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5"/>
  </p:notesMasterIdLst>
  <p:sldIdLst>
    <p:sldId id="256" r:id="rId5"/>
    <p:sldId id="258" r:id="rId6"/>
    <p:sldId id="262" r:id="rId7"/>
    <p:sldId id="292" r:id="rId8"/>
    <p:sldId id="293" r:id="rId9"/>
    <p:sldId id="260" r:id="rId10"/>
    <p:sldId id="269" r:id="rId11"/>
    <p:sldId id="803" r:id="rId12"/>
    <p:sldId id="264" r:id="rId13"/>
    <p:sldId id="268" r:id="rId14"/>
    <p:sldId id="793" r:id="rId15"/>
    <p:sldId id="805" r:id="rId16"/>
    <p:sldId id="806" r:id="rId17"/>
    <p:sldId id="261" r:id="rId18"/>
    <p:sldId id="295" r:id="rId19"/>
    <p:sldId id="270" r:id="rId20"/>
    <p:sldId id="794" r:id="rId21"/>
    <p:sldId id="795" r:id="rId22"/>
    <p:sldId id="796" r:id="rId23"/>
    <p:sldId id="776" r:id="rId24"/>
    <p:sldId id="797" r:id="rId25"/>
    <p:sldId id="780" r:id="rId26"/>
    <p:sldId id="266" r:id="rId27"/>
    <p:sldId id="272" r:id="rId28"/>
    <p:sldId id="273" r:id="rId29"/>
    <p:sldId id="798" r:id="rId30"/>
    <p:sldId id="274" r:id="rId31"/>
    <p:sldId id="800" r:id="rId32"/>
    <p:sldId id="799" r:id="rId33"/>
    <p:sldId id="275" r:id="rId34"/>
    <p:sldId id="783" r:id="rId35"/>
    <p:sldId id="784" r:id="rId36"/>
    <p:sldId id="276" r:id="rId37"/>
    <p:sldId id="801" r:id="rId38"/>
    <p:sldId id="278" r:id="rId39"/>
    <p:sldId id="281" r:id="rId40"/>
    <p:sldId id="282" r:id="rId41"/>
    <p:sldId id="786" r:id="rId42"/>
    <p:sldId id="790" r:id="rId43"/>
    <p:sldId id="808" r:id="rId44"/>
    <p:sldId id="788" r:id="rId45"/>
    <p:sldId id="284" r:id="rId46"/>
    <p:sldId id="789" r:id="rId47"/>
    <p:sldId id="807" r:id="rId48"/>
    <p:sldId id="809" r:id="rId49"/>
    <p:sldId id="810" r:id="rId50"/>
    <p:sldId id="811" r:id="rId51"/>
    <p:sldId id="812" r:id="rId52"/>
    <p:sldId id="813" r:id="rId53"/>
    <p:sldId id="814" r:id="rId54"/>
    <p:sldId id="815" r:id="rId55"/>
    <p:sldId id="285" r:id="rId56"/>
    <p:sldId id="286" r:id="rId57"/>
    <p:sldId id="287" r:id="rId58"/>
    <p:sldId id="288" r:id="rId59"/>
    <p:sldId id="289" r:id="rId60"/>
    <p:sldId id="290" r:id="rId61"/>
    <p:sldId id="291" r:id="rId62"/>
    <p:sldId id="802" r:id="rId63"/>
    <p:sldId id="816" r:id="rId64"/>
    <p:sldId id="817" r:id="rId65"/>
    <p:sldId id="818" r:id="rId66"/>
    <p:sldId id="778" r:id="rId67"/>
    <p:sldId id="787" r:id="rId68"/>
    <p:sldId id="766" r:id="rId69"/>
    <p:sldId id="779" r:id="rId70"/>
    <p:sldId id="767" r:id="rId71"/>
    <p:sldId id="774" r:id="rId72"/>
    <p:sldId id="773" r:id="rId73"/>
    <p:sldId id="819"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334E9A-B65F-B345-AEBE-F28242810B41}" v="130" dt="2022-11-07T20:12:57.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4"/>
  </p:normalViewPr>
  <p:slideViewPr>
    <p:cSldViewPr snapToGrid="0">
      <p:cViewPr varScale="1">
        <p:scale>
          <a:sx n="120" d="100"/>
          <a:sy n="120" d="100"/>
        </p:scale>
        <p:origin x="2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nne Elgie" userId="5c0dec3e-cf64-49a8-a182-de63d52050ec" providerId="ADAL" clId="{9C334E9A-B65F-B345-AEBE-F28242810B41}"/>
    <pc:docChg chg="custSel addSld delSld modSld sldOrd">
      <pc:chgData name="Leanne Elgie" userId="5c0dec3e-cf64-49a8-a182-de63d52050ec" providerId="ADAL" clId="{9C334E9A-B65F-B345-AEBE-F28242810B41}" dt="2022-11-07T20:12:59.480" v="969" actId="1076"/>
      <pc:docMkLst>
        <pc:docMk/>
      </pc:docMkLst>
      <pc:sldChg chg="ord">
        <pc:chgData name="Leanne Elgie" userId="5c0dec3e-cf64-49a8-a182-de63d52050ec" providerId="ADAL" clId="{9C334E9A-B65F-B345-AEBE-F28242810B41}" dt="2022-11-07T18:21:37.457" v="164" actId="20578"/>
        <pc:sldMkLst>
          <pc:docMk/>
          <pc:sldMk cId="127810304" sldId="264"/>
        </pc:sldMkLst>
      </pc:sldChg>
      <pc:sldChg chg="ord">
        <pc:chgData name="Leanne Elgie" userId="5c0dec3e-cf64-49a8-a182-de63d52050ec" providerId="ADAL" clId="{9C334E9A-B65F-B345-AEBE-F28242810B41}" dt="2022-11-07T19:09:45.511" v="402" actId="20578"/>
        <pc:sldMkLst>
          <pc:docMk/>
          <pc:sldMk cId="959838195" sldId="776"/>
        </pc:sldMkLst>
      </pc:sldChg>
      <pc:sldChg chg="ord">
        <pc:chgData name="Leanne Elgie" userId="5c0dec3e-cf64-49a8-a182-de63d52050ec" providerId="ADAL" clId="{9C334E9A-B65F-B345-AEBE-F28242810B41}" dt="2022-11-07T19:14:03.270" v="444" actId="20578"/>
        <pc:sldMkLst>
          <pc:docMk/>
          <pc:sldMk cId="951119154" sldId="788"/>
        </pc:sldMkLst>
      </pc:sldChg>
      <pc:sldChg chg="del">
        <pc:chgData name="Leanne Elgie" userId="5c0dec3e-cf64-49a8-a182-de63d52050ec" providerId="ADAL" clId="{9C334E9A-B65F-B345-AEBE-F28242810B41}" dt="2022-11-07T18:57:42.791" v="165" actId="2696"/>
        <pc:sldMkLst>
          <pc:docMk/>
          <pc:sldMk cId="2633830716" sldId="792"/>
        </pc:sldMkLst>
      </pc:sldChg>
      <pc:sldChg chg="modSp mod">
        <pc:chgData name="Leanne Elgie" userId="5c0dec3e-cf64-49a8-a182-de63d52050ec" providerId="ADAL" clId="{9C334E9A-B65F-B345-AEBE-F28242810B41}" dt="2022-10-30T19:53:26.981" v="142" actId="1076"/>
        <pc:sldMkLst>
          <pc:docMk/>
          <pc:sldMk cId="1279686548" sldId="800"/>
        </pc:sldMkLst>
        <pc:picChg chg="mod">
          <ac:chgData name="Leanne Elgie" userId="5c0dec3e-cf64-49a8-a182-de63d52050ec" providerId="ADAL" clId="{9C334E9A-B65F-B345-AEBE-F28242810B41}" dt="2022-10-30T19:53:26.981" v="142" actId="1076"/>
          <ac:picMkLst>
            <pc:docMk/>
            <pc:sldMk cId="1279686548" sldId="800"/>
            <ac:picMk id="4" creationId="{C15D2766-CDE6-C947-BDE7-670D7B3875EC}"/>
          </ac:picMkLst>
        </pc:picChg>
      </pc:sldChg>
      <pc:sldChg chg="addSp modSp new mod modAnim">
        <pc:chgData name="Leanne Elgie" userId="5c0dec3e-cf64-49a8-a182-de63d52050ec" providerId="ADAL" clId="{9C334E9A-B65F-B345-AEBE-F28242810B41}" dt="2022-10-30T19:52:04.182" v="141"/>
        <pc:sldMkLst>
          <pc:docMk/>
          <pc:sldMk cId="2431138244" sldId="803"/>
        </pc:sldMkLst>
        <pc:spChg chg="mod">
          <ac:chgData name="Leanne Elgie" userId="5c0dec3e-cf64-49a8-a182-de63d52050ec" providerId="ADAL" clId="{9C334E9A-B65F-B345-AEBE-F28242810B41}" dt="2022-10-30T19:51:11.769" v="129" actId="404"/>
          <ac:spMkLst>
            <pc:docMk/>
            <pc:sldMk cId="2431138244" sldId="803"/>
            <ac:spMk id="2" creationId="{ECE030DC-7A1A-C64A-90A7-1F4D9F594A13}"/>
          </ac:spMkLst>
        </pc:spChg>
        <pc:spChg chg="mod">
          <ac:chgData name="Leanne Elgie" userId="5c0dec3e-cf64-49a8-a182-de63d52050ec" providerId="ADAL" clId="{9C334E9A-B65F-B345-AEBE-F28242810B41}" dt="2022-10-30T19:51:14.536" v="130" actId="1076"/>
          <ac:spMkLst>
            <pc:docMk/>
            <pc:sldMk cId="2431138244" sldId="803"/>
            <ac:spMk id="3" creationId="{C30E0FC2-7E52-F748-AB6C-3B77940857C8}"/>
          </ac:spMkLst>
        </pc:spChg>
        <pc:picChg chg="add mod">
          <ac:chgData name="Leanne Elgie" userId="5c0dec3e-cf64-49a8-a182-de63d52050ec" providerId="ADAL" clId="{9C334E9A-B65F-B345-AEBE-F28242810B41}" dt="2022-10-30T19:51:39.488" v="136" actId="1076"/>
          <ac:picMkLst>
            <pc:docMk/>
            <pc:sldMk cId="2431138244" sldId="803"/>
            <ac:picMk id="4" creationId="{636CD36C-ED12-E646-A49F-2A8279B37DED}"/>
          </ac:picMkLst>
        </pc:picChg>
        <pc:picChg chg="add mod">
          <ac:chgData name="Leanne Elgie" userId="5c0dec3e-cf64-49a8-a182-de63d52050ec" providerId="ADAL" clId="{9C334E9A-B65F-B345-AEBE-F28242810B41}" dt="2022-10-30T19:51:36.591" v="135" actId="1076"/>
          <ac:picMkLst>
            <pc:docMk/>
            <pc:sldMk cId="2431138244" sldId="803"/>
            <ac:picMk id="5" creationId="{8696475F-DCD2-7A4C-997E-1C20DA00AA6D}"/>
          </ac:picMkLst>
        </pc:picChg>
        <pc:picChg chg="add mod">
          <ac:chgData name="Leanne Elgie" userId="5c0dec3e-cf64-49a8-a182-de63d52050ec" providerId="ADAL" clId="{9C334E9A-B65F-B345-AEBE-F28242810B41}" dt="2022-10-30T19:52:02.418" v="140" actId="1076"/>
          <ac:picMkLst>
            <pc:docMk/>
            <pc:sldMk cId="2431138244" sldId="803"/>
            <ac:picMk id="6" creationId="{20E40BEF-99F3-1144-8701-B0536EDE87F1}"/>
          </ac:picMkLst>
        </pc:picChg>
      </pc:sldChg>
      <pc:sldChg chg="modSp new del mod">
        <pc:chgData name="Leanne Elgie" userId="5c0dec3e-cf64-49a8-a182-de63d52050ec" providerId="ADAL" clId="{9C334E9A-B65F-B345-AEBE-F28242810B41}" dt="2022-11-07T18:19:36.847" v="156" actId="2696"/>
        <pc:sldMkLst>
          <pc:docMk/>
          <pc:sldMk cId="1892976663" sldId="804"/>
        </pc:sldMkLst>
        <pc:spChg chg="mod">
          <ac:chgData name="Leanne Elgie" userId="5c0dec3e-cf64-49a8-a182-de63d52050ec" providerId="ADAL" clId="{9C334E9A-B65F-B345-AEBE-F28242810B41}" dt="2022-11-07T18:18:17.665" v="154" actId="20577"/>
          <ac:spMkLst>
            <pc:docMk/>
            <pc:sldMk cId="1892976663" sldId="804"/>
            <ac:spMk id="3" creationId="{D4DAAE80-7B98-EA40-BD23-CA920D1C5F54}"/>
          </ac:spMkLst>
        </pc:spChg>
      </pc:sldChg>
      <pc:sldChg chg="addSp modSp new mod">
        <pc:chgData name="Leanne Elgie" userId="5c0dec3e-cf64-49a8-a182-de63d52050ec" providerId="ADAL" clId="{9C334E9A-B65F-B345-AEBE-F28242810B41}" dt="2022-11-07T18:20:56.830" v="158" actId="1076"/>
        <pc:sldMkLst>
          <pc:docMk/>
          <pc:sldMk cId="3456560100" sldId="805"/>
        </pc:sldMkLst>
        <pc:picChg chg="add mod">
          <ac:chgData name="Leanne Elgie" userId="5c0dec3e-cf64-49a8-a182-de63d52050ec" providerId="ADAL" clId="{9C334E9A-B65F-B345-AEBE-F28242810B41}" dt="2022-11-07T18:20:56.830" v="158" actId="1076"/>
          <ac:picMkLst>
            <pc:docMk/>
            <pc:sldMk cId="3456560100" sldId="805"/>
            <ac:picMk id="4" creationId="{D76DCBD2-47FD-8949-BC88-E3C7022D03A7}"/>
          </ac:picMkLst>
        </pc:picChg>
      </pc:sldChg>
      <pc:sldChg chg="modSp new mod">
        <pc:chgData name="Leanne Elgie" userId="5c0dec3e-cf64-49a8-a182-de63d52050ec" providerId="ADAL" clId="{9C334E9A-B65F-B345-AEBE-F28242810B41}" dt="2022-11-07T19:08:45.323" v="401" actId="20577"/>
        <pc:sldMkLst>
          <pc:docMk/>
          <pc:sldMk cId="27531578" sldId="806"/>
        </pc:sldMkLst>
        <pc:spChg chg="mod">
          <ac:chgData name="Leanne Elgie" userId="5c0dec3e-cf64-49a8-a182-de63d52050ec" providerId="ADAL" clId="{9C334E9A-B65F-B345-AEBE-F28242810B41}" dt="2022-11-07T19:06:43.506" v="179" actId="20577"/>
          <ac:spMkLst>
            <pc:docMk/>
            <pc:sldMk cId="27531578" sldId="806"/>
            <ac:spMk id="2" creationId="{F6E4EEED-EE88-6746-8C09-268014064084}"/>
          </ac:spMkLst>
        </pc:spChg>
        <pc:spChg chg="mod">
          <ac:chgData name="Leanne Elgie" userId="5c0dec3e-cf64-49a8-a182-de63d52050ec" providerId="ADAL" clId="{9C334E9A-B65F-B345-AEBE-F28242810B41}" dt="2022-11-07T19:08:45.323" v="401" actId="20577"/>
          <ac:spMkLst>
            <pc:docMk/>
            <pc:sldMk cId="27531578" sldId="806"/>
            <ac:spMk id="3" creationId="{257AB12D-C66C-3A47-988C-C2CF573EF920}"/>
          </ac:spMkLst>
        </pc:spChg>
      </pc:sldChg>
      <pc:sldChg chg="addSp modSp new mod">
        <pc:chgData name="Leanne Elgie" userId="5c0dec3e-cf64-49a8-a182-de63d52050ec" providerId="ADAL" clId="{9C334E9A-B65F-B345-AEBE-F28242810B41}" dt="2022-11-07T19:45:02.910" v="504" actId="1076"/>
        <pc:sldMkLst>
          <pc:docMk/>
          <pc:sldMk cId="3937227044" sldId="807"/>
        </pc:sldMkLst>
        <pc:spChg chg="mod">
          <ac:chgData name="Leanne Elgie" userId="5c0dec3e-cf64-49a8-a182-de63d52050ec" providerId="ADAL" clId="{9C334E9A-B65F-B345-AEBE-F28242810B41}" dt="2022-11-07T19:13:58.094" v="443" actId="20577"/>
          <ac:spMkLst>
            <pc:docMk/>
            <pc:sldMk cId="3937227044" sldId="807"/>
            <ac:spMk id="2" creationId="{C9CC3981-F1C6-1444-81DF-E8C95F12CB24}"/>
          </ac:spMkLst>
        </pc:spChg>
        <pc:picChg chg="add mod">
          <ac:chgData name="Leanne Elgie" userId="5c0dec3e-cf64-49a8-a182-de63d52050ec" providerId="ADAL" clId="{9C334E9A-B65F-B345-AEBE-F28242810B41}" dt="2022-11-07T19:45:02.910" v="504" actId="1076"/>
          <ac:picMkLst>
            <pc:docMk/>
            <pc:sldMk cId="3937227044" sldId="807"/>
            <ac:picMk id="4" creationId="{12A5CE22-C94A-BA42-85D7-B97049290A48}"/>
          </ac:picMkLst>
        </pc:picChg>
      </pc:sldChg>
      <pc:sldChg chg="addSp modSp new mod">
        <pc:chgData name="Leanne Elgie" userId="5c0dec3e-cf64-49a8-a182-de63d52050ec" providerId="ADAL" clId="{9C334E9A-B65F-B345-AEBE-F28242810B41}" dt="2022-11-07T19:42:40.229" v="501" actId="1076"/>
        <pc:sldMkLst>
          <pc:docMk/>
          <pc:sldMk cId="1254541460" sldId="808"/>
        </pc:sldMkLst>
        <pc:spChg chg="add mod">
          <ac:chgData name="Leanne Elgie" userId="5c0dec3e-cf64-49a8-a182-de63d52050ec" providerId="ADAL" clId="{9C334E9A-B65F-B345-AEBE-F28242810B41}" dt="2022-11-07T19:42:18.850" v="450" actId="1076"/>
          <ac:spMkLst>
            <pc:docMk/>
            <pc:sldMk cId="1254541460" sldId="808"/>
            <ac:spMk id="2" creationId="{B65248A5-7D35-324D-B368-A9567203C1EC}"/>
          </ac:spMkLst>
        </pc:spChg>
        <pc:spChg chg="add mod">
          <ac:chgData name="Leanne Elgie" userId="5c0dec3e-cf64-49a8-a182-de63d52050ec" providerId="ADAL" clId="{9C334E9A-B65F-B345-AEBE-F28242810B41}" dt="2022-11-07T19:42:40.229" v="501" actId="1076"/>
          <ac:spMkLst>
            <pc:docMk/>
            <pc:sldMk cId="1254541460" sldId="808"/>
            <ac:spMk id="3" creationId="{B8D7FCAB-B178-4F41-8A78-F0D37E559FAC}"/>
          </ac:spMkLst>
        </pc:spChg>
      </pc:sldChg>
      <pc:sldChg chg="addSp delSp modSp new mod">
        <pc:chgData name="Leanne Elgie" userId="5c0dec3e-cf64-49a8-a182-de63d52050ec" providerId="ADAL" clId="{9C334E9A-B65F-B345-AEBE-F28242810B41}" dt="2022-11-07T19:47:04.901" v="529" actId="1076"/>
        <pc:sldMkLst>
          <pc:docMk/>
          <pc:sldMk cId="4279295061" sldId="809"/>
        </pc:sldMkLst>
        <pc:spChg chg="mod">
          <ac:chgData name="Leanne Elgie" userId="5c0dec3e-cf64-49a8-a182-de63d52050ec" providerId="ADAL" clId="{9C334E9A-B65F-B345-AEBE-F28242810B41}" dt="2022-11-07T19:45:25.880" v="524" actId="20577"/>
          <ac:spMkLst>
            <pc:docMk/>
            <pc:sldMk cId="4279295061" sldId="809"/>
            <ac:spMk id="2" creationId="{EB8B4A52-9650-3C4C-8A29-BC95D1A957B8}"/>
          </ac:spMkLst>
        </pc:spChg>
        <pc:spChg chg="del">
          <ac:chgData name="Leanne Elgie" userId="5c0dec3e-cf64-49a8-a182-de63d52050ec" providerId="ADAL" clId="{9C334E9A-B65F-B345-AEBE-F28242810B41}" dt="2022-11-07T19:46:23.050" v="525"/>
          <ac:spMkLst>
            <pc:docMk/>
            <pc:sldMk cId="4279295061" sldId="809"/>
            <ac:spMk id="3" creationId="{3B953DB1-C0D7-D442-924C-89ECBBB78E41}"/>
          </ac:spMkLst>
        </pc:spChg>
        <pc:picChg chg="add mod">
          <ac:chgData name="Leanne Elgie" userId="5c0dec3e-cf64-49a8-a182-de63d52050ec" providerId="ADAL" clId="{9C334E9A-B65F-B345-AEBE-F28242810B41}" dt="2022-11-07T19:46:25.163" v="526" actId="1076"/>
          <ac:picMkLst>
            <pc:docMk/>
            <pc:sldMk cId="4279295061" sldId="809"/>
            <ac:picMk id="4" creationId="{4501BC23-1508-B74D-AD82-A75DFC9E9538}"/>
          </ac:picMkLst>
        </pc:picChg>
        <pc:picChg chg="add mod">
          <ac:chgData name="Leanne Elgie" userId="5c0dec3e-cf64-49a8-a182-de63d52050ec" providerId="ADAL" clId="{9C334E9A-B65F-B345-AEBE-F28242810B41}" dt="2022-11-07T19:47:04.901" v="529" actId="1076"/>
          <ac:picMkLst>
            <pc:docMk/>
            <pc:sldMk cId="4279295061" sldId="809"/>
            <ac:picMk id="5" creationId="{7F21464C-4D31-5F46-801F-15E5EF2CE9BC}"/>
          </ac:picMkLst>
        </pc:picChg>
      </pc:sldChg>
      <pc:sldChg chg="modSp new mod">
        <pc:chgData name="Leanne Elgie" userId="5c0dec3e-cf64-49a8-a182-de63d52050ec" providerId="ADAL" clId="{9C334E9A-B65F-B345-AEBE-F28242810B41}" dt="2022-11-07T19:47:54.324" v="580" actId="20577"/>
        <pc:sldMkLst>
          <pc:docMk/>
          <pc:sldMk cId="2127424688" sldId="810"/>
        </pc:sldMkLst>
        <pc:spChg chg="mod">
          <ac:chgData name="Leanne Elgie" userId="5c0dec3e-cf64-49a8-a182-de63d52050ec" providerId="ADAL" clId="{9C334E9A-B65F-B345-AEBE-F28242810B41}" dt="2022-11-07T19:47:40.307" v="544" actId="20577"/>
          <ac:spMkLst>
            <pc:docMk/>
            <pc:sldMk cId="2127424688" sldId="810"/>
            <ac:spMk id="2" creationId="{DC2F3F19-4AB0-8040-91C0-2D42C4B9DB86}"/>
          </ac:spMkLst>
        </pc:spChg>
        <pc:spChg chg="mod">
          <ac:chgData name="Leanne Elgie" userId="5c0dec3e-cf64-49a8-a182-de63d52050ec" providerId="ADAL" clId="{9C334E9A-B65F-B345-AEBE-F28242810B41}" dt="2022-11-07T19:47:54.324" v="580" actId="20577"/>
          <ac:spMkLst>
            <pc:docMk/>
            <pc:sldMk cId="2127424688" sldId="810"/>
            <ac:spMk id="3" creationId="{B140E865-B607-3E41-ACEE-66D647269441}"/>
          </ac:spMkLst>
        </pc:spChg>
      </pc:sldChg>
      <pc:sldChg chg="modSp new mod">
        <pc:chgData name="Leanne Elgie" userId="5c0dec3e-cf64-49a8-a182-de63d52050ec" providerId="ADAL" clId="{9C334E9A-B65F-B345-AEBE-F28242810B41}" dt="2022-11-07T19:48:04.926" v="595" actId="20577"/>
        <pc:sldMkLst>
          <pc:docMk/>
          <pc:sldMk cId="1713398151" sldId="811"/>
        </pc:sldMkLst>
        <pc:spChg chg="mod">
          <ac:chgData name="Leanne Elgie" userId="5c0dec3e-cf64-49a8-a182-de63d52050ec" providerId="ADAL" clId="{9C334E9A-B65F-B345-AEBE-F28242810B41}" dt="2022-11-07T19:48:04.926" v="595" actId="20577"/>
          <ac:spMkLst>
            <pc:docMk/>
            <pc:sldMk cId="1713398151" sldId="811"/>
            <ac:spMk id="2" creationId="{EAE82489-0524-254B-9401-431B3178411D}"/>
          </ac:spMkLst>
        </pc:spChg>
      </pc:sldChg>
      <pc:sldChg chg="modSp new mod">
        <pc:chgData name="Leanne Elgie" userId="5c0dec3e-cf64-49a8-a182-de63d52050ec" providerId="ADAL" clId="{9C334E9A-B65F-B345-AEBE-F28242810B41}" dt="2022-11-07T19:48:24.491" v="602" actId="20577"/>
        <pc:sldMkLst>
          <pc:docMk/>
          <pc:sldMk cId="2650480273" sldId="812"/>
        </pc:sldMkLst>
        <pc:spChg chg="mod">
          <ac:chgData name="Leanne Elgie" userId="5c0dec3e-cf64-49a8-a182-de63d52050ec" providerId="ADAL" clId="{9C334E9A-B65F-B345-AEBE-F28242810B41}" dt="2022-11-07T19:48:24.491" v="602" actId="20577"/>
          <ac:spMkLst>
            <pc:docMk/>
            <pc:sldMk cId="2650480273" sldId="812"/>
            <ac:spMk id="2" creationId="{08FE4AF8-B1A8-DE43-BC09-3A28294088DF}"/>
          </ac:spMkLst>
        </pc:spChg>
      </pc:sldChg>
      <pc:sldChg chg="modSp new mod">
        <pc:chgData name="Leanne Elgie" userId="5c0dec3e-cf64-49a8-a182-de63d52050ec" providerId="ADAL" clId="{9C334E9A-B65F-B345-AEBE-F28242810B41}" dt="2022-11-07T19:49:59.558" v="680" actId="20577"/>
        <pc:sldMkLst>
          <pc:docMk/>
          <pc:sldMk cId="1355545465" sldId="813"/>
        </pc:sldMkLst>
        <pc:spChg chg="mod">
          <ac:chgData name="Leanne Elgie" userId="5c0dec3e-cf64-49a8-a182-de63d52050ec" providerId="ADAL" clId="{9C334E9A-B65F-B345-AEBE-F28242810B41}" dt="2022-11-07T19:49:43.177" v="612" actId="20577"/>
          <ac:spMkLst>
            <pc:docMk/>
            <pc:sldMk cId="1355545465" sldId="813"/>
            <ac:spMk id="2" creationId="{83A29F58-6C51-6E48-A5A8-46991B97C69C}"/>
          </ac:spMkLst>
        </pc:spChg>
        <pc:spChg chg="mod">
          <ac:chgData name="Leanne Elgie" userId="5c0dec3e-cf64-49a8-a182-de63d52050ec" providerId="ADAL" clId="{9C334E9A-B65F-B345-AEBE-F28242810B41}" dt="2022-11-07T19:49:59.558" v="680" actId="20577"/>
          <ac:spMkLst>
            <pc:docMk/>
            <pc:sldMk cId="1355545465" sldId="813"/>
            <ac:spMk id="3" creationId="{13C9FD4E-6B45-8C43-81EA-3D1BCCFB7C69}"/>
          </ac:spMkLst>
        </pc:spChg>
      </pc:sldChg>
      <pc:sldChg chg="modSp new mod">
        <pc:chgData name="Leanne Elgie" userId="5c0dec3e-cf64-49a8-a182-de63d52050ec" providerId="ADAL" clId="{9C334E9A-B65F-B345-AEBE-F28242810B41}" dt="2022-11-07T19:50:12.862" v="717" actId="20577"/>
        <pc:sldMkLst>
          <pc:docMk/>
          <pc:sldMk cId="2767863398" sldId="814"/>
        </pc:sldMkLst>
        <pc:spChg chg="mod">
          <ac:chgData name="Leanne Elgie" userId="5c0dec3e-cf64-49a8-a182-de63d52050ec" providerId="ADAL" clId="{9C334E9A-B65F-B345-AEBE-F28242810B41}" dt="2022-11-07T19:50:12.862" v="717" actId="20577"/>
          <ac:spMkLst>
            <pc:docMk/>
            <pc:sldMk cId="2767863398" sldId="814"/>
            <ac:spMk id="2" creationId="{6F69CC78-3AEE-724C-B108-6AE6B129044E}"/>
          </ac:spMkLst>
        </pc:spChg>
      </pc:sldChg>
      <pc:sldChg chg="modSp new mod">
        <pc:chgData name="Leanne Elgie" userId="5c0dec3e-cf64-49a8-a182-de63d52050ec" providerId="ADAL" clId="{9C334E9A-B65F-B345-AEBE-F28242810B41}" dt="2022-11-07T19:50:16.778" v="729" actId="20577"/>
        <pc:sldMkLst>
          <pc:docMk/>
          <pc:sldMk cId="2615719365" sldId="815"/>
        </pc:sldMkLst>
        <pc:spChg chg="mod">
          <ac:chgData name="Leanne Elgie" userId="5c0dec3e-cf64-49a8-a182-de63d52050ec" providerId="ADAL" clId="{9C334E9A-B65F-B345-AEBE-F28242810B41}" dt="2022-11-07T19:50:16.778" v="729" actId="20577"/>
          <ac:spMkLst>
            <pc:docMk/>
            <pc:sldMk cId="2615719365" sldId="815"/>
            <ac:spMk id="2" creationId="{12613F67-A6B9-3849-9BFA-489062A17450}"/>
          </ac:spMkLst>
        </pc:spChg>
      </pc:sldChg>
      <pc:sldChg chg="addSp modSp new mod">
        <pc:chgData name="Leanne Elgie" userId="5c0dec3e-cf64-49a8-a182-de63d52050ec" providerId="ADAL" clId="{9C334E9A-B65F-B345-AEBE-F28242810B41}" dt="2022-11-07T20:01:54.899" v="800" actId="1076"/>
        <pc:sldMkLst>
          <pc:docMk/>
          <pc:sldMk cId="2926317169" sldId="816"/>
        </pc:sldMkLst>
        <pc:spChg chg="add mod">
          <ac:chgData name="Leanne Elgie" userId="5c0dec3e-cf64-49a8-a182-de63d52050ec" providerId="ADAL" clId="{9C334E9A-B65F-B345-AEBE-F28242810B41}" dt="2022-11-07T20:01:52.547" v="799" actId="20577"/>
          <ac:spMkLst>
            <pc:docMk/>
            <pc:sldMk cId="2926317169" sldId="816"/>
            <ac:spMk id="4" creationId="{12CFF6A9-F1E1-B540-85B9-D0BE221E324B}"/>
          </ac:spMkLst>
        </pc:spChg>
        <pc:picChg chg="add mod modCrop">
          <ac:chgData name="Leanne Elgie" userId="5c0dec3e-cf64-49a8-a182-de63d52050ec" providerId="ADAL" clId="{9C334E9A-B65F-B345-AEBE-F28242810B41}" dt="2022-11-07T20:01:54.899" v="800" actId="1076"/>
          <ac:picMkLst>
            <pc:docMk/>
            <pc:sldMk cId="2926317169" sldId="816"/>
            <ac:picMk id="3" creationId="{34C43E98-8AE4-B643-9A37-3337BC605A4B}"/>
          </ac:picMkLst>
        </pc:picChg>
      </pc:sldChg>
      <pc:sldChg chg="addSp modSp new mod">
        <pc:chgData name="Leanne Elgie" userId="5c0dec3e-cf64-49a8-a182-de63d52050ec" providerId="ADAL" clId="{9C334E9A-B65F-B345-AEBE-F28242810B41}" dt="2022-11-07T20:02:48.307" v="864" actId="14100"/>
        <pc:sldMkLst>
          <pc:docMk/>
          <pc:sldMk cId="1263455958" sldId="817"/>
        </pc:sldMkLst>
        <pc:spChg chg="add mod">
          <ac:chgData name="Leanne Elgie" userId="5c0dec3e-cf64-49a8-a182-de63d52050ec" providerId="ADAL" clId="{9C334E9A-B65F-B345-AEBE-F28242810B41}" dt="2022-11-07T20:02:48.307" v="864" actId="14100"/>
          <ac:spMkLst>
            <pc:docMk/>
            <pc:sldMk cId="1263455958" sldId="817"/>
            <ac:spMk id="4" creationId="{8429B92E-763E-C142-A378-2B6876B9370A}"/>
          </ac:spMkLst>
        </pc:spChg>
        <pc:picChg chg="add mod">
          <ac:chgData name="Leanne Elgie" userId="5c0dec3e-cf64-49a8-a182-de63d52050ec" providerId="ADAL" clId="{9C334E9A-B65F-B345-AEBE-F28242810B41}" dt="2022-11-07T20:02:12.009" v="805" actId="1076"/>
          <ac:picMkLst>
            <pc:docMk/>
            <pc:sldMk cId="1263455958" sldId="817"/>
            <ac:picMk id="3" creationId="{77A686E2-32AB-AD4F-B846-50454FE05F7B}"/>
          </ac:picMkLst>
        </pc:picChg>
      </pc:sldChg>
      <pc:sldChg chg="addSp modSp new mod">
        <pc:chgData name="Leanne Elgie" userId="5c0dec3e-cf64-49a8-a182-de63d52050ec" providerId="ADAL" clId="{9C334E9A-B65F-B345-AEBE-F28242810B41}" dt="2022-11-07T20:03:29.135" v="966" actId="20577"/>
        <pc:sldMkLst>
          <pc:docMk/>
          <pc:sldMk cId="3641741358" sldId="818"/>
        </pc:sldMkLst>
        <pc:spChg chg="add mod">
          <ac:chgData name="Leanne Elgie" userId="5c0dec3e-cf64-49a8-a182-de63d52050ec" providerId="ADAL" clId="{9C334E9A-B65F-B345-AEBE-F28242810B41}" dt="2022-11-07T20:03:29.135" v="966" actId="20577"/>
          <ac:spMkLst>
            <pc:docMk/>
            <pc:sldMk cId="3641741358" sldId="818"/>
            <ac:spMk id="4" creationId="{B016B041-878D-4B43-BDF3-F4EF4A1FFC41}"/>
          </ac:spMkLst>
        </pc:spChg>
        <pc:picChg chg="add mod">
          <ac:chgData name="Leanne Elgie" userId="5c0dec3e-cf64-49a8-a182-de63d52050ec" providerId="ADAL" clId="{9C334E9A-B65F-B345-AEBE-F28242810B41}" dt="2022-11-07T20:03:08.366" v="870" actId="1076"/>
          <ac:picMkLst>
            <pc:docMk/>
            <pc:sldMk cId="3641741358" sldId="818"/>
            <ac:picMk id="3" creationId="{FB06DAAE-8120-E94A-92F9-3D6744F28341}"/>
          </ac:picMkLst>
        </pc:picChg>
      </pc:sldChg>
      <pc:sldChg chg="addSp modSp new mod">
        <pc:chgData name="Leanne Elgie" userId="5c0dec3e-cf64-49a8-a182-de63d52050ec" providerId="ADAL" clId="{9C334E9A-B65F-B345-AEBE-F28242810B41}" dt="2022-11-07T20:12:59.480" v="969" actId="1076"/>
        <pc:sldMkLst>
          <pc:docMk/>
          <pc:sldMk cId="2340216636" sldId="819"/>
        </pc:sldMkLst>
        <pc:picChg chg="add mod">
          <ac:chgData name="Leanne Elgie" userId="5c0dec3e-cf64-49a8-a182-de63d52050ec" providerId="ADAL" clId="{9C334E9A-B65F-B345-AEBE-F28242810B41}" dt="2022-11-07T20:12:59.480" v="969" actId="1076"/>
          <ac:picMkLst>
            <pc:docMk/>
            <pc:sldMk cId="2340216636" sldId="819"/>
            <ac:picMk id="4" creationId="{BD6C2F70-E529-5A4B-B87E-8B1F6DDB757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68CB9-610D-344F-AF1B-F68DCB3453A0}" type="datetimeFigureOut">
              <a:rPr lang="en-US" smtClean="0"/>
              <a:t>11/7/22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289E3-574E-7543-8993-691DDB8D827B}" type="slidenum">
              <a:rPr lang="en-US" smtClean="0"/>
              <a:t>‹#›</a:t>
            </a:fld>
            <a:endParaRPr lang="en-US"/>
          </a:p>
        </p:txBody>
      </p:sp>
    </p:spTree>
    <p:extLst>
      <p:ext uri="{BB962C8B-B14F-4D97-AF65-F5344CB8AC3E}">
        <p14:creationId xmlns:p14="http://schemas.microsoft.com/office/powerpoint/2010/main" val="72224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ClrTx/>
              <a:buSzTx/>
              <a:defRPr/>
            </a:pPr>
            <a:r>
              <a:rPr lang="en-US" sz="1300"/>
              <a:t>how are needs of children being met </a:t>
            </a:r>
            <a:r>
              <a:rPr lang="mr-IN" sz="1300"/>
              <a:t>–</a:t>
            </a:r>
            <a:r>
              <a:rPr lang="en-US" sz="1300"/>
              <a:t> inside and outside of the classroom? (</a:t>
            </a:r>
            <a:r>
              <a:rPr lang="en-US" sz="1300" err="1"/>
              <a:t>ie</a:t>
            </a:r>
            <a:r>
              <a:rPr lang="en-US" sz="1300"/>
              <a:t>. Extension and Enrichment)</a:t>
            </a:r>
          </a:p>
          <a:p>
            <a:endParaRPr lang="en-US"/>
          </a:p>
        </p:txBody>
      </p:sp>
      <p:sp>
        <p:nvSpPr>
          <p:cNvPr id="4" name="Slide Number Placeholder 3"/>
          <p:cNvSpPr>
            <a:spLocks noGrp="1"/>
          </p:cNvSpPr>
          <p:nvPr>
            <p:ph type="sldNum" sz="quarter" idx="10"/>
          </p:nvPr>
        </p:nvSpPr>
        <p:spPr/>
        <p:txBody>
          <a:bodyPr/>
          <a:lstStyle/>
          <a:p>
            <a:fld id="{3CABF576-D7C4-814A-8FFB-0F0EAD777BB4}" type="slidenum">
              <a:rPr lang="en-US" smtClean="0"/>
              <a:t>4</a:t>
            </a:fld>
            <a:endParaRPr lang="en-US"/>
          </a:p>
        </p:txBody>
      </p:sp>
    </p:spTree>
    <p:extLst>
      <p:ext uri="{BB962C8B-B14F-4D97-AF65-F5344CB8AC3E}">
        <p14:creationId xmlns:p14="http://schemas.microsoft.com/office/powerpoint/2010/main" val="90762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New Roman" panose="02020603050405020304" pitchFamily="18" charset="0"/>
              </a:rPr>
              <a:t>Sweets activity</a:t>
            </a:r>
          </a:p>
          <a:p>
            <a:r>
              <a:rPr lang="en-GB">
                <a:latin typeface="Times New Roman" panose="02020603050405020304" pitchFamily="18" charset="0"/>
              </a:rPr>
              <a:t>Animals activity</a:t>
            </a:r>
          </a:p>
          <a:p>
            <a:r>
              <a:rPr lang="en-GB">
                <a:latin typeface="Times New Roman" panose="02020603050405020304" pitchFamily="18" charset="0"/>
              </a:rPr>
              <a:t>Objects activity with cord and post its</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1230">
              <a:defRPr sz="2600">
                <a:solidFill>
                  <a:schemeClr val="tx1"/>
                </a:solidFill>
                <a:latin typeface="Times New Roman" panose="02020603050405020304" pitchFamily="18" charset="0"/>
                <a:cs typeface="Arial" panose="020B0604020202020204" pitchFamily="34" charset="0"/>
              </a:defRPr>
            </a:lvl1pPr>
            <a:lvl2pPr marL="828176" indent="-318529" defTabSz="1081230">
              <a:defRPr sz="2600">
                <a:solidFill>
                  <a:schemeClr val="tx1"/>
                </a:solidFill>
                <a:latin typeface="Times New Roman" panose="02020603050405020304" pitchFamily="18" charset="0"/>
                <a:cs typeface="Arial" panose="020B0604020202020204" pitchFamily="34" charset="0"/>
              </a:defRPr>
            </a:lvl2pPr>
            <a:lvl3pPr marL="1274116" indent="-254823" defTabSz="1081230">
              <a:defRPr sz="2600">
                <a:solidFill>
                  <a:schemeClr val="tx1"/>
                </a:solidFill>
                <a:latin typeface="Times New Roman" panose="02020603050405020304" pitchFamily="18" charset="0"/>
                <a:cs typeface="Arial" panose="020B0604020202020204" pitchFamily="34" charset="0"/>
              </a:defRPr>
            </a:lvl3pPr>
            <a:lvl4pPr marL="1783763" indent="-254823" defTabSz="1081230">
              <a:defRPr sz="2600">
                <a:solidFill>
                  <a:schemeClr val="tx1"/>
                </a:solidFill>
                <a:latin typeface="Times New Roman" panose="02020603050405020304" pitchFamily="18" charset="0"/>
                <a:cs typeface="Arial" panose="020B0604020202020204" pitchFamily="34" charset="0"/>
              </a:defRPr>
            </a:lvl4pPr>
            <a:lvl5pPr marL="2293410" indent="-254823" defTabSz="1081230">
              <a:defRPr sz="2600">
                <a:solidFill>
                  <a:schemeClr val="tx1"/>
                </a:solidFill>
                <a:latin typeface="Times New Roman" panose="02020603050405020304" pitchFamily="18" charset="0"/>
                <a:cs typeface="Arial" panose="020B0604020202020204" pitchFamily="34" charset="0"/>
              </a:defRPr>
            </a:lvl5pPr>
            <a:lvl6pPr marL="2803056" indent="-254823" defTabSz="1081230" eaLnBrk="0" fontAlgn="base" hangingPunct="0">
              <a:spcBef>
                <a:spcPct val="0"/>
              </a:spcBef>
              <a:spcAft>
                <a:spcPct val="0"/>
              </a:spcAft>
              <a:defRPr sz="2600">
                <a:solidFill>
                  <a:schemeClr val="tx1"/>
                </a:solidFill>
                <a:latin typeface="Times New Roman" panose="02020603050405020304" pitchFamily="18" charset="0"/>
                <a:cs typeface="Arial" panose="020B0604020202020204" pitchFamily="34" charset="0"/>
              </a:defRPr>
            </a:lvl6pPr>
            <a:lvl7pPr marL="3312703" indent="-254823" defTabSz="1081230" eaLnBrk="0" fontAlgn="base" hangingPunct="0">
              <a:spcBef>
                <a:spcPct val="0"/>
              </a:spcBef>
              <a:spcAft>
                <a:spcPct val="0"/>
              </a:spcAft>
              <a:defRPr sz="2600">
                <a:solidFill>
                  <a:schemeClr val="tx1"/>
                </a:solidFill>
                <a:latin typeface="Times New Roman" panose="02020603050405020304" pitchFamily="18" charset="0"/>
                <a:cs typeface="Arial" panose="020B0604020202020204" pitchFamily="34" charset="0"/>
              </a:defRPr>
            </a:lvl7pPr>
            <a:lvl8pPr marL="3822349" indent="-254823" defTabSz="1081230" eaLnBrk="0" fontAlgn="base" hangingPunct="0">
              <a:spcBef>
                <a:spcPct val="0"/>
              </a:spcBef>
              <a:spcAft>
                <a:spcPct val="0"/>
              </a:spcAft>
              <a:defRPr sz="2600">
                <a:solidFill>
                  <a:schemeClr val="tx1"/>
                </a:solidFill>
                <a:latin typeface="Times New Roman" panose="02020603050405020304" pitchFamily="18" charset="0"/>
                <a:cs typeface="Arial" panose="020B0604020202020204" pitchFamily="34" charset="0"/>
              </a:defRPr>
            </a:lvl8pPr>
            <a:lvl9pPr marL="4331997" indent="-254823" defTabSz="1081230" eaLnBrk="0" fontAlgn="base" hangingPunct="0">
              <a:spcBef>
                <a:spcPct val="0"/>
              </a:spcBef>
              <a:spcAft>
                <a:spcPct val="0"/>
              </a:spcAft>
              <a:defRPr sz="2600">
                <a:solidFill>
                  <a:schemeClr val="tx1"/>
                </a:solidFill>
                <a:latin typeface="Times New Roman" panose="02020603050405020304" pitchFamily="18" charset="0"/>
                <a:cs typeface="Arial" panose="020B0604020202020204" pitchFamily="34" charset="0"/>
              </a:defRPr>
            </a:lvl9pPr>
          </a:lstStyle>
          <a:p>
            <a:fld id="{064F9410-26AD-402C-9D70-46D37B51C108}" type="slidenum">
              <a:rPr lang="en-US" sz="1500"/>
              <a:pPr/>
              <a:t>27</a:t>
            </a:fld>
            <a:endParaRPr lang="en-US" sz="1500"/>
          </a:p>
        </p:txBody>
      </p:sp>
    </p:spTree>
    <p:extLst>
      <p:ext uri="{BB962C8B-B14F-4D97-AF65-F5344CB8AC3E}">
        <p14:creationId xmlns:p14="http://schemas.microsoft.com/office/powerpoint/2010/main" val="423424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1C4B9A-0149-4379-986B-CDF58BC4788C}"/>
              </a:ext>
            </a:extLst>
          </p:cNvPr>
          <p:cNvSpPr>
            <a:spLocks noGrp="1" noChangeArrowheads="1"/>
          </p:cNvSpPr>
          <p:nvPr>
            <p:ph type="sldNum" sz="quarter" idx="5"/>
          </p:nvPr>
        </p:nvSpPr>
        <p:spPr>
          <a:ln/>
        </p:spPr>
        <p:txBody>
          <a:bodyPr/>
          <a:lstStyle/>
          <a:p>
            <a:fld id="{37F505F2-C366-4348-9C13-2EA41FD4BE70}" type="slidenum">
              <a:rPr lang="en-US" altLang="en-US"/>
              <a:pPr/>
              <a:t>36</a:t>
            </a:fld>
            <a:endParaRPr lang="en-US" altLang="en-US"/>
          </a:p>
        </p:txBody>
      </p:sp>
      <p:sp>
        <p:nvSpPr>
          <p:cNvPr id="9218" name="Rectangle 2">
            <a:extLst>
              <a:ext uri="{FF2B5EF4-FFF2-40B4-BE49-F238E27FC236}">
                <a16:creationId xmlns:a16="http://schemas.microsoft.com/office/drawing/2014/main" id="{27E10D13-6527-454B-9F7B-AB7D78B5196C}"/>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C25E8405-A4B7-42EC-A8EE-ECE2260B068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19873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530E1852-191A-4616-A2AB-8A6ACD04311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150" indent="-301981">
              <a:defRPr>
                <a:solidFill>
                  <a:schemeClr val="tx1"/>
                </a:solidFill>
                <a:latin typeface="Arial" panose="020B0604020202020204" pitchFamily="34" charset="0"/>
                <a:cs typeface="Arial" panose="020B0604020202020204" pitchFamily="34" charset="0"/>
              </a:defRPr>
            </a:lvl2pPr>
            <a:lvl3pPr marL="1207922" indent="-241584">
              <a:defRPr>
                <a:solidFill>
                  <a:schemeClr val="tx1"/>
                </a:solidFill>
                <a:latin typeface="Arial" panose="020B0604020202020204" pitchFamily="34" charset="0"/>
                <a:cs typeface="Arial" panose="020B0604020202020204" pitchFamily="34" charset="0"/>
              </a:defRPr>
            </a:lvl3pPr>
            <a:lvl4pPr marL="1691091" indent="-241584">
              <a:defRPr>
                <a:solidFill>
                  <a:schemeClr val="tx1"/>
                </a:solidFill>
                <a:latin typeface="Arial" panose="020B0604020202020204" pitchFamily="34" charset="0"/>
                <a:cs typeface="Arial" panose="020B0604020202020204" pitchFamily="34" charset="0"/>
              </a:defRPr>
            </a:lvl4pPr>
            <a:lvl5pPr marL="2174260" indent="-241584">
              <a:defRPr>
                <a:solidFill>
                  <a:schemeClr val="tx1"/>
                </a:solidFill>
                <a:latin typeface="Arial" panose="020B0604020202020204" pitchFamily="34" charset="0"/>
                <a:cs typeface="Arial" panose="020B0604020202020204" pitchFamily="34" charset="0"/>
              </a:defRPr>
            </a:lvl5pPr>
            <a:lvl6pPr marL="2657429" indent="-24158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0598" indent="-24158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3767" indent="-24158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6936" indent="-24158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8DAA4C-AF2E-49EE-A355-618E0DD19010}" type="slidenum">
              <a:rPr lang="en-GB" altLang="en-US" smtClean="0"/>
              <a:pPr/>
              <a:t>42</a:t>
            </a:fld>
            <a:endParaRPr lang="en-GB" altLang="en-US"/>
          </a:p>
        </p:txBody>
      </p:sp>
      <p:sp>
        <p:nvSpPr>
          <p:cNvPr id="38915" name="Rectangle 2">
            <a:extLst>
              <a:ext uri="{FF2B5EF4-FFF2-40B4-BE49-F238E27FC236}">
                <a16:creationId xmlns:a16="http://schemas.microsoft.com/office/drawing/2014/main" id="{13921E54-ED31-4A01-BD1D-9B9CC9C69AC7}"/>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2E03E13-AA83-4287-A093-4544302ECD9C}"/>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84414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DAF1EB4-F472-4602-AC63-C25E1F9EE2B5}"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pic>
        <p:nvPicPr>
          <p:cNvPr id="7" name="Picture 6">
            <a:extLst>
              <a:ext uri="{FF2B5EF4-FFF2-40B4-BE49-F238E27FC236}">
                <a16:creationId xmlns:a16="http://schemas.microsoft.com/office/drawing/2014/main" id="{43E0844B-410E-F24B-B6A3-C56A10C0EF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27115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AF1EB4-F472-4602-AC63-C25E1F9EE2B5}"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620912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AF1EB4-F472-4602-AC63-C25E1F9EE2B5}"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556518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AF1EB4-F472-4602-AC63-C25E1F9EE2B5}"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012895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DAF1EB4-F472-4602-AC63-C25E1F9EE2B5}"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636921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DAF1EB4-F472-4602-AC63-C25E1F9EE2B5}" type="datetimeFigureOut">
              <a:rPr lang="en-GB" smtClean="0"/>
              <a:t>07/11/2022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687187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DAF1EB4-F472-4602-AC63-C25E1F9EE2B5}" type="datetimeFigureOut">
              <a:rPr lang="en-GB" smtClean="0"/>
              <a:t>07/11/2022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416613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DAF1EB4-F472-4602-AC63-C25E1F9EE2B5}" type="datetimeFigureOut">
              <a:rPr lang="en-GB" smtClean="0"/>
              <a:t>07/11/2022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43159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F1EB4-F472-4602-AC63-C25E1F9EE2B5}" type="datetimeFigureOut">
              <a:rPr lang="en-GB" smtClean="0"/>
              <a:t>07/11/2022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566460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07/11/2022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35651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07/11/2022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4163334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F1EB4-F472-4602-AC63-C25E1F9EE2B5}" type="datetimeFigureOut">
              <a:rPr lang="en-GB" smtClean="0"/>
              <a:t>07/11/2022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C62EF-549E-450B-AC97-E23285B73974}" type="slidenum">
              <a:rPr lang="en-GB" smtClean="0"/>
              <a:t>‹#›</a:t>
            </a:fld>
            <a:endParaRPr lang="en-GB"/>
          </a:p>
        </p:txBody>
      </p:sp>
      <p:pic>
        <p:nvPicPr>
          <p:cNvPr id="7" name="Picture 6">
            <a:extLst>
              <a:ext uri="{FF2B5EF4-FFF2-40B4-BE49-F238E27FC236}">
                <a16:creationId xmlns:a16="http://schemas.microsoft.com/office/drawing/2014/main" id="{F1BD3FFE-3BF1-AB4E-91F2-CF61460EC0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45024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w77zPAtVTuI" TargetMode="Externa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akAFf6hV-pI"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bbc.co.uk/bitesize/topics/zxjj6sg/articles/z9cbcwx"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xQBkawjFVIA"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bbc.co.uk/bitesize/topics/zsg6m39/articles/zyc9r2p"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ciencelearningcentres.wordpress.com/"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www.planassessment.com/" TargetMode="External"/><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93065"/>
            <a:ext cx="12122727" cy="1021383"/>
          </a:xfrm>
        </p:spPr>
        <p:txBody>
          <a:bodyPr vert="horz" lIns="91440" tIns="45720" rIns="91440" bIns="45720" rtlCol="0" anchor="t">
            <a:noAutofit/>
          </a:bodyPr>
          <a:lstStyle/>
          <a:p>
            <a:r>
              <a:rPr lang="en-GB" sz="4400" spc="300" dirty="0">
                <a:solidFill>
                  <a:schemeClr val="bg1"/>
                </a:solidFill>
              </a:rPr>
              <a:t>Science Training</a:t>
            </a:r>
          </a:p>
          <a:p>
            <a:endParaRPr lang="en-GB" sz="2800" spc="300">
              <a:solidFill>
                <a:schemeClr val="bg1"/>
              </a:solidFill>
            </a:endParaRPr>
          </a:p>
          <a:p>
            <a:endParaRPr lang="en-GB" sz="2800" spc="300">
              <a:solidFill>
                <a:schemeClr val="bg1"/>
              </a:solidFill>
            </a:endParaRPr>
          </a:p>
        </p:txBody>
      </p:sp>
    </p:spTree>
    <p:extLst>
      <p:ext uri="{BB962C8B-B14F-4D97-AF65-F5344CB8AC3E}">
        <p14:creationId xmlns:p14="http://schemas.microsoft.com/office/powerpoint/2010/main" val="916710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6CE8-63E7-42D5-9277-EFFA6AC3B476}"/>
              </a:ext>
            </a:extLst>
          </p:cNvPr>
          <p:cNvSpPr>
            <a:spLocks noGrp="1"/>
          </p:cNvSpPr>
          <p:nvPr>
            <p:ph type="title"/>
          </p:nvPr>
        </p:nvSpPr>
        <p:spPr>
          <a:xfrm>
            <a:off x="4352365" y="2023597"/>
            <a:ext cx="4195483" cy="1352457"/>
          </a:xfrm>
        </p:spPr>
        <p:txBody>
          <a:bodyPr>
            <a:normAutofit fontScale="90000"/>
          </a:bodyPr>
          <a:lstStyle/>
          <a:p>
            <a:r>
              <a:rPr lang="en-US" sz="7200" b="1">
                <a:cs typeface="Calibri Light"/>
              </a:rPr>
              <a:t>Creating Curiosity</a:t>
            </a:r>
            <a:endParaRPr lang="en-US" sz="7200" b="1" err="1"/>
          </a:p>
        </p:txBody>
      </p:sp>
    </p:spTree>
    <p:extLst>
      <p:ext uri="{BB962C8B-B14F-4D97-AF65-F5344CB8AC3E}">
        <p14:creationId xmlns:p14="http://schemas.microsoft.com/office/powerpoint/2010/main" val="3480010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7D11-7B84-B24F-AE53-D92A8B1CCFA9}"/>
              </a:ext>
            </a:extLst>
          </p:cNvPr>
          <p:cNvSpPr>
            <a:spLocks noGrp="1"/>
          </p:cNvSpPr>
          <p:nvPr>
            <p:ph type="title"/>
          </p:nvPr>
        </p:nvSpPr>
        <p:spPr/>
        <p:txBody>
          <a:bodyPr/>
          <a:lstStyle/>
          <a:p>
            <a:r>
              <a:rPr lang="en-US" dirty="0"/>
              <a:t>Power facts!</a:t>
            </a:r>
          </a:p>
        </p:txBody>
      </p:sp>
      <p:sp>
        <p:nvSpPr>
          <p:cNvPr id="3" name="Content Placeholder 2">
            <a:extLst>
              <a:ext uri="{FF2B5EF4-FFF2-40B4-BE49-F238E27FC236}">
                <a16:creationId xmlns:a16="http://schemas.microsoft.com/office/drawing/2014/main" id="{A54FFE07-D5B6-D642-915A-C82FEBB0F82C}"/>
              </a:ext>
            </a:extLst>
          </p:cNvPr>
          <p:cNvSpPr>
            <a:spLocks noGrp="1"/>
          </p:cNvSpPr>
          <p:nvPr>
            <p:ph idx="1"/>
          </p:nvPr>
        </p:nvSpPr>
        <p:spPr>
          <a:xfrm>
            <a:off x="838200" y="1690688"/>
            <a:ext cx="10515600" cy="4351338"/>
          </a:xfrm>
        </p:spPr>
        <p:txBody>
          <a:bodyPr>
            <a:normAutofit/>
          </a:bodyPr>
          <a:lstStyle/>
          <a:p>
            <a:pPr marL="0" indent="0">
              <a:buNone/>
            </a:pPr>
            <a:r>
              <a:rPr lang="en-US" sz="4800" dirty="0"/>
              <a:t>Did you know that woodlice make excellent mothers?</a:t>
            </a:r>
          </a:p>
        </p:txBody>
      </p:sp>
      <p:sp>
        <p:nvSpPr>
          <p:cNvPr id="4" name="TextBox 3">
            <a:extLst>
              <a:ext uri="{FF2B5EF4-FFF2-40B4-BE49-F238E27FC236}">
                <a16:creationId xmlns:a16="http://schemas.microsoft.com/office/drawing/2014/main" id="{231C3E0D-8DC1-204C-9A49-3B44B423B26D}"/>
              </a:ext>
            </a:extLst>
          </p:cNvPr>
          <p:cNvSpPr txBox="1"/>
          <p:nvPr/>
        </p:nvSpPr>
        <p:spPr>
          <a:xfrm>
            <a:off x="967562" y="3429000"/>
            <a:ext cx="9813852" cy="923330"/>
          </a:xfrm>
          <a:prstGeom prst="rect">
            <a:avLst/>
          </a:prstGeom>
          <a:noFill/>
        </p:spPr>
        <p:txBody>
          <a:bodyPr wrap="square" rtlCol="0">
            <a:spAutoFit/>
          </a:bodyPr>
          <a:lstStyle/>
          <a:p>
            <a:r>
              <a:rPr lang="en-US" dirty="0"/>
              <a:t>Living things and their habitats Y2:</a:t>
            </a:r>
          </a:p>
          <a:p>
            <a:endParaRPr lang="en-US" dirty="0"/>
          </a:p>
          <a:p>
            <a:r>
              <a:rPr lang="en-US" dirty="0"/>
              <a:t>(Woodlice have a pouch similar to kangaroos and stay close to their young until they mature) </a:t>
            </a:r>
          </a:p>
        </p:txBody>
      </p:sp>
    </p:spTree>
    <p:extLst>
      <p:ext uri="{BB962C8B-B14F-4D97-AF65-F5344CB8AC3E}">
        <p14:creationId xmlns:p14="http://schemas.microsoft.com/office/powerpoint/2010/main" val="168084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36127-2729-574D-8B13-9FA94B7F36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900A18-D9DE-CA43-B82E-3B561E7D07B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76DCBD2-47FD-8949-BC88-E3C7022D03A7}"/>
              </a:ext>
            </a:extLst>
          </p:cNvPr>
          <p:cNvPicPr>
            <a:picLocks noChangeAspect="1"/>
          </p:cNvPicPr>
          <p:nvPr/>
        </p:nvPicPr>
        <p:blipFill>
          <a:blip r:embed="rId2"/>
          <a:stretch>
            <a:fillRect/>
          </a:stretch>
        </p:blipFill>
        <p:spPr>
          <a:xfrm>
            <a:off x="754617" y="1027906"/>
            <a:ext cx="9321800" cy="3683000"/>
          </a:xfrm>
          <a:prstGeom prst="rect">
            <a:avLst/>
          </a:prstGeom>
        </p:spPr>
      </p:pic>
    </p:spTree>
    <p:extLst>
      <p:ext uri="{BB962C8B-B14F-4D97-AF65-F5344CB8AC3E}">
        <p14:creationId xmlns:p14="http://schemas.microsoft.com/office/powerpoint/2010/main" val="3456560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4EEED-EE88-6746-8C09-268014064084}"/>
              </a:ext>
            </a:extLst>
          </p:cNvPr>
          <p:cNvSpPr>
            <a:spLocks noGrp="1"/>
          </p:cNvSpPr>
          <p:nvPr>
            <p:ph type="title"/>
          </p:nvPr>
        </p:nvSpPr>
        <p:spPr/>
        <p:txBody>
          <a:bodyPr/>
          <a:lstStyle/>
          <a:p>
            <a:r>
              <a:rPr lang="en-US" dirty="0"/>
              <a:t>Did you know..</a:t>
            </a:r>
          </a:p>
        </p:txBody>
      </p:sp>
      <p:sp>
        <p:nvSpPr>
          <p:cNvPr id="3" name="Content Placeholder 2">
            <a:extLst>
              <a:ext uri="{FF2B5EF4-FFF2-40B4-BE49-F238E27FC236}">
                <a16:creationId xmlns:a16="http://schemas.microsoft.com/office/drawing/2014/main" id="{257AB12D-C66C-3A47-988C-C2CF573EF920}"/>
              </a:ext>
            </a:extLst>
          </p:cNvPr>
          <p:cNvSpPr>
            <a:spLocks noGrp="1"/>
          </p:cNvSpPr>
          <p:nvPr>
            <p:ph idx="1"/>
          </p:nvPr>
        </p:nvSpPr>
        <p:spPr/>
        <p:txBody>
          <a:bodyPr/>
          <a:lstStyle/>
          <a:p>
            <a:r>
              <a:rPr lang="en-US" dirty="0"/>
              <a:t>Space is completely silent because there is no atmosphere. </a:t>
            </a:r>
            <a:r>
              <a:rPr lang="en-GB" dirty="0"/>
              <a:t>This means that there is no way for the sound to travel in the vacuum of space. Astronauts use radios to communicate in space because radio waves can be sent and received.</a:t>
            </a:r>
            <a:endParaRPr lang="en-US" dirty="0"/>
          </a:p>
          <a:p>
            <a:r>
              <a:rPr lang="en-US" dirty="0"/>
              <a:t>There are more stars in space than there are grains of sand in the world.</a:t>
            </a:r>
          </a:p>
          <a:p>
            <a:r>
              <a:rPr lang="en-US" dirty="0"/>
              <a:t>Our solar system is around 4.571 billion years old.</a:t>
            </a:r>
          </a:p>
          <a:p>
            <a:endParaRPr lang="en-US" dirty="0"/>
          </a:p>
        </p:txBody>
      </p:sp>
    </p:spTree>
    <p:extLst>
      <p:ext uri="{BB962C8B-B14F-4D97-AF65-F5344CB8AC3E}">
        <p14:creationId xmlns:p14="http://schemas.microsoft.com/office/powerpoint/2010/main" val="27531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845706-CF62-9045-A312-A5CD80A9DD6D}"/>
              </a:ext>
            </a:extLst>
          </p:cNvPr>
          <p:cNvSpPr>
            <a:spLocks noGrp="1"/>
          </p:cNvSpPr>
          <p:nvPr>
            <p:ph idx="1"/>
          </p:nvPr>
        </p:nvSpPr>
        <p:spPr>
          <a:xfrm>
            <a:off x="252163" y="1825625"/>
            <a:ext cx="10515600" cy="4351338"/>
          </a:xfrm>
        </p:spPr>
        <p:txBody>
          <a:bodyPr/>
          <a:lstStyle/>
          <a:p>
            <a:pPr marL="0" indent="0">
              <a:buNone/>
            </a:pPr>
            <a:r>
              <a:rPr lang="en-GB" sz="2000">
                <a:solidFill>
                  <a:srgbClr val="2C332C"/>
                </a:solidFill>
                <a:latin typeface="Times New Roman" panose="02020603050405020304" pitchFamily="18" charset="0"/>
                <a:cs typeface="Times New Roman" panose="02020603050405020304" pitchFamily="18" charset="0"/>
              </a:rPr>
              <a:t>Free resource of engaging, creative science activities for primary school learning has been designed to spark curiosity, discussion and debate. From video to hands-on activities, it’s easy to get </a:t>
            </a:r>
            <a:r>
              <a:rPr lang="en-GB" sz="2000" err="1">
                <a:solidFill>
                  <a:srgbClr val="2C332C"/>
                </a:solidFill>
                <a:latin typeface="Times New Roman" panose="02020603050405020304" pitchFamily="18" charset="0"/>
                <a:cs typeface="Times New Roman" panose="02020603050405020304" pitchFamily="18" charset="0"/>
              </a:rPr>
              <a:t>Explorifying</a:t>
            </a:r>
            <a:r>
              <a:rPr lang="en-GB" sz="2000">
                <a:solidFill>
                  <a:srgbClr val="2C332C"/>
                </a:solidFill>
                <a:latin typeface="Times New Roman" panose="02020603050405020304" pitchFamily="18" charset="0"/>
                <a:cs typeface="Times New Roman" panose="02020603050405020304" pitchFamily="18" charset="0"/>
              </a:rPr>
              <a:t>!</a:t>
            </a:r>
            <a:endParaRPr lang="en-GB" sz="2000">
              <a:latin typeface="Times New Roman" panose="02020603050405020304" pitchFamily="18" charset="0"/>
              <a:cs typeface="Times New Roman" panose="02020603050405020304" pitchFamily="18" charset="0"/>
            </a:endParaRPr>
          </a:p>
          <a:p>
            <a:pPr marL="0" indent="0">
              <a:buNone/>
            </a:pPr>
            <a:endParaRPr lang="en-US"/>
          </a:p>
        </p:txBody>
      </p:sp>
      <p:pic>
        <p:nvPicPr>
          <p:cNvPr id="4" name="Picture 4" descr="Explorify">
            <a:extLst>
              <a:ext uri="{FF2B5EF4-FFF2-40B4-BE49-F238E27FC236}">
                <a16:creationId xmlns:a16="http://schemas.microsoft.com/office/drawing/2014/main" id="{3D36CB3D-7364-5443-B176-3A2F418A0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63" y="447832"/>
            <a:ext cx="3657284" cy="11629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B5166F-9924-EA47-A34E-F80768CC2632}"/>
              </a:ext>
            </a:extLst>
          </p:cNvPr>
          <p:cNvSpPr txBox="1"/>
          <p:nvPr/>
        </p:nvSpPr>
        <p:spPr>
          <a:xfrm>
            <a:off x="252162" y="2961168"/>
            <a:ext cx="5843837" cy="1477328"/>
          </a:xfrm>
          <a:prstGeom prst="rect">
            <a:avLst/>
          </a:prstGeom>
          <a:noFill/>
        </p:spPr>
        <p:txBody>
          <a:bodyPr wrap="square" rtlCol="0">
            <a:spAutoFit/>
          </a:bodyPr>
          <a:lstStyle/>
          <a:p>
            <a:pPr marL="285732" indent="-285732">
              <a:buFont typeface="Arial" panose="020B0604020202020204" pitchFamily="34" charset="0"/>
              <a:buChar char="•"/>
            </a:pPr>
            <a:r>
              <a:rPr lang="en-GB">
                <a:latin typeface="Times New Roman" panose="02020603050405020304" pitchFamily="18" charset="0"/>
                <a:cs typeface="Times New Roman" panose="02020603050405020304" pitchFamily="18" charset="0"/>
              </a:rPr>
              <a:t>Discussion</a:t>
            </a:r>
          </a:p>
          <a:p>
            <a:pPr marL="285732" indent="-285732">
              <a:buFont typeface="Arial" panose="020B0604020202020204" pitchFamily="34" charset="0"/>
              <a:buChar char="•"/>
            </a:pPr>
            <a:r>
              <a:rPr lang="en-GB">
                <a:latin typeface="Times New Roman" panose="02020603050405020304" pitchFamily="18" charset="0"/>
                <a:cs typeface="Times New Roman" panose="02020603050405020304" pitchFamily="18" charset="0"/>
              </a:rPr>
              <a:t>Hands on</a:t>
            </a:r>
          </a:p>
          <a:p>
            <a:pPr marL="285732" indent="-285732">
              <a:buFont typeface="Arial" panose="020B0604020202020204" pitchFamily="34" charset="0"/>
              <a:buChar char="•"/>
            </a:pPr>
            <a:r>
              <a:rPr lang="en-GB">
                <a:latin typeface="Times New Roman" panose="02020603050405020304" pitchFamily="18" charset="0"/>
                <a:cs typeface="Times New Roman" panose="02020603050405020304" pitchFamily="18" charset="0"/>
              </a:rPr>
              <a:t>Image gallery</a:t>
            </a:r>
          </a:p>
          <a:p>
            <a:pPr marL="285732" indent="-285732">
              <a:buFont typeface="Arial" panose="020B0604020202020204" pitchFamily="34" charset="0"/>
              <a:buChar char="•"/>
            </a:pPr>
            <a:r>
              <a:rPr lang="en-GB">
                <a:latin typeface="Times New Roman" panose="02020603050405020304" pitchFamily="18" charset="0"/>
                <a:cs typeface="Times New Roman" panose="02020603050405020304" pitchFamily="18" charset="0"/>
              </a:rPr>
              <a:t>Videos</a:t>
            </a:r>
          </a:p>
          <a:p>
            <a:endParaRPr lang="en-US"/>
          </a:p>
        </p:txBody>
      </p:sp>
      <p:sp>
        <p:nvSpPr>
          <p:cNvPr id="6" name="TextBox 5">
            <a:extLst>
              <a:ext uri="{FF2B5EF4-FFF2-40B4-BE49-F238E27FC236}">
                <a16:creationId xmlns:a16="http://schemas.microsoft.com/office/drawing/2014/main" id="{EBC01A5B-D0C4-0641-AE5E-C56666CC06BC}"/>
              </a:ext>
            </a:extLst>
          </p:cNvPr>
          <p:cNvSpPr txBox="1"/>
          <p:nvPr/>
        </p:nvSpPr>
        <p:spPr>
          <a:xfrm>
            <a:off x="6096000" y="3381154"/>
            <a:ext cx="5843837" cy="800219"/>
          </a:xfrm>
          <a:prstGeom prst="rect">
            <a:avLst/>
          </a:prstGeom>
          <a:noFill/>
        </p:spPr>
        <p:txBody>
          <a:bodyPr wrap="square" rtlCol="0">
            <a:spAutoFit/>
          </a:bodyPr>
          <a:lstStyle/>
          <a:p>
            <a:pPr algn="ctr"/>
            <a:r>
              <a:rPr lang="en-GB" sz="2800">
                <a:latin typeface="Times New Roman" panose="02020603050405020304" pitchFamily="18" charset="0"/>
                <a:cs typeface="Times New Roman" panose="02020603050405020304" pitchFamily="18" charset="0"/>
              </a:rPr>
              <a:t>How can you use </a:t>
            </a:r>
            <a:r>
              <a:rPr lang="en-GB" sz="2800" err="1">
                <a:latin typeface="Times New Roman" panose="02020603050405020304" pitchFamily="18" charset="0"/>
                <a:cs typeface="Times New Roman" panose="02020603050405020304" pitchFamily="18" charset="0"/>
              </a:rPr>
              <a:t>Explorify</a:t>
            </a:r>
            <a:r>
              <a:rPr lang="en-GB" sz="2800">
                <a:latin typeface="Times New Roman" panose="02020603050405020304" pitchFamily="18" charset="0"/>
                <a:cs typeface="Times New Roman" panose="02020603050405020304" pitchFamily="18" charset="0"/>
              </a:rPr>
              <a:t>?</a:t>
            </a:r>
          </a:p>
          <a:p>
            <a:endParaRPr lang="en-US"/>
          </a:p>
        </p:txBody>
      </p:sp>
    </p:spTree>
    <p:extLst>
      <p:ext uri="{BB962C8B-B14F-4D97-AF65-F5344CB8AC3E}">
        <p14:creationId xmlns:p14="http://schemas.microsoft.com/office/powerpoint/2010/main" val="2717600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F71DB2B2-CD39-4BC8-A79B-55C661000276}"/>
              </a:ext>
            </a:extLst>
          </p:cNvPr>
          <p:cNvPicPr>
            <a:picLocks noGrp="1" noChangeAspect="1"/>
          </p:cNvPicPr>
          <p:nvPr>
            <p:ph idx="1"/>
          </p:nvPr>
        </p:nvPicPr>
        <p:blipFill>
          <a:blip r:embed="rId2"/>
          <a:stretch>
            <a:fillRect/>
          </a:stretch>
        </p:blipFill>
        <p:spPr>
          <a:xfrm>
            <a:off x="787829" y="372836"/>
            <a:ext cx="9868721" cy="4351338"/>
          </a:xfrm>
        </p:spPr>
      </p:pic>
      <p:sp>
        <p:nvSpPr>
          <p:cNvPr id="5" name="TextBox 4">
            <a:extLst>
              <a:ext uri="{FF2B5EF4-FFF2-40B4-BE49-F238E27FC236}">
                <a16:creationId xmlns:a16="http://schemas.microsoft.com/office/drawing/2014/main" id="{83245ABA-ED19-4207-8A60-6C6211053507}"/>
              </a:ext>
            </a:extLst>
          </p:cNvPr>
          <p:cNvSpPr txBox="1"/>
          <p:nvPr/>
        </p:nvSpPr>
        <p:spPr>
          <a:xfrm>
            <a:off x="711698" y="4874559"/>
            <a:ext cx="86275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Starter activities: odd one out, what’s going on, zoom in, zoom out</a:t>
            </a:r>
          </a:p>
        </p:txBody>
      </p:sp>
    </p:spTree>
    <p:extLst>
      <p:ext uri="{BB962C8B-B14F-4D97-AF65-F5344CB8AC3E}">
        <p14:creationId xmlns:p14="http://schemas.microsoft.com/office/powerpoint/2010/main" val="4018635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D08C-8174-48B0-B00D-CE6FB547046F}"/>
              </a:ext>
            </a:extLst>
          </p:cNvPr>
          <p:cNvSpPr>
            <a:spLocks noGrp="1"/>
          </p:cNvSpPr>
          <p:nvPr>
            <p:ph type="title"/>
          </p:nvPr>
        </p:nvSpPr>
        <p:spPr>
          <a:xfrm>
            <a:off x="721660" y="2193924"/>
            <a:ext cx="10578353" cy="1352457"/>
          </a:xfrm>
        </p:spPr>
        <p:txBody>
          <a:bodyPr>
            <a:normAutofit/>
          </a:bodyPr>
          <a:lstStyle/>
          <a:p>
            <a:pPr algn="ctr"/>
            <a:r>
              <a:rPr lang="en-US" sz="7200" b="1">
                <a:cs typeface="Calibri Light"/>
              </a:rPr>
              <a:t>Promoting Questioning</a:t>
            </a:r>
            <a:r>
              <a:rPr lang="en-US" sz="7200">
                <a:cs typeface="Calibri Light"/>
              </a:rPr>
              <a:t> </a:t>
            </a:r>
            <a:endParaRPr lang="en-US">
              <a:cs typeface="Calibri Light" panose="020F0302020204030204"/>
            </a:endParaRPr>
          </a:p>
        </p:txBody>
      </p:sp>
    </p:spTree>
    <p:extLst>
      <p:ext uri="{BB962C8B-B14F-4D97-AF65-F5344CB8AC3E}">
        <p14:creationId xmlns:p14="http://schemas.microsoft.com/office/powerpoint/2010/main" val="2559368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EE4A-5C8F-7D43-A623-4A14D67CBDE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50E2185-3073-0D40-8194-560DD8BA941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581B499-545D-6749-BA15-A2882693DC1E}"/>
              </a:ext>
            </a:extLst>
          </p:cNvPr>
          <p:cNvPicPr>
            <a:picLocks noChangeAspect="1"/>
          </p:cNvPicPr>
          <p:nvPr/>
        </p:nvPicPr>
        <p:blipFill>
          <a:blip r:embed="rId2"/>
          <a:stretch>
            <a:fillRect/>
          </a:stretch>
        </p:blipFill>
        <p:spPr>
          <a:xfrm>
            <a:off x="838200" y="365125"/>
            <a:ext cx="8656674" cy="4968298"/>
          </a:xfrm>
          <a:prstGeom prst="rect">
            <a:avLst/>
          </a:prstGeom>
        </p:spPr>
      </p:pic>
    </p:spTree>
    <p:extLst>
      <p:ext uri="{BB962C8B-B14F-4D97-AF65-F5344CB8AC3E}">
        <p14:creationId xmlns:p14="http://schemas.microsoft.com/office/powerpoint/2010/main" val="3138877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93814-2120-9E4D-BD0C-C4500F01AC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EDAE81-E1FE-A942-9867-AE55009A7D8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950AE69-F1C4-1D4A-B5D9-AFD74B598663}"/>
              </a:ext>
            </a:extLst>
          </p:cNvPr>
          <p:cNvPicPr>
            <a:picLocks noChangeAspect="1"/>
          </p:cNvPicPr>
          <p:nvPr/>
        </p:nvPicPr>
        <p:blipFill>
          <a:blip r:embed="rId2"/>
          <a:stretch>
            <a:fillRect/>
          </a:stretch>
        </p:blipFill>
        <p:spPr>
          <a:xfrm>
            <a:off x="2476904" y="312357"/>
            <a:ext cx="5550968" cy="5418592"/>
          </a:xfrm>
          <a:prstGeom prst="rect">
            <a:avLst/>
          </a:prstGeom>
        </p:spPr>
      </p:pic>
    </p:spTree>
    <p:extLst>
      <p:ext uri="{BB962C8B-B14F-4D97-AF65-F5344CB8AC3E}">
        <p14:creationId xmlns:p14="http://schemas.microsoft.com/office/powerpoint/2010/main" val="3222019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C1C9-80D0-BA4A-9176-A491289827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2CC279-4307-2846-8040-2EE9A8665A3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48D5BBC-471F-DF4B-A75B-C5916359E6F1}"/>
              </a:ext>
            </a:extLst>
          </p:cNvPr>
          <p:cNvPicPr>
            <a:picLocks noChangeAspect="1"/>
          </p:cNvPicPr>
          <p:nvPr/>
        </p:nvPicPr>
        <p:blipFill>
          <a:blip r:embed="rId2"/>
          <a:stretch>
            <a:fillRect/>
          </a:stretch>
        </p:blipFill>
        <p:spPr>
          <a:xfrm>
            <a:off x="2485658" y="225630"/>
            <a:ext cx="6349997" cy="5632910"/>
          </a:xfrm>
          <a:prstGeom prst="rect">
            <a:avLst/>
          </a:prstGeom>
        </p:spPr>
      </p:pic>
    </p:spTree>
    <p:extLst>
      <p:ext uri="{BB962C8B-B14F-4D97-AF65-F5344CB8AC3E}">
        <p14:creationId xmlns:p14="http://schemas.microsoft.com/office/powerpoint/2010/main" val="3052543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14D6E19-B7CA-4BAD-9F99-09A05204F7A7}"/>
              </a:ext>
            </a:extLst>
          </p:cNvPr>
          <p:cNvSpPr>
            <a:spLocks noGrp="1" noChangeArrowheads="1"/>
          </p:cNvSpPr>
          <p:nvPr>
            <p:ph type="title"/>
          </p:nvPr>
        </p:nvSpPr>
        <p:spPr>
          <a:xfrm>
            <a:off x="2660650" y="337458"/>
            <a:ext cx="6870700" cy="838200"/>
          </a:xfrm>
        </p:spPr>
        <p:txBody>
          <a:bodyPr/>
          <a:lstStyle/>
          <a:p>
            <a:pPr algn="ctr" eaLnBrk="1" hangingPunct="1"/>
            <a:r>
              <a:rPr lang="en-US" altLang="en-US" b="1"/>
              <a:t>Session aims:</a:t>
            </a:r>
            <a:endParaRPr lang="en-US" altLang="en-US" b="1">
              <a:cs typeface="Calibri Light"/>
            </a:endParaRPr>
          </a:p>
        </p:txBody>
      </p:sp>
      <p:sp>
        <p:nvSpPr>
          <p:cNvPr id="3075" name="Rectangle 3">
            <a:extLst>
              <a:ext uri="{FF2B5EF4-FFF2-40B4-BE49-F238E27FC236}">
                <a16:creationId xmlns:a16="http://schemas.microsoft.com/office/drawing/2014/main" id="{556638FA-DEFC-42B4-9372-68BC922CC6A8}"/>
              </a:ext>
            </a:extLst>
          </p:cNvPr>
          <p:cNvSpPr>
            <a:spLocks noGrp="1" noChangeArrowheads="1"/>
          </p:cNvSpPr>
          <p:nvPr>
            <p:ph idx="1"/>
          </p:nvPr>
        </p:nvSpPr>
        <p:spPr>
          <a:xfrm>
            <a:off x="260651" y="1171211"/>
            <a:ext cx="11570688" cy="4285398"/>
          </a:xfrm>
        </p:spPr>
        <p:txBody>
          <a:bodyPr vert="horz" lIns="91440" tIns="45720" rIns="91440" bIns="45720" rtlCol="0" anchor="t">
            <a:noAutofit/>
          </a:bodyPr>
          <a:lstStyle/>
          <a:p>
            <a:pPr marL="0" indent="0">
              <a:buNone/>
              <a:defRPr/>
            </a:pPr>
            <a:r>
              <a:rPr lang="en-GB" sz="2400" dirty="0">
                <a:latin typeface="Times New Roman"/>
                <a:cs typeface="Times New Roman"/>
              </a:rPr>
              <a:t>At the end of this session, you should have developed your understanding of:</a:t>
            </a:r>
          </a:p>
          <a:p>
            <a:pPr marL="0" indent="0">
              <a:buNone/>
              <a:defRPr/>
            </a:pPr>
            <a:endParaRPr lang="en-GB" sz="2400" dirty="0">
              <a:latin typeface="Times New Roman"/>
              <a:ea typeface="MS PGothic"/>
              <a:cs typeface="Times New Roman"/>
            </a:endParaRPr>
          </a:p>
          <a:p>
            <a:pPr>
              <a:defRPr/>
            </a:pPr>
            <a:r>
              <a:rPr lang="en-GB" sz="2400" dirty="0">
                <a:latin typeface="Times New Roman"/>
                <a:ea typeface="MS PGothic"/>
                <a:cs typeface="Times New Roman"/>
              </a:rPr>
              <a:t>The age-related attainment at the end of KS1 and KS2</a:t>
            </a:r>
          </a:p>
          <a:p>
            <a:pPr>
              <a:defRPr/>
            </a:pPr>
            <a:r>
              <a:rPr lang="en-GB" sz="2400" dirty="0">
                <a:latin typeface="Times New Roman"/>
                <a:ea typeface="MS PGothic"/>
                <a:cs typeface="Times New Roman"/>
              </a:rPr>
              <a:t>What a good science lesson looks like</a:t>
            </a:r>
          </a:p>
          <a:p>
            <a:pPr>
              <a:defRPr/>
            </a:pPr>
            <a:r>
              <a:rPr lang="en-GB" sz="2400" dirty="0">
                <a:latin typeface="Times New Roman"/>
                <a:ea typeface="MS PGothic"/>
                <a:cs typeface="Times New Roman"/>
              </a:rPr>
              <a:t>The national curriculum</a:t>
            </a:r>
          </a:p>
          <a:p>
            <a:pPr>
              <a:defRPr/>
            </a:pPr>
            <a:r>
              <a:rPr lang="en-GB" sz="2400" dirty="0">
                <a:latin typeface="Times New Roman"/>
                <a:ea typeface="MS PGothic"/>
                <a:cs typeface="Times New Roman"/>
              </a:rPr>
              <a:t>Using questioning within science lessons </a:t>
            </a:r>
          </a:p>
          <a:p>
            <a:pPr>
              <a:defRPr/>
            </a:pPr>
            <a:r>
              <a:rPr lang="en-GB" sz="2400" dirty="0">
                <a:latin typeface="Times New Roman"/>
                <a:ea typeface="MS PGothic"/>
                <a:cs typeface="Times New Roman"/>
              </a:rPr>
              <a:t>The different types of scientific enquiry, and examples of lessons</a:t>
            </a:r>
          </a:p>
          <a:p>
            <a:pPr>
              <a:defRPr/>
            </a:pPr>
            <a:endParaRPr lang="en-GB" sz="2400" dirty="0">
              <a:latin typeface="Times New Roman"/>
              <a:ea typeface="MS PGothic"/>
              <a:cs typeface="Times New Roman"/>
            </a:endParaRPr>
          </a:p>
          <a:p>
            <a:pPr>
              <a:defRPr/>
            </a:pPr>
            <a:endParaRPr lang="en-GB" sz="2400" dirty="0">
              <a:latin typeface="Times New Roman"/>
              <a:ea typeface="MS PGothic"/>
              <a:cs typeface="Times New Roman"/>
            </a:endParaRPr>
          </a:p>
          <a:p>
            <a:pPr>
              <a:defRPr/>
            </a:pPr>
            <a:endParaRPr lang="en-GB" sz="2400" dirty="0">
              <a:latin typeface="Times New Roman"/>
              <a:ea typeface="MS PGothic" charset="0"/>
              <a:cs typeface="Times New Roman"/>
            </a:endParaRPr>
          </a:p>
          <a:p>
            <a:pPr>
              <a:defRPr/>
            </a:pPr>
            <a:endParaRPr lang="en-GB" sz="2400" dirty="0">
              <a:latin typeface="Times New Roman"/>
              <a:ea typeface="MS PGothic" charset="0"/>
              <a:cs typeface="Times New Roman"/>
            </a:endParaRPr>
          </a:p>
          <a:p>
            <a:pPr marL="0" indent="0">
              <a:buNone/>
              <a:defRPr/>
            </a:pPr>
            <a:endParaRPr lang="en-US" sz="2400" dirty="0">
              <a:latin typeface="Al Nile" pitchFamily="2" charset="-78"/>
              <a:ea typeface="MS PGothic" charset="0"/>
              <a:cs typeface="Al Nile"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dissolve">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5">
                                            <p:txEl>
                                              <p:pRg st="2" end="2"/>
                                            </p:txEl>
                                          </p:spTgt>
                                        </p:tgtEl>
                                        <p:attrNameLst>
                                          <p:attrName>style.visibility</p:attrName>
                                        </p:attrNameLst>
                                      </p:cBhvr>
                                      <p:to>
                                        <p:strVal val="visible"/>
                                      </p:to>
                                    </p:set>
                                    <p:animEffect transition="in" filter="dissolve">
                                      <p:cBhvr>
                                        <p:cTn id="12" dur="500"/>
                                        <p:tgtEl>
                                          <p:spTgt spid="30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5">
                                            <p:txEl>
                                              <p:pRg st="3" end="3"/>
                                            </p:txEl>
                                          </p:spTgt>
                                        </p:tgtEl>
                                        <p:attrNameLst>
                                          <p:attrName>style.visibility</p:attrName>
                                        </p:attrNameLst>
                                      </p:cBhvr>
                                      <p:to>
                                        <p:strVal val="visible"/>
                                      </p:to>
                                    </p:set>
                                    <p:animEffect transition="in" filter="dissolve">
                                      <p:cBhvr>
                                        <p:cTn id="17" dur="500"/>
                                        <p:tgtEl>
                                          <p:spTgt spid="30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5">
                                            <p:txEl>
                                              <p:pRg st="4" end="4"/>
                                            </p:txEl>
                                          </p:spTgt>
                                        </p:tgtEl>
                                        <p:attrNameLst>
                                          <p:attrName>style.visibility</p:attrName>
                                        </p:attrNameLst>
                                      </p:cBhvr>
                                      <p:to>
                                        <p:strVal val="visible"/>
                                      </p:to>
                                    </p:set>
                                    <p:animEffect transition="in" filter="dissolve">
                                      <p:cBhvr>
                                        <p:cTn id="22" dur="500"/>
                                        <p:tgtEl>
                                          <p:spTgt spid="30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animEffect transition="in" filter="dissolve">
                                      <p:cBhvr>
                                        <p:cTn id="27" dur="500"/>
                                        <p:tgtEl>
                                          <p:spTgt spid="307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075">
                                            <p:txEl>
                                              <p:pRg st="6" end="6"/>
                                            </p:txEl>
                                          </p:spTgt>
                                        </p:tgtEl>
                                        <p:attrNameLst>
                                          <p:attrName>style.visibility</p:attrName>
                                        </p:attrNameLst>
                                      </p:cBhvr>
                                      <p:to>
                                        <p:strVal val="visible"/>
                                      </p:to>
                                    </p:set>
                                    <p:animEffect transition="in" filter="dissolve">
                                      <p:cBhvr>
                                        <p:cTn id="32" dur="5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E288F-2D58-FD47-9165-DE85084153EB}"/>
              </a:ext>
            </a:extLst>
          </p:cNvPr>
          <p:cNvSpPr>
            <a:spLocks noGrp="1"/>
          </p:cNvSpPr>
          <p:nvPr>
            <p:ph idx="1"/>
          </p:nvPr>
        </p:nvSpPr>
        <p:spPr>
          <a:xfrm>
            <a:off x="605118" y="1090519"/>
            <a:ext cx="10515600" cy="989574"/>
          </a:xfrm>
        </p:spPr>
        <p:txBody>
          <a:bodyPr vert="horz" lIns="91440" tIns="45720" rIns="91440" bIns="45720" rtlCol="0" anchor="t">
            <a:normAutofit/>
          </a:bodyPr>
          <a:lstStyle/>
          <a:p>
            <a:pPr marL="0" indent="0" algn="ctr">
              <a:buNone/>
            </a:pPr>
            <a:r>
              <a:rPr lang="en-US" sz="6000"/>
              <a:t>Skittles</a:t>
            </a:r>
          </a:p>
          <a:p>
            <a:pPr marL="857250" indent="-857250" algn="ctr"/>
            <a:endParaRPr lang="en-US" sz="6000">
              <a:cs typeface="Calibri"/>
            </a:endParaRPr>
          </a:p>
        </p:txBody>
      </p:sp>
      <p:sp>
        <p:nvSpPr>
          <p:cNvPr id="4" name="TextBox 3">
            <a:extLst>
              <a:ext uri="{FF2B5EF4-FFF2-40B4-BE49-F238E27FC236}">
                <a16:creationId xmlns:a16="http://schemas.microsoft.com/office/drawing/2014/main" id="{501624ED-373D-4BF0-9749-35BBF903127D}"/>
              </a:ext>
            </a:extLst>
          </p:cNvPr>
          <p:cNvSpPr txBox="1"/>
          <p:nvPr/>
        </p:nvSpPr>
        <p:spPr>
          <a:xfrm>
            <a:off x="1057836" y="2348753"/>
            <a:ext cx="970877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What questions would you ask as a teacher?</a:t>
            </a:r>
            <a:endParaRPr lang="en-US" sz="3200">
              <a:cs typeface="Calibri"/>
            </a:endParaRPr>
          </a:p>
          <a:p>
            <a:pPr algn="ctr"/>
            <a:endParaRPr lang="en-US" sz="3200">
              <a:cs typeface="Calibri"/>
            </a:endParaRPr>
          </a:p>
          <a:p>
            <a:pPr algn="ctr"/>
            <a:r>
              <a:rPr lang="en-US" sz="3200">
                <a:cs typeface="Calibri"/>
              </a:rPr>
              <a:t>What questions would you ask as a child?</a:t>
            </a:r>
          </a:p>
          <a:p>
            <a:pPr algn="ctr"/>
            <a:endParaRPr lang="en-US" sz="3200">
              <a:cs typeface="Calibri"/>
            </a:endParaRPr>
          </a:p>
          <a:p>
            <a:pPr algn="ctr"/>
            <a:r>
              <a:rPr lang="en-US" sz="3200">
                <a:cs typeface="Calibri"/>
              </a:rPr>
              <a:t>Handouts</a:t>
            </a:r>
          </a:p>
        </p:txBody>
      </p:sp>
    </p:spTree>
    <p:extLst>
      <p:ext uri="{BB962C8B-B14F-4D97-AF65-F5344CB8AC3E}">
        <p14:creationId xmlns:p14="http://schemas.microsoft.com/office/powerpoint/2010/main" val="959838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180D-E1A0-9643-9E23-4FA204F0030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75FB010-AF03-2A4F-B849-CB496DE3A7FF}"/>
              </a:ext>
            </a:extLst>
          </p:cNvPr>
          <p:cNvPicPr>
            <a:picLocks noGrp="1" noChangeAspect="1"/>
          </p:cNvPicPr>
          <p:nvPr>
            <p:ph idx="1"/>
          </p:nvPr>
        </p:nvPicPr>
        <p:blipFill>
          <a:blip r:embed="rId2"/>
          <a:stretch>
            <a:fillRect/>
          </a:stretch>
        </p:blipFill>
        <p:spPr>
          <a:xfrm>
            <a:off x="1837461" y="219652"/>
            <a:ext cx="7570455" cy="5322166"/>
          </a:xfrm>
        </p:spPr>
      </p:pic>
    </p:spTree>
    <p:extLst>
      <p:ext uri="{BB962C8B-B14F-4D97-AF65-F5344CB8AC3E}">
        <p14:creationId xmlns:p14="http://schemas.microsoft.com/office/powerpoint/2010/main" val="4201130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BB99-F866-4594-8544-58F6FA63E082}"/>
              </a:ext>
            </a:extLst>
          </p:cNvPr>
          <p:cNvSpPr>
            <a:spLocks noGrp="1"/>
          </p:cNvSpPr>
          <p:nvPr>
            <p:ph type="title"/>
          </p:nvPr>
        </p:nvSpPr>
        <p:spPr>
          <a:xfrm>
            <a:off x="838200" y="2310466"/>
            <a:ext cx="10515600" cy="1325563"/>
          </a:xfrm>
        </p:spPr>
        <p:txBody>
          <a:bodyPr>
            <a:normAutofit/>
          </a:bodyPr>
          <a:lstStyle/>
          <a:p>
            <a:pPr algn="ctr"/>
            <a:r>
              <a:rPr lang="en-US" sz="8000" b="1">
                <a:cs typeface="Calibri Light"/>
              </a:rPr>
              <a:t>Break</a:t>
            </a:r>
          </a:p>
        </p:txBody>
      </p:sp>
    </p:spTree>
    <p:extLst>
      <p:ext uri="{BB962C8B-B14F-4D97-AF65-F5344CB8AC3E}">
        <p14:creationId xmlns:p14="http://schemas.microsoft.com/office/powerpoint/2010/main" val="3177905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339F-6B8D-104F-BA57-3A315C24C683}"/>
              </a:ext>
            </a:extLst>
          </p:cNvPr>
          <p:cNvSpPr>
            <a:spLocks noGrp="1"/>
          </p:cNvSpPr>
          <p:nvPr>
            <p:ph type="title"/>
          </p:nvPr>
        </p:nvSpPr>
        <p:spPr>
          <a:xfrm>
            <a:off x="838200" y="2283572"/>
            <a:ext cx="10515600" cy="1325563"/>
          </a:xfrm>
        </p:spPr>
        <p:txBody>
          <a:bodyPr>
            <a:noAutofit/>
          </a:bodyPr>
          <a:lstStyle/>
          <a:p>
            <a:pPr algn="ctr"/>
            <a:r>
              <a:rPr lang="en-US" sz="8800" b="1">
                <a:cs typeface="Calibri Light"/>
              </a:rPr>
              <a:t>WORKING SCIENTIFICALLY </a:t>
            </a:r>
            <a:endParaRPr lang="en-US"/>
          </a:p>
        </p:txBody>
      </p:sp>
    </p:spTree>
    <p:extLst>
      <p:ext uri="{BB962C8B-B14F-4D97-AF65-F5344CB8AC3E}">
        <p14:creationId xmlns:p14="http://schemas.microsoft.com/office/powerpoint/2010/main" val="2394902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49859" y="2033060"/>
            <a:ext cx="6870700" cy="3578225"/>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a:t>Observing over time</a:t>
            </a:r>
            <a:endParaRPr lang="en-US">
              <a:cs typeface="Calibri" panose="020F0502020204030204"/>
            </a:endParaRPr>
          </a:p>
          <a:p>
            <a:pPr marL="342900" indent="-342900">
              <a:defRPr/>
            </a:pPr>
            <a:endParaRPr lang="en-GB"/>
          </a:p>
          <a:p>
            <a:pPr>
              <a:defRPr/>
            </a:pPr>
            <a:r>
              <a:rPr lang="en-GB"/>
              <a:t>Pattern seeking</a:t>
            </a:r>
            <a:endParaRPr lang="en-GB">
              <a:cs typeface="Calibri" panose="020F0502020204030204"/>
            </a:endParaRPr>
          </a:p>
          <a:p>
            <a:pPr marL="342900" indent="-342900">
              <a:defRPr/>
            </a:pPr>
            <a:endParaRPr lang="en-GB"/>
          </a:p>
          <a:p>
            <a:pPr>
              <a:defRPr/>
            </a:pPr>
            <a:r>
              <a:rPr lang="en-GB"/>
              <a:t>Identifying, classifying and grouping</a:t>
            </a:r>
            <a:endParaRPr lang="en-GB">
              <a:cs typeface="Calibri" panose="020F0502020204030204"/>
            </a:endParaRPr>
          </a:p>
          <a:p>
            <a:pPr marL="342900" indent="-342900">
              <a:defRPr/>
            </a:pPr>
            <a:endParaRPr lang="en-GB"/>
          </a:p>
          <a:p>
            <a:pPr>
              <a:defRPr/>
            </a:pPr>
            <a:r>
              <a:rPr lang="en-GB"/>
              <a:t>Comparative and fair testing </a:t>
            </a:r>
            <a:endParaRPr lang="en-GB">
              <a:cs typeface="Calibri" panose="020F0502020204030204"/>
            </a:endParaRPr>
          </a:p>
          <a:p>
            <a:pPr marL="0" indent="0">
              <a:buNone/>
              <a:defRPr/>
            </a:pPr>
            <a:endParaRPr lang="en-GB"/>
          </a:p>
          <a:p>
            <a:pPr>
              <a:defRPr/>
            </a:pPr>
            <a:r>
              <a:rPr lang="en-GB"/>
              <a:t>Researching using secondary sources</a:t>
            </a:r>
            <a:endParaRPr lang="en-GB">
              <a:cs typeface="Calibri" panose="020F0502020204030204"/>
            </a:endParaRPr>
          </a:p>
          <a:p>
            <a:pPr>
              <a:defRPr/>
            </a:pPr>
            <a:endParaRPr lang="en-GB"/>
          </a:p>
        </p:txBody>
      </p:sp>
      <p:sp>
        <p:nvSpPr>
          <p:cNvPr id="6" name="Title 1"/>
          <p:cNvSpPr txBox="1">
            <a:spLocks/>
          </p:cNvSpPr>
          <p:nvPr/>
        </p:nvSpPr>
        <p:spPr>
          <a:xfrm>
            <a:off x="449859" y="769938"/>
            <a:ext cx="2921000" cy="92075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FF0066"/>
                </a:solidFill>
              </a:rPr>
              <a:t>Different kinds of enquiry</a:t>
            </a:r>
          </a:p>
        </p:txBody>
      </p:sp>
    </p:spTree>
    <p:extLst>
      <p:ext uri="{BB962C8B-B14F-4D97-AF65-F5344CB8AC3E}">
        <p14:creationId xmlns:p14="http://schemas.microsoft.com/office/powerpoint/2010/main" val="3721170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b="1" u="sng" dirty="0">
                <a:solidFill>
                  <a:srgbClr val="FF0000"/>
                </a:solidFill>
              </a:rPr>
              <a:t>Observing over time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353966"/>
            <a:ext cx="5028929" cy="3556545"/>
          </a:xfrm>
          <a:prstGeom prst="rect">
            <a:avLst/>
          </a:prstGeom>
        </p:spPr>
      </p:pic>
      <p:sp>
        <p:nvSpPr>
          <p:cNvPr id="2" name="TextBox 1">
            <a:extLst>
              <a:ext uri="{FF2B5EF4-FFF2-40B4-BE49-F238E27FC236}">
                <a16:creationId xmlns:a16="http://schemas.microsoft.com/office/drawing/2014/main" id="{3F9C922B-A7A7-4C29-B37B-6E4FAA5D9610}"/>
              </a:ext>
            </a:extLst>
          </p:cNvPr>
          <p:cNvSpPr txBox="1"/>
          <p:nvPr/>
        </p:nvSpPr>
        <p:spPr>
          <a:xfrm>
            <a:off x="838200" y="4910511"/>
            <a:ext cx="5028929" cy="646331"/>
          </a:xfrm>
          <a:prstGeom prst="rect">
            <a:avLst/>
          </a:prstGeom>
          <a:noFill/>
        </p:spPr>
        <p:txBody>
          <a:bodyPr wrap="square" rtlCol="0">
            <a:spAutoFit/>
          </a:bodyPr>
          <a:lstStyle/>
          <a:p>
            <a:r>
              <a:rPr lang="en-GB" dirty="0"/>
              <a:t>Plant a time lapse sequence</a:t>
            </a:r>
          </a:p>
          <a:p>
            <a:r>
              <a:rPr lang="en-GB" dirty="0">
                <a:hlinkClick r:id="rId3"/>
              </a:rPr>
              <a:t>https://www.youtube.com/watch?v=w77zPAtVTuI</a:t>
            </a:r>
            <a:r>
              <a:rPr lang="en-GB" dirty="0"/>
              <a:t> </a:t>
            </a:r>
          </a:p>
        </p:txBody>
      </p:sp>
      <p:pic>
        <p:nvPicPr>
          <p:cNvPr id="6" name="Picture 5">
            <a:extLst>
              <a:ext uri="{FF2B5EF4-FFF2-40B4-BE49-F238E27FC236}">
                <a16:creationId xmlns:a16="http://schemas.microsoft.com/office/drawing/2014/main" id="{87093400-8CD5-CA4A-97A4-1CDDEE84153A}"/>
              </a:ext>
            </a:extLst>
          </p:cNvPr>
          <p:cNvPicPr>
            <a:picLocks noChangeAspect="1"/>
          </p:cNvPicPr>
          <p:nvPr/>
        </p:nvPicPr>
        <p:blipFill>
          <a:blip r:embed="rId4"/>
          <a:stretch>
            <a:fillRect/>
          </a:stretch>
        </p:blipFill>
        <p:spPr>
          <a:xfrm>
            <a:off x="6324873" y="461268"/>
            <a:ext cx="5408651" cy="1570732"/>
          </a:xfrm>
          <a:prstGeom prst="rect">
            <a:avLst/>
          </a:prstGeom>
        </p:spPr>
      </p:pic>
      <p:sp>
        <p:nvSpPr>
          <p:cNvPr id="8" name="TextBox 7">
            <a:extLst>
              <a:ext uri="{FF2B5EF4-FFF2-40B4-BE49-F238E27FC236}">
                <a16:creationId xmlns:a16="http://schemas.microsoft.com/office/drawing/2014/main" id="{F43B1AD0-86A4-C94D-A825-03F2C9B90DC5}"/>
              </a:ext>
            </a:extLst>
          </p:cNvPr>
          <p:cNvSpPr txBox="1"/>
          <p:nvPr/>
        </p:nvSpPr>
        <p:spPr>
          <a:xfrm>
            <a:off x="7393258" y="461268"/>
            <a:ext cx="1081669" cy="369332"/>
          </a:xfrm>
          <a:prstGeom prst="rect">
            <a:avLst/>
          </a:prstGeom>
          <a:noFill/>
        </p:spPr>
        <p:txBody>
          <a:bodyPr wrap="square" rtlCol="0">
            <a:spAutoFit/>
          </a:bodyPr>
          <a:lstStyle/>
          <a:p>
            <a:r>
              <a:rPr lang="en-US" dirty="0"/>
              <a:t>Y2</a:t>
            </a:r>
          </a:p>
        </p:txBody>
      </p:sp>
      <p:pic>
        <p:nvPicPr>
          <p:cNvPr id="9" name="Picture 8">
            <a:extLst>
              <a:ext uri="{FF2B5EF4-FFF2-40B4-BE49-F238E27FC236}">
                <a16:creationId xmlns:a16="http://schemas.microsoft.com/office/drawing/2014/main" id="{EC8CD053-95B8-E842-8794-C8398D4C0AA4}"/>
              </a:ext>
            </a:extLst>
          </p:cNvPr>
          <p:cNvPicPr>
            <a:picLocks noChangeAspect="1"/>
          </p:cNvPicPr>
          <p:nvPr/>
        </p:nvPicPr>
        <p:blipFill>
          <a:blip r:embed="rId5"/>
          <a:stretch>
            <a:fillRect/>
          </a:stretch>
        </p:blipFill>
        <p:spPr>
          <a:xfrm>
            <a:off x="6415272" y="2333916"/>
            <a:ext cx="4440350" cy="1940372"/>
          </a:xfrm>
          <a:prstGeom prst="rect">
            <a:avLst/>
          </a:prstGeom>
        </p:spPr>
      </p:pic>
    </p:spTree>
    <p:extLst>
      <p:ext uri="{BB962C8B-B14F-4D97-AF65-F5344CB8AC3E}">
        <p14:creationId xmlns:p14="http://schemas.microsoft.com/office/powerpoint/2010/main" val="1622886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b="1" u="sng" dirty="0">
                <a:solidFill>
                  <a:srgbClr val="FF0000"/>
                </a:solidFill>
              </a:rPr>
              <a:t>Observing over time </a:t>
            </a:r>
          </a:p>
        </p:txBody>
      </p:sp>
      <p:pic>
        <p:nvPicPr>
          <p:cNvPr id="4" name="Picture 3">
            <a:extLst>
              <a:ext uri="{FF2B5EF4-FFF2-40B4-BE49-F238E27FC236}">
                <a16:creationId xmlns:a16="http://schemas.microsoft.com/office/drawing/2014/main" id="{DB7BE9C4-731A-422D-9920-FAAD8FFB0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450" y="758906"/>
            <a:ext cx="4213469" cy="3160102"/>
          </a:xfrm>
          <a:prstGeom prst="rect">
            <a:avLst/>
          </a:prstGeom>
        </p:spPr>
      </p:pic>
      <p:sp>
        <p:nvSpPr>
          <p:cNvPr id="7" name="TextBox 6">
            <a:extLst>
              <a:ext uri="{FF2B5EF4-FFF2-40B4-BE49-F238E27FC236}">
                <a16:creationId xmlns:a16="http://schemas.microsoft.com/office/drawing/2014/main" id="{EE7A8C22-A15F-4475-9D14-D9F782E84ED8}"/>
              </a:ext>
            </a:extLst>
          </p:cNvPr>
          <p:cNvSpPr txBox="1"/>
          <p:nvPr/>
        </p:nvSpPr>
        <p:spPr>
          <a:xfrm>
            <a:off x="6875984" y="3949729"/>
            <a:ext cx="5028929" cy="1477328"/>
          </a:xfrm>
          <a:prstGeom prst="rect">
            <a:avLst/>
          </a:prstGeom>
          <a:noFill/>
        </p:spPr>
        <p:txBody>
          <a:bodyPr wrap="square" rtlCol="0">
            <a:spAutoFit/>
          </a:bodyPr>
          <a:lstStyle/>
          <a:p>
            <a:r>
              <a:rPr lang="en-GB" dirty="0"/>
              <a:t>They might observe changes in an animal over a period of time (for example, by hatching and rearing chicks), comparing how different animals reproduce and grow. </a:t>
            </a:r>
          </a:p>
          <a:p>
            <a:r>
              <a:rPr lang="en-GB" dirty="0">
                <a:hlinkClick r:id="rId3"/>
              </a:rPr>
              <a:t>https://www.youtube.com/watch?v=akAFf6hV-pI</a:t>
            </a:r>
            <a:r>
              <a:rPr lang="en-GB" dirty="0"/>
              <a:t> </a:t>
            </a:r>
          </a:p>
        </p:txBody>
      </p:sp>
      <p:pic>
        <p:nvPicPr>
          <p:cNvPr id="3" name="Picture 2">
            <a:extLst>
              <a:ext uri="{FF2B5EF4-FFF2-40B4-BE49-F238E27FC236}">
                <a16:creationId xmlns:a16="http://schemas.microsoft.com/office/drawing/2014/main" id="{69400F3C-99B7-C646-ACFD-6C30A61BB62B}"/>
              </a:ext>
            </a:extLst>
          </p:cNvPr>
          <p:cNvPicPr>
            <a:picLocks noChangeAspect="1"/>
          </p:cNvPicPr>
          <p:nvPr/>
        </p:nvPicPr>
        <p:blipFill>
          <a:blip r:embed="rId4"/>
          <a:stretch>
            <a:fillRect/>
          </a:stretch>
        </p:blipFill>
        <p:spPr>
          <a:xfrm>
            <a:off x="356393" y="1723690"/>
            <a:ext cx="5739607" cy="2500267"/>
          </a:xfrm>
          <a:prstGeom prst="rect">
            <a:avLst/>
          </a:prstGeom>
        </p:spPr>
      </p:pic>
    </p:spTree>
    <p:extLst>
      <p:ext uri="{BB962C8B-B14F-4D97-AF65-F5344CB8AC3E}">
        <p14:creationId xmlns:p14="http://schemas.microsoft.com/office/powerpoint/2010/main" val="2512451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09331" y="8686"/>
            <a:ext cx="10515600" cy="1325563"/>
          </a:xfrm>
        </p:spPr>
        <p:txBody>
          <a:bodyPr/>
          <a:lstStyle/>
          <a:p>
            <a:r>
              <a:rPr lang="en-GB" b="1" u="sng" dirty="0">
                <a:solidFill>
                  <a:srgbClr val="FF0000"/>
                </a:solidFill>
              </a:rPr>
              <a:t>Identifying and classifying and grouping</a:t>
            </a:r>
          </a:p>
        </p:txBody>
      </p:sp>
      <p:sp>
        <p:nvSpPr>
          <p:cNvPr id="7" name="TextBox 6">
            <a:extLst>
              <a:ext uri="{FF2B5EF4-FFF2-40B4-BE49-F238E27FC236}">
                <a16:creationId xmlns:a16="http://schemas.microsoft.com/office/drawing/2014/main" id="{A6E5E419-432C-3F4A-BAD7-ACE61CCF879E}"/>
              </a:ext>
            </a:extLst>
          </p:cNvPr>
          <p:cNvSpPr txBox="1"/>
          <p:nvPr/>
        </p:nvSpPr>
        <p:spPr>
          <a:xfrm>
            <a:off x="758282" y="1334249"/>
            <a:ext cx="4471639" cy="523220"/>
          </a:xfrm>
          <a:prstGeom prst="rect">
            <a:avLst/>
          </a:prstGeom>
          <a:noFill/>
        </p:spPr>
        <p:txBody>
          <a:bodyPr wrap="square" rtlCol="0">
            <a:spAutoFit/>
          </a:bodyPr>
          <a:lstStyle/>
          <a:p>
            <a:r>
              <a:rPr lang="en-US" sz="2800" dirty="0"/>
              <a:t>herbivore</a:t>
            </a:r>
          </a:p>
        </p:txBody>
      </p:sp>
      <p:sp>
        <p:nvSpPr>
          <p:cNvPr id="9" name="TextBox 8">
            <a:extLst>
              <a:ext uri="{FF2B5EF4-FFF2-40B4-BE49-F238E27FC236}">
                <a16:creationId xmlns:a16="http://schemas.microsoft.com/office/drawing/2014/main" id="{523A94EB-65AB-754F-9293-EFB512709D85}"/>
              </a:ext>
            </a:extLst>
          </p:cNvPr>
          <p:cNvSpPr txBox="1"/>
          <p:nvPr/>
        </p:nvSpPr>
        <p:spPr>
          <a:xfrm>
            <a:off x="4726261" y="1334249"/>
            <a:ext cx="4471639" cy="523220"/>
          </a:xfrm>
          <a:prstGeom prst="rect">
            <a:avLst/>
          </a:prstGeom>
          <a:noFill/>
        </p:spPr>
        <p:txBody>
          <a:bodyPr wrap="square" rtlCol="0">
            <a:spAutoFit/>
          </a:bodyPr>
          <a:lstStyle/>
          <a:p>
            <a:r>
              <a:rPr lang="en-US" sz="2800" dirty="0"/>
              <a:t>carnivore</a:t>
            </a:r>
          </a:p>
        </p:txBody>
      </p:sp>
      <p:sp>
        <p:nvSpPr>
          <p:cNvPr id="10" name="TextBox 9">
            <a:extLst>
              <a:ext uri="{FF2B5EF4-FFF2-40B4-BE49-F238E27FC236}">
                <a16:creationId xmlns:a16="http://schemas.microsoft.com/office/drawing/2014/main" id="{85B2FD8B-1354-A54B-BC20-D4B929EBAF2E}"/>
              </a:ext>
            </a:extLst>
          </p:cNvPr>
          <p:cNvSpPr txBox="1"/>
          <p:nvPr/>
        </p:nvSpPr>
        <p:spPr>
          <a:xfrm>
            <a:off x="8544866" y="1334249"/>
            <a:ext cx="4471639" cy="523220"/>
          </a:xfrm>
          <a:prstGeom prst="rect">
            <a:avLst/>
          </a:prstGeom>
          <a:noFill/>
        </p:spPr>
        <p:txBody>
          <a:bodyPr wrap="square" rtlCol="0">
            <a:spAutoFit/>
          </a:bodyPr>
          <a:lstStyle/>
          <a:p>
            <a:r>
              <a:rPr lang="en-US" sz="2800" dirty="0"/>
              <a:t>omnivore</a:t>
            </a:r>
          </a:p>
        </p:txBody>
      </p:sp>
      <p:sp>
        <p:nvSpPr>
          <p:cNvPr id="11" name="TextBox 10">
            <a:extLst>
              <a:ext uri="{FF2B5EF4-FFF2-40B4-BE49-F238E27FC236}">
                <a16:creationId xmlns:a16="http://schemas.microsoft.com/office/drawing/2014/main" id="{4F9659A6-A9E4-0843-A761-0414484B75DF}"/>
              </a:ext>
            </a:extLst>
          </p:cNvPr>
          <p:cNvSpPr txBox="1"/>
          <p:nvPr/>
        </p:nvSpPr>
        <p:spPr>
          <a:xfrm>
            <a:off x="758282" y="2182758"/>
            <a:ext cx="2527178" cy="954107"/>
          </a:xfrm>
          <a:prstGeom prst="rect">
            <a:avLst/>
          </a:prstGeom>
          <a:noFill/>
        </p:spPr>
        <p:txBody>
          <a:bodyPr wrap="square" rtlCol="0">
            <a:spAutoFit/>
          </a:bodyPr>
          <a:lstStyle/>
          <a:p>
            <a:r>
              <a:rPr lang="en-US" sz="2800" dirty="0"/>
              <a:t>An animal that feeds on plants </a:t>
            </a:r>
          </a:p>
        </p:txBody>
      </p:sp>
      <p:sp>
        <p:nvSpPr>
          <p:cNvPr id="8" name="TextBox 7">
            <a:extLst>
              <a:ext uri="{FF2B5EF4-FFF2-40B4-BE49-F238E27FC236}">
                <a16:creationId xmlns:a16="http://schemas.microsoft.com/office/drawing/2014/main" id="{CA76DD13-45ED-EF40-B164-AD28CB9FCAE5}"/>
              </a:ext>
            </a:extLst>
          </p:cNvPr>
          <p:cNvSpPr txBox="1"/>
          <p:nvPr/>
        </p:nvSpPr>
        <p:spPr>
          <a:xfrm>
            <a:off x="4486940" y="2083981"/>
            <a:ext cx="2913320" cy="1384995"/>
          </a:xfrm>
          <a:prstGeom prst="rect">
            <a:avLst/>
          </a:prstGeom>
          <a:noFill/>
        </p:spPr>
        <p:txBody>
          <a:bodyPr wrap="square" rtlCol="0">
            <a:spAutoFit/>
          </a:bodyPr>
          <a:lstStyle/>
          <a:p>
            <a:r>
              <a:rPr lang="en-US" sz="2800" dirty="0"/>
              <a:t>An animal that feeds on other animals</a:t>
            </a:r>
          </a:p>
        </p:txBody>
      </p:sp>
      <p:sp>
        <p:nvSpPr>
          <p:cNvPr id="12" name="TextBox 11">
            <a:extLst>
              <a:ext uri="{FF2B5EF4-FFF2-40B4-BE49-F238E27FC236}">
                <a16:creationId xmlns:a16="http://schemas.microsoft.com/office/drawing/2014/main" id="{1FF88C6B-B613-F440-B22A-1D0CFD6ACBDE}"/>
              </a:ext>
            </a:extLst>
          </p:cNvPr>
          <p:cNvSpPr txBox="1"/>
          <p:nvPr/>
        </p:nvSpPr>
        <p:spPr>
          <a:xfrm>
            <a:off x="8272130" y="2083981"/>
            <a:ext cx="3232298" cy="1384995"/>
          </a:xfrm>
          <a:prstGeom prst="rect">
            <a:avLst/>
          </a:prstGeom>
          <a:noFill/>
        </p:spPr>
        <p:txBody>
          <a:bodyPr wrap="square" rtlCol="0">
            <a:spAutoFit/>
          </a:bodyPr>
          <a:lstStyle/>
          <a:p>
            <a:r>
              <a:rPr lang="en-US" sz="2800" dirty="0"/>
              <a:t>An animal that feeds on plants and animals</a:t>
            </a:r>
          </a:p>
        </p:txBody>
      </p:sp>
    </p:spTree>
    <p:extLst>
      <p:ext uri="{BB962C8B-B14F-4D97-AF65-F5344CB8AC3E}">
        <p14:creationId xmlns:p14="http://schemas.microsoft.com/office/powerpoint/2010/main" val="14878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08FD5-8E86-1245-B292-CFE2996CF1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153397-B551-9A47-AF0F-0EA0601BFA8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15D2766-CDE6-C947-BDE7-670D7B3875EC}"/>
              </a:ext>
            </a:extLst>
          </p:cNvPr>
          <p:cNvPicPr>
            <a:picLocks noChangeAspect="1"/>
          </p:cNvPicPr>
          <p:nvPr/>
        </p:nvPicPr>
        <p:blipFill>
          <a:blip r:embed="rId2"/>
          <a:stretch>
            <a:fillRect/>
          </a:stretch>
        </p:blipFill>
        <p:spPr>
          <a:xfrm>
            <a:off x="1037273" y="447121"/>
            <a:ext cx="9271000" cy="4419600"/>
          </a:xfrm>
          <a:prstGeom prst="rect">
            <a:avLst/>
          </a:prstGeom>
        </p:spPr>
      </p:pic>
      <p:sp>
        <p:nvSpPr>
          <p:cNvPr id="5" name="TextBox 4">
            <a:extLst>
              <a:ext uri="{FF2B5EF4-FFF2-40B4-BE49-F238E27FC236}">
                <a16:creationId xmlns:a16="http://schemas.microsoft.com/office/drawing/2014/main" id="{D9360AA9-18FE-2547-8CE3-53C3B1F05DA5}"/>
              </a:ext>
            </a:extLst>
          </p:cNvPr>
          <p:cNvSpPr txBox="1"/>
          <p:nvPr/>
        </p:nvSpPr>
        <p:spPr>
          <a:xfrm>
            <a:off x="5911702" y="1027906"/>
            <a:ext cx="1414131" cy="369332"/>
          </a:xfrm>
          <a:prstGeom prst="rect">
            <a:avLst/>
          </a:prstGeom>
          <a:noFill/>
        </p:spPr>
        <p:txBody>
          <a:bodyPr wrap="square" rtlCol="0">
            <a:spAutoFit/>
          </a:bodyPr>
          <a:lstStyle/>
          <a:p>
            <a:r>
              <a:rPr lang="en-US" dirty="0"/>
              <a:t>Y1</a:t>
            </a:r>
          </a:p>
        </p:txBody>
      </p:sp>
    </p:spTree>
    <p:extLst>
      <p:ext uri="{BB962C8B-B14F-4D97-AF65-F5344CB8AC3E}">
        <p14:creationId xmlns:p14="http://schemas.microsoft.com/office/powerpoint/2010/main" val="1279686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93CC-B761-314E-B11B-8789C98B21EC}"/>
              </a:ext>
            </a:extLst>
          </p:cNvPr>
          <p:cNvSpPr>
            <a:spLocks noGrp="1"/>
          </p:cNvSpPr>
          <p:nvPr>
            <p:ph type="title"/>
          </p:nvPr>
        </p:nvSpPr>
        <p:spPr>
          <a:xfrm>
            <a:off x="487326" y="737265"/>
            <a:ext cx="10515600" cy="3632717"/>
          </a:xfrm>
        </p:spPr>
        <p:txBody>
          <a:bodyPr>
            <a:normAutofit fontScale="90000"/>
          </a:bodyPr>
          <a:lstStyle/>
          <a:p>
            <a:r>
              <a:rPr lang="en-US" dirty="0"/>
              <a:t>Classify the animals into herbivore, carnivore and omnivore</a:t>
            </a:r>
            <a:br>
              <a:rPr lang="en-US" dirty="0"/>
            </a:br>
            <a:br>
              <a:rPr lang="en-US" dirty="0">
                <a:solidFill>
                  <a:srgbClr val="0070C0"/>
                </a:solidFill>
              </a:rPr>
            </a:br>
            <a:r>
              <a:rPr lang="en-US" dirty="0">
                <a:solidFill>
                  <a:srgbClr val="0070C0"/>
                </a:solidFill>
              </a:rPr>
              <a:t>How could we offer support?</a:t>
            </a:r>
            <a:br>
              <a:rPr lang="en-US" dirty="0">
                <a:solidFill>
                  <a:srgbClr val="0070C0"/>
                </a:solidFill>
              </a:rPr>
            </a:br>
            <a:r>
              <a:rPr lang="en-US" dirty="0">
                <a:solidFill>
                  <a:srgbClr val="0070C0"/>
                </a:solidFill>
              </a:rPr>
              <a:t>How could we offer challenge?</a:t>
            </a:r>
            <a:br>
              <a:rPr lang="en-US" dirty="0"/>
            </a:br>
            <a:endParaRPr lang="en-US" dirty="0"/>
          </a:p>
        </p:txBody>
      </p:sp>
    </p:spTree>
    <p:extLst>
      <p:ext uri="{BB962C8B-B14F-4D97-AF65-F5344CB8AC3E}">
        <p14:creationId xmlns:p14="http://schemas.microsoft.com/office/powerpoint/2010/main" val="238899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F0ABE-1351-9E4A-8397-C4390BBD97EA}"/>
              </a:ext>
            </a:extLst>
          </p:cNvPr>
          <p:cNvSpPr>
            <a:spLocks noGrp="1"/>
          </p:cNvSpPr>
          <p:nvPr>
            <p:ph type="title"/>
          </p:nvPr>
        </p:nvSpPr>
        <p:spPr/>
        <p:txBody>
          <a:bodyPr/>
          <a:lstStyle/>
          <a:p>
            <a:pPr algn="ctr"/>
            <a:r>
              <a:rPr lang="en-US" b="1" u="sng"/>
              <a:t>WHAT DOES A GOOD SCIENCE LESSON LOOK LIKE?</a:t>
            </a:r>
          </a:p>
        </p:txBody>
      </p:sp>
      <p:pic>
        <p:nvPicPr>
          <p:cNvPr id="4" name="Picture 4" descr="Qr code&#10;&#10;Description automatically generated">
            <a:extLst>
              <a:ext uri="{FF2B5EF4-FFF2-40B4-BE49-F238E27FC236}">
                <a16:creationId xmlns:a16="http://schemas.microsoft.com/office/drawing/2014/main" id="{72A9ABC0-882D-48A4-8D1F-55DF03F064AD}"/>
              </a:ext>
            </a:extLst>
          </p:cNvPr>
          <p:cNvPicPr>
            <a:picLocks noChangeAspect="1"/>
          </p:cNvPicPr>
          <p:nvPr/>
        </p:nvPicPr>
        <p:blipFill>
          <a:blip r:embed="rId2"/>
          <a:stretch>
            <a:fillRect/>
          </a:stretch>
        </p:blipFill>
        <p:spPr>
          <a:xfrm>
            <a:off x="4668473" y="2312701"/>
            <a:ext cx="2743200" cy="2707974"/>
          </a:xfrm>
          <a:prstGeom prst="rect">
            <a:avLst/>
          </a:prstGeom>
        </p:spPr>
      </p:pic>
    </p:spTree>
    <p:extLst>
      <p:ext uri="{BB962C8B-B14F-4D97-AF65-F5344CB8AC3E}">
        <p14:creationId xmlns:p14="http://schemas.microsoft.com/office/powerpoint/2010/main" val="1537952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BB87-8568-4856-859C-58342DF37AC9}"/>
              </a:ext>
            </a:extLst>
          </p:cNvPr>
          <p:cNvSpPr>
            <a:spLocks noGrp="1"/>
          </p:cNvSpPr>
          <p:nvPr>
            <p:ph type="title"/>
          </p:nvPr>
        </p:nvSpPr>
        <p:spPr/>
        <p:txBody>
          <a:bodyPr/>
          <a:lstStyle/>
          <a:p>
            <a:r>
              <a:rPr lang="en-GB" b="1" dirty="0"/>
              <a:t>Creating Classification Keys</a:t>
            </a:r>
          </a:p>
        </p:txBody>
      </p:sp>
      <p:sp>
        <p:nvSpPr>
          <p:cNvPr id="3" name="TextBox 2">
            <a:extLst>
              <a:ext uri="{FF2B5EF4-FFF2-40B4-BE49-F238E27FC236}">
                <a16:creationId xmlns:a16="http://schemas.microsoft.com/office/drawing/2014/main" id="{7AEFD148-DC2A-4D2D-8198-C64EECD22108}"/>
              </a:ext>
            </a:extLst>
          </p:cNvPr>
          <p:cNvSpPr txBox="1"/>
          <p:nvPr/>
        </p:nvSpPr>
        <p:spPr>
          <a:xfrm>
            <a:off x="789296" y="2006221"/>
            <a:ext cx="898705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31F20"/>
                </a:solidFill>
                <a:latin typeface="ReithSans"/>
              </a:rPr>
              <a:t>Classification keys</a:t>
            </a:r>
          </a:p>
          <a:p>
            <a:endParaRPr lang="en-US" dirty="0">
              <a:solidFill>
                <a:srgbClr val="231F20"/>
              </a:solidFill>
              <a:latin typeface="ReithSans"/>
            </a:endParaRPr>
          </a:p>
          <a:p>
            <a:r>
              <a:rPr lang="en-US" dirty="0">
                <a:solidFill>
                  <a:srgbClr val="231F20"/>
                </a:solidFill>
                <a:latin typeface="ReithSans"/>
              </a:rPr>
              <a:t>A key is a </a:t>
            </a:r>
            <a:r>
              <a:rPr lang="en-US" b="1" dirty="0">
                <a:solidFill>
                  <a:srgbClr val="231F20"/>
                </a:solidFill>
                <a:latin typeface="ReithSans"/>
              </a:rPr>
              <a:t>set of questions</a:t>
            </a:r>
            <a:r>
              <a:rPr lang="en-US" dirty="0">
                <a:solidFill>
                  <a:srgbClr val="231F20"/>
                </a:solidFill>
                <a:latin typeface="ReithSans"/>
              </a:rPr>
              <a:t> about the characteristics of living things.</a:t>
            </a:r>
            <a:endParaRPr lang="en-US" dirty="0"/>
          </a:p>
          <a:p>
            <a:r>
              <a:rPr lang="en-US" dirty="0">
                <a:solidFill>
                  <a:srgbClr val="231F20"/>
                </a:solidFill>
                <a:latin typeface="ReithSans"/>
              </a:rPr>
              <a:t>You can use a key to identify a living thing or decide which group it belongs to by answering the questions.</a:t>
            </a:r>
          </a:p>
        </p:txBody>
      </p:sp>
      <p:sp>
        <p:nvSpPr>
          <p:cNvPr id="5" name="TextBox 4">
            <a:extLst>
              <a:ext uri="{FF2B5EF4-FFF2-40B4-BE49-F238E27FC236}">
                <a16:creationId xmlns:a16="http://schemas.microsoft.com/office/drawing/2014/main" id="{F9A11BA2-4BBB-47D3-A0BA-A63AD79B0904}"/>
              </a:ext>
            </a:extLst>
          </p:cNvPr>
          <p:cNvSpPr txBox="1"/>
          <p:nvPr/>
        </p:nvSpPr>
        <p:spPr>
          <a:xfrm>
            <a:off x="834788" y="1505803"/>
            <a:ext cx="51656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31F20"/>
                </a:solidFill>
                <a:latin typeface="ReithSans"/>
              </a:rPr>
              <a:t>What are classification keys?</a:t>
            </a:r>
          </a:p>
        </p:txBody>
      </p:sp>
      <p:sp>
        <p:nvSpPr>
          <p:cNvPr id="6" name="TextBox 5">
            <a:extLst>
              <a:ext uri="{FF2B5EF4-FFF2-40B4-BE49-F238E27FC236}">
                <a16:creationId xmlns:a16="http://schemas.microsoft.com/office/drawing/2014/main" id="{29D7EF09-C77C-41E4-B718-E2586A53949A}"/>
              </a:ext>
            </a:extLst>
          </p:cNvPr>
          <p:cNvSpPr txBox="1"/>
          <p:nvPr/>
        </p:nvSpPr>
        <p:spPr>
          <a:xfrm>
            <a:off x="3052549" y="4087504"/>
            <a:ext cx="68034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https://www.bbc.co.uk/bitesize/topics/zxjj6sg/articles/z9cbcwx</a:t>
            </a:r>
            <a:r>
              <a:rPr lang="en-US" dirty="0"/>
              <a:t> </a:t>
            </a:r>
          </a:p>
        </p:txBody>
      </p:sp>
    </p:spTree>
    <p:extLst>
      <p:ext uri="{BB962C8B-B14F-4D97-AF65-F5344CB8AC3E}">
        <p14:creationId xmlns:p14="http://schemas.microsoft.com/office/powerpoint/2010/main" val="1031741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BB87-8568-4856-859C-58342DF37AC9}"/>
              </a:ext>
            </a:extLst>
          </p:cNvPr>
          <p:cNvSpPr>
            <a:spLocks noGrp="1"/>
          </p:cNvSpPr>
          <p:nvPr>
            <p:ph type="title"/>
          </p:nvPr>
        </p:nvSpPr>
        <p:spPr/>
        <p:txBody>
          <a:bodyPr/>
          <a:lstStyle/>
          <a:p>
            <a:r>
              <a:rPr lang="en-GB" b="1"/>
              <a:t>Creating Classification Keys</a:t>
            </a:r>
          </a:p>
        </p:txBody>
      </p:sp>
      <p:sp>
        <p:nvSpPr>
          <p:cNvPr id="4" name="TextBox 3">
            <a:extLst>
              <a:ext uri="{FF2B5EF4-FFF2-40B4-BE49-F238E27FC236}">
                <a16:creationId xmlns:a16="http://schemas.microsoft.com/office/drawing/2014/main" id="{C47D0EF8-4C20-4138-9B32-40B9114F2506}"/>
              </a:ext>
            </a:extLst>
          </p:cNvPr>
          <p:cNvSpPr txBox="1"/>
          <p:nvPr/>
        </p:nvSpPr>
        <p:spPr>
          <a:xfrm>
            <a:off x="-132272" y="4769305"/>
            <a:ext cx="5417464" cy="1569660"/>
          </a:xfrm>
          <a:prstGeom prst="rect">
            <a:avLst/>
          </a:prstGeom>
          <a:noFill/>
        </p:spPr>
        <p:txBody>
          <a:bodyPr wrap="square" lIns="91440" tIns="45720" rIns="91440" bIns="45720" rtlCol="0" anchor="t">
            <a:spAutoFit/>
          </a:bodyPr>
          <a:lstStyle/>
          <a:p>
            <a:pPr algn="ctr"/>
            <a:r>
              <a:rPr lang="en-GB" sz="2400" b="1"/>
              <a:t>Create your own liquorice </a:t>
            </a:r>
            <a:r>
              <a:rPr lang="en-GB" sz="2400" b="1" err="1"/>
              <a:t>allsort</a:t>
            </a:r>
            <a:endParaRPr lang="en-GB" sz="2400" b="1">
              <a:cs typeface="Calibri"/>
            </a:endParaRPr>
          </a:p>
          <a:p>
            <a:pPr algn="ctr"/>
            <a:r>
              <a:rPr lang="en-GB" sz="2400" b="1"/>
              <a:t> classification key.</a:t>
            </a:r>
            <a:endParaRPr lang="en-GB" sz="2400" b="1">
              <a:cs typeface="Calibri"/>
            </a:endParaRPr>
          </a:p>
          <a:p>
            <a:br>
              <a:rPr lang="en-GB" sz="2400"/>
            </a:br>
            <a:endParaRPr lang="en-GB" sz="2400">
              <a:cs typeface="Calibri"/>
            </a:endParaRPr>
          </a:p>
        </p:txBody>
      </p:sp>
      <p:pic>
        <p:nvPicPr>
          <p:cNvPr id="3" name="Picture 4" descr="A picture containing cake, birthday, indoor, candle&#10;&#10;Description automatically generated">
            <a:extLst>
              <a:ext uri="{FF2B5EF4-FFF2-40B4-BE49-F238E27FC236}">
                <a16:creationId xmlns:a16="http://schemas.microsoft.com/office/drawing/2014/main" id="{12BDE231-7661-4869-AC7D-C6E8AA3CC32D}"/>
              </a:ext>
            </a:extLst>
          </p:cNvPr>
          <p:cNvPicPr>
            <a:picLocks noChangeAspect="1"/>
          </p:cNvPicPr>
          <p:nvPr/>
        </p:nvPicPr>
        <p:blipFill>
          <a:blip r:embed="rId2"/>
          <a:stretch>
            <a:fillRect/>
          </a:stretch>
        </p:blipFill>
        <p:spPr>
          <a:xfrm>
            <a:off x="555468" y="1504639"/>
            <a:ext cx="4266156" cy="3190435"/>
          </a:xfrm>
          <a:prstGeom prst="rect">
            <a:avLst/>
          </a:prstGeom>
        </p:spPr>
      </p:pic>
      <p:pic>
        <p:nvPicPr>
          <p:cNvPr id="5" name="Picture 5" descr="Timeline&#10;&#10;Description automatically generated">
            <a:extLst>
              <a:ext uri="{FF2B5EF4-FFF2-40B4-BE49-F238E27FC236}">
                <a16:creationId xmlns:a16="http://schemas.microsoft.com/office/drawing/2014/main" id="{18935AF1-CF13-4660-B517-6BD833953EB4}"/>
              </a:ext>
            </a:extLst>
          </p:cNvPr>
          <p:cNvPicPr>
            <a:picLocks noChangeAspect="1"/>
          </p:cNvPicPr>
          <p:nvPr/>
        </p:nvPicPr>
        <p:blipFill>
          <a:blip r:embed="rId3"/>
          <a:stretch>
            <a:fillRect/>
          </a:stretch>
        </p:blipFill>
        <p:spPr>
          <a:xfrm>
            <a:off x="5554638" y="1261672"/>
            <a:ext cx="5870811" cy="4346029"/>
          </a:xfrm>
          <a:prstGeom prst="rect">
            <a:avLst/>
          </a:prstGeom>
        </p:spPr>
      </p:pic>
    </p:spTree>
    <p:extLst>
      <p:ext uri="{BB962C8B-B14F-4D97-AF65-F5344CB8AC3E}">
        <p14:creationId xmlns:p14="http://schemas.microsoft.com/office/powerpoint/2010/main" val="254819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ackground information for teachers">
            <a:extLst>
              <a:ext uri="{FF2B5EF4-FFF2-40B4-BE49-F238E27FC236}">
                <a16:creationId xmlns:a16="http://schemas.microsoft.com/office/drawing/2014/main" id="{5F171CEA-017F-4A8F-9354-223C750A9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099" y="360536"/>
            <a:ext cx="3601608" cy="5154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251C99-FCB3-4404-89E0-48DC4C4DB3D4}"/>
              </a:ext>
            </a:extLst>
          </p:cNvPr>
          <p:cNvSpPr txBox="1"/>
          <p:nvPr/>
        </p:nvSpPr>
        <p:spPr>
          <a:xfrm>
            <a:off x="8957347" y="16509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Differentiation?</a:t>
            </a:r>
          </a:p>
        </p:txBody>
      </p:sp>
    </p:spTree>
    <p:extLst>
      <p:ext uri="{BB962C8B-B14F-4D97-AF65-F5344CB8AC3E}">
        <p14:creationId xmlns:p14="http://schemas.microsoft.com/office/powerpoint/2010/main" val="917354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735341" y="449447"/>
            <a:ext cx="4442284" cy="99417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u="sng" dirty="0">
                <a:solidFill>
                  <a:srgbClr val="FF0000"/>
                </a:solidFill>
              </a:rPr>
              <a:t>Research using secondary sources – </a:t>
            </a:r>
            <a:r>
              <a:rPr lang="en-GB" sz="3300" b="1" dirty="0">
                <a:solidFill>
                  <a:srgbClr val="FF0000"/>
                </a:solidFill>
              </a:rPr>
              <a:t>What could the secondary sources be?</a:t>
            </a:r>
          </a:p>
        </p:txBody>
      </p:sp>
      <p:sp>
        <p:nvSpPr>
          <p:cNvPr id="9" name="TextBox 8"/>
          <p:cNvSpPr txBox="1"/>
          <p:nvPr/>
        </p:nvSpPr>
        <p:spPr>
          <a:xfrm>
            <a:off x="3830167" y="3059668"/>
            <a:ext cx="113412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a:t>Video</a:t>
            </a:r>
          </a:p>
        </p:txBody>
      </p:sp>
      <p:sp>
        <p:nvSpPr>
          <p:cNvPr id="10" name="TextBox 9"/>
          <p:cNvSpPr txBox="1"/>
          <p:nvPr/>
        </p:nvSpPr>
        <p:spPr>
          <a:xfrm>
            <a:off x="5825922" y="3976763"/>
            <a:ext cx="113412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a:t>People</a:t>
            </a:r>
          </a:p>
        </p:txBody>
      </p:sp>
      <p:sp>
        <p:nvSpPr>
          <p:cNvPr id="11" name="TextBox 10"/>
          <p:cNvSpPr txBox="1"/>
          <p:nvPr/>
        </p:nvSpPr>
        <p:spPr>
          <a:xfrm>
            <a:off x="3835519" y="3982640"/>
            <a:ext cx="113412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a:t>Posters</a:t>
            </a:r>
          </a:p>
        </p:txBody>
      </p:sp>
      <p:sp>
        <p:nvSpPr>
          <p:cNvPr id="12" name="TextBox 11"/>
          <p:cNvSpPr txBox="1"/>
          <p:nvPr/>
        </p:nvSpPr>
        <p:spPr>
          <a:xfrm>
            <a:off x="5894160" y="4857227"/>
            <a:ext cx="113412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a:t>Leaflets</a:t>
            </a:r>
          </a:p>
        </p:txBody>
      </p:sp>
      <p:sp>
        <p:nvSpPr>
          <p:cNvPr id="13" name="TextBox 12"/>
          <p:cNvSpPr txBox="1"/>
          <p:nvPr/>
        </p:nvSpPr>
        <p:spPr>
          <a:xfrm>
            <a:off x="3726593" y="4892388"/>
            <a:ext cx="135015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a:t>Computer </a:t>
            </a:r>
          </a:p>
        </p:txBody>
      </p:sp>
      <p:sp>
        <p:nvSpPr>
          <p:cNvPr id="14" name="TextBox 13"/>
          <p:cNvSpPr txBox="1"/>
          <p:nvPr/>
        </p:nvSpPr>
        <p:spPr>
          <a:xfrm>
            <a:off x="5763119" y="3059668"/>
            <a:ext cx="113412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a:t>Books</a:t>
            </a:r>
          </a:p>
        </p:txBody>
      </p:sp>
    </p:spTree>
    <p:extLst>
      <p:ext uri="{BB962C8B-B14F-4D97-AF65-F5344CB8AC3E}">
        <p14:creationId xmlns:p14="http://schemas.microsoft.com/office/powerpoint/2010/main" val="20461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7F4081-E43E-1C4D-90F0-318AFC1EA995}"/>
              </a:ext>
            </a:extLst>
          </p:cNvPr>
          <p:cNvPicPr>
            <a:picLocks noChangeAspect="1"/>
          </p:cNvPicPr>
          <p:nvPr/>
        </p:nvPicPr>
        <p:blipFill>
          <a:blip r:embed="rId2"/>
          <a:stretch>
            <a:fillRect/>
          </a:stretch>
        </p:blipFill>
        <p:spPr>
          <a:xfrm>
            <a:off x="556732" y="474330"/>
            <a:ext cx="9271000" cy="3251200"/>
          </a:xfrm>
          <a:prstGeom prst="rect">
            <a:avLst/>
          </a:prstGeom>
        </p:spPr>
      </p:pic>
      <p:sp>
        <p:nvSpPr>
          <p:cNvPr id="4" name="TextBox 3">
            <a:extLst>
              <a:ext uri="{FF2B5EF4-FFF2-40B4-BE49-F238E27FC236}">
                <a16:creationId xmlns:a16="http://schemas.microsoft.com/office/drawing/2014/main" id="{C194FDF5-1972-B347-84F3-120A61E76AAC}"/>
              </a:ext>
            </a:extLst>
          </p:cNvPr>
          <p:cNvSpPr txBox="1"/>
          <p:nvPr/>
        </p:nvSpPr>
        <p:spPr>
          <a:xfrm>
            <a:off x="556732" y="4199860"/>
            <a:ext cx="9271000" cy="369332"/>
          </a:xfrm>
          <a:prstGeom prst="rect">
            <a:avLst/>
          </a:prstGeom>
          <a:noFill/>
        </p:spPr>
        <p:txBody>
          <a:bodyPr wrap="square" rtlCol="0">
            <a:spAutoFit/>
          </a:bodyPr>
          <a:lstStyle/>
          <a:p>
            <a:r>
              <a:rPr lang="en-US" dirty="0">
                <a:hlinkClick r:id="rId3"/>
              </a:rPr>
              <a:t>https://www.youtube.com/watch?v=xQBkawjFVIA</a:t>
            </a:r>
            <a:r>
              <a:rPr lang="en-US" dirty="0"/>
              <a:t> </a:t>
            </a:r>
          </a:p>
        </p:txBody>
      </p:sp>
    </p:spTree>
    <p:extLst>
      <p:ext uri="{BB962C8B-B14F-4D97-AF65-F5344CB8AC3E}">
        <p14:creationId xmlns:p14="http://schemas.microsoft.com/office/powerpoint/2010/main" val="3984625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DBBEA0-93B9-4FB9-B6A9-A7FE497B790D}"/>
              </a:ext>
            </a:extLst>
          </p:cNvPr>
          <p:cNvSpPr txBox="1"/>
          <p:nvPr/>
        </p:nvSpPr>
        <p:spPr>
          <a:xfrm>
            <a:off x="1125533" y="2220234"/>
            <a:ext cx="2822713" cy="1200329"/>
          </a:xfrm>
          <a:prstGeom prst="rect">
            <a:avLst/>
          </a:prstGeom>
          <a:solidFill>
            <a:schemeClr val="accent4"/>
          </a:solidFill>
        </p:spPr>
        <p:txBody>
          <a:bodyPr wrap="square" rtlCol="0">
            <a:spAutoFit/>
          </a:bodyPr>
          <a:lstStyle/>
          <a:p>
            <a:r>
              <a:rPr lang="en-GB"/>
              <a:t>Some people believe that the length a human hand is three times the length of the thumb.</a:t>
            </a:r>
          </a:p>
        </p:txBody>
      </p:sp>
      <p:pic>
        <p:nvPicPr>
          <p:cNvPr id="1026" name="Picture 2" descr="Image result for human hand">
            <a:extLst>
              <a:ext uri="{FF2B5EF4-FFF2-40B4-BE49-F238E27FC236}">
                <a16:creationId xmlns:a16="http://schemas.microsoft.com/office/drawing/2014/main" id="{C1B690F2-F265-4F86-AE6D-5ED3EBD02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040" y="1196753"/>
            <a:ext cx="3406966" cy="33690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453D2E3-17E0-45C0-B037-C84609EFEF3E}"/>
              </a:ext>
            </a:extLst>
          </p:cNvPr>
          <p:cNvSpPr/>
          <p:nvPr/>
        </p:nvSpPr>
        <p:spPr>
          <a:xfrm>
            <a:off x="976849" y="897787"/>
            <a:ext cx="3044674" cy="523220"/>
          </a:xfrm>
          <a:prstGeom prst="rect">
            <a:avLst/>
          </a:prstGeom>
        </p:spPr>
        <p:txBody>
          <a:bodyPr wrap="square" lIns="91440" tIns="45720" rIns="91440" bIns="45720" anchor="t">
            <a:spAutoFit/>
          </a:bodyPr>
          <a:lstStyle/>
          <a:p>
            <a:pPr eaLnBrk="0" fontAlgn="base" hangingPunct="0">
              <a:spcBef>
                <a:spcPct val="0"/>
              </a:spcBef>
              <a:spcAft>
                <a:spcPct val="0"/>
              </a:spcAft>
            </a:pPr>
            <a:r>
              <a:rPr lang="en-GB" altLang="en-US" sz="2800" b="1" u="sng" dirty="0">
                <a:solidFill>
                  <a:srgbClr val="FF0000"/>
                </a:solidFill>
                <a:latin typeface="Calibri"/>
                <a:ea typeface="Calibri" panose="020F0502020204030204" pitchFamily="34" charset="0"/>
                <a:cs typeface="Times New Roman"/>
              </a:rPr>
              <a:t>Pattern seeking</a:t>
            </a:r>
            <a:endParaRPr lang="en-GB" altLang="en-US" sz="2800" u="sng" dirty="0">
              <a:solidFill>
                <a:srgbClr val="FF0000"/>
              </a:solidFill>
              <a:latin typeface="Calibri"/>
              <a:cs typeface="Times New Roman"/>
            </a:endParaRPr>
          </a:p>
        </p:txBody>
      </p:sp>
      <p:sp>
        <p:nvSpPr>
          <p:cNvPr id="5" name="TextBox 4">
            <a:extLst>
              <a:ext uri="{FF2B5EF4-FFF2-40B4-BE49-F238E27FC236}">
                <a16:creationId xmlns:a16="http://schemas.microsoft.com/office/drawing/2014/main" id="{8F5CA2DD-3333-48A6-AFF0-8A91BE23BCCB}"/>
              </a:ext>
            </a:extLst>
          </p:cNvPr>
          <p:cNvSpPr txBox="1"/>
          <p:nvPr/>
        </p:nvSpPr>
        <p:spPr>
          <a:xfrm>
            <a:off x="1061421" y="3827094"/>
            <a:ext cx="2770344" cy="1477328"/>
          </a:xfrm>
          <a:prstGeom prst="rect">
            <a:avLst/>
          </a:prstGeom>
          <a:noFill/>
        </p:spPr>
        <p:txBody>
          <a:bodyPr wrap="square" rtlCol="0">
            <a:spAutoFit/>
          </a:bodyPr>
          <a:lstStyle/>
          <a:p>
            <a:r>
              <a:rPr lang="en-GB"/>
              <a:t>How can you find out if this is true?</a:t>
            </a:r>
          </a:p>
          <a:p>
            <a:endParaRPr lang="en-GB"/>
          </a:p>
          <a:p>
            <a:r>
              <a:rPr lang="en-GB"/>
              <a:t>How will you know if your data is believable?</a:t>
            </a:r>
          </a:p>
        </p:txBody>
      </p:sp>
      <p:sp>
        <p:nvSpPr>
          <p:cNvPr id="3" name="TextBox 2">
            <a:extLst>
              <a:ext uri="{FF2B5EF4-FFF2-40B4-BE49-F238E27FC236}">
                <a16:creationId xmlns:a16="http://schemas.microsoft.com/office/drawing/2014/main" id="{3BAA76E9-0F33-46FF-94CB-162A3229D92F}"/>
              </a:ext>
            </a:extLst>
          </p:cNvPr>
          <p:cNvSpPr txBox="1"/>
          <p:nvPr/>
        </p:nvSpPr>
        <p:spPr>
          <a:xfrm>
            <a:off x="1073624" y="160816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Task</a:t>
            </a:r>
          </a:p>
        </p:txBody>
      </p:sp>
    </p:spTree>
    <p:extLst>
      <p:ext uri="{BB962C8B-B14F-4D97-AF65-F5344CB8AC3E}">
        <p14:creationId xmlns:p14="http://schemas.microsoft.com/office/powerpoint/2010/main" val="4094520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F4846A0-0710-4D64-B6C6-EAEF3226B87E}"/>
              </a:ext>
            </a:extLst>
          </p:cNvPr>
          <p:cNvSpPr>
            <a:spLocks noGrp="1" noChangeArrowheads="1"/>
          </p:cNvSpPr>
          <p:nvPr>
            <p:ph type="title"/>
          </p:nvPr>
        </p:nvSpPr>
        <p:spPr>
          <a:xfrm>
            <a:off x="699294" y="568325"/>
            <a:ext cx="10127202" cy="1143000"/>
          </a:xfrm>
        </p:spPr>
        <p:txBody>
          <a:bodyPr>
            <a:normAutofit/>
          </a:bodyPr>
          <a:lstStyle/>
          <a:p>
            <a:r>
              <a:rPr lang="en-US" altLang="en-US" sz="3200"/>
              <a:t>What do you think?  Put these animals into order of gestation period - shortest to longest.</a:t>
            </a:r>
          </a:p>
        </p:txBody>
      </p:sp>
      <p:pic>
        <p:nvPicPr>
          <p:cNvPr id="6148" name="Picture 4" descr="pig">
            <a:extLst>
              <a:ext uri="{FF2B5EF4-FFF2-40B4-BE49-F238E27FC236}">
                <a16:creationId xmlns:a16="http://schemas.microsoft.com/office/drawing/2014/main" id="{1CD815CB-3627-4EB8-AF23-7963DF72C5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743" y="1631949"/>
            <a:ext cx="2220913" cy="170021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heep">
            <a:extLst>
              <a:ext uri="{FF2B5EF4-FFF2-40B4-BE49-F238E27FC236}">
                <a16:creationId xmlns:a16="http://schemas.microsoft.com/office/drawing/2014/main" id="{6DC3FB5D-0B42-4AB6-B45B-9B1D104F9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6508" y="3429000"/>
            <a:ext cx="1778000" cy="177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frican-elephant2">
            <a:extLst>
              <a:ext uri="{FF2B5EF4-FFF2-40B4-BE49-F238E27FC236}">
                <a16:creationId xmlns:a16="http://schemas.microsoft.com/office/drawing/2014/main" id="{7C4FB6EB-8972-420A-9E9C-0BF9B4F1EF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0787" y="1710703"/>
            <a:ext cx="3021013" cy="20828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amster_1301300">
            <a:extLst>
              <a:ext uri="{FF2B5EF4-FFF2-40B4-BE49-F238E27FC236}">
                <a16:creationId xmlns:a16="http://schemas.microsoft.com/office/drawing/2014/main" id="{BF858DF1-5A44-424C-B361-0450C885F4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2337" y="3332162"/>
            <a:ext cx="2011363" cy="256063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at5">
            <a:extLst>
              <a:ext uri="{FF2B5EF4-FFF2-40B4-BE49-F238E27FC236}">
                <a16:creationId xmlns:a16="http://schemas.microsoft.com/office/drawing/2014/main" id="{3D89C0AC-6798-4F94-A89A-3EA763855B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488" t="15094" r="5656"/>
          <a:stretch>
            <a:fillRect/>
          </a:stretch>
        </p:blipFill>
        <p:spPr bwMode="auto">
          <a:xfrm>
            <a:off x="6945019" y="1522584"/>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rabbit">
            <a:extLst>
              <a:ext uri="{FF2B5EF4-FFF2-40B4-BE49-F238E27FC236}">
                <a16:creationId xmlns:a16="http://schemas.microsoft.com/office/drawing/2014/main" id="{A074B2E6-4101-47D5-B171-9F8635EA84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79768" y="966165"/>
            <a:ext cx="1912938" cy="2827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EA39F7-7222-458A-864A-EE0D2F859708}"/>
              </a:ext>
            </a:extLst>
          </p:cNvPr>
          <p:cNvSpPr/>
          <p:nvPr/>
        </p:nvSpPr>
        <p:spPr>
          <a:xfrm>
            <a:off x="435685" y="189066"/>
            <a:ext cx="6096000" cy="646331"/>
          </a:xfrm>
          <a:prstGeom prst="rect">
            <a:avLst/>
          </a:prstGeom>
        </p:spPr>
        <p:txBody>
          <a:bodyPr lIns="91440" tIns="45720" rIns="91440" bIns="45720" anchor="t">
            <a:spAutoFit/>
          </a:bodyPr>
          <a:lstStyle/>
          <a:p>
            <a:pPr eaLnBrk="0" fontAlgn="base" hangingPunct="0">
              <a:spcBef>
                <a:spcPct val="0"/>
              </a:spcBef>
              <a:spcAft>
                <a:spcPct val="0"/>
              </a:spcAft>
            </a:pPr>
            <a:r>
              <a:rPr lang="en-GB" altLang="en-US" b="1" dirty="0">
                <a:solidFill>
                  <a:srgbClr val="FF0000"/>
                </a:solidFill>
                <a:latin typeface="Calibri"/>
                <a:ea typeface="Calibri" panose="020F0502020204030204" pitchFamily="34" charset="0"/>
                <a:cs typeface="Times New Roman"/>
              </a:rPr>
              <a:t>Pattern seeking</a:t>
            </a:r>
            <a:endParaRPr lang="en-GB" altLang="en-US" dirty="0">
              <a:solidFill>
                <a:srgbClr val="FF0000"/>
              </a:solidFill>
              <a:latin typeface="Calibri"/>
              <a:cs typeface="Times New Roman"/>
            </a:endParaRPr>
          </a:p>
          <a:p>
            <a:pPr eaLnBrk="0" fontAlgn="base" hangingPunct="0">
              <a:spcBef>
                <a:spcPct val="0"/>
              </a:spcBef>
              <a:spcAft>
                <a:spcPct val="0"/>
              </a:spcAft>
            </a:pPr>
            <a:endParaRPr lang="en-GB" altLang="en-US" b="1" dirty="0">
              <a:cs typeface="Times New Roman"/>
            </a:endParaRPr>
          </a:p>
        </p:txBody>
      </p:sp>
    </p:spTree>
    <p:extLst>
      <p:ext uri="{BB962C8B-B14F-4D97-AF65-F5344CB8AC3E}">
        <p14:creationId xmlns:p14="http://schemas.microsoft.com/office/powerpoint/2010/main" val="4162759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330D0B6-3100-45CC-9669-3C37937133E3}"/>
              </a:ext>
            </a:extLst>
          </p:cNvPr>
          <p:cNvGraphicFramePr>
            <a:graphicFrameLocks noGrp="1"/>
          </p:cNvGraphicFramePr>
          <p:nvPr>
            <p:extLst>
              <p:ext uri="{D42A27DB-BD31-4B8C-83A1-F6EECF244321}">
                <p14:modId xmlns:p14="http://schemas.microsoft.com/office/powerpoint/2010/main" val="3904455780"/>
              </p:ext>
            </p:extLst>
          </p:nvPr>
        </p:nvGraphicFramePr>
        <p:xfrm>
          <a:off x="1330656" y="1967552"/>
          <a:ext cx="9253729" cy="3751346"/>
        </p:xfrm>
        <a:graphic>
          <a:graphicData uri="http://schemas.openxmlformats.org/drawingml/2006/table">
            <a:tbl>
              <a:tblPr firstRow="1" firstCol="1" bandRow="1">
                <a:tableStyleId>{5C22544A-7EE6-4342-B048-85BDC9FD1C3A}</a:tableStyleId>
              </a:tblPr>
              <a:tblGrid>
                <a:gridCol w="1964479">
                  <a:extLst>
                    <a:ext uri="{9D8B030D-6E8A-4147-A177-3AD203B41FA5}">
                      <a16:colId xmlns:a16="http://schemas.microsoft.com/office/drawing/2014/main" val="3578274527"/>
                    </a:ext>
                  </a:extLst>
                </a:gridCol>
                <a:gridCol w="2429750">
                  <a:extLst>
                    <a:ext uri="{9D8B030D-6E8A-4147-A177-3AD203B41FA5}">
                      <a16:colId xmlns:a16="http://schemas.microsoft.com/office/drawing/2014/main" val="3521597111"/>
                    </a:ext>
                  </a:extLst>
                </a:gridCol>
                <a:gridCol w="2429750">
                  <a:extLst>
                    <a:ext uri="{9D8B030D-6E8A-4147-A177-3AD203B41FA5}">
                      <a16:colId xmlns:a16="http://schemas.microsoft.com/office/drawing/2014/main" val="2013068761"/>
                    </a:ext>
                  </a:extLst>
                </a:gridCol>
                <a:gridCol w="2429750">
                  <a:extLst>
                    <a:ext uri="{9D8B030D-6E8A-4147-A177-3AD203B41FA5}">
                      <a16:colId xmlns:a16="http://schemas.microsoft.com/office/drawing/2014/main" val="1235201270"/>
                    </a:ext>
                  </a:extLst>
                </a:gridCol>
              </a:tblGrid>
              <a:tr h="525399">
                <a:tc>
                  <a:txBody>
                    <a:bodyPr/>
                    <a:lstStyle/>
                    <a:p>
                      <a:pPr>
                        <a:lnSpc>
                          <a:spcPct val="107000"/>
                        </a:lnSpc>
                        <a:spcAft>
                          <a:spcPts val="0"/>
                        </a:spcAft>
                      </a:pPr>
                      <a:r>
                        <a:rPr lang="en-GB" sz="1600">
                          <a:effectLst/>
                        </a:rPr>
                        <a:t>Animal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Average gestation period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Average number of babies per pregnancy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Average life span of the animal</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2069769"/>
                  </a:ext>
                </a:extLst>
              </a:tr>
              <a:tr h="262700">
                <a:tc>
                  <a:txBody>
                    <a:bodyPr/>
                    <a:lstStyle/>
                    <a:p>
                      <a:pPr>
                        <a:lnSpc>
                          <a:spcPct val="107000"/>
                        </a:lnSpc>
                        <a:spcAft>
                          <a:spcPts val="0"/>
                        </a:spcAft>
                      </a:pPr>
                      <a:r>
                        <a:rPr lang="en-GB" sz="1600">
                          <a:effectLst/>
                        </a:rPr>
                        <a:t>Cat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62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10 -12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8536257"/>
                  </a:ext>
                </a:extLst>
              </a:tr>
              <a:tr h="273207">
                <a:tc>
                  <a:txBody>
                    <a:bodyPr/>
                    <a:lstStyle/>
                    <a:p>
                      <a:pPr>
                        <a:lnSpc>
                          <a:spcPct val="107000"/>
                        </a:lnSpc>
                        <a:spcAft>
                          <a:spcPts val="0"/>
                        </a:spcAft>
                      </a:pPr>
                      <a:r>
                        <a:rPr lang="en-GB" sz="1600">
                          <a:effectLst/>
                        </a:rPr>
                        <a:t>Dog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63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10-12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6939053"/>
                  </a:ext>
                </a:extLst>
              </a:tr>
              <a:tr h="273207">
                <a:tc>
                  <a:txBody>
                    <a:bodyPr/>
                    <a:lstStyle/>
                    <a:p>
                      <a:pPr>
                        <a:lnSpc>
                          <a:spcPct val="107000"/>
                        </a:lnSpc>
                        <a:spcAft>
                          <a:spcPts val="0"/>
                        </a:spcAft>
                      </a:pPr>
                      <a:r>
                        <a:rPr lang="en-GB" sz="1600">
                          <a:effectLst/>
                        </a:rPr>
                        <a:t>Elephant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624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30-40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4103202"/>
                  </a:ext>
                </a:extLst>
              </a:tr>
              <a:tr h="262700">
                <a:tc>
                  <a:txBody>
                    <a:bodyPr/>
                    <a:lstStyle/>
                    <a:p>
                      <a:pPr>
                        <a:lnSpc>
                          <a:spcPct val="107000"/>
                        </a:lnSpc>
                        <a:spcAft>
                          <a:spcPts val="0"/>
                        </a:spcAft>
                      </a:pPr>
                      <a:r>
                        <a:rPr lang="en-GB" sz="1600">
                          <a:effectLst/>
                        </a:rPr>
                        <a:t>Hippopotamus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240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40 - 50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2208436"/>
                  </a:ext>
                </a:extLst>
              </a:tr>
              <a:tr h="273207">
                <a:tc>
                  <a:txBody>
                    <a:bodyPr/>
                    <a:lstStyle/>
                    <a:p>
                      <a:pPr>
                        <a:lnSpc>
                          <a:spcPct val="107000"/>
                        </a:lnSpc>
                        <a:spcAft>
                          <a:spcPts val="0"/>
                        </a:spcAft>
                      </a:pPr>
                      <a:r>
                        <a:rPr lang="en-GB" sz="1600">
                          <a:effectLst/>
                        </a:rPr>
                        <a:t>Chimpanzee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237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40-50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2973816"/>
                  </a:ext>
                </a:extLst>
              </a:tr>
              <a:tr h="273207">
                <a:tc>
                  <a:txBody>
                    <a:bodyPr/>
                    <a:lstStyle/>
                    <a:p>
                      <a:pPr>
                        <a:lnSpc>
                          <a:spcPct val="107000"/>
                        </a:lnSpc>
                        <a:spcAft>
                          <a:spcPts val="0"/>
                        </a:spcAft>
                      </a:pPr>
                      <a:r>
                        <a:rPr lang="en-GB" sz="1600">
                          <a:effectLst/>
                        </a:rPr>
                        <a:t>Fox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52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2-5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6377427"/>
                  </a:ext>
                </a:extLst>
              </a:tr>
              <a:tr h="273207">
                <a:tc>
                  <a:txBody>
                    <a:bodyPr/>
                    <a:lstStyle/>
                    <a:p>
                      <a:pPr>
                        <a:lnSpc>
                          <a:spcPct val="107000"/>
                        </a:lnSpc>
                        <a:spcAft>
                          <a:spcPts val="0"/>
                        </a:spcAft>
                      </a:pPr>
                      <a:r>
                        <a:rPr lang="en-GB" sz="1600">
                          <a:effectLst/>
                        </a:rPr>
                        <a:t>Hamster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16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2-3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2466489"/>
                  </a:ext>
                </a:extLst>
              </a:tr>
              <a:tr h="273207">
                <a:tc>
                  <a:txBody>
                    <a:bodyPr/>
                    <a:lstStyle/>
                    <a:p>
                      <a:pPr>
                        <a:lnSpc>
                          <a:spcPct val="107000"/>
                        </a:lnSpc>
                        <a:spcAft>
                          <a:spcPts val="0"/>
                        </a:spcAft>
                      </a:pPr>
                      <a:r>
                        <a:rPr lang="en-GB" sz="1600">
                          <a:effectLst/>
                        </a:rPr>
                        <a:t>Rabbit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31 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1 -2 (in wild)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5728497"/>
                  </a:ext>
                </a:extLst>
              </a:tr>
              <a:tr h="273207">
                <a:tc>
                  <a:txBody>
                    <a:bodyPr/>
                    <a:lstStyle/>
                    <a:p>
                      <a:pPr>
                        <a:lnSpc>
                          <a:spcPct val="107000"/>
                        </a:lnSpc>
                        <a:spcAft>
                          <a:spcPts val="0"/>
                        </a:spcAft>
                      </a:pPr>
                      <a:r>
                        <a:rPr lang="en-GB" sz="1600">
                          <a:effectLst/>
                        </a:rPr>
                        <a:t>Rat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21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2 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8162036"/>
                  </a:ext>
                </a:extLst>
              </a:tr>
              <a:tr h="273207">
                <a:tc>
                  <a:txBody>
                    <a:bodyPr/>
                    <a:lstStyle/>
                    <a:p>
                      <a:pPr>
                        <a:lnSpc>
                          <a:spcPct val="107000"/>
                        </a:lnSpc>
                        <a:spcAft>
                          <a:spcPts val="0"/>
                        </a:spcAft>
                      </a:pPr>
                      <a:r>
                        <a:rPr lang="en-GB" sz="1600">
                          <a:effectLst/>
                        </a:rPr>
                        <a:t>Whale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446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80+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2192343"/>
                  </a:ext>
                </a:extLst>
              </a:tr>
              <a:tr h="252191">
                <a:tc>
                  <a:txBody>
                    <a:bodyPr/>
                    <a:lstStyle/>
                    <a:p>
                      <a:pPr>
                        <a:lnSpc>
                          <a:spcPct val="107000"/>
                        </a:lnSpc>
                        <a:spcAft>
                          <a:spcPts val="0"/>
                        </a:spcAft>
                      </a:pPr>
                      <a:r>
                        <a:rPr lang="en-GB" sz="1600">
                          <a:effectLst/>
                        </a:rPr>
                        <a:t>Mouse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20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1 - 2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180559"/>
                  </a:ext>
                </a:extLst>
              </a:tr>
              <a:tr h="262700">
                <a:tc>
                  <a:txBody>
                    <a:bodyPr/>
                    <a:lstStyle/>
                    <a:p>
                      <a:pPr>
                        <a:lnSpc>
                          <a:spcPct val="107000"/>
                        </a:lnSpc>
                        <a:spcAft>
                          <a:spcPts val="0"/>
                        </a:spcAft>
                      </a:pPr>
                      <a:r>
                        <a:rPr lang="en-GB" sz="1600">
                          <a:effectLst/>
                        </a:rPr>
                        <a:t>Horse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350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25 -30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6203633"/>
                  </a:ext>
                </a:extLst>
              </a:tr>
            </a:tbl>
          </a:graphicData>
        </a:graphic>
      </p:graphicFrame>
      <p:sp>
        <p:nvSpPr>
          <p:cNvPr id="5" name="Rectangle 1">
            <a:extLst>
              <a:ext uri="{FF2B5EF4-FFF2-40B4-BE49-F238E27FC236}">
                <a16:creationId xmlns:a16="http://schemas.microsoft.com/office/drawing/2014/main" id="{E5516E9A-ACD5-4B99-8DEF-12DC6AEC5ECC}"/>
              </a:ext>
            </a:extLst>
          </p:cNvPr>
          <p:cNvSpPr>
            <a:spLocks noChangeArrowheads="1"/>
          </p:cNvSpPr>
          <p:nvPr/>
        </p:nvSpPr>
        <p:spPr bwMode="auto">
          <a:xfrm>
            <a:off x="147364" y="198426"/>
            <a:ext cx="699467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rgbClr val="FF0000"/>
                </a:solidFill>
                <a:effectLst/>
                <a:latin typeface="Calibri"/>
                <a:ea typeface="Calibri" panose="020F0502020204030204" pitchFamily="34" charset="0"/>
                <a:cs typeface="Times New Roman"/>
              </a:rPr>
              <a:t>Pattern seeking</a:t>
            </a:r>
            <a:endParaRPr lang="en-GB" altLang="en-US" b="0" i="0" u="none" strike="noStrike" cap="none" normalizeH="0" baseline="0">
              <a:ln>
                <a:noFill/>
              </a:ln>
              <a:solidFill>
                <a:srgbClr val="FF0000"/>
              </a:solidFill>
              <a:effectLst/>
              <a:latin typeface="Calibri"/>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b="1" i="0" u="none" strike="noStrike" cap="none" normalizeH="0" baseline="0" dirty="0">
              <a:ln>
                <a:noFill/>
              </a:ln>
              <a:effectLst/>
              <a:latin typeface="Calibri"/>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effectLst/>
                <a:latin typeface="Calibri"/>
                <a:ea typeface="Calibri" panose="020F0502020204030204" pitchFamily="34" charset="0"/>
                <a:cs typeface="Times New Roman"/>
              </a:rPr>
              <a:t>Describe the differences in the life cycles of a mammal, an amphibian, an insect and a bird</a:t>
            </a:r>
            <a:endParaRPr lang="en-GB" altLang="en-US" b="0" i="0" u="none" strike="noStrike" cap="none" normalizeH="0" baseline="0" dirty="0">
              <a:ln>
                <a:noFill/>
              </a:ln>
              <a:effectLst/>
              <a:latin typeface="Calibri"/>
              <a:ea typeface="Calibri" panose="020F0502020204030204" pitchFamily="34" charset="0"/>
              <a:cs typeface="Times New Roman"/>
            </a:endParaRPr>
          </a:p>
          <a:p>
            <a:pPr eaLnBrk="0" fontAlgn="base" hangingPunct="0">
              <a:spcBef>
                <a:spcPct val="0"/>
              </a:spcBef>
              <a:spcAft>
                <a:spcPct val="0"/>
              </a:spcAft>
            </a:pPr>
            <a:r>
              <a:rPr kumimoji="0" lang="en-GB" altLang="en-US" b="0" i="0" u="none" strike="noStrike" cap="none" normalizeH="0" baseline="0" dirty="0">
                <a:ln>
                  <a:noFill/>
                </a:ln>
                <a:effectLst/>
                <a:latin typeface="Calibri"/>
                <a:ea typeface="Calibri" panose="020F0502020204030204" pitchFamily="34" charset="0"/>
                <a:cs typeface="Times New Roman"/>
              </a:rPr>
              <a:t>What </a:t>
            </a:r>
            <a:r>
              <a:rPr lang="en-GB" altLang="en-US" dirty="0">
                <a:latin typeface="Calibri"/>
                <a:ea typeface="Calibri" panose="020F0502020204030204" pitchFamily="34" charset="0"/>
                <a:cs typeface="Times New Roman"/>
              </a:rPr>
              <a:t>patterns do you see? </a:t>
            </a:r>
          </a:p>
          <a:p>
            <a:pPr>
              <a:spcBef>
                <a:spcPct val="0"/>
              </a:spcBef>
              <a:spcAft>
                <a:spcPct val="0"/>
              </a:spcAft>
            </a:pPr>
            <a:r>
              <a:rPr lang="en-GB" altLang="en-US" b="1" dirty="0">
                <a:latin typeface="Calibri"/>
                <a:ea typeface="Calibri" panose="020F0502020204030204" pitchFamily="34" charset="0"/>
                <a:cs typeface="Times New Roman"/>
              </a:rPr>
              <a:t>What are</a:t>
            </a:r>
            <a:r>
              <a:rPr kumimoji="0" lang="en-GB" altLang="en-US" b="1" i="0" u="none" strike="noStrike" cap="none" normalizeH="0" baseline="0" dirty="0">
                <a:ln>
                  <a:noFill/>
                </a:ln>
                <a:effectLst/>
                <a:latin typeface="Calibri"/>
                <a:ea typeface="Calibri" panose="020F0502020204030204" pitchFamily="34" charset="0"/>
                <a:cs typeface="Times New Roman"/>
              </a:rPr>
              <a:t> the questions that we want children to explore and to graph?</a:t>
            </a:r>
            <a:endParaRPr lang="en-GB" altLang="en-US" b="1" i="0" u="none" strike="noStrike" cap="none" normalizeH="0" baseline="0">
              <a:ln>
                <a:noFill/>
              </a:ln>
              <a:effectLst/>
              <a:latin typeface="Calibri"/>
              <a:cs typeface="Times New Roman"/>
            </a:endParaRPr>
          </a:p>
        </p:txBody>
      </p:sp>
      <p:sp>
        <p:nvSpPr>
          <p:cNvPr id="6" name="TextBox 5">
            <a:extLst>
              <a:ext uri="{FF2B5EF4-FFF2-40B4-BE49-F238E27FC236}">
                <a16:creationId xmlns:a16="http://schemas.microsoft.com/office/drawing/2014/main" id="{4F51EFAD-B12E-4FCF-B2FA-64A7671DAF19}"/>
              </a:ext>
            </a:extLst>
          </p:cNvPr>
          <p:cNvSpPr txBox="1"/>
          <p:nvPr/>
        </p:nvSpPr>
        <p:spPr>
          <a:xfrm>
            <a:off x="7753052" y="330563"/>
            <a:ext cx="4291584" cy="923330"/>
          </a:xfrm>
          <a:prstGeom prst="rect">
            <a:avLst/>
          </a:prstGeom>
          <a:solidFill>
            <a:schemeClr val="accent4">
              <a:lumMod val="40000"/>
              <a:lumOff val="60000"/>
            </a:schemeClr>
          </a:solidFill>
        </p:spPr>
        <p:txBody>
          <a:bodyPr wrap="square" rtlCol="0">
            <a:spAutoFit/>
          </a:bodyPr>
          <a:lstStyle/>
          <a:p>
            <a:r>
              <a:rPr lang="en-GB"/>
              <a:t>Did you know that a typical female mouse can birth between five and 10 litters per year.</a:t>
            </a:r>
          </a:p>
        </p:txBody>
      </p:sp>
      <p:sp>
        <p:nvSpPr>
          <p:cNvPr id="2" name="TextBox 1">
            <a:extLst>
              <a:ext uri="{FF2B5EF4-FFF2-40B4-BE49-F238E27FC236}">
                <a16:creationId xmlns:a16="http://schemas.microsoft.com/office/drawing/2014/main" id="{A6CA8BAF-504C-4E62-A70F-9ED91B83EEC6}"/>
              </a:ext>
            </a:extLst>
          </p:cNvPr>
          <p:cNvSpPr txBox="1"/>
          <p:nvPr/>
        </p:nvSpPr>
        <p:spPr>
          <a:xfrm>
            <a:off x="9557982" y="14716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Differentiation?</a:t>
            </a:r>
          </a:p>
        </p:txBody>
      </p:sp>
    </p:spTree>
    <p:extLst>
      <p:ext uri="{BB962C8B-B14F-4D97-AF65-F5344CB8AC3E}">
        <p14:creationId xmlns:p14="http://schemas.microsoft.com/office/powerpoint/2010/main" val="2036242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6BF9-E760-4651-94AF-2E212275B32A}"/>
              </a:ext>
            </a:extLst>
          </p:cNvPr>
          <p:cNvSpPr>
            <a:spLocks noGrp="1"/>
          </p:cNvSpPr>
          <p:nvPr>
            <p:ph type="title"/>
          </p:nvPr>
        </p:nvSpPr>
        <p:spPr>
          <a:xfrm>
            <a:off x="685800" y="2418043"/>
            <a:ext cx="10515600" cy="1325563"/>
          </a:xfrm>
        </p:spPr>
        <p:txBody>
          <a:bodyPr>
            <a:normAutofit/>
          </a:bodyPr>
          <a:lstStyle/>
          <a:p>
            <a:pPr algn="ctr"/>
            <a:r>
              <a:rPr lang="en-US" sz="7200" b="1">
                <a:cs typeface="Calibri Light"/>
              </a:rPr>
              <a:t>Lunch</a:t>
            </a:r>
          </a:p>
        </p:txBody>
      </p:sp>
    </p:spTree>
    <p:extLst>
      <p:ext uri="{BB962C8B-B14F-4D97-AF65-F5344CB8AC3E}">
        <p14:creationId xmlns:p14="http://schemas.microsoft.com/office/powerpoint/2010/main" val="810053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83B1F0-BEA3-4BA1-BDA9-7A9A1FABDCFB}"/>
              </a:ext>
            </a:extLst>
          </p:cNvPr>
          <p:cNvSpPr txBox="1"/>
          <p:nvPr/>
        </p:nvSpPr>
        <p:spPr>
          <a:xfrm>
            <a:off x="317452" y="481563"/>
            <a:ext cx="76746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Comparative Testing and Fair Testing </a:t>
            </a:r>
          </a:p>
        </p:txBody>
      </p:sp>
      <p:pic>
        <p:nvPicPr>
          <p:cNvPr id="3" name="Picture 3" descr="Text&#10;&#10;Description automatically generated">
            <a:extLst>
              <a:ext uri="{FF2B5EF4-FFF2-40B4-BE49-F238E27FC236}">
                <a16:creationId xmlns:a16="http://schemas.microsoft.com/office/drawing/2014/main" id="{CC760361-0FDB-4CC9-81BB-34B42EFE23A9}"/>
              </a:ext>
            </a:extLst>
          </p:cNvPr>
          <p:cNvPicPr>
            <a:picLocks noChangeAspect="1"/>
          </p:cNvPicPr>
          <p:nvPr/>
        </p:nvPicPr>
        <p:blipFill>
          <a:blip r:embed="rId2"/>
          <a:stretch>
            <a:fillRect/>
          </a:stretch>
        </p:blipFill>
        <p:spPr>
          <a:xfrm>
            <a:off x="445025" y="1131843"/>
            <a:ext cx="6988457" cy="4377957"/>
          </a:xfrm>
          <a:prstGeom prst="rect">
            <a:avLst/>
          </a:prstGeom>
        </p:spPr>
      </p:pic>
      <p:pic>
        <p:nvPicPr>
          <p:cNvPr id="4" name="Picture 4" descr="Icon&#10;&#10;Description automatically generated">
            <a:extLst>
              <a:ext uri="{FF2B5EF4-FFF2-40B4-BE49-F238E27FC236}">
                <a16:creationId xmlns:a16="http://schemas.microsoft.com/office/drawing/2014/main" id="{BABDE1BA-D383-48DB-8ED8-0FE3D63950A4}"/>
              </a:ext>
            </a:extLst>
          </p:cNvPr>
          <p:cNvPicPr>
            <a:picLocks noChangeAspect="1"/>
          </p:cNvPicPr>
          <p:nvPr/>
        </p:nvPicPr>
        <p:blipFill>
          <a:blip r:embed="rId3"/>
          <a:stretch>
            <a:fillRect/>
          </a:stretch>
        </p:blipFill>
        <p:spPr>
          <a:xfrm>
            <a:off x="7647296" y="1954046"/>
            <a:ext cx="4278573" cy="2358508"/>
          </a:xfrm>
          <a:prstGeom prst="rect">
            <a:avLst/>
          </a:prstGeom>
        </p:spPr>
      </p:pic>
    </p:spTree>
    <p:extLst>
      <p:ext uri="{BB962C8B-B14F-4D97-AF65-F5344CB8AC3E}">
        <p14:creationId xmlns:p14="http://schemas.microsoft.com/office/powerpoint/2010/main" val="2955139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064" y="621157"/>
            <a:ext cx="10515600" cy="1325563"/>
          </a:xfrm>
        </p:spPr>
        <p:txBody>
          <a:bodyPr>
            <a:normAutofit fontScale="90000"/>
          </a:bodyPr>
          <a:lstStyle/>
          <a:p>
            <a:r>
              <a:rPr lang="en-US"/>
              <a:t>“The Curriculum will be at the heart of the Curriculum”</a:t>
            </a:r>
            <a:br>
              <a:rPr lang="en-US"/>
            </a:br>
            <a:endParaRPr lang="en-US"/>
          </a:p>
        </p:txBody>
      </p:sp>
      <p:sp>
        <p:nvSpPr>
          <p:cNvPr id="3" name="Content Placeholder 2"/>
          <p:cNvSpPr>
            <a:spLocks noGrp="1"/>
          </p:cNvSpPr>
          <p:nvPr>
            <p:ph idx="1"/>
          </p:nvPr>
        </p:nvSpPr>
        <p:spPr>
          <a:xfrm>
            <a:off x="1824039" y="1825625"/>
            <a:ext cx="6508038" cy="4351338"/>
          </a:xfrm>
        </p:spPr>
        <p:txBody>
          <a:bodyPr/>
          <a:lstStyle/>
          <a:p>
            <a:pPr marL="0" indent="0">
              <a:buNone/>
            </a:pPr>
            <a:r>
              <a:rPr lang="en-US"/>
              <a:t>What is “Curriculum”?</a:t>
            </a:r>
          </a:p>
          <a:p>
            <a:r>
              <a:rPr lang="en-US" err="1"/>
              <a:t>Ofsted’s</a:t>
            </a:r>
            <a:r>
              <a:rPr lang="en-US"/>
              <a:t> working definition: </a:t>
            </a:r>
          </a:p>
          <a:p>
            <a:pPr marL="0" indent="0">
              <a:buNone/>
            </a:pPr>
            <a:r>
              <a:rPr lang="en-US"/>
              <a:t>          </a:t>
            </a:r>
            <a:r>
              <a:rPr lang="en-US" u="sng">
                <a:solidFill>
                  <a:srgbClr val="FF0000"/>
                </a:solidFill>
              </a:rPr>
              <a:t>Everything </a:t>
            </a:r>
            <a:r>
              <a:rPr lang="en-US">
                <a:solidFill>
                  <a:srgbClr val="FF0000"/>
                </a:solidFill>
              </a:rPr>
              <a:t>a child does in school</a:t>
            </a:r>
          </a:p>
          <a:p>
            <a:r>
              <a:rPr lang="en-US"/>
              <a:t>Will look at the 3 ”i’s”:</a:t>
            </a:r>
          </a:p>
          <a:p>
            <a:r>
              <a:rPr lang="en-US"/>
              <a:t>- Intent</a:t>
            </a:r>
          </a:p>
          <a:p>
            <a:r>
              <a:rPr lang="en-US"/>
              <a:t>- Implementation</a:t>
            </a:r>
          </a:p>
          <a:p>
            <a:r>
              <a:rPr lang="en-US"/>
              <a:t>- Impact/achievement</a:t>
            </a:r>
          </a:p>
          <a:p>
            <a:endParaRPr lang="en-US"/>
          </a:p>
          <a:p>
            <a:endParaRPr lang="en-US"/>
          </a:p>
          <a:p>
            <a:endParaRPr lang="en-US"/>
          </a:p>
          <a:p>
            <a:endParaRPr lang="en-US"/>
          </a:p>
        </p:txBody>
      </p:sp>
      <p:sp>
        <p:nvSpPr>
          <p:cNvPr id="4" name="TextBox 3">
            <a:extLst>
              <a:ext uri="{FF2B5EF4-FFF2-40B4-BE49-F238E27FC236}">
                <a16:creationId xmlns:a16="http://schemas.microsoft.com/office/drawing/2014/main" id="{A8E223EF-B4B7-4C59-96BA-E4D11384A6FA}"/>
              </a:ext>
            </a:extLst>
          </p:cNvPr>
          <p:cNvSpPr txBox="1"/>
          <p:nvPr/>
        </p:nvSpPr>
        <p:spPr>
          <a:xfrm>
            <a:off x="8421233" y="4724331"/>
            <a:ext cx="2806262" cy="646331"/>
          </a:xfrm>
          <a:prstGeom prst="rect">
            <a:avLst/>
          </a:prstGeom>
          <a:solidFill>
            <a:schemeClr val="accent4">
              <a:lumMod val="40000"/>
              <a:lumOff val="60000"/>
            </a:schemeClr>
          </a:solidFill>
        </p:spPr>
        <p:txBody>
          <a:bodyPr wrap="square" rtlCol="0">
            <a:spAutoFit/>
          </a:bodyPr>
          <a:lstStyle/>
          <a:p>
            <a:r>
              <a:rPr lang="en-GB">
                <a:latin typeface="Times New Roman" panose="02020603050405020304" pitchFamily="18" charset="0"/>
                <a:cs typeface="Times New Roman" panose="02020603050405020304" pitchFamily="18" charset="0"/>
              </a:rPr>
              <a:t>Source: </a:t>
            </a:r>
            <a:r>
              <a:rPr lang="en-US">
                <a:latin typeface="Times New Roman" panose="02020603050405020304" pitchFamily="18" charset="0"/>
                <a:cs typeface="Times New Roman" panose="02020603050405020304" pitchFamily="18" charset="0"/>
              </a:rPr>
              <a:t>Matthew Newbury HMI </a:t>
            </a:r>
            <a:r>
              <a:rPr lang="mr-IN">
                <a:latin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Ofsted</a:t>
            </a:r>
            <a:endParaRPr lang="en-GB"/>
          </a:p>
        </p:txBody>
      </p:sp>
    </p:spTree>
    <p:extLst>
      <p:ext uri="{BB962C8B-B14F-4D97-AF65-F5344CB8AC3E}">
        <p14:creationId xmlns:p14="http://schemas.microsoft.com/office/powerpoint/2010/main" val="2025364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5248A5-7D35-324D-B368-A9567203C1EC}"/>
              </a:ext>
            </a:extLst>
          </p:cNvPr>
          <p:cNvSpPr txBox="1"/>
          <p:nvPr/>
        </p:nvSpPr>
        <p:spPr>
          <a:xfrm>
            <a:off x="340242" y="776177"/>
            <a:ext cx="7974418" cy="369332"/>
          </a:xfrm>
          <a:prstGeom prst="rect">
            <a:avLst/>
          </a:prstGeom>
          <a:noFill/>
        </p:spPr>
        <p:txBody>
          <a:bodyPr wrap="square" rtlCol="0">
            <a:spAutoFit/>
          </a:bodyPr>
          <a:lstStyle/>
          <a:p>
            <a:r>
              <a:rPr lang="en-US" dirty="0">
                <a:hlinkClick r:id="rId2"/>
              </a:rPr>
              <a:t>https://www.bbc.co.uk/bitesize/topics/zsg6m39/articles/zyc9r2p</a:t>
            </a:r>
            <a:r>
              <a:rPr lang="en-US" dirty="0"/>
              <a:t> </a:t>
            </a:r>
          </a:p>
        </p:txBody>
      </p:sp>
      <p:sp>
        <p:nvSpPr>
          <p:cNvPr id="3" name="TextBox 2">
            <a:extLst>
              <a:ext uri="{FF2B5EF4-FFF2-40B4-BE49-F238E27FC236}">
                <a16:creationId xmlns:a16="http://schemas.microsoft.com/office/drawing/2014/main" id="{B8D7FCAB-B178-4F41-8A78-F0D37E559FAC}"/>
              </a:ext>
            </a:extLst>
          </p:cNvPr>
          <p:cNvSpPr txBox="1"/>
          <p:nvPr/>
        </p:nvSpPr>
        <p:spPr>
          <a:xfrm>
            <a:off x="425303" y="1859340"/>
            <a:ext cx="6071191" cy="1569660"/>
          </a:xfrm>
          <a:prstGeom prst="rect">
            <a:avLst/>
          </a:prstGeom>
          <a:noFill/>
        </p:spPr>
        <p:txBody>
          <a:bodyPr wrap="square" rtlCol="0">
            <a:spAutoFit/>
          </a:bodyPr>
          <a:lstStyle/>
          <a:p>
            <a:r>
              <a:rPr lang="en-US" sz="3200" dirty="0"/>
              <a:t>Independent variable =</a:t>
            </a:r>
          </a:p>
          <a:p>
            <a:endParaRPr lang="en-US" sz="3200" dirty="0"/>
          </a:p>
          <a:p>
            <a:r>
              <a:rPr lang="en-US" sz="3200" dirty="0"/>
              <a:t>Dependent variable = </a:t>
            </a:r>
          </a:p>
        </p:txBody>
      </p:sp>
    </p:spTree>
    <p:extLst>
      <p:ext uri="{BB962C8B-B14F-4D97-AF65-F5344CB8AC3E}">
        <p14:creationId xmlns:p14="http://schemas.microsoft.com/office/powerpoint/2010/main" val="1254541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6A4BB-9DEA-4EBB-BA37-F7AE9E7051CA}"/>
              </a:ext>
            </a:extLst>
          </p:cNvPr>
          <p:cNvSpPr>
            <a:spLocks noGrp="1"/>
          </p:cNvSpPr>
          <p:nvPr>
            <p:ph type="title"/>
          </p:nvPr>
        </p:nvSpPr>
        <p:spPr>
          <a:xfrm>
            <a:off x="838200" y="2056905"/>
            <a:ext cx="10515600" cy="1325563"/>
          </a:xfrm>
        </p:spPr>
        <p:txBody>
          <a:bodyPr>
            <a:normAutofit/>
          </a:bodyPr>
          <a:lstStyle/>
          <a:p>
            <a:pPr algn="ctr"/>
            <a:r>
              <a:rPr lang="en-US" sz="6600" b="1">
                <a:cs typeface="Calibri Light"/>
              </a:rPr>
              <a:t>Kahoot Quiz</a:t>
            </a:r>
          </a:p>
        </p:txBody>
      </p:sp>
    </p:spTree>
    <p:extLst>
      <p:ext uri="{BB962C8B-B14F-4D97-AF65-F5344CB8AC3E}">
        <p14:creationId xmlns:p14="http://schemas.microsoft.com/office/powerpoint/2010/main" val="951119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A489AFD-AEA7-4790-8016-ABF006EA583E}"/>
              </a:ext>
            </a:extLst>
          </p:cNvPr>
          <p:cNvSpPr>
            <a:spLocks noGrp="1" noChangeArrowheads="1"/>
          </p:cNvSpPr>
          <p:nvPr>
            <p:ph type="title"/>
          </p:nvPr>
        </p:nvSpPr>
        <p:spPr/>
        <p:txBody>
          <a:bodyPr/>
          <a:lstStyle/>
          <a:p>
            <a:pPr eaLnBrk="1" hangingPunct="1"/>
            <a:r>
              <a:rPr lang="en-GB" altLang="en-US" b="1">
                <a:solidFill>
                  <a:schemeClr val="folHlink"/>
                </a:solidFill>
              </a:rPr>
              <a:t>Fair tests</a:t>
            </a:r>
            <a:endParaRPr lang="en-US" altLang="en-US" b="1">
              <a:solidFill>
                <a:schemeClr val="folHlink"/>
              </a:solidFill>
            </a:endParaRPr>
          </a:p>
        </p:txBody>
      </p:sp>
      <p:sp>
        <p:nvSpPr>
          <p:cNvPr id="37891" name="Rectangle 3">
            <a:extLst>
              <a:ext uri="{FF2B5EF4-FFF2-40B4-BE49-F238E27FC236}">
                <a16:creationId xmlns:a16="http://schemas.microsoft.com/office/drawing/2014/main" id="{CE24A482-E5E0-409C-81E2-2BD6CA244242}"/>
              </a:ext>
            </a:extLst>
          </p:cNvPr>
          <p:cNvSpPr>
            <a:spLocks noGrp="1" noChangeArrowheads="1"/>
          </p:cNvSpPr>
          <p:nvPr>
            <p:ph idx="1"/>
          </p:nvPr>
        </p:nvSpPr>
        <p:spPr>
          <a:xfrm>
            <a:off x="838200" y="1253331"/>
            <a:ext cx="10515600" cy="4351338"/>
          </a:xfrm>
        </p:spPr>
        <p:txBody>
          <a:bodyPr>
            <a:normAutofit lnSpcReduction="10000"/>
          </a:bodyPr>
          <a:lstStyle/>
          <a:p>
            <a:pPr eaLnBrk="1" hangingPunct="1">
              <a:lnSpc>
                <a:spcPct val="80000"/>
              </a:lnSpc>
              <a:buClr>
                <a:srgbClr val="FF0000"/>
              </a:buClr>
              <a:buFont typeface="Wingdings" panose="05000000000000000000" pitchFamily="2" charset="2"/>
              <a:buChar char="ü"/>
            </a:pPr>
            <a:r>
              <a:rPr lang="en-US" altLang="en-US" sz="2000"/>
              <a:t>Let them </a:t>
            </a:r>
            <a:r>
              <a:rPr lang="en-US" altLang="en-US" sz="2000">
                <a:solidFill>
                  <a:srgbClr val="FF0000"/>
                </a:solidFill>
              </a:rPr>
              <a:t>set the questions</a:t>
            </a:r>
            <a:r>
              <a:rPr lang="en-US" altLang="en-US" sz="2000"/>
              <a:t> – children will often come up with simple but creative questions that lend themselves to stimulating experiments </a:t>
            </a:r>
          </a:p>
          <a:p>
            <a:pPr eaLnBrk="1" hangingPunct="1">
              <a:lnSpc>
                <a:spcPct val="80000"/>
              </a:lnSpc>
              <a:buClr>
                <a:srgbClr val="FF0000"/>
              </a:buClr>
              <a:buFont typeface="Wingdings" panose="05000000000000000000" pitchFamily="2" charset="2"/>
              <a:buChar char="ü"/>
            </a:pPr>
            <a:endParaRPr lang="en-US" altLang="en-US" sz="2000"/>
          </a:p>
          <a:p>
            <a:pPr eaLnBrk="1" hangingPunct="1">
              <a:lnSpc>
                <a:spcPct val="80000"/>
              </a:lnSpc>
              <a:buClr>
                <a:srgbClr val="FF0000"/>
              </a:buClr>
              <a:buFont typeface="Wingdings" panose="05000000000000000000" pitchFamily="2" charset="2"/>
              <a:buChar char="ü"/>
            </a:pPr>
            <a:r>
              <a:rPr lang="en-US" altLang="en-US" sz="2000"/>
              <a:t>Ask them to </a:t>
            </a:r>
            <a:r>
              <a:rPr lang="en-US" altLang="en-US" sz="2000">
                <a:solidFill>
                  <a:srgbClr val="FF0000"/>
                </a:solidFill>
              </a:rPr>
              <a:t>propose the hypothesis</a:t>
            </a:r>
            <a:r>
              <a:rPr lang="en-US" altLang="en-US" sz="2000"/>
              <a:t> – ‘I think this will happen because…..” so that pupils are testing the idea (because element).</a:t>
            </a:r>
          </a:p>
          <a:p>
            <a:pPr eaLnBrk="1" hangingPunct="1">
              <a:lnSpc>
                <a:spcPct val="80000"/>
              </a:lnSpc>
              <a:buClr>
                <a:srgbClr val="FF0000"/>
              </a:buClr>
              <a:buFont typeface="Wingdings" panose="05000000000000000000" pitchFamily="2" charset="2"/>
              <a:buChar char="ü"/>
            </a:pPr>
            <a:endParaRPr lang="en-US" altLang="en-US" sz="2000"/>
          </a:p>
          <a:p>
            <a:pPr eaLnBrk="1" hangingPunct="1">
              <a:lnSpc>
                <a:spcPct val="80000"/>
              </a:lnSpc>
              <a:buClr>
                <a:srgbClr val="FF0000"/>
              </a:buClr>
              <a:buFont typeface="Wingdings" panose="05000000000000000000" pitchFamily="2" charset="2"/>
              <a:buChar char="ü"/>
            </a:pPr>
            <a:r>
              <a:rPr lang="en-US" altLang="en-US" sz="2000"/>
              <a:t>Allow children to </a:t>
            </a:r>
            <a:r>
              <a:rPr lang="en-US" altLang="en-US" sz="2000">
                <a:solidFill>
                  <a:srgbClr val="FF0000"/>
                </a:solidFill>
              </a:rPr>
              <a:t>design</a:t>
            </a:r>
            <a:r>
              <a:rPr lang="en-US" altLang="en-US" sz="2000"/>
              <a:t> and </a:t>
            </a:r>
            <a:r>
              <a:rPr lang="en-US" altLang="en-US" sz="2000">
                <a:solidFill>
                  <a:srgbClr val="FF0000"/>
                </a:solidFill>
              </a:rPr>
              <a:t>modify</a:t>
            </a:r>
            <a:r>
              <a:rPr lang="en-US" altLang="en-US" sz="2000"/>
              <a:t> their investigations. </a:t>
            </a:r>
          </a:p>
          <a:p>
            <a:pPr eaLnBrk="1" hangingPunct="1">
              <a:lnSpc>
                <a:spcPct val="80000"/>
              </a:lnSpc>
              <a:buClr>
                <a:srgbClr val="FF0000"/>
              </a:buClr>
              <a:buFont typeface="Wingdings" panose="05000000000000000000" pitchFamily="2" charset="2"/>
              <a:buChar char="ü"/>
            </a:pPr>
            <a:endParaRPr lang="en-US" altLang="en-US" sz="2000"/>
          </a:p>
          <a:p>
            <a:pPr eaLnBrk="1" hangingPunct="1">
              <a:lnSpc>
                <a:spcPct val="80000"/>
              </a:lnSpc>
              <a:buClr>
                <a:srgbClr val="FF0000"/>
              </a:buClr>
              <a:buFont typeface="Wingdings" panose="05000000000000000000" pitchFamily="2" charset="2"/>
              <a:buChar char="ü"/>
            </a:pPr>
            <a:r>
              <a:rPr lang="en-US" altLang="en-US" sz="2000"/>
              <a:t>Allow children </a:t>
            </a:r>
            <a:r>
              <a:rPr lang="en-US" altLang="en-US" sz="2000">
                <a:solidFill>
                  <a:srgbClr val="FF0000"/>
                </a:solidFill>
              </a:rPr>
              <a:t>time</a:t>
            </a:r>
            <a:r>
              <a:rPr lang="en-US" altLang="en-US" sz="2000"/>
              <a:t> to carry out the investigation. </a:t>
            </a:r>
          </a:p>
          <a:p>
            <a:pPr eaLnBrk="1" hangingPunct="1">
              <a:lnSpc>
                <a:spcPct val="80000"/>
              </a:lnSpc>
              <a:buClr>
                <a:srgbClr val="FF0000"/>
              </a:buClr>
              <a:buFont typeface="Wingdings" panose="05000000000000000000" pitchFamily="2" charset="2"/>
              <a:buChar char="ü"/>
            </a:pPr>
            <a:endParaRPr lang="en-US" altLang="en-US" sz="2000"/>
          </a:p>
          <a:p>
            <a:pPr eaLnBrk="1" hangingPunct="1">
              <a:lnSpc>
                <a:spcPct val="80000"/>
              </a:lnSpc>
              <a:buClr>
                <a:srgbClr val="FF0000"/>
              </a:buClr>
              <a:buFont typeface="Wingdings" panose="05000000000000000000" pitchFamily="2" charset="2"/>
              <a:buChar char="ü"/>
            </a:pPr>
            <a:r>
              <a:rPr lang="en-US" altLang="en-US" sz="2000"/>
              <a:t>Encourage children to </a:t>
            </a:r>
            <a:r>
              <a:rPr lang="en-US" altLang="en-US" sz="2000">
                <a:solidFill>
                  <a:srgbClr val="FF0000"/>
                </a:solidFill>
              </a:rPr>
              <a:t>discuss</a:t>
            </a:r>
            <a:r>
              <a:rPr lang="en-US" altLang="en-US" sz="2000"/>
              <a:t> results, errors and modifications. </a:t>
            </a:r>
          </a:p>
          <a:p>
            <a:pPr eaLnBrk="1" hangingPunct="1">
              <a:lnSpc>
                <a:spcPct val="80000"/>
              </a:lnSpc>
              <a:buClr>
                <a:srgbClr val="FF0000"/>
              </a:buClr>
              <a:buFont typeface="Wingdings" panose="05000000000000000000" pitchFamily="2" charset="2"/>
              <a:buChar char="ü"/>
            </a:pPr>
            <a:endParaRPr lang="en-US" altLang="en-US" sz="2000"/>
          </a:p>
          <a:p>
            <a:pPr eaLnBrk="1" hangingPunct="1">
              <a:lnSpc>
                <a:spcPct val="80000"/>
              </a:lnSpc>
              <a:buClr>
                <a:srgbClr val="FF0000"/>
              </a:buClr>
              <a:buFont typeface="Wingdings" panose="05000000000000000000" pitchFamily="2" charset="2"/>
              <a:buChar char="ü"/>
            </a:pPr>
            <a:r>
              <a:rPr lang="en-US" altLang="en-US" sz="2000"/>
              <a:t> Challenge children to decide how to </a:t>
            </a:r>
            <a:r>
              <a:rPr lang="en-US" altLang="en-US" sz="2000">
                <a:solidFill>
                  <a:srgbClr val="FF0000"/>
                </a:solidFill>
              </a:rPr>
              <a:t>communicate</a:t>
            </a:r>
            <a:r>
              <a:rPr lang="en-US" altLang="en-US" sz="2000"/>
              <a:t> their investigations to a specific </a:t>
            </a:r>
            <a:r>
              <a:rPr lang="en-US" altLang="en-US" sz="2000">
                <a:solidFill>
                  <a:srgbClr val="FF0000"/>
                </a:solidFill>
              </a:rPr>
              <a:t>audience</a:t>
            </a:r>
            <a:r>
              <a:rPr lang="en-US" altLang="en-US" sz="2000"/>
              <a:t>.</a:t>
            </a:r>
          </a:p>
        </p:txBody>
      </p:sp>
    </p:spTree>
    <p:extLst>
      <p:ext uri="{BB962C8B-B14F-4D97-AF65-F5344CB8AC3E}">
        <p14:creationId xmlns:p14="http://schemas.microsoft.com/office/powerpoint/2010/main" val="395215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6BC3-C2A6-4D3E-B7A5-75F5BB1A79C6}"/>
              </a:ext>
            </a:extLst>
          </p:cNvPr>
          <p:cNvSpPr>
            <a:spLocks noGrp="1"/>
          </p:cNvSpPr>
          <p:nvPr>
            <p:ph type="title"/>
          </p:nvPr>
        </p:nvSpPr>
        <p:spPr>
          <a:xfrm>
            <a:off x="800415" y="-2055"/>
            <a:ext cx="10515600" cy="1325563"/>
          </a:xfrm>
        </p:spPr>
        <p:txBody>
          <a:bodyPr/>
          <a:lstStyle/>
          <a:p>
            <a:pPr algn="ctr"/>
            <a:r>
              <a:rPr lang="en-US" b="1">
                <a:cs typeface="Calibri Light"/>
              </a:rPr>
              <a:t>Investigation</a:t>
            </a:r>
          </a:p>
        </p:txBody>
      </p:sp>
      <p:sp>
        <p:nvSpPr>
          <p:cNvPr id="8" name="TextBox 7">
            <a:extLst>
              <a:ext uri="{FF2B5EF4-FFF2-40B4-BE49-F238E27FC236}">
                <a16:creationId xmlns:a16="http://schemas.microsoft.com/office/drawing/2014/main" id="{66824D60-BB23-5C43-88A0-25DA0E8D7081}"/>
              </a:ext>
            </a:extLst>
          </p:cNvPr>
          <p:cNvSpPr txBox="1"/>
          <p:nvPr/>
        </p:nvSpPr>
        <p:spPr>
          <a:xfrm>
            <a:off x="520995" y="1574898"/>
            <a:ext cx="682610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Scientific question</a:t>
            </a:r>
          </a:p>
          <a:p>
            <a:pPr marL="285750" indent="-285750">
              <a:buFont typeface="Arial" panose="020B0604020202020204" pitchFamily="34" charset="0"/>
              <a:buChar char="•"/>
            </a:pPr>
            <a:r>
              <a:rPr lang="en-US" sz="2400" dirty="0"/>
              <a:t>Hypothesis (prediction)</a:t>
            </a:r>
          </a:p>
          <a:p>
            <a:pPr marL="285750" indent="-285750">
              <a:buFont typeface="Arial" panose="020B0604020202020204" pitchFamily="34" charset="0"/>
              <a:buChar char="•"/>
            </a:pPr>
            <a:r>
              <a:rPr lang="en-US" sz="2400" dirty="0"/>
              <a:t>Equipment list</a:t>
            </a:r>
          </a:p>
          <a:p>
            <a:pPr marL="285750" indent="-285750">
              <a:buFont typeface="Arial" panose="020B0604020202020204" pitchFamily="34" charset="0"/>
              <a:buChar char="•"/>
            </a:pPr>
            <a:r>
              <a:rPr lang="en-US" sz="2400" dirty="0"/>
              <a:t>Method</a:t>
            </a:r>
          </a:p>
          <a:p>
            <a:pPr marL="285750" indent="-285750">
              <a:buFont typeface="Arial" panose="020B0604020202020204" pitchFamily="34" charset="0"/>
              <a:buChar char="•"/>
            </a:pPr>
            <a:r>
              <a:rPr lang="en-US" sz="2400" dirty="0"/>
              <a:t>Identify variables</a:t>
            </a:r>
          </a:p>
          <a:p>
            <a:pPr marL="285750" indent="-285750">
              <a:buFont typeface="Arial" panose="020B0604020202020204" pitchFamily="34" charset="0"/>
              <a:buChar char="•"/>
            </a:pPr>
            <a:r>
              <a:rPr lang="en-US" sz="2400" dirty="0"/>
              <a:t>Carry out investigation</a:t>
            </a:r>
          </a:p>
          <a:p>
            <a:pPr marL="285750" indent="-285750">
              <a:buFont typeface="Arial" panose="020B0604020202020204" pitchFamily="34" charset="0"/>
              <a:buChar char="•"/>
            </a:pPr>
            <a:r>
              <a:rPr lang="en-US" sz="2400" dirty="0"/>
              <a:t>Record results</a:t>
            </a:r>
          </a:p>
          <a:p>
            <a:pPr marL="285750" indent="-285750">
              <a:buFont typeface="Arial" panose="020B0604020202020204" pitchFamily="34" charset="0"/>
              <a:buChar char="•"/>
            </a:pPr>
            <a:r>
              <a:rPr lang="en-US" sz="2400" dirty="0"/>
              <a:t>Present results</a:t>
            </a:r>
          </a:p>
          <a:p>
            <a:pPr marL="285750" indent="-285750">
              <a:buFont typeface="Arial" panose="020B0604020202020204" pitchFamily="34" charset="0"/>
              <a:buChar char="•"/>
            </a:pPr>
            <a:r>
              <a:rPr lang="en-US" sz="2400" dirty="0"/>
              <a:t>Comment on results</a:t>
            </a:r>
          </a:p>
          <a:p>
            <a:pPr marL="285750" indent="-285750">
              <a:buFont typeface="Arial" panose="020B0604020202020204" pitchFamily="34" charset="0"/>
              <a:buChar char="•"/>
            </a:pPr>
            <a:r>
              <a:rPr lang="en-US" sz="2400" dirty="0"/>
              <a:t>Conclusion </a:t>
            </a:r>
          </a:p>
        </p:txBody>
      </p:sp>
    </p:spTree>
    <p:extLst>
      <p:ext uri="{BB962C8B-B14F-4D97-AF65-F5344CB8AC3E}">
        <p14:creationId xmlns:p14="http://schemas.microsoft.com/office/powerpoint/2010/main" val="2242758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3981-F1C6-1444-81DF-E8C95F12CB24}"/>
              </a:ext>
            </a:extLst>
          </p:cNvPr>
          <p:cNvSpPr>
            <a:spLocks noGrp="1"/>
          </p:cNvSpPr>
          <p:nvPr>
            <p:ph type="title"/>
          </p:nvPr>
        </p:nvSpPr>
        <p:spPr/>
        <p:txBody>
          <a:bodyPr/>
          <a:lstStyle/>
          <a:p>
            <a:r>
              <a:rPr lang="en-US" dirty="0"/>
              <a:t>Plan an investigation..</a:t>
            </a:r>
          </a:p>
        </p:txBody>
      </p:sp>
      <p:sp>
        <p:nvSpPr>
          <p:cNvPr id="3" name="Content Placeholder 2">
            <a:extLst>
              <a:ext uri="{FF2B5EF4-FFF2-40B4-BE49-F238E27FC236}">
                <a16:creationId xmlns:a16="http://schemas.microsoft.com/office/drawing/2014/main" id="{24D0CEE1-A604-7548-A67E-190FCB78389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A5CE22-C94A-BA42-85D7-B97049290A48}"/>
              </a:ext>
            </a:extLst>
          </p:cNvPr>
          <p:cNvPicPr>
            <a:picLocks noChangeAspect="1"/>
          </p:cNvPicPr>
          <p:nvPr/>
        </p:nvPicPr>
        <p:blipFill>
          <a:blip r:embed="rId2"/>
          <a:stretch>
            <a:fillRect/>
          </a:stretch>
        </p:blipFill>
        <p:spPr>
          <a:xfrm>
            <a:off x="838200" y="1489592"/>
            <a:ext cx="9131300" cy="3644900"/>
          </a:xfrm>
          <a:prstGeom prst="rect">
            <a:avLst/>
          </a:prstGeom>
        </p:spPr>
      </p:pic>
    </p:spTree>
    <p:extLst>
      <p:ext uri="{BB962C8B-B14F-4D97-AF65-F5344CB8AC3E}">
        <p14:creationId xmlns:p14="http://schemas.microsoft.com/office/powerpoint/2010/main" val="3937227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B4A52-9650-3C4C-8A29-BC95D1A957B8}"/>
              </a:ext>
            </a:extLst>
          </p:cNvPr>
          <p:cNvSpPr>
            <a:spLocks noGrp="1"/>
          </p:cNvSpPr>
          <p:nvPr>
            <p:ph type="title"/>
          </p:nvPr>
        </p:nvSpPr>
        <p:spPr/>
        <p:txBody>
          <a:bodyPr/>
          <a:lstStyle/>
          <a:p>
            <a:r>
              <a:rPr lang="en-US" dirty="0"/>
              <a:t>Scientific question</a:t>
            </a:r>
          </a:p>
        </p:txBody>
      </p:sp>
      <p:pic>
        <p:nvPicPr>
          <p:cNvPr id="4" name="Content Placeholder 3">
            <a:extLst>
              <a:ext uri="{FF2B5EF4-FFF2-40B4-BE49-F238E27FC236}">
                <a16:creationId xmlns:a16="http://schemas.microsoft.com/office/drawing/2014/main" id="{4501BC23-1508-B74D-AD82-A75DFC9E9538}"/>
              </a:ext>
            </a:extLst>
          </p:cNvPr>
          <p:cNvPicPr>
            <a:picLocks noGrp="1" noChangeAspect="1"/>
          </p:cNvPicPr>
          <p:nvPr>
            <p:ph idx="1"/>
          </p:nvPr>
        </p:nvPicPr>
        <p:blipFill>
          <a:blip r:embed="rId2"/>
          <a:stretch>
            <a:fillRect/>
          </a:stretch>
        </p:blipFill>
        <p:spPr>
          <a:xfrm>
            <a:off x="976745" y="1690688"/>
            <a:ext cx="2870200" cy="2832100"/>
          </a:xfrm>
        </p:spPr>
      </p:pic>
      <p:pic>
        <p:nvPicPr>
          <p:cNvPr id="5" name="Picture 4">
            <a:extLst>
              <a:ext uri="{FF2B5EF4-FFF2-40B4-BE49-F238E27FC236}">
                <a16:creationId xmlns:a16="http://schemas.microsoft.com/office/drawing/2014/main" id="{7F21464C-4D31-5F46-801F-15E5EF2CE9BC}"/>
              </a:ext>
            </a:extLst>
          </p:cNvPr>
          <p:cNvPicPr>
            <a:picLocks noChangeAspect="1"/>
          </p:cNvPicPr>
          <p:nvPr/>
        </p:nvPicPr>
        <p:blipFill>
          <a:blip r:embed="rId3"/>
          <a:stretch>
            <a:fillRect/>
          </a:stretch>
        </p:blipFill>
        <p:spPr>
          <a:xfrm>
            <a:off x="5105400" y="1690688"/>
            <a:ext cx="3810000" cy="2133600"/>
          </a:xfrm>
          <a:prstGeom prst="rect">
            <a:avLst/>
          </a:prstGeom>
        </p:spPr>
      </p:pic>
    </p:spTree>
    <p:extLst>
      <p:ext uri="{BB962C8B-B14F-4D97-AF65-F5344CB8AC3E}">
        <p14:creationId xmlns:p14="http://schemas.microsoft.com/office/powerpoint/2010/main" val="4279295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3F19-4AB0-8040-91C0-2D42C4B9DB86}"/>
              </a:ext>
            </a:extLst>
          </p:cNvPr>
          <p:cNvSpPr>
            <a:spLocks noGrp="1"/>
          </p:cNvSpPr>
          <p:nvPr>
            <p:ph type="title"/>
          </p:nvPr>
        </p:nvSpPr>
        <p:spPr/>
        <p:txBody>
          <a:bodyPr/>
          <a:lstStyle/>
          <a:p>
            <a:r>
              <a:rPr lang="en-US" dirty="0"/>
              <a:t>Hypothesis</a:t>
            </a:r>
          </a:p>
        </p:txBody>
      </p:sp>
      <p:sp>
        <p:nvSpPr>
          <p:cNvPr id="3" name="Content Placeholder 2">
            <a:extLst>
              <a:ext uri="{FF2B5EF4-FFF2-40B4-BE49-F238E27FC236}">
                <a16:creationId xmlns:a16="http://schemas.microsoft.com/office/drawing/2014/main" id="{B140E865-B607-3E41-ACEE-66D647269441}"/>
              </a:ext>
            </a:extLst>
          </p:cNvPr>
          <p:cNvSpPr>
            <a:spLocks noGrp="1"/>
          </p:cNvSpPr>
          <p:nvPr>
            <p:ph idx="1"/>
          </p:nvPr>
        </p:nvSpPr>
        <p:spPr/>
        <p:txBody>
          <a:bodyPr/>
          <a:lstStyle/>
          <a:p>
            <a:pPr marL="0" indent="0">
              <a:buNone/>
            </a:pPr>
            <a:r>
              <a:rPr lang="en-US" dirty="0"/>
              <a:t>I think that _____________ because </a:t>
            </a:r>
          </a:p>
        </p:txBody>
      </p:sp>
    </p:spTree>
    <p:extLst>
      <p:ext uri="{BB962C8B-B14F-4D97-AF65-F5344CB8AC3E}">
        <p14:creationId xmlns:p14="http://schemas.microsoft.com/office/powerpoint/2010/main" val="2127424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82489-0524-254B-9401-431B3178411D}"/>
              </a:ext>
            </a:extLst>
          </p:cNvPr>
          <p:cNvSpPr>
            <a:spLocks noGrp="1"/>
          </p:cNvSpPr>
          <p:nvPr>
            <p:ph type="title"/>
          </p:nvPr>
        </p:nvSpPr>
        <p:spPr/>
        <p:txBody>
          <a:bodyPr/>
          <a:lstStyle/>
          <a:p>
            <a:r>
              <a:rPr lang="en-US" dirty="0"/>
              <a:t>Equipment list</a:t>
            </a:r>
          </a:p>
        </p:txBody>
      </p:sp>
      <p:sp>
        <p:nvSpPr>
          <p:cNvPr id="3" name="Content Placeholder 2">
            <a:extLst>
              <a:ext uri="{FF2B5EF4-FFF2-40B4-BE49-F238E27FC236}">
                <a16:creationId xmlns:a16="http://schemas.microsoft.com/office/drawing/2014/main" id="{D6874BFD-B172-D846-8CAC-1733272C1B5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13398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4AF8-B1A8-DE43-BC09-3A28294088DF}"/>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DED52136-29A7-6C4E-A538-B0330E437A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50480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29F58-6C51-6E48-A5A8-46991B97C69C}"/>
              </a:ext>
            </a:extLst>
          </p:cNvPr>
          <p:cNvSpPr>
            <a:spLocks noGrp="1"/>
          </p:cNvSpPr>
          <p:nvPr>
            <p:ph type="title"/>
          </p:nvPr>
        </p:nvSpPr>
        <p:spPr/>
        <p:txBody>
          <a:bodyPr/>
          <a:lstStyle/>
          <a:p>
            <a:r>
              <a:rPr lang="en-US" dirty="0"/>
              <a:t>Variables</a:t>
            </a:r>
          </a:p>
        </p:txBody>
      </p:sp>
      <p:sp>
        <p:nvSpPr>
          <p:cNvPr id="3" name="Content Placeholder 2">
            <a:extLst>
              <a:ext uri="{FF2B5EF4-FFF2-40B4-BE49-F238E27FC236}">
                <a16:creationId xmlns:a16="http://schemas.microsoft.com/office/drawing/2014/main" id="{13C9FD4E-6B45-8C43-81EA-3D1BCCFB7C69}"/>
              </a:ext>
            </a:extLst>
          </p:cNvPr>
          <p:cNvSpPr>
            <a:spLocks noGrp="1"/>
          </p:cNvSpPr>
          <p:nvPr>
            <p:ph idx="1"/>
          </p:nvPr>
        </p:nvSpPr>
        <p:spPr/>
        <p:txBody>
          <a:bodyPr/>
          <a:lstStyle/>
          <a:p>
            <a:r>
              <a:rPr lang="en-US" dirty="0"/>
              <a:t>Independent variable = </a:t>
            </a:r>
          </a:p>
          <a:p>
            <a:r>
              <a:rPr lang="en-US" dirty="0"/>
              <a:t>Dependent variable = </a:t>
            </a:r>
          </a:p>
          <a:p>
            <a:r>
              <a:rPr lang="en-US" dirty="0"/>
              <a:t>Control variables = </a:t>
            </a:r>
          </a:p>
        </p:txBody>
      </p:sp>
    </p:spTree>
    <p:extLst>
      <p:ext uri="{BB962C8B-B14F-4D97-AF65-F5344CB8AC3E}">
        <p14:creationId xmlns:p14="http://schemas.microsoft.com/office/powerpoint/2010/main" val="1355545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8A9B84-C0BB-4371-866E-AF1023F4C130}"/>
              </a:ext>
            </a:extLst>
          </p:cNvPr>
          <p:cNvSpPr txBox="1"/>
          <p:nvPr/>
        </p:nvSpPr>
        <p:spPr>
          <a:xfrm>
            <a:off x="1073426" y="1332571"/>
            <a:ext cx="8693426" cy="4157548"/>
          </a:xfrm>
          <a:prstGeom prst="rect">
            <a:avLst/>
          </a:prstGeom>
          <a:noFill/>
        </p:spPr>
        <p:txBody>
          <a:bodyPr wrap="square" lIns="91440" tIns="45720" rIns="91440" bIns="45720" anchor="t">
            <a:spAutoFit/>
          </a:bodyPr>
          <a:lstStyle/>
          <a:p>
            <a:pPr marL="342900" indent="-342900">
              <a:spcBef>
                <a:spcPts val="400"/>
              </a:spcBef>
              <a:buSzPts val="2000"/>
              <a:buFont typeface="Arial"/>
              <a:buChar char="•"/>
            </a:pPr>
            <a:r>
              <a:rPr lang="en-GB" sz="2400"/>
              <a:t>The extent to which the school’s curriculum sets out the knowledge and skills that pupils will gain at each stage we call this ‘</a:t>
            </a:r>
            <a:r>
              <a:rPr lang="en-GB" sz="2400" b="1"/>
              <a:t>intent</a:t>
            </a:r>
            <a:r>
              <a:rPr lang="en-GB" sz="2400"/>
              <a:t>’</a:t>
            </a:r>
            <a:endParaRPr lang="en-US"/>
          </a:p>
          <a:p>
            <a:pPr marL="342900" indent="-342900">
              <a:spcBef>
                <a:spcPts val="400"/>
              </a:spcBef>
              <a:buClr>
                <a:srgbClr val="747678"/>
              </a:buClr>
              <a:buSzPts val="2000"/>
              <a:buFont typeface="Arial"/>
              <a:buChar char="•"/>
            </a:pPr>
            <a:r>
              <a:rPr lang="en-GB" sz="2400"/>
              <a:t>The way that the curriculum is developed or adopted by the school is taught and assessed in order to support pupils to build their knowledge and to apply that knowledge as skills we call this ‘</a:t>
            </a:r>
            <a:r>
              <a:rPr lang="en-GB" sz="2400" b="1"/>
              <a:t>implementation</a:t>
            </a:r>
            <a:r>
              <a:rPr lang="en-GB" sz="2400"/>
              <a:t>’ </a:t>
            </a:r>
            <a:endParaRPr lang="en-GB" sz="2400">
              <a:cs typeface="Calibri"/>
            </a:endParaRPr>
          </a:p>
          <a:p>
            <a:pPr marL="342900" indent="-342900">
              <a:spcBef>
                <a:spcPts val="400"/>
              </a:spcBef>
              <a:buClr>
                <a:srgbClr val="747678"/>
              </a:buClr>
              <a:buSzPts val="2000"/>
              <a:buFont typeface="Arial"/>
              <a:buChar char="•"/>
            </a:pPr>
            <a:r>
              <a:rPr lang="en-GB" sz="2400"/>
              <a:t>The outcomes that pupils achieve as a result of the education they have received we call this the ‘</a:t>
            </a:r>
            <a:r>
              <a:rPr lang="en-GB" sz="2400" b="1"/>
              <a:t>impact</a:t>
            </a:r>
            <a:r>
              <a:rPr lang="en-GB" sz="2400"/>
              <a:t>’</a:t>
            </a:r>
            <a:endParaRPr lang="en-GB" sz="2400">
              <a:cs typeface="Calibri" panose="020F0502020204030204"/>
            </a:endParaRPr>
          </a:p>
          <a:p>
            <a:pPr>
              <a:spcBef>
                <a:spcPts val="400"/>
              </a:spcBef>
              <a:buClr>
                <a:srgbClr val="747678"/>
              </a:buClr>
              <a:buSzPts val="2000"/>
            </a:pPr>
            <a:endParaRPr lang="en-GB" sz="1050"/>
          </a:p>
          <a:p>
            <a:pPr algn="r">
              <a:spcBef>
                <a:spcPts val="400"/>
              </a:spcBef>
              <a:buClr>
                <a:srgbClr val="747678"/>
              </a:buClr>
              <a:buSzPts val="2000"/>
            </a:pPr>
            <a:endParaRPr lang="en-GB" sz="1050"/>
          </a:p>
          <a:p>
            <a:pPr algn="r">
              <a:spcBef>
                <a:spcPts val="400"/>
              </a:spcBef>
              <a:buClr>
                <a:srgbClr val="747678"/>
              </a:buClr>
              <a:buSzPts val="2000"/>
            </a:pPr>
            <a:r>
              <a:rPr lang="en-GB" sz="1050"/>
              <a:t>School inspection handbook (“The quality of education”), Ofsted, May 2019</a:t>
            </a:r>
            <a:endParaRPr lang="en-GB" sz="1050">
              <a:cs typeface="Calibri"/>
            </a:endParaRPr>
          </a:p>
        </p:txBody>
      </p:sp>
      <p:sp>
        <p:nvSpPr>
          <p:cNvPr id="6" name="TextBox 5">
            <a:extLst>
              <a:ext uri="{FF2B5EF4-FFF2-40B4-BE49-F238E27FC236}">
                <a16:creationId xmlns:a16="http://schemas.microsoft.com/office/drawing/2014/main" id="{4B26C9CB-4387-4BA9-9228-7B516F41BF8F}"/>
              </a:ext>
            </a:extLst>
          </p:cNvPr>
          <p:cNvSpPr txBox="1"/>
          <p:nvPr/>
        </p:nvSpPr>
        <p:spPr>
          <a:xfrm>
            <a:off x="491110" y="527748"/>
            <a:ext cx="11214066" cy="584775"/>
          </a:xfrm>
          <a:prstGeom prst="rect">
            <a:avLst/>
          </a:prstGeom>
          <a:noFill/>
        </p:spPr>
        <p:txBody>
          <a:bodyPr wrap="square" lIns="91440" tIns="45720" rIns="91440" bIns="45720" rtlCol="0" anchor="t">
            <a:spAutoFit/>
          </a:bodyPr>
          <a:lstStyle/>
          <a:p>
            <a:r>
              <a:rPr lang="en-GB" sz="3200" b="1">
                <a:solidFill>
                  <a:srgbClr val="FF0000"/>
                </a:solidFill>
              </a:rPr>
              <a:t>Intent                           Implementation                             Impact</a:t>
            </a:r>
          </a:p>
        </p:txBody>
      </p:sp>
    </p:spTree>
    <p:extLst>
      <p:ext uri="{BB962C8B-B14F-4D97-AF65-F5344CB8AC3E}">
        <p14:creationId xmlns:p14="http://schemas.microsoft.com/office/powerpoint/2010/main" val="252033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CC78-3AEE-724C-B108-6AE6B129044E}"/>
              </a:ext>
            </a:extLst>
          </p:cNvPr>
          <p:cNvSpPr>
            <a:spLocks noGrp="1"/>
          </p:cNvSpPr>
          <p:nvPr>
            <p:ph type="title"/>
          </p:nvPr>
        </p:nvSpPr>
        <p:spPr/>
        <p:txBody>
          <a:bodyPr/>
          <a:lstStyle/>
          <a:p>
            <a:r>
              <a:rPr lang="en-US" dirty="0"/>
              <a:t>Results – how could we record them?</a:t>
            </a:r>
          </a:p>
        </p:txBody>
      </p:sp>
      <p:sp>
        <p:nvSpPr>
          <p:cNvPr id="3" name="Content Placeholder 2">
            <a:extLst>
              <a:ext uri="{FF2B5EF4-FFF2-40B4-BE49-F238E27FC236}">
                <a16:creationId xmlns:a16="http://schemas.microsoft.com/office/drawing/2014/main" id="{EE8D08D5-B39E-3B49-9F23-20DAFD49F70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67863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13F67-A6B9-3849-9BFA-489062A17450}"/>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835C1F02-26DD-A240-9C05-9A397F0E03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15719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04D170-F4A5-4884-A4FF-03B0F3E44C6A}"/>
              </a:ext>
            </a:extLst>
          </p:cNvPr>
          <p:cNvGraphicFramePr>
            <a:graphicFrameLocks noGrp="1"/>
          </p:cNvGraphicFramePr>
          <p:nvPr>
            <p:extLst>
              <p:ext uri="{D42A27DB-BD31-4B8C-83A1-F6EECF244321}">
                <p14:modId xmlns:p14="http://schemas.microsoft.com/office/powerpoint/2010/main" val="484243547"/>
              </p:ext>
            </p:extLst>
          </p:nvPr>
        </p:nvGraphicFramePr>
        <p:xfrm>
          <a:off x="491060" y="2149987"/>
          <a:ext cx="11237844" cy="2982255"/>
        </p:xfrm>
        <a:graphic>
          <a:graphicData uri="http://schemas.openxmlformats.org/drawingml/2006/table">
            <a:tbl>
              <a:tblPr firstRow="1" bandRow="1">
                <a:tableStyleId>{5C22544A-7EE6-4342-B048-85BDC9FD1C3A}</a:tableStyleId>
              </a:tblPr>
              <a:tblGrid>
                <a:gridCol w="1872974">
                  <a:extLst>
                    <a:ext uri="{9D8B030D-6E8A-4147-A177-3AD203B41FA5}">
                      <a16:colId xmlns:a16="http://schemas.microsoft.com/office/drawing/2014/main" val="3448502755"/>
                    </a:ext>
                  </a:extLst>
                </a:gridCol>
                <a:gridCol w="1872974">
                  <a:extLst>
                    <a:ext uri="{9D8B030D-6E8A-4147-A177-3AD203B41FA5}">
                      <a16:colId xmlns:a16="http://schemas.microsoft.com/office/drawing/2014/main" val="1909655468"/>
                    </a:ext>
                  </a:extLst>
                </a:gridCol>
                <a:gridCol w="1872974">
                  <a:extLst>
                    <a:ext uri="{9D8B030D-6E8A-4147-A177-3AD203B41FA5}">
                      <a16:colId xmlns:a16="http://schemas.microsoft.com/office/drawing/2014/main" val="3756295705"/>
                    </a:ext>
                  </a:extLst>
                </a:gridCol>
                <a:gridCol w="1872974">
                  <a:extLst>
                    <a:ext uri="{9D8B030D-6E8A-4147-A177-3AD203B41FA5}">
                      <a16:colId xmlns:a16="http://schemas.microsoft.com/office/drawing/2014/main" val="808411236"/>
                    </a:ext>
                  </a:extLst>
                </a:gridCol>
                <a:gridCol w="1872974">
                  <a:extLst>
                    <a:ext uri="{9D8B030D-6E8A-4147-A177-3AD203B41FA5}">
                      <a16:colId xmlns:a16="http://schemas.microsoft.com/office/drawing/2014/main" val="891580481"/>
                    </a:ext>
                  </a:extLst>
                </a:gridCol>
                <a:gridCol w="1872974">
                  <a:extLst>
                    <a:ext uri="{9D8B030D-6E8A-4147-A177-3AD203B41FA5}">
                      <a16:colId xmlns:a16="http://schemas.microsoft.com/office/drawing/2014/main" val="453703657"/>
                    </a:ext>
                  </a:extLst>
                </a:gridCol>
              </a:tblGrid>
              <a:tr h="1183935">
                <a:tc>
                  <a:txBody>
                    <a:bodyPr/>
                    <a:lstStyle/>
                    <a:p>
                      <a:endParaRPr lang="en-GB"/>
                    </a:p>
                  </a:txBody>
                  <a:tcPr/>
                </a:tc>
                <a:tc>
                  <a:txBody>
                    <a:bodyPr/>
                    <a:lstStyle/>
                    <a:p>
                      <a:r>
                        <a:rPr lang="en-GB"/>
                        <a:t>Observation (Over time)</a:t>
                      </a:r>
                    </a:p>
                  </a:txBody>
                  <a:tcPr/>
                </a:tc>
                <a:tc>
                  <a:txBody>
                    <a:bodyPr/>
                    <a:lstStyle/>
                    <a:p>
                      <a:r>
                        <a:rPr lang="en-GB"/>
                        <a:t>Classification / identification</a:t>
                      </a:r>
                    </a:p>
                  </a:txBody>
                  <a:tcPr/>
                </a:tc>
                <a:tc>
                  <a:txBody>
                    <a:bodyPr/>
                    <a:lstStyle/>
                    <a:p>
                      <a:r>
                        <a:rPr lang="en-GB"/>
                        <a:t>Fair / Comparative tests</a:t>
                      </a:r>
                    </a:p>
                  </a:txBody>
                  <a:tcPr/>
                </a:tc>
                <a:tc>
                  <a:txBody>
                    <a:bodyPr/>
                    <a:lstStyle/>
                    <a:p>
                      <a:r>
                        <a:rPr lang="en-GB"/>
                        <a:t>Pattern seeking</a:t>
                      </a:r>
                    </a:p>
                  </a:txBody>
                  <a:tcPr/>
                </a:tc>
                <a:tc>
                  <a:txBody>
                    <a:bodyPr/>
                    <a:lstStyle/>
                    <a:p>
                      <a:r>
                        <a:rPr lang="en-GB"/>
                        <a:t>Research</a:t>
                      </a:r>
                    </a:p>
                  </a:txBody>
                  <a:tcPr/>
                </a:tc>
                <a:extLst>
                  <a:ext uri="{0D108BD9-81ED-4DB2-BD59-A6C34878D82A}">
                    <a16:rowId xmlns:a16="http://schemas.microsoft.com/office/drawing/2014/main" val="642656451"/>
                  </a:ext>
                </a:extLst>
              </a:tr>
              <a:tr h="1183935">
                <a:tc>
                  <a:txBody>
                    <a:bodyPr/>
                    <a:lstStyle/>
                    <a:p>
                      <a:r>
                        <a:rPr lang="en-GB" sz="2000" b="1"/>
                        <a:t>EYFS</a:t>
                      </a:r>
                    </a:p>
                    <a:p>
                      <a:r>
                        <a:rPr lang="en-GB" sz="2000" b="1"/>
                        <a:t>Water</a:t>
                      </a:r>
                      <a:endParaRPr lang="en-GB" sz="1600"/>
                    </a:p>
                  </a:txBody>
                  <a:tcPr/>
                </a:tc>
                <a:tc>
                  <a:txBody>
                    <a:bodyPr/>
                    <a:lstStyle/>
                    <a:p>
                      <a:r>
                        <a:rPr lang="en-GB" sz="1600"/>
                        <a:t>Using the senses to explore water, how it pours, what is sounds like.</a:t>
                      </a:r>
                    </a:p>
                  </a:txBody>
                  <a:tcPr/>
                </a:tc>
                <a:tc>
                  <a:txBody>
                    <a:bodyPr/>
                    <a:lstStyle/>
                    <a:p>
                      <a:r>
                        <a:rPr lang="en-GB" sz="1600"/>
                        <a:t>Sorting objects into those that float and those that sink.</a:t>
                      </a:r>
                    </a:p>
                  </a:txBody>
                  <a:tcPr/>
                </a:tc>
                <a:tc>
                  <a:txBody>
                    <a:bodyPr/>
                    <a:lstStyle/>
                    <a:p>
                      <a:r>
                        <a:rPr lang="en-GB" sz="1600" b="0"/>
                        <a:t>Comparative test – floating and sinking.</a:t>
                      </a:r>
                    </a:p>
                    <a:p>
                      <a:r>
                        <a:rPr lang="en-GB" sz="1600" b="0"/>
                        <a:t>Testing ideas for how to make floater sink and sinkers float.</a:t>
                      </a:r>
                    </a:p>
                    <a:p>
                      <a:endParaRPr lang="en-GB" sz="1600" b="0"/>
                    </a:p>
                  </a:txBody>
                  <a:tcPr/>
                </a:tc>
                <a:tc>
                  <a:txBody>
                    <a:bodyPr/>
                    <a:lstStyle/>
                    <a:p>
                      <a:r>
                        <a:rPr lang="en-GB" sz="1600"/>
                        <a:t>Simple how many objects can different boats hold – is there a link between size and the number of objects.</a:t>
                      </a:r>
                    </a:p>
                  </a:txBody>
                  <a:tcPr/>
                </a:tc>
                <a:tc>
                  <a:txBody>
                    <a:bodyPr/>
                    <a:lstStyle/>
                    <a:p>
                      <a:r>
                        <a:rPr lang="en-GB" sz="1600"/>
                        <a:t>Find out about different kinds of boats.</a:t>
                      </a:r>
                    </a:p>
                  </a:txBody>
                  <a:tcPr/>
                </a:tc>
                <a:extLst>
                  <a:ext uri="{0D108BD9-81ED-4DB2-BD59-A6C34878D82A}">
                    <a16:rowId xmlns:a16="http://schemas.microsoft.com/office/drawing/2014/main" val="2688375133"/>
                  </a:ext>
                </a:extLst>
              </a:tr>
            </a:tbl>
          </a:graphicData>
        </a:graphic>
      </p:graphicFrame>
      <p:sp>
        <p:nvSpPr>
          <p:cNvPr id="5" name="TextBox 4">
            <a:extLst>
              <a:ext uri="{FF2B5EF4-FFF2-40B4-BE49-F238E27FC236}">
                <a16:creationId xmlns:a16="http://schemas.microsoft.com/office/drawing/2014/main" id="{87F90AB5-48B9-404D-83DF-A87DC2E874D3}"/>
              </a:ext>
            </a:extLst>
          </p:cNvPr>
          <p:cNvSpPr txBox="1"/>
          <p:nvPr/>
        </p:nvSpPr>
        <p:spPr>
          <a:xfrm>
            <a:off x="896038" y="599856"/>
            <a:ext cx="10940094" cy="523220"/>
          </a:xfrm>
          <a:prstGeom prst="rect">
            <a:avLst/>
          </a:prstGeom>
          <a:noFill/>
        </p:spPr>
        <p:txBody>
          <a:bodyPr wrap="square" rtlCol="0">
            <a:spAutoFit/>
          </a:bodyPr>
          <a:lstStyle/>
          <a:p>
            <a:r>
              <a:rPr lang="en-GB" sz="2800" b="1">
                <a:solidFill>
                  <a:srgbClr val="FF0000"/>
                </a:solidFill>
              </a:rPr>
              <a:t>Auditing different types of scientific enquiry activities across a topic.</a:t>
            </a:r>
          </a:p>
        </p:txBody>
      </p:sp>
    </p:spTree>
    <p:extLst>
      <p:ext uri="{BB962C8B-B14F-4D97-AF65-F5344CB8AC3E}">
        <p14:creationId xmlns:p14="http://schemas.microsoft.com/office/powerpoint/2010/main" val="2408312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04D170-F4A5-4884-A4FF-03B0F3E44C6A}"/>
              </a:ext>
            </a:extLst>
          </p:cNvPr>
          <p:cNvGraphicFramePr>
            <a:graphicFrameLocks noGrp="1"/>
          </p:cNvGraphicFramePr>
          <p:nvPr/>
        </p:nvGraphicFramePr>
        <p:xfrm>
          <a:off x="569843" y="1740083"/>
          <a:ext cx="11237844" cy="3957615"/>
        </p:xfrm>
        <a:graphic>
          <a:graphicData uri="http://schemas.openxmlformats.org/drawingml/2006/table">
            <a:tbl>
              <a:tblPr firstRow="1" bandRow="1">
                <a:tableStyleId>{5C22544A-7EE6-4342-B048-85BDC9FD1C3A}</a:tableStyleId>
              </a:tblPr>
              <a:tblGrid>
                <a:gridCol w="1872974">
                  <a:extLst>
                    <a:ext uri="{9D8B030D-6E8A-4147-A177-3AD203B41FA5}">
                      <a16:colId xmlns:a16="http://schemas.microsoft.com/office/drawing/2014/main" val="3448502755"/>
                    </a:ext>
                  </a:extLst>
                </a:gridCol>
                <a:gridCol w="1872974">
                  <a:extLst>
                    <a:ext uri="{9D8B030D-6E8A-4147-A177-3AD203B41FA5}">
                      <a16:colId xmlns:a16="http://schemas.microsoft.com/office/drawing/2014/main" val="1909655468"/>
                    </a:ext>
                  </a:extLst>
                </a:gridCol>
                <a:gridCol w="1872974">
                  <a:extLst>
                    <a:ext uri="{9D8B030D-6E8A-4147-A177-3AD203B41FA5}">
                      <a16:colId xmlns:a16="http://schemas.microsoft.com/office/drawing/2014/main" val="3756295705"/>
                    </a:ext>
                  </a:extLst>
                </a:gridCol>
                <a:gridCol w="1872974">
                  <a:extLst>
                    <a:ext uri="{9D8B030D-6E8A-4147-A177-3AD203B41FA5}">
                      <a16:colId xmlns:a16="http://schemas.microsoft.com/office/drawing/2014/main" val="808411236"/>
                    </a:ext>
                  </a:extLst>
                </a:gridCol>
                <a:gridCol w="1872974">
                  <a:extLst>
                    <a:ext uri="{9D8B030D-6E8A-4147-A177-3AD203B41FA5}">
                      <a16:colId xmlns:a16="http://schemas.microsoft.com/office/drawing/2014/main" val="891580481"/>
                    </a:ext>
                  </a:extLst>
                </a:gridCol>
                <a:gridCol w="1872974">
                  <a:extLst>
                    <a:ext uri="{9D8B030D-6E8A-4147-A177-3AD203B41FA5}">
                      <a16:colId xmlns:a16="http://schemas.microsoft.com/office/drawing/2014/main" val="453703657"/>
                    </a:ext>
                  </a:extLst>
                </a:gridCol>
              </a:tblGrid>
              <a:tr h="1183935">
                <a:tc>
                  <a:txBody>
                    <a:bodyPr/>
                    <a:lstStyle/>
                    <a:p>
                      <a:endParaRPr lang="en-GB"/>
                    </a:p>
                  </a:txBody>
                  <a:tcPr/>
                </a:tc>
                <a:tc>
                  <a:txBody>
                    <a:bodyPr/>
                    <a:lstStyle/>
                    <a:p>
                      <a:r>
                        <a:rPr lang="en-GB"/>
                        <a:t>Observation (Over time)</a:t>
                      </a:r>
                    </a:p>
                  </a:txBody>
                  <a:tcPr/>
                </a:tc>
                <a:tc>
                  <a:txBody>
                    <a:bodyPr/>
                    <a:lstStyle/>
                    <a:p>
                      <a:r>
                        <a:rPr lang="en-GB"/>
                        <a:t>Classification / identification</a:t>
                      </a:r>
                    </a:p>
                  </a:txBody>
                  <a:tcPr/>
                </a:tc>
                <a:tc>
                  <a:txBody>
                    <a:bodyPr/>
                    <a:lstStyle/>
                    <a:p>
                      <a:r>
                        <a:rPr lang="en-GB"/>
                        <a:t>Fair / Comparative tests</a:t>
                      </a:r>
                    </a:p>
                  </a:txBody>
                  <a:tcPr/>
                </a:tc>
                <a:tc>
                  <a:txBody>
                    <a:bodyPr/>
                    <a:lstStyle/>
                    <a:p>
                      <a:r>
                        <a:rPr lang="en-GB"/>
                        <a:t>Pattern seeking</a:t>
                      </a:r>
                    </a:p>
                  </a:txBody>
                  <a:tcPr/>
                </a:tc>
                <a:tc>
                  <a:txBody>
                    <a:bodyPr/>
                    <a:lstStyle/>
                    <a:p>
                      <a:r>
                        <a:rPr lang="en-GB"/>
                        <a:t>Research</a:t>
                      </a:r>
                    </a:p>
                  </a:txBody>
                  <a:tcPr/>
                </a:tc>
                <a:extLst>
                  <a:ext uri="{0D108BD9-81ED-4DB2-BD59-A6C34878D82A}">
                    <a16:rowId xmlns:a16="http://schemas.microsoft.com/office/drawing/2014/main" val="642656451"/>
                  </a:ext>
                </a:extLst>
              </a:tr>
              <a:tr h="1183935">
                <a:tc>
                  <a:txBody>
                    <a:bodyPr/>
                    <a:lstStyle/>
                    <a:p>
                      <a:r>
                        <a:rPr lang="en-GB" sz="2000" b="1"/>
                        <a:t>Y1</a:t>
                      </a:r>
                    </a:p>
                    <a:p>
                      <a:r>
                        <a:rPr lang="en-GB" sz="2000" b="1"/>
                        <a:t>Materials</a:t>
                      </a:r>
                      <a:endParaRPr lang="en-GB" sz="1600"/>
                    </a:p>
                  </a:txBody>
                  <a:tcPr/>
                </a:tc>
                <a:tc>
                  <a:txBody>
                    <a:bodyPr/>
                    <a:lstStyle/>
                    <a:p>
                      <a:r>
                        <a:rPr lang="en-GB" sz="1600"/>
                        <a:t>Using the senses to explore materials e.g. texture</a:t>
                      </a:r>
                    </a:p>
                    <a:p>
                      <a:endParaRPr lang="en-GB" sz="1600"/>
                    </a:p>
                    <a:p>
                      <a:r>
                        <a:rPr lang="en-GB" sz="1600"/>
                        <a:t>Using senses to explore properties of materials e.g. transparent, translucent, opaque.</a:t>
                      </a:r>
                    </a:p>
                  </a:txBody>
                  <a:tcPr/>
                </a:tc>
                <a:tc>
                  <a:txBody>
                    <a:bodyPr/>
                    <a:lstStyle/>
                    <a:p>
                      <a:r>
                        <a:rPr lang="en-GB" sz="1600"/>
                        <a:t>Sorting materials into groups e.g. texture, type of material.</a:t>
                      </a:r>
                    </a:p>
                    <a:p>
                      <a:r>
                        <a:rPr lang="en-GB" sz="1600"/>
                        <a:t>Sorting materials into groups according to properties e.g. waterproof, shiny, stretchy.</a:t>
                      </a:r>
                    </a:p>
                  </a:txBody>
                  <a:tcPr/>
                </a:tc>
                <a:tc>
                  <a:txBody>
                    <a:bodyPr/>
                    <a:lstStyle/>
                    <a:p>
                      <a:r>
                        <a:rPr lang="en-GB" sz="1600" b="0"/>
                        <a:t>Which material makes the best umbrella or raincoat?</a:t>
                      </a:r>
                    </a:p>
                    <a:p>
                      <a:endParaRPr lang="en-GB" sz="1600" b="0"/>
                    </a:p>
                    <a:p>
                      <a:r>
                        <a:rPr lang="en-GB" sz="1600" b="0"/>
                        <a:t>Which material would make the best curtains for keeping out the light?</a:t>
                      </a:r>
                    </a:p>
                    <a:p>
                      <a:endParaRPr lang="en-GB" sz="1600" b="0"/>
                    </a:p>
                  </a:txBody>
                  <a:tcPr/>
                </a:tc>
                <a:tc>
                  <a:txBody>
                    <a:bodyPr/>
                    <a:lstStyle/>
                    <a:p>
                      <a:r>
                        <a:rPr lang="en-GB" sz="1600"/>
                        <a:t>Linking the thickness of the material to the amount of light it let through using a lux / light meter (simple numbers)</a:t>
                      </a:r>
                    </a:p>
                    <a:p>
                      <a:endParaRPr lang="en-GB" sz="1600"/>
                    </a:p>
                  </a:txBody>
                  <a:tcPr/>
                </a:tc>
                <a:tc>
                  <a:txBody>
                    <a:bodyPr/>
                    <a:lstStyle/>
                    <a:p>
                      <a:endParaRPr lang="en-GB" sz="1600"/>
                    </a:p>
                  </a:txBody>
                  <a:tcPr/>
                </a:tc>
                <a:extLst>
                  <a:ext uri="{0D108BD9-81ED-4DB2-BD59-A6C34878D82A}">
                    <a16:rowId xmlns:a16="http://schemas.microsoft.com/office/drawing/2014/main" val="2688375133"/>
                  </a:ext>
                </a:extLst>
              </a:tr>
            </a:tbl>
          </a:graphicData>
        </a:graphic>
      </p:graphicFrame>
      <p:sp>
        <p:nvSpPr>
          <p:cNvPr id="5" name="TextBox 4">
            <a:extLst>
              <a:ext uri="{FF2B5EF4-FFF2-40B4-BE49-F238E27FC236}">
                <a16:creationId xmlns:a16="http://schemas.microsoft.com/office/drawing/2014/main" id="{87F90AB5-48B9-404D-83DF-A87DC2E874D3}"/>
              </a:ext>
            </a:extLst>
          </p:cNvPr>
          <p:cNvSpPr txBox="1"/>
          <p:nvPr/>
        </p:nvSpPr>
        <p:spPr>
          <a:xfrm>
            <a:off x="1028445" y="598733"/>
            <a:ext cx="10440768" cy="523220"/>
          </a:xfrm>
          <a:prstGeom prst="rect">
            <a:avLst/>
          </a:prstGeom>
          <a:noFill/>
        </p:spPr>
        <p:txBody>
          <a:bodyPr wrap="square" rtlCol="0">
            <a:spAutoFit/>
          </a:bodyPr>
          <a:lstStyle/>
          <a:p>
            <a:r>
              <a:rPr lang="en-GB" sz="2800" b="1">
                <a:solidFill>
                  <a:srgbClr val="FF0000"/>
                </a:solidFill>
              </a:rPr>
              <a:t>Auditing different types of scientific enquiry activities across a topic.</a:t>
            </a:r>
          </a:p>
        </p:txBody>
      </p:sp>
    </p:spTree>
    <p:extLst>
      <p:ext uri="{BB962C8B-B14F-4D97-AF65-F5344CB8AC3E}">
        <p14:creationId xmlns:p14="http://schemas.microsoft.com/office/powerpoint/2010/main" val="1614498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04D170-F4A5-4884-A4FF-03B0F3E44C6A}"/>
              </a:ext>
            </a:extLst>
          </p:cNvPr>
          <p:cNvGraphicFramePr>
            <a:graphicFrameLocks noGrp="1"/>
          </p:cNvGraphicFramePr>
          <p:nvPr/>
        </p:nvGraphicFramePr>
        <p:xfrm>
          <a:off x="569843" y="1572112"/>
          <a:ext cx="11237844" cy="3713775"/>
        </p:xfrm>
        <a:graphic>
          <a:graphicData uri="http://schemas.openxmlformats.org/drawingml/2006/table">
            <a:tbl>
              <a:tblPr firstRow="1" bandRow="1">
                <a:tableStyleId>{5C22544A-7EE6-4342-B048-85BDC9FD1C3A}</a:tableStyleId>
              </a:tblPr>
              <a:tblGrid>
                <a:gridCol w="1872974">
                  <a:extLst>
                    <a:ext uri="{9D8B030D-6E8A-4147-A177-3AD203B41FA5}">
                      <a16:colId xmlns:a16="http://schemas.microsoft.com/office/drawing/2014/main" val="3448502755"/>
                    </a:ext>
                  </a:extLst>
                </a:gridCol>
                <a:gridCol w="1872974">
                  <a:extLst>
                    <a:ext uri="{9D8B030D-6E8A-4147-A177-3AD203B41FA5}">
                      <a16:colId xmlns:a16="http://schemas.microsoft.com/office/drawing/2014/main" val="1909655468"/>
                    </a:ext>
                  </a:extLst>
                </a:gridCol>
                <a:gridCol w="1872974">
                  <a:extLst>
                    <a:ext uri="{9D8B030D-6E8A-4147-A177-3AD203B41FA5}">
                      <a16:colId xmlns:a16="http://schemas.microsoft.com/office/drawing/2014/main" val="3756295705"/>
                    </a:ext>
                  </a:extLst>
                </a:gridCol>
                <a:gridCol w="1872974">
                  <a:extLst>
                    <a:ext uri="{9D8B030D-6E8A-4147-A177-3AD203B41FA5}">
                      <a16:colId xmlns:a16="http://schemas.microsoft.com/office/drawing/2014/main" val="808411236"/>
                    </a:ext>
                  </a:extLst>
                </a:gridCol>
                <a:gridCol w="1872974">
                  <a:extLst>
                    <a:ext uri="{9D8B030D-6E8A-4147-A177-3AD203B41FA5}">
                      <a16:colId xmlns:a16="http://schemas.microsoft.com/office/drawing/2014/main" val="891580481"/>
                    </a:ext>
                  </a:extLst>
                </a:gridCol>
                <a:gridCol w="1872974">
                  <a:extLst>
                    <a:ext uri="{9D8B030D-6E8A-4147-A177-3AD203B41FA5}">
                      <a16:colId xmlns:a16="http://schemas.microsoft.com/office/drawing/2014/main" val="453703657"/>
                    </a:ext>
                  </a:extLst>
                </a:gridCol>
              </a:tblGrid>
              <a:tr h="1183935">
                <a:tc>
                  <a:txBody>
                    <a:bodyPr/>
                    <a:lstStyle/>
                    <a:p>
                      <a:endParaRPr lang="en-GB"/>
                    </a:p>
                  </a:txBody>
                  <a:tcPr/>
                </a:tc>
                <a:tc>
                  <a:txBody>
                    <a:bodyPr/>
                    <a:lstStyle/>
                    <a:p>
                      <a:r>
                        <a:rPr lang="en-GB"/>
                        <a:t>Observation (Over time)</a:t>
                      </a:r>
                    </a:p>
                  </a:txBody>
                  <a:tcPr/>
                </a:tc>
                <a:tc>
                  <a:txBody>
                    <a:bodyPr/>
                    <a:lstStyle/>
                    <a:p>
                      <a:r>
                        <a:rPr lang="en-GB"/>
                        <a:t>Classification / identification</a:t>
                      </a:r>
                    </a:p>
                  </a:txBody>
                  <a:tcPr/>
                </a:tc>
                <a:tc>
                  <a:txBody>
                    <a:bodyPr/>
                    <a:lstStyle/>
                    <a:p>
                      <a:r>
                        <a:rPr lang="en-GB"/>
                        <a:t>Fair / Comparative tests</a:t>
                      </a:r>
                    </a:p>
                  </a:txBody>
                  <a:tcPr/>
                </a:tc>
                <a:tc>
                  <a:txBody>
                    <a:bodyPr/>
                    <a:lstStyle/>
                    <a:p>
                      <a:r>
                        <a:rPr lang="en-GB"/>
                        <a:t>Pattern seeking</a:t>
                      </a:r>
                    </a:p>
                  </a:txBody>
                  <a:tcPr/>
                </a:tc>
                <a:tc>
                  <a:txBody>
                    <a:bodyPr/>
                    <a:lstStyle/>
                    <a:p>
                      <a:r>
                        <a:rPr lang="en-GB"/>
                        <a:t>Research</a:t>
                      </a:r>
                    </a:p>
                  </a:txBody>
                  <a:tcPr/>
                </a:tc>
                <a:extLst>
                  <a:ext uri="{0D108BD9-81ED-4DB2-BD59-A6C34878D82A}">
                    <a16:rowId xmlns:a16="http://schemas.microsoft.com/office/drawing/2014/main" val="642656451"/>
                  </a:ext>
                </a:extLst>
              </a:tr>
              <a:tr h="1183935">
                <a:tc>
                  <a:txBody>
                    <a:bodyPr/>
                    <a:lstStyle/>
                    <a:p>
                      <a:r>
                        <a:rPr lang="en-GB" sz="2000" b="1"/>
                        <a:t>Y2 </a:t>
                      </a:r>
                    </a:p>
                    <a:p>
                      <a:r>
                        <a:rPr lang="en-GB" sz="2000" b="1"/>
                        <a:t>Plants</a:t>
                      </a:r>
                      <a:endParaRPr lang="en-GB" sz="1600"/>
                    </a:p>
                  </a:txBody>
                  <a:tcPr/>
                </a:tc>
                <a:tc>
                  <a:txBody>
                    <a:bodyPr/>
                    <a:lstStyle/>
                    <a:p>
                      <a:r>
                        <a:rPr lang="en-GB" sz="1600"/>
                        <a:t>Observing and measuring plant growth over time.</a:t>
                      </a:r>
                    </a:p>
                    <a:p>
                      <a:r>
                        <a:rPr lang="en-GB" sz="1600"/>
                        <a:t>Observing parts of a plant – which part grows first – sequence of plant parts as a plant grows.</a:t>
                      </a:r>
                    </a:p>
                  </a:txBody>
                  <a:tcPr/>
                </a:tc>
                <a:tc>
                  <a:txBody>
                    <a:bodyPr/>
                    <a:lstStyle/>
                    <a:p>
                      <a:r>
                        <a:rPr lang="en-GB" sz="1600"/>
                        <a:t>Sorting seeds</a:t>
                      </a:r>
                    </a:p>
                    <a:p>
                      <a:r>
                        <a:rPr lang="en-GB" sz="1600"/>
                        <a:t>Identifying different plants</a:t>
                      </a:r>
                    </a:p>
                    <a:p>
                      <a:r>
                        <a:rPr lang="en-GB" sz="1600"/>
                        <a:t>Identifying which seed belongs to which plant – including trees, e.g. sycamore seeds (Helicopters) to the correct tree.</a:t>
                      </a:r>
                    </a:p>
                  </a:txBody>
                  <a:tcPr/>
                </a:tc>
                <a:tc>
                  <a:txBody>
                    <a:bodyPr/>
                    <a:lstStyle/>
                    <a:p>
                      <a:r>
                        <a:rPr lang="en-GB" sz="1600" b="0"/>
                        <a:t>Fair test – Which seed grows the tallest?</a:t>
                      </a:r>
                    </a:p>
                    <a:p>
                      <a:endParaRPr lang="en-GB" sz="1600" b="0"/>
                    </a:p>
                    <a:p>
                      <a:r>
                        <a:rPr lang="en-GB" sz="1600" b="0"/>
                        <a:t>Where does the plant grow best, dark or light place?</a:t>
                      </a:r>
                    </a:p>
                  </a:txBody>
                  <a:tcPr/>
                </a:tc>
                <a:tc>
                  <a:txBody>
                    <a:bodyPr/>
                    <a:lstStyle/>
                    <a:p>
                      <a:r>
                        <a:rPr lang="en-GB" sz="1600"/>
                        <a:t>Do big seeds grow into big plants?</a:t>
                      </a:r>
                    </a:p>
                    <a:p>
                      <a:endParaRPr lang="en-GB" sz="1600"/>
                    </a:p>
                  </a:txBody>
                  <a:tcPr/>
                </a:tc>
                <a:tc>
                  <a:txBody>
                    <a:bodyPr/>
                    <a:lstStyle/>
                    <a:p>
                      <a:r>
                        <a:rPr lang="en-GB" sz="1600"/>
                        <a:t>Which plant is the tallest in the world?  (Home school activity)</a:t>
                      </a:r>
                    </a:p>
                    <a:p>
                      <a:endParaRPr lang="en-GB" sz="1600"/>
                    </a:p>
                    <a:p>
                      <a:r>
                        <a:rPr lang="en-GB" sz="1600"/>
                        <a:t>How do we grow these seeds (reading a seed packet)</a:t>
                      </a:r>
                    </a:p>
                    <a:p>
                      <a:endParaRPr lang="en-GB" sz="1600"/>
                    </a:p>
                  </a:txBody>
                  <a:tcPr/>
                </a:tc>
                <a:extLst>
                  <a:ext uri="{0D108BD9-81ED-4DB2-BD59-A6C34878D82A}">
                    <a16:rowId xmlns:a16="http://schemas.microsoft.com/office/drawing/2014/main" val="2688375133"/>
                  </a:ext>
                </a:extLst>
              </a:tr>
            </a:tbl>
          </a:graphicData>
        </a:graphic>
      </p:graphicFrame>
      <p:sp>
        <p:nvSpPr>
          <p:cNvPr id="5" name="TextBox 4">
            <a:extLst>
              <a:ext uri="{FF2B5EF4-FFF2-40B4-BE49-F238E27FC236}">
                <a16:creationId xmlns:a16="http://schemas.microsoft.com/office/drawing/2014/main" id="{87F90AB5-48B9-404D-83DF-A87DC2E874D3}"/>
              </a:ext>
            </a:extLst>
          </p:cNvPr>
          <p:cNvSpPr txBox="1"/>
          <p:nvPr/>
        </p:nvSpPr>
        <p:spPr>
          <a:xfrm>
            <a:off x="908869" y="553552"/>
            <a:ext cx="10366846" cy="523220"/>
          </a:xfrm>
          <a:prstGeom prst="rect">
            <a:avLst/>
          </a:prstGeom>
          <a:noFill/>
        </p:spPr>
        <p:txBody>
          <a:bodyPr wrap="square" rtlCol="0">
            <a:spAutoFit/>
          </a:bodyPr>
          <a:lstStyle/>
          <a:p>
            <a:r>
              <a:rPr lang="en-GB" sz="2800" b="1">
                <a:solidFill>
                  <a:srgbClr val="FF0000"/>
                </a:solidFill>
              </a:rPr>
              <a:t>Auditing different types of scientific enquiry activities across a topic.</a:t>
            </a:r>
          </a:p>
        </p:txBody>
      </p:sp>
    </p:spTree>
    <p:extLst>
      <p:ext uri="{BB962C8B-B14F-4D97-AF65-F5344CB8AC3E}">
        <p14:creationId xmlns:p14="http://schemas.microsoft.com/office/powerpoint/2010/main" val="1080883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04D170-F4A5-4884-A4FF-03B0F3E44C6A}"/>
              </a:ext>
            </a:extLst>
          </p:cNvPr>
          <p:cNvGraphicFramePr>
            <a:graphicFrameLocks noGrp="1"/>
          </p:cNvGraphicFramePr>
          <p:nvPr>
            <p:extLst>
              <p:ext uri="{D42A27DB-BD31-4B8C-83A1-F6EECF244321}">
                <p14:modId xmlns:p14="http://schemas.microsoft.com/office/powerpoint/2010/main" val="1993104119"/>
              </p:ext>
            </p:extLst>
          </p:nvPr>
        </p:nvGraphicFramePr>
        <p:xfrm>
          <a:off x="471971" y="1708193"/>
          <a:ext cx="11237844" cy="3955219"/>
        </p:xfrm>
        <a:graphic>
          <a:graphicData uri="http://schemas.openxmlformats.org/drawingml/2006/table">
            <a:tbl>
              <a:tblPr firstRow="1" bandRow="1">
                <a:tableStyleId>{5C22544A-7EE6-4342-B048-85BDC9FD1C3A}</a:tableStyleId>
              </a:tblPr>
              <a:tblGrid>
                <a:gridCol w="1872974">
                  <a:extLst>
                    <a:ext uri="{9D8B030D-6E8A-4147-A177-3AD203B41FA5}">
                      <a16:colId xmlns:a16="http://schemas.microsoft.com/office/drawing/2014/main" val="3448502755"/>
                    </a:ext>
                  </a:extLst>
                </a:gridCol>
                <a:gridCol w="1872974">
                  <a:extLst>
                    <a:ext uri="{9D8B030D-6E8A-4147-A177-3AD203B41FA5}">
                      <a16:colId xmlns:a16="http://schemas.microsoft.com/office/drawing/2014/main" val="1909655468"/>
                    </a:ext>
                  </a:extLst>
                </a:gridCol>
                <a:gridCol w="1872974">
                  <a:extLst>
                    <a:ext uri="{9D8B030D-6E8A-4147-A177-3AD203B41FA5}">
                      <a16:colId xmlns:a16="http://schemas.microsoft.com/office/drawing/2014/main" val="3756295705"/>
                    </a:ext>
                  </a:extLst>
                </a:gridCol>
                <a:gridCol w="1872974">
                  <a:extLst>
                    <a:ext uri="{9D8B030D-6E8A-4147-A177-3AD203B41FA5}">
                      <a16:colId xmlns:a16="http://schemas.microsoft.com/office/drawing/2014/main" val="808411236"/>
                    </a:ext>
                  </a:extLst>
                </a:gridCol>
                <a:gridCol w="1872974">
                  <a:extLst>
                    <a:ext uri="{9D8B030D-6E8A-4147-A177-3AD203B41FA5}">
                      <a16:colId xmlns:a16="http://schemas.microsoft.com/office/drawing/2014/main" val="891580481"/>
                    </a:ext>
                  </a:extLst>
                </a:gridCol>
                <a:gridCol w="1872974">
                  <a:extLst>
                    <a:ext uri="{9D8B030D-6E8A-4147-A177-3AD203B41FA5}">
                      <a16:colId xmlns:a16="http://schemas.microsoft.com/office/drawing/2014/main" val="453703657"/>
                    </a:ext>
                  </a:extLst>
                </a:gridCol>
              </a:tblGrid>
              <a:tr h="937699">
                <a:tc>
                  <a:txBody>
                    <a:bodyPr/>
                    <a:lstStyle/>
                    <a:p>
                      <a:endParaRPr lang="en-GB"/>
                    </a:p>
                  </a:txBody>
                  <a:tcPr/>
                </a:tc>
                <a:tc>
                  <a:txBody>
                    <a:bodyPr/>
                    <a:lstStyle/>
                    <a:p>
                      <a:r>
                        <a:rPr lang="en-GB"/>
                        <a:t>Observation (Over time)</a:t>
                      </a:r>
                    </a:p>
                  </a:txBody>
                  <a:tcPr/>
                </a:tc>
                <a:tc>
                  <a:txBody>
                    <a:bodyPr/>
                    <a:lstStyle/>
                    <a:p>
                      <a:r>
                        <a:rPr lang="en-GB"/>
                        <a:t>Classification / identification</a:t>
                      </a:r>
                    </a:p>
                  </a:txBody>
                  <a:tcPr/>
                </a:tc>
                <a:tc>
                  <a:txBody>
                    <a:bodyPr/>
                    <a:lstStyle/>
                    <a:p>
                      <a:r>
                        <a:rPr lang="en-GB"/>
                        <a:t>Fair / Comparative tests</a:t>
                      </a:r>
                    </a:p>
                  </a:txBody>
                  <a:tcPr/>
                </a:tc>
                <a:tc>
                  <a:txBody>
                    <a:bodyPr/>
                    <a:lstStyle/>
                    <a:p>
                      <a:r>
                        <a:rPr lang="en-GB"/>
                        <a:t>Pattern seeking</a:t>
                      </a:r>
                    </a:p>
                  </a:txBody>
                  <a:tcPr/>
                </a:tc>
                <a:tc>
                  <a:txBody>
                    <a:bodyPr/>
                    <a:lstStyle/>
                    <a:p>
                      <a:r>
                        <a:rPr lang="en-GB"/>
                        <a:t>Research</a:t>
                      </a:r>
                    </a:p>
                  </a:txBody>
                  <a:tcPr/>
                </a:tc>
                <a:extLst>
                  <a:ext uri="{0D108BD9-81ED-4DB2-BD59-A6C34878D82A}">
                    <a16:rowId xmlns:a16="http://schemas.microsoft.com/office/drawing/2014/main" val="642656451"/>
                  </a:ext>
                </a:extLst>
              </a:tr>
              <a:tr h="2772910">
                <a:tc>
                  <a:txBody>
                    <a:bodyPr/>
                    <a:lstStyle/>
                    <a:p>
                      <a:r>
                        <a:rPr lang="en-GB" sz="2000" b="1"/>
                        <a:t>Y3 Magnets</a:t>
                      </a:r>
                    </a:p>
                    <a:p>
                      <a:endParaRPr lang="en-GB" sz="1600"/>
                    </a:p>
                  </a:txBody>
                  <a:tcPr/>
                </a:tc>
                <a:tc>
                  <a:txBody>
                    <a:bodyPr/>
                    <a:lstStyle/>
                    <a:p>
                      <a:r>
                        <a:rPr lang="en-GB" sz="1600"/>
                        <a:t>Do magnets work through different materials?</a:t>
                      </a:r>
                    </a:p>
                    <a:p>
                      <a:r>
                        <a:rPr lang="en-GB" sz="1600"/>
                        <a:t>What happens when you put the poles of a magnet together?</a:t>
                      </a:r>
                    </a:p>
                  </a:txBody>
                  <a:tcPr/>
                </a:tc>
                <a:tc>
                  <a:txBody>
                    <a:bodyPr/>
                    <a:lstStyle/>
                    <a:p>
                      <a:r>
                        <a:rPr lang="en-GB" sz="1600"/>
                        <a:t>Materials that are magnetic / not magnetic.</a:t>
                      </a:r>
                    </a:p>
                  </a:txBody>
                  <a:tcPr/>
                </a:tc>
                <a:tc>
                  <a:txBody>
                    <a:bodyPr/>
                    <a:lstStyle/>
                    <a:p>
                      <a:r>
                        <a:rPr lang="en-GB" sz="1600"/>
                        <a:t>Which magnet is the strongest? (FT)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Do magnets work through different materials? E.g. water, wood, paper. (CT)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What happens when you put the poles of a magnet together? (CT)</a:t>
                      </a:r>
                    </a:p>
                    <a:p>
                      <a:endParaRPr lang="en-GB" sz="1600" b="1"/>
                    </a:p>
                  </a:txBody>
                  <a:tcPr/>
                </a:tc>
                <a:tc>
                  <a:txBody>
                    <a:bodyPr/>
                    <a:lstStyle/>
                    <a:p>
                      <a:endParaRPr lang="en-GB" sz="1600"/>
                    </a:p>
                  </a:txBody>
                  <a:tcPr/>
                </a:tc>
                <a:tc>
                  <a:txBody>
                    <a:bodyPr/>
                    <a:lstStyle/>
                    <a:p>
                      <a:r>
                        <a:rPr lang="en-GB" sz="1600"/>
                        <a:t>Who invented / discovered magnets?</a:t>
                      </a:r>
                    </a:p>
                    <a:p>
                      <a:r>
                        <a:rPr lang="en-GB" sz="1600"/>
                        <a:t>Where are magnets used in our homes / daily life?</a:t>
                      </a:r>
                    </a:p>
                    <a:p>
                      <a:endParaRPr lang="en-GB" sz="1600"/>
                    </a:p>
                  </a:txBody>
                  <a:tcPr/>
                </a:tc>
                <a:extLst>
                  <a:ext uri="{0D108BD9-81ED-4DB2-BD59-A6C34878D82A}">
                    <a16:rowId xmlns:a16="http://schemas.microsoft.com/office/drawing/2014/main" val="2688375133"/>
                  </a:ext>
                </a:extLst>
              </a:tr>
            </a:tbl>
          </a:graphicData>
        </a:graphic>
      </p:graphicFrame>
      <p:sp>
        <p:nvSpPr>
          <p:cNvPr id="5" name="TextBox 4">
            <a:extLst>
              <a:ext uri="{FF2B5EF4-FFF2-40B4-BE49-F238E27FC236}">
                <a16:creationId xmlns:a16="http://schemas.microsoft.com/office/drawing/2014/main" id="{87F90AB5-48B9-404D-83DF-A87DC2E874D3}"/>
              </a:ext>
            </a:extLst>
          </p:cNvPr>
          <p:cNvSpPr txBox="1"/>
          <p:nvPr/>
        </p:nvSpPr>
        <p:spPr>
          <a:xfrm>
            <a:off x="1073352" y="682623"/>
            <a:ext cx="10335629" cy="523220"/>
          </a:xfrm>
          <a:prstGeom prst="rect">
            <a:avLst/>
          </a:prstGeom>
          <a:noFill/>
        </p:spPr>
        <p:txBody>
          <a:bodyPr wrap="square" rtlCol="0">
            <a:spAutoFit/>
          </a:bodyPr>
          <a:lstStyle/>
          <a:p>
            <a:r>
              <a:rPr lang="en-GB" sz="2800" b="1">
                <a:solidFill>
                  <a:srgbClr val="FF0000"/>
                </a:solidFill>
              </a:rPr>
              <a:t>Auditing different types of scientific enquiry activities across a topic.</a:t>
            </a:r>
          </a:p>
        </p:txBody>
      </p:sp>
    </p:spTree>
    <p:extLst>
      <p:ext uri="{BB962C8B-B14F-4D97-AF65-F5344CB8AC3E}">
        <p14:creationId xmlns:p14="http://schemas.microsoft.com/office/powerpoint/2010/main" val="885577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04D170-F4A5-4884-A4FF-03B0F3E44C6A}"/>
              </a:ext>
            </a:extLst>
          </p:cNvPr>
          <p:cNvGraphicFramePr>
            <a:graphicFrameLocks noGrp="1"/>
          </p:cNvGraphicFramePr>
          <p:nvPr>
            <p:extLst>
              <p:ext uri="{D42A27DB-BD31-4B8C-83A1-F6EECF244321}">
                <p14:modId xmlns:p14="http://schemas.microsoft.com/office/powerpoint/2010/main" val="3058992667"/>
              </p:ext>
            </p:extLst>
          </p:nvPr>
        </p:nvGraphicFramePr>
        <p:xfrm>
          <a:off x="198783" y="858089"/>
          <a:ext cx="11802131" cy="4681993"/>
        </p:xfrm>
        <a:graphic>
          <a:graphicData uri="http://schemas.openxmlformats.org/drawingml/2006/table">
            <a:tbl>
              <a:tblPr firstRow="1" bandRow="1">
                <a:tableStyleId>{5C22544A-7EE6-4342-B048-85BDC9FD1C3A}</a:tableStyleId>
              </a:tblPr>
              <a:tblGrid>
                <a:gridCol w="1890643">
                  <a:extLst>
                    <a:ext uri="{9D8B030D-6E8A-4147-A177-3AD203B41FA5}">
                      <a16:colId xmlns:a16="http://schemas.microsoft.com/office/drawing/2014/main" val="3448502755"/>
                    </a:ext>
                  </a:extLst>
                </a:gridCol>
                <a:gridCol w="1890643">
                  <a:extLst>
                    <a:ext uri="{9D8B030D-6E8A-4147-A177-3AD203B41FA5}">
                      <a16:colId xmlns:a16="http://schemas.microsoft.com/office/drawing/2014/main" val="1909655468"/>
                    </a:ext>
                  </a:extLst>
                </a:gridCol>
                <a:gridCol w="1887522">
                  <a:extLst>
                    <a:ext uri="{9D8B030D-6E8A-4147-A177-3AD203B41FA5}">
                      <a16:colId xmlns:a16="http://schemas.microsoft.com/office/drawing/2014/main" val="3756295705"/>
                    </a:ext>
                  </a:extLst>
                </a:gridCol>
                <a:gridCol w="1893763">
                  <a:extLst>
                    <a:ext uri="{9D8B030D-6E8A-4147-A177-3AD203B41FA5}">
                      <a16:colId xmlns:a16="http://schemas.microsoft.com/office/drawing/2014/main" val="808411236"/>
                    </a:ext>
                  </a:extLst>
                </a:gridCol>
                <a:gridCol w="1890643">
                  <a:extLst>
                    <a:ext uri="{9D8B030D-6E8A-4147-A177-3AD203B41FA5}">
                      <a16:colId xmlns:a16="http://schemas.microsoft.com/office/drawing/2014/main" val="891580481"/>
                    </a:ext>
                  </a:extLst>
                </a:gridCol>
                <a:gridCol w="2348917">
                  <a:extLst>
                    <a:ext uri="{9D8B030D-6E8A-4147-A177-3AD203B41FA5}">
                      <a16:colId xmlns:a16="http://schemas.microsoft.com/office/drawing/2014/main" val="453703657"/>
                    </a:ext>
                  </a:extLst>
                </a:gridCol>
              </a:tblGrid>
              <a:tr h="689113">
                <a:tc>
                  <a:txBody>
                    <a:bodyPr/>
                    <a:lstStyle/>
                    <a:p>
                      <a:endParaRPr lang="en-GB"/>
                    </a:p>
                  </a:txBody>
                  <a:tcPr/>
                </a:tc>
                <a:tc>
                  <a:txBody>
                    <a:bodyPr/>
                    <a:lstStyle/>
                    <a:p>
                      <a:r>
                        <a:rPr lang="en-GB"/>
                        <a:t>Observation (Over time)</a:t>
                      </a:r>
                    </a:p>
                  </a:txBody>
                  <a:tcPr/>
                </a:tc>
                <a:tc>
                  <a:txBody>
                    <a:bodyPr/>
                    <a:lstStyle/>
                    <a:p>
                      <a:r>
                        <a:rPr lang="en-GB"/>
                        <a:t>Classification / identification</a:t>
                      </a:r>
                    </a:p>
                  </a:txBody>
                  <a:tcPr/>
                </a:tc>
                <a:tc>
                  <a:txBody>
                    <a:bodyPr/>
                    <a:lstStyle/>
                    <a:p>
                      <a:r>
                        <a:rPr lang="en-GB"/>
                        <a:t>Fair / Comparative tests</a:t>
                      </a:r>
                    </a:p>
                  </a:txBody>
                  <a:tcPr/>
                </a:tc>
                <a:tc>
                  <a:txBody>
                    <a:bodyPr/>
                    <a:lstStyle/>
                    <a:p>
                      <a:r>
                        <a:rPr lang="en-GB"/>
                        <a:t>Pattern seeking</a:t>
                      </a:r>
                    </a:p>
                  </a:txBody>
                  <a:tcPr/>
                </a:tc>
                <a:tc>
                  <a:txBody>
                    <a:bodyPr/>
                    <a:lstStyle/>
                    <a:p>
                      <a:r>
                        <a:rPr lang="en-GB"/>
                        <a:t>Research</a:t>
                      </a:r>
                    </a:p>
                  </a:txBody>
                  <a:tcPr/>
                </a:tc>
                <a:extLst>
                  <a:ext uri="{0D108BD9-81ED-4DB2-BD59-A6C34878D82A}">
                    <a16:rowId xmlns:a16="http://schemas.microsoft.com/office/drawing/2014/main" val="642656451"/>
                  </a:ext>
                </a:extLst>
              </a:tr>
              <a:tr h="3900880">
                <a:tc>
                  <a:txBody>
                    <a:bodyPr/>
                    <a:lstStyle/>
                    <a:p>
                      <a:r>
                        <a:rPr lang="en-GB" sz="1600" b="1"/>
                        <a:t>Y4</a:t>
                      </a:r>
                    </a:p>
                    <a:p>
                      <a:r>
                        <a:rPr lang="en-GB" sz="1600" b="1"/>
                        <a:t>States of matter</a:t>
                      </a:r>
                      <a:endParaRPr lang="en-GB" sz="1600"/>
                    </a:p>
                  </a:txBody>
                  <a:tcPr/>
                </a:tc>
                <a:tc>
                  <a:txBody>
                    <a:bodyPr/>
                    <a:lstStyle/>
                    <a:p>
                      <a:r>
                        <a:rPr lang="en-GB" sz="1600"/>
                        <a:t>What happens when water is heated and then left to cool?</a:t>
                      </a:r>
                    </a:p>
                    <a:p>
                      <a:r>
                        <a:rPr lang="en-GB" sz="1600"/>
                        <a:t>What happens when water is left on the window sill?</a:t>
                      </a:r>
                    </a:p>
                    <a:p>
                      <a:r>
                        <a:rPr lang="en-GB" sz="1600"/>
                        <a:t>Which substances melt at room temperature e.g. chocolate, butter, cheese.</a:t>
                      </a:r>
                    </a:p>
                  </a:txBody>
                  <a:tcPr/>
                </a:tc>
                <a:tc>
                  <a:txBody>
                    <a:bodyPr/>
                    <a:lstStyle/>
                    <a:p>
                      <a:r>
                        <a:rPr lang="en-GB" sz="1600"/>
                        <a:t>Sort substances – solid, liquid gas.</a:t>
                      </a:r>
                    </a:p>
                    <a:p>
                      <a:endParaRPr lang="en-GB" sz="1600"/>
                    </a:p>
                    <a:p>
                      <a:r>
                        <a:rPr lang="en-GB" sz="1600"/>
                        <a:t>Which substances melt at room temperature?</a:t>
                      </a:r>
                    </a:p>
                    <a:p>
                      <a:endParaRPr lang="en-GB" sz="1600"/>
                    </a:p>
                    <a:p>
                      <a:r>
                        <a:rPr lang="en-GB" sz="1600"/>
                        <a:t>Identifying substances in different states e.g. water as liquid, solid, gas.</a:t>
                      </a:r>
                    </a:p>
                    <a:p>
                      <a:endParaRPr lang="en-GB" sz="1600"/>
                    </a:p>
                    <a:p>
                      <a:r>
                        <a:rPr lang="en-GB" sz="1600"/>
                        <a:t>Identify stages of water cycle  and states of water.</a:t>
                      </a:r>
                    </a:p>
                  </a:txBody>
                  <a:tcPr/>
                </a:tc>
                <a:tc>
                  <a:txBody>
                    <a:bodyPr/>
                    <a:lstStyle/>
                    <a:p>
                      <a:r>
                        <a:rPr lang="en-GB" sz="1600"/>
                        <a:t>Which chocolate melts the fastest? (FT)</a:t>
                      </a:r>
                    </a:p>
                    <a:p>
                      <a:r>
                        <a:rPr lang="en-GB" sz="1600"/>
                        <a:t>How does temperature affect how quickly a liquid evaporates?</a:t>
                      </a:r>
                    </a:p>
                  </a:txBody>
                  <a:tcPr/>
                </a:tc>
                <a:tc>
                  <a:txBody>
                    <a:bodyPr/>
                    <a:lstStyle/>
                    <a:p>
                      <a:r>
                        <a:rPr lang="en-GB" sz="1600"/>
                        <a:t>Using data to see pattern e.g. liquid evaporating due to temperature / area of surface.</a:t>
                      </a:r>
                    </a:p>
                  </a:txBody>
                  <a:tcPr/>
                </a:tc>
                <a:tc>
                  <a:txBody>
                    <a:bodyPr/>
                    <a:lstStyle/>
                    <a:p>
                      <a:r>
                        <a:rPr lang="en-GB" sz="1400"/>
                        <a:t>How are different substances made e.g. glass, iron? Showing temperature changes – and substances in solid and liquid form due to heat changes.</a:t>
                      </a:r>
                    </a:p>
                    <a:p>
                      <a:r>
                        <a:rPr lang="en-GB" sz="1400"/>
                        <a:t>What is the melting point of different substances e.g. gold, silver, iron, beeswax, chocolate.</a:t>
                      </a:r>
                    </a:p>
                    <a:p>
                      <a:r>
                        <a:rPr lang="en-GB" sz="1400"/>
                        <a:t>Water cycle.</a:t>
                      </a:r>
                    </a:p>
                  </a:txBody>
                  <a:tcPr/>
                </a:tc>
                <a:extLst>
                  <a:ext uri="{0D108BD9-81ED-4DB2-BD59-A6C34878D82A}">
                    <a16:rowId xmlns:a16="http://schemas.microsoft.com/office/drawing/2014/main" val="2688375133"/>
                  </a:ext>
                </a:extLst>
              </a:tr>
            </a:tbl>
          </a:graphicData>
        </a:graphic>
      </p:graphicFrame>
      <p:sp>
        <p:nvSpPr>
          <p:cNvPr id="5" name="TextBox 4">
            <a:extLst>
              <a:ext uri="{FF2B5EF4-FFF2-40B4-BE49-F238E27FC236}">
                <a16:creationId xmlns:a16="http://schemas.microsoft.com/office/drawing/2014/main" id="{87F90AB5-48B9-404D-83DF-A87DC2E874D3}"/>
              </a:ext>
            </a:extLst>
          </p:cNvPr>
          <p:cNvSpPr txBox="1"/>
          <p:nvPr/>
        </p:nvSpPr>
        <p:spPr>
          <a:xfrm>
            <a:off x="2145561" y="321101"/>
            <a:ext cx="7756169" cy="400110"/>
          </a:xfrm>
          <a:prstGeom prst="rect">
            <a:avLst/>
          </a:prstGeom>
          <a:noFill/>
        </p:spPr>
        <p:txBody>
          <a:bodyPr wrap="square" rtlCol="0">
            <a:spAutoFit/>
          </a:bodyPr>
          <a:lstStyle/>
          <a:p>
            <a:r>
              <a:rPr lang="en-GB" sz="2000" b="1">
                <a:solidFill>
                  <a:srgbClr val="FF0000"/>
                </a:solidFill>
              </a:rPr>
              <a:t>Auditing different types of scientific enquiry activities across a topic.</a:t>
            </a:r>
          </a:p>
        </p:txBody>
      </p:sp>
    </p:spTree>
    <p:extLst>
      <p:ext uri="{BB962C8B-B14F-4D97-AF65-F5344CB8AC3E}">
        <p14:creationId xmlns:p14="http://schemas.microsoft.com/office/powerpoint/2010/main" val="3071653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04D170-F4A5-4884-A4FF-03B0F3E44C6A}"/>
              </a:ext>
            </a:extLst>
          </p:cNvPr>
          <p:cNvGraphicFramePr>
            <a:graphicFrameLocks noGrp="1"/>
          </p:cNvGraphicFramePr>
          <p:nvPr>
            <p:extLst>
              <p:ext uri="{D42A27DB-BD31-4B8C-83A1-F6EECF244321}">
                <p14:modId xmlns:p14="http://schemas.microsoft.com/office/powerpoint/2010/main" val="111820981"/>
              </p:ext>
            </p:extLst>
          </p:nvPr>
        </p:nvGraphicFramePr>
        <p:xfrm>
          <a:off x="519023" y="1264793"/>
          <a:ext cx="11237844" cy="3957615"/>
        </p:xfrm>
        <a:graphic>
          <a:graphicData uri="http://schemas.openxmlformats.org/drawingml/2006/table">
            <a:tbl>
              <a:tblPr firstRow="1" bandRow="1">
                <a:tableStyleId>{5C22544A-7EE6-4342-B048-85BDC9FD1C3A}</a:tableStyleId>
              </a:tblPr>
              <a:tblGrid>
                <a:gridCol w="1872974">
                  <a:extLst>
                    <a:ext uri="{9D8B030D-6E8A-4147-A177-3AD203B41FA5}">
                      <a16:colId xmlns:a16="http://schemas.microsoft.com/office/drawing/2014/main" val="3448502755"/>
                    </a:ext>
                  </a:extLst>
                </a:gridCol>
                <a:gridCol w="1872974">
                  <a:extLst>
                    <a:ext uri="{9D8B030D-6E8A-4147-A177-3AD203B41FA5}">
                      <a16:colId xmlns:a16="http://schemas.microsoft.com/office/drawing/2014/main" val="1909655468"/>
                    </a:ext>
                  </a:extLst>
                </a:gridCol>
                <a:gridCol w="1872974">
                  <a:extLst>
                    <a:ext uri="{9D8B030D-6E8A-4147-A177-3AD203B41FA5}">
                      <a16:colId xmlns:a16="http://schemas.microsoft.com/office/drawing/2014/main" val="3756295705"/>
                    </a:ext>
                  </a:extLst>
                </a:gridCol>
                <a:gridCol w="1872974">
                  <a:extLst>
                    <a:ext uri="{9D8B030D-6E8A-4147-A177-3AD203B41FA5}">
                      <a16:colId xmlns:a16="http://schemas.microsoft.com/office/drawing/2014/main" val="808411236"/>
                    </a:ext>
                  </a:extLst>
                </a:gridCol>
                <a:gridCol w="1872974">
                  <a:extLst>
                    <a:ext uri="{9D8B030D-6E8A-4147-A177-3AD203B41FA5}">
                      <a16:colId xmlns:a16="http://schemas.microsoft.com/office/drawing/2014/main" val="891580481"/>
                    </a:ext>
                  </a:extLst>
                </a:gridCol>
                <a:gridCol w="1872974">
                  <a:extLst>
                    <a:ext uri="{9D8B030D-6E8A-4147-A177-3AD203B41FA5}">
                      <a16:colId xmlns:a16="http://schemas.microsoft.com/office/drawing/2014/main" val="453703657"/>
                    </a:ext>
                  </a:extLst>
                </a:gridCol>
              </a:tblGrid>
              <a:tr h="1183935">
                <a:tc>
                  <a:txBody>
                    <a:bodyPr/>
                    <a:lstStyle/>
                    <a:p>
                      <a:endParaRPr lang="en-GB"/>
                    </a:p>
                  </a:txBody>
                  <a:tcPr/>
                </a:tc>
                <a:tc>
                  <a:txBody>
                    <a:bodyPr/>
                    <a:lstStyle/>
                    <a:p>
                      <a:r>
                        <a:rPr lang="en-GB"/>
                        <a:t>Observation (Over time)</a:t>
                      </a:r>
                    </a:p>
                  </a:txBody>
                  <a:tcPr/>
                </a:tc>
                <a:tc>
                  <a:txBody>
                    <a:bodyPr/>
                    <a:lstStyle/>
                    <a:p>
                      <a:r>
                        <a:rPr lang="en-GB"/>
                        <a:t>Classification / identification</a:t>
                      </a:r>
                    </a:p>
                  </a:txBody>
                  <a:tcPr/>
                </a:tc>
                <a:tc>
                  <a:txBody>
                    <a:bodyPr/>
                    <a:lstStyle/>
                    <a:p>
                      <a:r>
                        <a:rPr lang="en-GB"/>
                        <a:t>Fair / Comparative tests</a:t>
                      </a:r>
                    </a:p>
                  </a:txBody>
                  <a:tcPr/>
                </a:tc>
                <a:tc>
                  <a:txBody>
                    <a:bodyPr/>
                    <a:lstStyle/>
                    <a:p>
                      <a:r>
                        <a:rPr lang="en-GB"/>
                        <a:t>Pattern seeking</a:t>
                      </a:r>
                    </a:p>
                  </a:txBody>
                  <a:tcPr/>
                </a:tc>
                <a:tc>
                  <a:txBody>
                    <a:bodyPr/>
                    <a:lstStyle/>
                    <a:p>
                      <a:r>
                        <a:rPr lang="en-GB"/>
                        <a:t>Research</a:t>
                      </a:r>
                    </a:p>
                  </a:txBody>
                  <a:tcPr/>
                </a:tc>
                <a:extLst>
                  <a:ext uri="{0D108BD9-81ED-4DB2-BD59-A6C34878D82A}">
                    <a16:rowId xmlns:a16="http://schemas.microsoft.com/office/drawing/2014/main" val="642656451"/>
                  </a:ext>
                </a:extLst>
              </a:tr>
              <a:tr h="1183935">
                <a:tc>
                  <a:txBody>
                    <a:bodyPr/>
                    <a:lstStyle/>
                    <a:p>
                      <a:r>
                        <a:rPr lang="en-GB" sz="2000" b="1"/>
                        <a:t>Y5 Space</a:t>
                      </a:r>
                    </a:p>
                    <a:p>
                      <a:endParaRPr lang="en-GB" sz="1600"/>
                    </a:p>
                  </a:txBody>
                  <a:tcPr/>
                </a:tc>
                <a:tc>
                  <a:txBody>
                    <a:bodyPr/>
                    <a:lstStyle/>
                    <a:p>
                      <a:r>
                        <a:rPr lang="en-GB" sz="1600"/>
                        <a:t>Phases of the Moon</a:t>
                      </a:r>
                    </a:p>
                    <a:p>
                      <a:endParaRPr lang="en-GB" sz="1600"/>
                    </a:p>
                    <a:p>
                      <a:r>
                        <a:rPr lang="en-GB" sz="1600"/>
                        <a:t>Stars and location in night sky.</a:t>
                      </a:r>
                    </a:p>
                    <a:p>
                      <a:endParaRPr lang="en-GB" sz="1600"/>
                    </a:p>
                    <a:p>
                      <a:r>
                        <a:rPr lang="en-GB" sz="1600"/>
                        <a:t>Sunset and sunrise times over a year.</a:t>
                      </a:r>
                    </a:p>
                  </a:txBody>
                  <a:tcPr/>
                </a:tc>
                <a:tc>
                  <a:txBody>
                    <a:bodyPr/>
                    <a:lstStyle/>
                    <a:p>
                      <a:r>
                        <a:rPr lang="en-GB" sz="1600"/>
                        <a:t>Different planets e.g. gaseous planets.</a:t>
                      </a:r>
                    </a:p>
                    <a:p>
                      <a:endParaRPr lang="en-GB" sz="1600"/>
                    </a:p>
                    <a:p>
                      <a:endParaRPr lang="en-GB" sz="1600"/>
                    </a:p>
                  </a:txBody>
                  <a:tcPr/>
                </a:tc>
                <a:tc>
                  <a:txBody>
                    <a:bodyPr/>
                    <a:lstStyle/>
                    <a:p>
                      <a:r>
                        <a:rPr lang="en-GB" sz="1600" b="0"/>
                        <a:t>How are Moon craters made?</a:t>
                      </a:r>
                    </a:p>
                    <a:p>
                      <a:r>
                        <a:rPr lang="en-GB" sz="1600" b="0"/>
                        <a:t>How does the size of the object affect the size of the crater?</a:t>
                      </a:r>
                    </a:p>
                    <a:p>
                      <a:r>
                        <a:rPr lang="en-GB" sz="1600" b="0"/>
                        <a:t>How does the height the object is dropped from affect the size of the crater?</a:t>
                      </a:r>
                    </a:p>
                  </a:txBody>
                  <a:tcPr/>
                </a:tc>
                <a:tc>
                  <a:txBody>
                    <a:bodyPr/>
                    <a:lstStyle/>
                    <a:p>
                      <a:r>
                        <a:rPr lang="en-GB" sz="1600"/>
                        <a:t>Orbits of planets around the Sun.</a:t>
                      </a:r>
                    </a:p>
                    <a:p>
                      <a:endParaRPr lang="en-GB" sz="1600"/>
                    </a:p>
                    <a:p>
                      <a:r>
                        <a:rPr lang="en-GB" sz="1600"/>
                        <a:t>Moon phases</a:t>
                      </a:r>
                    </a:p>
                    <a:p>
                      <a:endParaRPr lang="en-GB" sz="1600"/>
                    </a:p>
                    <a:p>
                      <a:r>
                        <a:rPr lang="en-GB" sz="1600"/>
                        <a:t>Shadows and apparent movement of the Sun across the sky.</a:t>
                      </a:r>
                    </a:p>
                    <a:p>
                      <a:endParaRPr lang="en-GB" sz="1600"/>
                    </a:p>
                    <a:p>
                      <a:endParaRPr lang="en-GB" sz="1600"/>
                    </a:p>
                  </a:txBody>
                  <a:tcPr/>
                </a:tc>
                <a:tc>
                  <a:txBody>
                    <a:bodyPr/>
                    <a:lstStyle/>
                    <a:p>
                      <a:r>
                        <a:rPr lang="en-GB" sz="1600"/>
                        <a:t>Planet information.</a:t>
                      </a:r>
                    </a:p>
                    <a:p>
                      <a:r>
                        <a:rPr lang="en-GB" sz="1600"/>
                        <a:t>Space discoveries</a:t>
                      </a:r>
                    </a:p>
                    <a:p>
                      <a:r>
                        <a:rPr lang="en-GB" sz="1600"/>
                        <a:t>Space exploration</a:t>
                      </a:r>
                    </a:p>
                    <a:p>
                      <a:r>
                        <a:rPr lang="en-GB" sz="1600"/>
                        <a:t>Timelines of space exploration to present Chinese expedition to dark side of the Moon.</a:t>
                      </a:r>
                    </a:p>
                    <a:p>
                      <a:r>
                        <a:rPr lang="en-GB" sz="1600"/>
                        <a:t>Planetary movement around the Sun.</a:t>
                      </a:r>
                    </a:p>
                  </a:txBody>
                  <a:tcPr/>
                </a:tc>
                <a:extLst>
                  <a:ext uri="{0D108BD9-81ED-4DB2-BD59-A6C34878D82A}">
                    <a16:rowId xmlns:a16="http://schemas.microsoft.com/office/drawing/2014/main" val="2688375133"/>
                  </a:ext>
                </a:extLst>
              </a:tr>
            </a:tbl>
          </a:graphicData>
        </a:graphic>
      </p:graphicFrame>
      <p:sp>
        <p:nvSpPr>
          <p:cNvPr id="5" name="TextBox 4">
            <a:extLst>
              <a:ext uri="{FF2B5EF4-FFF2-40B4-BE49-F238E27FC236}">
                <a16:creationId xmlns:a16="http://schemas.microsoft.com/office/drawing/2014/main" id="{87F90AB5-48B9-404D-83DF-A87DC2E874D3}"/>
              </a:ext>
            </a:extLst>
          </p:cNvPr>
          <p:cNvSpPr txBox="1"/>
          <p:nvPr/>
        </p:nvSpPr>
        <p:spPr>
          <a:xfrm>
            <a:off x="887896" y="357809"/>
            <a:ext cx="10268975" cy="523220"/>
          </a:xfrm>
          <a:prstGeom prst="rect">
            <a:avLst/>
          </a:prstGeom>
          <a:noFill/>
        </p:spPr>
        <p:txBody>
          <a:bodyPr wrap="square" rtlCol="0">
            <a:spAutoFit/>
          </a:bodyPr>
          <a:lstStyle/>
          <a:p>
            <a:r>
              <a:rPr lang="en-GB" sz="2800" b="1">
                <a:solidFill>
                  <a:srgbClr val="FF0000"/>
                </a:solidFill>
              </a:rPr>
              <a:t>Auditing different types of scientific enquiry activities across a topic.</a:t>
            </a:r>
          </a:p>
        </p:txBody>
      </p:sp>
    </p:spTree>
    <p:extLst>
      <p:ext uri="{BB962C8B-B14F-4D97-AF65-F5344CB8AC3E}">
        <p14:creationId xmlns:p14="http://schemas.microsoft.com/office/powerpoint/2010/main" val="2053666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04D170-F4A5-4884-A4FF-03B0F3E44C6A}"/>
              </a:ext>
            </a:extLst>
          </p:cNvPr>
          <p:cNvGraphicFramePr>
            <a:graphicFrameLocks noGrp="1"/>
          </p:cNvGraphicFramePr>
          <p:nvPr>
            <p:extLst>
              <p:ext uri="{D42A27DB-BD31-4B8C-83A1-F6EECF244321}">
                <p14:modId xmlns:p14="http://schemas.microsoft.com/office/powerpoint/2010/main" val="3768757415"/>
              </p:ext>
            </p:extLst>
          </p:nvPr>
        </p:nvGraphicFramePr>
        <p:xfrm>
          <a:off x="471971" y="1786040"/>
          <a:ext cx="11237844" cy="2982255"/>
        </p:xfrm>
        <a:graphic>
          <a:graphicData uri="http://schemas.openxmlformats.org/drawingml/2006/table">
            <a:tbl>
              <a:tblPr firstRow="1" bandRow="1">
                <a:tableStyleId>{5C22544A-7EE6-4342-B048-85BDC9FD1C3A}</a:tableStyleId>
              </a:tblPr>
              <a:tblGrid>
                <a:gridCol w="1872974">
                  <a:extLst>
                    <a:ext uri="{9D8B030D-6E8A-4147-A177-3AD203B41FA5}">
                      <a16:colId xmlns:a16="http://schemas.microsoft.com/office/drawing/2014/main" val="3448502755"/>
                    </a:ext>
                  </a:extLst>
                </a:gridCol>
                <a:gridCol w="1872974">
                  <a:extLst>
                    <a:ext uri="{9D8B030D-6E8A-4147-A177-3AD203B41FA5}">
                      <a16:colId xmlns:a16="http://schemas.microsoft.com/office/drawing/2014/main" val="1909655468"/>
                    </a:ext>
                  </a:extLst>
                </a:gridCol>
                <a:gridCol w="1872974">
                  <a:extLst>
                    <a:ext uri="{9D8B030D-6E8A-4147-A177-3AD203B41FA5}">
                      <a16:colId xmlns:a16="http://schemas.microsoft.com/office/drawing/2014/main" val="3756295705"/>
                    </a:ext>
                  </a:extLst>
                </a:gridCol>
                <a:gridCol w="1872974">
                  <a:extLst>
                    <a:ext uri="{9D8B030D-6E8A-4147-A177-3AD203B41FA5}">
                      <a16:colId xmlns:a16="http://schemas.microsoft.com/office/drawing/2014/main" val="808411236"/>
                    </a:ext>
                  </a:extLst>
                </a:gridCol>
                <a:gridCol w="1872974">
                  <a:extLst>
                    <a:ext uri="{9D8B030D-6E8A-4147-A177-3AD203B41FA5}">
                      <a16:colId xmlns:a16="http://schemas.microsoft.com/office/drawing/2014/main" val="891580481"/>
                    </a:ext>
                  </a:extLst>
                </a:gridCol>
                <a:gridCol w="1872974">
                  <a:extLst>
                    <a:ext uri="{9D8B030D-6E8A-4147-A177-3AD203B41FA5}">
                      <a16:colId xmlns:a16="http://schemas.microsoft.com/office/drawing/2014/main" val="453703657"/>
                    </a:ext>
                  </a:extLst>
                </a:gridCol>
              </a:tblGrid>
              <a:tr h="1183935">
                <a:tc>
                  <a:txBody>
                    <a:bodyPr/>
                    <a:lstStyle/>
                    <a:p>
                      <a:endParaRPr lang="en-GB"/>
                    </a:p>
                  </a:txBody>
                  <a:tcPr/>
                </a:tc>
                <a:tc>
                  <a:txBody>
                    <a:bodyPr/>
                    <a:lstStyle/>
                    <a:p>
                      <a:r>
                        <a:rPr lang="en-GB"/>
                        <a:t>Observation (Over time)</a:t>
                      </a:r>
                    </a:p>
                  </a:txBody>
                  <a:tcPr/>
                </a:tc>
                <a:tc>
                  <a:txBody>
                    <a:bodyPr/>
                    <a:lstStyle/>
                    <a:p>
                      <a:r>
                        <a:rPr lang="en-GB"/>
                        <a:t>Classification / identification</a:t>
                      </a:r>
                    </a:p>
                  </a:txBody>
                  <a:tcPr/>
                </a:tc>
                <a:tc>
                  <a:txBody>
                    <a:bodyPr/>
                    <a:lstStyle/>
                    <a:p>
                      <a:r>
                        <a:rPr lang="en-GB"/>
                        <a:t>Fair / Comparative tests</a:t>
                      </a:r>
                    </a:p>
                  </a:txBody>
                  <a:tcPr/>
                </a:tc>
                <a:tc>
                  <a:txBody>
                    <a:bodyPr/>
                    <a:lstStyle/>
                    <a:p>
                      <a:r>
                        <a:rPr lang="en-GB"/>
                        <a:t>Pattern seeking</a:t>
                      </a:r>
                    </a:p>
                  </a:txBody>
                  <a:tcPr/>
                </a:tc>
                <a:tc>
                  <a:txBody>
                    <a:bodyPr/>
                    <a:lstStyle/>
                    <a:p>
                      <a:r>
                        <a:rPr lang="en-GB"/>
                        <a:t>Research</a:t>
                      </a:r>
                    </a:p>
                  </a:txBody>
                  <a:tcPr/>
                </a:tc>
                <a:extLst>
                  <a:ext uri="{0D108BD9-81ED-4DB2-BD59-A6C34878D82A}">
                    <a16:rowId xmlns:a16="http://schemas.microsoft.com/office/drawing/2014/main" val="642656451"/>
                  </a:ext>
                </a:extLst>
              </a:tr>
              <a:tr h="1183935">
                <a:tc>
                  <a:txBody>
                    <a:bodyPr/>
                    <a:lstStyle/>
                    <a:p>
                      <a:r>
                        <a:rPr lang="en-GB" sz="2000" b="1"/>
                        <a:t>Y6 Evolution /  Inheritance</a:t>
                      </a:r>
                    </a:p>
                    <a:p>
                      <a:endParaRPr lang="en-GB" sz="1600"/>
                    </a:p>
                  </a:txBody>
                  <a:tcPr/>
                </a:tc>
                <a:tc>
                  <a:txBody>
                    <a:bodyPr/>
                    <a:lstStyle/>
                    <a:p>
                      <a:r>
                        <a:rPr lang="en-GB" sz="1600"/>
                        <a:t>Darwin’s finches.</a:t>
                      </a:r>
                    </a:p>
                    <a:p>
                      <a:r>
                        <a:rPr lang="en-GB" sz="1600"/>
                        <a:t>Fossil making</a:t>
                      </a:r>
                    </a:p>
                  </a:txBody>
                  <a:tcPr/>
                </a:tc>
                <a:tc>
                  <a:txBody>
                    <a:bodyPr/>
                    <a:lstStyle/>
                    <a:p>
                      <a:r>
                        <a:rPr lang="en-GB" sz="1600"/>
                        <a:t>Fossils</a:t>
                      </a:r>
                    </a:p>
                    <a:p>
                      <a:r>
                        <a:rPr lang="en-GB" sz="1600"/>
                        <a:t>Fossil making</a:t>
                      </a:r>
                    </a:p>
                    <a:p>
                      <a:r>
                        <a:rPr lang="en-GB" sz="1600"/>
                        <a:t>Make your own adapted animal</a:t>
                      </a:r>
                    </a:p>
                    <a:p>
                      <a:endParaRPr lang="en-GB" sz="1600"/>
                    </a:p>
                  </a:txBody>
                  <a:tcPr/>
                </a:tc>
                <a:tc>
                  <a:txBody>
                    <a:bodyPr/>
                    <a:lstStyle/>
                    <a:p>
                      <a:r>
                        <a:rPr lang="en-GB" sz="1600" b="0"/>
                        <a:t>Seeds and beaks</a:t>
                      </a:r>
                    </a:p>
                  </a:txBody>
                  <a:tcPr/>
                </a:tc>
                <a:tc>
                  <a:txBody>
                    <a:bodyPr/>
                    <a:lstStyle/>
                    <a:p>
                      <a:r>
                        <a:rPr lang="en-GB" sz="1600"/>
                        <a:t>Seeds and beaks</a:t>
                      </a:r>
                    </a:p>
                    <a:p>
                      <a:r>
                        <a:rPr lang="en-GB" sz="1600"/>
                        <a:t>Inherited traits – Mr Men children</a:t>
                      </a:r>
                    </a:p>
                    <a:p>
                      <a:endParaRPr lang="en-GB" sz="1600"/>
                    </a:p>
                  </a:txBody>
                  <a:tcPr/>
                </a:tc>
                <a:tc>
                  <a:txBody>
                    <a:bodyPr/>
                    <a:lstStyle/>
                    <a:p>
                      <a:r>
                        <a:rPr lang="en-GB" sz="1600"/>
                        <a:t>Darwin</a:t>
                      </a:r>
                    </a:p>
                    <a:p>
                      <a:r>
                        <a:rPr lang="en-GB" sz="1600"/>
                        <a:t>Fossils</a:t>
                      </a:r>
                    </a:p>
                    <a:p>
                      <a:r>
                        <a:rPr lang="en-GB" sz="1600"/>
                        <a:t>Mary Anning</a:t>
                      </a:r>
                    </a:p>
                    <a:p>
                      <a:r>
                        <a:rPr lang="en-GB" sz="1600"/>
                        <a:t>Inheritance</a:t>
                      </a:r>
                    </a:p>
                    <a:p>
                      <a:r>
                        <a:rPr lang="en-GB" sz="1600"/>
                        <a:t>Resistant bacteria</a:t>
                      </a:r>
                    </a:p>
                    <a:p>
                      <a:r>
                        <a:rPr lang="en-GB" sz="1600"/>
                        <a:t>Animal adaptations</a:t>
                      </a:r>
                    </a:p>
                    <a:p>
                      <a:endParaRPr lang="en-GB" sz="1600"/>
                    </a:p>
                  </a:txBody>
                  <a:tcPr/>
                </a:tc>
                <a:extLst>
                  <a:ext uri="{0D108BD9-81ED-4DB2-BD59-A6C34878D82A}">
                    <a16:rowId xmlns:a16="http://schemas.microsoft.com/office/drawing/2014/main" val="2688375133"/>
                  </a:ext>
                </a:extLst>
              </a:tr>
            </a:tbl>
          </a:graphicData>
        </a:graphic>
      </p:graphicFrame>
      <p:sp>
        <p:nvSpPr>
          <p:cNvPr id="5" name="TextBox 4">
            <a:extLst>
              <a:ext uri="{FF2B5EF4-FFF2-40B4-BE49-F238E27FC236}">
                <a16:creationId xmlns:a16="http://schemas.microsoft.com/office/drawing/2014/main" id="{87F90AB5-48B9-404D-83DF-A87DC2E874D3}"/>
              </a:ext>
            </a:extLst>
          </p:cNvPr>
          <p:cNvSpPr txBox="1"/>
          <p:nvPr/>
        </p:nvSpPr>
        <p:spPr>
          <a:xfrm>
            <a:off x="859701" y="458569"/>
            <a:ext cx="10478700" cy="523220"/>
          </a:xfrm>
          <a:prstGeom prst="rect">
            <a:avLst/>
          </a:prstGeom>
          <a:noFill/>
        </p:spPr>
        <p:txBody>
          <a:bodyPr wrap="square" rtlCol="0">
            <a:spAutoFit/>
          </a:bodyPr>
          <a:lstStyle/>
          <a:p>
            <a:r>
              <a:rPr lang="en-GB" sz="2800" b="1">
                <a:solidFill>
                  <a:srgbClr val="FF0000"/>
                </a:solidFill>
              </a:rPr>
              <a:t>Auditing different types of scientific enquiry activities across a topic.</a:t>
            </a:r>
          </a:p>
        </p:txBody>
      </p:sp>
    </p:spTree>
    <p:extLst>
      <p:ext uri="{BB962C8B-B14F-4D97-AF65-F5344CB8AC3E}">
        <p14:creationId xmlns:p14="http://schemas.microsoft.com/office/powerpoint/2010/main" val="140935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2C1C66-93D7-CD4B-B1B4-776D24BB60E0}"/>
              </a:ext>
            </a:extLst>
          </p:cNvPr>
          <p:cNvSpPr txBox="1"/>
          <p:nvPr/>
        </p:nvSpPr>
        <p:spPr>
          <a:xfrm>
            <a:off x="669073" y="602166"/>
            <a:ext cx="5140712" cy="369332"/>
          </a:xfrm>
          <a:prstGeom prst="rect">
            <a:avLst/>
          </a:prstGeom>
          <a:noFill/>
        </p:spPr>
        <p:txBody>
          <a:bodyPr wrap="square" rtlCol="0">
            <a:spAutoFit/>
          </a:bodyPr>
          <a:lstStyle/>
          <a:p>
            <a:r>
              <a:rPr lang="en-US" dirty="0" err="1"/>
              <a:t>Plickers</a:t>
            </a:r>
            <a:r>
              <a:rPr lang="en-US" dirty="0"/>
              <a:t> questions </a:t>
            </a:r>
          </a:p>
        </p:txBody>
      </p:sp>
    </p:spTree>
    <p:extLst>
      <p:ext uri="{BB962C8B-B14F-4D97-AF65-F5344CB8AC3E}">
        <p14:creationId xmlns:p14="http://schemas.microsoft.com/office/powerpoint/2010/main" val="528027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FCACC-49E6-F647-B02F-6FF6AD0B3A0C}"/>
              </a:ext>
            </a:extLst>
          </p:cNvPr>
          <p:cNvPicPr>
            <a:picLocks noChangeAspect="1"/>
          </p:cNvPicPr>
          <p:nvPr/>
        </p:nvPicPr>
        <p:blipFill>
          <a:blip r:embed="rId2"/>
          <a:stretch>
            <a:fillRect/>
          </a:stretch>
        </p:blipFill>
        <p:spPr>
          <a:xfrm>
            <a:off x="883024" y="340659"/>
            <a:ext cx="5717221" cy="5173476"/>
          </a:xfrm>
          <a:prstGeom prst="rect">
            <a:avLst/>
          </a:prstGeom>
        </p:spPr>
      </p:pic>
      <p:sp>
        <p:nvSpPr>
          <p:cNvPr id="5" name="Rectangle 4">
            <a:extLst>
              <a:ext uri="{FF2B5EF4-FFF2-40B4-BE49-F238E27FC236}">
                <a16:creationId xmlns:a16="http://schemas.microsoft.com/office/drawing/2014/main" id="{4E24BF2A-AEC8-0146-862C-1F35E3056C41}"/>
              </a:ext>
            </a:extLst>
          </p:cNvPr>
          <p:cNvSpPr/>
          <p:nvPr/>
        </p:nvSpPr>
        <p:spPr>
          <a:xfrm>
            <a:off x="7927560" y="4012170"/>
            <a:ext cx="3813865" cy="1431161"/>
          </a:xfrm>
          <a:prstGeom prst="rect">
            <a:avLst/>
          </a:prstGeom>
        </p:spPr>
        <p:txBody>
          <a:bodyPr wrap="none">
            <a:spAutoFit/>
          </a:bodyPr>
          <a:lstStyle/>
          <a:p>
            <a:r>
              <a:rPr lang="en-GB">
                <a:latin typeface="Times New Roman" panose="02020603050405020304" pitchFamily="18" charset="0"/>
                <a:ea typeface="Times New Roman" panose="02020603050405020304" pitchFamily="18" charset="0"/>
              </a:rPr>
              <a:t>Pupils show exceptional independence.</a:t>
            </a:r>
          </a:p>
          <a:p>
            <a:r>
              <a:rPr lang="en-GB">
                <a:latin typeface="Times New Roman" panose="02020603050405020304" pitchFamily="18" charset="0"/>
              </a:rPr>
              <a:t>OFSTED</a:t>
            </a:r>
          </a:p>
          <a:p>
            <a:r>
              <a:rPr lang="en-GB" altLang="en-US" sz="1100">
                <a:latin typeface="Calibri" panose="020F0502020204030204" pitchFamily="34" charset="0"/>
                <a:ea typeface="Calibri" panose="020F0502020204030204" pitchFamily="34" charset="0"/>
                <a:cs typeface="Times New Roman" panose="02020603050405020304" pitchFamily="18" charset="0"/>
                <a:hlinkClick r:id="rId3"/>
              </a:rPr>
              <a:t>http://sciencelearningcentres.wordpress.com</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r>
              <a:rPr lang="en-GB" altLang="en-US" sz="1100">
                <a:latin typeface="Calibri" panose="020F0502020204030204" pitchFamily="34" charset="0"/>
                <a:ea typeface="Calibri" panose="020F0502020204030204" pitchFamily="34" charset="0"/>
                <a:cs typeface="Times New Roman" panose="02020603050405020304" pitchFamily="18" charset="0"/>
              </a:rPr>
              <a:t>/2013/03/13/outstanding-teaching-an-</a:t>
            </a:r>
            <a:r>
              <a:rPr lang="en-GB" altLang="en-US" sz="1100" err="1">
                <a:latin typeface="Calibri" panose="020F0502020204030204" pitchFamily="34" charset="0"/>
                <a:ea typeface="Calibri" panose="020F0502020204030204" pitchFamily="34" charset="0"/>
                <a:cs typeface="Times New Roman" panose="02020603050405020304" pitchFamily="18" charset="0"/>
              </a:rPr>
              <a:t>ofsted</a:t>
            </a:r>
            <a:r>
              <a:rPr lang="en-GB" altLang="en-US" sz="1100">
                <a:latin typeface="Calibri" panose="020F0502020204030204" pitchFamily="34" charset="0"/>
                <a:ea typeface="Calibri" panose="020F0502020204030204" pitchFamily="34" charset="0"/>
                <a:cs typeface="Times New Roman" panose="02020603050405020304" pitchFamily="18" charset="0"/>
              </a:rPr>
              <a:t>-description/</a:t>
            </a:r>
          </a:p>
          <a:p>
            <a:endParaRPr lang="en-GB" altLang="en-US" sz="1100"/>
          </a:p>
          <a:p>
            <a:endParaRPr lang="en-GB"/>
          </a:p>
        </p:txBody>
      </p:sp>
    </p:spTree>
    <p:extLst>
      <p:ext uri="{BB962C8B-B14F-4D97-AF65-F5344CB8AC3E}">
        <p14:creationId xmlns:p14="http://schemas.microsoft.com/office/powerpoint/2010/main" val="1909289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4C43E98-8AE4-B643-9A37-3337BC605A4B}"/>
              </a:ext>
            </a:extLst>
          </p:cNvPr>
          <p:cNvPicPr>
            <a:picLocks noChangeAspect="1"/>
          </p:cNvPicPr>
          <p:nvPr/>
        </p:nvPicPr>
        <p:blipFill rotWithShape="1">
          <a:blip r:embed="rId2">
            <a:extLst>
              <a:ext uri="{28A0092B-C50C-407E-A947-70E740481C1C}">
                <a14:useLocalDpi xmlns:a14="http://schemas.microsoft.com/office/drawing/2010/main" val="0"/>
              </a:ext>
            </a:extLst>
          </a:blip>
          <a:srcRect l="15039" t="12239" r="5271" b="17063"/>
          <a:stretch/>
        </p:blipFill>
        <p:spPr>
          <a:xfrm rot="5400000">
            <a:off x="-1034717" y="1034716"/>
            <a:ext cx="6184235" cy="4114800"/>
          </a:xfrm>
          <a:prstGeom prst="rect">
            <a:avLst/>
          </a:prstGeom>
        </p:spPr>
      </p:pic>
      <p:sp>
        <p:nvSpPr>
          <p:cNvPr id="4" name="TextBox 3">
            <a:extLst>
              <a:ext uri="{FF2B5EF4-FFF2-40B4-BE49-F238E27FC236}">
                <a16:creationId xmlns:a16="http://schemas.microsoft.com/office/drawing/2014/main" id="{12CFF6A9-F1E1-B540-85B9-D0BE221E324B}"/>
              </a:ext>
            </a:extLst>
          </p:cNvPr>
          <p:cNvSpPr txBox="1"/>
          <p:nvPr/>
        </p:nvSpPr>
        <p:spPr>
          <a:xfrm>
            <a:off x="5007935" y="871870"/>
            <a:ext cx="5465135" cy="369332"/>
          </a:xfrm>
          <a:prstGeom prst="rect">
            <a:avLst/>
          </a:prstGeom>
          <a:noFill/>
        </p:spPr>
        <p:txBody>
          <a:bodyPr wrap="square" rtlCol="0">
            <a:spAutoFit/>
          </a:bodyPr>
          <a:lstStyle/>
          <a:p>
            <a:r>
              <a:rPr lang="en-US" dirty="0"/>
              <a:t>Y4 – creating a classification key for different animals.</a:t>
            </a:r>
          </a:p>
        </p:txBody>
      </p:sp>
    </p:spTree>
    <p:extLst>
      <p:ext uri="{BB962C8B-B14F-4D97-AF65-F5344CB8AC3E}">
        <p14:creationId xmlns:p14="http://schemas.microsoft.com/office/powerpoint/2010/main" val="2926317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7A686E2-32AB-AD4F-B846-50454FE05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
        <p:nvSpPr>
          <p:cNvPr id="4" name="TextBox 3">
            <a:extLst>
              <a:ext uri="{FF2B5EF4-FFF2-40B4-BE49-F238E27FC236}">
                <a16:creationId xmlns:a16="http://schemas.microsoft.com/office/drawing/2014/main" id="{8429B92E-763E-C142-A378-2B6876B9370A}"/>
              </a:ext>
            </a:extLst>
          </p:cNvPr>
          <p:cNvSpPr txBox="1"/>
          <p:nvPr/>
        </p:nvSpPr>
        <p:spPr>
          <a:xfrm>
            <a:off x="5479310" y="882502"/>
            <a:ext cx="6057015" cy="369332"/>
          </a:xfrm>
          <a:prstGeom prst="rect">
            <a:avLst/>
          </a:prstGeom>
          <a:noFill/>
        </p:spPr>
        <p:txBody>
          <a:bodyPr wrap="square" rtlCol="0">
            <a:spAutoFit/>
          </a:bodyPr>
          <a:lstStyle/>
          <a:p>
            <a:r>
              <a:rPr lang="en-US" dirty="0"/>
              <a:t>Y5 – observing whether an onion grows from a bulb</a:t>
            </a:r>
          </a:p>
        </p:txBody>
      </p:sp>
    </p:spTree>
    <p:extLst>
      <p:ext uri="{BB962C8B-B14F-4D97-AF65-F5344CB8AC3E}">
        <p14:creationId xmlns:p14="http://schemas.microsoft.com/office/powerpoint/2010/main" val="1263455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table, letter&#10;&#10;Description automatically generated">
            <a:extLst>
              <a:ext uri="{FF2B5EF4-FFF2-40B4-BE49-F238E27FC236}">
                <a16:creationId xmlns:a16="http://schemas.microsoft.com/office/drawing/2014/main" id="{FB06DAAE-8120-E94A-92F9-3D6744F28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17" y="442581"/>
            <a:ext cx="6858000" cy="5143500"/>
          </a:xfrm>
          <a:prstGeom prst="rect">
            <a:avLst/>
          </a:prstGeom>
        </p:spPr>
      </p:pic>
      <p:sp>
        <p:nvSpPr>
          <p:cNvPr id="4" name="TextBox 3">
            <a:extLst>
              <a:ext uri="{FF2B5EF4-FFF2-40B4-BE49-F238E27FC236}">
                <a16:creationId xmlns:a16="http://schemas.microsoft.com/office/drawing/2014/main" id="{B016B041-878D-4B43-BDF3-F4EF4A1FFC41}"/>
              </a:ext>
            </a:extLst>
          </p:cNvPr>
          <p:cNvSpPr txBox="1"/>
          <p:nvPr/>
        </p:nvSpPr>
        <p:spPr>
          <a:xfrm>
            <a:off x="7464056" y="946298"/>
            <a:ext cx="3742660" cy="923330"/>
          </a:xfrm>
          <a:prstGeom prst="rect">
            <a:avLst/>
          </a:prstGeom>
          <a:noFill/>
        </p:spPr>
        <p:txBody>
          <a:bodyPr wrap="square" rtlCol="0">
            <a:spAutoFit/>
          </a:bodyPr>
          <a:lstStyle/>
          <a:p>
            <a:r>
              <a:rPr lang="en-US" dirty="0"/>
              <a:t>Y6 – investigating the increase in heart rate when completing different types of exercise </a:t>
            </a:r>
          </a:p>
        </p:txBody>
      </p:sp>
    </p:spTree>
    <p:extLst>
      <p:ext uri="{BB962C8B-B14F-4D97-AF65-F5344CB8AC3E}">
        <p14:creationId xmlns:p14="http://schemas.microsoft.com/office/powerpoint/2010/main" val="3641741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7CBFB-8A1F-D547-B5B3-8D1CF0359E25}"/>
              </a:ext>
            </a:extLst>
          </p:cNvPr>
          <p:cNvSpPr txBox="1"/>
          <p:nvPr/>
        </p:nvSpPr>
        <p:spPr>
          <a:xfrm>
            <a:off x="241572" y="312490"/>
            <a:ext cx="4513521" cy="1015663"/>
          </a:xfrm>
          <a:prstGeom prst="rect">
            <a:avLst/>
          </a:prstGeom>
          <a:noFill/>
        </p:spPr>
        <p:txBody>
          <a:bodyPr wrap="square" rtlCol="0">
            <a:spAutoFit/>
          </a:bodyPr>
          <a:lstStyle/>
          <a:p>
            <a:r>
              <a:rPr lang="en-US" sz="6000"/>
              <a:t>EYFS SCIENCE</a:t>
            </a:r>
          </a:p>
        </p:txBody>
      </p:sp>
      <p:sp>
        <p:nvSpPr>
          <p:cNvPr id="4" name="TextBox 3">
            <a:extLst>
              <a:ext uri="{FF2B5EF4-FFF2-40B4-BE49-F238E27FC236}">
                <a16:creationId xmlns:a16="http://schemas.microsoft.com/office/drawing/2014/main" id="{CE0225DF-C9B2-8445-B61A-F9A7FBA469F3}"/>
              </a:ext>
            </a:extLst>
          </p:cNvPr>
          <p:cNvSpPr txBox="1"/>
          <p:nvPr/>
        </p:nvSpPr>
        <p:spPr>
          <a:xfrm>
            <a:off x="497072" y="1412496"/>
            <a:ext cx="11422026" cy="4401205"/>
          </a:xfrm>
          <a:prstGeom prst="rect">
            <a:avLst/>
          </a:prstGeom>
          <a:noFill/>
        </p:spPr>
        <p:txBody>
          <a:bodyPr wrap="square" lIns="91440" tIns="45720" rIns="91440" bIns="45720" anchor="t">
            <a:spAutoFit/>
          </a:bodyPr>
          <a:lstStyle/>
          <a:p>
            <a:r>
              <a:rPr lang="en-GB" sz="2000" b="1">
                <a:effectLst/>
                <a:latin typeface="Arial"/>
                <a:cs typeface="Arial"/>
              </a:rPr>
              <a:t>ELG: The Natural World</a:t>
            </a:r>
            <a:r>
              <a:rPr lang="en-GB" sz="2000" b="1">
                <a:latin typeface="Arial"/>
                <a:cs typeface="Arial"/>
              </a:rPr>
              <a:t> </a:t>
            </a:r>
            <a:endParaRPr lang="en-GB" sz="2000" b="1"/>
          </a:p>
          <a:p>
            <a:endParaRPr lang="en-GB" sz="2000" b="1">
              <a:effectLst/>
              <a:latin typeface="ArialMT"/>
            </a:endParaRPr>
          </a:p>
          <a:p>
            <a:r>
              <a:rPr lang="en-GB" sz="2000">
                <a:effectLst/>
                <a:latin typeface="ArialMT"/>
              </a:rPr>
              <a:t>Children at the expected level of development will:</a:t>
            </a:r>
            <a:r>
              <a:rPr lang="en-GB" sz="2000">
                <a:latin typeface="ArialMT"/>
              </a:rPr>
              <a:t> </a:t>
            </a:r>
            <a:endParaRPr lang="en-GB" sz="2000">
              <a:effectLst/>
            </a:endParaRPr>
          </a:p>
          <a:p>
            <a:pPr marL="285750" indent="-285750">
              <a:buFont typeface="Arial" panose="020B0604020202020204" pitchFamily="34" charset="0"/>
              <a:buChar char="•"/>
            </a:pPr>
            <a:r>
              <a:rPr lang="en-GB" sz="2000">
                <a:effectLst/>
                <a:latin typeface="ArialMT"/>
              </a:rPr>
              <a:t>Explore the natural world around them, making observations and drawing pictures of animals and plants;</a:t>
            </a:r>
            <a:r>
              <a:rPr lang="en-GB" sz="2000">
                <a:latin typeface="ArialMT"/>
              </a:rPr>
              <a:t> </a:t>
            </a:r>
            <a:endParaRPr lang="en-GB" sz="2000">
              <a:effectLst/>
              <a:latin typeface="ArialMT"/>
            </a:endParaRPr>
          </a:p>
          <a:p>
            <a:endParaRPr lang="en-GB" sz="2000"/>
          </a:p>
          <a:p>
            <a:pPr marL="285750" indent="-285750">
              <a:buFont typeface="Arial" panose="020B0604020202020204" pitchFamily="34" charset="0"/>
              <a:buChar char="•"/>
            </a:pPr>
            <a:r>
              <a:rPr lang="en-GB" sz="2000">
                <a:effectLst/>
                <a:latin typeface="ArialMT"/>
              </a:rPr>
              <a:t>Know some similarities and differences between the natural world around them and contrasting environments, drawing on their experiences and what has been read in class;</a:t>
            </a:r>
            <a:r>
              <a:rPr lang="en-GB" sz="2000">
                <a:latin typeface="ArialMT"/>
              </a:rPr>
              <a:t> </a:t>
            </a:r>
            <a:endParaRPr lang="en-GB" sz="2000">
              <a:effectLst/>
              <a:latin typeface="ArialMT"/>
            </a:endParaRPr>
          </a:p>
          <a:p>
            <a:endParaRPr lang="en-GB" sz="2000"/>
          </a:p>
          <a:p>
            <a:pPr marL="285750" indent="-285750">
              <a:buFont typeface="Arial" panose="020B0604020202020204" pitchFamily="34" charset="0"/>
              <a:buChar char="•"/>
            </a:pPr>
            <a:r>
              <a:rPr lang="en-GB" sz="2000">
                <a:effectLst/>
                <a:latin typeface="ArialMT"/>
              </a:rPr>
              <a:t>Understand some important processes and changes in the natural world around them, including the seasons and changing states of matter.</a:t>
            </a:r>
            <a:r>
              <a:rPr lang="en-GB" sz="2000">
                <a:latin typeface="ArialMT"/>
              </a:rPr>
              <a:t> </a:t>
            </a:r>
            <a:endParaRPr lang="en-GB" sz="2000">
              <a:latin typeface="Calibri" panose="020F0502020204030204"/>
              <a:cs typeface="Calibri" panose="020F0502020204030204"/>
            </a:endParaRPr>
          </a:p>
          <a:p>
            <a:endParaRPr lang="en-GB" sz="2000">
              <a:effectLst/>
              <a:latin typeface="ArialMT"/>
            </a:endParaRPr>
          </a:p>
          <a:p>
            <a:pPr marL="285750" indent="-285750">
              <a:buFont typeface="Arial" panose="020B0604020202020204" pitchFamily="34" charset="0"/>
              <a:buChar char="•"/>
            </a:pPr>
            <a:endParaRPr lang="en-GB" sz="2000">
              <a:latin typeface="ArialMT"/>
            </a:endParaRPr>
          </a:p>
          <a:p>
            <a:pPr marL="285750" indent="-285750">
              <a:buFont typeface="Arial" panose="020B0604020202020204" pitchFamily="34" charset="0"/>
              <a:buChar char="•"/>
            </a:pPr>
            <a:endParaRPr lang="en-GB" sz="2000">
              <a:latin typeface="ArialMT"/>
            </a:endParaRPr>
          </a:p>
        </p:txBody>
      </p:sp>
    </p:spTree>
    <p:extLst>
      <p:ext uri="{BB962C8B-B14F-4D97-AF65-F5344CB8AC3E}">
        <p14:creationId xmlns:p14="http://schemas.microsoft.com/office/powerpoint/2010/main" val="1105137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E77C44-75A4-42C4-B326-A4C0EE2E8FB5}"/>
              </a:ext>
            </a:extLst>
          </p:cNvPr>
          <p:cNvSpPr txBox="1"/>
          <p:nvPr/>
        </p:nvSpPr>
        <p:spPr>
          <a:xfrm>
            <a:off x="2865681" y="1196789"/>
            <a:ext cx="6243708" cy="2862322"/>
          </a:xfrm>
          <a:prstGeom prst="rect">
            <a:avLst/>
          </a:prstGeom>
          <a:noFill/>
        </p:spPr>
        <p:txBody>
          <a:bodyPr wrap="square" lIns="91440" tIns="45720" rIns="91440" bIns="45720" rtlCol="0" anchor="t">
            <a:spAutoFit/>
          </a:bodyPr>
          <a:lstStyle/>
          <a:p>
            <a:pPr algn="ctr"/>
            <a:r>
              <a:rPr lang="en-US" sz="6000" b="1"/>
              <a:t>EYFS SCIENCE</a:t>
            </a:r>
            <a:endParaRPr lang="en-US" b="1"/>
          </a:p>
          <a:p>
            <a:pPr algn="ctr"/>
            <a:endParaRPr lang="en-US" sz="6000">
              <a:cs typeface="Calibri"/>
            </a:endParaRPr>
          </a:p>
          <a:p>
            <a:pPr algn="ctr"/>
            <a:r>
              <a:rPr lang="en-US" sz="6000">
                <a:cs typeface="Calibri"/>
              </a:rPr>
              <a:t>Get your coats on</a:t>
            </a:r>
          </a:p>
        </p:txBody>
      </p:sp>
    </p:spTree>
    <p:extLst>
      <p:ext uri="{BB962C8B-B14F-4D97-AF65-F5344CB8AC3E}">
        <p14:creationId xmlns:p14="http://schemas.microsoft.com/office/powerpoint/2010/main" val="1626114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05B38F-ADD8-4D96-8458-D2318B6CF902}"/>
              </a:ext>
            </a:extLst>
          </p:cNvPr>
          <p:cNvSpPr txBox="1"/>
          <p:nvPr/>
        </p:nvSpPr>
        <p:spPr>
          <a:xfrm>
            <a:off x="662609" y="662609"/>
            <a:ext cx="2023201" cy="523220"/>
          </a:xfrm>
          <a:prstGeom prst="rect">
            <a:avLst/>
          </a:prstGeom>
          <a:solidFill>
            <a:schemeClr val="accent4">
              <a:lumMod val="40000"/>
              <a:lumOff val="60000"/>
            </a:schemeClr>
          </a:solidFill>
        </p:spPr>
        <p:txBody>
          <a:bodyPr wrap="square" lIns="91440" tIns="45720" rIns="91440" bIns="45720" rtlCol="0" anchor="t">
            <a:spAutoFit/>
          </a:bodyPr>
          <a:lstStyle/>
          <a:p>
            <a:r>
              <a:rPr lang="en-GB" sz="2800"/>
              <a:t>RESOURCES </a:t>
            </a:r>
          </a:p>
        </p:txBody>
      </p:sp>
      <p:pic>
        <p:nvPicPr>
          <p:cNvPr id="2050" name="Picture 2" descr="Explore, Engage, Extend  large">
            <a:extLst>
              <a:ext uri="{FF2B5EF4-FFF2-40B4-BE49-F238E27FC236}">
                <a16:creationId xmlns:a16="http://schemas.microsoft.com/office/drawing/2014/main" id="{BB20A66E-F3B1-4A9D-AC5B-B02CD65F5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822" y="560404"/>
            <a:ext cx="4171950" cy="4171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114B45-0FFE-43FB-8F33-9AE5563D697D}"/>
              </a:ext>
            </a:extLst>
          </p:cNvPr>
          <p:cNvSpPr txBox="1"/>
          <p:nvPr/>
        </p:nvSpPr>
        <p:spPr>
          <a:xfrm>
            <a:off x="6412494" y="4925132"/>
            <a:ext cx="5222915" cy="646331"/>
          </a:xfrm>
          <a:prstGeom prst="rect">
            <a:avLst/>
          </a:prstGeom>
          <a:noFill/>
        </p:spPr>
        <p:txBody>
          <a:bodyPr wrap="square" rtlCol="0">
            <a:spAutoFit/>
          </a:bodyPr>
          <a:lstStyle/>
          <a:p>
            <a:r>
              <a:rPr lang="en-GB"/>
              <a:t>Looks excellent. Key concepts, vocabulary, activities with background knowledge, misconceptions  £17.94</a:t>
            </a:r>
          </a:p>
        </p:txBody>
      </p:sp>
      <p:sp>
        <p:nvSpPr>
          <p:cNvPr id="8" name="TextBox 7">
            <a:extLst>
              <a:ext uri="{FF2B5EF4-FFF2-40B4-BE49-F238E27FC236}">
                <a16:creationId xmlns:a16="http://schemas.microsoft.com/office/drawing/2014/main" id="{E245FC9B-A281-4960-B466-AB23AAC8F3E0}"/>
              </a:ext>
            </a:extLst>
          </p:cNvPr>
          <p:cNvSpPr txBox="1"/>
          <p:nvPr/>
        </p:nvSpPr>
        <p:spPr>
          <a:xfrm>
            <a:off x="503582" y="1613848"/>
            <a:ext cx="5062331" cy="369332"/>
          </a:xfrm>
          <a:prstGeom prst="rect">
            <a:avLst/>
          </a:prstGeom>
          <a:noFill/>
        </p:spPr>
        <p:txBody>
          <a:bodyPr wrap="square" rtlCol="0">
            <a:spAutoFit/>
          </a:bodyPr>
          <a:lstStyle/>
          <a:p>
            <a:r>
              <a:rPr lang="en-GB">
                <a:hlinkClick r:id="rId3"/>
              </a:rPr>
              <a:t>https://www.planassessment.com/</a:t>
            </a:r>
            <a:r>
              <a:rPr lang="en-GB"/>
              <a:t> </a:t>
            </a:r>
          </a:p>
        </p:txBody>
      </p:sp>
      <p:sp>
        <p:nvSpPr>
          <p:cNvPr id="4" name="TextBox 3">
            <a:extLst>
              <a:ext uri="{FF2B5EF4-FFF2-40B4-BE49-F238E27FC236}">
                <a16:creationId xmlns:a16="http://schemas.microsoft.com/office/drawing/2014/main" id="{D484C0ED-E1EC-44A4-BDE9-1CE32D128E37}"/>
              </a:ext>
            </a:extLst>
          </p:cNvPr>
          <p:cNvSpPr txBox="1"/>
          <p:nvPr/>
        </p:nvSpPr>
        <p:spPr>
          <a:xfrm>
            <a:off x="403412" y="49216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Website List</a:t>
            </a:r>
          </a:p>
        </p:txBody>
      </p:sp>
    </p:spTree>
    <p:extLst>
      <p:ext uri="{BB962C8B-B14F-4D97-AF65-F5344CB8AC3E}">
        <p14:creationId xmlns:p14="http://schemas.microsoft.com/office/powerpoint/2010/main" val="4557175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D69A7-E04C-4173-8E7A-62183378A561}"/>
              </a:ext>
            </a:extLst>
          </p:cNvPr>
          <p:cNvSpPr txBox="1"/>
          <p:nvPr/>
        </p:nvSpPr>
        <p:spPr>
          <a:xfrm>
            <a:off x="543983" y="374650"/>
            <a:ext cx="66167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u="sng"/>
              <a:t>Plan assessment resources</a:t>
            </a:r>
          </a:p>
        </p:txBody>
      </p:sp>
      <p:pic>
        <p:nvPicPr>
          <p:cNvPr id="3" name="Picture 3">
            <a:extLst>
              <a:ext uri="{FF2B5EF4-FFF2-40B4-BE49-F238E27FC236}">
                <a16:creationId xmlns:a16="http://schemas.microsoft.com/office/drawing/2014/main" id="{AD8EE0C8-247C-4355-8067-3BEB35D32D58}"/>
              </a:ext>
            </a:extLst>
          </p:cNvPr>
          <p:cNvPicPr>
            <a:picLocks noChangeAspect="1"/>
          </p:cNvPicPr>
          <p:nvPr/>
        </p:nvPicPr>
        <p:blipFill>
          <a:blip r:embed="rId2"/>
          <a:stretch>
            <a:fillRect/>
          </a:stretch>
        </p:blipFill>
        <p:spPr>
          <a:xfrm>
            <a:off x="543983" y="1123552"/>
            <a:ext cx="4076700" cy="1753396"/>
          </a:xfrm>
          <a:prstGeom prst="rect">
            <a:avLst/>
          </a:prstGeom>
        </p:spPr>
      </p:pic>
      <p:pic>
        <p:nvPicPr>
          <p:cNvPr id="4" name="Picture 4" descr="Graphical user interface, text, application, email&#10;&#10;Description automatically generated">
            <a:extLst>
              <a:ext uri="{FF2B5EF4-FFF2-40B4-BE49-F238E27FC236}">
                <a16:creationId xmlns:a16="http://schemas.microsoft.com/office/drawing/2014/main" id="{13989420-CC4C-4F87-9113-7B19D9517FB1}"/>
              </a:ext>
            </a:extLst>
          </p:cNvPr>
          <p:cNvPicPr>
            <a:picLocks noChangeAspect="1"/>
          </p:cNvPicPr>
          <p:nvPr/>
        </p:nvPicPr>
        <p:blipFill>
          <a:blip r:embed="rId3"/>
          <a:stretch>
            <a:fillRect/>
          </a:stretch>
        </p:blipFill>
        <p:spPr>
          <a:xfrm>
            <a:off x="6184899" y="1038817"/>
            <a:ext cx="4723482" cy="2103982"/>
          </a:xfrm>
          <a:prstGeom prst="rect">
            <a:avLst/>
          </a:prstGeom>
        </p:spPr>
      </p:pic>
      <p:pic>
        <p:nvPicPr>
          <p:cNvPr id="5" name="Picture 5" descr="Graphical user interface, website&#10;&#10;Description automatically generated">
            <a:extLst>
              <a:ext uri="{FF2B5EF4-FFF2-40B4-BE49-F238E27FC236}">
                <a16:creationId xmlns:a16="http://schemas.microsoft.com/office/drawing/2014/main" id="{A3938EC4-F95D-4131-8A8B-306DD471A5BE}"/>
              </a:ext>
            </a:extLst>
          </p:cNvPr>
          <p:cNvPicPr>
            <a:picLocks noChangeAspect="1"/>
          </p:cNvPicPr>
          <p:nvPr/>
        </p:nvPicPr>
        <p:blipFill>
          <a:blip r:embed="rId4"/>
          <a:stretch>
            <a:fillRect/>
          </a:stretch>
        </p:blipFill>
        <p:spPr>
          <a:xfrm>
            <a:off x="469900" y="3064661"/>
            <a:ext cx="4119033" cy="2517260"/>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DE02E264-EA27-45B4-A9C9-668B7485197B}"/>
              </a:ext>
            </a:extLst>
          </p:cNvPr>
          <p:cNvPicPr>
            <a:picLocks noChangeAspect="1"/>
          </p:cNvPicPr>
          <p:nvPr/>
        </p:nvPicPr>
        <p:blipFill>
          <a:blip r:embed="rId5"/>
          <a:stretch>
            <a:fillRect/>
          </a:stretch>
        </p:blipFill>
        <p:spPr>
          <a:xfrm>
            <a:off x="6382589" y="3149328"/>
            <a:ext cx="4150783" cy="2517260"/>
          </a:xfrm>
          <a:prstGeom prst="rect">
            <a:avLst/>
          </a:prstGeom>
        </p:spPr>
      </p:pic>
    </p:spTree>
    <p:extLst>
      <p:ext uri="{BB962C8B-B14F-4D97-AF65-F5344CB8AC3E}">
        <p14:creationId xmlns:p14="http://schemas.microsoft.com/office/powerpoint/2010/main" val="24968879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A8BC6E-C7FD-4241-9148-FAC12FC725C4}"/>
              </a:ext>
            </a:extLst>
          </p:cNvPr>
          <p:cNvSpPr/>
          <p:nvPr/>
        </p:nvSpPr>
        <p:spPr>
          <a:xfrm>
            <a:off x="1168140" y="1058097"/>
            <a:ext cx="8247530" cy="5632311"/>
          </a:xfrm>
          <a:prstGeom prst="rect">
            <a:avLst/>
          </a:prstGeom>
        </p:spPr>
        <p:txBody>
          <a:bodyPr wrap="square">
            <a:spAutoFit/>
          </a:bodyPr>
          <a:lstStyle/>
          <a:p>
            <a:r>
              <a:rPr lang="en-GB" b="1">
                <a:solidFill>
                  <a:srgbClr val="FF0066"/>
                </a:solidFill>
              </a:rPr>
              <a:t>Evidence of barriers to independent learning included: </a:t>
            </a:r>
          </a:p>
          <a:p>
            <a:endParaRPr lang="en-GB"/>
          </a:p>
          <a:p>
            <a:pPr marL="285750" indent="-285750">
              <a:buFont typeface="Wingdings" panose="05000000000000000000" pitchFamily="2" charset="2"/>
              <a:buChar char="Ø"/>
            </a:pPr>
            <a:r>
              <a:rPr lang="en-GB"/>
              <a:t>exercise books containing identical text and diagrams among pupils </a:t>
            </a:r>
          </a:p>
          <a:p>
            <a:pPr marL="285750" indent="-285750">
              <a:buFont typeface="Wingdings" panose="05000000000000000000" pitchFamily="2" charset="2"/>
              <a:buChar char="Ø"/>
            </a:pPr>
            <a:endParaRPr lang="en-GB"/>
          </a:p>
          <a:p>
            <a:pPr marL="285750" indent="-285750">
              <a:buFont typeface="Wingdings" panose="05000000000000000000" pitchFamily="2" charset="2"/>
              <a:buChar char="Ø"/>
            </a:pPr>
            <a:r>
              <a:rPr lang="en-GB"/>
              <a:t>whole-class ‘discussions’ leading to a ‘whole-class’ experimental plan </a:t>
            </a:r>
          </a:p>
          <a:p>
            <a:pPr marL="285750" indent="-285750">
              <a:buFont typeface="Wingdings" panose="05000000000000000000" pitchFamily="2" charset="2"/>
              <a:buChar char="Ø"/>
            </a:pPr>
            <a:endParaRPr lang="en-GB"/>
          </a:p>
          <a:p>
            <a:pPr marL="285750" indent="-285750">
              <a:buFont typeface="Wingdings" panose="05000000000000000000" pitchFamily="2" charset="2"/>
              <a:buChar char="Ø"/>
            </a:pPr>
            <a:r>
              <a:rPr lang="en-GB"/>
              <a:t>following a set of pre-prepared practical instructions (a recipe) </a:t>
            </a:r>
          </a:p>
          <a:p>
            <a:pPr marL="285750" indent="-285750">
              <a:buFont typeface="Wingdings" panose="05000000000000000000" pitchFamily="2" charset="2"/>
              <a:buChar char="Ø"/>
            </a:pPr>
            <a:endParaRPr lang="en-GB"/>
          </a:p>
          <a:p>
            <a:pPr marL="285750" indent="-285750">
              <a:buFont typeface="Wingdings" panose="05000000000000000000" pitchFamily="2" charset="2"/>
              <a:buChar char="Ø"/>
            </a:pPr>
            <a:r>
              <a:rPr lang="en-GB"/>
              <a:t>results tables, prepared in advance by the teacher, that denied pupils the chance to choose for themselves their system of recording </a:t>
            </a:r>
          </a:p>
          <a:p>
            <a:pPr marL="285750" indent="-285750">
              <a:buFont typeface="Wingdings" panose="05000000000000000000" pitchFamily="2" charset="2"/>
              <a:buChar char="Ø"/>
            </a:pPr>
            <a:endParaRPr lang="en-GB"/>
          </a:p>
          <a:p>
            <a:pPr marL="285750" indent="-285750">
              <a:buFont typeface="Wingdings" panose="05000000000000000000" pitchFamily="2" charset="2"/>
              <a:buChar char="Ø"/>
            </a:pPr>
            <a:r>
              <a:rPr lang="en-GB"/>
              <a:t>internet-based research without pupil-centred analysis of the evidence they had retrieved </a:t>
            </a:r>
          </a:p>
          <a:p>
            <a:pPr marL="285750" indent="-285750">
              <a:buFont typeface="Wingdings" panose="05000000000000000000" pitchFamily="2" charset="2"/>
              <a:buChar char="Ø"/>
            </a:pPr>
            <a:endParaRPr lang="en-GB"/>
          </a:p>
          <a:p>
            <a:pPr marL="285750" indent="-285750">
              <a:buFont typeface="Wingdings" panose="05000000000000000000" pitchFamily="2" charset="2"/>
              <a:buChar char="Ø"/>
            </a:pPr>
            <a:r>
              <a:rPr lang="en-GB"/>
              <a:t>over-use of small groups or ‘working in pairs’ in practical activities to the exclusion of individual activities </a:t>
            </a:r>
          </a:p>
          <a:p>
            <a:pPr marL="285750" indent="-285750">
              <a:buFont typeface="Wingdings" panose="05000000000000000000" pitchFamily="2" charset="2"/>
              <a:buChar char="Ø"/>
            </a:pPr>
            <a:endParaRPr lang="en-GB"/>
          </a:p>
          <a:p>
            <a:pPr marL="285750" indent="-285750">
              <a:buFont typeface="Wingdings" panose="05000000000000000000" pitchFamily="2" charset="2"/>
              <a:buChar char="Ø"/>
            </a:pPr>
            <a:r>
              <a:rPr lang="en-GB"/>
              <a:t>lack of good prior information that pupils could use when they tried making predictions.  </a:t>
            </a:r>
          </a:p>
          <a:p>
            <a:r>
              <a:rPr lang="en-GB"/>
              <a:t>                      </a:t>
            </a:r>
            <a:r>
              <a:rPr lang="en-GB" sz="1100" b="1"/>
              <a:t>OFSTED Maintaining curiosity in science November 2013 p43 - 44</a:t>
            </a:r>
          </a:p>
        </p:txBody>
      </p:sp>
      <p:sp>
        <p:nvSpPr>
          <p:cNvPr id="3" name="TextBox 2">
            <a:extLst>
              <a:ext uri="{FF2B5EF4-FFF2-40B4-BE49-F238E27FC236}">
                <a16:creationId xmlns:a16="http://schemas.microsoft.com/office/drawing/2014/main" id="{29B3EEA3-11D3-45C9-8B4F-572C1573A3F8}"/>
              </a:ext>
            </a:extLst>
          </p:cNvPr>
          <p:cNvSpPr txBox="1"/>
          <p:nvPr/>
        </p:nvSpPr>
        <p:spPr>
          <a:xfrm>
            <a:off x="454862" y="331694"/>
            <a:ext cx="4532243" cy="523220"/>
          </a:xfrm>
          <a:prstGeom prst="rect">
            <a:avLst/>
          </a:prstGeom>
          <a:noFill/>
        </p:spPr>
        <p:txBody>
          <a:bodyPr wrap="square" rtlCol="0">
            <a:spAutoFit/>
          </a:bodyPr>
          <a:lstStyle/>
          <a:p>
            <a:r>
              <a:rPr lang="en-GB" sz="2800" b="1">
                <a:solidFill>
                  <a:srgbClr val="FF0000"/>
                </a:solidFill>
              </a:rPr>
              <a:t>What does OFSTED say?</a:t>
            </a:r>
          </a:p>
        </p:txBody>
      </p:sp>
    </p:spTree>
    <p:extLst>
      <p:ext uri="{BB962C8B-B14F-4D97-AF65-F5344CB8AC3E}">
        <p14:creationId xmlns:p14="http://schemas.microsoft.com/office/powerpoint/2010/main" val="3505439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218048C-3195-074D-8100-923463EAC0EC}"/>
              </a:ext>
            </a:extLst>
          </p:cNvPr>
          <p:cNvSpPr txBox="1">
            <a:spLocks/>
          </p:cNvSpPr>
          <p:nvPr/>
        </p:nvSpPr>
        <p:spPr>
          <a:xfrm>
            <a:off x="205680" y="825494"/>
            <a:ext cx="11709455" cy="252078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a:t>Reflect on today’s sessions.</a:t>
            </a:r>
          </a:p>
          <a:p>
            <a:pPr marL="571500" indent="-571500" algn="l">
              <a:buFont typeface="Arial" panose="020B0604020202020204" pitchFamily="34" charset="0"/>
              <a:buChar char="•"/>
            </a:pPr>
            <a:r>
              <a:rPr lang="en-GB" sz="3600"/>
              <a:t>What have been the highlights of today and why?</a:t>
            </a:r>
            <a:endParaRPr lang="en-GB" sz="3600">
              <a:cs typeface="Calibri"/>
            </a:endParaRPr>
          </a:p>
          <a:p>
            <a:pPr marL="571500" indent="-571500" algn="l">
              <a:buFont typeface="Arial" panose="020B0604020202020204" pitchFamily="34" charset="0"/>
              <a:buChar char="•"/>
            </a:pPr>
            <a:r>
              <a:rPr lang="en-GB" sz="3600"/>
              <a:t>Which elements of today were challenging, why?</a:t>
            </a:r>
            <a:endParaRPr lang="en-GB" sz="3600">
              <a:cs typeface="Calibri"/>
            </a:endParaRPr>
          </a:p>
          <a:p>
            <a:pPr marL="571500" indent="-571500" algn="l">
              <a:buFont typeface="Arial" panose="020B0604020202020204" pitchFamily="34" charset="0"/>
              <a:buChar char="•"/>
            </a:pPr>
            <a:r>
              <a:rPr lang="en-GB" sz="3600"/>
              <a:t>What has been the key learning for you today and why?</a:t>
            </a:r>
            <a:endParaRPr lang="en-GB" sz="3600">
              <a:cs typeface="Calibri"/>
            </a:endParaRPr>
          </a:p>
          <a:p>
            <a:pPr algn="l"/>
            <a:endParaRPr lang="en-GB" sz="3600"/>
          </a:p>
          <a:p>
            <a:pPr algn="l"/>
            <a:endParaRPr lang="en-GB" sz="3600"/>
          </a:p>
          <a:p>
            <a:pPr algn="l"/>
            <a:endParaRPr lang="en-GB" sz="3600"/>
          </a:p>
          <a:p>
            <a:pPr algn="l"/>
            <a:endParaRPr lang="en-GB" sz="3600"/>
          </a:p>
          <a:p>
            <a:pPr algn="l"/>
            <a:endParaRPr lang="en-GB" sz="3600"/>
          </a:p>
        </p:txBody>
      </p:sp>
    </p:spTree>
    <p:extLst>
      <p:ext uri="{BB962C8B-B14F-4D97-AF65-F5344CB8AC3E}">
        <p14:creationId xmlns:p14="http://schemas.microsoft.com/office/powerpoint/2010/main" val="264871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7D93-29A0-4239-93B6-C9A320FED702}"/>
              </a:ext>
            </a:extLst>
          </p:cNvPr>
          <p:cNvSpPr>
            <a:spLocks noGrp="1"/>
          </p:cNvSpPr>
          <p:nvPr>
            <p:ph type="title"/>
          </p:nvPr>
        </p:nvSpPr>
        <p:spPr>
          <a:xfrm>
            <a:off x="389965" y="-2428"/>
            <a:ext cx="10515600" cy="1325563"/>
          </a:xfrm>
        </p:spPr>
        <p:txBody>
          <a:bodyPr/>
          <a:lstStyle/>
          <a:p>
            <a:r>
              <a:rPr lang="en-GB" b="1"/>
              <a:t>School -based activities</a:t>
            </a:r>
          </a:p>
        </p:txBody>
      </p:sp>
      <p:sp>
        <p:nvSpPr>
          <p:cNvPr id="3" name="Content Placeholder 2">
            <a:extLst>
              <a:ext uri="{FF2B5EF4-FFF2-40B4-BE49-F238E27FC236}">
                <a16:creationId xmlns:a16="http://schemas.microsoft.com/office/drawing/2014/main" id="{D1E58027-824D-456C-B1D4-3AFB9A761588}"/>
              </a:ext>
            </a:extLst>
          </p:cNvPr>
          <p:cNvSpPr>
            <a:spLocks noGrp="1"/>
          </p:cNvSpPr>
          <p:nvPr>
            <p:ph idx="1"/>
          </p:nvPr>
        </p:nvSpPr>
        <p:spPr>
          <a:xfrm>
            <a:off x="391953" y="1179047"/>
            <a:ext cx="4939748" cy="4351338"/>
          </a:xfrm>
        </p:spPr>
        <p:txBody>
          <a:bodyPr>
            <a:normAutofit lnSpcReduction="10000"/>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School Based Activity  - Gap task</a:t>
            </a:r>
          </a:p>
          <a:p>
            <a:pPr>
              <a:lnSpc>
                <a:spcPct val="107000"/>
              </a:lnSpc>
              <a:spcAft>
                <a:spcPts val="800"/>
              </a:spcAft>
            </a:pPr>
            <a:r>
              <a:rPr lang="en-GB" sz="1800">
                <a:latin typeface="Calibri" panose="020F0502020204030204" pitchFamily="34" charset="0"/>
                <a:cs typeface="Times New Roman" panose="02020603050405020304" pitchFamily="18" charset="0"/>
              </a:rPr>
              <a:t>Plan and carry out at least one science activity.</a:t>
            </a:r>
          </a:p>
          <a:p>
            <a:pPr>
              <a:lnSpc>
                <a:spcPct val="107000"/>
              </a:lnSpc>
              <a:spcAft>
                <a:spcPts val="800"/>
              </a:spcAft>
            </a:pPr>
            <a:r>
              <a:rPr lang="en-GB" sz="1800">
                <a:latin typeface="Calibri" panose="020F0502020204030204" pitchFamily="34" charset="0"/>
                <a:cs typeface="Times New Roman" panose="02020603050405020304" pitchFamily="18" charset="0"/>
              </a:rPr>
              <a:t>Reflect on the children’s response to the activity.</a:t>
            </a:r>
          </a:p>
          <a:p>
            <a:pPr>
              <a:lnSpc>
                <a:spcPct val="107000"/>
              </a:lnSpc>
              <a:spcAft>
                <a:spcPts val="800"/>
              </a:spcAft>
            </a:pPr>
            <a:r>
              <a:rPr lang="en-GB" sz="1800">
                <a:latin typeface="Calibri" panose="020F0502020204030204" pitchFamily="34" charset="0"/>
                <a:cs typeface="Times New Roman" panose="02020603050405020304" pitchFamily="18" charset="0"/>
              </a:rPr>
              <a:t>Analyse the impact of the activity on children’s learning.</a:t>
            </a:r>
          </a:p>
          <a:p>
            <a:pPr>
              <a:lnSpc>
                <a:spcPct val="107000"/>
              </a:lnSpc>
              <a:spcAft>
                <a:spcPts val="800"/>
              </a:spcAft>
            </a:pPr>
            <a:r>
              <a:rPr lang="en-GB" sz="1800">
                <a:latin typeface="Calibri" panose="020F0502020204030204" pitchFamily="34" charset="0"/>
                <a:cs typeface="Times New Roman" panose="02020603050405020304" pitchFamily="18" charset="0"/>
              </a:rPr>
              <a:t>What could you have done differently?</a:t>
            </a:r>
          </a:p>
          <a:p>
            <a:pPr>
              <a:lnSpc>
                <a:spcPct val="107000"/>
              </a:lnSpc>
              <a:spcAft>
                <a:spcPts val="800"/>
              </a:spcAft>
            </a:pPr>
            <a:r>
              <a:rPr lang="en-GB" sz="1800">
                <a:latin typeface="Calibri" panose="020F0502020204030204" pitchFamily="34" charset="0"/>
                <a:cs typeface="Times New Roman" panose="02020603050405020304" pitchFamily="18" charset="0"/>
              </a:rPr>
              <a:t>Discuss with your class teacher / mentor.</a:t>
            </a:r>
          </a:p>
          <a:p>
            <a:pPr>
              <a:lnSpc>
                <a:spcPct val="107000"/>
              </a:lnSpc>
              <a:spcAft>
                <a:spcPts val="800"/>
              </a:spcAft>
            </a:pPr>
            <a:r>
              <a:rPr lang="en-GB" sz="1800">
                <a:latin typeface="Calibri" panose="020F0502020204030204" pitchFamily="34" charset="0"/>
                <a:cs typeface="Times New Roman" panose="02020603050405020304" pitchFamily="18" charset="0"/>
              </a:rPr>
              <a:t>Bring evidence e.g. photographs (where allowed),  children’s work, pupil voice and comments from your class teacher / mentor.</a:t>
            </a:r>
          </a:p>
        </p:txBody>
      </p:sp>
      <p:sp>
        <p:nvSpPr>
          <p:cNvPr id="5" name="TextBox 4">
            <a:extLst>
              <a:ext uri="{FF2B5EF4-FFF2-40B4-BE49-F238E27FC236}">
                <a16:creationId xmlns:a16="http://schemas.microsoft.com/office/drawing/2014/main" id="{ADEBC402-1367-440F-8FE6-81746D4AEB00}"/>
              </a:ext>
            </a:extLst>
          </p:cNvPr>
          <p:cNvSpPr txBox="1"/>
          <p:nvPr/>
        </p:nvSpPr>
        <p:spPr>
          <a:xfrm>
            <a:off x="7209182" y="1730444"/>
            <a:ext cx="3498574" cy="2585323"/>
          </a:xfrm>
          <a:prstGeom prst="rect">
            <a:avLst/>
          </a:prstGeom>
          <a:noFill/>
        </p:spPr>
        <p:txBody>
          <a:bodyPr wrap="square" lIns="91440" tIns="45720" rIns="91440" bIns="45720" rtlCol="0" anchor="t">
            <a:spAutoFit/>
          </a:bodyPr>
          <a:lstStyle/>
          <a:p>
            <a:r>
              <a:rPr lang="en-GB"/>
              <a:t>Reach Out CPD - Complete the unit related to </a:t>
            </a:r>
            <a:r>
              <a:rPr lang="en-GB" dirty="0"/>
              <a:t>your school-based science topic prior to planning and teaching.</a:t>
            </a:r>
          </a:p>
          <a:p>
            <a:endParaRPr lang="en-GB"/>
          </a:p>
          <a:p>
            <a:endParaRPr lang="en-GB"/>
          </a:p>
          <a:p>
            <a:r>
              <a:rPr lang="en-GB" dirty="0"/>
              <a:t>Use </a:t>
            </a:r>
            <a:r>
              <a:rPr lang="en-GB" dirty="0" err="1"/>
              <a:t>Explorify</a:t>
            </a:r>
            <a:r>
              <a:rPr lang="en-GB" dirty="0"/>
              <a:t> – Reflect on the outcomes / impact on children using </a:t>
            </a:r>
            <a:r>
              <a:rPr lang="en-GB" dirty="0" err="1"/>
              <a:t>Explorify</a:t>
            </a:r>
            <a:r>
              <a:rPr lang="en-GB" dirty="0"/>
              <a:t>.</a:t>
            </a:r>
            <a:endParaRPr lang="en-GB" dirty="0">
              <a:cs typeface="Calibri"/>
            </a:endParaRPr>
          </a:p>
        </p:txBody>
      </p:sp>
    </p:spTree>
    <p:extLst>
      <p:ext uri="{BB962C8B-B14F-4D97-AF65-F5344CB8AC3E}">
        <p14:creationId xmlns:p14="http://schemas.microsoft.com/office/powerpoint/2010/main" val="395801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1481-CF3D-4726-9C78-0F8681080B59}"/>
              </a:ext>
            </a:extLst>
          </p:cNvPr>
          <p:cNvSpPr>
            <a:spLocks noGrp="1"/>
          </p:cNvSpPr>
          <p:nvPr>
            <p:ph type="title"/>
          </p:nvPr>
        </p:nvSpPr>
        <p:spPr>
          <a:xfrm>
            <a:off x="266700" y="70636"/>
            <a:ext cx="10515600" cy="1325563"/>
          </a:xfrm>
        </p:spPr>
        <p:txBody>
          <a:bodyPr/>
          <a:lstStyle/>
          <a:p>
            <a:r>
              <a:rPr lang="en-US" b="1">
                <a:cs typeface="Calibri Light"/>
              </a:rPr>
              <a:t>National Curriculum Activity</a:t>
            </a:r>
            <a:r>
              <a:rPr lang="en-US">
                <a:cs typeface="Calibri Light"/>
              </a:rPr>
              <a:t> </a:t>
            </a:r>
            <a:endParaRPr lang="en-US"/>
          </a:p>
        </p:txBody>
      </p:sp>
      <p:sp>
        <p:nvSpPr>
          <p:cNvPr id="3" name="Content Placeholder 2">
            <a:extLst>
              <a:ext uri="{FF2B5EF4-FFF2-40B4-BE49-F238E27FC236}">
                <a16:creationId xmlns:a16="http://schemas.microsoft.com/office/drawing/2014/main" id="{A43EC32D-96FC-4194-996B-9D40D7B5B140}"/>
              </a:ext>
            </a:extLst>
          </p:cNvPr>
          <p:cNvSpPr>
            <a:spLocks noGrp="1"/>
          </p:cNvSpPr>
          <p:nvPr>
            <p:ph idx="1"/>
          </p:nvPr>
        </p:nvSpPr>
        <p:spPr>
          <a:xfrm>
            <a:off x="219708" y="1253069"/>
            <a:ext cx="3326014" cy="4351338"/>
          </a:xfrm>
        </p:spPr>
        <p:txBody>
          <a:bodyPr vert="horz" lIns="91440" tIns="45720" rIns="91440" bIns="45720" rtlCol="0" anchor="t">
            <a:normAutofit/>
          </a:bodyPr>
          <a:lstStyle/>
          <a:p>
            <a:r>
              <a:rPr lang="en-US">
                <a:cs typeface="Calibri"/>
              </a:rPr>
              <a:t>Sort the sections of the primary curriculum into the year group you think the will be taught.</a:t>
            </a:r>
          </a:p>
          <a:p>
            <a:r>
              <a:rPr lang="en-US">
                <a:cs typeface="Calibri"/>
              </a:rPr>
              <a:t>Scan the QR code to use the national curriculum to help you. </a:t>
            </a:r>
            <a:endParaRPr lang="en-US"/>
          </a:p>
        </p:txBody>
      </p:sp>
      <p:pic>
        <p:nvPicPr>
          <p:cNvPr id="4" name="Picture 4">
            <a:extLst>
              <a:ext uri="{FF2B5EF4-FFF2-40B4-BE49-F238E27FC236}">
                <a16:creationId xmlns:a16="http://schemas.microsoft.com/office/drawing/2014/main" id="{E2680E4C-B339-463C-9E34-4938AE6DDF21}"/>
              </a:ext>
            </a:extLst>
          </p:cNvPr>
          <p:cNvPicPr>
            <a:picLocks noChangeAspect="1"/>
          </p:cNvPicPr>
          <p:nvPr/>
        </p:nvPicPr>
        <p:blipFill>
          <a:blip r:embed="rId2"/>
          <a:stretch>
            <a:fillRect/>
          </a:stretch>
        </p:blipFill>
        <p:spPr>
          <a:xfrm>
            <a:off x="9717586" y="262840"/>
            <a:ext cx="1685925" cy="1600200"/>
          </a:xfrm>
          <a:prstGeom prst="rect">
            <a:avLst/>
          </a:prstGeom>
        </p:spPr>
      </p:pic>
      <p:graphicFrame>
        <p:nvGraphicFramePr>
          <p:cNvPr id="5" name="Table 5">
            <a:extLst>
              <a:ext uri="{FF2B5EF4-FFF2-40B4-BE49-F238E27FC236}">
                <a16:creationId xmlns:a16="http://schemas.microsoft.com/office/drawing/2014/main" id="{92A70738-0A07-4E84-9810-12169CE0CE0A}"/>
              </a:ext>
            </a:extLst>
          </p:cNvPr>
          <p:cNvGraphicFramePr>
            <a:graphicFrameLocks noGrp="1"/>
          </p:cNvGraphicFramePr>
          <p:nvPr>
            <p:extLst>
              <p:ext uri="{D42A27DB-BD31-4B8C-83A1-F6EECF244321}">
                <p14:modId xmlns:p14="http://schemas.microsoft.com/office/powerpoint/2010/main" val="2021154180"/>
              </p:ext>
            </p:extLst>
          </p:nvPr>
        </p:nvGraphicFramePr>
        <p:xfrm>
          <a:off x="4370917" y="1873250"/>
          <a:ext cx="7637969" cy="3673744"/>
        </p:xfrm>
        <a:graphic>
          <a:graphicData uri="http://schemas.openxmlformats.org/drawingml/2006/table">
            <a:tbl>
              <a:tblPr firstRow="1" bandRow="1">
                <a:tableStyleId>{073A0DAA-6AF3-43AB-8588-CEC1D06C72B9}</a:tableStyleId>
              </a:tblPr>
              <a:tblGrid>
                <a:gridCol w="1255264">
                  <a:extLst>
                    <a:ext uri="{9D8B030D-6E8A-4147-A177-3AD203B41FA5}">
                      <a16:colId xmlns:a16="http://schemas.microsoft.com/office/drawing/2014/main" val="1621860368"/>
                    </a:ext>
                  </a:extLst>
                </a:gridCol>
                <a:gridCol w="1255264">
                  <a:extLst>
                    <a:ext uri="{9D8B030D-6E8A-4147-A177-3AD203B41FA5}">
                      <a16:colId xmlns:a16="http://schemas.microsoft.com/office/drawing/2014/main" val="1345206327"/>
                    </a:ext>
                  </a:extLst>
                </a:gridCol>
                <a:gridCol w="1255264">
                  <a:extLst>
                    <a:ext uri="{9D8B030D-6E8A-4147-A177-3AD203B41FA5}">
                      <a16:colId xmlns:a16="http://schemas.microsoft.com/office/drawing/2014/main" val="800542619"/>
                    </a:ext>
                  </a:extLst>
                </a:gridCol>
                <a:gridCol w="1255264">
                  <a:extLst>
                    <a:ext uri="{9D8B030D-6E8A-4147-A177-3AD203B41FA5}">
                      <a16:colId xmlns:a16="http://schemas.microsoft.com/office/drawing/2014/main" val="2020393617"/>
                    </a:ext>
                  </a:extLst>
                </a:gridCol>
                <a:gridCol w="1255264">
                  <a:extLst>
                    <a:ext uri="{9D8B030D-6E8A-4147-A177-3AD203B41FA5}">
                      <a16:colId xmlns:a16="http://schemas.microsoft.com/office/drawing/2014/main" val="2362273029"/>
                    </a:ext>
                  </a:extLst>
                </a:gridCol>
                <a:gridCol w="1361649">
                  <a:extLst>
                    <a:ext uri="{9D8B030D-6E8A-4147-A177-3AD203B41FA5}">
                      <a16:colId xmlns:a16="http://schemas.microsoft.com/office/drawing/2014/main" val="434948142"/>
                    </a:ext>
                  </a:extLst>
                </a:gridCol>
              </a:tblGrid>
              <a:tr h="279937">
                <a:tc>
                  <a:txBody>
                    <a:bodyPr/>
                    <a:lstStyle/>
                    <a:p>
                      <a:pPr algn="ctr"/>
                      <a:r>
                        <a:rPr lang="en-US" sz="1400"/>
                        <a:t>Y1</a:t>
                      </a:r>
                    </a:p>
                  </a:txBody>
                  <a:tcPr/>
                </a:tc>
                <a:tc>
                  <a:txBody>
                    <a:bodyPr/>
                    <a:lstStyle/>
                    <a:p>
                      <a:pPr algn="ctr"/>
                      <a:r>
                        <a:rPr lang="en-US" sz="1400"/>
                        <a:t>Y2</a:t>
                      </a:r>
                    </a:p>
                  </a:txBody>
                  <a:tcPr/>
                </a:tc>
                <a:tc>
                  <a:txBody>
                    <a:bodyPr/>
                    <a:lstStyle/>
                    <a:p>
                      <a:pPr algn="ctr"/>
                      <a:r>
                        <a:rPr lang="en-US" sz="1400"/>
                        <a:t>Y3</a:t>
                      </a:r>
                    </a:p>
                  </a:txBody>
                  <a:tcPr/>
                </a:tc>
                <a:tc>
                  <a:txBody>
                    <a:bodyPr/>
                    <a:lstStyle/>
                    <a:p>
                      <a:pPr algn="ctr"/>
                      <a:r>
                        <a:rPr lang="en-US" sz="1400"/>
                        <a:t>Y4</a:t>
                      </a:r>
                    </a:p>
                  </a:txBody>
                  <a:tcPr/>
                </a:tc>
                <a:tc>
                  <a:txBody>
                    <a:bodyPr/>
                    <a:lstStyle/>
                    <a:p>
                      <a:pPr algn="ctr"/>
                      <a:r>
                        <a:rPr lang="en-US" sz="1400"/>
                        <a:t>Y5</a:t>
                      </a:r>
                    </a:p>
                  </a:txBody>
                  <a:tcPr/>
                </a:tc>
                <a:tc>
                  <a:txBody>
                    <a:bodyPr/>
                    <a:lstStyle/>
                    <a:p>
                      <a:pPr algn="ctr"/>
                      <a:r>
                        <a:rPr lang="en-US" sz="1400"/>
                        <a:t>Y6</a:t>
                      </a:r>
                    </a:p>
                  </a:txBody>
                  <a:tcPr/>
                </a:tc>
                <a:extLst>
                  <a:ext uri="{0D108BD9-81ED-4DB2-BD59-A6C34878D82A}">
                    <a16:rowId xmlns:a16="http://schemas.microsoft.com/office/drawing/2014/main" val="702885367"/>
                  </a:ext>
                </a:extLst>
              </a:tr>
              <a:tr h="370240">
                <a:tc>
                  <a:txBody>
                    <a:bodyPr/>
                    <a:lstStyle/>
                    <a:p>
                      <a:pPr algn="ctr"/>
                      <a:r>
                        <a:rPr lang="en-US" sz="1100"/>
                        <a:t>Plants</a:t>
                      </a:r>
                    </a:p>
                  </a:txBody>
                  <a:tcPr/>
                </a:tc>
                <a:tc>
                  <a:txBody>
                    <a:bodyPr/>
                    <a:lstStyle/>
                    <a:p>
                      <a:pPr algn="ctr"/>
                      <a:r>
                        <a:rPr lang="en-US" sz="1100"/>
                        <a:t>Plants</a:t>
                      </a:r>
                    </a:p>
                  </a:txBody>
                  <a:tcPr/>
                </a:tc>
                <a:tc>
                  <a:txBody>
                    <a:bodyPr/>
                    <a:lstStyle/>
                    <a:p>
                      <a:pPr algn="ctr"/>
                      <a:r>
                        <a:rPr lang="en-US" sz="1100"/>
                        <a:t>Plants</a:t>
                      </a:r>
                    </a:p>
                  </a:txBody>
                  <a:tcPr/>
                </a:tc>
                <a:tc>
                  <a:txBody>
                    <a:bodyPr/>
                    <a:lstStyle/>
                    <a:p>
                      <a:pPr algn="ctr"/>
                      <a:endParaRPr lang="en-US" sz="1100"/>
                    </a:p>
                  </a:txBody>
                  <a:tcPr/>
                </a:tc>
                <a:tc>
                  <a:txBody>
                    <a:bodyPr/>
                    <a:lstStyle/>
                    <a:p>
                      <a:pPr algn="ctr"/>
                      <a:endParaRPr lang="en-US" sz="1100"/>
                    </a:p>
                  </a:txBody>
                  <a:tcPr/>
                </a:tc>
                <a:tc>
                  <a:txBody>
                    <a:bodyPr/>
                    <a:lstStyle/>
                    <a:p>
                      <a:pPr algn="ctr"/>
                      <a:r>
                        <a:rPr lang="en-US" sz="1100"/>
                        <a:t>Evolution and inheritance</a:t>
                      </a:r>
                    </a:p>
                  </a:txBody>
                  <a:tcPr/>
                </a:tc>
                <a:extLst>
                  <a:ext uri="{0D108BD9-81ED-4DB2-BD59-A6C34878D82A}">
                    <a16:rowId xmlns:a16="http://schemas.microsoft.com/office/drawing/2014/main" val="4280390127"/>
                  </a:ext>
                </a:extLst>
              </a:tr>
              <a:tr h="686299">
                <a:tc>
                  <a:txBody>
                    <a:bodyPr/>
                    <a:lstStyle/>
                    <a:p>
                      <a:pPr algn="ctr"/>
                      <a:r>
                        <a:rPr lang="en-US" sz="1100"/>
                        <a:t>Animals, including humans</a:t>
                      </a:r>
                    </a:p>
                  </a:txBody>
                  <a:tcPr/>
                </a:tc>
                <a:tc>
                  <a:txBody>
                    <a:bodyPr/>
                    <a:lstStyle/>
                    <a:p>
                      <a:pPr algn="ctr"/>
                      <a:r>
                        <a:rPr lang="en-US" sz="1100"/>
                        <a:t>Animals, including humans </a:t>
                      </a:r>
                    </a:p>
                  </a:txBody>
                  <a:tcPr/>
                </a:tc>
                <a:tc>
                  <a:txBody>
                    <a:bodyPr/>
                    <a:lstStyle/>
                    <a:p>
                      <a:pPr algn="ctr"/>
                      <a:r>
                        <a:rPr lang="en-US" sz="1100"/>
                        <a:t>Animals, including humans </a:t>
                      </a:r>
                    </a:p>
                  </a:txBody>
                  <a:tcPr/>
                </a:tc>
                <a:tc>
                  <a:txBody>
                    <a:bodyPr/>
                    <a:lstStyle/>
                    <a:p>
                      <a:pPr algn="ctr"/>
                      <a:r>
                        <a:rPr lang="en-US" sz="1100"/>
                        <a:t>Animals, including humans </a:t>
                      </a:r>
                    </a:p>
                  </a:txBody>
                  <a:tcPr/>
                </a:tc>
                <a:tc>
                  <a:txBody>
                    <a:bodyPr/>
                    <a:lstStyle/>
                    <a:p>
                      <a:pPr algn="ctr"/>
                      <a:r>
                        <a:rPr lang="en-US" sz="1100"/>
                        <a:t>Animals, including humans</a:t>
                      </a:r>
                    </a:p>
                  </a:txBody>
                  <a:tcPr/>
                </a:tc>
                <a:tc>
                  <a:txBody>
                    <a:bodyPr/>
                    <a:lstStyle/>
                    <a:p>
                      <a:pPr algn="ctr"/>
                      <a:r>
                        <a:rPr lang="en-US" sz="1100"/>
                        <a:t>Animals, including humans</a:t>
                      </a:r>
                    </a:p>
                  </a:txBody>
                  <a:tcPr/>
                </a:tc>
                <a:extLst>
                  <a:ext uri="{0D108BD9-81ED-4DB2-BD59-A6C34878D82A}">
                    <a16:rowId xmlns:a16="http://schemas.microsoft.com/office/drawing/2014/main" val="2999922019"/>
                  </a:ext>
                </a:extLst>
              </a:tr>
              <a:tr h="686299">
                <a:tc>
                  <a:txBody>
                    <a:bodyPr/>
                    <a:lstStyle/>
                    <a:p>
                      <a:pPr lvl="0" algn="ctr">
                        <a:buNone/>
                      </a:pPr>
                      <a:endParaRPr lang="en-US" sz="1100"/>
                    </a:p>
                  </a:txBody>
                  <a:tcPr/>
                </a:tc>
                <a:tc>
                  <a:txBody>
                    <a:bodyPr/>
                    <a:lstStyle/>
                    <a:p>
                      <a:pPr lvl="0" algn="ctr">
                        <a:buNone/>
                      </a:pPr>
                      <a:r>
                        <a:rPr lang="en-US" sz="1100"/>
                        <a:t>Living things and their habitats </a:t>
                      </a:r>
                    </a:p>
                  </a:txBody>
                  <a:tcPr/>
                </a:tc>
                <a:tc>
                  <a:txBody>
                    <a:bodyPr/>
                    <a:lstStyle/>
                    <a:p>
                      <a:pPr lvl="0" algn="ctr">
                        <a:buNone/>
                      </a:pPr>
                      <a:r>
                        <a:rPr lang="en-US" sz="1100"/>
                        <a:t>Rocks </a:t>
                      </a:r>
                    </a:p>
                  </a:txBody>
                  <a:tcPr/>
                </a:tc>
                <a:tc>
                  <a:txBody>
                    <a:bodyPr/>
                    <a:lstStyle/>
                    <a:p>
                      <a:pPr lvl="0" algn="ctr">
                        <a:buNone/>
                      </a:pPr>
                      <a:r>
                        <a:rPr lang="en-US" sz="1100"/>
                        <a:t>Living things and their habitats</a:t>
                      </a:r>
                    </a:p>
                  </a:txBody>
                  <a:tcPr/>
                </a:tc>
                <a:tc>
                  <a:txBody>
                    <a:bodyPr/>
                    <a:lstStyle/>
                    <a:p>
                      <a:pPr lvl="0" algn="ctr">
                        <a:buNone/>
                      </a:pPr>
                      <a:r>
                        <a:rPr lang="en-US" sz="1100"/>
                        <a:t>Living things and their habitats </a:t>
                      </a:r>
                    </a:p>
                  </a:txBody>
                  <a:tcPr/>
                </a:tc>
                <a:tc>
                  <a:txBody>
                    <a:bodyPr/>
                    <a:lstStyle/>
                    <a:p>
                      <a:pPr lvl="0" algn="ctr">
                        <a:buNone/>
                      </a:pPr>
                      <a:r>
                        <a:rPr lang="en-US" sz="1100"/>
                        <a:t>Living things and their habitats </a:t>
                      </a:r>
                    </a:p>
                  </a:txBody>
                  <a:tcPr/>
                </a:tc>
                <a:extLst>
                  <a:ext uri="{0D108BD9-81ED-4DB2-BD59-A6C34878D82A}">
                    <a16:rowId xmlns:a16="http://schemas.microsoft.com/office/drawing/2014/main" val="2778079615"/>
                  </a:ext>
                </a:extLst>
              </a:tr>
              <a:tr h="514724">
                <a:tc>
                  <a:txBody>
                    <a:bodyPr/>
                    <a:lstStyle/>
                    <a:p>
                      <a:pPr algn="ctr"/>
                      <a:r>
                        <a:rPr lang="en-US" sz="1100"/>
                        <a:t>Everyday materials </a:t>
                      </a:r>
                    </a:p>
                  </a:txBody>
                  <a:tcPr/>
                </a:tc>
                <a:tc>
                  <a:txBody>
                    <a:bodyPr/>
                    <a:lstStyle/>
                    <a:p>
                      <a:pPr algn="ctr"/>
                      <a:r>
                        <a:rPr lang="en-US" sz="1100"/>
                        <a:t>Use of everyday materials</a:t>
                      </a:r>
                    </a:p>
                  </a:txBody>
                  <a:tcPr/>
                </a:tc>
                <a:tc>
                  <a:txBody>
                    <a:bodyPr/>
                    <a:lstStyle/>
                    <a:p>
                      <a:pPr algn="ctr"/>
                      <a:endParaRPr lang="en-US" sz="1100"/>
                    </a:p>
                  </a:txBody>
                  <a:tcPr/>
                </a:tc>
                <a:tc>
                  <a:txBody>
                    <a:bodyPr/>
                    <a:lstStyle/>
                    <a:p>
                      <a:pPr algn="ctr"/>
                      <a:r>
                        <a:rPr lang="en-US" sz="1100"/>
                        <a:t>States of matter</a:t>
                      </a:r>
                    </a:p>
                  </a:txBody>
                  <a:tcPr/>
                </a:tc>
                <a:tc>
                  <a:txBody>
                    <a:bodyPr/>
                    <a:lstStyle/>
                    <a:p>
                      <a:pPr algn="ctr"/>
                      <a:r>
                        <a:rPr lang="en-US" sz="1100"/>
                        <a:t>Properties and changes of materials </a:t>
                      </a:r>
                    </a:p>
                  </a:txBody>
                  <a:tcPr/>
                </a:tc>
                <a:tc>
                  <a:txBody>
                    <a:bodyPr/>
                    <a:lstStyle/>
                    <a:p>
                      <a:pPr algn="ctr"/>
                      <a:endParaRPr lang="en-US" sz="1100"/>
                    </a:p>
                  </a:txBody>
                  <a:tcPr/>
                </a:tc>
                <a:extLst>
                  <a:ext uri="{0D108BD9-81ED-4DB2-BD59-A6C34878D82A}">
                    <a16:rowId xmlns:a16="http://schemas.microsoft.com/office/drawing/2014/main" val="3234259234"/>
                  </a:ext>
                </a:extLst>
              </a:tr>
              <a:tr h="487633">
                <a:tc>
                  <a:txBody>
                    <a:bodyPr/>
                    <a:lstStyle/>
                    <a:p>
                      <a:pPr algn="ctr"/>
                      <a:r>
                        <a:rPr lang="en-US" sz="1100"/>
                        <a:t>Seasonal changes</a:t>
                      </a:r>
                    </a:p>
                  </a:txBody>
                  <a:tcPr/>
                </a:tc>
                <a:tc>
                  <a:txBody>
                    <a:bodyPr/>
                    <a:lstStyle/>
                    <a:p>
                      <a:pPr algn="ctr"/>
                      <a:endParaRPr lang="en-US" sz="1100"/>
                    </a:p>
                  </a:txBody>
                  <a:tcPr/>
                </a:tc>
                <a:tc>
                  <a:txBody>
                    <a:bodyPr/>
                    <a:lstStyle/>
                    <a:p>
                      <a:pPr lvl="0" algn="ctr">
                        <a:buNone/>
                      </a:pPr>
                      <a:r>
                        <a:rPr lang="en-US" sz="1100" b="0" i="0" u="none" strike="noStrike" noProof="0">
                          <a:latin typeface="Calibri"/>
                        </a:rPr>
                        <a:t>Forces and magnets</a:t>
                      </a:r>
                      <a:endParaRPr lang="en-US" sz="1100"/>
                    </a:p>
                  </a:txBody>
                  <a:tcPr/>
                </a:tc>
                <a:tc>
                  <a:txBody>
                    <a:bodyPr/>
                    <a:lstStyle/>
                    <a:p>
                      <a:pPr algn="ctr"/>
                      <a:r>
                        <a:rPr lang="en-US" sz="1100"/>
                        <a:t>Sound</a:t>
                      </a:r>
                    </a:p>
                  </a:txBody>
                  <a:tcPr/>
                </a:tc>
                <a:tc>
                  <a:txBody>
                    <a:bodyPr/>
                    <a:lstStyle/>
                    <a:p>
                      <a:pPr algn="ctr"/>
                      <a:r>
                        <a:rPr lang="en-US" sz="1200"/>
                        <a:t>Forces</a:t>
                      </a:r>
                    </a:p>
                  </a:txBody>
                  <a:tcPr/>
                </a:tc>
                <a:tc>
                  <a:txBody>
                    <a:bodyPr/>
                    <a:lstStyle/>
                    <a:p>
                      <a:pPr algn="ctr"/>
                      <a:r>
                        <a:rPr lang="en-US" sz="1200"/>
                        <a:t>Electricity</a:t>
                      </a:r>
                    </a:p>
                  </a:txBody>
                  <a:tcPr/>
                </a:tc>
                <a:extLst>
                  <a:ext uri="{0D108BD9-81ED-4DB2-BD59-A6C34878D82A}">
                    <a16:rowId xmlns:a16="http://schemas.microsoft.com/office/drawing/2014/main" val="154949656"/>
                  </a:ext>
                </a:extLst>
              </a:tr>
              <a:tr h="487633">
                <a:tc>
                  <a:txBody>
                    <a:bodyPr/>
                    <a:lstStyle/>
                    <a:p>
                      <a:pPr lvl="0" algn="ctr">
                        <a:buNone/>
                      </a:pPr>
                      <a:endParaRPr lang="en-US" sz="1100"/>
                    </a:p>
                  </a:txBody>
                  <a:tcPr/>
                </a:tc>
                <a:tc>
                  <a:txBody>
                    <a:bodyPr/>
                    <a:lstStyle/>
                    <a:p>
                      <a:pPr lvl="0" algn="ctr">
                        <a:buNone/>
                      </a:pPr>
                      <a:endParaRPr lang="en-US" sz="1100"/>
                    </a:p>
                  </a:txBody>
                  <a:tcPr/>
                </a:tc>
                <a:tc>
                  <a:txBody>
                    <a:bodyPr/>
                    <a:lstStyle/>
                    <a:p>
                      <a:pPr lvl="0" algn="ctr">
                        <a:buNone/>
                      </a:pPr>
                      <a:r>
                        <a:rPr lang="en-US" sz="1100" b="0" i="0" u="none" strike="noStrike" noProof="0">
                          <a:latin typeface="Calibri"/>
                        </a:rPr>
                        <a:t>Light</a:t>
                      </a:r>
                      <a:endParaRPr lang="en-US" sz="1100"/>
                    </a:p>
                  </a:txBody>
                  <a:tcPr/>
                </a:tc>
                <a:tc>
                  <a:txBody>
                    <a:bodyPr/>
                    <a:lstStyle/>
                    <a:p>
                      <a:pPr lvl="0" algn="ctr">
                        <a:buNone/>
                      </a:pPr>
                      <a:r>
                        <a:rPr lang="en-US" sz="1100"/>
                        <a:t>Electricity</a:t>
                      </a:r>
                    </a:p>
                  </a:txBody>
                  <a:tcPr/>
                </a:tc>
                <a:tc>
                  <a:txBody>
                    <a:bodyPr/>
                    <a:lstStyle/>
                    <a:p>
                      <a:pPr lvl="0" algn="ctr">
                        <a:buNone/>
                      </a:pPr>
                      <a:r>
                        <a:rPr lang="en-US" sz="1200"/>
                        <a:t>Earth and space</a:t>
                      </a:r>
                    </a:p>
                  </a:txBody>
                  <a:tcPr/>
                </a:tc>
                <a:tc>
                  <a:txBody>
                    <a:bodyPr/>
                    <a:lstStyle/>
                    <a:p>
                      <a:pPr lvl="0" algn="ctr">
                        <a:buNone/>
                      </a:pPr>
                      <a:r>
                        <a:rPr lang="en-US" sz="1200"/>
                        <a:t>Light</a:t>
                      </a:r>
                    </a:p>
                  </a:txBody>
                  <a:tcPr/>
                </a:tc>
                <a:extLst>
                  <a:ext uri="{0D108BD9-81ED-4DB2-BD59-A6C34878D82A}">
                    <a16:rowId xmlns:a16="http://schemas.microsoft.com/office/drawing/2014/main" val="728224059"/>
                  </a:ext>
                </a:extLst>
              </a:tr>
            </a:tbl>
          </a:graphicData>
        </a:graphic>
      </p:graphicFrame>
    </p:spTree>
    <p:extLst>
      <p:ext uri="{BB962C8B-B14F-4D97-AF65-F5344CB8AC3E}">
        <p14:creationId xmlns:p14="http://schemas.microsoft.com/office/powerpoint/2010/main" val="2587842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F7A3-4E94-B245-ADA9-51761FEACB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B7DA1D-0E39-864A-AC94-3A079022F87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D6C2F70-E529-5A4B-B87E-8B1F6DDB757D}"/>
              </a:ext>
            </a:extLst>
          </p:cNvPr>
          <p:cNvPicPr>
            <a:picLocks noChangeAspect="1"/>
          </p:cNvPicPr>
          <p:nvPr/>
        </p:nvPicPr>
        <p:blipFill>
          <a:blip r:embed="rId2"/>
          <a:stretch>
            <a:fillRect/>
          </a:stretch>
        </p:blipFill>
        <p:spPr>
          <a:xfrm>
            <a:off x="3790950" y="365125"/>
            <a:ext cx="4610100" cy="5295900"/>
          </a:xfrm>
          <a:prstGeom prst="rect">
            <a:avLst/>
          </a:prstGeom>
        </p:spPr>
      </p:pic>
    </p:spTree>
    <p:extLst>
      <p:ext uri="{BB962C8B-B14F-4D97-AF65-F5344CB8AC3E}">
        <p14:creationId xmlns:p14="http://schemas.microsoft.com/office/powerpoint/2010/main" val="2340216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30DC-7A1A-C64A-90A7-1F4D9F594A13}"/>
              </a:ext>
            </a:extLst>
          </p:cNvPr>
          <p:cNvSpPr>
            <a:spLocks noGrp="1"/>
          </p:cNvSpPr>
          <p:nvPr>
            <p:ph type="title"/>
          </p:nvPr>
        </p:nvSpPr>
        <p:spPr/>
        <p:txBody>
          <a:bodyPr>
            <a:normAutofit/>
          </a:bodyPr>
          <a:lstStyle/>
          <a:p>
            <a:r>
              <a:rPr lang="en-US" sz="3600" dirty="0"/>
              <a:t>Starting a topic…</a:t>
            </a:r>
          </a:p>
        </p:txBody>
      </p:sp>
      <p:sp>
        <p:nvSpPr>
          <p:cNvPr id="3" name="Content Placeholder 2">
            <a:extLst>
              <a:ext uri="{FF2B5EF4-FFF2-40B4-BE49-F238E27FC236}">
                <a16:creationId xmlns:a16="http://schemas.microsoft.com/office/drawing/2014/main" id="{C30E0FC2-7E52-F748-AB6C-3B77940857C8}"/>
              </a:ext>
            </a:extLst>
          </p:cNvPr>
          <p:cNvSpPr>
            <a:spLocks noGrp="1"/>
          </p:cNvSpPr>
          <p:nvPr>
            <p:ph idx="1"/>
          </p:nvPr>
        </p:nvSpPr>
        <p:spPr>
          <a:xfrm>
            <a:off x="721241" y="1253331"/>
            <a:ext cx="10515600" cy="4351338"/>
          </a:xfrm>
        </p:spPr>
        <p:txBody>
          <a:bodyPr>
            <a:normAutofit/>
          </a:bodyPr>
          <a:lstStyle/>
          <a:p>
            <a:r>
              <a:rPr lang="en-US" sz="2000" dirty="0"/>
              <a:t>Look at the national curriculum for your year group, and the year group before and after. </a:t>
            </a:r>
          </a:p>
        </p:txBody>
      </p:sp>
      <p:pic>
        <p:nvPicPr>
          <p:cNvPr id="4" name="Picture 3">
            <a:extLst>
              <a:ext uri="{FF2B5EF4-FFF2-40B4-BE49-F238E27FC236}">
                <a16:creationId xmlns:a16="http://schemas.microsoft.com/office/drawing/2014/main" id="{636CD36C-ED12-E646-A49F-2A8279B37DED}"/>
              </a:ext>
            </a:extLst>
          </p:cNvPr>
          <p:cNvPicPr>
            <a:picLocks noChangeAspect="1"/>
          </p:cNvPicPr>
          <p:nvPr/>
        </p:nvPicPr>
        <p:blipFill>
          <a:blip r:embed="rId2"/>
          <a:stretch>
            <a:fillRect/>
          </a:stretch>
        </p:blipFill>
        <p:spPr>
          <a:xfrm>
            <a:off x="1082750" y="3694515"/>
            <a:ext cx="5312440" cy="1491850"/>
          </a:xfrm>
          <a:prstGeom prst="rect">
            <a:avLst/>
          </a:prstGeom>
        </p:spPr>
      </p:pic>
      <p:pic>
        <p:nvPicPr>
          <p:cNvPr id="5" name="Picture 4">
            <a:extLst>
              <a:ext uri="{FF2B5EF4-FFF2-40B4-BE49-F238E27FC236}">
                <a16:creationId xmlns:a16="http://schemas.microsoft.com/office/drawing/2014/main" id="{8696475F-DCD2-7A4C-997E-1C20DA00AA6D}"/>
              </a:ext>
            </a:extLst>
          </p:cNvPr>
          <p:cNvPicPr>
            <a:picLocks noChangeAspect="1"/>
          </p:cNvPicPr>
          <p:nvPr/>
        </p:nvPicPr>
        <p:blipFill>
          <a:blip r:embed="rId3"/>
          <a:stretch>
            <a:fillRect/>
          </a:stretch>
        </p:blipFill>
        <p:spPr>
          <a:xfrm>
            <a:off x="955159" y="1605554"/>
            <a:ext cx="6205574" cy="1946680"/>
          </a:xfrm>
          <a:prstGeom prst="rect">
            <a:avLst/>
          </a:prstGeom>
        </p:spPr>
      </p:pic>
      <p:pic>
        <p:nvPicPr>
          <p:cNvPr id="6" name="Picture 5">
            <a:extLst>
              <a:ext uri="{FF2B5EF4-FFF2-40B4-BE49-F238E27FC236}">
                <a16:creationId xmlns:a16="http://schemas.microsoft.com/office/drawing/2014/main" id="{20E40BEF-99F3-1144-8701-B0536EDE87F1}"/>
              </a:ext>
            </a:extLst>
          </p:cNvPr>
          <p:cNvPicPr>
            <a:picLocks noChangeAspect="1"/>
          </p:cNvPicPr>
          <p:nvPr/>
        </p:nvPicPr>
        <p:blipFill>
          <a:blip r:embed="rId4"/>
          <a:stretch>
            <a:fillRect/>
          </a:stretch>
        </p:blipFill>
        <p:spPr>
          <a:xfrm>
            <a:off x="6404362" y="3171916"/>
            <a:ext cx="5787638" cy="2537047"/>
          </a:xfrm>
          <a:prstGeom prst="rect">
            <a:avLst/>
          </a:prstGeom>
        </p:spPr>
      </p:pic>
    </p:spTree>
    <p:extLst>
      <p:ext uri="{BB962C8B-B14F-4D97-AF65-F5344CB8AC3E}">
        <p14:creationId xmlns:p14="http://schemas.microsoft.com/office/powerpoint/2010/main" val="243113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91586E-5689-B746-A4AB-F855D61E0E50}"/>
              </a:ext>
            </a:extLst>
          </p:cNvPr>
          <p:cNvPicPr>
            <a:picLocks noChangeAspect="1"/>
          </p:cNvPicPr>
          <p:nvPr/>
        </p:nvPicPr>
        <p:blipFill>
          <a:blip r:embed="rId2"/>
          <a:stretch>
            <a:fillRect/>
          </a:stretch>
        </p:blipFill>
        <p:spPr>
          <a:xfrm>
            <a:off x="320040" y="285616"/>
            <a:ext cx="4265393" cy="1486693"/>
          </a:xfrm>
          <a:prstGeom prst="rect">
            <a:avLst/>
          </a:prstGeom>
        </p:spPr>
      </p:pic>
      <p:sp>
        <p:nvSpPr>
          <p:cNvPr id="3" name="TextBox 2">
            <a:extLst>
              <a:ext uri="{FF2B5EF4-FFF2-40B4-BE49-F238E27FC236}">
                <a16:creationId xmlns:a16="http://schemas.microsoft.com/office/drawing/2014/main" id="{F5B7D287-1BDD-4850-A4A6-9E7DE9DF52B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Click to add text</a:t>
            </a:r>
          </a:p>
        </p:txBody>
      </p:sp>
      <p:pic>
        <p:nvPicPr>
          <p:cNvPr id="5" name="Picture 5" descr="Graphical user interface&#10;&#10;Description automatically generated">
            <a:extLst>
              <a:ext uri="{FF2B5EF4-FFF2-40B4-BE49-F238E27FC236}">
                <a16:creationId xmlns:a16="http://schemas.microsoft.com/office/drawing/2014/main" id="{EEDC4719-C346-4604-9117-3CB66520E9B6}"/>
              </a:ext>
            </a:extLst>
          </p:cNvPr>
          <p:cNvPicPr>
            <a:picLocks noChangeAspect="1"/>
          </p:cNvPicPr>
          <p:nvPr/>
        </p:nvPicPr>
        <p:blipFill>
          <a:blip r:embed="rId3"/>
          <a:stretch>
            <a:fillRect/>
          </a:stretch>
        </p:blipFill>
        <p:spPr>
          <a:xfrm>
            <a:off x="839718" y="1772309"/>
            <a:ext cx="9929283" cy="3474329"/>
          </a:xfrm>
          <a:prstGeom prst="rect">
            <a:avLst/>
          </a:prstGeom>
        </p:spPr>
      </p:pic>
    </p:spTree>
    <p:extLst>
      <p:ext uri="{BB962C8B-B14F-4D97-AF65-F5344CB8AC3E}">
        <p14:creationId xmlns:p14="http://schemas.microsoft.com/office/powerpoint/2010/main" val="1278103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68669E7F24534ABFECF76DC17731B6" ma:contentTypeVersion="12" ma:contentTypeDescription="Create a new document." ma:contentTypeScope="" ma:versionID="7da1282e8487ca17430f5d6cc0aa26ab">
  <xsd:schema xmlns:xsd="http://www.w3.org/2001/XMLSchema" xmlns:xs="http://www.w3.org/2001/XMLSchema" xmlns:p="http://schemas.microsoft.com/office/2006/metadata/properties" xmlns:ns3="efaa5677-a9c8-45d9-8bb2-dafdb4c1f82d" xmlns:ns4="30a9f7d6-e6ec-4c30-b96a-7aa65ed0c10a" targetNamespace="http://schemas.microsoft.com/office/2006/metadata/properties" ma:root="true" ma:fieldsID="5c3e103784d75fd5d6e9dfb1afe55af5" ns3:_="" ns4:_="">
    <xsd:import namespace="efaa5677-a9c8-45d9-8bb2-dafdb4c1f82d"/>
    <xsd:import namespace="30a9f7d6-e6ec-4c30-b96a-7aa65ed0c10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a5677-a9c8-45d9-8bb2-dafdb4c1f8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a9f7d6-e6ec-4c30-b96a-7aa65ed0c10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F50500-DA23-41DC-AE6C-EE3B66DB1B76}">
  <ds:schemaRefs>
    <ds:schemaRef ds:uri="http://schemas.microsoft.com/sharepoint/v3/contenttype/forms"/>
  </ds:schemaRefs>
</ds:datastoreItem>
</file>

<file path=customXml/itemProps2.xml><?xml version="1.0" encoding="utf-8"?>
<ds:datastoreItem xmlns:ds="http://schemas.openxmlformats.org/officeDocument/2006/customXml" ds:itemID="{582996B8-1CFE-414C-AA26-B4D254B0983E}">
  <ds:schemaRefs>
    <ds:schemaRef ds:uri="30a9f7d6-e6ec-4c30-b96a-7aa65ed0c10a"/>
    <ds:schemaRef ds:uri="efaa5677-a9c8-45d9-8bb2-dafdb4c1f8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0FE9A4-9F5E-4340-8E81-DEE7BE836BCC}">
  <ds:schemaRefs>
    <ds:schemaRef ds:uri="http://purl.org/dc/terms/"/>
    <ds:schemaRef ds:uri="efaa5677-a9c8-45d9-8bb2-dafdb4c1f82d"/>
    <ds:schemaRef ds:uri="http://purl.org/dc/dcmitype/"/>
    <ds:schemaRef ds:uri="30a9f7d6-e6ec-4c30-b96a-7aa65ed0c10a"/>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192</TotalTime>
  <Words>2585</Words>
  <Application>Microsoft Macintosh PowerPoint</Application>
  <PresentationFormat>Widescreen</PresentationFormat>
  <Paragraphs>459</Paragraphs>
  <Slides>70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Al Nile</vt:lpstr>
      <vt:lpstr>Arial</vt:lpstr>
      <vt:lpstr>ArialMT</vt:lpstr>
      <vt:lpstr>Calibri</vt:lpstr>
      <vt:lpstr>Calibri Light</vt:lpstr>
      <vt:lpstr>ReithSans</vt:lpstr>
      <vt:lpstr>Times New Roman</vt:lpstr>
      <vt:lpstr>Wingdings</vt:lpstr>
      <vt:lpstr>Office Theme</vt:lpstr>
      <vt:lpstr>PowerPoint Presentation</vt:lpstr>
      <vt:lpstr>Session aims:</vt:lpstr>
      <vt:lpstr>WHAT DOES A GOOD SCIENCE LESSON LOOK LIKE?</vt:lpstr>
      <vt:lpstr>“The Curriculum will be at the heart of the Curriculum” </vt:lpstr>
      <vt:lpstr>PowerPoint Presentation</vt:lpstr>
      <vt:lpstr>PowerPoint Presentation</vt:lpstr>
      <vt:lpstr>National Curriculum Activity </vt:lpstr>
      <vt:lpstr>Starting a topic…</vt:lpstr>
      <vt:lpstr>PowerPoint Presentation</vt:lpstr>
      <vt:lpstr>Creating Curiosity</vt:lpstr>
      <vt:lpstr>Power facts!</vt:lpstr>
      <vt:lpstr>PowerPoint Presentation</vt:lpstr>
      <vt:lpstr>Did you know..</vt:lpstr>
      <vt:lpstr>PowerPoint Presentation</vt:lpstr>
      <vt:lpstr>PowerPoint Presentation</vt:lpstr>
      <vt:lpstr>Promoting Questioning </vt:lpstr>
      <vt:lpstr>PowerPoint Presentation</vt:lpstr>
      <vt:lpstr>PowerPoint Presentation</vt:lpstr>
      <vt:lpstr>PowerPoint Presentation</vt:lpstr>
      <vt:lpstr>PowerPoint Presentation</vt:lpstr>
      <vt:lpstr>PowerPoint Presentation</vt:lpstr>
      <vt:lpstr>Break</vt:lpstr>
      <vt:lpstr>WORKING SCIENTIFICALLY </vt:lpstr>
      <vt:lpstr>PowerPoint Presentation</vt:lpstr>
      <vt:lpstr>Observing over time </vt:lpstr>
      <vt:lpstr>Observing over time </vt:lpstr>
      <vt:lpstr>Identifying and classifying and grouping</vt:lpstr>
      <vt:lpstr>PowerPoint Presentation</vt:lpstr>
      <vt:lpstr>Classify the animals into herbivore, carnivore and omnivore  How could we offer support? How could we offer challenge? </vt:lpstr>
      <vt:lpstr>Creating Classification Keys</vt:lpstr>
      <vt:lpstr>Creating Classification Keys</vt:lpstr>
      <vt:lpstr>PowerPoint Presentation</vt:lpstr>
      <vt:lpstr>PowerPoint Presentation</vt:lpstr>
      <vt:lpstr>PowerPoint Presentation</vt:lpstr>
      <vt:lpstr>PowerPoint Presentation</vt:lpstr>
      <vt:lpstr>What do you think?  Put these animals into order of gestation period - shortest to longest.</vt:lpstr>
      <vt:lpstr>PowerPoint Presentation</vt:lpstr>
      <vt:lpstr>Lunch</vt:lpstr>
      <vt:lpstr>PowerPoint Presentation</vt:lpstr>
      <vt:lpstr>PowerPoint Presentation</vt:lpstr>
      <vt:lpstr>Kahoot Quiz</vt:lpstr>
      <vt:lpstr>Fair tests</vt:lpstr>
      <vt:lpstr>Investigation</vt:lpstr>
      <vt:lpstr>Plan an investigation..</vt:lpstr>
      <vt:lpstr>Scientific question</vt:lpstr>
      <vt:lpstr>Hypothesis</vt:lpstr>
      <vt:lpstr>Equipment list</vt:lpstr>
      <vt:lpstr>Method</vt:lpstr>
      <vt:lpstr>Variables</vt:lpstr>
      <vt:lpstr>Results – how could we record them?</vt:lpstr>
      <vt:lpstr>Conclusion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-based activities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 Brocklebank</dc:creator>
  <cp:lastModifiedBy>Leanne Elgie</cp:lastModifiedBy>
  <cp:revision>45</cp:revision>
  <dcterms:created xsi:type="dcterms:W3CDTF">2019-08-30T09:26:25Z</dcterms:created>
  <dcterms:modified xsi:type="dcterms:W3CDTF">2022-11-07T20:13:01Z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0x010100B768669E7F24534ABFECF76DC17731B6</vt:lpwstr>
  </property>
</Properties>
</file>