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sldIdLst>
    <p:sldId id="256" r:id="rId5"/>
    <p:sldId id="474" r:id="rId6"/>
    <p:sldId id="505" r:id="rId7"/>
    <p:sldId id="355" r:id="rId8"/>
    <p:sldId id="506" r:id="rId9"/>
    <p:sldId id="507" r:id="rId10"/>
    <p:sldId id="508" r:id="rId11"/>
    <p:sldId id="509" r:id="rId12"/>
    <p:sldId id="379" r:id="rId13"/>
    <p:sldId id="510" r:id="rId14"/>
    <p:sldId id="257" r:id="rId15"/>
    <p:sldId id="511" r:id="rId16"/>
    <p:sldId id="512" r:id="rId17"/>
    <p:sldId id="262" r:id="rId18"/>
    <p:sldId id="266" r:id="rId19"/>
    <p:sldId id="273" r:id="rId20"/>
    <p:sldId id="259" r:id="rId21"/>
    <p:sldId id="272" r:id="rId22"/>
    <p:sldId id="513" r:id="rId23"/>
    <p:sldId id="356" r:id="rId24"/>
    <p:sldId id="357" r:id="rId25"/>
    <p:sldId id="358" r:id="rId26"/>
    <p:sldId id="503" r:id="rId27"/>
    <p:sldId id="500" r:id="rId28"/>
    <p:sldId id="514" r:id="rId29"/>
    <p:sldId id="359" r:id="rId30"/>
    <p:sldId id="360" r:id="rId31"/>
    <p:sldId id="515" r:id="rId32"/>
    <p:sldId id="362" r:id="rId33"/>
    <p:sldId id="516" r:id="rId34"/>
    <p:sldId id="363" r:id="rId35"/>
    <p:sldId id="364" r:id="rId36"/>
    <p:sldId id="556" r:id="rId37"/>
    <p:sldId id="517" r:id="rId38"/>
    <p:sldId id="278" r:id="rId39"/>
    <p:sldId id="519" r:id="rId40"/>
    <p:sldId id="520" r:id="rId41"/>
    <p:sldId id="521" r:id="rId42"/>
    <p:sldId id="426" r:id="rId43"/>
    <p:sldId id="427" r:id="rId44"/>
    <p:sldId id="428" r:id="rId45"/>
    <p:sldId id="522" r:id="rId46"/>
    <p:sldId id="430" r:id="rId47"/>
    <p:sldId id="431" r:id="rId48"/>
    <p:sldId id="432" r:id="rId49"/>
    <p:sldId id="433" r:id="rId50"/>
    <p:sldId id="557" r:id="rId51"/>
    <p:sldId id="377" r:id="rId52"/>
    <p:sldId id="291" r:id="rId53"/>
    <p:sldId id="292" r:id="rId54"/>
    <p:sldId id="293" r:id="rId55"/>
    <p:sldId id="295" r:id="rId56"/>
    <p:sldId id="296" r:id="rId57"/>
    <p:sldId id="297" r:id="rId58"/>
    <p:sldId id="466" r:id="rId59"/>
    <p:sldId id="298" r:id="rId60"/>
    <p:sldId id="382" r:id="rId61"/>
    <p:sldId id="383" r:id="rId62"/>
    <p:sldId id="523" r:id="rId63"/>
    <p:sldId id="306" r:id="rId64"/>
    <p:sldId id="307" r:id="rId65"/>
    <p:sldId id="308" r:id="rId66"/>
    <p:sldId id="562" r:id="rId67"/>
    <p:sldId id="458" r:id="rId68"/>
    <p:sldId id="534" r:id="rId69"/>
    <p:sldId id="533" r:id="rId70"/>
    <p:sldId id="535" r:id="rId71"/>
    <p:sldId id="524" r:id="rId72"/>
    <p:sldId id="402"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1A8995-6BDF-4E57-BCCC-8B08F4E29958}">
          <p14:sldIdLst>
            <p14:sldId id="256"/>
            <p14:sldId id="474"/>
            <p14:sldId id="505"/>
            <p14:sldId id="355"/>
            <p14:sldId id="506"/>
            <p14:sldId id="507"/>
            <p14:sldId id="508"/>
            <p14:sldId id="509"/>
            <p14:sldId id="379"/>
            <p14:sldId id="510"/>
            <p14:sldId id="257"/>
            <p14:sldId id="511"/>
            <p14:sldId id="512"/>
            <p14:sldId id="262"/>
            <p14:sldId id="266"/>
            <p14:sldId id="273"/>
            <p14:sldId id="259"/>
            <p14:sldId id="272"/>
            <p14:sldId id="513"/>
            <p14:sldId id="356"/>
            <p14:sldId id="357"/>
            <p14:sldId id="358"/>
            <p14:sldId id="503"/>
            <p14:sldId id="500"/>
            <p14:sldId id="514"/>
            <p14:sldId id="359"/>
            <p14:sldId id="360"/>
            <p14:sldId id="515"/>
            <p14:sldId id="362"/>
            <p14:sldId id="516"/>
            <p14:sldId id="363"/>
            <p14:sldId id="364"/>
            <p14:sldId id="556"/>
            <p14:sldId id="517"/>
            <p14:sldId id="278"/>
            <p14:sldId id="519"/>
            <p14:sldId id="520"/>
            <p14:sldId id="521"/>
            <p14:sldId id="426"/>
            <p14:sldId id="427"/>
            <p14:sldId id="428"/>
            <p14:sldId id="522"/>
            <p14:sldId id="430"/>
            <p14:sldId id="431"/>
            <p14:sldId id="432"/>
            <p14:sldId id="433"/>
            <p14:sldId id="557"/>
            <p14:sldId id="377"/>
            <p14:sldId id="291"/>
            <p14:sldId id="292"/>
            <p14:sldId id="293"/>
            <p14:sldId id="295"/>
            <p14:sldId id="296"/>
            <p14:sldId id="297"/>
            <p14:sldId id="466"/>
            <p14:sldId id="298"/>
            <p14:sldId id="382"/>
            <p14:sldId id="383"/>
            <p14:sldId id="523"/>
            <p14:sldId id="306"/>
            <p14:sldId id="307"/>
            <p14:sldId id="308"/>
            <p14:sldId id="562"/>
            <p14:sldId id="458"/>
            <p14:sldId id="534"/>
            <p14:sldId id="533"/>
            <p14:sldId id="535"/>
            <p14:sldId id="524"/>
            <p14:sldId id="4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86973" autoAdjust="0"/>
  </p:normalViewPr>
  <p:slideViewPr>
    <p:cSldViewPr snapToGrid="0">
      <p:cViewPr varScale="1">
        <p:scale>
          <a:sx n="63" d="100"/>
          <a:sy n="63" d="100"/>
        </p:scale>
        <p:origin x="954" y="60"/>
      </p:cViewPr>
      <p:guideLst/>
    </p:cSldViewPr>
  </p:slideViewPr>
  <p:outlineViewPr>
    <p:cViewPr>
      <p:scale>
        <a:sx n="33" d="100"/>
        <a:sy n="33" d="100"/>
      </p:scale>
      <p:origin x="0" y="-26328"/>
    </p:cViewPr>
  </p:outlin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68CB9-610D-344F-AF1B-F68DCB3453A0}" type="datetimeFigureOut">
              <a:rPr lang="en-US" smtClean="0"/>
              <a:t>12/19/2022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289E3-574E-7543-8993-691DDB8D827B}" type="slidenum">
              <a:rPr lang="en-US" smtClean="0"/>
              <a:t>‹#›</a:t>
            </a:fld>
            <a:endParaRPr lang="en-US"/>
          </a:p>
        </p:txBody>
      </p:sp>
    </p:spTree>
    <p:extLst>
      <p:ext uri="{BB962C8B-B14F-4D97-AF65-F5344CB8AC3E}">
        <p14:creationId xmlns:p14="http://schemas.microsoft.com/office/powerpoint/2010/main" val="72224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7289E3-574E-7543-8993-691DDB8D827B}" type="slidenum">
              <a:rPr lang="en-US" smtClean="0"/>
              <a:t>2</a:t>
            </a:fld>
            <a:endParaRPr lang="en-US"/>
          </a:p>
        </p:txBody>
      </p:sp>
    </p:spTree>
    <p:extLst>
      <p:ext uri="{BB962C8B-B14F-4D97-AF65-F5344CB8AC3E}">
        <p14:creationId xmlns:p14="http://schemas.microsoft.com/office/powerpoint/2010/main" val="1413273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8832C4A1-4669-43F8-93E3-FD3DFC9F62E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omic Sans MS" panose="030F0702030302020204" pitchFamily="66" charset="0"/>
              </a:defRPr>
            </a:lvl1pPr>
            <a:lvl2pPr marL="742950" indent="-285750">
              <a:defRPr sz="2800">
                <a:solidFill>
                  <a:schemeClr val="tx1"/>
                </a:solidFill>
                <a:latin typeface="Comic Sans MS" panose="030F0702030302020204" pitchFamily="66" charset="0"/>
              </a:defRPr>
            </a:lvl2pPr>
            <a:lvl3pPr marL="1143000" indent="-228600">
              <a:defRPr sz="2800">
                <a:solidFill>
                  <a:schemeClr val="tx1"/>
                </a:solidFill>
                <a:latin typeface="Comic Sans MS" panose="030F0702030302020204" pitchFamily="66" charset="0"/>
              </a:defRPr>
            </a:lvl3pPr>
            <a:lvl4pPr marL="1600200" indent="-228600">
              <a:defRPr sz="2800">
                <a:solidFill>
                  <a:schemeClr val="tx1"/>
                </a:solidFill>
                <a:latin typeface="Comic Sans MS" panose="030F0702030302020204" pitchFamily="66" charset="0"/>
              </a:defRPr>
            </a:lvl4pPr>
            <a:lvl5pPr marL="2057400" indent="-228600">
              <a:defRPr sz="2800">
                <a:solidFill>
                  <a:schemeClr val="tx1"/>
                </a:solidFill>
                <a:latin typeface="Comic Sans MS" panose="030F0702030302020204" pitchFamily="66"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defRPr>
            </a:lvl9pPr>
          </a:lstStyle>
          <a:p>
            <a:fld id="{CADCE0A1-6C0A-4B7C-9ED8-DE31B7FEF54F}" type="slidenum">
              <a:rPr lang="en-US" altLang="en-US" sz="1200" smtClean="0">
                <a:latin typeface="Arial" panose="020B0604020202020204" pitchFamily="34" charset="0"/>
              </a:rPr>
              <a:pPr/>
              <a:t>49</a:t>
            </a:fld>
            <a:endParaRPr lang="en-US" altLang="en-US" sz="1200">
              <a:latin typeface="Arial" panose="020B0604020202020204" pitchFamily="34" charset="0"/>
            </a:endParaRPr>
          </a:p>
        </p:txBody>
      </p:sp>
      <p:sp>
        <p:nvSpPr>
          <p:cNvPr id="65539" name="Rectangle 2">
            <a:extLst>
              <a:ext uri="{FF2B5EF4-FFF2-40B4-BE49-F238E27FC236}">
                <a16:creationId xmlns:a16="http://schemas.microsoft.com/office/drawing/2014/main" id="{8CD031DE-D7A4-4DF8-9AC0-7DC3BCB85DE5}"/>
              </a:ext>
            </a:extLst>
          </p:cNvPr>
          <p:cNvSpPr>
            <a:spLocks noGrp="1" noRot="1" noChangeAspect="1" noChangeArrowheads="1" noTextEdit="1"/>
          </p:cNvSpPr>
          <p:nvPr>
            <p:ph type="sldImg"/>
          </p:nvPr>
        </p:nvSpPr>
        <p:spPr>
          <a:xfrm>
            <a:off x="966788" y="539750"/>
            <a:ext cx="4349750" cy="2447925"/>
          </a:xfrm>
          <a:ln/>
        </p:spPr>
      </p:sp>
      <p:sp>
        <p:nvSpPr>
          <p:cNvPr id="65540" name="Rectangle 3">
            <a:extLst>
              <a:ext uri="{FF2B5EF4-FFF2-40B4-BE49-F238E27FC236}">
                <a16:creationId xmlns:a16="http://schemas.microsoft.com/office/drawing/2014/main" id="{22083761-018C-48B4-A4A2-59A3A3FDB40B}"/>
              </a:ext>
            </a:extLst>
          </p:cNvPr>
          <p:cNvSpPr>
            <a:spLocks noGrp="1" noChangeArrowheads="1"/>
          </p:cNvSpPr>
          <p:nvPr>
            <p:ph type="body" idx="1"/>
          </p:nvPr>
        </p:nvSpPr>
        <p:spPr>
          <a:xfrm>
            <a:off x="517525" y="3276600"/>
            <a:ext cx="5678488"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The following eight slides illustrate the phonic vocabulary that should be used by practitioners in their teaching sessions.</a:t>
            </a:r>
            <a:endParaRPr lang="en-US" altLang="en-US"/>
          </a:p>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18A68DB9-F664-461D-BC85-857232EF15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omic Sans MS" panose="030F0702030302020204" pitchFamily="66" charset="0"/>
              </a:defRPr>
            </a:lvl1pPr>
            <a:lvl2pPr marL="742950" indent="-285750">
              <a:defRPr sz="2800">
                <a:solidFill>
                  <a:schemeClr val="tx1"/>
                </a:solidFill>
                <a:latin typeface="Comic Sans MS" panose="030F0702030302020204" pitchFamily="66" charset="0"/>
              </a:defRPr>
            </a:lvl2pPr>
            <a:lvl3pPr marL="1143000" indent="-228600">
              <a:defRPr sz="2800">
                <a:solidFill>
                  <a:schemeClr val="tx1"/>
                </a:solidFill>
                <a:latin typeface="Comic Sans MS" panose="030F0702030302020204" pitchFamily="66" charset="0"/>
              </a:defRPr>
            </a:lvl3pPr>
            <a:lvl4pPr marL="1600200" indent="-228600">
              <a:defRPr sz="2800">
                <a:solidFill>
                  <a:schemeClr val="tx1"/>
                </a:solidFill>
                <a:latin typeface="Comic Sans MS" panose="030F0702030302020204" pitchFamily="66" charset="0"/>
              </a:defRPr>
            </a:lvl4pPr>
            <a:lvl5pPr marL="2057400" indent="-228600">
              <a:defRPr sz="2800">
                <a:solidFill>
                  <a:schemeClr val="tx1"/>
                </a:solidFill>
                <a:latin typeface="Comic Sans MS" panose="030F0702030302020204" pitchFamily="66"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defRPr>
            </a:lvl9pPr>
          </a:lstStyle>
          <a:p>
            <a:fld id="{7F9BDA7E-6AA3-457F-99D6-431E9411ADF0}" type="slidenum">
              <a:rPr lang="en-US" altLang="en-US" sz="1200" smtClean="0">
                <a:latin typeface="Arial" panose="020B0604020202020204" pitchFamily="34" charset="0"/>
              </a:rPr>
              <a:pPr/>
              <a:t>50</a:t>
            </a:fld>
            <a:endParaRPr lang="en-US" altLang="en-US" sz="1200">
              <a:latin typeface="Arial" panose="020B0604020202020204" pitchFamily="34" charset="0"/>
            </a:endParaRPr>
          </a:p>
        </p:txBody>
      </p:sp>
      <p:sp>
        <p:nvSpPr>
          <p:cNvPr id="67587" name="Rectangle 2">
            <a:extLst>
              <a:ext uri="{FF2B5EF4-FFF2-40B4-BE49-F238E27FC236}">
                <a16:creationId xmlns:a16="http://schemas.microsoft.com/office/drawing/2014/main" id="{1D3CDCB5-B58A-4C50-8E86-CD925AA61586}"/>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0E33E858-D635-4373-8061-EEAE5658B37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Letter or letters that make one phoneme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A468A24A-0351-4F83-9560-CA7D5E9A930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omic Sans MS" panose="030F0702030302020204" pitchFamily="66" charset="0"/>
              </a:defRPr>
            </a:lvl1pPr>
            <a:lvl2pPr marL="742950" indent="-285750">
              <a:defRPr sz="2800">
                <a:solidFill>
                  <a:schemeClr val="tx1"/>
                </a:solidFill>
                <a:latin typeface="Comic Sans MS" panose="030F0702030302020204" pitchFamily="66" charset="0"/>
              </a:defRPr>
            </a:lvl2pPr>
            <a:lvl3pPr marL="1143000" indent="-228600">
              <a:defRPr sz="2800">
                <a:solidFill>
                  <a:schemeClr val="tx1"/>
                </a:solidFill>
                <a:latin typeface="Comic Sans MS" panose="030F0702030302020204" pitchFamily="66" charset="0"/>
              </a:defRPr>
            </a:lvl3pPr>
            <a:lvl4pPr marL="1600200" indent="-228600">
              <a:defRPr sz="2800">
                <a:solidFill>
                  <a:schemeClr val="tx1"/>
                </a:solidFill>
                <a:latin typeface="Comic Sans MS" panose="030F0702030302020204" pitchFamily="66" charset="0"/>
              </a:defRPr>
            </a:lvl4pPr>
            <a:lvl5pPr marL="2057400" indent="-228600">
              <a:defRPr sz="2800">
                <a:solidFill>
                  <a:schemeClr val="tx1"/>
                </a:solidFill>
                <a:latin typeface="Comic Sans MS" panose="030F0702030302020204" pitchFamily="66"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defRPr>
            </a:lvl9pPr>
          </a:lstStyle>
          <a:p>
            <a:fld id="{BDD0C8F4-E4A1-4626-8C97-E00B51F59490}" type="slidenum">
              <a:rPr lang="en-US" altLang="en-US" sz="1200" smtClean="0">
                <a:latin typeface="Arial" panose="020B0604020202020204" pitchFamily="34" charset="0"/>
              </a:rPr>
              <a:pPr/>
              <a:t>51</a:t>
            </a:fld>
            <a:endParaRPr lang="en-US" altLang="en-US" sz="1200">
              <a:latin typeface="Arial" panose="020B0604020202020204" pitchFamily="34" charset="0"/>
            </a:endParaRPr>
          </a:p>
        </p:txBody>
      </p:sp>
      <p:sp>
        <p:nvSpPr>
          <p:cNvPr id="69635" name="Rectangle 2">
            <a:extLst>
              <a:ext uri="{FF2B5EF4-FFF2-40B4-BE49-F238E27FC236}">
                <a16:creationId xmlns:a16="http://schemas.microsoft.com/office/drawing/2014/main" id="{EE40F24E-C7EB-4BFC-B4FF-CA417A8F518C}"/>
              </a:ext>
            </a:extLst>
          </p:cNvPr>
          <p:cNvSpPr>
            <a:spLocks noGrp="1" noRot="1" noChangeAspect="1" noChangeArrowheads="1" noTextEdit="1"/>
          </p:cNvSpPr>
          <p:nvPr>
            <p:ph type="sldImg"/>
          </p:nvPr>
        </p:nvSpPr>
        <p:spPr>
          <a:xfrm>
            <a:off x="966788" y="539750"/>
            <a:ext cx="4349750" cy="2447925"/>
          </a:xfrm>
          <a:ln/>
        </p:spPr>
      </p:sp>
      <p:sp>
        <p:nvSpPr>
          <p:cNvPr id="69636" name="Rectangle 3">
            <a:extLst>
              <a:ext uri="{FF2B5EF4-FFF2-40B4-BE49-F238E27FC236}">
                <a16:creationId xmlns:a16="http://schemas.microsoft.com/office/drawing/2014/main" id="{E7BC96D1-D965-431A-BB03-8E82B6C31525}"/>
              </a:ext>
            </a:extLst>
          </p:cNvPr>
          <p:cNvSpPr>
            <a:spLocks noGrp="1" noChangeArrowheads="1"/>
          </p:cNvSpPr>
          <p:nvPr>
            <p:ph type="body" idx="1"/>
          </p:nvPr>
        </p:nvSpPr>
        <p:spPr>
          <a:xfrm>
            <a:off x="517525" y="3276600"/>
            <a:ext cx="5678488"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Blending is a phonics skill and as such this needs to be explicitly taught.</a:t>
            </a:r>
          </a:p>
          <a:p>
            <a:pPr eaLnBrk="1" hangingPunct="1"/>
            <a:r>
              <a:rPr lang="en-GB" altLang="en-US"/>
              <a:t> Blending and segmenting are reversible skills and this should feature highly in phonic teaching.</a:t>
            </a: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0541192-7EAE-4CE2-B0EA-2D493AA69B3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omic Sans MS" panose="030F0702030302020204" pitchFamily="66" charset="0"/>
              </a:defRPr>
            </a:lvl1pPr>
            <a:lvl2pPr marL="742950" indent="-285750">
              <a:defRPr sz="2800">
                <a:solidFill>
                  <a:schemeClr val="tx1"/>
                </a:solidFill>
                <a:latin typeface="Comic Sans MS" panose="030F0702030302020204" pitchFamily="66" charset="0"/>
              </a:defRPr>
            </a:lvl2pPr>
            <a:lvl3pPr marL="1143000" indent="-228600">
              <a:defRPr sz="2800">
                <a:solidFill>
                  <a:schemeClr val="tx1"/>
                </a:solidFill>
                <a:latin typeface="Comic Sans MS" panose="030F0702030302020204" pitchFamily="66" charset="0"/>
              </a:defRPr>
            </a:lvl3pPr>
            <a:lvl4pPr marL="1600200" indent="-228600">
              <a:defRPr sz="2800">
                <a:solidFill>
                  <a:schemeClr val="tx1"/>
                </a:solidFill>
                <a:latin typeface="Comic Sans MS" panose="030F0702030302020204" pitchFamily="66" charset="0"/>
              </a:defRPr>
            </a:lvl4pPr>
            <a:lvl5pPr marL="2057400" indent="-228600">
              <a:defRPr sz="2800">
                <a:solidFill>
                  <a:schemeClr val="tx1"/>
                </a:solidFill>
                <a:latin typeface="Comic Sans MS" panose="030F0702030302020204" pitchFamily="66"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defRPr>
            </a:lvl9pPr>
          </a:lstStyle>
          <a:p>
            <a:fld id="{250D2E51-D549-4128-9367-78C14663F63B}" type="slidenum">
              <a:rPr lang="en-US" altLang="en-US" sz="1200" smtClean="0">
                <a:latin typeface="Arial" panose="020B0604020202020204" pitchFamily="34" charset="0"/>
              </a:rPr>
              <a:pPr/>
              <a:t>53</a:t>
            </a:fld>
            <a:endParaRPr lang="en-US" altLang="en-US" sz="1200">
              <a:latin typeface="Arial" panose="020B0604020202020204" pitchFamily="34" charset="0"/>
            </a:endParaRPr>
          </a:p>
        </p:txBody>
      </p:sp>
      <p:sp>
        <p:nvSpPr>
          <p:cNvPr id="74755" name="Rectangle 2">
            <a:extLst>
              <a:ext uri="{FF2B5EF4-FFF2-40B4-BE49-F238E27FC236}">
                <a16:creationId xmlns:a16="http://schemas.microsoft.com/office/drawing/2014/main" id="{8E19B19B-6012-44A8-ACB4-4D93EAD8C7E0}"/>
              </a:ext>
            </a:extLst>
          </p:cNvPr>
          <p:cNvSpPr>
            <a:spLocks noGrp="1" noRot="1" noChangeAspect="1" noChangeArrowheads="1" noTextEdit="1"/>
          </p:cNvSpPr>
          <p:nvPr>
            <p:ph type="sldImg"/>
          </p:nvPr>
        </p:nvSpPr>
        <p:spPr>
          <a:xfrm>
            <a:off x="966788" y="539750"/>
            <a:ext cx="4349750" cy="2447925"/>
          </a:xfrm>
          <a:ln/>
        </p:spPr>
      </p:sp>
      <p:sp>
        <p:nvSpPr>
          <p:cNvPr id="74756" name="Rectangle 3">
            <a:extLst>
              <a:ext uri="{FF2B5EF4-FFF2-40B4-BE49-F238E27FC236}">
                <a16:creationId xmlns:a16="http://schemas.microsoft.com/office/drawing/2014/main" id="{A28DF685-0C39-4ADA-A151-D99BD99B1E4A}"/>
              </a:ext>
            </a:extLst>
          </p:cNvPr>
          <p:cNvSpPr>
            <a:spLocks noGrp="1" noChangeArrowheads="1"/>
          </p:cNvSpPr>
          <p:nvPr>
            <p:ph type="body" idx="1"/>
          </p:nvPr>
        </p:nvSpPr>
        <p:spPr>
          <a:xfrm>
            <a:off x="517525" y="3276600"/>
            <a:ext cx="5678488"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The following two definitions are key – digraph and trigraph.</a:t>
            </a:r>
          </a:p>
          <a:p>
            <a:pPr eaLnBrk="1" hangingPunct="1"/>
            <a:endParaRPr lang="en-GB" altLang="en-US"/>
          </a:p>
          <a:p>
            <a:pPr eaLnBrk="1" hangingPunct="1"/>
            <a:r>
              <a:rPr lang="en-GB" altLang="en-US"/>
              <a:t>Adjacent consonants are often incorrectly classified as digraphs and trigraphs e.g.</a:t>
            </a:r>
          </a:p>
          <a:p>
            <a:pPr eaLnBrk="1" hangingPunct="1"/>
            <a:endParaRPr lang="en-GB" altLang="en-US"/>
          </a:p>
          <a:p>
            <a:pPr eaLnBrk="1" hangingPunct="1"/>
            <a:r>
              <a:rPr lang="en-GB" altLang="en-US"/>
              <a:t>tr	 as in 	trap</a:t>
            </a:r>
          </a:p>
          <a:p>
            <a:pPr eaLnBrk="1" hangingPunct="1"/>
            <a:r>
              <a:rPr lang="en-GB" altLang="en-US"/>
              <a:t>sp 	 as in 	spin</a:t>
            </a:r>
          </a:p>
          <a:p>
            <a:pPr eaLnBrk="1" hangingPunct="1"/>
            <a:endParaRPr lang="en-GB" altLang="en-US"/>
          </a:p>
          <a:p>
            <a:pPr eaLnBrk="1" hangingPunct="1"/>
            <a:r>
              <a:rPr lang="en-GB" altLang="en-US"/>
              <a:t>str 	as in 		string</a:t>
            </a:r>
          </a:p>
          <a:p>
            <a:pPr eaLnBrk="1" hangingPunct="1"/>
            <a:r>
              <a:rPr lang="en-GB" altLang="en-US"/>
              <a:t>spl	as in 		splash</a:t>
            </a:r>
          </a:p>
          <a:p>
            <a:pPr eaLnBrk="1" hangingPunct="1"/>
            <a:endParaRPr lang="en-GB" altLang="en-US"/>
          </a:p>
          <a:p>
            <a:pPr eaLnBrk="1" hangingPunct="1"/>
            <a:r>
              <a:rPr lang="en-GB" altLang="en-US"/>
              <a:t>Some still teaching CLUSTERS   STR words!!!!!!!!!!!!!!</a:t>
            </a:r>
          </a:p>
          <a:p>
            <a:pPr eaLnBrk="1" hangingPunct="1"/>
            <a:r>
              <a:rPr lang="en-GB" altLang="en-US"/>
              <a:t>Must teach sounds in order they occur    s-t-r.</a:t>
            </a:r>
          </a:p>
          <a:p>
            <a:pPr eaLnBrk="1" hangingPunct="1"/>
            <a:endParaRPr lang="en-GB" altLang="en-US"/>
          </a:p>
          <a:p>
            <a:pPr eaLnBrk="1" hangingPunct="1"/>
            <a:r>
              <a:rPr lang="en-GB" altLang="en-US"/>
              <a:t>NOT list all the words you can that begin with sp</a:t>
            </a: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06D1852-2FCB-404B-B6C4-D77354FBA8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omic Sans MS" panose="030F0702030302020204" pitchFamily="66" charset="0"/>
              </a:defRPr>
            </a:lvl1pPr>
            <a:lvl2pPr marL="742950" indent="-285750">
              <a:defRPr sz="2800">
                <a:solidFill>
                  <a:schemeClr val="tx1"/>
                </a:solidFill>
                <a:latin typeface="Comic Sans MS" panose="030F0702030302020204" pitchFamily="66" charset="0"/>
              </a:defRPr>
            </a:lvl2pPr>
            <a:lvl3pPr marL="1143000" indent="-228600">
              <a:defRPr sz="2800">
                <a:solidFill>
                  <a:schemeClr val="tx1"/>
                </a:solidFill>
                <a:latin typeface="Comic Sans MS" panose="030F0702030302020204" pitchFamily="66" charset="0"/>
              </a:defRPr>
            </a:lvl3pPr>
            <a:lvl4pPr marL="1600200" indent="-228600">
              <a:defRPr sz="2800">
                <a:solidFill>
                  <a:schemeClr val="tx1"/>
                </a:solidFill>
                <a:latin typeface="Comic Sans MS" panose="030F0702030302020204" pitchFamily="66" charset="0"/>
              </a:defRPr>
            </a:lvl4pPr>
            <a:lvl5pPr marL="2057400" indent="-228600">
              <a:defRPr sz="2800">
                <a:solidFill>
                  <a:schemeClr val="tx1"/>
                </a:solidFill>
                <a:latin typeface="Comic Sans MS" panose="030F0702030302020204" pitchFamily="66"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defRPr>
            </a:lvl9pPr>
          </a:lstStyle>
          <a:p>
            <a:fld id="{06032F52-29F6-47BD-8F28-5509CA6AE50C}" type="slidenum">
              <a:rPr lang="en-US" altLang="en-US" sz="1200" smtClean="0">
                <a:latin typeface="Arial" panose="020B0604020202020204" pitchFamily="34" charset="0"/>
              </a:rPr>
              <a:pPr/>
              <a:t>54</a:t>
            </a:fld>
            <a:endParaRPr lang="en-US" altLang="en-US" sz="1200">
              <a:latin typeface="Arial" panose="020B0604020202020204" pitchFamily="34" charset="0"/>
            </a:endParaRPr>
          </a:p>
        </p:txBody>
      </p:sp>
      <p:sp>
        <p:nvSpPr>
          <p:cNvPr id="76803" name="Rectangle 2">
            <a:extLst>
              <a:ext uri="{FF2B5EF4-FFF2-40B4-BE49-F238E27FC236}">
                <a16:creationId xmlns:a16="http://schemas.microsoft.com/office/drawing/2014/main" id="{B2DFCCD5-A773-4CFE-AD45-FFA4B7C686A7}"/>
              </a:ext>
            </a:extLst>
          </p:cNvPr>
          <p:cNvSpPr>
            <a:spLocks noGrp="1" noRot="1" noChangeAspect="1" noChangeArrowheads="1" noTextEdit="1"/>
          </p:cNvSpPr>
          <p:nvPr>
            <p:ph type="sldImg"/>
          </p:nvPr>
        </p:nvSpPr>
        <p:spPr>
          <a:xfrm>
            <a:off x="966788" y="539750"/>
            <a:ext cx="4349750" cy="2447925"/>
          </a:xfrm>
          <a:ln/>
        </p:spPr>
      </p:sp>
      <p:sp>
        <p:nvSpPr>
          <p:cNvPr id="76804" name="Rectangle 3">
            <a:extLst>
              <a:ext uri="{FF2B5EF4-FFF2-40B4-BE49-F238E27FC236}">
                <a16:creationId xmlns:a16="http://schemas.microsoft.com/office/drawing/2014/main" id="{14A8BB92-C8CA-4CB5-A4AE-DFFD39B8CD9F}"/>
              </a:ext>
            </a:extLst>
          </p:cNvPr>
          <p:cNvSpPr>
            <a:spLocks noGrp="1" noChangeArrowheads="1"/>
          </p:cNvSpPr>
          <p:nvPr>
            <p:ph type="body" idx="1"/>
          </p:nvPr>
        </p:nvSpPr>
        <p:spPr>
          <a:xfrm>
            <a:off x="260350" y="3276600"/>
            <a:ext cx="6192838"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ACTIVITY</a:t>
            </a:r>
          </a:p>
          <a:p>
            <a:pPr eaLnBrk="1" hangingPunct="1"/>
            <a:endParaRPr lang="en-GB" altLang="en-US"/>
          </a:p>
          <a:p>
            <a:pPr eaLnBrk="1" hangingPunct="1"/>
            <a:r>
              <a:rPr lang="en-GB" altLang="en-US"/>
              <a:t>How can you deliver this message about using correct terminology to less experienced practitioners who may find this challenging?</a:t>
            </a: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0E0817FD-46F6-4C16-92C9-B5763B85D5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1E314F2B-1C14-4EAF-91B0-13B04717A63D}" type="slidenum">
              <a:rPr lang="en-US" altLang="en-US"/>
              <a:pPr eaLnBrk="1" hangingPunct="1"/>
              <a:t>55</a:t>
            </a:fld>
            <a:endParaRPr lang="en-US" altLang="en-US"/>
          </a:p>
        </p:txBody>
      </p:sp>
      <p:sp>
        <p:nvSpPr>
          <p:cNvPr id="76803" name="Rectangle 2">
            <a:extLst>
              <a:ext uri="{FF2B5EF4-FFF2-40B4-BE49-F238E27FC236}">
                <a16:creationId xmlns:a16="http://schemas.microsoft.com/office/drawing/2014/main" id="{5E37A69D-AB82-4D9A-BBCA-7C26AEA4C58B}"/>
              </a:ext>
            </a:extLst>
          </p:cNvPr>
          <p:cNvSpPr>
            <a:spLocks noGrp="1" noRot="1" noChangeAspect="1" noChangeArrowheads="1" noTextEdit="1"/>
          </p:cNvSpPr>
          <p:nvPr>
            <p:ph type="sldImg"/>
          </p:nvPr>
        </p:nvSpPr>
        <p:spPr>
          <a:xfrm>
            <a:off x="739775" y="582613"/>
            <a:ext cx="4700588" cy="2644775"/>
          </a:xfrm>
          <a:ln/>
        </p:spPr>
      </p:sp>
      <p:sp>
        <p:nvSpPr>
          <p:cNvPr id="76804" name="Rectangle 3">
            <a:extLst>
              <a:ext uri="{FF2B5EF4-FFF2-40B4-BE49-F238E27FC236}">
                <a16:creationId xmlns:a16="http://schemas.microsoft.com/office/drawing/2014/main" id="{8B8DA4CD-C7E3-4D33-864D-8AFF6E1DF06E}"/>
              </a:ext>
            </a:extLst>
          </p:cNvPr>
          <p:cNvSpPr>
            <a:spLocks noGrp="1" noChangeArrowheads="1"/>
          </p:cNvSpPr>
          <p:nvPr>
            <p:ph type="body" idx="1"/>
          </p:nvPr>
        </p:nvSpPr>
        <p:spPr>
          <a:xfrm>
            <a:off x="509588" y="3538538"/>
            <a:ext cx="5583237" cy="5595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i="1">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51A0FD3C-2795-4A36-816D-F4616F6481D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omic Sans MS" panose="030F0702030302020204" pitchFamily="66" charset="0"/>
              </a:defRPr>
            </a:lvl1pPr>
            <a:lvl2pPr marL="742950" indent="-285750">
              <a:defRPr sz="2800">
                <a:solidFill>
                  <a:schemeClr val="tx1"/>
                </a:solidFill>
                <a:latin typeface="Comic Sans MS" panose="030F0702030302020204" pitchFamily="66" charset="0"/>
              </a:defRPr>
            </a:lvl2pPr>
            <a:lvl3pPr marL="1143000" indent="-228600">
              <a:defRPr sz="2800">
                <a:solidFill>
                  <a:schemeClr val="tx1"/>
                </a:solidFill>
                <a:latin typeface="Comic Sans MS" panose="030F0702030302020204" pitchFamily="66" charset="0"/>
              </a:defRPr>
            </a:lvl3pPr>
            <a:lvl4pPr marL="1600200" indent="-228600">
              <a:defRPr sz="2800">
                <a:solidFill>
                  <a:schemeClr val="tx1"/>
                </a:solidFill>
                <a:latin typeface="Comic Sans MS" panose="030F0702030302020204" pitchFamily="66" charset="0"/>
              </a:defRPr>
            </a:lvl4pPr>
            <a:lvl5pPr marL="2057400" indent="-228600">
              <a:defRPr sz="2800">
                <a:solidFill>
                  <a:schemeClr val="tx1"/>
                </a:solidFill>
                <a:latin typeface="Comic Sans MS" panose="030F0702030302020204" pitchFamily="66"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defRPr>
            </a:lvl9pPr>
          </a:lstStyle>
          <a:p>
            <a:fld id="{EECBA1D9-100B-4419-9B42-B14BCFB99D21}" type="slidenum">
              <a:rPr lang="en-US" altLang="en-US" sz="1200" smtClean="0">
                <a:latin typeface="Arial" panose="020B0604020202020204" pitchFamily="34" charset="0"/>
              </a:rPr>
              <a:pPr/>
              <a:t>56</a:t>
            </a:fld>
            <a:endParaRPr lang="en-US" altLang="en-US" sz="1200">
              <a:latin typeface="Arial" panose="020B0604020202020204" pitchFamily="34" charset="0"/>
            </a:endParaRPr>
          </a:p>
        </p:txBody>
      </p:sp>
      <p:sp>
        <p:nvSpPr>
          <p:cNvPr id="78851" name="Rectangle 2">
            <a:extLst>
              <a:ext uri="{FF2B5EF4-FFF2-40B4-BE49-F238E27FC236}">
                <a16:creationId xmlns:a16="http://schemas.microsoft.com/office/drawing/2014/main" id="{A4B14146-3134-4054-969E-897EC8DFE760}"/>
              </a:ext>
            </a:extLst>
          </p:cNvPr>
          <p:cNvSpPr>
            <a:spLocks noGrp="1" noRot="1" noChangeAspect="1" noChangeArrowheads="1" noTextEdit="1"/>
          </p:cNvSpPr>
          <p:nvPr>
            <p:ph type="sldImg"/>
          </p:nvPr>
        </p:nvSpPr>
        <p:spPr>
          <a:xfrm>
            <a:off x="969963" y="541338"/>
            <a:ext cx="4344987" cy="2444750"/>
          </a:xfrm>
          <a:ln/>
        </p:spPr>
      </p:sp>
      <p:sp>
        <p:nvSpPr>
          <p:cNvPr id="78852" name="Rectangle 3">
            <a:extLst>
              <a:ext uri="{FF2B5EF4-FFF2-40B4-BE49-F238E27FC236}">
                <a16:creationId xmlns:a16="http://schemas.microsoft.com/office/drawing/2014/main" id="{AAB8B693-F00D-43C7-B503-8F61D3F64969}"/>
              </a:ext>
            </a:extLst>
          </p:cNvPr>
          <p:cNvSpPr>
            <a:spLocks noGrp="1" noChangeArrowheads="1"/>
          </p:cNvSpPr>
          <p:nvPr>
            <p:ph type="body" idx="1"/>
          </p:nvPr>
        </p:nvSpPr>
        <p:spPr>
          <a:xfrm>
            <a:off x="517525" y="3278188"/>
            <a:ext cx="5678488" cy="518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This slide is designed to act as a check of understanding of which words are CVC words and which are not.</a:t>
            </a:r>
          </a:p>
          <a:p>
            <a:pPr eaLnBrk="1" hangingPunct="1"/>
            <a:endParaRPr lang="en-GB" altLang="en-US"/>
          </a:p>
          <a:p>
            <a:pPr eaLnBrk="1" hangingPunct="1"/>
            <a:r>
              <a:rPr lang="en-GB" altLang="en-US"/>
              <a:t>Which of the above are not CVC words? </a:t>
            </a:r>
          </a:p>
          <a:p>
            <a:pPr eaLnBrk="1" hangingPunct="1"/>
            <a:r>
              <a:rPr lang="en-GB" altLang="en-US"/>
              <a:t>Segment the phonemes.</a:t>
            </a:r>
          </a:p>
          <a:p>
            <a:pPr eaLnBrk="1" hangingPunct="1"/>
            <a:endParaRPr lang="en-GB" altLang="en-US"/>
          </a:p>
          <a:p>
            <a:pPr eaLnBrk="1" hangingPunct="1"/>
            <a:r>
              <a:rPr lang="en-GB" altLang="en-US"/>
              <a:t>Some words contain a vowel digraph and are therefore not a CVC word.</a:t>
            </a:r>
          </a:p>
          <a:p>
            <a:pPr eaLnBrk="1" hangingPunct="1"/>
            <a:endParaRPr lang="en-GB" altLang="en-US"/>
          </a:p>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B3E6B5D-D7A1-401D-8972-4CE21D14B74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omic Sans MS" panose="030F0702030302020204" pitchFamily="66" charset="0"/>
              </a:defRPr>
            </a:lvl1pPr>
            <a:lvl2pPr marL="742950" indent="-285750">
              <a:defRPr sz="2800">
                <a:solidFill>
                  <a:schemeClr val="tx1"/>
                </a:solidFill>
                <a:latin typeface="Comic Sans MS" panose="030F0702030302020204" pitchFamily="66" charset="0"/>
              </a:defRPr>
            </a:lvl2pPr>
            <a:lvl3pPr marL="1143000" indent="-228600">
              <a:defRPr sz="2800">
                <a:solidFill>
                  <a:schemeClr val="tx1"/>
                </a:solidFill>
                <a:latin typeface="Comic Sans MS" panose="030F0702030302020204" pitchFamily="66" charset="0"/>
              </a:defRPr>
            </a:lvl3pPr>
            <a:lvl4pPr marL="1600200" indent="-228600">
              <a:defRPr sz="2800">
                <a:solidFill>
                  <a:schemeClr val="tx1"/>
                </a:solidFill>
                <a:latin typeface="Comic Sans MS" panose="030F0702030302020204" pitchFamily="66" charset="0"/>
              </a:defRPr>
            </a:lvl4pPr>
            <a:lvl5pPr marL="2057400" indent="-228600">
              <a:defRPr sz="2800">
                <a:solidFill>
                  <a:schemeClr val="tx1"/>
                </a:solidFill>
                <a:latin typeface="Comic Sans MS" panose="030F0702030302020204" pitchFamily="66"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defRPr>
            </a:lvl9pPr>
          </a:lstStyle>
          <a:p>
            <a:fld id="{3E44DC6C-59CB-48DB-B075-47049A32EEDE}" type="slidenum">
              <a:rPr lang="en-US" altLang="en-US" sz="1200" smtClean="0">
                <a:latin typeface="Arial" panose="020B0604020202020204" pitchFamily="34" charset="0"/>
              </a:rPr>
              <a:pPr/>
              <a:t>60</a:t>
            </a:fld>
            <a:endParaRPr lang="en-US" altLang="en-US" sz="1200">
              <a:latin typeface="Arial" panose="020B0604020202020204" pitchFamily="34" charset="0"/>
            </a:endParaRPr>
          </a:p>
        </p:txBody>
      </p:sp>
      <p:sp>
        <p:nvSpPr>
          <p:cNvPr id="84995" name="Rectangle 2">
            <a:extLst>
              <a:ext uri="{FF2B5EF4-FFF2-40B4-BE49-F238E27FC236}">
                <a16:creationId xmlns:a16="http://schemas.microsoft.com/office/drawing/2014/main" id="{A1A8CEE1-7ACC-4C74-8528-5D9B2A91CD3A}"/>
              </a:ext>
            </a:extLst>
          </p:cNvPr>
          <p:cNvSpPr>
            <a:spLocks noGrp="1" noRot="1" noChangeAspect="1" noChangeArrowheads="1" noTextEdit="1"/>
          </p:cNvSpPr>
          <p:nvPr>
            <p:ph type="sldImg"/>
          </p:nvPr>
        </p:nvSpPr>
        <p:spPr>
          <a:xfrm>
            <a:off x="966788" y="539750"/>
            <a:ext cx="4349750" cy="2447925"/>
          </a:xfrm>
          <a:ln/>
        </p:spPr>
      </p:sp>
      <p:sp>
        <p:nvSpPr>
          <p:cNvPr id="84996" name="Rectangle 3">
            <a:extLst>
              <a:ext uri="{FF2B5EF4-FFF2-40B4-BE49-F238E27FC236}">
                <a16:creationId xmlns:a16="http://schemas.microsoft.com/office/drawing/2014/main" id="{5E5645B0-6291-4D9B-BEE5-D9C7BEAC51EF}"/>
              </a:ext>
            </a:extLst>
          </p:cNvPr>
          <p:cNvSpPr>
            <a:spLocks noGrp="1" noChangeArrowheads="1"/>
          </p:cNvSpPr>
          <p:nvPr>
            <p:ph type="body" idx="1"/>
          </p:nvPr>
        </p:nvSpPr>
        <p:spPr>
          <a:xfrm>
            <a:off x="517525" y="3276600"/>
            <a:ext cx="5678488"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Letters and Sounds excellent spelling rule resource</a:t>
            </a:r>
          </a:p>
          <a:p>
            <a:pPr eaLnBrk="1" hangingPunct="1"/>
            <a:endParaRPr lang="en-GB" altLang="en-US"/>
          </a:p>
          <a:p>
            <a:pPr eaLnBrk="1" hangingPunct="1"/>
            <a:r>
              <a:rPr lang="en-GB" altLang="en-US"/>
              <a:t>Eg  why is was spelt with an a not an o?</a:t>
            </a:r>
          </a:p>
          <a:p>
            <a:pPr eaLnBrk="1" hangingPunct="1"/>
            <a:r>
              <a:rPr lang="en-GB" altLang="en-US"/>
              <a:t>When o sound follows a w sound will probably be grapheme a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7289E3-574E-7543-8993-691DDB8D827B}" type="slidenum">
              <a:rPr lang="en-US" smtClean="0"/>
              <a:t>63</a:t>
            </a:fld>
            <a:endParaRPr lang="en-US"/>
          </a:p>
        </p:txBody>
      </p:sp>
    </p:spTree>
    <p:extLst>
      <p:ext uri="{BB962C8B-B14F-4D97-AF65-F5344CB8AC3E}">
        <p14:creationId xmlns:p14="http://schemas.microsoft.com/office/powerpoint/2010/main" val="1458630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F25FD77D-AD01-45B6-9628-FD41B1B404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B4E94C2-B755-41B6-BAE1-1306B40AB92C}" type="slidenum">
              <a:rPr lang="en-US" altLang="en-US"/>
              <a:pPr eaLnBrk="1" hangingPunct="1"/>
              <a:t>64</a:t>
            </a:fld>
            <a:endParaRPr lang="en-US" altLang="en-US"/>
          </a:p>
        </p:txBody>
      </p:sp>
      <p:sp>
        <p:nvSpPr>
          <p:cNvPr id="90115" name="Rectangle 2">
            <a:extLst>
              <a:ext uri="{FF2B5EF4-FFF2-40B4-BE49-F238E27FC236}">
                <a16:creationId xmlns:a16="http://schemas.microsoft.com/office/drawing/2014/main" id="{F0709A7B-10DB-4075-8C72-7A568052DD74}"/>
              </a:ext>
            </a:extLst>
          </p:cNvPr>
          <p:cNvSpPr>
            <a:spLocks noGrp="1" noRot="1" noChangeAspect="1" noChangeArrowheads="1" noTextEdit="1"/>
          </p:cNvSpPr>
          <p:nvPr>
            <p:ph type="sldImg"/>
          </p:nvPr>
        </p:nvSpPr>
        <p:spPr>
          <a:xfrm>
            <a:off x="1374775" y="741363"/>
            <a:ext cx="3449638" cy="1941512"/>
          </a:xfrm>
          <a:solidFill>
            <a:srgbClr val="FFFFFF"/>
          </a:solidFill>
          <a:ln/>
        </p:spPr>
      </p:sp>
      <p:sp>
        <p:nvSpPr>
          <p:cNvPr id="90116" name="Rectangle 3">
            <a:extLst>
              <a:ext uri="{FF2B5EF4-FFF2-40B4-BE49-F238E27FC236}">
                <a16:creationId xmlns:a16="http://schemas.microsoft.com/office/drawing/2014/main" id="{13DE7626-FC30-45BB-8752-BFBA31F9FEC0}"/>
              </a:ext>
            </a:extLst>
          </p:cNvPr>
          <p:cNvSpPr>
            <a:spLocks noGrp="1" noChangeArrowheads="1"/>
          </p:cNvSpPr>
          <p:nvPr>
            <p:ph type="body" idx="1"/>
          </p:nvPr>
        </p:nvSpPr>
        <p:spPr>
          <a:xfrm>
            <a:off x="539750" y="2836863"/>
            <a:ext cx="5805488" cy="5911850"/>
          </a:xfrm>
          <a:solidFill>
            <a:srgbClr val="FFFFFF"/>
          </a:solidFill>
          <a:ln>
            <a:solidFill>
              <a:srgbClr val="000000"/>
            </a:solidFill>
          </a:ln>
        </p:spPr>
        <p:txBody>
          <a:bodyPr/>
          <a:lstStyle/>
          <a:p>
            <a:pPr eaLnBrk="1" hangingPunct="1"/>
            <a:r>
              <a:rPr lang="en-GB" altLang="en-US">
                <a:latin typeface="Arial" panose="020B0604020202020204" pitchFamily="34" charset="0"/>
                <a:ea typeface="ＭＳ Ｐゴシック" panose="020B0600070205080204" pitchFamily="34" charset="-128"/>
              </a:rPr>
              <a:t>Animated slide.  Put up title but not grapheme choices until after this activity.</a:t>
            </a:r>
          </a:p>
          <a:p>
            <a:pPr eaLnBrk="1" hangingPunct="1"/>
            <a:endParaRPr lang="en-GB" altLang="en-US">
              <a:latin typeface="Arial" panose="020B0604020202020204" pitchFamily="34" charset="0"/>
              <a:ea typeface="ＭＳ Ｐゴシック" panose="020B0600070205080204" pitchFamily="34" charset="-128"/>
            </a:endParaRPr>
          </a:p>
          <a:p>
            <a:pPr eaLnBrk="1" hangingPunct="1"/>
            <a:r>
              <a:rPr lang="en-GB" altLang="en-US">
                <a:latin typeface="Arial" panose="020B0604020202020204" pitchFamily="34" charset="0"/>
                <a:ea typeface="ＭＳ Ｐゴシック" panose="020B0600070205080204" pitchFamily="34" charset="-128"/>
              </a:rPr>
              <a:t>Vowel digraphs followed by</a:t>
            </a:r>
            <a:br>
              <a:rPr lang="en-GB" altLang="en-US">
                <a:latin typeface="Arial" panose="020B0604020202020204" pitchFamily="34" charset="0"/>
                <a:ea typeface="ＭＳ Ｐゴシック" panose="020B0600070205080204" pitchFamily="34" charset="-128"/>
              </a:rPr>
            </a:br>
            <a:r>
              <a:rPr lang="en-GB" altLang="en-US">
                <a:latin typeface="Arial" panose="020B0604020202020204" pitchFamily="34" charset="0"/>
                <a:ea typeface="ＭＳ Ｐゴシック" panose="020B0600070205080204" pitchFamily="34" charset="-128"/>
              </a:rPr>
              <a:t>a consonant or in a final position</a:t>
            </a:r>
          </a:p>
          <a:p>
            <a:pPr eaLnBrk="1" hangingPunct="1"/>
            <a:endParaRPr lang="en-GB" altLang="en-US">
              <a:latin typeface="Arial" panose="020B0604020202020204" pitchFamily="34" charset="0"/>
              <a:ea typeface="ＭＳ Ｐゴシック" panose="020B0600070205080204" pitchFamily="34" charset="-128"/>
            </a:endParaRPr>
          </a:p>
          <a:p>
            <a:pPr eaLnBrk="1" hangingPunct="1"/>
            <a:r>
              <a:rPr lang="en-GB" altLang="en-US">
                <a:latin typeface="Arial" panose="020B0604020202020204" pitchFamily="34" charset="0"/>
                <a:ea typeface="ＭＳ Ｐゴシック" panose="020B0600070205080204" pitchFamily="34" charset="-128"/>
              </a:rPr>
              <a:t>Tell delegates that you are going to ask them to write down a selection of nonsense words.</a:t>
            </a:r>
          </a:p>
          <a:p>
            <a:pPr eaLnBrk="1" hangingPunct="1"/>
            <a:r>
              <a:rPr lang="en-GB" altLang="en-US">
                <a:latin typeface="Arial" panose="020B0604020202020204" pitchFamily="34" charset="0"/>
                <a:ea typeface="ＭＳ Ｐゴシック" panose="020B0600070205080204" pitchFamily="34" charset="-128"/>
              </a:rPr>
              <a:t>We are using nonsense words to deskill them and to highlight how, when you are not familiar with a word, you need to use all your listening skills to tune into the sounds in the word, and that delegates will need to focus on your mouth as you articulate the word.  Essential strategies to apply when working with children.</a:t>
            </a:r>
          </a:p>
          <a:p>
            <a:pPr eaLnBrk="1" hangingPunct="1"/>
            <a:r>
              <a:rPr lang="en-GB" altLang="en-US">
                <a:latin typeface="Arial" panose="020B0604020202020204" pitchFamily="34" charset="0"/>
                <a:ea typeface="ＭＳ Ｐゴシック" panose="020B0600070205080204" pitchFamily="34" charset="-128"/>
              </a:rPr>
              <a:t>There are no wrong or right answers. </a:t>
            </a:r>
          </a:p>
          <a:p>
            <a:pPr eaLnBrk="1" hangingPunct="1"/>
            <a:r>
              <a:rPr lang="en-GB" altLang="en-US">
                <a:latin typeface="Arial" panose="020B0604020202020204" pitchFamily="34" charset="0"/>
                <a:ea typeface="ＭＳ Ｐゴシック" panose="020B0600070205080204" pitchFamily="34" charset="-128"/>
              </a:rPr>
              <a:t>We are investigating where graphemes are most likely to occur – followed by a consonant or in final position.</a:t>
            </a:r>
          </a:p>
          <a:p>
            <a:pPr eaLnBrk="1" hangingPunct="1"/>
            <a:r>
              <a:rPr lang="en-GB" altLang="en-US">
                <a:latin typeface="Arial" panose="020B0604020202020204" pitchFamily="34" charset="0"/>
                <a:ea typeface="ＭＳ Ｐゴシック" panose="020B0600070205080204" pitchFamily="34" charset="-128"/>
              </a:rPr>
              <a:t>You will use what phonic knowledge you have.  Adults will have no problem with finding a reasonable choice.</a:t>
            </a:r>
          </a:p>
          <a:p>
            <a:pPr eaLnBrk="1" hangingPunct="1"/>
            <a:r>
              <a:rPr lang="en-GB" altLang="en-US">
                <a:latin typeface="Arial" panose="020B0604020202020204" pitchFamily="34" charset="0"/>
                <a:ea typeface="ＭＳ Ｐゴシック" panose="020B0600070205080204" pitchFamily="34" charset="-128"/>
              </a:rPr>
              <a:t>Children will apply what they know.  Useful assessment of phonic acquisition.</a:t>
            </a:r>
          </a:p>
          <a:p>
            <a:pPr eaLnBrk="1" hangingPunct="1"/>
            <a:r>
              <a:rPr lang="en-GB" altLang="en-US">
                <a:latin typeface="Arial" panose="020B0604020202020204" pitchFamily="34" charset="0"/>
                <a:ea typeface="ＭＳ Ｐゴシック" panose="020B0600070205080204" pitchFamily="34" charset="-128"/>
              </a:rPr>
              <a:t>As they are nonsense words, clear enunciation is crucial.</a:t>
            </a:r>
          </a:p>
          <a:p>
            <a:pPr eaLnBrk="1" hangingPunct="1"/>
            <a:endParaRPr lang="en-GB" altLang="en-US">
              <a:latin typeface="Arial" panose="020B0604020202020204" pitchFamily="34" charset="0"/>
              <a:ea typeface="ＭＳ Ｐゴシック" panose="020B0600070205080204" pitchFamily="34" charset="-128"/>
            </a:endParaRPr>
          </a:p>
          <a:p>
            <a:pPr eaLnBrk="1" hangingPunct="1"/>
            <a:r>
              <a:rPr lang="en-GB" altLang="en-US">
                <a:latin typeface="Arial" panose="020B0604020202020204" pitchFamily="34" charset="0"/>
                <a:ea typeface="ＭＳ Ｐゴシック" panose="020B0600070205080204" pitchFamily="34" charset="-128"/>
              </a:rPr>
              <a:t>Observe how they really do have to fix their sight on your mouth and listen very carefully to lock into the phonemes within the words.  The word will need to be articulated several times for them to be able to remember.  </a:t>
            </a:r>
          </a:p>
          <a:p>
            <a:pPr eaLnBrk="1" hangingPunct="1"/>
            <a:r>
              <a:rPr lang="en-GB" altLang="en-US">
                <a:latin typeface="Arial" panose="020B0604020202020204" pitchFamily="34" charset="0"/>
                <a:ea typeface="ＭＳ Ｐゴシック" panose="020B0600070205080204" pitchFamily="34" charset="-128"/>
              </a:rPr>
              <a:t>Worth commenting on your observations of how they do the above.</a:t>
            </a:r>
          </a:p>
          <a:p>
            <a:pPr eaLnBrk="1" hangingPunct="1"/>
            <a:endParaRPr lang="en-GB" altLang="en-US">
              <a:latin typeface="Arial" panose="020B0604020202020204" pitchFamily="34" charset="0"/>
              <a:ea typeface="ＭＳ Ｐゴシック" panose="020B0600070205080204" pitchFamily="34" charset="-128"/>
            </a:endParaRPr>
          </a:p>
          <a:p>
            <a:pPr eaLnBrk="1" hangingPunct="1"/>
            <a:r>
              <a:rPr lang="en-GB" altLang="en-US">
                <a:latin typeface="Arial" panose="020B0604020202020204" pitchFamily="34" charset="0"/>
                <a:ea typeface="ＭＳ Ｐゴシック" panose="020B0600070205080204" pitchFamily="34" charset="-128"/>
              </a:rPr>
              <a:t>Feedback possible choices on slide.  There will be others, eg. split-digraphs often offered.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8BBA1BA9-DA5B-4BD9-85A2-D212D4543942}"/>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2A40A20B-0759-4E75-BE4B-E14DA35D5CD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1268" name="Slide Number Placeholder 3">
            <a:extLst>
              <a:ext uri="{FF2B5EF4-FFF2-40B4-BE49-F238E27FC236}">
                <a16:creationId xmlns:a16="http://schemas.microsoft.com/office/drawing/2014/main" id="{DD67821D-5541-46A7-9448-3F11F450CC9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omic Sans MS" panose="030F0702030302020204" pitchFamily="66" charset="0"/>
              </a:defRPr>
            </a:lvl1pPr>
            <a:lvl2pPr marL="742950" indent="-285750">
              <a:defRPr sz="2800">
                <a:solidFill>
                  <a:schemeClr val="tx1"/>
                </a:solidFill>
                <a:latin typeface="Comic Sans MS" panose="030F0702030302020204" pitchFamily="66" charset="0"/>
              </a:defRPr>
            </a:lvl2pPr>
            <a:lvl3pPr marL="1143000" indent="-228600">
              <a:defRPr sz="2800">
                <a:solidFill>
                  <a:schemeClr val="tx1"/>
                </a:solidFill>
                <a:latin typeface="Comic Sans MS" panose="030F0702030302020204" pitchFamily="66" charset="0"/>
              </a:defRPr>
            </a:lvl3pPr>
            <a:lvl4pPr marL="1600200" indent="-228600">
              <a:defRPr sz="2800">
                <a:solidFill>
                  <a:schemeClr val="tx1"/>
                </a:solidFill>
                <a:latin typeface="Comic Sans MS" panose="030F0702030302020204" pitchFamily="66" charset="0"/>
              </a:defRPr>
            </a:lvl4pPr>
            <a:lvl5pPr marL="2057400" indent="-228600">
              <a:defRPr sz="2800">
                <a:solidFill>
                  <a:schemeClr val="tx1"/>
                </a:solidFill>
                <a:latin typeface="Comic Sans MS" panose="030F0702030302020204" pitchFamily="66"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defRPr>
            </a:lvl9pPr>
          </a:lstStyle>
          <a:p>
            <a:fld id="{C76D82DB-FA9A-4403-B6BD-9A436909A549}" type="slidenum">
              <a:rPr lang="en-US" altLang="en-US" sz="1200" smtClean="0">
                <a:latin typeface="Arial" panose="020B0604020202020204" pitchFamily="34" charset="0"/>
              </a:rPr>
              <a:pPr/>
              <a:t>8</a:t>
            </a:fld>
            <a:endParaRPr lang="en-US" altLang="en-US" sz="120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DD2F5F99-A2B9-4972-AC8A-4BD7DBACDE51}"/>
              </a:ext>
            </a:extLst>
          </p:cNvPr>
          <p:cNvSpPr>
            <a:spLocks noGrp="1" noRot="1" noChangeAspect="1" noChangeArrowheads="1" noTextEdit="1"/>
          </p:cNvSpPr>
          <p:nvPr>
            <p:ph type="sldImg"/>
          </p:nvPr>
        </p:nvSpPr>
        <p:spPr>
          <a:ln/>
        </p:spPr>
      </p:sp>
      <p:sp>
        <p:nvSpPr>
          <p:cNvPr id="133123" name="Notes Placeholder 2">
            <a:extLst>
              <a:ext uri="{FF2B5EF4-FFF2-40B4-BE49-F238E27FC236}">
                <a16:creationId xmlns:a16="http://schemas.microsoft.com/office/drawing/2014/main" id="{E1E98834-BBED-4B31-8230-CB7226FD282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
        <p:nvSpPr>
          <p:cNvPr id="133124" name="Slide Number Placeholder 3">
            <a:extLst>
              <a:ext uri="{FF2B5EF4-FFF2-40B4-BE49-F238E27FC236}">
                <a16:creationId xmlns:a16="http://schemas.microsoft.com/office/drawing/2014/main" id="{D8DB3777-519F-44CB-998E-9B2D18B223C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omic Sans MS" panose="030F0702030302020204" pitchFamily="66" charset="0"/>
              </a:defRPr>
            </a:lvl1pPr>
            <a:lvl2pPr marL="742950" indent="-285750">
              <a:defRPr sz="2800">
                <a:solidFill>
                  <a:schemeClr val="tx1"/>
                </a:solidFill>
                <a:latin typeface="Comic Sans MS" panose="030F0702030302020204" pitchFamily="66" charset="0"/>
              </a:defRPr>
            </a:lvl2pPr>
            <a:lvl3pPr marL="1143000" indent="-228600">
              <a:defRPr sz="2800">
                <a:solidFill>
                  <a:schemeClr val="tx1"/>
                </a:solidFill>
                <a:latin typeface="Comic Sans MS" panose="030F0702030302020204" pitchFamily="66" charset="0"/>
              </a:defRPr>
            </a:lvl3pPr>
            <a:lvl4pPr marL="1600200" indent="-228600">
              <a:defRPr sz="2800">
                <a:solidFill>
                  <a:schemeClr val="tx1"/>
                </a:solidFill>
                <a:latin typeface="Comic Sans MS" panose="030F0702030302020204" pitchFamily="66" charset="0"/>
              </a:defRPr>
            </a:lvl4pPr>
            <a:lvl5pPr marL="2057400" indent="-228600">
              <a:defRPr sz="2800">
                <a:solidFill>
                  <a:schemeClr val="tx1"/>
                </a:solidFill>
                <a:latin typeface="Comic Sans MS" panose="030F0702030302020204" pitchFamily="66"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defRPr>
            </a:lvl9pPr>
          </a:lstStyle>
          <a:p>
            <a:fld id="{B887A60E-6E39-427C-B0EC-6880702303E1}" type="slidenum">
              <a:rPr lang="en-US" altLang="en-US" sz="1200" smtClean="0">
                <a:latin typeface="Arial" panose="020B0604020202020204" pitchFamily="34" charset="0"/>
              </a:rPr>
              <a:pPr/>
              <a:t>65</a:t>
            </a:fld>
            <a:endParaRPr lang="en-US" altLang="en-US" sz="1200">
              <a:latin typeface="Arial" panose="020B0604020202020204" pitchFamily="34" charset="0"/>
            </a:endParaRPr>
          </a:p>
        </p:txBody>
      </p:sp>
    </p:spTree>
    <p:extLst>
      <p:ext uri="{BB962C8B-B14F-4D97-AF65-F5344CB8AC3E}">
        <p14:creationId xmlns:p14="http://schemas.microsoft.com/office/powerpoint/2010/main" val="2554390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0D75C687-21A0-476D-B5A4-44FB42E06CD9}"/>
              </a:ext>
            </a:extLst>
          </p:cNvPr>
          <p:cNvSpPr>
            <a:spLocks noGrp="1" noRot="1" noChangeAspect="1" noChangeArrowheads="1" noTextEdit="1"/>
          </p:cNvSpPr>
          <p:nvPr>
            <p:ph type="sldImg"/>
          </p:nvPr>
        </p:nvSpPr>
        <p:spPr>
          <a:ln/>
        </p:spPr>
      </p:sp>
      <p:sp>
        <p:nvSpPr>
          <p:cNvPr id="131075" name="Notes Placeholder 2">
            <a:extLst>
              <a:ext uri="{FF2B5EF4-FFF2-40B4-BE49-F238E27FC236}">
                <a16:creationId xmlns:a16="http://schemas.microsoft.com/office/drawing/2014/main" id="{1262A099-7A23-447F-A5E9-7BCA3D6D60C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
        <p:nvSpPr>
          <p:cNvPr id="131076" name="Slide Number Placeholder 3">
            <a:extLst>
              <a:ext uri="{FF2B5EF4-FFF2-40B4-BE49-F238E27FC236}">
                <a16:creationId xmlns:a16="http://schemas.microsoft.com/office/drawing/2014/main" id="{6C72C2C8-78B8-4C20-89A4-7C0024551A9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omic Sans MS" panose="030F0702030302020204" pitchFamily="66" charset="0"/>
              </a:defRPr>
            </a:lvl1pPr>
            <a:lvl2pPr marL="742950" indent="-285750">
              <a:defRPr sz="2800">
                <a:solidFill>
                  <a:schemeClr val="tx1"/>
                </a:solidFill>
                <a:latin typeface="Comic Sans MS" panose="030F0702030302020204" pitchFamily="66" charset="0"/>
              </a:defRPr>
            </a:lvl2pPr>
            <a:lvl3pPr marL="1143000" indent="-228600">
              <a:defRPr sz="2800">
                <a:solidFill>
                  <a:schemeClr val="tx1"/>
                </a:solidFill>
                <a:latin typeface="Comic Sans MS" panose="030F0702030302020204" pitchFamily="66" charset="0"/>
              </a:defRPr>
            </a:lvl3pPr>
            <a:lvl4pPr marL="1600200" indent="-228600">
              <a:defRPr sz="2800">
                <a:solidFill>
                  <a:schemeClr val="tx1"/>
                </a:solidFill>
                <a:latin typeface="Comic Sans MS" panose="030F0702030302020204" pitchFamily="66" charset="0"/>
              </a:defRPr>
            </a:lvl4pPr>
            <a:lvl5pPr marL="2057400" indent="-228600">
              <a:defRPr sz="2800">
                <a:solidFill>
                  <a:schemeClr val="tx1"/>
                </a:solidFill>
                <a:latin typeface="Comic Sans MS" panose="030F0702030302020204" pitchFamily="66"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defRPr>
            </a:lvl9pPr>
          </a:lstStyle>
          <a:p>
            <a:fld id="{0568DE22-0A1B-40A8-AB68-7E6366152076}" type="slidenum">
              <a:rPr lang="en-US" altLang="en-US" sz="1200" smtClean="0">
                <a:latin typeface="Arial" panose="020B0604020202020204" pitchFamily="34" charset="0"/>
              </a:rPr>
              <a:pPr/>
              <a:t>66</a:t>
            </a:fld>
            <a:endParaRPr lang="en-US" altLang="en-US" sz="1200">
              <a:latin typeface="Arial" panose="020B0604020202020204" pitchFamily="34" charset="0"/>
            </a:endParaRPr>
          </a:p>
        </p:txBody>
      </p:sp>
    </p:spTree>
    <p:extLst>
      <p:ext uri="{BB962C8B-B14F-4D97-AF65-F5344CB8AC3E}">
        <p14:creationId xmlns:p14="http://schemas.microsoft.com/office/powerpoint/2010/main" val="3956874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930C54AA-5C0A-44DA-BECE-6E88C1AB824E}"/>
              </a:ext>
            </a:extLst>
          </p:cNvPr>
          <p:cNvSpPr>
            <a:spLocks noGrp="1" noRot="1" noChangeAspect="1" noChangeArrowheads="1" noTextEdit="1"/>
          </p:cNvSpPr>
          <p:nvPr>
            <p:ph type="sldImg"/>
          </p:nvPr>
        </p:nvSpPr>
        <p:spPr>
          <a:ln/>
        </p:spPr>
      </p:sp>
      <p:sp>
        <p:nvSpPr>
          <p:cNvPr id="135171" name="Notes Placeholder 2">
            <a:extLst>
              <a:ext uri="{FF2B5EF4-FFF2-40B4-BE49-F238E27FC236}">
                <a16:creationId xmlns:a16="http://schemas.microsoft.com/office/drawing/2014/main" id="{2458DDA0-E227-4BE6-938A-40221F4A4A2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
        <p:nvSpPr>
          <p:cNvPr id="135172" name="Slide Number Placeholder 3">
            <a:extLst>
              <a:ext uri="{FF2B5EF4-FFF2-40B4-BE49-F238E27FC236}">
                <a16:creationId xmlns:a16="http://schemas.microsoft.com/office/drawing/2014/main" id="{096CE7E8-3A30-43AC-964E-289C4B79307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omic Sans MS" panose="030F0702030302020204" pitchFamily="66" charset="0"/>
              </a:defRPr>
            </a:lvl1pPr>
            <a:lvl2pPr marL="742950" indent="-285750">
              <a:defRPr sz="2800">
                <a:solidFill>
                  <a:schemeClr val="tx1"/>
                </a:solidFill>
                <a:latin typeface="Comic Sans MS" panose="030F0702030302020204" pitchFamily="66" charset="0"/>
              </a:defRPr>
            </a:lvl2pPr>
            <a:lvl3pPr marL="1143000" indent="-228600">
              <a:defRPr sz="2800">
                <a:solidFill>
                  <a:schemeClr val="tx1"/>
                </a:solidFill>
                <a:latin typeface="Comic Sans MS" panose="030F0702030302020204" pitchFamily="66" charset="0"/>
              </a:defRPr>
            </a:lvl3pPr>
            <a:lvl4pPr marL="1600200" indent="-228600">
              <a:defRPr sz="2800">
                <a:solidFill>
                  <a:schemeClr val="tx1"/>
                </a:solidFill>
                <a:latin typeface="Comic Sans MS" panose="030F0702030302020204" pitchFamily="66" charset="0"/>
              </a:defRPr>
            </a:lvl4pPr>
            <a:lvl5pPr marL="2057400" indent="-228600">
              <a:defRPr sz="2800">
                <a:solidFill>
                  <a:schemeClr val="tx1"/>
                </a:solidFill>
                <a:latin typeface="Comic Sans MS" panose="030F0702030302020204" pitchFamily="66"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defRPr>
            </a:lvl9pPr>
          </a:lstStyle>
          <a:p>
            <a:fld id="{34D4ED75-CE1C-4220-B5F1-8ACB4ADC8C1A}" type="slidenum">
              <a:rPr lang="en-US" altLang="en-US" sz="1200" smtClean="0">
                <a:latin typeface="Arial" panose="020B0604020202020204" pitchFamily="34" charset="0"/>
              </a:rPr>
              <a:pPr/>
              <a:t>67</a:t>
            </a:fld>
            <a:endParaRPr lang="en-US" altLang="en-US" sz="1200">
              <a:latin typeface="Arial" panose="020B0604020202020204" pitchFamily="34" charset="0"/>
            </a:endParaRPr>
          </a:p>
        </p:txBody>
      </p:sp>
    </p:spTree>
    <p:extLst>
      <p:ext uri="{BB962C8B-B14F-4D97-AF65-F5344CB8AC3E}">
        <p14:creationId xmlns:p14="http://schemas.microsoft.com/office/powerpoint/2010/main" val="3465164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B405E3F-302F-4817-ABBB-D7D515A0BCD2}"/>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EB097D85-02C8-4C64-8B4A-957B29506EA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4340" name="Slide Number Placeholder 3">
            <a:extLst>
              <a:ext uri="{FF2B5EF4-FFF2-40B4-BE49-F238E27FC236}">
                <a16:creationId xmlns:a16="http://schemas.microsoft.com/office/drawing/2014/main" id="{067E9E30-F604-415D-B662-616A4E7CBEF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omic Sans MS" panose="030F0702030302020204" pitchFamily="66" charset="0"/>
              </a:defRPr>
            </a:lvl1pPr>
            <a:lvl2pPr marL="742950" indent="-285750">
              <a:defRPr sz="2800">
                <a:solidFill>
                  <a:schemeClr val="tx1"/>
                </a:solidFill>
                <a:latin typeface="Comic Sans MS" panose="030F0702030302020204" pitchFamily="66" charset="0"/>
              </a:defRPr>
            </a:lvl2pPr>
            <a:lvl3pPr marL="1143000" indent="-228600">
              <a:defRPr sz="2800">
                <a:solidFill>
                  <a:schemeClr val="tx1"/>
                </a:solidFill>
                <a:latin typeface="Comic Sans MS" panose="030F0702030302020204" pitchFamily="66" charset="0"/>
              </a:defRPr>
            </a:lvl3pPr>
            <a:lvl4pPr marL="1600200" indent="-228600">
              <a:defRPr sz="2800">
                <a:solidFill>
                  <a:schemeClr val="tx1"/>
                </a:solidFill>
                <a:latin typeface="Comic Sans MS" panose="030F0702030302020204" pitchFamily="66" charset="0"/>
              </a:defRPr>
            </a:lvl4pPr>
            <a:lvl5pPr marL="2057400" indent="-228600">
              <a:defRPr sz="2800">
                <a:solidFill>
                  <a:schemeClr val="tx1"/>
                </a:solidFill>
                <a:latin typeface="Comic Sans MS" panose="030F0702030302020204" pitchFamily="66"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defRPr>
            </a:lvl9pPr>
          </a:lstStyle>
          <a:p>
            <a:fld id="{C8730C88-93DF-4542-A600-012216F776EF}" type="slidenum">
              <a:rPr lang="en-US" altLang="en-US" sz="1200" smtClean="0">
                <a:latin typeface="Arial" panose="020B0604020202020204" pitchFamily="34" charset="0"/>
              </a:rPr>
              <a:pPr/>
              <a:t>10</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8C07B49-2E2A-4F92-8DAA-0685B5187A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omic Sans MS" panose="030F0702030302020204" pitchFamily="66" charset="0"/>
              </a:defRPr>
            </a:lvl1pPr>
            <a:lvl2pPr marL="742950" indent="-285750">
              <a:defRPr sz="2800">
                <a:solidFill>
                  <a:schemeClr val="tx1"/>
                </a:solidFill>
                <a:latin typeface="Comic Sans MS" panose="030F0702030302020204" pitchFamily="66" charset="0"/>
              </a:defRPr>
            </a:lvl2pPr>
            <a:lvl3pPr marL="1143000" indent="-228600">
              <a:defRPr sz="2800">
                <a:solidFill>
                  <a:schemeClr val="tx1"/>
                </a:solidFill>
                <a:latin typeface="Comic Sans MS" panose="030F0702030302020204" pitchFamily="66" charset="0"/>
              </a:defRPr>
            </a:lvl3pPr>
            <a:lvl4pPr marL="1600200" indent="-228600">
              <a:defRPr sz="2800">
                <a:solidFill>
                  <a:schemeClr val="tx1"/>
                </a:solidFill>
                <a:latin typeface="Comic Sans MS" panose="030F0702030302020204" pitchFamily="66" charset="0"/>
              </a:defRPr>
            </a:lvl4pPr>
            <a:lvl5pPr marL="2057400" indent="-228600">
              <a:defRPr sz="2800">
                <a:solidFill>
                  <a:schemeClr val="tx1"/>
                </a:solidFill>
                <a:latin typeface="Comic Sans MS" panose="030F0702030302020204" pitchFamily="66"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defRPr>
            </a:lvl9pPr>
          </a:lstStyle>
          <a:p>
            <a:fld id="{3FAB731C-1A2A-4AAA-B9F0-4A4413A8CA75}" type="slidenum">
              <a:rPr lang="en-US" altLang="en-US" sz="1200" smtClean="0">
                <a:latin typeface="Arial" panose="020B0604020202020204" pitchFamily="34" charset="0"/>
              </a:rPr>
              <a:pPr/>
              <a:t>11</a:t>
            </a:fld>
            <a:endParaRPr lang="en-US" altLang="en-US" sz="1200">
              <a:latin typeface="Arial" panose="020B0604020202020204" pitchFamily="34" charset="0"/>
            </a:endParaRPr>
          </a:p>
        </p:txBody>
      </p:sp>
      <p:sp>
        <p:nvSpPr>
          <p:cNvPr id="16387" name="Rectangle 2">
            <a:extLst>
              <a:ext uri="{FF2B5EF4-FFF2-40B4-BE49-F238E27FC236}">
                <a16:creationId xmlns:a16="http://schemas.microsoft.com/office/drawing/2014/main" id="{80FE1FDF-2057-47CD-94AB-947DD190F19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84C5EDFA-740F-468E-9E21-5775A12FC40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Give them Reading Experience handout.  Discuss how they felt.  Remind them of the approaches to teaching reading Look and say: Phonic: Psycholinguistic etc.  Talk about strengths and weaknesses.</a:t>
            </a: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BBCA3EA-D523-434D-B6EC-AE63C7C53B1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sz="2800">
                <a:solidFill>
                  <a:schemeClr val="tx1"/>
                </a:solidFill>
                <a:latin typeface="Comic Sans MS" panose="030F0702030302020204" pitchFamily="66" charset="0"/>
              </a:defRPr>
            </a:lvl1pPr>
            <a:lvl2pPr marL="742950" indent="-285750" defTabSz="969963">
              <a:defRPr sz="2800">
                <a:solidFill>
                  <a:schemeClr val="tx1"/>
                </a:solidFill>
                <a:latin typeface="Comic Sans MS" panose="030F0702030302020204" pitchFamily="66" charset="0"/>
              </a:defRPr>
            </a:lvl2pPr>
            <a:lvl3pPr marL="1143000" indent="-228600" defTabSz="969963">
              <a:defRPr sz="2800">
                <a:solidFill>
                  <a:schemeClr val="tx1"/>
                </a:solidFill>
                <a:latin typeface="Comic Sans MS" panose="030F0702030302020204" pitchFamily="66" charset="0"/>
              </a:defRPr>
            </a:lvl3pPr>
            <a:lvl4pPr marL="1600200" indent="-228600" defTabSz="969963">
              <a:defRPr sz="2800">
                <a:solidFill>
                  <a:schemeClr val="tx1"/>
                </a:solidFill>
                <a:latin typeface="Comic Sans MS" panose="030F0702030302020204" pitchFamily="66" charset="0"/>
              </a:defRPr>
            </a:lvl4pPr>
            <a:lvl5pPr marL="2057400" indent="-228600" defTabSz="969963">
              <a:defRPr sz="2800">
                <a:solidFill>
                  <a:schemeClr val="tx1"/>
                </a:solidFill>
                <a:latin typeface="Comic Sans MS" panose="030F0702030302020204" pitchFamily="66" charset="0"/>
              </a:defRPr>
            </a:lvl5pPr>
            <a:lvl6pPr marL="2514600" indent="-228600" defTabSz="969963" eaLnBrk="0" fontAlgn="base" hangingPunct="0">
              <a:spcBef>
                <a:spcPct val="0"/>
              </a:spcBef>
              <a:spcAft>
                <a:spcPct val="0"/>
              </a:spcAft>
              <a:defRPr sz="2800">
                <a:solidFill>
                  <a:schemeClr val="tx1"/>
                </a:solidFill>
                <a:latin typeface="Comic Sans MS" panose="030F0702030302020204" pitchFamily="66" charset="0"/>
              </a:defRPr>
            </a:lvl6pPr>
            <a:lvl7pPr marL="2971800" indent="-228600" defTabSz="969963" eaLnBrk="0" fontAlgn="base" hangingPunct="0">
              <a:spcBef>
                <a:spcPct val="0"/>
              </a:spcBef>
              <a:spcAft>
                <a:spcPct val="0"/>
              </a:spcAft>
              <a:defRPr sz="2800">
                <a:solidFill>
                  <a:schemeClr val="tx1"/>
                </a:solidFill>
                <a:latin typeface="Comic Sans MS" panose="030F0702030302020204" pitchFamily="66" charset="0"/>
              </a:defRPr>
            </a:lvl7pPr>
            <a:lvl8pPr marL="3429000" indent="-228600" defTabSz="969963" eaLnBrk="0" fontAlgn="base" hangingPunct="0">
              <a:spcBef>
                <a:spcPct val="0"/>
              </a:spcBef>
              <a:spcAft>
                <a:spcPct val="0"/>
              </a:spcAft>
              <a:defRPr sz="2800">
                <a:solidFill>
                  <a:schemeClr val="tx1"/>
                </a:solidFill>
                <a:latin typeface="Comic Sans MS" panose="030F0702030302020204" pitchFamily="66" charset="0"/>
              </a:defRPr>
            </a:lvl8pPr>
            <a:lvl9pPr marL="3886200" indent="-228600" defTabSz="969963" eaLnBrk="0" fontAlgn="base" hangingPunct="0">
              <a:spcBef>
                <a:spcPct val="0"/>
              </a:spcBef>
              <a:spcAft>
                <a:spcPct val="0"/>
              </a:spcAft>
              <a:defRPr sz="2800">
                <a:solidFill>
                  <a:schemeClr val="tx1"/>
                </a:solidFill>
                <a:latin typeface="Comic Sans MS" panose="030F0702030302020204" pitchFamily="66" charset="0"/>
              </a:defRPr>
            </a:lvl9pPr>
          </a:lstStyle>
          <a:p>
            <a:fld id="{F40318EC-9011-4AFB-9CF8-7859E9CEA438}" type="slidenum">
              <a:rPr lang="en-US" altLang="en-US" sz="1200" smtClean="0">
                <a:latin typeface="Arial" panose="020B0604020202020204" pitchFamily="34" charset="0"/>
                <a:cs typeface="Arial" panose="020B0604020202020204" pitchFamily="34" charset="0"/>
              </a:rPr>
              <a:pPr/>
              <a:t>21</a:t>
            </a:fld>
            <a:endParaRPr lang="en-US" altLang="en-US" sz="1200">
              <a:latin typeface="Arial" panose="020B0604020202020204" pitchFamily="34" charset="0"/>
              <a:cs typeface="Arial" panose="020B0604020202020204" pitchFamily="34" charset="0"/>
            </a:endParaRPr>
          </a:p>
        </p:txBody>
      </p:sp>
      <p:sp>
        <p:nvSpPr>
          <p:cNvPr id="27651" name="Rectangle 2">
            <a:extLst>
              <a:ext uri="{FF2B5EF4-FFF2-40B4-BE49-F238E27FC236}">
                <a16:creationId xmlns:a16="http://schemas.microsoft.com/office/drawing/2014/main" id="{416A0DE8-E79B-4894-98F3-2DB767638745}"/>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1DA7B094-5989-4A1E-8B29-7B07F57B188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0FA7736D-7176-4353-A257-ACE7B56A7B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C5332A3-FC46-47AF-8118-7DFC03C9BA5D}" type="slidenum">
              <a:rPr lang="en-US" altLang="en-US"/>
              <a:pPr eaLnBrk="1" hangingPunct="1"/>
              <a:t>24</a:t>
            </a:fld>
            <a:endParaRPr lang="en-US" altLang="en-US"/>
          </a:p>
        </p:txBody>
      </p:sp>
      <p:sp>
        <p:nvSpPr>
          <p:cNvPr id="68611" name="Rectangle 2">
            <a:extLst>
              <a:ext uri="{FF2B5EF4-FFF2-40B4-BE49-F238E27FC236}">
                <a16:creationId xmlns:a16="http://schemas.microsoft.com/office/drawing/2014/main" id="{4C263147-3890-4BC1-B4A5-0CB14B6779E4}"/>
              </a:ext>
            </a:extLst>
          </p:cNvPr>
          <p:cNvSpPr>
            <a:spLocks noGrp="1" noRot="1" noChangeAspect="1" noChangeArrowheads="1" noTextEdit="1"/>
          </p:cNvSpPr>
          <p:nvPr>
            <p:ph type="sldImg"/>
          </p:nvPr>
        </p:nvSpPr>
        <p:spPr>
          <a:solidFill>
            <a:srgbClr val="FFFFFF"/>
          </a:solidFill>
          <a:ln/>
        </p:spPr>
      </p:sp>
      <p:sp>
        <p:nvSpPr>
          <p:cNvPr id="68612" name="Rectangle 3">
            <a:extLst>
              <a:ext uri="{FF2B5EF4-FFF2-40B4-BE49-F238E27FC236}">
                <a16:creationId xmlns:a16="http://schemas.microsoft.com/office/drawing/2014/main" id="{677CCBDA-1690-462F-A7A6-F913C150866E}"/>
              </a:ext>
            </a:extLst>
          </p:cNvPr>
          <p:cNvSpPr>
            <a:spLocks noGrp="1" noChangeArrowheads="1"/>
          </p:cNvSpPr>
          <p:nvPr>
            <p:ph type="body" idx="1"/>
          </p:nvPr>
        </p:nvSpPr>
        <p:spPr>
          <a:xfrm>
            <a:off x="225425" y="4608513"/>
            <a:ext cx="6292850" cy="5267325"/>
          </a:xfrm>
          <a:solidFill>
            <a:srgbClr val="FFFFFF"/>
          </a:solidFill>
          <a:ln>
            <a:solidFill>
              <a:srgbClr val="000000"/>
            </a:solidFill>
          </a:ln>
        </p:spPr>
        <p:txBody>
          <a:bodyPr/>
          <a:lstStyle/>
          <a:p>
            <a:pPr eaLnBrk="1" hangingPunct="1">
              <a:lnSpc>
                <a:spcPct val="80000"/>
              </a:lnSpc>
            </a:pPr>
            <a:r>
              <a:rPr lang="en-GB" altLang="en-US" sz="1000" b="1" i="1">
                <a:latin typeface="Century Gothic" panose="020B0502020202020204" pitchFamily="34" charset="0"/>
                <a:ea typeface="ＭＳ Ｐゴシック" panose="020B0600070205080204" pitchFamily="34" charset="-128"/>
              </a:rPr>
              <a:t>The searchlights model</a:t>
            </a:r>
            <a:r>
              <a:rPr lang="en-GB" altLang="en-US" sz="1000">
                <a:latin typeface="Century Gothic" panose="020B0502020202020204" pitchFamily="34" charset="0"/>
                <a:ea typeface="ＭＳ Ｐゴシック" panose="020B0600070205080204" pitchFamily="34" charset="-128"/>
              </a:rPr>
              <a:t> – based on research to date – recent research recommends a new conceptual framework – </a:t>
            </a:r>
            <a:r>
              <a:rPr lang="en-GB" altLang="en-US" sz="1000" b="1" i="1">
                <a:latin typeface="Century Gothic" panose="020B0502020202020204" pitchFamily="34" charset="0"/>
                <a:ea typeface="ＭＳ Ｐゴシック" panose="020B0600070205080204" pitchFamily="34" charset="-128"/>
              </a:rPr>
              <a:t>the simple view of reading</a:t>
            </a:r>
            <a:r>
              <a:rPr lang="en-GB" altLang="en-US" sz="1000">
                <a:latin typeface="Century Gothic" panose="020B0502020202020204" pitchFamily="34" charset="0"/>
                <a:ea typeface="ＭＳ Ｐゴシック" panose="020B0600070205080204" pitchFamily="34" charset="-128"/>
              </a:rPr>
              <a:t> – to improve- focus teaching </a:t>
            </a:r>
          </a:p>
          <a:p>
            <a:pPr eaLnBrk="1" hangingPunct="1">
              <a:lnSpc>
                <a:spcPct val="80000"/>
              </a:lnSpc>
            </a:pPr>
            <a:r>
              <a:rPr lang="en-GB" altLang="en-US" sz="1000" b="1" i="1">
                <a:latin typeface="Century Gothic" panose="020B0502020202020204" pitchFamily="34" charset="0"/>
                <a:ea typeface="ＭＳ Ｐゴシック" panose="020B0600070205080204" pitchFamily="34" charset="-128"/>
              </a:rPr>
              <a:t>The two dimensions of reading</a:t>
            </a:r>
            <a:r>
              <a:rPr lang="en-GB" altLang="en-US" sz="1000">
                <a:latin typeface="Century Gothic" panose="020B0502020202020204" pitchFamily="34" charset="0"/>
                <a:ea typeface="ＭＳ Ｐゴシック" panose="020B0600070205080204" pitchFamily="34" charset="-128"/>
              </a:rPr>
              <a:t> – replacing the searchlights model – </a:t>
            </a:r>
            <a:r>
              <a:rPr lang="en-GB" altLang="en-US" sz="1000" b="1">
                <a:latin typeface="Century Gothic" panose="020B0502020202020204" pitchFamily="34" charset="0"/>
                <a:ea typeface="ＭＳ Ｐゴシック" panose="020B0600070205080204" pitchFamily="34" charset="-128"/>
              </a:rPr>
              <a:t>word recognition and language comprehension-we</a:t>
            </a:r>
            <a:r>
              <a:rPr lang="en-GB" altLang="en-US" sz="1000">
                <a:latin typeface="Century Gothic" panose="020B0502020202020204" pitchFamily="34" charset="0"/>
                <a:ea typeface="ＭＳ Ｐゴシック" panose="020B0600070205080204" pitchFamily="34" charset="-128"/>
              </a:rPr>
              <a:t> would agree that   both are necessary to achieve fluent reading - </a:t>
            </a:r>
          </a:p>
          <a:p>
            <a:pPr eaLnBrk="1" hangingPunct="1">
              <a:lnSpc>
                <a:spcPct val="80000"/>
              </a:lnSpc>
            </a:pPr>
            <a:r>
              <a:rPr lang="en-GB" altLang="en-US" sz="1000">
                <a:latin typeface="Century Gothic" panose="020B0502020202020204" pitchFamily="34" charset="0"/>
                <a:ea typeface="ＭＳ Ｐゴシック" panose="020B0600070205080204" pitchFamily="34" charset="-128"/>
              </a:rPr>
              <a:t>Its important that we understand how these two sets of skills develop as in order to be developed each </a:t>
            </a:r>
            <a:r>
              <a:rPr lang="en-GB" altLang="en-US" sz="1000" b="1">
                <a:latin typeface="Century Gothic" panose="020B0502020202020204" pitchFamily="34" charset="0"/>
                <a:ea typeface="ＭＳ Ｐゴシック" panose="020B0600070205080204" pitchFamily="34" charset="-128"/>
              </a:rPr>
              <a:t>requires a different kind of teaching</a:t>
            </a:r>
            <a:r>
              <a:rPr lang="en-GB" altLang="en-US" sz="1000">
                <a:latin typeface="Century Gothic" panose="020B0502020202020204" pitchFamily="34" charset="0"/>
                <a:ea typeface="ＭＳ Ｐゴシック" panose="020B0600070205080204" pitchFamily="34" charset="-128"/>
              </a:rPr>
              <a:t> once children can recognise and understand  words they then need to activate their  listening – oral comprehension –to understand  what the author is trying to convey – tension excitement – </a:t>
            </a:r>
            <a:r>
              <a:rPr lang="en-GB" altLang="en-US" sz="1000" b="1">
                <a:latin typeface="Century Gothic" panose="020B0502020202020204" pitchFamily="34" charset="0"/>
                <a:ea typeface="ＭＳ Ｐゴシック" panose="020B0600070205080204" pitchFamily="34" charset="-128"/>
              </a:rPr>
              <a:t>The comprehension processes are the same for spoken and written words</a:t>
            </a:r>
            <a:r>
              <a:rPr lang="en-GB" altLang="en-US" sz="1000">
                <a:latin typeface="Century Gothic" panose="020B0502020202020204" pitchFamily="34" charset="0"/>
                <a:ea typeface="ＭＳ Ｐゴシック" panose="020B0600070205080204" pitchFamily="34" charset="-128"/>
              </a:rPr>
              <a:t> – they are just accessed – through yes or ears -in both hearing / seeing word we develop our lang comp  the more speaking and listening we do the more we enhance reading comprehension- we also need to teach specific strategies for reading comp – use of illustrations – focus frames </a:t>
            </a:r>
          </a:p>
          <a:p>
            <a:pPr eaLnBrk="1" hangingPunct="1">
              <a:lnSpc>
                <a:spcPct val="80000"/>
              </a:lnSpc>
            </a:pPr>
            <a:r>
              <a:rPr lang="en-GB" altLang="en-US" sz="1000">
                <a:latin typeface="Century Gothic" panose="020B0502020202020204" pitchFamily="34" charset="0"/>
                <a:ea typeface="ＭＳ Ｐゴシック" panose="020B0600070205080204" pitchFamily="34" charset="-128"/>
              </a:rPr>
              <a:t>Need to practise skills – importance of phase 1 - </a:t>
            </a:r>
            <a:r>
              <a:rPr lang="en-GB" altLang="en-US" sz="1000" b="1" i="1">
                <a:latin typeface="Century Gothic" panose="020B0502020202020204" pitchFamily="34" charset="0"/>
                <a:ea typeface="ＭＳ Ｐゴシック" panose="020B0600070205080204" pitchFamily="34" charset="-128"/>
              </a:rPr>
              <a:t>growth of vocab</a:t>
            </a:r>
            <a:r>
              <a:rPr lang="en-GB" altLang="en-US" sz="1000">
                <a:latin typeface="Century Gothic" panose="020B0502020202020204" pitchFamily="34" charset="0"/>
                <a:ea typeface="ＭＳ Ｐゴシック" panose="020B0600070205080204" pitchFamily="34" charset="-128"/>
              </a:rPr>
              <a:t> – </a:t>
            </a:r>
            <a:r>
              <a:rPr lang="en-GB" altLang="en-US" sz="1000" b="1">
                <a:latin typeface="Century Gothic" panose="020B0502020202020204" pitchFamily="34" charset="0"/>
                <a:ea typeface="ＭＳ Ｐゴシック" panose="020B0600070205080204" pitchFamily="34" charset="-128"/>
              </a:rPr>
              <a:t>listening comp – a good predictor of differences in lang comprehension</a:t>
            </a:r>
            <a:r>
              <a:rPr lang="en-GB" altLang="en-US" sz="1000">
                <a:latin typeface="Century Gothic" panose="020B0502020202020204" pitchFamily="34" charset="0"/>
                <a:ea typeface="ＭＳ Ｐゴシック" panose="020B0600070205080204" pitchFamily="34" charset="-128"/>
              </a:rPr>
              <a:t> -depends upon knowledge of words - </a:t>
            </a:r>
          </a:p>
          <a:p>
            <a:pPr eaLnBrk="1" hangingPunct="1">
              <a:lnSpc>
                <a:spcPct val="80000"/>
              </a:lnSpc>
            </a:pPr>
            <a:r>
              <a:rPr lang="en-GB" altLang="en-US" sz="1000" b="1">
                <a:latin typeface="Century Gothic" panose="020B0502020202020204" pitchFamily="34" charset="0"/>
                <a:ea typeface="ＭＳ Ｐゴシック" panose="020B0600070205080204" pitchFamily="34" charset="-128"/>
              </a:rPr>
              <a:t>Once children are fluent and accurate decoders of words then they are more able to concentrate on the meaning of the text</a:t>
            </a:r>
            <a:r>
              <a:rPr lang="en-GB" altLang="en-US" sz="1000">
                <a:latin typeface="Century Gothic" panose="020B0502020202020204" pitchFamily="34" charset="0"/>
                <a:ea typeface="ＭＳ Ｐゴシック" panose="020B0600070205080204" pitchFamily="34" charset="-128"/>
              </a:rPr>
              <a:t> – the high ground of reading – comprehension </a:t>
            </a:r>
          </a:p>
          <a:p>
            <a:pPr eaLnBrk="1" hangingPunct="1">
              <a:lnSpc>
                <a:spcPct val="80000"/>
              </a:lnSpc>
            </a:pPr>
            <a:r>
              <a:rPr lang="en-GB" altLang="en-US" sz="1000">
                <a:latin typeface="Century Gothic" panose="020B0502020202020204" pitchFamily="34" charset="0"/>
                <a:ea typeface="ＭＳ Ｐゴシック" panose="020B0600070205080204" pitchFamily="34" charset="-128"/>
              </a:rPr>
              <a:t>We need to have a </a:t>
            </a:r>
            <a:r>
              <a:rPr lang="en-GB" altLang="en-US" sz="1000" b="1">
                <a:latin typeface="Century Gothic" panose="020B0502020202020204" pitchFamily="34" charset="0"/>
                <a:ea typeface="ＭＳ Ｐゴシック" panose="020B0600070205080204" pitchFamily="34" charset="-128"/>
              </a:rPr>
              <a:t>systematic approach</a:t>
            </a:r>
            <a:r>
              <a:rPr lang="en-GB" altLang="en-US" sz="1000">
                <a:latin typeface="Century Gothic" panose="020B0502020202020204" pitchFamily="34" charset="0"/>
                <a:ea typeface="ＭＳ Ｐゴシック" panose="020B0600070205080204" pitchFamily="34" charset="-128"/>
              </a:rPr>
              <a:t> to recognising and understanding the words and understanding and interpreting texts and to the development of  spoken and written language comprehension </a:t>
            </a:r>
          </a:p>
          <a:p>
            <a:pPr eaLnBrk="1" hangingPunct="1">
              <a:lnSpc>
                <a:spcPct val="80000"/>
              </a:lnSpc>
            </a:pPr>
            <a:r>
              <a:rPr lang="en-GB" altLang="en-US" sz="1000" b="1">
                <a:latin typeface="Century Gothic" panose="020B0502020202020204" pitchFamily="34" charset="0"/>
                <a:ea typeface="ＭＳ Ｐゴシック" panose="020B0600070205080204" pitchFamily="34" charset="-128"/>
              </a:rPr>
              <a:t>Children need both</a:t>
            </a:r>
            <a:r>
              <a:rPr lang="en-GB" altLang="en-US" sz="1000">
                <a:latin typeface="Century Gothic" panose="020B0502020202020204" pitchFamily="34" charset="0"/>
                <a:ea typeface="ＭＳ Ｐゴシック" panose="020B0600070205080204" pitchFamily="34" charset="-128"/>
              </a:rPr>
              <a:t> – if can’t read words you’ll obviously be denied access to the text – even if you can read the words you still might not understand the text – barking at the print - </a:t>
            </a:r>
          </a:p>
          <a:p>
            <a:pPr eaLnBrk="1" hangingPunct="1">
              <a:lnSpc>
                <a:spcPct val="80000"/>
              </a:lnSpc>
            </a:pPr>
            <a:r>
              <a:rPr lang="en-GB" altLang="en-US" sz="1000">
                <a:latin typeface="Century Gothic" panose="020B0502020202020204" pitchFamily="34" charset="0"/>
                <a:ea typeface="ＭＳ Ｐゴシック" panose="020B0600070205080204" pitchFamily="34" charset="-128"/>
              </a:rPr>
              <a:t>IMPLICATIONS </a:t>
            </a:r>
          </a:p>
          <a:p>
            <a:pPr eaLnBrk="1" hangingPunct="1">
              <a:lnSpc>
                <a:spcPct val="80000"/>
              </a:lnSpc>
              <a:buFontTx/>
              <a:buChar char="•"/>
            </a:pPr>
            <a:r>
              <a:rPr lang="en-GB" altLang="en-US" sz="1000">
                <a:latin typeface="Century Gothic" panose="020B0502020202020204" pitchFamily="34" charset="0"/>
                <a:ea typeface="ＭＳ Ｐゴシック" panose="020B0600070205080204" pitchFamily="34" charset="-128"/>
              </a:rPr>
              <a:t> need a  systematic phonics curriculum – broad and rich language curriculum- develop both skils</a:t>
            </a:r>
          </a:p>
          <a:p>
            <a:pPr eaLnBrk="1" hangingPunct="1">
              <a:lnSpc>
                <a:spcPct val="80000"/>
              </a:lnSpc>
              <a:buFontTx/>
              <a:buChar char="•"/>
            </a:pPr>
            <a:r>
              <a:rPr lang="en-GB" altLang="en-US" sz="1000">
                <a:latin typeface="Century Gothic" panose="020B0502020202020204" pitchFamily="34" charset="0"/>
                <a:ea typeface="ＭＳ Ｐゴシック" panose="020B0600070205080204" pitchFamily="34" charset="-128"/>
              </a:rPr>
              <a:t>Be clear about which one we are focusing on in our  guided shared + discrete teaching of reading</a:t>
            </a:r>
          </a:p>
          <a:p>
            <a:pPr eaLnBrk="1" hangingPunct="1">
              <a:lnSpc>
                <a:spcPct val="80000"/>
              </a:lnSpc>
              <a:buFontTx/>
              <a:buChar char="•"/>
            </a:pPr>
            <a:r>
              <a:rPr lang="en-GB" altLang="en-US" sz="1000">
                <a:latin typeface="Century Gothic" panose="020B0502020202020204" pitchFamily="34" charset="0"/>
                <a:ea typeface="ＭＳ Ｐゴシック" panose="020B0600070205080204" pitchFamily="34" charset="-128"/>
              </a:rPr>
              <a:t> as children develop as readers the weightings shift –  word recognition  - is time limited– language comprehension – ongoing throughout life- secure decoding access understanding – so we need a </a:t>
            </a:r>
          </a:p>
          <a:p>
            <a:pPr eaLnBrk="1" hangingPunct="1">
              <a:lnSpc>
                <a:spcPct val="80000"/>
              </a:lnSpc>
              <a:buFontTx/>
              <a:buChar char="•"/>
            </a:pPr>
            <a:r>
              <a:rPr lang="en-GB" altLang="en-US" sz="1000">
                <a:latin typeface="Century Gothic" panose="020B0502020202020204" pitchFamily="34" charset="0"/>
                <a:ea typeface="ＭＳ Ｐゴシック" panose="020B0600070205080204" pitchFamily="34" charset="-128"/>
              </a:rPr>
              <a:t>High quality phonic work should be the key approach when teaching beginning readers – and spellers- has to be the initial focus – to develop automaticity in word reading</a:t>
            </a:r>
          </a:p>
          <a:p>
            <a:pPr eaLnBrk="1" hangingPunct="1">
              <a:lnSpc>
                <a:spcPct val="80000"/>
              </a:lnSpc>
              <a:buFontTx/>
              <a:buChar char="•"/>
            </a:pPr>
            <a:r>
              <a:rPr lang="en-GB" altLang="en-US" sz="1000" b="1" i="1">
                <a:latin typeface="Arial" panose="020B0604020202020204" pitchFamily="34" charset="0"/>
                <a:ea typeface="ＭＳ Ｐゴシック" panose="020B0600070205080204" pitchFamily="34" charset="-128"/>
              </a:rPr>
              <a:t>We can probably think of children who would fit into any one of the quadrants – word recognition and Language comprehension are seen as a continuum  and children’s abilities may develop in parrallell at different rates </a:t>
            </a:r>
          </a:p>
          <a:p>
            <a:pPr eaLnBrk="1" hangingPunct="1">
              <a:lnSpc>
                <a:spcPct val="80000"/>
              </a:lnSpc>
              <a:buFontTx/>
              <a:buChar char="•"/>
            </a:pPr>
            <a:r>
              <a:rPr lang="en-GB" altLang="en-US" sz="1000" b="1" i="1">
                <a:latin typeface="Arial" panose="020B0604020202020204" pitchFamily="34" charset="0"/>
                <a:ea typeface="ＭＳ Ｐゴシック" panose="020B0600070205080204" pitchFamily="34" charset="-128"/>
              </a:rPr>
              <a:t>NB On tables have simple view and 4 children’s reading pofiles – read and deceide in groups of 4 where you would place them on the grid - </a:t>
            </a:r>
          </a:p>
          <a:p>
            <a:pPr eaLnBrk="1" hangingPunct="1">
              <a:lnSpc>
                <a:spcPct val="80000"/>
              </a:lnSpc>
            </a:pPr>
            <a:r>
              <a:rPr lang="en-GB" altLang="en-US" sz="1000" b="1" i="1">
                <a:latin typeface="Century Gothic" panose="020B0502020202020204" pitchFamily="34" charset="0"/>
                <a:ea typeface="ＭＳ Ｐゴシック" panose="020B0600070205080204" pitchFamily="34" charset="-128"/>
              </a:rPr>
              <a:t>What might we do to support and develop their skills as readers ?</a:t>
            </a:r>
          </a:p>
          <a:p>
            <a:pPr eaLnBrk="1" hangingPunct="1">
              <a:lnSpc>
                <a:spcPct val="80000"/>
              </a:lnSpc>
            </a:pPr>
            <a:endParaRPr lang="en-US" altLang="en-US" sz="10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2385F8AC-F44D-467E-A7CA-70D9BDF41A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sz="2800">
                <a:solidFill>
                  <a:schemeClr val="tx1"/>
                </a:solidFill>
                <a:latin typeface="Comic Sans MS" panose="030F0702030302020204" pitchFamily="66" charset="0"/>
              </a:defRPr>
            </a:lvl1pPr>
            <a:lvl2pPr marL="742950" indent="-285750" defTabSz="969963">
              <a:defRPr sz="2800">
                <a:solidFill>
                  <a:schemeClr val="tx1"/>
                </a:solidFill>
                <a:latin typeface="Comic Sans MS" panose="030F0702030302020204" pitchFamily="66" charset="0"/>
              </a:defRPr>
            </a:lvl2pPr>
            <a:lvl3pPr marL="1143000" indent="-228600" defTabSz="969963">
              <a:defRPr sz="2800">
                <a:solidFill>
                  <a:schemeClr val="tx1"/>
                </a:solidFill>
                <a:latin typeface="Comic Sans MS" panose="030F0702030302020204" pitchFamily="66" charset="0"/>
              </a:defRPr>
            </a:lvl3pPr>
            <a:lvl4pPr marL="1600200" indent="-228600" defTabSz="969963">
              <a:defRPr sz="2800">
                <a:solidFill>
                  <a:schemeClr val="tx1"/>
                </a:solidFill>
                <a:latin typeface="Comic Sans MS" panose="030F0702030302020204" pitchFamily="66" charset="0"/>
              </a:defRPr>
            </a:lvl4pPr>
            <a:lvl5pPr marL="2057400" indent="-228600" defTabSz="969963">
              <a:defRPr sz="2800">
                <a:solidFill>
                  <a:schemeClr val="tx1"/>
                </a:solidFill>
                <a:latin typeface="Comic Sans MS" panose="030F0702030302020204" pitchFamily="66" charset="0"/>
              </a:defRPr>
            </a:lvl5pPr>
            <a:lvl6pPr marL="2514600" indent="-228600" defTabSz="969963" eaLnBrk="0" fontAlgn="base" hangingPunct="0">
              <a:spcBef>
                <a:spcPct val="0"/>
              </a:spcBef>
              <a:spcAft>
                <a:spcPct val="0"/>
              </a:spcAft>
              <a:defRPr sz="2800">
                <a:solidFill>
                  <a:schemeClr val="tx1"/>
                </a:solidFill>
                <a:latin typeface="Comic Sans MS" panose="030F0702030302020204" pitchFamily="66" charset="0"/>
              </a:defRPr>
            </a:lvl6pPr>
            <a:lvl7pPr marL="2971800" indent="-228600" defTabSz="969963" eaLnBrk="0" fontAlgn="base" hangingPunct="0">
              <a:spcBef>
                <a:spcPct val="0"/>
              </a:spcBef>
              <a:spcAft>
                <a:spcPct val="0"/>
              </a:spcAft>
              <a:defRPr sz="2800">
                <a:solidFill>
                  <a:schemeClr val="tx1"/>
                </a:solidFill>
                <a:latin typeface="Comic Sans MS" panose="030F0702030302020204" pitchFamily="66" charset="0"/>
              </a:defRPr>
            </a:lvl7pPr>
            <a:lvl8pPr marL="3429000" indent="-228600" defTabSz="969963" eaLnBrk="0" fontAlgn="base" hangingPunct="0">
              <a:spcBef>
                <a:spcPct val="0"/>
              </a:spcBef>
              <a:spcAft>
                <a:spcPct val="0"/>
              </a:spcAft>
              <a:defRPr sz="2800">
                <a:solidFill>
                  <a:schemeClr val="tx1"/>
                </a:solidFill>
                <a:latin typeface="Comic Sans MS" panose="030F0702030302020204" pitchFamily="66" charset="0"/>
              </a:defRPr>
            </a:lvl8pPr>
            <a:lvl9pPr marL="3886200" indent="-228600" defTabSz="969963" eaLnBrk="0" fontAlgn="base" hangingPunct="0">
              <a:spcBef>
                <a:spcPct val="0"/>
              </a:spcBef>
              <a:spcAft>
                <a:spcPct val="0"/>
              </a:spcAft>
              <a:defRPr sz="2800">
                <a:solidFill>
                  <a:schemeClr val="tx1"/>
                </a:solidFill>
                <a:latin typeface="Comic Sans MS" panose="030F0702030302020204" pitchFamily="66" charset="0"/>
              </a:defRPr>
            </a:lvl9pPr>
          </a:lstStyle>
          <a:p>
            <a:fld id="{FBB5639F-94AB-40A0-9DB7-E591A5DC8533}" type="slidenum">
              <a:rPr lang="en-US" altLang="en-US" sz="1200" smtClean="0">
                <a:latin typeface="Arial" panose="020B0604020202020204" pitchFamily="34" charset="0"/>
                <a:cs typeface="Arial" panose="020B0604020202020204" pitchFamily="34" charset="0"/>
              </a:rPr>
              <a:pPr/>
              <a:t>31</a:t>
            </a:fld>
            <a:endParaRPr lang="en-US" altLang="en-US" sz="1200">
              <a:latin typeface="Arial" panose="020B0604020202020204" pitchFamily="34" charset="0"/>
              <a:cs typeface="Arial" panose="020B0604020202020204" pitchFamily="34" charset="0"/>
            </a:endParaRPr>
          </a:p>
        </p:txBody>
      </p:sp>
      <p:sp>
        <p:nvSpPr>
          <p:cNvPr id="38915" name="Rectangle 2">
            <a:extLst>
              <a:ext uri="{FF2B5EF4-FFF2-40B4-BE49-F238E27FC236}">
                <a16:creationId xmlns:a16="http://schemas.microsoft.com/office/drawing/2014/main" id="{C68785A0-C276-497C-A85C-8EF7367937B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0B508EA-E2A5-49C6-A92A-54A16BD532F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7730D15-D7A2-41CB-87D6-47ACB35E5A4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omic Sans MS" panose="030F0702030302020204" pitchFamily="66" charset="0"/>
              </a:defRPr>
            </a:lvl1pPr>
            <a:lvl2pPr marL="742950" indent="-285750">
              <a:defRPr sz="2800">
                <a:solidFill>
                  <a:schemeClr val="tx1"/>
                </a:solidFill>
                <a:latin typeface="Comic Sans MS" panose="030F0702030302020204" pitchFamily="66" charset="0"/>
              </a:defRPr>
            </a:lvl2pPr>
            <a:lvl3pPr marL="1143000" indent="-228600">
              <a:defRPr sz="2800">
                <a:solidFill>
                  <a:schemeClr val="tx1"/>
                </a:solidFill>
                <a:latin typeface="Comic Sans MS" panose="030F0702030302020204" pitchFamily="66" charset="0"/>
              </a:defRPr>
            </a:lvl3pPr>
            <a:lvl4pPr marL="1600200" indent="-228600">
              <a:defRPr sz="2800">
                <a:solidFill>
                  <a:schemeClr val="tx1"/>
                </a:solidFill>
                <a:latin typeface="Comic Sans MS" panose="030F0702030302020204" pitchFamily="66" charset="0"/>
              </a:defRPr>
            </a:lvl4pPr>
            <a:lvl5pPr marL="2057400" indent="-228600">
              <a:defRPr sz="2800">
                <a:solidFill>
                  <a:schemeClr val="tx1"/>
                </a:solidFill>
                <a:latin typeface="Comic Sans MS" panose="030F0702030302020204" pitchFamily="66"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defRPr>
            </a:lvl9pPr>
          </a:lstStyle>
          <a:p>
            <a:fld id="{D06DFAD6-106A-416A-8646-E0E5D94739DC}" type="slidenum">
              <a:rPr lang="en-US" altLang="en-US" sz="1200" smtClean="0">
                <a:latin typeface="Arial" panose="020B0604020202020204" pitchFamily="34" charset="0"/>
              </a:rPr>
              <a:pPr/>
              <a:t>35</a:t>
            </a:fld>
            <a:endParaRPr lang="en-US" altLang="en-US" sz="1200">
              <a:latin typeface="Arial" panose="020B0604020202020204" pitchFamily="34" charset="0"/>
            </a:endParaRPr>
          </a:p>
        </p:txBody>
      </p:sp>
      <p:sp>
        <p:nvSpPr>
          <p:cNvPr id="44035" name="Rectangle 2">
            <a:extLst>
              <a:ext uri="{FF2B5EF4-FFF2-40B4-BE49-F238E27FC236}">
                <a16:creationId xmlns:a16="http://schemas.microsoft.com/office/drawing/2014/main" id="{6D7A9EB2-D251-451E-A27F-64A0AAAEA8FE}"/>
              </a:ext>
            </a:extLst>
          </p:cNvPr>
          <p:cNvSpPr>
            <a:spLocks noGrp="1" noRot="1" noChangeAspect="1" noChangeArrowheads="1" noTextEdit="1"/>
          </p:cNvSpPr>
          <p:nvPr>
            <p:ph type="sldImg"/>
          </p:nvPr>
        </p:nvSpPr>
        <p:spPr>
          <a:xfrm>
            <a:off x="966788" y="539750"/>
            <a:ext cx="4349750" cy="2447925"/>
          </a:xfrm>
          <a:ln/>
        </p:spPr>
      </p:sp>
      <p:sp>
        <p:nvSpPr>
          <p:cNvPr id="44036" name="Rectangle 3">
            <a:extLst>
              <a:ext uri="{FF2B5EF4-FFF2-40B4-BE49-F238E27FC236}">
                <a16:creationId xmlns:a16="http://schemas.microsoft.com/office/drawing/2014/main" id="{A1A4D328-A3E9-4976-9718-F549274BD3E3}"/>
              </a:ext>
            </a:extLst>
          </p:cNvPr>
          <p:cNvSpPr>
            <a:spLocks noGrp="1" noChangeArrowheads="1"/>
          </p:cNvSpPr>
          <p:nvPr>
            <p:ph type="body" idx="1"/>
          </p:nvPr>
        </p:nvSpPr>
        <p:spPr>
          <a:xfrm>
            <a:off x="517525" y="3276600"/>
            <a:ext cx="5678488"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Most consonants should be pronounced in a continuous manner – e.g. ssssss    mmmmmm   llllllll   nnnnnn   shshshsh   rrrrrrr zzzzzzzz vvvvvvv</a:t>
            </a:r>
          </a:p>
          <a:p>
            <a:pPr eaLnBrk="1" hangingPunct="1"/>
            <a:r>
              <a:rPr lang="en-GB" altLang="en-US"/>
              <a:t>Some can’t be said like this (e.g. /c/  /t/ /p/ /b/ /d/ and /g/) but /c/, /t/ and /p/ should be enunciated </a:t>
            </a:r>
            <a:r>
              <a:rPr lang="en-GB" altLang="en-US" b="1" u="sng"/>
              <a:t>without the voice</a:t>
            </a:r>
            <a:r>
              <a:rPr lang="en-GB" altLang="en-US"/>
              <a:t>.</a:t>
            </a:r>
          </a:p>
          <a:p>
            <a:pPr eaLnBrk="1" hangingPunct="1"/>
            <a:r>
              <a:rPr lang="en-GB" altLang="en-US"/>
              <a:t>Phonemes wwwwww and yyyyyyyy are not easy but can be attempted.</a:t>
            </a:r>
          </a:p>
          <a:p>
            <a:pPr eaLnBrk="1" hangingPunct="1"/>
            <a:endParaRPr lang="en-GB" altLang="en-US"/>
          </a:p>
          <a:p>
            <a:pPr eaLnBrk="1" hangingPunct="1"/>
            <a:r>
              <a:rPr lang="en-GB" altLang="en-US"/>
              <a:t>Many errors spring from incorrect enunciation e.g. teachers reporting that children confuse ‘ch’ and ‘tr’. If the ‘ch’ is enunciated correctly, as one phoneme, rather than ‘chur’and ‘tr’ clearly as 2, there is far less likelihood of confusion.</a:t>
            </a:r>
          </a:p>
          <a:p>
            <a:pPr eaLnBrk="1" hangingPunct="1"/>
            <a:endParaRPr lang="en-GB" altLang="en-US"/>
          </a:p>
          <a:p>
            <a:pPr eaLnBrk="1" hangingPunct="1"/>
            <a:r>
              <a:rPr lang="en-GB" altLang="en-US"/>
              <a:t>Regional pronunciation could be a factor here. The PNS states in a position paper on teaching phonics that - </a:t>
            </a:r>
          </a:p>
          <a:p>
            <a:pPr eaLnBrk="1" hangingPunct="1"/>
            <a:r>
              <a:rPr lang="en-GB" altLang="en-US" i="1"/>
              <a:t>Many of the sounds (particularly vowel sounds) can vary slightly according to accent, but they are generally consistent within the speech of an individual and recognisable by others who may pronounce them slightly differently.</a:t>
            </a:r>
            <a:r>
              <a:rPr lang="en-US" altLang="en-US" i="1"/>
              <a:t> </a:t>
            </a:r>
          </a:p>
          <a:p>
            <a:pPr eaLnBrk="1" hangingPunct="1"/>
            <a:endParaRPr lang="en-GB" altLang="en-US" i="1"/>
          </a:p>
          <a:p>
            <a:pPr eaLnBrk="1" hangingPunct="1"/>
            <a:r>
              <a:rPr lang="en-GB" altLang="en-US" b="1"/>
              <a:t>ACTIVITY</a:t>
            </a:r>
          </a:p>
          <a:p>
            <a:pPr eaLnBrk="1" hangingPunct="1"/>
            <a:r>
              <a:rPr lang="en-GB" altLang="en-US"/>
              <a:t>Take time in your group to agree the correct pronunciation of phonemes. It is important that all phases represented here have a shared and common understanding of this factor.</a:t>
            </a:r>
          </a:p>
          <a:p>
            <a:pPr eaLnBrk="1" hangingPunct="1"/>
            <a:endParaRPr lang="en-US" altLang="en-US" i="1"/>
          </a:p>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6B56860C-4EAE-49BE-B071-51CAE149D40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omic Sans MS" panose="030F0702030302020204" pitchFamily="66" charset="0"/>
              </a:defRPr>
            </a:lvl1pPr>
            <a:lvl2pPr marL="742950" indent="-285750">
              <a:defRPr sz="2800">
                <a:solidFill>
                  <a:schemeClr val="tx1"/>
                </a:solidFill>
                <a:latin typeface="Comic Sans MS" panose="030F0702030302020204" pitchFamily="66" charset="0"/>
              </a:defRPr>
            </a:lvl2pPr>
            <a:lvl3pPr marL="1143000" indent="-228600">
              <a:defRPr sz="2800">
                <a:solidFill>
                  <a:schemeClr val="tx1"/>
                </a:solidFill>
                <a:latin typeface="Comic Sans MS" panose="030F0702030302020204" pitchFamily="66" charset="0"/>
              </a:defRPr>
            </a:lvl3pPr>
            <a:lvl4pPr marL="1600200" indent="-228600">
              <a:defRPr sz="2800">
                <a:solidFill>
                  <a:schemeClr val="tx1"/>
                </a:solidFill>
                <a:latin typeface="Comic Sans MS" panose="030F0702030302020204" pitchFamily="66" charset="0"/>
              </a:defRPr>
            </a:lvl4pPr>
            <a:lvl5pPr marL="2057400" indent="-228600">
              <a:defRPr sz="2800">
                <a:solidFill>
                  <a:schemeClr val="tx1"/>
                </a:solidFill>
                <a:latin typeface="Comic Sans MS" panose="030F0702030302020204" pitchFamily="66"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defRPr>
            </a:lvl9pPr>
          </a:lstStyle>
          <a:p>
            <a:fld id="{233E2BBA-1CA1-48A9-8A5B-8AEFE1E63B78}" type="slidenum">
              <a:rPr lang="en-US" altLang="en-US" sz="1200" smtClean="0">
                <a:latin typeface="Arial" panose="020B0604020202020204" pitchFamily="34" charset="0"/>
              </a:rPr>
              <a:pPr/>
              <a:t>48</a:t>
            </a:fld>
            <a:endParaRPr lang="en-US" altLang="en-US" sz="1200">
              <a:latin typeface="Arial" panose="020B0604020202020204" pitchFamily="34" charset="0"/>
            </a:endParaRPr>
          </a:p>
        </p:txBody>
      </p:sp>
      <p:sp>
        <p:nvSpPr>
          <p:cNvPr id="63491" name="Rectangle 2">
            <a:extLst>
              <a:ext uri="{FF2B5EF4-FFF2-40B4-BE49-F238E27FC236}">
                <a16:creationId xmlns:a16="http://schemas.microsoft.com/office/drawing/2014/main" id="{467F0BB2-9440-4969-8080-0AB3A1F8A095}"/>
              </a:ext>
            </a:extLst>
          </p:cNvPr>
          <p:cNvSpPr>
            <a:spLocks noGrp="1" noRot="1" noChangeAspect="1" noChangeArrowheads="1" noTextEdit="1"/>
          </p:cNvSpPr>
          <p:nvPr>
            <p:ph type="sldImg"/>
          </p:nvPr>
        </p:nvSpPr>
        <p:spPr>
          <a:xfrm>
            <a:off x="776288" y="587375"/>
            <a:ext cx="4730750" cy="2662238"/>
          </a:xfrm>
          <a:ln/>
        </p:spPr>
      </p:sp>
      <p:sp>
        <p:nvSpPr>
          <p:cNvPr id="63492" name="Rectangle 3">
            <a:extLst>
              <a:ext uri="{FF2B5EF4-FFF2-40B4-BE49-F238E27FC236}">
                <a16:creationId xmlns:a16="http://schemas.microsoft.com/office/drawing/2014/main" id="{E1363F84-7143-4696-B647-CA2A7FFF0BEC}"/>
              </a:ext>
            </a:extLst>
          </p:cNvPr>
          <p:cNvSpPr>
            <a:spLocks noGrp="1" noChangeArrowheads="1"/>
          </p:cNvSpPr>
          <p:nvPr>
            <p:ph type="body" idx="1"/>
          </p:nvPr>
        </p:nvSpPr>
        <p:spPr>
          <a:xfrm>
            <a:off x="517525" y="3563938"/>
            <a:ext cx="5678488" cy="5635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t>Go through the quiz quickly.</a:t>
            </a:r>
          </a:p>
          <a:p>
            <a:pPr eaLnBrk="1" hangingPunct="1"/>
            <a:endParaRPr lang="en-GB" altLang="en-US" dirty="0"/>
          </a:p>
          <a:p>
            <a:pPr eaLnBrk="1" hangingPunct="1"/>
            <a:r>
              <a:rPr lang="en-GB" altLang="en-US" dirty="0"/>
              <a:t>Note your responses and in particular any uncertainties you have about questions in the quiz. Discuss these with your colleagues. It is highly likely that practitioners within your school will have similar uncertainties. Consider using a similar test at the beginning of your own training sessions to enable you to monitor levels of subject knowledge locally.</a:t>
            </a:r>
          </a:p>
          <a:p>
            <a:pPr eaLnBrk="1" hangingPunct="1"/>
            <a:endParaRPr lang="en-GB" altLang="en-US" dirty="0"/>
          </a:p>
          <a:p>
            <a:pPr eaLnBrk="1" hangingPunct="1"/>
            <a:r>
              <a:rPr lang="en-GB" altLang="en-US" dirty="0"/>
              <a:t>While teachers need more than this – training on structuring and linking teaching sessions, for example – core subject knowledge provides a critical foundation.</a:t>
            </a:r>
          </a:p>
          <a:p>
            <a:pPr eaLnBrk="1" hangingPunct="1"/>
            <a:endParaRPr lang="en-GB" altLang="en-US" dirty="0"/>
          </a:p>
          <a:p>
            <a:pPr eaLnBrk="1" hangingPunct="1"/>
            <a:r>
              <a:rPr lang="en-GB" altLang="en-US" dirty="0"/>
              <a:t>When this quiz has been used  by a literacy consultant with teachers and TAs the average scores to date are 7/10 for literacy co-ordinators, 4/10 for teachers and 2/10 for </a:t>
            </a:r>
            <a:r>
              <a:rPr lang="en-GB" altLang="en-US" dirty="0" err="1"/>
              <a:t>TAs.</a:t>
            </a:r>
            <a:r>
              <a:rPr lang="en-GB" altLang="en-US" dirty="0"/>
              <a:t> Individual scores vary from 0 to 9.   Scores have been close to the average in all groups tested, so subject knowledge is likely to be an issue in your own school. </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19/12/2022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66512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19/12/2022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352136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19/12/2022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3000939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19/12/2022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33949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AF1EB4-F472-4602-AC63-C25E1F9EE2B5}" type="datetimeFigureOut">
              <a:rPr lang="en-GB" smtClean="0"/>
              <a:t>19/12/2022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82481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AF1EB4-F472-4602-AC63-C25E1F9EE2B5}" type="datetimeFigureOut">
              <a:rPr lang="en-GB" smtClean="0"/>
              <a:t>19/12/2022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75952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DAF1EB4-F472-4602-AC63-C25E1F9EE2B5}" type="datetimeFigureOut">
              <a:rPr lang="en-GB" smtClean="0"/>
              <a:t>19/12/2022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189856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DAF1EB4-F472-4602-AC63-C25E1F9EE2B5}" type="datetimeFigureOut">
              <a:rPr lang="en-GB" smtClean="0"/>
              <a:t>19/12/2022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92719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F1EB4-F472-4602-AC63-C25E1F9EE2B5}" type="datetimeFigureOut">
              <a:rPr lang="en-GB" smtClean="0"/>
              <a:t>19/12/2022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46038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AF1EB4-F472-4602-AC63-C25E1F9EE2B5}" type="datetimeFigureOut">
              <a:rPr lang="en-GB" smtClean="0"/>
              <a:t>19/12/2022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159333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AF1EB4-F472-4602-AC63-C25E1F9EE2B5}" type="datetimeFigureOut">
              <a:rPr lang="en-GB" smtClean="0"/>
              <a:t>19/12/2022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74123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F1EB4-F472-4602-AC63-C25E1F9EE2B5}" type="datetimeFigureOut">
              <a:rPr lang="en-GB" smtClean="0"/>
              <a:t>19/12/2022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C62EF-549E-450B-AC97-E23285B73974}"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7219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393065"/>
            <a:ext cx="12122727" cy="1021383"/>
          </a:xfrm>
        </p:spPr>
        <p:txBody>
          <a:bodyPr>
            <a:noAutofit/>
          </a:bodyPr>
          <a:lstStyle/>
          <a:p>
            <a:r>
              <a:rPr lang="en-GB" sz="2800" b="1" spc="300" dirty="0">
                <a:solidFill>
                  <a:schemeClr val="bg1"/>
                </a:solidFill>
                <a:latin typeface="Segoe Print" panose="02000600000000000000" pitchFamily="2" charset="0"/>
              </a:rPr>
              <a:t>How children learn to read</a:t>
            </a:r>
          </a:p>
          <a:p>
            <a:r>
              <a:rPr lang="en-GB" sz="2800" b="1" spc="300" dirty="0">
                <a:solidFill>
                  <a:schemeClr val="bg1"/>
                </a:solidFill>
                <a:latin typeface="Segoe Print" panose="02000600000000000000" pitchFamily="2" charset="0"/>
              </a:rPr>
              <a:t>Supporting </a:t>
            </a:r>
            <a:r>
              <a:rPr lang="en-GB" sz="2800" b="1" spc="300">
                <a:solidFill>
                  <a:schemeClr val="bg1"/>
                </a:solidFill>
                <a:latin typeface="Segoe Print" panose="02000600000000000000" pitchFamily="2" charset="0"/>
              </a:rPr>
              <a:t>children’s reading</a:t>
            </a:r>
            <a:endParaRPr lang="en-GB" sz="2800" b="1" spc="300" dirty="0">
              <a:solidFill>
                <a:schemeClr val="bg1"/>
              </a:solidFill>
              <a:latin typeface="Segoe Print" panose="02000600000000000000" pitchFamily="2" charset="0"/>
            </a:endParaRPr>
          </a:p>
          <a:p>
            <a:endParaRPr lang="en-GB" sz="2800" b="1" spc="300" dirty="0">
              <a:solidFill>
                <a:schemeClr val="bg1"/>
              </a:solidFill>
              <a:latin typeface="Segoe Print" panose="02000600000000000000" pitchFamily="2" charset="0"/>
            </a:endParaRPr>
          </a:p>
          <a:p>
            <a:endParaRPr lang="en-GB" sz="2800" spc="300" dirty="0">
              <a:solidFill>
                <a:schemeClr val="bg1"/>
              </a:solidFill>
            </a:endParaRPr>
          </a:p>
          <a:p>
            <a:endParaRPr lang="en-GB" sz="2800" spc="300" dirty="0">
              <a:solidFill>
                <a:schemeClr val="bg1"/>
              </a:solidFill>
            </a:endParaRPr>
          </a:p>
        </p:txBody>
      </p:sp>
    </p:spTree>
    <p:extLst>
      <p:ext uri="{BB962C8B-B14F-4D97-AF65-F5344CB8AC3E}">
        <p14:creationId xmlns:p14="http://schemas.microsoft.com/office/powerpoint/2010/main" val="916710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9975E9-9CB5-4539-B55A-26083D130065}"/>
              </a:ext>
            </a:extLst>
          </p:cNvPr>
          <p:cNvSpPr txBox="1"/>
          <p:nvPr/>
        </p:nvSpPr>
        <p:spPr>
          <a:xfrm>
            <a:off x="1105989" y="646566"/>
            <a:ext cx="8856617" cy="6000750"/>
          </a:xfrm>
          <a:prstGeom prst="rect">
            <a:avLst/>
          </a:prstGeom>
          <a:noFill/>
        </p:spPr>
        <p:txBody>
          <a:bodyPr wrap="square">
            <a:spAutoFit/>
          </a:bodyPr>
          <a:lstStyle/>
          <a:p>
            <a:pPr>
              <a:defRPr/>
            </a:pPr>
            <a:r>
              <a:rPr lang="en-GB" sz="2400" dirty="0">
                <a:latin typeface="Segoe Print" panose="02000600000000000000" pitchFamily="2" charset="0"/>
              </a:rPr>
              <a:t>Children need to understand the concept that writing is an invented form of the spoken word.....that the symbols represent the sounds in words, and in English are read left to right.</a:t>
            </a:r>
          </a:p>
          <a:p>
            <a:pPr>
              <a:defRPr/>
            </a:pPr>
            <a:r>
              <a:rPr lang="en-GB" sz="2400" dirty="0">
                <a:latin typeface="Segoe Print" panose="02000600000000000000" pitchFamily="2" charset="0"/>
              </a:rPr>
              <a:t>They need to know that each sound can be spelled by one or more letters, and that each spelling can represent more than one sound.</a:t>
            </a:r>
          </a:p>
          <a:p>
            <a:pPr>
              <a:defRPr/>
            </a:pPr>
            <a:endParaRPr lang="en-GB" sz="2400" dirty="0"/>
          </a:p>
          <a:p>
            <a:pPr>
              <a:defRPr/>
            </a:pPr>
            <a:r>
              <a:rPr lang="en-GB" sz="2400" dirty="0">
                <a:latin typeface="Segoe Print" panose="02000600000000000000" pitchFamily="2" charset="0"/>
              </a:rPr>
              <a:t>Spelling       &lt;ea&gt;</a:t>
            </a:r>
          </a:p>
          <a:p>
            <a:pPr>
              <a:defRPr/>
            </a:pPr>
            <a:r>
              <a:rPr lang="en-GB" sz="2400" dirty="0">
                <a:latin typeface="Segoe Print" panose="02000600000000000000" pitchFamily="2" charset="0"/>
              </a:rPr>
              <a:t>Sound     /e/ head</a:t>
            </a:r>
          </a:p>
          <a:p>
            <a:pPr>
              <a:defRPr/>
            </a:pPr>
            <a:r>
              <a:rPr lang="en-GB" sz="2400" dirty="0">
                <a:latin typeface="Segoe Print" panose="02000600000000000000" pitchFamily="2" charset="0"/>
              </a:rPr>
              <a:t>               /</a:t>
            </a:r>
            <a:r>
              <a:rPr lang="en-GB" sz="2400" dirty="0" err="1">
                <a:latin typeface="Segoe Print" panose="02000600000000000000" pitchFamily="2" charset="0"/>
              </a:rPr>
              <a:t>ee</a:t>
            </a:r>
            <a:r>
              <a:rPr lang="en-GB" sz="2400" dirty="0">
                <a:latin typeface="Segoe Print" panose="02000600000000000000" pitchFamily="2" charset="0"/>
              </a:rPr>
              <a:t>/ seat</a:t>
            </a:r>
          </a:p>
          <a:p>
            <a:pPr>
              <a:defRPr/>
            </a:pPr>
            <a:r>
              <a:rPr lang="en-GB" sz="2400" dirty="0">
                <a:latin typeface="Segoe Print" panose="02000600000000000000" pitchFamily="2" charset="0"/>
              </a:rPr>
              <a:t>               /ay/ break</a:t>
            </a:r>
          </a:p>
          <a:p>
            <a:pPr>
              <a:defRPr/>
            </a:pPr>
            <a:endParaRPr lang="en-GB" sz="2400" dirty="0">
              <a:latin typeface="Segoe Print" panose="02000600000000000000" pitchFamily="2" charset="0"/>
            </a:endParaRPr>
          </a:p>
          <a:p>
            <a:pPr>
              <a:defRPr/>
            </a:pPr>
            <a:r>
              <a:rPr lang="en-GB" sz="2400" dirty="0">
                <a:latin typeface="Segoe Print" panose="02000600000000000000" pitchFamily="2" charset="0"/>
              </a:rPr>
              <a:t>.....but more of this, this afternoon!  </a:t>
            </a:r>
          </a:p>
          <a:p>
            <a:pPr>
              <a:defRPr/>
            </a:pPr>
            <a:endParaRPr lang="en-GB" sz="2400" dirty="0"/>
          </a:p>
          <a:p>
            <a:pPr>
              <a:defRPr/>
            </a:pPr>
            <a:endParaRPr lang="en-GB" sz="2400" dirty="0"/>
          </a:p>
        </p:txBody>
      </p:sp>
      <p:pic>
        <p:nvPicPr>
          <p:cNvPr id="13315" name="Picture 2" descr="Image result for confused face">
            <a:extLst>
              <a:ext uri="{FF2B5EF4-FFF2-40B4-BE49-F238E27FC236}">
                <a16:creationId xmlns:a16="http://schemas.microsoft.com/office/drawing/2014/main" id="{E4B8FB95-FE37-476C-854D-4C5DF8CC2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0130"/>
          <a:stretch>
            <a:fillRect/>
          </a:stretch>
        </p:blipFill>
        <p:spPr bwMode="auto">
          <a:xfrm>
            <a:off x="7248525" y="3760153"/>
            <a:ext cx="2344738"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AD842835-F581-4E92-B177-1C475ECDF36A}"/>
              </a:ext>
            </a:extLst>
          </p:cNvPr>
          <p:cNvSpPr txBox="1">
            <a:spLocks noChangeArrowheads="1"/>
          </p:cNvSpPr>
          <p:nvPr/>
        </p:nvSpPr>
        <p:spPr bwMode="auto">
          <a:xfrm>
            <a:off x="1774825" y="1916113"/>
            <a:ext cx="7848600" cy="3109912"/>
          </a:xfrm>
          <a:prstGeom prst="rect">
            <a:avLst/>
          </a:prstGeom>
          <a:noFill/>
          <a:ln>
            <a:noFill/>
          </a:ln>
          <a:effec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indent="-457200">
              <a:spcBef>
                <a:spcPct val="50000"/>
              </a:spcBef>
              <a:defRPr/>
            </a:pPr>
            <a:r>
              <a:rPr lang="en-GB" altLang="en-US" sz="2800" dirty="0">
                <a:latin typeface="Segoe Print" panose="02000600000000000000" pitchFamily="2" charset="0"/>
              </a:rPr>
              <a:t>As adults we often forget how complex the task of learning to read is.</a:t>
            </a:r>
          </a:p>
          <a:p>
            <a:pPr marL="457200" indent="-457200">
              <a:spcBef>
                <a:spcPct val="50000"/>
              </a:spcBef>
              <a:defRPr/>
            </a:pPr>
            <a:r>
              <a:rPr lang="en-GB" altLang="en-US" sz="2800" dirty="0">
                <a:latin typeface="Segoe Print" panose="02000600000000000000" pitchFamily="2" charset="0"/>
              </a:rPr>
              <a:t>In skilled readers the reading process has become automatic.</a:t>
            </a:r>
            <a:endParaRPr lang="en-GB" altLang="en-US" sz="1400" dirty="0">
              <a:solidFill>
                <a:srgbClr val="FF0000"/>
              </a:solidFill>
              <a:latin typeface="Segoe Print" panose="02000600000000000000" pitchFamily="2" charset="0"/>
            </a:endParaRPr>
          </a:p>
          <a:p>
            <a:pPr marL="457200" indent="-457200">
              <a:spcBef>
                <a:spcPct val="50000"/>
              </a:spcBef>
              <a:defRPr/>
            </a:pPr>
            <a:r>
              <a:rPr lang="en-GB" altLang="en-US" sz="2800" dirty="0">
                <a:latin typeface="Segoe Print" panose="02000600000000000000" pitchFamily="2" charset="0"/>
              </a:rPr>
              <a:t>Reading is when you engage with a text, relating and responding to 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6C3FCA-0607-4B0B-A4D8-A88E8A527501}"/>
              </a:ext>
            </a:extLst>
          </p:cNvPr>
          <p:cNvSpPr txBox="1"/>
          <p:nvPr/>
        </p:nvSpPr>
        <p:spPr>
          <a:xfrm rot="10800000">
            <a:off x="1955800" y="743706"/>
            <a:ext cx="8280400" cy="2062103"/>
          </a:xfrm>
          <a:prstGeom prst="rect">
            <a:avLst/>
          </a:prstGeom>
          <a:noFill/>
        </p:spPr>
        <p:txBody>
          <a:bodyPr>
            <a:spAutoFit/>
          </a:bodyPr>
          <a:lstStyle/>
          <a:p>
            <a:pPr>
              <a:defRPr/>
            </a:pPr>
            <a:r>
              <a:rPr lang="en-US" sz="3200" i="1" dirty="0">
                <a:latin typeface="Segoe Print" panose="02000600000000000000" pitchFamily="2" charset="0"/>
              </a:rPr>
              <a:t>Every teacher is of course an expert reader, but that does not necessarily mean we are experts in how to teach reading successfully.</a:t>
            </a:r>
            <a:endParaRPr lang="en-GB" sz="3200" i="1" dirty="0">
              <a:latin typeface="Segoe Print" panose="02000600000000000000" pitchFamily="2" charset="0"/>
            </a:endParaRPr>
          </a:p>
        </p:txBody>
      </p:sp>
      <p:sp>
        <p:nvSpPr>
          <p:cNvPr id="3" name="TextBox 2">
            <a:extLst>
              <a:ext uri="{FF2B5EF4-FFF2-40B4-BE49-F238E27FC236}">
                <a16:creationId xmlns:a16="http://schemas.microsoft.com/office/drawing/2014/main" id="{50B998DE-4673-4DDE-8A7D-1B59403A04CE}"/>
              </a:ext>
            </a:extLst>
          </p:cNvPr>
          <p:cNvSpPr txBox="1"/>
          <p:nvPr/>
        </p:nvSpPr>
        <p:spPr>
          <a:xfrm>
            <a:off x="1992312" y="3155451"/>
            <a:ext cx="8207375" cy="2308324"/>
          </a:xfrm>
          <a:prstGeom prst="rect">
            <a:avLst/>
          </a:prstGeom>
          <a:noFill/>
        </p:spPr>
        <p:txBody>
          <a:bodyPr>
            <a:spAutoFit/>
          </a:bodyPr>
          <a:lstStyle/>
          <a:p>
            <a:pPr>
              <a:defRPr/>
            </a:pPr>
            <a:r>
              <a:rPr lang="en-US" sz="2400" dirty="0">
                <a:latin typeface="Segoe Print" panose="02000600000000000000" pitchFamily="2" charset="0"/>
              </a:rPr>
              <a:t>Consider the mental effort you has to exert to comprehend the above sentence.  Learning to read for those pupils who don’t easily map sounds onto letters, who don’t cohere patterns, follow reading conventions or speedily draw upon a vast wealth of background knowledge, becomes an arduous task.</a:t>
            </a:r>
            <a:endParaRPr lang="en-GB" sz="2400" dirty="0">
              <a:latin typeface="Segoe Print" panose="02000600000000000000"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a:extLst>
              <a:ext uri="{FF2B5EF4-FFF2-40B4-BE49-F238E27FC236}">
                <a16:creationId xmlns:a16="http://schemas.microsoft.com/office/drawing/2014/main" id="{1A03FF42-94E7-4CD1-8599-C73C100FA0C4}"/>
              </a:ext>
            </a:extLst>
          </p:cNvPr>
          <p:cNvSpPr txBox="1">
            <a:spLocks noChangeArrowheads="1"/>
          </p:cNvSpPr>
          <p:nvPr/>
        </p:nvSpPr>
        <p:spPr bwMode="auto">
          <a:xfrm>
            <a:off x="1635217" y="654097"/>
            <a:ext cx="7991475" cy="5016758"/>
          </a:xfrm>
          <a:prstGeom prst="rect">
            <a:avLst/>
          </a:prstGeom>
          <a:noFill/>
          <a:ln>
            <a:noFill/>
          </a:ln>
          <a:effec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GB" altLang="en-US" dirty="0">
                <a:latin typeface="Segoe Print" panose="02000600000000000000" pitchFamily="2" charset="0"/>
              </a:rPr>
              <a:t>Research has shown us that an integrated approach to the teaching of reading is essential. </a:t>
            </a:r>
          </a:p>
          <a:p>
            <a:pPr eaLnBrk="1" hangingPunct="1">
              <a:spcBef>
                <a:spcPct val="50000"/>
              </a:spcBef>
              <a:buFontTx/>
              <a:buNone/>
              <a:defRPr/>
            </a:pPr>
            <a:r>
              <a:rPr lang="en-GB" altLang="en-US" dirty="0">
                <a:latin typeface="Segoe Print" panose="02000600000000000000" pitchFamily="2" charset="0"/>
              </a:rPr>
              <a:t>Children need both word recognition processes and language comprehension processes.</a:t>
            </a:r>
          </a:p>
          <a:p>
            <a:pPr eaLnBrk="1" hangingPunct="1">
              <a:spcBef>
                <a:spcPct val="50000"/>
              </a:spcBef>
              <a:buFontTx/>
              <a:buNone/>
              <a:defRPr/>
            </a:pPr>
            <a:r>
              <a:rPr lang="en-GB" altLang="en-US" dirty="0">
                <a:latin typeface="Segoe Print" panose="02000600000000000000" pitchFamily="2" charset="0"/>
              </a:rPr>
              <a:t>Organisation, timing and relevance of a variety of approaches characterises a good reading curriculum.</a:t>
            </a:r>
            <a:endParaRPr lang="en-US" altLang="en-US" dirty="0">
              <a:latin typeface="Segoe Print" panose="02000600000000000000" pitchFamily="2" charset="0"/>
            </a:endParaRPr>
          </a:p>
        </p:txBody>
      </p:sp>
      <p:sp>
        <p:nvSpPr>
          <p:cNvPr id="11267" name="Text Box 18">
            <a:extLst>
              <a:ext uri="{FF2B5EF4-FFF2-40B4-BE49-F238E27FC236}">
                <a16:creationId xmlns:a16="http://schemas.microsoft.com/office/drawing/2014/main" id="{F051E99C-9F7A-4DD5-937E-D587E8F5AC51}"/>
              </a:ext>
            </a:extLst>
          </p:cNvPr>
          <p:cNvSpPr txBox="1">
            <a:spLocks noChangeArrowheads="1"/>
          </p:cNvSpPr>
          <p:nvPr/>
        </p:nvSpPr>
        <p:spPr bwMode="auto">
          <a:xfrm>
            <a:off x="1735138" y="3789363"/>
            <a:ext cx="8640762" cy="5319712"/>
          </a:xfrm>
          <a:prstGeom prst="rect">
            <a:avLst/>
          </a:prstGeom>
          <a:noFill/>
          <a:ln>
            <a:noFill/>
          </a:ln>
          <a:effec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endParaRPr lang="en-GB" altLang="en-US" sz="1800">
              <a:latin typeface="+mn-lt"/>
            </a:endParaRPr>
          </a:p>
          <a:p>
            <a:pPr eaLnBrk="1" hangingPunct="1">
              <a:spcBef>
                <a:spcPct val="50000"/>
              </a:spcBef>
              <a:buFontTx/>
              <a:buNone/>
              <a:defRPr/>
            </a:pPr>
            <a:endParaRPr lang="en-GB" altLang="en-US" sz="1800">
              <a:latin typeface="+mn-lt"/>
            </a:endParaRPr>
          </a:p>
          <a:p>
            <a:pPr eaLnBrk="1" hangingPunct="1">
              <a:spcBef>
                <a:spcPct val="50000"/>
              </a:spcBef>
              <a:buFontTx/>
              <a:buNone/>
              <a:defRPr/>
            </a:pPr>
            <a:endParaRPr lang="en-GB" altLang="en-US" sz="1800">
              <a:latin typeface="+mn-lt"/>
            </a:endParaRPr>
          </a:p>
          <a:p>
            <a:pPr eaLnBrk="1" hangingPunct="1">
              <a:spcBef>
                <a:spcPct val="50000"/>
              </a:spcBef>
              <a:buFontTx/>
              <a:buNone/>
              <a:defRPr/>
            </a:pPr>
            <a:endParaRPr lang="en-GB" altLang="en-US" sz="1800">
              <a:latin typeface="+mn-lt"/>
            </a:endParaRPr>
          </a:p>
          <a:p>
            <a:pPr eaLnBrk="1" hangingPunct="1">
              <a:spcBef>
                <a:spcPct val="50000"/>
              </a:spcBef>
              <a:buFontTx/>
              <a:buNone/>
              <a:defRPr/>
            </a:pPr>
            <a:endParaRPr lang="en-GB" altLang="en-US" sz="1800">
              <a:latin typeface="+mn-lt"/>
            </a:endParaRPr>
          </a:p>
          <a:p>
            <a:pPr eaLnBrk="1" hangingPunct="1">
              <a:spcBef>
                <a:spcPct val="50000"/>
              </a:spcBef>
              <a:buFontTx/>
              <a:buNone/>
              <a:defRPr/>
            </a:pPr>
            <a:endParaRPr lang="en-GB" altLang="en-US" sz="1800">
              <a:latin typeface="+mn-lt"/>
            </a:endParaRPr>
          </a:p>
          <a:p>
            <a:pPr eaLnBrk="1" hangingPunct="1">
              <a:spcBef>
                <a:spcPct val="50000"/>
              </a:spcBef>
              <a:buFontTx/>
              <a:buNone/>
              <a:defRPr/>
            </a:pPr>
            <a:endParaRPr lang="en-GB" altLang="en-US" sz="1800">
              <a:latin typeface="+mn-lt"/>
            </a:endParaRPr>
          </a:p>
          <a:p>
            <a:pPr eaLnBrk="1" hangingPunct="1">
              <a:spcBef>
                <a:spcPct val="50000"/>
              </a:spcBef>
              <a:buFontTx/>
              <a:buNone/>
              <a:defRPr/>
            </a:pPr>
            <a:endParaRPr lang="en-GB" altLang="en-US" sz="1800">
              <a:latin typeface="+mn-lt"/>
            </a:endParaRPr>
          </a:p>
          <a:p>
            <a:pPr eaLnBrk="1" hangingPunct="1">
              <a:spcBef>
                <a:spcPct val="50000"/>
              </a:spcBef>
              <a:buFontTx/>
              <a:buNone/>
              <a:defRPr/>
            </a:pPr>
            <a:endParaRPr lang="en-GB" altLang="en-US" sz="1800">
              <a:latin typeface="+mn-lt"/>
            </a:endParaRPr>
          </a:p>
          <a:p>
            <a:pPr eaLnBrk="1" hangingPunct="1">
              <a:spcBef>
                <a:spcPct val="50000"/>
              </a:spcBef>
              <a:buFontTx/>
              <a:buNone/>
              <a:defRPr/>
            </a:pPr>
            <a:endParaRPr lang="en-GB" altLang="en-US" sz="1800">
              <a:latin typeface="+mn-lt"/>
            </a:endParaRPr>
          </a:p>
          <a:p>
            <a:pPr eaLnBrk="1" hangingPunct="1">
              <a:spcBef>
                <a:spcPct val="50000"/>
              </a:spcBef>
              <a:buFontTx/>
              <a:buNone/>
              <a:defRPr/>
            </a:pPr>
            <a:endParaRPr lang="en-GB" altLang="en-US" sz="1800">
              <a:latin typeface="+mn-lt"/>
            </a:endParaRPr>
          </a:p>
          <a:p>
            <a:pPr eaLnBrk="1" hangingPunct="1">
              <a:spcBef>
                <a:spcPct val="50000"/>
              </a:spcBef>
              <a:buFontTx/>
              <a:buNone/>
              <a:defRPr/>
            </a:pPr>
            <a:endParaRPr lang="en-GB" altLang="en-US" sz="1800">
              <a:latin typeface="+mn-lt"/>
            </a:endParaRPr>
          </a:p>
          <a:p>
            <a:pPr eaLnBrk="1" hangingPunct="1">
              <a:spcBef>
                <a:spcPct val="50000"/>
              </a:spcBef>
              <a:buFontTx/>
              <a:buNone/>
              <a:defRPr/>
            </a:pPr>
            <a:endParaRPr lang="en-US" altLang="en-US" sz="1800">
              <a:latin typeface="+mn-lt"/>
            </a:endParaRPr>
          </a:p>
        </p:txBody>
      </p:sp>
      <p:sp>
        <p:nvSpPr>
          <p:cNvPr id="18436" name="Rectangle 19">
            <a:extLst>
              <a:ext uri="{FF2B5EF4-FFF2-40B4-BE49-F238E27FC236}">
                <a16:creationId xmlns:a16="http://schemas.microsoft.com/office/drawing/2014/main" id="{86EF8C8E-5DEA-40CA-AD06-8AE4971B0AFF}"/>
              </a:ext>
            </a:extLst>
          </p:cNvPr>
          <p:cNvSpPr>
            <a:spLocks noChangeArrowheads="1"/>
          </p:cNvSpPr>
          <p:nvPr/>
        </p:nvSpPr>
        <p:spPr bwMode="auto">
          <a:xfrm>
            <a:off x="1703388" y="1628776"/>
            <a:ext cx="8964612"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2800">
              <a:latin typeface="Comic Sans MS" panose="030F0702030302020204"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18CA2106-14BE-47AD-8DBB-52E8347593A5}"/>
              </a:ext>
            </a:extLst>
          </p:cNvPr>
          <p:cNvSpPr txBox="1">
            <a:spLocks noChangeArrowheads="1"/>
          </p:cNvSpPr>
          <p:nvPr/>
        </p:nvSpPr>
        <p:spPr bwMode="auto">
          <a:xfrm>
            <a:off x="1973082" y="451622"/>
            <a:ext cx="7488237" cy="4955203"/>
          </a:xfrm>
          <a:prstGeom prst="rect">
            <a:avLst/>
          </a:prstGeom>
          <a:noFill/>
          <a:ln>
            <a:noFill/>
          </a:ln>
          <a:effec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en-GB" altLang="en-US" sz="4000" b="1" dirty="0">
                <a:latin typeface="Segoe Print" panose="02000600000000000000" pitchFamily="2" charset="0"/>
              </a:rPr>
              <a:t>Emergent Literacy</a:t>
            </a:r>
          </a:p>
          <a:p>
            <a:pPr marL="457200" indent="-457200">
              <a:spcBef>
                <a:spcPct val="50000"/>
              </a:spcBef>
              <a:buNone/>
              <a:defRPr/>
            </a:pPr>
            <a:r>
              <a:rPr lang="en-GB" altLang="en-US" sz="2400" dirty="0">
                <a:latin typeface="Segoe Print" panose="02000600000000000000" pitchFamily="2" charset="0"/>
              </a:rPr>
              <a:t>During this phase children learn that:</a:t>
            </a:r>
          </a:p>
          <a:p>
            <a:pPr marL="457200" indent="-457200">
              <a:spcBef>
                <a:spcPct val="50000"/>
              </a:spcBef>
              <a:defRPr/>
            </a:pPr>
            <a:r>
              <a:rPr lang="en-GB" altLang="en-US" sz="2400" dirty="0">
                <a:latin typeface="Segoe Print" panose="02000600000000000000" pitchFamily="2" charset="0"/>
              </a:rPr>
              <a:t>When we read we rely on print to carry the message;</a:t>
            </a:r>
          </a:p>
          <a:p>
            <a:pPr marL="457200" indent="-457200">
              <a:spcBef>
                <a:spcPct val="50000"/>
              </a:spcBef>
              <a:defRPr/>
            </a:pPr>
            <a:r>
              <a:rPr lang="en-GB" altLang="en-US" sz="2400" dirty="0">
                <a:latin typeface="Segoe Print" panose="02000600000000000000" pitchFamily="2" charset="0"/>
              </a:rPr>
              <a:t>We read and use books in a particular order – from front to back;</a:t>
            </a:r>
          </a:p>
          <a:p>
            <a:pPr marL="457200" indent="-457200">
              <a:spcBef>
                <a:spcPct val="50000"/>
              </a:spcBef>
              <a:defRPr/>
            </a:pPr>
            <a:r>
              <a:rPr lang="en-GB" altLang="en-US" sz="2400" dirty="0">
                <a:latin typeface="Segoe Print" panose="02000600000000000000" pitchFamily="2" charset="0"/>
              </a:rPr>
              <a:t>We follow the print in a certain order: line by line, word by word;</a:t>
            </a:r>
          </a:p>
          <a:p>
            <a:pPr marL="457200" indent="-457200">
              <a:spcBef>
                <a:spcPct val="50000"/>
              </a:spcBef>
              <a:defRPr/>
            </a:pPr>
            <a:r>
              <a:rPr lang="en-GB" altLang="en-US" sz="2400" dirty="0">
                <a:latin typeface="Segoe Print" panose="02000600000000000000" pitchFamily="2" charset="0"/>
              </a:rPr>
              <a:t>Books and print have a particular orientation;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59547247-C467-40D2-AC7B-69E9EB124700}"/>
              </a:ext>
            </a:extLst>
          </p:cNvPr>
          <p:cNvSpPr txBox="1">
            <a:spLocks noChangeArrowheads="1"/>
          </p:cNvSpPr>
          <p:nvPr/>
        </p:nvSpPr>
        <p:spPr bwMode="auto">
          <a:xfrm>
            <a:off x="1630137" y="1132432"/>
            <a:ext cx="820737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400" dirty="0">
                <a:latin typeface="Segoe Print" panose="02000600000000000000" pitchFamily="2" charset="0"/>
              </a:rPr>
              <a:t>Print is made up of letters, words, punctuation and spaces;</a:t>
            </a:r>
          </a:p>
          <a:p>
            <a:pPr eaLnBrk="1" hangingPunct="1">
              <a:spcBef>
                <a:spcPct val="0"/>
              </a:spcBef>
            </a:pPr>
            <a:endParaRPr lang="en-GB" altLang="en-US" sz="2400" dirty="0">
              <a:latin typeface="Segoe Print" panose="02000600000000000000" pitchFamily="2" charset="0"/>
            </a:endParaRPr>
          </a:p>
          <a:p>
            <a:pPr eaLnBrk="1" hangingPunct="1">
              <a:spcBef>
                <a:spcPct val="0"/>
              </a:spcBef>
            </a:pPr>
            <a:r>
              <a:rPr lang="en-GB" altLang="en-US" sz="2400" dirty="0">
                <a:latin typeface="Segoe Print" panose="02000600000000000000" pitchFamily="2" charset="0"/>
              </a:rPr>
              <a:t>There are relationships between words spoken and the print observed;</a:t>
            </a:r>
          </a:p>
          <a:p>
            <a:pPr eaLnBrk="1" hangingPunct="1">
              <a:spcBef>
                <a:spcPct val="0"/>
              </a:spcBef>
            </a:pPr>
            <a:endParaRPr lang="en-GB" altLang="en-US" sz="2400" dirty="0">
              <a:latin typeface="Segoe Print" panose="02000600000000000000" pitchFamily="2" charset="0"/>
            </a:endParaRPr>
          </a:p>
          <a:p>
            <a:pPr eaLnBrk="1" hangingPunct="1">
              <a:spcBef>
                <a:spcPct val="0"/>
              </a:spcBef>
            </a:pPr>
            <a:r>
              <a:rPr lang="en-GB" altLang="en-US" sz="2400" dirty="0">
                <a:latin typeface="Segoe Print" panose="02000600000000000000" pitchFamily="2" charset="0"/>
              </a:rPr>
              <a:t>Print is different from pictures;</a:t>
            </a:r>
          </a:p>
          <a:p>
            <a:pPr eaLnBrk="1" hangingPunct="1">
              <a:spcBef>
                <a:spcPct val="0"/>
              </a:spcBef>
            </a:pPr>
            <a:endParaRPr lang="en-GB" altLang="en-US" sz="2400" dirty="0">
              <a:latin typeface="Segoe Print" panose="02000600000000000000" pitchFamily="2" charset="0"/>
            </a:endParaRPr>
          </a:p>
          <a:p>
            <a:pPr eaLnBrk="1" hangingPunct="1">
              <a:spcBef>
                <a:spcPct val="0"/>
              </a:spcBef>
            </a:pPr>
            <a:r>
              <a:rPr lang="en-GB" altLang="en-US" sz="2400" dirty="0">
                <a:latin typeface="Segoe Print" panose="02000600000000000000" pitchFamily="2" charset="0"/>
              </a:rPr>
              <a:t>There is a language associated with the activity of reading books: front, back, page, word, letter, etc.</a:t>
            </a:r>
            <a:endParaRPr lang="en-US" altLang="en-US" sz="2400" dirty="0">
              <a:latin typeface="Segoe Print" panose="02000600000000000000"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A171623A-B1E8-4345-9784-8511A13C7AD7}"/>
              </a:ext>
            </a:extLst>
          </p:cNvPr>
          <p:cNvSpPr txBox="1">
            <a:spLocks noChangeArrowheads="1"/>
          </p:cNvSpPr>
          <p:nvPr/>
        </p:nvSpPr>
        <p:spPr bwMode="auto">
          <a:xfrm>
            <a:off x="860424" y="495165"/>
            <a:ext cx="9816284" cy="5093702"/>
          </a:xfrm>
          <a:prstGeom prst="rect">
            <a:avLst/>
          </a:prstGeom>
          <a:noFill/>
          <a:ln>
            <a:no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GB" altLang="en-US" sz="2500" b="1" dirty="0">
                <a:latin typeface="Segoe Print" panose="02000600000000000000" pitchFamily="2" charset="0"/>
              </a:rPr>
              <a:t>To become a good reader children need:</a:t>
            </a:r>
          </a:p>
          <a:p>
            <a:pPr marL="342900" indent="-342900">
              <a:spcBef>
                <a:spcPct val="50000"/>
              </a:spcBef>
              <a:defRPr/>
            </a:pPr>
            <a:r>
              <a:rPr lang="en-GB" altLang="en-US" sz="2400" dirty="0">
                <a:latin typeface="Segoe Print" panose="02000600000000000000" pitchFamily="2" charset="0"/>
              </a:rPr>
              <a:t>Print awareness</a:t>
            </a:r>
          </a:p>
          <a:p>
            <a:pPr marL="342900" indent="-342900">
              <a:spcBef>
                <a:spcPct val="50000"/>
              </a:spcBef>
              <a:defRPr/>
            </a:pPr>
            <a:r>
              <a:rPr lang="en-GB" altLang="en-US" sz="2400" dirty="0">
                <a:latin typeface="Segoe Print" panose="02000600000000000000" pitchFamily="2" charset="0"/>
              </a:rPr>
              <a:t>To be able to distinguish the sounds of speech </a:t>
            </a:r>
          </a:p>
          <a:p>
            <a:pPr marL="342900" indent="-342900">
              <a:spcBef>
                <a:spcPct val="50000"/>
              </a:spcBef>
              <a:defRPr/>
            </a:pPr>
            <a:r>
              <a:rPr lang="en-GB" altLang="en-US" sz="2400" dirty="0">
                <a:latin typeface="Segoe Print" panose="02000600000000000000" pitchFamily="2" charset="0"/>
              </a:rPr>
              <a:t>Phonemic awareness -the understanding that the sounds of spoken language work together to make words. </a:t>
            </a:r>
          </a:p>
          <a:p>
            <a:pPr marL="342900" indent="-342900">
              <a:spcBef>
                <a:spcPct val="50000"/>
              </a:spcBef>
              <a:defRPr/>
            </a:pPr>
            <a:r>
              <a:rPr lang="en-GB" altLang="en-US" sz="2400" dirty="0">
                <a:latin typeface="Segoe Print" panose="02000600000000000000" pitchFamily="2" charset="0"/>
              </a:rPr>
              <a:t>Phonics - the understanding that there is a relationship between letters and sounds through written language. </a:t>
            </a:r>
          </a:p>
          <a:p>
            <a:pPr marL="342900" indent="-342900">
              <a:spcBef>
                <a:spcPct val="50000"/>
              </a:spcBef>
              <a:defRPr/>
            </a:pPr>
            <a:r>
              <a:rPr lang="en-GB" altLang="en-US" sz="2400" dirty="0">
                <a:latin typeface="Segoe Print" panose="02000600000000000000" pitchFamily="2" charset="0"/>
              </a:rPr>
              <a:t>Fluency</a:t>
            </a:r>
          </a:p>
          <a:p>
            <a:pPr marL="342900" indent="-342900">
              <a:spcBef>
                <a:spcPct val="50000"/>
              </a:spcBef>
              <a:defRPr/>
            </a:pPr>
            <a:r>
              <a:rPr lang="en-GB" altLang="en-US" sz="2400" dirty="0">
                <a:latin typeface="Segoe Print" panose="02000600000000000000" pitchFamily="2" charset="0"/>
              </a:rPr>
              <a:t>Vocabulary</a:t>
            </a:r>
          </a:p>
          <a:p>
            <a:pPr marL="342900" indent="-342900">
              <a:spcBef>
                <a:spcPct val="50000"/>
              </a:spcBef>
              <a:defRPr/>
            </a:pPr>
            <a:r>
              <a:rPr lang="en-GB" altLang="en-US" sz="2400" dirty="0">
                <a:latin typeface="Segoe Print" panose="02000600000000000000" pitchFamily="2" charset="0"/>
              </a:rPr>
              <a:t>Text comprehension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69CF4FC9-51D1-49DA-B220-37F6E6C492AF}"/>
              </a:ext>
            </a:extLst>
          </p:cNvPr>
          <p:cNvSpPr txBox="1">
            <a:spLocks noChangeArrowheads="1"/>
          </p:cNvSpPr>
          <p:nvPr/>
        </p:nvSpPr>
        <p:spPr bwMode="auto">
          <a:xfrm>
            <a:off x="1433423" y="646522"/>
            <a:ext cx="8433389" cy="4693593"/>
          </a:xfrm>
          <a:prstGeom prst="rect">
            <a:avLst/>
          </a:prstGeom>
          <a:noFill/>
          <a:ln>
            <a:no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indent="-457200">
              <a:spcBef>
                <a:spcPct val="50000"/>
              </a:spcBef>
              <a:defRPr/>
            </a:pPr>
            <a:r>
              <a:rPr lang="en-GB" altLang="en-US" sz="2600" dirty="0">
                <a:latin typeface="Segoe Print" panose="02000600000000000000" pitchFamily="2" charset="0"/>
              </a:rPr>
              <a:t>Young children  need to understand what reading is all about.</a:t>
            </a:r>
          </a:p>
          <a:p>
            <a:pPr marL="457200" indent="-457200">
              <a:spcBef>
                <a:spcPct val="50000"/>
              </a:spcBef>
              <a:defRPr/>
            </a:pPr>
            <a:r>
              <a:rPr lang="en-GB" altLang="en-US" sz="2600" dirty="0">
                <a:latin typeface="Segoe Print" panose="02000600000000000000" pitchFamily="2" charset="0"/>
              </a:rPr>
              <a:t>A  high degree of ‘thinking aloud’ by the adult is essential for young children during reading activities.</a:t>
            </a:r>
            <a:endParaRPr lang="en-US" altLang="en-US" sz="2600" dirty="0">
              <a:latin typeface="Segoe Print" panose="02000600000000000000" pitchFamily="2" charset="0"/>
            </a:endParaRPr>
          </a:p>
          <a:p>
            <a:pPr marL="457200" indent="-457200">
              <a:spcBef>
                <a:spcPct val="50000"/>
              </a:spcBef>
              <a:defRPr/>
            </a:pPr>
            <a:r>
              <a:rPr lang="en-GB" altLang="en-US" sz="2600" dirty="0">
                <a:latin typeface="Segoe Print" panose="02000600000000000000" pitchFamily="2" charset="0"/>
              </a:rPr>
              <a:t>Sharing books allows us to make explicit to the children the processes we go through in order to read.</a:t>
            </a:r>
          </a:p>
          <a:p>
            <a:pPr marL="457200" indent="-457200">
              <a:spcBef>
                <a:spcPct val="50000"/>
              </a:spcBef>
              <a:defRPr/>
            </a:pPr>
            <a:r>
              <a:rPr lang="en-GB" altLang="en-US" sz="2600" dirty="0">
                <a:latin typeface="Segoe Print" panose="02000600000000000000" pitchFamily="2" charset="0"/>
              </a:rPr>
              <a:t>We need to play games which engage children in wanting to read.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BA64BF2D-C907-4CD7-B94A-57B10977D40B}"/>
              </a:ext>
            </a:extLst>
          </p:cNvPr>
          <p:cNvSpPr>
            <a:spLocks noChangeArrowheads="1"/>
          </p:cNvSpPr>
          <p:nvPr/>
        </p:nvSpPr>
        <p:spPr bwMode="auto">
          <a:xfrm>
            <a:off x="1703388" y="1322207"/>
            <a:ext cx="8353425" cy="1569660"/>
          </a:xfrm>
          <a:prstGeom prst="rect">
            <a:avLst/>
          </a:prstGeom>
          <a:noFill/>
          <a:ln>
            <a:noFill/>
          </a:ln>
          <a:effec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indent="-457200">
              <a:spcBef>
                <a:spcPct val="50000"/>
              </a:spcBef>
              <a:defRPr/>
            </a:pPr>
            <a:r>
              <a:rPr lang="en-GB" altLang="en-US" sz="2400" dirty="0">
                <a:latin typeface="Segoe Print" panose="02000600000000000000" pitchFamily="2" charset="0"/>
              </a:rPr>
              <a:t>Vocabulary plays an important part in learning to read. Beginning readers must use the words they hear orally to make sense of the words they see in print.</a:t>
            </a:r>
          </a:p>
        </p:txBody>
      </p:sp>
      <p:sp>
        <p:nvSpPr>
          <p:cNvPr id="17412" name="Rectangle 6">
            <a:extLst>
              <a:ext uri="{FF2B5EF4-FFF2-40B4-BE49-F238E27FC236}">
                <a16:creationId xmlns:a16="http://schemas.microsoft.com/office/drawing/2014/main" id="{194561D6-890C-4B31-A832-8961D5CE51B7}"/>
              </a:ext>
            </a:extLst>
          </p:cNvPr>
          <p:cNvSpPr>
            <a:spLocks noChangeArrowheads="1"/>
          </p:cNvSpPr>
          <p:nvPr/>
        </p:nvSpPr>
        <p:spPr bwMode="auto">
          <a:xfrm>
            <a:off x="1703388" y="3425357"/>
            <a:ext cx="8140700" cy="1569660"/>
          </a:xfrm>
          <a:prstGeom prst="rect">
            <a:avLst/>
          </a:prstGeom>
          <a:noFill/>
          <a:ln>
            <a:noFill/>
          </a:ln>
          <a:effectLst/>
        </p:spPr>
        <p:txBody>
          <a:bodyPr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indent="-457200">
              <a:spcBef>
                <a:spcPct val="0"/>
              </a:spcBef>
              <a:defRPr/>
            </a:pPr>
            <a:r>
              <a:rPr lang="en-US" altLang="en-US" sz="2400" dirty="0">
                <a:latin typeface="Segoe Print" panose="02000600000000000000" pitchFamily="2" charset="0"/>
              </a:rPr>
              <a:t>Vocabulary also is very important to reading comprehension. Readers cannot understand what they are reading without knowing what most of the words mean.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AACBC4-9A38-4E38-AF7D-A85523107E56}"/>
              </a:ext>
            </a:extLst>
          </p:cNvPr>
          <p:cNvSpPr txBox="1"/>
          <p:nvPr/>
        </p:nvSpPr>
        <p:spPr>
          <a:xfrm>
            <a:off x="1828800" y="833121"/>
            <a:ext cx="8229600" cy="2062163"/>
          </a:xfrm>
          <a:prstGeom prst="rect">
            <a:avLst/>
          </a:prstGeom>
          <a:noFill/>
        </p:spPr>
        <p:txBody>
          <a:bodyPr wrap="square">
            <a:spAutoFit/>
          </a:bodyPr>
          <a:lstStyle/>
          <a:p>
            <a:pPr algn="ctr">
              <a:defRPr/>
            </a:pPr>
            <a:r>
              <a:rPr lang="en-GB" sz="3200" b="1" dirty="0">
                <a:latin typeface="Segoe Print" panose="02000600000000000000" pitchFamily="2" charset="0"/>
              </a:rPr>
              <a:t>Reading and writing require lots of practise in order to develop proficiency, in exactly the same way as leaning to play the piano!</a:t>
            </a:r>
          </a:p>
        </p:txBody>
      </p:sp>
      <p:pic>
        <p:nvPicPr>
          <p:cNvPr id="24579" name="Picture 2" descr="Image result for piano">
            <a:extLst>
              <a:ext uri="{FF2B5EF4-FFF2-40B4-BE49-F238E27FC236}">
                <a16:creationId xmlns:a16="http://schemas.microsoft.com/office/drawing/2014/main" id="{96E2005B-7FBA-4478-ADC6-EB364F8BF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2202" y="2895284"/>
            <a:ext cx="316865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55E4-59AD-4F79-B563-A7DA4AA47EA5}"/>
              </a:ext>
            </a:extLst>
          </p:cNvPr>
          <p:cNvSpPr>
            <a:spLocks noGrp="1"/>
          </p:cNvSpPr>
          <p:nvPr>
            <p:ph type="title"/>
          </p:nvPr>
        </p:nvSpPr>
        <p:spPr>
          <a:xfrm>
            <a:off x="1362232" y="681071"/>
            <a:ext cx="6554867" cy="1524000"/>
          </a:xfrm>
        </p:spPr>
        <p:txBody>
          <a:bodyPr/>
          <a:lstStyle/>
          <a:p>
            <a:r>
              <a:rPr lang="en-US" b="1" dirty="0">
                <a:latin typeface="Segoe Print" panose="02000600000000000000" pitchFamily="2" charset="0"/>
              </a:rPr>
              <a:t>Discussion</a:t>
            </a:r>
          </a:p>
        </p:txBody>
      </p:sp>
      <p:sp>
        <p:nvSpPr>
          <p:cNvPr id="7" name="Content Placeholder 6">
            <a:extLst>
              <a:ext uri="{FF2B5EF4-FFF2-40B4-BE49-F238E27FC236}">
                <a16:creationId xmlns:a16="http://schemas.microsoft.com/office/drawing/2014/main" id="{B26C3879-912B-436D-B6ED-BF9217FD256E}"/>
              </a:ext>
            </a:extLst>
          </p:cNvPr>
          <p:cNvSpPr>
            <a:spLocks noGrp="1"/>
          </p:cNvSpPr>
          <p:nvPr>
            <p:ph idx="1"/>
          </p:nvPr>
        </p:nvSpPr>
        <p:spPr>
          <a:xfrm>
            <a:off x="206564" y="474088"/>
            <a:ext cx="6554867" cy="3767670"/>
          </a:xfrm>
        </p:spPr>
        <p:txBody>
          <a:bodyPr/>
          <a:lstStyle/>
          <a:p>
            <a:r>
              <a:rPr lang="en-US" dirty="0">
                <a:latin typeface="Segoe Print" panose="02000600000000000000" pitchFamily="2" charset="0"/>
              </a:rPr>
              <a:t>How did you learn to read?</a:t>
            </a:r>
          </a:p>
          <a:p>
            <a:endParaRPr lang="en-US" dirty="0">
              <a:latin typeface="Kristen ITC"/>
            </a:endParaRPr>
          </a:p>
        </p:txBody>
      </p:sp>
      <p:pic>
        <p:nvPicPr>
          <p:cNvPr id="8" name="Picture 8" descr="A picture containing clipart&#10;&#10;Description generated with high confidence">
            <a:extLst>
              <a:ext uri="{FF2B5EF4-FFF2-40B4-BE49-F238E27FC236}">
                <a16:creationId xmlns:a16="http://schemas.microsoft.com/office/drawing/2014/main" id="{39C344AD-725E-423E-8674-CFAC93098735}"/>
              </a:ext>
            </a:extLst>
          </p:cNvPr>
          <p:cNvPicPr>
            <a:picLocks noChangeAspect="1"/>
          </p:cNvPicPr>
          <p:nvPr/>
        </p:nvPicPr>
        <p:blipFill>
          <a:blip r:embed="rId3"/>
          <a:stretch>
            <a:fillRect/>
          </a:stretch>
        </p:blipFill>
        <p:spPr>
          <a:xfrm>
            <a:off x="8390263" y="405802"/>
            <a:ext cx="3868871" cy="1669141"/>
          </a:xfrm>
          <a:prstGeom prst="rect">
            <a:avLst/>
          </a:prstGeom>
        </p:spPr>
      </p:pic>
      <p:pic>
        <p:nvPicPr>
          <p:cNvPr id="12" name="Picture 12" descr="A picture containing text&#10;&#10;Description generated with very high confidence">
            <a:extLst>
              <a:ext uri="{FF2B5EF4-FFF2-40B4-BE49-F238E27FC236}">
                <a16:creationId xmlns:a16="http://schemas.microsoft.com/office/drawing/2014/main" id="{B9E2D906-6546-4FC9-A286-F40B1000088C}"/>
              </a:ext>
            </a:extLst>
          </p:cNvPr>
          <p:cNvPicPr>
            <a:picLocks noChangeAspect="1"/>
          </p:cNvPicPr>
          <p:nvPr/>
        </p:nvPicPr>
        <p:blipFill>
          <a:blip r:embed="rId4"/>
          <a:stretch>
            <a:fillRect/>
          </a:stretch>
        </p:blipFill>
        <p:spPr>
          <a:xfrm>
            <a:off x="2186132" y="1926735"/>
            <a:ext cx="3509026" cy="3509026"/>
          </a:xfrm>
          <a:prstGeom prst="rect">
            <a:avLst/>
          </a:prstGeom>
        </p:spPr>
      </p:pic>
      <p:pic>
        <p:nvPicPr>
          <p:cNvPr id="14" name="Picture 14" descr="A picture containing text&#10;&#10;Description generated with very high confidence">
            <a:extLst>
              <a:ext uri="{FF2B5EF4-FFF2-40B4-BE49-F238E27FC236}">
                <a16:creationId xmlns:a16="http://schemas.microsoft.com/office/drawing/2014/main" id="{F73E401C-B863-4DA4-A990-56AC85C27B6A}"/>
              </a:ext>
            </a:extLst>
          </p:cNvPr>
          <p:cNvPicPr>
            <a:picLocks noChangeAspect="1"/>
          </p:cNvPicPr>
          <p:nvPr/>
        </p:nvPicPr>
        <p:blipFill>
          <a:blip r:embed="rId5"/>
          <a:stretch>
            <a:fillRect/>
          </a:stretch>
        </p:blipFill>
        <p:spPr>
          <a:xfrm>
            <a:off x="8921649" y="2202226"/>
            <a:ext cx="2669967" cy="3514548"/>
          </a:xfrm>
          <a:prstGeom prst="rect">
            <a:avLst/>
          </a:prstGeom>
        </p:spPr>
      </p:pic>
      <p:pic>
        <p:nvPicPr>
          <p:cNvPr id="3" name="Picture 2">
            <a:extLst>
              <a:ext uri="{FF2B5EF4-FFF2-40B4-BE49-F238E27FC236}">
                <a16:creationId xmlns:a16="http://schemas.microsoft.com/office/drawing/2014/main" id="{E4E9B225-9331-44C2-AC03-EC4D7F64F321}"/>
              </a:ext>
            </a:extLst>
          </p:cNvPr>
          <p:cNvPicPr>
            <a:picLocks noChangeAspect="1"/>
          </p:cNvPicPr>
          <p:nvPr/>
        </p:nvPicPr>
        <p:blipFill>
          <a:blip r:embed="rId6"/>
          <a:stretch>
            <a:fillRect/>
          </a:stretch>
        </p:blipFill>
        <p:spPr>
          <a:xfrm>
            <a:off x="5888614" y="256569"/>
            <a:ext cx="2501649" cy="2802395"/>
          </a:xfrm>
          <a:prstGeom prst="rect">
            <a:avLst/>
          </a:prstGeom>
        </p:spPr>
      </p:pic>
      <p:pic>
        <p:nvPicPr>
          <p:cNvPr id="4" name="Picture 3">
            <a:extLst>
              <a:ext uri="{FF2B5EF4-FFF2-40B4-BE49-F238E27FC236}">
                <a16:creationId xmlns:a16="http://schemas.microsoft.com/office/drawing/2014/main" id="{07A52C92-2074-4C5E-BBC5-2B050AF1DC34}"/>
              </a:ext>
            </a:extLst>
          </p:cNvPr>
          <p:cNvPicPr>
            <a:picLocks noChangeAspect="1"/>
          </p:cNvPicPr>
          <p:nvPr/>
        </p:nvPicPr>
        <p:blipFill>
          <a:blip r:embed="rId7"/>
          <a:stretch>
            <a:fillRect/>
          </a:stretch>
        </p:blipFill>
        <p:spPr>
          <a:xfrm>
            <a:off x="143470" y="2474265"/>
            <a:ext cx="2331716" cy="3198234"/>
          </a:xfrm>
          <a:prstGeom prst="rect">
            <a:avLst/>
          </a:prstGeom>
        </p:spPr>
      </p:pic>
      <p:pic>
        <p:nvPicPr>
          <p:cNvPr id="10" name="Picture 10" descr="A picture containing text&#10;&#10;Description generated with high confidence">
            <a:extLst>
              <a:ext uri="{FF2B5EF4-FFF2-40B4-BE49-F238E27FC236}">
                <a16:creationId xmlns:a16="http://schemas.microsoft.com/office/drawing/2014/main" id="{32E7256E-0A0B-4A0D-8DA6-64400A37CE1D}"/>
              </a:ext>
            </a:extLst>
          </p:cNvPr>
          <p:cNvPicPr>
            <a:picLocks noChangeAspect="1"/>
          </p:cNvPicPr>
          <p:nvPr/>
        </p:nvPicPr>
        <p:blipFill>
          <a:blip r:embed="rId8"/>
          <a:stretch>
            <a:fillRect/>
          </a:stretch>
        </p:blipFill>
        <p:spPr>
          <a:xfrm>
            <a:off x="5289641" y="3088508"/>
            <a:ext cx="3245096" cy="2683445"/>
          </a:xfrm>
          <a:prstGeom prst="rect">
            <a:avLst/>
          </a:prstGeom>
        </p:spPr>
      </p:pic>
    </p:spTree>
    <p:extLst>
      <p:ext uri="{BB962C8B-B14F-4D97-AF65-F5344CB8AC3E}">
        <p14:creationId xmlns:p14="http://schemas.microsoft.com/office/powerpoint/2010/main" val="3940878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1D121901-46C8-44B9-B21C-9FCCEFBA11B7}"/>
              </a:ext>
            </a:extLst>
          </p:cNvPr>
          <p:cNvSpPr>
            <a:spLocks noChangeArrowheads="1"/>
          </p:cNvSpPr>
          <p:nvPr/>
        </p:nvSpPr>
        <p:spPr bwMode="auto">
          <a:xfrm>
            <a:off x="1264378" y="509269"/>
            <a:ext cx="9020445"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3600" b="1" dirty="0">
                <a:latin typeface="Segoe Print" panose="02000600000000000000" pitchFamily="2" charset="0"/>
                <a:cs typeface="Arial" panose="020B0604020202020204" pitchFamily="34" charset="0"/>
              </a:rPr>
              <a:t>Why Phonics?</a:t>
            </a:r>
          </a:p>
          <a:p>
            <a:pPr eaLnBrk="1" hangingPunct="1">
              <a:spcBef>
                <a:spcPct val="0"/>
              </a:spcBef>
              <a:buFontTx/>
              <a:buNone/>
            </a:pPr>
            <a:endParaRPr lang="en-GB" altLang="en-US" sz="1000" b="1" dirty="0">
              <a:latin typeface="Segoe Print" panose="02000600000000000000" pitchFamily="2" charset="0"/>
              <a:cs typeface="Arial" panose="020B0604020202020204" pitchFamily="34" charset="0"/>
            </a:endParaRPr>
          </a:p>
          <a:p>
            <a:pPr eaLnBrk="1" hangingPunct="1">
              <a:spcBef>
                <a:spcPct val="0"/>
              </a:spcBef>
              <a:buFontTx/>
              <a:buNone/>
            </a:pPr>
            <a:r>
              <a:rPr lang="en-US" altLang="en-US" sz="2000" dirty="0">
                <a:latin typeface="Segoe Print" panose="02000600000000000000" pitchFamily="2" charset="0"/>
                <a:cs typeface="Arial" panose="020B0604020202020204" pitchFamily="34" charset="0"/>
              </a:rPr>
              <a:t>Research shows that when phonics is taught in a structured way – starting with the easiest sounds and progressing through to the most complex – it is the most effective way of teaching young children to read. It is particularly helpful for children aged 5 to 7. </a:t>
            </a:r>
          </a:p>
          <a:p>
            <a:pPr eaLnBrk="1" hangingPunct="1">
              <a:spcBef>
                <a:spcPct val="0"/>
              </a:spcBef>
              <a:buFontTx/>
              <a:buNone/>
            </a:pPr>
            <a:endParaRPr lang="en-US" altLang="en-US" sz="2000" dirty="0">
              <a:latin typeface="Segoe Print" panose="02000600000000000000" pitchFamily="2" charset="0"/>
              <a:cs typeface="Arial" panose="020B0604020202020204" pitchFamily="34" charset="0"/>
            </a:endParaRPr>
          </a:p>
          <a:p>
            <a:pPr eaLnBrk="1" hangingPunct="1">
              <a:spcBef>
                <a:spcPct val="0"/>
              </a:spcBef>
              <a:buFontTx/>
              <a:buNone/>
            </a:pPr>
            <a:r>
              <a:rPr lang="en-US" altLang="en-US" sz="2000" dirty="0">
                <a:latin typeface="Segoe Print" panose="02000600000000000000" pitchFamily="2" charset="0"/>
                <a:cs typeface="Arial" panose="020B0604020202020204" pitchFamily="34" charset="0"/>
              </a:rPr>
              <a:t>Almost all children who receive good teaching of phonics will learn the skills they need to tackle new words. They can then go on to read any kind of text fluently and confidently, and to read for enjoyment. </a:t>
            </a:r>
          </a:p>
          <a:p>
            <a:pPr eaLnBrk="1" hangingPunct="1">
              <a:spcBef>
                <a:spcPct val="0"/>
              </a:spcBef>
              <a:buFontTx/>
              <a:buNone/>
            </a:pPr>
            <a:endParaRPr lang="en-US" altLang="en-US" sz="2000" dirty="0">
              <a:latin typeface="Segoe Print" panose="02000600000000000000" pitchFamily="2" charset="0"/>
              <a:cs typeface="Arial" panose="020B0604020202020204" pitchFamily="34" charset="0"/>
            </a:endParaRPr>
          </a:p>
          <a:p>
            <a:pPr eaLnBrk="1" hangingPunct="1">
              <a:spcBef>
                <a:spcPct val="0"/>
              </a:spcBef>
              <a:buFontTx/>
              <a:buNone/>
            </a:pPr>
            <a:r>
              <a:rPr lang="en-US" altLang="en-US" sz="2000" dirty="0">
                <a:latin typeface="Segoe Print" panose="02000600000000000000" pitchFamily="2" charset="0"/>
                <a:cs typeface="Arial" panose="020B0604020202020204" pitchFamily="34" charset="0"/>
              </a:rPr>
              <a:t>Children who have been taught phonics also tend to read more accurately than those taught using other methods, such as ‘look and say’. This includes children who find learning to read difficult, for example those who have dyslexia. </a:t>
            </a:r>
            <a:endParaRPr lang="en-GB" altLang="en-US" sz="2000" dirty="0">
              <a:latin typeface="Segoe Print" panose="02000600000000000000" pitchFamily="2"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8C5AC85-FA68-4A00-BB5A-4390A0DAAB9A}"/>
              </a:ext>
            </a:extLst>
          </p:cNvPr>
          <p:cNvSpPr>
            <a:spLocks noChangeArrowheads="1"/>
          </p:cNvSpPr>
          <p:nvPr/>
        </p:nvSpPr>
        <p:spPr bwMode="auto">
          <a:xfrm>
            <a:off x="1062854" y="477837"/>
            <a:ext cx="8002588" cy="1143000"/>
          </a:xfrm>
          <a:prstGeom prst="rect">
            <a:avLst/>
          </a:prstGeom>
          <a:noFill/>
          <a:ln>
            <a:noFill/>
          </a:ln>
        </p:spPr>
        <p:txBody>
          <a:bodyPr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defRPr/>
            </a:pPr>
            <a:r>
              <a:rPr lang="en-GB" altLang="en-US" sz="3200" b="1" dirty="0">
                <a:latin typeface="Segoe Print" panose="02000600000000000000" pitchFamily="2" charset="0"/>
              </a:rPr>
              <a:t>The Simple View of Reading</a:t>
            </a:r>
            <a:endParaRPr lang="en-US" altLang="en-US" sz="3200" b="1" dirty="0">
              <a:latin typeface="Segoe Print" panose="02000600000000000000" pitchFamily="2" charset="0"/>
            </a:endParaRPr>
          </a:p>
        </p:txBody>
      </p:sp>
      <p:sp>
        <p:nvSpPr>
          <p:cNvPr id="9219" name="Rectangle 3">
            <a:extLst>
              <a:ext uri="{FF2B5EF4-FFF2-40B4-BE49-F238E27FC236}">
                <a16:creationId xmlns:a16="http://schemas.microsoft.com/office/drawing/2014/main" id="{14294EEC-A9EE-4B3E-8C7C-AFECE96E5027}"/>
              </a:ext>
            </a:extLst>
          </p:cNvPr>
          <p:cNvSpPr>
            <a:spLocks noChangeArrowheads="1"/>
          </p:cNvSpPr>
          <p:nvPr/>
        </p:nvSpPr>
        <p:spPr bwMode="auto">
          <a:xfrm>
            <a:off x="1225958" y="1350056"/>
            <a:ext cx="8147050" cy="4464050"/>
          </a:xfrm>
          <a:prstGeom prst="rect">
            <a:avLst/>
          </a:prstGeom>
          <a:noFill/>
          <a:ln>
            <a:noFill/>
          </a:ln>
        </p:spPr>
        <p:txBody>
          <a:bodyPr/>
          <a:lstStyle>
            <a:lvl1pPr marL="342900" indent="-342900"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spcBef>
                <a:spcPct val="20000"/>
              </a:spcBef>
              <a:buFontTx/>
              <a:buChar char="•"/>
              <a:defRPr/>
            </a:pPr>
            <a:r>
              <a:rPr lang="en-GB" altLang="en-US" sz="2400" dirty="0">
                <a:latin typeface="Segoe Print" panose="02000600000000000000" pitchFamily="2" charset="0"/>
              </a:rPr>
              <a:t>Word-level reading and language comprehension are both necessary to reading</a:t>
            </a:r>
          </a:p>
          <a:p>
            <a:pPr marL="0" indent="0" eaLnBrk="1" hangingPunct="1">
              <a:spcBef>
                <a:spcPct val="20000"/>
              </a:spcBef>
              <a:defRPr/>
            </a:pPr>
            <a:endParaRPr lang="en-GB" altLang="en-US" sz="2400" dirty="0">
              <a:latin typeface="Segoe Print" panose="02000600000000000000" pitchFamily="2" charset="0"/>
            </a:endParaRPr>
          </a:p>
          <a:p>
            <a:pPr eaLnBrk="1" hangingPunct="1">
              <a:spcBef>
                <a:spcPct val="20000"/>
              </a:spcBef>
              <a:buFontTx/>
              <a:buChar char="•"/>
              <a:defRPr/>
            </a:pPr>
            <a:r>
              <a:rPr lang="en-GB" altLang="en-US" sz="2400" dirty="0">
                <a:latin typeface="Segoe Print" panose="02000600000000000000" pitchFamily="2" charset="0"/>
              </a:rPr>
              <a:t>Neither is sufficient on its own</a:t>
            </a:r>
          </a:p>
          <a:p>
            <a:pPr marL="0" indent="0" eaLnBrk="1" hangingPunct="1">
              <a:spcBef>
                <a:spcPct val="20000"/>
              </a:spcBef>
              <a:defRPr/>
            </a:pPr>
            <a:endParaRPr lang="en-GB" altLang="en-US" sz="2400" dirty="0">
              <a:latin typeface="Segoe Print" panose="02000600000000000000" pitchFamily="2" charset="0"/>
            </a:endParaRPr>
          </a:p>
          <a:p>
            <a:pPr eaLnBrk="1" hangingPunct="1">
              <a:spcBef>
                <a:spcPct val="20000"/>
              </a:spcBef>
              <a:buFontTx/>
              <a:buChar char="•"/>
              <a:defRPr/>
            </a:pPr>
            <a:r>
              <a:rPr lang="en-GB" altLang="en-US" sz="2400" dirty="0">
                <a:latin typeface="Segoe Print" panose="02000600000000000000" pitchFamily="2" charset="0"/>
              </a:rPr>
              <a:t>This is formalised in “The Simple View of Reading”</a:t>
            </a:r>
          </a:p>
          <a:p>
            <a:pPr marL="0" indent="0" eaLnBrk="1" hangingPunct="1">
              <a:spcBef>
                <a:spcPct val="20000"/>
              </a:spcBef>
              <a:defRPr/>
            </a:pPr>
            <a:endParaRPr lang="en-GB" altLang="en-US" sz="2400" dirty="0">
              <a:latin typeface="Segoe Print" panose="02000600000000000000" pitchFamily="2" charset="0"/>
            </a:endParaRPr>
          </a:p>
          <a:p>
            <a:pPr eaLnBrk="1" hangingPunct="1">
              <a:spcBef>
                <a:spcPct val="20000"/>
              </a:spcBef>
              <a:buFontTx/>
              <a:buChar char="•"/>
              <a:defRPr/>
            </a:pPr>
            <a:r>
              <a:rPr lang="en-GB" altLang="en-US" sz="2400" dirty="0">
                <a:latin typeface="Segoe Print" panose="02000600000000000000" pitchFamily="2" charset="0"/>
              </a:rPr>
              <a:t>Reading comprehension is a product of word recognition and language comprehension</a:t>
            </a:r>
          </a:p>
          <a:p>
            <a:pPr eaLnBrk="1" hangingPunct="1">
              <a:spcBef>
                <a:spcPct val="20000"/>
              </a:spcBef>
              <a:buFontTx/>
              <a:buChar char="•"/>
              <a:defRPr/>
            </a:pPr>
            <a:endParaRPr lang="en-US" alt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DEA46E-EFB5-4CD2-B82A-7E5D82AA28B0}"/>
              </a:ext>
            </a:extLst>
          </p:cNvPr>
          <p:cNvSpPr txBox="1"/>
          <p:nvPr/>
        </p:nvSpPr>
        <p:spPr>
          <a:xfrm>
            <a:off x="1748427" y="1273494"/>
            <a:ext cx="7632700" cy="3416320"/>
          </a:xfrm>
          <a:prstGeom prst="rect">
            <a:avLst/>
          </a:prstGeom>
          <a:noFill/>
        </p:spPr>
        <p:txBody>
          <a:bodyPr>
            <a:spAutoFit/>
          </a:bodyPr>
          <a:lstStyle/>
          <a:p>
            <a:pPr eaLnBrk="1" hangingPunct="1">
              <a:defRPr/>
            </a:pPr>
            <a:r>
              <a:rPr lang="en-GB" sz="2400" dirty="0">
                <a:latin typeface="Segoe Print" panose="02000600000000000000" pitchFamily="2" charset="0"/>
                <a:cs typeface="Arial" panose="020B0604020202020204" pitchFamily="34" charset="0"/>
              </a:rPr>
              <a:t>Successful reading demands both word level reading and the ability to comprehend what has been read.</a:t>
            </a:r>
          </a:p>
          <a:p>
            <a:pPr eaLnBrk="1" hangingPunct="1">
              <a:defRPr/>
            </a:pPr>
            <a:endParaRPr lang="en-GB" sz="2400" dirty="0">
              <a:latin typeface="Segoe Print" panose="02000600000000000000" pitchFamily="2" charset="0"/>
              <a:cs typeface="Arial" panose="020B0604020202020204" pitchFamily="34" charset="0"/>
            </a:endParaRPr>
          </a:p>
          <a:p>
            <a:pPr eaLnBrk="1" hangingPunct="1">
              <a:defRPr/>
            </a:pPr>
            <a:endParaRPr lang="en-GB" sz="2400" dirty="0">
              <a:latin typeface="Segoe Print" panose="02000600000000000000" pitchFamily="2" charset="0"/>
              <a:cs typeface="Arial" panose="020B0604020202020204" pitchFamily="34" charset="0"/>
            </a:endParaRPr>
          </a:p>
          <a:p>
            <a:pPr eaLnBrk="1" hangingPunct="1">
              <a:defRPr/>
            </a:pPr>
            <a:r>
              <a:rPr lang="en-GB" sz="2400" dirty="0">
                <a:latin typeface="Segoe Print" panose="02000600000000000000" pitchFamily="2" charset="0"/>
                <a:cs typeface="Arial" panose="020B0604020202020204" pitchFamily="34" charset="0"/>
              </a:rPr>
              <a:t>This is formalised in … </a:t>
            </a:r>
          </a:p>
          <a:p>
            <a:pPr eaLnBrk="1" hangingPunct="1">
              <a:defRPr/>
            </a:pPr>
            <a:r>
              <a:rPr lang="en-GB" sz="2400" dirty="0">
                <a:latin typeface="Segoe Print" panose="02000600000000000000" pitchFamily="2" charset="0"/>
                <a:cs typeface="Arial" panose="020B0604020202020204" pitchFamily="34" charset="0"/>
              </a:rPr>
              <a:t>“</a:t>
            </a:r>
            <a:r>
              <a:rPr lang="en-GB" sz="2400" b="1" dirty="0">
                <a:latin typeface="Segoe Print" panose="02000600000000000000" pitchFamily="2" charset="0"/>
                <a:cs typeface="Arial" panose="020B0604020202020204" pitchFamily="34" charset="0"/>
              </a:rPr>
              <a:t>The Simple View of Reading</a:t>
            </a:r>
            <a:r>
              <a:rPr lang="en-GB" sz="2400" dirty="0">
                <a:latin typeface="Segoe Print" panose="02000600000000000000" pitchFamily="2" charset="0"/>
                <a:cs typeface="Arial" panose="020B0604020202020204" pitchFamily="34" charset="0"/>
              </a:rPr>
              <a:t>”</a:t>
            </a:r>
          </a:p>
          <a:p>
            <a:pPr marL="457200" indent="-457200">
              <a:buFont typeface="Arial" panose="020B0604020202020204" pitchFamily="34" charset="0"/>
              <a:buChar char="•"/>
              <a:defRPr/>
            </a:pPr>
            <a:r>
              <a:rPr lang="en-GB" sz="2400" dirty="0">
                <a:latin typeface="Segoe Print" panose="02000600000000000000" pitchFamily="2" charset="0"/>
                <a:cs typeface="Arial" panose="020B0604020202020204" pitchFamily="34" charset="0"/>
              </a:rPr>
              <a:t>Word Recognition</a:t>
            </a:r>
          </a:p>
          <a:p>
            <a:pPr marL="457200" indent="-457200">
              <a:buFont typeface="Arial" panose="020B0604020202020204" pitchFamily="34" charset="0"/>
              <a:buChar char="•"/>
              <a:defRPr/>
            </a:pPr>
            <a:r>
              <a:rPr lang="en-GB" sz="2400" dirty="0">
                <a:latin typeface="Segoe Print" panose="02000600000000000000" pitchFamily="2" charset="0"/>
                <a:cs typeface="Arial" panose="020B0604020202020204" pitchFamily="34" charset="0"/>
              </a:rPr>
              <a:t>Language Comprehension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09A7B12-7B56-D0A3-F83A-CE62A514DB49}"/>
              </a:ext>
            </a:extLst>
          </p:cNvPr>
          <p:cNvPicPr>
            <a:picLocks noGrp="1" noChangeAspect="1"/>
          </p:cNvPicPr>
          <p:nvPr>
            <p:ph idx="1"/>
          </p:nvPr>
        </p:nvPicPr>
        <p:blipFill>
          <a:blip r:embed="rId2"/>
          <a:stretch>
            <a:fillRect/>
          </a:stretch>
        </p:blipFill>
        <p:spPr>
          <a:xfrm>
            <a:off x="1125260" y="346841"/>
            <a:ext cx="10151764" cy="5407573"/>
          </a:xfrm>
          <a:prstGeom prst="rect">
            <a:avLst/>
          </a:prstGeom>
        </p:spPr>
      </p:pic>
    </p:spTree>
    <p:extLst>
      <p:ext uri="{BB962C8B-B14F-4D97-AF65-F5344CB8AC3E}">
        <p14:creationId xmlns:p14="http://schemas.microsoft.com/office/powerpoint/2010/main" val="3520378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C7F7B3C-59E0-4CDA-A549-492003529E66}"/>
              </a:ext>
            </a:extLst>
          </p:cNvPr>
          <p:cNvSpPr>
            <a:spLocks noGrp="1" noChangeArrowheads="1"/>
          </p:cNvSpPr>
          <p:nvPr>
            <p:ph type="title"/>
          </p:nvPr>
        </p:nvSpPr>
        <p:spPr>
          <a:xfrm>
            <a:off x="2312126" y="60917"/>
            <a:ext cx="8001000" cy="838200"/>
          </a:xfrm>
        </p:spPr>
        <p:txBody>
          <a:bodyPr/>
          <a:lstStyle/>
          <a:p>
            <a:pPr eaLnBrk="1" hangingPunct="1"/>
            <a:r>
              <a:rPr lang="en-GB" altLang="en-US" sz="3200" dirty="0">
                <a:latin typeface="Segoe Print" panose="02000600000000000000" pitchFamily="2" charset="0"/>
                <a:ea typeface="ＭＳ Ｐゴシック" panose="020B0600070205080204" pitchFamily="34" charset="-128"/>
              </a:rPr>
              <a:t>The Simple view of Reading</a:t>
            </a:r>
            <a:endParaRPr lang="en-US" altLang="en-US" sz="3200" dirty="0">
              <a:latin typeface="Segoe Print" panose="02000600000000000000" pitchFamily="2" charset="0"/>
              <a:ea typeface="ＭＳ Ｐゴシック" panose="020B0600070205080204" pitchFamily="34" charset="-128"/>
            </a:endParaRPr>
          </a:p>
        </p:txBody>
      </p:sp>
      <p:pic>
        <p:nvPicPr>
          <p:cNvPr id="4099" name="Picture 3">
            <a:extLst>
              <a:ext uri="{FF2B5EF4-FFF2-40B4-BE49-F238E27FC236}">
                <a16:creationId xmlns:a16="http://schemas.microsoft.com/office/drawing/2014/main" id="{358ACD77-BFE4-47E5-90B1-E4CA06B7EEF7}"/>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7559" t="16351" r="9892" b="12697"/>
          <a:stretch>
            <a:fillRect/>
          </a:stretch>
        </p:blipFill>
        <p:spPr>
          <a:xfrm>
            <a:off x="3276600" y="1524001"/>
            <a:ext cx="5257800" cy="4206875"/>
          </a:xfrm>
          <a:noFill/>
        </p:spPr>
      </p:pic>
      <p:sp>
        <p:nvSpPr>
          <p:cNvPr id="466948" name="Text Box 4">
            <a:extLst>
              <a:ext uri="{FF2B5EF4-FFF2-40B4-BE49-F238E27FC236}">
                <a16:creationId xmlns:a16="http://schemas.microsoft.com/office/drawing/2014/main" id="{98B69483-6489-4827-816F-DE9B643AD96C}"/>
              </a:ext>
            </a:extLst>
          </p:cNvPr>
          <p:cNvSpPr txBox="1">
            <a:spLocks noChangeArrowheads="1"/>
          </p:cNvSpPr>
          <p:nvPr/>
        </p:nvSpPr>
        <p:spPr bwMode="auto">
          <a:xfrm>
            <a:off x="1828800" y="5670551"/>
            <a:ext cx="8839200" cy="1006475"/>
          </a:xfrm>
          <a:prstGeom prst="rect">
            <a:avLst/>
          </a:prstGeom>
          <a:noFill/>
          <a:ln w="9525">
            <a:noFill/>
            <a:miter lim="800000"/>
            <a:headEnd/>
            <a:tailEnd/>
          </a:ln>
          <a:effectLst/>
        </p:spPr>
        <p:txBody>
          <a:bodyPr>
            <a:spAutoFit/>
          </a:bodyPr>
          <a:lstStyle/>
          <a:p>
            <a:pPr algn="ctr" eaLnBrk="0" hangingPunct="0">
              <a:defRPr/>
            </a:pPr>
            <a:r>
              <a:rPr lang="en-GB" sz="2000" b="1" i="1" dirty="0">
                <a:effectLst>
                  <a:outerShdw blurRad="38100" dist="38100" dir="2700000" algn="tl">
                    <a:srgbClr val="C0C0C0"/>
                  </a:outerShdw>
                </a:effectLst>
                <a:latin typeface="Century Gothic" charset="0"/>
                <a:ea typeface="ＭＳ Ｐゴシック" charset="-128"/>
                <a:cs typeface="Arial" charset="0"/>
              </a:rPr>
              <a:t>Different kinds of teaching are needed to develop </a:t>
            </a:r>
          </a:p>
          <a:p>
            <a:pPr algn="ctr" eaLnBrk="0" hangingPunct="0">
              <a:defRPr/>
            </a:pPr>
            <a:r>
              <a:rPr lang="en-GB" sz="2000" b="1" i="1" dirty="0">
                <a:effectLst>
                  <a:outerShdw blurRad="38100" dist="38100" dir="2700000" algn="tl">
                    <a:srgbClr val="C0C0C0"/>
                  </a:outerShdw>
                </a:effectLst>
                <a:latin typeface="Century Gothic" charset="0"/>
                <a:ea typeface="ＭＳ Ｐゴシック" charset="-128"/>
                <a:cs typeface="Arial" charset="0"/>
              </a:rPr>
              <a:t>word recognition skills from those that are needed to </a:t>
            </a:r>
          </a:p>
          <a:p>
            <a:pPr algn="ctr" eaLnBrk="0" hangingPunct="0">
              <a:defRPr/>
            </a:pPr>
            <a:r>
              <a:rPr lang="en-GB" sz="2000" b="1" i="1" dirty="0">
                <a:effectLst>
                  <a:outerShdw blurRad="38100" dist="38100" dir="2700000" algn="tl">
                    <a:srgbClr val="C0C0C0"/>
                  </a:outerShdw>
                </a:effectLst>
                <a:latin typeface="Century Gothic" charset="0"/>
                <a:ea typeface="ＭＳ Ｐゴシック" charset="-128"/>
                <a:cs typeface="Arial" charset="0"/>
              </a:rPr>
              <a:t>foster the comprehension of written and spoken language</a:t>
            </a:r>
            <a:endParaRPr lang="en-US" sz="2000" b="1" i="1" dirty="0">
              <a:effectLst>
                <a:outerShdw blurRad="38100" dist="38100" dir="2700000" algn="tl">
                  <a:srgbClr val="C0C0C0"/>
                </a:outerShdw>
              </a:effectLst>
              <a:latin typeface="Century Gothic" charset="0"/>
              <a:ea typeface="ＭＳ Ｐゴシック" charset="-128"/>
              <a:cs typeface="Arial" charset="0"/>
            </a:endParaRPr>
          </a:p>
        </p:txBody>
      </p:sp>
      <p:sp>
        <p:nvSpPr>
          <p:cNvPr id="466949" name="Text Box 5">
            <a:extLst>
              <a:ext uri="{FF2B5EF4-FFF2-40B4-BE49-F238E27FC236}">
                <a16:creationId xmlns:a16="http://schemas.microsoft.com/office/drawing/2014/main" id="{624EE31E-1BE7-4E30-A6ED-417593D48E20}"/>
              </a:ext>
            </a:extLst>
          </p:cNvPr>
          <p:cNvSpPr txBox="1">
            <a:spLocks noChangeArrowheads="1"/>
          </p:cNvSpPr>
          <p:nvPr/>
        </p:nvSpPr>
        <p:spPr bwMode="auto">
          <a:xfrm>
            <a:off x="2057401" y="838201"/>
            <a:ext cx="2200275" cy="39687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2000" b="1" i="1">
                <a:solidFill>
                  <a:schemeClr val="bg2"/>
                </a:solidFill>
                <a:latin typeface="Century Gothic" panose="020B0502020202020204" pitchFamily="34" charset="0"/>
                <a:cs typeface="Arial" panose="020B0604020202020204" pitchFamily="34" charset="0"/>
              </a:rPr>
              <a:t>Learning to read</a:t>
            </a:r>
            <a:endParaRPr lang="en-US" altLang="en-US" sz="2000" b="1" i="1">
              <a:solidFill>
                <a:schemeClr val="bg2"/>
              </a:solidFill>
              <a:latin typeface="Century Gothic" panose="020B0502020202020204" pitchFamily="34" charset="0"/>
              <a:cs typeface="Arial" panose="020B0604020202020204" pitchFamily="34" charset="0"/>
            </a:endParaRPr>
          </a:p>
        </p:txBody>
      </p:sp>
      <p:sp>
        <p:nvSpPr>
          <p:cNvPr id="466950" name="Text Box 6">
            <a:extLst>
              <a:ext uri="{FF2B5EF4-FFF2-40B4-BE49-F238E27FC236}">
                <a16:creationId xmlns:a16="http://schemas.microsoft.com/office/drawing/2014/main" id="{4EC4528A-E6A6-4F7A-A952-38179D11B30E}"/>
              </a:ext>
            </a:extLst>
          </p:cNvPr>
          <p:cNvSpPr txBox="1">
            <a:spLocks noChangeArrowheads="1"/>
          </p:cNvSpPr>
          <p:nvPr/>
        </p:nvSpPr>
        <p:spPr bwMode="auto">
          <a:xfrm>
            <a:off x="7081838" y="685801"/>
            <a:ext cx="3357562" cy="70167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2000" b="1" i="1">
                <a:solidFill>
                  <a:schemeClr val="bg2"/>
                </a:solidFill>
                <a:latin typeface="Century Gothic" panose="020B0502020202020204" pitchFamily="34" charset="0"/>
                <a:cs typeface="Arial" panose="020B0604020202020204" pitchFamily="34" charset="0"/>
              </a:rPr>
              <a:t>Reading to learn for purpose and pleasure</a:t>
            </a:r>
            <a:endParaRPr lang="en-US" altLang="en-US" sz="2000" b="1" i="1">
              <a:solidFill>
                <a:schemeClr val="bg2"/>
              </a:solidFill>
              <a:latin typeface="Century Gothic" panose="020B0502020202020204" pitchFamily="34" charset="0"/>
              <a:cs typeface="Arial" panose="020B0604020202020204" pitchFamily="34" charset="0"/>
            </a:endParaRPr>
          </a:p>
        </p:txBody>
      </p:sp>
      <p:sp>
        <p:nvSpPr>
          <p:cNvPr id="466951" name="AutoShape 7">
            <a:extLst>
              <a:ext uri="{FF2B5EF4-FFF2-40B4-BE49-F238E27FC236}">
                <a16:creationId xmlns:a16="http://schemas.microsoft.com/office/drawing/2014/main" id="{D6B7C53E-A319-480A-B135-B6AE378BBE88}"/>
              </a:ext>
            </a:extLst>
          </p:cNvPr>
          <p:cNvSpPr>
            <a:spLocks noChangeArrowheads="1"/>
          </p:cNvSpPr>
          <p:nvPr/>
        </p:nvSpPr>
        <p:spPr bwMode="auto">
          <a:xfrm>
            <a:off x="4800600" y="762001"/>
            <a:ext cx="1981200"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6949"/>
                                        </p:tgtEl>
                                        <p:attrNameLst>
                                          <p:attrName>style.visibility</p:attrName>
                                        </p:attrNameLst>
                                      </p:cBhvr>
                                      <p:to>
                                        <p:strVal val="visible"/>
                                      </p:to>
                                    </p:set>
                                    <p:animEffect transition="in" filter="dissolve">
                                      <p:cBhvr>
                                        <p:cTn id="7" dur="500"/>
                                        <p:tgtEl>
                                          <p:spTgt spid="4669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6951"/>
                                        </p:tgtEl>
                                        <p:attrNameLst>
                                          <p:attrName>style.visibility</p:attrName>
                                        </p:attrNameLst>
                                      </p:cBhvr>
                                      <p:to>
                                        <p:strVal val="visible"/>
                                      </p:to>
                                    </p:set>
                                    <p:animEffect transition="in" filter="dissolve">
                                      <p:cBhvr>
                                        <p:cTn id="12" dur="500"/>
                                        <p:tgtEl>
                                          <p:spTgt spid="466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6950"/>
                                        </p:tgtEl>
                                        <p:attrNameLst>
                                          <p:attrName>style.visibility</p:attrName>
                                        </p:attrNameLst>
                                      </p:cBhvr>
                                      <p:to>
                                        <p:strVal val="visible"/>
                                      </p:to>
                                    </p:set>
                                    <p:animEffect transition="in" filter="dissolve">
                                      <p:cBhvr>
                                        <p:cTn id="17" dur="500"/>
                                        <p:tgtEl>
                                          <p:spTgt spid="466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9" grpId="0" animBg="1" autoUpdateAnimBg="0"/>
      <p:bldP spid="466950" grpId="0" animBg="1" autoUpdateAnimBg="0"/>
      <p:bldP spid="46695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1" name="Picture 3">
            <a:extLst>
              <a:ext uri="{FF2B5EF4-FFF2-40B4-BE49-F238E27FC236}">
                <a16:creationId xmlns:a16="http://schemas.microsoft.com/office/drawing/2014/main" id="{2181DA05-5063-475C-B0D9-B99DDC486692}"/>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7559" t="11258" r="4459" b="9006"/>
          <a:stretch>
            <a:fillRect/>
          </a:stretch>
        </p:blipFill>
        <p:spPr>
          <a:xfrm>
            <a:off x="2566989" y="274639"/>
            <a:ext cx="7146925" cy="5718175"/>
          </a:xfrm>
          <a:noFill/>
        </p:spPr>
      </p:pic>
      <p:sp>
        <p:nvSpPr>
          <p:cNvPr id="27652" name="Text Box 4">
            <a:extLst>
              <a:ext uri="{FF2B5EF4-FFF2-40B4-BE49-F238E27FC236}">
                <a16:creationId xmlns:a16="http://schemas.microsoft.com/office/drawing/2014/main" id="{89C699DF-B1F9-47DB-8A14-C07FD011DBF4}"/>
              </a:ext>
            </a:extLst>
          </p:cNvPr>
          <p:cNvSpPr txBox="1">
            <a:spLocks noChangeArrowheads="1"/>
          </p:cNvSpPr>
          <p:nvPr/>
        </p:nvSpPr>
        <p:spPr bwMode="auto">
          <a:xfrm>
            <a:off x="2819400" y="762000"/>
            <a:ext cx="2514600" cy="190500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100">
                <a:solidFill>
                  <a:schemeClr val="hlink"/>
                </a:solidFill>
                <a:latin typeface="Century Gothic" panose="020B0502020202020204" pitchFamily="34" charset="0"/>
                <a:cs typeface="Arial" panose="020B0604020202020204" pitchFamily="34" charset="0"/>
              </a:rPr>
              <a:t>I like listening to stories and can tell you what has happened in the right order and which parts I like and why.  I can talk about the characters and pretend to be them. I find it hard to read books for myself - the words and letters get muddled and it doesn’t make sense. I don’t know how to work it out. Sometimes this makes it hard to understand what I’m reading.</a:t>
            </a:r>
            <a:endParaRPr lang="en-US" altLang="en-US" sz="2400">
              <a:solidFill>
                <a:schemeClr val="hlink"/>
              </a:solidFill>
              <a:latin typeface="Century Gothic" panose="020B0502020202020204" pitchFamily="34" charset="0"/>
              <a:cs typeface="Arial" panose="020B0604020202020204" pitchFamily="34" charset="0"/>
            </a:endParaRPr>
          </a:p>
        </p:txBody>
      </p:sp>
      <p:sp>
        <p:nvSpPr>
          <p:cNvPr id="27653" name="Text Box 5">
            <a:extLst>
              <a:ext uri="{FF2B5EF4-FFF2-40B4-BE49-F238E27FC236}">
                <a16:creationId xmlns:a16="http://schemas.microsoft.com/office/drawing/2014/main" id="{7B77870E-44EB-4C50-8566-EC9B89F1B6D6}"/>
              </a:ext>
            </a:extLst>
          </p:cNvPr>
          <p:cNvSpPr txBox="1">
            <a:spLocks noChangeArrowheads="1"/>
          </p:cNvSpPr>
          <p:nvPr/>
        </p:nvSpPr>
        <p:spPr bwMode="auto">
          <a:xfrm>
            <a:off x="6934200" y="914400"/>
            <a:ext cx="2362200" cy="175260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100">
                <a:solidFill>
                  <a:schemeClr val="hlink"/>
                </a:solidFill>
                <a:latin typeface="Century Gothic" panose="020B0502020202020204" pitchFamily="34" charset="0"/>
                <a:cs typeface="Arial" panose="020B0604020202020204" pitchFamily="34" charset="0"/>
              </a:rPr>
              <a:t>I love reading and read lots of interesting books. I like to talk about the stories I’ve read with my friends. I can read lots of short easy words and some words I know straight away.  When I see  longer words I don’t know  I  look at the letters and say the sounds aloud  in the right order to help me read it.  </a:t>
            </a:r>
            <a:endParaRPr lang="en-US" altLang="en-US" sz="2400">
              <a:solidFill>
                <a:schemeClr val="hlink"/>
              </a:solidFill>
              <a:latin typeface="Century Gothic" panose="020B0502020202020204" pitchFamily="34" charset="0"/>
              <a:cs typeface="Arial" panose="020B0604020202020204" pitchFamily="34" charset="0"/>
            </a:endParaRPr>
          </a:p>
        </p:txBody>
      </p:sp>
      <p:sp>
        <p:nvSpPr>
          <p:cNvPr id="27654" name="Text Box 6">
            <a:extLst>
              <a:ext uri="{FF2B5EF4-FFF2-40B4-BE49-F238E27FC236}">
                <a16:creationId xmlns:a16="http://schemas.microsoft.com/office/drawing/2014/main" id="{BC8979CC-0057-46BB-B523-6BBDE4E83172}"/>
              </a:ext>
            </a:extLst>
          </p:cNvPr>
          <p:cNvSpPr txBox="1">
            <a:spLocks noChangeArrowheads="1"/>
          </p:cNvSpPr>
          <p:nvPr/>
        </p:nvSpPr>
        <p:spPr bwMode="auto">
          <a:xfrm>
            <a:off x="7010400" y="3657600"/>
            <a:ext cx="2438400" cy="198120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100">
                <a:solidFill>
                  <a:schemeClr val="hlink"/>
                </a:solidFill>
                <a:latin typeface="Century Gothic" panose="020B0502020202020204" pitchFamily="34" charset="0"/>
                <a:cs typeface="Arial" panose="020B0604020202020204" pitchFamily="34" charset="0"/>
              </a:rPr>
              <a:t>I am a very good reader. I can read all the words on the page- some I have to work out and some I just know. I find it hard when the teacher asks me questions about what I’ve read- like when things happened or what I thought about the characters and how I felt. I don’t really think like that when I’m reading – it confuses me.</a:t>
            </a:r>
            <a:endParaRPr lang="en-US" altLang="en-US" sz="2400">
              <a:solidFill>
                <a:schemeClr val="hlink"/>
              </a:solidFill>
              <a:latin typeface="Century Gothic" panose="020B0502020202020204" pitchFamily="34" charset="0"/>
              <a:cs typeface="Arial" panose="020B0604020202020204" pitchFamily="34" charset="0"/>
            </a:endParaRPr>
          </a:p>
        </p:txBody>
      </p:sp>
      <p:sp>
        <p:nvSpPr>
          <p:cNvPr id="27655" name="Text Box 7">
            <a:extLst>
              <a:ext uri="{FF2B5EF4-FFF2-40B4-BE49-F238E27FC236}">
                <a16:creationId xmlns:a16="http://schemas.microsoft.com/office/drawing/2014/main" id="{85898E56-2DCF-4296-A6C7-99FF4FCC02CD}"/>
              </a:ext>
            </a:extLst>
          </p:cNvPr>
          <p:cNvSpPr txBox="1">
            <a:spLocks noChangeArrowheads="1"/>
          </p:cNvSpPr>
          <p:nvPr/>
        </p:nvSpPr>
        <p:spPr bwMode="auto">
          <a:xfrm>
            <a:off x="2743200" y="3733800"/>
            <a:ext cx="2362200" cy="213360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100">
                <a:solidFill>
                  <a:schemeClr val="hlink"/>
                </a:solidFill>
                <a:latin typeface="Century Gothic" panose="020B0502020202020204" pitchFamily="34" charset="0"/>
                <a:cs typeface="Arial" panose="020B0604020202020204" pitchFamily="34" charset="0"/>
              </a:rPr>
              <a:t>I like books and</a:t>
            </a:r>
            <a:r>
              <a:rPr lang="en-US" altLang="en-US" sz="1100">
                <a:solidFill>
                  <a:schemeClr val="hlink"/>
                </a:solidFill>
                <a:cs typeface="Arial" panose="020B0604020202020204" pitchFamily="34" charset="0"/>
              </a:rPr>
              <a:t> </a:t>
            </a:r>
            <a:r>
              <a:rPr lang="en-US" altLang="en-US" sz="1100">
                <a:solidFill>
                  <a:schemeClr val="hlink"/>
                </a:solidFill>
                <a:latin typeface="Century Gothic" panose="020B0502020202020204" pitchFamily="34" charset="0"/>
                <a:cs typeface="Arial" panose="020B0604020202020204" pitchFamily="34" charset="0"/>
              </a:rPr>
              <a:t>I can read words by looking at the pictures and having a go.  I know some letters and their sounds – like in my name – but not all of them. Sometimes I know the first letter and guess the rest. My favourite books are information books and I like using the computer. I like it when the teacher reads to us and looking at the big books.</a:t>
            </a:r>
            <a:r>
              <a:rPr lang="en-US" altLang="en-US" sz="1100">
                <a:solidFill>
                  <a:schemeClr val="folHlink"/>
                </a:solidFill>
                <a:latin typeface="Century Gothic" panose="020B0502020202020204" pitchFamily="34" charset="0"/>
                <a:cs typeface="Arial" panose="020B0604020202020204" pitchFamily="34" charset="0"/>
              </a:rPr>
              <a:t>  </a:t>
            </a:r>
            <a:endParaRPr lang="en-US" altLang="en-US" sz="2400">
              <a:solidFill>
                <a:schemeClr val="folHlink"/>
              </a:solidFill>
              <a:latin typeface="Century Gothic" panose="020B0502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8E572E4-2CDD-445E-B148-006703CB78A6}"/>
              </a:ext>
            </a:extLst>
          </p:cNvPr>
          <p:cNvSpPr/>
          <p:nvPr/>
        </p:nvSpPr>
        <p:spPr>
          <a:xfrm>
            <a:off x="9448800" y="274639"/>
            <a:ext cx="1219200" cy="92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76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7653"/>
                                        </p:tgtEl>
                                        <p:attrNameLst>
                                          <p:attrName>style.visibility</p:attrName>
                                        </p:attrNameLst>
                                      </p:cBhvr>
                                      <p:to>
                                        <p:strVal val="visible"/>
                                      </p:to>
                                    </p:set>
                                    <p:animEffect transition="in" filter="dissolve">
                                      <p:cBhvr>
                                        <p:cTn id="11" dur="500"/>
                                        <p:tgtEl>
                                          <p:spTgt spid="276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7652"/>
                                        </p:tgtEl>
                                        <p:attrNameLst>
                                          <p:attrName>style.visibility</p:attrName>
                                        </p:attrNameLst>
                                      </p:cBhvr>
                                      <p:to>
                                        <p:strVal val="visible"/>
                                      </p:to>
                                    </p:set>
                                    <p:animEffect transition="in" filter="dissolve">
                                      <p:cBhvr>
                                        <p:cTn id="16" dur="500"/>
                                        <p:tgtEl>
                                          <p:spTgt spid="276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7655"/>
                                        </p:tgtEl>
                                        <p:attrNameLst>
                                          <p:attrName>style.visibility</p:attrName>
                                        </p:attrNameLst>
                                      </p:cBhvr>
                                      <p:to>
                                        <p:strVal val="visible"/>
                                      </p:to>
                                    </p:set>
                                    <p:animEffect transition="in" filter="dissolve">
                                      <p:cBhvr>
                                        <p:cTn id="21" dur="500"/>
                                        <p:tgtEl>
                                          <p:spTgt spid="2765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7654"/>
                                        </p:tgtEl>
                                        <p:attrNameLst>
                                          <p:attrName>style.visibility</p:attrName>
                                        </p:attrNameLst>
                                      </p:cBhvr>
                                      <p:to>
                                        <p:strVal val="visible"/>
                                      </p:to>
                                    </p:set>
                                    <p:animEffect transition="in" filter="dissolve">
                                      <p:cBhvr>
                                        <p:cTn id="26"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autoUpdateAnimBg="0"/>
      <p:bldP spid="27653" grpId="0" animBg="1" autoUpdateAnimBg="0"/>
      <p:bldP spid="27654" grpId="0" animBg="1" autoUpdateAnimBg="0"/>
      <p:bldP spid="27655"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7D935BF-04F4-4EDC-95B2-3112B2A02B85}"/>
              </a:ext>
            </a:extLst>
          </p:cNvPr>
          <p:cNvSpPr>
            <a:spLocks noGrp="1" noChangeArrowheads="1"/>
          </p:cNvSpPr>
          <p:nvPr>
            <p:ph type="title"/>
          </p:nvPr>
        </p:nvSpPr>
        <p:spPr>
          <a:xfrm>
            <a:off x="2195014" y="568734"/>
            <a:ext cx="8229600" cy="1143000"/>
          </a:xfrm>
        </p:spPr>
        <p:txBody>
          <a:bodyPr>
            <a:normAutofit/>
          </a:bodyPr>
          <a:lstStyle/>
          <a:p>
            <a:r>
              <a:rPr lang="en-GB" altLang="en-US" sz="4000" b="1" dirty="0">
                <a:latin typeface="Segoe Print" panose="02000600000000000000" pitchFamily="2" charset="0"/>
              </a:rPr>
              <a:t>Language Comprehension</a:t>
            </a:r>
          </a:p>
        </p:txBody>
      </p:sp>
      <p:sp>
        <p:nvSpPr>
          <p:cNvPr id="32771" name="Content Placeholder 2">
            <a:extLst>
              <a:ext uri="{FF2B5EF4-FFF2-40B4-BE49-F238E27FC236}">
                <a16:creationId xmlns:a16="http://schemas.microsoft.com/office/drawing/2014/main" id="{431A1AA3-93C0-439F-B8E3-22A7CF403607}"/>
              </a:ext>
            </a:extLst>
          </p:cNvPr>
          <p:cNvSpPr>
            <a:spLocks noGrp="1" noChangeArrowheads="1"/>
          </p:cNvSpPr>
          <p:nvPr>
            <p:ph idx="1"/>
          </p:nvPr>
        </p:nvSpPr>
        <p:spPr>
          <a:xfrm>
            <a:off x="769756" y="1452790"/>
            <a:ext cx="10612947" cy="4525963"/>
          </a:xfrm>
        </p:spPr>
        <p:txBody>
          <a:bodyPr/>
          <a:lstStyle/>
          <a:p>
            <a:pPr marL="0" indent="0">
              <a:lnSpc>
                <a:spcPct val="150000"/>
              </a:lnSpc>
              <a:buNone/>
            </a:pPr>
            <a:r>
              <a:rPr lang="en-US" altLang="en-US" sz="2400" dirty="0">
                <a:latin typeface="Segoe Print" panose="02000600000000000000" pitchFamily="2" charset="0"/>
              </a:rPr>
              <a:t>Comprehension occurs as the listener builds a mental representation of the information contained within the language that a speaker is using… </a:t>
            </a:r>
            <a:r>
              <a:rPr lang="en-US" altLang="en-US" sz="2400" i="1" dirty="0">
                <a:latin typeface="Segoe Print" panose="02000600000000000000" pitchFamily="2" charset="0"/>
              </a:rPr>
              <a:t>the listener's general knowledge and level of cognitive development will have a bearing on the comprehension of the message. To generate an accurate mental representation</a:t>
            </a:r>
            <a:r>
              <a:rPr lang="en-US" altLang="en-US" sz="2400" dirty="0">
                <a:latin typeface="Segoe Print" panose="02000600000000000000" pitchFamily="2" charset="0"/>
              </a:rPr>
              <a:t>… the listener has to process the language and the concepts.</a:t>
            </a:r>
            <a:endParaRPr lang="en-GB" altLang="en-US" sz="2400" dirty="0">
              <a:latin typeface="Segoe Print" panose="02000600000000000000" pitchFamily="2"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D8A7A1C-EE01-44AE-9F27-C0156E399D18}"/>
              </a:ext>
            </a:extLst>
          </p:cNvPr>
          <p:cNvSpPr>
            <a:spLocks noGrp="1" noChangeArrowheads="1"/>
          </p:cNvSpPr>
          <p:nvPr>
            <p:ph type="title"/>
          </p:nvPr>
        </p:nvSpPr>
        <p:spPr>
          <a:xfrm>
            <a:off x="662668" y="577124"/>
            <a:ext cx="8229600" cy="1143000"/>
          </a:xfrm>
        </p:spPr>
        <p:txBody>
          <a:bodyPr>
            <a:normAutofit/>
          </a:bodyPr>
          <a:lstStyle/>
          <a:p>
            <a:r>
              <a:rPr lang="en-GB" altLang="en-US" sz="4000" b="1" dirty="0">
                <a:latin typeface="Segoe Print" panose="02000600000000000000" pitchFamily="2" charset="0"/>
              </a:rPr>
              <a:t>The Balance</a:t>
            </a:r>
          </a:p>
        </p:txBody>
      </p:sp>
      <p:sp>
        <p:nvSpPr>
          <p:cNvPr id="3" name="Content Placeholder 2">
            <a:extLst>
              <a:ext uri="{FF2B5EF4-FFF2-40B4-BE49-F238E27FC236}">
                <a16:creationId xmlns:a16="http://schemas.microsoft.com/office/drawing/2014/main" id="{FAB43EF5-8C02-43A7-A3F8-7A49599FE632}"/>
              </a:ext>
            </a:extLst>
          </p:cNvPr>
          <p:cNvSpPr>
            <a:spLocks noGrp="1"/>
          </p:cNvSpPr>
          <p:nvPr>
            <p:ph idx="1"/>
          </p:nvPr>
        </p:nvSpPr>
        <p:spPr>
          <a:xfrm>
            <a:off x="662667" y="1502409"/>
            <a:ext cx="9134475" cy="4525962"/>
          </a:xfrm>
        </p:spPr>
        <p:txBody>
          <a:bodyPr/>
          <a:lstStyle/>
          <a:p>
            <a:pPr>
              <a:defRPr/>
            </a:pPr>
            <a:r>
              <a:rPr lang="en-GB" sz="2400" dirty="0">
                <a:latin typeface="Segoe Print" panose="02000600000000000000" pitchFamily="2" charset="0"/>
              </a:rPr>
              <a:t>Both are important – recognising and understanding words alone does not guarantee that text is understood.</a:t>
            </a:r>
          </a:p>
          <a:p>
            <a:pPr marL="0" indent="0">
              <a:buNone/>
              <a:defRPr/>
            </a:pPr>
            <a:endParaRPr lang="en-GB" sz="2400" dirty="0">
              <a:latin typeface="Segoe Print" panose="02000600000000000000" pitchFamily="2" charset="0"/>
            </a:endParaRPr>
          </a:p>
          <a:p>
            <a:pPr>
              <a:defRPr/>
            </a:pPr>
            <a:r>
              <a:rPr lang="en-GB" sz="2400" dirty="0">
                <a:latin typeface="Segoe Print" panose="02000600000000000000" pitchFamily="2" charset="0"/>
              </a:rPr>
              <a:t>Equally, understanding what is being said does not guarantee that words are recognised.</a:t>
            </a:r>
          </a:p>
          <a:p>
            <a:pPr marL="0" indent="0">
              <a:buNone/>
              <a:defRPr/>
            </a:pPr>
            <a:endParaRPr lang="en-GB" sz="2400" dirty="0">
              <a:latin typeface="Segoe Print" panose="02000600000000000000" pitchFamily="2" charset="0"/>
            </a:endParaRPr>
          </a:p>
          <a:p>
            <a:pPr>
              <a:defRPr/>
            </a:pPr>
            <a:r>
              <a:rPr lang="en-GB" sz="2400" dirty="0">
                <a:latin typeface="Segoe Print" panose="02000600000000000000" pitchFamily="2" charset="0"/>
              </a:rPr>
              <a:t>So, different kinds of teaching are needed to develop word recognition skills from those needed to foster comprehension of written and spoken language.</a:t>
            </a:r>
          </a:p>
          <a:p>
            <a:pPr>
              <a:defRPr/>
            </a:pPr>
            <a:endParaRPr lang="en-GB"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01593B3-A2BF-4899-99BB-8022BCBAC694}"/>
              </a:ext>
            </a:extLst>
          </p:cNvPr>
          <p:cNvSpPr>
            <a:spLocks noGrp="1" noChangeArrowheads="1"/>
          </p:cNvSpPr>
          <p:nvPr>
            <p:ph type="title"/>
          </p:nvPr>
        </p:nvSpPr>
        <p:spPr>
          <a:xfrm>
            <a:off x="729570" y="968784"/>
            <a:ext cx="8229600" cy="1143000"/>
          </a:xfrm>
        </p:spPr>
        <p:txBody>
          <a:bodyPr>
            <a:noAutofit/>
          </a:bodyPr>
          <a:lstStyle/>
          <a:p>
            <a:r>
              <a:rPr lang="en-GB" altLang="en-US" sz="3200" b="1" dirty="0">
                <a:latin typeface="Segoe Print" panose="02000600000000000000" pitchFamily="2" charset="0"/>
              </a:rPr>
              <a:t>Skilled reading entails a set of processes by which:</a:t>
            </a:r>
          </a:p>
        </p:txBody>
      </p:sp>
      <p:sp>
        <p:nvSpPr>
          <p:cNvPr id="3" name="Content Placeholder 2">
            <a:extLst>
              <a:ext uri="{FF2B5EF4-FFF2-40B4-BE49-F238E27FC236}">
                <a16:creationId xmlns:a16="http://schemas.microsoft.com/office/drawing/2014/main" id="{4B221B28-308D-4903-86A9-B431EEAF0800}"/>
              </a:ext>
            </a:extLst>
          </p:cNvPr>
          <p:cNvSpPr>
            <a:spLocks noGrp="1"/>
          </p:cNvSpPr>
          <p:nvPr>
            <p:ph idx="1"/>
          </p:nvPr>
        </p:nvSpPr>
        <p:spPr>
          <a:xfrm>
            <a:off x="2063750" y="2565401"/>
            <a:ext cx="8229600" cy="3197225"/>
          </a:xfrm>
        </p:spPr>
        <p:txBody>
          <a:bodyPr/>
          <a:lstStyle/>
          <a:p>
            <a:pPr>
              <a:defRPr/>
            </a:pPr>
            <a:r>
              <a:rPr lang="en-GB" dirty="0">
                <a:latin typeface="Segoe Print" panose="02000600000000000000" pitchFamily="2" charset="0"/>
              </a:rPr>
              <a:t>Words are </a:t>
            </a:r>
            <a:r>
              <a:rPr lang="en-GB" b="1" i="1" dirty="0">
                <a:latin typeface="Segoe Print" panose="02000600000000000000" pitchFamily="2" charset="0"/>
              </a:rPr>
              <a:t>recognised</a:t>
            </a:r>
            <a:r>
              <a:rPr lang="en-GB" dirty="0">
                <a:latin typeface="Segoe Print" panose="02000600000000000000" pitchFamily="2" charset="0"/>
              </a:rPr>
              <a:t> and </a:t>
            </a:r>
            <a:r>
              <a:rPr lang="en-GB" b="1" i="1" dirty="0">
                <a:latin typeface="Segoe Print" panose="02000600000000000000" pitchFamily="2" charset="0"/>
              </a:rPr>
              <a:t>understood</a:t>
            </a:r>
          </a:p>
          <a:p>
            <a:pPr>
              <a:defRPr/>
            </a:pPr>
            <a:endParaRPr lang="en-GB" b="1" i="1" dirty="0">
              <a:latin typeface="Segoe Print" panose="02000600000000000000" pitchFamily="2" charset="0"/>
            </a:endParaRPr>
          </a:p>
          <a:p>
            <a:pPr marL="0" indent="0" algn="ctr">
              <a:buNone/>
              <a:defRPr/>
            </a:pPr>
            <a:r>
              <a:rPr lang="en-GB" dirty="0">
                <a:latin typeface="Segoe Print" panose="02000600000000000000" pitchFamily="2" charset="0"/>
              </a:rPr>
              <a:t>and</a:t>
            </a:r>
          </a:p>
          <a:p>
            <a:pPr marL="0" indent="0" algn="ctr">
              <a:buNone/>
              <a:defRPr/>
            </a:pPr>
            <a:endParaRPr lang="en-GB" dirty="0">
              <a:latin typeface="Segoe Print" panose="02000600000000000000" pitchFamily="2" charset="0"/>
            </a:endParaRPr>
          </a:p>
          <a:p>
            <a:pPr>
              <a:defRPr/>
            </a:pPr>
            <a:r>
              <a:rPr lang="en-GB" dirty="0">
                <a:latin typeface="Segoe Print" panose="02000600000000000000" pitchFamily="2" charset="0"/>
              </a:rPr>
              <a:t>Language comprehension is </a:t>
            </a:r>
            <a:r>
              <a:rPr lang="en-GB" b="1" i="1" dirty="0">
                <a:latin typeface="Segoe Print" panose="02000600000000000000" pitchFamily="2" charset="0"/>
              </a:rPr>
              <a:t>developed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BEA21B3D-2E56-4684-AEC4-F5DF711ED78C}"/>
              </a:ext>
            </a:extLst>
          </p:cNvPr>
          <p:cNvSpPr>
            <a:spLocks noGrp="1" noChangeArrowheads="1"/>
          </p:cNvSpPr>
          <p:nvPr>
            <p:ph idx="1"/>
          </p:nvPr>
        </p:nvSpPr>
        <p:spPr>
          <a:xfrm>
            <a:off x="1121683" y="918256"/>
            <a:ext cx="8785225" cy="4525962"/>
          </a:xfrm>
        </p:spPr>
        <p:txBody>
          <a:bodyPr>
            <a:normAutofit fontScale="92500" lnSpcReduction="10000"/>
          </a:bodyPr>
          <a:lstStyle/>
          <a:p>
            <a:pPr marL="0" indent="0">
              <a:buNone/>
            </a:pPr>
            <a:r>
              <a:rPr lang="en-US" altLang="en-US" sz="2400" dirty="0">
                <a:latin typeface="Segoe Print" panose="02000600000000000000" pitchFamily="2" charset="0"/>
              </a:rPr>
              <a:t>Learning to read involves setting up processes by which the words on the page can be </a:t>
            </a:r>
            <a:r>
              <a:rPr lang="en-US" altLang="en-US" sz="2400" dirty="0" err="1">
                <a:latin typeface="Segoe Print" panose="02000600000000000000" pitchFamily="2" charset="0"/>
              </a:rPr>
              <a:t>recognised</a:t>
            </a:r>
            <a:r>
              <a:rPr lang="en-US" altLang="en-US" sz="2400" dirty="0">
                <a:latin typeface="Segoe Print" panose="02000600000000000000" pitchFamily="2" charset="0"/>
              </a:rPr>
              <a:t> and understood, and continuing to develop the language comprehension processes that underlie both spoken and written language comprehension. </a:t>
            </a:r>
          </a:p>
          <a:p>
            <a:pPr marL="0" indent="0">
              <a:buNone/>
            </a:pPr>
            <a:endParaRPr lang="en-US" altLang="en-US" sz="2400" dirty="0">
              <a:latin typeface="Segoe Print" panose="02000600000000000000" pitchFamily="2" charset="0"/>
            </a:endParaRPr>
          </a:p>
          <a:p>
            <a:pPr marL="0" indent="0">
              <a:buNone/>
            </a:pPr>
            <a:r>
              <a:rPr lang="en-US" altLang="en-US" sz="2400" dirty="0">
                <a:latin typeface="Segoe Print" panose="02000600000000000000" pitchFamily="2" charset="0"/>
              </a:rPr>
              <a:t>Both sets of processes are necessary for reading, but neither is sufficient on its own. </a:t>
            </a:r>
          </a:p>
          <a:p>
            <a:pPr marL="0" indent="0">
              <a:buNone/>
            </a:pPr>
            <a:endParaRPr lang="en-US" altLang="en-US" sz="2400" dirty="0">
              <a:latin typeface="Segoe Print" panose="02000600000000000000" pitchFamily="2" charset="0"/>
            </a:endParaRPr>
          </a:p>
          <a:p>
            <a:pPr marL="0" indent="0">
              <a:buNone/>
            </a:pPr>
            <a:r>
              <a:rPr lang="en-US" altLang="en-US" sz="2400" dirty="0">
                <a:latin typeface="Segoe Print" panose="02000600000000000000" pitchFamily="2" charset="0"/>
              </a:rPr>
              <a:t>Children who cannot adequately </a:t>
            </a:r>
            <a:r>
              <a:rPr lang="en-US" altLang="en-US" sz="2400" dirty="0" err="1">
                <a:latin typeface="Segoe Print" panose="02000600000000000000" pitchFamily="2" charset="0"/>
              </a:rPr>
              <a:t>recognise</a:t>
            </a:r>
            <a:r>
              <a:rPr lang="en-US" altLang="en-US" sz="2400" dirty="0">
                <a:latin typeface="Segoe Print" panose="02000600000000000000" pitchFamily="2" charset="0"/>
              </a:rPr>
              <a:t> the words on the page are by that fact alone prevented from fully understanding the text; however, </a:t>
            </a:r>
            <a:r>
              <a:rPr lang="en-US" altLang="en-US" sz="2400" dirty="0" err="1">
                <a:latin typeface="Segoe Print" panose="02000600000000000000" pitchFamily="2" charset="0"/>
              </a:rPr>
              <a:t>recognising</a:t>
            </a:r>
            <a:r>
              <a:rPr lang="en-US" altLang="en-US" sz="2400" dirty="0">
                <a:latin typeface="Segoe Print" panose="02000600000000000000" pitchFamily="2" charset="0"/>
              </a:rPr>
              <a:t> and decoding the words on the page is no guarantee that the text will be </a:t>
            </a:r>
            <a:r>
              <a:rPr lang="en-GB" altLang="en-US" sz="2400" dirty="0">
                <a:latin typeface="Segoe Print" panose="02000600000000000000" pitchFamily="2" charset="0"/>
              </a:rPr>
              <a:t>understood.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395FE4D-4101-4149-9905-FAFCE7E04E6D}"/>
              </a:ext>
            </a:extLst>
          </p:cNvPr>
          <p:cNvSpPr>
            <a:spLocks noGrp="1" noChangeArrowheads="1"/>
          </p:cNvSpPr>
          <p:nvPr>
            <p:ph type="title"/>
          </p:nvPr>
        </p:nvSpPr>
        <p:spPr>
          <a:xfrm>
            <a:off x="1023256" y="723130"/>
            <a:ext cx="10428515" cy="1143000"/>
          </a:xfrm>
        </p:spPr>
        <p:txBody>
          <a:bodyPr>
            <a:normAutofit/>
          </a:bodyPr>
          <a:lstStyle/>
          <a:p>
            <a:r>
              <a:rPr lang="en-GB" altLang="en-US" sz="3600" dirty="0">
                <a:latin typeface="Segoe Print" panose="02000600000000000000" pitchFamily="2" charset="0"/>
              </a:rPr>
              <a:t>Can you remember not being able to read?</a:t>
            </a:r>
          </a:p>
        </p:txBody>
      </p:sp>
      <p:pic>
        <p:nvPicPr>
          <p:cNvPr id="5123" name="Content Placeholder 3">
            <a:extLst>
              <a:ext uri="{FF2B5EF4-FFF2-40B4-BE49-F238E27FC236}">
                <a16:creationId xmlns:a16="http://schemas.microsoft.com/office/drawing/2014/main" id="{ACFC3ED7-BCFD-47A5-AD91-275F82083C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08144" y="2063842"/>
            <a:ext cx="5327650" cy="3502025"/>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A68D33F-9B0E-4CA3-996C-45DD12757774}"/>
              </a:ext>
            </a:extLst>
          </p:cNvPr>
          <p:cNvSpPr>
            <a:spLocks noGrp="1" noChangeArrowheads="1"/>
          </p:cNvSpPr>
          <p:nvPr>
            <p:ph type="title"/>
          </p:nvPr>
        </p:nvSpPr>
        <p:spPr>
          <a:xfrm>
            <a:off x="1774825" y="1028700"/>
            <a:ext cx="8229600" cy="1143000"/>
          </a:xfrm>
        </p:spPr>
        <p:txBody>
          <a:bodyPr>
            <a:normAutofit/>
          </a:bodyPr>
          <a:lstStyle/>
          <a:p>
            <a:r>
              <a:rPr lang="en-GB" altLang="en-US" sz="2800" b="1" u="sng" dirty="0">
                <a:latin typeface="Segoe Print" panose="02000600000000000000" pitchFamily="2" charset="0"/>
              </a:rPr>
              <a:t>An extract taken from a computer manual</a:t>
            </a:r>
            <a:endParaRPr lang="en-GB" altLang="en-US" sz="2800" u="sng" dirty="0">
              <a:latin typeface="Segoe Print" panose="02000600000000000000" pitchFamily="2" charset="0"/>
            </a:endParaRPr>
          </a:p>
        </p:txBody>
      </p:sp>
      <p:sp>
        <p:nvSpPr>
          <p:cNvPr id="36867" name="Content Placeholder 2">
            <a:extLst>
              <a:ext uri="{FF2B5EF4-FFF2-40B4-BE49-F238E27FC236}">
                <a16:creationId xmlns:a16="http://schemas.microsoft.com/office/drawing/2014/main" id="{179F4DDC-D1B8-4410-8FA9-3B49CA5C61C6}"/>
              </a:ext>
            </a:extLst>
          </p:cNvPr>
          <p:cNvSpPr>
            <a:spLocks noGrp="1" noChangeArrowheads="1"/>
          </p:cNvSpPr>
          <p:nvPr>
            <p:ph idx="1"/>
          </p:nvPr>
        </p:nvSpPr>
        <p:spPr/>
        <p:txBody>
          <a:bodyPr/>
          <a:lstStyle/>
          <a:p>
            <a:pPr marL="0" indent="0">
              <a:buNone/>
            </a:pPr>
            <a:endParaRPr lang="en-GB" altLang="en-US" i="1" dirty="0">
              <a:latin typeface="SassoonCRInfant"/>
            </a:endParaRPr>
          </a:p>
          <a:p>
            <a:pPr marL="0" indent="0">
              <a:buNone/>
            </a:pPr>
            <a:r>
              <a:rPr lang="en-GB" altLang="en-US" sz="2400" i="1" dirty="0">
                <a:latin typeface="Segoe Print" panose="02000600000000000000" pitchFamily="2" charset="0"/>
              </a:rPr>
              <a:t>According to the previous ATA/IDE hard drive transfer protocol, the signalling way to send data was in synchronous strobe mode by using the rising edge of the strobe signal. The faster strobe rate increases EMI, which cannot be eliminated by the standard 40-pin cable used by ATA and ultra ATA.</a:t>
            </a:r>
          </a:p>
          <a:p>
            <a:pPr marL="0" indent="0">
              <a:buNone/>
            </a:pPr>
            <a:endParaRPr lang="en-GB" altLang="en-US"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3EDE785-6CC7-46E5-9227-D049698F776E}"/>
              </a:ext>
            </a:extLst>
          </p:cNvPr>
          <p:cNvSpPr>
            <a:spLocks noChangeArrowheads="1"/>
          </p:cNvSpPr>
          <p:nvPr/>
        </p:nvSpPr>
        <p:spPr bwMode="auto">
          <a:xfrm>
            <a:off x="1650125" y="700854"/>
            <a:ext cx="8075613" cy="1143000"/>
          </a:xfrm>
          <a:prstGeom prst="rect">
            <a:avLst/>
          </a:prstGeom>
          <a:noFill/>
          <a:ln>
            <a:noFill/>
          </a:ln>
        </p:spPr>
        <p:txBody>
          <a:bodyPr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defRPr/>
            </a:pPr>
            <a:r>
              <a:rPr lang="en-GB" altLang="en-US" sz="3600" b="1" dirty="0">
                <a:latin typeface="Segoe Print" panose="02000600000000000000" pitchFamily="2" charset="0"/>
              </a:rPr>
              <a:t>Implications for teaching</a:t>
            </a:r>
            <a:endParaRPr lang="en-US" altLang="en-US" sz="3600" b="1" dirty="0">
              <a:latin typeface="Segoe Print" panose="02000600000000000000" pitchFamily="2" charset="0"/>
            </a:endParaRPr>
          </a:p>
        </p:txBody>
      </p:sp>
      <p:sp>
        <p:nvSpPr>
          <p:cNvPr id="12291" name="Rectangle 3">
            <a:extLst>
              <a:ext uri="{FF2B5EF4-FFF2-40B4-BE49-F238E27FC236}">
                <a16:creationId xmlns:a16="http://schemas.microsoft.com/office/drawing/2014/main" id="{99918A52-2EF6-43FA-B353-758D6449BFE3}"/>
              </a:ext>
            </a:extLst>
          </p:cNvPr>
          <p:cNvSpPr>
            <a:spLocks noChangeArrowheads="1"/>
          </p:cNvSpPr>
          <p:nvPr/>
        </p:nvSpPr>
        <p:spPr bwMode="auto">
          <a:xfrm>
            <a:off x="1741297" y="2124896"/>
            <a:ext cx="8362950" cy="4032250"/>
          </a:xfrm>
          <a:prstGeom prst="rect">
            <a:avLst/>
          </a:prstGeom>
          <a:noFill/>
          <a:ln>
            <a:noFill/>
          </a:ln>
        </p:spPr>
        <p:txBody>
          <a:bodyPr/>
          <a:lstStyle>
            <a:lvl1pPr marL="342900" indent="-342900"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spcBef>
                <a:spcPct val="20000"/>
              </a:spcBef>
              <a:buFontTx/>
              <a:buChar char="•"/>
              <a:defRPr/>
            </a:pPr>
            <a:r>
              <a:rPr lang="en-GB" altLang="en-US" sz="2200" dirty="0">
                <a:latin typeface="Segoe Print" panose="02000600000000000000" pitchFamily="2" charset="0"/>
                <a:cs typeface="Arial" panose="020B0604020202020204" pitchFamily="34" charset="0"/>
              </a:rPr>
              <a:t>Staff need to be aware that different skills and abilities contribute to development of word recognition skills from those that contribute to comprehension. </a:t>
            </a:r>
          </a:p>
          <a:p>
            <a:pPr marL="0" indent="0" eaLnBrk="1" hangingPunct="1">
              <a:spcBef>
                <a:spcPct val="20000"/>
              </a:spcBef>
              <a:defRPr/>
            </a:pPr>
            <a:endParaRPr lang="en-GB" altLang="en-US" sz="2200" dirty="0">
              <a:latin typeface="Segoe Print" panose="02000600000000000000" pitchFamily="2" charset="0"/>
              <a:cs typeface="Arial" panose="020B0604020202020204" pitchFamily="34" charset="0"/>
            </a:endParaRPr>
          </a:p>
          <a:p>
            <a:pPr eaLnBrk="1" hangingPunct="1">
              <a:spcBef>
                <a:spcPct val="20000"/>
              </a:spcBef>
              <a:buFontTx/>
              <a:buChar char="•"/>
              <a:defRPr/>
            </a:pPr>
            <a:r>
              <a:rPr lang="en-GB" altLang="en-US" sz="2200" dirty="0">
                <a:latin typeface="Segoe Print" panose="02000600000000000000" pitchFamily="2" charset="0"/>
                <a:cs typeface="Arial" panose="020B0604020202020204" pitchFamily="34" charset="0"/>
              </a:rPr>
              <a:t>Staff need therefore to keep these two dimensions of reading separate in their minds when they plan their teaching.</a:t>
            </a:r>
            <a:endParaRPr lang="en-US" altLang="en-US" sz="2200" dirty="0">
              <a:latin typeface="Segoe Print" panose="02000600000000000000" pitchFamily="2"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a:extLst>
              <a:ext uri="{FF2B5EF4-FFF2-40B4-BE49-F238E27FC236}">
                <a16:creationId xmlns:a16="http://schemas.microsoft.com/office/drawing/2014/main" id="{C59ACC75-A2F4-4FE2-B501-D34E09478857}"/>
              </a:ext>
            </a:extLst>
          </p:cNvPr>
          <p:cNvSpPr>
            <a:spLocks noChangeArrowheads="1"/>
          </p:cNvSpPr>
          <p:nvPr/>
        </p:nvSpPr>
        <p:spPr bwMode="auto">
          <a:xfrm>
            <a:off x="9983788" y="2457450"/>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9939" name="Rectangle 5">
            <a:extLst>
              <a:ext uri="{FF2B5EF4-FFF2-40B4-BE49-F238E27FC236}">
                <a16:creationId xmlns:a16="http://schemas.microsoft.com/office/drawing/2014/main" id="{C25830A7-9FBA-44EB-81C4-3E788457A6B7}"/>
              </a:ext>
            </a:extLst>
          </p:cNvPr>
          <p:cNvSpPr>
            <a:spLocks noChangeArrowheads="1"/>
          </p:cNvSpPr>
          <p:nvPr/>
        </p:nvSpPr>
        <p:spPr bwMode="auto">
          <a:xfrm>
            <a:off x="9983788" y="2838450"/>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9940" name="Rectangle 6">
            <a:extLst>
              <a:ext uri="{FF2B5EF4-FFF2-40B4-BE49-F238E27FC236}">
                <a16:creationId xmlns:a16="http://schemas.microsoft.com/office/drawing/2014/main" id="{099D928E-DCCC-4DCC-80D9-205B55A0D5DD}"/>
              </a:ext>
            </a:extLst>
          </p:cNvPr>
          <p:cNvSpPr>
            <a:spLocks noChangeArrowheads="1"/>
          </p:cNvSpPr>
          <p:nvPr/>
        </p:nvSpPr>
        <p:spPr bwMode="auto">
          <a:xfrm>
            <a:off x="3216275" y="3789363"/>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9941" name="Rectangle 7">
            <a:extLst>
              <a:ext uri="{FF2B5EF4-FFF2-40B4-BE49-F238E27FC236}">
                <a16:creationId xmlns:a16="http://schemas.microsoft.com/office/drawing/2014/main" id="{80C1D6BC-A55D-431E-9D7C-6168B51DC564}"/>
              </a:ext>
            </a:extLst>
          </p:cNvPr>
          <p:cNvSpPr>
            <a:spLocks noChangeArrowheads="1"/>
          </p:cNvSpPr>
          <p:nvPr/>
        </p:nvSpPr>
        <p:spPr bwMode="auto">
          <a:xfrm>
            <a:off x="9983788" y="3905250"/>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9942" name="Rectangle 8">
            <a:extLst>
              <a:ext uri="{FF2B5EF4-FFF2-40B4-BE49-F238E27FC236}">
                <a16:creationId xmlns:a16="http://schemas.microsoft.com/office/drawing/2014/main" id="{DE5AF260-BAF0-49B3-910C-0856BA34AE4E}"/>
              </a:ext>
            </a:extLst>
          </p:cNvPr>
          <p:cNvSpPr>
            <a:spLocks noChangeArrowheads="1"/>
          </p:cNvSpPr>
          <p:nvPr/>
        </p:nvSpPr>
        <p:spPr bwMode="auto">
          <a:xfrm>
            <a:off x="9983788" y="4286250"/>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9943" name="Rectangle 10">
            <a:extLst>
              <a:ext uri="{FF2B5EF4-FFF2-40B4-BE49-F238E27FC236}">
                <a16:creationId xmlns:a16="http://schemas.microsoft.com/office/drawing/2014/main" id="{0D66F985-5254-4027-89DA-F624B5EDCEE8}"/>
              </a:ext>
            </a:extLst>
          </p:cNvPr>
          <p:cNvSpPr>
            <a:spLocks noChangeArrowheads="1"/>
          </p:cNvSpPr>
          <p:nvPr/>
        </p:nvSpPr>
        <p:spPr bwMode="auto">
          <a:xfrm>
            <a:off x="3216275" y="2349500"/>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9944" name="Text Box 11">
            <a:extLst>
              <a:ext uri="{FF2B5EF4-FFF2-40B4-BE49-F238E27FC236}">
                <a16:creationId xmlns:a16="http://schemas.microsoft.com/office/drawing/2014/main" id="{CB840E4B-FA18-473C-AEB1-4947D93CBB03}"/>
              </a:ext>
            </a:extLst>
          </p:cNvPr>
          <p:cNvSpPr txBox="1">
            <a:spLocks noChangeArrowheads="1"/>
          </p:cNvSpPr>
          <p:nvPr/>
        </p:nvSpPr>
        <p:spPr bwMode="auto">
          <a:xfrm>
            <a:off x="2859814" y="487144"/>
            <a:ext cx="62458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3600" b="1" dirty="0">
                <a:latin typeface="Segoe Print" panose="02000600000000000000" pitchFamily="2" charset="0"/>
              </a:rPr>
              <a:t>26 Letters – 40+ Sounds</a:t>
            </a:r>
          </a:p>
        </p:txBody>
      </p:sp>
      <p:pic>
        <p:nvPicPr>
          <p:cNvPr id="39945" name="Picture 12" descr="40-+-Sounds-1">
            <a:extLst>
              <a:ext uri="{FF2B5EF4-FFF2-40B4-BE49-F238E27FC236}">
                <a16:creationId xmlns:a16="http://schemas.microsoft.com/office/drawing/2014/main" id="{FE51B580-FB64-4EFB-AC1A-E470E706C8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1688" y="1268414"/>
            <a:ext cx="4646612"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3" descr="40-+-Sounds-2">
            <a:extLst>
              <a:ext uri="{FF2B5EF4-FFF2-40B4-BE49-F238E27FC236}">
                <a16:creationId xmlns:a16="http://schemas.microsoft.com/office/drawing/2014/main" id="{68BF6D6C-AD54-4D1A-A0A2-E62D91C064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374" b="2603"/>
          <a:stretch>
            <a:fillRect/>
          </a:stretch>
        </p:blipFill>
        <p:spPr bwMode="auto">
          <a:xfrm>
            <a:off x="5494338" y="1268414"/>
            <a:ext cx="4646612"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D278BE-201A-F0F8-2351-9C1D01D51767}"/>
              </a:ext>
            </a:extLst>
          </p:cNvPr>
          <p:cNvSpPr txBox="1"/>
          <p:nvPr/>
        </p:nvSpPr>
        <p:spPr>
          <a:xfrm>
            <a:off x="1405758" y="2270234"/>
            <a:ext cx="9380483" cy="2677656"/>
          </a:xfrm>
          <a:prstGeom prst="rect">
            <a:avLst/>
          </a:prstGeom>
          <a:noFill/>
        </p:spPr>
        <p:txBody>
          <a:bodyPr wrap="square" rtlCol="0">
            <a:spAutoFit/>
          </a:bodyPr>
          <a:lstStyle/>
          <a:p>
            <a:r>
              <a:rPr lang="en-GB" sz="2400" dirty="0">
                <a:latin typeface="Segoe Print" panose="02000600000000000000" pitchFamily="2" charset="0"/>
              </a:rPr>
              <a:t>Can you think of boys/girls names that have the &lt;</a:t>
            </a:r>
            <a:r>
              <a:rPr lang="en-GB" sz="2400" dirty="0" err="1">
                <a:latin typeface="Segoe Print" panose="02000600000000000000" pitchFamily="2" charset="0"/>
              </a:rPr>
              <a:t>ee</a:t>
            </a:r>
            <a:r>
              <a:rPr lang="en-GB" sz="2400" dirty="0">
                <a:latin typeface="Segoe Print" panose="02000600000000000000" pitchFamily="2" charset="0"/>
              </a:rPr>
              <a:t>&gt; sound in them?</a:t>
            </a:r>
          </a:p>
          <a:p>
            <a:endParaRPr lang="en-GB" sz="2400" dirty="0">
              <a:latin typeface="Segoe Print" panose="02000600000000000000" pitchFamily="2" charset="0"/>
            </a:endParaRPr>
          </a:p>
          <a:p>
            <a:r>
              <a:rPr lang="en-GB" sz="2400" dirty="0">
                <a:latin typeface="Segoe Print" panose="02000600000000000000" pitchFamily="2" charset="0"/>
              </a:rPr>
              <a:t>For example – Nellie!</a:t>
            </a:r>
          </a:p>
          <a:p>
            <a:endParaRPr lang="en-GB" sz="2400" dirty="0">
              <a:latin typeface="Segoe Print" panose="02000600000000000000" pitchFamily="2" charset="0"/>
            </a:endParaRPr>
          </a:p>
          <a:p>
            <a:r>
              <a:rPr lang="en-GB" sz="2400" dirty="0">
                <a:latin typeface="Segoe Print" panose="02000600000000000000" pitchFamily="2" charset="0"/>
              </a:rPr>
              <a:t>Note how many different spellings of the &lt;</a:t>
            </a:r>
            <a:r>
              <a:rPr lang="en-GB" sz="2400" dirty="0" err="1">
                <a:latin typeface="Segoe Print" panose="02000600000000000000" pitchFamily="2" charset="0"/>
              </a:rPr>
              <a:t>ee</a:t>
            </a:r>
            <a:r>
              <a:rPr lang="en-GB" sz="2400" dirty="0">
                <a:latin typeface="Segoe Print" panose="02000600000000000000" pitchFamily="2" charset="0"/>
              </a:rPr>
              <a:t>&gt; sound you make. </a:t>
            </a:r>
          </a:p>
        </p:txBody>
      </p:sp>
      <p:sp>
        <p:nvSpPr>
          <p:cNvPr id="3" name="TextBox 2">
            <a:extLst>
              <a:ext uri="{FF2B5EF4-FFF2-40B4-BE49-F238E27FC236}">
                <a16:creationId xmlns:a16="http://schemas.microsoft.com/office/drawing/2014/main" id="{4C14E4E8-CCDA-E739-60A7-070F61733642}"/>
              </a:ext>
            </a:extLst>
          </p:cNvPr>
          <p:cNvSpPr txBox="1"/>
          <p:nvPr/>
        </p:nvSpPr>
        <p:spPr>
          <a:xfrm>
            <a:off x="1405758" y="984564"/>
            <a:ext cx="3736427" cy="707886"/>
          </a:xfrm>
          <a:prstGeom prst="rect">
            <a:avLst/>
          </a:prstGeom>
          <a:noFill/>
        </p:spPr>
        <p:txBody>
          <a:bodyPr wrap="square" rtlCol="0">
            <a:spAutoFit/>
          </a:bodyPr>
          <a:lstStyle/>
          <a:p>
            <a:r>
              <a:rPr lang="en-GB" sz="4000" b="1" dirty="0">
                <a:latin typeface="Segoe Print" panose="02000600000000000000" pitchFamily="2" charset="0"/>
              </a:rPr>
              <a:t>Activity</a:t>
            </a:r>
          </a:p>
        </p:txBody>
      </p:sp>
    </p:spTree>
    <p:extLst>
      <p:ext uri="{BB962C8B-B14F-4D97-AF65-F5344CB8AC3E}">
        <p14:creationId xmlns:p14="http://schemas.microsoft.com/office/powerpoint/2010/main" val="2205337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8722682-8904-4CD2-AACC-ABE251137E5C}"/>
              </a:ext>
            </a:extLst>
          </p:cNvPr>
          <p:cNvSpPr txBox="1">
            <a:spLocks noChangeArrowheads="1"/>
          </p:cNvSpPr>
          <p:nvPr/>
        </p:nvSpPr>
        <p:spPr>
          <a:xfrm>
            <a:off x="3339737" y="294243"/>
            <a:ext cx="8229600" cy="777875"/>
          </a:xfrm>
          <a:prstGeom prst="rect">
            <a:avLst/>
          </a:prstGeom>
        </p:spPr>
        <p:txBody>
          <a:bodyPr/>
          <a:lstStyle/>
          <a:p>
            <a:pPr>
              <a:defRPr/>
            </a:pPr>
            <a:r>
              <a:rPr lang="en-GB" altLang="en-US" sz="3500" kern="0" dirty="0">
                <a:solidFill>
                  <a:schemeClr val="tx2"/>
                </a:solidFill>
                <a:latin typeface="Segoe Print" panose="02000600000000000000" pitchFamily="2" charset="0"/>
                <a:ea typeface="+mj-ea"/>
                <a:cs typeface="+mj-cs"/>
              </a:rPr>
              <a:t>Language Development</a:t>
            </a:r>
            <a:endParaRPr lang="en-US" altLang="en-US" sz="3500" kern="0" dirty="0">
              <a:solidFill>
                <a:schemeClr val="tx2"/>
              </a:solidFill>
              <a:latin typeface="Segoe Print" panose="02000600000000000000" pitchFamily="2" charset="0"/>
              <a:ea typeface="+mj-ea"/>
              <a:cs typeface="+mj-cs"/>
            </a:endParaRPr>
          </a:p>
        </p:txBody>
      </p:sp>
      <p:sp>
        <p:nvSpPr>
          <p:cNvPr id="3" name="Text Box 8">
            <a:extLst>
              <a:ext uri="{FF2B5EF4-FFF2-40B4-BE49-F238E27FC236}">
                <a16:creationId xmlns:a16="http://schemas.microsoft.com/office/drawing/2014/main" id="{8D35D278-FCCF-4F3A-AE30-43CE8932DD5B}"/>
              </a:ext>
            </a:extLst>
          </p:cNvPr>
          <p:cNvSpPr txBox="1">
            <a:spLocks noChangeArrowheads="1"/>
          </p:cNvSpPr>
          <p:nvPr/>
        </p:nvSpPr>
        <p:spPr bwMode="auto">
          <a:xfrm>
            <a:off x="2063750" y="2082801"/>
            <a:ext cx="3754438" cy="3262313"/>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GB" altLang="en-US" sz="3600" dirty="0">
                <a:solidFill>
                  <a:schemeClr val="tx1"/>
                </a:solidFill>
                <a:latin typeface="Segoe Print" panose="02000600000000000000" pitchFamily="2" charset="0"/>
                <a:cs typeface="Arial" charset="0"/>
              </a:rPr>
              <a:t>Spanish</a:t>
            </a:r>
          </a:p>
          <a:p>
            <a:pPr>
              <a:spcBef>
                <a:spcPct val="50000"/>
              </a:spcBef>
              <a:defRPr/>
            </a:pPr>
            <a:r>
              <a:rPr lang="en-GB" altLang="en-US" sz="2000" dirty="0">
                <a:solidFill>
                  <a:schemeClr val="tx1"/>
                </a:solidFill>
                <a:latin typeface="Segoe Print" panose="02000600000000000000" pitchFamily="2" charset="0"/>
                <a:cs typeface="Arial" charset="0"/>
              </a:rPr>
              <a:t>24 speech sounds</a:t>
            </a:r>
          </a:p>
          <a:p>
            <a:pPr>
              <a:spcBef>
                <a:spcPct val="50000"/>
              </a:spcBef>
              <a:defRPr/>
            </a:pPr>
            <a:r>
              <a:rPr lang="en-GB" altLang="en-US" sz="2000" dirty="0">
                <a:solidFill>
                  <a:schemeClr val="tx1"/>
                </a:solidFill>
                <a:latin typeface="Segoe Print" panose="02000600000000000000" pitchFamily="2" charset="0"/>
                <a:cs typeface="Arial" charset="0"/>
              </a:rPr>
              <a:t>26 letters to make up those sounds</a:t>
            </a:r>
          </a:p>
          <a:p>
            <a:pPr>
              <a:spcBef>
                <a:spcPct val="50000"/>
              </a:spcBef>
              <a:defRPr/>
            </a:pPr>
            <a:r>
              <a:rPr lang="en-GB" altLang="en-US" sz="2000" dirty="0">
                <a:solidFill>
                  <a:schemeClr val="tx1"/>
                </a:solidFill>
                <a:latin typeface="Segoe Print" panose="02000600000000000000" pitchFamily="2" charset="0"/>
                <a:cs typeface="Arial" charset="0"/>
              </a:rPr>
              <a:t>29 graphemes</a:t>
            </a:r>
            <a:endParaRPr lang="en-GB" altLang="en-US" sz="3600" dirty="0">
              <a:solidFill>
                <a:schemeClr val="tx1"/>
              </a:solidFill>
              <a:latin typeface="Segoe Print" panose="02000600000000000000" pitchFamily="2" charset="0"/>
              <a:cs typeface="Arial" charset="0"/>
            </a:endParaRPr>
          </a:p>
          <a:p>
            <a:pPr>
              <a:spcBef>
                <a:spcPct val="50000"/>
              </a:spcBef>
              <a:defRPr/>
            </a:pPr>
            <a:endParaRPr lang="en-GB" altLang="en-US" sz="2000" dirty="0">
              <a:solidFill>
                <a:schemeClr val="tx1"/>
              </a:solidFill>
              <a:cs typeface="Arial" charset="0"/>
            </a:endParaRPr>
          </a:p>
          <a:p>
            <a:pPr>
              <a:spcBef>
                <a:spcPct val="50000"/>
              </a:spcBef>
              <a:defRPr/>
            </a:pPr>
            <a:endParaRPr lang="en-GB" altLang="en-US" sz="2000" dirty="0">
              <a:solidFill>
                <a:schemeClr val="tx1"/>
              </a:solidFill>
              <a:cs typeface="Arial" charset="0"/>
            </a:endParaRPr>
          </a:p>
        </p:txBody>
      </p:sp>
      <p:sp>
        <p:nvSpPr>
          <p:cNvPr id="40964" name="AutoShape 2" descr="Image result for spanish flag clipart">
            <a:extLst>
              <a:ext uri="{FF2B5EF4-FFF2-40B4-BE49-F238E27FC236}">
                <a16:creationId xmlns:a16="http://schemas.microsoft.com/office/drawing/2014/main" id="{3535E80E-4256-458E-9338-688A98B45A4E}"/>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ea typeface="SimSun" panose="02010600030101010101" pitchFamily="2" charset="-122"/>
            </a:endParaRPr>
          </a:p>
        </p:txBody>
      </p:sp>
      <p:pic>
        <p:nvPicPr>
          <p:cNvPr id="40965" name="Picture 4" descr="http://images.clipartpanda.com/contribution-clipart-clipar6.jpg">
            <a:extLst>
              <a:ext uri="{FF2B5EF4-FFF2-40B4-BE49-F238E27FC236}">
                <a16:creationId xmlns:a16="http://schemas.microsoft.com/office/drawing/2014/main" id="{40B2D26C-CD94-4073-AF66-9F50A9BB0E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475" y="1052513"/>
            <a:ext cx="1041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a:extLst>
              <a:ext uri="{FF2B5EF4-FFF2-40B4-BE49-F238E27FC236}">
                <a16:creationId xmlns:a16="http://schemas.microsoft.com/office/drawing/2014/main" id="{04267E91-C5CC-4ED4-9221-EE3AAFFA6F14}"/>
              </a:ext>
            </a:extLst>
          </p:cNvPr>
          <p:cNvSpPr txBox="1">
            <a:spLocks noChangeArrowheads="1"/>
          </p:cNvSpPr>
          <p:nvPr/>
        </p:nvSpPr>
        <p:spPr bwMode="auto">
          <a:xfrm>
            <a:off x="6310314" y="2082801"/>
            <a:ext cx="3756025" cy="3262313"/>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GB" altLang="en-US" sz="3600" dirty="0">
                <a:solidFill>
                  <a:schemeClr val="tx1"/>
                </a:solidFill>
                <a:latin typeface="Segoe Print" panose="02000600000000000000" pitchFamily="2" charset="0"/>
                <a:cs typeface="Arial" charset="0"/>
              </a:rPr>
              <a:t>English</a:t>
            </a:r>
          </a:p>
          <a:p>
            <a:pPr>
              <a:defRPr/>
            </a:pPr>
            <a:r>
              <a:rPr lang="en-GB" altLang="en-US" sz="2000" dirty="0">
                <a:solidFill>
                  <a:schemeClr val="tx1"/>
                </a:solidFill>
                <a:latin typeface="Segoe Print" panose="02000600000000000000" pitchFamily="2" charset="0"/>
                <a:cs typeface="Arial" charset="0"/>
              </a:rPr>
              <a:t>44 speech sounds</a:t>
            </a:r>
          </a:p>
          <a:p>
            <a:pPr>
              <a:defRPr/>
            </a:pPr>
            <a:endParaRPr lang="en-GB" altLang="en-US" sz="2000" dirty="0">
              <a:solidFill>
                <a:schemeClr val="tx1"/>
              </a:solidFill>
              <a:latin typeface="Segoe Print" panose="02000600000000000000" pitchFamily="2" charset="0"/>
              <a:cs typeface="Arial" charset="0"/>
            </a:endParaRPr>
          </a:p>
          <a:p>
            <a:pPr>
              <a:defRPr/>
            </a:pPr>
            <a:r>
              <a:rPr lang="en-GB" altLang="en-US" sz="2000" dirty="0">
                <a:solidFill>
                  <a:schemeClr val="tx1"/>
                </a:solidFill>
                <a:latin typeface="Segoe Print" panose="02000600000000000000" pitchFamily="2" charset="0"/>
                <a:cs typeface="Arial" charset="0"/>
              </a:rPr>
              <a:t>26 letters to make up  </a:t>
            </a:r>
          </a:p>
          <a:p>
            <a:pPr>
              <a:defRPr/>
            </a:pPr>
            <a:r>
              <a:rPr lang="en-GB" altLang="en-US" sz="2000" dirty="0">
                <a:solidFill>
                  <a:schemeClr val="tx1"/>
                </a:solidFill>
                <a:latin typeface="Segoe Print" panose="02000600000000000000" pitchFamily="2" charset="0"/>
                <a:cs typeface="Arial" charset="0"/>
              </a:rPr>
              <a:t>those sounds</a:t>
            </a:r>
          </a:p>
          <a:p>
            <a:pPr>
              <a:spcBef>
                <a:spcPct val="50000"/>
              </a:spcBef>
              <a:defRPr/>
            </a:pPr>
            <a:r>
              <a:rPr lang="en-GB" altLang="en-US" sz="2000" dirty="0">
                <a:solidFill>
                  <a:schemeClr val="tx1"/>
                </a:solidFill>
                <a:latin typeface="Segoe Print" panose="02000600000000000000" pitchFamily="2" charset="0"/>
                <a:cs typeface="Arial" charset="0"/>
              </a:rPr>
              <a:t>150+ graphemes</a:t>
            </a:r>
            <a:endParaRPr lang="en-GB" altLang="en-US" sz="3600" dirty="0">
              <a:solidFill>
                <a:schemeClr val="tx1"/>
              </a:solidFill>
              <a:latin typeface="Segoe Print" panose="02000600000000000000" pitchFamily="2" charset="0"/>
              <a:cs typeface="Arial" charset="0"/>
            </a:endParaRPr>
          </a:p>
          <a:p>
            <a:pPr>
              <a:spcBef>
                <a:spcPct val="50000"/>
              </a:spcBef>
              <a:defRPr/>
            </a:pPr>
            <a:endParaRPr lang="en-GB" altLang="en-US" sz="2000" dirty="0">
              <a:solidFill>
                <a:schemeClr val="tx1"/>
              </a:solidFill>
              <a:cs typeface="Arial" charset="0"/>
            </a:endParaRPr>
          </a:p>
          <a:p>
            <a:pPr>
              <a:spcBef>
                <a:spcPct val="50000"/>
              </a:spcBef>
              <a:defRPr/>
            </a:pPr>
            <a:endParaRPr lang="en-GB" altLang="en-US" sz="2000" dirty="0">
              <a:solidFill>
                <a:schemeClr val="tx1"/>
              </a:solidFill>
              <a:cs typeface="Arial" charset="0"/>
            </a:endParaRPr>
          </a:p>
        </p:txBody>
      </p:sp>
      <p:pic>
        <p:nvPicPr>
          <p:cNvPr id="40967" name="Picture 6" descr="http://www.clipartbest.com/cliparts/Kcn/eor/Kcneor8oi.jpeg">
            <a:extLst>
              <a:ext uri="{FF2B5EF4-FFF2-40B4-BE49-F238E27FC236}">
                <a16:creationId xmlns:a16="http://schemas.microsoft.com/office/drawing/2014/main" id="{F5765ECA-F6A2-4832-B56D-3C0E0D790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1036638"/>
            <a:ext cx="12350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99436A1-352A-4A6F-9711-953B4019B516}"/>
              </a:ext>
            </a:extLst>
          </p:cNvPr>
          <p:cNvSpPr txBox="1"/>
          <p:nvPr/>
        </p:nvSpPr>
        <p:spPr>
          <a:xfrm>
            <a:off x="6237810" y="4950085"/>
            <a:ext cx="3830116"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buFont typeface="Arial" charset="0"/>
              <a:buNone/>
              <a:defRPr/>
            </a:pPr>
            <a:r>
              <a:rPr lang="en-GB" sz="1600" dirty="0" err="1">
                <a:latin typeface="Segoe Print" panose="02000600000000000000" pitchFamily="2" charset="0"/>
              </a:rPr>
              <a:t>eg</a:t>
            </a:r>
            <a:r>
              <a:rPr lang="en-GB" sz="1600" dirty="0">
                <a:latin typeface="Segoe Print" panose="02000600000000000000" pitchFamily="2" charset="0"/>
              </a:rPr>
              <a:t>. 9 different ways to write ‘or’ !</a:t>
            </a:r>
          </a:p>
        </p:txBody>
      </p:sp>
      <p:sp>
        <p:nvSpPr>
          <p:cNvPr id="4" name="TextBox 3">
            <a:extLst>
              <a:ext uri="{FF2B5EF4-FFF2-40B4-BE49-F238E27FC236}">
                <a16:creationId xmlns:a16="http://schemas.microsoft.com/office/drawing/2014/main" id="{71285865-0956-497A-9E99-BAADE5FD1122}"/>
              </a:ext>
            </a:extLst>
          </p:cNvPr>
          <p:cNvSpPr txBox="1"/>
          <p:nvPr/>
        </p:nvSpPr>
        <p:spPr>
          <a:xfrm>
            <a:off x="134983" y="5432427"/>
            <a:ext cx="11922034" cy="323165"/>
          </a:xfrm>
          <a:prstGeom prst="rect">
            <a:avLst/>
          </a:prstGeom>
          <a:noFill/>
        </p:spPr>
        <p:txBody>
          <a:bodyPr wrap="square">
            <a:spAutoFit/>
          </a:bodyPr>
          <a:lstStyle/>
          <a:p>
            <a:pPr>
              <a:defRPr/>
            </a:pPr>
            <a:r>
              <a:rPr lang="en-US" sz="1500" dirty="0">
                <a:latin typeface="Segoe Print" panose="02000600000000000000" pitchFamily="2" charset="0"/>
              </a:rPr>
              <a:t>Add to this that the English has three times as many word as the German language and six times as many as in French! </a:t>
            </a:r>
            <a:endParaRPr lang="en-GB" sz="1500" dirty="0">
              <a:latin typeface="Segoe Print" panose="02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par>
                                <p:cTn id="18" presetID="19"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2000" fill="hold"/>
                                        <p:tgtEl>
                                          <p:spTgt spid="11"/>
                                        </p:tgtEl>
                                        <p:attrNameLst>
                                          <p:attrName>ppt_w</p:attrName>
                                        </p:attrNameLst>
                                      </p:cBhvr>
                                      <p:tavLst>
                                        <p:tav tm="0" fmla="#ppt_w*sin(2.5*pi*$)">
                                          <p:val>
                                            <p:fltVal val="0"/>
                                          </p:val>
                                        </p:tav>
                                        <p:tav tm="100000">
                                          <p:val>
                                            <p:fltVal val="1"/>
                                          </p:val>
                                        </p:tav>
                                      </p:tavLst>
                                    </p:anim>
                                    <p:anim calcmode="lin" valueType="num">
                                      <p:cBhvr>
                                        <p:cTn id="21"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FB58475-6BA9-4D8E-9CE6-17F4C4B6005C}"/>
              </a:ext>
            </a:extLst>
          </p:cNvPr>
          <p:cNvSpPr>
            <a:spLocks noGrp="1" noChangeArrowheads="1"/>
          </p:cNvSpPr>
          <p:nvPr>
            <p:ph type="title"/>
          </p:nvPr>
        </p:nvSpPr>
        <p:spPr>
          <a:xfrm>
            <a:off x="3514499" y="951593"/>
            <a:ext cx="8229600" cy="1143000"/>
          </a:xfrm>
        </p:spPr>
        <p:txBody>
          <a:bodyPr>
            <a:normAutofit/>
          </a:bodyPr>
          <a:lstStyle/>
          <a:p>
            <a:pPr algn="l" eaLnBrk="1" hangingPunct="1"/>
            <a:r>
              <a:rPr lang="en-GB" altLang="en-US" sz="4000" b="1" dirty="0">
                <a:latin typeface="Segoe Print" panose="02000600000000000000" pitchFamily="2" charset="0"/>
              </a:rPr>
              <a:t>Enunciation</a:t>
            </a:r>
            <a:endParaRPr lang="en-US" altLang="en-US" sz="4000" b="1" dirty="0">
              <a:latin typeface="Segoe Print" panose="02000600000000000000" pitchFamily="2" charset="0"/>
            </a:endParaRPr>
          </a:p>
        </p:txBody>
      </p:sp>
      <p:sp>
        <p:nvSpPr>
          <p:cNvPr id="43011" name="Rectangle 3">
            <a:extLst>
              <a:ext uri="{FF2B5EF4-FFF2-40B4-BE49-F238E27FC236}">
                <a16:creationId xmlns:a16="http://schemas.microsoft.com/office/drawing/2014/main" id="{71E383C9-EF30-4C57-BE93-D69C68944135}"/>
              </a:ext>
            </a:extLst>
          </p:cNvPr>
          <p:cNvSpPr>
            <a:spLocks noGrp="1" noChangeArrowheads="1"/>
          </p:cNvSpPr>
          <p:nvPr>
            <p:ph type="body" idx="1"/>
          </p:nvPr>
        </p:nvSpPr>
        <p:spPr>
          <a:xfrm>
            <a:off x="1449978" y="2628085"/>
            <a:ext cx="8229600" cy="4525963"/>
          </a:xfrm>
        </p:spPr>
        <p:txBody>
          <a:bodyPr/>
          <a:lstStyle/>
          <a:p>
            <a:pPr eaLnBrk="1" hangingPunct="1"/>
            <a:r>
              <a:rPr lang="en-GB" altLang="en-US" sz="2400" dirty="0">
                <a:latin typeface="Segoe Print" panose="02000600000000000000" pitchFamily="2" charset="0"/>
              </a:rPr>
              <a:t>Teaching phonics requires a technical skill in enunciation</a:t>
            </a:r>
          </a:p>
          <a:p>
            <a:pPr eaLnBrk="1" hangingPunct="1">
              <a:buFontTx/>
              <a:buNone/>
            </a:pPr>
            <a:endParaRPr lang="en-GB" altLang="en-US" sz="2400" dirty="0">
              <a:latin typeface="Segoe Print" panose="02000600000000000000" pitchFamily="2" charset="0"/>
            </a:endParaRPr>
          </a:p>
          <a:p>
            <a:pPr eaLnBrk="1" hangingPunct="1"/>
            <a:r>
              <a:rPr lang="en-GB" altLang="en-US" sz="2400" dirty="0">
                <a:latin typeface="Segoe Print" panose="02000600000000000000" pitchFamily="2" charset="0"/>
              </a:rPr>
              <a:t>Phonemes should be articulated clearly and precisely</a:t>
            </a:r>
          </a:p>
          <a:p>
            <a:pPr eaLnBrk="1" hangingPunct="1">
              <a:buFontTx/>
              <a:buNone/>
            </a:pPr>
            <a:endParaRPr lang="en-GB" altLang="en-US" sz="3600" dirty="0"/>
          </a:p>
          <a:p>
            <a:pPr eaLnBrk="1" hangingPunct="1"/>
            <a:endParaRPr lang="en-GB" altLang="en-US" sz="3600" dirty="0"/>
          </a:p>
          <a:p>
            <a:pPr eaLnBrk="1" hangingPunct="1">
              <a:buFontTx/>
              <a:buNone/>
            </a:pPr>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US" alt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88EAF738-A797-416D-84E7-4EBBA6309E16}"/>
              </a:ext>
            </a:extLst>
          </p:cNvPr>
          <p:cNvSpPr txBox="1">
            <a:spLocks noChangeArrowheads="1"/>
          </p:cNvSpPr>
          <p:nvPr/>
        </p:nvSpPr>
        <p:spPr bwMode="auto">
          <a:xfrm>
            <a:off x="3505200" y="1905001"/>
            <a:ext cx="4648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0000">
                <a:latin typeface="Comic Sans MS" panose="030F0702030302020204" pitchFamily="66" charset="0"/>
              </a:rPr>
              <a:t>f</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CA9A06FB-754D-44E6-9BD2-1542B07C2F70}"/>
              </a:ext>
            </a:extLst>
          </p:cNvPr>
          <p:cNvSpPr txBox="1">
            <a:spLocks noChangeArrowheads="1"/>
          </p:cNvSpPr>
          <p:nvPr/>
        </p:nvSpPr>
        <p:spPr bwMode="auto">
          <a:xfrm>
            <a:off x="3505200" y="1905001"/>
            <a:ext cx="4648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0000">
                <a:latin typeface="Comic Sans MS" panose="030F0702030302020204" pitchFamily="66" charset="0"/>
              </a:rPr>
              <a:t>j</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2E7B4EDA-AA17-46A4-ACB0-B1E619CF1BEA}"/>
              </a:ext>
            </a:extLst>
          </p:cNvPr>
          <p:cNvSpPr txBox="1">
            <a:spLocks noChangeArrowheads="1"/>
          </p:cNvSpPr>
          <p:nvPr/>
        </p:nvSpPr>
        <p:spPr bwMode="auto">
          <a:xfrm>
            <a:off x="3505200" y="1905001"/>
            <a:ext cx="4648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0000">
                <a:latin typeface="Comic Sans MS" panose="030F0702030302020204" pitchFamily="66" charset="0"/>
              </a:rPr>
              <a:t>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6B2DBC38-3B2D-4A00-9917-25BA19F15F9B}"/>
              </a:ext>
            </a:extLst>
          </p:cNvPr>
          <p:cNvSpPr txBox="1">
            <a:spLocks noChangeArrowheads="1"/>
          </p:cNvSpPr>
          <p:nvPr/>
        </p:nvSpPr>
        <p:spPr bwMode="auto">
          <a:xfrm>
            <a:off x="3505200" y="1905001"/>
            <a:ext cx="4648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0000">
                <a:latin typeface="Comic Sans MS" panose="030F0702030302020204" pitchFamily="66" charset="0"/>
              </a:rPr>
              <a: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E529E0A5-41EB-4C72-A9A0-DEB81EB7206D}"/>
              </a:ext>
            </a:extLst>
          </p:cNvPr>
          <p:cNvSpPr>
            <a:spLocks noGrp="1" noChangeArrowheads="1"/>
          </p:cNvSpPr>
          <p:nvPr>
            <p:ph type="title"/>
          </p:nvPr>
        </p:nvSpPr>
        <p:spPr>
          <a:xfrm>
            <a:off x="479425" y="333375"/>
            <a:ext cx="8229600" cy="1143000"/>
          </a:xfrm>
        </p:spPr>
        <p:txBody>
          <a:bodyPr/>
          <a:lstStyle/>
          <a:p>
            <a:r>
              <a:rPr lang="en-GB" altLang="en-US" dirty="0">
                <a:latin typeface="Segoe Print" panose="02000600000000000000" pitchFamily="2" charset="0"/>
              </a:rPr>
              <a:t>Why does it matter?</a:t>
            </a:r>
          </a:p>
        </p:txBody>
      </p:sp>
      <p:pic>
        <p:nvPicPr>
          <p:cNvPr id="6147" name="Content Placeholder 4">
            <a:extLst>
              <a:ext uri="{FF2B5EF4-FFF2-40B4-BE49-F238E27FC236}">
                <a16:creationId xmlns:a16="http://schemas.microsoft.com/office/drawing/2014/main" id="{1CEEE93F-9B3F-42CD-94C7-6DD8A2E8B0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96926" y="2021662"/>
            <a:ext cx="3308350" cy="2481262"/>
          </a:xfrm>
        </p:spPr>
      </p:pic>
      <p:pic>
        <p:nvPicPr>
          <p:cNvPr id="6148" name="Picture 5">
            <a:extLst>
              <a:ext uri="{FF2B5EF4-FFF2-40B4-BE49-F238E27FC236}">
                <a16:creationId xmlns:a16="http://schemas.microsoft.com/office/drawing/2014/main" id="{F7C70DA1-F5C5-4174-AA69-1495B6C934D2}"/>
              </a:ext>
            </a:extLst>
          </p:cNvPr>
          <p:cNvPicPr>
            <a:picLocks noChangeAspect="1"/>
          </p:cNvPicPr>
          <p:nvPr/>
        </p:nvPicPr>
        <p:blipFill>
          <a:blip r:embed="rId3">
            <a:extLst>
              <a:ext uri="{28A0092B-C50C-407E-A947-70E740481C1C}">
                <a14:useLocalDpi xmlns:a14="http://schemas.microsoft.com/office/drawing/2010/main" val="0"/>
              </a:ext>
            </a:extLst>
          </a:blip>
          <a:srcRect r="70160" b="63100"/>
          <a:stretch>
            <a:fillRect/>
          </a:stretch>
        </p:blipFill>
        <p:spPr bwMode="auto">
          <a:xfrm>
            <a:off x="6252438" y="2021662"/>
            <a:ext cx="226377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1">
            <a:extLst>
              <a:ext uri="{FF2B5EF4-FFF2-40B4-BE49-F238E27FC236}">
                <a16:creationId xmlns:a16="http://schemas.microsoft.com/office/drawing/2014/main" id="{134032FA-3949-4759-AC16-6D2779CCC27E}"/>
              </a:ext>
            </a:extLst>
          </p:cNvPr>
          <p:cNvSpPr txBox="1">
            <a:spLocks noChangeArrowheads="1"/>
          </p:cNvSpPr>
          <p:nvPr/>
        </p:nvSpPr>
        <p:spPr bwMode="auto">
          <a:xfrm>
            <a:off x="2628447" y="4795611"/>
            <a:ext cx="68290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800" dirty="0">
                <a:latin typeface="Segoe Print" panose="02000600000000000000" pitchFamily="2" charset="0"/>
                <a:cs typeface="Calibri" panose="020F0502020204030204" pitchFamily="34" charset="0"/>
              </a:rPr>
              <a:t>What are the potential implications of not being able to read well?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81CC4095-D56B-4208-8AD1-5871FBD78875}"/>
              </a:ext>
            </a:extLst>
          </p:cNvPr>
          <p:cNvSpPr txBox="1">
            <a:spLocks noChangeArrowheads="1"/>
          </p:cNvSpPr>
          <p:nvPr/>
        </p:nvSpPr>
        <p:spPr bwMode="auto">
          <a:xfrm>
            <a:off x="3505200" y="1905001"/>
            <a:ext cx="4648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0000">
                <a:latin typeface="Comic Sans MS" panose="030F0702030302020204" pitchFamily="66" charset="0"/>
              </a:rPr>
              <a:t>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a:extLst>
              <a:ext uri="{FF2B5EF4-FFF2-40B4-BE49-F238E27FC236}">
                <a16:creationId xmlns:a16="http://schemas.microsoft.com/office/drawing/2014/main" id="{A999598C-41D9-4FD5-8F65-34C97322E3A3}"/>
              </a:ext>
            </a:extLst>
          </p:cNvPr>
          <p:cNvSpPr txBox="1">
            <a:spLocks noChangeArrowheads="1"/>
          </p:cNvSpPr>
          <p:nvPr/>
        </p:nvSpPr>
        <p:spPr bwMode="auto">
          <a:xfrm>
            <a:off x="3505200" y="1905001"/>
            <a:ext cx="4648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0000">
                <a:latin typeface="Comic Sans MS" panose="030F0702030302020204" pitchFamily="66" charset="0"/>
              </a:rPr>
              <a:t>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1E2674AD-2140-4E54-9460-0EC2C575495B}"/>
              </a:ext>
            </a:extLst>
          </p:cNvPr>
          <p:cNvSpPr txBox="1">
            <a:spLocks noChangeArrowheads="1"/>
          </p:cNvSpPr>
          <p:nvPr/>
        </p:nvSpPr>
        <p:spPr bwMode="auto">
          <a:xfrm>
            <a:off x="3505200" y="1905001"/>
            <a:ext cx="4648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0000">
                <a:latin typeface="Comic Sans MS" panose="030F0702030302020204" pitchFamily="66" charset="0"/>
              </a:rPr>
              <a: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a:extLst>
              <a:ext uri="{FF2B5EF4-FFF2-40B4-BE49-F238E27FC236}">
                <a16:creationId xmlns:a16="http://schemas.microsoft.com/office/drawing/2014/main" id="{5B39121D-68B2-4A5C-BBFA-5DA917240605}"/>
              </a:ext>
            </a:extLst>
          </p:cNvPr>
          <p:cNvSpPr txBox="1">
            <a:spLocks noChangeArrowheads="1"/>
          </p:cNvSpPr>
          <p:nvPr/>
        </p:nvSpPr>
        <p:spPr bwMode="auto">
          <a:xfrm>
            <a:off x="3505200" y="1905001"/>
            <a:ext cx="4648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0000">
                <a:latin typeface="Comic Sans MS" panose="030F0702030302020204" pitchFamily="66" charset="0"/>
              </a:rPr>
              <a:t>v</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a:extLst>
              <a:ext uri="{FF2B5EF4-FFF2-40B4-BE49-F238E27FC236}">
                <a16:creationId xmlns:a16="http://schemas.microsoft.com/office/drawing/2014/main" id="{379BCCBB-7693-401A-B2C9-ADE3F67EA1C3}"/>
              </a:ext>
            </a:extLst>
          </p:cNvPr>
          <p:cNvSpPr txBox="1">
            <a:spLocks noChangeArrowheads="1"/>
          </p:cNvSpPr>
          <p:nvPr/>
        </p:nvSpPr>
        <p:spPr bwMode="auto">
          <a:xfrm>
            <a:off x="3505200" y="1905001"/>
            <a:ext cx="4648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0000">
                <a:latin typeface="Comic Sans MS" panose="030F0702030302020204" pitchFamily="66" charset="0"/>
              </a:rPr>
              <a:t>w</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a:extLst>
              <a:ext uri="{FF2B5EF4-FFF2-40B4-BE49-F238E27FC236}">
                <a16:creationId xmlns:a16="http://schemas.microsoft.com/office/drawing/2014/main" id="{9B32AE08-E1E8-4E13-A8CD-E20DE7E9146C}"/>
              </a:ext>
            </a:extLst>
          </p:cNvPr>
          <p:cNvSpPr txBox="1">
            <a:spLocks noChangeArrowheads="1"/>
          </p:cNvSpPr>
          <p:nvPr/>
        </p:nvSpPr>
        <p:spPr bwMode="auto">
          <a:xfrm>
            <a:off x="3505200" y="1905001"/>
            <a:ext cx="4648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0000">
                <a:latin typeface="Comic Sans MS" panose="030F0702030302020204" pitchFamily="66" charset="0"/>
              </a:rPr>
              <a:t>x</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F37711AE-DB3E-4038-9770-494A7B10CADB}"/>
              </a:ext>
            </a:extLst>
          </p:cNvPr>
          <p:cNvSpPr txBox="1">
            <a:spLocks noChangeArrowheads="1"/>
          </p:cNvSpPr>
          <p:nvPr/>
        </p:nvSpPr>
        <p:spPr bwMode="auto">
          <a:xfrm>
            <a:off x="3505200" y="1905001"/>
            <a:ext cx="4648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0000">
                <a:latin typeface="Comic Sans MS" panose="030F0702030302020204" pitchFamily="66" charset="0"/>
              </a:rPr>
              <a:t>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102B8-EAD3-5F1B-AEB2-D9187626F29E}"/>
              </a:ext>
            </a:extLst>
          </p:cNvPr>
          <p:cNvSpPr>
            <a:spLocks noGrp="1"/>
          </p:cNvSpPr>
          <p:nvPr>
            <p:ph type="title"/>
          </p:nvPr>
        </p:nvSpPr>
        <p:spPr/>
        <p:txBody>
          <a:bodyPr/>
          <a:lstStyle/>
          <a:p>
            <a:r>
              <a:rPr lang="en-GB" b="1" dirty="0">
                <a:latin typeface="Segoe Print" panose="02000600000000000000" pitchFamily="2" charset="0"/>
              </a:rPr>
              <a:t>Schwa</a:t>
            </a:r>
          </a:p>
        </p:txBody>
      </p:sp>
      <p:sp>
        <p:nvSpPr>
          <p:cNvPr id="3" name="Content Placeholder 2">
            <a:extLst>
              <a:ext uri="{FF2B5EF4-FFF2-40B4-BE49-F238E27FC236}">
                <a16:creationId xmlns:a16="http://schemas.microsoft.com/office/drawing/2014/main" id="{3B1B628D-F272-A08F-1C71-BED85E78089A}"/>
              </a:ext>
            </a:extLst>
          </p:cNvPr>
          <p:cNvSpPr>
            <a:spLocks noGrp="1"/>
          </p:cNvSpPr>
          <p:nvPr>
            <p:ph idx="1"/>
          </p:nvPr>
        </p:nvSpPr>
        <p:spPr/>
        <p:txBody>
          <a:bodyPr>
            <a:normAutofit/>
          </a:bodyPr>
          <a:lstStyle/>
          <a:p>
            <a:pPr marL="0" indent="0">
              <a:buNone/>
            </a:pPr>
            <a:r>
              <a:rPr lang="en-GB" sz="3200" dirty="0">
                <a:latin typeface="Segoe Print" panose="02000600000000000000" pitchFamily="2" charset="0"/>
              </a:rPr>
              <a:t>An unstressed (weak) vowel sound. It is the most common sound in spoken English. It sounds like an undifferentiated blowing out of breath, such as: ‘</a:t>
            </a:r>
            <a:r>
              <a:rPr lang="en-GB" sz="3200" b="1" dirty="0">
                <a:latin typeface="Segoe Print" panose="02000600000000000000" pitchFamily="2" charset="0"/>
              </a:rPr>
              <a:t>th</a:t>
            </a:r>
            <a:r>
              <a:rPr lang="en-GB" sz="3200" b="1" u="sng" dirty="0">
                <a:latin typeface="Segoe Print" panose="02000600000000000000" pitchFamily="2" charset="0"/>
              </a:rPr>
              <a:t>e</a:t>
            </a:r>
            <a:r>
              <a:rPr lang="en-GB" sz="3200" dirty="0">
                <a:latin typeface="Segoe Print" panose="02000600000000000000" pitchFamily="2" charset="0"/>
              </a:rPr>
              <a:t>’, ‘</a:t>
            </a:r>
            <a:r>
              <a:rPr lang="en-GB" sz="3200" b="1" u="sng" dirty="0">
                <a:latin typeface="Segoe Print" panose="02000600000000000000" pitchFamily="2" charset="0"/>
              </a:rPr>
              <a:t>a</a:t>
            </a:r>
            <a:r>
              <a:rPr lang="en-GB" sz="3200" b="1" dirty="0">
                <a:latin typeface="Segoe Print" panose="02000600000000000000" pitchFamily="2" charset="0"/>
              </a:rPr>
              <a:t>bout</a:t>
            </a:r>
            <a:r>
              <a:rPr lang="en-GB" sz="3200" dirty="0">
                <a:latin typeface="Segoe Print" panose="02000600000000000000" pitchFamily="2" charset="0"/>
              </a:rPr>
              <a:t>’, ‘</a:t>
            </a:r>
            <a:r>
              <a:rPr lang="en-GB" sz="3200" b="1" dirty="0">
                <a:latin typeface="Segoe Print" panose="02000600000000000000" pitchFamily="2" charset="0"/>
              </a:rPr>
              <a:t>fount</a:t>
            </a:r>
            <a:r>
              <a:rPr lang="en-GB" sz="3200" b="1" u="sng" dirty="0">
                <a:latin typeface="Segoe Print" panose="02000600000000000000" pitchFamily="2" charset="0"/>
              </a:rPr>
              <a:t>ai</a:t>
            </a:r>
            <a:r>
              <a:rPr lang="en-GB" sz="3200" b="1" dirty="0">
                <a:latin typeface="Segoe Print" panose="02000600000000000000" pitchFamily="2" charset="0"/>
              </a:rPr>
              <a:t>n</a:t>
            </a:r>
            <a:r>
              <a:rPr lang="en-GB" sz="3200" dirty="0">
                <a:latin typeface="Segoe Print" panose="02000600000000000000" pitchFamily="2" charset="0"/>
              </a:rPr>
              <a:t>’, and ‘</a:t>
            </a:r>
            <a:r>
              <a:rPr lang="en-GB" sz="3200" b="1" dirty="0">
                <a:latin typeface="Segoe Print" panose="02000600000000000000" pitchFamily="2" charset="0"/>
              </a:rPr>
              <a:t>mom</a:t>
            </a:r>
            <a:r>
              <a:rPr lang="en-GB" sz="3200" b="1" u="sng" dirty="0">
                <a:latin typeface="Segoe Print" panose="02000600000000000000" pitchFamily="2" charset="0"/>
              </a:rPr>
              <a:t>e</a:t>
            </a:r>
            <a:r>
              <a:rPr lang="en-GB" sz="3200" b="1" dirty="0">
                <a:latin typeface="Segoe Print" panose="02000600000000000000" pitchFamily="2" charset="0"/>
              </a:rPr>
              <a:t>nt</a:t>
            </a:r>
            <a:r>
              <a:rPr lang="en-GB" sz="3200" dirty="0">
                <a:latin typeface="Segoe Print" panose="02000600000000000000" pitchFamily="2" charset="0"/>
              </a:rPr>
              <a:t>’.  </a:t>
            </a:r>
          </a:p>
        </p:txBody>
      </p:sp>
    </p:spTree>
    <p:extLst>
      <p:ext uri="{BB962C8B-B14F-4D97-AF65-F5344CB8AC3E}">
        <p14:creationId xmlns:p14="http://schemas.microsoft.com/office/powerpoint/2010/main" val="2300388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24710DE-47D3-4B69-A873-0DE6826E5956}"/>
              </a:ext>
            </a:extLst>
          </p:cNvPr>
          <p:cNvSpPr>
            <a:spLocks noChangeArrowheads="1"/>
          </p:cNvSpPr>
          <p:nvPr/>
        </p:nvSpPr>
        <p:spPr bwMode="auto">
          <a:xfrm>
            <a:off x="1026795" y="1093745"/>
            <a:ext cx="9467034" cy="4670509"/>
          </a:xfrm>
          <a:prstGeom prst="rect">
            <a:avLst/>
          </a:prstGeom>
          <a:noFill/>
          <a:ln>
            <a:noFill/>
          </a:ln>
          <a:effectLst/>
        </p:spPr>
        <p:txBody>
          <a:bodyPr wrap="square" anchor="ctr">
            <a:spAutoFit/>
          </a:bodyPr>
          <a:lstStyle>
            <a:lvl1pPr marL="457200" indent="-457200" eaLnBrk="0" hangingPunct="0">
              <a:spcBef>
                <a:spcPct val="20000"/>
              </a:spcBef>
              <a:buChar char="•"/>
              <a:tabLst>
                <a:tab pos="457200" algn="l"/>
              </a:tabLst>
              <a:defRPr sz="3200">
                <a:solidFill>
                  <a:schemeClr val="tx1"/>
                </a:solidFill>
                <a:latin typeface="Arial" pitchFamily="34" charset="0"/>
              </a:defRPr>
            </a:lvl1pPr>
            <a:lvl2pPr marL="742950" indent="-285750" eaLnBrk="0" hangingPunct="0">
              <a:spcBef>
                <a:spcPct val="20000"/>
              </a:spcBef>
              <a:buChar char="–"/>
              <a:tabLst>
                <a:tab pos="457200" algn="l"/>
              </a:tabLst>
              <a:defRPr sz="2800">
                <a:solidFill>
                  <a:schemeClr val="tx1"/>
                </a:solidFill>
                <a:latin typeface="Arial" pitchFamily="34" charset="0"/>
              </a:defRPr>
            </a:lvl2pPr>
            <a:lvl3pPr marL="1143000" indent="-228600" eaLnBrk="0" hangingPunct="0">
              <a:spcBef>
                <a:spcPct val="20000"/>
              </a:spcBef>
              <a:buChar char="•"/>
              <a:tabLst>
                <a:tab pos="457200" algn="l"/>
              </a:tabLst>
              <a:defRPr sz="2400">
                <a:solidFill>
                  <a:schemeClr val="tx1"/>
                </a:solidFill>
                <a:latin typeface="Arial" pitchFamily="34" charset="0"/>
              </a:defRPr>
            </a:lvl3pPr>
            <a:lvl4pPr marL="1600200" indent="-228600" eaLnBrk="0" hangingPunct="0">
              <a:spcBef>
                <a:spcPct val="20000"/>
              </a:spcBef>
              <a:buChar char="–"/>
              <a:tabLst>
                <a:tab pos="457200" algn="l"/>
              </a:tabLst>
              <a:defRPr sz="2000">
                <a:solidFill>
                  <a:schemeClr val="tx1"/>
                </a:solidFill>
                <a:latin typeface="Arial" pitchFamily="34" charset="0"/>
              </a:defRPr>
            </a:lvl4pPr>
            <a:lvl5pPr marL="2057400" indent="-228600" eaLnBrk="0" hangingPunct="0">
              <a:spcBef>
                <a:spcPct val="20000"/>
              </a:spcBef>
              <a:buChar char="»"/>
              <a:tabLst>
                <a:tab pos="457200"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457200"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457200"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457200"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457200" algn="l"/>
              </a:tabLst>
              <a:defRPr sz="2000">
                <a:solidFill>
                  <a:schemeClr val="tx1"/>
                </a:solidFill>
                <a:latin typeface="Arial" pitchFamily="34" charset="0"/>
              </a:defRPr>
            </a:lvl9pPr>
          </a:lstStyle>
          <a:p>
            <a:pPr eaLnBrk="1" hangingPunct="1">
              <a:lnSpc>
                <a:spcPct val="150000"/>
              </a:lnSpc>
              <a:spcBef>
                <a:spcPct val="0"/>
              </a:spcBef>
              <a:buFontTx/>
              <a:buAutoNum type="arabicPeriod"/>
              <a:defRPr/>
            </a:pPr>
            <a:r>
              <a:rPr lang="en-GB" altLang="en-US" sz="2000" dirty="0">
                <a:latin typeface="Segoe Print" panose="02000600000000000000" pitchFamily="2" charset="0"/>
              </a:rPr>
              <a:t>What is a phoneme?</a:t>
            </a:r>
          </a:p>
          <a:p>
            <a:pPr eaLnBrk="1" hangingPunct="1">
              <a:lnSpc>
                <a:spcPct val="150000"/>
              </a:lnSpc>
              <a:spcBef>
                <a:spcPct val="0"/>
              </a:spcBef>
              <a:buFontTx/>
              <a:buAutoNum type="arabicPeriod"/>
              <a:defRPr/>
            </a:pPr>
            <a:r>
              <a:rPr lang="en-GB" altLang="en-US" sz="2000" dirty="0">
                <a:latin typeface="Segoe Print" panose="02000600000000000000" pitchFamily="2" charset="0"/>
              </a:rPr>
              <a:t>How many phonemes are in the word ‘strap’? </a:t>
            </a:r>
          </a:p>
          <a:p>
            <a:pPr eaLnBrk="1" hangingPunct="1">
              <a:lnSpc>
                <a:spcPct val="150000"/>
              </a:lnSpc>
              <a:spcBef>
                <a:spcPct val="0"/>
              </a:spcBef>
              <a:buFontTx/>
              <a:buAutoNum type="arabicPeriod"/>
              <a:defRPr/>
            </a:pPr>
            <a:r>
              <a:rPr lang="en-GB" altLang="en-US" sz="2000" dirty="0">
                <a:latin typeface="Segoe Print" panose="02000600000000000000" pitchFamily="2" charset="0"/>
              </a:rPr>
              <a:t>a) What is a digraph?  b) Give an example</a:t>
            </a:r>
          </a:p>
          <a:p>
            <a:pPr eaLnBrk="1" hangingPunct="1">
              <a:lnSpc>
                <a:spcPct val="150000"/>
              </a:lnSpc>
              <a:spcBef>
                <a:spcPct val="0"/>
              </a:spcBef>
              <a:buFontTx/>
              <a:buAutoNum type="arabicPeriod"/>
              <a:defRPr/>
            </a:pPr>
            <a:r>
              <a:rPr lang="en-GB" altLang="en-US" sz="2000" dirty="0">
                <a:latin typeface="Segoe Print" panose="02000600000000000000" pitchFamily="2" charset="0"/>
              </a:rPr>
              <a:t>a) What is a CVC?  b) Give an example</a:t>
            </a:r>
          </a:p>
          <a:p>
            <a:pPr eaLnBrk="1" hangingPunct="1">
              <a:lnSpc>
                <a:spcPct val="150000"/>
              </a:lnSpc>
              <a:spcBef>
                <a:spcPct val="0"/>
              </a:spcBef>
              <a:buFontTx/>
              <a:buAutoNum type="arabicPeriod"/>
              <a:defRPr/>
            </a:pPr>
            <a:r>
              <a:rPr lang="en-GB" altLang="en-US" sz="2000" dirty="0">
                <a:latin typeface="Segoe Print" panose="02000600000000000000" pitchFamily="2" charset="0"/>
              </a:rPr>
              <a:t>What is a grapheme?</a:t>
            </a:r>
          </a:p>
          <a:p>
            <a:pPr eaLnBrk="1" hangingPunct="1">
              <a:lnSpc>
                <a:spcPct val="150000"/>
              </a:lnSpc>
              <a:spcBef>
                <a:spcPct val="0"/>
              </a:spcBef>
              <a:buFontTx/>
              <a:buAutoNum type="arabicPeriod"/>
              <a:defRPr/>
            </a:pPr>
            <a:r>
              <a:rPr lang="en-GB" altLang="en-US" sz="2000" dirty="0">
                <a:latin typeface="Segoe Print" panose="02000600000000000000" pitchFamily="2" charset="0"/>
              </a:rPr>
              <a:t>What is a pure sound?</a:t>
            </a:r>
          </a:p>
          <a:p>
            <a:pPr eaLnBrk="1" hangingPunct="1">
              <a:lnSpc>
                <a:spcPct val="150000"/>
              </a:lnSpc>
              <a:spcBef>
                <a:spcPct val="0"/>
              </a:spcBef>
              <a:buFontTx/>
              <a:buAutoNum type="arabicPeriod"/>
              <a:defRPr/>
            </a:pPr>
            <a:r>
              <a:rPr lang="en-GB" altLang="en-US" sz="2000" dirty="0">
                <a:latin typeface="Segoe Print" panose="02000600000000000000" pitchFamily="2" charset="0"/>
              </a:rPr>
              <a:t>a) What is a ‘</a:t>
            </a:r>
            <a:r>
              <a:rPr lang="en-GB" altLang="en-US" sz="2000" dirty="0" err="1">
                <a:latin typeface="Segoe Print" panose="02000600000000000000" pitchFamily="2" charset="0"/>
              </a:rPr>
              <a:t>trigraph</a:t>
            </a:r>
            <a:r>
              <a:rPr lang="en-GB" altLang="en-US" sz="2000" dirty="0">
                <a:latin typeface="Segoe Print" panose="02000600000000000000" pitchFamily="2" charset="0"/>
              </a:rPr>
              <a:t>’?  b) Give an example</a:t>
            </a:r>
          </a:p>
          <a:p>
            <a:pPr eaLnBrk="1" hangingPunct="1">
              <a:lnSpc>
                <a:spcPct val="150000"/>
              </a:lnSpc>
              <a:spcBef>
                <a:spcPct val="0"/>
              </a:spcBef>
              <a:buFontTx/>
              <a:buAutoNum type="arabicPeriod"/>
              <a:defRPr/>
            </a:pPr>
            <a:r>
              <a:rPr lang="en-GB" altLang="en-US" sz="2000" dirty="0">
                <a:latin typeface="Segoe Print" panose="02000600000000000000" pitchFamily="2" charset="0"/>
              </a:rPr>
              <a:t>How many phonemes are in the word ‘twenty’? </a:t>
            </a:r>
          </a:p>
          <a:p>
            <a:pPr eaLnBrk="1" hangingPunct="1">
              <a:lnSpc>
                <a:spcPct val="150000"/>
              </a:lnSpc>
              <a:spcBef>
                <a:spcPct val="0"/>
              </a:spcBef>
              <a:buFontTx/>
              <a:buAutoNum type="arabicPeriod"/>
              <a:defRPr/>
            </a:pPr>
            <a:r>
              <a:rPr lang="en-GB" altLang="en-US" sz="2000" dirty="0">
                <a:latin typeface="Segoe Print" panose="02000600000000000000" pitchFamily="2" charset="0"/>
              </a:rPr>
              <a:t>Write down at least four different ways of representing /ae/</a:t>
            </a:r>
          </a:p>
          <a:p>
            <a:pPr eaLnBrk="1" hangingPunct="1">
              <a:lnSpc>
                <a:spcPct val="150000"/>
              </a:lnSpc>
              <a:spcBef>
                <a:spcPct val="0"/>
              </a:spcBef>
              <a:buFontTx/>
              <a:buAutoNum type="arabicPeriod"/>
              <a:defRPr/>
            </a:pPr>
            <a:r>
              <a:rPr lang="en-GB" altLang="en-US" sz="2000" dirty="0">
                <a:latin typeface="Segoe Print" panose="02000600000000000000" pitchFamily="2" charset="0"/>
              </a:rPr>
              <a:t>What is the best guess when you write /ae/ at the end of a  word?</a:t>
            </a:r>
          </a:p>
        </p:txBody>
      </p:sp>
      <p:sp>
        <p:nvSpPr>
          <p:cNvPr id="62467" name="Text Box 3">
            <a:extLst>
              <a:ext uri="{FF2B5EF4-FFF2-40B4-BE49-F238E27FC236}">
                <a16:creationId xmlns:a16="http://schemas.microsoft.com/office/drawing/2014/main" id="{92D18433-42FD-4A70-80D6-AC429641F684}"/>
              </a:ext>
            </a:extLst>
          </p:cNvPr>
          <p:cNvSpPr txBox="1">
            <a:spLocks noChangeArrowheads="1"/>
          </p:cNvSpPr>
          <p:nvPr/>
        </p:nvSpPr>
        <p:spPr bwMode="auto">
          <a:xfrm>
            <a:off x="3666309" y="385859"/>
            <a:ext cx="5867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b="1" dirty="0">
                <a:latin typeface="Segoe Print" panose="02000600000000000000" pitchFamily="2" charset="0"/>
                <a:cs typeface="Arial" panose="020B0604020202020204" pitchFamily="34" charset="0"/>
              </a:rPr>
              <a:t>A phonics quiz</a:t>
            </a:r>
            <a:endParaRPr lang="en-US" altLang="en-US" sz="4000" b="1" dirty="0">
              <a:latin typeface="Segoe Print" panose="02000600000000000000" pitchFamily="2" charset="0"/>
              <a:cs typeface="Arial" panose="020B0604020202020204" pitchFamily="34"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38647859-D849-4F3F-929D-E84FEBA10B0A}"/>
              </a:ext>
            </a:extLst>
          </p:cNvPr>
          <p:cNvSpPr>
            <a:spLocks noGrp="1" noChangeArrowheads="1"/>
          </p:cNvSpPr>
          <p:nvPr>
            <p:ph type="title"/>
          </p:nvPr>
        </p:nvSpPr>
        <p:spPr>
          <a:xfrm>
            <a:off x="1134292" y="582839"/>
            <a:ext cx="10515600" cy="1325563"/>
          </a:xfrm>
        </p:spPr>
        <p:txBody>
          <a:bodyPr>
            <a:normAutofit/>
          </a:bodyPr>
          <a:lstStyle/>
          <a:p>
            <a:pPr algn="l" eaLnBrk="1" hangingPunct="1">
              <a:defRPr/>
            </a:pPr>
            <a:r>
              <a:rPr lang="en-GB" altLang="en-US" sz="4000" b="1" dirty="0">
                <a:latin typeface="Segoe Print" panose="02000600000000000000" pitchFamily="2" charset="0"/>
              </a:rPr>
              <a:t>Some definitions</a:t>
            </a:r>
          </a:p>
        </p:txBody>
      </p:sp>
      <p:sp>
        <p:nvSpPr>
          <p:cNvPr id="64515" name="Rectangle 3">
            <a:extLst>
              <a:ext uri="{FF2B5EF4-FFF2-40B4-BE49-F238E27FC236}">
                <a16:creationId xmlns:a16="http://schemas.microsoft.com/office/drawing/2014/main" id="{48DCFD3E-3A65-4CD9-9239-C71876BD4ED2}"/>
              </a:ext>
            </a:extLst>
          </p:cNvPr>
          <p:cNvSpPr>
            <a:spLocks noGrp="1" noChangeArrowheads="1"/>
          </p:cNvSpPr>
          <p:nvPr>
            <p:ph type="body" idx="1"/>
          </p:nvPr>
        </p:nvSpPr>
        <p:spPr/>
        <p:txBody>
          <a:bodyPr/>
          <a:lstStyle/>
          <a:p>
            <a:pPr eaLnBrk="1" hangingPunct="1">
              <a:buFontTx/>
              <a:buNone/>
            </a:pPr>
            <a:endParaRPr lang="en-GB" altLang="en-US" dirty="0"/>
          </a:p>
          <a:p>
            <a:pPr eaLnBrk="1" hangingPunct="1">
              <a:buFontTx/>
              <a:buNone/>
            </a:pPr>
            <a:endParaRPr lang="en-GB" altLang="en-US" dirty="0"/>
          </a:p>
          <a:p>
            <a:pPr eaLnBrk="1" hangingPunct="1">
              <a:buFontTx/>
              <a:buNone/>
            </a:pPr>
            <a:r>
              <a:rPr lang="en-GB" altLang="en-US" sz="3600" dirty="0">
                <a:latin typeface="Segoe Print" panose="02000600000000000000" pitchFamily="2" charset="0"/>
              </a:rPr>
              <a:t>A </a:t>
            </a:r>
            <a:r>
              <a:rPr lang="en-GB" altLang="en-US" sz="3600" i="1" dirty="0">
                <a:solidFill>
                  <a:schemeClr val="accent2"/>
                </a:solidFill>
                <a:latin typeface="Segoe Print" panose="02000600000000000000" pitchFamily="2" charset="0"/>
              </a:rPr>
              <a:t>phoneme</a:t>
            </a:r>
            <a:r>
              <a:rPr lang="en-GB" altLang="en-US" sz="3600" dirty="0">
                <a:solidFill>
                  <a:schemeClr val="accent2"/>
                </a:solidFill>
                <a:latin typeface="Segoe Print" panose="02000600000000000000" pitchFamily="2" charset="0"/>
              </a:rPr>
              <a:t> </a:t>
            </a:r>
            <a:r>
              <a:rPr lang="en-GB" altLang="en-US" sz="3600" dirty="0">
                <a:latin typeface="Segoe Print" panose="02000600000000000000" pitchFamily="2" charset="0"/>
              </a:rPr>
              <a:t>is the smallest unit of</a:t>
            </a:r>
          </a:p>
          <a:p>
            <a:pPr eaLnBrk="1" hangingPunct="1">
              <a:buFontTx/>
              <a:buNone/>
            </a:pPr>
            <a:r>
              <a:rPr lang="en-GB" altLang="en-US" sz="3600" dirty="0">
                <a:latin typeface="Segoe Print" panose="02000600000000000000" pitchFamily="2" charset="0"/>
              </a:rPr>
              <a:t>sound in a word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F95B0D-A336-420C-9DE0-304D0DBBE060}"/>
              </a:ext>
            </a:extLst>
          </p:cNvPr>
          <p:cNvSpPr>
            <a:spLocks noGrp="1"/>
          </p:cNvSpPr>
          <p:nvPr>
            <p:ph type="title"/>
          </p:nvPr>
        </p:nvSpPr>
        <p:spPr>
          <a:xfrm>
            <a:off x="334963" y="476250"/>
            <a:ext cx="8229601" cy="647700"/>
          </a:xfrm>
        </p:spPr>
        <p:txBody>
          <a:bodyPr>
            <a:normAutofit fontScale="90000"/>
          </a:bodyPr>
          <a:lstStyle/>
          <a:p>
            <a:pPr>
              <a:defRPr/>
            </a:pPr>
            <a:r>
              <a:rPr lang="en-GB" dirty="0">
                <a:latin typeface="Segoe Print" panose="02000600000000000000" pitchFamily="2" charset="0"/>
              </a:rPr>
              <a:t>Teaching of Reading</a:t>
            </a:r>
            <a:br>
              <a:rPr lang="en-GB" dirty="0"/>
            </a:br>
            <a:endParaRPr lang="en-GB" dirty="0"/>
          </a:p>
        </p:txBody>
      </p:sp>
      <p:sp>
        <p:nvSpPr>
          <p:cNvPr id="5" name="TextBox 4">
            <a:extLst>
              <a:ext uri="{FF2B5EF4-FFF2-40B4-BE49-F238E27FC236}">
                <a16:creationId xmlns:a16="http://schemas.microsoft.com/office/drawing/2014/main" id="{B23DE30C-B41B-42AF-9B83-DD192810C6FE}"/>
              </a:ext>
            </a:extLst>
          </p:cNvPr>
          <p:cNvSpPr txBox="1"/>
          <p:nvPr/>
        </p:nvSpPr>
        <p:spPr>
          <a:xfrm>
            <a:off x="1847850" y="800100"/>
            <a:ext cx="8351838" cy="4093428"/>
          </a:xfrm>
          <a:prstGeom prst="rect">
            <a:avLst/>
          </a:prstGeom>
          <a:noFill/>
        </p:spPr>
        <p:txBody>
          <a:bodyPr>
            <a:spAutoFit/>
          </a:bodyPr>
          <a:lstStyle/>
          <a:p>
            <a:pPr>
              <a:defRPr/>
            </a:pPr>
            <a:r>
              <a:rPr lang="en-GB" sz="1600" dirty="0">
                <a:latin typeface="Segoe Print" panose="02000600000000000000" pitchFamily="2" charset="0"/>
              </a:rPr>
              <a:t>Ofsted report: Reading by six – summary of findings.</a:t>
            </a:r>
          </a:p>
          <a:p>
            <a:pPr>
              <a:defRPr/>
            </a:pPr>
            <a:endParaRPr lang="en-GB" sz="2000" dirty="0">
              <a:latin typeface="Segoe Print" panose="02000600000000000000" pitchFamily="2" charset="0"/>
            </a:endParaRPr>
          </a:p>
          <a:p>
            <a:pPr marL="285750" indent="-285750">
              <a:buFont typeface="Arial" panose="020B0604020202020204" pitchFamily="34" charset="0"/>
              <a:buChar char="•"/>
              <a:defRPr/>
            </a:pPr>
            <a:r>
              <a:rPr lang="en-GB" sz="2000" dirty="0">
                <a:latin typeface="Segoe Print" panose="02000600000000000000" pitchFamily="2" charset="0"/>
              </a:rPr>
              <a:t>The best primary schools in England teach virtually every child to read, regardless of the social and economic circumstances of their neighbourhoods, the ethnicity of their pupils, the language spoken at home and most special educational needs or disabilities. </a:t>
            </a:r>
          </a:p>
          <a:p>
            <a:pPr>
              <a:defRPr/>
            </a:pPr>
            <a:endParaRPr lang="en-GB" sz="2000" dirty="0">
              <a:latin typeface="Segoe Print" panose="02000600000000000000" pitchFamily="2" charset="0"/>
            </a:endParaRPr>
          </a:p>
          <a:p>
            <a:pPr marL="285750" indent="-285750">
              <a:buFont typeface="Arial" panose="020B0604020202020204" pitchFamily="34" charset="0"/>
              <a:buChar char="•"/>
              <a:defRPr/>
            </a:pPr>
            <a:r>
              <a:rPr lang="en-GB" sz="2000" dirty="0">
                <a:latin typeface="Segoe Print" panose="02000600000000000000" pitchFamily="2" charset="0"/>
              </a:rPr>
              <a:t>Their success is based on a determination that every child will learn to read, together with a very rigorous and sequential approach to developing speaking and listening and teaching reading, writing and spelling through systematic phonics.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C576DE08-5D44-4782-818C-1869A4EDC4BE}"/>
              </a:ext>
            </a:extLst>
          </p:cNvPr>
          <p:cNvSpPr>
            <a:spLocks noGrp="1" noChangeArrowheads="1"/>
          </p:cNvSpPr>
          <p:nvPr>
            <p:ph type="title"/>
          </p:nvPr>
        </p:nvSpPr>
        <p:spPr/>
        <p:txBody>
          <a:bodyPr>
            <a:normAutofit/>
          </a:bodyPr>
          <a:lstStyle/>
          <a:p>
            <a:pPr eaLnBrk="1" hangingPunct="1">
              <a:defRPr/>
            </a:pPr>
            <a:r>
              <a:rPr lang="en-GB" altLang="en-US" sz="4000" b="1" dirty="0">
                <a:latin typeface="Segoe Print" panose="02000600000000000000" pitchFamily="2" charset="0"/>
              </a:rPr>
              <a:t>Some definitions</a:t>
            </a:r>
          </a:p>
        </p:txBody>
      </p:sp>
      <p:sp>
        <p:nvSpPr>
          <p:cNvPr id="66563" name="Rectangle 3">
            <a:extLst>
              <a:ext uri="{FF2B5EF4-FFF2-40B4-BE49-F238E27FC236}">
                <a16:creationId xmlns:a16="http://schemas.microsoft.com/office/drawing/2014/main" id="{6D9824CF-0D8C-4B28-98F5-FD85590E8D8C}"/>
              </a:ext>
            </a:extLst>
          </p:cNvPr>
          <p:cNvSpPr>
            <a:spLocks noGrp="1" noChangeArrowheads="1"/>
          </p:cNvSpPr>
          <p:nvPr>
            <p:ph type="body" idx="1"/>
          </p:nvPr>
        </p:nvSpPr>
        <p:spPr/>
        <p:txBody>
          <a:bodyPr>
            <a:normAutofit/>
          </a:bodyPr>
          <a:lstStyle/>
          <a:p>
            <a:pPr eaLnBrk="1" hangingPunct="1">
              <a:buFontTx/>
              <a:buNone/>
            </a:pPr>
            <a:r>
              <a:rPr lang="en-GB" altLang="en-US" sz="3200" i="1" dirty="0">
                <a:solidFill>
                  <a:schemeClr val="accent2"/>
                </a:solidFill>
                <a:latin typeface="Segoe Print" panose="02000600000000000000" pitchFamily="2" charset="0"/>
              </a:rPr>
              <a:t>Grapheme</a:t>
            </a:r>
          </a:p>
          <a:p>
            <a:pPr eaLnBrk="1" hangingPunct="1">
              <a:buFontTx/>
              <a:buNone/>
            </a:pPr>
            <a:endParaRPr lang="en-GB" altLang="en-US" sz="3200" i="1" dirty="0">
              <a:solidFill>
                <a:schemeClr val="accent2"/>
              </a:solidFill>
              <a:latin typeface="Segoe Print" panose="02000600000000000000" pitchFamily="2" charset="0"/>
            </a:endParaRPr>
          </a:p>
          <a:p>
            <a:pPr eaLnBrk="1" hangingPunct="1">
              <a:buFontTx/>
              <a:buNone/>
            </a:pPr>
            <a:r>
              <a:rPr lang="en-GB" altLang="en-US" sz="3200" dirty="0">
                <a:latin typeface="Segoe Print" panose="02000600000000000000" pitchFamily="2" charset="0"/>
              </a:rPr>
              <a:t>Letter(s) representing a phoneme</a:t>
            </a:r>
          </a:p>
          <a:p>
            <a:pPr eaLnBrk="1" hangingPunct="1">
              <a:buFontTx/>
              <a:buNone/>
            </a:pPr>
            <a:endParaRPr lang="en-GB" altLang="en-US" sz="3200" dirty="0">
              <a:latin typeface="Segoe Print" panose="02000600000000000000" pitchFamily="2" charset="0"/>
            </a:endParaRPr>
          </a:p>
          <a:p>
            <a:pPr eaLnBrk="1" hangingPunct="1">
              <a:buFontTx/>
              <a:buNone/>
            </a:pPr>
            <a:r>
              <a:rPr lang="en-GB" altLang="en-US" sz="3200" dirty="0">
                <a:latin typeface="Segoe Print" panose="02000600000000000000" pitchFamily="2" charset="0"/>
              </a:rPr>
              <a:t>		t		ai		</a:t>
            </a:r>
            <a:r>
              <a:rPr lang="en-GB" altLang="en-US" sz="3200" dirty="0" err="1">
                <a:latin typeface="Segoe Print" panose="02000600000000000000" pitchFamily="2" charset="0"/>
              </a:rPr>
              <a:t>igh</a:t>
            </a:r>
            <a:endParaRPr lang="en-GB" altLang="en-US" sz="3200" dirty="0">
              <a:latin typeface="Segoe Print" panose="02000600000000000000" pitchFamily="2"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ED6FEF5-8CD2-43FA-B277-BDB3C748F87A}"/>
              </a:ext>
            </a:extLst>
          </p:cNvPr>
          <p:cNvSpPr>
            <a:spLocks noGrp="1" noChangeArrowheads="1"/>
          </p:cNvSpPr>
          <p:nvPr>
            <p:ph type="title"/>
          </p:nvPr>
        </p:nvSpPr>
        <p:spPr/>
        <p:txBody>
          <a:bodyPr>
            <a:normAutofit/>
          </a:bodyPr>
          <a:lstStyle/>
          <a:p>
            <a:pPr eaLnBrk="1" hangingPunct="1">
              <a:defRPr/>
            </a:pPr>
            <a:r>
              <a:rPr lang="en-GB" altLang="en-US" sz="4000" b="1" dirty="0">
                <a:latin typeface="Segoe Print" panose="02000600000000000000" pitchFamily="2" charset="0"/>
              </a:rPr>
              <a:t>Some definitions</a:t>
            </a:r>
          </a:p>
        </p:txBody>
      </p:sp>
      <p:sp>
        <p:nvSpPr>
          <p:cNvPr id="68611" name="Rectangle 3">
            <a:extLst>
              <a:ext uri="{FF2B5EF4-FFF2-40B4-BE49-F238E27FC236}">
                <a16:creationId xmlns:a16="http://schemas.microsoft.com/office/drawing/2014/main" id="{0370AB40-00A5-4906-8FED-1DC8B45DE917}"/>
              </a:ext>
            </a:extLst>
          </p:cNvPr>
          <p:cNvSpPr>
            <a:spLocks noGrp="1" noChangeArrowheads="1"/>
          </p:cNvSpPr>
          <p:nvPr>
            <p:ph type="body" idx="1"/>
          </p:nvPr>
        </p:nvSpPr>
        <p:spPr>
          <a:xfrm>
            <a:off x="1992312" y="1412876"/>
            <a:ext cx="7700327" cy="3960813"/>
          </a:xfrm>
        </p:spPr>
        <p:txBody>
          <a:bodyPr/>
          <a:lstStyle/>
          <a:p>
            <a:pPr eaLnBrk="1" hangingPunct="1">
              <a:lnSpc>
                <a:spcPct val="90000"/>
              </a:lnSpc>
              <a:buFontTx/>
              <a:buNone/>
            </a:pPr>
            <a:r>
              <a:rPr lang="en-GB" altLang="en-US" i="1" dirty="0">
                <a:solidFill>
                  <a:schemeClr val="accent2"/>
                </a:solidFill>
                <a:latin typeface="Segoe Print" panose="02000600000000000000" pitchFamily="2" charset="0"/>
              </a:rPr>
              <a:t>Blending</a:t>
            </a:r>
          </a:p>
          <a:p>
            <a:pPr eaLnBrk="1" hangingPunct="1">
              <a:lnSpc>
                <a:spcPct val="90000"/>
              </a:lnSpc>
              <a:buFontTx/>
              <a:buNone/>
            </a:pPr>
            <a:r>
              <a:rPr lang="en-GB" altLang="en-US" dirty="0">
                <a:latin typeface="Segoe Print" panose="02000600000000000000" pitchFamily="2" charset="0"/>
              </a:rPr>
              <a:t>Recognising the letter sounds</a:t>
            </a:r>
          </a:p>
          <a:p>
            <a:pPr eaLnBrk="1" hangingPunct="1">
              <a:lnSpc>
                <a:spcPct val="90000"/>
              </a:lnSpc>
              <a:buFontTx/>
              <a:buNone/>
            </a:pPr>
            <a:r>
              <a:rPr lang="en-GB" altLang="en-US" dirty="0">
                <a:latin typeface="Segoe Print" panose="02000600000000000000" pitchFamily="2" charset="0"/>
              </a:rPr>
              <a:t>in a written word, for example</a:t>
            </a:r>
          </a:p>
          <a:p>
            <a:pPr eaLnBrk="1" hangingPunct="1">
              <a:lnSpc>
                <a:spcPct val="90000"/>
              </a:lnSpc>
              <a:buFontTx/>
              <a:buNone/>
            </a:pPr>
            <a:r>
              <a:rPr lang="en-GB" altLang="en-US" dirty="0">
                <a:solidFill>
                  <a:schemeClr val="accent2"/>
                </a:solidFill>
                <a:latin typeface="Segoe Print" panose="02000600000000000000" pitchFamily="2" charset="0"/>
              </a:rPr>
              <a:t>c-u-p</a:t>
            </a:r>
            <a:r>
              <a:rPr lang="en-GB" altLang="en-US" dirty="0">
                <a:latin typeface="Segoe Print" panose="02000600000000000000" pitchFamily="2" charset="0"/>
              </a:rPr>
              <a:t>, and merging or synthesising</a:t>
            </a:r>
          </a:p>
          <a:p>
            <a:pPr eaLnBrk="1" hangingPunct="1">
              <a:lnSpc>
                <a:spcPct val="90000"/>
              </a:lnSpc>
              <a:buFontTx/>
              <a:buNone/>
            </a:pPr>
            <a:r>
              <a:rPr lang="en-GB" altLang="en-US" dirty="0">
                <a:latin typeface="Segoe Print" panose="02000600000000000000" pitchFamily="2" charset="0"/>
              </a:rPr>
              <a:t>them in the order in which they</a:t>
            </a:r>
          </a:p>
          <a:p>
            <a:pPr eaLnBrk="1" hangingPunct="1">
              <a:lnSpc>
                <a:spcPct val="90000"/>
              </a:lnSpc>
              <a:buFontTx/>
              <a:buNone/>
            </a:pPr>
            <a:r>
              <a:rPr lang="en-GB" altLang="en-US" dirty="0">
                <a:latin typeface="Segoe Print" panose="02000600000000000000" pitchFamily="2" charset="0"/>
              </a:rPr>
              <a:t>are written to pronounce the </a:t>
            </a:r>
          </a:p>
          <a:p>
            <a:pPr eaLnBrk="1" hangingPunct="1">
              <a:lnSpc>
                <a:spcPct val="90000"/>
              </a:lnSpc>
              <a:buFontTx/>
              <a:buNone/>
            </a:pPr>
            <a:r>
              <a:rPr lang="en-GB" altLang="en-US" dirty="0">
                <a:latin typeface="Segoe Print" panose="02000600000000000000" pitchFamily="2" charset="0"/>
              </a:rPr>
              <a:t>word ‘cup’</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AADB90E6-FBA7-4735-A254-7A9509703827}"/>
              </a:ext>
            </a:extLst>
          </p:cNvPr>
          <p:cNvSpPr>
            <a:spLocks noGrp="1" noChangeArrowheads="1"/>
          </p:cNvSpPr>
          <p:nvPr>
            <p:ph type="title"/>
          </p:nvPr>
        </p:nvSpPr>
        <p:spPr/>
        <p:txBody>
          <a:bodyPr>
            <a:normAutofit/>
          </a:bodyPr>
          <a:lstStyle/>
          <a:p>
            <a:pPr algn="l" eaLnBrk="1" hangingPunct="1">
              <a:defRPr/>
            </a:pPr>
            <a:r>
              <a:rPr lang="en-GB" altLang="en-US" sz="4000" b="1" dirty="0">
                <a:latin typeface="Segoe Print" panose="02000600000000000000" pitchFamily="2" charset="0"/>
              </a:rPr>
              <a:t>Some definitions</a:t>
            </a:r>
          </a:p>
        </p:txBody>
      </p:sp>
      <p:sp>
        <p:nvSpPr>
          <p:cNvPr id="72707" name="Rectangle 3">
            <a:extLst>
              <a:ext uri="{FF2B5EF4-FFF2-40B4-BE49-F238E27FC236}">
                <a16:creationId xmlns:a16="http://schemas.microsoft.com/office/drawing/2014/main" id="{75E992EF-9ED9-46FB-B1C0-715BE2842E28}"/>
              </a:ext>
            </a:extLst>
          </p:cNvPr>
          <p:cNvSpPr>
            <a:spLocks noGrp="1" noChangeArrowheads="1"/>
          </p:cNvSpPr>
          <p:nvPr>
            <p:ph type="body" idx="1"/>
          </p:nvPr>
        </p:nvSpPr>
        <p:spPr>
          <a:xfrm>
            <a:off x="1937658" y="1948543"/>
            <a:ext cx="7978775" cy="3619500"/>
          </a:xfrm>
        </p:spPr>
        <p:txBody>
          <a:bodyPr>
            <a:normAutofit/>
          </a:bodyPr>
          <a:lstStyle/>
          <a:p>
            <a:pPr eaLnBrk="1" hangingPunct="1">
              <a:lnSpc>
                <a:spcPct val="90000"/>
              </a:lnSpc>
              <a:buFontTx/>
              <a:buNone/>
            </a:pPr>
            <a:r>
              <a:rPr lang="en-GB" altLang="en-US" i="1" dirty="0">
                <a:solidFill>
                  <a:schemeClr val="accent2"/>
                </a:solidFill>
                <a:latin typeface="Segoe Print" panose="02000600000000000000" pitchFamily="2" charset="0"/>
              </a:rPr>
              <a:t>Segmenting</a:t>
            </a:r>
          </a:p>
          <a:p>
            <a:pPr eaLnBrk="1" hangingPunct="1">
              <a:lnSpc>
                <a:spcPct val="90000"/>
              </a:lnSpc>
              <a:buFontTx/>
              <a:buNone/>
            </a:pPr>
            <a:r>
              <a:rPr lang="en-GB" altLang="en-US" dirty="0">
                <a:latin typeface="Segoe Print" panose="02000600000000000000" pitchFamily="2" charset="0"/>
              </a:rPr>
              <a:t>Identifying the individual sounds in a spoken word (e.g. </a:t>
            </a:r>
            <a:r>
              <a:rPr lang="en-GB" altLang="en-US" dirty="0">
                <a:solidFill>
                  <a:schemeClr val="accent2"/>
                </a:solidFill>
                <a:latin typeface="Segoe Print" panose="02000600000000000000" pitchFamily="2" charset="0"/>
              </a:rPr>
              <a:t>h-</a:t>
            </a:r>
            <a:r>
              <a:rPr lang="en-GB" altLang="en-US" dirty="0" err="1">
                <a:solidFill>
                  <a:schemeClr val="accent2"/>
                </a:solidFill>
                <a:latin typeface="Segoe Print" panose="02000600000000000000" pitchFamily="2" charset="0"/>
              </a:rPr>
              <a:t>i</a:t>
            </a:r>
            <a:r>
              <a:rPr lang="en-GB" altLang="en-US" dirty="0">
                <a:solidFill>
                  <a:schemeClr val="accent2"/>
                </a:solidFill>
                <a:latin typeface="Segoe Print" panose="02000600000000000000" pitchFamily="2" charset="0"/>
              </a:rPr>
              <a:t>-m</a:t>
            </a:r>
            <a:r>
              <a:rPr lang="en-GB" altLang="en-US" dirty="0">
                <a:latin typeface="Segoe Print" panose="02000600000000000000" pitchFamily="2" charset="0"/>
              </a:rPr>
              <a:t>) and writing down or manipulating letters for each sound to form the word ‘him’</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28E78826-C223-4267-B3EF-8A4012B5182D}"/>
              </a:ext>
            </a:extLst>
          </p:cNvPr>
          <p:cNvSpPr>
            <a:spLocks noGrp="1" noChangeArrowheads="1"/>
          </p:cNvSpPr>
          <p:nvPr>
            <p:ph type="title"/>
          </p:nvPr>
        </p:nvSpPr>
        <p:spPr/>
        <p:txBody>
          <a:bodyPr>
            <a:normAutofit/>
          </a:bodyPr>
          <a:lstStyle/>
          <a:p>
            <a:pPr algn="l" eaLnBrk="1" hangingPunct="1">
              <a:defRPr/>
            </a:pPr>
            <a:r>
              <a:rPr lang="en-GB" altLang="en-US" sz="4000" b="1" dirty="0">
                <a:latin typeface="Segoe Print" panose="02000600000000000000" pitchFamily="2" charset="0"/>
              </a:rPr>
              <a:t>Some definitions</a:t>
            </a:r>
          </a:p>
        </p:txBody>
      </p:sp>
      <p:sp>
        <p:nvSpPr>
          <p:cNvPr id="73731" name="Rectangle 3">
            <a:extLst>
              <a:ext uri="{FF2B5EF4-FFF2-40B4-BE49-F238E27FC236}">
                <a16:creationId xmlns:a16="http://schemas.microsoft.com/office/drawing/2014/main" id="{27DA09EA-3A0D-4EDB-80D8-6B384849FCB4}"/>
              </a:ext>
            </a:extLst>
          </p:cNvPr>
          <p:cNvSpPr>
            <a:spLocks noGrp="1" noChangeArrowheads="1"/>
          </p:cNvSpPr>
          <p:nvPr>
            <p:ph type="body" idx="1"/>
          </p:nvPr>
        </p:nvSpPr>
        <p:spPr>
          <a:xfrm>
            <a:off x="1981200" y="1628776"/>
            <a:ext cx="7067550" cy="3960813"/>
          </a:xfrm>
        </p:spPr>
        <p:txBody>
          <a:bodyPr>
            <a:normAutofit fontScale="92500" lnSpcReduction="20000"/>
          </a:bodyPr>
          <a:lstStyle/>
          <a:p>
            <a:pPr eaLnBrk="1" hangingPunct="1">
              <a:lnSpc>
                <a:spcPct val="90000"/>
              </a:lnSpc>
              <a:buFontTx/>
              <a:buNone/>
            </a:pPr>
            <a:r>
              <a:rPr lang="en-GB" altLang="en-US" i="1" dirty="0">
                <a:solidFill>
                  <a:schemeClr val="accent2"/>
                </a:solidFill>
                <a:latin typeface="Segoe Print" panose="02000600000000000000" pitchFamily="2" charset="0"/>
              </a:rPr>
              <a:t>Digraph</a:t>
            </a:r>
          </a:p>
          <a:p>
            <a:pPr eaLnBrk="1" hangingPunct="1">
              <a:lnSpc>
                <a:spcPct val="90000"/>
              </a:lnSpc>
              <a:buFontTx/>
              <a:buNone/>
            </a:pPr>
            <a:r>
              <a:rPr lang="en-GB" altLang="en-US" dirty="0">
                <a:latin typeface="Segoe Print" panose="02000600000000000000" pitchFamily="2" charset="0"/>
              </a:rPr>
              <a:t>Two letters, which make one sound</a:t>
            </a:r>
          </a:p>
          <a:p>
            <a:pPr eaLnBrk="1" hangingPunct="1">
              <a:lnSpc>
                <a:spcPct val="90000"/>
              </a:lnSpc>
              <a:buFontTx/>
              <a:buNone/>
            </a:pPr>
            <a:endParaRPr lang="en-GB" altLang="en-US" dirty="0">
              <a:latin typeface="Segoe Print" panose="02000600000000000000" pitchFamily="2" charset="0"/>
            </a:endParaRPr>
          </a:p>
          <a:p>
            <a:pPr eaLnBrk="1" hangingPunct="1">
              <a:lnSpc>
                <a:spcPct val="90000"/>
              </a:lnSpc>
              <a:buFontTx/>
              <a:buNone/>
            </a:pPr>
            <a:r>
              <a:rPr lang="en-GB" altLang="en-US" dirty="0">
                <a:latin typeface="Segoe Print" panose="02000600000000000000" pitchFamily="2" charset="0"/>
              </a:rPr>
              <a:t>A consonant digraph contains two consonants</a:t>
            </a:r>
          </a:p>
          <a:p>
            <a:pPr eaLnBrk="1" hangingPunct="1">
              <a:lnSpc>
                <a:spcPct val="90000"/>
              </a:lnSpc>
              <a:buFontTx/>
              <a:buNone/>
            </a:pPr>
            <a:r>
              <a:rPr lang="en-GB" altLang="en-US" dirty="0">
                <a:latin typeface="Segoe Print" panose="02000600000000000000" pitchFamily="2" charset="0"/>
              </a:rPr>
              <a:t>		</a:t>
            </a:r>
            <a:r>
              <a:rPr lang="en-GB" altLang="en-US" dirty="0">
                <a:solidFill>
                  <a:schemeClr val="accent2"/>
                </a:solidFill>
                <a:latin typeface="Segoe Print" panose="02000600000000000000" pitchFamily="2" charset="0"/>
              </a:rPr>
              <a:t>	</a:t>
            </a:r>
            <a:r>
              <a:rPr lang="en-GB" altLang="en-US" dirty="0" err="1">
                <a:solidFill>
                  <a:schemeClr val="accent2"/>
                </a:solidFill>
                <a:latin typeface="Segoe Print" panose="02000600000000000000" pitchFamily="2" charset="0"/>
              </a:rPr>
              <a:t>sh</a:t>
            </a:r>
            <a:r>
              <a:rPr lang="en-GB" altLang="en-US" dirty="0">
                <a:solidFill>
                  <a:schemeClr val="accent2"/>
                </a:solidFill>
                <a:latin typeface="Segoe Print" panose="02000600000000000000" pitchFamily="2" charset="0"/>
              </a:rPr>
              <a:t>	ck	</a:t>
            </a:r>
            <a:r>
              <a:rPr lang="en-GB" altLang="en-US" dirty="0" err="1">
                <a:solidFill>
                  <a:schemeClr val="accent2"/>
                </a:solidFill>
                <a:latin typeface="Segoe Print" panose="02000600000000000000" pitchFamily="2" charset="0"/>
              </a:rPr>
              <a:t>th</a:t>
            </a:r>
            <a:r>
              <a:rPr lang="en-GB" altLang="en-US" dirty="0">
                <a:solidFill>
                  <a:schemeClr val="accent2"/>
                </a:solidFill>
                <a:latin typeface="Segoe Print" panose="02000600000000000000" pitchFamily="2" charset="0"/>
              </a:rPr>
              <a:t>	</a:t>
            </a:r>
            <a:r>
              <a:rPr lang="en-GB" altLang="en-US" dirty="0" err="1">
                <a:solidFill>
                  <a:schemeClr val="accent2"/>
                </a:solidFill>
                <a:latin typeface="Segoe Print" panose="02000600000000000000" pitchFamily="2" charset="0"/>
              </a:rPr>
              <a:t>ll</a:t>
            </a:r>
            <a:endParaRPr lang="en-GB" altLang="en-US" dirty="0">
              <a:solidFill>
                <a:schemeClr val="accent2"/>
              </a:solidFill>
              <a:latin typeface="Segoe Print" panose="02000600000000000000" pitchFamily="2" charset="0"/>
            </a:endParaRPr>
          </a:p>
          <a:p>
            <a:pPr eaLnBrk="1" hangingPunct="1">
              <a:lnSpc>
                <a:spcPct val="90000"/>
              </a:lnSpc>
              <a:buFontTx/>
              <a:buNone/>
            </a:pPr>
            <a:endParaRPr lang="en-GB" altLang="en-US" dirty="0">
              <a:solidFill>
                <a:schemeClr val="accent2"/>
              </a:solidFill>
              <a:latin typeface="Segoe Print" panose="02000600000000000000" pitchFamily="2" charset="0"/>
            </a:endParaRPr>
          </a:p>
          <a:p>
            <a:pPr eaLnBrk="1" hangingPunct="1">
              <a:lnSpc>
                <a:spcPct val="90000"/>
              </a:lnSpc>
              <a:buFontTx/>
              <a:buNone/>
            </a:pPr>
            <a:r>
              <a:rPr lang="en-GB" altLang="en-US" dirty="0">
                <a:latin typeface="Segoe Print" panose="02000600000000000000" pitchFamily="2" charset="0"/>
              </a:rPr>
              <a:t>A vowel digraph contains at least one vowel</a:t>
            </a:r>
          </a:p>
          <a:p>
            <a:pPr eaLnBrk="1" hangingPunct="1">
              <a:lnSpc>
                <a:spcPct val="90000"/>
              </a:lnSpc>
              <a:buFontTx/>
              <a:buNone/>
            </a:pPr>
            <a:r>
              <a:rPr lang="en-GB" altLang="en-US" dirty="0">
                <a:latin typeface="Segoe Print" panose="02000600000000000000" pitchFamily="2" charset="0"/>
              </a:rPr>
              <a:t>		</a:t>
            </a:r>
            <a:r>
              <a:rPr lang="en-GB" altLang="en-US" dirty="0">
                <a:solidFill>
                  <a:schemeClr val="accent2"/>
                </a:solidFill>
                <a:latin typeface="Segoe Print" panose="02000600000000000000" pitchFamily="2" charset="0"/>
              </a:rPr>
              <a:t>	ai 	</a:t>
            </a:r>
            <a:r>
              <a:rPr lang="en-GB" altLang="en-US" dirty="0" err="1">
                <a:solidFill>
                  <a:schemeClr val="accent2"/>
                </a:solidFill>
                <a:latin typeface="Segoe Print" panose="02000600000000000000" pitchFamily="2" charset="0"/>
              </a:rPr>
              <a:t>ee</a:t>
            </a:r>
            <a:r>
              <a:rPr lang="en-GB" altLang="en-US" dirty="0">
                <a:solidFill>
                  <a:schemeClr val="accent2"/>
                </a:solidFill>
                <a:latin typeface="Segoe Print" panose="02000600000000000000" pitchFamily="2" charset="0"/>
              </a:rPr>
              <a:t> 	</a:t>
            </a:r>
            <a:r>
              <a:rPr lang="en-GB" altLang="en-US" dirty="0" err="1">
                <a:solidFill>
                  <a:schemeClr val="accent2"/>
                </a:solidFill>
                <a:latin typeface="Segoe Print" panose="02000600000000000000" pitchFamily="2" charset="0"/>
              </a:rPr>
              <a:t>ar</a:t>
            </a:r>
            <a:r>
              <a:rPr lang="en-GB" altLang="en-US" dirty="0">
                <a:solidFill>
                  <a:schemeClr val="accent2"/>
                </a:solidFill>
                <a:latin typeface="Segoe Print" panose="02000600000000000000" pitchFamily="2" charset="0"/>
              </a:rPr>
              <a:t> 	oy</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8BDB0905-762B-410A-BAF7-ECD5D4D657DE}"/>
              </a:ext>
            </a:extLst>
          </p:cNvPr>
          <p:cNvSpPr>
            <a:spLocks noGrp="1" noChangeArrowheads="1"/>
          </p:cNvSpPr>
          <p:nvPr>
            <p:ph type="title"/>
          </p:nvPr>
        </p:nvSpPr>
        <p:spPr>
          <a:xfrm>
            <a:off x="609419" y="416424"/>
            <a:ext cx="8229600" cy="1143000"/>
          </a:xfrm>
        </p:spPr>
        <p:txBody>
          <a:bodyPr>
            <a:normAutofit/>
          </a:bodyPr>
          <a:lstStyle/>
          <a:p>
            <a:pPr algn="l" eaLnBrk="1" hangingPunct="1">
              <a:defRPr/>
            </a:pPr>
            <a:r>
              <a:rPr lang="en-GB" altLang="en-US" sz="4000" b="1" dirty="0">
                <a:latin typeface="Segoe Print" panose="02000600000000000000" pitchFamily="2" charset="0"/>
              </a:rPr>
              <a:t>Some definitions</a:t>
            </a:r>
            <a:endParaRPr lang="en-US" altLang="en-US" sz="4000" b="1" dirty="0">
              <a:latin typeface="Segoe Print" panose="02000600000000000000" pitchFamily="2" charset="0"/>
            </a:endParaRPr>
          </a:p>
        </p:txBody>
      </p:sp>
      <p:sp>
        <p:nvSpPr>
          <p:cNvPr id="75779" name="Rectangle 3">
            <a:extLst>
              <a:ext uri="{FF2B5EF4-FFF2-40B4-BE49-F238E27FC236}">
                <a16:creationId xmlns:a16="http://schemas.microsoft.com/office/drawing/2014/main" id="{5DB4BA3F-ED6F-4636-841D-3EBED719AFC8}"/>
              </a:ext>
            </a:extLst>
          </p:cNvPr>
          <p:cNvSpPr>
            <a:spLocks noGrp="1" noChangeArrowheads="1"/>
          </p:cNvSpPr>
          <p:nvPr>
            <p:ph type="body" idx="1"/>
          </p:nvPr>
        </p:nvSpPr>
        <p:spPr>
          <a:xfrm>
            <a:off x="2063750" y="1628776"/>
            <a:ext cx="8229600" cy="4525963"/>
          </a:xfrm>
        </p:spPr>
        <p:txBody>
          <a:bodyPr/>
          <a:lstStyle/>
          <a:p>
            <a:pPr eaLnBrk="1" hangingPunct="1">
              <a:buFontTx/>
              <a:buNone/>
            </a:pPr>
            <a:r>
              <a:rPr lang="en-GB" altLang="en-US" sz="3600" i="1" dirty="0">
                <a:solidFill>
                  <a:schemeClr val="accent2"/>
                </a:solidFill>
                <a:latin typeface="Segoe Print" panose="02000600000000000000" pitchFamily="2" charset="0"/>
              </a:rPr>
              <a:t>Split digraph</a:t>
            </a:r>
          </a:p>
          <a:p>
            <a:pPr eaLnBrk="1" hangingPunct="1"/>
            <a:endParaRPr lang="en-GB" altLang="en-US" sz="3600" i="1" dirty="0">
              <a:solidFill>
                <a:schemeClr val="accent2"/>
              </a:solidFill>
              <a:latin typeface="Segoe Print" panose="02000600000000000000" pitchFamily="2" charset="0"/>
            </a:endParaRPr>
          </a:p>
          <a:p>
            <a:pPr eaLnBrk="1" hangingPunct="1">
              <a:buFontTx/>
              <a:buNone/>
            </a:pPr>
            <a:r>
              <a:rPr lang="en-GB" altLang="en-US" sz="3600" dirty="0">
                <a:latin typeface="Segoe Print" panose="02000600000000000000" pitchFamily="2" charset="0"/>
              </a:rPr>
              <a:t>A digraph in which the two letters are not adjacent (e.g. m</a:t>
            </a:r>
            <a:r>
              <a:rPr lang="en-GB" altLang="en-US" sz="3600" dirty="0">
                <a:solidFill>
                  <a:schemeClr val="accent2"/>
                </a:solidFill>
                <a:latin typeface="Segoe Print" panose="02000600000000000000" pitchFamily="2" charset="0"/>
              </a:rPr>
              <a:t>a</a:t>
            </a:r>
            <a:r>
              <a:rPr lang="en-GB" altLang="en-US" sz="3600" dirty="0">
                <a:latin typeface="Segoe Print" panose="02000600000000000000" pitchFamily="2" charset="0"/>
              </a:rPr>
              <a:t>k</a:t>
            </a:r>
            <a:r>
              <a:rPr lang="en-GB" altLang="en-US" sz="3600" dirty="0">
                <a:solidFill>
                  <a:schemeClr val="accent2"/>
                </a:solidFill>
                <a:latin typeface="Segoe Print" panose="02000600000000000000" pitchFamily="2" charset="0"/>
              </a:rPr>
              <a:t>e</a:t>
            </a:r>
            <a:r>
              <a:rPr lang="en-GB" altLang="en-US" sz="3600" dirty="0">
                <a:latin typeface="Segoe Print" panose="02000600000000000000" pitchFamily="2" charset="0"/>
              </a:rPr>
              <a:t>)</a:t>
            </a:r>
            <a:endParaRPr lang="en-US" altLang="en-US" sz="3600" dirty="0">
              <a:latin typeface="Segoe Print" panose="02000600000000000000" pitchFamily="2"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E1F78F0-1CB4-4741-B46E-054F0D70D49D}"/>
              </a:ext>
            </a:extLst>
          </p:cNvPr>
          <p:cNvSpPr>
            <a:spLocks noGrp="1" noChangeArrowheads="1"/>
          </p:cNvSpPr>
          <p:nvPr>
            <p:ph type="title"/>
          </p:nvPr>
        </p:nvSpPr>
        <p:spPr>
          <a:xfrm>
            <a:off x="2037160" y="4799011"/>
            <a:ext cx="6952059" cy="1155267"/>
          </a:xfrm>
        </p:spPr>
        <p:txBody>
          <a:bodyPr anchor="ctr">
            <a:normAutofit/>
          </a:bodyPr>
          <a:lstStyle/>
          <a:p>
            <a:r>
              <a:rPr lang="en-GB" altLang="en-US">
                <a:solidFill>
                  <a:srgbClr val="FFFFFF"/>
                </a:solidFill>
                <a:latin typeface="Kristen ITC" panose="03050502040202030202" pitchFamily="66" charset="0"/>
                <a:ea typeface="ＭＳ Ｐゴシック" panose="020B0600070205080204" pitchFamily="34" charset="-128"/>
              </a:rPr>
              <a:t>Some definitions</a:t>
            </a:r>
          </a:p>
        </p:txBody>
      </p:sp>
      <p:sp>
        <p:nvSpPr>
          <p:cNvPr id="25603" name="Rectangle 3">
            <a:extLst>
              <a:ext uri="{FF2B5EF4-FFF2-40B4-BE49-F238E27FC236}">
                <a16:creationId xmlns:a16="http://schemas.microsoft.com/office/drawing/2014/main" id="{5A2FB8BD-E6FA-4309-BF7E-200172B25781}"/>
              </a:ext>
            </a:extLst>
          </p:cNvPr>
          <p:cNvSpPr>
            <a:spLocks noGrp="1" noChangeArrowheads="1"/>
          </p:cNvSpPr>
          <p:nvPr>
            <p:ph idx="1"/>
          </p:nvPr>
        </p:nvSpPr>
        <p:spPr>
          <a:xfrm>
            <a:off x="2037159" y="685801"/>
            <a:ext cx="7322470" cy="3615267"/>
          </a:xfrm>
        </p:spPr>
        <p:txBody>
          <a:bodyPr>
            <a:normAutofit/>
          </a:bodyPr>
          <a:lstStyle/>
          <a:p>
            <a:pPr>
              <a:buFontTx/>
              <a:buNone/>
            </a:pPr>
            <a:r>
              <a:rPr lang="en-GB" altLang="en-US" i="1" dirty="0">
                <a:latin typeface="Segoe Print" panose="02000600000000000000" pitchFamily="2" charset="0"/>
                <a:ea typeface="ＭＳ Ｐゴシック" panose="020B0600070205080204" pitchFamily="34" charset="-128"/>
              </a:rPr>
              <a:t>Trigraph</a:t>
            </a:r>
          </a:p>
          <a:p>
            <a:pPr>
              <a:buFontTx/>
              <a:buNone/>
            </a:pPr>
            <a:endParaRPr lang="en-GB" altLang="en-US" i="1" dirty="0">
              <a:latin typeface="Segoe Print" panose="02000600000000000000" pitchFamily="2" charset="0"/>
              <a:ea typeface="ＭＳ Ｐゴシック" panose="020B0600070205080204" pitchFamily="34" charset="-128"/>
            </a:endParaRPr>
          </a:p>
          <a:p>
            <a:pPr>
              <a:buFontTx/>
              <a:buNone/>
            </a:pPr>
            <a:r>
              <a:rPr lang="en-GB" altLang="en-US" dirty="0">
                <a:latin typeface="Segoe Print" panose="02000600000000000000" pitchFamily="2" charset="0"/>
                <a:ea typeface="ＭＳ Ｐゴシック" panose="020B0600070205080204" pitchFamily="34" charset="-128"/>
              </a:rPr>
              <a:t>Three letters, which make one sound</a:t>
            </a:r>
          </a:p>
          <a:p>
            <a:pPr>
              <a:buFontTx/>
              <a:buNone/>
            </a:pPr>
            <a:r>
              <a:rPr lang="en-GB" altLang="en-US" dirty="0">
                <a:latin typeface="Segoe Print" panose="02000600000000000000" pitchFamily="2" charset="0"/>
                <a:ea typeface="ＭＳ Ｐゴシック" panose="020B0600070205080204" pitchFamily="34" charset="-128"/>
              </a:rPr>
              <a:t>				</a:t>
            </a:r>
          </a:p>
          <a:p>
            <a:pPr>
              <a:buFontTx/>
              <a:buNone/>
            </a:pPr>
            <a:r>
              <a:rPr lang="en-GB" altLang="en-US" dirty="0">
                <a:latin typeface="Segoe Print" panose="02000600000000000000" pitchFamily="2" charset="0"/>
                <a:ea typeface="ＭＳ Ｐゴシック" panose="020B0600070205080204" pitchFamily="34" charset="-128"/>
              </a:rPr>
              <a:t>			    </a:t>
            </a:r>
            <a:r>
              <a:rPr lang="en-GB" altLang="en-US" dirty="0" err="1">
                <a:latin typeface="Segoe Print" panose="02000600000000000000" pitchFamily="2" charset="0"/>
                <a:ea typeface="ＭＳ Ｐゴシック" panose="020B0600070205080204" pitchFamily="34" charset="-128"/>
              </a:rPr>
              <a:t>igh</a:t>
            </a:r>
            <a:r>
              <a:rPr lang="en-GB" altLang="en-US" dirty="0">
                <a:latin typeface="Segoe Print" panose="02000600000000000000" pitchFamily="2" charset="0"/>
                <a:ea typeface="ＭＳ Ｐゴシック" panose="020B0600070205080204" pitchFamily="34" charset="-128"/>
              </a:rPr>
              <a:t>        </a:t>
            </a:r>
            <a:r>
              <a:rPr lang="en-GB" altLang="en-US" dirty="0" err="1">
                <a:latin typeface="Segoe Print" panose="02000600000000000000" pitchFamily="2" charset="0"/>
                <a:ea typeface="ＭＳ Ｐゴシック" panose="020B0600070205080204" pitchFamily="34" charset="-128"/>
              </a:rPr>
              <a:t>dge</a:t>
            </a:r>
            <a:endParaRPr lang="en-GB" altLang="en-US" dirty="0">
              <a:latin typeface="Segoe Print" panose="02000600000000000000" pitchFamily="2" charset="0"/>
              <a:ea typeface="ＭＳ Ｐゴシック" panose="020B0600070205080204" pitchFamily="34" charset="-128"/>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F43EEF0D-A785-46DC-A5C3-D491E6670998}"/>
              </a:ext>
            </a:extLst>
          </p:cNvPr>
          <p:cNvSpPr>
            <a:spLocks noChangeArrowheads="1"/>
          </p:cNvSpPr>
          <p:nvPr/>
        </p:nvSpPr>
        <p:spPr bwMode="auto">
          <a:xfrm>
            <a:off x="2216695" y="875951"/>
            <a:ext cx="540067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latin typeface="Segoe Print" panose="02000600000000000000" pitchFamily="2" charset="0"/>
              </a:rPr>
              <a:t>p </a:t>
            </a:r>
            <a:r>
              <a:rPr lang="en-GB" altLang="en-US" sz="2400" dirty="0" err="1">
                <a:latin typeface="Segoe Print" panose="02000600000000000000" pitchFamily="2" charset="0"/>
              </a:rPr>
              <a:t>i</a:t>
            </a:r>
            <a:r>
              <a:rPr lang="en-GB" altLang="en-US" sz="2400" dirty="0">
                <a:latin typeface="Segoe Print" panose="02000600000000000000" pitchFamily="2" charset="0"/>
              </a:rPr>
              <a:t> g				chick</a:t>
            </a:r>
          </a:p>
          <a:p>
            <a:pPr eaLnBrk="1" hangingPunct="1">
              <a:spcBef>
                <a:spcPct val="0"/>
              </a:spcBef>
              <a:buFontTx/>
              <a:buNone/>
            </a:pPr>
            <a:r>
              <a:rPr lang="en-GB" altLang="en-US" sz="2400" dirty="0">
                <a:latin typeface="Segoe Print" panose="02000600000000000000" pitchFamily="2" charset="0"/>
              </a:rPr>
              <a:t>	</a:t>
            </a:r>
          </a:p>
          <a:p>
            <a:pPr eaLnBrk="1" hangingPunct="1">
              <a:spcBef>
                <a:spcPct val="0"/>
              </a:spcBef>
              <a:buFontTx/>
              <a:buNone/>
            </a:pPr>
            <a:r>
              <a:rPr lang="en-GB" altLang="en-US" sz="2400" dirty="0">
                <a:latin typeface="Segoe Print" panose="02000600000000000000" pitchFamily="2" charset="0"/>
              </a:rPr>
              <a:t>church	               car</a:t>
            </a:r>
          </a:p>
          <a:p>
            <a:pPr eaLnBrk="1" hangingPunct="1">
              <a:spcBef>
                <a:spcPct val="0"/>
              </a:spcBef>
              <a:buFontTx/>
              <a:buNone/>
            </a:pPr>
            <a:endParaRPr lang="en-GB" altLang="en-US" sz="2400" dirty="0">
              <a:latin typeface="Segoe Print" panose="02000600000000000000" pitchFamily="2" charset="0"/>
            </a:endParaRPr>
          </a:p>
          <a:p>
            <a:pPr eaLnBrk="1" hangingPunct="1">
              <a:spcBef>
                <a:spcPct val="0"/>
              </a:spcBef>
              <a:buFontTx/>
              <a:buNone/>
            </a:pPr>
            <a:r>
              <a:rPr lang="en-GB" altLang="en-US" sz="2400" dirty="0">
                <a:latin typeface="Segoe Print" panose="02000600000000000000" pitchFamily="2" charset="0"/>
              </a:rPr>
              <a:t>boy				down</a:t>
            </a:r>
          </a:p>
          <a:p>
            <a:pPr eaLnBrk="1" hangingPunct="1">
              <a:spcBef>
                <a:spcPct val="0"/>
              </a:spcBef>
              <a:buFontTx/>
              <a:buNone/>
            </a:pPr>
            <a:endParaRPr lang="en-GB" altLang="en-US" sz="2400" dirty="0">
              <a:latin typeface="Segoe Print" panose="02000600000000000000" pitchFamily="2" charset="0"/>
            </a:endParaRPr>
          </a:p>
          <a:p>
            <a:pPr eaLnBrk="1" hangingPunct="1">
              <a:spcBef>
                <a:spcPct val="0"/>
              </a:spcBef>
              <a:buFontTx/>
              <a:buNone/>
            </a:pPr>
            <a:r>
              <a:rPr lang="en-GB" altLang="en-US" sz="2400" dirty="0">
                <a:latin typeface="Segoe Print" panose="02000600000000000000" pitchFamily="2" charset="0"/>
              </a:rPr>
              <a:t>ship				song</a:t>
            </a:r>
          </a:p>
          <a:p>
            <a:pPr eaLnBrk="1" hangingPunct="1">
              <a:spcBef>
                <a:spcPct val="0"/>
              </a:spcBef>
              <a:buFontTx/>
              <a:buNone/>
            </a:pPr>
            <a:endParaRPr lang="en-GB" altLang="en-US" sz="2400" dirty="0">
              <a:latin typeface="Segoe Print" panose="02000600000000000000" pitchFamily="2" charset="0"/>
            </a:endParaRPr>
          </a:p>
          <a:p>
            <a:pPr eaLnBrk="1" hangingPunct="1">
              <a:spcBef>
                <a:spcPct val="0"/>
              </a:spcBef>
              <a:buFontTx/>
              <a:buNone/>
            </a:pPr>
            <a:r>
              <a:rPr lang="en-GB" altLang="en-US" sz="2400" dirty="0">
                <a:latin typeface="Segoe Print" panose="02000600000000000000" pitchFamily="2" charset="0"/>
              </a:rPr>
              <a:t>thorn		     	        f o r	</a:t>
            </a:r>
          </a:p>
          <a:p>
            <a:pPr eaLnBrk="1" hangingPunct="1">
              <a:spcBef>
                <a:spcPct val="0"/>
              </a:spcBef>
              <a:buFontTx/>
              <a:buNone/>
            </a:pPr>
            <a:endParaRPr lang="en-GB" altLang="en-US" sz="2400" dirty="0">
              <a:latin typeface="Segoe Print" panose="02000600000000000000" pitchFamily="2" charset="0"/>
            </a:endParaRPr>
          </a:p>
          <a:p>
            <a:pPr eaLnBrk="1" hangingPunct="1">
              <a:spcBef>
                <a:spcPct val="0"/>
              </a:spcBef>
              <a:buFontTx/>
              <a:buNone/>
            </a:pPr>
            <a:r>
              <a:rPr lang="en-GB" altLang="en-US" sz="2400" dirty="0">
                <a:latin typeface="Segoe Print" panose="02000600000000000000" pitchFamily="2" charset="0"/>
              </a:rPr>
              <a:t>fight				dear	          </a:t>
            </a:r>
          </a:p>
          <a:p>
            <a:pPr eaLnBrk="1" hangingPunct="1">
              <a:spcBef>
                <a:spcPct val="0"/>
              </a:spcBef>
              <a:buFontTx/>
              <a:buNone/>
            </a:pPr>
            <a:endParaRPr lang="en-GB" altLang="en-US" sz="2400" dirty="0">
              <a:latin typeface="Segoe Print" panose="02000600000000000000" pitchFamily="2" charset="0"/>
            </a:endParaRPr>
          </a:p>
          <a:p>
            <a:pPr eaLnBrk="1" hangingPunct="1">
              <a:spcBef>
                <a:spcPct val="0"/>
              </a:spcBef>
              <a:buFontTx/>
              <a:buNone/>
            </a:pPr>
            <a:r>
              <a:rPr lang="en-GB" altLang="en-US" sz="2400" dirty="0">
                <a:latin typeface="Segoe Print" panose="02000600000000000000" pitchFamily="2" charset="0"/>
              </a:rPr>
              <a:t>head			        shirt</a:t>
            </a:r>
            <a:endParaRPr lang="en-GB" altLang="en-US" sz="2000" dirty="0">
              <a:latin typeface="Segoe Print" panose="02000600000000000000" pitchFamily="2" charset="0"/>
            </a:endParaRPr>
          </a:p>
        </p:txBody>
      </p:sp>
      <p:sp>
        <p:nvSpPr>
          <p:cNvPr id="77827" name="Text Box 3">
            <a:extLst>
              <a:ext uri="{FF2B5EF4-FFF2-40B4-BE49-F238E27FC236}">
                <a16:creationId xmlns:a16="http://schemas.microsoft.com/office/drawing/2014/main" id="{737A72CF-11C4-49D2-B9B8-2B391496F4AA}"/>
              </a:ext>
            </a:extLst>
          </p:cNvPr>
          <p:cNvSpPr txBox="1">
            <a:spLocks noChangeArrowheads="1"/>
          </p:cNvSpPr>
          <p:nvPr/>
        </p:nvSpPr>
        <p:spPr bwMode="auto">
          <a:xfrm>
            <a:off x="1428205" y="265536"/>
            <a:ext cx="106244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b="1" dirty="0">
                <a:latin typeface="Segoe Print" panose="02000600000000000000" pitchFamily="2" charset="0"/>
              </a:rPr>
              <a:t>CVC words – clarifying some misunderstandings</a:t>
            </a:r>
            <a:endParaRPr lang="en-US" altLang="en-US" sz="2800" b="1" dirty="0">
              <a:latin typeface="Segoe Print" panose="02000600000000000000" pitchFamily="2"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1947BDC-DB98-4C3B-AB22-CAA48E81760E}"/>
              </a:ext>
            </a:extLst>
          </p:cNvPr>
          <p:cNvSpPr>
            <a:spLocks noGrp="1" noChangeArrowheads="1"/>
          </p:cNvSpPr>
          <p:nvPr>
            <p:ph type="title"/>
          </p:nvPr>
        </p:nvSpPr>
        <p:spPr/>
        <p:txBody>
          <a:bodyPr/>
          <a:lstStyle/>
          <a:p>
            <a:pPr eaLnBrk="1" hangingPunct="1"/>
            <a:r>
              <a:rPr lang="en-GB" altLang="en-US" dirty="0">
                <a:latin typeface="Segoe Print" panose="02000600000000000000" pitchFamily="2" charset="0"/>
              </a:rPr>
              <a:t>CVC?</a:t>
            </a:r>
          </a:p>
        </p:txBody>
      </p:sp>
      <p:sp>
        <p:nvSpPr>
          <p:cNvPr id="79875" name="Text Box 3">
            <a:extLst>
              <a:ext uri="{FF2B5EF4-FFF2-40B4-BE49-F238E27FC236}">
                <a16:creationId xmlns:a16="http://schemas.microsoft.com/office/drawing/2014/main" id="{15F4E738-5A80-404C-AC10-2FD6BBC0B328}"/>
              </a:ext>
            </a:extLst>
          </p:cNvPr>
          <p:cNvSpPr txBox="1">
            <a:spLocks noChangeArrowheads="1"/>
          </p:cNvSpPr>
          <p:nvPr/>
        </p:nvSpPr>
        <p:spPr bwMode="auto">
          <a:xfrm>
            <a:off x="2063751" y="1700214"/>
            <a:ext cx="62642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15000">
              <a:latin typeface="Comic Sans MS" panose="030F0702030302020204" pitchFamily="66" charset="0"/>
            </a:endParaRPr>
          </a:p>
        </p:txBody>
      </p:sp>
      <p:sp>
        <p:nvSpPr>
          <p:cNvPr id="79876" name="Text Box 4">
            <a:extLst>
              <a:ext uri="{FF2B5EF4-FFF2-40B4-BE49-F238E27FC236}">
                <a16:creationId xmlns:a16="http://schemas.microsoft.com/office/drawing/2014/main" id="{0FEB1639-11BD-4467-AA48-183FBEC53392}"/>
              </a:ext>
            </a:extLst>
          </p:cNvPr>
          <p:cNvSpPr txBox="1">
            <a:spLocks noChangeArrowheads="1"/>
          </p:cNvSpPr>
          <p:nvPr/>
        </p:nvSpPr>
        <p:spPr bwMode="auto">
          <a:xfrm>
            <a:off x="2063751" y="1484314"/>
            <a:ext cx="60483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5000">
                <a:latin typeface="Comic Sans MS" panose="030F0702030302020204" pitchFamily="66" charset="0"/>
              </a:rPr>
              <a:t>ship</a:t>
            </a:r>
          </a:p>
        </p:txBody>
      </p:sp>
      <p:sp>
        <p:nvSpPr>
          <p:cNvPr id="87045" name="Oval 5">
            <a:extLst>
              <a:ext uri="{FF2B5EF4-FFF2-40B4-BE49-F238E27FC236}">
                <a16:creationId xmlns:a16="http://schemas.microsoft.com/office/drawing/2014/main" id="{656CF407-3445-472E-8493-13475CFC6F07}"/>
              </a:ext>
            </a:extLst>
          </p:cNvPr>
          <p:cNvSpPr>
            <a:spLocks noChangeArrowheads="1"/>
          </p:cNvSpPr>
          <p:nvPr/>
        </p:nvSpPr>
        <p:spPr bwMode="auto">
          <a:xfrm>
            <a:off x="3216275" y="3860801"/>
            <a:ext cx="1511300" cy="720725"/>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2800">
              <a:latin typeface="Comic Sans MS" panose="030F0702030302020204" pitchFamily="66" charset="0"/>
            </a:endParaRPr>
          </a:p>
        </p:txBody>
      </p:sp>
      <p:sp>
        <p:nvSpPr>
          <p:cNvPr id="87046" name="Oval 6">
            <a:extLst>
              <a:ext uri="{FF2B5EF4-FFF2-40B4-BE49-F238E27FC236}">
                <a16:creationId xmlns:a16="http://schemas.microsoft.com/office/drawing/2014/main" id="{C46C51D8-C023-4A56-AD06-4B84D6C70023}"/>
              </a:ext>
            </a:extLst>
          </p:cNvPr>
          <p:cNvSpPr>
            <a:spLocks noChangeArrowheads="1"/>
          </p:cNvSpPr>
          <p:nvPr/>
        </p:nvSpPr>
        <p:spPr bwMode="auto">
          <a:xfrm>
            <a:off x="5232401" y="3860801"/>
            <a:ext cx="576263" cy="720725"/>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2800">
              <a:latin typeface="Comic Sans MS" panose="030F0702030302020204" pitchFamily="66" charset="0"/>
            </a:endParaRPr>
          </a:p>
        </p:txBody>
      </p:sp>
      <p:sp>
        <p:nvSpPr>
          <p:cNvPr id="87047" name="Oval 7">
            <a:extLst>
              <a:ext uri="{FF2B5EF4-FFF2-40B4-BE49-F238E27FC236}">
                <a16:creationId xmlns:a16="http://schemas.microsoft.com/office/drawing/2014/main" id="{119AC7C6-240E-4639-8D64-B4F0260DC640}"/>
              </a:ext>
            </a:extLst>
          </p:cNvPr>
          <p:cNvSpPr>
            <a:spLocks noChangeArrowheads="1"/>
          </p:cNvSpPr>
          <p:nvPr/>
        </p:nvSpPr>
        <p:spPr bwMode="auto">
          <a:xfrm>
            <a:off x="5951538" y="3860801"/>
            <a:ext cx="576262" cy="720725"/>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280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04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000"/>
                                  </p:stCondLst>
                                  <p:childTnLst>
                                    <p:set>
                                      <p:cBhvr>
                                        <p:cTn id="9" dur="1" fill="hold">
                                          <p:stCondLst>
                                            <p:cond delay="499"/>
                                          </p:stCondLst>
                                        </p:cTn>
                                        <p:tgtEl>
                                          <p:spTgt spid="87046"/>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499"/>
                                          </p:stCondLst>
                                        </p:cTn>
                                        <p:tgtEl>
                                          <p:spTgt spid="87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P spid="87046" grpId="0" animBg="1"/>
      <p:bldP spid="8704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19796B17-9A7B-40CA-8CD6-986C7714F93F}"/>
              </a:ext>
            </a:extLst>
          </p:cNvPr>
          <p:cNvSpPr>
            <a:spLocks noGrp="1" noChangeArrowheads="1"/>
          </p:cNvSpPr>
          <p:nvPr>
            <p:ph type="title"/>
          </p:nvPr>
        </p:nvSpPr>
        <p:spPr/>
        <p:txBody>
          <a:bodyPr/>
          <a:lstStyle/>
          <a:p>
            <a:pPr eaLnBrk="1" hangingPunct="1"/>
            <a:r>
              <a:rPr lang="en-GB" altLang="en-US" dirty="0">
                <a:latin typeface="Segoe Print" panose="02000600000000000000" pitchFamily="2" charset="0"/>
              </a:rPr>
              <a:t>CVC?</a:t>
            </a:r>
          </a:p>
        </p:txBody>
      </p:sp>
      <p:sp>
        <p:nvSpPr>
          <p:cNvPr id="80899" name="Text Box 3">
            <a:extLst>
              <a:ext uri="{FF2B5EF4-FFF2-40B4-BE49-F238E27FC236}">
                <a16:creationId xmlns:a16="http://schemas.microsoft.com/office/drawing/2014/main" id="{327110AF-34B2-4327-B4BB-1B783E287163}"/>
              </a:ext>
            </a:extLst>
          </p:cNvPr>
          <p:cNvSpPr txBox="1">
            <a:spLocks noChangeArrowheads="1"/>
          </p:cNvSpPr>
          <p:nvPr/>
        </p:nvSpPr>
        <p:spPr bwMode="auto">
          <a:xfrm>
            <a:off x="2063751" y="1700214"/>
            <a:ext cx="62642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15000">
              <a:latin typeface="Comic Sans MS" panose="030F0702030302020204" pitchFamily="66" charset="0"/>
            </a:endParaRPr>
          </a:p>
        </p:txBody>
      </p:sp>
      <p:sp>
        <p:nvSpPr>
          <p:cNvPr id="80900" name="Text Box 4">
            <a:extLst>
              <a:ext uri="{FF2B5EF4-FFF2-40B4-BE49-F238E27FC236}">
                <a16:creationId xmlns:a16="http://schemas.microsoft.com/office/drawing/2014/main" id="{7F92EADF-20A1-44F3-B785-F99D374F4B82}"/>
              </a:ext>
            </a:extLst>
          </p:cNvPr>
          <p:cNvSpPr txBox="1">
            <a:spLocks noChangeArrowheads="1"/>
          </p:cNvSpPr>
          <p:nvPr/>
        </p:nvSpPr>
        <p:spPr bwMode="auto">
          <a:xfrm>
            <a:off x="2063751" y="1484314"/>
            <a:ext cx="60483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5000">
                <a:latin typeface="Comic Sans MS" panose="030F0702030302020204" pitchFamily="66" charset="0"/>
              </a:rPr>
              <a:t>boy</a:t>
            </a:r>
          </a:p>
        </p:txBody>
      </p:sp>
      <p:sp>
        <p:nvSpPr>
          <p:cNvPr id="88069" name="Oval 5">
            <a:extLst>
              <a:ext uri="{FF2B5EF4-FFF2-40B4-BE49-F238E27FC236}">
                <a16:creationId xmlns:a16="http://schemas.microsoft.com/office/drawing/2014/main" id="{DA55428A-DF8F-4BF4-8260-17B820DD434B}"/>
              </a:ext>
            </a:extLst>
          </p:cNvPr>
          <p:cNvSpPr>
            <a:spLocks noChangeArrowheads="1"/>
          </p:cNvSpPr>
          <p:nvPr/>
        </p:nvSpPr>
        <p:spPr bwMode="auto">
          <a:xfrm>
            <a:off x="3719513" y="4005264"/>
            <a:ext cx="576262" cy="720725"/>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2800">
              <a:latin typeface="Comic Sans MS" panose="030F0702030302020204" pitchFamily="66" charset="0"/>
            </a:endParaRPr>
          </a:p>
        </p:txBody>
      </p:sp>
      <p:sp>
        <p:nvSpPr>
          <p:cNvPr id="88070" name="Oval 6">
            <a:extLst>
              <a:ext uri="{FF2B5EF4-FFF2-40B4-BE49-F238E27FC236}">
                <a16:creationId xmlns:a16="http://schemas.microsoft.com/office/drawing/2014/main" id="{76115449-164C-4CEF-B390-31C0335F5420}"/>
              </a:ext>
            </a:extLst>
          </p:cNvPr>
          <p:cNvSpPr>
            <a:spLocks noChangeArrowheads="1"/>
          </p:cNvSpPr>
          <p:nvPr/>
        </p:nvSpPr>
        <p:spPr bwMode="auto">
          <a:xfrm>
            <a:off x="5375276" y="4005264"/>
            <a:ext cx="974725" cy="720725"/>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280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6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000"/>
                                  </p:stCondLst>
                                  <p:childTnLst>
                                    <p:set>
                                      <p:cBhvr>
                                        <p:cTn id="9" dur="1" fill="hold">
                                          <p:stCondLst>
                                            <p:cond delay="499"/>
                                          </p:stCondLst>
                                        </p:cTn>
                                        <p:tgtEl>
                                          <p:spTgt spid="88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animBg="1"/>
      <p:bldP spid="8807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5F7C545E-818A-4CF7-900E-566D3D204C89}"/>
              </a:ext>
            </a:extLst>
          </p:cNvPr>
          <p:cNvSpPr>
            <a:spLocks noGrp="1" noChangeArrowheads="1"/>
          </p:cNvSpPr>
          <p:nvPr>
            <p:ph type="title"/>
          </p:nvPr>
        </p:nvSpPr>
        <p:spPr/>
        <p:txBody>
          <a:bodyPr/>
          <a:lstStyle/>
          <a:p>
            <a:pPr eaLnBrk="1" hangingPunct="1"/>
            <a:r>
              <a:rPr lang="en-GB" altLang="en-US" dirty="0">
                <a:latin typeface="Segoe Print" panose="02000600000000000000" pitchFamily="2" charset="0"/>
              </a:rPr>
              <a:t>CVC?</a:t>
            </a:r>
          </a:p>
        </p:txBody>
      </p:sp>
      <p:sp>
        <p:nvSpPr>
          <p:cNvPr id="81923" name="Text Box 3">
            <a:extLst>
              <a:ext uri="{FF2B5EF4-FFF2-40B4-BE49-F238E27FC236}">
                <a16:creationId xmlns:a16="http://schemas.microsoft.com/office/drawing/2014/main" id="{EDAC3BBF-D8D7-4998-BF66-6D04192F213B}"/>
              </a:ext>
            </a:extLst>
          </p:cNvPr>
          <p:cNvSpPr txBox="1">
            <a:spLocks noChangeArrowheads="1"/>
          </p:cNvSpPr>
          <p:nvPr/>
        </p:nvSpPr>
        <p:spPr bwMode="auto">
          <a:xfrm>
            <a:off x="2063751" y="1700214"/>
            <a:ext cx="62642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15000">
              <a:latin typeface="Comic Sans MS" panose="030F0702030302020204" pitchFamily="66" charset="0"/>
            </a:endParaRPr>
          </a:p>
        </p:txBody>
      </p:sp>
      <p:sp>
        <p:nvSpPr>
          <p:cNvPr id="81924" name="Text Box 4">
            <a:extLst>
              <a:ext uri="{FF2B5EF4-FFF2-40B4-BE49-F238E27FC236}">
                <a16:creationId xmlns:a16="http://schemas.microsoft.com/office/drawing/2014/main" id="{F5F5EFF1-A572-494C-A822-C80F7F755D01}"/>
              </a:ext>
            </a:extLst>
          </p:cNvPr>
          <p:cNvSpPr txBox="1">
            <a:spLocks noChangeArrowheads="1"/>
          </p:cNvSpPr>
          <p:nvPr/>
        </p:nvSpPr>
        <p:spPr bwMode="auto">
          <a:xfrm>
            <a:off x="2063751" y="1484314"/>
            <a:ext cx="60483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5000">
                <a:latin typeface="Comic Sans MS" panose="030F0702030302020204" pitchFamily="66" charset="0"/>
              </a:rPr>
              <a:t>song</a:t>
            </a:r>
          </a:p>
        </p:txBody>
      </p:sp>
      <p:sp>
        <p:nvSpPr>
          <p:cNvPr id="90117" name="Oval 5">
            <a:extLst>
              <a:ext uri="{FF2B5EF4-FFF2-40B4-BE49-F238E27FC236}">
                <a16:creationId xmlns:a16="http://schemas.microsoft.com/office/drawing/2014/main" id="{AF35B29D-2DF4-4160-AD0E-88453B9F3CDE}"/>
              </a:ext>
            </a:extLst>
          </p:cNvPr>
          <p:cNvSpPr>
            <a:spLocks noChangeArrowheads="1"/>
          </p:cNvSpPr>
          <p:nvPr/>
        </p:nvSpPr>
        <p:spPr bwMode="auto">
          <a:xfrm>
            <a:off x="3071813" y="3789364"/>
            <a:ext cx="576262" cy="720725"/>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2800">
              <a:latin typeface="Comic Sans MS" panose="030F0702030302020204" pitchFamily="66" charset="0"/>
            </a:endParaRPr>
          </a:p>
        </p:txBody>
      </p:sp>
      <p:sp>
        <p:nvSpPr>
          <p:cNvPr id="90118" name="Oval 6">
            <a:extLst>
              <a:ext uri="{FF2B5EF4-FFF2-40B4-BE49-F238E27FC236}">
                <a16:creationId xmlns:a16="http://schemas.microsoft.com/office/drawing/2014/main" id="{C4FDCA9B-0F87-471E-AFC2-870B86A3A03B}"/>
              </a:ext>
            </a:extLst>
          </p:cNvPr>
          <p:cNvSpPr>
            <a:spLocks noChangeArrowheads="1"/>
          </p:cNvSpPr>
          <p:nvPr/>
        </p:nvSpPr>
        <p:spPr bwMode="auto">
          <a:xfrm>
            <a:off x="4224338" y="3789364"/>
            <a:ext cx="576262" cy="720725"/>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2800">
              <a:latin typeface="Comic Sans MS" panose="030F0702030302020204" pitchFamily="66" charset="0"/>
            </a:endParaRPr>
          </a:p>
        </p:txBody>
      </p:sp>
      <p:sp>
        <p:nvSpPr>
          <p:cNvPr id="90119" name="Oval 7">
            <a:extLst>
              <a:ext uri="{FF2B5EF4-FFF2-40B4-BE49-F238E27FC236}">
                <a16:creationId xmlns:a16="http://schemas.microsoft.com/office/drawing/2014/main" id="{C703CC6E-093E-4E9D-A435-4F3E7D02CFF1}"/>
              </a:ext>
            </a:extLst>
          </p:cNvPr>
          <p:cNvSpPr>
            <a:spLocks noChangeArrowheads="1"/>
          </p:cNvSpPr>
          <p:nvPr/>
        </p:nvSpPr>
        <p:spPr bwMode="auto">
          <a:xfrm>
            <a:off x="5303839" y="3789364"/>
            <a:ext cx="1368425" cy="720725"/>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280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000"/>
                                  </p:stCondLst>
                                  <p:childTnLst>
                                    <p:set>
                                      <p:cBhvr>
                                        <p:cTn id="9" dur="1" fill="hold">
                                          <p:stCondLst>
                                            <p:cond delay="499"/>
                                          </p:stCondLst>
                                        </p:cTn>
                                        <p:tgtEl>
                                          <p:spTgt spid="90118"/>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499"/>
                                          </p:stCondLst>
                                        </p:cTn>
                                        <p:tgtEl>
                                          <p:spTgt spid="90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animBg="1"/>
      <p:bldP spid="90118" grpId="0" animBg="1"/>
      <p:bldP spid="901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a:extLst>
              <a:ext uri="{FF2B5EF4-FFF2-40B4-BE49-F238E27FC236}">
                <a16:creationId xmlns:a16="http://schemas.microsoft.com/office/drawing/2014/main" id="{C6CC941C-BFE7-45ED-B8B0-3B091C1F92F1}"/>
              </a:ext>
            </a:extLst>
          </p:cNvPr>
          <p:cNvSpPr txBox="1">
            <a:spLocks noChangeArrowheads="1"/>
          </p:cNvSpPr>
          <p:nvPr/>
        </p:nvSpPr>
        <p:spPr bwMode="auto">
          <a:xfrm>
            <a:off x="1351552" y="908051"/>
            <a:ext cx="9488895"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GB" altLang="en-US" sz="2000" dirty="0">
                <a:latin typeface="Segoe Print" panose="02000600000000000000" pitchFamily="2" charset="0"/>
              </a:rPr>
              <a:t>The approach is applied with a high degree of consistency and sustained. </a:t>
            </a:r>
          </a:p>
          <a:p>
            <a:endParaRPr lang="en-GB" altLang="en-US" sz="2000" dirty="0">
              <a:latin typeface="Segoe Print" panose="02000600000000000000" pitchFamily="2" charset="0"/>
            </a:endParaRPr>
          </a:p>
          <a:p>
            <a:r>
              <a:rPr lang="en-GB" altLang="en-US" sz="2000" dirty="0">
                <a:latin typeface="Segoe Print" panose="02000600000000000000" pitchFamily="2" charset="0"/>
              </a:rPr>
              <a:t>Central to the success is the teaching of phonics in a concentrated and systematic way.</a:t>
            </a:r>
          </a:p>
          <a:p>
            <a:endParaRPr lang="en-GB" altLang="en-US" sz="2000" dirty="0">
              <a:latin typeface="Segoe Print" panose="02000600000000000000" pitchFamily="2" charset="0"/>
            </a:endParaRPr>
          </a:p>
          <a:p>
            <a:pPr>
              <a:spcBef>
                <a:spcPct val="0"/>
              </a:spcBef>
            </a:pPr>
            <a:r>
              <a:rPr lang="en-GB" altLang="en-US" sz="2000" dirty="0">
                <a:latin typeface="Segoe Print" panose="02000600000000000000" pitchFamily="2" charset="0"/>
              </a:rPr>
              <a:t>Pupils are given opportunities to apply what they have learnt through reading – including time to read aloud to adults to practise their decoding skills – writing and comprehension of what they are reading. </a:t>
            </a:r>
          </a:p>
          <a:p>
            <a:pPr>
              <a:spcBef>
                <a:spcPct val="0"/>
              </a:spcBef>
            </a:pPr>
            <a:endParaRPr lang="en-GB" altLang="en-US" sz="2000" dirty="0">
              <a:latin typeface="Segoe Print" panose="02000600000000000000" pitchFamily="2" charset="0"/>
            </a:endParaRPr>
          </a:p>
          <a:p>
            <a:pPr>
              <a:spcBef>
                <a:spcPct val="0"/>
              </a:spcBef>
            </a:pPr>
            <a:r>
              <a:rPr lang="en-GB" altLang="en-US" sz="2000" dirty="0">
                <a:latin typeface="Segoe Print" panose="02000600000000000000" pitchFamily="2" charset="0"/>
              </a:rPr>
              <a:t>The best phonics teaching is characterised by planned structure, fast pace, praise and reinforcement, perceptive responses, active participation by all children and evidence of progress.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A6A16A67-13FC-4DCC-82BF-21DA885E2E1E}"/>
              </a:ext>
            </a:extLst>
          </p:cNvPr>
          <p:cNvSpPr>
            <a:spLocks noGrp="1" noChangeArrowheads="1"/>
          </p:cNvSpPr>
          <p:nvPr>
            <p:ph type="title"/>
          </p:nvPr>
        </p:nvSpPr>
        <p:spPr>
          <a:xfrm>
            <a:off x="1076281" y="268786"/>
            <a:ext cx="8229600" cy="1143000"/>
          </a:xfrm>
        </p:spPr>
        <p:txBody>
          <a:bodyPr>
            <a:normAutofit/>
          </a:bodyPr>
          <a:lstStyle/>
          <a:p>
            <a:pPr algn="l" eaLnBrk="1" hangingPunct="1">
              <a:defRPr/>
            </a:pPr>
            <a:r>
              <a:rPr lang="en-GB" altLang="en-US" sz="4000" b="1" dirty="0">
                <a:latin typeface="Segoe Print" panose="02000600000000000000" pitchFamily="2" charset="0"/>
              </a:rPr>
              <a:t>Spelling</a:t>
            </a:r>
            <a:endParaRPr lang="en-US" altLang="en-US" sz="4000" b="1" dirty="0">
              <a:latin typeface="Segoe Print" panose="02000600000000000000" pitchFamily="2" charset="0"/>
            </a:endParaRPr>
          </a:p>
        </p:txBody>
      </p:sp>
      <p:sp>
        <p:nvSpPr>
          <p:cNvPr id="73731" name="Rectangle 3">
            <a:extLst>
              <a:ext uri="{FF2B5EF4-FFF2-40B4-BE49-F238E27FC236}">
                <a16:creationId xmlns:a16="http://schemas.microsoft.com/office/drawing/2014/main" id="{4B947047-6A22-4C45-90FA-6972C816831E}"/>
              </a:ext>
            </a:extLst>
          </p:cNvPr>
          <p:cNvSpPr>
            <a:spLocks noGrp="1" noChangeArrowheads="1"/>
          </p:cNvSpPr>
          <p:nvPr>
            <p:ph type="body" idx="1"/>
          </p:nvPr>
        </p:nvSpPr>
        <p:spPr>
          <a:xfrm>
            <a:off x="1512095" y="1411786"/>
            <a:ext cx="8542337" cy="4303713"/>
          </a:xfrm>
        </p:spPr>
        <p:txBody>
          <a:bodyPr>
            <a:normAutofit/>
          </a:bodyPr>
          <a:lstStyle/>
          <a:p>
            <a:pPr eaLnBrk="1" hangingPunct="1">
              <a:lnSpc>
                <a:spcPct val="90000"/>
              </a:lnSpc>
              <a:defRPr/>
            </a:pPr>
            <a:r>
              <a:rPr lang="en-GB" altLang="en-US" sz="2400" dirty="0">
                <a:latin typeface="Segoe Print" panose="02000600000000000000" pitchFamily="2" charset="0"/>
              </a:rPr>
              <a:t>There are patterns or regularities that help to determine choices or narrow possibilities – for example for each vowel phoneme some digraphs and </a:t>
            </a:r>
            <a:r>
              <a:rPr lang="en-GB" altLang="en-US" sz="2400" dirty="0" err="1">
                <a:latin typeface="Segoe Print" panose="02000600000000000000" pitchFamily="2" charset="0"/>
              </a:rPr>
              <a:t>trigraphs</a:t>
            </a:r>
            <a:r>
              <a:rPr lang="en-GB" altLang="en-US" sz="2400" dirty="0">
                <a:latin typeface="Segoe Print" panose="02000600000000000000" pitchFamily="2" charset="0"/>
              </a:rPr>
              <a:t> are more frequently used before certain consonants than others</a:t>
            </a:r>
          </a:p>
          <a:p>
            <a:pPr eaLnBrk="1" hangingPunct="1">
              <a:lnSpc>
                <a:spcPct val="90000"/>
              </a:lnSpc>
              <a:defRPr/>
            </a:pPr>
            <a:r>
              <a:rPr lang="en-GB" altLang="en-US" sz="2400" dirty="0">
                <a:latin typeface="Segoe Print" panose="02000600000000000000" pitchFamily="2" charset="0"/>
              </a:rPr>
              <a:t>Children need to explore these patterns through word investigations</a:t>
            </a:r>
          </a:p>
          <a:p>
            <a:pPr eaLnBrk="1" hangingPunct="1">
              <a:lnSpc>
                <a:spcPct val="90000"/>
              </a:lnSpc>
              <a:defRPr/>
            </a:pPr>
            <a:r>
              <a:rPr lang="en-GB" altLang="en-US" sz="2400" dirty="0">
                <a:latin typeface="Segoe Print" panose="02000600000000000000" pitchFamily="2" charset="0"/>
              </a:rPr>
              <a:t>Teachers need to understand these patterns in order to structure their teaching and design or select appropriate activities</a:t>
            </a:r>
            <a:endParaRPr lang="en-US" altLang="en-US" sz="2400" dirty="0">
              <a:latin typeface="Segoe Print" panose="02000600000000000000" pitchFamily="2"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B2D2BB78-138E-46FA-BCDF-3B872D183C23}"/>
              </a:ext>
            </a:extLst>
          </p:cNvPr>
          <p:cNvSpPr>
            <a:spLocks noGrp="1" noChangeArrowheads="1"/>
          </p:cNvSpPr>
          <p:nvPr>
            <p:ph type="title"/>
          </p:nvPr>
        </p:nvSpPr>
        <p:spPr/>
        <p:txBody>
          <a:bodyPr>
            <a:normAutofit/>
          </a:bodyPr>
          <a:lstStyle/>
          <a:p>
            <a:pPr algn="l" eaLnBrk="1" hangingPunct="1">
              <a:defRPr/>
            </a:pPr>
            <a:r>
              <a:rPr lang="en-GB" altLang="en-US" sz="4000" b="1" dirty="0">
                <a:solidFill>
                  <a:schemeClr val="tx1"/>
                </a:solidFill>
                <a:latin typeface="Segoe Print" panose="02000600000000000000" pitchFamily="2" charset="0"/>
              </a:rPr>
              <a:t>Reducing uncertainty</a:t>
            </a:r>
          </a:p>
        </p:txBody>
      </p:sp>
      <p:sp>
        <p:nvSpPr>
          <p:cNvPr id="97283" name="Text Box 3">
            <a:extLst>
              <a:ext uri="{FF2B5EF4-FFF2-40B4-BE49-F238E27FC236}">
                <a16:creationId xmlns:a16="http://schemas.microsoft.com/office/drawing/2014/main" id="{A14E4ED2-CE72-4A03-AA2B-9C0A7079472D}"/>
              </a:ext>
            </a:extLst>
          </p:cNvPr>
          <p:cNvSpPr txBox="1">
            <a:spLocks noChangeArrowheads="1"/>
          </p:cNvSpPr>
          <p:nvPr/>
        </p:nvSpPr>
        <p:spPr bwMode="auto">
          <a:xfrm>
            <a:off x="2166394" y="2405290"/>
            <a:ext cx="6553200" cy="1815882"/>
          </a:xfrm>
          <a:prstGeom prst="rect">
            <a:avLst/>
          </a:prstGeom>
          <a:noFill/>
          <a:ln>
            <a:noFill/>
          </a:ln>
          <a:effec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GB" altLang="en-US" sz="2800" dirty="0">
                <a:latin typeface="Segoe Print" panose="02000600000000000000" pitchFamily="2" charset="0"/>
              </a:rPr>
              <a:t>Certain representations of a phoneme are more likely in </a:t>
            </a:r>
            <a:r>
              <a:rPr lang="en-GB" altLang="en-US" sz="2800" i="1" dirty="0">
                <a:latin typeface="Segoe Print" panose="02000600000000000000" pitchFamily="2" charset="0"/>
              </a:rPr>
              <a:t>initial, medial and final</a:t>
            </a:r>
            <a:r>
              <a:rPr lang="en-GB" altLang="en-US" sz="2800" dirty="0">
                <a:latin typeface="Segoe Print" panose="02000600000000000000" pitchFamily="2" charset="0"/>
              </a:rPr>
              <a:t> position in monosyllabic words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a:extLst>
              <a:ext uri="{FF2B5EF4-FFF2-40B4-BE49-F238E27FC236}">
                <a16:creationId xmlns:a16="http://schemas.microsoft.com/office/drawing/2014/main" id="{6B56B777-A296-416A-9A88-9CB90B838F2E}"/>
              </a:ext>
            </a:extLst>
          </p:cNvPr>
          <p:cNvSpPr txBox="1">
            <a:spLocks noChangeArrowheads="1"/>
          </p:cNvSpPr>
          <p:nvPr/>
        </p:nvSpPr>
        <p:spPr bwMode="auto">
          <a:xfrm>
            <a:off x="2209800" y="1752600"/>
            <a:ext cx="7543800" cy="2462213"/>
          </a:xfrm>
          <a:prstGeom prst="rect">
            <a:avLst/>
          </a:prstGeom>
          <a:noFill/>
          <a:ln>
            <a:noFill/>
          </a:ln>
          <a:effectLst/>
        </p:spPr>
        <p:txBody>
          <a:bodyPr>
            <a:spAutoFit/>
          </a:bodyPr>
          <a:lstStyle>
            <a:lvl1pPr marL="342900" indent="-342900">
              <a:spcBef>
                <a:spcPct val="20000"/>
              </a:spcBef>
              <a:buChar char="•"/>
              <a:defRPr sz="3200">
                <a:solidFill>
                  <a:schemeClr val="tx1"/>
                </a:solidFill>
                <a:latin typeface="Arial" charset="0"/>
              </a:defRPr>
            </a:lvl1pPr>
            <a:lvl2pPr marL="800100" indent="-342900">
              <a:spcBef>
                <a:spcPct val="20000"/>
              </a:spcBef>
              <a:buChar char="–"/>
              <a:defRPr sz="2800">
                <a:solidFill>
                  <a:schemeClr val="tx1"/>
                </a:solidFill>
                <a:latin typeface="Arial" charset="0"/>
              </a:defRPr>
            </a:lvl2pPr>
            <a:lvl3pPr marL="1257300" indent="-342900">
              <a:spcBef>
                <a:spcPct val="20000"/>
              </a:spcBef>
              <a:buChar char="•"/>
              <a:defRPr sz="2400">
                <a:solidFill>
                  <a:schemeClr val="tx1"/>
                </a:solidFill>
                <a:latin typeface="Arial" charset="0"/>
              </a:defRPr>
            </a:lvl3pPr>
            <a:lvl4pPr marL="1714500" indent="-342900">
              <a:spcBef>
                <a:spcPct val="20000"/>
              </a:spcBef>
              <a:buChar char="–"/>
              <a:defRPr sz="2000">
                <a:solidFill>
                  <a:schemeClr val="tx1"/>
                </a:solidFill>
                <a:latin typeface="Arial" charset="0"/>
              </a:defRPr>
            </a:lvl4pPr>
            <a:lvl5pPr marL="2171700" indent="-342900">
              <a:spcBef>
                <a:spcPct val="20000"/>
              </a:spcBef>
              <a:buChar char="»"/>
              <a:defRPr sz="2000">
                <a:solidFill>
                  <a:schemeClr val="tx1"/>
                </a:solidFill>
                <a:latin typeface="Arial" charset="0"/>
              </a:defRPr>
            </a:lvl5pPr>
            <a:lvl6pPr marL="2628900" indent="-342900" eaLnBrk="0" fontAlgn="base" hangingPunct="0">
              <a:spcBef>
                <a:spcPct val="20000"/>
              </a:spcBef>
              <a:spcAft>
                <a:spcPct val="0"/>
              </a:spcAft>
              <a:buChar char="»"/>
              <a:defRPr sz="2000">
                <a:solidFill>
                  <a:schemeClr val="tx1"/>
                </a:solidFill>
                <a:latin typeface="Arial" charset="0"/>
              </a:defRPr>
            </a:lvl6pPr>
            <a:lvl7pPr marL="3086100" indent="-342900" eaLnBrk="0" fontAlgn="base" hangingPunct="0">
              <a:spcBef>
                <a:spcPct val="20000"/>
              </a:spcBef>
              <a:spcAft>
                <a:spcPct val="0"/>
              </a:spcAft>
              <a:buChar char="»"/>
              <a:defRPr sz="2000">
                <a:solidFill>
                  <a:schemeClr val="tx1"/>
                </a:solidFill>
                <a:latin typeface="Arial" charset="0"/>
              </a:defRPr>
            </a:lvl7pPr>
            <a:lvl8pPr marL="3543300" indent="-342900" eaLnBrk="0" fontAlgn="base" hangingPunct="0">
              <a:spcBef>
                <a:spcPct val="20000"/>
              </a:spcBef>
              <a:spcAft>
                <a:spcPct val="0"/>
              </a:spcAft>
              <a:buChar char="»"/>
              <a:defRPr sz="2000">
                <a:solidFill>
                  <a:schemeClr val="tx1"/>
                </a:solidFill>
                <a:latin typeface="Arial" charset="0"/>
              </a:defRPr>
            </a:lvl8pPr>
            <a:lvl9pPr marL="4000500" indent="-3429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AutoNum type="arabicPeriod"/>
              <a:defRPr/>
            </a:pPr>
            <a:r>
              <a:rPr lang="en-GB" altLang="en-US" sz="2800" dirty="0">
                <a:latin typeface="Segoe Print" panose="02000600000000000000" pitchFamily="2" charset="0"/>
              </a:rPr>
              <a:t>The best bets for representing /ae/ at the beginning and in the middle of a word are </a:t>
            </a:r>
            <a:r>
              <a:rPr lang="en-GB" altLang="en-US" sz="2800" i="1" dirty="0">
                <a:solidFill>
                  <a:srgbClr val="FF0000"/>
                </a:solidFill>
                <a:latin typeface="Segoe Print" panose="02000600000000000000" pitchFamily="2" charset="0"/>
              </a:rPr>
              <a:t>a-e</a:t>
            </a:r>
            <a:r>
              <a:rPr lang="en-GB" altLang="en-US" sz="2800" dirty="0">
                <a:latin typeface="Segoe Print" panose="02000600000000000000" pitchFamily="2" charset="0"/>
              </a:rPr>
              <a:t> and </a:t>
            </a:r>
            <a:r>
              <a:rPr lang="en-GB" altLang="en-US" sz="2800" i="1" dirty="0" err="1">
                <a:solidFill>
                  <a:srgbClr val="FF0000"/>
                </a:solidFill>
                <a:latin typeface="Segoe Print" panose="02000600000000000000" pitchFamily="2" charset="0"/>
              </a:rPr>
              <a:t>ai</a:t>
            </a:r>
            <a:endParaRPr lang="en-GB" altLang="en-US" sz="2800" i="1" dirty="0">
              <a:solidFill>
                <a:srgbClr val="FF0000"/>
              </a:solidFill>
              <a:latin typeface="Segoe Print" panose="02000600000000000000" pitchFamily="2" charset="0"/>
            </a:endParaRPr>
          </a:p>
          <a:p>
            <a:pPr eaLnBrk="1" hangingPunct="1">
              <a:spcBef>
                <a:spcPct val="50000"/>
              </a:spcBef>
              <a:buFontTx/>
              <a:buAutoNum type="arabicPeriod"/>
              <a:defRPr/>
            </a:pPr>
            <a:r>
              <a:rPr lang="en-GB" altLang="en-US" sz="2800" dirty="0">
                <a:latin typeface="Segoe Print" panose="02000600000000000000" pitchFamily="2" charset="0"/>
              </a:rPr>
              <a:t>The best bet for representing /ae/ at the end of a word is </a:t>
            </a:r>
            <a:r>
              <a:rPr lang="en-GB" altLang="en-US" sz="2800" i="1" dirty="0">
                <a:solidFill>
                  <a:srgbClr val="FF0000"/>
                </a:solidFill>
                <a:latin typeface="Segoe Print" panose="02000600000000000000" pitchFamily="2" charset="0"/>
              </a:rPr>
              <a:t>ay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74C589-F8EC-59FE-BF87-76216A32B924}"/>
              </a:ext>
            </a:extLst>
          </p:cNvPr>
          <p:cNvPicPr>
            <a:picLocks noChangeAspect="1"/>
          </p:cNvPicPr>
          <p:nvPr/>
        </p:nvPicPr>
        <p:blipFill rotWithShape="1">
          <a:blip r:embed="rId3"/>
          <a:srcRect l="15775" t="26600" r="19441" b="8360"/>
          <a:stretch/>
        </p:blipFill>
        <p:spPr>
          <a:xfrm>
            <a:off x="2146738" y="1513489"/>
            <a:ext cx="7898524" cy="4272456"/>
          </a:xfrm>
          <a:prstGeom prst="rect">
            <a:avLst/>
          </a:prstGeom>
        </p:spPr>
      </p:pic>
      <p:sp>
        <p:nvSpPr>
          <p:cNvPr id="4" name="TextBox 3">
            <a:extLst>
              <a:ext uri="{FF2B5EF4-FFF2-40B4-BE49-F238E27FC236}">
                <a16:creationId xmlns:a16="http://schemas.microsoft.com/office/drawing/2014/main" id="{BB37523B-C7D0-4ADA-1B4B-6A8E5459F449}"/>
              </a:ext>
            </a:extLst>
          </p:cNvPr>
          <p:cNvSpPr txBox="1"/>
          <p:nvPr/>
        </p:nvSpPr>
        <p:spPr>
          <a:xfrm>
            <a:off x="2146738" y="567559"/>
            <a:ext cx="7060324" cy="707886"/>
          </a:xfrm>
          <a:prstGeom prst="rect">
            <a:avLst/>
          </a:prstGeom>
          <a:noFill/>
        </p:spPr>
        <p:txBody>
          <a:bodyPr wrap="square" rtlCol="0">
            <a:spAutoFit/>
          </a:bodyPr>
          <a:lstStyle/>
          <a:p>
            <a:pPr algn="ctr"/>
            <a:r>
              <a:rPr lang="en-GB" sz="4000" dirty="0">
                <a:latin typeface="Segoe Print" panose="02000600000000000000" pitchFamily="2" charset="0"/>
              </a:rPr>
              <a:t>Kate &amp; Jade</a:t>
            </a:r>
          </a:p>
        </p:txBody>
      </p:sp>
    </p:spTree>
    <p:extLst>
      <p:ext uri="{BB962C8B-B14F-4D97-AF65-F5344CB8AC3E}">
        <p14:creationId xmlns:p14="http://schemas.microsoft.com/office/powerpoint/2010/main" val="23913522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2546" name="Rectangle 2">
            <a:extLst>
              <a:ext uri="{FF2B5EF4-FFF2-40B4-BE49-F238E27FC236}">
                <a16:creationId xmlns:a16="http://schemas.microsoft.com/office/drawing/2014/main" id="{1D317BDC-97D3-4901-81C5-3008D02B74E7}"/>
              </a:ext>
            </a:extLst>
          </p:cNvPr>
          <p:cNvSpPr>
            <a:spLocks noGrp="1" noChangeArrowheads="1"/>
          </p:cNvSpPr>
          <p:nvPr>
            <p:ph type="title"/>
          </p:nvPr>
        </p:nvSpPr>
        <p:spPr>
          <a:xfrm>
            <a:off x="3071949" y="392884"/>
            <a:ext cx="5303838" cy="1143000"/>
          </a:xfrm>
          <a:solidFill>
            <a:srgbClr val="FF0000"/>
          </a:solidFill>
        </p:spPr>
        <p:txBody>
          <a:bodyPr>
            <a:normAutofit/>
          </a:bodyPr>
          <a:lstStyle/>
          <a:p>
            <a:pPr algn="ctr" eaLnBrk="1" hangingPunct="1"/>
            <a:r>
              <a:rPr lang="en-GB" altLang="en-US" sz="4000" b="0" dirty="0">
                <a:solidFill>
                  <a:schemeClr val="tx1"/>
                </a:solidFill>
                <a:latin typeface="Segoe Print" panose="02000600000000000000" pitchFamily="2" charset="0"/>
                <a:ea typeface="ＭＳ Ｐゴシック" panose="020B0600070205080204" pitchFamily="34" charset="-128"/>
              </a:rPr>
              <a:t>Grapheme choices</a:t>
            </a:r>
          </a:p>
        </p:txBody>
      </p:sp>
      <p:sp>
        <p:nvSpPr>
          <p:cNvPr id="492547" name="Text Box 3">
            <a:extLst>
              <a:ext uri="{FF2B5EF4-FFF2-40B4-BE49-F238E27FC236}">
                <a16:creationId xmlns:a16="http://schemas.microsoft.com/office/drawing/2014/main" id="{71DD29F0-7AEE-4B7D-AD1F-DF9B54870814}"/>
              </a:ext>
            </a:extLst>
          </p:cNvPr>
          <p:cNvSpPr txBox="1">
            <a:spLocks noChangeArrowheads="1"/>
          </p:cNvSpPr>
          <p:nvPr/>
        </p:nvSpPr>
        <p:spPr bwMode="auto">
          <a:xfrm>
            <a:off x="2699680" y="1653774"/>
            <a:ext cx="6048375" cy="397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GB" altLang="en-US" sz="3600" dirty="0" err="1">
                <a:latin typeface="Segoe Print" panose="02000600000000000000" pitchFamily="2" charset="0"/>
                <a:cs typeface="Arial" panose="020B0604020202020204" pitchFamily="34" charset="0"/>
              </a:rPr>
              <a:t>strou</a:t>
            </a:r>
            <a:r>
              <a:rPr lang="en-GB" altLang="en-US" sz="3600" dirty="0">
                <a:latin typeface="Segoe Print" panose="02000600000000000000" pitchFamily="2" charset="0"/>
                <a:cs typeface="Arial" panose="020B0604020202020204" pitchFamily="34" charset="0"/>
              </a:rPr>
              <a:t>		        </a:t>
            </a:r>
            <a:r>
              <a:rPr lang="en-GB" altLang="en-US" sz="3600" dirty="0" err="1">
                <a:latin typeface="Segoe Print" panose="02000600000000000000" pitchFamily="2" charset="0"/>
                <a:cs typeface="Arial" panose="020B0604020202020204" pitchFamily="34" charset="0"/>
              </a:rPr>
              <a:t>strow</a:t>
            </a:r>
            <a:endParaRPr lang="en-GB" altLang="en-US" sz="3600" dirty="0">
              <a:latin typeface="Segoe Print" panose="02000600000000000000" pitchFamily="2" charset="0"/>
              <a:cs typeface="Arial" panose="020B0604020202020204" pitchFamily="34" charset="0"/>
            </a:endParaRPr>
          </a:p>
          <a:p>
            <a:pPr>
              <a:spcBef>
                <a:spcPct val="50000"/>
              </a:spcBef>
            </a:pPr>
            <a:r>
              <a:rPr lang="en-GB" altLang="en-US" sz="3600" dirty="0" err="1">
                <a:latin typeface="Segoe Print" panose="02000600000000000000" pitchFamily="2" charset="0"/>
                <a:cs typeface="Arial" panose="020B0604020202020204" pitchFamily="34" charset="0"/>
              </a:rPr>
              <a:t>sproat</a:t>
            </a:r>
            <a:r>
              <a:rPr lang="en-GB" altLang="en-US" sz="3600" dirty="0">
                <a:latin typeface="Segoe Print" panose="02000600000000000000" pitchFamily="2" charset="0"/>
                <a:cs typeface="Arial" panose="020B0604020202020204" pitchFamily="34" charset="0"/>
              </a:rPr>
              <a:t>               </a:t>
            </a:r>
            <a:r>
              <a:rPr lang="en-GB" altLang="en-US" sz="3600" dirty="0" err="1">
                <a:latin typeface="Segoe Print" panose="02000600000000000000" pitchFamily="2" charset="0"/>
                <a:cs typeface="Arial" panose="020B0604020202020204" pitchFamily="34" charset="0"/>
              </a:rPr>
              <a:t>sprowt</a:t>
            </a:r>
            <a:endParaRPr lang="en-GB" altLang="en-US" sz="3600" dirty="0">
              <a:latin typeface="Segoe Print" panose="02000600000000000000" pitchFamily="2" charset="0"/>
              <a:cs typeface="Arial" panose="020B0604020202020204" pitchFamily="34" charset="0"/>
            </a:endParaRPr>
          </a:p>
          <a:p>
            <a:pPr>
              <a:spcBef>
                <a:spcPct val="50000"/>
              </a:spcBef>
            </a:pPr>
            <a:r>
              <a:rPr lang="en-GB" altLang="en-US" sz="3600" dirty="0" err="1">
                <a:latin typeface="Segoe Print" panose="02000600000000000000" pitchFamily="2" charset="0"/>
                <a:cs typeface="Arial" panose="020B0604020202020204" pitchFamily="34" charset="0"/>
              </a:rPr>
              <a:t>dryt</a:t>
            </a:r>
            <a:r>
              <a:rPr lang="en-GB" altLang="en-US" sz="3600" dirty="0">
                <a:latin typeface="Segoe Print" panose="02000600000000000000" pitchFamily="2" charset="0"/>
                <a:cs typeface="Arial" panose="020B0604020202020204" pitchFamily="34" charset="0"/>
              </a:rPr>
              <a:t>                 </a:t>
            </a:r>
            <a:r>
              <a:rPr lang="en-GB" altLang="en-US" sz="3600" dirty="0" err="1">
                <a:latin typeface="Segoe Print" panose="02000600000000000000" pitchFamily="2" charset="0"/>
                <a:cs typeface="Arial" panose="020B0604020202020204" pitchFamily="34" charset="0"/>
              </a:rPr>
              <a:t>dright</a:t>
            </a:r>
            <a:endParaRPr lang="en-GB" altLang="en-US" sz="3600" dirty="0">
              <a:latin typeface="Segoe Print" panose="02000600000000000000" pitchFamily="2" charset="0"/>
              <a:cs typeface="Arial" panose="020B0604020202020204" pitchFamily="34" charset="0"/>
            </a:endParaRPr>
          </a:p>
          <a:p>
            <a:pPr>
              <a:spcBef>
                <a:spcPct val="50000"/>
              </a:spcBef>
            </a:pPr>
            <a:r>
              <a:rPr lang="en-GB" altLang="en-US" sz="3600" dirty="0" err="1">
                <a:latin typeface="Segoe Print" panose="02000600000000000000" pitchFamily="2" charset="0"/>
                <a:cs typeface="Arial" panose="020B0604020202020204" pitchFamily="34" charset="0"/>
              </a:rPr>
              <a:t>smayn</a:t>
            </a:r>
            <a:r>
              <a:rPr lang="en-GB" altLang="en-US" sz="3600" dirty="0">
                <a:latin typeface="Segoe Print" panose="02000600000000000000" pitchFamily="2" charset="0"/>
                <a:cs typeface="Arial" panose="020B0604020202020204" pitchFamily="34" charset="0"/>
              </a:rPr>
              <a:t>               </a:t>
            </a:r>
            <a:r>
              <a:rPr lang="en-GB" altLang="en-US" sz="3600" dirty="0" err="1">
                <a:latin typeface="Segoe Print" panose="02000600000000000000" pitchFamily="2" charset="0"/>
                <a:cs typeface="Arial" panose="020B0604020202020204" pitchFamily="34" charset="0"/>
              </a:rPr>
              <a:t>smain</a:t>
            </a:r>
            <a:endParaRPr lang="en-GB" altLang="en-US" sz="3600" dirty="0">
              <a:latin typeface="Segoe Print" panose="02000600000000000000" pitchFamily="2" charset="0"/>
              <a:cs typeface="Arial" panose="020B0604020202020204" pitchFamily="34" charset="0"/>
            </a:endParaRPr>
          </a:p>
          <a:p>
            <a:pPr>
              <a:spcBef>
                <a:spcPct val="50000"/>
              </a:spcBef>
            </a:pPr>
            <a:r>
              <a:rPr lang="en-GB" altLang="en-US" sz="3600" dirty="0" err="1">
                <a:latin typeface="Segoe Print" panose="02000600000000000000" pitchFamily="2" charset="0"/>
                <a:cs typeface="Arial" panose="020B0604020202020204" pitchFamily="34" charset="0"/>
              </a:rPr>
              <a:t>groy</a:t>
            </a:r>
            <a:r>
              <a:rPr lang="en-GB" altLang="en-US" sz="3600" dirty="0">
                <a:latin typeface="Segoe Print" panose="02000600000000000000" pitchFamily="2" charset="0"/>
                <a:cs typeface="Arial" panose="020B0604020202020204" pitchFamily="34" charset="0"/>
              </a:rPr>
              <a:t>                  </a:t>
            </a:r>
            <a:r>
              <a:rPr lang="en-GB" altLang="en-US" sz="3600" dirty="0" err="1">
                <a:latin typeface="Segoe Print" panose="02000600000000000000" pitchFamily="2" charset="0"/>
                <a:cs typeface="Arial" panose="020B0604020202020204" pitchFamily="34" charset="0"/>
              </a:rPr>
              <a:t>groi</a:t>
            </a:r>
            <a:endParaRPr lang="en-GB" altLang="en-US" sz="3600" dirty="0">
              <a:solidFill>
                <a:schemeClr val="bg2"/>
              </a:solidFill>
              <a:latin typeface="Segoe Print" panose="02000600000000000000" pitchFamily="2"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2546"/>
                                        </p:tgtEl>
                                        <p:attrNameLst>
                                          <p:attrName>style.visibility</p:attrName>
                                        </p:attrNameLst>
                                      </p:cBhvr>
                                      <p:to>
                                        <p:strVal val="visible"/>
                                      </p:to>
                                    </p:set>
                                    <p:anim calcmode="lin" valueType="num">
                                      <p:cBhvr additive="base">
                                        <p:cTn id="7" dur="500" fill="hold"/>
                                        <p:tgtEl>
                                          <p:spTgt spid="492546"/>
                                        </p:tgtEl>
                                        <p:attrNameLst>
                                          <p:attrName>ppt_x</p:attrName>
                                        </p:attrNameLst>
                                      </p:cBhvr>
                                      <p:tavLst>
                                        <p:tav tm="0">
                                          <p:val>
                                            <p:strVal val="0-#ppt_w/2"/>
                                          </p:val>
                                        </p:tav>
                                        <p:tav tm="100000">
                                          <p:val>
                                            <p:strVal val="#ppt_x"/>
                                          </p:val>
                                        </p:tav>
                                      </p:tavLst>
                                    </p:anim>
                                    <p:anim calcmode="lin" valueType="num">
                                      <p:cBhvr additive="base">
                                        <p:cTn id="8" dur="500" fill="hold"/>
                                        <p:tgtEl>
                                          <p:spTgt spid="4925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492547">
                                            <p:txEl>
                                              <p:pRg st="0" end="0"/>
                                            </p:txEl>
                                          </p:spTgt>
                                        </p:tgtEl>
                                        <p:attrNameLst>
                                          <p:attrName>style.visibility</p:attrName>
                                        </p:attrNameLst>
                                      </p:cBhvr>
                                      <p:to>
                                        <p:strVal val="visible"/>
                                      </p:to>
                                    </p:set>
                                    <p:animEffect transition="in" filter="barn(inHorizontal)">
                                      <p:cBhvr>
                                        <p:cTn id="13" dur="500"/>
                                        <p:tgtEl>
                                          <p:spTgt spid="49254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492547">
                                            <p:txEl>
                                              <p:pRg st="1" end="1"/>
                                            </p:txEl>
                                          </p:spTgt>
                                        </p:tgtEl>
                                        <p:attrNameLst>
                                          <p:attrName>style.visibility</p:attrName>
                                        </p:attrNameLst>
                                      </p:cBhvr>
                                      <p:to>
                                        <p:strVal val="visible"/>
                                      </p:to>
                                    </p:set>
                                    <p:animEffect transition="in" filter="barn(inHorizontal)">
                                      <p:cBhvr>
                                        <p:cTn id="18" dur="500"/>
                                        <p:tgtEl>
                                          <p:spTgt spid="49254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492547">
                                            <p:txEl>
                                              <p:pRg st="2" end="2"/>
                                            </p:txEl>
                                          </p:spTgt>
                                        </p:tgtEl>
                                        <p:attrNameLst>
                                          <p:attrName>style.visibility</p:attrName>
                                        </p:attrNameLst>
                                      </p:cBhvr>
                                      <p:to>
                                        <p:strVal val="visible"/>
                                      </p:to>
                                    </p:set>
                                    <p:animEffect transition="in" filter="barn(inHorizontal)">
                                      <p:cBhvr>
                                        <p:cTn id="23" dur="500"/>
                                        <p:tgtEl>
                                          <p:spTgt spid="4925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492547">
                                            <p:txEl>
                                              <p:pRg st="3" end="3"/>
                                            </p:txEl>
                                          </p:spTgt>
                                        </p:tgtEl>
                                        <p:attrNameLst>
                                          <p:attrName>style.visibility</p:attrName>
                                        </p:attrNameLst>
                                      </p:cBhvr>
                                      <p:to>
                                        <p:strVal val="visible"/>
                                      </p:to>
                                    </p:set>
                                    <p:animEffect transition="in" filter="barn(inHorizontal)">
                                      <p:cBhvr>
                                        <p:cTn id="28" dur="500"/>
                                        <p:tgtEl>
                                          <p:spTgt spid="492547">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492547">
                                            <p:txEl>
                                              <p:pRg st="4" end="4"/>
                                            </p:txEl>
                                          </p:spTgt>
                                        </p:tgtEl>
                                        <p:attrNameLst>
                                          <p:attrName>style.visibility</p:attrName>
                                        </p:attrNameLst>
                                      </p:cBhvr>
                                      <p:to>
                                        <p:strVal val="visible"/>
                                      </p:to>
                                    </p:set>
                                    <p:animEffect transition="in" filter="barn(inHorizontal)">
                                      <p:cBhvr>
                                        <p:cTn id="33" dur="500"/>
                                        <p:tgtEl>
                                          <p:spTgt spid="492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6" grpId="0" animBg="1" autoUpdateAnimBg="0"/>
      <p:bldP spid="492547"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AutoShape 2">
            <a:extLst>
              <a:ext uri="{FF2B5EF4-FFF2-40B4-BE49-F238E27FC236}">
                <a16:creationId xmlns:a16="http://schemas.microsoft.com/office/drawing/2014/main" id="{C28FD472-8BF4-4B1A-9FFC-3CD46905650E}"/>
              </a:ext>
            </a:extLst>
          </p:cNvPr>
          <p:cNvSpPr>
            <a:spLocks noGrp="1" noChangeArrowheads="1"/>
          </p:cNvSpPr>
          <p:nvPr>
            <p:ph type="title"/>
          </p:nvPr>
        </p:nvSpPr>
        <p:spPr>
          <a:xfrm>
            <a:off x="1491117" y="824321"/>
            <a:ext cx="8229601" cy="1143000"/>
          </a:xfrm>
        </p:spPr>
        <p:txBody>
          <a:bodyPr>
            <a:normAutofit/>
          </a:bodyPr>
          <a:lstStyle/>
          <a:p>
            <a:pPr eaLnBrk="1" hangingPunct="1"/>
            <a:r>
              <a:rPr lang="en-GB" altLang="en-US" sz="4000" b="1" dirty="0">
                <a:latin typeface="Segoe Print" panose="02000600000000000000" pitchFamily="2" charset="0"/>
              </a:rPr>
              <a:t>We need to understand…</a:t>
            </a:r>
            <a:endParaRPr lang="en-US" altLang="en-US" sz="4000" b="1" dirty="0">
              <a:latin typeface="Segoe Print" panose="02000600000000000000" pitchFamily="2" charset="0"/>
            </a:endParaRPr>
          </a:p>
        </p:txBody>
      </p:sp>
      <p:sp>
        <p:nvSpPr>
          <p:cNvPr id="207875" name="Rectangle 3">
            <a:extLst>
              <a:ext uri="{FF2B5EF4-FFF2-40B4-BE49-F238E27FC236}">
                <a16:creationId xmlns:a16="http://schemas.microsoft.com/office/drawing/2014/main" id="{BB017F32-F1C9-418B-AA8F-20097127B391}"/>
              </a:ext>
            </a:extLst>
          </p:cNvPr>
          <p:cNvSpPr>
            <a:spLocks noGrp="1" noChangeArrowheads="1"/>
          </p:cNvSpPr>
          <p:nvPr>
            <p:ph idx="1"/>
          </p:nvPr>
        </p:nvSpPr>
        <p:spPr>
          <a:xfrm>
            <a:off x="1981200" y="1967321"/>
            <a:ext cx="8229600" cy="4525962"/>
          </a:xfrm>
        </p:spPr>
        <p:txBody>
          <a:bodyPr/>
          <a:lstStyle/>
          <a:p>
            <a:pPr marL="0" indent="0">
              <a:buNone/>
              <a:defRPr/>
            </a:pPr>
            <a:r>
              <a:rPr lang="en-GB" altLang="en-US" b="1" dirty="0">
                <a:latin typeface="Segoe Print" panose="02000600000000000000" pitchFamily="2" charset="0"/>
              </a:rPr>
              <a:t>Same Sound &gt; Different Spellings</a:t>
            </a:r>
          </a:p>
          <a:p>
            <a:pPr marL="0" indent="0">
              <a:buNone/>
              <a:defRPr/>
            </a:pPr>
            <a:r>
              <a:rPr lang="en-GB" altLang="en-US" b="1" dirty="0">
                <a:latin typeface="Segoe Print" panose="02000600000000000000" pitchFamily="2" charset="0"/>
              </a:rPr>
              <a:t>		</a:t>
            </a:r>
            <a:r>
              <a:rPr lang="en-GB" altLang="en-US" b="1" dirty="0" err="1">
                <a:latin typeface="Segoe Print" panose="02000600000000000000" pitchFamily="2" charset="0"/>
              </a:rPr>
              <a:t>oa</a:t>
            </a:r>
            <a:r>
              <a:rPr lang="en-GB" altLang="en-US" dirty="0">
                <a:latin typeface="Segoe Print" panose="02000600000000000000" pitchFamily="2" charset="0"/>
              </a:rPr>
              <a:t> - b</a:t>
            </a:r>
            <a:r>
              <a:rPr lang="en-GB" altLang="en-US" b="1" dirty="0">
                <a:latin typeface="Segoe Print" panose="02000600000000000000" pitchFamily="2" charset="0"/>
              </a:rPr>
              <a:t>oa</a:t>
            </a:r>
            <a:r>
              <a:rPr lang="en-GB" altLang="en-US" dirty="0">
                <a:latin typeface="Segoe Print" panose="02000600000000000000" pitchFamily="2" charset="0"/>
              </a:rPr>
              <a:t>t </a:t>
            </a:r>
          </a:p>
          <a:p>
            <a:pPr marL="0" indent="0">
              <a:buNone/>
              <a:defRPr/>
            </a:pPr>
            <a:r>
              <a:rPr lang="en-GB" altLang="en-US" b="1" dirty="0">
                <a:latin typeface="Segoe Print" panose="02000600000000000000" pitchFamily="2" charset="0"/>
              </a:rPr>
              <a:t>		o</a:t>
            </a:r>
            <a:r>
              <a:rPr lang="en-GB" altLang="en-US" dirty="0">
                <a:latin typeface="Segoe Print" panose="02000600000000000000" pitchFamily="2" charset="0"/>
              </a:rPr>
              <a:t> – </a:t>
            </a:r>
            <a:r>
              <a:rPr lang="en-GB" altLang="en-US" b="1" dirty="0">
                <a:latin typeface="Segoe Print" panose="02000600000000000000" pitchFamily="2" charset="0"/>
              </a:rPr>
              <a:t>o</a:t>
            </a:r>
            <a:r>
              <a:rPr lang="en-GB" altLang="en-US" dirty="0">
                <a:latin typeface="Segoe Print" panose="02000600000000000000" pitchFamily="2" charset="0"/>
              </a:rPr>
              <a:t>ld</a:t>
            </a:r>
          </a:p>
          <a:p>
            <a:pPr marL="0" indent="0">
              <a:buNone/>
              <a:defRPr/>
            </a:pPr>
            <a:r>
              <a:rPr lang="en-GB" altLang="en-US" b="1" dirty="0">
                <a:latin typeface="Segoe Print" panose="02000600000000000000" pitchFamily="2" charset="0"/>
              </a:rPr>
              <a:t>		ow</a:t>
            </a:r>
            <a:r>
              <a:rPr lang="en-GB" altLang="en-US" dirty="0">
                <a:latin typeface="Segoe Print" panose="02000600000000000000" pitchFamily="2" charset="0"/>
              </a:rPr>
              <a:t> – sn</a:t>
            </a:r>
            <a:r>
              <a:rPr lang="en-GB" altLang="en-US" b="1" dirty="0">
                <a:latin typeface="Segoe Print" panose="02000600000000000000" pitchFamily="2" charset="0"/>
              </a:rPr>
              <a:t>ow</a:t>
            </a:r>
          </a:p>
          <a:p>
            <a:pPr marL="0" indent="0">
              <a:buNone/>
              <a:defRPr/>
            </a:pPr>
            <a:r>
              <a:rPr lang="en-GB" altLang="en-US" b="1" dirty="0">
                <a:latin typeface="Segoe Print" panose="02000600000000000000" pitchFamily="2" charset="0"/>
              </a:rPr>
              <a:t>		</a:t>
            </a:r>
            <a:r>
              <a:rPr lang="en-GB" altLang="en-US" b="1" dirty="0" err="1">
                <a:latin typeface="Segoe Print" panose="02000600000000000000" pitchFamily="2" charset="0"/>
              </a:rPr>
              <a:t>oe</a:t>
            </a:r>
            <a:r>
              <a:rPr lang="en-GB" altLang="en-US" dirty="0">
                <a:latin typeface="Segoe Print" panose="02000600000000000000" pitchFamily="2" charset="0"/>
              </a:rPr>
              <a:t> – t</a:t>
            </a:r>
            <a:r>
              <a:rPr lang="en-GB" altLang="en-US" b="1" dirty="0">
                <a:latin typeface="Segoe Print" panose="02000600000000000000" pitchFamily="2" charset="0"/>
              </a:rPr>
              <a:t>oe</a:t>
            </a:r>
          </a:p>
          <a:p>
            <a:pPr marL="0" indent="0">
              <a:buNone/>
              <a:defRPr/>
            </a:pPr>
            <a:r>
              <a:rPr lang="en-GB" altLang="en-US" b="1" dirty="0">
                <a:latin typeface="Segoe Print" panose="02000600000000000000" pitchFamily="2" charset="0"/>
              </a:rPr>
              <a:t>		</a:t>
            </a:r>
            <a:r>
              <a:rPr lang="en-GB" altLang="en-US" b="1" dirty="0" err="1">
                <a:latin typeface="Segoe Print" panose="02000600000000000000" pitchFamily="2" charset="0"/>
              </a:rPr>
              <a:t>ough</a:t>
            </a:r>
            <a:r>
              <a:rPr lang="en-GB" altLang="en-US" dirty="0">
                <a:latin typeface="Segoe Print" panose="02000600000000000000" pitchFamily="2" charset="0"/>
              </a:rPr>
              <a:t> – d</a:t>
            </a:r>
            <a:r>
              <a:rPr lang="en-GB" altLang="en-US" b="1" dirty="0">
                <a:latin typeface="Segoe Print" panose="02000600000000000000" pitchFamily="2" charset="0"/>
              </a:rPr>
              <a:t>ough</a:t>
            </a:r>
            <a:endParaRPr lang="en-US" altLang="en-US" dirty="0">
              <a:latin typeface="Segoe Print" panose="02000600000000000000" pitchFamily="2" charset="0"/>
            </a:endParaRPr>
          </a:p>
        </p:txBody>
      </p:sp>
    </p:spTree>
    <p:extLst>
      <p:ext uri="{BB962C8B-B14F-4D97-AF65-F5344CB8AC3E}">
        <p14:creationId xmlns:p14="http://schemas.microsoft.com/office/powerpoint/2010/main" val="4487781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AutoShape 2">
            <a:extLst>
              <a:ext uri="{FF2B5EF4-FFF2-40B4-BE49-F238E27FC236}">
                <a16:creationId xmlns:a16="http://schemas.microsoft.com/office/drawing/2014/main" id="{E8A52290-4E0A-4C51-BF44-AB716E743B05}"/>
              </a:ext>
            </a:extLst>
          </p:cNvPr>
          <p:cNvSpPr>
            <a:spLocks noGrp="1" noChangeArrowheads="1"/>
          </p:cNvSpPr>
          <p:nvPr>
            <p:ph type="title"/>
          </p:nvPr>
        </p:nvSpPr>
        <p:spPr>
          <a:xfrm>
            <a:off x="1554163" y="1196975"/>
            <a:ext cx="7924800" cy="1143000"/>
          </a:xfrm>
        </p:spPr>
        <p:txBody>
          <a:bodyPr/>
          <a:lstStyle/>
          <a:p>
            <a:pPr algn="l" eaLnBrk="1" hangingPunct="1"/>
            <a:r>
              <a:rPr lang="en-GB" altLang="en-US" sz="2800" b="1" dirty="0"/>
              <a:t>     </a:t>
            </a:r>
            <a:r>
              <a:rPr lang="en-GB" altLang="en-US" sz="4000" b="1" dirty="0">
                <a:latin typeface="Segoe Print" panose="02000600000000000000" pitchFamily="2" charset="0"/>
              </a:rPr>
              <a:t>We need to understand…</a:t>
            </a:r>
            <a:endParaRPr lang="en-US" altLang="en-US" sz="4000" b="1" dirty="0">
              <a:latin typeface="Segoe Print" panose="02000600000000000000" pitchFamily="2" charset="0"/>
            </a:endParaRPr>
          </a:p>
        </p:txBody>
      </p:sp>
      <p:sp>
        <p:nvSpPr>
          <p:cNvPr id="7171" name="Rectangle 3">
            <a:extLst>
              <a:ext uri="{FF2B5EF4-FFF2-40B4-BE49-F238E27FC236}">
                <a16:creationId xmlns:a16="http://schemas.microsoft.com/office/drawing/2014/main" id="{C63622EA-C6E1-4BA4-AD76-76EA72E27CB8}"/>
              </a:ext>
            </a:extLst>
          </p:cNvPr>
          <p:cNvSpPr>
            <a:spLocks noGrp="1" noChangeArrowheads="1"/>
          </p:cNvSpPr>
          <p:nvPr>
            <p:ph idx="1"/>
          </p:nvPr>
        </p:nvSpPr>
        <p:spPr>
          <a:xfrm>
            <a:off x="1262743" y="2636838"/>
            <a:ext cx="9692639" cy="4525962"/>
          </a:xfrm>
        </p:spPr>
        <p:txBody>
          <a:bodyPr/>
          <a:lstStyle/>
          <a:p>
            <a:pPr eaLnBrk="1" hangingPunct="1">
              <a:buFont typeface="Wingdings" panose="05000000000000000000" pitchFamily="2" charset="2"/>
              <a:buNone/>
              <a:defRPr/>
            </a:pPr>
            <a:r>
              <a:rPr lang="en-GB" b="1" dirty="0">
                <a:latin typeface="Segoe Print" panose="02000600000000000000" pitchFamily="2" charset="0"/>
              </a:rPr>
              <a:t>A sound can be written using 1, 2, 3 or 4 letters.</a:t>
            </a:r>
          </a:p>
          <a:p>
            <a:pPr eaLnBrk="1" hangingPunct="1">
              <a:buFont typeface="Wingdings" panose="05000000000000000000" pitchFamily="2" charset="2"/>
              <a:buNone/>
              <a:defRPr/>
            </a:pPr>
            <a:r>
              <a:rPr lang="en-GB" b="1" dirty="0">
                <a:latin typeface="Segoe Print" panose="02000600000000000000" pitchFamily="2" charset="0"/>
              </a:rPr>
              <a:t>            </a:t>
            </a:r>
          </a:p>
          <a:p>
            <a:pPr marL="1881188">
              <a:defRPr/>
            </a:pPr>
            <a:r>
              <a:rPr lang="en-GB" dirty="0">
                <a:latin typeface="Segoe Print" panose="02000600000000000000" pitchFamily="2" charset="0"/>
              </a:rPr>
              <a:t>dog &gt; d </a:t>
            </a:r>
            <a:r>
              <a:rPr lang="en-GB" b="1" dirty="0">
                <a:latin typeface="Segoe Print" panose="02000600000000000000" pitchFamily="2" charset="0"/>
              </a:rPr>
              <a:t>o</a:t>
            </a:r>
            <a:r>
              <a:rPr lang="en-GB" dirty="0">
                <a:latin typeface="Segoe Print" panose="02000600000000000000" pitchFamily="2" charset="0"/>
              </a:rPr>
              <a:t> g </a:t>
            </a:r>
          </a:p>
          <a:p>
            <a:pPr marL="1881188">
              <a:defRPr/>
            </a:pPr>
            <a:r>
              <a:rPr lang="en-GB" dirty="0">
                <a:latin typeface="Segoe Print" panose="02000600000000000000" pitchFamily="2" charset="0"/>
              </a:rPr>
              <a:t>boat &gt; b </a:t>
            </a:r>
            <a:r>
              <a:rPr lang="en-GB" b="1" dirty="0" err="1">
                <a:latin typeface="Segoe Print" panose="02000600000000000000" pitchFamily="2" charset="0"/>
              </a:rPr>
              <a:t>oa</a:t>
            </a:r>
            <a:r>
              <a:rPr lang="en-GB" dirty="0">
                <a:latin typeface="Segoe Print" panose="02000600000000000000" pitchFamily="2" charset="0"/>
              </a:rPr>
              <a:t> t</a:t>
            </a:r>
          </a:p>
          <a:p>
            <a:pPr marL="1881188">
              <a:defRPr/>
            </a:pPr>
            <a:r>
              <a:rPr lang="en-GB" dirty="0">
                <a:latin typeface="Segoe Print" panose="02000600000000000000" pitchFamily="2" charset="0"/>
              </a:rPr>
              <a:t>light &gt; l </a:t>
            </a:r>
            <a:r>
              <a:rPr lang="en-GB" b="1" dirty="0" err="1">
                <a:latin typeface="Segoe Print" panose="02000600000000000000" pitchFamily="2" charset="0"/>
              </a:rPr>
              <a:t>igh</a:t>
            </a:r>
            <a:r>
              <a:rPr lang="en-GB" dirty="0">
                <a:latin typeface="Segoe Print" panose="02000600000000000000" pitchFamily="2" charset="0"/>
              </a:rPr>
              <a:t> t</a:t>
            </a:r>
          </a:p>
          <a:p>
            <a:pPr marL="1881188">
              <a:defRPr/>
            </a:pPr>
            <a:r>
              <a:rPr lang="en-GB" dirty="0">
                <a:latin typeface="Segoe Print" panose="02000600000000000000" pitchFamily="2" charset="0"/>
              </a:rPr>
              <a:t>dough &gt; d </a:t>
            </a:r>
            <a:r>
              <a:rPr lang="en-GB" b="1" dirty="0" err="1">
                <a:latin typeface="Segoe Print" panose="02000600000000000000" pitchFamily="2" charset="0"/>
              </a:rPr>
              <a:t>ough</a:t>
            </a:r>
            <a:endParaRPr lang="en-US" b="1" dirty="0">
              <a:latin typeface="Segoe Print" panose="02000600000000000000" pitchFamily="2" charset="0"/>
            </a:endParaRPr>
          </a:p>
        </p:txBody>
      </p:sp>
    </p:spTree>
    <p:extLst>
      <p:ext uri="{BB962C8B-B14F-4D97-AF65-F5344CB8AC3E}">
        <p14:creationId xmlns:p14="http://schemas.microsoft.com/office/powerpoint/2010/main" val="11372212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AutoShape 2">
            <a:extLst>
              <a:ext uri="{FF2B5EF4-FFF2-40B4-BE49-F238E27FC236}">
                <a16:creationId xmlns:a16="http://schemas.microsoft.com/office/drawing/2014/main" id="{9D739CDB-ABB7-4C2F-8200-BE02111E0DF2}"/>
              </a:ext>
            </a:extLst>
          </p:cNvPr>
          <p:cNvSpPr>
            <a:spLocks noGrp="1" noChangeArrowheads="1"/>
          </p:cNvSpPr>
          <p:nvPr>
            <p:ph type="title"/>
          </p:nvPr>
        </p:nvSpPr>
        <p:spPr>
          <a:xfrm>
            <a:off x="1747702" y="855844"/>
            <a:ext cx="8229600" cy="1143000"/>
          </a:xfrm>
        </p:spPr>
        <p:txBody>
          <a:bodyPr>
            <a:normAutofit/>
          </a:bodyPr>
          <a:lstStyle/>
          <a:p>
            <a:pPr algn="l" eaLnBrk="1" hangingPunct="1"/>
            <a:r>
              <a:rPr lang="en-GB" altLang="en-US" sz="4000" b="1" dirty="0">
                <a:latin typeface="Segoe Print" panose="02000600000000000000" pitchFamily="2" charset="0"/>
              </a:rPr>
              <a:t>And also…</a:t>
            </a:r>
            <a:endParaRPr lang="en-US" altLang="en-US" sz="4000" b="1" dirty="0">
              <a:latin typeface="Segoe Print" panose="02000600000000000000" pitchFamily="2" charset="0"/>
            </a:endParaRPr>
          </a:p>
        </p:txBody>
      </p:sp>
      <p:sp>
        <p:nvSpPr>
          <p:cNvPr id="209923" name="Rectangle 3">
            <a:extLst>
              <a:ext uri="{FF2B5EF4-FFF2-40B4-BE49-F238E27FC236}">
                <a16:creationId xmlns:a16="http://schemas.microsoft.com/office/drawing/2014/main" id="{42EBCB04-1E08-43F7-82DE-B815F201E2C8}"/>
              </a:ext>
            </a:extLst>
          </p:cNvPr>
          <p:cNvSpPr>
            <a:spLocks noGrp="1" noChangeArrowheads="1"/>
          </p:cNvSpPr>
          <p:nvPr>
            <p:ph idx="1"/>
          </p:nvPr>
        </p:nvSpPr>
        <p:spPr>
          <a:xfrm>
            <a:off x="2000250" y="2312988"/>
            <a:ext cx="8229600" cy="4525962"/>
          </a:xfrm>
        </p:spPr>
        <p:txBody>
          <a:bodyPr/>
          <a:lstStyle/>
          <a:p>
            <a:pPr marL="0" indent="0">
              <a:buNone/>
              <a:defRPr/>
            </a:pPr>
            <a:r>
              <a:rPr lang="en-GB" altLang="en-US" b="1" dirty="0">
                <a:latin typeface="Segoe Print" panose="02000600000000000000" pitchFamily="2" charset="0"/>
              </a:rPr>
              <a:t>Same Spelling &gt; Different Sound</a:t>
            </a:r>
          </a:p>
          <a:p>
            <a:pPr eaLnBrk="1" hangingPunct="1">
              <a:defRPr/>
            </a:pPr>
            <a:endParaRPr lang="en-GB" altLang="en-US" b="1" dirty="0">
              <a:latin typeface="Segoe Print" panose="02000600000000000000" pitchFamily="2" charset="0"/>
            </a:endParaRPr>
          </a:p>
          <a:p>
            <a:pPr eaLnBrk="1" hangingPunct="1">
              <a:buFont typeface="Wingdings" panose="05000000000000000000" pitchFamily="2" charset="2"/>
              <a:buNone/>
              <a:defRPr/>
            </a:pPr>
            <a:r>
              <a:rPr lang="en-GB" altLang="en-US" dirty="0">
                <a:latin typeface="Segoe Print" panose="02000600000000000000" pitchFamily="2" charset="0"/>
              </a:rPr>
              <a:t>    e.g. &lt;</a:t>
            </a:r>
            <a:r>
              <a:rPr lang="en-GB" altLang="en-US" b="1" dirty="0">
                <a:latin typeface="Segoe Print" panose="02000600000000000000" pitchFamily="2" charset="0"/>
              </a:rPr>
              <a:t>ow&gt; </a:t>
            </a:r>
            <a:r>
              <a:rPr lang="en-GB" altLang="en-US" dirty="0">
                <a:latin typeface="Segoe Print" panose="02000600000000000000" pitchFamily="2" charset="0"/>
              </a:rPr>
              <a:t>can spell the sound ‘</a:t>
            </a:r>
            <a:r>
              <a:rPr lang="en-GB" altLang="en-US" dirty="0" err="1">
                <a:latin typeface="Segoe Print" panose="02000600000000000000" pitchFamily="2" charset="0"/>
              </a:rPr>
              <a:t>oe</a:t>
            </a:r>
            <a:r>
              <a:rPr lang="en-GB" altLang="en-US" dirty="0">
                <a:latin typeface="Segoe Print" panose="02000600000000000000" pitchFamily="2" charset="0"/>
              </a:rPr>
              <a:t>’ as in ‘gr</a:t>
            </a:r>
            <a:r>
              <a:rPr lang="en-GB" altLang="en-US" b="1" u="sng" dirty="0">
                <a:latin typeface="Segoe Print" panose="02000600000000000000" pitchFamily="2" charset="0"/>
              </a:rPr>
              <a:t>ow</a:t>
            </a:r>
            <a:r>
              <a:rPr lang="en-GB" altLang="en-US" dirty="0">
                <a:latin typeface="Segoe Print" panose="02000600000000000000" pitchFamily="2" charset="0"/>
              </a:rPr>
              <a:t>n’</a:t>
            </a:r>
          </a:p>
          <a:p>
            <a:pPr eaLnBrk="1" hangingPunct="1">
              <a:buFont typeface="Wingdings" panose="05000000000000000000" pitchFamily="2" charset="2"/>
              <a:buNone/>
              <a:defRPr/>
            </a:pPr>
            <a:r>
              <a:rPr lang="en-GB" altLang="en-US" dirty="0">
                <a:latin typeface="Segoe Print" panose="02000600000000000000" pitchFamily="2" charset="0"/>
              </a:rPr>
              <a:t>    - Or the sound ‘</a:t>
            </a:r>
            <a:r>
              <a:rPr lang="en-GB" altLang="en-US" dirty="0" err="1">
                <a:latin typeface="Segoe Print" panose="02000600000000000000" pitchFamily="2" charset="0"/>
              </a:rPr>
              <a:t>ou</a:t>
            </a:r>
            <a:r>
              <a:rPr lang="en-GB" altLang="en-US" dirty="0">
                <a:latin typeface="Segoe Print" panose="02000600000000000000" pitchFamily="2" charset="0"/>
              </a:rPr>
              <a:t>’ as in ‘br</a:t>
            </a:r>
            <a:r>
              <a:rPr lang="en-GB" altLang="en-US" b="1" u="sng" dirty="0">
                <a:latin typeface="Segoe Print" panose="02000600000000000000" pitchFamily="2" charset="0"/>
              </a:rPr>
              <a:t>ow</a:t>
            </a:r>
            <a:r>
              <a:rPr lang="en-GB" altLang="en-US" dirty="0">
                <a:latin typeface="Segoe Print" panose="02000600000000000000" pitchFamily="2" charset="0"/>
              </a:rPr>
              <a:t>n’.</a:t>
            </a:r>
            <a:endParaRPr lang="en-US" altLang="en-US" dirty="0">
              <a:latin typeface="Segoe Print" panose="02000600000000000000" pitchFamily="2" charset="0"/>
            </a:endParaRPr>
          </a:p>
        </p:txBody>
      </p:sp>
    </p:spTree>
    <p:extLst>
      <p:ext uri="{BB962C8B-B14F-4D97-AF65-F5344CB8AC3E}">
        <p14:creationId xmlns:p14="http://schemas.microsoft.com/office/powerpoint/2010/main" val="41372542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F922F-DD14-4F3A-BBB2-F461235ABDA8}"/>
              </a:ext>
            </a:extLst>
          </p:cNvPr>
          <p:cNvSpPr txBox="1"/>
          <p:nvPr/>
        </p:nvSpPr>
        <p:spPr>
          <a:xfrm>
            <a:off x="772509" y="505123"/>
            <a:ext cx="11020098" cy="2923877"/>
          </a:xfrm>
          <a:prstGeom prst="rect">
            <a:avLst/>
          </a:prstGeom>
          <a:noFill/>
        </p:spPr>
        <p:txBody>
          <a:bodyPr wrap="square">
            <a:spAutoFit/>
          </a:bodyPr>
          <a:lstStyle/>
          <a:p>
            <a:pPr>
              <a:defRPr/>
            </a:pPr>
            <a:r>
              <a:rPr lang="en-GB" sz="3600" dirty="0">
                <a:latin typeface="Segoe Print" panose="02000600000000000000" pitchFamily="2" charset="0"/>
              </a:rPr>
              <a:t>There are different approaches to the systematic teaching of synthetic phonics, including – </a:t>
            </a:r>
          </a:p>
          <a:p>
            <a:pPr>
              <a:defRPr/>
            </a:pPr>
            <a:endParaRPr lang="en-GB" sz="3600" dirty="0">
              <a:latin typeface="Segoe Print" panose="02000600000000000000" pitchFamily="2" charset="0"/>
            </a:endParaRPr>
          </a:p>
          <a:p>
            <a:pPr>
              <a:defRPr/>
            </a:pPr>
            <a:endParaRPr lang="en-GB" sz="4000" dirty="0"/>
          </a:p>
        </p:txBody>
      </p:sp>
      <p:pic>
        <p:nvPicPr>
          <p:cNvPr id="3" name="Picture 2">
            <a:extLst>
              <a:ext uri="{FF2B5EF4-FFF2-40B4-BE49-F238E27FC236}">
                <a16:creationId xmlns:a16="http://schemas.microsoft.com/office/drawing/2014/main" id="{086D48E3-BD76-9914-757C-A6B520F2615E}"/>
              </a:ext>
            </a:extLst>
          </p:cNvPr>
          <p:cNvPicPr>
            <a:picLocks noChangeAspect="1"/>
          </p:cNvPicPr>
          <p:nvPr/>
        </p:nvPicPr>
        <p:blipFill>
          <a:blip r:embed="rId2"/>
          <a:stretch>
            <a:fillRect/>
          </a:stretch>
        </p:blipFill>
        <p:spPr>
          <a:xfrm>
            <a:off x="7255857" y="3429000"/>
            <a:ext cx="4779678" cy="2158171"/>
          </a:xfrm>
          <a:prstGeom prst="rect">
            <a:avLst/>
          </a:prstGeom>
        </p:spPr>
      </p:pic>
      <p:pic>
        <p:nvPicPr>
          <p:cNvPr id="4" name="Picture 3">
            <a:extLst>
              <a:ext uri="{FF2B5EF4-FFF2-40B4-BE49-F238E27FC236}">
                <a16:creationId xmlns:a16="http://schemas.microsoft.com/office/drawing/2014/main" id="{87AAFFFF-F294-884D-6C60-07A72A22B865}"/>
              </a:ext>
            </a:extLst>
          </p:cNvPr>
          <p:cNvPicPr>
            <a:picLocks noChangeAspect="1"/>
          </p:cNvPicPr>
          <p:nvPr/>
        </p:nvPicPr>
        <p:blipFill>
          <a:blip r:embed="rId3"/>
          <a:stretch>
            <a:fillRect/>
          </a:stretch>
        </p:blipFill>
        <p:spPr>
          <a:xfrm>
            <a:off x="157792" y="3429000"/>
            <a:ext cx="4866018" cy="2020724"/>
          </a:xfrm>
          <a:prstGeom prst="rect">
            <a:avLst/>
          </a:prstGeom>
        </p:spPr>
      </p:pic>
      <p:pic>
        <p:nvPicPr>
          <p:cNvPr id="5" name="Picture 4">
            <a:extLst>
              <a:ext uri="{FF2B5EF4-FFF2-40B4-BE49-F238E27FC236}">
                <a16:creationId xmlns:a16="http://schemas.microsoft.com/office/drawing/2014/main" id="{33AA6661-A8A4-3BB4-E537-D3B33FD75974}"/>
              </a:ext>
            </a:extLst>
          </p:cNvPr>
          <p:cNvPicPr>
            <a:picLocks noChangeAspect="1"/>
          </p:cNvPicPr>
          <p:nvPr/>
        </p:nvPicPr>
        <p:blipFill>
          <a:blip r:embed="rId4"/>
          <a:stretch>
            <a:fillRect/>
          </a:stretch>
        </p:blipFill>
        <p:spPr>
          <a:xfrm>
            <a:off x="5361097" y="2535620"/>
            <a:ext cx="2590800" cy="25908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4A998-7AC6-44F8-BF4F-FE8C6E8C76D1}"/>
              </a:ext>
            </a:extLst>
          </p:cNvPr>
          <p:cNvSpPr>
            <a:spLocks noGrp="1"/>
          </p:cNvSpPr>
          <p:nvPr>
            <p:ph type="title"/>
          </p:nvPr>
        </p:nvSpPr>
        <p:spPr>
          <a:xfrm>
            <a:off x="838200" y="0"/>
            <a:ext cx="10515600" cy="1325563"/>
          </a:xfrm>
        </p:spPr>
        <p:txBody>
          <a:bodyPr/>
          <a:lstStyle/>
          <a:p>
            <a:pPr algn="ctr"/>
            <a:r>
              <a:rPr lang="en-GB" b="1" dirty="0">
                <a:solidFill>
                  <a:srgbClr val="0070C0"/>
                </a:solidFill>
                <a:latin typeface="Segoe Print" panose="02000600000000000000" pitchFamily="2" charset="0"/>
              </a:rPr>
              <a:t>Questions</a:t>
            </a:r>
          </a:p>
        </p:txBody>
      </p:sp>
      <p:pic>
        <p:nvPicPr>
          <p:cNvPr id="4" name="Picture 3">
            <a:extLst>
              <a:ext uri="{FF2B5EF4-FFF2-40B4-BE49-F238E27FC236}">
                <a16:creationId xmlns:a16="http://schemas.microsoft.com/office/drawing/2014/main" id="{543E0EF3-1413-4175-86B6-4606740CBE16}"/>
              </a:ext>
            </a:extLst>
          </p:cNvPr>
          <p:cNvPicPr>
            <a:picLocks noChangeAspect="1"/>
          </p:cNvPicPr>
          <p:nvPr/>
        </p:nvPicPr>
        <p:blipFill>
          <a:blip r:embed="rId2"/>
          <a:stretch>
            <a:fillRect/>
          </a:stretch>
        </p:blipFill>
        <p:spPr>
          <a:xfrm>
            <a:off x="2565026" y="1098016"/>
            <a:ext cx="7061947" cy="3923304"/>
          </a:xfrm>
          <a:prstGeom prst="rect">
            <a:avLst/>
          </a:prstGeom>
        </p:spPr>
      </p:pic>
      <p:sp>
        <p:nvSpPr>
          <p:cNvPr id="5" name="TextBox 4">
            <a:extLst>
              <a:ext uri="{FF2B5EF4-FFF2-40B4-BE49-F238E27FC236}">
                <a16:creationId xmlns:a16="http://schemas.microsoft.com/office/drawing/2014/main" id="{40966320-3FCA-4C2B-B879-C0997358024F}"/>
              </a:ext>
            </a:extLst>
          </p:cNvPr>
          <p:cNvSpPr txBox="1"/>
          <p:nvPr/>
        </p:nvSpPr>
        <p:spPr>
          <a:xfrm>
            <a:off x="-286871" y="5390652"/>
            <a:ext cx="6723529" cy="369332"/>
          </a:xfrm>
          <a:prstGeom prst="rect">
            <a:avLst/>
          </a:prstGeom>
          <a:noFill/>
        </p:spPr>
        <p:txBody>
          <a:bodyPr wrap="square" rtlCol="0">
            <a:spAutoFit/>
          </a:bodyPr>
          <a:lstStyle/>
          <a:p>
            <a:pPr algn="ctr"/>
            <a:r>
              <a:rPr lang="en-GB" dirty="0" err="1">
                <a:latin typeface="Segoe Print" panose="02000600000000000000" pitchFamily="2" charset="0"/>
              </a:rPr>
              <a:t>Helen.Mulholland@.bhcet.org.uk</a:t>
            </a:r>
            <a:endParaRPr lang="en-GB" dirty="0">
              <a:latin typeface="Segoe Print" panose="02000600000000000000" pitchFamily="2" charset="0"/>
            </a:endParaRPr>
          </a:p>
        </p:txBody>
      </p:sp>
    </p:spTree>
    <p:extLst>
      <p:ext uri="{BB962C8B-B14F-4D97-AF65-F5344CB8AC3E}">
        <p14:creationId xmlns:p14="http://schemas.microsoft.com/office/powerpoint/2010/main" val="382451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a:extLst>
              <a:ext uri="{FF2B5EF4-FFF2-40B4-BE49-F238E27FC236}">
                <a16:creationId xmlns:a16="http://schemas.microsoft.com/office/drawing/2014/main" id="{82BAB3EA-398C-4A34-ACAA-1BD4840D5525}"/>
              </a:ext>
            </a:extLst>
          </p:cNvPr>
          <p:cNvSpPr txBox="1">
            <a:spLocks noChangeArrowheads="1"/>
          </p:cNvSpPr>
          <p:nvPr/>
        </p:nvSpPr>
        <p:spPr bwMode="auto">
          <a:xfrm>
            <a:off x="1266189" y="1069658"/>
            <a:ext cx="86423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GB" altLang="en-US" sz="2000" dirty="0">
                <a:latin typeface="Segoe Print" panose="02000600000000000000" pitchFamily="2" charset="0"/>
              </a:rPr>
              <a:t>There is a strong focus on developing the children’s capacity to listen, concentrate and discriminate between sounds. </a:t>
            </a:r>
          </a:p>
          <a:p>
            <a:pPr>
              <a:spcBef>
                <a:spcPct val="0"/>
              </a:spcBef>
            </a:pPr>
            <a:endParaRPr lang="en-GB" altLang="en-US" sz="2000" dirty="0">
              <a:latin typeface="Segoe Print" panose="02000600000000000000" pitchFamily="2" charset="0"/>
            </a:endParaRPr>
          </a:p>
          <a:p>
            <a:pPr>
              <a:spcBef>
                <a:spcPct val="0"/>
              </a:spcBef>
            </a:pPr>
            <a:r>
              <a:rPr lang="en-GB" altLang="en-US" sz="2000" dirty="0">
                <a:latin typeface="Segoe Print" panose="02000600000000000000" pitchFamily="2" charset="0"/>
              </a:rPr>
              <a:t>Phonics teaching is monitored to ensure consistency and steps are taken if improvement is called for.</a:t>
            </a:r>
          </a:p>
          <a:p>
            <a:pPr>
              <a:spcBef>
                <a:spcPct val="0"/>
              </a:spcBef>
            </a:pPr>
            <a:endParaRPr lang="en-GB" altLang="en-US" sz="2000" dirty="0">
              <a:latin typeface="Segoe Print" panose="02000600000000000000" pitchFamily="2" charset="0"/>
            </a:endParaRPr>
          </a:p>
          <a:p>
            <a:pPr>
              <a:spcBef>
                <a:spcPct val="0"/>
              </a:spcBef>
            </a:pPr>
            <a:r>
              <a:rPr lang="en-GB" altLang="en-US" sz="2000" dirty="0">
                <a:latin typeface="Segoe Print" panose="02000600000000000000" pitchFamily="2" charset="0"/>
              </a:rPr>
              <a:t>The assessment of individual pupils’ progress, phonic knowledge and skills is sufficiently frequent and detailed to identify quickly the pupils who are failing, or in danger of failing, to keep up with their peers. </a:t>
            </a:r>
          </a:p>
          <a:p>
            <a:pPr>
              <a:spcBef>
                <a:spcPct val="0"/>
              </a:spcBef>
            </a:pPr>
            <a:endParaRPr lang="en-GB" altLang="en-US" sz="2000" dirty="0">
              <a:latin typeface="Segoe Print" panose="02000600000000000000" pitchFamily="2" charset="0"/>
            </a:endParaRPr>
          </a:p>
          <a:p>
            <a:pPr>
              <a:spcBef>
                <a:spcPct val="0"/>
              </a:spcBef>
            </a:pPr>
            <a:r>
              <a:rPr lang="en-GB" altLang="en-US" sz="2000" dirty="0">
                <a:latin typeface="Segoe Print" panose="02000600000000000000" pitchFamily="2" charset="0"/>
              </a:rPr>
              <a:t>The Phonics Screen at the end of Y1 checks whether pupils are reading at the expected standard.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89D051-0D7C-4405-8A17-488F80B58FC7}"/>
              </a:ext>
            </a:extLst>
          </p:cNvPr>
          <p:cNvSpPr txBox="1"/>
          <p:nvPr/>
        </p:nvSpPr>
        <p:spPr>
          <a:xfrm>
            <a:off x="1922644" y="1304745"/>
            <a:ext cx="7848600" cy="2623795"/>
          </a:xfrm>
          <a:prstGeom prst="rect">
            <a:avLst/>
          </a:prstGeom>
          <a:noFill/>
        </p:spPr>
        <p:txBody>
          <a:bodyPr>
            <a:spAutoFit/>
          </a:bodyPr>
          <a:lstStyle/>
          <a:p>
            <a:pPr>
              <a:lnSpc>
                <a:spcPct val="150000"/>
              </a:lnSpc>
              <a:defRPr/>
            </a:pPr>
            <a:r>
              <a:rPr lang="en-US" sz="2800" dirty="0">
                <a:latin typeface="Segoe Print" panose="02000600000000000000" pitchFamily="2" charset="0"/>
              </a:rPr>
              <a:t>“The teaching of structured phonics is helpful for all children, harmful for none and crucial for some.” </a:t>
            </a:r>
          </a:p>
          <a:p>
            <a:pPr>
              <a:lnSpc>
                <a:spcPct val="150000"/>
              </a:lnSpc>
              <a:defRPr/>
            </a:pPr>
            <a:r>
              <a:rPr lang="en-US" sz="2800" dirty="0">
                <a:latin typeface="Segoe Print" panose="02000600000000000000" pitchFamily="2" charset="0"/>
              </a:rPr>
              <a:t>(quoted Quigley, 2020)</a:t>
            </a:r>
            <a:endParaRPr lang="en-GB" sz="2800" dirty="0">
              <a:latin typeface="Segoe Print" panose="02000600000000000000"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a:extLst>
              <a:ext uri="{FF2B5EF4-FFF2-40B4-BE49-F238E27FC236}">
                <a16:creationId xmlns:a16="http://schemas.microsoft.com/office/drawing/2014/main" id="{209F737C-AEF6-450D-959E-6FF229F696B6}"/>
              </a:ext>
            </a:extLst>
          </p:cNvPr>
          <p:cNvSpPr txBox="1">
            <a:spLocks noChangeArrowheads="1"/>
          </p:cNvSpPr>
          <p:nvPr/>
        </p:nvSpPr>
        <p:spPr bwMode="auto">
          <a:xfrm>
            <a:off x="1453055" y="589511"/>
            <a:ext cx="9285890" cy="2308324"/>
          </a:xfrm>
          <a:prstGeom prst="rect">
            <a:avLst/>
          </a:prstGeom>
          <a:noFill/>
          <a:ln>
            <a:noFill/>
          </a:ln>
        </p:spPr>
        <p:txBody>
          <a:bodyPr wrap="square" lIns="91440" tIns="45720" rIns="91440" bIns="45720" anchor="t">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GB" altLang="en-US" sz="3600" dirty="0">
                <a:latin typeface="Segoe Print"/>
              </a:rPr>
              <a:t>What do children need to know in order to become a confident reader?</a:t>
            </a:r>
          </a:p>
          <a:p>
            <a:pPr algn="ctr">
              <a:spcBef>
                <a:spcPct val="0"/>
              </a:spcBef>
              <a:buFontTx/>
              <a:buNone/>
              <a:defRPr/>
            </a:pPr>
            <a:endParaRPr lang="en-GB" altLang="en-US" sz="3600" dirty="0">
              <a:latin typeface="Segoe Print"/>
            </a:endParaRPr>
          </a:p>
          <a:p>
            <a:pPr algn="ctr">
              <a:spcBef>
                <a:spcPct val="0"/>
              </a:spcBef>
              <a:buFontTx/>
              <a:buNone/>
              <a:defRPr/>
            </a:pPr>
            <a:r>
              <a:rPr lang="en-GB" altLang="en-US" sz="3600" dirty="0">
                <a:latin typeface="Segoe Print"/>
              </a:rPr>
              <a:t>Discuss</a:t>
            </a:r>
          </a:p>
        </p:txBody>
      </p:sp>
      <p:pic>
        <p:nvPicPr>
          <p:cNvPr id="12291" name="Picture 2" descr="Related image">
            <a:extLst>
              <a:ext uri="{FF2B5EF4-FFF2-40B4-BE49-F238E27FC236}">
                <a16:creationId xmlns:a16="http://schemas.microsoft.com/office/drawing/2014/main" id="{EE92DE09-0D2A-4FCA-ACAC-B0FE2A6C8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0886" y="3213171"/>
            <a:ext cx="3371155" cy="240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68669E7F24534ABFECF76DC17731B6" ma:contentTypeVersion="12" ma:contentTypeDescription="Create a new document." ma:contentTypeScope="" ma:versionID="7da1282e8487ca17430f5d6cc0aa26ab">
  <xsd:schema xmlns:xsd="http://www.w3.org/2001/XMLSchema" xmlns:xs="http://www.w3.org/2001/XMLSchema" xmlns:p="http://schemas.microsoft.com/office/2006/metadata/properties" xmlns:ns3="efaa5677-a9c8-45d9-8bb2-dafdb4c1f82d" xmlns:ns4="30a9f7d6-e6ec-4c30-b96a-7aa65ed0c10a" targetNamespace="http://schemas.microsoft.com/office/2006/metadata/properties" ma:root="true" ma:fieldsID="5c3e103784d75fd5d6e9dfb1afe55af5" ns3:_="" ns4:_="">
    <xsd:import namespace="efaa5677-a9c8-45d9-8bb2-dafdb4c1f82d"/>
    <xsd:import namespace="30a9f7d6-e6ec-4c30-b96a-7aa65ed0c10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a5677-a9c8-45d9-8bb2-dafdb4c1f82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a9f7d6-e6ec-4c30-b96a-7aa65ed0c10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2996B8-1CFE-414C-AA26-B4D254B098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aa5677-a9c8-45d9-8bb2-dafdb4c1f82d"/>
    <ds:schemaRef ds:uri="30a9f7d6-e6ec-4c30-b96a-7aa65ed0c1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0FE9A4-9F5E-4340-8E81-DEE7BE836BCC}">
  <ds:schemaRefs>
    <ds:schemaRef ds:uri="http://purl.org/dc/dcmitype/"/>
    <ds:schemaRef ds:uri="http://purl.org/dc/terms/"/>
    <ds:schemaRef ds:uri="http://schemas.microsoft.com/office/2006/documentManagement/types"/>
    <ds:schemaRef ds:uri="http://schemas.openxmlformats.org/package/2006/metadata/core-properties"/>
    <ds:schemaRef ds:uri="30a9f7d6-e6ec-4c30-b96a-7aa65ed0c10a"/>
    <ds:schemaRef ds:uri="http://schemas.microsoft.com/office/infopath/2007/PartnerControls"/>
    <ds:schemaRef ds:uri="http://purl.org/dc/elements/1.1/"/>
    <ds:schemaRef ds:uri="efaa5677-a9c8-45d9-8bb2-dafdb4c1f82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4F50500-DA23-41DC-AE6C-EE3B66DB1B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2406</TotalTime>
  <Words>4048</Words>
  <Application>Microsoft Office PowerPoint</Application>
  <PresentationFormat>Widescreen</PresentationFormat>
  <Paragraphs>401</Paragraphs>
  <Slides>69</Slides>
  <Notes>22</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PowerPoint Presentation</vt:lpstr>
      <vt:lpstr>Discussion</vt:lpstr>
      <vt:lpstr>Can you remember not being able to read?</vt:lpstr>
      <vt:lpstr>Why does it matter?</vt:lpstr>
      <vt:lpstr>Teaching of Reading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Simple view of Reading</vt:lpstr>
      <vt:lpstr>PowerPoint Presentation</vt:lpstr>
      <vt:lpstr>Language Comprehension</vt:lpstr>
      <vt:lpstr>The Balance</vt:lpstr>
      <vt:lpstr>Skilled reading entails a set of processes by which:</vt:lpstr>
      <vt:lpstr>PowerPoint Presentation</vt:lpstr>
      <vt:lpstr>An extract taken from a computer manual</vt:lpstr>
      <vt:lpstr>PowerPoint Presentation</vt:lpstr>
      <vt:lpstr>PowerPoint Presentation</vt:lpstr>
      <vt:lpstr>PowerPoint Presentation</vt:lpstr>
      <vt:lpstr>PowerPoint Presentation</vt:lpstr>
      <vt:lpstr>Enunciation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Schwa</vt:lpstr>
      <vt:lpstr>PowerPoint Presentation</vt:lpstr>
      <vt:lpstr>Some definitions</vt:lpstr>
      <vt:lpstr>Some definitions</vt:lpstr>
      <vt:lpstr>Some definitions</vt:lpstr>
      <vt:lpstr>Some definitions</vt:lpstr>
      <vt:lpstr>Some definitions</vt:lpstr>
      <vt:lpstr>Some definitions</vt:lpstr>
      <vt:lpstr>Some definitions</vt:lpstr>
      <vt:lpstr>PowerPoint Presentation</vt:lpstr>
      <vt:lpstr>CVC?</vt:lpstr>
      <vt:lpstr>CVC?</vt:lpstr>
      <vt:lpstr>CVC?</vt:lpstr>
      <vt:lpstr>Spelling</vt:lpstr>
      <vt:lpstr>Reducing uncertainty</vt:lpstr>
      <vt:lpstr>PowerPoint Presentation</vt:lpstr>
      <vt:lpstr>PowerPoint Presentation</vt:lpstr>
      <vt:lpstr>Grapheme choices</vt:lpstr>
      <vt:lpstr>We need to understand…</vt:lpstr>
      <vt:lpstr>     We need to understand…</vt:lpstr>
      <vt:lpstr>And also…</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Brocklebank</dc:creator>
  <cp:lastModifiedBy>Helen Mulholland</cp:lastModifiedBy>
  <cp:revision>112</cp:revision>
  <dcterms:created xsi:type="dcterms:W3CDTF">2019-08-30T09:26:25Z</dcterms:created>
  <dcterms:modified xsi:type="dcterms:W3CDTF">2022-12-19T13:57:22Z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0x010100B768669E7F24534ABFECF76DC17731B6</vt:lpwstr>
  </property>
</Properties>
</file>