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3" r:id="rId4"/>
    <p:sldId id="302" r:id="rId5"/>
    <p:sldId id="258" r:id="rId6"/>
    <p:sldId id="287" r:id="rId7"/>
    <p:sldId id="259" r:id="rId8"/>
    <p:sldId id="263" r:id="rId9"/>
    <p:sldId id="264" r:id="rId10"/>
    <p:sldId id="260" r:id="rId11"/>
    <p:sldId id="265" r:id="rId12"/>
    <p:sldId id="266" r:id="rId13"/>
    <p:sldId id="261" r:id="rId14"/>
    <p:sldId id="271" r:id="rId15"/>
    <p:sldId id="272" r:id="rId16"/>
    <p:sldId id="262" r:id="rId17"/>
    <p:sldId id="273" r:id="rId18"/>
    <p:sldId id="274" r:id="rId19"/>
    <p:sldId id="267" r:id="rId20"/>
    <p:sldId id="275" r:id="rId21"/>
    <p:sldId id="276" r:id="rId22"/>
    <p:sldId id="277" r:id="rId23"/>
    <p:sldId id="268" r:id="rId24"/>
    <p:sldId id="278" r:id="rId25"/>
    <p:sldId id="269" r:id="rId26"/>
    <p:sldId id="279" r:id="rId27"/>
    <p:sldId id="280" r:id="rId28"/>
    <p:sldId id="281" r:id="rId29"/>
    <p:sldId id="282" r:id="rId30"/>
    <p:sldId id="283" r:id="rId31"/>
    <p:sldId id="284" r:id="rId32"/>
    <p:sldId id="285" r:id="rId33"/>
    <p:sldId id="304" r:id="rId34"/>
    <p:sldId id="286" r:id="rId35"/>
    <p:sldId id="288" r:id="rId36"/>
    <p:sldId id="289" r:id="rId37"/>
    <p:sldId id="290" r:id="rId38"/>
    <p:sldId id="299" r:id="rId39"/>
    <p:sldId id="291" r:id="rId40"/>
    <p:sldId id="292" r:id="rId41"/>
    <p:sldId id="293" r:id="rId42"/>
    <p:sldId id="294" r:id="rId43"/>
    <p:sldId id="295" r:id="rId44"/>
    <p:sldId id="296" r:id="rId45"/>
    <p:sldId id="297" r:id="rId46"/>
    <p:sldId id="298" r:id="rId47"/>
    <p:sldId id="300" r:id="rId48"/>
    <p:sldId id="30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6" autoAdjust="0"/>
    <p:restoredTop sz="94660"/>
  </p:normalViewPr>
  <p:slideViewPr>
    <p:cSldViewPr snapToGrid="0">
      <p:cViewPr varScale="1">
        <p:scale>
          <a:sx n="114" d="100"/>
          <a:sy n="114" d="100"/>
        </p:scale>
        <p:origin x="30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B99D1D4-6753-423B-B732-968305988C12}"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9DAB22-4E85-4CD3-91BA-9008EE3298B9}" type="slidenum">
              <a:rPr lang="en-GB" smtClean="0"/>
              <a:t>‹#›</a:t>
            </a:fld>
            <a:endParaRPr lang="en-GB"/>
          </a:p>
        </p:txBody>
      </p:sp>
    </p:spTree>
    <p:extLst>
      <p:ext uri="{BB962C8B-B14F-4D97-AF65-F5344CB8AC3E}">
        <p14:creationId xmlns:p14="http://schemas.microsoft.com/office/powerpoint/2010/main" val="35160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99D1D4-6753-423B-B732-968305988C12}"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9DAB22-4E85-4CD3-91BA-9008EE3298B9}" type="slidenum">
              <a:rPr lang="en-GB" smtClean="0"/>
              <a:t>‹#›</a:t>
            </a:fld>
            <a:endParaRPr lang="en-GB"/>
          </a:p>
        </p:txBody>
      </p:sp>
    </p:spTree>
    <p:extLst>
      <p:ext uri="{BB962C8B-B14F-4D97-AF65-F5344CB8AC3E}">
        <p14:creationId xmlns:p14="http://schemas.microsoft.com/office/powerpoint/2010/main" val="3584483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99D1D4-6753-423B-B732-968305988C12}"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9DAB22-4E85-4CD3-91BA-9008EE3298B9}" type="slidenum">
              <a:rPr lang="en-GB" smtClean="0"/>
              <a:t>‹#›</a:t>
            </a:fld>
            <a:endParaRPr lang="en-GB"/>
          </a:p>
        </p:txBody>
      </p:sp>
    </p:spTree>
    <p:extLst>
      <p:ext uri="{BB962C8B-B14F-4D97-AF65-F5344CB8AC3E}">
        <p14:creationId xmlns:p14="http://schemas.microsoft.com/office/powerpoint/2010/main" val="3932323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99D1D4-6753-423B-B732-968305988C12}"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9DAB22-4E85-4CD3-91BA-9008EE3298B9}" type="slidenum">
              <a:rPr lang="en-GB" smtClean="0"/>
              <a:t>‹#›</a:t>
            </a:fld>
            <a:endParaRPr lang="en-GB"/>
          </a:p>
        </p:txBody>
      </p:sp>
    </p:spTree>
    <p:extLst>
      <p:ext uri="{BB962C8B-B14F-4D97-AF65-F5344CB8AC3E}">
        <p14:creationId xmlns:p14="http://schemas.microsoft.com/office/powerpoint/2010/main" val="120055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99D1D4-6753-423B-B732-968305988C12}"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9DAB22-4E85-4CD3-91BA-9008EE3298B9}" type="slidenum">
              <a:rPr lang="en-GB" smtClean="0"/>
              <a:t>‹#›</a:t>
            </a:fld>
            <a:endParaRPr lang="en-GB"/>
          </a:p>
        </p:txBody>
      </p:sp>
    </p:spTree>
    <p:extLst>
      <p:ext uri="{BB962C8B-B14F-4D97-AF65-F5344CB8AC3E}">
        <p14:creationId xmlns:p14="http://schemas.microsoft.com/office/powerpoint/2010/main" val="1942526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B99D1D4-6753-423B-B732-968305988C12}" type="datetimeFigureOut">
              <a:rPr lang="en-GB" smtClean="0"/>
              <a:t>05/12/2022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9DAB22-4E85-4CD3-91BA-9008EE3298B9}" type="slidenum">
              <a:rPr lang="en-GB" smtClean="0"/>
              <a:t>‹#›</a:t>
            </a:fld>
            <a:endParaRPr lang="en-GB"/>
          </a:p>
        </p:txBody>
      </p:sp>
    </p:spTree>
    <p:extLst>
      <p:ext uri="{BB962C8B-B14F-4D97-AF65-F5344CB8AC3E}">
        <p14:creationId xmlns:p14="http://schemas.microsoft.com/office/powerpoint/2010/main" val="665499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B99D1D4-6753-423B-B732-968305988C12}" type="datetimeFigureOut">
              <a:rPr lang="en-GB" smtClean="0"/>
              <a:t>05/12/2022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9DAB22-4E85-4CD3-91BA-9008EE3298B9}" type="slidenum">
              <a:rPr lang="en-GB" smtClean="0"/>
              <a:t>‹#›</a:t>
            </a:fld>
            <a:endParaRPr lang="en-GB"/>
          </a:p>
        </p:txBody>
      </p:sp>
    </p:spTree>
    <p:extLst>
      <p:ext uri="{BB962C8B-B14F-4D97-AF65-F5344CB8AC3E}">
        <p14:creationId xmlns:p14="http://schemas.microsoft.com/office/powerpoint/2010/main" val="2789403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B99D1D4-6753-423B-B732-968305988C12}" type="datetimeFigureOut">
              <a:rPr lang="en-GB" smtClean="0"/>
              <a:t>05/12/2022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9DAB22-4E85-4CD3-91BA-9008EE3298B9}" type="slidenum">
              <a:rPr lang="en-GB" smtClean="0"/>
              <a:t>‹#›</a:t>
            </a:fld>
            <a:endParaRPr lang="en-GB"/>
          </a:p>
        </p:txBody>
      </p:sp>
    </p:spTree>
    <p:extLst>
      <p:ext uri="{BB962C8B-B14F-4D97-AF65-F5344CB8AC3E}">
        <p14:creationId xmlns:p14="http://schemas.microsoft.com/office/powerpoint/2010/main" val="271676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9D1D4-6753-423B-B732-968305988C12}" type="datetimeFigureOut">
              <a:rPr lang="en-GB" smtClean="0"/>
              <a:t>05/12/2022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9DAB22-4E85-4CD3-91BA-9008EE3298B9}" type="slidenum">
              <a:rPr lang="en-GB" smtClean="0"/>
              <a:t>‹#›</a:t>
            </a:fld>
            <a:endParaRPr lang="en-GB"/>
          </a:p>
        </p:txBody>
      </p:sp>
    </p:spTree>
    <p:extLst>
      <p:ext uri="{BB962C8B-B14F-4D97-AF65-F5344CB8AC3E}">
        <p14:creationId xmlns:p14="http://schemas.microsoft.com/office/powerpoint/2010/main" val="142548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99D1D4-6753-423B-B732-968305988C12}" type="datetimeFigureOut">
              <a:rPr lang="en-GB" smtClean="0"/>
              <a:t>05/12/2022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9DAB22-4E85-4CD3-91BA-9008EE3298B9}" type="slidenum">
              <a:rPr lang="en-GB" smtClean="0"/>
              <a:t>‹#›</a:t>
            </a:fld>
            <a:endParaRPr lang="en-GB"/>
          </a:p>
        </p:txBody>
      </p:sp>
    </p:spTree>
    <p:extLst>
      <p:ext uri="{BB962C8B-B14F-4D97-AF65-F5344CB8AC3E}">
        <p14:creationId xmlns:p14="http://schemas.microsoft.com/office/powerpoint/2010/main" val="36310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99D1D4-6753-423B-B732-968305988C12}" type="datetimeFigureOut">
              <a:rPr lang="en-GB" smtClean="0"/>
              <a:t>05/12/2022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9DAB22-4E85-4CD3-91BA-9008EE3298B9}" type="slidenum">
              <a:rPr lang="en-GB" smtClean="0"/>
              <a:t>‹#›</a:t>
            </a:fld>
            <a:endParaRPr lang="en-GB"/>
          </a:p>
        </p:txBody>
      </p:sp>
    </p:spTree>
    <p:extLst>
      <p:ext uri="{BB962C8B-B14F-4D97-AF65-F5344CB8AC3E}">
        <p14:creationId xmlns:p14="http://schemas.microsoft.com/office/powerpoint/2010/main" val="145568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9D1D4-6753-423B-B732-968305988C12}" type="datetimeFigureOut">
              <a:rPr lang="en-GB" smtClean="0"/>
              <a:t>05/12/2022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DAB22-4E85-4CD3-91BA-9008EE3298B9}" type="slidenum">
              <a:rPr lang="en-GB" smtClean="0"/>
              <a:t>‹#›</a:t>
            </a:fld>
            <a:endParaRPr lang="en-GB"/>
          </a:p>
        </p:txBody>
      </p:sp>
    </p:spTree>
    <p:extLst>
      <p:ext uri="{BB962C8B-B14F-4D97-AF65-F5344CB8AC3E}">
        <p14:creationId xmlns:p14="http://schemas.microsoft.com/office/powerpoint/2010/main" val="2928493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www.history-rocks.com/"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effectLst>
            <a:outerShdw blurRad="50800" dist="38100" dir="5400000" algn="t" rotWithShape="0">
              <a:prstClr val="black">
                <a:alpha val="40000"/>
              </a:prstClr>
            </a:outerShdw>
          </a:effectLst>
        </p:spPr>
        <p:txBody>
          <a:bodyPr/>
          <a:lstStyle/>
          <a:p>
            <a:r>
              <a:rPr lang="en-GB" b="1" dirty="0"/>
              <a:t>History training</a:t>
            </a:r>
          </a:p>
        </p:txBody>
      </p:sp>
      <p:sp>
        <p:nvSpPr>
          <p:cNvPr id="3" name="Subtitle 2"/>
          <p:cNvSpPr>
            <a:spLocks noGrp="1"/>
          </p:cNvSpPr>
          <p:nvPr>
            <p:ph type="subTitle" idx="1"/>
          </p:nvPr>
        </p:nvSpPr>
        <p:spPr>
          <a:xfrm>
            <a:off x="1292153" y="4919981"/>
            <a:ext cx="9556891" cy="893762"/>
          </a:xfrm>
        </p:spPr>
        <p:txBody>
          <a:bodyPr>
            <a:noAutofit/>
          </a:bodyPr>
          <a:lstStyle/>
          <a:p>
            <a:r>
              <a:rPr lang="en-GB" sz="2600" dirty="0"/>
              <a:t>Session 1 – </a:t>
            </a:r>
          </a:p>
          <a:p>
            <a:r>
              <a:rPr lang="en-GB" sz="2600" dirty="0"/>
              <a:t>Unpicking the curriculum and skills and concepts in history</a:t>
            </a:r>
          </a:p>
        </p:txBody>
      </p:sp>
    </p:spTree>
    <p:extLst>
      <p:ext uri="{BB962C8B-B14F-4D97-AF65-F5344CB8AC3E}">
        <p14:creationId xmlns:p14="http://schemas.microsoft.com/office/powerpoint/2010/main" val="321706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1354278" y="213792"/>
            <a:ext cx="9385300" cy="1015663"/>
          </a:xfrm>
          <a:prstGeom prst="rect">
            <a:avLst/>
          </a:prstGeom>
          <a:noFill/>
        </p:spPr>
        <p:txBody>
          <a:bodyPr wrap="square" rtlCol="0">
            <a:spAutoFit/>
          </a:bodyPr>
          <a:lstStyle/>
          <a:p>
            <a:r>
              <a:rPr lang="en-GB" sz="6000" u="sng" dirty="0"/>
              <a:t>EYFS – expected to know</a:t>
            </a:r>
          </a:p>
        </p:txBody>
      </p:sp>
      <p:sp>
        <p:nvSpPr>
          <p:cNvPr id="8" name="TextBox 7"/>
          <p:cNvSpPr txBox="1"/>
          <p:nvPr/>
        </p:nvSpPr>
        <p:spPr>
          <a:xfrm>
            <a:off x="1354278" y="1317362"/>
            <a:ext cx="9385300" cy="1477328"/>
          </a:xfrm>
          <a:prstGeom prst="rect">
            <a:avLst/>
          </a:prstGeom>
          <a:noFill/>
        </p:spPr>
        <p:txBody>
          <a:bodyPr wrap="square" rtlCol="0">
            <a:spAutoFit/>
          </a:bodyPr>
          <a:lstStyle/>
          <a:p>
            <a:r>
              <a:rPr lang="en-US" sz="3000" dirty="0"/>
              <a:t>Children should be able to START understanding the concept of the past, in that events have happened long before they were born and shortly before they were born</a:t>
            </a:r>
            <a:endParaRPr lang="en-GB" sz="3000" dirty="0"/>
          </a:p>
        </p:txBody>
      </p:sp>
      <p:sp>
        <p:nvSpPr>
          <p:cNvPr id="10" name="TextBox 9"/>
          <p:cNvSpPr txBox="1"/>
          <p:nvPr/>
        </p:nvSpPr>
        <p:spPr>
          <a:xfrm>
            <a:off x="1354278" y="3016356"/>
            <a:ext cx="9385300" cy="1015663"/>
          </a:xfrm>
          <a:prstGeom prst="rect">
            <a:avLst/>
          </a:prstGeom>
          <a:noFill/>
        </p:spPr>
        <p:txBody>
          <a:bodyPr wrap="square" rtlCol="0">
            <a:spAutoFit/>
          </a:bodyPr>
          <a:lstStyle/>
          <a:p>
            <a:r>
              <a:rPr lang="en-US" sz="3000" dirty="0"/>
              <a:t>That their families are a part of history and that some things will have been the same but a lot will be different </a:t>
            </a:r>
            <a:endParaRPr lang="en-GB" sz="3000" dirty="0"/>
          </a:p>
        </p:txBody>
      </p:sp>
      <p:sp>
        <p:nvSpPr>
          <p:cNvPr id="13" name="TextBox 12"/>
          <p:cNvSpPr txBox="1"/>
          <p:nvPr/>
        </p:nvSpPr>
        <p:spPr>
          <a:xfrm>
            <a:off x="1354278" y="4253685"/>
            <a:ext cx="9385300" cy="1477328"/>
          </a:xfrm>
          <a:prstGeom prst="rect">
            <a:avLst/>
          </a:prstGeom>
          <a:noFill/>
        </p:spPr>
        <p:txBody>
          <a:bodyPr wrap="square" rtlCol="0">
            <a:spAutoFit/>
          </a:bodyPr>
          <a:lstStyle/>
          <a:p>
            <a:r>
              <a:rPr lang="en-US" sz="3000" dirty="0"/>
              <a:t>Basic understanding of concepts like chronology, cause and effect, continuity and change, similarity and difference and significance</a:t>
            </a:r>
            <a:endParaRPr lang="en-GB" sz="3000" dirty="0"/>
          </a:p>
        </p:txBody>
      </p:sp>
    </p:spTree>
    <p:extLst>
      <p:ext uri="{BB962C8B-B14F-4D97-AF65-F5344CB8AC3E}">
        <p14:creationId xmlns:p14="http://schemas.microsoft.com/office/powerpoint/2010/main" val="359919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1354278" y="213792"/>
            <a:ext cx="9385300" cy="1015663"/>
          </a:xfrm>
          <a:prstGeom prst="rect">
            <a:avLst/>
          </a:prstGeom>
          <a:noFill/>
        </p:spPr>
        <p:txBody>
          <a:bodyPr wrap="square" rtlCol="0">
            <a:spAutoFit/>
          </a:bodyPr>
          <a:lstStyle/>
          <a:p>
            <a:r>
              <a:rPr lang="en-GB" sz="6000" u="sng" dirty="0"/>
              <a:t>EYFS – what to do</a:t>
            </a:r>
          </a:p>
        </p:txBody>
      </p:sp>
      <p:sp>
        <p:nvSpPr>
          <p:cNvPr id="8" name="TextBox 7"/>
          <p:cNvSpPr txBox="1"/>
          <p:nvPr/>
        </p:nvSpPr>
        <p:spPr>
          <a:xfrm>
            <a:off x="1354278" y="1317362"/>
            <a:ext cx="9385300" cy="553998"/>
          </a:xfrm>
          <a:prstGeom prst="rect">
            <a:avLst/>
          </a:prstGeom>
          <a:noFill/>
        </p:spPr>
        <p:txBody>
          <a:bodyPr wrap="square" rtlCol="0">
            <a:spAutoFit/>
          </a:bodyPr>
          <a:lstStyle/>
          <a:p>
            <a:r>
              <a:rPr lang="en-US" sz="3000" dirty="0"/>
              <a:t>Allow children to experiment with role-play</a:t>
            </a:r>
            <a:endParaRPr lang="en-GB" sz="3000" dirty="0"/>
          </a:p>
        </p:txBody>
      </p:sp>
      <p:sp>
        <p:nvSpPr>
          <p:cNvPr id="10" name="TextBox 9"/>
          <p:cNvSpPr txBox="1"/>
          <p:nvPr/>
        </p:nvSpPr>
        <p:spPr>
          <a:xfrm>
            <a:off x="1354278" y="2161448"/>
            <a:ext cx="9385300" cy="553998"/>
          </a:xfrm>
          <a:prstGeom prst="rect">
            <a:avLst/>
          </a:prstGeom>
          <a:noFill/>
        </p:spPr>
        <p:txBody>
          <a:bodyPr wrap="square" rtlCol="0">
            <a:spAutoFit/>
          </a:bodyPr>
          <a:lstStyle/>
          <a:p>
            <a:r>
              <a:rPr lang="en-US" sz="3000" dirty="0"/>
              <a:t>Use artefacts to bring the past to life</a:t>
            </a:r>
            <a:endParaRPr lang="en-GB" sz="3000" dirty="0"/>
          </a:p>
        </p:txBody>
      </p:sp>
      <p:sp>
        <p:nvSpPr>
          <p:cNvPr id="13" name="TextBox 12"/>
          <p:cNvSpPr txBox="1"/>
          <p:nvPr/>
        </p:nvSpPr>
        <p:spPr>
          <a:xfrm>
            <a:off x="1354278" y="3005534"/>
            <a:ext cx="9385300" cy="1015663"/>
          </a:xfrm>
          <a:prstGeom prst="rect">
            <a:avLst/>
          </a:prstGeom>
          <a:noFill/>
        </p:spPr>
        <p:txBody>
          <a:bodyPr wrap="square" rtlCol="0">
            <a:spAutoFit/>
          </a:bodyPr>
          <a:lstStyle/>
          <a:p>
            <a:r>
              <a:rPr lang="en-US" sz="3000" dirty="0"/>
              <a:t>Give a variety of different sources to strengthen their understanding of the past – artefacts, books, videos, music</a:t>
            </a:r>
            <a:endParaRPr lang="en-GB" sz="3000" dirty="0"/>
          </a:p>
        </p:txBody>
      </p:sp>
      <p:sp>
        <p:nvSpPr>
          <p:cNvPr id="14" name="TextBox 13"/>
          <p:cNvSpPr txBox="1"/>
          <p:nvPr/>
        </p:nvSpPr>
        <p:spPr>
          <a:xfrm>
            <a:off x="1354278" y="4311285"/>
            <a:ext cx="9385300" cy="553998"/>
          </a:xfrm>
          <a:prstGeom prst="rect">
            <a:avLst/>
          </a:prstGeom>
          <a:noFill/>
        </p:spPr>
        <p:txBody>
          <a:bodyPr wrap="square" rtlCol="0">
            <a:spAutoFit/>
          </a:bodyPr>
          <a:lstStyle/>
          <a:p>
            <a:r>
              <a:rPr lang="en-US" sz="3000" dirty="0"/>
              <a:t>Compare the past with the present</a:t>
            </a:r>
            <a:endParaRPr lang="en-GB" sz="3000" dirty="0"/>
          </a:p>
        </p:txBody>
      </p:sp>
      <p:sp>
        <p:nvSpPr>
          <p:cNvPr id="15" name="TextBox 14"/>
          <p:cNvSpPr txBox="1"/>
          <p:nvPr/>
        </p:nvSpPr>
        <p:spPr>
          <a:xfrm>
            <a:off x="1354278" y="5155371"/>
            <a:ext cx="9385300" cy="553998"/>
          </a:xfrm>
          <a:prstGeom prst="rect">
            <a:avLst/>
          </a:prstGeom>
          <a:noFill/>
        </p:spPr>
        <p:txBody>
          <a:bodyPr wrap="square" rtlCol="0">
            <a:spAutoFit/>
          </a:bodyPr>
          <a:lstStyle/>
          <a:p>
            <a:r>
              <a:rPr lang="en-US" sz="3000" dirty="0"/>
              <a:t>Link learning back to their own experiences</a:t>
            </a:r>
            <a:endParaRPr lang="en-GB" sz="3000" dirty="0"/>
          </a:p>
        </p:txBody>
      </p:sp>
      <p:sp>
        <p:nvSpPr>
          <p:cNvPr id="16" name="TextBox 15"/>
          <p:cNvSpPr txBox="1"/>
          <p:nvPr/>
        </p:nvSpPr>
        <p:spPr>
          <a:xfrm>
            <a:off x="1354278" y="5999457"/>
            <a:ext cx="9385300" cy="553998"/>
          </a:xfrm>
          <a:prstGeom prst="rect">
            <a:avLst/>
          </a:prstGeom>
          <a:noFill/>
        </p:spPr>
        <p:txBody>
          <a:bodyPr wrap="square" rtlCol="0">
            <a:spAutoFit/>
          </a:bodyPr>
          <a:lstStyle/>
          <a:p>
            <a:r>
              <a:rPr lang="en-US" sz="3000" dirty="0"/>
              <a:t>Explore historical language and meanings</a:t>
            </a:r>
            <a:endParaRPr lang="en-GB" sz="3000" dirty="0"/>
          </a:p>
        </p:txBody>
      </p:sp>
    </p:spTree>
    <p:extLst>
      <p:ext uri="{BB962C8B-B14F-4D97-AF65-F5344CB8AC3E}">
        <p14:creationId xmlns:p14="http://schemas.microsoft.com/office/powerpoint/2010/main" val="283801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1354278" y="213792"/>
            <a:ext cx="9385300" cy="1015663"/>
          </a:xfrm>
          <a:prstGeom prst="rect">
            <a:avLst/>
          </a:prstGeom>
          <a:noFill/>
        </p:spPr>
        <p:txBody>
          <a:bodyPr wrap="square" rtlCol="0">
            <a:spAutoFit/>
          </a:bodyPr>
          <a:lstStyle/>
          <a:p>
            <a:r>
              <a:rPr lang="en-GB" sz="6000" u="sng" dirty="0"/>
              <a:t>EYFS – what NOT to do</a:t>
            </a:r>
          </a:p>
        </p:txBody>
      </p:sp>
      <p:sp>
        <p:nvSpPr>
          <p:cNvPr id="8" name="TextBox 7"/>
          <p:cNvSpPr txBox="1"/>
          <p:nvPr/>
        </p:nvSpPr>
        <p:spPr>
          <a:xfrm>
            <a:off x="1354278" y="1317362"/>
            <a:ext cx="9385300" cy="553998"/>
          </a:xfrm>
          <a:prstGeom prst="rect">
            <a:avLst/>
          </a:prstGeom>
          <a:noFill/>
        </p:spPr>
        <p:txBody>
          <a:bodyPr wrap="square" rtlCol="0">
            <a:spAutoFit/>
          </a:bodyPr>
          <a:lstStyle/>
          <a:p>
            <a:r>
              <a:rPr lang="en-US" sz="3000" dirty="0"/>
              <a:t>Don’t refer to the past as ‘the olden days’</a:t>
            </a:r>
            <a:endParaRPr lang="en-GB" sz="3000" dirty="0"/>
          </a:p>
        </p:txBody>
      </p:sp>
      <p:sp>
        <p:nvSpPr>
          <p:cNvPr id="10" name="TextBox 9"/>
          <p:cNvSpPr txBox="1"/>
          <p:nvPr/>
        </p:nvSpPr>
        <p:spPr>
          <a:xfrm>
            <a:off x="1354278" y="2188148"/>
            <a:ext cx="9385300" cy="1015663"/>
          </a:xfrm>
          <a:prstGeom prst="rect">
            <a:avLst/>
          </a:prstGeom>
          <a:noFill/>
        </p:spPr>
        <p:txBody>
          <a:bodyPr wrap="square" rtlCol="0">
            <a:spAutoFit/>
          </a:bodyPr>
          <a:lstStyle/>
          <a:p>
            <a:r>
              <a:rPr lang="en-US" sz="3000" dirty="0"/>
              <a:t>Don’t allow misconceptions about what is real and what is fiction</a:t>
            </a:r>
            <a:endParaRPr lang="en-GB" sz="3000" dirty="0"/>
          </a:p>
        </p:txBody>
      </p:sp>
      <p:sp>
        <p:nvSpPr>
          <p:cNvPr id="13" name="TextBox 12"/>
          <p:cNvSpPr txBox="1"/>
          <p:nvPr/>
        </p:nvSpPr>
        <p:spPr>
          <a:xfrm>
            <a:off x="1354278" y="3434936"/>
            <a:ext cx="9385300" cy="553998"/>
          </a:xfrm>
          <a:prstGeom prst="rect">
            <a:avLst/>
          </a:prstGeom>
          <a:noFill/>
        </p:spPr>
        <p:txBody>
          <a:bodyPr wrap="square" rtlCol="0">
            <a:spAutoFit/>
          </a:bodyPr>
          <a:lstStyle/>
          <a:p>
            <a:r>
              <a:rPr lang="en-US" sz="3000" dirty="0"/>
              <a:t>Don’t assume that they understand everything</a:t>
            </a:r>
            <a:endParaRPr lang="en-GB" sz="3000" dirty="0"/>
          </a:p>
        </p:txBody>
      </p:sp>
      <p:sp>
        <p:nvSpPr>
          <p:cNvPr id="14" name="TextBox 13"/>
          <p:cNvSpPr txBox="1"/>
          <p:nvPr/>
        </p:nvSpPr>
        <p:spPr>
          <a:xfrm>
            <a:off x="1354278" y="4378162"/>
            <a:ext cx="9385300" cy="553998"/>
          </a:xfrm>
          <a:prstGeom prst="rect">
            <a:avLst/>
          </a:prstGeom>
          <a:noFill/>
        </p:spPr>
        <p:txBody>
          <a:bodyPr wrap="square" rtlCol="0">
            <a:spAutoFit/>
          </a:bodyPr>
          <a:lstStyle/>
          <a:p>
            <a:r>
              <a:rPr lang="en-US" sz="3000" dirty="0"/>
              <a:t>Don’t make concepts too abstract – make them concrete</a:t>
            </a:r>
            <a:endParaRPr lang="en-GB" sz="3000" dirty="0"/>
          </a:p>
        </p:txBody>
      </p:sp>
      <p:sp>
        <p:nvSpPr>
          <p:cNvPr id="15" name="TextBox 14"/>
          <p:cNvSpPr txBox="1"/>
          <p:nvPr/>
        </p:nvSpPr>
        <p:spPr>
          <a:xfrm>
            <a:off x="1354278" y="5321387"/>
            <a:ext cx="9385300" cy="553998"/>
          </a:xfrm>
          <a:prstGeom prst="rect">
            <a:avLst/>
          </a:prstGeom>
          <a:noFill/>
        </p:spPr>
        <p:txBody>
          <a:bodyPr wrap="square" rtlCol="0">
            <a:spAutoFit/>
          </a:bodyPr>
          <a:lstStyle/>
          <a:p>
            <a:r>
              <a:rPr lang="en-US" sz="3000" dirty="0"/>
              <a:t>Don’t let them think that history is all ‘just in the past’</a:t>
            </a:r>
            <a:endParaRPr lang="en-GB" sz="3000" dirty="0"/>
          </a:p>
        </p:txBody>
      </p:sp>
    </p:spTree>
    <p:extLst>
      <p:ext uri="{BB962C8B-B14F-4D97-AF65-F5344CB8AC3E}">
        <p14:creationId xmlns:p14="http://schemas.microsoft.com/office/powerpoint/2010/main" val="397685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4634" y="75335"/>
            <a:ext cx="1548112" cy="1548112"/>
          </a:xfrm>
          <a:prstGeom prst="rect">
            <a:avLst/>
          </a:prstGeom>
        </p:spPr>
      </p:pic>
      <p:sp>
        <p:nvSpPr>
          <p:cNvPr id="8" name="TextBox 7"/>
          <p:cNvSpPr txBox="1"/>
          <p:nvPr/>
        </p:nvSpPr>
        <p:spPr>
          <a:xfrm>
            <a:off x="1354278" y="213792"/>
            <a:ext cx="9385300" cy="1015663"/>
          </a:xfrm>
          <a:prstGeom prst="rect">
            <a:avLst/>
          </a:prstGeom>
          <a:noFill/>
        </p:spPr>
        <p:txBody>
          <a:bodyPr wrap="square" rtlCol="0">
            <a:spAutoFit/>
          </a:bodyPr>
          <a:lstStyle/>
          <a:p>
            <a:r>
              <a:rPr lang="en-GB" sz="6000" u="sng" dirty="0"/>
              <a:t>EYFS – Notes sheet</a:t>
            </a:r>
          </a:p>
        </p:txBody>
      </p:sp>
      <p:sp>
        <p:nvSpPr>
          <p:cNvPr id="10" name="TextBox 9"/>
          <p:cNvSpPr txBox="1"/>
          <p:nvPr/>
        </p:nvSpPr>
        <p:spPr>
          <a:xfrm>
            <a:off x="1354278" y="1808239"/>
            <a:ext cx="9385300" cy="553998"/>
          </a:xfrm>
          <a:prstGeom prst="rect">
            <a:avLst/>
          </a:prstGeom>
          <a:noFill/>
        </p:spPr>
        <p:txBody>
          <a:bodyPr wrap="square" rtlCol="0">
            <a:spAutoFit/>
          </a:bodyPr>
          <a:lstStyle/>
          <a:p>
            <a:r>
              <a:rPr lang="en-US" sz="3000" dirty="0"/>
              <a:t>Explain what the EYFS framework focuses on</a:t>
            </a:r>
            <a:endParaRPr lang="en-GB" sz="3000" dirty="0"/>
          </a:p>
        </p:txBody>
      </p:sp>
      <p:sp>
        <p:nvSpPr>
          <p:cNvPr id="13" name="TextBox 12"/>
          <p:cNvSpPr txBox="1"/>
          <p:nvPr/>
        </p:nvSpPr>
        <p:spPr>
          <a:xfrm>
            <a:off x="1354278" y="2659540"/>
            <a:ext cx="9385300" cy="553998"/>
          </a:xfrm>
          <a:prstGeom prst="rect">
            <a:avLst/>
          </a:prstGeom>
          <a:noFill/>
        </p:spPr>
        <p:txBody>
          <a:bodyPr wrap="square" rtlCol="0">
            <a:spAutoFit/>
          </a:bodyPr>
          <a:lstStyle/>
          <a:p>
            <a:r>
              <a:rPr lang="en-US" sz="3000" dirty="0"/>
              <a:t>What purpose does history in EYFS serve?</a:t>
            </a:r>
            <a:endParaRPr lang="en-GB" sz="3000" dirty="0"/>
          </a:p>
        </p:txBody>
      </p:sp>
      <p:sp>
        <p:nvSpPr>
          <p:cNvPr id="14" name="TextBox 13"/>
          <p:cNvSpPr txBox="1"/>
          <p:nvPr/>
        </p:nvSpPr>
        <p:spPr>
          <a:xfrm>
            <a:off x="1354278" y="3510841"/>
            <a:ext cx="9385300" cy="553998"/>
          </a:xfrm>
          <a:prstGeom prst="rect">
            <a:avLst/>
          </a:prstGeom>
          <a:noFill/>
        </p:spPr>
        <p:txBody>
          <a:bodyPr wrap="square" rtlCol="0">
            <a:spAutoFit/>
          </a:bodyPr>
          <a:lstStyle/>
          <a:p>
            <a:r>
              <a:rPr lang="en-US" sz="3000" dirty="0"/>
              <a:t>What SHOULD we be doing?</a:t>
            </a:r>
            <a:endParaRPr lang="en-GB" sz="3000" dirty="0"/>
          </a:p>
        </p:txBody>
      </p:sp>
      <p:sp>
        <p:nvSpPr>
          <p:cNvPr id="15" name="TextBox 14"/>
          <p:cNvSpPr txBox="1"/>
          <p:nvPr/>
        </p:nvSpPr>
        <p:spPr>
          <a:xfrm>
            <a:off x="1354278" y="4362142"/>
            <a:ext cx="9385300" cy="553998"/>
          </a:xfrm>
          <a:prstGeom prst="rect">
            <a:avLst/>
          </a:prstGeom>
          <a:noFill/>
        </p:spPr>
        <p:txBody>
          <a:bodyPr wrap="square" rtlCol="0">
            <a:spAutoFit/>
          </a:bodyPr>
          <a:lstStyle/>
          <a:p>
            <a:r>
              <a:rPr lang="en-US" sz="3000" dirty="0"/>
              <a:t>What SHOULDN’T we be doing?</a:t>
            </a:r>
            <a:endParaRPr lang="en-GB" sz="3000" dirty="0"/>
          </a:p>
        </p:txBody>
      </p:sp>
    </p:spTree>
    <p:extLst>
      <p:ext uri="{BB962C8B-B14F-4D97-AF65-F5344CB8AC3E}">
        <p14:creationId xmlns:p14="http://schemas.microsoft.com/office/powerpoint/2010/main" val="2725597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1015663"/>
          </a:xfrm>
          <a:prstGeom prst="rect">
            <a:avLst/>
          </a:prstGeom>
          <a:noFill/>
        </p:spPr>
        <p:txBody>
          <a:bodyPr wrap="square" rtlCol="0">
            <a:spAutoFit/>
          </a:bodyPr>
          <a:lstStyle/>
          <a:p>
            <a:r>
              <a:rPr lang="en-GB" sz="6000" u="sng" dirty="0"/>
              <a:t>The National Curriculum</a:t>
            </a:r>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1227375" y="1250366"/>
            <a:ext cx="8851484" cy="5229225"/>
          </a:xfrm>
          <a:prstGeom prst="rect">
            <a:avLst/>
          </a:prstGeom>
        </p:spPr>
      </p:pic>
    </p:spTree>
    <p:extLst>
      <p:ext uri="{BB962C8B-B14F-4D97-AF65-F5344CB8AC3E}">
        <p14:creationId xmlns:p14="http://schemas.microsoft.com/office/powerpoint/2010/main" val="94700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1015663"/>
          </a:xfrm>
          <a:prstGeom prst="rect">
            <a:avLst/>
          </a:prstGeom>
          <a:noFill/>
        </p:spPr>
        <p:txBody>
          <a:bodyPr wrap="square" rtlCol="0">
            <a:spAutoFit/>
          </a:bodyPr>
          <a:lstStyle/>
          <a:p>
            <a:r>
              <a:rPr lang="en-GB" sz="6000" u="sng" dirty="0"/>
              <a:t>The National Curriculum</a:t>
            </a:r>
          </a:p>
        </p:txBody>
      </p:sp>
      <p:grpSp>
        <p:nvGrpSpPr>
          <p:cNvPr id="5" name="Group 4"/>
          <p:cNvGrpSpPr/>
          <p:nvPr/>
        </p:nvGrpSpPr>
        <p:grpSpPr>
          <a:xfrm>
            <a:off x="1285875" y="1130542"/>
            <a:ext cx="7143750" cy="5727458"/>
            <a:chOff x="1285875" y="1130542"/>
            <a:chExt cx="6524625" cy="5197312"/>
          </a:xfrm>
        </p:grpSpPr>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1285875" y="1130542"/>
              <a:ext cx="6524625" cy="4107570"/>
            </a:xfrm>
            <a:prstGeom prst="rect">
              <a:avLst/>
            </a:prstGeom>
          </p:spPr>
        </p:pic>
        <p:pic>
          <p:nvPicPr>
            <p:cNvPr id="4" name="Picture 3"/>
            <p:cNvPicPr>
              <a:picLocks noChangeAspect="1"/>
            </p:cNvPicPr>
            <p:nvPr/>
          </p:nvPicPr>
          <p:blipFill>
            <a:blip r:embed="rId4"/>
            <a:stretch>
              <a:fillRect/>
            </a:stretch>
          </p:blipFill>
          <p:spPr>
            <a:xfrm>
              <a:off x="1354278" y="5323241"/>
              <a:ext cx="6332397" cy="1004613"/>
            </a:xfrm>
            <a:prstGeom prst="rect">
              <a:avLst/>
            </a:prstGeom>
          </p:spPr>
        </p:pic>
      </p:grpSp>
    </p:spTree>
    <p:extLst>
      <p:ext uri="{BB962C8B-B14F-4D97-AF65-F5344CB8AC3E}">
        <p14:creationId xmlns:p14="http://schemas.microsoft.com/office/powerpoint/2010/main" val="935708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1354278" y="213792"/>
            <a:ext cx="9385300" cy="1015663"/>
          </a:xfrm>
          <a:prstGeom prst="rect">
            <a:avLst/>
          </a:prstGeom>
          <a:noFill/>
        </p:spPr>
        <p:txBody>
          <a:bodyPr wrap="square" rtlCol="0">
            <a:spAutoFit/>
          </a:bodyPr>
          <a:lstStyle/>
          <a:p>
            <a:r>
              <a:rPr lang="en-GB" sz="6000" u="sng" dirty="0"/>
              <a:t>KS1</a:t>
            </a:r>
          </a:p>
        </p:txBody>
      </p:sp>
      <p:sp>
        <p:nvSpPr>
          <p:cNvPr id="5" name="Rectangle 4"/>
          <p:cNvSpPr>
            <a:spLocks noChangeArrowheads="1"/>
          </p:cNvSpPr>
          <p:nvPr/>
        </p:nvSpPr>
        <p:spPr bwMode="auto">
          <a:xfrm>
            <a:off x="1285875" y="1536174"/>
            <a:ext cx="1019909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3000" b="0" i="1" u="none" strike="noStrike" cap="none" normalizeH="0" baseline="0" dirty="0">
                <a:ln>
                  <a:noFill/>
                </a:ln>
                <a:solidFill>
                  <a:schemeClr val="tx1"/>
                </a:solidFill>
                <a:effectLst/>
                <a:latin typeface="Calibri (Body)"/>
                <a:ea typeface="Calibri" panose="020F0502020204030204" pitchFamily="34" charset="0"/>
                <a:cs typeface="Times New Roman" panose="02020603050405020304" pitchFamily="18" charset="0"/>
              </a:rPr>
              <a:t>‘In England, pupils begin their formal history education at key stage 1. What children learn in the early years foundation stage (EYFS) is crucial knowledge for them to build on in the future. The knowledge and vocabulary that children develop, particularly through the ‘understanding the world’ area of learning, enable them to access history content at key stage 1.’</a:t>
            </a:r>
            <a:r>
              <a:rPr kumimoji="0" lang="en-GB" sz="3000" b="0" i="1" u="none" strike="noStrike" cap="none" normalizeH="0" baseline="0" dirty="0">
                <a:ln>
                  <a:noFill/>
                </a:ln>
                <a:solidFill>
                  <a:schemeClr val="tx1"/>
                </a:solidFill>
                <a:effectLst/>
                <a:latin typeface="Calibri (Body)"/>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3000" i="1" dirty="0">
                <a:latin typeface="Calibri (Body)"/>
              </a:rPr>
              <a:t>(</a:t>
            </a:r>
            <a:r>
              <a:rPr lang="en-US" sz="3000" i="1" dirty="0" err="1">
                <a:latin typeface="Calibri (Body)"/>
              </a:rPr>
              <a:t>Ofsted</a:t>
            </a:r>
            <a:r>
              <a:rPr lang="en-US" sz="3000" i="1" dirty="0">
                <a:latin typeface="Calibri (Body)"/>
              </a:rPr>
              <a:t> Research Review: History, 2021)</a:t>
            </a:r>
            <a:endParaRPr kumimoji="0" lang="en-GB" sz="3000" b="0" i="1" u="none" strike="noStrike" cap="none" normalizeH="0" baseline="0" dirty="0">
              <a:ln>
                <a:noFill/>
              </a:ln>
              <a:solidFill>
                <a:schemeClr val="tx1"/>
              </a:solidFill>
              <a:effectLst/>
              <a:latin typeface="Calibri (Body)"/>
            </a:endParaRPr>
          </a:p>
        </p:txBody>
      </p:sp>
    </p:spTree>
    <p:extLst>
      <p:ext uri="{BB962C8B-B14F-4D97-AF65-F5344CB8AC3E}">
        <p14:creationId xmlns:p14="http://schemas.microsoft.com/office/powerpoint/2010/main" val="1471630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1354278" y="213792"/>
            <a:ext cx="9385300" cy="1015663"/>
          </a:xfrm>
          <a:prstGeom prst="rect">
            <a:avLst/>
          </a:prstGeom>
          <a:noFill/>
        </p:spPr>
        <p:txBody>
          <a:bodyPr wrap="square" rtlCol="0">
            <a:spAutoFit/>
          </a:bodyPr>
          <a:lstStyle/>
          <a:p>
            <a:r>
              <a:rPr lang="en-GB" sz="6000" u="sng" dirty="0"/>
              <a:t>KS1</a:t>
            </a:r>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1354278" y="1323975"/>
            <a:ext cx="10753725" cy="4991100"/>
          </a:xfrm>
          <a:prstGeom prst="rect">
            <a:avLst/>
          </a:prstGeom>
        </p:spPr>
      </p:pic>
    </p:spTree>
    <p:extLst>
      <p:ext uri="{BB962C8B-B14F-4D97-AF65-F5344CB8AC3E}">
        <p14:creationId xmlns:p14="http://schemas.microsoft.com/office/powerpoint/2010/main" val="1530584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1354278" y="213792"/>
            <a:ext cx="9385300" cy="1015663"/>
          </a:xfrm>
          <a:prstGeom prst="rect">
            <a:avLst/>
          </a:prstGeom>
          <a:noFill/>
        </p:spPr>
        <p:txBody>
          <a:bodyPr wrap="square" rtlCol="0">
            <a:spAutoFit/>
          </a:bodyPr>
          <a:lstStyle/>
          <a:p>
            <a:r>
              <a:rPr lang="en-GB" sz="6000" u="sng" dirty="0"/>
              <a:t>KS1</a:t>
            </a: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1214437" y="1152525"/>
            <a:ext cx="10501313" cy="5088896"/>
          </a:xfrm>
          <a:prstGeom prst="rect">
            <a:avLst/>
          </a:prstGeom>
        </p:spPr>
      </p:pic>
    </p:spTree>
    <p:extLst>
      <p:ext uri="{BB962C8B-B14F-4D97-AF65-F5344CB8AC3E}">
        <p14:creationId xmlns:p14="http://schemas.microsoft.com/office/powerpoint/2010/main" val="3862485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1015663"/>
          </a:xfrm>
          <a:prstGeom prst="rect">
            <a:avLst/>
          </a:prstGeom>
          <a:noFill/>
        </p:spPr>
        <p:txBody>
          <a:bodyPr wrap="square" rtlCol="0">
            <a:spAutoFit/>
          </a:bodyPr>
          <a:lstStyle/>
          <a:p>
            <a:r>
              <a:rPr lang="en-GB" sz="6000" u="sng" dirty="0"/>
              <a:t>KS1 – </a:t>
            </a:r>
            <a:r>
              <a:rPr lang="en-GB" sz="4000" u="sng" dirty="0"/>
              <a:t>Changes within living memory</a:t>
            </a:r>
          </a:p>
        </p:txBody>
      </p:sp>
      <p:sp>
        <p:nvSpPr>
          <p:cNvPr id="10" name="TextBox 9"/>
          <p:cNvSpPr txBox="1"/>
          <p:nvPr/>
        </p:nvSpPr>
        <p:spPr>
          <a:xfrm>
            <a:off x="1354278" y="1441867"/>
            <a:ext cx="9385300" cy="553998"/>
          </a:xfrm>
          <a:prstGeom prst="rect">
            <a:avLst/>
          </a:prstGeom>
          <a:noFill/>
        </p:spPr>
        <p:txBody>
          <a:bodyPr wrap="square" rtlCol="0">
            <a:spAutoFit/>
          </a:bodyPr>
          <a:lstStyle/>
          <a:p>
            <a:r>
              <a:rPr lang="en-US" sz="3000" dirty="0"/>
              <a:t>Should be within the last 60-70 years</a:t>
            </a:r>
            <a:endParaRPr lang="en-GB" sz="3000" dirty="0"/>
          </a:p>
        </p:txBody>
      </p:sp>
      <p:sp>
        <p:nvSpPr>
          <p:cNvPr id="13" name="TextBox 12"/>
          <p:cNvSpPr txBox="1"/>
          <p:nvPr/>
        </p:nvSpPr>
        <p:spPr>
          <a:xfrm>
            <a:off x="1354278" y="2276777"/>
            <a:ext cx="9385300" cy="553998"/>
          </a:xfrm>
          <a:prstGeom prst="rect">
            <a:avLst/>
          </a:prstGeom>
          <a:noFill/>
        </p:spPr>
        <p:txBody>
          <a:bodyPr wrap="square" rtlCol="0">
            <a:spAutoFit/>
          </a:bodyPr>
          <a:lstStyle/>
          <a:p>
            <a:r>
              <a:rPr lang="en-US" sz="3000" dirty="0"/>
              <a:t>Keep it focused – don’t overload with what you cover </a:t>
            </a:r>
            <a:endParaRPr lang="en-GB" sz="3000" dirty="0"/>
          </a:p>
        </p:txBody>
      </p:sp>
      <p:sp>
        <p:nvSpPr>
          <p:cNvPr id="14" name="TextBox 13"/>
          <p:cNvSpPr txBox="1"/>
          <p:nvPr/>
        </p:nvSpPr>
        <p:spPr>
          <a:xfrm>
            <a:off x="1354278" y="3263726"/>
            <a:ext cx="9385300" cy="553998"/>
          </a:xfrm>
          <a:prstGeom prst="rect">
            <a:avLst/>
          </a:prstGeom>
          <a:noFill/>
        </p:spPr>
        <p:txBody>
          <a:bodyPr wrap="square" rtlCol="0">
            <a:spAutoFit/>
          </a:bodyPr>
          <a:lstStyle/>
          <a:p>
            <a:r>
              <a:rPr lang="en-US" sz="3000" dirty="0"/>
              <a:t>Sensible approach might be to look at a decade per lesson</a:t>
            </a:r>
            <a:endParaRPr lang="en-GB" sz="3000" dirty="0"/>
          </a:p>
        </p:txBody>
      </p:sp>
      <p:sp>
        <p:nvSpPr>
          <p:cNvPr id="15" name="TextBox 14"/>
          <p:cNvSpPr txBox="1"/>
          <p:nvPr/>
        </p:nvSpPr>
        <p:spPr>
          <a:xfrm>
            <a:off x="1384300" y="4250675"/>
            <a:ext cx="9385300" cy="1938992"/>
          </a:xfrm>
          <a:prstGeom prst="rect">
            <a:avLst/>
          </a:prstGeom>
          <a:noFill/>
        </p:spPr>
        <p:txBody>
          <a:bodyPr wrap="square" rtlCol="0">
            <a:spAutoFit/>
          </a:bodyPr>
          <a:lstStyle/>
          <a:p>
            <a:r>
              <a:rPr lang="en-US" sz="3000" dirty="0"/>
              <a:t>Typical choices are: toys, technology, shopping or schools</a:t>
            </a:r>
          </a:p>
          <a:p>
            <a:endParaRPr lang="en-US" sz="3000" dirty="0"/>
          </a:p>
          <a:p>
            <a:r>
              <a:rPr lang="en-US" sz="3000" dirty="0"/>
              <a:t>5 minutes – think about a series of lessons for a topic like this – what have you chosen and have you kept it focused?</a:t>
            </a:r>
            <a:endParaRPr lang="en-GB" sz="3000"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9578" y="4558398"/>
            <a:ext cx="1548112" cy="1548112"/>
          </a:xfrm>
          <a:prstGeom prst="rect">
            <a:avLst/>
          </a:prstGeom>
        </p:spPr>
      </p:pic>
    </p:spTree>
    <p:extLst>
      <p:ext uri="{BB962C8B-B14F-4D97-AF65-F5344CB8AC3E}">
        <p14:creationId xmlns:p14="http://schemas.microsoft.com/office/powerpoint/2010/main" val="315285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p:cNvSpPr txBox="1"/>
          <p:nvPr/>
        </p:nvSpPr>
        <p:spPr>
          <a:xfrm>
            <a:off x="1870075" y="213792"/>
            <a:ext cx="9385300" cy="5632311"/>
          </a:xfrm>
          <a:prstGeom prst="rect">
            <a:avLst/>
          </a:prstGeom>
          <a:noFill/>
        </p:spPr>
        <p:txBody>
          <a:bodyPr wrap="square" rtlCol="0">
            <a:spAutoFit/>
          </a:bodyPr>
          <a:lstStyle/>
          <a:p>
            <a:pPr algn="ctr"/>
            <a:r>
              <a:rPr lang="en-GB" sz="6000" b="1" u="sng" dirty="0"/>
              <a:t>Housekeeping</a:t>
            </a:r>
          </a:p>
          <a:p>
            <a:pPr algn="ctr"/>
            <a:endParaRPr lang="en-GB" sz="6000" b="1" u="sng" dirty="0"/>
          </a:p>
          <a:p>
            <a:pPr algn="ctr"/>
            <a:r>
              <a:rPr lang="en-GB" sz="6000" dirty="0"/>
              <a:t>There will be a break half way through</a:t>
            </a:r>
          </a:p>
          <a:p>
            <a:pPr algn="ctr"/>
            <a:endParaRPr lang="en-GB" sz="6000" dirty="0"/>
          </a:p>
          <a:p>
            <a:pPr algn="ctr"/>
            <a:r>
              <a:rPr lang="en-GB" sz="6000" dirty="0"/>
              <a:t>Switch phones onto silent</a:t>
            </a:r>
          </a:p>
        </p:txBody>
      </p:sp>
    </p:spTree>
    <p:extLst>
      <p:ext uri="{BB962C8B-B14F-4D97-AF65-F5344CB8AC3E}">
        <p14:creationId xmlns:p14="http://schemas.microsoft.com/office/powerpoint/2010/main" val="3148397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1015663"/>
          </a:xfrm>
          <a:prstGeom prst="rect">
            <a:avLst/>
          </a:prstGeom>
          <a:noFill/>
        </p:spPr>
        <p:txBody>
          <a:bodyPr wrap="square" rtlCol="0">
            <a:spAutoFit/>
          </a:bodyPr>
          <a:lstStyle/>
          <a:p>
            <a:r>
              <a:rPr lang="en-GB" sz="6000" u="sng" dirty="0"/>
              <a:t>KS1 – </a:t>
            </a:r>
            <a:r>
              <a:rPr lang="en-GB" sz="4000" u="sng" dirty="0"/>
              <a:t>Events beyond living memory</a:t>
            </a:r>
          </a:p>
        </p:txBody>
      </p:sp>
      <p:sp>
        <p:nvSpPr>
          <p:cNvPr id="10" name="TextBox 9"/>
          <p:cNvSpPr txBox="1"/>
          <p:nvPr/>
        </p:nvSpPr>
        <p:spPr>
          <a:xfrm>
            <a:off x="1354278" y="1441867"/>
            <a:ext cx="9385300" cy="553998"/>
          </a:xfrm>
          <a:prstGeom prst="rect">
            <a:avLst/>
          </a:prstGeom>
          <a:noFill/>
        </p:spPr>
        <p:txBody>
          <a:bodyPr wrap="square" rtlCol="0">
            <a:spAutoFit/>
          </a:bodyPr>
          <a:lstStyle/>
          <a:p>
            <a:r>
              <a:rPr lang="en-US" sz="3000" dirty="0"/>
              <a:t>A very wide-open statement</a:t>
            </a:r>
            <a:endParaRPr lang="en-GB" sz="3000" dirty="0"/>
          </a:p>
        </p:txBody>
      </p:sp>
      <p:sp>
        <p:nvSpPr>
          <p:cNvPr id="13" name="TextBox 12"/>
          <p:cNvSpPr txBox="1"/>
          <p:nvPr/>
        </p:nvSpPr>
        <p:spPr>
          <a:xfrm>
            <a:off x="1354278" y="2276777"/>
            <a:ext cx="9385300" cy="1015663"/>
          </a:xfrm>
          <a:prstGeom prst="rect">
            <a:avLst/>
          </a:prstGeom>
          <a:noFill/>
        </p:spPr>
        <p:txBody>
          <a:bodyPr wrap="square" rtlCol="0">
            <a:spAutoFit/>
          </a:bodyPr>
          <a:lstStyle/>
          <a:p>
            <a:r>
              <a:rPr lang="en-US" sz="3000" dirty="0"/>
              <a:t>Needs to be linked to impact – think about local, national or international impact</a:t>
            </a:r>
            <a:endParaRPr lang="en-GB" sz="3000" dirty="0"/>
          </a:p>
        </p:txBody>
      </p:sp>
      <p:sp>
        <p:nvSpPr>
          <p:cNvPr id="14" name="TextBox 13"/>
          <p:cNvSpPr txBox="1"/>
          <p:nvPr/>
        </p:nvSpPr>
        <p:spPr>
          <a:xfrm>
            <a:off x="1354278" y="3644838"/>
            <a:ext cx="9385300" cy="553998"/>
          </a:xfrm>
          <a:prstGeom prst="rect">
            <a:avLst/>
          </a:prstGeom>
          <a:noFill/>
        </p:spPr>
        <p:txBody>
          <a:bodyPr wrap="square" rtlCol="0">
            <a:spAutoFit/>
          </a:bodyPr>
          <a:lstStyle/>
          <a:p>
            <a:r>
              <a:rPr lang="en-US" sz="3000" dirty="0"/>
              <a:t>Think carefully about WHY that event</a:t>
            </a:r>
            <a:endParaRPr lang="en-GB" sz="3000" dirty="0"/>
          </a:p>
        </p:txBody>
      </p:sp>
      <p:sp>
        <p:nvSpPr>
          <p:cNvPr id="15" name="TextBox 14"/>
          <p:cNvSpPr txBox="1"/>
          <p:nvPr/>
        </p:nvSpPr>
        <p:spPr>
          <a:xfrm>
            <a:off x="1354277" y="4565563"/>
            <a:ext cx="9704247" cy="1938992"/>
          </a:xfrm>
          <a:prstGeom prst="rect">
            <a:avLst/>
          </a:prstGeom>
          <a:noFill/>
        </p:spPr>
        <p:txBody>
          <a:bodyPr wrap="square" rtlCol="0">
            <a:spAutoFit/>
          </a:bodyPr>
          <a:lstStyle/>
          <a:p>
            <a:r>
              <a:rPr lang="en-US" sz="3000" dirty="0"/>
              <a:t>Typical choices are: </a:t>
            </a:r>
            <a:r>
              <a:rPr lang="en-US" sz="3000" dirty="0" err="1"/>
              <a:t>GFoL</a:t>
            </a:r>
            <a:r>
              <a:rPr lang="en-US" sz="3000" dirty="0"/>
              <a:t>, first flight, Titanic, Gunpowder Plot</a:t>
            </a:r>
          </a:p>
          <a:p>
            <a:endParaRPr lang="en-US" sz="3000" dirty="0"/>
          </a:p>
          <a:p>
            <a:r>
              <a:rPr lang="en-US" sz="3000" dirty="0"/>
              <a:t>5 minutes – think about a series of lessons and think WHY that topic</a:t>
            </a:r>
            <a:endParaRPr lang="en-GB" sz="300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9578" y="4558398"/>
            <a:ext cx="1548112" cy="1548112"/>
          </a:xfrm>
          <a:prstGeom prst="rect">
            <a:avLst/>
          </a:prstGeom>
        </p:spPr>
      </p:pic>
    </p:spTree>
    <p:extLst>
      <p:ext uri="{BB962C8B-B14F-4D97-AF65-F5344CB8AC3E}">
        <p14:creationId xmlns:p14="http://schemas.microsoft.com/office/powerpoint/2010/main" val="370607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1015663"/>
          </a:xfrm>
          <a:prstGeom prst="rect">
            <a:avLst/>
          </a:prstGeom>
          <a:noFill/>
        </p:spPr>
        <p:txBody>
          <a:bodyPr wrap="square" rtlCol="0">
            <a:spAutoFit/>
          </a:bodyPr>
          <a:lstStyle/>
          <a:p>
            <a:r>
              <a:rPr lang="en-GB" sz="6000" u="sng" dirty="0"/>
              <a:t>KS1 – </a:t>
            </a:r>
            <a:r>
              <a:rPr lang="en-GB" sz="4000" u="sng" dirty="0"/>
              <a:t>Significant People</a:t>
            </a:r>
          </a:p>
        </p:txBody>
      </p:sp>
      <p:sp>
        <p:nvSpPr>
          <p:cNvPr id="10" name="TextBox 9"/>
          <p:cNvSpPr txBox="1"/>
          <p:nvPr/>
        </p:nvSpPr>
        <p:spPr>
          <a:xfrm>
            <a:off x="1354278" y="1441867"/>
            <a:ext cx="9385300" cy="553998"/>
          </a:xfrm>
          <a:prstGeom prst="rect">
            <a:avLst/>
          </a:prstGeom>
          <a:noFill/>
        </p:spPr>
        <p:txBody>
          <a:bodyPr wrap="square" rtlCol="0">
            <a:spAutoFit/>
          </a:bodyPr>
          <a:lstStyle/>
          <a:p>
            <a:r>
              <a:rPr lang="en-US" sz="3000" dirty="0"/>
              <a:t>Another wide statement</a:t>
            </a:r>
            <a:endParaRPr lang="en-GB" sz="3000" dirty="0"/>
          </a:p>
        </p:txBody>
      </p:sp>
      <p:sp>
        <p:nvSpPr>
          <p:cNvPr id="13" name="TextBox 12"/>
          <p:cNvSpPr txBox="1"/>
          <p:nvPr/>
        </p:nvSpPr>
        <p:spPr>
          <a:xfrm>
            <a:off x="1354278" y="2276777"/>
            <a:ext cx="9385300" cy="1015663"/>
          </a:xfrm>
          <a:prstGeom prst="rect">
            <a:avLst/>
          </a:prstGeom>
          <a:noFill/>
        </p:spPr>
        <p:txBody>
          <a:bodyPr wrap="square" rtlCol="0">
            <a:spAutoFit/>
          </a:bodyPr>
          <a:lstStyle/>
          <a:p>
            <a:r>
              <a:rPr lang="en-US" sz="3000" dirty="0"/>
              <a:t>SOME people should be used to compare lives in different periods</a:t>
            </a:r>
            <a:endParaRPr lang="en-GB" sz="3000" dirty="0"/>
          </a:p>
        </p:txBody>
      </p:sp>
      <p:sp>
        <p:nvSpPr>
          <p:cNvPr id="14" name="TextBox 13"/>
          <p:cNvSpPr txBox="1"/>
          <p:nvPr/>
        </p:nvSpPr>
        <p:spPr>
          <a:xfrm>
            <a:off x="1354278" y="3644838"/>
            <a:ext cx="9385300" cy="553998"/>
          </a:xfrm>
          <a:prstGeom prst="rect">
            <a:avLst/>
          </a:prstGeom>
          <a:noFill/>
        </p:spPr>
        <p:txBody>
          <a:bodyPr wrap="square" rtlCol="0">
            <a:spAutoFit/>
          </a:bodyPr>
          <a:lstStyle/>
          <a:p>
            <a:r>
              <a:rPr lang="en-US" sz="3000" dirty="0"/>
              <a:t>Think carefully about WHY those people</a:t>
            </a:r>
            <a:endParaRPr lang="en-GB" sz="3000" dirty="0"/>
          </a:p>
        </p:txBody>
      </p:sp>
      <p:sp>
        <p:nvSpPr>
          <p:cNvPr id="15" name="TextBox 14"/>
          <p:cNvSpPr txBox="1"/>
          <p:nvPr/>
        </p:nvSpPr>
        <p:spPr>
          <a:xfrm>
            <a:off x="1354277" y="4565563"/>
            <a:ext cx="9818548" cy="1938992"/>
          </a:xfrm>
          <a:prstGeom prst="rect">
            <a:avLst/>
          </a:prstGeom>
          <a:noFill/>
        </p:spPr>
        <p:txBody>
          <a:bodyPr wrap="square" rtlCol="0">
            <a:spAutoFit/>
          </a:bodyPr>
          <a:lstStyle/>
          <a:p>
            <a:r>
              <a:rPr lang="en-US" sz="3000" dirty="0"/>
              <a:t>Typical choices are: Columbus/Armstrong, Elizabeth II/Victoria, Nightingale/</a:t>
            </a:r>
            <a:r>
              <a:rPr lang="en-US" sz="3000" dirty="0" err="1"/>
              <a:t>Seacole</a:t>
            </a:r>
            <a:endParaRPr lang="en-US" sz="3000" dirty="0"/>
          </a:p>
          <a:p>
            <a:endParaRPr lang="en-US" sz="3000" dirty="0"/>
          </a:p>
          <a:p>
            <a:r>
              <a:rPr lang="en-US" sz="3000" dirty="0"/>
              <a:t>5 minutes – who would you choose and why?</a:t>
            </a:r>
            <a:endParaRPr lang="en-GB" sz="300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9578" y="4558398"/>
            <a:ext cx="1548112" cy="1548112"/>
          </a:xfrm>
          <a:prstGeom prst="rect">
            <a:avLst/>
          </a:prstGeom>
        </p:spPr>
      </p:pic>
    </p:spTree>
    <p:extLst>
      <p:ext uri="{BB962C8B-B14F-4D97-AF65-F5344CB8AC3E}">
        <p14:creationId xmlns:p14="http://schemas.microsoft.com/office/powerpoint/2010/main" val="170453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1015663"/>
          </a:xfrm>
          <a:prstGeom prst="rect">
            <a:avLst/>
          </a:prstGeom>
          <a:noFill/>
        </p:spPr>
        <p:txBody>
          <a:bodyPr wrap="square" rtlCol="0">
            <a:spAutoFit/>
          </a:bodyPr>
          <a:lstStyle/>
          <a:p>
            <a:r>
              <a:rPr lang="en-GB" sz="6000" u="sng" dirty="0"/>
              <a:t>KS1 – </a:t>
            </a:r>
            <a:r>
              <a:rPr lang="en-GB" sz="4000" u="sng" dirty="0"/>
              <a:t>Significant Local History</a:t>
            </a:r>
          </a:p>
        </p:txBody>
      </p:sp>
      <p:sp>
        <p:nvSpPr>
          <p:cNvPr id="10" name="TextBox 9"/>
          <p:cNvSpPr txBox="1"/>
          <p:nvPr/>
        </p:nvSpPr>
        <p:spPr>
          <a:xfrm>
            <a:off x="1354278" y="1441867"/>
            <a:ext cx="9385300" cy="553998"/>
          </a:xfrm>
          <a:prstGeom prst="rect">
            <a:avLst/>
          </a:prstGeom>
          <a:noFill/>
        </p:spPr>
        <p:txBody>
          <a:bodyPr wrap="square" rtlCol="0">
            <a:spAutoFit/>
          </a:bodyPr>
          <a:lstStyle/>
          <a:p>
            <a:r>
              <a:rPr lang="en-US" sz="3000" dirty="0"/>
              <a:t>Can be a place, event or person</a:t>
            </a:r>
            <a:endParaRPr lang="en-GB" sz="3000" dirty="0"/>
          </a:p>
        </p:txBody>
      </p:sp>
      <p:sp>
        <p:nvSpPr>
          <p:cNvPr id="13" name="TextBox 12"/>
          <p:cNvSpPr txBox="1"/>
          <p:nvPr/>
        </p:nvSpPr>
        <p:spPr>
          <a:xfrm>
            <a:off x="1354278" y="2276777"/>
            <a:ext cx="9385300" cy="553998"/>
          </a:xfrm>
          <a:prstGeom prst="rect">
            <a:avLst/>
          </a:prstGeom>
          <a:noFill/>
        </p:spPr>
        <p:txBody>
          <a:bodyPr wrap="square" rtlCol="0">
            <a:spAutoFit/>
          </a:bodyPr>
          <a:lstStyle/>
          <a:p>
            <a:r>
              <a:rPr lang="en-US" sz="3000" dirty="0"/>
              <a:t>Think about whether the impact was just local or wider</a:t>
            </a:r>
            <a:endParaRPr lang="en-GB" sz="3000" dirty="0"/>
          </a:p>
        </p:txBody>
      </p:sp>
      <p:sp>
        <p:nvSpPr>
          <p:cNvPr id="14" name="TextBox 13"/>
          <p:cNvSpPr txBox="1"/>
          <p:nvPr/>
        </p:nvSpPr>
        <p:spPr>
          <a:xfrm>
            <a:off x="1354278" y="3111687"/>
            <a:ext cx="9385300" cy="553998"/>
          </a:xfrm>
          <a:prstGeom prst="rect">
            <a:avLst/>
          </a:prstGeom>
          <a:noFill/>
        </p:spPr>
        <p:txBody>
          <a:bodyPr wrap="square" rtlCol="0">
            <a:spAutoFit/>
          </a:bodyPr>
          <a:lstStyle/>
          <a:p>
            <a:r>
              <a:rPr lang="en-US" sz="3000" dirty="0"/>
              <a:t>Again, WHY that element?</a:t>
            </a:r>
            <a:endParaRPr lang="en-GB" sz="3000" dirty="0"/>
          </a:p>
        </p:txBody>
      </p:sp>
      <p:sp>
        <p:nvSpPr>
          <p:cNvPr id="15" name="TextBox 14"/>
          <p:cNvSpPr txBox="1"/>
          <p:nvPr/>
        </p:nvSpPr>
        <p:spPr>
          <a:xfrm>
            <a:off x="1285875" y="4095416"/>
            <a:ext cx="9818548" cy="1938992"/>
          </a:xfrm>
          <a:prstGeom prst="rect">
            <a:avLst/>
          </a:prstGeom>
          <a:noFill/>
        </p:spPr>
        <p:txBody>
          <a:bodyPr wrap="square" rtlCol="0">
            <a:spAutoFit/>
          </a:bodyPr>
          <a:lstStyle/>
          <a:p>
            <a:r>
              <a:rPr lang="en-US" sz="3000" dirty="0"/>
              <a:t>Typical choices are: Railways, Country Estates, George Stephenson, Mining, Captain Cook</a:t>
            </a:r>
          </a:p>
          <a:p>
            <a:endParaRPr lang="en-US" sz="3000" dirty="0"/>
          </a:p>
          <a:p>
            <a:r>
              <a:rPr lang="en-US" sz="3000" dirty="0"/>
              <a:t>5 minutes – what would you choose and why?</a:t>
            </a:r>
            <a:endParaRPr lang="en-GB" sz="300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9578" y="4558398"/>
            <a:ext cx="1548112" cy="1548112"/>
          </a:xfrm>
          <a:prstGeom prst="rect">
            <a:avLst/>
          </a:prstGeom>
        </p:spPr>
      </p:pic>
    </p:spTree>
    <p:extLst>
      <p:ext uri="{BB962C8B-B14F-4D97-AF65-F5344CB8AC3E}">
        <p14:creationId xmlns:p14="http://schemas.microsoft.com/office/powerpoint/2010/main" val="278936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1015663"/>
          </a:xfrm>
          <a:prstGeom prst="rect">
            <a:avLst/>
          </a:prstGeom>
          <a:noFill/>
        </p:spPr>
        <p:txBody>
          <a:bodyPr wrap="square" rtlCol="0">
            <a:spAutoFit/>
          </a:bodyPr>
          <a:lstStyle/>
          <a:p>
            <a:r>
              <a:rPr lang="en-GB" sz="6000" u="sng" dirty="0"/>
              <a:t>KS1 - Curriculum</a:t>
            </a:r>
          </a:p>
        </p:txBody>
      </p:sp>
      <p:sp>
        <p:nvSpPr>
          <p:cNvPr id="10" name="TextBox 9"/>
          <p:cNvSpPr txBox="1"/>
          <p:nvPr/>
        </p:nvSpPr>
        <p:spPr>
          <a:xfrm>
            <a:off x="1354278" y="1441867"/>
            <a:ext cx="9385300" cy="1015663"/>
          </a:xfrm>
          <a:prstGeom prst="rect">
            <a:avLst/>
          </a:prstGeom>
          <a:noFill/>
        </p:spPr>
        <p:txBody>
          <a:bodyPr wrap="square" rtlCol="0">
            <a:spAutoFit/>
          </a:bodyPr>
          <a:lstStyle/>
          <a:p>
            <a:r>
              <a:rPr lang="en-US" sz="3000" dirty="0"/>
              <a:t>The EYFS curriculum is all about the child – why should KS1 then send us off around the world?</a:t>
            </a:r>
            <a:endParaRPr lang="en-GB" sz="3000" dirty="0"/>
          </a:p>
        </p:txBody>
      </p:sp>
      <p:sp>
        <p:nvSpPr>
          <p:cNvPr id="13" name="TextBox 12"/>
          <p:cNvSpPr txBox="1"/>
          <p:nvPr/>
        </p:nvSpPr>
        <p:spPr>
          <a:xfrm>
            <a:off x="1354278" y="2752204"/>
            <a:ext cx="9385300" cy="1015663"/>
          </a:xfrm>
          <a:prstGeom prst="rect">
            <a:avLst/>
          </a:prstGeom>
          <a:noFill/>
        </p:spPr>
        <p:txBody>
          <a:bodyPr wrap="square" rtlCol="0">
            <a:spAutoFit/>
          </a:bodyPr>
          <a:lstStyle/>
          <a:p>
            <a:r>
              <a:rPr lang="en-US" sz="3000" dirty="0"/>
              <a:t>Keeping a ‘local’ theme is important to relate back to children’s experiences</a:t>
            </a:r>
            <a:endParaRPr lang="en-GB" sz="3000" dirty="0"/>
          </a:p>
        </p:txBody>
      </p:sp>
      <p:sp>
        <p:nvSpPr>
          <p:cNvPr id="14" name="TextBox 13"/>
          <p:cNvSpPr txBox="1"/>
          <p:nvPr/>
        </p:nvSpPr>
        <p:spPr>
          <a:xfrm>
            <a:off x="1354278" y="4062541"/>
            <a:ext cx="9385300" cy="1015663"/>
          </a:xfrm>
          <a:prstGeom prst="rect">
            <a:avLst/>
          </a:prstGeom>
          <a:noFill/>
        </p:spPr>
        <p:txBody>
          <a:bodyPr wrap="square" rtlCol="0">
            <a:spAutoFit/>
          </a:bodyPr>
          <a:lstStyle/>
          <a:p>
            <a:r>
              <a:rPr lang="en-US" sz="3000" dirty="0"/>
              <a:t>Having a reason or a rationale for why they study each element is essential</a:t>
            </a:r>
            <a:endParaRPr lang="en-GB" sz="3000" dirty="0"/>
          </a:p>
        </p:txBody>
      </p:sp>
      <p:sp>
        <p:nvSpPr>
          <p:cNvPr id="15" name="TextBox 14"/>
          <p:cNvSpPr txBox="1"/>
          <p:nvPr/>
        </p:nvSpPr>
        <p:spPr>
          <a:xfrm>
            <a:off x="1354278" y="5372878"/>
            <a:ext cx="9385300" cy="1015663"/>
          </a:xfrm>
          <a:prstGeom prst="rect">
            <a:avLst/>
          </a:prstGeom>
          <a:noFill/>
        </p:spPr>
        <p:txBody>
          <a:bodyPr wrap="square" rtlCol="0">
            <a:spAutoFit/>
          </a:bodyPr>
          <a:lstStyle/>
          <a:p>
            <a:r>
              <a:rPr lang="en-US" sz="3000" dirty="0"/>
              <a:t>Think about how KS1 content is preparing the children for KS2</a:t>
            </a:r>
            <a:endParaRPr lang="en-GB" sz="3000" dirty="0"/>
          </a:p>
        </p:txBody>
      </p:sp>
    </p:spTree>
    <p:extLst>
      <p:ext uri="{BB962C8B-B14F-4D97-AF65-F5344CB8AC3E}">
        <p14:creationId xmlns:p14="http://schemas.microsoft.com/office/powerpoint/2010/main" val="324664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4634" y="75335"/>
            <a:ext cx="1548112" cy="1548112"/>
          </a:xfrm>
          <a:prstGeom prst="rect">
            <a:avLst/>
          </a:prstGeom>
        </p:spPr>
      </p:pic>
      <p:sp>
        <p:nvSpPr>
          <p:cNvPr id="8" name="TextBox 7"/>
          <p:cNvSpPr txBox="1"/>
          <p:nvPr/>
        </p:nvSpPr>
        <p:spPr>
          <a:xfrm>
            <a:off x="1354278" y="213792"/>
            <a:ext cx="9385300" cy="1015663"/>
          </a:xfrm>
          <a:prstGeom prst="rect">
            <a:avLst/>
          </a:prstGeom>
          <a:noFill/>
        </p:spPr>
        <p:txBody>
          <a:bodyPr wrap="square" rtlCol="0">
            <a:spAutoFit/>
          </a:bodyPr>
          <a:lstStyle/>
          <a:p>
            <a:r>
              <a:rPr lang="en-GB" sz="6000" u="sng" dirty="0"/>
              <a:t>KS1 – Notes sheet</a:t>
            </a:r>
          </a:p>
        </p:txBody>
      </p:sp>
      <p:sp>
        <p:nvSpPr>
          <p:cNvPr id="10" name="TextBox 9"/>
          <p:cNvSpPr txBox="1"/>
          <p:nvPr/>
        </p:nvSpPr>
        <p:spPr>
          <a:xfrm>
            <a:off x="1384300" y="1480976"/>
            <a:ext cx="9385300" cy="707886"/>
          </a:xfrm>
          <a:prstGeom prst="rect">
            <a:avLst/>
          </a:prstGeom>
          <a:noFill/>
        </p:spPr>
        <p:txBody>
          <a:bodyPr wrap="square" rtlCol="0">
            <a:spAutoFit/>
          </a:bodyPr>
          <a:lstStyle/>
          <a:p>
            <a:r>
              <a:rPr lang="en-US" sz="4000" dirty="0"/>
              <a:t>What are the 4 main strands for KS1?</a:t>
            </a:r>
            <a:endParaRPr lang="en-GB" sz="4000" dirty="0"/>
          </a:p>
        </p:txBody>
      </p:sp>
      <p:sp>
        <p:nvSpPr>
          <p:cNvPr id="13" name="TextBox 12"/>
          <p:cNvSpPr txBox="1"/>
          <p:nvPr/>
        </p:nvSpPr>
        <p:spPr>
          <a:xfrm>
            <a:off x="1354278" y="2558489"/>
            <a:ext cx="9385300" cy="1323439"/>
          </a:xfrm>
          <a:prstGeom prst="rect">
            <a:avLst/>
          </a:prstGeom>
          <a:noFill/>
        </p:spPr>
        <p:txBody>
          <a:bodyPr wrap="square" rtlCol="0">
            <a:spAutoFit/>
          </a:bodyPr>
          <a:lstStyle/>
          <a:p>
            <a:r>
              <a:rPr lang="en-US" sz="4000" dirty="0"/>
              <a:t>Why should we think carefully about these topics?</a:t>
            </a:r>
            <a:endParaRPr lang="en-GB" sz="4000" dirty="0"/>
          </a:p>
        </p:txBody>
      </p:sp>
      <p:sp>
        <p:nvSpPr>
          <p:cNvPr id="14" name="TextBox 13"/>
          <p:cNvSpPr txBox="1"/>
          <p:nvPr/>
        </p:nvSpPr>
        <p:spPr>
          <a:xfrm>
            <a:off x="1354278" y="4251556"/>
            <a:ext cx="9385300" cy="1323439"/>
          </a:xfrm>
          <a:prstGeom prst="rect">
            <a:avLst/>
          </a:prstGeom>
          <a:noFill/>
        </p:spPr>
        <p:txBody>
          <a:bodyPr wrap="square" rtlCol="0">
            <a:spAutoFit/>
          </a:bodyPr>
          <a:lstStyle/>
          <a:p>
            <a:r>
              <a:rPr lang="en-US" sz="4000" dirty="0"/>
              <a:t>What should we think about when choosing these topics?</a:t>
            </a:r>
            <a:endParaRPr lang="en-GB" sz="4000" dirty="0"/>
          </a:p>
        </p:txBody>
      </p:sp>
    </p:spTree>
    <p:extLst>
      <p:ext uri="{BB962C8B-B14F-4D97-AF65-F5344CB8AC3E}">
        <p14:creationId xmlns:p14="http://schemas.microsoft.com/office/powerpoint/2010/main" val="2451143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1015663"/>
          </a:xfrm>
          <a:prstGeom prst="rect">
            <a:avLst/>
          </a:prstGeom>
          <a:noFill/>
        </p:spPr>
        <p:txBody>
          <a:bodyPr wrap="square" rtlCol="0">
            <a:spAutoFit/>
          </a:bodyPr>
          <a:lstStyle/>
          <a:p>
            <a:r>
              <a:rPr lang="en-GB" sz="6000" u="sng" dirty="0"/>
              <a:t>KS2 - Curriculum</a:t>
            </a:r>
          </a:p>
        </p:txBody>
      </p:sp>
      <p:sp>
        <p:nvSpPr>
          <p:cNvPr id="17" name="TextBox 16"/>
          <p:cNvSpPr txBox="1"/>
          <p:nvPr/>
        </p:nvSpPr>
        <p:spPr>
          <a:xfrm>
            <a:off x="1354278" y="1441867"/>
            <a:ext cx="9385300" cy="1015663"/>
          </a:xfrm>
          <a:prstGeom prst="rect">
            <a:avLst/>
          </a:prstGeom>
          <a:noFill/>
        </p:spPr>
        <p:txBody>
          <a:bodyPr wrap="square" rtlCol="0">
            <a:spAutoFit/>
          </a:bodyPr>
          <a:lstStyle/>
          <a:p>
            <a:r>
              <a:rPr lang="en-US" sz="3000" dirty="0"/>
              <a:t>KS2 provides the opportunity to build on KS1 and set up life-long learning in KS3 and KS4</a:t>
            </a:r>
            <a:endParaRPr lang="en-GB" sz="3000" dirty="0"/>
          </a:p>
        </p:txBody>
      </p:sp>
      <p:sp>
        <p:nvSpPr>
          <p:cNvPr id="18" name="TextBox 17"/>
          <p:cNvSpPr txBox="1"/>
          <p:nvPr/>
        </p:nvSpPr>
        <p:spPr>
          <a:xfrm>
            <a:off x="1354278" y="2752204"/>
            <a:ext cx="9385300" cy="1015663"/>
          </a:xfrm>
          <a:prstGeom prst="rect">
            <a:avLst/>
          </a:prstGeom>
          <a:noFill/>
        </p:spPr>
        <p:txBody>
          <a:bodyPr wrap="square" rtlCol="0">
            <a:spAutoFit/>
          </a:bodyPr>
          <a:lstStyle/>
          <a:p>
            <a:r>
              <a:rPr lang="en-US" sz="3000" dirty="0"/>
              <a:t>The ‘themes’ that have been highlighted in KS1 should continue where possible into KS2 to provide </a:t>
            </a:r>
            <a:r>
              <a:rPr lang="en-US" sz="3000" b="1" dirty="0"/>
              <a:t>coherence</a:t>
            </a:r>
            <a:endParaRPr lang="en-GB" sz="3000" b="1" dirty="0"/>
          </a:p>
        </p:txBody>
      </p:sp>
      <p:sp>
        <p:nvSpPr>
          <p:cNvPr id="19" name="TextBox 18"/>
          <p:cNvSpPr txBox="1"/>
          <p:nvPr/>
        </p:nvSpPr>
        <p:spPr>
          <a:xfrm>
            <a:off x="1354278" y="4062541"/>
            <a:ext cx="9385300" cy="1015663"/>
          </a:xfrm>
          <a:prstGeom prst="rect">
            <a:avLst/>
          </a:prstGeom>
          <a:noFill/>
        </p:spPr>
        <p:txBody>
          <a:bodyPr wrap="square" rtlCol="0">
            <a:spAutoFit/>
          </a:bodyPr>
          <a:lstStyle/>
          <a:p>
            <a:r>
              <a:rPr lang="en-US" sz="3000" dirty="0"/>
              <a:t>Referring back to KS1 is important so that they see the interconnectivity of history</a:t>
            </a:r>
            <a:endParaRPr lang="en-GB" sz="3000" dirty="0"/>
          </a:p>
        </p:txBody>
      </p:sp>
      <p:sp>
        <p:nvSpPr>
          <p:cNvPr id="20" name="TextBox 19"/>
          <p:cNvSpPr txBox="1"/>
          <p:nvPr/>
        </p:nvSpPr>
        <p:spPr>
          <a:xfrm>
            <a:off x="1354278" y="5372878"/>
            <a:ext cx="9385300" cy="1015663"/>
          </a:xfrm>
          <a:prstGeom prst="rect">
            <a:avLst/>
          </a:prstGeom>
          <a:noFill/>
        </p:spPr>
        <p:txBody>
          <a:bodyPr wrap="square" rtlCol="0">
            <a:spAutoFit/>
          </a:bodyPr>
          <a:lstStyle/>
          <a:p>
            <a:r>
              <a:rPr lang="en-US" sz="3000" dirty="0"/>
              <a:t>Lots of consideration has to be put into the structure and content of KS2 topics</a:t>
            </a:r>
            <a:endParaRPr lang="en-GB" sz="30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3888" y="0"/>
            <a:ext cx="1548112" cy="1548112"/>
          </a:xfrm>
          <a:prstGeom prst="rect">
            <a:avLst/>
          </a:prstGeom>
        </p:spPr>
      </p:pic>
    </p:spTree>
    <p:extLst>
      <p:ext uri="{BB962C8B-B14F-4D97-AF65-F5344CB8AC3E}">
        <p14:creationId xmlns:p14="http://schemas.microsoft.com/office/powerpoint/2010/main" val="247019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1015663"/>
          </a:xfrm>
          <a:prstGeom prst="rect">
            <a:avLst/>
          </a:prstGeom>
          <a:noFill/>
        </p:spPr>
        <p:txBody>
          <a:bodyPr wrap="square" rtlCol="0">
            <a:spAutoFit/>
          </a:bodyPr>
          <a:lstStyle/>
          <a:p>
            <a:r>
              <a:rPr lang="en-GB" sz="6000" u="sng" dirty="0"/>
              <a:t>KS2 - Curriculum</a:t>
            </a:r>
          </a:p>
        </p:txBody>
      </p:sp>
      <p:pic>
        <p:nvPicPr>
          <p:cNvPr id="2" name="Picture 1"/>
          <p:cNvPicPr>
            <a:picLocks noChangeAspect="1"/>
          </p:cNvPicPr>
          <p:nvPr/>
        </p:nvPicPr>
        <p:blipFill>
          <a:blip r:embed="rId3"/>
          <a:stretch>
            <a:fillRect/>
          </a:stretch>
        </p:blipFill>
        <p:spPr>
          <a:xfrm>
            <a:off x="1533525" y="1195387"/>
            <a:ext cx="9124950" cy="4467225"/>
          </a:xfrm>
          <a:prstGeom prst="rect">
            <a:avLst/>
          </a:prstGeom>
        </p:spPr>
      </p:pic>
    </p:spTree>
    <p:extLst>
      <p:ext uri="{BB962C8B-B14F-4D97-AF65-F5344CB8AC3E}">
        <p14:creationId xmlns:p14="http://schemas.microsoft.com/office/powerpoint/2010/main" val="3280324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10695128" cy="1015663"/>
          </a:xfrm>
          <a:prstGeom prst="rect">
            <a:avLst/>
          </a:prstGeom>
          <a:noFill/>
        </p:spPr>
        <p:txBody>
          <a:bodyPr wrap="square" rtlCol="0">
            <a:spAutoFit/>
          </a:bodyPr>
          <a:lstStyle/>
          <a:p>
            <a:r>
              <a:rPr lang="en-GB" sz="6000" u="sng" dirty="0"/>
              <a:t>KS2 – What is different from KS1?</a:t>
            </a:r>
          </a:p>
        </p:txBody>
      </p:sp>
      <p:sp>
        <p:nvSpPr>
          <p:cNvPr id="10" name="TextBox 9"/>
          <p:cNvSpPr txBox="1"/>
          <p:nvPr/>
        </p:nvSpPr>
        <p:spPr>
          <a:xfrm>
            <a:off x="1354278" y="1441867"/>
            <a:ext cx="9385300" cy="1015663"/>
          </a:xfrm>
          <a:prstGeom prst="rect">
            <a:avLst/>
          </a:prstGeom>
          <a:noFill/>
        </p:spPr>
        <p:txBody>
          <a:bodyPr wrap="square" rtlCol="0">
            <a:spAutoFit/>
          </a:bodyPr>
          <a:lstStyle/>
          <a:p>
            <a:r>
              <a:rPr lang="en-US" sz="3000" dirty="0"/>
              <a:t>The focus now shifts from single events, people or places to entire periods or </a:t>
            </a:r>
            <a:r>
              <a:rPr lang="en-US" sz="3000" dirty="0" err="1"/>
              <a:t>civilisations</a:t>
            </a:r>
            <a:endParaRPr lang="en-GB" sz="3000" dirty="0"/>
          </a:p>
        </p:txBody>
      </p:sp>
      <p:sp>
        <p:nvSpPr>
          <p:cNvPr id="13" name="TextBox 12"/>
          <p:cNvSpPr txBox="1"/>
          <p:nvPr/>
        </p:nvSpPr>
        <p:spPr>
          <a:xfrm>
            <a:off x="1354278" y="2752204"/>
            <a:ext cx="9385300" cy="1015663"/>
          </a:xfrm>
          <a:prstGeom prst="rect">
            <a:avLst/>
          </a:prstGeom>
          <a:noFill/>
        </p:spPr>
        <p:txBody>
          <a:bodyPr wrap="square" rtlCol="0">
            <a:spAutoFit/>
          </a:bodyPr>
          <a:lstStyle/>
          <a:p>
            <a:r>
              <a:rPr lang="en-US" sz="3000" dirty="0"/>
              <a:t>The aim is to see how these people fit into the narrative of history as a whole, not in isolation</a:t>
            </a:r>
            <a:endParaRPr lang="en-GB" sz="3000" dirty="0"/>
          </a:p>
        </p:txBody>
      </p:sp>
      <p:sp>
        <p:nvSpPr>
          <p:cNvPr id="14" name="TextBox 13"/>
          <p:cNvSpPr txBox="1"/>
          <p:nvPr/>
        </p:nvSpPr>
        <p:spPr>
          <a:xfrm>
            <a:off x="1354278" y="4062541"/>
            <a:ext cx="9385300" cy="1015663"/>
          </a:xfrm>
          <a:prstGeom prst="rect">
            <a:avLst/>
          </a:prstGeom>
          <a:noFill/>
        </p:spPr>
        <p:txBody>
          <a:bodyPr wrap="square" rtlCol="0">
            <a:spAutoFit/>
          </a:bodyPr>
          <a:lstStyle/>
          <a:p>
            <a:r>
              <a:rPr lang="en-US" sz="3000" dirty="0"/>
              <a:t>The scope of each topic that can be covered is much larger which needs even more careful consideration</a:t>
            </a:r>
            <a:endParaRPr lang="en-GB" sz="3000" dirty="0"/>
          </a:p>
        </p:txBody>
      </p:sp>
      <p:sp>
        <p:nvSpPr>
          <p:cNvPr id="15" name="TextBox 14"/>
          <p:cNvSpPr txBox="1"/>
          <p:nvPr/>
        </p:nvSpPr>
        <p:spPr>
          <a:xfrm>
            <a:off x="1354278" y="5372878"/>
            <a:ext cx="9385300" cy="1015663"/>
          </a:xfrm>
          <a:prstGeom prst="rect">
            <a:avLst/>
          </a:prstGeom>
          <a:noFill/>
        </p:spPr>
        <p:txBody>
          <a:bodyPr wrap="square" rtlCol="0">
            <a:spAutoFit/>
          </a:bodyPr>
          <a:lstStyle/>
          <a:p>
            <a:r>
              <a:rPr lang="en-US" sz="3000" dirty="0"/>
              <a:t>Clear links between each topic need to be made to ensure there is coherence</a:t>
            </a:r>
            <a:endParaRPr lang="en-GB" sz="300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3888" y="4490315"/>
            <a:ext cx="1548112" cy="1548112"/>
          </a:xfrm>
          <a:prstGeom prst="rect">
            <a:avLst/>
          </a:prstGeom>
        </p:spPr>
      </p:pic>
    </p:spTree>
    <p:extLst>
      <p:ext uri="{BB962C8B-B14F-4D97-AF65-F5344CB8AC3E}">
        <p14:creationId xmlns:p14="http://schemas.microsoft.com/office/powerpoint/2010/main" val="32844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1015663"/>
          </a:xfrm>
          <a:prstGeom prst="rect">
            <a:avLst/>
          </a:prstGeom>
          <a:noFill/>
        </p:spPr>
        <p:txBody>
          <a:bodyPr wrap="square" rtlCol="0">
            <a:spAutoFit/>
          </a:bodyPr>
          <a:lstStyle/>
          <a:p>
            <a:r>
              <a:rPr lang="en-GB" sz="6000" u="sng" dirty="0"/>
              <a:t>KS2 - Curriculum</a:t>
            </a:r>
          </a:p>
        </p:txBody>
      </p:sp>
      <p:pic>
        <p:nvPicPr>
          <p:cNvPr id="10" name="Picture 9"/>
          <p:cNvPicPr>
            <a:picLocks noChangeAspect="1"/>
          </p:cNvPicPr>
          <p:nvPr/>
        </p:nvPicPr>
        <p:blipFill rotWithShape="1">
          <a:blip r:embed="rId3"/>
          <a:srcRect l="6328" r="-1815"/>
          <a:stretch/>
        </p:blipFill>
        <p:spPr>
          <a:xfrm>
            <a:off x="1384300" y="1229455"/>
            <a:ext cx="8389089" cy="5433100"/>
          </a:xfrm>
          <a:prstGeom prst="rect">
            <a:avLst/>
          </a:prstGeom>
        </p:spPr>
      </p:pic>
      <p:sp>
        <p:nvSpPr>
          <p:cNvPr id="13" name="Title 1"/>
          <p:cNvSpPr txBox="1">
            <a:spLocks/>
          </p:cNvSpPr>
          <p:nvPr/>
        </p:nvSpPr>
        <p:spPr>
          <a:xfrm>
            <a:off x="9062135" y="2056814"/>
            <a:ext cx="2987271" cy="131307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u="sng" dirty="0"/>
              <a:t>CHANGES</a:t>
            </a:r>
            <a:r>
              <a:rPr lang="en-GB" sz="2000" dirty="0"/>
              <a:t> is the key term</a:t>
            </a:r>
          </a:p>
          <a:p>
            <a:pPr algn="l"/>
            <a:endParaRPr lang="en-GB" sz="2000" dirty="0"/>
          </a:p>
          <a:p>
            <a:pPr algn="l"/>
            <a:r>
              <a:rPr lang="en-GB" sz="2000" dirty="0"/>
              <a:t>All 3 ages should be taught</a:t>
            </a:r>
          </a:p>
        </p:txBody>
      </p:sp>
      <p:sp>
        <p:nvSpPr>
          <p:cNvPr id="14" name="Title 1"/>
          <p:cNvSpPr txBox="1">
            <a:spLocks/>
          </p:cNvSpPr>
          <p:nvPr/>
        </p:nvSpPr>
        <p:spPr>
          <a:xfrm>
            <a:off x="9062134" y="4107977"/>
            <a:ext cx="2987271" cy="1998533"/>
          </a:xfrm>
          <a:prstGeom prst="rect">
            <a:avLst/>
          </a:prstGeom>
        </p:spPr>
        <p:txBody>
          <a:bodyPr vert="horz" lIns="91440" tIns="45720" rIns="91440" bIns="45720" rtlCol="0" anchor="t">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u="sng" dirty="0"/>
              <a:t>NOT</a:t>
            </a:r>
            <a:r>
              <a:rPr lang="en-GB" sz="2000" dirty="0"/>
              <a:t> just Roman Britain – also Empire – key word is </a:t>
            </a:r>
            <a:r>
              <a:rPr lang="en-GB" sz="2000" b="1" u="sng" dirty="0"/>
              <a:t>IMPACT</a:t>
            </a:r>
          </a:p>
          <a:p>
            <a:pPr algn="l"/>
            <a:endParaRPr lang="en-GB" sz="2000" b="1" dirty="0"/>
          </a:p>
          <a:p>
            <a:pPr algn="l"/>
            <a:r>
              <a:rPr lang="en-GB" sz="2000" dirty="0"/>
              <a:t>Don’t generalise the ‘Roman’ experience as the same everywhere</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578" y="-52433"/>
            <a:ext cx="1548112" cy="1548112"/>
          </a:xfrm>
          <a:prstGeom prst="rect">
            <a:avLst/>
          </a:prstGeom>
        </p:spPr>
      </p:pic>
    </p:spTree>
    <p:extLst>
      <p:ext uri="{BB962C8B-B14F-4D97-AF65-F5344CB8AC3E}">
        <p14:creationId xmlns:p14="http://schemas.microsoft.com/office/powerpoint/2010/main" val="82850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fade">
                                      <p:cBhvr>
                                        <p:cTn id="2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1015663"/>
          </a:xfrm>
          <a:prstGeom prst="rect">
            <a:avLst/>
          </a:prstGeom>
          <a:noFill/>
        </p:spPr>
        <p:txBody>
          <a:bodyPr wrap="square" rtlCol="0">
            <a:spAutoFit/>
          </a:bodyPr>
          <a:lstStyle/>
          <a:p>
            <a:r>
              <a:rPr lang="en-GB" sz="6000" u="sng" dirty="0"/>
              <a:t>KS2 - Curriculum</a:t>
            </a:r>
          </a:p>
        </p:txBody>
      </p:sp>
      <p:pic>
        <p:nvPicPr>
          <p:cNvPr id="15" name="Picture 14"/>
          <p:cNvPicPr>
            <a:picLocks noChangeAspect="1"/>
          </p:cNvPicPr>
          <p:nvPr/>
        </p:nvPicPr>
        <p:blipFill rotWithShape="1">
          <a:blip r:embed="rId3"/>
          <a:srcRect b="28012"/>
          <a:stretch/>
        </p:blipFill>
        <p:spPr>
          <a:xfrm>
            <a:off x="1045418" y="1229455"/>
            <a:ext cx="7686349" cy="5552344"/>
          </a:xfrm>
          <a:prstGeom prst="rect">
            <a:avLst/>
          </a:prstGeom>
        </p:spPr>
      </p:pic>
      <p:sp>
        <p:nvSpPr>
          <p:cNvPr id="16" name="Title 1"/>
          <p:cNvSpPr txBox="1">
            <a:spLocks/>
          </p:cNvSpPr>
          <p:nvPr/>
        </p:nvSpPr>
        <p:spPr>
          <a:xfrm>
            <a:off x="8466432" y="1653534"/>
            <a:ext cx="2987271" cy="235209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u="sng" dirty="0"/>
              <a:t>Revisit </a:t>
            </a:r>
            <a:r>
              <a:rPr lang="en-GB" sz="2000" dirty="0"/>
              <a:t>Roman Britain and its impact to note the contrasts between the Romans and the Anglo-Saxons</a:t>
            </a:r>
          </a:p>
          <a:p>
            <a:pPr algn="l"/>
            <a:endParaRPr lang="en-GB" sz="2000" dirty="0"/>
          </a:p>
          <a:p>
            <a:pPr algn="l"/>
            <a:r>
              <a:rPr lang="en-GB" sz="2000" dirty="0"/>
              <a:t>Give sufficient coverage of AS and Scot struggle</a:t>
            </a:r>
          </a:p>
        </p:txBody>
      </p:sp>
      <p:sp>
        <p:nvSpPr>
          <p:cNvPr id="17" name="Title 1"/>
          <p:cNvSpPr txBox="1">
            <a:spLocks/>
          </p:cNvSpPr>
          <p:nvPr/>
        </p:nvSpPr>
        <p:spPr>
          <a:xfrm>
            <a:off x="8466432" y="4235815"/>
            <a:ext cx="3348778" cy="1998533"/>
          </a:xfrm>
          <a:prstGeom prst="rect">
            <a:avLst/>
          </a:prstGeom>
        </p:spPr>
        <p:txBody>
          <a:bodyPr vert="horz" lIns="91440" tIns="45720" rIns="91440" bIns="45720" rtlCol="0" anchor="t">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u="sng" dirty="0"/>
              <a:t>Can be linked</a:t>
            </a:r>
            <a:r>
              <a:rPr lang="en-GB" sz="2000" b="1" dirty="0"/>
              <a:t> </a:t>
            </a:r>
            <a:r>
              <a:rPr lang="en-GB" sz="2000" dirty="0"/>
              <a:t>with Anglo-Saxons above if done clearly or can be done separately</a:t>
            </a:r>
            <a:endParaRPr lang="en-GB" sz="2000" u="sng" dirty="0"/>
          </a:p>
          <a:p>
            <a:pPr algn="l"/>
            <a:endParaRPr lang="en-GB" sz="2000" b="1" dirty="0"/>
          </a:p>
          <a:p>
            <a:pPr algn="l"/>
            <a:r>
              <a:rPr lang="en-GB" sz="2000" dirty="0"/>
              <a:t>Ensure that the </a:t>
            </a:r>
            <a:r>
              <a:rPr lang="en-GB" sz="2000" b="1" u="sng" dirty="0"/>
              <a:t>STRUGGLE</a:t>
            </a:r>
            <a:r>
              <a:rPr lang="en-GB" sz="2000" dirty="0"/>
              <a:t> between AS and V is clear, not just study of the Vikings</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578" y="-52433"/>
            <a:ext cx="1548112" cy="1548112"/>
          </a:xfrm>
          <a:prstGeom prst="rect">
            <a:avLst/>
          </a:prstGeom>
        </p:spPr>
      </p:pic>
    </p:spTree>
    <p:extLst>
      <p:ext uri="{BB962C8B-B14F-4D97-AF65-F5344CB8AC3E}">
        <p14:creationId xmlns:p14="http://schemas.microsoft.com/office/powerpoint/2010/main" val="394744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fade">
                                      <p:cBhvr>
                                        <p:cTn id="22"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p:cNvSpPr txBox="1"/>
          <p:nvPr/>
        </p:nvSpPr>
        <p:spPr>
          <a:xfrm>
            <a:off x="1870075" y="-5417"/>
            <a:ext cx="9385300" cy="5093702"/>
          </a:xfrm>
          <a:prstGeom prst="rect">
            <a:avLst/>
          </a:prstGeom>
          <a:noFill/>
        </p:spPr>
        <p:txBody>
          <a:bodyPr wrap="square" rtlCol="0">
            <a:spAutoFit/>
          </a:bodyPr>
          <a:lstStyle/>
          <a:p>
            <a:r>
              <a:rPr lang="en-GB" sz="4000" b="1" u="sng" dirty="0"/>
              <a:t>Glenn Carter</a:t>
            </a:r>
          </a:p>
          <a:p>
            <a:br>
              <a:rPr lang="en-GB" sz="4000" dirty="0"/>
            </a:br>
            <a:r>
              <a:rPr lang="en-GB" sz="3500" dirty="0"/>
              <a:t>Humanities lead at </a:t>
            </a:r>
            <a:r>
              <a:rPr lang="en-GB" sz="3500" dirty="0" err="1"/>
              <a:t>Ingleby</a:t>
            </a:r>
            <a:r>
              <a:rPr lang="en-GB" sz="3500" dirty="0"/>
              <a:t> Mill Primary School</a:t>
            </a:r>
          </a:p>
          <a:p>
            <a:endParaRPr lang="en-GB" sz="3500" dirty="0"/>
          </a:p>
          <a:p>
            <a:r>
              <a:rPr lang="en-GB" sz="3500" dirty="0">
                <a:hlinkClick r:id="rId3"/>
              </a:rPr>
              <a:t>www.history-rocks.com</a:t>
            </a:r>
            <a:endParaRPr lang="en-GB" sz="3500" dirty="0"/>
          </a:p>
          <a:p>
            <a:endParaRPr lang="en-GB" sz="3500" dirty="0"/>
          </a:p>
          <a:p>
            <a:r>
              <a:rPr lang="en-GB" sz="3500" dirty="0"/>
              <a:t>HA Primary Committee member</a:t>
            </a:r>
          </a:p>
          <a:p>
            <a:endParaRPr lang="en-GB" sz="3500" dirty="0"/>
          </a:p>
          <a:p>
            <a:r>
              <a:rPr lang="en-GB" sz="3500" dirty="0"/>
              <a:t>Specialist Associate Adviser for Education Durham</a:t>
            </a:r>
          </a:p>
        </p:txBody>
      </p:sp>
    </p:spTree>
    <p:extLst>
      <p:ext uri="{BB962C8B-B14F-4D97-AF65-F5344CB8AC3E}">
        <p14:creationId xmlns:p14="http://schemas.microsoft.com/office/powerpoint/2010/main" val="1754637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1015663"/>
          </a:xfrm>
          <a:prstGeom prst="rect">
            <a:avLst/>
          </a:prstGeom>
          <a:noFill/>
        </p:spPr>
        <p:txBody>
          <a:bodyPr wrap="square" rtlCol="0">
            <a:spAutoFit/>
          </a:bodyPr>
          <a:lstStyle/>
          <a:p>
            <a:r>
              <a:rPr lang="en-GB" sz="6000" u="sng" dirty="0"/>
              <a:t>KS2 - Curriculum</a:t>
            </a:r>
          </a:p>
        </p:txBody>
      </p:sp>
      <p:pic>
        <p:nvPicPr>
          <p:cNvPr id="10" name="Picture 9"/>
          <p:cNvPicPr>
            <a:picLocks noChangeAspect="1"/>
          </p:cNvPicPr>
          <p:nvPr/>
        </p:nvPicPr>
        <p:blipFill rotWithShape="1">
          <a:blip r:embed="rId3"/>
          <a:srcRect t="73481" r="4204"/>
          <a:stretch/>
        </p:blipFill>
        <p:spPr>
          <a:xfrm>
            <a:off x="1400432" y="1009093"/>
            <a:ext cx="7637242" cy="2265734"/>
          </a:xfrm>
          <a:prstGeom prst="rect">
            <a:avLst/>
          </a:prstGeom>
        </p:spPr>
      </p:pic>
      <p:sp>
        <p:nvSpPr>
          <p:cNvPr id="13" name="Title 1"/>
          <p:cNvSpPr txBox="1">
            <a:spLocks/>
          </p:cNvSpPr>
          <p:nvPr/>
        </p:nvSpPr>
        <p:spPr>
          <a:xfrm>
            <a:off x="9123213" y="1377748"/>
            <a:ext cx="2987271" cy="1748785"/>
          </a:xfrm>
          <a:prstGeom prst="rect">
            <a:avLst/>
          </a:prstGeom>
        </p:spPr>
        <p:txBody>
          <a:bodyPr vert="horz" lIns="91440" tIns="45720" rIns="91440" bIns="45720" rtlCol="0" anchor="t">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u="sng" dirty="0"/>
              <a:t>DEPTH</a:t>
            </a:r>
            <a:r>
              <a:rPr lang="en-GB" sz="2000" b="1" dirty="0"/>
              <a:t> </a:t>
            </a:r>
            <a:r>
              <a:rPr lang="en-GB" sz="2000" dirty="0"/>
              <a:t>is the key word</a:t>
            </a:r>
          </a:p>
          <a:p>
            <a:pPr algn="l"/>
            <a:endParaRPr lang="en-GB" sz="2000" dirty="0"/>
          </a:p>
          <a:p>
            <a:pPr algn="l"/>
            <a:r>
              <a:rPr lang="en-GB" sz="2000" dirty="0"/>
              <a:t>Can go before or beyond 1066</a:t>
            </a:r>
          </a:p>
          <a:p>
            <a:pPr algn="l"/>
            <a:endParaRPr lang="en-GB" sz="2000" dirty="0"/>
          </a:p>
          <a:p>
            <a:pPr algn="l"/>
            <a:r>
              <a:rPr lang="en-GB" sz="2000" dirty="0"/>
              <a:t>Main focus is impact on local area</a:t>
            </a:r>
          </a:p>
        </p:txBody>
      </p:sp>
      <p:sp>
        <p:nvSpPr>
          <p:cNvPr id="14" name="Title 1"/>
          <p:cNvSpPr txBox="1">
            <a:spLocks/>
          </p:cNvSpPr>
          <p:nvPr/>
        </p:nvSpPr>
        <p:spPr>
          <a:xfrm>
            <a:off x="9123213" y="3618001"/>
            <a:ext cx="2987271" cy="2684884"/>
          </a:xfrm>
          <a:prstGeom prst="rect">
            <a:avLst/>
          </a:prstGeom>
        </p:spPr>
        <p:txBody>
          <a:bodyPr vert="horz" lIns="91440" tIns="45720" rIns="91440" bIns="45720" rtlCol="0" anchor="t">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dirty="0"/>
              <a:t>Main themes are that of </a:t>
            </a:r>
            <a:r>
              <a:rPr lang="en-GB" sz="2000" b="1" u="sng" dirty="0"/>
              <a:t>CHANGE</a:t>
            </a:r>
            <a:r>
              <a:rPr lang="en-GB" sz="2000" b="1" dirty="0"/>
              <a:t> </a:t>
            </a:r>
            <a:r>
              <a:rPr lang="en-GB" sz="2000" dirty="0"/>
              <a:t>and </a:t>
            </a:r>
            <a:r>
              <a:rPr lang="en-GB" sz="2000" b="1" u="sng" dirty="0"/>
              <a:t>IMPACT</a:t>
            </a:r>
          </a:p>
          <a:p>
            <a:pPr algn="l"/>
            <a:endParaRPr lang="en-GB" sz="2000" b="1" u="sng" dirty="0"/>
          </a:p>
          <a:p>
            <a:pPr algn="l"/>
            <a:r>
              <a:rPr lang="en-GB" sz="2000" dirty="0"/>
              <a:t>Studying a period like the Tudors or the Victorians doesn’t hit that unless you are investigating their impact on today, their legacy or as a significant turning point</a:t>
            </a:r>
          </a:p>
        </p:txBody>
      </p:sp>
      <p:pic>
        <p:nvPicPr>
          <p:cNvPr id="18" name="Picture 17"/>
          <p:cNvPicPr>
            <a:picLocks noChangeAspect="1"/>
          </p:cNvPicPr>
          <p:nvPr/>
        </p:nvPicPr>
        <p:blipFill rotWithShape="1">
          <a:blip r:embed="rId4"/>
          <a:srcRect t="1521" r="5138" b="44444"/>
          <a:stretch/>
        </p:blipFill>
        <p:spPr>
          <a:xfrm>
            <a:off x="1450400" y="3274827"/>
            <a:ext cx="7562815" cy="3371233"/>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9578" y="-52433"/>
            <a:ext cx="1548112" cy="1548112"/>
          </a:xfrm>
          <a:prstGeom prst="rect">
            <a:avLst/>
          </a:prstGeom>
        </p:spPr>
      </p:pic>
    </p:spTree>
    <p:extLst>
      <p:ext uri="{BB962C8B-B14F-4D97-AF65-F5344CB8AC3E}">
        <p14:creationId xmlns:p14="http://schemas.microsoft.com/office/powerpoint/2010/main" val="64131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fade">
                                      <p:cBhvr>
                                        <p:cTn id="2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1015663"/>
          </a:xfrm>
          <a:prstGeom prst="rect">
            <a:avLst/>
          </a:prstGeom>
          <a:noFill/>
        </p:spPr>
        <p:txBody>
          <a:bodyPr wrap="square" rtlCol="0">
            <a:spAutoFit/>
          </a:bodyPr>
          <a:lstStyle/>
          <a:p>
            <a:r>
              <a:rPr lang="en-GB" sz="6000" u="sng" dirty="0"/>
              <a:t>KS2 - Curriculum</a:t>
            </a:r>
          </a:p>
        </p:txBody>
      </p:sp>
      <p:sp>
        <p:nvSpPr>
          <p:cNvPr id="15" name="Title 1"/>
          <p:cNvSpPr txBox="1">
            <a:spLocks/>
          </p:cNvSpPr>
          <p:nvPr/>
        </p:nvSpPr>
        <p:spPr>
          <a:xfrm>
            <a:off x="9123213" y="1390567"/>
            <a:ext cx="2987271" cy="131307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u="sng" dirty="0"/>
              <a:t>OVERVIEW</a:t>
            </a:r>
            <a:r>
              <a:rPr lang="en-GB" sz="2000" dirty="0"/>
              <a:t> is the key term – all 4 should be taught briefly BEFORE one in-depth</a:t>
            </a:r>
          </a:p>
        </p:txBody>
      </p:sp>
      <p:sp>
        <p:nvSpPr>
          <p:cNvPr id="16" name="Title 1"/>
          <p:cNvSpPr txBox="1">
            <a:spLocks/>
          </p:cNvSpPr>
          <p:nvPr/>
        </p:nvSpPr>
        <p:spPr>
          <a:xfrm>
            <a:off x="9062135" y="4407537"/>
            <a:ext cx="2987271" cy="1417097"/>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u="sng" dirty="0"/>
              <a:t>CONTRASTS </a:t>
            </a:r>
            <a:r>
              <a:rPr lang="en-GB" sz="2000" dirty="0"/>
              <a:t>is the key word – provides comparison with a different civilisation, not just an isolated study</a:t>
            </a:r>
          </a:p>
        </p:txBody>
      </p:sp>
      <p:pic>
        <p:nvPicPr>
          <p:cNvPr id="17" name="Picture 16"/>
          <p:cNvPicPr>
            <a:picLocks noChangeAspect="1"/>
          </p:cNvPicPr>
          <p:nvPr/>
        </p:nvPicPr>
        <p:blipFill rotWithShape="1">
          <a:blip r:embed="rId3"/>
          <a:srcRect t="70732" r="8756" b="18872"/>
          <a:stretch/>
        </p:blipFill>
        <p:spPr>
          <a:xfrm>
            <a:off x="1316718" y="3073144"/>
            <a:ext cx="7274389" cy="648587"/>
          </a:xfrm>
          <a:prstGeom prst="rect">
            <a:avLst/>
          </a:prstGeom>
        </p:spPr>
      </p:pic>
      <p:pic>
        <p:nvPicPr>
          <p:cNvPr id="19" name="Picture 18"/>
          <p:cNvPicPr>
            <a:picLocks noChangeAspect="1"/>
          </p:cNvPicPr>
          <p:nvPr/>
        </p:nvPicPr>
        <p:blipFill rotWithShape="1">
          <a:blip r:embed="rId3"/>
          <a:srcRect t="81104" r="6888"/>
          <a:stretch/>
        </p:blipFill>
        <p:spPr>
          <a:xfrm>
            <a:off x="1255642" y="4389239"/>
            <a:ext cx="7423245" cy="1178900"/>
          </a:xfrm>
          <a:prstGeom prst="rect">
            <a:avLst/>
          </a:prstGeom>
        </p:spPr>
      </p:pic>
      <p:pic>
        <p:nvPicPr>
          <p:cNvPr id="20" name="Picture 19"/>
          <p:cNvPicPr>
            <a:picLocks noChangeAspect="1"/>
          </p:cNvPicPr>
          <p:nvPr/>
        </p:nvPicPr>
        <p:blipFill rotWithShape="1">
          <a:blip r:embed="rId3"/>
          <a:srcRect t="55412" r="5822" b="29495"/>
          <a:stretch/>
        </p:blipFill>
        <p:spPr>
          <a:xfrm>
            <a:off x="1316718" y="1395097"/>
            <a:ext cx="7508306" cy="941604"/>
          </a:xfrm>
          <a:prstGeom prst="rect">
            <a:avLst/>
          </a:prstGeom>
        </p:spPr>
      </p:pic>
      <p:sp>
        <p:nvSpPr>
          <p:cNvPr id="21" name="Title 1"/>
          <p:cNvSpPr txBox="1">
            <a:spLocks/>
          </p:cNvSpPr>
          <p:nvPr/>
        </p:nvSpPr>
        <p:spPr>
          <a:xfrm>
            <a:off x="9123212" y="2740902"/>
            <a:ext cx="2987271" cy="131307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u="sng" dirty="0"/>
              <a:t>ACHIEVEMENTS and INFLUENCE</a:t>
            </a:r>
            <a:r>
              <a:rPr lang="en-GB" sz="2000" dirty="0"/>
              <a:t> are the key terms – not just generally the Greeks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578" y="-52433"/>
            <a:ext cx="1548112" cy="1548112"/>
          </a:xfrm>
          <a:prstGeom prst="rect">
            <a:avLst/>
          </a:prstGeom>
        </p:spPr>
      </p:pic>
    </p:spTree>
    <p:extLst>
      <p:ext uri="{BB962C8B-B14F-4D97-AF65-F5344CB8AC3E}">
        <p14:creationId xmlns:p14="http://schemas.microsoft.com/office/powerpoint/2010/main" val="290160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1015663"/>
          </a:xfrm>
          <a:prstGeom prst="rect">
            <a:avLst/>
          </a:prstGeom>
          <a:noFill/>
        </p:spPr>
        <p:txBody>
          <a:bodyPr wrap="square" rtlCol="0">
            <a:spAutoFit/>
          </a:bodyPr>
          <a:lstStyle/>
          <a:p>
            <a:r>
              <a:rPr lang="en-GB" sz="6000" u="sng" dirty="0"/>
              <a:t>KS2 – Creating coherence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9578" y="-52433"/>
            <a:ext cx="1548112" cy="1548112"/>
          </a:xfrm>
          <a:prstGeom prst="rect">
            <a:avLst/>
          </a:prstGeom>
        </p:spPr>
      </p:pic>
      <p:sp>
        <p:nvSpPr>
          <p:cNvPr id="14" name="TextBox 13"/>
          <p:cNvSpPr txBox="1"/>
          <p:nvPr/>
        </p:nvSpPr>
        <p:spPr>
          <a:xfrm>
            <a:off x="1354278" y="1441867"/>
            <a:ext cx="9385300" cy="1015663"/>
          </a:xfrm>
          <a:prstGeom prst="rect">
            <a:avLst/>
          </a:prstGeom>
          <a:noFill/>
        </p:spPr>
        <p:txBody>
          <a:bodyPr wrap="square" rtlCol="0">
            <a:spAutoFit/>
          </a:bodyPr>
          <a:lstStyle/>
          <a:p>
            <a:r>
              <a:rPr lang="en-US" sz="3000" dirty="0"/>
              <a:t>Given the chronological distances and  geographical distances, we need to keep the curriculum coherent</a:t>
            </a:r>
            <a:endParaRPr lang="en-GB" sz="3000" dirty="0"/>
          </a:p>
        </p:txBody>
      </p:sp>
      <p:sp>
        <p:nvSpPr>
          <p:cNvPr id="18" name="TextBox 17"/>
          <p:cNvSpPr txBox="1"/>
          <p:nvPr/>
        </p:nvSpPr>
        <p:spPr>
          <a:xfrm>
            <a:off x="1354278" y="2752204"/>
            <a:ext cx="9385300" cy="1015663"/>
          </a:xfrm>
          <a:prstGeom prst="rect">
            <a:avLst/>
          </a:prstGeom>
          <a:noFill/>
        </p:spPr>
        <p:txBody>
          <a:bodyPr wrap="square" rtlCol="0">
            <a:spAutoFit/>
          </a:bodyPr>
          <a:lstStyle/>
          <a:p>
            <a:r>
              <a:rPr lang="en-US" sz="3000" dirty="0"/>
              <a:t>We can do this through themes that help provide a spine for topics – opportunities to revisit prior learning</a:t>
            </a:r>
            <a:endParaRPr lang="en-GB" sz="3000" dirty="0"/>
          </a:p>
        </p:txBody>
      </p:sp>
      <p:sp>
        <p:nvSpPr>
          <p:cNvPr id="22" name="TextBox 21"/>
          <p:cNvSpPr txBox="1"/>
          <p:nvPr/>
        </p:nvSpPr>
        <p:spPr>
          <a:xfrm>
            <a:off x="1354278" y="4062541"/>
            <a:ext cx="9385300" cy="1015663"/>
          </a:xfrm>
          <a:prstGeom prst="rect">
            <a:avLst/>
          </a:prstGeom>
          <a:noFill/>
        </p:spPr>
        <p:txBody>
          <a:bodyPr wrap="square" rtlCol="0">
            <a:spAutoFit/>
          </a:bodyPr>
          <a:lstStyle/>
          <a:p>
            <a:r>
              <a:rPr lang="en-US" sz="3000" dirty="0"/>
              <a:t>Concepts like tax, trade, power, government, empire etc. feature in most topics, so link them together</a:t>
            </a:r>
            <a:endParaRPr lang="en-GB" sz="3000" dirty="0"/>
          </a:p>
        </p:txBody>
      </p:sp>
      <p:sp>
        <p:nvSpPr>
          <p:cNvPr id="23" name="TextBox 22"/>
          <p:cNvSpPr txBox="1"/>
          <p:nvPr/>
        </p:nvSpPr>
        <p:spPr>
          <a:xfrm>
            <a:off x="1354278" y="5372878"/>
            <a:ext cx="9385300" cy="1015663"/>
          </a:xfrm>
          <a:prstGeom prst="rect">
            <a:avLst/>
          </a:prstGeom>
          <a:noFill/>
        </p:spPr>
        <p:txBody>
          <a:bodyPr wrap="square" rtlCol="0">
            <a:spAutoFit/>
          </a:bodyPr>
          <a:lstStyle/>
          <a:p>
            <a:r>
              <a:rPr lang="en-US" sz="3000" dirty="0"/>
              <a:t>Other themes like achievements, beliefs, society, housing, food, entertainment etc. are good too</a:t>
            </a:r>
            <a:endParaRPr lang="en-GB" sz="3000" dirty="0"/>
          </a:p>
        </p:txBody>
      </p:sp>
    </p:spTree>
    <p:extLst>
      <p:ext uri="{BB962C8B-B14F-4D97-AF65-F5344CB8AC3E}">
        <p14:creationId xmlns:p14="http://schemas.microsoft.com/office/powerpoint/2010/main" val="216197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2"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1015663"/>
          </a:xfrm>
          <a:prstGeom prst="rect">
            <a:avLst/>
          </a:prstGeom>
          <a:noFill/>
        </p:spPr>
        <p:txBody>
          <a:bodyPr wrap="square" rtlCol="0">
            <a:spAutoFit/>
          </a:bodyPr>
          <a:lstStyle/>
          <a:p>
            <a:r>
              <a:rPr lang="en-GB" sz="6000" u="sng" dirty="0"/>
              <a:t>Curriculum coherence</a:t>
            </a:r>
          </a:p>
        </p:txBody>
      </p:sp>
      <p:pic>
        <p:nvPicPr>
          <p:cNvPr id="2" name="Picture 1" descr="A screenshot of a cell phone&#10;&#10;Description automatically generated">
            <a:extLst>
              <a:ext uri="{FF2B5EF4-FFF2-40B4-BE49-F238E27FC236}">
                <a16:creationId xmlns:a16="http://schemas.microsoft.com/office/drawing/2014/main" id="{F2FF8587-453F-49DA-A22B-85D68DAEF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300" y="2110299"/>
            <a:ext cx="6306919" cy="3678105"/>
          </a:xfrm>
          <a:prstGeom prst="rect">
            <a:avLst/>
          </a:prstGeom>
        </p:spPr>
      </p:pic>
      <p:sp>
        <p:nvSpPr>
          <p:cNvPr id="3" name="TextBox 2">
            <a:extLst>
              <a:ext uri="{FF2B5EF4-FFF2-40B4-BE49-F238E27FC236}">
                <a16:creationId xmlns:a16="http://schemas.microsoft.com/office/drawing/2014/main" id="{E13808FE-57D1-B4EA-A7A1-41A358FEE3E8}"/>
              </a:ext>
            </a:extLst>
          </p:cNvPr>
          <p:cNvSpPr txBox="1"/>
          <p:nvPr/>
        </p:nvSpPr>
        <p:spPr>
          <a:xfrm>
            <a:off x="7789644" y="2110299"/>
            <a:ext cx="4405716" cy="3785652"/>
          </a:xfrm>
          <a:prstGeom prst="rect">
            <a:avLst/>
          </a:prstGeom>
          <a:noFill/>
        </p:spPr>
        <p:txBody>
          <a:bodyPr wrap="square" rtlCol="0">
            <a:spAutoFit/>
          </a:bodyPr>
          <a:lstStyle/>
          <a:p>
            <a:r>
              <a:rPr lang="en-US" sz="3000" dirty="0"/>
              <a:t>Revisiting prior learning is crucial for the children to retain what they have learnt</a:t>
            </a:r>
          </a:p>
          <a:p>
            <a:endParaRPr lang="en-US" sz="3000" dirty="0"/>
          </a:p>
          <a:p>
            <a:r>
              <a:rPr lang="en-US" sz="3000" dirty="0"/>
              <a:t>Having key themes and concepts threaded throughout helps with this</a:t>
            </a:r>
            <a:endParaRPr lang="en-GB" sz="3000" dirty="0"/>
          </a:p>
        </p:txBody>
      </p:sp>
    </p:spTree>
    <p:extLst>
      <p:ext uri="{BB962C8B-B14F-4D97-AF65-F5344CB8AC3E}">
        <p14:creationId xmlns:p14="http://schemas.microsoft.com/office/powerpoint/2010/main" val="149887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1015663"/>
          </a:xfrm>
          <a:prstGeom prst="rect">
            <a:avLst/>
          </a:prstGeom>
          <a:noFill/>
        </p:spPr>
        <p:txBody>
          <a:bodyPr wrap="square" rtlCol="0">
            <a:spAutoFit/>
          </a:bodyPr>
          <a:lstStyle/>
          <a:p>
            <a:r>
              <a:rPr lang="en-GB" sz="6000" u="sng" dirty="0"/>
              <a:t>Time for a break</a:t>
            </a:r>
          </a:p>
        </p:txBody>
      </p:sp>
      <p:sp>
        <p:nvSpPr>
          <p:cNvPr id="14" name="TextBox 13"/>
          <p:cNvSpPr txBox="1"/>
          <p:nvPr/>
        </p:nvSpPr>
        <p:spPr>
          <a:xfrm>
            <a:off x="1354278" y="1441867"/>
            <a:ext cx="9385300" cy="1015663"/>
          </a:xfrm>
          <a:prstGeom prst="rect">
            <a:avLst/>
          </a:prstGeom>
          <a:noFill/>
        </p:spPr>
        <p:txBody>
          <a:bodyPr wrap="square" rtlCol="0">
            <a:spAutoFit/>
          </a:bodyPr>
          <a:lstStyle/>
          <a:p>
            <a:pPr algn="ctr"/>
            <a:r>
              <a:rPr lang="en-US" sz="6000" dirty="0"/>
              <a:t>10 minutes</a:t>
            </a:r>
            <a:endParaRPr lang="en-GB" sz="6000" dirty="0"/>
          </a:p>
        </p:txBody>
      </p:sp>
      <p:sp>
        <p:nvSpPr>
          <p:cNvPr id="15" name="TextBox 14"/>
          <p:cNvSpPr txBox="1"/>
          <p:nvPr/>
        </p:nvSpPr>
        <p:spPr>
          <a:xfrm>
            <a:off x="1384300" y="3205667"/>
            <a:ext cx="9385300" cy="1938992"/>
          </a:xfrm>
          <a:prstGeom prst="rect">
            <a:avLst/>
          </a:prstGeom>
          <a:noFill/>
        </p:spPr>
        <p:txBody>
          <a:bodyPr wrap="square" rtlCol="0">
            <a:spAutoFit/>
          </a:bodyPr>
          <a:lstStyle/>
          <a:p>
            <a:pPr algn="ctr"/>
            <a:r>
              <a:rPr lang="en-US" sz="6000" dirty="0"/>
              <a:t>Then we’ll look at skills and concepts in history</a:t>
            </a:r>
            <a:endParaRPr lang="en-GB" sz="6000" dirty="0"/>
          </a:p>
        </p:txBody>
      </p:sp>
      <p:pic>
        <p:nvPicPr>
          <p:cNvPr id="3" name="Picture 2"/>
          <p:cNvPicPr>
            <a:picLocks noChangeAspect="1"/>
          </p:cNvPicPr>
          <p:nvPr/>
        </p:nvPicPr>
        <p:blipFill rotWithShape="1">
          <a:blip r:embed="rId3"/>
          <a:srcRect b="9855"/>
          <a:stretch/>
        </p:blipFill>
        <p:spPr>
          <a:xfrm>
            <a:off x="9715500" y="53356"/>
            <a:ext cx="2476500" cy="2404174"/>
          </a:xfrm>
          <a:prstGeom prst="rect">
            <a:avLst/>
          </a:prstGeom>
        </p:spPr>
      </p:pic>
    </p:spTree>
    <p:extLst>
      <p:ext uri="{BB962C8B-B14F-4D97-AF65-F5344CB8AC3E}">
        <p14:creationId xmlns:p14="http://schemas.microsoft.com/office/powerpoint/2010/main" val="95336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1015663"/>
          </a:xfrm>
          <a:prstGeom prst="rect">
            <a:avLst/>
          </a:prstGeom>
          <a:noFill/>
        </p:spPr>
        <p:txBody>
          <a:bodyPr wrap="square" rtlCol="0">
            <a:spAutoFit/>
          </a:bodyPr>
          <a:lstStyle/>
          <a:p>
            <a:r>
              <a:rPr lang="en-GB" sz="6000" u="sng" dirty="0"/>
              <a:t>Historical skills and concepts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9578" y="-52433"/>
            <a:ext cx="1548112" cy="1548112"/>
          </a:xfrm>
          <a:prstGeom prst="rect">
            <a:avLst/>
          </a:prstGeom>
        </p:spPr>
      </p:pic>
      <p:sp>
        <p:nvSpPr>
          <p:cNvPr id="14" name="TextBox 13"/>
          <p:cNvSpPr txBox="1"/>
          <p:nvPr/>
        </p:nvSpPr>
        <p:spPr>
          <a:xfrm>
            <a:off x="1354278" y="1441867"/>
            <a:ext cx="9385300" cy="553998"/>
          </a:xfrm>
          <a:prstGeom prst="rect">
            <a:avLst/>
          </a:prstGeom>
          <a:noFill/>
        </p:spPr>
        <p:txBody>
          <a:bodyPr wrap="square" rtlCol="0">
            <a:spAutoFit/>
          </a:bodyPr>
          <a:lstStyle/>
          <a:p>
            <a:pPr algn="ctr"/>
            <a:r>
              <a:rPr lang="en-US" sz="3000" dirty="0"/>
              <a:t>Let’s start off simple</a:t>
            </a:r>
            <a:endParaRPr lang="en-GB" sz="3000" dirty="0"/>
          </a:p>
        </p:txBody>
      </p:sp>
      <p:sp>
        <p:nvSpPr>
          <p:cNvPr id="18" name="TextBox 17"/>
          <p:cNvSpPr txBox="1"/>
          <p:nvPr/>
        </p:nvSpPr>
        <p:spPr>
          <a:xfrm>
            <a:off x="1354278" y="2752204"/>
            <a:ext cx="9385300" cy="1015663"/>
          </a:xfrm>
          <a:prstGeom prst="rect">
            <a:avLst/>
          </a:prstGeom>
          <a:noFill/>
        </p:spPr>
        <p:txBody>
          <a:bodyPr wrap="square" rtlCol="0">
            <a:spAutoFit/>
          </a:bodyPr>
          <a:lstStyle/>
          <a:p>
            <a:pPr algn="ctr"/>
            <a:r>
              <a:rPr lang="en-US" sz="6000" dirty="0"/>
              <a:t>2 minutes</a:t>
            </a:r>
            <a:endParaRPr lang="en-GB" sz="6000" dirty="0"/>
          </a:p>
        </p:txBody>
      </p:sp>
      <p:sp>
        <p:nvSpPr>
          <p:cNvPr id="22" name="TextBox 21"/>
          <p:cNvSpPr txBox="1"/>
          <p:nvPr/>
        </p:nvSpPr>
        <p:spPr>
          <a:xfrm>
            <a:off x="1354278" y="4062541"/>
            <a:ext cx="9385300" cy="553998"/>
          </a:xfrm>
          <a:prstGeom prst="rect">
            <a:avLst/>
          </a:prstGeom>
          <a:noFill/>
        </p:spPr>
        <p:txBody>
          <a:bodyPr wrap="square" rtlCol="0">
            <a:spAutoFit/>
          </a:bodyPr>
          <a:lstStyle/>
          <a:p>
            <a:pPr algn="ctr"/>
            <a:r>
              <a:rPr lang="en-US" sz="3000" dirty="0"/>
              <a:t>List as many different skills as you can for:</a:t>
            </a:r>
            <a:endParaRPr lang="en-GB" sz="3000" dirty="0"/>
          </a:p>
        </p:txBody>
      </p:sp>
      <p:sp>
        <p:nvSpPr>
          <p:cNvPr id="23" name="TextBox 22"/>
          <p:cNvSpPr txBox="1"/>
          <p:nvPr/>
        </p:nvSpPr>
        <p:spPr>
          <a:xfrm>
            <a:off x="1354278" y="5372878"/>
            <a:ext cx="9385300" cy="553998"/>
          </a:xfrm>
          <a:prstGeom prst="rect">
            <a:avLst/>
          </a:prstGeom>
          <a:noFill/>
        </p:spPr>
        <p:txBody>
          <a:bodyPr wrap="square" rtlCol="0">
            <a:spAutoFit/>
          </a:bodyPr>
          <a:lstStyle/>
          <a:p>
            <a:pPr algn="ctr"/>
            <a:r>
              <a:rPr lang="en-US" sz="3000" dirty="0"/>
              <a:t>PE, English, </a:t>
            </a:r>
            <a:r>
              <a:rPr lang="en-US" sz="3000" dirty="0" err="1"/>
              <a:t>Maths</a:t>
            </a:r>
            <a:r>
              <a:rPr lang="en-US" sz="3000" dirty="0"/>
              <a:t>, Art</a:t>
            </a:r>
            <a:endParaRPr lang="en-GB" sz="3000" dirty="0"/>
          </a:p>
        </p:txBody>
      </p:sp>
    </p:spTree>
    <p:extLst>
      <p:ext uri="{BB962C8B-B14F-4D97-AF65-F5344CB8AC3E}">
        <p14:creationId xmlns:p14="http://schemas.microsoft.com/office/powerpoint/2010/main" val="152835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2" grpId="0"/>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861774"/>
          </a:xfrm>
          <a:prstGeom prst="rect">
            <a:avLst/>
          </a:prstGeom>
          <a:noFill/>
        </p:spPr>
        <p:txBody>
          <a:bodyPr wrap="square" rtlCol="0">
            <a:spAutoFit/>
          </a:bodyPr>
          <a:lstStyle/>
          <a:p>
            <a:r>
              <a:rPr lang="en-GB" sz="5000" u="sng" dirty="0"/>
              <a:t>Substantive and Disciplinary</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9578" y="-52433"/>
            <a:ext cx="1548112" cy="1548112"/>
          </a:xfrm>
          <a:prstGeom prst="rect">
            <a:avLst/>
          </a:prstGeom>
        </p:spPr>
      </p:pic>
      <p:sp>
        <p:nvSpPr>
          <p:cNvPr id="16" name="Title 1"/>
          <p:cNvSpPr txBox="1">
            <a:spLocks/>
          </p:cNvSpPr>
          <p:nvPr/>
        </p:nvSpPr>
        <p:spPr>
          <a:xfrm>
            <a:off x="1384300" y="1530180"/>
            <a:ext cx="10710052" cy="592118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u="sng" dirty="0">
                <a:latin typeface="Calibri (Body)"/>
              </a:rPr>
              <a:t>What do these mean?</a:t>
            </a:r>
            <a:endParaRPr lang="en-GB" sz="2400" dirty="0">
              <a:latin typeface="Calibri (Body)"/>
            </a:endParaRPr>
          </a:p>
          <a:p>
            <a:pPr marL="457200" indent="-457200" algn="l">
              <a:buFont typeface="Arial" panose="020B0604020202020204" pitchFamily="34" charset="0"/>
              <a:buChar char="•"/>
            </a:pPr>
            <a:endParaRPr lang="en-GB" sz="2400" dirty="0">
              <a:latin typeface="Calibri (Body)"/>
            </a:endParaRPr>
          </a:p>
          <a:p>
            <a:pPr algn="l"/>
            <a:r>
              <a:rPr lang="en-GB" sz="2400" dirty="0">
                <a:latin typeface="Calibri (Body)"/>
              </a:rPr>
              <a:t>History is a ‘discipline’ and has its own set of ‘skills’ and methodology, which means that we need to develop these in children throughout school</a:t>
            </a:r>
          </a:p>
          <a:p>
            <a:pPr algn="l"/>
            <a:endParaRPr lang="en-GB" sz="2400" dirty="0">
              <a:latin typeface="Calibri (Body)"/>
            </a:endParaRPr>
          </a:p>
          <a:p>
            <a:pPr algn="l"/>
            <a:r>
              <a:rPr lang="en-GB" sz="2400" dirty="0">
                <a:latin typeface="Calibri (Body)"/>
              </a:rPr>
              <a:t>These ‘skills’ can be broken down into Substantive and Disciplinary :</a:t>
            </a:r>
          </a:p>
          <a:p>
            <a:pPr algn="l"/>
            <a:endParaRPr lang="en-GB" sz="2400" dirty="0">
              <a:latin typeface="Calibri (Body)"/>
            </a:endParaRPr>
          </a:p>
          <a:p>
            <a:pPr algn="l"/>
            <a:r>
              <a:rPr lang="en-GB" sz="2400" dirty="0">
                <a:latin typeface="Calibri (Body)"/>
              </a:rPr>
              <a:t>	Substantive refers to the knowledge about history such as dates, events and 	people etc. – First order concept (the knowledge you encounter first)</a:t>
            </a:r>
          </a:p>
          <a:p>
            <a:pPr algn="l"/>
            <a:r>
              <a:rPr lang="en-GB" sz="2400" dirty="0">
                <a:latin typeface="Calibri (Body)"/>
              </a:rPr>
              <a:t> 	</a:t>
            </a:r>
          </a:p>
          <a:p>
            <a:pPr algn="l"/>
            <a:r>
              <a:rPr lang="en-GB" sz="2400" dirty="0">
                <a:latin typeface="Calibri (Body)"/>
              </a:rPr>
              <a:t>	Disciplinary refers to the methodology of understanding history and the 	processes involved in it, i.e. the way a historian works. – Second order 	concept (what you DO with the first order knowledge)</a:t>
            </a:r>
          </a:p>
          <a:p>
            <a:pPr algn="l"/>
            <a:endParaRPr lang="en-GB" sz="2400" dirty="0">
              <a:latin typeface="Calibri (Body)"/>
            </a:endParaRPr>
          </a:p>
          <a:p>
            <a:pPr algn="l"/>
            <a:r>
              <a:rPr lang="en-GB" sz="2400" dirty="0">
                <a:latin typeface="Calibri (Body)"/>
              </a:rPr>
              <a:t>	</a:t>
            </a:r>
          </a:p>
        </p:txBody>
      </p:sp>
    </p:spTree>
    <p:extLst>
      <p:ext uri="{BB962C8B-B14F-4D97-AF65-F5344CB8AC3E}">
        <p14:creationId xmlns:p14="http://schemas.microsoft.com/office/powerpoint/2010/main" val="277601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fade">
                                      <p:cBhvr>
                                        <p:cTn id="27" dur="500"/>
                                        <p:tgtEl>
                                          <p:spTgt spid="1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8" end="8"/>
                                            </p:txEl>
                                          </p:spTgt>
                                        </p:tgtEl>
                                        <p:attrNameLst>
                                          <p:attrName>style.visibility</p:attrName>
                                        </p:attrNameLst>
                                      </p:cBhvr>
                                      <p:to>
                                        <p:strVal val="visible"/>
                                      </p:to>
                                    </p:set>
                                    <p:animEffect transition="in" filter="fade">
                                      <p:cBhvr>
                                        <p:cTn id="32" dur="500"/>
                                        <p:tgtEl>
                                          <p:spTgt spid="1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10" end="10"/>
                                            </p:txEl>
                                          </p:spTgt>
                                        </p:tgtEl>
                                        <p:attrNameLst>
                                          <p:attrName>style.visibility</p:attrName>
                                        </p:attrNameLst>
                                      </p:cBhvr>
                                      <p:to>
                                        <p:strVal val="visible"/>
                                      </p:to>
                                    </p:set>
                                    <p:animEffect transition="in" filter="fade">
                                      <p:cBhvr>
                                        <p:cTn id="37"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861774"/>
          </a:xfrm>
          <a:prstGeom prst="rect">
            <a:avLst/>
          </a:prstGeom>
          <a:noFill/>
        </p:spPr>
        <p:txBody>
          <a:bodyPr wrap="square" rtlCol="0">
            <a:spAutoFit/>
          </a:bodyPr>
          <a:lstStyle/>
          <a:p>
            <a:r>
              <a:rPr lang="en-GB" sz="5000" u="sng" dirty="0"/>
              <a:t>Substantive and Disciplinary</a:t>
            </a:r>
          </a:p>
        </p:txBody>
      </p:sp>
      <p:sp>
        <p:nvSpPr>
          <p:cNvPr id="14" name="Content Placeholder 2"/>
          <p:cNvSpPr txBox="1">
            <a:spLocks/>
          </p:cNvSpPr>
          <p:nvPr/>
        </p:nvSpPr>
        <p:spPr>
          <a:xfrm>
            <a:off x="1533806" y="1341791"/>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000" dirty="0">
                <a:latin typeface="Calibri (Body)"/>
              </a:rPr>
              <a:t>Rising Stars Progression Framework – Disciplinary Skills</a:t>
            </a:r>
          </a:p>
          <a:p>
            <a:pPr marL="800100" lvl="1" indent="-342900" algn="l">
              <a:buFont typeface="Arial" panose="020B0604020202020204" pitchFamily="34" charset="0"/>
              <a:buChar char="•"/>
            </a:pPr>
            <a:r>
              <a:rPr lang="en-GB" sz="3000" dirty="0">
                <a:latin typeface="Calibri (Body)"/>
              </a:rPr>
              <a:t>Constructing the past</a:t>
            </a:r>
          </a:p>
          <a:p>
            <a:pPr marL="800100" lvl="1" indent="-342900" algn="l">
              <a:buFont typeface="Arial" panose="020B0604020202020204" pitchFamily="34" charset="0"/>
              <a:buChar char="•"/>
            </a:pPr>
            <a:r>
              <a:rPr lang="en-GB" sz="3000" dirty="0">
                <a:latin typeface="Calibri (Body)"/>
              </a:rPr>
              <a:t>Sequencing the past</a:t>
            </a:r>
          </a:p>
          <a:p>
            <a:pPr marL="800100" lvl="1" indent="-342900" algn="l">
              <a:buFont typeface="Arial" panose="020B0604020202020204" pitchFamily="34" charset="0"/>
              <a:buChar char="•"/>
            </a:pPr>
            <a:r>
              <a:rPr lang="en-GB" sz="3000" dirty="0">
                <a:latin typeface="Calibri (Body)"/>
              </a:rPr>
              <a:t>Change and development/Continuity and change</a:t>
            </a:r>
          </a:p>
          <a:p>
            <a:pPr marL="800100" lvl="1" indent="-342900" algn="l">
              <a:buFont typeface="Arial" panose="020B0604020202020204" pitchFamily="34" charset="0"/>
              <a:buChar char="•"/>
            </a:pPr>
            <a:r>
              <a:rPr lang="en-GB" sz="3000" dirty="0">
                <a:latin typeface="Calibri (Body)"/>
              </a:rPr>
              <a:t>Cause and effect</a:t>
            </a:r>
          </a:p>
          <a:p>
            <a:pPr marL="800100" lvl="1" indent="-342900" algn="l">
              <a:buFont typeface="Arial" panose="020B0604020202020204" pitchFamily="34" charset="0"/>
              <a:buChar char="•"/>
            </a:pPr>
            <a:r>
              <a:rPr lang="en-GB" sz="3000" dirty="0">
                <a:latin typeface="Calibri (Body)"/>
              </a:rPr>
              <a:t>Significance and interpretation</a:t>
            </a:r>
          </a:p>
          <a:p>
            <a:pPr marL="800100" lvl="1" indent="-342900" algn="l">
              <a:buFont typeface="Arial" panose="020B0604020202020204" pitchFamily="34" charset="0"/>
              <a:buChar char="•"/>
            </a:pPr>
            <a:r>
              <a:rPr lang="en-GB" sz="3000" dirty="0">
                <a:latin typeface="Calibri (Body)"/>
              </a:rPr>
              <a:t>Planning and carrying out historical enquiry</a:t>
            </a:r>
          </a:p>
          <a:p>
            <a:pPr marL="800100" lvl="1" indent="-342900" algn="l">
              <a:buFont typeface="Arial" panose="020B0604020202020204" pitchFamily="34" charset="0"/>
              <a:buChar char="•"/>
            </a:pPr>
            <a:r>
              <a:rPr lang="en-GB" sz="3000" dirty="0">
                <a:latin typeface="Calibri (Body)"/>
              </a:rPr>
              <a:t>Using sources as evidence</a:t>
            </a:r>
          </a:p>
          <a:p>
            <a:pPr marL="800100" lvl="1" indent="-342900" algn="l">
              <a:buFont typeface="Arial" panose="020B0604020202020204" pitchFamily="34" charset="0"/>
              <a:buChar char="•"/>
            </a:pPr>
            <a:r>
              <a:rPr lang="en-GB" sz="3000" dirty="0">
                <a:latin typeface="Calibri (Body)"/>
              </a:rPr>
              <a:t>Vocabulary and communication</a:t>
            </a:r>
          </a:p>
        </p:txBody>
      </p:sp>
    </p:spTree>
    <p:extLst>
      <p:ext uri="{BB962C8B-B14F-4D97-AF65-F5344CB8AC3E}">
        <p14:creationId xmlns:p14="http://schemas.microsoft.com/office/powerpoint/2010/main" val="334666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861774"/>
          </a:xfrm>
          <a:prstGeom prst="rect">
            <a:avLst/>
          </a:prstGeom>
          <a:noFill/>
        </p:spPr>
        <p:txBody>
          <a:bodyPr wrap="square" rtlCol="0">
            <a:spAutoFit/>
          </a:bodyPr>
          <a:lstStyle/>
          <a:p>
            <a:r>
              <a:rPr lang="en-GB" sz="5000" u="sng" dirty="0"/>
              <a:t>Substantive and Disciplinary</a:t>
            </a:r>
          </a:p>
        </p:txBody>
      </p:sp>
      <p:sp>
        <p:nvSpPr>
          <p:cNvPr id="14" name="Content Placeholder 2"/>
          <p:cNvSpPr txBox="1">
            <a:spLocks/>
          </p:cNvSpPr>
          <p:nvPr/>
        </p:nvSpPr>
        <p:spPr>
          <a:xfrm>
            <a:off x="1533806" y="954164"/>
            <a:ext cx="10515600" cy="590383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70000"/>
              </a:lnSpc>
            </a:pPr>
            <a:r>
              <a:rPr lang="en-GB" sz="3000" dirty="0">
                <a:latin typeface="Calibri (Body)"/>
              </a:rPr>
              <a:t>Substantive (stuff) concept examples</a:t>
            </a:r>
          </a:p>
          <a:p>
            <a:pPr marL="342900" indent="-342900" algn="l">
              <a:lnSpc>
                <a:spcPct val="170000"/>
              </a:lnSpc>
              <a:buFont typeface="Arial" panose="020B0604020202020204" pitchFamily="34" charset="0"/>
              <a:buChar char="•"/>
            </a:pPr>
            <a:r>
              <a:rPr lang="en-GB" sz="3000" dirty="0">
                <a:latin typeface="Calibri (Body)"/>
              </a:rPr>
              <a:t>Trade</a:t>
            </a:r>
          </a:p>
          <a:p>
            <a:pPr marL="342900" indent="-342900" algn="l">
              <a:lnSpc>
                <a:spcPct val="170000"/>
              </a:lnSpc>
              <a:buFont typeface="Arial" panose="020B0604020202020204" pitchFamily="34" charset="0"/>
              <a:buChar char="•"/>
            </a:pPr>
            <a:r>
              <a:rPr lang="en-GB" sz="3000" dirty="0">
                <a:latin typeface="Calibri (Body)"/>
              </a:rPr>
              <a:t>Empire</a:t>
            </a:r>
          </a:p>
          <a:p>
            <a:pPr marL="342900" indent="-342900" algn="l">
              <a:lnSpc>
                <a:spcPct val="170000"/>
              </a:lnSpc>
              <a:buFont typeface="Arial" panose="020B0604020202020204" pitchFamily="34" charset="0"/>
              <a:buChar char="•"/>
            </a:pPr>
            <a:r>
              <a:rPr lang="en-GB" sz="3000" dirty="0">
                <a:latin typeface="Calibri (Body)"/>
              </a:rPr>
              <a:t>Tax</a:t>
            </a:r>
          </a:p>
          <a:p>
            <a:pPr marL="342900" indent="-342900" algn="l">
              <a:lnSpc>
                <a:spcPct val="170000"/>
              </a:lnSpc>
              <a:buFont typeface="Arial" panose="020B0604020202020204" pitchFamily="34" charset="0"/>
              <a:buChar char="•"/>
            </a:pPr>
            <a:r>
              <a:rPr lang="en-GB" sz="3000" dirty="0">
                <a:latin typeface="Calibri (Body)"/>
              </a:rPr>
              <a:t>Power</a:t>
            </a:r>
          </a:p>
          <a:p>
            <a:pPr marL="342900" indent="-342900" algn="l">
              <a:lnSpc>
                <a:spcPct val="170000"/>
              </a:lnSpc>
              <a:buFont typeface="Arial" panose="020B0604020202020204" pitchFamily="34" charset="0"/>
              <a:buChar char="•"/>
            </a:pPr>
            <a:r>
              <a:rPr lang="en-GB" sz="3000" dirty="0">
                <a:latin typeface="Calibri (Body)"/>
              </a:rPr>
              <a:t>Religion/Beliefs</a:t>
            </a:r>
          </a:p>
          <a:p>
            <a:pPr marL="342900" indent="-342900" algn="l">
              <a:lnSpc>
                <a:spcPct val="170000"/>
              </a:lnSpc>
              <a:buFont typeface="Arial" panose="020B0604020202020204" pitchFamily="34" charset="0"/>
              <a:buChar char="•"/>
            </a:pPr>
            <a:r>
              <a:rPr lang="en-GB" sz="3000" dirty="0">
                <a:latin typeface="Calibri (Body)"/>
              </a:rPr>
              <a:t>Legacy</a:t>
            </a:r>
          </a:p>
          <a:p>
            <a:pPr marL="342900" indent="-342900" algn="l">
              <a:lnSpc>
                <a:spcPct val="170000"/>
              </a:lnSpc>
              <a:buFont typeface="Arial" panose="020B0604020202020204" pitchFamily="34" charset="0"/>
              <a:buChar char="•"/>
            </a:pPr>
            <a:endParaRPr lang="en-GB" dirty="0">
              <a:latin typeface="Calibri (Body)"/>
            </a:endParaRPr>
          </a:p>
        </p:txBody>
      </p:sp>
    </p:spTree>
    <p:extLst>
      <p:ext uri="{BB962C8B-B14F-4D97-AF65-F5344CB8AC3E}">
        <p14:creationId xmlns:p14="http://schemas.microsoft.com/office/powerpoint/2010/main" val="852824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861774"/>
          </a:xfrm>
          <a:prstGeom prst="rect">
            <a:avLst/>
          </a:prstGeom>
          <a:noFill/>
        </p:spPr>
        <p:txBody>
          <a:bodyPr wrap="square" rtlCol="0">
            <a:spAutoFit/>
          </a:bodyPr>
          <a:lstStyle/>
          <a:p>
            <a:r>
              <a:rPr lang="en-GB" sz="5000" u="sng" dirty="0"/>
              <a:t>Skills and concepts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9578" y="-52433"/>
            <a:ext cx="1548112" cy="1548112"/>
          </a:xfrm>
          <a:prstGeom prst="rect">
            <a:avLst/>
          </a:prstGeom>
        </p:spPr>
      </p:pic>
      <p:sp>
        <p:nvSpPr>
          <p:cNvPr id="10" name="Title 1"/>
          <p:cNvSpPr txBox="1">
            <a:spLocks/>
          </p:cNvSpPr>
          <p:nvPr/>
        </p:nvSpPr>
        <p:spPr>
          <a:xfrm>
            <a:off x="1384300" y="41278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u="sng" dirty="0">
                <a:latin typeface="Calibri (Body)"/>
              </a:rPr>
              <a:t>Constructing the past</a:t>
            </a:r>
          </a:p>
        </p:txBody>
      </p:sp>
      <p:sp>
        <p:nvSpPr>
          <p:cNvPr id="15" name="Content Placeholder 2"/>
          <p:cNvSpPr txBox="1">
            <a:spLocks/>
          </p:cNvSpPr>
          <p:nvPr/>
        </p:nvSpPr>
        <p:spPr>
          <a:xfrm>
            <a:off x="1384300" y="1873284"/>
            <a:ext cx="10515600"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dirty="0">
                <a:latin typeface="Calibri (Body)"/>
              </a:rPr>
              <a:t>NC - Establish clear narratives within and across the periods they study.</a:t>
            </a:r>
          </a:p>
          <a:p>
            <a:pPr algn="l"/>
            <a:r>
              <a:rPr lang="en-GB" sz="2000" dirty="0">
                <a:latin typeface="Calibri (Body)"/>
              </a:rPr>
              <a:t>        Note connections, contrasts and trends overtime.</a:t>
            </a:r>
          </a:p>
          <a:p>
            <a:pPr algn="l"/>
            <a:r>
              <a:rPr lang="en-GB" sz="2000" dirty="0">
                <a:latin typeface="Calibri (Body)"/>
              </a:rPr>
              <a:t>        Combine overview and depth studies to help pupils understand both the long arc of  development and the complexity of specific aspects of the content.</a:t>
            </a:r>
          </a:p>
          <a:p>
            <a:pPr algn="l"/>
            <a:endParaRPr lang="en-GB" sz="2000" dirty="0">
              <a:latin typeface="Calibri (Body)"/>
            </a:endParaRPr>
          </a:p>
          <a:p>
            <a:pPr algn="l"/>
            <a:r>
              <a:rPr lang="en-GB" sz="2000" dirty="0">
                <a:latin typeface="Calibri (Body)"/>
              </a:rPr>
              <a:t>This element can be two-fold:</a:t>
            </a:r>
          </a:p>
          <a:p>
            <a:pPr algn="l"/>
            <a:endParaRPr lang="en-GB" sz="2000" dirty="0">
              <a:latin typeface="Calibri (Body)"/>
            </a:endParaRPr>
          </a:p>
          <a:p>
            <a:pPr lvl="1" algn="l"/>
            <a:r>
              <a:rPr lang="en-GB" sz="1600" dirty="0">
                <a:latin typeface="Calibri (Body)"/>
              </a:rPr>
              <a:t>Opportunity to underpin the concepts that are vital to understanding the entire topic</a:t>
            </a:r>
          </a:p>
          <a:p>
            <a:pPr lvl="1" algn="l"/>
            <a:endParaRPr lang="en-GB" sz="1600" dirty="0">
              <a:latin typeface="Calibri (Body)"/>
            </a:endParaRPr>
          </a:p>
          <a:p>
            <a:pPr algn="l"/>
            <a:r>
              <a:rPr lang="en-GB" sz="2000" dirty="0">
                <a:latin typeface="Calibri (Body)"/>
              </a:rPr>
              <a:t>Developing and deepening understanding through connections and relationships</a:t>
            </a:r>
          </a:p>
          <a:p>
            <a:pPr algn="l"/>
            <a:endParaRPr lang="en-GB" sz="2000" dirty="0">
              <a:latin typeface="Calibri (Body)"/>
            </a:endParaRPr>
          </a:p>
          <a:p>
            <a:pPr lvl="1" algn="l"/>
            <a:r>
              <a:rPr lang="en-GB" sz="1600" dirty="0">
                <a:latin typeface="Calibri (Body)"/>
              </a:rPr>
              <a:t>Make sure learning is linked to previous topics</a:t>
            </a:r>
          </a:p>
          <a:p>
            <a:pPr lvl="1" algn="l"/>
            <a:endParaRPr lang="en-GB" sz="1600" dirty="0">
              <a:latin typeface="Calibri (Body)"/>
            </a:endParaRPr>
          </a:p>
          <a:p>
            <a:pPr lvl="1" algn="l"/>
            <a:r>
              <a:rPr lang="en-GB" sz="1600" dirty="0">
                <a:latin typeface="Calibri (Body)"/>
              </a:rPr>
              <a:t>Make sure there are plenty of comparisons in topics, not just new learning</a:t>
            </a:r>
          </a:p>
        </p:txBody>
      </p:sp>
    </p:spTree>
    <p:extLst>
      <p:ext uri="{BB962C8B-B14F-4D97-AF65-F5344CB8AC3E}">
        <p14:creationId xmlns:p14="http://schemas.microsoft.com/office/powerpoint/2010/main" val="148191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p:cNvSpPr txBox="1"/>
          <p:nvPr/>
        </p:nvSpPr>
        <p:spPr>
          <a:xfrm>
            <a:off x="1870075" y="856343"/>
            <a:ext cx="9385300" cy="4708981"/>
          </a:xfrm>
          <a:prstGeom prst="rect">
            <a:avLst/>
          </a:prstGeom>
          <a:noFill/>
        </p:spPr>
        <p:txBody>
          <a:bodyPr wrap="square" rtlCol="0">
            <a:spAutoFit/>
          </a:bodyPr>
          <a:lstStyle/>
          <a:p>
            <a:pPr algn="ctr"/>
            <a:r>
              <a:rPr lang="en-GB" sz="6000" dirty="0"/>
              <a:t>2 minutes</a:t>
            </a:r>
          </a:p>
          <a:p>
            <a:pPr algn="ctr"/>
            <a:endParaRPr lang="en-GB" sz="6000" dirty="0"/>
          </a:p>
          <a:p>
            <a:pPr algn="ctr"/>
            <a:r>
              <a:rPr lang="en-GB" sz="6000" dirty="0"/>
              <a:t>What is your favourite topic/person/event in history and why?</a:t>
            </a:r>
          </a:p>
        </p:txBody>
      </p:sp>
      <p:pic>
        <p:nvPicPr>
          <p:cNvPr id="16" name="Picture 15"/>
          <p:cNvPicPr>
            <a:picLocks noChangeAspect="1"/>
          </p:cNvPicPr>
          <p:nvPr/>
        </p:nvPicPr>
        <p:blipFill>
          <a:blip r:embed="rId3"/>
          <a:stretch>
            <a:fillRect/>
          </a:stretch>
        </p:blipFill>
        <p:spPr>
          <a:xfrm>
            <a:off x="9297901" y="0"/>
            <a:ext cx="2883354" cy="2883354"/>
          </a:xfrm>
          <a:prstGeom prst="rect">
            <a:avLst/>
          </a:prstGeom>
        </p:spPr>
      </p:pic>
    </p:spTree>
    <p:extLst>
      <p:ext uri="{BB962C8B-B14F-4D97-AF65-F5344CB8AC3E}">
        <p14:creationId xmlns:p14="http://schemas.microsoft.com/office/powerpoint/2010/main" val="324642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861774"/>
          </a:xfrm>
          <a:prstGeom prst="rect">
            <a:avLst/>
          </a:prstGeom>
          <a:noFill/>
        </p:spPr>
        <p:txBody>
          <a:bodyPr wrap="square" rtlCol="0">
            <a:spAutoFit/>
          </a:bodyPr>
          <a:lstStyle/>
          <a:p>
            <a:r>
              <a:rPr lang="en-GB" sz="5000" u="sng" dirty="0"/>
              <a:t>Skills and concepts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9578" y="-52433"/>
            <a:ext cx="1548112" cy="1548112"/>
          </a:xfrm>
          <a:prstGeom prst="rect">
            <a:avLst/>
          </a:prstGeom>
        </p:spPr>
      </p:pic>
      <p:sp>
        <p:nvSpPr>
          <p:cNvPr id="10" name="Title 1"/>
          <p:cNvSpPr txBox="1">
            <a:spLocks/>
          </p:cNvSpPr>
          <p:nvPr/>
        </p:nvSpPr>
        <p:spPr>
          <a:xfrm>
            <a:off x="1384300" y="41278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u="sng" dirty="0">
                <a:latin typeface="Calibri (Body)"/>
              </a:rPr>
              <a:t>Sequencing the past</a:t>
            </a:r>
          </a:p>
        </p:txBody>
      </p:sp>
      <p:sp>
        <p:nvSpPr>
          <p:cNvPr id="16" name="Content Placeholder 2"/>
          <p:cNvSpPr txBox="1">
            <a:spLocks/>
          </p:cNvSpPr>
          <p:nvPr/>
        </p:nvSpPr>
        <p:spPr>
          <a:xfrm>
            <a:off x="1490662" y="2078829"/>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200" dirty="0">
                <a:latin typeface="Calibri (Body)"/>
              </a:rPr>
              <a:t>NC - Develop chronologically secure knowledge and understanding of British, local and world history.</a:t>
            </a:r>
          </a:p>
          <a:p>
            <a:pPr algn="l"/>
            <a:endParaRPr lang="en-GB" sz="2200" dirty="0">
              <a:latin typeface="Calibri (Body)"/>
            </a:endParaRPr>
          </a:p>
          <a:p>
            <a:pPr algn="l"/>
            <a:r>
              <a:rPr lang="en-GB" sz="2200" dirty="0">
                <a:latin typeface="Calibri (Body)"/>
              </a:rPr>
              <a:t>Chronology – isn’t just the topic you’re studying</a:t>
            </a:r>
          </a:p>
          <a:p>
            <a:pPr algn="l"/>
            <a:endParaRPr lang="en-GB" sz="2200" dirty="0">
              <a:latin typeface="Calibri (Body)"/>
            </a:endParaRPr>
          </a:p>
          <a:p>
            <a:pPr lvl="1" algn="l"/>
            <a:r>
              <a:rPr lang="en-GB" sz="2200" dirty="0">
                <a:latin typeface="Calibri (Body)"/>
              </a:rPr>
              <a:t>Make sure children understand concurrence</a:t>
            </a:r>
          </a:p>
          <a:p>
            <a:pPr lvl="1" algn="l"/>
            <a:endParaRPr lang="en-GB" sz="2200" dirty="0">
              <a:latin typeface="Calibri (Body)"/>
            </a:endParaRPr>
          </a:p>
          <a:p>
            <a:pPr lvl="1" algn="l"/>
            <a:r>
              <a:rPr lang="en-GB" sz="2200" dirty="0">
                <a:latin typeface="Calibri (Body)"/>
              </a:rPr>
              <a:t>Why are certain periods ‘capped’ by certain dates?</a:t>
            </a:r>
          </a:p>
          <a:p>
            <a:pPr lvl="1" algn="l"/>
            <a:endParaRPr lang="en-GB" sz="2200" dirty="0">
              <a:latin typeface="Calibri (Body)"/>
            </a:endParaRPr>
          </a:p>
          <a:p>
            <a:pPr lvl="1" algn="l"/>
            <a:r>
              <a:rPr lang="en-GB" sz="2200" dirty="0">
                <a:latin typeface="Calibri (Body)"/>
              </a:rPr>
              <a:t>Ensure chn know certain ‘orders’ of history</a:t>
            </a:r>
          </a:p>
        </p:txBody>
      </p:sp>
    </p:spTree>
    <p:extLst>
      <p:ext uri="{BB962C8B-B14F-4D97-AF65-F5344CB8AC3E}">
        <p14:creationId xmlns:p14="http://schemas.microsoft.com/office/powerpoint/2010/main" val="152662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861774"/>
          </a:xfrm>
          <a:prstGeom prst="rect">
            <a:avLst/>
          </a:prstGeom>
          <a:noFill/>
        </p:spPr>
        <p:txBody>
          <a:bodyPr wrap="square" rtlCol="0">
            <a:spAutoFit/>
          </a:bodyPr>
          <a:lstStyle/>
          <a:p>
            <a:r>
              <a:rPr lang="en-GB" sz="5000" u="sng" dirty="0"/>
              <a:t>Skills and concepts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9578" y="-52433"/>
            <a:ext cx="1548112" cy="1548112"/>
          </a:xfrm>
          <a:prstGeom prst="rect">
            <a:avLst/>
          </a:prstGeom>
        </p:spPr>
      </p:pic>
      <p:sp>
        <p:nvSpPr>
          <p:cNvPr id="10" name="Title 1"/>
          <p:cNvSpPr txBox="1">
            <a:spLocks/>
          </p:cNvSpPr>
          <p:nvPr/>
        </p:nvSpPr>
        <p:spPr>
          <a:xfrm>
            <a:off x="1384300" y="41278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u="sng" dirty="0">
                <a:latin typeface="Calibri (Body)"/>
              </a:rPr>
              <a:t>Continuity and Change</a:t>
            </a:r>
          </a:p>
        </p:txBody>
      </p:sp>
      <p:sp>
        <p:nvSpPr>
          <p:cNvPr id="14" name="Content Placeholder 2"/>
          <p:cNvSpPr txBox="1">
            <a:spLocks/>
          </p:cNvSpPr>
          <p:nvPr/>
        </p:nvSpPr>
        <p:spPr>
          <a:xfrm>
            <a:off x="1490662" y="2078829"/>
            <a:ext cx="10515600"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dirty="0">
                <a:latin typeface="Calibri (Body)"/>
              </a:rPr>
              <a:t>NC - Address and devise historically valid questions about change, similarity and difference.</a:t>
            </a:r>
          </a:p>
          <a:p>
            <a:pPr algn="l"/>
            <a:r>
              <a:rPr lang="en-GB" sz="2000" dirty="0">
                <a:latin typeface="Calibri (Body)"/>
              </a:rPr>
              <a:t>        Note connections, contrasts and trends over time.</a:t>
            </a:r>
          </a:p>
          <a:p>
            <a:pPr algn="l"/>
            <a:endParaRPr lang="en-GB" sz="2000" dirty="0">
              <a:latin typeface="Calibri (Body)"/>
            </a:endParaRPr>
          </a:p>
          <a:p>
            <a:pPr algn="l"/>
            <a:r>
              <a:rPr lang="en-GB" sz="2000" dirty="0">
                <a:latin typeface="Calibri (Body)"/>
              </a:rPr>
              <a:t>Cohesive structure</a:t>
            </a:r>
          </a:p>
          <a:p>
            <a:pPr algn="l"/>
            <a:endParaRPr lang="en-GB" sz="2000" dirty="0">
              <a:latin typeface="Calibri (Body)"/>
            </a:endParaRPr>
          </a:p>
          <a:p>
            <a:pPr lvl="1" algn="l"/>
            <a:r>
              <a:rPr lang="en-GB" dirty="0">
                <a:latin typeface="Calibri (Body)"/>
              </a:rPr>
              <a:t>Children can take the lead if they can BUILD on prior learning</a:t>
            </a:r>
          </a:p>
          <a:p>
            <a:pPr lvl="1" algn="l"/>
            <a:endParaRPr lang="en-GB" dirty="0">
              <a:latin typeface="Calibri (Body)"/>
            </a:endParaRPr>
          </a:p>
          <a:p>
            <a:pPr lvl="1" algn="l"/>
            <a:r>
              <a:rPr lang="en-GB" dirty="0">
                <a:latin typeface="Calibri (Body)"/>
              </a:rPr>
              <a:t>Ensure they aren’t JUST making comparisons – make judgements and give reasons for changes</a:t>
            </a:r>
          </a:p>
          <a:p>
            <a:pPr lvl="1" algn="l"/>
            <a:endParaRPr lang="en-GB" dirty="0">
              <a:latin typeface="Calibri (Body)"/>
            </a:endParaRPr>
          </a:p>
          <a:p>
            <a:pPr lvl="1" algn="l"/>
            <a:r>
              <a:rPr lang="en-GB" dirty="0">
                <a:latin typeface="Calibri (Body)"/>
              </a:rPr>
              <a:t>Try to get them to illicit whether this was specific to a certain period or civilisation</a:t>
            </a:r>
          </a:p>
        </p:txBody>
      </p:sp>
    </p:spTree>
    <p:extLst>
      <p:ext uri="{BB962C8B-B14F-4D97-AF65-F5344CB8AC3E}">
        <p14:creationId xmlns:p14="http://schemas.microsoft.com/office/powerpoint/2010/main" val="92635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861774"/>
          </a:xfrm>
          <a:prstGeom prst="rect">
            <a:avLst/>
          </a:prstGeom>
          <a:noFill/>
        </p:spPr>
        <p:txBody>
          <a:bodyPr wrap="square" rtlCol="0">
            <a:spAutoFit/>
          </a:bodyPr>
          <a:lstStyle/>
          <a:p>
            <a:r>
              <a:rPr lang="en-GB" sz="5000" u="sng" dirty="0"/>
              <a:t>Skills and concepts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9578" y="-52433"/>
            <a:ext cx="1548112" cy="1548112"/>
          </a:xfrm>
          <a:prstGeom prst="rect">
            <a:avLst/>
          </a:prstGeom>
        </p:spPr>
      </p:pic>
      <p:sp>
        <p:nvSpPr>
          <p:cNvPr id="10" name="Title 1"/>
          <p:cNvSpPr txBox="1">
            <a:spLocks/>
          </p:cNvSpPr>
          <p:nvPr/>
        </p:nvSpPr>
        <p:spPr>
          <a:xfrm>
            <a:off x="1384300" y="41278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u="sng" dirty="0">
                <a:latin typeface="Calibri (Body)"/>
              </a:rPr>
              <a:t>Cause and effect</a:t>
            </a:r>
          </a:p>
        </p:txBody>
      </p:sp>
      <p:sp>
        <p:nvSpPr>
          <p:cNvPr id="15" name="Content Placeholder 2"/>
          <p:cNvSpPr txBox="1">
            <a:spLocks/>
          </p:cNvSpPr>
          <p:nvPr/>
        </p:nvSpPr>
        <p:spPr>
          <a:xfrm>
            <a:off x="1490662" y="2078829"/>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200" dirty="0">
                <a:latin typeface="Calibri (Body)"/>
              </a:rPr>
              <a:t>NC - Address and devise historically valid questions about cause.</a:t>
            </a:r>
          </a:p>
          <a:p>
            <a:pPr algn="l"/>
            <a:endParaRPr lang="en-GB" sz="2200" dirty="0">
              <a:latin typeface="Calibri (Body)"/>
            </a:endParaRPr>
          </a:p>
          <a:p>
            <a:pPr algn="l"/>
            <a:r>
              <a:rPr lang="en-GB" sz="2200" dirty="0">
                <a:latin typeface="Calibri (Body)"/>
              </a:rPr>
              <a:t>Links inherently to continuity and change</a:t>
            </a:r>
          </a:p>
          <a:p>
            <a:pPr algn="l"/>
            <a:endParaRPr lang="en-GB" sz="2200" dirty="0">
              <a:latin typeface="Calibri (Body)"/>
            </a:endParaRPr>
          </a:p>
          <a:p>
            <a:pPr lvl="1" algn="l"/>
            <a:r>
              <a:rPr lang="en-GB" sz="2200" dirty="0">
                <a:latin typeface="Calibri (Body)"/>
              </a:rPr>
              <a:t>WHY did something happen and what was the outcome?</a:t>
            </a:r>
          </a:p>
          <a:p>
            <a:pPr lvl="1" algn="l"/>
            <a:endParaRPr lang="en-GB" sz="2200" dirty="0">
              <a:latin typeface="Calibri (Body)"/>
            </a:endParaRPr>
          </a:p>
          <a:p>
            <a:pPr lvl="1" algn="l"/>
            <a:r>
              <a:rPr lang="en-GB" sz="2200" dirty="0">
                <a:latin typeface="Calibri (Body)"/>
              </a:rPr>
              <a:t>‘Impact’ – a huge focus of the NC, especially for British history</a:t>
            </a:r>
          </a:p>
          <a:p>
            <a:pPr lvl="1" algn="l"/>
            <a:endParaRPr lang="en-GB" sz="2200" dirty="0">
              <a:latin typeface="Calibri (Body)"/>
            </a:endParaRPr>
          </a:p>
          <a:p>
            <a:pPr lvl="1" algn="l"/>
            <a:r>
              <a:rPr lang="en-GB" sz="2200" dirty="0">
                <a:latin typeface="Calibri (Body)"/>
              </a:rPr>
              <a:t>Start to understand that there are a variety of factors, not just one</a:t>
            </a:r>
          </a:p>
        </p:txBody>
      </p:sp>
    </p:spTree>
    <p:extLst>
      <p:ext uri="{BB962C8B-B14F-4D97-AF65-F5344CB8AC3E}">
        <p14:creationId xmlns:p14="http://schemas.microsoft.com/office/powerpoint/2010/main" val="82057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861774"/>
          </a:xfrm>
          <a:prstGeom prst="rect">
            <a:avLst/>
          </a:prstGeom>
          <a:noFill/>
        </p:spPr>
        <p:txBody>
          <a:bodyPr wrap="square" rtlCol="0">
            <a:spAutoFit/>
          </a:bodyPr>
          <a:lstStyle/>
          <a:p>
            <a:r>
              <a:rPr lang="en-GB" sz="5000" u="sng" dirty="0"/>
              <a:t>Skills and concepts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9578" y="-52433"/>
            <a:ext cx="1548112" cy="1548112"/>
          </a:xfrm>
          <a:prstGeom prst="rect">
            <a:avLst/>
          </a:prstGeom>
        </p:spPr>
      </p:pic>
      <p:sp>
        <p:nvSpPr>
          <p:cNvPr id="10" name="Title 1"/>
          <p:cNvSpPr txBox="1">
            <a:spLocks/>
          </p:cNvSpPr>
          <p:nvPr/>
        </p:nvSpPr>
        <p:spPr>
          <a:xfrm>
            <a:off x="1384300" y="41278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u="sng" dirty="0">
                <a:latin typeface="Calibri (Body)"/>
              </a:rPr>
              <a:t>Significance and interpretation</a:t>
            </a:r>
          </a:p>
        </p:txBody>
      </p:sp>
      <p:sp>
        <p:nvSpPr>
          <p:cNvPr id="14" name="Content Placeholder 2"/>
          <p:cNvSpPr txBox="1">
            <a:spLocks/>
          </p:cNvSpPr>
          <p:nvPr/>
        </p:nvSpPr>
        <p:spPr>
          <a:xfrm>
            <a:off x="1384300" y="1869990"/>
            <a:ext cx="10515600" cy="48320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dirty="0">
                <a:latin typeface="Calibri (Body)"/>
              </a:rPr>
              <a:t>NC - Address and devise historically valid questions about significance.</a:t>
            </a:r>
          </a:p>
          <a:p>
            <a:pPr algn="l"/>
            <a:r>
              <a:rPr lang="en-GB" sz="2000" dirty="0">
                <a:latin typeface="Calibri (Body)"/>
              </a:rPr>
              <a:t>Understanding what is important in each topic</a:t>
            </a:r>
          </a:p>
          <a:p>
            <a:pPr marL="285750" indent="-285750" algn="l">
              <a:buFont typeface="Arial" panose="020B0604020202020204" pitchFamily="34" charset="0"/>
              <a:buChar char="•"/>
            </a:pPr>
            <a:r>
              <a:rPr lang="en-GB" sz="1800" dirty="0">
                <a:latin typeface="Calibri (Body)"/>
              </a:rPr>
              <a:t>Identifying WHY something is significant – who is it significant for? Is it the same level of significance?</a:t>
            </a:r>
          </a:p>
          <a:p>
            <a:pPr marL="285750" indent="-285750" algn="l">
              <a:buFont typeface="Arial" panose="020B0604020202020204" pitchFamily="34" charset="0"/>
              <a:buChar char="•"/>
            </a:pPr>
            <a:r>
              <a:rPr lang="en-GB" sz="1800" dirty="0">
                <a:latin typeface="Calibri (Body)"/>
              </a:rPr>
              <a:t>Identifying why HISTORIANS find something significant – what does it tell us about entire civilisations?</a:t>
            </a:r>
          </a:p>
          <a:p>
            <a:pPr marL="285750" indent="-285750" algn="l">
              <a:buFont typeface="Arial" panose="020B0604020202020204" pitchFamily="34" charset="0"/>
              <a:buChar char="•"/>
            </a:pPr>
            <a:r>
              <a:rPr lang="en-GB" sz="1800" dirty="0">
                <a:latin typeface="Calibri (Body)"/>
              </a:rPr>
              <a:t>Was the shift from hunter-gatherer to farming significant?</a:t>
            </a:r>
          </a:p>
          <a:p>
            <a:pPr marL="285750" indent="-285750" algn="l">
              <a:buFont typeface="Arial" panose="020B0604020202020204" pitchFamily="34" charset="0"/>
              <a:buChar char="•"/>
            </a:pPr>
            <a:r>
              <a:rPr lang="en-GB" sz="1800" dirty="0">
                <a:latin typeface="Calibri (Body)"/>
              </a:rPr>
              <a:t>Was the unification of Egypt significant in any way?</a:t>
            </a:r>
          </a:p>
          <a:p>
            <a:pPr lvl="1" algn="l"/>
            <a:endParaRPr lang="en-GB" sz="1600" dirty="0">
              <a:latin typeface="Calibri (Body)"/>
            </a:endParaRPr>
          </a:p>
          <a:p>
            <a:pPr algn="l"/>
            <a:r>
              <a:rPr lang="en-GB" sz="2000" dirty="0">
                <a:latin typeface="Calibri (Body)"/>
              </a:rPr>
              <a:t>NC - Understand how our knowledge of the past is constructed from a range of sources.</a:t>
            </a:r>
          </a:p>
          <a:p>
            <a:pPr algn="l"/>
            <a:r>
              <a:rPr lang="en-GB" sz="2000" dirty="0">
                <a:latin typeface="Calibri (Body)"/>
              </a:rPr>
              <a:t>Ensure that children use appropriate primary sources</a:t>
            </a:r>
          </a:p>
          <a:p>
            <a:pPr lvl="1" algn="l"/>
            <a:r>
              <a:rPr lang="en-GB" sz="1800" dirty="0">
                <a:latin typeface="Calibri (Body)"/>
              </a:rPr>
              <a:t>Introduce idea of bias</a:t>
            </a:r>
          </a:p>
          <a:p>
            <a:pPr lvl="1" algn="l"/>
            <a:r>
              <a:rPr lang="en-GB" sz="1800" dirty="0">
                <a:latin typeface="Calibri (Body)"/>
              </a:rPr>
              <a:t>Understand WHY viewpoints might be skewed</a:t>
            </a:r>
          </a:p>
          <a:p>
            <a:pPr lvl="1" algn="l"/>
            <a:r>
              <a:rPr lang="en-GB" sz="1800" dirty="0">
                <a:latin typeface="Calibri (Body)"/>
              </a:rPr>
              <a:t>Draw their own conclusions from evidence</a:t>
            </a:r>
          </a:p>
          <a:p>
            <a:pPr lvl="1" algn="l"/>
            <a:endParaRPr lang="en-GB" sz="1600" dirty="0">
              <a:latin typeface="Calibri (Body)"/>
            </a:endParaRPr>
          </a:p>
        </p:txBody>
      </p:sp>
    </p:spTree>
    <p:extLst>
      <p:ext uri="{BB962C8B-B14F-4D97-AF65-F5344CB8AC3E}">
        <p14:creationId xmlns:p14="http://schemas.microsoft.com/office/powerpoint/2010/main" val="104365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861774"/>
          </a:xfrm>
          <a:prstGeom prst="rect">
            <a:avLst/>
          </a:prstGeom>
          <a:noFill/>
        </p:spPr>
        <p:txBody>
          <a:bodyPr wrap="square" rtlCol="0">
            <a:spAutoFit/>
          </a:bodyPr>
          <a:lstStyle/>
          <a:p>
            <a:r>
              <a:rPr lang="en-GB" sz="5000" u="sng" dirty="0"/>
              <a:t>Skills and concepts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9578" y="-52433"/>
            <a:ext cx="1548112" cy="1548112"/>
          </a:xfrm>
          <a:prstGeom prst="rect">
            <a:avLst/>
          </a:prstGeom>
        </p:spPr>
      </p:pic>
      <p:sp>
        <p:nvSpPr>
          <p:cNvPr id="10" name="Title 1"/>
          <p:cNvSpPr txBox="1">
            <a:spLocks/>
          </p:cNvSpPr>
          <p:nvPr/>
        </p:nvSpPr>
        <p:spPr>
          <a:xfrm>
            <a:off x="1384300" y="41278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u="sng" dirty="0">
                <a:latin typeface="Calibri (Body)"/>
              </a:rPr>
              <a:t>Historical Enquiry</a:t>
            </a:r>
          </a:p>
        </p:txBody>
      </p:sp>
      <p:sp>
        <p:nvSpPr>
          <p:cNvPr id="15" name="Content Placeholder 2"/>
          <p:cNvSpPr txBox="1">
            <a:spLocks/>
          </p:cNvSpPr>
          <p:nvPr/>
        </p:nvSpPr>
        <p:spPr>
          <a:xfrm>
            <a:off x="1490662" y="2078829"/>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dirty="0">
                <a:latin typeface="Calibri (Body)"/>
              </a:rPr>
              <a:t>NC - Construct informed responses that involve thoughtful selection and organisation.</a:t>
            </a:r>
          </a:p>
          <a:p>
            <a:pPr algn="l"/>
            <a:r>
              <a:rPr lang="en-GB" sz="2000" dirty="0">
                <a:latin typeface="Calibri (Body)"/>
              </a:rPr>
              <a:t>         Develop appropriate use of historical terms.</a:t>
            </a:r>
          </a:p>
          <a:p>
            <a:pPr algn="l"/>
            <a:endParaRPr lang="en-GB" sz="2000" dirty="0">
              <a:latin typeface="Calibri (Body)"/>
            </a:endParaRPr>
          </a:p>
          <a:p>
            <a:pPr algn="l"/>
            <a:r>
              <a:rPr lang="en-GB" sz="2000" dirty="0">
                <a:latin typeface="Calibri (Body)"/>
              </a:rPr>
              <a:t>Guidance or freedom?</a:t>
            </a:r>
          </a:p>
          <a:p>
            <a:pPr algn="l"/>
            <a:endParaRPr lang="en-GB" sz="2000" dirty="0">
              <a:latin typeface="Calibri (Body)"/>
            </a:endParaRPr>
          </a:p>
          <a:p>
            <a:pPr lvl="1" algn="l"/>
            <a:r>
              <a:rPr lang="en-GB" dirty="0">
                <a:latin typeface="Calibri (Body)"/>
              </a:rPr>
              <a:t>Both – children need to understand what historical enquiry is – an investigation into a question that gives a satisfactory conclusion relating to history</a:t>
            </a:r>
          </a:p>
          <a:p>
            <a:pPr lvl="1" algn="l"/>
            <a:endParaRPr lang="en-GB" dirty="0">
              <a:latin typeface="Calibri (Body)"/>
            </a:endParaRPr>
          </a:p>
          <a:p>
            <a:pPr lvl="1" algn="l"/>
            <a:r>
              <a:rPr lang="en-GB" dirty="0">
                <a:latin typeface="Calibri (Body)"/>
              </a:rPr>
              <a:t>Can take various forms – macro or micro? </a:t>
            </a:r>
          </a:p>
          <a:p>
            <a:pPr lvl="2" algn="l"/>
            <a:r>
              <a:rPr lang="en-GB" dirty="0">
                <a:latin typeface="Calibri (Body)"/>
              </a:rPr>
              <a:t>Did the Romans really do that much for Britain?</a:t>
            </a:r>
          </a:p>
          <a:p>
            <a:pPr lvl="2" algn="l"/>
            <a:r>
              <a:rPr lang="en-GB" dirty="0">
                <a:latin typeface="Calibri (Body)"/>
              </a:rPr>
              <a:t>What was the biggest impact of the Romans on Britain?</a:t>
            </a:r>
          </a:p>
          <a:p>
            <a:pPr lvl="2" algn="l"/>
            <a:r>
              <a:rPr lang="en-GB" dirty="0">
                <a:latin typeface="Calibri (Body)"/>
              </a:rPr>
              <a:t>Did Roman public health help Britain?</a:t>
            </a:r>
          </a:p>
        </p:txBody>
      </p:sp>
    </p:spTree>
    <p:extLst>
      <p:ext uri="{BB962C8B-B14F-4D97-AF65-F5344CB8AC3E}">
        <p14:creationId xmlns:p14="http://schemas.microsoft.com/office/powerpoint/2010/main" val="374059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354278" y="213792"/>
            <a:ext cx="9385300" cy="861774"/>
          </a:xfrm>
          <a:prstGeom prst="rect">
            <a:avLst/>
          </a:prstGeom>
          <a:noFill/>
        </p:spPr>
        <p:txBody>
          <a:bodyPr wrap="square" rtlCol="0">
            <a:spAutoFit/>
          </a:bodyPr>
          <a:lstStyle/>
          <a:p>
            <a:r>
              <a:rPr lang="en-GB" sz="5000" u="sng" dirty="0"/>
              <a:t>Skills and concepts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9578" y="-52433"/>
            <a:ext cx="1548112" cy="1548112"/>
          </a:xfrm>
          <a:prstGeom prst="rect">
            <a:avLst/>
          </a:prstGeom>
        </p:spPr>
      </p:pic>
      <p:sp>
        <p:nvSpPr>
          <p:cNvPr id="10" name="Title 1"/>
          <p:cNvSpPr txBox="1">
            <a:spLocks/>
          </p:cNvSpPr>
          <p:nvPr/>
        </p:nvSpPr>
        <p:spPr>
          <a:xfrm>
            <a:off x="1384300" y="41278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u="sng" dirty="0">
                <a:latin typeface="Calibri (Body)"/>
              </a:rPr>
              <a:t>Sources as evidence</a:t>
            </a:r>
          </a:p>
        </p:txBody>
      </p:sp>
      <p:sp>
        <p:nvSpPr>
          <p:cNvPr id="14" name="Content Placeholder 2"/>
          <p:cNvSpPr txBox="1">
            <a:spLocks/>
          </p:cNvSpPr>
          <p:nvPr/>
        </p:nvSpPr>
        <p:spPr>
          <a:xfrm>
            <a:off x="1490662" y="2078829"/>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dirty="0">
                <a:latin typeface="Calibri (Body)"/>
              </a:rPr>
              <a:t>NC - Understand how our knowledge of the past is constructed from a range of sources.</a:t>
            </a:r>
          </a:p>
          <a:p>
            <a:pPr algn="l"/>
            <a:endParaRPr lang="en-GB" sz="2000" dirty="0">
              <a:latin typeface="Calibri (Body)"/>
            </a:endParaRPr>
          </a:p>
          <a:p>
            <a:pPr algn="l"/>
            <a:r>
              <a:rPr lang="en-GB" sz="2000" dirty="0">
                <a:latin typeface="Calibri (Body)"/>
              </a:rPr>
              <a:t>Children should be given access to a range of sources</a:t>
            </a:r>
          </a:p>
          <a:p>
            <a:pPr algn="l"/>
            <a:endParaRPr lang="en-GB" sz="2000" dirty="0">
              <a:latin typeface="Calibri (Body)"/>
            </a:endParaRPr>
          </a:p>
          <a:p>
            <a:pPr lvl="1" algn="l"/>
            <a:r>
              <a:rPr lang="en-GB" sz="2200" dirty="0">
                <a:latin typeface="Calibri (Body)"/>
              </a:rPr>
              <a:t>Primary and secondary sources – understanding the importance/shortfalls of both</a:t>
            </a:r>
          </a:p>
          <a:p>
            <a:pPr lvl="1" algn="l"/>
            <a:endParaRPr lang="en-GB" sz="2200" dirty="0">
              <a:latin typeface="Calibri (Body)"/>
            </a:endParaRPr>
          </a:p>
          <a:p>
            <a:pPr lvl="1" algn="l"/>
            <a:r>
              <a:rPr lang="en-GB" sz="2200" dirty="0">
                <a:latin typeface="Calibri (Body)"/>
              </a:rPr>
              <a:t>Identifying bias, viewpoints and have a critical awareness of sources</a:t>
            </a:r>
          </a:p>
          <a:p>
            <a:pPr lvl="1" algn="l"/>
            <a:endParaRPr lang="en-GB" sz="2200" dirty="0">
              <a:latin typeface="Calibri (Body)"/>
            </a:endParaRPr>
          </a:p>
          <a:p>
            <a:pPr lvl="1" algn="l"/>
            <a:r>
              <a:rPr lang="en-GB" sz="2200" dirty="0">
                <a:latin typeface="Calibri (Body)"/>
              </a:rPr>
              <a:t>Mix secondary sources – books, websites, videos, music etc.</a:t>
            </a:r>
          </a:p>
        </p:txBody>
      </p:sp>
    </p:spTree>
    <p:extLst>
      <p:ext uri="{BB962C8B-B14F-4D97-AF65-F5344CB8AC3E}">
        <p14:creationId xmlns:p14="http://schemas.microsoft.com/office/powerpoint/2010/main" val="165294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sp>
        <p:nvSpPr>
          <p:cNvPr id="8" name="TextBox 7"/>
          <p:cNvSpPr txBox="1"/>
          <p:nvPr/>
        </p:nvSpPr>
        <p:spPr>
          <a:xfrm>
            <a:off x="1354278" y="213792"/>
            <a:ext cx="9385300" cy="861774"/>
          </a:xfrm>
          <a:prstGeom prst="rect">
            <a:avLst/>
          </a:prstGeom>
          <a:noFill/>
        </p:spPr>
        <p:txBody>
          <a:bodyPr wrap="square" rtlCol="0">
            <a:spAutoFit/>
          </a:bodyPr>
          <a:lstStyle/>
          <a:p>
            <a:r>
              <a:rPr lang="en-GB" sz="5000" u="sng" dirty="0"/>
              <a:t>Skills and concepts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9578" y="-52433"/>
            <a:ext cx="1548112" cy="1548112"/>
          </a:xfrm>
          <a:prstGeom prst="rect">
            <a:avLst/>
          </a:prstGeom>
        </p:spPr>
      </p:pic>
      <p:sp>
        <p:nvSpPr>
          <p:cNvPr id="10" name="Title 1"/>
          <p:cNvSpPr txBox="1">
            <a:spLocks/>
          </p:cNvSpPr>
          <p:nvPr/>
        </p:nvSpPr>
        <p:spPr>
          <a:xfrm>
            <a:off x="1384300" y="41278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u="sng" dirty="0">
                <a:latin typeface="Calibri (Body)"/>
              </a:rPr>
              <a:t>Vocabulary and communication</a:t>
            </a:r>
          </a:p>
        </p:txBody>
      </p:sp>
      <p:sp>
        <p:nvSpPr>
          <p:cNvPr id="15" name="Content Placeholder 2"/>
          <p:cNvSpPr txBox="1">
            <a:spLocks/>
          </p:cNvSpPr>
          <p:nvPr/>
        </p:nvSpPr>
        <p:spPr>
          <a:xfrm>
            <a:off x="1490662" y="2078829"/>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200" dirty="0">
                <a:latin typeface="Calibri (Body)"/>
              </a:rPr>
              <a:t>NC -  Gain and deploy a historically grounded understanding of abstract terms such as ‘empire’, ‘civilisation’, ‘parliament’ and ‘peasantry’ </a:t>
            </a:r>
          </a:p>
          <a:p>
            <a:pPr algn="l"/>
            <a:endParaRPr lang="en-GB" sz="2200" dirty="0">
              <a:latin typeface="Calibri (Body)"/>
            </a:endParaRPr>
          </a:p>
          <a:p>
            <a:pPr algn="l"/>
            <a:r>
              <a:rPr lang="en-GB" sz="2200" dirty="0">
                <a:latin typeface="Calibri (Body)"/>
              </a:rPr>
              <a:t>Children should be given access to and taught a range of historical vocabulary</a:t>
            </a:r>
          </a:p>
          <a:p>
            <a:pPr algn="l"/>
            <a:endParaRPr lang="en-GB" sz="2000" dirty="0">
              <a:latin typeface="Calibri (Body)"/>
            </a:endParaRPr>
          </a:p>
          <a:p>
            <a:pPr algn="l"/>
            <a:r>
              <a:rPr lang="en-GB" sz="2200" dirty="0">
                <a:latin typeface="Calibri (Body)"/>
              </a:rPr>
              <a:t>Vocabulary can be taught in lessons and explicitly</a:t>
            </a:r>
          </a:p>
          <a:p>
            <a:pPr lvl="1" algn="l"/>
            <a:endParaRPr lang="en-GB" sz="2200" dirty="0">
              <a:latin typeface="Calibri (Body)"/>
            </a:endParaRPr>
          </a:p>
          <a:p>
            <a:pPr algn="l"/>
            <a:r>
              <a:rPr lang="en-GB" sz="2200" dirty="0">
                <a:latin typeface="Calibri (Body)"/>
              </a:rPr>
              <a:t>Repetition of phrases and terminology is key</a:t>
            </a:r>
          </a:p>
          <a:p>
            <a:pPr lvl="1" algn="l"/>
            <a:endParaRPr lang="en-GB" sz="2200" dirty="0">
              <a:latin typeface="Calibri (Body)"/>
            </a:endParaRPr>
          </a:p>
          <a:p>
            <a:pPr algn="l"/>
            <a:r>
              <a:rPr lang="en-GB" sz="2200" dirty="0">
                <a:latin typeface="Calibri (Body)"/>
              </a:rPr>
              <a:t>Opportunities to use the vocabulary</a:t>
            </a:r>
          </a:p>
        </p:txBody>
      </p:sp>
    </p:spTree>
    <p:extLst>
      <p:ext uri="{BB962C8B-B14F-4D97-AF65-F5344CB8AC3E}">
        <p14:creationId xmlns:p14="http://schemas.microsoft.com/office/powerpoint/2010/main" val="337086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sp>
        <p:nvSpPr>
          <p:cNvPr id="8" name="TextBox 7"/>
          <p:cNvSpPr txBox="1"/>
          <p:nvPr/>
        </p:nvSpPr>
        <p:spPr>
          <a:xfrm>
            <a:off x="1354278" y="213792"/>
            <a:ext cx="9385300" cy="861774"/>
          </a:xfrm>
          <a:prstGeom prst="rect">
            <a:avLst/>
          </a:prstGeom>
          <a:noFill/>
        </p:spPr>
        <p:txBody>
          <a:bodyPr wrap="square" rtlCol="0">
            <a:spAutoFit/>
          </a:bodyPr>
          <a:lstStyle/>
          <a:p>
            <a:r>
              <a:rPr lang="en-GB" sz="5000" u="sng" dirty="0"/>
              <a:t>Skills and concepts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9578" y="-52433"/>
            <a:ext cx="1548112" cy="1548112"/>
          </a:xfrm>
          <a:prstGeom prst="rect">
            <a:avLst/>
          </a:prstGeom>
        </p:spPr>
      </p:pic>
      <p:sp>
        <p:nvSpPr>
          <p:cNvPr id="10" name="Title 1"/>
          <p:cNvSpPr txBox="1">
            <a:spLocks/>
          </p:cNvSpPr>
          <p:nvPr/>
        </p:nvSpPr>
        <p:spPr>
          <a:xfrm>
            <a:off x="1384300" y="41278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u="sng" dirty="0">
                <a:latin typeface="Calibri (Body)"/>
              </a:rPr>
              <a:t>Considerations</a:t>
            </a:r>
          </a:p>
        </p:txBody>
      </p:sp>
      <p:sp>
        <p:nvSpPr>
          <p:cNvPr id="15" name="Content Placeholder 2"/>
          <p:cNvSpPr txBox="1">
            <a:spLocks/>
          </p:cNvSpPr>
          <p:nvPr/>
        </p:nvSpPr>
        <p:spPr>
          <a:xfrm>
            <a:off x="1384300" y="1860168"/>
            <a:ext cx="10515600" cy="435133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200" dirty="0">
                <a:latin typeface="Calibri (Body)"/>
              </a:rPr>
              <a:t>When planning ANY history topic, think about the PROGRESSION of skills and concepts and NOT just the content of what you teach</a:t>
            </a:r>
          </a:p>
          <a:p>
            <a:pPr algn="l"/>
            <a:endParaRPr lang="en-GB" sz="2200" dirty="0">
              <a:latin typeface="Calibri (Body)"/>
            </a:endParaRPr>
          </a:p>
          <a:p>
            <a:pPr algn="l"/>
            <a:r>
              <a:rPr lang="en-GB" sz="2200" dirty="0">
                <a:latin typeface="Calibri (Body)"/>
              </a:rPr>
              <a:t>Look back at what has been taught before and how you can BUILD on that learning</a:t>
            </a:r>
          </a:p>
          <a:p>
            <a:pPr algn="l"/>
            <a:endParaRPr lang="en-GB" sz="2200" dirty="0">
              <a:latin typeface="Calibri (Body)"/>
            </a:endParaRPr>
          </a:p>
          <a:p>
            <a:pPr algn="l"/>
            <a:r>
              <a:rPr lang="en-GB" sz="2200" dirty="0">
                <a:latin typeface="Calibri (Body)"/>
              </a:rPr>
              <a:t>Think carefully about which skills are involved in that topic and how you will execute them – are you being explicit with them?</a:t>
            </a:r>
          </a:p>
          <a:p>
            <a:pPr algn="l"/>
            <a:endParaRPr lang="en-GB" sz="2200" dirty="0">
              <a:latin typeface="Calibri (Body)"/>
            </a:endParaRPr>
          </a:p>
          <a:p>
            <a:pPr algn="l"/>
            <a:r>
              <a:rPr lang="en-GB" sz="2200" dirty="0">
                <a:latin typeface="Calibri (Body)"/>
              </a:rPr>
              <a:t>How are you tying the disciplinary skills with the substantive content?</a:t>
            </a:r>
          </a:p>
          <a:p>
            <a:pPr algn="l"/>
            <a:endParaRPr lang="en-GB" sz="2200" dirty="0">
              <a:latin typeface="Calibri (Body)"/>
            </a:endParaRPr>
          </a:p>
          <a:p>
            <a:pPr algn="l"/>
            <a:r>
              <a:rPr lang="en-GB" sz="2200" dirty="0">
                <a:latin typeface="Calibri (Body)"/>
              </a:rPr>
              <a:t>Are you giving the children the OPPORTUNITIES to engage with disciplinary skills?</a:t>
            </a:r>
          </a:p>
        </p:txBody>
      </p:sp>
    </p:spTree>
    <p:extLst>
      <p:ext uri="{BB962C8B-B14F-4D97-AF65-F5344CB8AC3E}">
        <p14:creationId xmlns:p14="http://schemas.microsoft.com/office/powerpoint/2010/main" val="245144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sp>
        <p:nvSpPr>
          <p:cNvPr id="8" name="TextBox 7"/>
          <p:cNvSpPr txBox="1"/>
          <p:nvPr/>
        </p:nvSpPr>
        <p:spPr>
          <a:xfrm>
            <a:off x="1354278" y="213792"/>
            <a:ext cx="9385300" cy="861774"/>
          </a:xfrm>
          <a:prstGeom prst="rect">
            <a:avLst/>
          </a:prstGeom>
          <a:noFill/>
        </p:spPr>
        <p:txBody>
          <a:bodyPr wrap="square" rtlCol="0">
            <a:spAutoFit/>
          </a:bodyPr>
          <a:lstStyle/>
          <a:p>
            <a:r>
              <a:rPr lang="en-GB" sz="5000" u="sng" dirty="0"/>
              <a:t>Close</a:t>
            </a:r>
          </a:p>
        </p:txBody>
      </p:sp>
      <p:sp>
        <p:nvSpPr>
          <p:cNvPr id="10" name="Title 1"/>
          <p:cNvSpPr txBox="1">
            <a:spLocks/>
          </p:cNvSpPr>
          <p:nvPr/>
        </p:nvSpPr>
        <p:spPr>
          <a:xfrm>
            <a:off x="1384300" y="41278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000" u="sng" dirty="0">
              <a:latin typeface="Calibri (Body)"/>
            </a:endParaRPr>
          </a:p>
        </p:txBody>
      </p:sp>
      <p:sp>
        <p:nvSpPr>
          <p:cNvPr id="15" name="Content Placeholder 2"/>
          <p:cNvSpPr txBox="1">
            <a:spLocks/>
          </p:cNvSpPr>
          <p:nvPr/>
        </p:nvSpPr>
        <p:spPr>
          <a:xfrm>
            <a:off x="1384300" y="1075565"/>
            <a:ext cx="10515600"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a:latin typeface="Calibri (Body)"/>
              </a:rPr>
              <a:t>What are the key messages that you have taken from this session?</a:t>
            </a:r>
          </a:p>
          <a:p>
            <a:pPr algn="l"/>
            <a:endParaRPr lang="en-GB" sz="2800" dirty="0">
              <a:latin typeface="Calibri (Body)"/>
            </a:endParaRPr>
          </a:p>
          <a:p>
            <a:pPr algn="l"/>
            <a:r>
              <a:rPr lang="en-GB" sz="2800" dirty="0">
                <a:latin typeface="Calibri (Body)"/>
              </a:rPr>
              <a:t>How is this similar or different to what you have already seen on placement?</a:t>
            </a:r>
          </a:p>
          <a:p>
            <a:pPr algn="l"/>
            <a:endParaRPr lang="en-GB" sz="2800" dirty="0">
              <a:latin typeface="Calibri (Body)"/>
            </a:endParaRPr>
          </a:p>
          <a:p>
            <a:pPr algn="l"/>
            <a:r>
              <a:rPr lang="en-GB" sz="2800" dirty="0">
                <a:latin typeface="Calibri (Body)"/>
              </a:rPr>
              <a:t>If you’re asked to plan a history topic/lesson, don’t worry about trying to fit ALL of this in straight away – ask for any existing planning and see if you can identify any points listed today that you can work on or towards</a:t>
            </a:r>
          </a:p>
          <a:p>
            <a:pPr algn="l"/>
            <a:endParaRPr lang="en-GB" sz="2800" dirty="0">
              <a:latin typeface="Calibri (Body)"/>
            </a:endParaRPr>
          </a:p>
          <a:p>
            <a:pPr algn="l"/>
            <a:r>
              <a:rPr lang="en-GB" sz="2800" dirty="0">
                <a:latin typeface="Calibri (Body)"/>
              </a:rPr>
              <a:t>Most importantly – ENJOY TEACHING HISTORY!</a:t>
            </a:r>
          </a:p>
        </p:txBody>
      </p:sp>
    </p:spTree>
    <p:extLst>
      <p:ext uri="{BB962C8B-B14F-4D97-AF65-F5344CB8AC3E}">
        <p14:creationId xmlns:p14="http://schemas.microsoft.com/office/powerpoint/2010/main" val="384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1354278" y="213792"/>
            <a:ext cx="9385300" cy="7540526"/>
          </a:xfrm>
          <a:prstGeom prst="rect">
            <a:avLst/>
          </a:prstGeom>
          <a:noFill/>
        </p:spPr>
        <p:txBody>
          <a:bodyPr wrap="square" rtlCol="0">
            <a:spAutoFit/>
          </a:bodyPr>
          <a:lstStyle/>
          <a:p>
            <a:r>
              <a:rPr lang="en-GB" sz="6000" u="sng" dirty="0"/>
              <a:t>Agenda</a:t>
            </a:r>
          </a:p>
          <a:p>
            <a:r>
              <a:rPr lang="en-GB" sz="2600" u="sng" dirty="0"/>
              <a:t>EYFS</a:t>
            </a:r>
          </a:p>
          <a:p>
            <a:r>
              <a:rPr lang="en-GB" sz="2600" dirty="0"/>
              <a:t>What is ‘history’ in the EYFS framework?</a:t>
            </a:r>
          </a:p>
          <a:p>
            <a:r>
              <a:rPr lang="en-GB" sz="2600" dirty="0"/>
              <a:t>What should a 4 year old know about history?</a:t>
            </a:r>
          </a:p>
          <a:p>
            <a:r>
              <a:rPr lang="en-GB" sz="2600" dirty="0"/>
              <a:t>Things to do and not to do in EYFS</a:t>
            </a:r>
          </a:p>
          <a:p>
            <a:endParaRPr lang="en-GB" sz="2600" dirty="0"/>
          </a:p>
          <a:p>
            <a:r>
              <a:rPr lang="en-GB" sz="2600" u="sng" dirty="0"/>
              <a:t>KS1</a:t>
            </a:r>
          </a:p>
          <a:p>
            <a:r>
              <a:rPr lang="en-GB" sz="2600" dirty="0"/>
              <a:t>What does the National Curriculum say about KS1?</a:t>
            </a:r>
          </a:p>
          <a:p>
            <a:r>
              <a:rPr lang="en-GB" sz="2600" dirty="0"/>
              <a:t>What kind of topics are covered in KS1?</a:t>
            </a:r>
          </a:p>
          <a:p>
            <a:r>
              <a:rPr lang="en-GB" sz="2600" dirty="0"/>
              <a:t>Keeping KS1 relevant</a:t>
            </a:r>
          </a:p>
          <a:p>
            <a:endParaRPr lang="en-GB" sz="2600" u="sng" dirty="0"/>
          </a:p>
          <a:p>
            <a:r>
              <a:rPr lang="en-GB" sz="2600" u="sng" dirty="0"/>
              <a:t>KS2</a:t>
            </a:r>
          </a:p>
          <a:p>
            <a:r>
              <a:rPr lang="en-GB" sz="2600" dirty="0"/>
              <a:t>What does the National Curriculum say about KS2?</a:t>
            </a:r>
          </a:p>
          <a:p>
            <a:r>
              <a:rPr lang="en-GB" sz="2600" dirty="0"/>
              <a:t>How is KS2 different from KS1?</a:t>
            </a:r>
          </a:p>
          <a:p>
            <a:r>
              <a:rPr lang="en-GB" sz="2600" dirty="0"/>
              <a:t>Developing a coherent KS2 curriculum</a:t>
            </a:r>
          </a:p>
          <a:p>
            <a:endParaRPr lang="en-GB" sz="6000" u="sng" dirty="0"/>
          </a:p>
        </p:txBody>
      </p:sp>
    </p:spTree>
    <p:extLst>
      <p:ext uri="{BB962C8B-B14F-4D97-AF65-F5344CB8AC3E}">
        <p14:creationId xmlns:p14="http://schemas.microsoft.com/office/powerpoint/2010/main" val="3755851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1354278" y="213792"/>
            <a:ext cx="9385300" cy="4739759"/>
          </a:xfrm>
          <a:prstGeom prst="rect">
            <a:avLst/>
          </a:prstGeom>
          <a:noFill/>
        </p:spPr>
        <p:txBody>
          <a:bodyPr wrap="square" rtlCol="0">
            <a:spAutoFit/>
          </a:bodyPr>
          <a:lstStyle/>
          <a:p>
            <a:r>
              <a:rPr lang="en-GB" sz="6000" u="sng" dirty="0"/>
              <a:t>Agenda</a:t>
            </a:r>
          </a:p>
          <a:p>
            <a:r>
              <a:rPr lang="en-GB" sz="2600" u="sng" dirty="0"/>
              <a:t>Break</a:t>
            </a:r>
          </a:p>
          <a:p>
            <a:endParaRPr lang="en-GB" sz="2600" dirty="0"/>
          </a:p>
          <a:p>
            <a:r>
              <a:rPr lang="en-GB" sz="2600" u="sng" dirty="0"/>
              <a:t>Skills and Concepts in history</a:t>
            </a:r>
          </a:p>
          <a:p>
            <a:r>
              <a:rPr lang="en-GB" sz="2600" dirty="0"/>
              <a:t>What are they?</a:t>
            </a:r>
          </a:p>
          <a:p>
            <a:r>
              <a:rPr lang="en-GB" sz="2600" dirty="0"/>
              <a:t>Substantive and disciplinary – what do these mean?</a:t>
            </a:r>
          </a:p>
          <a:p>
            <a:r>
              <a:rPr lang="en-GB" sz="2600" dirty="0"/>
              <a:t>Breaking the concepts down</a:t>
            </a:r>
          </a:p>
          <a:p>
            <a:endParaRPr lang="en-GB" sz="2600" u="sng" dirty="0"/>
          </a:p>
          <a:p>
            <a:endParaRPr lang="en-GB" sz="6000" u="sng" dirty="0"/>
          </a:p>
        </p:txBody>
      </p:sp>
    </p:spTree>
    <p:extLst>
      <p:ext uri="{BB962C8B-B14F-4D97-AF65-F5344CB8AC3E}">
        <p14:creationId xmlns:p14="http://schemas.microsoft.com/office/powerpoint/2010/main" val="115875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1354278" y="213792"/>
            <a:ext cx="9385300" cy="1015663"/>
          </a:xfrm>
          <a:prstGeom prst="rect">
            <a:avLst/>
          </a:prstGeom>
          <a:noFill/>
        </p:spPr>
        <p:txBody>
          <a:bodyPr wrap="square" rtlCol="0">
            <a:spAutoFit/>
          </a:bodyPr>
          <a:lstStyle/>
          <a:p>
            <a:r>
              <a:rPr lang="en-GB" sz="6000" u="sng" dirty="0"/>
              <a:t>EYFS</a:t>
            </a:r>
          </a:p>
        </p:txBody>
      </p:sp>
      <p:sp>
        <p:nvSpPr>
          <p:cNvPr id="8" name="TextBox 7"/>
          <p:cNvSpPr txBox="1"/>
          <p:nvPr/>
        </p:nvSpPr>
        <p:spPr>
          <a:xfrm>
            <a:off x="1285875" y="2662652"/>
            <a:ext cx="9385300" cy="1938992"/>
          </a:xfrm>
          <a:prstGeom prst="rect">
            <a:avLst/>
          </a:prstGeom>
          <a:noFill/>
        </p:spPr>
        <p:txBody>
          <a:bodyPr wrap="square" rtlCol="0">
            <a:spAutoFit/>
          </a:bodyPr>
          <a:lstStyle/>
          <a:p>
            <a:r>
              <a:rPr lang="en-GB" sz="3000" dirty="0"/>
              <a:t>EYFS is the starting point for children being introduced to history as a concept and is </a:t>
            </a:r>
            <a:r>
              <a:rPr lang="en-US" sz="3000" dirty="0"/>
              <a:t>the perfect opportunity to start introducing historical concepts that will be useful in future topics</a:t>
            </a:r>
            <a:endParaRPr lang="en-GB" sz="3000" dirty="0"/>
          </a:p>
        </p:txBody>
      </p:sp>
      <p:sp>
        <p:nvSpPr>
          <p:cNvPr id="10" name="TextBox 9"/>
          <p:cNvSpPr txBox="1"/>
          <p:nvPr/>
        </p:nvSpPr>
        <p:spPr>
          <a:xfrm>
            <a:off x="1285875" y="1432900"/>
            <a:ext cx="9385300" cy="1015663"/>
          </a:xfrm>
          <a:prstGeom prst="rect">
            <a:avLst/>
          </a:prstGeom>
          <a:noFill/>
        </p:spPr>
        <p:txBody>
          <a:bodyPr wrap="square" rtlCol="0">
            <a:spAutoFit/>
          </a:bodyPr>
          <a:lstStyle/>
          <a:p>
            <a:r>
              <a:rPr lang="en-US" sz="3000" dirty="0"/>
              <a:t>The EYFS curriculum is largely about the child and their place within the world, past and present</a:t>
            </a:r>
            <a:endParaRPr lang="en-GB" sz="3000" dirty="0"/>
          </a:p>
        </p:txBody>
      </p:sp>
      <p:sp>
        <p:nvSpPr>
          <p:cNvPr id="13" name="TextBox 12"/>
          <p:cNvSpPr txBox="1"/>
          <p:nvPr/>
        </p:nvSpPr>
        <p:spPr>
          <a:xfrm>
            <a:off x="1285875" y="4815733"/>
            <a:ext cx="9385300" cy="1015663"/>
          </a:xfrm>
          <a:prstGeom prst="rect">
            <a:avLst/>
          </a:prstGeom>
          <a:noFill/>
        </p:spPr>
        <p:txBody>
          <a:bodyPr wrap="square" rtlCol="0">
            <a:spAutoFit/>
          </a:bodyPr>
          <a:lstStyle/>
          <a:p>
            <a:r>
              <a:rPr lang="en-US" sz="3000" dirty="0"/>
              <a:t>EYFS is the chance to explore concepts BEFORE they become misconceptions</a:t>
            </a:r>
            <a:endParaRPr lang="en-GB" sz="3000" dirty="0"/>
          </a:p>
        </p:txBody>
      </p:sp>
    </p:spTree>
    <p:extLst>
      <p:ext uri="{BB962C8B-B14F-4D97-AF65-F5344CB8AC3E}">
        <p14:creationId xmlns:p14="http://schemas.microsoft.com/office/powerpoint/2010/main" val="172713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1354278" y="213792"/>
            <a:ext cx="9385300" cy="1015663"/>
          </a:xfrm>
          <a:prstGeom prst="rect">
            <a:avLst/>
          </a:prstGeom>
          <a:noFill/>
        </p:spPr>
        <p:txBody>
          <a:bodyPr wrap="square" rtlCol="0">
            <a:spAutoFit/>
          </a:bodyPr>
          <a:lstStyle/>
          <a:p>
            <a:r>
              <a:rPr lang="en-GB" sz="6000" u="sng" dirty="0"/>
              <a:t>EYFS – the framework</a:t>
            </a:r>
          </a:p>
        </p:txBody>
      </p:sp>
      <p:pic>
        <p:nvPicPr>
          <p:cNvPr id="2" name="Picture 1"/>
          <p:cNvPicPr>
            <a:picLocks noChangeAspect="1"/>
          </p:cNvPicPr>
          <p:nvPr/>
        </p:nvPicPr>
        <p:blipFill>
          <a:blip r:embed="rId3"/>
          <a:stretch>
            <a:fillRect/>
          </a:stretch>
        </p:blipFill>
        <p:spPr>
          <a:xfrm>
            <a:off x="1384300" y="1429017"/>
            <a:ext cx="6853238" cy="5015137"/>
          </a:xfrm>
          <a:prstGeom prst="rect">
            <a:avLst/>
          </a:prstGeom>
        </p:spPr>
      </p:pic>
      <p:sp>
        <p:nvSpPr>
          <p:cNvPr id="14" name="TextBox 13"/>
          <p:cNvSpPr txBox="1"/>
          <p:nvPr/>
        </p:nvSpPr>
        <p:spPr>
          <a:xfrm>
            <a:off x="8575588" y="1229455"/>
            <a:ext cx="3473817" cy="4708981"/>
          </a:xfrm>
          <a:prstGeom prst="rect">
            <a:avLst/>
          </a:prstGeom>
          <a:noFill/>
        </p:spPr>
        <p:txBody>
          <a:bodyPr wrap="square" rtlCol="0">
            <a:spAutoFit/>
          </a:bodyPr>
          <a:lstStyle/>
          <a:p>
            <a:r>
              <a:rPr lang="en-GB" sz="2000" dirty="0"/>
              <a:t>New framework makes history a bit more explicit than in the past</a:t>
            </a:r>
          </a:p>
          <a:p>
            <a:endParaRPr lang="en-US" sz="2000" dirty="0"/>
          </a:p>
          <a:p>
            <a:r>
              <a:rPr lang="en-US" sz="2000" dirty="0"/>
              <a:t>Offers opportunities to explore people’s roles in the past and today</a:t>
            </a:r>
          </a:p>
          <a:p>
            <a:endParaRPr lang="en-US" sz="2000" dirty="0"/>
          </a:p>
          <a:p>
            <a:r>
              <a:rPr lang="en-US" sz="2000" dirty="0"/>
              <a:t>Explore similarities and differences between the past and now</a:t>
            </a:r>
          </a:p>
          <a:p>
            <a:endParaRPr lang="en-US" sz="2000" dirty="0"/>
          </a:p>
          <a:p>
            <a:r>
              <a:rPr lang="en-US" sz="2000" dirty="0"/>
              <a:t>Use stories and characters encountered in books to help shape concepts</a:t>
            </a:r>
            <a:endParaRPr lang="en-GB" sz="2000" dirty="0"/>
          </a:p>
        </p:txBody>
      </p:sp>
    </p:spTree>
    <p:extLst>
      <p:ext uri="{BB962C8B-B14F-4D97-AF65-F5344CB8AC3E}">
        <p14:creationId xmlns:p14="http://schemas.microsoft.com/office/powerpoint/2010/main" val="208562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fade">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fade">
                                      <p:cBhvr>
                                        <p:cTn id="2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85875" cy="6858000"/>
            <a:chOff x="0" y="0"/>
            <a:chExt cx="1285875" cy="6858000"/>
          </a:xfrm>
        </p:grpSpPr>
        <p:pic>
          <p:nvPicPr>
            <p:cNvPr id="7" name="Picture 6"/>
            <p:cNvPicPr>
              <a:picLocks noChangeAspect="1"/>
            </p:cNvPicPr>
            <p:nvPr/>
          </p:nvPicPr>
          <p:blipFill>
            <a:blip r:embed="rId2"/>
            <a:stretch>
              <a:fillRect/>
            </a:stretch>
          </p:blipFill>
          <p:spPr>
            <a:xfrm>
              <a:off x="0" y="0"/>
              <a:ext cx="1285875" cy="6858000"/>
            </a:xfrm>
            <a:prstGeom prst="rect">
              <a:avLst/>
            </a:prstGeom>
          </p:spPr>
        </p:pic>
        <p:sp>
          <p:nvSpPr>
            <p:cNvPr id="11" name="Rectangle 10"/>
            <p:cNvSpPr/>
            <p:nvPr/>
          </p:nvSpPr>
          <p:spPr>
            <a:xfrm>
              <a:off x="584200" y="0"/>
              <a:ext cx="215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1354278" y="213792"/>
            <a:ext cx="9385300" cy="1015663"/>
          </a:xfrm>
          <a:prstGeom prst="rect">
            <a:avLst/>
          </a:prstGeom>
          <a:noFill/>
        </p:spPr>
        <p:txBody>
          <a:bodyPr wrap="square" rtlCol="0">
            <a:spAutoFit/>
          </a:bodyPr>
          <a:lstStyle/>
          <a:p>
            <a:r>
              <a:rPr lang="en-GB" sz="6000" u="sng" dirty="0"/>
              <a:t>EYFS – the framework</a:t>
            </a:r>
          </a:p>
        </p:txBody>
      </p:sp>
      <p:sp>
        <p:nvSpPr>
          <p:cNvPr id="14" name="TextBox 13"/>
          <p:cNvSpPr txBox="1"/>
          <p:nvPr/>
        </p:nvSpPr>
        <p:spPr>
          <a:xfrm>
            <a:off x="1354278" y="1307271"/>
            <a:ext cx="10013938" cy="1323439"/>
          </a:xfrm>
          <a:prstGeom prst="rect">
            <a:avLst/>
          </a:prstGeom>
          <a:noFill/>
        </p:spPr>
        <p:txBody>
          <a:bodyPr wrap="square" rtlCol="0">
            <a:spAutoFit/>
          </a:bodyPr>
          <a:lstStyle/>
          <a:p>
            <a:r>
              <a:rPr lang="en-GB" sz="2000" i="1" dirty="0"/>
              <a:t>‘The power of stories to support children to access unfamiliar content is also well established. This might include fictional stories that can develop knowledge of concepts (such as ‘monarch’ or ‘government’) even when these are not tied to specific historical contexts.’</a:t>
            </a:r>
          </a:p>
          <a:p>
            <a:r>
              <a:rPr lang="en-US" sz="2000" i="1" dirty="0"/>
              <a:t>(</a:t>
            </a:r>
            <a:r>
              <a:rPr lang="en-US" sz="2000" i="1" dirty="0" err="1"/>
              <a:t>Ofsted</a:t>
            </a:r>
            <a:r>
              <a:rPr lang="en-US" sz="2000" i="1" dirty="0"/>
              <a:t> Research Review: History, 2021)</a:t>
            </a:r>
            <a:endParaRPr lang="en-GB" sz="2000" i="1" dirty="0"/>
          </a:p>
        </p:txBody>
      </p:sp>
      <p:sp>
        <p:nvSpPr>
          <p:cNvPr id="13" name="TextBox 12"/>
          <p:cNvSpPr txBox="1"/>
          <p:nvPr/>
        </p:nvSpPr>
        <p:spPr>
          <a:xfrm>
            <a:off x="1354278" y="3022594"/>
            <a:ext cx="9385300" cy="1015663"/>
          </a:xfrm>
          <a:prstGeom prst="rect">
            <a:avLst/>
          </a:prstGeom>
          <a:noFill/>
        </p:spPr>
        <p:txBody>
          <a:bodyPr wrap="square" rtlCol="0">
            <a:spAutoFit/>
          </a:bodyPr>
          <a:lstStyle/>
          <a:p>
            <a:r>
              <a:rPr lang="en-US" sz="3000" dirty="0"/>
              <a:t>Spotting historical concepts in simple stories is essential in exploring them to provide a background for future learning</a:t>
            </a:r>
            <a:endParaRPr lang="en-GB" sz="3000" dirty="0"/>
          </a:p>
        </p:txBody>
      </p:sp>
      <p:sp>
        <p:nvSpPr>
          <p:cNvPr id="15" name="TextBox 14"/>
          <p:cNvSpPr txBox="1"/>
          <p:nvPr/>
        </p:nvSpPr>
        <p:spPr>
          <a:xfrm>
            <a:off x="1354278" y="4430141"/>
            <a:ext cx="9385300" cy="1938992"/>
          </a:xfrm>
          <a:prstGeom prst="rect">
            <a:avLst/>
          </a:prstGeom>
          <a:noFill/>
        </p:spPr>
        <p:txBody>
          <a:bodyPr wrap="square" rtlCol="0">
            <a:spAutoFit/>
          </a:bodyPr>
          <a:lstStyle/>
          <a:p>
            <a:r>
              <a:rPr lang="en-US" sz="3000" dirty="0"/>
              <a:t>Look through the books on your table and see if you can spot any of the following ideas:</a:t>
            </a:r>
          </a:p>
          <a:p>
            <a:endParaRPr lang="en-US" sz="3000" dirty="0"/>
          </a:p>
          <a:p>
            <a:r>
              <a:rPr lang="en-US" sz="3000" dirty="0"/>
              <a:t>family	changes	toys	   society	power		</a:t>
            </a:r>
            <a:endParaRPr lang="en-GB" sz="3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158" y="3897692"/>
            <a:ext cx="1548112" cy="1548112"/>
          </a:xfrm>
          <a:prstGeom prst="rect">
            <a:avLst/>
          </a:prstGeom>
        </p:spPr>
      </p:pic>
    </p:spTree>
    <p:extLst>
      <p:ext uri="{BB962C8B-B14F-4D97-AF65-F5344CB8AC3E}">
        <p14:creationId xmlns:p14="http://schemas.microsoft.com/office/powerpoint/2010/main" val="64126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17013</TotalTime>
  <Words>2519</Words>
  <Application>Microsoft Office PowerPoint</Application>
  <PresentationFormat>Widescreen</PresentationFormat>
  <Paragraphs>328</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(Body)</vt:lpstr>
      <vt:lpstr>Calibri Light</vt:lpstr>
      <vt:lpstr>Office Theme</vt:lpstr>
      <vt:lpstr>History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Carter, G</cp:lastModifiedBy>
  <cp:revision>77</cp:revision>
  <dcterms:created xsi:type="dcterms:W3CDTF">2021-10-28T14:26:58Z</dcterms:created>
  <dcterms:modified xsi:type="dcterms:W3CDTF">2022-12-05T19:54:09Z</dcterms:modified>
</cp:coreProperties>
</file>