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sldIdLst>
    <p:sldId id="256" r:id="rId5"/>
    <p:sldId id="269" r:id="rId6"/>
    <p:sldId id="270" r:id="rId7"/>
    <p:sldId id="287" r:id="rId8"/>
    <p:sldId id="288" r:id="rId9"/>
    <p:sldId id="289" r:id="rId10"/>
    <p:sldId id="290" r:id="rId11"/>
    <p:sldId id="291" r:id="rId12"/>
    <p:sldId id="292" r:id="rId13"/>
    <p:sldId id="293" r:id="rId14"/>
    <p:sldId id="304" r:id="rId15"/>
    <p:sldId id="302" r:id="rId16"/>
    <p:sldId id="295" r:id="rId17"/>
    <p:sldId id="296" r:id="rId18"/>
    <p:sldId id="297" r:id="rId19"/>
    <p:sldId id="298" r:id="rId20"/>
    <p:sldId id="294" r:id="rId21"/>
    <p:sldId id="300" r:id="rId22"/>
    <p:sldId id="303" r:id="rId23"/>
    <p:sldId id="305" r:id="rId24"/>
    <p:sldId id="306" r:id="rId25"/>
    <p:sldId id="307" r:id="rId26"/>
    <p:sldId id="308" r:id="rId27"/>
    <p:sldId id="309" r:id="rId28"/>
    <p:sldId id="299" r:id="rId29"/>
    <p:sldId id="301" r:id="rId30"/>
    <p:sldId id="310" r:id="rId31"/>
    <p:sldId id="311" r:id="rId32"/>
    <p:sldId id="312" r:id="rId33"/>
    <p:sldId id="313" r:id="rId34"/>
    <p:sldId id="314" r:id="rId35"/>
    <p:sldId id="315" r:id="rId36"/>
    <p:sldId id="279" r:id="rId37"/>
    <p:sldId id="280" r:id="rId38"/>
    <p:sldId id="281" r:id="rId39"/>
    <p:sldId id="283" r:id="rId40"/>
    <p:sldId id="284" r:id="rId41"/>
    <p:sldId id="274" r:id="rId42"/>
    <p:sldId id="276" r:id="rId43"/>
    <p:sldId id="275" r:id="rId44"/>
    <p:sldId id="277" r:id="rId45"/>
    <p:sldId id="278" r:id="rId46"/>
    <p:sldId id="286" r:id="rId47"/>
    <p:sldId id="316" r:id="rId48"/>
    <p:sldId id="317" r:id="rId49"/>
    <p:sldId id="318" r:id="rId50"/>
    <p:sldId id="320" r:id="rId51"/>
    <p:sldId id="31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9" autoAdjust="0"/>
    <p:restoredTop sz="94660"/>
  </p:normalViewPr>
  <p:slideViewPr>
    <p:cSldViewPr snapToGrid="0">
      <p:cViewPr varScale="1">
        <p:scale>
          <a:sx n="114" d="100"/>
          <a:sy n="114" d="100"/>
        </p:scale>
        <p:origin x="38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 Bingham" userId="b0c61c56-a63c-4adb-9ee9-f548710924ea" providerId="ADAL" clId="{155C9A3E-0073-4641-8E35-E974F66FA237}"/>
    <pc:docChg chg="addSld modSld">
      <pc:chgData name="Clair Bingham" userId="b0c61c56-a63c-4adb-9ee9-f548710924ea" providerId="ADAL" clId="{155C9A3E-0073-4641-8E35-E974F66FA237}" dt="2022-12-01T13:47:49.405" v="3"/>
      <pc:docMkLst>
        <pc:docMk/>
      </pc:docMkLst>
      <pc:sldChg chg="addSp delSp modSp add">
        <pc:chgData name="Clair Bingham" userId="b0c61c56-a63c-4adb-9ee9-f548710924ea" providerId="ADAL" clId="{155C9A3E-0073-4641-8E35-E974F66FA237}" dt="2022-12-01T13:46:00.863" v="1"/>
        <pc:sldMkLst>
          <pc:docMk/>
          <pc:sldMk cId="601042317" sldId="319"/>
        </pc:sldMkLst>
        <pc:spChg chg="del">
          <ac:chgData name="Clair Bingham" userId="b0c61c56-a63c-4adb-9ee9-f548710924ea" providerId="ADAL" clId="{155C9A3E-0073-4641-8E35-E974F66FA237}" dt="2022-12-01T13:46:00.863" v="1"/>
          <ac:spMkLst>
            <pc:docMk/>
            <pc:sldMk cId="601042317" sldId="319"/>
            <ac:spMk id="3" creationId="{A3FC0C8A-F6E3-4ABB-9EF3-F6DEAE1AB50E}"/>
          </ac:spMkLst>
        </pc:spChg>
        <pc:picChg chg="add mod">
          <ac:chgData name="Clair Bingham" userId="b0c61c56-a63c-4adb-9ee9-f548710924ea" providerId="ADAL" clId="{155C9A3E-0073-4641-8E35-E974F66FA237}" dt="2022-12-01T13:46:00.863" v="1"/>
          <ac:picMkLst>
            <pc:docMk/>
            <pc:sldMk cId="601042317" sldId="319"/>
            <ac:picMk id="4" creationId="{7F35AF13-B1B3-4524-8D29-CC854C387C04}"/>
          </ac:picMkLst>
        </pc:picChg>
      </pc:sldChg>
      <pc:sldChg chg="addSp add">
        <pc:chgData name="Clair Bingham" userId="b0c61c56-a63c-4adb-9ee9-f548710924ea" providerId="ADAL" clId="{155C9A3E-0073-4641-8E35-E974F66FA237}" dt="2022-12-01T13:47:49.405" v="3"/>
        <pc:sldMkLst>
          <pc:docMk/>
          <pc:sldMk cId="1342014113" sldId="320"/>
        </pc:sldMkLst>
        <pc:picChg chg="add">
          <ac:chgData name="Clair Bingham" userId="b0c61c56-a63c-4adb-9ee9-f548710924ea" providerId="ADAL" clId="{155C9A3E-0073-4641-8E35-E974F66FA237}" dt="2022-12-01T13:47:49.405" v="3"/>
          <ac:picMkLst>
            <pc:docMk/>
            <pc:sldMk cId="1342014113" sldId="320"/>
            <ac:picMk id="4" creationId="{7D8DD9F5-9A3B-43D9-82CB-42FD079E901A}"/>
          </ac:picMkLst>
        </pc:picChg>
      </pc:sldChg>
    </pc:docChg>
  </pc:docChgLst>
  <pc:docChgLst>
    <pc:chgData name="clair bingham" userId="0ab39f9f3010bcfa" providerId="LiveId" clId="{E94BB933-9BC5-487D-8FB8-83C4701B56B7}"/>
    <pc:docChg chg="modSld">
      <pc:chgData name="clair bingham" userId="0ab39f9f3010bcfa" providerId="LiveId" clId="{E94BB933-9BC5-487D-8FB8-83C4701B56B7}" dt="2022-11-28T21:05:26.672" v="2" actId="20577"/>
      <pc:docMkLst>
        <pc:docMk/>
      </pc:docMkLst>
      <pc:sldChg chg="modSp mod">
        <pc:chgData name="clair bingham" userId="0ab39f9f3010bcfa" providerId="LiveId" clId="{E94BB933-9BC5-487D-8FB8-83C4701B56B7}" dt="2022-11-28T21:05:26.672" v="2" actId="20577"/>
        <pc:sldMkLst>
          <pc:docMk/>
          <pc:sldMk cId="102056746" sldId="290"/>
        </pc:sldMkLst>
        <pc:spChg chg="mod">
          <ac:chgData name="clair bingham" userId="0ab39f9f3010bcfa" providerId="LiveId" clId="{E94BB933-9BC5-487D-8FB8-83C4701B56B7}" dt="2022-11-28T21:05:26.672" v="2" actId="20577"/>
          <ac:spMkLst>
            <pc:docMk/>
            <pc:sldMk cId="102056746" sldId="290"/>
            <ac:spMk id="2" creationId="{A828FC40-CE27-B97C-66C7-B2A820F9F1A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D68CB9-610D-344F-AF1B-F68DCB3453A0}" type="datetimeFigureOut">
              <a:rPr lang="en-US" smtClean="0"/>
              <a:t>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289E3-574E-7543-8993-691DDB8D827B}" type="slidenum">
              <a:rPr lang="en-US" smtClean="0"/>
              <a:t>‹#›</a:t>
            </a:fld>
            <a:endParaRPr lang="en-US"/>
          </a:p>
        </p:txBody>
      </p:sp>
    </p:spTree>
    <p:extLst>
      <p:ext uri="{BB962C8B-B14F-4D97-AF65-F5344CB8AC3E}">
        <p14:creationId xmlns:p14="http://schemas.microsoft.com/office/powerpoint/2010/main" val="722245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DAF1EB4-F472-4602-AC63-C25E1F9EE2B5}"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665127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AF1EB4-F472-4602-AC63-C25E1F9EE2B5}"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3521369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AF1EB4-F472-4602-AC63-C25E1F9EE2B5}"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3000939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AF1EB4-F472-4602-AC63-C25E1F9EE2B5}"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2339493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AF1EB4-F472-4602-AC63-C25E1F9EE2B5}"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824819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DAF1EB4-F472-4602-AC63-C25E1F9EE2B5}" type="datetimeFigureOut">
              <a:rPr lang="en-GB" smtClean="0"/>
              <a:t>01/12/2022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2759527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DAF1EB4-F472-4602-AC63-C25E1F9EE2B5}" type="datetimeFigureOut">
              <a:rPr lang="en-GB" smtClean="0"/>
              <a:t>01/12/2022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1898562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DAF1EB4-F472-4602-AC63-C25E1F9EE2B5}" type="datetimeFigureOut">
              <a:rPr lang="en-GB" smtClean="0"/>
              <a:t>01/12/2022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292719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F1EB4-F472-4602-AC63-C25E1F9EE2B5}" type="datetimeFigureOut">
              <a:rPr lang="en-GB" smtClean="0"/>
              <a:t>01/12/2022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46038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AF1EB4-F472-4602-AC63-C25E1F9EE2B5}" type="datetimeFigureOut">
              <a:rPr lang="en-GB" smtClean="0"/>
              <a:t>01/12/2022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1593332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AF1EB4-F472-4602-AC63-C25E1F9EE2B5}" type="datetimeFigureOut">
              <a:rPr lang="en-GB" smtClean="0"/>
              <a:t>01/12/2022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2741230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F1EB4-F472-4602-AC63-C25E1F9EE2B5}" type="datetimeFigureOut">
              <a:rPr lang="en-GB" smtClean="0"/>
              <a:t>01/12/2022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C62EF-549E-450B-AC97-E23285B73974}" type="slidenum">
              <a:rPr lang="en-GB" smtClean="0"/>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77219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facWXq3TGYc?feature=oembed"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mailto:clair.bingham@stjosephsnorton.bhcet.org.uk"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393065"/>
            <a:ext cx="12122727" cy="1022466"/>
          </a:xfrm>
        </p:spPr>
        <p:txBody>
          <a:bodyPr>
            <a:noAutofit/>
          </a:bodyPr>
          <a:lstStyle/>
          <a:p>
            <a:r>
              <a:rPr lang="en-GB" sz="2800" spc="300" dirty="0">
                <a:solidFill>
                  <a:schemeClr val="bg1"/>
                </a:solidFill>
              </a:rPr>
              <a:t>Primary Geography </a:t>
            </a:r>
          </a:p>
          <a:p>
            <a:r>
              <a:rPr lang="en-GB" sz="2800" spc="300" dirty="0">
                <a:solidFill>
                  <a:schemeClr val="bg1"/>
                </a:solidFill>
              </a:rPr>
              <a:t>Date: 2nd December 2022</a:t>
            </a:r>
          </a:p>
        </p:txBody>
      </p:sp>
    </p:spTree>
    <p:extLst>
      <p:ext uri="{BB962C8B-B14F-4D97-AF65-F5344CB8AC3E}">
        <p14:creationId xmlns:p14="http://schemas.microsoft.com/office/powerpoint/2010/main" val="916710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A77F28-00BC-2415-7BB2-24FFD01CD507}"/>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dirty="0"/>
              <a:t>Could your class label this accurately?</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Year 1?</a:t>
            </a:r>
          </a:p>
          <a:p>
            <a:pPr indent="-228600">
              <a:lnSpc>
                <a:spcPct val="90000"/>
              </a:lnSpc>
              <a:spcAft>
                <a:spcPts val="600"/>
              </a:spcAft>
              <a:buFont typeface="Arial" panose="020B0604020202020204" pitchFamily="34" charset="0"/>
              <a:buChar char="•"/>
            </a:pPr>
            <a:r>
              <a:rPr lang="en-US" sz="2200" dirty="0"/>
              <a:t>Year 3?</a:t>
            </a:r>
          </a:p>
          <a:p>
            <a:pPr indent="-228600">
              <a:lnSpc>
                <a:spcPct val="90000"/>
              </a:lnSpc>
              <a:spcAft>
                <a:spcPts val="600"/>
              </a:spcAft>
              <a:buFont typeface="Arial" panose="020B0604020202020204" pitchFamily="34" charset="0"/>
              <a:buChar char="•"/>
            </a:pPr>
            <a:r>
              <a:rPr lang="en-US" sz="2200" dirty="0"/>
              <a:t>Year 6?</a:t>
            </a:r>
          </a:p>
        </p:txBody>
      </p:sp>
      <p:pic>
        <p:nvPicPr>
          <p:cNvPr id="4" name="Picture 3">
            <a:extLst>
              <a:ext uri="{FF2B5EF4-FFF2-40B4-BE49-F238E27FC236}">
                <a16:creationId xmlns:a16="http://schemas.microsoft.com/office/drawing/2014/main" id="{149D24A6-ABAD-836F-8095-6CF9CA55E1D6}"/>
              </a:ext>
            </a:extLst>
          </p:cNvPr>
          <p:cNvPicPr>
            <a:picLocks noChangeAspect="1"/>
          </p:cNvPicPr>
          <p:nvPr/>
        </p:nvPicPr>
        <p:blipFill rotWithShape="1">
          <a:blip r:embed="rId2"/>
          <a:srcRect t="19350" r="1" b="662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70399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A3BEE-AFEA-DBB3-9EE9-13C3EC639013}"/>
              </a:ext>
            </a:extLst>
          </p:cNvPr>
          <p:cNvSpPr>
            <a:spLocks noGrp="1"/>
          </p:cNvSpPr>
          <p:nvPr>
            <p:ph type="title"/>
          </p:nvPr>
        </p:nvSpPr>
        <p:spPr/>
        <p:txBody>
          <a:bodyPr/>
          <a:lstStyle/>
          <a:p>
            <a:r>
              <a:rPr lang="en-GB" dirty="0"/>
              <a:t>Year Group Progression of Skills</a:t>
            </a:r>
          </a:p>
        </p:txBody>
      </p:sp>
      <p:sp>
        <p:nvSpPr>
          <p:cNvPr id="3" name="Content Placeholder 2">
            <a:extLst>
              <a:ext uri="{FF2B5EF4-FFF2-40B4-BE49-F238E27FC236}">
                <a16:creationId xmlns:a16="http://schemas.microsoft.com/office/drawing/2014/main" id="{9DB362E3-C7FE-C9D5-1157-94A1BC1BC32A}"/>
              </a:ext>
            </a:extLst>
          </p:cNvPr>
          <p:cNvSpPr>
            <a:spLocks noGrp="1"/>
          </p:cNvSpPr>
          <p:nvPr>
            <p:ph idx="1"/>
          </p:nvPr>
        </p:nvSpPr>
        <p:spPr/>
        <p:txBody>
          <a:bodyPr/>
          <a:lstStyle/>
          <a:p>
            <a:pPr marL="0" indent="0">
              <a:buNone/>
            </a:pPr>
            <a:r>
              <a:rPr lang="en-GB" dirty="0"/>
              <a:t>Does your school have a document like this? </a:t>
            </a:r>
          </a:p>
          <a:p>
            <a:pPr marL="0" indent="0">
              <a:buNone/>
            </a:pPr>
            <a:endParaRPr lang="en-GB" dirty="0"/>
          </a:p>
          <a:p>
            <a:pPr marL="0" indent="0">
              <a:buNone/>
            </a:pPr>
            <a:r>
              <a:rPr lang="en-GB" dirty="0"/>
              <a:t>It is important to understand what has gone before and what comes after in all areas of study. </a:t>
            </a:r>
          </a:p>
        </p:txBody>
      </p:sp>
    </p:spTree>
    <p:extLst>
      <p:ext uri="{BB962C8B-B14F-4D97-AF65-F5344CB8AC3E}">
        <p14:creationId xmlns:p14="http://schemas.microsoft.com/office/powerpoint/2010/main" val="721498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lendar&#10;&#10;Description automatically generated with low confidence">
            <a:extLst>
              <a:ext uri="{FF2B5EF4-FFF2-40B4-BE49-F238E27FC236}">
                <a16:creationId xmlns:a16="http://schemas.microsoft.com/office/drawing/2014/main" id="{E8E6EB2D-A1F7-A017-3DFF-181C63E321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65" y="223695"/>
            <a:ext cx="10956310" cy="5493852"/>
          </a:xfrm>
          <a:prstGeom prst="rect">
            <a:avLst/>
          </a:prstGeom>
        </p:spPr>
      </p:pic>
    </p:spTree>
    <p:extLst>
      <p:ext uri="{BB962C8B-B14F-4D97-AF65-F5344CB8AC3E}">
        <p14:creationId xmlns:p14="http://schemas.microsoft.com/office/powerpoint/2010/main" val="319844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B82F87-581E-9013-FD19-1BB7A248985A}"/>
              </a:ext>
            </a:extLst>
          </p:cNvPr>
          <p:cNvSpPr txBox="1"/>
          <p:nvPr/>
        </p:nvSpPr>
        <p:spPr>
          <a:xfrm>
            <a:off x="768626" y="609600"/>
            <a:ext cx="9886122" cy="3539430"/>
          </a:xfrm>
          <a:prstGeom prst="rect">
            <a:avLst/>
          </a:prstGeom>
          <a:noFill/>
        </p:spPr>
        <p:txBody>
          <a:bodyPr wrap="square">
            <a:spAutoFit/>
          </a:bodyPr>
          <a:lstStyle/>
          <a:p>
            <a:r>
              <a:rPr lang="en-GB" sz="2800" b="1" u="sng" dirty="0"/>
              <a:t>Key stage 2</a:t>
            </a:r>
          </a:p>
          <a:p>
            <a:r>
              <a:rPr lang="en-GB" sz="2800" dirty="0"/>
              <a:t>Pupils should extend their knowledge and understanding beyond the local area to include the United Kingdom and Europe, North and South America. This will include the location and characteristics of a range of the world’s most significant human and physical features. They should develop their use of geographical knowledge, understanding and skills to enhance their locational and place knowledge.</a:t>
            </a:r>
          </a:p>
        </p:txBody>
      </p:sp>
    </p:spTree>
    <p:extLst>
      <p:ext uri="{BB962C8B-B14F-4D97-AF65-F5344CB8AC3E}">
        <p14:creationId xmlns:p14="http://schemas.microsoft.com/office/powerpoint/2010/main" val="2145598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59917E-05FF-00DE-B571-685F5E97006B}"/>
              </a:ext>
            </a:extLst>
          </p:cNvPr>
          <p:cNvSpPr txBox="1"/>
          <p:nvPr/>
        </p:nvSpPr>
        <p:spPr>
          <a:xfrm>
            <a:off x="291548" y="649357"/>
            <a:ext cx="11290852" cy="4919488"/>
          </a:xfrm>
          <a:prstGeom prst="rect">
            <a:avLst/>
          </a:prstGeom>
          <a:noFill/>
        </p:spPr>
        <p:txBody>
          <a:bodyPr wrap="square">
            <a:spAutoFit/>
          </a:bodyPr>
          <a:lstStyle/>
          <a:p>
            <a:pPr>
              <a:lnSpc>
                <a:spcPct val="107000"/>
              </a:lnSpc>
              <a:spcAft>
                <a:spcPts val="800"/>
              </a:spcAft>
            </a:pPr>
            <a:r>
              <a:rPr lang="en-GB" sz="2400" b="1" u="sng" dirty="0">
                <a:effectLst/>
                <a:latin typeface="Calibri" panose="020F0502020204030204" pitchFamily="34" charset="0"/>
                <a:ea typeface="Calibri" panose="020F0502020204030204" pitchFamily="34" charset="0"/>
                <a:cs typeface="Times New Roman" panose="02020603050405020304" pitchFamily="18" charset="0"/>
              </a:rPr>
              <a:t>Locational knowledge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locate the world’s countries, using maps to focus on Europe (including the location of Russia) and North and South America, concentrating on their environmental regions, key physical and human characteristics, countries, and major cities</a:t>
            </a:r>
          </a:p>
          <a:p>
            <a:pPr marL="342900" lvl="0" indent="-342900">
              <a:lnSpc>
                <a:spcPct val="107000"/>
              </a:lnSpc>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name and locate counties and cities of the United Kingdom, geographical regions and their identifying human and physical characteristics, key topographical features (including hills, mountains, coasts and rivers), and land-use patterns; and understand how some of these aspects have changed over time</a:t>
            </a:r>
          </a:p>
          <a:p>
            <a:pPr marL="342900" lvl="0" indent="-342900">
              <a:lnSpc>
                <a:spcPct val="107000"/>
              </a:lnSpc>
              <a:spcAft>
                <a:spcPts val="800"/>
              </a:spcAft>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identify the position and significance of latitude, longitude, Equator, Northern Hemisphere, Southern Hemisphere, the Tropics of Cancer and Capricorn, Arctic and Antarctic Circle, the Prime/Greenwich Meridian and time zones (including day and night)</a:t>
            </a:r>
          </a:p>
        </p:txBody>
      </p:sp>
    </p:spTree>
    <p:extLst>
      <p:ext uri="{BB962C8B-B14F-4D97-AF65-F5344CB8AC3E}">
        <p14:creationId xmlns:p14="http://schemas.microsoft.com/office/powerpoint/2010/main" val="1868631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A9A34F-457C-211E-4F82-60258369AF27}"/>
              </a:ext>
            </a:extLst>
          </p:cNvPr>
          <p:cNvSpPr txBox="1"/>
          <p:nvPr/>
        </p:nvSpPr>
        <p:spPr>
          <a:xfrm>
            <a:off x="490330" y="636104"/>
            <a:ext cx="11410122" cy="4832092"/>
          </a:xfrm>
          <a:prstGeom prst="rect">
            <a:avLst/>
          </a:prstGeom>
          <a:noFill/>
        </p:spPr>
        <p:txBody>
          <a:bodyPr wrap="square">
            <a:spAutoFit/>
          </a:bodyPr>
          <a:lstStyle/>
          <a:p>
            <a:pPr>
              <a:lnSpc>
                <a:spcPct val="107000"/>
              </a:lnSpc>
              <a:spcAft>
                <a:spcPts val="800"/>
              </a:spcAft>
            </a:pPr>
            <a:r>
              <a:rPr lang="en-GB" sz="2400" b="1" u="sng" dirty="0">
                <a:effectLst/>
                <a:latin typeface="Calibri" panose="020F0502020204030204" pitchFamily="34" charset="0"/>
                <a:ea typeface="Calibri" panose="020F0502020204030204" pitchFamily="34" charset="0"/>
                <a:cs typeface="Times New Roman" panose="02020603050405020304" pitchFamily="18" charset="0"/>
              </a:rPr>
              <a:t>Place knowledge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understand geographical similarities and differences through the study of human and physical geography of a region of the United Kingdom, a region in a European country, and a region in North or South America</a:t>
            </a:r>
          </a:p>
          <a:p>
            <a:pPr>
              <a:lnSpc>
                <a:spcPct val="107000"/>
              </a:lnSpc>
              <a:spcAft>
                <a:spcPts val="800"/>
              </a:spcAft>
            </a:pPr>
            <a:r>
              <a:rPr lang="en-GB" sz="2400" b="1" u="sng" dirty="0">
                <a:effectLst/>
                <a:latin typeface="Calibri" panose="020F0502020204030204" pitchFamily="34" charset="0"/>
                <a:ea typeface="Calibri" panose="020F0502020204030204" pitchFamily="34" charset="0"/>
                <a:cs typeface="Times New Roman" panose="02020603050405020304" pitchFamily="18" charset="0"/>
              </a:rPr>
              <a:t>Human and physical geography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Describe and understand key aspects of:</a:t>
            </a:r>
          </a:p>
          <a:p>
            <a:pPr marL="342900" lvl="0" indent="-342900">
              <a:lnSpc>
                <a:spcPct val="107000"/>
              </a:lnSpc>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physical geography, including: climate zones, biomes and vegetation belts, rivers, mountains, volcanoes and earthquakes, and the water cycle</a:t>
            </a:r>
          </a:p>
          <a:p>
            <a:pPr marL="342900" lvl="0" indent="-342900">
              <a:lnSpc>
                <a:spcPct val="107000"/>
              </a:lnSpc>
              <a:spcAft>
                <a:spcPts val="800"/>
              </a:spcAft>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human geography, including: types of settlement and land use, economic activity including trade links, and the distribution of natural resources including energy, food, minerals and water</a:t>
            </a:r>
          </a:p>
        </p:txBody>
      </p:sp>
    </p:spTree>
    <p:extLst>
      <p:ext uri="{BB962C8B-B14F-4D97-AF65-F5344CB8AC3E}">
        <p14:creationId xmlns:p14="http://schemas.microsoft.com/office/powerpoint/2010/main" val="1571138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90D196-2512-98EF-B217-EE845E73D255}"/>
              </a:ext>
            </a:extLst>
          </p:cNvPr>
          <p:cNvSpPr txBox="1"/>
          <p:nvPr/>
        </p:nvSpPr>
        <p:spPr>
          <a:xfrm>
            <a:off x="649357" y="583095"/>
            <a:ext cx="10919791" cy="3733971"/>
          </a:xfrm>
          <a:prstGeom prst="rect">
            <a:avLst/>
          </a:prstGeom>
          <a:noFill/>
        </p:spPr>
        <p:txBody>
          <a:bodyPr wrap="square">
            <a:spAutoFit/>
          </a:bodyPr>
          <a:lstStyle/>
          <a:p>
            <a:pPr>
              <a:lnSpc>
                <a:spcPct val="107000"/>
              </a:lnSpc>
              <a:spcAft>
                <a:spcPts val="800"/>
              </a:spcAft>
            </a:pPr>
            <a:r>
              <a:rPr lang="en-GB" sz="2400" b="1" u="sng" dirty="0">
                <a:effectLst/>
                <a:latin typeface="Calibri" panose="020F0502020204030204" pitchFamily="34" charset="0"/>
                <a:ea typeface="Calibri" panose="020F0502020204030204" pitchFamily="34" charset="0"/>
                <a:cs typeface="Times New Roman" panose="02020603050405020304" pitchFamily="18" charset="0"/>
              </a:rPr>
              <a:t>Geographical skills and fieldwork</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use maps, atlases, globes and digital/computer mapping to locate countries and describe features studied</a:t>
            </a:r>
          </a:p>
          <a:p>
            <a:pPr marL="342900" lvl="0" indent="-342900">
              <a:lnSpc>
                <a:spcPct val="107000"/>
              </a:lnSpc>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use the 8 points of a compass, 4- and 6-figure grid references, symbols and key (including the use of Ordnance Survey maps) to build their knowledge of the United Kingdom and the wider world</a:t>
            </a:r>
          </a:p>
          <a:p>
            <a:pPr marL="342900" lvl="0" indent="-342900">
              <a:lnSpc>
                <a:spcPct val="107000"/>
              </a:lnSpc>
              <a:spcAft>
                <a:spcPts val="800"/>
              </a:spcAft>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use fieldwork to observe, measure record and present the human and physical features in the local area using a range of methods, including sketch maps, plans and graphs, and digital technologies</a:t>
            </a:r>
          </a:p>
        </p:txBody>
      </p:sp>
    </p:spTree>
    <p:extLst>
      <p:ext uri="{BB962C8B-B14F-4D97-AF65-F5344CB8AC3E}">
        <p14:creationId xmlns:p14="http://schemas.microsoft.com/office/powerpoint/2010/main" val="219520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FC40-CE27-B97C-66C7-B2A820F9F1AB}"/>
              </a:ext>
            </a:extLst>
          </p:cNvPr>
          <p:cNvSpPr>
            <a:spLocks noGrp="1"/>
          </p:cNvSpPr>
          <p:nvPr>
            <p:ph type="title"/>
          </p:nvPr>
        </p:nvSpPr>
        <p:spPr/>
        <p:txBody>
          <a:bodyPr/>
          <a:lstStyle/>
          <a:p>
            <a:r>
              <a:rPr lang="en-GB" dirty="0"/>
              <a:t>TASK - 5 minutes</a:t>
            </a:r>
          </a:p>
        </p:txBody>
      </p:sp>
      <p:sp>
        <p:nvSpPr>
          <p:cNvPr id="3" name="Content Placeholder 2">
            <a:extLst>
              <a:ext uri="{FF2B5EF4-FFF2-40B4-BE49-F238E27FC236}">
                <a16:creationId xmlns:a16="http://schemas.microsoft.com/office/drawing/2014/main" id="{D0123843-E8E4-938D-4817-E167EE2558EB}"/>
              </a:ext>
            </a:extLst>
          </p:cNvPr>
          <p:cNvSpPr>
            <a:spLocks noGrp="1"/>
          </p:cNvSpPr>
          <p:nvPr>
            <p:ph idx="1"/>
          </p:nvPr>
        </p:nvSpPr>
        <p:spPr>
          <a:xfrm>
            <a:off x="718930" y="1690688"/>
            <a:ext cx="10515600" cy="4351338"/>
          </a:xfrm>
        </p:spPr>
        <p:txBody>
          <a:bodyPr/>
          <a:lstStyle/>
          <a:p>
            <a:pPr marL="0" indent="0">
              <a:buNone/>
            </a:pPr>
            <a:r>
              <a:rPr lang="en-GB" dirty="0"/>
              <a:t>Use your copy of the National Curriculum for KS2. </a:t>
            </a:r>
          </a:p>
          <a:p>
            <a:pPr marL="0" indent="0">
              <a:buNone/>
            </a:pPr>
            <a:r>
              <a:rPr lang="en-GB" dirty="0"/>
              <a:t>What key information are KS2 children required to know by the end of Year 6?</a:t>
            </a:r>
          </a:p>
          <a:p>
            <a:pPr marL="0" indent="0">
              <a:buNone/>
            </a:pPr>
            <a:r>
              <a:rPr lang="en-GB" dirty="0"/>
              <a:t>What is the key vocabulary to learn?</a:t>
            </a:r>
          </a:p>
          <a:p>
            <a:pPr marL="0" indent="0">
              <a:buNone/>
            </a:pPr>
            <a:r>
              <a:rPr lang="en-GB" dirty="0"/>
              <a:t>How will you ensure they retain the knowledge?</a:t>
            </a:r>
          </a:p>
          <a:p>
            <a:pPr marL="0" indent="0">
              <a:buNone/>
            </a:pPr>
            <a:r>
              <a:rPr lang="en-GB" dirty="0"/>
              <a:t>Are there any obvious cross curricular links?</a:t>
            </a:r>
          </a:p>
          <a:p>
            <a:pPr marL="0" indent="0">
              <a:buNone/>
            </a:pPr>
            <a:r>
              <a:rPr lang="en-GB" dirty="0"/>
              <a:t>How can you show progression?</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306101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514D-D885-1A1D-EB69-80C201D9B90A}"/>
              </a:ext>
            </a:extLst>
          </p:cNvPr>
          <p:cNvSpPr>
            <a:spLocks noGrp="1"/>
          </p:cNvSpPr>
          <p:nvPr>
            <p:ph type="title"/>
          </p:nvPr>
        </p:nvSpPr>
        <p:spPr/>
        <p:txBody>
          <a:bodyPr/>
          <a:lstStyle/>
          <a:p>
            <a:r>
              <a:rPr lang="en-GB" dirty="0"/>
              <a:t>Year Group End Points </a:t>
            </a:r>
          </a:p>
        </p:txBody>
      </p:sp>
      <p:sp>
        <p:nvSpPr>
          <p:cNvPr id="3" name="Content Placeholder 2">
            <a:extLst>
              <a:ext uri="{FF2B5EF4-FFF2-40B4-BE49-F238E27FC236}">
                <a16:creationId xmlns:a16="http://schemas.microsoft.com/office/drawing/2014/main" id="{3835080C-3FDC-7DA6-AF32-96ED40357F16}"/>
              </a:ext>
            </a:extLst>
          </p:cNvPr>
          <p:cNvSpPr>
            <a:spLocks noGrp="1"/>
          </p:cNvSpPr>
          <p:nvPr>
            <p:ph idx="1"/>
          </p:nvPr>
        </p:nvSpPr>
        <p:spPr/>
        <p:txBody>
          <a:bodyPr/>
          <a:lstStyle/>
          <a:p>
            <a:r>
              <a:rPr lang="en-GB" dirty="0"/>
              <a:t>Take a look at these two documents</a:t>
            </a:r>
          </a:p>
        </p:txBody>
      </p:sp>
      <p:pic>
        <p:nvPicPr>
          <p:cNvPr id="4" name="Picture 3">
            <a:extLst>
              <a:ext uri="{FF2B5EF4-FFF2-40B4-BE49-F238E27FC236}">
                <a16:creationId xmlns:a16="http://schemas.microsoft.com/office/drawing/2014/main" id="{5A0CE633-FC8F-FC91-710F-33BBF6357D7C}"/>
              </a:ext>
            </a:extLst>
          </p:cNvPr>
          <p:cNvPicPr>
            <a:picLocks noChangeAspect="1"/>
          </p:cNvPicPr>
          <p:nvPr/>
        </p:nvPicPr>
        <p:blipFill>
          <a:blip r:embed="rId2"/>
          <a:stretch>
            <a:fillRect/>
          </a:stretch>
        </p:blipFill>
        <p:spPr>
          <a:xfrm>
            <a:off x="1002557" y="2609761"/>
            <a:ext cx="4907706" cy="2783065"/>
          </a:xfrm>
          <a:prstGeom prst="rect">
            <a:avLst/>
          </a:prstGeom>
        </p:spPr>
      </p:pic>
      <p:pic>
        <p:nvPicPr>
          <p:cNvPr id="5" name="Picture 4">
            <a:extLst>
              <a:ext uri="{FF2B5EF4-FFF2-40B4-BE49-F238E27FC236}">
                <a16:creationId xmlns:a16="http://schemas.microsoft.com/office/drawing/2014/main" id="{500A1DD1-2234-2885-E73D-B25CC1EB56D4}"/>
              </a:ext>
            </a:extLst>
          </p:cNvPr>
          <p:cNvPicPr>
            <a:picLocks noChangeAspect="1"/>
          </p:cNvPicPr>
          <p:nvPr/>
        </p:nvPicPr>
        <p:blipFill>
          <a:blip r:embed="rId3"/>
          <a:stretch>
            <a:fillRect/>
          </a:stretch>
        </p:blipFill>
        <p:spPr>
          <a:xfrm>
            <a:off x="6455694" y="2496102"/>
            <a:ext cx="4733749" cy="2896724"/>
          </a:xfrm>
          <a:prstGeom prst="rect">
            <a:avLst/>
          </a:prstGeom>
        </p:spPr>
      </p:pic>
    </p:spTree>
    <p:extLst>
      <p:ext uri="{BB962C8B-B14F-4D97-AF65-F5344CB8AC3E}">
        <p14:creationId xmlns:p14="http://schemas.microsoft.com/office/powerpoint/2010/main" val="1719652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able&#10;&#10;Description automatically generated">
            <a:extLst>
              <a:ext uri="{FF2B5EF4-FFF2-40B4-BE49-F238E27FC236}">
                <a16:creationId xmlns:a16="http://schemas.microsoft.com/office/drawing/2014/main" id="{36CC7C4A-100F-5088-8896-58581B9E4D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573" y="643467"/>
            <a:ext cx="9816854"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9135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E61A5-21BA-B741-A643-3D9B1ED873BD}"/>
              </a:ext>
            </a:extLst>
          </p:cNvPr>
          <p:cNvSpPr>
            <a:spLocks noGrp="1"/>
          </p:cNvSpPr>
          <p:nvPr>
            <p:ph type="title"/>
          </p:nvPr>
        </p:nvSpPr>
        <p:spPr/>
        <p:txBody>
          <a:bodyPr/>
          <a:lstStyle/>
          <a:p>
            <a:r>
              <a:rPr lang="en-US" dirty="0"/>
              <a:t>Aims of the session…</a:t>
            </a:r>
          </a:p>
        </p:txBody>
      </p:sp>
      <p:sp>
        <p:nvSpPr>
          <p:cNvPr id="3" name="Content Placeholder 2">
            <a:extLst>
              <a:ext uri="{FF2B5EF4-FFF2-40B4-BE49-F238E27FC236}">
                <a16:creationId xmlns:a16="http://schemas.microsoft.com/office/drawing/2014/main" id="{716CCF12-3255-3642-AA46-D4D65851F5CE}"/>
              </a:ext>
            </a:extLst>
          </p:cNvPr>
          <p:cNvSpPr>
            <a:spLocks noGrp="1"/>
          </p:cNvSpPr>
          <p:nvPr>
            <p:ph idx="1"/>
          </p:nvPr>
        </p:nvSpPr>
        <p:spPr>
          <a:xfrm>
            <a:off x="838200" y="1933202"/>
            <a:ext cx="10515600" cy="4351338"/>
          </a:xfrm>
        </p:spPr>
        <p:txBody>
          <a:bodyPr/>
          <a:lstStyle/>
          <a:p>
            <a:r>
              <a:rPr lang="en-US" dirty="0"/>
              <a:t>To understand the requirements of the primary geography curriculum</a:t>
            </a:r>
          </a:p>
          <a:p>
            <a:r>
              <a:rPr lang="en-US" dirty="0"/>
              <a:t>To gain a better understanding of how geography is planned and delivered </a:t>
            </a:r>
          </a:p>
          <a:p>
            <a:r>
              <a:rPr lang="en-US" dirty="0"/>
              <a:t>To know how to plan a series of lessons</a:t>
            </a:r>
          </a:p>
          <a:p>
            <a:endParaRPr lang="en-US" dirty="0"/>
          </a:p>
        </p:txBody>
      </p:sp>
    </p:spTree>
    <p:extLst>
      <p:ext uri="{BB962C8B-B14F-4D97-AF65-F5344CB8AC3E}">
        <p14:creationId xmlns:p14="http://schemas.microsoft.com/office/powerpoint/2010/main" val="3173945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 table&#10;&#10;Description automatically generated with medium confidence">
            <a:extLst>
              <a:ext uri="{FF2B5EF4-FFF2-40B4-BE49-F238E27FC236}">
                <a16:creationId xmlns:a16="http://schemas.microsoft.com/office/drawing/2014/main" id="{6F5E9467-BEB5-921C-93D4-EC96988DA1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8192" y="643467"/>
            <a:ext cx="9095615"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3470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933FD-8787-B795-95D6-6E93A95C1BA0}"/>
              </a:ext>
            </a:extLst>
          </p:cNvPr>
          <p:cNvSpPr>
            <a:spLocks noGrp="1"/>
          </p:cNvSpPr>
          <p:nvPr>
            <p:ph type="title"/>
          </p:nvPr>
        </p:nvSpPr>
        <p:spPr/>
        <p:txBody>
          <a:bodyPr/>
          <a:lstStyle/>
          <a:p>
            <a:r>
              <a:rPr lang="en-GB" dirty="0"/>
              <a:t>TASK</a:t>
            </a:r>
          </a:p>
        </p:txBody>
      </p:sp>
      <p:sp>
        <p:nvSpPr>
          <p:cNvPr id="3" name="Content Placeholder 2">
            <a:extLst>
              <a:ext uri="{FF2B5EF4-FFF2-40B4-BE49-F238E27FC236}">
                <a16:creationId xmlns:a16="http://schemas.microsoft.com/office/drawing/2014/main" id="{94B952C1-DD9E-1EA4-F97D-C5D360644ABF}"/>
              </a:ext>
            </a:extLst>
          </p:cNvPr>
          <p:cNvSpPr>
            <a:spLocks noGrp="1"/>
          </p:cNvSpPr>
          <p:nvPr>
            <p:ph idx="1"/>
          </p:nvPr>
        </p:nvSpPr>
        <p:spPr/>
        <p:txBody>
          <a:bodyPr/>
          <a:lstStyle/>
          <a:p>
            <a:r>
              <a:rPr lang="en-GB" dirty="0"/>
              <a:t>Take some time to look at the NC documents and the progression of knowledge and skills documents. </a:t>
            </a:r>
          </a:p>
          <a:p>
            <a:r>
              <a:rPr lang="en-GB" dirty="0"/>
              <a:t>Identify where the elements of the NC are addressed within each year group and how the NC ‘outline’ for geography has been developed so that pupils have a deeper understanding of the subject.</a:t>
            </a:r>
          </a:p>
          <a:p>
            <a:r>
              <a:rPr lang="en-GB" dirty="0"/>
              <a:t>Could you group any together to make a 6 week unit?</a:t>
            </a:r>
          </a:p>
          <a:p>
            <a:r>
              <a:rPr lang="en-GB" dirty="0"/>
              <a:t>Thoughts? </a:t>
            </a:r>
          </a:p>
        </p:txBody>
      </p:sp>
    </p:spTree>
    <p:extLst>
      <p:ext uri="{BB962C8B-B14F-4D97-AF65-F5344CB8AC3E}">
        <p14:creationId xmlns:p14="http://schemas.microsoft.com/office/powerpoint/2010/main" val="1631656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231B0-2ECA-F07F-009B-34078F4BB970}"/>
              </a:ext>
            </a:extLst>
          </p:cNvPr>
          <p:cNvSpPr>
            <a:spLocks noGrp="1"/>
          </p:cNvSpPr>
          <p:nvPr>
            <p:ph type="title"/>
          </p:nvPr>
        </p:nvSpPr>
        <p:spPr/>
        <p:txBody>
          <a:bodyPr/>
          <a:lstStyle/>
          <a:p>
            <a:r>
              <a:rPr lang="en-GB" dirty="0"/>
              <a:t>From your Audits…</a:t>
            </a:r>
          </a:p>
        </p:txBody>
      </p:sp>
      <p:sp>
        <p:nvSpPr>
          <p:cNvPr id="3" name="Content Placeholder 2">
            <a:extLst>
              <a:ext uri="{FF2B5EF4-FFF2-40B4-BE49-F238E27FC236}">
                <a16:creationId xmlns:a16="http://schemas.microsoft.com/office/drawing/2014/main" id="{F4326CC9-4B1E-DAFD-68D1-E0CC5BDA6235}"/>
              </a:ext>
            </a:extLst>
          </p:cNvPr>
          <p:cNvSpPr>
            <a:spLocks noGrp="1"/>
          </p:cNvSpPr>
          <p:nvPr>
            <p:ph idx="1"/>
          </p:nvPr>
        </p:nvSpPr>
        <p:spPr/>
        <p:txBody>
          <a:bodyPr/>
          <a:lstStyle/>
          <a:p>
            <a:r>
              <a:rPr lang="en-GB" dirty="0"/>
              <a:t>Significant UK Places and environments</a:t>
            </a:r>
          </a:p>
          <a:p>
            <a:r>
              <a:rPr lang="en-GB" dirty="0"/>
              <a:t>Significant world places and environments</a:t>
            </a:r>
          </a:p>
          <a:p>
            <a:r>
              <a:rPr lang="en-GB" dirty="0"/>
              <a:t>Physical and human geography</a:t>
            </a:r>
          </a:p>
          <a:p>
            <a:r>
              <a:rPr lang="en-GB" dirty="0"/>
              <a:t>Physical and human processes</a:t>
            </a:r>
          </a:p>
          <a:p>
            <a:r>
              <a:rPr lang="en-GB" dirty="0"/>
              <a:t>Linking English and Geography</a:t>
            </a:r>
          </a:p>
          <a:p>
            <a:endParaRPr lang="en-GB" dirty="0"/>
          </a:p>
        </p:txBody>
      </p:sp>
    </p:spTree>
    <p:extLst>
      <p:ext uri="{BB962C8B-B14F-4D97-AF65-F5344CB8AC3E}">
        <p14:creationId xmlns:p14="http://schemas.microsoft.com/office/powerpoint/2010/main" val="2253953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A06AE80-0AFF-873B-F8DC-30BDA10B853D}"/>
              </a:ext>
            </a:extLst>
          </p:cNvPr>
          <p:cNvPicPr>
            <a:picLocks noChangeAspect="1"/>
          </p:cNvPicPr>
          <p:nvPr/>
        </p:nvPicPr>
        <p:blipFill rotWithShape="1">
          <a:blip r:embed="rId2"/>
          <a:srcRect t="2342"/>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5" name="Picture 4">
            <a:extLst>
              <a:ext uri="{FF2B5EF4-FFF2-40B4-BE49-F238E27FC236}">
                <a16:creationId xmlns:a16="http://schemas.microsoft.com/office/drawing/2014/main" id="{7E8DB854-5E48-8F20-BFE5-7C0DFF4FF28B}"/>
              </a:ext>
            </a:extLst>
          </p:cNvPr>
          <p:cNvPicPr>
            <a:picLocks noChangeAspect="1"/>
          </p:cNvPicPr>
          <p:nvPr/>
        </p:nvPicPr>
        <p:blipFill rotWithShape="1">
          <a:blip r:embed="rId3"/>
          <a:srcRect t="21978" r="1" b="1"/>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18" name="Freeform: Shape 17">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E4F9BA-F0E0-794F-418C-4146789D5189}"/>
              </a:ext>
            </a:extLst>
          </p:cNvPr>
          <p:cNvSpPr>
            <a:spLocks noGrp="1"/>
          </p:cNvSpPr>
          <p:nvPr>
            <p:ph type="title"/>
          </p:nvPr>
        </p:nvSpPr>
        <p:spPr>
          <a:xfrm>
            <a:off x="448056" y="681038"/>
            <a:ext cx="2804504" cy="1325563"/>
          </a:xfrm>
        </p:spPr>
        <p:txBody>
          <a:bodyPr anchor="ctr">
            <a:normAutofit/>
          </a:bodyPr>
          <a:lstStyle/>
          <a:p>
            <a:r>
              <a:rPr lang="en-GB" sz="2800"/>
              <a:t>Significant UK places and environments</a:t>
            </a:r>
          </a:p>
        </p:txBody>
      </p:sp>
      <p:sp>
        <p:nvSpPr>
          <p:cNvPr id="22" name="Rectangle 21">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754A629-AF48-5870-60CA-207E399810B5}"/>
              </a:ext>
            </a:extLst>
          </p:cNvPr>
          <p:cNvSpPr>
            <a:spLocks noGrp="1"/>
          </p:cNvSpPr>
          <p:nvPr>
            <p:ph idx="1"/>
          </p:nvPr>
        </p:nvSpPr>
        <p:spPr>
          <a:xfrm>
            <a:off x="448056" y="2258171"/>
            <a:ext cx="2804504" cy="3918792"/>
          </a:xfrm>
        </p:spPr>
        <p:txBody>
          <a:bodyPr>
            <a:normAutofit/>
          </a:bodyPr>
          <a:lstStyle/>
          <a:p>
            <a:pPr marL="0" indent="0">
              <a:buNone/>
            </a:pPr>
            <a:r>
              <a:rPr lang="en-GB" sz="1800" dirty="0"/>
              <a:t>What do we class as significant places and environments?</a:t>
            </a:r>
          </a:p>
          <a:p>
            <a:r>
              <a:rPr lang="en-GB" sz="1800" dirty="0"/>
              <a:t>UK Rivers</a:t>
            </a:r>
          </a:p>
          <a:p>
            <a:r>
              <a:rPr lang="en-GB" sz="1800" dirty="0"/>
              <a:t>UK Mountains</a:t>
            </a:r>
          </a:p>
          <a:p>
            <a:r>
              <a:rPr lang="en-GB" sz="1800" dirty="0"/>
              <a:t>Major Cities</a:t>
            </a:r>
          </a:p>
          <a:p>
            <a:r>
              <a:rPr lang="en-GB" sz="1800" dirty="0"/>
              <a:t>Flat and hilly land areas</a:t>
            </a:r>
          </a:p>
          <a:p>
            <a:endParaRPr lang="en-GB" sz="1800" dirty="0"/>
          </a:p>
          <a:p>
            <a:r>
              <a:rPr lang="en-GB" sz="1800" dirty="0"/>
              <a:t>What questions can we ask about these maps?</a:t>
            </a:r>
          </a:p>
          <a:p>
            <a:endParaRPr lang="en-GB" sz="1800" dirty="0"/>
          </a:p>
        </p:txBody>
      </p:sp>
    </p:spTree>
    <p:extLst>
      <p:ext uri="{BB962C8B-B14F-4D97-AF65-F5344CB8AC3E}">
        <p14:creationId xmlns:p14="http://schemas.microsoft.com/office/powerpoint/2010/main" val="651255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3E9FF-8C3F-FAAE-FB3F-7A3C05D37713}"/>
              </a:ext>
            </a:extLst>
          </p:cNvPr>
          <p:cNvSpPr>
            <a:spLocks noGrp="1"/>
          </p:cNvSpPr>
          <p:nvPr>
            <p:ph type="title"/>
          </p:nvPr>
        </p:nvSpPr>
        <p:spPr/>
        <p:txBody>
          <a:bodyPr/>
          <a:lstStyle/>
          <a:p>
            <a:r>
              <a:rPr lang="en-GB" dirty="0"/>
              <a:t>Significant world places and environments</a:t>
            </a:r>
          </a:p>
        </p:txBody>
      </p:sp>
      <p:sp>
        <p:nvSpPr>
          <p:cNvPr id="3" name="Content Placeholder 2">
            <a:extLst>
              <a:ext uri="{FF2B5EF4-FFF2-40B4-BE49-F238E27FC236}">
                <a16:creationId xmlns:a16="http://schemas.microsoft.com/office/drawing/2014/main" id="{74EFEA9B-B8F7-D5C2-1262-B2751853D4F1}"/>
              </a:ext>
            </a:extLst>
          </p:cNvPr>
          <p:cNvSpPr>
            <a:spLocks noGrp="1"/>
          </p:cNvSpPr>
          <p:nvPr>
            <p:ph idx="1"/>
          </p:nvPr>
        </p:nvSpPr>
        <p:spPr/>
        <p:txBody>
          <a:bodyPr/>
          <a:lstStyle/>
          <a:p>
            <a:r>
              <a:rPr lang="en-GB" dirty="0"/>
              <a:t>North and South America</a:t>
            </a:r>
          </a:p>
          <a:p>
            <a:r>
              <a:rPr lang="en-GB" dirty="0"/>
              <a:t>Russia</a:t>
            </a:r>
          </a:p>
          <a:p>
            <a:r>
              <a:rPr lang="en-GB" dirty="0"/>
              <a:t>Europe</a:t>
            </a:r>
          </a:p>
          <a:p>
            <a:r>
              <a:rPr lang="en-GB" dirty="0"/>
              <a:t>Rainforests</a:t>
            </a:r>
          </a:p>
          <a:p>
            <a:r>
              <a:rPr lang="en-GB" dirty="0"/>
              <a:t>Deserts (hot and cold)</a:t>
            </a:r>
          </a:p>
          <a:p>
            <a:r>
              <a:rPr lang="en-GB" dirty="0"/>
              <a:t>Major world rivers</a:t>
            </a:r>
          </a:p>
          <a:p>
            <a:r>
              <a:rPr lang="en-GB" dirty="0"/>
              <a:t>Mountains and mountain ranges</a:t>
            </a:r>
          </a:p>
          <a:p>
            <a:r>
              <a:rPr lang="en-GB" dirty="0"/>
              <a:t>Warmest/coldest areas/tropics</a:t>
            </a:r>
          </a:p>
        </p:txBody>
      </p:sp>
      <p:pic>
        <p:nvPicPr>
          <p:cNvPr id="4" name="Picture 3">
            <a:extLst>
              <a:ext uri="{FF2B5EF4-FFF2-40B4-BE49-F238E27FC236}">
                <a16:creationId xmlns:a16="http://schemas.microsoft.com/office/drawing/2014/main" id="{76FCB7AC-CC80-C4FE-57C2-EC14B4A1BB5C}"/>
              </a:ext>
            </a:extLst>
          </p:cNvPr>
          <p:cNvPicPr>
            <a:picLocks noChangeAspect="1"/>
          </p:cNvPicPr>
          <p:nvPr/>
        </p:nvPicPr>
        <p:blipFill>
          <a:blip r:embed="rId2"/>
          <a:stretch>
            <a:fillRect/>
          </a:stretch>
        </p:blipFill>
        <p:spPr>
          <a:xfrm>
            <a:off x="6224587" y="1995487"/>
            <a:ext cx="5476876" cy="2957975"/>
          </a:xfrm>
          <a:prstGeom prst="rect">
            <a:avLst/>
          </a:prstGeom>
        </p:spPr>
      </p:pic>
    </p:spTree>
    <p:extLst>
      <p:ext uri="{BB962C8B-B14F-4D97-AF65-F5344CB8AC3E}">
        <p14:creationId xmlns:p14="http://schemas.microsoft.com/office/powerpoint/2010/main" val="4173019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C30F-22D7-B9F7-912C-CB22388AC8F7}"/>
              </a:ext>
            </a:extLst>
          </p:cNvPr>
          <p:cNvSpPr>
            <a:spLocks noGrp="1"/>
          </p:cNvSpPr>
          <p:nvPr>
            <p:ph type="title"/>
          </p:nvPr>
        </p:nvSpPr>
        <p:spPr/>
        <p:txBody>
          <a:bodyPr/>
          <a:lstStyle/>
          <a:p>
            <a:r>
              <a:rPr lang="en-GB" dirty="0"/>
              <a:t>Human and Physical Geography</a:t>
            </a:r>
          </a:p>
        </p:txBody>
      </p:sp>
      <p:sp>
        <p:nvSpPr>
          <p:cNvPr id="3" name="Content Placeholder 2">
            <a:extLst>
              <a:ext uri="{FF2B5EF4-FFF2-40B4-BE49-F238E27FC236}">
                <a16:creationId xmlns:a16="http://schemas.microsoft.com/office/drawing/2014/main" id="{71CD2152-33F5-C417-578C-12F2355A3010}"/>
              </a:ext>
            </a:extLst>
          </p:cNvPr>
          <p:cNvSpPr>
            <a:spLocks noGrp="1"/>
          </p:cNvSpPr>
          <p:nvPr>
            <p:ph idx="1"/>
          </p:nvPr>
        </p:nvSpPr>
        <p:spPr/>
        <p:txBody>
          <a:bodyPr/>
          <a:lstStyle/>
          <a:p>
            <a:pPr algn="l"/>
            <a:r>
              <a:rPr lang="en-GB" b="0" i="0" dirty="0">
                <a:solidFill>
                  <a:srgbClr val="231F20"/>
                </a:solidFill>
                <a:effectLst/>
                <a:latin typeface="ReithSans"/>
              </a:rPr>
              <a:t>Human and physical features are things that you can see all around you.</a:t>
            </a:r>
          </a:p>
          <a:p>
            <a:pPr algn="l"/>
            <a:r>
              <a:rPr lang="en-GB" b="1" i="0" dirty="0">
                <a:solidFill>
                  <a:srgbClr val="231F20"/>
                </a:solidFill>
                <a:effectLst/>
                <a:latin typeface="ReithSans"/>
              </a:rPr>
              <a:t>Physical features</a:t>
            </a:r>
            <a:r>
              <a:rPr lang="en-GB" b="0" i="0" dirty="0">
                <a:solidFill>
                  <a:srgbClr val="231F20"/>
                </a:solidFill>
                <a:effectLst/>
                <a:latin typeface="ReithSans"/>
              </a:rPr>
              <a:t> like seas, mountains and rivers are </a:t>
            </a:r>
            <a:r>
              <a:rPr lang="en-GB" b="1" i="0" dirty="0">
                <a:solidFill>
                  <a:srgbClr val="231F20"/>
                </a:solidFill>
                <a:effectLst/>
                <a:latin typeface="ReithSans"/>
              </a:rPr>
              <a:t>natural</a:t>
            </a:r>
            <a:r>
              <a:rPr lang="en-GB" b="0" i="0" dirty="0">
                <a:solidFill>
                  <a:srgbClr val="231F20"/>
                </a:solidFill>
                <a:effectLst/>
                <a:latin typeface="ReithSans"/>
              </a:rPr>
              <a:t>. They would be here even if there were no people around.</a:t>
            </a:r>
          </a:p>
          <a:p>
            <a:pPr algn="l"/>
            <a:r>
              <a:rPr lang="en-GB" b="1" i="0" dirty="0">
                <a:solidFill>
                  <a:srgbClr val="231F20"/>
                </a:solidFill>
                <a:effectLst/>
                <a:latin typeface="ReithSans"/>
              </a:rPr>
              <a:t>Human features</a:t>
            </a:r>
            <a:r>
              <a:rPr lang="en-GB" b="0" i="0" dirty="0">
                <a:solidFill>
                  <a:srgbClr val="231F20"/>
                </a:solidFill>
                <a:effectLst/>
                <a:latin typeface="ReithSans"/>
              </a:rPr>
              <a:t> are things like houses, roads and bridges. They have been </a:t>
            </a:r>
            <a:r>
              <a:rPr lang="en-GB" b="1" i="0" dirty="0">
                <a:solidFill>
                  <a:srgbClr val="231F20"/>
                </a:solidFill>
                <a:effectLst/>
                <a:latin typeface="ReithSans"/>
              </a:rPr>
              <a:t>built by people</a:t>
            </a:r>
            <a:r>
              <a:rPr lang="en-GB" b="0" i="0" dirty="0">
                <a:solidFill>
                  <a:srgbClr val="231F20"/>
                </a:solidFill>
                <a:effectLst/>
                <a:latin typeface="ReithSans"/>
              </a:rPr>
              <a:t>.</a:t>
            </a:r>
          </a:p>
          <a:p>
            <a:pPr marL="0" indent="0">
              <a:buNone/>
            </a:pPr>
            <a:endParaRPr lang="en-GB" dirty="0"/>
          </a:p>
        </p:txBody>
      </p:sp>
    </p:spTree>
    <p:extLst>
      <p:ext uri="{BB962C8B-B14F-4D97-AF65-F5344CB8AC3E}">
        <p14:creationId xmlns:p14="http://schemas.microsoft.com/office/powerpoint/2010/main" val="1073488683"/>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08F2C-867F-A68D-6839-A9047E1F0C4C}"/>
              </a:ext>
            </a:extLst>
          </p:cNvPr>
          <p:cNvSpPr>
            <a:spLocks noGrp="1"/>
          </p:cNvSpPr>
          <p:nvPr>
            <p:ph type="title"/>
          </p:nvPr>
        </p:nvSpPr>
        <p:spPr/>
        <p:txBody>
          <a:bodyPr/>
          <a:lstStyle/>
          <a:p>
            <a:r>
              <a:rPr lang="en-GB" dirty="0"/>
              <a:t>Human and Physical Processes</a:t>
            </a:r>
          </a:p>
        </p:txBody>
      </p:sp>
      <p:sp>
        <p:nvSpPr>
          <p:cNvPr id="3" name="Content Placeholder 2">
            <a:extLst>
              <a:ext uri="{FF2B5EF4-FFF2-40B4-BE49-F238E27FC236}">
                <a16:creationId xmlns:a16="http://schemas.microsoft.com/office/drawing/2014/main" id="{2AC322BB-C76E-D3FB-34D7-5593EE7AC2DF}"/>
              </a:ext>
            </a:extLst>
          </p:cNvPr>
          <p:cNvSpPr>
            <a:spLocks noGrp="1"/>
          </p:cNvSpPr>
          <p:nvPr>
            <p:ph idx="1"/>
          </p:nvPr>
        </p:nvSpPr>
        <p:spPr/>
        <p:txBody>
          <a:bodyPr/>
          <a:lstStyle/>
          <a:p>
            <a:r>
              <a:rPr lang="en-GB" dirty="0"/>
              <a:t>Physical processes in geography looks at the natural processes of the Earth, such as climate (links to science – Earth and Space) and plate tectonics. </a:t>
            </a:r>
          </a:p>
          <a:p>
            <a:r>
              <a:rPr lang="en-GB" dirty="0"/>
              <a:t>Human processes in geography looks at the impact and behaviour of people and how they relate to the physical world. This will link to PSHE and Eco clubs. </a:t>
            </a:r>
          </a:p>
        </p:txBody>
      </p:sp>
    </p:spTree>
    <p:extLst>
      <p:ext uri="{BB962C8B-B14F-4D97-AF65-F5344CB8AC3E}">
        <p14:creationId xmlns:p14="http://schemas.microsoft.com/office/powerpoint/2010/main" val="218709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951D7-C70D-E343-00C1-DA8727DC24A7}"/>
              </a:ext>
            </a:extLst>
          </p:cNvPr>
          <p:cNvSpPr>
            <a:spLocks noGrp="1"/>
          </p:cNvSpPr>
          <p:nvPr>
            <p:ph type="title"/>
          </p:nvPr>
        </p:nvSpPr>
        <p:spPr/>
        <p:txBody>
          <a:bodyPr/>
          <a:lstStyle/>
          <a:p>
            <a:r>
              <a:rPr lang="en-GB" dirty="0"/>
              <a:t>Linking Geography and English</a:t>
            </a:r>
          </a:p>
        </p:txBody>
      </p:sp>
      <p:sp>
        <p:nvSpPr>
          <p:cNvPr id="3" name="Content Placeholder 2">
            <a:extLst>
              <a:ext uri="{FF2B5EF4-FFF2-40B4-BE49-F238E27FC236}">
                <a16:creationId xmlns:a16="http://schemas.microsoft.com/office/drawing/2014/main" id="{D69DDE67-C08D-7D5A-D37B-634D4713133E}"/>
              </a:ext>
            </a:extLst>
          </p:cNvPr>
          <p:cNvSpPr>
            <a:spLocks noGrp="1"/>
          </p:cNvSpPr>
          <p:nvPr>
            <p:ph idx="1"/>
          </p:nvPr>
        </p:nvSpPr>
        <p:spPr/>
        <p:txBody>
          <a:bodyPr/>
          <a:lstStyle/>
          <a:p>
            <a:pPr marL="0" indent="0">
              <a:buNone/>
            </a:pPr>
            <a:r>
              <a:rPr lang="en-GB" dirty="0"/>
              <a:t>Which genre lend themselves to geography writing?</a:t>
            </a:r>
          </a:p>
          <a:p>
            <a:r>
              <a:rPr lang="en-GB" dirty="0"/>
              <a:t>Explanation texts</a:t>
            </a:r>
          </a:p>
          <a:p>
            <a:r>
              <a:rPr lang="en-GB" dirty="0"/>
              <a:t>NC reports</a:t>
            </a:r>
          </a:p>
          <a:p>
            <a:r>
              <a:rPr lang="en-GB" dirty="0"/>
              <a:t>Journalistic</a:t>
            </a:r>
          </a:p>
          <a:p>
            <a:endParaRPr lang="en-GB" dirty="0"/>
          </a:p>
          <a:p>
            <a:pPr marL="0" indent="0">
              <a:buNone/>
            </a:pPr>
            <a:r>
              <a:rPr lang="en-GB" dirty="0"/>
              <a:t>Avoid diaries and postcards etc. Writing like a geographer means choosing appropriate genre.</a:t>
            </a:r>
          </a:p>
        </p:txBody>
      </p:sp>
    </p:spTree>
    <p:extLst>
      <p:ext uri="{BB962C8B-B14F-4D97-AF65-F5344CB8AC3E}">
        <p14:creationId xmlns:p14="http://schemas.microsoft.com/office/powerpoint/2010/main" val="739126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E6D3A-AC4A-9BE2-B535-690671064CFB}"/>
              </a:ext>
            </a:extLst>
          </p:cNvPr>
          <p:cNvSpPr>
            <a:spLocks noGrp="1"/>
          </p:cNvSpPr>
          <p:nvPr>
            <p:ph type="title"/>
          </p:nvPr>
        </p:nvSpPr>
        <p:spPr/>
        <p:txBody>
          <a:bodyPr/>
          <a:lstStyle/>
          <a:p>
            <a:r>
              <a:rPr lang="en-GB" dirty="0"/>
              <a:t>Plan ahead</a:t>
            </a:r>
          </a:p>
        </p:txBody>
      </p:sp>
      <p:sp>
        <p:nvSpPr>
          <p:cNvPr id="3" name="Content Placeholder 2">
            <a:extLst>
              <a:ext uri="{FF2B5EF4-FFF2-40B4-BE49-F238E27FC236}">
                <a16:creationId xmlns:a16="http://schemas.microsoft.com/office/drawing/2014/main" id="{8DB7BD80-24E7-8FA8-B369-714A359E0F08}"/>
              </a:ext>
            </a:extLst>
          </p:cNvPr>
          <p:cNvSpPr>
            <a:spLocks noGrp="1"/>
          </p:cNvSpPr>
          <p:nvPr>
            <p:ph idx="1"/>
          </p:nvPr>
        </p:nvSpPr>
        <p:spPr/>
        <p:txBody>
          <a:bodyPr/>
          <a:lstStyle/>
          <a:p>
            <a:pPr marL="0" indent="0">
              <a:buNone/>
            </a:pPr>
            <a:r>
              <a:rPr lang="en-GB" dirty="0"/>
              <a:t>Look at the geography topic that you are doing and plan your English around it. </a:t>
            </a:r>
          </a:p>
          <a:p>
            <a:pPr marL="0" indent="0">
              <a:buNone/>
            </a:pPr>
            <a:r>
              <a:rPr lang="en-GB" dirty="0"/>
              <a:t>Find or write a WAGOLL with all of the features you would like to see. You can then use this as a comprehension in your English lessons which means extra exposure to the content.</a:t>
            </a:r>
          </a:p>
          <a:p>
            <a:pPr marL="0" indent="0">
              <a:buNone/>
            </a:pPr>
            <a:r>
              <a:rPr lang="en-GB" dirty="0"/>
              <a:t>Which punctuation, sentence types, grammar would you need to include in the English unit? Can you use the topic to write your expanded noun phrases or embedded clauses etc. Pupils can then use this later in their writing.</a:t>
            </a:r>
          </a:p>
          <a:p>
            <a:pPr marL="0" indent="0">
              <a:buNone/>
            </a:pPr>
            <a:endParaRPr lang="en-GB" dirty="0"/>
          </a:p>
        </p:txBody>
      </p:sp>
    </p:spTree>
    <p:extLst>
      <p:ext uri="{BB962C8B-B14F-4D97-AF65-F5344CB8AC3E}">
        <p14:creationId xmlns:p14="http://schemas.microsoft.com/office/powerpoint/2010/main" val="4008150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5C3F-8791-549C-8193-6BA439946D45}"/>
              </a:ext>
            </a:extLst>
          </p:cNvPr>
          <p:cNvSpPr>
            <a:spLocks noGrp="1"/>
          </p:cNvSpPr>
          <p:nvPr>
            <p:ph type="title"/>
          </p:nvPr>
        </p:nvSpPr>
        <p:spPr/>
        <p:txBody>
          <a:bodyPr/>
          <a:lstStyle/>
          <a:p>
            <a:r>
              <a:rPr lang="en-GB" dirty="0"/>
              <a:t>Planning a 2 week English unit…</a:t>
            </a:r>
          </a:p>
        </p:txBody>
      </p:sp>
      <p:graphicFrame>
        <p:nvGraphicFramePr>
          <p:cNvPr id="4" name="Table 4">
            <a:extLst>
              <a:ext uri="{FF2B5EF4-FFF2-40B4-BE49-F238E27FC236}">
                <a16:creationId xmlns:a16="http://schemas.microsoft.com/office/drawing/2014/main" id="{EC17C426-5BB3-7199-110D-4903A335A2E3}"/>
              </a:ext>
            </a:extLst>
          </p:cNvPr>
          <p:cNvGraphicFramePr>
            <a:graphicFrameLocks noGrp="1"/>
          </p:cNvGraphicFramePr>
          <p:nvPr>
            <p:ph idx="1"/>
            <p:extLst>
              <p:ext uri="{D42A27DB-BD31-4B8C-83A1-F6EECF244321}">
                <p14:modId xmlns:p14="http://schemas.microsoft.com/office/powerpoint/2010/main" val="1213655691"/>
              </p:ext>
            </p:extLst>
          </p:nvPr>
        </p:nvGraphicFramePr>
        <p:xfrm>
          <a:off x="838200" y="1825625"/>
          <a:ext cx="10515600" cy="128524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571749351"/>
                    </a:ext>
                  </a:extLst>
                </a:gridCol>
                <a:gridCol w="2103120">
                  <a:extLst>
                    <a:ext uri="{9D8B030D-6E8A-4147-A177-3AD203B41FA5}">
                      <a16:colId xmlns:a16="http://schemas.microsoft.com/office/drawing/2014/main" val="433085870"/>
                    </a:ext>
                  </a:extLst>
                </a:gridCol>
                <a:gridCol w="2103120">
                  <a:extLst>
                    <a:ext uri="{9D8B030D-6E8A-4147-A177-3AD203B41FA5}">
                      <a16:colId xmlns:a16="http://schemas.microsoft.com/office/drawing/2014/main" val="1651907191"/>
                    </a:ext>
                  </a:extLst>
                </a:gridCol>
                <a:gridCol w="2103120">
                  <a:extLst>
                    <a:ext uri="{9D8B030D-6E8A-4147-A177-3AD203B41FA5}">
                      <a16:colId xmlns:a16="http://schemas.microsoft.com/office/drawing/2014/main" val="2964522030"/>
                    </a:ext>
                  </a:extLst>
                </a:gridCol>
                <a:gridCol w="2103120">
                  <a:extLst>
                    <a:ext uri="{9D8B030D-6E8A-4147-A177-3AD203B41FA5}">
                      <a16:colId xmlns:a16="http://schemas.microsoft.com/office/drawing/2014/main" val="2897796561"/>
                    </a:ext>
                  </a:extLst>
                </a:gridCol>
              </a:tblGrid>
              <a:tr h="370840">
                <a:tc>
                  <a:txBody>
                    <a:bodyPr/>
                    <a:lstStyle/>
                    <a:p>
                      <a:r>
                        <a:rPr lang="en-GB" dirty="0"/>
                        <a:t>Monday</a:t>
                      </a:r>
                    </a:p>
                    <a:p>
                      <a:r>
                        <a:rPr lang="en-GB" dirty="0"/>
                        <a:t>Comprehension</a:t>
                      </a:r>
                    </a:p>
                  </a:txBody>
                  <a:tcPr/>
                </a:tc>
                <a:tc>
                  <a:txBody>
                    <a:bodyPr/>
                    <a:lstStyle/>
                    <a:p>
                      <a:r>
                        <a:rPr lang="en-GB" dirty="0"/>
                        <a:t>Tuesday</a:t>
                      </a:r>
                    </a:p>
                    <a:p>
                      <a:r>
                        <a:rPr lang="en-GB" dirty="0"/>
                        <a:t>Structure and Features</a:t>
                      </a:r>
                    </a:p>
                  </a:txBody>
                  <a:tcPr/>
                </a:tc>
                <a:tc>
                  <a:txBody>
                    <a:bodyPr/>
                    <a:lstStyle/>
                    <a:p>
                      <a:r>
                        <a:rPr lang="en-GB" dirty="0"/>
                        <a:t>Wednesday</a:t>
                      </a:r>
                    </a:p>
                    <a:p>
                      <a:r>
                        <a:rPr lang="en-GB" dirty="0"/>
                        <a:t>Sentence Types</a:t>
                      </a:r>
                    </a:p>
                  </a:txBody>
                  <a:tcPr/>
                </a:tc>
                <a:tc>
                  <a:txBody>
                    <a:bodyPr/>
                    <a:lstStyle/>
                    <a:p>
                      <a:r>
                        <a:rPr lang="en-GB" dirty="0"/>
                        <a:t>Thursday</a:t>
                      </a:r>
                    </a:p>
                    <a:p>
                      <a:r>
                        <a:rPr lang="en-GB" dirty="0"/>
                        <a:t>Grammar</a:t>
                      </a:r>
                    </a:p>
                  </a:txBody>
                  <a:tcPr/>
                </a:tc>
                <a:tc>
                  <a:txBody>
                    <a:bodyPr/>
                    <a:lstStyle/>
                    <a:p>
                      <a:r>
                        <a:rPr lang="en-GB" dirty="0"/>
                        <a:t>Friday</a:t>
                      </a:r>
                    </a:p>
                    <a:p>
                      <a:r>
                        <a:rPr lang="en-GB" dirty="0"/>
                        <a:t>Spelling/</a:t>
                      </a:r>
                      <a:r>
                        <a:rPr lang="en-GB" dirty="0" err="1"/>
                        <a:t>SPaG</a:t>
                      </a:r>
                      <a:endParaRPr lang="en-GB" dirty="0"/>
                    </a:p>
                  </a:txBody>
                  <a:tcPr/>
                </a:tc>
                <a:extLst>
                  <a:ext uri="{0D108BD9-81ED-4DB2-BD59-A6C34878D82A}">
                    <a16:rowId xmlns:a16="http://schemas.microsoft.com/office/drawing/2014/main" val="1841445524"/>
                  </a:ext>
                </a:extLst>
              </a:tr>
              <a:tr h="370840">
                <a:tc>
                  <a:txBody>
                    <a:bodyPr/>
                    <a:lstStyle/>
                    <a:p>
                      <a:r>
                        <a:rPr lang="en-GB" dirty="0"/>
                        <a:t>Planning</a:t>
                      </a:r>
                    </a:p>
                  </a:txBody>
                  <a:tcPr/>
                </a:tc>
                <a:tc>
                  <a:txBody>
                    <a:bodyPr/>
                    <a:lstStyle/>
                    <a:p>
                      <a:r>
                        <a:rPr lang="en-GB" dirty="0"/>
                        <a:t>Shared Write</a:t>
                      </a:r>
                    </a:p>
                  </a:txBody>
                  <a:tcPr/>
                </a:tc>
                <a:tc>
                  <a:txBody>
                    <a:bodyPr/>
                    <a:lstStyle/>
                    <a:p>
                      <a:r>
                        <a:rPr lang="en-GB" dirty="0"/>
                        <a:t>Draft</a:t>
                      </a:r>
                    </a:p>
                  </a:txBody>
                  <a:tcPr/>
                </a:tc>
                <a:tc>
                  <a:txBody>
                    <a:bodyPr/>
                    <a:lstStyle/>
                    <a:p>
                      <a:r>
                        <a:rPr lang="en-GB" dirty="0"/>
                        <a:t>Write</a:t>
                      </a:r>
                    </a:p>
                  </a:txBody>
                  <a:tcPr/>
                </a:tc>
                <a:tc>
                  <a:txBody>
                    <a:bodyPr/>
                    <a:lstStyle/>
                    <a:p>
                      <a:r>
                        <a:rPr lang="en-GB" dirty="0"/>
                        <a:t>Edit</a:t>
                      </a:r>
                    </a:p>
                  </a:txBody>
                  <a:tcPr/>
                </a:tc>
                <a:extLst>
                  <a:ext uri="{0D108BD9-81ED-4DB2-BD59-A6C34878D82A}">
                    <a16:rowId xmlns:a16="http://schemas.microsoft.com/office/drawing/2014/main" val="3053253150"/>
                  </a:ext>
                </a:extLst>
              </a:tr>
            </a:tbl>
          </a:graphicData>
        </a:graphic>
      </p:graphicFrame>
      <p:sp>
        <p:nvSpPr>
          <p:cNvPr id="5" name="TextBox 4">
            <a:extLst>
              <a:ext uri="{FF2B5EF4-FFF2-40B4-BE49-F238E27FC236}">
                <a16:creationId xmlns:a16="http://schemas.microsoft.com/office/drawing/2014/main" id="{BB0300FC-A9B3-E583-36F8-3D85CD73E96D}"/>
              </a:ext>
            </a:extLst>
          </p:cNvPr>
          <p:cNvSpPr txBox="1"/>
          <p:nvPr/>
        </p:nvSpPr>
        <p:spPr>
          <a:xfrm>
            <a:off x="935935" y="3562470"/>
            <a:ext cx="10320130" cy="1200329"/>
          </a:xfrm>
          <a:prstGeom prst="rect">
            <a:avLst/>
          </a:prstGeom>
          <a:noFill/>
        </p:spPr>
        <p:txBody>
          <a:bodyPr wrap="square" rtlCol="0">
            <a:spAutoFit/>
          </a:bodyPr>
          <a:lstStyle/>
          <a:p>
            <a:r>
              <a:rPr lang="en-GB" sz="2400" dirty="0"/>
              <a:t>All schools will have a different approach but this is what I use and it works well.</a:t>
            </a:r>
          </a:p>
          <a:p>
            <a:r>
              <a:rPr lang="en-GB" sz="2400" dirty="0"/>
              <a:t>You would then continue with teaching the content in your geography lessons so pupils have more detail and knowledge to include.</a:t>
            </a:r>
          </a:p>
        </p:txBody>
      </p:sp>
    </p:spTree>
    <p:extLst>
      <p:ext uri="{BB962C8B-B14F-4D97-AF65-F5344CB8AC3E}">
        <p14:creationId xmlns:p14="http://schemas.microsoft.com/office/powerpoint/2010/main" val="289572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90AD-C3BF-5341-9236-6D52C6F43423}"/>
              </a:ext>
            </a:extLst>
          </p:cNvPr>
          <p:cNvSpPr>
            <a:spLocks noGrp="1"/>
          </p:cNvSpPr>
          <p:nvPr>
            <p:ph type="title"/>
          </p:nvPr>
        </p:nvSpPr>
        <p:spPr>
          <a:xfrm>
            <a:off x="838200" y="922283"/>
            <a:ext cx="10515600" cy="768405"/>
          </a:xfrm>
        </p:spPr>
        <p:txBody>
          <a:bodyPr>
            <a:normAutofit fontScale="90000"/>
          </a:bodyPr>
          <a:lstStyle/>
          <a:p>
            <a:r>
              <a:rPr lang="en-US" dirty="0"/>
              <a:t>The national curriculum for geography aims to ensure that all pupils:</a:t>
            </a:r>
            <a:br>
              <a:rPr lang="en-US" dirty="0"/>
            </a:br>
            <a:endParaRPr lang="en-US" dirty="0"/>
          </a:p>
        </p:txBody>
      </p:sp>
      <p:sp>
        <p:nvSpPr>
          <p:cNvPr id="3" name="Content Placeholder 2">
            <a:extLst>
              <a:ext uri="{FF2B5EF4-FFF2-40B4-BE49-F238E27FC236}">
                <a16:creationId xmlns:a16="http://schemas.microsoft.com/office/drawing/2014/main" id="{90553083-231A-EE4A-82D9-9313A052F59C}"/>
              </a:ext>
            </a:extLst>
          </p:cNvPr>
          <p:cNvSpPr>
            <a:spLocks noGrp="1"/>
          </p:cNvSpPr>
          <p:nvPr>
            <p:ph idx="1"/>
          </p:nvPr>
        </p:nvSpPr>
        <p:spPr/>
        <p:txBody>
          <a:bodyPr>
            <a:normAutofit fontScale="77500" lnSpcReduction="20000"/>
          </a:bodyPr>
          <a:lstStyle/>
          <a:p>
            <a:r>
              <a:rPr lang="en-US" dirty="0"/>
              <a:t>develop contextual knowledge of the location of globally significant places – both terrestrial and marine – including their defining physical and human characteristics and how these provide a geographical context for understanding the actions of processes</a:t>
            </a:r>
          </a:p>
          <a:p>
            <a:r>
              <a:rPr lang="en-US" dirty="0"/>
              <a:t>understand the processes that give rise to key physical and human geographical features of the world, how these are interdependent and how they bring about spatial variation and change over time </a:t>
            </a:r>
          </a:p>
          <a:p>
            <a:r>
              <a:rPr lang="en-US" dirty="0"/>
              <a:t>are competent in the geographical skills needed to: </a:t>
            </a:r>
          </a:p>
          <a:p>
            <a:pPr>
              <a:buFont typeface="Wingdings" panose="05000000000000000000" pitchFamily="2" charset="2"/>
              <a:buChar char="ü"/>
            </a:pPr>
            <a:r>
              <a:rPr lang="en-US" dirty="0"/>
              <a:t>collect, </a:t>
            </a:r>
            <a:r>
              <a:rPr lang="en-US" dirty="0" err="1"/>
              <a:t>analyse</a:t>
            </a:r>
            <a:r>
              <a:rPr lang="en-US" dirty="0"/>
              <a:t> and communicate with a range of data gathered through experiences of fieldwork that deepen their understanding of geographical processes</a:t>
            </a:r>
          </a:p>
          <a:p>
            <a:pPr>
              <a:buFont typeface="Wingdings" panose="05000000000000000000" pitchFamily="2" charset="2"/>
              <a:buChar char="ü"/>
            </a:pPr>
            <a:r>
              <a:rPr lang="en-US" dirty="0"/>
              <a:t>interpret a range of sources of geographical information, including maps, diagrams, globes, aerial photographs and Geographical Information Systems (GIS)</a:t>
            </a:r>
          </a:p>
          <a:p>
            <a:pPr>
              <a:buFont typeface="Wingdings" panose="05000000000000000000" pitchFamily="2" charset="2"/>
              <a:buChar char="ü"/>
            </a:pPr>
            <a:r>
              <a:rPr lang="en-US" dirty="0"/>
              <a:t>communicate geographical information in a variety of ways, including through maps, numerical and quantitative skills and writing at length.</a:t>
            </a:r>
          </a:p>
        </p:txBody>
      </p:sp>
    </p:spTree>
    <p:extLst>
      <p:ext uri="{BB962C8B-B14F-4D97-AF65-F5344CB8AC3E}">
        <p14:creationId xmlns:p14="http://schemas.microsoft.com/office/powerpoint/2010/main" val="547536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4"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1007A6F-A4FD-382D-5011-2B3FF2AD92CD}"/>
              </a:ext>
            </a:extLst>
          </p:cNvPr>
          <p:cNvSpPr>
            <a:spLocks noGrp="1"/>
          </p:cNvSpPr>
          <p:nvPr>
            <p:ph type="title"/>
          </p:nvPr>
        </p:nvSpPr>
        <p:spPr>
          <a:xfrm>
            <a:off x="1047280" y="759805"/>
            <a:ext cx="10306520" cy="1325563"/>
          </a:xfrm>
        </p:spPr>
        <p:txBody>
          <a:bodyPr>
            <a:normAutofit/>
          </a:bodyPr>
          <a:lstStyle/>
          <a:p>
            <a:r>
              <a:rPr lang="en-GB" sz="4000">
                <a:solidFill>
                  <a:srgbClr val="FFFFFF"/>
                </a:solidFill>
              </a:rPr>
              <a:t>Planning for SEND</a:t>
            </a:r>
          </a:p>
        </p:txBody>
      </p:sp>
      <p:sp>
        <p:nvSpPr>
          <p:cNvPr id="3" name="Content Placeholder 2">
            <a:extLst>
              <a:ext uri="{FF2B5EF4-FFF2-40B4-BE49-F238E27FC236}">
                <a16:creationId xmlns:a16="http://schemas.microsoft.com/office/drawing/2014/main" id="{C1FD7974-EA71-E785-46A7-9C4342045E3D}"/>
              </a:ext>
            </a:extLst>
          </p:cNvPr>
          <p:cNvSpPr>
            <a:spLocks noGrp="1"/>
          </p:cNvSpPr>
          <p:nvPr>
            <p:ph idx="1"/>
          </p:nvPr>
        </p:nvSpPr>
        <p:spPr>
          <a:xfrm>
            <a:off x="1424904" y="2494450"/>
            <a:ext cx="4053545" cy="3563159"/>
          </a:xfrm>
        </p:spPr>
        <p:txBody>
          <a:bodyPr>
            <a:normAutofit/>
          </a:bodyPr>
          <a:lstStyle/>
          <a:p>
            <a:r>
              <a:rPr lang="en-GB" sz="2400"/>
              <a:t>If we get it right for our SEND children, we get it right for everyone. </a:t>
            </a:r>
          </a:p>
          <a:p>
            <a:r>
              <a:rPr lang="en-GB" sz="2400"/>
              <a:t>5 a Day</a:t>
            </a:r>
          </a:p>
        </p:txBody>
      </p:sp>
      <p:pic>
        <p:nvPicPr>
          <p:cNvPr id="4" name="Online Media 3" title="The 'Five-a-day' approach in practice">
            <a:hlinkClick r:id="" action="ppaction://media"/>
            <a:extLst>
              <a:ext uri="{FF2B5EF4-FFF2-40B4-BE49-F238E27FC236}">
                <a16:creationId xmlns:a16="http://schemas.microsoft.com/office/drawing/2014/main" id="{B69BA583-0CAE-5830-563E-7B02D688B809}"/>
              </a:ext>
            </a:extLst>
          </p:cNvPr>
          <p:cNvPicPr>
            <a:picLocks noRot="1" noChangeAspect="1"/>
          </p:cNvPicPr>
          <p:nvPr>
            <a:videoFile r:link="rId1"/>
          </p:nvPr>
        </p:nvPicPr>
        <p:blipFill>
          <a:blip r:embed="rId3"/>
          <a:stretch>
            <a:fillRect/>
          </a:stretch>
        </p:blipFill>
        <p:spPr>
          <a:xfrm>
            <a:off x="6098892" y="2917383"/>
            <a:ext cx="4802404" cy="2713358"/>
          </a:xfrm>
          <a:prstGeom prst="rect">
            <a:avLst/>
          </a:prstGeom>
        </p:spPr>
      </p:pic>
    </p:spTree>
    <p:extLst>
      <p:ext uri="{BB962C8B-B14F-4D97-AF65-F5344CB8AC3E}">
        <p14:creationId xmlns:p14="http://schemas.microsoft.com/office/powerpoint/2010/main" val="210193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B767-3492-DC74-6D2B-6E5DECAEB0A8}"/>
              </a:ext>
            </a:extLst>
          </p:cNvPr>
          <p:cNvSpPr>
            <a:spLocks noGrp="1"/>
          </p:cNvSpPr>
          <p:nvPr>
            <p:ph type="title"/>
          </p:nvPr>
        </p:nvSpPr>
        <p:spPr/>
        <p:txBody>
          <a:bodyPr/>
          <a:lstStyle/>
          <a:p>
            <a:r>
              <a:rPr lang="en-GB" dirty="0"/>
              <a:t>5 a Day</a:t>
            </a:r>
          </a:p>
        </p:txBody>
      </p:sp>
      <p:pic>
        <p:nvPicPr>
          <p:cNvPr id="4" name="Content Placeholder 3">
            <a:extLst>
              <a:ext uri="{FF2B5EF4-FFF2-40B4-BE49-F238E27FC236}">
                <a16:creationId xmlns:a16="http://schemas.microsoft.com/office/drawing/2014/main" id="{7614E648-01CA-84E5-8C10-B88074E451E8}"/>
              </a:ext>
            </a:extLst>
          </p:cNvPr>
          <p:cNvPicPr>
            <a:picLocks noGrp="1" noChangeAspect="1"/>
          </p:cNvPicPr>
          <p:nvPr>
            <p:ph idx="1"/>
          </p:nvPr>
        </p:nvPicPr>
        <p:blipFill>
          <a:blip r:embed="rId2"/>
          <a:stretch>
            <a:fillRect/>
          </a:stretch>
        </p:blipFill>
        <p:spPr>
          <a:xfrm>
            <a:off x="3163047" y="682625"/>
            <a:ext cx="8190753" cy="4351338"/>
          </a:xfrm>
          <a:prstGeom prst="rect">
            <a:avLst/>
          </a:prstGeom>
        </p:spPr>
      </p:pic>
    </p:spTree>
    <p:extLst>
      <p:ext uri="{BB962C8B-B14F-4D97-AF65-F5344CB8AC3E}">
        <p14:creationId xmlns:p14="http://schemas.microsoft.com/office/powerpoint/2010/main" val="858082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BB6F-9D52-641C-30BA-16AA663B50FC}"/>
              </a:ext>
            </a:extLst>
          </p:cNvPr>
          <p:cNvSpPr>
            <a:spLocks noGrp="1"/>
          </p:cNvSpPr>
          <p:nvPr>
            <p:ph type="title"/>
          </p:nvPr>
        </p:nvSpPr>
        <p:spPr/>
        <p:txBody>
          <a:bodyPr/>
          <a:lstStyle/>
          <a:p>
            <a:r>
              <a:rPr lang="en-GB" dirty="0"/>
              <a:t>TASK</a:t>
            </a:r>
          </a:p>
        </p:txBody>
      </p:sp>
      <p:sp>
        <p:nvSpPr>
          <p:cNvPr id="3" name="Content Placeholder 2">
            <a:extLst>
              <a:ext uri="{FF2B5EF4-FFF2-40B4-BE49-F238E27FC236}">
                <a16:creationId xmlns:a16="http://schemas.microsoft.com/office/drawing/2014/main" id="{01087932-2498-5CAA-6525-5953AF931687}"/>
              </a:ext>
            </a:extLst>
          </p:cNvPr>
          <p:cNvSpPr>
            <a:spLocks noGrp="1"/>
          </p:cNvSpPr>
          <p:nvPr>
            <p:ph idx="1"/>
          </p:nvPr>
        </p:nvSpPr>
        <p:spPr/>
        <p:txBody>
          <a:bodyPr/>
          <a:lstStyle/>
          <a:p>
            <a:r>
              <a:rPr lang="en-GB" dirty="0"/>
              <a:t>Think of a child in your class who needs extra support. </a:t>
            </a:r>
          </a:p>
          <a:p>
            <a:r>
              <a:rPr lang="en-GB" dirty="0"/>
              <a:t>If you are asking them to label a map, how could you scaffold this task?</a:t>
            </a:r>
          </a:p>
          <a:p>
            <a:r>
              <a:rPr lang="en-GB" dirty="0"/>
              <a:t>Are there any of these techniques which would help?</a:t>
            </a:r>
          </a:p>
          <a:p>
            <a:r>
              <a:rPr lang="en-GB" dirty="0" err="1"/>
              <a:t>Ipads</a:t>
            </a:r>
            <a:r>
              <a:rPr lang="en-GB" dirty="0"/>
              <a:t>/voice recordings/templates/pictures/scaffolding/grouping</a:t>
            </a:r>
          </a:p>
          <a:p>
            <a:r>
              <a:rPr lang="en-GB" dirty="0"/>
              <a:t>What about writing a newspaper article?</a:t>
            </a:r>
          </a:p>
          <a:p>
            <a:endParaRPr lang="en-GB" dirty="0"/>
          </a:p>
        </p:txBody>
      </p:sp>
    </p:spTree>
    <p:extLst>
      <p:ext uri="{BB962C8B-B14F-4D97-AF65-F5344CB8AC3E}">
        <p14:creationId xmlns:p14="http://schemas.microsoft.com/office/powerpoint/2010/main" val="1292626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90AD-C3BF-5341-9236-6D52C6F43423}"/>
              </a:ext>
            </a:extLst>
          </p:cNvPr>
          <p:cNvSpPr>
            <a:spLocks noGrp="1"/>
          </p:cNvSpPr>
          <p:nvPr>
            <p:ph type="title"/>
          </p:nvPr>
        </p:nvSpPr>
        <p:spPr/>
        <p:txBody>
          <a:bodyPr/>
          <a:lstStyle/>
          <a:p>
            <a:r>
              <a:rPr lang="en-US" dirty="0"/>
              <a:t>Planning a sequence of lessons</a:t>
            </a:r>
          </a:p>
        </p:txBody>
      </p:sp>
      <p:sp>
        <p:nvSpPr>
          <p:cNvPr id="3" name="Content Placeholder 2">
            <a:extLst>
              <a:ext uri="{FF2B5EF4-FFF2-40B4-BE49-F238E27FC236}">
                <a16:creationId xmlns:a16="http://schemas.microsoft.com/office/drawing/2014/main" id="{90553083-231A-EE4A-82D9-9313A052F59C}"/>
              </a:ext>
            </a:extLst>
          </p:cNvPr>
          <p:cNvSpPr>
            <a:spLocks noGrp="1"/>
          </p:cNvSpPr>
          <p:nvPr>
            <p:ph idx="1"/>
          </p:nvPr>
        </p:nvSpPr>
        <p:spPr>
          <a:xfrm>
            <a:off x="838200" y="1690688"/>
            <a:ext cx="10515600" cy="4351338"/>
          </a:xfrm>
        </p:spPr>
        <p:txBody>
          <a:bodyPr/>
          <a:lstStyle/>
          <a:p>
            <a:pPr marL="0" indent="0">
              <a:buNone/>
            </a:pPr>
            <a:r>
              <a:rPr lang="en-US" dirty="0"/>
              <a:t>What to consider…</a:t>
            </a:r>
          </a:p>
          <a:p>
            <a:r>
              <a:rPr lang="en-US" dirty="0"/>
              <a:t>How many weeks do you have?</a:t>
            </a:r>
          </a:p>
          <a:p>
            <a:r>
              <a:rPr lang="en-US" dirty="0"/>
              <a:t>What do you want the children to know at the end of the unit?</a:t>
            </a:r>
          </a:p>
          <a:p>
            <a:r>
              <a:rPr lang="en-US" dirty="0"/>
              <a:t>What prior learning have they had which will feed into this unit?</a:t>
            </a:r>
          </a:p>
          <a:p>
            <a:r>
              <a:rPr lang="en-US" dirty="0"/>
              <a:t>What is the key vocabulary?</a:t>
            </a:r>
          </a:p>
          <a:p>
            <a:r>
              <a:rPr lang="en-US" dirty="0"/>
              <a:t>Can you make any cross curricular links?</a:t>
            </a:r>
          </a:p>
          <a:p>
            <a:r>
              <a:rPr lang="en-US" dirty="0"/>
              <a:t>Which tasks will you choose to achieve the objective? It does not always have to be a writing task.</a:t>
            </a:r>
          </a:p>
          <a:p>
            <a:endParaRPr lang="en-US" dirty="0"/>
          </a:p>
          <a:p>
            <a:endParaRPr lang="en-US" dirty="0"/>
          </a:p>
        </p:txBody>
      </p:sp>
    </p:spTree>
    <p:extLst>
      <p:ext uri="{BB962C8B-B14F-4D97-AF65-F5344CB8AC3E}">
        <p14:creationId xmlns:p14="http://schemas.microsoft.com/office/powerpoint/2010/main" val="1445116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90AD-C3BF-5341-9236-6D52C6F43423}"/>
              </a:ext>
            </a:extLst>
          </p:cNvPr>
          <p:cNvSpPr>
            <a:spLocks noGrp="1"/>
          </p:cNvSpPr>
          <p:nvPr>
            <p:ph type="title"/>
          </p:nvPr>
        </p:nvSpPr>
        <p:spPr/>
        <p:txBody>
          <a:bodyPr/>
          <a:lstStyle/>
          <a:p>
            <a:r>
              <a:rPr lang="en-US" dirty="0"/>
              <a:t>Earthquakes example planning</a:t>
            </a:r>
          </a:p>
        </p:txBody>
      </p:sp>
      <p:pic>
        <p:nvPicPr>
          <p:cNvPr id="5" name="Content Placeholder 4" descr="Text&#10;&#10;Description automatically generated">
            <a:extLst>
              <a:ext uri="{FF2B5EF4-FFF2-40B4-BE49-F238E27FC236}">
                <a16:creationId xmlns:a16="http://schemas.microsoft.com/office/drawing/2014/main" id="{55FC20AF-1D35-857C-A5BB-AC29992761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7567" y="1397000"/>
            <a:ext cx="7476815" cy="4351338"/>
          </a:xfrm>
        </p:spPr>
      </p:pic>
    </p:spTree>
    <p:extLst>
      <p:ext uri="{BB962C8B-B14F-4D97-AF65-F5344CB8AC3E}">
        <p14:creationId xmlns:p14="http://schemas.microsoft.com/office/powerpoint/2010/main" val="1437577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33C26851-BF74-43D3-326B-E221DE6729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2406649"/>
            <a:ext cx="10905066" cy="2044700"/>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1706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9B1B44ED-BF80-2996-17B7-4DE2FCDDA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4632" y="186266"/>
            <a:ext cx="8162735" cy="5571067"/>
          </a:xfrm>
          <a:prstGeom prst="rect">
            <a:avLst/>
          </a:prstGeom>
        </p:spPr>
      </p:pic>
    </p:spTree>
    <p:extLst>
      <p:ext uri="{BB962C8B-B14F-4D97-AF65-F5344CB8AC3E}">
        <p14:creationId xmlns:p14="http://schemas.microsoft.com/office/powerpoint/2010/main" val="3102967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10;&#10;Description automatically generated">
            <a:extLst>
              <a:ext uri="{FF2B5EF4-FFF2-40B4-BE49-F238E27FC236}">
                <a16:creationId xmlns:a16="http://schemas.microsoft.com/office/drawing/2014/main" id="{2A07EA7F-7E03-65BE-DC83-998608518C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3255" y="250824"/>
            <a:ext cx="8659458" cy="5387649"/>
          </a:xfrm>
        </p:spPr>
      </p:pic>
    </p:spTree>
    <p:extLst>
      <p:ext uri="{BB962C8B-B14F-4D97-AF65-F5344CB8AC3E}">
        <p14:creationId xmlns:p14="http://schemas.microsoft.com/office/powerpoint/2010/main" val="3319798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E1000EB-5C61-46D0-A1B7-8D4765A2C1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3183" y="231717"/>
            <a:ext cx="8593214" cy="5543716"/>
          </a:xfrm>
        </p:spPr>
      </p:pic>
    </p:spTree>
    <p:extLst>
      <p:ext uri="{BB962C8B-B14F-4D97-AF65-F5344CB8AC3E}">
        <p14:creationId xmlns:p14="http://schemas.microsoft.com/office/powerpoint/2010/main" val="31355283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9F23B1-E932-456F-8C35-A7BAA54E1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757" y="422092"/>
            <a:ext cx="7901529" cy="5234240"/>
          </a:xfrm>
          <a:prstGeom prst="rect">
            <a:avLst/>
          </a:prstGeom>
        </p:spPr>
      </p:pic>
    </p:spTree>
    <p:extLst>
      <p:ext uri="{BB962C8B-B14F-4D97-AF65-F5344CB8AC3E}">
        <p14:creationId xmlns:p14="http://schemas.microsoft.com/office/powerpoint/2010/main" val="1956718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3214D-0BFC-1FCE-EA05-31408B482EE7}"/>
              </a:ext>
            </a:extLst>
          </p:cNvPr>
          <p:cNvSpPr>
            <a:spLocks noGrp="1"/>
          </p:cNvSpPr>
          <p:nvPr>
            <p:ph type="title"/>
          </p:nvPr>
        </p:nvSpPr>
        <p:spPr>
          <a:xfrm>
            <a:off x="525621" y="384313"/>
            <a:ext cx="11140757" cy="579368"/>
          </a:xfrm>
        </p:spPr>
        <p:txBody>
          <a:bodyPr>
            <a:normAutofit fontScale="90000"/>
          </a:bodyPr>
          <a:lstStyle/>
          <a:p>
            <a:r>
              <a:rPr lang="en-GB" dirty="0"/>
              <a:t>KS1 – What do pupils need to know?</a:t>
            </a:r>
          </a:p>
        </p:txBody>
      </p:sp>
      <p:sp>
        <p:nvSpPr>
          <p:cNvPr id="6" name="TextBox 5">
            <a:extLst>
              <a:ext uri="{FF2B5EF4-FFF2-40B4-BE49-F238E27FC236}">
                <a16:creationId xmlns:a16="http://schemas.microsoft.com/office/drawing/2014/main" id="{D9806628-DDC7-F07E-CFDE-546C699E8527}"/>
              </a:ext>
            </a:extLst>
          </p:cNvPr>
          <p:cNvSpPr txBox="1"/>
          <p:nvPr/>
        </p:nvSpPr>
        <p:spPr>
          <a:xfrm>
            <a:off x="378722" y="1205947"/>
            <a:ext cx="11140756" cy="3170099"/>
          </a:xfrm>
          <a:prstGeom prst="rect">
            <a:avLst/>
          </a:prstGeom>
          <a:noFill/>
        </p:spPr>
        <p:txBody>
          <a:bodyPr wrap="square" rtlCol="0">
            <a:spAutoFit/>
          </a:bodyPr>
          <a:lstStyle/>
          <a:p>
            <a:r>
              <a:rPr lang="en-GB" sz="2000" dirty="0"/>
              <a:t>Pupils should develop knowledge about the world, the United Kingdom and their locality. They should understand basic subject-specific vocabulary relating to human and physical geography and begin to use geographical skills, including first-hand observation, to enhance their locational awareness.</a:t>
            </a:r>
          </a:p>
          <a:p>
            <a:endParaRPr lang="en-GB" sz="2000" dirty="0"/>
          </a:p>
          <a:p>
            <a:r>
              <a:rPr lang="en-GB" sz="2000" dirty="0"/>
              <a:t>Pupils should be taught to:</a:t>
            </a:r>
          </a:p>
          <a:p>
            <a:endParaRPr lang="en-GB" sz="2000" dirty="0"/>
          </a:p>
          <a:p>
            <a:r>
              <a:rPr lang="en-GB" sz="2000" u="sng" dirty="0"/>
              <a:t>Locational knowledge</a:t>
            </a:r>
          </a:p>
          <a:p>
            <a:r>
              <a:rPr lang="en-GB" sz="2000" dirty="0"/>
              <a:t>•	name and locate the world’s 7 continents and 5 oceans</a:t>
            </a:r>
          </a:p>
          <a:p>
            <a:r>
              <a:rPr lang="en-GB" sz="2000" dirty="0"/>
              <a:t>•	name, locate and identify characteristics of the 4 countries and capital cities of the United 	Kingdom and its surrounding seas</a:t>
            </a:r>
          </a:p>
        </p:txBody>
      </p:sp>
    </p:spTree>
    <p:extLst>
      <p:ext uri="{BB962C8B-B14F-4D97-AF65-F5344CB8AC3E}">
        <p14:creationId xmlns:p14="http://schemas.microsoft.com/office/powerpoint/2010/main" val="22742501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C6479A7-5781-43AF-AC93-04984DB14BBB}"/>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677798" y="281672"/>
            <a:ext cx="8220075" cy="5445125"/>
          </a:xfrm>
        </p:spPr>
      </p:pic>
    </p:spTree>
    <p:extLst>
      <p:ext uri="{BB962C8B-B14F-4D97-AF65-F5344CB8AC3E}">
        <p14:creationId xmlns:p14="http://schemas.microsoft.com/office/powerpoint/2010/main" val="2883636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C6ADF2-58CA-4911-BF59-9B8253E258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894" y="310332"/>
            <a:ext cx="8031187" cy="5377403"/>
          </a:xfrm>
          <a:prstGeom prst="rect">
            <a:avLst/>
          </a:prstGeom>
        </p:spPr>
      </p:pic>
    </p:spTree>
    <p:extLst>
      <p:ext uri="{BB962C8B-B14F-4D97-AF65-F5344CB8AC3E}">
        <p14:creationId xmlns:p14="http://schemas.microsoft.com/office/powerpoint/2010/main" val="3935357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FDDBDAA-5336-419A-9152-A515BB7CD283}"/>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719743" y="339958"/>
            <a:ext cx="8301800" cy="5398112"/>
          </a:xfrm>
        </p:spPr>
      </p:pic>
    </p:spTree>
    <p:extLst>
      <p:ext uri="{BB962C8B-B14F-4D97-AF65-F5344CB8AC3E}">
        <p14:creationId xmlns:p14="http://schemas.microsoft.com/office/powerpoint/2010/main" val="15130904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90AD-C3BF-5341-9236-6D52C6F43423}"/>
              </a:ext>
            </a:extLst>
          </p:cNvPr>
          <p:cNvSpPr>
            <a:spLocks noGrp="1"/>
          </p:cNvSpPr>
          <p:nvPr>
            <p:ph type="title"/>
          </p:nvPr>
        </p:nvSpPr>
        <p:spPr>
          <a:xfrm>
            <a:off x="323850" y="691610"/>
            <a:ext cx="10858499" cy="3149600"/>
          </a:xfrm>
        </p:spPr>
        <p:txBody>
          <a:bodyPr>
            <a:normAutofit/>
          </a:bodyPr>
          <a:lstStyle/>
          <a:p>
            <a:r>
              <a:rPr lang="en-US" sz="3100" dirty="0"/>
              <a:t>Your turn…</a:t>
            </a:r>
            <a:br>
              <a:rPr lang="en-US" sz="3100" dirty="0"/>
            </a:br>
            <a:r>
              <a:rPr lang="en-US" sz="3100" dirty="0"/>
              <a:t>Look on your school website at the long- term plan for geography. Pick a topic to plan a sequence of lessons.</a:t>
            </a:r>
            <a:br>
              <a:rPr lang="en-US" sz="3100" dirty="0"/>
            </a:br>
            <a:r>
              <a:rPr lang="en-US" sz="3100" dirty="0"/>
              <a:t>Failing that, use the year group endpoints to plan a unit of your choice for a class you will each after SSP.</a:t>
            </a:r>
            <a:br>
              <a:rPr lang="en-US" dirty="0"/>
            </a:br>
            <a:endParaRPr lang="en-US" dirty="0"/>
          </a:p>
        </p:txBody>
      </p:sp>
      <p:pic>
        <p:nvPicPr>
          <p:cNvPr id="8" name="Picture 7">
            <a:extLst>
              <a:ext uri="{FF2B5EF4-FFF2-40B4-BE49-F238E27FC236}">
                <a16:creationId xmlns:a16="http://schemas.microsoft.com/office/drawing/2014/main" id="{78E1BF51-90A3-B589-E735-9E3CA297EA64}"/>
              </a:ext>
            </a:extLst>
          </p:cNvPr>
          <p:cNvPicPr>
            <a:picLocks noChangeAspect="1"/>
          </p:cNvPicPr>
          <p:nvPr/>
        </p:nvPicPr>
        <p:blipFill>
          <a:blip r:embed="rId2"/>
          <a:stretch>
            <a:fillRect/>
          </a:stretch>
        </p:blipFill>
        <p:spPr>
          <a:xfrm>
            <a:off x="218255" y="3181063"/>
            <a:ext cx="11384011" cy="2119599"/>
          </a:xfrm>
          <a:prstGeom prst="rect">
            <a:avLst/>
          </a:prstGeom>
        </p:spPr>
      </p:pic>
    </p:spTree>
    <p:extLst>
      <p:ext uri="{BB962C8B-B14F-4D97-AF65-F5344CB8AC3E}">
        <p14:creationId xmlns:p14="http://schemas.microsoft.com/office/powerpoint/2010/main" val="16306366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59A655-C589-A63F-4052-69B3F845464F}"/>
              </a:ext>
            </a:extLst>
          </p:cNvPr>
          <p:cNvPicPr>
            <a:picLocks noChangeAspect="1"/>
          </p:cNvPicPr>
          <p:nvPr/>
        </p:nvPicPr>
        <p:blipFill>
          <a:blip r:embed="rId2"/>
          <a:stretch>
            <a:fillRect/>
          </a:stretch>
        </p:blipFill>
        <p:spPr>
          <a:xfrm>
            <a:off x="1200211" y="226886"/>
            <a:ext cx="9329675" cy="5529558"/>
          </a:xfrm>
          <a:prstGeom prst="rect">
            <a:avLst/>
          </a:prstGeom>
        </p:spPr>
      </p:pic>
    </p:spTree>
    <p:extLst>
      <p:ext uri="{BB962C8B-B14F-4D97-AF65-F5344CB8AC3E}">
        <p14:creationId xmlns:p14="http://schemas.microsoft.com/office/powerpoint/2010/main" val="3893914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C0A348-166A-402E-AFF0-E22BB4ECA3E3}"/>
              </a:ext>
            </a:extLst>
          </p:cNvPr>
          <p:cNvPicPr>
            <a:picLocks noChangeAspect="1"/>
          </p:cNvPicPr>
          <p:nvPr/>
        </p:nvPicPr>
        <p:blipFill>
          <a:blip r:embed="rId2"/>
          <a:stretch>
            <a:fillRect/>
          </a:stretch>
        </p:blipFill>
        <p:spPr>
          <a:xfrm>
            <a:off x="1805259" y="620516"/>
            <a:ext cx="8077900" cy="4980864"/>
          </a:xfrm>
          <a:prstGeom prst="rect">
            <a:avLst/>
          </a:prstGeom>
        </p:spPr>
      </p:pic>
    </p:spTree>
    <p:extLst>
      <p:ext uri="{BB962C8B-B14F-4D97-AF65-F5344CB8AC3E}">
        <p14:creationId xmlns:p14="http://schemas.microsoft.com/office/powerpoint/2010/main" val="13085256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90AD-C3BF-5341-9236-6D52C6F43423}"/>
              </a:ext>
            </a:extLst>
          </p:cNvPr>
          <p:cNvSpPr>
            <a:spLocks noGrp="1"/>
          </p:cNvSpPr>
          <p:nvPr>
            <p:ph type="title"/>
          </p:nvPr>
        </p:nvSpPr>
        <p:spPr/>
        <p:txBody>
          <a:bodyPr/>
          <a:lstStyle/>
          <a:p>
            <a:r>
              <a:rPr lang="en-US" dirty="0"/>
              <a:t>Planning a sequence of lessons</a:t>
            </a:r>
          </a:p>
        </p:txBody>
      </p:sp>
      <p:sp>
        <p:nvSpPr>
          <p:cNvPr id="3" name="Content Placeholder 2">
            <a:extLst>
              <a:ext uri="{FF2B5EF4-FFF2-40B4-BE49-F238E27FC236}">
                <a16:creationId xmlns:a16="http://schemas.microsoft.com/office/drawing/2014/main" id="{90553083-231A-EE4A-82D9-9313A052F59C}"/>
              </a:ext>
            </a:extLst>
          </p:cNvPr>
          <p:cNvSpPr>
            <a:spLocks noGrp="1"/>
          </p:cNvSpPr>
          <p:nvPr>
            <p:ph idx="1"/>
          </p:nvPr>
        </p:nvSpPr>
        <p:spPr>
          <a:xfrm>
            <a:off x="838200" y="1690688"/>
            <a:ext cx="10515600" cy="4351338"/>
          </a:xfrm>
        </p:spPr>
        <p:txBody>
          <a:bodyPr/>
          <a:lstStyle/>
          <a:p>
            <a:pPr marL="0" indent="0">
              <a:buNone/>
            </a:pPr>
            <a:r>
              <a:rPr lang="en-US" dirty="0"/>
              <a:t>What to consider…</a:t>
            </a:r>
          </a:p>
          <a:p>
            <a:r>
              <a:rPr lang="en-US" dirty="0"/>
              <a:t>How many weeks do you have?</a:t>
            </a:r>
          </a:p>
          <a:p>
            <a:r>
              <a:rPr lang="en-US" dirty="0"/>
              <a:t>What do you want the children to know at the end of the unit?</a:t>
            </a:r>
          </a:p>
          <a:p>
            <a:r>
              <a:rPr lang="en-US" dirty="0"/>
              <a:t>What prior learning have they had which will feed into this unit?</a:t>
            </a:r>
          </a:p>
          <a:p>
            <a:r>
              <a:rPr lang="en-US" dirty="0"/>
              <a:t>What is the key vocabulary?</a:t>
            </a:r>
          </a:p>
          <a:p>
            <a:r>
              <a:rPr lang="en-US" dirty="0"/>
              <a:t>Can you make any cross curricular links?</a:t>
            </a:r>
          </a:p>
          <a:p>
            <a:r>
              <a:rPr lang="en-US" dirty="0"/>
              <a:t>Which tasks will you choose to achieve the objective? It does not always have to be a writing task.</a:t>
            </a:r>
          </a:p>
          <a:p>
            <a:endParaRPr lang="en-US" dirty="0"/>
          </a:p>
          <a:p>
            <a:endParaRPr lang="en-US" dirty="0"/>
          </a:p>
        </p:txBody>
      </p:sp>
    </p:spTree>
    <p:extLst>
      <p:ext uri="{BB962C8B-B14F-4D97-AF65-F5344CB8AC3E}">
        <p14:creationId xmlns:p14="http://schemas.microsoft.com/office/powerpoint/2010/main" val="15888622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0A9E-9B68-4FFA-A964-4E6DFE1D69FA}"/>
              </a:ext>
            </a:extLst>
          </p:cNvPr>
          <p:cNvSpPr>
            <a:spLocks noGrp="1"/>
          </p:cNvSpPr>
          <p:nvPr>
            <p:ph type="title"/>
          </p:nvPr>
        </p:nvSpPr>
        <p:spPr/>
        <p:txBody>
          <a:bodyPr/>
          <a:lstStyle/>
          <a:p>
            <a:r>
              <a:rPr lang="en-US" dirty="0"/>
              <a:t>Any questions?</a:t>
            </a:r>
            <a:endParaRPr lang="en-GB" dirty="0"/>
          </a:p>
        </p:txBody>
      </p:sp>
      <p:sp>
        <p:nvSpPr>
          <p:cNvPr id="3" name="Content Placeholder 2">
            <a:extLst>
              <a:ext uri="{FF2B5EF4-FFF2-40B4-BE49-F238E27FC236}">
                <a16:creationId xmlns:a16="http://schemas.microsoft.com/office/drawing/2014/main" id="{63EB7B5C-094F-4323-B84E-F4F70F9E5C62}"/>
              </a:ext>
            </a:extLst>
          </p:cNvPr>
          <p:cNvSpPr>
            <a:spLocks noGrp="1"/>
          </p:cNvSpPr>
          <p:nvPr>
            <p:ph idx="1"/>
          </p:nvPr>
        </p:nvSpPr>
        <p:spPr>
          <a:xfrm>
            <a:off x="720754" y="1379433"/>
            <a:ext cx="10515600" cy="4351338"/>
          </a:xfrm>
        </p:spPr>
        <p:txBody>
          <a:bodyPr/>
          <a:lstStyle/>
          <a:p>
            <a:r>
              <a:rPr lang="en-US" dirty="0"/>
              <a:t>Email me at </a:t>
            </a:r>
            <a:r>
              <a:rPr lang="en-US" dirty="0">
                <a:hlinkClick r:id="rId2"/>
              </a:rPr>
              <a:t>clair.bingham@stjosephsnorton.bhcet.org.uk</a:t>
            </a:r>
            <a:endParaRPr lang="en-US" dirty="0"/>
          </a:p>
          <a:p>
            <a:endParaRPr lang="en-US" dirty="0"/>
          </a:p>
          <a:p>
            <a:endParaRPr lang="en-GB" dirty="0"/>
          </a:p>
        </p:txBody>
      </p:sp>
      <p:pic>
        <p:nvPicPr>
          <p:cNvPr id="4" name="Picture 3">
            <a:extLst>
              <a:ext uri="{FF2B5EF4-FFF2-40B4-BE49-F238E27FC236}">
                <a16:creationId xmlns:a16="http://schemas.microsoft.com/office/drawing/2014/main" id="{7D8DD9F5-9A3B-43D9-82CB-42FD079E901A}"/>
              </a:ext>
            </a:extLst>
          </p:cNvPr>
          <p:cNvPicPr>
            <a:picLocks noChangeAspect="1"/>
          </p:cNvPicPr>
          <p:nvPr/>
        </p:nvPicPr>
        <p:blipFill>
          <a:blip r:embed="rId3"/>
          <a:stretch>
            <a:fillRect/>
          </a:stretch>
        </p:blipFill>
        <p:spPr>
          <a:xfrm>
            <a:off x="4224240" y="1965834"/>
            <a:ext cx="3007071" cy="3512733"/>
          </a:xfrm>
          <a:prstGeom prst="rect">
            <a:avLst/>
          </a:prstGeom>
        </p:spPr>
      </p:pic>
    </p:spTree>
    <p:extLst>
      <p:ext uri="{BB962C8B-B14F-4D97-AF65-F5344CB8AC3E}">
        <p14:creationId xmlns:p14="http://schemas.microsoft.com/office/powerpoint/2010/main" val="13420141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F35AF13-B1B3-4524-8D29-CC854C387C04}"/>
              </a:ext>
            </a:extLst>
          </p:cNvPr>
          <p:cNvPicPr>
            <a:picLocks noGrp="1" noChangeAspect="1"/>
          </p:cNvPicPr>
          <p:nvPr>
            <p:ph idx="1"/>
          </p:nvPr>
        </p:nvPicPr>
        <p:blipFill>
          <a:blip r:embed="rId2"/>
          <a:stretch>
            <a:fillRect/>
          </a:stretch>
        </p:blipFill>
        <p:spPr>
          <a:xfrm>
            <a:off x="3979965" y="936778"/>
            <a:ext cx="3409950" cy="3981450"/>
          </a:xfrm>
          <a:prstGeom prst="rect">
            <a:avLst/>
          </a:prstGeom>
        </p:spPr>
      </p:pic>
    </p:spTree>
    <p:extLst>
      <p:ext uri="{BB962C8B-B14F-4D97-AF65-F5344CB8AC3E}">
        <p14:creationId xmlns:p14="http://schemas.microsoft.com/office/powerpoint/2010/main" val="601042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51E9F7-5529-2015-59FF-08F0F2744F91}"/>
              </a:ext>
            </a:extLst>
          </p:cNvPr>
          <p:cNvSpPr txBox="1"/>
          <p:nvPr/>
        </p:nvSpPr>
        <p:spPr>
          <a:xfrm>
            <a:off x="632177" y="756355"/>
            <a:ext cx="10738187" cy="4093428"/>
          </a:xfrm>
          <a:prstGeom prst="rect">
            <a:avLst/>
          </a:prstGeom>
          <a:noFill/>
        </p:spPr>
        <p:txBody>
          <a:bodyPr wrap="square">
            <a:spAutoFit/>
          </a:bodyPr>
          <a:lstStyle/>
          <a:p>
            <a:r>
              <a:rPr lang="en-GB" sz="2000" b="1" u="sng" dirty="0"/>
              <a:t>Place knowledge</a:t>
            </a:r>
          </a:p>
          <a:p>
            <a:r>
              <a:rPr lang="en-GB" sz="2000" dirty="0"/>
              <a:t>•	understand geographical similarities and differences through studying the 	human and physical geography of a small area of the United Kingdom, and of a 	small area in a contrasting non-European country</a:t>
            </a:r>
          </a:p>
          <a:p>
            <a:endParaRPr lang="en-GB" sz="2000" dirty="0"/>
          </a:p>
          <a:p>
            <a:r>
              <a:rPr lang="en-GB" sz="2000" b="1" u="sng" dirty="0"/>
              <a:t>Human and physical geography</a:t>
            </a:r>
          </a:p>
          <a:p>
            <a:r>
              <a:rPr lang="en-GB" sz="2000" dirty="0"/>
              <a:t>•	identify seasonal and daily weather patterns in the United Kingdom and the location of hot 	and cold areas of the world in relation to the Equator and the 	North and South Poles</a:t>
            </a:r>
          </a:p>
          <a:p>
            <a:r>
              <a:rPr lang="en-GB" sz="2000" dirty="0"/>
              <a:t>•	use basic geographical vocabulary to refer to:</a:t>
            </a:r>
          </a:p>
          <a:p>
            <a:r>
              <a:rPr lang="en-GB" sz="2000" dirty="0"/>
              <a:t>•	key physical features, including: beach, cliff, coast, forest, hill, mountain, sea, ocean, river, 	soil, valley,  vegetation, season and weather</a:t>
            </a:r>
          </a:p>
          <a:p>
            <a:r>
              <a:rPr lang="en-GB" sz="2000" dirty="0"/>
              <a:t>•	key human features, including: city, town, village, factory, farm, house, office, port, harbour 	and shop</a:t>
            </a:r>
          </a:p>
        </p:txBody>
      </p:sp>
    </p:spTree>
    <p:extLst>
      <p:ext uri="{BB962C8B-B14F-4D97-AF65-F5344CB8AC3E}">
        <p14:creationId xmlns:p14="http://schemas.microsoft.com/office/powerpoint/2010/main" val="4012729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AF94EB-0FA0-8EF3-D148-393D7A1BD774}"/>
              </a:ext>
            </a:extLst>
          </p:cNvPr>
          <p:cNvSpPr txBox="1"/>
          <p:nvPr/>
        </p:nvSpPr>
        <p:spPr>
          <a:xfrm>
            <a:off x="583095" y="477079"/>
            <a:ext cx="11065565" cy="3144194"/>
          </a:xfrm>
          <a:prstGeom prst="rect">
            <a:avLst/>
          </a:prstGeom>
          <a:noFill/>
        </p:spPr>
        <p:txBody>
          <a:bodyPr wrap="square">
            <a:spAutoFit/>
          </a:bodyPr>
          <a:lstStyle/>
          <a:p>
            <a:pPr>
              <a:lnSpc>
                <a:spcPct val="107000"/>
              </a:lnSpc>
              <a:spcAft>
                <a:spcPts val="800"/>
              </a:spcAft>
            </a:pPr>
            <a:r>
              <a:rPr lang="en-GB" sz="2000" u="sng" dirty="0">
                <a:effectLst/>
                <a:latin typeface="Calibri" panose="020F0502020204030204" pitchFamily="34" charset="0"/>
                <a:ea typeface="Calibri" panose="020F0502020204030204" pitchFamily="34" charset="0"/>
                <a:cs typeface="Times New Roman" panose="02020603050405020304" pitchFamily="18" charset="0"/>
              </a:rPr>
              <a:t>Geographical skills and fieldwork</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use world maps, atlases and globes to identify the United Kingdom and its countries, as well as the countries, continents and oceans studied at this key stage</a:t>
            </a: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use simple compass directions (north, south, east and west) and locational and directional language [for example, near and far, left and right], to describe the location of features and routes on a map</a:t>
            </a: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use aerial photographs and plan perspectives to recognise landmarks and basic human and physical features; devise a simple map; and use and construct basic symbols in a key</a:t>
            </a:r>
          </a:p>
          <a:p>
            <a:pPr marL="342900" lvl="0" indent="-342900">
              <a:lnSpc>
                <a:spcPct val="107000"/>
              </a:lnSpc>
              <a:spcAft>
                <a:spcPts val="800"/>
              </a:spcAft>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use simple fieldwork and observational skills to study the geography of their school and its grounds and the key human and physical features of its surrounding environment</a:t>
            </a:r>
          </a:p>
        </p:txBody>
      </p:sp>
    </p:spTree>
    <p:extLst>
      <p:ext uri="{BB962C8B-B14F-4D97-AF65-F5344CB8AC3E}">
        <p14:creationId xmlns:p14="http://schemas.microsoft.com/office/powerpoint/2010/main" val="695709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FC40-CE27-B97C-66C7-B2A820F9F1AB}"/>
              </a:ext>
            </a:extLst>
          </p:cNvPr>
          <p:cNvSpPr>
            <a:spLocks noGrp="1"/>
          </p:cNvSpPr>
          <p:nvPr>
            <p:ph type="title"/>
          </p:nvPr>
        </p:nvSpPr>
        <p:spPr/>
        <p:txBody>
          <a:bodyPr/>
          <a:lstStyle/>
          <a:p>
            <a:r>
              <a:rPr lang="en-GB" dirty="0"/>
              <a:t>TASK - 10 minutes</a:t>
            </a:r>
          </a:p>
        </p:txBody>
      </p:sp>
      <p:sp>
        <p:nvSpPr>
          <p:cNvPr id="3" name="Content Placeholder 2">
            <a:extLst>
              <a:ext uri="{FF2B5EF4-FFF2-40B4-BE49-F238E27FC236}">
                <a16:creationId xmlns:a16="http://schemas.microsoft.com/office/drawing/2014/main" id="{D0123843-E8E4-938D-4817-E167EE2558EB}"/>
              </a:ext>
            </a:extLst>
          </p:cNvPr>
          <p:cNvSpPr>
            <a:spLocks noGrp="1"/>
          </p:cNvSpPr>
          <p:nvPr>
            <p:ph idx="1"/>
          </p:nvPr>
        </p:nvSpPr>
        <p:spPr>
          <a:xfrm>
            <a:off x="718930" y="1690688"/>
            <a:ext cx="10515600" cy="4351338"/>
          </a:xfrm>
        </p:spPr>
        <p:txBody>
          <a:bodyPr/>
          <a:lstStyle/>
          <a:p>
            <a:pPr marL="0" indent="0">
              <a:buNone/>
            </a:pPr>
            <a:r>
              <a:rPr lang="en-GB" dirty="0"/>
              <a:t>Use your copy of the National Curriculum for KS1. </a:t>
            </a:r>
          </a:p>
          <a:p>
            <a:pPr marL="0" indent="0">
              <a:buNone/>
            </a:pPr>
            <a:r>
              <a:rPr lang="en-GB" dirty="0"/>
              <a:t>What key information are KS1 children required to know by the end of Year 2?</a:t>
            </a:r>
          </a:p>
          <a:p>
            <a:pPr marL="0" indent="0">
              <a:buNone/>
            </a:pPr>
            <a:r>
              <a:rPr lang="en-GB" dirty="0"/>
              <a:t>What is the key vocabulary to learn?</a:t>
            </a:r>
          </a:p>
          <a:p>
            <a:pPr marL="0" indent="0">
              <a:buNone/>
            </a:pPr>
            <a:r>
              <a:rPr lang="en-GB" dirty="0"/>
              <a:t>How will you ensure they retain the knowledge?</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02056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638E463-BF2C-8E35-E4F2-2DCC4FC3C148}"/>
              </a:ext>
            </a:extLst>
          </p:cNvPr>
          <p:cNvSpPr>
            <a:spLocks noGrp="1"/>
          </p:cNvSpPr>
          <p:nvPr>
            <p:ph type="title"/>
          </p:nvPr>
        </p:nvSpPr>
        <p:spPr>
          <a:xfrm>
            <a:off x="523875" y="5317240"/>
            <a:ext cx="11210925" cy="744836"/>
          </a:xfrm>
        </p:spPr>
        <p:txBody>
          <a:bodyPr>
            <a:normAutofit/>
          </a:bodyPr>
          <a:lstStyle/>
          <a:p>
            <a:pPr algn="ctr"/>
            <a:endParaRPr lang="en-GB" sz="3600">
              <a:solidFill>
                <a:schemeClr val="tx1">
                  <a:lumMod val="85000"/>
                  <a:lumOff val="15000"/>
                </a:schemeClr>
              </a:solidFill>
            </a:endParaRP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A09324-8FD8-AE24-40C3-1B8C93E86ECC}"/>
              </a:ext>
            </a:extLst>
          </p:cNvPr>
          <p:cNvPicPr>
            <a:picLocks noChangeAspect="1"/>
          </p:cNvPicPr>
          <p:nvPr/>
        </p:nvPicPr>
        <p:blipFill>
          <a:blip r:embed="rId2"/>
          <a:stretch>
            <a:fillRect/>
          </a:stretch>
        </p:blipFill>
        <p:spPr>
          <a:xfrm>
            <a:off x="4200525" y="229161"/>
            <a:ext cx="7762875" cy="5827532"/>
          </a:xfrm>
          <a:prstGeom prst="rect">
            <a:avLst/>
          </a:prstGeom>
        </p:spPr>
      </p:pic>
      <p:sp>
        <p:nvSpPr>
          <p:cNvPr id="9" name="TextBox 8">
            <a:extLst>
              <a:ext uri="{FF2B5EF4-FFF2-40B4-BE49-F238E27FC236}">
                <a16:creationId xmlns:a16="http://schemas.microsoft.com/office/drawing/2014/main" id="{DA878EF9-F7A6-225B-8C9C-72A556537F90}"/>
              </a:ext>
            </a:extLst>
          </p:cNvPr>
          <p:cNvSpPr txBox="1"/>
          <p:nvPr/>
        </p:nvSpPr>
        <p:spPr>
          <a:xfrm>
            <a:off x="642938" y="723147"/>
            <a:ext cx="2486025" cy="2862322"/>
          </a:xfrm>
          <a:prstGeom prst="rect">
            <a:avLst/>
          </a:prstGeom>
          <a:noFill/>
        </p:spPr>
        <p:txBody>
          <a:bodyPr wrap="square" rtlCol="0">
            <a:spAutoFit/>
          </a:bodyPr>
          <a:lstStyle/>
          <a:p>
            <a:r>
              <a:rPr lang="en-GB" sz="3600" dirty="0"/>
              <a:t>Can you name the continents and oceans?</a:t>
            </a:r>
          </a:p>
        </p:txBody>
      </p:sp>
    </p:spTree>
    <p:extLst>
      <p:ext uri="{BB962C8B-B14F-4D97-AF65-F5344CB8AC3E}">
        <p14:creationId xmlns:p14="http://schemas.microsoft.com/office/powerpoint/2010/main" val="341438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CB92C14-0662-43BE-C263-6FED5E3BBE78}"/>
              </a:ext>
            </a:extLst>
          </p:cNvPr>
          <p:cNvPicPr>
            <a:picLocks noChangeAspect="1"/>
          </p:cNvPicPr>
          <p:nvPr/>
        </p:nvPicPr>
        <p:blipFill>
          <a:blip r:embed="rId2"/>
          <a:stretch>
            <a:fillRect/>
          </a:stretch>
        </p:blipFill>
        <p:spPr>
          <a:xfrm>
            <a:off x="965709" y="918546"/>
            <a:ext cx="7739616" cy="4979334"/>
          </a:xfrm>
          <a:prstGeom prst="rect">
            <a:avLst/>
          </a:prstGeom>
        </p:spPr>
      </p:pic>
    </p:spTree>
    <p:extLst>
      <p:ext uri="{BB962C8B-B14F-4D97-AF65-F5344CB8AC3E}">
        <p14:creationId xmlns:p14="http://schemas.microsoft.com/office/powerpoint/2010/main" val="2829012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78086978282F848886583A7A5CF105C" ma:contentTypeVersion="13" ma:contentTypeDescription="Create a new document." ma:contentTypeScope="" ma:versionID="810e18b82e4950c3731976715e35c548">
  <xsd:schema xmlns:xsd="http://www.w3.org/2001/XMLSchema" xmlns:xs="http://www.w3.org/2001/XMLSchema" xmlns:p="http://schemas.microsoft.com/office/2006/metadata/properties" xmlns:ns3="cd2731b4-bf85-481b-8e8b-2598a14b6bc8" xmlns:ns4="4956ad0c-2315-41bc-998b-4829200b25f0" targetNamespace="http://schemas.microsoft.com/office/2006/metadata/properties" ma:root="true" ma:fieldsID="ead318885aa7f8795ce5ed28b79c3fe0" ns3:_="" ns4:_="">
    <xsd:import namespace="cd2731b4-bf85-481b-8e8b-2598a14b6bc8"/>
    <xsd:import namespace="4956ad0c-2315-41bc-998b-4829200b25f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2731b4-bf85-481b-8e8b-2598a14b6b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56ad0c-2315-41bc-998b-4829200b25f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F50500-DA23-41DC-AE6C-EE3B66DB1B76}">
  <ds:schemaRefs>
    <ds:schemaRef ds:uri="http://schemas.microsoft.com/sharepoint/v3/contenttype/forms"/>
  </ds:schemaRefs>
</ds:datastoreItem>
</file>

<file path=customXml/itemProps2.xml><?xml version="1.0" encoding="utf-8"?>
<ds:datastoreItem xmlns:ds="http://schemas.openxmlformats.org/officeDocument/2006/customXml" ds:itemID="{8F0FE9A4-9F5E-4340-8E81-DEE7BE836BCC}">
  <ds:schemaRef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purl.org/dc/dcmitype/"/>
    <ds:schemaRef ds:uri="http://purl.org/dc/terms/"/>
    <ds:schemaRef ds:uri="http://schemas.openxmlformats.org/package/2006/metadata/core-properties"/>
    <ds:schemaRef ds:uri="http://purl.org/dc/elements/1.1/"/>
    <ds:schemaRef ds:uri="4956ad0c-2315-41bc-998b-4829200b25f0"/>
    <ds:schemaRef ds:uri="cd2731b4-bf85-481b-8e8b-2598a14b6bc8"/>
  </ds:schemaRefs>
</ds:datastoreItem>
</file>

<file path=customXml/itemProps3.xml><?xml version="1.0" encoding="utf-8"?>
<ds:datastoreItem xmlns:ds="http://schemas.openxmlformats.org/officeDocument/2006/customXml" ds:itemID="{DD2F1A30-D493-4612-A001-E3FE1CE2B3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2731b4-bf85-481b-8e8b-2598a14b6bc8"/>
    <ds:schemaRef ds:uri="4956ad0c-2315-41bc-998b-4829200b25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1961</Words>
  <Application>Microsoft Office PowerPoint</Application>
  <PresentationFormat>Widescreen</PresentationFormat>
  <Paragraphs>170</Paragraphs>
  <Slides>48</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Calibri Light</vt:lpstr>
      <vt:lpstr>ReithSans</vt:lpstr>
      <vt:lpstr>Symbol</vt:lpstr>
      <vt:lpstr>Times New Roman</vt:lpstr>
      <vt:lpstr>Wingdings</vt:lpstr>
      <vt:lpstr>Office Theme</vt:lpstr>
      <vt:lpstr>PowerPoint Presentation</vt:lpstr>
      <vt:lpstr>Aims of the session…</vt:lpstr>
      <vt:lpstr>The national curriculum for geography aims to ensure that all pupils: </vt:lpstr>
      <vt:lpstr>KS1 – What do pupils need to know?</vt:lpstr>
      <vt:lpstr>PowerPoint Presentation</vt:lpstr>
      <vt:lpstr>PowerPoint Presentation</vt:lpstr>
      <vt:lpstr>TASK - 10 minutes</vt:lpstr>
      <vt:lpstr>PowerPoint Presentation</vt:lpstr>
      <vt:lpstr>PowerPoint Presentation</vt:lpstr>
      <vt:lpstr>PowerPoint Presentation</vt:lpstr>
      <vt:lpstr>Year Group Progression of Skills</vt:lpstr>
      <vt:lpstr>PowerPoint Presentation</vt:lpstr>
      <vt:lpstr>PowerPoint Presentation</vt:lpstr>
      <vt:lpstr>PowerPoint Presentation</vt:lpstr>
      <vt:lpstr>PowerPoint Presentation</vt:lpstr>
      <vt:lpstr>PowerPoint Presentation</vt:lpstr>
      <vt:lpstr>TASK - 5 minutes</vt:lpstr>
      <vt:lpstr>Year Group End Points </vt:lpstr>
      <vt:lpstr>PowerPoint Presentation</vt:lpstr>
      <vt:lpstr>PowerPoint Presentation</vt:lpstr>
      <vt:lpstr>TASK</vt:lpstr>
      <vt:lpstr>From your Audits…</vt:lpstr>
      <vt:lpstr>Significant UK places and environments</vt:lpstr>
      <vt:lpstr>Significant world places and environments</vt:lpstr>
      <vt:lpstr>Human and Physical Geography</vt:lpstr>
      <vt:lpstr>Human and Physical Processes</vt:lpstr>
      <vt:lpstr>Linking Geography and English</vt:lpstr>
      <vt:lpstr>Plan ahead</vt:lpstr>
      <vt:lpstr>Planning a 2 week English unit…</vt:lpstr>
      <vt:lpstr>Planning for SEND</vt:lpstr>
      <vt:lpstr>5 a Day</vt:lpstr>
      <vt:lpstr>TASK</vt:lpstr>
      <vt:lpstr>Planning a sequence of lessons</vt:lpstr>
      <vt:lpstr>Earthquakes example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turn… Look on your school website at the long- term plan for geography. Pick a topic to plan a sequence of lessons. Failing that, use the year group endpoints to plan a unit of your choice for a class you will each after SSP. </vt:lpstr>
      <vt:lpstr>PowerPoint Presentation</vt:lpstr>
      <vt:lpstr>PowerPoint Presentation</vt:lpstr>
      <vt:lpstr>Planning a sequence of lessons</vt:lpstr>
      <vt:lpstr>Any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Brocklebank</dc:creator>
  <cp:lastModifiedBy>Clair Bingham</cp:lastModifiedBy>
  <cp:revision>66</cp:revision>
  <dcterms:created xsi:type="dcterms:W3CDTF">2019-08-30T09:26:25Z</dcterms:created>
  <dcterms:modified xsi:type="dcterms:W3CDTF">2022-12-01T13:47:59Z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0x010100778086978282F848886583A7A5CF105C</vt:lpwstr>
  </property>
</Properties>
</file>