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518" r:id="rId5"/>
    <p:sldId id="535" r:id="rId6"/>
    <p:sldId id="551" r:id="rId7"/>
    <p:sldId id="505" r:id="rId8"/>
    <p:sldId id="519" r:id="rId9"/>
    <p:sldId id="536" r:id="rId10"/>
    <p:sldId id="537" r:id="rId11"/>
    <p:sldId id="538" r:id="rId12"/>
    <p:sldId id="540" r:id="rId13"/>
    <p:sldId id="539" r:id="rId14"/>
    <p:sldId id="541" r:id="rId15"/>
    <p:sldId id="542" r:id="rId16"/>
    <p:sldId id="543" r:id="rId17"/>
    <p:sldId id="545" r:id="rId18"/>
    <p:sldId id="547" r:id="rId19"/>
    <p:sldId id="548" r:id="rId20"/>
    <p:sldId id="550" r:id="rId21"/>
    <p:sldId id="544" r:id="rId22"/>
    <p:sldId id="549" r:id="rId23"/>
    <p:sldId id="50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DAF9"/>
    <a:srgbClr val="FF8AD8"/>
    <a:srgbClr val="F0E573"/>
    <a:srgbClr val="F2EA8A"/>
    <a:srgbClr val="F7F697"/>
    <a:srgbClr val="EBDDA0"/>
    <a:srgbClr val="EBD98A"/>
    <a:srgbClr val="1B1A69"/>
    <a:srgbClr val="1F7082"/>
    <a:srgbClr val="F7C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633F94-5D06-0C1A-8B4C-B55A9238E4B6}" v="58" dt="2022-11-02T14:31:59.251"/>
    <p1510:client id="{62C613FA-20BE-963A-2FD8-1654739B4206}" v="4" dt="2022-11-01T17:31:54.416"/>
    <p1510:client id="{A1BAE18D-D4E0-8479-63B4-9BFA747DAFD8}" v="365" dt="2022-10-31T19:22:27.171"/>
    <p1510:client id="{E6D4D3FD-B268-89C4-62EC-5A6DA92406BB}" v="27" dt="2022-11-01T17:30:28.4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54" autoAdjust="0"/>
    <p:restoredTop sz="94434" autoAdjust="0"/>
  </p:normalViewPr>
  <p:slideViewPr>
    <p:cSldViewPr snapToGrid="0">
      <p:cViewPr varScale="1">
        <p:scale>
          <a:sx n="106" d="100"/>
          <a:sy n="106" d="100"/>
        </p:scale>
        <p:origin x="776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3A0A9-EB75-4CF4-99B9-FABC4CE45805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AEF52-9C05-4616-A39C-1700E0579A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3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EAEF52-9C05-4616-A39C-1700E0579A5E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409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1EB4-F472-4602-AC63-C25E1F9EE2B5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62EF-549E-450B-AC97-E23285B7397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27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1EB4-F472-4602-AC63-C25E1F9EE2B5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62EF-549E-450B-AC97-E23285B73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230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1EB4-F472-4602-AC63-C25E1F9EE2B5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62EF-549E-450B-AC97-E23285B73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369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1EB4-F472-4602-AC63-C25E1F9EE2B5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62EF-549E-450B-AC97-E23285B73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0939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FD2A8-89ED-48FA-B7FF-6B8480C8C554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4127C-A8FC-493F-99F4-0DD13FBF9D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0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/>
          <a:srcRect r="6551"/>
          <a:stretch/>
        </p:blipFill>
        <p:spPr>
          <a:xfrm>
            <a:off x="7100637" y="247649"/>
            <a:ext cx="5091364" cy="554355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1EB4-F472-4602-AC63-C25E1F9EE2B5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62EF-549E-450B-AC97-E23285B73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566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1EB4-F472-4602-AC63-C25E1F9EE2B5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62EF-549E-450B-AC97-E23285B73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49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1EB4-F472-4602-AC63-C25E1F9EE2B5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62EF-549E-450B-AC97-E23285B73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819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1EB4-F472-4602-AC63-C25E1F9EE2B5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62EF-549E-450B-AC97-E23285B73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52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1EB4-F472-4602-AC63-C25E1F9EE2B5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62EF-549E-450B-AC97-E23285B73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562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1EB4-F472-4602-AC63-C25E1F9EE2B5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62EF-549E-450B-AC97-E23285B73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19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1EB4-F472-4602-AC63-C25E1F9EE2B5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62EF-549E-450B-AC97-E23285B73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38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1EB4-F472-4602-AC63-C25E1F9EE2B5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C62EF-549E-450B-AC97-E23285B739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3332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D9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F1EB4-F472-4602-AC63-C25E1F9EE2B5}" type="datetimeFigureOut">
              <a:rPr lang="en-GB" smtClean="0"/>
              <a:t>27/02/2023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C62EF-549E-450B-AC97-E23285B7397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1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73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35030"/>
            <a:ext cx="12122727" cy="1346523"/>
          </a:xfrm>
        </p:spPr>
        <p:txBody>
          <a:bodyPr>
            <a:noAutofit/>
          </a:bodyPr>
          <a:lstStyle/>
          <a:p>
            <a:r>
              <a:rPr lang="en-GB" sz="4000" b="1" spc="200" dirty="0">
                <a:solidFill>
                  <a:srgbClr val="FDE001"/>
                </a:solidFill>
              </a:rPr>
              <a:t>Science 2 Thursday 2nd March 2023</a:t>
            </a:r>
          </a:p>
          <a:p>
            <a:r>
              <a:rPr lang="en-US" sz="4000" b="1" spc="200" dirty="0" err="1">
                <a:solidFill>
                  <a:srgbClr val="FDE001"/>
                </a:solidFill>
              </a:rPr>
              <a:t>Ailidh</a:t>
            </a:r>
            <a:r>
              <a:rPr lang="en-US" sz="4000" b="1" spc="200" dirty="0">
                <a:solidFill>
                  <a:srgbClr val="FDE001"/>
                </a:solidFill>
              </a:rPr>
              <a:t> McAllister</a:t>
            </a:r>
            <a:endParaRPr lang="en-GB" sz="4000" b="1" spc="200" dirty="0">
              <a:solidFill>
                <a:srgbClr val="FDE00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174" y="97381"/>
            <a:ext cx="11760200" cy="7344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7063" indent="92075" algn="ctr"/>
            <a:r>
              <a:rPr lang="en-GB" sz="4400" b="1" dirty="0">
                <a:solidFill>
                  <a:srgbClr val="FEE001"/>
                </a:solidFill>
                <a:latin typeface="Tw Cen MT" panose="020B0602020104020603" pitchFamily="34" charset="0"/>
              </a:rPr>
              <a:t>Central Training: </a:t>
            </a:r>
            <a:r>
              <a:rPr lang="en-GB" sz="4400" dirty="0">
                <a:solidFill>
                  <a:srgbClr val="FEE001"/>
                </a:solidFill>
                <a:latin typeface="Tw Cen MT" panose="020B0602020104020603" pitchFamily="34" charset="0"/>
              </a:rPr>
              <a:t>General Professional Studies</a:t>
            </a:r>
          </a:p>
        </p:txBody>
      </p:sp>
      <p:pic>
        <p:nvPicPr>
          <p:cNvPr id="2050" name="Picture 2" descr="Ofsted Outstanding Logo | Aylesbury Town Counc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" y="97381"/>
            <a:ext cx="733251" cy="73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22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D0017B-25AB-484E-BBC8-00C54E34CF11}"/>
              </a:ext>
            </a:extLst>
          </p:cNvPr>
          <p:cNvSpPr/>
          <p:nvPr/>
        </p:nvSpPr>
        <p:spPr>
          <a:xfrm>
            <a:off x="-1303" y="249441"/>
            <a:ext cx="12193303" cy="5509845"/>
          </a:xfrm>
          <a:prstGeom prst="rect">
            <a:avLst/>
          </a:prstGeom>
          <a:solidFill>
            <a:srgbClr val="EBDD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0C7E52-00AB-B44D-9DD6-7B4FA2BAFD03}"/>
              </a:ext>
            </a:extLst>
          </p:cNvPr>
          <p:cNvSpPr txBox="1"/>
          <p:nvPr/>
        </p:nvSpPr>
        <p:spPr>
          <a:xfrm>
            <a:off x="102548" y="197582"/>
            <a:ext cx="12089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Tw Cen MT" panose="020B0602020104020603" pitchFamily="34" charset="0"/>
              </a:rPr>
              <a:t>Working Scientifically</a:t>
            </a:r>
            <a:endParaRPr lang="en-GB" sz="3600" b="1" dirty="0">
              <a:solidFill>
                <a:srgbClr val="FFC203"/>
              </a:solidFill>
              <a:latin typeface="Tw Cen MT" panose="020B06020201040206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DB0E2D-A082-114A-8254-75380D5B9C29}"/>
              </a:ext>
            </a:extLst>
          </p:cNvPr>
          <p:cNvCxnSpPr>
            <a:cxnSpLocks/>
          </p:cNvCxnSpPr>
          <p:nvPr/>
        </p:nvCxnSpPr>
        <p:spPr>
          <a:xfrm>
            <a:off x="203200" y="922867"/>
            <a:ext cx="118404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CB101A23-12FC-BF48-A20D-0D939B5CF125}"/>
              </a:ext>
            </a:extLst>
          </p:cNvPr>
          <p:cNvSpPr/>
          <p:nvPr/>
        </p:nvSpPr>
        <p:spPr>
          <a:xfrm>
            <a:off x="117475" y="2189511"/>
            <a:ext cx="2160672" cy="203958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 Cen MT" panose="020B0602020104020603" pitchFamily="34" charset="77"/>
              </a:rPr>
              <a:t>Explaining Science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9FAC1F-3F4E-1642-8B18-B8E9B0C4CA72}"/>
              </a:ext>
            </a:extLst>
          </p:cNvPr>
          <p:cNvSpPr/>
          <p:nvPr/>
        </p:nvSpPr>
        <p:spPr>
          <a:xfrm>
            <a:off x="2482650" y="2189511"/>
            <a:ext cx="2160672" cy="20395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 Cen MT" panose="020B0602020104020603" pitchFamily="34" charset="77"/>
              </a:rPr>
              <a:t>Classification</a:t>
            </a:r>
            <a:endParaRPr lang="en-GB" sz="1400" dirty="0">
              <a:solidFill>
                <a:schemeClr val="tx1"/>
              </a:solidFill>
              <a:latin typeface="Tw Cen MT" panose="020B0602020104020603" pitchFamily="34" charset="77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BF207A-F6F1-5C4B-BEEC-DC44E5313ABE}"/>
              </a:ext>
            </a:extLst>
          </p:cNvPr>
          <p:cNvSpPr/>
          <p:nvPr/>
        </p:nvSpPr>
        <p:spPr>
          <a:xfrm>
            <a:off x="4981213" y="2163410"/>
            <a:ext cx="2160672" cy="20395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 Cen MT" panose="020B0602020104020603" pitchFamily="34" charset="77"/>
              </a:rPr>
              <a:t>Data, Tables and Graphs</a:t>
            </a:r>
            <a:endParaRPr lang="en-GB" sz="1400" dirty="0">
              <a:solidFill>
                <a:schemeClr val="tx1"/>
              </a:solidFill>
              <a:latin typeface="Tw Cen MT" panose="020B0602020104020603" pitchFamily="34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8271546-D95C-EF47-B7BE-713F5A48248D}"/>
              </a:ext>
            </a:extLst>
          </p:cNvPr>
          <p:cNvSpPr/>
          <p:nvPr/>
        </p:nvSpPr>
        <p:spPr>
          <a:xfrm>
            <a:off x="7479776" y="2163409"/>
            <a:ext cx="2160672" cy="2039587"/>
          </a:xfrm>
          <a:prstGeom prst="ellipse">
            <a:avLst/>
          </a:prstGeom>
          <a:solidFill>
            <a:srgbClr val="FF8A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 Cen MT" panose="020B0602020104020603" pitchFamily="34" charset="77"/>
              </a:rPr>
              <a:t>Designing Experiments</a:t>
            </a:r>
            <a:endParaRPr lang="en-GB" sz="1400" dirty="0">
              <a:solidFill>
                <a:schemeClr val="tx1"/>
              </a:solidFill>
              <a:latin typeface="Tw Cen MT" panose="020B0602020104020603" pitchFamily="34" charset="77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3FE0A4D-E5B7-EE47-8882-83477727D9A2}"/>
              </a:ext>
            </a:extLst>
          </p:cNvPr>
          <p:cNvSpPr/>
          <p:nvPr/>
        </p:nvSpPr>
        <p:spPr>
          <a:xfrm>
            <a:off x="9945603" y="2163408"/>
            <a:ext cx="2160672" cy="2039587"/>
          </a:xfrm>
          <a:prstGeom prst="ellipse">
            <a:avLst/>
          </a:prstGeom>
          <a:solidFill>
            <a:srgbClr val="70DA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 Cen MT" panose="020B0602020104020603" pitchFamily="34" charset="77"/>
              </a:rPr>
              <a:t>Making Conclusions</a:t>
            </a:r>
            <a:endParaRPr lang="en-GB" sz="1400" dirty="0">
              <a:solidFill>
                <a:schemeClr val="tx1"/>
              </a:solidFill>
              <a:latin typeface="Tw Cen MT" panose="020B06020201040206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43654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D0017B-25AB-484E-BBC8-00C54E34CF11}"/>
              </a:ext>
            </a:extLst>
          </p:cNvPr>
          <p:cNvSpPr/>
          <p:nvPr/>
        </p:nvSpPr>
        <p:spPr>
          <a:xfrm>
            <a:off x="-1303" y="249441"/>
            <a:ext cx="12193303" cy="5509845"/>
          </a:xfrm>
          <a:prstGeom prst="rect">
            <a:avLst/>
          </a:prstGeom>
          <a:solidFill>
            <a:srgbClr val="EBDD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0C7E52-00AB-B44D-9DD6-7B4FA2BAFD03}"/>
              </a:ext>
            </a:extLst>
          </p:cNvPr>
          <p:cNvSpPr txBox="1"/>
          <p:nvPr/>
        </p:nvSpPr>
        <p:spPr>
          <a:xfrm>
            <a:off x="102548" y="197582"/>
            <a:ext cx="12089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Tw Cen MT" panose="020B0602020104020603" pitchFamily="34" charset="0"/>
              </a:rPr>
              <a:t>Working Scientifically</a:t>
            </a:r>
            <a:endParaRPr lang="en-GB" sz="3600" b="1" dirty="0">
              <a:solidFill>
                <a:srgbClr val="FFC203"/>
              </a:solidFill>
              <a:latin typeface="Tw Cen MT" panose="020B06020201040206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DB0E2D-A082-114A-8254-75380D5B9C29}"/>
              </a:ext>
            </a:extLst>
          </p:cNvPr>
          <p:cNvCxnSpPr>
            <a:cxnSpLocks/>
          </p:cNvCxnSpPr>
          <p:nvPr/>
        </p:nvCxnSpPr>
        <p:spPr>
          <a:xfrm>
            <a:off x="203200" y="922867"/>
            <a:ext cx="118404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EA51DF73-4F16-A74B-9CB2-72C6538A49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9"/>
          <a:stretch/>
        </p:blipFill>
        <p:spPr bwMode="auto">
          <a:xfrm>
            <a:off x="1047193" y="1157611"/>
            <a:ext cx="10097614" cy="477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347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D0017B-25AB-484E-BBC8-00C54E34CF11}"/>
              </a:ext>
            </a:extLst>
          </p:cNvPr>
          <p:cNvSpPr/>
          <p:nvPr/>
        </p:nvSpPr>
        <p:spPr>
          <a:xfrm>
            <a:off x="-1303" y="249441"/>
            <a:ext cx="12193303" cy="5509845"/>
          </a:xfrm>
          <a:prstGeom prst="rect">
            <a:avLst/>
          </a:prstGeom>
          <a:solidFill>
            <a:srgbClr val="EBDD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0C7E52-00AB-B44D-9DD6-7B4FA2BAFD03}"/>
              </a:ext>
            </a:extLst>
          </p:cNvPr>
          <p:cNvSpPr txBox="1"/>
          <p:nvPr/>
        </p:nvSpPr>
        <p:spPr>
          <a:xfrm>
            <a:off x="102548" y="197582"/>
            <a:ext cx="12089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Tw Cen MT" panose="020B0602020104020603" pitchFamily="34" charset="0"/>
              </a:rPr>
              <a:t>Working Scientifically Assessment Profiles</a:t>
            </a:r>
            <a:endParaRPr lang="en-GB" sz="3600" b="1" dirty="0">
              <a:solidFill>
                <a:srgbClr val="FFC203"/>
              </a:solidFill>
              <a:latin typeface="Tw Cen MT" panose="020B06020201040206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DB0E2D-A082-114A-8254-75380D5B9C29}"/>
              </a:ext>
            </a:extLst>
          </p:cNvPr>
          <p:cNvCxnSpPr>
            <a:cxnSpLocks/>
          </p:cNvCxnSpPr>
          <p:nvPr/>
        </p:nvCxnSpPr>
        <p:spPr>
          <a:xfrm>
            <a:off x="203200" y="922867"/>
            <a:ext cx="118404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12B4991D-4802-4F40-8ABD-107E5096E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748" y="1052748"/>
            <a:ext cx="9601200" cy="566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231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D0017B-25AB-484E-BBC8-00C54E34CF11}"/>
              </a:ext>
            </a:extLst>
          </p:cNvPr>
          <p:cNvSpPr/>
          <p:nvPr/>
        </p:nvSpPr>
        <p:spPr>
          <a:xfrm>
            <a:off x="-1303" y="249441"/>
            <a:ext cx="12193303" cy="5509845"/>
          </a:xfrm>
          <a:prstGeom prst="rect">
            <a:avLst/>
          </a:prstGeom>
          <a:solidFill>
            <a:srgbClr val="EBDD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0C7E52-00AB-B44D-9DD6-7B4FA2BAFD03}"/>
              </a:ext>
            </a:extLst>
          </p:cNvPr>
          <p:cNvSpPr txBox="1"/>
          <p:nvPr/>
        </p:nvSpPr>
        <p:spPr>
          <a:xfrm>
            <a:off x="102548" y="197582"/>
            <a:ext cx="12089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Tw Cen MT" panose="020B0602020104020603" pitchFamily="34" charset="0"/>
              </a:rPr>
              <a:t>Planning a Scientific Enquiry – Ideas</a:t>
            </a:r>
            <a:endParaRPr lang="en-GB" sz="3200" b="1" dirty="0">
              <a:latin typeface="Tw Cen MT" panose="020B06020201040206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DB0E2D-A082-114A-8254-75380D5B9C29}"/>
              </a:ext>
            </a:extLst>
          </p:cNvPr>
          <p:cNvCxnSpPr>
            <a:cxnSpLocks/>
          </p:cNvCxnSpPr>
          <p:nvPr/>
        </p:nvCxnSpPr>
        <p:spPr>
          <a:xfrm>
            <a:off x="203200" y="922867"/>
            <a:ext cx="118404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4B92DAF-8760-2047-A5B9-50E3BC3AB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771" y="1048296"/>
            <a:ext cx="3167006" cy="4550762"/>
          </a:xfrm>
          <a:prstGeom prst="rect">
            <a:avLst/>
          </a:prstGeom>
        </p:spPr>
      </p:pic>
      <p:pic>
        <p:nvPicPr>
          <p:cNvPr id="4098" name="Picture 2" descr="Classroom Resource Cupboard Signs/Labels (SB8564) - SparkleBox">
            <a:extLst>
              <a:ext uri="{FF2B5EF4-FFF2-40B4-BE49-F238E27FC236}">
                <a16:creationId xmlns:a16="http://schemas.microsoft.com/office/drawing/2014/main" id="{C863AD65-D420-ED47-B008-B849227BA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17" y="1879322"/>
            <a:ext cx="4139482" cy="2923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574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D0017B-25AB-484E-BBC8-00C54E34CF11}"/>
              </a:ext>
            </a:extLst>
          </p:cNvPr>
          <p:cNvSpPr/>
          <p:nvPr/>
        </p:nvSpPr>
        <p:spPr>
          <a:xfrm>
            <a:off x="-1303" y="249441"/>
            <a:ext cx="12193303" cy="5509845"/>
          </a:xfrm>
          <a:prstGeom prst="rect">
            <a:avLst/>
          </a:prstGeom>
          <a:solidFill>
            <a:srgbClr val="EBDD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0C7E52-00AB-B44D-9DD6-7B4FA2BAFD03}"/>
              </a:ext>
            </a:extLst>
          </p:cNvPr>
          <p:cNvSpPr txBox="1"/>
          <p:nvPr/>
        </p:nvSpPr>
        <p:spPr>
          <a:xfrm>
            <a:off x="102548" y="197582"/>
            <a:ext cx="12089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Tw Cen MT" panose="020B0602020104020603" pitchFamily="34" charset="0"/>
              </a:rPr>
              <a:t>Planning a Comparative/Fair Test - Vocabulary</a:t>
            </a:r>
            <a:endParaRPr lang="en-GB" sz="3200" b="1" dirty="0">
              <a:latin typeface="Tw Cen MT" panose="020B06020201040206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DB0E2D-A082-114A-8254-75380D5B9C29}"/>
              </a:ext>
            </a:extLst>
          </p:cNvPr>
          <p:cNvCxnSpPr>
            <a:cxnSpLocks/>
          </p:cNvCxnSpPr>
          <p:nvPr/>
        </p:nvCxnSpPr>
        <p:spPr>
          <a:xfrm>
            <a:off x="203200" y="922867"/>
            <a:ext cx="118404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Diagram, text&#10;&#10;Description automatically generated">
            <a:extLst>
              <a:ext uri="{FF2B5EF4-FFF2-40B4-BE49-F238E27FC236}">
                <a16:creationId xmlns:a16="http://schemas.microsoft.com/office/drawing/2014/main" id="{75B109DD-AE5F-B745-904E-D1B0434DB5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846" y="967214"/>
            <a:ext cx="4580689" cy="578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03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D0017B-25AB-484E-BBC8-00C54E34CF11}"/>
              </a:ext>
            </a:extLst>
          </p:cNvPr>
          <p:cNvSpPr/>
          <p:nvPr/>
        </p:nvSpPr>
        <p:spPr>
          <a:xfrm>
            <a:off x="-1303" y="249441"/>
            <a:ext cx="12193303" cy="5509845"/>
          </a:xfrm>
          <a:prstGeom prst="rect">
            <a:avLst/>
          </a:prstGeom>
          <a:solidFill>
            <a:srgbClr val="EBDD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0C7E52-00AB-B44D-9DD6-7B4FA2BAFD03}"/>
              </a:ext>
            </a:extLst>
          </p:cNvPr>
          <p:cNvSpPr txBox="1"/>
          <p:nvPr/>
        </p:nvSpPr>
        <p:spPr>
          <a:xfrm>
            <a:off x="102548" y="197582"/>
            <a:ext cx="12089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Tw Cen MT" panose="020B0602020104020603" pitchFamily="34" charset="0"/>
              </a:rPr>
              <a:t>Planning Scientific Investigations</a:t>
            </a:r>
            <a:endParaRPr lang="en-GB" sz="3200" b="1" dirty="0">
              <a:latin typeface="Tw Cen MT" panose="020B06020201040206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DB0E2D-A082-114A-8254-75380D5B9C29}"/>
              </a:ext>
            </a:extLst>
          </p:cNvPr>
          <p:cNvCxnSpPr>
            <a:cxnSpLocks/>
          </p:cNvCxnSpPr>
          <p:nvPr/>
        </p:nvCxnSpPr>
        <p:spPr>
          <a:xfrm>
            <a:off x="203200" y="922867"/>
            <a:ext cx="118404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BB5377F-5B34-4149-8559-2FA32E568EF2}"/>
              </a:ext>
            </a:extLst>
          </p:cNvPr>
          <p:cNvSpPr txBox="1"/>
          <p:nvPr/>
        </p:nvSpPr>
        <p:spPr>
          <a:xfrm>
            <a:off x="203199" y="1098714"/>
            <a:ext cx="11840411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0" i="0" u="none" strike="noStrike" dirty="0">
                <a:solidFill>
                  <a:srgbClr val="0B0C0C"/>
                </a:solidFill>
                <a:effectLst/>
                <a:latin typeface="Tw Cen MT" panose="020B0602020104020603" pitchFamily="34" charset="77"/>
              </a:rPr>
              <a:t>1. </a:t>
            </a:r>
            <a:r>
              <a:rPr lang="en-GB" sz="2800" b="1" i="0" u="none" strike="noStrike" dirty="0">
                <a:solidFill>
                  <a:srgbClr val="0B0C0C"/>
                </a:solidFill>
                <a:effectLst/>
                <a:latin typeface="Tw Cen MT" panose="020B0602020104020603" pitchFamily="34" charset="77"/>
              </a:rPr>
              <a:t>Ideas</a:t>
            </a:r>
            <a:r>
              <a:rPr lang="en-GB" sz="2800" b="0" i="0" u="none" strike="noStrike" dirty="0">
                <a:solidFill>
                  <a:srgbClr val="0B0C0C"/>
                </a:solidFill>
                <a:effectLst/>
                <a:latin typeface="Tw Cen MT" panose="020B0602020104020603" pitchFamily="34" charset="77"/>
              </a:rPr>
              <a:t> (What variables could we change? What variables could we measure or observe?)</a:t>
            </a:r>
          </a:p>
          <a:p>
            <a:r>
              <a:rPr lang="en-GB" sz="2800" dirty="0">
                <a:solidFill>
                  <a:srgbClr val="0B0C0C"/>
                </a:solidFill>
                <a:latin typeface="Tw Cen MT" panose="020B0602020104020603" pitchFamily="34" charset="77"/>
              </a:rPr>
              <a:t>2. </a:t>
            </a:r>
            <a:r>
              <a:rPr lang="en-GB" sz="2800" b="1" dirty="0">
                <a:solidFill>
                  <a:srgbClr val="0B0C0C"/>
                </a:solidFill>
                <a:latin typeface="Tw Cen MT" panose="020B0602020104020603" pitchFamily="34" charset="77"/>
              </a:rPr>
              <a:t>Method</a:t>
            </a:r>
            <a:r>
              <a:rPr lang="en-GB" sz="2800" dirty="0">
                <a:solidFill>
                  <a:srgbClr val="0B0C0C"/>
                </a:solidFill>
                <a:latin typeface="Tw Cen MT" panose="020B0602020104020603" pitchFamily="34" charset="77"/>
              </a:rPr>
              <a:t> (We will change… we will measure … we will keep … the same)</a:t>
            </a:r>
          </a:p>
          <a:p>
            <a:r>
              <a:rPr lang="en-GB" sz="2800" b="0" i="0" u="none" strike="noStrike" dirty="0">
                <a:solidFill>
                  <a:srgbClr val="0B0C0C"/>
                </a:solidFill>
                <a:effectLst/>
                <a:latin typeface="Tw Cen MT" panose="020B0602020104020603" pitchFamily="34" charset="77"/>
              </a:rPr>
              <a:t>3. </a:t>
            </a:r>
            <a:r>
              <a:rPr lang="en-GB" sz="2800" b="1" i="0" u="none" strike="noStrike" dirty="0">
                <a:solidFill>
                  <a:srgbClr val="0B0C0C"/>
                </a:solidFill>
                <a:effectLst/>
                <a:latin typeface="Tw Cen MT" panose="020B0602020104020603" pitchFamily="34" charset="77"/>
              </a:rPr>
              <a:t>Question</a:t>
            </a:r>
            <a:r>
              <a:rPr lang="en-GB" sz="2800" b="0" i="0" u="none" strike="noStrike" dirty="0">
                <a:solidFill>
                  <a:srgbClr val="0B0C0C"/>
                </a:solidFill>
                <a:effectLst/>
                <a:latin typeface="Tw Cen MT" panose="020B0602020104020603" pitchFamily="34" charset="77"/>
              </a:rPr>
              <a:t> (When we change … what will happen to…?</a:t>
            </a:r>
          </a:p>
          <a:p>
            <a:r>
              <a:rPr lang="en-GB" sz="2800" dirty="0">
                <a:solidFill>
                  <a:srgbClr val="0B0C0C"/>
                </a:solidFill>
                <a:latin typeface="Tw Cen MT" panose="020B0602020104020603" pitchFamily="34" charset="77"/>
              </a:rPr>
              <a:t>4. </a:t>
            </a:r>
            <a:r>
              <a:rPr lang="en-GB" sz="2800" b="1" dirty="0">
                <a:solidFill>
                  <a:srgbClr val="0B0C0C"/>
                </a:solidFill>
                <a:latin typeface="Tw Cen MT" panose="020B0602020104020603" pitchFamily="34" charset="77"/>
              </a:rPr>
              <a:t>Prediction</a:t>
            </a:r>
            <a:r>
              <a:rPr lang="en-GB" sz="2800" dirty="0">
                <a:solidFill>
                  <a:srgbClr val="0B0C0C"/>
                </a:solidFill>
                <a:latin typeface="Tw Cen MT" panose="020B0602020104020603" pitchFamily="34" charset="77"/>
              </a:rPr>
              <a:t> (We think … because …)</a:t>
            </a:r>
          </a:p>
          <a:p>
            <a:r>
              <a:rPr lang="en-GB" sz="2800" b="0" i="0" u="none" strike="noStrike" dirty="0">
                <a:solidFill>
                  <a:srgbClr val="0B0C0C"/>
                </a:solidFill>
                <a:effectLst/>
                <a:latin typeface="Tw Cen MT" panose="020B0602020104020603" pitchFamily="34" charset="77"/>
              </a:rPr>
              <a:t>5. </a:t>
            </a:r>
            <a:r>
              <a:rPr lang="en-GB" sz="2800" b="1" i="0" u="none" strike="noStrike" dirty="0">
                <a:solidFill>
                  <a:srgbClr val="0B0C0C"/>
                </a:solidFill>
                <a:effectLst/>
                <a:latin typeface="Tw Cen MT" panose="020B0602020104020603" pitchFamily="34" charset="77"/>
              </a:rPr>
              <a:t>Table</a:t>
            </a:r>
            <a:r>
              <a:rPr lang="en-GB" sz="2800" b="0" i="0" u="none" strike="noStrike" dirty="0">
                <a:solidFill>
                  <a:srgbClr val="0B0C0C"/>
                </a:solidFill>
                <a:effectLst/>
                <a:latin typeface="Tw Cen MT" panose="020B0602020104020603" pitchFamily="34" charset="77"/>
              </a:rPr>
              <a:t> </a:t>
            </a:r>
            <a:r>
              <a:rPr lang="en-GB" sz="2800" b="1" i="0" u="none" strike="noStrike" dirty="0">
                <a:solidFill>
                  <a:srgbClr val="0B0C0C"/>
                </a:solidFill>
                <a:effectLst/>
                <a:latin typeface="Tw Cen MT" panose="020B0602020104020603" pitchFamily="34" charset="77"/>
              </a:rPr>
              <a:t>of results </a:t>
            </a:r>
          </a:p>
          <a:p>
            <a:r>
              <a:rPr lang="en-GB" sz="2800" dirty="0">
                <a:solidFill>
                  <a:srgbClr val="0B0C0C"/>
                </a:solidFill>
                <a:latin typeface="Tw Cen MT" panose="020B0602020104020603" pitchFamily="34" charset="77"/>
              </a:rPr>
              <a:t>6. </a:t>
            </a:r>
            <a:r>
              <a:rPr lang="en-GB" sz="2800" b="1" dirty="0">
                <a:solidFill>
                  <a:srgbClr val="0B0C0C"/>
                </a:solidFill>
                <a:latin typeface="Tw Cen MT" panose="020B0602020104020603" pitchFamily="34" charset="77"/>
              </a:rPr>
              <a:t>Graph</a:t>
            </a:r>
            <a:r>
              <a:rPr lang="en-GB" sz="2800" dirty="0">
                <a:solidFill>
                  <a:srgbClr val="0B0C0C"/>
                </a:solidFill>
                <a:latin typeface="Tw Cen MT" panose="020B0602020104020603" pitchFamily="34" charset="77"/>
              </a:rPr>
              <a:t> </a:t>
            </a:r>
            <a:r>
              <a:rPr lang="en-GB" sz="2800" b="1" dirty="0">
                <a:solidFill>
                  <a:srgbClr val="0B0C0C"/>
                </a:solidFill>
                <a:latin typeface="Tw Cen MT" panose="020B0602020104020603" pitchFamily="34" charset="77"/>
              </a:rPr>
              <a:t>of results </a:t>
            </a:r>
          </a:p>
          <a:p>
            <a:r>
              <a:rPr lang="en-GB" sz="2800" b="0" i="0" u="none" strike="noStrike" dirty="0">
                <a:solidFill>
                  <a:srgbClr val="0B0C0C"/>
                </a:solidFill>
                <a:effectLst/>
                <a:latin typeface="Tw Cen MT" panose="020B0602020104020603" pitchFamily="34" charset="77"/>
              </a:rPr>
              <a:t>7. </a:t>
            </a:r>
            <a:r>
              <a:rPr lang="en-GB" sz="2800" b="1" i="0" u="none" strike="noStrike" dirty="0">
                <a:solidFill>
                  <a:srgbClr val="0B0C0C"/>
                </a:solidFill>
                <a:effectLst/>
                <a:latin typeface="Tw Cen MT" panose="020B0602020104020603" pitchFamily="34" charset="77"/>
              </a:rPr>
              <a:t>Conclusions</a:t>
            </a:r>
            <a:r>
              <a:rPr lang="en-GB" sz="2800" b="0" i="0" u="none" strike="noStrike" dirty="0">
                <a:solidFill>
                  <a:srgbClr val="0B0C0C"/>
                </a:solidFill>
                <a:effectLst/>
                <a:latin typeface="Tw Cen MT" panose="020B0602020104020603" pitchFamily="34" charset="77"/>
              </a:rPr>
              <a:t> </a:t>
            </a:r>
            <a:r>
              <a:rPr lang="en-GB" sz="2800" dirty="0">
                <a:solidFill>
                  <a:srgbClr val="0B0C0C"/>
                </a:solidFill>
                <a:latin typeface="Tw Cen MT" panose="020B0602020104020603" pitchFamily="34" charset="77"/>
              </a:rPr>
              <a:t>(… happened, when we changed …. We think this is because …)</a:t>
            </a:r>
          </a:p>
          <a:p>
            <a:r>
              <a:rPr lang="en-GB" sz="2800" b="0" i="0" u="none" strike="noStrike" dirty="0">
                <a:solidFill>
                  <a:srgbClr val="0B0C0C"/>
                </a:solidFill>
                <a:effectLst/>
                <a:latin typeface="Tw Cen MT" panose="020B0602020104020603" pitchFamily="34" charset="77"/>
              </a:rPr>
              <a:t>8. </a:t>
            </a:r>
            <a:r>
              <a:rPr lang="en-GB" sz="2800" b="1" i="0" u="none" strike="noStrike" dirty="0">
                <a:solidFill>
                  <a:srgbClr val="0B0C0C"/>
                </a:solidFill>
                <a:effectLst/>
                <a:latin typeface="Tw Cen MT" panose="020B0602020104020603" pitchFamily="34" charset="77"/>
              </a:rPr>
              <a:t>Evaluation</a:t>
            </a:r>
            <a:r>
              <a:rPr lang="en-GB" sz="2800" b="0" i="0" u="none" strike="noStrike" dirty="0">
                <a:solidFill>
                  <a:srgbClr val="0B0C0C"/>
                </a:solidFill>
                <a:effectLst/>
                <a:latin typeface="Tw Cen MT" panose="020B0602020104020603" pitchFamily="34" charset="77"/>
              </a:rPr>
              <a:t> (How fair was he investigation? How accurate were your results? What could you do next time?</a:t>
            </a:r>
          </a:p>
          <a:p>
            <a:endParaRPr lang="en-GB" sz="2800" dirty="0">
              <a:solidFill>
                <a:srgbClr val="0B0C0C"/>
              </a:solidFill>
              <a:latin typeface="Tw Cen MT" panose="020B0602020104020603" pitchFamily="34" charset="77"/>
            </a:endParaRPr>
          </a:p>
          <a:p>
            <a:endParaRPr lang="en-GB" sz="2800" b="0" i="0" u="none" strike="noStrike" dirty="0">
              <a:solidFill>
                <a:srgbClr val="0B0C0C"/>
              </a:solidFill>
              <a:effectLst/>
              <a:latin typeface="Tw Cen MT" panose="020B0602020104020603" pitchFamily="34" charset="77"/>
            </a:endParaRP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788688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D0017B-25AB-484E-BBC8-00C54E34CF11}"/>
              </a:ext>
            </a:extLst>
          </p:cNvPr>
          <p:cNvSpPr/>
          <p:nvPr/>
        </p:nvSpPr>
        <p:spPr>
          <a:xfrm>
            <a:off x="-1303" y="249441"/>
            <a:ext cx="12193303" cy="5509845"/>
          </a:xfrm>
          <a:prstGeom prst="rect">
            <a:avLst/>
          </a:prstGeom>
          <a:solidFill>
            <a:srgbClr val="EBDD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0C7E52-00AB-B44D-9DD6-7B4FA2BAFD03}"/>
              </a:ext>
            </a:extLst>
          </p:cNvPr>
          <p:cNvSpPr txBox="1"/>
          <p:nvPr/>
        </p:nvSpPr>
        <p:spPr>
          <a:xfrm>
            <a:off x="102548" y="197582"/>
            <a:ext cx="12089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Tw Cen MT" panose="020B0602020104020603" pitchFamily="34" charset="0"/>
              </a:rPr>
              <a:t>Planning Scientific Investigations</a:t>
            </a:r>
            <a:endParaRPr lang="en-GB" sz="3200" b="1" dirty="0">
              <a:latin typeface="Tw Cen MT" panose="020B06020201040206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DB0E2D-A082-114A-8254-75380D5B9C29}"/>
              </a:ext>
            </a:extLst>
          </p:cNvPr>
          <p:cNvCxnSpPr>
            <a:cxnSpLocks/>
          </p:cNvCxnSpPr>
          <p:nvPr/>
        </p:nvCxnSpPr>
        <p:spPr>
          <a:xfrm>
            <a:off x="203200" y="922867"/>
            <a:ext cx="118404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BB5377F-5B34-4149-8559-2FA32E568EF2}"/>
              </a:ext>
            </a:extLst>
          </p:cNvPr>
          <p:cNvSpPr txBox="1"/>
          <p:nvPr/>
        </p:nvSpPr>
        <p:spPr>
          <a:xfrm>
            <a:off x="203199" y="1098714"/>
            <a:ext cx="118404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w Cen MT" panose="020B0602020104020603" pitchFamily="34" charset="77"/>
              </a:rPr>
              <a:t>Y2 Plants: </a:t>
            </a:r>
            <a:r>
              <a:rPr lang="en-GB" sz="2400" b="0" i="0" u="none" strike="noStrike" dirty="0">
                <a:solidFill>
                  <a:srgbClr val="0B0C0C"/>
                </a:solidFill>
                <a:effectLst/>
                <a:latin typeface="Tw Cen MT" panose="020B0602020104020603" pitchFamily="34" charset="77"/>
              </a:rPr>
              <a:t>find out and describe how plants need water, light and a suitable temperature to grow and stay healthy</a:t>
            </a:r>
          </a:p>
          <a:p>
            <a:endParaRPr lang="en-GB" sz="2400" dirty="0">
              <a:solidFill>
                <a:srgbClr val="0B0C0C"/>
              </a:solidFill>
              <a:latin typeface="Tw Cen MT" panose="020B0602020104020603" pitchFamily="34" charset="77"/>
            </a:endParaRPr>
          </a:p>
          <a:p>
            <a:r>
              <a:rPr lang="en-GB" sz="2400" dirty="0">
                <a:solidFill>
                  <a:srgbClr val="0B0C0C"/>
                </a:solidFill>
                <a:latin typeface="Tw Cen MT" panose="020B0602020104020603" pitchFamily="34" charset="77"/>
              </a:rPr>
              <a:t>What do plants need to grow?</a:t>
            </a:r>
            <a:endParaRPr lang="en-GB" sz="2800" dirty="0">
              <a:solidFill>
                <a:srgbClr val="0B0C0C"/>
              </a:solidFill>
              <a:latin typeface="Tw Cen MT" panose="020B0602020104020603" pitchFamily="34" charset="77"/>
            </a:endParaRPr>
          </a:p>
          <a:p>
            <a:endParaRPr lang="en-GB" sz="2800" b="0" i="0" u="none" strike="noStrike" dirty="0">
              <a:solidFill>
                <a:srgbClr val="0B0C0C"/>
              </a:solidFill>
              <a:effectLst/>
              <a:latin typeface="Tw Cen MT" panose="020B0602020104020603" pitchFamily="34" charset="77"/>
            </a:endParaRPr>
          </a:p>
          <a:p>
            <a:endParaRPr lang="en-GB" sz="3200" dirty="0"/>
          </a:p>
        </p:txBody>
      </p:sp>
      <p:pic>
        <p:nvPicPr>
          <p:cNvPr id="6" name="Picture 5" descr="Table&#10;&#10;Description automatically generated">
            <a:extLst>
              <a:ext uri="{FF2B5EF4-FFF2-40B4-BE49-F238E27FC236}">
                <a16:creationId xmlns:a16="http://schemas.microsoft.com/office/drawing/2014/main" id="{C9745C07-AF20-8946-9C45-E5C192595D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" t="4103" r="2519"/>
          <a:stretch/>
        </p:blipFill>
        <p:spPr>
          <a:xfrm>
            <a:off x="5118100" y="1708849"/>
            <a:ext cx="6375399" cy="3888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42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D0017B-25AB-484E-BBC8-00C54E34CF11}"/>
              </a:ext>
            </a:extLst>
          </p:cNvPr>
          <p:cNvSpPr/>
          <p:nvPr/>
        </p:nvSpPr>
        <p:spPr>
          <a:xfrm>
            <a:off x="-1303" y="249441"/>
            <a:ext cx="12193303" cy="5509845"/>
          </a:xfrm>
          <a:prstGeom prst="rect">
            <a:avLst/>
          </a:prstGeom>
          <a:solidFill>
            <a:srgbClr val="EBDD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0C7E52-00AB-B44D-9DD6-7B4FA2BAFD03}"/>
              </a:ext>
            </a:extLst>
          </p:cNvPr>
          <p:cNvSpPr txBox="1"/>
          <p:nvPr/>
        </p:nvSpPr>
        <p:spPr>
          <a:xfrm>
            <a:off x="102548" y="197582"/>
            <a:ext cx="12089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Tw Cen MT" panose="020B0602020104020603" pitchFamily="34" charset="0"/>
              </a:rPr>
              <a:t>Planning Scientific Investigations</a:t>
            </a:r>
            <a:endParaRPr lang="en-GB" sz="3200" b="1" dirty="0">
              <a:latin typeface="Tw Cen MT" panose="020B06020201040206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DB0E2D-A082-114A-8254-75380D5B9C29}"/>
              </a:ext>
            </a:extLst>
          </p:cNvPr>
          <p:cNvCxnSpPr>
            <a:cxnSpLocks/>
          </p:cNvCxnSpPr>
          <p:nvPr/>
        </p:nvCxnSpPr>
        <p:spPr>
          <a:xfrm>
            <a:off x="203200" y="922867"/>
            <a:ext cx="118404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Graphical user interface, diagram&#10;&#10;Description automatically generated with medium confidence">
            <a:extLst>
              <a:ext uri="{FF2B5EF4-FFF2-40B4-BE49-F238E27FC236}">
                <a16:creationId xmlns:a16="http://schemas.microsoft.com/office/drawing/2014/main" id="{4B6696A0-1B1A-A44C-B01B-45E9AE4E5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55" y="957327"/>
            <a:ext cx="4002886" cy="5776184"/>
          </a:xfrm>
          <a:prstGeom prst="rect">
            <a:avLst/>
          </a:prstGeom>
        </p:spPr>
      </p:pic>
      <p:pic>
        <p:nvPicPr>
          <p:cNvPr id="10" name="Picture 9" descr="Bar chart&#10;&#10;Description automatically generated with medium confidence">
            <a:extLst>
              <a:ext uri="{FF2B5EF4-FFF2-40B4-BE49-F238E27FC236}">
                <a16:creationId xmlns:a16="http://schemas.microsoft.com/office/drawing/2014/main" id="{6105D0E8-D9D4-7847-865B-F68DE6806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441" y="957327"/>
            <a:ext cx="3843559" cy="578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773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D0017B-25AB-484E-BBC8-00C54E34CF11}"/>
              </a:ext>
            </a:extLst>
          </p:cNvPr>
          <p:cNvSpPr/>
          <p:nvPr/>
        </p:nvSpPr>
        <p:spPr>
          <a:xfrm>
            <a:off x="-1303" y="249441"/>
            <a:ext cx="12193303" cy="5509845"/>
          </a:xfrm>
          <a:prstGeom prst="rect">
            <a:avLst/>
          </a:prstGeom>
          <a:solidFill>
            <a:srgbClr val="EBDD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0C7E52-00AB-B44D-9DD6-7B4FA2BAFD03}"/>
              </a:ext>
            </a:extLst>
          </p:cNvPr>
          <p:cNvSpPr txBox="1"/>
          <p:nvPr/>
        </p:nvSpPr>
        <p:spPr>
          <a:xfrm>
            <a:off x="102548" y="197582"/>
            <a:ext cx="12089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Tw Cen MT" panose="020B0602020104020603" pitchFamily="34" charset="0"/>
              </a:rPr>
              <a:t>Planning Scientific Investigations – Health and Safety</a:t>
            </a:r>
            <a:endParaRPr lang="en-GB" sz="3200" b="1" dirty="0">
              <a:latin typeface="Tw Cen MT" panose="020B06020201040206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DB0E2D-A082-114A-8254-75380D5B9C29}"/>
              </a:ext>
            </a:extLst>
          </p:cNvPr>
          <p:cNvCxnSpPr>
            <a:cxnSpLocks/>
          </p:cNvCxnSpPr>
          <p:nvPr/>
        </p:nvCxnSpPr>
        <p:spPr>
          <a:xfrm>
            <a:off x="203200" y="922867"/>
            <a:ext cx="118404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61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D0017B-25AB-484E-BBC8-00C54E34CF11}"/>
              </a:ext>
            </a:extLst>
          </p:cNvPr>
          <p:cNvSpPr/>
          <p:nvPr/>
        </p:nvSpPr>
        <p:spPr>
          <a:xfrm>
            <a:off x="-1303" y="249441"/>
            <a:ext cx="12193303" cy="5509845"/>
          </a:xfrm>
          <a:prstGeom prst="rect">
            <a:avLst/>
          </a:prstGeom>
          <a:solidFill>
            <a:srgbClr val="EBDD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0C7E52-00AB-B44D-9DD6-7B4FA2BAFD03}"/>
              </a:ext>
            </a:extLst>
          </p:cNvPr>
          <p:cNvSpPr txBox="1"/>
          <p:nvPr/>
        </p:nvSpPr>
        <p:spPr>
          <a:xfrm>
            <a:off x="102548" y="197582"/>
            <a:ext cx="12089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Tw Cen MT" panose="020B0602020104020603" pitchFamily="34" charset="0"/>
              </a:rPr>
              <a:t>Planning a Scientific Investigation</a:t>
            </a:r>
            <a:endParaRPr lang="en-GB" sz="3200" b="1" dirty="0">
              <a:latin typeface="Tw Cen MT" panose="020B06020201040206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DB0E2D-A082-114A-8254-75380D5B9C29}"/>
              </a:ext>
            </a:extLst>
          </p:cNvPr>
          <p:cNvCxnSpPr>
            <a:cxnSpLocks/>
          </p:cNvCxnSpPr>
          <p:nvPr/>
        </p:nvCxnSpPr>
        <p:spPr>
          <a:xfrm>
            <a:off x="203200" y="922867"/>
            <a:ext cx="118404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4" descr="What Biscuit Is The Best For Dunking?">
            <a:extLst>
              <a:ext uri="{FF2B5EF4-FFF2-40B4-BE49-F238E27FC236}">
                <a16:creationId xmlns:a16="http://schemas.microsoft.com/office/drawing/2014/main" id="{81C72C8A-894D-A64F-9282-B360A69B5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398" y="1364702"/>
            <a:ext cx="78359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296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E7A1B8C-B0C4-187A-B82B-14A13D735572}"/>
              </a:ext>
            </a:extLst>
          </p:cNvPr>
          <p:cNvSpPr/>
          <p:nvPr/>
        </p:nvSpPr>
        <p:spPr>
          <a:xfrm>
            <a:off x="0" y="254843"/>
            <a:ext cx="7515793" cy="5509845"/>
          </a:xfrm>
          <a:prstGeom prst="rect">
            <a:avLst/>
          </a:prstGeom>
          <a:solidFill>
            <a:srgbClr val="EBDD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2548" y="197582"/>
            <a:ext cx="120894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Tw Cen MT" panose="020B0602020104020603" pitchFamily="34" charset="0"/>
              </a:rPr>
              <a:t>Review of current Science teaching</a:t>
            </a:r>
            <a:endParaRPr lang="en-GB" sz="3200" b="1" dirty="0">
              <a:solidFill>
                <a:srgbClr val="FFC203"/>
              </a:solidFill>
              <a:latin typeface="Tw Cen MT" panose="020B0602020104020603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03200" y="922867"/>
            <a:ext cx="72453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7939" y="2383450"/>
            <a:ext cx="74678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1B1A69"/>
                </a:solidFill>
                <a:latin typeface="Tw Cen MT" panose="020B0602020104020603" pitchFamily="34" charset="0"/>
              </a:rPr>
              <a:t>Have you taught Science on your previous placements? </a:t>
            </a:r>
          </a:p>
          <a:p>
            <a:endParaRPr lang="en-GB" sz="2400" b="1" dirty="0">
              <a:solidFill>
                <a:srgbClr val="1B1A69"/>
              </a:solidFill>
              <a:latin typeface="Tw Cen MT" panose="020B0602020104020603" pitchFamily="34" charset="0"/>
            </a:endParaRPr>
          </a:p>
          <a:p>
            <a:r>
              <a:rPr lang="en-GB" sz="2400" b="1" dirty="0">
                <a:solidFill>
                  <a:srgbClr val="1B1A69"/>
                </a:solidFill>
                <a:latin typeface="Tw Cen MT" panose="020B0602020104020603" pitchFamily="34" charset="0"/>
              </a:rPr>
              <a:t>If so, what topics/year groups have you taught? </a:t>
            </a:r>
          </a:p>
          <a:p>
            <a:endParaRPr lang="en-GB" sz="2400" b="1" dirty="0">
              <a:solidFill>
                <a:srgbClr val="1B1A69"/>
              </a:solidFill>
              <a:latin typeface="Tw Cen MT" panose="020B0602020104020603" pitchFamily="34" charset="0"/>
            </a:endParaRPr>
          </a:p>
          <a:p>
            <a:r>
              <a:rPr lang="en-GB" sz="2400" b="1" dirty="0">
                <a:solidFill>
                  <a:srgbClr val="1B1A69"/>
                </a:solidFill>
                <a:latin typeface="Tw Cen MT" panose="020B0602020104020603" pitchFamily="34" charset="0"/>
              </a:rPr>
              <a:t>What topic is being taught on your current placement?</a:t>
            </a:r>
          </a:p>
          <a:p>
            <a:endParaRPr lang="en-GB" sz="2400" b="1" dirty="0">
              <a:solidFill>
                <a:srgbClr val="1B1A69"/>
              </a:solidFill>
              <a:latin typeface="Tw Cen MT" panose="020B0602020104020603" pitchFamily="34" charset="0"/>
            </a:endParaRPr>
          </a:p>
          <a:p>
            <a:r>
              <a:rPr lang="en-GB" sz="2400" b="1" dirty="0">
                <a:solidFill>
                  <a:srgbClr val="1B1A69"/>
                </a:solidFill>
                <a:latin typeface="Tw Cen MT" panose="020B0602020104020603" pitchFamily="34" charset="0"/>
              </a:rPr>
              <a:t>Is there anything specific you would like more support with?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71345" y="1254066"/>
            <a:ext cx="6077206" cy="723900"/>
          </a:xfrm>
          <a:prstGeom prst="rect">
            <a:avLst/>
          </a:prstGeom>
          <a:solidFill>
            <a:srgbClr val="FDE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Tw Cen MT" panose="020B0602020104020603" pitchFamily="34" charset="77"/>
              </a:rPr>
              <a:t>Have a think about your Science teaching so far …</a:t>
            </a:r>
          </a:p>
        </p:txBody>
      </p:sp>
      <p:sp>
        <p:nvSpPr>
          <p:cNvPr id="15" name="Oval 14"/>
          <p:cNvSpPr/>
          <p:nvPr/>
        </p:nvSpPr>
        <p:spPr>
          <a:xfrm>
            <a:off x="183711" y="1057216"/>
            <a:ext cx="1193800" cy="1117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7829529" y="4532965"/>
            <a:ext cx="3914775" cy="1095374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DE104"/>
                </a:solidFill>
                <a:latin typeface="Tw Cen MT" panose="020B0602020104020603" pitchFamily="34" charset="0"/>
              </a:rPr>
              <a:t>Science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2192000" y="1731702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GB" dirty="0"/>
          </a:p>
        </p:txBody>
      </p:sp>
      <p:pic>
        <p:nvPicPr>
          <p:cNvPr id="1026" name="Picture 2" descr="White Thought Bubble Png - White Thought Bubble Transparent, Png Download , Transparent  Png Image - PNGitem">
            <a:extLst>
              <a:ext uri="{FF2B5EF4-FFF2-40B4-BE49-F238E27FC236}">
                <a16:creationId xmlns:a16="http://schemas.microsoft.com/office/drawing/2014/main" id="{7DAC4544-522B-574D-AEF9-D21A2AF73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" y="1136097"/>
            <a:ext cx="1323405" cy="103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2618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66FFD3-6FF4-2898-3A57-6624DA94A96D}"/>
              </a:ext>
            </a:extLst>
          </p:cNvPr>
          <p:cNvSpPr/>
          <p:nvPr/>
        </p:nvSpPr>
        <p:spPr>
          <a:xfrm>
            <a:off x="-1303" y="249441"/>
            <a:ext cx="12193300" cy="5509845"/>
          </a:xfrm>
          <a:prstGeom prst="rect">
            <a:avLst/>
          </a:prstGeom>
          <a:solidFill>
            <a:srgbClr val="EBDD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149350" y="1248834"/>
            <a:ext cx="4734983" cy="723900"/>
          </a:xfrm>
          <a:prstGeom prst="rect">
            <a:avLst/>
          </a:prstGeom>
          <a:solidFill>
            <a:srgbClr val="DED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/>
          <p:cNvSpPr/>
          <p:nvPr/>
        </p:nvSpPr>
        <p:spPr>
          <a:xfrm>
            <a:off x="183711" y="1057216"/>
            <a:ext cx="1193800" cy="1117600"/>
          </a:xfrm>
          <a:prstGeom prst="ellipse">
            <a:avLst/>
          </a:prstGeom>
          <a:solidFill>
            <a:srgbClr val="1B1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02548" y="197582"/>
            <a:ext cx="12089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Tw Cen MT" panose="020B0602020104020603" pitchFamily="34" charset="0"/>
              </a:rPr>
              <a:t>Core Academic Reading </a:t>
            </a:r>
            <a:r>
              <a:rPr lang="en-GB" sz="4400" b="1" dirty="0">
                <a:latin typeface="Tw Cen MT" panose="020B0602020104020603" pitchFamily="34" charset="0"/>
                <a:sym typeface="Wingdings" panose="05000000000000000000" pitchFamily="2" charset="2"/>
              </a:rPr>
              <a:t> </a:t>
            </a:r>
            <a:r>
              <a:rPr lang="en-GB" sz="4400" b="1" dirty="0">
                <a:solidFill>
                  <a:srgbClr val="FFC203"/>
                </a:solidFill>
                <a:latin typeface="Tw Cen MT" panose="020B0602020104020603" pitchFamily="34" charset="0"/>
                <a:sym typeface="Wingdings" panose="05000000000000000000" pitchFamily="2" charset="2"/>
              </a:rPr>
              <a:t>Assigned Bibliography</a:t>
            </a:r>
            <a:endParaRPr lang="en-GB" sz="3600" b="1" dirty="0">
              <a:solidFill>
                <a:srgbClr val="FFC203"/>
              </a:solidFill>
              <a:latin typeface="Tw Cen MT" panose="020B0602020104020603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03200" y="922867"/>
            <a:ext cx="11811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667733" y="2104524"/>
            <a:ext cx="454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200" i="1" dirty="0"/>
          </a:p>
        </p:txBody>
      </p:sp>
      <p:sp>
        <p:nvSpPr>
          <p:cNvPr id="44" name="TextBox 43"/>
          <p:cNvSpPr txBox="1"/>
          <p:nvPr/>
        </p:nvSpPr>
        <p:spPr>
          <a:xfrm>
            <a:off x="7158487" y="2104524"/>
            <a:ext cx="454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w Cen MT" panose="020B0602020104020603" pitchFamily="34" charset="0"/>
              </a:rPr>
              <a:t>Science Knowledge For Primary Teachers, Linda Gillard, 2005</a:t>
            </a:r>
            <a:endParaRPr lang="en-GB" sz="2200" dirty="0">
              <a:latin typeface="Tw Cen MT" panose="020B0602020104020603" pitchFamily="34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6248399" y="2104525"/>
            <a:ext cx="719667" cy="733118"/>
            <a:chOff x="152400" y="3352800"/>
            <a:chExt cx="719667" cy="733118"/>
          </a:xfrm>
          <a:solidFill>
            <a:srgbClr val="FFEEB7"/>
          </a:solidFill>
        </p:grpSpPr>
        <p:sp>
          <p:nvSpPr>
            <p:cNvPr id="46" name="Oval 45"/>
            <p:cNvSpPr/>
            <p:nvPr/>
          </p:nvSpPr>
          <p:spPr>
            <a:xfrm>
              <a:off x="152400" y="3352800"/>
              <a:ext cx="719667" cy="7331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latin typeface="Tw Cen MT" panose="020B0602020104020603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15227" y="3412067"/>
              <a:ext cx="4026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n>
                    <a:solidFill>
                      <a:schemeClr val="tx1"/>
                    </a:solidFill>
                  </a:ln>
                  <a:latin typeface="Tw Cen MT" panose="020B0602020104020603" pitchFamily="34" charset="0"/>
                </a:rPr>
                <a:t>3</a:t>
              </a:r>
              <a:endParaRPr lang="en-GB" sz="3200" b="1" dirty="0">
                <a:ln>
                  <a:solidFill>
                    <a:schemeClr val="tx1"/>
                  </a:solidFill>
                </a:ln>
                <a:latin typeface="Tw Cen MT" panose="020B0602020104020603" pitchFamily="34" charset="0"/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1453045" y="1222559"/>
            <a:ext cx="45836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latin typeface="Tw Cen MT" panose="020B0602020104020603" pitchFamily="34" charset="0"/>
              </a:rPr>
              <a:t>Pre </a:t>
            </a:r>
            <a:r>
              <a:rPr lang="en-GB" sz="4400" dirty="0">
                <a:latin typeface="Tw Cen MT" panose="020B0602020104020603" pitchFamily="34" charset="0"/>
              </a:rPr>
              <a:t>Reading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033684" y="1248834"/>
            <a:ext cx="5005916" cy="723900"/>
          </a:xfrm>
          <a:prstGeom prst="rect">
            <a:avLst/>
          </a:prstGeom>
          <a:solidFill>
            <a:srgbClr val="DEDE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6068045" y="1057216"/>
            <a:ext cx="1193800" cy="1117600"/>
          </a:xfrm>
          <a:prstGeom prst="ellipse">
            <a:avLst/>
          </a:prstGeom>
          <a:solidFill>
            <a:srgbClr val="1B1A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7379712" y="1197159"/>
            <a:ext cx="46852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latin typeface="Tw Cen MT" panose="020B0602020104020603" pitchFamily="34" charset="0"/>
              </a:rPr>
              <a:t>Follow-Up </a:t>
            </a:r>
            <a:r>
              <a:rPr lang="en-GB" sz="4400" dirty="0">
                <a:latin typeface="Tw Cen MT" panose="020B0602020104020603" pitchFamily="34" charset="0"/>
              </a:rPr>
              <a:t>Reading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12" y="1179592"/>
            <a:ext cx="879113" cy="8862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12" y="1204992"/>
            <a:ext cx="879113" cy="886275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6214533" y="3195089"/>
            <a:ext cx="884484" cy="733118"/>
            <a:chOff x="152400" y="3352800"/>
            <a:chExt cx="884484" cy="733118"/>
          </a:xfrm>
          <a:solidFill>
            <a:srgbClr val="FFEEB7"/>
          </a:solidFill>
        </p:grpSpPr>
        <p:sp>
          <p:nvSpPr>
            <p:cNvPr id="26" name="Oval 25"/>
            <p:cNvSpPr/>
            <p:nvPr/>
          </p:nvSpPr>
          <p:spPr>
            <a:xfrm>
              <a:off x="152400" y="3352800"/>
              <a:ext cx="719667" cy="7331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latin typeface="Tw Cen MT" panose="020B0602020104020603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2400" y="3421007"/>
              <a:ext cx="8844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n>
                    <a:solidFill>
                      <a:schemeClr val="tx1"/>
                    </a:solidFill>
                  </a:ln>
                  <a:latin typeface="Tw Cen MT" panose="020B0602020104020603" pitchFamily="34" charset="0"/>
                </a:rPr>
                <a:t>2/3</a:t>
              </a:r>
              <a:endParaRPr lang="en-GB" sz="3200" b="1" dirty="0">
                <a:ln>
                  <a:solidFill>
                    <a:schemeClr val="tx1"/>
                  </a:solidFill>
                </a:ln>
                <a:latin typeface="Tw Cen MT" panose="020B0602020104020603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900951" y="2135901"/>
            <a:ext cx="719667" cy="733118"/>
            <a:chOff x="152400" y="3352800"/>
            <a:chExt cx="719667" cy="733118"/>
          </a:xfrm>
          <a:solidFill>
            <a:srgbClr val="FFEEB7"/>
          </a:solidFill>
        </p:grpSpPr>
        <p:sp>
          <p:nvSpPr>
            <p:cNvPr id="37" name="Oval 36"/>
            <p:cNvSpPr/>
            <p:nvPr/>
          </p:nvSpPr>
          <p:spPr>
            <a:xfrm>
              <a:off x="152400" y="3352800"/>
              <a:ext cx="719667" cy="7331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latin typeface="Tw Cen MT" panose="020B0602020104020603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5227" y="3412067"/>
              <a:ext cx="4026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n>
                    <a:solidFill>
                      <a:schemeClr val="tx1"/>
                    </a:solidFill>
                  </a:ln>
                  <a:latin typeface="Tw Cen MT" panose="020B0602020104020603" pitchFamily="34" charset="0"/>
                </a:rPr>
                <a:t>3</a:t>
              </a:r>
              <a:endParaRPr lang="en-GB" sz="3200" b="1" dirty="0">
                <a:ln>
                  <a:solidFill>
                    <a:schemeClr val="tx1"/>
                  </a:solidFill>
                </a:ln>
                <a:latin typeface="Tw Cen MT" panose="020B0602020104020603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80311" y="3126478"/>
            <a:ext cx="719667" cy="733118"/>
            <a:chOff x="152400" y="3352800"/>
            <a:chExt cx="719667" cy="733118"/>
          </a:xfrm>
          <a:solidFill>
            <a:srgbClr val="FFEEB7"/>
          </a:solidFill>
        </p:grpSpPr>
        <p:sp>
          <p:nvSpPr>
            <p:cNvPr id="43" name="Oval 42"/>
            <p:cNvSpPr/>
            <p:nvPr/>
          </p:nvSpPr>
          <p:spPr>
            <a:xfrm>
              <a:off x="152400" y="3352800"/>
              <a:ext cx="719667" cy="73311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latin typeface="Tw Cen MT" panose="020B0602020104020603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15227" y="3412067"/>
              <a:ext cx="4026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n>
                    <a:solidFill>
                      <a:schemeClr val="tx1"/>
                    </a:solidFill>
                  </a:ln>
                  <a:latin typeface="Tw Cen MT" panose="020B0602020104020603" pitchFamily="34" charset="0"/>
                </a:rPr>
                <a:t>3</a:t>
              </a:r>
              <a:endParaRPr lang="en-GB" sz="3200" b="1" dirty="0">
                <a:ln>
                  <a:solidFill>
                    <a:schemeClr val="tx1"/>
                  </a:solidFill>
                </a:ln>
                <a:latin typeface="Tw Cen MT" panose="020B0602020104020603" pitchFamily="34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B7B08C8C-46C1-4BD8-84C6-38C900DAC768}"/>
              </a:ext>
            </a:extLst>
          </p:cNvPr>
          <p:cNvSpPr/>
          <p:nvPr/>
        </p:nvSpPr>
        <p:spPr>
          <a:xfrm>
            <a:off x="7218543" y="3195089"/>
            <a:ext cx="4426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w Cen MT" panose="020B0602020104020603" pitchFamily="34" charset="0"/>
              </a:rPr>
              <a:t>Primary Subjects Science: Making every child matter, Subject Associations, 2008 </a:t>
            </a:r>
            <a:endParaRPr lang="en-GB" sz="2400" dirty="0">
              <a:latin typeface="Tw Cen MT" panose="020B06020201040206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102757-902A-4AAB-8445-54FBEDE30154}"/>
              </a:ext>
            </a:extLst>
          </p:cNvPr>
          <p:cNvSpPr/>
          <p:nvPr/>
        </p:nvSpPr>
        <p:spPr>
          <a:xfrm>
            <a:off x="1629279" y="2212341"/>
            <a:ext cx="4227460" cy="2153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latin typeface="Tw Cen MT" panose="020B06020201040206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EYFS curriculum document- birth to 5 matters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>
                <a:solidFill>
                  <a:srgbClr val="000000"/>
                </a:solidFill>
                <a:latin typeface="Tw Cen MT" panose="020B06020201040206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Science programmes of study: key stages 1 and 2 and 3  DfE, 2013</a:t>
            </a:r>
            <a:endParaRPr lang="en-GB" sz="2400" dirty="0">
              <a:latin typeface="Tw Cen MT" panose="020B06020201040206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59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E7A1B8C-B0C4-187A-B82B-14A13D735572}"/>
              </a:ext>
            </a:extLst>
          </p:cNvPr>
          <p:cNvSpPr/>
          <p:nvPr/>
        </p:nvSpPr>
        <p:spPr>
          <a:xfrm>
            <a:off x="0" y="290939"/>
            <a:ext cx="7515793" cy="5509845"/>
          </a:xfrm>
          <a:prstGeom prst="rect">
            <a:avLst/>
          </a:prstGeom>
          <a:solidFill>
            <a:srgbClr val="EBDD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2548" y="197582"/>
            <a:ext cx="12089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Tw Cen MT" panose="020B0602020104020603" pitchFamily="34" charset="0"/>
              </a:rPr>
              <a:t>Recap of Science 1</a:t>
            </a:r>
            <a:endParaRPr lang="en-GB" sz="3600" b="1" dirty="0">
              <a:solidFill>
                <a:srgbClr val="FFC203"/>
              </a:solidFill>
              <a:latin typeface="Tw Cen MT" panose="020B0602020104020603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03200" y="922867"/>
            <a:ext cx="72453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18472" y="2658228"/>
            <a:ext cx="67364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1B1A69"/>
                </a:solidFill>
                <a:latin typeface="Tw Cen MT" panose="020B0602020104020603" pitchFamily="34" charset="0"/>
              </a:rPr>
              <a:t>Thought about Science within Primary Schools </a:t>
            </a:r>
            <a:endParaRPr lang="en-GB" sz="2000" dirty="0">
              <a:latin typeface="Tw Cen MT" panose="020B0602020104020603" pitchFamily="34" charset="0"/>
            </a:endParaRPr>
          </a:p>
          <a:p>
            <a:endParaRPr lang="en-GB" sz="2000" dirty="0">
              <a:latin typeface="Tw Cen MT" panose="020B0602020104020603" pitchFamily="34" charset="0"/>
            </a:endParaRPr>
          </a:p>
          <a:p>
            <a:r>
              <a:rPr lang="en-GB" sz="2000" b="1" dirty="0">
                <a:solidFill>
                  <a:srgbClr val="1B1A69"/>
                </a:solidFill>
                <a:latin typeface="Tw Cen MT" panose="020B0602020104020603" pitchFamily="34" charset="0"/>
              </a:rPr>
              <a:t>Examined progression documents from EYFS to Y6</a:t>
            </a:r>
          </a:p>
          <a:p>
            <a:endParaRPr lang="en-GB" sz="2000" b="1" dirty="0">
              <a:solidFill>
                <a:srgbClr val="1B1A69"/>
              </a:solidFill>
              <a:latin typeface="Tw Cen MT" panose="020B0602020104020603" pitchFamily="34" charset="0"/>
            </a:endParaRPr>
          </a:p>
          <a:p>
            <a:r>
              <a:rPr lang="en-GB" sz="2000" b="1" dirty="0">
                <a:solidFill>
                  <a:srgbClr val="1B1A69"/>
                </a:solidFill>
                <a:latin typeface="Tw Cen MT" panose="020B0602020104020603" pitchFamily="34" charset="0"/>
              </a:rPr>
              <a:t>Identified areas around school that Science could take place</a:t>
            </a:r>
            <a:endParaRPr lang="en-GB" sz="2000" dirty="0">
              <a:latin typeface="Tw Cen MT" panose="020B0602020104020603" pitchFamily="34" charset="0"/>
            </a:endParaRPr>
          </a:p>
          <a:p>
            <a:endParaRPr lang="en-GB" sz="2000" dirty="0">
              <a:latin typeface="Tw Cen MT" panose="020B0602020104020603" pitchFamily="34" charset="0"/>
            </a:endParaRPr>
          </a:p>
          <a:p>
            <a:r>
              <a:rPr lang="en-GB" sz="2000" b="1" dirty="0">
                <a:solidFill>
                  <a:srgbClr val="1B1A69"/>
                </a:solidFill>
                <a:latin typeface="Tw Cen MT" panose="020B0602020104020603" pitchFamily="34" charset="0"/>
              </a:rPr>
              <a:t>Observed Science across the school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49350" y="1248834"/>
            <a:ext cx="6301317" cy="723900"/>
          </a:xfrm>
          <a:prstGeom prst="rect">
            <a:avLst/>
          </a:prstGeom>
          <a:solidFill>
            <a:srgbClr val="FDE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183711" y="1057216"/>
            <a:ext cx="1193800" cy="1117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453045" y="1222559"/>
            <a:ext cx="105442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Tw Cen MT" panose="020B0602020104020603" pitchFamily="34" charset="0"/>
              </a:rPr>
              <a:t>Last session we …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829529" y="4532965"/>
            <a:ext cx="3914775" cy="1095374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DE104"/>
                </a:solidFill>
                <a:latin typeface="Tw Cen MT" panose="020B0602020104020603" pitchFamily="34" charset="0"/>
              </a:rPr>
              <a:t>Science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2192000" y="1731702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GB" dirty="0"/>
          </a:p>
        </p:txBody>
      </p:sp>
      <p:pic>
        <p:nvPicPr>
          <p:cNvPr id="12" name="Picture 2" descr="White Thought Bubble Png - White Thought Bubble Transparent, Png Download , Transparent  Png Image - PNGitem">
            <a:extLst>
              <a:ext uri="{FF2B5EF4-FFF2-40B4-BE49-F238E27FC236}">
                <a16:creationId xmlns:a16="http://schemas.microsoft.com/office/drawing/2014/main" id="{AD190479-5910-454D-9266-6BEAA7B13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9" y="1136097"/>
            <a:ext cx="1323405" cy="103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69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E7A1B8C-B0C4-187A-B82B-14A13D735572}"/>
              </a:ext>
            </a:extLst>
          </p:cNvPr>
          <p:cNvSpPr/>
          <p:nvPr/>
        </p:nvSpPr>
        <p:spPr>
          <a:xfrm>
            <a:off x="0" y="266875"/>
            <a:ext cx="7515793" cy="5509845"/>
          </a:xfrm>
          <a:prstGeom prst="rect">
            <a:avLst/>
          </a:prstGeom>
          <a:solidFill>
            <a:srgbClr val="EBDD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2548" y="197582"/>
            <a:ext cx="12089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Tw Cen MT" panose="020B0602020104020603" pitchFamily="34" charset="0"/>
              </a:rPr>
              <a:t>Training Overview</a:t>
            </a:r>
            <a:endParaRPr lang="en-GB" sz="3600" b="1" dirty="0">
              <a:solidFill>
                <a:srgbClr val="FFC203"/>
              </a:solidFill>
              <a:latin typeface="Tw Cen MT" panose="020B0602020104020603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03200" y="922867"/>
            <a:ext cx="724535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69243" y="2625811"/>
            <a:ext cx="6736438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1B1A69"/>
                </a:solidFill>
                <a:latin typeface="Tw Cen MT" panose="020B0602020104020603" pitchFamily="34" charset="0"/>
              </a:rPr>
              <a:t>Introduction </a:t>
            </a:r>
            <a:r>
              <a:rPr lang="en-GB" sz="2000" b="1" dirty="0">
                <a:latin typeface="Tw Cen MT" panose="020B0602020104020603" pitchFamily="34" charset="0"/>
              </a:rPr>
              <a:t>- </a:t>
            </a:r>
            <a:r>
              <a:rPr lang="en-GB" sz="2000" dirty="0">
                <a:latin typeface="Tw Cen MT" panose="020B0602020104020603" pitchFamily="34" charset="0"/>
              </a:rPr>
              <a:t>To understand how working scientifically looks across the primary curriculum</a:t>
            </a:r>
          </a:p>
          <a:p>
            <a:endParaRPr lang="en-GB" sz="1100" dirty="0">
              <a:latin typeface="Tw Cen MT" panose="020B0602020104020603" pitchFamily="34" charset="0"/>
            </a:endParaRPr>
          </a:p>
          <a:p>
            <a:r>
              <a:rPr lang="en-GB" sz="2000" b="1" dirty="0">
                <a:solidFill>
                  <a:srgbClr val="1B1A69"/>
                </a:solidFill>
                <a:latin typeface="Tw Cen MT" panose="020B0602020104020603" pitchFamily="34" charset="0"/>
              </a:rPr>
              <a:t>Progression</a:t>
            </a:r>
            <a:r>
              <a:rPr lang="en-GB" sz="2000" b="1" dirty="0">
                <a:latin typeface="Tw Cen MT" panose="020B0602020104020603" pitchFamily="34" charset="0"/>
              </a:rPr>
              <a:t>- </a:t>
            </a:r>
            <a:r>
              <a:rPr lang="en-GB" sz="2000" dirty="0">
                <a:latin typeface="Tw Cen MT" panose="020B0602020104020603" pitchFamily="34" charset="0"/>
              </a:rPr>
              <a:t>To explore enquiry types and key skills within science</a:t>
            </a:r>
          </a:p>
          <a:p>
            <a:endParaRPr lang="en-GB" sz="1100" dirty="0">
              <a:latin typeface="Tw Cen MT" panose="020B0602020104020603" pitchFamily="34" charset="0"/>
            </a:endParaRPr>
          </a:p>
          <a:p>
            <a:r>
              <a:rPr lang="en-GB" sz="2000" b="1" dirty="0">
                <a:solidFill>
                  <a:srgbClr val="1B1A69"/>
                </a:solidFill>
                <a:latin typeface="Tw Cen MT" panose="020B0602020104020603" pitchFamily="34" charset="0"/>
              </a:rPr>
              <a:t>Practical investigations - </a:t>
            </a:r>
            <a:r>
              <a:rPr lang="en-GB" sz="2000" dirty="0">
                <a:latin typeface="Tw Cen MT" panose="020B0602020104020603" pitchFamily="34" charset="0"/>
              </a:rPr>
              <a:t>To conduct an investigation with a group of pupils</a:t>
            </a:r>
          </a:p>
          <a:p>
            <a:endParaRPr lang="en-GB" sz="1100" dirty="0">
              <a:latin typeface="Tw Cen MT" panose="020B0602020104020603" pitchFamily="34" charset="0"/>
            </a:endParaRPr>
          </a:p>
          <a:p>
            <a:r>
              <a:rPr lang="en-GB" sz="2000" b="1" dirty="0">
                <a:solidFill>
                  <a:srgbClr val="1B1A69"/>
                </a:solidFill>
                <a:latin typeface="Tw Cen MT" panose="020B0602020104020603" pitchFamily="34" charset="0"/>
              </a:rPr>
              <a:t>Summary </a:t>
            </a:r>
            <a:r>
              <a:rPr lang="en-GB" sz="2000" b="1" dirty="0">
                <a:latin typeface="Tw Cen MT" panose="020B0602020104020603" pitchFamily="34" charset="0"/>
              </a:rPr>
              <a:t>– </a:t>
            </a:r>
            <a:r>
              <a:rPr lang="en-GB" sz="2000" dirty="0">
                <a:latin typeface="Tw Cen MT" panose="020B0602020104020603" pitchFamily="34" charset="0"/>
              </a:rPr>
              <a:t>To consolidate learning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38576" y="2595793"/>
            <a:ext cx="594148" cy="605253"/>
            <a:chOff x="152400" y="3352800"/>
            <a:chExt cx="719667" cy="733118"/>
          </a:xfrm>
        </p:grpSpPr>
        <p:sp>
          <p:nvSpPr>
            <p:cNvPr id="6" name="Oval 5"/>
            <p:cNvSpPr/>
            <p:nvPr/>
          </p:nvSpPr>
          <p:spPr>
            <a:xfrm>
              <a:off x="152400" y="3352800"/>
              <a:ext cx="719667" cy="7331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solidFill>
                  <a:srgbClr val="FDE104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0139" y="3365201"/>
              <a:ext cx="487742" cy="708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w Cen MT" panose="020B0602020104020603" pitchFamily="34" charset="0"/>
                </a:rPr>
                <a:t>1</a:t>
              </a:r>
              <a:endParaRPr lang="en-GB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38576" y="3383098"/>
            <a:ext cx="594148" cy="605253"/>
            <a:chOff x="152400" y="3352800"/>
            <a:chExt cx="719667" cy="733118"/>
          </a:xfrm>
        </p:grpSpPr>
        <p:sp>
          <p:nvSpPr>
            <p:cNvPr id="9" name="Oval 8"/>
            <p:cNvSpPr/>
            <p:nvPr/>
          </p:nvSpPr>
          <p:spPr>
            <a:xfrm>
              <a:off x="152400" y="3352800"/>
              <a:ext cx="719667" cy="7331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latin typeface="Tw Cen MT" panose="020B0602020104020603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4241" y="3365201"/>
              <a:ext cx="487742" cy="708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w Cen MT" panose="020B0602020104020603" pitchFamily="34" charset="0"/>
                </a:rPr>
                <a:t>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38576" y="4139918"/>
            <a:ext cx="594148" cy="605253"/>
            <a:chOff x="152400" y="3352800"/>
            <a:chExt cx="719667" cy="733118"/>
          </a:xfrm>
        </p:grpSpPr>
        <p:sp>
          <p:nvSpPr>
            <p:cNvPr id="12" name="Oval 11"/>
            <p:cNvSpPr/>
            <p:nvPr/>
          </p:nvSpPr>
          <p:spPr>
            <a:xfrm>
              <a:off x="152400" y="3352800"/>
              <a:ext cx="719667" cy="7331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latin typeface="Tw Cen MT" panose="020B0602020104020603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70139" y="3352800"/>
              <a:ext cx="487742" cy="708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w Cen MT" panose="020B0602020104020603" pitchFamily="34" charset="0"/>
                </a:rPr>
                <a:t>3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1149350" y="1248834"/>
            <a:ext cx="6301317" cy="723900"/>
          </a:xfrm>
          <a:prstGeom prst="rect">
            <a:avLst/>
          </a:prstGeom>
          <a:solidFill>
            <a:srgbClr val="FDE1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/>
          <p:cNvSpPr/>
          <p:nvPr/>
        </p:nvSpPr>
        <p:spPr>
          <a:xfrm>
            <a:off x="183711" y="1057216"/>
            <a:ext cx="1193800" cy="1117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453045" y="1222559"/>
            <a:ext cx="105442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dirty="0">
                <a:latin typeface="Tw Cen MT" panose="020B0602020104020603" pitchFamily="34" charset="0"/>
              </a:rPr>
              <a:t>This session </a:t>
            </a:r>
            <a:r>
              <a:rPr lang="en-GB" sz="4400" b="1" dirty="0">
                <a:latin typeface="Tw Cen MT" panose="020B0602020104020603" pitchFamily="34" charset="0"/>
              </a:rPr>
              <a:t>will aim to…</a:t>
            </a:r>
            <a:endParaRPr lang="en-GB" sz="4400" dirty="0">
              <a:latin typeface="Tw Cen MT" panose="020B0602020104020603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29529" y="4532965"/>
            <a:ext cx="3914775" cy="1095374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FDE104"/>
                </a:solidFill>
                <a:latin typeface="Tw Cen MT" panose="020B0602020104020603" pitchFamily="34" charset="0"/>
              </a:rPr>
              <a:t>Science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72" y="1248069"/>
            <a:ext cx="872153" cy="799805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12192000" y="1731702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  <a:p>
            <a:endParaRPr lang="en-GB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6BE1AF-D65A-9048-9235-93FDF4820FA1}"/>
              </a:ext>
            </a:extLst>
          </p:cNvPr>
          <p:cNvGrpSpPr/>
          <p:nvPr/>
        </p:nvGrpSpPr>
        <p:grpSpPr>
          <a:xfrm>
            <a:off x="229514" y="4876260"/>
            <a:ext cx="594148" cy="605253"/>
            <a:chOff x="152400" y="3352800"/>
            <a:chExt cx="719667" cy="733118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48D1D0B-339F-A448-BCAA-8E20F22C35EC}"/>
                </a:ext>
              </a:extLst>
            </p:cNvPr>
            <p:cNvSpPr/>
            <p:nvPr/>
          </p:nvSpPr>
          <p:spPr>
            <a:xfrm>
              <a:off x="152400" y="3352800"/>
              <a:ext cx="719667" cy="73311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>
                <a:latin typeface="Tw Cen MT" panose="020B0602020104020603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FEF46BF-3534-2644-BF90-77DEF8F0533F}"/>
                </a:ext>
              </a:extLst>
            </p:cNvPr>
            <p:cNvSpPr txBox="1"/>
            <p:nvPr/>
          </p:nvSpPr>
          <p:spPr>
            <a:xfrm>
              <a:off x="270139" y="3352800"/>
              <a:ext cx="487742" cy="7083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Tw Cen MT" panose="020B0602020104020603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092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D0017B-25AB-484E-BBC8-00C54E34CF11}"/>
              </a:ext>
            </a:extLst>
          </p:cNvPr>
          <p:cNvSpPr/>
          <p:nvPr/>
        </p:nvSpPr>
        <p:spPr>
          <a:xfrm>
            <a:off x="-1303" y="249441"/>
            <a:ext cx="12193303" cy="5509845"/>
          </a:xfrm>
          <a:prstGeom prst="rect">
            <a:avLst/>
          </a:prstGeom>
          <a:solidFill>
            <a:srgbClr val="EBDD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0C7E52-00AB-B44D-9DD6-7B4FA2BAFD03}"/>
              </a:ext>
            </a:extLst>
          </p:cNvPr>
          <p:cNvSpPr txBox="1"/>
          <p:nvPr/>
        </p:nvSpPr>
        <p:spPr>
          <a:xfrm>
            <a:off x="102548" y="197582"/>
            <a:ext cx="12089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Tw Cen MT" panose="020B0602020104020603" pitchFamily="34" charset="0"/>
              </a:rPr>
              <a:t>National Curriculum: Science Programmes of Study</a:t>
            </a:r>
            <a:endParaRPr lang="en-GB" sz="3600" b="1" dirty="0">
              <a:solidFill>
                <a:srgbClr val="FFC203"/>
              </a:solidFill>
              <a:latin typeface="Tw Cen MT" panose="020B06020201040206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DB0E2D-A082-114A-8254-75380D5B9C29}"/>
              </a:ext>
            </a:extLst>
          </p:cNvPr>
          <p:cNvCxnSpPr>
            <a:cxnSpLocks/>
          </p:cNvCxnSpPr>
          <p:nvPr/>
        </p:nvCxnSpPr>
        <p:spPr>
          <a:xfrm>
            <a:off x="203200" y="922867"/>
            <a:ext cx="118404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2053F9B-14F0-E847-A7AE-3A78A32DFE62}"/>
              </a:ext>
            </a:extLst>
          </p:cNvPr>
          <p:cNvSpPr txBox="1"/>
          <p:nvPr/>
        </p:nvSpPr>
        <p:spPr>
          <a:xfrm>
            <a:off x="404038" y="1254642"/>
            <a:ext cx="1163957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0" i="0" u="none" strike="noStrike" dirty="0">
                <a:solidFill>
                  <a:srgbClr val="0B0C0C"/>
                </a:solidFill>
                <a:effectLst/>
                <a:latin typeface="Tw Cen MT" panose="020B0602020104020603" pitchFamily="34" charset="77"/>
              </a:rPr>
              <a:t>The national curriculum for science aims to ensure that all pupils:</a:t>
            </a:r>
          </a:p>
          <a:p>
            <a:pPr algn="l"/>
            <a:endParaRPr lang="en-GB" sz="2800" b="0" i="0" u="none" strike="noStrike" dirty="0">
              <a:solidFill>
                <a:srgbClr val="0B0C0C"/>
              </a:solidFill>
              <a:effectLst/>
              <a:latin typeface="Tw Cen MT" panose="020B0602020104020603" pitchFamily="34" charset="77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B0C0C"/>
                </a:solidFill>
                <a:effectLst/>
                <a:latin typeface="Tw Cen MT" panose="020B0602020104020603" pitchFamily="34" charset="77"/>
              </a:rPr>
              <a:t>develop </a:t>
            </a:r>
            <a:r>
              <a:rPr lang="en-GB" sz="2800" b="0" i="0" u="none" strike="noStrike" dirty="0">
                <a:solidFill>
                  <a:srgbClr val="00B050"/>
                </a:solidFill>
                <a:effectLst/>
                <a:latin typeface="Tw Cen MT" panose="020B0602020104020603" pitchFamily="34" charset="77"/>
              </a:rPr>
              <a:t>scientific knowledge</a:t>
            </a:r>
            <a:r>
              <a:rPr lang="en-GB" sz="2800" b="0" i="0" u="none" strike="noStrike" dirty="0">
                <a:solidFill>
                  <a:srgbClr val="0B0C0C"/>
                </a:solidFill>
                <a:effectLst/>
                <a:latin typeface="Tw Cen MT" panose="020B0602020104020603" pitchFamily="34" charset="77"/>
              </a:rPr>
              <a:t> and </a:t>
            </a:r>
            <a:r>
              <a:rPr lang="en-GB" sz="2800" b="0" i="0" u="none" strike="noStrike" dirty="0">
                <a:solidFill>
                  <a:srgbClr val="00B050"/>
                </a:solidFill>
                <a:effectLst/>
                <a:latin typeface="Tw Cen MT" panose="020B0602020104020603" pitchFamily="34" charset="77"/>
              </a:rPr>
              <a:t>conceptual understanding</a:t>
            </a:r>
            <a:r>
              <a:rPr lang="en-GB" sz="2800" b="0" i="0" u="none" strike="noStrike" dirty="0">
                <a:solidFill>
                  <a:srgbClr val="0B0C0C"/>
                </a:solidFill>
                <a:effectLst/>
                <a:latin typeface="Tw Cen MT" panose="020B0602020104020603" pitchFamily="34" charset="77"/>
              </a:rPr>
              <a:t> through the specific disciplines of biology, chemistry and physics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B0C0C"/>
                </a:solidFill>
                <a:effectLst/>
                <a:latin typeface="Tw Cen MT" panose="020B0602020104020603" pitchFamily="34" charset="77"/>
              </a:rPr>
              <a:t>develop understanding of the </a:t>
            </a:r>
            <a:r>
              <a:rPr lang="en-GB" sz="2800" b="0" i="0" u="none" strike="noStrike" dirty="0">
                <a:solidFill>
                  <a:srgbClr val="00B050"/>
                </a:solidFill>
                <a:effectLst/>
                <a:latin typeface="Tw Cen MT" panose="020B0602020104020603" pitchFamily="34" charset="77"/>
              </a:rPr>
              <a:t>nature, processes and methods of science </a:t>
            </a:r>
            <a:r>
              <a:rPr lang="en-GB" sz="2800" b="0" i="0" u="none" strike="noStrike" dirty="0">
                <a:solidFill>
                  <a:srgbClr val="0B0C0C"/>
                </a:solidFill>
                <a:effectLst/>
                <a:latin typeface="Tw Cen MT" panose="020B0602020104020603" pitchFamily="34" charset="77"/>
              </a:rPr>
              <a:t>through different types of </a:t>
            </a:r>
            <a:r>
              <a:rPr lang="en-GB" sz="2800" b="0" i="0" u="none" strike="noStrike" dirty="0">
                <a:solidFill>
                  <a:srgbClr val="00B050"/>
                </a:solidFill>
                <a:effectLst/>
                <a:latin typeface="Tw Cen MT" panose="020B0602020104020603" pitchFamily="34" charset="77"/>
              </a:rPr>
              <a:t>science enquiries </a:t>
            </a:r>
            <a:r>
              <a:rPr lang="en-GB" sz="2800" b="0" i="0" u="none" strike="noStrike" dirty="0">
                <a:solidFill>
                  <a:srgbClr val="0B0C0C"/>
                </a:solidFill>
                <a:effectLst/>
                <a:latin typeface="Tw Cen MT" panose="020B0602020104020603" pitchFamily="34" charset="77"/>
              </a:rPr>
              <a:t>that help them to answer </a:t>
            </a:r>
            <a:r>
              <a:rPr lang="en-GB" sz="2800" b="0" i="0" u="none" strike="noStrike" dirty="0">
                <a:solidFill>
                  <a:srgbClr val="FF0000"/>
                </a:solidFill>
                <a:effectLst/>
                <a:latin typeface="Tw Cen MT" panose="020B0602020104020603" pitchFamily="34" charset="77"/>
              </a:rPr>
              <a:t>scientific questions </a:t>
            </a:r>
            <a:r>
              <a:rPr lang="en-GB" sz="2800" b="0" i="0" u="none" strike="noStrike" dirty="0">
                <a:solidFill>
                  <a:srgbClr val="0B0C0C"/>
                </a:solidFill>
                <a:effectLst/>
                <a:latin typeface="Tw Cen MT" panose="020B0602020104020603" pitchFamily="34" charset="77"/>
              </a:rPr>
              <a:t>about the world around them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u="none" strike="noStrike" dirty="0">
                <a:solidFill>
                  <a:srgbClr val="0B0C0C"/>
                </a:solidFill>
                <a:effectLst/>
                <a:latin typeface="Tw Cen MT" panose="020B0602020104020603" pitchFamily="34" charset="77"/>
              </a:rPr>
              <a:t>are equipped with the scientific knowledge required to understand the uses and implications of science, today and for the future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5155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D0017B-25AB-484E-BBC8-00C54E34CF11}"/>
              </a:ext>
            </a:extLst>
          </p:cNvPr>
          <p:cNvSpPr/>
          <p:nvPr/>
        </p:nvSpPr>
        <p:spPr>
          <a:xfrm>
            <a:off x="-1303" y="249441"/>
            <a:ext cx="12193303" cy="5509845"/>
          </a:xfrm>
          <a:prstGeom prst="rect">
            <a:avLst/>
          </a:prstGeom>
          <a:solidFill>
            <a:srgbClr val="EBDD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0C7E52-00AB-B44D-9DD6-7B4FA2BAFD03}"/>
              </a:ext>
            </a:extLst>
          </p:cNvPr>
          <p:cNvSpPr txBox="1"/>
          <p:nvPr/>
        </p:nvSpPr>
        <p:spPr>
          <a:xfrm>
            <a:off x="102548" y="197582"/>
            <a:ext cx="120894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latin typeface="Tw Cen MT" panose="020B0602020104020603" pitchFamily="34" charset="0"/>
              </a:rPr>
              <a:t>Working Scientifically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DB0E2D-A082-114A-8254-75380D5B9C29}"/>
              </a:ext>
            </a:extLst>
          </p:cNvPr>
          <p:cNvCxnSpPr>
            <a:cxnSpLocks/>
          </p:cNvCxnSpPr>
          <p:nvPr/>
        </p:nvCxnSpPr>
        <p:spPr>
          <a:xfrm>
            <a:off x="203200" y="922867"/>
            <a:ext cx="118404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6AD006C-67D4-6F4C-B5F3-A10EFF89D445}"/>
              </a:ext>
            </a:extLst>
          </p:cNvPr>
          <p:cNvSpPr txBox="1"/>
          <p:nvPr/>
        </p:nvSpPr>
        <p:spPr>
          <a:xfrm>
            <a:off x="151273" y="1640449"/>
            <a:ext cx="62282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Tw Cen MT" panose="020B0602020104020603" pitchFamily="34" charset="77"/>
              </a:rPr>
              <a:t>The nature, processes and methods of Science</a:t>
            </a:r>
          </a:p>
          <a:p>
            <a:endParaRPr lang="en-GB" sz="2400" dirty="0">
              <a:latin typeface="Tw Cen MT" panose="020B0602020104020603" pitchFamily="34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Tw Cen MT" panose="020B0602020104020603" pitchFamily="34" charset="77"/>
              </a:rPr>
              <a:t>Working Scientifically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Tw Cen MT" panose="020B0602020104020603" pitchFamily="34" charset="77"/>
              </a:rPr>
              <a:t>Should </a:t>
            </a:r>
            <a:r>
              <a:rPr lang="en-GB" sz="2400" b="1" dirty="0">
                <a:latin typeface="Tw Cen MT" panose="020B0602020104020603" pitchFamily="34" charset="77"/>
              </a:rPr>
              <a:t>not</a:t>
            </a:r>
            <a:r>
              <a:rPr lang="en-GB" sz="2400" dirty="0">
                <a:latin typeface="Tw Cen MT" panose="020B0602020104020603" pitchFamily="34" charset="77"/>
              </a:rPr>
              <a:t> be taught as a separate strand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Tw Cen MT" panose="020B0602020104020603" pitchFamily="34" charset="77"/>
              </a:rPr>
              <a:t>Pupils should learn to use a variety of approaches to answer relative scientific questions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i="0" u="none" strike="noStrike" dirty="0">
                <a:solidFill>
                  <a:srgbClr val="0B0C0C"/>
                </a:solidFill>
                <a:effectLst/>
                <a:latin typeface="Tw Cen MT" panose="020B0602020104020603" pitchFamily="34" charset="77"/>
              </a:rPr>
              <a:t>Pupils are </a:t>
            </a:r>
            <a:r>
              <a:rPr lang="en-GB" sz="2400" b="1" i="0" u="none" strike="noStrike" dirty="0">
                <a:solidFill>
                  <a:srgbClr val="0B0C0C"/>
                </a:solidFill>
                <a:effectLst/>
                <a:latin typeface="Tw Cen MT" panose="020B0602020104020603" pitchFamily="34" charset="77"/>
              </a:rPr>
              <a:t>not</a:t>
            </a:r>
            <a:r>
              <a:rPr lang="en-GB" sz="2400" b="0" i="0" u="none" strike="noStrike" dirty="0">
                <a:solidFill>
                  <a:srgbClr val="0B0C0C"/>
                </a:solidFill>
                <a:effectLst/>
                <a:latin typeface="Tw Cen MT" panose="020B0602020104020603" pitchFamily="34" charset="77"/>
              </a:rPr>
              <a:t> expected to cover each aspect for every area of study</a:t>
            </a:r>
            <a:endParaRPr lang="en-GB" sz="2400" dirty="0">
              <a:latin typeface="Tw Cen MT" panose="020B0602020104020603" pitchFamily="34" charset="77"/>
            </a:endParaRPr>
          </a:p>
        </p:txBody>
      </p:sp>
      <p:pic>
        <p:nvPicPr>
          <p:cNvPr id="1026" name="Picture 2" descr="Enquiry approaches | Primary Science Teaching Trust">
            <a:extLst>
              <a:ext uri="{FF2B5EF4-FFF2-40B4-BE49-F238E27FC236}">
                <a16:creationId xmlns:a16="http://schemas.microsoft.com/office/drawing/2014/main" id="{3FDD8E48-515C-A240-B16B-13F6A2D6D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837" y="1098714"/>
            <a:ext cx="5227674" cy="454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686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D0017B-25AB-484E-BBC8-00C54E34CF11}"/>
              </a:ext>
            </a:extLst>
          </p:cNvPr>
          <p:cNvSpPr/>
          <p:nvPr/>
        </p:nvSpPr>
        <p:spPr>
          <a:xfrm>
            <a:off x="-1303" y="249441"/>
            <a:ext cx="12193303" cy="5509845"/>
          </a:xfrm>
          <a:prstGeom prst="rect">
            <a:avLst/>
          </a:prstGeom>
          <a:solidFill>
            <a:srgbClr val="EBDD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0C7E52-00AB-B44D-9DD6-7B4FA2BAFD03}"/>
              </a:ext>
            </a:extLst>
          </p:cNvPr>
          <p:cNvSpPr txBox="1"/>
          <p:nvPr/>
        </p:nvSpPr>
        <p:spPr>
          <a:xfrm>
            <a:off x="102548" y="197582"/>
            <a:ext cx="12089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Tw Cen MT" panose="020B0602020104020603" pitchFamily="34" charset="0"/>
              </a:rPr>
              <a:t>Working Scientifically KS1</a:t>
            </a:r>
            <a:endParaRPr lang="en-GB" sz="3600" b="1" dirty="0">
              <a:solidFill>
                <a:srgbClr val="FFC203"/>
              </a:solidFill>
              <a:latin typeface="Tw Cen MT" panose="020B06020201040206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DB0E2D-A082-114A-8254-75380D5B9C29}"/>
              </a:ext>
            </a:extLst>
          </p:cNvPr>
          <p:cNvCxnSpPr>
            <a:cxnSpLocks/>
          </p:cNvCxnSpPr>
          <p:nvPr/>
        </p:nvCxnSpPr>
        <p:spPr>
          <a:xfrm>
            <a:off x="203200" y="922867"/>
            <a:ext cx="118404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ADCE507-5988-EB4A-81F7-A220674034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3"/>
          <a:stretch/>
        </p:blipFill>
        <p:spPr>
          <a:xfrm>
            <a:off x="2026987" y="1559722"/>
            <a:ext cx="8138026" cy="373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70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D0017B-25AB-484E-BBC8-00C54E34CF11}"/>
              </a:ext>
            </a:extLst>
          </p:cNvPr>
          <p:cNvSpPr/>
          <p:nvPr/>
        </p:nvSpPr>
        <p:spPr>
          <a:xfrm>
            <a:off x="-1303" y="249441"/>
            <a:ext cx="12193303" cy="5509845"/>
          </a:xfrm>
          <a:prstGeom prst="rect">
            <a:avLst/>
          </a:prstGeom>
          <a:solidFill>
            <a:srgbClr val="EBDD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0C7E52-00AB-B44D-9DD6-7B4FA2BAFD03}"/>
              </a:ext>
            </a:extLst>
          </p:cNvPr>
          <p:cNvSpPr txBox="1"/>
          <p:nvPr/>
        </p:nvSpPr>
        <p:spPr>
          <a:xfrm>
            <a:off x="102548" y="197582"/>
            <a:ext cx="12089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Tw Cen MT" panose="020B0602020104020603" pitchFamily="34" charset="0"/>
              </a:rPr>
              <a:t>Working Scientifically LKS2</a:t>
            </a:r>
            <a:endParaRPr lang="en-GB" sz="3600" b="1" dirty="0">
              <a:solidFill>
                <a:srgbClr val="FFC203"/>
              </a:solidFill>
              <a:latin typeface="Tw Cen MT" panose="020B06020201040206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DB0E2D-A082-114A-8254-75380D5B9C29}"/>
              </a:ext>
            </a:extLst>
          </p:cNvPr>
          <p:cNvCxnSpPr>
            <a:cxnSpLocks/>
          </p:cNvCxnSpPr>
          <p:nvPr/>
        </p:nvCxnSpPr>
        <p:spPr>
          <a:xfrm>
            <a:off x="203200" y="922867"/>
            <a:ext cx="118404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41211867-8A5D-D142-AE09-D7712F3DE8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002" y="1018882"/>
            <a:ext cx="6150692" cy="475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05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D0017B-25AB-484E-BBC8-00C54E34CF11}"/>
              </a:ext>
            </a:extLst>
          </p:cNvPr>
          <p:cNvSpPr/>
          <p:nvPr/>
        </p:nvSpPr>
        <p:spPr>
          <a:xfrm>
            <a:off x="-1303" y="249441"/>
            <a:ext cx="12193303" cy="5509845"/>
          </a:xfrm>
          <a:prstGeom prst="rect">
            <a:avLst/>
          </a:prstGeom>
          <a:solidFill>
            <a:srgbClr val="EBDD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0C7E52-00AB-B44D-9DD6-7B4FA2BAFD03}"/>
              </a:ext>
            </a:extLst>
          </p:cNvPr>
          <p:cNvSpPr txBox="1"/>
          <p:nvPr/>
        </p:nvSpPr>
        <p:spPr>
          <a:xfrm>
            <a:off x="102548" y="197582"/>
            <a:ext cx="120894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atin typeface="Tw Cen MT" panose="020B0602020104020603" pitchFamily="34" charset="0"/>
              </a:rPr>
              <a:t>Working Scientifically UKS2</a:t>
            </a:r>
            <a:endParaRPr lang="en-GB" sz="3600" b="1" dirty="0">
              <a:solidFill>
                <a:srgbClr val="FFC203"/>
              </a:solidFill>
              <a:latin typeface="Tw Cen MT" panose="020B06020201040206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DB0E2D-A082-114A-8254-75380D5B9C29}"/>
              </a:ext>
            </a:extLst>
          </p:cNvPr>
          <p:cNvCxnSpPr>
            <a:cxnSpLocks/>
          </p:cNvCxnSpPr>
          <p:nvPr/>
        </p:nvCxnSpPr>
        <p:spPr>
          <a:xfrm>
            <a:off x="203200" y="922867"/>
            <a:ext cx="1184041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5BFB80E-B7A2-DD4B-9D7D-A4F18DF30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653" y="1018882"/>
            <a:ext cx="8573503" cy="467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077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mary Induction Day 2020-21" id="{191F015D-F899-3945-A7C1-BD5E8B050B2F}" vid="{8FCB3C38-51AC-C245-BB76-5818A6482A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06C4FE15414241AE7DF3E02E6024AD" ma:contentTypeVersion="10" ma:contentTypeDescription="Create a new document." ma:contentTypeScope="" ma:versionID="03445bd29c0b2959100c234113298e57">
  <xsd:schema xmlns:xsd="http://www.w3.org/2001/XMLSchema" xmlns:xs="http://www.w3.org/2001/XMLSchema" xmlns:p="http://schemas.microsoft.com/office/2006/metadata/properties" xmlns:ns3="a83cd0ee-3b1f-456d-90b0-5b898b00c2fb" xmlns:ns4="3c3f0ec6-302d-41e0-a8f0-93a223e77411" targetNamespace="http://schemas.microsoft.com/office/2006/metadata/properties" ma:root="true" ma:fieldsID="6685c8fce2175e837e5f27ae77fe3c94" ns3:_="" ns4:_="">
    <xsd:import namespace="a83cd0ee-3b1f-456d-90b0-5b898b00c2fb"/>
    <xsd:import namespace="3c3f0ec6-302d-41e0-a8f0-93a223e7741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3cd0ee-3b1f-456d-90b0-5b898b00c2f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f0ec6-302d-41e0-a8f0-93a223e774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0FE9A4-9F5E-4340-8E81-DEE7BE836BCC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3c3f0ec6-302d-41e0-a8f0-93a223e77411"/>
    <ds:schemaRef ds:uri="a83cd0ee-3b1f-456d-90b0-5b898b00c2fb"/>
  </ds:schemaRefs>
</ds:datastoreItem>
</file>

<file path=customXml/itemProps2.xml><?xml version="1.0" encoding="utf-8"?>
<ds:datastoreItem xmlns:ds="http://schemas.openxmlformats.org/officeDocument/2006/customXml" ds:itemID="{E4F50500-DA23-41DC-AE6C-EE3B66DB1B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1162F1-4F2A-45DA-B11B-E54D9A1780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3cd0ee-3b1f-456d-90b0-5b898b00c2fb"/>
    <ds:schemaRef ds:uri="3c3f0ec6-302d-41e0-a8f0-93a223e774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552</Words>
  <Application>Microsoft Macintosh PowerPoint</Application>
  <PresentationFormat>Widescreen</PresentationFormat>
  <Paragraphs>92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Tw Cen MT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Julieanne Quinn (St Aidan's)</dc:creator>
  <cp:lastModifiedBy>Ailidh McAllister-Williams</cp:lastModifiedBy>
  <cp:revision>106</cp:revision>
  <dcterms:created xsi:type="dcterms:W3CDTF">2021-11-01T16:14:39Z</dcterms:created>
  <dcterms:modified xsi:type="dcterms:W3CDTF">2023-02-27T18:17:10Z</dcterms:modified>
</cp:coreProperties>
</file>