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9"/>
  </p:notesMasterIdLst>
  <p:sldIdLst>
    <p:sldId id="314" r:id="rId2"/>
    <p:sldId id="324" r:id="rId3"/>
    <p:sldId id="329" r:id="rId4"/>
    <p:sldId id="323" r:id="rId5"/>
    <p:sldId id="328" r:id="rId6"/>
    <p:sldId id="330" r:id="rId7"/>
    <p:sldId id="33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000"/>
    <a:srgbClr val="0081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A44E1D-62CF-6B44-9FF6-4E0E0EAEA365}" v="1" dt="2023-06-22T07:20:47.6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Hardy" userId="26c0a113-9e5a-443a-bea5-aadc0473b773" providerId="ADAL" clId="{78A44E1D-62CF-6B44-9FF6-4E0E0EAEA365}"/>
    <pc:docChg chg="custSel modSld">
      <pc:chgData name="John Hardy" userId="26c0a113-9e5a-443a-bea5-aadc0473b773" providerId="ADAL" clId="{78A44E1D-62CF-6B44-9FF6-4E0E0EAEA365}" dt="2023-06-22T07:21:24.466" v="141" actId="20577"/>
      <pc:docMkLst>
        <pc:docMk/>
      </pc:docMkLst>
      <pc:sldChg chg="modSp mod">
        <pc:chgData name="John Hardy" userId="26c0a113-9e5a-443a-bea5-aadc0473b773" providerId="ADAL" clId="{78A44E1D-62CF-6B44-9FF6-4E0E0EAEA365}" dt="2023-06-22T07:17:59.031" v="2" actId="20577"/>
        <pc:sldMkLst>
          <pc:docMk/>
          <pc:sldMk cId="315888573" sldId="329"/>
        </pc:sldMkLst>
        <pc:spChg chg="mod">
          <ac:chgData name="John Hardy" userId="26c0a113-9e5a-443a-bea5-aadc0473b773" providerId="ADAL" clId="{78A44E1D-62CF-6B44-9FF6-4E0E0EAEA365}" dt="2023-06-22T07:17:59.031" v="2" actId="20577"/>
          <ac:spMkLst>
            <pc:docMk/>
            <pc:sldMk cId="315888573" sldId="329"/>
            <ac:spMk id="5" creationId="{34B6AB43-23AF-DE4E-93A7-2A4C6F902828}"/>
          </ac:spMkLst>
        </pc:spChg>
      </pc:sldChg>
      <pc:sldChg chg="delSp modSp mod">
        <pc:chgData name="John Hardy" userId="26c0a113-9e5a-443a-bea5-aadc0473b773" providerId="ADAL" clId="{78A44E1D-62CF-6B44-9FF6-4E0E0EAEA365}" dt="2023-06-22T07:20:35.103" v="85" actId="121"/>
        <pc:sldMkLst>
          <pc:docMk/>
          <pc:sldMk cId="1306297483" sldId="330"/>
        </pc:sldMkLst>
        <pc:spChg chg="del mod">
          <ac:chgData name="John Hardy" userId="26c0a113-9e5a-443a-bea5-aadc0473b773" providerId="ADAL" clId="{78A44E1D-62CF-6B44-9FF6-4E0E0EAEA365}" dt="2023-06-22T07:19:30.865" v="6" actId="478"/>
          <ac:spMkLst>
            <pc:docMk/>
            <pc:sldMk cId="1306297483" sldId="330"/>
            <ac:spMk id="2" creationId="{F81DF01A-DF99-4A47-8BA6-5591B3858D0B}"/>
          </ac:spMkLst>
        </pc:spChg>
        <pc:spChg chg="mod">
          <ac:chgData name="John Hardy" userId="26c0a113-9e5a-443a-bea5-aadc0473b773" providerId="ADAL" clId="{78A44E1D-62CF-6B44-9FF6-4E0E0EAEA365}" dt="2023-06-22T07:20:35.103" v="85" actId="121"/>
          <ac:spMkLst>
            <pc:docMk/>
            <pc:sldMk cId="1306297483" sldId="330"/>
            <ac:spMk id="6" creationId="{AA034FA6-3334-8B45-B0FF-0EC290D1A5C7}"/>
          </ac:spMkLst>
        </pc:spChg>
      </pc:sldChg>
      <pc:sldChg chg="modSp mod">
        <pc:chgData name="John Hardy" userId="26c0a113-9e5a-443a-bea5-aadc0473b773" providerId="ADAL" clId="{78A44E1D-62CF-6B44-9FF6-4E0E0EAEA365}" dt="2023-06-22T07:21:24.466" v="141" actId="20577"/>
        <pc:sldMkLst>
          <pc:docMk/>
          <pc:sldMk cId="2750587370" sldId="331"/>
        </pc:sldMkLst>
        <pc:spChg chg="mod">
          <ac:chgData name="John Hardy" userId="26c0a113-9e5a-443a-bea5-aadc0473b773" providerId="ADAL" clId="{78A44E1D-62CF-6B44-9FF6-4E0E0EAEA365}" dt="2023-06-22T07:21:24.466" v="141" actId="20577"/>
          <ac:spMkLst>
            <pc:docMk/>
            <pc:sldMk cId="2750587370" sldId="331"/>
            <ac:spMk id="8" creationId="{BA814A6F-41F1-4E4A-9089-0DC43687D0D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C2ECD-09BB-D44E-9A3D-1D6C060C6C35}" type="datetimeFigureOut">
              <a:rPr lang="en-US" smtClean="0"/>
              <a:t>6/22/23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9334C-635F-EA4C-9B7A-666D38D23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77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81E9-B46D-134C-85CA-D225E7A1B5E7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3CF7-31C5-B045-9B7D-01D2EDCB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689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81E9-B46D-134C-85CA-D225E7A1B5E7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3CF7-31C5-B045-9B7D-01D2EDCB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41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81E9-B46D-134C-85CA-D225E7A1B5E7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3CF7-31C5-B045-9B7D-01D2EDCB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1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81E9-B46D-134C-85CA-D225E7A1B5E7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3CF7-31C5-B045-9B7D-01D2EDCB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77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81E9-B46D-134C-85CA-D225E7A1B5E7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3CF7-31C5-B045-9B7D-01D2EDCB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80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81E9-B46D-134C-85CA-D225E7A1B5E7}" type="datetimeFigureOut">
              <a:rPr lang="en-US" smtClean="0"/>
              <a:t>6/22/23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3CF7-31C5-B045-9B7D-01D2EDCB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89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81E9-B46D-134C-85CA-D225E7A1B5E7}" type="datetimeFigureOut">
              <a:rPr lang="en-US" smtClean="0"/>
              <a:t>6/22/23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3CF7-31C5-B045-9B7D-01D2EDCB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4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81E9-B46D-134C-85CA-D225E7A1B5E7}" type="datetimeFigureOut">
              <a:rPr lang="en-US" smtClean="0"/>
              <a:t>6/22/23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3CF7-31C5-B045-9B7D-01D2EDCB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2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81E9-B46D-134C-85CA-D225E7A1B5E7}" type="datetimeFigureOut">
              <a:rPr lang="en-US" smtClean="0"/>
              <a:t>6/22/23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3CF7-31C5-B045-9B7D-01D2EDCB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9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81E9-B46D-134C-85CA-D225E7A1B5E7}" type="datetimeFigureOut">
              <a:rPr lang="en-US" smtClean="0"/>
              <a:t>6/22/23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3CF7-31C5-B045-9B7D-01D2EDCB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37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81E9-B46D-134C-85CA-D225E7A1B5E7}" type="datetimeFigureOut">
              <a:rPr lang="en-US" smtClean="0"/>
              <a:t>6/22/23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3CF7-31C5-B045-9B7D-01D2EDCB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65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C81E9-B46D-134C-85CA-D225E7A1B5E7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D3CF7-31C5-B045-9B7D-01D2EDCB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9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E:\Early Years\IMG_8534.JPG">
            <a:extLst>
              <a:ext uri="{FF2B5EF4-FFF2-40B4-BE49-F238E27FC236}">
                <a16:creationId xmlns:a16="http://schemas.microsoft.com/office/drawing/2014/main" id="{EB6D4D7B-982E-A94B-965B-F55F8D495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92"/>
            <a:ext cx="12192000" cy="685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B23FAB-1BC2-0247-A7DF-D248FD1C1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605" y="234780"/>
            <a:ext cx="9346471" cy="2470494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9600" dirty="0" err="1">
                <a:solidFill>
                  <a:srgbClr val="FFA000"/>
                </a:solidFill>
                <a:latin typeface="Cooper Black" panose="0208090404030B020404" pitchFamily="18" charset="77"/>
              </a:rPr>
              <a:t>Congratualtions</a:t>
            </a:r>
            <a:endParaRPr lang="en-US" sz="9600" dirty="0">
              <a:solidFill>
                <a:srgbClr val="FFA000"/>
              </a:solidFill>
              <a:latin typeface="Cooper Black" panose="0208090404030B0204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88063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A814A6F-41F1-4E4A-9089-0DC43687D0D9}"/>
              </a:ext>
            </a:extLst>
          </p:cNvPr>
          <p:cNvSpPr txBox="1">
            <a:spLocks/>
          </p:cNvSpPr>
          <p:nvPr/>
        </p:nvSpPr>
        <p:spPr>
          <a:xfrm>
            <a:off x="1824681" y="1904959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>
                <a:solidFill>
                  <a:srgbClr val="0081E7"/>
                </a:solidFill>
                <a:latin typeface="Chalkduster" panose="03050602040202020205" pitchFamily="66" charset="77"/>
              </a:rPr>
              <a:t>Initial Teacher Training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B842F6-3437-A848-BD8C-810A3E55F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21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B6AB43-23AF-DE4E-93A7-2A4C6F90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Chalkduster" panose="03050602040202020205" pitchFamily="66" charset="77"/>
              </a:rPr>
              <a:t>Early Career Teacher (ECT)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034FA6-3334-8B45-B0FF-0EC290D1A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rgbClr val="FFFF00"/>
                </a:solidFill>
                <a:latin typeface="Chalkduster" panose="03050602040202020205" pitchFamily="66" charset="77"/>
              </a:rPr>
              <a:t>Career entry targets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Chalkduster" panose="03050602040202020205" pitchFamily="66" charset="77"/>
              </a:rPr>
              <a:t>Subject &amp; curricular knowledge audit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Chalkduster" panose="03050602040202020205" pitchFamily="66" charset="77"/>
              </a:rPr>
              <a:t>Teacher standards strengths &amp; areas for development 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Chalkduster" panose="03050602040202020205" pitchFamily="66" charset="77"/>
              </a:rPr>
              <a:t>Professional development plan &amp; record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Chalkduster" panose="03050602040202020205" pitchFamily="66" charset="77"/>
              </a:rPr>
              <a:t>Reflective practitioner</a:t>
            </a:r>
          </a:p>
        </p:txBody>
      </p:sp>
    </p:spTree>
    <p:extLst>
      <p:ext uri="{BB962C8B-B14F-4D97-AF65-F5344CB8AC3E}">
        <p14:creationId xmlns:p14="http://schemas.microsoft.com/office/powerpoint/2010/main" val="315888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B6AB43-23AF-DE4E-93A7-2A4C6F90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Chalkduster" panose="03050602040202020205" pitchFamily="66" charset="77"/>
              </a:rPr>
              <a:t>Appropriate Body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034FA6-3334-8B45-B0FF-0EC290D1A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halkduster" panose="03050602040202020205" pitchFamily="66" charset="77"/>
              </a:rPr>
              <a:t>Appropriate Body  - independent of the school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Chalkduster" panose="03050602040202020205" pitchFamily="66" charset="77"/>
              </a:rPr>
              <a:t>Provides advice to school and ECT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Chalkduster" panose="03050602040202020205" pitchFamily="66" charset="77"/>
              </a:rPr>
              <a:t>Recommends to DfE successful induction (2 year)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Chalkduster" panose="03050602040202020205" pitchFamily="66" charset="77"/>
              </a:rPr>
              <a:t>Moderates judgement (2 assessment periods)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Chalkduster" panose="03050602040202020205" pitchFamily="66" charset="77"/>
              </a:rPr>
              <a:t>Audits school </a:t>
            </a:r>
            <a:r>
              <a:rPr lang="en-US" dirty="0" err="1">
                <a:solidFill>
                  <a:srgbClr val="FFFF00"/>
                </a:solidFill>
                <a:latin typeface="Chalkduster" panose="03050602040202020205" pitchFamily="66" charset="77"/>
              </a:rPr>
              <a:t>programmes</a:t>
            </a:r>
            <a:r>
              <a:rPr lang="en-US" dirty="0">
                <a:solidFill>
                  <a:srgbClr val="FFFF00"/>
                </a:solidFill>
                <a:latin typeface="Chalkduster" panose="03050602040202020205" pitchFamily="66" charset="77"/>
              </a:rPr>
              <a:t> in line with ECF (early career framework)</a:t>
            </a:r>
          </a:p>
        </p:txBody>
      </p:sp>
    </p:spTree>
    <p:extLst>
      <p:ext uri="{BB962C8B-B14F-4D97-AF65-F5344CB8AC3E}">
        <p14:creationId xmlns:p14="http://schemas.microsoft.com/office/powerpoint/2010/main" val="3973743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B6AB43-23AF-DE4E-93A7-2A4C6F90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Chalkduster" panose="03050602040202020205" pitchFamily="66" charset="77"/>
              </a:rPr>
              <a:t>Early Career Teacher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034FA6-3334-8B45-B0FF-0EC290D1A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halkduster" panose="03050602040202020205" pitchFamily="66" charset="77"/>
              </a:rPr>
              <a:t>School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Chalkduster" panose="03050602040202020205" pitchFamily="66" charset="77"/>
              </a:rPr>
              <a:t>Induction Tutor &amp; mentor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Chalkduster" panose="03050602040202020205" pitchFamily="66" charset="77"/>
              </a:rPr>
              <a:t>Provides ECT with </a:t>
            </a:r>
            <a:r>
              <a:rPr lang="en-US" dirty="0" err="1">
                <a:solidFill>
                  <a:srgbClr val="FFFF00"/>
                </a:solidFill>
                <a:latin typeface="Chalkduster" panose="03050602040202020205" pitchFamily="66" charset="77"/>
              </a:rPr>
              <a:t>personalised</a:t>
            </a:r>
            <a:r>
              <a:rPr lang="en-US" dirty="0">
                <a:solidFill>
                  <a:srgbClr val="FFFF00"/>
                </a:solidFill>
                <a:latin typeface="Chalkduster" panose="03050602040202020205" pitchFamily="66" charset="77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halkduster" panose="03050602040202020205" pitchFamily="66" charset="77"/>
              </a:rPr>
              <a:t>programme</a:t>
            </a:r>
            <a:endParaRPr lang="en-US" dirty="0">
              <a:solidFill>
                <a:srgbClr val="FFFF00"/>
              </a:solidFill>
              <a:latin typeface="Chalkduster" panose="03050602040202020205" pitchFamily="66" charset="77"/>
            </a:endParaRPr>
          </a:p>
          <a:p>
            <a:pPr lvl="1"/>
            <a:r>
              <a:rPr lang="en-US" dirty="0">
                <a:solidFill>
                  <a:srgbClr val="FFFF00"/>
                </a:solidFill>
                <a:latin typeface="Chalkduster" panose="03050602040202020205" pitchFamily="66" charset="77"/>
              </a:rPr>
              <a:t>Complete end of period induction assessment (2)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Chalkduster" panose="03050602040202020205" pitchFamily="66" charset="77"/>
              </a:rPr>
              <a:t>Provides 10% ECT time in 1</a:t>
            </a:r>
            <a:r>
              <a:rPr lang="en-US" baseline="30000" dirty="0">
                <a:solidFill>
                  <a:srgbClr val="FFFF00"/>
                </a:solidFill>
                <a:latin typeface="Chalkduster" panose="03050602040202020205" pitchFamily="66" charset="77"/>
              </a:rPr>
              <a:t>st</a:t>
            </a:r>
            <a:r>
              <a:rPr lang="en-US" dirty="0">
                <a:solidFill>
                  <a:srgbClr val="FFFF00"/>
                </a:solidFill>
                <a:latin typeface="Chalkduster" panose="03050602040202020205" pitchFamily="66" charset="77"/>
              </a:rPr>
              <a:t> year and 5% ECT time in 2</a:t>
            </a:r>
            <a:r>
              <a:rPr lang="en-US" baseline="30000" dirty="0">
                <a:solidFill>
                  <a:srgbClr val="FFFF00"/>
                </a:solidFill>
                <a:latin typeface="Chalkduster" panose="03050602040202020205" pitchFamily="66" charset="77"/>
              </a:rPr>
              <a:t>nd</a:t>
            </a:r>
            <a:r>
              <a:rPr lang="en-US" dirty="0">
                <a:solidFill>
                  <a:srgbClr val="FFFF00"/>
                </a:solidFill>
                <a:latin typeface="Chalkduster" panose="03050602040202020205" pitchFamily="66" charset="77"/>
              </a:rPr>
              <a:t> year of induction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Chalkduster" panose="03050602040202020205" pitchFamily="66" charset="77"/>
              </a:rPr>
              <a:t>Formative observation</a:t>
            </a:r>
          </a:p>
          <a:p>
            <a:pPr lvl="1"/>
            <a:endParaRPr lang="en-US" dirty="0">
              <a:solidFill>
                <a:srgbClr val="FFFF00"/>
              </a:solidFill>
              <a:latin typeface="Chalkduster" panose="03050602040202020205" pitchFamily="66" charset="77"/>
            </a:endParaRPr>
          </a:p>
          <a:p>
            <a:pPr lvl="1"/>
            <a:endParaRPr lang="en-US" dirty="0">
              <a:solidFill>
                <a:srgbClr val="FFFF00"/>
              </a:solidFill>
              <a:latin typeface="Chalkduster" panose="03050602040202020205" pitchFamily="66" charset="77"/>
            </a:endParaRPr>
          </a:p>
          <a:p>
            <a:pPr lvl="1"/>
            <a:endParaRPr lang="en-US" dirty="0">
              <a:solidFill>
                <a:srgbClr val="FFFF00"/>
              </a:solidFill>
              <a:latin typeface="Chalkduster" panose="03050602040202020205" pitchFamily="66" charset="77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FFFF00"/>
                </a:solidFill>
                <a:latin typeface="Chalkduster" panose="03050602040202020205" pitchFamily="66" charset="77"/>
              </a:rPr>
              <a:t>“inducts into the profession, not a particular school”</a:t>
            </a:r>
          </a:p>
        </p:txBody>
      </p:sp>
    </p:spTree>
    <p:extLst>
      <p:ext uri="{BB962C8B-B14F-4D97-AF65-F5344CB8AC3E}">
        <p14:creationId xmlns:p14="http://schemas.microsoft.com/office/powerpoint/2010/main" val="4081078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B6AB43-23AF-DE4E-93A7-2A4C6F90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Chalkduster" panose="03050602040202020205" pitchFamily="66" charset="77"/>
              </a:rPr>
              <a:t>School Options for ECF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034FA6-3334-8B45-B0FF-0EC290D1A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>
                <a:solidFill>
                  <a:srgbClr val="FFFF00"/>
                </a:solidFill>
                <a:latin typeface="Chalkduster" panose="03050602040202020205" pitchFamily="66" charset="77"/>
              </a:rPr>
              <a:t>6 providers – Ambition, Teach First, UCL, Capita, EDT and Best Practice</a:t>
            </a:r>
          </a:p>
          <a:p>
            <a:pPr lvl="1"/>
            <a:endParaRPr lang="en-US" dirty="0">
              <a:solidFill>
                <a:srgbClr val="FFFF00"/>
              </a:solidFill>
              <a:latin typeface="Chalkduster" panose="03050602040202020205" pitchFamily="66" charset="77"/>
            </a:endParaRPr>
          </a:p>
          <a:p>
            <a:pPr lvl="1"/>
            <a:r>
              <a:rPr lang="en-US" dirty="0">
                <a:solidFill>
                  <a:srgbClr val="FFFF00"/>
                </a:solidFill>
                <a:latin typeface="Chalkduster" panose="03050602040202020205" pitchFamily="66" charset="77"/>
              </a:rPr>
              <a:t>School may choose to offer: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FF00"/>
                </a:solidFill>
                <a:latin typeface="Chalkduster" panose="03050602040202020205" pitchFamily="66" charset="77"/>
              </a:rPr>
              <a:t>1) a full </a:t>
            </a:r>
            <a:r>
              <a:rPr lang="en-US" dirty="0" err="1">
                <a:solidFill>
                  <a:srgbClr val="FFFF00"/>
                </a:solidFill>
                <a:latin typeface="Chalkduster" panose="03050602040202020205" pitchFamily="66" charset="77"/>
              </a:rPr>
              <a:t>programme</a:t>
            </a:r>
            <a:r>
              <a:rPr lang="en-US" dirty="0">
                <a:solidFill>
                  <a:srgbClr val="FFFF00"/>
                </a:solidFill>
                <a:latin typeface="Chalkduster" panose="03050602040202020205" pitchFamily="66" charset="77"/>
              </a:rPr>
              <a:t> (Provider-led)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FF00"/>
                </a:solidFill>
                <a:latin typeface="Chalkduster" panose="03050602040202020205" pitchFamily="66" charset="77"/>
              </a:rPr>
              <a:t>2) deliver their own </a:t>
            </a:r>
            <a:r>
              <a:rPr lang="en-US" dirty="0" err="1">
                <a:solidFill>
                  <a:srgbClr val="FFFF00"/>
                </a:solidFill>
                <a:latin typeface="Chalkduster" panose="03050602040202020205" pitchFamily="66" charset="77"/>
              </a:rPr>
              <a:t>programme</a:t>
            </a:r>
            <a:r>
              <a:rPr lang="en-US" dirty="0">
                <a:solidFill>
                  <a:srgbClr val="FFFF00"/>
                </a:solidFill>
                <a:latin typeface="Chalkduster" panose="03050602040202020205" pitchFamily="66" charset="77"/>
              </a:rPr>
              <a:t> based on core materials from the provider (Core </a:t>
            </a:r>
            <a:r>
              <a:rPr lang="en-US" dirty="0" err="1">
                <a:solidFill>
                  <a:srgbClr val="FFFF00"/>
                </a:solidFill>
                <a:latin typeface="Chalkduster" panose="03050602040202020205" pitchFamily="66" charset="77"/>
              </a:rPr>
              <a:t>programme</a:t>
            </a:r>
            <a:r>
              <a:rPr lang="en-US" dirty="0">
                <a:solidFill>
                  <a:srgbClr val="FFFF00"/>
                </a:solidFill>
                <a:latin typeface="Chalkduster" panose="03050602040202020205" pitchFamily="66" charset="77"/>
              </a:rPr>
              <a:t> using </a:t>
            </a:r>
          </a:p>
          <a:p>
            <a:pPr marL="457200" lvl="1" indent="0" algn="r">
              <a:buNone/>
            </a:pPr>
            <a:r>
              <a:rPr lang="en-US" dirty="0">
                <a:solidFill>
                  <a:srgbClr val="FFFF00"/>
                </a:solidFill>
                <a:latin typeface="Chalkduster" panose="03050602040202020205" pitchFamily="66" charset="77"/>
              </a:rPr>
              <a:t>DfE materials)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FF00"/>
                </a:solidFill>
                <a:latin typeface="Chalkduster" panose="03050602040202020205" pitchFamily="66" charset="77"/>
              </a:rPr>
              <a:t>3) may not opt-in deliver their own </a:t>
            </a:r>
            <a:r>
              <a:rPr lang="en-US" dirty="0" err="1">
                <a:solidFill>
                  <a:srgbClr val="FFFF00"/>
                </a:solidFill>
                <a:latin typeface="Chalkduster" panose="03050602040202020205" pitchFamily="66" charset="77"/>
              </a:rPr>
              <a:t>programme</a:t>
            </a:r>
            <a:r>
              <a:rPr lang="en-US" dirty="0">
                <a:solidFill>
                  <a:srgbClr val="FFFF00"/>
                </a:solidFill>
                <a:latin typeface="Chalkduster" panose="03050602040202020205" pitchFamily="66" charset="77"/>
              </a:rPr>
              <a:t> (School </a:t>
            </a:r>
          </a:p>
          <a:p>
            <a:pPr marL="457200" lvl="1" indent="0" algn="r">
              <a:buNone/>
            </a:pPr>
            <a:r>
              <a:rPr lang="en-US" dirty="0">
                <a:solidFill>
                  <a:srgbClr val="FFFF00"/>
                </a:solidFill>
                <a:latin typeface="Chalkduster" panose="03050602040202020205" pitchFamily="66" charset="77"/>
              </a:rPr>
              <a:t>Designed)</a:t>
            </a:r>
          </a:p>
          <a:p>
            <a:pPr marL="457200" lvl="1" indent="0">
              <a:buNone/>
            </a:pPr>
            <a:endParaRPr lang="en-US" dirty="0">
              <a:solidFill>
                <a:srgbClr val="FFFF00"/>
              </a:solidFill>
              <a:latin typeface="Chalkduster" panose="03050602040202020205" pitchFamily="66" charset="77"/>
            </a:endParaRPr>
          </a:p>
          <a:p>
            <a:pPr marL="1371600" lvl="3" indent="0">
              <a:buNone/>
            </a:pPr>
            <a:endParaRPr lang="en-US" dirty="0">
              <a:solidFill>
                <a:srgbClr val="FFFF00"/>
              </a:solidFill>
              <a:latin typeface="Chalkduster" panose="03050602040202020205" pitchFamily="66" charset="77"/>
            </a:endParaRPr>
          </a:p>
          <a:p>
            <a:pPr marL="1371600" lvl="3" indent="0">
              <a:buNone/>
            </a:pPr>
            <a:endParaRPr lang="en-US" dirty="0">
              <a:solidFill>
                <a:srgbClr val="FFFF00"/>
              </a:solidFill>
              <a:latin typeface="Chalkduster" panose="03050602040202020205" pitchFamily="66" charset="77"/>
            </a:endParaRP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  <a:latin typeface="Chalkduster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06297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A814A6F-41F1-4E4A-9089-0DC43687D0D9}"/>
              </a:ext>
            </a:extLst>
          </p:cNvPr>
          <p:cNvSpPr txBox="1">
            <a:spLocks/>
          </p:cNvSpPr>
          <p:nvPr/>
        </p:nvSpPr>
        <p:spPr>
          <a:xfrm>
            <a:off x="1359986" y="2173574"/>
            <a:ext cx="9144000" cy="29680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81E7"/>
                </a:solidFill>
                <a:latin typeface="Chalkduster" panose="03050602040202020205" pitchFamily="66" charset="77"/>
              </a:rPr>
              <a:t>Have you been registered? (</a:t>
            </a:r>
            <a:r>
              <a:rPr lang="en-US" sz="4000" dirty="0" err="1">
                <a:solidFill>
                  <a:srgbClr val="0081E7"/>
                </a:solidFill>
                <a:latin typeface="Chalkduster" panose="03050602040202020205" pitchFamily="66" charset="77"/>
              </a:rPr>
              <a:t>Dfe</a:t>
            </a:r>
            <a:r>
              <a:rPr lang="en-US" sz="4000" dirty="0">
                <a:solidFill>
                  <a:srgbClr val="0081E7"/>
                </a:solidFill>
                <a:latin typeface="Chalkduster" panose="03050602040202020205" pitchFamily="66" charset="77"/>
              </a:rPr>
              <a:t> Portal)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81E7"/>
                </a:solidFill>
                <a:latin typeface="Chalkduster" panose="03050602040202020205" pitchFamily="66" charset="77"/>
              </a:rPr>
              <a:t>Who is your AB?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81E7"/>
                </a:solidFill>
                <a:latin typeface="Chalkduster" panose="03050602040202020205" pitchFamily="66" charset="77"/>
              </a:rPr>
              <a:t>Who is your Induction Tutor?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81E7"/>
                </a:solidFill>
                <a:latin typeface="Chalkduster" panose="03050602040202020205" pitchFamily="66" charset="77"/>
              </a:rPr>
              <a:t>Who is your mentor?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0081E7"/>
              </a:solidFill>
              <a:latin typeface="Chalkduster" panose="03050602040202020205" pitchFamily="66" charset="77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81E7"/>
                </a:solidFill>
                <a:latin typeface="Chalkduster" panose="03050602040202020205" pitchFamily="66" charset="77"/>
              </a:rPr>
              <a:t>Which training </a:t>
            </a:r>
            <a:r>
              <a:rPr lang="en-US" sz="4000" dirty="0" err="1">
                <a:solidFill>
                  <a:srgbClr val="0081E7"/>
                </a:solidFill>
                <a:latin typeface="Chalkduster" panose="03050602040202020205" pitchFamily="66" charset="77"/>
              </a:rPr>
              <a:t>programme</a:t>
            </a:r>
            <a:r>
              <a:rPr lang="en-US" sz="4000" dirty="0">
                <a:solidFill>
                  <a:srgbClr val="0081E7"/>
                </a:solidFill>
                <a:latin typeface="Chalkduster" panose="03050602040202020205" pitchFamily="66" charset="77"/>
              </a:rPr>
              <a:t> route?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81E7"/>
                </a:solidFill>
                <a:latin typeface="Chalkduster" panose="03050602040202020205" pitchFamily="66" charset="77"/>
              </a:rPr>
              <a:t>Who is the chosen provider of the school?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0081E7"/>
              </a:solidFill>
              <a:latin typeface="Chalkduster" panose="03050602040202020205" pitchFamily="66" charset="77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81E7"/>
                </a:solidFill>
                <a:latin typeface="Chalkduster" panose="03050602040202020205" pitchFamily="66" charset="77"/>
              </a:rPr>
              <a:t>Give your entry targets to your Induction tutor!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3E7C6F-F140-244F-8ED7-31BCFD32D05D}"/>
              </a:ext>
            </a:extLst>
          </p:cNvPr>
          <p:cNvSpPr txBox="1">
            <a:spLocks/>
          </p:cNvSpPr>
          <p:nvPr/>
        </p:nvSpPr>
        <p:spPr>
          <a:xfrm>
            <a:off x="1842170" y="572124"/>
            <a:ext cx="9144000" cy="103969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>
                <a:solidFill>
                  <a:srgbClr val="0081E7"/>
                </a:solidFill>
                <a:latin typeface="Chalkduster" panose="03050602040202020205" pitchFamily="66" charset="77"/>
              </a:rPr>
              <a:t>Your checklist</a:t>
            </a:r>
          </a:p>
        </p:txBody>
      </p:sp>
    </p:spTree>
    <p:extLst>
      <p:ext uri="{BB962C8B-B14F-4D97-AF65-F5344CB8AC3E}">
        <p14:creationId xmlns:p14="http://schemas.microsoft.com/office/powerpoint/2010/main" val="2750587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</TotalTime>
  <Words>245</Words>
  <Application>Microsoft Macintosh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Chalkduster</vt:lpstr>
      <vt:lpstr>Cooper Black</vt:lpstr>
      <vt:lpstr>Office Theme</vt:lpstr>
      <vt:lpstr>Congratualtions</vt:lpstr>
      <vt:lpstr>PowerPoint Presentation</vt:lpstr>
      <vt:lpstr>Early Career Teacher (ECT)</vt:lpstr>
      <vt:lpstr>Appropriate Body</vt:lpstr>
      <vt:lpstr>Early Career Teacher </vt:lpstr>
      <vt:lpstr>School Options for ECF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Headteacher</dc:creator>
  <cp:lastModifiedBy>Headteacher</cp:lastModifiedBy>
  <cp:revision>15</cp:revision>
  <dcterms:created xsi:type="dcterms:W3CDTF">2020-06-12T07:15:13Z</dcterms:created>
  <dcterms:modified xsi:type="dcterms:W3CDTF">2023-06-22T07:21:33Z</dcterms:modified>
</cp:coreProperties>
</file>