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7" r:id="rId2"/>
    <p:sldId id="432" r:id="rId3"/>
    <p:sldId id="483" r:id="rId4"/>
    <p:sldId id="481" r:id="rId5"/>
    <p:sldId id="422" r:id="rId6"/>
    <p:sldId id="325" r:id="rId7"/>
    <p:sldId id="43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31C4E0-B747-4BB1-92EB-C933FCCAE2D6}" type="datetimeFigureOut">
              <a:rPr lang="en-GB" smtClean="0"/>
              <a:t>22/06/2023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D5F4C-450B-467D-A2B5-86E7083B3614}" type="slidenum">
              <a:rPr lang="en-GB" smtClean="0"/>
              <a:t>‹#›</a:t>
            </a:fld>
            <a:endParaRPr lang="en-GB"/>
          </a:p>
        </p:txBody>
      </p:sp>
    </p:spTree>
    <p:extLst>
      <p:ext uri="{BB962C8B-B14F-4D97-AF65-F5344CB8AC3E}">
        <p14:creationId xmlns:p14="http://schemas.microsoft.com/office/powerpoint/2010/main" val="4149362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298F9B-6076-4AA8-9628-E6C591E37EF5}" type="slidenum">
              <a:t>1</a:t>
            </a:fld>
            <a:endParaRPr lang="en-GB"/>
          </a:p>
        </p:txBody>
      </p:sp>
    </p:spTree>
    <p:extLst>
      <p:ext uri="{BB962C8B-B14F-4D97-AF65-F5344CB8AC3E}">
        <p14:creationId xmlns:p14="http://schemas.microsoft.com/office/powerpoint/2010/main" val="325860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panose="020F0502020204030204"/>
              </a:rPr>
              <a:t>Our values have influenced  the design of our programme in the following ways......</a:t>
            </a:r>
          </a:p>
          <a:p>
            <a:pPr marL="228600" indent="-228600">
              <a:buFont typeface="Arial" panose="020B0604020202020204" pitchFamily="34" charset="0"/>
              <a:buChar char="•"/>
            </a:pPr>
            <a:endParaRPr lang="en-GB" dirty="0">
              <a:cs typeface="Calibri" panose="020F0502020204030204"/>
            </a:endParaRPr>
          </a:p>
          <a:p>
            <a:pPr marL="228600" indent="-228600">
              <a:buFont typeface="Arial" panose="020B0604020202020204" pitchFamily="34" charset="0"/>
              <a:buChar char="•"/>
            </a:pPr>
            <a:r>
              <a:rPr lang="en-GB" sz="1200" b="0" i="0" kern="1200" dirty="0">
                <a:solidFill>
                  <a:schemeClr val="tx1"/>
                </a:solidFill>
                <a:effectLst/>
                <a:latin typeface="+mn-lt"/>
                <a:ea typeface="+mn-ea"/>
                <a:cs typeface="+mn-cs"/>
              </a:rPr>
              <a:t>Our programme writers and leaders draw on their own school experience and UCL’s deep well of research into the professional learning and development needs of teachers and school leaders.</a:t>
            </a:r>
            <a:endParaRPr lang="en-GB" dirty="0">
              <a:cs typeface="Calibri"/>
            </a:endParaRPr>
          </a:p>
          <a:p>
            <a:pPr marL="228600" indent="-228600">
              <a:buFont typeface="Arial" panose="020B0604020202020204" pitchFamily="34" charset="0"/>
              <a:buChar char="•"/>
            </a:pPr>
            <a:r>
              <a:rPr lang="en-GB" sz="1200" b="0" i="0" kern="1200" dirty="0">
                <a:solidFill>
                  <a:schemeClr val="tx1"/>
                </a:solidFill>
                <a:effectLst/>
                <a:latin typeface="+mn-lt"/>
                <a:ea typeface="+mn-ea"/>
                <a:cs typeface="+mn-cs"/>
              </a:rPr>
              <a:t>Our materials were written by UCL experts and enhanced by case studies and examples from our school-based partners. Our programme leaders, partners and training facilitators are all experienced school teachers and leaders.</a:t>
            </a:r>
          </a:p>
          <a:p>
            <a:pPr marL="228600" indent="-228600">
              <a:buFont typeface="Arial" panose="020B0604020202020204" pitchFamily="34" charset="0"/>
              <a:buChar char="•"/>
            </a:pPr>
            <a:r>
              <a:rPr lang="en-GB" sz="1200" b="0" i="0" kern="1200" dirty="0">
                <a:solidFill>
                  <a:schemeClr val="tx1"/>
                </a:solidFill>
                <a:effectLst/>
                <a:latin typeface="+mn-lt"/>
                <a:ea typeface="+mn-ea"/>
                <a:cs typeface="+mn-cs"/>
              </a:rPr>
              <a:t>We make our resources available so that ECTs and their mentors can look back and look forward. Year One covers the whole of the ECF; in Year Two, participants revisit the parts that matter most to them.</a:t>
            </a:r>
          </a:p>
          <a:p>
            <a:pPr marL="228600" indent="-228600">
              <a:buFont typeface="Arial" panose="020B0604020202020204" pitchFamily="34" charset="0"/>
              <a:buChar char="•"/>
            </a:pPr>
            <a:r>
              <a:rPr lang="en-GB" sz="1200" b="0" i="0" kern="1200" dirty="0">
                <a:solidFill>
                  <a:schemeClr val="tx1"/>
                </a:solidFill>
                <a:effectLst/>
                <a:latin typeface="+mn-lt"/>
                <a:ea typeface="+mn-ea"/>
                <a:cs typeface="+mn-cs"/>
              </a:rPr>
              <a:t>Situated in the context of the ECT</a:t>
            </a:r>
          </a:p>
          <a:p>
            <a:pPr marL="228600" indent="-228600">
              <a:buFont typeface="Arial" panose="020B0604020202020204" pitchFamily="34" charset="0"/>
              <a:buChar char="•"/>
            </a:pPr>
            <a:r>
              <a:rPr lang="en-GB" sz="1200" b="0" i="0" kern="1200" dirty="0">
                <a:solidFill>
                  <a:schemeClr val="tx1"/>
                </a:solidFill>
                <a:effectLst/>
                <a:latin typeface="+mn-lt"/>
                <a:ea typeface="+mn-ea"/>
                <a:cs typeface="+mn-cs"/>
              </a:rPr>
              <a:t>Our preferred models of mentoring – ONSIDE and educative mentoring – enable our ECTs to interpret the ECF for their own contexts, for the curricula they teach and the pupils they have. We share examples from all phases and educational settings and we are constantly working with our partners to grow this resource.</a:t>
            </a:r>
          </a:p>
          <a:p>
            <a:pPr marL="228600" indent="-228600">
              <a:buFont typeface="Arial" panose="020B0604020202020204" pitchFamily="34" charset="0"/>
              <a:buChar char="•"/>
            </a:pPr>
            <a:r>
              <a:rPr lang="en-GB" sz="1200" b="0" i="0" kern="1200" dirty="0">
                <a:solidFill>
                  <a:schemeClr val="tx1"/>
                </a:solidFill>
                <a:effectLst/>
                <a:latin typeface="+mn-lt"/>
                <a:ea typeface="+mn-ea"/>
                <a:cs typeface="+mn-cs"/>
              </a:rPr>
              <a:t>We share research summaries with participants and constantly invite them to reflect upon these in light of their own practice. In Year Two, we show our ECTs how to conduct practitioner inquiries, so they look more systematically at the impact of their teaching. Inquiry becomes how a teacher teaches, and not an additional burden.</a:t>
            </a:r>
          </a:p>
          <a:p>
            <a:pPr marL="228600" indent="-228600">
              <a:buFont typeface="Arial" panose="020B0604020202020204" pitchFamily="34" charset="0"/>
              <a:buChar char="•"/>
            </a:pPr>
            <a:r>
              <a:rPr lang="en-GB" sz="1200" b="0" i="0" kern="1200" dirty="0">
                <a:solidFill>
                  <a:schemeClr val="tx1"/>
                </a:solidFill>
                <a:effectLst/>
                <a:latin typeface="+mn-lt"/>
                <a:ea typeface="+mn-ea"/>
                <a:cs typeface="+mn-cs"/>
              </a:rPr>
              <a:t>We have scheduled the professional learning across 9 modules. The materials are open, so ECTs and their mentors can access them when they need them. Our Delivery Partners run live training sessions for us, but recorded versions are always available for anyone who needs to access the learning in that way. There are no requirements for ECTs to upload assignments to us, there are no deadlines, but we do mandate that you feed back to us at the end of each module.</a:t>
            </a:r>
          </a:p>
          <a:p>
            <a:pPr marL="228600" indent="-228600">
              <a:buFont typeface="Arial" panose="020B0604020202020204" pitchFamily="34" charset="0"/>
              <a:buChar char="•"/>
            </a:pPr>
            <a:r>
              <a:rPr lang="en-GB" sz="1200" b="0" i="0" kern="1200" dirty="0">
                <a:solidFill>
                  <a:schemeClr val="tx1"/>
                </a:solidFill>
                <a:effectLst/>
                <a:latin typeface="+mn-lt"/>
                <a:ea typeface="+mn-ea"/>
                <a:cs typeface="+mn-cs"/>
              </a:rPr>
              <a:t>UCL has built close professional partnerships with over twenty Teaching School Hubs and other ‘Delivery Partners’ across the country. We are a ‘community of learning’. ECTs and Mentors experience these communities in their clusters, where facilitators lead the training and online learning communities. </a:t>
            </a:r>
            <a:r>
              <a:rPr lang="en-GB" sz="1200" b="0" i="0" kern="1200" dirty="0" err="1">
                <a:solidFill>
                  <a:schemeClr val="tx1"/>
                </a:solidFill>
                <a:effectLst/>
                <a:latin typeface="+mn-lt"/>
                <a:ea typeface="+mn-ea"/>
                <a:cs typeface="+mn-cs"/>
              </a:rPr>
              <a:t>UCLeXtend</a:t>
            </a:r>
            <a:r>
              <a:rPr lang="en-GB" sz="1200" b="0" i="0" kern="1200" dirty="0">
                <a:solidFill>
                  <a:schemeClr val="tx1"/>
                </a:solidFill>
                <a:effectLst/>
                <a:latin typeface="+mn-lt"/>
                <a:ea typeface="+mn-ea"/>
                <a:cs typeface="+mn-cs"/>
              </a:rPr>
              <a:t>, our VLE, is a virtual learning community – hosting our materials</a:t>
            </a:r>
            <a:r>
              <a:rPr lang="en-GB" dirty="0"/>
              <a:t>,</a:t>
            </a:r>
            <a:r>
              <a:rPr lang="en-GB" sz="1200" b="0" i="0" kern="1200" dirty="0">
                <a:solidFill>
                  <a:schemeClr val="tx1"/>
                </a:solidFill>
                <a:effectLst/>
                <a:latin typeface="+mn-lt"/>
                <a:ea typeface="+mn-ea"/>
                <a:cs typeface="+mn-cs"/>
              </a:rPr>
              <a:t> our announcements</a:t>
            </a:r>
            <a:r>
              <a:rPr lang="en-GB" dirty="0"/>
              <a:t>, podcasts</a:t>
            </a:r>
            <a:r>
              <a:rPr lang="en-GB" sz="1200" b="0" i="0" kern="1200" dirty="0">
                <a:solidFill>
                  <a:schemeClr val="tx1"/>
                </a:solidFill>
                <a:effectLst/>
                <a:latin typeface="+mn-lt"/>
                <a:ea typeface="+mn-ea"/>
                <a:cs typeface="+mn-cs"/>
              </a:rPr>
              <a:t> and </a:t>
            </a:r>
            <a:r>
              <a:rPr lang="en-GB" dirty="0"/>
              <a:t>blogs</a:t>
            </a:r>
            <a:r>
              <a:rPr lang="en-GB" sz="1200" b="0" i="0" kern="1200" dirty="0">
                <a:solidFill>
                  <a:schemeClr val="tx1"/>
                </a:solidFill>
                <a:effectLst/>
                <a:latin typeface="+mn-lt"/>
                <a:ea typeface="+mn-ea"/>
                <a:cs typeface="+mn-cs"/>
              </a:rPr>
              <a:t>.</a:t>
            </a:r>
            <a:endParaRPr lang="en-GB" sz="1200" b="0" i="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9D298F9B-6076-4AA8-9628-E6C591E37EF5}" type="slidenum">
              <a:rPr lang="en-GB" smtClean="0"/>
              <a:t>2</a:t>
            </a:fld>
            <a:endParaRPr lang="en-GB"/>
          </a:p>
        </p:txBody>
      </p:sp>
    </p:spTree>
    <p:extLst>
      <p:ext uri="{BB962C8B-B14F-4D97-AF65-F5344CB8AC3E}">
        <p14:creationId xmlns:p14="http://schemas.microsoft.com/office/powerpoint/2010/main" val="1850261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AMG Slide </a:t>
            </a:r>
          </a:p>
        </p:txBody>
      </p:sp>
      <p:sp>
        <p:nvSpPr>
          <p:cNvPr id="4" name="Slide Number Placeholder 3"/>
          <p:cNvSpPr>
            <a:spLocks noGrp="1"/>
          </p:cNvSpPr>
          <p:nvPr>
            <p:ph type="sldNum" sz="quarter" idx="5"/>
          </p:nvPr>
        </p:nvSpPr>
        <p:spPr/>
        <p:txBody>
          <a:bodyPr/>
          <a:lstStyle/>
          <a:p>
            <a:fld id="{E20291CE-4CBB-1842-9FEE-1082E154CBA5}" type="slidenum">
              <a:rPr lang="en-US" smtClean="0"/>
              <a:t>3</a:t>
            </a:fld>
            <a:endParaRPr lang="en-US"/>
          </a:p>
        </p:txBody>
      </p:sp>
    </p:spTree>
    <p:extLst>
      <p:ext uri="{BB962C8B-B14F-4D97-AF65-F5344CB8AC3E}">
        <p14:creationId xmlns:p14="http://schemas.microsoft.com/office/powerpoint/2010/main" val="3916306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0000"/>
                </a:solidFill>
                <a:latin typeface="Arial" panose="020B0604020202020204" pitchFamily="34" charset="0"/>
                <a:cs typeface="Arial" panose="020B0604020202020204" pitchFamily="34" charset="0"/>
              </a:rPr>
              <a:t>Presented on this slide is our curriculum map</a:t>
            </a:r>
          </a:p>
          <a:p>
            <a:endParaRPr lang="en-GB" b="1" dirty="0">
              <a:solidFill>
                <a:srgbClr val="FF0000"/>
              </a:solidFill>
              <a:latin typeface="Arial" panose="020B0604020202020204" pitchFamily="34" charset="0"/>
              <a:cs typeface="Arial" panose="020B0604020202020204" pitchFamily="34" charset="0"/>
            </a:endParaRPr>
          </a:p>
          <a:p>
            <a:r>
              <a:rPr lang="en-GB" b="1" dirty="0"/>
              <a:t>This curriculum map will be very familiar to you by the end of the programme.  </a:t>
            </a:r>
            <a:endParaRPr lang="en-US" b="1" dirty="0"/>
          </a:p>
          <a:p>
            <a:endParaRPr lang="en-GB" b="1" dirty="0"/>
          </a:p>
          <a:p>
            <a:r>
              <a:rPr lang="en-GB" b="1" dirty="0"/>
              <a:t>It is present on UCL Extend, the VLE for this programme and on the UCL ECF webpage.  It has interactive components to give participants sense of the bigger picture,  the centrality of the golden thread, and of the core components of the curriculum and what they involve for the stage of programme journey.</a:t>
            </a:r>
            <a:endParaRPr lang="en-GB" b="1" dirty="0">
              <a:cs typeface="Calibri" panose="020F0502020204030204"/>
            </a:endParaRPr>
          </a:p>
          <a:p>
            <a:endParaRPr lang="en-GB" b="1" dirty="0">
              <a:solidFill>
                <a:srgbClr val="FF0000"/>
              </a:solidFill>
              <a:latin typeface="Arial" panose="020B0604020202020204" pitchFamily="34" charset="0"/>
              <a:cs typeface="Arial" panose="020B0604020202020204" pitchFamily="34" charset="0"/>
            </a:endParaRPr>
          </a:p>
          <a:p>
            <a:r>
              <a:rPr lang="en-GB" b="1" dirty="0">
                <a:solidFill>
                  <a:srgbClr val="FF0000"/>
                </a:solidFill>
                <a:latin typeface="Arial" panose="020B0604020202020204" pitchFamily="34" charset="0"/>
                <a:cs typeface="Arial" panose="020B0604020202020204" pitchFamily="34" charset="0"/>
              </a:rPr>
              <a:t>Let’s start on the ITE stone in the bottom right of the screen-where your ECTS currently are-about to make the step into their first full year of teaching. Like you, we recognise that our ECTS join us from a variety of different starting points and know that every ECT is an individual. We would strongly encourage you to draw on the flexible nature of the programme to help your ECT build on their own development needs. I will explain more about that later on in the conference</a:t>
            </a:r>
          </a:p>
          <a:p>
            <a:endParaRPr lang="en-GB" b="1" dirty="0">
              <a:solidFill>
                <a:srgbClr val="FF0000"/>
              </a:solidFill>
              <a:latin typeface="Arial" panose="020B0604020202020204" pitchFamily="34" charset="0"/>
              <a:cs typeface="Arial" panose="020B0604020202020204" pitchFamily="34" charset="0"/>
            </a:endParaRPr>
          </a:p>
          <a:p>
            <a:endParaRPr lang="en-GB" b="1" dirty="0">
              <a:solidFill>
                <a:srgbClr val="FF0000"/>
              </a:solidFill>
              <a:latin typeface="Arial" panose="020B0604020202020204" pitchFamily="34" charset="0"/>
              <a:cs typeface="Arial" panose="020B0604020202020204" pitchFamily="34" charset="0"/>
            </a:endParaRPr>
          </a:p>
          <a:p>
            <a:r>
              <a:rPr lang="en-GB" b="1" dirty="0">
                <a:solidFill>
                  <a:srgbClr val="FF0000"/>
                </a:solidFill>
                <a:latin typeface="Arial" panose="020B0604020202020204" pitchFamily="34" charset="0"/>
                <a:cs typeface="Arial" panose="020B0604020202020204" pitchFamily="34" charset="0"/>
              </a:rPr>
              <a:t>Let’s move onto Year 1 in the bottom left of the screen</a:t>
            </a:r>
          </a:p>
          <a:p>
            <a:endParaRPr lang="en-GB" b="1"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Year 1, our ECTs build and apply their knowledge with our first five modules. Each module consists of self-study, mentor meetings, training sessions and online learning community sessions. Because we recognise that our ECTs bring a wealth of knowledge from ITE, we have provided an audit at the start of every module to help them personalise their route.</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They complete the following modules:</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Module 1: Enable pupil learning</a:t>
            </a:r>
          </a:p>
          <a:p>
            <a:r>
              <a:rPr lang="en-GB" dirty="0">
                <a:latin typeface="Arial" panose="020B0604020202020204" pitchFamily="34" charset="0"/>
                <a:cs typeface="Arial" panose="020B0604020202020204" pitchFamily="34" charset="0"/>
              </a:rPr>
              <a:t>Establish an effective learning environment and manage behaviour. Understand pupils as learners.</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Module 2: Engage pupil learning</a:t>
            </a:r>
          </a:p>
          <a:p>
            <a:r>
              <a:rPr lang="en-GB" dirty="0">
                <a:latin typeface="Arial" panose="020B0604020202020204" pitchFamily="34" charset="0"/>
                <a:cs typeface="Arial" panose="020B0604020202020204" pitchFamily="34" charset="0"/>
              </a:rPr>
              <a:t>Appreciate the importance of prior knowledge, memory, and literacy. Expand your curriculum knowledge and subject expertise.</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Module 3: Develop quality pedagogy</a:t>
            </a:r>
          </a:p>
          <a:p>
            <a:r>
              <a:rPr lang="en-GB" dirty="0">
                <a:latin typeface="Arial" panose="020B0604020202020204" pitchFamily="34" charset="0"/>
                <a:cs typeface="Arial" panose="020B0604020202020204" pitchFamily="34" charset="0"/>
              </a:rPr>
              <a:t>Plan more effective lessons. Learn how to address the needs of all pupils.</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Module 4: Make productive use of assessment</a:t>
            </a:r>
          </a:p>
          <a:p>
            <a:r>
              <a:rPr lang="en-GB" dirty="0">
                <a:latin typeface="Arial" panose="020B0604020202020204" pitchFamily="34" charset="0"/>
                <a:cs typeface="Arial" panose="020B0604020202020204" pitchFamily="34" charset="0"/>
              </a:rPr>
              <a:t>Investigate the application of assessment. Learn how to give high quality feedback.</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Module 5: Fulfil professional responsibilities</a:t>
            </a:r>
          </a:p>
          <a:p>
            <a:r>
              <a:rPr lang="en-GB" dirty="0">
                <a:latin typeface="Arial" panose="020B0604020202020204" pitchFamily="34" charset="0"/>
                <a:cs typeface="Arial" panose="020B0604020202020204" pitchFamily="34" charset="0"/>
              </a:rPr>
              <a:t>Explore and apply skills in working with others.</a:t>
            </a:r>
          </a:p>
          <a:p>
            <a:endParaRPr lang="en-GB" dirty="0">
              <a:latin typeface="Arial" panose="020B0604020202020204" pitchFamily="34" charset="0"/>
              <a:cs typeface="Arial" panose="020B0604020202020204" pitchFamily="34" charset="0"/>
            </a:endParaRPr>
          </a:p>
          <a:p>
            <a:pPr fontAlgn="base"/>
            <a:endParaRPr lang="en-GB" sz="1200" b="0" i="0" kern="1200" dirty="0">
              <a:solidFill>
                <a:schemeClr val="tx1"/>
              </a:solidFill>
              <a:effectLst/>
              <a:latin typeface="+mn-lt"/>
              <a:ea typeface="+mn-ea"/>
              <a:cs typeface="+mn-cs"/>
            </a:endParaRPr>
          </a:p>
          <a:p>
            <a:pPr fontAlgn="base"/>
            <a:r>
              <a:rPr lang="en-GB" sz="1200" b="1" i="0" u="sng" kern="1200" dirty="0">
                <a:solidFill>
                  <a:schemeClr val="tx1"/>
                </a:solidFill>
                <a:effectLst/>
                <a:latin typeface="+mn-lt"/>
                <a:ea typeface="+mn-ea"/>
                <a:cs typeface="+mn-cs"/>
              </a:rPr>
              <a:t>Let’s move on to Year 2</a:t>
            </a:r>
          </a:p>
          <a:p>
            <a:pPr fontAlgn="base"/>
            <a:endParaRPr lang="en-GB" sz="1200" b="1" i="0" u="sng"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In Year 2 our ECTs deepen their knowledge through a spiral curriculum. They revisit previous content, this time personalising and extending their learning by co-creating their own questions to investigate. We call this a practitioner inquiry approach.</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They complete the following modules:</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Module 6: Enable pupil learning</a:t>
            </a:r>
          </a:p>
          <a:p>
            <a:pPr fontAlgn="base"/>
            <a:r>
              <a:rPr lang="en-GB" sz="1200" b="0" i="0" kern="1200" dirty="0">
                <a:solidFill>
                  <a:schemeClr val="tx1"/>
                </a:solidFill>
                <a:effectLst/>
                <a:latin typeface="+mn-lt"/>
                <a:ea typeface="+mn-ea"/>
                <a:cs typeface="+mn-cs"/>
              </a:rPr>
              <a:t>Working with your mentor, co-create a question to investigate such as: what are the most effective non-verbal signals to help me manage behaviour? We call this an exploratory inquiry.</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Module 7: Engage pupil learning</a:t>
            </a:r>
          </a:p>
          <a:p>
            <a:pPr fontAlgn="base"/>
            <a:r>
              <a:rPr lang="en-GB" sz="1200" b="0" i="0" kern="1200" dirty="0">
                <a:solidFill>
                  <a:schemeClr val="tx1"/>
                </a:solidFill>
                <a:effectLst/>
                <a:latin typeface="+mn-lt"/>
                <a:ea typeface="+mn-ea"/>
                <a:cs typeface="+mn-cs"/>
              </a:rPr>
              <a:t>Working with your mentor, co-create a question to investigate such as: to what extent do regular quizzes help my students remember key vocabulary? We call this an exploratory inquiry.</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Module 8: Evaluative inquiry focusing on ECF standards 4, 5 and 6</a:t>
            </a:r>
          </a:p>
          <a:p>
            <a:pPr fontAlgn="base"/>
            <a:r>
              <a:rPr lang="en-GB" sz="1200" b="0" i="0" kern="1200" dirty="0">
                <a:solidFill>
                  <a:schemeClr val="tx1"/>
                </a:solidFill>
                <a:effectLst/>
                <a:latin typeface="+mn-lt"/>
                <a:ea typeface="+mn-ea"/>
                <a:cs typeface="+mn-cs"/>
              </a:rPr>
              <a:t>Select a specific area of practice to investigate in more detail. Wow your colleagues with your evaluation.</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Module 9: School visits</a:t>
            </a:r>
          </a:p>
          <a:p>
            <a:pPr fontAlgn="base"/>
            <a:r>
              <a:rPr lang="en-GB" sz="1200" b="0" i="0" kern="1200" dirty="0">
                <a:solidFill>
                  <a:schemeClr val="tx1"/>
                </a:solidFill>
                <a:effectLst/>
                <a:latin typeface="+mn-lt"/>
                <a:ea typeface="+mn-ea"/>
                <a:cs typeface="+mn-cs"/>
              </a:rPr>
              <a:t>Expand your horizons by visiting two different settings to compare with your current context.</a:t>
            </a:r>
          </a:p>
          <a:p>
            <a:pPr fontAlgn="base"/>
            <a:endParaRPr lang="en-GB" sz="1200" b="1" i="0" u="sng"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You will note that the curriculum is designed to be a spiral curriculum. This means you will encounter the same content but increasingly complex ways. It is important to recognise that at every stage of your development as a teacher and leader will revolve around the teaching standards. This may on the surface feel like a ‘repeat’, but actually as we said earlier it is about continually developing your knowledge practice and habits in regard to these. Even the most seasoned teacher would not claim to have mastered these.</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Furthermore, the education profession is constantly evolving. There is a world of pupils who will benefit from research yet to be completed by teachers like you. Take the practitioner inquiry approach with you beyond the ECT (Early Career Teacher) programme and help us to discover new ways of improving pupil outcomes.</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And finally, as I said earlier the UCL ECF Programme is part of a golden thread of development, emphasised by the golden path here. It looks backwards to ITE and forward to NPQS</a:t>
            </a:r>
          </a:p>
          <a:p>
            <a:pPr fontAlgn="base"/>
            <a:endParaRPr lang="en-GB" sz="1200" b="0" i="0" kern="1200" dirty="0">
              <a:solidFill>
                <a:schemeClr val="tx1"/>
              </a:solidFill>
              <a:effectLst/>
              <a:latin typeface="+mn-lt"/>
              <a:ea typeface="+mn-ea"/>
              <a:cs typeface="+mn-cs"/>
            </a:endParaRPr>
          </a:p>
          <a:p>
            <a:r>
              <a:rPr lang="en-GB" dirty="0"/>
              <a:t>You can find the curriculum map on our website and UCL </a:t>
            </a:r>
            <a:r>
              <a:rPr lang="en-GB" dirty="0" err="1"/>
              <a:t>eXtend</a:t>
            </a:r>
            <a:r>
              <a:rPr lang="en-GB" dirty="0"/>
              <a:t> where you can explore it in more detail</a:t>
            </a:r>
            <a:br>
              <a:rPr lang="en-GB" dirty="0"/>
            </a:br>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D298F9B-6076-4AA8-9628-E6C591E37EF5}" type="slidenum">
              <a:rPr lang="en-GB" smtClean="0"/>
              <a:t>4</a:t>
            </a:fld>
            <a:endParaRPr lang="en-GB"/>
          </a:p>
        </p:txBody>
      </p:sp>
    </p:spTree>
    <p:extLst>
      <p:ext uri="{BB962C8B-B14F-4D97-AF65-F5344CB8AC3E}">
        <p14:creationId xmlns:p14="http://schemas.microsoft.com/office/powerpoint/2010/main" val="3553864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In Year 1, our ECTs build and apply their knowledge with our first five modules. Each module consists of self-study, mentor meetings, training sessions and online learning community sessions. Because we recognise that our ECTs bring a wealth of knowledge from ITT and we provide an audit at the start of every module to help ECTs liaise with their mentor to personalise and contextualise the generic aspects of the programme to each specific context.</a:t>
            </a:r>
          </a:p>
          <a:p>
            <a:endParaRPr lang="en-GB" dirty="0">
              <a:cs typeface="Calibri"/>
            </a:endParaRPr>
          </a:p>
          <a:p>
            <a:r>
              <a:rPr lang="en-GB" dirty="0">
                <a:cs typeface="Calibri"/>
              </a:rPr>
              <a:t>Module 1: Enable pupil learning</a:t>
            </a:r>
          </a:p>
          <a:p>
            <a:r>
              <a:rPr lang="en-GB" dirty="0">
                <a:cs typeface="Calibri"/>
              </a:rPr>
              <a:t>Establish an effective learning environment and manage behaviour. Understand pupils as learners.</a:t>
            </a:r>
          </a:p>
          <a:p>
            <a:endParaRPr lang="en-GB" dirty="0">
              <a:cs typeface="Calibri"/>
            </a:endParaRPr>
          </a:p>
          <a:p>
            <a:r>
              <a:rPr lang="en-GB" dirty="0">
                <a:cs typeface="Calibri"/>
              </a:rPr>
              <a:t>Module 2: Engage pupil learning</a:t>
            </a:r>
          </a:p>
          <a:p>
            <a:r>
              <a:rPr lang="en-GB" dirty="0">
                <a:cs typeface="Calibri"/>
              </a:rPr>
              <a:t>Appreciate the importance of prior knowledge, memory, and literacy. Expand your curriculum knowledge and subject expertise.</a:t>
            </a:r>
          </a:p>
          <a:p>
            <a:endParaRPr lang="en-GB" dirty="0">
              <a:cs typeface="Calibri"/>
            </a:endParaRPr>
          </a:p>
          <a:p>
            <a:r>
              <a:rPr lang="en-GB" dirty="0">
                <a:cs typeface="Calibri"/>
              </a:rPr>
              <a:t>Module 3: Develop quality pedagogy</a:t>
            </a:r>
          </a:p>
          <a:p>
            <a:r>
              <a:rPr lang="en-GB" dirty="0">
                <a:cs typeface="Calibri"/>
              </a:rPr>
              <a:t>Plan more effective lessons. Learn how to address the needs of all pupils.</a:t>
            </a:r>
          </a:p>
          <a:p>
            <a:endParaRPr lang="en-GB" dirty="0">
              <a:cs typeface="Calibri"/>
            </a:endParaRPr>
          </a:p>
          <a:p>
            <a:r>
              <a:rPr lang="en-GB" dirty="0">
                <a:cs typeface="Calibri"/>
              </a:rPr>
              <a:t>Module 4: Make productive use of assessment</a:t>
            </a:r>
          </a:p>
          <a:p>
            <a:r>
              <a:rPr lang="en-GB" dirty="0">
                <a:cs typeface="Calibri"/>
              </a:rPr>
              <a:t>Investigate the application of assessment. Learn how to give high quality feedback.</a:t>
            </a:r>
          </a:p>
          <a:p>
            <a:endParaRPr lang="en-GB" dirty="0">
              <a:cs typeface="Calibri"/>
            </a:endParaRPr>
          </a:p>
          <a:p>
            <a:r>
              <a:rPr lang="en-GB" dirty="0">
                <a:cs typeface="Calibri"/>
              </a:rPr>
              <a:t>Module 5: Fulfil professional responsibilities</a:t>
            </a:r>
          </a:p>
          <a:p>
            <a:r>
              <a:rPr lang="en-GB" dirty="0">
                <a:cs typeface="Calibri"/>
              </a:rPr>
              <a:t>Explore and apply skills in working with others.</a:t>
            </a:r>
          </a:p>
          <a:p>
            <a:endParaRPr lang="en-GB" dirty="0">
              <a:cs typeface="Calibri"/>
            </a:endParaRPr>
          </a:p>
          <a:p>
            <a:r>
              <a:rPr lang="en-GB" dirty="0">
                <a:cs typeface="Calibri"/>
              </a:rPr>
              <a:t>Each Module relates to content strands of ECF and to the Teacher Standards that are applied to your induction under Statutory Guidance.</a:t>
            </a:r>
            <a:endParaRPr lang="en-US" dirty="0">
              <a:cs typeface="Calibri"/>
            </a:endParaRPr>
          </a:p>
        </p:txBody>
      </p:sp>
      <p:sp>
        <p:nvSpPr>
          <p:cNvPr id="4" name="Slide Number Placeholder 3"/>
          <p:cNvSpPr>
            <a:spLocks noGrp="1"/>
          </p:cNvSpPr>
          <p:nvPr>
            <p:ph type="sldNum" sz="quarter" idx="5"/>
          </p:nvPr>
        </p:nvSpPr>
        <p:spPr/>
        <p:txBody>
          <a:bodyPr/>
          <a:lstStyle/>
          <a:p>
            <a:fld id="{9D298F9B-6076-4AA8-9628-E6C591E37EF5}" type="slidenum">
              <a:t>5</a:t>
            </a:fld>
            <a:endParaRPr lang="en-GB"/>
          </a:p>
        </p:txBody>
      </p:sp>
    </p:spTree>
    <p:extLst>
      <p:ext uri="{BB962C8B-B14F-4D97-AF65-F5344CB8AC3E}">
        <p14:creationId xmlns:p14="http://schemas.microsoft.com/office/powerpoint/2010/main" val="1685081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Early Career Framework is part of a golden thread of professional growth from initial teacher training to executive headship.  Features such as the Teachers’ Standards will reoccur during the period of induction, as part of the National Professional Qualifications and in annual performance management.  </a:t>
            </a:r>
            <a:endParaRPr lang="en-US" dirty="0"/>
          </a:p>
          <a:p>
            <a:r>
              <a:rPr lang="en-GB" dirty="0"/>
              <a:t>At each point when you re-encounter a familiar aspect you will be at a different stage of your professional growth.  You should ask yourself how that professional growth has changed your understanding and application of the feature.  </a:t>
            </a:r>
            <a:endParaRPr lang="en-US" dirty="0">
              <a:cs typeface="Calibri"/>
            </a:endParaRPr>
          </a:p>
          <a:p>
            <a:r>
              <a:rPr lang="en-GB" dirty="0"/>
              <a:t>We have a responsibility to engage with professional curiosity, recognising that, as teachers we are never the finished article but are learning and developing in the same way as we expect our pupils to reflect, apply and reencounter their learning.</a:t>
            </a:r>
            <a:endParaRPr lang="en-GB" dirty="0">
              <a:cs typeface="Calibri"/>
            </a:endParaRPr>
          </a:p>
        </p:txBody>
      </p:sp>
      <p:sp>
        <p:nvSpPr>
          <p:cNvPr id="4" name="Slide Number Placeholder 3"/>
          <p:cNvSpPr>
            <a:spLocks noGrp="1"/>
          </p:cNvSpPr>
          <p:nvPr>
            <p:ph type="sldNum" sz="quarter" idx="5"/>
          </p:nvPr>
        </p:nvSpPr>
        <p:spPr/>
        <p:txBody>
          <a:bodyPr/>
          <a:lstStyle/>
          <a:p>
            <a:fld id="{9D298F9B-6076-4AA8-9628-E6C591E37EF5}" type="slidenum">
              <a:rPr lang="en-GB" smtClean="0"/>
              <a:t>6</a:t>
            </a:fld>
            <a:endParaRPr lang="en-GB"/>
          </a:p>
        </p:txBody>
      </p:sp>
    </p:spTree>
    <p:extLst>
      <p:ext uri="{BB962C8B-B14F-4D97-AF65-F5344CB8AC3E}">
        <p14:creationId xmlns:p14="http://schemas.microsoft.com/office/powerpoint/2010/main" val="4112152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six things we want our ECTs to take away from our </a:t>
            </a:r>
            <a:r>
              <a:rPr lang="en-US" dirty="0" err="1"/>
              <a:t>programme</a:t>
            </a:r>
            <a:r>
              <a:rPr lang="en-US" dirty="0"/>
              <a:t> - outlined below. We believe these six outcomes will </a:t>
            </a:r>
            <a:r>
              <a:rPr lang="en-US" dirty="0" err="1"/>
              <a:t>optimise</a:t>
            </a:r>
            <a:r>
              <a:rPr lang="en-US" dirty="0"/>
              <a:t> the potential of our ECTs enjoying a long and happy career in teaching. They will develop them throughout our </a:t>
            </a:r>
            <a:r>
              <a:rPr lang="en-US" dirty="0" err="1"/>
              <a:t>programme</a:t>
            </a:r>
            <a:r>
              <a:rPr lang="en-US" dirty="0"/>
              <a:t> and take them with them on their journey.</a:t>
            </a:r>
            <a:endParaRPr lang="en-GB" dirty="0"/>
          </a:p>
          <a:p>
            <a:endParaRPr lang="en-US" dirty="0"/>
          </a:p>
          <a:p>
            <a:r>
              <a:rPr lang="en-US" dirty="0"/>
              <a:t>We call them the 6 high quality outcomes of the </a:t>
            </a:r>
            <a:r>
              <a:rPr lang="en-US" dirty="0" err="1"/>
              <a:t>programme</a:t>
            </a:r>
            <a:endParaRPr lang="en-US" dirty="0">
              <a:cs typeface="Calibri"/>
            </a:endParaRPr>
          </a:p>
          <a:p>
            <a:endParaRPr lang="en-US" dirty="0"/>
          </a:p>
          <a:p>
            <a:pPr marL="158750"/>
            <a:r>
              <a:rPr lang="en-US" dirty="0"/>
              <a:t>The first outcome is that you develop a strong knowledge of the ECF framework and the research that sits behind it.  The ECF framework has been designed to ensure all ECTS benefit form a shared body of knowledge that is firmly grounded in evidence based practice</a:t>
            </a:r>
          </a:p>
          <a:p>
            <a:endParaRPr lang="en-US" dirty="0"/>
          </a:p>
          <a:p>
            <a:pPr marL="158750"/>
            <a:r>
              <a:rPr lang="en-US" dirty="0"/>
              <a:t>The second outcome focuses on how you apply that knowledge. We are aware that the contexts of your own classrooms and students which will be very different and we are sure that in your career you may also experience lots of different settings in education, therefore, we want you to develop into reflective practitioners who can evaluate your own practice and engage in continual improvements. We focus particularly on this skill in year 2 when you do a practitioner inquiry that asks you to draw on the knowledge you have acquired in Year 1 of the </a:t>
            </a:r>
            <a:r>
              <a:rPr lang="en-US" dirty="0" err="1"/>
              <a:t>programme</a:t>
            </a:r>
            <a:r>
              <a:rPr lang="en-US" dirty="0"/>
              <a:t> to solve a problem of practice in your classrooms</a:t>
            </a:r>
          </a:p>
          <a:p>
            <a:endParaRPr lang="en-US" dirty="0"/>
          </a:p>
          <a:p>
            <a:pPr marL="158750"/>
            <a:r>
              <a:rPr lang="en-US" dirty="0"/>
              <a:t>The third outcome is that we want you to experience revelatory moments. This means we want you to open yourself up to new ways of thinking about your teaching. As Dylan Willian says, teaching is a profession that you will never perfect-but that is the beauty of it, and we want you to enjoy that challenge and the experience of learning</a:t>
            </a:r>
          </a:p>
          <a:p>
            <a:endParaRPr lang="en-US" dirty="0"/>
          </a:p>
          <a:p>
            <a:pPr marL="158750"/>
            <a:r>
              <a:rPr lang="en-US" dirty="0"/>
              <a:t>The fourth outcome is that we want you to see the value of professional learning. The ECF is only 2 years for full time participants but of course we hope that through the </a:t>
            </a:r>
            <a:r>
              <a:rPr lang="en-US" dirty="0" err="1"/>
              <a:t>programme</a:t>
            </a:r>
            <a:r>
              <a:rPr lang="en-US" dirty="0"/>
              <a:t>, you will have both the desire and skills to continue to engage in reflective practice</a:t>
            </a:r>
          </a:p>
          <a:p>
            <a:endParaRPr lang="en-US" dirty="0"/>
          </a:p>
          <a:p>
            <a:pPr marL="158750"/>
            <a:r>
              <a:rPr lang="en-US" dirty="0"/>
              <a:t>The fifth outcome is that we want you to enjoy developing as a profession and learn to appreciate the beauty of the craft</a:t>
            </a:r>
          </a:p>
          <a:p>
            <a:endParaRPr lang="en-US" dirty="0"/>
          </a:p>
          <a:p>
            <a:pPr marL="158750"/>
            <a:r>
              <a:rPr lang="en-US" dirty="0"/>
              <a:t>Lastly, and perhaps most importantly, we want you to</a:t>
            </a:r>
            <a:r>
              <a:rPr lang="en-GB" dirty="0"/>
              <a:t> develop your teacher persona, be surer of your purpose and be confident that the work you do is professionally, morally, and emotionally rewarding and deeply valued.</a:t>
            </a:r>
            <a:endParaRPr lang="en-US" dirty="0"/>
          </a:p>
          <a:p>
            <a:pPr marL="158750"/>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9D298F9B-6076-4AA8-9628-E6C591E37EF5}" type="slidenum">
              <a:rPr lang="en-GB" smtClean="0"/>
              <a:t>7</a:t>
            </a:fld>
            <a:endParaRPr lang="en-GB"/>
          </a:p>
        </p:txBody>
      </p:sp>
    </p:spTree>
    <p:extLst>
      <p:ext uri="{BB962C8B-B14F-4D97-AF65-F5344CB8AC3E}">
        <p14:creationId xmlns:p14="http://schemas.microsoft.com/office/powerpoint/2010/main" val="80818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50EF-410D-4477-30FC-08C5C0E4F6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E6A6BC-79F4-7BF7-3B3D-73E75C0240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6D14C09-EE18-55B6-77BC-2A40302D4718}"/>
              </a:ext>
            </a:extLst>
          </p:cNvPr>
          <p:cNvSpPr>
            <a:spLocks noGrp="1"/>
          </p:cNvSpPr>
          <p:nvPr>
            <p:ph type="dt" sz="half" idx="10"/>
          </p:nvPr>
        </p:nvSpPr>
        <p:spPr/>
        <p:txBody>
          <a:bodyPr/>
          <a:lstStyle/>
          <a:p>
            <a:fld id="{620CC1AA-F7D9-4A29-BEAE-0C223F23ADBE}" type="datetimeFigureOut">
              <a:rPr lang="en-GB" smtClean="0"/>
              <a:t>22/06/2023</a:t>
            </a:fld>
            <a:endParaRPr lang="en-GB"/>
          </a:p>
        </p:txBody>
      </p:sp>
      <p:sp>
        <p:nvSpPr>
          <p:cNvPr id="5" name="Footer Placeholder 4">
            <a:extLst>
              <a:ext uri="{FF2B5EF4-FFF2-40B4-BE49-F238E27FC236}">
                <a16:creationId xmlns:a16="http://schemas.microsoft.com/office/drawing/2014/main" id="{FC1C25C5-7CC9-63B8-79BD-56CAC4CCB2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3BDF1E-8C33-0D3B-0AD2-224F24A5D84E}"/>
              </a:ext>
            </a:extLst>
          </p:cNvPr>
          <p:cNvSpPr>
            <a:spLocks noGrp="1"/>
          </p:cNvSpPr>
          <p:nvPr>
            <p:ph type="sldNum" sz="quarter" idx="12"/>
          </p:nvPr>
        </p:nvSpPr>
        <p:spPr/>
        <p:txBody>
          <a:bodyPr/>
          <a:lstStyle/>
          <a:p>
            <a:fld id="{329D6980-7ED8-4DBF-B4E5-28AE99BF46BF}" type="slidenum">
              <a:rPr lang="en-GB" smtClean="0"/>
              <a:t>‹#›</a:t>
            </a:fld>
            <a:endParaRPr lang="en-GB"/>
          </a:p>
        </p:txBody>
      </p:sp>
    </p:spTree>
    <p:extLst>
      <p:ext uri="{BB962C8B-B14F-4D97-AF65-F5344CB8AC3E}">
        <p14:creationId xmlns:p14="http://schemas.microsoft.com/office/powerpoint/2010/main" val="1277201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10C43-3CA0-4451-1C56-1690677081B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ADC303-4EBF-7076-B8C3-30D3B6E1AD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6D47B4-F6F3-C421-63F9-099F3CEC2DFD}"/>
              </a:ext>
            </a:extLst>
          </p:cNvPr>
          <p:cNvSpPr>
            <a:spLocks noGrp="1"/>
          </p:cNvSpPr>
          <p:nvPr>
            <p:ph type="dt" sz="half" idx="10"/>
          </p:nvPr>
        </p:nvSpPr>
        <p:spPr/>
        <p:txBody>
          <a:bodyPr/>
          <a:lstStyle/>
          <a:p>
            <a:fld id="{620CC1AA-F7D9-4A29-BEAE-0C223F23ADBE}" type="datetimeFigureOut">
              <a:rPr lang="en-GB" smtClean="0"/>
              <a:t>22/06/2023</a:t>
            </a:fld>
            <a:endParaRPr lang="en-GB"/>
          </a:p>
        </p:txBody>
      </p:sp>
      <p:sp>
        <p:nvSpPr>
          <p:cNvPr id="5" name="Footer Placeholder 4">
            <a:extLst>
              <a:ext uri="{FF2B5EF4-FFF2-40B4-BE49-F238E27FC236}">
                <a16:creationId xmlns:a16="http://schemas.microsoft.com/office/drawing/2014/main" id="{17EEF732-61EA-2260-745D-8EBF452BA8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E0D681-5195-DF68-8226-C0B7D176C70A}"/>
              </a:ext>
            </a:extLst>
          </p:cNvPr>
          <p:cNvSpPr>
            <a:spLocks noGrp="1"/>
          </p:cNvSpPr>
          <p:nvPr>
            <p:ph type="sldNum" sz="quarter" idx="12"/>
          </p:nvPr>
        </p:nvSpPr>
        <p:spPr/>
        <p:txBody>
          <a:bodyPr/>
          <a:lstStyle/>
          <a:p>
            <a:fld id="{329D6980-7ED8-4DBF-B4E5-28AE99BF46BF}" type="slidenum">
              <a:rPr lang="en-GB" smtClean="0"/>
              <a:t>‹#›</a:t>
            </a:fld>
            <a:endParaRPr lang="en-GB"/>
          </a:p>
        </p:txBody>
      </p:sp>
    </p:spTree>
    <p:extLst>
      <p:ext uri="{BB962C8B-B14F-4D97-AF65-F5344CB8AC3E}">
        <p14:creationId xmlns:p14="http://schemas.microsoft.com/office/powerpoint/2010/main" val="1888173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E7DD22-D490-6268-5C00-ED2E3CA634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8984C3-81E7-DE39-48E6-939B05A5B2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800050-7202-4E7C-F9FF-A1BF05CB468B}"/>
              </a:ext>
            </a:extLst>
          </p:cNvPr>
          <p:cNvSpPr>
            <a:spLocks noGrp="1"/>
          </p:cNvSpPr>
          <p:nvPr>
            <p:ph type="dt" sz="half" idx="10"/>
          </p:nvPr>
        </p:nvSpPr>
        <p:spPr/>
        <p:txBody>
          <a:bodyPr/>
          <a:lstStyle/>
          <a:p>
            <a:fld id="{620CC1AA-F7D9-4A29-BEAE-0C223F23ADBE}" type="datetimeFigureOut">
              <a:rPr lang="en-GB" smtClean="0"/>
              <a:t>22/06/2023</a:t>
            </a:fld>
            <a:endParaRPr lang="en-GB"/>
          </a:p>
        </p:txBody>
      </p:sp>
      <p:sp>
        <p:nvSpPr>
          <p:cNvPr id="5" name="Footer Placeholder 4">
            <a:extLst>
              <a:ext uri="{FF2B5EF4-FFF2-40B4-BE49-F238E27FC236}">
                <a16:creationId xmlns:a16="http://schemas.microsoft.com/office/drawing/2014/main" id="{952BDC63-1CFF-443F-F403-4C5B8535AE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AFC597-9596-7863-7ACE-D3B9945DF779}"/>
              </a:ext>
            </a:extLst>
          </p:cNvPr>
          <p:cNvSpPr>
            <a:spLocks noGrp="1"/>
          </p:cNvSpPr>
          <p:nvPr>
            <p:ph type="sldNum" sz="quarter" idx="12"/>
          </p:nvPr>
        </p:nvSpPr>
        <p:spPr/>
        <p:txBody>
          <a:bodyPr/>
          <a:lstStyle/>
          <a:p>
            <a:fld id="{329D6980-7ED8-4DBF-B4E5-28AE99BF46BF}" type="slidenum">
              <a:rPr lang="en-GB" smtClean="0"/>
              <a:t>‹#›</a:t>
            </a:fld>
            <a:endParaRPr lang="en-GB"/>
          </a:p>
        </p:txBody>
      </p:sp>
    </p:spTree>
    <p:extLst>
      <p:ext uri="{BB962C8B-B14F-4D97-AF65-F5344CB8AC3E}">
        <p14:creationId xmlns:p14="http://schemas.microsoft.com/office/powerpoint/2010/main" val="2384739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2566EC-51AC-4D89-B54B-44F8F934D48B}"/>
              </a:ext>
            </a:extLst>
          </p:cNvPr>
          <p:cNvSpPr/>
          <p:nvPr userDrawn="1"/>
        </p:nvSpPr>
        <p:spPr>
          <a:xfrm>
            <a:off x="0" y="1679825"/>
            <a:ext cx="12192000" cy="5178175"/>
          </a:xfrm>
          <a:prstGeom prst="rect">
            <a:avLst/>
          </a:prstGeom>
          <a:solidFill>
            <a:srgbClr val="0097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BF14844D-D8E5-4507-937C-8E1609955EAF}"/>
              </a:ext>
            </a:extLst>
          </p:cNvPr>
          <p:cNvSpPr>
            <a:spLocks noGrp="1"/>
          </p:cNvSpPr>
          <p:nvPr>
            <p:ph type="sldNum" sz="quarter" idx="12"/>
          </p:nvPr>
        </p:nvSpPr>
        <p:spPr/>
        <p:txBody>
          <a:bodyPr/>
          <a:lstStyle/>
          <a:p>
            <a:fld id="{F81A5609-7D37-4433-BCAA-2F2BA61FBBC7}" type="slidenum">
              <a:rPr lang="en-GB" smtClean="0"/>
              <a:t>‹#›</a:t>
            </a:fld>
            <a:endParaRPr lang="en-GB"/>
          </a:p>
        </p:txBody>
      </p:sp>
      <p:pic>
        <p:nvPicPr>
          <p:cNvPr id="9" name="Picture 8" descr="A picture containing high&#10;&#10;Description automatically generated">
            <a:extLst>
              <a:ext uri="{FF2B5EF4-FFF2-40B4-BE49-F238E27FC236}">
                <a16:creationId xmlns:a16="http://schemas.microsoft.com/office/drawing/2014/main" id="{5A383FA3-FF65-4C96-AB2B-61B9DC170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637792"/>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AA5085EB-9DDA-4113-ACFF-6AAFACA41B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1237" y="6351878"/>
            <a:ext cx="767920" cy="401387"/>
          </a:xfrm>
          <a:prstGeom prst="rect">
            <a:avLst/>
          </a:prstGeom>
        </p:spPr>
      </p:pic>
      <p:pic>
        <p:nvPicPr>
          <p:cNvPr id="5" name="Picture 4" descr="Logo, company name&#10;&#10;Description automatically generated">
            <a:extLst>
              <a:ext uri="{FF2B5EF4-FFF2-40B4-BE49-F238E27FC236}">
                <a16:creationId xmlns:a16="http://schemas.microsoft.com/office/drawing/2014/main" id="{7E2FA629-993A-BE3D-50EA-5C60D408C6A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0612" b="28168"/>
          <a:stretch/>
        </p:blipFill>
        <p:spPr>
          <a:xfrm>
            <a:off x="105200" y="6204838"/>
            <a:ext cx="1594016" cy="576073"/>
          </a:xfrm>
          <a:prstGeom prst="rect">
            <a:avLst/>
          </a:prstGeom>
        </p:spPr>
      </p:pic>
    </p:spTree>
    <p:extLst>
      <p:ext uri="{BB962C8B-B14F-4D97-AF65-F5344CB8AC3E}">
        <p14:creationId xmlns:p14="http://schemas.microsoft.com/office/powerpoint/2010/main" val="2092590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descr="A picture containing silhouette&#10;&#10;Description automatically generated">
            <a:extLst>
              <a:ext uri="{FF2B5EF4-FFF2-40B4-BE49-F238E27FC236}">
                <a16:creationId xmlns:a16="http://schemas.microsoft.com/office/drawing/2014/main" id="{4F4B9B89-FE84-4A2E-B5EC-3099615CF4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37" y="6351878"/>
            <a:ext cx="767920" cy="401387"/>
          </a:xfrm>
          <a:prstGeom prst="rect">
            <a:avLst/>
          </a:prstGeom>
        </p:spPr>
      </p:pic>
    </p:spTree>
    <p:extLst>
      <p:ext uri="{BB962C8B-B14F-4D97-AF65-F5344CB8AC3E}">
        <p14:creationId xmlns:p14="http://schemas.microsoft.com/office/powerpoint/2010/main" val="2810015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Columns and 1 Image Left">
    <p:spTree>
      <p:nvGrpSpPr>
        <p:cNvPr id="1" name=""/>
        <p:cNvGrpSpPr/>
        <p:nvPr/>
      </p:nvGrpSpPr>
      <p:grpSpPr>
        <a:xfrm>
          <a:off x="0" y="0"/>
          <a:ext cx="0" cy="0"/>
          <a:chOff x="0" y="0"/>
          <a:chExt cx="0" cy="0"/>
        </a:xfrm>
      </p:grpSpPr>
      <p:sp>
        <p:nvSpPr>
          <p:cNvPr id="6" name="Graphic 6">
            <a:extLst>
              <a:ext uri="{FF2B5EF4-FFF2-40B4-BE49-F238E27FC236}">
                <a16:creationId xmlns:a16="http://schemas.microsoft.com/office/drawing/2014/main" id="{E83B5EC0-4CE7-7142-B72C-3041C82E4331}"/>
              </a:ext>
            </a:extLst>
          </p:cNvPr>
          <p:cNvSpPr/>
          <p:nvPr userDrawn="1"/>
        </p:nvSpPr>
        <p:spPr>
          <a:xfrm rot="-10800000">
            <a:off x="3420000" y="0"/>
            <a:ext cx="8772000" cy="6858000"/>
          </a:xfrm>
          <a:custGeom>
            <a:avLst/>
            <a:gdLst>
              <a:gd name="connsiteX0" fmla="*/ 0 w 8853805"/>
              <a:gd name="connsiteY0" fmla="*/ 0 h 6880606"/>
              <a:gd name="connsiteX1" fmla="*/ 8853805 w 8853805"/>
              <a:gd name="connsiteY1" fmla="*/ 0 h 6880606"/>
              <a:gd name="connsiteX2" fmla="*/ 8853805 w 8853805"/>
              <a:gd name="connsiteY2" fmla="*/ 6880606 h 6880606"/>
              <a:gd name="connsiteX3" fmla="*/ 1 w 8853805"/>
              <a:gd name="connsiteY3" fmla="*/ 6880606 h 6880606"/>
            </a:gdLst>
            <a:ahLst/>
            <a:cxnLst>
              <a:cxn ang="0">
                <a:pos x="connsiteX0" y="connsiteY0"/>
              </a:cxn>
              <a:cxn ang="0">
                <a:pos x="connsiteX1" y="connsiteY1"/>
              </a:cxn>
              <a:cxn ang="0">
                <a:pos x="connsiteX2" y="connsiteY2"/>
              </a:cxn>
              <a:cxn ang="0">
                <a:pos x="connsiteX3" y="connsiteY3"/>
              </a:cxn>
            </a:cxnLst>
            <a:rect l="l" t="t" r="r" b="b"/>
            <a:pathLst>
              <a:path w="8853805" h="6880606">
                <a:moveTo>
                  <a:pt x="0" y="0"/>
                </a:moveTo>
                <a:lnTo>
                  <a:pt x="8853805" y="0"/>
                </a:lnTo>
                <a:lnTo>
                  <a:pt x="8853805" y="6880606"/>
                </a:lnTo>
                <a:lnTo>
                  <a:pt x="1" y="6880606"/>
                </a:lnTo>
                <a:close/>
              </a:path>
            </a:pathLst>
          </a:custGeom>
          <a:solidFill>
            <a:srgbClr val="1B1D2A"/>
          </a:solidFill>
          <a:ln w="6350" cap="flat">
            <a:noFill/>
            <a:prstDash val="solid"/>
            <a:miter/>
          </a:ln>
        </p:spPr>
        <p:txBody>
          <a:bodyPr rtlCol="0" anchor="ctr"/>
          <a:lstStyle/>
          <a:p>
            <a:endParaRPr lang="en-US"/>
          </a:p>
        </p:txBody>
      </p:sp>
      <p:sp>
        <p:nvSpPr>
          <p:cNvPr id="7" name="Picture Placeholder 549">
            <a:extLst>
              <a:ext uri="{FF2B5EF4-FFF2-40B4-BE49-F238E27FC236}">
                <a16:creationId xmlns:a16="http://schemas.microsoft.com/office/drawing/2014/main" id="{F5AA4E8C-A795-AA43-8743-931970C1D868}"/>
              </a:ext>
            </a:extLst>
          </p:cNvPr>
          <p:cNvSpPr>
            <a:spLocks noGrp="1"/>
          </p:cNvSpPr>
          <p:nvPr>
            <p:ph type="pic" sz="quarter" idx="18"/>
          </p:nvPr>
        </p:nvSpPr>
        <p:spPr>
          <a:xfrm>
            <a:off x="0" y="0"/>
            <a:ext cx="3420000" cy="6858000"/>
          </a:xfrm>
        </p:spPr>
        <p:txBody>
          <a:bodyPr/>
          <a:lstStyle/>
          <a:p>
            <a:endParaRPr lang="en-US"/>
          </a:p>
        </p:txBody>
      </p:sp>
      <p:sp>
        <p:nvSpPr>
          <p:cNvPr id="48" name="Text Placeholder 201">
            <a:extLst>
              <a:ext uri="{FF2B5EF4-FFF2-40B4-BE49-F238E27FC236}">
                <a16:creationId xmlns:a16="http://schemas.microsoft.com/office/drawing/2014/main" id="{E48E3E2E-65D1-0343-96BC-8684C7D4DA8F}"/>
              </a:ext>
            </a:extLst>
          </p:cNvPr>
          <p:cNvSpPr>
            <a:spLocks noGrp="1"/>
          </p:cNvSpPr>
          <p:nvPr>
            <p:ph type="body" sz="quarter" idx="10" hasCustomPrompt="1"/>
          </p:nvPr>
        </p:nvSpPr>
        <p:spPr>
          <a:xfrm>
            <a:off x="4911748" y="2509589"/>
            <a:ext cx="6333613" cy="2508617"/>
          </a:xfrm>
        </p:spPr>
        <p:txBody>
          <a:bodyPr numCol="3" spcCol="180000">
            <a:noAutofit/>
          </a:bodyPr>
          <a:lstStyle>
            <a:lvl1pPr algn="l">
              <a:defRPr sz="1600" baseline="0">
                <a:latin typeface="Arial" panose="020B0604020202020204" pitchFamily="34" charset="0"/>
              </a:defRPr>
            </a:lvl1pPr>
            <a:lvl2pPr marL="457200" indent="0">
              <a:buNone/>
              <a:defRPr/>
            </a:lvl2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tincidunt</a:t>
            </a:r>
            <a:r>
              <a:rPr lang="en-GB"/>
              <a:t>, mi a </a:t>
            </a:r>
            <a:r>
              <a:rPr lang="en-GB" err="1"/>
              <a:t>ullamcorper</a:t>
            </a:r>
            <a:r>
              <a:rPr lang="en-GB"/>
              <a:t> </a:t>
            </a:r>
            <a:r>
              <a:rPr lang="en-GB" err="1"/>
              <a:t>aliquet</a:t>
            </a:r>
            <a:r>
              <a:rPr lang="en-GB"/>
              <a:t>, </a:t>
            </a:r>
            <a:r>
              <a:rPr lang="en-GB" err="1"/>
              <a:t>erat</a:t>
            </a:r>
            <a:r>
              <a:rPr lang="en-GB"/>
              <a:t> </a:t>
            </a:r>
            <a:r>
              <a:rPr lang="en-GB" err="1"/>
              <a:t>tellus</a:t>
            </a:r>
            <a:r>
              <a:rPr lang="en-GB"/>
              <a:t> dictum </a:t>
            </a:r>
            <a:r>
              <a:rPr lang="en-GB" err="1"/>
              <a:t>velit</a:t>
            </a:r>
            <a:r>
              <a:rPr lang="en-GB"/>
              <a:t>, at maximus </a:t>
            </a:r>
            <a:r>
              <a:rPr lang="en-GB" err="1"/>
              <a:t>velit</a:t>
            </a:r>
            <a:r>
              <a:rPr lang="en-GB"/>
              <a:t> </a:t>
            </a:r>
            <a:r>
              <a:rPr lang="en-GB" err="1"/>
              <a:t>sem</a:t>
            </a:r>
            <a:r>
              <a:rPr lang="en-GB"/>
              <a:t> id </a:t>
            </a:r>
            <a:r>
              <a:rPr lang="en-GB" err="1"/>
              <a:t>velit</a:t>
            </a:r>
            <a:r>
              <a:rPr lang="en-GB"/>
              <a:t>. </a:t>
            </a:r>
            <a:r>
              <a:rPr lang="en-GB" err="1"/>
              <a:t>Praesent</a:t>
            </a:r>
            <a:r>
              <a:rPr lang="en-GB"/>
              <a:t> </a:t>
            </a:r>
            <a:r>
              <a:rPr lang="en-GB" err="1"/>
              <a:t>ut</a:t>
            </a:r>
            <a:r>
              <a:rPr lang="en-GB"/>
              <a:t> nisi </a:t>
            </a:r>
            <a:r>
              <a:rPr lang="en-GB" err="1"/>
              <a:t>eleifend</a:t>
            </a:r>
            <a:r>
              <a:rPr lang="en-GB"/>
              <a:t>, dictum </a:t>
            </a:r>
            <a:r>
              <a:rPr lang="en-GB" err="1"/>
              <a:t>arcu</a:t>
            </a:r>
            <a:r>
              <a:rPr lang="en-GB"/>
              <a:t> </a:t>
            </a:r>
            <a:r>
              <a:rPr lang="en-GB" err="1"/>
              <a:t>ut</a:t>
            </a:r>
            <a:r>
              <a:rPr lang="en-GB"/>
              <a:t>, </a:t>
            </a:r>
            <a:r>
              <a:rPr lang="en-GB" err="1"/>
              <a:t>efficitur</a:t>
            </a:r>
            <a:r>
              <a:rPr lang="en-GB"/>
              <a:t> </a:t>
            </a:r>
            <a:r>
              <a:rPr lang="en-GB" err="1"/>
              <a:t>sapien</a:t>
            </a:r>
            <a:r>
              <a:rPr lang="en-GB"/>
              <a:t>. </a:t>
            </a:r>
            <a:r>
              <a:rPr lang="en-GB" err="1"/>
              <a:t>Sed</a:t>
            </a:r>
            <a:r>
              <a:rPr lang="en-GB"/>
              <a:t> ac </a:t>
            </a:r>
            <a:r>
              <a:rPr lang="en-GB" err="1"/>
              <a:t>sapien</a:t>
            </a:r>
            <a:r>
              <a:rPr lang="en-GB"/>
              <a:t> vitae </a:t>
            </a:r>
            <a:r>
              <a:rPr lang="en-GB" err="1"/>
              <a:t>elit</a:t>
            </a:r>
            <a:r>
              <a:rPr lang="en-GB"/>
              <a:t> </a:t>
            </a:r>
            <a:r>
              <a:rPr lang="en-GB" err="1"/>
              <a:t>volutpat</a:t>
            </a:r>
            <a:r>
              <a:rPr lang="en-GB"/>
              <a:t> </a:t>
            </a:r>
            <a:r>
              <a:rPr lang="en-GB" err="1"/>
              <a:t>sodales</a:t>
            </a:r>
            <a:r>
              <a:rPr lang="en-GB"/>
              <a:t>. Donec </a:t>
            </a:r>
            <a:r>
              <a:rPr lang="en-GB" err="1"/>
              <a:t>aliquet</a:t>
            </a:r>
            <a:r>
              <a:rPr lang="en-GB"/>
              <a:t> </a:t>
            </a:r>
            <a:r>
              <a:rPr lang="en-GB" err="1"/>
              <a:t>vel</a:t>
            </a:r>
            <a:r>
              <a:rPr lang="en-GB"/>
              <a:t> </a:t>
            </a:r>
            <a:r>
              <a:rPr lang="en-GB" err="1"/>
              <a:t>enim</a:t>
            </a:r>
            <a:r>
              <a:rPr lang="en-GB"/>
              <a:t> </a:t>
            </a:r>
            <a:r>
              <a:rPr lang="en-GB" err="1"/>
              <a:t>nec</a:t>
            </a:r>
            <a:r>
              <a:rPr lang="en-GB"/>
              <a:t> lacinia. Nunc id </a:t>
            </a:r>
            <a:r>
              <a:rPr lang="en-GB" err="1"/>
              <a:t>leo</a:t>
            </a:r>
            <a:r>
              <a:rPr lang="en-GB"/>
              <a:t> </a:t>
            </a:r>
            <a:r>
              <a:rPr lang="en-GB" err="1"/>
              <a:t>scelerisque</a:t>
            </a:r>
            <a:r>
              <a:rPr lang="en-GB"/>
              <a:t>, </a:t>
            </a:r>
            <a:r>
              <a:rPr lang="en-GB" err="1"/>
              <a:t>luctus</a:t>
            </a:r>
            <a:r>
              <a:rPr lang="en-GB"/>
              <a:t> </a:t>
            </a:r>
            <a:r>
              <a:rPr lang="en-GB" err="1"/>
              <a:t>est</a:t>
            </a:r>
            <a:r>
              <a:rPr lang="en-GB"/>
              <a:t> </a:t>
            </a:r>
            <a:r>
              <a:rPr lang="en-GB" err="1"/>
              <a:t>quis</a:t>
            </a:r>
            <a:r>
              <a:rPr lang="en-GB"/>
              <a:t>, </a:t>
            </a:r>
            <a:r>
              <a:rPr lang="en-GB" err="1"/>
              <a:t>interdum</a:t>
            </a:r>
            <a:r>
              <a:rPr lang="en-GB"/>
              <a:t> </a:t>
            </a:r>
            <a:r>
              <a:rPr lang="en-GB" err="1"/>
              <a:t>turpis</a:t>
            </a:r>
            <a:r>
              <a:rPr lang="en-GB"/>
              <a:t>. </a:t>
            </a:r>
            <a:r>
              <a:rPr lang="en-GB" err="1"/>
              <a:t>Nulla</a:t>
            </a:r>
            <a:r>
              <a:rPr lang="en-GB"/>
              <a:t> vitae eros </a:t>
            </a:r>
            <a:r>
              <a:rPr lang="en-GB" err="1"/>
              <a:t>nec</a:t>
            </a:r>
            <a:r>
              <a:rPr lang="en-GB"/>
              <a:t> </a:t>
            </a:r>
            <a:r>
              <a:rPr lang="en-GB" err="1"/>
              <a:t>mauris</a:t>
            </a:r>
            <a:r>
              <a:rPr lang="en-GB"/>
              <a:t> </a:t>
            </a:r>
            <a:r>
              <a:rPr lang="en-GB" err="1"/>
              <a:t>efficitur</a:t>
            </a:r>
            <a:r>
              <a:rPr lang="en-GB"/>
              <a:t> </a:t>
            </a:r>
            <a:r>
              <a:rPr lang="en-GB" err="1"/>
              <a:t>luctus</a:t>
            </a:r>
            <a:r>
              <a:rPr lang="en-GB"/>
              <a:t>. Nam at </a:t>
            </a:r>
            <a:r>
              <a:rPr lang="en-GB" err="1"/>
              <a:t>leo</a:t>
            </a:r>
            <a:r>
              <a:rPr lang="en-GB"/>
              <a:t> ac </a:t>
            </a:r>
            <a:r>
              <a:rPr lang="en-GB" err="1"/>
              <a:t>nunc</a:t>
            </a:r>
            <a:r>
              <a:rPr lang="en-GB"/>
              <a:t> </a:t>
            </a:r>
            <a:r>
              <a:rPr lang="en-GB" err="1"/>
              <a:t>venenatis</a:t>
            </a:r>
            <a:r>
              <a:rPr lang="en-GB"/>
              <a:t> maximus et </a:t>
            </a:r>
            <a:r>
              <a:rPr lang="en-GB" err="1"/>
              <a:t>eget</a:t>
            </a:r>
            <a:r>
              <a:rPr lang="en-GB"/>
              <a:t> </a:t>
            </a:r>
            <a:r>
              <a:rPr lang="en-GB" err="1"/>
              <a:t>nibh</a:t>
            </a:r>
            <a:r>
              <a:rPr lang="en-GB"/>
              <a:t>. Ed </a:t>
            </a:r>
            <a:r>
              <a:rPr lang="en-GB" err="1"/>
              <a:t>pellentesque</a:t>
            </a:r>
            <a:r>
              <a:rPr lang="en-GB"/>
              <a:t> </a:t>
            </a:r>
            <a:r>
              <a:rPr lang="en-GB" err="1"/>
              <a:t>enim</a:t>
            </a:r>
            <a:r>
              <a:rPr lang="en-GB"/>
              <a:t> </a:t>
            </a:r>
            <a:r>
              <a:rPr lang="en-GB" err="1"/>
              <a:t>vel</a:t>
            </a:r>
            <a:r>
              <a:rPr lang="en-GB"/>
              <a:t> </a:t>
            </a:r>
            <a:r>
              <a:rPr lang="en-GB" err="1"/>
              <a:t>nunc</a:t>
            </a:r>
            <a:r>
              <a:rPr lang="en-GB"/>
              <a:t> </a:t>
            </a:r>
            <a:r>
              <a:rPr lang="en-GB" err="1"/>
              <a:t>viverra</a:t>
            </a:r>
            <a:r>
              <a:rPr lang="en-GB"/>
              <a:t> </a:t>
            </a:r>
            <a:r>
              <a:rPr lang="en-GB" err="1"/>
              <a:t>rutrum</a:t>
            </a:r>
            <a:r>
              <a:rPr lang="en-GB"/>
              <a:t>. In ipsum </a:t>
            </a:r>
            <a:r>
              <a:rPr lang="en-GB" err="1"/>
              <a:t>risus</a:t>
            </a:r>
            <a:r>
              <a:rPr lang="en-GB"/>
              <a:t>, </a:t>
            </a:r>
            <a:r>
              <a:rPr lang="en-GB" err="1"/>
              <a:t>ullamcorper</a:t>
            </a:r>
            <a:r>
              <a:rPr lang="en-GB"/>
              <a:t> at </a:t>
            </a:r>
            <a:r>
              <a:rPr lang="en-GB" err="1"/>
              <a:t>tincidunt</a:t>
            </a:r>
            <a:r>
              <a:rPr lang="en-GB"/>
              <a:t> </a:t>
            </a:r>
            <a:r>
              <a:rPr lang="en-GB" err="1"/>
              <a:t>placerat</a:t>
            </a:r>
            <a:r>
              <a:rPr lang="en-GB"/>
              <a:t>, </a:t>
            </a:r>
            <a:r>
              <a:rPr lang="en-GB" err="1"/>
              <a:t>tempor</a:t>
            </a:r>
            <a:r>
              <a:rPr lang="en-GB"/>
              <a:t> at </a:t>
            </a:r>
            <a:r>
              <a:rPr lang="en-GB" err="1"/>
              <a:t>felis</a:t>
            </a:r>
            <a:r>
              <a:rPr lang="en-GB"/>
              <a:t>. </a:t>
            </a:r>
            <a:r>
              <a:rPr lang="en-GB" err="1"/>
              <a:t>Sed</a:t>
            </a:r>
            <a:r>
              <a:rPr lang="en-GB"/>
              <a:t> </a:t>
            </a:r>
            <a:r>
              <a:rPr lang="en-GB" err="1"/>
              <a:t>augue</a:t>
            </a:r>
            <a:r>
              <a:rPr lang="en-GB"/>
              <a:t> </a:t>
            </a:r>
            <a:r>
              <a:rPr lang="en-GB" err="1"/>
              <a:t>orci</a:t>
            </a:r>
            <a:r>
              <a:rPr lang="en-GB"/>
              <a:t> at lorem. </a:t>
            </a:r>
            <a:r>
              <a:rPr lang="en-GB" err="1"/>
              <a:t>ut</a:t>
            </a:r>
            <a:r>
              <a:rPr lang="en-GB"/>
              <a:t>, </a:t>
            </a:r>
            <a:r>
              <a:rPr lang="en-GB" err="1"/>
              <a:t>placerat</a:t>
            </a:r>
            <a:r>
              <a:rPr lang="en-GB"/>
              <a:t> maximus </a:t>
            </a:r>
            <a:r>
              <a:rPr lang="en-GB" err="1"/>
              <a:t>arcu</a:t>
            </a:r>
            <a:r>
              <a:rPr lang="en-GB"/>
              <a:t>. </a:t>
            </a:r>
          </a:p>
        </p:txBody>
      </p:sp>
      <p:sp>
        <p:nvSpPr>
          <p:cNvPr id="54" name="SmartArt Placeholder 2">
            <a:extLst>
              <a:ext uri="{FF2B5EF4-FFF2-40B4-BE49-F238E27FC236}">
                <a16:creationId xmlns:a16="http://schemas.microsoft.com/office/drawing/2014/main" id="{093FE650-22C8-F041-8929-2152516A2CA5}"/>
              </a:ext>
            </a:extLst>
          </p:cNvPr>
          <p:cNvSpPr>
            <a:spLocks noGrp="1"/>
          </p:cNvSpPr>
          <p:nvPr>
            <p:ph type="dgm" sz="quarter" idx="16"/>
          </p:nvPr>
        </p:nvSpPr>
        <p:spPr>
          <a:xfrm>
            <a:off x="288051" y="1535106"/>
            <a:ext cx="3744000" cy="3744000"/>
          </a:xfrm>
          <a:prstGeom prst="ellipse">
            <a:avLst/>
          </a:prstGeom>
          <a:ln w="19050">
            <a:solidFill>
              <a:srgbClr val="FFB81C"/>
            </a:solidFill>
          </a:ln>
        </p:spPr>
        <p:txBody>
          <a:bodyPr/>
          <a:lstStyle>
            <a:lvl1pPr>
              <a:defRPr>
                <a:noFill/>
              </a:defRPr>
            </a:lvl1pPr>
          </a:lstStyle>
          <a:p>
            <a:endParaRPr lang="en-US"/>
          </a:p>
        </p:txBody>
      </p:sp>
      <p:sp>
        <p:nvSpPr>
          <p:cNvPr id="55" name="Text Placeholder 552">
            <a:extLst>
              <a:ext uri="{FF2B5EF4-FFF2-40B4-BE49-F238E27FC236}">
                <a16:creationId xmlns:a16="http://schemas.microsoft.com/office/drawing/2014/main" id="{67A78BB4-4F29-0E4A-9A87-A29880E7E872}"/>
              </a:ext>
            </a:extLst>
          </p:cNvPr>
          <p:cNvSpPr>
            <a:spLocks noGrp="1"/>
          </p:cNvSpPr>
          <p:nvPr>
            <p:ph type="body" sz="quarter" idx="20" hasCustomPrompt="1"/>
          </p:nvPr>
        </p:nvSpPr>
        <p:spPr>
          <a:xfrm>
            <a:off x="4911725" y="1670055"/>
            <a:ext cx="6333613" cy="825500"/>
          </a:xfrm>
        </p:spPr>
        <p:txBody>
          <a:bodyPr>
            <a:noAutofit/>
          </a:bodyPr>
          <a:lstStyle>
            <a:lvl1pPr algn="l">
              <a:defRPr sz="3800" b="1">
                <a:solidFill>
                  <a:srgbClr val="8F86FF"/>
                </a:solidFill>
                <a:latin typeface="Arial" panose="020B0604020202020204" pitchFamily="34" charset="0"/>
                <a:cs typeface="Arial" panose="020B0604020202020204" pitchFamily="34" charset="0"/>
              </a:defRPr>
            </a:lvl1pPr>
            <a:lvl2pPr algn="l">
              <a:defRPr sz="3800" b="1">
                <a:solidFill>
                  <a:srgbClr val="8F86FF"/>
                </a:solidFill>
                <a:latin typeface="Arial" panose="020B0604020202020204" pitchFamily="34" charset="0"/>
                <a:cs typeface="Arial" panose="020B0604020202020204" pitchFamily="34" charset="0"/>
              </a:defRPr>
            </a:lvl2pPr>
            <a:lvl3pPr algn="l">
              <a:defRPr sz="3800" b="1">
                <a:solidFill>
                  <a:srgbClr val="8F86FF"/>
                </a:solidFill>
                <a:latin typeface="Arial" panose="020B0604020202020204" pitchFamily="34" charset="0"/>
                <a:cs typeface="Arial" panose="020B0604020202020204" pitchFamily="34" charset="0"/>
              </a:defRPr>
            </a:lvl3pPr>
            <a:lvl4pPr algn="l">
              <a:defRPr sz="3800" b="1">
                <a:solidFill>
                  <a:srgbClr val="8F86FF"/>
                </a:solidFill>
                <a:latin typeface="Arial" panose="020B0604020202020204" pitchFamily="34" charset="0"/>
                <a:cs typeface="Arial" panose="020B0604020202020204" pitchFamily="34" charset="0"/>
              </a:defRPr>
            </a:lvl4pPr>
            <a:lvl5pPr algn="l">
              <a:defRPr sz="3800" b="1">
                <a:solidFill>
                  <a:srgbClr val="8F86FF"/>
                </a:solidFill>
                <a:latin typeface="Arial" panose="020B0604020202020204" pitchFamily="34" charset="0"/>
                <a:cs typeface="Arial" panose="020B0604020202020204" pitchFamily="34" charset="0"/>
              </a:defRPr>
            </a:lvl5pPr>
          </a:lstStyle>
          <a:p>
            <a:pPr lvl="0"/>
            <a:r>
              <a:rPr lang="en-GB"/>
              <a:t>Header or intro line here</a:t>
            </a:r>
            <a:endParaRPr lang="en-US"/>
          </a:p>
        </p:txBody>
      </p:sp>
    </p:spTree>
    <p:extLst>
      <p:ext uri="{BB962C8B-B14F-4D97-AF65-F5344CB8AC3E}">
        <p14:creationId xmlns:p14="http://schemas.microsoft.com/office/powerpoint/2010/main" val="2592673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6CDD-CBFD-10A4-3802-4297380EF7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478F01-7F7A-DF1E-5310-A24A3C2F70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97DECD-9F30-DA54-BE5B-4BCE785BAF18}"/>
              </a:ext>
            </a:extLst>
          </p:cNvPr>
          <p:cNvSpPr>
            <a:spLocks noGrp="1"/>
          </p:cNvSpPr>
          <p:nvPr>
            <p:ph type="dt" sz="half" idx="10"/>
          </p:nvPr>
        </p:nvSpPr>
        <p:spPr/>
        <p:txBody>
          <a:bodyPr/>
          <a:lstStyle/>
          <a:p>
            <a:fld id="{620CC1AA-F7D9-4A29-BEAE-0C223F23ADBE}" type="datetimeFigureOut">
              <a:rPr lang="en-GB" smtClean="0"/>
              <a:t>22/06/2023</a:t>
            </a:fld>
            <a:endParaRPr lang="en-GB"/>
          </a:p>
        </p:txBody>
      </p:sp>
      <p:sp>
        <p:nvSpPr>
          <p:cNvPr id="5" name="Footer Placeholder 4">
            <a:extLst>
              <a:ext uri="{FF2B5EF4-FFF2-40B4-BE49-F238E27FC236}">
                <a16:creationId xmlns:a16="http://schemas.microsoft.com/office/drawing/2014/main" id="{CCBFA280-5742-25FE-E37F-34AC3C8B89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A27E90-CF47-2075-93FF-AEE9185A533D}"/>
              </a:ext>
            </a:extLst>
          </p:cNvPr>
          <p:cNvSpPr>
            <a:spLocks noGrp="1"/>
          </p:cNvSpPr>
          <p:nvPr>
            <p:ph type="sldNum" sz="quarter" idx="12"/>
          </p:nvPr>
        </p:nvSpPr>
        <p:spPr/>
        <p:txBody>
          <a:bodyPr/>
          <a:lstStyle/>
          <a:p>
            <a:fld id="{329D6980-7ED8-4DBF-B4E5-28AE99BF46BF}" type="slidenum">
              <a:rPr lang="en-GB" smtClean="0"/>
              <a:t>‹#›</a:t>
            </a:fld>
            <a:endParaRPr lang="en-GB"/>
          </a:p>
        </p:txBody>
      </p:sp>
    </p:spTree>
    <p:extLst>
      <p:ext uri="{BB962C8B-B14F-4D97-AF65-F5344CB8AC3E}">
        <p14:creationId xmlns:p14="http://schemas.microsoft.com/office/powerpoint/2010/main" val="91510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9B341-2595-1F87-72B0-2DDFBB87A6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41938D-34B3-2725-300D-03510EF170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0A031E-B6DB-0E12-AA02-9246A7C198F3}"/>
              </a:ext>
            </a:extLst>
          </p:cNvPr>
          <p:cNvSpPr>
            <a:spLocks noGrp="1"/>
          </p:cNvSpPr>
          <p:nvPr>
            <p:ph type="dt" sz="half" idx="10"/>
          </p:nvPr>
        </p:nvSpPr>
        <p:spPr/>
        <p:txBody>
          <a:bodyPr/>
          <a:lstStyle/>
          <a:p>
            <a:fld id="{620CC1AA-F7D9-4A29-BEAE-0C223F23ADBE}" type="datetimeFigureOut">
              <a:rPr lang="en-GB" smtClean="0"/>
              <a:t>22/06/2023</a:t>
            </a:fld>
            <a:endParaRPr lang="en-GB"/>
          </a:p>
        </p:txBody>
      </p:sp>
      <p:sp>
        <p:nvSpPr>
          <p:cNvPr id="5" name="Footer Placeholder 4">
            <a:extLst>
              <a:ext uri="{FF2B5EF4-FFF2-40B4-BE49-F238E27FC236}">
                <a16:creationId xmlns:a16="http://schemas.microsoft.com/office/drawing/2014/main" id="{5A90303B-239D-52FB-F165-6D44785867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554F38-2950-C1E1-422E-0F081C2D35C9}"/>
              </a:ext>
            </a:extLst>
          </p:cNvPr>
          <p:cNvSpPr>
            <a:spLocks noGrp="1"/>
          </p:cNvSpPr>
          <p:nvPr>
            <p:ph type="sldNum" sz="quarter" idx="12"/>
          </p:nvPr>
        </p:nvSpPr>
        <p:spPr/>
        <p:txBody>
          <a:bodyPr/>
          <a:lstStyle/>
          <a:p>
            <a:fld id="{329D6980-7ED8-4DBF-B4E5-28AE99BF46BF}" type="slidenum">
              <a:rPr lang="en-GB" smtClean="0"/>
              <a:t>‹#›</a:t>
            </a:fld>
            <a:endParaRPr lang="en-GB"/>
          </a:p>
        </p:txBody>
      </p:sp>
    </p:spTree>
    <p:extLst>
      <p:ext uri="{BB962C8B-B14F-4D97-AF65-F5344CB8AC3E}">
        <p14:creationId xmlns:p14="http://schemas.microsoft.com/office/powerpoint/2010/main" val="321746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6AB8F-7072-3C4B-1C8C-F88D8A011B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2E7989-D30F-6A42-D45F-04F40E0C0F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55A35-9838-1230-DF52-885078F7A6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B6D36B-6403-0C21-3B8D-2D48D5DD7D25}"/>
              </a:ext>
            </a:extLst>
          </p:cNvPr>
          <p:cNvSpPr>
            <a:spLocks noGrp="1"/>
          </p:cNvSpPr>
          <p:nvPr>
            <p:ph type="dt" sz="half" idx="10"/>
          </p:nvPr>
        </p:nvSpPr>
        <p:spPr/>
        <p:txBody>
          <a:bodyPr/>
          <a:lstStyle/>
          <a:p>
            <a:fld id="{620CC1AA-F7D9-4A29-BEAE-0C223F23ADBE}" type="datetimeFigureOut">
              <a:rPr lang="en-GB" smtClean="0"/>
              <a:t>22/06/2023</a:t>
            </a:fld>
            <a:endParaRPr lang="en-GB"/>
          </a:p>
        </p:txBody>
      </p:sp>
      <p:sp>
        <p:nvSpPr>
          <p:cNvPr id="6" name="Footer Placeholder 5">
            <a:extLst>
              <a:ext uri="{FF2B5EF4-FFF2-40B4-BE49-F238E27FC236}">
                <a16:creationId xmlns:a16="http://schemas.microsoft.com/office/drawing/2014/main" id="{76FD1ECF-9FC0-CEEE-D61F-7725CDFA38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27CA3F-4971-2C12-76F8-F2118FEF9FA8}"/>
              </a:ext>
            </a:extLst>
          </p:cNvPr>
          <p:cNvSpPr>
            <a:spLocks noGrp="1"/>
          </p:cNvSpPr>
          <p:nvPr>
            <p:ph type="sldNum" sz="quarter" idx="12"/>
          </p:nvPr>
        </p:nvSpPr>
        <p:spPr/>
        <p:txBody>
          <a:bodyPr/>
          <a:lstStyle/>
          <a:p>
            <a:fld id="{329D6980-7ED8-4DBF-B4E5-28AE99BF46BF}" type="slidenum">
              <a:rPr lang="en-GB" smtClean="0"/>
              <a:t>‹#›</a:t>
            </a:fld>
            <a:endParaRPr lang="en-GB"/>
          </a:p>
        </p:txBody>
      </p:sp>
    </p:spTree>
    <p:extLst>
      <p:ext uri="{BB962C8B-B14F-4D97-AF65-F5344CB8AC3E}">
        <p14:creationId xmlns:p14="http://schemas.microsoft.com/office/powerpoint/2010/main" val="190456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5663-EBA0-0075-038F-6B7128DCDE0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7DC995-B027-A949-EB00-B17FE2904A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8932E2-EDEE-228D-7E3A-FAF1CECE7F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3E2826B-1E34-88DC-223E-D643608005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90E76E-AF3B-B029-9AF6-7B66A095B8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40DE7F-4177-602D-2FFF-00DA8AE7BE1F}"/>
              </a:ext>
            </a:extLst>
          </p:cNvPr>
          <p:cNvSpPr>
            <a:spLocks noGrp="1"/>
          </p:cNvSpPr>
          <p:nvPr>
            <p:ph type="dt" sz="half" idx="10"/>
          </p:nvPr>
        </p:nvSpPr>
        <p:spPr/>
        <p:txBody>
          <a:bodyPr/>
          <a:lstStyle/>
          <a:p>
            <a:fld id="{620CC1AA-F7D9-4A29-BEAE-0C223F23ADBE}" type="datetimeFigureOut">
              <a:rPr lang="en-GB" smtClean="0"/>
              <a:t>22/06/2023</a:t>
            </a:fld>
            <a:endParaRPr lang="en-GB"/>
          </a:p>
        </p:txBody>
      </p:sp>
      <p:sp>
        <p:nvSpPr>
          <p:cNvPr id="8" name="Footer Placeholder 7">
            <a:extLst>
              <a:ext uri="{FF2B5EF4-FFF2-40B4-BE49-F238E27FC236}">
                <a16:creationId xmlns:a16="http://schemas.microsoft.com/office/drawing/2014/main" id="{7C342C63-07C3-9060-0E59-3C289AC306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37ACB8-F993-1C67-41A9-975F6527D675}"/>
              </a:ext>
            </a:extLst>
          </p:cNvPr>
          <p:cNvSpPr>
            <a:spLocks noGrp="1"/>
          </p:cNvSpPr>
          <p:nvPr>
            <p:ph type="sldNum" sz="quarter" idx="12"/>
          </p:nvPr>
        </p:nvSpPr>
        <p:spPr/>
        <p:txBody>
          <a:bodyPr/>
          <a:lstStyle/>
          <a:p>
            <a:fld id="{329D6980-7ED8-4DBF-B4E5-28AE99BF46BF}" type="slidenum">
              <a:rPr lang="en-GB" smtClean="0"/>
              <a:t>‹#›</a:t>
            </a:fld>
            <a:endParaRPr lang="en-GB"/>
          </a:p>
        </p:txBody>
      </p:sp>
    </p:spTree>
    <p:extLst>
      <p:ext uri="{BB962C8B-B14F-4D97-AF65-F5344CB8AC3E}">
        <p14:creationId xmlns:p14="http://schemas.microsoft.com/office/powerpoint/2010/main" val="168685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CEED9-49B0-4102-B10D-12CD399424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A0AE05-EC81-FBE1-7071-7563C09064F1}"/>
              </a:ext>
            </a:extLst>
          </p:cNvPr>
          <p:cNvSpPr>
            <a:spLocks noGrp="1"/>
          </p:cNvSpPr>
          <p:nvPr>
            <p:ph type="dt" sz="half" idx="10"/>
          </p:nvPr>
        </p:nvSpPr>
        <p:spPr/>
        <p:txBody>
          <a:bodyPr/>
          <a:lstStyle/>
          <a:p>
            <a:fld id="{620CC1AA-F7D9-4A29-BEAE-0C223F23ADBE}" type="datetimeFigureOut">
              <a:rPr lang="en-GB" smtClean="0"/>
              <a:t>22/06/2023</a:t>
            </a:fld>
            <a:endParaRPr lang="en-GB"/>
          </a:p>
        </p:txBody>
      </p:sp>
      <p:sp>
        <p:nvSpPr>
          <p:cNvPr id="4" name="Footer Placeholder 3">
            <a:extLst>
              <a:ext uri="{FF2B5EF4-FFF2-40B4-BE49-F238E27FC236}">
                <a16:creationId xmlns:a16="http://schemas.microsoft.com/office/drawing/2014/main" id="{D21F421F-95E6-6F35-C9E7-1590048269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F26CEA8-2715-ACBC-A0F6-75A1D062FF04}"/>
              </a:ext>
            </a:extLst>
          </p:cNvPr>
          <p:cNvSpPr>
            <a:spLocks noGrp="1"/>
          </p:cNvSpPr>
          <p:nvPr>
            <p:ph type="sldNum" sz="quarter" idx="12"/>
          </p:nvPr>
        </p:nvSpPr>
        <p:spPr/>
        <p:txBody>
          <a:bodyPr/>
          <a:lstStyle/>
          <a:p>
            <a:fld id="{329D6980-7ED8-4DBF-B4E5-28AE99BF46BF}" type="slidenum">
              <a:rPr lang="en-GB" smtClean="0"/>
              <a:t>‹#›</a:t>
            </a:fld>
            <a:endParaRPr lang="en-GB"/>
          </a:p>
        </p:txBody>
      </p:sp>
    </p:spTree>
    <p:extLst>
      <p:ext uri="{BB962C8B-B14F-4D97-AF65-F5344CB8AC3E}">
        <p14:creationId xmlns:p14="http://schemas.microsoft.com/office/powerpoint/2010/main" val="898472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C7085-DBA8-F543-4801-E91E1E017949}"/>
              </a:ext>
            </a:extLst>
          </p:cNvPr>
          <p:cNvSpPr>
            <a:spLocks noGrp="1"/>
          </p:cNvSpPr>
          <p:nvPr>
            <p:ph type="dt" sz="half" idx="10"/>
          </p:nvPr>
        </p:nvSpPr>
        <p:spPr/>
        <p:txBody>
          <a:bodyPr/>
          <a:lstStyle/>
          <a:p>
            <a:fld id="{620CC1AA-F7D9-4A29-BEAE-0C223F23ADBE}" type="datetimeFigureOut">
              <a:rPr lang="en-GB" smtClean="0"/>
              <a:t>22/06/2023</a:t>
            </a:fld>
            <a:endParaRPr lang="en-GB"/>
          </a:p>
        </p:txBody>
      </p:sp>
      <p:sp>
        <p:nvSpPr>
          <p:cNvPr id="3" name="Footer Placeholder 2">
            <a:extLst>
              <a:ext uri="{FF2B5EF4-FFF2-40B4-BE49-F238E27FC236}">
                <a16:creationId xmlns:a16="http://schemas.microsoft.com/office/drawing/2014/main" id="{905B1649-EA6C-DD6C-76D6-625ECC071E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215DDE7-7E56-51CF-87F7-002543A38584}"/>
              </a:ext>
            </a:extLst>
          </p:cNvPr>
          <p:cNvSpPr>
            <a:spLocks noGrp="1"/>
          </p:cNvSpPr>
          <p:nvPr>
            <p:ph type="sldNum" sz="quarter" idx="12"/>
          </p:nvPr>
        </p:nvSpPr>
        <p:spPr/>
        <p:txBody>
          <a:bodyPr/>
          <a:lstStyle/>
          <a:p>
            <a:fld id="{329D6980-7ED8-4DBF-B4E5-28AE99BF46BF}" type="slidenum">
              <a:rPr lang="en-GB" smtClean="0"/>
              <a:t>‹#›</a:t>
            </a:fld>
            <a:endParaRPr lang="en-GB"/>
          </a:p>
        </p:txBody>
      </p:sp>
    </p:spTree>
    <p:extLst>
      <p:ext uri="{BB962C8B-B14F-4D97-AF65-F5344CB8AC3E}">
        <p14:creationId xmlns:p14="http://schemas.microsoft.com/office/powerpoint/2010/main" val="1103278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D7E1-253B-DC57-EA6D-1D3EE900BC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1B1D85E-C60B-2B3D-1254-CD8904AB6C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EEA0DB-38AA-FE52-A2DB-86D95F07D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DF5611-4CCA-98CD-AA9E-315FE5CE3FF1}"/>
              </a:ext>
            </a:extLst>
          </p:cNvPr>
          <p:cNvSpPr>
            <a:spLocks noGrp="1"/>
          </p:cNvSpPr>
          <p:nvPr>
            <p:ph type="dt" sz="half" idx="10"/>
          </p:nvPr>
        </p:nvSpPr>
        <p:spPr/>
        <p:txBody>
          <a:bodyPr/>
          <a:lstStyle/>
          <a:p>
            <a:fld id="{620CC1AA-F7D9-4A29-BEAE-0C223F23ADBE}" type="datetimeFigureOut">
              <a:rPr lang="en-GB" smtClean="0"/>
              <a:t>22/06/2023</a:t>
            </a:fld>
            <a:endParaRPr lang="en-GB"/>
          </a:p>
        </p:txBody>
      </p:sp>
      <p:sp>
        <p:nvSpPr>
          <p:cNvPr id="6" name="Footer Placeholder 5">
            <a:extLst>
              <a:ext uri="{FF2B5EF4-FFF2-40B4-BE49-F238E27FC236}">
                <a16:creationId xmlns:a16="http://schemas.microsoft.com/office/drawing/2014/main" id="{549E52DE-D395-FBAA-66C7-B3E6E8FD15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F126D5-7813-6FD4-483C-9362F35AFA70}"/>
              </a:ext>
            </a:extLst>
          </p:cNvPr>
          <p:cNvSpPr>
            <a:spLocks noGrp="1"/>
          </p:cNvSpPr>
          <p:nvPr>
            <p:ph type="sldNum" sz="quarter" idx="12"/>
          </p:nvPr>
        </p:nvSpPr>
        <p:spPr/>
        <p:txBody>
          <a:bodyPr/>
          <a:lstStyle/>
          <a:p>
            <a:fld id="{329D6980-7ED8-4DBF-B4E5-28AE99BF46BF}" type="slidenum">
              <a:rPr lang="en-GB" smtClean="0"/>
              <a:t>‹#›</a:t>
            </a:fld>
            <a:endParaRPr lang="en-GB"/>
          </a:p>
        </p:txBody>
      </p:sp>
    </p:spTree>
    <p:extLst>
      <p:ext uri="{BB962C8B-B14F-4D97-AF65-F5344CB8AC3E}">
        <p14:creationId xmlns:p14="http://schemas.microsoft.com/office/powerpoint/2010/main" val="1418618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87D9-D492-5600-91E1-BA6B7B1C9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4C0ED57-6C1D-EC70-FB31-01669C8F9F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B74FEE7-EEF2-EB0D-1D3B-350120B147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7D2751-AD5D-D88B-36B1-3A217B040FB7}"/>
              </a:ext>
            </a:extLst>
          </p:cNvPr>
          <p:cNvSpPr>
            <a:spLocks noGrp="1"/>
          </p:cNvSpPr>
          <p:nvPr>
            <p:ph type="dt" sz="half" idx="10"/>
          </p:nvPr>
        </p:nvSpPr>
        <p:spPr/>
        <p:txBody>
          <a:bodyPr/>
          <a:lstStyle/>
          <a:p>
            <a:fld id="{620CC1AA-F7D9-4A29-BEAE-0C223F23ADBE}" type="datetimeFigureOut">
              <a:rPr lang="en-GB" smtClean="0"/>
              <a:t>22/06/2023</a:t>
            </a:fld>
            <a:endParaRPr lang="en-GB"/>
          </a:p>
        </p:txBody>
      </p:sp>
      <p:sp>
        <p:nvSpPr>
          <p:cNvPr id="6" name="Footer Placeholder 5">
            <a:extLst>
              <a:ext uri="{FF2B5EF4-FFF2-40B4-BE49-F238E27FC236}">
                <a16:creationId xmlns:a16="http://schemas.microsoft.com/office/drawing/2014/main" id="{DA696A16-8591-B69A-2E6C-9CFD269B92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EEA331-70D2-D4A5-3C37-9D29B35503E1}"/>
              </a:ext>
            </a:extLst>
          </p:cNvPr>
          <p:cNvSpPr>
            <a:spLocks noGrp="1"/>
          </p:cNvSpPr>
          <p:nvPr>
            <p:ph type="sldNum" sz="quarter" idx="12"/>
          </p:nvPr>
        </p:nvSpPr>
        <p:spPr/>
        <p:txBody>
          <a:bodyPr/>
          <a:lstStyle/>
          <a:p>
            <a:fld id="{329D6980-7ED8-4DBF-B4E5-28AE99BF46BF}" type="slidenum">
              <a:rPr lang="en-GB" smtClean="0"/>
              <a:t>‹#›</a:t>
            </a:fld>
            <a:endParaRPr lang="en-GB"/>
          </a:p>
        </p:txBody>
      </p:sp>
    </p:spTree>
    <p:extLst>
      <p:ext uri="{BB962C8B-B14F-4D97-AF65-F5344CB8AC3E}">
        <p14:creationId xmlns:p14="http://schemas.microsoft.com/office/powerpoint/2010/main" val="436897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A3E58-2B2F-B8F5-2FC1-494C7658BC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C2C6DD-215D-3C58-BEF3-DE0C870D1F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25BD11-2905-0121-F213-8B4BAD714F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0CC1AA-F7D9-4A29-BEAE-0C223F23ADBE}" type="datetimeFigureOut">
              <a:rPr lang="en-GB" smtClean="0"/>
              <a:t>22/06/2023</a:t>
            </a:fld>
            <a:endParaRPr lang="en-GB"/>
          </a:p>
        </p:txBody>
      </p:sp>
      <p:sp>
        <p:nvSpPr>
          <p:cNvPr id="5" name="Footer Placeholder 4">
            <a:extLst>
              <a:ext uri="{FF2B5EF4-FFF2-40B4-BE49-F238E27FC236}">
                <a16:creationId xmlns:a16="http://schemas.microsoft.com/office/drawing/2014/main" id="{63D6FA58-1F23-DEAD-38B5-CC6D06BAD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FB3408-8BCB-F44E-C858-F508F8510B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D6980-7ED8-4DBF-B4E5-28AE99BF46BF}" type="slidenum">
              <a:rPr lang="en-GB" smtClean="0"/>
              <a:t>‹#›</a:t>
            </a:fld>
            <a:endParaRPr lang="en-GB"/>
          </a:p>
        </p:txBody>
      </p:sp>
    </p:spTree>
    <p:extLst>
      <p:ext uri="{BB962C8B-B14F-4D97-AF65-F5344CB8AC3E}">
        <p14:creationId xmlns:p14="http://schemas.microsoft.com/office/powerpoint/2010/main" val="3972561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7602B67-E2CB-4ED2-853C-7AD12B94E4A7}"/>
              </a:ext>
            </a:extLst>
          </p:cNvPr>
          <p:cNvSpPr txBox="1"/>
          <p:nvPr/>
        </p:nvSpPr>
        <p:spPr>
          <a:xfrm>
            <a:off x="626724" y="2044557"/>
            <a:ext cx="10798139" cy="646331"/>
          </a:xfrm>
          <a:prstGeom prst="rect">
            <a:avLst/>
          </a:prstGeom>
          <a:noFill/>
        </p:spPr>
        <p:txBody>
          <a:bodyPr wrap="square" lIns="91440" tIns="45720" rIns="91440" bIns="45720" rtlCol="0" anchor="t">
            <a:spAutoFit/>
          </a:bodyPr>
          <a:lstStyle/>
          <a:p>
            <a:pPr algn="ctr"/>
            <a:endParaRPr lang="en-GB" sz="1800">
              <a:solidFill>
                <a:schemeClr val="bg1"/>
              </a:solidFill>
              <a:latin typeface="Arial" panose="020B0604020202020204" pitchFamily="34" charset="0"/>
              <a:cs typeface="Arial" panose="020B0604020202020204" pitchFamily="34" charset="0"/>
            </a:endParaRPr>
          </a:p>
          <a:p>
            <a:pPr algn="ctr"/>
            <a:endParaRPr lang="en-GB" sz="180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4FC18A4-7820-C441-AE56-EA6DF7F438FE}"/>
              </a:ext>
            </a:extLst>
          </p:cNvPr>
          <p:cNvSpPr txBox="1"/>
          <p:nvPr/>
        </p:nvSpPr>
        <p:spPr>
          <a:xfrm>
            <a:off x="2625976" y="3284940"/>
            <a:ext cx="6799634" cy="1446550"/>
          </a:xfrm>
          <a:prstGeom prst="rect">
            <a:avLst/>
          </a:prstGeom>
          <a:noFill/>
        </p:spPr>
        <p:txBody>
          <a:bodyPr wrap="square" lIns="91440" tIns="45720" rIns="91440" bIns="45720" anchor="t">
            <a:spAutoFit/>
          </a:bodyPr>
          <a:lstStyle/>
          <a:p>
            <a:pPr algn="ctr"/>
            <a:r>
              <a:rPr lang="en-GB" sz="4400" b="1" dirty="0">
                <a:solidFill>
                  <a:schemeClr val="bg1"/>
                </a:solidFill>
                <a:latin typeface="Arial"/>
                <a:cs typeface="Arial"/>
              </a:rPr>
              <a:t>What to expect from your ECT years?</a:t>
            </a:r>
            <a:endParaRPr lang="en-US" dirty="0">
              <a:solidFill>
                <a:schemeClr val="bg1"/>
              </a:solidFill>
            </a:endParaRPr>
          </a:p>
        </p:txBody>
      </p:sp>
    </p:spTree>
    <p:extLst>
      <p:ext uri="{BB962C8B-B14F-4D97-AF65-F5344CB8AC3E}">
        <p14:creationId xmlns:p14="http://schemas.microsoft.com/office/powerpoint/2010/main" val="2897788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175F0E-55D1-BF4B-8C6F-AD2A93384C0F}"/>
              </a:ext>
            </a:extLst>
          </p:cNvPr>
          <p:cNvSpPr txBox="1"/>
          <p:nvPr/>
        </p:nvSpPr>
        <p:spPr>
          <a:xfrm>
            <a:off x="948690" y="537210"/>
            <a:ext cx="10750442" cy="3816429"/>
          </a:xfrm>
          <a:prstGeom prst="rect">
            <a:avLst/>
          </a:prstGeom>
          <a:noFill/>
        </p:spPr>
        <p:txBody>
          <a:bodyPr wrap="square" lIns="91440" tIns="45720" rIns="91440" bIns="45720" rtlCol="0" anchor="t">
            <a:spAutoFit/>
          </a:bodyPr>
          <a:lstStyle/>
          <a:p>
            <a:pPr algn="ctr"/>
            <a:r>
              <a:rPr lang="en-US" sz="3200" b="1" dirty="0">
                <a:latin typeface="Arial" panose="020B0604020202020204" pitchFamily="34" charset="0"/>
                <a:cs typeface="Arial" panose="020B0604020202020204" pitchFamily="34" charset="0"/>
              </a:rPr>
              <a:t>Our UCL ECF </a:t>
            </a:r>
            <a:r>
              <a:rPr lang="en-US" sz="3200" b="1" dirty="0" err="1">
                <a:latin typeface="Arial" panose="020B0604020202020204" pitchFamily="34" charset="0"/>
                <a:cs typeface="Arial" panose="020B0604020202020204" pitchFamily="34" charset="0"/>
              </a:rPr>
              <a:t>Programme</a:t>
            </a:r>
            <a:r>
              <a:rPr lang="en-US" sz="3200" b="1" dirty="0">
                <a:latin typeface="Arial" panose="020B0604020202020204" pitchFamily="34" charset="0"/>
                <a:cs typeface="Arial" panose="020B0604020202020204" pitchFamily="34" charset="0"/>
              </a:rPr>
              <a:t> is…..</a:t>
            </a:r>
          </a:p>
          <a:p>
            <a:pPr algn="ctr"/>
            <a:endParaRPr lang="en-US" sz="2400" dirty="0">
              <a:latin typeface="Arial" panose="020B0604020202020204" pitchFamily="34" charset="0"/>
              <a:cs typeface="Arial" panose="020B0604020202020204" pitchFamily="34" charset="0"/>
            </a:endParaRPr>
          </a:p>
          <a:p>
            <a:r>
              <a:rPr lang="en-GB" sz="2400" dirty="0">
                <a:solidFill>
                  <a:srgbClr val="002060"/>
                </a:solidFill>
                <a:latin typeface="Arial"/>
                <a:cs typeface="Arial"/>
              </a:rPr>
              <a:t>Knowledge and research-informed</a:t>
            </a:r>
            <a:endParaRPr lang="en-GB" sz="2400" dirty="0">
              <a:solidFill>
                <a:srgbClr val="002060"/>
              </a:solidFill>
              <a:latin typeface="Arial" panose="020B0604020202020204" pitchFamily="34" charset="0"/>
              <a:cs typeface="Arial" panose="020B0604020202020204" pitchFamily="34" charset="0"/>
            </a:endParaRPr>
          </a:p>
          <a:p>
            <a:r>
              <a:rPr lang="en-GB" sz="2400" dirty="0">
                <a:solidFill>
                  <a:srgbClr val="002060"/>
                </a:solidFill>
                <a:latin typeface="Arial" panose="020B0604020202020204" pitchFamily="34" charset="0"/>
                <a:cs typeface="Arial" panose="020B0604020202020204" pitchFamily="34" charset="0"/>
              </a:rPr>
              <a:t>Drawn from expert theory and current practice</a:t>
            </a:r>
          </a:p>
          <a:p>
            <a:r>
              <a:rPr lang="en-GB" sz="2400" dirty="0">
                <a:solidFill>
                  <a:srgbClr val="002060"/>
                </a:solidFill>
                <a:latin typeface="Arial" panose="020B0604020202020204" pitchFamily="34" charset="0"/>
                <a:cs typeface="Arial" panose="020B0604020202020204" pitchFamily="34" charset="0"/>
              </a:rPr>
              <a:t>Designed to be experienced as a spiral curriculum</a:t>
            </a:r>
            <a:endParaRPr lang="en-US" sz="2400" dirty="0">
              <a:solidFill>
                <a:srgbClr val="002060"/>
              </a:solidFill>
              <a:latin typeface="Arial" panose="020B0604020202020204" pitchFamily="34" charset="0"/>
              <a:cs typeface="Arial" panose="020B0604020202020204" pitchFamily="34" charset="0"/>
            </a:endParaRPr>
          </a:p>
          <a:p>
            <a:r>
              <a:rPr lang="en-GB" sz="2400" dirty="0">
                <a:solidFill>
                  <a:srgbClr val="002060"/>
                </a:solidFill>
                <a:latin typeface="Arial" panose="020B0604020202020204" pitchFamily="34" charset="0"/>
                <a:cs typeface="Arial" panose="020B0604020202020204" pitchFamily="34" charset="0"/>
              </a:rPr>
              <a:t>Situated in the context of the ECT</a:t>
            </a:r>
          </a:p>
          <a:p>
            <a:r>
              <a:rPr lang="en-GB" sz="2400" dirty="0">
                <a:solidFill>
                  <a:srgbClr val="002060"/>
                </a:solidFill>
                <a:latin typeface="Arial" panose="020B0604020202020204" pitchFamily="34" charset="0"/>
                <a:cs typeface="Arial" panose="020B0604020202020204" pitchFamily="34" charset="0"/>
              </a:rPr>
              <a:t>Inquiry-focused</a:t>
            </a:r>
          </a:p>
          <a:p>
            <a:r>
              <a:rPr lang="en-GB" sz="2400" dirty="0">
                <a:solidFill>
                  <a:srgbClr val="002060"/>
                </a:solidFill>
                <a:latin typeface="Arial" panose="020B0604020202020204" pitchFamily="34" charset="0"/>
                <a:cs typeface="Arial" panose="020B0604020202020204" pitchFamily="34" charset="0"/>
              </a:rPr>
              <a:t>Flexible</a:t>
            </a:r>
          </a:p>
          <a:p>
            <a:r>
              <a:rPr lang="en-GB" sz="2400" dirty="0">
                <a:solidFill>
                  <a:srgbClr val="002060"/>
                </a:solidFill>
                <a:latin typeface="Arial"/>
                <a:cs typeface="Arial"/>
              </a:rPr>
              <a:t>Delivered through communities of learning</a:t>
            </a:r>
            <a:endParaRPr lang="en-US" sz="2400" dirty="0">
              <a:solidFill>
                <a:srgbClr val="002060"/>
              </a:solidFill>
              <a:latin typeface="Arial"/>
              <a:cs typeface="Arial"/>
            </a:endParaRPr>
          </a:p>
          <a:p>
            <a:endParaRPr lang="en-US" dirty="0"/>
          </a:p>
        </p:txBody>
      </p:sp>
    </p:spTree>
    <p:extLst>
      <p:ext uri="{BB962C8B-B14F-4D97-AF65-F5344CB8AC3E}">
        <p14:creationId xmlns:p14="http://schemas.microsoft.com/office/powerpoint/2010/main" val="1914566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45164" y="1371338"/>
            <a:ext cx="8654472" cy="5326380"/>
          </a:xfrm>
          <a:solidFill>
            <a:schemeClr val="accent1">
              <a:lumMod val="20000"/>
              <a:lumOff val="80000"/>
            </a:schemeClr>
          </a:solidFill>
        </p:spPr>
        <p:txBody>
          <a:bodyPr lIns="91440" tIns="45720" rIns="91440" bIns="45720" numCol="1" spcCol="180000" anchor="t">
            <a:noAutofit/>
          </a:bodyPr>
          <a:lstStyle/>
          <a:p>
            <a:pPr marL="342900" indent="-342900"/>
            <a:r>
              <a:rPr lang="en-GB" sz="2400" b="1" dirty="0">
                <a:solidFill>
                  <a:srgbClr val="7030A0"/>
                </a:solidFill>
              </a:rPr>
              <a:t>It is an </a:t>
            </a:r>
            <a:r>
              <a:rPr lang="en-GB" sz="2400" b="1" u="sng" dirty="0">
                <a:solidFill>
                  <a:srgbClr val="7030A0"/>
                </a:solidFill>
              </a:rPr>
              <a:t>entitlement</a:t>
            </a:r>
            <a:r>
              <a:rPr lang="en-GB" sz="2400" b="1" dirty="0">
                <a:solidFill>
                  <a:srgbClr val="7030A0"/>
                </a:solidFill>
              </a:rPr>
              <a:t> to additional support and training</a:t>
            </a:r>
          </a:p>
          <a:p>
            <a:pPr marL="0" indent="0">
              <a:buNone/>
            </a:pPr>
            <a:endParaRPr lang="en-GB" sz="2400" b="1" dirty="0">
              <a:solidFill>
                <a:srgbClr val="7030A0"/>
              </a:solidFill>
            </a:endParaRPr>
          </a:p>
          <a:p>
            <a:pPr marL="342900" indent="-342900">
              <a:buFont typeface="Arial" panose="020B0604020202020204" pitchFamily="34" charset="0"/>
              <a:buChar char="•"/>
            </a:pPr>
            <a:r>
              <a:rPr lang="en-GB" sz="2400" b="1" dirty="0">
                <a:solidFill>
                  <a:srgbClr val="7030A0"/>
                </a:solidFill>
              </a:rPr>
              <a:t>A framework to support evidence-informed professional development for early career teachers</a:t>
            </a:r>
          </a:p>
          <a:p>
            <a:pPr marL="0" indent="0">
              <a:buNone/>
            </a:pPr>
            <a:endParaRPr lang="en-GB" sz="2000" b="1" dirty="0">
              <a:solidFill>
                <a:srgbClr val="7030A0"/>
              </a:solidFill>
            </a:endParaRPr>
          </a:p>
          <a:p>
            <a:pPr marL="342900" indent="-342900">
              <a:buFont typeface="Arial" panose="020B0604020202020204" pitchFamily="34" charset="0"/>
              <a:buChar char="•"/>
            </a:pPr>
            <a:r>
              <a:rPr lang="en-GB" sz="2400" b="1" dirty="0">
                <a:solidFill>
                  <a:srgbClr val="7030A0"/>
                </a:solidFill>
              </a:rPr>
              <a:t>You will receive weekly training, a wealth of materials, research and guidance linked to developing your practice around the teachers’ standards </a:t>
            </a:r>
          </a:p>
          <a:p>
            <a:pPr marL="342900" indent="-342900">
              <a:buFont typeface="Arial" panose="020B0604020202020204" pitchFamily="34" charset="0"/>
              <a:buChar char="•"/>
            </a:pPr>
            <a:endParaRPr lang="en-GB" sz="2400" b="1" dirty="0">
              <a:solidFill>
                <a:srgbClr val="7030A0"/>
              </a:solidFill>
            </a:endParaRPr>
          </a:p>
          <a:p>
            <a:pPr marL="342900" indent="-342900"/>
            <a:r>
              <a:rPr lang="en-GB" sz="2400" b="1" dirty="0">
                <a:solidFill>
                  <a:srgbClr val="7030A0"/>
                </a:solidFill>
                <a:latin typeface="Arial"/>
                <a:cs typeface="Arial"/>
              </a:rPr>
              <a:t>UCL (University College London) is a national provider and used by BHCET schools for their Early Career Training. Other providers such as Ambition, Teach First and EDT also provide Early </a:t>
            </a:r>
            <a:r>
              <a:rPr lang="en-GB" sz="2400" b="1">
                <a:solidFill>
                  <a:srgbClr val="7030A0"/>
                </a:solidFill>
                <a:latin typeface="Arial"/>
                <a:cs typeface="Arial"/>
              </a:rPr>
              <a:t>Career Training. </a:t>
            </a:r>
            <a:endParaRPr lang="en-GB" sz="2400" b="1" dirty="0">
              <a:solidFill>
                <a:srgbClr val="7030A0"/>
              </a:solidFill>
              <a:cs typeface="Arial"/>
            </a:endParaRPr>
          </a:p>
          <a:p>
            <a:pPr marL="342900" indent="-342900">
              <a:buFont typeface="Arial" panose="020B0604020202020204" pitchFamily="34" charset="0"/>
              <a:buChar char="•"/>
            </a:pPr>
            <a:endParaRPr lang="en-GB" sz="2400" dirty="0">
              <a:solidFill>
                <a:schemeClr val="bg1"/>
              </a:solidFill>
            </a:endParaRPr>
          </a:p>
          <a:p>
            <a:endParaRPr lang="en-GB" dirty="0"/>
          </a:p>
        </p:txBody>
      </p:sp>
      <p:sp>
        <p:nvSpPr>
          <p:cNvPr id="5" name="Text Placeholder 4"/>
          <p:cNvSpPr>
            <a:spLocks noGrp="1"/>
          </p:cNvSpPr>
          <p:nvPr>
            <p:ph type="body" sz="quarter" idx="20"/>
          </p:nvPr>
        </p:nvSpPr>
        <p:spPr>
          <a:xfrm>
            <a:off x="4574539" y="160282"/>
            <a:ext cx="6333613" cy="825500"/>
          </a:xfrm>
        </p:spPr>
        <p:txBody>
          <a:bodyPr/>
          <a:lstStyle/>
          <a:p>
            <a:pPr algn="ctr"/>
            <a:r>
              <a:rPr lang="en-GB" dirty="0"/>
              <a:t>What is the Early Career Framework?</a:t>
            </a:r>
          </a:p>
        </p:txBody>
      </p:sp>
      <p:pic>
        <p:nvPicPr>
          <p:cNvPr id="11" name="Picture Placeholder 10">
            <a:extLst>
              <a:ext uri="{FF2B5EF4-FFF2-40B4-BE49-F238E27FC236}">
                <a16:creationId xmlns:a16="http://schemas.microsoft.com/office/drawing/2014/main" id="{D66F85E3-627D-4E25-B858-F6405963B36A}"/>
              </a:ext>
            </a:extLst>
          </p:cNvPr>
          <p:cNvPicPr>
            <a:picLocks noGrp="1" noChangeAspect="1"/>
          </p:cNvPicPr>
          <p:nvPr>
            <p:ph type="pic" sz="quarter" idx="18"/>
          </p:nvPr>
        </p:nvPicPr>
        <p:blipFill>
          <a:blip r:embed="rId3"/>
          <a:srcRect l="33378" r="33378"/>
          <a:stretch>
            <a:fillRect/>
          </a:stretch>
        </p:blipFill>
        <p:spPr>
          <a:xfrm>
            <a:off x="0" y="300182"/>
            <a:ext cx="3120606" cy="6257636"/>
          </a:xfrm>
        </p:spPr>
      </p:pic>
    </p:spTree>
    <p:extLst>
      <p:ext uri="{BB962C8B-B14F-4D97-AF65-F5344CB8AC3E}">
        <p14:creationId xmlns:p14="http://schemas.microsoft.com/office/powerpoint/2010/main" val="2359038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agram&#10;&#10;Description automatically generated">
            <a:extLst>
              <a:ext uri="{FF2B5EF4-FFF2-40B4-BE49-F238E27FC236}">
                <a16:creationId xmlns:a16="http://schemas.microsoft.com/office/drawing/2014/main" id="{D0FD47F2-35B4-48B9-B9B6-8A570FDA2B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052"/>
          <a:stretch/>
        </p:blipFill>
        <p:spPr bwMode="auto">
          <a:xfrm>
            <a:off x="785242"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163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4F4987-1051-76D5-A93A-E535CBADD24A}"/>
              </a:ext>
            </a:extLst>
          </p:cNvPr>
          <p:cNvSpPr txBox="1"/>
          <p:nvPr/>
        </p:nvSpPr>
        <p:spPr>
          <a:xfrm>
            <a:off x="6719456" y="1359114"/>
            <a:ext cx="45490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cs typeface="Calibri"/>
              </a:rPr>
              <a:t>Year 1.</a:t>
            </a:r>
          </a:p>
          <a:p>
            <a:endParaRPr lang="en-GB">
              <a:cs typeface="Calibri"/>
            </a:endParaRPr>
          </a:p>
          <a:p>
            <a:r>
              <a:rPr lang="en-GB">
                <a:cs typeface="Calibri"/>
              </a:rPr>
              <a:t>Module 1: Enable pupil learning (Teachers’ Standards 1 and 7)</a:t>
            </a:r>
          </a:p>
          <a:p>
            <a:endParaRPr lang="en-GB">
              <a:cs typeface="Calibri"/>
            </a:endParaRPr>
          </a:p>
          <a:p>
            <a:r>
              <a:rPr lang="en-GB">
                <a:cs typeface="Calibri"/>
              </a:rPr>
              <a:t>Module 2: Engage pupil learning (Teachers’ Standards 2 and 3)</a:t>
            </a:r>
          </a:p>
          <a:p>
            <a:endParaRPr lang="en-GB">
              <a:cs typeface="Calibri"/>
            </a:endParaRPr>
          </a:p>
          <a:p>
            <a:r>
              <a:rPr lang="en-GB">
                <a:cs typeface="Calibri"/>
              </a:rPr>
              <a:t>Module 3: Develop quality pedagogy (Teachers’ Standards 4 and 5)</a:t>
            </a:r>
          </a:p>
          <a:p>
            <a:endParaRPr lang="en-GB">
              <a:cs typeface="Calibri"/>
            </a:endParaRPr>
          </a:p>
          <a:p>
            <a:r>
              <a:rPr lang="en-GB">
                <a:cs typeface="Calibri"/>
              </a:rPr>
              <a:t>Module 4: Make productive use of assessment (Teachers’ Standard 6)</a:t>
            </a:r>
          </a:p>
          <a:p>
            <a:endParaRPr lang="en-GB">
              <a:cs typeface="Calibri"/>
            </a:endParaRPr>
          </a:p>
          <a:p>
            <a:r>
              <a:rPr lang="en-GB">
                <a:cs typeface="Calibri"/>
              </a:rPr>
              <a:t>Module 5: Fulfil professional responsibilities </a:t>
            </a:r>
            <a:r>
              <a:rPr lang="en-GB"/>
              <a:t>(Teachers’ Standard 8)</a:t>
            </a:r>
            <a:endParaRPr lang="en-GB">
              <a:cs typeface="Calibri"/>
            </a:endParaRPr>
          </a:p>
        </p:txBody>
      </p:sp>
      <p:pic>
        <p:nvPicPr>
          <p:cNvPr id="5" name="Picture 4">
            <a:extLst>
              <a:ext uri="{FF2B5EF4-FFF2-40B4-BE49-F238E27FC236}">
                <a16:creationId xmlns:a16="http://schemas.microsoft.com/office/drawing/2014/main" id="{9F56317E-F880-6E86-E892-6EFB95962A60}"/>
              </a:ext>
            </a:extLst>
          </p:cNvPr>
          <p:cNvPicPr>
            <a:picLocks noChangeAspect="1"/>
          </p:cNvPicPr>
          <p:nvPr/>
        </p:nvPicPr>
        <p:blipFill rotWithShape="1">
          <a:blip r:embed="rId3"/>
          <a:srcRect l="38040" t="36285" r="45801" b="41469"/>
          <a:stretch/>
        </p:blipFill>
        <p:spPr>
          <a:xfrm>
            <a:off x="633186" y="1359114"/>
            <a:ext cx="5383078" cy="4168850"/>
          </a:xfrm>
          <a:prstGeom prst="rect">
            <a:avLst/>
          </a:prstGeom>
        </p:spPr>
      </p:pic>
    </p:spTree>
    <p:extLst>
      <p:ext uri="{BB962C8B-B14F-4D97-AF65-F5344CB8AC3E}">
        <p14:creationId xmlns:p14="http://schemas.microsoft.com/office/powerpoint/2010/main" val="238365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C9A2C3F-00EF-4D5A-AAB4-48701B11611B}"/>
              </a:ext>
            </a:extLst>
          </p:cNvPr>
          <p:cNvSpPr txBox="1">
            <a:spLocks/>
          </p:cNvSpPr>
          <p:nvPr/>
        </p:nvSpPr>
        <p:spPr>
          <a:xfrm>
            <a:off x="591127" y="1052945"/>
            <a:ext cx="10852124" cy="4166190"/>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Arial" panose="020B0604020202020204" pitchFamily="34" charset="0"/>
                <a:cs typeface="Arial" panose="020B0604020202020204" pitchFamily="34" charset="0"/>
              </a:rPr>
              <a:t>Becoming a wonderful teacher, or a great or awesome teacher, is a lifetime affair. This is because </a:t>
            </a:r>
            <a:r>
              <a:rPr lang="en-US" sz="3600" b="1" dirty="0">
                <a:solidFill>
                  <a:srgbClr val="FF0000"/>
                </a:solidFill>
                <a:latin typeface="Arial" panose="020B0604020202020204" pitchFamily="34" charset="0"/>
                <a:cs typeface="Arial" panose="020B0604020202020204" pitchFamily="34" charset="0"/>
              </a:rPr>
              <a:t>good teaching is forever pursuing better teaching</a:t>
            </a:r>
            <a:r>
              <a:rPr lang="en-US" sz="3600" dirty="0">
                <a:latin typeface="Arial" panose="020B0604020202020204" pitchFamily="34" charset="0"/>
                <a:cs typeface="Arial" panose="020B0604020202020204" pitchFamily="34" charset="0"/>
              </a:rPr>
              <a:t>; it is always dynamic and in motion, always growing, learning, developing, searching for a better way. Teaching is never finished, never still, never easily summed up. “Wonderful Teacher” might be inscribed on someone’s lifetime achievement award, printed on a retirement party banner, or etched on a tombstone, but it is </a:t>
            </a:r>
            <a:r>
              <a:rPr lang="en-US" sz="3600" i="1" dirty="0">
                <a:latin typeface="Arial" panose="020B0604020202020204" pitchFamily="34" charset="0"/>
                <a:cs typeface="Arial" panose="020B0604020202020204" pitchFamily="34" charset="0"/>
              </a:rPr>
              <a:t>never right for a working teacher</a:t>
            </a:r>
            <a:r>
              <a:rPr lang="en-US" sz="3600"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 </a:t>
            </a:r>
            <a:r>
              <a:rPr lang="en-US" sz="3600" b="1" dirty="0">
                <a:solidFill>
                  <a:srgbClr val="002060"/>
                </a:solidFill>
                <a:latin typeface="Arial" panose="020B0604020202020204" pitchFamily="34" charset="0"/>
                <a:cs typeface="Arial" panose="020B0604020202020204" pitchFamily="34" charset="0"/>
              </a:rPr>
              <a:t>(Ayers, 2010, p.160)</a:t>
            </a:r>
          </a:p>
          <a:p>
            <a:pPr marL="0" indent="0">
              <a:buNone/>
            </a:pPr>
            <a:endParaRPr lang="en-US" sz="2400" dirty="0">
              <a:latin typeface="Arial" panose="020B0604020202020204" pitchFamily="34" charset="0"/>
              <a:cs typeface="Arial" panose="020B0604020202020204" pitchFamily="34" charset="0"/>
            </a:endParaRPr>
          </a:p>
          <a:p>
            <a:endParaRPr lang="en-US" sz="1800" dirty="0"/>
          </a:p>
        </p:txBody>
      </p:sp>
    </p:spTree>
    <p:extLst>
      <p:ext uri="{BB962C8B-B14F-4D97-AF65-F5344CB8AC3E}">
        <p14:creationId xmlns:p14="http://schemas.microsoft.com/office/powerpoint/2010/main" val="4268592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0B2B082C-987D-4417-B41B-46B0EF037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6590"/>
            <a:ext cx="3463243" cy="6301409"/>
          </a:xfrm>
          <a:prstGeom prst="rect">
            <a:avLst/>
          </a:prstGeom>
        </p:spPr>
      </p:pic>
      <p:sp>
        <p:nvSpPr>
          <p:cNvPr id="2" name="TextBox 1">
            <a:extLst>
              <a:ext uri="{FF2B5EF4-FFF2-40B4-BE49-F238E27FC236}">
                <a16:creationId xmlns:a16="http://schemas.microsoft.com/office/drawing/2014/main" id="{CDBDBACC-85B4-EF89-74C3-CC34ED83C4CA}"/>
              </a:ext>
            </a:extLst>
          </p:cNvPr>
          <p:cNvSpPr txBox="1"/>
          <p:nvPr/>
        </p:nvSpPr>
        <p:spPr>
          <a:xfrm>
            <a:off x="3623734" y="491066"/>
            <a:ext cx="8034866"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rial"/>
              <a:cs typeface="Arial"/>
            </a:endParaRPr>
          </a:p>
          <a:p>
            <a:pPr marL="457200" indent="-457200">
              <a:buAutoNum type="arabicPeriod"/>
            </a:pPr>
            <a:r>
              <a:rPr lang="en-US" sz="2200">
                <a:latin typeface="Arial"/>
                <a:cs typeface="Arial"/>
              </a:rPr>
              <a:t>Confidence in professional voice and persona.</a:t>
            </a:r>
          </a:p>
          <a:p>
            <a:pPr marL="457200" indent="-457200">
              <a:buAutoNum type="arabicPeriod"/>
            </a:pPr>
            <a:endParaRPr lang="en-US" sz="2200">
              <a:latin typeface="Arial"/>
              <a:cs typeface="Arial"/>
            </a:endParaRPr>
          </a:p>
          <a:p>
            <a:pPr marL="457200" indent="-457200">
              <a:buAutoNum type="arabicPeriod"/>
            </a:pPr>
            <a:r>
              <a:rPr lang="en-US" sz="2200">
                <a:latin typeface="Arial"/>
                <a:cs typeface="Arial"/>
              </a:rPr>
              <a:t>A strong knowledge of the evidence underpinning the ECF (Early Career Framework).</a:t>
            </a:r>
          </a:p>
          <a:p>
            <a:pPr marL="457200" indent="-457200">
              <a:buAutoNum type="arabicPeriod"/>
            </a:pPr>
            <a:endParaRPr lang="en-US" sz="2200">
              <a:latin typeface="Arial"/>
              <a:cs typeface="Arial"/>
            </a:endParaRPr>
          </a:p>
          <a:p>
            <a:pPr marL="457200" indent="-457200">
              <a:buAutoNum type="arabicPeriod"/>
            </a:pPr>
            <a:r>
              <a:rPr lang="en-US" sz="2200">
                <a:latin typeface="Arial"/>
                <a:cs typeface="Arial"/>
              </a:rPr>
              <a:t>The capacity to apply research judiciously to different contexts</a:t>
            </a:r>
          </a:p>
          <a:p>
            <a:pPr marL="457200" indent="-457200">
              <a:buAutoNum type="arabicPeriod"/>
            </a:pPr>
            <a:endParaRPr lang="en-US" sz="2200">
              <a:latin typeface="Arial"/>
              <a:cs typeface="Arial"/>
            </a:endParaRPr>
          </a:p>
          <a:p>
            <a:pPr marL="457200" indent="-457200">
              <a:buAutoNum type="arabicPeriod"/>
            </a:pPr>
            <a:r>
              <a:rPr lang="en-US" sz="2200">
                <a:latin typeface="Arial"/>
                <a:cs typeface="Arial"/>
              </a:rPr>
              <a:t>An appreciation of the value of engaging in professional development.</a:t>
            </a:r>
          </a:p>
          <a:p>
            <a:pPr marL="457200" indent="-457200">
              <a:buAutoNum type="arabicPeriod"/>
            </a:pPr>
            <a:endParaRPr lang="en-US" sz="2200">
              <a:latin typeface="Arial"/>
              <a:cs typeface="Arial"/>
            </a:endParaRPr>
          </a:p>
          <a:p>
            <a:pPr marL="457200" indent="-457200">
              <a:buAutoNum type="arabicPeriod"/>
            </a:pPr>
            <a:r>
              <a:rPr lang="en-US" sz="2200">
                <a:latin typeface="Arial"/>
                <a:cs typeface="Arial"/>
              </a:rPr>
              <a:t>New ways of thinking and a sense of professional curiosity.</a:t>
            </a:r>
          </a:p>
          <a:p>
            <a:pPr marL="457200" indent="-457200">
              <a:buAutoNum type="arabicPeriod"/>
            </a:pPr>
            <a:endParaRPr lang="en-US" sz="2200">
              <a:latin typeface="Arial"/>
              <a:cs typeface="Arial"/>
            </a:endParaRPr>
          </a:p>
          <a:p>
            <a:pPr marL="457200" indent="-457200">
              <a:buAutoNum type="arabicPeriod"/>
            </a:pPr>
            <a:r>
              <a:rPr lang="en-US" sz="2200">
                <a:latin typeface="Arial"/>
                <a:cs typeface="Arial"/>
              </a:rPr>
              <a:t>A sense of fulfilment from developing as a professional.</a:t>
            </a:r>
          </a:p>
        </p:txBody>
      </p:sp>
    </p:spTree>
    <p:extLst>
      <p:ext uri="{BB962C8B-B14F-4D97-AF65-F5344CB8AC3E}">
        <p14:creationId xmlns:p14="http://schemas.microsoft.com/office/powerpoint/2010/main" val="1664413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2288</Words>
  <Application>Microsoft Office PowerPoint</Application>
  <PresentationFormat>Widescreen</PresentationFormat>
  <Paragraphs>155</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ECF - Tees Valley Teaching School Hub</dc:creator>
  <cp:lastModifiedBy>ECF - Tees Valley Teaching School Hub</cp:lastModifiedBy>
  <cp:revision>2</cp:revision>
  <dcterms:created xsi:type="dcterms:W3CDTF">2023-06-21T13:34:00Z</dcterms:created>
  <dcterms:modified xsi:type="dcterms:W3CDTF">2023-06-22T07:54:51Z</dcterms:modified>
</cp:coreProperties>
</file>