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48" r:id="rId2"/>
  </p:sldMasterIdLst>
  <p:notesMasterIdLst>
    <p:notesMasterId r:id="rId41"/>
  </p:notesMasterIdLst>
  <p:sldIdLst>
    <p:sldId id="256" r:id="rId3"/>
    <p:sldId id="260" r:id="rId4"/>
    <p:sldId id="394" r:id="rId5"/>
    <p:sldId id="640" r:id="rId6"/>
    <p:sldId id="639" r:id="rId7"/>
    <p:sldId id="398" r:id="rId8"/>
    <p:sldId id="641" r:id="rId9"/>
    <p:sldId id="414" r:id="rId10"/>
    <p:sldId id="642" r:id="rId11"/>
    <p:sldId id="392" r:id="rId12"/>
    <p:sldId id="396" r:id="rId13"/>
    <p:sldId id="643" r:id="rId14"/>
    <p:sldId id="636" r:id="rId15"/>
    <p:sldId id="403" r:id="rId16"/>
    <p:sldId id="283" r:id="rId17"/>
    <p:sldId id="405" r:id="rId18"/>
    <p:sldId id="409" r:id="rId19"/>
    <p:sldId id="410" r:id="rId20"/>
    <p:sldId id="411" r:id="rId21"/>
    <p:sldId id="412" r:id="rId22"/>
    <p:sldId id="413" r:id="rId23"/>
    <p:sldId id="393" r:id="rId24"/>
    <p:sldId id="285" r:id="rId25"/>
    <p:sldId id="402" r:id="rId26"/>
    <p:sldId id="404" r:id="rId27"/>
    <p:sldId id="381" r:id="rId28"/>
    <p:sldId id="415" r:id="rId29"/>
    <p:sldId id="380" r:id="rId30"/>
    <p:sldId id="348" r:id="rId31"/>
    <p:sldId id="347" r:id="rId32"/>
    <p:sldId id="282" r:id="rId33"/>
    <p:sldId id="400" r:id="rId34"/>
    <p:sldId id="390" r:id="rId35"/>
    <p:sldId id="391" r:id="rId36"/>
    <p:sldId id="406" r:id="rId37"/>
    <p:sldId id="436" r:id="rId38"/>
    <p:sldId id="438" r:id="rId39"/>
    <p:sldId id="637" r:id="rId40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8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6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ain Knox" userId="dfec72b5-a142-4602-b4cb-5001668b7602" providerId="ADAL" clId="{87C109B0-BBBC-422E-9555-81FC1A559A19}"/>
  </pc:docChgLst>
  <pc:docChgLst>
    <pc:chgData name="Iain Knox" userId="dfec72b5-a142-4602-b4cb-5001668b7602" providerId="ADAL" clId="{40DC7B0C-0C37-42FF-BCD3-00C520F88102}"/>
    <pc:docChg chg="custSel addSld modSld sldOrd">
      <pc:chgData name="Iain Knox" userId="dfec72b5-a142-4602-b4cb-5001668b7602" providerId="ADAL" clId="{40DC7B0C-0C37-42FF-BCD3-00C520F88102}" dt="2023-09-08T07:42:59.301" v="85" actId="403"/>
      <pc:docMkLst>
        <pc:docMk/>
      </pc:docMkLst>
      <pc:sldChg chg="ord">
        <pc:chgData name="Iain Knox" userId="dfec72b5-a142-4602-b4cb-5001668b7602" providerId="ADAL" clId="{40DC7B0C-0C37-42FF-BCD3-00C520F88102}" dt="2023-09-07T11:03:50.091" v="52"/>
        <pc:sldMkLst>
          <pc:docMk/>
          <pc:sldMk cId="1082422955" sldId="636"/>
        </pc:sldMkLst>
      </pc:sldChg>
      <pc:sldChg chg="addSp delSp modSp">
        <pc:chgData name="Iain Knox" userId="dfec72b5-a142-4602-b4cb-5001668b7602" providerId="ADAL" clId="{40DC7B0C-0C37-42FF-BCD3-00C520F88102}" dt="2023-09-08T07:42:59.301" v="85" actId="403"/>
        <pc:sldMkLst>
          <pc:docMk/>
          <pc:sldMk cId="1344093802" sldId="637"/>
        </pc:sldMkLst>
        <pc:spChg chg="mod">
          <ac:chgData name="Iain Knox" userId="dfec72b5-a142-4602-b4cb-5001668b7602" providerId="ADAL" clId="{40DC7B0C-0C37-42FF-BCD3-00C520F88102}" dt="2023-09-08T07:39:06.045" v="65" actId="1076"/>
          <ac:spMkLst>
            <pc:docMk/>
            <pc:sldMk cId="1344093802" sldId="637"/>
            <ac:spMk id="4" creationId="{67A2CCA2-7265-4444-BC3D-6877DDDA8A61}"/>
          </ac:spMkLst>
        </pc:spChg>
        <pc:spChg chg="add del mod">
          <ac:chgData name="Iain Knox" userId="dfec72b5-a142-4602-b4cb-5001668b7602" providerId="ADAL" clId="{40DC7B0C-0C37-42FF-BCD3-00C520F88102}" dt="2023-09-08T07:37:57.680" v="55" actId="478"/>
          <ac:spMkLst>
            <pc:docMk/>
            <pc:sldMk cId="1344093802" sldId="637"/>
            <ac:spMk id="5" creationId="{9F32374E-F193-4851-8170-16C61782B386}"/>
          </ac:spMkLst>
        </pc:spChg>
        <pc:spChg chg="add del mod">
          <ac:chgData name="Iain Knox" userId="dfec72b5-a142-4602-b4cb-5001668b7602" providerId="ADAL" clId="{40DC7B0C-0C37-42FF-BCD3-00C520F88102}" dt="2023-09-08T07:40:21.878" v="69" actId="478"/>
          <ac:spMkLst>
            <pc:docMk/>
            <pc:sldMk cId="1344093802" sldId="637"/>
            <ac:spMk id="7" creationId="{C665653D-4848-4EC2-954D-CFB987D50435}"/>
          </ac:spMkLst>
        </pc:spChg>
        <pc:spChg chg="add del">
          <ac:chgData name="Iain Knox" userId="dfec72b5-a142-4602-b4cb-5001668b7602" providerId="ADAL" clId="{40DC7B0C-0C37-42FF-BCD3-00C520F88102}" dt="2023-09-08T07:38:32.051" v="59" actId="478"/>
          <ac:spMkLst>
            <pc:docMk/>
            <pc:sldMk cId="1344093802" sldId="637"/>
            <ac:spMk id="8" creationId="{A37A7B7A-43AB-4EF7-B7CF-C09BE851BBE0}"/>
          </ac:spMkLst>
        </pc:spChg>
        <pc:spChg chg="add del">
          <ac:chgData name="Iain Knox" userId="dfec72b5-a142-4602-b4cb-5001668b7602" providerId="ADAL" clId="{40DC7B0C-0C37-42FF-BCD3-00C520F88102}" dt="2023-09-08T07:38:38.997" v="61" actId="478"/>
          <ac:spMkLst>
            <pc:docMk/>
            <pc:sldMk cId="1344093802" sldId="637"/>
            <ac:spMk id="9" creationId="{83903CF4-5419-4ACD-A47F-5F1BFEC0AB3F}"/>
          </ac:spMkLst>
        </pc:spChg>
        <pc:spChg chg="add mod">
          <ac:chgData name="Iain Knox" userId="dfec72b5-a142-4602-b4cb-5001668b7602" providerId="ADAL" clId="{40DC7B0C-0C37-42FF-BCD3-00C520F88102}" dt="2023-09-08T07:42:59.301" v="85" actId="403"/>
          <ac:spMkLst>
            <pc:docMk/>
            <pc:sldMk cId="1344093802" sldId="637"/>
            <ac:spMk id="12" creationId="{1DC10187-8BCB-4F67-8563-4A4495EBBFDA}"/>
          </ac:spMkLst>
        </pc:spChg>
        <pc:picChg chg="mod">
          <ac:chgData name="Iain Knox" userId="dfec72b5-a142-4602-b4cb-5001668b7602" providerId="ADAL" clId="{40DC7B0C-0C37-42FF-BCD3-00C520F88102}" dt="2023-09-08T07:41:03.149" v="77" actId="1076"/>
          <ac:picMkLst>
            <pc:docMk/>
            <pc:sldMk cId="1344093802" sldId="637"/>
            <ac:picMk id="6" creationId="{A4C2976B-49CE-4290-95ED-6020D97F397D}"/>
          </ac:picMkLst>
        </pc:picChg>
        <pc:picChg chg="add del mod">
          <ac:chgData name="Iain Knox" userId="dfec72b5-a142-4602-b4cb-5001668b7602" providerId="ADAL" clId="{40DC7B0C-0C37-42FF-BCD3-00C520F88102}" dt="2023-09-08T07:40:32.085" v="73" actId="478"/>
          <ac:picMkLst>
            <pc:docMk/>
            <pc:sldMk cId="1344093802" sldId="637"/>
            <ac:picMk id="11" creationId="{C8BD4B2A-19D3-4563-8B15-74194E14CD46}"/>
          </ac:picMkLst>
        </pc:picChg>
        <pc:picChg chg="add mod">
          <ac:chgData name="Iain Knox" userId="dfec72b5-a142-4602-b4cb-5001668b7602" providerId="ADAL" clId="{40DC7B0C-0C37-42FF-BCD3-00C520F88102}" dt="2023-09-08T07:41:01.237" v="76" actId="1076"/>
          <ac:picMkLst>
            <pc:docMk/>
            <pc:sldMk cId="1344093802" sldId="637"/>
            <ac:picMk id="14" creationId="{B497EFF5-DD3B-44EB-90F5-17DC68AC75E5}"/>
          </ac:picMkLst>
        </pc:picChg>
      </pc:sldChg>
      <pc:sldChg chg="addSp delSp modSp">
        <pc:chgData name="Iain Knox" userId="dfec72b5-a142-4602-b4cb-5001668b7602" providerId="ADAL" clId="{40DC7B0C-0C37-42FF-BCD3-00C520F88102}" dt="2023-09-07T11:03:26.459" v="46" actId="478"/>
        <pc:sldMkLst>
          <pc:docMk/>
          <pc:sldMk cId="3477621550" sldId="640"/>
        </pc:sldMkLst>
        <pc:spChg chg="mod">
          <ac:chgData name="Iain Knox" userId="dfec72b5-a142-4602-b4cb-5001668b7602" providerId="ADAL" clId="{40DC7B0C-0C37-42FF-BCD3-00C520F88102}" dt="2023-09-07T11:03:25.216" v="45" actId="5793"/>
          <ac:spMkLst>
            <pc:docMk/>
            <pc:sldMk cId="3477621550" sldId="640"/>
            <ac:spMk id="4" creationId="{E26E091F-0987-408C-8040-4838C57D458D}"/>
          </ac:spMkLst>
        </pc:spChg>
        <pc:picChg chg="add del mod modCrop">
          <ac:chgData name="Iain Knox" userId="dfec72b5-a142-4602-b4cb-5001668b7602" providerId="ADAL" clId="{40DC7B0C-0C37-42FF-BCD3-00C520F88102}" dt="2023-09-07T11:03:26.459" v="46" actId="478"/>
          <ac:picMkLst>
            <pc:docMk/>
            <pc:sldMk cId="3477621550" sldId="640"/>
            <ac:picMk id="5" creationId="{4520E7CC-66CB-4BC4-8ABB-16CDC642FF46}"/>
          </ac:picMkLst>
        </pc:picChg>
      </pc:sldChg>
      <pc:sldChg chg="modSp add">
        <pc:chgData name="Iain Knox" userId="dfec72b5-a142-4602-b4cb-5001668b7602" providerId="ADAL" clId="{40DC7B0C-0C37-42FF-BCD3-00C520F88102}" dt="2023-09-07T11:03:40.277" v="50" actId="20577"/>
        <pc:sldMkLst>
          <pc:docMk/>
          <pc:sldMk cId="110923" sldId="643"/>
        </pc:sldMkLst>
        <pc:spChg chg="mod">
          <ac:chgData name="Iain Knox" userId="dfec72b5-a142-4602-b4cb-5001668b7602" providerId="ADAL" clId="{40DC7B0C-0C37-42FF-BCD3-00C520F88102}" dt="2023-09-07T11:03:40.277" v="50" actId="20577"/>
          <ac:spMkLst>
            <pc:docMk/>
            <pc:sldMk cId="110923" sldId="643"/>
            <ac:spMk id="4" creationId="{E26E091F-0987-408C-8040-4838C57D458D}"/>
          </ac:spMkLst>
        </pc:spChg>
      </pc:sldChg>
    </pc:docChg>
  </pc:docChgLst>
  <pc:docChgLst>
    <pc:chgData name="Iain Knox" userId="dfec72b5-a142-4602-b4cb-5001668b7602" providerId="ADAL" clId="{85D5EC2C-5E4D-4A33-AD99-7201B30C2C45}"/>
    <pc:docChg chg="custSel addSld modSld sldOrd">
      <pc:chgData name="Iain Knox" userId="dfec72b5-a142-4602-b4cb-5001668b7602" providerId="ADAL" clId="{85D5EC2C-5E4D-4A33-AD99-7201B30C2C45}" dt="2023-09-07T08:53:25.654" v="78" actId="14100"/>
      <pc:docMkLst>
        <pc:docMk/>
      </pc:docMkLst>
      <pc:sldChg chg="ord">
        <pc:chgData name="Iain Knox" userId="dfec72b5-a142-4602-b4cb-5001668b7602" providerId="ADAL" clId="{85D5EC2C-5E4D-4A33-AD99-7201B30C2C45}" dt="2023-09-04T15:23:02.755" v="9"/>
        <pc:sldMkLst>
          <pc:docMk/>
          <pc:sldMk cId="2393027095" sldId="398"/>
        </pc:sldMkLst>
      </pc:sldChg>
      <pc:sldChg chg="addSp delSp modSp">
        <pc:chgData name="Iain Knox" userId="dfec72b5-a142-4602-b4cb-5001668b7602" providerId="ADAL" clId="{85D5EC2C-5E4D-4A33-AD99-7201B30C2C45}" dt="2023-09-07T08:35:34.403" v="23" actId="1076"/>
        <pc:sldMkLst>
          <pc:docMk/>
          <pc:sldMk cId="2780985483" sldId="403"/>
        </pc:sldMkLst>
        <pc:picChg chg="del">
          <ac:chgData name="Iain Knox" userId="dfec72b5-a142-4602-b4cb-5001668b7602" providerId="ADAL" clId="{85D5EC2C-5E4D-4A33-AD99-7201B30C2C45}" dt="2023-09-07T08:35:16.441" v="19" actId="478"/>
          <ac:picMkLst>
            <pc:docMk/>
            <pc:sldMk cId="2780985483" sldId="403"/>
            <ac:picMk id="4" creationId="{2B23BDC3-09F5-4984-B337-F92BD0A73FC5}"/>
          </ac:picMkLst>
        </pc:picChg>
        <pc:picChg chg="add mod modCrop">
          <ac:chgData name="Iain Knox" userId="dfec72b5-a142-4602-b4cb-5001668b7602" providerId="ADAL" clId="{85D5EC2C-5E4D-4A33-AD99-7201B30C2C45}" dt="2023-09-07T08:35:34.403" v="23" actId="1076"/>
          <ac:picMkLst>
            <pc:docMk/>
            <pc:sldMk cId="2780985483" sldId="403"/>
            <ac:picMk id="7" creationId="{91054D4F-F9A1-45E4-9A6C-502DF4D43CD3}"/>
          </ac:picMkLst>
        </pc:picChg>
      </pc:sldChg>
      <pc:sldChg chg="ord">
        <pc:chgData name="Iain Knox" userId="dfec72b5-a142-4602-b4cb-5001668b7602" providerId="ADAL" clId="{85D5EC2C-5E4D-4A33-AD99-7201B30C2C45}" dt="2023-09-04T15:26:48.588" v="10"/>
        <pc:sldMkLst>
          <pc:docMk/>
          <pc:sldMk cId="212704413" sldId="404"/>
        </pc:sldMkLst>
      </pc:sldChg>
      <pc:sldChg chg="ord">
        <pc:chgData name="Iain Knox" userId="dfec72b5-a142-4602-b4cb-5001668b7602" providerId="ADAL" clId="{85D5EC2C-5E4D-4A33-AD99-7201B30C2C45}" dt="2023-09-04T15:19:20.308" v="5"/>
        <pc:sldMkLst>
          <pc:docMk/>
          <pc:sldMk cId="665946593" sldId="414"/>
        </pc:sldMkLst>
      </pc:sldChg>
      <pc:sldChg chg="ord">
        <pc:chgData name="Iain Knox" userId="dfec72b5-a142-4602-b4cb-5001668b7602" providerId="ADAL" clId="{85D5EC2C-5E4D-4A33-AD99-7201B30C2C45}" dt="2023-09-04T15:19:18.482" v="4"/>
        <pc:sldMkLst>
          <pc:docMk/>
          <pc:sldMk cId="1082422955" sldId="636"/>
        </pc:sldMkLst>
      </pc:sldChg>
      <pc:sldChg chg="addSp modSp">
        <pc:chgData name="Iain Knox" userId="dfec72b5-a142-4602-b4cb-5001668b7602" providerId="ADAL" clId="{85D5EC2C-5E4D-4A33-AD99-7201B30C2C45}" dt="2023-09-04T15:31:49.249" v="15"/>
        <pc:sldMkLst>
          <pc:docMk/>
          <pc:sldMk cId="1344093802" sldId="637"/>
        </pc:sldMkLst>
        <pc:spChg chg="mod">
          <ac:chgData name="Iain Knox" userId="dfec72b5-a142-4602-b4cb-5001668b7602" providerId="ADAL" clId="{85D5EC2C-5E4D-4A33-AD99-7201B30C2C45}" dt="2023-09-04T15:29:12.049" v="12"/>
          <ac:spMkLst>
            <pc:docMk/>
            <pc:sldMk cId="1344093802" sldId="637"/>
            <ac:spMk id="2" creationId="{AE10D2BE-981C-420D-8D6A-43D08E2F9CF3}"/>
          </ac:spMkLst>
        </pc:spChg>
        <pc:spChg chg="add mod">
          <ac:chgData name="Iain Knox" userId="dfec72b5-a142-4602-b4cb-5001668b7602" providerId="ADAL" clId="{85D5EC2C-5E4D-4A33-AD99-7201B30C2C45}" dt="2023-09-04T15:31:49.249" v="15"/>
          <ac:spMkLst>
            <pc:docMk/>
            <pc:sldMk cId="1344093802" sldId="637"/>
            <ac:spMk id="3" creationId="{307B4AF2-9ABA-436D-B072-881F7A5168D2}"/>
          </ac:spMkLst>
        </pc:spChg>
        <pc:picChg chg="add">
          <ac:chgData name="Iain Knox" userId="dfec72b5-a142-4602-b4cb-5001668b7602" providerId="ADAL" clId="{85D5EC2C-5E4D-4A33-AD99-7201B30C2C45}" dt="2023-09-04T15:30:14.554" v="14"/>
          <ac:picMkLst>
            <pc:docMk/>
            <pc:sldMk cId="1344093802" sldId="637"/>
            <ac:picMk id="6" creationId="{A4C2976B-49CE-4290-95ED-6020D97F397D}"/>
          </ac:picMkLst>
        </pc:picChg>
      </pc:sldChg>
      <pc:sldChg chg="add ord">
        <pc:chgData name="Iain Knox" userId="dfec72b5-a142-4602-b4cb-5001668b7602" providerId="ADAL" clId="{85D5EC2C-5E4D-4A33-AD99-7201B30C2C45}" dt="2023-09-04T15:19:10.328" v="3"/>
        <pc:sldMkLst>
          <pc:docMk/>
          <pc:sldMk cId="1109105910" sldId="639"/>
        </pc:sldMkLst>
      </pc:sldChg>
      <pc:sldChg chg="addSp add">
        <pc:chgData name="Iain Knox" userId="dfec72b5-a142-4602-b4cb-5001668b7602" providerId="ADAL" clId="{85D5EC2C-5E4D-4A33-AD99-7201B30C2C45}" dt="2023-09-04T15:21:56.727" v="8"/>
        <pc:sldMkLst>
          <pc:docMk/>
          <pc:sldMk cId="3477621550" sldId="640"/>
        </pc:sldMkLst>
        <pc:spChg chg="add">
          <ac:chgData name="Iain Knox" userId="dfec72b5-a142-4602-b4cb-5001668b7602" providerId="ADAL" clId="{85D5EC2C-5E4D-4A33-AD99-7201B30C2C45}" dt="2023-09-04T15:21:45.787" v="7"/>
          <ac:spMkLst>
            <pc:docMk/>
            <pc:sldMk cId="3477621550" sldId="640"/>
            <ac:spMk id="3" creationId="{2266B3F4-6907-407C-B804-928661EA6DCC}"/>
          </ac:spMkLst>
        </pc:spChg>
        <pc:spChg chg="add">
          <ac:chgData name="Iain Knox" userId="dfec72b5-a142-4602-b4cb-5001668b7602" providerId="ADAL" clId="{85D5EC2C-5E4D-4A33-AD99-7201B30C2C45}" dt="2023-09-04T15:21:56.727" v="8"/>
          <ac:spMkLst>
            <pc:docMk/>
            <pc:sldMk cId="3477621550" sldId="640"/>
            <ac:spMk id="4" creationId="{E26E091F-0987-408C-8040-4838C57D458D}"/>
          </ac:spMkLst>
        </pc:spChg>
        <pc:cxnChg chg="add">
          <ac:chgData name="Iain Knox" userId="dfec72b5-a142-4602-b4cb-5001668b7602" providerId="ADAL" clId="{85D5EC2C-5E4D-4A33-AD99-7201B30C2C45}" dt="2023-09-04T15:21:45.787" v="7"/>
          <ac:cxnSpMkLst>
            <pc:docMk/>
            <pc:sldMk cId="3477621550" sldId="640"/>
            <ac:cxnSpMk id="2" creationId="{F8C0DCD6-C19D-4124-B82A-49E0E8D5878D}"/>
          </ac:cxnSpMkLst>
        </pc:cxnChg>
      </pc:sldChg>
      <pc:sldChg chg="addSp add">
        <pc:chgData name="Iain Knox" userId="dfec72b5-a142-4602-b4cb-5001668b7602" providerId="ADAL" clId="{85D5EC2C-5E4D-4A33-AD99-7201B30C2C45}" dt="2023-09-04T15:35:32.419" v="18"/>
        <pc:sldMkLst>
          <pc:docMk/>
          <pc:sldMk cId="1123916093" sldId="641"/>
        </pc:sldMkLst>
        <pc:spChg chg="add">
          <ac:chgData name="Iain Knox" userId="dfec72b5-a142-4602-b4cb-5001668b7602" providerId="ADAL" clId="{85D5EC2C-5E4D-4A33-AD99-7201B30C2C45}" dt="2023-09-04T15:35:23.519" v="17"/>
          <ac:spMkLst>
            <pc:docMk/>
            <pc:sldMk cId="1123916093" sldId="641"/>
            <ac:spMk id="4" creationId="{33ED4384-DA9A-4B2F-9B1F-0910959530D6}"/>
          </ac:spMkLst>
        </pc:spChg>
        <pc:picChg chg="add">
          <ac:chgData name="Iain Knox" userId="dfec72b5-a142-4602-b4cb-5001668b7602" providerId="ADAL" clId="{85D5EC2C-5E4D-4A33-AD99-7201B30C2C45}" dt="2023-09-04T15:35:32.419" v="18"/>
          <ac:picMkLst>
            <pc:docMk/>
            <pc:sldMk cId="1123916093" sldId="641"/>
            <ac:picMk id="1026" creationId="{5A5C5BA9-AA35-4D84-9312-66BFE087BD6A}"/>
          </ac:picMkLst>
        </pc:picChg>
      </pc:sldChg>
      <pc:sldChg chg="addSp delSp modSp add">
        <pc:chgData name="Iain Knox" userId="dfec72b5-a142-4602-b4cb-5001668b7602" providerId="ADAL" clId="{85D5EC2C-5E4D-4A33-AD99-7201B30C2C45}" dt="2023-09-07T08:53:25.654" v="78" actId="14100"/>
        <pc:sldMkLst>
          <pc:docMk/>
          <pc:sldMk cId="716937588" sldId="642"/>
        </pc:sldMkLst>
        <pc:spChg chg="add del">
          <ac:chgData name="Iain Knox" userId="dfec72b5-a142-4602-b4cb-5001668b7602" providerId="ADAL" clId="{85D5EC2C-5E4D-4A33-AD99-7201B30C2C45}" dt="2023-09-07T08:53:20.233" v="76" actId="478"/>
          <ac:spMkLst>
            <pc:docMk/>
            <pc:sldMk cId="716937588" sldId="642"/>
            <ac:spMk id="5" creationId="{354E9685-8601-4A26-A4B4-65A6AB74B7F6}"/>
          </ac:spMkLst>
        </pc:spChg>
        <pc:spChg chg="add del mod">
          <ac:chgData name="Iain Knox" userId="dfec72b5-a142-4602-b4cb-5001668b7602" providerId="ADAL" clId="{85D5EC2C-5E4D-4A33-AD99-7201B30C2C45}" dt="2023-09-07T08:53:20.233" v="76" actId="478"/>
          <ac:spMkLst>
            <pc:docMk/>
            <pc:sldMk cId="716937588" sldId="642"/>
            <ac:spMk id="6" creationId="{9687A011-6D76-4A32-9CF9-4A4A956FF505}"/>
          </ac:spMkLst>
        </pc:spChg>
        <pc:picChg chg="add mod modCrop">
          <ac:chgData name="Iain Knox" userId="dfec72b5-a142-4602-b4cb-5001668b7602" providerId="ADAL" clId="{85D5EC2C-5E4D-4A33-AD99-7201B30C2C45}" dt="2023-09-07T08:53:22.974" v="77" actId="14100"/>
          <ac:picMkLst>
            <pc:docMk/>
            <pc:sldMk cId="716937588" sldId="642"/>
            <ac:picMk id="2" creationId="{41D2E79C-F66B-4774-AA93-B804D99D5FBD}"/>
          </ac:picMkLst>
        </pc:picChg>
        <pc:picChg chg="add mod modCrop">
          <ac:chgData name="Iain Knox" userId="dfec72b5-a142-4602-b4cb-5001668b7602" providerId="ADAL" clId="{85D5EC2C-5E4D-4A33-AD99-7201B30C2C45}" dt="2023-09-07T08:53:25.654" v="78" actId="14100"/>
          <ac:picMkLst>
            <pc:docMk/>
            <pc:sldMk cId="716937588" sldId="642"/>
            <ac:picMk id="3" creationId="{82AA42EB-8614-4A3D-9BB6-CA08CE856DA2}"/>
          </ac:picMkLst>
        </pc:picChg>
        <pc:cxnChg chg="add del">
          <ac:chgData name="Iain Knox" userId="dfec72b5-a142-4602-b4cb-5001668b7602" providerId="ADAL" clId="{85D5EC2C-5E4D-4A33-AD99-7201B30C2C45}" dt="2023-09-07T08:53:20.233" v="76" actId="478"/>
          <ac:cxnSpMkLst>
            <pc:docMk/>
            <pc:sldMk cId="716937588" sldId="642"/>
            <ac:cxnSpMk id="4" creationId="{084F623C-91D8-4862-9DAB-6EBFF0B5C365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A02E37-EA91-4743-A9BA-9A0E8D9358F6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4DAC8FD2-239E-49E7-BCD9-2F401263E485}">
      <dgm:prSet/>
      <dgm:spPr/>
      <dgm:t>
        <a:bodyPr/>
        <a:lstStyle/>
        <a:p>
          <a:r>
            <a:rPr lang="en-US" b="1" dirty="0"/>
            <a:t>Everyone</a:t>
          </a:r>
          <a:r>
            <a:rPr lang="en-US" dirty="0"/>
            <a:t> who comes into contact with children and their families has a role to play in safeguarding children</a:t>
          </a:r>
        </a:p>
      </dgm:t>
    </dgm:pt>
    <dgm:pt modelId="{07041194-055B-483C-B230-AD9B2E5DBE5F}" type="parTrans" cxnId="{9B84E948-988D-4DFD-8EB9-C893B38603A7}">
      <dgm:prSet/>
      <dgm:spPr/>
      <dgm:t>
        <a:bodyPr/>
        <a:lstStyle/>
        <a:p>
          <a:endParaRPr lang="en-US"/>
        </a:p>
      </dgm:t>
    </dgm:pt>
    <dgm:pt modelId="{7C6DEB91-E98E-42F1-9E82-E1D63EF36E01}" type="sibTrans" cxnId="{9B84E948-988D-4DFD-8EB9-C893B38603A7}">
      <dgm:prSet/>
      <dgm:spPr/>
      <dgm:t>
        <a:bodyPr/>
        <a:lstStyle/>
        <a:p>
          <a:endParaRPr lang="en-US"/>
        </a:p>
      </dgm:t>
    </dgm:pt>
    <dgm:pt modelId="{5597A220-3D0F-46C8-AD22-283779857890}">
      <dgm:prSet/>
      <dgm:spPr/>
      <dgm:t>
        <a:bodyPr/>
        <a:lstStyle/>
        <a:p>
          <a:r>
            <a:rPr lang="en-US"/>
            <a:t>All should ensure that their approach is </a:t>
          </a:r>
          <a:r>
            <a:rPr lang="en-US" b="1"/>
            <a:t>child-centered</a:t>
          </a:r>
          <a:r>
            <a:rPr lang="en-US"/>
            <a:t>/</a:t>
          </a:r>
          <a:r>
            <a:rPr lang="en-US" b="1"/>
            <a:t>best interests </a:t>
          </a:r>
          <a:r>
            <a:rPr lang="en-US"/>
            <a:t>of the child</a:t>
          </a:r>
        </a:p>
      </dgm:t>
    </dgm:pt>
    <dgm:pt modelId="{79E48CCC-E316-4986-9C12-2BBE1994D57F}" type="parTrans" cxnId="{DA9D3632-859B-4C38-93F5-514A2968238B}">
      <dgm:prSet/>
      <dgm:spPr/>
      <dgm:t>
        <a:bodyPr/>
        <a:lstStyle/>
        <a:p>
          <a:endParaRPr lang="en-US"/>
        </a:p>
      </dgm:t>
    </dgm:pt>
    <dgm:pt modelId="{A7102BCF-C418-4B70-9828-C0D40FB97A46}" type="sibTrans" cxnId="{DA9D3632-859B-4C38-93F5-514A2968238B}">
      <dgm:prSet/>
      <dgm:spPr/>
      <dgm:t>
        <a:bodyPr/>
        <a:lstStyle/>
        <a:p>
          <a:endParaRPr lang="en-US"/>
        </a:p>
      </dgm:t>
    </dgm:pt>
    <dgm:pt modelId="{B8C240AA-B76C-4758-9DEC-BD4112FBA1ED}">
      <dgm:prSet/>
      <dgm:spPr/>
      <dgm:t>
        <a:bodyPr/>
        <a:lstStyle/>
        <a:p>
          <a:r>
            <a:rPr lang="en-US" b="1"/>
            <a:t>Everyone</a:t>
          </a:r>
          <a:r>
            <a:rPr lang="en-US"/>
            <a:t> has a role to play in identifying concerns, sharing information.</a:t>
          </a:r>
        </a:p>
      </dgm:t>
    </dgm:pt>
    <dgm:pt modelId="{DE96C802-54B3-4F31-A498-1EECFCDE8A0F}" type="parTrans" cxnId="{176877F9-CCAF-4582-B695-E8690A447D97}">
      <dgm:prSet/>
      <dgm:spPr/>
      <dgm:t>
        <a:bodyPr/>
        <a:lstStyle/>
        <a:p>
          <a:endParaRPr lang="en-US"/>
        </a:p>
      </dgm:t>
    </dgm:pt>
    <dgm:pt modelId="{8345935B-4671-44A3-B3CA-B8021DA192E3}" type="sibTrans" cxnId="{176877F9-CCAF-4582-B695-E8690A447D97}">
      <dgm:prSet/>
      <dgm:spPr/>
      <dgm:t>
        <a:bodyPr/>
        <a:lstStyle/>
        <a:p>
          <a:endParaRPr lang="en-US"/>
        </a:p>
      </dgm:t>
    </dgm:pt>
    <dgm:pt modelId="{3888B43B-BCA6-421E-B0EC-F86A1BE9772A}">
      <dgm:prSet/>
      <dgm:spPr/>
      <dgm:t>
        <a:bodyPr/>
        <a:lstStyle/>
        <a:p>
          <a:r>
            <a:rPr lang="en-US"/>
            <a:t>Early Help – </a:t>
          </a:r>
          <a:r>
            <a:rPr lang="en-US" b="1"/>
            <a:t>early identification</a:t>
          </a:r>
          <a:r>
            <a:rPr lang="en-US"/>
            <a:t> of emerging problems and assessment</a:t>
          </a:r>
        </a:p>
      </dgm:t>
    </dgm:pt>
    <dgm:pt modelId="{C006D6B1-30A5-4E04-B822-281ECF34851E}" type="parTrans" cxnId="{E3E6AD6B-13FA-426D-AA2B-5D3594C8FC64}">
      <dgm:prSet/>
      <dgm:spPr/>
      <dgm:t>
        <a:bodyPr/>
        <a:lstStyle/>
        <a:p>
          <a:endParaRPr lang="en-US"/>
        </a:p>
      </dgm:t>
    </dgm:pt>
    <dgm:pt modelId="{E8CB3ABB-B01E-4E06-B9B0-A5E8C74C8608}" type="sibTrans" cxnId="{E3E6AD6B-13FA-426D-AA2B-5D3594C8FC64}">
      <dgm:prSet/>
      <dgm:spPr/>
      <dgm:t>
        <a:bodyPr/>
        <a:lstStyle/>
        <a:p>
          <a:endParaRPr lang="en-US"/>
        </a:p>
      </dgm:t>
    </dgm:pt>
    <dgm:pt modelId="{772CBBAA-EA9B-CB4F-A32D-D460F8DB4831}" type="pres">
      <dgm:prSet presAssocID="{A4A02E37-EA91-4743-A9BA-9A0E8D9358F6}" presName="vert0" presStyleCnt="0">
        <dgm:presLayoutVars>
          <dgm:dir/>
          <dgm:animOne val="branch"/>
          <dgm:animLvl val="lvl"/>
        </dgm:presLayoutVars>
      </dgm:prSet>
      <dgm:spPr/>
    </dgm:pt>
    <dgm:pt modelId="{68247EA5-6F7D-2E4E-A99D-C6F3002C5522}" type="pres">
      <dgm:prSet presAssocID="{4DAC8FD2-239E-49E7-BCD9-2F401263E485}" presName="thickLine" presStyleLbl="alignNode1" presStyleIdx="0" presStyleCnt="4"/>
      <dgm:spPr/>
    </dgm:pt>
    <dgm:pt modelId="{1719BEFB-8DFF-294E-A66C-1C3D8F032689}" type="pres">
      <dgm:prSet presAssocID="{4DAC8FD2-239E-49E7-BCD9-2F401263E485}" presName="horz1" presStyleCnt="0"/>
      <dgm:spPr/>
    </dgm:pt>
    <dgm:pt modelId="{FDF03090-42E8-C44F-8933-A700192BBCC9}" type="pres">
      <dgm:prSet presAssocID="{4DAC8FD2-239E-49E7-BCD9-2F401263E485}" presName="tx1" presStyleLbl="revTx" presStyleIdx="0" presStyleCnt="4"/>
      <dgm:spPr/>
    </dgm:pt>
    <dgm:pt modelId="{168EF146-1A45-514B-BD15-BD3940F873CB}" type="pres">
      <dgm:prSet presAssocID="{4DAC8FD2-239E-49E7-BCD9-2F401263E485}" presName="vert1" presStyleCnt="0"/>
      <dgm:spPr/>
    </dgm:pt>
    <dgm:pt modelId="{2C501A42-D67A-DD42-9E3A-B353F36E3791}" type="pres">
      <dgm:prSet presAssocID="{5597A220-3D0F-46C8-AD22-283779857890}" presName="thickLine" presStyleLbl="alignNode1" presStyleIdx="1" presStyleCnt="4"/>
      <dgm:spPr/>
    </dgm:pt>
    <dgm:pt modelId="{ECA9CA27-8FDA-DE43-A983-738097E6598B}" type="pres">
      <dgm:prSet presAssocID="{5597A220-3D0F-46C8-AD22-283779857890}" presName="horz1" presStyleCnt="0"/>
      <dgm:spPr/>
    </dgm:pt>
    <dgm:pt modelId="{0E4D19C7-6187-1B46-BE9D-0FF0C9FAD738}" type="pres">
      <dgm:prSet presAssocID="{5597A220-3D0F-46C8-AD22-283779857890}" presName="tx1" presStyleLbl="revTx" presStyleIdx="1" presStyleCnt="4"/>
      <dgm:spPr/>
    </dgm:pt>
    <dgm:pt modelId="{0E3C720D-833A-4B4D-8003-299AE19B983B}" type="pres">
      <dgm:prSet presAssocID="{5597A220-3D0F-46C8-AD22-283779857890}" presName="vert1" presStyleCnt="0"/>
      <dgm:spPr/>
    </dgm:pt>
    <dgm:pt modelId="{D66D6945-125E-E443-8FE9-FBFBB3B07BEB}" type="pres">
      <dgm:prSet presAssocID="{B8C240AA-B76C-4758-9DEC-BD4112FBA1ED}" presName="thickLine" presStyleLbl="alignNode1" presStyleIdx="2" presStyleCnt="4"/>
      <dgm:spPr/>
    </dgm:pt>
    <dgm:pt modelId="{7B645838-8A58-3B42-94CB-603934FB31A3}" type="pres">
      <dgm:prSet presAssocID="{B8C240AA-B76C-4758-9DEC-BD4112FBA1ED}" presName="horz1" presStyleCnt="0"/>
      <dgm:spPr/>
    </dgm:pt>
    <dgm:pt modelId="{FBED5E8E-2B9C-C24F-B134-C31ACFA9A84F}" type="pres">
      <dgm:prSet presAssocID="{B8C240AA-B76C-4758-9DEC-BD4112FBA1ED}" presName="tx1" presStyleLbl="revTx" presStyleIdx="2" presStyleCnt="4"/>
      <dgm:spPr/>
    </dgm:pt>
    <dgm:pt modelId="{4947A137-C2D7-7340-8CA5-14E28231DDFA}" type="pres">
      <dgm:prSet presAssocID="{B8C240AA-B76C-4758-9DEC-BD4112FBA1ED}" presName="vert1" presStyleCnt="0"/>
      <dgm:spPr/>
    </dgm:pt>
    <dgm:pt modelId="{B1EA49EB-D96A-694F-B768-3B2896F478EA}" type="pres">
      <dgm:prSet presAssocID="{3888B43B-BCA6-421E-B0EC-F86A1BE9772A}" presName="thickLine" presStyleLbl="alignNode1" presStyleIdx="3" presStyleCnt="4"/>
      <dgm:spPr/>
    </dgm:pt>
    <dgm:pt modelId="{652EEACE-8643-DD48-913C-235E508C9117}" type="pres">
      <dgm:prSet presAssocID="{3888B43B-BCA6-421E-B0EC-F86A1BE9772A}" presName="horz1" presStyleCnt="0"/>
      <dgm:spPr/>
    </dgm:pt>
    <dgm:pt modelId="{237AB092-C78F-2548-8DBB-9430404718AC}" type="pres">
      <dgm:prSet presAssocID="{3888B43B-BCA6-421E-B0EC-F86A1BE9772A}" presName="tx1" presStyleLbl="revTx" presStyleIdx="3" presStyleCnt="4"/>
      <dgm:spPr/>
    </dgm:pt>
    <dgm:pt modelId="{A685F1F8-5D24-9948-94DA-C094F3470C0D}" type="pres">
      <dgm:prSet presAssocID="{3888B43B-BCA6-421E-B0EC-F86A1BE9772A}" presName="vert1" presStyleCnt="0"/>
      <dgm:spPr/>
    </dgm:pt>
  </dgm:ptLst>
  <dgm:cxnLst>
    <dgm:cxn modelId="{262E7910-81B5-0E43-893E-BCE0CF89B437}" type="presOf" srcId="{A4A02E37-EA91-4743-A9BA-9A0E8D9358F6}" destId="{772CBBAA-EA9B-CB4F-A32D-D460F8DB4831}" srcOrd="0" destOrd="0" presId="urn:microsoft.com/office/officeart/2008/layout/LinedList"/>
    <dgm:cxn modelId="{DA9D3632-859B-4C38-93F5-514A2968238B}" srcId="{A4A02E37-EA91-4743-A9BA-9A0E8D9358F6}" destId="{5597A220-3D0F-46C8-AD22-283779857890}" srcOrd="1" destOrd="0" parTransId="{79E48CCC-E316-4986-9C12-2BBE1994D57F}" sibTransId="{A7102BCF-C418-4B70-9828-C0D40FB97A46}"/>
    <dgm:cxn modelId="{34EF1138-6C7B-2544-AE87-5AD166A08C13}" type="presOf" srcId="{5597A220-3D0F-46C8-AD22-283779857890}" destId="{0E4D19C7-6187-1B46-BE9D-0FF0C9FAD738}" srcOrd="0" destOrd="0" presId="urn:microsoft.com/office/officeart/2008/layout/LinedList"/>
    <dgm:cxn modelId="{9B84E948-988D-4DFD-8EB9-C893B38603A7}" srcId="{A4A02E37-EA91-4743-A9BA-9A0E8D9358F6}" destId="{4DAC8FD2-239E-49E7-BCD9-2F401263E485}" srcOrd="0" destOrd="0" parTransId="{07041194-055B-483C-B230-AD9B2E5DBE5F}" sibTransId="{7C6DEB91-E98E-42F1-9E82-E1D63EF36E01}"/>
    <dgm:cxn modelId="{E3E6AD6B-13FA-426D-AA2B-5D3594C8FC64}" srcId="{A4A02E37-EA91-4743-A9BA-9A0E8D9358F6}" destId="{3888B43B-BCA6-421E-B0EC-F86A1BE9772A}" srcOrd="3" destOrd="0" parTransId="{C006D6B1-30A5-4E04-B822-281ECF34851E}" sibTransId="{E8CB3ABB-B01E-4E06-B9B0-A5E8C74C8608}"/>
    <dgm:cxn modelId="{5EB33374-C3F4-3A43-A988-61C4194AC095}" type="presOf" srcId="{3888B43B-BCA6-421E-B0EC-F86A1BE9772A}" destId="{237AB092-C78F-2548-8DBB-9430404718AC}" srcOrd="0" destOrd="0" presId="urn:microsoft.com/office/officeart/2008/layout/LinedList"/>
    <dgm:cxn modelId="{DAA6A076-46D8-CE43-8353-4B1E9AB30E95}" type="presOf" srcId="{4DAC8FD2-239E-49E7-BCD9-2F401263E485}" destId="{FDF03090-42E8-C44F-8933-A700192BBCC9}" srcOrd="0" destOrd="0" presId="urn:microsoft.com/office/officeart/2008/layout/LinedList"/>
    <dgm:cxn modelId="{FA6D61F5-6A18-2A48-B7E4-5530DF8B4E76}" type="presOf" srcId="{B8C240AA-B76C-4758-9DEC-BD4112FBA1ED}" destId="{FBED5E8E-2B9C-C24F-B134-C31ACFA9A84F}" srcOrd="0" destOrd="0" presId="urn:microsoft.com/office/officeart/2008/layout/LinedList"/>
    <dgm:cxn modelId="{176877F9-CCAF-4582-B695-E8690A447D97}" srcId="{A4A02E37-EA91-4743-A9BA-9A0E8D9358F6}" destId="{B8C240AA-B76C-4758-9DEC-BD4112FBA1ED}" srcOrd="2" destOrd="0" parTransId="{DE96C802-54B3-4F31-A498-1EECFCDE8A0F}" sibTransId="{8345935B-4671-44A3-B3CA-B8021DA192E3}"/>
    <dgm:cxn modelId="{1278212B-CB38-DA48-AACC-FF4B56CBE972}" type="presParOf" srcId="{772CBBAA-EA9B-CB4F-A32D-D460F8DB4831}" destId="{68247EA5-6F7D-2E4E-A99D-C6F3002C5522}" srcOrd="0" destOrd="0" presId="urn:microsoft.com/office/officeart/2008/layout/LinedList"/>
    <dgm:cxn modelId="{390D8210-84ED-5048-9F72-2ED8C5C8B7FF}" type="presParOf" srcId="{772CBBAA-EA9B-CB4F-A32D-D460F8DB4831}" destId="{1719BEFB-8DFF-294E-A66C-1C3D8F032689}" srcOrd="1" destOrd="0" presId="urn:microsoft.com/office/officeart/2008/layout/LinedList"/>
    <dgm:cxn modelId="{64E6D0C4-C1B2-154C-AC81-34259B3D618C}" type="presParOf" srcId="{1719BEFB-8DFF-294E-A66C-1C3D8F032689}" destId="{FDF03090-42E8-C44F-8933-A700192BBCC9}" srcOrd="0" destOrd="0" presId="urn:microsoft.com/office/officeart/2008/layout/LinedList"/>
    <dgm:cxn modelId="{AE196AFA-4DC7-AB4A-98E8-62A5D6C61549}" type="presParOf" srcId="{1719BEFB-8DFF-294E-A66C-1C3D8F032689}" destId="{168EF146-1A45-514B-BD15-BD3940F873CB}" srcOrd="1" destOrd="0" presId="urn:microsoft.com/office/officeart/2008/layout/LinedList"/>
    <dgm:cxn modelId="{015C6BD0-92FA-F644-9478-D444B726617B}" type="presParOf" srcId="{772CBBAA-EA9B-CB4F-A32D-D460F8DB4831}" destId="{2C501A42-D67A-DD42-9E3A-B353F36E3791}" srcOrd="2" destOrd="0" presId="urn:microsoft.com/office/officeart/2008/layout/LinedList"/>
    <dgm:cxn modelId="{EFEA42CA-B52F-1849-BF3D-CCD2030847F8}" type="presParOf" srcId="{772CBBAA-EA9B-CB4F-A32D-D460F8DB4831}" destId="{ECA9CA27-8FDA-DE43-A983-738097E6598B}" srcOrd="3" destOrd="0" presId="urn:microsoft.com/office/officeart/2008/layout/LinedList"/>
    <dgm:cxn modelId="{DDA801A2-B4FE-AE4C-A3B6-9DC9146403E1}" type="presParOf" srcId="{ECA9CA27-8FDA-DE43-A983-738097E6598B}" destId="{0E4D19C7-6187-1B46-BE9D-0FF0C9FAD738}" srcOrd="0" destOrd="0" presId="urn:microsoft.com/office/officeart/2008/layout/LinedList"/>
    <dgm:cxn modelId="{A54718F6-4A91-494C-ADA5-0EAD157B1C90}" type="presParOf" srcId="{ECA9CA27-8FDA-DE43-A983-738097E6598B}" destId="{0E3C720D-833A-4B4D-8003-299AE19B983B}" srcOrd="1" destOrd="0" presId="urn:microsoft.com/office/officeart/2008/layout/LinedList"/>
    <dgm:cxn modelId="{91E358BD-807D-824C-BA80-D5B32179E154}" type="presParOf" srcId="{772CBBAA-EA9B-CB4F-A32D-D460F8DB4831}" destId="{D66D6945-125E-E443-8FE9-FBFBB3B07BEB}" srcOrd="4" destOrd="0" presId="urn:microsoft.com/office/officeart/2008/layout/LinedList"/>
    <dgm:cxn modelId="{0E51B1DD-3C53-7846-A854-F68D02DCE39D}" type="presParOf" srcId="{772CBBAA-EA9B-CB4F-A32D-D460F8DB4831}" destId="{7B645838-8A58-3B42-94CB-603934FB31A3}" srcOrd="5" destOrd="0" presId="urn:microsoft.com/office/officeart/2008/layout/LinedList"/>
    <dgm:cxn modelId="{57FDBCF5-45DD-F244-88DA-BC3E8CFEF9DE}" type="presParOf" srcId="{7B645838-8A58-3B42-94CB-603934FB31A3}" destId="{FBED5E8E-2B9C-C24F-B134-C31ACFA9A84F}" srcOrd="0" destOrd="0" presId="urn:microsoft.com/office/officeart/2008/layout/LinedList"/>
    <dgm:cxn modelId="{B0513DCE-A353-9D47-81F9-40E4120C94E7}" type="presParOf" srcId="{7B645838-8A58-3B42-94CB-603934FB31A3}" destId="{4947A137-C2D7-7340-8CA5-14E28231DDFA}" srcOrd="1" destOrd="0" presId="urn:microsoft.com/office/officeart/2008/layout/LinedList"/>
    <dgm:cxn modelId="{60BFE212-F79E-2844-A944-F27602F4B505}" type="presParOf" srcId="{772CBBAA-EA9B-CB4F-A32D-D460F8DB4831}" destId="{B1EA49EB-D96A-694F-B768-3B2896F478EA}" srcOrd="6" destOrd="0" presId="urn:microsoft.com/office/officeart/2008/layout/LinedList"/>
    <dgm:cxn modelId="{ADFBC7A5-9875-9540-8981-C139BA89EDD5}" type="presParOf" srcId="{772CBBAA-EA9B-CB4F-A32D-D460F8DB4831}" destId="{652EEACE-8643-DD48-913C-235E508C9117}" srcOrd="7" destOrd="0" presId="urn:microsoft.com/office/officeart/2008/layout/LinedList"/>
    <dgm:cxn modelId="{F44C9F81-8E6D-5648-A158-AC7E9BB01D50}" type="presParOf" srcId="{652EEACE-8643-DD48-913C-235E508C9117}" destId="{237AB092-C78F-2548-8DBB-9430404718AC}" srcOrd="0" destOrd="0" presId="urn:microsoft.com/office/officeart/2008/layout/LinedList"/>
    <dgm:cxn modelId="{E96C6292-BF4A-914B-BBE2-521F1E722532}" type="presParOf" srcId="{652EEACE-8643-DD48-913C-235E508C9117}" destId="{A685F1F8-5D24-9948-94DA-C094F3470C0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247EA5-6F7D-2E4E-A99D-C6F3002C5522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F03090-42E8-C44F-8933-A700192BBCC9}">
      <dsp:nvSpPr>
        <dsp:cNvPr id="0" name=""/>
        <dsp:cNvSpPr/>
      </dsp:nvSpPr>
      <dsp:spPr>
        <a:xfrm>
          <a:off x="0" y="0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Everyone</a:t>
          </a:r>
          <a:r>
            <a:rPr lang="en-US" sz="3000" kern="1200" dirty="0"/>
            <a:t> who comes into contact with children and their families has a role to play in safeguarding children</a:t>
          </a:r>
        </a:p>
      </dsp:txBody>
      <dsp:txXfrm>
        <a:off x="0" y="0"/>
        <a:ext cx="10515600" cy="1087834"/>
      </dsp:txXfrm>
    </dsp:sp>
    <dsp:sp modelId="{2C501A42-D67A-DD42-9E3A-B353F36E3791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4D19C7-6187-1B46-BE9D-0FF0C9FAD738}">
      <dsp:nvSpPr>
        <dsp:cNvPr id="0" name=""/>
        <dsp:cNvSpPr/>
      </dsp:nvSpPr>
      <dsp:spPr>
        <a:xfrm>
          <a:off x="0" y="1087834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All should ensure that their approach is </a:t>
          </a:r>
          <a:r>
            <a:rPr lang="en-US" sz="3000" b="1" kern="1200"/>
            <a:t>child-centered</a:t>
          </a:r>
          <a:r>
            <a:rPr lang="en-US" sz="3000" kern="1200"/>
            <a:t>/</a:t>
          </a:r>
          <a:r>
            <a:rPr lang="en-US" sz="3000" b="1" kern="1200"/>
            <a:t>best interests </a:t>
          </a:r>
          <a:r>
            <a:rPr lang="en-US" sz="3000" kern="1200"/>
            <a:t>of the child</a:t>
          </a:r>
        </a:p>
      </dsp:txBody>
      <dsp:txXfrm>
        <a:off x="0" y="1087834"/>
        <a:ext cx="10515600" cy="1087834"/>
      </dsp:txXfrm>
    </dsp:sp>
    <dsp:sp modelId="{D66D6945-125E-E443-8FE9-FBFBB3B07BEB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ED5E8E-2B9C-C24F-B134-C31ACFA9A84F}">
      <dsp:nvSpPr>
        <dsp:cNvPr id="0" name=""/>
        <dsp:cNvSpPr/>
      </dsp:nvSpPr>
      <dsp:spPr>
        <a:xfrm>
          <a:off x="0" y="2175669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Everyone</a:t>
          </a:r>
          <a:r>
            <a:rPr lang="en-US" sz="3000" kern="1200"/>
            <a:t> has a role to play in identifying concerns, sharing information.</a:t>
          </a:r>
        </a:p>
      </dsp:txBody>
      <dsp:txXfrm>
        <a:off x="0" y="2175669"/>
        <a:ext cx="10515600" cy="1087834"/>
      </dsp:txXfrm>
    </dsp:sp>
    <dsp:sp modelId="{B1EA49EB-D96A-694F-B768-3B2896F478EA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7AB092-C78F-2548-8DBB-9430404718AC}">
      <dsp:nvSpPr>
        <dsp:cNvPr id="0" name=""/>
        <dsp:cNvSpPr/>
      </dsp:nvSpPr>
      <dsp:spPr>
        <a:xfrm>
          <a:off x="0" y="3263503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Early Help – </a:t>
          </a:r>
          <a:r>
            <a:rPr lang="en-US" sz="3000" b="1" kern="1200"/>
            <a:t>early identification</a:t>
          </a:r>
          <a:r>
            <a:rPr lang="en-US" sz="3000" kern="1200"/>
            <a:t> of emerging problems and assessment</a:t>
          </a:r>
        </a:p>
      </dsp:txBody>
      <dsp:txXfrm>
        <a:off x="0" y="3263503"/>
        <a:ext cx="10515600" cy="1087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3AD4B-98A1-4156-83F7-8F5912F32FAA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89A2C-0E25-48CD-BB1C-3EDED0DAE3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279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89A2C-0E25-48CD-BB1C-3EDED0DAE30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658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89A2C-0E25-48CD-BB1C-3EDED0DAE30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524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89A2C-0E25-48CD-BB1C-3EDED0DAE30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461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89A2C-0E25-48CD-BB1C-3EDED0DAE30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290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89A2C-0E25-48CD-BB1C-3EDED0DAE30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334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89A2C-0E25-48CD-BB1C-3EDED0DAE30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399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89A2C-0E25-48CD-BB1C-3EDED0DAE30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183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89A2C-0E25-48CD-BB1C-3EDED0DAE30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2729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89A2C-0E25-48CD-BB1C-3EDED0DAE30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8519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89A2C-0E25-48CD-BB1C-3EDED0DAE304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477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BF154-C1CE-4F1D-8B56-305248D06CE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523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BF154-C1CE-4F1D-8B56-305248D06CE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858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89A2C-0E25-48CD-BB1C-3EDED0DAE30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7095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89A2C-0E25-48CD-BB1C-3EDED0DAE30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6064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89A2C-0E25-48CD-BB1C-3EDED0DAE304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9808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89A2C-0E25-48CD-BB1C-3EDED0DAE304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9226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89A2C-0E25-48CD-BB1C-3EDED0DAE304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012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89A2C-0E25-48CD-BB1C-3EDED0DAE304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6805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89A2C-0E25-48CD-BB1C-3EDED0DAE304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1558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89A2C-0E25-48CD-BB1C-3EDED0DAE304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1271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Kiranshastry</a:t>
            </a:r>
            <a:endParaRPr lang="en-GB" dirty="0"/>
          </a:p>
          <a:p>
            <a:r>
              <a:rPr lang="en-GB" dirty="0" err="1"/>
              <a:t>Srip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EAEF52-9C05-4616-A39C-1700E0579A5E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6458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89A2C-0E25-48CD-BB1C-3EDED0DAE304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014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89A2C-0E25-48CD-BB1C-3EDED0DAE30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1201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21AF-1784-4A0B-82DA-1FBB7CCDA12B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9110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 single professional can have a full picture of a child’s needs and </a:t>
            </a:r>
            <a:r>
              <a:rPr lang="en-US" err="1"/>
              <a:t>cicumstances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21AF-1784-4A0B-82DA-1FBB7CCDA12B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242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Take us through till lunch 12.00 – 12.30pm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0466D-FE8A-4F11-B8F8-91AF9DCCD1E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164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89A2C-0E25-48CD-BB1C-3EDED0DAE30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545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89A2C-0E25-48CD-BB1C-3EDED0DAE30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802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89A2C-0E25-48CD-BB1C-3EDED0DAE30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779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BF154-C1CE-4F1D-8B56-305248D06CE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541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Novice, Advanced beginner, proficient - expert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89A2C-0E25-48CD-BB1C-3EDED0DAE30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559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27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369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939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1CA4E-CD39-4F21-B996-5A5E27E8BD1F}" type="datetimeFigureOut">
              <a:rPr lang="en-GB"/>
              <a:pPr>
                <a:defRPr/>
              </a:pPr>
              <a:t>08/09/2023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3F3E0-9B22-47F1-81CC-22A1A2F8075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00190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buSzPct val="25000"/>
            </a:pPr>
            <a:fld id="{00000000-1234-1234-1234-123412341234}" type="slidenum">
              <a:rPr lang="en-GB" sz="2398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l">
                <a:buSzPct val="25000"/>
              </a:pPr>
              <a:t>‹#›</a:t>
            </a:fld>
            <a:endParaRPr lang="en-GB" sz="2398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872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863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27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493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819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527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562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493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1970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383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332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2305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369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939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819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527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562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197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383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332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230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F1EB4-F472-4602-AC63-C25E1F9EE2B5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B4FAE2C-24FC-4D5E-8B8B-A6A8FE24F8FF}"/>
              </a:ext>
            </a:extLst>
          </p:cNvPr>
          <p:cNvSpPr/>
          <p:nvPr userDrawn="1"/>
        </p:nvSpPr>
        <p:spPr>
          <a:xfrm>
            <a:off x="0" y="257175"/>
            <a:ext cx="12192000" cy="5553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219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  <p:sldLayoutId id="214748367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F1EB4-F472-4602-AC63-C25E1F9EE2B5}" type="datetimeFigureOut">
              <a:rPr lang="en-GB" smtClean="0"/>
              <a:t>08/09/2023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CA0837-274D-4F08-B61E-DD3EF1785736}"/>
              </a:ext>
            </a:extLst>
          </p:cNvPr>
          <p:cNvSpPr/>
          <p:nvPr userDrawn="1"/>
        </p:nvSpPr>
        <p:spPr>
          <a:xfrm>
            <a:off x="0" y="257175"/>
            <a:ext cx="12192000" cy="5553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219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school-teachers-pay-and-conditions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tholmes@carmel.org.uk" TargetMode="External"/><Relationship Id="rId3" Type="http://schemas.openxmlformats.org/officeDocument/2006/relationships/image" Target="../media/image3.jpeg"/><Relationship Id="rId7" Type="http://schemas.openxmlformats.org/officeDocument/2006/relationships/hyperlink" Target="mailto:chutton@carmel.org.u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hyperlink" Target="mailto:fshorten@carmel.org.uk" TargetMode="External"/><Relationship Id="rId11" Type="http://schemas.openxmlformats.org/officeDocument/2006/relationships/hyperlink" Target="mailto:lbonas@carmel.bhcet.org.uk" TargetMode="External"/><Relationship Id="rId5" Type="http://schemas.openxmlformats.org/officeDocument/2006/relationships/hyperlink" Target="mailto:mthonnart@carmel.org.uk" TargetMode="External"/><Relationship Id="rId10" Type="http://schemas.openxmlformats.org/officeDocument/2006/relationships/hyperlink" Target="mailto:fshorten@carmel.bhcet.org.uk" TargetMode="External"/><Relationship Id="rId4" Type="http://schemas.openxmlformats.org/officeDocument/2006/relationships/hyperlink" Target="mailto:matkinson@carmel.org.uk" TargetMode="External"/><Relationship Id="rId9" Type="http://schemas.openxmlformats.org/officeDocument/2006/relationships/hyperlink" Target="mailto:mthonnartm@carmel.bhcet.org.uk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hyperlink" Target="https://chartered.college/join/student-membership/" TargetMode="External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uwt.org.uk/WhyStudentsShouldJoin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hyperlink" Target="https://neu.org.uk/contact-us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77023"/>
            <a:ext cx="12122727" cy="1022466"/>
          </a:xfrm>
        </p:spPr>
        <p:txBody>
          <a:bodyPr>
            <a:noAutofit/>
          </a:bodyPr>
          <a:lstStyle/>
          <a:p>
            <a:r>
              <a:rPr lang="en-GB" sz="3200" spc="300" dirty="0">
                <a:solidFill>
                  <a:schemeClr val="bg1"/>
                </a:solidFill>
              </a:rPr>
              <a:t>Welcome and Professionalism</a:t>
            </a:r>
          </a:p>
          <a:p>
            <a:r>
              <a:rPr lang="en-GB" sz="3200" spc="300" dirty="0">
                <a:solidFill>
                  <a:srgbClr val="FFC000"/>
                </a:solidFill>
              </a:rPr>
              <a:t>September 2023</a:t>
            </a:r>
          </a:p>
        </p:txBody>
      </p:sp>
    </p:spTree>
    <p:extLst>
      <p:ext uri="{BB962C8B-B14F-4D97-AF65-F5344CB8AC3E}">
        <p14:creationId xmlns:p14="http://schemas.microsoft.com/office/powerpoint/2010/main" val="916710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97F4CBAA-2216-4D4F-85EF-E43D8C83E765}"/>
              </a:ext>
            </a:extLst>
          </p:cNvPr>
          <p:cNvSpPr txBox="1"/>
          <p:nvPr/>
        </p:nvSpPr>
        <p:spPr>
          <a:xfrm>
            <a:off x="-344758" y="405034"/>
            <a:ext cx="142539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>
                <a:solidFill>
                  <a:srgbClr val="FFF1C9"/>
                </a:solidFill>
                <a:latin typeface="Bodoni MT Black" panose="02070A03080606020203" pitchFamily="18" charset="0"/>
              </a:rPr>
              <a:t>“</a:t>
            </a:r>
            <a:endParaRPr lang="en-GB" sz="16600" dirty="0">
              <a:solidFill>
                <a:srgbClr val="FFF1C9"/>
              </a:solidFill>
              <a:latin typeface="Bodoni MT Black" panose="02070A03080606020203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FF0F34-F887-4FAF-A431-CFABA4296B65}"/>
              </a:ext>
            </a:extLst>
          </p:cNvPr>
          <p:cNvSpPr txBox="1"/>
          <p:nvPr/>
        </p:nvSpPr>
        <p:spPr>
          <a:xfrm>
            <a:off x="5146763" y="950783"/>
            <a:ext cx="142539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>
                <a:solidFill>
                  <a:srgbClr val="FFF1C9"/>
                </a:solidFill>
                <a:latin typeface="Bodoni MT Black" panose="02070A03080606020203" pitchFamily="18" charset="0"/>
              </a:rPr>
              <a:t>”</a:t>
            </a:r>
            <a:endParaRPr lang="en-GB" sz="16600" dirty="0">
              <a:solidFill>
                <a:srgbClr val="FFF1C9"/>
              </a:solidFill>
              <a:latin typeface="Bodoni MT Black" panose="02070A03080606020203" pitchFamily="18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107576" y="1129553"/>
            <a:ext cx="12084424" cy="0"/>
          </a:xfrm>
          <a:prstGeom prst="line">
            <a:avLst/>
          </a:prstGeom>
          <a:ln w="76200">
            <a:solidFill>
              <a:srgbClr val="B0AF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121023"/>
            <a:ext cx="69286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1B1A69"/>
                </a:solidFill>
                <a:cs typeface="Arial" panose="020B0604020202020204" pitchFamily="34" charset="0"/>
              </a:rPr>
              <a:t>6 Layers of Support</a:t>
            </a:r>
            <a:endParaRPr lang="en-GB" sz="2400" b="1" dirty="0">
              <a:solidFill>
                <a:srgbClr val="1B1A69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3"/>
          <a:stretch/>
        </p:blipFill>
        <p:spPr>
          <a:xfrm>
            <a:off x="5667633" y="1305664"/>
            <a:ext cx="6524367" cy="4477297"/>
          </a:xfrm>
          <a:prstGeom prst="rect">
            <a:avLst/>
          </a:prstGeom>
        </p:spPr>
      </p:pic>
      <p:sp>
        <p:nvSpPr>
          <p:cNvPr id="6" name="Rectangle 24"/>
          <p:cNvSpPr/>
          <p:nvPr/>
        </p:nvSpPr>
        <p:spPr>
          <a:xfrm>
            <a:off x="4992495" y="4720280"/>
            <a:ext cx="1334166" cy="691979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3240741"/>
              <a:gd name="connsiteY0" fmla="*/ 0 h 3052482"/>
              <a:gd name="connsiteX1" fmla="*/ 914400 w 3240741"/>
              <a:gd name="connsiteY1" fmla="*/ 0 h 3052482"/>
              <a:gd name="connsiteX2" fmla="*/ 3240741 w 3240741"/>
              <a:gd name="connsiteY2" fmla="*/ 3052482 h 3052482"/>
              <a:gd name="connsiteX3" fmla="*/ 0 w 3240741"/>
              <a:gd name="connsiteY3" fmla="*/ 914400 h 3052482"/>
              <a:gd name="connsiteX4" fmla="*/ 0 w 3240741"/>
              <a:gd name="connsiteY4" fmla="*/ 0 h 3052482"/>
              <a:gd name="connsiteX0" fmla="*/ 403412 w 3644153"/>
              <a:gd name="connsiteY0" fmla="*/ 0 h 3052482"/>
              <a:gd name="connsiteX1" fmla="*/ 1317812 w 3644153"/>
              <a:gd name="connsiteY1" fmla="*/ 0 h 3052482"/>
              <a:gd name="connsiteX2" fmla="*/ 3644153 w 3644153"/>
              <a:gd name="connsiteY2" fmla="*/ 3052482 h 3052482"/>
              <a:gd name="connsiteX3" fmla="*/ 0 w 3644153"/>
              <a:gd name="connsiteY3" fmla="*/ 2850776 h 3052482"/>
              <a:gd name="connsiteX4" fmla="*/ 403412 w 3644153"/>
              <a:gd name="connsiteY4" fmla="*/ 0 h 3052482"/>
              <a:gd name="connsiteX0" fmla="*/ 94129 w 3644153"/>
              <a:gd name="connsiteY0" fmla="*/ 1358153 h 3052482"/>
              <a:gd name="connsiteX1" fmla="*/ 1317812 w 3644153"/>
              <a:gd name="connsiteY1" fmla="*/ 0 h 3052482"/>
              <a:gd name="connsiteX2" fmla="*/ 3644153 w 3644153"/>
              <a:gd name="connsiteY2" fmla="*/ 3052482 h 3052482"/>
              <a:gd name="connsiteX3" fmla="*/ 0 w 3644153"/>
              <a:gd name="connsiteY3" fmla="*/ 2850776 h 3052482"/>
              <a:gd name="connsiteX4" fmla="*/ 94129 w 3644153"/>
              <a:gd name="connsiteY4" fmla="*/ 1358153 h 3052482"/>
              <a:gd name="connsiteX0" fmla="*/ 94129 w 3644153"/>
              <a:gd name="connsiteY0" fmla="*/ 0 h 1694329"/>
              <a:gd name="connsiteX1" fmla="*/ 3617259 w 3644153"/>
              <a:gd name="connsiteY1" fmla="*/ 174812 h 1694329"/>
              <a:gd name="connsiteX2" fmla="*/ 3644153 w 3644153"/>
              <a:gd name="connsiteY2" fmla="*/ 1694329 h 1694329"/>
              <a:gd name="connsiteX3" fmla="*/ 0 w 3644153"/>
              <a:gd name="connsiteY3" fmla="*/ 1492623 h 1694329"/>
              <a:gd name="connsiteX4" fmla="*/ 94129 w 3644153"/>
              <a:gd name="connsiteY4" fmla="*/ 0 h 16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153" h="1694329">
                <a:moveTo>
                  <a:pt x="94129" y="0"/>
                </a:moveTo>
                <a:lnTo>
                  <a:pt x="3617259" y="174812"/>
                </a:lnTo>
                <a:lnTo>
                  <a:pt x="3644153" y="1694329"/>
                </a:lnTo>
                <a:lnTo>
                  <a:pt x="0" y="1492623"/>
                </a:lnTo>
                <a:lnTo>
                  <a:pt x="94129" y="0"/>
                </a:lnTo>
                <a:close/>
              </a:path>
            </a:pathLst>
          </a:custGeom>
          <a:solidFill>
            <a:srgbClr val="FFB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 rot="162834">
            <a:off x="5162160" y="4836370"/>
            <a:ext cx="1120612" cy="496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GB" sz="3200" b="1" dirty="0">
                <a:solidFill>
                  <a:srgbClr val="1B1A69"/>
                </a:solidFill>
              </a:rPr>
              <a:t>Help</a:t>
            </a:r>
            <a:endParaRPr lang="en-GB" sz="1950" dirty="0"/>
          </a:p>
        </p:txBody>
      </p:sp>
      <p:sp>
        <p:nvSpPr>
          <p:cNvPr id="8" name="Rectangle 24"/>
          <p:cNvSpPr/>
          <p:nvPr/>
        </p:nvSpPr>
        <p:spPr>
          <a:xfrm flipV="1">
            <a:off x="6240162" y="1289218"/>
            <a:ext cx="1421027" cy="691979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3240741"/>
              <a:gd name="connsiteY0" fmla="*/ 0 h 3052482"/>
              <a:gd name="connsiteX1" fmla="*/ 914400 w 3240741"/>
              <a:gd name="connsiteY1" fmla="*/ 0 h 3052482"/>
              <a:gd name="connsiteX2" fmla="*/ 3240741 w 3240741"/>
              <a:gd name="connsiteY2" fmla="*/ 3052482 h 3052482"/>
              <a:gd name="connsiteX3" fmla="*/ 0 w 3240741"/>
              <a:gd name="connsiteY3" fmla="*/ 914400 h 3052482"/>
              <a:gd name="connsiteX4" fmla="*/ 0 w 3240741"/>
              <a:gd name="connsiteY4" fmla="*/ 0 h 3052482"/>
              <a:gd name="connsiteX0" fmla="*/ 403412 w 3644153"/>
              <a:gd name="connsiteY0" fmla="*/ 0 h 3052482"/>
              <a:gd name="connsiteX1" fmla="*/ 1317812 w 3644153"/>
              <a:gd name="connsiteY1" fmla="*/ 0 h 3052482"/>
              <a:gd name="connsiteX2" fmla="*/ 3644153 w 3644153"/>
              <a:gd name="connsiteY2" fmla="*/ 3052482 h 3052482"/>
              <a:gd name="connsiteX3" fmla="*/ 0 w 3644153"/>
              <a:gd name="connsiteY3" fmla="*/ 2850776 h 3052482"/>
              <a:gd name="connsiteX4" fmla="*/ 403412 w 3644153"/>
              <a:gd name="connsiteY4" fmla="*/ 0 h 3052482"/>
              <a:gd name="connsiteX0" fmla="*/ 94129 w 3644153"/>
              <a:gd name="connsiteY0" fmla="*/ 1358153 h 3052482"/>
              <a:gd name="connsiteX1" fmla="*/ 1317812 w 3644153"/>
              <a:gd name="connsiteY1" fmla="*/ 0 h 3052482"/>
              <a:gd name="connsiteX2" fmla="*/ 3644153 w 3644153"/>
              <a:gd name="connsiteY2" fmla="*/ 3052482 h 3052482"/>
              <a:gd name="connsiteX3" fmla="*/ 0 w 3644153"/>
              <a:gd name="connsiteY3" fmla="*/ 2850776 h 3052482"/>
              <a:gd name="connsiteX4" fmla="*/ 94129 w 3644153"/>
              <a:gd name="connsiteY4" fmla="*/ 1358153 h 3052482"/>
              <a:gd name="connsiteX0" fmla="*/ 94129 w 3644153"/>
              <a:gd name="connsiteY0" fmla="*/ 0 h 1694329"/>
              <a:gd name="connsiteX1" fmla="*/ 3617259 w 3644153"/>
              <a:gd name="connsiteY1" fmla="*/ 174812 h 1694329"/>
              <a:gd name="connsiteX2" fmla="*/ 3644153 w 3644153"/>
              <a:gd name="connsiteY2" fmla="*/ 1694329 h 1694329"/>
              <a:gd name="connsiteX3" fmla="*/ 0 w 3644153"/>
              <a:gd name="connsiteY3" fmla="*/ 1492623 h 1694329"/>
              <a:gd name="connsiteX4" fmla="*/ 94129 w 3644153"/>
              <a:gd name="connsiteY4" fmla="*/ 0 h 16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153" h="1694329">
                <a:moveTo>
                  <a:pt x="94129" y="0"/>
                </a:moveTo>
                <a:lnTo>
                  <a:pt x="3617259" y="174812"/>
                </a:lnTo>
                <a:lnTo>
                  <a:pt x="3644153" y="1694329"/>
                </a:lnTo>
                <a:lnTo>
                  <a:pt x="0" y="1492623"/>
                </a:lnTo>
                <a:lnTo>
                  <a:pt x="94129" y="0"/>
                </a:lnTo>
                <a:close/>
              </a:path>
            </a:pathLst>
          </a:custGeom>
          <a:solidFill>
            <a:srgbClr val="FFB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1B1A6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21406638">
            <a:off x="6352921" y="1407376"/>
            <a:ext cx="1286691" cy="496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GB" sz="3200" b="1" dirty="0">
                <a:solidFill>
                  <a:srgbClr val="1B1A69"/>
                </a:solidFill>
              </a:rPr>
              <a:t>Guide</a:t>
            </a:r>
            <a:endParaRPr lang="en-GB" sz="1950" dirty="0"/>
          </a:p>
        </p:txBody>
      </p:sp>
      <p:sp>
        <p:nvSpPr>
          <p:cNvPr id="10" name="Rectangle 24"/>
          <p:cNvSpPr/>
          <p:nvPr/>
        </p:nvSpPr>
        <p:spPr>
          <a:xfrm>
            <a:off x="4914237" y="2183027"/>
            <a:ext cx="1610130" cy="691979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3240741"/>
              <a:gd name="connsiteY0" fmla="*/ 0 h 3052482"/>
              <a:gd name="connsiteX1" fmla="*/ 914400 w 3240741"/>
              <a:gd name="connsiteY1" fmla="*/ 0 h 3052482"/>
              <a:gd name="connsiteX2" fmla="*/ 3240741 w 3240741"/>
              <a:gd name="connsiteY2" fmla="*/ 3052482 h 3052482"/>
              <a:gd name="connsiteX3" fmla="*/ 0 w 3240741"/>
              <a:gd name="connsiteY3" fmla="*/ 914400 h 3052482"/>
              <a:gd name="connsiteX4" fmla="*/ 0 w 3240741"/>
              <a:gd name="connsiteY4" fmla="*/ 0 h 3052482"/>
              <a:gd name="connsiteX0" fmla="*/ 403412 w 3644153"/>
              <a:gd name="connsiteY0" fmla="*/ 0 h 3052482"/>
              <a:gd name="connsiteX1" fmla="*/ 1317812 w 3644153"/>
              <a:gd name="connsiteY1" fmla="*/ 0 h 3052482"/>
              <a:gd name="connsiteX2" fmla="*/ 3644153 w 3644153"/>
              <a:gd name="connsiteY2" fmla="*/ 3052482 h 3052482"/>
              <a:gd name="connsiteX3" fmla="*/ 0 w 3644153"/>
              <a:gd name="connsiteY3" fmla="*/ 2850776 h 3052482"/>
              <a:gd name="connsiteX4" fmla="*/ 403412 w 3644153"/>
              <a:gd name="connsiteY4" fmla="*/ 0 h 3052482"/>
              <a:gd name="connsiteX0" fmla="*/ 94129 w 3644153"/>
              <a:gd name="connsiteY0" fmla="*/ 1358153 h 3052482"/>
              <a:gd name="connsiteX1" fmla="*/ 1317812 w 3644153"/>
              <a:gd name="connsiteY1" fmla="*/ 0 h 3052482"/>
              <a:gd name="connsiteX2" fmla="*/ 3644153 w 3644153"/>
              <a:gd name="connsiteY2" fmla="*/ 3052482 h 3052482"/>
              <a:gd name="connsiteX3" fmla="*/ 0 w 3644153"/>
              <a:gd name="connsiteY3" fmla="*/ 2850776 h 3052482"/>
              <a:gd name="connsiteX4" fmla="*/ 94129 w 3644153"/>
              <a:gd name="connsiteY4" fmla="*/ 1358153 h 3052482"/>
              <a:gd name="connsiteX0" fmla="*/ 94129 w 3644153"/>
              <a:gd name="connsiteY0" fmla="*/ 0 h 1694329"/>
              <a:gd name="connsiteX1" fmla="*/ 3617259 w 3644153"/>
              <a:gd name="connsiteY1" fmla="*/ 174812 h 1694329"/>
              <a:gd name="connsiteX2" fmla="*/ 3644153 w 3644153"/>
              <a:gd name="connsiteY2" fmla="*/ 1694329 h 1694329"/>
              <a:gd name="connsiteX3" fmla="*/ 0 w 3644153"/>
              <a:gd name="connsiteY3" fmla="*/ 1492623 h 1694329"/>
              <a:gd name="connsiteX4" fmla="*/ 94129 w 3644153"/>
              <a:gd name="connsiteY4" fmla="*/ 0 h 16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153" h="1694329">
                <a:moveTo>
                  <a:pt x="94129" y="0"/>
                </a:moveTo>
                <a:lnTo>
                  <a:pt x="3617259" y="174812"/>
                </a:lnTo>
                <a:lnTo>
                  <a:pt x="3644153" y="1694329"/>
                </a:lnTo>
                <a:lnTo>
                  <a:pt x="0" y="1492623"/>
                </a:lnTo>
                <a:lnTo>
                  <a:pt x="94129" y="0"/>
                </a:lnTo>
                <a:close/>
              </a:path>
            </a:pathLst>
          </a:custGeom>
          <a:solidFill>
            <a:srgbClr val="FFB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 rot="162834">
            <a:off x="5083796" y="2303574"/>
            <a:ext cx="1308892" cy="496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GB" sz="3200" b="1" dirty="0">
                <a:solidFill>
                  <a:srgbClr val="1B1A69"/>
                </a:solidFill>
              </a:rPr>
              <a:t>Advise</a:t>
            </a:r>
            <a:endParaRPr lang="en-GB" sz="1950" dirty="0"/>
          </a:p>
        </p:txBody>
      </p:sp>
      <p:sp>
        <p:nvSpPr>
          <p:cNvPr id="12" name="Rectangle 24"/>
          <p:cNvSpPr/>
          <p:nvPr/>
        </p:nvSpPr>
        <p:spPr>
          <a:xfrm flipV="1">
            <a:off x="8044613" y="889686"/>
            <a:ext cx="1902575" cy="691979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3240741"/>
              <a:gd name="connsiteY0" fmla="*/ 0 h 3052482"/>
              <a:gd name="connsiteX1" fmla="*/ 914400 w 3240741"/>
              <a:gd name="connsiteY1" fmla="*/ 0 h 3052482"/>
              <a:gd name="connsiteX2" fmla="*/ 3240741 w 3240741"/>
              <a:gd name="connsiteY2" fmla="*/ 3052482 h 3052482"/>
              <a:gd name="connsiteX3" fmla="*/ 0 w 3240741"/>
              <a:gd name="connsiteY3" fmla="*/ 914400 h 3052482"/>
              <a:gd name="connsiteX4" fmla="*/ 0 w 3240741"/>
              <a:gd name="connsiteY4" fmla="*/ 0 h 3052482"/>
              <a:gd name="connsiteX0" fmla="*/ 403412 w 3644153"/>
              <a:gd name="connsiteY0" fmla="*/ 0 h 3052482"/>
              <a:gd name="connsiteX1" fmla="*/ 1317812 w 3644153"/>
              <a:gd name="connsiteY1" fmla="*/ 0 h 3052482"/>
              <a:gd name="connsiteX2" fmla="*/ 3644153 w 3644153"/>
              <a:gd name="connsiteY2" fmla="*/ 3052482 h 3052482"/>
              <a:gd name="connsiteX3" fmla="*/ 0 w 3644153"/>
              <a:gd name="connsiteY3" fmla="*/ 2850776 h 3052482"/>
              <a:gd name="connsiteX4" fmla="*/ 403412 w 3644153"/>
              <a:gd name="connsiteY4" fmla="*/ 0 h 3052482"/>
              <a:gd name="connsiteX0" fmla="*/ 94129 w 3644153"/>
              <a:gd name="connsiteY0" fmla="*/ 1358153 h 3052482"/>
              <a:gd name="connsiteX1" fmla="*/ 1317812 w 3644153"/>
              <a:gd name="connsiteY1" fmla="*/ 0 h 3052482"/>
              <a:gd name="connsiteX2" fmla="*/ 3644153 w 3644153"/>
              <a:gd name="connsiteY2" fmla="*/ 3052482 h 3052482"/>
              <a:gd name="connsiteX3" fmla="*/ 0 w 3644153"/>
              <a:gd name="connsiteY3" fmla="*/ 2850776 h 3052482"/>
              <a:gd name="connsiteX4" fmla="*/ 94129 w 3644153"/>
              <a:gd name="connsiteY4" fmla="*/ 1358153 h 3052482"/>
              <a:gd name="connsiteX0" fmla="*/ 94129 w 3644153"/>
              <a:gd name="connsiteY0" fmla="*/ 0 h 1694329"/>
              <a:gd name="connsiteX1" fmla="*/ 3617259 w 3644153"/>
              <a:gd name="connsiteY1" fmla="*/ 174812 h 1694329"/>
              <a:gd name="connsiteX2" fmla="*/ 3644153 w 3644153"/>
              <a:gd name="connsiteY2" fmla="*/ 1694329 h 1694329"/>
              <a:gd name="connsiteX3" fmla="*/ 0 w 3644153"/>
              <a:gd name="connsiteY3" fmla="*/ 1492623 h 1694329"/>
              <a:gd name="connsiteX4" fmla="*/ 94129 w 3644153"/>
              <a:gd name="connsiteY4" fmla="*/ 0 h 16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153" h="1694329">
                <a:moveTo>
                  <a:pt x="94129" y="0"/>
                </a:moveTo>
                <a:lnTo>
                  <a:pt x="3617259" y="174812"/>
                </a:lnTo>
                <a:lnTo>
                  <a:pt x="3644153" y="1694329"/>
                </a:lnTo>
                <a:lnTo>
                  <a:pt x="0" y="1492623"/>
                </a:lnTo>
                <a:lnTo>
                  <a:pt x="94129" y="0"/>
                </a:lnTo>
                <a:close/>
              </a:path>
            </a:pathLst>
          </a:custGeom>
          <a:solidFill>
            <a:srgbClr val="FFB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 rot="21413263">
            <a:off x="8214271" y="995214"/>
            <a:ext cx="1677029" cy="496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GB" sz="3200" b="1" dirty="0">
                <a:solidFill>
                  <a:srgbClr val="1B1A69"/>
                </a:solidFill>
              </a:rPr>
              <a:t>Support</a:t>
            </a:r>
            <a:endParaRPr lang="en-GB" sz="1950" dirty="0"/>
          </a:p>
        </p:txBody>
      </p:sp>
      <p:sp>
        <p:nvSpPr>
          <p:cNvPr id="14" name="Rectangle 24"/>
          <p:cNvSpPr/>
          <p:nvPr/>
        </p:nvSpPr>
        <p:spPr>
          <a:xfrm>
            <a:off x="10223521" y="1437502"/>
            <a:ext cx="1836673" cy="691979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3240741"/>
              <a:gd name="connsiteY0" fmla="*/ 0 h 3052482"/>
              <a:gd name="connsiteX1" fmla="*/ 914400 w 3240741"/>
              <a:gd name="connsiteY1" fmla="*/ 0 h 3052482"/>
              <a:gd name="connsiteX2" fmla="*/ 3240741 w 3240741"/>
              <a:gd name="connsiteY2" fmla="*/ 3052482 h 3052482"/>
              <a:gd name="connsiteX3" fmla="*/ 0 w 3240741"/>
              <a:gd name="connsiteY3" fmla="*/ 914400 h 3052482"/>
              <a:gd name="connsiteX4" fmla="*/ 0 w 3240741"/>
              <a:gd name="connsiteY4" fmla="*/ 0 h 3052482"/>
              <a:gd name="connsiteX0" fmla="*/ 403412 w 3644153"/>
              <a:gd name="connsiteY0" fmla="*/ 0 h 3052482"/>
              <a:gd name="connsiteX1" fmla="*/ 1317812 w 3644153"/>
              <a:gd name="connsiteY1" fmla="*/ 0 h 3052482"/>
              <a:gd name="connsiteX2" fmla="*/ 3644153 w 3644153"/>
              <a:gd name="connsiteY2" fmla="*/ 3052482 h 3052482"/>
              <a:gd name="connsiteX3" fmla="*/ 0 w 3644153"/>
              <a:gd name="connsiteY3" fmla="*/ 2850776 h 3052482"/>
              <a:gd name="connsiteX4" fmla="*/ 403412 w 3644153"/>
              <a:gd name="connsiteY4" fmla="*/ 0 h 3052482"/>
              <a:gd name="connsiteX0" fmla="*/ 94129 w 3644153"/>
              <a:gd name="connsiteY0" fmla="*/ 1358153 h 3052482"/>
              <a:gd name="connsiteX1" fmla="*/ 1317812 w 3644153"/>
              <a:gd name="connsiteY1" fmla="*/ 0 h 3052482"/>
              <a:gd name="connsiteX2" fmla="*/ 3644153 w 3644153"/>
              <a:gd name="connsiteY2" fmla="*/ 3052482 h 3052482"/>
              <a:gd name="connsiteX3" fmla="*/ 0 w 3644153"/>
              <a:gd name="connsiteY3" fmla="*/ 2850776 h 3052482"/>
              <a:gd name="connsiteX4" fmla="*/ 94129 w 3644153"/>
              <a:gd name="connsiteY4" fmla="*/ 1358153 h 3052482"/>
              <a:gd name="connsiteX0" fmla="*/ 94129 w 3644153"/>
              <a:gd name="connsiteY0" fmla="*/ 0 h 1694329"/>
              <a:gd name="connsiteX1" fmla="*/ 3617259 w 3644153"/>
              <a:gd name="connsiteY1" fmla="*/ 174812 h 1694329"/>
              <a:gd name="connsiteX2" fmla="*/ 3644153 w 3644153"/>
              <a:gd name="connsiteY2" fmla="*/ 1694329 h 1694329"/>
              <a:gd name="connsiteX3" fmla="*/ 0 w 3644153"/>
              <a:gd name="connsiteY3" fmla="*/ 1492623 h 1694329"/>
              <a:gd name="connsiteX4" fmla="*/ 94129 w 3644153"/>
              <a:gd name="connsiteY4" fmla="*/ 0 h 16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153" h="1694329">
                <a:moveTo>
                  <a:pt x="94129" y="0"/>
                </a:moveTo>
                <a:lnTo>
                  <a:pt x="3617259" y="174812"/>
                </a:lnTo>
                <a:lnTo>
                  <a:pt x="3644153" y="1694329"/>
                </a:lnTo>
                <a:lnTo>
                  <a:pt x="0" y="1492623"/>
                </a:lnTo>
                <a:lnTo>
                  <a:pt x="94129" y="0"/>
                </a:lnTo>
                <a:close/>
              </a:path>
            </a:pathLst>
          </a:custGeom>
          <a:solidFill>
            <a:srgbClr val="FFB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1B1A69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162834">
            <a:off x="10391909" y="1607514"/>
            <a:ext cx="3398293" cy="496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GB" sz="3200" b="1" dirty="0">
                <a:solidFill>
                  <a:srgbClr val="1B1A69"/>
                </a:solidFill>
              </a:rPr>
              <a:t>Nurture</a:t>
            </a:r>
            <a:endParaRPr lang="en-GB" sz="1950" dirty="0"/>
          </a:p>
        </p:txBody>
      </p:sp>
      <p:sp>
        <p:nvSpPr>
          <p:cNvPr id="16" name="Rectangle 24"/>
          <p:cNvSpPr/>
          <p:nvPr/>
        </p:nvSpPr>
        <p:spPr>
          <a:xfrm flipH="1">
            <a:off x="4407609" y="3406344"/>
            <a:ext cx="1993190" cy="691979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3240741"/>
              <a:gd name="connsiteY0" fmla="*/ 0 h 3052482"/>
              <a:gd name="connsiteX1" fmla="*/ 914400 w 3240741"/>
              <a:gd name="connsiteY1" fmla="*/ 0 h 3052482"/>
              <a:gd name="connsiteX2" fmla="*/ 3240741 w 3240741"/>
              <a:gd name="connsiteY2" fmla="*/ 3052482 h 3052482"/>
              <a:gd name="connsiteX3" fmla="*/ 0 w 3240741"/>
              <a:gd name="connsiteY3" fmla="*/ 914400 h 3052482"/>
              <a:gd name="connsiteX4" fmla="*/ 0 w 3240741"/>
              <a:gd name="connsiteY4" fmla="*/ 0 h 3052482"/>
              <a:gd name="connsiteX0" fmla="*/ 403412 w 3644153"/>
              <a:gd name="connsiteY0" fmla="*/ 0 h 3052482"/>
              <a:gd name="connsiteX1" fmla="*/ 1317812 w 3644153"/>
              <a:gd name="connsiteY1" fmla="*/ 0 h 3052482"/>
              <a:gd name="connsiteX2" fmla="*/ 3644153 w 3644153"/>
              <a:gd name="connsiteY2" fmla="*/ 3052482 h 3052482"/>
              <a:gd name="connsiteX3" fmla="*/ 0 w 3644153"/>
              <a:gd name="connsiteY3" fmla="*/ 2850776 h 3052482"/>
              <a:gd name="connsiteX4" fmla="*/ 403412 w 3644153"/>
              <a:gd name="connsiteY4" fmla="*/ 0 h 3052482"/>
              <a:gd name="connsiteX0" fmla="*/ 94129 w 3644153"/>
              <a:gd name="connsiteY0" fmla="*/ 1358153 h 3052482"/>
              <a:gd name="connsiteX1" fmla="*/ 1317812 w 3644153"/>
              <a:gd name="connsiteY1" fmla="*/ 0 h 3052482"/>
              <a:gd name="connsiteX2" fmla="*/ 3644153 w 3644153"/>
              <a:gd name="connsiteY2" fmla="*/ 3052482 h 3052482"/>
              <a:gd name="connsiteX3" fmla="*/ 0 w 3644153"/>
              <a:gd name="connsiteY3" fmla="*/ 2850776 h 3052482"/>
              <a:gd name="connsiteX4" fmla="*/ 94129 w 3644153"/>
              <a:gd name="connsiteY4" fmla="*/ 1358153 h 3052482"/>
              <a:gd name="connsiteX0" fmla="*/ 94129 w 3644153"/>
              <a:gd name="connsiteY0" fmla="*/ 0 h 1694329"/>
              <a:gd name="connsiteX1" fmla="*/ 3617259 w 3644153"/>
              <a:gd name="connsiteY1" fmla="*/ 174812 h 1694329"/>
              <a:gd name="connsiteX2" fmla="*/ 3644153 w 3644153"/>
              <a:gd name="connsiteY2" fmla="*/ 1694329 h 1694329"/>
              <a:gd name="connsiteX3" fmla="*/ 0 w 3644153"/>
              <a:gd name="connsiteY3" fmla="*/ 1492623 h 1694329"/>
              <a:gd name="connsiteX4" fmla="*/ 94129 w 3644153"/>
              <a:gd name="connsiteY4" fmla="*/ 0 h 16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153" h="1694329">
                <a:moveTo>
                  <a:pt x="94129" y="0"/>
                </a:moveTo>
                <a:lnTo>
                  <a:pt x="3617259" y="174812"/>
                </a:lnTo>
                <a:lnTo>
                  <a:pt x="3644153" y="1694329"/>
                </a:lnTo>
                <a:lnTo>
                  <a:pt x="0" y="1492623"/>
                </a:lnTo>
                <a:lnTo>
                  <a:pt x="94129" y="0"/>
                </a:lnTo>
                <a:close/>
              </a:path>
            </a:pathLst>
          </a:custGeom>
          <a:solidFill>
            <a:srgbClr val="FFB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1B1A69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21429075">
            <a:off x="4589331" y="3529261"/>
            <a:ext cx="1812614" cy="496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GB" sz="3200" b="1" dirty="0">
                <a:solidFill>
                  <a:srgbClr val="1B1A69"/>
                </a:solidFill>
              </a:rPr>
              <a:t>Motivate</a:t>
            </a:r>
            <a:endParaRPr lang="en-GB" sz="195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79A777-D18C-4C77-86F4-0CF42B3CEFCF}"/>
              </a:ext>
            </a:extLst>
          </p:cNvPr>
          <p:cNvGrpSpPr/>
          <p:nvPr/>
        </p:nvGrpSpPr>
        <p:grpSpPr>
          <a:xfrm>
            <a:off x="-5136267" y="1967073"/>
            <a:ext cx="10254538" cy="7631775"/>
            <a:chOff x="-3600000" y="2182894"/>
            <a:chExt cx="7200000" cy="7200000"/>
          </a:xfrm>
        </p:grpSpPr>
        <p:sp>
          <p:nvSpPr>
            <p:cNvPr id="34" name="Pie 33"/>
            <p:cNvSpPr/>
            <p:nvPr/>
          </p:nvSpPr>
          <p:spPr>
            <a:xfrm rot="16200000">
              <a:off x="-3600000" y="2182894"/>
              <a:ext cx="7200000" cy="7200000"/>
            </a:xfrm>
            <a:prstGeom prst="pie">
              <a:avLst>
                <a:gd name="adj1" fmla="val 0"/>
                <a:gd name="adj2" fmla="val 5408602"/>
              </a:avLst>
            </a:prstGeom>
            <a:solidFill>
              <a:srgbClr val="CDCD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7" name="Pie 36"/>
            <p:cNvSpPr/>
            <p:nvPr/>
          </p:nvSpPr>
          <p:spPr>
            <a:xfrm rot="16200000">
              <a:off x="-3150000" y="2629815"/>
              <a:ext cx="6300000" cy="6300000"/>
            </a:xfrm>
            <a:prstGeom prst="pie">
              <a:avLst>
                <a:gd name="adj1" fmla="val 0"/>
                <a:gd name="adj2" fmla="val 5408602"/>
              </a:avLst>
            </a:prstGeom>
            <a:solidFill>
              <a:srgbClr val="E1E1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8" name="Pie 37"/>
            <p:cNvSpPr/>
            <p:nvPr/>
          </p:nvSpPr>
          <p:spPr>
            <a:xfrm rot="16200000">
              <a:off x="-2700000" y="3076734"/>
              <a:ext cx="5400000" cy="5400000"/>
            </a:xfrm>
            <a:prstGeom prst="pie">
              <a:avLst>
                <a:gd name="adj1" fmla="val 0"/>
                <a:gd name="adj2" fmla="val 5408602"/>
              </a:avLst>
            </a:prstGeom>
            <a:solidFill>
              <a:srgbClr val="EAEA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9" name="Pie 38"/>
            <p:cNvSpPr/>
            <p:nvPr/>
          </p:nvSpPr>
          <p:spPr>
            <a:xfrm rot="16200000">
              <a:off x="-2250000" y="3511296"/>
              <a:ext cx="4500000" cy="4500000"/>
            </a:xfrm>
            <a:prstGeom prst="pie">
              <a:avLst>
                <a:gd name="adj1" fmla="val 0"/>
                <a:gd name="adj2" fmla="val 5408602"/>
              </a:avLst>
            </a:prstGeom>
            <a:solidFill>
              <a:srgbClr val="F9F9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3" name="Pie 32"/>
            <p:cNvSpPr/>
            <p:nvPr/>
          </p:nvSpPr>
          <p:spPr>
            <a:xfrm rot="16200000">
              <a:off x="-1800000" y="3978809"/>
              <a:ext cx="3600000" cy="3600000"/>
            </a:xfrm>
            <a:prstGeom prst="pie">
              <a:avLst>
                <a:gd name="adj1" fmla="val 0"/>
                <a:gd name="adj2" fmla="val 5408602"/>
              </a:avLst>
            </a:prstGeom>
            <a:solidFill>
              <a:srgbClr val="FFE7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Pie 35"/>
            <p:cNvSpPr/>
            <p:nvPr/>
          </p:nvSpPr>
          <p:spPr>
            <a:xfrm rot="16200000">
              <a:off x="-1350000" y="4425727"/>
              <a:ext cx="2700000" cy="2700000"/>
            </a:xfrm>
            <a:prstGeom prst="pie">
              <a:avLst>
                <a:gd name="adj1" fmla="val 0"/>
                <a:gd name="adj2" fmla="val 5408602"/>
              </a:avLst>
            </a:prstGeom>
            <a:solidFill>
              <a:srgbClr val="FFF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2" name="Pie 31"/>
            <p:cNvSpPr/>
            <p:nvPr/>
          </p:nvSpPr>
          <p:spPr>
            <a:xfrm rot="16200000">
              <a:off x="-900000" y="4897363"/>
              <a:ext cx="1800000" cy="1800000"/>
            </a:xfrm>
            <a:prstGeom prst="pie">
              <a:avLst>
                <a:gd name="adj1" fmla="val 0"/>
                <a:gd name="adj2" fmla="val 5408602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 rot="1343519">
            <a:off x="-824670" y="4301064"/>
            <a:ext cx="3105909" cy="1800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>
                <a:gd name="adj" fmla="val 9565722"/>
              </a:avLst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2000" b="1" dirty="0">
                <a:solidFill>
                  <a:srgbClr val="FFBC06"/>
                </a:solidFill>
              </a:rPr>
              <a:t>Professional Tutor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34" y="5189168"/>
            <a:ext cx="328963" cy="504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44" y="5189168"/>
            <a:ext cx="328963" cy="504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963" y="5189168"/>
            <a:ext cx="329074" cy="504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278" y="5189168"/>
            <a:ext cx="338498" cy="504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982" y="5189168"/>
            <a:ext cx="348033" cy="504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584" y="5189168"/>
            <a:ext cx="351487" cy="504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414" y="5189168"/>
            <a:ext cx="328963" cy="504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ACAA853-411C-41A2-8D18-FF95FFBAE261}"/>
              </a:ext>
            </a:extLst>
          </p:cNvPr>
          <p:cNvSpPr txBox="1"/>
          <p:nvPr/>
        </p:nvSpPr>
        <p:spPr>
          <a:xfrm rot="782971">
            <a:off x="-1201199" y="4700378"/>
            <a:ext cx="3105909" cy="1800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>
                <a:gd name="adj" fmla="val 9565722"/>
              </a:avLst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2000" b="1" dirty="0">
                <a:solidFill>
                  <a:srgbClr val="FFBC06"/>
                </a:solidFill>
              </a:rPr>
              <a:t>Mentor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C9D269-10CE-4052-9BCE-AF6EC2C178A6}"/>
              </a:ext>
            </a:extLst>
          </p:cNvPr>
          <p:cNvSpPr txBox="1"/>
          <p:nvPr/>
        </p:nvSpPr>
        <p:spPr>
          <a:xfrm rot="1067656">
            <a:off x="-874679" y="3404451"/>
            <a:ext cx="4067841" cy="1800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>
                <a:gd name="adj" fmla="val 9565722"/>
              </a:avLst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2000" b="1" dirty="0">
                <a:solidFill>
                  <a:srgbClr val="1B1A69"/>
                </a:solidFill>
              </a:rPr>
              <a:t>Trainers &amp; Subject Tutors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CE50B69-8313-4491-9566-E686541F086A}"/>
              </a:ext>
            </a:extLst>
          </p:cNvPr>
          <p:cNvSpPr txBox="1"/>
          <p:nvPr/>
        </p:nvSpPr>
        <p:spPr>
          <a:xfrm rot="782971">
            <a:off x="-983369" y="3742495"/>
            <a:ext cx="3105909" cy="1800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>
                <a:gd name="adj" fmla="val 9565722"/>
              </a:avLst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2000" b="1" dirty="0">
                <a:solidFill>
                  <a:srgbClr val="1B1A69"/>
                </a:solidFill>
              </a:rPr>
              <a:t>Lead School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A101DF9-675A-46B2-97DC-C133C2D579CA}"/>
              </a:ext>
            </a:extLst>
          </p:cNvPr>
          <p:cNvSpPr txBox="1"/>
          <p:nvPr/>
        </p:nvSpPr>
        <p:spPr>
          <a:xfrm rot="559230">
            <a:off x="-1618823" y="2378153"/>
            <a:ext cx="5219123" cy="1800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>
                <a:gd name="adj" fmla="val 9565722"/>
              </a:avLst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2000" b="1">
                <a:solidFill>
                  <a:srgbClr val="1B1A69"/>
                </a:solidFill>
              </a:rPr>
              <a:t>CTTP Central Team</a:t>
            </a:r>
            <a:endParaRPr lang="en-GB" sz="2000" b="1" dirty="0">
              <a:solidFill>
                <a:srgbClr val="1B1A69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7AF7290-701D-4362-93A4-E8D5B3F38CA0}"/>
              </a:ext>
            </a:extLst>
          </p:cNvPr>
          <p:cNvSpPr txBox="1"/>
          <p:nvPr/>
        </p:nvSpPr>
        <p:spPr>
          <a:xfrm rot="827058">
            <a:off x="-1146139" y="2862379"/>
            <a:ext cx="4490715" cy="1800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>
                <a:gd name="adj" fmla="val 9565722"/>
              </a:avLst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1B1A69"/>
                </a:solidFill>
              </a:rPr>
              <a:t>P</a:t>
            </a:r>
            <a:r>
              <a:rPr lang="en-GB" sz="2000" b="1" dirty="0" err="1">
                <a:solidFill>
                  <a:srgbClr val="1B1A69"/>
                </a:solidFill>
              </a:rPr>
              <a:t>artnership</a:t>
            </a:r>
            <a:r>
              <a:rPr lang="en-GB" sz="2000" b="1" dirty="0">
                <a:solidFill>
                  <a:srgbClr val="1B1A69"/>
                </a:solidFill>
              </a:rPr>
              <a:t> Link Tutor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D7D36A0-7735-4A55-83AF-892F6A1E0535}"/>
              </a:ext>
            </a:extLst>
          </p:cNvPr>
          <p:cNvSpPr txBox="1"/>
          <p:nvPr/>
        </p:nvSpPr>
        <p:spPr>
          <a:xfrm>
            <a:off x="-103801" y="1214852"/>
            <a:ext cx="5963240" cy="934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0" i="0" dirty="0">
                <a:solidFill>
                  <a:srgbClr val="B0AFEB"/>
                </a:solidFill>
                <a:effectLst/>
              </a:rPr>
              <a:t>Trainees say mentors, PTs and PLTs are </a:t>
            </a:r>
            <a:r>
              <a:rPr lang="en-US" sz="2400" dirty="0">
                <a:solidFill>
                  <a:srgbClr val="B0AFEB"/>
                </a:solidFill>
              </a:rPr>
              <a:t>‘</a:t>
            </a:r>
            <a:r>
              <a:rPr lang="en-US" sz="2800" b="1" i="0" dirty="0">
                <a:solidFill>
                  <a:srgbClr val="1B1A69"/>
                </a:solidFill>
                <a:effectLst/>
              </a:rPr>
              <a:t>incredible</a:t>
            </a:r>
            <a:r>
              <a:rPr lang="en-US" sz="2400" dirty="0">
                <a:solidFill>
                  <a:srgbClr val="B0AFEB"/>
                </a:solidFill>
              </a:rPr>
              <a:t>’, ‘</a:t>
            </a:r>
            <a:r>
              <a:rPr lang="en-US" sz="2800" b="1" dirty="0">
                <a:solidFill>
                  <a:srgbClr val="1B1A69"/>
                </a:solidFill>
              </a:rPr>
              <a:t>outstanding</a:t>
            </a:r>
            <a:r>
              <a:rPr lang="en-US" sz="2400" dirty="0">
                <a:solidFill>
                  <a:srgbClr val="B0AFEB"/>
                </a:solidFill>
              </a:rPr>
              <a:t>’ and ‘</a:t>
            </a:r>
            <a:r>
              <a:rPr lang="en-US" sz="2800" b="1" dirty="0">
                <a:solidFill>
                  <a:srgbClr val="1B1A69"/>
                </a:solidFill>
              </a:rPr>
              <a:t>brilliant</a:t>
            </a:r>
            <a:r>
              <a:rPr lang="en-US" sz="2400" dirty="0">
                <a:solidFill>
                  <a:srgbClr val="B0AFEB"/>
                </a:solidFill>
              </a:rPr>
              <a:t>’.</a:t>
            </a:r>
            <a:br>
              <a:rPr lang="en-US" sz="2400" b="0" i="0" dirty="0">
                <a:solidFill>
                  <a:srgbClr val="000000"/>
                </a:solidFill>
                <a:effectLst/>
              </a:rPr>
            </a:br>
            <a:r>
              <a:rPr lang="en-US" sz="1600" b="0" i="1" dirty="0">
                <a:solidFill>
                  <a:srgbClr val="B0AFEB"/>
                </a:solidFill>
                <a:effectLst/>
              </a:rPr>
              <a:t>OFSTED Report, 2018</a:t>
            </a:r>
            <a:endParaRPr lang="en-GB" i="1" dirty="0">
              <a:solidFill>
                <a:srgbClr val="B0AF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90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97F4CBAA-2216-4D4F-85EF-E43D8C83E765}"/>
              </a:ext>
            </a:extLst>
          </p:cNvPr>
          <p:cNvSpPr txBox="1"/>
          <p:nvPr/>
        </p:nvSpPr>
        <p:spPr>
          <a:xfrm>
            <a:off x="-344758" y="405034"/>
            <a:ext cx="184731" cy="264687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endParaRPr lang="en-US" sz="16600" dirty="0">
              <a:solidFill>
                <a:srgbClr val="FFF1C9"/>
              </a:solidFill>
              <a:latin typeface="Bodoni MT Black" panose="02070A03080606020203" pitchFamily="18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107576" y="1129553"/>
            <a:ext cx="12084424" cy="0"/>
          </a:xfrm>
          <a:prstGeom prst="line">
            <a:avLst/>
          </a:prstGeom>
          <a:ln w="76200">
            <a:solidFill>
              <a:srgbClr val="B0AF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-14377" y="92268"/>
            <a:ext cx="6012415" cy="110799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6600" b="1" dirty="0">
                <a:solidFill>
                  <a:srgbClr val="1B1A69"/>
                </a:solidFill>
                <a:cs typeface="Arial"/>
              </a:rPr>
              <a:t>Who to go to . . 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343519">
            <a:off x="-824670" y="4301064"/>
            <a:ext cx="3105909" cy="1800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>
                <a:gd name="adj" fmla="val 9565722"/>
              </a:avLst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2000" b="1" dirty="0">
                <a:solidFill>
                  <a:srgbClr val="FFBC06"/>
                </a:solidFill>
              </a:rPr>
              <a:t>Professional Tutor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982" y="5189168"/>
            <a:ext cx="348033" cy="504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ACAA853-411C-41A2-8D18-FF95FFBAE261}"/>
              </a:ext>
            </a:extLst>
          </p:cNvPr>
          <p:cNvSpPr txBox="1"/>
          <p:nvPr/>
        </p:nvSpPr>
        <p:spPr>
          <a:xfrm rot="782971">
            <a:off x="-1201199" y="4700378"/>
            <a:ext cx="3105909" cy="1800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>
                <a:gd name="adj" fmla="val 9565722"/>
              </a:avLst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2000" b="1" dirty="0">
                <a:solidFill>
                  <a:srgbClr val="FFBC06"/>
                </a:solidFill>
              </a:rPr>
              <a:t>Mentor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74EBB3-4B48-02A8-1095-6A412D97FBA4}"/>
              </a:ext>
            </a:extLst>
          </p:cNvPr>
          <p:cNvSpPr txBox="1"/>
          <p:nvPr/>
        </p:nvSpPr>
        <p:spPr>
          <a:xfrm>
            <a:off x="5184475" y="1201947"/>
            <a:ext cx="6869501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latin typeface="Calibri Light"/>
              </a:rPr>
              <a:t>1 - You were off sick ?</a:t>
            </a:r>
            <a:r>
              <a:rPr lang="en-US" sz="3600" b="1" dirty="0">
                <a:latin typeface="Calibri Light"/>
                <a:cs typeface="Calibri Light"/>
              </a:rPr>
              <a:t>​</a:t>
            </a:r>
            <a:br>
              <a:rPr lang="en-US" sz="3600" b="1" dirty="0">
                <a:latin typeface="Calibri Light"/>
                <a:cs typeface="Calibri Light"/>
              </a:rPr>
            </a:br>
            <a:r>
              <a:rPr lang="en-US" sz="3600" b="1" dirty="0">
                <a:latin typeface="Calibri Light"/>
              </a:rPr>
              <a:t>2 - You disagreed with your mentor ?</a:t>
            </a:r>
            <a:r>
              <a:rPr lang="en-US" sz="3600" b="1" dirty="0">
                <a:latin typeface="Calibri Light"/>
                <a:cs typeface="Calibri Light"/>
              </a:rPr>
              <a:t>​</a:t>
            </a:r>
            <a:br>
              <a:rPr lang="en-US" sz="3600" b="1" dirty="0">
                <a:latin typeface="Calibri Light"/>
                <a:cs typeface="Calibri Light"/>
              </a:rPr>
            </a:br>
            <a:r>
              <a:rPr lang="en-US" sz="3600" b="1" dirty="0">
                <a:latin typeface="Calibri Light"/>
              </a:rPr>
              <a:t>3 - You were finding things difficult in school ?</a:t>
            </a:r>
            <a:endParaRPr lang="en-US" b="1">
              <a:latin typeface="Calibri" panose="020F0502020204030204"/>
              <a:cs typeface="Calibri"/>
            </a:endParaRPr>
          </a:p>
          <a:p>
            <a:r>
              <a:rPr lang="en-US" sz="3600" b="1" dirty="0">
                <a:latin typeface="Calibri Light"/>
              </a:rPr>
              <a:t>4  - You didn’t think the school were fulfilling your training requirements  ?</a:t>
            </a:r>
            <a:r>
              <a:rPr lang="en-US" sz="3600" b="1" dirty="0">
                <a:latin typeface="Calibri Light"/>
                <a:cs typeface="Calibri Light"/>
              </a:rPr>
              <a:t>​</a:t>
            </a:r>
            <a:endParaRPr lang="en-US" dirty="0">
              <a:latin typeface="Calibri Light"/>
              <a:cs typeface="Calibri Ligh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FC1088-3DEA-395E-592A-72814D1A6074}"/>
              </a:ext>
            </a:extLst>
          </p:cNvPr>
          <p:cNvGrpSpPr/>
          <p:nvPr/>
        </p:nvGrpSpPr>
        <p:grpSpPr>
          <a:xfrm>
            <a:off x="-5136267" y="1967073"/>
            <a:ext cx="10254538" cy="7631775"/>
            <a:chOff x="-3600000" y="2182894"/>
            <a:chExt cx="7200000" cy="7200000"/>
          </a:xfrm>
        </p:grpSpPr>
        <p:sp>
          <p:nvSpPr>
            <p:cNvPr id="5" name="Pie 33">
              <a:extLst>
                <a:ext uri="{FF2B5EF4-FFF2-40B4-BE49-F238E27FC236}">
                  <a16:creationId xmlns:a16="http://schemas.microsoft.com/office/drawing/2014/main" id="{2BDE389C-5082-7E65-1430-2497E599458D}"/>
                </a:ext>
              </a:extLst>
            </p:cNvPr>
            <p:cNvSpPr/>
            <p:nvPr/>
          </p:nvSpPr>
          <p:spPr>
            <a:xfrm rot="16200000">
              <a:off x="-3600000" y="2182894"/>
              <a:ext cx="7200000" cy="7200000"/>
            </a:xfrm>
            <a:prstGeom prst="pie">
              <a:avLst>
                <a:gd name="adj1" fmla="val 0"/>
                <a:gd name="adj2" fmla="val 5408602"/>
              </a:avLst>
            </a:prstGeom>
            <a:solidFill>
              <a:srgbClr val="CDCD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" name="Pie 36">
              <a:extLst>
                <a:ext uri="{FF2B5EF4-FFF2-40B4-BE49-F238E27FC236}">
                  <a16:creationId xmlns:a16="http://schemas.microsoft.com/office/drawing/2014/main" id="{375B9EB7-ED9F-A85D-3790-5CAF614C01D1}"/>
                </a:ext>
              </a:extLst>
            </p:cNvPr>
            <p:cNvSpPr/>
            <p:nvPr/>
          </p:nvSpPr>
          <p:spPr>
            <a:xfrm rot="16200000">
              <a:off x="-3150000" y="2629815"/>
              <a:ext cx="6300000" cy="6300000"/>
            </a:xfrm>
            <a:prstGeom prst="pie">
              <a:avLst>
                <a:gd name="adj1" fmla="val 0"/>
                <a:gd name="adj2" fmla="val 5408602"/>
              </a:avLst>
            </a:prstGeom>
            <a:solidFill>
              <a:srgbClr val="E1E1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" name="Pie 37">
              <a:extLst>
                <a:ext uri="{FF2B5EF4-FFF2-40B4-BE49-F238E27FC236}">
                  <a16:creationId xmlns:a16="http://schemas.microsoft.com/office/drawing/2014/main" id="{8F15FE25-C44E-08F6-4288-2D0BCA05D8FD}"/>
                </a:ext>
              </a:extLst>
            </p:cNvPr>
            <p:cNvSpPr/>
            <p:nvPr/>
          </p:nvSpPr>
          <p:spPr>
            <a:xfrm rot="16200000">
              <a:off x="-2700000" y="3076734"/>
              <a:ext cx="5400000" cy="5400000"/>
            </a:xfrm>
            <a:prstGeom prst="pie">
              <a:avLst>
                <a:gd name="adj1" fmla="val 0"/>
                <a:gd name="adj2" fmla="val 5408602"/>
              </a:avLst>
            </a:prstGeom>
            <a:solidFill>
              <a:srgbClr val="EAEA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" name="Pie 38">
              <a:extLst>
                <a:ext uri="{FF2B5EF4-FFF2-40B4-BE49-F238E27FC236}">
                  <a16:creationId xmlns:a16="http://schemas.microsoft.com/office/drawing/2014/main" id="{E09575D6-7858-D40E-B06D-ADE1EF0987C6}"/>
                </a:ext>
              </a:extLst>
            </p:cNvPr>
            <p:cNvSpPr/>
            <p:nvPr/>
          </p:nvSpPr>
          <p:spPr>
            <a:xfrm rot="16200000">
              <a:off x="-2250000" y="3511296"/>
              <a:ext cx="4500000" cy="4500000"/>
            </a:xfrm>
            <a:prstGeom prst="pie">
              <a:avLst>
                <a:gd name="adj1" fmla="val 0"/>
                <a:gd name="adj2" fmla="val 5408602"/>
              </a:avLst>
            </a:prstGeom>
            <a:solidFill>
              <a:srgbClr val="F9F9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" name="Pie 32">
              <a:extLst>
                <a:ext uri="{FF2B5EF4-FFF2-40B4-BE49-F238E27FC236}">
                  <a16:creationId xmlns:a16="http://schemas.microsoft.com/office/drawing/2014/main" id="{FADA14ED-020B-676D-3657-9A56F728C441}"/>
                </a:ext>
              </a:extLst>
            </p:cNvPr>
            <p:cNvSpPr/>
            <p:nvPr/>
          </p:nvSpPr>
          <p:spPr>
            <a:xfrm rot="16200000">
              <a:off x="-1800000" y="3978809"/>
              <a:ext cx="3600000" cy="3600000"/>
            </a:xfrm>
            <a:prstGeom prst="pie">
              <a:avLst>
                <a:gd name="adj1" fmla="val 0"/>
                <a:gd name="adj2" fmla="val 5408602"/>
              </a:avLst>
            </a:prstGeom>
            <a:solidFill>
              <a:srgbClr val="FFE7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" name="Pie 35">
              <a:extLst>
                <a:ext uri="{FF2B5EF4-FFF2-40B4-BE49-F238E27FC236}">
                  <a16:creationId xmlns:a16="http://schemas.microsoft.com/office/drawing/2014/main" id="{31D17A13-6354-2B3A-7516-27468BBD79B2}"/>
                </a:ext>
              </a:extLst>
            </p:cNvPr>
            <p:cNvSpPr/>
            <p:nvPr/>
          </p:nvSpPr>
          <p:spPr>
            <a:xfrm rot="16200000">
              <a:off x="-1350000" y="4425727"/>
              <a:ext cx="2700000" cy="2700000"/>
            </a:xfrm>
            <a:prstGeom prst="pie">
              <a:avLst>
                <a:gd name="adj1" fmla="val 0"/>
                <a:gd name="adj2" fmla="val 5408602"/>
              </a:avLst>
            </a:prstGeom>
            <a:solidFill>
              <a:srgbClr val="FFF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Pie 31">
              <a:extLst>
                <a:ext uri="{FF2B5EF4-FFF2-40B4-BE49-F238E27FC236}">
                  <a16:creationId xmlns:a16="http://schemas.microsoft.com/office/drawing/2014/main" id="{D90B8712-0D2D-96FE-92AB-DA7F0C276CF7}"/>
                </a:ext>
              </a:extLst>
            </p:cNvPr>
            <p:cNvSpPr/>
            <p:nvPr/>
          </p:nvSpPr>
          <p:spPr>
            <a:xfrm rot="16200000">
              <a:off x="-900000" y="4897363"/>
              <a:ext cx="1800000" cy="1800000"/>
            </a:xfrm>
            <a:prstGeom prst="pie">
              <a:avLst>
                <a:gd name="adj1" fmla="val 0"/>
                <a:gd name="adj2" fmla="val 5408602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F524B42-F7EA-34E3-2640-3600F2070F8B}"/>
              </a:ext>
            </a:extLst>
          </p:cNvPr>
          <p:cNvSpPr txBox="1"/>
          <p:nvPr/>
        </p:nvSpPr>
        <p:spPr>
          <a:xfrm rot="1343519">
            <a:off x="-672270" y="4453464"/>
            <a:ext cx="3105909" cy="1800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>
                <a:gd name="adj" fmla="val 9565722"/>
              </a:avLst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2000" b="1" dirty="0">
                <a:solidFill>
                  <a:srgbClr val="FFBC06"/>
                </a:solidFill>
              </a:rPr>
              <a:t>Professional Tutor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456959-9CCB-2CE9-948E-95BAF5CBB5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34" y="5189168"/>
            <a:ext cx="328963" cy="504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8F2E2F8-6E19-C242-E247-B901D42C39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44" y="5189168"/>
            <a:ext cx="328963" cy="504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2927AFF-8042-C3A3-49F9-F196A79A69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963" y="5189168"/>
            <a:ext cx="329074" cy="504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EAE3408-F920-1E7C-061C-27D5BE2AFF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278" y="5189168"/>
            <a:ext cx="338498" cy="504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F0A0DEF-530F-D82D-A119-BB529BD820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382" y="5341568"/>
            <a:ext cx="348033" cy="504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7237040-2735-86E1-3319-A0280BBC62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584" y="5189168"/>
            <a:ext cx="351487" cy="504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EA9287D-7930-243B-B0D0-C47288A812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414" y="5189168"/>
            <a:ext cx="328963" cy="5040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56D0BA8-6D5E-6F65-E627-54B861CF4E2F}"/>
              </a:ext>
            </a:extLst>
          </p:cNvPr>
          <p:cNvSpPr txBox="1"/>
          <p:nvPr/>
        </p:nvSpPr>
        <p:spPr>
          <a:xfrm rot="782971">
            <a:off x="-1048799" y="4852778"/>
            <a:ext cx="3105909" cy="1800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>
                <a:gd name="adj" fmla="val 9565722"/>
              </a:avLst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2000" b="1" dirty="0">
                <a:solidFill>
                  <a:srgbClr val="FFBC06"/>
                </a:solidFill>
              </a:rPr>
              <a:t>Mentor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AA67C8E-108D-8BFB-8C18-7F1E9DE542FB}"/>
              </a:ext>
            </a:extLst>
          </p:cNvPr>
          <p:cNvSpPr txBox="1"/>
          <p:nvPr/>
        </p:nvSpPr>
        <p:spPr>
          <a:xfrm rot="1067656">
            <a:off x="-874679" y="3404451"/>
            <a:ext cx="4067841" cy="1800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>
                <a:gd name="adj" fmla="val 9565722"/>
              </a:avLst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2000" b="1" dirty="0">
                <a:solidFill>
                  <a:srgbClr val="1B1A69"/>
                </a:solidFill>
              </a:rPr>
              <a:t>Trainers &amp; Subject Tutors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E4DD6B2-D8F6-8C2F-3F39-9EA8574E3449}"/>
              </a:ext>
            </a:extLst>
          </p:cNvPr>
          <p:cNvSpPr txBox="1"/>
          <p:nvPr/>
        </p:nvSpPr>
        <p:spPr>
          <a:xfrm rot="782971">
            <a:off x="-983369" y="3742495"/>
            <a:ext cx="3105909" cy="1800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>
                <a:gd name="adj" fmla="val 9565722"/>
              </a:avLst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2000" b="1" dirty="0">
                <a:solidFill>
                  <a:srgbClr val="1B1A69"/>
                </a:solidFill>
              </a:rPr>
              <a:t>Lead School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3BCA9D-5EFD-9F75-5464-B51C171312B5}"/>
              </a:ext>
            </a:extLst>
          </p:cNvPr>
          <p:cNvSpPr txBox="1"/>
          <p:nvPr/>
        </p:nvSpPr>
        <p:spPr>
          <a:xfrm rot="559230">
            <a:off x="-1618823" y="2378153"/>
            <a:ext cx="5219123" cy="1800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>
                <a:gd name="adj" fmla="val 9565722"/>
              </a:avLst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2000" b="1">
                <a:solidFill>
                  <a:srgbClr val="1B1A69"/>
                </a:solidFill>
              </a:rPr>
              <a:t>CTTP Central Team</a:t>
            </a:r>
            <a:endParaRPr lang="en-GB" sz="2000" b="1" dirty="0">
              <a:solidFill>
                <a:srgbClr val="1B1A69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49F58AE-B006-65BD-1B59-39E8839B8B4F}"/>
              </a:ext>
            </a:extLst>
          </p:cNvPr>
          <p:cNvSpPr txBox="1"/>
          <p:nvPr/>
        </p:nvSpPr>
        <p:spPr>
          <a:xfrm rot="827058">
            <a:off x="-1146139" y="2862379"/>
            <a:ext cx="4490715" cy="1800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>
                <a:gd name="adj" fmla="val 9565722"/>
              </a:avLst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1B1A69"/>
                </a:solidFill>
              </a:rPr>
              <a:t>P</a:t>
            </a:r>
            <a:r>
              <a:rPr lang="en-GB" sz="2000" b="1" dirty="0" err="1">
                <a:solidFill>
                  <a:srgbClr val="1B1A69"/>
                </a:solidFill>
              </a:rPr>
              <a:t>artnership</a:t>
            </a:r>
            <a:r>
              <a:rPr lang="en-GB" sz="2000" b="1" dirty="0">
                <a:solidFill>
                  <a:srgbClr val="1B1A69"/>
                </a:solidFill>
              </a:rPr>
              <a:t> Link Tutor</a:t>
            </a:r>
          </a:p>
        </p:txBody>
      </p:sp>
    </p:spTree>
    <p:extLst>
      <p:ext uri="{BB962C8B-B14F-4D97-AF65-F5344CB8AC3E}">
        <p14:creationId xmlns:p14="http://schemas.microsoft.com/office/powerpoint/2010/main" val="3863375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8C0DCD6-C19D-4124-B82A-49E0E8D5878D}"/>
              </a:ext>
            </a:extLst>
          </p:cNvPr>
          <p:cNvCxnSpPr/>
          <p:nvPr/>
        </p:nvCxnSpPr>
        <p:spPr>
          <a:xfrm>
            <a:off x="107576" y="1129553"/>
            <a:ext cx="12084424" cy="0"/>
          </a:xfrm>
          <a:prstGeom prst="line">
            <a:avLst/>
          </a:prstGeom>
          <a:ln w="76200">
            <a:solidFill>
              <a:srgbClr val="B0AF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266B3F4-6907-407C-B804-928661EA6DCC}"/>
              </a:ext>
            </a:extLst>
          </p:cNvPr>
          <p:cNvSpPr txBox="1"/>
          <p:nvPr/>
        </p:nvSpPr>
        <p:spPr>
          <a:xfrm>
            <a:off x="0" y="121023"/>
            <a:ext cx="56494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1B1A69"/>
                </a:solidFill>
                <a:cs typeface="Arial" panose="020B0604020202020204" pitchFamily="34" charset="0"/>
              </a:rPr>
              <a:t>Documentation</a:t>
            </a:r>
            <a:endParaRPr lang="en-GB" sz="2400" b="1" dirty="0">
              <a:solidFill>
                <a:srgbClr val="1B1A69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6E091F-0987-408C-8040-4838C57D458D}"/>
              </a:ext>
            </a:extLst>
          </p:cNvPr>
          <p:cNvSpPr/>
          <p:nvPr/>
        </p:nvSpPr>
        <p:spPr>
          <a:xfrm>
            <a:off x="573527" y="1175380"/>
            <a:ext cx="60323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Initial Needs 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Audits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20E7CC-66CB-4BC4-8ABB-16CDC642F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564" t="18013" r="13922" b="12501"/>
          <a:stretch/>
        </p:blipFill>
        <p:spPr>
          <a:xfrm>
            <a:off x="7628811" y="1294530"/>
            <a:ext cx="3746660" cy="443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97B3EA-B790-43DF-88E4-3ECAF683C6C3}"/>
              </a:ext>
            </a:extLst>
          </p:cNvPr>
          <p:cNvSpPr/>
          <p:nvPr/>
        </p:nvSpPr>
        <p:spPr>
          <a:xfrm>
            <a:off x="814699" y="4555454"/>
            <a:ext cx="60418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https://forms.office.com/r/d3NX7CE5ed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0CE128-1898-4797-ACE4-17C01788FD1E}"/>
              </a:ext>
            </a:extLst>
          </p:cNvPr>
          <p:cNvSpPr txBox="1"/>
          <p:nvPr/>
        </p:nvSpPr>
        <p:spPr>
          <a:xfrm>
            <a:off x="957129" y="854579"/>
            <a:ext cx="46061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Library Registration online</a:t>
            </a:r>
          </a:p>
          <a:p>
            <a:r>
              <a:rPr lang="en-GB" sz="4800" dirty="0"/>
              <a:t>- If required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31AE61-0A93-4287-85A9-14CB4E706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840" y="1470423"/>
            <a:ext cx="3085031" cy="308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22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25" y="-92830"/>
            <a:ext cx="10515600" cy="1325563"/>
          </a:xfrm>
        </p:spPr>
        <p:txBody>
          <a:bodyPr/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567" y="1144917"/>
            <a:ext cx="11718747" cy="442123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GB" altLang="en-US" sz="2600" kern="0" dirty="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Centrally based</a:t>
            </a:r>
          </a:p>
          <a:p>
            <a:pPr marL="0" inden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GB" altLang="en-US" sz="2600" kern="0" dirty="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Whole cohort</a:t>
            </a:r>
          </a:p>
          <a:p>
            <a:pPr marL="0" inden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GB" altLang="en-US" sz="2600" kern="0" dirty="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PGCE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</a:pPr>
            <a:r>
              <a:rPr lang="en-GB" altLang="en-US" sz="2600" kern="0" dirty="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Cluster based</a:t>
            </a:r>
          </a:p>
          <a:p>
            <a:pPr marL="0" indent="0">
              <a:buNone/>
            </a:pPr>
            <a:endParaRPr lang="en-GB" sz="2000" dirty="0">
              <a:latin typeface="Calibri" panose="020F0502020204030204"/>
              <a:ea typeface="MS PGothic"/>
              <a:cs typeface="Calibri" panose="020F0502020204030204"/>
            </a:endParaRPr>
          </a:p>
          <a:p>
            <a:pPr lvl="2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altLang="en-US" sz="2600" kern="0" dirty="0">
              <a:latin typeface="Arial"/>
              <a:ea typeface="MS PGothic"/>
              <a:cs typeface="Arial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6CDFAAA-6477-DF21-FA0A-A42AF7485A2E}"/>
              </a:ext>
            </a:extLst>
          </p:cNvPr>
          <p:cNvCxnSpPr/>
          <p:nvPr/>
        </p:nvCxnSpPr>
        <p:spPr>
          <a:xfrm>
            <a:off x="17254" y="930216"/>
            <a:ext cx="12163242" cy="28753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055DFF5-D0DB-43EA-8C7C-2C3F998FBB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68" t="15786" r="63808" b="3700"/>
          <a:stretch/>
        </p:blipFill>
        <p:spPr>
          <a:xfrm>
            <a:off x="7070585" y="427338"/>
            <a:ext cx="3841987" cy="39145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054D4F-F9A1-45E4-9A6C-502DF4D43C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647" t="19341" r="7523" b="8711"/>
          <a:stretch/>
        </p:blipFill>
        <p:spPr>
          <a:xfrm>
            <a:off x="2927758" y="2422326"/>
            <a:ext cx="3514988" cy="246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85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/var/folders/db/t6fpyn6d2vz04c9wv7rm18180000gp/T/com.microsoft.Powerpoint/WebArchiveCopyPasteTempFiles/Z">
            <a:extLst>
              <a:ext uri="{FF2B5EF4-FFF2-40B4-BE49-F238E27FC236}">
                <a16:creationId xmlns:a16="http://schemas.microsoft.com/office/drawing/2014/main" id="{4995B47B-E0F7-FF4E-B294-E541262B76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82" y="120479"/>
            <a:ext cx="10626065" cy="5646755"/>
          </a:xfrm>
          <a:prstGeom prst="rect">
            <a:avLst/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ex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9A9C42-4454-6842-98E3-CD5F9D227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05951" y="350748"/>
            <a:ext cx="10515600" cy="859241"/>
          </a:xfrm>
        </p:spPr>
        <p:txBody>
          <a:bodyPr/>
          <a:lstStyle/>
          <a:p>
            <a:r>
              <a:rPr lang="en-GB" b="1" dirty="0"/>
              <a:t>                  Stages of Learning ?</a:t>
            </a:r>
            <a:endParaRPr lang="en-US" dirty="0"/>
          </a:p>
        </p:txBody>
      </p:sp>
      <p:pic>
        <p:nvPicPr>
          <p:cNvPr id="3076" name="Picture 4" descr="/var/folders/db/t6fpyn6d2vz04c9wv7rm18180000gp/T/com.microsoft.Powerpoint/WebArchiveCopyPasteTempFiles/Z">
            <a:extLst>
              <a:ext uri="{FF2B5EF4-FFF2-40B4-BE49-F238E27FC236}">
                <a16:creationId xmlns:a16="http://schemas.microsoft.com/office/drawing/2014/main" id="{E39A7060-0781-0543-AB9D-47A0B10D5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047" y="4000896"/>
            <a:ext cx="1715126" cy="143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AF74D1-6350-3FA3-C2B1-8675A4ECF638}"/>
              </a:ext>
            </a:extLst>
          </p:cNvPr>
          <p:cNvSpPr/>
          <p:nvPr/>
        </p:nvSpPr>
        <p:spPr>
          <a:xfrm>
            <a:off x="5911968" y="1936630"/>
            <a:ext cx="2372263" cy="201282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cs typeface="Calibri"/>
              </a:rPr>
              <a:t>Unconscious Incompetence</a:t>
            </a:r>
            <a:endParaRPr lang="en-US" sz="2800">
              <a:cs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1F5173-54DB-CE9E-BE70-0D82232813A4}"/>
              </a:ext>
            </a:extLst>
          </p:cNvPr>
          <p:cNvSpPr/>
          <p:nvPr/>
        </p:nvSpPr>
        <p:spPr>
          <a:xfrm>
            <a:off x="8485516" y="1936629"/>
            <a:ext cx="2372263" cy="201282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dirty="0">
                <a:cs typeface="Calibri"/>
              </a:rPr>
              <a:t>Conscious Competence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DC4617-6801-76E2-1B58-90D549B242DF}"/>
              </a:ext>
            </a:extLst>
          </p:cNvPr>
          <p:cNvSpPr/>
          <p:nvPr/>
        </p:nvSpPr>
        <p:spPr>
          <a:xfrm>
            <a:off x="606723" y="1936629"/>
            <a:ext cx="2372263" cy="201282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dirty="0">
                <a:cs typeface="Calibri"/>
              </a:rPr>
              <a:t>Conscious Incompetence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44474B-B53A-B968-7FFB-FF14CC88F8E6}"/>
              </a:ext>
            </a:extLst>
          </p:cNvPr>
          <p:cNvSpPr/>
          <p:nvPr/>
        </p:nvSpPr>
        <p:spPr>
          <a:xfrm>
            <a:off x="3252156" y="1936629"/>
            <a:ext cx="2372263" cy="2012829"/>
          </a:xfrm>
          <a:prstGeom prst="rect">
            <a:avLst/>
          </a:prstGeom>
          <a:solidFill>
            <a:srgbClr val="00B0F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dirty="0">
                <a:cs typeface="Calibri"/>
              </a:rPr>
              <a:t>Unconscious Competence</a:t>
            </a:r>
          </a:p>
        </p:txBody>
      </p:sp>
    </p:spTree>
    <p:extLst>
      <p:ext uri="{BB962C8B-B14F-4D97-AF65-F5344CB8AC3E}">
        <p14:creationId xmlns:p14="http://schemas.microsoft.com/office/powerpoint/2010/main" val="1251013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44B22C4-DB8C-4DCD-85C9-F87DAD43C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812" y="1229019"/>
            <a:ext cx="2773406" cy="3806927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3788A41-551B-4546-96A3-73D3A6E5CB59}"/>
              </a:ext>
            </a:extLst>
          </p:cNvPr>
          <p:cNvCxnSpPr/>
          <p:nvPr/>
        </p:nvCxnSpPr>
        <p:spPr>
          <a:xfrm>
            <a:off x="107576" y="1129553"/>
            <a:ext cx="12084424" cy="0"/>
          </a:xfrm>
          <a:prstGeom prst="line">
            <a:avLst/>
          </a:prstGeom>
          <a:ln w="76200">
            <a:solidFill>
              <a:srgbClr val="B0AF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955576C-E000-44CE-9B19-C38018BAB41D}"/>
              </a:ext>
            </a:extLst>
          </p:cNvPr>
          <p:cNvSpPr txBox="1"/>
          <p:nvPr/>
        </p:nvSpPr>
        <p:spPr>
          <a:xfrm>
            <a:off x="0" y="121023"/>
            <a:ext cx="6599114" cy="110799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6600" b="1" dirty="0">
                <a:solidFill>
                  <a:srgbClr val="1B1A69"/>
                </a:solidFill>
                <a:cs typeface="Arial"/>
              </a:rPr>
              <a:t>Reflective Journal </a:t>
            </a:r>
            <a:endParaRPr lang="en-GB" sz="2400" b="1">
              <a:solidFill>
                <a:srgbClr val="1B1A69"/>
              </a:solidFill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69E047-07CE-4B4C-837C-FF926093ADAE}"/>
              </a:ext>
            </a:extLst>
          </p:cNvPr>
          <p:cNvSpPr txBox="1"/>
          <p:nvPr/>
        </p:nvSpPr>
        <p:spPr>
          <a:xfrm>
            <a:off x="8718337" y="1458793"/>
            <a:ext cx="28374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Analytical reflections</a:t>
            </a:r>
          </a:p>
          <a:p>
            <a:endParaRPr lang="en-GB" sz="2400" dirty="0"/>
          </a:p>
          <a:p>
            <a:r>
              <a:rPr lang="en-GB" sz="2400" dirty="0"/>
              <a:t>Linked to academic reading</a:t>
            </a:r>
          </a:p>
          <a:p>
            <a:endParaRPr lang="en-GB" sz="2400" dirty="0"/>
          </a:p>
          <a:p>
            <a:r>
              <a:rPr lang="en-GB" sz="2400" dirty="0"/>
              <a:t>Showing impact</a:t>
            </a:r>
          </a:p>
          <a:p>
            <a:endParaRPr lang="en-GB" sz="2400" dirty="0"/>
          </a:p>
          <a:p>
            <a:r>
              <a:rPr lang="en-GB" sz="2400" dirty="0"/>
              <a:t>Showing progression</a:t>
            </a:r>
          </a:p>
          <a:p>
            <a:endParaRPr lang="en-GB" sz="2400" dirty="0"/>
          </a:p>
          <a:p>
            <a:r>
              <a:rPr lang="en-GB" sz="2400" dirty="0"/>
              <a:t>Linked to CCF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725D5C-8444-4097-AEEC-DF3BDBB8B1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1" t="1379"/>
          <a:stretch/>
        </p:blipFill>
        <p:spPr>
          <a:xfrm>
            <a:off x="245191" y="1317812"/>
            <a:ext cx="3056768" cy="38458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A20BEF-5F5F-4E18-BCC0-A1D34D08E0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8402" y="1814301"/>
            <a:ext cx="2760788" cy="3710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EBB656-B71E-423D-9877-6D876A71A2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8737" y="1506083"/>
            <a:ext cx="399600" cy="3546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00F6B3-9791-467D-92C3-1DBF8D7393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8737" y="2384624"/>
            <a:ext cx="399600" cy="3546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1BF8C5-3B4B-48C8-9134-A8B0E5216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8737" y="3314741"/>
            <a:ext cx="399600" cy="354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94D26C-18C9-45F6-809A-1A559A1ECD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6018" y="4067511"/>
            <a:ext cx="399600" cy="3546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BAF865-0B2D-4244-9561-B5FE591D00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2874" y="4858599"/>
            <a:ext cx="399600" cy="35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98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0911DF-B9B5-41A6-8A27-83CE2F23A4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87" t="29722" r="59609" b="23056"/>
          <a:stretch/>
        </p:blipFill>
        <p:spPr>
          <a:xfrm>
            <a:off x="1162050" y="514350"/>
            <a:ext cx="9069369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98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A1C99B0-015F-FC2D-0878-8364A27445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70" t="21081" r="24291" b="16036"/>
          <a:stretch/>
        </p:blipFill>
        <p:spPr>
          <a:xfrm>
            <a:off x="1791420" y="184946"/>
            <a:ext cx="8191727" cy="544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74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BB9686-95FA-4105-AAEC-FFA138EE20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42" t="33180" r="62293" b="21560"/>
          <a:stretch/>
        </p:blipFill>
        <p:spPr>
          <a:xfrm>
            <a:off x="998290" y="427838"/>
            <a:ext cx="9285800" cy="460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06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78" y="368472"/>
            <a:ext cx="10515600" cy="545630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Outline of the 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78" y="944059"/>
            <a:ext cx="10515600" cy="4976519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50000"/>
              </a:lnSpc>
              <a:buNone/>
            </a:pPr>
            <a:r>
              <a:rPr lang="en-GB" sz="2500" dirty="0"/>
              <a:t>9.30 – 10.45 – Induction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sz="2500" dirty="0"/>
              <a:t>10.45 – 11.00 – Diocesan Deputy Director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sz="2500" dirty="0"/>
              <a:t>11.00 – 11.30 – Photographs and networking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sz="2500" dirty="0"/>
              <a:t>11.30 – 12.15 – Induction 2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sz="2500" dirty="0"/>
              <a:t>12.15  - 13.00 – Lunch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sz="2500" dirty="0"/>
              <a:t>13.00 – 13.30 – NASUWT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sz="2500" dirty="0"/>
              <a:t>13.30 – 15.00 – Statutory Training 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GB" sz="2500" dirty="0"/>
          </a:p>
        </p:txBody>
      </p:sp>
    </p:spTree>
    <p:extLst>
      <p:ext uri="{BB962C8B-B14F-4D97-AF65-F5344CB8AC3E}">
        <p14:creationId xmlns:p14="http://schemas.microsoft.com/office/powerpoint/2010/main" val="3593522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42FCCAC-8107-49AB-A469-EEB431C688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61" t="19848" r="25628" b="14881"/>
          <a:stretch/>
        </p:blipFill>
        <p:spPr>
          <a:xfrm>
            <a:off x="2007080" y="353029"/>
            <a:ext cx="7187279" cy="53891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6B2D43-A973-085B-0FA6-17CDE960CD5B}"/>
              </a:ext>
            </a:extLst>
          </p:cNvPr>
          <p:cNvSpPr txBox="1"/>
          <p:nvPr/>
        </p:nvSpPr>
        <p:spPr>
          <a:xfrm>
            <a:off x="9226626" y="1824668"/>
            <a:ext cx="230665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Targets to be transferred to the Training Handbook.</a:t>
            </a:r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337F03D-3010-6E2D-0482-0F27B7D5FE57}"/>
              </a:ext>
            </a:extLst>
          </p:cNvPr>
          <p:cNvCxnSpPr/>
          <p:nvPr/>
        </p:nvCxnSpPr>
        <p:spPr>
          <a:xfrm flipH="1">
            <a:off x="5071087" y="2481205"/>
            <a:ext cx="4061551" cy="605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A6F72F4-ED67-4BC4-A9B5-793CE4E2A02B}"/>
              </a:ext>
            </a:extLst>
          </p:cNvPr>
          <p:cNvCxnSpPr>
            <a:cxnSpLocks/>
          </p:cNvCxnSpPr>
          <p:nvPr/>
        </p:nvCxnSpPr>
        <p:spPr>
          <a:xfrm flipV="1">
            <a:off x="876300" y="2541796"/>
            <a:ext cx="2286000" cy="8014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A76691C-2FF9-4DDC-870C-6B5A4C81A0EE}"/>
              </a:ext>
            </a:extLst>
          </p:cNvPr>
          <p:cNvSpPr txBox="1"/>
          <p:nvPr/>
        </p:nvSpPr>
        <p:spPr>
          <a:xfrm>
            <a:off x="111201" y="3514725"/>
            <a:ext cx="230665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Initially from Audits and INA.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872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C415E8E-3D01-C917-866D-A895099CD1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03" t="25286" r="26146" b="28143"/>
          <a:stretch/>
        </p:blipFill>
        <p:spPr>
          <a:xfrm>
            <a:off x="1832977" y="529083"/>
            <a:ext cx="8650003" cy="469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56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97E5389-EA4A-41EA-A063-60020FF35354}"/>
              </a:ext>
            </a:extLst>
          </p:cNvPr>
          <p:cNvCxnSpPr/>
          <p:nvPr/>
        </p:nvCxnSpPr>
        <p:spPr>
          <a:xfrm>
            <a:off x="107576" y="1129553"/>
            <a:ext cx="12084424" cy="0"/>
          </a:xfrm>
          <a:prstGeom prst="line">
            <a:avLst/>
          </a:prstGeom>
          <a:ln w="76200">
            <a:solidFill>
              <a:srgbClr val="B0AF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147CCF6-6470-4D24-B954-05BB4591691B}"/>
              </a:ext>
            </a:extLst>
          </p:cNvPr>
          <p:cNvSpPr txBox="1"/>
          <p:nvPr/>
        </p:nvSpPr>
        <p:spPr>
          <a:xfrm>
            <a:off x="0" y="121023"/>
            <a:ext cx="36952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1B1A69"/>
                </a:solidFill>
                <a:cs typeface="Arial" panose="020B0604020202020204" pitchFamily="34" charset="0"/>
              </a:rPr>
              <a:t>Audits . . .</a:t>
            </a:r>
            <a:endParaRPr lang="en-GB" sz="2400" b="1" dirty="0">
              <a:solidFill>
                <a:srgbClr val="1B1A69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6BF884-5F8A-4ECD-A636-F89C1563466D}"/>
              </a:ext>
            </a:extLst>
          </p:cNvPr>
          <p:cNvSpPr/>
          <p:nvPr/>
        </p:nvSpPr>
        <p:spPr>
          <a:xfrm>
            <a:off x="421341" y="1317811"/>
            <a:ext cx="2330824" cy="15060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Pre course task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DF698A80-BA9E-4315-8CDE-8118F4D1A68D}"/>
              </a:ext>
            </a:extLst>
          </p:cNvPr>
          <p:cNvSpPr/>
          <p:nvPr/>
        </p:nvSpPr>
        <p:spPr>
          <a:xfrm rot="1309101">
            <a:off x="3240742" y="2228012"/>
            <a:ext cx="1021976" cy="9143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B9BCA3-51F5-4506-A6C0-5E8F8A5BFA95}"/>
              </a:ext>
            </a:extLst>
          </p:cNvPr>
          <p:cNvSpPr/>
          <p:nvPr/>
        </p:nvSpPr>
        <p:spPr>
          <a:xfrm>
            <a:off x="9224682" y="4096870"/>
            <a:ext cx="2330824" cy="15060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/>
          </a:p>
          <a:p>
            <a:pPr algn="ctr"/>
            <a:r>
              <a:rPr lang="en-GB" sz="3200" dirty="0">
                <a:solidFill>
                  <a:schemeClr val="tx1"/>
                </a:solidFill>
              </a:rPr>
              <a:t>Post training task</a:t>
            </a:r>
          </a:p>
          <a:p>
            <a:pPr algn="ctr"/>
            <a:endParaRPr lang="en-GB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DC818EB-A30E-4755-9511-A0ABF81FE96B}"/>
              </a:ext>
            </a:extLst>
          </p:cNvPr>
          <p:cNvSpPr/>
          <p:nvPr/>
        </p:nvSpPr>
        <p:spPr>
          <a:xfrm rot="1309101">
            <a:off x="7581442" y="3832133"/>
            <a:ext cx="1021976" cy="9143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669565-4D9B-4F1D-B5E5-41A2EA404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71" y="3082571"/>
            <a:ext cx="2188414" cy="29939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0FF8CC-3159-48AB-92C4-966F60326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7717" y="393569"/>
            <a:ext cx="2214563" cy="3124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63F05B5-F787-499E-9DA3-D43E69894400}"/>
              </a:ext>
            </a:extLst>
          </p:cNvPr>
          <p:cNvSpPr/>
          <p:nvPr/>
        </p:nvSpPr>
        <p:spPr>
          <a:xfrm>
            <a:off x="4503102" y="3082571"/>
            <a:ext cx="2330824" cy="15060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  <a:p>
            <a:pPr algn="ctr"/>
            <a:r>
              <a:rPr lang="en-GB" sz="3600" dirty="0">
                <a:solidFill>
                  <a:schemeClr val="tx1"/>
                </a:solidFill>
              </a:rPr>
              <a:t>Pre training task</a:t>
            </a:r>
          </a:p>
          <a:p>
            <a:pPr algn="ctr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B92F98-DF01-493F-A3FE-4E935C743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0934" y="537328"/>
            <a:ext cx="2298621" cy="322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92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77023"/>
            <a:ext cx="12122727" cy="1022466"/>
          </a:xfrm>
        </p:spPr>
        <p:txBody>
          <a:bodyPr>
            <a:noAutofit/>
          </a:bodyPr>
          <a:lstStyle/>
          <a:p>
            <a:r>
              <a:rPr lang="en-GB" sz="3200" spc="300" dirty="0">
                <a:solidFill>
                  <a:schemeClr val="bg1"/>
                </a:solidFill>
              </a:rPr>
              <a:t>Professionalism</a:t>
            </a:r>
          </a:p>
        </p:txBody>
      </p:sp>
    </p:spTree>
    <p:extLst>
      <p:ext uri="{BB962C8B-B14F-4D97-AF65-F5344CB8AC3E}">
        <p14:creationId xmlns:p14="http://schemas.microsoft.com/office/powerpoint/2010/main" val="1796032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16699" y="1205628"/>
            <a:ext cx="12084424" cy="0"/>
          </a:xfrm>
          <a:prstGeom prst="line">
            <a:avLst/>
          </a:prstGeom>
          <a:ln w="76200">
            <a:solidFill>
              <a:srgbClr val="B0AF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121023"/>
            <a:ext cx="69302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1B1A69"/>
                </a:solidFill>
                <a:cs typeface="Arial" panose="020B0604020202020204" pitchFamily="34" charset="0"/>
              </a:rPr>
              <a:t>Role of the Teacher</a:t>
            </a:r>
            <a:endParaRPr lang="en-GB" sz="2400" b="1" dirty="0">
              <a:solidFill>
                <a:srgbClr val="1B1A69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2092" y="1238409"/>
            <a:ext cx="2852700" cy="1199991"/>
            <a:chOff x="107576" y="3415552"/>
            <a:chExt cx="2160000" cy="2267576"/>
          </a:xfrm>
        </p:grpSpPr>
        <p:sp>
          <p:nvSpPr>
            <p:cNvPr id="10" name="TextBox 9"/>
            <p:cNvSpPr txBox="1">
              <a:spLocks noChangeAspect="1"/>
            </p:cNvSpPr>
            <p:nvPr/>
          </p:nvSpPr>
          <p:spPr>
            <a:xfrm>
              <a:off x="107576" y="3523128"/>
              <a:ext cx="2160000" cy="2160000"/>
            </a:xfrm>
            <a:prstGeom prst="rect">
              <a:avLst/>
            </a:prstGeom>
            <a:solidFill>
              <a:srgbClr val="FFBC00"/>
            </a:solidFill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GB" sz="2800" b="1" dirty="0">
                  <a:ln>
                    <a:solidFill>
                      <a:srgbClr val="1B1A69"/>
                    </a:solidFill>
                  </a:ln>
                  <a:solidFill>
                    <a:srgbClr val="1B1A69"/>
                  </a:solidFill>
                </a:rPr>
                <a:t>Teaching</a:t>
              </a:r>
              <a:br>
                <a:rPr lang="en-GB" sz="2800" dirty="0"/>
              </a:br>
              <a:r>
                <a:rPr lang="en-GB" sz="2800" dirty="0"/>
                <a:t>&amp; Learning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7576" y="3415552"/>
              <a:ext cx="2160000" cy="108000"/>
            </a:xfrm>
            <a:prstGeom prst="rect">
              <a:avLst/>
            </a:prstGeom>
            <a:solidFill>
              <a:srgbClr val="1B1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149110" y="1238409"/>
            <a:ext cx="2853961" cy="2478495"/>
            <a:chOff x="3236685" y="1238409"/>
            <a:chExt cx="2578706" cy="2478495"/>
          </a:xfrm>
        </p:grpSpPr>
        <p:grpSp>
          <p:nvGrpSpPr>
            <p:cNvPr id="12" name="Group 11"/>
            <p:cNvGrpSpPr/>
            <p:nvPr/>
          </p:nvGrpSpPr>
          <p:grpSpPr>
            <a:xfrm>
              <a:off x="3237824" y="1238409"/>
              <a:ext cx="2577567" cy="1199991"/>
              <a:chOff x="107576" y="3415552"/>
              <a:chExt cx="2160000" cy="2267576"/>
            </a:xfrm>
          </p:grpSpPr>
          <p:sp>
            <p:nvSpPr>
              <p:cNvPr id="13" name="TextBox 12"/>
              <p:cNvSpPr txBox="1">
                <a:spLocks noChangeAspect="1"/>
              </p:cNvSpPr>
              <p:nvPr/>
            </p:nvSpPr>
            <p:spPr>
              <a:xfrm>
                <a:off x="107576" y="3523128"/>
                <a:ext cx="2160000" cy="2160000"/>
              </a:xfrm>
              <a:prstGeom prst="rect">
                <a:avLst/>
              </a:prstGeom>
              <a:solidFill>
                <a:srgbClr val="FFBC00"/>
              </a:solidFill>
            </p:spPr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en-GB" sz="2800" b="1" dirty="0">
                    <a:ln>
                      <a:solidFill>
                        <a:srgbClr val="1B1A69"/>
                      </a:solidFill>
                    </a:ln>
                    <a:solidFill>
                      <a:srgbClr val="1B1A69"/>
                    </a:solidFill>
                  </a:rPr>
                  <a:t>Pastoral</a:t>
                </a:r>
                <a:br>
                  <a:rPr lang="en-GB" sz="2800" dirty="0"/>
                </a:br>
                <a:r>
                  <a:rPr lang="en-GB" sz="2800" dirty="0"/>
                  <a:t>Role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07576" y="3415552"/>
                <a:ext cx="2160000" cy="108000"/>
              </a:xfrm>
              <a:prstGeom prst="rect">
                <a:avLst/>
              </a:prstGeom>
              <a:solidFill>
                <a:srgbClr val="1B1A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3236685" y="2438399"/>
              <a:ext cx="2577600" cy="1278505"/>
            </a:xfrm>
            <a:prstGeom prst="rect">
              <a:avLst/>
            </a:prstGeom>
            <a:solidFill>
              <a:srgbClr val="FFE7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dirty="0">
                  <a:solidFill>
                    <a:schemeClr val="tx1"/>
                  </a:solidFill>
                </a:rPr>
                <a:t>Supporting the </a:t>
              </a:r>
              <a:r>
                <a:rPr lang="en-GB" sz="2000" b="1" dirty="0">
                  <a:solidFill>
                    <a:schemeClr val="tx1"/>
                  </a:solidFill>
                </a:rPr>
                <a:t>hidden curriculum- </a:t>
              </a:r>
              <a:r>
                <a:rPr lang="en-GB" sz="2000" dirty="0">
                  <a:solidFill>
                    <a:schemeClr val="tx1"/>
                  </a:solidFill>
                </a:rPr>
                <a:t>emotional, social, moral development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177389" y="1238409"/>
            <a:ext cx="2852700" cy="1199991"/>
            <a:chOff x="107576" y="3415552"/>
            <a:chExt cx="2160000" cy="2267576"/>
          </a:xfrm>
        </p:grpSpPr>
        <p:sp>
          <p:nvSpPr>
            <p:cNvPr id="16" name="TextBox 15"/>
            <p:cNvSpPr txBox="1">
              <a:spLocks noChangeAspect="1"/>
            </p:cNvSpPr>
            <p:nvPr/>
          </p:nvSpPr>
          <p:spPr>
            <a:xfrm>
              <a:off x="107576" y="3523128"/>
              <a:ext cx="2160000" cy="2160000"/>
            </a:xfrm>
            <a:prstGeom prst="rect">
              <a:avLst/>
            </a:prstGeom>
            <a:solidFill>
              <a:srgbClr val="FFBC00"/>
            </a:solidFill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GB" sz="2800" dirty="0"/>
                <a:t>Educational</a:t>
              </a:r>
            </a:p>
            <a:p>
              <a:pPr algn="ctr"/>
              <a:r>
                <a:rPr lang="en-GB" sz="2800" b="1" dirty="0">
                  <a:ln>
                    <a:solidFill>
                      <a:srgbClr val="1B1A69"/>
                    </a:solidFill>
                  </a:ln>
                  <a:solidFill>
                    <a:srgbClr val="1B1A69"/>
                  </a:solidFill>
                </a:rPr>
                <a:t>Enrichment</a:t>
              </a:r>
              <a:endParaRPr lang="en-GB" sz="28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7576" y="3415552"/>
              <a:ext cx="2160000" cy="108000"/>
            </a:xfrm>
            <a:prstGeom prst="rect">
              <a:avLst/>
            </a:prstGeom>
            <a:solidFill>
              <a:srgbClr val="1B1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6177389" y="2431142"/>
            <a:ext cx="2852737" cy="1278503"/>
          </a:xfrm>
          <a:prstGeom prst="rect">
            <a:avLst/>
          </a:prstGeom>
          <a:solidFill>
            <a:srgbClr val="FFE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tx1"/>
                </a:solidFill>
              </a:rPr>
              <a:t>Delivering the </a:t>
            </a:r>
            <a:r>
              <a:rPr lang="en-GB" sz="2000" b="1" dirty="0">
                <a:solidFill>
                  <a:schemeClr val="tx1"/>
                </a:solidFill>
              </a:rPr>
              <a:t>wider curriculum</a:t>
            </a:r>
            <a:r>
              <a:rPr lang="en-GB" sz="2000" dirty="0">
                <a:solidFill>
                  <a:schemeClr val="tx1"/>
                </a:solidFill>
              </a:rPr>
              <a:t> -PSHE, extra-curricular activities etc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9216569" y="1238409"/>
            <a:ext cx="2859315" cy="2414085"/>
            <a:chOff x="9506856" y="1238409"/>
            <a:chExt cx="2583544" cy="2414085"/>
          </a:xfrm>
        </p:grpSpPr>
        <p:grpSp>
          <p:nvGrpSpPr>
            <p:cNvPr id="18" name="Group 17"/>
            <p:cNvGrpSpPr/>
            <p:nvPr/>
          </p:nvGrpSpPr>
          <p:grpSpPr>
            <a:xfrm>
              <a:off x="9512833" y="1238409"/>
              <a:ext cx="2577567" cy="1199991"/>
              <a:chOff x="107576" y="3415552"/>
              <a:chExt cx="2160000" cy="2267576"/>
            </a:xfrm>
          </p:grpSpPr>
          <p:sp>
            <p:nvSpPr>
              <p:cNvPr id="19" name="TextBox 18"/>
              <p:cNvSpPr txBox="1">
                <a:spLocks noChangeAspect="1"/>
              </p:cNvSpPr>
              <p:nvPr/>
            </p:nvSpPr>
            <p:spPr>
              <a:xfrm>
                <a:off x="107576" y="3523128"/>
                <a:ext cx="2160000" cy="2160000"/>
              </a:xfrm>
              <a:prstGeom prst="rect">
                <a:avLst/>
              </a:prstGeom>
              <a:solidFill>
                <a:srgbClr val="FFBC00"/>
              </a:solidFill>
            </p:spPr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en-GB" sz="2800" dirty="0"/>
                  <a:t>Role</a:t>
                </a:r>
              </a:p>
              <a:p>
                <a:pPr algn="ctr"/>
                <a:r>
                  <a:rPr lang="en-GB" sz="2800" b="1" dirty="0">
                    <a:ln>
                      <a:solidFill>
                        <a:srgbClr val="1B1A69"/>
                      </a:solidFill>
                    </a:ln>
                    <a:solidFill>
                      <a:srgbClr val="1B1A69"/>
                    </a:solidFill>
                  </a:rPr>
                  <a:t>Model</a:t>
                </a:r>
                <a:endParaRPr lang="en-GB" sz="2800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07576" y="3415552"/>
                <a:ext cx="2160000" cy="108000"/>
              </a:xfrm>
              <a:prstGeom prst="rect">
                <a:avLst/>
              </a:prstGeom>
              <a:solidFill>
                <a:srgbClr val="1B1A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9506856" y="2438400"/>
              <a:ext cx="2577600" cy="1214094"/>
            </a:xfrm>
            <a:prstGeom prst="rect">
              <a:avLst/>
            </a:prstGeom>
            <a:solidFill>
              <a:srgbClr val="FFE7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dirty="0">
                  <a:solidFill>
                    <a:schemeClr val="tx1"/>
                  </a:solidFill>
                </a:rPr>
                <a:t>Demonstrating </a:t>
              </a:r>
              <a:r>
                <a:rPr lang="en-GB" sz="2000" b="1" dirty="0">
                  <a:solidFill>
                    <a:schemeClr val="tx1"/>
                  </a:solidFill>
                </a:rPr>
                <a:t>positive attitudes</a:t>
              </a:r>
              <a:r>
                <a:rPr lang="en-GB" sz="2000" dirty="0">
                  <a:solidFill>
                    <a:schemeClr val="tx1"/>
                  </a:solidFill>
                </a:rPr>
                <a:t>, values and behaviours</a:t>
              </a:r>
              <a:endParaRPr lang="en-GB" sz="1500" dirty="0">
                <a:solidFill>
                  <a:schemeClr val="tx1"/>
                </a:solidFill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22881" y="2431143"/>
            <a:ext cx="2852737" cy="914400"/>
          </a:xfrm>
          <a:prstGeom prst="rect">
            <a:avLst/>
          </a:prstGeom>
          <a:solidFill>
            <a:srgbClr val="FFE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fontAlgn="base"/>
            <a:r>
              <a:rPr lang="en-GB" sz="2000" b="1" dirty="0">
                <a:solidFill>
                  <a:schemeClr val="tx1"/>
                </a:solidFill>
              </a:rPr>
              <a:t>Planning and preparing lessons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15624" y="3374572"/>
            <a:ext cx="2852737" cy="914400"/>
          </a:xfrm>
          <a:prstGeom prst="rect">
            <a:avLst/>
          </a:prstGeom>
          <a:solidFill>
            <a:srgbClr val="FFE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fontAlgn="base"/>
            <a:r>
              <a:rPr lang="en-GB" sz="2000" b="1" dirty="0">
                <a:solidFill>
                  <a:schemeClr val="tx1"/>
                </a:solidFill>
              </a:rPr>
              <a:t>Teaching</a:t>
            </a:r>
            <a:r>
              <a:rPr lang="en-GB" sz="2000" dirty="0">
                <a:solidFill>
                  <a:schemeClr val="tx1"/>
                </a:solidFill>
              </a:rPr>
              <a:t> pupils- meeting educational needs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22882" y="4318000"/>
            <a:ext cx="2845480" cy="914400"/>
          </a:xfrm>
          <a:prstGeom prst="rect">
            <a:avLst/>
          </a:prstGeom>
          <a:solidFill>
            <a:srgbClr val="FFE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fontAlgn="base"/>
            <a:r>
              <a:rPr lang="en-GB" sz="2000" b="1" dirty="0">
                <a:solidFill>
                  <a:schemeClr val="tx1"/>
                </a:solidFill>
              </a:rPr>
              <a:t>Assessment of </a:t>
            </a:r>
            <a:r>
              <a:rPr lang="en-GB" sz="2000" dirty="0">
                <a:solidFill>
                  <a:schemeClr val="tx1"/>
                </a:solidFill>
              </a:rPr>
              <a:t>pupil progress​.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29"/>
          <a:stretch/>
        </p:blipFill>
        <p:spPr>
          <a:xfrm>
            <a:off x="2379791" y="2454532"/>
            <a:ext cx="8494097" cy="336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16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617" y="400637"/>
            <a:ext cx="11620870" cy="682440"/>
          </a:xfrm>
        </p:spPr>
        <p:txBody>
          <a:bodyPr>
            <a:normAutofit fontScale="90000"/>
          </a:bodyPr>
          <a:lstStyle/>
          <a:p>
            <a:r>
              <a:rPr lang="en-GB" sz="31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Part Two of the Teaching Standards: </a:t>
            </a:r>
            <a:r>
              <a:rPr lang="en-GB" sz="3100" dirty="0">
                <a:latin typeface="+mn-lt"/>
              </a:rPr>
              <a:t>Personal and professional conduct </a:t>
            </a:r>
            <a:br>
              <a:rPr lang="en-GB" sz="3100" dirty="0"/>
            </a:br>
            <a:endParaRPr lang="en-GB" sz="31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482" y="816746"/>
            <a:ext cx="10515600" cy="487384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300" dirty="0"/>
              <a:t>Upholding the level of professional practice –be mindful of your own use of language.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800" b="1" dirty="0">
                <a:solidFill>
                  <a:srgbClr val="0070C0"/>
                </a:solidFill>
              </a:rPr>
              <a:t>Part Two: </a:t>
            </a:r>
            <a:r>
              <a:rPr lang="en-GB" sz="1800" dirty="0">
                <a:solidFill>
                  <a:srgbClr val="0070C0"/>
                </a:solidFill>
              </a:rPr>
              <a:t>A teacher is expected to demonstrate consistently high standards of personal and professional conduct. The following statements define the behaviour and attitudes which set the required standard for conduct throughout a teacher’s career.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800" dirty="0"/>
              <a:t>Teachers uphold public trust in the profession and maintain high standards of ethics and behaviour, within and outside school, by: 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treating pupils with dignity, building relationships rooted in mutual respect, and at all times observing proper boundaries appropriate to a teacher’s professional position 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having regard for the need to safeguard pupils’ well-being, in accordance with statutory provisions 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showing tolerance of and respect for the rights of others 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not undermining fundamental British values, including democracy, the rule of law, individual liberty and mutual respect, and tolerance of those with different faiths and beliefs 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 ensuring that personal beliefs are not expressed in ways which exploit pupils’ vulnerability or might lead them to break the law.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17D69E-BE78-4BBC-82B3-2187D2532539}"/>
              </a:ext>
            </a:extLst>
          </p:cNvPr>
          <p:cNvSpPr txBox="1"/>
          <p:nvPr/>
        </p:nvSpPr>
        <p:spPr>
          <a:xfrm>
            <a:off x="228600" y="5898379"/>
            <a:ext cx="2377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</a:rPr>
              <a:t>Scenarios</a:t>
            </a:r>
          </a:p>
        </p:txBody>
      </p:sp>
    </p:spTree>
    <p:extLst>
      <p:ext uri="{BB962C8B-B14F-4D97-AF65-F5344CB8AC3E}">
        <p14:creationId xmlns:p14="http://schemas.microsoft.com/office/powerpoint/2010/main" val="2127044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AC9C1E-E32D-8A34-802C-9519DE67F7B5}"/>
              </a:ext>
            </a:extLst>
          </p:cNvPr>
          <p:cNvCxnSpPr/>
          <p:nvPr/>
        </p:nvCxnSpPr>
        <p:spPr>
          <a:xfrm>
            <a:off x="17254" y="1160254"/>
            <a:ext cx="12163242" cy="28753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67A0D5-8BAF-366D-9E32-30937A8FDCE0}"/>
              </a:ext>
            </a:extLst>
          </p:cNvPr>
          <p:cNvSpPr txBox="1"/>
          <p:nvPr/>
        </p:nvSpPr>
        <p:spPr>
          <a:xfrm>
            <a:off x="143773" y="236042"/>
            <a:ext cx="12095619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6000" b="1" dirty="0">
                <a:solidFill>
                  <a:srgbClr val="1B1A69"/>
                </a:solidFill>
                <a:cs typeface="Arial"/>
              </a:rPr>
              <a:t>Teachers' Professional Duties ? ? ? ? ?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CFFDEC-2188-4F4E-AA19-D49448B18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/>
              <a:t>Make a list of the top 9 professional duties of a teacher.</a:t>
            </a:r>
          </a:p>
        </p:txBody>
      </p:sp>
    </p:spTree>
    <p:extLst>
      <p:ext uri="{BB962C8B-B14F-4D97-AF65-F5344CB8AC3E}">
        <p14:creationId xmlns:p14="http://schemas.microsoft.com/office/powerpoint/2010/main" val="580538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775B2-EC85-47FA-A269-018F03C1F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616" y="1349375"/>
            <a:ext cx="10515600" cy="435133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b="1" dirty="0">
                <a:latin typeface="Arial"/>
                <a:cs typeface="Arial"/>
              </a:rPr>
              <a:t>Teaching:</a:t>
            </a:r>
            <a:endParaRPr lang="en-GB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latin typeface="Arial"/>
                <a:cs typeface="Arial"/>
              </a:rPr>
              <a:t>Planning and preparing courses/lessons</a:t>
            </a: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latin typeface="Arial"/>
                <a:cs typeface="Arial"/>
              </a:rPr>
              <a:t>Promoting the development of abilities and aptitudes of pupils</a:t>
            </a: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latin typeface="Arial"/>
                <a:cs typeface="Arial"/>
              </a:rPr>
              <a:t>Teaching pupils according to educational needs (including setting and marking work)</a:t>
            </a: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latin typeface="Arial"/>
                <a:cs typeface="Arial"/>
              </a:rPr>
              <a:t>Assessing, recording and reporting on the development, progress and attainment of pupils</a:t>
            </a:r>
            <a:endParaRPr lang="en-GB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b="1" dirty="0">
                <a:latin typeface="Arial"/>
                <a:cs typeface="Arial"/>
              </a:rPr>
              <a:t>Working Time:</a:t>
            </a:r>
            <a:endParaRPr lang="en-GB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latin typeface="Arial"/>
                <a:cs typeface="Arial"/>
              </a:rPr>
              <a:t>In maintained schools be available to work 195 days of which 190 are days when you are required to teach in addition to carrying out other duties, in any school year.</a:t>
            </a: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latin typeface="Arial"/>
                <a:cs typeface="Arial"/>
              </a:rPr>
              <a:t>Be available to perform such duties at the times and in the places as prescribed/directed by the Head for 1265 hours in any school year.  Time spent travelling to and from the place of work does not count against the 1265 hours.</a:t>
            </a:r>
            <a:endParaRPr lang="en-US" dirty="0">
              <a:ea typeface="+mn-lt"/>
              <a:cs typeface="+mn-lt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3005A7-133F-4A2B-996F-11B414425A02}"/>
              </a:ext>
            </a:extLst>
          </p:cNvPr>
          <p:cNvSpPr txBox="1"/>
          <p:nvPr/>
        </p:nvSpPr>
        <p:spPr>
          <a:xfrm>
            <a:off x="9238890" y="1259457"/>
            <a:ext cx="274320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3"/>
              </a:rPr>
              <a:t>https://www.gov.uk/government/publications/school-teachers-pay-and-conditions</a:t>
            </a:r>
            <a:endParaRPr lang="en-US"/>
          </a:p>
          <a:p>
            <a:endParaRPr lang="en-US" dirty="0">
              <a:cs typeface="Calibri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AC9C1E-E32D-8A34-802C-9519DE67F7B5}"/>
              </a:ext>
            </a:extLst>
          </p:cNvPr>
          <p:cNvCxnSpPr/>
          <p:nvPr/>
        </p:nvCxnSpPr>
        <p:spPr>
          <a:xfrm>
            <a:off x="17254" y="1160254"/>
            <a:ext cx="12163242" cy="28753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67A0D5-8BAF-366D-9E32-30937A8FDCE0}"/>
              </a:ext>
            </a:extLst>
          </p:cNvPr>
          <p:cNvSpPr txBox="1"/>
          <p:nvPr/>
        </p:nvSpPr>
        <p:spPr>
          <a:xfrm>
            <a:off x="143773" y="236042"/>
            <a:ext cx="9442650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6000" b="1" dirty="0">
                <a:solidFill>
                  <a:srgbClr val="1B1A69"/>
                </a:solidFill>
                <a:cs typeface="Arial"/>
              </a:rPr>
              <a:t>Teachers' Professional Duties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9755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14C9EC-EF99-4DA2-AF92-62AE42213BF7}"/>
              </a:ext>
            </a:extLst>
          </p:cNvPr>
          <p:cNvSpPr txBox="1"/>
          <p:nvPr/>
        </p:nvSpPr>
        <p:spPr>
          <a:xfrm>
            <a:off x="247292" y="1402446"/>
            <a:ext cx="6905984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GB" sz="2800" dirty="0">
                <a:cs typeface="Arial"/>
              </a:rPr>
              <a:t>The same expectations as a member of staff.</a:t>
            </a:r>
          </a:p>
          <a:p>
            <a:pPr>
              <a:buChar char="•"/>
            </a:pPr>
            <a:r>
              <a:rPr lang="en-GB" sz="2800" dirty="0">
                <a:cs typeface="Arial"/>
              </a:rPr>
              <a:t>Dress Code</a:t>
            </a:r>
            <a:r>
              <a:rPr lang="en-US" sz="2800" dirty="0">
                <a:cs typeface="Arial"/>
              </a:rPr>
              <a:t>​</a:t>
            </a:r>
          </a:p>
          <a:p>
            <a:pPr>
              <a:buChar char="•"/>
            </a:pPr>
            <a:r>
              <a:rPr lang="en-GB" sz="2800" dirty="0">
                <a:cs typeface="Arial"/>
              </a:rPr>
              <a:t>Hours on site</a:t>
            </a:r>
            <a:r>
              <a:rPr lang="en-US" sz="2800" dirty="0">
                <a:cs typeface="Arial"/>
              </a:rPr>
              <a:t>​</a:t>
            </a:r>
          </a:p>
          <a:p>
            <a:pPr>
              <a:buChar char="•"/>
            </a:pPr>
            <a:r>
              <a:rPr lang="en-GB" sz="2800" dirty="0">
                <a:cs typeface="Arial"/>
              </a:rPr>
              <a:t>Duties</a:t>
            </a:r>
            <a:r>
              <a:rPr lang="en-US" sz="2800" dirty="0">
                <a:cs typeface="Arial"/>
              </a:rPr>
              <a:t>​</a:t>
            </a:r>
          </a:p>
          <a:p>
            <a:pPr>
              <a:buChar char="•"/>
            </a:pPr>
            <a:r>
              <a:rPr lang="en-GB" sz="2800" dirty="0">
                <a:cs typeface="Arial"/>
              </a:rPr>
              <a:t>Meetings</a:t>
            </a:r>
            <a:r>
              <a:rPr lang="en-US" sz="2800" dirty="0">
                <a:cs typeface="Arial"/>
              </a:rPr>
              <a:t>​</a:t>
            </a:r>
          </a:p>
          <a:p>
            <a:pPr>
              <a:buChar char="•"/>
            </a:pPr>
            <a:r>
              <a:rPr lang="en-GB" sz="2800" dirty="0">
                <a:cs typeface="Arial"/>
              </a:rPr>
              <a:t>Request for absence</a:t>
            </a:r>
            <a:r>
              <a:rPr lang="en-US" sz="2800" dirty="0">
                <a:cs typeface="Arial"/>
              </a:rPr>
              <a:t>​</a:t>
            </a:r>
          </a:p>
          <a:p>
            <a:pPr>
              <a:buChar char="•"/>
            </a:pPr>
            <a:r>
              <a:rPr lang="en-GB" sz="2800" dirty="0">
                <a:cs typeface="Arial"/>
              </a:rPr>
              <a:t>Emails</a:t>
            </a:r>
            <a:r>
              <a:rPr lang="en-US" sz="2800" dirty="0">
                <a:cs typeface="Arial"/>
              </a:rPr>
              <a:t>​</a:t>
            </a:r>
          </a:p>
          <a:p>
            <a:pPr>
              <a:buChar char="•"/>
            </a:pPr>
            <a:r>
              <a:rPr lang="en-GB" sz="2800" dirty="0">
                <a:cs typeface="Arial"/>
              </a:rPr>
              <a:t>Contacting Parents</a:t>
            </a:r>
            <a:r>
              <a:rPr lang="en-US" sz="2800" dirty="0">
                <a:cs typeface="Arial"/>
              </a:rPr>
              <a:t>​</a:t>
            </a:r>
          </a:p>
          <a:p>
            <a:pPr>
              <a:buChar char="•"/>
            </a:pPr>
            <a:r>
              <a:rPr lang="en-GB" sz="2800" dirty="0">
                <a:cs typeface="Arial"/>
              </a:rPr>
              <a:t>Registers</a:t>
            </a:r>
            <a:r>
              <a:rPr lang="en-US" sz="2800" dirty="0">
                <a:cs typeface="Arial"/>
              </a:rPr>
              <a:t>​</a:t>
            </a:r>
          </a:p>
          <a:p>
            <a:pPr>
              <a:buChar char="•"/>
            </a:pPr>
            <a:r>
              <a:rPr lang="en-GB" sz="2800" dirty="0">
                <a:cs typeface="Arial"/>
              </a:rPr>
              <a:t>Events</a:t>
            </a:r>
            <a:r>
              <a:rPr lang="en-US" sz="2800" dirty="0">
                <a:cs typeface="Arial"/>
              </a:rPr>
              <a:t>​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3A7E51C-48A6-78AC-F0A9-89AF77B19B89}"/>
              </a:ext>
            </a:extLst>
          </p:cNvPr>
          <p:cNvCxnSpPr/>
          <p:nvPr/>
        </p:nvCxnSpPr>
        <p:spPr>
          <a:xfrm>
            <a:off x="17254" y="1160254"/>
            <a:ext cx="12163242" cy="28753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7FE43CD-0C29-96E5-CA02-10676FF118F4}"/>
              </a:ext>
            </a:extLst>
          </p:cNvPr>
          <p:cNvSpPr txBox="1"/>
          <p:nvPr/>
        </p:nvSpPr>
        <p:spPr>
          <a:xfrm>
            <a:off x="143773" y="236042"/>
            <a:ext cx="5208029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6000" b="1" dirty="0">
                <a:solidFill>
                  <a:srgbClr val="1B1A69"/>
                </a:solidFill>
                <a:cs typeface="Arial"/>
              </a:rPr>
              <a:t>Professionalism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8B84CB-E293-4B7B-BEDB-23DA155FFCD2}"/>
              </a:ext>
            </a:extLst>
          </p:cNvPr>
          <p:cNvSpPr txBox="1"/>
          <p:nvPr/>
        </p:nvSpPr>
        <p:spPr>
          <a:xfrm>
            <a:off x="7173576" y="1402446"/>
            <a:ext cx="363063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GB" sz="2800" dirty="0">
                <a:cs typeface="Arial"/>
              </a:rPr>
              <a:t> Ethos</a:t>
            </a:r>
          </a:p>
          <a:p>
            <a:pPr>
              <a:buChar char="•"/>
            </a:pPr>
            <a:r>
              <a:rPr lang="en-GB" sz="2800" dirty="0">
                <a:cs typeface="Arial"/>
              </a:rPr>
              <a:t> Social Media</a:t>
            </a:r>
            <a:endParaRPr lang="en-US" sz="2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0219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CAF24-5725-0F40-AD2B-213C44F2D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4489" y="1437926"/>
            <a:ext cx="6614528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>
              <a:lnSpc>
                <a:spcPct val="150000"/>
              </a:lnSpc>
            </a:pPr>
            <a:r>
              <a:rPr lang="en-GB" dirty="0">
                <a:latin typeface="Arial"/>
                <a:cs typeface="Arial"/>
              </a:rPr>
              <a:t>Public profile</a:t>
            </a:r>
            <a:endParaRPr lang="en-US" dirty="0">
              <a:latin typeface="Calibri" panose="020F0502020204030204"/>
              <a:cs typeface="Calibri" panose="020F0502020204030204"/>
            </a:endParaRPr>
          </a:p>
          <a:p>
            <a:pPr marL="457200" indent="-457200">
              <a:lnSpc>
                <a:spcPct val="15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Privacy setting</a:t>
            </a:r>
          </a:p>
          <a:p>
            <a:pPr marL="457200" indent="-457200">
              <a:lnSpc>
                <a:spcPct val="15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Applying for jobs </a:t>
            </a:r>
          </a:p>
          <a:p>
            <a:pPr marL="457200" indent="-457200">
              <a:lnSpc>
                <a:spcPct val="150000"/>
              </a:lnSpc>
            </a:pPr>
            <a:r>
              <a:rPr lang="en-GB" dirty="0">
                <a:latin typeface="Arial"/>
                <a:cs typeface="Arial"/>
              </a:rPr>
              <a:t>Professionalism e.g. school absence</a:t>
            </a:r>
          </a:p>
          <a:p>
            <a:pPr marL="457200" indent="-457200">
              <a:lnSpc>
                <a:spcPct val="150000"/>
              </a:lnSpc>
            </a:pPr>
            <a:r>
              <a:rPr lang="en-GB" dirty="0">
                <a:latin typeface="Arial"/>
                <a:cs typeface="Arial"/>
              </a:rPr>
              <a:t>Contact with pupils – misconstrued grooming</a:t>
            </a:r>
          </a:p>
          <a:p>
            <a:pPr marL="0" indent="0">
              <a:buNone/>
            </a:pPr>
            <a:endParaRPr lang="en-US" dirty="0">
              <a:cs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BC232C-D321-BC4E-A519-9B6646548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49" y="2998136"/>
            <a:ext cx="1984174" cy="19841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395572-FB07-C64F-8B4B-E75A9ED0E6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920" y="3426772"/>
            <a:ext cx="1482500" cy="1917026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41F39AD6-9FAE-244C-9A30-8D893CE853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346" y="1710718"/>
            <a:ext cx="2265836" cy="132893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DF2795-5392-777A-95CC-FF2E77FDD3DD}"/>
              </a:ext>
            </a:extLst>
          </p:cNvPr>
          <p:cNvCxnSpPr/>
          <p:nvPr/>
        </p:nvCxnSpPr>
        <p:spPr>
          <a:xfrm>
            <a:off x="17254" y="1131499"/>
            <a:ext cx="12163242" cy="28753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79B4ACD-0BFC-EE8F-9AA7-27F48A5CF471}"/>
              </a:ext>
            </a:extLst>
          </p:cNvPr>
          <p:cNvSpPr txBox="1"/>
          <p:nvPr/>
        </p:nvSpPr>
        <p:spPr>
          <a:xfrm>
            <a:off x="143773" y="236042"/>
            <a:ext cx="5964646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6000" b="1" dirty="0">
                <a:solidFill>
                  <a:srgbClr val="1B1A69"/>
                </a:solidFill>
                <a:cs typeface="Arial"/>
              </a:rPr>
              <a:t>Social Networking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164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635174A-CCA5-49B7-898F-E919D8ADBE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2" b="14094"/>
          <a:stretch/>
        </p:blipFill>
        <p:spPr bwMode="auto">
          <a:xfrm>
            <a:off x="0" y="1129553"/>
            <a:ext cx="12192000" cy="465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DEF1E8F-6C8D-49B5-8415-EA15092B44E1}"/>
              </a:ext>
            </a:extLst>
          </p:cNvPr>
          <p:cNvCxnSpPr/>
          <p:nvPr/>
        </p:nvCxnSpPr>
        <p:spPr>
          <a:xfrm>
            <a:off x="107576" y="1129553"/>
            <a:ext cx="12084424" cy="0"/>
          </a:xfrm>
          <a:prstGeom prst="line">
            <a:avLst/>
          </a:prstGeom>
          <a:ln w="76200">
            <a:solidFill>
              <a:srgbClr val="B0AF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C91E49B-4F35-4E60-9E88-087722F8DC41}"/>
              </a:ext>
            </a:extLst>
          </p:cNvPr>
          <p:cNvSpPr txBox="1"/>
          <p:nvPr/>
        </p:nvSpPr>
        <p:spPr>
          <a:xfrm>
            <a:off x="0" y="121023"/>
            <a:ext cx="82113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1B1A69"/>
                </a:solidFill>
                <a:cs typeface="Arial" panose="020B0604020202020204" pitchFamily="34" charset="0"/>
              </a:rPr>
              <a:t>Meet the Central Team</a:t>
            </a:r>
            <a:endParaRPr lang="en-GB" sz="2400" b="1" dirty="0">
              <a:solidFill>
                <a:srgbClr val="1B1A69"/>
              </a:solidFill>
              <a:cs typeface="Arial" panose="020B0604020202020204" pitchFamily="34" charset="0"/>
            </a:endParaRP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9FB6729B-A6E8-4267-87B1-FC6338FF37D0}"/>
              </a:ext>
            </a:extLst>
          </p:cNvPr>
          <p:cNvSpPr txBox="1">
            <a:spLocks/>
          </p:cNvSpPr>
          <p:nvPr/>
        </p:nvSpPr>
        <p:spPr>
          <a:xfrm>
            <a:off x="1806402" y="7523880"/>
            <a:ext cx="10698804" cy="4517560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2400" dirty="0"/>
              <a:t>Mike Shorten  Deputy CEO of Bishop Hogarth Catholic Education Trust 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Monita Atkinson    Director of Teaching School  </a:t>
            </a:r>
            <a:r>
              <a:rPr lang="en-GB" sz="2400" dirty="0">
                <a:hlinkClick r:id="rId4"/>
              </a:rPr>
              <a:t>matkinson@carmel.org.uk</a:t>
            </a:r>
            <a:r>
              <a:rPr lang="en-GB" sz="2400" dirty="0"/>
              <a:t>  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GB" sz="2400" dirty="0"/>
              <a:t>                                                                                         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Marielle Thonnart   ITT Lead </a:t>
            </a:r>
            <a:r>
              <a:rPr lang="en-GB" sz="2400" dirty="0">
                <a:hlinkClick r:id="rId5"/>
              </a:rPr>
              <a:t>mthonnart@carmel.org.uk</a:t>
            </a:r>
            <a:r>
              <a:rPr lang="en-GB" sz="2400" dirty="0"/>
              <a:t> 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ea typeface="MS PGothic" charset="0"/>
              </a:rPr>
              <a:t>Frances Shorten     Primary Lead  </a:t>
            </a:r>
            <a:r>
              <a:rPr lang="en-GB" sz="2400" dirty="0">
                <a:ea typeface="MS PGothic" charset="0"/>
                <a:hlinkClick r:id="rId6"/>
              </a:rPr>
              <a:t>fshorten@carmel.org.uk</a:t>
            </a:r>
            <a:r>
              <a:rPr lang="en-GB" sz="2400" dirty="0">
                <a:ea typeface="MS PGothic" charset="0"/>
              </a:rPr>
              <a:t> </a:t>
            </a:r>
            <a:r>
              <a:rPr lang="en-GB" sz="2400" dirty="0"/>
              <a:t>01325 523460</a:t>
            </a:r>
            <a:endParaRPr lang="en-GB" sz="2400" dirty="0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GB" sz="2400" dirty="0"/>
              <a:t>Claire Hutton          TS Admin Manager </a:t>
            </a:r>
            <a:r>
              <a:rPr lang="en-GB" sz="2400" dirty="0">
                <a:hlinkClick r:id="rId7"/>
              </a:rPr>
              <a:t>chutton@carmel.org.uk</a:t>
            </a:r>
            <a:r>
              <a:rPr lang="en-GB" sz="2400" dirty="0"/>
              <a:t>  01325 523474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Tyler Holmes      Trust Project Manager </a:t>
            </a:r>
            <a:r>
              <a:rPr lang="en-GB" sz="2400" dirty="0">
                <a:hlinkClick r:id="rId8"/>
              </a:rPr>
              <a:t>tholmes@carmel.org.uk</a:t>
            </a:r>
            <a:r>
              <a:rPr lang="en-GB" sz="2400" dirty="0"/>
              <a:t> 01325 523474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DB7D84-BE8C-884F-1FB3-EF8D4EF4EFE1}"/>
              </a:ext>
            </a:extLst>
          </p:cNvPr>
          <p:cNvSpPr txBox="1"/>
          <p:nvPr/>
        </p:nvSpPr>
        <p:spPr>
          <a:xfrm>
            <a:off x="431800" y="1549400"/>
            <a:ext cx="8712200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/>
              <a:t>Monica Shepherd   CTTP Director / Secondary Lead</a:t>
            </a:r>
          </a:p>
          <a:p>
            <a:r>
              <a:rPr lang="en-GB" sz="2800" dirty="0">
                <a:hlinkClick r:id="rId9"/>
              </a:rPr>
              <a:t>mshepherd@carmel.bhcet.org.uk</a:t>
            </a:r>
            <a:r>
              <a:rPr lang="en-GB" sz="2800" dirty="0"/>
              <a:t>  01325 523460</a:t>
            </a:r>
          </a:p>
          <a:p>
            <a:endParaRPr lang="en-GB" sz="2800" dirty="0"/>
          </a:p>
          <a:p>
            <a:r>
              <a:rPr lang="en-GB" sz="2800" dirty="0">
                <a:ea typeface="MS PGothic"/>
              </a:rPr>
              <a:t>Iain Knox     Primary Lead  </a:t>
            </a:r>
          </a:p>
          <a:p>
            <a:r>
              <a:rPr lang="en-GB" sz="2800" dirty="0">
                <a:ea typeface="MS PGothic"/>
                <a:hlinkClick r:id="rId10"/>
              </a:rPr>
              <a:t>iknox@carmel.bhcet.org.uk</a:t>
            </a:r>
            <a:r>
              <a:rPr lang="en-GB" sz="2800" dirty="0">
                <a:ea typeface="MS PGothic"/>
              </a:rPr>
              <a:t> </a:t>
            </a:r>
            <a:r>
              <a:rPr lang="en-GB" sz="2800" dirty="0"/>
              <a:t>01325 523460</a:t>
            </a:r>
          </a:p>
          <a:p>
            <a:endParaRPr lang="en-GB" sz="2800" dirty="0"/>
          </a:p>
          <a:p>
            <a:r>
              <a:rPr lang="en-GB" sz="2800" dirty="0"/>
              <a:t>Lily Bonas	 CTTP Admin </a:t>
            </a:r>
          </a:p>
          <a:p>
            <a:r>
              <a:rPr lang="en-GB" sz="2800" dirty="0">
                <a:hlinkClick r:id="rId11"/>
              </a:rPr>
              <a:t>lbonas@carmel.bhcet.org.uk</a:t>
            </a:r>
          </a:p>
          <a:p>
            <a:r>
              <a:rPr lang="en-GB" sz="2800" dirty="0"/>
              <a:t>01325 523474</a:t>
            </a:r>
          </a:p>
        </p:txBody>
      </p:sp>
    </p:spTree>
    <p:extLst>
      <p:ext uri="{BB962C8B-B14F-4D97-AF65-F5344CB8AC3E}">
        <p14:creationId xmlns:p14="http://schemas.microsoft.com/office/powerpoint/2010/main" val="4217992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D2542-20FE-2443-8559-E9798D26C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53" y="365125"/>
            <a:ext cx="11391254" cy="1325563"/>
          </a:xfrm>
        </p:spPr>
        <p:txBody>
          <a:bodyPr/>
          <a:lstStyle/>
          <a:p>
            <a:r>
              <a:rPr lang="en-GB" b="1" dirty="0"/>
              <a:t>We are all teachers of literacy- how well do you speak?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44250-D39F-4345-9EF9-3DF4770B0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6599" y="1321485"/>
            <a:ext cx="5495441" cy="4559867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/>
              <a:t>Accent is acceptable</a:t>
            </a:r>
          </a:p>
          <a:p>
            <a:r>
              <a:rPr lang="en-GB" b="1" dirty="0"/>
              <a:t>YOUS</a:t>
            </a:r>
          </a:p>
          <a:p>
            <a:r>
              <a:rPr lang="en-GB" b="1" dirty="0"/>
              <a:t>ALOT</a:t>
            </a:r>
          </a:p>
          <a:p>
            <a:r>
              <a:rPr lang="en-GB" b="1" dirty="0"/>
              <a:t>REDCHESTER</a:t>
            </a:r>
          </a:p>
          <a:p>
            <a:r>
              <a:rPr lang="en-GB" b="1" dirty="0"/>
              <a:t>LIKE</a:t>
            </a:r>
          </a:p>
          <a:p>
            <a:r>
              <a:rPr lang="en-GB" b="1" dirty="0"/>
              <a:t>SHOULD OF</a:t>
            </a:r>
          </a:p>
          <a:p>
            <a:r>
              <a:rPr lang="en-GB" b="1" dirty="0"/>
              <a:t>WRITTEN/WROTE</a:t>
            </a:r>
          </a:p>
          <a:p>
            <a:r>
              <a:rPr lang="en-GB" b="1" dirty="0"/>
              <a:t>TAKEN/TOOK</a:t>
            </a:r>
          </a:p>
          <a:p>
            <a:r>
              <a:rPr lang="en-GB" b="1" dirty="0"/>
              <a:t>THEIR/THERE</a:t>
            </a:r>
          </a:p>
          <a:p>
            <a:r>
              <a:rPr lang="en-GB" b="1" dirty="0"/>
              <a:t>WHERE/WERE/WEAR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4B5B83-92AE-C44A-92BA-72D4C8F01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74" y="1868661"/>
            <a:ext cx="2606970" cy="3378200"/>
          </a:xfrm>
          <a:prstGeom prst="rect">
            <a:avLst/>
          </a:prstGeom>
        </p:spPr>
      </p:pic>
      <p:pic>
        <p:nvPicPr>
          <p:cNvPr id="5" name="Picture 2" descr="http://image.slidesharecdn.com/tsg12litacrosscurricpptgroup-ppt-120123090944-phpapp01/95/literacy-across-the-curriculum-1-728.jpg?cb=1327309918">
            <a:extLst>
              <a:ext uri="{FF2B5EF4-FFF2-40B4-BE49-F238E27FC236}">
                <a16:creationId xmlns:a16="http://schemas.microsoft.com/office/drawing/2014/main" id="{BA788508-6C63-3F41-96E0-9BACA85E6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495" y="1603375"/>
            <a:ext cx="2766210" cy="390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569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49CDD-860F-E842-ADF4-491063CFB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8883"/>
            <a:ext cx="10515600" cy="70808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FE4D9-2BB8-2840-98F2-31D0F1BD5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51"/>
            <a:ext cx="10515600" cy="4355024"/>
          </a:xfrm>
        </p:spPr>
        <p:txBody>
          <a:bodyPr>
            <a:normAutofit/>
          </a:bodyPr>
          <a:lstStyle/>
          <a:p>
            <a:pPr fontAlgn="base"/>
            <a:r>
              <a:rPr lang="en-GB" dirty="0"/>
              <a:t>The school day-  lesson and break times, start and end of day protocols etc</a:t>
            </a:r>
          </a:p>
          <a:p>
            <a:pPr fontAlgn="base"/>
            <a:r>
              <a:rPr lang="en-GB" dirty="0"/>
              <a:t>Meeting colleagues…. names and responsibilities (Staff Handbook)</a:t>
            </a:r>
          </a:p>
          <a:p>
            <a:pPr fontAlgn="base"/>
            <a:r>
              <a:rPr lang="en-GB" dirty="0"/>
              <a:t>School context</a:t>
            </a:r>
            <a:r>
              <a:rPr lang="en-US" dirty="0"/>
              <a:t>​</a:t>
            </a:r>
          </a:p>
          <a:p>
            <a:pPr fontAlgn="base"/>
            <a:r>
              <a:rPr lang="en-GB" dirty="0"/>
              <a:t>Policies </a:t>
            </a:r>
            <a:r>
              <a:rPr lang="en-US" dirty="0"/>
              <a:t>​and procedures</a:t>
            </a:r>
          </a:p>
          <a:p>
            <a:pPr fontAlgn="base"/>
            <a:r>
              <a:rPr lang="en-GB" dirty="0"/>
              <a:t>Health and Safety</a:t>
            </a:r>
            <a:r>
              <a:rPr lang="en-US" dirty="0"/>
              <a:t>​</a:t>
            </a:r>
          </a:p>
          <a:p>
            <a:pPr fontAlgn="base"/>
            <a:r>
              <a:rPr lang="en-GB" dirty="0"/>
              <a:t>Fire drills</a:t>
            </a:r>
            <a:r>
              <a:rPr lang="en-US" dirty="0"/>
              <a:t>​</a:t>
            </a:r>
          </a:p>
          <a:p>
            <a:pPr fontAlgn="base"/>
            <a:r>
              <a:rPr lang="en-GB" dirty="0"/>
              <a:t>Do’s and don’ts</a:t>
            </a:r>
          </a:p>
          <a:p>
            <a:pPr marL="0" indent="0" fontAlgn="base">
              <a:buNone/>
            </a:pPr>
            <a:endParaRPr lang="en-GB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FD3459-F687-DD92-C32E-B704774925B6}"/>
              </a:ext>
            </a:extLst>
          </p:cNvPr>
          <p:cNvSpPr txBox="1"/>
          <p:nvPr/>
        </p:nvSpPr>
        <p:spPr>
          <a:xfrm>
            <a:off x="71887" y="236042"/>
            <a:ext cx="11497956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4800" b="1" dirty="0">
                <a:ea typeface="+mn-lt"/>
                <a:cs typeface="+mn-lt"/>
              </a:rPr>
              <a:t>The first week- school induction information</a:t>
            </a:r>
            <a:endParaRPr lang="en-US" sz="4800">
              <a:cs typeface="Calibri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CDEBD75-D142-A6C5-19DA-5B25F138576D}"/>
              </a:ext>
            </a:extLst>
          </p:cNvPr>
          <p:cNvCxnSpPr/>
          <p:nvPr/>
        </p:nvCxnSpPr>
        <p:spPr>
          <a:xfrm>
            <a:off x="17254" y="1203386"/>
            <a:ext cx="12163242" cy="28753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3FCCFE3-3C79-4CC9-9426-A229D281CB31}"/>
              </a:ext>
            </a:extLst>
          </p:cNvPr>
          <p:cNvSpPr txBox="1"/>
          <p:nvPr/>
        </p:nvSpPr>
        <p:spPr>
          <a:xfrm>
            <a:off x="5753100" y="3305175"/>
            <a:ext cx="5600700" cy="2308324"/>
          </a:xfrm>
          <a:prstGeom prst="rect">
            <a:avLst/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Do you know  . . . .???</a:t>
            </a:r>
          </a:p>
        </p:txBody>
      </p:sp>
    </p:spTree>
    <p:extLst>
      <p:ext uri="{BB962C8B-B14F-4D97-AF65-F5344CB8AC3E}">
        <p14:creationId xmlns:p14="http://schemas.microsoft.com/office/powerpoint/2010/main" val="26203883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926" y="1229019"/>
            <a:ext cx="11240342" cy="4365407"/>
          </a:xfrm>
        </p:spPr>
        <p:txBody>
          <a:bodyPr>
            <a:noAutofit/>
          </a:bodyPr>
          <a:lstStyle/>
          <a:p>
            <a:pPr marL="342900" lvl="1" indent="-342900">
              <a:lnSpc>
                <a:spcPct val="100000"/>
              </a:lnSpc>
              <a:buFont typeface="Wingdings" pitchFamily="2" charset="2"/>
              <a:buChar char="Ø"/>
            </a:pPr>
            <a:r>
              <a:rPr lang="en-GB" sz="2300" b="1" dirty="0">
                <a:latin typeface="+mj-lt"/>
                <a:ea typeface="MS PGothic" charset="0"/>
              </a:rPr>
              <a:t>Early training experiences across the school R-Y6 / Department KS3-4</a:t>
            </a:r>
          </a:p>
          <a:p>
            <a:pPr marL="342900" lvl="1" indent="-342900">
              <a:lnSpc>
                <a:spcPct val="100000"/>
              </a:lnSpc>
              <a:buFont typeface="Wingdings" pitchFamily="2" charset="2"/>
              <a:buChar char="Ø"/>
            </a:pPr>
            <a:r>
              <a:rPr lang="en-GB" sz="2300" b="1" dirty="0">
                <a:latin typeface="+mj-lt"/>
                <a:ea typeface="MS PGothic" charset="0"/>
              </a:rPr>
              <a:t>Observations of teaching staff (focused-observations to complete)</a:t>
            </a:r>
          </a:p>
          <a:p>
            <a:pPr marL="342900" lvl="1" indent="-342900">
              <a:lnSpc>
                <a:spcPct val="100000"/>
              </a:lnSpc>
              <a:buFont typeface="Wingdings" pitchFamily="2" charset="2"/>
              <a:buChar char="Ø"/>
            </a:pPr>
            <a:r>
              <a:rPr lang="en-GB" sz="2300" b="1" dirty="0">
                <a:highlight>
                  <a:srgbClr val="FFFF00"/>
                </a:highlight>
                <a:latin typeface="+mj-lt"/>
                <a:ea typeface="MS PGothic" charset="0"/>
              </a:rPr>
              <a:t>20%- 30% teaching: 1-to-1, small group, team teaching, whole class...</a:t>
            </a:r>
          </a:p>
          <a:p>
            <a:pPr marL="342900" lvl="1" indent="-342900">
              <a:lnSpc>
                <a:spcPct val="100000"/>
              </a:lnSpc>
              <a:buFont typeface="Wingdings" pitchFamily="2" charset="2"/>
              <a:buChar char="Ø"/>
            </a:pPr>
            <a:r>
              <a:rPr lang="en-GB" sz="2300" b="1" dirty="0">
                <a:latin typeface="+mj-lt"/>
                <a:ea typeface="MS PGothic" charset="0"/>
              </a:rPr>
              <a:t>School-based training - 1 hour weekly meeting with Mentor and PT </a:t>
            </a:r>
          </a:p>
          <a:p>
            <a:pPr marL="342900" lvl="1" indent="-342900">
              <a:lnSpc>
                <a:spcPct val="100000"/>
              </a:lnSpc>
              <a:buFont typeface="Wingdings" pitchFamily="2" charset="2"/>
              <a:buChar char="Ø"/>
            </a:pPr>
            <a:r>
              <a:rPr lang="en-GB" sz="2300" b="1" dirty="0">
                <a:latin typeface="+mj-lt"/>
                <a:ea typeface="MS PGothic" charset="0"/>
              </a:rPr>
              <a:t>Weekly timetabled lesson observation.</a:t>
            </a:r>
          </a:p>
          <a:p>
            <a:pPr marL="342900" lvl="1" indent="-342900">
              <a:lnSpc>
                <a:spcPct val="100000"/>
              </a:lnSpc>
              <a:buFont typeface="Wingdings" pitchFamily="2" charset="2"/>
              <a:buChar char="Ø"/>
            </a:pPr>
            <a:r>
              <a:rPr lang="en-GB" sz="2300" b="1" dirty="0">
                <a:highlight>
                  <a:srgbClr val="FFFF00"/>
                </a:highlight>
                <a:latin typeface="+mj-lt"/>
                <a:ea typeface="MS PGothic" charset="0"/>
              </a:rPr>
              <a:t>Central training – mainly Thursdays (S) / Fridays (P) but some Wednesdays.</a:t>
            </a:r>
          </a:p>
          <a:p>
            <a:pPr marL="342900" lvl="1" indent="-342900">
              <a:lnSpc>
                <a:spcPct val="100000"/>
              </a:lnSpc>
              <a:buFont typeface="Wingdings" pitchFamily="2" charset="2"/>
              <a:buChar char="Ø"/>
            </a:pPr>
            <a:r>
              <a:rPr lang="en-GB" sz="2300" b="1" dirty="0">
                <a:latin typeface="+mj-lt"/>
                <a:ea typeface="MS PGothic" charset="0"/>
              </a:rPr>
              <a:t>Review of subject audits with Mentor. </a:t>
            </a:r>
          </a:p>
          <a:p>
            <a:pPr marL="342900" lvl="1" indent="-342900">
              <a:lnSpc>
                <a:spcPct val="100000"/>
              </a:lnSpc>
              <a:buFont typeface="Wingdings" pitchFamily="2" charset="2"/>
              <a:buChar char="Ø"/>
            </a:pPr>
            <a:r>
              <a:rPr lang="en-GB" sz="2300" b="1" dirty="0">
                <a:highlight>
                  <a:srgbClr val="FFFF00"/>
                </a:highlight>
                <a:latin typeface="+mj-lt"/>
                <a:ea typeface="MS PGothic" charset="0"/>
              </a:rPr>
              <a:t>Agree training schedule- </a:t>
            </a:r>
            <a:r>
              <a:rPr lang="en-GB" sz="2300" dirty="0">
                <a:highlight>
                  <a:srgbClr val="FFFF00"/>
                </a:highlight>
                <a:latin typeface="+mj-lt"/>
                <a:ea typeface="MS PGothic" charset="0"/>
              </a:rPr>
              <a:t>t</a:t>
            </a:r>
            <a:r>
              <a:rPr lang="en-GB" sz="2300" dirty="0">
                <a:highlight>
                  <a:srgbClr val="FFFF00"/>
                </a:highlight>
                <a:ea typeface="MS PGothic" charset="0"/>
              </a:rPr>
              <a:t>eaching in 2/ 3 age ranges over the year (R-Y6) (KS3 – 4)</a:t>
            </a:r>
          </a:p>
          <a:p>
            <a:pPr marL="342900" lvl="1" indent="-342900">
              <a:lnSpc>
                <a:spcPct val="100000"/>
              </a:lnSpc>
              <a:buFont typeface="Wingdings" pitchFamily="2" charset="2"/>
              <a:buChar char="Ø"/>
            </a:pPr>
            <a:r>
              <a:rPr lang="en-GB" sz="2300" b="1" dirty="0">
                <a:latin typeface="+mj-lt"/>
                <a:ea typeface="MS PGothic" charset="0"/>
              </a:rPr>
              <a:t>Partnership Link Tutor first school visit to review your progress.</a:t>
            </a:r>
          </a:p>
          <a:p>
            <a:pPr marL="342900" lvl="1" indent="-342900">
              <a:lnSpc>
                <a:spcPct val="100000"/>
              </a:lnSpc>
              <a:buFont typeface="Wingdings" pitchFamily="2" charset="2"/>
              <a:buChar char="Ø"/>
            </a:pPr>
            <a:r>
              <a:rPr lang="en-GB" sz="2300" b="1" dirty="0">
                <a:highlight>
                  <a:srgbClr val="FFFF00"/>
                </a:highlight>
                <a:latin typeface="+mj-lt"/>
                <a:ea typeface="MS PGothic" charset="0"/>
              </a:rPr>
              <a:t>One day a week release ( or equivalent, separate to Central Training ) for academic study        ( min. 2 hours ) and planning, preparation and assessment (PPA)</a:t>
            </a:r>
            <a:endParaRPr lang="en-US" sz="2300" b="1" dirty="0">
              <a:highlight>
                <a:srgbClr val="FFFF00"/>
              </a:highlight>
              <a:latin typeface="+mj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BFC86C-061A-414B-8D77-89EC8CF92669}"/>
              </a:ext>
            </a:extLst>
          </p:cNvPr>
          <p:cNvCxnSpPr/>
          <p:nvPr/>
        </p:nvCxnSpPr>
        <p:spPr>
          <a:xfrm>
            <a:off x="107576" y="1129553"/>
            <a:ext cx="12084424" cy="0"/>
          </a:xfrm>
          <a:prstGeom prst="line">
            <a:avLst/>
          </a:prstGeom>
          <a:ln w="76200">
            <a:solidFill>
              <a:srgbClr val="B0AF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0CE1383-6037-441C-9C21-AAB98C72DAA9}"/>
              </a:ext>
            </a:extLst>
          </p:cNvPr>
          <p:cNvSpPr txBox="1"/>
          <p:nvPr/>
        </p:nvSpPr>
        <p:spPr>
          <a:xfrm>
            <a:off x="0" y="121023"/>
            <a:ext cx="120669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1B1A69"/>
                </a:solidFill>
                <a:cs typeface="Arial" panose="020B0604020202020204" pitchFamily="34" charset="0"/>
              </a:rPr>
              <a:t>First half term: September – October </a:t>
            </a:r>
            <a:endParaRPr lang="en-GB" sz="6000" b="1" dirty="0">
              <a:solidFill>
                <a:srgbClr val="1B1A69"/>
              </a:solidFill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3C0413A-87D0-4B6A-AC39-6E2642E9166F}"/>
              </a:ext>
            </a:extLst>
          </p:cNvPr>
          <p:cNvSpPr/>
          <p:nvPr/>
        </p:nvSpPr>
        <p:spPr>
          <a:xfrm>
            <a:off x="9668338" y="1323908"/>
            <a:ext cx="1455200" cy="1455200"/>
          </a:xfrm>
          <a:prstGeom prst="ellipse">
            <a:avLst/>
          </a:prstGeom>
          <a:solidFill>
            <a:srgbClr val="A4A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94F5CE9-1C10-4221-9D8E-A84D0B21BCC8}"/>
              </a:ext>
            </a:extLst>
          </p:cNvPr>
          <p:cNvSpPr/>
          <p:nvPr/>
        </p:nvSpPr>
        <p:spPr>
          <a:xfrm>
            <a:off x="10904503" y="1841605"/>
            <a:ext cx="994765" cy="994765"/>
          </a:xfrm>
          <a:prstGeom prst="ellipse">
            <a:avLst/>
          </a:prstGeom>
          <a:solidFill>
            <a:srgbClr val="FFDA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4E74B1-C86F-482F-A25B-6201BC7BA1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1" r="19936"/>
          <a:stretch/>
        </p:blipFill>
        <p:spPr>
          <a:xfrm>
            <a:off x="10198051" y="2300369"/>
            <a:ext cx="1850974" cy="183219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2162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A60C407-633A-41C2-80C5-82E94103CC10}"/>
              </a:ext>
            </a:extLst>
          </p:cNvPr>
          <p:cNvCxnSpPr>
            <a:cxnSpLocks/>
          </p:cNvCxnSpPr>
          <p:nvPr/>
        </p:nvCxnSpPr>
        <p:spPr>
          <a:xfrm>
            <a:off x="107576" y="1129553"/>
            <a:ext cx="7340974" cy="0"/>
          </a:xfrm>
          <a:prstGeom prst="line">
            <a:avLst/>
          </a:prstGeom>
          <a:ln w="76200">
            <a:solidFill>
              <a:srgbClr val="B0AF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AD7FEC1-A755-4F12-B31C-A6ED7A79C445}"/>
              </a:ext>
            </a:extLst>
          </p:cNvPr>
          <p:cNvSpPr txBox="1"/>
          <p:nvPr/>
        </p:nvSpPr>
        <p:spPr>
          <a:xfrm>
            <a:off x="0" y="121023"/>
            <a:ext cx="64411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1B1A69"/>
                </a:solidFill>
                <a:cs typeface="Arial" panose="020B0604020202020204" pitchFamily="34" charset="0"/>
              </a:rPr>
              <a:t>Chartered College</a:t>
            </a:r>
            <a:endParaRPr lang="en-GB" sz="2400" b="1" dirty="0">
              <a:solidFill>
                <a:srgbClr val="1B1A69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82686-B509-48CE-A92C-D25A2B45CBDD}"/>
              </a:ext>
            </a:extLst>
          </p:cNvPr>
          <p:cNvSpPr/>
          <p:nvPr/>
        </p:nvSpPr>
        <p:spPr>
          <a:xfrm>
            <a:off x="349776" y="1462955"/>
            <a:ext cx="847321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hlinkClick r:id="rId3"/>
              </a:rPr>
              <a:t>https://chartered.college/join/student-membership/</a:t>
            </a:r>
            <a:endParaRPr lang="en-GB" sz="2800" dirty="0"/>
          </a:p>
          <a:p>
            <a:endParaRPr lang="en-GB" sz="2800" dirty="0"/>
          </a:p>
          <a:p>
            <a:r>
              <a:rPr lang="en-GB" dirty="0"/>
              <a:t>Coe, R., </a:t>
            </a:r>
            <a:r>
              <a:rPr lang="en-GB" dirty="0" err="1"/>
              <a:t>Aloisi</a:t>
            </a:r>
            <a:r>
              <a:rPr lang="en-GB" dirty="0"/>
              <a:t>, C., Higgins, S., &amp; Major, L. E. (2014) </a:t>
            </a:r>
            <a:r>
              <a:rPr lang="en-GB" i="1" dirty="0"/>
              <a:t>What makes great teaching. Review of the underpinning research</a:t>
            </a:r>
            <a:r>
              <a:rPr lang="en-GB" dirty="0"/>
              <a:t>. Durham University: UK and the EEF Teaching and learning Toolkit : *Education Endowment Foundation (2018) Sutton Trust-Education Endowment Foundation Teaching and Learning Toolkit</a:t>
            </a:r>
          </a:p>
          <a:p>
            <a:endParaRPr lang="en-GB" sz="2800" dirty="0"/>
          </a:p>
        </p:txBody>
      </p:sp>
      <p:pic>
        <p:nvPicPr>
          <p:cNvPr id="2050" name="Picture 2" descr="chartered.college">
            <a:extLst>
              <a:ext uri="{FF2B5EF4-FFF2-40B4-BE49-F238E27FC236}">
                <a16:creationId xmlns:a16="http://schemas.microsoft.com/office/drawing/2014/main" id="{54B9FC7A-56A7-4DA9-9F84-B92D319CF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819" y="492101"/>
            <a:ext cx="2305964" cy="230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C00AFE-E0DF-474B-A7DE-6E48E7B45B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469" y="3099816"/>
            <a:ext cx="2555480" cy="2555480"/>
          </a:xfrm>
          <a:prstGeom prst="rect">
            <a:avLst/>
          </a:prstGeom>
        </p:spPr>
      </p:pic>
      <p:pic>
        <p:nvPicPr>
          <p:cNvPr id="2052" name="Picture 4" descr="https://chartered.college/wp-content/uploads/2021/02/publications-2.png">
            <a:extLst>
              <a:ext uri="{FF2B5EF4-FFF2-40B4-BE49-F238E27FC236}">
                <a16:creationId xmlns:a16="http://schemas.microsoft.com/office/drawing/2014/main" id="{4F5A81E9-D5DC-4A0D-A331-61A894BD9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06" y="3888449"/>
            <a:ext cx="2389608" cy="183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chartered.college/wp-content/uploads/2021/02/publications-1.png">
            <a:extLst>
              <a:ext uri="{FF2B5EF4-FFF2-40B4-BE49-F238E27FC236}">
                <a16:creationId xmlns:a16="http://schemas.microsoft.com/office/drawing/2014/main" id="{520CA603-AE17-4FE8-89B7-899FE1C4E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90" y="3872956"/>
            <a:ext cx="2389609" cy="183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chartered.college/wp-content/uploads/2021/04/CPDQA-web.png">
            <a:extLst>
              <a:ext uri="{FF2B5EF4-FFF2-40B4-BE49-F238E27FC236}">
                <a16:creationId xmlns:a16="http://schemas.microsoft.com/office/drawing/2014/main" id="{656B56FA-B84E-426F-BEE0-F26F634A4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959" y="3799479"/>
            <a:ext cx="2450157" cy="188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3506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D763A65-28DA-4BD2-99F7-ECA5215818F9}"/>
              </a:ext>
            </a:extLst>
          </p:cNvPr>
          <p:cNvCxnSpPr/>
          <p:nvPr/>
        </p:nvCxnSpPr>
        <p:spPr>
          <a:xfrm>
            <a:off x="107576" y="1129553"/>
            <a:ext cx="12084424" cy="0"/>
          </a:xfrm>
          <a:prstGeom prst="line">
            <a:avLst/>
          </a:prstGeom>
          <a:ln w="76200">
            <a:solidFill>
              <a:srgbClr val="B0AF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4E252BE-5802-4F37-8547-D3E1B263687D}"/>
              </a:ext>
            </a:extLst>
          </p:cNvPr>
          <p:cNvSpPr/>
          <p:nvPr/>
        </p:nvSpPr>
        <p:spPr>
          <a:xfrm>
            <a:off x="3559708" y="2809511"/>
            <a:ext cx="3892841" cy="646331"/>
          </a:xfrm>
          <a:prstGeom prst="rect">
            <a:avLst/>
          </a:prstGeom>
          <a:solidFill>
            <a:srgbClr val="CDC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Pct val="100000"/>
            </a:pPr>
            <a:r>
              <a:rPr lang="en-GB" sz="2400" dirty="0">
                <a:solidFill>
                  <a:schemeClr val="tx1"/>
                </a:solidFill>
              </a:rPr>
              <a:t>Supporting Individual Needs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BBB95A-1AD9-442E-A0B9-3BFCC463B264}"/>
              </a:ext>
            </a:extLst>
          </p:cNvPr>
          <p:cNvSpPr/>
          <p:nvPr/>
        </p:nvSpPr>
        <p:spPr>
          <a:xfrm>
            <a:off x="3559708" y="2163180"/>
            <a:ext cx="3892841" cy="646331"/>
          </a:xfrm>
          <a:prstGeom prst="rect">
            <a:avLst/>
          </a:prstGeom>
          <a:solidFill>
            <a:srgbClr val="1B1A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200" b="1" dirty="0"/>
              <a:t>Module 1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1EB8A7-586F-4519-8DAE-D1888F3EF1F0}"/>
              </a:ext>
            </a:extLst>
          </p:cNvPr>
          <p:cNvSpPr/>
          <p:nvPr/>
        </p:nvSpPr>
        <p:spPr>
          <a:xfrm>
            <a:off x="8130381" y="2809511"/>
            <a:ext cx="3891600" cy="646331"/>
          </a:xfrm>
          <a:prstGeom prst="rect">
            <a:avLst/>
          </a:prstGeom>
          <a:solidFill>
            <a:srgbClr val="CDC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Pct val="100000"/>
            </a:pPr>
            <a:r>
              <a:rPr lang="en-GB" sz="2400" dirty="0">
                <a:solidFill>
                  <a:schemeClr val="tx1"/>
                </a:solidFill>
              </a:rPr>
              <a:t>Planning for Progression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4761C8-ED80-416A-8013-16F2C6FBBEA6}"/>
              </a:ext>
            </a:extLst>
          </p:cNvPr>
          <p:cNvSpPr/>
          <p:nvPr/>
        </p:nvSpPr>
        <p:spPr>
          <a:xfrm>
            <a:off x="8130381" y="2163180"/>
            <a:ext cx="3891600" cy="646331"/>
          </a:xfrm>
          <a:prstGeom prst="rect">
            <a:avLst/>
          </a:prstGeom>
          <a:solidFill>
            <a:srgbClr val="1B1A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200" b="1" dirty="0"/>
              <a:t>Module 2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34F1DB-407A-4A5C-80DE-1A6C6C6E8588}"/>
              </a:ext>
            </a:extLst>
          </p:cNvPr>
          <p:cNvGrpSpPr/>
          <p:nvPr/>
        </p:nvGrpSpPr>
        <p:grpSpPr>
          <a:xfrm>
            <a:off x="3169427" y="1265178"/>
            <a:ext cx="1263491" cy="1263491"/>
            <a:chOff x="94552" y="2041869"/>
            <a:chExt cx="1485900" cy="14859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E6B5D52-DBFD-4AA2-8E37-8FBA842C21D8}"/>
                </a:ext>
              </a:extLst>
            </p:cNvPr>
            <p:cNvSpPr/>
            <p:nvPr/>
          </p:nvSpPr>
          <p:spPr>
            <a:xfrm>
              <a:off x="94552" y="2041869"/>
              <a:ext cx="1485900" cy="1485900"/>
            </a:xfrm>
            <a:prstGeom prst="ellipse">
              <a:avLst/>
            </a:prstGeom>
            <a:solidFill>
              <a:srgbClr val="FFBC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1388651-2952-4998-B68B-ABCFA2FB4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02" y="2217357"/>
              <a:ext cx="1080000" cy="10800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37B7DE5-9FF1-4945-8E85-DBE0F71142F1}"/>
              </a:ext>
            </a:extLst>
          </p:cNvPr>
          <p:cNvGrpSpPr/>
          <p:nvPr/>
        </p:nvGrpSpPr>
        <p:grpSpPr>
          <a:xfrm>
            <a:off x="7740100" y="1265178"/>
            <a:ext cx="1263491" cy="1263491"/>
            <a:chOff x="6405811" y="2059497"/>
            <a:chExt cx="1485900" cy="14859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69D59FA-6A9E-4655-8C14-2CB6B0B84B46}"/>
                </a:ext>
              </a:extLst>
            </p:cNvPr>
            <p:cNvSpPr/>
            <p:nvPr/>
          </p:nvSpPr>
          <p:spPr>
            <a:xfrm>
              <a:off x="6405811" y="2059497"/>
              <a:ext cx="1485900" cy="1485900"/>
            </a:xfrm>
            <a:prstGeom prst="ellipse">
              <a:avLst/>
            </a:prstGeom>
            <a:solidFill>
              <a:srgbClr val="FFBC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C8F114E-B96E-4048-A997-63882850C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4481" y="2262448"/>
              <a:ext cx="1052537" cy="1052537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E3913A03-429B-4FCB-BE9B-737278D86A88}"/>
              </a:ext>
            </a:extLst>
          </p:cNvPr>
          <p:cNvSpPr/>
          <p:nvPr/>
        </p:nvSpPr>
        <p:spPr>
          <a:xfrm>
            <a:off x="3575939" y="3576981"/>
            <a:ext cx="90000" cy="2052000"/>
          </a:xfrm>
          <a:prstGeom prst="rect">
            <a:avLst/>
          </a:prstGeom>
          <a:solidFill>
            <a:srgbClr val="1B1A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2C2D87-3649-48E4-B302-3A4299E63845}"/>
              </a:ext>
            </a:extLst>
          </p:cNvPr>
          <p:cNvSpPr txBox="1"/>
          <p:nvPr/>
        </p:nvSpPr>
        <p:spPr>
          <a:xfrm>
            <a:off x="4164438" y="3545397"/>
            <a:ext cx="3245047" cy="165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GB" sz="2400" dirty="0"/>
              <a:t>2 full-day training days at </a:t>
            </a:r>
            <a:r>
              <a:rPr lang="en-GB" sz="2400" b="1" dirty="0">
                <a:solidFill>
                  <a:srgbClr val="FFBC00"/>
                </a:solidFill>
              </a:rPr>
              <a:t>Carmel College</a:t>
            </a:r>
            <a:r>
              <a:rPr lang="en-GB" sz="2400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400" dirty="0"/>
              <a:t> </a:t>
            </a:r>
            <a:r>
              <a:rPr lang="en-GB" sz="2400" b="1" dirty="0">
                <a:solidFill>
                  <a:srgbClr val="005FF9"/>
                </a:solidFill>
              </a:rPr>
              <a:t>Online</a:t>
            </a:r>
            <a:r>
              <a:rPr lang="en-GB" sz="2400" dirty="0"/>
              <a:t> tutorial.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GB" sz="2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76DC1B2-1AB2-446C-BF51-92EFC4B5D93F}"/>
              </a:ext>
            </a:extLst>
          </p:cNvPr>
          <p:cNvSpPr/>
          <p:nvPr/>
        </p:nvSpPr>
        <p:spPr>
          <a:xfrm>
            <a:off x="8130381" y="3576981"/>
            <a:ext cx="90000" cy="2052000"/>
          </a:xfrm>
          <a:prstGeom prst="rect">
            <a:avLst/>
          </a:prstGeom>
          <a:solidFill>
            <a:srgbClr val="1B1A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0C1F23-1045-4817-B458-69E419664629}"/>
              </a:ext>
            </a:extLst>
          </p:cNvPr>
          <p:cNvSpPr txBox="1"/>
          <p:nvPr/>
        </p:nvSpPr>
        <p:spPr>
          <a:xfrm>
            <a:off x="8718880" y="3545397"/>
            <a:ext cx="3473120" cy="124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GB" sz="2400" dirty="0"/>
              <a:t>2 full-day training days at </a:t>
            </a:r>
            <a:r>
              <a:rPr lang="en-GB" sz="2400" b="1" dirty="0">
                <a:solidFill>
                  <a:srgbClr val="FFBC00"/>
                </a:solidFill>
              </a:rPr>
              <a:t>Carmel</a:t>
            </a:r>
            <a:r>
              <a:rPr lang="en-GB" sz="2400" dirty="0"/>
              <a:t> </a:t>
            </a:r>
            <a:r>
              <a:rPr lang="en-GB" sz="2400" b="1" dirty="0">
                <a:solidFill>
                  <a:srgbClr val="FFBC00"/>
                </a:solidFill>
              </a:rPr>
              <a:t>College</a:t>
            </a:r>
            <a:r>
              <a:rPr lang="en-GB" sz="2400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400" b="1" dirty="0">
                <a:solidFill>
                  <a:srgbClr val="005FF9"/>
                </a:solidFill>
              </a:rPr>
              <a:t> Online</a:t>
            </a:r>
            <a:r>
              <a:rPr lang="en-GB" sz="2400" dirty="0"/>
              <a:t> tutorial.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A7F41B-DB03-4E19-81F5-6F8BC1A6501E}"/>
              </a:ext>
            </a:extLst>
          </p:cNvPr>
          <p:cNvSpPr txBox="1"/>
          <p:nvPr/>
        </p:nvSpPr>
        <p:spPr>
          <a:xfrm>
            <a:off x="272492" y="3666752"/>
            <a:ext cx="27134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1 full-day induction day at </a:t>
            </a:r>
            <a:r>
              <a:rPr lang="en-US" sz="2400" b="1" dirty="0">
                <a:solidFill>
                  <a:srgbClr val="FFBC00"/>
                </a:solidFill>
              </a:rPr>
              <a:t>Carmel College</a:t>
            </a:r>
            <a:r>
              <a:rPr lang="en-US" sz="2400" dirty="0"/>
              <a:t>, including academic writing training</a:t>
            </a:r>
            <a:endParaRPr lang="en-GB" sz="24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9E467FE-84AE-47C6-86DC-8A2FC12B9931}"/>
              </a:ext>
            </a:extLst>
          </p:cNvPr>
          <p:cNvSpPr txBox="1"/>
          <p:nvPr/>
        </p:nvSpPr>
        <p:spPr>
          <a:xfrm>
            <a:off x="38787" y="1082094"/>
            <a:ext cx="22064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1B1A69"/>
                </a:solidFill>
                <a:cs typeface="Arial" panose="020B0604020202020204" pitchFamily="34" charset="0"/>
              </a:rPr>
              <a:t>Training:</a:t>
            </a:r>
            <a:endParaRPr lang="en-GB" sz="2400" b="1" dirty="0">
              <a:solidFill>
                <a:srgbClr val="1B1A69"/>
              </a:solidFill>
              <a:cs typeface="Arial" panose="020B0604020202020204" pitchFamily="34" charset="0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16D30442-D732-41E6-9761-839BA37D11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48" b="7219"/>
          <a:stretch/>
        </p:blipFill>
        <p:spPr>
          <a:xfrm>
            <a:off x="3732176" y="4410188"/>
            <a:ext cx="397958" cy="3384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57B94BB-2121-435F-8A5C-C07154D74D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48" b="7219"/>
          <a:stretch/>
        </p:blipFill>
        <p:spPr>
          <a:xfrm>
            <a:off x="8344132" y="4410188"/>
            <a:ext cx="397958" cy="338400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DB43F735-516D-4356-AABE-B0A9FD4A5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6225" y="3586593"/>
            <a:ext cx="399600" cy="3996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4A35D5FA-E3D0-4F0F-A667-2ED8DE20B6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7233" y="3605015"/>
            <a:ext cx="399600" cy="39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7556D3-8EDD-4EEF-8742-A274B79B41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618" y="1797834"/>
            <a:ext cx="2143406" cy="186640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D1F0081-6A57-4614-8575-4257FA04EF0B}"/>
              </a:ext>
            </a:extLst>
          </p:cNvPr>
          <p:cNvSpPr/>
          <p:nvPr/>
        </p:nvSpPr>
        <p:spPr>
          <a:xfrm>
            <a:off x="272492" y="309402"/>
            <a:ext cx="117494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1B1A69"/>
                </a:solidFill>
              </a:rPr>
              <a:t>Post Graduate Certificate of Education Modules </a:t>
            </a:r>
            <a:r>
              <a:rPr lang="en-US" sz="4000" dirty="0">
                <a:solidFill>
                  <a:srgbClr val="1B1A69"/>
                </a:solidFill>
              </a:rPr>
              <a:t>Level 7</a:t>
            </a:r>
          </a:p>
        </p:txBody>
      </p:sp>
    </p:spTree>
    <p:extLst>
      <p:ext uri="{BB962C8B-B14F-4D97-AF65-F5344CB8AC3E}">
        <p14:creationId xmlns:p14="http://schemas.microsoft.com/office/powerpoint/2010/main" val="26808914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5F783-DA4D-4358-8205-D8EAC67C3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You must be a member of a union – free to trainees</a:t>
            </a:r>
            <a:endParaRPr lang="en-US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en-GB" dirty="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Legal Support</a:t>
            </a: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GB" dirty="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NASUWT – National Association of Schoolmasters and Union of Women Teachers   </a:t>
            </a:r>
            <a:r>
              <a:rPr lang="en-GB" u="sng" dirty="0">
                <a:cs typeface="Calibri" panose="020F0502020204030204"/>
                <a:hlinkClick r:id="rId3"/>
              </a:rPr>
              <a:t>www.nasuwt.org.uk/WhyStudentsShouldJoin</a:t>
            </a:r>
            <a:endParaRPr lang="en-US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GB">
                <a:solidFill>
                  <a:srgbClr val="1C2B39"/>
                </a:solidFill>
                <a:latin typeface="Arial"/>
                <a:cs typeface="Arial"/>
              </a:rPr>
              <a:t>National Education Union </a:t>
            </a:r>
            <a:r>
              <a:rPr lang="en-GB" dirty="0">
                <a:ea typeface="+mn-lt"/>
                <a:cs typeface="+mn-lt"/>
                <a:hlinkClick r:id="rId4"/>
              </a:rPr>
              <a:t>https://neu.org.uk/contact-us</a:t>
            </a:r>
            <a:endParaRPr lang="en-GB" dirty="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en-GB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u="sng" dirty="0">
              <a:cs typeface="Calibri" panose="020F0502020204030204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3EB7E8-3587-6999-74FC-555BEC91492B}"/>
              </a:ext>
            </a:extLst>
          </p:cNvPr>
          <p:cNvSpPr txBox="1"/>
          <p:nvPr/>
        </p:nvSpPr>
        <p:spPr>
          <a:xfrm>
            <a:off x="71887" y="192910"/>
            <a:ext cx="2422458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6000" b="1" dirty="0">
                <a:solidFill>
                  <a:srgbClr val="1B1A69"/>
                </a:solidFill>
                <a:cs typeface="Arial"/>
              </a:rPr>
              <a:t>Unions</a:t>
            </a:r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4377D8D-BF2B-7807-BF1B-372993A98228}"/>
              </a:ext>
            </a:extLst>
          </p:cNvPr>
          <p:cNvCxnSpPr/>
          <p:nvPr/>
        </p:nvCxnSpPr>
        <p:spPr>
          <a:xfrm>
            <a:off x="17254" y="1160254"/>
            <a:ext cx="12163242" cy="28753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EE996432-8430-05C6-1D8B-3E9370D9C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230" y="2678557"/>
            <a:ext cx="2743200" cy="89703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FE16AAB-42B0-9973-9CE7-CCA27BC4E9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7645" y="1482306"/>
            <a:ext cx="2283124" cy="22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815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172995" y="345989"/>
            <a:ext cx="11180805" cy="1330413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>
                <a:latin typeface="+mj-lt"/>
                <a:ea typeface="+mj-ea"/>
                <a:cs typeface="+mj-cs"/>
              </a:rPr>
              <a:t>Keeping Children Safe in Education – KCSIE 2023</a:t>
            </a:r>
          </a:p>
        </p:txBody>
      </p:sp>
      <p:pic>
        <p:nvPicPr>
          <p:cNvPr id="8" name="Picture 7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ED77AFB4-E23D-FE44-9D19-627AF4559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35" y="1676402"/>
            <a:ext cx="8616508" cy="4351338"/>
          </a:xfrm>
          <a:prstGeom prst="rect">
            <a:avLst/>
          </a:prstGeom>
          <a:noFill/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D494A1C-820D-3647-BDE3-9D5798AF9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383" y="1999738"/>
            <a:ext cx="2753269" cy="285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468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E34DE37D-5597-4266-88AA-EB6D415331AF}"/>
              </a:ext>
            </a:extLst>
          </p:cNvPr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595312" y="141128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1F390CD0-34BF-E44A-A8A6-B73B9ACE9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KCSIE</a:t>
            </a:r>
          </a:p>
        </p:txBody>
      </p:sp>
    </p:spTree>
    <p:extLst>
      <p:ext uri="{BB962C8B-B14F-4D97-AF65-F5344CB8AC3E}">
        <p14:creationId xmlns:p14="http://schemas.microsoft.com/office/powerpoint/2010/main" val="7167263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0D2BE-981C-420D-8D6A-43D08E2F9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u="sng" dirty="0"/>
              <a:t>IHASCO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A2CCA2-7265-4444-BC3D-6877DDDA8A61}"/>
              </a:ext>
            </a:extLst>
          </p:cNvPr>
          <p:cNvSpPr txBox="1"/>
          <p:nvPr/>
        </p:nvSpPr>
        <p:spPr>
          <a:xfrm>
            <a:off x="303952" y="1473060"/>
            <a:ext cx="4988160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Links to new email</a:t>
            </a:r>
          </a:p>
          <a:p>
            <a:endParaRPr lang="en-GB" sz="2800" dirty="0"/>
          </a:p>
          <a:p>
            <a:pPr marL="514350" indent="-514350">
              <a:buFont typeface="+mj-lt"/>
              <a:buAutoNum type="arabicPeriod"/>
            </a:pPr>
            <a:r>
              <a:rPr lang="en-GB" sz="2800" dirty="0"/>
              <a:t>Safeguarding Children (KCSIE)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/>
              <a:t>Prevent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/>
              <a:t>GDPR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/>
              <a:t>Health and Safety Essentials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/>
              <a:t>Cyber 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7B4AF2-9ABA-436D-B072-881F7A5168D2}"/>
              </a:ext>
            </a:extLst>
          </p:cNvPr>
          <p:cNvSpPr/>
          <p:nvPr/>
        </p:nvSpPr>
        <p:spPr>
          <a:xfrm>
            <a:off x="5514363" y="59308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Please complete 1 and 2 by Monday 11th September.</a:t>
            </a:r>
          </a:p>
          <a:p>
            <a:endParaRPr lang="en-GB" dirty="0"/>
          </a:p>
          <a:p>
            <a:r>
              <a:rPr lang="en-GB" dirty="0"/>
              <a:t>Please complete 3,4 and 5 by Monday 18th September.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C2976B-49CE-4290-95ED-6020D97F39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38" t="12876" r="711" b="4679"/>
          <a:stretch/>
        </p:blipFill>
        <p:spPr>
          <a:xfrm>
            <a:off x="5760940" y="1490566"/>
            <a:ext cx="6218761" cy="309103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DC10187-8BCB-4F67-8563-4A4495EBBFDA}"/>
              </a:ext>
            </a:extLst>
          </p:cNvPr>
          <p:cNvSpPr/>
          <p:nvPr/>
        </p:nvSpPr>
        <p:spPr>
          <a:xfrm>
            <a:off x="7273255" y="4723002"/>
            <a:ext cx="47901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https://app.ihasco.co.uk/30lyyz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97EFF5-DD3B-44EB-90F5-17DC68AC7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711" y="3563108"/>
            <a:ext cx="2126430" cy="212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93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8C0DCD6-C19D-4124-B82A-49E0E8D5878D}"/>
              </a:ext>
            </a:extLst>
          </p:cNvPr>
          <p:cNvCxnSpPr/>
          <p:nvPr/>
        </p:nvCxnSpPr>
        <p:spPr>
          <a:xfrm>
            <a:off x="107576" y="1129553"/>
            <a:ext cx="12084424" cy="0"/>
          </a:xfrm>
          <a:prstGeom prst="line">
            <a:avLst/>
          </a:prstGeom>
          <a:ln w="76200">
            <a:solidFill>
              <a:srgbClr val="B0AF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266B3F4-6907-407C-B804-928661EA6DCC}"/>
              </a:ext>
            </a:extLst>
          </p:cNvPr>
          <p:cNvSpPr txBox="1"/>
          <p:nvPr/>
        </p:nvSpPr>
        <p:spPr>
          <a:xfrm>
            <a:off x="0" y="121023"/>
            <a:ext cx="56494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1B1A69"/>
                </a:solidFill>
                <a:cs typeface="Arial" panose="020B0604020202020204" pitchFamily="34" charset="0"/>
              </a:rPr>
              <a:t>Documentation</a:t>
            </a:r>
            <a:endParaRPr lang="en-GB" sz="2400" b="1" dirty="0">
              <a:solidFill>
                <a:srgbClr val="1B1A69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6E091F-0987-408C-8040-4838C57D458D}"/>
              </a:ext>
            </a:extLst>
          </p:cNvPr>
          <p:cNvSpPr/>
          <p:nvPr/>
        </p:nvSpPr>
        <p:spPr>
          <a:xfrm>
            <a:off x="573527" y="1175380"/>
            <a:ext cx="60323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Pink forms – Safeguarding checklist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Qualifications </a:t>
            </a:r>
            <a:r>
              <a:rPr lang="en-US" sz="2800" dirty="0" err="1"/>
              <a:t>etc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Contact information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77621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F34219D-0BB8-7DBA-A9B3-E71B41F1AE91}"/>
              </a:ext>
            </a:extLst>
          </p:cNvPr>
          <p:cNvCxnSpPr/>
          <p:nvPr/>
        </p:nvCxnSpPr>
        <p:spPr>
          <a:xfrm>
            <a:off x="107576" y="1129553"/>
            <a:ext cx="12084424" cy="0"/>
          </a:xfrm>
          <a:prstGeom prst="line">
            <a:avLst/>
          </a:prstGeom>
          <a:ln w="76200">
            <a:solidFill>
              <a:srgbClr val="B0AF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83005" y="3068368"/>
            <a:ext cx="50555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For each half term . . . 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Central 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School Based 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1 Partnership Link Tutor visit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1 Trainee Progress Report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QA in schools</a:t>
            </a:r>
            <a:endParaRPr lang="en-GB" sz="2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79240EF-4AE6-0D24-F8C1-AB4CD944C4FA}"/>
              </a:ext>
            </a:extLst>
          </p:cNvPr>
          <p:cNvGrpSpPr/>
          <p:nvPr/>
        </p:nvGrpSpPr>
        <p:grpSpPr>
          <a:xfrm>
            <a:off x="6742452" y="866585"/>
            <a:ext cx="5055536" cy="4910635"/>
            <a:chOff x="5839341" y="181589"/>
            <a:chExt cx="5055536" cy="4910635"/>
          </a:xfrm>
        </p:grpSpPr>
        <p:pic>
          <p:nvPicPr>
            <p:cNvPr id="1026" name="Picture 2" descr="An Introduction to Colour Theory | Base Creative">
              <a:extLst>
                <a:ext uri="{FF2B5EF4-FFF2-40B4-BE49-F238E27FC236}">
                  <a16:creationId xmlns:a16="http://schemas.microsoft.com/office/drawing/2014/main" id="{601814E5-5AAC-B5EE-A7A0-237889A63E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9341" y="181589"/>
              <a:ext cx="5055536" cy="4910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ECCF6E4-B751-DBCE-9B37-C4054F931F52}"/>
                </a:ext>
              </a:extLst>
            </p:cNvPr>
            <p:cNvCxnSpPr/>
            <p:nvPr/>
          </p:nvCxnSpPr>
          <p:spPr>
            <a:xfrm flipV="1">
              <a:off x="8332687" y="1666754"/>
              <a:ext cx="2267456" cy="102957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B5DEE81-341B-0E26-B484-B405A4291A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96628" y="1340457"/>
              <a:ext cx="2036059" cy="13558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D2F0117-E455-08E4-39E2-92719E983212}"/>
                </a:ext>
              </a:extLst>
            </p:cNvPr>
            <p:cNvSpPr/>
            <p:nvPr/>
          </p:nvSpPr>
          <p:spPr>
            <a:xfrm rot="18615382">
              <a:off x="9359224" y="1683932"/>
              <a:ext cx="464604" cy="82159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BF66698-7464-89EF-4893-3597227884D3}"/>
                </a:ext>
              </a:extLst>
            </p:cNvPr>
            <p:cNvSpPr/>
            <p:nvPr/>
          </p:nvSpPr>
          <p:spPr>
            <a:xfrm rot="12694446">
              <a:off x="6977122" y="1506221"/>
              <a:ext cx="464604" cy="82159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E0E0B09-1838-2B83-E2D0-2F2D21A293AF}"/>
                </a:ext>
              </a:extLst>
            </p:cNvPr>
            <p:cNvGrpSpPr/>
            <p:nvPr/>
          </p:nvGrpSpPr>
          <p:grpSpPr>
            <a:xfrm>
              <a:off x="5854953" y="284020"/>
              <a:ext cx="4963574" cy="4774113"/>
              <a:chOff x="2108752" y="1600200"/>
              <a:chExt cx="4898424" cy="4769229"/>
            </a:xfrm>
          </p:grpSpPr>
          <p:sp>
            <p:nvSpPr>
              <p:cNvPr id="27" name="Pie 5">
                <a:extLst>
                  <a:ext uri="{FF2B5EF4-FFF2-40B4-BE49-F238E27FC236}">
                    <a16:creationId xmlns:a16="http://schemas.microsoft.com/office/drawing/2014/main" id="{DC9DBA09-8080-29C4-641B-47A508F884F8}"/>
                  </a:ext>
                </a:extLst>
              </p:cNvPr>
              <p:cNvSpPr/>
              <p:nvPr/>
            </p:nvSpPr>
            <p:spPr>
              <a:xfrm>
                <a:off x="2108752" y="1668469"/>
                <a:ext cx="4890425" cy="4700960"/>
              </a:xfrm>
              <a:prstGeom prst="pie">
                <a:avLst>
                  <a:gd name="adj1" fmla="val 1593306"/>
                  <a:gd name="adj2" fmla="val 3887564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Donut 11">
                <a:extLst>
                  <a:ext uri="{FF2B5EF4-FFF2-40B4-BE49-F238E27FC236}">
                    <a16:creationId xmlns:a16="http://schemas.microsoft.com/office/drawing/2014/main" id="{EF1586DF-F9E8-9B58-C3AB-737BEC5DAFD1}"/>
                  </a:ext>
                </a:extLst>
              </p:cNvPr>
              <p:cNvSpPr/>
              <p:nvPr/>
            </p:nvSpPr>
            <p:spPr>
              <a:xfrm>
                <a:off x="2116751" y="1600200"/>
                <a:ext cx="4890425" cy="4700960"/>
              </a:xfrm>
              <a:prstGeom prst="donut">
                <a:avLst>
                  <a:gd name="adj" fmla="val 8717"/>
                </a:avLst>
              </a:prstGeom>
              <a:solidFill>
                <a:schemeClr val="accent1">
                  <a:lumMod val="20000"/>
                  <a:lumOff val="80000"/>
                  <a:alpha val="29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6F63554-25D4-64EC-E0D9-28735D050A67}"/>
                  </a:ext>
                </a:extLst>
              </p:cNvPr>
              <p:cNvSpPr txBox="1"/>
              <p:nvPr/>
            </p:nvSpPr>
            <p:spPr>
              <a:xfrm rot="5874900">
                <a:off x="5959557" y="4038651"/>
                <a:ext cx="16642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Bench Mark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4C0E664-EA85-FCDD-F7F6-1B8A62EAAF39}"/>
                  </a:ext>
                </a:extLst>
              </p:cNvPr>
              <p:cNvSpPr txBox="1"/>
              <p:nvPr/>
            </p:nvSpPr>
            <p:spPr>
              <a:xfrm rot="2434949">
                <a:off x="5369149" y="3236429"/>
                <a:ext cx="885343" cy="368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Term 1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FD8427C-6BB0-F87E-8731-E91AB2D3B526}"/>
                  </a:ext>
                </a:extLst>
              </p:cNvPr>
              <p:cNvSpPr txBox="1"/>
              <p:nvPr/>
            </p:nvSpPr>
            <p:spPr>
              <a:xfrm rot="20133180">
                <a:off x="2909856" y="1892692"/>
                <a:ext cx="11705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/>
                  <a:t>SSP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09351A6-5ED8-3A0F-1045-79E07F44259D}"/>
                  </a:ext>
                </a:extLst>
              </p:cNvPr>
              <p:cNvSpPr txBox="1"/>
              <p:nvPr/>
            </p:nvSpPr>
            <p:spPr>
              <a:xfrm rot="18206496">
                <a:off x="3027334" y="2988384"/>
                <a:ext cx="9355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Term 2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90AEF43-8E0E-9210-358A-8CC90E0F61D1}"/>
                  </a:ext>
                </a:extLst>
              </p:cNvPr>
              <p:cNvSpPr txBox="1"/>
              <p:nvPr/>
            </p:nvSpPr>
            <p:spPr>
              <a:xfrm rot="185863">
                <a:off x="3475831" y="5868715"/>
                <a:ext cx="19022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Final Assessment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938692E-2872-633D-240A-E1E096D3FB79}"/>
                  </a:ext>
                </a:extLst>
              </p:cNvPr>
              <p:cNvSpPr/>
              <p:nvPr/>
            </p:nvSpPr>
            <p:spPr>
              <a:xfrm>
                <a:off x="3756254" y="3295970"/>
                <a:ext cx="1468916" cy="135448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CTTP</a:t>
                </a: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2A92623-105D-2140-EE9D-FDE46CFE0F2F}"/>
                </a:ext>
              </a:extLst>
            </p:cNvPr>
            <p:cNvSpPr/>
            <p:nvPr/>
          </p:nvSpPr>
          <p:spPr>
            <a:xfrm rot="16200000">
              <a:off x="7687379" y="3486893"/>
              <a:ext cx="464604" cy="82159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C5EFFF4-64E0-014E-C246-3BF487AE1A83}"/>
                </a:ext>
              </a:extLst>
            </p:cNvPr>
            <p:cNvGrpSpPr/>
            <p:nvPr/>
          </p:nvGrpSpPr>
          <p:grpSpPr>
            <a:xfrm>
              <a:off x="5870564" y="352358"/>
              <a:ext cx="4955468" cy="4705774"/>
              <a:chOff x="2108752" y="1668469"/>
              <a:chExt cx="4890425" cy="4700960"/>
            </a:xfrm>
          </p:grpSpPr>
          <p:sp>
            <p:nvSpPr>
              <p:cNvPr id="46" name="Pie 5">
                <a:extLst>
                  <a:ext uri="{FF2B5EF4-FFF2-40B4-BE49-F238E27FC236}">
                    <a16:creationId xmlns:a16="http://schemas.microsoft.com/office/drawing/2014/main" id="{0B2C15D2-E53E-D154-67B2-8FBF6DBD277D}"/>
                  </a:ext>
                </a:extLst>
              </p:cNvPr>
              <p:cNvSpPr/>
              <p:nvPr/>
            </p:nvSpPr>
            <p:spPr>
              <a:xfrm>
                <a:off x="2108752" y="1668469"/>
                <a:ext cx="4890425" cy="4700960"/>
              </a:xfrm>
              <a:prstGeom prst="pie">
                <a:avLst>
                  <a:gd name="adj1" fmla="val 1418300"/>
                  <a:gd name="adj2" fmla="val 3887564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75F7967-E4D2-B388-3062-02F2EEFCE41B}"/>
                  </a:ext>
                </a:extLst>
              </p:cNvPr>
              <p:cNvSpPr txBox="1"/>
              <p:nvPr/>
            </p:nvSpPr>
            <p:spPr>
              <a:xfrm>
                <a:off x="3702900" y="5007679"/>
                <a:ext cx="924226" cy="373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Term 3</a:t>
                </a: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08D33D6B-76F6-58FF-9C26-DD5A6B3D064F}"/>
                  </a:ext>
                </a:extLst>
              </p:cNvPr>
              <p:cNvSpPr/>
              <p:nvPr/>
            </p:nvSpPr>
            <p:spPr>
              <a:xfrm>
                <a:off x="3800817" y="3295970"/>
                <a:ext cx="1468916" cy="135448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CTTP</a:t>
                </a:r>
              </a:p>
            </p:txBody>
          </p:sp>
        </p:grp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029CD42-05E9-60DB-9BB6-43A18250765F}"/>
                </a:ext>
              </a:extLst>
            </p:cNvPr>
            <p:cNvSpPr/>
            <p:nvPr/>
          </p:nvSpPr>
          <p:spPr>
            <a:xfrm rot="16200000">
              <a:off x="9291916" y="3474125"/>
              <a:ext cx="646330" cy="93721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F589B5A-0DC3-4A00-8024-6EECB0ACE87D}"/>
                </a:ext>
              </a:extLst>
            </p:cNvPr>
            <p:cNvSpPr txBox="1"/>
            <p:nvPr/>
          </p:nvSpPr>
          <p:spPr>
            <a:xfrm>
              <a:off x="9131555" y="3663214"/>
              <a:ext cx="10840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June 25</a:t>
              </a:r>
              <a:r>
                <a:rPr lang="en-GB" b="1" baseline="30000" dirty="0"/>
                <a:t>th</a:t>
              </a:r>
              <a:r>
                <a:rPr lang="en-GB" b="1" dirty="0"/>
                <a:t> 2024</a:t>
              </a: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B0A22C23-6C75-B942-BB9B-CE4E7DAD9092}"/>
              </a:ext>
            </a:extLst>
          </p:cNvPr>
          <p:cNvSpPr/>
          <p:nvPr/>
        </p:nvSpPr>
        <p:spPr>
          <a:xfrm>
            <a:off x="573527" y="1175380"/>
            <a:ext cx="50555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Across the year . . 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Main school Placements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Second School Placement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June 25</a:t>
            </a:r>
            <a:r>
              <a:rPr lang="en-US" sz="2800" baseline="30000" dirty="0"/>
              <a:t>th</a:t>
            </a:r>
            <a:r>
              <a:rPr lang="en-US" sz="2800" dirty="0"/>
              <a:t> finish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F8F7F3-7CF0-4016-801F-54FE2DBC010E}"/>
              </a:ext>
            </a:extLst>
          </p:cNvPr>
          <p:cNvSpPr txBox="1"/>
          <p:nvPr/>
        </p:nvSpPr>
        <p:spPr>
          <a:xfrm>
            <a:off x="0" y="121023"/>
            <a:ext cx="52182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1B1A69"/>
                </a:solidFill>
                <a:cs typeface="Arial" panose="020B0604020202020204" pitchFamily="34" charset="0"/>
              </a:rPr>
              <a:t>A year in CTTP</a:t>
            </a:r>
            <a:endParaRPr lang="en-GB" sz="2400" b="1" dirty="0">
              <a:solidFill>
                <a:srgbClr val="1B1A69"/>
              </a:solidFill>
              <a:cs typeface="Arial" panose="020B0604020202020204" pitchFamily="34" charset="0"/>
            </a:endParaRPr>
          </a:p>
        </p:txBody>
      </p:sp>
      <p:sp>
        <p:nvSpPr>
          <p:cNvPr id="7" name="Arrow: Curved Right 6">
            <a:extLst>
              <a:ext uri="{FF2B5EF4-FFF2-40B4-BE49-F238E27FC236}">
                <a16:creationId xmlns:a16="http://schemas.microsoft.com/office/drawing/2014/main" id="{8142B3BB-4FBD-9E39-89E5-01A8ED7F587C}"/>
              </a:ext>
            </a:extLst>
          </p:cNvPr>
          <p:cNvSpPr/>
          <p:nvPr/>
        </p:nvSpPr>
        <p:spPr>
          <a:xfrm>
            <a:off x="7382933" y="1862667"/>
            <a:ext cx="948267" cy="2968970"/>
          </a:xfrm>
          <a:prstGeom prst="curvedRightArrow">
            <a:avLst>
              <a:gd name="adj1" fmla="val 10484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B4EF3A-AADD-18EA-717D-29BF9AF66995}"/>
              </a:ext>
            </a:extLst>
          </p:cNvPr>
          <p:cNvSpPr/>
          <p:nvPr/>
        </p:nvSpPr>
        <p:spPr>
          <a:xfrm rot="16200000">
            <a:off x="7542121" y="3205297"/>
            <a:ext cx="497528" cy="10279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64FC50-145F-536B-0F65-62B1B4B32227}"/>
              </a:ext>
            </a:extLst>
          </p:cNvPr>
          <p:cNvSpPr txBox="1"/>
          <p:nvPr/>
        </p:nvSpPr>
        <p:spPr>
          <a:xfrm>
            <a:off x="7258157" y="3497631"/>
            <a:ext cx="1020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Evidence Presentation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109105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e 22">
            <a:extLst>
              <a:ext uri="{FF2B5EF4-FFF2-40B4-BE49-F238E27FC236}">
                <a16:creationId xmlns:a16="http://schemas.microsoft.com/office/drawing/2014/main" id="{5182E4A1-2703-C020-EF74-62A4EDBC50AE}"/>
              </a:ext>
            </a:extLst>
          </p:cNvPr>
          <p:cNvSpPr/>
          <p:nvPr/>
        </p:nvSpPr>
        <p:spPr>
          <a:xfrm rot="9300000">
            <a:off x="2554645" y="1625429"/>
            <a:ext cx="4542820" cy="4058041"/>
          </a:xfrm>
          <a:prstGeom prst="pie">
            <a:avLst>
              <a:gd name="adj1" fmla="val 11253610"/>
              <a:gd name="adj2" fmla="val 1471365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39E45A0E-E7B2-2C97-9D18-97B8292FB1EC}"/>
              </a:ext>
            </a:extLst>
          </p:cNvPr>
          <p:cNvSpPr txBox="1"/>
          <p:nvPr/>
        </p:nvSpPr>
        <p:spPr>
          <a:xfrm>
            <a:off x="1414414" y="242689"/>
            <a:ext cx="9062146" cy="5759718"/>
          </a:xfrm>
          <a:prstGeom prst="rect">
            <a:avLst/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b="1" dirty="0">
                <a:ea typeface="+mn-lt"/>
                <a:cs typeface="+mn-lt"/>
              </a:rPr>
              <a:t>For each half term:</a:t>
            </a:r>
          </a:p>
          <a:p>
            <a:pPr>
              <a:lnSpc>
                <a:spcPct val="110000"/>
              </a:lnSpc>
            </a:pPr>
            <a:endParaRPr lang="en-US" sz="2400" dirty="0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1: Weekly Mentor / PT meetings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2: Weekly </a:t>
            </a:r>
            <a:r>
              <a:rPr lang="en-US" sz="2400" dirty="0" err="1">
                <a:ea typeface="+mn-lt"/>
                <a:cs typeface="+mn-lt"/>
              </a:rPr>
              <a:t>personalised</a:t>
            </a:r>
            <a:r>
              <a:rPr lang="en-US" sz="2400" dirty="0">
                <a:ea typeface="+mn-lt"/>
                <a:cs typeface="+mn-lt"/>
              </a:rPr>
              <a:t> targets - </a:t>
            </a:r>
            <a:r>
              <a:rPr lang="en-US" sz="2400" i="1" dirty="0">
                <a:ea typeface="+mn-lt"/>
                <a:cs typeface="+mn-lt"/>
              </a:rPr>
              <a:t>Reflective Journal/Training Handbook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3: Lesson observations of you teaching -minimum 1 a week.</a:t>
            </a:r>
          </a:p>
          <a:p>
            <a:pPr marL="285750" lvl="1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4: Professional discussions to meet the </a:t>
            </a:r>
            <a:r>
              <a:rPr lang="en-US" sz="2400" dirty="0">
                <a:solidFill>
                  <a:srgbClr val="FF0000"/>
                </a:solidFill>
                <a:ea typeface="+mn-lt"/>
                <a:cs typeface="+mn-lt"/>
              </a:rPr>
              <a:t>Teaching Standards.</a:t>
            </a:r>
            <a:endParaRPr lang="en-US" sz="2400" dirty="0">
              <a:ea typeface="+mn-lt"/>
              <a:cs typeface="+mn-lt"/>
            </a:endParaRPr>
          </a:p>
          <a:p>
            <a:pPr marL="285750" lvl="1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5: Focusses observations – </a:t>
            </a:r>
            <a:r>
              <a:rPr lang="en-US" sz="2400" i="1" dirty="0">
                <a:ea typeface="+mn-lt"/>
                <a:cs typeface="+mn-lt"/>
              </a:rPr>
              <a:t>Training Handbook</a:t>
            </a:r>
          </a:p>
          <a:p>
            <a:pPr marL="285750" lvl="1" indent="-285750">
              <a:lnSpc>
                <a:spcPct val="110000"/>
              </a:lnSpc>
              <a:buFont typeface="Arial"/>
              <a:buChar char="•"/>
            </a:pPr>
            <a:r>
              <a:rPr lang="en-GB" sz="2400" dirty="0"/>
              <a:t>6: Subject audits updated and task banks completed</a:t>
            </a:r>
            <a:endParaRPr lang="en-US" sz="2400" dirty="0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7: School Based training including observations of colleagues.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8: Academic study-PGCE and MASTERS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9: A Partnership Link Tutor (PLT) visit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10: Trainee Progress Report (TPR) updated</a:t>
            </a:r>
          </a:p>
          <a:p>
            <a:pPr>
              <a:lnSpc>
                <a:spcPct val="110000"/>
              </a:lnSpc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93027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is compartmentalisation and is it a healthy coping strategy? | Metro  News">
            <a:extLst>
              <a:ext uri="{FF2B5EF4-FFF2-40B4-BE49-F238E27FC236}">
                <a16:creationId xmlns:a16="http://schemas.microsoft.com/office/drawing/2014/main" id="{5A5C5BA9-AA35-4D84-9312-66BFE087B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80" y="365125"/>
            <a:ext cx="10201013" cy="535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916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03FB65-0760-4398-B511-F742FDCCBC40}"/>
              </a:ext>
            </a:extLst>
          </p:cNvPr>
          <p:cNvSpPr/>
          <p:nvPr/>
        </p:nvSpPr>
        <p:spPr>
          <a:xfrm>
            <a:off x="104203" y="434023"/>
            <a:ext cx="80834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https://carmelteachertraining.com/documents/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D5C5F2-5D42-4689-87C0-CC2DF2B0E7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43" t="10918" r="848" b="15199"/>
          <a:stretch/>
        </p:blipFill>
        <p:spPr>
          <a:xfrm>
            <a:off x="352337" y="1291905"/>
            <a:ext cx="5914240" cy="2533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9C184E-1E71-4D14-8E8E-2E0513051F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75" t="12140" r="1192" b="9816"/>
          <a:stretch/>
        </p:blipFill>
        <p:spPr>
          <a:xfrm>
            <a:off x="5805182" y="2487337"/>
            <a:ext cx="5612235" cy="26760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312CD7-D3D2-4F4C-A24C-2B99734972A4}"/>
              </a:ext>
            </a:extLst>
          </p:cNvPr>
          <p:cNvSpPr/>
          <p:nvPr/>
        </p:nvSpPr>
        <p:spPr>
          <a:xfrm>
            <a:off x="9865453" y="1291905"/>
            <a:ext cx="21154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cttp2324</a:t>
            </a:r>
          </a:p>
        </p:txBody>
      </p:sp>
    </p:spTree>
    <p:extLst>
      <p:ext uri="{BB962C8B-B14F-4D97-AF65-F5344CB8AC3E}">
        <p14:creationId xmlns:p14="http://schemas.microsoft.com/office/powerpoint/2010/main" val="665946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D2E79C-F66B-4774-AA93-B804D99D5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839" t="13120" r="13785" b="4923"/>
          <a:stretch/>
        </p:blipFill>
        <p:spPr>
          <a:xfrm>
            <a:off x="562063" y="513558"/>
            <a:ext cx="3707934" cy="52191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AA42EB-8614-4A3D-9BB6-CA08CE856D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514" t="18012" r="22316" b="5413"/>
          <a:stretch/>
        </p:blipFill>
        <p:spPr>
          <a:xfrm>
            <a:off x="4511942" y="513558"/>
            <a:ext cx="3772965" cy="502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375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mary Induction Day 2020-21" id="{191F015D-F899-3945-A7C1-BD5E8B050B2F}" vid="{8FCB3C38-51AC-C245-BB76-5818A6482A5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1699</Words>
  <Application>Microsoft Office PowerPoint</Application>
  <PresentationFormat>Widescreen</PresentationFormat>
  <Paragraphs>294</Paragraphs>
  <Slides>38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MS PGothic</vt:lpstr>
      <vt:lpstr>Arial</vt:lpstr>
      <vt:lpstr>Bodoni MT Black</vt:lpstr>
      <vt:lpstr>Calibri</vt:lpstr>
      <vt:lpstr>Calibri Light</vt:lpstr>
      <vt:lpstr>Wingdings</vt:lpstr>
      <vt:lpstr>Office Theme</vt:lpstr>
      <vt:lpstr>Office Theme</vt:lpstr>
      <vt:lpstr>PowerPoint Presentation</vt:lpstr>
      <vt:lpstr> Outline of the 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Central Training</vt:lpstr>
      <vt:lpstr>                  Stages of Learning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Two of the Teaching Standards: Personal and professional conduct  </vt:lpstr>
      <vt:lpstr>PowerPoint Presentation</vt:lpstr>
      <vt:lpstr>PowerPoint Presentation</vt:lpstr>
      <vt:lpstr>PowerPoint Presentation</vt:lpstr>
      <vt:lpstr>PowerPoint Presentation</vt:lpstr>
      <vt:lpstr>We are all teachers of literacy- how well do you speak?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KCSIE</vt:lpstr>
      <vt:lpstr>IHASCO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Stacey Brocklebank</dc:creator>
  <cp:lastModifiedBy>Iain Knox</cp:lastModifiedBy>
  <cp:revision>549</cp:revision>
  <cp:lastPrinted>2022-09-07T13:04:01Z</cp:lastPrinted>
  <dcterms:created xsi:type="dcterms:W3CDTF">2019-08-30T09:26:25Z</dcterms:created>
  <dcterms:modified xsi:type="dcterms:W3CDTF">2023-09-08T07:43:07Z</dcterms:modified>
</cp:coreProperties>
</file>