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handoutMasterIdLst>
    <p:handoutMasterId r:id="rId64"/>
  </p:handoutMasterIdLst>
  <p:sldIdLst>
    <p:sldId id="294" r:id="rId5"/>
    <p:sldId id="301" r:id="rId6"/>
    <p:sldId id="326" r:id="rId7"/>
    <p:sldId id="327" r:id="rId8"/>
    <p:sldId id="356" r:id="rId9"/>
    <p:sldId id="340" r:id="rId10"/>
    <p:sldId id="341" r:id="rId11"/>
    <p:sldId id="333" r:id="rId12"/>
    <p:sldId id="328" r:id="rId13"/>
    <p:sldId id="329" r:id="rId14"/>
    <p:sldId id="330" r:id="rId15"/>
    <p:sldId id="331" r:id="rId16"/>
    <p:sldId id="332" r:id="rId17"/>
    <p:sldId id="334" r:id="rId18"/>
    <p:sldId id="335" r:id="rId19"/>
    <p:sldId id="336" r:id="rId20"/>
    <p:sldId id="337" r:id="rId21"/>
    <p:sldId id="338" r:id="rId22"/>
    <p:sldId id="339" r:id="rId23"/>
    <p:sldId id="342" r:id="rId24"/>
    <p:sldId id="343" r:id="rId25"/>
    <p:sldId id="344" r:id="rId26"/>
    <p:sldId id="345" r:id="rId27"/>
    <p:sldId id="346" r:id="rId28"/>
    <p:sldId id="347" r:id="rId29"/>
    <p:sldId id="348" r:id="rId30"/>
    <p:sldId id="349" r:id="rId31"/>
    <p:sldId id="350" r:id="rId32"/>
    <p:sldId id="351" r:id="rId33"/>
    <p:sldId id="354" r:id="rId34"/>
    <p:sldId id="353" r:id="rId35"/>
    <p:sldId id="352" r:id="rId36"/>
    <p:sldId id="324" r:id="rId37"/>
    <p:sldId id="358" r:id="rId38"/>
    <p:sldId id="357" r:id="rId39"/>
    <p:sldId id="317" r:id="rId40"/>
    <p:sldId id="322" r:id="rId41"/>
    <p:sldId id="279" r:id="rId42"/>
    <p:sldId id="281" r:id="rId43"/>
    <p:sldId id="355" r:id="rId44"/>
    <p:sldId id="359" r:id="rId45"/>
    <p:sldId id="297" r:id="rId46"/>
    <p:sldId id="296" r:id="rId47"/>
    <p:sldId id="288" r:id="rId48"/>
    <p:sldId id="306" r:id="rId49"/>
    <p:sldId id="307" r:id="rId50"/>
    <p:sldId id="325" r:id="rId51"/>
    <p:sldId id="270" r:id="rId52"/>
    <p:sldId id="271" r:id="rId53"/>
    <p:sldId id="289" r:id="rId54"/>
    <p:sldId id="269" r:id="rId55"/>
    <p:sldId id="309" r:id="rId56"/>
    <p:sldId id="314" r:id="rId57"/>
    <p:sldId id="310" r:id="rId58"/>
    <p:sldId id="312" r:id="rId59"/>
    <p:sldId id="313" r:id="rId60"/>
    <p:sldId id="323" r:id="rId61"/>
    <p:sldId id="321" r:id="rId62"/>
    <p:sldId id="280" r:id="rId63"/>
  </p:sldIdLst>
  <p:sldSz cx="12192000" cy="6858000"/>
  <p:notesSz cx="6808788" cy="9940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9B82D2-51AA-2757-3644-7516952C6922}" v="55" dt="2023-10-18T08:40:42.860"/>
    <p1510:client id="{E47DABB2-237D-40F1-B21F-5E65FAF92D69}" v="1" dt="2023-06-07T10:34:12.7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86" d="100"/>
          <a:sy n="86" d="100"/>
        </p:scale>
        <p:origin x="557"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handoutMaster" Target="handoutMasters/handoutMaster1.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6038" y="0"/>
            <a:ext cx="2951162" cy="498475"/>
          </a:xfrm>
          <a:prstGeom prst="rect">
            <a:avLst/>
          </a:prstGeom>
        </p:spPr>
        <p:txBody>
          <a:bodyPr vert="horz" lIns="91440" tIns="45720" rIns="91440" bIns="45720" rtlCol="0"/>
          <a:lstStyle>
            <a:lvl1pPr algn="r">
              <a:defRPr sz="1200"/>
            </a:lvl1pPr>
          </a:lstStyle>
          <a:p>
            <a:fld id="{C7458AFC-411F-4E31-BD75-15EC30E2ECC0}" type="datetimeFigureOut">
              <a:rPr lang="en-GB" smtClean="0"/>
              <a:t>19/10/2023</a:t>
            </a:fld>
            <a:endParaRPr lang="en-GB"/>
          </a:p>
        </p:txBody>
      </p:sp>
      <p:sp>
        <p:nvSpPr>
          <p:cNvPr id="4" name="Footer Placeholder 3"/>
          <p:cNvSpPr>
            <a:spLocks noGrp="1"/>
          </p:cNvSpPr>
          <p:nvPr>
            <p:ph type="ftr" sz="quarter" idx="2"/>
          </p:nvPr>
        </p:nvSpPr>
        <p:spPr>
          <a:xfrm>
            <a:off x="0" y="9442450"/>
            <a:ext cx="2951163" cy="4984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6038" y="9442450"/>
            <a:ext cx="2951162" cy="498475"/>
          </a:xfrm>
          <a:prstGeom prst="rect">
            <a:avLst/>
          </a:prstGeom>
        </p:spPr>
        <p:txBody>
          <a:bodyPr vert="horz" lIns="91440" tIns="45720" rIns="91440" bIns="45720" rtlCol="0" anchor="b"/>
          <a:lstStyle>
            <a:lvl1pPr algn="r">
              <a:defRPr sz="1200"/>
            </a:lvl1pPr>
          </a:lstStyle>
          <a:p>
            <a:fld id="{CBAFBD15-49EB-4D7C-BB98-DE52DFC3B925}" type="slidenum">
              <a:rPr lang="en-GB" smtClean="0"/>
              <a:t>‹#›</a:t>
            </a:fld>
            <a:endParaRPr lang="en-GB"/>
          </a:p>
        </p:txBody>
      </p:sp>
    </p:spTree>
    <p:extLst>
      <p:ext uri="{BB962C8B-B14F-4D97-AF65-F5344CB8AC3E}">
        <p14:creationId xmlns:p14="http://schemas.microsoft.com/office/powerpoint/2010/main" val="232211735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10/19/2023</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10/19/2023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10/19/2023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10/19/2023</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10/19/2023</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learning.nspcc.org.uk/safeguarding-child-protection-schools/safeguarding-children-with-special-educational-needs-and-disabilities-send/" TargetMode="External"/><Relationship Id="rId2" Type="http://schemas.openxmlformats.org/officeDocument/2006/relationships/hyperlink" Target="https://learning.nspcc.org.uk/child-health-development/child-mental-health/" TargetMode="External"/><Relationship Id="rId1" Type="http://schemas.openxmlformats.org/officeDocument/2006/relationships/slideLayout" Target="../slideLayouts/slideLayout2.xml"/><Relationship Id="rId4" Type="http://schemas.openxmlformats.org/officeDocument/2006/relationships/hyperlink" Target="https://learning.nspcc.org.uk/child-abuse-and-neglect/" TargetMode="External"/></Relationships>
</file>

<file path=ppt/slides/_rels/slide25.xml.rels><?xml version="1.0" encoding="UTF-8" standalone="yes"?>
<Relationships xmlns="http://schemas.openxmlformats.org/package/2006/relationships"><Relationship Id="rId2" Type="http://schemas.openxmlformats.org/officeDocument/2006/relationships/hyperlink" Target="https://learning.nspcc.org.uk/child-abuse-and-neglect/neglect/"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mailto:%20help@nspcc.org.uk" TargetMode="External"/><Relationship Id="rId2" Type="http://schemas.openxmlformats.org/officeDocument/2006/relationships/hyperlink" Target="tel:08088005000"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learning.nspcc.org.uk/research-resources/leaflets/look-say-sing-play-early-years-resources-parents/"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learning.nspcc.org.uk/services-children-families/pregnancy-in-mind/"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cid:1397C4EB-7FDD-4526-A896-163BCEC39F03"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40337" y="0"/>
            <a:ext cx="8311325" cy="5724644"/>
          </a:xfrm>
          <a:prstGeom prst="rect">
            <a:avLst/>
          </a:prstGeom>
          <a:noFill/>
        </p:spPr>
        <p:txBody>
          <a:bodyPr wrap="square" lIns="91440" tIns="45720" rIns="91440" bIns="45720" rtlCol="0" anchor="t">
            <a:spAutoFit/>
          </a:bodyPr>
          <a:lstStyle/>
          <a:p>
            <a:pPr algn="ctr"/>
            <a:endParaRPr lang="en-GB" sz="4000" dirty="0"/>
          </a:p>
          <a:p>
            <a:pPr algn="ctr"/>
            <a:endParaRPr lang="en-GB" sz="2800" dirty="0"/>
          </a:p>
          <a:p>
            <a:pPr algn="ctr"/>
            <a:r>
              <a:rPr lang="en-GB" sz="4800" u="sng" dirty="0"/>
              <a:t>Crisis Management Training</a:t>
            </a:r>
          </a:p>
          <a:p>
            <a:pPr algn="ctr"/>
            <a:endParaRPr lang="en-GB" sz="2800" dirty="0"/>
          </a:p>
          <a:p>
            <a:pPr algn="ctr"/>
            <a:endParaRPr lang="en-GB" sz="2800" dirty="0"/>
          </a:p>
          <a:p>
            <a:pPr algn="ctr"/>
            <a:r>
              <a:rPr lang="en-GB" sz="2800" dirty="0"/>
              <a:t>Tom Shorten </a:t>
            </a:r>
          </a:p>
          <a:p>
            <a:pPr algn="ctr"/>
            <a:r>
              <a:rPr lang="en-GB" sz="2800" dirty="0"/>
              <a:t>BHCET Student Engagement Lead</a:t>
            </a:r>
          </a:p>
          <a:p>
            <a:pPr algn="ctr"/>
            <a:r>
              <a:rPr lang="en-GB" dirty="0"/>
              <a:t>(Previous AP Manager)</a:t>
            </a:r>
            <a:endParaRPr lang="en-GB" sz="2800" dirty="0"/>
          </a:p>
          <a:p>
            <a:pPr algn="ctr"/>
            <a:endParaRPr lang="en-GB" sz="2000" dirty="0"/>
          </a:p>
          <a:p>
            <a:pPr algn="ctr"/>
            <a:r>
              <a:rPr lang="en-GB" sz="2000" dirty="0"/>
              <a:t>Advanced Attachment and Trauma Trained</a:t>
            </a:r>
          </a:p>
          <a:p>
            <a:pPr algn="ctr"/>
            <a:r>
              <a:rPr lang="en-GB" sz="2000" dirty="0"/>
              <a:t>Advanced Team Teach Trained</a:t>
            </a:r>
          </a:p>
          <a:p>
            <a:pPr algn="ctr"/>
            <a:r>
              <a:rPr lang="en-GB" sz="2000" dirty="0"/>
              <a:t>Advanced </a:t>
            </a:r>
            <a:r>
              <a:rPr lang="en-GB" sz="2000" dirty="0" err="1"/>
              <a:t>Knifecrime</a:t>
            </a:r>
            <a:r>
              <a:rPr lang="en-GB" sz="2000" dirty="0"/>
              <a:t> and Weaponry Trained</a:t>
            </a:r>
          </a:p>
          <a:p>
            <a:pPr algn="ctr"/>
            <a:r>
              <a:rPr lang="en-GB" sz="2000" dirty="0"/>
              <a:t>Advanced Child Exploitation and Trafficking Trained</a:t>
            </a:r>
          </a:p>
          <a:p>
            <a:pPr algn="ctr"/>
            <a:r>
              <a:rPr lang="en-GB" sz="2000" dirty="0"/>
              <a:t>Advanced Behaviour Management Trained</a:t>
            </a:r>
          </a:p>
        </p:txBody>
      </p:sp>
    </p:spTree>
    <p:extLst>
      <p:ext uri="{BB962C8B-B14F-4D97-AF65-F5344CB8AC3E}">
        <p14:creationId xmlns:p14="http://schemas.microsoft.com/office/powerpoint/2010/main" val="4111116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C1992-95D0-6CFF-9121-014747256EDC}"/>
              </a:ext>
            </a:extLst>
          </p:cNvPr>
          <p:cNvSpPr>
            <a:spLocks noGrp="1"/>
          </p:cNvSpPr>
          <p:nvPr>
            <p:ph type="title"/>
          </p:nvPr>
        </p:nvSpPr>
        <p:spPr/>
        <p:txBody>
          <a:bodyPr/>
          <a:lstStyle/>
          <a:p>
            <a:r>
              <a:rPr lang="en-US" dirty="0"/>
              <a:t>Stage 2 – birth until 6 weeks</a:t>
            </a:r>
            <a:endParaRPr lang="en-GB" dirty="0"/>
          </a:p>
        </p:txBody>
      </p:sp>
      <p:sp>
        <p:nvSpPr>
          <p:cNvPr id="3" name="Content Placeholder 2">
            <a:extLst>
              <a:ext uri="{FF2B5EF4-FFF2-40B4-BE49-F238E27FC236}">
                <a16:creationId xmlns:a16="http://schemas.microsoft.com/office/drawing/2014/main" id="{72D9767D-1A8E-7714-B3A2-024216EA358F}"/>
              </a:ext>
            </a:extLst>
          </p:cNvPr>
          <p:cNvSpPr>
            <a:spLocks noGrp="1"/>
          </p:cNvSpPr>
          <p:nvPr>
            <p:ph idx="1"/>
          </p:nvPr>
        </p:nvSpPr>
        <p:spPr/>
        <p:txBody>
          <a:bodyPr/>
          <a:lstStyle/>
          <a:p>
            <a:r>
              <a:rPr lang="en-US" b="0" i="0" dirty="0">
                <a:solidFill>
                  <a:srgbClr val="000000"/>
                </a:solidFill>
                <a:effectLst/>
                <a:latin typeface="NSPCC-Regular"/>
              </a:rPr>
              <a:t>This is sometimes referred to as the pre-attachment phase because the baby doesn’t appear to show an attachment to any specific caregiver. </a:t>
            </a:r>
          </a:p>
          <a:p>
            <a:pPr marL="0" indent="0">
              <a:buNone/>
            </a:pPr>
            <a:endParaRPr lang="en-US" b="0" i="0" dirty="0">
              <a:solidFill>
                <a:srgbClr val="000000"/>
              </a:solidFill>
              <a:effectLst/>
              <a:latin typeface="NSPCC-Regular"/>
            </a:endParaRPr>
          </a:p>
          <a:p>
            <a:r>
              <a:rPr lang="en-US" b="0" i="0" dirty="0">
                <a:solidFill>
                  <a:srgbClr val="000000"/>
                </a:solidFill>
                <a:effectLst/>
                <a:latin typeface="NSPCC-Regular"/>
              </a:rPr>
              <a:t>However, parents and </a:t>
            </a:r>
            <a:r>
              <a:rPr lang="en-US" b="0" i="0" dirty="0" err="1">
                <a:solidFill>
                  <a:srgbClr val="000000"/>
                </a:solidFill>
                <a:effectLst/>
                <a:latin typeface="NSPCC-Regular"/>
              </a:rPr>
              <a:t>carers</a:t>
            </a:r>
            <a:r>
              <a:rPr lang="en-US" b="0" i="0" dirty="0">
                <a:solidFill>
                  <a:srgbClr val="000000"/>
                </a:solidFill>
                <a:effectLst/>
                <a:latin typeface="NSPCC-Regular"/>
              </a:rPr>
              <a:t> who provide a nurturing environment and are responsive to their babies needs can lay the foundation for secure attachments to form (Bowlby, 1997).</a:t>
            </a:r>
            <a:endParaRPr lang="en-GB" dirty="0"/>
          </a:p>
        </p:txBody>
      </p:sp>
    </p:spTree>
    <p:extLst>
      <p:ext uri="{BB962C8B-B14F-4D97-AF65-F5344CB8AC3E}">
        <p14:creationId xmlns:p14="http://schemas.microsoft.com/office/powerpoint/2010/main" val="3381303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951C5-7B5A-CA40-CBCA-77E9C66764DD}"/>
              </a:ext>
            </a:extLst>
          </p:cNvPr>
          <p:cNvSpPr>
            <a:spLocks noGrp="1"/>
          </p:cNvSpPr>
          <p:nvPr>
            <p:ph type="title"/>
          </p:nvPr>
        </p:nvSpPr>
        <p:spPr/>
        <p:txBody>
          <a:bodyPr/>
          <a:lstStyle/>
          <a:p>
            <a:r>
              <a:rPr lang="en-US" dirty="0"/>
              <a:t>Stage 3 – 6 weeks until 6-8 months </a:t>
            </a:r>
            <a:endParaRPr lang="en-GB" dirty="0"/>
          </a:p>
        </p:txBody>
      </p:sp>
      <p:sp>
        <p:nvSpPr>
          <p:cNvPr id="3" name="Content Placeholder 2">
            <a:extLst>
              <a:ext uri="{FF2B5EF4-FFF2-40B4-BE49-F238E27FC236}">
                <a16:creationId xmlns:a16="http://schemas.microsoft.com/office/drawing/2014/main" id="{11345824-8089-8F79-D528-CFF541E640A4}"/>
              </a:ext>
            </a:extLst>
          </p:cNvPr>
          <p:cNvSpPr>
            <a:spLocks noGrp="1"/>
          </p:cNvSpPr>
          <p:nvPr>
            <p:ph idx="1"/>
          </p:nvPr>
        </p:nvSpPr>
        <p:spPr/>
        <p:txBody>
          <a:bodyPr/>
          <a:lstStyle/>
          <a:p>
            <a:r>
              <a:rPr lang="en-US" b="0" i="0" dirty="0">
                <a:solidFill>
                  <a:srgbClr val="000000"/>
                </a:solidFill>
                <a:effectLst/>
                <a:latin typeface="NSPCC-Regular"/>
              </a:rPr>
              <a:t>During this stage of their development, a baby might start to show a preference for their primary and secondary caregivers (often the mother and father).</a:t>
            </a:r>
          </a:p>
          <a:p>
            <a:pPr marL="0" indent="0">
              <a:buNone/>
            </a:pPr>
            <a:endParaRPr lang="en-US" dirty="0">
              <a:solidFill>
                <a:srgbClr val="000000"/>
              </a:solidFill>
              <a:latin typeface="NSPCC-Regular"/>
            </a:endParaRPr>
          </a:p>
          <a:p>
            <a:pPr marL="0" indent="0">
              <a:buNone/>
            </a:pPr>
            <a:endParaRPr lang="en-US" dirty="0">
              <a:solidFill>
                <a:srgbClr val="000000"/>
              </a:solidFill>
              <a:latin typeface="NSPCC-Regular"/>
            </a:endParaRPr>
          </a:p>
          <a:p>
            <a:pPr marL="0" indent="0">
              <a:buNone/>
            </a:pPr>
            <a:endParaRPr lang="en-US" dirty="0">
              <a:solidFill>
                <a:srgbClr val="000000"/>
              </a:solidFill>
              <a:latin typeface="NSPCC-Regular"/>
            </a:endParaRPr>
          </a:p>
          <a:p>
            <a:pPr>
              <a:buFont typeface="Courier New" panose="02070309020205020404" pitchFamily="49" charset="0"/>
              <a:buChar char="o"/>
            </a:pPr>
            <a:r>
              <a:rPr lang="en-US" dirty="0">
                <a:solidFill>
                  <a:srgbClr val="000000"/>
                </a:solidFill>
                <a:latin typeface="NSPCC-Regular"/>
              </a:rPr>
              <a:t>Who would the primary caregivers be?</a:t>
            </a:r>
          </a:p>
          <a:p>
            <a:pPr>
              <a:buFont typeface="Courier New" panose="02070309020205020404" pitchFamily="49" charset="0"/>
              <a:buChar char="o"/>
            </a:pPr>
            <a:r>
              <a:rPr lang="en-US" dirty="0">
                <a:solidFill>
                  <a:srgbClr val="000000"/>
                </a:solidFill>
                <a:latin typeface="NSPCC-Regular"/>
              </a:rPr>
              <a:t>Who would the secondary caregivers be?</a:t>
            </a:r>
            <a:endParaRPr lang="en-GB" dirty="0"/>
          </a:p>
        </p:txBody>
      </p:sp>
    </p:spTree>
    <p:extLst>
      <p:ext uri="{BB962C8B-B14F-4D97-AF65-F5344CB8AC3E}">
        <p14:creationId xmlns:p14="http://schemas.microsoft.com/office/powerpoint/2010/main" val="1707266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E218F-F1F2-4DA9-B4DC-C2C768CB47C7}"/>
              </a:ext>
            </a:extLst>
          </p:cNvPr>
          <p:cNvSpPr>
            <a:spLocks noGrp="1"/>
          </p:cNvSpPr>
          <p:nvPr>
            <p:ph type="title"/>
          </p:nvPr>
        </p:nvSpPr>
        <p:spPr/>
        <p:txBody>
          <a:bodyPr/>
          <a:lstStyle/>
          <a:p>
            <a:r>
              <a:rPr lang="en-US" dirty="0"/>
              <a:t>Stage 4 – 6-8 months until 18 months – 2 years</a:t>
            </a:r>
            <a:endParaRPr lang="en-GB" dirty="0"/>
          </a:p>
        </p:txBody>
      </p:sp>
      <p:sp>
        <p:nvSpPr>
          <p:cNvPr id="3" name="Content Placeholder 2">
            <a:extLst>
              <a:ext uri="{FF2B5EF4-FFF2-40B4-BE49-F238E27FC236}">
                <a16:creationId xmlns:a16="http://schemas.microsoft.com/office/drawing/2014/main" id="{5194C7F7-A060-C7A6-30EC-0E4350763B6D}"/>
              </a:ext>
            </a:extLst>
          </p:cNvPr>
          <p:cNvSpPr>
            <a:spLocks noGrp="1"/>
          </p:cNvSpPr>
          <p:nvPr>
            <p:ph idx="1"/>
          </p:nvPr>
        </p:nvSpPr>
        <p:spPr/>
        <p:txBody>
          <a:bodyPr/>
          <a:lstStyle/>
          <a:p>
            <a:r>
              <a:rPr lang="en-US" b="0" i="0" dirty="0">
                <a:solidFill>
                  <a:srgbClr val="000000"/>
                </a:solidFill>
                <a:effectLst/>
                <a:latin typeface="NSPCC-Regular"/>
              </a:rPr>
              <a:t>During this period a child begins to show a strong attachment to their primary caregivers.</a:t>
            </a:r>
          </a:p>
          <a:p>
            <a:endParaRPr lang="en-US" dirty="0">
              <a:solidFill>
                <a:srgbClr val="000000"/>
              </a:solidFill>
              <a:latin typeface="NSPCC-Regular"/>
            </a:endParaRPr>
          </a:p>
          <a:p>
            <a:endParaRPr lang="en-US" b="0" i="0" dirty="0">
              <a:solidFill>
                <a:srgbClr val="000000"/>
              </a:solidFill>
              <a:effectLst/>
              <a:latin typeface="NSPCC-Regular"/>
            </a:endParaRPr>
          </a:p>
          <a:p>
            <a:r>
              <a:rPr lang="en-US" b="0" i="0" dirty="0">
                <a:solidFill>
                  <a:srgbClr val="000000"/>
                </a:solidFill>
                <a:effectLst/>
                <a:latin typeface="NSPCC-Regular"/>
              </a:rPr>
              <a:t> Babies start to develop separation anxiety during this phase and can become upset when their caregiver leaves, even for short periods (Bowlby, 1997).</a:t>
            </a:r>
            <a:endParaRPr lang="en-GB" dirty="0"/>
          </a:p>
        </p:txBody>
      </p:sp>
    </p:spTree>
    <p:extLst>
      <p:ext uri="{BB962C8B-B14F-4D97-AF65-F5344CB8AC3E}">
        <p14:creationId xmlns:p14="http://schemas.microsoft.com/office/powerpoint/2010/main" val="110182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810E6-1999-242C-A7F0-9754DB631BAB}"/>
              </a:ext>
            </a:extLst>
          </p:cNvPr>
          <p:cNvSpPr>
            <a:spLocks noGrp="1"/>
          </p:cNvSpPr>
          <p:nvPr>
            <p:ph type="title"/>
          </p:nvPr>
        </p:nvSpPr>
        <p:spPr/>
        <p:txBody>
          <a:bodyPr/>
          <a:lstStyle/>
          <a:p>
            <a:r>
              <a:rPr lang="en-US" dirty="0"/>
              <a:t>Stage 5 – 18 months – 2 years onwards</a:t>
            </a:r>
            <a:endParaRPr lang="en-GB" dirty="0"/>
          </a:p>
        </p:txBody>
      </p:sp>
      <p:sp>
        <p:nvSpPr>
          <p:cNvPr id="3" name="Content Placeholder 2">
            <a:extLst>
              <a:ext uri="{FF2B5EF4-FFF2-40B4-BE49-F238E27FC236}">
                <a16:creationId xmlns:a16="http://schemas.microsoft.com/office/drawing/2014/main" id="{7B249598-E68D-5A3B-95D9-08B1FEAE046B}"/>
              </a:ext>
            </a:extLst>
          </p:cNvPr>
          <p:cNvSpPr>
            <a:spLocks noGrp="1"/>
          </p:cNvSpPr>
          <p:nvPr>
            <p:ph idx="1"/>
          </p:nvPr>
        </p:nvSpPr>
        <p:spPr/>
        <p:txBody>
          <a:bodyPr/>
          <a:lstStyle/>
          <a:p>
            <a:r>
              <a:rPr lang="en-US" b="0" i="0" dirty="0">
                <a:solidFill>
                  <a:srgbClr val="000000"/>
                </a:solidFill>
                <a:effectLst/>
                <a:latin typeface="NSPCC-Regular"/>
              </a:rPr>
              <a:t>At this point children are likely to become less dependent on their primary caregiver.</a:t>
            </a:r>
          </a:p>
          <a:p>
            <a:endParaRPr lang="en-US" dirty="0">
              <a:solidFill>
                <a:srgbClr val="000000"/>
              </a:solidFill>
              <a:latin typeface="NSPCC-Regular"/>
            </a:endParaRPr>
          </a:p>
          <a:p>
            <a:endParaRPr lang="en-US" dirty="0">
              <a:solidFill>
                <a:srgbClr val="000000"/>
              </a:solidFill>
              <a:latin typeface="NSPCC-Regular"/>
            </a:endParaRPr>
          </a:p>
          <a:p>
            <a:r>
              <a:rPr lang="en-US" b="0" i="0" dirty="0">
                <a:solidFill>
                  <a:srgbClr val="000000"/>
                </a:solidFill>
                <a:effectLst/>
                <a:latin typeface="NSPCC-Regular"/>
              </a:rPr>
              <a:t>Particularly if they feel secure and confident the caregiver will return and be responsive in times of need (Bowlby, 1997).</a:t>
            </a:r>
            <a:endParaRPr lang="en-GB" dirty="0"/>
          </a:p>
        </p:txBody>
      </p:sp>
    </p:spTree>
    <p:extLst>
      <p:ext uri="{BB962C8B-B14F-4D97-AF65-F5344CB8AC3E}">
        <p14:creationId xmlns:p14="http://schemas.microsoft.com/office/powerpoint/2010/main" val="1572827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EADC-2E4A-40EE-DE66-55B441F31050}"/>
              </a:ext>
            </a:extLst>
          </p:cNvPr>
          <p:cNvSpPr>
            <a:spLocks noGrp="1"/>
          </p:cNvSpPr>
          <p:nvPr>
            <p:ph type="title"/>
          </p:nvPr>
        </p:nvSpPr>
        <p:spPr>
          <a:xfrm>
            <a:off x="1499705" y="2023719"/>
            <a:ext cx="9603275" cy="1049235"/>
          </a:xfrm>
        </p:spPr>
        <p:txBody>
          <a:bodyPr>
            <a:normAutofit/>
          </a:bodyPr>
          <a:lstStyle/>
          <a:p>
            <a:pPr algn="ctr"/>
            <a:r>
              <a:rPr lang="en-US" sz="4400" dirty="0"/>
              <a:t>TYPES OF ATTACHMENT</a:t>
            </a:r>
            <a:endParaRPr lang="en-GB" sz="4400" dirty="0"/>
          </a:p>
        </p:txBody>
      </p:sp>
    </p:spTree>
    <p:extLst>
      <p:ext uri="{BB962C8B-B14F-4D97-AF65-F5344CB8AC3E}">
        <p14:creationId xmlns:p14="http://schemas.microsoft.com/office/powerpoint/2010/main" val="829263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3EED0-181E-1408-7CBB-DE77FBC83246}"/>
              </a:ext>
            </a:extLst>
          </p:cNvPr>
          <p:cNvSpPr>
            <a:spLocks noGrp="1"/>
          </p:cNvSpPr>
          <p:nvPr>
            <p:ph type="title"/>
          </p:nvPr>
        </p:nvSpPr>
        <p:spPr/>
        <p:txBody>
          <a:bodyPr/>
          <a:lstStyle/>
          <a:p>
            <a:r>
              <a:rPr lang="en-US" i="0" dirty="0">
                <a:solidFill>
                  <a:srgbClr val="000000"/>
                </a:solidFill>
                <a:effectLst/>
                <a:latin typeface="NSPCC-Bold"/>
              </a:rPr>
              <a:t>What does secure attachment look like?</a:t>
            </a:r>
            <a:br>
              <a:rPr lang="en-US" b="1" i="0" dirty="0">
                <a:solidFill>
                  <a:srgbClr val="000000"/>
                </a:solidFill>
                <a:effectLst/>
                <a:latin typeface="NSPCC-Bold"/>
              </a:rPr>
            </a:br>
            <a:endParaRPr lang="en-GB" dirty="0"/>
          </a:p>
        </p:txBody>
      </p:sp>
      <p:sp>
        <p:nvSpPr>
          <p:cNvPr id="3" name="Content Placeholder 2">
            <a:extLst>
              <a:ext uri="{FF2B5EF4-FFF2-40B4-BE49-F238E27FC236}">
                <a16:creationId xmlns:a16="http://schemas.microsoft.com/office/drawing/2014/main" id="{10CA1C98-CD80-936D-706E-A7CFBA5FFB0B}"/>
              </a:ext>
            </a:extLst>
          </p:cNvPr>
          <p:cNvSpPr>
            <a:spLocks noGrp="1"/>
          </p:cNvSpPr>
          <p:nvPr>
            <p:ph idx="1"/>
          </p:nvPr>
        </p:nvSpPr>
        <p:spPr/>
        <p:txBody>
          <a:bodyPr>
            <a:normAutofit fontScale="70000" lnSpcReduction="20000"/>
          </a:bodyPr>
          <a:lstStyle/>
          <a:p>
            <a:pPr algn="l"/>
            <a:r>
              <a:rPr lang="en-US" b="0" i="0" dirty="0">
                <a:solidFill>
                  <a:srgbClr val="000000"/>
                </a:solidFill>
                <a:effectLst/>
                <a:latin typeface="NSPCC-Regular"/>
              </a:rPr>
              <a:t>In secure caregiver-child relationships, the caregiver is usually sensitive and tuned in to the child’s needs. They are able to provide care that is predictably loving, responsive and consistent.</a:t>
            </a:r>
          </a:p>
          <a:p>
            <a:pPr algn="l"/>
            <a:r>
              <a:rPr lang="en-US" b="0" i="0" dirty="0">
                <a:solidFill>
                  <a:srgbClr val="000000"/>
                </a:solidFill>
                <a:effectLst/>
                <a:latin typeface="NSPCC-Regular"/>
              </a:rPr>
              <a:t>Young children who have formed a secure attachment to their caregiver may display the following patterns of </a:t>
            </a:r>
            <a:r>
              <a:rPr lang="en-US" b="0" i="0" dirty="0" err="1">
                <a:solidFill>
                  <a:srgbClr val="000000"/>
                </a:solidFill>
                <a:effectLst/>
                <a:latin typeface="NSPCC-Regular"/>
              </a:rPr>
              <a:t>behaviour</a:t>
            </a:r>
            <a:r>
              <a:rPr lang="en-US" b="0" i="0" dirty="0">
                <a:solidFill>
                  <a:srgbClr val="000000"/>
                </a:solidFill>
                <a:effectLst/>
                <a:latin typeface="NSPCC-Regular"/>
              </a:rPr>
              <a:t> during times of stress or exploration:</a:t>
            </a:r>
          </a:p>
          <a:p>
            <a:pPr algn="l">
              <a:buFont typeface="Arial" panose="020B0604020202020204" pitchFamily="34" charset="0"/>
              <a:buChar char="•"/>
            </a:pPr>
            <a:r>
              <a:rPr lang="en-US" b="0" i="0" dirty="0">
                <a:solidFill>
                  <a:srgbClr val="000000"/>
                </a:solidFill>
                <a:effectLst/>
                <a:latin typeface="NSPCC-Regular"/>
              </a:rPr>
              <a:t>proximity maintenance – wanting to be near their primary caregiver</a:t>
            </a:r>
          </a:p>
          <a:p>
            <a:pPr algn="l">
              <a:buFont typeface="Arial" panose="020B0604020202020204" pitchFamily="34" charset="0"/>
              <a:buChar char="•"/>
            </a:pPr>
            <a:r>
              <a:rPr lang="en-US" b="0" i="0" dirty="0">
                <a:solidFill>
                  <a:srgbClr val="000000"/>
                </a:solidFill>
                <a:effectLst/>
                <a:latin typeface="NSPCC-Regular"/>
              </a:rPr>
              <a:t>safe haven - returning to their primary caregiver for comfort and safety if they feel afraid or threatened</a:t>
            </a:r>
          </a:p>
          <a:p>
            <a:pPr algn="l">
              <a:buFont typeface="Arial" panose="020B0604020202020204" pitchFamily="34" charset="0"/>
              <a:buChar char="•"/>
            </a:pPr>
            <a:r>
              <a:rPr lang="en-US" b="0" i="0" dirty="0">
                <a:solidFill>
                  <a:srgbClr val="000000"/>
                </a:solidFill>
                <a:effectLst/>
                <a:latin typeface="NSPCC-Regular"/>
              </a:rPr>
              <a:t>secure base – treating their primary caregiver as a base of security from which they can explore the surrounding environment. The child feels safe in the knowledge that they can return to their secure base when needed</a:t>
            </a:r>
          </a:p>
          <a:p>
            <a:pPr algn="l">
              <a:buFont typeface="Arial" panose="020B0604020202020204" pitchFamily="34" charset="0"/>
              <a:buChar char="•"/>
            </a:pPr>
            <a:r>
              <a:rPr lang="en-US" b="0" i="0" dirty="0">
                <a:solidFill>
                  <a:srgbClr val="000000"/>
                </a:solidFill>
                <a:effectLst/>
                <a:latin typeface="NSPCC-Regular"/>
              </a:rPr>
              <a:t>separation distress - experiencing anxiety in the absence of their primary caregiver. They are upset when their caregiver leaves, but happy to see them and easily comforted when they return</a:t>
            </a:r>
          </a:p>
          <a:p>
            <a:pPr algn="l"/>
            <a:r>
              <a:rPr lang="en-US" b="0" i="0" dirty="0">
                <a:solidFill>
                  <a:srgbClr val="000000"/>
                </a:solidFill>
                <a:effectLst/>
                <a:latin typeface="NSPCC-Regular"/>
              </a:rPr>
              <a:t>(Ainsworth et al, 2015)</a:t>
            </a:r>
            <a:r>
              <a:rPr lang="en-US" b="0" i="0" baseline="30000" dirty="0">
                <a:solidFill>
                  <a:srgbClr val="2F7CA3"/>
                </a:solidFill>
                <a:effectLst/>
                <a:latin typeface="NSPCC-Regular"/>
              </a:rPr>
              <a:t>10</a:t>
            </a:r>
            <a:r>
              <a:rPr lang="en-US" b="0" i="0" dirty="0">
                <a:solidFill>
                  <a:srgbClr val="000000"/>
                </a:solidFill>
                <a:effectLst/>
                <a:latin typeface="NSPCC-Regular"/>
              </a:rPr>
              <a:t>.</a:t>
            </a:r>
          </a:p>
          <a:p>
            <a:endParaRPr lang="en-GB" dirty="0"/>
          </a:p>
        </p:txBody>
      </p:sp>
    </p:spTree>
    <p:extLst>
      <p:ext uri="{BB962C8B-B14F-4D97-AF65-F5344CB8AC3E}">
        <p14:creationId xmlns:p14="http://schemas.microsoft.com/office/powerpoint/2010/main" val="1770404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6BBA2-3640-C52F-71F1-0B801C31A14C}"/>
              </a:ext>
            </a:extLst>
          </p:cNvPr>
          <p:cNvSpPr>
            <a:spLocks noGrp="1"/>
          </p:cNvSpPr>
          <p:nvPr>
            <p:ph type="title"/>
          </p:nvPr>
        </p:nvSpPr>
        <p:spPr/>
        <p:txBody>
          <a:bodyPr/>
          <a:lstStyle/>
          <a:p>
            <a:r>
              <a:rPr lang="en-US" dirty="0"/>
              <a:t>Benefits of secure attachment</a:t>
            </a:r>
            <a:endParaRPr lang="en-GB" dirty="0"/>
          </a:p>
        </p:txBody>
      </p:sp>
      <p:sp>
        <p:nvSpPr>
          <p:cNvPr id="3" name="Content Placeholder 2">
            <a:extLst>
              <a:ext uri="{FF2B5EF4-FFF2-40B4-BE49-F238E27FC236}">
                <a16:creationId xmlns:a16="http://schemas.microsoft.com/office/drawing/2014/main" id="{EFE7ACE4-2DEE-FF08-BE8B-071C07507A83}"/>
              </a:ext>
            </a:extLst>
          </p:cNvPr>
          <p:cNvSpPr>
            <a:spLocks noGrp="1"/>
          </p:cNvSpPr>
          <p:nvPr>
            <p:ph idx="1"/>
          </p:nvPr>
        </p:nvSpPr>
        <p:spPr/>
        <p:txBody>
          <a:bodyPr/>
          <a:lstStyle/>
          <a:p>
            <a:pPr algn="l"/>
            <a:r>
              <a:rPr lang="en-US" b="0" i="0" dirty="0">
                <a:solidFill>
                  <a:srgbClr val="000000"/>
                </a:solidFill>
                <a:effectLst/>
                <a:latin typeface="NSPCC-Regular"/>
              </a:rPr>
              <a:t>When caregivers react sensitively to ease their child’s distress and help them regulate their emotions, it has a positive impact on the child’s neurological, physiological and psychosocial development (Howe, 2011)</a:t>
            </a:r>
            <a:r>
              <a:rPr lang="en-US" b="0" i="0" baseline="30000" dirty="0">
                <a:solidFill>
                  <a:srgbClr val="2F7CA3"/>
                </a:solidFill>
                <a:effectLst/>
                <a:latin typeface="NSPCC-Regular"/>
              </a:rPr>
              <a:t>11</a:t>
            </a:r>
            <a:r>
              <a:rPr lang="en-US" b="0" i="0" dirty="0">
                <a:solidFill>
                  <a:srgbClr val="000000"/>
                </a:solidFill>
                <a:effectLst/>
                <a:latin typeface="NSPCC-Regular"/>
              </a:rPr>
              <a:t>.</a:t>
            </a:r>
          </a:p>
          <a:p>
            <a:pPr algn="l"/>
            <a:r>
              <a:rPr lang="en-US" b="0" i="0" dirty="0">
                <a:solidFill>
                  <a:srgbClr val="000000"/>
                </a:solidFill>
                <a:effectLst/>
                <a:latin typeface="NSPCC-Regular"/>
              </a:rPr>
              <a:t>Children with secure attachments are more likely to develop emotional intelligence, good social skills and robust mental health (Howe, 2011)</a:t>
            </a:r>
            <a:r>
              <a:rPr lang="en-US" b="0" i="0" baseline="30000" dirty="0">
                <a:solidFill>
                  <a:srgbClr val="2F7CA3"/>
                </a:solidFill>
                <a:effectLst/>
                <a:latin typeface="NSPCC-Regular"/>
              </a:rPr>
              <a:t>12</a:t>
            </a:r>
            <a:r>
              <a:rPr lang="en-US" b="0" i="0" dirty="0">
                <a:solidFill>
                  <a:srgbClr val="000000"/>
                </a:solidFill>
                <a:effectLst/>
                <a:latin typeface="NSPCC-Regular"/>
              </a:rPr>
              <a:t>.</a:t>
            </a:r>
          </a:p>
          <a:p>
            <a:endParaRPr lang="en-GB" dirty="0"/>
          </a:p>
        </p:txBody>
      </p:sp>
    </p:spTree>
    <p:extLst>
      <p:ext uri="{BB962C8B-B14F-4D97-AF65-F5344CB8AC3E}">
        <p14:creationId xmlns:p14="http://schemas.microsoft.com/office/powerpoint/2010/main" val="3639197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B2C69-82EE-0736-327E-FCAFF853A8DC}"/>
              </a:ext>
            </a:extLst>
          </p:cNvPr>
          <p:cNvSpPr>
            <a:spLocks noGrp="1"/>
          </p:cNvSpPr>
          <p:nvPr>
            <p:ph type="title"/>
          </p:nvPr>
        </p:nvSpPr>
        <p:spPr/>
        <p:txBody>
          <a:bodyPr/>
          <a:lstStyle/>
          <a:p>
            <a:r>
              <a:rPr lang="en-US" dirty="0"/>
              <a:t>Effects of insecure attachment</a:t>
            </a:r>
            <a:endParaRPr lang="en-GB" dirty="0"/>
          </a:p>
        </p:txBody>
      </p:sp>
      <p:sp>
        <p:nvSpPr>
          <p:cNvPr id="3" name="Content Placeholder 2">
            <a:extLst>
              <a:ext uri="{FF2B5EF4-FFF2-40B4-BE49-F238E27FC236}">
                <a16:creationId xmlns:a16="http://schemas.microsoft.com/office/drawing/2014/main" id="{8328167A-D0DD-3458-51A9-D9AAA615597A}"/>
              </a:ext>
            </a:extLst>
          </p:cNvPr>
          <p:cNvSpPr>
            <a:spLocks noGrp="1"/>
          </p:cNvSpPr>
          <p:nvPr>
            <p:ph idx="1"/>
          </p:nvPr>
        </p:nvSpPr>
        <p:spPr/>
        <p:txBody>
          <a:bodyPr>
            <a:normAutofit fontScale="85000" lnSpcReduction="10000"/>
          </a:bodyPr>
          <a:lstStyle/>
          <a:p>
            <a:pPr algn="l"/>
            <a:r>
              <a:rPr lang="en-US" b="0" i="0" dirty="0">
                <a:solidFill>
                  <a:srgbClr val="000000"/>
                </a:solidFill>
                <a:effectLst/>
                <a:latin typeface="NSPCC-Regular"/>
              </a:rPr>
              <a:t>Not receiving comfort and security in the early years can have a negative effect on children’s neurological, psychological, emotional and physical development and functioning (Newman, 2015)</a:t>
            </a:r>
            <a:r>
              <a:rPr lang="en-US" b="0" i="0" baseline="30000" dirty="0">
                <a:solidFill>
                  <a:srgbClr val="2F7CA3"/>
                </a:solidFill>
                <a:effectLst/>
                <a:latin typeface="NSPCC-Regular"/>
              </a:rPr>
              <a:t>13</a:t>
            </a:r>
            <a:r>
              <a:rPr lang="en-US" b="0" i="0" dirty="0">
                <a:solidFill>
                  <a:srgbClr val="000000"/>
                </a:solidFill>
                <a:effectLst/>
                <a:latin typeface="NSPCC-Regular"/>
              </a:rPr>
              <a:t>.</a:t>
            </a:r>
          </a:p>
          <a:p>
            <a:pPr algn="l"/>
            <a:r>
              <a:rPr lang="en-US" b="0" i="0" dirty="0">
                <a:solidFill>
                  <a:srgbClr val="000000"/>
                </a:solidFill>
                <a:effectLst/>
                <a:latin typeface="NSPCC-Regular"/>
              </a:rPr>
              <a:t>Babies and young children who have attachment issues may be more likely to develop </a:t>
            </a:r>
            <a:r>
              <a:rPr lang="en-US" b="0" i="0" dirty="0" err="1">
                <a:solidFill>
                  <a:srgbClr val="000000"/>
                </a:solidFill>
                <a:effectLst/>
                <a:latin typeface="NSPCC-Regular"/>
              </a:rPr>
              <a:t>behavioural</a:t>
            </a:r>
            <a:r>
              <a:rPr lang="en-US" b="0" i="0" dirty="0">
                <a:solidFill>
                  <a:srgbClr val="000000"/>
                </a:solidFill>
                <a:effectLst/>
                <a:latin typeface="NSPCC-Regular"/>
              </a:rPr>
              <a:t> problems such as attention deficit hyperactivity disorder (ADHD) or conduct disorder (Fearon et al, 2010)</a:t>
            </a:r>
            <a:r>
              <a:rPr lang="en-US" b="0" i="0" baseline="30000" dirty="0">
                <a:solidFill>
                  <a:srgbClr val="2F7CA3"/>
                </a:solidFill>
                <a:effectLst/>
                <a:latin typeface="NSPCC-Regular"/>
              </a:rPr>
              <a:t>14</a:t>
            </a:r>
            <a:r>
              <a:rPr lang="en-US" b="0" i="0" dirty="0">
                <a:solidFill>
                  <a:srgbClr val="000000"/>
                </a:solidFill>
                <a:effectLst/>
                <a:latin typeface="NSPCC-Regular"/>
              </a:rPr>
              <a:t>.</a:t>
            </a:r>
          </a:p>
          <a:p>
            <a:pPr algn="l"/>
            <a:r>
              <a:rPr lang="en-US" b="0" i="0" dirty="0">
                <a:solidFill>
                  <a:srgbClr val="000000"/>
                </a:solidFill>
                <a:effectLst/>
                <a:latin typeface="NSPCC-Regular"/>
              </a:rPr>
              <a:t>Children who have attachment issues can have difficulty forming healthy relationships when they grow up. This may be because their experiences have taught them to believe that other people are unreliable or untrustworthy (Bowlby, 1997)</a:t>
            </a:r>
            <a:r>
              <a:rPr lang="en-US" b="0" i="0" baseline="30000" dirty="0">
                <a:solidFill>
                  <a:srgbClr val="2F7CA3"/>
                </a:solidFill>
                <a:effectLst/>
                <a:latin typeface="NSPCC-Regular"/>
              </a:rPr>
              <a:t>15</a:t>
            </a:r>
            <a:r>
              <a:rPr lang="en-US" b="0" i="0" dirty="0">
                <a:solidFill>
                  <a:srgbClr val="000000"/>
                </a:solidFill>
                <a:effectLst/>
                <a:latin typeface="NSPCC-Regular"/>
              </a:rPr>
              <a:t>.</a:t>
            </a:r>
          </a:p>
          <a:p>
            <a:pPr algn="l"/>
            <a:r>
              <a:rPr lang="en-US" b="0" i="0" dirty="0">
                <a:solidFill>
                  <a:srgbClr val="000000"/>
                </a:solidFill>
                <a:effectLst/>
                <a:latin typeface="NSPCC-Regular"/>
              </a:rPr>
              <a:t>Adults with attachment issues are at a higher risk of entering into volatile relationships and having poor parenting skills, </a:t>
            </a:r>
            <a:r>
              <a:rPr lang="en-US" b="0" i="0" dirty="0" err="1">
                <a:solidFill>
                  <a:srgbClr val="000000"/>
                </a:solidFill>
                <a:effectLst/>
                <a:latin typeface="NSPCC-Regular"/>
              </a:rPr>
              <a:t>behavioural</a:t>
            </a:r>
            <a:r>
              <a:rPr lang="en-US" b="0" i="0" dirty="0">
                <a:solidFill>
                  <a:srgbClr val="000000"/>
                </a:solidFill>
                <a:effectLst/>
                <a:latin typeface="NSPCC-Regular"/>
              </a:rPr>
              <a:t> difficulties and mental health problems (Howe, 2011)</a:t>
            </a:r>
            <a:r>
              <a:rPr lang="en-US" b="0" i="0" baseline="30000" dirty="0">
                <a:solidFill>
                  <a:srgbClr val="2F7CA3"/>
                </a:solidFill>
                <a:effectLst/>
                <a:latin typeface="NSPCC-Regular"/>
              </a:rPr>
              <a:t>16</a:t>
            </a:r>
            <a:r>
              <a:rPr lang="en-US" b="0" i="0" dirty="0">
                <a:solidFill>
                  <a:srgbClr val="000000"/>
                </a:solidFill>
                <a:effectLst/>
                <a:latin typeface="NSPCC-Regular"/>
              </a:rPr>
              <a:t>.</a:t>
            </a:r>
          </a:p>
          <a:p>
            <a:endParaRPr lang="en-GB" dirty="0"/>
          </a:p>
        </p:txBody>
      </p:sp>
    </p:spTree>
    <p:extLst>
      <p:ext uri="{BB962C8B-B14F-4D97-AF65-F5344CB8AC3E}">
        <p14:creationId xmlns:p14="http://schemas.microsoft.com/office/powerpoint/2010/main" val="1683108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82ED3-336C-EEB3-85B9-8FDF196F8C5C}"/>
              </a:ext>
            </a:extLst>
          </p:cNvPr>
          <p:cNvSpPr>
            <a:spLocks noGrp="1"/>
          </p:cNvSpPr>
          <p:nvPr>
            <p:ph type="title"/>
          </p:nvPr>
        </p:nvSpPr>
        <p:spPr/>
        <p:txBody>
          <a:bodyPr/>
          <a:lstStyle/>
          <a:p>
            <a:r>
              <a:rPr lang="en-US" dirty="0"/>
              <a:t>How do childhood experiences affect brain development?</a:t>
            </a:r>
            <a:endParaRPr lang="en-GB" dirty="0"/>
          </a:p>
        </p:txBody>
      </p:sp>
      <p:sp>
        <p:nvSpPr>
          <p:cNvPr id="3" name="Content Placeholder 2">
            <a:extLst>
              <a:ext uri="{FF2B5EF4-FFF2-40B4-BE49-F238E27FC236}">
                <a16:creationId xmlns:a16="http://schemas.microsoft.com/office/drawing/2014/main" id="{0E98FCBC-806C-9092-70F2-4510952C6174}"/>
              </a:ext>
            </a:extLst>
          </p:cNvPr>
          <p:cNvSpPr>
            <a:spLocks noGrp="1"/>
          </p:cNvSpPr>
          <p:nvPr>
            <p:ph idx="1"/>
          </p:nvPr>
        </p:nvSpPr>
        <p:spPr>
          <a:xfrm>
            <a:off x="1451579" y="2015732"/>
            <a:ext cx="9603275" cy="3823594"/>
          </a:xfrm>
        </p:spPr>
        <p:txBody>
          <a:bodyPr>
            <a:normAutofit fontScale="92500" lnSpcReduction="20000"/>
          </a:bodyPr>
          <a:lstStyle/>
          <a:p>
            <a:pPr algn="l"/>
            <a:r>
              <a:rPr lang="en-US" b="0" i="0" dirty="0">
                <a:solidFill>
                  <a:srgbClr val="000000"/>
                </a:solidFill>
                <a:effectLst/>
                <a:latin typeface="NSPCC-Regular"/>
              </a:rPr>
              <a:t>Our brains develop from before birth and into adulthood (Siegel and Bryson, 2012). But there are key ‘sensitive periods’ during early childhood and adolescence where children and young people’s brains are more affected by positive or negative experiences (Shonkoff et al, 2008).</a:t>
            </a:r>
          </a:p>
          <a:p>
            <a:pPr algn="l"/>
            <a:r>
              <a:rPr lang="en-US" b="0" i="0" dirty="0">
                <a:solidFill>
                  <a:srgbClr val="000000"/>
                </a:solidFill>
                <a:effectLst/>
                <a:latin typeface="NSPCC-Regular"/>
              </a:rPr>
              <a:t>What happens in a child or young person’s life during these periods can have a significant effect on their brain development.</a:t>
            </a:r>
          </a:p>
          <a:p>
            <a:pPr algn="l"/>
            <a:r>
              <a:rPr lang="en-US" b="0" i="0" dirty="0">
                <a:solidFill>
                  <a:srgbClr val="000000"/>
                </a:solidFill>
                <a:effectLst/>
                <a:latin typeface="NSPCC-Regular"/>
              </a:rPr>
              <a:t>Positive experiences throughout childhood help to build healthy brains, while experiencing childhood trauma and abuse can harm a child’s brain development (Shonkoff et al, 2015).</a:t>
            </a:r>
          </a:p>
          <a:p>
            <a:pPr algn="l"/>
            <a:r>
              <a:rPr lang="en-US" b="0" i="0" dirty="0">
                <a:solidFill>
                  <a:srgbClr val="000000"/>
                </a:solidFill>
                <a:effectLst/>
                <a:latin typeface="NSPCC-Regular"/>
              </a:rPr>
              <a:t>But our brains always have the potential to change and grow. It’s never too late to give a child or young person positive brain building experiences.</a:t>
            </a:r>
          </a:p>
          <a:p>
            <a:pPr algn="l"/>
            <a:r>
              <a:rPr lang="en-US" b="0" i="0" dirty="0">
                <a:solidFill>
                  <a:srgbClr val="000000"/>
                </a:solidFill>
                <a:effectLst/>
                <a:latin typeface="NSPCC-Regular"/>
              </a:rPr>
              <a:t>Having caring relationships and access to support services can reduce the harmful effects of negative experiences and help a child’s brain develop in a healthy way (Shonkoff et al, 2015).</a:t>
            </a:r>
          </a:p>
          <a:p>
            <a:endParaRPr lang="en-GB" dirty="0"/>
          </a:p>
        </p:txBody>
      </p:sp>
    </p:spTree>
    <p:extLst>
      <p:ext uri="{BB962C8B-B14F-4D97-AF65-F5344CB8AC3E}">
        <p14:creationId xmlns:p14="http://schemas.microsoft.com/office/powerpoint/2010/main" val="2099309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44663-21BB-3C0F-E463-2D09C112751B}"/>
              </a:ext>
            </a:extLst>
          </p:cNvPr>
          <p:cNvSpPr>
            <a:spLocks noGrp="1"/>
          </p:cNvSpPr>
          <p:nvPr>
            <p:ph type="title"/>
          </p:nvPr>
        </p:nvSpPr>
        <p:spPr/>
        <p:txBody>
          <a:bodyPr/>
          <a:lstStyle/>
          <a:p>
            <a:r>
              <a:rPr lang="en-US" dirty="0"/>
              <a:t>Understanding attachment in the early years</a:t>
            </a:r>
            <a:endParaRPr lang="en-GB" dirty="0"/>
          </a:p>
        </p:txBody>
      </p:sp>
      <p:sp>
        <p:nvSpPr>
          <p:cNvPr id="3" name="Content Placeholder 2">
            <a:extLst>
              <a:ext uri="{FF2B5EF4-FFF2-40B4-BE49-F238E27FC236}">
                <a16:creationId xmlns:a16="http://schemas.microsoft.com/office/drawing/2014/main" id="{4DCC7963-9826-AED8-A33E-1B35501E2FB2}"/>
              </a:ext>
            </a:extLst>
          </p:cNvPr>
          <p:cNvSpPr>
            <a:spLocks noGrp="1"/>
          </p:cNvSpPr>
          <p:nvPr>
            <p:ph idx="1"/>
          </p:nvPr>
        </p:nvSpPr>
        <p:spPr/>
        <p:txBody>
          <a:bodyPr>
            <a:normAutofit fontScale="92500" lnSpcReduction="20000"/>
          </a:bodyPr>
          <a:lstStyle/>
          <a:p>
            <a:pPr algn="l"/>
            <a:r>
              <a:rPr lang="en-US" b="0" i="0" dirty="0">
                <a:solidFill>
                  <a:srgbClr val="000000"/>
                </a:solidFill>
                <a:effectLst/>
                <a:latin typeface="NSPCC-Regular"/>
              </a:rPr>
              <a:t>Children can form attachments with more than one caregiver, but the bond with the people who have provided close care from early infancy is the most important and enduring (Bowlby, 1997)</a:t>
            </a:r>
            <a:r>
              <a:rPr lang="en-US" b="0" i="0" baseline="30000" dirty="0">
                <a:solidFill>
                  <a:srgbClr val="2F7CA3"/>
                </a:solidFill>
                <a:effectLst/>
                <a:latin typeface="NSPCC-Regular"/>
              </a:rPr>
              <a:t>2</a:t>
            </a:r>
            <a:r>
              <a:rPr lang="en-US" b="0" i="0" dirty="0">
                <a:solidFill>
                  <a:srgbClr val="000000"/>
                </a:solidFill>
                <a:effectLst/>
                <a:latin typeface="NSPCC-Regular"/>
              </a:rPr>
              <a:t>.</a:t>
            </a:r>
          </a:p>
          <a:p>
            <a:pPr algn="l"/>
            <a:r>
              <a:rPr lang="en-US" b="0" i="0" dirty="0">
                <a:solidFill>
                  <a:srgbClr val="000000"/>
                </a:solidFill>
                <a:effectLst/>
                <a:latin typeface="NSPCC-Regular"/>
              </a:rPr>
              <a:t>It’s important that parents and </a:t>
            </a:r>
            <a:r>
              <a:rPr lang="en-US" b="0" i="0" dirty="0" err="1">
                <a:solidFill>
                  <a:srgbClr val="000000"/>
                </a:solidFill>
                <a:effectLst/>
                <a:latin typeface="NSPCC-Regular"/>
              </a:rPr>
              <a:t>carers</a:t>
            </a:r>
            <a:r>
              <a:rPr lang="en-US" b="0" i="0" dirty="0">
                <a:solidFill>
                  <a:srgbClr val="000000"/>
                </a:solidFill>
                <a:effectLst/>
                <a:latin typeface="NSPCC-Regular"/>
              </a:rPr>
              <a:t> are attuned and responsive to their baby’s needs and are able to provide appropriate care. This includes </a:t>
            </a:r>
            <a:r>
              <a:rPr lang="en-US" b="0" i="0" dirty="0" err="1">
                <a:solidFill>
                  <a:srgbClr val="000000"/>
                </a:solidFill>
                <a:effectLst/>
                <a:latin typeface="NSPCC-Regular"/>
              </a:rPr>
              <a:t>recognising</a:t>
            </a:r>
            <a:r>
              <a:rPr lang="en-US" b="0" i="0" dirty="0">
                <a:solidFill>
                  <a:srgbClr val="000000"/>
                </a:solidFill>
                <a:effectLst/>
                <a:latin typeface="NSPCC-Regular"/>
              </a:rPr>
              <a:t> if their baby is hungry, feeling unwell or in need of closeness and affection (Howe, 2011)</a:t>
            </a:r>
            <a:r>
              <a:rPr lang="en-US" b="0" i="0" baseline="30000" dirty="0">
                <a:solidFill>
                  <a:srgbClr val="2F7CA3"/>
                </a:solidFill>
                <a:effectLst/>
                <a:latin typeface="NSPCC-Regular"/>
              </a:rPr>
              <a:t>3</a:t>
            </a:r>
            <a:r>
              <a:rPr lang="en-US" b="0" i="0" dirty="0">
                <a:solidFill>
                  <a:srgbClr val="000000"/>
                </a:solidFill>
                <a:effectLst/>
                <a:latin typeface="NSPCC-Regular"/>
              </a:rPr>
              <a:t>.</a:t>
            </a:r>
          </a:p>
          <a:p>
            <a:pPr algn="l"/>
            <a:r>
              <a:rPr lang="en-US" b="0" i="0" dirty="0">
                <a:solidFill>
                  <a:srgbClr val="000000"/>
                </a:solidFill>
                <a:effectLst/>
                <a:latin typeface="NSPCC-Regular"/>
              </a:rPr>
              <a:t>Forming an attachment is something that develops over time for a child, but parents and </a:t>
            </a:r>
            <a:r>
              <a:rPr lang="en-US" b="0" i="0" dirty="0" err="1">
                <a:solidFill>
                  <a:srgbClr val="000000"/>
                </a:solidFill>
                <a:effectLst/>
                <a:latin typeface="NSPCC-Regular"/>
              </a:rPr>
              <a:t>carers</a:t>
            </a:r>
            <a:r>
              <a:rPr lang="en-US" b="0" i="0" dirty="0">
                <a:solidFill>
                  <a:srgbClr val="000000"/>
                </a:solidFill>
                <a:effectLst/>
                <a:latin typeface="NSPCC-Regular"/>
              </a:rPr>
              <a:t> can start to form an emotional bond with their child before they are born. Sometimes a parent or </a:t>
            </a:r>
            <a:r>
              <a:rPr lang="en-US" b="0" i="0" dirty="0" err="1">
                <a:solidFill>
                  <a:srgbClr val="000000"/>
                </a:solidFill>
                <a:effectLst/>
                <a:latin typeface="NSPCC-Regular"/>
              </a:rPr>
              <a:t>carer</a:t>
            </a:r>
            <a:r>
              <a:rPr lang="en-US" b="0" i="0" dirty="0">
                <a:solidFill>
                  <a:srgbClr val="000000"/>
                </a:solidFill>
                <a:effectLst/>
                <a:latin typeface="NSPCC-Regular"/>
              </a:rPr>
              <a:t> may have difficulty forming this bond, for example if they are experiencing mental health issues or don’t have an effective support network.</a:t>
            </a:r>
          </a:p>
          <a:p>
            <a:endParaRPr lang="en-GB" dirty="0"/>
          </a:p>
        </p:txBody>
      </p:sp>
    </p:spTree>
    <p:extLst>
      <p:ext uri="{BB962C8B-B14F-4D97-AF65-F5344CB8AC3E}">
        <p14:creationId xmlns:p14="http://schemas.microsoft.com/office/powerpoint/2010/main" val="3456059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4963" y="765330"/>
            <a:ext cx="4198958" cy="1049235"/>
          </a:xfrm>
        </p:spPr>
        <p:txBody>
          <a:bodyPr/>
          <a:lstStyle/>
          <a:p>
            <a:r>
              <a:rPr lang="en-GB" dirty="0"/>
              <a:t>confidentiality</a:t>
            </a:r>
          </a:p>
        </p:txBody>
      </p:sp>
      <p:sp>
        <p:nvSpPr>
          <p:cNvPr id="3" name="Content Placeholder 2"/>
          <p:cNvSpPr>
            <a:spLocks noGrp="1"/>
          </p:cNvSpPr>
          <p:nvPr>
            <p:ph idx="1"/>
          </p:nvPr>
        </p:nvSpPr>
        <p:spPr/>
        <p:txBody>
          <a:bodyPr/>
          <a:lstStyle/>
          <a:p>
            <a:pPr algn="ctr"/>
            <a:r>
              <a:rPr lang="en-GB" b="1" dirty="0">
                <a:solidFill>
                  <a:srgbClr val="FF0000"/>
                </a:solidFill>
              </a:rPr>
              <a:t>Anything we discuss is with confidence, and does not leave the room.</a:t>
            </a:r>
          </a:p>
          <a:p>
            <a:pPr algn="ctr"/>
            <a:endParaRPr lang="en-GB" b="1" dirty="0">
              <a:solidFill>
                <a:srgbClr val="FF0000"/>
              </a:solidFill>
            </a:endParaRPr>
          </a:p>
          <a:p>
            <a:pPr algn="ctr"/>
            <a:r>
              <a:rPr lang="en-GB" b="1" dirty="0">
                <a:solidFill>
                  <a:srgbClr val="FF0000"/>
                </a:solidFill>
              </a:rPr>
              <a:t>You may leave the room at any point.</a:t>
            </a:r>
          </a:p>
        </p:txBody>
      </p:sp>
    </p:spTree>
    <p:extLst>
      <p:ext uri="{BB962C8B-B14F-4D97-AF65-F5344CB8AC3E}">
        <p14:creationId xmlns:p14="http://schemas.microsoft.com/office/powerpoint/2010/main" val="2242795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06E1B-49EB-DAF5-DEEF-976CE0A8BC5C}"/>
              </a:ext>
            </a:extLst>
          </p:cNvPr>
          <p:cNvSpPr>
            <a:spLocks noGrp="1"/>
          </p:cNvSpPr>
          <p:nvPr>
            <p:ph type="title"/>
          </p:nvPr>
        </p:nvSpPr>
        <p:spPr/>
        <p:txBody>
          <a:bodyPr/>
          <a:lstStyle/>
          <a:p>
            <a:r>
              <a:rPr lang="en-US" dirty="0"/>
              <a:t>Factors affecting attachment</a:t>
            </a:r>
            <a:endParaRPr lang="en-GB" dirty="0"/>
          </a:p>
        </p:txBody>
      </p:sp>
      <p:sp>
        <p:nvSpPr>
          <p:cNvPr id="3" name="Content Placeholder 2">
            <a:extLst>
              <a:ext uri="{FF2B5EF4-FFF2-40B4-BE49-F238E27FC236}">
                <a16:creationId xmlns:a16="http://schemas.microsoft.com/office/drawing/2014/main" id="{80D8A61C-5782-A3FB-E02A-83640B8B353E}"/>
              </a:ext>
            </a:extLst>
          </p:cNvPr>
          <p:cNvSpPr>
            <a:spLocks noGrp="1"/>
          </p:cNvSpPr>
          <p:nvPr>
            <p:ph idx="1"/>
          </p:nvPr>
        </p:nvSpPr>
        <p:spPr/>
        <p:txBody>
          <a:bodyPr>
            <a:normAutofit fontScale="70000" lnSpcReduction="20000"/>
          </a:bodyPr>
          <a:lstStyle/>
          <a:p>
            <a:pPr algn="l"/>
            <a:r>
              <a:rPr lang="en-US" b="0" i="0" dirty="0">
                <a:solidFill>
                  <a:srgbClr val="000000"/>
                </a:solidFill>
                <a:effectLst/>
                <a:latin typeface="NSPCC-Regular"/>
              </a:rPr>
              <a:t>Some circumstances can make it more challenging for a child and their caregivers to form a pattern of secure attachment. These may include:</a:t>
            </a:r>
          </a:p>
          <a:p>
            <a:pPr algn="l">
              <a:buFont typeface="Arial" panose="020B0604020202020204" pitchFamily="34" charset="0"/>
              <a:buChar char="•"/>
            </a:pPr>
            <a:r>
              <a:rPr lang="en-US" b="0" i="0" dirty="0">
                <a:solidFill>
                  <a:srgbClr val="000000"/>
                </a:solidFill>
                <a:effectLst/>
                <a:latin typeface="NSPCC-Regular"/>
              </a:rPr>
              <a:t>abuse, maltreatment and trauma experienced by the parent or child</a:t>
            </a:r>
          </a:p>
          <a:p>
            <a:pPr algn="l">
              <a:buFont typeface="Arial" panose="020B0604020202020204" pitchFamily="34" charset="0"/>
              <a:buChar char="•"/>
            </a:pPr>
            <a:r>
              <a:rPr lang="en-US" b="0" i="0" dirty="0">
                <a:solidFill>
                  <a:srgbClr val="000000"/>
                </a:solidFill>
                <a:effectLst/>
                <a:latin typeface="NSPCC-Regular"/>
              </a:rPr>
              <a:t>parental mental health difficulties</a:t>
            </a:r>
          </a:p>
          <a:p>
            <a:pPr algn="l">
              <a:buFont typeface="Arial" panose="020B0604020202020204" pitchFamily="34" charset="0"/>
              <a:buChar char="•"/>
            </a:pPr>
            <a:r>
              <a:rPr lang="en-US" b="0" i="0" dirty="0">
                <a:solidFill>
                  <a:srgbClr val="000000"/>
                </a:solidFill>
                <a:effectLst/>
                <a:latin typeface="NSPCC-Regular"/>
              </a:rPr>
              <a:t>parental substance misuse</a:t>
            </a:r>
          </a:p>
          <a:p>
            <a:pPr algn="l">
              <a:buFont typeface="Arial" panose="020B0604020202020204" pitchFamily="34" charset="0"/>
              <a:buChar char="•"/>
            </a:pPr>
            <a:r>
              <a:rPr lang="en-US" b="0" i="0" dirty="0">
                <a:solidFill>
                  <a:srgbClr val="000000"/>
                </a:solidFill>
                <a:effectLst/>
                <a:latin typeface="NSPCC-Regular"/>
              </a:rPr>
              <a:t>the child having multiple care placements</a:t>
            </a:r>
          </a:p>
          <a:p>
            <a:pPr algn="l">
              <a:buFont typeface="Arial" panose="020B0604020202020204" pitchFamily="34" charset="0"/>
              <a:buChar char="•"/>
            </a:pPr>
            <a:r>
              <a:rPr lang="en-US" b="0" i="0" dirty="0">
                <a:solidFill>
                  <a:srgbClr val="000000"/>
                </a:solidFill>
                <a:effectLst/>
                <a:latin typeface="NSPCC-Regular"/>
              </a:rPr>
              <a:t>parents being separated from their baby just after birth, for example if the baby is receiving neonatal care</a:t>
            </a:r>
          </a:p>
          <a:p>
            <a:pPr algn="l">
              <a:buFont typeface="Arial" panose="020B0604020202020204" pitchFamily="34" charset="0"/>
              <a:buChar char="•"/>
            </a:pPr>
            <a:r>
              <a:rPr lang="en-US" b="0" i="0" dirty="0">
                <a:solidFill>
                  <a:srgbClr val="000000"/>
                </a:solidFill>
                <a:effectLst/>
                <a:latin typeface="NSPCC-Regular"/>
              </a:rPr>
              <a:t>stress such as having a low income, being a single parent, or being a young parent</a:t>
            </a:r>
          </a:p>
          <a:p>
            <a:pPr algn="l">
              <a:buFont typeface="Arial" panose="020B0604020202020204" pitchFamily="34" charset="0"/>
              <a:buChar char="•"/>
            </a:pPr>
            <a:r>
              <a:rPr lang="en-US" b="0" i="0" dirty="0">
                <a:solidFill>
                  <a:srgbClr val="000000"/>
                </a:solidFill>
                <a:effectLst/>
                <a:latin typeface="NSPCC-Regular"/>
              </a:rPr>
              <a:t>bereavement or loss of another caregiver that a child had an attachment with</a:t>
            </a:r>
          </a:p>
          <a:p>
            <a:pPr algn="l"/>
            <a:r>
              <a:rPr lang="en-US" b="0" i="0" dirty="0">
                <a:solidFill>
                  <a:srgbClr val="000000"/>
                </a:solidFill>
                <a:effectLst/>
                <a:latin typeface="NSPCC-Regular"/>
              </a:rPr>
              <a:t>(Bowlby, 1989)</a:t>
            </a:r>
            <a:r>
              <a:rPr lang="en-US" b="0" i="0" baseline="30000" dirty="0">
                <a:solidFill>
                  <a:srgbClr val="2F7CA3"/>
                </a:solidFill>
                <a:effectLst/>
                <a:latin typeface="NSPCC-Regular"/>
              </a:rPr>
              <a:t>17</a:t>
            </a:r>
            <a:r>
              <a:rPr lang="en-US" b="0" i="0" dirty="0">
                <a:solidFill>
                  <a:srgbClr val="000000"/>
                </a:solidFill>
                <a:effectLst/>
                <a:latin typeface="NSPCC-Regular"/>
              </a:rPr>
              <a:t>.</a:t>
            </a:r>
          </a:p>
          <a:p>
            <a:endParaRPr lang="en-GB" dirty="0"/>
          </a:p>
        </p:txBody>
      </p:sp>
    </p:spTree>
    <p:extLst>
      <p:ext uri="{BB962C8B-B14F-4D97-AF65-F5344CB8AC3E}">
        <p14:creationId xmlns:p14="http://schemas.microsoft.com/office/powerpoint/2010/main" val="639134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5275F-F62B-9BE8-A9AE-C1B2E92BE63E}"/>
              </a:ext>
            </a:extLst>
          </p:cNvPr>
          <p:cNvSpPr>
            <a:spLocks noGrp="1"/>
          </p:cNvSpPr>
          <p:nvPr>
            <p:ph type="title"/>
          </p:nvPr>
        </p:nvSpPr>
        <p:spPr/>
        <p:txBody>
          <a:bodyPr/>
          <a:lstStyle/>
          <a:p>
            <a:r>
              <a:rPr lang="en-US" dirty="0"/>
              <a:t>Signs that a child may have attachment issues – stage 1 out of 2</a:t>
            </a:r>
            <a:endParaRPr lang="en-GB" dirty="0"/>
          </a:p>
        </p:txBody>
      </p:sp>
      <p:sp>
        <p:nvSpPr>
          <p:cNvPr id="3" name="Content Placeholder 2">
            <a:extLst>
              <a:ext uri="{FF2B5EF4-FFF2-40B4-BE49-F238E27FC236}">
                <a16:creationId xmlns:a16="http://schemas.microsoft.com/office/drawing/2014/main" id="{658755B6-60CC-CF9B-244F-1B2FE417E349}"/>
              </a:ext>
            </a:extLst>
          </p:cNvPr>
          <p:cNvSpPr>
            <a:spLocks noGrp="1"/>
          </p:cNvSpPr>
          <p:nvPr>
            <p:ph idx="1"/>
          </p:nvPr>
        </p:nvSpPr>
        <p:spPr/>
        <p:txBody>
          <a:bodyPr>
            <a:normAutofit fontScale="70000" lnSpcReduction="20000"/>
          </a:bodyPr>
          <a:lstStyle/>
          <a:p>
            <a:pPr algn="l"/>
            <a:r>
              <a:rPr lang="en-US" b="0" i="0" dirty="0">
                <a:solidFill>
                  <a:srgbClr val="000000"/>
                </a:solidFill>
                <a:effectLst/>
                <a:latin typeface="NSPCC-Regular"/>
              </a:rPr>
              <a:t>Children’s </a:t>
            </a:r>
            <a:r>
              <a:rPr lang="en-US" b="0" i="0" dirty="0" err="1">
                <a:solidFill>
                  <a:srgbClr val="000000"/>
                </a:solidFill>
                <a:effectLst/>
                <a:latin typeface="NSPCC-Regular"/>
              </a:rPr>
              <a:t>behaviour</a:t>
            </a:r>
            <a:r>
              <a:rPr lang="en-US" b="0" i="0" dirty="0">
                <a:solidFill>
                  <a:srgbClr val="000000"/>
                </a:solidFill>
                <a:effectLst/>
                <a:latin typeface="NSPCC-Regular"/>
              </a:rPr>
              <a:t> can be influenced by a wide range of circumstances and emotions. </a:t>
            </a:r>
          </a:p>
          <a:p>
            <a:pPr algn="l"/>
            <a:r>
              <a:rPr lang="en-US" b="0" i="0" dirty="0">
                <a:solidFill>
                  <a:srgbClr val="000000"/>
                </a:solidFill>
                <a:effectLst/>
                <a:latin typeface="NSPCC-Regular"/>
              </a:rPr>
              <a:t>Indicators that a baby or toddler might not have a secure attachment with their caregiver will emerge as a pattern of </a:t>
            </a:r>
            <a:r>
              <a:rPr lang="en-US" b="0" i="0" dirty="0" err="1">
                <a:solidFill>
                  <a:srgbClr val="000000"/>
                </a:solidFill>
                <a:effectLst/>
                <a:latin typeface="NSPCC-Regular"/>
              </a:rPr>
              <a:t>behaviour</a:t>
            </a:r>
            <a:r>
              <a:rPr lang="en-US" b="0" i="0" dirty="0">
                <a:solidFill>
                  <a:srgbClr val="000000"/>
                </a:solidFill>
                <a:effectLst/>
                <a:latin typeface="NSPCC-Regular"/>
              </a:rPr>
              <a:t> over time, particularly during moments of stress or exploration. This pattern might include:</a:t>
            </a:r>
          </a:p>
          <a:p>
            <a:pPr algn="l">
              <a:buFont typeface="Arial" panose="020B0604020202020204" pitchFamily="34" charset="0"/>
              <a:buChar char="•"/>
            </a:pPr>
            <a:r>
              <a:rPr lang="en-US" b="0" i="0" dirty="0">
                <a:solidFill>
                  <a:srgbClr val="000000"/>
                </a:solidFill>
                <a:effectLst/>
                <a:latin typeface="NSPCC-Regular"/>
              </a:rPr>
              <a:t>being fearful or avoidant of a parent or </a:t>
            </a:r>
            <a:r>
              <a:rPr lang="en-US" b="0" i="0" dirty="0" err="1">
                <a:solidFill>
                  <a:srgbClr val="000000"/>
                </a:solidFill>
                <a:effectLst/>
                <a:latin typeface="NSPCC-Regular"/>
              </a:rPr>
              <a:t>carer</a:t>
            </a:r>
            <a:endParaRPr lang="en-US" b="0" i="0" dirty="0">
              <a:solidFill>
                <a:srgbClr val="000000"/>
              </a:solidFill>
              <a:effectLst/>
              <a:latin typeface="NSPCC-Regular"/>
            </a:endParaRPr>
          </a:p>
          <a:p>
            <a:pPr algn="l">
              <a:buFont typeface="Arial" panose="020B0604020202020204" pitchFamily="34" charset="0"/>
              <a:buChar char="•"/>
            </a:pPr>
            <a:r>
              <a:rPr lang="en-US" b="0" i="0" dirty="0">
                <a:solidFill>
                  <a:srgbClr val="000000"/>
                </a:solidFill>
                <a:effectLst/>
                <a:latin typeface="NSPCC-Regular"/>
              </a:rPr>
              <a:t>becoming extremely distressed when their </a:t>
            </a:r>
            <a:r>
              <a:rPr lang="en-US" b="0" i="0" dirty="0" err="1">
                <a:solidFill>
                  <a:srgbClr val="000000"/>
                </a:solidFill>
                <a:effectLst/>
                <a:latin typeface="NSPCC-Regular"/>
              </a:rPr>
              <a:t>carer</a:t>
            </a:r>
            <a:r>
              <a:rPr lang="en-US" b="0" i="0" dirty="0">
                <a:solidFill>
                  <a:srgbClr val="000000"/>
                </a:solidFill>
                <a:effectLst/>
                <a:latin typeface="NSPCC-Regular"/>
              </a:rPr>
              <a:t> leaves them, even for a short amount of time</a:t>
            </a:r>
          </a:p>
          <a:p>
            <a:pPr algn="l">
              <a:buFont typeface="Arial" panose="020B0604020202020204" pitchFamily="34" charset="0"/>
              <a:buChar char="•"/>
            </a:pPr>
            <a:r>
              <a:rPr lang="en-US" b="0" i="0" dirty="0">
                <a:solidFill>
                  <a:srgbClr val="000000"/>
                </a:solidFill>
                <a:effectLst/>
                <a:latin typeface="NSPCC-Regular"/>
              </a:rPr>
              <a:t>rejecting their caregiver’s efforts to calm, soothe, and connect with them</a:t>
            </a:r>
          </a:p>
          <a:p>
            <a:pPr algn="l">
              <a:buFont typeface="Arial" panose="020B0604020202020204" pitchFamily="34" charset="0"/>
              <a:buChar char="•"/>
            </a:pPr>
            <a:r>
              <a:rPr lang="en-US" b="0" i="0" dirty="0">
                <a:solidFill>
                  <a:srgbClr val="000000"/>
                </a:solidFill>
                <a:effectLst/>
                <a:latin typeface="NSPCC-Regular"/>
              </a:rPr>
              <a:t>not seeming to notice or care when their caregiver leaves the room or when they return</a:t>
            </a:r>
          </a:p>
          <a:p>
            <a:pPr algn="l">
              <a:buFont typeface="Arial" panose="020B0604020202020204" pitchFamily="34" charset="0"/>
              <a:buChar char="•"/>
            </a:pPr>
            <a:r>
              <a:rPr lang="en-US" b="0" i="0" dirty="0">
                <a:solidFill>
                  <a:srgbClr val="000000"/>
                </a:solidFill>
                <a:effectLst/>
                <a:latin typeface="NSPCC-Regular"/>
              </a:rPr>
              <a:t>being passive or non-responsive to their </a:t>
            </a:r>
            <a:r>
              <a:rPr lang="en-US" b="0" i="0" dirty="0" err="1">
                <a:solidFill>
                  <a:srgbClr val="000000"/>
                </a:solidFill>
                <a:effectLst/>
                <a:latin typeface="NSPCC-Regular"/>
              </a:rPr>
              <a:t>carer</a:t>
            </a:r>
            <a:endParaRPr lang="en-US" b="0" i="0" dirty="0">
              <a:solidFill>
                <a:srgbClr val="000000"/>
              </a:solidFill>
              <a:effectLst/>
              <a:latin typeface="NSPCC-Regular"/>
            </a:endParaRPr>
          </a:p>
          <a:p>
            <a:pPr algn="l">
              <a:buFont typeface="Arial" panose="020B0604020202020204" pitchFamily="34" charset="0"/>
              <a:buChar char="•"/>
            </a:pPr>
            <a:r>
              <a:rPr lang="en-US" b="0" i="0" dirty="0">
                <a:solidFill>
                  <a:srgbClr val="000000"/>
                </a:solidFill>
                <a:effectLst/>
                <a:latin typeface="NSPCC-Regular"/>
              </a:rPr>
              <a:t>seeming to be depressed or angry</a:t>
            </a:r>
          </a:p>
          <a:p>
            <a:pPr algn="l">
              <a:buFont typeface="Arial" panose="020B0604020202020204" pitchFamily="34" charset="0"/>
              <a:buChar char="•"/>
            </a:pPr>
            <a:r>
              <a:rPr lang="en-US" b="0" i="0" dirty="0">
                <a:solidFill>
                  <a:srgbClr val="000000"/>
                </a:solidFill>
                <a:effectLst/>
                <a:latin typeface="NSPCC-Regular"/>
              </a:rPr>
              <a:t>not being interested in playing with toys or exploring their environment</a:t>
            </a:r>
          </a:p>
          <a:p>
            <a:endParaRPr lang="en-GB" dirty="0"/>
          </a:p>
        </p:txBody>
      </p:sp>
    </p:spTree>
    <p:extLst>
      <p:ext uri="{BB962C8B-B14F-4D97-AF65-F5344CB8AC3E}">
        <p14:creationId xmlns:p14="http://schemas.microsoft.com/office/powerpoint/2010/main" val="52598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8083A-FEEF-CB6F-A23C-EF92FB957100}"/>
              </a:ext>
            </a:extLst>
          </p:cNvPr>
          <p:cNvSpPr>
            <a:spLocks noGrp="1"/>
          </p:cNvSpPr>
          <p:nvPr>
            <p:ph type="title"/>
          </p:nvPr>
        </p:nvSpPr>
        <p:spPr/>
        <p:txBody>
          <a:bodyPr/>
          <a:lstStyle/>
          <a:p>
            <a:r>
              <a:rPr lang="en-US" dirty="0"/>
              <a:t>Signs that a child may have attachment issues – stage 2 out of 2</a:t>
            </a:r>
            <a:endParaRPr lang="en-GB" dirty="0"/>
          </a:p>
        </p:txBody>
      </p:sp>
      <p:sp>
        <p:nvSpPr>
          <p:cNvPr id="3" name="Content Placeholder 2">
            <a:extLst>
              <a:ext uri="{FF2B5EF4-FFF2-40B4-BE49-F238E27FC236}">
                <a16:creationId xmlns:a16="http://schemas.microsoft.com/office/drawing/2014/main" id="{259598DC-1AF0-F72A-D802-BE678D2CE8E8}"/>
              </a:ext>
            </a:extLst>
          </p:cNvPr>
          <p:cNvSpPr>
            <a:spLocks noGrp="1"/>
          </p:cNvSpPr>
          <p:nvPr>
            <p:ph idx="1"/>
          </p:nvPr>
        </p:nvSpPr>
        <p:spPr/>
        <p:txBody>
          <a:bodyPr>
            <a:normAutofit fontScale="47500" lnSpcReduction="20000"/>
          </a:bodyPr>
          <a:lstStyle/>
          <a:p>
            <a:pPr algn="l"/>
            <a:r>
              <a:rPr lang="en-US" b="0" i="0" dirty="0">
                <a:solidFill>
                  <a:srgbClr val="000000"/>
                </a:solidFill>
                <a:effectLst/>
                <a:latin typeface="NSPCC-Regular"/>
              </a:rPr>
              <a:t>As children with attachment issues get older, these </a:t>
            </a:r>
            <a:r>
              <a:rPr lang="en-US" b="0" i="0" dirty="0" err="1">
                <a:solidFill>
                  <a:srgbClr val="000000"/>
                </a:solidFill>
                <a:effectLst/>
                <a:latin typeface="NSPCC-Regular"/>
              </a:rPr>
              <a:t>behaviour</a:t>
            </a:r>
            <a:r>
              <a:rPr lang="en-US" b="0" i="0" dirty="0">
                <a:solidFill>
                  <a:srgbClr val="000000"/>
                </a:solidFill>
                <a:effectLst/>
                <a:latin typeface="NSPCC-Regular"/>
              </a:rPr>
              <a:t> patterns might evolve. As well as being evident during times of stress, some </a:t>
            </a:r>
            <a:r>
              <a:rPr lang="en-US" b="0" i="0" dirty="0" err="1">
                <a:solidFill>
                  <a:srgbClr val="000000"/>
                </a:solidFill>
                <a:effectLst/>
                <a:latin typeface="NSPCC-Regular"/>
              </a:rPr>
              <a:t>behaviours</a:t>
            </a:r>
            <a:r>
              <a:rPr lang="en-US" b="0" i="0" dirty="0">
                <a:solidFill>
                  <a:srgbClr val="000000"/>
                </a:solidFill>
                <a:effectLst/>
                <a:latin typeface="NSPCC-Regular"/>
              </a:rPr>
              <a:t> may start to become obvious at other times. These may include the child:</a:t>
            </a:r>
          </a:p>
          <a:p>
            <a:pPr algn="l">
              <a:buFont typeface="Arial" panose="020B0604020202020204" pitchFamily="34" charset="0"/>
              <a:buChar char="•"/>
            </a:pPr>
            <a:r>
              <a:rPr lang="en-US" b="0" i="0" dirty="0">
                <a:solidFill>
                  <a:srgbClr val="000000"/>
                </a:solidFill>
                <a:effectLst/>
                <a:latin typeface="NSPCC-Regular"/>
              </a:rPr>
              <a:t>finding it difficult to ask for help</a:t>
            </a:r>
          </a:p>
          <a:p>
            <a:pPr algn="l">
              <a:buFont typeface="Arial" panose="020B0604020202020204" pitchFamily="34" charset="0"/>
              <a:buChar char="•"/>
            </a:pPr>
            <a:r>
              <a:rPr lang="en-US" b="0" i="0" dirty="0">
                <a:solidFill>
                  <a:srgbClr val="000000"/>
                </a:solidFill>
                <a:effectLst/>
                <a:latin typeface="NSPCC-Regular"/>
              </a:rPr>
              <a:t>struggling to form positive relationships with adults and peers</a:t>
            </a:r>
          </a:p>
          <a:p>
            <a:pPr algn="l">
              <a:buFont typeface="Arial" panose="020B0604020202020204" pitchFamily="34" charset="0"/>
              <a:buChar char="•"/>
            </a:pPr>
            <a:r>
              <a:rPr lang="en-US" b="0" i="0" dirty="0">
                <a:solidFill>
                  <a:srgbClr val="000000"/>
                </a:solidFill>
                <a:effectLst/>
                <a:latin typeface="NSPCC-Regular"/>
              </a:rPr>
              <a:t>struggling to concentrate</a:t>
            </a:r>
          </a:p>
          <a:p>
            <a:pPr algn="l">
              <a:buFont typeface="Arial" panose="020B0604020202020204" pitchFamily="34" charset="0"/>
              <a:buChar char="•"/>
            </a:pPr>
            <a:r>
              <a:rPr lang="en-US" b="0" i="0" dirty="0">
                <a:solidFill>
                  <a:srgbClr val="000000"/>
                </a:solidFill>
                <a:effectLst/>
                <a:latin typeface="NSPCC-Regular"/>
              </a:rPr>
              <a:t>struggling to calm themselves down</a:t>
            </a:r>
          </a:p>
          <a:p>
            <a:pPr algn="l">
              <a:buFont typeface="Arial" panose="020B0604020202020204" pitchFamily="34" charset="0"/>
              <a:buChar char="•"/>
            </a:pPr>
            <a:r>
              <a:rPr lang="en-US" b="0" i="0" dirty="0">
                <a:solidFill>
                  <a:srgbClr val="000000"/>
                </a:solidFill>
                <a:effectLst/>
                <a:latin typeface="NSPCC-Regular"/>
              </a:rPr>
              <a:t>both demanding and rejecting attention or support at the same time</a:t>
            </a:r>
          </a:p>
          <a:p>
            <a:pPr algn="l">
              <a:buFont typeface="Arial" panose="020B0604020202020204" pitchFamily="34" charset="0"/>
              <a:buChar char="•"/>
            </a:pPr>
            <a:r>
              <a:rPr lang="en-US" b="0" i="0" dirty="0">
                <a:solidFill>
                  <a:srgbClr val="000000"/>
                </a:solidFill>
                <a:effectLst/>
                <a:latin typeface="NSPCC-Regular"/>
              </a:rPr>
              <a:t>becoming quickly or disproportionately angry or upset, at times with no clear triggers</a:t>
            </a:r>
          </a:p>
          <a:p>
            <a:pPr algn="l">
              <a:buFont typeface="Arial" panose="020B0604020202020204" pitchFamily="34" charset="0"/>
              <a:buChar char="•"/>
            </a:pPr>
            <a:r>
              <a:rPr lang="en-US" b="0" i="0" dirty="0">
                <a:solidFill>
                  <a:srgbClr val="000000"/>
                </a:solidFill>
                <a:effectLst/>
                <a:latin typeface="NSPCC-Regular"/>
              </a:rPr>
              <a:t>appearing withdrawn or disengaged from activities</a:t>
            </a:r>
          </a:p>
          <a:p>
            <a:pPr algn="l">
              <a:buFont typeface="Arial" panose="020B0604020202020204" pitchFamily="34" charset="0"/>
              <a:buChar char="•"/>
            </a:pPr>
            <a:r>
              <a:rPr lang="en-US" b="0" i="0" dirty="0">
                <a:solidFill>
                  <a:srgbClr val="000000"/>
                </a:solidFill>
                <a:effectLst/>
                <a:latin typeface="NSPCC-Regular"/>
              </a:rPr>
              <a:t>daydreaming, being hyperactive or constantly fidgeting or moving</a:t>
            </a:r>
          </a:p>
          <a:p>
            <a:pPr algn="l"/>
            <a:r>
              <a:rPr lang="en-US" b="0" i="0" dirty="0">
                <a:solidFill>
                  <a:srgbClr val="000000"/>
                </a:solidFill>
                <a:effectLst/>
                <a:latin typeface="NSPCC-Regular"/>
              </a:rPr>
              <a:t>(Mentally Healthy Schools, 2020)</a:t>
            </a:r>
            <a:r>
              <a:rPr lang="en-US" b="0" i="0" baseline="30000" dirty="0">
                <a:solidFill>
                  <a:srgbClr val="2F7CA3"/>
                </a:solidFill>
                <a:effectLst/>
                <a:latin typeface="NSPCC-Regular"/>
              </a:rPr>
              <a:t>19</a:t>
            </a:r>
            <a:r>
              <a:rPr lang="en-US" b="0" i="0" dirty="0">
                <a:solidFill>
                  <a:srgbClr val="000000"/>
                </a:solidFill>
                <a:effectLst/>
                <a:latin typeface="NSPCC-Regular"/>
              </a:rPr>
              <a:t>.</a:t>
            </a:r>
          </a:p>
          <a:p>
            <a:pPr algn="l"/>
            <a:r>
              <a:rPr lang="en-US" b="0" i="0" dirty="0">
                <a:solidFill>
                  <a:srgbClr val="000000"/>
                </a:solidFill>
                <a:effectLst/>
                <a:latin typeface="NSPCC-Regular"/>
              </a:rPr>
              <a:t>If you think a child may have attachment issues, you should refer them to a suitably trained health and social care professional for a full assessment. You should follow your </a:t>
            </a:r>
            <a:r>
              <a:rPr lang="en-US" b="0" i="0" dirty="0" err="1">
                <a:solidFill>
                  <a:srgbClr val="000000"/>
                </a:solidFill>
                <a:effectLst/>
                <a:latin typeface="NSPCC-Regular"/>
              </a:rPr>
              <a:t>organisation’s</a:t>
            </a:r>
            <a:r>
              <a:rPr lang="en-US" b="0" i="0" dirty="0">
                <a:solidFill>
                  <a:srgbClr val="000000"/>
                </a:solidFill>
                <a:effectLst/>
                <a:latin typeface="NSPCC-Regular"/>
              </a:rPr>
              <a:t> procedures to make a health and social care referral, or contact your local authority children’s social care services.</a:t>
            </a:r>
          </a:p>
          <a:p>
            <a:endParaRPr lang="en-GB" dirty="0"/>
          </a:p>
        </p:txBody>
      </p:sp>
    </p:spTree>
    <p:extLst>
      <p:ext uri="{BB962C8B-B14F-4D97-AF65-F5344CB8AC3E}">
        <p14:creationId xmlns:p14="http://schemas.microsoft.com/office/powerpoint/2010/main" val="7592871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518F1-89F9-52BF-B9D9-C7FEEF03037D}"/>
              </a:ext>
            </a:extLst>
          </p:cNvPr>
          <p:cNvSpPr>
            <a:spLocks noGrp="1"/>
          </p:cNvSpPr>
          <p:nvPr>
            <p:ph type="title"/>
          </p:nvPr>
        </p:nvSpPr>
        <p:spPr/>
        <p:txBody>
          <a:bodyPr/>
          <a:lstStyle/>
          <a:p>
            <a:r>
              <a:rPr lang="en-US" dirty="0"/>
              <a:t>trauma</a:t>
            </a:r>
            <a:endParaRPr lang="en-GB" dirty="0"/>
          </a:p>
        </p:txBody>
      </p:sp>
      <p:sp>
        <p:nvSpPr>
          <p:cNvPr id="3" name="Content Placeholder 2">
            <a:extLst>
              <a:ext uri="{FF2B5EF4-FFF2-40B4-BE49-F238E27FC236}">
                <a16:creationId xmlns:a16="http://schemas.microsoft.com/office/drawing/2014/main" id="{3ED2B861-DC9A-111D-7542-CFD3730E3A16}"/>
              </a:ext>
            </a:extLst>
          </p:cNvPr>
          <p:cNvSpPr>
            <a:spLocks noGrp="1"/>
          </p:cNvSpPr>
          <p:nvPr>
            <p:ph idx="1"/>
          </p:nvPr>
        </p:nvSpPr>
        <p:spPr/>
        <p:txBody>
          <a:bodyPr/>
          <a:lstStyle/>
          <a:p>
            <a:r>
              <a:rPr lang="en-US" dirty="0"/>
              <a:t>WHAT IS TRAUMA?</a:t>
            </a:r>
            <a:endParaRPr lang="en-GB" dirty="0"/>
          </a:p>
        </p:txBody>
      </p:sp>
    </p:spTree>
    <p:extLst>
      <p:ext uri="{BB962C8B-B14F-4D97-AF65-F5344CB8AC3E}">
        <p14:creationId xmlns:p14="http://schemas.microsoft.com/office/powerpoint/2010/main" val="6504478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30776-02CF-071E-6A41-AB07F7366D16}"/>
              </a:ext>
            </a:extLst>
          </p:cNvPr>
          <p:cNvSpPr>
            <a:spLocks noGrp="1"/>
          </p:cNvSpPr>
          <p:nvPr>
            <p:ph type="title"/>
          </p:nvPr>
        </p:nvSpPr>
        <p:spPr/>
        <p:txBody>
          <a:bodyPr/>
          <a:lstStyle/>
          <a:p>
            <a:r>
              <a:rPr lang="en-US" dirty="0"/>
              <a:t>TRAUMA AND ATTACHMENT</a:t>
            </a:r>
            <a:endParaRPr lang="en-GB" dirty="0"/>
          </a:p>
        </p:txBody>
      </p:sp>
      <p:sp>
        <p:nvSpPr>
          <p:cNvPr id="3" name="Content Placeholder 2">
            <a:extLst>
              <a:ext uri="{FF2B5EF4-FFF2-40B4-BE49-F238E27FC236}">
                <a16:creationId xmlns:a16="http://schemas.microsoft.com/office/drawing/2014/main" id="{14D1F090-C7AF-98D0-4484-2235AA5B2E54}"/>
              </a:ext>
            </a:extLst>
          </p:cNvPr>
          <p:cNvSpPr>
            <a:spLocks noGrp="1"/>
          </p:cNvSpPr>
          <p:nvPr>
            <p:ph idx="1"/>
          </p:nvPr>
        </p:nvSpPr>
        <p:spPr>
          <a:xfrm>
            <a:off x="1451579" y="2015732"/>
            <a:ext cx="9603275" cy="3711300"/>
          </a:xfrm>
        </p:spPr>
        <p:txBody>
          <a:bodyPr>
            <a:normAutofit fontScale="92500" lnSpcReduction="20000"/>
          </a:bodyPr>
          <a:lstStyle/>
          <a:p>
            <a:pPr algn="l"/>
            <a:r>
              <a:rPr lang="en-US" b="0" i="0" dirty="0">
                <a:solidFill>
                  <a:srgbClr val="000000"/>
                </a:solidFill>
                <a:effectLst/>
                <a:latin typeface="NSPCC-Regular"/>
              </a:rPr>
              <a:t>The signs of attachment issues can be similar to indicators that a child is experiencing other challenges, such as:</a:t>
            </a:r>
          </a:p>
          <a:p>
            <a:pPr algn="l">
              <a:buFont typeface="Arial" panose="020B0604020202020204" pitchFamily="34" charset="0"/>
              <a:buChar char="•"/>
            </a:pPr>
            <a:r>
              <a:rPr lang="en-US" b="0" i="0" u="none" strike="noStrike" dirty="0">
                <a:solidFill>
                  <a:srgbClr val="108633"/>
                </a:solidFill>
                <a:effectLst/>
                <a:latin typeface="NSPCC-Regular"/>
                <a:hlinkClick r:id="rId2" tooltip="Child mental health"/>
              </a:rPr>
              <a:t>mental health problems</a:t>
            </a:r>
            <a:endParaRPr lang="en-US" b="0" i="0" dirty="0">
              <a:solidFill>
                <a:srgbClr val="000000"/>
              </a:solidFill>
              <a:effectLst/>
              <a:latin typeface="NSPCC-Regular"/>
            </a:endParaRPr>
          </a:p>
          <a:p>
            <a:pPr algn="l">
              <a:buFont typeface="Arial" panose="020B0604020202020204" pitchFamily="34" charset="0"/>
              <a:buChar char="•"/>
            </a:pPr>
            <a:r>
              <a:rPr lang="en-US" b="0" i="0" u="none" strike="noStrike" dirty="0">
                <a:solidFill>
                  <a:srgbClr val="108633"/>
                </a:solidFill>
                <a:effectLst/>
                <a:latin typeface="NSPCC-Regular"/>
                <a:hlinkClick r:id="rId3" tooltip="Safeguarding children with special educational needs and disabilities (SEND)"/>
              </a:rPr>
              <a:t>additional needs</a:t>
            </a:r>
            <a:endParaRPr lang="en-US" b="0" i="0" dirty="0">
              <a:solidFill>
                <a:srgbClr val="000000"/>
              </a:solidFill>
              <a:effectLst/>
              <a:latin typeface="NSPCC-Regular"/>
            </a:endParaRPr>
          </a:p>
          <a:p>
            <a:pPr algn="l">
              <a:buFont typeface="Arial" panose="020B0604020202020204" pitchFamily="34" charset="0"/>
              <a:buChar char="•"/>
            </a:pPr>
            <a:r>
              <a:rPr lang="en-US" b="0" i="0" u="none" strike="noStrike" dirty="0">
                <a:solidFill>
                  <a:srgbClr val="108633"/>
                </a:solidFill>
                <a:effectLst/>
                <a:latin typeface="NSPCC-Regular"/>
                <a:hlinkClick r:id="rId4" tooltip="Child abuse and neglect"/>
              </a:rPr>
              <a:t>abuse and neglect</a:t>
            </a:r>
            <a:r>
              <a:rPr lang="en-US" b="0" i="0" dirty="0">
                <a:solidFill>
                  <a:srgbClr val="000000"/>
                </a:solidFill>
                <a:effectLst/>
                <a:latin typeface="NSPCC-Regular"/>
              </a:rPr>
              <a:t>.</a:t>
            </a:r>
          </a:p>
          <a:p>
            <a:pPr algn="l"/>
            <a:r>
              <a:rPr lang="en-US" b="0" i="0" dirty="0">
                <a:solidFill>
                  <a:srgbClr val="000000"/>
                </a:solidFill>
                <a:effectLst/>
                <a:latin typeface="NSPCC-Regular"/>
              </a:rPr>
              <a:t>This means it’s important to consider everything that’s going on in a child’s life and make sure they and their family are provided with appropriate support.</a:t>
            </a:r>
          </a:p>
          <a:p>
            <a:pPr algn="l"/>
            <a:r>
              <a:rPr lang="en-US" b="0" i="0" dirty="0">
                <a:solidFill>
                  <a:srgbClr val="000000"/>
                </a:solidFill>
                <a:effectLst/>
                <a:latin typeface="NSPCC-Regular"/>
              </a:rPr>
              <a:t>Think about all your previous experiences with the child and their caregivers, to help you build a clear picture of their relationships and </a:t>
            </a:r>
            <a:r>
              <a:rPr lang="en-US" b="0" i="0" dirty="0" err="1">
                <a:solidFill>
                  <a:srgbClr val="000000"/>
                </a:solidFill>
                <a:effectLst/>
                <a:latin typeface="NSPCC-Regular"/>
              </a:rPr>
              <a:t>recognise</a:t>
            </a:r>
            <a:r>
              <a:rPr lang="en-US" b="0" i="0" dirty="0">
                <a:solidFill>
                  <a:srgbClr val="000000"/>
                </a:solidFill>
                <a:effectLst/>
                <a:latin typeface="NSPCC-Regular"/>
              </a:rPr>
              <a:t> any concerning patterns of </a:t>
            </a:r>
            <a:r>
              <a:rPr lang="en-US" b="0" i="0" dirty="0" err="1">
                <a:solidFill>
                  <a:srgbClr val="000000"/>
                </a:solidFill>
                <a:effectLst/>
                <a:latin typeface="NSPCC-Regular"/>
              </a:rPr>
              <a:t>behaviour</a:t>
            </a:r>
            <a:r>
              <a:rPr lang="en-US" b="0" i="0" dirty="0">
                <a:solidFill>
                  <a:srgbClr val="000000"/>
                </a:solidFill>
                <a:effectLst/>
                <a:latin typeface="NSPCC-Regular"/>
              </a:rPr>
              <a:t>.</a:t>
            </a:r>
          </a:p>
          <a:p>
            <a:endParaRPr lang="en-GB" dirty="0"/>
          </a:p>
        </p:txBody>
      </p:sp>
    </p:spTree>
    <p:extLst>
      <p:ext uri="{BB962C8B-B14F-4D97-AF65-F5344CB8AC3E}">
        <p14:creationId xmlns:p14="http://schemas.microsoft.com/office/powerpoint/2010/main" val="6485119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34769-283A-9B64-B88C-FBB905627EB9}"/>
              </a:ext>
            </a:extLst>
          </p:cNvPr>
          <p:cNvSpPr>
            <a:spLocks noGrp="1"/>
          </p:cNvSpPr>
          <p:nvPr>
            <p:ph type="title"/>
          </p:nvPr>
        </p:nvSpPr>
        <p:spPr/>
        <p:txBody>
          <a:bodyPr/>
          <a:lstStyle/>
          <a:p>
            <a:r>
              <a:rPr lang="en-US" dirty="0"/>
              <a:t>THE IMPACT OF TRAUMA AND ATTACHMENT</a:t>
            </a:r>
            <a:endParaRPr lang="en-GB" dirty="0"/>
          </a:p>
        </p:txBody>
      </p:sp>
      <p:sp>
        <p:nvSpPr>
          <p:cNvPr id="3" name="Content Placeholder 2">
            <a:extLst>
              <a:ext uri="{FF2B5EF4-FFF2-40B4-BE49-F238E27FC236}">
                <a16:creationId xmlns:a16="http://schemas.microsoft.com/office/drawing/2014/main" id="{135B5CC5-35BB-C93E-8C50-9BAF91F6D61C}"/>
              </a:ext>
            </a:extLst>
          </p:cNvPr>
          <p:cNvSpPr>
            <a:spLocks noGrp="1"/>
          </p:cNvSpPr>
          <p:nvPr>
            <p:ph idx="1"/>
          </p:nvPr>
        </p:nvSpPr>
        <p:spPr/>
        <p:txBody>
          <a:bodyPr>
            <a:normAutofit fontScale="85000" lnSpcReduction="10000"/>
          </a:bodyPr>
          <a:lstStyle/>
          <a:p>
            <a:pPr algn="l"/>
            <a:r>
              <a:rPr lang="en-US" b="0" i="0" dirty="0">
                <a:solidFill>
                  <a:srgbClr val="000000"/>
                </a:solidFill>
                <a:effectLst/>
                <a:latin typeface="NSPCC-Regular"/>
              </a:rPr>
              <a:t>Children who have experienced abuse, neglect and trauma might develop coping strategies that can make it more complicated to </a:t>
            </a:r>
            <a:r>
              <a:rPr lang="en-US" b="0" i="0" dirty="0" err="1">
                <a:solidFill>
                  <a:srgbClr val="000000"/>
                </a:solidFill>
                <a:effectLst/>
                <a:latin typeface="NSPCC-Regular"/>
              </a:rPr>
              <a:t>recognise</a:t>
            </a:r>
            <a:r>
              <a:rPr lang="en-US" b="0" i="0" dirty="0">
                <a:solidFill>
                  <a:srgbClr val="000000"/>
                </a:solidFill>
                <a:effectLst/>
                <a:latin typeface="NSPCC-Regular"/>
              </a:rPr>
              <a:t> attachment issues.</a:t>
            </a:r>
          </a:p>
          <a:p>
            <a:pPr algn="l"/>
            <a:r>
              <a:rPr lang="en-US" b="0" i="0" dirty="0">
                <a:solidFill>
                  <a:srgbClr val="000000"/>
                </a:solidFill>
                <a:effectLst/>
                <a:latin typeface="NSPCC-Regular"/>
              </a:rPr>
              <a:t>For example, one sign of secure attachment is that children see their caregiver as a secure base to explore from. But children who have experienced </a:t>
            </a:r>
            <a:r>
              <a:rPr lang="en-US" b="0" i="0" u="none" strike="noStrike" dirty="0">
                <a:solidFill>
                  <a:srgbClr val="108633"/>
                </a:solidFill>
                <a:effectLst/>
                <a:latin typeface="NSPCC-Regular"/>
                <a:hlinkClick r:id="rId2" tooltip="Neglect"/>
              </a:rPr>
              <a:t>neglect</a:t>
            </a:r>
            <a:r>
              <a:rPr lang="en-US" b="0" i="0" dirty="0">
                <a:solidFill>
                  <a:srgbClr val="000000"/>
                </a:solidFill>
                <a:effectLst/>
                <a:latin typeface="NSPCC-Regular"/>
              </a:rPr>
              <a:t>, for example, might display independent </a:t>
            </a:r>
            <a:r>
              <a:rPr lang="en-US" b="0" i="0" dirty="0" err="1">
                <a:solidFill>
                  <a:srgbClr val="000000"/>
                </a:solidFill>
                <a:effectLst/>
                <a:latin typeface="NSPCC-Regular"/>
              </a:rPr>
              <a:t>behaviour</a:t>
            </a:r>
            <a:r>
              <a:rPr lang="en-US" b="0" i="0" dirty="0">
                <a:solidFill>
                  <a:srgbClr val="000000"/>
                </a:solidFill>
                <a:effectLst/>
                <a:latin typeface="NSPCC-Regular"/>
              </a:rPr>
              <a:t> in order to protect themselves from the emotional pain of not having their needs met (Marvin et al, 2002)</a:t>
            </a:r>
            <a:r>
              <a:rPr lang="en-US" b="0" i="0" baseline="30000" dirty="0">
                <a:solidFill>
                  <a:srgbClr val="2F7CA3"/>
                </a:solidFill>
                <a:effectLst/>
                <a:latin typeface="NSPCC-Regular"/>
              </a:rPr>
              <a:t>20</a:t>
            </a:r>
            <a:r>
              <a:rPr lang="en-US" b="0" i="0" dirty="0">
                <a:solidFill>
                  <a:srgbClr val="000000"/>
                </a:solidFill>
                <a:effectLst/>
                <a:latin typeface="NSPCC-Regular"/>
              </a:rPr>
              <a:t>.</a:t>
            </a:r>
          </a:p>
          <a:p>
            <a:pPr algn="l"/>
            <a:r>
              <a:rPr lang="en-US" b="0" i="0" dirty="0">
                <a:solidFill>
                  <a:srgbClr val="000000"/>
                </a:solidFill>
                <a:effectLst/>
                <a:latin typeface="NSPCC-Regular"/>
              </a:rPr>
              <a:t>It is also possible for a child to develop an attachment to someone who is maltreating them (</a:t>
            </a:r>
            <a:r>
              <a:rPr lang="en-US" b="0" i="0" dirty="0" err="1">
                <a:solidFill>
                  <a:srgbClr val="000000"/>
                </a:solidFill>
                <a:effectLst/>
                <a:latin typeface="NSPCC-Regular"/>
              </a:rPr>
              <a:t>Blizard</a:t>
            </a:r>
            <a:r>
              <a:rPr lang="en-US" b="0" i="0" dirty="0">
                <a:solidFill>
                  <a:srgbClr val="000000"/>
                </a:solidFill>
                <a:effectLst/>
                <a:latin typeface="NSPCC-Regular"/>
              </a:rPr>
              <a:t> &amp; Bluhm, 1994)</a:t>
            </a:r>
            <a:r>
              <a:rPr lang="en-US" b="0" i="0" baseline="30000" dirty="0">
                <a:solidFill>
                  <a:srgbClr val="2F7CA3"/>
                </a:solidFill>
                <a:effectLst/>
                <a:latin typeface="NSPCC-Regular"/>
              </a:rPr>
              <a:t>21</a:t>
            </a:r>
            <a:r>
              <a:rPr lang="en-US" b="0" i="0" dirty="0">
                <a:solidFill>
                  <a:srgbClr val="000000"/>
                </a:solidFill>
                <a:effectLst/>
                <a:latin typeface="NSPCC-Regular"/>
              </a:rPr>
              <a:t>.</a:t>
            </a:r>
          </a:p>
          <a:p>
            <a:pPr algn="l"/>
            <a:r>
              <a:rPr lang="en-US" b="0" i="0" dirty="0">
                <a:solidFill>
                  <a:srgbClr val="000000"/>
                </a:solidFill>
                <a:effectLst/>
                <a:latin typeface="NSPCC-Regular"/>
              </a:rPr>
              <a:t>As well as affecting attachment, experiencing trauma can have an impact on a child’s brain development. Children might need extra support to help strengthen the architecture of their brain.</a:t>
            </a:r>
          </a:p>
          <a:p>
            <a:endParaRPr lang="en-GB" dirty="0"/>
          </a:p>
        </p:txBody>
      </p:sp>
    </p:spTree>
    <p:extLst>
      <p:ext uri="{BB962C8B-B14F-4D97-AF65-F5344CB8AC3E}">
        <p14:creationId xmlns:p14="http://schemas.microsoft.com/office/powerpoint/2010/main" val="227000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2E965-0B6E-55D3-4AAD-E768E045C973}"/>
              </a:ext>
            </a:extLst>
          </p:cNvPr>
          <p:cNvSpPr>
            <a:spLocks noGrp="1"/>
          </p:cNvSpPr>
          <p:nvPr>
            <p:ph type="title"/>
          </p:nvPr>
        </p:nvSpPr>
        <p:spPr>
          <a:xfrm>
            <a:off x="1451579" y="459962"/>
            <a:ext cx="9603275" cy="1049235"/>
          </a:xfrm>
        </p:spPr>
        <p:txBody>
          <a:bodyPr>
            <a:normAutofit fontScale="90000"/>
          </a:bodyPr>
          <a:lstStyle/>
          <a:p>
            <a:pPr algn="ctr"/>
            <a:r>
              <a:rPr lang="en-US" i="0" dirty="0">
                <a:solidFill>
                  <a:srgbClr val="000000"/>
                </a:solidFill>
                <a:effectLst/>
                <a:latin typeface="NSPCC-Bold"/>
              </a:rPr>
              <a:t>What to do if you’re worried that a child is experiencing or at risk of abuse or neglect</a:t>
            </a:r>
            <a:br>
              <a:rPr lang="en-US" b="1" i="0" dirty="0">
                <a:solidFill>
                  <a:srgbClr val="000000"/>
                </a:solidFill>
                <a:effectLst/>
                <a:latin typeface="NSPCC-Bold"/>
              </a:rPr>
            </a:br>
            <a:endParaRPr lang="en-GB" dirty="0"/>
          </a:p>
        </p:txBody>
      </p:sp>
      <p:sp>
        <p:nvSpPr>
          <p:cNvPr id="3" name="Content Placeholder 2">
            <a:extLst>
              <a:ext uri="{FF2B5EF4-FFF2-40B4-BE49-F238E27FC236}">
                <a16:creationId xmlns:a16="http://schemas.microsoft.com/office/drawing/2014/main" id="{12B0B13D-6EB5-8802-0D27-AC4439FF7275}"/>
              </a:ext>
            </a:extLst>
          </p:cNvPr>
          <p:cNvSpPr>
            <a:spLocks noGrp="1"/>
          </p:cNvSpPr>
          <p:nvPr>
            <p:ph idx="1"/>
          </p:nvPr>
        </p:nvSpPr>
        <p:spPr/>
        <p:txBody>
          <a:bodyPr>
            <a:normAutofit fontScale="77500" lnSpcReduction="20000"/>
          </a:bodyPr>
          <a:lstStyle/>
          <a:p>
            <a:pPr algn="l"/>
            <a:r>
              <a:rPr lang="en-US" b="1" i="0" dirty="0">
                <a:solidFill>
                  <a:srgbClr val="000000"/>
                </a:solidFill>
                <a:effectLst/>
                <a:latin typeface="NSPCC-Semibold"/>
              </a:rPr>
              <a:t>If a child is in immediate danger, call the police on 999.</a:t>
            </a:r>
            <a:endParaRPr lang="en-US" b="0" i="0" dirty="0">
              <a:solidFill>
                <a:srgbClr val="000000"/>
              </a:solidFill>
              <a:effectLst/>
              <a:latin typeface="NSPCC-Regular"/>
            </a:endParaRPr>
          </a:p>
          <a:p>
            <a:pPr algn="l"/>
            <a:r>
              <a:rPr lang="en-US" b="0" i="0" dirty="0">
                <a:solidFill>
                  <a:srgbClr val="000000"/>
                </a:solidFill>
                <a:effectLst/>
                <a:latin typeface="NSPCC-Regular"/>
              </a:rPr>
              <a:t>If you’re worried about a child but they are not in immediate danger, you should share your concerns.</a:t>
            </a:r>
          </a:p>
          <a:p>
            <a:pPr algn="l">
              <a:buFont typeface="Arial" panose="020B0604020202020204" pitchFamily="34" charset="0"/>
              <a:buChar char="•"/>
            </a:pPr>
            <a:r>
              <a:rPr lang="en-US" b="1" i="0" dirty="0">
                <a:solidFill>
                  <a:srgbClr val="000000"/>
                </a:solidFill>
                <a:effectLst/>
                <a:latin typeface="NSPCC-Semibold"/>
              </a:rPr>
              <a:t>Follow your </a:t>
            </a:r>
            <a:r>
              <a:rPr lang="en-US" b="1" i="0" dirty="0" err="1">
                <a:solidFill>
                  <a:srgbClr val="000000"/>
                </a:solidFill>
                <a:effectLst/>
                <a:latin typeface="NSPCC-Semibold"/>
              </a:rPr>
              <a:t>organisation’s</a:t>
            </a:r>
            <a:r>
              <a:rPr lang="en-US" b="1" i="0" dirty="0">
                <a:solidFill>
                  <a:srgbClr val="000000"/>
                </a:solidFill>
                <a:effectLst/>
                <a:latin typeface="NSPCC-Semibold"/>
              </a:rPr>
              <a:t> child protection procedures without delay</a:t>
            </a:r>
            <a:r>
              <a:rPr lang="en-US" b="0" i="0" dirty="0">
                <a:solidFill>
                  <a:srgbClr val="000000"/>
                </a:solidFill>
                <a:effectLst/>
                <a:latin typeface="NSPCC-Regular"/>
              </a:rPr>
              <a:t>. These should provide clear guidelines on the steps you need to take if a child discloses abuse. They will state who in your </a:t>
            </a:r>
            <a:r>
              <a:rPr lang="en-US" b="0" i="0" dirty="0" err="1">
                <a:solidFill>
                  <a:srgbClr val="000000"/>
                </a:solidFill>
                <a:effectLst/>
                <a:latin typeface="NSPCC-Regular"/>
              </a:rPr>
              <a:t>organisation</a:t>
            </a:r>
            <a:r>
              <a:rPr lang="en-US" b="0" i="0" dirty="0">
                <a:solidFill>
                  <a:srgbClr val="000000"/>
                </a:solidFill>
                <a:effectLst/>
                <a:latin typeface="NSPCC-Regular"/>
              </a:rPr>
              <a:t> has responsibility for safeguarding or child protection and who you should report your concerns to.</a:t>
            </a:r>
          </a:p>
          <a:p>
            <a:pPr algn="l">
              <a:buFont typeface="Arial" panose="020B0604020202020204" pitchFamily="34" charset="0"/>
              <a:buChar char="•"/>
            </a:pPr>
            <a:r>
              <a:rPr lang="en-US" b="1" i="0" dirty="0">
                <a:solidFill>
                  <a:srgbClr val="000000"/>
                </a:solidFill>
                <a:effectLst/>
                <a:latin typeface="NSPCC-Semibold"/>
              </a:rPr>
              <a:t>Contact your local child protection services</a:t>
            </a:r>
            <a:r>
              <a:rPr lang="en-US" b="0" i="0" dirty="0">
                <a:solidFill>
                  <a:srgbClr val="000000"/>
                </a:solidFill>
                <a:effectLst/>
                <a:latin typeface="NSPCC-Regular"/>
              </a:rPr>
              <a:t>. Their contact details can be found on the website for the local authority the child lives in.</a:t>
            </a:r>
          </a:p>
          <a:p>
            <a:pPr algn="l">
              <a:buFont typeface="Arial" panose="020B0604020202020204" pitchFamily="34" charset="0"/>
              <a:buChar char="•"/>
            </a:pPr>
            <a:r>
              <a:rPr lang="en-US" b="1" i="0" dirty="0">
                <a:solidFill>
                  <a:srgbClr val="000000"/>
                </a:solidFill>
                <a:effectLst/>
                <a:latin typeface="NSPCC-Semibold"/>
              </a:rPr>
              <a:t>Contact the police</a:t>
            </a:r>
            <a:r>
              <a:rPr lang="en-US" b="0" i="0" dirty="0">
                <a:solidFill>
                  <a:srgbClr val="000000"/>
                </a:solidFill>
                <a:effectLst/>
                <a:latin typeface="NSPCC-Regular"/>
              </a:rPr>
              <a:t>. They will assess the situation and take the appropriate action to protect the child.</a:t>
            </a:r>
          </a:p>
          <a:p>
            <a:pPr algn="l">
              <a:buFont typeface="Arial" panose="020B0604020202020204" pitchFamily="34" charset="0"/>
              <a:buChar char="•"/>
            </a:pPr>
            <a:r>
              <a:rPr lang="en-US" b="1" i="0" dirty="0">
                <a:solidFill>
                  <a:srgbClr val="000000"/>
                </a:solidFill>
                <a:effectLst/>
                <a:latin typeface="NSPCC-Semibold"/>
              </a:rPr>
              <a:t>Contact the NSPCC Helpline</a:t>
            </a:r>
            <a:r>
              <a:rPr lang="en-US" b="0" i="0" dirty="0">
                <a:solidFill>
                  <a:srgbClr val="000000"/>
                </a:solidFill>
                <a:effectLst/>
                <a:latin typeface="NSPCC-Regular"/>
              </a:rPr>
              <a:t> on </a:t>
            </a:r>
            <a:r>
              <a:rPr lang="en-US" b="0" i="0" u="none" strike="noStrike" dirty="0">
                <a:solidFill>
                  <a:srgbClr val="108633"/>
                </a:solidFill>
                <a:effectLst/>
                <a:latin typeface="NSPCC-Regular"/>
                <a:hlinkClick r:id="rId2"/>
              </a:rPr>
              <a:t>0808 800 5000</a:t>
            </a:r>
            <a:r>
              <a:rPr lang="en-US" b="0" i="0" dirty="0">
                <a:solidFill>
                  <a:srgbClr val="000000"/>
                </a:solidFill>
                <a:effectLst/>
                <a:latin typeface="NSPCC-Regular"/>
              </a:rPr>
              <a:t> or by emailing </a:t>
            </a:r>
            <a:r>
              <a:rPr lang="en-US" b="0" i="0" u="none" strike="noStrike" dirty="0">
                <a:solidFill>
                  <a:srgbClr val="108633"/>
                </a:solidFill>
                <a:effectLst/>
                <a:latin typeface="NSPCC-Regular"/>
                <a:hlinkClick r:id="rId3"/>
              </a:rPr>
              <a:t>help@nspcc.org.uk</a:t>
            </a:r>
            <a:r>
              <a:rPr lang="en-US" b="0" i="0" dirty="0">
                <a:solidFill>
                  <a:srgbClr val="000000"/>
                </a:solidFill>
                <a:effectLst/>
                <a:latin typeface="NSPCC-Regular"/>
              </a:rPr>
              <a:t>. Our trained professionals will talk through your concerns with you, give you expert advice and take action to protect the child as appropriate. This may include making a referral to the local authority.</a:t>
            </a:r>
          </a:p>
          <a:p>
            <a:endParaRPr lang="en-GB" dirty="0"/>
          </a:p>
        </p:txBody>
      </p:sp>
    </p:spTree>
    <p:extLst>
      <p:ext uri="{BB962C8B-B14F-4D97-AF65-F5344CB8AC3E}">
        <p14:creationId xmlns:p14="http://schemas.microsoft.com/office/powerpoint/2010/main" val="2292268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91EE2-E627-C022-E3A8-A63A2626115A}"/>
              </a:ext>
            </a:extLst>
          </p:cNvPr>
          <p:cNvSpPr>
            <a:spLocks noGrp="1"/>
          </p:cNvSpPr>
          <p:nvPr>
            <p:ph type="title"/>
          </p:nvPr>
        </p:nvSpPr>
        <p:spPr/>
        <p:txBody>
          <a:bodyPr/>
          <a:lstStyle/>
          <a:p>
            <a:r>
              <a:rPr lang="en-US" dirty="0"/>
              <a:t>SUPPORTING CHILDREN AND FAMILIES</a:t>
            </a:r>
            <a:endParaRPr lang="en-GB" dirty="0"/>
          </a:p>
        </p:txBody>
      </p:sp>
      <p:sp>
        <p:nvSpPr>
          <p:cNvPr id="3" name="Content Placeholder 2">
            <a:extLst>
              <a:ext uri="{FF2B5EF4-FFF2-40B4-BE49-F238E27FC236}">
                <a16:creationId xmlns:a16="http://schemas.microsoft.com/office/drawing/2014/main" id="{F027BA7B-3020-E178-48CA-B1E1A62F062D}"/>
              </a:ext>
            </a:extLst>
          </p:cNvPr>
          <p:cNvSpPr>
            <a:spLocks noGrp="1"/>
          </p:cNvSpPr>
          <p:nvPr>
            <p:ph idx="1"/>
          </p:nvPr>
        </p:nvSpPr>
        <p:spPr/>
        <p:txBody>
          <a:bodyPr>
            <a:normAutofit fontScale="92500" lnSpcReduction="10000"/>
          </a:bodyPr>
          <a:lstStyle/>
          <a:p>
            <a:pPr algn="l"/>
            <a:r>
              <a:rPr lang="en-US" b="1" i="0" dirty="0">
                <a:solidFill>
                  <a:srgbClr val="000000"/>
                </a:solidFill>
                <a:effectLst/>
                <a:latin typeface="NSPCC-Bold"/>
              </a:rPr>
              <a:t>Building positive relationships</a:t>
            </a:r>
          </a:p>
          <a:p>
            <a:pPr algn="l"/>
            <a:r>
              <a:rPr lang="en-US" b="0" i="0" dirty="0">
                <a:solidFill>
                  <a:srgbClr val="000000"/>
                </a:solidFill>
                <a:effectLst/>
                <a:latin typeface="NSPCC-Regular"/>
              </a:rPr>
              <a:t>It’s important for anyone who works with children and families to support parents and </a:t>
            </a:r>
            <a:r>
              <a:rPr lang="en-US" b="0" i="0" dirty="0" err="1">
                <a:solidFill>
                  <a:srgbClr val="000000"/>
                </a:solidFill>
                <a:effectLst/>
                <a:latin typeface="NSPCC-Regular"/>
              </a:rPr>
              <a:t>carers</a:t>
            </a:r>
            <a:r>
              <a:rPr lang="en-US" b="0" i="0" dirty="0">
                <a:solidFill>
                  <a:srgbClr val="000000"/>
                </a:solidFill>
                <a:effectLst/>
                <a:latin typeface="NSPCC-Regular"/>
              </a:rPr>
              <a:t> in building positive relationships with their child. Having positive interaction and play with caregivers can help a child’s brain to develop healthily.</a:t>
            </a:r>
          </a:p>
          <a:p>
            <a:pPr algn="l"/>
            <a:r>
              <a:rPr lang="en-US" b="0" i="0" u="none" strike="noStrike" dirty="0">
                <a:solidFill>
                  <a:srgbClr val="108633"/>
                </a:solidFill>
                <a:effectLst/>
                <a:latin typeface="NSPCC-Regular"/>
                <a:hlinkClick r:id="rId2" tooltip="Look Say Sing Play early years resources parents"/>
              </a:rPr>
              <a:t>&gt; See our early years resources which you can share with parents and caregivers</a:t>
            </a:r>
            <a:endParaRPr lang="en-US" b="0" i="0" dirty="0">
              <a:solidFill>
                <a:srgbClr val="000000"/>
              </a:solidFill>
              <a:effectLst/>
              <a:latin typeface="NSPCC-Regular"/>
            </a:endParaRPr>
          </a:p>
          <a:p>
            <a:pPr algn="l"/>
            <a:r>
              <a:rPr lang="en-US" b="0" i="0" dirty="0">
                <a:solidFill>
                  <a:srgbClr val="000000"/>
                </a:solidFill>
                <a:effectLst/>
                <a:latin typeface="NSPCC-Regular"/>
              </a:rPr>
              <a:t>Video feedback </a:t>
            </a:r>
            <a:r>
              <a:rPr lang="en-US" b="0" i="0" dirty="0" err="1">
                <a:solidFill>
                  <a:srgbClr val="000000"/>
                </a:solidFill>
                <a:effectLst/>
                <a:latin typeface="NSPCC-Regular"/>
              </a:rPr>
              <a:t>programmes</a:t>
            </a:r>
            <a:r>
              <a:rPr lang="en-US" b="0" i="0" dirty="0">
                <a:solidFill>
                  <a:srgbClr val="000000"/>
                </a:solidFill>
                <a:effectLst/>
                <a:latin typeface="NSPCC-Regular"/>
              </a:rPr>
              <a:t> can also be used by specially trained social care professionals to help caregivers improve their interactions with their child. This involves caregivers being filmed when they are interacting with their child and then watching the recording with a trained practitioner, who gives them feedback and helps them build on their strengths.</a:t>
            </a:r>
          </a:p>
          <a:p>
            <a:endParaRPr lang="en-GB" dirty="0"/>
          </a:p>
        </p:txBody>
      </p:sp>
    </p:spTree>
    <p:extLst>
      <p:ext uri="{BB962C8B-B14F-4D97-AF65-F5344CB8AC3E}">
        <p14:creationId xmlns:p14="http://schemas.microsoft.com/office/powerpoint/2010/main" val="36979417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BE264-4D87-5F84-BFA1-4950B8842AD7}"/>
              </a:ext>
            </a:extLst>
          </p:cNvPr>
          <p:cNvSpPr>
            <a:spLocks noGrp="1"/>
          </p:cNvSpPr>
          <p:nvPr>
            <p:ph type="title"/>
          </p:nvPr>
        </p:nvSpPr>
        <p:spPr/>
        <p:txBody>
          <a:bodyPr/>
          <a:lstStyle/>
          <a:p>
            <a:r>
              <a:rPr lang="en-US" dirty="0"/>
              <a:t>SUPPORT FOR PARENTS AND CARERS</a:t>
            </a:r>
            <a:endParaRPr lang="en-GB" dirty="0"/>
          </a:p>
        </p:txBody>
      </p:sp>
      <p:sp>
        <p:nvSpPr>
          <p:cNvPr id="3" name="Content Placeholder 2">
            <a:extLst>
              <a:ext uri="{FF2B5EF4-FFF2-40B4-BE49-F238E27FC236}">
                <a16:creationId xmlns:a16="http://schemas.microsoft.com/office/drawing/2014/main" id="{88B66763-C6EA-7BE0-FB20-0AFFCE2B1BF5}"/>
              </a:ext>
            </a:extLst>
          </p:cNvPr>
          <p:cNvSpPr>
            <a:spLocks noGrp="1"/>
          </p:cNvSpPr>
          <p:nvPr>
            <p:ph idx="1"/>
          </p:nvPr>
        </p:nvSpPr>
        <p:spPr/>
        <p:txBody>
          <a:bodyPr/>
          <a:lstStyle/>
          <a:p>
            <a:pPr algn="l"/>
            <a:r>
              <a:rPr lang="en-US" b="0" i="0" dirty="0">
                <a:solidFill>
                  <a:srgbClr val="000000"/>
                </a:solidFill>
                <a:effectLst/>
                <a:latin typeface="NSPCC-Regular"/>
              </a:rPr>
              <a:t>If parents are struggling with their own issues, it may make it harder for them to bond with their child and provide </a:t>
            </a:r>
            <a:r>
              <a:rPr lang="en-US" b="0" i="0" dirty="0" err="1">
                <a:solidFill>
                  <a:srgbClr val="000000"/>
                </a:solidFill>
                <a:effectLst/>
                <a:latin typeface="NSPCC-Regular"/>
              </a:rPr>
              <a:t>consistant</a:t>
            </a:r>
            <a:r>
              <a:rPr lang="en-US" b="0" i="0" dirty="0">
                <a:solidFill>
                  <a:srgbClr val="000000"/>
                </a:solidFill>
                <a:effectLst/>
                <a:latin typeface="NSPCC-Regular"/>
              </a:rPr>
              <a:t> and responsive care. They may have:</a:t>
            </a:r>
          </a:p>
          <a:p>
            <a:pPr algn="l">
              <a:buFont typeface="Arial" panose="020B0604020202020204" pitchFamily="34" charset="0"/>
              <a:buChar char="•"/>
            </a:pPr>
            <a:r>
              <a:rPr lang="en-US" b="0" i="0" dirty="0">
                <a:solidFill>
                  <a:srgbClr val="000000"/>
                </a:solidFill>
                <a:effectLst/>
                <a:latin typeface="NSPCC-Regular"/>
              </a:rPr>
              <a:t>experienced abuse of trauma themselves</a:t>
            </a:r>
          </a:p>
          <a:p>
            <a:pPr algn="l">
              <a:buFont typeface="Arial" panose="020B0604020202020204" pitchFamily="34" charset="0"/>
              <a:buChar char="•"/>
            </a:pPr>
            <a:r>
              <a:rPr lang="en-US" b="0" i="0" dirty="0">
                <a:solidFill>
                  <a:srgbClr val="000000"/>
                </a:solidFill>
                <a:effectLst/>
                <a:latin typeface="NSPCC-Regular"/>
              </a:rPr>
              <a:t>drug and/or alcohol dependencies</a:t>
            </a:r>
          </a:p>
          <a:p>
            <a:pPr algn="l">
              <a:buFont typeface="Arial" panose="020B0604020202020204" pitchFamily="34" charset="0"/>
              <a:buChar char="•"/>
            </a:pPr>
            <a:r>
              <a:rPr lang="en-US" b="0" i="0" dirty="0">
                <a:solidFill>
                  <a:srgbClr val="000000"/>
                </a:solidFill>
                <a:effectLst/>
                <a:latin typeface="NSPCC-Regular"/>
              </a:rPr>
              <a:t>mental health issues.</a:t>
            </a:r>
          </a:p>
          <a:p>
            <a:endParaRPr lang="en-GB" dirty="0"/>
          </a:p>
        </p:txBody>
      </p:sp>
    </p:spTree>
    <p:extLst>
      <p:ext uri="{BB962C8B-B14F-4D97-AF65-F5344CB8AC3E}">
        <p14:creationId xmlns:p14="http://schemas.microsoft.com/office/powerpoint/2010/main" val="16404260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E8DEA-36BB-43A9-152A-4ACDED9651A0}"/>
              </a:ext>
            </a:extLst>
          </p:cNvPr>
          <p:cNvSpPr>
            <a:spLocks noGrp="1"/>
          </p:cNvSpPr>
          <p:nvPr>
            <p:ph type="title"/>
          </p:nvPr>
        </p:nvSpPr>
        <p:spPr/>
        <p:txBody>
          <a:bodyPr/>
          <a:lstStyle/>
          <a:p>
            <a:r>
              <a:rPr lang="en-US" dirty="0"/>
              <a:t>SERVICES FOR CHILDREN AND FAMILIES</a:t>
            </a:r>
            <a:endParaRPr lang="en-GB" dirty="0"/>
          </a:p>
        </p:txBody>
      </p:sp>
      <p:sp>
        <p:nvSpPr>
          <p:cNvPr id="3" name="Content Placeholder 2">
            <a:extLst>
              <a:ext uri="{FF2B5EF4-FFF2-40B4-BE49-F238E27FC236}">
                <a16:creationId xmlns:a16="http://schemas.microsoft.com/office/drawing/2014/main" id="{F08F1CD8-C120-5B40-B477-410C8C6F91FF}"/>
              </a:ext>
            </a:extLst>
          </p:cNvPr>
          <p:cNvSpPr>
            <a:spLocks noGrp="1"/>
          </p:cNvSpPr>
          <p:nvPr>
            <p:ph idx="1"/>
          </p:nvPr>
        </p:nvSpPr>
        <p:spPr/>
        <p:txBody>
          <a:bodyPr>
            <a:normAutofit fontScale="92500" lnSpcReduction="10000"/>
          </a:bodyPr>
          <a:lstStyle/>
          <a:p>
            <a:pPr marL="0" indent="0" algn="l">
              <a:buNone/>
            </a:pPr>
            <a:endParaRPr lang="en-US" b="1" i="0" dirty="0">
              <a:solidFill>
                <a:srgbClr val="000000"/>
              </a:solidFill>
              <a:effectLst/>
              <a:latin typeface="NSPCC-Bold"/>
            </a:endParaRPr>
          </a:p>
          <a:p>
            <a:pPr algn="l"/>
            <a:r>
              <a:rPr lang="en-US" b="0" i="0" dirty="0">
                <a:solidFill>
                  <a:srgbClr val="000000"/>
                </a:solidFill>
                <a:effectLst/>
                <a:latin typeface="NSPCC-Regular"/>
              </a:rPr>
              <a:t>The NSPCC has many services that children and families can be referred to, from supporting parents and </a:t>
            </a:r>
            <a:r>
              <a:rPr lang="en-US" b="0" i="0" dirty="0" err="1">
                <a:solidFill>
                  <a:srgbClr val="000000"/>
                </a:solidFill>
                <a:effectLst/>
                <a:latin typeface="NSPCC-Regular"/>
              </a:rPr>
              <a:t>carers</a:t>
            </a:r>
            <a:r>
              <a:rPr lang="en-US" b="0" i="0" dirty="0">
                <a:solidFill>
                  <a:srgbClr val="000000"/>
                </a:solidFill>
                <a:effectLst/>
                <a:latin typeface="NSPCC-Regular"/>
              </a:rPr>
              <a:t> in taking care of their children to preventing sexual abuse and overcoming abuse.</a:t>
            </a:r>
          </a:p>
          <a:p>
            <a:pPr algn="l"/>
            <a:r>
              <a:rPr lang="en-US" b="0" i="0" dirty="0">
                <a:solidFill>
                  <a:srgbClr val="000000"/>
                </a:solidFill>
                <a:effectLst/>
                <a:latin typeface="NSPCC-Regular"/>
              </a:rPr>
              <a:t>Our services might be suitable for children and families you are working with:</a:t>
            </a:r>
          </a:p>
          <a:p>
            <a:pPr algn="l">
              <a:buFont typeface="Arial" panose="020B0604020202020204" pitchFamily="34" charset="0"/>
              <a:buChar char="•"/>
            </a:pPr>
            <a:r>
              <a:rPr lang="en-US" b="1" i="0" u="none" strike="noStrike" dirty="0">
                <a:solidFill>
                  <a:srgbClr val="108633"/>
                </a:solidFill>
                <a:effectLst/>
                <a:latin typeface="NSPCC-Semibold"/>
                <a:hlinkClick r:id="rId2" tooltip="Pregnancy in Mind"/>
              </a:rPr>
              <a:t>Pregnancy in Mind</a:t>
            </a:r>
            <a:r>
              <a:rPr lang="en-US" b="0" i="0" dirty="0">
                <a:solidFill>
                  <a:srgbClr val="000000"/>
                </a:solidFill>
                <a:effectLst/>
                <a:latin typeface="NSPCC-Regular"/>
              </a:rPr>
              <a:t> helps parents who are at risk of or experiencing mild to moderate anxiety and depression during pregnancy. The service helps build parents’ capacity to provide sensitive, responsive care to their babies and keep these skills developed postnatally and as their children develop</a:t>
            </a:r>
          </a:p>
          <a:p>
            <a:endParaRPr lang="en-GB" dirty="0"/>
          </a:p>
        </p:txBody>
      </p:sp>
    </p:spTree>
    <p:extLst>
      <p:ext uri="{BB962C8B-B14F-4D97-AF65-F5344CB8AC3E}">
        <p14:creationId xmlns:p14="http://schemas.microsoft.com/office/powerpoint/2010/main" val="1175249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72389-644A-BD04-BC82-01A9434E654F}"/>
              </a:ext>
            </a:extLst>
          </p:cNvPr>
          <p:cNvSpPr>
            <a:spLocks noGrp="1"/>
          </p:cNvSpPr>
          <p:nvPr>
            <p:ph type="title"/>
          </p:nvPr>
        </p:nvSpPr>
        <p:spPr/>
        <p:txBody>
          <a:bodyPr/>
          <a:lstStyle/>
          <a:p>
            <a:pPr algn="ctr"/>
            <a:r>
              <a:rPr lang="en-US" dirty="0"/>
              <a:t>About me</a:t>
            </a:r>
            <a:endParaRPr lang="en-GB" dirty="0"/>
          </a:p>
        </p:txBody>
      </p:sp>
      <p:sp>
        <p:nvSpPr>
          <p:cNvPr id="3" name="Content Placeholder 2">
            <a:extLst>
              <a:ext uri="{FF2B5EF4-FFF2-40B4-BE49-F238E27FC236}">
                <a16:creationId xmlns:a16="http://schemas.microsoft.com/office/drawing/2014/main" id="{EEFFF8A4-ABEF-4529-92F7-D5D59C590564}"/>
              </a:ext>
            </a:extLst>
          </p:cNvPr>
          <p:cNvSpPr>
            <a:spLocks noGrp="1"/>
          </p:cNvSpPr>
          <p:nvPr>
            <p:ph idx="1"/>
          </p:nvPr>
        </p:nvSpPr>
        <p:spPr/>
        <p:txBody>
          <a:bodyPr/>
          <a:lstStyle/>
          <a:p>
            <a:r>
              <a:rPr lang="en-US" dirty="0"/>
              <a:t>Special School Team</a:t>
            </a:r>
          </a:p>
          <a:p>
            <a:r>
              <a:rPr lang="en-US" dirty="0"/>
              <a:t>Secure Unit Team Member</a:t>
            </a:r>
          </a:p>
          <a:p>
            <a:r>
              <a:rPr lang="en-US" dirty="0"/>
              <a:t>CLA Team Member</a:t>
            </a:r>
          </a:p>
          <a:p>
            <a:r>
              <a:rPr lang="en-US" dirty="0"/>
              <a:t>Alternative Provision Manager</a:t>
            </a:r>
          </a:p>
          <a:p>
            <a:r>
              <a:rPr lang="en-US" dirty="0"/>
              <a:t>Crisis Team Manager</a:t>
            </a:r>
          </a:p>
          <a:p>
            <a:r>
              <a:rPr lang="en-US" dirty="0"/>
              <a:t>Trust Student Engagement Lead</a:t>
            </a:r>
            <a:endParaRPr lang="en-GB" dirty="0"/>
          </a:p>
        </p:txBody>
      </p:sp>
    </p:spTree>
    <p:extLst>
      <p:ext uri="{BB962C8B-B14F-4D97-AF65-F5344CB8AC3E}">
        <p14:creationId xmlns:p14="http://schemas.microsoft.com/office/powerpoint/2010/main" val="31127437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28B43-FF04-B778-D443-EB0F192B3E1E}"/>
              </a:ext>
            </a:extLst>
          </p:cNvPr>
          <p:cNvSpPr>
            <a:spLocks noGrp="1"/>
          </p:cNvSpPr>
          <p:nvPr>
            <p:ph type="title"/>
          </p:nvPr>
        </p:nvSpPr>
        <p:spPr/>
        <p:txBody>
          <a:bodyPr/>
          <a:lstStyle/>
          <a:p>
            <a:r>
              <a:rPr lang="en-US" dirty="0"/>
              <a:t>Stakeholders and orders to consider</a:t>
            </a:r>
            <a:endParaRPr lang="en-GB" dirty="0"/>
          </a:p>
        </p:txBody>
      </p:sp>
      <p:sp>
        <p:nvSpPr>
          <p:cNvPr id="3" name="Content Placeholder 2">
            <a:extLst>
              <a:ext uri="{FF2B5EF4-FFF2-40B4-BE49-F238E27FC236}">
                <a16:creationId xmlns:a16="http://schemas.microsoft.com/office/drawing/2014/main" id="{596B57DF-367E-56D9-2C66-9E1D6D4C43BA}"/>
              </a:ext>
            </a:extLst>
          </p:cNvPr>
          <p:cNvSpPr>
            <a:spLocks noGrp="1"/>
          </p:cNvSpPr>
          <p:nvPr>
            <p:ph idx="1"/>
          </p:nvPr>
        </p:nvSpPr>
        <p:spPr>
          <a:xfrm>
            <a:off x="1451579" y="2015732"/>
            <a:ext cx="9603275" cy="3887918"/>
          </a:xfrm>
        </p:spPr>
        <p:txBody>
          <a:bodyPr>
            <a:normAutofit/>
          </a:bodyPr>
          <a:lstStyle/>
          <a:p>
            <a:r>
              <a:rPr lang="en-US" sz="1200" dirty="0"/>
              <a:t>LA</a:t>
            </a:r>
          </a:p>
          <a:p>
            <a:r>
              <a:rPr lang="en-US" sz="1200" dirty="0"/>
              <a:t>HEALTH</a:t>
            </a:r>
          </a:p>
          <a:p>
            <a:r>
              <a:rPr lang="en-US" sz="1200" dirty="0"/>
              <a:t>POLICE</a:t>
            </a:r>
          </a:p>
          <a:p>
            <a:r>
              <a:rPr lang="en-US" sz="1200" dirty="0"/>
              <a:t>VEMT</a:t>
            </a:r>
          </a:p>
          <a:p>
            <a:r>
              <a:rPr lang="en-US" sz="1200" dirty="0"/>
              <a:t>SEN</a:t>
            </a:r>
          </a:p>
          <a:p>
            <a:r>
              <a:rPr lang="en-US" sz="1200" dirty="0"/>
              <a:t>CLA</a:t>
            </a:r>
          </a:p>
          <a:p>
            <a:r>
              <a:rPr lang="en-US" sz="1200" dirty="0"/>
              <a:t>CIN</a:t>
            </a:r>
          </a:p>
          <a:p>
            <a:r>
              <a:rPr lang="en-US" sz="1200" dirty="0"/>
              <a:t>CP</a:t>
            </a:r>
          </a:p>
          <a:p>
            <a:r>
              <a:rPr lang="en-US" sz="1200" dirty="0"/>
              <a:t>CGL</a:t>
            </a:r>
          </a:p>
          <a:p>
            <a:r>
              <a:rPr lang="en-US" sz="1200" dirty="0"/>
              <a:t>YOS</a:t>
            </a:r>
          </a:p>
          <a:p>
            <a:r>
              <a:rPr lang="en-GB" sz="1200" dirty="0"/>
              <a:t>LADO</a:t>
            </a:r>
          </a:p>
        </p:txBody>
      </p:sp>
      <p:sp>
        <p:nvSpPr>
          <p:cNvPr id="4" name="TextBox 3">
            <a:extLst>
              <a:ext uri="{FF2B5EF4-FFF2-40B4-BE49-F238E27FC236}">
                <a16:creationId xmlns:a16="http://schemas.microsoft.com/office/drawing/2014/main" id="{EE28C2D8-65CF-24EB-6270-ED966A4230D8}"/>
              </a:ext>
            </a:extLst>
          </p:cNvPr>
          <p:cNvSpPr txBox="1"/>
          <p:nvPr/>
        </p:nvSpPr>
        <p:spPr>
          <a:xfrm>
            <a:off x="7306322" y="2038705"/>
            <a:ext cx="3142695" cy="2492990"/>
          </a:xfrm>
          <a:prstGeom prst="rect">
            <a:avLst/>
          </a:prstGeom>
          <a:noFill/>
        </p:spPr>
        <p:txBody>
          <a:bodyPr wrap="square" rtlCol="0">
            <a:spAutoFit/>
          </a:bodyPr>
          <a:lstStyle/>
          <a:p>
            <a:pPr marL="171450" indent="-171450">
              <a:buFont typeface="Arial" panose="020B0604020202020204" pitchFamily="34" charset="0"/>
              <a:buChar char="•"/>
            </a:pPr>
            <a:r>
              <a:rPr lang="en-US" sz="1200" dirty="0"/>
              <a:t>PEP</a:t>
            </a:r>
          </a:p>
          <a:p>
            <a:endParaRPr lang="en-US" sz="1200" dirty="0"/>
          </a:p>
          <a:p>
            <a:pPr marL="171450" indent="-171450">
              <a:buFont typeface="Arial" panose="020B0604020202020204" pitchFamily="34" charset="0"/>
              <a:buChar char="•"/>
            </a:pPr>
            <a:r>
              <a:rPr lang="en-US" sz="1200" dirty="0"/>
              <a:t>EHCP</a:t>
            </a:r>
          </a:p>
          <a:p>
            <a:endParaRPr lang="en-US" sz="1200" dirty="0"/>
          </a:p>
          <a:p>
            <a:pPr marL="171450" indent="-171450">
              <a:buFont typeface="Arial" panose="020B0604020202020204" pitchFamily="34" charset="0"/>
              <a:buChar char="•"/>
            </a:pPr>
            <a:r>
              <a:rPr lang="en-US" sz="1200" dirty="0"/>
              <a:t>IRO</a:t>
            </a:r>
          </a:p>
          <a:p>
            <a:endParaRPr lang="en-US" sz="1200" dirty="0"/>
          </a:p>
          <a:p>
            <a:pPr marL="171450" indent="-171450">
              <a:buFont typeface="Arial" panose="020B0604020202020204" pitchFamily="34" charset="0"/>
              <a:buChar char="•"/>
            </a:pPr>
            <a:r>
              <a:rPr lang="en-US" sz="1200" dirty="0"/>
              <a:t>Section 38 – Interim Care Order</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Section 31 – Supervised Order</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Section 20 – </a:t>
            </a:r>
            <a:r>
              <a:rPr lang="en-US" sz="1200" dirty="0" err="1"/>
              <a:t>Accomodation</a:t>
            </a:r>
            <a:r>
              <a:rPr lang="en-US" sz="1200" dirty="0"/>
              <a:t> Order</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Section 47 – Suspect Significant Harm</a:t>
            </a:r>
            <a:endParaRPr lang="en-GB" sz="1200" dirty="0"/>
          </a:p>
        </p:txBody>
      </p:sp>
    </p:spTree>
    <p:extLst>
      <p:ext uri="{BB962C8B-B14F-4D97-AF65-F5344CB8AC3E}">
        <p14:creationId xmlns:p14="http://schemas.microsoft.com/office/powerpoint/2010/main" val="22647680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7DAAB-F29A-F675-1514-9F9FE0ACECF0}"/>
              </a:ext>
            </a:extLst>
          </p:cNvPr>
          <p:cNvSpPr>
            <a:spLocks noGrp="1"/>
          </p:cNvSpPr>
          <p:nvPr>
            <p:ph type="title"/>
          </p:nvPr>
        </p:nvSpPr>
        <p:spPr>
          <a:xfrm>
            <a:off x="3485965" y="2011883"/>
            <a:ext cx="5220070" cy="2160622"/>
          </a:xfrm>
        </p:spPr>
        <p:txBody>
          <a:bodyPr>
            <a:normAutofit/>
          </a:bodyPr>
          <a:lstStyle/>
          <a:p>
            <a:pPr algn="ctr"/>
            <a:r>
              <a:rPr lang="en-US" sz="6000" dirty="0"/>
              <a:t>break</a:t>
            </a:r>
            <a:endParaRPr lang="en-GB" sz="6000" dirty="0"/>
          </a:p>
        </p:txBody>
      </p:sp>
    </p:spTree>
    <p:extLst>
      <p:ext uri="{BB962C8B-B14F-4D97-AF65-F5344CB8AC3E}">
        <p14:creationId xmlns:p14="http://schemas.microsoft.com/office/powerpoint/2010/main" val="13096748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F1701-66D4-39D0-7E7C-30539EAB999E}"/>
              </a:ext>
            </a:extLst>
          </p:cNvPr>
          <p:cNvSpPr>
            <a:spLocks noGrp="1"/>
          </p:cNvSpPr>
          <p:nvPr>
            <p:ph type="title"/>
          </p:nvPr>
        </p:nvSpPr>
        <p:spPr>
          <a:xfrm>
            <a:off x="1469335" y="1896472"/>
            <a:ext cx="9603275" cy="1049235"/>
          </a:xfrm>
        </p:spPr>
        <p:txBody>
          <a:bodyPr>
            <a:normAutofit/>
          </a:bodyPr>
          <a:lstStyle/>
          <a:p>
            <a:pPr algn="ctr"/>
            <a:r>
              <a:rPr lang="en-US" sz="4000" dirty="0" err="1"/>
              <a:t>Behaviour</a:t>
            </a:r>
            <a:r>
              <a:rPr lang="en-US" sz="4000" dirty="0"/>
              <a:t> management</a:t>
            </a:r>
            <a:endParaRPr lang="en-GB" sz="4000" dirty="0"/>
          </a:p>
        </p:txBody>
      </p:sp>
    </p:spTree>
    <p:extLst>
      <p:ext uri="{BB962C8B-B14F-4D97-AF65-F5344CB8AC3E}">
        <p14:creationId xmlns:p14="http://schemas.microsoft.com/office/powerpoint/2010/main" val="31390688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classroom Management</a:t>
            </a:r>
            <a:endParaRPr lang="en-GB" dirty="0"/>
          </a:p>
        </p:txBody>
      </p:sp>
      <p:sp>
        <p:nvSpPr>
          <p:cNvPr id="3" name="Content Placeholder 2"/>
          <p:cNvSpPr>
            <a:spLocks noGrp="1"/>
          </p:cNvSpPr>
          <p:nvPr>
            <p:ph idx="1"/>
          </p:nvPr>
        </p:nvSpPr>
        <p:spPr/>
        <p:txBody>
          <a:bodyPr/>
          <a:lstStyle/>
          <a:p>
            <a:r>
              <a:rPr lang="en-GB" dirty="0"/>
              <a:t>What difficulties/barriers are you currently facing within a classroom environment?</a:t>
            </a:r>
          </a:p>
          <a:p>
            <a:endParaRPr lang="en-GB" dirty="0"/>
          </a:p>
        </p:txBody>
      </p:sp>
    </p:spTree>
    <p:extLst>
      <p:ext uri="{BB962C8B-B14F-4D97-AF65-F5344CB8AC3E}">
        <p14:creationId xmlns:p14="http://schemas.microsoft.com/office/powerpoint/2010/main" val="23200855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0E759-071E-42A9-278F-E20B72B99D68}"/>
              </a:ext>
            </a:extLst>
          </p:cNvPr>
          <p:cNvSpPr>
            <a:spLocks noGrp="1"/>
          </p:cNvSpPr>
          <p:nvPr>
            <p:ph type="title"/>
          </p:nvPr>
        </p:nvSpPr>
        <p:spPr/>
        <p:txBody>
          <a:bodyPr/>
          <a:lstStyle/>
          <a:p>
            <a:r>
              <a:rPr lang="en-US" dirty="0"/>
              <a:t>Classroom management </a:t>
            </a:r>
            <a:endParaRPr lang="en-GB" dirty="0"/>
          </a:p>
        </p:txBody>
      </p:sp>
      <p:sp>
        <p:nvSpPr>
          <p:cNvPr id="3" name="Content Placeholder 2">
            <a:extLst>
              <a:ext uri="{FF2B5EF4-FFF2-40B4-BE49-F238E27FC236}">
                <a16:creationId xmlns:a16="http://schemas.microsoft.com/office/drawing/2014/main" id="{24A7CBF8-8F02-47B4-DBD8-08B7E332EEDB}"/>
              </a:ext>
            </a:extLst>
          </p:cNvPr>
          <p:cNvSpPr>
            <a:spLocks noGrp="1"/>
          </p:cNvSpPr>
          <p:nvPr>
            <p:ph idx="1"/>
          </p:nvPr>
        </p:nvSpPr>
        <p:spPr/>
        <p:txBody>
          <a:bodyPr/>
          <a:lstStyle/>
          <a:p>
            <a:endParaRPr lang="en-GB" dirty="0"/>
          </a:p>
          <a:p>
            <a:r>
              <a:rPr lang="en-GB" dirty="0"/>
              <a:t>What interventions are you currently using to overcome these barriers?</a:t>
            </a:r>
          </a:p>
          <a:p>
            <a:endParaRPr lang="en-GB" dirty="0"/>
          </a:p>
          <a:p>
            <a:r>
              <a:rPr lang="en-GB" dirty="0"/>
              <a:t>Are SEN / Behaviour support plans in place?</a:t>
            </a:r>
          </a:p>
          <a:p>
            <a:endParaRPr lang="en-GB" dirty="0"/>
          </a:p>
        </p:txBody>
      </p:sp>
    </p:spTree>
    <p:extLst>
      <p:ext uri="{BB962C8B-B14F-4D97-AF65-F5344CB8AC3E}">
        <p14:creationId xmlns:p14="http://schemas.microsoft.com/office/powerpoint/2010/main" val="39332985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2F543-13EF-B172-94FD-B4EB440C10F6}"/>
              </a:ext>
            </a:extLst>
          </p:cNvPr>
          <p:cNvSpPr>
            <a:spLocks noGrp="1"/>
          </p:cNvSpPr>
          <p:nvPr>
            <p:ph idx="1"/>
          </p:nvPr>
        </p:nvSpPr>
        <p:spPr/>
        <p:txBody>
          <a:bodyPr>
            <a:normAutofit/>
          </a:bodyPr>
          <a:lstStyle/>
          <a:p>
            <a:pPr algn="ctr"/>
            <a:r>
              <a:rPr lang="en-US" sz="2800" dirty="0"/>
              <a:t>Building Relationships</a:t>
            </a:r>
          </a:p>
          <a:p>
            <a:pPr algn="ctr"/>
            <a:endParaRPr lang="en-US" sz="2800" dirty="0"/>
          </a:p>
          <a:p>
            <a:pPr algn="ctr"/>
            <a:r>
              <a:rPr lang="en-US" sz="2800" dirty="0"/>
              <a:t>Picking Battles Wisely</a:t>
            </a:r>
            <a:endParaRPr lang="en-GB" sz="2800" dirty="0"/>
          </a:p>
        </p:txBody>
      </p:sp>
    </p:spTree>
    <p:extLst>
      <p:ext uri="{BB962C8B-B14F-4D97-AF65-F5344CB8AC3E}">
        <p14:creationId xmlns:p14="http://schemas.microsoft.com/office/powerpoint/2010/main" val="23084856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2925" y="1282501"/>
            <a:ext cx="2496966" cy="567081"/>
          </a:xfrm>
        </p:spPr>
        <p:txBody>
          <a:bodyPr>
            <a:normAutofit/>
          </a:bodyPr>
          <a:lstStyle/>
          <a:p>
            <a:r>
              <a:rPr lang="en-GB" dirty="0"/>
              <a:t>SEL LINKS</a:t>
            </a:r>
          </a:p>
        </p:txBody>
      </p:sp>
      <p:sp>
        <p:nvSpPr>
          <p:cNvPr id="4" name="TextBox 3"/>
          <p:cNvSpPr txBox="1"/>
          <p:nvPr/>
        </p:nvSpPr>
        <p:spPr>
          <a:xfrm>
            <a:off x="1132609" y="2369127"/>
            <a:ext cx="2649682" cy="369332"/>
          </a:xfrm>
          <a:prstGeom prst="rect">
            <a:avLst/>
          </a:prstGeom>
          <a:noFill/>
        </p:spPr>
        <p:txBody>
          <a:bodyPr wrap="square" rtlCol="0">
            <a:spAutoFit/>
          </a:bodyPr>
          <a:lstStyle/>
          <a:p>
            <a:r>
              <a:rPr lang="en-GB" dirty="0"/>
              <a:t>PRU (Pupil Referral Unit)</a:t>
            </a:r>
          </a:p>
        </p:txBody>
      </p:sp>
      <p:sp>
        <p:nvSpPr>
          <p:cNvPr id="5" name="TextBox 4"/>
          <p:cNvSpPr txBox="1"/>
          <p:nvPr/>
        </p:nvSpPr>
        <p:spPr>
          <a:xfrm>
            <a:off x="5091546" y="2940904"/>
            <a:ext cx="1735282" cy="923330"/>
          </a:xfrm>
          <a:prstGeom prst="rect">
            <a:avLst/>
          </a:prstGeom>
          <a:noFill/>
        </p:spPr>
        <p:txBody>
          <a:bodyPr wrap="square" rtlCol="0">
            <a:spAutoFit/>
          </a:bodyPr>
          <a:lstStyle/>
          <a:p>
            <a:r>
              <a:rPr lang="en-GB" dirty="0"/>
              <a:t>Primary Mainstream Schools</a:t>
            </a:r>
          </a:p>
        </p:txBody>
      </p:sp>
      <p:sp>
        <p:nvSpPr>
          <p:cNvPr id="6" name="TextBox 5"/>
          <p:cNvSpPr txBox="1"/>
          <p:nvPr/>
        </p:nvSpPr>
        <p:spPr>
          <a:xfrm>
            <a:off x="3491345" y="4097298"/>
            <a:ext cx="3148445" cy="369332"/>
          </a:xfrm>
          <a:prstGeom prst="rect">
            <a:avLst/>
          </a:prstGeom>
          <a:noFill/>
        </p:spPr>
        <p:txBody>
          <a:bodyPr wrap="square" rtlCol="0">
            <a:spAutoFit/>
          </a:bodyPr>
          <a:lstStyle/>
          <a:p>
            <a:r>
              <a:rPr lang="en-GB" dirty="0"/>
              <a:t>Secondary Mainstream Schools</a:t>
            </a:r>
          </a:p>
        </p:txBody>
      </p:sp>
      <p:sp>
        <p:nvSpPr>
          <p:cNvPr id="7" name="TextBox 6"/>
          <p:cNvSpPr txBox="1"/>
          <p:nvPr/>
        </p:nvSpPr>
        <p:spPr>
          <a:xfrm>
            <a:off x="1319645" y="3543300"/>
            <a:ext cx="2899064" cy="369332"/>
          </a:xfrm>
          <a:prstGeom prst="rect">
            <a:avLst/>
          </a:prstGeom>
          <a:noFill/>
        </p:spPr>
        <p:txBody>
          <a:bodyPr wrap="square" rtlCol="0">
            <a:spAutoFit/>
          </a:bodyPr>
          <a:lstStyle/>
          <a:p>
            <a:r>
              <a:rPr lang="en-GB" dirty="0"/>
              <a:t>Specialist Provisions</a:t>
            </a:r>
          </a:p>
        </p:txBody>
      </p:sp>
      <p:sp>
        <p:nvSpPr>
          <p:cNvPr id="8" name="TextBox 7"/>
          <p:cNvSpPr txBox="1"/>
          <p:nvPr/>
        </p:nvSpPr>
        <p:spPr>
          <a:xfrm>
            <a:off x="6930737" y="3912632"/>
            <a:ext cx="5465618" cy="369332"/>
          </a:xfrm>
          <a:prstGeom prst="rect">
            <a:avLst/>
          </a:prstGeom>
          <a:noFill/>
        </p:spPr>
        <p:txBody>
          <a:bodyPr wrap="square" rtlCol="0">
            <a:spAutoFit/>
          </a:bodyPr>
          <a:lstStyle/>
          <a:p>
            <a:r>
              <a:rPr lang="en-GB" dirty="0"/>
              <a:t>SEMH Provision (Social and Emotional Mental Health)</a:t>
            </a:r>
          </a:p>
        </p:txBody>
      </p:sp>
      <p:sp>
        <p:nvSpPr>
          <p:cNvPr id="9" name="TextBox 8"/>
          <p:cNvSpPr txBox="1"/>
          <p:nvPr/>
        </p:nvSpPr>
        <p:spPr>
          <a:xfrm>
            <a:off x="1319645" y="4883727"/>
            <a:ext cx="3200400" cy="369332"/>
          </a:xfrm>
          <a:prstGeom prst="rect">
            <a:avLst/>
          </a:prstGeom>
          <a:noFill/>
        </p:spPr>
        <p:txBody>
          <a:bodyPr wrap="square" rtlCol="0">
            <a:spAutoFit/>
          </a:bodyPr>
          <a:lstStyle/>
          <a:p>
            <a:r>
              <a:rPr lang="en-GB" dirty="0"/>
              <a:t>Alternative Education Provisions</a:t>
            </a:r>
          </a:p>
        </p:txBody>
      </p:sp>
      <p:sp>
        <p:nvSpPr>
          <p:cNvPr id="10" name="TextBox 9"/>
          <p:cNvSpPr txBox="1"/>
          <p:nvPr/>
        </p:nvSpPr>
        <p:spPr>
          <a:xfrm>
            <a:off x="8988137" y="2870261"/>
            <a:ext cx="1849581" cy="369332"/>
          </a:xfrm>
          <a:prstGeom prst="rect">
            <a:avLst/>
          </a:prstGeom>
          <a:noFill/>
        </p:spPr>
        <p:txBody>
          <a:bodyPr wrap="square" rtlCol="0">
            <a:spAutoFit/>
          </a:bodyPr>
          <a:lstStyle/>
          <a:p>
            <a:r>
              <a:rPr lang="en-GB" dirty="0"/>
              <a:t>Secure Units</a:t>
            </a:r>
          </a:p>
        </p:txBody>
      </p:sp>
      <p:sp>
        <p:nvSpPr>
          <p:cNvPr id="11" name="TextBox 10"/>
          <p:cNvSpPr txBox="1"/>
          <p:nvPr/>
        </p:nvSpPr>
        <p:spPr>
          <a:xfrm>
            <a:off x="6800851" y="1955268"/>
            <a:ext cx="5226627" cy="369332"/>
          </a:xfrm>
          <a:prstGeom prst="rect">
            <a:avLst/>
          </a:prstGeom>
          <a:noFill/>
        </p:spPr>
        <p:txBody>
          <a:bodyPr wrap="square" rtlCol="0">
            <a:spAutoFit/>
          </a:bodyPr>
          <a:lstStyle/>
          <a:p>
            <a:r>
              <a:rPr lang="en-GB" dirty="0"/>
              <a:t>SEND (Special Educational Needs Department)</a:t>
            </a:r>
          </a:p>
        </p:txBody>
      </p:sp>
      <p:sp>
        <p:nvSpPr>
          <p:cNvPr id="12" name="TextBox 11"/>
          <p:cNvSpPr txBox="1"/>
          <p:nvPr/>
        </p:nvSpPr>
        <p:spPr>
          <a:xfrm>
            <a:off x="7232072" y="4883727"/>
            <a:ext cx="2348347" cy="369332"/>
          </a:xfrm>
          <a:prstGeom prst="rect">
            <a:avLst/>
          </a:prstGeom>
          <a:noFill/>
        </p:spPr>
        <p:txBody>
          <a:bodyPr wrap="square" rtlCol="0">
            <a:spAutoFit/>
          </a:bodyPr>
          <a:lstStyle/>
          <a:p>
            <a:r>
              <a:rPr lang="en-GB" dirty="0"/>
              <a:t>OOA (Out of Area)</a:t>
            </a:r>
          </a:p>
        </p:txBody>
      </p:sp>
      <p:cxnSp>
        <p:nvCxnSpPr>
          <p:cNvPr id="14" name="Straight Connector 13"/>
          <p:cNvCxnSpPr/>
          <p:nvPr/>
        </p:nvCxnSpPr>
        <p:spPr>
          <a:xfrm flipV="1">
            <a:off x="3491345" y="1849582"/>
            <a:ext cx="1543050" cy="5195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3034145" y="1849582"/>
            <a:ext cx="2223655" cy="169371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769178" y="1849582"/>
            <a:ext cx="2634095" cy="295101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948545" y="1849582"/>
            <a:ext cx="1620982" cy="22477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777345" y="1849582"/>
            <a:ext cx="31173" cy="112385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881255" y="1849582"/>
            <a:ext cx="2795154" cy="187838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026727" y="1849582"/>
            <a:ext cx="1205345" cy="3034145"/>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10" idx="1"/>
          </p:cNvCxnSpPr>
          <p:nvPr/>
        </p:nvCxnSpPr>
        <p:spPr>
          <a:xfrm>
            <a:off x="5683827" y="1849582"/>
            <a:ext cx="3304310" cy="1205345"/>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452755" y="1849582"/>
            <a:ext cx="374073" cy="1846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008589" y="1849582"/>
            <a:ext cx="844217" cy="3584567"/>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629399" y="5434149"/>
            <a:ext cx="2514601" cy="369332"/>
          </a:xfrm>
          <a:prstGeom prst="rect">
            <a:avLst/>
          </a:prstGeom>
          <a:noFill/>
        </p:spPr>
        <p:txBody>
          <a:bodyPr wrap="square" rtlCol="0">
            <a:spAutoFit/>
          </a:bodyPr>
          <a:lstStyle/>
          <a:p>
            <a:r>
              <a:rPr lang="en-US" dirty="0"/>
              <a:t>Primary Caregiver</a:t>
            </a:r>
            <a:endParaRPr lang="en-GB" dirty="0"/>
          </a:p>
        </p:txBody>
      </p:sp>
      <p:cxnSp>
        <p:nvCxnSpPr>
          <p:cNvPr id="25" name="Straight Connector 24"/>
          <p:cNvCxnSpPr/>
          <p:nvPr/>
        </p:nvCxnSpPr>
        <p:spPr>
          <a:xfrm flipV="1">
            <a:off x="2743200" y="1849582"/>
            <a:ext cx="1475509" cy="259773"/>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58484" y="1869909"/>
            <a:ext cx="2483427" cy="369332"/>
          </a:xfrm>
          <a:prstGeom prst="rect">
            <a:avLst/>
          </a:prstGeom>
          <a:noFill/>
        </p:spPr>
        <p:txBody>
          <a:bodyPr wrap="square" rtlCol="0">
            <a:spAutoFit/>
          </a:bodyPr>
          <a:lstStyle/>
          <a:p>
            <a:r>
              <a:rPr lang="en-US" dirty="0"/>
              <a:t>Other Local Authorities</a:t>
            </a:r>
            <a:endParaRPr lang="en-GB" dirty="0"/>
          </a:p>
        </p:txBody>
      </p:sp>
    </p:spTree>
    <p:extLst>
      <p:ext uri="{BB962C8B-B14F-4D97-AF65-F5344CB8AC3E}">
        <p14:creationId xmlns:p14="http://schemas.microsoft.com/office/powerpoint/2010/main" val="17513954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417005844"/>
              </p:ext>
            </p:extLst>
          </p:nvPr>
        </p:nvGraphicFramePr>
        <p:xfrm>
          <a:off x="243396" y="496387"/>
          <a:ext cx="4129566" cy="4890996"/>
        </p:xfrm>
        <a:graphic>
          <a:graphicData uri="http://schemas.openxmlformats.org/drawingml/2006/table">
            <a:tbl>
              <a:tblPr firstRow="1" firstCol="1" bandRow="1">
                <a:tableStyleId>{5C22544A-7EE6-4342-B048-85BDC9FD1C3A}</a:tableStyleId>
              </a:tblPr>
              <a:tblGrid>
                <a:gridCol w="4129566">
                  <a:extLst>
                    <a:ext uri="{9D8B030D-6E8A-4147-A177-3AD203B41FA5}">
                      <a16:colId xmlns:a16="http://schemas.microsoft.com/office/drawing/2014/main" val="57286519"/>
                    </a:ext>
                  </a:extLst>
                </a:gridCol>
              </a:tblGrid>
              <a:tr h="212652">
                <a:tc>
                  <a:txBody>
                    <a:bodyPr/>
                    <a:lstStyle/>
                    <a:p>
                      <a:pPr>
                        <a:lnSpc>
                          <a:spcPct val="107000"/>
                        </a:lnSpc>
                        <a:spcAft>
                          <a:spcPts val="0"/>
                        </a:spcAft>
                      </a:pPr>
                      <a:r>
                        <a:rPr lang="en-GB" sz="900">
                          <a:effectLst/>
                        </a:rPr>
                        <a:t>INTIMIDATION TOWARDS MEMBER OF STAFF</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3766865810"/>
                  </a:ext>
                </a:extLst>
              </a:tr>
              <a:tr h="212652">
                <a:tc>
                  <a:txBody>
                    <a:bodyPr/>
                    <a:lstStyle/>
                    <a:p>
                      <a:pPr>
                        <a:lnSpc>
                          <a:spcPct val="107000"/>
                        </a:lnSpc>
                        <a:spcAft>
                          <a:spcPts val="0"/>
                        </a:spcAft>
                      </a:pPr>
                      <a:r>
                        <a:rPr lang="en-GB" sz="900">
                          <a:effectLst/>
                        </a:rPr>
                        <a:t>RUDENESS TO STAFF</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3791633342"/>
                  </a:ext>
                </a:extLst>
              </a:tr>
              <a:tr h="212652">
                <a:tc>
                  <a:txBody>
                    <a:bodyPr/>
                    <a:lstStyle/>
                    <a:p>
                      <a:pPr>
                        <a:lnSpc>
                          <a:spcPct val="107000"/>
                        </a:lnSpc>
                        <a:spcAft>
                          <a:spcPts val="0"/>
                        </a:spcAft>
                      </a:pPr>
                      <a:r>
                        <a:rPr lang="en-GB" sz="900">
                          <a:effectLst/>
                        </a:rPr>
                        <a:t>MOVED BACK INTO AREA</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667948798"/>
                  </a:ext>
                </a:extLst>
              </a:tr>
              <a:tr h="212652">
                <a:tc>
                  <a:txBody>
                    <a:bodyPr/>
                    <a:lstStyle/>
                    <a:p>
                      <a:pPr>
                        <a:lnSpc>
                          <a:spcPct val="107000"/>
                        </a:lnSpc>
                        <a:spcAft>
                          <a:spcPts val="0"/>
                        </a:spcAft>
                      </a:pPr>
                      <a:r>
                        <a:rPr lang="en-GB" sz="900">
                          <a:effectLst/>
                        </a:rPr>
                        <a:t>SCHOOL CANT MEET NEED (PHYSICAL ASSAULT)</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729769537"/>
                  </a:ext>
                </a:extLst>
              </a:tr>
              <a:tr h="212652">
                <a:tc>
                  <a:txBody>
                    <a:bodyPr/>
                    <a:lstStyle/>
                    <a:p>
                      <a:pPr>
                        <a:lnSpc>
                          <a:spcPct val="107000"/>
                        </a:lnSpc>
                        <a:spcAft>
                          <a:spcPts val="0"/>
                        </a:spcAft>
                      </a:pPr>
                      <a:r>
                        <a:rPr lang="en-GB" sz="900">
                          <a:effectLst/>
                        </a:rPr>
                        <a:t>PHYSICAL ASSAULT</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567896319"/>
                  </a:ext>
                </a:extLst>
              </a:tr>
              <a:tr h="212652">
                <a:tc>
                  <a:txBody>
                    <a:bodyPr/>
                    <a:lstStyle/>
                    <a:p>
                      <a:pPr>
                        <a:lnSpc>
                          <a:spcPct val="107000"/>
                        </a:lnSpc>
                        <a:spcAft>
                          <a:spcPts val="0"/>
                        </a:spcAft>
                      </a:pPr>
                      <a:r>
                        <a:rPr lang="en-GB" sz="900">
                          <a:effectLst/>
                        </a:rPr>
                        <a:t>SCHOOL CANT MEET NEED (PHYSICAL ASSAULT)</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2277188098"/>
                  </a:ext>
                </a:extLst>
              </a:tr>
              <a:tr h="212652">
                <a:tc>
                  <a:txBody>
                    <a:bodyPr/>
                    <a:lstStyle/>
                    <a:p>
                      <a:pPr>
                        <a:lnSpc>
                          <a:spcPct val="107000"/>
                        </a:lnSpc>
                        <a:spcAft>
                          <a:spcPts val="0"/>
                        </a:spcAft>
                      </a:pPr>
                      <a:r>
                        <a:rPr lang="en-GB" sz="900">
                          <a:effectLst/>
                        </a:rPr>
                        <a:t>SCHOOL CANT MEET NEED (PHYSICAL ASSAULT)</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2286944739"/>
                  </a:ext>
                </a:extLst>
              </a:tr>
              <a:tr h="212652">
                <a:tc>
                  <a:txBody>
                    <a:bodyPr/>
                    <a:lstStyle/>
                    <a:p>
                      <a:pPr>
                        <a:lnSpc>
                          <a:spcPct val="107000"/>
                        </a:lnSpc>
                        <a:spcAft>
                          <a:spcPts val="0"/>
                        </a:spcAft>
                      </a:pPr>
                      <a:r>
                        <a:rPr lang="en-GB" sz="900">
                          <a:effectLst/>
                        </a:rPr>
                        <a:t>VERBAL ABUSE TOWARDS STAFF</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2836048817"/>
                  </a:ext>
                </a:extLst>
              </a:tr>
              <a:tr h="212652">
                <a:tc>
                  <a:txBody>
                    <a:bodyPr/>
                    <a:lstStyle/>
                    <a:p>
                      <a:pPr>
                        <a:lnSpc>
                          <a:spcPct val="107000"/>
                        </a:lnSpc>
                        <a:spcAft>
                          <a:spcPts val="0"/>
                        </a:spcAft>
                      </a:pPr>
                      <a:r>
                        <a:rPr lang="en-GB" sz="900">
                          <a:effectLst/>
                        </a:rPr>
                        <a:t>PHYSICAL ASSAULT</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4025405187"/>
                  </a:ext>
                </a:extLst>
              </a:tr>
              <a:tr h="212652">
                <a:tc>
                  <a:txBody>
                    <a:bodyPr/>
                    <a:lstStyle/>
                    <a:p>
                      <a:pPr>
                        <a:lnSpc>
                          <a:spcPct val="107000"/>
                        </a:lnSpc>
                        <a:spcAft>
                          <a:spcPts val="0"/>
                        </a:spcAft>
                      </a:pPr>
                      <a:r>
                        <a:rPr lang="en-GB" sz="900">
                          <a:effectLst/>
                        </a:rPr>
                        <a:t>MOVED BACK INTO AREA</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1516150519"/>
                  </a:ext>
                </a:extLst>
              </a:tr>
              <a:tr h="212652">
                <a:tc>
                  <a:txBody>
                    <a:bodyPr/>
                    <a:lstStyle/>
                    <a:p>
                      <a:pPr>
                        <a:lnSpc>
                          <a:spcPct val="107000"/>
                        </a:lnSpc>
                        <a:spcAft>
                          <a:spcPts val="0"/>
                        </a:spcAft>
                      </a:pPr>
                      <a:r>
                        <a:rPr lang="en-GB" sz="900">
                          <a:effectLst/>
                        </a:rPr>
                        <a:t>RISK OF PEX</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569668349"/>
                  </a:ext>
                </a:extLst>
              </a:tr>
              <a:tr h="212652">
                <a:tc>
                  <a:txBody>
                    <a:bodyPr/>
                    <a:lstStyle/>
                    <a:p>
                      <a:pPr>
                        <a:lnSpc>
                          <a:spcPct val="107000"/>
                        </a:lnSpc>
                        <a:spcAft>
                          <a:spcPts val="0"/>
                        </a:spcAft>
                      </a:pPr>
                      <a:r>
                        <a:rPr lang="en-GB" sz="900">
                          <a:effectLst/>
                        </a:rPr>
                        <a:t>PHYSICAL ASSAULT</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1180482211"/>
                  </a:ext>
                </a:extLst>
              </a:tr>
              <a:tr h="212652">
                <a:tc>
                  <a:txBody>
                    <a:bodyPr/>
                    <a:lstStyle/>
                    <a:p>
                      <a:pPr>
                        <a:lnSpc>
                          <a:spcPct val="107000"/>
                        </a:lnSpc>
                        <a:spcAft>
                          <a:spcPts val="0"/>
                        </a:spcAft>
                      </a:pPr>
                      <a:r>
                        <a:rPr lang="en-GB" sz="900">
                          <a:effectLst/>
                        </a:rPr>
                        <a:t>NO SCHOOL ROLL</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1947730149"/>
                  </a:ext>
                </a:extLst>
              </a:tr>
              <a:tr h="212652">
                <a:tc>
                  <a:txBody>
                    <a:bodyPr/>
                    <a:lstStyle/>
                    <a:p>
                      <a:pPr>
                        <a:lnSpc>
                          <a:spcPct val="107000"/>
                        </a:lnSpc>
                        <a:spcAft>
                          <a:spcPts val="0"/>
                        </a:spcAft>
                      </a:pPr>
                      <a:r>
                        <a:rPr lang="en-GB" sz="900">
                          <a:effectLst/>
                        </a:rPr>
                        <a:t>FLIGHT RISK / RISK TO HIMSELF AND OTHERS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2809751163"/>
                  </a:ext>
                </a:extLst>
              </a:tr>
              <a:tr h="212652">
                <a:tc>
                  <a:txBody>
                    <a:bodyPr/>
                    <a:lstStyle/>
                    <a:p>
                      <a:pPr>
                        <a:lnSpc>
                          <a:spcPct val="107000"/>
                        </a:lnSpc>
                        <a:spcAft>
                          <a:spcPts val="0"/>
                        </a:spcAft>
                      </a:pPr>
                      <a:r>
                        <a:rPr lang="en-GB" sz="900">
                          <a:effectLst/>
                        </a:rPr>
                        <a:t>RELEASED FROM SECURE</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2357967833"/>
                  </a:ext>
                </a:extLst>
              </a:tr>
              <a:tr h="212652">
                <a:tc>
                  <a:txBody>
                    <a:bodyPr/>
                    <a:lstStyle/>
                    <a:p>
                      <a:pPr>
                        <a:lnSpc>
                          <a:spcPct val="107000"/>
                        </a:lnSpc>
                        <a:spcAft>
                          <a:spcPts val="0"/>
                        </a:spcAft>
                      </a:pPr>
                      <a:r>
                        <a:rPr lang="en-GB" sz="900" dirty="0">
                          <a:effectLst/>
                        </a:rPr>
                        <a:t>PHYSICAL ASSAULT</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3203125417"/>
                  </a:ext>
                </a:extLst>
              </a:tr>
              <a:tr h="212652">
                <a:tc>
                  <a:txBody>
                    <a:bodyPr/>
                    <a:lstStyle/>
                    <a:p>
                      <a:pPr>
                        <a:lnSpc>
                          <a:spcPct val="107000"/>
                        </a:lnSpc>
                        <a:spcAft>
                          <a:spcPts val="0"/>
                        </a:spcAft>
                      </a:pPr>
                      <a:r>
                        <a:rPr lang="en-GB" sz="900">
                          <a:effectLst/>
                        </a:rPr>
                        <a:t>PLACMENT BREAKDOWN</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3753903271"/>
                  </a:ext>
                </a:extLst>
              </a:tr>
              <a:tr h="212652">
                <a:tc>
                  <a:txBody>
                    <a:bodyPr/>
                    <a:lstStyle/>
                    <a:p>
                      <a:pPr>
                        <a:lnSpc>
                          <a:spcPct val="107000"/>
                        </a:lnSpc>
                        <a:spcAft>
                          <a:spcPts val="0"/>
                        </a:spcAft>
                      </a:pPr>
                      <a:r>
                        <a:rPr lang="en-GB" sz="900">
                          <a:effectLst/>
                        </a:rPr>
                        <a:t>ALT P BREAK DOWN</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2196799151"/>
                  </a:ext>
                </a:extLst>
              </a:tr>
              <a:tr h="212652">
                <a:tc>
                  <a:txBody>
                    <a:bodyPr/>
                    <a:lstStyle/>
                    <a:p>
                      <a:pPr>
                        <a:lnSpc>
                          <a:spcPct val="107000"/>
                        </a:lnSpc>
                        <a:spcAft>
                          <a:spcPts val="0"/>
                        </a:spcAft>
                      </a:pPr>
                      <a:r>
                        <a:rPr lang="en-GB" sz="900" dirty="0">
                          <a:effectLst/>
                        </a:rPr>
                        <a:t>MOVED INTO MIDDLESBROUGH FROM OOA</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3415516101"/>
                  </a:ext>
                </a:extLst>
              </a:tr>
              <a:tr h="212652">
                <a:tc>
                  <a:txBody>
                    <a:bodyPr/>
                    <a:lstStyle/>
                    <a:p>
                      <a:pPr>
                        <a:lnSpc>
                          <a:spcPct val="107000"/>
                        </a:lnSpc>
                        <a:spcAft>
                          <a:spcPts val="0"/>
                        </a:spcAft>
                      </a:pPr>
                      <a:r>
                        <a:rPr lang="en-GB" sz="900">
                          <a:effectLst/>
                        </a:rPr>
                        <a:t>PHYSICAL ASSAULT</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3683891479"/>
                  </a:ext>
                </a:extLst>
              </a:tr>
              <a:tr h="212652">
                <a:tc>
                  <a:txBody>
                    <a:bodyPr/>
                    <a:lstStyle/>
                    <a:p>
                      <a:pPr>
                        <a:lnSpc>
                          <a:spcPct val="107000"/>
                        </a:lnSpc>
                        <a:spcAft>
                          <a:spcPts val="0"/>
                        </a:spcAft>
                      </a:pPr>
                      <a:r>
                        <a:rPr lang="en-GB" sz="900">
                          <a:effectLst/>
                        </a:rPr>
                        <a:t>TRUANCY</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1970847677"/>
                  </a:ext>
                </a:extLst>
              </a:tr>
              <a:tr h="212652">
                <a:tc>
                  <a:txBody>
                    <a:bodyPr/>
                    <a:lstStyle/>
                    <a:p>
                      <a:pPr>
                        <a:lnSpc>
                          <a:spcPct val="107000"/>
                        </a:lnSpc>
                        <a:spcAft>
                          <a:spcPts val="0"/>
                        </a:spcAft>
                      </a:pPr>
                      <a:r>
                        <a:rPr lang="en-GB" sz="900">
                          <a:effectLst/>
                        </a:rPr>
                        <a:t>BROUGHT DRUGS (SPICE) INTO SCHOOL</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2163549673"/>
                  </a:ext>
                </a:extLst>
              </a:tr>
              <a:tr h="212652">
                <a:tc>
                  <a:txBody>
                    <a:bodyPr/>
                    <a:lstStyle/>
                    <a:p>
                      <a:pPr>
                        <a:lnSpc>
                          <a:spcPct val="107000"/>
                        </a:lnSpc>
                        <a:spcAft>
                          <a:spcPts val="0"/>
                        </a:spcAft>
                      </a:pPr>
                      <a:r>
                        <a:rPr lang="en-GB" sz="900" dirty="0">
                          <a:effectLst/>
                        </a:rPr>
                        <a:t>REFUSING TO FOLLOW INSTRUCTIONS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994" marR="53994" marT="0" marB="0" anchor="b"/>
                </a:tc>
                <a:extLst>
                  <a:ext uri="{0D108BD9-81ED-4DB2-BD59-A6C34878D82A}">
                    <a16:rowId xmlns:a16="http://schemas.microsoft.com/office/drawing/2014/main" val="2047680751"/>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917887628"/>
              </p:ext>
            </p:extLst>
          </p:nvPr>
        </p:nvGraphicFramePr>
        <p:xfrm>
          <a:off x="4584201" y="496387"/>
          <a:ext cx="3527834" cy="4929059"/>
        </p:xfrm>
        <a:graphic>
          <a:graphicData uri="http://schemas.openxmlformats.org/drawingml/2006/table">
            <a:tbl>
              <a:tblPr firstRow="1" firstCol="1" bandRow="1">
                <a:tableStyleId>{5C22544A-7EE6-4342-B048-85BDC9FD1C3A}</a:tableStyleId>
              </a:tblPr>
              <a:tblGrid>
                <a:gridCol w="3527834">
                  <a:extLst>
                    <a:ext uri="{9D8B030D-6E8A-4147-A177-3AD203B41FA5}">
                      <a16:colId xmlns:a16="http://schemas.microsoft.com/office/drawing/2014/main" val="176782402"/>
                    </a:ext>
                  </a:extLst>
                </a:gridCol>
              </a:tblGrid>
              <a:tr h="312019">
                <a:tc>
                  <a:txBody>
                    <a:bodyPr/>
                    <a:lstStyle/>
                    <a:p>
                      <a:pPr>
                        <a:lnSpc>
                          <a:spcPct val="107000"/>
                        </a:lnSpc>
                        <a:spcAft>
                          <a:spcPts val="0"/>
                        </a:spcAft>
                      </a:pPr>
                      <a:r>
                        <a:rPr lang="en-GB" sz="1100">
                          <a:effectLst/>
                        </a:rPr>
                        <a:t>SAFEGUARDING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657022469"/>
                  </a:ext>
                </a:extLst>
              </a:tr>
              <a:tr h="312019">
                <a:tc>
                  <a:txBody>
                    <a:bodyPr/>
                    <a:lstStyle/>
                    <a:p>
                      <a:pPr>
                        <a:lnSpc>
                          <a:spcPct val="107000"/>
                        </a:lnSpc>
                        <a:spcAft>
                          <a:spcPts val="0"/>
                        </a:spcAft>
                      </a:pPr>
                      <a:r>
                        <a:rPr lang="en-GB" sz="1100">
                          <a:effectLst/>
                        </a:rPr>
                        <a:t>REFUSAL / VERBAL ABUSE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138183482"/>
                  </a:ext>
                </a:extLst>
              </a:tr>
              <a:tr h="312019">
                <a:tc>
                  <a:txBody>
                    <a:bodyPr/>
                    <a:lstStyle/>
                    <a:p>
                      <a:pPr>
                        <a:lnSpc>
                          <a:spcPct val="107000"/>
                        </a:lnSpc>
                        <a:spcAft>
                          <a:spcPts val="0"/>
                        </a:spcAft>
                      </a:pPr>
                      <a:r>
                        <a:rPr lang="en-GB" sz="1100">
                          <a:effectLst/>
                        </a:rPr>
                        <a:t>VERBAL ABUSE (THREATENING TO KILL)</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933471387"/>
                  </a:ext>
                </a:extLst>
              </a:tr>
              <a:tr h="312019">
                <a:tc>
                  <a:txBody>
                    <a:bodyPr/>
                    <a:lstStyle/>
                    <a:p>
                      <a:pPr>
                        <a:lnSpc>
                          <a:spcPct val="107000"/>
                        </a:lnSpc>
                        <a:spcAft>
                          <a:spcPts val="0"/>
                        </a:spcAft>
                      </a:pPr>
                      <a:r>
                        <a:rPr lang="en-GB" sz="1100">
                          <a:effectLst/>
                        </a:rPr>
                        <a:t>PLACEMENT BREAKDOWN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647154197"/>
                  </a:ext>
                </a:extLst>
              </a:tr>
              <a:tr h="312019">
                <a:tc>
                  <a:txBody>
                    <a:bodyPr/>
                    <a:lstStyle/>
                    <a:p>
                      <a:pPr>
                        <a:lnSpc>
                          <a:spcPct val="107000"/>
                        </a:lnSpc>
                        <a:spcAft>
                          <a:spcPts val="0"/>
                        </a:spcAft>
                      </a:pPr>
                      <a:r>
                        <a:rPr lang="en-GB" sz="1100">
                          <a:effectLst/>
                        </a:rPr>
                        <a:t>PHYSICAL ASSAULT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929259406"/>
                  </a:ext>
                </a:extLst>
              </a:tr>
              <a:tr h="312019">
                <a:tc>
                  <a:txBody>
                    <a:bodyPr/>
                    <a:lstStyle/>
                    <a:p>
                      <a:pPr>
                        <a:lnSpc>
                          <a:spcPct val="107000"/>
                        </a:lnSpc>
                        <a:spcAft>
                          <a:spcPts val="0"/>
                        </a:spcAft>
                      </a:pPr>
                      <a:r>
                        <a:rPr lang="en-GB" sz="1100">
                          <a:effectLst/>
                        </a:rPr>
                        <a:t>PHYSICAL ASSAULT &amp; KNIFE CONCERNS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642435716"/>
                  </a:ext>
                </a:extLst>
              </a:tr>
              <a:tr h="312019">
                <a:tc>
                  <a:txBody>
                    <a:bodyPr/>
                    <a:lstStyle/>
                    <a:p>
                      <a:pPr>
                        <a:lnSpc>
                          <a:spcPct val="107000"/>
                        </a:lnSpc>
                        <a:spcAft>
                          <a:spcPts val="0"/>
                        </a:spcAft>
                      </a:pPr>
                      <a:r>
                        <a:rPr lang="en-GB" sz="1100">
                          <a:effectLst/>
                        </a:rPr>
                        <a:t>PEX</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631752897"/>
                  </a:ext>
                </a:extLst>
              </a:tr>
              <a:tr h="312019">
                <a:tc>
                  <a:txBody>
                    <a:bodyPr/>
                    <a:lstStyle/>
                    <a:p>
                      <a:pPr>
                        <a:lnSpc>
                          <a:spcPct val="107000"/>
                        </a:lnSpc>
                        <a:spcAft>
                          <a:spcPts val="0"/>
                        </a:spcAft>
                      </a:pPr>
                      <a:r>
                        <a:rPr lang="en-GB" sz="1100">
                          <a:effectLst/>
                        </a:rPr>
                        <a:t>ANXIETY WITHIN SCHOOL / PHYSICAL ASSAULT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292818697"/>
                  </a:ext>
                </a:extLst>
              </a:tr>
              <a:tr h="312019">
                <a:tc>
                  <a:txBody>
                    <a:bodyPr/>
                    <a:lstStyle/>
                    <a:p>
                      <a:pPr>
                        <a:lnSpc>
                          <a:spcPct val="107000"/>
                        </a:lnSpc>
                        <a:spcAft>
                          <a:spcPts val="0"/>
                        </a:spcAft>
                      </a:pPr>
                      <a:r>
                        <a:rPr lang="en-GB" sz="1100">
                          <a:effectLst/>
                        </a:rPr>
                        <a:t>PHYSICAL ASSAULT AND VERBAL ABUSE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475575845"/>
                  </a:ext>
                </a:extLst>
              </a:tr>
              <a:tr h="312019">
                <a:tc>
                  <a:txBody>
                    <a:bodyPr/>
                    <a:lstStyle/>
                    <a:p>
                      <a:pPr>
                        <a:lnSpc>
                          <a:spcPct val="107000"/>
                        </a:lnSpc>
                        <a:spcAft>
                          <a:spcPts val="0"/>
                        </a:spcAft>
                      </a:pPr>
                      <a:r>
                        <a:rPr lang="en-GB" sz="1100">
                          <a:effectLst/>
                        </a:rPr>
                        <a:t>TRUANCY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268075538"/>
                  </a:ext>
                </a:extLst>
              </a:tr>
              <a:tr h="573387">
                <a:tc>
                  <a:txBody>
                    <a:bodyPr/>
                    <a:lstStyle/>
                    <a:p>
                      <a:pPr>
                        <a:lnSpc>
                          <a:spcPct val="107000"/>
                        </a:lnSpc>
                        <a:spcAft>
                          <a:spcPts val="0"/>
                        </a:spcAft>
                      </a:pPr>
                      <a:r>
                        <a:rPr lang="en-GB" sz="1100">
                          <a:effectLst/>
                        </a:rPr>
                        <a:t>PHYSICAL ASSAULT / RISK TO HIMSELF AND OTHERS / TRUANCY / SELF HARM</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64114968"/>
                  </a:ext>
                </a:extLst>
              </a:tr>
              <a:tr h="573387">
                <a:tc>
                  <a:txBody>
                    <a:bodyPr/>
                    <a:lstStyle/>
                    <a:p>
                      <a:pPr>
                        <a:lnSpc>
                          <a:spcPct val="107000"/>
                        </a:lnSpc>
                        <a:spcAft>
                          <a:spcPts val="0"/>
                        </a:spcAft>
                      </a:pPr>
                      <a:r>
                        <a:rPr lang="en-GB" sz="1100">
                          <a:effectLst/>
                        </a:rPr>
                        <a:t>PLACEMENT BREAKDOWN / KNIFE CONCERNS / DRUGS / RISK TO HIMSELF AND OTHERS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257922457"/>
                  </a:ext>
                </a:extLst>
              </a:tr>
              <a:tr h="312019">
                <a:tc>
                  <a:txBody>
                    <a:bodyPr/>
                    <a:lstStyle/>
                    <a:p>
                      <a:pPr>
                        <a:lnSpc>
                          <a:spcPct val="107000"/>
                        </a:lnSpc>
                        <a:spcAft>
                          <a:spcPts val="0"/>
                        </a:spcAft>
                      </a:pPr>
                      <a:r>
                        <a:rPr lang="en-GB" sz="1100">
                          <a:effectLst/>
                        </a:rPr>
                        <a:t>MOVED BACK INTO AREA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567231526"/>
                  </a:ext>
                </a:extLst>
              </a:tr>
              <a:tr h="312019">
                <a:tc>
                  <a:txBody>
                    <a:bodyPr/>
                    <a:lstStyle/>
                    <a:p>
                      <a:pPr>
                        <a:lnSpc>
                          <a:spcPct val="107000"/>
                        </a:lnSpc>
                        <a:spcAft>
                          <a:spcPts val="0"/>
                        </a:spcAft>
                      </a:pPr>
                      <a:r>
                        <a:rPr lang="en-GB" sz="1100" dirty="0">
                          <a:effectLst/>
                        </a:rPr>
                        <a:t>DEFIANT / REFUSAL</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76509123"/>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525958764"/>
              </p:ext>
            </p:extLst>
          </p:nvPr>
        </p:nvGraphicFramePr>
        <p:xfrm>
          <a:off x="8323274" y="496387"/>
          <a:ext cx="3655366" cy="4890994"/>
        </p:xfrm>
        <a:graphic>
          <a:graphicData uri="http://schemas.openxmlformats.org/drawingml/2006/table">
            <a:tbl>
              <a:tblPr firstRow="1" firstCol="1" bandRow="1">
                <a:tableStyleId>{5C22544A-7EE6-4342-B048-85BDC9FD1C3A}</a:tableStyleId>
              </a:tblPr>
              <a:tblGrid>
                <a:gridCol w="3655366">
                  <a:extLst>
                    <a:ext uri="{9D8B030D-6E8A-4147-A177-3AD203B41FA5}">
                      <a16:colId xmlns:a16="http://schemas.microsoft.com/office/drawing/2014/main" val="3679300133"/>
                    </a:ext>
                  </a:extLst>
                </a:gridCol>
              </a:tblGrid>
              <a:tr h="710556">
                <a:tc>
                  <a:txBody>
                    <a:bodyPr/>
                    <a:lstStyle/>
                    <a:p>
                      <a:pPr>
                        <a:lnSpc>
                          <a:spcPct val="107000"/>
                        </a:lnSpc>
                        <a:spcAft>
                          <a:spcPts val="0"/>
                        </a:spcAft>
                      </a:pPr>
                      <a:r>
                        <a:rPr lang="en-GB" sz="1100">
                          <a:effectLst/>
                        </a:rPr>
                        <a:t>TRIED TO SET PREVIOUS PRU ON FIRE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912391795"/>
                  </a:ext>
                </a:extLst>
              </a:tr>
              <a:tr h="710556">
                <a:tc>
                  <a:txBody>
                    <a:bodyPr/>
                    <a:lstStyle/>
                    <a:p>
                      <a:pPr>
                        <a:lnSpc>
                          <a:spcPct val="107000"/>
                        </a:lnSpc>
                        <a:spcAft>
                          <a:spcPts val="0"/>
                        </a:spcAft>
                      </a:pPr>
                      <a:r>
                        <a:rPr lang="en-GB" sz="1100">
                          <a:effectLst/>
                        </a:rPr>
                        <a:t>TRUANCY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961513473"/>
                  </a:ext>
                </a:extLst>
              </a:tr>
              <a:tr h="710556">
                <a:tc>
                  <a:txBody>
                    <a:bodyPr/>
                    <a:lstStyle/>
                    <a:p>
                      <a:pPr>
                        <a:lnSpc>
                          <a:spcPct val="107000"/>
                        </a:lnSpc>
                        <a:spcAft>
                          <a:spcPts val="0"/>
                        </a:spcAft>
                      </a:pPr>
                      <a:r>
                        <a:rPr lang="en-GB" sz="1100">
                          <a:effectLst/>
                        </a:rPr>
                        <a:t>VERBAL ABUSE TOWARDS STAFF</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39088917"/>
                  </a:ext>
                </a:extLst>
              </a:tr>
              <a:tr h="1338214">
                <a:tc>
                  <a:txBody>
                    <a:bodyPr/>
                    <a:lstStyle/>
                    <a:p>
                      <a:pPr>
                        <a:lnSpc>
                          <a:spcPct val="107000"/>
                        </a:lnSpc>
                        <a:spcAft>
                          <a:spcPts val="0"/>
                        </a:spcAft>
                      </a:pPr>
                      <a:r>
                        <a:rPr lang="en-GB" sz="1100">
                          <a:effectLst/>
                        </a:rPr>
                        <a:t>TRUANCY AND VERBAL ABUSE TOWARDS STAFF &amp; KNIFE CONCERNS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840604329"/>
                  </a:ext>
                </a:extLst>
              </a:tr>
              <a:tr h="710556">
                <a:tc>
                  <a:txBody>
                    <a:bodyPr/>
                    <a:lstStyle/>
                    <a:p>
                      <a:pPr>
                        <a:lnSpc>
                          <a:spcPct val="107000"/>
                        </a:lnSpc>
                        <a:spcAft>
                          <a:spcPts val="0"/>
                        </a:spcAft>
                      </a:pPr>
                      <a:r>
                        <a:rPr lang="en-GB" sz="1100">
                          <a:effectLst/>
                        </a:rPr>
                        <a:t>PHYSICAL ASSAULT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897008917"/>
                  </a:ext>
                </a:extLst>
              </a:tr>
              <a:tr h="710556">
                <a:tc>
                  <a:txBody>
                    <a:bodyPr/>
                    <a:lstStyle/>
                    <a:p>
                      <a:pPr>
                        <a:lnSpc>
                          <a:spcPct val="107000"/>
                        </a:lnSpc>
                        <a:spcAft>
                          <a:spcPts val="0"/>
                        </a:spcAft>
                      </a:pPr>
                      <a:r>
                        <a:rPr lang="en-GB" sz="1100" dirty="0">
                          <a:effectLst/>
                        </a:rPr>
                        <a:t>TRUANCY / VERBAL ABUSE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083631930"/>
                  </a:ext>
                </a:extLst>
              </a:tr>
            </a:tbl>
          </a:graphicData>
        </a:graphic>
      </p:graphicFrame>
    </p:spTree>
    <p:extLst>
      <p:ext uri="{BB962C8B-B14F-4D97-AF65-F5344CB8AC3E}">
        <p14:creationId xmlns:p14="http://schemas.microsoft.com/office/powerpoint/2010/main" val="13129996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Behaviour management and de-escalation</a:t>
            </a:r>
          </a:p>
        </p:txBody>
      </p:sp>
      <p:sp>
        <p:nvSpPr>
          <p:cNvPr id="3" name="Content Placeholder 2"/>
          <p:cNvSpPr>
            <a:spLocks noGrp="1"/>
          </p:cNvSpPr>
          <p:nvPr>
            <p:ph idx="1"/>
          </p:nvPr>
        </p:nvSpPr>
        <p:spPr>
          <a:xfrm>
            <a:off x="1451580" y="2015732"/>
            <a:ext cx="4866094" cy="3450613"/>
          </a:xfrm>
        </p:spPr>
        <p:txBody>
          <a:bodyPr/>
          <a:lstStyle/>
          <a:p>
            <a:r>
              <a:rPr lang="en-GB" dirty="0"/>
              <a:t> SEN – Special Educational Needs</a:t>
            </a:r>
          </a:p>
          <a:p>
            <a:r>
              <a:rPr lang="en-GB" dirty="0"/>
              <a:t>Challenging Behaviour</a:t>
            </a:r>
          </a:p>
          <a:p>
            <a:r>
              <a:rPr lang="en-GB" dirty="0"/>
              <a:t>SEMH – Social Emotional Mental Health</a:t>
            </a:r>
          </a:p>
          <a:p>
            <a:endParaRPr lang="en-GB" dirty="0"/>
          </a:p>
          <a:p>
            <a:pPr marL="0" indent="0">
              <a:buNone/>
            </a:pPr>
            <a:r>
              <a:rPr lang="en-GB" dirty="0"/>
              <a:t>The Choice..</a:t>
            </a:r>
          </a:p>
        </p:txBody>
      </p:sp>
      <p:sp>
        <p:nvSpPr>
          <p:cNvPr id="4" name="Right Brace 3"/>
          <p:cNvSpPr/>
          <p:nvPr/>
        </p:nvSpPr>
        <p:spPr>
          <a:xfrm>
            <a:off x="6317674" y="2213264"/>
            <a:ext cx="841662" cy="1080654"/>
          </a:xfrm>
          <a:prstGeom prst="rightBrace">
            <a:avLst>
              <a:gd name="adj1" fmla="val 8333"/>
              <a:gd name="adj2" fmla="val 4864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 name="TextBox 4"/>
          <p:cNvSpPr txBox="1"/>
          <p:nvPr/>
        </p:nvSpPr>
        <p:spPr>
          <a:xfrm>
            <a:off x="7294419" y="2568925"/>
            <a:ext cx="3439391" cy="369332"/>
          </a:xfrm>
          <a:prstGeom prst="rect">
            <a:avLst/>
          </a:prstGeom>
          <a:noFill/>
        </p:spPr>
        <p:txBody>
          <a:bodyPr wrap="square" rtlCol="0">
            <a:spAutoFit/>
          </a:bodyPr>
          <a:lstStyle/>
          <a:p>
            <a:r>
              <a:rPr lang="en-GB" dirty="0"/>
              <a:t>Attachment Disorder / Tendencies</a:t>
            </a:r>
          </a:p>
        </p:txBody>
      </p:sp>
    </p:spTree>
    <p:extLst>
      <p:ext uri="{BB962C8B-B14F-4D97-AF65-F5344CB8AC3E}">
        <p14:creationId xmlns:p14="http://schemas.microsoft.com/office/powerpoint/2010/main" val="801691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Policies and procedures</a:t>
            </a:r>
          </a:p>
        </p:txBody>
      </p:sp>
      <p:sp>
        <p:nvSpPr>
          <p:cNvPr id="3" name="Content Placeholder 2"/>
          <p:cNvSpPr>
            <a:spLocks noGrp="1"/>
          </p:cNvSpPr>
          <p:nvPr>
            <p:ph idx="1"/>
          </p:nvPr>
        </p:nvSpPr>
        <p:spPr>
          <a:xfrm>
            <a:off x="1451579" y="2190892"/>
            <a:ext cx="9603275" cy="3450613"/>
          </a:xfrm>
        </p:spPr>
        <p:txBody>
          <a:bodyPr>
            <a:normAutofit/>
          </a:bodyPr>
          <a:lstStyle/>
          <a:p>
            <a:pPr marL="0" indent="0" algn="ctr">
              <a:buNone/>
            </a:pPr>
            <a:r>
              <a:rPr lang="en-GB" b="1" dirty="0"/>
              <a:t>Safeguarding and GDPR</a:t>
            </a:r>
          </a:p>
          <a:p>
            <a:r>
              <a:rPr lang="en-GB" dirty="0"/>
              <a:t>What are the main procedures?</a:t>
            </a:r>
          </a:p>
          <a:p>
            <a:endParaRPr lang="en-GB" sz="3000" b="1" dirty="0"/>
          </a:p>
          <a:p>
            <a:r>
              <a:rPr lang="en-GB" dirty="0"/>
              <a:t>What are the main concerns that we look out for in terms of safeguarding? </a:t>
            </a:r>
          </a:p>
        </p:txBody>
      </p:sp>
    </p:spTree>
    <p:extLst>
      <p:ext uri="{BB962C8B-B14F-4D97-AF65-F5344CB8AC3E}">
        <p14:creationId xmlns:p14="http://schemas.microsoft.com/office/powerpoint/2010/main" val="1452339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B2F29-31B0-D6DC-18B3-1C261E0EFA95}"/>
              </a:ext>
            </a:extLst>
          </p:cNvPr>
          <p:cNvSpPr>
            <a:spLocks noGrp="1"/>
          </p:cNvSpPr>
          <p:nvPr>
            <p:ph type="title"/>
          </p:nvPr>
        </p:nvSpPr>
        <p:spPr/>
        <p:txBody>
          <a:bodyPr/>
          <a:lstStyle/>
          <a:p>
            <a:r>
              <a:rPr lang="en-US" dirty="0"/>
              <a:t>What will we cover today?</a:t>
            </a:r>
            <a:endParaRPr lang="en-GB" dirty="0"/>
          </a:p>
        </p:txBody>
      </p:sp>
      <p:sp>
        <p:nvSpPr>
          <p:cNvPr id="3" name="Content Placeholder 2">
            <a:extLst>
              <a:ext uri="{FF2B5EF4-FFF2-40B4-BE49-F238E27FC236}">
                <a16:creationId xmlns:a16="http://schemas.microsoft.com/office/drawing/2014/main" id="{8D171463-1C19-D102-6FDC-D0C78AA8C9BC}"/>
              </a:ext>
            </a:extLst>
          </p:cNvPr>
          <p:cNvSpPr>
            <a:spLocks noGrp="1"/>
          </p:cNvSpPr>
          <p:nvPr>
            <p:ph idx="1"/>
          </p:nvPr>
        </p:nvSpPr>
        <p:spPr/>
        <p:txBody>
          <a:bodyPr/>
          <a:lstStyle/>
          <a:p>
            <a:r>
              <a:rPr lang="en-US" dirty="0"/>
              <a:t>What is Attachment?</a:t>
            </a:r>
          </a:p>
          <a:p>
            <a:r>
              <a:rPr lang="en-US" dirty="0"/>
              <a:t>Attachment Styles</a:t>
            </a:r>
          </a:p>
          <a:p>
            <a:r>
              <a:rPr lang="en-US" dirty="0"/>
              <a:t>Attachment </a:t>
            </a:r>
            <a:r>
              <a:rPr lang="en-US" dirty="0" err="1"/>
              <a:t>Behaviour</a:t>
            </a:r>
            <a:r>
              <a:rPr lang="en-US" dirty="0"/>
              <a:t> within a school setting</a:t>
            </a:r>
          </a:p>
          <a:p>
            <a:r>
              <a:rPr lang="en-US" dirty="0" err="1"/>
              <a:t>Behaviour</a:t>
            </a:r>
            <a:r>
              <a:rPr lang="en-US" dirty="0"/>
              <a:t> Management</a:t>
            </a:r>
          </a:p>
          <a:p>
            <a:r>
              <a:rPr lang="en-US" dirty="0"/>
              <a:t>Crisis </a:t>
            </a:r>
            <a:r>
              <a:rPr lang="en-US" dirty="0" err="1"/>
              <a:t>Behaviour</a:t>
            </a:r>
            <a:endParaRPr lang="en-US" dirty="0"/>
          </a:p>
          <a:p>
            <a:r>
              <a:rPr lang="en-US" dirty="0"/>
              <a:t>Life Threatening </a:t>
            </a:r>
            <a:r>
              <a:rPr lang="en-US" dirty="0" err="1"/>
              <a:t>Behaviour</a:t>
            </a:r>
            <a:endParaRPr lang="en-US" dirty="0"/>
          </a:p>
          <a:p>
            <a:r>
              <a:rPr lang="en-US" dirty="0"/>
              <a:t>Keeping ourselves safe</a:t>
            </a:r>
            <a:endParaRPr lang="en-GB" dirty="0"/>
          </a:p>
        </p:txBody>
      </p:sp>
    </p:spTree>
    <p:extLst>
      <p:ext uri="{BB962C8B-B14F-4D97-AF65-F5344CB8AC3E}">
        <p14:creationId xmlns:p14="http://schemas.microsoft.com/office/powerpoint/2010/main" val="12678066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DF478-C2F5-D9FF-CA2D-9B8CACD23BFD}"/>
              </a:ext>
            </a:extLst>
          </p:cNvPr>
          <p:cNvSpPr>
            <a:spLocks noGrp="1"/>
          </p:cNvSpPr>
          <p:nvPr>
            <p:ph type="title"/>
          </p:nvPr>
        </p:nvSpPr>
        <p:spPr>
          <a:xfrm>
            <a:off x="1294362" y="1860962"/>
            <a:ext cx="9603275" cy="1049235"/>
          </a:xfrm>
        </p:spPr>
        <p:txBody>
          <a:bodyPr>
            <a:normAutofit/>
          </a:bodyPr>
          <a:lstStyle/>
          <a:p>
            <a:pPr algn="ctr"/>
            <a:r>
              <a:rPr lang="en-US" sz="4400" dirty="0" err="1"/>
              <a:t>cRISIS</a:t>
            </a:r>
            <a:endParaRPr lang="en-GB" sz="4400" dirty="0"/>
          </a:p>
        </p:txBody>
      </p:sp>
    </p:spTree>
    <p:extLst>
      <p:ext uri="{BB962C8B-B14F-4D97-AF65-F5344CB8AC3E}">
        <p14:creationId xmlns:p14="http://schemas.microsoft.com/office/powerpoint/2010/main" val="33695331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4E2B4-74E0-2BBB-60C6-725DA7DE33DF}"/>
              </a:ext>
            </a:extLst>
          </p:cNvPr>
          <p:cNvSpPr>
            <a:spLocks noGrp="1"/>
          </p:cNvSpPr>
          <p:nvPr>
            <p:ph type="title"/>
          </p:nvPr>
        </p:nvSpPr>
        <p:spPr>
          <a:xfrm>
            <a:off x="4581809" y="793555"/>
            <a:ext cx="3200283" cy="1049235"/>
          </a:xfrm>
        </p:spPr>
        <p:txBody>
          <a:bodyPr/>
          <a:lstStyle/>
          <a:p>
            <a:r>
              <a:rPr lang="en-GB" dirty="0"/>
              <a:t>What is crisis?</a:t>
            </a:r>
          </a:p>
        </p:txBody>
      </p:sp>
    </p:spTree>
    <p:extLst>
      <p:ext uri="{BB962C8B-B14F-4D97-AF65-F5344CB8AC3E}">
        <p14:creationId xmlns:p14="http://schemas.microsoft.com/office/powerpoint/2010/main" val="6465995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1147" y="760663"/>
            <a:ext cx="3244139" cy="1049235"/>
          </a:xfrm>
        </p:spPr>
        <p:txBody>
          <a:bodyPr/>
          <a:lstStyle/>
          <a:p>
            <a:r>
              <a:rPr lang="en-GB" dirty="0"/>
              <a:t>What is crisis?</a:t>
            </a:r>
          </a:p>
        </p:txBody>
      </p:sp>
      <p:sp>
        <p:nvSpPr>
          <p:cNvPr id="3" name="Content Placeholder 2"/>
          <p:cNvSpPr>
            <a:spLocks noGrp="1"/>
          </p:cNvSpPr>
          <p:nvPr>
            <p:ph idx="1"/>
          </p:nvPr>
        </p:nvSpPr>
        <p:spPr/>
        <p:txBody>
          <a:bodyPr>
            <a:normAutofit/>
          </a:bodyPr>
          <a:lstStyle/>
          <a:p>
            <a:r>
              <a:rPr lang="en-GB" sz="2400" dirty="0"/>
              <a:t>A </a:t>
            </a:r>
            <a:r>
              <a:rPr lang="en-GB" sz="2400" b="1" dirty="0"/>
              <a:t>crisis</a:t>
            </a:r>
            <a:r>
              <a:rPr lang="en-GB" sz="2400" dirty="0"/>
              <a:t> situation exists any time that your </a:t>
            </a:r>
            <a:r>
              <a:rPr lang="en-GB" sz="2400" b="1" dirty="0"/>
              <a:t>child</a:t>
            </a:r>
            <a:r>
              <a:rPr lang="en-GB" sz="2400" dirty="0"/>
              <a:t> is no longer safe to him/her self or others or when there is a need for immediate action or intervention. It is usually a time when all of your energies are being demanded in order to care for your </a:t>
            </a:r>
            <a:r>
              <a:rPr lang="en-GB" sz="2400" b="1" dirty="0"/>
              <a:t>child.</a:t>
            </a:r>
            <a:endParaRPr lang="en-GB" sz="2400" dirty="0"/>
          </a:p>
        </p:txBody>
      </p:sp>
    </p:spTree>
    <p:extLst>
      <p:ext uri="{BB962C8B-B14F-4D97-AF65-F5344CB8AC3E}">
        <p14:creationId xmlns:p14="http://schemas.microsoft.com/office/powerpoint/2010/main" val="41570568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3328" t="30446" r="25169" b="17841"/>
          <a:stretch/>
        </p:blipFill>
        <p:spPr>
          <a:xfrm>
            <a:off x="1449976" y="195943"/>
            <a:ext cx="9576163" cy="5405867"/>
          </a:xfrm>
          <a:prstGeom prst="rect">
            <a:avLst/>
          </a:prstGeom>
        </p:spPr>
      </p:pic>
    </p:spTree>
    <p:extLst>
      <p:ext uri="{BB962C8B-B14F-4D97-AF65-F5344CB8AC3E}">
        <p14:creationId xmlns:p14="http://schemas.microsoft.com/office/powerpoint/2010/main" val="5286418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CRISIS</a:t>
            </a:r>
          </a:p>
        </p:txBody>
      </p:sp>
      <p:sp>
        <p:nvSpPr>
          <p:cNvPr id="3" name="Content Placeholder 2"/>
          <p:cNvSpPr>
            <a:spLocks noGrp="1"/>
          </p:cNvSpPr>
          <p:nvPr>
            <p:ph idx="1"/>
          </p:nvPr>
        </p:nvSpPr>
        <p:spPr/>
        <p:txBody>
          <a:bodyPr/>
          <a:lstStyle/>
          <a:p>
            <a:r>
              <a:rPr lang="en-GB" dirty="0"/>
              <a:t>Heightened fight or flight behaviour – Absconding / Scaling Fences / Confrontation </a:t>
            </a:r>
          </a:p>
          <a:p>
            <a:endParaRPr lang="en-GB" dirty="0"/>
          </a:p>
          <a:p>
            <a:r>
              <a:rPr lang="en-GB" dirty="0"/>
              <a:t>Verbal Abuse – Swearing / Calling Names / Abuse regarding appearance</a:t>
            </a:r>
          </a:p>
          <a:p>
            <a:endParaRPr lang="en-GB" dirty="0"/>
          </a:p>
          <a:p>
            <a:r>
              <a:rPr lang="en-GB" dirty="0"/>
              <a:t>Physical Crisis Elements – </a:t>
            </a:r>
            <a:r>
              <a:rPr lang="en-GB" dirty="0" err="1"/>
              <a:t>Throwables</a:t>
            </a:r>
            <a:r>
              <a:rPr lang="en-GB" dirty="0"/>
              <a:t> / Tables / Chairs / Rocks / Slates / Stones / Metal Pole / Wooden Truck / Knives</a:t>
            </a:r>
          </a:p>
        </p:txBody>
      </p:sp>
      <p:sp>
        <p:nvSpPr>
          <p:cNvPr id="5" name="Content Placeholder 2"/>
          <p:cNvSpPr txBox="1">
            <a:spLocks/>
          </p:cNvSpPr>
          <p:nvPr/>
        </p:nvSpPr>
        <p:spPr>
          <a:xfrm>
            <a:off x="1451579" y="5139846"/>
            <a:ext cx="3484104" cy="488477"/>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buFont typeface="Wingdings" panose="05000000000000000000" pitchFamily="2" charset="2"/>
              <a:buChar char="Ø"/>
            </a:pPr>
            <a:r>
              <a:rPr lang="en-GB" i="1" dirty="0"/>
              <a:t>Scenarios I have de-escalated</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0279" y="174360"/>
            <a:ext cx="1936139" cy="630159"/>
          </a:xfrm>
          <a:prstGeom prst="rect">
            <a:avLst/>
          </a:prstGeom>
        </p:spPr>
      </p:pic>
    </p:spTree>
    <p:extLst>
      <p:ext uri="{BB962C8B-B14F-4D97-AF65-F5344CB8AC3E}">
        <p14:creationId xmlns:p14="http://schemas.microsoft.com/office/powerpoint/2010/main" val="578194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Student in crisis</a:t>
            </a:r>
          </a:p>
        </p:txBody>
      </p:sp>
      <p:sp>
        <p:nvSpPr>
          <p:cNvPr id="3" name="Content Placeholder 2"/>
          <p:cNvSpPr>
            <a:spLocks noGrp="1"/>
          </p:cNvSpPr>
          <p:nvPr>
            <p:ph idx="1"/>
          </p:nvPr>
        </p:nvSpPr>
        <p:spPr/>
        <p:txBody>
          <a:bodyPr/>
          <a:lstStyle/>
          <a:p>
            <a:r>
              <a:rPr lang="en-GB" dirty="0"/>
              <a:t>Task – How does the student feel when they are in crisis?</a:t>
            </a:r>
          </a:p>
        </p:txBody>
      </p:sp>
    </p:spTree>
    <p:extLst>
      <p:ext uri="{BB962C8B-B14F-4D97-AF65-F5344CB8AC3E}">
        <p14:creationId xmlns:p14="http://schemas.microsoft.com/office/powerpoint/2010/main" val="22996835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Staff dealing with a crisis</a:t>
            </a:r>
          </a:p>
        </p:txBody>
      </p:sp>
      <p:sp>
        <p:nvSpPr>
          <p:cNvPr id="3" name="Content Placeholder 2"/>
          <p:cNvSpPr>
            <a:spLocks noGrp="1"/>
          </p:cNvSpPr>
          <p:nvPr>
            <p:ph idx="1"/>
          </p:nvPr>
        </p:nvSpPr>
        <p:spPr/>
        <p:txBody>
          <a:bodyPr/>
          <a:lstStyle/>
          <a:p>
            <a:r>
              <a:rPr lang="en-GB" dirty="0"/>
              <a:t>Task - How do staff feel when dealing with a crisis?</a:t>
            </a:r>
          </a:p>
          <a:p>
            <a:endParaRPr lang="en-US" dirty="0"/>
          </a:p>
          <a:p>
            <a:endParaRPr lang="en-GB" dirty="0"/>
          </a:p>
        </p:txBody>
      </p:sp>
    </p:spTree>
    <p:extLst>
      <p:ext uri="{BB962C8B-B14F-4D97-AF65-F5344CB8AC3E}">
        <p14:creationId xmlns:p14="http://schemas.microsoft.com/office/powerpoint/2010/main" val="3699553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Key points</a:t>
            </a:r>
            <a:endParaRPr lang="en-GB" dirty="0"/>
          </a:p>
        </p:txBody>
      </p:sp>
      <p:sp>
        <p:nvSpPr>
          <p:cNvPr id="3" name="Content Placeholder 2"/>
          <p:cNvSpPr>
            <a:spLocks noGrp="1"/>
          </p:cNvSpPr>
          <p:nvPr>
            <p:ph idx="1"/>
          </p:nvPr>
        </p:nvSpPr>
        <p:spPr/>
        <p:txBody>
          <a:bodyPr/>
          <a:lstStyle/>
          <a:p>
            <a:r>
              <a:rPr lang="en-GB" dirty="0"/>
              <a:t>Confrontation</a:t>
            </a:r>
          </a:p>
          <a:p>
            <a:r>
              <a:rPr lang="en-GB" dirty="0"/>
              <a:t>Eye Contact</a:t>
            </a:r>
          </a:p>
          <a:p>
            <a:r>
              <a:rPr lang="en-GB" dirty="0"/>
              <a:t>Confidence</a:t>
            </a:r>
          </a:p>
          <a:p>
            <a:endParaRPr lang="en-GB" dirty="0"/>
          </a:p>
        </p:txBody>
      </p:sp>
    </p:spTree>
    <p:extLst>
      <p:ext uri="{BB962C8B-B14F-4D97-AF65-F5344CB8AC3E}">
        <p14:creationId xmlns:p14="http://schemas.microsoft.com/office/powerpoint/2010/main" val="13072455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8" y="367387"/>
            <a:ext cx="9603275" cy="1049235"/>
          </a:xfrm>
        </p:spPr>
        <p:txBody>
          <a:bodyPr>
            <a:normAutofit fontScale="90000"/>
          </a:bodyPr>
          <a:lstStyle/>
          <a:p>
            <a:pPr algn="ctr"/>
            <a:r>
              <a:rPr lang="en-GB" dirty="0"/>
              <a:t>Recognising Triggers / </a:t>
            </a:r>
            <a:r>
              <a:rPr lang="en-GB" dirty="0" err="1"/>
              <a:t>SELf</a:t>
            </a:r>
            <a:r>
              <a:rPr lang="en-GB" dirty="0"/>
              <a:t> regulation:</a:t>
            </a:r>
            <a:br>
              <a:rPr lang="en-GB" dirty="0"/>
            </a:br>
            <a:br>
              <a:rPr lang="en-GB" dirty="0"/>
            </a:br>
            <a:r>
              <a:rPr lang="en-GB" dirty="0"/>
              <a:t>Discussion</a:t>
            </a:r>
          </a:p>
        </p:txBody>
      </p:sp>
      <p:sp>
        <p:nvSpPr>
          <p:cNvPr id="3" name="Content Placeholder 2"/>
          <p:cNvSpPr>
            <a:spLocks noGrp="1"/>
          </p:cNvSpPr>
          <p:nvPr>
            <p:ph idx="1"/>
          </p:nvPr>
        </p:nvSpPr>
        <p:spPr/>
        <p:txBody>
          <a:bodyPr>
            <a:normAutofit/>
          </a:bodyPr>
          <a:lstStyle/>
          <a:p>
            <a:r>
              <a:rPr lang="en-GB" dirty="0"/>
              <a:t>What are triggers?</a:t>
            </a:r>
          </a:p>
          <a:p>
            <a:r>
              <a:rPr lang="en-GB" dirty="0"/>
              <a:t>How do we recognise triggers in the classroom?</a:t>
            </a:r>
          </a:p>
          <a:p>
            <a:r>
              <a:rPr lang="en-GB" dirty="0"/>
              <a:t>How do we manage a student in crisis?</a:t>
            </a:r>
          </a:p>
          <a:p>
            <a:r>
              <a:rPr lang="en-GB" dirty="0"/>
              <a:t>How do we help the students self-regulate?</a:t>
            </a:r>
          </a:p>
          <a:p>
            <a:r>
              <a:rPr lang="en-GB" dirty="0"/>
              <a:t>How do we support the students overcome their barriers?</a:t>
            </a:r>
          </a:p>
          <a:p>
            <a:endParaRPr lang="en-GB" dirty="0"/>
          </a:p>
          <a:p>
            <a:r>
              <a:rPr lang="en-GB" dirty="0"/>
              <a:t>Aspects that work well – Calm Box, 5 mins,  Activity Change, Change of Face.</a:t>
            </a:r>
          </a:p>
        </p:txBody>
      </p:sp>
    </p:spTree>
    <p:extLst>
      <p:ext uri="{BB962C8B-B14F-4D97-AF65-F5344CB8AC3E}">
        <p14:creationId xmlns:p14="http://schemas.microsoft.com/office/powerpoint/2010/main" val="26482330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to do / not to do</a:t>
            </a:r>
          </a:p>
        </p:txBody>
      </p:sp>
      <p:sp>
        <p:nvSpPr>
          <p:cNvPr id="3" name="Content Placeholder 2"/>
          <p:cNvSpPr>
            <a:spLocks noGrp="1"/>
          </p:cNvSpPr>
          <p:nvPr>
            <p:ph idx="1"/>
          </p:nvPr>
        </p:nvSpPr>
        <p:spPr>
          <a:xfrm>
            <a:off x="1451579" y="2015732"/>
            <a:ext cx="9603275" cy="3823959"/>
          </a:xfrm>
        </p:spPr>
        <p:txBody>
          <a:bodyPr>
            <a:normAutofit lnSpcReduction="10000"/>
          </a:bodyPr>
          <a:lstStyle/>
          <a:p>
            <a:r>
              <a:rPr lang="en-GB" sz="1100" dirty="0"/>
              <a:t>Do not raise your voice unless you or the student is in danger.</a:t>
            </a:r>
          </a:p>
          <a:p>
            <a:r>
              <a:rPr lang="en-GB" sz="1100" dirty="0"/>
              <a:t>Do not stand in front of the their exits (doors).</a:t>
            </a:r>
          </a:p>
          <a:p>
            <a:r>
              <a:rPr lang="en-GB" sz="1100" dirty="0"/>
              <a:t>Do remove all throwables.</a:t>
            </a:r>
          </a:p>
          <a:p>
            <a:r>
              <a:rPr lang="en-GB" sz="1100" dirty="0"/>
              <a:t>Do remove any loose clothing / accessories worn.</a:t>
            </a:r>
          </a:p>
          <a:p>
            <a:r>
              <a:rPr lang="en-GB" sz="1100" dirty="0"/>
              <a:t>Do not repeat the crisis situation in front of the student after it has taken place.</a:t>
            </a:r>
          </a:p>
          <a:p>
            <a:r>
              <a:rPr lang="en-GB" sz="1100" dirty="0"/>
              <a:t>Do not show that you are vulnerable – be confident in every decision.</a:t>
            </a:r>
          </a:p>
          <a:p>
            <a:r>
              <a:rPr lang="en-GB" sz="1100" dirty="0"/>
              <a:t>Do change the topic of conversation</a:t>
            </a:r>
          </a:p>
          <a:p>
            <a:r>
              <a:rPr lang="en-GB" sz="1100" dirty="0"/>
              <a:t>Do have plenty of options you can use</a:t>
            </a:r>
          </a:p>
          <a:p>
            <a:r>
              <a:rPr lang="en-GB" sz="1100" dirty="0"/>
              <a:t>Do change the activity</a:t>
            </a:r>
          </a:p>
          <a:p>
            <a:r>
              <a:rPr lang="en-GB" sz="1100" dirty="0"/>
              <a:t>Do change the location, take them to a different room – remove the student from the scenario</a:t>
            </a:r>
          </a:p>
          <a:p>
            <a:r>
              <a:rPr lang="en-GB" sz="1100" dirty="0"/>
              <a:t>Do have a change of face</a:t>
            </a:r>
          </a:p>
          <a:p>
            <a:r>
              <a:rPr lang="en-GB" sz="1100" dirty="0"/>
              <a:t>Do always have someone with you.</a:t>
            </a:r>
          </a:p>
          <a:p>
            <a:pPr marL="0" indent="0">
              <a:buNone/>
            </a:pPr>
            <a:endParaRPr lang="en-GB" dirty="0"/>
          </a:p>
        </p:txBody>
      </p:sp>
      <p:sp>
        <p:nvSpPr>
          <p:cNvPr id="4" name="Rectangle 3"/>
          <p:cNvSpPr/>
          <p:nvPr/>
        </p:nvSpPr>
        <p:spPr>
          <a:xfrm>
            <a:off x="3475835" y="1380745"/>
            <a:ext cx="5094856" cy="369332"/>
          </a:xfrm>
          <a:prstGeom prst="rect">
            <a:avLst/>
          </a:prstGeom>
        </p:spPr>
        <p:txBody>
          <a:bodyPr wrap="none">
            <a:spAutoFit/>
          </a:bodyPr>
          <a:lstStyle/>
          <a:p>
            <a:r>
              <a:rPr lang="en-GB" dirty="0"/>
              <a:t>What do you do if the student becomes heightened?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902319" y="5930474"/>
            <a:ext cx="190882" cy="60030"/>
          </a:xfrm>
          <a:prstGeom prst="rect">
            <a:avLst/>
          </a:prstGeom>
        </p:spPr>
      </p:pic>
    </p:spTree>
    <p:extLst>
      <p:ext uri="{BB962C8B-B14F-4D97-AF65-F5344CB8AC3E}">
        <p14:creationId xmlns:p14="http://schemas.microsoft.com/office/powerpoint/2010/main" val="3162824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06BC6-86F6-E481-467D-7B3F6BB602FD}"/>
              </a:ext>
            </a:extLst>
          </p:cNvPr>
          <p:cNvSpPr>
            <a:spLocks noGrp="1"/>
          </p:cNvSpPr>
          <p:nvPr>
            <p:ph type="title"/>
          </p:nvPr>
        </p:nvSpPr>
        <p:spPr>
          <a:xfrm>
            <a:off x="1469334" y="1896473"/>
            <a:ext cx="9603275" cy="1049235"/>
          </a:xfrm>
        </p:spPr>
        <p:txBody>
          <a:bodyPr/>
          <a:lstStyle/>
          <a:p>
            <a:pPr algn="ctr"/>
            <a:r>
              <a:rPr lang="en-US" dirty="0"/>
              <a:t>What is attachment?</a:t>
            </a:r>
            <a:endParaRPr lang="en-GB" dirty="0"/>
          </a:p>
        </p:txBody>
      </p:sp>
    </p:spTree>
    <p:extLst>
      <p:ext uri="{BB962C8B-B14F-4D97-AF65-F5344CB8AC3E}">
        <p14:creationId xmlns:p14="http://schemas.microsoft.com/office/powerpoint/2010/main" val="29400362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Self-Regulation</a:t>
            </a:r>
          </a:p>
        </p:txBody>
      </p:sp>
      <p:sp>
        <p:nvSpPr>
          <p:cNvPr id="3" name="Content Placeholder 2"/>
          <p:cNvSpPr>
            <a:spLocks noGrp="1"/>
          </p:cNvSpPr>
          <p:nvPr>
            <p:ph idx="1"/>
          </p:nvPr>
        </p:nvSpPr>
        <p:spPr/>
        <p:txBody>
          <a:bodyPr/>
          <a:lstStyle/>
          <a:p>
            <a:r>
              <a:rPr lang="en-GB" dirty="0"/>
              <a:t>How do we help the child self-regulate leading up to crisis?</a:t>
            </a:r>
          </a:p>
          <a:p>
            <a:endParaRPr lang="en-GB" dirty="0"/>
          </a:p>
          <a:p>
            <a:r>
              <a:rPr lang="en-GB" dirty="0"/>
              <a:t>How do we help the child self-regulate after crisis?</a:t>
            </a:r>
          </a:p>
          <a:p>
            <a:endParaRPr lang="en-GB" dirty="0"/>
          </a:p>
        </p:txBody>
      </p:sp>
    </p:spTree>
    <p:extLst>
      <p:ext uri="{BB962C8B-B14F-4D97-AF65-F5344CB8AC3E}">
        <p14:creationId xmlns:p14="http://schemas.microsoft.com/office/powerpoint/2010/main" val="5965980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984" y="182192"/>
            <a:ext cx="5092913" cy="1049235"/>
          </a:xfrm>
        </p:spPr>
        <p:txBody>
          <a:bodyPr/>
          <a:lstStyle/>
          <a:p>
            <a:pPr algn="ctr"/>
            <a:br>
              <a:rPr lang="en-GB" dirty="0"/>
            </a:br>
            <a:r>
              <a:rPr lang="en-GB" dirty="0"/>
              <a:t>TEAM TEACH HOLDS</a:t>
            </a:r>
          </a:p>
        </p:txBody>
      </p:sp>
      <p:sp>
        <p:nvSpPr>
          <p:cNvPr id="3" name="Content Placeholder 2"/>
          <p:cNvSpPr>
            <a:spLocks noGrp="1"/>
          </p:cNvSpPr>
          <p:nvPr>
            <p:ph idx="1"/>
          </p:nvPr>
        </p:nvSpPr>
        <p:spPr>
          <a:xfrm>
            <a:off x="1451579" y="2015732"/>
            <a:ext cx="10082924" cy="3980119"/>
          </a:xfrm>
        </p:spPr>
        <p:txBody>
          <a:bodyPr>
            <a:normAutofit fontScale="70000" lnSpcReduction="20000"/>
          </a:bodyPr>
          <a:lstStyle/>
          <a:p>
            <a:r>
              <a:rPr lang="en-GB" dirty="0"/>
              <a:t>Caring C’s</a:t>
            </a:r>
          </a:p>
          <a:p>
            <a:r>
              <a:rPr lang="en-GB" dirty="0"/>
              <a:t>Guiding Hand</a:t>
            </a:r>
          </a:p>
          <a:p>
            <a:r>
              <a:rPr lang="en-GB" dirty="0"/>
              <a:t>Single Elbow</a:t>
            </a:r>
          </a:p>
          <a:p>
            <a:r>
              <a:rPr lang="en-GB" dirty="0"/>
              <a:t>High Elbow</a:t>
            </a:r>
          </a:p>
          <a:p>
            <a:r>
              <a:rPr lang="en-GB" dirty="0"/>
              <a:t>Double Elbow</a:t>
            </a:r>
          </a:p>
          <a:p>
            <a:r>
              <a:rPr lang="en-GB" dirty="0"/>
              <a:t>Chair Hold</a:t>
            </a:r>
          </a:p>
          <a:p>
            <a:pPr marL="0" indent="0">
              <a:buNone/>
            </a:pPr>
            <a:endParaRPr lang="en-GB" dirty="0"/>
          </a:p>
          <a:p>
            <a:r>
              <a:rPr lang="en-US" dirty="0">
                <a:solidFill>
                  <a:srgbClr val="FF0000"/>
                </a:solidFill>
              </a:rPr>
              <a:t>Changing face.</a:t>
            </a:r>
          </a:p>
          <a:p>
            <a:r>
              <a:rPr lang="en-US" dirty="0">
                <a:solidFill>
                  <a:srgbClr val="FF0000"/>
                </a:solidFill>
              </a:rPr>
              <a:t>Team Teach does not deliberately cause pain.</a:t>
            </a:r>
            <a:endParaRPr lang="en-GB" dirty="0">
              <a:solidFill>
                <a:srgbClr val="FF0000"/>
              </a:solidFill>
            </a:endParaRPr>
          </a:p>
          <a:p>
            <a:r>
              <a:rPr lang="en-GB" dirty="0">
                <a:solidFill>
                  <a:srgbClr val="FF0000"/>
                </a:solidFill>
              </a:rPr>
              <a:t>Always keep in mind the reason why you are restraining.</a:t>
            </a:r>
          </a:p>
          <a:p>
            <a:r>
              <a:rPr lang="en-GB" dirty="0">
                <a:solidFill>
                  <a:srgbClr val="FF0000"/>
                </a:solidFill>
              </a:rPr>
              <a:t>If you are </a:t>
            </a:r>
            <a:r>
              <a:rPr lang="en-GB" b="1" dirty="0">
                <a:solidFill>
                  <a:srgbClr val="FF0000"/>
                </a:solidFill>
              </a:rPr>
              <a:t>NOT Team-Teach </a:t>
            </a:r>
            <a:r>
              <a:rPr lang="en-GB" dirty="0">
                <a:solidFill>
                  <a:srgbClr val="FF0000"/>
                </a:solidFill>
              </a:rPr>
              <a:t>trained you may be asked to help with moving things or opening doors. You may also be asked to help restrain a child, which you are allowed to do if a Team-Teach trained member of staff asks you, as long as they are present.</a:t>
            </a:r>
          </a:p>
        </p:txBody>
      </p:sp>
      <p:pic>
        <p:nvPicPr>
          <p:cNvPr id="1026" name="52CA400C-ED35-442C-9E77-0C36F8E02193" descr="52CA400C-ED35-442C-9E77-0C36F8E0219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1313" y="2827201"/>
            <a:ext cx="2951609" cy="2556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B0F71CFF-014C-4B7A-8E11-986131F72842" descr="B0F71CFF-014C-4B7A-8E11-986131F728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8905" y="2946146"/>
            <a:ext cx="3242408" cy="2318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406433CA-D7FD-47B4-B9C5-9B18D062A0C2" descr="406433CA-D7FD-47B4-B9C5-9B18D062A0C2"/>
          <p:cNvPicPr>
            <a:picLocks noChangeAspect="1" noChangeArrowheads="1"/>
          </p:cNvPicPr>
          <p:nvPr/>
        </p:nvPicPr>
        <p:blipFill rotWithShape="1">
          <a:blip r:embed="rId4">
            <a:extLst>
              <a:ext uri="{28A0092B-C50C-407E-A947-70E740481C1C}">
                <a14:useLocalDpi xmlns:a14="http://schemas.microsoft.com/office/drawing/2010/main" val="0"/>
              </a:ext>
            </a:extLst>
          </a:blip>
          <a:srcRect l="10379" t="7872" r="19057" b="6292"/>
          <a:stretch/>
        </p:blipFill>
        <p:spPr bwMode="auto">
          <a:xfrm rot="5400000">
            <a:off x="9502155" y="297727"/>
            <a:ext cx="2636302" cy="24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56889967-87E4-4B27-83E5-E6113FEDA4D9" descr="56889967-87E4-4B27-83E5-E6113FEDA4D9"/>
          <p:cNvPicPr>
            <a:picLocks noChangeAspect="1" noChangeArrowheads="1"/>
          </p:cNvPicPr>
          <p:nvPr/>
        </p:nvPicPr>
        <p:blipFill rotWithShape="1">
          <a:blip r:embed="rId5">
            <a:extLst>
              <a:ext uri="{28A0092B-C50C-407E-A947-70E740481C1C}">
                <a14:useLocalDpi xmlns:a14="http://schemas.microsoft.com/office/drawing/2010/main" val="0"/>
              </a:ext>
            </a:extLst>
          </a:blip>
          <a:srcRect t="6052" r="7570"/>
          <a:stretch/>
        </p:blipFill>
        <p:spPr bwMode="auto">
          <a:xfrm>
            <a:off x="6669393" y="204363"/>
            <a:ext cx="2560379" cy="251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38631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6848" y="1235594"/>
            <a:ext cx="5079849" cy="1651298"/>
          </a:xfrm>
        </p:spPr>
        <p:txBody>
          <a:bodyPr>
            <a:normAutofit/>
          </a:bodyPr>
          <a:lstStyle/>
          <a:p>
            <a:r>
              <a:rPr lang="en-GB" sz="4400" dirty="0"/>
              <a:t>Knife crime</a:t>
            </a:r>
          </a:p>
        </p:txBody>
      </p:sp>
      <p:sp>
        <p:nvSpPr>
          <p:cNvPr id="4" name="TextBox 3"/>
          <p:cNvSpPr txBox="1"/>
          <p:nvPr/>
        </p:nvSpPr>
        <p:spPr>
          <a:xfrm>
            <a:off x="2808514" y="2702226"/>
            <a:ext cx="6897189" cy="461665"/>
          </a:xfrm>
          <a:prstGeom prst="rect">
            <a:avLst/>
          </a:prstGeom>
          <a:noFill/>
        </p:spPr>
        <p:txBody>
          <a:bodyPr wrap="square" rtlCol="0">
            <a:spAutoFit/>
          </a:bodyPr>
          <a:lstStyle/>
          <a:p>
            <a:r>
              <a:rPr lang="en-GB" sz="2400" dirty="0"/>
              <a:t>‘Middlesbrough is the knife crime capital of the UK</a:t>
            </a:r>
            <a:r>
              <a:rPr lang="en-GB" dirty="0"/>
              <a:t>’</a:t>
            </a:r>
          </a:p>
        </p:txBody>
      </p:sp>
    </p:spTree>
    <p:extLst>
      <p:ext uri="{BB962C8B-B14F-4D97-AF65-F5344CB8AC3E}">
        <p14:creationId xmlns:p14="http://schemas.microsoft.com/office/powerpoint/2010/main" val="37873031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rot="5400000">
            <a:off x="3490004" y="-912179"/>
            <a:ext cx="5733053" cy="8030755"/>
          </a:xfrm>
          <a:prstGeom prst="rect">
            <a:avLst/>
          </a:prstGeom>
          <a:noFill/>
          <a:ln>
            <a:noFill/>
          </a:ln>
        </p:spPr>
      </p:pic>
    </p:spTree>
    <p:extLst>
      <p:ext uri="{BB962C8B-B14F-4D97-AF65-F5344CB8AC3E}">
        <p14:creationId xmlns:p14="http://schemas.microsoft.com/office/powerpoint/2010/main" val="26659492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8" y="2691803"/>
            <a:ext cx="9603275" cy="1049235"/>
          </a:xfrm>
        </p:spPr>
        <p:txBody>
          <a:bodyPr>
            <a:normAutofit fontScale="90000"/>
          </a:bodyPr>
          <a:lstStyle/>
          <a:p>
            <a:r>
              <a:rPr lang="en-GB" dirty="0"/>
              <a:t>Child, 4, among 1,383 pupils found carrying weapons into class</a:t>
            </a:r>
            <a:br>
              <a:rPr lang="en-GB" dirty="0"/>
            </a:br>
            <a:br>
              <a:rPr lang="en-GB" dirty="0"/>
            </a:br>
            <a:br>
              <a:rPr lang="en-GB" dirty="0"/>
            </a:br>
            <a:endParaRPr lang="en-GB" dirty="0"/>
          </a:p>
        </p:txBody>
      </p:sp>
      <p:sp>
        <p:nvSpPr>
          <p:cNvPr id="3" name="Content Placeholder 2"/>
          <p:cNvSpPr>
            <a:spLocks noGrp="1"/>
          </p:cNvSpPr>
          <p:nvPr>
            <p:ph idx="1"/>
          </p:nvPr>
        </p:nvSpPr>
        <p:spPr>
          <a:xfrm>
            <a:off x="1307889" y="1231960"/>
            <a:ext cx="9603275" cy="3450613"/>
          </a:xfrm>
        </p:spPr>
        <p:txBody>
          <a:bodyPr/>
          <a:lstStyle/>
          <a:p>
            <a:r>
              <a:rPr lang="en-GB" dirty="0"/>
              <a:t>Task – what do you think of this statement?</a:t>
            </a:r>
          </a:p>
        </p:txBody>
      </p:sp>
    </p:spTree>
    <p:extLst>
      <p:ext uri="{BB962C8B-B14F-4D97-AF65-F5344CB8AC3E}">
        <p14:creationId xmlns:p14="http://schemas.microsoft.com/office/powerpoint/2010/main" val="12323391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7077" y="2748261"/>
            <a:ext cx="9603275" cy="1049235"/>
          </a:xfrm>
        </p:spPr>
        <p:txBody>
          <a:bodyPr>
            <a:normAutofit fontScale="90000"/>
          </a:bodyPr>
          <a:lstStyle/>
          <a:p>
            <a:r>
              <a:rPr lang="en-GB" dirty="0"/>
              <a:t>‘I would be dead in 2 days if I didn’t carry a knife’</a:t>
            </a:r>
            <a:br>
              <a:rPr lang="en-GB" dirty="0"/>
            </a:br>
            <a:endParaRPr lang="en-GB" dirty="0"/>
          </a:p>
        </p:txBody>
      </p:sp>
      <p:sp>
        <p:nvSpPr>
          <p:cNvPr id="3" name="Content Placeholder 2"/>
          <p:cNvSpPr>
            <a:spLocks noGrp="1"/>
          </p:cNvSpPr>
          <p:nvPr>
            <p:ph idx="1"/>
          </p:nvPr>
        </p:nvSpPr>
        <p:spPr>
          <a:xfrm>
            <a:off x="1347077" y="1323400"/>
            <a:ext cx="5445610" cy="740531"/>
          </a:xfrm>
        </p:spPr>
        <p:txBody>
          <a:bodyPr/>
          <a:lstStyle/>
          <a:p>
            <a:r>
              <a:rPr lang="en-GB" dirty="0"/>
              <a:t>Task – What do you think of this statement?</a:t>
            </a:r>
          </a:p>
        </p:txBody>
      </p:sp>
    </p:spTree>
    <p:extLst>
      <p:ext uri="{BB962C8B-B14F-4D97-AF65-F5344CB8AC3E}">
        <p14:creationId xmlns:p14="http://schemas.microsoft.com/office/powerpoint/2010/main" val="37712661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Dealing with a knife within an educational placement</a:t>
            </a:r>
          </a:p>
        </p:txBody>
      </p:sp>
      <p:sp>
        <p:nvSpPr>
          <p:cNvPr id="3" name="Content Placeholder 2"/>
          <p:cNvSpPr>
            <a:spLocks noGrp="1"/>
          </p:cNvSpPr>
          <p:nvPr>
            <p:ph idx="1"/>
          </p:nvPr>
        </p:nvSpPr>
        <p:spPr/>
        <p:txBody>
          <a:bodyPr>
            <a:normAutofit fontScale="92500" lnSpcReduction="20000"/>
          </a:bodyPr>
          <a:lstStyle/>
          <a:p>
            <a:r>
              <a:rPr lang="en-GB" u="sng" dirty="0"/>
              <a:t>The 5 Positions</a:t>
            </a:r>
          </a:p>
          <a:p>
            <a:r>
              <a:rPr lang="en-GB" dirty="0"/>
              <a:t>Move Away</a:t>
            </a:r>
          </a:p>
          <a:p>
            <a:r>
              <a:rPr lang="en-GB" dirty="0"/>
              <a:t>Guide Away</a:t>
            </a:r>
          </a:p>
          <a:p>
            <a:r>
              <a:rPr lang="en-GB" dirty="0"/>
              <a:t>Take Away</a:t>
            </a:r>
          </a:p>
          <a:p>
            <a:endParaRPr lang="en-GB" dirty="0"/>
          </a:p>
          <a:p>
            <a:r>
              <a:rPr lang="en-GB" dirty="0"/>
              <a:t>NOW (No Other Way) Distance is the length of arm or weapon.</a:t>
            </a:r>
          </a:p>
          <a:p>
            <a:endParaRPr lang="en-GB" dirty="0"/>
          </a:p>
          <a:p>
            <a:r>
              <a:rPr lang="en-GB" b="1" dirty="0">
                <a:solidFill>
                  <a:srgbClr val="FF0000"/>
                </a:solidFill>
              </a:rPr>
              <a:t>Only TAKE AWAY if there is NO OTHER WAY (NOW)</a:t>
            </a:r>
          </a:p>
        </p:txBody>
      </p:sp>
      <p:sp>
        <p:nvSpPr>
          <p:cNvPr id="4" name="TextBox 3"/>
          <p:cNvSpPr txBox="1"/>
          <p:nvPr/>
        </p:nvSpPr>
        <p:spPr>
          <a:xfrm>
            <a:off x="8530046" y="2015732"/>
            <a:ext cx="2877505" cy="1200329"/>
          </a:xfrm>
          <a:prstGeom prst="rect">
            <a:avLst/>
          </a:prstGeom>
          <a:noFill/>
        </p:spPr>
        <p:txBody>
          <a:bodyPr wrap="square" rtlCol="0">
            <a:spAutoFit/>
          </a:bodyPr>
          <a:lstStyle/>
          <a:p>
            <a:r>
              <a:rPr lang="en-GB" dirty="0"/>
              <a:t>Task: How would we deal with this in a classroom?</a:t>
            </a:r>
          </a:p>
          <a:p>
            <a:endParaRPr lang="en-GB" dirty="0"/>
          </a:p>
          <a:p>
            <a:r>
              <a:rPr lang="en-GB" dirty="0"/>
              <a:t>Policies in your placement?</a:t>
            </a:r>
          </a:p>
        </p:txBody>
      </p:sp>
    </p:spTree>
    <p:extLst>
      <p:ext uri="{BB962C8B-B14F-4D97-AF65-F5344CB8AC3E}">
        <p14:creationId xmlns:p14="http://schemas.microsoft.com/office/powerpoint/2010/main" val="32222732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 </a:t>
            </a:r>
            <a:r>
              <a:rPr lang="en-US" dirty="0" err="1"/>
              <a:t>AWAy</a:t>
            </a:r>
            <a:r>
              <a:rPr lang="en-US" dirty="0"/>
              <a:t> – WORST SCENARIO</a:t>
            </a:r>
            <a:endParaRPr lang="en-GB" dirty="0"/>
          </a:p>
        </p:txBody>
      </p:sp>
      <p:pic>
        <p:nvPicPr>
          <p:cNvPr id="1026" name="81DA7B0C-FA3F-466E-BF38-41ED3DCEB73C" descr="81DA7B0C-FA3F-466E-BF38-41ED3DCEB73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757" y="2312125"/>
            <a:ext cx="2481942" cy="3309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C9FE9A22-6098-4CBF-A03A-CC71F1B6C8AE" descr="C9FE9A22-6098-4CBF-A03A-CC71F1B6C8A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592" y="2312125"/>
            <a:ext cx="2478814" cy="330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92705299-DD8A-4123-9B2D-DD397055E513" descr="92705299-DD8A-4123-9B2D-DD397055E5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5299" y="2296529"/>
            <a:ext cx="2490511" cy="3320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DB75B03A-8C55-45EC-9653-EFA8C1222634" descr="DB75B03A-8C55-45EC-9653-EFA8C12226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5703" y="2296528"/>
            <a:ext cx="2489166" cy="331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80369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 conclude</a:t>
            </a:r>
          </a:p>
        </p:txBody>
      </p:sp>
      <p:sp>
        <p:nvSpPr>
          <p:cNvPr id="3" name="Content Placeholder 2"/>
          <p:cNvSpPr>
            <a:spLocks noGrp="1"/>
          </p:cNvSpPr>
          <p:nvPr>
            <p:ph idx="1"/>
          </p:nvPr>
        </p:nvSpPr>
        <p:spPr/>
        <p:txBody>
          <a:bodyPr/>
          <a:lstStyle/>
          <a:p>
            <a:pPr marL="0" indent="0">
              <a:buNone/>
            </a:pPr>
            <a:r>
              <a:rPr lang="en-GB" dirty="0"/>
              <a:t>Students will always remember a teacher who helped them along the way.</a:t>
            </a:r>
          </a:p>
          <a:p>
            <a:pPr marL="0" indent="0">
              <a:buNone/>
            </a:pPr>
            <a:endParaRPr lang="en-GB" dirty="0"/>
          </a:p>
          <a:p>
            <a:pPr marL="0" indent="0">
              <a:buNone/>
            </a:pPr>
            <a:r>
              <a:rPr lang="en-GB" dirty="0"/>
              <a:t>Do not feel as if you will be able to change and turn their life around every time.</a:t>
            </a:r>
          </a:p>
          <a:p>
            <a:pPr marL="0" indent="0">
              <a:buNone/>
            </a:pPr>
            <a:endParaRPr lang="en-GB" dirty="0"/>
          </a:p>
          <a:p>
            <a:pPr marL="0" indent="0">
              <a:buNone/>
            </a:pPr>
            <a:r>
              <a:rPr lang="en-GB" dirty="0"/>
              <a:t>A small win is a win</a:t>
            </a:r>
          </a:p>
          <a:p>
            <a:pPr marL="0" indent="0">
              <a:buNone/>
            </a:pPr>
            <a:endParaRPr lang="en-GB" dirty="0"/>
          </a:p>
          <a:p>
            <a:pPr marL="0" indent="0">
              <a:buNone/>
            </a:pPr>
            <a:r>
              <a:rPr lang="en-GB" dirty="0"/>
              <a:t>Put the student first – What is best for the student in the long-run</a:t>
            </a:r>
          </a:p>
        </p:txBody>
      </p:sp>
    </p:spTree>
    <p:extLst>
      <p:ext uri="{BB962C8B-B14F-4D97-AF65-F5344CB8AC3E}">
        <p14:creationId xmlns:p14="http://schemas.microsoft.com/office/powerpoint/2010/main" val="38784474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99729" y="962391"/>
            <a:ext cx="3202327" cy="1018413"/>
          </a:xfrm>
        </p:spPr>
        <p:txBody>
          <a:bodyPr>
            <a:normAutofit fontScale="92500"/>
          </a:bodyPr>
          <a:lstStyle/>
          <a:p>
            <a:pPr marL="0" indent="0">
              <a:buNone/>
            </a:pPr>
            <a:r>
              <a:rPr lang="en-GB" sz="4400" dirty="0"/>
              <a:t>QUESTIONS</a:t>
            </a:r>
          </a:p>
        </p:txBody>
      </p:sp>
    </p:spTree>
    <p:extLst>
      <p:ext uri="{BB962C8B-B14F-4D97-AF65-F5344CB8AC3E}">
        <p14:creationId xmlns:p14="http://schemas.microsoft.com/office/powerpoint/2010/main" val="4186508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F81AC-D6E3-1F5C-2418-0B0F35770729}"/>
              </a:ext>
            </a:extLst>
          </p:cNvPr>
          <p:cNvSpPr>
            <a:spLocks noGrp="1"/>
          </p:cNvSpPr>
          <p:nvPr>
            <p:ph type="title"/>
          </p:nvPr>
        </p:nvSpPr>
        <p:spPr/>
        <p:txBody>
          <a:bodyPr/>
          <a:lstStyle/>
          <a:p>
            <a:r>
              <a:rPr lang="en-US" dirty="0"/>
              <a:t>What is attachment?</a:t>
            </a:r>
            <a:endParaRPr lang="en-GB" dirty="0"/>
          </a:p>
        </p:txBody>
      </p:sp>
      <p:sp>
        <p:nvSpPr>
          <p:cNvPr id="3" name="Content Placeholder 2">
            <a:extLst>
              <a:ext uri="{FF2B5EF4-FFF2-40B4-BE49-F238E27FC236}">
                <a16:creationId xmlns:a16="http://schemas.microsoft.com/office/drawing/2014/main" id="{900D8F39-6D6B-A247-C606-556E855E9D47}"/>
              </a:ext>
            </a:extLst>
          </p:cNvPr>
          <p:cNvSpPr>
            <a:spLocks noGrp="1"/>
          </p:cNvSpPr>
          <p:nvPr>
            <p:ph idx="1"/>
          </p:nvPr>
        </p:nvSpPr>
        <p:spPr/>
        <p:txBody>
          <a:bodyPr/>
          <a:lstStyle/>
          <a:p>
            <a:r>
              <a:rPr lang="en-US" b="0" i="0" dirty="0">
                <a:solidFill>
                  <a:srgbClr val="000000"/>
                </a:solidFill>
                <a:effectLst/>
                <a:latin typeface="NSPCC-Regular"/>
              </a:rPr>
              <a:t>Attachment is a clinical term used to describe "a lasting psychological connectedness between human beings” (Bowlby, 1997).</a:t>
            </a:r>
          </a:p>
          <a:p>
            <a:endParaRPr lang="en-US" dirty="0">
              <a:solidFill>
                <a:srgbClr val="000000"/>
              </a:solidFill>
              <a:latin typeface="NSPCC-Regular"/>
            </a:endParaRPr>
          </a:p>
          <a:p>
            <a:r>
              <a:rPr lang="en-US" b="0" i="0" dirty="0">
                <a:solidFill>
                  <a:srgbClr val="000000"/>
                </a:solidFill>
                <a:effectLst/>
                <a:latin typeface="NSPCC-Regular"/>
              </a:rPr>
              <a:t> In particular, attachment theory highlights the importance of a child’s emotional bond with their primary caregivers. Disruption to or loss of this bond can affect a child emotionally and psychologically into adulthood, and have an impact on their future relationships.</a:t>
            </a:r>
            <a:endParaRPr lang="en-GB" dirty="0"/>
          </a:p>
        </p:txBody>
      </p:sp>
    </p:spTree>
    <p:extLst>
      <p:ext uri="{BB962C8B-B14F-4D97-AF65-F5344CB8AC3E}">
        <p14:creationId xmlns:p14="http://schemas.microsoft.com/office/powerpoint/2010/main" val="3845643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6AD6E-1C53-573F-87CD-5160CA3A8CBD}"/>
              </a:ext>
            </a:extLst>
          </p:cNvPr>
          <p:cNvSpPr>
            <a:spLocks noGrp="1"/>
          </p:cNvSpPr>
          <p:nvPr>
            <p:ph type="title"/>
          </p:nvPr>
        </p:nvSpPr>
        <p:spPr/>
        <p:txBody>
          <a:bodyPr/>
          <a:lstStyle/>
          <a:p>
            <a:r>
              <a:rPr lang="en-US" dirty="0"/>
              <a:t>Why is attachment important?</a:t>
            </a:r>
            <a:endParaRPr lang="en-GB" dirty="0"/>
          </a:p>
        </p:txBody>
      </p:sp>
      <p:sp>
        <p:nvSpPr>
          <p:cNvPr id="3" name="Content Placeholder 2">
            <a:extLst>
              <a:ext uri="{FF2B5EF4-FFF2-40B4-BE49-F238E27FC236}">
                <a16:creationId xmlns:a16="http://schemas.microsoft.com/office/drawing/2014/main" id="{1F0FA92A-9703-BA2D-B53D-BCE0CDCD8104}"/>
              </a:ext>
            </a:extLst>
          </p:cNvPr>
          <p:cNvSpPr>
            <a:spLocks noGrp="1"/>
          </p:cNvSpPr>
          <p:nvPr>
            <p:ph idx="1"/>
          </p:nvPr>
        </p:nvSpPr>
        <p:spPr/>
        <p:txBody>
          <a:bodyPr/>
          <a:lstStyle/>
          <a:p>
            <a:r>
              <a:rPr lang="en-US" b="0" i="0" dirty="0">
                <a:solidFill>
                  <a:srgbClr val="000000"/>
                </a:solidFill>
                <a:effectLst/>
                <a:latin typeface="NSPCC-Regular"/>
              </a:rPr>
              <a:t>Only specially trained and qualified professionals should assess a child’s attachment style. However, it’s important for all adults working with children to understand what attachment is and know how to help parents and </a:t>
            </a:r>
            <a:r>
              <a:rPr lang="en-US" b="0" i="0" dirty="0" err="1">
                <a:solidFill>
                  <a:srgbClr val="000000"/>
                </a:solidFill>
                <a:effectLst/>
                <a:latin typeface="NSPCC-Regular"/>
              </a:rPr>
              <a:t>carers</a:t>
            </a:r>
            <a:r>
              <a:rPr lang="en-US" b="0" i="0" dirty="0">
                <a:solidFill>
                  <a:srgbClr val="000000"/>
                </a:solidFill>
                <a:effectLst/>
                <a:latin typeface="NSPCC-Regular"/>
              </a:rPr>
              <a:t> become attuned to their child’s needs. </a:t>
            </a:r>
          </a:p>
          <a:p>
            <a:r>
              <a:rPr lang="en-US" b="0" i="0" dirty="0">
                <a:solidFill>
                  <a:srgbClr val="000000"/>
                </a:solidFill>
                <a:effectLst/>
                <a:latin typeface="NSPCC-Regular"/>
              </a:rPr>
              <a:t>You might do this by working with them directly, or by signposting families to other appropriate services. In the long term, this can help improve wellbeing and provide positive outcomes for both the child and their caregivers.</a:t>
            </a:r>
            <a:endParaRPr lang="en-GB" dirty="0"/>
          </a:p>
        </p:txBody>
      </p:sp>
    </p:spTree>
    <p:extLst>
      <p:ext uri="{BB962C8B-B14F-4D97-AF65-F5344CB8AC3E}">
        <p14:creationId xmlns:p14="http://schemas.microsoft.com/office/powerpoint/2010/main" val="899927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860C8-742D-DDDA-2FE5-8858040BBC3F}"/>
              </a:ext>
            </a:extLst>
          </p:cNvPr>
          <p:cNvSpPr>
            <a:spLocks noGrp="1"/>
          </p:cNvSpPr>
          <p:nvPr>
            <p:ph type="title"/>
          </p:nvPr>
        </p:nvSpPr>
        <p:spPr>
          <a:xfrm>
            <a:off x="1499706" y="2103929"/>
            <a:ext cx="9603275" cy="1049235"/>
          </a:xfrm>
        </p:spPr>
        <p:txBody>
          <a:bodyPr>
            <a:normAutofit/>
          </a:bodyPr>
          <a:lstStyle/>
          <a:p>
            <a:pPr algn="ctr"/>
            <a:r>
              <a:rPr lang="en-US" sz="4800" dirty="0"/>
              <a:t>Stages of attachment</a:t>
            </a:r>
            <a:endParaRPr lang="en-GB" sz="4800" dirty="0"/>
          </a:p>
        </p:txBody>
      </p:sp>
    </p:spTree>
    <p:extLst>
      <p:ext uri="{BB962C8B-B14F-4D97-AF65-F5344CB8AC3E}">
        <p14:creationId xmlns:p14="http://schemas.microsoft.com/office/powerpoint/2010/main" val="1091478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AE247-1346-189E-64CD-5597202DE59E}"/>
              </a:ext>
            </a:extLst>
          </p:cNvPr>
          <p:cNvSpPr>
            <a:spLocks noGrp="1"/>
          </p:cNvSpPr>
          <p:nvPr>
            <p:ph type="title"/>
          </p:nvPr>
        </p:nvSpPr>
        <p:spPr/>
        <p:txBody>
          <a:bodyPr/>
          <a:lstStyle/>
          <a:p>
            <a:r>
              <a:rPr lang="en-US" dirty="0"/>
              <a:t>Stage 1 – before birth</a:t>
            </a:r>
            <a:endParaRPr lang="en-GB" dirty="0"/>
          </a:p>
        </p:txBody>
      </p:sp>
      <p:sp>
        <p:nvSpPr>
          <p:cNvPr id="3" name="Content Placeholder 2">
            <a:extLst>
              <a:ext uri="{FF2B5EF4-FFF2-40B4-BE49-F238E27FC236}">
                <a16:creationId xmlns:a16="http://schemas.microsoft.com/office/drawing/2014/main" id="{7CC53596-C334-404A-59D9-5F04CFB625B3}"/>
              </a:ext>
            </a:extLst>
          </p:cNvPr>
          <p:cNvSpPr>
            <a:spLocks noGrp="1"/>
          </p:cNvSpPr>
          <p:nvPr>
            <p:ph idx="1"/>
          </p:nvPr>
        </p:nvSpPr>
        <p:spPr/>
        <p:txBody>
          <a:bodyPr/>
          <a:lstStyle/>
          <a:p>
            <a:r>
              <a:rPr lang="en-US" b="0" i="0" dirty="0">
                <a:solidFill>
                  <a:srgbClr val="000000"/>
                </a:solidFill>
                <a:effectLst/>
                <a:latin typeface="NSPCC-Regular"/>
              </a:rPr>
              <a:t>During the time before birth, parents and </a:t>
            </a:r>
            <a:r>
              <a:rPr lang="en-US" b="0" i="0" dirty="0" err="1">
                <a:solidFill>
                  <a:srgbClr val="000000"/>
                </a:solidFill>
                <a:effectLst/>
                <a:latin typeface="NSPCC-Regular"/>
              </a:rPr>
              <a:t>carers</a:t>
            </a:r>
            <a:r>
              <a:rPr lang="en-US" b="0" i="0" dirty="0">
                <a:solidFill>
                  <a:srgbClr val="000000"/>
                </a:solidFill>
                <a:effectLst/>
                <a:latin typeface="NSPCC-Regular"/>
              </a:rPr>
              <a:t> can form a bond with their child. </a:t>
            </a:r>
          </a:p>
          <a:p>
            <a:pPr marL="0" indent="0">
              <a:buNone/>
            </a:pPr>
            <a:endParaRPr lang="en-US" dirty="0">
              <a:solidFill>
                <a:srgbClr val="000000"/>
              </a:solidFill>
              <a:latin typeface="NSPCC-Regular"/>
            </a:endParaRPr>
          </a:p>
          <a:p>
            <a:pPr marL="0" indent="0">
              <a:buNone/>
            </a:pPr>
            <a:endParaRPr lang="en-US" b="0" i="0" dirty="0">
              <a:solidFill>
                <a:srgbClr val="000000"/>
              </a:solidFill>
              <a:effectLst/>
              <a:latin typeface="NSPCC-Regular"/>
            </a:endParaRPr>
          </a:p>
          <a:p>
            <a:r>
              <a:rPr lang="en-US" b="0" i="0" dirty="0">
                <a:solidFill>
                  <a:srgbClr val="000000"/>
                </a:solidFill>
                <a:effectLst/>
                <a:latin typeface="NSPCC-Regular"/>
              </a:rPr>
              <a:t>Any bonds formed before birth can have a positive impact on the relationship between babies and their caregivers once the child is born (Condon and </a:t>
            </a:r>
            <a:r>
              <a:rPr lang="en-US" b="0" i="0" dirty="0" err="1">
                <a:solidFill>
                  <a:srgbClr val="000000"/>
                </a:solidFill>
                <a:effectLst/>
                <a:latin typeface="NSPCC-Regular"/>
              </a:rPr>
              <a:t>Corkindale</a:t>
            </a:r>
            <a:r>
              <a:rPr lang="en-US" b="0" i="0" dirty="0">
                <a:solidFill>
                  <a:srgbClr val="000000"/>
                </a:solidFill>
                <a:effectLst/>
                <a:latin typeface="NSPCC-Regular"/>
              </a:rPr>
              <a:t>, 1997).</a:t>
            </a:r>
            <a:endParaRPr lang="en-GB" dirty="0"/>
          </a:p>
        </p:txBody>
      </p:sp>
    </p:spTree>
    <p:extLst>
      <p:ext uri="{BB962C8B-B14F-4D97-AF65-F5344CB8AC3E}">
        <p14:creationId xmlns:p14="http://schemas.microsoft.com/office/powerpoint/2010/main" val="2985789227"/>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bba7da4-8c8f-4c79-b086-2372a08d79ff" xsi:nil="true"/>
    <lcf76f155ced4ddcb4097134ff3c332f xmlns="4d0a6b0b-0c6a-4089-8762-13c665cc0c27">
      <Terms xmlns="http://schemas.microsoft.com/office/infopath/2007/PartnerControls"/>
    </lcf76f155ced4ddcb4097134ff3c332f>
    <SharedWithUsers xmlns="cbba7da4-8c8f-4c79-b086-2372a08d79ff">
      <UserInfo>
        <DisplayName>Iain Knox</DisplayName>
        <AccountId>23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3EFDE20BE5CCE4285983EFF601EB7CD" ma:contentTypeVersion="12" ma:contentTypeDescription="Create a new document." ma:contentTypeScope="" ma:versionID="3a887571067b51c9fa1f6a364f854e72">
  <xsd:schema xmlns:xsd="http://www.w3.org/2001/XMLSchema" xmlns:xs="http://www.w3.org/2001/XMLSchema" xmlns:p="http://schemas.microsoft.com/office/2006/metadata/properties" xmlns:ns2="4d0a6b0b-0c6a-4089-8762-13c665cc0c27" xmlns:ns3="cbba7da4-8c8f-4c79-b086-2372a08d79ff" targetNamespace="http://schemas.microsoft.com/office/2006/metadata/properties" ma:root="true" ma:fieldsID="bcbeccaa92faeda05bf29b0ee1354b60" ns2:_="" ns3:_="">
    <xsd:import namespace="4d0a6b0b-0c6a-4089-8762-13c665cc0c27"/>
    <xsd:import namespace="cbba7da4-8c8f-4c79-b086-2372a08d79f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0a6b0b-0c6a-4089-8762-13c665cc0c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71c919f5-f631-4f93-bec3-e00ef083d9f8"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bba7da4-8c8f-4c79-b086-2372a08d79f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25452b2-9d14-4748-bf6a-77e27f72bf4b}" ma:internalName="TaxCatchAll" ma:showField="CatchAllData" ma:web="cbba7da4-8c8f-4c79-b086-2372a08d79ff">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A54D8B-6F47-4D06-BFD2-BACF9E1FFD24}">
  <ds:schemaRefs>
    <ds:schemaRef ds:uri="http://schemas.microsoft.com/sharepoint/v3/contenttype/forms"/>
  </ds:schemaRefs>
</ds:datastoreItem>
</file>

<file path=customXml/itemProps2.xml><?xml version="1.0" encoding="utf-8"?>
<ds:datastoreItem xmlns:ds="http://schemas.openxmlformats.org/officeDocument/2006/customXml" ds:itemID="{ECEB5977-1A02-48EE-8FBF-3DEA2C30EF09}">
  <ds:schemaRefs>
    <ds:schemaRef ds:uri="http://schemas.microsoft.com/office/2006/metadata/properties"/>
    <ds:schemaRef ds:uri="http://schemas.microsoft.com/office/infopath/2007/PartnerControls"/>
    <ds:schemaRef ds:uri="cbba7da4-8c8f-4c79-b086-2372a08d79ff"/>
    <ds:schemaRef ds:uri="4d0a6b0b-0c6a-4089-8762-13c665cc0c27"/>
  </ds:schemaRefs>
</ds:datastoreItem>
</file>

<file path=customXml/itemProps3.xml><?xml version="1.0" encoding="utf-8"?>
<ds:datastoreItem xmlns:ds="http://schemas.openxmlformats.org/officeDocument/2006/customXml" ds:itemID="{0730811A-C7E2-4876-8817-7A37000EE3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0a6b0b-0c6a-4089-8762-13c665cc0c27"/>
    <ds:schemaRef ds:uri="cbba7da4-8c8f-4c79-b086-2372a08d79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TM10001114[[fn=Gallery]]</Template>
  <TotalTime>4632</TotalTime>
  <Words>3512</Words>
  <Application>Microsoft Office PowerPoint</Application>
  <PresentationFormat>Widescreen</PresentationFormat>
  <Paragraphs>362</Paragraphs>
  <Slides>59</Slides>
  <Notes>0</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Gallery</vt:lpstr>
      <vt:lpstr>PowerPoint Presentation</vt:lpstr>
      <vt:lpstr>confidentiality</vt:lpstr>
      <vt:lpstr>About me</vt:lpstr>
      <vt:lpstr>What will we cover today?</vt:lpstr>
      <vt:lpstr>What is attachment?</vt:lpstr>
      <vt:lpstr>What is attachment?</vt:lpstr>
      <vt:lpstr>Why is attachment important?</vt:lpstr>
      <vt:lpstr>Stages of attachment</vt:lpstr>
      <vt:lpstr>Stage 1 – before birth</vt:lpstr>
      <vt:lpstr>Stage 2 – birth until 6 weeks</vt:lpstr>
      <vt:lpstr>Stage 3 – 6 weeks until 6-8 months </vt:lpstr>
      <vt:lpstr>Stage 4 – 6-8 months until 18 months – 2 years</vt:lpstr>
      <vt:lpstr>Stage 5 – 18 months – 2 years onwards</vt:lpstr>
      <vt:lpstr>TYPES OF ATTACHMENT</vt:lpstr>
      <vt:lpstr>What does secure attachment look like? </vt:lpstr>
      <vt:lpstr>Benefits of secure attachment</vt:lpstr>
      <vt:lpstr>Effects of insecure attachment</vt:lpstr>
      <vt:lpstr>How do childhood experiences affect brain development?</vt:lpstr>
      <vt:lpstr>Understanding attachment in the early years</vt:lpstr>
      <vt:lpstr>Factors affecting attachment</vt:lpstr>
      <vt:lpstr>Signs that a child may have attachment issues – stage 1 out of 2</vt:lpstr>
      <vt:lpstr>Signs that a child may have attachment issues – stage 2 out of 2</vt:lpstr>
      <vt:lpstr>trauma</vt:lpstr>
      <vt:lpstr>TRAUMA AND ATTACHMENT</vt:lpstr>
      <vt:lpstr>THE IMPACT OF TRAUMA AND ATTACHMENT</vt:lpstr>
      <vt:lpstr>What to do if you’re worried that a child is experiencing or at risk of abuse or neglect </vt:lpstr>
      <vt:lpstr>SUPPORTING CHILDREN AND FAMILIES</vt:lpstr>
      <vt:lpstr>SUPPORT FOR PARENTS AND CARERS</vt:lpstr>
      <vt:lpstr>SERVICES FOR CHILDREN AND FAMILIES</vt:lpstr>
      <vt:lpstr>Stakeholders and orders to consider</vt:lpstr>
      <vt:lpstr>break</vt:lpstr>
      <vt:lpstr>Behaviour management</vt:lpstr>
      <vt:lpstr>classroom Management</vt:lpstr>
      <vt:lpstr>Classroom management </vt:lpstr>
      <vt:lpstr>PowerPoint Presentation</vt:lpstr>
      <vt:lpstr>SEL LINKS</vt:lpstr>
      <vt:lpstr>PowerPoint Presentation</vt:lpstr>
      <vt:lpstr>Behaviour management and de-escalation</vt:lpstr>
      <vt:lpstr>Policies and procedures</vt:lpstr>
      <vt:lpstr>cRISIS</vt:lpstr>
      <vt:lpstr>What is crisis?</vt:lpstr>
      <vt:lpstr>What is crisis?</vt:lpstr>
      <vt:lpstr>PowerPoint Presentation</vt:lpstr>
      <vt:lpstr>CRISIS</vt:lpstr>
      <vt:lpstr>Student in crisis</vt:lpstr>
      <vt:lpstr>Staff dealing with a crisis</vt:lpstr>
      <vt:lpstr>3 Key points</vt:lpstr>
      <vt:lpstr>Recognising Triggers / SELf regulation:  Discussion</vt:lpstr>
      <vt:lpstr>What to do / not to do</vt:lpstr>
      <vt:lpstr>Self-Regulation</vt:lpstr>
      <vt:lpstr> TEAM TEACH HOLDS</vt:lpstr>
      <vt:lpstr>Knife crime</vt:lpstr>
      <vt:lpstr>PowerPoint Presentation</vt:lpstr>
      <vt:lpstr>Child, 4, among 1,383 pupils found carrying weapons into class   </vt:lpstr>
      <vt:lpstr>‘I would be dead in 2 days if I didn’t carry a knife’ </vt:lpstr>
      <vt:lpstr>Dealing with a knife within an educational placement</vt:lpstr>
      <vt:lpstr>TAKE AWAy – WORST SCENARIO</vt:lpstr>
      <vt:lpstr>To conclude</vt:lpstr>
      <vt:lpstr>PowerPoint Presentation</vt:lpstr>
    </vt:vector>
  </TitlesOfParts>
  <Company>Middlesbrough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Shorten</dc:creator>
  <cp:lastModifiedBy>Thomas Shorten</cp:lastModifiedBy>
  <cp:revision>114</cp:revision>
  <cp:lastPrinted>2020-01-14T14:01:42Z</cp:lastPrinted>
  <dcterms:created xsi:type="dcterms:W3CDTF">2018-12-19T11:31:57Z</dcterms:created>
  <dcterms:modified xsi:type="dcterms:W3CDTF">2023-10-19T12:39:13Z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0x010100D3EFDE20BE5CCE4285983EFF601EB7CD</vt:lpwstr>
  </property>
  <property fmtid="{D5CDD505-2E9C-101B-9397-08002B2CF9AE}" pid="3" name="MediaServiceImageTags">
    <vt:lpwstr/>
  </property>
</Properties>
</file>