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handoutMasterIdLst>
    <p:handoutMasterId r:id="rId78"/>
  </p:handoutMasterIdLst>
  <p:sldIdLst>
    <p:sldId id="256" r:id="rId2"/>
    <p:sldId id="257" r:id="rId3"/>
    <p:sldId id="262" r:id="rId4"/>
    <p:sldId id="263" r:id="rId5"/>
    <p:sldId id="502" r:id="rId6"/>
    <p:sldId id="268" r:id="rId7"/>
    <p:sldId id="267" r:id="rId8"/>
    <p:sldId id="357" r:id="rId9"/>
    <p:sldId id="270" r:id="rId10"/>
    <p:sldId id="504" r:id="rId11"/>
    <p:sldId id="271" r:id="rId12"/>
    <p:sldId id="406" r:id="rId13"/>
    <p:sldId id="340" r:id="rId14"/>
    <p:sldId id="365" r:id="rId15"/>
    <p:sldId id="274" r:id="rId16"/>
    <p:sldId id="370" r:id="rId17"/>
    <p:sldId id="275" r:id="rId18"/>
    <p:sldId id="409" r:id="rId19"/>
    <p:sldId id="440" r:id="rId20"/>
    <p:sldId id="507" r:id="rId21"/>
    <p:sldId id="389" r:id="rId22"/>
    <p:sldId id="437" r:id="rId23"/>
    <p:sldId id="506" r:id="rId24"/>
    <p:sldId id="438" r:id="rId25"/>
    <p:sldId id="436" r:id="rId26"/>
    <p:sldId id="279" r:id="rId27"/>
    <p:sldId id="439" r:id="rId28"/>
    <p:sldId id="345" r:id="rId29"/>
    <p:sldId id="349" r:id="rId30"/>
    <p:sldId id="351" r:id="rId31"/>
    <p:sldId id="352" r:id="rId32"/>
    <p:sldId id="449" r:id="rId33"/>
    <p:sldId id="400" r:id="rId34"/>
    <p:sldId id="381" r:id="rId35"/>
    <p:sldId id="454" r:id="rId36"/>
    <p:sldId id="465" r:id="rId37"/>
    <p:sldId id="467" r:id="rId38"/>
    <p:sldId id="468" r:id="rId39"/>
    <p:sldId id="469" r:id="rId40"/>
    <p:sldId id="470" r:id="rId41"/>
    <p:sldId id="471" r:id="rId42"/>
    <p:sldId id="472" r:id="rId43"/>
    <p:sldId id="473" r:id="rId44"/>
    <p:sldId id="475" r:id="rId45"/>
    <p:sldId id="480" r:id="rId46"/>
    <p:sldId id="482" r:id="rId47"/>
    <p:sldId id="484" r:id="rId48"/>
    <p:sldId id="485" r:id="rId49"/>
    <p:sldId id="486" r:id="rId50"/>
    <p:sldId id="483" r:id="rId51"/>
    <p:sldId id="359" r:id="rId52"/>
    <p:sldId id="360" r:id="rId53"/>
    <p:sldId id="374" r:id="rId54"/>
    <p:sldId id="286" r:id="rId55"/>
    <p:sldId id="358" r:id="rId56"/>
    <p:sldId id="375" r:id="rId57"/>
    <p:sldId id="434" r:id="rId58"/>
    <p:sldId id="508" r:id="rId59"/>
    <p:sldId id="443" r:id="rId60"/>
    <p:sldId id="489" r:id="rId61"/>
    <p:sldId id="490" r:id="rId62"/>
    <p:sldId id="491" r:id="rId63"/>
    <p:sldId id="378" r:id="rId64"/>
    <p:sldId id="379" r:id="rId65"/>
    <p:sldId id="380" r:id="rId66"/>
    <p:sldId id="354" r:id="rId67"/>
    <p:sldId id="344" r:id="rId68"/>
    <p:sldId id="447" r:id="rId69"/>
    <p:sldId id="492" r:id="rId70"/>
    <p:sldId id="355" r:id="rId71"/>
    <p:sldId id="377" r:id="rId72"/>
    <p:sldId id="404" r:id="rId73"/>
    <p:sldId id="306" r:id="rId74"/>
    <p:sldId id="445" r:id="rId75"/>
    <p:sldId id="503" r:id="rId76"/>
  </p:sldIdLst>
  <p:sldSz cx="12192000" cy="6858000"/>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74" autoAdjust="0"/>
    <p:restoredTop sz="94660"/>
  </p:normalViewPr>
  <p:slideViewPr>
    <p:cSldViewPr snapToGrid="0">
      <p:cViewPr varScale="1">
        <p:scale>
          <a:sx n="73" d="100"/>
          <a:sy n="73" d="100"/>
        </p:scale>
        <p:origin x="414"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1342" y="0"/>
            <a:ext cx="2946347" cy="496491"/>
          </a:xfrm>
          <a:prstGeom prst="rect">
            <a:avLst/>
          </a:prstGeom>
        </p:spPr>
        <p:txBody>
          <a:bodyPr vert="horz" lIns="91440" tIns="45720" rIns="91440" bIns="45720" rtlCol="0"/>
          <a:lstStyle>
            <a:lvl1pPr algn="r">
              <a:defRPr sz="1200"/>
            </a:lvl1pPr>
          </a:lstStyle>
          <a:p>
            <a:fld id="{F5C871D9-5E16-404D-B0AE-236B50B265DB}" type="datetimeFigureOut">
              <a:rPr lang="en-GB" smtClean="0"/>
              <a:t>04/10/2023</a:t>
            </a:fld>
            <a:endParaRPr lang="en-GB"/>
          </a:p>
        </p:txBody>
      </p:sp>
      <p:sp>
        <p:nvSpPr>
          <p:cNvPr id="4" name="Footer Placeholder 3"/>
          <p:cNvSpPr>
            <a:spLocks noGrp="1"/>
          </p:cNvSpPr>
          <p:nvPr>
            <p:ph type="ftr" sz="quarter" idx="2"/>
          </p:nvPr>
        </p:nvSpPr>
        <p:spPr>
          <a:xfrm>
            <a:off x="0" y="9431599"/>
            <a:ext cx="2946347" cy="49649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1342" y="9431599"/>
            <a:ext cx="2946347" cy="496491"/>
          </a:xfrm>
          <a:prstGeom prst="rect">
            <a:avLst/>
          </a:prstGeom>
        </p:spPr>
        <p:txBody>
          <a:bodyPr vert="horz" lIns="91440" tIns="45720" rIns="91440" bIns="45720" rtlCol="0" anchor="b"/>
          <a:lstStyle>
            <a:lvl1pPr algn="r">
              <a:defRPr sz="1200"/>
            </a:lvl1pPr>
          </a:lstStyle>
          <a:p>
            <a:fld id="{70AA350A-1032-48FB-9889-424EA7189B39}" type="slidenum">
              <a:rPr lang="en-GB" smtClean="0"/>
              <a:t>‹#›</a:t>
            </a:fld>
            <a:endParaRPr lang="en-GB"/>
          </a:p>
        </p:txBody>
      </p:sp>
    </p:spTree>
    <p:extLst>
      <p:ext uri="{BB962C8B-B14F-4D97-AF65-F5344CB8AC3E}">
        <p14:creationId xmlns:p14="http://schemas.microsoft.com/office/powerpoint/2010/main" val="28323725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5749BAFB-1966-4322-9377-D1FD43909CF4}" type="datetimeFigureOut">
              <a:rPr lang="en-GB" smtClean="0"/>
              <a:t>04/10/2023</a:t>
            </a:fld>
            <a:endParaRPr lang="en-GB"/>
          </a:p>
        </p:txBody>
      </p:sp>
      <p:sp>
        <p:nvSpPr>
          <p:cNvPr id="4" name="Slide Image Placeholder 3"/>
          <p:cNvSpPr>
            <a:spLocks noGrp="1" noRot="1" noChangeAspect="1"/>
          </p:cNvSpPr>
          <p:nvPr>
            <p:ph type="sldImg" idx="2"/>
          </p:nvPr>
        </p:nvSpPr>
        <p:spPr>
          <a:xfrm>
            <a:off x="90488" y="744538"/>
            <a:ext cx="6618287" cy="37242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927" y="4716661"/>
            <a:ext cx="5439410" cy="446841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17BFBFF5-F025-494A-8D12-1F1B0448939D}" type="slidenum">
              <a:rPr lang="en-GB" smtClean="0"/>
              <a:t>‹#›</a:t>
            </a:fld>
            <a:endParaRPr lang="en-GB"/>
          </a:p>
        </p:txBody>
      </p:sp>
    </p:spTree>
    <p:extLst>
      <p:ext uri="{BB962C8B-B14F-4D97-AF65-F5344CB8AC3E}">
        <p14:creationId xmlns:p14="http://schemas.microsoft.com/office/powerpoint/2010/main" val="1219967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047352-4153-BA46-8527-C30C3F8915C1}" type="slidenum">
              <a:rPr lang="en-US" smtClean="0"/>
              <a:t>3</a:t>
            </a:fld>
            <a:endParaRPr lang="en-US" dirty="0"/>
          </a:p>
        </p:txBody>
      </p:sp>
    </p:spTree>
    <p:extLst>
      <p:ext uri="{BB962C8B-B14F-4D97-AF65-F5344CB8AC3E}">
        <p14:creationId xmlns:p14="http://schemas.microsoft.com/office/powerpoint/2010/main" val="2377919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3B039E5-C433-4696-8A7E-C8807EC94D1C}" type="slidenum">
              <a:rPr lang="en-US"/>
              <a:pPr eaLnBrk="1" hangingPunct="1"/>
              <a:t>29</a:t>
            </a:fld>
            <a:endParaRPr lang="en-US"/>
          </a:p>
        </p:txBody>
      </p:sp>
      <p:sp>
        <p:nvSpPr>
          <p:cNvPr id="73731" name="Rectangle 2"/>
          <p:cNvSpPr>
            <a:spLocks noGrp="1" noRot="1" noChangeAspect="1" noChangeArrowheads="1" noTextEdit="1"/>
          </p:cNvSpPr>
          <p:nvPr>
            <p:ph type="sldImg"/>
          </p:nvPr>
        </p:nvSpPr>
        <p:spPr bwMode="auto">
          <a:xfrm>
            <a:off x="92075" y="744538"/>
            <a:ext cx="6618288"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xfrm>
            <a:off x="906569" y="4716661"/>
            <a:ext cx="4986126" cy="44684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sym typeface="Wingdings" panose="05000000000000000000" pitchFamily="2" charset="2"/>
            </a:endParaRPr>
          </a:p>
        </p:txBody>
      </p:sp>
    </p:spTree>
    <p:extLst>
      <p:ext uri="{BB962C8B-B14F-4D97-AF65-F5344CB8AC3E}">
        <p14:creationId xmlns:p14="http://schemas.microsoft.com/office/powerpoint/2010/main" val="485543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F44456-F86A-45A1-ABA9-E4AF43D20951}" type="slidenum">
              <a:rPr lang="en-US"/>
              <a:pPr eaLnBrk="1" hangingPunct="1"/>
              <a:t>30</a:t>
            </a:fld>
            <a:endParaRPr lang="en-US"/>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p:cNvSpPr>
            <a:spLocks noGrp="1" noChangeArrowheads="1"/>
          </p:cNvSpPr>
          <p:nvPr>
            <p:ph type="body" idx="1"/>
          </p:nvPr>
        </p:nvSpPr>
        <p:spPr bwMode="auto">
          <a:xfrm>
            <a:off x="906569" y="4716661"/>
            <a:ext cx="4986126" cy="44684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sym typeface="Wingdings" panose="05000000000000000000" pitchFamily="2" charset="2"/>
            </a:endParaRPr>
          </a:p>
        </p:txBody>
      </p:sp>
    </p:spTree>
    <p:extLst>
      <p:ext uri="{BB962C8B-B14F-4D97-AF65-F5344CB8AC3E}">
        <p14:creationId xmlns:p14="http://schemas.microsoft.com/office/powerpoint/2010/main" val="4015520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313A718-8023-4125-BC9D-D1457AC4F0ED}" type="slidenum">
              <a:rPr lang="en-GB"/>
              <a:pPr eaLnBrk="1" hangingPunct="1"/>
              <a:t>31</a:t>
            </a:fld>
            <a:endParaRPr lang="en-GB"/>
          </a:p>
        </p:txBody>
      </p:sp>
    </p:spTree>
    <p:extLst>
      <p:ext uri="{BB962C8B-B14F-4D97-AF65-F5344CB8AC3E}">
        <p14:creationId xmlns:p14="http://schemas.microsoft.com/office/powerpoint/2010/main" val="3329218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F44456-F86A-45A1-ABA9-E4AF43D20951}" type="slidenum">
              <a:rPr lang="en-US"/>
              <a:pPr eaLnBrk="1" hangingPunct="1"/>
              <a:t>32</a:t>
            </a:fld>
            <a:endParaRPr lang="en-US"/>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p:cNvSpPr>
            <a:spLocks noGrp="1" noChangeArrowheads="1"/>
          </p:cNvSpPr>
          <p:nvPr>
            <p:ph type="body" idx="1"/>
          </p:nvPr>
        </p:nvSpPr>
        <p:spPr bwMode="auto">
          <a:xfrm>
            <a:off x="906569" y="4716661"/>
            <a:ext cx="4986126" cy="44684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sym typeface="Wingdings" panose="05000000000000000000" pitchFamily="2" charset="2"/>
            </a:endParaRPr>
          </a:p>
        </p:txBody>
      </p:sp>
    </p:spTree>
    <p:extLst>
      <p:ext uri="{BB962C8B-B14F-4D97-AF65-F5344CB8AC3E}">
        <p14:creationId xmlns:p14="http://schemas.microsoft.com/office/powerpoint/2010/main" val="4015520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12EAFFC-9C0F-824E-9150-92BAE9CF6233}" type="slidenum">
              <a:rPr lang="en-GB"/>
              <a:pPr eaLnBrk="1" hangingPunct="1"/>
              <a:t>54</a:t>
            </a:fld>
            <a:endParaRPr lang="en-GB"/>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buFontTx/>
              <a:buNone/>
            </a:pPr>
            <a:r>
              <a:rPr lang="en-GB" dirty="0"/>
              <a:t>When</a:t>
            </a:r>
            <a:r>
              <a:rPr lang="en-GB" baseline="0" dirty="0"/>
              <a:t> you are reading with, or listening to, children read, you are continuously assessing their ability to meet these assessment focuses.</a:t>
            </a:r>
            <a:endParaRPr lang="en-GB" dirty="0"/>
          </a:p>
        </p:txBody>
      </p:sp>
    </p:spTree>
    <p:extLst>
      <p:ext uri="{BB962C8B-B14F-4D97-AF65-F5344CB8AC3E}">
        <p14:creationId xmlns:p14="http://schemas.microsoft.com/office/powerpoint/2010/main" val="1650902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1A460F3-09BF-4C9E-8859-10442571006B}" type="slidenum">
              <a:rPr lang="en-GB"/>
              <a:pPr eaLnBrk="1" hangingPunct="1"/>
              <a:t>66</a:t>
            </a:fld>
            <a:endParaRPr lang="en-GB"/>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339162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 out</a:t>
            </a:r>
            <a:r>
              <a:rPr lang="en-GB" baseline="0" dirty="0"/>
              <a:t> </a:t>
            </a:r>
            <a:r>
              <a:rPr lang="en-GB" baseline="0" dirty="0" err="1"/>
              <a:t>handout</a:t>
            </a:r>
            <a:r>
              <a:rPr lang="en-GB" baseline="0" dirty="0"/>
              <a:t>.</a:t>
            </a:r>
          </a:p>
          <a:p>
            <a:r>
              <a:rPr lang="en-GB" dirty="0"/>
              <a:t>Shared reading provides</a:t>
            </a:r>
            <a:r>
              <a:rPr lang="en-GB" baseline="0" dirty="0"/>
              <a:t> opportunities for </a:t>
            </a:r>
            <a:r>
              <a:rPr lang="en-GB" baseline="0" dirty="0" err="1"/>
              <a:t>chn</a:t>
            </a:r>
            <a:r>
              <a:rPr lang="en-GB" baseline="0" dirty="0"/>
              <a:t> to access a range of text types and genres beyond the independent reading level. Provides opportunities for teachers to model fluent, expressive reading.</a:t>
            </a:r>
          </a:p>
          <a:p>
            <a:r>
              <a:rPr lang="en-GB" baseline="0" dirty="0"/>
              <a:t>Guided reading lies at the heart of the reading curriculum – monitor progress, focus on objectives, extend range of reading strategies, support to critically read and evaluate a range of texts. Should do regularly (every week).</a:t>
            </a:r>
          </a:p>
          <a:p>
            <a:r>
              <a:rPr lang="en-GB" baseline="0" dirty="0"/>
              <a:t>Independent reading – pupils work individually or in pairs. Opportunity for teacher to assess.</a:t>
            </a:r>
          </a:p>
          <a:p>
            <a:r>
              <a:rPr lang="en-GB" baseline="0" dirty="0"/>
              <a:t>As a teacher you need to provide as many opportunities as you can for this.</a:t>
            </a:r>
            <a:endParaRPr lang="en-GB" dirty="0"/>
          </a:p>
        </p:txBody>
      </p:sp>
      <p:sp>
        <p:nvSpPr>
          <p:cNvPr id="4" name="Slide Number Placeholder 3"/>
          <p:cNvSpPr>
            <a:spLocks noGrp="1"/>
          </p:cNvSpPr>
          <p:nvPr>
            <p:ph type="sldNum" sz="quarter" idx="10"/>
          </p:nvPr>
        </p:nvSpPr>
        <p:spPr/>
        <p:txBody>
          <a:bodyPr/>
          <a:lstStyle/>
          <a:p>
            <a:fld id="{85047352-4153-BA46-8527-C30C3F8915C1}" type="slidenum">
              <a:rPr lang="en-US" smtClean="0"/>
              <a:t>67</a:t>
            </a:fld>
            <a:endParaRPr lang="en-US"/>
          </a:p>
        </p:txBody>
      </p:sp>
    </p:spTree>
    <p:extLst>
      <p:ext uri="{BB962C8B-B14F-4D97-AF65-F5344CB8AC3E}">
        <p14:creationId xmlns:p14="http://schemas.microsoft.com/office/powerpoint/2010/main" val="1188143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New curriculum</a:t>
            </a:r>
            <a:r>
              <a:rPr lang="en-GB" baseline="0" dirty="0"/>
              <a:t> – more focus on speaking and listening. Learn poetry by heart. Spelling, punctuation and grammar. Old literacy strategies still available in archives for detail around genres.</a:t>
            </a:r>
          </a:p>
          <a:p>
            <a:r>
              <a:rPr lang="en-GB" baseline="0" dirty="0"/>
              <a:t>New curriculum is less prescriptive – lots of scope for teachers to be creative. Allows the school to decide what they will cover and when. No set time that you should spend teaching English.</a:t>
            </a:r>
            <a:endParaRPr lang="en-GB" dirty="0"/>
          </a:p>
        </p:txBody>
      </p:sp>
      <p:sp>
        <p:nvSpPr>
          <p:cNvPr id="4" name="Slide Number Placeholder 3"/>
          <p:cNvSpPr>
            <a:spLocks noGrp="1"/>
          </p:cNvSpPr>
          <p:nvPr>
            <p:ph type="sldNum" sz="quarter" idx="10"/>
          </p:nvPr>
        </p:nvSpPr>
        <p:spPr/>
        <p:txBody>
          <a:bodyPr/>
          <a:lstStyle/>
          <a:p>
            <a:fld id="{85047352-4153-BA46-8527-C30C3F8915C1}" type="slidenum">
              <a:rPr lang="en-US" smtClean="0"/>
              <a:t>6</a:t>
            </a:fld>
            <a:endParaRPr lang="en-US"/>
          </a:p>
        </p:txBody>
      </p:sp>
    </p:spTree>
    <p:extLst>
      <p:ext uri="{BB962C8B-B14F-4D97-AF65-F5344CB8AC3E}">
        <p14:creationId xmlns:p14="http://schemas.microsoft.com/office/powerpoint/2010/main" val="517073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New curriculum</a:t>
            </a:r>
            <a:r>
              <a:rPr lang="en-GB" baseline="0" dirty="0"/>
              <a:t> – more focus on speaking and listening. Learn poetry by heart. Spelling, punctuation and grammar. Old literacy strategies still available in archives.</a:t>
            </a:r>
          </a:p>
          <a:p>
            <a:r>
              <a:rPr lang="en-GB" baseline="0" dirty="0"/>
              <a:t>New curriculum is less prescriptive – lots of scope for teachers to be creative. No set time that you should spend teaching English.</a:t>
            </a:r>
            <a:endParaRPr lang="en-GB" dirty="0"/>
          </a:p>
        </p:txBody>
      </p:sp>
      <p:sp>
        <p:nvSpPr>
          <p:cNvPr id="4" name="Slide Number Placeholder 3"/>
          <p:cNvSpPr>
            <a:spLocks noGrp="1"/>
          </p:cNvSpPr>
          <p:nvPr>
            <p:ph type="sldNum" sz="quarter" idx="10"/>
          </p:nvPr>
        </p:nvSpPr>
        <p:spPr/>
        <p:txBody>
          <a:bodyPr/>
          <a:lstStyle/>
          <a:p>
            <a:fld id="{85047352-4153-BA46-8527-C30C3F8915C1}" type="slidenum">
              <a:rPr lang="en-US" smtClean="0"/>
              <a:t>7</a:t>
            </a:fld>
            <a:endParaRPr lang="en-US"/>
          </a:p>
        </p:txBody>
      </p:sp>
    </p:spTree>
    <p:extLst>
      <p:ext uri="{BB962C8B-B14F-4D97-AF65-F5344CB8AC3E}">
        <p14:creationId xmlns:p14="http://schemas.microsoft.com/office/powerpoint/2010/main" val="2998833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5047352-4153-BA46-8527-C30C3F8915C1}" type="slidenum">
              <a:rPr lang="en-US" smtClean="0"/>
              <a:t>9</a:t>
            </a:fld>
            <a:endParaRPr lang="en-US"/>
          </a:p>
        </p:txBody>
      </p:sp>
    </p:spTree>
    <p:extLst>
      <p:ext uri="{BB962C8B-B14F-4D97-AF65-F5344CB8AC3E}">
        <p14:creationId xmlns:p14="http://schemas.microsoft.com/office/powerpoint/2010/main" val="449582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5047352-4153-BA46-8527-C30C3F8915C1}" type="slidenum">
              <a:rPr lang="en-US" smtClean="0"/>
              <a:t>11</a:t>
            </a:fld>
            <a:endParaRPr lang="en-US"/>
          </a:p>
        </p:txBody>
      </p:sp>
    </p:spTree>
    <p:extLst>
      <p:ext uri="{BB962C8B-B14F-4D97-AF65-F5344CB8AC3E}">
        <p14:creationId xmlns:p14="http://schemas.microsoft.com/office/powerpoint/2010/main" val="3306267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5047352-4153-BA46-8527-C30C3F8915C1}" type="slidenum">
              <a:rPr lang="en-US" smtClean="0"/>
              <a:t>15</a:t>
            </a:fld>
            <a:endParaRPr lang="en-US"/>
          </a:p>
        </p:txBody>
      </p:sp>
    </p:spTree>
    <p:extLst>
      <p:ext uri="{BB962C8B-B14F-4D97-AF65-F5344CB8AC3E}">
        <p14:creationId xmlns:p14="http://schemas.microsoft.com/office/powerpoint/2010/main" val="3145406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Long term</a:t>
            </a:r>
            <a:r>
              <a:rPr lang="en-GB" baseline="0" dirty="0"/>
              <a:t> plans – a brief overview of what you will cover in the autumn, spring, summer terms. High level. Identify the key texts you will use and genre (e.g. fiction, non-fiction, poetry).</a:t>
            </a:r>
          </a:p>
          <a:p>
            <a:r>
              <a:rPr lang="en-GB" baseline="0" dirty="0"/>
              <a:t>Medium Term – identifies objectives – spoken language, reading, writing</a:t>
            </a:r>
          </a:p>
          <a:p>
            <a:r>
              <a:rPr lang="en-GB" baseline="0" dirty="0"/>
              <a:t>Short term – daily objectives, activities, detail about what you are going to teach, differentiation.</a:t>
            </a:r>
            <a:endParaRPr lang="en-GB" dirty="0"/>
          </a:p>
        </p:txBody>
      </p:sp>
      <p:sp>
        <p:nvSpPr>
          <p:cNvPr id="4" name="Slide Number Placeholder 3"/>
          <p:cNvSpPr>
            <a:spLocks noGrp="1"/>
          </p:cNvSpPr>
          <p:nvPr>
            <p:ph type="sldNum" sz="quarter" idx="10"/>
          </p:nvPr>
        </p:nvSpPr>
        <p:spPr/>
        <p:txBody>
          <a:bodyPr/>
          <a:lstStyle/>
          <a:p>
            <a:fld id="{85047352-4153-BA46-8527-C30C3F8915C1}" type="slidenum">
              <a:rPr lang="en-US" smtClean="0"/>
              <a:t>17</a:t>
            </a:fld>
            <a:endParaRPr lang="en-US"/>
          </a:p>
        </p:txBody>
      </p:sp>
    </p:spTree>
    <p:extLst>
      <p:ext uri="{BB962C8B-B14F-4D97-AF65-F5344CB8AC3E}">
        <p14:creationId xmlns:p14="http://schemas.microsoft.com/office/powerpoint/2010/main" val="1167893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5047352-4153-BA46-8527-C30C3F8915C1}" type="slidenum">
              <a:rPr lang="en-US" smtClean="0"/>
              <a:t>26</a:t>
            </a:fld>
            <a:endParaRPr lang="en-US"/>
          </a:p>
        </p:txBody>
      </p:sp>
    </p:spTree>
    <p:extLst>
      <p:ext uri="{BB962C8B-B14F-4D97-AF65-F5344CB8AC3E}">
        <p14:creationId xmlns:p14="http://schemas.microsoft.com/office/powerpoint/2010/main" val="1350462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5047352-4153-BA46-8527-C30C3F8915C1}" type="slidenum">
              <a:rPr lang="en-US" smtClean="0"/>
              <a:t>27</a:t>
            </a:fld>
            <a:endParaRPr lang="en-US"/>
          </a:p>
        </p:txBody>
      </p:sp>
    </p:spTree>
    <p:extLst>
      <p:ext uri="{BB962C8B-B14F-4D97-AF65-F5344CB8AC3E}">
        <p14:creationId xmlns:p14="http://schemas.microsoft.com/office/powerpoint/2010/main" val="1350462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75CBF5-8F82-4817-8951-67F736746879}" type="datetimeFigureOut">
              <a:rPr lang="en-GB" smtClean="0"/>
              <a:t>04/10/2023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57DA65-44D6-4CDE-9036-52621C343D7A}" type="slidenum">
              <a:rPr lang="en-GB" smtClean="0"/>
              <a:t>‹#›</a:t>
            </a:fld>
            <a:endParaRPr lang="en-GB"/>
          </a:p>
        </p:txBody>
      </p:sp>
    </p:spTree>
    <p:extLst>
      <p:ext uri="{BB962C8B-B14F-4D97-AF65-F5344CB8AC3E}">
        <p14:creationId xmlns:p14="http://schemas.microsoft.com/office/powerpoint/2010/main" val="3221174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75CBF5-8F82-4817-8951-67F736746879}" type="datetimeFigureOut">
              <a:rPr lang="en-GB" smtClean="0"/>
              <a:t>04/10/2023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57DA65-44D6-4CDE-9036-52621C343D7A}" type="slidenum">
              <a:rPr lang="en-GB" smtClean="0"/>
              <a:t>‹#›</a:t>
            </a:fld>
            <a:endParaRPr lang="en-GB"/>
          </a:p>
        </p:txBody>
      </p:sp>
    </p:spTree>
    <p:extLst>
      <p:ext uri="{BB962C8B-B14F-4D97-AF65-F5344CB8AC3E}">
        <p14:creationId xmlns:p14="http://schemas.microsoft.com/office/powerpoint/2010/main" val="2473696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75CBF5-8F82-4817-8951-67F736746879}" type="datetimeFigureOut">
              <a:rPr lang="en-GB" smtClean="0"/>
              <a:t>04/10/2023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57DA65-44D6-4CDE-9036-52621C343D7A}" type="slidenum">
              <a:rPr lang="en-GB" smtClean="0"/>
              <a:t>‹#›</a:t>
            </a:fld>
            <a:endParaRPr lang="en-GB"/>
          </a:p>
        </p:txBody>
      </p:sp>
    </p:spTree>
    <p:extLst>
      <p:ext uri="{BB962C8B-B14F-4D97-AF65-F5344CB8AC3E}">
        <p14:creationId xmlns:p14="http://schemas.microsoft.com/office/powerpoint/2010/main" val="3025805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75CBF5-8F82-4817-8951-67F736746879}" type="datetimeFigureOut">
              <a:rPr lang="en-GB" smtClean="0"/>
              <a:t>04/10/2023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57DA65-44D6-4CDE-9036-52621C343D7A}" type="slidenum">
              <a:rPr lang="en-GB" smtClean="0"/>
              <a:t>‹#›</a:t>
            </a:fld>
            <a:endParaRPr lang="en-GB"/>
          </a:p>
        </p:txBody>
      </p:sp>
    </p:spTree>
    <p:extLst>
      <p:ext uri="{BB962C8B-B14F-4D97-AF65-F5344CB8AC3E}">
        <p14:creationId xmlns:p14="http://schemas.microsoft.com/office/powerpoint/2010/main" val="1056452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75CBF5-8F82-4817-8951-67F736746879}" type="datetimeFigureOut">
              <a:rPr lang="en-GB" smtClean="0"/>
              <a:t>04/10/2023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57DA65-44D6-4CDE-9036-52621C343D7A}" type="slidenum">
              <a:rPr lang="en-GB" smtClean="0"/>
              <a:t>‹#›</a:t>
            </a:fld>
            <a:endParaRPr lang="en-GB"/>
          </a:p>
        </p:txBody>
      </p:sp>
    </p:spTree>
    <p:extLst>
      <p:ext uri="{BB962C8B-B14F-4D97-AF65-F5344CB8AC3E}">
        <p14:creationId xmlns:p14="http://schemas.microsoft.com/office/powerpoint/2010/main" val="4079237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175CBF5-8F82-4817-8951-67F736746879}" type="datetimeFigureOut">
              <a:rPr lang="en-GB" smtClean="0"/>
              <a:t>04/10/2023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57DA65-44D6-4CDE-9036-52621C343D7A}" type="slidenum">
              <a:rPr lang="en-GB" smtClean="0"/>
              <a:t>‹#›</a:t>
            </a:fld>
            <a:endParaRPr lang="en-GB"/>
          </a:p>
        </p:txBody>
      </p:sp>
    </p:spTree>
    <p:extLst>
      <p:ext uri="{BB962C8B-B14F-4D97-AF65-F5344CB8AC3E}">
        <p14:creationId xmlns:p14="http://schemas.microsoft.com/office/powerpoint/2010/main" val="1935781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175CBF5-8F82-4817-8951-67F736746879}" type="datetimeFigureOut">
              <a:rPr lang="en-GB" smtClean="0"/>
              <a:t>04/10/2023</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257DA65-44D6-4CDE-9036-52621C343D7A}" type="slidenum">
              <a:rPr lang="en-GB" smtClean="0"/>
              <a:t>‹#›</a:t>
            </a:fld>
            <a:endParaRPr lang="en-GB"/>
          </a:p>
        </p:txBody>
      </p:sp>
    </p:spTree>
    <p:extLst>
      <p:ext uri="{BB962C8B-B14F-4D97-AF65-F5344CB8AC3E}">
        <p14:creationId xmlns:p14="http://schemas.microsoft.com/office/powerpoint/2010/main" val="3263255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175CBF5-8F82-4817-8951-67F736746879}" type="datetimeFigureOut">
              <a:rPr lang="en-GB" smtClean="0"/>
              <a:t>04/10/2023</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257DA65-44D6-4CDE-9036-52621C343D7A}" type="slidenum">
              <a:rPr lang="en-GB" smtClean="0"/>
              <a:t>‹#›</a:t>
            </a:fld>
            <a:endParaRPr lang="en-GB"/>
          </a:p>
        </p:txBody>
      </p:sp>
    </p:spTree>
    <p:extLst>
      <p:ext uri="{BB962C8B-B14F-4D97-AF65-F5344CB8AC3E}">
        <p14:creationId xmlns:p14="http://schemas.microsoft.com/office/powerpoint/2010/main" val="3520004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175CBF5-8F82-4817-8951-67F736746879}" type="datetimeFigureOut">
              <a:rPr lang="en-GB" smtClean="0"/>
              <a:t>04/10/2023</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257DA65-44D6-4CDE-9036-52621C343D7A}" type="slidenum">
              <a:rPr lang="en-GB" smtClean="0"/>
              <a:t>‹#›</a:t>
            </a:fld>
            <a:endParaRPr lang="en-GB"/>
          </a:p>
        </p:txBody>
      </p:sp>
    </p:spTree>
    <p:extLst>
      <p:ext uri="{BB962C8B-B14F-4D97-AF65-F5344CB8AC3E}">
        <p14:creationId xmlns:p14="http://schemas.microsoft.com/office/powerpoint/2010/main" val="3051448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175CBF5-8F82-4817-8951-67F736746879}" type="datetimeFigureOut">
              <a:rPr lang="en-GB" smtClean="0"/>
              <a:t>04/10/2023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57DA65-44D6-4CDE-9036-52621C343D7A}" type="slidenum">
              <a:rPr lang="en-GB" smtClean="0"/>
              <a:t>‹#›</a:t>
            </a:fld>
            <a:endParaRPr lang="en-GB"/>
          </a:p>
        </p:txBody>
      </p:sp>
    </p:spTree>
    <p:extLst>
      <p:ext uri="{BB962C8B-B14F-4D97-AF65-F5344CB8AC3E}">
        <p14:creationId xmlns:p14="http://schemas.microsoft.com/office/powerpoint/2010/main" val="1927172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175CBF5-8F82-4817-8951-67F736746879}" type="datetimeFigureOut">
              <a:rPr lang="en-GB" smtClean="0"/>
              <a:t>04/10/2023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57DA65-44D6-4CDE-9036-52621C343D7A}" type="slidenum">
              <a:rPr lang="en-GB" smtClean="0"/>
              <a:t>‹#›</a:t>
            </a:fld>
            <a:endParaRPr lang="en-GB"/>
          </a:p>
        </p:txBody>
      </p:sp>
    </p:spTree>
    <p:extLst>
      <p:ext uri="{BB962C8B-B14F-4D97-AF65-F5344CB8AC3E}">
        <p14:creationId xmlns:p14="http://schemas.microsoft.com/office/powerpoint/2010/main" val="3009116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userDrawn="1"/>
        </p:nvGrpSpPr>
        <p:grpSpPr>
          <a:xfrm>
            <a:off x="0" y="5972090"/>
            <a:ext cx="12192000" cy="885909"/>
            <a:chOff x="0" y="5972090"/>
            <a:chExt cx="12192000" cy="885909"/>
          </a:xfrm>
        </p:grpSpPr>
        <p:sp>
          <p:nvSpPr>
            <p:cNvPr id="8" name="Rectangle 7"/>
            <p:cNvSpPr/>
            <p:nvPr/>
          </p:nvSpPr>
          <p:spPr>
            <a:xfrm>
              <a:off x="0" y="5972090"/>
              <a:ext cx="12192000" cy="885909"/>
            </a:xfrm>
            <a:prstGeom prst="rect">
              <a:avLst/>
            </a:prstGeom>
            <a:solidFill>
              <a:srgbClr val="191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17050" y="5991141"/>
              <a:ext cx="2618506" cy="827524"/>
            </a:xfrm>
            <a:prstGeom prst="rect">
              <a:avLst/>
            </a:prstGeom>
            <a:ln>
              <a:noFill/>
            </a:ln>
          </p:spPr>
        </p:pic>
        <p:sp>
          <p:nvSpPr>
            <p:cNvPr id="10" name="TextBox 9"/>
            <p:cNvSpPr txBox="1"/>
            <p:nvPr/>
          </p:nvSpPr>
          <p:spPr>
            <a:xfrm>
              <a:off x="4191000" y="6116473"/>
              <a:ext cx="3810000" cy="523220"/>
            </a:xfrm>
            <a:prstGeom prst="rect">
              <a:avLst/>
            </a:prstGeom>
            <a:noFill/>
            <a:ln>
              <a:noFill/>
            </a:ln>
          </p:spPr>
          <p:txBody>
            <a:bodyPr wrap="square" rtlCol="0">
              <a:spAutoFit/>
            </a:bodyPr>
            <a:lstStyle/>
            <a:p>
              <a:pPr algn="ctr"/>
              <a:r>
                <a:rPr lang="en-GB" sz="2800" spc="-150" dirty="0">
                  <a:solidFill>
                    <a:schemeClr val="bg1"/>
                  </a:solidFill>
                </a:rPr>
                <a:t>www.</a:t>
              </a:r>
              <a:r>
                <a:rPr lang="en-GB" sz="2800" b="1" spc="-150" dirty="0">
                  <a:solidFill>
                    <a:schemeClr val="bg1"/>
                  </a:solidFill>
                </a:rPr>
                <a:t>inspiringteachers</a:t>
              </a:r>
              <a:r>
                <a:rPr lang="en-GB" sz="2800" spc="-150" dirty="0">
                  <a:solidFill>
                    <a:schemeClr val="bg1"/>
                  </a:solidFill>
                </a:rPr>
                <a:t>.me</a:t>
              </a:r>
              <a:endParaRPr lang="en-GB" sz="2400" spc="-150" dirty="0">
                <a:solidFill>
                  <a:schemeClr val="bg1"/>
                </a:solidFill>
              </a:endParaRPr>
            </a:p>
          </p:txBody>
        </p:sp>
        <p:pic>
          <p:nvPicPr>
            <p:cNvPr id="11" name="Picture 4" descr="https://www.getsimi.com/public/img/facebook.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2959" y="6074745"/>
              <a:ext cx="660316" cy="6603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6" descr="http://www.soilsolutions.com.au/images/twitter-circle-white.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6155" y="6155993"/>
              <a:ext cx="523220" cy="52322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8" descr="http://www.herestwocents.com/images/linkedin.png?141288961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368509" y="6087445"/>
              <a:ext cx="660316" cy="660316"/>
            </a:xfrm>
            <a:prstGeom prst="rect">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4909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2.jpeg"/><Relationship Id="rId3" Type="http://schemas.openxmlformats.org/officeDocument/2006/relationships/image" Target="../media/image6.jpeg"/><Relationship Id="rId7" Type="http://schemas.openxmlformats.org/officeDocument/2006/relationships/image" Target="../media/image1.png"/><Relationship Id="rId12" Type="http://schemas.openxmlformats.org/officeDocument/2006/relationships/image" Target="../media/image11.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10.jpg"/><Relationship Id="rId5" Type="http://schemas.openxmlformats.org/officeDocument/2006/relationships/image" Target="../media/image8.jpg"/><Relationship Id="rId10" Type="http://schemas.openxmlformats.org/officeDocument/2006/relationships/image" Target="../media/image4.png"/><Relationship Id="rId4" Type="http://schemas.openxmlformats.org/officeDocument/2006/relationships/image" Target="../media/image7.jpeg"/><Relationship Id="rId9" Type="http://schemas.openxmlformats.org/officeDocument/2006/relationships/image" Target="../media/image3.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4.png"/><Relationship Id="rId3" Type="http://schemas.openxmlformats.org/officeDocument/2006/relationships/image" Target="../media/image9.jpeg"/><Relationship Id="rId7" Type="http://schemas.openxmlformats.org/officeDocument/2006/relationships/image" Target="../media/image5.jpeg"/><Relationship Id="rId12"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2.png"/><Relationship Id="rId5" Type="http://schemas.openxmlformats.org/officeDocument/2006/relationships/image" Target="../media/image11.jpeg"/><Relationship Id="rId10" Type="http://schemas.openxmlformats.org/officeDocument/2006/relationships/image" Target="../media/image1.png"/><Relationship Id="rId4" Type="http://schemas.openxmlformats.org/officeDocument/2006/relationships/image" Target="../media/image10.jpg"/><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8.jpeg"/><Relationship Id="rId7" Type="http://schemas.openxmlformats.org/officeDocument/2006/relationships/image" Target="../media/image53.jpeg"/><Relationship Id="rId12" Type="http://schemas.openxmlformats.org/officeDocument/2006/relationships/image" Target="../media/image58.pn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2.jpeg"/><Relationship Id="rId11" Type="http://schemas.openxmlformats.org/officeDocument/2006/relationships/image" Target="../media/image57.png"/><Relationship Id="rId5" Type="http://schemas.openxmlformats.org/officeDocument/2006/relationships/image" Target="../media/image51.jpeg"/><Relationship Id="rId10" Type="http://schemas.openxmlformats.org/officeDocument/2006/relationships/image" Target="../media/image56.png"/><Relationship Id="rId4" Type="http://schemas.openxmlformats.org/officeDocument/2006/relationships/image" Target="../media/image50.jpeg"/><Relationship Id="rId9"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hyperlink" Target="http://www.literacyshedplus.com/" TargetMode="External"/><Relationship Id="rId4" Type="http://schemas.openxmlformats.org/officeDocument/2006/relationships/hyperlink" Target="http://www.literacyshed.com/"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7.png"/><Relationship Id="rId4" Type="http://schemas.openxmlformats.org/officeDocument/2006/relationships/image" Target="../media/image66.png"/></Relationships>
</file>

<file path=ppt/slides/_rels/slide5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6.xml.rels><?xml version="1.0" encoding="UTF-8" standalone="yes"?>
<Relationships xmlns="http://schemas.openxmlformats.org/package/2006/relationships"><Relationship Id="rId3" Type="http://schemas.openxmlformats.org/officeDocument/2006/relationships/hyperlink" Target="http://www.literacyshed.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hyperlink" Target="http://www.classroomsecrets.com/" TargetMode="External"/><Relationship Id="rId4" Type="http://schemas.openxmlformats.org/officeDocument/2006/relationships/hyperlink" Target="http://www.dkfindout.com/" TargetMode="External"/></Relationships>
</file>

<file path=ppt/slides/_rels/slide6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62.jpeg"/><Relationship Id="rId4" Type="http://schemas.openxmlformats.org/officeDocument/2006/relationships/image" Target="../media/image81.jpeg"/><Relationship Id="rId9" Type="http://schemas.openxmlformats.org/officeDocument/2006/relationships/image" Target="../media/image8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gov.uk/government/publications/national-curriculum-in-england-english-programmes-of-study/national-curriculum-in-england-english-programmes-of-study"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www.tes.co.uk/teaching-resource/National-Literacy-Strategy-1999-6078593/" TargetMode="External"/><Relationship Id="rId4" Type="http://schemas.openxmlformats.org/officeDocument/2006/relationships/hyperlink" Target="http://webarchive.nationalarchives.gov.uk/20131216163513/https:/www.education.gov.uk/schools/toolsandinitiatives/nationalstrategies"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www.launchpadforliteracy.co.uk/" TargetMode="External"/><Relationship Id="rId7" Type="http://schemas.openxmlformats.org/officeDocument/2006/relationships/hyperlink" Target="https://fft.org.uk/fft-literacy/reciprocal-reading/" TargetMode="External"/><Relationship Id="rId2" Type="http://schemas.openxmlformats.org/officeDocument/2006/relationships/hyperlink" Target="https://www.brainshark.com/1/player/oup?region=uk&amp;fb=0&amp;r3f1=aa90eebdb1bce4f6a6fc94f5aba0a3f0b6fcebd6f9a6ace0&amp;custom=blendedlearning" TargetMode="External"/><Relationship Id="rId1" Type="http://schemas.openxmlformats.org/officeDocument/2006/relationships/slideLayout" Target="../slideLayouts/slideLayout2.xml"/><Relationship Id="rId6" Type="http://schemas.openxmlformats.org/officeDocument/2006/relationships/hyperlink" Target="https://educationendowmentfoundation.org.uk/tools/guidance-reports/literacy-ks-2/" TargetMode="External"/><Relationship Id="rId5" Type="http://schemas.openxmlformats.org/officeDocument/2006/relationships/hyperlink" Target="https://educationendowmentfoundation.org.uk/tools/guidance-reports/literacy-ks-1/" TargetMode="External"/><Relationship Id="rId4" Type="http://schemas.openxmlformats.org/officeDocument/2006/relationships/hyperlink" Target="https://assets.publishing.service.gov.uk/government/uploads/system/uploads/attachment_data/file/1000986/Reading_framework_Teaching_the_foundations_of_literacy_-_July-2021.pdf"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596899"/>
          </a:xfrm>
          <a:prstGeom prst="rect">
            <a:avLst/>
          </a:prstGeom>
          <a:solidFill>
            <a:srgbClr val="191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8769" r="16923"/>
          <a:stretch/>
        </p:blipFill>
        <p:spPr>
          <a:xfrm>
            <a:off x="0" y="596900"/>
            <a:ext cx="3033486" cy="2668814"/>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3724"/>
          <a:stretch/>
        </p:blipFill>
        <p:spPr>
          <a:xfrm>
            <a:off x="6050952" y="3265396"/>
            <a:ext cx="3093048" cy="2725745"/>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6349" r="12301"/>
          <a:stretch/>
        </p:blipFill>
        <p:spPr>
          <a:xfrm>
            <a:off x="0" y="3265396"/>
            <a:ext cx="3033486" cy="2731911"/>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8276"/>
          <a:stretch/>
        </p:blipFill>
        <p:spPr>
          <a:xfrm>
            <a:off x="3031982" y="3258973"/>
            <a:ext cx="3067482" cy="2798927"/>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4108" r="10542"/>
          <a:stretch/>
        </p:blipFill>
        <p:spPr>
          <a:xfrm>
            <a:off x="9144000" y="3265396"/>
            <a:ext cx="3048000" cy="2725745"/>
          </a:xfrm>
          <a:prstGeom prst="rect">
            <a:avLst/>
          </a:prstGeom>
        </p:spPr>
      </p:pic>
      <p:grpSp>
        <p:nvGrpSpPr>
          <p:cNvPr id="10" name="Group 9"/>
          <p:cNvGrpSpPr/>
          <p:nvPr/>
        </p:nvGrpSpPr>
        <p:grpSpPr>
          <a:xfrm>
            <a:off x="0" y="5972090"/>
            <a:ext cx="12192000" cy="885909"/>
            <a:chOff x="0" y="5972090"/>
            <a:chExt cx="12192000" cy="885909"/>
          </a:xfrm>
        </p:grpSpPr>
        <p:sp>
          <p:nvSpPr>
            <p:cNvPr id="11" name="Rectangle 10"/>
            <p:cNvSpPr/>
            <p:nvPr/>
          </p:nvSpPr>
          <p:spPr>
            <a:xfrm>
              <a:off x="0" y="5972090"/>
              <a:ext cx="12192000" cy="885909"/>
            </a:xfrm>
            <a:prstGeom prst="rect">
              <a:avLst/>
            </a:prstGeom>
            <a:solidFill>
              <a:srgbClr val="191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17050" y="5991141"/>
              <a:ext cx="2618506" cy="827524"/>
            </a:xfrm>
            <a:prstGeom prst="rect">
              <a:avLst/>
            </a:prstGeom>
            <a:ln>
              <a:noFill/>
            </a:ln>
          </p:spPr>
        </p:pic>
        <p:sp>
          <p:nvSpPr>
            <p:cNvPr id="13" name="TextBox 12"/>
            <p:cNvSpPr txBox="1"/>
            <p:nvPr/>
          </p:nvSpPr>
          <p:spPr>
            <a:xfrm>
              <a:off x="4191000" y="6116473"/>
              <a:ext cx="3810000" cy="523220"/>
            </a:xfrm>
            <a:prstGeom prst="rect">
              <a:avLst/>
            </a:prstGeom>
            <a:noFill/>
            <a:ln>
              <a:noFill/>
            </a:ln>
          </p:spPr>
          <p:txBody>
            <a:bodyPr wrap="square" rtlCol="0">
              <a:spAutoFit/>
            </a:bodyPr>
            <a:lstStyle/>
            <a:p>
              <a:pPr algn="ctr"/>
              <a:r>
                <a:rPr lang="en-GB" sz="2800" spc="-150" dirty="0">
                  <a:solidFill>
                    <a:schemeClr val="bg1"/>
                  </a:solidFill>
                </a:rPr>
                <a:t>www.</a:t>
              </a:r>
              <a:r>
                <a:rPr lang="en-GB" sz="2800" b="1" spc="-150" dirty="0">
                  <a:solidFill>
                    <a:schemeClr val="bg1"/>
                  </a:solidFill>
                </a:rPr>
                <a:t>inspiringteachers</a:t>
              </a:r>
              <a:r>
                <a:rPr lang="en-GB" sz="2800" spc="-150" dirty="0">
                  <a:solidFill>
                    <a:schemeClr val="bg1"/>
                  </a:solidFill>
                </a:rPr>
                <a:t>.me</a:t>
              </a:r>
              <a:endParaRPr lang="en-GB" sz="2400" spc="-150" dirty="0">
                <a:solidFill>
                  <a:schemeClr val="bg1"/>
                </a:solidFill>
              </a:endParaRPr>
            </a:p>
          </p:txBody>
        </p:sp>
        <p:pic>
          <p:nvPicPr>
            <p:cNvPr id="14" name="Picture 4" descr="https://www.getsimi.com/public/img/facebook.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2959" y="6074745"/>
              <a:ext cx="660316" cy="6603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6" descr="http://www.soilsolutions.com.au/images/twitter-circle-whit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6155" y="6155993"/>
              <a:ext cx="523220" cy="52322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8" descr="http://www.herestwocents.com/images/linkedin.png?141288961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68509" y="6087445"/>
              <a:ext cx="660316" cy="660316"/>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7" name="Picture 16"/>
          <p:cNvPicPr>
            <a:picLocks noChangeAspect="1"/>
          </p:cNvPicPr>
          <p:nvPr/>
        </p:nvPicPr>
        <p:blipFill rotWithShape="1">
          <a:blip r:embed="rId11">
            <a:extLst>
              <a:ext uri="{28A0092B-C50C-407E-A947-70E740481C1C}">
                <a14:useLocalDpi xmlns:a14="http://schemas.microsoft.com/office/drawing/2010/main" val="0"/>
              </a:ext>
            </a:extLst>
          </a:blip>
          <a:srcRect l="17180" r="19192" b="23967"/>
          <a:stretch/>
        </p:blipFill>
        <p:spPr>
          <a:xfrm>
            <a:off x="3033486" y="596900"/>
            <a:ext cx="3065978" cy="2668496"/>
          </a:xfrm>
          <a:prstGeom prst="rect">
            <a:avLst/>
          </a:prstGeom>
        </p:spPr>
      </p:pic>
      <p:pic>
        <p:nvPicPr>
          <p:cNvPr id="18" name="Picture 17"/>
          <p:cNvPicPr>
            <a:picLocks noChangeAspect="1"/>
          </p:cNvPicPr>
          <p:nvPr/>
        </p:nvPicPr>
        <p:blipFill rotWithShape="1">
          <a:blip r:embed="rId12" cstate="print">
            <a:extLst>
              <a:ext uri="{28A0092B-C50C-407E-A947-70E740481C1C}">
                <a14:useLocalDpi xmlns:a14="http://schemas.microsoft.com/office/drawing/2010/main" val="0"/>
              </a:ext>
            </a:extLst>
          </a:blip>
          <a:srcRect l="19138" r="16654"/>
          <a:stretch/>
        </p:blipFill>
        <p:spPr>
          <a:xfrm>
            <a:off x="6099458" y="596582"/>
            <a:ext cx="3044541" cy="2671979"/>
          </a:xfrm>
          <a:prstGeom prst="rect">
            <a:avLst/>
          </a:prstGeom>
        </p:spPr>
      </p:pic>
      <p:pic>
        <p:nvPicPr>
          <p:cNvPr id="19" name="Picture 18"/>
          <p:cNvPicPr>
            <a:picLocks noChangeAspect="1"/>
          </p:cNvPicPr>
          <p:nvPr/>
        </p:nvPicPr>
        <p:blipFill rotWithShape="1">
          <a:blip r:embed="rId13" cstate="print">
            <a:extLst>
              <a:ext uri="{28A0092B-C50C-407E-A947-70E740481C1C}">
                <a14:useLocalDpi xmlns:a14="http://schemas.microsoft.com/office/drawing/2010/main" val="0"/>
              </a:ext>
            </a:extLst>
          </a:blip>
          <a:srcRect l="5015" r="9308"/>
          <a:stretch/>
        </p:blipFill>
        <p:spPr>
          <a:xfrm>
            <a:off x="9141028" y="596582"/>
            <a:ext cx="3041447" cy="2668814"/>
          </a:xfrm>
          <a:prstGeom prst="rect">
            <a:avLst/>
          </a:prstGeom>
        </p:spPr>
      </p:pic>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24482" y="1005238"/>
            <a:ext cx="5962650" cy="1884369"/>
          </a:xfrm>
          <a:prstGeom prst="rect">
            <a:avLst/>
          </a:prstGeom>
        </p:spPr>
      </p:pic>
      <p:grpSp>
        <p:nvGrpSpPr>
          <p:cNvPr id="21" name="Group 20"/>
          <p:cNvGrpSpPr/>
          <p:nvPr/>
        </p:nvGrpSpPr>
        <p:grpSpPr>
          <a:xfrm>
            <a:off x="3998416" y="4270291"/>
            <a:ext cx="4419600" cy="762000"/>
            <a:chOff x="3858716" y="4333791"/>
            <a:chExt cx="4419600" cy="762000"/>
          </a:xfrm>
        </p:grpSpPr>
        <p:sp>
          <p:nvSpPr>
            <p:cNvPr id="22" name="Rounded Rectangle 21"/>
            <p:cNvSpPr/>
            <p:nvPr/>
          </p:nvSpPr>
          <p:spPr>
            <a:xfrm>
              <a:off x="3896816" y="4333791"/>
              <a:ext cx="4381500" cy="762000"/>
            </a:xfrm>
            <a:prstGeom prst="roundRect">
              <a:avLst/>
            </a:prstGeom>
            <a:solidFill>
              <a:schemeClr val="bg1"/>
            </a:solidFill>
            <a:ln w="38100">
              <a:solidFill>
                <a:srgbClr val="2526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p:cNvSpPr txBox="1"/>
            <p:nvPr/>
          </p:nvSpPr>
          <p:spPr>
            <a:xfrm>
              <a:off x="3858716" y="4457700"/>
              <a:ext cx="4381500" cy="523220"/>
            </a:xfrm>
            <a:prstGeom prst="rect">
              <a:avLst/>
            </a:prstGeom>
            <a:noFill/>
          </p:spPr>
          <p:txBody>
            <a:bodyPr wrap="square" rtlCol="0">
              <a:spAutoFit/>
            </a:bodyPr>
            <a:lstStyle/>
            <a:p>
              <a:pPr algn="ctr"/>
              <a:r>
                <a:rPr lang="en-GB" sz="2800" dirty="0">
                  <a:solidFill>
                    <a:srgbClr val="191A51"/>
                  </a:solidFill>
                  <a:latin typeface="Gill Sans MT" panose="020B0502020104020203" pitchFamily="34" charset="0"/>
                </a:rPr>
                <a:t>Primary Training </a:t>
              </a:r>
              <a:r>
                <a:rPr lang="en-GB" sz="2800" dirty="0" smtClean="0">
                  <a:solidFill>
                    <a:srgbClr val="191A51"/>
                  </a:solidFill>
                  <a:latin typeface="Gill Sans MT" panose="020B0502020104020203" pitchFamily="34" charset="0"/>
                </a:rPr>
                <a:t>2023/24</a:t>
              </a:r>
              <a:endParaRPr lang="en-GB" sz="2800" dirty="0">
                <a:solidFill>
                  <a:srgbClr val="191A51"/>
                </a:solidFill>
                <a:latin typeface="Gill Sans MT" panose="020B0502020104020203" pitchFamily="34" charset="0"/>
              </a:endParaRPr>
            </a:p>
          </p:txBody>
        </p:sp>
      </p:grpSp>
    </p:spTree>
    <p:extLst>
      <p:ext uri="{BB962C8B-B14F-4D97-AF65-F5344CB8AC3E}">
        <p14:creationId xmlns:p14="http://schemas.microsoft.com/office/powerpoint/2010/main" val="21645102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Baseline</a:t>
            </a:r>
            <a:endParaRPr lang="en-GB" dirty="0"/>
          </a:p>
        </p:txBody>
      </p:sp>
      <p:sp>
        <p:nvSpPr>
          <p:cNvPr id="3" name="Content Placeholder 2"/>
          <p:cNvSpPr>
            <a:spLocks noGrp="1"/>
          </p:cNvSpPr>
          <p:nvPr>
            <p:ph idx="1"/>
          </p:nvPr>
        </p:nvSpPr>
        <p:spPr>
          <a:xfrm>
            <a:off x="838200" y="1239838"/>
            <a:ext cx="4957763" cy="4351338"/>
          </a:xfrm>
        </p:spPr>
        <p:txBody>
          <a:bodyPr/>
          <a:lstStyle/>
          <a:p>
            <a:r>
              <a:rPr lang="en-GB" dirty="0" smtClean="0"/>
              <a:t>First six weeks</a:t>
            </a:r>
          </a:p>
          <a:p>
            <a:r>
              <a:rPr lang="en-GB" dirty="0" smtClean="0"/>
              <a:t>Short practical activities</a:t>
            </a:r>
          </a:p>
          <a:p>
            <a:r>
              <a:rPr lang="en-GB" dirty="0" smtClean="0"/>
              <a:t>Physical Resources</a:t>
            </a:r>
          </a:p>
          <a:p>
            <a:r>
              <a:rPr lang="en-GB" dirty="0" smtClean="0"/>
              <a:t>Not all areas of EYFS learning covered</a:t>
            </a:r>
          </a:p>
          <a:p>
            <a:r>
              <a:rPr lang="en-GB" dirty="0" smtClean="0"/>
              <a:t>Reported by early Nov</a:t>
            </a:r>
          </a:p>
          <a:p>
            <a:r>
              <a:rPr lang="en-GB" dirty="0" smtClean="0"/>
              <a:t>Forms a basis for measuring progress from entry to Key Stage 2</a:t>
            </a:r>
          </a:p>
          <a:p>
            <a:endParaRPr lang="en-GB" dirty="0" smtClean="0"/>
          </a:p>
          <a:p>
            <a:endParaRPr lang="en-GB" dirty="0"/>
          </a:p>
        </p:txBody>
      </p:sp>
      <p:sp>
        <p:nvSpPr>
          <p:cNvPr id="4" name="Rectangle 3"/>
          <p:cNvSpPr/>
          <p:nvPr/>
        </p:nvSpPr>
        <p:spPr>
          <a:xfrm>
            <a:off x="6372225" y="365125"/>
            <a:ext cx="5691188" cy="3785652"/>
          </a:xfrm>
          <a:prstGeom prst="rect">
            <a:avLst/>
          </a:prstGeom>
          <a:ln>
            <a:solidFill>
              <a:schemeClr val="tx1"/>
            </a:solidFill>
          </a:ln>
        </p:spPr>
        <p:txBody>
          <a:bodyPr wrap="square">
            <a:spAutoFit/>
          </a:bodyPr>
          <a:lstStyle/>
          <a:p>
            <a:r>
              <a:rPr lang="en-GB" sz="2000" dirty="0"/>
              <a:t>The assessment consists of: </a:t>
            </a:r>
            <a:endParaRPr lang="en-GB" sz="2000" dirty="0" smtClean="0"/>
          </a:p>
          <a:p>
            <a:endParaRPr lang="en-GB" sz="2000" dirty="0" smtClean="0"/>
          </a:p>
          <a:p>
            <a:r>
              <a:rPr lang="en-GB" sz="2000" dirty="0" smtClean="0">
                <a:solidFill>
                  <a:schemeClr val="bg1">
                    <a:lumMod val="65000"/>
                  </a:schemeClr>
                </a:solidFill>
              </a:rPr>
              <a:t>• </a:t>
            </a:r>
            <a:r>
              <a:rPr lang="en-GB" sz="2000" dirty="0">
                <a:solidFill>
                  <a:schemeClr val="bg1">
                    <a:lumMod val="65000"/>
                  </a:schemeClr>
                </a:solidFill>
              </a:rPr>
              <a:t>mathematics tasks </a:t>
            </a:r>
            <a:endParaRPr lang="en-GB" sz="2000" dirty="0" smtClean="0">
              <a:solidFill>
                <a:schemeClr val="bg1">
                  <a:lumMod val="65000"/>
                </a:schemeClr>
              </a:solidFill>
            </a:endParaRPr>
          </a:p>
          <a:p>
            <a:r>
              <a:rPr lang="en-GB" sz="2000" dirty="0" smtClean="0">
                <a:solidFill>
                  <a:schemeClr val="bg1">
                    <a:lumMod val="65000"/>
                  </a:schemeClr>
                </a:solidFill>
              </a:rPr>
              <a:t>o early number </a:t>
            </a:r>
          </a:p>
          <a:p>
            <a:r>
              <a:rPr lang="en-GB" sz="2000" dirty="0" smtClean="0">
                <a:solidFill>
                  <a:schemeClr val="bg1">
                    <a:lumMod val="65000"/>
                  </a:schemeClr>
                </a:solidFill>
              </a:rPr>
              <a:t>o early calculation (early addition/subtraction) </a:t>
            </a:r>
          </a:p>
          <a:p>
            <a:r>
              <a:rPr lang="en-GB" sz="2000" dirty="0" smtClean="0">
                <a:solidFill>
                  <a:schemeClr val="bg1">
                    <a:lumMod val="65000"/>
                  </a:schemeClr>
                </a:solidFill>
              </a:rPr>
              <a:t>o mathematical language o early understanding of pattern</a:t>
            </a:r>
          </a:p>
          <a:p>
            <a:r>
              <a:rPr lang="en-GB" sz="2000" dirty="0" smtClean="0"/>
              <a:t> </a:t>
            </a:r>
          </a:p>
          <a:p>
            <a:r>
              <a:rPr lang="en-GB" sz="2000" b="1" dirty="0" smtClean="0"/>
              <a:t>• </a:t>
            </a:r>
            <a:r>
              <a:rPr lang="en-GB" sz="2000" b="1" dirty="0"/>
              <a:t>LCL tasks </a:t>
            </a:r>
            <a:endParaRPr lang="en-GB" sz="2000" b="1" dirty="0" smtClean="0"/>
          </a:p>
          <a:p>
            <a:r>
              <a:rPr lang="en-GB" sz="2000" b="1" dirty="0" smtClean="0"/>
              <a:t>o </a:t>
            </a:r>
            <a:r>
              <a:rPr lang="en-GB" sz="2000" b="1" dirty="0"/>
              <a:t>early vocabulary </a:t>
            </a:r>
            <a:endParaRPr lang="en-GB" sz="2000" b="1" dirty="0" smtClean="0"/>
          </a:p>
          <a:p>
            <a:r>
              <a:rPr lang="en-GB" sz="2000" b="1" dirty="0" smtClean="0"/>
              <a:t>o </a:t>
            </a:r>
            <a:r>
              <a:rPr lang="en-GB" sz="2000" b="1" dirty="0"/>
              <a:t>phonological awareness </a:t>
            </a:r>
            <a:endParaRPr lang="en-GB" sz="2000" b="1" dirty="0" smtClean="0"/>
          </a:p>
          <a:p>
            <a:r>
              <a:rPr lang="en-GB" sz="2000" b="1" dirty="0" smtClean="0"/>
              <a:t>o </a:t>
            </a:r>
            <a:r>
              <a:rPr lang="en-GB" sz="2000" b="1" dirty="0"/>
              <a:t>early comprehension</a:t>
            </a:r>
          </a:p>
        </p:txBody>
      </p:sp>
    </p:spTree>
    <p:extLst>
      <p:ext uri="{BB962C8B-B14F-4D97-AF65-F5344CB8AC3E}">
        <p14:creationId xmlns:p14="http://schemas.microsoft.com/office/powerpoint/2010/main" val="8402381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Year One - Phonics Screening Check</a:t>
            </a:r>
          </a:p>
        </p:txBody>
      </p:sp>
      <p:sp>
        <p:nvSpPr>
          <p:cNvPr id="3" name="Content Placeholder 2"/>
          <p:cNvSpPr>
            <a:spLocks noGrp="1"/>
          </p:cNvSpPr>
          <p:nvPr>
            <p:ph idx="1"/>
          </p:nvPr>
        </p:nvSpPr>
        <p:spPr>
          <a:xfrm>
            <a:off x="917303" y="1040085"/>
            <a:ext cx="10515600" cy="4351338"/>
          </a:xfrm>
        </p:spPr>
        <p:txBody>
          <a:bodyPr>
            <a:normAutofit/>
          </a:bodyPr>
          <a:lstStyle/>
          <a:p>
            <a:r>
              <a:rPr lang="en-US" sz="1800" dirty="0"/>
              <a:t>The phonics screening check contains 40 words divided into two sections of 20 words (real and pseudo-words). </a:t>
            </a:r>
          </a:p>
          <a:p>
            <a:endParaRPr lang="en-US" sz="1800" dirty="0"/>
          </a:p>
          <a:p>
            <a:r>
              <a:rPr lang="en-US" sz="1800" dirty="0"/>
              <a:t>It is designed to identify the children who need extra help so they are given support by their school to improve their reading skills. Children who do not reach the expected pass mark will retake the test in Year 2.</a:t>
            </a:r>
          </a:p>
        </p:txBody>
      </p:sp>
      <p:pic>
        <p:nvPicPr>
          <p:cNvPr id="4" name="Picture 3"/>
          <p:cNvPicPr>
            <a:picLocks noChangeAspect="1"/>
          </p:cNvPicPr>
          <p:nvPr/>
        </p:nvPicPr>
        <p:blipFill rotWithShape="1">
          <a:blip r:embed="rId3"/>
          <a:srcRect l="13839" r="12768"/>
          <a:stretch/>
        </p:blipFill>
        <p:spPr>
          <a:xfrm>
            <a:off x="917303" y="2791189"/>
            <a:ext cx="4776084" cy="2745377"/>
          </a:xfrm>
          <a:prstGeom prst="rect">
            <a:avLst/>
          </a:prstGeom>
        </p:spPr>
      </p:pic>
      <p:sp>
        <p:nvSpPr>
          <p:cNvPr id="5" name="TextBox 4"/>
          <p:cNvSpPr txBox="1"/>
          <p:nvPr/>
        </p:nvSpPr>
        <p:spPr>
          <a:xfrm>
            <a:off x="6212114" y="3473360"/>
            <a:ext cx="5602514" cy="1569660"/>
          </a:xfrm>
          <a:prstGeom prst="rect">
            <a:avLst/>
          </a:prstGeom>
          <a:noFill/>
          <a:ln w="3175">
            <a:solidFill>
              <a:schemeClr val="tx1"/>
            </a:solidFill>
          </a:ln>
        </p:spPr>
        <p:txBody>
          <a:bodyPr wrap="square" rtlCol="0">
            <a:spAutoFit/>
          </a:bodyPr>
          <a:lstStyle/>
          <a:p>
            <a:r>
              <a:rPr lang="en-GB" sz="2400" dirty="0"/>
              <a:t>H</a:t>
            </a:r>
            <a:r>
              <a:rPr lang="en-GB" sz="2400" dirty="0" smtClean="0"/>
              <a:t>ave a look at a section from the 2019 test for two minutes (next slide)</a:t>
            </a:r>
          </a:p>
          <a:p>
            <a:endParaRPr lang="en-GB" sz="2400" dirty="0"/>
          </a:p>
          <a:p>
            <a:r>
              <a:rPr lang="en-GB" sz="2400" dirty="0" smtClean="0"/>
              <a:t>What issues might arise for MA learners?</a:t>
            </a:r>
            <a:endParaRPr lang="en-GB" sz="2400" dirty="0"/>
          </a:p>
        </p:txBody>
      </p:sp>
    </p:spTree>
    <p:extLst>
      <p:ext uri="{BB962C8B-B14F-4D97-AF65-F5344CB8AC3E}">
        <p14:creationId xmlns:p14="http://schemas.microsoft.com/office/powerpoint/2010/main" val="14573555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6162" y="2450193"/>
            <a:ext cx="2305050" cy="346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407" y="146388"/>
            <a:ext cx="2348139" cy="3622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6412" y="266978"/>
            <a:ext cx="2238375" cy="338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7751" y="2213654"/>
            <a:ext cx="2366427" cy="3529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02" y="393132"/>
            <a:ext cx="2348410" cy="3512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39099" y="2401939"/>
            <a:ext cx="2238375" cy="341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74499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Key Stages 1 and 2</a:t>
            </a:r>
            <a:endParaRPr lang="en-GB" dirty="0"/>
          </a:p>
        </p:txBody>
      </p:sp>
      <p:sp>
        <p:nvSpPr>
          <p:cNvPr id="3" name="Content Placeholder 2"/>
          <p:cNvSpPr>
            <a:spLocks noGrp="1"/>
          </p:cNvSpPr>
          <p:nvPr>
            <p:ph idx="1"/>
          </p:nvPr>
        </p:nvSpPr>
        <p:spPr>
          <a:xfrm>
            <a:off x="838200" y="1107583"/>
            <a:ext cx="10515600" cy="5306096"/>
          </a:xfrm>
        </p:spPr>
        <p:txBody>
          <a:bodyPr/>
          <a:lstStyle/>
          <a:p>
            <a:pPr marL="0" indent="0">
              <a:buNone/>
            </a:pPr>
            <a:r>
              <a:rPr lang="en-GB" b="1" dirty="0" smtClean="0">
                <a:solidFill>
                  <a:srgbClr val="FF0000"/>
                </a:solidFill>
              </a:rPr>
              <a:t>Year 2</a:t>
            </a:r>
          </a:p>
          <a:p>
            <a:r>
              <a:rPr lang="en-GB" sz="2400" u="sng" dirty="0" smtClean="0">
                <a:solidFill>
                  <a:srgbClr val="FF0000"/>
                </a:solidFill>
              </a:rPr>
              <a:t>KS1</a:t>
            </a:r>
            <a:r>
              <a:rPr lang="en-GB" sz="2400" dirty="0" smtClean="0">
                <a:solidFill>
                  <a:srgbClr val="FF0000"/>
                </a:solidFill>
              </a:rPr>
              <a:t>Reading Paper</a:t>
            </a:r>
          </a:p>
          <a:p>
            <a:r>
              <a:rPr lang="en-GB" sz="2400" dirty="0" smtClean="0">
                <a:solidFill>
                  <a:srgbClr val="FF0000"/>
                </a:solidFill>
              </a:rPr>
              <a:t>TAF for reading and writing</a:t>
            </a:r>
            <a:endParaRPr lang="en-GB" sz="2400" dirty="0">
              <a:solidFill>
                <a:srgbClr val="FF0000"/>
              </a:solidFill>
            </a:endParaRPr>
          </a:p>
          <a:p>
            <a:r>
              <a:rPr lang="en-US" sz="2400" dirty="0" smtClean="0">
                <a:solidFill>
                  <a:srgbClr val="FF0000"/>
                </a:solidFill>
              </a:rPr>
              <a:t>GPS </a:t>
            </a:r>
          </a:p>
          <a:p>
            <a:endParaRPr lang="en-US" sz="2400" b="1" dirty="0">
              <a:solidFill>
                <a:srgbClr val="FF0000"/>
              </a:solidFill>
            </a:endParaRPr>
          </a:p>
          <a:p>
            <a:r>
              <a:rPr lang="en-US" sz="3200" b="1" dirty="0" smtClean="0"/>
              <a:t>Year </a:t>
            </a:r>
            <a:r>
              <a:rPr lang="en-US" sz="3200" b="1" dirty="0" smtClean="0"/>
              <a:t>6</a:t>
            </a:r>
          </a:p>
          <a:p>
            <a:r>
              <a:rPr lang="en-US" sz="2400" u="sng" dirty="0" smtClean="0"/>
              <a:t>KS2</a:t>
            </a:r>
            <a:r>
              <a:rPr lang="en-US" sz="2400" dirty="0"/>
              <a:t>: Reading </a:t>
            </a:r>
            <a:r>
              <a:rPr lang="en-US" sz="2400" dirty="0" smtClean="0"/>
              <a:t>– fully external</a:t>
            </a:r>
          </a:p>
          <a:p>
            <a:r>
              <a:rPr lang="en-US" sz="2400" dirty="0" smtClean="0"/>
              <a:t>TAF for  writing</a:t>
            </a:r>
          </a:p>
          <a:p>
            <a:r>
              <a:rPr lang="en-US" sz="2400" dirty="0" err="1" smtClean="0"/>
              <a:t>SPaG</a:t>
            </a:r>
            <a:endParaRPr lang="en-US" sz="2400" dirty="0" smtClean="0"/>
          </a:p>
          <a:p>
            <a:pPr marL="0" indent="0">
              <a:buNone/>
            </a:pPr>
            <a:r>
              <a:rPr lang="en-GB" sz="2400" dirty="0" smtClean="0"/>
              <a:t>Let’s look at a selection of reading papers now. </a:t>
            </a:r>
            <a:r>
              <a:rPr lang="en-GB" sz="2400" dirty="0" smtClean="0">
                <a:solidFill>
                  <a:srgbClr val="FF0000"/>
                </a:solidFill>
              </a:rPr>
              <a:t>What do you notice?</a:t>
            </a:r>
            <a:endParaRPr lang="en-US" sz="2400" dirty="0">
              <a:solidFill>
                <a:srgbClr val="FF0000"/>
              </a:solidFill>
            </a:endParaRPr>
          </a:p>
        </p:txBody>
      </p:sp>
      <p:sp>
        <p:nvSpPr>
          <p:cNvPr id="4" name="Rectangle 3"/>
          <p:cNvSpPr/>
          <p:nvPr/>
        </p:nvSpPr>
        <p:spPr>
          <a:xfrm>
            <a:off x="4267201" y="6021756"/>
            <a:ext cx="6096000" cy="215444"/>
          </a:xfrm>
          <a:prstGeom prst="rect">
            <a:avLst/>
          </a:prstGeom>
        </p:spPr>
        <p:txBody>
          <a:bodyPr>
            <a:spAutoFit/>
          </a:bodyPr>
          <a:lstStyle/>
          <a:p>
            <a:r>
              <a:rPr lang="en-US" sz="800" dirty="0" smtClean="0"/>
              <a:t>1Points -  </a:t>
            </a:r>
            <a:r>
              <a:rPr lang="en-US" sz="800" dirty="0"/>
              <a:t>paper, lasts 1 hour. Fiction, non-fiction, poetry. Questions in order of difficulty.</a:t>
            </a:r>
            <a:endParaRPr lang="en-GB" sz="800" dirty="0"/>
          </a:p>
        </p:txBody>
      </p:sp>
    </p:spTree>
    <p:extLst>
      <p:ext uri="{BB962C8B-B14F-4D97-AF65-F5344CB8AC3E}">
        <p14:creationId xmlns:p14="http://schemas.microsoft.com/office/powerpoint/2010/main" val="26840271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314" y="365125"/>
            <a:ext cx="11034486" cy="1325563"/>
          </a:xfrm>
        </p:spPr>
        <p:txBody>
          <a:bodyPr/>
          <a:lstStyle/>
          <a:p>
            <a:r>
              <a:rPr lang="en-GB" dirty="0" smtClean="0"/>
              <a:t>Summative Assessment – Formative Assessment</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374974215"/>
              </p:ext>
            </p:extLst>
          </p:nvPr>
        </p:nvGraphicFramePr>
        <p:xfrm>
          <a:off x="493486" y="1291771"/>
          <a:ext cx="5152571" cy="4541520"/>
        </p:xfrm>
        <a:graphic>
          <a:graphicData uri="http://schemas.openxmlformats.org/drawingml/2006/table">
            <a:tbl>
              <a:tblPr/>
              <a:tblGrid>
                <a:gridCol w="5152571">
                  <a:extLst>
                    <a:ext uri="{9D8B030D-6E8A-4147-A177-3AD203B41FA5}">
                      <a16:colId xmlns:a16="http://schemas.microsoft.com/office/drawing/2014/main" val="20000"/>
                    </a:ext>
                  </a:extLst>
                </a:gridCol>
              </a:tblGrid>
              <a:tr h="4136572">
                <a:tc>
                  <a:txBody>
                    <a:bodyPr/>
                    <a:lstStyle/>
                    <a:p>
                      <a:pPr algn="ctr"/>
                      <a:r>
                        <a:rPr lang="en-GB" sz="3200" dirty="0" smtClean="0"/>
                        <a:t>Termly</a:t>
                      </a:r>
                    </a:p>
                    <a:p>
                      <a:pPr algn="ctr"/>
                      <a:r>
                        <a:rPr lang="en-GB" sz="3200" dirty="0" smtClean="0"/>
                        <a:t>Yearly</a:t>
                      </a:r>
                    </a:p>
                    <a:p>
                      <a:pPr algn="ctr"/>
                      <a:r>
                        <a:rPr lang="en-GB" sz="3200" dirty="0" smtClean="0"/>
                        <a:t>End</a:t>
                      </a:r>
                      <a:r>
                        <a:rPr lang="en-GB" sz="3200" baseline="0" dirty="0" smtClean="0"/>
                        <a:t> of Key Stage</a:t>
                      </a:r>
                    </a:p>
                    <a:p>
                      <a:pPr algn="ctr"/>
                      <a:r>
                        <a:rPr lang="en-GB" sz="3200" baseline="0" dirty="0" smtClean="0"/>
                        <a:t>End of Unit</a:t>
                      </a:r>
                    </a:p>
                    <a:p>
                      <a:pPr algn="ctr"/>
                      <a:r>
                        <a:rPr lang="en-GB" sz="3200" baseline="0" dirty="0" smtClean="0"/>
                        <a:t>Evaluates competency/learning</a:t>
                      </a:r>
                    </a:p>
                    <a:p>
                      <a:pPr algn="ctr"/>
                      <a:endParaRPr lang="en-GB" sz="3200" baseline="0" dirty="0" smtClean="0"/>
                    </a:p>
                    <a:p>
                      <a:pPr algn="ctr"/>
                      <a:r>
                        <a:rPr lang="en-GB" sz="3200" baseline="0" dirty="0" smtClean="0"/>
                        <a:t>Assessment of learning</a:t>
                      </a:r>
                    </a:p>
                    <a:p>
                      <a:endParaRPr lang="en-GB" baseline="0" dirty="0" smtClean="0"/>
                    </a:p>
                    <a:p>
                      <a:endParaRPr lang="en-GB"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445661686"/>
              </p:ext>
            </p:extLst>
          </p:nvPr>
        </p:nvGraphicFramePr>
        <p:xfrm>
          <a:off x="6248400" y="1284513"/>
          <a:ext cx="5152571" cy="4541520"/>
        </p:xfrm>
        <a:graphic>
          <a:graphicData uri="http://schemas.openxmlformats.org/drawingml/2006/table">
            <a:tbl>
              <a:tblPr/>
              <a:tblGrid>
                <a:gridCol w="5152571">
                  <a:extLst>
                    <a:ext uri="{9D8B030D-6E8A-4147-A177-3AD203B41FA5}">
                      <a16:colId xmlns:a16="http://schemas.microsoft.com/office/drawing/2014/main" val="20000"/>
                    </a:ext>
                  </a:extLst>
                </a:gridCol>
              </a:tblGrid>
              <a:tr h="4136572">
                <a:tc>
                  <a:txBody>
                    <a:bodyPr/>
                    <a:lstStyle/>
                    <a:p>
                      <a:pPr algn="ctr"/>
                      <a:r>
                        <a:rPr lang="en-GB" sz="3200" dirty="0" smtClean="0"/>
                        <a:t>Ongoing</a:t>
                      </a:r>
                    </a:p>
                    <a:p>
                      <a:pPr algn="ctr"/>
                      <a:r>
                        <a:rPr lang="en-GB" sz="3200" dirty="0" smtClean="0"/>
                        <a:t>Informing next steps in planning</a:t>
                      </a:r>
                    </a:p>
                    <a:p>
                      <a:pPr algn="ctr"/>
                      <a:r>
                        <a:rPr lang="en-GB" sz="3200" dirty="0" smtClean="0"/>
                        <a:t>Individual to child/groups</a:t>
                      </a:r>
                    </a:p>
                    <a:p>
                      <a:pPr algn="ctr"/>
                      <a:r>
                        <a:rPr lang="en-GB" sz="3200" dirty="0" smtClean="0"/>
                        <a:t>Informing targets</a:t>
                      </a:r>
                    </a:p>
                    <a:p>
                      <a:pPr algn="ctr"/>
                      <a:r>
                        <a:rPr lang="en-GB" sz="3200" dirty="0" smtClean="0"/>
                        <a:t>Monitors progress</a:t>
                      </a:r>
                    </a:p>
                    <a:p>
                      <a:pPr algn="ctr"/>
                      <a:endParaRPr lang="en-GB" sz="3200" baseline="0" dirty="0" smtClean="0"/>
                    </a:p>
                    <a:p>
                      <a:pPr algn="ctr"/>
                      <a:r>
                        <a:rPr lang="en-GB" sz="3200" baseline="0" dirty="0" smtClean="0"/>
                        <a:t>Assessment for learning</a:t>
                      </a:r>
                    </a:p>
                    <a:p>
                      <a:endParaRPr lang="en-GB" dirty="0" smtClean="0"/>
                    </a:p>
                    <a:p>
                      <a:endParaRPr lang="en-GB"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3">
                        <a:lumMod val="20000"/>
                        <a:lumOff val="8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2214572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Image result for hen"/>
          <p:cNvSpPr>
            <a:spLocks noChangeAspect="1" noChangeArrowheads="1"/>
          </p:cNvSpPr>
          <p:nvPr/>
        </p:nvSpPr>
        <p:spPr bwMode="auto">
          <a:xfrm>
            <a:off x="63500" y="-136525"/>
            <a:ext cx="1590675"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0" name="Picture 4"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7829" y="974664"/>
            <a:ext cx="4439074" cy="471720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ctrTitle"/>
          </p:nvPr>
        </p:nvSpPr>
        <p:spPr>
          <a:xfrm>
            <a:off x="63500" y="682625"/>
            <a:ext cx="8412843" cy="2387600"/>
          </a:xfrm>
        </p:spPr>
        <p:txBody>
          <a:bodyPr/>
          <a:lstStyle/>
          <a:p>
            <a:r>
              <a:rPr lang="en-GB" dirty="0" smtClean="0"/>
              <a:t>Assessment and Planning:</a:t>
            </a:r>
            <a:br>
              <a:rPr lang="en-GB" dirty="0" smtClean="0"/>
            </a:br>
            <a:r>
              <a:rPr lang="en-GB" dirty="0" smtClean="0">
                <a:solidFill>
                  <a:srgbClr val="FF0000"/>
                </a:solidFill>
              </a:rPr>
              <a:t>Inseparable</a:t>
            </a:r>
            <a:r>
              <a:rPr lang="en-GB" dirty="0" smtClean="0"/>
              <a:t/>
            </a:r>
            <a:br>
              <a:rPr lang="en-GB" dirty="0" smtClean="0"/>
            </a:br>
            <a:r>
              <a:rPr lang="en-GB" dirty="0" smtClean="0"/>
              <a:t> </a:t>
            </a:r>
            <a:endParaRPr lang="en-GB" dirty="0"/>
          </a:p>
        </p:txBody>
      </p:sp>
      <p:sp>
        <p:nvSpPr>
          <p:cNvPr id="7" name="TextBox 6"/>
          <p:cNvSpPr txBox="1"/>
          <p:nvPr/>
        </p:nvSpPr>
        <p:spPr>
          <a:xfrm>
            <a:off x="397329" y="3889828"/>
            <a:ext cx="6293757" cy="1323439"/>
          </a:xfrm>
          <a:prstGeom prst="rect">
            <a:avLst/>
          </a:prstGeom>
          <a:noFill/>
        </p:spPr>
        <p:txBody>
          <a:bodyPr wrap="square" rtlCol="0">
            <a:spAutoFit/>
          </a:bodyPr>
          <a:lstStyle/>
          <a:p>
            <a:r>
              <a:rPr lang="en-GB" sz="4000" dirty="0" smtClean="0"/>
              <a:t>Planning and assessing for progress - setting targets</a:t>
            </a:r>
            <a:endParaRPr lang="en-GB" sz="4000" dirty="0"/>
          </a:p>
        </p:txBody>
      </p:sp>
    </p:spTree>
    <p:extLst>
      <p:ext uri="{BB962C8B-B14F-4D97-AF65-F5344CB8AC3E}">
        <p14:creationId xmlns:p14="http://schemas.microsoft.com/office/powerpoint/2010/main" val="4820384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9657" y="217714"/>
            <a:ext cx="11611429" cy="523220"/>
          </a:xfrm>
          <a:prstGeom prst="rect">
            <a:avLst/>
          </a:prstGeom>
          <a:solidFill>
            <a:srgbClr val="FFFF00"/>
          </a:solidFill>
        </p:spPr>
        <p:txBody>
          <a:bodyPr wrap="square" rtlCol="0">
            <a:spAutoFit/>
          </a:bodyPr>
          <a:lstStyle/>
          <a:p>
            <a:r>
              <a:rPr lang="en-GB" sz="2800" dirty="0" smtClean="0"/>
              <a:t>Formative Assessment and Planning materials in practice –  Reading &amp; Writing</a:t>
            </a:r>
            <a:endParaRPr lang="en-GB" sz="28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73655">
            <a:off x="203978" y="1157063"/>
            <a:ext cx="9085374" cy="4735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001829" y="3860800"/>
            <a:ext cx="1001485" cy="646331"/>
          </a:xfrm>
          <a:prstGeom prst="rect">
            <a:avLst/>
          </a:prstGeom>
          <a:noFill/>
        </p:spPr>
        <p:txBody>
          <a:bodyPr wrap="square" rtlCol="0">
            <a:spAutoFit/>
          </a:bodyPr>
          <a:lstStyle/>
          <a:p>
            <a:r>
              <a:rPr lang="en-GB" dirty="0" smtClean="0"/>
              <a:t>Our books</a:t>
            </a:r>
            <a:endParaRPr lang="en-GB"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51236">
            <a:off x="4267200" y="1582951"/>
            <a:ext cx="8964159" cy="4555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76565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027" y="0"/>
            <a:ext cx="10515600" cy="1325563"/>
          </a:xfrm>
        </p:spPr>
        <p:txBody>
          <a:bodyPr/>
          <a:lstStyle/>
          <a:p>
            <a:r>
              <a:rPr lang="en-US" dirty="0"/>
              <a:t>Planning</a:t>
            </a:r>
          </a:p>
        </p:txBody>
      </p:sp>
      <p:sp>
        <p:nvSpPr>
          <p:cNvPr id="3" name="Content Placeholder 2"/>
          <p:cNvSpPr>
            <a:spLocks noGrp="1"/>
          </p:cNvSpPr>
          <p:nvPr>
            <p:ph idx="1"/>
          </p:nvPr>
        </p:nvSpPr>
        <p:spPr>
          <a:xfrm>
            <a:off x="243113" y="681764"/>
            <a:ext cx="11745687" cy="5080408"/>
          </a:xfrm>
          <a:solidFill>
            <a:schemeClr val="accent6">
              <a:lumMod val="20000"/>
              <a:lumOff val="80000"/>
            </a:schemeClr>
          </a:solidFill>
        </p:spPr>
        <p:txBody>
          <a:bodyPr/>
          <a:lstStyle/>
          <a:p>
            <a:pPr marL="0" indent="0">
              <a:buNone/>
            </a:pPr>
            <a:r>
              <a:rPr lang="en-US" sz="2000" b="1" dirty="0" smtClean="0"/>
              <a:t>Long term </a:t>
            </a:r>
          </a:p>
          <a:p>
            <a:r>
              <a:rPr lang="en-US" sz="2000" dirty="0" smtClean="0"/>
              <a:t> A list of books (stimuli for writing outcomes)</a:t>
            </a:r>
          </a:p>
          <a:p>
            <a:r>
              <a:rPr lang="en-US" sz="2000" dirty="0" err="1" smtClean="0"/>
              <a:t>Programmes</a:t>
            </a:r>
            <a:r>
              <a:rPr lang="en-US" sz="2000" dirty="0" smtClean="0"/>
              <a:t> of study</a:t>
            </a:r>
          </a:p>
          <a:p>
            <a:r>
              <a:rPr lang="en-US" sz="2000" dirty="0" smtClean="0"/>
              <a:t>Stranded </a:t>
            </a:r>
            <a:r>
              <a:rPr lang="en-US" sz="2000" dirty="0" smtClean="0"/>
              <a:t>Sheets</a:t>
            </a:r>
            <a:endParaRPr lang="en-US" sz="2000" b="1" dirty="0" smtClean="0"/>
          </a:p>
          <a:p>
            <a:pPr marL="0" indent="0">
              <a:buNone/>
            </a:pPr>
            <a:r>
              <a:rPr lang="en-US" sz="2000" b="1" dirty="0" smtClean="0"/>
              <a:t>Medium term</a:t>
            </a:r>
          </a:p>
          <a:p>
            <a:r>
              <a:rPr lang="en-US" sz="2000" dirty="0" smtClean="0"/>
              <a:t>Texts </a:t>
            </a:r>
            <a:r>
              <a:rPr lang="en-US" sz="2000" dirty="0" smtClean="0"/>
              <a:t>identified</a:t>
            </a:r>
          </a:p>
          <a:p>
            <a:r>
              <a:rPr lang="en-US" sz="2000" dirty="0" smtClean="0"/>
              <a:t>Narrative and non-fiction opportunities</a:t>
            </a:r>
            <a:endParaRPr lang="en-US" sz="2000" dirty="0" smtClean="0"/>
          </a:p>
          <a:p>
            <a:r>
              <a:rPr lang="en-US" sz="2000" dirty="0" smtClean="0"/>
              <a:t>Skills and outcomes identified and timetabled</a:t>
            </a:r>
          </a:p>
          <a:p>
            <a:r>
              <a:rPr lang="en-US" sz="2000" dirty="0" smtClean="0"/>
              <a:t>More </a:t>
            </a:r>
            <a:r>
              <a:rPr lang="en-US" sz="2000" dirty="0" smtClean="0"/>
              <a:t>detail</a:t>
            </a:r>
            <a:endParaRPr lang="en-US" sz="2000" dirty="0" smtClean="0"/>
          </a:p>
          <a:p>
            <a:pPr marL="0" indent="0">
              <a:buNone/>
            </a:pPr>
            <a:r>
              <a:rPr lang="en-US" sz="2000" b="1" dirty="0" smtClean="0"/>
              <a:t>Short Term</a:t>
            </a:r>
          </a:p>
          <a:p>
            <a:r>
              <a:rPr lang="en-US" sz="2000" dirty="0" smtClean="0"/>
              <a:t>Daily lessons, including learning objectives for reading, writing, spelling and VGP</a:t>
            </a:r>
          </a:p>
          <a:p>
            <a:r>
              <a:rPr lang="en-US" sz="2000" dirty="0" smtClean="0"/>
              <a:t>Build skills through a unit/series of lessons to achieve outcomes</a:t>
            </a:r>
            <a:endParaRPr lang="en-US" sz="2000" dirty="0"/>
          </a:p>
          <a:p>
            <a:pPr marL="0" indent="0">
              <a:buNone/>
            </a:pPr>
            <a:endParaRPr lang="en-US" dirty="0"/>
          </a:p>
        </p:txBody>
      </p:sp>
    </p:spTree>
    <p:extLst>
      <p:ext uri="{BB962C8B-B14F-4D97-AF65-F5344CB8AC3E}">
        <p14:creationId xmlns:p14="http://schemas.microsoft.com/office/powerpoint/2010/main" val="35921762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196" y="375374"/>
            <a:ext cx="11755577" cy="3477875"/>
          </a:xfrm>
          <a:prstGeom prst="rect">
            <a:avLst/>
          </a:prstGeom>
          <a:solidFill>
            <a:schemeClr val="accent1">
              <a:lumMod val="40000"/>
              <a:lumOff val="60000"/>
            </a:schemeClr>
          </a:solidFill>
        </p:spPr>
        <p:txBody>
          <a:bodyPr wrap="square">
            <a:spAutoFit/>
          </a:bodyPr>
          <a:lstStyle/>
          <a:p>
            <a:pPr algn="ctr"/>
            <a:r>
              <a:rPr lang="en-GB" sz="11000" b="1" dirty="0" smtClean="0">
                <a:solidFill>
                  <a:srgbClr val="FF0000"/>
                </a:solidFill>
              </a:rPr>
              <a:t>Read </a:t>
            </a:r>
            <a:r>
              <a:rPr lang="en-GB" sz="11000" b="1" dirty="0">
                <a:solidFill>
                  <a:srgbClr val="FF0000"/>
                </a:solidFill>
              </a:rPr>
              <a:t>as </a:t>
            </a:r>
            <a:r>
              <a:rPr lang="en-GB" sz="11000" b="1" dirty="0" smtClean="0">
                <a:solidFill>
                  <a:srgbClr val="FF0000"/>
                </a:solidFill>
              </a:rPr>
              <a:t>writers</a:t>
            </a:r>
          </a:p>
          <a:p>
            <a:pPr algn="ctr"/>
            <a:r>
              <a:rPr lang="en-GB" sz="11000" b="1" dirty="0">
                <a:solidFill>
                  <a:srgbClr val="FF0000"/>
                </a:solidFill>
              </a:rPr>
              <a:t>W</a:t>
            </a:r>
            <a:r>
              <a:rPr lang="en-GB" sz="11000" b="1" dirty="0" smtClean="0">
                <a:solidFill>
                  <a:srgbClr val="FF0000"/>
                </a:solidFill>
              </a:rPr>
              <a:t>rite </a:t>
            </a:r>
            <a:r>
              <a:rPr lang="en-GB" sz="11000" b="1" dirty="0">
                <a:solidFill>
                  <a:srgbClr val="FF0000"/>
                </a:solidFill>
              </a:rPr>
              <a:t>as readers</a:t>
            </a:r>
          </a:p>
        </p:txBody>
      </p:sp>
      <p:pic>
        <p:nvPicPr>
          <p:cNvPr id="6146" name="Picture 2"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86057" y="3853249"/>
            <a:ext cx="3086066" cy="2083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7105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22340">
            <a:off x="5021194" y="-74982"/>
            <a:ext cx="3703864" cy="370386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340407">
            <a:off x="6699218" y="1375229"/>
            <a:ext cx="3883250" cy="388325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77100">
            <a:off x="8849167" y="113481"/>
            <a:ext cx="3723214" cy="37232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138614" y="2327542"/>
            <a:ext cx="3004457" cy="954107"/>
          </a:xfrm>
          <a:prstGeom prst="rect">
            <a:avLst/>
          </a:prstGeom>
          <a:solidFill>
            <a:schemeClr val="accent2">
              <a:lumMod val="40000"/>
              <a:lumOff val="60000"/>
            </a:schemeClr>
          </a:solidFill>
          <a:ln>
            <a:solidFill>
              <a:schemeClr val="tx1"/>
            </a:solidFill>
            <a:prstDash val="solid"/>
          </a:ln>
        </p:spPr>
        <p:txBody>
          <a:bodyPr wrap="square" rtlCol="0">
            <a:spAutoFit/>
          </a:bodyPr>
          <a:lstStyle/>
          <a:p>
            <a:pPr algn="ctr"/>
            <a:r>
              <a:rPr lang="en-GB" sz="2800" dirty="0" smtClean="0"/>
              <a:t>Pie Corbett Reading Spine</a:t>
            </a:r>
            <a:endParaRPr lang="en-GB" sz="2800"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58696">
            <a:off x="1705752" y="2913378"/>
            <a:ext cx="3932238" cy="2186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688403">
            <a:off x="271605" y="1178674"/>
            <a:ext cx="4887208" cy="1512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2551" y="1768011"/>
            <a:ext cx="1809750" cy="17433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1438" y="2298515"/>
            <a:ext cx="2417856" cy="9254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684609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b="8276"/>
          <a:stretch/>
        </p:blipFill>
        <p:spPr>
          <a:xfrm>
            <a:off x="3031982" y="3258973"/>
            <a:ext cx="3067482" cy="2798927"/>
          </a:xfrm>
          <a:prstGeom prst="rect">
            <a:avLst/>
          </a:prstGeom>
        </p:spPr>
      </p:pic>
      <p:pic>
        <p:nvPicPr>
          <p:cNvPr id="39" name="Picture 38"/>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4108" r="10542"/>
          <a:stretch/>
        </p:blipFill>
        <p:spPr>
          <a:xfrm>
            <a:off x="9134475" y="3246345"/>
            <a:ext cx="3048000" cy="2725745"/>
          </a:xfrm>
          <a:prstGeom prst="rect">
            <a:avLst/>
          </a:prstGeom>
        </p:spPr>
      </p:pic>
      <p:pic>
        <p:nvPicPr>
          <p:cNvPr id="40" name="Picture 39"/>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17180" r="19192" b="23967"/>
          <a:stretch/>
        </p:blipFill>
        <p:spPr>
          <a:xfrm>
            <a:off x="3033486" y="596900"/>
            <a:ext cx="3065978" cy="2668496"/>
          </a:xfrm>
          <a:prstGeom prst="rect">
            <a:avLst/>
          </a:prstGeom>
        </p:spPr>
      </p:pic>
      <p:pic>
        <p:nvPicPr>
          <p:cNvPr id="41" name="Picture 40"/>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l="19138" r="16654"/>
          <a:stretch/>
        </p:blipFill>
        <p:spPr>
          <a:xfrm>
            <a:off x="6099458" y="596582"/>
            <a:ext cx="3044541" cy="2671979"/>
          </a:xfrm>
          <a:prstGeom prst="rect">
            <a:avLst/>
          </a:prstGeom>
        </p:spPr>
      </p:pic>
      <p:pic>
        <p:nvPicPr>
          <p:cNvPr id="42" name="Picture 41"/>
          <p:cNvPicPr>
            <a:picLocks noChangeAspect="1"/>
          </p:cNvPicPr>
          <p:nvPr/>
        </p:nvPicPr>
        <p:blipFill rotWithShape="1">
          <a:blip r:embed="rId6" cstate="print">
            <a:lum bright="70000" contrast="-70000"/>
            <a:extLst>
              <a:ext uri="{28A0092B-C50C-407E-A947-70E740481C1C}">
                <a14:useLocalDpi xmlns:a14="http://schemas.microsoft.com/office/drawing/2010/main" val="0"/>
              </a:ext>
            </a:extLst>
          </a:blip>
          <a:srcRect l="5015" r="9308"/>
          <a:stretch/>
        </p:blipFill>
        <p:spPr>
          <a:xfrm>
            <a:off x="9141028" y="596582"/>
            <a:ext cx="3041447" cy="2668814"/>
          </a:xfrm>
          <a:prstGeom prst="rect">
            <a:avLst/>
          </a:prstGeom>
        </p:spPr>
      </p:pic>
      <p:pic>
        <p:nvPicPr>
          <p:cNvPr id="43" name="Picture 42"/>
          <p:cNvPicPr>
            <a:picLocks noChangeAspect="1"/>
          </p:cNvPicPr>
          <p:nvPr/>
        </p:nvPicPr>
        <p:blipFill rotWithShape="1">
          <a:blip r:embed="rId7" cstate="print">
            <a:lum bright="70000" contrast="-70000"/>
            <a:extLst>
              <a:ext uri="{28A0092B-C50C-407E-A947-70E740481C1C}">
                <a14:useLocalDpi xmlns:a14="http://schemas.microsoft.com/office/drawing/2010/main" val="0"/>
              </a:ext>
            </a:extLst>
          </a:blip>
          <a:srcRect l="18769" r="16923"/>
          <a:stretch/>
        </p:blipFill>
        <p:spPr>
          <a:xfrm>
            <a:off x="0" y="596900"/>
            <a:ext cx="3033486" cy="2668814"/>
          </a:xfrm>
          <a:prstGeom prst="rect">
            <a:avLst/>
          </a:prstGeom>
        </p:spPr>
      </p:pic>
      <p:pic>
        <p:nvPicPr>
          <p:cNvPr id="44" name="Picture 43"/>
          <p:cNvPicPr>
            <a:picLocks noChangeAspect="1"/>
          </p:cNvPicPr>
          <p:nvPr/>
        </p:nvPicPr>
        <p:blipFill rotWithShape="1">
          <a:blip r:embed="rId8" cstate="print">
            <a:lum bright="70000" contrast="-70000"/>
            <a:extLst>
              <a:ext uri="{28A0092B-C50C-407E-A947-70E740481C1C}">
                <a14:useLocalDpi xmlns:a14="http://schemas.microsoft.com/office/drawing/2010/main" val="0"/>
              </a:ext>
            </a:extLst>
          </a:blip>
          <a:srcRect r="3724"/>
          <a:stretch/>
        </p:blipFill>
        <p:spPr>
          <a:xfrm>
            <a:off x="6050952" y="3265396"/>
            <a:ext cx="3093048" cy="2725745"/>
          </a:xfrm>
          <a:prstGeom prst="rect">
            <a:avLst/>
          </a:prstGeom>
        </p:spPr>
      </p:pic>
      <p:pic>
        <p:nvPicPr>
          <p:cNvPr id="45" name="Picture 44"/>
          <p:cNvPicPr>
            <a:picLocks noChangeAspect="1"/>
          </p:cNvPicPr>
          <p:nvPr/>
        </p:nvPicPr>
        <p:blipFill rotWithShape="1">
          <a:blip r:embed="rId9" cstate="print">
            <a:lum bright="70000" contrast="-70000"/>
            <a:extLst>
              <a:ext uri="{28A0092B-C50C-407E-A947-70E740481C1C}">
                <a14:useLocalDpi xmlns:a14="http://schemas.microsoft.com/office/drawing/2010/main" val="0"/>
              </a:ext>
            </a:extLst>
          </a:blip>
          <a:srcRect l="6349" r="12301"/>
          <a:stretch/>
        </p:blipFill>
        <p:spPr>
          <a:xfrm>
            <a:off x="0" y="3265396"/>
            <a:ext cx="3033486" cy="2731911"/>
          </a:xfrm>
          <a:prstGeom prst="rect">
            <a:avLst/>
          </a:prstGeom>
        </p:spPr>
      </p:pic>
      <p:grpSp>
        <p:nvGrpSpPr>
          <p:cNvPr id="46" name="Group 45"/>
          <p:cNvGrpSpPr/>
          <p:nvPr/>
        </p:nvGrpSpPr>
        <p:grpSpPr>
          <a:xfrm>
            <a:off x="0" y="5972090"/>
            <a:ext cx="12192000" cy="885909"/>
            <a:chOff x="0" y="5972090"/>
            <a:chExt cx="12192000" cy="885909"/>
          </a:xfrm>
        </p:grpSpPr>
        <p:sp>
          <p:nvSpPr>
            <p:cNvPr id="47" name="Rectangle 46"/>
            <p:cNvSpPr/>
            <p:nvPr/>
          </p:nvSpPr>
          <p:spPr>
            <a:xfrm>
              <a:off x="0" y="5972090"/>
              <a:ext cx="12192000" cy="885909"/>
            </a:xfrm>
            <a:prstGeom prst="rect">
              <a:avLst/>
            </a:prstGeom>
            <a:solidFill>
              <a:srgbClr val="191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8" name="Picture 4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17050" y="5991141"/>
              <a:ext cx="2618506" cy="827524"/>
            </a:xfrm>
            <a:prstGeom prst="rect">
              <a:avLst/>
            </a:prstGeom>
            <a:ln>
              <a:noFill/>
            </a:ln>
          </p:spPr>
        </p:pic>
        <p:sp>
          <p:nvSpPr>
            <p:cNvPr id="49" name="TextBox 48"/>
            <p:cNvSpPr txBox="1"/>
            <p:nvPr/>
          </p:nvSpPr>
          <p:spPr>
            <a:xfrm>
              <a:off x="4191000" y="6116473"/>
              <a:ext cx="3810000" cy="523220"/>
            </a:xfrm>
            <a:prstGeom prst="rect">
              <a:avLst/>
            </a:prstGeom>
            <a:noFill/>
            <a:ln>
              <a:noFill/>
            </a:ln>
          </p:spPr>
          <p:txBody>
            <a:bodyPr wrap="square" rtlCol="0">
              <a:spAutoFit/>
            </a:bodyPr>
            <a:lstStyle/>
            <a:p>
              <a:pPr algn="ctr"/>
              <a:r>
                <a:rPr lang="en-GB" sz="2800" spc="-150" dirty="0">
                  <a:solidFill>
                    <a:schemeClr val="bg1"/>
                  </a:solidFill>
                </a:rPr>
                <a:t>www.</a:t>
              </a:r>
              <a:r>
                <a:rPr lang="en-GB" sz="2800" b="1" spc="-150" dirty="0">
                  <a:solidFill>
                    <a:schemeClr val="bg1"/>
                  </a:solidFill>
                </a:rPr>
                <a:t>inspiringteachers</a:t>
              </a:r>
              <a:r>
                <a:rPr lang="en-GB" sz="2800" spc="-150" dirty="0">
                  <a:solidFill>
                    <a:schemeClr val="bg1"/>
                  </a:solidFill>
                </a:rPr>
                <a:t>.me</a:t>
              </a:r>
              <a:endParaRPr lang="en-GB" sz="2400" spc="-150" dirty="0">
                <a:solidFill>
                  <a:schemeClr val="bg1"/>
                </a:solidFill>
              </a:endParaRPr>
            </a:p>
          </p:txBody>
        </p:sp>
        <p:pic>
          <p:nvPicPr>
            <p:cNvPr id="50" name="Picture 4" descr="https://www.getsimi.com/public/img/facebook.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2959" y="6074745"/>
              <a:ext cx="660316" cy="6603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1" name="Picture 6" descr="http://www.soilsolutions.com.au/images/twitter-circle-whit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6155" y="6155993"/>
              <a:ext cx="523220" cy="52322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2" name="Picture 8" descr="http://www.herestwocents.com/images/linkedin.png?14128896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68509" y="6087445"/>
              <a:ext cx="660316" cy="660316"/>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53" name="Rectangle 52"/>
          <p:cNvSpPr/>
          <p:nvPr/>
        </p:nvSpPr>
        <p:spPr>
          <a:xfrm>
            <a:off x="0" y="1"/>
            <a:ext cx="12192000" cy="599123"/>
          </a:xfrm>
          <a:prstGeom prst="rect">
            <a:avLst/>
          </a:prstGeom>
          <a:solidFill>
            <a:srgbClr val="191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TextBox 53"/>
          <p:cNvSpPr txBox="1"/>
          <p:nvPr/>
        </p:nvSpPr>
        <p:spPr>
          <a:xfrm>
            <a:off x="458189" y="1097930"/>
            <a:ext cx="11185526" cy="3170099"/>
          </a:xfrm>
          <a:prstGeom prst="rect">
            <a:avLst/>
          </a:prstGeom>
          <a:noFill/>
          <a:ln w="38100">
            <a:solidFill>
              <a:schemeClr val="tx1"/>
            </a:solidFill>
          </a:ln>
        </p:spPr>
        <p:txBody>
          <a:bodyPr wrap="square" rtlCol="0">
            <a:spAutoFit/>
          </a:bodyPr>
          <a:lstStyle/>
          <a:p>
            <a:pPr algn="ctr"/>
            <a:r>
              <a:rPr lang="en-US" sz="4000" b="1" dirty="0">
                <a:solidFill>
                  <a:srgbClr val="002060"/>
                </a:solidFill>
                <a:latin typeface="Gill Sans MT" pitchFamily="34" charset="0"/>
              </a:rPr>
              <a:t>English Training</a:t>
            </a:r>
            <a:endParaRPr lang="en-GB" sz="4000" b="1" dirty="0">
              <a:solidFill>
                <a:srgbClr val="25265E"/>
              </a:solidFill>
              <a:latin typeface="Gill Sans MT" panose="020B0502020104020203" pitchFamily="34" charset="0"/>
            </a:endParaRPr>
          </a:p>
          <a:p>
            <a:pPr algn="ctr"/>
            <a:r>
              <a:rPr lang="en-GB" sz="4000" b="1" dirty="0">
                <a:solidFill>
                  <a:srgbClr val="25265E"/>
                </a:solidFill>
                <a:latin typeface="Gill Sans MT" panose="020B0502020104020203" pitchFamily="34" charset="0"/>
              </a:rPr>
              <a:t>Carmel College</a:t>
            </a:r>
          </a:p>
          <a:p>
            <a:pPr algn="ctr"/>
            <a:endParaRPr lang="en-GB" sz="4000" b="1" dirty="0">
              <a:solidFill>
                <a:srgbClr val="25265E"/>
              </a:solidFill>
              <a:latin typeface="Gill Sans MT" panose="020B0502020104020203" pitchFamily="34" charset="0"/>
            </a:endParaRPr>
          </a:p>
          <a:p>
            <a:pPr algn="ctr"/>
            <a:r>
              <a:rPr lang="en-GB" sz="4000" b="1" dirty="0" smtClean="0">
                <a:solidFill>
                  <a:srgbClr val="25265E"/>
                </a:solidFill>
                <a:latin typeface="Gill Sans MT" panose="020B0502020104020203" pitchFamily="34" charset="0"/>
              </a:rPr>
              <a:t>Brigit Kinsey</a:t>
            </a:r>
            <a:endParaRPr lang="en-GB" sz="4000" b="1" dirty="0">
              <a:solidFill>
                <a:srgbClr val="25265E"/>
              </a:solidFill>
              <a:latin typeface="Gill Sans MT" panose="020B0502020104020203" pitchFamily="34" charset="0"/>
            </a:endParaRPr>
          </a:p>
          <a:p>
            <a:pPr algn="ctr"/>
            <a:r>
              <a:rPr lang="en-GB" sz="4000" b="1" dirty="0" smtClean="0">
                <a:solidFill>
                  <a:srgbClr val="25265E"/>
                </a:solidFill>
                <a:latin typeface="Gill Sans MT" panose="020B0502020104020203" pitchFamily="34" charset="0"/>
              </a:rPr>
              <a:t>Friday 6</a:t>
            </a:r>
            <a:r>
              <a:rPr lang="en-GB" sz="4000" b="1" baseline="30000" dirty="0" smtClean="0">
                <a:solidFill>
                  <a:srgbClr val="25265E"/>
                </a:solidFill>
                <a:latin typeface="Gill Sans MT" panose="020B0502020104020203" pitchFamily="34" charset="0"/>
              </a:rPr>
              <a:t>th</a:t>
            </a:r>
            <a:r>
              <a:rPr lang="en-GB" sz="4000" b="1" dirty="0" smtClean="0">
                <a:solidFill>
                  <a:srgbClr val="25265E"/>
                </a:solidFill>
                <a:latin typeface="Gill Sans MT" panose="020B0502020104020203" pitchFamily="34" charset="0"/>
              </a:rPr>
              <a:t> October</a:t>
            </a:r>
            <a:endParaRPr lang="en-GB" sz="3600" b="1" dirty="0">
              <a:solidFill>
                <a:srgbClr val="25265E"/>
              </a:solidFill>
              <a:latin typeface="Gill Sans MT" panose="020B0502020104020203" pitchFamily="34" charset="0"/>
            </a:endParaRPr>
          </a:p>
        </p:txBody>
      </p:sp>
    </p:spTree>
    <p:extLst>
      <p:ext uri="{BB962C8B-B14F-4D97-AF65-F5344CB8AC3E}">
        <p14:creationId xmlns:p14="http://schemas.microsoft.com/office/powerpoint/2010/main" val="42531863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8983" y="157164"/>
            <a:ext cx="8550455" cy="5816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183130" y="2868930"/>
            <a:ext cx="1703070" cy="923330"/>
          </a:xfrm>
          <a:prstGeom prst="rect">
            <a:avLst/>
          </a:prstGeom>
          <a:solidFill>
            <a:schemeClr val="bg1"/>
          </a:solidFill>
        </p:spPr>
        <p:txBody>
          <a:bodyPr wrap="square" rtlCol="0">
            <a:spAutoFit/>
          </a:bodyPr>
          <a:lstStyle/>
          <a:p>
            <a:r>
              <a:rPr lang="en-GB" sz="900" b="1" dirty="0" smtClean="0"/>
              <a:t>Narrative</a:t>
            </a:r>
          </a:p>
          <a:p>
            <a:r>
              <a:rPr lang="en-GB" sz="900" dirty="0" smtClean="0"/>
              <a:t>An adventure sequel  – learning from focus text structure.</a:t>
            </a:r>
          </a:p>
          <a:p>
            <a:r>
              <a:rPr lang="en-GB" sz="900" dirty="0" smtClean="0"/>
              <a:t>Linked beginning and ending.</a:t>
            </a:r>
          </a:p>
          <a:p>
            <a:r>
              <a:rPr lang="en-GB" sz="900" dirty="0" smtClean="0"/>
              <a:t>To be read aloud to younger audience</a:t>
            </a:r>
          </a:p>
        </p:txBody>
      </p:sp>
      <p:sp>
        <p:nvSpPr>
          <p:cNvPr id="4" name="TextBox 3"/>
          <p:cNvSpPr txBox="1"/>
          <p:nvPr/>
        </p:nvSpPr>
        <p:spPr>
          <a:xfrm>
            <a:off x="3998867" y="2891790"/>
            <a:ext cx="1703070" cy="646331"/>
          </a:xfrm>
          <a:prstGeom prst="rect">
            <a:avLst/>
          </a:prstGeom>
          <a:solidFill>
            <a:schemeClr val="bg1"/>
          </a:solidFill>
        </p:spPr>
        <p:txBody>
          <a:bodyPr wrap="square" rtlCol="0">
            <a:spAutoFit/>
          </a:bodyPr>
          <a:lstStyle/>
          <a:p>
            <a:r>
              <a:rPr lang="en-GB" sz="900" b="1" dirty="0" smtClean="0"/>
              <a:t>Non Fiction</a:t>
            </a:r>
          </a:p>
          <a:p>
            <a:r>
              <a:rPr lang="en-GB" sz="900" dirty="0" smtClean="0"/>
              <a:t>Formal letter to an author</a:t>
            </a:r>
          </a:p>
          <a:p>
            <a:r>
              <a:rPr lang="en-GB" sz="900" dirty="0" smtClean="0"/>
              <a:t>Using paragraphs, formal tone, and layout conventions</a:t>
            </a:r>
          </a:p>
        </p:txBody>
      </p:sp>
    </p:spTree>
    <p:extLst>
      <p:ext uri="{BB962C8B-B14F-4D97-AF65-F5344CB8AC3E}">
        <p14:creationId xmlns:p14="http://schemas.microsoft.com/office/powerpoint/2010/main" val="14915158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133" y="193448"/>
            <a:ext cx="10563225" cy="501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305" y="4145955"/>
            <a:ext cx="10389053" cy="213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14298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29284273"/>
              </p:ext>
            </p:extLst>
          </p:nvPr>
        </p:nvGraphicFramePr>
        <p:xfrm>
          <a:off x="171448" y="35496"/>
          <a:ext cx="12006038" cy="6175248"/>
        </p:xfrm>
        <a:graphic>
          <a:graphicData uri="http://schemas.openxmlformats.org/drawingml/2006/table">
            <a:tbl>
              <a:tblPr/>
              <a:tblGrid>
                <a:gridCol w="6998474">
                  <a:extLst>
                    <a:ext uri="{9D8B030D-6E8A-4147-A177-3AD203B41FA5}">
                      <a16:colId xmlns:a16="http://schemas.microsoft.com/office/drawing/2014/main" val="20000"/>
                    </a:ext>
                  </a:extLst>
                </a:gridCol>
                <a:gridCol w="834594">
                  <a:extLst>
                    <a:ext uri="{9D8B030D-6E8A-4147-A177-3AD203B41FA5}">
                      <a16:colId xmlns:a16="http://schemas.microsoft.com/office/drawing/2014/main" val="20001"/>
                    </a:ext>
                  </a:extLst>
                </a:gridCol>
                <a:gridCol w="834594">
                  <a:extLst>
                    <a:ext uri="{9D8B030D-6E8A-4147-A177-3AD203B41FA5}">
                      <a16:colId xmlns:a16="http://schemas.microsoft.com/office/drawing/2014/main" val="20002"/>
                    </a:ext>
                  </a:extLst>
                </a:gridCol>
                <a:gridCol w="834594">
                  <a:extLst>
                    <a:ext uri="{9D8B030D-6E8A-4147-A177-3AD203B41FA5}">
                      <a16:colId xmlns:a16="http://schemas.microsoft.com/office/drawing/2014/main" val="20003"/>
                    </a:ext>
                  </a:extLst>
                </a:gridCol>
                <a:gridCol w="834594">
                  <a:extLst>
                    <a:ext uri="{9D8B030D-6E8A-4147-A177-3AD203B41FA5}">
                      <a16:colId xmlns:a16="http://schemas.microsoft.com/office/drawing/2014/main" val="20004"/>
                    </a:ext>
                  </a:extLst>
                </a:gridCol>
                <a:gridCol w="834594">
                  <a:extLst>
                    <a:ext uri="{9D8B030D-6E8A-4147-A177-3AD203B41FA5}">
                      <a16:colId xmlns:a16="http://schemas.microsoft.com/office/drawing/2014/main" val="20005"/>
                    </a:ext>
                  </a:extLst>
                </a:gridCol>
                <a:gridCol w="834594">
                  <a:extLst>
                    <a:ext uri="{9D8B030D-6E8A-4147-A177-3AD203B41FA5}">
                      <a16:colId xmlns:a16="http://schemas.microsoft.com/office/drawing/2014/main" val="20006"/>
                    </a:ext>
                  </a:extLst>
                </a:gridCol>
              </a:tblGrid>
              <a:tr h="288793">
                <a:tc>
                  <a:txBody>
                    <a:bodyPr/>
                    <a:lstStyle/>
                    <a:p>
                      <a:endParaRPr lang="en-GB" sz="900" dirty="0"/>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r>
                        <a:rPr lang="en-GB" sz="1200" b="1" dirty="0" smtClean="0"/>
                        <a:t>Year</a:t>
                      </a:r>
                      <a:r>
                        <a:rPr lang="en-GB" sz="1200" b="1" baseline="0" dirty="0" smtClean="0"/>
                        <a:t> 1</a:t>
                      </a:r>
                      <a:r>
                        <a:rPr lang="en-GB" sz="1200" b="1" dirty="0" smtClean="0"/>
                        <a:t> </a:t>
                      </a:r>
                      <a:r>
                        <a:rPr lang="en-GB" sz="1200" b="1" baseline="0" dirty="0" smtClean="0"/>
                        <a:t> </a:t>
                      </a:r>
                      <a:endParaRPr lang="en-GB" sz="1200" b="1" dirty="0"/>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r>
                        <a:rPr lang="en-GB" sz="1200" b="1" dirty="0" smtClean="0"/>
                        <a:t>Year 2</a:t>
                      </a:r>
                      <a:endParaRPr lang="en-GB" sz="1200" b="1" dirty="0"/>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1" dirty="0" smtClean="0"/>
                        <a:t>Year 3</a:t>
                      </a:r>
                      <a:endParaRPr lang="en-GB" sz="1200" b="1" dirty="0"/>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1" dirty="0" smtClean="0"/>
                        <a:t>Year 4</a:t>
                      </a:r>
                      <a:endParaRPr lang="en-GB" sz="1200" b="1" dirty="0"/>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1" dirty="0" smtClean="0"/>
                        <a:t>Year 5</a:t>
                      </a:r>
                      <a:endParaRPr lang="en-GB" sz="1200" b="1" dirty="0"/>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1" dirty="0" smtClean="0"/>
                        <a:t>Year 6</a:t>
                      </a:r>
                      <a:endParaRPr lang="en-GB" sz="1200" b="1" dirty="0"/>
                    </a:p>
                  </a:txBody>
                  <a:tcPr marL="68580" marR="68580" marT="60960" marB="60960">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258364">
                <a:tc>
                  <a:txBody>
                    <a:bodyPr/>
                    <a:lstStyle/>
                    <a:p>
                      <a:r>
                        <a:rPr lang="en-GB" sz="1400" dirty="0" smtClean="0"/>
                        <a:t>Instructions</a:t>
                      </a:r>
                    </a:p>
                    <a:p>
                      <a:pPr marL="342900" indent="-342900">
                        <a:spcBef>
                          <a:spcPct val="20000"/>
                        </a:spcBef>
                        <a:buFontTx/>
                        <a:buChar char="•"/>
                      </a:pPr>
                      <a:r>
                        <a:rPr lang="en-GB" sz="1400" dirty="0" smtClean="0">
                          <a:solidFill>
                            <a:schemeClr val="accent2"/>
                          </a:solidFill>
                          <a:latin typeface="Arial Rounded MT Bold" pitchFamily="34" charset="0"/>
                        </a:rPr>
                        <a:t>A recipe</a:t>
                      </a:r>
                    </a:p>
                    <a:p>
                      <a:pPr marL="342900" indent="-342900">
                        <a:spcBef>
                          <a:spcPct val="20000"/>
                        </a:spcBef>
                        <a:buFontTx/>
                        <a:buChar char="•"/>
                      </a:pPr>
                      <a:r>
                        <a:rPr lang="en-GB" sz="1400" dirty="0" smtClean="0">
                          <a:solidFill>
                            <a:srgbClr val="CC00FF"/>
                          </a:solidFill>
                          <a:latin typeface="Arial Rounded MT Bold" pitchFamily="34" charset="0"/>
                        </a:rPr>
                        <a:t>An instruction poster </a:t>
                      </a:r>
                      <a:r>
                        <a:rPr lang="en-GB" sz="1400" i="1" dirty="0" smtClean="0">
                          <a:solidFill>
                            <a:srgbClr val="CC00FF"/>
                          </a:solidFill>
                          <a:latin typeface="Arial Rounded MT Bold" pitchFamily="34" charset="0"/>
                        </a:rPr>
                        <a:t>(e.g. instructions on how to make a computer)</a:t>
                      </a:r>
                    </a:p>
                    <a:p>
                      <a:pPr marL="342900" indent="-342900">
                        <a:spcBef>
                          <a:spcPct val="20000"/>
                        </a:spcBef>
                        <a:buFontTx/>
                        <a:buChar char="•"/>
                      </a:pPr>
                      <a:r>
                        <a:rPr lang="en-GB" sz="1400" dirty="0" smtClean="0">
                          <a:solidFill>
                            <a:srgbClr val="3399FF"/>
                          </a:solidFill>
                          <a:latin typeface="Arial Rounded MT Bold" pitchFamily="34" charset="0"/>
                        </a:rPr>
                        <a:t>An instruction leaflet </a:t>
                      </a:r>
                      <a:r>
                        <a:rPr lang="en-GB" sz="1400" i="1" dirty="0" smtClean="0">
                          <a:solidFill>
                            <a:srgbClr val="3399FF"/>
                          </a:solidFill>
                          <a:latin typeface="Arial Rounded MT Bold" pitchFamily="34" charset="0"/>
                        </a:rPr>
                        <a:t>(e.g. how to make something or safety procedures)</a:t>
                      </a:r>
                    </a:p>
                    <a:p>
                      <a:pPr marL="342900" indent="-342900">
                        <a:spcBef>
                          <a:spcPct val="20000"/>
                        </a:spcBef>
                        <a:buFontTx/>
                        <a:buChar char="•"/>
                      </a:pPr>
                      <a:r>
                        <a:rPr lang="en-GB" sz="1400" dirty="0" smtClean="0">
                          <a:solidFill>
                            <a:srgbClr val="9900CC"/>
                          </a:solidFill>
                          <a:latin typeface="Arial Rounded MT Bold" pitchFamily="34" charset="0"/>
                        </a:rPr>
                        <a:t>Instructions for a game</a:t>
                      </a:r>
                    </a:p>
                    <a:p>
                      <a:pPr marL="342900" indent="-342900">
                        <a:spcBef>
                          <a:spcPct val="20000"/>
                        </a:spcBef>
                        <a:buFontTx/>
                        <a:buChar char="•"/>
                      </a:pPr>
                      <a:r>
                        <a:rPr lang="en-GB" sz="1400" dirty="0" smtClean="0">
                          <a:solidFill>
                            <a:srgbClr val="9933FF"/>
                          </a:solidFill>
                          <a:latin typeface="Arial Rounded MT Bold" pitchFamily="34" charset="0"/>
                        </a:rPr>
                        <a:t>Map directions</a:t>
                      </a:r>
                    </a:p>
                    <a:p>
                      <a:pPr marL="342900" indent="-342900">
                        <a:spcBef>
                          <a:spcPct val="20000"/>
                        </a:spcBef>
                      </a:pPr>
                      <a:r>
                        <a:rPr lang="en-GB" sz="1400" dirty="0" smtClean="0">
                          <a:solidFill>
                            <a:srgbClr val="CC00CC"/>
                          </a:solidFill>
                          <a:latin typeface="Arial Rounded MT Bold" pitchFamily="34" charset="0"/>
                        </a:rPr>
                        <a:t>These are ones that do not to be in order:</a:t>
                      </a:r>
                    </a:p>
                    <a:p>
                      <a:pPr marL="342900" indent="-342900">
                        <a:spcBef>
                          <a:spcPct val="20000"/>
                        </a:spcBef>
                        <a:buFontTx/>
                        <a:buChar char="•"/>
                      </a:pPr>
                      <a:r>
                        <a:rPr lang="en-GB" sz="1400" dirty="0" smtClean="0">
                          <a:solidFill>
                            <a:schemeClr val="accent2"/>
                          </a:solidFill>
                          <a:latin typeface="Arial Rounded MT Bold" pitchFamily="34" charset="0"/>
                        </a:rPr>
                        <a:t>A list of school rules or guidelines</a:t>
                      </a:r>
                    </a:p>
                    <a:p>
                      <a:pPr marL="342900" indent="-342900">
                        <a:spcBef>
                          <a:spcPct val="20000"/>
                        </a:spcBef>
                        <a:buFontTx/>
                        <a:buChar char="•"/>
                      </a:pPr>
                      <a:r>
                        <a:rPr lang="en-GB" sz="1400" dirty="0" smtClean="0">
                          <a:solidFill>
                            <a:srgbClr val="6666FF"/>
                          </a:solidFill>
                          <a:latin typeface="Arial Rounded MT Bold" pitchFamily="34" charset="0"/>
                        </a:rPr>
                        <a:t>A poster showing general advice on an issue </a:t>
                      </a:r>
                      <a:r>
                        <a:rPr lang="en-GB" sz="1400" i="1" dirty="0" smtClean="0">
                          <a:solidFill>
                            <a:srgbClr val="6666FF"/>
                          </a:solidFill>
                          <a:latin typeface="Arial Rounded MT Bold" pitchFamily="34" charset="0"/>
                        </a:rPr>
                        <a:t>(e.g. water safety)</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900" dirty="0"/>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GB" sz="900" dirty="0"/>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GB" sz="900" dirty="0"/>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GB" sz="900" dirty="0"/>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GB" sz="900" dirty="0"/>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GB" sz="900" dirty="0"/>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1"/>
                  </a:ext>
                </a:extLst>
              </a:tr>
              <a:tr h="2015778">
                <a:tc>
                  <a:txBody>
                    <a:bodyPr/>
                    <a:lstStyle/>
                    <a:p>
                      <a:r>
                        <a:rPr lang="en-GB" sz="1400" dirty="0" smtClean="0"/>
                        <a:t>Report</a:t>
                      </a:r>
                    </a:p>
                    <a:p>
                      <a:pPr marL="342900" indent="-342900">
                        <a:spcBef>
                          <a:spcPct val="20000"/>
                        </a:spcBef>
                        <a:buFontTx/>
                        <a:buChar char="•"/>
                      </a:pPr>
                      <a:r>
                        <a:rPr lang="en-GB" sz="1400" dirty="0" smtClean="0">
                          <a:solidFill>
                            <a:schemeClr val="accent2"/>
                          </a:solidFill>
                          <a:latin typeface="Arial Rounded MT Bold" pitchFamily="34" charset="0"/>
                        </a:rPr>
                        <a:t>An information leaflet</a:t>
                      </a:r>
                    </a:p>
                    <a:p>
                      <a:pPr marL="342900" indent="-342900">
                        <a:spcBef>
                          <a:spcPct val="20000"/>
                        </a:spcBef>
                        <a:buFontTx/>
                        <a:buChar char="•"/>
                      </a:pPr>
                      <a:r>
                        <a:rPr lang="en-GB" sz="1400" dirty="0" smtClean="0">
                          <a:solidFill>
                            <a:srgbClr val="CC00FF"/>
                          </a:solidFill>
                          <a:latin typeface="Arial Rounded MT Bold" pitchFamily="34" charset="0"/>
                        </a:rPr>
                        <a:t>A newspaper or magazine article</a:t>
                      </a:r>
                    </a:p>
                    <a:p>
                      <a:pPr marL="342900" indent="-342900">
                        <a:spcBef>
                          <a:spcPct val="20000"/>
                        </a:spcBef>
                        <a:buFontTx/>
                        <a:buChar char="•"/>
                      </a:pPr>
                      <a:r>
                        <a:rPr lang="en-GB" sz="1400" dirty="0" smtClean="0">
                          <a:solidFill>
                            <a:srgbClr val="3399FF"/>
                          </a:solidFill>
                          <a:latin typeface="Arial Rounded MT Bold" pitchFamily="34" charset="0"/>
                        </a:rPr>
                        <a:t>A letter</a:t>
                      </a:r>
                    </a:p>
                    <a:p>
                      <a:pPr marL="342900" indent="-342900">
                        <a:spcBef>
                          <a:spcPct val="20000"/>
                        </a:spcBef>
                        <a:buFontTx/>
                        <a:buChar char="•"/>
                      </a:pPr>
                      <a:r>
                        <a:rPr lang="en-GB" sz="1400" dirty="0" smtClean="0">
                          <a:solidFill>
                            <a:srgbClr val="9900CC"/>
                          </a:solidFill>
                          <a:latin typeface="Arial Rounded MT Bold" pitchFamily="34" charset="0"/>
                        </a:rPr>
                        <a:t>A non-fiction book</a:t>
                      </a:r>
                    </a:p>
                    <a:p>
                      <a:pPr marL="342900" indent="-342900">
                        <a:spcBef>
                          <a:spcPct val="20000"/>
                        </a:spcBef>
                        <a:buFontTx/>
                        <a:buChar char="•"/>
                      </a:pPr>
                      <a:r>
                        <a:rPr lang="en-GB" sz="1400" dirty="0" smtClean="0">
                          <a:solidFill>
                            <a:srgbClr val="9933FF"/>
                          </a:solidFill>
                          <a:latin typeface="Arial Rounded MT Bold" pitchFamily="34" charset="0"/>
                        </a:rPr>
                        <a:t>An encyclopaedia entry</a:t>
                      </a:r>
                    </a:p>
                    <a:p>
                      <a:pPr marL="342900" indent="-342900">
                        <a:spcBef>
                          <a:spcPct val="20000"/>
                        </a:spcBef>
                        <a:buFontTx/>
                        <a:buChar char="•"/>
                      </a:pPr>
                      <a:r>
                        <a:rPr lang="en-GB" sz="1400" dirty="0" smtClean="0">
                          <a:latin typeface="Arial Rounded MT Bold" pitchFamily="34" charset="0"/>
                        </a:rPr>
                        <a:t>A catalogue</a:t>
                      </a:r>
                    </a:p>
                    <a:p>
                      <a:pPr marL="342900" indent="-342900">
                        <a:spcBef>
                          <a:spcPct val="20000"/>
                        </a:spcBef>
                        <a:buFontTx/>
                        <a:buChar char="•"/>
                      </a:pPr>
                      <a:r>
                        <a:rPr lang="en-GB" sz="1400" dirty="0" smtClean="0">
                          <a:solidFill>
                            <a:schemeClr val="accent2"/>
                          </a:solidFill>
                          <a:latin typeface="Arial Rounded MT Bold" pitchFamily="34" charset="0"/>
                        </a:rPr>
                        <a:t>A school website</a:t>
                      </a:r>
                      <a:endParaRPr lang="en-GB" sz="1400" dirty="0" smtClean="0">
                        <a:solidFill>
                          <a:srgbClr val="0066CC"/>
                        </a:solidFill>
                        <a:latin typeface="Arial Rounded MT Bold"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900" dirty="0"/>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GB" sz="900" dirty="0"/>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GB" sz="900" dirty="0"/>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GB" sz="900" dirty="0"/>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GB" sz="900" dirty="0"/>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GB" sz="900" dirty="0"/>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1288019">
                <a:tc>
                  <a:txBody>
                    <a:bodyPr/>
                    <a:lstStyle/>
                    <a:p>
                      <a:r>
                        <a:rPr lang="en-GB" sz="1400" dirty="0" smtClean="0"/>
                        <a:t>Discussion</a:t>
                      </a:r>
                    </a:p>
                    <a:p>
                      <a:pPr marL="342900" indent="-342900">
                        <a:spcBef>
                          <a:spcPct val="20000"/>
                        </a:spcBef>
                        <a:buFontTx/>
                        <a:buChar char="•"/>
                      </a:pPr>
                      <a:r>
                        <a:rPr lang="en-GB" sz="1400" dirty="0" smtClean="0">
                          <a:solidFill>
                            <a:schemeClr val="accent2"/>
                          </a:solidFill>
                          <a:latin typeface="Arial Rounded MT Bold" pitchFamily="34" charset="0"/>
                        </a:rPr>
                        <a:t>An leaflet explaining both sides of an issue</a:t>
                      </a:r>
                    </a:p>
                    <a:p>
                      <a:pPr marL="342900" indent="-342900">
                        <a:spcBef>
                          <a:spcPct val="20000"/>
                        </a:spcBef>
                        <a:buFontTx/>
                        <a:buChar char="•"/>
                      </a:pPr>
                      <a:r>
                        <a:rPr lang="en-GB" sz="1400" dirty="0" smtClean="0">
                          <a:solidFill>
                            <a:srgbClr val="CC00FF"/>
                          </a:solidFill>
                          <a:latin typeface="Arial Rounded MT Bold" pitchFamily="34" charset="0"/>
                        </a:rPr>
                        <a:t>A newspaper article</a:t>
                      </a:r>
                      <a:endParaRPr lang="en-GB" sz="1400" i="1" dirty="0" smtClean="0">
                        <a:solidFill>
                          <a:srgbClr val="CC00FF"/>
                        </a:solidFill>
                        <a:latin typeface="Arial Rounded MT Bold" pitchFamily="34" charset="0"/>
                      </a:endParaRPr>
                    </a:p>
                    <a:p>
                      <a:pPr marL="342900" indent="-342900">
                        <a:spcBef>
                          <a:spcPct val="20000"/>
                        </a:spcBef>
                        <a:buFontTx/>
                        <a:buChar char="•"/>
                      </a:pPr>
                      <a:r>
                        <a:rPr lang="en-GB" sz="1400" dirty="0" smtClean="0">
                          <a:solidFill>
                            <a:srgbClr val="3399FF"/>
                          </a:solidFill>
                          <a:latin typeface="Arial Rounded MT Bold" pitchFamily="34" charset="0"/>
                        </a:rPr>
                        <a:t>Information in non fiction books</a:t>
                      </a:r>
                      <a:endParaRPr lang="en-GB" sz="1400" i="1" dirty="0" smtClean="0">
                        <a:solidFill>
                          <a:srgbClr val="3399FF"/>
                        </a:solidFill>
                        <a:latin typeface="Arial Rounded MT Bold" pitchFamily="34" charset="0"/>
                      </a:endParaRPr>
                    </a:p>
                    <a:p>
                      <a:pPr marL="342900" indent="-342900">
                        <a:spcBef>
                          <a:spcPct val="20000"/>
                        </a:spcBef>
                        <a:buFontTx/>
                        <a:buChar char="•"/>
                      </a:pPr>
                      <a:r>
                        <a:rPr lang="en-GB" sz="1400" dirty="0" smtClean="0">
                          <a:solidFill>
                            <a:srgbClr val="9900CC"/>
                          </a:solidFill>
                          <a:latin typeface="Arial Rounded MT Bold" pitchFamily="34" charset="0"/>
                        </a:rPr>
                        <a:t>A write up of a debate</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900" dirty="0"/>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900" dirty="0"/>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900" dirty="0"/>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900" dirty="0"/>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900" dirty="0"/>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GB" sz="900" dirty="0"/>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2154696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66868" y="334063"/>
            <a:ext cx="3899535" cy="5598105"/>
          </a:xfrm>
          <a:prstGeom prst="rect">
            <a:avLst/>
          </a:prstGeom>
        </p:spPr>
      </p:pic>
      <p:pic>
        <p:nvPicPr>
          <p:cNvPr id="5" name="Picture 4"/>
          <p:cNvPicPr>
            <a:picLocks noChangeAspect="1"/>
          </p:cNvPicPr>
          <p:nvPr/>
        </p:nvPicPr>
        <p:blipFill>
          <a:blip r:embed="rId3"/>
          <a:stretch>
            <a:fillRect/>
          </a:stretch>
        </p:blipFill>
        <p:spPr>
          <a:xfrm>
            <a:off x="1121291" y="334063"/>
            <a:ext cx="3974039" cy="5598105"/>
          </a:xfrm>
          <a:prstGeom prst="rect">
            <a:avLst/>
          </a:prstGeom>
        </p:spPr>
      </p:pic>
    </p:spTree>
    <p:extLst>
      <p:ext uri="{BB962C8B-B14F-4D97-AF65-F5344CB8AC3E}">
        <p14:creationId xmlns:p14="http://schemas.microsoft.com/office/powerpoint/2010/main" val="34624218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54997588"/>
              </p:ext>
            </p:extLst>
          </p:nvPr>
        </p:nvGraphicFramePr>
        <p:xfrm>
          <a:off x="205273" y="261257"/>
          <a:ext cx="11551298" cy="6858000"/>
        </p:xfrm>
        <a:graphic>
          <a:graphicData uri="http://schemas.openxmlformats.org/drawingml/2006/table">
            <a:tbl>
              <a:tblPr/>
              <a:tblGrid>
                <a:gridCol w="616142">
                  <a:extLst>
                    <a:ext uri="{9D8B030D-6E8A-4147-A177-3AD203B41FA5}">
                      <a16:colId xmlns:a16="http://schemas.microsoft.com/office/drawing/2014/main" val="20000"/>
                    </a:ext>
                  </a:extLst>
                </a:gridCol>
                <a:gridCol w="1822526">
                  <a:extLst>
                    <a:ext uri="{9D8B030D-6E8A-4147-A177-3AD203B41FA5}">
                      <a16:colId xmlns:a16="http://schemas.microsoft.com/office/drawing/2014/main" val="20001"/>
                    </a:ext>
                  </a:extLst>
                </a:gridCol>
                <a:gridCol w="1822526">
                  <a:extLst>
                    <a:ext uri="{9D8B030D-6E8A-4147-A177-3AD203B41FA5}">
                      <a16:colId xmlns:a16="http://schemas.microsoft.com/office/drawing/2014/main" val="20002"/>
                    </a:ext>
                  </a:extLst>
                </a:gridCol>
                <a:gridCol w="1822526">
                  <a:extLst>
                    <a:ext uri="{9D8B030D-6E8A-4147-A177-3AD203B41FA5}">
                      <a16:colId xmlns:a16="http://schemas.microsoft.com/office/drawing/2014/main" val="20003"/>
                    </a:ext>
                  </a:extLst>
                </a:gridCol>
                <a:gridCol w="1822526">
                  <a:extLst>
                    <a:ext uri="{9D8B030D-6E8A-4147-A177-3AD203B41FA5}">
                      <a16:colId xmlns:a16="http://schemas.microsoft.com/office/drawing/2014/main" val="20004"/>
                    </a:ext>
                  </a:extLst>
                </a:gridCol>
                <a:gridCol w="1822526">
                  <a:extLst>
                    <a:ext uri="{9D8B030D-6E8A-4147-A177-3AD203B41FA5}">
                      <a16:colId xmlns:a16="http://schemas.microsoft.com/office/drawing/2014/main" val="20005"/>
                    </a:ext>
                  </a:extLst>
                </a:gridCol>
                <a:gridCol w="1822526">
                  <a:extLst>
                    <a:ext uri="{9D8B030D-6E8A-4147-A177-3AD203B41FA5}">
                      <a16:colId xmlns:a16="http://schemas.microsoft.com/office/drawing/2014/main" val="20006"/>
                    </a:ext>
                  </a:extLst>
                </a:gridCol>
              </a:tblGrid>
              <a:tr h="278295">
                <a:tc>
                  <a:txBody>
                    <a:bodyPr/>
                    <a:lstStyle/>
                    <a:p>
                      <a:endParaRPr lang="en-GB"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gn="ctr"/>
                      <a:r>
                        <a:rPr lang="en-GB" sz="1400" b="1" dirty="0" smtClean="0"/>
                        <a:t>Year</a:t>
                      </a:r>
                      <a:r>
                        <a:rPr lang="en-GB" sz="1400" b="1" baseline="0" dirty="0" smtClean="0"/>
                        <a:t> 1</a:t>
                      </a:r>
                      <a:endParaRPr lang="en-GB" sz="14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b="1" dirty="0" smtClean="0"/>
                        <a:t>Year 2</a:t>
                      </a:r>
                      <a:endParaRPr lang="en-GB"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b="1" dirty="0" smtClean="0"/>
                        <a:t>Year 3</a:t>
                      </a:r>
                      <a:endParaRPr lang="en-GB"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b="1" dirty="0" smtClean="0"/>
                        <a:t>Year</a:t>
                      </a:r>
                      <a:r>
                        <a:rPr lang="en-GB" sz="1400" b="1" baseline="0" dirty="0" smtClean="0"/>
                        <a:t> 4</a:t>
                      </a:r>
                      <a:endParaRPr lang="en-GB" sz="14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b="1" dirty="0" smtClean="0"/>
                        <a:t>Year 5</a:t>
                      </a:r>
                      <a:endParaRPr lang="en-GB"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b="1" dirty="0" smtClean="0"/>
                        <a:t>Year 6</a:t>
                      </a:r>
                      <a:endParaRPr lang="en-GB" sz="1400" b="1" dirty="0"/>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712735">
                <a:tc>
                  <a:txBody>
                    <a:bodyPr/>
                    <a:lstStyle/>
                    <a:p>
                      <a:pPr algn="ctr"/>
                      <a:r>
                        <a:rPr lang="en-GB" sz="1200" b="1" dirty="0" smtClean="0"/>
                        <a:t>Recount</a:t>
                      </a:r>
                      <a:endParaRPr lang="en-GB" sz="1200" b="1" dirty="0"/>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smtClean="0"/>
                        <a:t>Recount of visits,</a:t>
                      </a:r>
                      <a:r>
                        <a:rPr lang="en-GB" sz="1200" baseline="0" dirty="0" smtClean="0"/>
                        <a:t> events or observations.</a:t>
                      </a:r>
                      <a:endParaRPr lang="en-GB" sz="12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smtClean="0"/>
                        <a:t>Biography or autobiography</a:t>
                      </a:r>
                      <a:r>
                        <a:rPr lang="en-GB" sz="1200" baseline="0" dirty="0" smtClean="0"/>
                        <a:t> – book </a:t>
                      </a:r>
                      <a:r>
                        <a:rPr lang="en-GB" sz="1200" dirty="0" smtClean="0"/>
                        <a:t>character.</a:t>
                      </a:r>
                    </a:p>
                    <a:p>
                      <a:endParaRPr lang="en-GB" sz="1200" dirty="0" smtClean="0"/>
                    </a:p>
                    <a:p>
                      <a:r>
                        <a:rPr lang="en-GB" sz="1200" dirty="0" smtClean="0"/>
                        <a:t>1</a:t>
                      </a:r>
                      <a:r>
                        <a:rPr lang="en-GB" sz="1200" baseline="30000" dirty="0" smtClean="0"/>
                        <a:t>st</a:t>
                      </a:r>
                      <a:r>
                        <a:rPr lang="en-GB" sz="1200" dirty="0" smtClean="0"/>
                        <a:t> person (character) recount from a story.</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smtClean="0"/>
                        <a:t>Recount</a:t>
                      </a:r>
                      <a:r>
                        <a:rPr lang="en-GB" sz="1200" baseline="0" dirty="0" smtClean="0"/>
                        <a:t> of a holiday/event  as a postcard and diary entry.</a:t>
                      </a:r>
                    </a:p>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smtClean="0"/>
                        <a:t>Newspaper article, recounting an</a:t>
                      </a:r>
                      <a:r>
                        <a:rPr lang="en-GB" sz="1200" baseline="0" dirty="0" smtClean="0"/>
                        <a:t> event in school or from a story.</a:t>
                      </a:r>
                    </a:p>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smtClean="0"/>
                        <a:t>Comparative recount.</a:t>
                      </a:r>
                    </a:p>
                    <a:p>
                      <a:r>
                        <a:rPr lang="en-GB" sz="1200" dirty="0" smtClean="0"/>
                        <a:t>Formal and informal on single topic/event. </a:t>
                      </a:r>
                    </a:p>
                    <a:p>
                      <a:r>
                        <a:rPr lang="en-GB" sz="1200" dirty="0" smtClean="0"/>
                        <a:t>(News</a:t>
                      </a:r>
                      <a:r>
                        <a:rPr lang="en-GB" sz="1200" baseline="0" dirty="0" smtClean="0"/>
                        <a:t> report/diary)</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smtClean="0"/>
                        <a:t>Biography writing in role-</a:t>
                      </a:r>
                    </a:p>
                    <a:p>
                      <a:r>
                        <a:rPr lang="en-GB" sz="1200" dirty="0" smtClean="0"/>
                        <a:t>Write</a:t>
                      </a:r>
                      <a:r>
                        <a:rPr lang="en-GB" sz="1200" baseline="0" dirty="0" smtClean="0"/>
                        <a:t> a CV, school report, obituary, police description about one character.</a:t>
                      </a:r>
                    </a:p>
                    <a:p>
                      <a:endParaRPr lang="en-GB" sz="1200" baseline="0" dirty="0" smtClean="0"/>
                    </a:p>
                    <a:p>
                      <a:r>
                        <a:rPr lang="en-GB" sz="1200" baseline="0" dirty="0" err="1" smtClean="0"/>
                        <a:t>Jounalistic</a:t>
                      </a:r>
                      <a:r>
                        <a:rPr lang="en-GB" sz="1200" baseline="0" dirty="0" smtClean="0"/>
                        <a:t> writing for publication- school webpage/news letter.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52128">
                <a:tc>
                  <a:txBody>
                    <a:bodyPr/>
                    <a:lstStyle/>
                    <a:p>
                      <a:pPr algn="ctr"/>
                      <a:r>
                        <a:rPr lang="en-GB" sz="1200" b="1" dirty="0" smtClean="0"/>
                        <a:t>Instructions</a:t>
                      </a:r>
                      <a:endParaRPr lang="en-GB" sz="1200" b="1" dirty="0"/>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smtClean="0"/>
                        <a:t>Simple</a:t>
                      </a:r>
                      <a:r>
                        <a:rPr lang="en-GB" sz="1200" baseline="0" dirty="0" smtClean="0"/>
                        <a:t> lists for planning and reminding.</a:t>
                      </a:r>
                    </a:p>
                    <a:p>
                      <a:endParaRPr lang="en-GB" sz="1200" baseline="0" dirty="0" smtClean="0"/>
                    </a:p>
                    <a:p>
                      <a:r>
                        <a:rPr lang="en-GB" sz="1200" baseline="0" dirty="0" smtClean="0"/>
                        <a:t>Signs and labels  for equipment/ display/ role play area etc.</a:t>
                      </a:r>
                      <a:endParaRPr lang="en-GB" sz="12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smtClean="0"/>
                        <a:t>Simple set of rules or guidelines.</a:t>
                      </a:r>
                    </a:p>
                    <a:p>
                      <a:endParaRPr lang="en-GB" sz="1200" dirty="0" smtClean="0"/>
                    </a:p>
                    <a:p>
                      <a:r>
                        <a:rPr lang="en-GB" sz="1200" dirty="0" smtClean="0"/>
                        <a:t>route/map</a:t>
                      </a:r>
                      <a:r>
                        <a:rPr lang="en-GB" sz="1200" baseline="0" dirty="0" smtClean="0"/>
                        <a:t> </a:t>
                      </a:r>
                      <a:r>
                        <a:rPr lang="en-GB" sz="1200" dirty="0" smtClean="0"/>
                        <a:t>instructions.</a:t>
                      </a:r>
                    </a:p>
                    <a:p>
                      <a:endParaRPr lang="en-GB" sz="12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smtClean="0"/>
                        <a:t> Oral and written instructions - TV</a:t>
                      </a:r>
                      <a:r>
                        <a:rPr lang="en-GB" sz="1200" baseline="0" dirty="0" smtClean="0"/>
                        <a:t>  style make and a written recipe.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smtClean="0"/>
                        <a:t>Instruction</a:t>
                      </a:r>
                      <a:r>
                        <a:rPr lang="en-GB" sz="1200" baseline="0" dirty="0" smtClean="0"/>
                        <a:t> page</a:t>
                      </a:r>
                      <a:r>
                        <a:rPr lang="en-GB" sz="1200" dirty="0" smtClean="0"/>
                        <a:t> to swap,</a:t>
                      </a:r>
                      <a:r>
                        <a:rPr lang="en-GB" sz="1200" baseline="0" dirty="0" smtClean="0"/>
                        <a:t> follow and evaluate within class.</a:t>
                      </a:r>
                      <a:endParaRPr lang="en-GB" sz="1200" dirty="0" smtClean="0"/>
                    </a:p>
                    <a:p>
                      <a:endParaRPr lang="en-GB" sz="1200" dirty="0" smtClean="0"/>
                    </a:p>
                    <a:p>
                      <a:r>
                        <a:rPr lang="en-GB" sz="1200" dirty="0" smtClean="0"/>
                        <a:t>Instructional/ safety/advice</a:t>
                      </a:r>
                      <a:r>
                        <a:rPr lang="en-GB" sz="1200" baseline="0" dirty="0" smtClean="0"/>
                        <a:t> </a:t>
                      </a:r>
                      <a:r>
                        <a:rPr lang="en-GB" sz="1200" dirty="0" smtClean="0"/>
                        <a:t>poster.</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smtClean="0"/>
                        <a:t>Instruction</a:t>
                      </a:r>
                      <a:r>
                        <a:rPr lang="en-GB" sz="1200" baseline="0" dirty="0" smtClean="0"/>
                        <a:t>al leaflet (how something is done/made) for other pupils/classes to attempt.</a:t>
                      </a:r>
                    </a:p>
                    <a:p>
                      <a:endParaRPr lang="en-GB" sz="1200" baseline="0" dirty="0" smtClean="0"/>
                    </a:p>
                    <a:p>
                      <a:r>
                        <a:rPr lang="en-GB" sz="1200" baseline="0" dirty="0" smtClean="0"/>
                        <a:t>A recipe</a:t>
                      </a:r>
                      <a:endParaRPr lang="en-GB" sz="12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Safety/advice guide.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Instructions for a game.</a:t>
                      </a:r>
                    </a:p>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64096">
                <a:tc>
                  <a:txBody>
                    <a:bodyPr/>
                    <a:lstStyle/>
                    <a:p>
                      <a:pPr algn="ctr"/>
                      <a:r>
                        <a:rPr lang="en-GB" sz="1200" b="1" dirty="0" smtClean="0"/>
                        <a:t>Report</a:t>
                      </a:r>
                      <a:endParaRPr lang="en-GB" sz="1200" b="1" dirty="0"/>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smtClean="0"/>
                        <a:t>Simple</a:t>
                      </a:r>
                      <a:r>
                        <a:rPr lang="en-GB" sz="1200" baseline="0" dirty="0" smtClean="0"/>
                        <a:t> information texts</a:t>
                      </a:r>
                    </a:p>
                    <a:p>
                      <a:r>
                        <a:rPr lang="en-GB" sz="1200" baseline="0" dirty="0" smtClean="0"/>
                        <a:t>A class book using features of simple non </a:t>
                      </a:r>
                      <a:r>
                        <a:rPr lang="en-GB" sz="1200" baseline="0" dirty="0" err="1" smtClean="0"/>
                        <a:t>chron</a:t>
                      </a:r>
                      <a:r>
                        <a:rPr lang="en-GB" sz="1200" baseline="0" dirty="0" smtClean="0"/>
                        <a:t> reports.</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aseline="0" dirty="0" smtClean="0"/>
                        <a:t>Non chronological encyclopaedia page, using headings, subheadings, captions etc.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smtClean="0"/>
                        <a:t>Non chronological oral</a:t>
                      </a:r>
                      <a:r>
                        <a:rPr lang="en-GB" sz="1200" baseline="0" dirty="0" smtClean="0"/>
                        <a:t> </a:t>
                      </a:r>
                      <a:r>
                        <a:rPr lang="en-GB" sz="1200" dirty="0" smtClean="0"/>
                        <a:t>and written report</a:t>
                      </a:r>
                      <a:r>
                        <a:rPr lang="en-GB" sz="1200" baseline="0" dirty="0" smtClean="0"/>
                        <a:t> for other children, </a:t>
                      </a:r>
                      <a:r>
                        <a:rPr lang="en-GB" sz="1200" dirty="0" smtClean="0"/>
                        <a:t>using a range of sources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smtClean="0"/>
                        <a:t>Concise non chronological report-</a:t>
                      </a:r>
                      <a:r>
                        <a:rPr lang="en-GB" sz="1200" baseline="0" dirty="0" smtClean="0"/>
                        <a:t>poster/wall chart.</a:t>
                      </a:r>
                    </a:p>
                    <a:p>
                      <a:endParaRPr lang="en-GB" sz="1200" baseline="0" dirty="0" smtClean="0"/>
                    </a:p>
                    <a:p>
                      <a:r>
                        <a:rPr lang="en-GB" sz="1200" baseline="0" dirty="0" smtClean="0"/>
                        <a:t>A non-fiction book.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smtClean="0"/>
                        <a:t>Newspaper/magazine article, focussing on clarity,</a:t>
                      </a:r>
                      <a:r>
                        <a:rPr lang="en-GB" sz="1200" baseline="0" dirty="0" smtClean="0"/>
                        <a:t> conciseness and impersonal style.</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smtClean="0"/>
                        <a:t>Orally presented news style report.</a:t>
                      </a:r>
                    </a:p>
                    <a:p>
                      <a:endParaRPr lang="en-GB" sz="1200" dirty="0" smtClean="0"/>
                    </a:p>
                    <a:p>
                      <a:r>
                        <a:rPr lang="en-GB" sz="1200" dirty="0" smtClean="0"/>
                        <a:t>School</a:t>
                      </a:r>
                      <a:r>
                        <a:rPr lang="en-GB" sz="1200" baseline="0" dirty="0" smtClean="0"/>
                        <a:t> website page.</a:t>
                      </a:r>
                      <a:endParaRPr lang="en-GB" sz="12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080120">
                <a:tc>
                  <a:txBody>
                    <a:bodyPr/>
                    <a:lstStyle/>
                    <a:p>
                      <a:pPr algn="ctr"/>
                      <a:r>
                        <a:rPr lang="en-GB" sz="1200" b="1" dirty="0" smtClean="0"/>
                        <a:t>Explanation</a:t>
                      </a:r>
                      <a:endParaRPr lang="en-GB" sz="1200" b="1" dirty="0"/>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smtClean="0"/>
                        <a:t>Captions for a display/books, including questions. (Parts of the body, a plant)</a:t>
                      </a:r>
                    </a:p>
                    <a:p>
                      <a:endParaRPr lang="en-GB" sz="1200" dirty="0" smtClean="0"/>
                    </a:p>
                    <a:p>
                      <a:r>
                        <a:rPr lang="en-GB" sz="1200" dirty="0" smtClean="0"/>
                        <a:t>Simple dictionary (word lists)</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smtClean="0"/>
                        <a:t>Simple</a:t>
                      </a:r>
                      <a:r>
                        <a:rPr lang="en-GB" sz="1200" baseline="0" dirty="0" smtClean="0"/>
                        <a:t> flow chart or diagram that explain a process. </a:t>
                      </a:r>
                    </a:p>
                    <a:p>
                      <a:endParaRPr lang="en-GB"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Class dictionary and glossary,</a:t>
                      </a:r>
                      <a:r>
                        <a:rPr lang="en-GB" sz="1200" baseline="0" dirty="0" smtClean="0"/>
                        <a:t> with definitions.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smtClean="0"/>
                        <a:t>Formal</a:t>
                      </a:r>
                      <a:r>
                        <a:rPr lang="en-GB" sz="1200" baseline="0" dirty="0" smtClean="0"/>
                        <a:t>  and informal letter.</a:t>
                      </a:r>
                    </a:p>
                    <a:p>
                      <a:endParaRPr lang="en-GB" sz="1200" baseline="0" dirty="0" smtClean="0"/>
                    </a:p>
                    <a:p>
                      <a:r>
                        <a:rPr lang="en-GB" sz="1200" baseline="0" dirty="0" smtClean="0"/>
                        <a:t>Wikipedia page based on author/character.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smtClean="0"/>
                        <a:t>A non-fiction book.</a:t>
                      </a:r>
                    </a:p>
                    <a:p>
                      <a:endParaRPr lang="en-GB" sz="1200" dirty="0" smtClean="0"/>
                    </a:p>
                    <a:p>
                      <a:r>
                        <a:rPr lang="en-GB" sz="1200" dirty="0" smtClean="0"/>
                        <a:t>A</a:t>
                      </a:r>
                      <a:r>
                        <a:rPr lang="en-GB" sz="1200" baseline="0" dirty="0" smtClean="0"/>
                        <a:t> manual</a:t>
                      </a:r>
                      <a:endParaRPr lang="en-GB" sz="1200" dirty="0" smtClean="0"/>
                    </a:p>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smtClean="0"/>
                        <a:t>Explanation of a process,</a:t>
                      </a:r>
                      <a:r>
                        <a:rPr lang="en-GB" sz="1200" baseline="0" dirty="0" smtClean="0"/>
                        <a:t> system or operation.</a:t>
                      </a:r>
                    </a:p>
                    <a:p>
                      <a:r>
                        <a:rPr lang="en-GB" sz="1200" baseline="0" dirty="0" err="1" smtClean="0"/>
                        <a:t>Eg</a:t>
                      </a:r>
                      <a:r>
                        <a:rPr lang="en-GB" sz="1200" baseline="0" dirty="0" smtClean="0"/>
                        <a:t> How....works</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smtClean="0"/>
                        <a:t>Section</a:t>
                      </a:r>
                      <a:r>
                        <a:rPr lang="en-GB" sz="1200" baseline="0" dirty="0" smtClean="0"/>
                        <a:t> of explanation from a newspaper/magazine article.</a:t>
                      </a:r>
                    </a:p>
                    <a:p>
                      <a:endParaRPr lang="en-GB" sz="1200" baseline="0" dirty="0" smtClean="0"/>
                    </a:p>
                    <a:p>
                      <a:endParaRPr lang="en-GB" sz="1200" baseline="0" dirty="0" smtClean="0"/>
                    </a:p>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864096">
                <a:tc>
                  <a:txBody>
                    <a:bodyPr/>
                    <a:lstStyle/>
                    <a:p>
                      <a:pPr algn="ctr"/>
                      <a:r>
                        <a:rPr lang="en-GB" sz="1200" b="1" dirty="0" smtClean="0"/>
                        <a:t>Persuasion</a:t>
                      </a:r>
                      <a:endParaRPr lang="en-GB" sz="1200" b="1" dirty="0"/>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smtClean="0"/>
                        <a:t>A flier for a destination.</a:t>
                      </a:r>
                    </a:p>
                    <a:p>
                      <a:endParaRPr lang="en-GB" sz="1200" dirty="0" smtClean="0"/>
                    </a:p>
                    <a:p>
                      <a:r>
                        <a:rPr lang="en-GB" sz="1200" dirty="0" smtClean="0"/>
                        <a:t>A book blurb</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smtClean="0"/>
                        <a:t>A letter giving a point of view.</a:t>
                      </a:r>
                    </a:p>
                    <a:p>
                      <a:endParaRPr lang="en-GB" sz="1200" dirty="0" smtClean="0"/>
                    </a:p>
                    <a:p>
                      <a:r>
                        <a:rPr lang="en-GB" sz="1200" dirty="0" smtClean="0"/>
                        <a:t>Advertising poster.</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smtClean="0"/>
                        <a:t>A</a:t>
                      </a:r>
                      <a:r>
                        <a:rPr lang="en-GB" sz="1200" baseline="0" dirty="0" smtClean="0"/>
                        <a:t> structured l</a:t>
                      </a:r>
                      <a:r>
                        <a:rPr lang="en-GB" sz="1200" dirty="0" smtClean="0"/>
                        <a:t>eaflet giving a personal</a:t>
                      </a:r>
                      <a:r>
                        <a:rPr lang="en-GB" sz="1200" baseline="0" dirty="0" smtClean="0"/>
                        <a:t> view.</a:t>
                      </a:r>
                    </a:p>
                    <a:p>
                      <a:r>
                        <a:rPr lang="en-GB" sz="1200" baseline="0" dirty="0" smtClean="0"/>
                        <a:t>Protest, criticise, object, support etc.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smtClean="0"/>
                        <a:t>Leaflet giving two sides of an issue.</a:t>
                      </a:r>
                    </a:p>
                    <a:p>
                      <a:endParaRPr lang="en-GB" sz="1200" dirty="0" smtClean="0"/>
                    </a:p>
                    <a:p>
                      <a:r>
                        <a:rPr lang="en-GB" sz="1200" dirty="0" smtClean="0"/>
                        <a:t>Persuasive newspaper or magazine article.</a:t>
                      </a:r>
                    </a:p>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5951125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12290"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22340">
            <a:off x="411841" y="496092"/>
            <a:ext cx="3703864" cy="370386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340407">
            <a:off x="7915044" y="592288"/>
            <a:ext cx="3883250" cy="388325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77100">
            <a:off x="3802741" y="1768627"/>
            <a:ext cx="3723214" cy="37232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70400" y="711200"/>
            <a:ext cx="3004457" cy="954107"/>
          </a:xfrm>
          <a:prstGeom prst="rect">
            <a:avLst/>
          </a:prstGeom>
          <a:solidFill>
            <a:schemeClr val="accent2">
              <a:lumMod val="40000"/>
              <a:lumOff val="60000"/>
            </a:schemeClr>
          </a:solidFill>
        </p:spPr>
        <p:txBody>
          <a:bodyPr wrap="square" rtlCol="0">
            <a:spAutoFit/>
          </a:bodyPr>
          <a:lstStyle/>
          <a:p>
            <a:pPr algn="ctr"/>
            <a:r>
              <a:rPr lang="en-GB" sz="2800" dirty="0" smtClean="0"/>
              <a:t>Pie Corbett Reading Spine</a:t>
            </a:r>
            <a:endParaRPr lang="en-GB" sz="2800" dirty="0"/>
          </a:p>
        </p:txBody>
      </p:sp>
    </p:spTree>
    <p:extLst>
      <p:ext uri="{BB962C8B-B14F-4D97-AF65-F5344CB8AC3E}">
        <p14:creationId xmlns:p14="http://schemas.microsoft.com/office/powerpoint/2010/main" val="40379798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5692" y="1651455"/>
            <a:ext cx="10363200" cy="1470025"/>
          </a:xfrm>
          <a:solidFill>
            <a:srgbClr val="FFFF00"/>
          </a:solidFill>
        </p:spPr>
        <p:txBody>
          <a:bodyPr/>
          <a:lstStyle/>
          <a:p>
            <a:r>
              <a:rPr lang="en-US" sz="8800" dirty="0" smtClean="0"/>
              <a:t>Over break</a:t>
            </a:r>
            <a:endParaRPr lang="en-US" sz="8800" dirty="0"/>
          </a:p>
        </p:txBody>
      </p:sp>
      <p:sp>
        <p:nvSpPr>
          <p:cNvPr id="3" name="TextBox 2"/>
          <p:cNvSpPr txBox="1"/>
          <p:nvPr/>
        </p:nvSpPr>
        <p:spPr>
          <a:xfrm>
            <a:off x="1100138" y="3529013"/>
            <a:ext cx="10344150" cy="1077218"/>
          </a:xfrm>
          <a:prstGeom prst="rect">
            <a:avLst/>
          </a:prstGeom>
          <a:noFill/>
        </p:spPr>
        <p:txBody>
          <a:bodyPr wrap="square" rtlCol="0">
            <a:spAutoFit/>
          </a:bodyPr>
          <a:lstStyle/>
          <a:p>
            <a:r>
              <a:rPr lang="en-GB" sz="3200" dirty="0" smtClean="0"/>
              <a:t>Have a look at some of the assessment and planning resources for reading.</a:t>
            </a:r>
            <a:endParaRPr lang="en-GB" sz="3200" dirty="0"/>
          </a:p>
        </p:txBody>
      </p:sp>
    </p:spTree>
    <p:extLst>
      <p:ext uri="{BB962C8B-B14F-4D97-AF65-F5344CB8AC3E}">
        <p14:creationId xmlns:p14="http://schemas.microsoft.com/office/powerpoint/2010/main" val="36132198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5692" y="1651455"/>
            <a:ext cx="10363200" cy="1470025"/>
          </a:xfrm>
          <a:solidFill>
            <a:srgbClr val="FFFF00"/>
          </a:solidFill>
        </p:spPr>
        <p:txBody>
          <a:bodyPr/>
          <a:lstStyle/>
          <a:p>
            <a:r>
              <a:rPr lang="en-US" sz="8800" dirty="0" smtClean="0"/>
              <a:t>Reading</a:t>
            </a:r>
            <a:endParaRPr lang="en-US" sz="8800" dirty="0"/>
          </a:p>
        </p:txBody>
      </p:sp>
    </p:spTree>
    <p:extLst>
      <p:ext uri="{BB962C8B-B14F-4D97-AF65-F5344CB8AC3E}">
        <p14:creationId xmlns:p14="http://schemas.microsoft.com/office/powerpoint/2010/main" val="25225239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743" y="365125"/>
            <a:ext cx="11640457" cy="1325563"/>
          </a:xfrm>
        </p:spPr>
        <p:txBody>
          <a:bodyPr/>
          <a:lstStyle/>
          <a:p>
            <a:pPr algn="ctr"/>
            <a:r>
              <a:rPr lang="en-GB" sz="8000" b="1" dirty="0" smtClean="0">
                <a:solidFill>
                  <a:srgbClr val="FF0000"/>
                </a:solidFill>
              </a:rPr>
              <a:t>Skills for success?</a:t>
            </a:r>
            <a:endParaRPr lang="en-GB" sz="8000" b="1" dirty="0">
              <a:solidFill>
                <a:srgbClr val="FF0000"/>
              </a:solidFill>
            </a:endParaRPr>
          </a:p>
        </p:txBody>
      </p:sp>
      <p:sp>
        <p:nvSpPr>
          <p:cNvPr id="3" name="Content Placeholder 2"/>
          <p:cNvSpPr>
            <a:spLocks noGrp="1"/>
          </p:cNvSpPr>
          <p:nvPr>
            <p:ph idx="1"/>
          </p:nvPr>
        </p:nvSpPr>
        <p:spPr>
          <a:xfrm>
            <a:off x="838200" y="1825625"/>
            <a:ext cx="10515600" cy="3820432"/>
          </a:xfrm>
          <a:solidFill>
            <a:schemeClr val="accent1">
              <a:lumMod val="60000"/>
              <a:lumOff val="40000"/>
            </a:schemeClr>
          </a:solidFill>
        </p:spPr>
        <p:txBody>
          <a:bodyPr/>
          <a:lstStyle/>
          <a:p>
            <a:pPr marL="0" indent="0">
              <a:buNone/>
            </a:pPr>
            <a:r>
              <a:rPr lang="en-GB" sz="4400" dirty="0" smtClean="0"/>
              <a:t>Discuss </a:t>
            </a:r>
            <a:r>
              <a:rPr lang="en-GB" sz="4400" dirty="0" smtClean="0"/>
              <a:t>and make notes - what </a:t>
            </a:r>
            <a:r>
              <a:rPr lang="en-GB" sz="4400" dirty="0" smtClean="0"/>
              <a:t>you think children need in order to be successful </a:t>
            </a:r>
            <a:r>
              <a:rPr lang="en-GB" sz="4400" dirty="0" smtClean="0"/>
              <a:t>readers</a:t>
            </a:r>
            <a:r>
              <a:rPr lang="en-GB" sz="4400" dirty="0"/>
              <a:t>?</a:t>
            </a:r>
            <a:endParaRPr lang="en-GB" sz="4400" dirty="0" smtClean="0"/>
          </a:p>
          <a:p>
            <a:pPr marL="0" indent="0">
              <a:buNone/>
            </a:pPr>
            <a:endParaRPr lang="en-GB" sz="4400" dirty="0" smtClean="0"/>
          </a:p>
          <a:p>
            <a:pPr marL="0" indent="0">
              <a:buNone/>
            </a:pPr>
            <a:r>
              <a:rPr lang="en-GB" sz="4400" dirty="0" smtClean="0"/>
              <a:t>Think about the full primary age range.</a:t>
            </a:r>
          </a:p>
        </p:txBody>
      </p:sp>
    </p:spTree>
    <p:extLst>
      <p:ext uri="{BB962C8B-B14F-4D97-AF65-F5344CB8AC3E}">
        <p14:creationId xmlns:p14="http://schemas.microsoft.com/office/powerpoint/2010/main" val="11577330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Line 3"/>
          <p:cNvSpPr>
            <a:spLocks noChangeShapeType="1"/>
          </p:cNvSpPr>
          <p:nvPr/>
        </p:nvSpPr>
        <p:spPr bwMode="auto">
          <a:xfrm flipH="1">
            <a:off x="3962400" y="2971800"/>
            <a:ext cx="42672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387" name="Text Box 4"/>
          <p:cNvSpPr txBox="1">
            <a:spLocks noChangeArrowheads="1"/>
          </p:cNvSpPr>
          <p:nvPr/>
        </p:nvSpPr>
        <p:spPr bwMode="auto">
          <a:xfrm>
            <a:off x="9625013" y="321310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sz="3200" b="1">
                <a:solidFill>
                  <a:srgbClr val="FF3300"/>
                </a:solidFill>
                <a:latin typeface="Tahoma" panose="020B0604030504040204" pitchFamily="34" charset="0"/>
                <a:cs typeface="Times New Roman" panose="02020603050405020304" pitchFamily="18" charset="0"/>
              </a:rPr>
              <a:t>+</a:t>
            </a:r>
          </a:p>
        </p:txBody>
      </p:sp>
      <p:sp>
        <p:nvSpPr>
          <p:cNvPr id="16388" name="Text Box 5"/>
          <p:cNvSpPr txBox="1">
            <a:spLocks noChangeArrowheads="1"/>
          </p:cNvSpPr>
          <p:nvPr/>
        </p:nvSpPr>
        <p:spPr bwMode="auto">
          <a:xfrm>
            <a:off x="5808663" y="188914"/>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sz="3200" b="1">
                <a:solidFill>
                  <a:schemeClr val="accent2"/>
                </a:solidFill>
                <a:latin typeface="Tahoma" panose="020B0604030504040204" pitchFamily="34" charset="0"/>
                <a:cs typeface="Times New Roman" panose="02020603050405020304" pitchFamily="18" charset="0"/>
              </a:rPr>
              <a:t>+</a:t>
            </a:r>
          </a:p>
        </p:txBody>
      </p:sp>
      <p:sp>
        <p:nvSpPr>
          <p:cNvPr id="16389" name="Text Box 6"/>
          <p:cNvSpPr txBox="1">
            <a:spLocks noChangeArrowheads="1"/>
          </p:cNvSpPr>
          <p:nvPr/>
        </p:nvSpPr>
        <p:spPr bwMode="auto">
          <a:xfrm>
            <a:off x="1847850" y="3141663"/>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sz="3600" b="1">
                <a:solidFill>
                  <a:srgbClr val="FF3300"/>
                </a:solidFill>
                <a:latin typeface="Tahoma" panose="020B0604030504040204" pitchFamily="34" charset="0"/>
                <a:cs typeface="Times New Roman" panose="02020603050405020304" pitchFamily="18" charset="0"/>
              </a:rPr>
              <a:t>-</a:t>
            </a:r>
          </a:p>
        </p:txBody>
      </p:sp>
      <p:sp>
        <p:nvSpPr>
          <p:cNvPr id="16390" name="Text Box 7"/>
          <p:cNvSpPr txBox="1">
            <a:spLocks noChangeArrowheads="1"/>
          </p:cNvSpPr>
          <p:nvPr/>
        </p:nvSpPr>
        <p:spPr bwMode="auto">
          <a:xfrm>
            <a:off x="5951538" y="6216650"/>
            <a:ext cx="76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sz="3600" b="1">
                <a:solidFill>
                  <a:schemeClr val="accent2"/>
                </a:solidFill>
                <a:latin typeface="Tahoma" panose="020B0604030504040204" pitchFamily="34" charset="0"/>
                <a:cs typeface="Times New Roman" panose="02020603050405020304" pitchFamily="18" charset="0"/>
              </a:rPr>
              <a:t>-</a:t>
            </a:r>
          </a:p>
        </p:txBody>
      </p:sp>
      <p:sp>
        <p:nvSpPr>
          <p:cNvPr id="16391" name="Text Box 8"/>
          <p:cNvSpPr txBox="1">
            <a:spLocks noChangeArrowheads="1"/>
          </p:cNvSpPr>
          <p:nvPr/>
        </p:nvSpPr>
        <p:spPr bwMode="auto">
          <a:xfrm rot="10800000">
            <a:off x="2880539" y="1916113"/>
            <a:ext cx="55399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sz="2400" b="1">
              <a:solidFill>
                <a:schemeClr val="bg1"/>
              </a:solidFill>
              <a:latin typeface="Tahoma" panose="020B0604030504040204" pitchFamily="34" charset="0"/>
              <a:cs typeface="Times New Roman" panose="02020603050405020304" pitchFamily="18" charset="0"/>
            </a:endParaRPr>
          </a:p>
        </p:txBody>
      </p:sp>
      <p:sp>
        <p:nvSpPr>
          <p:cNvPr id="16392" name="Text Box 9"/>
          <p:cNvSpPr txBox="1">
            <a:spLocks noChangeArrowheads="1"/>
          </p:cNvSpPr>
          <p:nvPr/>
        </p:nvSpPr>
        <p:spPr bwMode="auto">
          <a:xfrm rot="-5400000">
            <a:off x="3609406" y="2633830"/>
            <a:ext cx="4978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sz="2400" b="1" dirty="0" smtClean="0">
                <a:solidFill>
                  <a:srgbClr val="3333CC"/>
                </a:solidFill>
                <a:latin typeface="Arial Unicode MS" panose="020B0604020202020204" pitchFamily="34" charset="-128"/>
                <a:cs typeface="Arial" panose="020B0604020202020204" pitchFamily="34" charset="0"/>
              </a:rPr>
              <a:t>Comprehension</a:t>
            </a:r>
            <a:endParaRPr lang="en-GB" sz="2400" b="1" dirty="0">
              <a:solidFill>
                <a:srgbClr val="3333CC"/>
              </a:solidFill>
              <a:latin typeface="Arial Unicode MS" panose="020B0604020202020204" pitchFamily="34" charset="-128"/>
              <a:cs typeface="Arial" panose="020B0604020202020204" pitchFamily="34" charset="0"/>
            </a:endParaRPr>
          </a:p>
          <a:p>
            <a:pPr algn="ctr" eaLnBrk="1" hangingPunct="1">
              <a:spcBef>
                <a:spcPct val="50000"/>
              </a:spcBef>
            </a:pPr>
            <a:r>
              <a:rPr lang="en-GB" sz="2400" b="1" dirty="0">
                <a:solidFill>
                  <a:srgbClr val="3333CC"/>
                </a:solidFill>
                <a:latin typeface="Arial Unicode MS" panose="020B0604020202020204" pitchFamily="34" charset="-128"/>
                <a:cs typeface="Arial" panose="020B0604020202020204" pitchFamily="34" charset="0"/>
              </a:rPr>
              <a:t>       “Reading to Learn”</a:t>
            </a:r>
          </a:p>
        </p:txBody>
      </p:sp>
      <p:sp>
        <p:nvSpPr>
          <p:cNvPr id="16393" name="Line 10"/>
          <p:cNvSpPr>
            <a:spLocks noChangeShapeType="1"/>
          </p:cNvSpPr>
          <p:nvPr/>
        </p:nvSpPr>
        <p:spPr bwMode="auto">
          <a:xfrm>
            <a:off x="6096000" y="692150"/>
            <a:ext cx="0" cy="568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394" name="Line 11"/>
          <p:cNvSpPr>
            <a:spLocks noChangeShapeType="1"/>
          </p:cNvSpPr>
          <p:nvPr/>
        </p:nvSpPr>
        <p:spPr bwMode="auto">
          <a:xfrm>
            <a:off x="2279650" y="3284538"/>
            <a:ext cx="741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395" name="Text Box 12"/>
          <p:cNvSpPr txBox="1">
            <a:spLocks noChangeArrowheads="1"/>
          </p:cNvSpPr>
          <p:nvPr/>
        </p:nvSpPr>
        <p:spPr bwMode="auto">
          <a:xfrm>
            <a:off x="2043114" y="1792289"/>
            <a:ext cx="11001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1000">
              <a:latin typeface="Arial Unicode MS" panose="020B0604020202020204" pitchFamily="34" charset="-128"/>
              <a:cs typeface="Arial" panose="020B0604020202020204" pitchFamily="34" charset="0"/>
            </a:endParaRPr>
          </a:p>
        </p:txBody>
      </p:sp>
      <p:sp>
        <p:nvSpPr>
          <p:cNvPr id="16396" name="Text Box 13"/>
          <p:cNvSpPr txBox="1">
            <a:spLocks noChangeArrowheads="1"/>
          </p:cNvSpPr>
          <p:nvPr/>
        </p:nvSpPr>
        <p:spPr bwMode="auto">
          <a:xfrm>
            <a:off x="1774825" y="5019221"/>
            <a:ext cx="8572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sz="2400" b="1" dirty="0">
                <a:solidFill>
                  <a:srgbClr val="FF3300"/>
                </a:solidFill>
                <a:latin typeface="Arial Unicode MS" panose="020B0604020202020204" pitchFamily="34" charset="-128"/>
                <a:cs typeface="Arial" panose="020B0604020202020204" pitchFamily="34" charset="0"/>
              </a:rPr>
              <a:t>                   Word Recognition – “Learning to read”</a:t>
            </a:r>
            <a:endParaRPr lang="en-US" sz="2400" b="1" dirty="0">
              <a:solidFill>
                <a:srgbClr val="FF3300"/>
              </a:solidFill>
              <a:latin typeface="Arial Unicode MS" panose="020B0604020202020204" pitchFamily="34" charset="-128"/>
              <a:cs typeface="Arial" panose="020B0604020202020204" pitchFamily="34" charset="0"/>
            </a:endParaRPr>
          </a:p>
        </p:txBody>
      </p:sp>
      <p:sp>
        <p:nvSpPr>
          <p:cNvPr id="16397" name="Text Box 14"/>
          <p:cNvSpPr txBox="1">
            <a:spLocks noChangeArrowheads="1"/>
          </p:cNvSpPr>
          <p:nvPr/>
        </p:nvSpPr>
        <p:spPr bwMode="auto">
          <a:xfrm>
            <a:off x="58964" y="158750"/>
            <a:ext cx="36004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sz="3200" b="1" dirty="0">
                <a:solidFill>
                  <a:srgbClr val="0070C0"/>
                </a:solidFill>
                <a:cs typeface="Arial" panose="020B0604020202020204" pitchFamily="34" charset="0"/>
              </a:rPr>
              <a:t>The Simple View of Reading</a:t>
            </a:r>
          </a:p>
        </p:txBody>
      </p:sp>
      <p:pic>
        <p:nvPicPr>
          <p:cNvPr id="16398" name="Picture 14" descr="Stockto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5014" y="6165851"/>
            <a:ext cx="865187"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693206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Areas to cover today</a:t>
            </a:r>
          </a:p>
        </p:txBody>
      </p:sp>
      <p:sp>
        <p:nvSpPr>
          <p:cNvPr id="3" name="Content Placeholder 2"/>
          <p:cNvSpPr>
            <a:spLocks noGrp="1"/>
          </p:cNvSpPr>
          <p:nvPr>
            <p:ph idx="1"/>
          </p:nvPr>
        </p:nvSpPr>
        <p:spPr>
          <a:xfrm>
            <a:off x="682172" y="1095104"/>
            <a:ext cx="10367122" cy="4525963"/>
          </a:xfrm>
          <a:solidFill>
            <a:schemeClr val="accent4">
              <a:lumMod val="20000"/>
              <a:lumOff val="80000"/>
            </a:schemeClr>
          </a:solidFill>
        </p:spPr>
        <p:txBody>
          <a:bodyPr>
            <a:normAutofit fontScale="55000" lnSpcReduction="20000"/>
          </a:bodyPr>
          <a:lstStyle/>
          <a:p>
            <a:pPr marL="0" indent="0">
              <a:buNone/>
            </a:pPr>
            <a:r>
              <a:rPr lang="en-US" b="1" dirty="0" smtClean="0"/>
              <a:t>Session 1</a:t>
            </a:r>
          </a:p>
          <a:p>
            <a:r>
              <a:rPr lang="en-US" dirty="0" smtClean="0"/>
              <a:t>The English curriculum</a:t>
            </a:r>
          </a:p>
          <a:p>
            <a:r>
              <a:rPr lang="en-US" dirty="0" smtClean="0"/>
              <a:t>Assessment and Planning</a:t>
            </a:r>
          </a:p>
          <a:p>
            <a:pPr marL="0" indent="0">
              <a:buNone/>
            </a:pPr>
            <a:r>
              <a:rPr lang="en-US" b="1" dirty="0" smtClean="0"/>
              <a:t>Session 2</a:t>
            </a:r>
          </a:p>
          <a:p>
            <a:r>
              <a:rPr lang="en-US" dirty="0" smtClean="0"/>
              <a:t>The Early Years and </a:t>
            </a:r>
            <a:r>
              <a:rPr lang="en-US" dirty="0" err="1" smtClean="0"/>
              <a:t>preliteracy</a:t>
            </a:r>
            <a:r>
              <a:rPr lang="en-US" dirty="0" smtClean="0"/>
              <a:t> skills</a:t>
            </a:r>
          </a:p>
          <a:p>
            <a:pPr marL="0" indent="0">
              <a:buNone/>
            </a:pPr>
            <a:r>
              <a:rPr lang="en-US" b="1" dirty="0" smtClean="0"/>
              <a:t>Session 3</a:t>
            </a:r>
          </a:p>
          <a:p>
            <a:r>
              <a:rPr lang="en-US" dirty="0" smtClean="0"/>
              <a:t>Reading Progression Key Stage 1 and 2</a:t>
            </a:r>
          </a:p>
          <a:p>
            <a:r>
              <a:rPr lang="en-US" dirty="0" smtClean="0"/>
              <a:t>Putting the Skills into Practice</a:t>
            </a:r>
          </a:p>
          <a:p>
            <a:pPr marL="0" indent="0">
              <a:buNone/>
            </a:pPr>
            <a:endParaRPr lang="en-US" dirty="0" smtClean="0"/>
          </a:p>
          <a:p>
            <a:pPr marL="0" indent="0">
              <a:buNone/>
            </a:pPr>
            <a:r>
              <a:rPr lang="en-US" dirty="0" smtClean="0">
                <a:solidFill>
                  <a:schemeClr val="bg1">
                    <a:lumMod val="65000"/>
                  </a:schemeClr>
                </a:solidFill>
              </a:rPr>
              <a:t>Next Time ……..</a:t>
            </a:r>
          </a:p>
          <a:p>
            <a:r>
              <a:rPr lang="en-US" dirty="0" smtClean="0">
                <a:solidFill>
                  <a:schemeClr val="bg1">
                    <a:lumMod val="65000"/>
                  </a:schemeClr>
                </a:solidFill>
              </a:rPr>
              <a:t>Read as Writers, write as readers</a:t>
            </a:r>
          </a:p>
          <a:p>
            <a:r>
              <a:rPr lang="en-US" dirty="0">
                <a:solidFill>
                  <a:schemeClr val="bg1">
                    <a:lumMod val="65000"/>
                  </a:schemeClr>
                </a:solidFill>
              </a:rPr>
              <a:t>Audience and Purpose in Writing</a:t>
            </a:r>
          </a:p>
          <a:p>
            <a:r>
              <a:rPr lang="en-US" dirty="0" smtClean="0">
                <a:solidFill>
                  <a:schemeClr val="bg1">
                    <a:lumMod val="65000"/>
                  </a:schemeClr>
                </a:solidFill>
              </a:rPr>
              <a:t>VGP</a:t>
            </a:r>
          </a:p>
          <a:p>
            <a:r>
              <a:rPr lang="en-US" dirty="0" smtClean="0">
                <a:solidFill>
                  <a:schemeClr val="bg1">
                    <a:lumMod val="65000"/>
                  </a:schemeClr>
                </a:solidFill>
              </a:rPr>
              <a:t>Transcription</a:t>
            </a:r>
          </a:p>
          <a:p>
            <a:r>
              <a:rPr lang="en-US" dirty="0" smtClean="0">
                <a:solidFill>
                  <a:schemeClr val="bg1">
                    <a:lumMod val="65000"/>
                  </a:schemeClr>
                </a:solidFill>
              </a:rPr>
              <a:t>Spoken Language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6786802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
          <p:cNvSpPr>
            <a:spLocks noChangeShapeType="1"/>
          </p:cNvSpPr>
          <p:nvPr/>
        </p:nvSpPr>
        <p:spPr bwMode="auto">
          <a:xfrm>
            <a:off x="6172200" y="838200"/>
            <a:ext cx="0" cy="48768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7411" name="Text Box 3"/>
          <p:cNvSpPr txBox="1">
            <a:spLocks noChangeArrowheads="1"/>
          </p:cNvSpPr>
          <p:nvPr/>
        </p:nvSpPr>
        <p:spPr bwMode="auto">
          <a:xfrm>
            <a:off x="8474075" y="263683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sz="3200" b="1">
                <a:solidFill>
                  <a:srgbClr val="FF3300"/>
                </a:solidFill>
                <a:latin typeface="Tahoma" panose="020B0604030504040204" pitchFamily="34" charset="0"/>
                <a:cs typeface="Times New Roman" panose="02020603050405020304" pitchFamily="18" charset="0"/>
              </a:rPr>
              <a:t>+</a:t>
            </a:r>
          </a:p>
        </p:txBody>
      </p:sp>
      <p:sp>
        <p:nvSpPr>
          <p:cNvPr id="17412" name="Text Box 4"/>
          <p:cNvSpPr txBox="1">
            <a:spLocks noChangeArrowheads="1"/>
          </p:cNvSpPr>
          <p:nvPr/>
        </p:nvSpPr>
        <p:spPr bwMode="auto">
          <a:xfrm>
            <a:off x="5808663" y="26035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sz="3200" b="1">
                <a:solidFill>
                  <a:srgbClr val="FF3300"/>
                </a:solidFill>
                <a:latin typeface="Tahoma" panose="020B0604030504040204" pitchFamily="34" charset="0"/>
                <a:cs typeface="Times New Roman" panose="02020603050405020304" pitchFamily="18" charset="0"/>
              </a:rPr>
              <a:t>+</a:t>
            </a:r>
          </a:p>
        </p:txBody>
      </p:sp>
      <p:sp>
        <p:nvSpPr>
          <p:cNvPr id="17413" name="Text Box 5"/>
          <p:cNvSpPr txBox="1">
            <a:spLocks noChangeArrowheads="1"/>
          </p:cNvSpPr>
          <p:nvPr/>
        </p:nvSpPr>
        <p:spPr bwMode="auto">
          <a:xfrm>
            <a:off x="3287713" y="2636838"/>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sz="3600" b="1">
                <a:solidFill>
                  <a:srgbClr val="FF3300"/>
                </a:solidFill>
                <a:latin typeface="Tahoma" panose="020B0604030504040204" pitchFamily="34" charset="0"/>
                <a:cs typeface="Times New Roman" panose="02020603050405020304" pitchFamily="18" charset="0"/>
              </a:rPr>
              <a:t>-</a:t>
            </a:r>
          </a:p>
        </p:txBody>
      </p:sp>
      <p:sp>
        <p:nvSpPr>
          <p:cNvPr id="17414" name="Text Box 6"/>
          <p:cNvSpPr txBox="1">
            <a:spLocks noChangeArrowheads="1"/>
          </p:cNvSpPr>
          <p:nvPr/>
        </p:nvSpPr>
        <p:spPr bwMode="auto">
          <a:xfrm>
            <a:off x="5880100" y="5516563"/>
            <a:ext cx="76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sz="3600" b="1">
                <a:solidFill>
                  <a:srgbClr val="FF3300"/>
                </a:solidFill>
                <a:latin typeface="Tahoma" panose="020B0604030504040204" pitchFamily="34" charset="0"/>
                <a:cs typeface="Times New Roman" panose="02020603050405020304" pitchFamily="18" charset="0"/>
              </a:rPr>
              <a:t>-</a:t>
            </a:r>
          </a:p>
        </p:txBody>
      </p:sp>
      <p:sp>
        <p:nvSpPr>
          <p:cNvPr id="17415" name="AutoShape 7"/>
          <p:cNvSpPr>
            <a:spLocks noChangeArrowheads="1"/>
          </p:cNvSpPr>
          <p:nvPr/>
        </p:nvSpPr>
        <p:spPr bwMode="auto">
          <a:xfrm flipH="1">
            <a:off x="1774826" y="260350"/>
            <a:ext cx="3889375" cy="2222500"/>
          </a:xfrm>
          <a:prstGeom prst="wedgeRoundRectCallout">
            <a:avLst>
              <a:gd name="adj1" fmla="val -54852"/>
              <a:gd name="adj2" fmla="val 61407"/>
              <a:gd name="adj3" fmla="val 16667"/>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sz="2400" b="1" dirty="0">
                <a:latin typeface="Tahoma" panose="020B0604030504040204" pitchFamily="34" charset="0"/>
                <a:cs typeface="Times New Roman" panose="02020603050405020304" pitchFamily="18" charset="0"/>
              </a:rPr>
              <a:t>Good language comprehension,  poor word recognition</a:t>
            </a:r>
          </a:p>
        </p:txBody>
      </p:sp>
      <p:sp>
        <p:nvSpPr>
          <p:cNvPr id="17416" name="AutoShape 8"/>
          <p:cNvSpPr>
            <a:spLocks noChangeArrowheads="1"/>
          </p:cNvSpPr>
          <p:nvPr/>
        </p:nvSpPr>
        <p:spPr bwMode="auto">
          <a:xfrm>
            <a:off x="6613525" y="309564"/>
            <a:ext cx="3284538" cy="2009775"/>
          </a:xfrm>
          <a:prstGeom prst="wedgeRoundRectCallout">
            <a:avLst>
              <a:gd name="adj1" fmla="val -52727"/>
              <a:gd name="adj2" fmla="val 66579"/>
              <a:gd name="adj3" fmla="val 16667"/>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sz="2400" b="1" dirty="0">
                <a:latin typeface="Tahoma" panose="020B0604030504040204" pitchFamily="34" charset="0"/>
                <a:cs typeface="Times New Roman" panose="02020603050405020304" pitchFamily="18" charset="0"/>
              </a:rPr>
              <a:t>Good word recognition, good language comprehension</a:t>
            </a:r>
          </a:p>
        </p:txBody>
      </p:sp>
      <p:sp>
        <p:nvSpPr>
          <p:cNvPr id="17417" name="AutoShape 9"/>
          <p:cNvSpPr>
            <a:spLocks noChangeArrowheads="1"/>
          </p:cNvSpPr>
          <p:nvPr/>
        </p:nvSpPr>
        <p:spPr bwMode="auto">
          <a:xfrm flipH="1" flipV="1">
            <a:off x="1949450" y="3636963"/>
            <a:ext cx="3405188" cy="2011362"/>
          </a:xfrm>
          <a:prstGeom prst="wedgeRoundRectCallout">
            <a:avLst>
              <a:gd name="adj1" fmla="val -64991"/>
              <a:gd name="adj2" fmla="val 72111"/>
              <a:gd name="adj3" fmla="val 16667"/>
            </a:avLst>
          </a:prstGeom>
          <a:solidFill>
            <a:srgbClr val="FFFF00"/>
          </a:solidFill>
          <a:ln w="12700">
            <a:solidFill>
              <a:srgbClr val="000000"/>
            </a:solidFill>
            <a:miter lim="800000"/>
            <a:headEnd/>
            <a:tailEnd/>
          </a:ln>
        </p:spPr>
        <p:txBody>
          <a:bodyPr rot="1080000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sz="2400" b="1">
                <a:latin typeface="Tahoma" panose="020B0604030504040204" pitchFamily="34" charset="0"/>
                <a:cs typeface="Times New Roman" panose="02020603050405020304" pitchFamily="18" charset="0"/>
              </a:rPr>
              <a:t>Poor word recognition, poor language comprehension</a:t>
            </a:r>
          </a:p>
        </p:txBody>
      </p:sp>
      <p:sp>
        <p:nvSpPr>
          <p:cNvPr id="137226" name="AutoShape 10"/>
          <p:cNvSpPr>
            <a:spLocks noChangeArrowheads="1"/>
          </p:cNvSpPr>
          <p:nvPr/>
        </p:nvSpPr>
        <p:spPr bwMode="auto">
          <a:xfrm flipV="1">
            <a:off x="6702426" y="3581400"/>
            <a:ext cx="3355975" cy="1981200"/>
          </a:xfrm>
          <a:prstGeom prst="wedgeRoundRectCallout">
            <a:avLst>
              <a:gd name="adj1" fmla="val -52384"/>
              <a:gd name="adj2" fmla="val 68056"/>
              <a:gd name="adj3" fmla="val 16667"/>
            </a:avLst>
          </a:prstGeom>
          <a:solidFill>
            <a:srgbClr val="FFFF00"/>
          </a:solidFill>
          <a:ln w="9525">
            <a:solidFill>
              <a:schemeClr val="tx1"/>
            </a:solidFill>
            <a:miter lim="800000"/>
            <a:headEnd/>
            <a:tailEnd/>
          </a:ln>
        </p:spPr>
        <p:txBody>
          <a:bodyPr rot="1080000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sz="2400" b="1" dirty="0">
                <a:latin typeface="Tahoma" panose="020B0604030504040204" pitchFamily="34" charset="0"/>
                <a:cs typeface="Times New Roman" panose="02020603050405020304" pitchFamily="18" charset="0"/>
              </a:rPr>
              <a:t>Good word recognition, poor language comprehension</a:t>
            </a:r>
          </a:p>
        </p:txBody>
      </p:sp>
      <p:sp>
        <p:nvSpPr>
          <p:cNvPr id="17419" name="Line 11"/>
          <p:cNvSpPr>
            <a:spLocks noChangeShapeType="1"/>
          </p:cNvSpPr>
          <p:nvPr/>
        </p:nvSpPr>
        <p:spPr bwMode="auto">
          <a:xfrm flipV="1">
            <a:off x="6096000" y="765175"/>
            <a:ext cx="0" cy="47513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7420" name="Line 12"/>
          <p:cNvSpPr>
            <a:spLocks noChangeShapeType="1"/>
          </p:cNvSpPr>
          <p:nvPr/>
        </p:nvSpPr>
        <p:spPr bwMode="auto">
          <a:xfrm>
            <a:off x="3863976" y="2997200"/>
            <a:ext cx="45370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7421" name="Picture 14" descr="Stockto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550" y="6165851"/>
            <a:ext cx="8651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AutoShape 4"/>
          <p:cNvSpPr>
            <a:spLocks noChangeArrowheads="1"/>
          </p:cNvSpPr>
          <p:nvPr/>
        </p:nvSpPr>
        <p:spPr bwMode="auto">
          <a:xfrm>
            <a:off x="9677400" y="5570538"/>
            <a:ext cx="685800" cy="533400"/>
          </a:xfrm>
          <a:prstGeom prst="triangle">
            <a:avLst>
              <a:gd name="adj" fmla="val 50000"/>
            </a:avLst>
          </a:prstGeom>
          <a:solidFill>
            <a:srgbClr val="B90F2B"/>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Tree>
    <p:extLst>
      <p:ext uri="{BB962C8B-B14F-4D97-AF65-F5344CB8AC3E}">
        <p14:creationId xmlns:p14="http://schemas.microsoft.com/office/powerpoint/2010/main" val="34731478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7"/>
                                        </p:tgtEl>
                                        <p:attrNameLst>
                                          <p:attrName>style.visibility</p:attrName>
                                        </p:attrNameLst>
                                      </p:cBhvr>
                                      <p:to>
                                        <p:strVal val="visible"/>
                                      </p:to>
                                    </p:set>
                                    <p:anim calcmode="lin" valueType="num">
                                      <p:cBhvr additive="base">
                                        <p:cTn id="7" dur="500" fill="hold"/>
                                        <p:tgtEl>
                                          <p:spTgt spid="17417"/>
                                        </p:tgtEl>
                                        <p:attrNameLst>
                                          <p:attrName>ppt_x</p:attrName>
                                        </p:attrNameLst>
                                      </p:cBhvr>
                                      <p:tavLst>
                                        <p:tav tm="0">
                                          <p:val>
                                            <p:strVal val="#ppt_x"/>
                                          </p:val>
                                        </p:tav>
                                        <p:tav tm="100000">
                                          <p:val>
                                            <p:strVal val="#ppt_x"/>
                                          </p:val>
                                        </p:tav>
                                      </p:tavLst>
                                    </p:anim>
                                    <p:anim calcmode="lin" valueType="num">
                                      <p:cBhvr additive="base">
                                        <p:cTn id="8" dur="500" fill="hold"/>
                                        <p:tgtEl>
                                          <p:spTgt spid="174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5"/>
                                        </p:tgtEl>
                                        <p:attrNameLst>
                                          <p:attrName>style.visibility</p:attrName>
                                        </p:attrNameLst>
                                      </p:cBhvr>
                                      <p:to>
                                        <p:strVal val="visible"/>
                                      </p:to>
                                    </p:set>
                                    <p:anim calcmode="lin" valueType="num">
                                      <p:cBhvr additive="base">
                                        <p:cTn id="13" dur="500" fill="hold"/>
                                        <p:tgtEl>
                                          <p:spTgt spid="17415"/>
                                        </p:tgtEl>
                                        <p:attrNameLst>
                                          <p:attrName>ppt_x</p:attrName>
                                        </p:attrNameLst>
                                      </p:cBhvr>
                                      <p:tavLst>
                                        <p:tav tm="0">
                                          <p:val>
                                            <p:strVal val="#ppt_x"/>
                                          </p:val>
                                        </p:tav>
                                        <p:tav tm="100000">
                                          <p:val>
                                            <p:strVal val="#ppt_x"/>
                                          </p:val>
                                        </p:tav>
                                      </p:tavLst>
                                    </p:anim>
                                    <p:anim calcmode="lin" valueType="num">
                                      <p:cBhvr additive="base">
                                        <p:cTn id="14" dur="500" fill="hold"/>
                                        <p:tgtEl>
                                          <p:spTgt spid="174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416"/>
                                        </p:tgtEl>
                                        <p:attrNameLst>
                                          <p:attrName>style.visibility</p:attrName>
                                        </p:attrNameLst>
                                      </p:cBhvr>
                                      <p:to>
                                        <p:strVal val="visible"/>
                                      </p:to>
                                    </p:set>
                                    <p:anim calcmode="lin" valueType="num">
                                      <p:cBhvr additive="base">
                                        <p:cTn id="19" dur="500" fill="hold"/>
                                        <p:tgtEl>
                                          <p:spTgt spid="17416"/>
                                        </p:tgtEl>
                                        <p:attrNameLst>
                                          <p:attrName>ppt_x</p:attrName>
                                        </p:attrNameLst>
                                      </p:cBhvr>
                                      <p:tavLst>
                                        <p:tav tm="0">
                                          <p:val>
                                            <p:strVal val="#ppt_x"/>
                                          </p:val>
                                        </p:tav>
                                        <p:tav tm="100000">
                                          <p:val>
                                            <p:strVal val="#ppt_x"/>
                                          </p:val>
                                        </p:tav>
                                      </p:tavLst>
                                    </p:anim>
                                    <p:anim calcmode="lin" valueType="num">
                                      <p:cBhvr additive="base">
                                        <p:cTn id="20" dur="500" fill="hold"/>
                                        <p:tgtEl>
                                          <p:spTgt spid="174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7226"/>
                                        </p:tgtEl>
                                        <p:attrNameLst>
                                          <p:attrName>style.visibility</p:attrName>
                                        </p:attrNameLst>
                                      </p:cBhvr>
                                      <p:to>
                                        <p:strVal val="visible"/>
                                      </p:to>
                                    </p:set>
                                    <p:anim calcmode="lin" valueType="num">
                                      <p:cBhvr additive="base">
                                        <p:cTn id="25" dur="500" fill="hold"/>
                                        <p:tgtEl>
                                          <p:spTgt spid="137226"/>
                                        </p:tgtEl>
                                        <p:attrNameLst>
                                          <p:attrName>ppt_x</p:attrName>
                                        </p:attrNameLst>
                                      </p:cBhvr>
                                      <p:tavLst>
                                        <p:tav tm="0">
                                          <p:val>
                                            <p:strVal val="#ppt_x"/>
                                          </p:val>
                                        </p:tav>
                                        <p:tav tm="100000">
                                          <p:val>
                                            <p:strVal val="#ppt_x"/>
                                          </p:val>
                                        </p:tav>
                                      </p:tavLst>
                                    </p:anim>
                                    <p:anim calcmode="lin" valueType="num">
                                      <p:cBhvr additive="base">
                                        <p:cTn id="26" dur="500" fill="hold"/>
                                        <p:tgtEl>
                                          <p:spTgt spid="1372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animBg="1"/>
      <p:bldP spid="17416" grpId="0" animBg="1"/>
      <p:bldP spid="17417" grpId="0" animBg="1"/>
      <p:bldP spid="1372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3"/>
          <p:cNvSpPr txBox="1">
            <a:spLocks noChangeArrowheads="1"/>
          </p:cNvSpPr>
          <p:nvPr/>
        </p:nvSpPr>
        <p:spPr bwMode="auto">
          <a:xfrm>
            <a:off x="2630488" y="2093459"/>
            <a:ext cx="7021512" cy="2031325"/>
          </a:xfrm>
          <a:prstGeom prst="rect">
            <a:avLst/>
          </a:prstGeom>
          <a:solidFill>
            <a:srgbClr val="FFFF00"/>
          </a:solidFill>
          <a:ln>
            <a:noFill/>
          </a:ln>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sz="4200" b="1" dirty="0" smtClean="0">
                <a:solidFill>
                  <a:srgbClr val="0070C0"/>
                </a:solidFill>
              </a:rPr>
              <a:t>Progression in Word Reading</a:t>
            </a:r>
          </a:p>
          <a:p>
            <a:pPr algn="ctr" eaLnBrk="1" hangingPunct="1"/>
            <a:r>
              <a:rPr lang="en-GB" sz="4200" b="1" dirty="0" smtClean="0">
                <a:solidFill>
                  <a:srgbClr val="0070C0"/>
                </a:solidFill>
              </a:rPr>
              <a:t>The </a:t>
            </a:r>
            <a:r>
              <a:rPr lang="en-GB" sz="4200" b="1" dirty="0">
                <a:solidFill>
                  <a:srgbClr val="0070C0"/>
                </a:solidFill>
              </a:rPr>
              <a:t>E</a:t>
            </a:r>
            <a:r>
              <a:rPr lang="en-GB" sz="4200" b="1" dirty="0" smtClean="0">
                <a:solidFill>
                  <a:srgbClr val="0070C0"/>
                </a:solidFill>
              </a:rPr>
              <a:t>arly Years</a:t>
            </a:r>
            <a:endParaRPr lang="en-GB" sz="4200" b="1" dirty="0">
              <a:solidFill>
                <a:srgbClr val="0070C0"/>
              </a:solidFill>
            </a:endParaRPr>
          </a:p>
        </p:txBody>
      </p:sp>
    </p:spTree>
    <p:extLst>
      <p:ext uri="{BB962C8B-B14F-4D97-AF65-F5344CB8AC3E}">
        <p14:creationId xmlns:p14="http://schemas.microsoft.com/office/powerpoint/2010/main" val="31938486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
          <p:cNvSpPr>
            <a:spLocks noChangeShapeType="1"/>
          </p:cNvSpPr>
          <p:nvPr/>
        </p:nvSpPr>
        <p:spPr bwMode="auto">
          <a:xfrm>
            <a:off x="6172200" y="838200"/>
            <a:ext cx="0" cy="48768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7411" name="Text Box 3"/>
          <p:cNvSpPr txBox="1">
            <a:spLocks noChangeArrowheads="1"/>
          </p:cNvSpPr>
          <p:nvPr/>
        </p:nvSpPr>
        <p:spPr bwMode="auto">
          <a:xfrm>
            <a:off x="8474075" y="2636839"/>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sz="3200" b="1">
                <a:solidFill>
                  <a:srgbClr val="FF3300"/>
                </a:solidFill>
                <a:latin typeface="Tahoma" panose="020B0604030504040204" pitchFamily="34" charset="0"/>
                <a:cs typeface="Times New Roman" panose="02020603050405020304" pitchFamily="18" charset="0"/>
              </a:rPr>
              <a:t>+</a:t>
            </a:r>
          </a:p>
        </p:txBody>
      </p:sp>
      <p:sp>
        <p:nvSpPr>
          <p:cNvPr id="17412" name="Text Box 4"/>
          <p:cNvSpPr txBox="1">
            <a:spLocks noChangeArrowheads="1"/>
          </p:cNvSpPr>
          <p:nvPr/>
        </p:nvSpPr>
        <p:spPr bwMode="auto">
          <a:xfrm>
            <a:off x="5808663" y="26035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sz="3200" b="1">
                <a:solidFill>
                  <a:srgbClr val="FF3300"/>
                </a:solidFill>
                <a:latin typeface="Tahoma" panose="020B0604030504040204" pitchFamily="34" charset="0"/>
                <a:cs typeface="Times New Roman" panose="02020603050405020304" pitchFamily="18" charset="0"/>
              </a:rPr>
              <a:t>+</a:t>
            </a:r>
          </a:p>
        </p:txBody>
      </p:sp>
      <p:sp>
        <p:nvSpPr>
          <p:cNvPr id="17413" name="Text Box 5"/>
          <p:cNvSpPr txBox="1">
            <a:spLocks noChangeArrowheads="1"/>
          </p:cNvSpPr>
          <p:nvPr/>
        </p:nvSpPr>
        <p:spPr bwMode="auto">
          <a:xfrm>
            <a:off x="3287713" y="2636838"/>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sz="3600" b="1">
                <a:solidFill>
                  <a:srgbClr val="FF3300"/>
                </a:solidFill>
                <a:latin typeface="Tahoma" panose="020B0604030504040204" pitchFamily="34" charset="0"/>
                <a:cs typeface="Times New Roman" panose="02020603050405020304" pitchFamily="18" charset="0"/>
              </a:rPr>
              <a:t>-</a:t>
            </a:r>
          </a:p>
        </p:txBody>
      </p:sp>
      <p:sp>
        <p:nvSpPr>
          <p:cNvPr id="17414" name="Text Box 6"/>
          <p:cNvSpPr txBox="1">
            <a:spLocks noChangeArrowheads="1"/>
          </p:cNvSpPr>
          <p:nvPr/>
        </p:nvSpPr>
        <p:spPr bwMode="auto">
          <a:xfrm>
            <a:off x="5880100" y="5516563"/>
            <a:ext cx="76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sz="3600" b="1">
                <a:solidFill>
                  <a:srgbClr val="FF3300"/>
                </a:solidFill>
                <a:latin typeface="Tahoma" panose="020B0604030504040204" pitchFamily="34" charset="0"/>
                <a:cs typeface="Times New Roman" panose="02020603050405020304" pitchFamily="18" charset="0"/>
              </a:rPr>
              <a:t>-</a:t>
            </a:r>
          </a:p>
        </p:txBody>
      </p:sp>
      <p:sp>
        <p:nvSpPr>
          <p:cNvPr id="17415" name="AutoShape 7"/>
          <p:cNvSpPr>
            <a:spLocks noChangeArrowheads="1"/>
          </p:cNvSpPr>
          <p:nvPr/>
        </p:nvSpPr>
        <p:spPr bwMode="auto">
          <a:xfrm flipH="1">
            <a:off x="174171" y="260350"/>
            <a:ext cx="5634492" cy="5037364"/>
          </a:xfrm>
          <a:prstGeom prst="wedgeRoundRectCallout">
            <a:avLst>
              <a:gd name="adj1" fmla="val -54852"/>
              <a:gd name="adj2" fmla="val 61407"/>
              <a:gd name="adj3" fmla="val 16667"/>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sz="2400" b="1" dirty="0" smtClean="0">
                <a:latin typeface="Tahoma" panose="020B0604030504040204" pitchFamily="34" charset="0"/>
                <a:cs typeface="Times New Roman" panose="02020603050405020304" pitchFamily="18" charset="0"/>
              </a:rPr>
              <a:t>Word Reading/Decoding</a:t>
            </a:r>
          </a:p>
          <a:p>
            <a:pPr marL="285750" indent="-285750" algn="ctr" eaLnBrk="1" hangingPunct="1">
              <a:buFont typeface="Arial" panose="020B0604020202020204" pitchFamily="34" charset="0"/>
              <a:buChar char="•"/>
            </a:pPr>
            <a:r>
              <a:rPr lang="en-GB" dirty="0" smtClean="0"/>
              <a:t>saying </a:t>
            </a:r>
            <a:r>
              <a:rPr lang="en-GB" dirty="0"/>
              <a:t>the sounds corresponding to the letters in the words and then blending the sounds together, either aloud or silently </a:t>
            </a:r>
          </a:p>
          <a:p>
            <a:pPr algn="ctr" eaLnBrk="1" hangingPunct="1"/>
            <a:r>
              <a:rPr lang="en-GB" dirty="0" smtClean="0"/>
              <a:t>• </a:t>
            </a:r>
            <a:r>
              <a:rPr lang="en-GB" dirty="0"/>
              <a:t>reading familiar words accurately and silently ‘at a glance</a:t>
            </a:r>
            <a:r>
              <a:rPr lang="en-GB" dirty="0" smtClean="0"/>
              <a:t>’, </a:t>
            </a:r>
            <a:r>
              <a:rPr lang="en-GB" dirty="0"/>
              <a:t>that is, no longer saying the sounds </a:t>
            </a:r>
            <a:r>
              <a:rPr lang="en-GB" dirty="0" smtClean="0"/>
              <a:t>consciously. </a:t>
            </a:r>
          </a:p>
          <a:p>
            <a:pPr algn="ctr" eaLnBrk="1" hangingPunct="1"/>
            <a:r>
              <a:rPr lang="en-GB" dirty="0" smtClean="0"/>
              <a:t>For </a:t>
            </a:r>
            <a:r>
              <a:rPr lang="en-GB" dirty="0"/>
              <a:t>children who begin school with a poor understanding of language, being able to decode words is essential for equality, because their understanding of language, their vocabulary and their knowledge of the world will expand rapidly when they can read for themselves</a:t>
            </a:r>
            <a:r>
              <a:rPr lang="en-GB" dirty="0" smtClean="0"/>
              <a:t>.</a:t>
            </a:r>
          </a:p>
          <a:p>
            <a:pPr algn="ctr" eaLnBrk="1" hangingPunct="1"/>
            <a:endParaRPr lang="en-GB" dirty="0"/>
          </a:p>
          <a:p>
            <a:pPr algn="ctr" eaLnBrk="1" hangingPunct="1"/>
            <a:r>
              <a:rPr lang="en-GB" dirty="0" smtClean="0"/>
              <a:t>Decoding </a:t>
            </a:r>
            <a:r>
              <a:rPr lang="en-GB" dirty="0"/>
              <a:t>and encoding can be taught through a systematic synthetic phonics (SSP) programme </a:t>
            </a:r>
            <a:endParaRPr lang="en-GB" b="1" dirty="0" smtClean="0">
              <a:latin typeface="Tahoma" panose="020B0604030504040204" pitchFamily="34" charset="0"/>
              <a:cs typeface="Times New Roman" panose="02020603050405020304" pitchFamily="18" charset="0"/>
            </a:endParaRPr>
          </a:p>
        </p:txBody>
      </p:sp>
      <p:sp>
        <p:nvSpPr>
          <p:cNvPr id="17416" name="AutoShape 8"/>
          <p:cNvSpPr>
            <a:spLocks noChangeArrowheads="1"/>
          </p:cNvSpPr>
          <p:nvPr/>
        </p:nvSpPr>
        <p:spPr bwMode="auto">
          <a:xfrm>
            <a:off x="6400800" y="260350"/>
            <a:ext cx="5508058" cy="5037364"/>
          </a:xfrm>
          <a:prstGeom prst="wedgeRoundRectCallout">
            <a:avLst>
              <a:gd name="adj1" fmla="val -53963"/>
              <a:gd name="adj2" fmla="val 61280"/>
              <a:gd name="adj3" fmla="val 16667"/>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sz="2400" b="1" dirty="0" smtClean="0">
                <a:latin typeface="Tahoma" panose="020B0604030504040204" pitchFamily="34" charset="0"/>
                <a:cs typeface="Times New Roman" panose="02020603050405020304" pitchFamily="18" charset="0"/>
              </a:rPr>
              <a:t>Comprehension/language comprehension</a:t>
            </a:r>
          </a:p>
          <a:p>
            <a:pPr algn="ctr" eaLnBrk="1" hangingPunct="1"/>
            <a:r>
              <a:rPr lang="en-GB" dirty="0"/>
              <a:t>When children start learning to read, the number of words they can decode accurately is too limited to broaden their vocabulary. Their understanding of language should therefore be developed through their listening and speaking. </a:t>
            </a:r>
            <a:endParaRPr lang="en-GB" dirty="0" smtClean="0"/>
          </a:p>
          <a:p>
            <a:pPr algn="ctr" eaLnBrk="1" hangingPunct="1"/>
            <a:endParaRPr lang="en-GB" dirty="0"/>
          </a:p>
          <a:p>
            <a:pPr algn="ctr" eaLnBrk="1" hangingPunct="1"/>
            <a:r>
              <a:rPr lang="en-GB" dirty="0" smtClean="0"/>
              <a:t>However</a:t>
            </a:r>
            <a:r>
              <a:rPr lang="en-GB" dirty="0"/>
              <a:t>, when they can read most words ‘at a glance’ and can decode unfamiliar words easily, they are free to think about the meaning of what they read. They can then begin to develop their understanding of language through their reading.</a:t>
            </a:r>
            <a:endParaRPr lang="en-GB" b="1" dirty="0">
              <a:latin typeface="Tahoma" panose="020B0604030504040204" pitchFamily="34" charset="0"/>
              <a:cs typeface="Times New Roman" panose="02020603050405020304" pitchFamily="18" charset="0"/>
            </a:endParaRPr>
          </a:p>
        </p:txBody>
      </p:sp>
      <p:sp>
        <p:nvSpPr>
          <p:cNvPr id="17419" name="Line 11"/>
          <p:cNvSpPr>
            <a:spLocks noChangeShapeType="1"/>
          </p:cNvSpPr>
          <p:nvPr/>
        </p:nvSpPr>
        <p:spPr bwMode="auto">
          <a:xfrm flipV="1">
            <a:off x="6096000" y="765175"/>
            <a:ext cx="0" cy="47513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7420" name="Line 12"/>
          <p:cNvSpPr>
            <a:spLocks noChangeShapeType="1"/>
          </p:cNvSpPr>
          <p:nvPr/>
        </p:nvSpPr>
        <p:spPr bwMode="auto">
          <a:xfrm>
            <a:off x="5808663" y="2997200"/>
            <a:ext cx="592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7421" name="Picture 14" descr="Stockto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550" y="6165851"/>
            <a:ext cx="8651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4171" y="5297714"/>
            <a:ext cx="3556000" cy="369332"/>
          </a:xfrm>
          <a:prstGeom prst="rect">
            <a:avLst/>
          </a:prstGeom>
          <a:noFill/>
        </p:spPr>
        <p:txBody>
          <a:bodyPr wrap="square" rtlCol="0">
            <a:spAutoFit/>
          </a:bodyPr>
          <a:lstStyle/>
          <a:p>
            <a:r>
              <a:rPr lang="en-GB" dirty="0" smtClean="0"/>
              <a:t>Reading Framework – July 2021</a:t>
            </a:r>
            <a:endParaRPr lang="en-GB" dirty="0"/>
          </a:p>
        </p:txBody>
      </p:sp>
    </p:spTree>
    <p:extLst>
      <p:ext uri="{BB962C8B-B14F-4D97-AF65-F5344CB8AC3E}">
        <p14:creationId xmlns:p14="http://schemas.microsoft.com/office/powerpoint/2010/main" val="32343516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5"/>
                                        </p:tgtEl>
                                        <p:attrNameLst>
                                          <p:attrName>style.visibility</p:attrName>
                                        </p:attrNameLst>
                                      </p:cBhvr>
                                      <p:to>
                                        <p:strVal val="visible"/>
                                      </p:to>
                                    </p:set>
                                    <p:anim calcmode="lin" valueType="num">
                                      <p:cBhvr additive="base">
                                        <p:cTn id="7" dur="500" fill="hold"/>
                                        <p:tgtEl>
                                          <p:spTgt spid="17415"/>
                                        </p:tgtEl>
                                        <p:attrNameLst>
                                          <p:attrName>ppt_x</p:attrName>
                                        </p:attrNameLst>
                                      </p:cBhvr>
                                      <p:tavLst>
                                        <p:tav tm="0">
                                          <p:val>
                                            <p:strVal val="#ppt_x"/>
                                          </p:val>
                                        </p:tav>
                                        <p:tav tm="100000">
                                          <p:val>
                                            <p:strVal val="#ppt_x"/>
                                          </p:val>
                                        </p:tav>
                                      </p:tavLst>
                                    </p:anim>
                                    <p:anim calcmode="lin" valueType="num">
                                      <p:cBhvr additive="base">
                                        <p:cTn id="8" dur="500" fill="hold"/>
                                        <p:tgtEl>
                                          <p:spTgt spid="174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6"/>
                                        </p:tgtEl>
                                        <p:attrNameLst>
                                          <p:attrName>style.visibility</p:attrName>
                                        </p:attrNameLst>
                                      </p:cBhvr>
                                      <p:to>
                                        <p:strVal val="visible"/>
                                      </p:to>
                                    </p:set>
                                    <p:anim calcmode="lin" valueType="num">
                                      <p:cBhvr additive="base">
                                        <p:cTn id="13" dur="500" fill="hold"/>
                                        <p:tgtEl>
                                          <p:spTgt spid="17416"/>
                                        </p:tgtEl>
                                        <p:attrNameLst>
                                          <p:attrName>ppt_x</p:attrName>
                                        </p:attrNameLst>
                                      </p:cBhvr>
                                      <p:tavLst>
                                        <p:tav tm="0">
                                          <p:val>
                                            <p:strVal val="#ppt_x"/>
                                          </p:val>
                                        </p:tav>
                                        <p:tav tm="100000">
                                          <p:val>
                                            <p:strVal val="#ppt_x"/>
                                          </p:val>
                                        </p:tav>
                                      </p:tavLst>
                                    </p:anim>
                                    <p:anim calcmode="lin" valueType="num">
                                      <p:cBhvr additive="base">
                                        <p:cTn id="14" dur="500" fill="hold"/>
                                        <p:tgtEl>
                                          <p:spTgt spid="174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animBg="1"/>
      <p:bldP spid="174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228" y="217714"/>
            <a:ext cx="10515600" cy="769257"/>
          </a:xfrm>
          <a:solidFill>
            <a:schemeClr val="accent2">
              <a:lumMod val="60000"/>
              <a:lumOff val="40000"/>
            </a:schemeClr>
          </a:solidFill>
        </p:spPr>
        <p:txBody>
          <a:bodyPr/>
          <a:lstStyle/>
          <a:p>
            <a:r>
              <a:rPr lang="en-GB" dirty="0" smtClean="0"/>
              <a:t>Terminology first</a:t>
            </a:r>
            <a:endParaRPr lang="en-GB" dirty="0"/>
          </a:p>
        </p:txBody>
      </p:sp>
      <p:sp>
        <p:nvSpPr>
          <p:cNvPr id="4" name="TextBox 3"/>
          <p:cNvSpPr txBox="1"/>
          <p:nvPr/>
        </p:nvSpPr>
        <p:spPr>
          <a:xfrm>
            <a:off x="856343" y="1166583"/>
            <a:ext cx="2242457" cy="4708981"/>
          </a:xfrm>
          <a:prstGeom prst="rect">
            <a:avLst/>
          </a:prstGeom>
          <a:solidFill>
            <a:schemeClr val="accent2">
              <a:lumMod val="40000"/>
              <a:lumOff val="60000"/>
            </a:schemeClr>
          </a:solidFill>
        </p:spPr>
        <p:txBody>
          <a:bodyPr wrap="square" rtlCol="0">
            <a:spAutoFit/>
          </a:bodyPr>
          <a:lstStyle/>
          <a:p>
            <a:r>
              <a:rPr lang="en-GB" sz="2000" b="1" dirty="0" smtClean="0"/>
              <a:t>Phoneme</a:t>
            </a:r>
          </a:p>
          <a:p>
            <a:endParaRPr lang="en-GB" sz="2000" b="1" dirty="0"/>
          </a:p>
          <a:p>
            <a:r>
              <a:rPr lang="en-GB" sz="2000" b="1" dirty="0" smtClean="0"/>
              <a:t>Grapheme</a:t>
            </a:r>
          </a:p>
          <a:p>
            <a:endParaRPr lang="en-GB" sz="2000" b="1" dirty="0"/>
          </a:p>
          <a:p>
            <a:r>
              <a:rPr lang="en-GB" sz="2000" b="1" dirty="0" smtClean="0"/>
              <a:t>GPC</a:t>
            </a:r>
          </a:p>
          <a:p>
            <a:endParaRPr lang="en-GB" sz="2000" b="1" dirty="0"/>
          </a:p>
          <a:p>
            <a:r>
              <a:rPr lang="en-GB" sz="2000" b="1" dirty="0" smtClean="0"/>
              <a:t>CEW</a:t>
            </a:r>
          </a:p>
          <a:p>
            <a:endParaRPr lang="en-GB" sz="2000" b="1" dirty="0"/>
          </a:p>
          <a:p>
            <a:r>
              <a:rPr lang="en-GB" sz="2000" b="1" dirty="0" smtClean="0"/>
              <a:t>Digraph</a:t>
            </a:r>
          </a:p>
          <a:p>
            <a:endParaRPr lang="en-GB" sz="2000" b="1" dirty="0"/>
          </a:p>
          <a:p>
            <a:r>
              <a:rPr lang="en-GB" sz="2000" b="1" dirty="0" err="1" smtClean="0"/>
              <a:t>Trigraph</a:t>
            </a:r>
            <a:endParaRPr lang="en-GB" sz="2000" b="1" dirty="0" smtClean="0"/>
          </a:p>
          <a:p>
            <a:endParaRPr lang="en-GB" sz="2000" b="1" dirty="0"/>
          </a:p>
          <a:p>
            <a:r>
              <a:rPr lang="en-GB" sz="2000" b="1" dirty="0" smtClean="0"/>
              <a:t>Blend</a:t>
            </a:r>
          </a:p>
          <a:p>
            <a:endParaRPr lang="en-GB" sz="2000" b="1" dirty="0"/>
          </a:p>
          <a:p>
            <a:r>
              <a:rPr lang="en-GB" sz="2000" b="1" dirty="0" smtClean="0"/>
              <a:t>Segment</a:t>
            </a:r>
            <a:endParaRPr lang="en-GB" sz="2000" b="1" dirty="0"/>
          </a:p>
        </p:txBody>
      </p:sp>
      <p:pic>
        <p:nvPicPr>
          <p:cNvPr id="5124" name="Picture 4" descr="Image result for tri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9499" y="1260960"/>
            <a:ext cx="2695575" cy="20955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6048" y="3448266"/>
            <a:ext cx="1813954" cy="2347470"/>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625" y="3843111"/>
            <a:ext cx="5086350"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1542" y="1166583"/>
            <a:ext cx="2071575" cy="2410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78515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69850"/>
            <a:ext cx="10515600" cy="1325563"/>
          </a:xfrm>
        </p:spPr>
        <p:txBody>
          <a:bodyPr/>
          <a:lstStyle/>
          <a:p>
            <a:r>
              <a:rPr lang="en-GB" dirty="0" smtClean="0"/>
              <a:t>Phonics</a:t>
            </a:r>
            <a:endParaRPr lang="en-GB"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709" y="1911374"/>
            <a:ext cx="4686748" cy="3842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291" t="16704" r="5864" b="15266"/>
          <a:stretch/>
        </p:blipFill>
        <p:spPr bwMode="auto">
          <a:xfrm>
            <a:off x="9550401" y="267158"/>
            <a:ext cx="2394858" cy="1812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055" y="714150"/>
            <a:ext cx="6952116" cy="1152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685" y="2056878"/>
            <a:ext cx="3046855" cy="3745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7770" y="2380344"/>
            <a:ext cx="3485939" cy="2249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00268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Decodables</a:t>
            </a:r>
            <a:endParaRPr lang="en-GB" dirty="0"/>
          </a:p>
        </p:txBody>
      </p:sp>
      <p:sp>
        <p:nvSpPr>
          <p:cNvPr id="3" name="Content Placeholder 2"/>
          <p:cNvSpPr>
            <a:spLocks noGrp="1"/>
          </p:cNvSpPr>
          <p:nvPr>
            <p:ph idx="1"/>
          </p:nvPr>
        </p:nvSpPr>
        <p:spPr>
          <a:xfrm>
            <a:off x="838200" y="1825625"/>
            <a:ext cx="10515600" cy="2238375"/>
          </a:xfrm>
          <a:solidFill>
            <a:schemeClr val="accent1">
              <a:lumMod val="20000"/>
              <a:lumOff val="80000"/>
            </a:schemeClr>
          </a:solidFill>
        </p:spPr>
        <p:txBody>
          <a:bodyPr/>
          <a:lstStyle/>
          <a:p>
            <a:r>
              <a:rPr lang="en-GB" dirty="0"/>
              <a:t>The national curriculum says that pupils should be taught to: … read aloud accurately books that are consistent with their developing phonic knowledge and that do not require them to use other strategies to work out words.</a:t>
            </a:r>
          </a:p>
        </p:txBody>
      </p:sp>
    </p:spTree>
    <p:extLst>
      <p:ext uri="{BB962C8B-B14F-4D97-AF65-F5344CB8AC3E}">
        <p14:creationId xmlns:p14="http://schemas.microsoft.com/office/powerpoint/2010/main" val="17362700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When are they ready for phonics?</a:t>
            </a:r>
            <a:br>
              <a:rPr lang="en-GB" dirty="0" smtClean="0"/>
            </a:br>
            <a:r>
              <a:rPr lang="en-GB" dirty="0"/>
              <a:t/>
            </a:r>
            <a:br>
              <a:rPr lang="en-GB" dirty="0"/>
            </a:br>
            <a:r>
              <a:rPr lang="en-GB" dirty="0" smtClean="0"/>
              <a:t>What are the skills needed for early reading?</a:t>
            </a:r>
            <a:endParaRPr lang="en-GB" dirty="0"/>
          </a:p>
        </p:txBody>
      </p:sp>
      <p:sp>
        <p:nvSpPr>
          <p:cNvPr id="4" name="Pre - Literacy skills"/>
          <p:cNvSpPr/>
          <p:nvPr/>
        </p:nvSpPr>
        <p:spPr>
          <a:xfrm>
            <a:off x="4765669" y="2980335"/>
            <a:ext cx="2893616" cy="2085976"/>
          </a:xfrm>
          <a:custGeom>
            <a:avLst/>
            <a:gdLst/>
            <a:ahLst/>
            <a:cxnLst>
              <a:cxn ang="0">
                <a:pos x="wd2" y="hd2"/>
              </a:cxn>
              <a:cxn ang="5400000">
                <a:pos x="wd2" y="hd2"/>
              </a:cxn>
              <a:cxn ang="10800000">
                <a:pos x="wd2" y="hd2"/>
              </a:cxn>
              <a:cxn ang="16200000">
                <a:pos x="wd2" y="hd2"/>
              </a:cxn>
            </a:cxnLst>
            <a:rect l="0" t="0" r="r" b="b"/>
            <a:pathLst>
              <a:path w="21600" h="21600" extrusionOk="0">
                <a:moveTo>
                  <a:pt x="569" y="0"/>
                </a:moveTo>
                <a:cubicBezTo>
                  <a:pt x="255" y="0"/>
                  <a:pt x="0" y="353"/>
                  <a:pt x="0" y="789"/>
                </a:cubicBezTo>
                <a:lnTo>
                  <a:pt x="0" y="20811"/>
                </a:lnTo>
                <a:cubicBezTo>
                  <a:pt x="0" y="21247"/>
                  <a:pt x="255" y="21600"/>
                  <a:pt x="569" y="21600"/>
                </a:cubicBezTo>
                <a:lnTo>
                  <a:pt x="15657" y="21600"/>
                </a:lnTo>
                <a:cubicBezTo>
                  <a:pt x="15971" y="21600"/>
                  <a:pt x="16226" y="21247"/>
                  <a:pt x="16226" y="20811"/>
                </a:cubicBezTo>
                <a:lnTo>
                  <a:pt x="16226" y="9501"/>
                </a:lnTo>
                <a:lnTo>
                  <a:pt x="21600" y="7923"/>
                </a:lnTo>
                <a:lnTo>
                  <a:pt x="16226" y="6345"/>
                </a:lnTo>
                <a:lnTo>
                  <a:pt x="16226" y="789"/>
                </a:lnTo>
                <a:cubicBezTo>
                  <a:pt x="16226" y="353"/>
                  <a:pt x="15971" y="0"/>
                  <a:pt x="15657" y="0"/>
                </a:cubicBezTo>
                <a:lnTo>
                  <a:pt x="569" y="0"/>
                </a:lnTo>
                <a:close/>
              </a:path>
            </a:pathLst>
          </a:cu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p>
            <a:r>
              <a:t>Pre - Literacy skills</a:t>
            </a:r>
          </a:p>
        </p:txBody>
      </p:sp>
      <p:sp>
        <p:nvSpPr>
          <p:cNvPr id="3" name="TextBox 2"/>
          <p:cNvSpPr txBox="1"/>
          <p:nvPr/>
        </p:nvSpPr>
        <p:spPr>
          <a:xfrm>
            <a:off x="472440" y="5316583"/>
            <a:ext cx="10748554" cy="369332"/>
          </a:xfrm>
          <a:prstGeom prst="rect">
            <a:avLst/>
          </a:prstGeom>
          <a:noFill/>
        </p:spPr>
        <p:txBody>
          <a:bodyPr wrap="square" rtlCol="0">
            <a:spAutoFit/>
          </a:bodyPr>
          <a:lstStyle/>
          <a:p>
            <a:pPr algn="ctr"/>
            <a:r>
              <a:rPr lang="en-GB" dirty="0" smtClean="0"/>
              <a:t>A Launchpad for Literacy</a:t>
            </a:r>
            <a:endParaRPr lang="en-GB" dirty="0"/>
          </a:p>
        </p:txBody>
      </p:sp>
    </p:spTree>
    <p:extLst>
      <p:ext uri="{BB962C8B-B14F-4D97-AF65-F5344CB8AC3E}">
        <p14:creationId xmlns:p14="http://schemas.microsoft.com/office/powerpoint/2010/main" val="3637035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itle 3"/>
          <p:cNvSpPr txBox="1">
            <a:spLocks noGrp="1"/>
          </p:cNvSpPr>
          <p:nvPr>
            <p:ph type="title"/>
          </p:nvPr>
        </p:nvSpPr>
        <p:spPr>
          <a:xfrm>
            <a:off x="0" y="0"/>
            <a:ext cx="12192000" cy="5982789"/>
          </a:xfrm>
          <a:prstGeom prst="rect">
            <a:avLst/>
          </a:prstGeom>
          <a:solidFill>
            <a:srgbClr val="C4BD97"/>
          </a:solidFill>
        </p:spPr>
        <p:txBody>
          <a:bodyPr/>
          <a:lstStyle/>
          <a:p>
            <a:pPr algn="ctr">
              <a:defRPr sz="6000"/>
            </a:pPr>
            <a:r>
              <a:rPr lang="en-GB" dirty="0" smtClean="0"/>
              <a:t/>
            </a:r>
            <a:br>
              <a:rPr lang="en-GB" dirty="0" smtClean="0"/>
            </a:br>
            <a:r>
              <a:rPr lang="en-GB" dirty="0" smtClean="0"/>
              <a:t>Visual			    				Auditory</a:t>
            </a:r>
            <a:endParaRPr dirty="0"/>
          </a:p>
          <a:p>
            <a:pPr>
              <a:defRPr sz="6000"/>
            </a:pPr>
            <a:endParaRPr dirty="0"/>
          </a:p>
          <a:p>
            <a:pPr algn="ctr">
              <a:defRPr sz="3000"/>
            </a:pPr>
            <a:endParaRPr sz="5400" b="1" dirty="0"/>
          </a:p>
          <a:p>
            <a:pPr>
              <a:defRPr sz="3000"/>
            </a:pPr>
            <a:endParaRPr dirty="0"/>
          </a:p>
          <a:p>
            <a:pPr>
              <a:defRPr sz="6000"/>
            </a:pPr>
            <a:endParaRPr dirty="0"/>
          </a:p>
          <a:p>
            <a:pPr>
              <a:defRPr sz="6000"/>
            </a:pPr>
            <a:r>
              <a:rPr sz="4000" dirty="0"/>
              <a:t/>
            </a:r>
            <a:br>
              <a:rPr sz="4000" dirty="0"/>
            </a:br>
            <a:endParaRPr sz="4000" dirty="0"/>
          </a:p>
        </p:txBody>
      </p:sp>
      <p:sp>
        <p:nvSpPr>
          <p:cNvPr id="2" name="TextBox 1"/>
          <p:cNvSpPr txBox="1"/>
          <p:nvPr/>
        </p:nvSpPr>
        <p:spPr>
          <a:xfrm>
            <a:off x="935589" y="2209223"/>
            <a:ext cx="2808312" cy="25545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hangingPunct="0"/>
            <a:r>
              <a:rPr lang="en-GB" sz="4000" dirty="0" smtClean="0"/>
              <a:t>Can hold?</a:t>
            </a:r>
          </a:p>
          <a:p>
            <a:pPr hangingPunct="0"/>
            <a:r>
              <a:rPr lang="en-GB" sz="4000" dirty="0" smtClean="0"/>
              <a:t>A picture</a:t>
            </a:r>
          </a:p>
          <a:p>
            <a:pPr hangingPunct="0"/>
            <a:r>
              <a:rPr lang="en-GB" sz="4000" dirty="0" smtClean="0">
                <a:solidFill>
                  <a:srgbClr val="000000"/>
                </a:solidFill>
                <a:sym typeface="Helvetica"/>
              </a:rPr>
              <a:t>A shape</a:t>
            </a:r>
          </a:p>
          <a:p>
            <a:pPr hangingPunct="0"/>
            <a:r>
              <a:rPr lang="en-GB" sz="4000" dirty="0" smtClean="0"/>
              <a:t>A grapheme</a:t>
            </a:r>
            <a:endParaRPr lang="en-GB" sz="4000" dirty="0">
              <a:solidFill>
                <a:srgbClr val="000000"/>
              </a:solidFill>
              <a:sym typeface="Helvetica"/>
            </a:endParaRPr>
          </a:p>
        </p:txBody>
      </p:sp>
      <p:sp>
        <p:nvSpPr>
          <p:cNvPr id="6" name="TextBox 5"/>
          <p:cNvSpPr txBox="1"/>
          <p:nvPr/>
        </p:nvSpPr>
        <p:spPr>
          <a:xfrm>
            <a:off x="8231560" y="2011680"/>
            <a:ext cx="3960440" cy="31700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hangingPunct="0"/>
            <a:r>
              <a:rPr lang="en-GB" sz="4000" dirty="0" smtClean="0"/>
              <a:t>Can hold?</a:t>
            </a:r>
            <a:endParaRPr lang="en-GB" sz="4000" dirty="0"/>
          </a:p>
          <a:p>
            <a:pPr hangingPunct="0"/>
            <a:r>
              <a:rPr lang="en-GB" sz="4000" dirty="0"/>
              <a:t>An animal noise</a:t>
            </a:r>
          </a:p>
          <a:p>
            <a:pPr hangingPunct="0"/>
            <a:r>
              <a:rPr lang="en-GB" sz="4000" dirty="0"/>
              <a:t>An environmental sound</a:t>
            </a:r>
          </a:p>
          <a:p>
            <a:pPr hangingPunct="0"/>
            <a:r>
              <a:rPr lang="en-GB" sz="4000" dirty="0">
                <a:solidFill>
                  <a:srgbClr val="000000"/>
                </a:solidFill>
                <a:sym typeface="Helvetica"/>
              </a:rPr>
              <a:t>A </a:t>
            </a:r>
            <a:r>
              <a:rPr lang="en-GB" sz="4000" dirty="0"/>
              <a:t>phoneme</a:t>
            </a:r>
            <a:endParaRPr lang="en-GB" sz="4000" dirty="0">
              <a:solidFill>
                <a:srgbClr val="000000"/>
              </a:solidFill>
              <a:sym typeface="Helvetica"/>
            </a:endParaRPr>
          </a:p>
        </p:txBody>
      </p:sp>
    </p:spTree>
    <p:extLst>
      <p:ext uri="{BB962C8B-B14F-4D97-AF65-F5344CB8AC3E}">
        <p14:creationId xmlns:p14="http://schemas.microsoft.com/office/powerpoint/2010/main" val="399177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itle 3"/>
          <p:cNvSpPr txBox="1">
            <a:spLocks noGrp="1"/>
          </p:cNvSpPr>
          <p:nvPr>
            <p:ph type="title"/>
          </p:nvPr>
        </p:nvSpPr>
        <p:spPr>
          <a:xfrm>
            <a:off x="0" y="0"/>
            <a:ext cx="12192000" cy="5956663"/>
          </a:xfrm>
          <a:prstGeom prst="rect">
            <a:avLst/>
          </a:prstGeom>
          <a:solidFill>
            <a:srgbClr val="C4BD97"/>
          </a:solidFill>
        </p:spPr>
        <p:txBody>
          <a:bodyPr/>
          <a:lstStyle/>
          <a:p>
            <a:pPr defTabSz="241744">
              <a:defRPr sz="5640"/>
            </a:pPr>
            <a:r>
              <a:rPr lang="en-GB" dirty="0"/>
              <a:t/>
            </a:r>
            <a:br>
              <a:rPr lang="en-GB" dirty="0"/>
            </a:br>
            <a:endParaRPr dirty="0"/>
          </a:p>
          <a:p>
            <a:pPr algn="ctr" defTabSz="241744">
              <a:spcBef>
                <a:spcPts val="400"/>
              </a:spcBef>
              <a:buFont typeface="Arial"/>
              <a:defRPr sz="1692" b="1"/>
            </a:pPr>
            <a:r>
              <a:rPr dirty="0" smtClean="0"/>
              <a:t>attention</a:t>
            </a:r>
            <a:r>
              <a:rPr dirty="0"/>
              <a:t>, discrimination and memory</a:t>
            </a:r>
          </a:p>
          <a:p>
            <a:pPr defTabSz="241744">
              <a:spcBef>
                <a:spcPts val="400"/>
              </a:spcBef>
              <a:buFont typeface="Arial"/>
              <a:defRPr sz="1692"/>
            </a:pPr>
            <a:r>
              <a:rPr dirty="0"/>
              <a:t>  </a:t>
            </a:r>
          </a:p>
          <a:p>
            <a:pPr defTabSz="241744">
              <a:spcBef>
                <a:spcPts val="400"/>
              </a:spcBef>
              <a:buFont typeface="Arial"/>
              <a:defRPr sz="1692"/>
            </a:pPr>
            <a:r>
              <a:rPr sz="2800" b="1" dirty="0" smtClean="0"/>
              <a:t>Discrimination </a:t>
            </a:r>
            <a:endParaRPr sz="2800" b="1" dirty="0"/>
          </a:p>
          <a:p>
            <a:pPr marL="181308" indent="-181308" defTabSz="241744">
              <a:spcBef>
                <a:spcPts val="400"/>
              </a:spcBef>
              <a:buSzPct val="100000"/>
              <a:buFont typeface="Arial"/>
              <a:defRPr sz="1692"/>
            </a:pPr>
            <a:r>
              <a:rPr sz="3200" dirty="0"/>
              <a:t>Auditory discrimination is the ability to </a:t>
            </a:r>
            <a:r>
              <a:rPr sz="3200" dirty="0" err="1"/>
              <a:t>recognise</a:t>
            </a:r>
            <a:r>
              <a:rPr sz="3200" dirty="0"/>
              <a:t> differences </a:t>
            </a:r>
            <a:r>
              <a:rPr sz="3200" dirty="0" smtClean="0"/>
              <a:t>between</a:t>
            </a:r>
            <a:r>
              <a:rPr lang="en-GB" sz="3200" dirty="0" smtClean="0"/>
              <a:t> </a:t>
            </a:r>
            <a:r>
              <a:rPr sz="3200" dirty="0" smtClean="0"/>
              <a:t>sounds</a:t>
            </a:r>
            <a:r>
              <a:rPr sz="3200" dirty="0"/>
              <a:t>. </a:t>
            </a:r>
          </a:p>
          <a:p>
            <a:pPr marL="181308" indent="-181308" defTabSz="241744">
              <a:spcBef>
                <a:spcPts val="400"/>
              </a:spcBef>
              <a:buSzPct val="100000"/>
              <a:buFont typeface="Arial"/>
              <a:defRPr sz="1692"/>
            </a:pPr>
            <a:r>
              <a:rPr sz="3200" dirty="0"/>
              <a:t>Auditory discrimination allows a person to tell the difference between words and sounds that are similar, as well as words and sounds that are different.</a:t>
            </a:r>
          </a:p>
          <a:p>
            <a:pPr marL="181308" indent="-181308" defTabSz="241744">
              <a:spcBef>
                <a:spcPts val="400"/>
              </a:spcBef>
              <a:buSzPct val="100000"/>
              <a:buFont typeface="Arial"/>
              <a:defRPr sz="1692"/>
            </a:pPr>
            <a:endParaRPr dirty="0"/>
          </a:p>
          <a:p>
            <a:pPr marL="181308" indent="-181308" defTabSz="241744">
              <a:spcBef>
                <a:spcPts val="400"/>
              </a:spcBef>
              <a:buSzPct val="100000"/>
              <a:buFont typeface="Arial"/>
              <a:defRPr sz="1692"/>
            </a:pPr>
            <a:r>
              <a:rPr dirty="0"/>
              <a:t>A child who has trouble with auditory discrimination may have difficulty telling the difference between words such as "sister" and "sitter" or "cat" and "cot." Overall, the children can't distinguish between the slight differences in the sounds of words.</a:t>
            </a:r>
          </a:p>
          <a:p>
            <a:pPr marL="181308" indent="-181308" defTabSz="241744">
              <a:spcBef>
                <a:spcPts val="400"/>
              </a:spcBef>
              <a:buSzPct val="100000"/>
              <a:buFont typeface="Arial"/>
              <a:defRPr sz="1692"/>
            </a:pPr>
            <a:r>
              <a:rPr dirty="0" smtClean="0"/>
              <a:t>his </a:t>
            </a:r>
            <a:r>
              <a:rPr dirty="0"/>
              <a:t>problem can make it hard for children to understand what people are saying.</a:t>
            </a:r>
            <a:r>
              <a:rPr sz="3759" dirty="0"/>
              <a:t/>
            </a:r>
            <a:br>
              <a:rPr sz="3759" dirty="0"/>
            </a:br>
            <a:endParaRPr sz="3759" dirty="0"/>
          </a:p>
        </p:txBody>
      </p:sp>
      <p:sp>
        <p:nvSpPr>
          <p:cNvPr id="169" name="Auditory"/>
          <p:cNvSpPr txBox="1"/>
          <p:nvPr/>
        </p:nvSpPr>
        <p:spPr>
          <a:xfrm>
            <a:off x="1839207" y="274348"/>
            <a:ext cx="8229600" cy="640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Autofit/>
          </a:bodyPr>
          <a:lstStyle>
            <a:lvl1pPr algn="ctr" defTabSz="159448">
              <a:defRPr sz="1860" b="1">
                <a:latin typeface="+mj-lt"/>
                <a:ea typeface="+mj-ea"/>
                <a:cs typeface="+mj-cs"/>
                <a:sym typeface="Calibri"/>
              </a:defRPr>
            </a:lvl1pPr>
          </a:lstStyle>
          <a:p>
            <a:r>
              <a:rPr sz="6000" dirty="0"/>
              <a:t>Auditory</a:t>
            </a:r>
          </a:p>
        </p:txBody>
      </p:sp>
    </p:spTree>
    <p:extLst>
      <p:ext uri="{BB962C8B-B14F-4D97-AF65-F5344CB8AC3E}">
        <p14:creationId xmlns:p14="http://schemas.microsoft.com/office/powerpoint/2010/main" val="2695105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itle 3"/>
          <p:cNvSpPr txBox="1">
            <a:spLocks noGrp="1"/>
          </p:cNvSpPr>
          <p:nvPr>
            <p:ph type="title"/>
          </p:nvPr>
        </p:nvSpPr>
        <p:spPr>
          <a:xfrm>
            <a:off x="0" y="0"/>
            <a:ext cx="12192000" cy="5917474"/>
          </a:xfrm>
          <a:prstGeom prst="rect">
            <a:avLst/>
          </a:prstGeom>
          <a:solidFill>
            <a:srgbClr val="C4BD97"/>
          </a:solidFill>
        </p:spPr>
        <p:txBody>
          <a:bodyPr/>
          <a:lstStyle/>
          <a:p>
            <a:pPr algn="ctr">
              <a:defRPr sz="6000"/>
            </a:pPr>
            <a:r>
              <a:rPr b="1" dirty="0" smtClean="0"/>
              <a:t>Auditory </a:t>
            </a:r>
            <a:r>
              <a:rPr b="1" dirty="0"/>
              <a:t>Memory and Sequential </a:t>
            </a:r>
            <a:r>
              <a:rPr b="1" dirty="0" err="1" smtClean="0"/>
              <a:t>Memor</a:t>
            </a:r>
            <a:r>
              <a:rPr lang="en-GB" b="1" dirty="0" smtClean="0"/>
              <a:t>y</a:t>
            </a:r>
            <a:r>
              <a:rPr lang="en-GB" b="1" dirty="0"/>
              <a:t/>
            </a:r>
            <a:br>
              <a:rPr lang="en-GB" b="1" dirty="0"/>
            </a:br>
            <a:r>
              <a:rPr sz="3600" dirty="0" smtClean="0"/>
              <a:t> </a:t>
            </a:r>
            <a:endParaRPr sz="3600" dirty="0"/>
          </a:p>
          <a:p>
            <a:pPr marL="192880" indent="-192880">
              <a:spcBef>
                <a:spcPts val="400"/>
              </a:spcBef>
              <a:buSzPct val="100000"/>
              <a:buFont typeface="Arial"/>
              <a:defRPr sz="1800" b="1"/>
            </a:pPr>
            <a:r>
              <a:rPr dirty="0" smtClean="0"/>
              <a:t> </a:t>
            </a:r>
            <a:r>
              <a:rPr sz="2400" dirty="0"/>
              <a:t>Auditory memory is the ability to hold chunks of information ready to process. </a:t>
            </a:r>
            <a:r>
              <a:rPr lang="en-GB" sz="2400" dirty="0" smtClean="0"/>
              <a:t>It</a:t>
            </a:r>
            <a:r>
              <a:rPr sz="2400" dirty="0" smtClean="0"/>
              <a:t> </a:t>
            </a:r>
            <a:r>
              <a:rPr sz="2400" dirty="0"/>
              <a:t>allows a person to follow instructions, stories and conversations.</a:t>
            </a:r>
          </a:p>
          <a:p>
            <a:pPr marL="192880" indent="-192880">
              <a:spcBef>
                <a:spcPts val="400"/>
              </a:spcBef>
              <a:buSzPct val="100000"/>
              <a:buFont typeface="Arial"/>
              <a:defRPr sz="1800"/>
            </a:pPr>
            <a:endParaRPr sz="2400" dirty="0"/>
          </a:p>
          <a:p>
            <a:pPr marL="192880" indent="-192880">
              <a:spcBef>
                <a:spcPts val="400"/>
              </a:spcBef>
              <a:buSzPct val="100000"/>
              <a:buFont typeface="Arial"/>
              <a:defRPr sz="1800"/>
            </a:pPr>
            <a:r>
              <a:rPr sz="2400" dirty="0"/>
              <a:t>A child who has difficulties with auditory memory will have difficulties blending sounds in words to read as they cannot hold the information to process. They may appear to </a:t>
            </a:r>
            <a:r>
              <a:rPr sz="2400" dirty="0" err="1"/>
              <a:t>recognise</a:t>
            </a:r>
            <a:r>
              <a:rPr sz="2400" dirty="0"/>
              <a:t> graphemes and make phoneme correspondences however they can not say the word. A child may say ‘c’ ‘a’ ‘t’ repeatedly but does not move on to say ‘cat.’  </a:t>
            </a:r>
          </a:p>
        </p:txBody>
      </p:sp>
    </p:spTree>
    <p:extLst>
      <p:ext uri="{BB962C8B-B14F-4D97-AF65-F5344CB8AC3E}">
        <p14:creationId xmlns:p14="http://schemas.microsoft.com/office/powerpoint/2010/main" val="1480348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14" y="43543"/>
            <a:ext cx="11146971" cy="3468914"/>
          </a:xfrm>
        </p:spPr>
        <p:txBody>
          <a:bodyPr>
            <a:normAutofit fontScale="90000"/>
          </a:bodyPr>
          <a:lstStyle/>
          <a:p>
            <a:r>
              <a:rPr lang="en-GB" sz="2700" dirty="0" smtClean="0"/>
              <a:t/>
            </a:r>
            <a:br>
              <a:rPr lang="en-GB" sz="2700" dirty="0" smtClean="0"/>
            </a:br>
            <a:r>
              <a:rPr lang="en-GB" sz="2700" dirty="0" smtClean="0"/>
              <a:t/>
            </a:r>
            <a:br>
              <a:rPr lang="en-GB" sz="2700" dirty="0" smtClean="0"/>
            </a:br>
            <a:r>
              <a:rPr lang="en-GB" sz="4000" dirty="0" smtClean="0"/>
              <a:t>What does English look like in my school?</a:t>
            </a:r>
            <a:br>
              <a:rPr lang="en-GB" sz="4000" dirty="0" smtClean="0"/>
            </a:br>
            <a:r>
              <a:rPr lang="en-GB" sz="4000" dirty="0" smtClean="0"/>
              <a:t>What </a:t>
            </a:r>
            <a:r>
              <a:rPr lang="en-GB" sz="4000" dirty="0"/>
              <a:t>do I know already?</a:t>
            </a:r>
            <a:br>
              <a:rPr lang="en-GB" sz="4000" dirty="0"/>
            </a:br>
            <a:r>
              <a:rPr lang="en-GB" sz="4000" dirty="0"/>
              <a:t>What do I want to know</a:t>
            </a:r>
            <a:r>
              <a:rPr lang="en-GB" sz="4000" dirty="0" smtClean="0"/>
              <a:t>?</a:t>
            </a:r>
            <a:br>
              <a:rPr lang="en-GB" sz="4000" dirty="0" smtClean="0"/>
            </a:br>
            <a:r>
              <a:rPr lang="en-GB" sz="4000" dirty="0" smtClean="0">
                <a:solidFill>
                  <a:srgbClr val="FF0000"/>
                </a:solidFill>
              </a:rPr>
              <a:t>Make notes</a:t>
            </a:r>
            <a:r>
              <a:rPr lang="en-GB" dirty="0" smtClean="0"/>
              <a:t/>
            </a:r>
            <a:br>
              <a:rPr lang="en-GB" dirty="0" smtClean="0"/>
            </a:br>
            <a:r>
              <a:rPr lang="en-GB" dirty="0" smtClean="0"/>
              <a:t/>
            </a:r>
            <a:br>
              <a:rPr lang="en-GB" dirty="0" smtClean="0"/>
            </a:br>
            <a:r>
              <a:rPr lang="en-GB" sz="2700" dirty="0"/>
              <a:t/>
            </a:r>
            <a:br>
              <a:rPr lang="en-GB" sz="2700" dirty="0"/>
            </a:br>
            <a:r>
              <a:rPr lang="en-GB" sz="1600" b="1" dirty="0">
                <a:solidFill>
                  <a:srgbClr val="FF0000"/>
                </a:solidFill>
              </a:rPr>
              <a:t/>
            </a:r>
            <a:br>
              <a:rPr lang="en-GB" sz="1600" b="1" dirty="0">
                <a:solidFill>
                  <a:srgbClr val="FF0000"/>
                </a:solidFill>
              </a:rPr>
            </a:br>
            <a:r>
              <a:rPr lang="en-GB" dirty="0"/>
              <a:t/>
            </a:r>
            <a:br>
              <a:rPr lang="en-GB" dirty="0"/>
            </a:br>
            <a:r>
              <a:rPr lang="en-GB" dirty="0"/>
              <a:t/>
            </a:r>
            <a:br>
              <a:rPr lang="en-GB" dirty="0"/>
            </a:b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4111466218"/>
              </p:ext>
            </p:extLst>
          </p:nvPr>
        </p:nvGraphicFramePr>
        <p:xfrm>
          <a:off x="462665" y="3333931"/>
          <a:ext cx="11103429" cy="1854926"/>
        </p:xfrm>
        <a:graphic>
          <a:graphicData uri="http://schemas.openxmlformats.org/drawingml/2006/table">
            <a:tbl>
              <a:tblPr/>
              <a:tblGrid>
                <a:gridCol w="3701143">
                  <a:extLst>
                    <a:ext uri="{9D8B030D-6E8A-4147-A177-3AD203B41FA5}">
                      <a16:colId xmlns:a16="http://schemas.microsoft.com/office/drawing/2014/main" val="20000"/>
                    </a:ext>
                  </a:extLst>
                </a:gridCol>
                <a:gridCol w="3701143">
                  <a:extLst>
                    <a:ext uri="{9D8B030D-6E8A-4147-A177-3AD203B41FA5}">
                      <a16:colId xmlns:a16="http://schemas.microsoft.com/office/drawing/2014/main" val="20001"/>
                    </a:ext>
                  </a:extLst>
                </a:gridCol>
                <a:gridCol w="3701143">
                  <a:extLst>
                    <a:ext uri="{9D8B030D-6E8A-4147-A177-3AD203B41FA5}">
                      <a16:colId xmlns:a16="http://schemas.microsoft.com/office/drawing/2014/main" val="20002"/>
                    </a:ext>
                  </a:extLst>
                </a:gridCol>
              </a:tblGrid>
              <a:tr h="391886">
                <a:tc gridSpan="3">
                  <a:txBody>
                    <a:bodyPr/>
                    <a:lstStyle/>
                    <a:p>
                      <a:r>
                        <a:rPr lang="en-GB" dirty="0" smtClean="0"/>
                        <a:t>English in my school</a:t>
                      </a:r>
                    </a:p>
                    <a:p>
                      <a:endParaRPr lang="en-GB" dirty="0" smtClean="0"/>
                    </a:p>
                    <a:p>
                      <a:endParaRPr lang="en-GB" dirty="0" smtClean="0"/>
                    </a:p>
                    <a:p>
                      <a:endParaRPr lang="en-GB" dirty="0" smtClean="0"/>
                    </a:p>
                    <a:p>
                      <a:endParaRPr lang="en-GB" dirty="0" smtClean="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1886">
                <a:tc>
                  <a:txBody>
                    <a:bodyPr/>
                    <a:lstStyle/>
                    <a:p>
                      <a:r>
                        <a:rPr lang="en-GB" dirty="0" smtClean="0"/>
                        <a:t>Curriculum Areas</a:t>
                      </a: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smtClean="0"/>
                        <a:t>Assessment</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smtClean="0"/>
                        <a:t>Teaching</a:t>
                      </a:r>
                      <a:endParaRPr lang="en-GB" dirty="0"/>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713533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Title 3"/>
          <p:cNvSpPr txBox="1">
            <a:spLocks noGrp="1"/>
          </p:cNvSpPr>
          <p:nvPr>
            <p:ph type="title"/>
          </p:nvPr>
        </p:nvSpPr>
        <p:spPr>
          <a:xfrm>
            <a:off x="0" y="0"/>
            <a:ext cx="12192000" cy="5956663"/>
          </a:xfrm>
          <a:prstGeom prst="rect">
            <a:avLst/>
          </a:prstGeom>
          <a:solidFill>
            <a:srgbClr val="C4BD97"/>
          </a:solidFill>
        </p:spPr>
        <p:txBody>
          <a:bodyPr/>
          <a:lstStyle/>
          <a:p>
            <a:pPr>
              <a:defRPr sz="6000"/>
            </a:pPr>
            <a:r>
              <a:rPr dirty="0"/>
              <a:t/>
            </a:r>
            <a:br>
              <a:rPr dirty="0"/>
            </a:br>
            <a:r>
              <a:rPr sz="4000" dirty="0"/>
              <a:t/>
            </a:r>
            <a:br>
              <a:rPr sz="4000" dirty="0"/>
            </a:br>
            <a:endParaRPr sz="4000" dirty="0"/>
          </a:p>
        </p:txBody>
      </p:sp>
      <p:sp>
        <p:nvSpPr>
          <p:cNvPr id="185" name="Impact upon Literacy skills…"/>
          <p:cNvSpPr txBox="1"/>
          <p:nvPr/>
        </p:nvSpPr>
        <p:spPr>
          <a:xfrm>
            <a:off x="509451" y="-271572"/>
            <a:ext cx="12192000" cy="61144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defTabSz="257175">
              <a:spcBef>
                <a:spcPts val="400"/>
              </a:spcBef>
              <a:buFont typeface="Arial"/>
              <a:defRPr sz="3000" b="1">
                <a:solidFill>
                  <a:srgbClr val="222222"/>
                </a:solidFill>
                <a:latin typeface="+mj-lt"/>
                <a:ea typeface="+mj-ea"/>
                <a:cs typeface="+mj-cs"/>
                <a:sym typeface="Calibri"/>
              </a:defRPr>
            </a:pPr>
            <a:endParaRPr lang="en-GB" sz="3000" dirty="0" smtClean="0"/>
          </a:p>
          <a:p>
            <a:pPr defTabSz="257175">
              <a:spcBef>
                <a:spcPts val="400"/>
              </a:spcBef>
              <a:buFont typeface="Arial"/>
              <a:defRPr sz="3000" b="1">
                <a:solidFill>
                  <a:srgbClr val="222222"/>
                </a:solidFill>
                <a:latin typeface="+mj-lt"/>
                <a:ea typeface="+mj-ea"/>
                <a:cs typeface="+mj-cs"/>
                <a:sym typeface="Calibri"/>
              </a:defRPr>
            </a:pPr>
            <a:r>
              <a:rPr sz="3000" dirty="0" smtClean="0"/>
              <a:t>Impact </a:t>
            </a:r>
            <a:r>
              <a:rPr sz="3000" dirty="0"/>
              <a:t>upon Literacy skills  </a:t>
            </a:r>
            <a:endParaRPr dirty="0"/>
          </a:p>
          <a:p>
            <a:pPr marL="192880" indent="-192880" defTabSz="257175">
              <a:spcBef>
                <a:spcPts val="400"/>
              </a:spcBef>
              <a:buSzPct val="100000"/>
              <a:buFont typeface="Arial"/>
              <a:buChar char="•"/>
              <a:defRPr>
                <a:solidFill>
                  <a:srgbClr val="222222"/>
                </a:solidFill>
                <a:latin typeface="+mj-lt"/>
                <a:ea typeface="+mj-ea"/>
                <a:cs typeface="+mj-cs"/>
                <a:sym typeface="Calibri"/>
              </a:defRPr>
            </a:pPr>
            <a:r>
              <a:rPr sz="2400" dirty="0"/>
              <a:t>Auditory skills play an important role in both a child's language and literacy skills.  </a:t>
            </a:r>
          </a:p>
          <a:p>
            <a:pPr marL="192880" indent="-192880" defTabSz="257175">
              <a:spcBef>
                <a:spcPts val="400"/>
              </a:spcBef>
              <a:buSzPct val="100000"/>
              <a:buFont typeface="Arial"/>
              <a:buChar char="•"/>
              <a:defRPr>
                <a:solidFill>
                  <a:srgbClr val="222222"/>
                </a:solidFill>
                <a:latin typeface="+mj-lt"/>
                <a:ea typeface="+mj-ea"/>
                <a:cs typeface="+mj-cs"/>
                <a:sym typeface="Calibri"/>
              </a:defRPr>
            </a:pPr>
            <a:endParaRPr sz="2400" dirty="0"/>
          </a:p>
          <a:p>
            <a:pPr marL="192880" indent="-192880" defTabSz="257175">
              <a:spcBef>
                <a:spcPts val="400"/>
              </a:spcBef>
              <a:buSzPct val="100000"/>
              <a:buFont typeface="Arial"/>
              <a:buChar char="•"/>
              <a:defRPr>
                <a:solidFill>
                  <a:srgbClr val="222222"/>
                </a:solidFill>
                <a:latin typeface="+mj-lt"/>
                <a:ea typeface="+mj-ea"/>
                <a:cs typeface="+mj-cs"/>
                <a:sym typeface="Calibri"/>
              </a:defRPr>
            </a:pPr>
            <a:r>
              <a:rPr sz="2400" dirty="0"/>
              <a:t>In order to achieve literacy, children must have phonemic awareness,</a:t>
            </a:r>
            <a:endParaRPr lang="en-GB" sz="2400" dirty="0"/>
          </a:p>
          <a:p>
            <a:pPr defTabSz="257175">
              <a:spcBef>
                <a:spcPts val="400"/>
              </a:spcBef>
              <a:buSzPct val="100000"/>
              <a:defRPr>
                <a:solidFill>
                  <a:srgbClr val="222222"/>
                </a:solidFill>
                <a:latin typeface="+mj-lt"/>
                <a:ea typeface="+mj-ea"/>
                <a:cs typeface="+mj-cs"/>
                <a:sym typeface="Calibri"/>
              </a:defRPr>
            </a:pPr>
            <a:r>
              <a:rPr sz="2400" dirty="0"/>
              <a:t>so trouble with auditory discrimination can pose challenges to early readers. </a:t>
            </a:r>
          </a:p>
          <a:p>
            <a:pPr defTabSz="257175">
              <a:spcBef>
                <a:spcPts val="400"/>
              </a:spcBef>
              <a:buSzPct val="100000"/>
              <a:defRPr>
                <a:solidFill>
                  <a:srgbClr val="222222"/>
                </a:solidFill>
                <a:latin typeface="+mj-lt"/>
                <a:ea typeface="+mj-ea"/>
                <a:cs typeface="+mj-cs"/>
                <a:sym typeface="Calibri"/>
              </a:defRPr>
            </a:pPr>
            <a:endParaRPr sz="2400" dirty="0"/>
          </a:p>
          <a:p>
            <a:pPr marL="192880" indent="-192880" defTabSz="257175">
              <a:spcBef>
                <a:spcPts val="400"/>
              </a:spcBef>
              <a:buSzPct val="100000"/>
              <a:buFont typeface="Arial"/>
              <a:buChar char="•"/>
              <a:defRPr>
                <a:solidFill>
                  <a:srgbClr val="222222"/>
                </a:solidFill>
                <a:latin typeface="+mj-lt"/>
                <a:ea typeface="+mj-ea"/>
                <a:cs typeface="+mj-cs"/>
                <a:sym typeface="Calibri"/>
              </a:defRPr>
            </a:pPr>
            <a:r>
              <a:rPr sz="2400" dirty="0"/>
              <a:t>Children with auditory</a:t>
            </a:r>
            <a:r>
              <a:rPr lang="en-GB" sz="2400" dirty="0"/>
              <a:t> </a:t>
            </a:r>
            <a:r>
              <a:rPr sz="2400" dirty="0"/>
              <a:t>memory difficulties  may have trouble remembering</a:t>
            </a:r>
            <a:endParaRPr lang="en-GB" sz="2400" dirty="0"/>
          </a:p>
          <a:p>
            <a:pPr defTabSz="257175">
              <a:spcBef>
                <a:spcPts val="400"/>
              </a:spcBef>
              <a:buSzPct val="100000"/>
              <a:defRPr>
                <a:solidFill>
                  <a:srgbClr val="222222"/>
                </a:solidFill>
                <a:latin typeface="+mj-lt"/>
                <a:ea typeface="+mj-ea"/>
                <a:cs typeface="+mj-cs"/>
                <a:sym typeface="Calibri"/>
              </a:defRPr>
            </a:pPr>
            <a:r>
              <a:rPr sz="2400" dirty="0"/>
              <a:t> the sequences and may become disordered.</a:t>
            </a:r>
            <a:endParaRPr lang="en-GB" sz="2400" dirty="0"/>
          </a:p>
          <a:p>
            <a:pPr defTabSz="257175">
              <a:spcBef>
                <a:spcPts val="400"/>
              </a:spcBef>
              <a:buSzPct val="100000"/>
              <a:defRPr>
                <a:solidFill>
                  <a:srgbClr val="222222"/>
                </a:solidFill>
                <a:latin typeface="+mj-lt"/>
                <a:ea typeface="+mj-ea"/>
                <a:cs typeface="+mj-cs"/>
                <a:sym typeface="Calibri"/>
              </a:defRPr>
            </a:pPr>
            <a:r>
              <a:rPr sz="2400" dirty="0"/>
              <a:t>  When writing, they might write words in the incorrect sequence. </a:t>
            </a:r>
          </a:p>
          <a:p>
            <a:pPr marL="192880" indent="-192880" defTabSz="257175">
              <a:spcBef>
                <a:spcPts val="400"/>
              </a:spcBef>
              <a:buSzPct val="100000"/>
              <a:buFont typeface="Arial"/>
              <a:buChar char="•"/>
              <a:defRPr>
                <a:solidFill>
                  <a:srgbClr val="222222"/>
                </a:solidFill>
                <a:latin typeface="+mj-lt"/>
                <a:ea typeface="+mj-ea"/>
                <a:cs typeface="+mj-cs"/>
                <a:sym typeface="Calibri"/>
              </a:defRPr>
            </a:pPr>
            <a:endParaRPr sz="2400" dirty="0"/>
          </a:p>
          <a:p>
            <a:pPr marL="192880" indent="-192880" defTabSz="257175">
              <a:spcBef>
                <a:spcPts val="400"/>
              </a:spcBef>
              <a:buSzPct val="100000"/>
              <a:buFont typeface="Arial"/>
              <a:buChar char="•"/>
              <a:defRPr>
                <a:solidFill>
                  <a:srgbClr val="222222"/>
                </a:solidFill>
                <a:latin typeface="+mj-lt"/>
                <a:ea typeface="+mj-ea"/>
                <a:cs typeface="+mj-cs"/>
                <a:sym typeface="Calibri"/>
              </a:defRPr>
            </a:pPr>
            <a:r>
              <a:rPr sz="2400" dirty="0"/>
              <a:t>An auditory discrimination problem may be found if the child has lasting</a:t>
            </a:r>
            <a:endParaRPr lang="en-GB" sz="2400" dirty="0"/>
          </a:p>
          <a:p>
            <a:pPr defTabSz="257175">
              <a:spcBef>
                <a:spcPts val="400"/>
              </a:spcBef>
              <a:buSzPct val="100000"/>
              <a:defRPr>
                <a:solidFill>
                  <a:srgbClr val="222222"/>
                </a:solidFill>
                <a:latin typeface="+mj-lt"/>
                <a:ea typeface="+mj-ea"/>
                <a:cs typeface="+mj-cs"/>
                <a:sym typeface="Calibri"/>
              </a:defRPr>
            </a:pPr>
            <a:r>
              <a:rPr sz="2400" dirty="0"/>
              <a:t> problems with language and reading. Early intervention is key to getting</a:t>
            </a:r>
            <a:endParaRPr lang="en-GB" sz="2400" dirty="0"/>
          </a:p>
          <a:p>
            <a:pPr defTabSz="257175">
              <a:spcBef>
                <a:spcPts val="400"/>
              </a:spcBef>
              <a:buSzPct val="100000"/>
              <a:defRPr>
                <a:solidFill>
                  <a:srgbClr val="222222"/>
                </a:solidFill>
                <a:latin typeface="+mj-lt"/>
                <a:ea typeface="+mj-ea"/>
                <a:cs typeface="+mj-cs"/>
                <a:sym typeface="Calibri"/>
              </a:defRPr>
            </a:pPr>
            <a:r>
              <a:rPr sz="2400" dirty="0"/>
              <a:t> these children back on track. </a:t>
            </a:r>
          </a:p>
        </p:txBody>
      </p:sp>
    </p:spTree>
    <p:extLst>
      <p:ext uri="{BB962C8B-B14F-4D97-AF65-F5344CB8AC3E}">
        <p14:creationId xmlns:p14="http://schemas.microsoft.com/office/powerpoint/2010/main" val="500181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itle 3"/>
          <p:cNvSpPr txBox="1">
            <a:spLocks noGrp="1"/>
          </p:cNvSpPr>
          <p:nvPr>
            <p:ph type="title"/>
          </p:nvPr>
        </p:nvSpPr>
        <p:spPr>
          <a:xfrm>
            <a:off x="0" y="0"/>
            <a:ext cx="12192000" cy="5956663"/>
          </a:xfrm>
          <a:prstGeom prst="rect">
            <a:avLst/>
          </a:prstGeom>
          <a:solidFill>
            <a:srgbClr val="C4BD97"/>
          </a:solidFill>
        </p:spPr>
        <p:txBody>
          <a:bodyPr/>
          <a:lstStyle/>
          <a:p>
            <a:pPr>
              <a:defRPr sz="6000"/>
            </a:pPr>
            <a:r>
              <a:rPr dirty="0"/>
              <a:t/>
            </a:r>
            <a:br>
              <a:rPr dirty="0"/>
            </a:br>
            <a:r>
              <a:rPr sz="4000" dirty="0"/>
              <a:t/>
            </a:r>
            <a:br>
              <a:rPr sz="4000" dirty="0"/>
            </a:br>
            <a:endParaRPr sz="4000" dirty="0"/>
          </a:p>
        </p:txBody>
      </p:sp>
      <p:sp>
        <p:nvSpPr>
          <p:cNvPr id="195" name="Visual…"/>
          <p:cNvSpPr txBox="1"/>
          <p:nvPr/>
        </p:nvSpPr>
        <p:spPr>
          <a:xfrm>
            <a:off x="391886" y="281906"/>
            <a:ext cx="11129554" cy="6517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defTabSz="257175">
              <a:spcBef>
                <a:spcPts val="300"/>
              </a:spcBef>
              <a:buFont typeface="Arial"/>
              <a:defRPr sz="3000" b="1">
                <a:latin typeface="+mj-lt"/>
                <a:ea typeface="+mj-ea"/>
                <a:cs typeface="+mj-cs"/>
                <a:sym typeface="Calibri"/>
              </a:defRPr>
            </a:pPr>
            <a:r>
              <a:rPr sz="6000" dirty="0" smtClean="0"/>
              <a:t>Visual</a:t>
            </a:r>
            <a:endParaRPr lang="en-GB" sz="6000" dirty="0" smtClean="0"/>
          </a:p>
          <a:p>
            <a:pPr algn="ctr" defTabSz="257175">
              <a:spcBef>
                <a:spcPts val="300"/>
              </a:spcBef>
              <a:buFont typeface="Arial"/>
              <a:defRPr sz="3000" b="1">
                <a:latin typeface="+mj-lt"/>
                <a:ea typeface="+mj-ea"/>
                <a:cs typeface="+mj-cs"/>
                <a:sym typeface="Calibri"/>
              </a:defRPr>
            </a:pPr>
            <a:endParaRPr sz="4400" dirty="0"/>
          </a:p>
          <a:p>
            <a:pPr marL="192880" indent="-192880" defTabSz="257175">
              <a:spcBef>
                <a:spcPts val="300"/>
              </a:spcBef>
              <a:buSzPct val="100000"/>
              <a:buFont typeface="Arial"/>
              <a:buChar char="•"/>
              <a:defRPr sz="1600" b="1">
                <a:latin typeface="+mj-lt"/>
                <a:ea typeface="+mj-ea"/>
                <a:cs typeface="+mj-cs"/>
                <a:sym typeface="Calibri"/>
              </a:defRPr>
            </a:pPr>
            <a:r>
              <a:rPr sz="2400" dirty="0"/>
              <a:t>Visual discrimination is the ability to identify differences in visual images.</a:t>
            </a:r>
          </a:p>
          <a:p>
            <a:pPr marL="285750" indent="-285750" defTabSz="257175">
              <a:spcBef>
                <a:spcPts val="300"/>
              </a:spcBef>
              <a:buSzPct val="100000"/>
              <a:buFont typeface="Arial" panose="020B0604020202020204" pitchFamily="34" charset="0"/>
              <a:buChar char="•"/>
              <a:defRPr sz="1600">
                <a:latin typeface="+mj-lt"/>
                <a:ea typeface="+mj-ea"/>
                <a:cs typeface="+mj-cs"/>
                <a:sym typeface="Calibri"/>
              </a:defRPr>
            </a:pPr>
            <a:r>
              <a:rPr sz="2400" b="1" dirty="0"/>
              <a:t>Visual memory </a:t>
            </a:r>
            <a:r>
              <a:rPr sz="2400" dirty="0"/>
              <a:t>focuses on the ability to recall visual information that has been seen. </a:t>
            </a:r>
            <a:endParaRPr lang="en-GB" sz="2400" dirty="0"/>
          </a:p>
          <a:p>
            <a:pPr marL="285750" indent="-285750" defTabSz="257175">
              <a:spcBef>
                <a:spcPts val="300"/>
              </a:spcBef>
              <a:buSzPct val="100000"/>
              <a:buFont typeface="Arial" panose="020B0604020202020204" pitchFamily="34" charset="0"/>
              <a:buChar char="•"/>
              <a:defRPr sz="1600">
                <a:latin typeface="+mj-lt"/>
                <a:ea typeface="+mj-ea"/>
                <a:cs typeface="+mj-cs"/>
                <a:sym typeface="Calibri"/>
              </a:defRPr>
            </a:pPr>
            <a:endParaRPr lang="en-GB" sz="2400" dirty="0"/>
          </a:p>
          <a:p>
            <a:pPr marL="285750" indent="-285750" defTabSz="257175">
              <a:spcBef>
                <a:spcPts val="300"/>
              </a:spcBef>
              <a:buSzPct val="100000"/>
              <a:buFont typeface="Arial" panose="020B0604020202020204" pitchFamily="34" charset="0"/>
              <a:buChar char="•"/>
              <a:defRPr sz="1600">
                <a:latin typeface="+mj-lt"/>
                <a:ea typeface="+mj-ea"/>
                <a:cs typeface="+mj-cs"/>
                <a:sym typeface="Calibri"/>
              </a:defRPr>
            </a:pPr>
            <a:endParaRPr lang="en-GB" sz="2400" dirty="0"/>
          </a:p>
          <a:p>
            <a:pPr marL="285750" indent="-285750" defTabSz="257175">
              <a:spcBef>
                <a:spcPts val="300"/>
              </a:spcBef>
              <a:buSzPct val="100000"/>
              <a:buFont typeface="Arial" panose="020B0604020202020204" pitchFamily="34" charset="0"/>
              <a:buChar char="•"/>
              <a:defRPr sz="1600">
                <a:latin typeface="+mj-lt"/>
                <a:ea typeface="+mj-ea"/>
                <a:cs typeface="+mj-cs"/>
                <a:sym typeface="Calibri"/>
              </a:defRPr>
            </a:pPr>
            <a:r>
              <a:rPr lang="en-GB" sz="2400" dirty="0"/>
              <a:t>In order to read, children must distinguish between subtle symbols that represent sounds – graphemes</a:t>
            </a:r>
          </a:p>
          <a:p>
            <a:pPr marL="285750" indent="-285750" defTabSz="257175">
              <a:spcBef>
                <a:spcPts val="300"/>
              </a:spcBef>
              <a:buSzPct val="100000"/>
              <a:buFont typeface="Arial" panose="020B0604020202020204" pitchFamily="34" charset="0"/>
              <a:buChar char="•"/>
              <a:defRPr sz="1600">
                <a:latin typeface="+mj-lt"/>
                <a:ea typeface="+mj-ea"/>
                <a:cs typeface="+mj-cs"/>
                <a:sym typeface="Calibri"/>
              </a:defRPr>
            </a:pPr>
            <a:r>
              <a:rPr lang="en-GB" sz="2400" dirty="0"/>
              <a:t>They must also remember the phoneme that matches this grapheme</a:t>
            </a:r>
          </a:p>
          <a:p>
            <a:pPr marL="285750" indent="-285750" defTabSz="257175">
              <a:spcBef>
                <a:spcPts val="300"/>
              </a:spcBef>
              <a:buSzPct val="100000"/>
              <a:buFont typeface="Arial" panose="020B0604020202020204" pitchFamily="34" charset="0"/>
              <a:buChar char="•"/>
              <a:defRPr sz="1600">
                <a:latin typeface="+mj-lt"/>
                <a:ea typeface="+mj-ea"/>
                <a:cs typeface="+mj-cs"/>
                <a:sym typeface="Calibri"/>
              </a:defRPr>
            </a:pPr>
            <a:r>
              <a:rPr lang="en-GB" sz="2400" dirty="0"/>
              <a:t>To blend, they need to remember the previous graphemes they have read, and build them into a word</a:t>
            </a:r>
          </a:p>
          <a:p>
            <a:pPr marL="285750" indent="-285750" defTabSz="257175">
              <a:spcBef>
                <a:spcPts val="300"/>
              </a:spcBef>
              <a:buSzPct val="100000"/>
              <a:buFont typeface="Arial" panose="020B0604020202020204" pitchFamily="34" charset="0"/>
              <a:buChar char="•"/>
              <a:defRPr sz="1600">
                <a:latin typeface="+mj-lt"/>
                <a:ea typeface="+mj-ea"/>
                <a:cs typeface="+mj-cs"/>
                <a:sym typeface="Calibri"/>
              </a:defRPr>
            </a:pPr>
            <a:r>
              <a:rPr lang="en-GB" sz="2400" dirty="0"/>
              <a:t>The implication for spelling is obvious!</a:t>
            </a:r>
          </a:p>
          <a:p>
            <a:pPr defTabSz="257175">
              <a:spcBef>
                <a:spcPts val="300"/>
              </a:spcBef>
              <a:buSzPct val="100000"/>
              <a:defRPr sz="1600">
                <a:latin typeface="+mj-lt"/>
                <a:ea typeface="+mj-ea"/>
                <a:cs typeface="+mj-cs"/>
                <a:sym typeface="Calibri"/>
              </a:defRPr>
            </a:pPr>
            <a:endParaRPr sz="1600" dirty="0"/>
          </a:p>
          <a:p>
            <a:pPr defTabSz="257175">
              <a:spcBef>
                <a:spcPts val="300"/>
              </a:spcBef>
              <a:buFont typeface="Arial"/>
              <a:defRPr sz="3000" b="1">
                <a:latin typeface="+mj-lt"/>
                <a:ea typeface="+mj-ea"/>
                <a:cs typeface="+mj-cs"/>
                <a:sym typeface="Calibri"/>
              </a:defRPr>
            </a:pPr>
            <a:r>
              <a:rPr sz="3000" dirty="0"/>
              <a:t> </a:t>
            </a:r>
          </a:p>
        </p:txBody>
      </p:sp>
    </p:spTree>
    <p:extLst>
      <p:ext uri="{BB962C8B-B14F-4D97-AF65-F5344CB8AC3E}">
        <p14:creationId xmlns:p14="http://schemas.microsoft.com/office/powerpoint/2010/main" val="1578363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smtClean="0"/>
              <a:t>Activities to Work The V and A Muscles</a:t>
            </a:r>
            <a:endParaRPr lang="en-GB" sz="4000" b="1" dirty="0"/>
          </a:p>
        </p:txBody>
      </p:sp>
      <p:sp>
        <p:nvSpPr>
          <p:cNvPr id="3" name="Text Placeholder 2"/>
          <p:cNvSpPr>
            <a:spLocks noGrp="1"/>
          </p:cNvSpPr>
          <p:nvPr>
            <p:ph type="body" idx="1"/>
          </p:nvPr>
        </p:nvSpPr>
        <p:spPr>
          <a:xfrm>
            <a:off x="1782539" y="2052532"/>
            <a:ext cx="8229600" cy="4525963"/>
          </a:xfrm>
        </p:spPr>
        <p:txBody>
          <a:bodyPr/>
          <a:lstStyle/>
          <a:p>
            <a:r>
              <a:rPr lang="en-GB" dirty="0"/>
              <a:t>Next there are number of </a:t>
            </a:r>
            <a:r>
              <a:rPr lang="en-GB" dirty="0" smtClean="0"/>
              <a:t>tasks </a:t>
            </a:r>
            <a:r>
              <a:rPr lang="en-GB" dirty="0"/>
              <a:t>that we </a:t>
            </a:r>
            <a:r>
              <a:rPr lang="en-GB" dirty="0" smtClean="0"/>
              <a:t>can use to </a:t>
            </a:r>
            <a:r>
              <a:rPr lang="en-GB" dirty="0"/>
              <a:t>check a child’s visual discrimination and </a:t>
            </a:r>
            <a:r>
              <a:rPr lang="en-GB" dirty="0" smtClean="0"/>
              <a:t>memory</a:t>
            </a:r>
            <a:r>
              <a:rPr lang="en-GB" dirty="0"/>
              <a:t>.</a:t>
            </a:r>
            <a:endParaRPr lang="en-GB" dirty="0"/>
          </a:p>
          <a:p>
            <a:r>
              <a:rPr lang="en-GB" dirty="0" smtClean="0"/>
              <a:t>We can use these to </a:t>
            </a:r>
            <a:r>
              <a:rPr lang="en-GB" dirty="0"/>
              <a:t>work these muscles – the visual and auditory muscles</a:t>
            </a:r>
            <a:r>
              <a:rPr lang="en-GB" dirty="0" smtClean="0"/>
              <a:t>!</a:t>
            </a:r>
          </a:p>
          <a:p>
            <a:r>
              <a:rPr lang="en-GB" dirty="0" smtClean="0"/>
              <a:t>This mirrors the reception baseline assessment for LCL!</a:t>
            </a:r>
            <a:endParaRPr lang="en-GB" dirty="0"/>
          </a:p>
          <a:p>
            <a:endParaRPr lang="en-GB" dirty="0"/>
          </a:p>
        </p:txBody>
      </p:sp>
    </p:spTree>
    <p:extLst>
      <p:ext uri="{BB962C8B-B14F-4D97-AF65-F5344CB8AC3E}">
        <p14:creationId xmlns:p14="http://schemas.microsoft.com/office/powerpoint/2010/main" val="2410673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itle 3"/>
          <p:cNvSpPr txBox="1">
            <a:spLocks noGrp="1"/>
          </p:cNvSpPr>
          <p:nvPr>
            <p:ph type="title"/>
          </p:nvPr>
        </p:nvSpPr>
        <p:spPr>
          <a:xfrm>
            <a:off x="0" y="0"/>
            <a:ext cx="12192000" cy="5969726"/>
          </a:xfrm>
          <a:prstGeom prst="rect">
            <a:avLst/>
          </a:prstGeom>
          <a:solidFill>
            <a:srgbClr val="C4BD97"/>
          </a:solidFill>
        </p:spPr>
        <p:txBody>
          <a:bodyPr/>
          <a:lstStyle/>
          <a:p>
            <a:pPr>
              <a:defRPr sz="6000"/>
            </a:pPr>
            <a:r>
              <a:rPr dirty="0"/>
              <a:t/>
            </a:r>
            <a:br>
              <a:rPr dirty="0"/>
            </a:br>
            <a:r>
              <a:rPr sz="4000" dirty="0"/>
              <a:t/>
            </a:r>
            <a:br>
              <a:rPr sz="4000" dirty="0"/>
            </a:br>
            <a:endParaRPr sz="4000" dirty="0"/>
          </a:p>
        </p:txBody>
      </p:sp>
      <p:sp>
        <p:nvSpPr>
          <p:cNvPr id="190" name="Supporting the development of Auditory skills…"/>
          <p:cNvSpPr txBox="1"/>
          <p:nvPr/>
        </p:nvSpPr>
        <p:spPr>
          <a:xfrm>
            <a:off x="1586194" y="404665"/>
            <a:ext cx="8940416" cy="48423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defTabSz="257175">
              <a:spcBef>
                <a:spcPts val="400"/>
              </a:spcBef>
              <a:buFont typeface="Arial"/>
              <a:defRPr sz="3000" b="1">
                <a:latin typeface="+mj-lt"/>
                <a:ea typeface="+mj-ea"/>
                <a:cs typeface="+mj-cs"/>
                <a:sym typeface="Calibri"/>
              </a:defRPr>
            </a:pPr>
            <a:r>
              <a:rPr lang="en-GB" sz="3000" dirty="0"/>
              <a:t>Assess</a:t>
            </a:r>
            <a:r>
              <a:rPr sz="3000" dirty="0" err="1"/>
              <a:t>ment</a:t>
            </a:r>
            <a:r>
              <a:rPr sz="3000" dirty="0"/>
              <a:t> of Auditory skills </a:t>
            </a:r>
          </a:p>
          <a:p>
            <a:pPr marL="192880" indent="-192880" defTabSz="257175">
              <a:spcBef>
                <a:spcPts val="400"/>
              </a:spcBef>
              <a:buSzPct val="100000"/>
              <a:buFont typeface="Arial"/>
              <a:buChar char="•"/>
              <a:defRPr>
                <a:latin typeface="+mj-lt"/>
                <a:ea typeface="+mj-ea"/>
                <a:cs typeface="+mj-cs"/>
                <a:sym typeface="Calibri"/>
              </a:defRPr>
            </a:pPr>
            <a:endParaRPr dirty="0"/>
          </a:p>
          <a:p>
            <a:pPr marL="192880" indent="-192880" defTabSz="257175">
              <a:spcBef>
                <a:spcPts val="400"/>
              </a:spcBef>
              <a:buSzPct val="100000"/>
              <a:buFont typeface="Arial"/>
              <a:buChar char="•"/>
              <a:defRPr>
                <a:latin typeface="+mj-lt"/>
                <a:ea typeface="+mj-ea"/>
                <a:cs typeface="+mj-cs"/>
                <a:sym typeface="Calibri"/>
              </a:defRPr>
            </a:pPr>
            <a:r>
              <a:rPr sz="2400" dirty="0"/>
              <a:t>The main considerations when working on auditory skills is to remove the visual. </a:t>
            </a:r>
          </a:p>
          <a:p>
            <a:pPr defTabSz="257175">
              <a:spcBef>
                <a:spcPts val="400"/>
              </a:spcBef>
              <a:buSzPct val="100000"/>
              <a:defRPr>
                <a:latin typeface="+mj-lt"/>
                <a:ea typeface="+mj-ea"/>
                <a:cs typeface="+mj-cs"/>
                <a:sym typeface="Calibri"/>
              </a:defRPr>
            </a:pPr>
            <a:r>
              <a:rPr sz="2400" dirty="0"/>
              <a:t>With out removing the visual children will use visual skills to complete the task.</a:t>
            </a:r>
            <a:endParaRPr lang="en-GB" sz="2400" dirty="0"/>
          </a:p>
          <a:p>
            <a:pPr marL="285750" indent="-285750" defTabSz="257175">
              <a:spcBef>
                <a:spcPts val="400"/>
              </a:spcBef>
              <a:buSzPct val="100000"/>
              <a:buFont typeface="Arial" panose="020B0604020202020204" pitchFamily="34" charset="0"/>
              <a:buChar char="•"/>
              <a:defRPr>
                <a:latin typeface="+mj-lt"/>
                <a:ea typeface="+mj-ea"/>
                <a:cs typeface="+mj-cs"/>
                <a:sym typeface="Calibri"/>
              </a:defRPr>
            </a:pPr>
            <a:r>
              <a:rPr sz="2400" dirty="0"/>
              <a:t>Visual also include practitioners non verbal gestures.</a:t>
            </a:r>
            <a:endParaRPr lang="en-GB" sz="2400" dirty="0"/>
          </a:p>
          <a:p>
            <a:pPr defTabSz="257175">
              <a:spcBef>
                <a:spcPts val="400"/>
              </a:spcBef>
              <a:buSzPct val="100000"/>
              <a:defRPr>
                <a:latin typeface="+mj-lt"/>
                <a:ea typeface="+mj-ea"/>
                <a:cs typeface="+mj-cs"/>
                <a:sym typeface="Calibri"/>
              </a:defRPr>
            </a:pPr>
            <a:r>
              <a:rPr sz="2400" dirty="0"/>
              <a:t> For example do not over emphasis words with expressions.     </a:t>
            </a:r>
            <a:endParaRPr lang="en-GB" sz="2400" dirty="0"/>
          </a:p>
          <a:p>
            <a:pPr defTabSz="257175">
              <a:spcBef>
                <a:spcPts val="400"/>
              </a:spcBef>
              <a:buSzPct val="100000"/>
              <a:defRPr>
                <a:latin typeface="+mj-lt"/>
                <a:ea typeface="+mj-ea"/>
                <a:cs typeface="+mj-cs"/>
                <a:sym typeface="Calibri"/>
              </a:defRPr>
            </a:pPr>
            <a:endParaRPr lang="en-GB" sz="2400" dirty="0"/>
          </a:p>
          <a:p>
            <a:pPr defTabSz="257175">
              <a:spcBef>
                <a:spcPts val="400"/>
              </a:spcBef>
              <a:buSzPct val="100000"/>
              <a:defRPr>
                <a:latin typeface="+mj-lt"/>
                <a:ea typeface="+mj-ea"/>
                <a:cs typeface="+mj-cs"/>
                <a:sym typeface="Calibri"/>
              </a:defRPr>
            </a:pPr>
            <a:r>
              <a:rPr lang="en-GB" sz="2400" dirty="0"/>
              <a:t>All of the assessment activities can be used as intervention games too, as they work the right V and A muscles!</a:t>
            </a:r>
            <a:endParaRPr sz="2400" dirty="0"/>
          </a:p>
          <a:p>
            <a:pPr defTabSz="257175">
              <a:spcBef>
                <a:spcPts val="400"/>
              </a:spcBef>
              <a:buSzPct val="100000"/>
              <a:defRPr>
                <a:latin typeface="+mj-lt"/>
                <a:ea typeface="+mj-ea"/>
                <a:cs typeface="+mj-cs"/>
                <a:sym typeface="Calibri"/>
              </a:defRPr>
            </a:pPr>
            <a:endParaRPr dirty="0"/>
          </a:p>
        </p:txBody>
      </p:sp>
    </p:spTree>
    <p:extLst>
      <p:ext uri="{BB962C8B-B14F-4D97-AF65-F5344CB8AC3E}">
        <p14:creationId xmlns:p14="http://schemas.microsoft.com/office/powerpoint/2010/main" val="1831914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6894191"/>
          </a:xfrm>
          <a:prstGeom prst="rect">
            <a:avLst/>
          </a:prstGeom>
          <a:solidFill>
            <a:srgbClr val="FF99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n-GB" sz="3200" b="1" dirty="0">
                <a:solidFill>
                  <a:srgbClr val="000000"/>
                </a:solidFill>
                <a:sym typeface="Helvetica"/>
              </a:rPr>
              <a:t>Visual </a:t>
            </a:r>
            <a:r>
              <a:rPr lang="en-GB" sz="3200" b="1" dirty="0" smtClean="0">
                <a:solidFill>
                  <a:srgbClr val="000000"/>
                </a:solidFill>
                <a:sym typeface="Helvetica"/>
              </a:rPr>
              <a:t>Activities</a:t>
            </a:r>
            <a:endParaRPr lang="en-GB" dirty="0" smtClean="0">
              <a:solidFill>
                <a:srgbClr val="000000"/>
              </a:solidFill>
              <a:sym typeface="Helvetica"/>
            </a:endParaRPr>
          </a:p>
          <a:p>
            <a:pPr hangingPunct="0"/>
            <a:r>
              <a:rPr lang="en-GB" sz="1600" dirty="0" smtClean="0">
                <a:solidFill>
                  <a:srgbClr val="000000"/>
                </a:solidFill>
                <a:sym typeface="Helvetica"/>
              </a:rPr>
              <a:t>Shapes</a:t>
            </a:r>
            <a:r>
              <a:rPr lang="en-GB" sz="1600" dirty="0">
                <a:solidFill>
                  <a:srgbClr val="000000"/>
                </a:solidFill>
                <a:sym typeface="Helvetica"/>
              </a:rPr>
              <a:t> </a:t>
            </a:r>
            <a:r>
              <a:rPr lang="en-GB" sz="1600" dirty="0" smtClean="0">
                <a:solidFill>
                  <a:srgbClr val="000000"/>
                </a:solidFill>
                <a:sym typeface="Helvetica"/>
              </a:rPr>
              <a:t>- Use </a:t>
            </a:r>
            <a:r>
              <a:rPr lang="en-GB" sz="1600" dirty="0">
                <a:solidFill>
                  <a:srgbClr val="000000"/>
                </a:solidFill>
                <a:sym typeface="Helvetica"/>
              </a:rPr>
              <a:t>shapes (same </a:t>
            </a:r>
            <a:r>
              <a:rPr lang="en-GB" sz="1600" dirty="0" smtClean="0">
                <a:solidFill>
                  <a:srgbClr val="000000"/>
                </a:solidFill>
                <a:sym typeface="Helvetica"/>
              </a:rPr>
              <a:t>colour) Pull </a:t>
            </a:r>
            <a:r>
              <a:rPr lang="en-GB" sz="1600" dirty="0">
                <a:solidFill>
                  <a:srgbClr val="000000"/>
                </a:solidFill>
                <a:sym typeface="Helvetica"/>
              </a:rPr>
              <a:t>out 2 – leave for 5 secs  Could they find them? If not – give another go – if still no – then try 1 </a:t>
            </a:r>
            <a:r>
              <a:rPr lang="en-GB" sz="1600" dirty="0" smtClean="0">
                <a:solidFill>
                  <a:srgbClr val="000000"/>
                </a:solidFill>
                <a:sym typeface="Helvetica"/>
              </a:rPr>
              <a:t>shape. Move onto using letter shapes – the name isn’t needed.</a:t>
            </a:r>
            <a:endParaRPr lang="en-GB" sz="1600" dirty="0">
              <a:solidFill>
                <a:srgbClr val="000000"/>
              </a:solidFill>
              <a:sym typeface="Helvetica"/>
            </a:endParaRPr>
          </a:p>
          <a:p>
            <a:pPr hangingPunct="0"/>
            <a:r>
              <a:rPr lang="en-GB" sz="1600" dirty="0">
                <a:solidFill>
                  <a:srgbClr val="000000"/>
                </a:solidFill>
                <a:sym typeface="Helvetica"/>
              </a:rPr>
              <a:t>(no auditory clue at all)</a:t>
            </a:r>
          </a:p>
          <a:p>
            <a:pPr hangingPunct="0"/>
            <a:endParaRPr lang="en-GB" sz="1600" dirty="0"/>
          </a:p>
          <a:p>
            <a:pPr hangingPunct="0"/>
            <a:r>
              <a:rPr lang="en-GB" sz="1600" dirty="0" smtClean="0"/>
              <a:t>Word sort - give </a:t>
            </a:r>
            <a:r>
              <a:rPr lang="en-GB" sz="1600" dirty="0"/>
              <a:t>2 sets of words (cat </a:t>
            </a:r>
            <a:r>
              <a:rPr lang="en-GB" sz="1600" dirty="0" err="1"/>
              <a:t>cat</a:t>
            </a:r>
            <a:r>
              <a:rPr lang="en-GB" sz="1600" dirty="0"/>
              <a:t>    sit sit)  Can they group them? Try </a:t>
            </a:r>
            <a:r>
              <a:rPr lang="en-GB" sz="1600" dirty="0" err="1"/>
              <a:t>upto</a:t>
            </a:r>
            <a:r>
              <a:rPr lang="en-GB" sz="1600" dirty="0"/>
              <a:t> 5 different </a:t>
            </a:r>
            <a:r>
              <a:rPr lang="en-GB" sz="1600" dirty="0" smtClean="0"/>
              <a:t>pairs – </a:t>
            </a:r>
            <a:r>
              <a:rPr lang="en-GB" sz="1600" dirty="0"/>
              <a:t>can they see initial/medial/end sounds</a:t>
            </a:r>
            <a:r>
              <a:rPr lang="en-GB" sz="1600" dirty="0" smtClean="0"/>
              <a:t>?</a:t>
            </a:r>
          </a:p>
          <a:p>
            <a:pPr hangingPunct="0"/>
            <a:endParaRPr lang="en-GB" sz="1600" dirty="0"/>
          </a:p>
          <a:p>
            <a:pPr hangingPunct="0"/>
            <a:r>
              <a:rPr lang="en-GB" sz="1600" dirty="0"/>
              <a:t>Sit like in a game of battle ship with a barrier. Reveal a choice or a sequence, lift your WB to reveal – Can they copy? Build up. Use lots of different types of apparatus/objects to match topics or </a:t>
            </a:r>
            <a:r>
              <a:rPr lang="en-GB" sz="1600" dirty="0" smtClean="0"/>
              <a:t>interest</a:t>
            </a:r>
          </a:p>
          <a:p>
            <a:pPr hangingPunct="0"/>
            <a:endParaRPr lang="en-GB" sz="1600" dirty="0"/>
          </a:p>
          <a:p>
            <a:pPr hangingPunct="0"/>
            <a:r>
              <a:rPr lang="en-GB" sz="1600" dirty="0"/>
              <a:t>Silent lotto – have a picture board. Hold up a picture (use topic/interest pictures or even objects), then hide it – have they got it on their board? Make the objects similar if they find it easy – then grapheme lotto – then word lotto. Mix up by dipping back to easier versions (could use shapes with no colour </a:t>
            </a:r>
            <a:r>
              <a:rPr lang="en-GB" sz="1600" dirty="0" err="1"/>
              <a:t>etc</a:t>
            </a:r>
            <a:r>
              <a:rPr lang="en-GB" sz="1600" dirty="0"/>
              <a:t>) Make the discrimination harder as you go</a:t>
            </a:r>
            <a:r>
              <a:rPr lang="en-GB" sz="1600" dirty="0" smtClean="0"/>
              <a:t>)</a:t>
            </a:r>
          </a:p>
          <a:p>
            <a:pPr hangingPunct="0"/>
            <a:endParaRPr lang="en-GB" sz="1600" dirty="0"/>
          </a:p>
          <a:p>
            <a:r>
              <a:rPr lang="en-GB" sz="1600" dirty="0"/>
              <a:t>Long lotto – like a phoneme frame with pics/objects then graphemes. Hold up a matching object - If you’ve got * cover it. If you’ve got * or # cover it – get a point if correct. To make trickier/easier lengthen or shorten the board, hold up the objects/pics for longer/shorter.</a:t>
            </a:r>
          </a:p>
          <a:p>
            <a:endParaRPr lang="en-GB" sz="1600" dirty="0"/>
          </a:p>
          <a:p>
            <a:r>
              <a:rPr lang="en-GB" sz="1600" dirty="0"/>
              <a:t>Sequence – have a phoneme frame type board. Show a sequence of three objects (photos). Cover, then they make it on their board. Build up.  If they can’t do this, don’t cover – just copy. </a:t>
            </a:r>
            <a:r>
              <a:rPr lang="en-GB" sz="1600" dirty="0" smtClean="0"/>
              <a:t> Also </a:t>
            </a:r>
            <a:r>
              <a:rPr lang="en-GB" sz="1600" dirty="0"/>
              <a:t>if can’t, discuss as you place – what can we see? Where is it?</a:t>
            </a:r>
          </a:p>
          <a:p>
            <a:endParaRPr lang="en-GB" sz="1600" dirty="0"/>
          </a:p>
          <a:p>
            <a:r>
              <a:rPr lang="en-GB" sz="1600" dirty="0"/>
              <a:t>Put out graphemes </a:t>
            </a:r>
            <a:r>
              <a:rPr lang="en-GB" sz="1600" dirty="0" err="1"/>
              <a:t>ch</a:t>
            </a:r>
            <a:r>
              <a:rPr lang="en-GB" sz="1600" dirty="0"/>
              <a:t>  </a:t>
            </a:r>
            <a:r>
              <a:rPr lang="en-GB" sz="1600" dirty="0" err="1"/>
              <a:t>sh</a:t>
            </a:r>
            <a:r>
              <a:rPr lang="en-GB" sz="1600" dirty="0"/>
              <a:t>  </a:t>
            </a:r>
            <a:r>
              <a:rPr lang="en-GB" sz="1600" dirty="0" err="1"/>
              <a:t>th</a:t>
            </a:r>
            <a:r>
              <a:rPr lang="en-GB" sz="1600" dirty="0"/>
              <a:t>   (3 or 4 copies of each. Children stand away from the table – Hold up </a:t>
            </a:r>
            <a:r>
              <a:rPr lang="en-GB" sz="1600" dirty="0" err="1"/>
              <a:t>ch.</a:t>
            </a:r>
            <a:r>
              <a:rPr lang="en-GB" sz="1600" dirty="0"/>
              <a:t> They collect and bring it to you/collect. Then show two in sequence. If they copy each other, make them turn their backs and show each person in turn. Or show each child a different sound</a:t>
            </a:r>
            <a:r>
              <a:rPr lang="en-GB" sz="1600" dirty="0" smtClean="0"/>
              <a:t>.</a:t>
            </a:r>
          </a:p>
          <a:p>
            <a:r>
              <a:rPr lang="en-GB" sz="1600" dirty="0"/>
              <a:t>Kim’s game with topic objects, pictures  – then graphemes – then words</a:t>
            </a:r>
          </a:p>
          <a:p>
            <a:endParaRPr lang="en-GB" sz="1400" dirty="0"/>
          </a:p>
          <a:p>
            <a:pPr algn="ctr"/>
            <a:r>
              <a:rPr lang="en-GB" sz="1400" b="1" dirty="0">
                <a:solidFill>
                  <a:srgbClr val="FF0000"/>
                </a:solidFill>
              </a:rPr>
              <a:t>Let’s have a go at some on our </a:t>
            </a:r>
            <a:r>
              <a:rPr lang="en-GB" sz="1400" b="1" dirty="0" smtClean="0">
                <a:solidFill>
                  <a:srgbClr val="FF0000"/>
                </a:solidFill>
              </a:rPr>
              <a:t>tables</a:t>
            </a:r>
          </a:p>
          <a:p>
            <a:pPr algn="ctr"/>
            <a:endParaRPr lang="en-GB" sz="1400" b="1" dirty="0">
              <a:solidFill>
                <a:srgbClr val="FF0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86421710"/>
              </p:ext>
            </p:extLst>
          </p:nvPr>
        </p:nvGraphicFramePr>
        <p:xfrm>
          <a:off x="8739050" y="5826034"/>
          <a:ext cx="3317966" cy="574766"/>
        </p:xfrm>
        <a:graphic>
          <a:graphicData uri="http://schemas.openxmlformats.org/drawingml/2006/table">
            <a:tbl>
              <a:tblPr/>
              <a:tblGrid>
                <a:gridCol w="663593">
                  <a:extLst>
                    <a:ext uri="{9D8B030D-6E8A-4147-A177-3AD203B41FA5}">
                      <a16:colId xmlns:a16="http://schemas.microsoft.com/office/drawing/2014/main" val="2758476865"/>
                    </a:ext>
                  </a:extLst>
                </a:gridCol>
                <a:gridCol w="663593">
                  <a:extLst>
                    <a:ext uri="{9D8B030D-6E8A-4147-A177-3AD203B41FA5}">
                      <a16:colId xmlns:a16="http://schemas.microsoft.com/office/drawing/2014/main" val="1303903527"/>
                    </a:ext>
                  </a:extLst>
                </a:gridCol>
                <a:gridCol w="663594">
                  <a:extLst>
                    <a:ext uri="{9D8B030D-6E8A-4147-A177-3AD203B41FA5}">
                      <a16:colId xmlns:a16="http://schemas.microsoft.com/office/drawing/2014/main" val="186340712"/>
                    </a:ext>
                  </a:extLst>
                </a:gridCol>
                <a:gridCol w="663593">
                  <a:extLst>
                    <a:ext uri="{9D8B030D-6E8A-4147-A177-3AD203B41FA5}">
                      <a16:colId xmlns:a16="http://schemas.microsoft.com/office/drawing/2014/main" val="4135284723"/>
                    </a:ext>
                  </a:extLst>
                </a:gridCol>
                <a:gridCol w="663593">
                  <a:extLst>
                    <a:ext uri="{9D8B030D-6E8A-4147-A177-3AD203B41FA5}">
                      <a16:colId xmlns:a16="http://schemas.microsoft.com/office/drawing/2014/main" val="3741081472"/>
                    </a:ext>
                  </a:extLst>
                </a:gridCol>
              </a:tblGrid>
              <a:tr h="574766">
                <a:tc>
                  <a:txBody>
                    <a:bodyPr/>
                    <a:lstStyle/>
                    <a:p>
                      <a:endParaRPr lang="en-GB"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05325169"/>
                  </a:ext>
                </a:extLst>
              </a:tr>
            </a:tbl>
          </a:graphicData>
        </a:graphic>
      </p:graphicFrame>
    </p:spTree>
    <p:extLst>
      <p:ext uri="{BB962C8B-B14F-4D97-AF65-F5344CB8AC3E}">
        <p14:creationId xmlns:p14="http://schemas.microsoft.com/office/powerpoint/2010/main" val="1013973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 y="-1"/>
            <a:ext cx="12192001" cy="5943601"/>
          </a:xfrm>
          <a:solidFill>
            <a:schemeClr val="accent6">
              <a:lumMod val="40000"/>
              <a:lumOff val="60000"/>
            </a:schemeClr>
          </a:solidFill>
        </p:spPr>
        <p:txBody>
          <a:bodyPr>
            <a:normAutofit fontScale="77500" lnSpcReduction="20000"/>
          </a:bodyPr>
          <a:lstStyle/>
          <a:p>
            <a:pPr marL="0" indent="0">
              <a:buNone/>
            </a:pPr>
            <a:endParaRPr lang="en-GB" sz="9600" dirty="0"/>
          </a:p>
          <a:p>
            <a:endParaRPr lang="en-GB" dirty="0" smtClean="0"/>
          </a:p>
          <a:p>
            <a:r>
              <a:rPr lang="en-GB" sz="2900" dirty="0" smtClean="0"/>
              <a:t>Sound lotto – environmental sounds, animal sounds (</a:t>
            </a:r>
            <a:r>
              <a:rPr lang="en-GB" sz="2900" dirty="0" err="1" smtClean="0"/>
              <a:t>youtube</a:t>
            </a:r>
            <a:r>
              <a:rPr lang="en-GB" sz="2900" dirty="0" smtClean="0"/>
              <a:t> for sound files</a:t>
            </a:r>
            <a:r>
              <a:rPr lang="en-GB" sz="2900" dirty="0" smtClean="0"/>
              <a:t>)</a:t>
            </a:r>
            <a:endParaRPr lang="en-GB" sz="2900" dirty="0" smtClean="0"/>
          </a:p>
          <a:p>
            <a:pPr fontAlgn="t"/>
            <a:r>
              <a:rPr lang="en-GB" sz="2900" dirty="0" smtClean="0"/>
              <a:t>Long lotto (play two or three sounds and put in order) </a:t>
            </a:r>
          </a:p>
          <a:p>
            <a:r>
              <a:rPr lang="en-GB" sz="2900" dirty="0"/>
              <a:t>I’m thinking of…..  Fred talk the sounds / Syllable chunk the sounds. Is it the first or last part that they can’t hear or remember</a:t>
            </a:r>
            <a:r>
              <a:rPr lang="en-GB" sz="2900" dirty="0" smtClean="0"/>
              <a:t>? (Have a </a:t>
            </a:r>
            <a:r>
              <a:rPr lang="en-GB" sz="2900" dirty="0"/>
              <a:t>lotto board with pictures to choose from, </a:t>
            </a:r>
            <a:r>
              <a:rPr lang="en-GB" sz="2900" dirty="0" smtClean="0"/>
              <a:t>collection of objects, corners) Remove pictures when done, and ask children to tell you what you are blending. </a:t>
            </a:r>
            <a:r>
              <a:rPr lang="en-GB" sz="2900" b="1" dirty="0" smtClean="0"/>
              <a:t>Make this harder with objects that have same medial, initial or end sounds</a:t>
            </a:r>
            <a:r>
              <a:rPr lang="en-GB" sz="2900" b="1" dirty="0" smtClean="0"/>
              <a:t>.</a:t>
            </a:r>
            <a:endParaRPr lang="en-GB" sz="2900" dirty="0" smtClean="0"/>
          </a:p>
          <a:p>
            <a:r>
              <a:rPr lang="en-GB" sz="2900" dirty="0" smtClean="0"/>
              <a:t>Object lotto – familiar objects spoken. Make it trickier with similar words to discriminate (a frog, a flag) but keep the objects easy to recognise. Focus on initial medial end sounds or clusters (heard!!!) Long lotto again</a:t>
            </a:r>
          </a:p>
          <a:p>
            <a:r>
              <a:rPr lang="en-GB" sz="2900" dirty="0"/>
              <a:t>I packed a suitcase – went to the zoo orally (this can be done visually too with a sequence frame</a:t>
            </a:r>
            <a:r>
              <a:rPr lang="en-GB" sz="2900" dirty="0" smtClean="0"/>
              <a:t>) </a:t>
            </a:r>
            <a:endParaRPr lang="en-GB" sz="2900" dirty="0"/>
          </a:p>
          <a:p>
            <a:pPr hangingPunct="0"/>
            <a:r>
              <a:rPr lang="en-GB" sz="2900" dirty="0"/>
              <a:t>Oral blending - I am going to </a:t>
            </a:r>
            <a:r>
              <a:rPr lang="en-GB" sz="2900" dirty="0" smtClean="0"/>
              <a:t>Fred/robot. Say </a:t>
            </a:r>
            <a:r>
              <a:rPr lang="en-GB" sz="2900" dirty="0"/>
              <a:t>the </a:t>
            </a:r>
            <a:r>
              <a:rPr lang="en-GB" sz="2900" dirty="0" smtClean="0"/>
              <a:t>sounds  </a:t>
            </a:r>
            <a:r>
              <a:rPr lang="en-GB" sz="2900" dirty="0" err="1" smtClean="0"/>
              <a:t>i</a:t>
            </a:r>
            <a:r>
              <a:rPr lang="en-GB" sz="2900" dirty="0" smtClean="0"/>
              <a:t>   </a:t>
            </a:r>
            <a:r>
              <a:rPr lang="en-GB" sz="2900" dirty="0"/>
              <a:t>n         a    s     </a:t>
            </a:r>
            <a:r>
              <a:rPr lang="en-GB" sz="2900" dirty="0" smtClean="0"/>
              <a:t>k Can </a:t>
            </a:r>
            <a:r>
              <a:rPr lang="en-GB" sz="2900" dirty="0"/>
              <a:t>they say the word?  Build up to five </a:t>
            </a:r>
            <a:r>
              <a:rPr lang="en-GB" sz="2900" dirty="0" smtClean="0"/>
              <a:t>sounds</a:t>
            </a:r>
          </a:p>
          <a:p>
            <a:pPr hangingPunct="0"/>
            <a:r>
              <a:rPr lang="en-GB" sz="2900" dirty="0"/>
              <a:t>Play pen pattern sequence </a:t>
            </a:r>
            <a:r>
              <a:rPr lang="en-GB" sz="2900" dirty="0" smtClean="0"/>
              <a:t>with </a:t>
            </a:r>
            <a:r>
              <a:rPr lang="en-GB" sz="2900" dirty="0"/>
              <a:t>orally – like battleship. I’m choosing the blue one and then the green one – can they copy? Play with shapes, topic objects etc</a:t>
            </a:r>
            <a:r>
              <a:rPr lang="en-GB" sz="2900" dirty="0" smtClean="0"/>
              <a:t>.</a:t>
            </a:r>
          </a:p>
          <a:p>
            <a:endParaRPr lang="en-GB" dirty="0" smtClean="0"/>
          </a:p>
          <a:p>
            <a:pPr marL="0" indent="0">
              <a:buNone/>
            </a:pPr>
            <a:endParaRPr lang="en-GB" dirty="0" smtClean="0"/>
          </a:p>
          <a:p>
            <a:endParaRPr lang="en-GB" dirty="0"/>
          </a:p>
          <a:p>
            <a:endParaRPr lang="en-GB" dirty="0" smtClean="0"/>
          </a:p>
          <a:p>
            <a:endParaRPr lang="en-GB" dirty="0" smtClean="0"/>
          </a:p>
          <a:p>
            <a:endParaRPr lang="en-GB" dirty="0"/>
          </a:p>
        </p:txBody>
      </p:sp>
      <p:sp>
        <p:nvSpPr>
          <p:cNvPr id="2" name="Title 1"/>
          <p:cNvSpPr>
            <a:spLocks noGrp="1"/>
          </p:cNvSpPr>
          <p:nvPr>
            <p:ph type="title"/>
          </p:nvPr>
        </p:nvSpPr>
        <p:spPr>
          <a:xfrm>
            <a:off x="759823" y="169182"/>
            <a:ext cx="10515600" cy="1325563"/>
          </a:xfrm>
        </p:spPr>
        <p:txBody>
          <a:bodyPr/>
          <a:lstStyle/>
          <a:p>
            <a:pPr algn="ctr"/>
            <a:r>
              <a:rPr lang="en-GB" dirty="0" smtClean="0"/>
              <a:t>Auditory Activities</a:t>
            </a:r>
            <a:endParaRPr lang="en-GB" dirty="0"/>
          </a:p>
        </p:txBody>
      </p:sp>
      <p:pic>
        <p:nvPicPr>
          <p:cNvPr id="5" name="IMG_20191119_154033.jpg" descr="IMG_20191119_154033.jpg"/>
          <p:cNvPicPr>
            <a:picLocks noChangeAspect="1"/>
          </p:cNvPicPr>
          <p:nvPr/>
        </p:nvPicPr>
        <p:blipFill>
          <a:blip r:embed="rId2">
            <a:extLst/>
          </a:blip>
          <a:stretch>
            <a:fillRect/>
          </a:stretch>
        </p:blipFill>
        <p:spPr>
          <a:xfrm rot="10928525">
            <a:off x="9659522" y="124114"/>
            <a:ext cx="2213749" cy="1660312"/>
          </a:xfrm>
          <a:prstGeom prst="rect">
            <a:avLst/>
          </a:prstGeom>
          <a:ln w="12700">
            <a:miter lim="400000"/>
          </a:ln>
        </p:spPr>
      </p:pic>
    </p:spTree>
    <p:extLst>
      <p:ext uri="{BB962C8B-B14F-4D97-AF65-F5344CB8AC3E}">
        <p14:creationId xmlns:p14="http://schemas.microsoft.com/office/powerpoint/2010/main" val="3636479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Title 3"/>
          <p:cNvSpPr txBox="1">
            <a:spLocks noGrp="1"/>
          </p:cNvSpPr>
          <p:nvPr>
            <p:ph type="title"/>
          </p:nvPr>
        </p:nvSpPr>
        <p:spPr>
          <a:xfrm>
            <a:off x="0" y="0"/>
            <a:ext cx="12192000" cy="5956663"/>
          </a:xfrm>
          <a:prstGeom prst="rect">
            <a:avLst/>
          </a:prstGeom>
          <a:solidFill>
            <a:srgbClr val="C4BD97"/>
          </a:solidFill>
        </p:spPr>
        <p:txBody>
          <a:bodyPr/>
          <a:lstStyle/>
          <a:p>
            <a:pPr>
              <a:defRPr sz="6000"/>
            </a:pPr>
            <a:endParaRPr/>
          </a:p>
          <a:p>
            <a:pPr>
              <a:defRPr sz="6000"/>
            </a:pPr>
            <a:endParaRPr/>
          </a:p>
          <a:p>
            <a:pPr>
              <a:defRPr sz="6000"/>
            </a:pPr>
            <a:r>
              <a:rPr sz="4000"/>
              <a:t/>
            </a:r>
            <a:br>
              <a:rPr sz="4000"/>
            </a:br>
            <a:endParaRPr sz="4000"/>
          </a:p>
        </p:txBody>
      </p:sp>
      <p:pic>
        <p:nvPicPr>
          <p:cNvPr id="215" name="IMG_20191119_153916.jpg" descr="IMG_20191119_153916.jpg"/>
          <p:cNvPicPr>
            <a:picLocks noChangeAspect="1"/>
          </p:cNvPicPr>
          <p:nvPr/>
        </p:nvPicPr>
        <p:blipFill>
          <a:blip r:embed="rId2">
            <a:extLst/>
          </a:blip>
          <a:stretch>
            <a:fillRect/>
          </a:stretch>
        </p:blipFill>
        <p:spPr>
          <a:xfrm>
            <a:off x="7389968" y="300689"/>
            <a:ext cx="1934966" cy="1451224"/>
          </a:xfrm>
          <a:prstGeom prst="rect">
            <a:avLst/>
          </a:prstGeom>
          <a:ln w="12700">
            <a:miter lim="400000"/>
          </a:ln>
        </p:spPr>
      </p:pic>
      <p:pic>
        <p:nvPicPr>
          <p:cNvPr id="216" name="IMG_20191119_154033.jpg" descr="IMG_20191119_154033.jpg"/>
          <p:cNvPicPr>
            <a:picLocks noChangeAspect="1"/>
          </p:cNvPicPr>
          <p:nvPr/>
        </p:nvPicPr>
        <p:blipFill>
          <a:blip r:embed="rId3">
            <a:extLst/>
          </a:blip>
          <a:stretch>
            <a:fillRect/>
          </a:stretch>
        </p:blipFill>
        <p:spPr>
          <a:xfrm rot="10928525">
            <a:off x="9823498" y="489596"/>
            <a:ext cx="2040277" cy="1530208"/>
          </a:xfrm>
          <a:prstGeom prst="rect">
            <a:avLst/>
          </a:prstGeom>
          <a:ln w="12700">
            <a:miter lim="400000"/>
          </a:ln>
        </p:spPr>
      </p:pic>
      <p:pic>
        <p:nvPicPr>
          <p:cNvPr id="217" name="IMG_20191119_153947.jpg" descr="IMG_20191119_153947.jpg"/>
          <p:cNvPicPr>
            <a:picLocks noChangeAspect="1"/>
          </p:cNvPicPr>
          <p:nvPr/>
        </p:nvPicPr>
        <p:blipFill>
          <a:blip r:embed="rId4">
            <a:extLst/>
          </a:blip>
          <a:stretch>
            <a:fillRect/>
          </a:stretch>
        </p:blipFill>
        <p:spPr>
          <a:xfrm rot="10793351">
            <a:off x="9976932" y="2213227"/>
            <a:ext cx="2040278" cy="1530208"/>
          </a:xfrm>
          <a:prstGeom prst="rect">
            <a:avLst/>
          </a:prstGeom>
          <a:ln w="12700">
            <a:miter lim="400000"/>
          </a:ln>
        </p:spPr>
      </p:pic>
      <p:pic>
        <p:nvPicPr>
          <p:cNvPr id="218" name="IMG_20191119_153824.jpg" descr="IMG_20191119_153824.jpg"/>
          <p:cNvPicPr>
            <a:picLocks noChangeAspect="1"/>
          </p:cNvPicPr>
          <p:nvPr/>
        </p:nvPicPr>
        <p:blipFill>
          <a:blip r:embed="rId5">
            <a:extLst/>
          </a:blip>
          <a:stretch>
            <a:fillRect/>
          </a:stretch>
        </p:blipFill>
        <p:spPr>
          <a:xfrm rot="16229658">
            <a:off x="10198715" y="3900335"/>
            <a:ext cx="1467466" cy="1901398"/>
          </a:xfrm>
          <a:prstGeom prst="rect">
            <a:avLst/>
          </a:prstGeom>
          <a:ln w="12700">
            <a:miter lim="400000"/>
          </a:ln>
        </p:spPr>
      </p:pic>
      <p:pic>
        <p:nvPicPr>
          <p:cNvPr id="219" name="IMG_20191119_154005.jpg" descr="IMG_20191119_154005.jpg"/>
          <p:cNvPicPr>
            <a:picLocks noChangeAspect="1"/>
          </p:cNvPicPr>
          <p:nvPr/>
        </p:nvPicPr>
        <p:blipFill>
          <a:blip r:embed="rId6">
            <a:extLst/>
          </a:blip>
          <a:stretch>
            <a:fillRect/>
          </a:stretch>
        </p:blipFill>
        <p:spPr>
          <a:xfrm rot="5387390">
            <a:off x="7509114" y="3884470"/>
            <a:ext cx="1553980" cy="2071973"/>
          </a:xfrm>
          <a:prstGeom prst="rect">
            <a:avLst/>
          </a:prstGeom>
          <a:ln w="12700">
            <a:miter lim="400000"/>
          </a:ln>
        </p:spPr>
      </p:pic>
      <p:pic>
        <p:nvPicPr>
          <p:cNvPr id="220" name="IMG_20191119_153739.jpg" descr="IMG_20191119_153739.jpg"/>
          <p:cNvPicPr>
            <a:picLocks noChangeAspect="1"/>
          </p:cNvPicPr>
          <p:nvPr/>
        </p:nvPicPr>
        <p:blipFill>
          <a:blip r:embed="rId7">
            <a:extLst/>
          </a:blip>
          <a:stretch>
            <a:fillRect/>
          </a:stretch>
        </p:blipFill>
        <p:spPr>
          <a:xfrm rot="16157950">
            <a:off x="7463467" y="1753815"/>
            <a:ext cx="1787966" cy="2383954"/>
          </a:xfrm>
          <a:prstGeom prst="rect">
            <a:avLst/>
          </a:prstGeom>
          <a:ln w="12700">
            <a:miter lim="400000"/>
          </a:ln>
        </p:spPr>
      </p:pic>
      <p:pic>
        <p:nvPicPr>
          <p:cNvPr id="2" name="Picture 1"/>
          <p:cNvPicPr>
            <a:picLocks noChangeAspect="1"/>
          </p:cNvPicPr>
          <p:nvPr/>
        </p:nvPicPr>
        <p:blipFill>
          <a:blip r:embed="rId8"/>
          <a:stretch>
            <a:fillRect/>
          </a:stretch>
        </p:blipFill>
        <p:spPr>
          <a:xfrm>
            <a:off x="650829" y="504526"/>
            <a:ext cx="1752600" cy="2619375"/>
          </a:xfrm>
          <a:prstGeom prst="rect">
            <a:avLst/>
          </a:prstGeom>
        </p:spPr>
      </p:pic>
      <p:pic>
        <p:nvPicPr>
          <p:cNvPr id="3" name="Picture 2"/>
          <p:cNvPicPr>
            <a:picLocks noChangeAspect="1"/>
          </p:cNvPicPr>
          <p:nvPr/>
        </p:nvPicPr>
        <p:blipFill>
          <a:blip r:embed="rId9"/>
          <a:stretch>
            <a:fillRect/>
          </a:stretch>
        </p:blipFill>
        <p:spPr>
          <a:xfrm>
            <a:off x="3397399" y="581126"/>
            <a:ext cx="1913630" cy="1630129"/>
          </a:xfrm>
          <a:prstGeom prst="rect">
            <a:avLst/>
          </a:prstGeom>
        </p:spPr>
      </p:pic>
      <p:pic>
        <p:nvPicPr>
          <p:cNvPr id="4" name="Picture 3"/>
          <p:cNvPicPr>
            <a:picLocks noChangeAspect="1"/>
          </p:cNvPicPr>
          <p:nvPr/>
        </p:nvPicPr>
        <p:blipFill>
          <a:blip r:embed="rId10"/>
          <a:stretch>
            <a:fillRect/>
          </a:stretch>
        </p:blipFill>
        <p:spPr>
          <a:xfrm>
            <a:off x="408950" y="3437569"/>
            <a:ext cx="2143125" cy="2143125"/>
          </a:xfrm>
          <a:prstGeom prst="rect">
            <a:avLst/>
          </a:prstGeom>
        </p:spPr>
      </p:pic>
      <p:pic>
        <p:nvPicPr>
          <p:cNvPr id="5" name="Picture 4"/>
          <p:cNvPicPr>
            <a:picLocks noChangeAspect="1"/>
          </p:cNvPicPr>
          <p:nvPr/>
        </p:nvPicPr>
        <p:blipFill>
          <a:blip r:embed="rId11"/>
          <a:stretch>
            <a:fillRect/>
          </a:stretch>
        </p:blipFill>
        <p:spPr>
          <a:xfrm>
            <a:off x="3132534" y="2542498"/>
            <a:ext cx="2175252" cy="1447531"/>
          </a:xfrm>
          <a:prstGeom prst="rect">
            <a:avLst/>
          </a:prstGeom>
        </p:spPr>
      </p:pic>
      <p:pic>
        <p:nvPicPr>
          <p:cNvPr id="6" name="Picture 5"/>
          <p:cNvPicPr>
            <a:picLocks noChangeAspect="1"/>
          </p:cNvPicPr>
          <p:nvPr/>
        </p:nvPicPr>
        <p:blipFill>
          <a:blip r:embed="rId12"/>
          <a:stretch>
            <a:fillRect/>
          </a:stretch>
        </p:blipFill>
        <p:spPr>
          <a:xfrm>
            <a:off x="4380208" y="4444206"/>
            <a:ext cx="952500" cy="952500"/>
          </a:xfrm>
          <a:prstGeom prst="rect">
            <a:avLst/>
          </a:prstGeom>
        </p:spPr>
      </p:pic>
      <p:pic>
        <p:nvPicPr>
          <p:cNvPr id="7" name="Picture 6"/>
          <p:cNvPicPr>
            <a:picLocks noChangeAspect="1"/>
          </p:cNvPicPr>
          <p:nvPr/>
        </p:nvPicPr>
        <p:blipFill>
          <a:blip r:embed="rId13"/>
          <a:stretch>
            <a:fillRect/>
          </a:stretch>
        </p:blipFill>
        <p:spPr>
          <a:xfrm>
            <a:off x="2961025" y="4376621"/>
            <a:ext cx="1164286" cy="1164286"/>
          </a:xfrm>
          <a:prstGeom prst="rect">
            <a:avLst/>
          </a:prstGeom>
        </p:spPr>
      </p:pic>
    </p:spTree>
    <p:extLst>
      <p:ext uri="{BB962C8B-B14F-4D97-AF65-F5344CB8AC3E}">
        <p14:creationId xmlns:p14="http://schemas.microsoft.com/office/powerpoint/2010/main" val="3014911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685" y="336096"/>
            <a:ext cx="10515600" cy="1325563"/>
          </a:xfrm>
        </p:spPr>
        <p:txBody>
          <a:bodyPr/>
          <a:lstStyle/>
          <a:p>
            <a:pPr algn="ctr"/>
            <a:r>
              <a:rPr lang="en-GB" dirty="0" smtClean="0"/>
              <a:t>The early stages of language </a:t>
            </a:r>
            <a:r>
              <a:rPr lang="en-GB" b="1" smtClean="0"/>
              <a:t>comprehension</a:t>
            </a:r>
            <a:r>
              <a:rPr lang="en-GB" smtClean="0"/>
              <a:t> </a:t>
            </a:r>
            <a:r>
              <a:rPr lang="en-GB" smtClean="0"/>
              <a:t>- Early </a:t>
            </a:r>
            <a:r>
              <a:rPr lang="en-GB" dirty="0" smtClean="0"/>
              <a:t>years</a:t>
            </a:r>
            <a:endParaRPr lang="en-GB" dirty="0"/>
          </a:p>
        </p:txBody>
      </p:sp>
      <p:sp>
        <p:nvSpPr>
          <p:cNvPr id="4" name="Rectangle 3"/>
          <p:cNvSpPr/>
          <p:nvPr/>
        </p:nvSpPr>
        <p:spPr>
          <a:xfrm>
            <a:off x="638628" y="1831654"/>
            <a:ext cx="11234057" cy="3539430"/>
          </a:xfrm>
          <a:prstGeom prst="rect">
            <a:avLst/>
          </a:prstGeom>
        </p:spPr>
        <p:txBody>
          <a:bodyPr wrap="square">
            <a:spAutoFit/>
          </a:bodyPr>
          <a:lstStyle/>
          <a:p>
            <a:r>
              <a:rPr lang="en-GB" sz="3200" dirty="0"/>
              <a:t>Developing talk Young children typically gain several new words a day, acquiring vocabulary at an ‘astonishing rate</a:t>
            </a:r>
            <a:r>
              <a:rPr lang="en-GB" sz="3200" dirty="0" smtClean="0"/>
              <a:t>’.</a:t>
            </a:r>
            <a:r>
              <a:rPr lang="en-GB" sz="3200" dirty="0"/>
              <a:t> </a:t>
            </a:r>
            <a:r>
              <a:rPr lang="en-GB" sz="3200" dirty="0" smtClean="0"/>
              <a:t> </a:t>
            </a:r>
            <a:r>
              <a:rPr lang="en-GB" sz="3200" dirty="0"/>
              <a:t>Yet by the time they start school, some children will have heard millions more words than others.  </a:t>
            </a:r>
            <a:r>
              <a:rPr lang="en-GB" sz="3200" dirty="0" smtClean="0"/>
              <a:t>The </a:t>
            </a:r>
            <a:r>
              <a:rPr lang="en-GB" sz="3200" dirty="0"/>
              <a:t>number of words a child has heard and can speak by the age of three is a predictor of later language development, so these early vocabulary gains are critically important.33</a:t>
            </a:r>
          </a:p>
        </p:txBody>
      </p:sp>
      <p:sp>
        <p:nvSpPr>
          <p:cNvPr id="3" name="TextBox 2"/>
          <p:cNvSpPr txBox="1"/>
          <p:nvPr/>
        </p:nvSpPr>
        <p:spPr>
          <a:xfrm>
            <a:off x="2220685" y="6324209"/>
            <a:ext cx="740229" cy="369332"/>
          </a:xfrm>
          <a:prstGeom prst="rect">
            <a:avLst/>
          </a:prstGeom>
          <a:noFill/>
        </p:spPr>
        <p:txBody>
          <a:bodyPr wrap="square" rtlCol="0">
            <a:spAutoFit/>
          </a:bodyPr>
          <a:lstStyle/>
          <a:p>
            <a:r>
              <a:rPr lang="en-GB" dirty="0" smtClean="0">
                <a:solidFill>
                  <a:schemeClr val="accent2">
                    <a:lumMod val="40000"/>
                    <a:lumOff val="60000"/>
                  </a:schemeClr>
                </a:solidFill>
              </a:rPr>
              <a:t>gap</a:t>
            </a:r>
            <a:endParaRPr lang="en-GB" dirty="0">
              <a:solidFill>
                <a:schemeClr val="accent2">
                  <a:lumMod val="40000"/>
                  <a:lumOff val="60000"/>
                </a:schemeClr>
              </a:solidFill>
            </a:endParaRPr>
          </a:p>
        </p:txBody>
      </p:sp>
    </p:spTree>
    <p:extLst>
      <p:ext uri="{BB962C8B-B14F-4D97-AF65-F5344CB8AC3E}">
        <p14:creationId xmlns:p14="http://schemas.microsoft.com/office/powerpoint/2010/main" val="28235165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2896"/>
            <a:ext cx="10515600" cy="1325563"/>
          </a:xfrm>
        </p:spPr>
        <p:txBody>
          <a:bodyPr/>
          <a:lstStyle/>
          <a:p>
            <a:r>
              <a:rPr lang="en-GB" dirty="0" smtClean="0"/>
              <a:t>Back and Forth Talk Across the Curriculum </a:t>
            </a:r>
            <a:r>
              <a:rPr lang="en-GB" sz="800" dirty="0" smtClean="0"/>
              <a:t/>
            </a:r>
            <a:br>
              <a:rPr lang="en-GB" sz="800" dirty="0" smtClean="0"/>
            </a:br>
            <a:r>
              <a:rPr lang="en-GB" sz="800" dirty="0"/>
              <a:t/>
            </a:r>
            <a:br>
              <a:rPr lang="en-GB" sz="800" dirty="0"/>
            </a:br>
            <a:r>
              <a:rPr lang="en-GB" sz="800" dirty="0" smtClean="0"/>
              <a:t/>
            </a:r>
            <a:br>
              <a:rPr lang="en-GB" sz="800" dirty="0" smtClean="0"/>
            </a:br>
            <a:r>
              <a:rPr lang="en-GB" sz="2400" dirty="0" smtClean="0"/>
              <a:t>• </a:t>
            </a:r>
            <a:r>
              <a:rPr lang="en-GB" sz="2400" dirty="0"/>
              <a:t>thinking out loud, modelling new language for children </a:t>
            </a:r>
            <a:r>
              <a:rPr lang="en-GB" sz="2400" dirty="0" smtClean="0"/>
              <a:t/>
            </a:r>
            <a:br>
              <a:rPr lang="en-GB" sz="2400" dirty="0" smtClean="0"/>
            </a:br>
            <a:r>
              <a:rPr lang="en-GB" sz="2400" dirty="0" smtClean="0"/>
              <a:t>• </a:t>
            </a:r>
            <a:r>
              <a:rPr lang="en-GB" sz="2400" dirty="0"/>
              <a:t>paying close attention to what the children say </a:t>
            </a:r>
            <a:r>
              <a:rPr lang="en-GB" sz="2400" dirty="0" smtClean="0"/>
              <a:t/>
            </a:r>
            <a:br>
              <a:rPr lang="en-GB" sz="2400" dirty="0" smtClean="0"/>
            </a:br>
            <a:r>
              <a:rPr lang="en-GB" sz="2400" dirty="0" smtClean="0"/>
              <a:t>• </a:t>
            </a:r>
            <a:r>
              <a:rPr lang="en-GB" sz="2400" dirty="0"/>
              <a:t>rephrasing and extending what the children say </a:t>
            </a:r>
            <a:r>
              <a:rPr lang="en-GB" sz="2400" dirty="0" smtClean="0"/>
              <a:t/>
            </a:r>
            <a:br>
              <a:rPr lang="en-GB" sz="2400" dirty="0" smtClean="0"/>
            </a:br>
            <a:r>
              <a:rPr lang="en-GB" sz="2400" dirty="0" smtClean="0"/>
              <a:t>• </a:t>
            </a:r>
            <a:r>
              <a:rPr lang="en-GB" sz="2400" dirty="0"/>
              <a:t>validating the children’s attempts at using new vocabulary and grammar by rephrasing what children say if necessary </a:t>
            </a:r>
            <a:r>
              <a:rPr lang="en-GB" sz="2400" dirty="0" smtClean="0"/>
              <a:t/>
            </a:r>
            <a:br>
              <a:rPr lang="en-GB" sz="2400" dirty="0" smtClean="0"/>
            </a:br>
            <a:r>
              <a:rPr lang="en-GB" sz="2400" dirty="0" smtClean="0"/>
              <a:t>• </a:t>
            </a:r>
            <a:r>
              <a:rPr lang="en-GB" sz="2400" dirty="0"/>
              <a:t>asking closed and open questions </a:t>
            </a:r>
            <a:r>
              <a:rPr lang="en-GB" sz="2400" dirty="0" smtClean="0"/>
              <a:t/>
            </a:r>
            <a:br>
              <a:rPr lang="en-GB" sz="2400" dirty="0" smtClean="0"/>
            </a:br>
            <a:r>
              <a:rPr lang="en-GB" sz="2400" dirty="0" smtClean="0"/>
              <a:t>• </a:t>
            </a:r>
            <a:r>
              <a:rPr lang="en-GB" sz="2400" dirty="0"/>
              <a:t>answering the children’s questions </a:t>
            </a:r>
            <a:r>
              <a:rPr lang="en-GB" sz="2400" dirty="0" smtClean="0"/>
              <a:t/>
            </a:r>
            <a:br>
              <a:rPr lang="en-GB" sz="2400" dirty="0" smtClean="0"/>
            </a:br>
            <a:r>
              <a:rPr lang="en-GB" sz="2400" dirty="0" smtClean="0"/>
              <a:t>• </a:t>
            </a:r>
            <a:r>
              <a:rPr lang="en-GB" sz="2400" dirty="0"/>
              <a:t>explaining why things happen </a:t>
            </a:r>
            <a:r>
              <a:rPr lang="en-GB" sz="2400" dirty="0" smtClean="0"/>
              <a:t/>
            </a:r>
            <a:br>
              <a:rPr lang="en-GB" sz="2400" dirty="0" smtClean="0"/>
            </a:br>
            <a:r>
              <a:rPr lang="en-GB" sz="2400" dirty="0" smtClean="0"/>
              <a:t>• </a:t>
            </a:r>
            <a:r>
              <a:rPr lang="en-GB" sz="2400" dirty="0"/>
              <a:t>deliberately connecting current and past events (‘Do you remember when…?’) </a:t>
            </a:r>
            <a:r>
              <a:rPr lang="en-GB" sz="2400" dirty="0" smtClean="0"/>
              <a:t/>
            </a:r>
            <a:br>
              <a:rPr lang="en-GB" sz="2400" dirty="0" smtClean="0"/>
            </a:br>
            <a:r>
              <a:rPr lang="en-GB" sz="2400" dirty="0" smtClean="0"/>
              <a:t>• </a:t>
            </a:r>
            <a:r>
              <a:rPr lang="en-GB" sz="2400" dirty="0"/>
              <a:t>providing models of accurate grammar </a:t>
            </a:r>
            <a:r>
              <a:rPr lang="en-GB" sz="2400" dirty="0" smtClean="0"/>
              <a:t/>
            </a:r>
            <a:br>
              <a:rPr lang="en-GB" sz="2400" dirty="0" smtClean="0"/>
            </a:br>
            <a:r>
              <a:rPr lang="en-GB" sz="2400" dirty="0" smtClean="0"/>
              <a:t>• </a:t>
            </a:r>
            <a:r>
              <a:rPr lang="en-GB" sz="2400" dirty="0"/>
              <a:t>extending children’s vocabulary and explaining new words </a:t>
            </a:r>
            <a:r>
              <a:rPr lang="en-GB" sz="2400" dirty="0" smtClean="0"/>
              <a:t/>
            </a:r>
            <a:br>
              <a:rPr lang="en-GB" sz="2400" dirty="0" smtClean="0"/>
            </a:br>
            <a:r>
              <a:rPr lang="en-GB" sz="2400" dirty="0" smtClean="0"/>
              <a:t>• </a:t>
            </a:r>
            <a:r>
              <a:rPr lang="en-GB" sz="2400" dirty="0"/>
              <a:t>connecting one idea or action to another </a:t>
            </a:r>
            <a:r>
              <a:rPr lang="en-GB" sz="2400" dirty="0" smtClean="0"/>
              <a:t/>
            </a:r>
            <a:br>
              <a:rPr lang="en-GB" sz="2400" dirty="0" smtClean="0"/>
            </a:br>
            <a:r>
              <a:rPr lang="en-GB" sz="2400" dirty="0" smtClean="0"/>
              <a:t>• </a:t>
            </a:r>
            <a:r>
              <a:rPr lang="en-GB" sz="2400" dirty="0"/>
              <a:t>helping children to articulate ideas in well-formed sentences. </a:t>
            </a:r>
          </a:p>
        </p:txBody>
      </p:sp>
    </p:spTree>
    <p:extLst>
      <p:ext uri="{BB962C8B-B14F-4D97-AF65-F5344CB8AC3E}">
        <p14:creationId xmlns:p14="http://schemas.microsoft.com/office/powerpoint/2010/main" val="12420837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81131"/>
            <a:ext cx="12192000" cy="4031873"/>
          </a:xfrm>
          <a:prstGeom prst="rect">
            <a:avLst/>
          </a:prstGeom>
          <a:solidFill>
            <a:schemeClr val="accent4">
              <a:lumMod val="40000"/>
              <a:lumOff val="60000"/>
            </a:schemeClr>
          </a:solidFill>
        </p:spPr>
        <p:txBody>
          <a:bodyPr wrap="square">
            <a:spAutoFit/>
          </a:bodyPr>
          <a:lstStyle/>
          <a:p>
            <a:r>
              <a:rPr lang="en-GB" sz="3200" dirty="0"/>
              <a:t>• What do we want children to know and think about? </a:t>
            </a:r>
            <a:endParaRPr lang="en-GB" sz="3200" dirty="0" smtClean="0"/>
          </a:p>
          <a:p>
            <a:r>
              <a:rPr lang="en-GB" sz="3200" dirty="0" smtClean="0"/>
              <a:t>• </a:t>
            </a:r>
            <a:r>
              <a:rPr lang="en-GB" sz="3200" dirty="0"/>
              <a:t>What vocabulary is associated with this knowledge and thinking? </a:t>
            </a:r>
            <a:endParaRPr lang="en-GB" sz="3200" dirty="0" smtClean="0"/>
          </a:p>
          <a:p>
            <a:r>
              <a:rPr lang="en-GB" sz="3200" dirty="0" smtClean="0"/>
              <a:t>• </a:t>
            </a:r>
            <a:r>
              <a:rPr lang="en-GB" sz="3200" dirty="0"/>
              <a:t>How can we engage the children in back and forth talk that supports their knowledge and thinking? </a:t>
            </a:r>
            <a:endParaRPr lang="en-GB" sz="3200" dirty="0" smtClean="0"/>
          </a:p>
          <a:p>
            <a:r>
              <a:rPr lang="en-GB" sz="3200" dirty="0" smtClean="0"/>
              <a:t>• </a:t>
            </a:r>
            <a:r>
              <a:rPr lang="en-GB" sz="3200" dirty="0"/>
              <a:t>What photos could we take that would reinforce the vocabulary and language after an activity or visit? </a:t>
            </a:r>
            <a:endParaRPr lang="en-GB" sz="3200" dirty="0" smtClean="0"/>
          </a:p>
          <a:p>
            <a:r>
              <a:rPr lang="en-GB" sz="3200" dirty="0" smtClean="0"/>
              <a:t>• </a:t>
            </a:r>
            <a:r>
              <a:rPr lang="en-GB" sz="3200" dirty="0"/>
              <a:t>Which books could be read aloud and shared before and afterwards? </a:t>
            </a:r>
            <a:endParaRPr lang="en-GB" sz="3200" dirty="0" smtClean="0"/>
          </a:p>
          <a:p>
            <a:r>
              <a:rPr lang="en-GB" sz="3200" dirty="0" smtClean="0"/>
              <a:t>• </a:t>
            </a:r>
            <a:r>
              <a:rPr lang="en-GB" sz="3200" dirty="0"/>
              <a:t>Which songs might introduce or reinforce the vocabulary?</a:t>
            </a:r>
          </a:p>
        </p:txBody>
      </p:sp>
      <p:sp>
        <p:nvSpPr>
          <p:cNvPr id="5" name="TextBox 4"/>
          <p:cNvSpPr txBox="1"/>
          <p:nvPr/>
        </p:nvSpPr>
        <p:spPr>
          <a:xfrm>
            <a:off x="224970" y="203968"/>
            <a:ext cx="11557727" cy="769441"/>
          </a:xfrm>
          <a:prstGeom prst="rect">
            <a:avLst/>
          </a:prstGeom>
          <a:noFill/>
        </p:spPr>
        <p:txBody>
          <a:bodyPr wrap="square" rtlCol="0">
            <a:spAutoFit/>
          </a:bodyPr>
          <a:lstStyle/>
          <a:p>
            <a:r>
              <a:rPr lang="en-GB" sz="4400" dirty="0" smtClean="0"/>
              <a:t>This Needs Careful </a:t>
            </a:r>
            <a:r>
              <a:rPr lang="en-GB" sz="4400" dirty="0" smtClean="0"/>
              <a:t>Planning – A Fire Station Visit</a:t>
            </a:r>
            <a:endParaRPr lang="en-GB" sz="4400" dirty="0"/>
          </a:p>
        </p:txBody>
      </p:sp>
      <p:sp>
        <p:nvSpPr>
          <p:cNvPr id="6" name="Content Placeholder 2"/>
          <p:cNvSpPr>
            <a:spLocks noGrp="1"/>
          </p:cNvSpPr>
          <p:nvPr>
            <p:ph idx="1"/>
          </p:nvPr>
        </p:nvSpPr>
        <p:spPr>
          <a:xfrm>
            <a:off x="0" y="5605446"/>
            <a:ext cx="12192000" cy="426699"/>
          </a:xfrm>
          <a:solidFill>
            <a:schemeClr val="accent4">
              <a:lumMod val="40000"/>
              <a:lumOff val="60000"/>
            </a:schemeClr>
          </a:solidFill>
        </p:spPr>
        <p:txBody>
          <a:bodyPr/>
          <a:lstStyle/>
          <a:p>
            <a:pPr marL="0" indent="0" algn="ctr">
              <a:buNone/>
            </a:pPr>
            <a:r>
              <a:rPr lang="en-GB" sz="1800" b="1" dirty="0" smtClean="0"/>
              <a:t>Activity -Take a look at the example given in the latest Reading Framework document</a:t>
            </a:r>
            <a:r>
              <a:rPr lang="en-GB" sz="1800" dirty="0" smtClean="0"/>
              <a:t>.</a:t>
            </a:r>
          </a:p>
          <a:p>
            <a:endParaRPr lang="en-GB" dirty="0"/>
          </a:p>
          <a:p>
            <a:pPr marL="0" indent="0">
              <a:buNone/>
            </a:pPr>
            <a:endParaRPr lang="en-GB" dirty="0"/>
          </a:p>
        </p:txBody>
      </p:sp>
    </p:spTree>
    <p:extLst>
      <p:ext uri="{BB962C8B-B14F-4D97-AF65-F5344CB8AC3E}">
        <p14:creationId xmlns:p14="http://schemas.microsoft.com/office/powerpoint/2010/main" val="31079710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14" y="43543"/>
            <a:ext cx="6073409" cy="3468914"/>
          </a:xfrm>
        </p:spPr>
        <p:txBody>
          <a:bodyPr>
            <a:normAutofit fontScale="90000"/>
          </a:bodyPr>
          <a:lstStyle/>
          <a:p>
            <a:r>
              <a:rPr lang="en-GB" dirty="0" smtClean="0"/>
              <a:t/>
            </a:r>
            <a:br>
              <a:rPr lang="en-GB" dirty="0" smtClean="0"/>
            </a:br>
            <a:r>
              <a:rPr lang="en-GB" dirty="0" smtClean="0"/>
              <a:t/>
            </a:r>
            <a:br>
              <a:rPr lang="en-GB" dirty="0" smtClean="0"/>
            </a:br>
            <a:r>
              <a:rPr lang="en-GB" sz="4000" dirty="0" smtClean="0"/>
              <a:t>Remind yourself/Introduce yourself to </a:t>
            </a:r>
            <a:r>
              <a:rPr lang="en-GB" sz="4000" dirty="0"/>
              <a:t>the </a:t>
            </a:r>
            <a:r>
              <a:rPr lang="en-GB" sz="4000" dirty="0" smtClean="0"/>
              <a:t>NC programmes </a:t>
            </a:r>
            <a:r>
              <a:rPr lang="en-GB" sz="4000" dirty="0"/>
              <a:t>of </a:t>
            </a:r>
            <a:r>
              <a:rPr lang="en-GB" sz="4000" dirty="0" smtClean="0"/>
              <a:t>study</a:t>
            </a:r>
            <a:r>
              <a:rPr lang="en-GB" sz="4000" dirty="0" smtClean="0"/>
              <a:t/>
            </a:r>
            <a:br>
              <a:rPr lang="en-GB" sz="4000" dirty="0" smtClean="0"/>
            </a:br>
            <a:r>
              <a:rPr lang="en-GB" sz="4000" dirty="0"/>
              <a:t/>
            </a:r>
            <a:br>
              <a:rPr lang="en-GB" sz="4000" dirty="0"/>
            </a:br>
            <a:r>
              <a:rPr lang="en-GB" sz="4000" dirty="0">
                <a:solidFill>
                  <a:srgbClr val="FF0000"/>
                </a:solidFill>
              </a:rPr>
              <a:t>Note the key statutory requirements</a:t>
            </a:r>
            <a:br>
              <a:rPr lang="en-GB" sz="4000" dirty="0">
                <a:solidFill>
                  <a:srgbClr val="FF0000"/>
                </a:solidFill>
              </a:rPr>
            </a:br>
            <a:r>
              <a:rPr lang="en-GB" sz="4000" dirty="0">
                <a:solidFill>
                  <a:srgbClr val="FF0000"/>
                </a:solidFill>
              </a:rPr>
              <a:t>What do you notice? </a:t>
            </a:r>
            <a:r>
              <a:rPr lang="en-GB" sz="4000" dirty="0" smtClean="0">
                <a:solidFill>
                  <a:srgbClr val="FF0000"/>
                </a:solidFill>
              </a:rPr>
              <a:t/>
            </a:r>
            <a:br>
              <a:rPr lang="en-GB" sz="4000" dirty="0" smtClean="0">
                <a:solidFill>
                  <a:srgbClr val="FF0000"/>
                </a:solidFill>
              </a:rPr>
            </a:br>
            <a:r>
              <a:rPr lang="en-GB" sz="4000" dirty="0" smtClean="0">
                <a:solidFill>
                  <a:srgbClr val="FF0000"/>
                </a:solidFill>
              </a:rPr>
              <a:t>Any </a:t>
            </a:r>
            <a:r>
              <a:rPr lang="en-GB" sz="4000" dirty="0">
                <a:solidFill>
                  <a:srgbClr val="FF0000"/>
                </a:solidFill>
              </a:rPr>
              <a:t>surprises?</a:t>
            </a:r>
            <a:r>
              <a:rPr lang="en-GB" sz="2700" dirty="0"/>
              <a:t/>
            </a:r>
            <a:br>
              <a:rPr lang="en-GB" sz="2700" dirty="0"/>
            </a:br>
            <a:r>
              <a:rPr lang="en-GB" sz="1600" b="1" dirty="0">
                <a:solidFill>
                  <a:srgbClr val="FF0000"/>
                </a:solidFill>
              </a:rPr>
              <a:t/>
            </a:r>
            <a:br>
              <a:rPr lang="en-GB" sz="1600" b="1" dirty="0">
                <a:solidFill>
                  <a:srgbClr val="FF0000"/>
                </a:solidFill>
              </a:rPr>
            </a:br>
            <a:r>
              <a:rPr lang="en-GB" dirty="0"/>
              <a:t/>
            </a:r>
            <a:br>
              <a:rPr lang="en-GB" dirty="0"/>
            </a:br>
            <a:r>
              <a:rPr lang="en-GB" dirty="0"/>
              <a:t/>
            </a:r>
            <a:br>
              <a:rPr lang="en-GB" dirty="0"/>
            </a:br>
            <a:endParaRPr lang="en-GB" dirty="0"/>
          </a:p>
        </p:txBody>
      </p:sp>
      <p:pic>
        <p:nvPicPr>
          <p:cNvPr id="4" name="Picture 3"/>
          <p:cNvPicPr>
            <a:picLocks noChangeAspect="1"/>
          </p:cNvPicPr>
          <p:nvPr/>
        </p:nvPicPr>
        <p:blipFill rotWithShape="1">
          <a:blip r:embed="rId2"/>
          <a:srcRect b="6621"/>
          <a:stretch/>
        </p:blipFill>
        <p:spPr>
          <a:xfrm>
            <a:off x="6291123" y="137732"/>
            <a:ext cx="5426260" cy="5807950"/>
          </a:xfrm>
          <a:prstGeom prst="rect">
            <a:avLst/>
          </a:prstGeom>
        </p:spPr>
      </p:pic>
    </p:spTree>
    <p:extLst>
      <p:ext uri="{BB962C8B-B14F-4D97-AF65-F5344CB8AC3E}">
        <p14:creationId xmlns:p14="http://schemas.microsoft.com/office/powerpoint/2010/main" val="5615710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012" y="1775913"/>
            <a:ext cx="10515600" cy="1325563"/>
          </a:xfrm>
          <a:solidFill>
            <a:srgbClr val="FFFF00"/>
          </a:solidFill>
        </p:spPr>
        <p:txBody>
          <a:bodyPr/>
          <a:lstStyle/>
          <a:p>
            <a:pPr algn="ctr"/>
            <a:r>
              <a:rPr lang="en-GB" dirty="0" smtClean="0"/>
              <a:t>Progression in Reading </a:t>
            </a:r>
            <a:br>
              <a:rPr lang="en-GB" dirty="0" smtClean="0"/>
            </a:br>
            <a:r>
              <a:rPr lang="en-GB" dirty="0" smtClean="0"/>
              <a:t>National Curriculum Y1 - 6</a:t>
            </a:r>
            <a:endParaRPr lang="en-GB" dirty="0"/>
          </a:p>
        </p:txBody>
      </p:sp>
    </p:spTree>
    <p:extLst>
      <p:ext uri="{BB962C8B-B14F-4D97-AF65-F5344CB8AC3E}">
        <p14:creationId xmlns:p14="http://schemas.microsoft.com/office/powerpoint/2010/main" val="16909985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285" y="0"/>
            <a:ext cx="11005457" cy="1325563"/>
          </a:xfrm>
        </p:spPr>
        <p:txBody>
          <a:bodyPr/>
          <a:lstStyle/>
          <a:p>
            <a:r>
              <a:rPr lang="en-GB" dirty="0" smtClean="0"/>
              <a:t>Activity</a:t>
            </a:r>
            <a:endParaRPr lang="en-GB" dirty="0"/>
          </a:p>
        </p:txBody>
      </p:sp>
      <p:sp>
        <p:nvSpPr>
          <p:cNvPr id="3" name="Content Placeholder 2"/>
          <p:cNvSpPr>
            <a:spLocks noGrp="1"/>
          </p:cNvSpPr>
          <p:nvPr>
            <p:ph idx="1"/>
          </p:nvPr>
        </p:nvSpPr>
        <p:spPr>
          <a:xfrm>
            <a:off x="678542" y="490311"/>
            <a:ext cx="10515600" cy="4351338"/>
          </a:xfrm>
        </p:spPr>
        <p:txBody>
          <a:bodyPr/>
          <a:lstStyle/>
          <a:p>
            <a:r>
              <a:rPr lang="en-GB" dirty="0" smtClean="0"/>
              <a:t>Look at the stranded sheets for assessing reading – word reading</a:t>
            </a:r>
          </a:p>
          <a:p>
            <a:r>
              <a:rPr lang="en-GB" dirty="0" smtClean="0"/>
              <a:t>What skills are included?</a:t>
            </a:r>
            <a:endParaRPr lang="en-GB"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1143" y="1450470"/>
            <a:ext cx="8964159" cy="4555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80505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0914" y="290286"/>
            <a:ext cx="10987315" cy="738664"/>
          </a:xfrm>
          <a:prstGeom prst="rect">
            <a:avLst/>
          </a:prstGeom>
          <a:solidFill>
            <a:schemeClr val="accent1">
              <a:lumMod val="60000"/>
              <a:lumOff val="40000"/>
            </a:schemeClr>
          </a:solidFill>
        </p:spPr>
        <p:txBody>
          <a:bodyPr wrap="square" rtlCol="0">
            <a:spAutoFit/>
          </a:bodyPr>
          <a:lstStyle/>
          <a:p>
            <a:r>
              <a:rPr lang="en-GB" sz="2400" dirty="0" smtClean="0"/>
              <a:t>Word Reading Skills – applying phonic knowledge to decode words</a:t>
            </a:r>
            <a:endParaRPr lang="en-GB" dirty="0"/>
          </a:p>
          <a:p>
            <a:pPr marL="285750" indent="-285750">
              <a:buFont typeface="Arial" panose="020B0604020202020204" pitchFamily="34" charset="0"/>
              <a:buChar char="•"/>
            </a:pPr>
            <a:endParaRPr lang="en-GB" dirty="0"/>
          </a:p>
        </p:txBody>
      </p:sp>
      <p:sp>
        <p:nvSpPr>
          <p:cNvPr id="5" name="Rectangle 4"/>
          <p:cNvSpPr/>
          <p:nvPr/>
        </p:nvSpPr>
        <p:spPr>
          <a:xfrm>
            <a:off x="5631543" y="1228850"/>
            <a:ext cx="3933371" cy="3693319"/>
          </a:xfrm>
          <a:prstGeom prst="rect">
            <a:avLst/>
          </a:prstGeom>
        </p:spPr>
        <p:txBody>
          <a:bodyPr wrap="square">
            <a:spAutoFit/>
          </a:bodyPr>
          <a:lstStyle/>
          <a:p>
            <a:endParaRPr lang="en-GB" dirty="0"/>
          </a:p>
          <a:p>
            <a:pPr marL="285750" indent="-285750">
              <a:buFont typeface="Arial" panose="020B0604020202020204" pitchFamily="34" charset="0"/>
              <a:buChar char="•"/>
            </a:pPr>
            <a:r>
              <a:rPr lang="en-GB" sz="2400" dirty="0"/>
              <a:t>CEWs</a:t>
            </a:r>
          </a:p>
          <a:p>
            <a:endParaRPr lang="en-GB" sz="2400" dirty="0"/>
          </a:p>
          <a:p>
            <a:pPr marL="285750" indent="-285750">
              <a:buFont typeface="Arial" panose="020B0604020202020204" pitchFamily="34" charset="0"/>
              <a:buChar char="•"/>
            </a:pPr>
            <a:r>
              <a:rPr lang="en-GB" sz="2400" dirty="0"/>
              <a:t>Using picture clues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Context clues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Alternative GPCs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Self correcting</a:t>
            </a:r>
          </a:p>
        </p:txBody>
      </p:sp>
      <p:sp>
        <p:nvSpPr>
          <p:cNvPr id="6" name="Rectangle 5"/>
          <p:cNvSpPr/>
          <p:nvPr/>
        </p:nvSpPr>
        <p:spPr>
          <a:xfrm>
            <a:off x="769258" y="1228850"/>
            <a:ext cx="4107543" cy="4524315"/>
          </a:xfrm>
          <a:prstGeom prst="rect">
            <a:avLst/>
          </a:prstGeom>
        </p:spPr>
        <p:txBody>
          <a:bodyPr wrap="square">
            <a:spAutoFit/>
          </a:bodyPr>
          <a:lstStyle/>
          <a:p>
            <a:pPr marL="285750" indent="-285750">
              <a:buFont typeface="Arial" panose="020B0604020202020204" pitchFamily="34" charset="0"/>
              <a:buChar char="•"/>
            </a:pPr>
            <a:r>
              <a:rPr lang="en-GB" sz="2400" dirty="0"/>
              <a:t>Decoding</a:t>
            </a:r>
          </a:p>
          <a:p>
            <a:endParaRPr lang="en-GB" sz="2400" dirty="0"/>
          </a:p>
          <a:p>
            <a:pPr marL="285750" indent="-285750">
              <a:buFont typeface="Arial" panose="020B0604020202020204" pitchFamily="34" charset="0"/>
              <a:buChar char="•"/>
            </a:pPr>
            <a:r>
              <a:rPr lang="en-GB" sz="2400" dirty="0"/>
              <a:t>Phonics – blending sounds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Segmenting</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Identifying root words,  suffixes and prefixes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Using punctuation</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solidFill>
                  <a:srgbClr val="FF0000"/>
                </a:solidFill>
              </a:rPr>
              <a:t>Pace for fluency (re-reading)</a:t>
            </a:r>
          </a:p>
        </p:txBody>
      </p:sp>
    </p:spTree>
    <p:extLst>
      <p:ext uri="{BB962C8B-B14F-4D97-AF65-F5344CB8AC3E}">
        <p14:creationId xmlns:p14="http://schemas.microsoft.com/office/powerpoint/2010/main" val="3049470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686" y="713468"/>
            <a:ext cx="10515600" cy="2392589"/>
          </a:xfrm>
          <a:solidFill>
            <a:srgbClr val="FFFF00"/>
          </a:solidFill>
        </p:spPr>
        <p:txBody>
          <a:bodyPr/>
          <a:lstStyle/>
          <a:p>
            <a:pPr algn="ctr"/>
            <a:r>
              <a:rPr lang="en-GB" sz="8000" dirty="0" smtClean="0"/>
              <a:t>Comprehension  </a:t>
            </a:r>
            <a:r>
              <a:rPr lang="en-GB" sz="8000" dirty="0"/>
              <a:t>R</a:t>
            </a:r>
            <a:r>
              <a:rPr lang="en-GB" sz="8000" dirty="0" smtClean="0"/>
              <a:t>esponding to the text!</a:t>
            </a:r>
            <a:endParaRPr lang="en-GB" sz="8000" dirty="0"/>
          </a:p>
        </p:txBody>
      </p:sp>
    </p:spTree>
    <p:extLst>
      <p:ext uri="{BB962C8B-B14F-4D97-AF65-F5344CB8AC3E}">
        <p14:creationId xmlns:p14="http://schemas.microsoft.com/office/powerpoint/2010/main" val="242143623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56028" y="132897"/>
            <a:ext cx="10515600" cy="1325563"/>
          </a:xfrm>
        </p:spPr>
        <p:txBody>
          <a:bodyPr/>
          <a:lstStyle/>
          <a:p>
            <a:pPr eaLnBrk="1" hangingPunct="1"/>
            <a:r>
              <a:rPr lang="en-GB" dirty="0" smtClean="0"/>
              <a:t>Reading Domains</a:t>
            </a:r>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2970" y="1233713"/>
            <a:ext cx="7738109" cy="3585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63426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086" y="270483"/>
            <a:ext cx="6828292" cy="5544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14108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656" y="329830"/>
            <a:ext cx="10577286" cy="146709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reading vip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843" y="2124071"/>
            <a:ext cx="3187700" cy="37654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23542" y="2412148"/>
            <a:ext cx="6498771" cy="1754326"/>
          </a:xfrm>
          <a:prstGeom prst="rect">
            <a:avLst/>
          </a:prstGeom>
          <a:noFill/>
        </p:spPr>
        <p:txBody>
          <a:bodyPr wrap="square" rtlCol="0">
            <a:spAutoFit/>
          </a:bodyPr>
          <a:lstStyle/>
          <a:p>
            <a:r>
              <a:rPr lang="en-GB" sz="3600" dirty="0" smtClean="0">
                <a:hlinkClick r:id="rId4"/>
              </a:rPr>
              <a:t>www.literacyshed.com</a:t>
            </a:r>
            <a:endParaRPr lang="en-GB" sz="3600" dirty="0" smtClean="0"/>
          </a:p>
          <a:p>
            <a:r>
              <a:rPr lang="en-GB" sz="3600" dirty="0" smtClean="0">
                <a:hlinkClick r:id="rId5"/>
              </a:rPr>
              <a:t>www.literacyshedplus.com</a:t>
            </a:r>
            <a:endParaRPr lang="en-GB" sz="3600" dirty="0" smtClean="0"/>
          </a:p>
          <a:p>
            <a:endParaRPr lang="en-GB" sz="3600" dirty="0"/>
          </a:p>
        </p:txBody>
      </p:sp>
      <p:sp>
        <p:nvSpPr>
          <p:cNvPr id="2" name="TextBox 1"/>
          <p:cNvSpPr txBox="1"/>
          <p:nvPr/>
        </p:nvSpPr>
        <p:spPr>
          <a:xfrm>
            <a:off x="5123542" y="4166474"/>
            <a:ext cx="5675087" cy="584775"/>
          </a:xfrm>
          <a:prstGeom prst="rect">
            <a:avLst/>
          </a:prstGeom>
          <a:noFill/>
        </p:spPr>
        <p:txBody>
          <a:bodyPr wrap="square" rtlCol="0">
            <a:spAutoFit/>
          </a:bodyPr>
          <a:lstStyle/>
          <a:p>
            <a:r>
              <a:rPr lang="en-GB" sz="3200" dirty="0" smtClean="0"/>
              <a:t>What questions do we ask?</a:t>
            </a:r>
            <a:endParaRPr lang="en-GB" sz="3200" dirty="0"/>
          </a:p>
        </p:txBody>
      </p:sp>
    </p:spTree>
    <p:extLst>
      <p:ext uri="{BB962C8B-B14F-4D97-AF65-F5344CB8AC3E}">
        <p14:creationId xmlns:p14="http://schemas.microsoft.com/office/powerpoint/2010/main" val="2653953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3200" y="130629"/>
            <a:ext cx="2438400" cy="369332"/>
          </a:xfrm>
          <a:prstGeom prst="rect">
            <a:avLst/>
          </a:prstGeom>
          <a:noFill/>
        </p:spPr>
        <p:txBody>
          <a:bodyPr wrap="square" rtlCol="0">
            <a:spAutoFit/>
          </a:bodyPr>
          <a:lstStyle/>
          <a:p>
            <a:r>
              <a:rPr lang="en-GB" dirty="0" smtClean="0"/>
              <a:t>TASK</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4602" y="499961"/>
            <a:ext cx="5934075"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907" y="2008415"/>
            <a:ext cx="5934075"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50000"/>
          <a:stretch/>
        </p:blipFill>
        <p:spPr bwMode="auto">
          <a:xfrm>
            <a:off x="6096000" y="3254828"/>
            <a:ext cx="5915025" cy="414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4602" y="4061732"/>
            <a:ext cx="5924550"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Image result for reading vip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200" y="2113186"/>
            <a:ext cx="3187700" cy="37654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7193" y="4794931"/>
            <a:ext cx="5905500"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t="50000"/>
          <a:stretch/>
        </p:blipFill>
        <p:spPr bwMode="auto">
          <a:xfrm>
            <a:off x="5117193" y="1502229"/>
            <a:ext cx="596265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82827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25398" y="-130628"/>
            <a:ext cx="8496944" cy="1877437"/>
          </a:xfrm>
          <a:prstGeom prst="rect">
            <a:avLst/>
          </a:prstGeom>
          <a:noFill/>
        </p:spPr>
        <p:txBody>
          <a:bodyPr wrap="square" rtlCol="0">
            <a:spAutoFit/>
          </a:bodyPr>
          <a:lstStyle/>
          <a:p>
            <a:r>
              <a:rPr lang="en-GB" sz="1600" dirty="0">
                <a:latin typeface="Comic Sans MS" panose="030F0702030302020204" pitchFamily="66" charset="0"/>
              </a:rPr>
              <a:t> </a:t>
            </a:r>
          </a:p>
          <a:p>
            <a:r>
              <a:rPr lang="en-GB" sz="1600" dirty="0">
                <a:latin typeface="Comic Sans MS" panose="030F0702030302020204" pitchFamily="66" charset="0"/>
              </a:rPr>
              <a:t>In St. Wilfrid’s, we use </a:t>
            </a:r>
            <a:r>
              <a:rPr lang="en-GB" sz="1600" b="1" dirty="0">
                <a:solidFill>
                  <a:schemeClr val="accent2">
                    <a:lumMod val="75000"/>
                  </a:schemeClr>
                </a:solidFill>
                <a:latin typeface="Comic Sans MS" panose="030F0702030302020204" pitchFamily="66" charset="0"/>
              </a:rPr>
              <a:t>VIPERS</a:t>
            </a:r>
            <a:r>
              <a:rPr lang="en-GB" sz="1600" dirty="0">
                <a:latin typeface="Comic Sans MS" panose="030F0702030302020204" pitchFamily="66" charset="0"/>
              </a:rPr>
              <a:t> when it comes to reading. These help us improve our reading skills.  At home, when you hear your child read their </a:t>
            </a:r>
            <a:r>
              <a:rPr lang="en-GB" sz="1600" b="1" dirty="0">
                <a:solidFill>
                  <a:schemeClr val="accent2">
                    <a:lumMod val="75000"/>
                  </a:schemeClr>
                </a:solidFill>
                <a:latin typeface="Comic Sans MS" panose="030F0702030302020204" pitchFamily="66" charset="0"/>
              </a:rPr>
              <a:t>phonic or accelerated reader</a:t>
            </a:r>
            <a:r>
              <a:rPr lang="en-GB" sz="1600" dirty="0">
                <a:latin typeface="Comic Sans MS" panose="030F0702030302020204" pitchFamily="66" charset="0"/>
              </a:rPr>
              <a:t> book, use some of the questions or  talking points from the six sections below, to help them develop as readers.</a:t>
            </a:r>
          </a:p>
          <a:p>
            <a:endParaRPr lang="en-GB" dirty="0"/>
          </a:p>
          <a:p>
            <a:endParaRPr lang="en-GB" dirty="0"/>
          </a:p>
        </p:txBody>
      </p:sp>
      <p:pic>
        <p:nvPicPr>
          <p:cNvPr id="6" name="Picture 4"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1" y="1150503"/>
            <a:ext cx="8598341" cy="11926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1607908093"/>
              </p:ext>
            </p:extLst>
          </p:nvPr>
        </p:nvGraphicFramePr>
        <p:xfrm>
          <a:off x="1636198" y="2343115"/>
          <a:ext cx="8486144" cy="4175760"/>
        </p:xfrm>
        <a:graphic>
          <a:graphicData uri="http://schemas.openxmlformats.org/drawingml/2006/table">
            <a:tbl>
              <a:tblPr/>
              <a:tblGrid>
                <a:gridCol w="1414357">
                  <a:extLst>
                    <a:ext uri="{9D8B030D-6E8A-4147-A177-3AD203B41FA5}">
                      <a16:colId xmlns:a16="http://schemas.microsoft.com/office/drawing/2014/main" val="20000"/>
                    </a:ext>
                  </a:extLst>
                </a:gridCol>
                <a:gridCol w="1414357">
                  <a:extLst>
                    <a:ext uri="{9D8B030D-6E8A-4147-A177-3AD203B41FA5}">
                      <a16:colId xmlns:a16="http://schemas.microsoft.com/office/drawing/2014/main" val="20001"/>
                    </a:ext>
                  </a:extLst>
                </a:gridCol>
                <a:gridCol w="1414358">
                  <a:extLst>
                    <a:ext uri="{9D8B030D-6E8A-4147-A177-3AD203B41FA5}">
                      <a16:colId xmlns:a16="http://schemas.microsoft.com/office/drawing/2014/main" val="20002"/>
                    </a:ext>
                  </a:extLst>
                </a:gridCol>
                <a:gridCol w="1414358">
                  <a:extLst>
                    <a:ext uri="{9D8B030D-6E8A-4147-A177-3AD203B41FA5}">
                      <a16:colId xmlns:a16="http://schemas.microsoft.com/office/drawing/2014/main" val="20003"/>
                    </a:ext>
                  </a:extLst>
                </a:gridCol>
                <a:gridCol w="1414357">
                  <a:extLst>
                    <a:ext uri="{9D8B030D-6E8A-4147-A177-3AD203B41FA5}">
                      <a16:colId xmlns:a16="http://schemas.microsoft.com/office/drawing/2014/main" val="20004"/>
                    </a:ext>
                  </a:extLst>
                </a:gridCol>
                <a:gridCol w="1414357">
                  <a:extLst>
                    <a:ext uri="{9D8B030D-6E8A-4147-A177-3AD203B41FA5}">
                      <a16:colId xmlns:a16="http://schemas.microsoft.com/office/drawing/2014/main" val="20005"/>
                    </a:ext>
                  </a:extLst>
                </a:gridCol>
              </a:tblGrid>
              <a:tr h="324067">
                <a:tc>
                  <a:txBody>
                    <a:bodyPr/>
                    <a:lstStyle/>
                    <a:p>
                      <a:pPr algn="ctr"/>
                      <a:r>
                        <a:rPr lang="en-GB" sz="1600" b="1" dirty="0" smtClean="0">
                          <a:solidFill>
                            <a:srgbClr val="FF0000"/>
                          </a:solidFill>
                          <a:latin typeface="Comic Sans MS" panose="030F0702030302020204" pitchFamily="66" charset="0"/>
                        </a:rPr>
                        <a:t>V</a:t>
                      </a:r>
                      <a:r>
                        <a:rPr lang="en-GB" sz="1600" dirty="0" smtClean="0">
                          <a:latin typeface="Comic Sans MS" panose="030F0702030302020204" pitchFamily="66" charset="0"/>
                        </a:rPr>
                        <a:t>ocabulary</a:t>
                      </a:r>
                      <a:endParaRPr lang="en-GB" sz="1600" dirty="0">
                        <a:latin typeface="Comic Sans MS" panose="030F0702030302020204" pitchFamily="66" charset="0"/>
                      </a:endParaRP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GB" sz="1600" dirty="0" smtClean="0">
                          <a:solidFill>
                            <a:srgbClr val="FF0000"/>
                          </a:solidFill>
                          <a:latin typeface="Comic Sans MS" panose="030F0702030302020204" pitchFamily="66" charset="0"/>
                        </a:rPr>
                        <a:t>I</a:t>
                      </a:r>
                      <a:r>
                        <a:rPr lang="en-GB" sz="1600" dirty="0" smtClean="0">
                          <a:latin typeface="Comic Sans MS" panose="030F0702030302020204" pitchFamily="66" charset="0"/>
                        </a:rPr>
                        <a:t>nference</a:t>
                      </a:r>
                      <a:endParaRPr lang="en-GB" sz="16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GB" sz="1600" b="1" dirty="0" smtClean="0">
                          <a:solidFill>
                            <a:srgbClr val="FF0000"/>
                          </a:solidFill>
                          <a:latin typeface="Comic Sans MS" panose="030F0702030302020204" pitchFamily="66" charset="0"/>
                        </a:rPr>
                        <a:t>P</a:t>
                      </a:r>
                      <a:r>
                        <a:rPr lang="en-GB" sz="1600" dirty="0" smtClean="0">
                          <a:latin typeface="Comic Sans MS" panose="030F0702030302020204" pitchFamily="66" charset="0"/>
                        </a:rPr>
                        <a:t>redicting</a:t>
                      </a:r>
                      <a:endParaRPr lang="en-GB" sz="16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GB" sz="1600" b="1" dirty="0" smtClean="0">
                          <a:solidFill>
                            <a:srgbClr val="FF0000"/>
                          </a:solidFill>
                          <a:latin typeface="Comic Sans MS" panose="030F0702030302020204" pitchFamily="66" charset="0"/>
                        </a:rPr>
                        <a:t>E</a:t>
                      </a:r>
                      <a:r>
                        <a:rPr lang="en-GB" sz="1600" dirty="0" smtClean="0">
                          <a:latin typeface="Comic Sans MS" panose="030F0702030302020204" pitchFamily="66" charset="0"/>
                        </a:rPr>
                        <a:t>xplain</a:t>
                      </a:r>
                      <a:endParaRPr lang="en-GB" sz="16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GB" sz="1600" b="1" dirty="0" smtClean="0">
                          <a:solidFill>
                            <a:srgbClr val="FF0000"/>
                          </a:solidFill>
                          <a:latin typeface="Comic Sans MS" panose="030F0702030302020204" pitchFamily="66" charset="0"/>
                        </a:rPr>
                        <a:t>R</a:t>
                      </a:r>
                      <a:r>
                        <a:rPr lang="en-GB" sz="1600" dirty="0" smtClean="0">
                          <a:latin typeface="Comic Sans MS" panose="030F0702030302020204" pitchFamily="66" charset="0"/>
                        </a:rPr>
                        <a:t>etrieve</a:t>
                      </a:r>
                      <a:endParaRPr lang="en-GB" sz="16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GB" sz="1600" b="1" dirty="0" smtClean="0">
                          <a:solidFill>
                            <a:srgbClr val="FF0000"/>
                          </a:solidFill>
                          <a:latin typeface="Comic Sans MS" panose="030F0702030302020204" pitchFamily="66" charset="0"/>
                        </a:rPr>
                        <a:t>S</a:t>
                      </a:r>
                      <a:r>
                        <a:rPr lang="en-GB" sz="1600" dirty="0" smtClean="0">
                          <a:latin typeface="Comic Sans MS" panose="030F0702030302020204" pitchFamily="66" charset="0"/>
                        </a:rPr>
                        <a:t>equence</a:t>
                      </a:r>
                      <a:endParaRPr lang="en-GB" sz="16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7954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Comic Sans MS" panose="030F0702030302020204" pitchFamily="66" charset="0"/>
                        </a:rPr>
                        <a:t>New words that help you understand</a:t>
                      </a:r>
                      <a:r>
                        <a:rPr lang="en-GB" sz="1200" baseline="0" dirty="0" smtClean="0">
                          <a:latin typeface="Comic Sans MS" panose="030F0702030302020204" pitchFamily="66" charset="0"/>
                        </a:rPr>
                        <a:t> the text.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Comic Sans MS" panose="030F0702030302020204" pitchFamily="66" charset="0"/>
                        </a:rPr>
                        <a:t>Work out answers from the text.</a:t>
                      </a:r>
                    </a:p>
                    <a:p>
                      <a:endParaRPr lang="en-GB" sz="1200" dirty="0" smtClean="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Comic Sans MS" panose="030F0702030302020204" pitchFamily="66" charset="0"/>
                        </a:rPr>
                        <a:t>Predict</a:t>
                      </a:r>
                      <a:r>
                        <a:rPr lang="en-GB" sz="1200" baseline="0" dirty="0" smtClean="0">
                          <a:latin typeface="Comic Sans MS" panose="030F0702030302020204" pitchFamily="66" charset="0"/>
                        </a:rPr>
                        <a:t> what might come next and explain why.</a:t>
                      </a:r>
                    </a:p>
                    <a:p>
                      <a:endParaRPr lang="en-GB" sz="1200" baseline="0" dirty="0" smtClean="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Comic Sans MS" panose="030F0702030302020204" pitchFamily="66" charset="0"/>
                        </a:rPr>
                        <a:t>Explain</a:t>
                      </a:r>
                      <a:r>
                        <a:rPr lang="en-GB" sz="1200" baseline="0" dirty="0" smtClean="0">
                          <a:latin typeface="Comic Sans MS" panose="030F0702030302020204" pitchFamily="66" charset="0"/>
                        </a:rPr>
                        <a:t> what you like or don’t like, and your own opinions.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Comic Sans MS" panose="030F0702030302020204" pitchFamily="66" charset="0"/>
                        </a:rPr>
                        <a:t>Find</a:t>
                      </a:r>
                      <a:r>
                        <a:rPr lang="en-GB" sz="1200" baseline="0" dirty="0" smtClean="0">
                          <a:latin typeface="Comic Sans MS" panose="030F0702030302020204" pitchFamily="66" charset="0"/>
                        </a:rPr>
                        <a:t> and t</a:t>
                      </a:r>
                      <a:r>
                        <a:rPr lang="en-GB" sz="1200" dirty="0" smtClean="0">
                          <a:latin typeface="Comic Sans MS" panose="030F0702030302020204" pitchFamily="66" charset="0"/>
                        </a:rPr>
                        <a:t>ake answers from the text.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Comic Sans MS" panose="030F0702030302020204" pitchFamily="66" charset="0"/>
                        </a:rPr>
                        <a:t>Put things in order.</a:t>
                      </a:r>
                    </a:p>
                    <a:p>
                      <a:endParaRPr lang="en-GB" sz="12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2916606">
                <a:tc>
                  <a:txBody>
                    <a:bodyPr/>
                    <a:lstStyle/>
                    <a:p>
                      <a:r>
                        <a:rPr lang="en-GB" sz="1200" baseline="0" dirty="0" smtClean="0">
                          <a:latin typeface="Comic Sans MS" panose="030F0702030302020204" pitchFamily="66" charset="0"/>
                        </a:rPr>
                        <a:t>What does …. mean?</a:t>
                      </a:r>
                    </a:p>
                    <a:p>
                      <a:endParaRPr lang="en-GB" sz="1200" baseline="0" dirty="0" smtClean="0">
                        <a:latin typeface="Comic Sans MS" panose="030F0702030302020204" pitchFamily="66" charset="0"/>
                      </a:endParaRPr>
                    </a:p>
                    <a:p>
                      <a:r>
                        <a:rPr lang="en-GB" sz="1200" baseline="0" dirty="0" smtClean="0">
                          <a:latin typeface="Comic Sans MS" panose="030F0702030302020204" pitchFamily="66" charset="0"/>
                        </a:rPr>
                        <a:t>Which word describes  how he looks/is feeling?</a:t>
                      </a:r>
                    </a:p>
                    <a:p>
                      <a:endParaRPr lang="en-GB" sz="1200" b="0" baseline="0" dirty="0" smtClean="0">
                        <a:latin typeface="Comic Sans MS" panose="030F0702030302020204" pitchFamily="66" charset="0"/>
                      </a:endParaRPr>
                    </a:p>
                    <a:p>
                      <a:r>
                        <a:rPr lang="en-GB" sz="1200" b="0" baseline="0" dirty="0" smtClean="0">
                          <a:latin typeface="Comic Sans MS" panose="030F0702030302020204" pitchFamily="66" charset="0"/>
                        </a:rPr>
                        <a:t>Find a word that means the same as….</a:t>
                      </a:r>
                    </a:p>
                    <a:p>
                      <a:endParaRPr lang="en-GB" sz="1200" b="0" baseline="0" dirty="0" smtClean="0">
                        <a:latin typeface="Comic Sans MS" panose="030F0702030302020204" pitchFamily="66" charset="0"/>
                      </a:endParaRPr>
                    </a:p>
                    <a:p>
                      <a:r>
                        <a:rPr lang="en-GB" sz="1200" b="0" baseline="0" dirty="0" smtClean="0">
                          <a:latin typeface="Comic Sans MS" panose="030F0702030302020204" pitchFamily="66" charset="0"/>
                        </a:rPr>
                        <a:t>Can you think of another word the author could have used there?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solidFill>
                      <a:schemeClr val="accent4">
                        <a:lumMod val="20000"/>
                        <a:lumOff val="80000"/>
                      </a:schemeClr>
                    </a:solidFill>
                  </a:tcPr>
                </a:tc>
                <a:tc>
                  <a:txBody>
                    <a:bodyPr/>
                    <a:lstStyle/>
                    <a:p>
                      <a:r>
                        <a:rPr lang="en-GB" sz="1200" dirty="0" smtClean="0">
                          <a:latin typeface="Comic Sans MS" panose="030F0702030302020204" pitchFamily="66" charset="0"/>
                        </a:rPr>
                        <a:t>What was …. feeling?</a:t>
                      </a:r>
                    </a:p>
                    <a:p>
                      <a:endParaRPr lang="en-GB" sz="1200" dirty="0" smtClean="0">
                        <a:latin typeface="Comic Sans MS" panose="030F0702030302020204" pitchFamily="66" charset="0"/>
                      </a:endParaRPr>
                    </a:p>
                    <a:p>
                      <a:r>
                        <a:rPr lang="en-GB" sz="1200" dirty="0" smtClean="0">
                          <a:latin typeface="Comic Sans MS" panose="030F0702030302020204" pitchFamily="66" charset="0"/>
                        </a:rPr>
                        <a:t>Why did … say that?</a:t>
                      </a:r>
                    </a:p>
                    <a:p>
                      <a:endParaRPr lang="en-GB" sz="1200" dirty="0" smtClean="0">
                        <a:latin typeface="Comic Sans MS" panose="030F0702030302020204" pitchFamily="66" charset="0"/>
                      </a:endParaRPr>
                    </a:p>
                    <a:p>
                      <a:r>
                        <a:rPr lang="en-GB" sz="1200" dirty="0" smtClean="0">
                          <a:latin typeface="Comic Sans MS" panose="030F0702030302020204" pitchFamily="66" charset="0"/>
                        </a:rPr>
                        <a:t>Why did that happen?</a:t>
                      </a:r>
                    </a:p>
                    <a:p>
                      <a:endParaRPr lang="en-GB" sz="1200" dirty="0" smtClean="0">
                        <a:latin typeface="Comic Sans MS" panose="030F0702030302020204" pitchFamily="66" charset="0"/>
                      </a:endParaRPr>
                    </a:p>
                    <a:p>
                      <a:r>
                        <a:rPr lang="en-GB" sz="1200" dirty="0" smtClean="0">
                          <a:latin typeface="Comic Sans MS" panose="030F0702030302020204" pitchFamily="66" charset="0"/>
                        </a:rPr>
                        <a:t>Can</a:t>
                      </a:r>
                      <a:r>
                        <a:rPr lang="en-GB" sz="1200" baseline="0" dirty="0" smtClean="0">
                          <a:latin typeface="Comic Sans MS" panose="030F0702030302020204" pitchFamily="66" charset="0"/>
                        </a:rPr>
                        <a:t> you explain why….happened?</a:t>
                      </a:r>
                      <a:endParaRPr lang="en-GB" sz="1200" dirty="0" smtClean="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GB" sz="1200" baseline="0" dirty="0" smtClean="0">
                          <a:latin typeface="Comic Sans MS" panose="030F0702030302020204" pitchFamily="66" charset="0"/>
                        </a:rPr>
                        <a:t>Look at the cover, what is this book about?</a:t>
                      </a:r>
                    </a:p>
                    <a:p>
                      <a:endParaRPr lang="en-GB" sz="1200" baseline="0" dirty="0" smtClean="0">
                        <a:latin typeface="Comic Sans MS" panose="030F0702030302020204" pitchFamily="66" charset="0"/>
                      </a:endParaRPr>
                    </a:p>
                    <a:p>
                      <a:r>
                        <a:rPr lang="en-GB" sz="1200" baseline="0" dirty="0" smtClean="0">
                          <a:latin typeface="Comic Sans MS" panose="030F0702030302020204" pitchFamily="66" charset="0"/>
                        </a:rPr>
                        <a:t>What do you think will happen next? Why?</a:t>
                      </a:r>
                    </a:p>
                    <a:p>
                      <a:endParaRPr lang="en-GB" sz="1200" baseline="0" dirty="0" smtClean="0">
                        <a:latin typeface="Comic Sans MS" panose="030F0702030302020204" pitchFamily="66" charset="0"/>
                      </a:endParaRPr>
                    </a:p>
                    <a:p>
                      <a:r>
                        <a:rPr lang="en-GB" sz="1200" baseline="0" dirty="0" smtClean="0">
                          <a:latin typeface="Comic Sans MS" panose="030F0702030302020204" pitchFamily="66" charset="0"/>
                        </a:rPr>
                        <a:t>What might …. say or 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GB" sz="1200" baseline="0" dirty="0" smtClean="0">
                          <a:latin typeface="Comic Sans MS" panose="030F0702030302020204" pitchFamily="66" charset="0"/>
                        </a:rPr>
                        <a:t>Who is your favourite character?</a:t>
                      </a:r>
                    </a:p>
                    <a:p>
                      <a:endParaRPr lang="en-GB" sz="1200" baseline="0" dirty="0" smtClean="0">
                        <a:latin typeface="Comic Sans MS" panose="030F0702030302020204" pitchFamily="66" charset="0"/>
                      </a:endParaRPr>
                    </a:p>
                    <a:p>
                      <a:r>
                        <a:rPr lang="en-GB" sz="1200" baseline="0" dirty="0" smtClean="0">
                          <a:latin typeface="Comic Sans MS" panose="030F0702030302020204" pitchFamily="66" charset="0"/>
                        </a:rPr>
                        <a:t>Why?</a:t>
                      </a:r>
                    </a:p>
                    <a:p>
                      <a:endParaRPr lang="en-GB" sz="1200" baseline="0" dirty="0" smtClean="0">
                        <a:latin typeface="Comic Sans MS" panose="030F0702030302020204" pitchFamily="66" charset="0"/>
                      </a:endParaRPr>
                    </a:p>
                    <a:p>
                      <a:r>
                        <a:rPr lang="en-GB" sz="1200" baseline="0" dirty="0" smtClean="0">
                          <a:latin typeface="Comic Sans MS" panose="030F0702030302020204" pitchFamily="66" charset="0"/>
                        </a:rPr>
                        <a:t>Is there anything you would change about this story?</a:t>
                      </a:r>
                    </a:p>
                    <a:p>
                      <a:endParaRPr lang="en-GB" sz="1200" baseline="0" dirty="0" smtClean="0">
                        <a:latin typeface="Comic Sans MS" panose="030F0702030302020204" pitchFamily="66" charset="0"/>
                      </a:endParaRPr>
                    </a:p>
                    <a:p>
                      <a:r>
                        <a:rPr lang="en-GB" sz="1200" baseline="0" dirty="0" smtClean="0">
                          <a:latin typeface="Comic Sans MS" panose="030F0702030302020204" pitchFamily="66" charset="0"/>
                        </a:rPr>
                        <a:t>Explain what you liked about this book or story.</a:t>
                      </a:r>
                      <a:endParaRPr lang="en-GB" sz="12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en-GB" sz="1200" dirty="0" smtClean="0">
                          <a:latin typeface="Comic Sans MS" panose="030F0702030302020204" pitchFamily="66" charset="0"/>
                        </a:rPr>
                        <a:t>What kind of book is this?</a:t>
                      </a:r>
                    </a:p>
                    <a:p>
                      <a:endParaRPr lang="en-GB" sz="1200" dirty="0" smtClean="0">
                        <a:latin typeface="Comic Sans MS" panose="030F0702030302020204" pitchFamily="66" charset="0"/>
                      </a:endParaRPr>
                    </a:p>
                    <a:p>
                      <a:r>
                        <a:rPr lang="en-GB" sz="1200" dirty="0" smtClean="0">
                          <a:latin typeface="Comic Sans MS" panose="030F0702030302020204" pitchFamily="66" charset="0"/>
                        </a:rPr>
                        <a:t>Who is the main character?</a:t>
                      </a:r>
                    </a:p>
                    <a:p>
                      <a:endParaRPr lang="en-GB" sz="1200" dirty="0" smtClean="0">
                        <a:latin typeface="Comic Sans MS" panose="030F0702030302020204" pitchFamily="66" charset="0"/>
                      </a:endParaRPr>
                    </a:p>
                    <a:p>
                      <a:r>
                        <a:rPr lang="en-GB" sz="1200" dirty="0" smtClean="0">
                          <a:latin typeface="Comic Sans MS" panose="030F0702030302020204" pitchFamily="66" charset="0"/>
                        </a:rPr>
                        <a:t>What did they</a:t>
                      </a:r>
                      <a:r>
                        <a:rPr lang="en-GB" sz="1200" baseline="0" dirty="0" smtClean="0">
                          <a:latin typeface="Comic Sans MS" panose="030F0702030302020204" pitchFamily="66" charset="0"/>
                        </a:rPr>
                        <a:t> do?</a:t>
                      </a:r>
                    </a:p>
                    <a:p>
                      <a:endParaRPr lang="en-GB" sz="1200" baseline="0" dirty="0" smtClean="0">
                        <a:latin typeface="Comic Sans MS" panose="030F0702030302020204" pitchFamily="66" charset="0"/>
                      </a:endParaRPr>
                    </a:p>
                    <a:p>
                      <a:r>
                        <a:rPr lang="en-GB" sz="1200" baseline="0" dirty="0" smtClean="0">
                          <a:latin typeface="Comic Sans MS" panose="030F0702030302020204" pitchFamily="66" charset="0"/>
                        </a:rPr>
                        <a:t>What happened to …?</a:t>
                      </a:r>
                    </a:p>
                    <a:p>
                      <a:endParaRPr lang="en-GB" sz="1200" baseline="0" dirty="0" smtClean="0">
                        <a:latin typeface="Comic Sans MS" panose="030F0702030302020204" pitchFamily="66" charset="0"/>
                      </a:endParaRPr>
                    </a:p>
                    <a:p>
                      <a:r>
                        <a:rPr lang="en-GB" sz="1200" baseline="0" dirty="0" smtClean="0">
                          <a:latin typeface="Comic Sans MS" panose="030F0702030302020204" pitchFamily="66" charset="0"/>
                        </a:rPr>
                        <a:t>When did they.?</a:t>
                      </a:r>
                      <a:endParaRPr lang="en-GB" sz="12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GB" sz="1200" dirty="0" smtClean="0">
                          <a:latin typeface="Comic Sans MS" panose="030F0702030302020204" pitchFamily="66" charset="0"/>
                        </a:rPr>
                        <a:t>Can you tell me what happened after…..?</a:t>
                      </a:r>
                    </a:p>
                    <a:p>
                      <a:endParaRPr lang="en-GB" sz="1200" dirty="0" smtClean="0">
                        <a:latin typeface="Comic Sans MS" panose="030F0702030302020204" pitchFamily="66" charset="0"/>
                      </a:endParaRPr>
                    </a:p>
                    <a:p>
                      <a:r>
                        <a:rPr lang="en-GB" sz="1200" dirty="0" smtClean="0">
                          <a:latin typeface="Comic Sans MS" panose="030F0702030302020204" pitchFamily="66" charset="0"/>
                        </a:rPr>
                        <a:t>What was the first thing that happened in the story?</a:t>
                      </a:r>
                    </a:p>
                    <a:p>
                      <a:endParaRPr lang="en-GB" sz="1200" dirty="0" smtClean="0">
                        <a:latin typeface="Comic Sans MS" panose="030F0702030302020204" pitchFamily="66" charset="0"/>
                      </a:endParaRPr>
                    </a:p>
                    <a:p>
                      <a:r>
                        <a:rPr lang="en-GB" sz="1200" dirty="0" smtClean="0">
                          <a:latin typeface="Comic Sans MS" panose="030F0702030302020204" pitchFamily="66" charset="0"/>
                        </a:rPr>
                        <a:t>Can you put the key events in order?</a:t>
                      </a:r>
                      <a:endParaRPr lang="en-GB" sz="12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bl>
          </a:graphicData>
        </a:graphic>
      </p:graphicFrame>
      <p:sp>
        <p:nvSpPr>
          <p:cNvPr id="2" name="TextBox 1"/>
          <p:cNvSpPr txBox="1"/>
          <p:nvPr/>
        </p:nvSpPr>
        <p:spPr>
          <a:xfrm rot="5400000">
            <a:off x="8764034" y="3398559"/>
            <a:ext cx="3384377" cy="400110"/>
          </a:xfrm>
          <a:prstGeom prst="rect">
            <a:avLst/>
          </a:prstGeom>
          <a:noFill/>
        </p:spPr>
        <p:txBody>
          <a:bodyPr wrap="square" rtlCol="0">
            <a:spAutoFit/>
          </a:bodyPr>
          <a:lstStyle/>
          <a:p>
            <a:r>
              <a:rPr lang="en-GB" sz="2000" b="1" u="sng" dirty="0">
                <a:solidFill>
                  <a:schemeClr val="accent2">
                    <a:lumMod val="75000"/>
                  </a:schemeClr>
                </a:solidFill>
                <a:latin typeface="Comic Sans MS" panose="030F0702030302020204" pitchFamily="66" charset="0"/>
              </a:rPr>
              <a:t>Developing Reading Skills</a:t>
            </a:r>
            <a:endParaRPr lang="en-GB" sz="2000" b="1" u="sng" dirty="0">
              <a:solidFill>
                <a:schemeClr val="accent2">
                  <a:lumMod val="75000"/>
                </a:schemeClr>
              </a:solidFill>
              <a:latin typeface="Comic Sans MS" panose="030F0702030302020204" pitchFamily="66" charset="0"/>
            </a:endParaRPr>
          </a:p>
        </p:txBody>
      </p:sp>
    </p:spTree>
    <p:extLst>
      <p:ext uri="{BB962C8B-B14F-4D97-AF65-F5344CB8AC3E}">
        <p14:creationId xmlns:p14="http://schemas.microsoft.com/office/powerpoint/2010/main" val="10189983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422" y="27711"/>
            <a:ext cx="11323113" cy="6010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7711"/>
            <a:ext cx="4466105" cy="476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495006" y="6244046"/>
            <a:ext cx="1397725" cy="369332"/>
          </a:xfrm>
          <a:prstGeom prst="rect">
            <a:avLst/>
          </a:prstGeom>
          <a:noFill/>
        </p:spPr>
        <p:txBody>
          <a:bodyPr wrap="square" rtlCol="0">
            <a:spAutoFit/>
          </a:bodyPr>
          <a:lstStyle/>
          <a:p>
            <a:r>
              <a:rPr lang="en-GB" dirty="0" smtClean="0"/>
              <a:t>reciprocal</a:t>
            </a:r>
            <a:endParaRPr lang="en-GB" dirty="0"/>
          </a:p>
        </p:txBody>
      </p:sp>
    </p:spTree>
    <p:extLst>
      <p:ext uri="{BB962C8B-B14F-4D97-AF65-F5344CB8AC3E}">
        <p14:creationId xmlns:p14="http://schemas.microsoft.com/office/powerpoint/2010/main" val="42002479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English Curriculum</a:t>
            </a:r>
          </a:p>
        </p:txBody>
      </p:sp>
      <p:sp>
        <p:nvSpPr>
          <p:cNvPr id="3" name="Content Placeholder 2"/>
          <p:cNvSpPr>
            <a:spLocks noGrp="1"/>
          </p:cNvSpPr>
          <p:nvPr>
            <p:ph idx="1"/>
          </p:nvPr>
        </p:nvSpPr>
        <p:spPr>
          <a:xfrm>
            <a:off x="856343" y="1317478"/>
            <a:ext cx="10726057" cy="4221173"/>
          </a:xfrm>
        </p:spPr>
        <p:txBody>
          <a:bodyPr>
            <a:normAutofit/>
          </a:bodyPr>
          <a:lstStyle/>
          <a:p>
            <a:pPr marL="0" indent="0">
              <a:buNone/>
            </a:pPr>
            <a:r>
              <a:rPr lang="en-US" sz="2400" b="1" dirty="0">
                <a:solidFill>
                  <a:srgbClr val="FF0000"/>
                </a:solidFill>
              </a:rPr>
              <a:t>Spoken language </a:t>
            </a:r>
            <a:r>
              <a:rPr lang="en-US" sz="2400" dirty="0"/>
              <a:t>(previously ‘speaking and listening’).</a:t>
            </a:r>
          </a:p>
          <a:p>
            <a:pPr marL="0" indent="0">
              <a:buNone/>
            </a:pPr>
            <a:endParaRPr lang="en-US" sz="2400" dirty="0"/>
          </a:p>
          <a:p>
            <a:r>
              <a:rPr lang="en-US" sz="2400" b="1" dirty="0">
                <a:solidFill>
                  <a:srgbClr val="FF0000"/>
                </a:solidFill>
              </a:rPr>
              <a:t>Reading</a:t>
            </a:r>
            <a:r>
              <a:rPr lang="en-US" sz="2400" dirty="0"/>
              <a:t> (</a:t>
            </a:r>
            <a:r>
              <a:rPr lang="en-US" sz="2400" b="1" dirty="0"/>
              <a:t>word reading </a:t>
            </a:r>
            <a:r>
              <a:rPr lang="en-US" sz="2400" dirty="0"/>
              <a:t>and </a:t>
            </a:r>
            <a:r>
              <a:rPr lang="en-US" sz="2400" b="1" dirty="0"/>
              <a:t>comprehension</a:t>
            </a:r>
            <a:r>
              <a:rPr lang="en-US" sz="2400" dirty="0" smtClean="0"/>
              <a:t>).</a:t>
            </a:r>
          </a:p>
          <a:p>
            <a:endParaRPr lang="en-US" sz="2400" dirty="0"/>
          </a:p>
          <a:p>
            <a:r>
              <a:rPr lang="en-US" sz="2400" b="1" dirty="0">
                <a:solidFill>
                  <a:srgbClr val="FF0000"/>
                </a:solidFill>
              </a:rPr>
              <a:t>Writing </a:t>
            </a:r>
            <a:r>
              <a:rPr lang="en-US" sz="2400" b="1" dirty="0" smtClean="0"/>
              <a:t>transcription</a:t>
            </a:r>
            <a:r>
              <a:rPr lang="en-US" sz="2400" dirty="0" smtClean="0"/>
              <a:t> </a:t>
            </a:r>
            <a:r>
              <a:rPr lang="en-US" sz="2400" dirty="0"/>
              <a:t>(spelling and handwriting) and </a:t>
            </a:r>
            <a:r>
              <a:rPr lang="en-US" sz="2400" b="1" dirty="0"/>
              <a:t>composition</a:t>
            </a:r>
            <a:r>
              <a:rPr lang="en-US" sz="2400" dirty="0"/>
              <a:t> (articulating ideas and structuring them in speech and writing).</a:t>
            </a:r>
          </a:p>
          <a:p>
            <a:pPr lvl="1"/>
            <a:r>
              <a:rPr lang="en-US" sz="2000" dirty="0"/>
              <a:t>‘Pupils should be taught how to plan, revise and evaluate their writing</a:t>
            </a:r>
            <a:r>
              <a:rPr lang="en-US" sz="2000" dirty="0" smtClean="0"/>
              <a:t>.’</a:t>
            </a:r>
          </a:p>
          <a:p>
            <a:pPr lvl="1"/>
            <a:endParaRPr lang="en-US" sz="2000" dirty="0"/>
          </a:p>
          <a:p>
            <a:r>
              <a:rPr lang="en-US" sz="2400" b="1" dirty="0" smtClean="0">
                <a:solidFill>
                  <a:srgbClr val="FF0000"/>
                </a:solidFill>
              </a:rPr>
              <a:t>VGP</a:t>
            </a:r>
            <a:r>
              <a:rPr lang="en-US" sz="2400" dirty="0" smtClean="0"/>
              <a:t> - </a:t>
            </a:r>
            <a:r>
              <a:rPr lang="en-US" sz="2400" dirty="0"/>
              <a:t>V</a:t>
            </a:r>
            <a:r>
              <a:rPr lang="en-US" sz="2400" dirty="0" smtClean="0"/>
              <a:t>ocabulary</a:t>
            </a:r>
            <a:r>
              <a:rPr lang="en-US" sz="2400" dirty="0"/>
              <a:t>, grammar, punctuation and glossary</a:t>
            </a:r>
            <a:r>
              <a:rPr lang="en-US" sz="2400" dirty="0" smtClean="0"/>
              <a:t>.</a:t>
            </a:r>
          </a:p>
          <a:p>
            <a:endParaRPr lang="en-US" sz="2400" dirty="0" smtClean="0"/>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16202789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95406" y="741023"/>
            <a:ext cx="5460273" cy="5193194"/>
          </a:xfrm>
          <a:prstGeom prst="rect">
            <a:avLst/>
          </a:prstGeom>
        </p:spPr>
      </p:pic>
      <p:pic>
        <p:nvPicPr>
          <p:cNvPr id="5" name="Picture 4"/>
          <p:cNvPicPr>
            <a:picLocks noChangeAspect="1"/>
          </p:cNvPicPr>
          <p:nvPr/>
        </p:nvPicPr>
        <p:blipFill>
          <a:blip r:embed="rId3"/>
          <a:stretch>
            <a:fillRect/>
          </a:stretch>
        </p:blipFill>
        <p:spPr>
          <a:xfrm>
            <a:off x="522514" y="754287"/>
            <a:ext cx="4807132" cy="5179930"/>
          </a:xfrm>
          <a:prstGeom prst="rect">
            <a:avLst/>
          </a:prstGeom>
        </p:spPr>
      </p:pic>
      <p:sp>
        <p:nvSpPr>
          <p:cNvPr id="6" name="TextBox 5"/>
          <p:cNvSpPr txBox="1"/>
          <p:nvPr/>
        </p:nvSpPr>
        <p:spPr>
          <a:xfrm>
            <a:off x="2011680" y="33137"/>
            <a:ext cx="7380514" cy="707886"/>
          </a:xfrm>
          <a:prstGeom prst="rect">
            <a:avLst/>
          </a:prstGeom>
          <a:noFill/>
        </p:spPr>
        <p:txBody>
          <a:bodyPr wrap="square" rtlCol="0">
            <a:spAutoFit/>
          </a:bodyPr>
          <a:lstStyle/>
          <a:p>
            <a:pPr algn="ctr"/>
            <a:r>
              <a:rPr lang="en-GB" sz="2000" b="1" dirty="0" smtClean="0"/>
              <a:t>Which skills are assessed?</a:t>
            </a:r>
          </a:p>
          <a:p>
            <a:pPr algn="ctr"/>
            <a:r>
              <a:rPr lang="en-GB" sz="2000" b="1" dirty="0" smtClean="0"/>
              <a:t>Summative </a:t>
            </a:r>
            <a:r>
              <a:rPr lang="en-GB" sz="2000" b="1" dirty="0" smtClean="0"/>
              <a:t>Assessment of Reading – SATs and Termly Tests</a:t>
            </a:r>
            <a:endParaRPr lang="en-GB" sz="2000" b="1" dirty="0"/>
          </a:p>
        </p:txBody>
      </p:sp>
      <p:sp>
        <p:nvSpPr>
          <p:cNvPr id="7" name="TextBox 6"/>
          <p:cNvSpPr txBox="1"/>
          <p:nvPr/>
        </p:nvSpPr>
        <p:spPr>
          <a:xfrm>
            <a:off x="2011680" y="6100354"/>
            <a:ext cx="2364377" cy="400110"/>
          </a:xfrm>
          <a:prstGeom prst="rect">
            <a:avLst/>
          </a:prstGeom>
          <a:noFill/>
        </p:spPr>
        <p:txBody>
          <a:bodyPr wrap="square" rtlCol="0">
            <a:spAutoFit/>
          </a:bodyPr>
          <a:lstStyle/>
          <a:p>
            <a:r>
              <a:rPr lang="en-GB" sz="1000" dirty="0" smtClean="0"/>
              <a:t>Assess to plan – analysis needed  look at the </a:t>
            </a:r>
            <a:r>
              <a:rPr lang="en-GB" sz="1000" dirty="0" err="1" smtClean="0"/>
              <a:t>wierghting</a:t>
            </a:r>
            <a:r>
              <a:rPr lang="en-GB" sz="1000" dirty="0" smtClean="0"/>
              <a:t> of q type60% I  30%R</a:t>
            </a:r>
            <a:endParaRPr lang="en-GB" sz="1000" dirty="0"/>
          </a:p>
        </p:txBody>
      </p:sp>
    </p:spTree>
    <p:extLst>
      <p:ext uri="{BB962C8B-B14F-4D97-AF65-F5344CB8AC3E}">
        <p14:creationId xmlns:p14="http://schemas.microsoft.com/office/powerpoint/2010/main" val="17396523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t>Retrieval</a:t>
            </a:r>
            <a:endParaRPr lang="en-GB" b="1" dirty="0"/>
          </a:p>
        </p:txBody>
      </p:sp>
      <p:sp>
        <p:nvSpPr>
          <p:cNvPr id="5" name="TextBox 4"/>
          <p:cNvSpPr txBox="1"/>
          <p:nvPr/>
        </p:nvSpPr>
        <p:spPr>
          <a:xfrm>
            <a:off x="198703" y="1238919"/>
            <a:ext cx="4467497" cy="5016758"/>
          </a:xfrm>
          <a:prstGeom prst="rect">
            <a:avLst/>
          </a:prstGeom>
          <a:noFill/>
        </p:spPr>
        <p:txBody>
          <a:bodyPr wrap="square" rtlCol="0">
            <a:spAutoFit/>
          </a:bodyPr>
          <a:lstStyle/>
          <a:p>
            <a:pPr marL="285750" indent="-285750">
              <a:buFont typeface="Arial" panose="020B0604020202020204" pitchFamily="34" charset="0"/>
              <a:buChar char="•"/>
            </a:pPr>
            <a:r>
              <a:rPr lang="en-GB" sz="3200" dirty="0" smtClean="0"/>
              <a:t>Key words - Q and A</a:t>
            </a:r>
          </a:p>
          <a:p>
            <a:pPr marL="285750" indent="-285750">
              <a:buFont typeface="Arial" panose="020B0604020202020204" pitchFamily="34" charset="0"/>
              <a:buChar char="•"/>
            </a:pPr>
            <a:r>
              <a:rPr lang="en-GB" sz="3200" dirty="0" smtClean="0"/>
              <a:t>Skimming and scanning</a:t>
            </a:r>
          </a:p>
          <a:p>
            <a:pPr marL="285750" indent="-285750">
              <a:buFont typeface="Arial" panose="020B0604020202020204" pitchFamily="34" charset="0"/>
              <a:buChar char="•"/>
            </a:pPr>
            <a:r>
              <a:rPr lang="en-GB" sz="3200" dirty="0" smtClean="0"/>
              <a:t>Synonyms</a:t>
            </a:r>
          </a:p>
          <a:p>
            <a:pPr marL="285750" indent="-285750">
              <a:buFont typeface="Arial" panose="020B0604020202020204" pitchFamily="34" charset="0"/>
              <a:buChar char="•"/>
            </a:pPr>
            <a:r>
              <a:rPr lang="en-GB" sz="3200" dirty="0" smtClean="0"/>
              <a:t>Read around the word</a:t>
            </a:r>
          </a:p>
          <a:p>
            <a:pPr marL="285750" indent="-285750">
              <a:buFont typeface="Arial" panose="020B0604020202020204" pitchFamily="34" charset="0"/>
              <a:buChar char="•"/>
            </a:pPr>
            <a:r>
              <a:rPr lang="en-GB" sz="3200" dirty="0" smtClean="0"/>
              <a:t>Fluency – model it</a:t>
            </a:r>
          </a:p>
          <a:p>
            <a:pPr marL="285750" indent="-285750">
              <a:buFont typeface="Arial" panose="020B0604020202020204" pitchFamily="34" charset="0"/>
              <a:buChar char="•"/>
            </a:pPr>
            <a:r>
              <a:rPr lang="en-GB" sz="3200" dirty="0" smtClean="0"/>
              <a:t>Punctuation/expression</a:t>
            </a:r>
          </a:p>
          <a:p>
            <a:pPr marL="285750" indent="-285750">
              <a:buFont typeface="Arial" panose="020B0604020202020204" pitchFamily="34" charset="0"/>
              <a:buChar char="•"/>
            </a:pPr>
            <a:r>
              <a:rPr lang="en-GB" sz="3200" dirty="0" smtClean="0"/>
              <a:t>Repeat</a:t>
            </a:r>
          </a:p>
          <a:p>
            <a:pPr marL="285750" indent="-285750">
              <a:buFont typeface="Arial" panose="020B0604020202020204" pitchFamily="34" charset="0"/>
              <a:buChar char="•"/>
            </a:pPr>
            <a:r>
              <a:rPr lang="en-GB" sz="3200" dirty="0" smtClean="0"/>
              <a:t>Answer matches the question?</a:t>
            </a:r>
          </a:p>
          <a:p>
            <a:pPr marL="285750" indent="-285750">
              <a:buFont typeface="Arial" panose="020B0604020202020204" pitchFamily="34" charset="0"/>
              <a:buChar char="•"/>
            </a:pPr>
            <a:endParaRPr lang="en-GB" sz="3200" dirty="0"/>
          </a:p>
        </p:txBody>
      </p:sp>
      <p:pic>
        <p:nvPicPr>
          <p:cNvPr id="6" name="Picture 2" descr="Picture 2"/>
          <p:cNvPicPr>
            <a:picLocks noChangeAspect="1"/>
          </p:cNvPicPr>
          <p:nvPr/>
        </p:nvPicPr>
        <p:blipFill>
          <a:blip r:embed="rId2">
            <a:extLst/>
          </a:blip>
          <a:stretch>
            <a:fillRect/>
          </a:stretch>
        </p:blipFill>
        <p:spPr>
          <a:xfrm>
            <a:off x="4666200" y="1449977"/>
            <a:ext cx="7382108" cy="4167104"/>
          </a:xfrm>
          <a:prstGeom prst="rect">
            <a:avLst/>
          </a:prstGeom>
          <a:ln w="12700">
            <a:miter lim="400000"/>
          </a:ln>
        </p:spPr>
      </p:pic>
    </p:spTree>
    <p:extLst>
      <p:ext uri="{BB962C8B-B14F-4D97-AF65-F5344CB8AC3E}">
        <p14:creationId xmlns:p14="http://schemas.microsoft.com/office/powerpoint/2010/main" val="16096161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531" y="0"/>
            <a:ext cx="10515600" cy="1325563"/>
          </a:xfrm>
        </p:spPr>
        <p:txBody>
          <a:bodyPr/>
          <a:lstStyle/>
          <a:p>
            <a:pPr algn="ctr"/>
            <a:r>
              <a:rPr lang="en-GB" dirty="0" smtClean="0"/>
              <a:t>Inference and Summary</a:t>
            </a:r>
            <a:endParaRPr lang="en-GB" dirty="0"/>
          </a:p>
        </p:txBody>
      </p:sp>
      <p:sp>
        <p:nvSpPr>
          <p:cNvPr id="6" name="TextBox 5"/>
          <p:cNvSpPr txBox="1"/>
          <p:nvPr/>
        </p:nvSpPr>
        <p:spPr>
          <a:xfrm>
            <a:off x="228600" y="803459"/>
            <a:ext cx="5551714" cy="5386090"/>
          </a:xfrm>
          <a:prstGeom prst="rect">
            <a:avLst/>
          </a:prstGeom>
          <a:noFill/>
        </p:spPr>
        <p:txBody>
          <a:bodyPr wrap="square" rtlCol="0">
            <a:spAutoFit/>
          </a:bodyPr>
          <a:lstStyle/>
          <a:p>
            <a:pPr marL="285750" indent="-285750">
              <a:buFont typeface="Arial" panose="020B0604020202020204" pitchFamily="34" charset="0"/>
              <a:buChar char="•"/>
            </a:pPr>
            <a:r>
              <a:rPr lang="en-GB" sz="2800" dirty="0" smtClean="0"/>
              <a:t>Teacher modelling (think aloud)</a:t>
            </a:r>
          </a:p>
          <a:p>
            <a:pPr marL="285750" indent="-285750">
              <a:buFont typeface="Arial" panose="020B0604020202020204" pitchFamily="34" charset="0"/>
              <a:buChar char="•"/>
            </a:pPr>
            <a:r>
              <a:rPr lang="en-GB" sz="2800" dirty="0" smtClean="0"/>
              <a:t>Make links to prior knowledge own experiences</a:t>
            </a:r>
          </a:p>
          <a:p>
            <a:pPr marL="285750" indent="-285750">
              <a:buFont typeface="Arial" panose="020B0604020202020204" pitchFamily="34" charset="0"/>
              <a:buChar char="•"/>
            </a:pPr>
            <a:r>
              <a:rPr lang="en-GB" sz="2800" dirty="0" smtClean="0"/>
              <a:t>Make links within the text and plot (cause and effect)</a:t>
            </a:r>
          </a:p>
          <a:p>
            <a:pPr marL="285750" indent="-285750">
              <a:buFont typeface="Arial" panose="020B0604020202020204" pitchFamily="34" charset="0"/>
              <a:buChar char="•"/>
            </a:pPr>
            <a:r>
              <a:rPr lang="en-GB" sz="2800" dirty="0" smtClean="0"/>
              <a:t>Predict</a:t>
            </a:r>
          </a:p>
          <a:p>
            <a:pPr marL="285750" indent="-285750">
              <a:buFont typeface="Arial" panose="020B0604020202020204" pitchFamily="34" charset="0"/>
              <a:buChar char="•"/>
            </a:pPr>
            <a:r>
              <a:rPr lang="en-GB" sz="2800" dirty="0" smtClean="0"/>
              <a:t>Model fluency and expression</a:t>
            </a:r>
          </a:p>
          <a:p>
            <a:pPr marL="285750" indent="-285750">
              <a:buFont typeface="Arial" panose="020B0604020202020204" pitchFamily="34" charset="0"/>
              <a:buChar char="•"/>
            </a:pPr>
            <a:r>
              <a:rPr lang="en-GB" sz="2800" dirty="0" smtClean="0"/>
              <a:t>Repeat</a:t>
            </a:r>
          </a:p>
          <a:p>
            <a:pPr marL="285750" indent="-285750">
              <a:buFont typeface="Arial" panose="020B0604020202020204" pitchFamily="34" charset="0"/>
              <a:buChar char="•"/>
            </a:pPr>
            <a:r>
              <a:rPr lang="en-GB" sz="2800" dirty="0" smtClean="0"/>
              <a:t>Summarise</a:t>
            </a:r>
          </a:p>
          <a:p>
            <a:pPr marL="285750" indent="-285750">
              <a:buFont typeface="Arial" panose="020B0604020202020204" pitchFamily="34" charset="0"/>
              <a:buChar char="•"/>
            </a:pPr>
            <a:r>
              <a:rPr lang="en-GB" sz="2800" dirty="0" smtClean="0"/>
              <a:t>Paraphrase</a:t>
            </a:r>
          </a:p>
          <a:p>
            <a:pPr marL="285750" indent="-285750">
              <a:buFont typeface="Arial" panose="020B0604020202020204" pitchFamily="34" charset="0"/>
              <a:buChar char="•"/>
            </a:pPr>
            <a:r>
              <a:rPr lang="en-GB" sz="2800" dirty="0" smtClean="0"/>
              <a:t>Small chunks to discuss</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a:p>
        </p:txBody>
      </p:sp>
      <p:sp>
        <p:nvSpPr>
          <p:cNvPr id="7" name="Rectangle 6"/>
          <p:cNvSpPr/>
          <p:nvPr/>
        </p:nvSpPr>
        <p:spPr>
          <a:xfrm>
            <a:off x="6272345" y="803459"/>
            <a:ext cx="5560423" cy="2554545"/>
          </a:xfrm>
          <a:prstGeom prst="rect">
            <a:avLst/>
          </a:prstGeom>
          <a:ln w="3175">
            <a:solidFill>
              <a:schemeClr val="tx1"/>
            </a:solidFill>
          </a:ln>
        </p:spPr>
        <p:txBody>
          <a:bodyPr wrap="square">
            <a:spAutoFit/>
          </a:bodyPr>
          <a:lstStyle/>
          <a:p>
            <a:pPr>
              <a:defRPr sz="3000">
                <a:solidFill>
                  <a:schemeClr val="accent1">
                    <a:satOff val="-4409"/>
                    <a:lumOff val="-10509"/>
                  </a:schemeClr>
                </a:solidFill>
              </a:defRPr>
            </a:pPr>
            <a:r>
              <a:rPr lang="en-GB" sz="1600" dirty="0"/>
              <a:t>Kate grabbed her heavy backpack and charged out of the door to her family waiting in the car.</a:t>
            </a:r>
          </a:p>
          <a:p>
            <a:pPr>
              <a:defRPr sz="3000" b="1"/>
            </a:pPr>
            <a:endParaRPr lang="en-GB" sz="1600" dirty="0"/>
          </a:p>
          <a:p>
            <a:pPr>
              <a:defRPr sz="3000">
                <a:solidFill>
                  <a:schemeClr val="accent2"/>
                </a:solidFill>
              </a:defRPr>
            </a:pPr>
            <a:r>
              <a:rPr lang="en-GB" sz="1600" dirty="0"/>
              <a:t>When they eventually reached the beach, eager crowds gathered around the ice cream van, </a:t>
            </a:r>
            <a:r>
              <a:rPr lang="en-GB" sz="1600" dirty="0" smtClean="0"/>
              <a:t>multi-coloured </a:t>
            </a:r>
            <a:r>
              <a:rPr lang="en-GB" sz="1600" dirty="0"/>
              <a:t>kites hovered in the air, as happy faced children played joyfully in the sand.</a:t>
            </a:r>
          </a:p>
          <a:p>
            <a:pPr>
              <a:defRPr sz="3000"/>
            </a:pPr>
            <a:endParaRPr lang="en-GB" sz="1600" dirty="0"/>
          </a:p>
          <a:p>
            <a:pPr>
              <a:defRPr sz="3000"/>
            </a:pPr>
            <a:r>
              <a:rPr lang="en-GB" sz="1600" dirty="0"/>
              <a:t>Contentedly, the parents were sunbathing, seagulls flew over head, children’s laughter floated through the air, but where was Kate?</a:t>
            </a:r>
          </a:p>
        </p:txBody>
      </p:sp>
      <p:pic>
        <p:nvPicPr>
          <p:cNvPr id="8" name="images-1.jpeg" descr="images-1.jpeg"/>
          <p:cNvPicPr>
            <a:picLocks noChangeAspect="1"/>
          </p:cNvPicPr>
          <p:nvPr/>
        </p:nvPicPr>
        <p:blipFill>
          <a:blip r:embed="rId2">
            <a:extLst/>
          </a:blip>
          <a:stretch>
            <a:fillRect/>
          </a:stretch>
        </p:blipFill>
        <p:spPr>
          <a:xfrm>
            <a:off x="7510169" y="3496504"/>
            <a:ext cx="3084777" cy="2221040"/>
          </a:xfrm>
          <a:prstGeom prst="rect">
            <a:avLst/>
          </a:prstGeom>
          <a:ln w="12700">
            <a:miter lim="400000"/>
          </a:ln>
        </p:spPr>
      </p:pic>
    </p:spTree>
    <p:extLst>
      <p:ext uri="{BB962C8B-B14F-4D97-AF65-F5344CB8AC3E}">
        <p14:creationId xmlns:p14="http://schemas.microsoft.com/office/powerpoint/2010/main" val="16438638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399" y="638629"/>
            <a:ext cx="11263087" cy="4893647"/>
          </a:xfrm>
          <a:prstGeom prst="rect">
            <a:avLst/>
          </a:prstGeom>
          <a:solidFill>
            <a:srgbClr val="FFFF00"/>
          </a:solidFill>
        </p:spPr>
        <p:txBody>
          <a:bodyPr wrap="square" rtlCol="0">
            <a:spAutoFit/>
          </a:bodyPr>
          <a:lstStyle/>
          <a:p>
            <a:r>
              <a:rPr lang="en-GB" sz="3200" b="1" dirty="0" smtClean="0"/>
              <a:t>Shared reading </a:t>
            </a:r>
            <a:r>
              <a:rPr lang="en-GB" sz="3200" dirty="0" smtClean="0"/>
              <a:t>– part of a lesson – whole class</a:t>
            </a:r>
          </a:p>
          <a:p>
            <a:endParaRPr lang="en-GB" sz="2800" dirty="0"/>
          </a:p>
          <a:p>
            <a:r>
              <a:rPr lang="en-GB" sz="2800" b="1" dirty="0" smtClean="0"/>
              <a:t>Guided reading </a:t>
            </a:r>
            <a:r>
              <a:rPr lang="en-GB" sz="2800" dirty="0" smtClean="0"/>
              <a:t>– whole class/a group of around six children of similar ability with shared targets – weekly or fortnightly</a:t>
            </a:r>
          </a:p>
          <a:p>
            <a:endParaRPr lang="en-GB" sz="2800" dirty="0"/>
          </a:p>
          <a:p>
            <a:r>
              <a:rPr lang="en-GB" sz="2800" b="1" dirty="0" smtClean="0"/>
              <a:t>Individual reading </a:t>
            </a:r>
            <a:r>
              <a:rPr lang="en-GB" sz="2800" dirty="0" smtClean="0"/>
              <a:t>– from school reading scheme – at home and in school, reading record</a:t>
            </a:r>
          </a:p>
          <a:p>
            <a:endParaRPr lang="en-GB" sz="2800" dirty="0"/>
          </a:p>
          <a:p>
            <a:r>
              <a:rPr lang="en-GB" sz="2800" b="1" dirty="0" smtClean="0"/>
              <a:t>Cross curricular reading </a:t>
            </a:r>
            <a:r>
              <a:rPr lang="en-GB" sz="2800" dirty="0" smtClean="0"/>
              <a:t>– topic areas, subject research, fact pages</a:t>
            </a:r>
          </a:p>
          <a:p>
            <a:endParaRPr lang="en-GB" sz="2800" dirty="0"/>
          </a:p>
          <a:p>
            <a:r>
              <a:rPr lang="en-GB" sz="2800" b="1" dirty="0" smtClean="0"/>
              <a:t>Reading for Pleasure </a:t>
            </a:r>
            <a:r>
              <a:rPr lang="en-GB" sz="2800" dirty="0" smtClean="0"/>
              <a:t>– stories, fun, interest, topics, inspiring!</a:t>
            </a:r>
            <a:endParaRPr lang="en-GB" sz="2800" dirty="0"/>
          </a:p>
        </p:txBody>
      </p:sp>
    </p:spTree>
    <p:extLst>
      <p:ext uri="{BB962C8B-B14F-4D97-AF65-F5344CB8AC3E}">
        <p14:creationId xmlns:p14="http://schemas.microsoft.com/office/powerpoint/2010/main" val="5789162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571" y="0"/>
            <a:ext cx="10515600" cy="1325563"/>
          </a:xfrm>
        </p:spPr>
        <p:txBody>
          <a:bodyPr/>
          <a:lstStyle/>
          <a:p>
            <a:r>
              <a:rPr lang="en-GB" dirty="0" smtClean="0"/>
              <a:t>Shared Reading</a:t>
            </a:r>
            <a:endParaRPr lang="en-GB" dirty="0"/>
          </a:p>
        </p:txBody>
      </p:sp>
      <p:sp>
        <p:nvSpPr>
          <p:cNvPr id="3" name="Content Placeholder 2"/>
          <p:cNvSpPr>
            <a:spLocks noGrp="1"/>
          </p:cNvSpPr>
          <p:nvPr>
            <p:ph idx="1"/>
          </p:nvPr>
        </p:nvSpPr>
        <p:spPr>
          <a:xfrm>
            <a:off x="377371" y="751566"/>
            <a:ext cx="11640458" cy="4909003"/>
          </a:xfrm>
          <a:solidFill>
            <a:srgbClr val="FFFF00"/>
          </a:solidFill>
        </p:spPr>
        <p:txBody>
          <a:bodyPr/>
          <a:lstStyle/>
          <a:p>
            <a:r>
              <a:rPr lang="en-GB" dirty="0" smtClean="0"/>
              <a:t>Whole class shares the same/differentiated version of the same text</a:t>
            </a:r>
          </a:p>
          <a:p>
            <a:r>
              <a:rPr lang="en-GB" dirty="0" smtClean="0"/>
              <a:t>Text shared in class readers, on IWB or extracts</a:t>
            </a:r>
          </a:p>
          <a:p>
            <a:r>
              <a:rPr lang="en-GB" dirty="0" smtClean="0"/>
              <a:t>The shared reading skills </a:t>
            </a:r>
            <a:r>
              <a:rPr lang="en-GB" b="1" dirty="0" smtClean="0"/>
              <a:t>feed into</a:t>
            </a:r>
            <a:r>
              <a:rPr lang="en-GB" dirty="0" smtClean="0"/>
              <a:t> or form the learning outcome of the lesson</a:t>
            </a:r>
            <a:endParaRPr lang="en-GB" dirty="0"/>
          </a:p>
          <a:p>
            <a:r>
              <a:rPr lang="en-GB" dirty="0" smtClean="0"/>
              <a:t>Text can be read by teacher, independently, or by individuals (audio)</a:t>
            </a:r>
            <a:endParaRPr lang="en-GB" dirty="0"/>
          </a:p>
          <a:p>
            <a:r>
              <a:rPr lang="en-GB" dirty="0" smtClean="0"/>
              <a:t>Encourages </a:t>
            </a:r>
            <a:r>
              <a:rPr lang="en-GB" b="1" dirty="0" smtClean="0"/>
              <a:t>book talk</a:t>
            </a:r>
          </a:p>
          <a:p>
            <a:r>
              <a:rPr lang="en-GB" dirty="0"/>
              <a:t>D</a:t>
            </a:r>
            <a:r>
              <a:rPr lang="en-GB" dirty="0" smtClean="0"/>
              <a:t>evelopment of comprehension skills </a:t>
            </a:r>
            <a:r>
              <a:rPr lang="en-GB" b="1" dirty="0" smtClean="0"/>
              <a:t>VIPERS</a:t>
            </a:r>
          </a:p>
          <a:p>
            <a:r>
              <a:rPr lang="en-GB" b="1" dirty="0" smtClean="0"/>
              <a:t>New vocabulary </a:t>
            </a:r>
            <a:r>
              <a:rPr lang="en-GB" dirty="0" smtClean="0"/>
              <a:t>– learn and apply</a:t>
            </a:r>
          </a:p>
          <a:p>
            <a:r>
              <a:rPr lang="en-GB" b="1" dirty="0" smtClean="0"/>
              <a:t>MODELLING</a:t>
            </a:r>
          </a:p>
        </p:txBody>
      </p:sp>
    </p:spTree>
    <p:extLst>
      <p:ext uri="{BB962C8B-B14F-4D97-AF65-F5344CB8AC3E}">
        <p14:creationId xmlns:p14="http://schemas.microsoft.com/office/powerpoint/2010/main" val="32624361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42" y="336096"/>
            <a:ext cx="10515600" cy="1325563"/>
          </a:xfrm>
        </p:spPr>
        <p:txBody>
          <a:bodyPr/>
          <a:lstStyle/>
          <a:p>
            <a:r>
              <a:rPr lang="en-GB" dirty="0" smtClean="0"/>
              <a:t>Individual Reading</a:t>
            </a:r>
            <a:endParaRPr lang="en-GB" dirty="0"/>
          </a:p>
        </p:txBody>
      </p:sp>
      <p:sp>
        <p:nvSpPr>
          <p:cNvPr id="3" name="Content Placeholder 2"/>
          <p:cNvSpPr>
            <a:spLocks noGrp="1"/>
          </p:cNvSpPr>
          <p:nvPr>
            <p:ph idx="1"/>
          </p:nvPr>
        </p:nvSpPr>
        <p:spPr>
          <a:xfrm>
            <a:off x="170542" y="1150710"/>
            <a:ext cx="5054600" cy="4574193"/>
          </a:xfrm>
          <a:solidFill>
            <a:schemeClr val="accent1">
              <a:lumMod val="60000"/>
              <a:lumOff val="40000"/>
            </a:schemeClr>
          </a:solidFill>
        </p:spPr>
        <p:txBody>
          <a:bodyPr/>
          <a:lstStyle/>
          <a:p>
            <a:r>
              <a:rPr lang="en-GB" dirty="0" smtClean="0"/>
              <a:t>Progressive</a:t>
            </a:r>
          </a:p>
          <a:p>
            <a:r>
              <a:rPr lang="en-GB" dirty="0" smtClean="0"/>
              <a:t>Decodable initially</a:t>
            </a:r>
          </a:p>
          <a:p>
            <a:r>
              <a:rPr lang="en-GB" dirty="0" smtClean="0"/>
              <a:t>Scheme?</a:t>
            </a:r>
          </a:p>
          <a:p>
            <a:r>
              <a:rPr lang="en-GB" dirty="0" smtClean="0"/>
              <a:t>With teacher, TA or parent</a:t>
            </a:r>
          </a:p>
          <a:p>
            <a:r>
              <a:rPr lang="en-GB" dirty="0" smtClean="0"/>
              <a:t>A chance to focus on individual targets</a:t>
            </a:r>
          </a:p>
          <a:p>
            <a:r>
              <a:rPr lang="en-GB" dirty="0" smtClean="0"/>
              <a:t>Less can be more</a:t>
            </a:r>
          </a:p>
          <a:p>
            <a:r>
              <a:rPr lang="en-GB" dirty="0" smtClean="0"/>
              <a:t>When to move on?</a:t>
            </a:r>
          </a:p>
          <a:p>
            <a:r>
              <a:rPr lang="en-GB" b="1" dirty="0" smtClean="0"/>
              <a:t>MODELLING</a:t>
            </a:r>
          </a:p>
          <a:p>
            <a:pPr marL="0" indent="0">
              <a:buNone/>
            </a:pPr>
            <a:endParaRPr lang="en-GB" dirty="0" smtClean="0"/>
          </a:p>
          <a:p>
            <a:endParaRPr lang="en-GB" dirty="0" smtClean="0"/>
          </a:p>
          <a:p>
            <a:endParaRPr lang="en-GB" dirty="0" smtClean="0"/>
          </a:p>
          <a:p>
            <a:endParaRPr lang="en-GB" dirty="0"/>
          </a:p>
        </p:txBody>
      </p:sp>
      <p:pic>
        <p:nvPicPr>
          <p:cNvPr id="14338" name="Picture 2"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7141" y="0"/>
            <a:ext cx="4464859" cy="433055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9725" y="2295904"/>
            <a:ext cx="2962275"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5467" y="649097"/>
            <a:ext cx="2438400" cy="341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71871" y="4643554"/>
            <a:ext cx="3709852" cy="1200329"/>
          </a:xfrm>
          <a:prstGeom prst="rect">
            <a:avLst/>
          </a:prstGeom>
          <a:noFill/>
        </p:spPr>
        <p:txBody>
          <a:bodyPr wrap="square" rtlCol="0">
            <a:spAutoFit/>
          </a:bodyPr>
          <a:lstStyle/>
          <a:p>
            <a:r>
              <a:rPr lang="en-GB" dirty="0" smtClean="0"/>
              <a:t>We are going to hear a partner read and use the questioning/VIPERS booklets to help us to initiate comprehension skills.</a:t>
            </a:r>
            <a:endParaRPr lang="en-GB" dirty="0"/>
          </a:p>
        </p:txBody>
      </p:sp>
    </p:spTree>
    <p:extLst>
      <p:ext uri="{BB962C8B-B14F-4D97-AF65-F5344CB8AC3E}">
        <p14:creationId xmlns:p14="http://schemas.microsoft.com/office/powerpoint/2010/main" val="425454747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5"/>
          <p:cNvSpPr txBox="1">
            <a:spLocks noChangeArrowheads="1"/>
          </p:cNvSpPr>
          <p:nvPr/>
        </p:nvSpPr>
        <p:spPr bwMode="auto">
          <a:xfrm>
            <a:off x="1524000" y="0"/>
            <a:ext cx="2438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sz="1200" i="1">
                <a:solidFill>
                  <a:schemeClr val="bg1"/>
                </a:solidFill>
              </a:rPr>
              <a:t>The National</a:t>
            </a:r>
            <a:r>
              <a:rPr lang="en-GB" sz="1200">
                <a:solidFill>
                  <a:schemeClr val="bg1"/>
                </a:solidFill>
              </a:rPr>
              <a:t> </a:t>
            </a:r>
            <a:r>
              <a:rPr lang="en-GB" sz="1200" b="1">
                <a:solidFill>
                  <a:schemeClr val="bg1"/>
                </a:solidFill>
              </a:rPr>
              <a:t>Literacy </a:t>
            </a:r>
            <a:r>
              <a:rPr lang="en-GB" sz="1200" i="1">
                <a:solidFill>
                  <a:schemeClr val="bg1"/>
                </a:solidFill>
              </a:rPr>
              <a:t>Strategy</a:t>
            </a:r>
          </a:p>
        </p:txBody>
      </p:sp>
      <p:sp>
        <p:nvSpPr>
          <p:cNvPr id="28675" name="Title 1"/>
          <p:cNvSpPr>
            <a:spLocks noGrp="1"/>
          </p:cNvSpPr>
          <p:nvPr>
            <p:ph type="title"/>
          </p:nvPr>
        </p:nvSpPr>
        <p:spPr bwMode="auto">
          <a:xfrm>
            <a:off x="0" y="23359"/>
            <a:ext cx="4182836" cy="50255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sz="3200" b="1" dirty="0" smtClean="0"/>
              <a:t>Guided </a:t>
            </a:r>
            <a:r>
              <a:rPr lang="en-GB" sz="3200" b="1" dirty="0"/>
              <a:t>Reading</a:t>
            </a:r>
            <a:br>
              <a:rPr lang="en-GB" sz="3200" b="1" dirty="0"/>
            </a:br>
            <a:r>
              <a:rPr lang="en-GB" sz="2000" b="1" dirty="0">
                <a:solidFill>
                  <a:srgbClr val="0070C0"/>
                </a:solidFill>
              </a:rPr>
              <a:t/>
            </a:r>
            <a:br>
              <a:rPr lang="en-GB" sz="2000" b="1" dirty="0">
                <a:solidFill>
                  <a:srgbClr val="0070C0"/>
                </a:solidFill>
              </a:rPr>
            </a:br>
            <a:r>
              <a:rPr lang="en-GB" dirty="0"/>
              <a:t/>
            </a:r>
            <a:br>
              <a:rPr lang="en-GB" dirty="0"/>
            </a:br>
            <a:endParaRPr lang="en-GB" b="1" dirty="0">
              <a:solidFill>
                <a:srgbClr val="0070C0"/>
              </a:solidFill>
            </a:endParaRPr>
          </a:p>
        </p:txBody>
      </p:sp>
      <p:sp>
        <p:nvSpPr>
          <p:cNvPr id="28676" name="Content Placeholder 2"/>
          <p:cNvSpPr>
            <a:spLocks noGrp="1"/>
          </p:cNvSpPr>
          <p:nvPr>
            <p:ph idx="1"/>
          </p:nvPr>
        </p:nvSpPr>
        <p:spPr bwMode="auto">
          <a:xfrm>
            <a:off x="377371" y="559252"/>
            <a:ext cx="11466285" cy="4751128"/>
          </a:xfrm>
          <a:solidFill>
            <a:schemeClr val="accent6">
              <a:lumMod val="60000"/>
              <a:lumOff val="40000"/>
            </a:schemeClr>
          </a:solidFill>
          <a:ln>
            <a:miter lim="800000"/>
            <a:headEnd/>
            <a:tailEnd/>
          </a:ln>
        </p:spPr>
        <p:txBody>
          <a:bodyPr vert="horz" wrap="square" lIns="91440" tIns="45720" rIns="91440" bIns="45720" numCol="1" anchor="t" anchorCtr="0" compatLnSpc="1">
            <a:prstTxWarp prst="textNoShape">
              <a:avLst/>
            </a:prstTxWarp>
          </a:bodyPr>
          <a:lstStyle/>
          <a:p>
            <a:pPr eaLnBrk="1" hangingPunct="1">
              <a:spcBef>
                <a:spcPct val="50000"/>
              </a:spcBef>
              <a:defRPr/>
            </a:pPr>
            <a:r>
              <a:rPr lang="en-GB" sz="2200" dirty="0" smtClean="0">
                <a:latin typeface="Abadi MT Condensed Light"/>
              </a:rPr>
              <a:t>Encourage </a:t>
            </a:r>
            <a:r>
              <a:rPr lang="en-GB" sz="2200" b="1" dirty="0" smtClean="0">
                <a:latin typeface="Abadi MT Condensed Light"/>
              </a:rPr>
              <a:t>book talk </a:t>
            </a:r>
            <a:r>
              <a:rPr lang="en-GB" sz="2200" dirty="0" smtClean="0">
                <a:latin typeface="Abadi MT Condensed Light"/>
              </a:rPr>
              <a:t>and response to texts</a:t>
            </a:r>
          </a:p>
          <a:p>
            <a:pPr eaLnBrk="1" hangingPunct="1">
              <a:spcBef>
                <a:spcPct val="50000"/>
              </a:spcBef>
              <a:defRPr/>
            </a:pPr>
            <a:r>
              <a:rPr lang="en-GB" sz="2200" b="1" dirty="0" smtClean="0">
                <a:latin typeface="Abadi MT Condensed Light"/>
              </a:rPr>
              <a:t>New Vocabulary </a:t>
            </a:r>
            <a:r>
              <a:rPr lang="en-GB" sz="2200" dirty="0" smtClean="0">
                <a:latin typeface="Abadi MT Condensed Light"/>
              </a:rPr>
              <a:t>- learn and apply</a:t>
            </a:r>
          </a:p>
          <a:p>
            <a:pPr eaLnBrk="1" hangingPunct="1">
              <a:spcBef>
                <a:spcPct val="50000"/>
              </a:spcBef>
              <a:defRPr/>
            </a:pPr>
            <a:r>
              <a:rPr lang="en-GB" sz="2200" b="1" dirty="0" smtClean="0">
                <a:latin typeface="Abadi MT Condensed Light"/>
              </a:rPr>
              <a:t>Read as a </a:t>
            </a:r>
            <a:r>
              <a:rPr lang="en-GB" sz="2200" b="1" dirty="0">
                <a:latin typeface="Abadi MT Condensed Light"/>
              </a:rPr>
              <a:t>writer </a:t>
            </a:r>
            <a:r>
              <a:rPr lang="en-GB" sz="2200" dirty="0">
                <a:latin typeface="Abadi MT Condensed Light"/>
              </a:rPr>
              <a:t>- Choose texts or extracts that match the class focus (secondary texts</a:t>
            </a:r>
            <a:r>
              <a:rPr lang="en-GB" sz="2200" dirty="0" smtClean="0">
                <a:latin typeface="Abadi MT Condensed Light"/>
              </a:rPr>
              <a:t>)</a:t>
            </a:r>
          </a:p>
          <a:p>
            <a:pPr eaLnBrk="1" hangingPunct="1">
              <a:spcBef>
                <a:spcPct val="50000"/>
              </a:spcBef>
              <a:defRPr/>
            </a:pPr>
            <a:r>
              <a:rPr lang="en-GB" sz="2200" dirty="0" smtClean="0">
                <a:latin typeface="Abadi MT Condensed Light"/>
              </a:rPr>
              <a:t>Groups </a:t>
            </a:r>
            <a:r>
              <a:rPr lang="en-GB" sz="2200" dirty="0">
                <a:latin typeface="Abadi MT Condensed Light"/>
              </a:rPr>
              <a:t>of children work together on the </a:t>
            </a:r>
            <a:r>
              <a:rPr lang="en-GB" sz="2200" dirty="0" smtClean="0">
                <a:latin typeface="Abadi MT Condensed Light"/>
              </a:rPr>
              <a:t>same/similar text</a:t>
            </a:r>
            <a:r>
              <a:rPr lang="en-GB" sz="2200" dirty="0">
                <a:latin typeface="Abadi MT Condensed Light"/>
              </a:rPr>
              <a:t> </a:t>
            </a:r>
            <a:r>
              <a:rPr lang="en-GB" sz="2200" dirty="0" smtClean="0">
                <a:latin typeface="Abadi MT Condensed Light"/>
              </a:rPr>
              <a:t>towards shared outcomes</a:t>
            </a:r>
          </a:p>
          <a:p>
            <a:pPr eaLnBrk="1" hangingPunct="1">
              <a:spcBef>
                <a:spcPct val="50000"/>
              </a:spcBef>
              <a:defRPr/>
            </a:pPr>
            <a:r>
              <a:rPr lang="en-GB" sz="2200" dirty="0" smtClean="0">
                <a:latin typeface="Abadi MT Condensed Light"/>
              </a:rPr>
              <a:t>Texts match the reading ability of the group/class</a:t>
            </a:r>
          </a:p>
          <a:p>
            <a:pPr eaLnBrk="1" hangingPunct="1">
              <a:spcBef>
                <a:spcPct val="50000"/>
              </a:spcBef>
              <a:defRPr/>
            </a:pPr>
            <a:r>
              <a:rPr lang="en-GB" sz="2200" dirty="0" smtClean="0">
                <a:latin typeface="Abadi MT Condensed Light"/>
              </a:rPr>
              <a:t>Use questioning to develop </a:t>
            </a:r>
            <a:r>
              <a:rPr lang="en-GB" sz="2200" b="1" dirty="0" smtClean="0">
                <a:latin typeface="Abadi MT Condensed Light"/>
              </a:rPr>
              <a:t>VIPERS</a:t>
            </a:r>
            <a:r>
              <a:rPr lang="en-GB" sz="2200" dirty="0" smtClean="0">
                <a:latin typeface="Abadi MT Condensed Light"/>
              </a:rPr>
              <a:t> (domains) skills</a:t>
            </a:r>
          </a:p>
          <a:p>
            <a:pPr>
              <a:spcBef>
                <a:spcPct val="50000"/>
              </a:spcBef>
              <a:defRPr/>
            </a:pPr>
            <a:r>
              <a:rPr lang="en-GB" sz="2200" dirty="0">
                <a:latin typeface="Abadi MT Condensed Light"/>
              </a:rPr>
              <a:t>The teacher </a:t>
            </a:r>
            <a:r>
              <a:rPr lang="en-GB" sz="2200" dirty="0" smtClean="0">
                <a:latin typeface="Abadi MT Condensed Light"/>
              </a:rPr>
              <a:t>leads or </a:t>
            </a:r>
            <a:r>
              <a:rPr lang="en-GB" sz="2200" b="1" dirty="0" smtClean="0">
                <a:latin typeface="Abadi MT Condensed Light"/>
              </a:rPr>
              <a:t>guides</a:t>
            </a:r>
            <a:r>
              <a:rPr lang="en-GB" sz="2200" dirty="0" smtClean="0">
                <a:latin typeface="Abadi MT Condensed Light"/>
              </a:rPr>
              <a:t> </a:t>
            </a:r>
            <a:r>
              <a:rPr lang="en-GB" sz="2200" dirty="0">
                <a:latin typeface="Abadi MT Condensed Light"/>
              </a:rPr>
              <a:t>the session, guiding the children to focus on word reading and comprehension </a:t>
            </a:r>
            <a:r>
              <a:rPr lang="en-GB" sz="2200" dirty="0" smtClean="0">
                <a:latin typeface="Abadi MT Condensed Light"/>
              </a:rPr>
              <a:t>skills.</a:t>
            </a:r>
          </a:p>
          <a:p>
            <a:pPr>
              <a:spcBef>
                <a:spcPct val="50000"/>
              </a:spcBef>
              <a:defRPr/>
            </a:pPr>
            <a:r>
              <a:rPr lang="en-GB" sz="2200" dirty="0" smtClean="0">
                <a:latin typeface="Abadi MT Condensed Light"/>
              </a:rPr>
              <a:t>Use text books and reference pages to support non-fiction research and the wider curriculum</a:t>
            </a:r>
          </a:p>
          <a:p>
            <a:pPr>
              <a:spcBef>
                <a:spcPct val="50000"/>
              </a:spcBef>
              <a:defRPr/>
            </a:pPr>
            <a:r>
              <a:rPr lang="en-GB" sz="2200" b="1" dirty="0" smtClean="0">
                <a:latin typeface="Abadi MT Condensed Light"/>
              </a:rPr>
              <a:t>MODELLING</a:t>
            </a:r>
            <a:endParaRPr lang="en-GB" sz="2000" b="1" dirty="0">
              <a:latin typeface="Abadi MT Condensed Light"/>
            </a:endParaRPr>
          </a:p>
          <a:p>
            <a:pPr marL="0" indent="0">
              <a:spcBef>
                <a:spcPct val="50000"/>
              </a:spcBef>
              <a:buNone/>
              <a:defRPr/>
            </a:pPr>
            <a:r>
              <a:rPr lang="en-GB" sz="2000" dirty="0" smtClean="0">
                <a:solidFill>
                  <a:schemeClr val="accent1">
                    <a:lumMod val="50000"/>
                  </a:schemeClr>
                </a:solidFill>
                <a:latin typeface="Abadi MT Condensed Light"/>
                <a:hlinkClick r:id="rId3"/>
              </a:rPr>
              <a:t>www.literacyshed.com</a:t>
            </a:r>
            <a:r>
              <a:rPr lang="en-GB" sz="2000" dirty="0" smtClean="0">
                <a:solidFill>
                  <a:schemeClr val="accent1">
                    <a:lumMod val="50000"/>
                  </a:schemeClr>
                </a:solidFill>
                <a:latin typeface="Abadi MT Condensed Light"/>
              </a:rPr>
              <a:t>         </a:t>
            </a:r>
            <a:r>
              <a:rPr lang="en-GB" sz="2000" dirty="0" smtClean="0">
                <a:solidFill>
                  <a:schemeClr val="accent1">
                    <a:lumMod val="50000"/>
                  </a:schemeClr>
                </a:solidFill>
                <a:latin typeface="Abadi MT Condensed Light"/>
                <a:hlinkClick r:id="rId4"/>
              </a:rPr>
              <a:t>www.dkfindout.com</a:t>
            </a:r>
            <a:r>
              <a:rPr lang="en-GB" sz="2000" dirty="0" smtClean="0">
                <a:solidFill>
                  <a:schemeClr val="accent1">
                    <a:lumMod val="50000"/>
                  </a:schemeClr>
                </a:solidFill>
                <a:latin typeface="Abadi MT Condensed Light"/>
              </a:rPr>
              <a:t>   </a:t>
            </a:r>
            <a:endParaRPr lang="en-GB" dirty="0"/>
          </a:p>
        </p:txBody>
      </p:sp>
      <p:sp>
        <p:nvSpPr>
          <p:cNvPr id="2" name="Rectangle 1"/>
          <p:cNvSpPr/>
          <p:nvPr/>
        </p:nvSpPr>
        <p:spPr>
          <a:xfrm>
            <a:off x="6197374" y="5310380"/>
            <a:ext cx="3701369" cy="400110"/>
          </a:xfrm>
          <a:prstGeom prst="rect">
            <a:avLst/>
          </a:prstGeom>
        </p:spPr>
        <p:txBody>
          <a:bodyPr wrap="square">
            <a:spAutoFit/>
          </a:bodyPr>
          <a:lstStyle/>
          <a:p>
            <a:r>
              <a:rPr lang="en-GB" sz="2000" dirty="0">
                <a:solidFill>
                  <a:srgbClr val="5B9BD5">
                    <a:lumMod val="50000"/>
                  </a:srgbClr>
                </a:solidFill>
                <a:latin typeface="Abadi MT Condensed Light"/>
                <a:hlinkClick r:id="rId5"/>
              </a:rPr>
              <a:t>www.classroomsecrets.com</a:t>
            </a:r>
            <a:r>
              <a:rPr lang="en-GB" sz="2000" dirty="0">
                <a:solidFill>
                  <a:srgbClr val="5B9BD5">
                    <a:lumMod val="50000"/>
                  </a:srgbClr>
                </a:solidFill>
                <a:latin typeface="Abadi MT Condensed Light"/>
              </a:rPr>
              <a:t> </a:t>
            </a:r>
            <a:endParaRPr lang="en-GB" dirty="0"/>
          </a:p>
        </p:txBody>
      </p:sp>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247108">
            <a:off x="8803817" y="4812837"/>
            <a:ext cx="4540245" cy="2684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49714" y="5979078"/>
            <a:ext cx="1465943" cy="923330"/>
          </a:xfrm>
          <a:prstGeom prst="rect">
            <a:avLst/>
          </a:prstGeom>
          <a:noFill/>
        </p:spPr>
        <p:txBody>
          <a:bodyPr wrap="square" rtlCol="0">
            <a:spAutoFit/>
          </a:bodyPr>
          <a:lstStyle/>
          <a:p>
            <a:r>
              <a:rPr lang="en-GB" dirty="0" smtClean="0">
                <a:solidFill>
                  <a:schemeClr val="tx1">
                    <a:lumMod val="65000"/>
                    <a:lumOff val="35000"/>
                  </a:schemeClr>
                </a:solidFill>
              </a:rPr>
              <a:t>Discuss- group or whole class</a:t>
            </a:r>
            <a:endParaRPr lang="en-GB" dirty="0">
              <a:solidFill>
                <a:schemeClr val="tx1">
                  <a:lumMod val="65000"/>
                  <a:lumOff val="35000"/>
                </a:schemeClr>
              </a:solidFill>
            </a:endParaRPr>
          </a:p>
        </p:txBody>
      </p:sp>
    </p:spTree>
    <p:extLst>
      <p:ext uri="{BB962C8B-B14F-4D97-AF65-F5344CB8AC3E}">
        <p14:creationId xmlns:p14="http://schemas.microsoft.com/office/powerpoint/2010/main" val="17122566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254914" y="3281155"/>
            <a:ext cx="629116" cy="885422"/>
          </a:xfrm>
          <a:prstGeom prst="rect">
            <a:avLst/>
          </a:prstGeom>
        </p:spPr>
      </p:pic>
      <p:sp>
        <p:nvSpPr>
          <p:cNvPr id="3" name="Content Placeholder 2"/>
          <p:cNvSpPr>
            <a:spLocks noGrp="1"/>
          </p:cNvSpPr>
          <p:nvPr>
            <p:ph idx="1"/>
          </p:nvPr>
        </p:nvSpPr>
        <p:spPr>
          <a:xfrm>
            <a:off x="24926" y="14514"/>
            <a:ext cx="7551530" cy="1366036"/>
          </a:xfrm>
        </p:spPr>
        <p:txBody>
          <a:bodyPr/>
          <a:lstStyle/>
          <a:p>
            <a:pPr marL="0" indent="0">
              <a:buNone/>
            </a:pPr>
            <a:r>
              <a:rPr lang="en-US" sz="4000" dirty="0" smtClean="0"/>
              <a:t>Shared reading</a:t>
            </a:r>
            <a:r>
              <a:rPr lang="en-US" sz="4000" dirty="0"/>
              <a:t> </a:t>
            </a:r>
            <a:r>
              <a:rPr lang="en-US" sz="4000" dirty="0" smtClean="0"/>
              <a:t>and guided reading</a:t>
            </a:r>
          </a:p>
          <a:p>
            <a:pPr marL="0" indent="0">
              <a:buNone/>
            </a:pPr>
            <a:r>
              <a:rPr lang="en-US" sz="4000" b="1" dirty="0" smtClean="0">
                <a:solidFill>
                  <a:srgbClr val="FF0000"/>
                </a:solidFill>
              </a:rPr>
              <a:t>Remember – read as writers!</a:t>
            </a:r>
          </a:p>
          <a:p>
            <a:pPr marL="0" indent="0">
              <a:buNone/>
            </a:pPr>
            <a:endParaRPr lang="en-US" dirty="0" smtClean="0"/>
          </a:p>
          <a:p>
            <a:pPr marL="0" indent="0">
              <a:buNone/>
            </a:pPr>
            <a:endParaRPr lang="en-US" dirty="0"/>
          </a:p>
          <a:p>
            <a:pPr marL="0" indent="0">
              <a:buNone/>
            </a:pPr>
            <a:endParaRPr lang="en-US" dirty="0"/>
          </a:p>
          <a:p>
            <a:endParaRPr lang="en-US" dirty="0"/>
          </a:p>
        </p:txBody>
      </p:sp>
      <p:pic>
        <p:nvPicPr>
          <p:cNvPr id="7170"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6790" y="1238951"/>
            <a:ext cx="2460979" cy="166116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ee the sour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69" y="2160146"/>
            <a:ext cx="5618568" cy="7793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897257" y="2745943"/>
            <a:ext cx="2873829" cy="584775"/>
          </a:xfrm>
          <a:prstGeom prst="rect">
            <a:avLst/>
          </a:prstGeom>
          <a:solidFill>
            <a:srgbClr val="FFFF00"/>
          </a:solidFill>
        </p:spPr>
        <p:txBody>
          <a:bodyPr wrap="square" rtlCol="0">
            <a:spAutoFit/>
          </a:bodyPr>
          <a:lstStyle/>
          <a:p>
            <a:pPr algn="ctr"/>
            <a:r>
              <a:rPr lang="en-GB" sz="3200" dirty="0" smtClean="0"/>
              <a:t>Tell me grid</a:t>
            </a:r>
            <a:endParaRPr lang="en-GB" sz="3200" dirty="0"/>
          </a:p>
        </p:txBody>
      </p:sp>
      <p:pic>
        <p:nvPicPr>
          <p:cNvPr id="7174" name="Picture 6"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1979" y="263993"/>
            <a:ext cx="3379107" cy="1689554"/>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07651" y="3478968"/>
            <a:ext cx="3453039" cy="2394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767226" y="3387261"/>
            <a:ext cx="3541485" cy="707886"/>
          </a:xfrm>
          <a:prstGeom prst="rect">
            <a:avLst/>
          </a:prstGeom>
          <a:solidFill>
            <a:schemeClr val="accent5">
              <a:lumMod val="60000"/>
              <a:lumOff val="40000"/>
            </a:schemeClr>
          </a:solidFill>
        </p:spPr>
        <p:txBody>
          <a:bodyPr wrap="square" rtlCol="0">
            <a:spAutoFit/>
          </a:bodyPr>
          <a:lstStyle/>
          <a:p>
            <a:r>
              <a:rPr lang="en-GB" sz="4000" dirty="0" smtClean="0"/>
              <a:t>Comprehension</a:t>
            </a:r>
            <a:endParaRPr lang="en-GB" sz="4000" dirty="0"/>
          </a:p>
        </p:txBody>
      </p:sp>
      <p:graphicFrame>
        <p:nvGraphicFramePr>
          <p:cNvPr id="8" name="Table 7"/>
          <p:cNvGraphicFramePr>
            <a:graphicFrameLocks noGrp="1"/>
          </p:cNvGraphicFramePr>
          <p:nvPr>
            <p:extLst>
              <p:ext uri="{D42A27DB-BD31-4B8C-83A1-F6EECF244321}">
                <p14:modId xmlns:p14="http://schemas.microsoft.com/office/powerpoint/2010/main" val="1572830983"/>
              </p:ext>
            </p:extLst>
          </p:nvPr>
        </p:nvGraphicFramePr>
        <p:xfrm>
          <a:off x="2848082" y="4582296"/>
          <a:ext cx="2464147" cy="1208143"/>
        </p:xfrm>
        <a:graphic>
          <a:graphicData uri="http://schemas.openxmlformats.org/drawingml/2006/table">
            <a:tbl>
              <a:tblPr/>
              <a:tblGrid>
                <a:gridCol w="821382">
                  <a:extLst>
                    <a:ext uri="{9D8B030D-6E8A-4147-A177-3AD203B41FA5}">
                      <a16:colId xmlns:a16="http://schemas.microsoft.com/office/drawing/2014/main" val="20000"/>
                    </a:ext>
                  </a:extLst>
                </a:gridCol>
                <a:gridCol w="821383">
                  <a:extLst>
                    <a:ext uri="{9D8B030D-6E8A-4147-A177-3AD203B41FA5}">
                      <a16:colId xmlns:a16="http://schemas.microsoft.com/office/drawing/2014/main" val="20001"/>
                    </a:ext>
                  </a:extLst>
                </a:gridCol>
                <a:gridCol w="821382">
                  <a:extLst>
                    <a:ext uri="{9D8B030D-6E8A-4147-A177-3AD203B41FA5}">
                      <a16:colId xmlns:a16="http://schemas.microsoft.com/office/drawing/2014/main" val="20002"/>
                    </a:ext>
                  </a:extLst>
                </a:gridCol>
              </a:tblGrid>
              <a:tr h="296517">
                <a:tc>
                  <a:txBody>
                    <a:bodyPr/>
                    <a:lstStyle/>
                    <a:p>
                      <a:r>
                        <a:rPr lang="en-GB" sz="800" dirty="0" smtClean="0"/>
                        <a:t>What I know</a:t>
                      </a:r>
                      <a:endParaRPr lang="en-GB" sz="800"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r>
                        <a:rPr lang="en-GB" sz="800" dirty="0" smtClean="0"/>
                        <a:t>What I think</a:t>
                      </a:r>
                      <a:endParaRPr lang="en-GB"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smtClean="0"/>
                        <a:t>What I want to find out</a:t>
                      </a:r>
                      <a:endParaRPr lang="en-GB" sz="800" dirty="0"/>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72863">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 name="TextBox 8"/>
          <p:cNvSpPr txBox="1"/>
          <p:nvPr/>
        </p:nvSpPr>
        <p:spPr>
          <a:xfrm>
            <a:off x="700662" y="3810403"/>
            <a:ext cx="1915886" cy="523220"/>
          </a:xfrm>
          <a:prstGeom prst="rect">
            <a:avLst/>
          </a:prstGeom>
          <a:solidFill>
            <a:srgbClr val="92D050"/>
          </a:solidFill>
        </p:spPr>
        <p:txBody>
          <a:bodyPr wrap="square" rtlCol="0">
            <a:spAutoFit/>
          </a:bodyPr>
          <a:lstStyle/>
          <a:p>
            <a:r>
              <a:rPr lang="en-GB" sz="2800" dirty="0" smtClean="0"/>
              <a:t>Annotate it</a:t>
            </a:r>
            <a:endParaRPr lang="en-GB" sz="2800" dirty="0"/>
          </a:p>
        </p:txBody>
      </p:sp>
      <p:sp>
        <p:nvSpPr>
          <p:cNvPr id="10" name="Oval Callout 9"/>
          <p:cNvSpPr/>
          <p:nvPr/>
        </p:nvSpPr>
        <p:spPr>
          <a:xfrm>
            <a:off x="5790367" y="4821642"/>
            <a:ext cx="1364343" cy="870857"/>
          </a:xfrm>
          <a:prstGeom prst="wedgeEllipseCallout">
            <a:avLst>
              <a:gd name="adj1" fmla="val -75088"/>
              <a:gd name="adj2" fmla="val 6250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loud Callout 10"/>
          <p:cNvSpPr/>
          <p:nvPr/>
        </p:nvSpPr>
        <p:spPr>
          <a:xfrm>
            <a:off x="6501817" y="4205649"/>
            <a:ext cx="1503608" cy="940920"/>
          </a:xfrm>
          <a:prstGeom prst="cloudCallout">
            <a:avLst>
              <a:gd name="adj1" fmla="val 65078"/>
              <a:gd name="adj2" fmla="val 10569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1524000" y="1455634"/>
            <a:ext cx="3788229" cy="461665"/>
          </a:xfrm>
          <a:prstGeom prst="rect">
            <a:avLst/>
          </a:prstGeom>
          <a:solidFill>
            <a:schemeClr val="accent2">
              <a:lumMod val="40000"/>
              <a:lumOff val="60000"/>
            </a:schemeClr>
          </a:solidFill>
        </p:spPr>
        <p:txBody>
          <a:bodyPr wrap="square" rtlCol="0">
            <a:spAutoFit/>
          </a:bodyPr>
          <a:lstStyle/>
          <a:p>
            <a:pPr algn="ctr"/>
            <a:r>
              <a:rPr lang="en-GB" sz="2400" b="1" dirty="0" smtClean="0"/>
              <a:t>Book Talk - Discussion</a:t>
            </a:r>
            <a:endParaRPr lang="en-GB" sz="2400" b="1" dirty="0"/>
          </a:p>
        </p:txBody>
      </p:sp>
      <p:sp>
        <p:nvSpPr>
          <p:cNvPr id="5" name="TextBox 4"/>
          <p:cNvSpPr txBox="1"/>
          <p:nvPr/>
        </p:nvSpPr>
        <p:spPr>
          <a:xfrm>
            <a:off x="1205792" y="3025299"/>
            <a:ext cx="1846185" cy="461665"/>
          </a:xfrm>
          <a:prstGeom prst="rect">
            <a:avLst/>
          </a:prstGeom>
          <a:solidFill>
            <a:schemeClr val="accent4">
              <a:lumMod val="60000"/>
              <a:lumOff val="40000"/>
            </a:schemeClr>
          </a:solidFill>
        </p:spPr>
        <p:txBody>
          <a:bodyPr wrap="square" rtlCol="0">
            <a:spAutoFit/>
          </a:bodyPr>
          <a:lstStyle/>
          <a:p>
            <a:pPr algn="ctr"/>
            <a:r>
              <a:rPr lang="en-GB" sz="2400" b="1" dirty="0" smtClean="0"/>
              <a:t>Box it up</a:t>
            </a:r>
            <a:endParaRPr lang="en-GB" sz="2400" b="1" dirty="0"/>
          </a:p>
        </p:txBody>
      </p:sp>
      <p:pic>
        <p:nvPicPr>
          <p:cNvPr id="4" name="Picture 3"/>
          <p:cNvPicPr>
            <a:picLocks noChangeAspect="1"/>
          </p:cNvPicPr>
          <p:nvPr/>
        </p:nvPicPr>
        <p:blipFill>
          <a:blip r:embed="rId8"/>
          <a:stretch>
            <a:fillRect/>
          </a:stretch>
        </p:blipFill>
        <p:spPr>
          <a:xfrm>
            <a:off x="3143708" y="3038330"/>
            <a:ext cx="989781" cy="1403041"/>
          </a:xfrm>
          <a:prstGeom prst="rect">
            <a:avLst/>
          </a:prstGeom>
        </p:spPr>
      </p:pic>
      <p:pic>
        <p:nvPicPr>
          <p:cNvPr id="13" name="Picture 12"/>
          <p:cNvPicPr>
            <a:picLocks noChangeAspect="1"/>
          </p:cNvPicPr>
          <p:nvPr/>
        </p:nvPicPr>
        <p:blipFill>
          <a:blip r:embed="rId9"/>
          <a:stretch>
            <a:fillRect/>
          </a:stretch>
        </p:blipFill>
        <p:spPr>
          <a:xfrm>
            <a:off x="439820" y="4392869"/>
            <a:ext cx="2015880" cy="1289309"/>
          </a:xfrm>
          <a:prstGeom prst="rect">
            <a:avLst/>
          </a:prstGeom>
        </p:spPr>
      </p:pic>
    </p:spTree>
    <p:extLst>
      <p:ext uri="{BB962C8B-B14F-4D97-AF65-F5344CB8AC3E}">
        <p14:creationId xmlns:p14="http://schemas.microsoft.com/office/powerpoint/2010/main" val="246103693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942" y="106475"/>
            <a:ext cx="10515600" cy="1325563"/>
          </a:xfrm>
        </p:spPr>
        <p:txBody>
          <a:bodyPr/>
          <a:lstStyle/>
          <a:p>
            <a:pPr algn="ctr"/>
            <a:r>
              <a:rPr lang="en-GB" dirty="0" smtClean="0"/>
              <a:t>Before			During 			After</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1647706903"/>
              </p:ext>
            </p:extLst>
          </p:nvPr>
        </p:nvGraphicFramePr>
        <p:xfrm>
          <a:off x="576942" y="860697"/>
          <a:ext cx="10885714" cy="4754880"/>
        </p:xfrm>
        <a:graphic>
          <a:graphicData uri="http://schemas.openxmlformats.org/drawingml/2006/table">
            <a:tbl>
              <a:tblPr/>
              <a:tblGrid>
                <a:gridCol w="3628571">
                  <a:extLst>
                    <a:ext uri="{9D8B030D-6E8A-4147-A177-3AD203B41FA5}">
                      <a16:colId xmlns:a16="http://schemas.microsoft.com/office/drawing/2014/main" val="20000"/>
                    </a:ext>
                  </a:extLst>
                </a:gridCol>
                <a:gridCol w="3628572">
                  <a:extLst>
                    <a:ext uri="{9D8B030D-6E8A-4147-A177-3AD203B41FA5}">
                      <a16:colId xmlns:a16="http://schemas.microsoft.com/office/drawing/2014/main" val="20001"/>
                    </a:ext>
                  </a:extLst>
                </a:gridCol>
                <a:gridCol w="3628571">
                  <a:extLst>
                    <a:ext uri="{9D8B030D-6E8A-4147-A177-3AD203B41FA5}">
                      <a16:colId xmlns:a16="http://schemas.microsoft.com/office/drawing/2014/main" val="20002"/>
                    </a:ext>
                  </a:extLst>
                </a:gridCol>
              </a:tblGrid>
              <a:tr h="4180115">
                <a:tc>
                  <a:txBody>
                    <a:bodyPr/>
                    <a:lstStyle/>
                    <a:p>
                      <a:r>
                        <a:rPr lang="en-GB" dirty="0" smtClean="0"/>
                        <a:t>Book Talk</a:t>
                      </a:r>
                    </a:p>
                    <a:p>
                      <a:endParaRPr lang="en-GB" dirty="0" smtClean="0"/>
                    </a:p>
                    <a:p>
                      <a:r>
                        <a:rPr lang="en-GB" dirty="0" smtClean="0"/>
                        <a:t>Explore the cover</a:t>
                      </a:r>
                    </a:p>
                    <a:p>
                      <a:endParaRPr lang="en-GB" dirty="0" smtClean="0"/>
                    </a:p>
                    <a:p>
                      <a:r>
                        <a:rPr lang="en-GB" dirty="0" smtClean="0"/>
                        <a:t>Predict</a:t>
                      </a:r>
                      <a:r>
                        <a:rPr lang="en-GB" baseline="0" dirty="0" smtClean="0"/>
                        <a:t> characters, setting plot</a:t>
                      </a:r>
                    </a:p>
                    <a:p>
                      <a:endParaRPr lang="en-GB" baseline="0" dirty="0" smtClean="0"/>
                    </a:p>
                    <a:p>
                      <a:r>
                        <a:rPr lang="en-GB" baseline="0" dirty="0" smtClean="0"/>
                        <a:t>Pre read (them or modelled), and point out tricky V</a:t>
                      </a:r>
                    </a:p>
                    <a:p>
                      <a:endParaRPr lang="en-GB" baseline="0" dirty="0" smtClean="0"/>
                    </a:p>
                    <a:p>
                      <a:r>
                        <a:rPr lang="en-GB" baseline="0" dirty="0" smtClean="0"/>
                        <a:t>Outline the story</a:t>
                      </a:r>
                    </a:p>
                    <a:p>
                      <a:endParaRPr lang="en-GB" baseline="0" dirty="0" smtClean="0"/>
                    </a:p>
                    <a:p>
                      <a:r>
                        <a:rPr lang="en-GB" baseline="0" dirty="0" smtClean="0"/>
                        <a:t>Make links with other stories</a:t>
                      </a:r>
                    </a:p>
                    <a:p>
                      <a:endParaRPr lang="en-GB" baseline="0" dirty="0" smtClean="0"/>
                    </a:p>
                    <a:p>
                      <a:r>
                        <a:rPr lang="en-GB" baseline="0" dirty="0" smtClean="0"/>
                        <a:t>Model fluency and expression</a:t>
                      </a:r>
                      <a:endParaRPr lang="en-GB"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solidFill>
                      <a:schemeClr val="accent2">
                        <a:lumMod val="40000"/>
                        <a:lumOff val="60000"/>
                      </a:schemeClr>
                    </a:solidFill>
                  </a:tcPr>
                </a:tc>
                <a:tc>
                  <a:txBody>
                    <a:bodyPr/>
                    <a:lstStyle/>
                    <a:p>
                      <a:r>
                        <a:rPr lang="en-GB" dirty="0" smtClean="0"/>
                        <a:t>Book Talk</a:t>
                      </a:r>
                    </a:p>
                    <a:p>
                      <a:endParaRPr lang="en-GB" dirty="0" smtClean="0"/>
                    </a:p>
                    <a:p>
                      <a:r>
                        <a:rPr lang="en-GB" dirty="0" smtClean="0"/>
                        <a:t>Monitor</a:t>
                      </a:r>
                      <a:r>
                        <a:rPr lang="en-GB" baseline="0" dirty="0" smtClean="0"/>
                        <a:t> understanding, using all of the strategies mentioned</a:t>
                      </a:r>
                    </a:p>
                    <a:p>
                      <a:endParaRPr lang="en-GB" baseline="0" dirty="0" smtClean="0"/>
                    </a:p>
                    <a:p>
                      <a:r>
                        <a:rPr lang="en-GB" baseline="0" dirty="0" smtClean="0"/>
                        <a:t>Keep updating predictions</a:t>
                      </a:r>
                    </a:p>
                    <a:p>
                      <a:endParaRPr lang="en-GB" baseline="0" dirty="0" smtClean="0"/>
                    </a:p>
                    <a:p>
                      <a:r>
                        <a:rPr lang="en-GB" baseline="0" dirty="0" smtClean="0"/>
                        <a:t>Record CEW or expected words they find difficult (CUL)</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Model fluency and expression – rehearse and reread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(reading theatre FFT F into C)</a:t>
                      </a:r>
                      <a:endParaRPr lang="en-GB" dirty="0" smtClean="0"/>
                    </a:p>
                    <a:p>
                      <a:endParaRPr lang="en-GB" baseline="0" dirty="0" smtClean="0"/>
                    </a:p>
                    <a:p>
                      <a:r>
                        <a:rPr lang="en-GB" baseline="0" dirty="0" smtClean="0"/>
                        <a:t>Model answering questions</a:t>
                      </a:r>
                    </a:p>
                    <a:p>
                      <a:endParaRPr lang="en-GB" baseline="0" dirty="0" smtClean="0"/>
                    </a:p>
                    <a:p>
                      <a:r>
                        <a:rPr lang="en-GB" baseline="0" dirty="0" smtClean="0"/>
                        <a:t>Sequence/summarise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en-GB" dirty="0" smtClean="0"/>
                        <a:t>Book Talk</a:t>
                      </a:r>
                    </a:p>
                    <a:p>
                      <a:endParaRPr lang="en-GB" dirty="0" smtClean="0"/>
                    </a:p>
                    <a:p>
                      <a:r>
                        <a:rPr lang="en-GB" dirty="0" smtClean="0"/>
                        <a:t>Clarify their understanding</a:t>
                      </a:r>
                    </a:p>
                    <a:p>
                      <a:endParaRPr lang="en-GB" dirty="0" smtClean="0"/>
                    </a:p>
                    <a:p>
                      <a:r>
                        <a:rPr lang="en-GB" dirty="0" smtClean="0"/>
                        <a:t>Revisit predictions</a:t>
                      </a:r>
                    </a:p>
                    <a:p>
                      <a:endParaRPr lang="en-GB" dirty="0" smtClean="0"/>
                    </a:p>
                    <a:p>
                      <a:r>
                        <a:rPr lang="en-GB" dirty="0" smtClean="0"/>
                        <a:t>Visit</a:t>
                      </a:r>
                      <a:r>
                        <a:rPr lang="en-GB" baseline="0" dirty="0" smtClean="0"/>
                        <a:t> phonic or CEW words they found difficult</a:t>
                      </a:r>
                    </a:p>
                    <a:p>
                      <a:endParaRPr lang="en-GB" baseline="0" dirty="0" smtClean="0"/>
                    </a:p>
                    <a:p>
                      <a:r>
                        <a:rPr lang="en-GB" baseline="0" dirty="0" smtClean="0"/>
                        <a:t>Discuss preferences</a:t>
                      </a:r>
                    </a:p>
                    <a:p>
                      <a:endParaRPr lang="en-GB" baseline="0" dirty="0" smtClean="0"/>
                    </a:p>
                    <a:p>
                      <a:r>
                        <a:rPr lang="en-GB" baseline="0" dirty="0" smtClean="0"/>
                        <a:t>Make links to real life/experiences</a:t>
                      </a:r>
                    </a:p>
                    <a:p>
                      <a:endParaRPr lang="en-GB" baseline="0" dirty="0" smtClean="0"/>
                    </a:p>
                    <a:p>
                      <a:r>
                        <a:rPr lang="en-GB" baseline="0" dirty="0" smtClean="0"/>
                        <a:t>Summarise</a:t>
                      </a:r>
                      <a:endParaRPr lang="en-GB" dirty="0" smtClean="0"/>
                    </a:p>
                    <a:p>
                      <a:r>
                        <a:rPr lang="en-GB" dirty="0" smtClean="0"/>
                        <a:t> </a:t>
                      </a:r>
                    </a:p>
                    <a:p>
                      <a:endParaRPr lang="en-GB" dirty="0"/>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sp>
        <p:nvSpPr>
          <p:cNvPr id="3" name="TextBox 2"/>
          <p:cNvSpPr txBox="1"/>
          <p:nvPr/>
        </p:nvSpPr>
        <p:spPr>
          <a:xfrm>
            <a:off x="2024742" y="6027003"/>
            <a:ext cx="1959429" cy="830997"/>
          </a:xfrm>
          <a:prstGeom prst="rect">
            <a:avLst/>
          </a:prstGeom>
          <a:noFill/>
        </p:spPr>
        <p:txBody>
          <a:bodyPr wrap="square" rtlCol="0">
            <a:spAutoFit/>
          </a:bodyPr>
          <a:lstStyle/>
          <a:p>
            <a:r>
              <a:rPr lang="en-GB" sz="1200" dirty="0" smtClean="0"/>
              <a:t>Make the point NF is essential – what would we be </a:t>
            </a:r>
            <a:r>
              <a:rPr lang="en-GB" sz="1200" dirty="0" err="1" smtClean="0"/>
              <a:t>inc</a:t>
            </a:r>
            <a:r>
              <a:rPr lang="en-GB" sz="1200" dirty="0" smtClean="0"/>
              <a:t>/changing layout, tense, sentence </a:t>
            </a:r>
            <a:r>
              <a:rPr lang="en-GB" sz="1200" dirty="0" err="1" smtClean="0"/>
              <a:t>struc</a:t>
            </a:r>
            <a:r>
              <a:rPr lang="en-GB" sz="1200" dirty="0" smtClean="0"/>
              <a:t>, V</a:t>
            </a:r>
            <a:endParaRPr lang="en-GB" sz="1200" dirty="0"/>
          </a:p>
        </p:txBody>
      </p:sp>
    </p:spTree>
    <p:extLst>
      <p:ext uri="{BB962C8B-B14F-4D97-AF65-F5344CB8AC3E}">
        <p14:creationId xmlns:p14="http://schemas.microsoft.com/office/powerpoint/2010/main" val="29203181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251" y="469628"/>
            <a:ext cx="10515600" cy="1325563"/>
          </a:xfrm>
        </p:spPr>
        <p:txBody>
          <a:bodyPr/>
          <a:lstStyle/>
          <a:p>
            <a:pPr algn="ctr"/>
            <a:r>
              <a:rPr lang="en-GB" dirty="0" smtClean="0"/>
              <a:t>Task</a:t>
            </a:r>
            <a:endParaRPr lang="en-GB" dirty="0"/>
          </a:p>
        </p:txBody>
      </p:sp>
      <p:sp>
        <p:nvSpPr>
          <p:cNvPr id="3" name="Content Placeholder 2"/>
          <p:cNvSpPr>
            <a:spLocks noGrp="1"/>
          </p:cNvSpPr>
          <p:nvPr>
            <p:ph idx="1"/>
          </p:nvPr>
        </p:nvSpPr>
        <p:spPr>
          <a:xfrm>
            <a:off x="733697" y="1368424"/>
            <a:ext cx="10515600" cy="4026535"/>
          </a:xfrm>
          <a:solidFill>
            <a:schemeClr val="accent6">
              <a:lumMod val="40000"/>
              <a:lumOff val="60000"/>
            </a:schemeClr>
          </a:solidFill>
        </p:spPr>
        <p:txBody>
          <a:bodyPr/>
          <a:lstStyle/>
          <a:p>
            <a:pPr marL="0" indent="0">
              <a:buNone/>
            </a:pPr>
            <a:r>
              <a:rPr lang="en-GB" dirty="0" smtClean="0"/>
              <a:t>Plan a guided reading session (15/20mins) for a group of Y4 children Autumn Term, focussing upon retrieval and inference.</a:t>
            </a:r>
          </a:p>
          <a:p>
            <a:pPr marL="0" indent="0">
              <a:buNone/>
            </a:pPr>
            <a:r>
              <a:rPr lang="en-GB" dirty="0" smtClean="0"/>
              <a:t>Consider</a:t>
            </a:r>
          </a:p>
          <a:p>
            <a:r>
              <a:rPr lang="en-GB" dirty="0" smtClean="0"/>
              <a:t>Who will be reading?</a:t>
            </a:r>
          </a:p>
          <a:p>
            <a:r>
              <a:rPr lang="en-GB" dirty="0" smtClean="0"/>
              <a:t>Skills to be covered and how you present these?</a:t>
            </a:r>
          </a:p>
          <a:p>
            <a:r>
              <a:rPr lang="en-GB" dirty="0" smtClean="0"/>
              <a:t>Modelling?</a:t>
            </a:r>
          </a:p>
          <a:p>
            <a:r>
              <a:rPr lang="en-GB" dirty="0" smtClean="0"/>
              <a:t>Developing fluency</a:t>
            </a:r>
          </a:p>
          <a:p>
            <a:r>
              <a:rPr lang="en-GB" dirty="0" smtClean="0"/>
              <a:t>Response and recording?</a:t>
            </a:r>
          </a:p>
        </p:txBody>
      </p:sp>
    </p:spTree>
    <p:extLst>
      <p:ext uri="{BB962C8B-B14F-4D97-AF65-F5344CB8AC3E}">
        <p14:creationId xmlns:p14="http://schemas.microsoft.com/office/powerpoint/2010/main" val="16931577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English Curriculum</a:t>
            </a:r>
          </a:p>
        </p:txBody>
      </p:sp>
      <p:sp>
        <p:nvSpPr>
          <p:cNvPr id="3" name="Content Placeholder 2"/>
          <p:cNvSpPr>
            <a:spLocks noGrp="1"/>
          </p:cNvSpPr>
          <p:nvPr>
            <p:ph idx="1"/>
          </p:nvPr>
        </p:nvSpPr>
        <p:spPr>
          <a:xfrm>
            <a:off x="667657" y="1317478"/>
            <a:ext cx="10914743" cy="4221173"/>
          </a:xfrm>
        </p:spPr>
        <p:txBody>
          <a:bodyPr>
            <a:normAutofit fontScale="70000" lnSpcReduction="20000"/>
          </a:bodyPr>
          <a:lstStyle/>
          <a:p>
            <a:endParaRPr lang="en-US" sz="1500" dirty="0"/>
          </a:p>
          <a:p>
            <a:r>
              <a:rPr lang="en-US" sz="2900" dirty="0"/>
              <a:t>The New Curriculum has been in force since September 2014. </a:t>
            </a:r>
            <a:r>
              <a:rPr lang="en-US" sz="2900" dirty="0">
                <a:hlinkClick r:id="rId3"/>
              </a:rPr>
              <a:t>https://</a:t>
            </a:r>
            <a:r>
              <a:rPr lang="en-US" sz="2900" dirty="0" smtClean="0">
                <a:hlinkClick r:id="rId3"/>
              </a:rPr>
              <a:t>www.gov.uk/government/publications/national-curriculum-in-england-english-programmes-of-study/national-curriculum-in-england-english-programmes-of-study</a:t>
            </a:r>
            <a:endParaRPr lang="en-US" sz="2900" dirty="0" smtClean="0"/>
          </a:p>
          <a:p>
            <a:endParaRPr lang="en-US" sz="2900" dirty="0"/>
          </a:p>
          <a:p>
            <a:r>
              <a:rPr lang="en-US" sz="2900" dirty="0"/>
              <a:t>Whilst it is not the most entertaining read it is certainly important to be familiar with the document!!</a:t>
            </a:r>
          </a:p>
          <a:p>
            <a:endParaRPr lang="en-US" sz="2900" dirty="0"/>
          </a:p>
          <a:p>
            <a:r>
              <a:rPr lang="en-US" sz="2900" b="1" dirty="0">
                <a:solidFill>
                  <a:srgbClr val="FF0000"/>
                </a:solidFill>
              </a:rPr>
              <a:t>Can still access old National Literacy Framework documents via National Archives: </a:t>
            </a:r>
            <a:r>
              <a:rPr lang="en-US" sz="2900" dirty="0">
                <a:hlinkClick r:id="rId4"/>
              </a:rPr>
              <a:t>http://webarchive.nationalarchives.gov.uk/20131216163513/https://www.education.gov.uk/schools/toolsandinitiatives/nationalstrategies</a:t>
            </a:r>
            <a:r>
              <a:rPr lang="en-US" sz="2900" dirty="0"/>
              <a:t> </a:t>
            </a:r>
          </a:p>
          <a:p>
            <a:pPr marL="0" indent="0">
              <a:buNone/>
            </a:pPr>
            <a:endParaRPr lang="en-US" sz="2900" dirty="0"/>
          </a:p>
          <a:p>
            <a:r>
              <a:rPr lang="en-US" sz="2900" dirty="0"/>
              <a:t>Old National Literacy Strategy documents can be found on TES: </a:t>
            </a:r>
            <a:r>
              <a:rPr lang="en-US" sz="2900" dirty="0">
                <a:hlinkClick r:id="rId5"/>
              </a:rPr>
              <a:t>http://www.tes.co.uk/teaching-resource/National-Literacy-Strategy-1999-6078593/</a:t>
            </a:r>
            <a:r>
              <a:rPr lang="en-US" sz="2900" dirty="0"/>
              <a:t> </a:t>
            </a:r>
          </a:p>
        </p:txBody>
      </p:sp>
    </p:spTree>
    <p:extLst>
      <p:ext uri="{BB962C8B-B14F-4D97-AF65-F5344CB8AC3E}">
        <p14:creationId xmlns:p14="http://schemas.microsoft.com/office/powerpoint/2010/main" val="7949534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Formative Assessment of Reading</a:t>
            </a:r>
            <a:endParaRPr lang="en-GB"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571" y="1363385"/>
            <a:ext cx="8964159" cy="4555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763221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999" y="110979"/>
            <a:ext cx="9812111" cy="5800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451105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8343" y="232228"/>
            <a:ext cx="11422743" cy="5570756"/>
          </a:xfrm>
          <a:prstGeom prst="rect">
            <a:avLst/>
          </a:prstGeom>
          <a:solidFill>
            <a:schemeClr val="accent1">
              <a:lumMod val="20000"/>
              <a:lumOff val="80000"/>
            </a:schemeClr>
          </a:solidFill>
        </p:spPr>
        <p:txBody>
          <a:bodyPr wrap="square" rtlCol="0">
            <a:spAutoFit/>
          </a:bodyPr>
          <a:lstStyle/>
          <a:p>
            <a:r>
              <a:rPr lang="en-GB" sz="2800" dirty="0" smtClean="0"/>
              <a:t>In all sessions:</a:t>
            </a:r>
            <a:endParaRPr lang="en-GB" sz="2800" dirty="0"/>
          </a:p>
          <a:p>
            <a:r>
              <a:rPr lang="en-GB" sz="2800" dirty="0" smtClean="0"/>
              <a:t>Have a focus/noted on the child’s/group’s class’  next step or target.</a:t>
            </a:r>
            <a:endParaRPr lang="en-GB" sz="2800" dirty="0"/>
          </a:p>
          <a:p>
            <a:r>
              <a:rPr lang="en-GB" sz="4400" b="1" dirty="0" smtClean="0"/>
              <a:t>Model – share your thinking actively</a:t>
            </a:r>
          </a:p>
          <a:p>
            <a:endParaRPr lang="en-GB" sz="2800" b="1" dirty="0"/>
          </a:p>
          <a:p>
            <a:pPr marL="285750" indent="-285750">
              <a:buFont typeface="Arial" panose="020B0604020202020204" pitchFamily="34" charset="0"/>
              <a:buChar char="•"/>
            </a:pPr>
            <a:r>
              <a:rPr lang="en-GB" sz="2000" dirty="0" smtClean="0"/>
              <a:t>decoding strategies – blending, breaking into syllables, trying different GPCs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smtClean="0"/>
              <a:t>Model the reading skills – how did you find the answer ---supported practice ---independent</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smtClean="0"/>
              <a:t>Fluency and expression – model, rehearse, reading theatre</a:t>
            </a:r>
          </a:p>
          <a:p>
            <a:endParaRPr lang="en-GB" sz="2000" dirty="0"/>
          </a:p>
          <a:p>
            <a:pPr marL="285750" indent="-285750">
              <a:buFont typeface="Arial" panose="020B0604020202020204" pitchFamily="34" charset="0"/>
              <a:buChar char="•"/>
            </a:pPr>
            <a:r>
              <a:rPr lang="en-GB" sz="2000" dirty="0" smtClean="0"/>
              <a:t>Finding key words/phrases to retrieve</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smtClean="0"/>
              <a:t>Finding quotes/text for inference or predicting</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smtClean="0"/>
              <a:t>Model summarising or sequencing texts as you read, picking out key events</a:t>
            </a:r>
            <a:r>
              <a:rPr lang="en-GB" sz="2800" dirty="0" smtClean="0"/>
              <a:t>.</a:t>
            </a:r>
          </a:p>
        </p:txBody>
      </p:sp>
    </p:spTree>
    <p:extLst>
      <p:ext uri="{BB962C8B-B14F-4D97-AF65-F5344CB8AC3E}">
        <p14:creationId xmlns:p14="http://schemas.microsoft.com/office/powerpoint/2010/main" val="350504982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6440"/>
            <a:ext cx="10515600" cy="1325563"/>
          </a:xfrm>
        </p:spPr>
        <p:txBody>
          <a:bodyPr>
            <a:normAutofit/>
          </a:bodyPr>
          <a:lstStyle/>
          <a:p>
            <a:r>
              <a:rPr lang="en-GB" dirty="0"/>
              <a:t>How to organise guided reading</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077" y="1161143"/>
            <a:ext cx="8974262" cy="4663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88588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1369" y="477522"/>
            <a:ext cx="11137237" cy="6186309"/>
          </a:xfrm>
          <a:prstGeom prst="rect">
            <a:avLst/>
          </a:prstGeom>
        </p:spPr>
        <p:txBody>
          <a:bodyPr wrap="square">
            <a:spAutoFit/>
          </a:bodyPr>
          <a:lstStyle/>
          <a:p>
            <a:r>
              <a:rPr lang="en-GB" sz="2000" dirty="0" smtClean="0">
                <a:hlinkClick r:id="rId2"/>
              </a:rPr>
              <a:t>https://www.brainshark.com/1/player/oup?region=uk&amp;fb=0&amp;r3f1=aa90eebdb1bce4f6a6fc94f5aba0a3f0b6fcebd6f9a6ace0&amp;custom=blendedlearning</a:t>
            </a:r>
            <a:endParaRPr lang="en-GB" sz="2000" dirty="0" smtClean="0"/>
          </a:p>
          <a:p>
            <a:endParaRPr lang="en-GB" sz="2000" dirty="0" smtClean="0"/>
          </a:p>
          <a:p>
            <a:r>
              <a:rPr lang="en-GB" sz="2000" b="1" dirty="0" err="1" smtClean="0"/>
              <a:t>LaunchPad</a:t>
            </a:r>
            <a:r>
              <a:rPr lang="en-GB" sz="2000" b="1" dirty="0" smtClean="0"/>
              <a:t> for Literacy</a:t>
            </a:r>
            <a:endParaRPr lang="en-GB" sz="2000" b="1" dirty="0"/>
          </a:p>
          <a:p>
            <a:r>
              <a:rPr lang="en-GB" sz="2000" dirty="0">
                <a:hlinkClick r:id="rId3"/>
              </a:rPr>
              <a:t>https://www.launchpadforliteracy.co.uk</a:t>
            </a:r>
            <a:r>
              <a:rPr lang="en-GB" sz="2000" dirty="0" smtClean="0">
                <a:hlinkClick r:id="rId3"/>
              </a:rPr>
              <a:t>/</a:t>
            </a:r>
            <a:endParaRPr lang="en-GB" sz="2000" dirty="0" smtClean="0"/>
          </a:p>
          <a:p>
            <a:endParaRPr lang="en-GB" sz="2000" dirty="0"/>
          </a:p>
          <a:p>
            <a:r>
              <a:rPr lang="en-GB" sz="2000" b="1" dirty="0" smtClean="0"/>
              <a:t>The Reading Framework – Teaching the Foundations of Literacy</a:t>
            </a:r>
          </a:p>
          <a:p>
            <a:r>
              <a:rPr lang="en-GB" sz="2000" dirty="0">
                <a:hlinkClick r:id="rId4"/>
              </a:rPr>
              <a:t>The reading framework - teaching the foundations of literacy (publishing.service.gov.uk)</a:t>
            </a:r>
            <a:endParaRPr lang="en-GB" sz="2000" b="1" dirty="0" smtClean="0"/>
          </a:p>
          <a:p>
            <a:endParaRPr lang="en-GB" sz="2000" dirty="0" smtClean="0"/>
          </a:p>
          <a:p>
            <a:r>
              <a:rPr lang="en-GB" sz="2000" b="1" dirty="0"/>
              <a:t>EEF Improving Literacy at Key Stage </a:t>
            </a:r>
            <a:r>
              <a:rPr lang="en-GB" sz="2000" b="1" dirty="0" smtClean="0"/>
              <a:t>1</a:t>
            </a:r>
          </a:p>
          <a:p>
            <a:r>
              <a:rPr lang="en-GB" sz="2000" dirty="0">
                <a:hlinkClick r:id="rId5"/>
              </a:rPr>
              <a:t>https://educationendowmentfoundation.org.uk/tools/guidance-reports/literacy-ks-1</a:t>
            </a:r>
            <a:r>
              <a:rPr lang="en-GB" sz="2000" dirty="0" smtClean="0">
                <a:hlinkClick r:id="rId5"/>
              </a:rPr>
              <a:t>/</a:t>
            </a:r>
            <a:endParaRPr lang="en-GB" sz="2000" dirty="0" smtClean="0"/>
          </a:p>
          <a:p>
            <a:endParaRPr lang="en-GB" sz="2000" dirty="0" smtClean="0"/>
          </a:p>
          <a:p>
            <a:r>
              <a:rPr lang="en-GB" sz="2000" b="1" dirty="0"/>
              <a:t>EEF Improving Literacy at Key Stage </a:t>
            </a:r>
            <a:r>
              <a:rPr lang="en-GB" sz="2000" b="1" dirty="0" smtClean="0"/>
              <a:t>2</a:t>
            </a:r>
            <a:endParaRPr lang="en-GB" sz="2000" dirty="0"/>
          </a:p>
          <a:p>
            <a:r>
              <a:rPr lang="en-GB" sz="2000" dirty="0">
                <a:hlinkClick r:id="rId6"/>
              </a:rPr>
              <a:t>https://educationendowmentfoundation.org.uk/tools/guidance-reports/literacy-ks-2</a:t>
            </a:r>
            <a:r>
              <a:rPr lang="en-GB" sz="2000" dirty="0" smtClean="0">
                <a:hlinkClick r:id="rId6"/>
              </a:rPr>
              <a:t>/</a:t>
            </a:r>
            <a:endParaRPr lang="en-GB" sz="2000" dirty="0" smtClean="0"/>
          </a:p>
          <a:p>
            <a:endParaRPr lang="en-GB" sz="2000" dirty="0"/>
          </a:p>
          <a:p>
            <a:r>
              <a:rPr lang="en-GB" sz="2000" b="1" dirty="0" smtClean="0"/>
              <a:t>Fisher Family Trust – Reciprocal Reading and Fluency into comprehension</a:t>
            </a:r>
          </a:p>
          <a:p>
            <a:r>
              <a:rPr lang="en-GB" sz="2000" dirty="0">
                <a:hlinkClick r:id="rId7"/>
              </a:rPr>
              <a:t>https://fft.org.uk/fft-literacy/reciprocal-reading</a:t>
            </a:r>
            <a:r>
              <a:rPr lang="en-GB" sz="2000" dirty="0" smtClean="0">
                <a:hlinkClick r:id="rId7"/>
              </a:rPr>
              <a:t>/</a:t>
            </a:r>
            <a:endParaRPr lang="en-GB" sz="2000" dirty="0" smtClean="0"/>
          </a:p>
          <a:p>
            <a:endParaRPr lang="en-GB" sz="2000" dirty="0" smtClean="0"/>
          </a:p>
          <a:p>
            <a:endParaRPr lang="en-GB" dirty="0" smtClean="0"/>
          </a:p>
          <a:p>
            <a:endParaRPr lang="en-GB" dirty="0"/>
          </a:p>
        </p:txBody>
      </p:sp>
      <p:sp>
        <p:nvSpPr>
          <p:cNvPr id="5" name="TextBox 4"/>
          <p:cNvSpPr txBox="1"/>
          <p:nvPr/>
        </p:nvSpPr>
        <p:spPr>
          <a:xfrm>
            <a:off x="431369" y="168852"/>
            <a:ext cx="11329259" cy="400110"/>
          </a:xfrm>
          <a:prstGeom prst="rect">
            <a:avLst/>
          </a:prstGeom>
          <a:noFill/>
        </p:spPr>
        <p:txBody>
          <a:bodyPr wrap="square" rtlCol="0">
            <a:spAutoFit/>
          </a:bodyPr>
          <a:lstStyle/>
          <a:p>
            <a:r>
              <a:rPr lang="en-GB" sz="2000" b="1" dirty="0" smtClean="0"/>
              <a:t>Global OUP Webinar from James Clements</a:t>
            </a:r>
            <a:endParaRPr lang="en-GB" sz="2000" b="1" dirty="0"/>
          </a:p>
        </p:txBody>
      </p:sp>
    </p:spTree>
    <p:extLst>
      <p:ext uri="{BB962C8B-B14F-4D97-AF65-F5344CB8AC3E}">
        <p14:creationId xmlns:p14="http://schemas.microsoft.com/office/powerpoint/2010/main" val="31585863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QR Code?</a:t>
            </a:r>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7159385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685" y="2295525"/>
            <a:ext cx="10515600" cy="1325563"/>
          </a:xfrm>
          <a:solidFill>
            <a:schemeClr val="accent1">
              <a:lumMod val="40000"/>
              <a:lumOff val="60000"/>
            </a:schemeClr>
          </a:solidFill>
        </p:spPr>
        <p:txBody>
          <a:bodyPr/>
          <a:lstStyle/>
          <a:p>
            <a:pPr algn="ctr"/>
            <a:r>
              <a:rPr lang="en-GB" sz="8000" dirty="0" smtClean="0"/>
              <a:t>Statutory Assessment</a:t>
            </a:r>
            <a:endParaRPr lang="en-GB" sz="8000" dirty="0"/>
          </a:p>
        </p:txBody>
      </p:sp>
    </p:spTree>
    <p:extLst>
      <p:ext uri="{BB962C8B-B14F-4D97-AF65-F5344CB8AC3E}">
        <p14:creationId xmlns:p14="http://schemas.microsoft.com/office/powerpoint/2010/main" val="32087621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176439"/>
            <a:ext cx="10515600" cy="1325563"/>
          </a:xfrm>
        </p:spPr>
        <p:txBody>
          <a:bodyPr/>
          <a:lstStyle/>
          <a:p>
            <a:r>
              <a:rPr lang="en-US" dirty="0"/>
              <a:t>Statutory Assessment </a:t>
            </a:r>
            <a:r>
              <a:rPr lang="en-US" dirty="0" smtClean="0"/>
              <a:t>– when does it happen?</a:t>
            </a:r>
            <a:endParaRPr lang="en-US" dirty="0"/>
          </a:p>
        </p:txBody>
      </p:sp>
      <p:sp>
        <p:nvSpPr>
          <p:cNvPr id="3" name="Content Placeholder 2"/>
          <p:cNvSpPr>
            <a:spLocks noGrp="1"/>
          </p:cNvSpPr>
          <p:nvPr>
            <p:ph idx="1"/>
          </p:nvPr>
        </p:nvSpPr>
        <p:spPr>
          <a:xfrm>
            <a:off x="435429" y="1564368"/>
            <a:ext cx="11411856" cy="4351338"/>
          </a:xfrm>
          <a:solidFill>
            <a:schemeClr val="accent3">
              <a:lumMod val="60000"/>
              <a:lumOff val="40000"/>
            </a:schemeClr>
          </a:solidFill>
        </p:spPr>
        <p:txBody>
          <a:bodyPr/>
          <a:lstStyle/>
          <a:p>
            <a:r>
              <a:rPr lang="en-US" dirty="0" smtClean="0"/>
              <a:t>Reception baseline</a:t>
            </a:r>
          </a:p>
          <a:p>
            <a:endParaRPr lang="en-US" dirty="0"/>
          </a:p>
          <a:p>
            <a:r>
              <a:rPr lang="en-US" dirty="0"/>
              <a:t>Year One – phonics test in June</a:t>
            </a:r>
          </a:p>
          <a:p>
            <a:endParaRPr lang="en-US" dirty="0"/>
          </a:p>
          <a:p>
            <a:r>
              <a:rPr lang="en-US" dirty="0">
                <a:solidFill>
                  <a:srgbClr val="FF0000"/>
                </a:solidFill>
              </a:rPr>
              <a:t>Year Two – </a:t>
            </a:r>
            <a:r>
              <a:rPr lang="en-US" dirty="0" smtClean="0">
                <a:solidFill>
                  <a:srgbClr val="FF0000"/>
                </a:solidFill>
              </a:rPr>
              <a:t>Reading SATs </a:t>
            </a:r>
            <a:r>
              <a:rPr lang="en-US" dirty="0">
                <a:solidFill>
                  <a:srgbClr val="FF0000"/>
                </a:solidFill>
              </a:rPr>
              <a:t>in </a:t>
            </a:r>
            <a:r>
              <a:rPr lang="en-US" dirty="0" smtClean="0">
                <a:solidFill>
                  <a:srgbClr val="FF0000"/>
                </a:solidFill>
              </a:rPr>
              <a:t>May/June  and writing Teacher Assessment (TAF)</a:t>
            </a:r>
            <a:endParaRPr lang="en-US" dirty="0">
              <a:solidFill>
                <a:srgbClr val="FF0000"/>
              </a:solidFill>
            </a:endParaRPr>
          </a:p>
          <a:p>
            <a:endParaRPr lang="en-US" dirty="0"/>
          </a:p>
          <a:p>
            <a:r>
              <a:rPr lang="en-US" dirty="0"/>
              <a:t>Year Six – </a:t>
            </a:r>
            <a:r>
              <a:rPr lang="en-US" dirty="0" smtClean="0"/>
              <a:t>	Reading SATs and </a:t>
            </a:r>
            <a:r>
              <a:rPr lang="en-US" dirty="0" err="1" smtClean="0"/>
              <a:t>SPaG</a:t>
            </a:r>
            <a:r>
              <a:rPr lang="en-US" dirty="0" smtClean="0"/>
              <a:t> Tests in May and writing Teacher     			Assessment in June </a:t>
            </a:r>
            <a:r>
              <a:rPr lang="en-US" dirty="0"/>
              <a:t> </a:t>
            </a:r>
            <a:r>
              <a:rPr lang="en-US" dirty="0" smtClean="0"/>
              <a:t>(TAF)</a:t>
            </a:r>
          </a:p>
          <a:p>
            <a:endParaRPr lang="en-US" dirty="0"/>
          </a:p>
          <a:p>
            <a:pPr marL="0" indent="0">
              <a:buNone/>
            </a:pPr>
            <a:endParaRPr lang="en-US" dirty="0"/>
          </a:p>
        </p:txBody>
      </p:sp>
    </p:spTree>
    <p:extLst>
      <p:ext uri="{BB962C8B-B14F-4D97-AF65-F5344CB8AC3E}">
        <p14:creationId xmlns:p14="http://schemas.microsoft.com/office/powerpoint/2010/main" val="16132885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15565</TotalTime>
  <Words>4187</Words>
  <Application>Microsoft Office PowerPoint</Application>
  <PresentationFormat>Widescreen</PresentationFormat>
  <Paragraphs>711</Paragraphs>
  <Slides>75</Slides>
  <Notes>16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75</vt:i4>
      </vt:variant>
    </vt:vector>
  </HeadingPairs>
  <TitlesOfParts>
    <vt:vector size="88" baseType="lpstr">
      <vt:lpstr>ＭＳ Ｐゴシック</vt:lpstr>
      <vt:lpstr>Abadi MT Condensed Light</vt:lpstr>
      <vt:lpstr>Arial</vt:lpstr>
      <vt:lpstr>Arial Rounded MT Bold</vt:lpstr>
      <vt:lpstr>Arial Unicode MS</vt:lpstr>
      <vt:lpstr>Calibri</vt:lpstr>
      <vt:lpstr>Comic Sans MS</vt:lpstr>
      <vt:lpstr>Gill Sans MT</vt:lpstr>
      <vt:lpstr>Helvetica</vt:lpstr>
      <vt:lpstr>Tahoma</vt:lpstr>
      <vt:lpstr>Times New Roman</vt:lpstr>
      <vt:lpstr>Wingdings</vt:lpstr>
      <vt:lpstr>Office Theme</vt:lpstr>
      <vt:lpstr>PowerPoint Presentation</vt:lpstr>
      <vt:lpstr>PowerPoint Presentation</vt:lpstr>
      <vt:lpstr>Areas to cover today</vt:lpstr>
      <vt:lpstr>  What does English look like in my school? What do I know already? What do I want to know? Make notes      </vt:lpstr>
      <vt:lpstr>  Remind yourself/Introduce yourself to the NC programmes of study  Note the key statutory requirements What do you notice?  Any surprises?    </vt:lpstr>
      <vt:lpstr>English Curriculum</vt:lpstr>
      <vt:lpstr>English Curriculum</vt:lpstr>
      <vt:lpstr>Statutory Assessment</vt:lpstr>
      <vt:lpstr>Statutory Assessment – when does it happen?</vt:lpstr>
      <vt:lpstr>Baseline</vt:lpstr>
      <vt:lpstr>Year One - Phonics Screening Check</vt:lpstr>
      <vt:lpstr>PowerPoint Presentation</vt:lpstr>
      <vt:lpstr>Key Stages 1 and 2</vt:lpstr>
      <vt:lpstr>Summative Assessment – Formative Assessment</vt:lpstr>
      <vt:lpstr>Assessment and Planning: Inseparable  </vt:lpstr>
      <vt:lpstr>PowerPoint Presentation</vt:lpstr>
      <vt:lpstr>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 break</vt:lpstr>
      <vt:lpstr>Reading</vt:lpstr>
      <vt:lpstr>Skills for success?</vt:lpstr>
      <vt:lpstr>PowerPoint Presentation</vt:lpstr>
      <vt:lpstr>PowerPoint Presentation</vt:lpstr>
      <vt:lpstr>PowerPoint Presentation</vt:lpstr>
      <vt:lpstr>PowerPoint Presentation</vt:lpstr>
      <vt:lpstr>Terminology first</vt:lpstr>
      <vt:lpstr>Phonics</vt:lpstr>
      <vt:lpstr>Decodables</vt:lpstr>
      <vt:lpstr>When are they ready for phonics?  What are the skills needed for early reading?</vt:lpstr>
      <vt:lpstr> Visual           Auditory      </vt:lpstr>
      <vt:lpstr>  attention, discrimination and memory    Discrimination  Auditory discrimination is the ability to recognise differences between sounds.  Auditory discrimination allows a person to tell the difference between words and sounds that are similar, as well as words and sounds that are different.  A child who has trouble with auditory discrimination may have difficulty telling the difference between words such as "sister" and "sitter" or "cat" and "cot." Overall, the children can't distinguish between the slight differences in the sounds of words. his problem can make it hard for children to understand what people are saying. </vt:lpstr>
      <vt:lpstr>Auditory Memory and Sequential Memory    Auditory memory is the ability to hold chunks of information ready to process. It allows a person to follow instructions, stories and conversations.  A child who has difficulties with auditory memory will have difficulties blending sounds in words to read as they cannot hold the information to process. They may appear to recognise graphemes and make phoneme correspondences however they can not say the word. A child may say ‘c’ ‘a’ ‘t’ repeatedly but does not move on to say ‘cat.’  </vt:lpstr>
      <vt:lpstr>  </vt:lpstr>
      <vt:lpstr>  </vt:lpstr>
      <vt:lpstr>Activities to Work The V and A Muscles</vt:lpstr>
      <vt:lpstr>  </vt:lpstr>
      <vt:lpstr>PowerPoint Presentation</vt:lpstr>
      <vt:lpstr>Auditory Activities</vt:lpstr>
      <vt:lpstr>   </vt:lpstr>
      <vt:lpstr>The early stages of language comprehension - Early years</vt:lpstr>
      <vt:lpstr>Back and Forth Talk Across the Curriculum    • thinking out loud, modelling new language for children  • paying close attention to what the children say  • rephrasing and extending what the children say  • validating the children’s attempts at using new vocabulary and grammar by rephrasing what children say if necessary  • asking closed and open questions  • answering the children’s questions  • explaining why things happen  • deliberately connecting current and past events (‘Do you remember when…?’)  • providing models of accurate grammar  • extending children’s vocabulary and explaining new words  • connecting one idea or action to another  • helping children to articulate ideas in well-formed sentences. </vt:lpstr>
      <vt:lpstr>PowerPoint Presentation</vt:lpstr>
      <vt:lpstr>Progression in Reading  National Curriculum Y1 - 6</vt:lpstr>
      <vt:lpstr>Activity</vt:lpstr>
      <vt:lpstr>PowerPoint Presentation</vt:lpstr>
      <vt:lpstr>Comprehension  Responding to the text!</vt:lpstr>
      <vt:lpstr>Reading Domains</vt:lpstr>
      <vt:lpstr>PowerPoint Presentation</vt:lpstr>
      <vt:lpstr>PowerPoint Presentation</vt:lpstr>
      <vt:lpstr>PowerPoint Presentation</vt:lpstr>
      <vt:lpstr>PowerPoint Presentation</vt:lpstr>
      <vt:lpstr>PowerPoint Presentation</vt:lpstr>
      <vt:lpstr>PowerPoint Presentation</vt:lpstr>
      <vt:lpstr>Retrieval</vt:lpstr>
      <vt:lpstr>Inference and Summary</vt:lpstr>
      <vt:lpstr>PowerPoint Presentation</vt:lpstr>
      <vt:lpstr>Shared Reading</vt:lpstr>
      <vt:lpstr>Individual Reading</vt:lpstr>
      <vt:lpstr>Guided Reading   </vt:lpstr>
      <vt:lpstr>PowerPoint Presentation</vt:lpstr>
      <vt:lpstr>Before   During    After</vt:lpstr>
      <vt:lpstr>Task</vt:lpstr>
      <vt:lpstr>Formative Assessment of Reading</vt:lpstr>
      <vt:lpstr>PowerPoint Presentation</vt:lpstr>
      <vt:lpstr>PowerPoint Presentation</vt:lpstr>
      <vt:lpstr>How to organise guided reading</vt:lpstr>
      <vt:lpstr>PowerPoint Presentation</vt:lpstr>
      <vt:lpstr>QR Code?</vt:lpstr>
    </vt:vector>
  </TitlesOfParts>
  <Company>Carmel RC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Tyler Holmes</dc:creator>
  <cp:lastModifiedBy>Brigit Kinsey</cp:lastModifiedBy>
  <cp:revision>247</cp:revision>
  <cp:lastPrinted>2022-10-06T09:31:25Z</cp:lastPrinted>
  <dcterms:created xsi:type="dcterms:W3CDTF">2015-04-13T08:56:57Z</dcterms:created>
  <dcterms:modified xsi:type="dcterms:W3CDTF">2023-10-04T19:28:23Z</dcterms:modified>
</cp:coreProperties>
</file>