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7EAB5E-8DBE-46D9-8890-F7EFFB1BBEAD}">
  <a:tblStyle styleId="{CB7EAB5E-8DBE-46D9-8890-F7EFFB1BBE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5d2c589c9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5d2c589c9_0_3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f5d2c589c9_0_3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f5d2c589c9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f5d2c589c9_0_3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f5d2c589c9_0_3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4123f1fe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4123f1fe1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14123f1fe1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f5d2c589c9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f5d2c589c9_0_3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f5d2c589c9_0_3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fe126e707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gefe126e707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fe126e707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fe126e707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efe126e707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fe126e70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fe126e707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efe126e707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fe126e707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fe126e707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efe126e707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fe126e707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fe126e707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efe126e707_0_1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fe126e707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efe126e70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fe126e707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efe126e707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fe126e707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fe126e707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efe126e707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fe126e707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fe126e707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efe126e707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efe126e707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efe126e707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efe126e707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fe126e707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fe126e707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efe126e707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fe126e707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efe126e707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efe126e707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efe126e707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efe126e707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efe126e707_0_1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fe126e707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efe126e707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efe126e707_0_1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fe126e707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efe126e707_0_1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efe126e707_0_1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efe126e707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gefe126e707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efe126e707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efe126e707_0_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efe126e707_0_2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8235549b5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g288235549b5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f5d2c589c9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f5d2c589c9_0_1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f5d2c589c9_0_1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f5d2c589c9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f5d2c589c9_0_2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f5d2c589c9_0_2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f5d2c589c9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f5d2c589c9_0_3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f5d2c589c9_0_3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f6cd7be5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f6cd7be51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f6cd7be51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88235549b5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88235549b5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288235549b5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8235549b5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8235549b5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88235549b5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88235549b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88235549b5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88235549b5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f6cd7be51d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f6cd7be51d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f6cd7be51d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88235549b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88235549b5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88235549b5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889e18cdf0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889e18cdf0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889e18cdf0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88235549b5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88235549b5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288235549b5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4123f1fe16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4123f1fe16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14123f1fe16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88235549b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88235549b5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288235549b5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4f6f829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f4f6f829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efe126e707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efe126e707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fe126e70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gefe126e70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fe126e707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gefe126e70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fe126e707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efe126e707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efe126e707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2" name="Google Shape;22;p2"/>
          <p:cNvPicPr preferRelativeResize="0"/>
          <p:nvPr/>
        </p:nvPicPr>
        <p:blipFill rotWithShape="1">
          <a:blip r:embed="rId2">
            <a:alphaModFix/>
          </a:blip>
          <a:srcRect b="0" l="0" r="0" t="0"/>
          <a:stretch/>
        </p:blipFill>
        <p:spPr>
          <a:xfrm>
            <a:off x="0" y="0"/>
            <a:ext cx="12192000" cy="6858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7" name="Google Shape;77;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3" name="Google Shape;83;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5" name="Google Shape;85;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 name="Google Shape;38;p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 name="Google Shape;39;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 name="Google Shape;44;p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 name="Google Shape;46;p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 name="Google Shape;47;p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 name="Google Shape;48;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3" name="Google Shape;63;p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4" name="Google Shape;64;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p10"/>
          <p:cNvSpPr/>
          <p:nvPr>
            <p:ph idx="2" type="pic"/>
          </p:nvPr>
        </p:nvSpPr>
        <p:spPr>
          <a:xfrm>
            <a:off x="5183188" y="987425"/>
            <a:ext cx="6172200" cy="4873500"/>
          </a:xfrm>
          <a:prstGeom prst="rect">
            <a:avLst/>
          </a:prstGeom>
          <a:noFill/>
          <a:ln>
            <a:noFill/>
          </a:ln>
        </p:spPr>
      </p:sp>
      <p:sp>
        <p:nvSpPr>
          <p:cNvPr id="70" name="Google Shape;70;p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1" name="Google Shape;71;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 name="Google Shape;73;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5" name="Google Shape;15;p1"/>
          <p:cNvPicPr preferRelativeResize="0"/>
          <p:nvPr/>
        </p:nvPicPr>
        <p:blipFill rotWithShape="1">
          <a:blip r:embed="rId1">
            <a:alphaModFix/>
          </a:blip>
          <a:srcRect b="0" l="0" r="0" t="0"/>
          <a:stretch/>
        </p:blipFill>
        <p:spPr>
          <a:xfrm>
            <a:off x="0" y="0"/>
            <a:ext cx="12192000" cy="6858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17.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74.png"/><Relationship Id="rId6"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69.png"/><Relationship Id="rId5"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32.jpg"/><Relationship Id="rId6" Type="http://schemas.openxmlformats.org/officeDocument/2006/relationships/image" Target="../media/image34.png"/><Relationship Id="rId7"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32.jp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36.png"/></Relationships>
</file>

<file path=ppt/slides/_rels/slide35.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g"/><Relationship Id="rId4" Type="http://schemas.openxmlformats.org/officeDocument/2006/relationships/image" Target="../media/image33.jpg"/><Relationship Id="rId9" Type="http://schemas.openxmlformats.org/officeDocument/2006/relationships/image" Target="../media/image38.png"/><Relationship Id="rId5" Type="http://schemas.openxmlformats.org/officeDocument/2006/relationships/image" Target="../media/image32.jpg"/><Relationship Id="rId6" Type="http://schemas.openxmlformats.org/officeDocument/2006/relationships/image" Target="../media/image45.png"/><Relationship Id="rId7" Type="http://schemas.openxmlformats.org/officeDocument/2006/relationships/image" Target="../media/image46.jpg"/><Relationship Id="rId8"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jpg"/><Relationship Id="rId4" Type="http://schemas.openxmlformats.org/officeDocument/2006/relationships/image" Target="../media/image33.jpg"/><Relationship Id="rId9" Type="http://schemas.openxmlformats.org/officeDocument/2006/relationships/image" Target="../media/image60.png"/><Relationship Id="rId5" Type="http://schemas.openxmlformats.org/officeDocument/2006/relationships/image" Target="../media/image32.jpg"/><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png"/><Relationship Id="rId4" Type="http://schemas.openxmlformats.org/officeDocument/2006/relationships/image" Target="../media/image55.png"/><Relationship Id="rId9" Type="http://schemas.openxmlformats.org/officeDocument/2006/relationships/image" Target="../media/image57.pn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booksfortopics.com/" TargetMode="External"/><Relationship Id="rId4" Type="http://schemas.openxmlformats.org/officeDocument/2006/relationships/image" Target="../media/image59.png"/><Relationship Id="rId5" Type="http://schemas.openxmlformats.org/officeDocument/2006/relationships/hyperlink" Target="https://www.onceuponapicture.co.uk/" TargetMode="External"/><Relationship Id="rId6" Type="http://schemas.openxmlformats.org/officeDocument/2006/relationships/image" Target="../media/image70.png"/><Relationship Id="rId7" Type="http://schemas.openxmlformats.org/officeDocument/2006/relationships/hyperlink" Target="https://www.literacyshed.com/" TargetMode="External"/><Relationship Id="rId8" Type="http://schemas.openxmlformats.org/officeDocument/2006/relationships/image" Target="../media/image67.png"/></Relationships>
</file>

<file path=ppt/slides/_rels/slide41.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4.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jpg"/><Relationship Id="rId4" Type="http://schemas.openxmlformats.org/officeDocument/2006/relationships/image" Target="../media/image33.jpg"/><Relationship Id="rId9" Type="http://schemas.openxmlformats.org/officeDocument/2006/relationships/image" Target="../media/image51.png"/><Relationship Id="rId5" Type="http://schemas.openxmlformats.org/officeDocument/2006/relationships/image" Target="../media/image32.jpg"/><Relationship Id="rId6" Type="http://schemas.openxmlformats.org/officeDocument/2006/relationships/image" Target="../media/image66.png"/><Relationship Id="rId7" Type="http://schemas.openxmlformats.org/officeDocument/2006/relationships/image" Target="../media/image50.png"/><Relationship Id="rId8"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s://www.gov.uk/government/publications/key-stage-1-tests-2023-english-reading-test-materials" TargetMode="External"/><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hyperlink" Target="https://www.gov.uk/government/publications/key-stage-2-tests-2023-english-reading-test-materials" TargetMode="External"/><Relationship Id="rId7" Type="http://schemas.openxmlformats.org/officeDocument/2006/relationships/image" Target="../media/image4.png"/><Relationship Id="rId8" Type="http://schemas.openxmlformats.org/officeDocument/2006/relationships/hyperlink" Target="https://www.gov.uk/government/publications/phonics-screening-check-2023-materia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3"/>
          <p:cNvSpPr txBox="1"/>
          <p:nvPr>
            <p:ph idx="1" type="subTitle"/>
          </p:nvPr>
        </p:nvSpPr>
        <p:spPr>
          <a:xfrm>
            <a:off x="0" y="5393065"/>
            <a:ext cx="12122726" cy="102138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n-GB" sz="2800">
                <a:solidFill>
                  <a:schemeClr val="lt1"/>
                </a:solidFill>
              </a:rPr>
              <a:t>English Training 1</a:t>
            </a:r>
            <a:endParaRPr sz="2800">
              <a:solidFill>
                <a:schemeClr val="lt1"/>
              </a:solidFill>
            </a:endParaRPr>
          </a:p>
          <a:p>
            <a:pPr indent="0" lvl="0" marL="0" rtl="0" algn="ctr">
              <a:lnSpc>
                <a:spcPct val="90000"/>
              </a:lnSpc>
              <a:spcBef>
                <a:spcPts val="0"/>
              </a:spcBef>
              <a:spcAft>
                <a:spcPts val="0"/>
              </a:spcAft>
              <a:buClr>
                <a:schemeClr val="lt1"/>
              </a:buClr>
              <a:buSzPts val="2800"/>
              <a:buNone/>
            </a:pPr>
            <a:r>
              <a:rPr lang="en-GB" sz="2800">
                <a:solidFill>
                  <a:schemeClr val="lt1"/>
                </a:solidFill>
              </a:rPr>
              <a:t>(Emphasis on Reading)</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2"/>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72" name="Google Shape;172;p22"/>
          <p:cNvPicPr preferRelativeResize="0"/>
          <p:nvPr/>
        </p:nvPicPr>
        <p:blipFill>
          <a:blip r:embed="rId3">
            <a:alphaModFix/>
          </a:blip>
          <a:stretch>
            <a:fillRect/>
          </a:stretch>
        </p:blipFill>
        <p:spPr>
          <a:xfrm rot="-3">
            <a:off x="151625" y="1104151"/>
            <a:ext cx="3524026" cy="4563797"/>
          </a:xfrm>
          <a:prstGeom prst="rect">
            <a:avLst/>
          </a:prstGeom>
          <a:noFill/>
          <a:ln>
            <a:noFill/>
          </a:ln>
        </p:spPr>
      </p:pic>
      <p:sp>
        <p:nvSpPr>
          <p:cNvPr id="173" name="Google Shape;173;p22"/>
          <p:cNvSpPr/>
          <p:nvPr/>
        </p:nvSpPr>
        <p:spPr>
          <a:xfrm>
            <a:off x="3869125" y="1195000"/>
            <a:ext cx="8202600" cy="4357200"/>
          </a:xfrm>
          <a:prstGeom prst="roundRect">
            <a:avLst>
              <a:gd fmla="val 16667" name="adj"/>
            </a:avLst>
          </a:prstGeom>
          <a:solidFill>
            <a:srgbClr val="CFE2F3"/>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latin typeface="Calibri"/>
                <a:ea typeface="Calibri"/>
                <a:cs typeface="Calibri"/>
                <a:sym typeface="Calibri"/>
              </a:rPr>
              <a:t>Assessing a child’s progress in Reading is subdivided into two key areas; </a:t>
            </a:r>
            <a:r>
              <a:rPr b="1" i="1" lang="en-GB" sz="1600">
                <a:latin typeface="Calibri"/>
                <a:ea typeface="Calibri"/>
                <a:cs typeface="Calibri"/>
                <a:sym typeface="Calibri"/>
              </a:rPr>
              <a:t>word reading and comprehension.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Each school will have different methods/systems of assessment so it is worth familiarising yourself with your school’s chosen approach but also observing how others also approach this so that you are aware of multiple methods before entering the profession.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In Key Stage One and into lower Key Stage Two, focus is placed upon developing a child’s </a:t>
            </a:r>
            <a:r>
              <a:rPr lang="en-GB" sz="1600">
                <a:latin typeface="Calibri"/>
                <a:ea typeface="Calibri"/>
                <a:cs typeface="Calibri"/>
                <a:sym typeface="Calibri"/>
              </a:rPr>
              <a:t>phonological</a:t>
            </a:r>
            <a:r>
              <a:rPr lang="en-GB" sz="1600">
                <a:latin typeface="Calibri"/>
                <a:ea typeface="Calibri"/>
                <a:cs typeface="Calibri"/>
                <a:sym typeface="Calibri"/>
              </a:rPr>
              <a:t> awareness to help them to </a:t>
            </a:r>
            <a:r>
              <a:rPr lang="en-GB" sz="1600">
                <a:latin typeface="Calibri"/>
                <a:ea typeface="Calibri"/>
                <a:cs typeface="Calibri"/>
                <a:sym typeface="Calibri"/>
              </a:rPr>
              <a:t>become</a:t>
            </a:r>
            <a:r>
              <a:rPr lang="en-GB" sz="1600">
                <a:latin typeface="Calibri"/>
                <a:ea typeface="Calibri"/>
                <a:cs typeface="Calibri"/>
                <a:sym typeface="Calibri"/>
              </a:rPr>
              <a:t> fluent, independent readers who possess strong comprehension skills. Whilst less focus is placed upon discrete phonics teaching moving into Key Stage Two, it is important to still identify those pupils who lack </a:t>
            </a:r>
            <a:r>
              <a:rPr lang="en-GB" sz="1600">
                <a:latin typeface="Calibri"/>
                <a:ea typeface="Calibri"/>
                <a:cs typeface="Calibri"/>
                <a:sym typeface="Calibri"/>
              </a:rPr>
              <a:t>general phonetic awareness or comprehension skills.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A great way to do this is to use the Simple View of Reading which we will discuss further on the next slide. </a:t>
            </a:r>
            <a:endParaRPr sz="1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3"/>
          <p:cNvSpPr/>
          <p:nvPr/>
        </p:nvSpPr>
        <p:spPr>
          <a:xfrm>
            <a:off x="5619875" y="1250400"/>
            <a:ext cx="6355200" cy="4357200"/>
          </a:xfrm>
          <a:prstGeom prst="roundRect">
            <a:avLst>
              <a:gd fmla="val 16667" name="adj"/>
            </a:avLst>
          </a:prstGeom>
          <a:solidFill>
            <a:srgbClr val="FFF2CC"/>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latin typeface="Calibri"/>
                <a:ea typeface="Calibri"/>
                <a:cs typeface="Calibri"/>
                <a:sym typeface="Calibri"/>
              </a:rPr>
              <a:t>In 1986, Gough and Tunmer proposed the Simple View of Reading to clarify the role of decoding in reading.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term ‘Simple View of Reading’ seems abstract as reading is an extremely complex process when broken down.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However, this view was adopted by the Government in 2007 and now </a:t>
            </a:r>
            <a:r>
              <a:rPr lang="en-GB" sz="1500">
                <a:latin typeface="Calibri"/>
                <a:ea typeface="Calibri"/>
                <a:cs typeface="Calibri"/>
                <a:sym typeface="Calibri"/>
              </a:rPr>
              <a:t>underpins</a:t>
            </a:r>
            <a:r>
              <a:rPr lang="en-GB" sz="1500">
                <a:latin typeface="Calibri"/>
                <a:ea typeface="Calibri"/>
                <a:cs typeface="Calibri"/>
                <a:sym typeface="Calibri"/>
              </a:rPr>
              <a:t> the English National </a:t>
            </a:r>
            <a:r>
              <a:rPr lang="en-GB" sz="1500">
                <a:latin typeface="Calibri"/>
                <a:ea typeface="Calibri"/>
                <a:cs typeface="Calibri"/>
                <a:sym typeface="Calibri"/>
              </a:rPr>
              <a:t>Curriculum</a:t>
            </a:r>
            <a:r>
              <a:rPr lang="en-GB" sz="1500">
                <a:latin typeface="Calibri"/>
                <a:ea typeface="Calibri"/>
                <a:cs typeface="Calibri"/>
                <a:sym typeface="Calibri"/>
              </a:rPr>
              <a:t> programmes of study for reading at Key Stage 1 and 2.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It has been fundamental in changing the debate about the teaching of reading over at least the last 20 years. It is frequently displayed as a diagram like the on in front of you.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national curriculum programmes of </a:t>
            </a:r>
            <a:r>
              <a:rPr lang="en-GB" sz="1500">
                <a:latin typeface="Calibri"/>
                <a:ea typeface="Calibri"/>
                <a:cs typeface="Calibri"/>
                <a:sym typeface="Calibri"/>
              </a:rPr>
              <a:t>study</a:t>
            </a:r>
            <a:r>
              <a:rPr lang="en-GB" sz="1500">
                <a:latin typeface="Calibri"/>
                <a:ea typeface="Calibri"/>
                <a:cs typeface="Calibri"/>
                <a:sym typeface="Calibri"/>
              </a:rPr>
              <a:t> for reading reflect the model, presented as two dimensions: ‘word reading’ and ‘comprehension’.</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p:txBody>
      </p:sp>
      <p:sp>
        <p:nvSpPr>
          <p:cNvPr id="181" name="Google Shape;181;p23"/>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82" name="Google Shape;182;p23"/>
          <p:cNvPicPr preferRelativeResize="0"/>
          <p:nvPr/>
        </p:nvPicPr>
        <p:blipFill>
          <a:blip r:embed="rId3">
            <a:alphaModFix/>
          </a:blip>
          <a:stretch>
            <a:fillRect/>
          </a:stretch>
        </p:blipFill>
        <p:spPr>
          <a:xfrm>
            <a:off x="104025" y="1165775"/>
            <a:ext cx="5409449" cy="4526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4"/>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Reading</a:t>
            </a:r>
            <a:endParaRPr u="sng"/>
          </a:p>
        </p:txBody>
      </p:sp>
      <p:pic>
        <p:nvPicPr>
          <p:cNvPr id="190" name="Google Shape;190;p24"/>
          <p:cNvPicPr preferRelativeResize="0"/>
          <p:nvPr/>
        </p:nvPicPr>
        <p:blipFill>
          <a:blip r:embed="rId3">
            <a:alphaModFix/>
          </a:blip>
          <a:stretch>
            <a:fillRect/>
          </a:stretch>
        </p:blipFill>
        <p:spPr>
          <a:xfrm>
            <a:off x="2619085" y="1195000"/>
            <a:ext cx="6953823" cy="4376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5"/>
          <p:cNvSpPr/>
          <p:nvPr/>
        </p:nvSpPr>
        <p:spPr>
          <a:xfrm>
            <a:off x="3791725" y="1250400"/>
            <a:ext cx="8183400" cy="4357200"/>
          </a:xfrm>
          <a:prstGeom prst="roundRect">
            <a:avLst>
              <a:gd fmla="val 16667" name="adj"/>
            </a:avLst>
          </a:prstGeom>
          <a:solidFill>
            <a:srgbClr val="D9D2E9"/>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latin typeface="Calibri"/>
                <a:ea typeface="Calibri"/>
                <a:cs typeface="Calibri"/>
                <a:sym typeface="Calibri"/>
              </a:rPr>
              <a:t>Assessing primary writing will differ on a school to school approach. </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Schools will assess pupil’s writing skills as either </a:t>
            </a:r>
            <a:r>
              <a:rPr b="1" i="1" lang="en-GB" sz="1500">
                <a:latin typeface="Calibri"/>
                <a:ea typeface="Calibri"/>
                <a:cs typeface="Calibri"/>
                <a:sym typeface="Calibri"/>
              </a:rPr>
              <a:t>working towards the expected standard, working at the expected standard or working at a greater depth within the expected standard.</a:t>
            </a:r>
            <a:endParaRPr b="1" i="1" sz="1500">
              <a:latin typeface="Calibri"/>
              <a:ea typeface="Calibri"/>
              <a:cs typeface="Calibri"/>
              <a:sym typeface="Calibri"/>
            </a:endParaRPr>
          </a:p>
          <a:p>
            <a:pPr indent="0" lvl="0" marL="0" rtl="0" algn="ctr">
              <a:spcBef>
                <a:spcPts val="0"/>
              </a:spcBef>
              <a:spcAft>
                <a:spcPts val="0"/>
              </a:spcAft>
              <a:buNone/>
            </a:pPr>
            <a:r>
              <a:t/>
            </a:r>
            <a:endParaRPr b="1" i="1"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programmes of study for writing at Key Stage 1 and 2 are constructed similarly to those for reading: </a:t>
            </a:r>
            <a:endParaRPr sz="1500">
              <a:latin typeface="Calibri"/>
              <a:ea typeface="Calibri"/>
              <a:cs typeface="Calibri"/>
              <a:sym typeface="Calibri"/>
            </a:endParaRPr>
          </a:p>
          <a:p>
            <a:pPr indent="0" lvl="0" marL="0" rtl="0" algn="ctr">
              <a:spcBef>
                <a:spcPts val="0"/>
              </a:spcBef>
              <a:spcAft>
                <a:spcPts val="0"/>
              </a:spcAft>
              <a:buNone/>
            </a:pPr>
            <a:r>
              <a:t/>
            </a:r>
            <a:endParaRPr b="1" i="1"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Transcription (spelling and handwriting)</a:t>
            </a:r>
            <a:endParaRPr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Composition (articulating ideas and structuring them in speech and writing).</a:t>
            </a:r>
            <a:endParaRPr sz="1500">
              <a:latin typeface="Calibri"/>
              <a:ea typeface="Calibri"/>
              <a:cs typeface="Calibri"/>
              <a:sym typeface="Calibri"/>
            </a:endParaRPr>
          </a:p>
          <a:p>
            <a:pPr indent="-323850" lvl="0" marL="457200" rtl="0" algn="ctr">
              <a:spcBef>
                <a:spcPts val="0"/>
              </a:spcBef>
              <a:spcAft>
                <a:spcPts val="0"/>
              </a:spcAft>
              <a:buSzPts val="1500"/>
              <a:buFont typeface="Calibri"/>
              <a:buChar char="●"/>
            </a:pPr>
            <a:r>
              <a:rPr lang="en-GB" sz="1500">
                <a:latin typeface="Calibri"/>
                <a:ea typeface="Calibri"/>
                <a:cs typeface="Calibri"/>
                <a:sym typeface="Calibri"/>
              </a:rPr>
              <a:t>Vocabulary, grammar and punctuation. </a:t>
            </a:r>
            <a:endParaRPr sz="1500">
              <a:latin typeface="Calibri"/>
              <a:ea typeface="Calibri"/>
              <a:cs typeface="Calibri"/>
              <a:sym typeface="Calibri"/>
            </a:endParaRPr>
          </a:p>
          <a:p>
            <a:pPr indent="0" lvl="0" marL="0" rtl="0" algn="l">
              <a:spcBef>
                <a:spcPts val="0"/>
              </a:spcBef>
              <a:spcAft>
                <a:spcPts val="0"/>
              </a:spcAft>
              <a:buNone/>
            </a:pPr>
            <a:r>
              <a:t/>
            </a:r>
            <a:endParaRPr b="1" i="1"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All schools will assess pupils against these strands as they move through school.</a:t>
            </a:r>
            <a:endParaRPr sz="1500">
              <a:latin typeface="Calibri"/>
              <a:ea typeface="Calibri"/>
              <a:cs typeface="Calibri"/>
              <a:sym typeface="Calibri"/>
            </a:endParaRPr>
          </a:p>
          <a:p>
            <a:pPr indent="0" lvl="0" marL="0" rtl="0" algn="ctr">
              <a:spcBef>
                <a:spcPts val="0"/>
              </a:spcBef>
              <a:spcAft>
                <a:spcPts val="0"/>
              </a:spcAft>
              <a:buNone/>
            </a:pPr>
            <a:r>
              <a:t/>
            </a:r>
            <a:endParaRPr sz="1500">
              <a:latin typeface="Calibri"/>
              <a:ea typeface="Calibri"/>
              <a:cs typeface="Calibri"/>
              <a:sym typeface="Calibri"/>
            </a:endParaRPr>
          </a:p>
          <a:p>
            <a:pPr indent="0" lvl="0" marL="0" rtl="0" algn="ctr">
              <a:spcBef>
                <a:spcPts val="0"/>
              </a:spcBef>
              <a:spcAft>
                <a:spcPts val="0"/>
              </a:spcAft>
              <a:buNone/>
            </a:pPr>
            <a:r>
              <a:rPr lang="en-GB" sz="1500">
                <a:latin typeface="Calibri"/>
                <a:ea typeface="Calibri"/>
                <a:cs typeface="Calibri"/>
                <a:sym typeface="Calibri"/>
              </a:rPr>
              <a:t>The end of year expectations for each of these strands can be viewed within the English national curriculum under the relevant strands and it would be worthwhile to </a:t>
            </a:r>
            <a:r>
              <a:rPr lang="en-GB" sz="1500">
                <a:latin typeface="Calibri"/>
                <a:ea typeface="Calibri"/>
                <a:cs typeface="Calibri"/>
                <a:sym typeface="Calibri"/>
              </a:rPr>
              <a:t>familiarise</a:t>
            </a:r>
            <a:r>
              <a:rPr lang="en-GB" sz="1500">
                <a:latin typeface="Calibri"/>
                <a:ea typeface="Calibri"/>
                <a:cs typeface="Calibri"/>
                <a:sym typeface="Calibri"/>
              </a:rPr>
              <a:t> yourself with the expectations of both above and below and within your given year group.</a:t>
            </a:r>
            <a:endParaRPr sz="1500">
              <a:latin typeface="Calibri"/>
              <a:ea typeface="Calibri"/>
              <a:cs typeface="Calibri"/>
              <a:sym typeface="Calibri"/>
            </a:endParaRPr>
          </a:p>
        </p:txBody>
      </p:sp>
      <p:sp>
        <p:nvSpPr>
          <p:cNvPr id="198" name="Google Shape;198;p25"/>
          <p:cNvSpPr txBox="1"/>
          <p:nvPr>
            <p:ph type="title"/>
          </p:nvPr>
        </p:nvSpPr>
        <p:spPr>
          <a:xfrm>
            <a:off x="2333550" y="356800"/>
            <a:ext cx="75249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Assessment of Progress - Writing</a:t>
            </a:r>
            <a:endParaRPr u="sng"/>
          </a:p>
        </p:txBody>
      </p:sp>
      <p:pic>
        <p:nvPicPr>
          <p:cNvPr id="199" name="Google Shape;199;p25"/>
          <p:cNvPicPr preferRelativeResize="0"/>
          <p:nvPr/>
        </p:nvPicPr>
        <p:blipFill>
          <a:blip r:embed="rId3">
            <a:alphaModFix/>
          </a:blip>
          <a:stretch>
            <a:fillRect/>
          </a:stretch>
        </p:blipFill>
        <p:spPr>
          <a:xfrm>
            <a:off x="171725" y="1109275"/>
            <a:ext cx="3387824" cy="463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6"/>
          <p:cNvSpPr txBox="1"/>
          <p:nvPr>
            <p:ph idx="1" type="subTitle"/>
          </p:nvPr>
        </p:nvSpPr>
        <p:spPr>
          <a:xfrm>
            <a:off x="3245400" y="5518425"/>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Planning</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7"/>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Planning </a:t>
            </a:r>
            <a:endParaRPr u="sng"/>
          </a:p>
        </p:txBody>
      </p:sp>
      <p:sp>
        <p:nvSpPr>
          <p:cNvPr id="212" name="Google Shape;212;p27"/>
          <p:cNvSpPr txBox="1"/>
          <p:nvPr>
            <p:ph type="title"/>
          </p:nvPr>
        </p:nvSpPr>
        <p:spPr>
          <a:xfrm>
            <a:off x="218600" y="1382225"/>
            <a:ext cx="11811900" cy="838200"/>
          </a:xfrm>
          <a:prstGeom prst="rect">
            <a:avLst/>
          </a:prstGeom>
          <a:solidFill>
            <a:srgbClr val="C9DAF8"/>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2400" u="sng"/>
              <a:t>Long Term Plan: </a:t>
            </a:r>
            <a:r>
              <a:rPr lang="en-GB" sz="2400"/>
              <a:t>Summary of what will be covered throughout the whole year.  Often it is referred to as ‘The Programmes of Study’ from the National Curriculum.</a:t>
            </a:r>
            <a:endParaRPr sz="2400"/>
          </a:p>
        </p:txBody>
      </p:sp>
      <p:sp>
        <p:nvSpPr>
          <p:cNvPr id="213" name="Google Shape;213;p27"/>
          <p:cNvSpPr txBox="1"/>
          <p:nvPr>
            <p:ph type="title"/>
          </p:nvPr>
        </p:nvSpPr>
        <p:spPr>
          <a:xfrm>
            <a:off x="190000" y="2594475"/>
            <a:ext cx="11811900" cy="1433100"/>
          </a:xfrm>
          <a:prstGeom prst="rect">
            <a:avLst/>
          </a:prstGeom>
          <a:solidFill>
            <a:srgbClr val="F4CCCC"/>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Calibri"/>
              <a:buNone/>
            </a:pPr>
            <a:r>
              <a:rPr lang="en-GB" sz="2400" u="sng"/>
              <a:t>Medium</a:t>
            </a:r>
            <a:r>
              <a:rPr lang="en-GB" sz="2400" u="sng"/>
              <a:t> Term Plan:</a:t>
            </a:r>
            <a:r>
              <a:rPr lang="en-GB" sz="2400"/>
              <a:t> Using the programmes of study, each year group has a plan for the year which explains what will be </a:t>
            </a:r>
            <a:r>
              <a:rPr lang="en-GB" sz="2400"/>
              <a:t>covered</a:t>
            </a:r>
            <a:r>
              <a:rPr lang="en-GB" sz="2400"/>
              <a:t> in each </a:t>
            </a:r>
            <a:r>
              <a:rPr lang="en-GB" sz="2400"/>
              <a:t>half</a:t>
            </a:r>
            <a:r>
              <a:rPr lang="en-GB" sz="2400"/>
              <a:t> term.  During this stage, there is a focus on a clear grammar focus to show progress across the year which informs the text you choose to focus on.</a:t>
            </a:r>
            <a:endParaRPr sz="2400"/>
          </a:p>
        </p:txBody>
      </p:sp>
      <p:sp>
        <p:nvSpPr>
          <p:cNvPr id="214" name="Google Shape;214;p27"/>
          <p:cNvSpPr txBox="1"/>
          <p:nvPr>
            <p:ph type="title"/>
          </p:nvPr>
        </p:nvSpPr>
        <p:spPr>
          <a:xfrm>
            <a:off x="190000" y="4413700"/>
            <a:ext cx="11811900" cy="838200"/>
          </a:xfrm>
          <a:prstGeom prst="rect">
            <a:avLst/>
          </a:prstGeom>
          <a:solidFill>
            <a:srgbClr val="D9EAD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sz="2400" u="sng"/>
              <a:t>Short Term</a:t>
            </a:r>
            <a:r>
              <a:rPr lang="en-GB" sz="2400" u="sng"/>
              <a:t> Plan: </a:t>
            </a:r>
            <a:r>
              <a:rPr lang="en-GB" sz="2400"/>
              <a:t>A weekly plan to cover the objectives which need to be taught to ensure that the children are on track to reach their outcomes.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Long Term Plan</a:t>
            </a:r>
            <a:endParaRPr u="sng"/>
          </a:p>
        </p:txBody>
      </p:sp>
      <p:pic>
        <p:nvPicPr>
          <p:cNvPr id="222" name="Google Shape;222;p28"/>
          <p:cNvPicPr preferRelativeResize="0"/>
          <p:nvPr/>
        </p:nvPicPr>
        <p:blipFill>
          <a:blip r:embed="rId3">
            <a:alphaModFix/>
          </a:blip>
          <a:stretch>
            <a:fillRect/>
          </a:stretch>
        </p:blipFill>
        <p:spPr>
          <a:xfrm>
            <a:off x="142725" y="1098250"/>
            <a:ext cx="11919227" cy="449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9"/>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Medium Term </a:t>
            </a:r>
            <a:r>
              <a:rPr lang="en-GB" u="sng"/>
              <a:t>Plan</a:t>
            </a:r>
            <a:endParaRPr u="sng"/>
          </a:p>
        </p:txBody>
      </p:sp>
      <p:pic>
        <p:nvPicPr>
          <p:cNvPr id="230" name="Google Shape;230;p29"/>
          <p:cNvPicPr preferRelativeResize="0"/>
          <p:nvPr/>
        </p:nvPicPr>
        <p:blipFill>
          <a:blip r:embed="rId3">
            <a:alphaModFix/>
          </a:blip>
          <a:stretch>
            <a:fillRect/>
          </a:stretch>
        </p:blipFill>
        <p:spPr>
          <a:xfrm>
            <a:off x="152400" y="1328048"/>
            <a:ext cx="11887201" cy="4214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0"/>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Short Term Plan</a:t>
            </a:r>
            <a:endParaRPr u="sng"/>
          </a:p>
        </p:txBody>
      </p:sp>
      <p:pic>
        <p:nvPicPr>
          <p:cNvPr id="238" name="Google Shape;238;p30"/>
          <p:cNvPicPr preferRelativeResize="0"/>
          <p:nvPr/>
        </p:nvPicPr>
        <p:blipFill>
          <a:blip r:embed="rId3">
            <a:alphaModFix/>
          </a:blip>
          <a:stretch>
            <a:fillRect/>
          </a:stretch>
        </p:blipFill>
        <p:spPr>
          <a:xfrm>
            <a:off x="152400" y="1268575"/>
            <a:ext cx="7450399" cy="4320851"/>
          </a:xfrm>
          <a:prstGeom prst="rect">
            <a:avLst/>
          </a:prstGeom>
          <a:noFill/>
          <a:ln>
            <a:noFill/>
          </a:ln>
        </p:spPr>
      </p:pic>
      <p:sp>
        <p:nvSpPr>
          <p:cNvPr id="239" name="Google Shape;239;p30"/>
          <p:cNvSpPr/>
          <p:nvPr/>
        </p:nvSpPr>
        <p:spPr>
          <a:xfrm>
            <a:off x="7699525" y="1296150"/>
            <a:ext cx="4304400" cy="42465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When short term planning, it is important to consider the following things: </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are the children </a:t>
            </a:r>
            <a:r>
              <a:rPr lang="en-GB">
                <a:latin typeface="Calibri"/>
                <a:ea typeface="Calibri"/>
                <a:cs typeface="Calibri"/>
                <a:sym typeface="Calibri"/>
              </a:rPr>
              <a:t>going</a:t>
            </a:r>
            <a:r>
              <a:rPr lang="en-GB">
                <a:latin typeface="Calibri"/>
                <a:ea typeface="Calibri"/>
                <a:cs typeface="Calibri"/>
                <a:sym typeface="Calibri"/>
              </a:rPr>
              <a:t> to be learning? (The learning objective). A helpful tip would be to use Bloom’s Taxonomy words to help frame this.</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do you want the children to achieve and what steps do they need to take to meet this? (Success criteria)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resources am I going to provide to scaffold?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How are all children going to achieve? (Differentiation)</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What will happen at each stage in my lesson? (Lesson timings)</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en-GB">
                <a:latin typeface="Calibri"/>
                <a:ea typeface="Calibri"/>
                <a:cs typeface="Calibri"/>
                <a:sym typeface="Calibri"/>
              </a:rPr>
              <a:t>How will my lesson end? (Plenary task)</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idx="1" type="subTitle"/>
          </p:nvPr>
        </p:nvSpPr>
        <p:spPr>
          <a:xfrm>
            <a:off x="2676600" y="5508750"/>
            <a:ext cx="6838800" cy="10188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The Implementation of English in our School</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ph idx="1" type="subTitle"/>
          </p:nvPr>
        </p:nvSpPr>
        <p:spPr>
          <a:xfrm>
            <a:off x="3245400" y="5508750"/>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Curriculum Coverage</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Primary Writing Project</a:t>
            </a:r>
            <a:endParaRPr u="sng"/>
          </a:p>
        </p:txBody>
      </p:sp>
      <p:sp>
        <p:nvSpPr>
          <p:cNvPr id="252" name="Google Shape;252;p32"/>
          <p:cNvSpPr txBox="1"/>
          <p:nvPr/>
        </p:nvSpPr>
        <p:spPr>
          <a:xfrm>
            <a:off x="125375" y="1161100"/>
            <a:ext cx="5136300" cy="4055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300">
                <a:latin typeface="Times New Roman"/>
                <a:ea typeface="Times New Roman"/>
                <a:cs typeface="Times New Roman"/>
                <a:sym typeface="Times New Roman"/>
              </a:rPr>
              <a:t>In 2017, we became part of the Primary Writing Project. The vision was to implement a whole-school approach to the teaching of English, by providing support and training over a sustained period of time.   </a:t>
            </a:r>
            <a:endParaRPr sz="1300">
              <a:latin typeface="Times New Roman"/>
              <a:ea typeface="Times New Roman"/>
              <a:cs typeface="Times New Roman"/>
              <a:sym typeface="Times New Roman"/>
            </a:endParaRPr>
          </a:p>
          <a:p>
            <a:pPr indent="0" lvl="0" marL="0" rtl="0" algn="just">
              <a:spcBef>
                <a:spcPts val="0"/>
              </a:spcBef>
              <a:spcAft>
                <a:spcPts val="0"/>
              </a:spcAft>
              <a:buNone/>
            </a:pPr>
            <a:r>
              <a:t/>
            </a:r>
            <a:endParaRPr sz="1300">
              <a:latin typeface="Times New Roman"/>
              <a:ea typeface="Times New Roman"/>
              <a:cs typeface="Times New Roman"/>
              <a:sym typeface="Times New Roman"/>
            </a:endParaRPr>
          </a:p>
          <a:p>
            <a:pPr indent="0" lvl="0" marL="0" rtl="0" algn="just">
              <a:spcBef>
                <a:spcPts val="0"/>
              </a:spcBef>
              <a:spcAft>
                <a:spcPts val="0"/>
              </a:spcAft>
              <a:buNone/>
            </a:pPr>
            <a:r>
              <a:rPr lang="en-GB" sz="1300">
                <a:latin typeface="Times New Roman"/>
                <a:ea typeface="Times New Roman"/>
                <a:cs typeface="Times New Roman"/>
                <a:sym typeface="Times New Roman"/>
              </a:rPr>
              <a:t>As a school we passionately believe that we must make the following investments: </a:t>
            </a:r>
            <a:endParaRPr sz="1300">
              <a:latin typeface="Times New Roman"/>
              <a:ea typeface="Times New Roman"/>
              <a:cs typeface="Times New Roman"/>
              <a:sym typeface="Times New Roman"/>
            </a:endParaRPr>
          </a:p>
          <a:p>
            <a:pPr indent="0" lvl="0" marL="0" rtl="0" algn="just">
              <a:spcBef>
                <a:spcPts val="0"/>
              </a:spcBef>
              <a:spcAft>
                <a:spcPts val="0"/>
              </a:spcAft>
              <a:buNone/>
            </a:pPr>
            <a:r>
              <a:t/>
            </a:r>
            <a:endParaRPr sz="1300">
              <a:latin typeface="Times New Roman"/>
              <a:ea typeface="Times New Roman"/>
              <a:cs typeface="Times New Roman"/>
              <a:sym typeface="Times New Roman"/>
            </a:endParaRPr>
          </a:p>
          <a:p>
            <a:pPr indent="-311150" lvl="0" marL="457200" rtl="0" algn="just">
              <a:spcBef>
                <a:spcPts val="0"/>
              </a:spcBef>
              <a:spcAft>
                <a:spcPts val="0"/>
              </a:spcAft>
              <a:buSzPts val="1300"/>
              <a:buFont typeface="Times New Roman"/>
              <a:buChar char="●"/>
            </a:pPr>
            <a:r>
              <a:rPr b="1" lang="en-GB" sz="1300">
                <a:latin typeface="Times New Roman"/>
                <a:ea typeface="Times New Roman"/>
                <a:cs typeface="Times New Roman"/>
                <a:sym typeface="Times New Roman"/>
              </a:rPr>
              <a:t>In the children: </a:t>
            </a:r>
            <a:r>
              <a:rPr lang="en-GB" sz="1300">
                <a:latin typeface="Times New Roman"/>
                <a:ea typeface="Times New Roman"/>
                <a:cs typeface="Times New Roman"/>
                <a:sym typeface="Times New Roman"/>
              </a:rPr>
              <a:t>We acknowledge that it is the child who is at the centre of education, it is them doing the learning. Therefore, we </a:t>
            </a:r>
            <a:r>
              <a:rPr b="1" i="1" lang="en-GB" sz="1300">
                <a:latin typeface="Times New Roman"/>
                <a:ea typeface="Times New Roman"/>
                <a:cs typeface="Times New Roman"/>
                <a:sym typeface="Times New Roman"/>
              </a:rPr>
              <a:t>must </a:t>
            </a:r>
            <a:r>
              <a:rPr lang="en-GB" sz="1300">
                <a:latin typeface="Times New Roman"/>
                <a:ea typeface="Times New Roman"/>
                <a:cs typeface="Times New Roman"/>
                <a:sym typeface="Times New Roman"/>
              </a:rPr>
              <a:t>engage, motivate and excite the child. </a:t>
            </a:r>
            <a:endParaRPr sz="1300">
              <a:latin typeface="Times New Roman"/>
              <a:ea typeface="Times New Roman"/>
              <a:cs typeface="Times New Roman"/>
              <a:sym typeface="Times New Roman"/>
            </a:endParaRPr>
          </a:p>
          <a:p>
            <a:pPr indent="-311150" lvl="0" marL="457200" rtl="0" algn="just">
              <a:spcBef>
                <a:spcPts val="0"/>
              </a:spcBef>
              <a:spcAft>
                <a:spcPts val="0"/>
              </a:spcAft>
              <a:buSzPts val="1300"/>
              <a:buFont typeface="Times New Roman"/>
              <a:buChar char="●"/>
            </a:pPr>
            <a:r>
              <a:rPr b="1" lang="en-GB" sz="1300">
                <a:latin typeface="Times New Roman"/>
                <a:ea typeface="Times New Roman"/>
                <a:cs typeface="Times New Roman"/>
                <a:sym typeface="Times New Roman"/>
              </a:rPr>
              <a:t>In the profession: </a:t>
            </a:r>
            <a:r>
              <a:rPr lang="en-GB" sz="1300">
                <a:latin typeface="Times New Roman"/>
                <a:ea typeface="Times New Roman"/>
                <a:cs typeface="Times New Roman"/>
                <a:sym typeface="Times New Roman"/>
              </a:rPr>
              <a:t>We attribute a very high status to the teaching profession itself; We recognise that we can’t improve education and advance achievement without great teachers and therefore we are committed to investing a lot of time and energy into making great teachers even better. This is not a cost but an investment. </a:t>
            </a:r>
            <a:endParaRPr sz="1300">
              <a:latin typeface="Times New Roman"/>
              <a:ea typeface="Times New Roman"/>
              <a:cs typeface="Times New Roman"/>
              <a:sym typeface="Times New Roman"/>
            </a:endParaRPr>
          </a:p>
          <a:p>
            <a:pPr indent="-304800" lvl="0" marL="457200" rtl="0" algn="just">
              <a:spcBef>
                <a:spcPts val="0"/>
              </a:spcBef>
              <a:spcAft>
                <a:spcPts val="0"/>
              </a:spcAft>
              <a:buSzPts val="1200"/>
              <a:buFont typeface="Times New Roman"/>
              <a:buChar char="●"/>
            </a:pPr>
            <a:r>
              <a:rPr b="1" lang="en-GB" sz="1300">
                <a:latin typeface="Times New Roman"/>
                <a:ea typeface="Times New Roman"/>
                <a:cs typeface="Times New Roman"/>
                <a:sym typeface="Times New Roman"/>
              </a:rPr>
              <a:t>In what works </a:t>
            </a:r>
            <a:r>
              <a:rPr b="1" lang="en-GB" sz="1300">
                <a:solidFill>
                  <a:srgbClr val="FF0000"/>
                </a:solidFill>
                <a:latin typeface="Times New Roman"/>
                <a:ea typeface="Times New Roman"/>
                <a:cs typeface="Times New Roman"/>
                <a:sym typeface="Times New Roman"/>
              </a:rPr>
              <a:t>best</a:t>
            </a:r>
            <a:r>
              <a:rPr b="1" lang="en-GB" sz="1300">
                <a:solidFill>
                  <a:srgbClr val="000000"/>
                </a:solidFill>
                <a:latin typeface="Times New Roman"/>
                <a:ea typeface="Times New Roman"/>
                <a:cs typeface="Times New Roman"/>
                <a:sym typeface="Times New Roman"/>
              </a:rPr>
              <a:t>: </a:t>
            </a:r>
            <a:r>
              <a:rPr lang="en-GB" sz="1300">
                <a:solidFill>
                  <a:srgbClr val="000000"/>
                </a:solidFill>
                <a:latin typeface="Times New Roman"/>
                <a:ea typeface="Times New Roman"/>
                <a:cs typeface="Times New Roman"/>
                <a:sym typeface="Times New Roman"/>
              </a:rPr>
              <a:t>We must keep our teaching and learning provision rooted in the question of what works best and what is having the biggest impact? Legislation and policy can advise and give us direction but education fundamentally happens through our school and not in a committee room where policy and legislation are formed. Therefore, we must be confid</a:t>
            </a:r>
            <a:r>
              <a:rPr lang="en-GB" sz="1200">
                <a:solidFill>
                  <a:srgbClr val="000000"/>
                </a:solidFill>
                <a:latin typeface="Times New Roman"/>
                <a:ea typeface="Times New Roman"/>
                <a:cs typeface="Times New Roman"/>
                <a:sym typeface="Times New Roman"/>
              </a:rPr>
              <a:t>ent to invest in what works for us as a school and for our children. </a:t>
            </a:r>
            <a:endParaRPr sz="1200">
              <a:solidFill>
                <a:srgbClr val="000000"/>
              </a:solidFill>
              <a:latin typeface="Times New Roman"/>
              <a:ea typeface="Times New Roman"/>
              <a:cs typeface="Times New Roman"/>
              <a:sym typeface="Times New Roman"/>
            </a:endParaRPr>
          </a:p>
        </p:txBody>
      </p:sp>
      <p:sp>
        <p:nvSpPr>
          <p:cNvPr id="253" name="Google Shape;253;p32"/>
          <p:cNvSpPr/>
          <p:nvPr/>
        </p:nvSpPr>
        <p:spPr>
          <a:xfrm>
            <a:off x="6948277" y="3264850"/>
            <a:ext cx="3932820" cy="2263896"/>
          </a:xfrm>
          <a:prstGeom prst="cloud">
            <a:avLst/>
          </a:prstGeom>
          <a:solidFill>
            <a:srgbClr val="EEEEEE"/>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Times New Roman"/>
                <a:ea typeface="Times New Roman"/>
                <a:cs typeface="Times New Roman"/>
                <a:sym typeface="Times New Roman"/>
              </a:rPr>
              <a:t>Based on the idea of </a:t>
            </a:r>
            <a:r>
              <a:rPr b="1" i="1" lang="en-GB" sz="1200">
                <a:latin typeface="Times New Roman"/>
                <a:ea typeface="Times New Roman"/>
                <a:cs typeface="Times New Roman"/>
                <a:sym typeface="Times New Roman"/>
              </a:rPr>
              <a:t>deepening language understanding, </a:t>
            </a:r>
            <a:r>
              <a:rPr lang="en-GB" sz="1200">
                <a:latin typeface="Times New Roman"/>
                <a:ea typeface="Times New Roman"/>
                <a:cs typeface="Times New Roman"/>
                <a:sym typeface="Times New Roman"/>
              </a:rPr>
              <a:t>we aim to motivate children and teachers as readers and writers with a systematic focus on securing the basics of </a:t>
            </a:r>
            <a:r>
              <a:rPr b="1" i="1" lang="en-GB" sz="1200">
                <a:latin typeface="Times New Roman"/>
                <a:ea typeface="Times New Roman"/>
                <a:cs typeface="Times New Roman"/>
                <a:sym typeface="Times New Roman"/>
              </a:rPr>
              <a:t>handwriting, phonics, spelling and grammar. </a:t>
            </a:r>
            <a:endParaRPr sz="1000">
              <a:latin typeface="Times New Roman"/>
              <a:ea typeface="Times New Roman"/>
              <a:cs typeface="Times New Roman"/>
              <a:sym typeface="Times New Roman"/>
            </a:endParaRPr>
          </a:p>
        </p:txBody>
      </p:sp>
      <p:pic>
        <p:nvPicPr>
          <p:cNvPr id="254" name="Google Shape;254;p32"/>
          <p:cNvPicPr preferRelativeResize="0"/>
          <p:nvPr/>
        </p:nvPicPr>
        <p:blipFill>
          <a:blip r:embed="rId3">
            <a:alphaModFix/>
          </a:blip>
          <a:stretch>
            <a:fillRect/>
          </a:stretch>
        </p:blipFill>
        <p:spPr>
          <a:xfrm rot="1014611">
            <a:off x="9680709" y="1459914"/>
            <a:ext cx="1173641" cy="1672832"/>
          </a:xfrm>
          <a:prstGeom prst="rect">
            <a:avLst/>
          </a:prstGeom>
          <a:noFill/>
          <a:ln>
            <a:noFill/>
          </a:ln>
        </p:spPr>
      </p:pic>
      <p:pic>
        <p:nvPicPr>
          <p:cNvPr id="255" name="Google Shape;255;p32"/>
          <p:cNvPicPr preferRelativeResize="0"/>
          <p:nvPr/>
        </p:nvPicPr>
        <p:blipFill rotWithShape="1">
          <a:blip r:embed="rId4">
            <a:alphaModFix/>
          </a:blip>
          <a:srcRect b="0" l="0" r="0" t="3418"/>
          <a:stretch/>
        </p:blipFill>
        <p:spPr>
          <a:xfrm rot="-982209">
            <a:off x="7113782" y="1557506"/>
            <a:ext cx="1133130" cy="1619781"/>
          </a:xfrm>
          <a:prstGeom prst="rect">
            <a:avLst/>
          </a:prstGeom>
          <a:noFill/>
          <a:ln>
            <a:noFill/>
          </a:ln>
        </p:spPr>
      </p:pic>
      <p:pic>
        <p:nvPicPr>
          <p:cNvPr id="256" name="Google Shape;256;p32"/>
          <p:cNvPicPr preferRelativeResize="0"/>
          <p:nvPr/>
        </p:nvPicPr>
        <p:blipFill>
          <a:blip r:embed="rId5">
            <a:alphaModFix/>
          </a:blip>
          <a:stretch>
            <a:fillRect/>
          </a:stretch>
        </p:blipFill>
        <p:spPr>
          <a:xfrm>
            <a:off x="8336113" y="1434184"/>
            <a:ext cx="1157184" cy="16164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3"/>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Process of Talk4Writing</a:t>
            </a:r>
            <a:endParaRPr u="sng"/>
          </a:p>
        </p:txBody>
      </p:sp>
      <p:pic>
        <p:nvPicPr>
          <p:cNvPr id="264" name="Google Shape;264;p33"/>
          <p:cNvPicPr preferRelativeResize="0"/>
          <p:nvPr/>
        </p:nvPicPr>
        <p:blipFill>
          <a:blip r:embed="rId3">
            <a:alphaModFix/>
          </a:blip>
          <a:stretch>
            <a:fillRect/>
          </a:stretch>
        </p:blipFill>
        <p:spPr>
          <a:xfrm>
            <a:off x="9184600" y="337450"/>
            <a:ext cx="2875200" cy="2875200"/>
          </a:xfrm>
          <a:prstGeom prst="ellipse">
            <a:avLst/>
          </a:prstGeom>
          <a:noFill/>
          <a:ln>
            <a:noFill/>
          </a:ln>
        </p:spPr>
      </p:pic>
      <p:sp>
        <p:nvSpPr>
          <p:cNvPr id="265" name="Google Shape;265;p33"/>
          <p:cNvSpPr txBox="1"/>
          <p:nvPr/>
        </p:nvSpPr>
        <p:spPr>
          <a:xfrm>
            <a:off x="79325" y="1175650"/>
            <a:ext cx="8216400" cy="797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500">
                <a:latin typeface="Calibri"/>
                <a:ea typeface="Calibri"/>
                <a:cs typeface="Calibri"/>
                <a:sym typeface="Calibri"/>
              </a:rPr>
              <a:t>A typical </a:t>
            </a:r>
            <a:r>
              <a:rPr b="1" lang="en-GB" sz="1500">
                <a:latin typeface="Calibri"/>
                <a:ea typeface="Calibri"/>
                <a:cs typeface="Calibri"/>
                <a:sym typeface="Calibri"/>
              </a:rPr>
              <a:t>Talk 4 Writing</a:t>
            </a:r>
            <a:r>
              <a:rPr lang="en-GB" sz="1500">
                <a:latin typeface="Calibri"/>
                <a:ea typeface="Calibri"/>
                <a:cs typeface="Calibri"/>
                <a:sym typeface="Calibri"/>
              </a:rPr>
              <a:t> unit begins with an exciting hook into learning and some engaging activities to help children internalise the pattern of the language required and to get to know the text type really well. This includes:</a:t>
            </a:r>
            <a:endParaRPr sz="15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sp>
        <p:nvSpPr>
          <p:cNvPr id="266" name="Google Shape;266;p33"/>
          <p:cNvSpPr txBox="1"/>
          <p:nvPr/>
        </p:nvSpPr>
        <p:spPr>
          <a:xfrm>
            <a:off x="79325" y="2297600"/>
            <a:ext cx="8658900" cy="2455500"/>
          </a:xfrm>
          <a:prstGeom prst="rect">
            <a:avLst/>
          </a:prstGeom>
          <a:noFill/>
          <a:ln>
            <a:noFill/>
          </a:ln>
        </p:spPr>
        <p:txBody>
          <a:bodyPr anchorCtr="0" anchor="t" bIns="91425" lIns="91425" spcFirstLastPara="1" rIns="91425" wrap="square" tIns="91425">
            <a:noAutofit/>
          </a:bodyPr>
          <a:lstStyle/>
          <a:p>
            <a:pPr indent="-323850" lvl="0" marL="457200" rtl="0" algn="just">
              <a:lnSpc>
                <a:spcPct val="100000"/>
              </a:lnSpc>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Oral retelling supported visually by a story map. This is accompanied by physical movements </a:t>
            </a:r>
            <a:endParaRPr sz="1500">
              <a:latin typeface="Calibri"/>
              <a:ea typeface="Calibri"/>
              <a:cs typeface="Calibri"/>
              <a:sym typeface="Calibri"/>
            </a:endParaRPr>
          </a:p>
          <a:p>
            <a:pPr indent="0" lvl="0" marL="457200" rtl="0" algn="just">
              <a:lnSpc>
                <a:spcPct val="100000"/>
              </a:lnSpc>
              <a:spcBef>
                <a:spcPts val="0"/>
              </a:spcBef>
              <a:spcAft>
                <a:spcPts val="0"/>
              </a:spcAft>
              <a:buNone/>
            </a:pPr>
            <a:r>
              <a:rPr lang="en-GB" sz="1500">
                <a:solidFill>
                  <a:srgbClr val="000000"/>
                </a:solidFill>
                <a:latin typeface="Calibri"/>
                <a:ea typeface="Calibri"/>
                <a:cs typeface="Calibri"/>
                <a:sym typeface="Calibri"/>
              </a:rPr>
              <a:t>or actions to help the children recall the story or </a:t>
            </a:r>
            <a:r>
              <a:rPr lang="en-GB" sz="1500">
                <a:latin typeface="Calibri"/>
                <a:ea typeface="Calibri"/>
                <a:cs typeface="Calibri"/>
                <a:sym typeface="Calibri"/>
              </a:rPr>
              <a:t>nonfiction</a:t>
            </a:r>
            <a:r>
              <a:rPr lang="en-GB" sz="1500">
                <a:solidFill>
                  <a:srgbClr val="000000"/>
                </a:solidFill>
                <a:latin typeface="Calibri"/>
                <a:ea typeface="Calibri"/>
                <a:cs typeface="Calibri"/>
                <a:sym typeface="Calibri"/>
              </a:rPr>
              <a:t> piece. </a:t>
            </a:r>
            <a:endParaRPr sz="1500">
              <a:latin typeface="Calibri"/>
              <a:ea typeface="Calibri"/>
              <a:cs typeface="Calibri"/>
              <a:sym typeface="Calibri"/>
            </a:endParaRPr>
          </a:p>
          <a:p>
            <a:pPr indent="0" lvl="0" marL="457200" rtl="0" algn="just">
              <a:lnSpc>
                <a:spcPct val="100000"/>
              </a:lnSpc>
              <a:spcBef>
                <a:spcPts val="0"/>
              </a:spcBef>
              <a:spcAft>
                <a:spcPts val="0"/>
              </a:spcAft>
              <a:buNone/>
            </a:pPr>
            <a:r>
              <a:t/>
            </a:r>
            <a:endParaRPr sz="1500">
              <a:latin typeface="Calibri"/>
              <a:ea typeface="Calibri"/>
              <a:cs typeface="Calibri"/>
              <a:sym typeface="Calibri"/>
            </a:endParaRPr>
          </a:p>
          <a:p>
            <a:pPr indent="0" lvl="0" marL="457200" rtl="0" algn="just">
              <a:lnSpc>
                <a:spcPct val="100000"/>
              </a:lnSpc>
              <a:spcBef>
                <a:spcPts val="0"/>
              </a:spcBef>
              <a:spcAft>
                <a:spcPts val="0"/>
              </a:spcAft>
              <a:buNone/>
            </a:pPr>
            <a:r>
              <a:t/>
            </a:r>
            <a:endParaRPr sz="9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Once they have internalised the language of the text, they are in a position to read the text and start to think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about the key ingredients that help to make it work.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t/>
            </a:r>
            <a:endParaRPr sz="1500">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This stage includes: </a:t>
            </a:r>
            <a:endParaRPr sz="1500">
              <a:solidFill>
                <a:srgbClr val="000000"/>
              </a:solidFill>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t/>
            </a:r>
            <a:endParaRPr sz="1500">
              <a:latin typeface="Calibri"/>
              <a:ea typeface="Calibri"/>
              <a:cs typeface="Calibri"/>
              <a:sym typeface="Calibri"/>
            </a:endParaRPr>
          </a:p>
          <a:p>
            <a:pPr indent="-323850" lvl="0" marL="457200" rtl="0" algn="just">
              <a:lnSpc>
                <a:spcPct val="115000"/>
              </a:lnSpc>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A range of reading as-a-reader and as-a-writer activities which help the children to pull the text apart and explore the content and structure. </a:t>
            </a:r>
            <a:endParaRPr sz="1500">
              <a:solidFill>
                <a:srgbClr val="000000"/>
              </a:solidFill>
              <a:latin typeface="Calibri"/>
              <a:ea typeface="Calibri"/>
              <a:cs typeface="Calibri"/>
              <a:sym typeface="Calibri"/>
            </a:endParaRPr>
          </a:p>
          <a:p>
            <a:pPr indent="-323850" lvl="0" marL="457200" rtl="0" algn="just">
              <a:lnSpc>
                <a:spcPct val="115000"/>
              </a:lnSpc>
              <a:spcBef>
                <a:spcPts val="0"/>
              </a:spcBef>
              <a:spcAft>
                <a:spcPts val="0"/>
              </a:spcAft>
              <a:buSzPts val="1500"/>
              <a:buFont typeface="Calibri"/>
              <a:buChar char="●"/>
            </a:pPr>
            <a:r>
              <a:rPr lang="en-GB" sz="1500">
                <a:latin typeface="Calibri"/>
                <a:ea typeface="Calibri"/>
                <a:cs typeface="Calibri"/>
                <a:sym typeface="Calibri"/>
              </a:rPr>
              <a:t>Delivery of grammar based activities to be planned for purpose in order to be incorporated into the innovated written piece.</a:t>
            </a:r>
            <a:endParaRPr sz="1500">
              <a:latin typeface="Calibri"/>
              <a:ea typeface="Calibri"/>
              <a:cs typeface="Calibri"/>
              <a:sym typeface="Calibri"/>
            </a:endParaRPr>
          </a:p>
          <a:p>
            <a:pPr indent="0" lvl="0" marL="0" rtl="0" algn="just">
              <a:lnSpc>
                <a:spcPct val="115000"/>
              </a:lnSpc>
              <a:spcBef>
                <a:spcPts val="1600"/>
              </a:spcBef>
              <a:spcAft>
                <a:spcPts val="1600"/>
              </a:spcAft>
              <a:buClr>
                <a:srgbClr val="000000"/>
              </a:buClr>
              <a:buSzPts val="1100"/>
              <a:buFont typeface="Arial"/>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txBox="1"/>
          <p:nvPr>
            <p:ph type="title"/>
          </p:nvPr>
        </p:nvSpPr>
        <p:spPr>
          <a:xfrm>
            <a:off x="2660650" y="1088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Imitation Stage - KS1</a:t>
            </a:r>
            <a:endParaRPr u="sng"/>
          </a:p>
        </p:txBody>
      </p:sp>
      <p:pic>
        <p:nvPicPr>
          <p:cNvPr id="274" name="Google Shape;274;p34"/>
          <p:cNvPicPr preferRelativeResize="0"/>
          <p:nvPr/>
        </p:nvPicPr>
        <p:blipFill>
          <a:blip r:embed="rId3">
            <a:alphaModFix/>
          </a:blip>
          <a:stretch>
            <a:fillRect/>
          </a:stretch>
        </p:blipFill>
        <p:spPr>
          <a:xfrm>
            <a:off x="382300" y="1446624"/>
            <a:ext cx="3271400" cy="4221553"/>
          </a:xfrm>
          <a:prstGeom prst="rect">
            <a:avLst/>
          </a:prstGeom>
          <a:noFill/>
          <a:ln>
            <a:noFill/>
          </a:ln>
        </p:spPr>
      </p:pic>
      <p:pic>
        <p:nvPicPr>
          <p:cNvPr id="275" name="Google Shape;275;p34"/>
          <p:cNvPicPr preferRelativeResize="0"/>
          <p:nvPr/>
        </p:nvPicPr>
        <p:blipFill rotWithShape="1">
          <a:blip r:embed="rId4">
            <a:alphaModFix/>
          </a:blip>
          <a:srcRect b="0" l="7403" r="7692" t="0"/>
          <a:stretch/>
        </p:blipFill>
        <p:spPr>
          <a:xfrm>
            <a:off x="4490531" y="1446624"/>
            <a:ext cx="3271400" cy="4221554"/>
          </a:xfrm>
          <a:prstGeom prst="rect">
            <a:avLst/>
          </a:prstGeom>
          <a:noFill/>
          <a:ln>
            <a:noFill/>
          </a:ln>
        </p:spPr>
      </p:pic>
      <p:sp>
        <p:nvSpPr>
          <p:cNvPr id="276" name="Google Shape;276;p34"/>
          <p:cNvSpPr txBox="1"/>
          <p:nvPr/>
        </p:nvSpPr>
        <p:spPr>
          <a:xfrm>
            <a:off x="584022" y="1015667"/>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Cold Task</a:t>
            </a:r>
            <a:endParaRPr b="1" i="1" sz="1200">
              <a:latin typeface="Times New Roman"/>
              <a:ea typeface="Times New Roman"/>
              <a:cs typeface="Times New Roman"/>
              <a:sym typeface="Times New Roman"/>
            </a:endParaRPr>
          </a:p>
        </p:txBody>
      </p:sp>
      <p:sp>
        <p:nvSpPr>
          <p:cNvPr id="277" name="Google Shape;277;p34"/>
          <p:cNvSpPr txBox="1"/>
          <p:nvPr/>
        </p:nvSpPr>
        <p:spPr>
          <a:xfrm>
            <a:off x="4884132" y="101565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Grammar Based Lessons</a:t>
            </a:r>
            <a:endParaRPr b="1" i="1" sz="1200">
              <a:latin typeface="Times New Roman"/>
              <a:ea typeface="Times New Roman"/>
              <a:cs typeface="Times New Roman"/>
              <a:sym typeface="Times New Roman"/>
            </a:endParaRPr>
          </a:p>
        </p:txBody>
      </p:sp>
      <p:sp>
        <p:nvSpPr>
          <p:cNvPr id="278" name="Google Shape;278;p34"/>
          <p:cNvSpPr txBox="1"/>
          <p:nvPr/>
        </p:nvSpPr>
        <p:spPr>
          <a:xfrm>
            <a:off x="8923218" y="1015667"/>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Story Map</a:t>
            </a:r>
            <a:endParaRPr b="1" i="1" sz="1200">
              <a:latin typeface="Times New Roman"/>
              <a:ea typeface="Times New Roman"/>
              <a:cs typeface="Times New Roman"/>
              <a:sym typeface="Times New Roman"/>
            </a:endParaRPr>
          </a:p>
        </p:txBody>
      </p:sp>
      <p:pic>
        <p:nvPicPr>
          <p:cNvPr id="279" name="Google Shape;279;p34"/>
          <p:cNvPicPr preferRelativeResize="0"/>
          <p:nvPr/>
        </p:nvPicPr>
        <p:blipFill>
          <a:blip r:embed="rId5">
            <a:alphaModFix/>
          </a:blip>
          <a:stretch>
            <a:fillRect/>
          </a:stretch>
        </p:blipFill>
        <p:spPr>
          <a:xfrm>
            <a:off x="8598763" y="1542212"/>
            <a:ext cx="3382088" cy="40303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txBox="1"/>
          <p:nvPr>
            <p:ph type="title"/>
          </p:nvPr>
        </p:nvSpPr>
        <p:spPr>
          <a:xfrm>
            <a:off x="2660650" y="1088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Imitation Stage - KS2</a:t>
            </a:r>
            <a:endParaRPr u="sng"/>
          </a:p>
        </p:txBody>
      </p:sp>
      <p:sp>
        <p:nvSpPr>
          <p:cNvPr id="287" name="Google Shape;287;p35"/>
          <p:cNvSpPr txBox="1"/>
          <p:nvPr/>
        </p:nvSpPr>
        <p:spPr>
          <a:xfrm>
            <a:off x="1709006" y="1015650"/>
            <a:ext cx="24378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Cold Task</a:t>
            </a:r>
            <a:endParaRPr b="1" i="1" sz="1200">
              <a:latin typeface="Times New Roman"/>
              <a:ea typeface="Times New Roman"/>
              <a:cs typeface="Times New Roman"/>
              <a:sym typeface="Times New Roman"/>
            </a:endParaRPr>
          </a:p>
        </p:txBody>
      </p:sp>
      <p:sp>
        <p:nvSpPr>
          <p:cNvPr id="288" name="Google Shape;288;p35"/>
          <p:cNvSpPr txBox="1"/>
          <p:nvPr/>
        </p:nvSpPr>
        <p:spPr>
          <a:xfrm>
            <a:off x="7851369" y="1015650"/>
            <a:ext cx="28986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Exploring new vocabulary</a:t>
            </a:r>
            <a:endParaRPr b="1" i="1" sz="1200">
              <a:latin typeface="Times New Roman"/>
              <a:ea typeface="Times New Roman"/>
              <a:cs typeface="Times New Roman"/>
              <a:sym typeface="Times New Roman"/>
            </a:endParaRPr>
          </a:p>
        </p:txBody>
      </p:sp>
      <p:pic>
        <p:nvPicPr>
          <p:cNvPr id="289" name="Google Shape;289;p35"/>
          <p:cNvPicPr preferRelativeResize="0"/>
          <p:nvPr/>
        </p:nvPicPr>
        <p:blipFill>
          <a:blip r:embed="rId3">
            <a:alphaModFix/>
          </a:blip>
          <a:stretch>
            <a:fillRect/>
          </a:stretch>
        </p:blipFill>
        <p:spPr>
          <a:xfrm>
            <a:off x="99075" y="1680635"/>
            <a:ext cx="2655337" cy="3956263"/>
          </a:xfrm>
          <a:prstGeom prst="rect">
            <a:avLst/>
          </a:prstGeom>
          <a:noFill/>
          <a:ln>
            <a:noFill/>
          </a:ln>
        </p:spPr>
      </p:pic>
      <p:pic>
        <p:nvPicPr>
          <p:cNvPr id="290" name="Google Shape;290;p35"/>
          <p:cNvPicPr preferRelativeResize="0"/>
          <p:nvPr/>
        </p:nvPicPr>
        <p:blipFill>
          <a:blip r:embed="rId4">
            <a:alphaModFix/>
          </a:blip>
          <a:stretch>
            <a:fillRect/>
          </a:stretch>
        </p:blipFill>
        <p:spPr>
          <a:xfrm>
            <a:off x="2803148" y="1680635"/>
            <a:ext cx="2942242" cy="3995872"/>
          </a:xfrm>
          <a:prstGeom prst="rect">
            <a:avLst/>
          </a:prstGeom>
          <a:noFill/>
          <a:ln>
            <a:noFill/>
          </a:ln>
        </p:spPr>
      </p:pic>
      <p:pic>
        <p:nvPicPr>
          <p:cNvPr id="291" name="Google Shape;291;p35"/>
          <p:cNvPicPr preferRelativeResize="0"/>
          <p:nvPr/>
        </p:nvPicPr>
        <p:blipFill>
          <a:blip r:embed="rId5">
            <a:alphaModFix/>
          </a:blip>
          <a:stretch>
            <a:fillRect/>
          </a:stretch>
        </p:blipFill>
        <p:spPr>
          <a:xfrm>
            <a:off x="5949021" y="1628371"/>
            <a:ext cx="3118068" cy="4056328"/>
          </a:xfrm>
          <a:prstGeom prst="rect">
            <a:avLst/>
          </a:prstGeom>
          <a:noFill/>
          <a:ln>
            <a:noFill/>
          </a:ln>
        </p:spPr>
      </p:pic>
      <p:pic>
        <p:nvPicPr>
          <p:cNvPr id="292" name="Google Shape;292;p35"/>
          <p:cNvPicPr preferRelativeResize="0"/>
          <p:nvPr/>
        </p:nvPicPr>
        <p:blipFill>
          <a:blip r:embed="rId6">
            <a:alphaModFix/>
          </a:blip>
          <a:stretch>
            <a:fillRect/>
          </a:stretch>
        </p:blipFill>
        <p:spPr>
          <a:xfrm>
            <a:off x="9142928" y="1680635"/>
            <a:ext cx="2837922" cy="39562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6"/>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Innovation Stage</a:t>
            </a:r>
            <a:endParaRPr u="sng"/>
          </a:p>
        </p:txBody>
      </p:sp>
      <p:sp>
        <p:nvSpPr>
          <p:cNvPr id="300" name="Google Shape;300;p36"/>
          <p:cNvSpPr txBox="1"/>
          <p:nvPr/>
        </p:nvSpPr>
        <p:spPr>
          <a:xfrm>
            <a:off x="156375" y="1107050"/>
            <a:ext cx="11890500" cy="158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rgbClr val="000000"/>
              </a:buClr>
              <a:buSzPts val="1100"/>
              <a:buFont typeface="Arial"/>
              <a:buNone/>
            </a:pPr>
            <a:r>
              <a:rPr lang="en-GB" sz="2000">
                <a:solidFill>
                  <a:srgbClr val="000000"/>
                </a:solidFill>
                <a:latin typeface="Calibri"/>
                <a:ea typeface="Calibri"/>
                <a:cs typeface="Calibri"/>
                <a:sym typeface="Calibri"/>
              </a:rPr>
              <a:t>Children begin to explore their own ideas while sharing with the teacher; they are  ready to start innovating on the pattern of the text learned. </a:t>
            </a:r>
            <a:endParaRPr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Clr>
                <a:srgbClr val="000000"/>
              </a:buClr>
              <a:buSzPts val="1100"/>
              <a:buFont typeface="Arial"/>
              <a:buNone/>
            </a:pPr>
            <a:r>
              <a:rPr b="1" lang="en-GB" sz="2000">
                <a:solidFill>
                  <a:srgbClr val="000000"/>
                </a:solidFill>
                <a:latin typeface="Calibri"/>
                <a:ea typeface="Calibri"/>
                <a:cs typeface="Calibri"/>
                <a:sym typeface="Calibri"/>
              </a:rPr>
              <a:t>Shared writing</a:t>
            </a:r>
            <a:r>
              <a:rPr lang="en-GB" sz="2000">
                <a:solidFill>
                  <a:srgbClr val="000000"/>
                </a:solidFill>
                <a:latin typeface="Calibri"/>
                <a:ea typeface="Calibri"/>
                <a:cs typeface="Calibri"/>
                <a:sym typeface="Calibri"/>
              </a:rPr>
              <a:t> is key to the success of this stage and children increasingly feel confident to move away slightly from the teacher and write their own. This allows the teacher to identify specific areas for learning and give the children the opportunity to explore different skills before they are expected to do it independently. </a:t>
            </a:r>
            <a:endParaRPr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None/>
            </a:pPr>
            <a:r>
              <a:rPr lang="en-GB" sz="2000">
                <a:solidFill>
                  <a:srgbClr val="000000"/>
                </a:solidFill>
                <a:latin typeface="Calibri"/>
                <a:ea typeface="Calibri"/>
                <a:cs typeface="Calibri"/>
                <a:sym typeface="Calibri"/>
              </a:rPr>
              <a:t>The teacher will also explore and demonstrate how to use </a:t>
            </a:r>
            <a:r>
              <a:rPr b="1" lang="en-GB" sz="2000">
                <a:solidFill>
                  <a:srgbClr val="000000"/>
                </a:solidFill>
                <a:latin typeface="Calibri"/>
                <a:ea typeface="Calibri"/>
                <a:cs typeface="Calibri"/>
                <a:sym typeface="Calibri"/>
              </a:rPr>
              <a:t>ambitious vocabulary</a:t>
            </a:r>
            <a:r>
              <a:rPr lang="en-GB" sz="2000">
                <a:solidFill>
                  <a:srgbClr val="000000"/>
                </a:solidFill>
                <a:latin typeface="Calibri"/>
                <a:ea typeface="Calibri"/>
                <a:cs typeface="Calibri"/>
                <a:sym typeface="Calibri"/>
              </a:rPr>
              <a:t> and </a:t>
            </a:r>
            <a:r>
              <a:rPr b="1" lang="en-GB" sz="2000">
                <a:solidFill>
                  <a:srgbClr val="000000"/>
                </a:solidFill>
                <a:latin typeface="Calibri"/>
                <a:ea typeface="Calibri"/>
                <a:cs typeface="Calibri"/>
                <a:sym typeface="Calibri"/>
              </a:rPr>
              <a:t>sentence structures.</a:t>
            </a:r>
            <a:endParaRPr b="1" sz="2000">
              <a:solidFill>
                <a:srgbClr val="000000"/>
              </a:solidFill>
              <a:latin typeface="Calibri"/>
              <a:ea typeface="Calibri"/>
              <a:cs typeface="Calibri"/>
              <a:sym typeface="Calibri"/>
            </a:endParaRPr>
          </a:p>
          <a:p>
            <a:pPr indent="0" lvl="0" marL="0" rtl="0" algn="just">
              <a:lnSpc>
                <a:spcPct val="115000"/>
              </a:lnSpc>
              <a:spcBef>
                <a:spcPts val="1600"/>
              </a:spcBef>
              <a:spcAft>
                <a:spcPts val="0"/>
              </a:spcAft>
              <a:buNone/>
            </a:pPr>
            <a:r>
              <a:rPr b="1" lang="en-GB" sz="2000">
                <a:latin typeface="Calibri"/>
                <a:ea typeface="Calibri"/>
                <a:cs typeface="Calibri"/>
                <a:sym typeface="Calibri"/>
              </a:rPr>
              <a:t>Marking and feedback </a:t>
            </a:r>
            <a:r>
              <a:rPr lang="en-GB" sz="2000">
                <a:latin typeface="Calibri"/>
                <a:ea typeface="Calibri"/>
                <a:cs typeface="Calibri"/>
                <a:sym typeface="Calibri"/>
              </a:rPr>
              <a:t>is really important during this stage so that children can build upon the skills they have been learning and reflect upon it within their independent work.</a:t>
            </a:r>
            <a:endParaRPr sz="20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pic>
        <p:nvPicPr>
          <p:cNvPr id="301" name="Google Shape;301;p36"/>
          <p:cNvPicPr preferRelativeResize="0"/>
          <p:nvPr/>
        </p:nvPicPr>
        <p:blipFill rotWithShape="1">
          <a:blip r:embed="rId3">
            <a:alphaModFix/>
          </a:blip>
          <a:srcRect b="54987" l="45051" r="0" t="0"/>
          <a:stretch/>
        </p:blipFill>
        <p:spPr>
          <a:xfrm>
            <a:off x="8411375" y="4461825"/>
            <a:ext cx="1933475" cy="2197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7"/>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Innovation Examples</a:t>
            </a:r>
            <a:endParaRPr u="sng"/>
          </a:p>
        </p:txBody>
      </p:sp>
      <p:pic>
        <p:nvPicPr>
          <p:cNvPr id="309" name="Google Shape;309;p37"/>
          <p:cNvPicPr preferRelativeResize="0"/>
          <p:nvPr/>
        </p:nvPicPr>
        <p:blipFill>
          <a:blip r:embed="rId3">
            <a:alphaModFix/>
          </a:blip>
          <a:stretch>
            <a:fillRect/>
          </a:stretch>
        </p:blipFill>
        <p:spPr>
          <a:xfrm>
            <a:off x="408900" y="1527252"/>
            <a:ext cx="2881813" cy="4074825"/>
          </a:xfrm>
          <a:prstGeom prst="rect">
            <a:avLst/>
          </a:prstGeom>
          <a:noFill/>
          <a:ln>
            <a:noFill/>
          </a:ln>
        </p:spPr>
      </p:pic>
      <p:pic>
        <p:nvPicPr>
          <p:cNvPr id="310" name="Google Shape;310;p37"/>
          <p:cNvPicPr preferRelativeResize="0"/>
          <p:nvPr/>
        </p:nvPicPr>
        <p:blipFill>
          <a:blip r:embed="rId4">
            <a:alphaModFix/>
          </a:blip>
          <a:stretch>
            <a:fillRect/>
          </a:stretch>
        </p:blipFill>
        <p:spPr>
          <a:xfrm>
            <a:off x="3430863" y="1552021"/>
            <a:ext cx="2881812" cy="4025259"/>
          </a:xfrm>
          <a:prstGeom prst="rect">
            <a:avLst/>
          </a:prstGeom>
          <a:noFill/>
          <a:ln>
            <a:noFill/>
          </a:ln>
        </p:spPr>
      </p:pic>
      <p:pic>
        <p:nvPicPr>
          <p:cNvPr id="311" name="Google Shape;311;p37"/>
          <p:cNvPicPr preferRelativeResize="0"/>
          <p:nvPr/>
        </p:nvPicPr>
        <p:blipFill>
          <a:blip r:embed="rId5">
            <a:alphaModFix/>
          </a:blip>
          <a:stretch>
            <a:fillRect/>
          </a:stretch>
        </p:blipFill>
        <p:spPr>
          <a:xfrm>
            <a:off x="6747925" y="1527250"/>
            <a:ext cx="2554000" cy="4040685"/>
          </a:xfrm>
          <a:prstGeom prst="rect">
            <a:avLst/>
          </a:prstGeom>
          <a:noFill/>
          <a:ln>
            <a:noFill/>
          </a:ln>
        </p:spPr>
      </p:pic>
      <p:pic>
        <p:nvPicPr>
          <p:cNvPr id="312" name="Google Shape;312;p37"/>
          <p:cNvPicPr preferRelativeResize="0"/>
          <p:nvPr/>
        </p:nvPicPr>
        <p:blipFill>
          <a:blip r:embed="rId6">
            <a:alphaModFix/>
          </a:blip>
          <a:stretch>
            <a:fillRect/>
          </a:stretch>
        </p:blipFill>
        <p:spPr>
          <a:xfrm>
            <a:off x="9481042" y="1527250"/>
            <a:ext cx="2351084" cy="4074826"/>
          </a:xfrm>
          <a:prstGeom prst="rect">
            <a:avLst/>
          </a:prstGeom>
          <a:noFill/>
          <a:ln>
            <a:noFill/>
          </a:ln>
        </p:spPr>
      </p:pic>
      <p:sp>
        <p:nvSpPr>
          <p:cNvPr id="313" name="Google Shape;313;p37"/>
          <p:cNvSpPr txBox="1"/>
          <p:nvPr/>
        </p:nvSpPr>
        <p:spPr>
          <a:xfrm>
            <a:off x="1889522"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1 Examples</a:t>
            </a:r>
            <a:endParaRPr b="1" i="1" sz="1200">
              <a:latin typeface="Times New Roman"/>
              <a:ea typeface="Times New Roman"/>
              <a:cs typeface="Times New Roman"/>
              <a:sym typeface="Times New Roman"/>
            </a:endParaRPr>
          </a:p>
        </p:txBody>
      </p:sp>
      <p:sp>
        <p:nvSpPr>
          <p:cNvPr id="314" name="Google Shape;314;p37"/>
          <p:cNvSpPr txBox="1"/>
          <p:nvPr/>
        </p:nvSpPr>
        <p:spPr>
          <a:xfrm>
            <a:off x="7776197"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2 Examples</a:t>
            </a:r>
            <a:endParaRPr b="1" i="1" sz="1200">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8"/>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Independent Application</a:t>
            </a:r>
            <a:endParaRPr u="sng"/>
          </a:p>
        </p:txBody>
      </p:sp>
      <p:sp>
        <p:nvSpPr>
          <p:cNvPr id="322" name="Google Shape;322;p38"/>
          <p:cNvSpPr txBox="1"/>
          <p:nvPr/>
        </p:nvSpPr>
        <p:spPr>
          <a:xfrm>
            <a:off x="150750" y="1175650"/>
            <a:ext cx="11890500" cy="158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2000">
                <a:solidFill>
                  <a:schemeClr val="dk1"/>
                </a:solidFill>
                <a:latin typeface="Calibri"/>
                <a:ea typeface="Calibri"/>
                <a:cs typeface="Calibri"/>
                <a:sym typeface="Calibri"/>
              </a:rPr>
              <a:t>During this final stage the teacher will assess what the children can do and adapt their planning in light of this. The children should produce a piece of writing which moves away from the original model text </a:t>
            </a:r>
            <a:r>
              <a:rPr b="1" i="1" lang="en-GB" sz="2000">
                <a:solidFill>
                  <a:schemeClr val="dk1"/>
                </a:solidFill>
                <a:latin typeface="Calibri"/>
                <a:ea typeface="Calibri"/>
                <a:cs typeface="Calibri"/>
                <a:sym typeface="Calibri"/>
              </a:rPr>
              <a:t>but </a:t>
            </a:r>
            <a:r>
              <a:rPr lang="en-GB" sz="2000">
                <a:solidFill>
                  <a:schemeClr val="dk1"/>
                </a:solidFill>
                <a:latin typeface="Calibri"/>
                <a:ea typeface="Calibri"/>
                <a:cs typeface="Calibri"/>
                <a:sym typeface="Calibri"/>
              </a:rPr>
              <a:t>sticks to the theme or structure of the genre of writing. </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None/>
            </a:pPr>
            <a:r>
              <a:rPr lang="en-GB" sz="2000">
                <a:solidFill>
                  <a:schemeClr val="dk1"/>
                </a:solidFill>
                <a:latin typeface="Calibri"/>
                <a:ea typeface="Calibri"/>
                <a:cs typeface="Calibri"/>
                <a:sym typeface="Calibri"/>
              </a:rPr>
              <a:t>As teachers, we can give the children the general theme from the model text, but then they must use this to write their story independently, using all of their teaching from the previous weeks to support their writing.</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Clr>
                <a:schemeClr val="dk1"/>
              </a:buClr>
              <a:buSzPts val="1100"/>
              <a:buFont typeface="Arial"/>
              <a:buNone/>
            </a:pPr>
            <a:r>
              <a:rPr b="1" i="1" lang="en-GB" sz="2000">
                <a:solidFill>
                  <a:schemeClr val="dk1"/>
                </a:solidFill>
                <a:latin typeface="Calibri"/>
                <a:ea typeface="Calibri"/>
                <a:cs typeface="Calibri"/>
                <a:sym typeface="Calibri"/>
              </a:rPr>
              <a:t>During Independent Application Stage</a:t>
            </a:r>
            <a:r>
              <a:rPr lang="en-GB" sz="2000">
                <a:solidFill>
                  <a:schemeClr val="dk1"/>
                </a:solidFill>
                <a:latin typeface="Calibri"/>
                <a:ea typeface="Calibri"/>
                <a:cs typeface="Calibri"/>
                <a:sym typeface="Calibri"/>
              </a:rPr>
              <a:t>, we move away from providing the children with word banks and resources to get a  true reflection of what the children can </a:t>
            </a:r>
            <a:r>
              <a:rPr lang="en-GB" sz="2000">
                <a:solidFill>
                  <a:schemeClr val="dk1"/>
                </a:solidFill>
                <a:latin typeface="Calibri"/>
                <a:ea typeface="Calibri"/>
                <a:cs typeface="Calibri"/>
                <a:sym typeface="Calibri"/>
              </a:rPr>
              <a:t>independently write.  Greater depth children should be able to use tools from some of their favourite authors to support their writing.</a:t>
            </a:r>
            <a:endParaRPr sz="2000">
              <a:solidFill>
                <a:schemeClr val="dk1"/>
              </a:solidFill>
              <a:latin typeface="Calibri"/>
              <a:ea typeface="Calibri"/>
              <a:cs typeface="Calibri"/>
              <a:sym typeface="Calibri"/>
            </a:endParaRPr>
          </a:p>
          <a:p>
            <a:pPr indent="0" lvl="0" marL="0" rtl="0" algn="just">
              <a:lnSpc>
                <a:spcPct val="115000"/>
              </a:lnSpc>
              <a:spcBef>
                <a:spcPts val="1600"/>
              </a:spcBef>
              <a:spcAft>
                <a:spcPts val="0"/>
              </a:spcAft>
              <a:buClr>
                <a:schemeClr val="dk1"/>
              </a:buClr>
              <a:buSzPts val="1100"/>
              <a:buFont typeface="Arial"/>
              <a:buNone/>
            </a:pPr>
            <a:r>
              <a:rPr lang="en-GB" sz="2000">
                <a:solidFill>
                  <a:schemeClr val="dk1"/>
                </a:solidFill>
                <a:latin typeface="Calibri"/>
                <a:ea typeface="Calibri"/>
                <a:cs typeface="Calibri"/>
                <a:sym typeface="Calibri"/>
              </a:rPr>
              <a:t>Children use their co-constructed toolkit to aid their writing and teacher feedback and targets should reflect the genre of writing and </a:t>
            </a:r>
            <a:r>
              <a:rPr b="1" i="1" lang="en-GB" sz="2000">
                <a:solidFill>
                  <a:schemeClr val="dk1"/>
                </a:solidFill>
                <a:latin typeface="Calibri"/>
                <a:ea typeface="Calibri"/>
                <a:cs typeface="Calibri"/>
                <a:sym typeface="Calibri"/>
              </a:rPr>
              <a:t>teacher set targets </a:t>
            </a:r>
            <a:r>
              <a:rPr lang="en-GB" sz="2000">
                <a:solidFill>
                  <a:schemeClr val="dk1"/>
                </a:solidFill>
                <a:latin typeface="Calibri"/>
                <a:ea typeface="Calibri"/>
                <a:cs typeface="Calibri"/>
                <a:sym typeface="Calibri"/>
              </a:rPr>
              <a:t>from the beginning of the unit. </a:t>
            </a:r>
            <a:endParaRPr sz="2000">
              <a:latin typeface="Calibri"/>
              <a:ea typeface="Calibri"/>
              <a:cs typeface="Calibri"/>
              <a:sym typeface="Calibri"/>
            </a:endParaRPr>
          </a:p>
          <a:p>
            <a:pPr indent="-190500" lvl="0" marL="342900" rtl="0" algn="l">
              <a:spcBef>
                <a:spcPts val="1600"/>
              </a:spcBef>
              <a:spcAft>
                <a:spcPts val="0"/>
              </a:spcAft>
              <a:buNone/>
            </a:pPr>
            <a:r>
              <a:t/>
            </a:r>
            <a:endParaRPr sz="1200">
              <a:solidFill>
                <a:srgbClr val="000000"/>
              </a:solidFill>
              <a:latin typeface="Times New Roman"/>
              <a:ea typeface="Times New Roman"/>
              <a:cs typeface="Times New Roman"/>
              <a:sym typeface="Times New Roman"/>
            </a:endParaRPr>
          </a:p>
        </p:txBody>
      </p:sp>
      <p:pic>
        <p:nvPicPr>
          <p:cNvPr id="323" name="Google Shape;323;p38"/>
          <p:cNvPicPr preferRelativeResize="0"/>
          <p:nvPr/>
        </p:nvPicPr>
        <p:blipFill>
          <a:blip r:embed="rId3">
            <a:alphaModFix/>
          </a:blip>
          <a:stretch>
            <a:fillRect/>
          </a:stretch>
        </p:blipFill>
        <p:spPr>
          <a:xfrm>
            <a:off x="8947375" y="-33950"/>
            <a:ext cx="3162000" cy="1581000"/>
          </a:xfrm>
          <a:prstGeom prst="rect">
            <a:avLst/>
          </a:prstGeom>
          <a:noFill/>
          <a:ln>
            <a:noFill/>
          </a:ln>
        </p:spPr>
      </p:pic>
      <p:pic>
        <p:nvPicPr>
          <p:cNvPr id="324" name="Google Shape;324;p38"/>
          <p:cNvPicPr preferRelativeResize="0"/>
          <p:nvPr/>
        </p:nvPicPr>
        <p:blipFill>
          <a:blip r:embed="rId3">
            <a:alphaModFix/>
          </a:blip>
          <a:stretch>
            <a:fillRect/>
          </a:stretch>
        </p:blipFill>
        <p:spPr>
          <a:xfrm flipH="1">
            <a:off x="76975" y="-33950"/>
            <a:ext cx="3162000" cy="1581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39"/>
          <p:cNvPicPr preferRelativeResize="0"/>
          <p:nvPr/>
        </p:nvPicPr>
        <p:blipFill>
          <a:blip r:embed="rId3">
            <a:alphaModFix/>
          </a:blip>
          <a:stretch>
            <a:fillRect/>
          </a:stretch>
        </p:blipFill>
        <p:spPr>
          <a:xfrm>
            <a:off x="1515525" y="1269253"/>
            <a:ext cx="3326400" cy="4435200"/>
          </a:xfrm>
          <a:prstGeom prst="rect">
            <a:avLst/>
          </a:prstGeom>
          <a:noFill/>
          <a:ln>
            <a:noFill/>
          </a:ln>
        </p:spPr>
      </p:pic>
      <p:sp>
        <p:nvSpPr>
          <p:cNvPr id="332" name="Google Shape;332;p39"/>
          <p:cNvSpPr txBox="1"/>
          <p:nvPr>
            <p:ph type="title"/>
          </p:nvPr>
        </p:nvSpPr>
        <p:spPr>
          <a:xfrm>
            <a:off x="2163000" y="271350"/>
            <a:ext cx="78660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Independent Application Examples</a:t>
            </a:r>
            <a:endParaRPr u="sng"/>
          </a:p>
        </p:txBody>
      </p:sp>
      <p:sp>
        <p:nvSpPr>
          <p:cNvPr id="333" name="Google Shape;333;p39"/>
          <p:cNvSpPr txBox="1"/>
          <p:nvPr/>
        </p:nvSpPr>
        <p:spPr>
          <a:xfrm>
            <a:off x="1889522"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1 Examples</a:t>
            </a:r>
            <a:endParaRPr b="1" i="1" sz="1200">
              <a:latin typeface="Times New Roman"/>
              <a:ea typeface="Times New Roman"/>
              <a:cs typeface="Times New Roman"/>
              <a:sym typeface="Times New Roman"/>
            </a:endParaRPr>
          </a:p>
        </p:txBody>
      </p:sp>
      <p:sp>
        <p:nvSpPr>
          <p:cNvPr id="334" name="Google Shape;334;p39"/>
          <p:cNvSpPr txBox="1"/>
          <p:nvPr/>
        </p:nvSpPr>
        <p:spPr>
          <a:xfrm>
            <a:off x="7776197" y="1362692"/>
            <a:ext cx="2511900" cy="3693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latin typeface="Times New Roman"/>
                <a:ea typeface="Times New Roman"/>
                <a:cs typeface="Times New Roman"/>
                <a:sym typeface="Times New Roman"/>
              </a:rPr>
              <a:t>Key Stage 2 Examples</a:t>
            </a:r>
            <a:endParaRPr b="1" i="1" sz="1200">
              <a:latin typeface="Times New Roman"/>
              <a:ea typeface="Times New Roman"/>
              <a:cs typeface="Times New Roman"/>
              <a:sym typeface="Times New Roman"/>
            </a:endParaRPr>
          </a:p>
        </p:txBody>
      </p:sp>
      <p:pic>
        <p:nvPicPr>
          <p:cNvPr id="335" name="Google Shape;335;p39"/>
          <p:cNvPicPr preferRelativeResize="0"/>
          <p:nvPr/>
        </p:nvPicPr>
        <p:blipFill>
          <a:blip r:embed="rId4">
            <a:alphaModFix/>
          </a:blip>
          <a:stretch>
            <a:fillRect/>
          </a:stretch>
        </p:blipFill>
        <p:spPr>
          <a:xfrm>
            <a:off x="6485663" y="1732000"/>
            <a:ext cx="2416106" cy="3982099"/>
          </a:xfrm>
          <a:prstGeom prst="rect">
            <a:avLst/>
          </a:prstGeom>
          <a:noFill/>
          <a:ln>
            <a:noFill/>
          </a:ln>
        </p:spPr>
      </p:pic>
      <p:pic>
        <p:nvPicPr>
          <p:cNvPr id="336" name="Google Shape;336;p39"/>
          <p:cNvPicPr preferRelativeResize="0"/>
          <p:nvPr/>
        </p:nvPicPr>
        <p:blipFill>
          <a:blip r:embed="rId5">
            <a:alphaModFix/>
          </a:blip>
          <a:stretch>
            <a:fillRect/>
          </a:stretch>
        </p:blipFill>
        <p:spPr>
          <a:xfrm>
            <a:off x="8928769" y="1732000"/>
            <a:ext cx="2649869" cy="38655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idx="1" type="subTitle"/>
          </p:nvPr>
        </p:nvSpPr>
        <p:spPr>
          <a:xfrm>
            <a:off x="3855750" y="5499325"/>
            <a:ext cx="4480500" cy="670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Reading and Writing</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1"/>
          <p:cNvSpPr txBox="1"/>
          <p:nvPr>
            <p:ph type="title"/>
          </p:nvPr>
        </p:nvSpPr>
        <p:spPr>
          <a:xfrm>
            <a:off x="181775" y="33745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The Relationship between Reading and Writing</a:t>
            </a:r>
            <a:endParaRPr u="sng"/>
          </a:p>
        </p:txBody>
      </p:sp>
      <p:sp>
        <p:nvSpPr>
          <p:cNvPr id="349" name="Google Shape;349;p41"/>
          <p:cNvSpPr txBox="1"/>
          <p:nvPr/>
        </p:nvSpPr>
        <p:spPr>
          <a:xfrm>
            <a:off x="0" y="1175650"/>
            <a:ext cx="11947800" cy="7974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None/>
            </a:pPr>
            <a:r>
              <a:rPr lang="en-GB" sz="1500">
                <a:latin typeface="Calibri"/>
                <a:ea typeface="Calibri"/>
                <a:cs typeface="Calibri"/>
                <a:sym typeface="Calibri"/>
              </a:rPr>
              <a:t>If a child can write pages and pages of well-punctuated and perfectly spelt text, this does not mean that they are a greater depth writer. </a:t>
            </a:r>
            <a:endParaRPr sz="1500">
              <a:latin typeface="Calibri"/>
              <a:ea typeface="Calibri"/>
              <a:cs typeface="Calibri"/>
              <a:sym typeface="Calibri"/>
            </a:endParaRPr>
          </a:p>
        </p:txBody>
      </p:sp>
      <p:sp>
        <p:nvSpPr>
          <p:cNvPr id="350" name="Google Shape;350;p41"/>
          <p:cNvSpPr txBox="1"/>
          <p:nvPr/>
        </p:nvSpPr>
        <p:spPr>
          <a:xfrm>
            <a:off x="0" y="1495850"/>
            <a:ext cx="12113100" cy="24555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Clr>
                <a:srgbClr val="000000"/>
              </a:buClr>
              <a:buSzPts val="1100"/>
              <a:buFont typeface="Arial"/>
              <a:buNone/>
            </a:pPr>
            <a:r>
              <a:rPr lang="en-GB" sz="1500">
                <a:solidFill>
                  <a:srgbClr val="000000"/>
                </a:solidFill>
                <a:latin typeface="Calibri"/>
                <a:ea typeface="Calibri"/>
                <a:cs typeface="Calibri"/>
                <a:sym typeface="Calibri"/>
              </a:rPr>
              <a:t>According to Roach (2008), greater depth writing needs to include these three components: </a:t>
            </a:r>
            <a:endParaRPr sz="1500">
              <a:solidFill>
                <a:srgbClr val="000000"/>
              </a:solidFill>
              <a:latin typeface="Calibri"/>
              <a:ea typeface="Calibri"/>
              <a:cs typeface="Calibri"/>
              <a:sym typeface="Calibri"/>
            </a:endParaRPr>
          </a:p>
          <a:p>
            <a:pPr indent="0" lvl="0" marL="0" rtl="0" algn="l">
              <a:spcBef>
                <a:spcPts val="480"/>
              </a:spcBef>
              <a:spcAft>
                <a:spcPts val="0"/>
              </a:spcAft>
              <a:buClr>
                <a:srgbClr val="000000"/>
              </a:buClr>
              <a:buSzPts val="1100"/>
              <a:buFont typeface="Arial"/>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Times New Roman"/>
              <a:buChar char="●"/>
            </a:pPr>
            <a:r>
              <a:rPr b="1" i="1" lang="en-GB" sz="1500">
                <a:solidFill>
                  <a:srgbClr val="000000"/>
                </a:solidFill>
                <a:latin typeface="Calibri"/>
                <a:ea typeface="Calibri"/>
                <a:cs typeface="Calibri"/>
                <a:sym typeface="Calibri"/>
              </a:rPr>
              <a:t>Concision</a:t>
            </a:r>
            <a:r>
              <a:rPr lang="en-GB" sz="1500">
                <a:solidFill>
                  <a:srgbClr val="000000"/>
                </a:solidFill>
                <a:latin typeface="Calibri"/>
                <a:ea typeface="Calibri"/>
                <a:cs typeface="Calibri"/>
                <a:sym typeface="Calibri"/>
              </a:rPr>
              <a:t> is key: The old adage </a:t>
            </a:r>
            <a:r>
              <a:rPr i="1" lang="en-GB" sz="1500">
                <a:solidFill>
                  <a:srgbClr val="000000"/>
                </a:solidFill>
                <a:latin typeface="Calibri"/>
                <a:ea typeface="Calibri"/>
                <a:cs typeface="Calibri"/>
                <a:sym typeface="Calibri"/>
              </a:rPr>
              <a:t>‘less is more’ </a:t>
            </a:r>
            <a:r>
              <a:rPr lang="en-GB" sz="1500">
                <a:solidFill>
                  <a:srgbClr val="000000"/>
                </a:solidFill>
                <a:latin typeface="Calibri"/>
                <a:ea typeface="Calibri"/>
                <a:cs typeface="Calibri"/>
                <a:sym typeface="Calibri"/>
              </a:rPr>
              <a:t>can be applied to greater depth writers. If pupils </a:t>
            </a:r>
            <a:endParaRPr sz="1500">
              <a:solidFill>
                <a:srgbClr val="000000"/>
              </a:solidFill>
              <a:latin typeface="Calibri"/>
              <a:ea typeface="Calibri"/>
              <a:cs typeface="Calibri"/>
              <a:sym typeface="Calibri"/>
            </a:endParaRPr>
          </a:p>
          <a:p>
            <a:pPr indent="0" lvl="0" marL="0" rtl="0" algn="l">
              <a:spcBef>
                <a:spcPts val="0"/>
              </a:spcBef>
              <a:spcAft>
                <a:spcPts val="0"/>
              </a:spcAft>
              <a:buNone/>
            </a:pPr>
            <a:r>
              <a:rPr lang="en-GB" sz="1500">
                <a:solidFill>
                  <a:srgbClr val="000000"/>
                </a:solidFill>
                <a:latin typeface="Calibri"/>
                <a:ea typeface="Calibri"/>
                <a:cs typeface="Calibri"/>
                <a:sym typeface="Calibri"/>
              </a:rPr>
              <a:t> 	regularly don’t finish their stories, despite their writing being excellent, this may reveal areas of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concern around their forward planning skills. Excellent writers will naturally vary the length of their</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sentences when the writing lends itself towards this. The ability to self-edit their writing and remove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rPr lang="en-GB" sz="1500">
                <a:solidFill>
                  <a:srgbClr val="000000"/>
                </a:solidFill>
                <a:latin typeface="Calibri"/>
                <a:ea typeface="Calibri"/>
                <a:cs typeface="Calibri"/>
                <a:sym typeface="Calibri"/>
              </a:rPr>
              <a:t>extraneous context should not be underestimated.  </a:t>
            </a:r>
            <a:endParaRPr sz="1500">
              <a:solidFill>
                <a:srgbClr val="000000"/>
              </a:solidFill>
              <a:latin typeface="Calibri"/>
              <a:ea typeface="Calibri"/>
              <a:cs typeface="Calibri"/>
              <a:sym typeface="Calibri"/>
            </a:endParaRPr>
          </a:p>
          <a:p>
            <a:pPr indent="457200" lvl="0" marL="0" rtl="0" algn="l">
              <a:spcBef>
                <a:spcPts val="0"/>
              </a:spcBef>
              <a:spcAft>
                <a:spcPts val="0"/>
              </a:spcAft>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Times New Roman"/>
              <a:buChar char="●"/>
            </a:pPr>
            <a:r>
              <a:rPr lang="en-GB" sz="1500">
                <a:solidFill>
                  <a:srgbClr val="000000"/>
                </a:solidFill>
                <a:latin typeface="Calibri"/>
                <a:ea typeface="Calibri"/>
                <a:cs typeface="Calibri"/>
                <a:sym typeface="Calibri"/>
              </a:rPr>
              <a:t>Punctuation should be </a:t>
            </a:r>
            <a:r>
              <a:rPr b="1" i="1" lang="en-GB" sz="1500">
                <a:solidFill>
                  <a:srgbClr val="000000"/>
                </a:solidFill>
                <a:latin typeface="Calibri"/>
                <a:ea typeface="Calibri"/>
                <a:cs typeface="Calibri"/>
                <a:sym typeface="Calibri"/>
              </a:rPr>
              <a:t>precise </a:t>
            </a:r>
            <a:r>
              <a:rPr lang="en-GB" sz="1500">
                <a:solidFill>
                  <a:srgbClr val="000000"/>
                </a:solidFill>
                <a:latin typeface="Calibri"/>
                <a:ea typeface="Calibri"/>
                <a:cs typeface="Calibri"/>
                <a:sym typeface="Calibri"/>
              </a:rPr>
              <a:t>and </a:t>
            </a:r>
            <a:r>
              <a:rPr b="1" i="1" lang="en-GB" sz="1500">
                <a:solidFill>
                  <a:srgbClr val="000000"/>
                </a:solidFill>
                <a:latin typeface="Calibri"/>
                <a:ea typeface="Calibri"/>
                <a:cs typeface="Calibri"/>
                <a:sym typeface="Calibri"/>
              </a:rPr>
              <a:t>controlled </a:t>
            </a:r>
            <a:r>
              <a:rPr lang="en-GB" sz="1500">
                <a:solidFill>
                  <a:srgbClr val="000000"/>
                </a:solidFill>
                <a:latin typeface="Calibri"/>
                <a:ea typeface="Calibri"/>
                <a:cs typeface="Calibri"/>
                <a:sym typeface="Calibri"/>
              </a:rPr>
              <a:t>but also used for effect rather than an opportunity to shoehorn</a:t>
            </a:r>
            <a:endParaRPr sz="1500">
              <a:solidFill>
                <a:srgbClr val="000000"/>
              </a:solidFill>
              <a:latin typeface="Calibri"/>
              <a:ea typeface="Calibri"/>
              <a:cs typeface="Calibri"/>
              <a:sym typeface="Calibri"/>
            </a:endParaRPr>
          </a:p>
          <a:p>
            <a:pPr indent="0" lvl="0" marL="457200" rtl="0" algn="l">
              <a:spcBef>
                <a:spcPts val="0"/>
              </a:spcBef>
              <a:spcAft>
                <a:spcPts val="0"/>
              </a:spcAft>
              <a:buNone/>
            </a:pPr>
            <a:r>
              <a:rPr lang="en-GB" sz="1500">
                <a:solidFill>
                  <a:srgbClr val="000000"/>
                </a:solidFill>
                <a:latin typeface="Calibri"/>
                <a:ea typeface="Calibri"/>
                <a:cs typeface="Calibri"/>
                <a:sym typeface="Calibri"/>
              </a:rPr>
              <a:t>examples of taught concepts. </a:t>
            </a:r>
            <a:endParaRPr sz="1500">
              <a:solidFill>
                <a:srgbClr val="000000"/>
              </a:solidFill>
              <a:latin typeface="Calibri"/>
              <a:ea typeface="Calibri"/>
              <a:cs typeface="Calibri"/>
              <a:sym typeface="Calibri"/>
            </a:endParaRPr>
          </a:p>
          <a:p>
            <a:pPr indent="0" lvl="0" marL="457200" rtl="0" algn="l">
              <a:spcBef>
                <a:spcPts val="0"/>
              </a:spcBef>
              <a:spcAft>
                <a:spcPts val="0"/>
              </a:spcAft>
              <a:buNone/>
            </a:pPr>
            <a:r>
              <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Perhaps most importantly, there is evidence that they draw from their own reading of quality literature. In doing this, they demonstrate that they are a prolific reader.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t/>
            </a:r>
            <a:endParaRPr sz="1500">
              <a:solidFill>
                <a:srgbClr val="000000"/>
              </a:solidFill>
              <a:latin typeface="Calibri"/>
              <a:ea typeface="Calibri"/>
              <a:cs typeface="Calibri"/>
              <a:sym typeface="Calibri"/>
            </a:endParaRPr>
          </a:p>
          <a:p>
            <a:pPr indent="0" lvl="0" marL="0" rtl="0" algn="l">
              <a:spcBef>
                <a:spcPts val="0"/>
              </a:spcBef>
              <a:spcAft>
                <a:spcPts val="0"/>
              </a:spcAft>
              <a:buNone/>
            </a:pPr>
            <a:r>
              <a:rPr lang="en-GB" sz="1500">
                <a:solidFill>
                  <a:srgbClr val="000000"/>
                </a:solidFill>
                <a:latin typeface="Calibri"/>
                <a:ea typeface="Calibri"/>
                <a:cs typeface="Calibri"/>
                <a:sym typeface="Calibri"/>
              </a:rPr>
              <a:t>“Greater depth writers manipulate grammar and vocabulary for effect and do so with assured and continuous control. These children draw on the style of the authors they read. They do this independently, but do not rely on a particular technique all of the time, but rather use a whole range of different techniques for a wide range of audiences and for a wide range of purposes. Children select their own form and use it with flair.” - </a:t>
            </a:r>
            <a:r>
              <a:rPr i="1" lang="en-GB" sz="1500">
                <a:solidFill>
                  <a:srgbClr val="000000"/>
                </a:solidFill>
                <a:latin typeface="Calibri"/>
                <a:ea typeface="Calibri"/>
                <a:cs typeface="Calibri"/>
                <a:sym typeface="Calibri"/>
              </a:rPr>
              <a:t>Adam Bushnell - Mastering Writing Greater Depth (2020).  </a:t>
            </a:r>
            <a:endParaRPr i="1" sz="1500">
              <a:solidFill>
                <a:srgbClr val="000000"/>
              </a:solidFill>
              <a:latin typeface="Calibri"/>
              <a:ea typeface="Calibri"/>
              <a:cs typeface="Calibri"/>
              <a:sym typeface="Calibri"/>
            </a:endParaRPr>
          </a:p>
          <a:p>
            <a:pPr indent="0" lvl="0" marL="0" rtl="0" algn="just">
              <a:lnSpc>
                <a:spcPct val="115000"/>
              </a:lnSpc>
              <a:spcBef>
                <a:spcPts val="0"/>
              </a:spcBef>
              <a:spcAft>
                <a:spcPts val="1600"/>
              </a:spcAft>
              <a:buClr>
                <a:srgbClr val="000000"/>
              </a:buClr>
              <a:buSzPts val="1100"/>
              <a:buFont typeface="Arial"/>
              <a:buNone/>
            </a:pPr>
            <a:r>
              <a:t/>
            </a:r>
            <a:endParaRPr sz="12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99" name="Shape 99"/>
        <p:cNvGrpSpPr/>
        <p:nvPr/>
      </p:nvGrpSpPr>
      <p:grpSpPr>
        <a:xfrm>
          <a:off x="0" y="0"/>
          <a:ext cx="0" cy="0"/>
          <a:chOff x="0" y="0"/>
          <a:chExt cx="0" cy="0"/>
        </a:xfrm>
      </p:grpSpPr>
      <p:sp>
        <p:nvSpPr>
          <p:cNvPr id="100" name="Google Shape;100;p1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txBox="1"/>
          <p:nvPr>
            <p:ph idx="1" type="body"/>
          </p:nvPr>
        </p:nvSpPr>
        <p:spPr>
          <a:xfrm rot="485">
            <a:off x="520975" y="2537750"/>
            <a:ext cx="4250100" cy="2591700"/>
          </a:xfrm>
          <a:prstGeom prst="rect">
            <a:avLst/>
          </a:prstGeom>
          <a:solidFill>
            <a:srgbClr val="C9DAF8"/>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3200">
                <a:latin typeface="Arial"/>
                <a:ea typeface="Arial"/>
                <a:cs typeface="Arial"/>
                <a:sym typeface="Arial"/>
              </a:rPr>
              <a:t>What are your experiences of </a:t>
            </a:r>
            <a:r>
              <a:rPr b="1" lang="en-GB" sz="3200">
                <a:latin typeface="Arial"/>
                <a:ea typeface="Arial"/>
                <a:cs typeface="Arial"/>
                <a:sym typeface="Arial"/>
              </a:rPr>
              <a:t>teaching reading</a:t>
            </a:r>
            <a:r>
              <a:rPr lang="en-GB" sz="3200">
                <a:latin typeface="Arial"/>
                <a:ea typeface="Arial"/>
                <a:cs typeface="Arial"/>
                <a:sym typeface="Arial"/>
              </a:rPr>
              <a:t> within a school setting?</a:t>
            </a:r>
            <a:endParaRPr sz="32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02" name="Google Shape;102;p15"/>
          <p:cNvSpPr txBox="1"/>
          <p:nvPr>
            <p:ph idx="1" type="body"/>
          </p:nvPr>
        </p:nvSpPr>
        <p:spPr>
          <a:xfrm rot="485">
            <a:off x="6983500" y="2537750"/>
            <a:ext cx="4250100" cy="2704800"/>
          </a:xfrm>
          <a:prstGeom prst="rect">
            <a:avLst/>
          </a:prstGeom>
          <a:solidFill>
            <a:srgbClr val="EAD1D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3200">
                <a:latin typeface="Arial"/>
                <a:ea typeface="Arial"/>
                <a:cs typeface="Arial"/>
                <a:sym typeface="Arial"/>
              </a:rPr>
              <a:t>Have you got any </a:t>
            </a:r>
            <a:r>
              <a:rPr b="1" lang="en-GB" sz="3200">
                <a:latin typeface="Arial"/>
                <a:ea typeface="Arial"/>
                <a:cs typeface="Arial"/>
                <a:sym typeface="Arial"/>
              </a:rPr>
              <a:t>outstanding questions </a:t>
            </a:r>
            <a:r>
              <a:rPr lang="en-GB" sz="3200">
                <a:latin typeface="Arial"/>
                <a:ea typeface="Arial"/>
                <a:cs typeface="Arial"/>
                <a:sym typeface="Arial"/>
              </a:rPr>
              <a:t>regarding reading to be addressed within the session</a:t>
            </a:r>
            <a:r>
              <a:rPr lang="en-GB" sz="3200">
                <a:latin typeface="Arial"/>
                <a:ea typeface="Arial"/>
                <a:cs typeface="Arial"/>
                <a:sym typeface="Arial"/>
              </a:rPr>
              <a:t>?</a:t>
            </a:r>
            <a:endParaRPr sz="32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03" name="Google Shape;103;p15"/>
          <p:cNvPicPr preferRelativeResize="0"/>
          <p:nvPr/>
        </p:nvPicPr>
        <p:blipFill>
          <a:blip r:embed="rId3">
            <a:alphaModFix/>
          </a:blip>
          <a:stretch>
            <a:fillRect/>
          </a:stretch>
        </p:blipFill>
        <p:spPr>
          <a:xfrm>
            <a:off x="4924788" y="2791250"/>
            <a:ext cx="1905000" cy="1905000"/>
          </a:xfrm>
          <a:prstGeom prst="rect">
            <a:avLst/>
          </a:prstGeom>
          <a:noFill/>
          <a:ln>
            <a:noFill/>
          </a:ln>
        </p:spPr>
      </p:pic>
      <p:sp>
        <p:nvSpPr>
          <p:cNvPr id="104" name="Google Shape;104;p15"/>
          <p:cNvSpPr txBox="1"/>
          <p:nvPr>
            <p:ph idx="1" type="body"/>
          </p:nvPr>
        </p:nvSpPr>
        <p:spPr>
          <a:xfrm rot="477">
            <a:off x="1589675" y="536700"/>
            <a:ext cx="8650200" cy="993600"/>
          </a:xfrm>
          <a:prstGeom prst="rect">
            <a:avLst/>
          </a:prstGeom>
          <a:solidFill>
            <a:srgbClr val="B6D7A8"/>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6000" u="sng">
                <a:latin typeface="Arial"/>
                <a:ea typeface="Arial"/>
                <a:cs typeface="Arial"/>
                <a:sym typeface="Arial"/>
              </a:rPr>
              <a:t>Reflection</a:t>
            </a:r>
            <a:endParaRPr sz="6000" u="sng">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2"/>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2"/>
          <p:cNvSpPr txBox="1"/>
          <p:nvPr>
            <p:ph type="title"/>
          </p:nvPr>
        </p:nvSpPr>
        <p:spPr>
          <a:xfrm>
            <a:off x="94725" y="200000"/>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The Importance of Inspiring Reading</a:t>
            </a:r>
            <a:endParaRPr u="sng"/>
          </a:p>
        </p:txBody>
      </p:sp>
      <p:pic>
        <p:nvPicPr>
          <p:cNvPr id="358" name="Google Shape;358;p42"/>
          <p:cNvPicPr preferRelativeResize="0"/>
          <p:nvPr/>
        </p:nvPicPr>
        <p:blipFill>
          <a:blip r:embed="rId3">
            <a:alphaModFix/>
          </a:blip>
          <a:stretch>
            <a:fillRect/>
          </a:stretch>
        </p:blipFill>
        <p:spPr>
          <a:xfrm>
            <a:off x="9443250" y="1293250"/>
            <a:ext cx="2436668" cy="2382534"/>
          </a:xfrm>
          <a:prstGeom prst="rect">
            <a:avLst/>
          </a:prstGeom>
          <a:noFill/>
          <a:ln>
            <a:noFill/>
          </a:ln>
        </p:spPr>
      </p:pic>
      <p:sp>
        <p:nvSpPr>
          <p:cNvPr id="359" name="Google Shape;359;p42"/>
          <p:cNvSpPr/>
          <p:nvPr/>
        </p:nvSpPr>
        <p:spPr>
          <a:xfrm>
            <a:off x="158338" y="2389325"/>
            <a:ext cx="2314800" cy="9423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Place reading and books at the centre of the curriculum</a:t>
            </a:r>
            <a:endParaRPr sz="1600">
              <a:latin typeface="Times New Roman"/>
              <a:ea typeface="Times New Roman"/>
              <a:cs typeface="Times New Roman"/>
              <a:sym typeface="Times New Roman"/>
            </a:endParaRPr>
          </a:p>
        </p:txBody>
      </p:sp>
      <p:sp>
        <p:nvSpPr>
          <p:cNvPr id="360" name="Google Shape;360;p42"/>
          <p:cNvSpPr/>
          <p:nvPr/>
        </p:nvSpPr>
        <p:spPr>
          <a:xfrm>
            <a:off x="2589638" y="2412458"/>
            <a:ext cx="3684000" cy="942300"/>
          </a:xfrm>
          <a:prstGeom prst="roundRect">
            <a:avLst>
              <a:gd fmla="val 16667" name="adj"/>
            </a:avLst>
          </a:prstGeom>
          <a:solidFill>
            <a:srgbClr val="FCE5CD"/>
          </a:solidFill>
          <a:ln cap="flat" cmpd="sng" w="9525">
            <a:solidFill>
              <a:srgbClr val="FCE5C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Recognise that being able to read well is a key life skill for children, whatever their background.</a:t>
            </a:r>
            <a:endParaRPr sz="1600">
              <a:latin typeface="Times New Roman"/>
              <a:ea typeface="Times New Roman"/>
              <a:cs typeface="Times New Roman"/>
              <a:sym typeface="Times New Roman"/>
            </a:endParaRPr>
          </a:p>
        </p:txBody>
      </p:sp>
      <p:sp>
        <p:nvSpPr>
          <p:cNvPr id="361" name="Google Shape;361;p42"/>
          <p:cNvSpPr/>
          <p:nvPr/>
        </p:nvSpPr>
        <p:spPr>
          <a:xfrm>
            <a:off x="6380404" y="2396942"/>
            <a:ext cx="2652000" cy="942300"/>
          </a:xfrm>
          <a:prstGeom prst="roundRect">
            <a:avLst>
              <a:gd fmla="val 16667" name="adj"/>
            </a:avLst>
          </a:prstGeom>
          <a:solidFill>
            <a:srgbClr val="C9DAF8"/>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Believe that every child can learn to read with the right teaching and support.</a:t>
            </a:r>
            <a:endParaRPr sz="1600">
              <a:latin typeface="Times New Roman"/>
              <a:ea typeface="Times New Roman"/>
              <a:cs typeface="Times New Roman"/>
              <a:sym typeface="Times New Roman"/>
            </a:endParaRPr>
          </a:p>
        </p:txBody>
      </p:sp>
      <p:sp>
        <p:nvSpPr>
          <p:cNvPr id="362" name="Google Shape;362;p42"/>
          <p:cNvSpPr/>
          <p:nvPr/>
        </p:nvSpPr>
        <p:spPr>
          <a:xfrm>
            <a:off x="158338" y="3473392"/>
            <a:ext cx="2314800" cy="9843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Develop a coherent whole-school strategy for promoting reading for pleasure.</a:t>
            </a:r>
            <a:endParaRPr sz="1600">
              <a:latin typeface="Times New Roman"/>
              <a:ea typeface="Times New Roman"/>
              <a:cs typeface="Times New Roman"/>
              <a:sym typeface="Times New Roman"/>
            </a:endParaRPr>
          </a:p>
        </p:txBody>
      </p:sp>
      <p:sp>
        <p:nvSpPr>
          <p:cNvPr id="363" name="Google Shape;363;p42"/>
          <p:cNvSpPr/>
          <p:nvPr/>
        </p:nvSpPr>
        <p:spPr>
          <a:xfrm>
            <a:off x="2589638" y="3496525"/>
            <a:ext cx="3684000" cy="984300"/>
          </a:xfrm>
          <a:prstGeom prst="roundRect">
            <a:avLst>
              <a:gd fmla="val 16667" name="adj"/>
            </a:avLst>
          </a:prstGeom>
          <a:solidFill>
            <a:srgbClr val="D0E0E3"/>
          </a:solidFill>
          <a:ln cap="flat" cmpd="sng" w="9525">
            <a:solidFill>
              <a:srgbClr val="D0E0E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Acknowledge that not all children will have had the opportunity to develop a love of reading at home, so this has to be taught and encouraged at school.</a:t>
            </a:r>
            <a:endParaRPr sz="1600">
              <a:latin typeface="Times New Roman"/>
              <a:ea typeface="Times New Roman"/>
              <a:cs typeface="Times New Roman"/>
              <a:sym typeface="Times New Roman"/>
            </a:endParaRPr>
          </a:p>
        </p:txBody>
      </p:sp>
      <p:sp>
        <p:nvSpPr>
          <p:cNvPr id="364" name="Google Shape;364;p42"/>
          <p:cNvSpPr/>
          <p:nvPr/>
        </p:nvSpPr>
        <p:spPr>
          <a:xfrm>
            <a:off x="6380404" y="3481026"/>
            <a:ext cx="2652000" cy="984300"/>
          </a:xfrm>
          <a:prstGeom prst="roundRect">
            <a:avLst>
              <a:gd fmla="val 16667" name="adj"/>
            </a:avLst>
          </a:prstGeom>
          <a:solidFill>
            <a:srgbClr val="D9D2E9"/>
          </a:solidFill>
          <a:ln cap="flat" cmpd="sng" w="9525">
            <a:solidFill>
              <a:srgbClr val="D9D2E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chemeClr val="dk1"/>
                </a:solidFill>
                <a:latin typeface="Times New Roman"/>
                <a:ea typeface="Times New Roman"/>
                <a:cs typeface="Times New Roman"/>
                <a:sym typeface="Times New Roman"/>
              </a:rPr>
              <a:t>Build time for all children to read independently, read aloud and reading during the school day.</a:t>
            </a:r>
            <a:endParaRPr sz="1600">
              <a:latin typeface="Times New Roman"/>
              <a:ea typeface="Times New Roman"/>
              <a:cs typeface="Times New Roman"/>
              <a:sym typeface="Times New Roman"/>
            </a:endParaRPr>
          </a:p>
        </p:txBody>
      </p:sp>
      <p:sp>
        <p:nvSpPr>
          <p:cNvPr id="365" name="Google Shape;365;p42"/>
          <p:cNvSpPr/>
          <p:nvPr/>
        </p:nvSpPr>
        <p:spPr>
          <a:xfrm>
            <a:off x="158338" y="4588492"/>
            <a:ext cx="2314800" cy="11577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Spend money and time to support reading, including buying books and developing the environment. </a:t>
            </a:r>
            <a:endParaRPr sz="1600">
              <a:latin typeface="Times New Roman"/>
              <a:ea typeface="Times New Roman"/>
              <a:cs typeface="Times New Roman"/>
              <a:sym typeface="Times New Roman"/>
            </a:endParaRPr>
          </a:p>
        </p:txBody>
      </p:sp>
      <p:sp>
        <p:nvSpPr>
          <p:cNvPr id="366" name="Google Shape;366;p42"/>
          <p:cNvSpPr/>
          <p:nvPr/>
        </p:nvSpPr>
        <p:spPr>
          <a:xfrm>
            <a:off x="2589638" y="4611625"/>
            <a:ext cx="3684000" cy="1134300"/>
          </a:xfrm>
          <a:prstGeom prst="roundRect">
            <a:avLst>
              <a:gd fmla="val 16667" name="adj"/>
            </a:avLst>
          </a:prstGeom>
          <a:solidFill>
            <a:srgbClr val="FCE5CD"/>
          </a:solidFill>
          <a:ln cap="flat" cmpd="sng" w="9525">
            <a:solidFill>
              <a:srgbClr val="FCE5C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Devote time to training staff so that they are equipped to support children’s enjoyment of reading.</a:t>
            </a:r>
            <a:endParaRPr sz="1600">
              <a:latin typeface="Times New Roman"/>
              <a:ea typeface="Times New Roman"/>
              <a:cs typeface="Times New Roman"/>
              <a:sym typeface="Times New Roman"/>
            </a:endParaRPr>
          </a:p>
        </p:txBody>
      </p:sp>
      <p:sp>
        <p:nvSpPr>
          <p:cNvPr id="367" name="Google Shape;367;p42"/>
          <p:cNvSpPr/>
          <p:nvPr/>
        </p:nvSpPr>
        <p:spPr>
          <a:xfrm>
            <a:off x="6380404" y="4596128"/>
            <a:ext cx="2652000" cy="1134300"/>
          </a:xfrm>
          <a:prstGeom prst="roundRect">
            <a:avLst>
              <a:gd fmla="val 16667" name="adj"/>
            </a:avLst>
          </a:prstGeom>
          <a:solidFill>
            <a:srgbClr val="FCE5CD"/>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Believe that every teacher should be an advocate for reading. </a:t>
            </a:r>
            <a:endParaRPr sz="1600">
              <a:latin typeface="Times New Roman"/>
              <a:ea typeface="Times New Roman"/>
              <a:cs typeface="Times New Roman"/>
              <a:sym typeface="Times New Roman"/>
            </a:endParaRPr>
          </a:p>
        </p:txBody>
      </p:sp>
      <p:sp>
        <p:nvSpPr>
          <p:cNvPr id="368" name="Google Shape;368;p42"/>
          <p:cNvSpPr/>
          <p:nvPr/>
        </p:nvSpPr>
        <p:spPr>
          <a:xfrm>
            <a:off x="9227921" y="4596128"/>
            <a:ext cx="2652000" cy="11343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Involve parents so that the reading culture extends to the home too.</a:t>
            </a:r>
            <a:endParaRPr sz="1600">
              <a:latin typeface="Times New Roman"/>
              <a:ea typeface="Times New Roman"/>
              <a:cs typeface="Times New Roman"/>
              <a:sym typeface="Times New Roman"/>
            </a:endParaRPr>
          </a:p>
        </p:txBody>
      </p:sp>
      <p:sp>
        <p:nvSpPr>
          <p:cNvPr id="369" name="Google Shape;369;p42"/>
          <p:cNvSpPr txBox="1"/>
          <p:nvPr/>
        </p:nvSpPr>
        <p:spPr>
          <a:xfrm>
            <a:off x="94725" y="883458"/>
            <a:ext cx="8565300" cy="1616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“Outstanding reading schools believe in both the importance of developing children’s discrete word-reading skills and comprehension, and the need to engender their love of books and reading. These schools recognise that the two elements are intertwined; each relies on the other if children are to become lifelong readers.” - </a:t>
            </a:r>
            <a:r>
              <a:rPr i="1" lang="en-GB" sz="1600">
                <a:latin typeface="Times New Roman"/>
                <a:ea typeface="Times New Roman"/>
                <a:cs typeface="Times New Roman"/>
                <a:sym typeface="Times New Roman"/>
              </a:rPr>
              <a:t>James Clements </a:t>
            </a:r>
            <a:endParaRPr i="1" sz="1600">
              <a:latin typeface="Times New Roman"/>
              <a:ea typeface="Times New Roman"/>
              <a:cs typeface="Times New Roman"/>
              <a:sym typeface="Times New Roman"/>
            </a:endParaRPr>
          </a:p>
          <a:p>
            <a:pPr indent="0" lvl="0" marL="0" rtl="0" algn="l">
              <a:spcBef>
                <a:spcPts val="0"/>
              </a:spcBef>
              <a:spcAft>
                <a:spcPts val="0"/>
              </a:spcAft>
              <a:buNone/>
            </a:pPr>
            <a:r>
              <a:t/>
            </a:r>
            <a:endParaRPr i="1" sz="900">
              <a:latin typeface="Times New Roman"/>
              <a:ea typeface="Times New Roman"/>
              <a:cs typeface="Times New Roman"/>
              <a:sym typeface="Times New Roman"/>
            </a:endParaRPr>
          </a:p>
          <a:p>
            <a:pPr indent="0" lvl="0" marL="0" rtl="0" algn="l">
              <a:spcBef>
                <a:spcPts val="0"/>
              </a:spcBef>
              <a:spcAft>
                <a:spcPts val="0"/>
              </a:spcAft>
              <a:buNone/>
            </a:pPr>
            <a:r>
              <a:rPr b="1" lang="en-GB" sz="1600">
                <a:latin typeface="Times New Roman"/>
                <a:ea typeface="Times New Roman"/>
                <a:cs typeface="Times New Roman"/>
                <a:sym typeface="Times New Roman"/>
              </a:rPr>
              <a:t>Outstanding reading schools: </a:t>
            </a:r>
            <a:endParaRPr b="1" sz="1600">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3"/>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What is the impact of inspiring reading?</a:t>
            </a:r>
            <a:endParaRPr u="sng"/>
          </a:p>
        </p:txBody>
      </p:sp>
      <p:pic>
        <p:nvPicPr>
          <p:cNvPr id="377" name="Google Shape;377;p43"/>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378" name="Google Shape;378;p43"/>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379" name="Google Shape;379;p43"/>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380" name="Google Shape;380;p43"/>
          <p:cNvSpPr txBox="1"/>
          <p:nvPr/>
        </p:nvSpPr>
        <p:spPr>
          <a:xfrm>
            <a:off x="115750" y="1015033"/>
            <a:ext cx="90381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Prioritising reading at the heart of the curriculum has a direct correlation with improving the amount of children achieving greater depth writing. The more children read, including the variety in style, the more they will be able to draw on different writing styles to inspire their independent writing. </a:t>
            </a:r>
            <a:endParaRPr sz="1600">
              <a:latin typeface="Times New Roman"/>
              <a:ea typeface="Times New Roman"/>
              <a:cs typeface="Times New Roman"/>
              <a:sym typeface="Times New Roman"/>
            </a:endParaRPr>
          </a:p>
        </p:txBody>
      </p:sp>
      <p:sp>
        <p:nvSpPr>
          <p:cNvPr id="381" name="Google Shape;381;p43"/>
          <p:cNvSpPr/>
          <p:nvPr/>
        </p:nvSpPr>
        <p:spPr>
          <a:xfrm>
            <a:off x="115813" y="2000233"/>
            <a:ext cx="25656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Achievement</a:t>
            </a:r>
            <a:endParaRPr b="1" sz="1900">
              <a:latin typeface="Times New Roman"/>
              <a:ea typeface="Times New Roman"/>
              <a:cs typeface="Times New Roman"/>
              <a:sym typeface="Times New Roman"/>
            </a:endParaRPr>
          </a:p>
        </p:txBody>
      </p:sp>
      <p:sp>
        <p:nvSpPr>
          <p:cNvPr id="382" name="Google Shape;382;p43"/>
          <p:cNvSpPr txBox="1"/>
          <p:nvPr/>
        </p:nvSpPr>
        <p:spPr>
          <a:xfrm>
            <a:off x="115813" y="2644867"/>
            <a:ext cx="2784900" cy="3247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latin typeface="Times New Roman"/>
                <a:ea typeface="Times New Roman"/>
                <a:cs typeface="Times New Roman"/>
                <a:sym typeface="Times New Roman"/>
              </a:rPr>
              <a:t>Research shows that children who enjoy reading achieve more highly right across the curriculum. Developing a love of reading is one of the most effective ways a school can raise attainment. Success in reading can improve national test results in all areas but, more importantly, it also sets children up as readers for life, with all the accompanying benefits that follow. </a:t>
            </a:r>
            <a:endParaRPr sz="1500">
              <a:latin typeface="Times New Roman"/>
              <a:ea typeface="Times New Roman"/>
              <a:cs typeface="Times New Roman"/>
              <a:sym typeface="Times New Roman"/>
            </a:endParaRPr>
          </a:p>
        </p:txBody>
      </p:sp>
      <p:sp>
        <p:nvSpPr>
          <p:cNvPr id="383" name="Google Shape;383;p43"/>
          <p:cNvSpPr/>
          <p:nvPr/>
        </p:nvSpPr>
        <p:spPr>
          <a:xfrm>
            <a:off x="3003513" y="2000233"/>
            <a:ext cx="2565600" cy="5112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Entitlement</a:t>
            </a:r>
            <a:endParaRPr b="1" sz="1900">
              <a:latin typeface="Times New Roman"/>
              <a:ea typeface="Times New Roman"/>
              <a:cs typeface="Times New Roman"/>
              <a:sym typeface="Times New Roman"/>
            </a:endParaRPr>
          </a:p>
        </p:txBody>
      </p:sp>
      <p:sp>
        <p:nvSpPr>
          <p:cNvPr id="384" name="Google Shape;384;p43"/>
          <p:cNvSpPr txBox="1"/>
          <p:nvPr/>
        </p:nvSpPr>
        <p:spPr>
          <a:xfrm>
            <a:off x="2945646" y="2501667"/>
            <a:ext cx="2784900" cy="3899400"/>
          </a:xfrm>
          <a:prstGeom prst="rect">
            <a:avLst/>
          </a:prstGeom>
          <a:noFill/>
          <a:ln>
            <a:noFill/>
          </a:ln>
        </p:spPr>
        <p:txBody>
          <a:bodyPr anchorCtr="0" anchor="t" bIns="121900" lIns="121900" spcFirstLastPara="1" rIns="121900" wrap="square" tIns="121900">
            <a:spAutoFit/>
          </a:bodyPr>
          <a:lstStyle/>
          <a:p>
            <a:pPr indent="0" lvl="0" marL="0" rtl="0" algn="l">
              <a:lnSpc>
                <a:spcPct val="100000"/>
              </a:lnSpc>
              <a:spcBef>
                <a:spcPts val="1600"/>
              </a:spcBef>
              <a:spcAft>
                <a:spcPts val="0"/>
              </a:spcAft>
              <a:buClr>
                <a:schemeClr val="dk1"/>
              </a:buClr>
              <a:buSzPts val="1500"/>
              <a:buFont typeface="Arial"/>
              <a:buNone/>
            </a:pPr>
            <a:r>
              <a:rPr lang="en-GB" sz="1300">
                <a:solidFill>
                  <a:schemeClr val="dk1"/>
                </a:solidFill>
                <a:latin typeface="Times New Roman"/>
                <a:ea typeface="Times New Roman"/>
                <a:cs typeface="Times New Roman"/>
                <a:sym typeface="Times New Roman"/>
              </a:rPr>
              <a:t>Every child deserves the chance to become a reader. For many children, including those growing up in a household where reading is not valued, school will be the key place where they come into contact with books. Children who are not introduced to books are missing out on a lifetime of enjoyment. So, if families are unable or unwilling to introduce children to reading, it falls to schools to take responsibility. If schools fail to do this, the consequences for children are stark. We know that link can be demonstrated between, for instance, illiteracy and offending.</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t/>
            </a:r>
            <a:endParaRPr sz="1600">
              <a:latin typeface="Times New Roman"/>
              <a:ea typeface="Times New Roman"/>
              <a:cs typeface="Times New Roman"/>
              <a:sym typeface="Times New Roman"/>
            </a:endParaRPr>
          </a:p>
        </p:txBody>
      </p:sp>
      <p:sp>
        <p:nvSpPr>
          <p:cNvPr id="385" name="Google Shape;385;p43"/>
          <p:cNvSpPr/>
          <p:nvPr/>
        </p:nvSpPr>
        <p:spPr>
          <a:xfrm>
            <a:off x="5907479" y="2000233"/>
            <a:ext cx="3246300" cy="628500"/>
          </a:xfrm>
          <a:prstGeom prst="roundRect">
            <a:avLst>
              <a:gd fmla="val 16667" name="adj"/>
            </a:avLst>
          </a:prstGeom>
          <a:solidFill>
            <a:srgbClr val="D9EAD3"/>
          </a:solidFill>
          <a:ln cap="flat" cmpd="sng" w="9525">
            <a:solidFill>
              <a:srgbClr val="FFF2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Successful schools promote reading</a:t>
            </a:r>
            <a:endParaRPr b="1" sz="1900">
              <a:latin typeface="Times New Roman"/>
              <a:ea typeface="Times New Roman"/>
              <a:cs typeface="Times New Roman"/>
              <a:sym typeface="Times New Roman"/>
            </a:endParaRPr>
          </a:p>
        </p:txBody>
      </p:sp>
      <p:sp>
        <p:nvSpPr>
          <p:cNvPr id="386" name="Google Shape;386;p43"/>
          <p:cNvSpPr txBox="1"/>
          <p:nvPr/>
        </p:nvSpPr>
        <p:spPr>
          <a:xfrm>
            <a:off x="6125113" y="2656233"/>
            <a:ext cx="2784900" cy="3183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0"/>
              </a:spcAft>
              <a:buNone/>
            </a:pPr>
            <a:r>
              <a:rPr i="1" lang="en-GB" sz="1300">
                <a:latin typeface="Times New Roman"/>
                <a:ea typeface="Times New Roman"/>
                <a:cs typeface="Times New Roman"/>
                <a:sym typeface="Times New Roman"/>
              </a:rPr>
              <a:t>Schools that take the business of reading for pleasure seriously, where teachers read, talk with enthusiasm and recommend books, and where provision for reading is planned carefully, are more likely to succeed with their pupils’ reading. This success was seen in the survey schools, both in good test results and an enthusiasm for reading beyond the classroom.</a:t>
            </a:r>
            <a:endParaRPr i="1" sz="1300">
              <a:latin typeface="Times New Roman"/>
              <a:ea typeface="Times New Roman"/>
              <a:cs typeface="Times New Roman"/>
              <a:sym typeface="Times New Roman"/>
            </a:endParaRPr>
          </a:p>
          <a:p>
            <a:pPr indent="0" lvl="0" marL="0" rtl="0" algn="l">
              <a:lnSpc>
                <a:spcPct val="115000"/>
              </a:lnSpc>
              <a:spcBef>
                <a:spcPts val="1600"/>
              </a:spcBef>
              <a:spcAft>
                <a:spcPts val="1600"/>
              </a:spcAft>
              <a:buNone/>
            </a:pPr>
            <a:r>
              <a:rPr i="1" lang="en-GB" sz="1300">
                <a:latin typeface="Times New Roman"/>
                <a:ea typeface="Times New Roman"/>
                <a:cs typeface="Times New Roman"/>
                <a:sym typeface="Times New Roman"/>
              </a:rPr>
              <a:t>Excellence in English , </a:t>
            </a:r>
            <a:r>
              <a:rPr lang="en-GB" sz="1300">
                <a:latin typeface="Times New Roman"/>
                <a:ea typeface="Times New Roman"/>
                <a:cs typeface="Times New Roman"/>
                <a:sym typeface="Times New Roman"/>
              </a:rPr>
              <a:t>Ofsted, 2011</a:t>
            </a:r>
            <a:endParaRPr sz="13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4"/>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What is the impact of inspiring reading?</a:t>
            </a:r>
            <a:endParaRPr u="sng"/>
          </a:p>
        </p:txBody>
      </p:sp>
      <p:pic>
        <p:nvPicPr>
          <p:cNvPr id="394" name="Google Shape;394;p44"/>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395" name="Google Shape;395;p44"/>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396" name="Google Shape;396;p44"/>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397" name="Google Shape;397;p44"/>
          <p:cNvSpPr txBox="1"/>
          <p:nvPr/>
        </p:nvSpPr>
        <p:spPr>
          <a:xfrm>
            <a:off x="115750" y="1015033"/>
            <a:ext cx="90381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latin typeface="Times New Roman"/>
                <a:ea typeface="Times New Roman"/>
                <a:cs typeface="Times New Roman"/>
                <a:sym typeface="Times New Roman"/>
              </a:rPr>
              <a:t>Prioritising reading at the heart of the curriculum has a direct correlation with improving the amount of children achieving greater depth writing. The more children read, including the variety in style, the more they will be able to draw on different writing styles to inspire their independent writing. </a:t>
            </a:r>
            <a:endParaRPr sz="1600">
              <a:latin typeface="Times New Roman"/>
              <a:ea typeface="Times New Roman"/>
              <a:cs typeface="Times New Roman"/>
              <a:sym typeface="Times New Roman"/>
            </a:endParaRPr>
          </a:p>
        </p:txBody>
      </p:sp>
      <p:sp>
        <p:nvSpPr>
          <p:cNvPr id="398" name="Google Shape;398;p44"/>
          <p:cNvSpPr/>
          <p:nvPr/>
        </p:nvSpPr>
        <p:spPr>
          <a:xfrm>
            <a:off x="258667" y="2111058"/>
            <a:ext cx="37560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The National Curriculum</a:t>
            </a:r>
            <a:endParaRPr b="1" sz="1900">
              <a:latin typeface="Times New Roman"/>
              <a:ea typeface="Times New Roman"/>
              <a:cs typeface="Times New Roman"/>
              <a:sym typeface="Times New Roman"/>
            </a:endParaRPr>
          </a:p>
        </p:txBody>
      </p:sp>
      <p:sp>
        <p:nvSpPr>
          <p:cNvPr id="399" name="Google Shape;399;p44"/>
          <p:cNvSpPr/>
          <p:nvPr/>
        </p:nvSpPr>
        <p:spPr>
          <a:xfrm>
            <a:off x="4444900" y="2111058"/>
            <a:ext cx="3756000" cy="511200"/>
          </a:xfrm>
          <a:prstGeom prst="roundRect">
            <a:avLst>
              <a:gd fmla="val 16667" name="adj"/>
            </a:avLst>
          </a:prstGeom>
          <a:solidFill>
            <a:srgbClr val="EAD1DC"/>
          </a:solidFill>
          <a:ln cap="flat" cmpd="sng" w="9525">
            <a:solidFill>
              <a:srgbClr val="EAD1D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Expanding children’s experience</a:t>
            </a:r>
            <a:endParaRPr b="1" sz="1900">
              <a:latin typeface="Times New Roman"/>
              <a:ea typeface="Times New Roman"/>
              <a:cs typeface="Times New Roman"/>
              <a:sym typeface="Times New Roman"/>
            </a:endParaRPr>
          </a:p>
        </p:txBody>
      </p:sp>
      <p:sp>
        <p:nvSpPr>
          <p:cNvPr id="400" name="Google Shape;400;p44"/>
          <p:cNvSpPr txBox="1"/>
          <p:nvPr/>
        </p:nvSpPr>
        <p:spPr>
          <a:xfrm>
            <a:off x="258667" y="2755692"/>
            <a:ext cx="3756000" cy="2601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1600"/>
              </a:spcAft>
              <a:buNone/>
            </a:pPr>
            <a:r>
              <a:rPr lang="en-GB" sz="1500">
                <a:solidFill>
                  <a:schemeClr val="dk1"/>
                </a:solidFill>
                <a:latin typeface="Times New Roman"/>
                <a:ea typeface="Times New Roman"/>
                <a:cs typeface="Times New Roman"/>
                <a:sym typeface="Times New Roman"/>
              </a:rPr>
              <a:t>The new National Curriculum for english at Key Stages 1 and 2, which will become statutory for maintained schools in england in September 2014, places reading for pleasure at the heart of the english curriculum. Alongside the expectation that every school teaches children to read well, schools will be expected to develop a love of reading in every child.</a:t>
            </a:r>
            <a:endParaRPr sz="1500">
              <a:latin typeface="Times New Roman"/>
              <a:ea typeface="Times New Roman"/>
              <a:cs typeface="Times New Roman"/>
              <a:sym typeface="Times New Roman"/>
            </a:endParaRPr>
          </a:p>
        </p:txBody>
      </p:sp>
      <p:sp>
        <p:nvSpPr>
          <p:cNvPr id="401" name="Google Shape;401;p44"/>
          <p:cNvSpPr txBox="1"/>
          <p:nvPr/>
        </p:nvSpPr>
        <p:spPr>
          <a:xfrm>
            <a:off x="4387033" y="2755692"/>
            <a:ext cx="4109100" cy="3072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600"/>
              </a:spcBef>
              <a:spcAft>
                <a:spcPts val="0"/>
              </a:spcAft>
              <a:buNone/>
            </a:pPr>
            <a:r>
              <a:rPr lang="en-GB" sz="1500">
                <a:solidFill>
                  <a:schemeClr val="dk1"/>
                </a:solidFill>
                <a:latin typeface="Times New Roman"/>
                <a:ea typeface="Times New Roman"/>
                <a:cs typeface="Times New Roman"/>
                <a:sym typeface="Times New Roman"/>
              </a:rPr>
              <a:t>Reading is a passport to the world. The benefits of reading go beyond the opportunities offered by being well-read with a good command of english. Reading great literature opens children up to ideas, experiences, places and times they might never otherwise experience in real life. Reading for pleasure gives opportunities to learn about a multitude of things that cannot be covered by a school curriculum.</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t/>
            </a:r>
            <a:endParaRPr sz="1500">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5"/>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5"/>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Strategies for Teaching English in School</a:t>
            </a:r>
            <a:endParaRPr u="sng"/>
          </a:p>
        </p:txBody>
      </p:sp>
      <p:pic>
        <p:nvPicPr>
          <p:cNvPr id="409" name="Google Shape;409;p45"/>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410" name="Google Shape;410;p45"/>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411" name="Google Shape;411;p45"/>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412" name="Google Shape;412;p45"/>
          <p:cNvSpPr/>
          <p:nvPr/>
        </p:nvSpPr>
        <p:spPr>
          <a:xfrm>
            <a:off x="467575" y="1358600"/>
            <a:ext cx="2889600" cy="838200"/>
          </a:xfrm>
          <a:prstGeom prst="roundRect">
            <a:avLst>
              <a:gd fmla="val 16667" name="adj"/>
            </a:avLst>
          </a:prstGeom>
          <a:solidFill>
            <a:srgbClr val="FF9900"/>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Reading Comprehension</a:t>
            </a:r>
            <a:endParaRPr sz="1600">
              <a:latin typeface="Times New Roman"/>
              <a:ea typeface="Times New Roman"/>
              <a:cs typeface="Times New Roman"/>
              <a:sym typeface="Times New Roman"/>
            </a:endParaRPr>
          </a:p>
        </p:txBody>
      </p:sp>
      <p:sp>
        <p:nvSpPr>
          <p:cNvPr id="413" name="Google Shape;413;p45"/>
          <p:cNvSpPr/>
          <p:nvPr/>
        </p:nvSpPr>
        <p:spPr>
          <a:xfrm>
            <a:off x="3357175" y="2901200"/>
            <a:ext cx="2889600" cy="838200"/>
          </a:xfrm>
          <a:prstGeom prst="roundRect">
            <a:avLst>
              <a:gd fmla="val 16667" name="adj"/>
            </a:avLst>
          </a:prstGeom>
          <a:solidFill>
            <a:srgbClr val="F4CCC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Daily Reading - whole class across the week</a:t>
            </a:r>
            <a:endParaRPr sz="1600">
              <a:latin typeface="Times New Roman"/>
              <a:ea typeface="Times New Roman"/>
              <a:cs typeface="Times New Roman"/>
              <a:sym typeface="Times New Roman"/>
            </a:endParaRPr>
          </a:p>
        </p:txBody>
      </p:sp>
      <p:sp>
        <p:nvSpPr>
          <p:cNvPr id="414" name="Google Shape;414;p45"/>
          <p:cNvSpPr/>
          <p:nvPr/>
        </p:nvSpPr>
        <p:spPr>
          <a:xfrm>
            <a:off x="5659375" y="1358600"/>
            <a:ext cx="2889600" cy="838200"/>
          </a:xfrm>
          <a:prstGeom prst="roundRect">
            <a:avLst>
              <a:gd fmla="val 16667" name="adj"/>
            </a:avLst>
          </a:prstGeom>
          <a:solidFill>
            <a:srgbClr val="CFE2F3"/>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DEAR Time</a:t>
            </a:r>
            <a:endParaRPr sz="1600">
              <a:latin typeface="Times New Roman"/>
              <a:ea typeface="Times New Roman"/>
              <a:cs typeface="Times New Roman"/>
              <a:sym typeface="Times New Roman"/>
            </a:endParaRPr>
          </a:p>
        </p:txBody>
      </p:sp>
      <p:sp>
        <p:nvSpPr>
          <p:cNvPr id="415" name="Google Shape;415;p45"/>
          <p:cNvSpPr/>
          <p:nvPr/>
        </p:nvSpPr>
        <p:spPr>
          <a:xfrm>
            <a:off x="467575" y="4443800"/>
            <a:ext cx="2889600" cy="838200"/>
          </a:xfrm>
          <a:prstGeom prst="roundRect">
            <a:avLst>
              <a:gd fmla="val 16667" name="adj"/>
            </a:avLst>
          </a:prstGeom>
          <a:solidFill>
            <a:srgbClr val="D9EAD3"/>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Extra daily reading with lowest 20%</a:t>
            </a:r>
            <a:endParaRPr sz="1600">
              <a:latin typeface="Times New Roman"/>
              <a:ea typeface="Times New Roman"/>
              <a:cs typeface="Times New Roman"/>
              <a:sym typeface="Times New Roman"/>
            </a:endParaRPr>
          </a:p>
        </p:txBody>
      </p:sp>
      <p:sp>
        <p:nvSpPr>
          <p:cNvPr id="416" name="Google Shape;416;p45"/>
          <p:cNvSpPr/>
          <p:nvPr/>
        </p:nvSpPr>
        <p:spPr>
          <a:xfrm>
            <a:off x="5994475" y="4443800"/>
            <a:ext cx="2889600" cy="838200"/>
          </a:xfrm>
          <a:prstGeom prst="roundRect">
            <a:avLst>
              <a:gd fmla="val 16667" name="adj"/>
            </a:avLst>
          </a:prstGeom>
          <a:solidFill>
            <a:srgbClr val="C9DAF8"/>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Guided Reading Sessions</a:t>
            </a:r>
            <a:endParaRPr sz="1600">
              <a:latin typeface="Times New Roman"/>
              <a:ea typeface="Times New Roman"/>
              <a:cs typeface="Times New Roman"/>
              <a:sym typeface="Times New Roman"/>
            </a:endParaRPr>
          </a:p>
        </p:txBody>
      </p:sp>
      <p:sp>
        <p:nvSpPr>
          <p:cNvPr id="417" name="Google Shape;417;p45"/>
          <p:cNvSpPr/>
          <p:nvPr/>
        </p:nvSpPr>
        <p:spPr>
          <a:xfrm>
            <a:off x="6792175" y="2901200"/>
            <a:ext cx="2889600" cy="838200"/>
          </a:xfrm>
          <a:prstGeom prst="roundRect">
            <a:avLst>
              <a:gd fmla="val 16667" name="adj"/>
            </a:avLst>
          </a:prstGeom>
          <a:solidFill>
            <a:srgbClr val="EAD1D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Daily Phonics Sessions</a:t>
            </a:r>
            <a:endParaRPr sz="1600">
              <a:latin typeface="Times New Roman"/>
              <a:ea typeface="Times New Roman"/>
              <a:cs typeface="Times New Roman"/>
              <a:sym typeface="Times New Roman"/>
            </a:endParaRPr>
          </a:p>
        </p:txBody>
      </p:sp>
      <p:sp>
        <p:nvSpPr>
          <p:cNvPr id="418" name="Google Shape;418;p45"/>
          <p:cNvSpPr/>
          <p:nvPr/>
        </p:nvSpPr>
        <p:spPr>
          <a:xfrm>
            <a:off x="76200" y="2901200"/>
            <a:ext cx="2889600" cy="838200"/>
          </a:xfrm>
          <a:prstGeom prst="roundRect">
            <a:avLst>
              <a:gd fmla="val 16667" name="adj"/>
            </a:avLst>
          </a:prstGeom>
          <a:solidFill>
            <a:srgbClr val="4A86E8"/>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latin typeface="Times New Roman"/>
                <a:ea typeface="Times New Roman"/>
                <a:cs typeface="Times New Roman"/>
                <a:sym typeface="Times New Roman"/>
              </a:rPr>
              <a:t>Phonics Interventions</a:t>
            </a:r>
            <a:endParaRPr sz="1600">
              <a:latin typeface="Times New Roman"/>
              <a:ea typeface="Times New Roman"/>
              <a:cs typeface="Times New Roman"/>
              <a:sym typeface="Times New Roman"/>
            </a:endParaRPr>
          </a:p>
        </p:txBody>
      </p:sp>
      <p:pic>
        <p:nvPicPr>
          <p:cNvPr id="419" name="Google Shape;419;p45"/>
          <p:cNvPicPr preferRelativeResize="0"/>
          <p:nvPr/>
        </p:nvPicPr>
        <p:blipFill>
          <a:blip r:embed="rId6">
            <a:alphaModFix/>
          </a:blip>
          <a:stretch>
            <a:fillRect/>
          </a:stretch>
        </p:blipFill>
        <p:spPr>
          <a:xfrm>
            <a:off x="3987756" y="1257188"/>
            <a:ext cx="1041024" cy="1041026"/>
          </a:xfrm>
          <a:prstGeom prst="rect">
            <a:avLst/>
          </a:prstGeom>
          <a:noFill/>
          <a:ln>
            <a:noFill/>
          </a:ln>
        </p:spPr>
      </p:pic>
      <p:pic>
        <p:nvPicPr>
          <p:cNvPr id="420" name="Google Shape;420;p45"/>
          <p:cNvPicPr preferRelativeResize="0"/>
          <p:nvPr/>
        </p:nvPicPr>
        <p:blipFill>
          <a:blip r:embed="rId7">
            <a:alphaModFix/>
          </a:blip>
          <a:stretch>
            <a:fillRect/>
          </a:stretch>
        </p:blipFill>
        <p:spPr>
          <a:xfrm>
            <a:off x="4072500" y="4504350"/>
            <a:ext cx="1206645" cy="1041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6"/>
          <p:cNvSpPr txBox="1"/>
          <p:nvPr>
            <p:ph type="title"/>
          </p:nvPr>
        </p:nvSpPr>
        <p:spPr>
          <a:xfrm>
            <a:off x="242475"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Importance of Reading to Children</a:t>
            </a:r>
            <a:endParaRPr u="sng"/>
          </a:p>
        </p:txBody>
      </p:sp>
      <p:pic>
        <p:nvPicPr>
          <p:cNvPr id="428" name="Google Shape;428;p46"/>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429" name="Google Shape;429;p46"/>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430" name="Google Shape;430;p46"/>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431" name="Google Shape;431;p46"/>
          <p:cNvSpPr txBox="1"/>
          <p:nvPr>
            <p:ph idx="1" type="body"/>
          </p:nvPr>
        </p:nvSpPr>
        <p:spPr>
          <a:xfrm>
            <a:off x="158650" y="1105925"/>
            <a:ext cx="87321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Children need to be exposed to reading as it can enhance their imagination, develop their </a:t>
            </a:r>
            <a:r>
              <a:rPr lang="en-GB" sz="2400">
                <a:latin typeface="Arial"/>
                <a:ea typeface="Arial"/>
                <a:cs typeface="Arial"/>
                <a:sym typeface="Arial"/>
              </a:rPr>
              <a:t>confidence, provide a deeper understanding of vocabulary and most importantly - READING IS EVERYWHERE!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432" name="Google Shape;432;p46"/>
          <p:cNvPicPr preferRelativeResize="0"/>
          <p:nvPr/>
        </p:nvPicPr>
        <p:blipFill>
          <a:blip r:embed="rId6">
            <a:alphaModFix/>
          </a:blip>
          <a:stretch>
            <a:fillRect/>
          </a:stretch>
        </p:blipFill>
        <p:spPr>
          <a:xfrm>
            <a:off x="242475" y="2528550"/>
            <a:ext cx="2636700" cy="1678075"/>
          </a:xfrm>
          <a:prstGeom prst="rect">
            <a:avLst/>
          </a:prstGeom>
          <a:noFill/>
          <a:ln>
            <a:noFill/>
          </a:ln>
        </p:spPr>
      </p:pic>
      <p:pic>
        <p:nvPicPr>
          <p:cNvPr id="433" name="Google Shape;433;p46"/>
          <p:cNvPicPr preferRelativeResize="0"/>
          <p:nvPr/>
        </p:nvPicPr>
        <p:blipFill>
          <a:blip r:embed="rId7">
            <a:alphaModFix/>
          </a:blip>
          <a:stretch>
            <a:fillRect/>
          </a:stretch>
        </p:blipFill>
        <p:spPr>
          <a:xfrm>
            <a:off x="3026500" y="2528550"/>
            <a:ext cx="2560400" cy="1678075"/>
          </a:xfrm>
          <a:prstGeom prst="rect">
            <a:avLst/>
          </a:prstGeom>
          <a:noFill/>
          <a:ln>
            <a:noFill/>
          </a:ln>
        </p:spPr>
      </p:pic>
      <p:pic>
        <p:nvPicPr>
          <p:cNvPr id="434" name="Google Shape;434;p46"/>
          <p:cNvPicPr preferRelativeResize="0"/>
          <p:nvPr/>
        </p:nvPicPr>
        <p:blipFill rotWithShape="1">
          <a:blip r:embed="rId8">
            <a:alphaModFix/>
          </a:blip>
          <a:srcRect b="62073" l="0" r="0" t="0"/>
          <a:stretch/>
        </p:blipFill>
        <p:spPr>
          <a:xfrm>
            <a:off x="5810525" y="2474125"/>
            <a:ext cx="2560400" cy="1732500"/>
          </a:xfrm>
          <a:prstGeom prst="rect">
            <a:avLst/>
          </a:prstGeom>
          <a:noFill/>
          <a:ln>
            <a:noFill/>
          </a:ln>
        </p:spPr>
      </p:pic>
      <p:sp>
        <p:nvSpPr>
          <p:cNvPr id="435" name="Google Shape;435;p46"/>
          <p:cNvSpPr txBox="1"/>
          <p:nvPr/>
        </p:nvSpPr>
        <p:spPr>
          <a:xfrm>
            <a:off x="575650" y="3969125"/>
            <a:ext cx="1837500" cy="4176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Times New Roman"/>
                <a:ea typeface="Times New Roman"/>
                <a:cs typeface="Times New Roman"/>
                <a:sym typeface="Times New Roman"/>
              </a:rPr>
              <a:t>Maths Problem</a:t>
            </a:r>
            <a:endParaRPr b="1">
              <a:latin typeface="Times New Roman"/>
              <a:ea typeface="Times New Roman"/>
              <a:cs typeface="Times New Roman"/>
              <a:sym typeface="Times New Roman"/>
            </a:endParaRPr>
          </a:p>
        </p:txBody>
      </p:sp>
      <p:sp>
        <p:nvSpPr>
          <p:cNvPr id="436" name="Google Shape;436;p46"/>
          <p:cNvSpPr txBox="1"/>
          <p:nvPr/>
        </p:nvSpPr>
        <p:spPr>
          <a:xfrm>
            <a:off x="3426100" y="4028725"/>
            <a:ext cx="1837500" cy="4176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Times New Roman"/>
                <a:ea typeface="Times New Roman"/>
                <a:cs typeface="Times New Roman"/>
                <a:sym typeface="Times New Roman"/>
              </a:rPr>
              <a:t>Geography Task</a:t>
            </a:r>
            <a:endParaRPr b="1">
              <a:latin typeface="Times New Roman"/>
              <a:ea typeface="Times New Roman"/>
              <a:cs typeface="Times New Roman"/>
              <a:sym typeface="Times New Roman"/>
            </a:endParaRPr>
          </a:p>
        </p:txBody>
      </p:sp>
      <p:sp>
        <p:nvSpPr>
          <p:cNvPr id="437" name="Google Shape;437;p46"/>
          <p:cNvSpPr txBox="1"/>
          <p:nvPr/>
        </p:nvSpPr>
        <p:spPr>
          <a:xfrm>
            <a:off x="6200250" y="4028725"/>
            <a:ext cx="1837500" cy="4176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Times New Roman"/>
                <a:ea typeface="Times New Roman"/>
                <a:cs typeface="Times New Roman"/>
                <a:sym typeface="Times New Roman"/>
              </a:rPr>
              <a:t>DT Recipe</a:t>
            </a:r>
            <a:endParaRPr b="1">
              <a:latin typeface="Times New Roman"/>
              <a:ea typeface="Times New Roman"/>
              <a:cs typeface="Times New Roman"/>
              <a:sym typeface="Times New Roman"/>
            </a:endParaRPr>
          </a:p>
        </p:txBody>
      </p:sp>
      <p:sp>
        <p:nvSpPr>
          <p:cNvPr id="438" name="Google Shape;438;p46"/>
          <p:cNvSpPr txBox="1"/>
          <p:nvPr>
            <p:ph idx="1" type="body"/>
          </p:nvPr>
        </p:nvSpPr>
        <p:spPr>
          <a:xfrm>
            <a:off x="158650" y="4534925"/>
            <a:ext cx="87321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100">
                <a:latin typeface="Arial"/>
                <a:ea typeface="Arial"/>
                <a:cs typeface="Arial"/>
                <a:sym typeface="Arial"/>
              </a:rPr>
              <a:t>National Literacy Trust states:</a:t>
            </a:r>
            <a:endParaRPr sz="2100">
              <a:latin typeface="Arial"/>
              <a:ea typeface="Arial"/>
              <a:cs typeface="Arial"/>
              <a:sym typeface="Arial"/>
            </a:endParaRPr>
          </a:p>
          <a:p>
            <a:pPr indent="-361950" lvl="0" marL="457200" rtl="0" algn="l">
              <a:lnSpc>
                <a:spcPct val="90000"/>
              </a:lnSpc>
              <a:spcBef>
                <a:spcPts val="0"/>
              </a:spcBef>
              <a:spcAft>
                <a:spcPts val="0"/>
              </a:spcAft>
              <a:buSzPts val="2100"/>
              <a:buFont typeface="Arial"/>
              <a:buChar char="•"/>
            </a:pPr>
            <a:r>
              <a:rPr lang="en-GB" sz="2100">
                <a:latin typeface="Arial"/>
                <a:ea typeface="Arial"/>
                <a:cs typeface="Arial"/>
                <a:sym typeface="Arial"/>
              </a:rPr>
              <a:t>45% of 0-2s are read to daily</a:t>
            </a:r>
            <a:endParaRPr sz="2100">
              <a:latin typeface="Arial"/>
              <a:ea typeface="Arial"/>
              <a:cs typeface="Arial"/>
              <a:sym typeface="Arial"/>
            </a:endParaRPr>
          </a:p>
          <a:p>
            <a:pPr indent="-361950" lvl="0" marL="457200" rtl="0" algn="l">
              <a:lnSpc>
                <a:spcPct val="90000"/>
              </a:lnSpc>
              <a:spcBef>
                <a:spcPts val="0"/>
              </a:spcBef>
              <a:spcAft>
                <a:spcPts val="0"/>
              </a:spcAft>
              <a:buSzPts val="2100"/>
              <a:buFont typeface="Arial"/>
              <a:buChar char="•"/>
            </a:pPr>
            <a:r>
              <a:rPr lang="en-GB" sz="2100">
                <a:latin typeface="Arial"/>
                <a:ea typeface="Arial"/>
                <a:cs typeface="Arial"/>
                <a:sym typeface="Arial"/>
              </a:rPr>
              <a:t>58% of 3-4s are read to daily</a:t>
            </a:r>
            <a:endParaRPr sz="2100">
              <a:latin typeface="Arial"/>
              <a:ea typeface="Arial"/>
              <a:cs typeface="Arial"/>
              <a:sym typeface="Arial"/>
            </a:endParaRPr>
          </a:p>
          <a:p>
            <a:pPr indent="-361950" lvl="0" marL="457200" rtl="0" algn="l">
              <a:lnSpc>
                <a:spcPct val="90000"/>
              </a:lnSpc>
              <a:spcBef>
                <a:spcPts val="0"/>
              </a:spcBef>
              <a:spcAft>
                <a:spcPts val="0"/>
              </a:spcAft>
              <a:buSzPts val="2100"/>
              <a:buFont typeface="Arial"/>
              <a:buChar char="•"/>
            </a:pPr>
            <a:r>
              <a:rPr lang="en-GB" sz="2100">
                <a:latin typeface="Arial"/>
                <a:ea typeface="Arial"/>
                <a:cs typeface="Arial"/>
                <a:sym typeface="Arial"/>
              </a:rPr>
              <a:t>44% of 5-7s are read to daily</a:t>
            </a:r>
            <a:endParaRPr sz="21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439" name="Google Shape;439;p46"/>
          <p:cNvSpPr txBox="1"/>
          <p:nvPr>
            <p:ph idx="1" type="body"/>
          </p:nvPr>
        </p:nvSpPr>
        <p:spPr>
          <a:xfrm>
            <a:off x="4756225" y="4721250"/>
            <a:ext cx="4097400" cy="5988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GB" sz="2100">
                <a:latin typeface="Arial"/>
                <a:ea typeface="Arial"/>
                <a:cs typeface="Arial"/>
                <a:sym typeface="Arial"/>
              </a:rPr>
              <a:t>Daily Story Time in school as absolutely crucial!</a:t>
            </a:r>
            <a:endParaRPr b="1" sz="240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7"/>
          <p:cNvSpPr txBox="1"/>
          <p:nvPr>
            <p:ph type="title"/>
          </p:nvPr>
        </p:nvSpPr>
        <p:spPr>
          <a:xfrm>
            <a:off x="242475"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Engaging Home Support with Reading</a:t>
            </a:r>
            <a:endParaRPr u="sng"/>
          </a:p>
        </p:txBody>
      </p:sp>
      <p:pic>
        <p:nvPicPr>
          <p:cNvPr id="447" name="Google Shape;447;p47"/>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448" name="Google Shape;448;p47"/>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449" name="Google Shape;449;p47"/>
          <p:cNvPicPr preferRelativeResize="0"/>
          <p:nvPr/>
        </p:nvPicPr>
        <p:blipFill>
          <a:blip r:embed="rId5">
            <a:alphaModFix/>
          </a:blip>
          <a:stretch>
            <a:fillRect/>
          </a:stretch>
        </p:blipFill>
        <p:spPr>
          <a:xfrm>
            <a:off x="9555300" y="3954358"/>
            <a:ext cx="2636700" cy="1817100"/>
          </a:xfrm>
          <a:prstGeom prst="ellipse">
            <a:avLst/>
          </a:prstGeom>
          <a:noFill/>
          <a:ln>
            <a:noFill/>
          </a:ln>
        </p:spPr>
      </p:pic>
      <p:graphicFrame>
        <p:nvGraphicFramePr>
          <p:cNvPr id="450" name="Google Shape;450;p47"/>
          <p:cNvGraphicFramePr/>
          <p:nvPr/>
        </p:nvGraphicFramePr>
        <p:xfrm>
          <a:off x="284325" y="1363925"/>
          <a:ext cx="3000000" cy="3000000"/>
        </p:xfrm>
        <a:graphic>
          <a:graphicData uri="http://schemas.openxmlformats.org/drawingml/2006/table">
            <a:tbl>
              <a:tblPr>
                <a:noFill/>
                <a:tableStyleId>{CB7EAB5E-8DBE-46D9-8890-F7EFFB1BBEAD}</a:tableStyleId>
              </a:tblPr>
              <a:tblGrid>
                <a:gridCol w="1681625"/>
                <a:gridCol w="1681625"/>
                <a:gridCol w="1681625"/>
                <a:gridCol w="1681625"/>
                <a:gridCol w="1681625"/>
              </a:tblGrid>
              <a:tr h="464950">
                <a:tc>
                  <a:txBody>
                    <a:bodyPr/>
                    <a:lstStyle/>
                    <a:p>
                      <a:pPr indent="0" lvl="0" marL="0" rtl="0" algn="ctr">
                        <a:spcBef>
                          <a:spcPts val="0"/>
                        </a:spcBef>
                        <a:spcAft>
                          <a:spcPts val="0"/>
                        </a:spcAft>
                        <a:buNone/>
                      </a:pPr>
                      <a:r>
                        <a:rPr b="1" lang="en-GB" sz="1700">
                          <a:latin typeface="Times New Roman"/>
                          <a:ea typeface="Times New Roman"/>
                          <a:cs typeface="Times New Roman"/>
                          <a:sym typeface="Times New Roman"/>
                        </a:rPr>
                        <a:t>Reading Reward Display to encourage the parents to support the children’s reading at home</a:t>
                      </a:r>
                      <a:endParaRPr b="1" sz="1700">
                        <a:latin typeface="Times New Roman"/>
                        <a:ea typeface="Times New Roman"/>
                        <a:cs typeface="Times New Roman"/>
                        <a:sym typeface="Times New Roman"/>
                      </a:endParaRPr>
                    </a:p>
                  </a:txBody>
                  <a:tcPr marT="91425" marB="91425" marR="91425" marL="91425">
                    <a:solidFill>
                      <a:srgbClr val="EAD1DC"/>
                    </a:solidFill>
                  </a:tcPr>
                </a:tc>
                <a:tc>
                  <a:txBody>
                    <a:bodyPr/>
                    <a:lstStyle/>
                    <a:p>
                      <a:pPr indent="0" lvl="0" marL="0" rtl="0" algn="ctr">
                        <a:spcBef>
                          <a:spcPts val="0"/>
                        </a:spcBef>
                        <a:spcAft>
                          <a:spcPts val="0"/>
                        </a:spcAft>
                        <a:buNone/>
                      </a:pPr>
                      <a:r>
                        <a:rPr b="1" lang="en-GB" sz="1700">
                          <a:latin typeface="Times New Roman"/>
                          <a:ea typeface="Times New Roman"/>
                          <a:cs typeface="Times New Roman"/>
                          <a:sym typeface="Times New Roman"/>
                        </a:rPr>
                        <a:t>Christmas Stories sent out onto social media for children to listen to with parents</a:t>
                      </a:r>
                      <a:endParaRPr b="1" sz="1700">
                        <a:latin typeface="Times New Roman"/>
                        <a:ea typeface="Times New Roman"/>
                        <a:cs typeface="Times New Roman"/>
                        <a:sym typeface="Times New Roman"/>
                      </a:endParaRPr>
                    </a:p>
                  </a:txBody>
                  <a:tcPr marT="91425" marB="91425" marR="91425" marL="91425">
                    <a:solidFill>
                      <a:srgbClr val="C9DAF8"/>
                    </a:solidFill>
                  </a:tcPr>
                </a:tc>
                <a:tc>
                  <a:txBody>
                    <a:bodyPr/>
                    <a:lstStyle/>
                    <a:p>
                      <a:pPr indent="0" lvl="0" marL="0" rtl="0" algn="ctr">
                        <a:spcBef>
                          <a:spcPts val="0"/>
                        </a:spcBef>
                        <a:spcAft>
                          <a:spcPts val="0"/>
                        </a:spcAft>
                        <a:buNone/>
                      </a:pPr>
                      <a:r>
                        <a:rPr b="1" lang="en-GB" sz="1700">
                          <a:latin typeface="Times New Roman"/>
                          <a:ea typeface="Times New Roman"/>
                          <a:cs typeface="Times New Roman"/>
                          <a:sym typeface="Times New Roman"/>
                        </a:rPr>
                        <a:t>Travelling Bedtime Story to engage younger readers</a:t>
                      </a:r>
                      <a:endParaRPr b="1" sz="1700">
                        <a:latin typeface="Times New Roman"/>
                        <a:ea typeface="Times New Roman"/>
                        <a:cs typeface="Times New Roman"/>
                        <a:sym typeface="Times New Roman"/>
                      </a:endParaRPr>
                    </a:p>
                  </a:txBody>
                  <a:tcPr marT="91425" marB="91425" marR="91425" marL="91425">
                    <a:solidFill>
                      <a:srgbClr val="D9EAD3"/>
                    </a:solidFill>
                  </a:tcPr>
                </a:tc>
                <a:tc>
                  <a:txBody>
                    <a:bodyPr/>
                    <a:lstStyle/>
                    <a:p>
                      <a:pPr indent="0" lvl="0" marL="0" rtl="0" algn="ctr">
                        <a:spcBef>
                          <a:spcPts val="0"/>
                        </a:spcBef>
                        <a:spcAft>
                          <a:spcPts val="0"/>
                        </a:spcAft>
                        <a:buNone/>
                      </a:pPr>
                      <a:r>
                        <a:rPr b="1" lang="en-GB" sz="1700">
                          <a:latin typeface="Times New Roman"/>
                          <a:ea typeface="Times New Roman"/>
                          <a:cs typeface="Times New Roman"/>
                          <a:sym typeface="Times New Roman"/>
                        </a:rPr>
                        <a:t>Reading events held in school where parents are invited</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solidFill>
                      <a:srgbClr val="F9CB9C"/>
                    </a:solidFill>
                  </a:tcPr>
                </a:tc>
                <a:tc>
                  <a:txBody>
                    <a:bodyPr/>
                    <a:lstStyle/>
                    <a:p>
                      <a:pPr indent="0" lvl="0" marL="0" rtl="0" algn="ctr">
                        <a:spcBef>
                          <a:spcPts val="0"/>
                        </a:spcBef>
                        <a:spcAft>
                          <a:spcPts val="0"/>
                        </a:spcAft>
                        <a:buNone/>
                      </a:pPr>
                      <a:r>
                        <a:rPr b="1" lang="en-GB" sz="1700">
                          <a:latin typeface="Times New Roman"/>
                          <a:ea typeface="Times New Roman"/>
                          <a:cs typeface="Times New Roman"/>
                          <a:sym typeface="Times New Roman"/>
                        </a:rPr>
                        <a:t>“Look Who Has Been Caught Reading” Display</a:t>
                      </a:r>
                      <a:endParaRPr b="1" sz="1700">
                        <a:latin typeface="Times New Roman"/>
                        <a:ea typeface="Times New Roman"/>
                        <a:cs typeface="Times New Roman"/>
                        <a:sym typeface="Times New Roman"/>
                      </a:endParaRPr>
                    </a:p>
                  </a:txBody>
                  <a:tcPr marT="91425" marB="91425" marR="91425" marL="91425">
                    <a:solidFill>
                      <a:srgbClr val="E6B8AF"/>
                    </a:solidFill>
                  </a:tcPr>
                </a:tc>
              </a:tr>
              <a:tr h="464950">
                <a:tc>
                  <a:txBody>
                    <a:bodyPr/>
                    <a:lstStyle/>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t/>
                      </a:r>
                      <a:endParaRPr b="1" sz="1700">
                        <a:latin typeface="Times New Roman"/>
                        <a:ea typeface="Times New Roman"/>
                        <a:cs typeface="Times New Roman"/>
                        <a:sym typeface="Times New Roman"/>
                      </a:endParaRPr>
                    </a:p>
                  </a:txBody>
                  <a:tcPr marT="91425" marB="91425" marR="91425" marL="91425"/>
                </a:tc>
              </a:tr>
            </a:tbl>
          </a:graphicData>
        </a:graphic>
      </p:graphicFrame>
      <p:pic>
        <p:nvPicPr>
          <p:cNvPr id="451" name="Google Shape;451;p47"/>
          <p:cNvPicPr preferRelativeResize="0"/>
          <p:nvPr/>
        </p:nvPicPr>
        <p:blipFill>
          <a:blip r:embed="rId6">
            <a:alphaModFix/>
          </a:blip>
          <a:stretch>
            <a:fillRect/>
          </a:stretch>
        </p:blipFill>
        <p:spPr>
          <a:xfrm>
            <a:off x="7010825" y="3360325"/>
            <a:ext cx="1681625" cy="2255475"/>
          </a:xfrm>
          <a:prstGeom prst="rect">
            <a:avLst/>
          </a:prstGeom>
          <a:noFill/>
          <a:ln>
            <a:noFill/>
          </a:ln>
        </p:spPr>
      </p:pic>
      <p:pic>
        <p:nvPicPr>
          <p:cNvPr id="452" name="Google Shape;452;p47"/>
          <p:cNvPicPr preferRelativeResize="0"/>
          <p:nvPr/>
        </p:nvPicPr>
        <p:blipFill>
          <a:blip r:embed="rId7">
            <a:alphaModFix/>
          </a:blip>
          <a:stretch>
            <a:fillRect/>
          </a:stretch>
        </p:blipFill>
        <p:spPr>
          <a:xfrm>
            <a:off x="284325" y="3360325"/>
            <a:ext cx="1681625" cy="1108475"/>
          </a:xfrm>
          <a:prstGeom prst="rect">
            <a:avLst/>
          </a:prstGeom>
          <a:noFill/>
          <a:ln>
            <a:noFill/>
          </a:ln>
        </p:spPr>
      </p:pic>
      <p:pic>
        <p:nvPicPr>
          <p:cNvPr id="453" name="Google Shape;453;p47"/>
          <p:cNvPicPr preferRelativeResize="0"/>
          <p:nvPr/>
        </p:nvPicPr>
        <p:blipFill>
          <a:blip r:embed="rId8">
            <a:alphaModFix/>
          </a:blip>
          <a:stretch>
            <a:fillRect/>
          </a:stretch>
        </p:blipFill>
        <p:spPr>
          <a:xfrm>
            <a:off x="284325" y="4468800"/>
            <a:ext cx="1681625" cy="1147000"/>
          </a:xfrm>
          <a:prstGeom prst="rect">
            <a:avLst/>
          </a:prstGeom>
          <a:noFill/>
          <a:ln>
            <a:noFill/>
          </a:ln>
        </p:spPr>
      </p:pic>
      <p:pic>
        <p:nvPicPr>
          <p:cNvPr id="454" name="Google Shape;454;p47"/>
          <p:cNvPicPr preferRelativeResize="0"/>
          <p:nvPr/>
        </p:nvPicPr>
        <p:blipFill>
          <a:blip r:embed="rId9">
            <a:alphaModFix/>
          </a:blip>
          <a:stretch>
            <a:fillRect/>
          </a:stretch>
        </p:blipFill>
        <p:spPr>
          <a:xfrm>
            <a:off x="1965950" y="3360325"/>
            <a:ext cx="1681625" cy="2255475"/>
          </a:xfrm>
          <a:prstGeom prst="rect">
            <a:avLst/>
          </a:prstGeom>
          <a:noFill/>
          <a:ln>
            <a:noFill/>
          </a:ln>
        </p:spPr>
      </p:pic>
      <p:pic>
        <p:nvPicPr>
          <p:cNvPr id="455" name="Google Shape;455;p47"/>
          <p:cNvPicPr preferRelativeResize="0"/>
          <p:nvPr/>
        </p:nvPicPr>
        <p:blipFill>
          <a:blip r:embed="rId10">
            <a:alphaModFix/>
          </a:blip>
          <a:stretch>
            <a:fillRect/>
          </a:stretch>
        </p:blipFill>
        <p:spPr>
          <a:xfrm>
            <a:off x="3647575" y="3360325"/>
            <a:ext cx="1657350" cy="2255475"/>
          </a:xfrm>
          <a:prstGeom prst="rect">
            <a:avLst/>
          </a:prstGeom>
          <a:noFill/>
          <a:ln>
            <a:noFill/>
          </a:ln>
        </p:spPr>
      </p:pic>
      <p:pic>
        <p:nvPicPr>
          <p:cNvPr id="456" name="Google Shape;456;p47"/>
          <p:cNvPicPr preferRelativeResize="0"/>
          <p:nvPr/>
        </p:nvPicPr>
        <p:blipFill>
          <a:blip r:embed="rId11">
            <a:alphaModFix/>
          </a:blip>
          <a:stretch>
            <a:fillRect/>
          </a:stretch>
        </p:blipFill>
        <p:spPr>
          <a:xfrm>
            <a:off x="5347975" y="3360325"/>
            <a:ext cx="1681625" cy="2203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8"/>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8"/>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Reading for Pleasure in School</a:t>
            </a:r>
            <a:endParaRPr u="sng"/>
          </a:p>
        </p:txBody>
      </p:sp>
      <p:pic>
        <p:nvPicPr>
          <p:cNvPr id="464" name="Google Shape;464;p48"/>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465" name="Google Shape;465;p48"/>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466" name="Google Shape;466;p48"/>
          <p:cNvPicPr preferRelativeResize="0"/>
          <p:nvPr/>
        </p:nvPicPr>
        <p:blipFill>
          <a:blip r:embed="rId5">
            <a:alphaModFix/>
          </a:blip>
          <a:stretch>
            <a:fillRect/>
          </a:stretch>
        </p:blipFill>
        <p:spPr>
          <a:xfrm>
            <a:off x="9555300" y="3954358"/>
            <a:ext cx="2636700" cy="1817100"/>
          </a:xfrm>
          <a:prstGeom prst="ellipse">
            <a:avLst/>
          </a:prstGeom>
          <a:noFill/>
          <a:ln>
            <a:noFill/>
          </a:ln>
        </p:spPr>
      </p:pic>
      <p:pic>
        <p:nvPicPr>
          <p:cNvPr id="467" name="Google Shape;467;p48"/>
          <p:cNvPicPr preferRelativeResize="0"/>
          <p:nvPr/>
        </p:nvPicPr>
        <p:blipFill>
          <a:blip r:embed="rId6">
            <a:alphaModFix/>
          </a:blip>
          <a:stretch>
            <a:fillRect/>
          </a:stretch>
        </p:blipFill>
        <p:spPr>
          <a:xfrm>
            <a:off x="254550" y="1175000"/>
            <a:ext cx="3318575" cy="1957475"/>
          </a:xfrm>
          <a:prstGeom prst="rect">
            <a:avLst/>
          </a:prstGeom>
          <a:noFill/>
          <a:ln>
            <a:noFill/>
          </a:ln>
        </p:spPr>
      </p:pic>
      <p:pic>
        <p:nvPicPr>
          <p:cNvPr id="468" name="Google Shape;468;p48"/>
          <p:cNvPicPr preferRelativeResize="0"/>
          <p:nvPr/>
        </p:nvPicPr>
        <p:blipFill>
          <a:blip r:embed="rId7">
            <a:alphaModFix/>
          </a:blip>
          <a:stretch>
            <a:fillRect/>
          </a:stretch>
        </p:blipFill>
        <p:spPr>
          <a:xfrm>
            <a:off x="4152200" y="1175000"/>
            <a:ext cx="3318575" cy="1957475"/>
          </a:xfrm>
          <a:prstGeom prst="rect">
            <a:avLst/>
          </a:prstGeom>
          <a:noFill/>
          <a:ln>
            <a:noFill/>
          </a:ln>
        </p:spPr>
      </p:pic>
      <p:pic>
        <p:nvPicPr>
          <p:cNvPr id="469" name="Google Shape;469;p48"/>
          <p:cNvPicPr preferRelativeResize="0"/>
          <p:nvPr/>
        </p:nvPicPr>
        <p:blipFill>
          <a:blip r:embed="rId8">
            <a:alphaModFix/>
          </a:blip>
          <a:stretch>
            <a:fillRect/>
          </a:stretch>
        </p:blipFill>
        <p:spPr>
          <a:xfrm>
            <a:off x="277750" y="3485725"/>
            <a:ext cx="3272175" cy="1957475"/>
          </a:xfrm>
          <a:prstGeom prst="rect">
            <a:avLst/>
          </a:prstGeom>
          <a:noFill/>
          <a:ln>
            <a:noFill/>
          </a:ln>
        </p:spPr>
      </p:pic>
      <p:pic>
        <p:nvPicPr>
          <p:cNvPr id="470" name="Google Shape;470;p48"/>
          <p:cNvPicPr preferRelativeResize="0"/>
          <p:nvPr/>
        </p:nvPicPr>
        <p:blipFill>
          <a:blip r:embed="rId9">
            <a:alphaModFix/>
          </a:blip>
          <a:stretch>
            <a:fillRect/>
          </a:stretch>
        </p:blipFill>
        <p:spPr>
          <a:xfrm>
            <a:off x="4175400" y="3485725"/>
            <a:ext cx="3272175" cy="1957475"/>
          </a:xfrm>
          <a:prstGeom prst="rect">
            <a:avLst/>
          </a:prstGeom>
          <a:noFill/>
          <a:ln>
            <a:noFill/>
          </a:ln>
        </p:spPr>
      </p:pic>
      <p:sp>
        <p:nvSpPr>
          <p:cNvPr id="471" name="Google Shape;471;p48"/>
          <p:cNvSpPr/>
          <p:nvPr/>
        </p:nvSpPr>
        <p:spPr>
          <a:xfrm>
            <a:off x="434386" y="2721700"/>
            <a:ext cx="29589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Book Fairs</a:t>
            </a:r>
            <a:endParaRPr b="1" sz="1900">
              <a:latin typeface="Times New Roman"/>
              <a:ea typeface="Times New Roman"/>
              <a:cs typeface="Times New Roman"/>
              <a:sym typeface="Times New Roman"/>
            </a:endParaRPr>
          </a:p>
        </p:txBody>
      </p:sp>
      <p:sp>
        <p:nvSpPr>
          <p:cNvPr id="472" name="Google Shape;472;p48"/>
          <p:cNvSpPr/>
          <p:nvPr/>
        </p:nvSpPr>
        <p:spPr>
          <a:xfrm>
            <a:off x="4332048" y="2790600"/>
            <a:ext cx="29589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Reading Vending Machine</a:t>
            </a:r>
            <a:endParaRPr b="1" sz="1900">
              <a:latin typeface="Times New Roman"/>
              <a:ea typeface="Times New Roman"/>
              <a:cs typeface="Times New Roman"/>
              <a:sym typeface="Times New Roman"/>
            </a:endParaRPr>
          </a:p>
        </p:txBody>
      </p:sp>
      <p:sp>
        <p:nvSpPr>
          <p:cNvPr id="473" name="Google Shape;473;p48"/>
          <p:cNvSpPr/>
          <p:nvPr/>
        </p:nvSpPr>
        <p:spPr>
          <a:xfrm>
            <a:off x="364061" y="5082775"/>
            <a:ext cx="29589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Author Visits</a:t>
            </a:r>
            <a:endParaRPr b="1" sz="1900">
              <a:latin typeface="Times New Roman"/>
              <a:ea typeface="Times New Roman"/>
              <a:cs typeface="Times New Roman"/>
              <a:sym typeface="Times New Roman"/>
            </a:endParaRPr>
          </a:p>
        </p:txBody>
      </p:sp>
      <p:sp>
        <p:nvSpPr>
          <p:cNvPr id="474" name="Google Shape;474;p48"/>
          <p:cNvSpPr/>
          <p:nvPr/>
        </p:nvSpPr>
        <p:spPr>
          <a:xfrm>
            <a:off x="4332061" y="5082775"/>
            <a:ext cx="2958900" cy="511200"/>
          </a:xfrm>
          <a:prstGeom prst="roundRect">
            <a:avLst>
              <a:gd fmla="val 16667" name="adj"/>
            </a:avLst>
          </a:prstGeom>
          <a:solidFill>
            <a:srgbClr val="CFE2F3"/>
          </a:solidFill>
          <a:ln cap="flat" cmpd="sng" w="9525">
            <a:solidFill>
              <a:srgbClr val="CFE2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900">
                <a:latin typeface="Times New Roman"/>
                <a:ea typeface="Times New Roman"/>
                <a:cs typeface="Times New Roman"/>
                <a:sym typeface="Times New Roman"/>
              </a:rPr>
              <a:t>Trip to Seven Stories</a:t>
            </a:r>
            <a:endParaRPr b="1" sz="1900">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9"/>
          <p:cNvSpPr txBox="1"/>
          <p:nvPr>
            <p:ph type="title"/>
          </p:nvPr>
        </p:nvSpPr>
        <p:spPr>
          <a:xfrm>
            <a:off x="171600" y="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Reading Characters</a:t>
            </a:r>
            <a:endParaRPr u="sng"/>
          </a:p>
        </p:txBody>
      </p:sp>
      <p:pic>
        <p:nvPicPr>
          <p:cNvPr id="482" name="Google Shape;482;p49"/>
          <p:cNvPicPr preferRelativeResize="0"/>
          <p:nvPr/>
        </p:nvPicPr>
        <p:blipFill>
          <a:blip r:embed="rId3">
            <a:alphaModFix/>
          </a:blip>
          <a:stretch>
            <a:fillRect/>
          </a:stretch>
        </p:blipFill>
        <p:spPr>
          <a:xfrm>
            <a:off x="351025" y="797926"/>
            <a:ext cx="1982675" cy="2432076"/>
          </a:xfrm>
          <a:prstGeom prst="rect">
            <a:avLst/>
          </a:prstGeom>
          <a:noFill/>
          <a:ln>
            <a:noFill/>
          </a:ln>
        </p:spPr>
      </p:pic>
      <p:pic>
        <p:nvPicPr>
          <p:cNvPr id="483" name="Google Shape;483;p49"/>
          <p:cNvPicPr preferRelativeResize="0"/>
          <p:nvPr/>
        </p:nvPicPr>
        <p:blipFill rotWithShape="1">
          <a:blip r:embed="rId4">
            <a:alphaModFix/>
          </a:blip>
          <a:srcRect b="0" l="4652" r="0" t="0"/>
          <a:stretch/>
        </p:blipFill>
        <p:spPr>
          <a:xfrm>
            <a:off x="218838" y="3242612"/>
            <a:ext cx="2114850" cy="2432075"/>
          </a:xfrm>
          <a:prstGeom prst="rect">
            <a:avLst/>
          </a:prstGeom>
          <a:noFill/>
          <a:ln>
            <a:noFill/>
          </a:ln>
        </p:spPr>
      </p:pic>
      <p:pic>
        <p:nvPicPr>
          <p:cNvPr id="484" name="Google Shape;484;p49"/>
          <p:cNvPicPr preferRelativeResize="0"/>
          <p:nvPr/>
        </p:nvPicPr>
        <p:blipFill>
          <a:blip r:embed="rId5">
            <a:alphaModFix/>
          </a:blip>
          <a:stretch>
            <a:fillRect/>
          </a:stretch>
        </p:blipFill>
        <p:spPr>
          <a:xfrm>
            <a:off x="3247000" y="818787"/>
            <a:ext cx="2114850" cy="2390325"/>
          </a:xfrm>
          <a:prstGeom prst="rect">
            <a:avLst/>
          </a:prstGeom>
          <a:noFill/>
          <a:ln>
            <a:noFill/>
          </a:ln>
        </p:spPr>
      </p:pic>
      <p:pic>
        <p:nvPicPr>
          <p:cNvPr id="485" name="Google Shape;485;p49"/>
          <p:cNvPicPr preferRelativeResize="0"/>
          <p:nvPr/>
        </p:nvPicPr>
        <p:blipFill>
          <a:blip r:embed="rId6">
            <a:alphaModFix/>
          </a:blip>
          <a:stretch>
            <a:fillRect/>
          </a:stretch>
        </p:blipFill>
        <p:spPr>
          <a:xfrm>
            <a:off x="3366850" y="3242612"/>
            <a:ext cx="2114850" cy="2432068"/>
          </a:xfrm>
          <a:prstGeom prst="rect">
            <a:avLst/>
          </a:prstGeom>
          <a:noFill/>
          <a:ln>
            <a:noFill/>
          </a:ln>
        </p:spPr>
      </p:pic>
      <p:pic>
        <p:nvPicPr>
          <p:cNvPr id="486" name="Google Shape;486;p49"/>
          <p:cNvPicPr preferRelativeResize="0"/>
          <p:nvPr/>
        </p:nvPicPr>
        <p:blipFill>
          <a:blip r:embed="rId7">
            <a:alphaModFix/>
          </a:blip>
          <a:stretch>
            <a:fillRect/>
          </a:stretch>
        </p:blipFill>
        <p:spPr>
          <a:xfrm>
            <a:off x="6694600" y="859088"/>
            <a:ext cx="2114850" cy="2309750"/>
          </a:xfrm>
          <a:prstGeom prst="rect">
            <a:avLst/>
          </a:prstGeom>
          <a:noFill/>
          <a:ln>
            <a:noFill/>
          </a:ln>
        </p:spPr>
      </p:pic>
      <p:pic>
        <p:nvPicPr>
          <p:cNvPr id="487" name="Google Shape;487;p49"/>
          <p:cNvPicPr preferRelativeResize="0"/>
          <p:nvPr/>
        </p:nvPicPr>
        <p:blipFill>
          <a:blip r:embed="rId8">
            <a:alphaModFix/>
          </a:blip>
          <a:stretch>
            <a:fillRect/>
          </a:stretch>
        </p:blipFill>
        <p:spPr>
          <a:xfrm>
            <a:off x="6782950" y="3226796"/>
            <a:ext cx="2114850" cy="2463703"/>
          </a:xfrm>
          <a:prstGeom prst="rect">
            <a:avLst/>
          </a:prstGeom>
          <a:noFill/>
          <a:ln>
            <a:noFill/>
          </a:ln>
        </p:spPr>
      </p:pic>
      <p:pic>
        <p:nvPicPr>
          <p:cNvPr id="488" name="Google Shape;488;p49"/>
          <p:cNvPicPr preferRelativeResize="0"/>
          <p:nvPr/>
        </p:nvPicPr>
        <p:blipFill>
          <a:blip r:embed="rId9">
            <a:alphaModFix/>
          </a:blip>
          <a:stretch>
            <a:fillRect/>
          </a:stretch>
        </p:blipFill>
        <p:spPr>
          <a:xfrm>
            <a:off x="9447750" y="2006600"/>
            <a:ext cx="2233000" cy="2237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0"/>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0"/>
          <p:cNvSpPr txBox="1"/>
          <p:nvPr>
            <p:ph type="title"/>
          </p:nvPr>
        </p:nvSpPr>
        <p:spPr>
          <a:xfrm>
            <a:off x="171600" y="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Reading Based Activities</a:t>
            </a:r>
            <a:endParaRPr u="sng"/>
          </a:p>
        </p:txBody>
      </p:sp>
      <p:pic>
        <p:nvPicPr>
          <p:cNvPr id="496" name="Google Shape;496;p50"/>
          <p:cNvPicPr preferRelativeResize="0"/>
          <p:nvPr/>
        </p:nvPicPr>
        <p:blipFill>
          <a:blip r:embed="rId3">
            <a:alphaModFix/>
          </a:blip>
          <a:stretch>
            <a:fillRect/>
          </a:stretch>
        </p:blipFill>
        <p:spPr>
          <a:xfrm>
            <a:off x="171600" y="999975"/>
            <a:ext cx="5545225" cy="3533800"/>
          </a:xfrm>
          <a:prstGeom prst="rect">
            <a:avLst/>
          </a:prstGeom>
          <a:noFill/>
          <a:ln>
            <a:noFill/>
          </a:ln>
        </p:spPr>
      </p:pic>
      <p:pic>
        <p:nvPicPr>
          <p:cNvPr id="497" name="Google Shape;497;p50"/>
          <p:cNvPicPr preferRelativeResize="0"/>
          <p:nvPr/>
        </p:nvPicPr>
        <p:blipFill>
          <a:blip r:embed="rId4">
            <a:alphaModFix/>
          </a:blip>
          <a:stretch>
            <a:fillRect/>
          </a:stretch>
        </p:blipFill>
        <p:spPr>
          <a:xfrm>
            <a:off x="6025950" y="999975"/>
            <a:ext cx="5732225" cy="3533800"/>
          </a:xfrm>
          <a:prstGeom prst="rect">
            <a:avLst/>
          </a:prstGeom>
          <a:noFill/>
          <a:ln>
            <a:noFill/>
          </a:ln>
        </p:spPr>
      </p:pic>
      <p:sp>
        <p:nvSpPr>
          <p:cNvPr id="498" name="Google Shape;498;p50"/>
          <p:cNvSpPr/>
          <p:nvPr/>
        </p:nvSpPr>
        <p:spPr>
          <a:xfrm>
            <a:off x="1499413" y="4636575"/>
            <a:ext cx="2889600" cy="838200"/>
          </a:xfrm>
          <a:prstGeom prst="roundRect">
            <a:avLst>
              <a:gd fmla="val 16667" name="adj"/>
            </a:avLst>
          </a:prstGeom>
          <a:solidFill>
            <a:srgbClr val="EAD1D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Vocabulary Viperfish Lesson Idea</a:t>
            </a:r>
            <a:endParaRPr b="1" sz="1600">
              <a:latin typeface="Times New Roman"/>
              <a:ea typeface="Times New Roman"/>
              <a:cs typeface="Times New Roman"/>
              <a:sym typeface="Times New Roman"/>
            </a:endParaRPr>
          </a:p>
        </p:txBody>
      </p:sp>
      <p:sp>
        <p:nvSpPr>
          <p:cNvPr id="499" name="Google Shape;499;p50"/>
          <p:cNvSpPr/>
          <p:nvPr/>
        </p:nvSpPr>
        <p:spPr>
          <a:xfrm>
            <a:off x="7519213" y="4636575"/>
            <a:ext cx="2889600" cy="8382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Inference Iguana</a:t>
            </a:r>
            <a:r>
              <a:rPr b="1" lang="en-GB" sz="1600">
                <a:latin typeface="Times New Roman"/>
                <a:ea typeface="Times New Roman"/>
                <a:cs typeface="Times New Roman"/>
                <a:sym typeface="Times New Roman"/>
              </a:rPr>
              <a:t> Lesson Idea</a:t>
            </a:r>
            <a:endParaRPr b="1" sz="1600">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1"/>
          <p:cNvSpPr txBox="1"/>
          <p:nvPr>
            <p:ph type="title"/>
          </p:nvPr>
        </p:nvSpPr>
        <p:spPr>
          <a:xfrm>
            <a:off x="171600" y="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Reading Based Activities</a:t>
            </a:r>
            <a:endParaRPr u="sng"/>
          </a:p>
        </p:txBody>
      </p:sp>
      <p:sp>
        <p:nvSpPr>
          <p:cNvPr id="507" name="Google Shape;507;p51"/>
          <p:cNvSpPr/>
          <p:nvPr/>
        </p:nvSpPr>
        <p:spPr>
          <a:xfrm>
            <a:off x="1499413" y="4636575"/>
            <a:ext cx="2889600" cy="838200"/>
          </a:xfrm>
          <a:prstGeom prst="roundRect">
            <a:avLst>
              <a:gd fmla="val 16667" name="adj"/>
            </a:avLst>
          </a:prstGeom>
          <a:solidFill>
            <a:srgbClr val="EAD1DC"/>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Sequencing Starfish</a:t>
            </a:r>
            <a:r>
              <a:rPr b="1" lang="en-GB" sz="1600">
                <a:latin typeface="Times New Roman"/>
                <a:ea typeface="Times New Roman"/>
                <a:cs typeface="Times New Roman"/>
                <a:sym typeface="Times New Roman"/>
              </a:rPr>
              <a:t> Lesson Idea</a:t>
            </a:r>
            <a:endParaRPr b="1" sz="1600">
              <a:latin typeface="Times New Roman"/>
              <a:ea typeface="Times New Roman"/>
              <a:cs typeface="Times New Roman"/>
              <a:sym typeface="Times New Roman"/>
            </a:endParaRPr>
          </a:p>
        </p:txBody>
      </p:sp>
      <p:sp>
        <p:nvSpPr>
          <p:cNvPr id="508" name="Google Shape;508;p51"/>
          <p:cNvSpPr/>
          <p:nvPr/>
        </p:nvSpPr>
        <p:spPr>
          <a:xfrm>
            <a:off x="7519213" y="4636575"/>
            <a:ext cx="2889600" cy="8382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Prediction Pufferfish</a:t>
            </a:r>
            <a:r>
              <a:rPr b="1" lang="en-GB" sz="1600">
                <a:latin typeface="Times New Roman"/>
                <a:ea typeface="Times New Roman"/>
                <a:cs typeface="Times New Roman"/>
                <a:sym typeface="Times New Roman"/>
              </a:rPr>
              <a:t> Lesson Idea</a:t>
            </a:r>
            <a:endParaRPr b="1" sz="1600">
              <a:latin typeface="Times New Roman"/>
              <a:ea typeface="Times New Roman"/>
              <a:cs typeface="Times New Roman"/>
              <a:sym typeface="Times New Roman"/>
            </a:endParaRPr>
          </a:p>
        </p:txBody>
      </p:sp>
      <p:pic>
        <p:nvPicPr>
          <p:cNvPr id="509" name="Google Shape;509;p51"/>
          <p:cNvPicPr preferRelativeResize="0"/>
          <p:nvPr/>
        </p:nvPicPr>
        <p:blipFill>
          <a:blip r:embed="rId3">
            <a:alphaModFix/>
          </a:blip>
          <a:stretch>
            <a:fillRect/>
          </a:stretch>
        </p:blipFill>
        <p:spPr>
          <a:xfrm>
            <a:off x="318925" y="838200"/>
            <a:ext cx="4924625" cy="3630600"/>
          </a:xfrm>
          <a:prstGeom prst="rect">
            <a:avLst/>
          </a:prstGeom>
          <a:noFill/>
          <a:ln>
            <a:noFill/>
          </a:ln>
        </p:spPr>
      </p:pic>
      <p:pic>
        <p:nvPicPr>
          <p:cNvPr id="510" name="Google Shape;510;p51"/>
          <p:cNvPicPr preferRelativeResize="0"/>
          <p:nvPr/>
        </p:nvPicPr>
        <p:blipFill>
          <a:blip r:embed="rId4">
            <a:alphaModFix/>
          </a:blip>
          <a:stretch>
            <a:fillRect/>
          </a:stretch>
        </p:blipFill>
        <p:spPr>
          <a:xfrm>
            <a:off x="5593925" y="838203"/>
            <a:ext cx="6153150" cy="3630600"/>
          </a:xfrm>
          <a:prstGeom prst="rect">
            <a:avLst/>
          </a:prstGeom>
          <a:noFill/>
          <a:ln cap="flat" cmpd="sng" w="9525">
            <a:solidFill>
              <a:srgbClr val="F4CCCC"/>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08" name="Shape 108"/>
        <p:cNvGrpSpPr/>
        <p:nvPr/>
      </p:nvGrpSpPr>
      <p:grpSpPr>
        <a:xfrm>
          <a:off x="0" y="0"/>
          <a:ext cx="0" cy="0"/>
          <a:chOff x="0" y="0"/>
          <a:chExt cx="0" cy="0"/>
        </a:xfrm>
      </p:grpSpPr>
      <p:sp>
        <p:nvSpPr>
          <p:cNvPr id="109" name="Google Shape;109;p16"/>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6"/>
          <p:cNvPicPr preferRelativeResize="0"/>
          <p:nvPr/>
        </p:nvPicPr>
        <p:blipFill>
          <a:blip r:embed="rId3">
            <a:alphaModFix/>
          </a:blip>
          <a:stretch>
            <a:fillRect/>
          </a:stretch>
        </p:blipFill>
        <p:spPr>
          <a:xfrm>
            <a:off x="8069075" y="1838725"/>
            <a:ext cx="1765124" cy="1765124"/>
          </a:xfrm>
          <a:prstGeom prst="rect">
            <a:avLst/>
          </a:prstGeom>
          <a:noFill/>
          <a:ln>
            <a:noFill/>
          </a:ln>
        </p:spPr>
      </p:pic>
      <p:sp>
        <p:nvSpPr>
          <p:cNvPr id="111" name="Google Shape;111;p16"/>
          <p:cNvSpPr txBox="1"/>
          <p:nvPr>
            <p:ph type="title"/>
          </p:nvPr>
        </p:nvSpPr>
        <p:spPr>
          <a:xfrm>
            <a:off x="2660650" y="337458"/>
            <a:ext cx="68707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English Curriculum - KS1</a:t>
            </a:r>
            <a:endParaRPr u="sng"/>
          </a:p>
        </p:txBody>
      </p:sp>
      <p:sp>
        <p:nvSpPr>
          <p:cNvPr id="112" name="Google Shape;112;p16"/>
          <p:cNvSpPr txBox="1"/>
          <p:nvPr>
            <p:ph idx="1" type="body"/>
          </p:nvPr>
        </p:nvSpPr>
        <p:spPr>
          <a:xfrm>
            <a:off x="620484" y="1046328"/>
            <a:ext cx="11094300" cy="42855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The New National Curriculum has been in force since September 2014.</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It is broken down into programmes of study.  The programmes of study include:</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1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2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3 and Year 4 Programme of Study</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Year 5 and 6 Programme of Study</a:t>
            </a:r>
            <a:endParaRPr sz="2400">
              <a:latin typeface="Arial"/>
              <a:ea typeface="Arial"/>
              <a:cs typeface="Arial"/>
              <a:sym typeface="Arial"/>
            </a:endParaRPr>
          </a:p>
          <a:p>
            <a:pPr indent="0" lvl="0" marL="0" rtl="0" algn="l">
              <a:lnSpc>
                <a:spcPct val="90000"/>
              </a:lnSpc>
              <a:spcBef>
                <a:spcPts val="0"/>
              </a:spcBef>
              <a:spcAft>
                <a:spcPts val="0"/>
              </a:spcAft>
              <a:buSzPts val="1800"/>
              <a:buNone/>
            </a:pPr>
            <a:r>
              <a:t/>
            </a:r>
            <a:endParaRPr sz="2400">
              <a:latin typeface="Arial"/>
              <a:ea typeface="Arial"/>
              <a:cs typeface="Arial"/>
              <a:sym typeface="Arial"/>
            </a:endParaRPr>
          </a:p>
          <a:p>
            <a:pPr indent="-3810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The purpose of study for the English Curriculum explains that ‘</a:t>
            </a:r>
            <a:r>
              <a:rPr i="1" lang="en-GB" sz="2400">
                <a:solidFill>
                  <a:srgbClr val="0B0C0C"/>
                </a:solidFill>
                <a:latin typeface="Arial"/>
                <a:ea typeface="Arial"/>
                <a:cs typeface="Arial"/>
                <a:sym typeface="Arial"/>
              </a:rPr>
              <a:t>A high-quality education in English will teach pupils to speak and write fluently so that they can communicate their ideas and emotions to others, and through their reading and listening, others can communicate with them.  Through reading in particular, pupils have a chance to develop culturally, emotionally, intellectually, socially and spiritually.’</a:t>
            </a:r>
            <a:endParaRPr i="1" sz="24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500"/>
                                        <p:tgtEl>
                                          <p:spTgt spid="1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Effect filter="fade" transition="in">
                                      <p:cBhvr>
                                        <p:cTn dur="500"/>
                                        <p:tgtEl>
                                          <p:spTgt spid="1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Effect filter="fade" transition="in">
                                      <p:cBhvr>
                                        <p:cTn dur="500"/>
                                        <p:tgtEl>
                                          <p:spTgt spid="1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3" st="3"/>
                                            </p:txEl>
                                          </p:spTgt>
                                        </p:tgtEl>
                                        <p:attrNameLst>
                                          <p:attrName>style.visibility</p:attrName>
                                        </p:attrNameLst>
                                      </p:cBhvr>
                                      <p:to>
                                        <p:strVal val="visible"/>
                                      </p:to>
                                    </p:set>
                                    <p:animEffect filter="fade" transition="in">
                                      <p:cBhvr>
                                        <p:cTn dur="500"/>
                                        <p:tgtEl>
                                          <p:spTgt spid="1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4" st="4"/>
                                            </p:txEl>
                                          </p:spTgt>
                                        </p:tgtEl>
                                        <p:attrNameLst>
                                          <p:attrName>style.visibility</p:attrName>
                                        </p:attrNameLst>
                                      </p:cBhvr>
                                      <p:to>
                                        <p:strVal val="visible"/>
                                      </p:to>
                                    </p:set>
                                    <p:animEffect filter="fade" transition="in">
                                      <p:cBhvr>
                                        <p:cTn dur="500"/>
                                        <p:tgtEl>
                                          <p:spTgt spid="11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5" st="5"/>
                                            </p:txEl>
                                          </p:spTgt>
                                        </p:tgtEl>
                                        <p:attrNameLst>
                                          <p:attrName>style.visibility</p:attrName>
                                        </p:attrNameLst>
                                      </p:cBhvr>
                                      <p:to>
                                        <p:strVal val="visible"/>
                                      </p:to>
                                    </p:set>
                                    <p:animEffect filter="fade" transition="in">
                                      <p:cBhvr>
                                        <p:cTn dur="500"/>
                                        <p:tgtEl>
                                          <p:spTgt spid="11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6" st="6"/>
                                            </p:txEl>
                                          </p:spTgt>
                                        </p:tgtEl>
                                        <p:attrNameLst>
                                          <p:attrName>style.visibility</p:attrName>
                                        </p:attrNameLst>
                                      </p:cBhvr>
                                      <p:to>
                                        <p:strVal val="visible"/>
                                      </p:to>
                                    </p:set>
                                    <p:animEffect filter="fade" transition="in">
                                      <p:cBhvr>
                                        <p:cTn dur="500"/>
                                        <p:tgtEl>
                                          <p:spTgt spid="11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xEl>
                                              <p:pRg end="7" st="7"/>
                                            </p:txEl>
                                          </p:spTgt>
                                        </p:tgtEl>
                                        <p:attrNameLst>
                                          <p:attrName>style.visibility</p:attrName>
                                        </p:attrNameLst>
                                      </p:cBhvr>
                                      <p:to>
                                        <p:strVal val="visible"/>
                                      </p:to>
                                    </p:set>
                                    <p:animEffect filter="fade" transition="in">
                                      <p:cBhvr>
                                        <p:cTn dur="500"/>
                                        <p:tgtEl>
                                          <p:spTgt spid="11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2"/>
          <p:cNvSpPr/>
          <p:nvPr/>
        </p:nvSpPr>
        <p:spPr>
          <a:xfrm>
            <a:off x="0" y="18897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2"/>
          <p:cNvSpPr txBox="1"/>
          <p:nvPr>
            <p:ph type="title"/>
          </p:nvPr>
        </p:nvSpPr>
        <p:spPr>
          <a:xfrm>
            <a:off x="171600" y="0"/>
            <a:ext cx="118488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Useful Websites for Resources</a:t>
            </a:r>
            <a:endParaRPr u="sng"/>
          </a:p>
        </p:txBody>
      </p:sp>
      <p:pic>
        <p:nvPicPr>
          <p:cNvPr id="518" name="Google Shape;518;p52">
            <a:hlinkClick r:id="rId3"/>
          </p:cNvPr>
          <p:cNvPicPr preferRelativeResize="0"/>
          <p:nvPr/>
        </p:nvPicPr>
        <p:blipFill>
          <a:blip r:embed="rId4">
            <a:alphaModFix/>
          </a:blip>
          <a:stretch>
            <a:fillRect/>
          </a:stretch>
        </p:blipFill>
        <p:spPr>
          <a:xfrm>
            <a:off x="171600" y="1066225"/>
            <a:ext cx="3800575" cy="2901450"/>
          </a:xfrm>
          <a:prstGeom prst="rect">
            <a:avLst/>
          </a:prstGeom>
          <a:noFill/>
          <a:ln>
            <a:noFill/>
          </a:ln>
        </p:spPr>
      </p:pic>
      <p:pic>
        <p:nvPicPr>
          <p:cNvPr id="519" name="Google Shape;519;p52">
            <a:hlinkClick r:id="rId5"/>
          </p:cNvPr>
          <p:cNvPicPr preferRelativeResize="0"/>
          <p:nvPr/>
        </p:nvPicPr>
        <p:blipFill>
          <a:blip r:embed="rId6">
            <a:alphaModFix/>
          </a:blip>
          <a:stretch>
            <a:fillRect/>
          </a:stretch>
        </p:blipFill>
        <p:spPr>
          <a:xfrm>
            <a:off x="4069250" y="1066225"/>
            <a:ext cx="3800576" cy="2901450"/>
          </a:xfrm>
          <a:prstGeom prst="rect">
            <a:avLst/>
          </a:prstGeom>
          <a:noFill/>
          <a:ln>
            <a:noFill/>
          </a:ln>
        </p:spPr>
      </p:pic>
      <p:pic>
        <p:nvPicPr>
          <p:cNvPr id="520" name="Google Shape;520;p52">
            <a:hlinkClick r:id="rId7"/>
          </p:cNvPr>
          <p:cNvPicPr preferRelativeResize="0"/>
          <p:nvPr/>
        </p:nvPicPr>
        <p:blipFill>
          <a:blip r:embed="rId8">
            <a:alphaModFix/>
          </a:blip>
          <a:stretch>
            <a:fillRect/>
          </a:stretch>
        </p:blipFill>
        <p:spPr>
          <a:xfrm>
            <a:off x="8022575" y="1066225"/>
            <a:ext cx="3800574" cy="2901450"/>
          </a:xfrm>
          <a:prstGeom prst="rect">
            <a:avLst/>
          </a:prstGeom>
          <a:noFill/>
          <a:ln>
            <a:noFill/>
          </a:ln>
        </p:spPr>
      </p:pic>
      <p:sp>
        <p:nvSpPr>
          <p:cNvPr id="521" name="Google Shape;521;p52"/>
          <p:cNvSpPr/>
          <p:nvPr/>
        </p:nvSpPr>
        <p:spPr>
          <a:xfrm>
            <a:off x="512375" y="4135450"/>
            <a:ext cx="2889600" cy="838200"/>
          </a:xfrm>
          <a:prstGeom prst="roundRect">
            <a:avLst>
              <a:gd fmla="val 16667" name="adj"/>
            </a:avLst>
          </a:prstGeom>
          <a:solidFill>
            <a:srgbClr val="4A86E8"/>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Books for Topics</a:t>
            </a:r>
            <a:endParaRPr b="1" sz="1600">
              <a:latin typeface="Times New Roman"/>
              <a:ea typeface="Times New Roman"/>
              <a:cs typeface="Times New Roman"/>
              <a:sym typeface="Times New Roman"/>
            </a:endParaRPr>
          </a:p>
        </p:txBody>
      </p:sp>
      <p:sp>
        <p:nvSpPr>
          <p:cNvPr id="522" name="Google Shape;522;p52"/>
          <p:cNvSpPr/>
          <p:nvPr/>
        </p:nvSpPr>
        <p:spPr>
          <a:xfrm>
            <a:off x="4524738" y="4135450"/>
            <a:ext cx="2889600" cy="838200"/>
          </a:xfrm>
          <a:prstGeom prst="roundRect">
            <a:avLst>
              <a:gd fmla="val 16667" name="adj"/>
            </a:avLst>
          </a:prstGeom>
          <a:solidFill>
            <a:srgbClr val="93C47D"/>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Once Upon a Picture</a:t>
            </a:r>
            <a:endParaRPr b="1" sz="1600">
              <a:latin typeface="Times New Roman"/>
              <a:ea typeface="Times New Roman"/>
              <a:cs typeface="Times New Roman"/>
              <a:sym typeface="Times New Roman"/>
            </a:endParaRPr>
          </a:p>
        </p:txBody>
      </p:sp>
      <p:sp>
        <p:nvSpPr>
          <p:cNvPr id="523" name="Google Shape;523;p52"/>
          <p:cNvSpPr/>
          <p:nvPr/>
        </p:nvSpPr>
        <p:spPr>
          <a:xfrm>
            <a:off x="8478050" y="4135450"/>
            <a:ext cx="2889600" cy="838200"/>
          </a:xfrm>
          <a:prstGeom prst="roundRect">
            <a:avLst>
              <a:gd fmla="val 16667" name="adj"/>
            </a:avLst>
          </a:prstGeom>
          <a:solidFill>
            <a:srgbClr val="D5A6BD"/>
          </a:solidFill>
          <a:ln cap="flat" cmpd="sng" w="9525">
            <a:solidFill>
              <a:srgbClr val="F4CCC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latin typeface="Times New Roman"/>
                <a:ea typeface="Times New Roman"/>
                <a:cs typeface="Times New Roman"/>
                <a:sym typeface="Times New Roman"/>
              </a:rPr>
              <a:t>Literacy Shed</a:t>
            </a:r>
            <a:endParaRPr b="1" sz="1600">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3"/>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3"/>
          <p:cNvSpPr txBox="1"/>
          <p:nvPr>
            <p:ph type="title"/>
          </p:nvPr>
        </p:nvSpPr>
        <p:spPr>
          <a:xfrm>
            <a:off x="171600" y="267725"/>
            <a:ext cx="118488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u="sng"/>
              <a:t>Planning a reading activity</a:t>
            </a:r>
            <a:endParaRPr u="sng"/>
          </a:p>
        </p:txBody>
      </p:sp>
      <p:pic>
        <p:nvPicPr>
          <p:cNvPr id="531" name="Google Shape;531;p53"/>
          <p:cNvPicPr preferRelativeResize="0"/>
          <p:nvPr/>
        </p:nvPicPr>
        <p:blipFill>
          <a:blip r:embed="rId3">
            <a:alphaModFix/>
          </a:blip>
          <a:stretch>
            <a:fillRect/>
          </a:stretch>
        </p:blipFill>
        <p:spPr>
          <a:xfrm>
            <a:off x="9454567" y="267725"/>
            <a:ext cx="2636700" cy="1732500"/>
          </a:xfrm>
          <a:prstGeom prst="ellipse">
            <a:avLst/>
          </a:prstGeom>
          <a:noFill/>
          <a:ln>
            <a:noFill/>
          </a:ln>
        </p:spPr>
      </p:pic>
      <p:pic>
        <p:nvPicPr>
          <p:cNvPr id="532" name="Google Shape;532;p53"/>
          <p:cNvPicPr preferRelativeResize="0"/>
          <p:nvPr/>
        </p:nvPicPr>
        <p:blipFill>
          <a:blip r:embed="rId4">
            <a:alphaModFix/>
          </a:blip>
          <a:stretch>
            <a:fillRect/>
          </a:stretch>
        </p:blipFill>
        <p:spPr>
          <a:xfrm>
            <a:off x="9454567" y="2111042"/>
            <a:ext cx="2636700" cy="1732500"/>
          </a:xfrm>
          <a:prstGeom prst="ellipse">
            <a:avLst/>
          </a:prstGeom>
          <a:noFill/>
          <a:ln>
            <a:noFill/>
          </a:ln>
        </p:spPr>
      </p:pic>
      <p:pic>
        <p:nvPicPr>
          <p:cNvPr id="533" name="Google Shape;533;p53"/>
          <p:cNvPicPr preferRelativeResize="0"/>
          <p:nvPr/>
        </p:nvPicPr>
        <p:blipFill>
          <a:blip r:embed="rId5">
            <a:alphaModFix/>
          </a:blip>
          <a:stretch>
            <a:fillRect/>
          </a:stretch>
        </p:blipFill>
        <p:spPr>
          <a:xfrm>
            <a:off x="9555300" y="3954358"/>
            <a:ext cx="2636700" cy="1817100"/>
          </a:xfrm>
          <a:prstGeom prst="ellipse">
            <a:avLst/>
          </a:prstGeom>
          <a:noFill/>
          <a:ln>
            <a:noFill/>
          </a:ln>
        </p:spPr>
      </p:pic>
      <p:sp>
        <p:nvSpPr>
          <p:cNvPr id="534" name="Google Shape;534;p53"/>
          <p:cNvSpPr txBox="1"/>
          <p:nvPr/>
        </p:nvSpPr>
        <p:spPr>
          <a:xfrm>
            <a:off x="115750" y="1015033"/>
            <a:ext cx="9038100" cy="1215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100">
                <a:latin typeface="Times New Roman"/>
                <a:ea typeface="Times New Roman"/>
                <a:cs typeface="Times New Roman"/>
                <a:sym typeface="Times New Roman"/>
              </a:rPr>
              <a:t>We are going to plan a lesson for Year One.  Using the reading character’s, we are going to plan out </a:t>
            </a:r>
            <a:r>
              <a:rPr b="1" lang="en-GB" sz="2100">
                <a:latin typeface="Times New Roman"/>
                <a:ea typeface="Times New Roman"/>
                <a:cs typeface="Times New Roman"/>
                <a:sym typeface="Times New Roman"/>
              </a:rPr>
              <a:t>a short reading activity</a:t>
            </a:r>
            <a:r>
              <a:rPr lang="en-GB" sz="2100">
                <a:latin typeface="Times New Roman"/>
                <a:ea typeface="Times New Roman"/>
                <a:cs typeface="Times New Roman"/>
                <a:sym typeface="Times New Roman"/>
              </a:rPr>
              <a:t> based on the following text:</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p:txBody>
      </p:sp>
      <p:pic>
        <p:nvPicPr>
          <p:cNvPr id="535" name="Google Shape;535;p53"/>
          <p:cNvPicPr preferRelativeResize="0"/>
          <p:nvPr/>
        </p:nvPicPr>
        <p:blipFill>
          <a:blip r:embed="rId6">
            <a:alphaModFix/>
          </a:blip>
          <a:stretch>
            <a:fillRect/>
          </a:stretch>
        </p:blipFill>
        <p:spPr>
          <a:xfrm>
            <a:off x="302375" y="2342675"/>
            <a:ext cx="3765725" cy="3268425"/>
          </a:xfrm>
          <a:prstGeom prst="rect">
            <a:avLst/>
          </a:prstGeom>
          <a:noFill/>
          <a:ln>
            <a:noFill/>
          </a:ln>
        </p:spPr>
      </p:pic>
      <p:sp>
        <p:nvSpPr>
          <p:cNvPr id="536" name="Google Shape;536;p53"/>
          <p:cNvSpPr txBox="1"/>
          <p:nvPr/>
        </p:nvSpPr>
        <p:spPr>
          <a:xfrm>
            <a:off x="340075" y="1870375"/>
            <a:ext cx="3561300" cy="3606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Times New Roman"/>
                <a:ea typeface="Times New Roman"/>
                <a:cs typeface="Times New Roman"/>
                <a:sym typeface="Times New Roman"/>
              </a:rPr>
              <a:t>The </a:t>
            </a:r>
            <a:r>
              <a:rPr b="1" lang="en-GB">
                <a:latin typeface="Times New Roman"/>
                <a:ea typeface="Times New Roman"/>
                <a:cs typeface="Times New Roman"/>
                <a:sym typeface="Times New Roman"/>
              </a:rPr>
              <a:t>Pirates</a:t>
            </a:r>
            <a:r>
              <a:rPr b="1" lang="en-GB">
                <a:latin typeface="Times New Roman"/>
                <a:ea typeface="Times New Roman"/>
                <a:cs typeface="Times New Roman"/>
                <a:sym typeface="Times New Roman"/>
              </a:rPr>
              <a:t> Next Door</a:t>
            </a:r>
            <a:endParaRPr b="1">
              <a:latin typeface="Times New Roman"/>
              <a:ea typeface="Times New Roman"/>
              <a:cs typeface="Times New Roman"/>
              <a:sym typeface="Times New Roman"/>
            </a:endParaRPr>
          </a:p>
        </p:txBody>
      </p:sp>
      <p:pic>
        <p:nvPicPr>
          <p:cNvPr id="537" name="Google Shape;537;p53"/>
          <p:cNvPicPr preferRelativeResize="0"/>
          <p:nvPr/>
        </p:nvPicPr>
        <p:blipFill>
          <a:blip r:embed="rId7">
            <a:alphaModFix/>
          </a:blip>
          <a:stretch>
            <a:fillRect/>
          </a:stretch>
        </p:blipFill>
        <p:spPr>
          <a:xfrm>
            <a:off x="4075402" y="1870375"/>
            <a:ext cx="1252438" cy="1719713"/>
          </a:xfrm>
          <a:prstGeom prst="rect">
            <a:avLst/>
          </a:prstGeom>
          <a:noFill/>
          <a:ln>
            <a:noFill/>
          </a:ln>
        </p:spPr>
      </p:pic>
      <p:pic>
        <p:nvPicPr>
          <p:cNvPr id="538" name="Google Shape;538;p53"/>
          <p:cNvPicPr preferRelativeResize="0"/>
          <p:nvPr/>
        </p:nvPicPr>
        <p:blipFill rotWithShape="1">
          <a:blip r:embed="rId8">
            <a:alphaModFix/>
          </a:blip>
          <a:srcRect b="0" l="4652" r="0" t="0"/>
          <a:stretch/>
        </p:blipFill>
        <p:spPr>
          <a:xfrm>
            <a:off x="3991900" y="3599006"/>
            <a:ext cx="1335933" cy="1719713"/>
          </a:xfrm>
          <a:prstGeom prst="rect">
            <a:avLst/>
          </a:prstGeom>
          <a:noFill/>
          <a:ln>
            <a:noFill/>
          </a:ln>
        </p:spPr>
      </p:pic>
      <p:pic>
        <p:nvPicPr>
          <p:cNvPr id="539" name="Google Shape;539;p53"/>
          <p:cNvPicPr preferRelativeResize="0"/>
          <p:nvPr/>
        </p:nvPicPr>
        <p:blipFill>
          <a:blip r:embed="rId9">
            <a:alphaModFix/>
          </a:blip>
          <a:stretch>
            <a:fillRect/>
          </a:stretch>
        </p:blipFill>
        <p:spPr>
          <a:xfrm>
            <a:off x="5904764" y="1885126"/>
            <a:ext cx="1335932" cy="1690192"/>
          </a:xfrm>
          <a:prstGeom prst="rect">
            <a:avLst/>
          </a:prstGeom>
          <a:noFill/>
          <a:ln>
            <a:noFill/>
          </a:ln>
        </p:spPr>
      </p:pic>
      <p:pic>
        <p:nvPicPr>
          <p:cNvPr id="540" name="Google Shape;540;p53"/>
          <p:cNvPicPr preferRelativeResize="0"/>
          <p:nvPr/>
        </p:nvPicPr>
        <p:blipFill>
          <a:blip r:embed="rId10">
            <a:alphaModFix/>
          </a:blip>
          <a:stretch>
            <a:fillRect/>
          </a:stretch>
        </p:blipFill>
        <p:spPr>
          <a:xfrm>
            <a:off x="5980472" y="3599006"/>
            <a:ext cx="1335932" cy="1719709"/>
          </a:xfrm>
          <a:prstGeom prst="rect">
            <a:avLst/>
          </a:prstGeom>
          <a:noFill/>
          <a:ln>
            <a:noFill/>
          </a:ln>
        </p:spPr>
      </p:pic>
      <p:pic>
        <p:nvPicPr>
          <p:cNvPr id="541" name="Google Shape;541;p53"/>
          <p:cNvPicPr preferRelativeResize="0"/>
          <p:nvPr/>
        </p:nvPicPr>
        <p:blipFill>
          <a:blip r:embed="rId11">
            <a:alphaModFix/>
          </a:blip>
          <a:stretch>
            <a:fillRect/>
          </a:stretch>
        </p:blipFill>
        <p:spPr>
          <a:xfrm>
            <a:off x="8082583" y="1913622"/>
            <a:ext cx="1335932" cy="1633218"/>
          </a:xfrm>
          <a:prstGeom prst="rect">
            <a:avLst/>
          </a:prstGeom>
          <a:noFill/>
          <a:ln>
            <a:noFill/>
          </a:ln>
        </p:spPr>
      </p:pic>
      <p:pic>
        <p:nvPicPr>
          <p:cNvPr id="542" name="Google Shape;542;p53"/>
          <p:cNvPicPr preferRelativeResize="0"/>
          <p:nvPr/>
        </p:nvPicPr>
        <p:blipFill>
          <a:blip r:embed="rId12">
            <a:alphaModFix/>
          </a:blip>
          <a:stretch>
            <a:fillRect/>
          </a:stretch>
        </p:blipFill>
        <p:spPr>
          <a:xfrm>
            <a:off x="8138393" y="3587822"/>
            <a:ext cx="1335932" cy="174207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4"/>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4"/>
          <p:cNvSpPr txBox="1"/>
          <p:nvPr>
            <p:ph type="title"/>
          </p:nvPr>
        </p:nvSpPr>
        <p:spPr>
          <a:xfrm>
            <a:off x="0" y="1208350"/>
            <a:ext cx="118488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GB">
                <a:solidFill>
                  <a:srgbClr val="A64D79"/>
                </a:solidFill>
              </a:rPr>
              <a:t>Thank you</a:t>
            </a:r>
            <a:r>
              <a:rPr lang="en-GB"/>
              <a:t> and I hope this has been</a:t>
            </a:r>
            <a:r>
              <a:rPr b="1" lang="en-GB">
                <a:solidFill>
                  <a:srgbClr val="FF9900"/>
                </a:solidFill>
              </a:rPr>
              <a:t> useful</a:t>
            </a:r>
            <a:r>
              <a:rPr lang="en-GB"/>
              <a:t>.</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nstorey@st-aloysius.co.uk</a:t>
            </a:r>
            <a:endParaRPr/>
          </a:p>
        </p:txBody>
      </p:sp>
      <p:pic>
        <p:nvPicPr>
          <p:cNvPr id="550" name="Google Shape;550;p54"/>
          <p:cNvPicPr preferRelativeResize="0"/>
          <p:nvPr/>
        </p:nvPicPr>
        <p:blipFill>
          <a:blip r:embed="rId3">
            <a:alphaModFix/>
          </a:blip>
          <a:stretch>
            <a:fillRect/>
          </a:stretch>
        </p:blipFill>
        <p:spPr>
          <a:xfrm>
            <a:off x="9172825" y="4396150"/>
            <a:ext cx="1803899" cy="2309450"/>
          </a:xfrm>
          <a:prstGeom prst="rect">
            <a:avLst/>
          </a:prstGeom>
          <a:noFill/>
          <a:ln>
            <a:noFill/>
          </a:ln>
        </p:spPr>
      </p:pic>
      <p:pic>
        <p:nvPicPr>
          <p:cNvPr id="551" name="Google Shape;551;p54"/>
          <p:cNvPicPr preferRelativeResize="0"/>
          <p:nvPr/>
        </p:nvPicPr>
        <p:blipFill>
          <a:blip r:embed="rId4">
            <a:alphaModFix/>
          </a:blip>
          <a:stretch>
            <a:fillRect/>
          </a:stretch>
        </p:blipFill>
        <p:spPr>
          <a:xfrm>
            <a:off x="3986231" y="2770906"/>
            <a:ext cx="3876350" cy="2579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English Curriculum </a:t>
            </a:r>
            <a:endParaRPr u="sng"/>
          </a:p>
        </p:txBody>
      </p:sp>
      <p:sp>
        <p:nvSpPr>
          <p:cNvPr id="119" name="Google Shape;119;p17"/>
          <p:cNvSpPr txBox="1"/>
          <p:nvPr>
            <p:ph idx="1" type="body"/>
          </p:nvPr>
        </p:nvSpPr>
        <p:spPr>
          <a:xfrm>
            <a:off x="620475" y="135112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The English Curriculum for each year group is split into four main sections: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20" name="Google Shape;120;p17"/>
          <p:cNvSpPr txBox="1"/>
          <p:nvPr>
            <p:ph idx="1" type="body"/>
          </p:nvPr>
        </p:nvSpPr>
        <p:spPr>
          <a:xfrm rot="-637960">
            <a:off x="492021" y="2339472"/>
            <a:ext cx="4300539" cy="838218"/>
          </a:xfrm>
          <a:prstGeom prst="rect">
            <a:avLst/>
          </a:prstGeom>
          <a:solidFill>
            <a:srgbClr val="C9DAF8"/>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Spoken Language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(Speaking and Listening)</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21" name="Google Shape;121;p17"/>
          <p:cNvSpPr txBox="1"/>
          <p:nvPr>
            <p:ph idx="1" type="body"/>
          </p:nvPr>
        </p:nvSpPr>
        <p:spPr>
          <a:xfrm rot="526041">
            <a:off x="6555026" y="2290850"/>
            <a:ext cx="5428328" cy="823800"/>
          </a:xfrm>
          <a:prstGeom prst="rect">
            <a:avLst/>
          </a:prstGeom>
          <a:solidFill>
            <a:srgbClr val="D9EAD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Reading</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(Word Reading and Comprehension)</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22" name="Google Shape;122;p17"/>
          <p:cNvSpPr txBox="1"/>
          <p:nvPr>
            <p:ph idx="1" type="body"/>
          </p:nvPr>
        </p:nvSpPr>
        <p:spPr>
          <a:xfrm rot="365284">
            <a:off x="347642" y="4001159"/>
            <a:ext cx="5428215" cy="1446049"/>
          </a:xfrm>
          <a:prstGeom prst="rect">
            <a:avLst/>
          </a:prstGeom>
          <a:solidFill>
            <a:srgbClr val="EAD1D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Writing Transcription and Composition</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(Spelling and Handwriting)</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(Articulating ideas and structuring them in speech and writing)</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23" name="Google Shape;123;p17"/>
          <p:cNvSpPr txBox="1"/>
          <p:nvPr>
            <p:ph idx="1" type="body"/>
          </p:nvPr>
        </p:nvSpPr>
        <p:spPr>
          <a:xfrm rot="-600974">
            <a:off x="6555134" y="4030400"/>
            <a:ext cx="5428133" cy="1164049"/>
          </a:xfrm>
          <a:prstGeom prst="rect">
            <a:avLst/>
          </a:prstGeom>
          <a:solidFill>
            <a:srgbClr val="F9CB9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G.P.S</a:t>
            </a:r>
            <a:endParaRPr sz="2400">
              <a:latin typeface="Arial"/>
              <a:ea typeface="Arial"/>
              <a:cs typeface="Arial"/>
              <a:sym typeface="Arial"/>
            </a:endParaRPr>
          </a:p>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(Vocabulary, Grammar and </a:t>
            </a:r>
            <a:r>
              <a:rPr lang="en-GB" sz="2400">
                <a:latin typeface="Arial"/>
                <a:ea typeface="Arial"/>
                <a:cs typeface="Arial"/>
                <a:sym typeface="Arial"/>
              </a:rPr>
              <a:t>Punctuation</a:t>
            </a:r>
            <a:r>
              <a:rPr lang="en-GB" sz="2400">
                <a:latin typeface="Arial"/>
                <a:ea typeface="Arial"/>
                <a:cs typeface="Arial"/>
                <a:sym typeface="Arial"/>
              </a:rPr>
              <a:t>)</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24" name="Google Shape;124;p17"/>
          <p:cNvPicPr preferRelativeResize="0"/>
          <p:nvPr/>
        </p:nvPicPr>
        <p:blipFill>
          <a:blip r:embed="rId3">
            <a:alphaModFix/>
          </a:blip>
          <a:stretch>
            <a:fillRect/>
          </a:stretch>
        </p:blipFill>
        <p:spPr>
          <a:xfrm>
            <a:off x="4717375" y="1949925"/>
            <a:ext cx="1966525" cy="237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animEffect filter="fade" transition="in">
                                      <p:cBhvr>
                                        <p:cTn dur="500"/>
                                        <p:tgtEl>
                                          <p:spTgt spid="1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animEffect filter="fade" transition="in">
                                      <p:cBhvr>
                                        <p:cTn dur="500"/>
                                        <p:tgtEl>
                                          <p:spTgt spid="1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animEffect filter="fade" transition="in">
                                      <p:cBhvr>
                                        <p:cTn dur="500"/>
                                        <p:tgtEl>
                                          <p:spTgt spid="11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8"/>
          <p:cNvSpPr txBox="1"/>
          <p:nvPr>
            <p:ph idx="1" type="subTitle"/>
          </p:nvPr>
        </p:nvSpPr>
        <p:spPr>
          <a:xfrm>
            <a:off x="3245400" y="5490600"/>
            <a:ext cx="5701200" cy="688200"/>
          </a:xfrm>
          <a:prstGeom prst="rect">
            <a:avLst/>
          </a:prstGeom>
          <a:solidFill>
            <a:srgbClr val="CFE2F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GB" sz="3400"/>
              <a:t>Assessment of English</a:t>
            </a:r>
            <a:endParaRPr b="1" sz="3400"/>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a:p>
            <a:pPr indent="0" lvl="0" marL="0" rtl="0" algn="ctr">
              <a:lnSpc>
                <a:spcPct val="90000"/>
              </a:lnSpc>
              <a:spcBef>
                <a:spcPts val="1000"/>
              </a:spcBef>
              <a:spcAft>
                <a:spcPts val="0"/>
              </a:spcAft>
              <a:buClr>
                <a:schemeClr val="dk1"/>
              </a:buClr>
              <a:buSzPts val="2800"/>
              <a:buNone/>
            </a:pPr>
            <a:r>
              <a:t/>
            </a:r>
            <a:endParaRPr sz="2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Statutory Assessment</a:t>
            </a:r>
            <a:endParaRPr u="sng"/>
          </a:p>
        </p:txBody>
      </p:sp>
      <p:sp>
        <p:nvSpPr>
          <p:cNvPr id="136" name="Google Shape;136;p19"/>
          <p:cNvSpPr txBox="1"/>
          <p:nvPr>
            <p:ph idx="1" type="body"/>
          </p:nvPr>
        </p:nvSpPr>
        <p:spPr>
          <a:xfrm>
            <a:off x="446350" y="143817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The </a:t>
            </a:r>
            <a:r>
              <a:rPr lang="en-GB" sz="2400">
                <a:latin typeface="Arial"/>
                <a:ea typeface="Arial"/>
                <a:cs typeface="Arial"/>
                <a:sym typeface="Arial"/>
              </a:rPr>
              <a:t>summative</a:t>
            </a:r>
            <a:r>
              <a:rPr lang="en-GB" sz="2400">
                <a:latin typeface="Arial"/>
                <a:ea typeface="Arial"/>
                <a:cs typeface="Arial"/>
                <a:sym typeface="Arial"/>
              </a:rPr>
              <a:t> assessment carried out within English includes: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One - </a:t>
            </a:r>
            <a:r>
              <a:rPr lang="en-GB" sz="2400">
                <a:latin typeface="Arial"/>
                <a:ea typeface="Arial"/>
                <a:cs typeface="Arial"/>
                <a:sym typeface="Arial"/>
              </a:rPr>
              <a:t>Phonics Screening Check at the end of June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Two -</a:t>
            </a:r>
            <a:r>
              <a:rPr lang="en-GB" sz="2400">
                <a:latin typeface="Arial"/>
                <a:ea typeface="Arial"/>
                <a:cs typeface="Arial"/>
                <a:sym typeface="Arial"/>
              </a:rPr>
              <a:t> Reading SATs and SPAG paper in May/June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b="1" lang="en-GB" sz="2400">
                <a:latin typeface="Arial"/>
                <a:ea typeface="Arial"/>
                <a:cs typeface="Arial"/>
                <a:sym typeface="Arial"/>
              </a:rPr>
              <a:t>Year Six - </a:t>
            </a:r>
            <a:r>
              <a:rPr lang="en-GB" sz="2400">
                <a:latin typeface="Arial"/>
                <a:ea typeface="Arial"/>
                <a:cs typeface="Arial"/>
                <a:sym typeface="Arial"/>
              </a:rPr>
              <a:t>Reading SATS and SPAG paper in May</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37" name="Google Shape;137;p19"/>
          <p:cNvPicPr preferRelativeResize="0"/>
          <p:nvPr/>
        </p:nvPicPr>
        <p:blipFill>
          <a:blip r:embed="rId3">
            <a:alphaModFix/>
          </a:blip>
          <a:stretch>
            <a:fillRect/>
          </a:stretch>
        </p:blipFill>
        <p:spPr>
          <a:xfrm>
            <a:off x="9324700" y="382150"/>
            <a:ext cx="2541225" cy="3320800"/>
          </a:xfrm>
          <a:prstGeom prst="rect">
            <a:avLst/>
          </a:prstGeom>
          <a:noFill/>
          <a:ln>
            <a:noFill/>
          </a:ln>
        </p:spPr>
      </p:pic>
      <p:pic>
        <p:nvPicPr>
          <p:cNvPr id="138" name="Google Shape;138;p19">
            <a:hlinkClick r:id="rId4"/>
          </p:cNvPr>
          <p:cNvPicPr preferRelativeResize="0"/>
          <p:nvPr/>
        </p:nvPicPr>
        <p:blipFill>
          <a:blip r:embed="rId5">
            <a:alphaModFix/>
          </a:blip>
          <a:stretch>
            <a:fillRect/>
          </a:stretch>
        </p:blipFill>
        <p:spPr>
          <a:xfrm>
            <a:off x="3811661" y="3883775"/>
            <a:ext cx="1501951" cy="1751276"/>
          </a:xfrm>
          <a:prstGeom prst="rect">
            <a:avLst/>
          </a:prstGeom>
          <a:noFill/>
          <a:ln>
            <a:noFill/>
          </a:ln>
        </p:spPr>
      </p:pic>
      <p:pic>
        <p:nvPicPr>
          <p:cNvPr id="139" name="Google Shape;139;p19">
            <a:hlinkClick r:id="rId6"/>
          </p:cNvPr>
          <p:cNvPicPr preferRelativeResize="0"/>
          <p:nvPr/>
        </p:nvPicPr>
        <p:blipFill>
          <a:blip r:embed="rId7">
            <a:alphaModFix/>
          </a:blip>
          <a:stretch>
            <a:fillRect/>
          </a:stretch>
        </p:blipFill>
        <p:spPr>
          <a:xfrm>
            <a:off x="5875600" y="3883775"/>
            <a:ext cx="1501950" cy="1751274"/>
          </a:xfrm>
          <a:prstGeom prst="rect">
            <a:avLst/>
          </a:prstGeom>
          <a:noFill/>
          <a:ln>
            <a:noFill/>
          </a:ln>
        </p:spPr>
      </p:pic>
      <p:pic>
        <p:nvPicPr>
          <p:cNvPr id="140" name="Google Shape;140;p19">
            <a:hlinkClick r:id="rId8"/>
          </p:cNvPr>
          <p:cNvPicPr preferRelativeResize="0"/>
          <p:nvPr/>
        </p:nvPicPr>
        <p:blipFill>
          <a:blip r:embed="rId9">
            <a:alphaModFix/>
          </a:blip>
          <a:stretch>
            <a:fillRect/>
          </a:stretch>
        </p:blipFill>
        <p:spPr>
          <a:xfrm>
            <a:off x="1587151" y="3883775"/>
            <a:ext cx="1501949" cy="1751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animEffect filter="fade" transition="in">
                                      <p:cBhvr>
                                        <p:cTn dur="500"/>
                                        <p:tgtEl>
                                          <p:spTgt spid="1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animEffect filter="fade" transition="in">
                                      <p:cBhvr>
                                        <p:cTn dur="500"/>
                                        <p:tgtEl>
                                          <p:spTgt spid="1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animEffect filter="fade" transition="in">
                                      <p:cBhvr>
                                        <p:cTn dur="500"/>
                                        <p:tgtEl>
                                          <p:spTgt spid="1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animEffect filter="fade" transition="in">
                                      <p:cBhvr>
                                        <p:cTn dur="500"/>
                                        <p:tgtEl>
                                          <p:spTgt spid="1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animEffect filter="fade" transition="in">
                                      <p:cBhvr>
                                        <p:cTn dur="500"/>
                                        <p:tgtEl>
                                          <p:spTgt spid="1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5" st="5"/>
                                            </p:txEl>
                                          </p:spTgt>
                                        </p:tgtEl>
                                        <p:attrNameLst>
                                          <p:attrName>style.visibility</p:attrName>
                                        </p:attrNameLst>
                                      </p:cBhvr>
                                      <p:to>
                                        <p:strVal val="visible"/>
                                      </p:to>
                                    </p:set>
                                    <p:animEffect filter="fade" transition="in">
                                      <p:cBhvr>
                                        <p:cTn dur="500"/>
                                        <p:tgtEl>
                                          <p:spTgt spid="13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6" st="6"/>
                                            </p:txEl>
                                          </p:spTgt>
                                        </p:tgtEl>
                                        <p:attrNameLst>
                                          <p:attrName>style.visibility</p:attrName>
                                        </p:attrNameLst>
                                      </p:cBhvr>
                                      <p:to>
                                        <p:strVal val="visible"/>
                                      </p:to>
                                    </p:set>
                                    <p:animEffect filter="fade" transition="in">
                                      <p:cBhvr>
                                        <p:cTn dur="500"/>
                                        <p:tgtEl>
                                          <p:spTgt spid="13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7" st="7"/>
                                            </p:txEl>
                                          </p:spTgt>
                                        </p:tgtEl>
                                        <p:attrNameLst>
                                          <p:attrName>style.visibility</p:attrName>
                                        </p:attrNameLst>
                                      </p:cBhvr>
                                      <p:to>
                                        <p:strVal val="visible"/>
                                      </p:to>
                                    </p:set>
                                    <p:animEffect filter="fade" transition="in">
                                      <p:cBhvr>
                                        <p:cTn dur="500"/>
                                        <p:tgtEl>
                                          <p:spTgt spid="13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8" st="8"/>
                                            </p:txEl>
                                          </p:spTgt>
                                        </p:tgtEl>
                                        <p:attrNameLst>
                                          <p:attrName>style.visibility</p:attrName>
                                        </p:attrNameLst>
                                      </p:cBhvr>
                                      <p:to>
                                        <p:strVal val="visible"/>
                                      </p:to>
                                    </p:set>
                                    <p:animEffect filter="fade" transition="in">
                                      <p:cBhvr>
                                        <p:cTn dur="500"/>
                                        <p:tgtEl>
                                          <p:spTgt spid="13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9" st="9"/>
                                            </p:txEl>
                                          </p:spTgt>
                                        </p:tgtEl>
                                        <p:attrNameLst>
                                          <p:attrName>style.visibility</p:attrName>
                                        </p:attrNameLst>
                                      </p:cBhvr>
                                      <p:to>
                                        <p:strVal val="visible"/>
                                      </p:to>
                                    </p:set>
                                    <p:animEffect filter="fade" transition="in">
                                      <p:cBhvr>
                                        <p:cTn dur="500"/>
                                        <p:tgtEl>
                                          <p:spTgt spid="13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10" st="10"/>
                                            </p:txEl>
                                          </p:spTgt>
                                        </p:tgtEl>
                                        <p:attrNameLst>
                                          <p:attrName>style.visibility</p:attrName>
                                        </p:attrNameLst>
                                      </p:cBhvr>
                                      <p:to>
                                        <p:strVal val="visible"/>
                                      </p:to>
                                    </p:set>
                                    <p:animEffect filter="fade" transition="in">
                                      <p:cBhvr>
                                        <p:cTn dur="500"/>
                                        <p:tgtEl>
                                          <p:spTgt spid="136">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0"/>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u="sng"/>
              <a:t>Formative</a:t>
            </a:r>
            <a:r>
              <a:rPr lang="en-GB" u="sng"/>
              <a:t> Assessment within English</a:t>
            </a:r>
            <a:endParaRPr u="sng"/>
          </a:p>
        </p:txBody>
      </p:sp>
      <p:sp>
        <p:nvSpPr>
          <p:cNvPr id="147" name="Google Shape;147;p20"/>
          <p:cNvSpPr txBox="1"/>
          <p:nvPr>
            <p:ph idx="1" type="body"/>
          </p:nvPr>
        </p:nvSpPr>
        <p:spPr>
          <a:xfrm>
            <a:off x="620475" y="1351128"/>
            <a:ext cx="11094300" cy="59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Formative assessment is carried out consistently throughout the day.</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Some examples of formative assessment strategies are:</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48" name="Google Shape;148;p20"/>
          <p:cNvSpPr txBox="1"/>
          <p:nvPr>
            <p:ph idx="1" type="body"/>
          </p:nvPr>
        </p:nvSpPr>
        <p:spPr>
          <a:xfrm rot="-637960">
            <a:off x="729956" y="2924226"/>
            <a:ext cx="4300539" cy="511898"/>
          </a:xfrm>
          <a:prstGeom prst="rect">
            <a:avLst/>
          </a:prstGeom>
          <a:solidFill>
            <a:srgbClr val="C9DAF8"/>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GB" sz="2400">
                <a:latin typeface="Arial"/>
                <a:ea typeface="Arial"/>
                <a:cs typeface="Arial"/>
                <a:sym typeface="Arial"/>
              </a:rPr>
              <a:t>Assessment Tracking Sheets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49" name="Google Shape;149;p20"/>
          <p:cNvSpPr txBox="1"/>
          <p:nvPr>
            <p:ph idx="1" type="body"/>
          </p:nvPr>
        </p:nvSpPr>
        <p:spPr>
          <a:xfrm rot="696609">
            <a:off x="6639116" y="2921540"/>
            <a:ext cx="4300592" cy="781866"/>
          </a:xfrm>
          <a:prstGeom prst="rect">
            <a:avLst/>
          </a:prstGeom>
          <a:solidFill>
            <a:srgbClr val="D9EAD3"/>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Effective feedback - verbal or written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50" name="Google Shape;150;p20"/>
          <p:cNvSpPr txBox="1"/>
          <p:nvPr>
            <p:ph idx="1" type="body"/>
          </p:nvPr>
        </p:nvSpPr>
        <p:spPr>
          <a:xfrm rot="240">
            <a:off x="3348306" y="3828618"/>
            <a:ext cx="4300500" cy="511800"/>
          </a:xfrm>
          <a:prstGeom prst="rect">
            <a:avLst/>
          </a:prstGeom>
          <a:solidFill>
            <a:srgbClr val="EAD1D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Individual Targets</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51" name="Google Shape;151;p20"/>
          <p:cNvSpPr txBox="1"/>
          <p:nvPr>
            <p:ph idx="1" type="body"/>
          </p:nvPr>
        </p:nvSpPr>
        <p:spPr>
          <a:xfrm rot="675821">
            <a:off x="729960" y="4755657"/>
            <a:ext cx="4300534" cy="511746"/>
          </a:xfrm>
          <a:prstGeom prst="rect">
            <a:avLst/>
          </a:prstGeom>
          <a:solidFill>
            <a:srgbClr val="C9DAF8"/>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Questioning</a:t>
            </a:r>
            <a:r>
              <a:rPr lang="en-GB" sz="2400">
                <a:latin typeface="Arial"/>
                <a:ea typeface="Arial"/>
                <a:cs typeface="Arial"/>
                <a:sym typeface="Arial"/>
              </a:rPr>
              <a:t>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sp>
        <p:nvSpPr>
          <p:cNvPr id="152" name="Google Shape;152;p20"/>
          <p:cNvSpPr txBox="1"/>
          <p:nvPr>
            <p:ph idx="1" type="body"/>
          </p:nvPr>
        </p:nvSpPr>
        <p:spPr>
          <a:xfrm rot="-394394">
            <a:off x="6639116" y="4755600"/>
            <a:ext cx="4300570" cy="511854"/>
          </a:xfrm>
          <a:prstGeom prst="rect">
            <a:avLst/>
          </a:prstGeom>
          <a:solidFill>
            <a:srgbClr val="F4CCCC"/>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GB" sz="2400">
                <a:latin typeface="Arial"/>
                <a:ea typeface="Arial"/>
                <a:cs typeface="Arial"/>
                <a:sym typeface="Arial"/>
              </a:rPr>
              <a:t>Whiteboard Work</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p:txBody>
      </p:sp>
      <p:pic>
        <p:nvPicPr>
          <p:cNvPr id="153" name="Google Shape;153;p20"/>
          <p:cNvPicPr preferRelativeResize="0"/>
          <p:nvPr/>
        </p:nvPicPr>
        <p:blipFill>
          <a:blip r:embed="rId3">
            <a:alphaModFix/>
          </a:blip>
          <a:stretch>
            <a:fillRect/>
          </a:stretch>
        </p:blipFill>
        <p:spPr>
          <a:xfrm>
            <a:off x="10348000" y="1723225"/>
            <a:ext cx="1677366" cy="1341901"/>
          </a:xfrm>
          <a:prstGeom prst="rect">
            <a:avLst/>
          </a:prstGeom>
          <a:noFill/>
          <a:ln>
            <a:noFill/>
          </a:ln>
        </p:spPr>
      </p:pic>
      <p:pic>
        <p:nvPicPr>
          <p:cNvPr id="154" name="Google Shape;154;p20"/>
          <p:cNvPicPr preferRelativeResize="0"/>
          <p:nvPr/>
        </p:nvPicPr>
        <p:blipFill>
          <a:blip r:embed="rId4">
            <a:alphaModFix/>
          </a:blip>
          <a:stretch>
            <a:fillRect/>
          </a:stretch>
        </p:blipFill>
        <p:spPr>
          <a:xfrm>
            <a:off x="71448" y="4887674"/>
            <a:ext cx="787875" cy="908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animEffect filter="fade" transition="in">
                                      <p:cBhvr>
                                        <p:cTn dur="500"/>
                                        <p:tgtEl>
                                          <p:spTgt spid="1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1" st="1"/>
                                            </p:txEl>
                                          </p:spTgt>
                                        </p:tgtEl>
                                        <p:attrNameLst>
                                          <p:attrName>style.visibility</p:attrName>
                                        </p:attrNameLst>
                                      </p:cBhvr>
                                      <p:to>
                                        <p:strVal val="visible"/>
                                      </p:to>
                                    </p:set>
                                    <p:animEffect filter="fade" transition="in">
                                      <p:cBhvr>
                                        <p:cTn dur="500"/>
                                        <p:tgtEl>
                                          <p:spTgt spid="1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2" st="2"/>
                                            </p:txEl>
                                          </p:spTgt>
                                        </p:tgtEl>
                                        <p:attrNameLst>
                                          <p:attrName>style.visibility</p:attrName>
                                        </p:attrNameLst>
                                      </p:cBhvr>
                                      <p:to>
                                        <p:strVal val="visible"/>
                                      </p:to>
                                    </p:set>
                                    <p:animEffect filter="fade" transition="in">
                                      <p:cBhvr>
                                        <p:cTn dur="500"/>
                                        <p:tgtEl>
                                          <p:spTgt spid="1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3" st="3"/>
                                            </p:txEl>
                                          </p:spTgt>
                                        </p:tgtEl>
                                        <p:attrNameLst>
                                          <p:attrName>style.visibility</p:attrName>
                                        </p:attrNameLst>
                                      </p:cBhvr>
                                      <p:to>
                                        <p:strVal val="visible"/>
                                      </p:to>
                                    </p:set>
                                    <p:animEffect filter="fade" transition="in">
                                      <p:cBhvr>
                                        <p:cTn dur="500"/>
                                        <p:tgtEl>
                                          <p:spTgt spid="14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4" st="4"/>
                                            </p:txEl>
                                          </p:spTgt>
                                        </p:tgtEl>
                                        <p:attrNameLst>
                                          <p:attrName>style.visibility</p:attrName>
                                        </p:attrNameLst>
                                      </p:cBhvr>
                                      <p:to>
                                        <p:strVal val="visible"/>
                                      </p:to>
                                    </p:set>
                                    <p:animEffect filter="fade" transition="in">
                                      <p:cBhvr>
                                        <p:cTn dur="500"/>
                                        <p:tgtEl>
                                          <p:spTgt spid="14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5" st="5"/>
                                            </p:txEl>
                                          </p:spTgt>
                                        </p:tgtEl>
                                        <p:attrNameLst>
                                          <p:attrName>style.visibility</p:attrName>
                                        </p:attrNameLst>
                                      </p:cBhvr>
                                      <p:to>
                                        <p:strVal val="visible"/>
                                      </p:to>
                                    </p:set>
                                    <p:animEffect filter="fade" transition="in">
                                      <p:cBhvr>
                                        <p:cTn dur="500"/>
                                        <p:tgtEl>
                                          <p:spTgt spid="14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6" st="6"/>
                                            </p:txEl>
                                          </p:spTgt>
                                        </p:tgtEl>
                                        <p:attrNameLst>
                                          <p:attrName>style.visibility</p:attrName>
                                        </p:attrNameLst>
                                      </p:cBhvr>
                                      <p:to>
                                        <p:strVal val="visible"/>
                                      </p:to>
                                    </p:set>
                                    <p:animEffect filter="fade" transition="in">
                                      <p:cBhvr>
                                        <p:cTn dur="500"/>
                                        <p:tgtEl>
                                          <p:spTgt spid="14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p:nvPr/>
        </p:nvSpPr>
        <p:spPr>
          <a:xfrm>
            <a:off x="0" y="207525"/>
            <a:ext cx="12192000" cy="557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txBox="1"/>
          <p:nvPr>
            <p:ph type="title"/>
          </p:nvPr>
        </p:nvSpPr>
        <p:spPr>
          <a:xfrm>
            <a:off x="2660650" y="337458"/>
            <a:ext cx="6870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GB" u="sng"/>
              <a:t>Assessment of Progress</a:t>
            </a:r>
            <a:endParaRPr u="sng"/>
          </a:p>
        </p:txBody>
      </p:sp>
      <p:pic>
        <p:nvPicPr>
          <p:cNvPr id="162" name="Google Shape;162;p21"/>
          <p:cNvPicPr preferRelativeResize="0"/>
          <p:nvPr/>
        </p:nvPicPr>
        <p:blipFill>
          <a:blip r:embed="rId3">
            <a:alphaModFix/>
          </a:blip>
          <a:stretch>
            <a:fillRect/>
          </a:stretch>
        </p:blipFill>
        <p:spPr>
          <a:xfrm rot="-523009">
            <a:off x="422505" y="1245992"/>
            <a:ext cx="3291614" cy="4262814"/>
          </a:xfrm>
          <a:prstGeom prst="rect">
            <a:avLst/>
          </a:prstGeom>
          <a:noFill/>
          <a:ln>
            <a:noFill/>
          </a:ln>
        </p:spPr>
      </p:pic>
      <p:pic>
        <p:nvPicPr>
          <p:cNvPr id="163" name="Google Shape;163;p21"/>
          <p:cNvPicPr preferRelativeResize="0"/>
          <p:nvPr/>
        </p:nvPicPr>
        <p:blipFill>
          <a:blip r:embed="rId4">
            <a:alphaModFix/>
          </a:blip>
          <a:stretch>
            <a:fillRect/>
          </a:stretch>
        </p:blipFill>
        <p:spPr>
          <a:xfrm>
            <a:off x="4315625" y="1175650"/>
            <a:ext cx="3193525" cy="4403477"/>
          </a:xfrm>
          <a:prstGeom prst="rect">
            <a:avLst/>
          </a:prstGeom>
          <a:noFill/>
          <a:ln>
            <a:noFill/>
          </a:ln>
        </p:spPr>
      </p:pic>
      <p:pic>
        <p:nvPicPr>
          <p:cNvPr id="164" name="Google Shape;164;p21"/>
          <p:cNvPicPr preferRelativeResize="0"/>
          <p:nvPr/>
        </p:nvPicPr>
        <p:blipFill>
          <a:blip r:embed="rId5">
            <a:alphaModFix/>
          </a:blip>
          <a:stretch>
            <a:fillRect/>
          </a:stretch>
        </p:blipFill>
        <p:spPr>
          <a:xfrm rot="616687">
            <a:off x="8455486" y="1257850"/>
            <a:ext cx="3094178" cy="4264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