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69"/>
  </p:notesMasterIdLst>
  <p:sldIdLst>
    <p:sldId id="256" r:id="rId6"/>
    <p:sldId id="3240" r:id="rId7"/>
    <p:sldId id="272" r:id="rId8"/>
    <p:sldId id="3241" r:id="rId9"/>
    <p:sldId id="3242" r:id="rId10"/>
    <p:sldId id="422" r:id="rId11"/>
    <p:sldId id="421" r:id="rId12"/>
    <p:sldId id="3243" r:id="rId13"/>
    <p:sldId id="3215" r:id="rId14"/>
    <p:sldId id="3244" r:id="rId15"/>
    <p:sldId id="429" r:id="rId16"/>
    <p:sldId id="265" r:id="rId17"/>
    <p:sldId id="423" r:id="rId18"/>
    <p:sldId id="3245" r:id="rId19"/>
    <p:sldId id="3246" r:id="rId20"/>
    <p:sldId id="262" r:id="rId21"/>
    <p:sldId id="426" r:id="rId22"/>
    <p:sldId id="3247" r:id="rId23"/>
    <p:sldId id="427" r:id="rId24"/>
    <p:sldId id="258" r:id="rId25"/>
    <p:sldId id="270" r:id="rId26"/>
    <p:sldId id="428" r:id="rId27"/>
    <p:sldId id="3220" r:id="rId28"/>
    <p:sldId id="3232" r:id="rId29"/>
    <p:sldId id="273" r:id="rId30"/>
    <p:sldId id="3231" r:id="rId31"/>
    <p:sldId id="3221" r:id="rId32"/>
    <p:sldId id="3222" r:id="rId33"/>
    <p:sldId id="3223" r:id="rId34"/>
    <p:sldId id="3224" r:id="rId35"/>
    <p:sldId id="3225" r:id="rId36"/>
    <p:sldId id="299" r:id="rId37"/>
    <p:sldId id="300" r:id="rId38"/>
    <p:sldId id="3226" r:id="rId39"/>
    <p:sldId id="3227" r:id="rId40"/>
    <p:sldId id="3228" r:id="rId41"/>
    <p:sldId id="3229" r:id="rId42"/>
    <p:sldId id="274" r:id="rId43"/>
    <p:sldId id="277" r:id="rId44"/>
    <p:sldId id="3248" r:id="rId45"/>
    <p:sldId id="1202" r:id="rId46"/>
    <p:sldId id="266" r:id="rId47"/>
    <p:sldId id="395" r:id="rId48"/>
    <p:sldId id="268" r:id="rId49"/>
    <p:sldId id="1159" r:id="rId50"/>
    <p:sldId id="1196" r:id="rId51"/>
    <p:sldId id="1171" r:id="rId52"/>
    <p:sldId id="1179" r:id="rId53"/>
    <p:sldId id="1174" r:id="rId54"/>
    <p:sldId id="1177" r:id="rId55"/>
    <p:sldId id="1170" r:id="rId56"/>
    <p:sldId id="1182" r:id="rId57"/>
    <p:sldId id="1184" r:id="rId58"/>
    <p:sldId id="1197" r:id="rId59"/>
    <p:sldId id="1204" r:id="rId60"/>
    <p:sldId id="275" r:id="rId61"/>
    <p:sldId id="3219" r:id="rId62"/>
    <p:sldId id="3238" r:id="rId63"/>
    <p:sldId id="276" r:id="rId64"/>
    <p:sldId id="420" r:id="rId65"/>
    <p:sldId id="261" r:id="rId66"/>
    <p:sldId id="469" r:id="rId67"/>
    <p:sldId id="1200" r:id="rId68"/>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9"/>
    <p:restoredTop sz="95909"/>
  </p:normalViewPr>
  <p:slideViewPr>
    <p:cSldViewPr snapToGrid="0" snapToObjects="1">
      <p:cViewPr varScale="1">
        <p:scale>
          <a:sx n="81" d="100"/>
          <a:sy n="81" d="100"/>
        </p:scale>
        <p:origin x="75"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8B9C6-E010-446E-A45D-10CC72D03013}"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68736BFC-3D14-4254-B233-6DBEF084B42B}">
      <dgm:prSet/>
      <dgm:spPr/>
      <dgm:t>
        <a:bodyPr/>
        <a:lstStyle/>
        <a:p>
          <a:r>
            <a:rPr lang="en-GB"/>
            <a:t>A child who has moved around the country or the world</a:t>
          </a:r>
          <a:endParaRPr lang="en-US"/>
        </a:p>
      </dgm:t>
    </dgm:pt>
    <dgm:pt modelId="{B14EC280-F26A-43E4-86EC-DB7BDCF06693}" type="parTrans" cxnId="{5D0494EC-B855-4ABE-A406-8103954D2D14}">
      <dgm:prSet/>
      <dgm:spPr/>
      <dgm:t>
        <a:bodyPr/>
        <a:lstStyle/>
        <a:p>
          <a:endParaRPr lang="en-US"/>
        </a:p>
      </dgm:t>
    </dgm:pt>
    <dgm:pt modelId="{84BB55C8-F700-429C-8AFD-CCAC2DBDF83A}" type="sibTrans" cxnId="{5D0494EC-B855-4ABE-A406-8103954D2D14}">
      <dgm:prSet/>
      <dgm:spPr/>
      <dgm:t>
        <a:bodyPr/>
        <a:lstStyle/>
        <a:p>
          <a:endParaRPr lang="en-US"/>
        </a:p>
      </dgm:t>
    </dgm:pt>
    <dgm:pt modelId="{6D4C2ED8-EA9B-4146-A7C4-8C546AA1869F}">
      <dgm:prSet/>
      <dgm:spPr/>
      <dgm:t>
        <a:bodyPr/>
        <a:lstStyle/>
        <a:p>
          <a:r>
            <a:rPr lang="en-GB"/>
            <a:t>Pupils with EAL</a:t>
          </a:r>
          <a:endParaRPr lang="en-US"/>
        </a:p>
      </dgm:t>
    </dgm:pt>
    <dgm:pt modelId="{102745CA-D7F8-444C-A471-BCD1E7FF6082}" type="parTrans" cxnId="{C418F19C-C8F1-4673-AA97-BAEE9B780DC1}">
      <dgm:prSet/>
      <dgm:spPr/>
      <dgm:t>
        <a:bodyPr/>
        <a:lstStyle/>
        <a:p>
          <a:endParaRPr lang="en-US"/>
        </a:p>
      </dgm:t>
    </dgm:pt>
    <dgm:pt modelId="{956B6A2A-133C-4D34-8354-BCCBC069F458}" type="sibTrans" cxnId="{C418F19C-C8F1-4673-AA97-BAEE9B780DC1}">
      <dgm:prSet/>
      <dgm:spPr/>
      <dgm:t>
        <a:bodyPr/>
        <a:lstStyle/>
        <a:p>
          <a:endParaRPr lang="en-US"/>
        </a:p>
      </dgm:t>
    </dgm:pt>
    <dgm:pt modelId="{D5453FC7-F3CF-432A-A1A5-B2EDE304BD58}">
      <dgm:prSet/>
      <dgm:spPr/>
      <dgm:t>
        <a:bodyPr/>
        <a:lstStyle/>
        <a:p>
          <a:r>
            <a:rPr lang="en-GB"/>
            <a:t>Pupils integrating from home schooling</a:t>
          </a:r>
          <a:endParaRPr lang="en-US"/>
        </a:p>
      </dgm:t>
    </dgm:pt>
    <dgm:pt modelId="{A6D01E37-91E5-4980-8F57-7BC11E8F68D9}" type="parTrans" cxnId="{89ACF0C6-EB23-4A23-9942-2556D1DE6133}">
      <dgm:prSet/>
      <dgm:spPr/>
      <dgm:t>
        <a:bodyPr/>
        <a:lstStyle/>
        <a:p>
          <a:endParaRPr lang="en-US"/>
        </a:p>
      </dgm:t>
    </dgm:pt>
    <dgm:pt modelId="{A338AA1F-1771-4ED7-ACAB-C448B4C544B0}" type="sibTrans" cxnId="{89ACF0C6-EB23-4A23-9942-2556D1DE6133}">
      <dgm:prSet/>
      <dgm:spPr/>
      <dgm:t>
        <a:bodyPr/>
        <a:lstStyle/>
        <a:p>
          <a:endParaRPr lang="en-US"/>
        </a:p>
      </dgm:t>
    </dgm:pt>
    <dgm:pt modelId="{2A4CEBE9-F03A-4A89-B3E2-81CFE3F1FBCC}">
      <dgm:prSet/>
      <dgm:spPr/>
      <dgm:t>
        <a:bodyPr/>
        <a:lstStyle/>
        <a:p>
          <a:r>
            <a:rPr lang="en-GB"/>
            <a:t>Neuro-diverse pupils</a:t>
          </a:r>
          <a:endParaRPr lang="en-US"/>
        </a:p>
      </dgm:t>
    </dgm:pt>
    <dgm:pt modelId="{AC34D20F-53B3-42EA-B082-35BA2DB0FEE4}" type="parTrans" cxnId="{17A6C725-0C7D-4E5B-B5EE-B96232902070}">
      <dgm:prSet/>
      <dgm:spPr/>
      <dgm:t>
        <a:bodyPr/>
        <a:lstStyle/>
        <a:p>
          <a:endParaRPr lang="en-US"/>
        </a:p>
      </dgm:t>
    </dgm:pt>
    <dgm:pt modelId="{226BA01F-A736-4B4A-BF93-B6254E1EDCBE}" type="sibTrans" cxnId="{17A6C725-0C7D-4E5B-B5EE-B96232902070}">
      <dgm:prSet/>
      <dgm:spPr/>
      <dgm:t>
        <a:bodyPr/>
        <a:lstStyle/>
        <a:p>
          <a:endParaRPr lang="en-US"/>
        </a:p>
      </dgm:t>
    </dgm:pt>
    <dgm:pt modelId="{52552FAA-BC9D-46FE-B64A-D38560750893}">
      <dgm:prSet/>
      <dgm:spPr/>
      <dgm:t>
        <a:bodyPr/>
        <a:lstStyle/>
        <a:p>
          <a:r>
            <a:rPr lang="en-GB"/>
            <a:t>LGBTQ+ Pupils </a:t>
          </a:r>
          <a:endParaRPr lang="en-US"/>
        </a:p>
      </dgm:t>
    </dgm:pt>
    <dgm:pt modelId="{791751BE-5F8E-4F68-AA46-2A7962FF5A1C}" type="parTrans" cxnId="{D02BB920-CF9B-4E9E-BB02-7F846ACEA185}">
      <dgm:prSet/>
      <dgm:spPr/>
      <dgm:t>
        <a:bodyPr/>
        <a:lstStyle/>
        <a:p>
          <a:endParaRPr lang="en-US"/>
        </a:p>
      </dgm:t>
    </dgm:pt>
    <dgm:pt modelId="{D1F86A7E-FA7D-44B9-8A9A-F18BD390D79F}" type="sibTrans" cxnId="{D02BB920-CF9B-4E9E-BB02-7F846ACEA185}">
      <dgm:prSet/>
      <dgm:spPr/>
      <dgm:t>
        <a:bodyPr/>
        <a:lstStyle/>
        <a:p>
          <a:endParaRPr lang="en-US"/>
        </a:p>
      </dgm:t>
    </dgm:pt>
    <dgm:pt modelId="{C7916E90-CA65-43DE-B40A-50A91DD8E02E}" type="pres">
      <dgm:prSet presAssocID="{5558B9C6-E010-446E-A45D-10CC72D03013}" presName="vert0" presStyleCnt="0">
        <dgm:presLayoutVars>
          <dgm:dir/>
          <dgm:animOne val="branch"/>
          <dgm:animLvl val="lvl"/>
        </dgm:presLayoutVars>
      </dgm:prSet>
      <dgm:spPr/>
    </dgm:pt>
    <dgm:pt modelId="{4006313C-2BB1-4ACB-A4CF-A943EF29550F}" type="pres">
      <dgm:prSet presAssocID="{68736BFC-3D14-4254-B233-6DBEF084B42B}" presName="thickLine" presStyleLbl="alignNode1" presStyleIdx="0" presStyleCnt="5"/>
      <dgm:spPr/>
    </dgm:pt>
    <dgm:pt modelId="{CA3B6A3A-23B7-48D7-8C63-EC1FAFA80F70}" type="pres">
      <dgm:prSet presAssocID="{68736BFC-3D14-4254-B233-6DBEF084B42B}" presName="horz1" presStyleCnt="0"/>
      <dgm:spPr/>
    </dgm:pt>
    <dgm:pt modelId="{9410CEF7-67EE-4CFC-BC19-0C2E0B987221}" type="pres">
      <dgm:prSet presAssocID="{68736BFC-3D14-4254-B233-6DBEF084B42B}" presName="tx1" presStyleLbl="revTx" presStyleIdx="0" presStyleCnt="5"/>
      <dgm:spPr/>
    </dgm:pt>
    <dgm:pt modelId="{307B0664-1728-4628-9A4F-F93F70FB05D4}" type="pres">
      <dgm:prSet presAssocID="{68736BFC-3D14-4254-B233-6DBEF084B42B}" presName="vert1" presStyleCnt="0"/>
      <dgm:spPr/>
    </dgm:pt>
    <dgm:pt modelId="{C6F57B4A-743D-49D4-B308-761E62D773A2}" type="pres">
      <dgm:prSet presAssocID="{6D4C2ED8-EA9B-4146-A7C4-8C546AA1869F}" presName="thickLine" presStyleLbl="alignNode1" presStyleIdx="1" presStyleCnt="5"/>
      <dgm:spPr/>
    </dgm:pt>
    <dgm:pt modelId="{567B4127-A94A-4E95-B9B1-50CD8CBABB9A}" type="pres">
      <dgm:prSet presAssocID="{6D4C2ED8-EA9B-4146-A7C4-8C546AA1869F}" presName="horz1" presStyleCnt="0"/>
      <dgm:spPr/>
    </dgm:pt>
    <dgm:pt modelId="{7EDDDEFE-78D5-4F46-AD36-51860896FEB9}" type="pres">
      <dgm:prSet presAssocID="{6D4C2ED8-EA9B-4146-A7C4-8C546AA1869F}" presName="tx1" presStyleLbl="revTx" presStyleIdx="1" presStyleCnt="5"/>
      <dgm:spPr/>
    </dgm:pt>
    <dgm:pt modelId="{12053C64-1CA9-4555-8677-E7E8552FAB71}" type="pres">
      <dgm:prSet presAssocID="{6D4C2ED8-EA9B-4146-A7C4-8C546AA1869F}" presName="vert1" presStyleCnt="0"/>
      <dgm:spPr/>
    </dgm:pt>
    <dgm:pt modelId="{D07436FA-D3E8-4B72-B4E5-7089301F0CB7}" type="pres">
      <dgm:prSet presAssocID="{D5453FC7-F3CF-432A-A1A5-B2EDE304BD58}" presName="thickLine" presStyleLbl="alignNode1" presStyleIdx="2" presStyleCnt="5"/>
      <dgm:spPr/>
    </dgm:pt>
    <dgm:pt modelId="{C0B9EF95-DA05-4491-A2C6-F09E9EBD8A38}" type="pres">
      <dgm:prSet presAssocID="{D5453FC7-F3CF-432A-A1A5-B2EDE304BD58}" presName="horz1" presStyleCnt="0"/>
      <dgm:spPr/>
    </dgm:pt>
    <dgm:pt modelId="{C39217D3-3F93-484F-96D0-29554BFA75F5}" type="pres">
      <dgm:prSet presAssocID="{D5453FC7-F3CF-432A-A1A5-B2EDE304BD58}" presName="tx1" presStyleLbl="revTx" presStyleIdx="2" presStyleCnt="5"/>
      <dgm:spPr/>
    </dgm:pt>
    <dgm:pt modelId="{58407B00-B17B-4D25-A5D4-D1D5E578C4BD}" type="pres">
      <dgm:prSet presAssocID="{D5453FC7-F3CF-432A-A1A5-B2EDE304BD58}" presName="vert1" presStyleCnt="0"/>
      <dgm:spPr/>
    </dgm:pt>
    <dgm:pt modelId="{239DC008-13ED-42CF-9042-2B16A8D770D5}" type="pres">
      <dgm:prSet presAssocID="{2A4CEBE9-F03A-4A89-B3E2-81CFE3F1FBCC}" presName="thickLine" presStyleLbl="alignNode1" presStyleIdx="3" presStyleCnt="5"/>
      <dgm:spPr/>
    </dgm:pt>
    <dgm:pt modelId="{3DB91652-2698-4175-8EFE-B0AECFD3DCC9}" type="pres">
      <dgm:prSet presAssocID="{2A4CEBE9-F03A-4A89-B3E2-81CFE3F1FBCC}" presName="horz1" presStyleCnt="0"/>
      <dgm:spPr/>
    </dgm:pt>
    <dgm:pt modelId="{83462821-B13E-4DF1-88C2-41B63B77872D}" type="pres">
      <dgm:prSet presAssocID="{2A4CEBE9-F03A-4A89-B3E2-81CFE3F1FBCC}" presName="tx1" presStyleLbl="revTx" presStyleIdx="3" presStyleCnt="5"/>
      <dgm:spPr/>
    </dgm:pt>
    <dgm:pt modelId="{3D4DCBDE-1A8F-4EDE-90EA-BDFC0D82447A}" type="pres">
      <dgm:prSet presAssocID="{2A4CEBE9-F03A-4A89-B3E2-81CFE3F1FBCC}" presName="vert1" presStyleCnt="0"/>
      <dgm:spPr/>
    </dgm:pt>
    <dgm:pt modelId="{45E4CD5A-0975-4EFB-A78B-F49426F3E509}" type="pres">
      <dgm:prSet presAssocID="{52552FAA-BC9D-46FE-B64A-D38560750893}" presName="thickLine" presStyleLbl="alignNode1" presStyleIdx="4" presStyleCnt="5"/>
      <dgm:spPr/>
    </dgm:pt>
    <dgm:pt modelId="{8BBB01DE-8D37-408E-97D9-D838B950923D}" type="pres">
      <dgm:prSet presAssocID="{52552FAA-BC9D-46FE-B64A-D38560750893}" presName="horz1" presStyleCnt="0"/>
      <dgm:spPr/>
    </dgm:pt>
    <dgm:pt modelId="{09F78652-B8E2-445E-B35D-80B6C914968B}" type="pres">
      <dgm:prSet presAssocID="{52552FAA-BC9D-46FE-B64A-D38560750893}" presName="tx1" presStyleLbl="revTx" presStyleIdx="4" presStyleCnt="5"/>
      <dgm:spPr/>
    </dgm:pt>
    <dgm:pt modelId="{6CC99A74-D21F-4F39-A705-FFEEEC69A8FB}" type="pres">
      <dgm:prSet presAssocID="{52552FAA-BC9D-46FE-B64A-D38560750893}" presName="vert1" presStyleCnt="0"/>
      <dgm:spPr/>
    </dgm:pt>
  </dgm:ptLst>
  <dgm:cxnLst>
    <dgm:cxn modelId="{5E1A8012-FAD8-475C-B4A5-AA58C7375F8F}" type="presOf" srcId="{52552FAA-BC9D-46FE-B64A-D38560750893}" destId="{09F78652-B8E2-445E-B35D-80B6C914968B}" srcOrd="0" destOrd="0" presId="urn:microsoft.com/office/officeart/2008/layout/LinedList"/>
    <dgm:cxn modelId="{D02BB920-CF9B-4E9E-BB02-7F846ACEA185}" srcId="{5558B9C6-E010-446E-A45D-10CC72D03013}" destId="{52552FAA-BC9D-46FE-B64A-D38560750893}" srcOrd="4" destOrd="0" parTransId="{791751BE-5F8E-4F68-AA46-2A7962FF5A1C}" sibTransId="{D1F86A7E-FA7D-44B9-8A9A-F18BD390D79F}"/>
    <dgm:cxn modelId="{AE100721-993F-4700-BB0A-6E13B4F008D3}" type="presOf" srcId="{2A4CEBE9-F03A-4A89-B3E2-81CFE3F1FBCC}" destId="{83462821-B13E-4DF1-88C2-41B63B77872D}" srcOrd="0" destOrd="0" presId="urn:microsoft.com/office/officeart/2008/layout/LinedList"/>
    <dgm:cxn modelId="{17A6C725-0C7D-4E5B-B5EE-B96232902070}" srcId="{5558B9C6-E010-446E-A45D-10CC72D03013}" destId="{2A4CEBE9-F03A-4A89-B3E2-81CFE3F1FBCC}" srcOrd="3" destOrd="0" parTransId="{AC34D20F-53B3-42EA-B082-35BA2DB0FEE4}" sibTransId="{226BA01F-A736-4B4A-BF93-B6254E1EDCBE}"/>
    <dgm:cxn modelId="{0807AF26-3E4C-4AAF-850A-E9A177E1FA35}" type="presOf" srcId="{6D4C2ED8-EA9B-4146-A7C4-8C546AA1869F}" destId="{7EDDDEFE-78D5-4F46-AD36-51860896FEB9}" srcOrd="0" destOrd="0" presId="urn:microsoft.com/office/officeart/2008/layout/LinedList"/>
    <dgm:cxn modelId="{FA4E3A81-141B-4A11-AB97-784604AE73D3}" type="presOf" srcId="{68736BFC-3D14-4254-B233-6DBEF084B42B}" destId="{9410CEF7-67EE-4CFC-BC19-0C2E0B987221}" srcOrd="0" destOrd="0" presId="urn:microsoft.com/office/officeart/2008/layout/LinedList"/>
    <dgm:cxn modelId="{BEE78F85-2FC4-4285-92B2-1FDE6F74B646}" type="presOf" srcId="{D5453FC7-F3CF-432A-A1A5-B2EDE304BD58}" destId="{C39217D3-3F93-484F-96D0-29554BFA75F5}" srcOrd="0" destOrd="0" presId="urn:microsoft.com/office/officeart/2008/layout/LinedList"/>
    <dgm:cxn modelId="{C418F19C-C8F1-4673-AA97-BAEE9B780DC1}" srcId="{5558B9C6-E010-446E-A45D-10CC72D03013}" destId="{6D4C2ED8-EA9B-4146-A7C4-8C546AA1869F}" srcOrd="1" destOrd="0" parTransId="{102745CA-D7F8-444C-A471-BCD1E7FF6082}" sibTransId="{956B6A2A-133C-4D34-8354-BCCBC069F458}"/>
    <dgm:cxn modelId="{89ACF0C6-EB23-4A23-9942-2556D1DE6133}" srcId="{5558B9C6-E010-446E-A45D-10CC72D03013}" destId="{D5453FC7-F3CF-432A-A1A5-B2EDE304BD58}" srcOrd="2" destOrd="0" parTransId="{A6D01E37-91E5-4980-8F57-7BC11E8F68D9}" sibTransId="{A338AA1F-1771-4ED7-ACAB-C448B4C544B0}"/>
    <dgm:cxn modelId="{5D0494EC-B855-4ABE-A406-8103954D2D14}" srcId="{5558B9C6-E010-446E-A45D-10CC72D03013}" destId="{68736BFC-3D14-4254-B233-6DBEF084B42B}" srcOrd="0" destOrd="0" parTransId="{B14EC280-F26A-43E4-86EC-DB7BDCF06693}" sibTransId="{84BB55C8-F700-429C-8AFD-CCAC2DBDF83A}"/>
    <dgm:cxn modelId="{4B65B0F3-0E08-4CA7-A680-68B5E372BE30}" type="presOf" srcId="{5558B9C6-E010-446E-A45D-10CC72D03013}" destId="{C7916E90-CA65-43DE-B40A-50A91DD8E02E}" srcOrd="0" destOrd="0" presId="urn:microsoft.com/office/officeart/2008/layout/LinedList"/>
    <dgm:cxn modelId="{20348E88-CA1C-4BC4-B833-29705BBD54F0}" type="presParOf" srcId="{C7916E90-CA65-43DE-B40A-50A91DD8E02E}" destId="{4006313C-2BB1-4ACB-A4CF-A943EF29550F}" srcOrd="0" destOrd="0" presId="urn:microsoft.com/office/officeart/2008/layout/LinedList"/>
    <dgm:cxn modelId="{85823BF5-B53F-4A7C-BEA5-61C3588E1BA2}" type="presParOf" srcId="{C7916E90-CA65-43DE-B40A-50A91DD8E02E}" destId="{CA3B6A3A-23B7-48D7-8C63-EC1FAFA80F70}" srcOrd="1" destOrd="0" presId="urn:microsoft.com/office/officeart/2008/layout/LinedList"/>
    <dgm:cxn modelId="{27B1B461-9768-4329-8430-51B8BFB31F33}" type="presParOf" srcId="{CA3B6A3A-23B7-48D7-8C63-EC1FAFA80F70}" destId="{9410CEF7-67EE-4CFC-BC19-0C2E0B987221}" srcOrd="0" destOrd="0" presId="urn:microsoft.com/office/officeart/2008/layout/LinedList"/>
    <dgm:cxn modelId="{3A376BFB-1CE6-4F34-8374-D5F20230D316}" type="presParOf" srcId="{CA3B6A3A-23B7-48D7-8C63-EC1FAFA80F70}" destId="{307B0664-1728-4628-9A4F-F93F70FB05D4}" srcOrd="1" destOrd="0" presId="urn:microsoft.com/office/officeart/2008/layout/LinedList"/>
    <dgm:cxn modelId="{1689313F-4AC0-43E3-B11B-F5EFBFDC2B9C}" type="presParOf" srcId="{C7916E90-CA65-43DE-B40A-50A91DD8E02E}" destId="{C6F57B4A-743D-49D4-B308-761E62D773A2}" srcOrd="2" destOrd="0" presId="urn:microsoft.com/office/officeart/2008/layout/LinedList"/>
    <dgm:cxn modelId="{8BC6A55C-9563-4823-9572-A6DA4B4AFE15}" type="presParOf" srcId="{C7916E90-CA65-43DE-B40A-50A91DD8E02E}" destId="{567B4127-A94A-4E95-B9B1-50CD8CBABB9A}" srcOrd="3" destOrd="0" presId="urn:microsoft.com/office/officeart/2008/layout/LinedList"/>
    <dgm:cxn modelId="{6EC9EE06-01DB-4573-AC45-E2389633B8BC}" type="presParOf" srcId="{567B4127-A94A-4E95-B9B1-50CD8CBABB9A}" destId="{7EDDDEFE-78D5-4F46-AD36-51860896FEB9}" srcOrd="0" destOrd="0" presId="urn:microsoft.com/office/officeart/2008/layout/LinedList"/>
    <dgm:cxn modelId="{67955FAC-5589-4F27-9701-DFAC022C1EEE}" type="presParOf" srcId="{567B4127-A94A-4E95-B9B1-50CD8CBABB9A}" destId="{12053C64-1CA9-4555-8677-E7E8552FAB71}" srcOrd="1" destOrd="0" presId="urn:microsoft.com/office/officeart/2008/layout/LinedList"/>
    <dgm:cxn modelId="{2D28878D-C331-4696-AA1C-7CE6C36B3A68}" type="presParOf" srcId="{C7916E90-CA65-43DE-B40A-50A91DD8E02E}" destId="{D07436FA-D3E8-4B72-B4E5-7089301F0CB7}" srcOrd="4" destOrd="0" presId="urn:microsoft.com/office/officeart/2008/layout/LinedList"/>
    <dgm:cxn modelId="{9FEFD680-811B-4D97-B6F8-F939A8B317A7}" type="presParOf" srcId="{C7916E90-CA65-43DE-B40A-50A91DD8E02E}" destId="{C0B9EF95-DA05-4491-A2C6-F09E9EBD8A38}" srcOrd="5" destOrd="0" presId="urn:microsoft.com/office/officeart/2008/layout/LinedList"/>
    <dgm:cxn modelId="{67927954-8B59-4257-B253-82FDECDA90AF}" type="presParOf" srcId="{C0B9EF95-DA05-4491-A2C6-F09E9EBD8A38}" destId="{C39217D3-3F93-484F-96D0-29554BFA75F5}" srcOrd="0" destOrd="0" presId="urn:microsoft.com/office/officeart/2008/layout/LinedList"/>
    <dgm:cxn modelId="{1973D975-EDA1-4EE9-81CB-9F9CF2BD5864}" type="presParOf" srcId="{C0B9EF95-DA05-4491-A2C6-F09E9EBD8A38}" destId="{58407B00-B17B-4D25-A5D4-D1D5E578C4BD}" srcOrd="1" destOrd="0" presId="urn:microsoft.com/office/officeart/2008/layout/LinedList"/>
    <dgm:cxn modelId="{85628754-5AA7-424B-B307-6F2CC38D778E}" type="presParOf" srcId="{C7916E90-CA65-43DE-B40A-50A91DD8E02E}" destId="{239DC008-13ED-42CF-9042-2B16A8D770D5}" srcOrd="6" destOrd="0" presId="urn:microsoft.com/office/officeart/2008/layout/LinedList"/>
    <dgm:cxn modelId="{33E63E4C-4FCE-4AB9-8069-22BE273A7458}" type="presParOf" srcId="{C7916E90-CA65-43DE-B40A-50A91DD8E02E}" destId="{3DB91652-2698-4175-8EFE-B0AECFD3DCC9}" srcOrd="7" destOrd="0" presId="urn:microsoft.com/office/officeart/2008/layout/LinedList"/>
    <dgm:cxn modelId="{53ECEB43-078C-44F0-89EA-C986D2125C33}" type="presParOf" srcId="{3DB91652-2698-4175-8EFE-B0AECFD3DCC9}" destId="{83462821-B13E-4DF1-88C2-41B63B77872D}" srcOrd="0" destOrd="0" presId="urn:microsoft.com/office/officeart/2008/layout/LinedList"/>
    <dgm:cxn modelId="{276FC6B4-D8DB-4A69-9C9A-694E76C3D6F9}" type="presParOf" srcId="{3DB91652-2698-4175-8EFE-B0AECFD3DCC9}" destId="{3D4DCBDE-1A8F-4EDE-90EA-BDFC0D82447A}" srcOrd="1" destOrd="0" presId="urn:microsoft.com/office/officeart/2008/layout/LinedList"/>
    <dgm:cxn modelId="{611E6FE5-2B0B-4EF2-8D1D-AC1CB9710F24}" type="presParOf" srcId="{C7916E90-CA65-43DE-B40A-50A91DD8E02E}" destId="{45E4CD5A-0975-4EFB-A78B-F49426F3E509}" srcOrd="8" destOrd="0" presId="urn:microsoft.com/office/officeart/2008/layout/LinedList"/>
    <dgm:cxn modelId="{A98DD1DD-008B-4977-8A66-F7F406019797}" type="presParOf" srcId="{C7916E90-CA65-43DE-B40A-50A91DD8E02E}" destId="{8BBB01DE-8D37-408E-97D9-D838B950923D}" srcOrd="9" destOrd="0" presId="urn:microsoft.com/office/officeart/2008/layout/LinedList"/>
    <dgm:cxn modelId="{611B7DC3-8904-4137-A326-EA22F2FC7CC4}" type="presParOf" srcId="{8BBB01DE-8D37-408E-97D9-D838B950923D}" destId="{09F78652-B8E2-445E-B35D-80B6C914968B}" srcOrd="0" destOrd="0" presId="urn:microsoft.com/office/officeart/2008/layout/LinedList"/>
    <dgm:cxn modelId="{2CCDA8EB-12F9-405C-91BF-16C0FBAACC54}" type="presParOf" srcId="{8BBB01DE-8D37-408E-97D9-D838B950923D}" destId="{6CC99A74-D21F-4F39-A705-FFEEEC69A8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9DDBE-C6C2-4C10-8C9F-7833EA513166}" type="doc">
      <dgm:prSet loTypeId="urn:microsoft.com/office/officeart/2005/8/layout/cycle8" loCatId="cycle" qsTypeId="urn:microsoft.com/office/officeart/2005/8/quickstyle/simple1" qsCatId="simple" csTypeId="urn:microsoft.com/office/officeart/2005/8/colors/accent1_2" csCatId="accent1" phldr="1"/>
      <dgm:spPr/>
    </dgm:pt>
    <dgm:pt modelId="{7318D576-6781-41CC-90C8-51F434075F7E}">
      <dgm:prSet phldrT="[Text]"/>
      <dgm:spPr/>
      <dgm:t>
        <a:bodyPr/>
        <a:lstStyle/>
        <a:p>
          <a:r>
            <a:rPr lang="en-GB"/>
            <a:t>What you’re teaching</a:t>
          </a:r>
        </a:p>
      </dgm:t>
    </dgm:pt>
    <dgm:pt modelId="{19A379B2-CC6F-44A6-8C01-67064298EE9B}" type="parTrans" cxnId="{299DF450-6399-487D-B5A1-13A24A6778D3}">
      <dgm:prSet/>
      <dgm:spPr/>
      <dgm:t>
        <a:bodyPr/>
        <a:lstStyle/>
        <a:p>
          <a:endParaRPr lang="en-GB"/>
        </a:p>
      </dgm:t>
    </dgm:pt>
    <dgm:pt modelId="{19FDD8E6-89F1-4D8A-8F22-618ABE017EFA}" type="sibTrans" cxnId="{299DF450-6399-487D-B5A1-13A24A6778D3}">
      <dgm:prSet/>
      <dgm:spPr/>
      <dgm:t>
        <a:bodyPr/>
        <a:lstStyle/>
        <a:p>
          <a:endParaRPr lang="en-GB"/>
        </a:p>
      </dgm:t>
    </dgm:pt>
    <dgm:pt modelId="{A50B09B0-D8DB-4AEB-B447-8A6E5B846205}">
      <dgm:prSet phldrT="[Text]"/>
      <dgm:spPr/>
      <dgm:t>
        <a:bodyPr/>
        <a:lstStyle/>
        <a:p>
          <a:r>
            <a:rPr lang="en-GB"/>
            <a:t>The techniques</a:t>
          </a:r>
        </a:p>
      </dgm:t>
    </dgm:pt>
    <dgm:pt modelId="{86121C01-F944-418B-B266-D62E16AAD094}" type="parTrans" cxnId="{8829E226-CA1B-449A-9B22-2A453EF8F13A}">
      <dgm:prSet/>
      <dgm:spPr/>
      <dgm:t>
        <a:bodyPr/>
        <a:lstStyle/>
        <a:p>
          <a:endParaRPr lang="en-GB"/>
        </a:p>
      </dgm:t>
    </dgm:pt>
    <dgm:pt modelId="{07E95735-5646-4C41-B9A1-5ECCCEAE516A}" type="sibTrans" cxnId="{8829E226-CA1B-449A-9B22-2A453EF8F13A}">
      <dgm:prSet/>
      <dgm:spPr/>
      <dgm:t>
        <a:bodyPr/>
        <a:lstStyle/>
        <a:p>
          <a:endParaRPr lang="en-GB"/>
        </a:p>
      </dgm:t>
    </dgm:pt>
    <dgm:pt modelId="{1A5D661D-256E-4389-8D52-447F71E90F13}">
      <dgm:prSet phldrT="[Text]"/>
      <dgm:spPr/>
      <dgm:t>
        <a:bodyPr/>
        <a:lstStyle/>
        <a:p>
          <a:r>
            <a:rPr lang="en-GB"/>
            <a:t>The student</a:t>
          </a:r>
        </a:p>
      </dgm:t>
    </dgm:pt>
    <dgm:pt modelId="{C3470D13-AE47-4253-A87C-3F7F42BEC10B}" type="parTrans" cxnId="{5BFCAB1C-E1AE-44C3-B9EF-CE08BED1CBA3}">
      <dgm:prSet/>
      <dgm:spPr/>
      <dgm:t>
        <a:bodyPr/>
        <a:lstStyle/>
        <a:p>
          <a:endParaRPr lang="en-GB"/>
        </a:p>
      </dgm:t>
    </dgm:pt>
    <dgm:pt modelId="{8FFB3C91-F0BC-45CB-8C2D-C84A1C9471F1}" type="sibTrans" cxnId="{5BFCAB1C-E1AE-44C3-B9EF-CE08BED1CBA3}">
      <dgm:prSet/>
      <dgm:spPr/>
      <dgm:t>
        <a:bodyPr/>
        <a:lstStyle/>
        <a:p>
          <a:endParaRPr lang="en-GB"/>
        </a:p>
      </dgm:t>
    </dgm:pt>
    <dgm:pt modelId="{12B6A85E-689A-4C27-9DE1-0099D85BC07C}" type="pres">
      <dgm:prSet presAssocID="{88F9DDBE-C6C2-4C10-8C9F-7833EA513166}" presName="compositeShape" presStyleCnt="0">
        <dgm:presLayoutVars>
          <dgm:chMax val="7"/>
          <dgm:dir/>
          <dgm:resizeHandles val="exact"/>
        </dgm:presLayoutVars>
      </dgm:prSet>
      <dgm:spPr/>
    </dgm:pt>
    <dgm:pt modelId="{F0AA4F38-FB1D-461D-AE64-EA5793B65FF8}" type="pres">
      <dgm:prSet presAssocID="{88F9DDBE-C6C2-4C10-8C9F-7833EA513166}" presName="wedge1" presStyleLbl="node1" presStyleIdx="0" presStyleCnt="3"/>
      <dgm:spPr/>
    </dgm:pt>
    <dgm:pt modelId="{FAE3884A-0678-44C5-86A4-49D66E775C7E}" type="pres">
      <dgm:prSet presAssocID="{88F9DDBE-C6C2-4C10-8C9F-7833EA513166}" presName="dummy1a" presStyleCnt="0"/>
      <dgm:spPr/>
    </dgm:pt>
    <dgm:pt modelId="{E322A1C1-3330-4348-920A-2036D256CFC6}" type="pres">
      <dgm:prSet presAssocID="{88F9DDBE-C6C2-4C10-8C9F-7833EA513166}" presName="dummy1b" presStyleCnt="0"/>
      <dgm:spPr/>
    </dgm:pt>
    <dgm:pt modelId="{A2FDF075-B8CF-4CAC-BBD9-B6DEC6647631}" type="pres">
      <dgm:prSet presAssocID="{88F9DDBE-C6C2-4C10-8C9F-7833EA513166}" presName="wedge1Tx" presStyleLbl="node1" presStyleIdx="0" presStyleCnt="3">
        <dgm:presLayoutVars>
          <dgm:chMax val="0"/>
          <dgm:chPref val="0"/>
          <dgm:bulletEnabled val="1"/>
        </dgm:presLayoutVars>
      </dgm:prSet>
      <dgm:spPr/>
    </dgm:pt>
    <dgm:pt modelId="{C816F4FD-34A7-47BA-89E4-A983B1D97A3D}" type="pres">
      <dgm:prSet presAssocID="{88F9DDBE-C6C2-4C10-8C9F-7833EA513166}" presName="wedge2" presStyleLbl="node1" presStyleIdx="1" presStyleCnt="3"/>
      <dgm:spPr/>
    </dgm:pt>
    <dgm:pt modelId="{5AB9747D-3F17-4464-A954-7064BD9908F0}" type="pres">
      <dgm:prSet presAssocID="{88F9DDBE-C6C2-4C10-8C9F-7833EA513166}" presName="dummy2a" presStyleCnt="0"/>
      <dgm:spPr/>
    </dgm:pt>
    <dgm:pt modelId="{F5E181FF-7B5B-48F9-810D-402D6477F088}" type="pres">
      <dgm:prSet presAssocID="{88F9DDBE-C6C2-4C10-8C9F-7833EA513166}" presName="dummy2b" presStyleCnt="0"/>
      <dgm:spPr/>
    </dgm:pt>
    <dgm:pt modelId="{A5316575-8259-4759-B598-4E48C8841381}" type="pres">
      <dgm:prSet presAssocID="{88F9DDBE-C6C2-4C10-8C9F-7833EA513166}" presName="wedge2Tx" presStyleLbl="node1" presStyleIdx="1" presStyleCnt="3">
        <dgm:presLayoutVars>
          <dgm:chMax val="0"/>
          <dgm:chPref val="0"/>
          <dgm:bulletEnabled val="1"/>
        </dgm:presLayoutVars>
      </dgm:prSet>
      <dgm:spPr/>
    </dgm:pt>
    <dgm:pt modelId="{CAB7AA53-E39E-4713-85B6-3F728BD0BD0E}" type="pres">
      <dgm:prSet presAssocID="{88F9DDBE-C6C2-4C10-8C9F-7833EA513166}" presName="wedge3" presStyleLbl="node1" presStyleIdx="2" presStyleCnt="3" custScaleX="136929" custScaleY="126528" custLinFactNeighborX="-5054" custLinFactNeighborY="48"/>
      <dgm:spPr/>
    </dgm:pt>
    <dgm:pt modelId="{7D6FCBB1-BD0A-410B-9E10-774937F8F12B}" type="pres">
      <dgm:prSet presAssocID="{88F9DDBE-C6C2-4C10-8C9F-7833EA513166}" presName="dummy3a" presStyleCnt="0"/>
      <dgm:spPr/>
    </dgm:pt>
    <dgm:pt modelId="{5CCCB321-FC96-4D64-96FD-52A1EA53A8B5}" type="pres">
      <dgm:prSet presAssocID="{88F9DDBE-C6C2-4C10-8C9F-7833EA513166}" presName="dummy3b" presStyleCnt="0"/>
      <dgm:spPr/>
    </dgm:pt>
    <dgm:pt modelId="{E6969099-7841-4179-9E95-39EFFCD1C21E}" type="pres">
      <dgm:prSet presAssocID="{88F9DDBE-C6C2-4C10-8C9F-7833EA513166}" presName="wedge3Tx" presStyleLbl="node1" presStyleIdx="2" presStyleCnt="3">
        <dgm:presLayoutVars>
          <dgm:chMax val="0"/>
          <dgm:chPref val="0"/>
          <dgm:bulletEnabled val="1"/>
        </dgm:presLayoutVars>
      </dgm:prSet>
      <dgm:spPr/>
    </dgm:pt>
    <dgm:pt modelId="{3EB47FD1-858C-42C8-973B-4BF2BFF08E68}" type="pres">
      <dgm:prSet presAssocID="{19FDD8E6-89F1-4D8A-8F22-618ABE017EFA}" presName="arrowWedge1" presStyleLbl="fgSibTrans2D1" presStyleIdx="0" presStyleCnt="3"/>
      <dgm:spPr/>
    </dgm:pt>
    <dgm:pt modelId="{BED016A2-C9EA-40E0-AC19-240C5E0ED851}" type="pres">
      <dgm:prSet presAssocID="{07E95735-5646-4C41-B9A1-5ECCCEAE516A}" presName="arrowWedge2" presStyleLbl="fgSibTrans2D1" presStyleIdx="1" presStyleCnt="3"/>
      <dgm:spPr/>
    </dgm:pt>
    <dgm:pt modelId="{D9141942-545D-48FD-967F-6B1ECB7DF544}" type="pres">
      <dgm:prSet presAssocID="{8FFB3C91-F0BC-45CB-8C2D-C84A1C9471F1}" presName="arrowWedge3" presStyleLbl="fgSibTrans2D1" presStyleIdx="2" presStyleCnt="3" custScaleX="120493" custScaleY="117770" custLinFactNeighborX="-104" custLinFactNeighborY="881"/>
      <dgm:spPr/>
    </dgm:pt>
  </dgm:ptLst>
  <dgm:cxnLst>
    <dgm:cxn modelId="{5BFCAB1C-E1AE-44C3-B9EF-CE08BED1CBA3}" srcId="{88F9DDBE-C6C2-4C10-8C9F-7833EA513166}" destId="{1A5D661D-256E-4389-8D52-447F71E90F13}" srcOrd="2" destOrd="0" parTransId="{C3470D13-AE47-4253-A87C-3F7F42BEC10B}" sibTransId="{8FFB3C91-F0BC-45CB-8C2D-C84A1C9471F1}"/>
    <dgm:cxn modelId="{8829E226-CA1B-449A-9B22-2A453EF8F13A}" srcId="{88F9DDBE-C6C2-4C10-8C9F-7833EA513166}" destId="{A50B09B0-D8DB-4AEB-B447-8A6E5B846205}" srcOrd="1" destOrd="0" parTransId="{86121C01-F944-418B-B266-D62E16AAD094}" sibTransId="{07E95735-5646-4C41-B9A1-5ECCCEAE516A}"/>
    <dgm:cxn modelId="{14314260-B610-4E3C-95A6-E8972D080800}" type="presOf" srcId="{88F9DDBE-C6C2-4C10-8C9F-7833EA513166}" destId="{12B6A85E-689A-4C27-9DE1-0099D85BC07C}" srcOrd="0" destOrd="0" presId="urn:microsoft.com/office/officeart/2005/8/layout/cycle8"/>
    <dgm:cxn modelId="{299DF450-6399-487D-B5A1-13A24A6778D3}" srcId="{88F9DDBE-C6C2-4C10-8C9F-7833EA513166}" destId="{7318D576-6781-41CC-90C8-51F434075F7E}" srcOrd="0" destOrd="0" parTransId="{19A379B2-CC6F-44A6-8C01-67064298EE9B}" sibTransId="{19FDD8E6-89F1-4D8A-8F22-618ABE017EFA}"/>
    <dgm:cxn modelId="{C12D1779-D021-4E06-AF27-EDF2BDF97618}" type="presOf" srcId="{A50B09B0-D8DB-4AEB-B447-8A6E5B846205}" destId="{C816F4FD-34A7-47BA-89E4-A983B1D97A3D}" srcOrd="0" destOrd="0" presId="urn:microsoft.com/office/officeart/2005/8/layout/cycle8"/>
    <dgm:cxn modelId="{E5730EA1-BE25-404D-B575-6D78FB193BE3}" type="presOf" srcId="{7318D576-6781-41CC-90C8-51F434075F7E}" destId="{A2FDF075-B8CF-4CAC-BBD9-B6DEC6647631}" srcOrd="1" destOrd="0" presId="urn:microsoft.com/office/officeart/2005/8/layout/cycle8"/>
    <dgm:cxn modelId="{C1982DA4-D62E-42E8-ACB1-8F0129E72DD6}" type="presOf" srcId="{A50B09B0-D8DB-4AEB-B447-8A6E5B846205}" destId="{A5316575-8259-4759-B598-4E48C8841381}" srcOrd="1" destOrd="0" presId="urn:microsoft.com/office/officeart/2005/8/layout/cycle8"/>
    <dgm:cxn modelId="{70DC71C7-2C58-487E-8F29-40AB51A90441}" type="presOf" srcId="{1A5D661D-256E-4389-8D52-447F71E90F13}" destId="{E6969099-7841-4179-9E95-39EFFCD1C21E}" srcOrd="1" destOrd="0" presId="urn:microsoft.com/office/officeart/2005/8/layout/cycle8"/>
    <dgm:cxn modelId="{95519CF1-413E-4047-B397-72255A823AFF}" type="presOf" srcId="{1A5D661D-256E-4389-8D52-447F71E90F13}" destId="{CAB7AA53-E39E-4713-85B6-3F728BD0BD0E}" srcOrd="0" destOrd="0" presId="urn:microsoft.com/office/officeart/2005/8/layout/cycle8"/>
    <dgm:cxn modelId="{C2430EF9-17B4-4EEA-8347-F1647D792C05}" type="presOf" srcId="{7318D576-6781-41CC-90C8-51F434075F7E}" destId="{F0AA4F38-FB1D-461D-AE64-EA5793B65FF8}" srcOrd="0" destOrd="0" presId="urn:microsoft.com/office/officeart/2005/8/layout/cycle8"/>
    <dgm:cxn modelId="{43727E7D-5A0D-41F2-8592-E2BA555876DE}" type="presParOf" srcId="{12B6A85E-689A-4C27-9DE1-0099D85BC07C}" destId="{F0AA4F38-FB1D-461D-AE64-EA5793B65FF8}" srcOrd="0" destOrd="0" presId="urn:microsoft.com/office/officeart/2005/8/layout/cycle8"/>
    <dgm:cxn modelId="{A641D27B-EE17-4ACE-9906-BCE9BA8B80F2}" type="presParOf" srcId="{12B6A85E-689A-4C27-9DE1-0099D85BC07C}" destId="{FAE3884A-0678-44C5-86A4-49D66E775C7E}" srcOrd="1" destOrd="0" presId="urn:microsoft.com/office/officeart/2005/8/layout/cycle8"/>
    <dgm:cxn modelId="{3C71AA6C-4AC8-45AD-97B7-FC298F3C43ED}" type="presParOf" srcId="{12B6A85E-689A-4C27-9DE1-0099D85BC07C}" destId="{E322A1C1-3330-4348-920A-2036D256CFC6}" srcOrd="2" destOrd="0" presId="urn:microsoft.com/office/officeart/2005/8/layout/cycle8"/>
    <dgm:cxn modelId="{24447563-C925-4A25-A358-9802E73105C3}" type="presParOf" srcId="{12B6A85E-689A-4C27-9DE1-0099D85BC07C}" destId="{A2FDF075-B8CF-4CAC-BBD9-B6DEC6647631}" srcOrd="3" destOrd="0" presId="urn:microsoft.com/office/officeart/2005/8/layout/cycle8"/>
    <dgm:cxn modelId="{80C7F38C-4794-4F06-9FED-DC10A8267EEE}" type="presParOf" srcId="{12B6A85E-689A-4C27-9DE1-0099D85BC07C}" destId="{C816F4FD-34A7-47BA-89E4-A983B1D97A3D}" srcOrd="4" destOrd="0" presId="urn:microsoft.com/office/officeart/2005/8/layout/cycle8"/>
    <dgm:cxn modelId="{6656FFCE-A3FC-45CE-B187-EF027D0AC775}" type="presParOf" srcId="{12B6A85E-689A-4C27-9DE1-0099D85BC07C}" destId="{5AB9747D-3F17-4464-A954-7064BD9908F0}" srcOrd="5" destOrd="0" presId="urn:microsoft.com/office/officeart/2005/8/layout/cycle8"/>
    <dgm:cxn modelId="{ED0DD4B1-06E2-404E-B96F-05EE8EB58B3E}" type="presParOf" srcId="{12B6A85E-689A-4C27-9DE1-0099D85BC07C}" destId="{F5E181FF-7B5B-48F9-810D-402D6477F088}" srcOrd="6" destOrd="0" presId="urn:microsoft.com/office/officeart/2005/8/layout/cycle8"/>
    <dgm:cxn modelId="{174E7FE5-8D05-4804-994F-A9FD1DBA271F}" type="presParOf" srcId="{12B6A85E-689A-4C27-9DE1-0099D85BC07C}" destId="{A5316575-8259-4759-B598-4E48C8841381}" srcOrd="7" destOrd="0" presId="urn:microsoft.com/office/officeart/2005/8/layout/cycle8"/>
    <dgm:cxn modelId="{D6E18F14-40CB-4A9F-9A70-57BACD1119B8}" type="presParOf" srcId="{12B6A85E-689A-4C27-9DE1-0099D85BC07C}" destId="{CAB7AA53-E39E-4713-85B6-3F728BD0BD0E}" srcOrd="8" destOrd="0" presId="urn:microsoft.com/office/officeart/2005/8/layout/cycle8"/>
    <dgm:cxn modelId="{D48F0706-E065-49DF-82A2-D806966D7B36}" type="presParOf" srcId="{12B6A85E-689A-4C27-9DE1-0099D85BC07C}" destId="{7D6FCBB1-BD0A-410B-9E10-774937F8F12B}" srcOrd="9" destOrd="0" presId="urn:microsoft.com/office/officeart/2005/8/layout/cycle8"/>
    <dgm:cxn modelId="{ED51BFF9-7026-4830-888A-ED9D197862D9}" type="presParOf" srcId="{12B6A85E-689A-4C27-9DE1-0099D85BC07C}" destId="{5CCCB321-FC96-4D64-96FD-52A1EA53A8B5}" srcOrd="10" destOrd="0" presId="urn:microsoft.com/office/officeart/2005/8/layout/cycle8"/>
    <dgm:cxn modelId="{6FA7AEF1-71EC-40AB-A8E5-4A3789DA5289}" type="presParOf" srcId="{12B6A85E-689A-4C27-9DE1-0099D85BC07C}" destId="{E6969099-7841-4179-9E95-39EFFCD1C21E}" srcOrd="11" destOrd="0" presId="urn:microsoft.com/office/officeart/2005/8/layout/cycle8"/>
    <dgm:cxn modelId="{8533185D-F159-41BD-80A7-2AB76C3F886C}" type="presParOf" srcId="{12B6A85E-689A-4C27-9DE1-0099D85BC07C}" destId="{3EB47FD1-858C-42C8-973B-4BF2BFF08E68}" srcOrd="12" destOrd="0" presId="urn:microsoft.com/office/officeart/2005/8/layout/cycle8"/>
    <dgm:cxn modelId="{5B4B2A38-B2E7-4DFD-966F-E31BBBDC4538}" type="presParOf" srcId="{12B6A85E-689A-4C27-9DE1-0099D85BC07C}" destId="{BED016A2-C9EA-40E0-AC19-240C5E0ED851}" srcOrd="13" destOrd="0" presId="urn:microsoft.com/office/officeart/2005/8/layout/cycle8"/>
    <dgm:cxn modelId="{CFC6CCA9-B92D-4979-BFBF-FAE54066F04F}" type="presParOf" srcId="{12B6A85E-689A-4C27-9DE1-0099D85BC07C}" destId="{D9141942-545D-48FD-967F-6B1ECB7DF54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9DDBE-C6C2-4C10-8C9F-7833EA513166}" type="doc">
      <dgm:prSet loTypeId="urn:microsoft.com/office/officeart/2005/8/layout/cycle8" loCatId="cycle" qsTypeId="urn:microsoft.com/office/officeart/2005/8/quickstyle/simple1" qsCatId="simple" csTypeId="urn:microsoft.com/office/officeart/2005/8/colors/accent1_2" csCatId="accent1" phldr="1"/>
      <dgm:spPr/>
    </dgm:pt>
    <dgm:pt modelId="{7318D576-6781-41CC-90C8-51F434075F7E}">
      <dgm:prSet phldrT="[Text]"/>
      <dgm:spPr/>
      <dgm:t>
        <a:bodyPr/>
        <a:lstStyle/>
        <a:p>
          <a:r>
            <a:rPr lang="en-GB"/>
            <a:t>What you’re teaching</a:t>
          </a:r>
        </a:p>
      </dgm:t>
    </dgm:pt>
    <dgm:pt modelId="{19A379B2-CC6F-44A6-8C01-67064298EE9B}" type="parTrans" cxnId="{299DF450-6399-487D-B5A1-13A24A6778D3}">
      <dgm:prSet/>
      <dgm:spPr/>
      <dgm:t>
        <a:bodyPr/>
        <a:lstStyle/>
        <a:p>
          <a:endParaRPr lang="en-GB"/>
        </a:p>
      </dgm:t>
    </dgm:pt>
    <dgm:pt modelId="{19FDD8E6-89F1-4D8A-8F22-618ABE017EFA}" type="sibTrans" cxnId="{299DF450-6399-487D-B5A1-13A24A6778D3}">
      <dgm:prSet/>
      <dgm:spPr/>
      <dgm:t>
        <a:bodyPr/>
        <a:lstStyle/>
        <a:p>
          <a:endParaRPr lang="en-GB"/>
        </a:p>
      </dgm:t>
    </dgm:pt>
    <dgm:pt modelId="{A50B09B0-D8DB-4AEB-B447-8A6E5B846205}">
      <dgm:prSet phldrT="[Text]"/>
      <dgm:spPr/>
      <dgm:t>
        <a:bodyPr/>
        <a:lstStyle/>
        <a:p>
          <a:r>
            <a:rPr lang="en-GB"/>
            <a:t>The techniques</a:t>
          </a:r>
        </a:p>
      </dgm:t>
    </dgm:pt>
    <dgm:pt modelId="{86121C01-F944-418B-B266-D62E16AAD094}" type="parTrans" cxnId="{8829E226-CA1B-449A-9B22-2A453EF8F13A}">
      <dgm:prSet/>
      <dgm:spPr/>
      <dgm:t>
        <a:bodyPr/>
        <a:lstStyle/>
        <a:p>
          <a:endParaRPr lang="en-GB"/>
        </a:p>
      </dgm:t>
    </dgm:pt>
    <dgm:pt modelId="{07E95735-5646-4C41-B9A1-5ECCCEAE516A}" type="sibTrans" cxnId="{8829E226-CA1B-449A-9B22-2A453EF8F13A}">
      <dgm:prSet/>
      <dgm:spPr/>
      <dgm:t>
        <a:bodyPr/>
        <a:lstStyle/>
        <a:p>
          <a:endParaRPr lang="en-GB"/>
        </a:p>
      </dgm:t>
    </dgm:pt>
    <dgm:pt modelId="{1A5D661D-256E-4389-8D52-447F71E90F13}">
      <dgm:prSet phldrT="[Text]"/>
      <dgm:spPr/>
      <dgm:t>
        <a:bodyPr/>
        <a:lstStyle/>
        <a:p>
          <a:r>
            <a:rPr lang="en-GB"/>
            <a:t>The student</a:t>
          </a:r>
        </a:p>
      </dgm:t>
    </dgm:pt>
    <dgm:pt modelId="{C3470D13-AE47-4253-A87C-3F7F42BEC10B}" type="parTrans" cxnId="{5BFCAB1C-E1AE-44C3-B9EF-CE08BED1CBA3}">
      <dgm:prSet/>
      <dgm:spPr/>
      <dgm:t>
        <a:bodyPr/>
        <a:lstStyle/>
        <a:p>
          <a:endParaRPr lang="en-GB"/>
        </a:p>
      </dgm:t>
    </dgm:pt>
    <dgm:pt modelId="{8FFB3C91-F0BC-45CB-8C2D-C84A1C9471F1}" type="sibTrans" cxnId="{5BFCAB1C-E1AE-44C3-B9EF-CE08BED1CBA3}">
      <dgm:prSet/>
      <dgm:spPr/>
      <dgm:t>
        <a:bodyPr/>
        <a:lstStyle/>
        <a:p>
          <a:endParaRPr lang="en-GB"/>
        </a:p>
      </dgm:t>
    </dgm:pt>
    <dgm:pt modelId="{12B6A85E-689A-4C27-9DE1-0099D85BC07C}" type="pres">
      <dgm:prSet presAssocID="{88F9DDBE-C6C2-4C10-8C9F-7833EA513166}" presName="compositeShape" presStyleCnt="0">
        <dgm:presLayoutVars>
          <dgm:chMax val="7"/>
          <dgm:dir/>
          <dgm:resizeHandles val="exact"/>
        </dgm:presLayoutVars>
      </dgm:prSet>
      <dgm:spPr/>
    </dgm:pt>
    <dgm:pt modelId="{F0AA4F38-FB1D-461D-AE64-EA5793B65FF8}" type="pres">
      <dgm:prSet presAssocID="{88F9DDBE-C6C2-4C10-8C9F-7833EA513166}" presName="wedge1" presStyleLbl="node1" presStyleIdx="0" presStyleCnt="3" custScaleX="125679" custScaleY="122860"/>
      <dgm:spPr/>
    </dgm:pt>
    <dgm:pt modelId="{FAE3884A-0678-44C5-86A4-49D66E775C7E}" type="pres">
      <dgm:prSet presAssocID="{88F9DDBE-C6C2-4C10-8C9F-7833EA513166}" presName="dummy1a" presStyleCnt="0"/>
      <dgm:spPr/>
    </dgm:pt>
    <dgm:pt modelId="{E322A1C1-3330-4348-920A-2036D256CFC6}" type="pres">
      <dgm:prSet presAssocID="{88F9DDBE-C6C2-4C10-8C9F-7833EA513166}" presName="dummy1b" presStyleCnt="0"/>
      <dgm:spPr/>
    </dgm:pt>
    <dgm:pt modelId="{A2FDF075-B8CF-4CAC-BBD9-B6DEC6647631}" type="pres">
      <dgm:prSet presAssocID="{88F9DDBE-C6C2-4C10-8C9F-7833EA513166}" presName="wedge1Tx" presStyleLbl="node1" presStyleIdx="0" presStyleCnt="3">
        <dgm:presLayoutVars>
          <dgm:chMax val="0"/>
          <dgm:chPref val="0"/>
          <dgm:bulletEnabled val="1"/>
        </dgm:presLayoutVars>
      </dgm:prSet>
      <dgm:spPr/>
    </dgm:pt>
    <dgm:pt modelId="{C816F4FD-34A7-47BA-89E4-A983B1D97A3D}" type="pres">
      <dgm:prSet presAssocID="{88F9DDBE-C6C2-4C10-8C9F-7833EA513166}" presName="wedge2" presStyleLbl="node1" presStyleIdx="1" presStyleCnt="3"/>
      <dgm:spPr/>
    </dgm:pt>
    <dgm:pt modelId="{5AB9747D-3F17-4464-A954-7064BD9908F0}" type="pres">
      <dgm:prSet presAssocID="{88F9DDBE-C6C2-4C10-8C9F-7833EA513166}" presName="dummy2a" presStyleCnt="0"/>
      <dgm:spPr/>
    </dgm:pt>
    <dgm:pt modelId="{F5E181FF-7B5B-48F9-810D-402D6477F088}" type="pres">
      <dgm:prSet presAssocID="{88F9DDBE-C6C2-4C10-8C9F-7833EA513166}" presName="dummy2b" presStyleCnt="0"/>
      <dgm:spPr/>
    </dgm:pt>
    <dgm:pt modelId="{A5316575-8259-4759-B598-4E48C8841381}" type="pres">
      <dgm:prSet presAssocID="{88F9DDBE-C6C2-4C10-8C9F-7833EA513166}" presName="wedge2Tx" presStyleLbl="node1" presStyleIdx="1" presStyleCnt="3">
        <dgm:presLayoutVars>
          <dgm:chMax val="0"/>
          <dgm:chPref val="0"/>
          <dgm:bulletEnabled val="1"/>
        </dgm:presLayoutVars>
      </dgm:prSet>
      <dgm:spPr/>
    </dgm:pt>
    <dgm:pt modelId="{CAB7AA53-E39E-4713-85B6-3F728BD0BD0E}" type="pres">
      <dgm:prSet presAssocID="{88F9DDBE-C6C2-4C10-8C9F-7833EA513166}" presName="wedge3" presStyleLbl="node1" presStyleIdx="2" presStyleCnt="3"/>
      <dgm:spPr/>
    </dgm:pt>
    <dgm:pt modelId="{7D6FCBB1-BD0A-410B-9E10-774937F8F12B}" type="pres">
      <dgm:prSet presAssocID="{88F9DDBE-C6C2-4C10-8C9F-7833EA513166}" presName="dummy3a" presStyleCnt="0"/>
      <dgm:spPr/>
    </dgm:pt>
    <dgm:pt modelId="{5CCCB321-FC96-4D64-96FD-52A1EA53A8B5}" type="pres">
      <dgm:prSet presAssocID="{88F9DDBE-C6C2-4C10-8C9F-7833EA513166}" presName="dummy3b" presStyleCnt="0"/>
      <dgm:spPr/>
    </dgm:pt>
    <dgm:pt modelId="{E6969099-7841-4179-9E95-39EFFCD1C21E}" type="pres">
      <dgm:prSet presAssocID="{88F9DDBE-C6C2-4C10-8C9F-7833EA513166}" presName="wedge3Tx" presStyleLbl="node1" presStyleIdx="2" presStyleCnt="3">
        <dgm:presLayoutVars>
          <dgm:chMax val="0"/>
          <dgm:chPref val="0"/>
          <dgm:bulletEnabled val="1"/>
        </dgm:presLayoutVars>
      </dgm:prSet>
      <dgm:spPr/>
    </dgm:pt>
    <dgm:pt modelId="{3EB47FD1-858C-42C8-973B-4BF2BFF08E68}" type="pres">
      <dgm:prSet presAssocID="{19FDD8E6-89F1-4D8A-8F22-618ABE017EFA}" presName="arrowWedge1" presStyleLbl="fgSibTrans2D1" presStyleIdx="0" presStyleCnt="3" custScaleX="120547" custScaleY="127323" custLinFactNeighborX="726" custLinFactNeighborY="1678"/>
      <dgm:spPr/>
    </dgm:pt>
    <dgm:pt modelId="{BED016A2-C9EA-40E0-AC19-240C5E0ED851}" type="pres">
      <dgm:prSet presAssocID="{07E95735-5646-4C41-B9A1-5ECCCEAE516A}" presName="arrowWedge2" presStyleLbl="fgSibTrans2D1" presStyleIdx="1" presStyleCnt="3"/>
      <dgm:spPr/>
    </dgm:pt>
    <dgm:pt modelId="{D9141942-545D-48FD-967F-6B1ECB7DF544}" type="pres">
      <dgm:prSet presAssocID="{8FFB3C91-F0BC-45CB-8C2D-C84A1C9471F1}" presName="arrowWedge3" presStyleLbl="fgSibTrans2D1" presStyleIdx="2" presStyleCnt="3"/>
      <dgm:spPr/>
    </dgm:pt>
  </dgm:ptLst>
  <dgm:cxnLst>
    <dgm:cxn modelId="{5BFCAB1C-E1AE-44C3-B9EF-CE08BED1CBA3}" srcId="{88F9DDBE-C6C2-4C10-8C9F-7833EA513166}" destId="{1A5D661D-256E-4389-8D52-447F71E90F13}" srcOrd="2" destOrd="0" parTransId="{C3470D13-AE47-4253-A87C-3F7F42BEC10B}" sibTransId="{8FFB3C91-F0BC-45CB-8C2D-C84A1C9471F1}"/>
    <dgm:cxn modelId="{8829E226-CA1B-449A-9B22-2A453EF8F13A}" srcId="{88F9DDBE-C6C2-4C10-8C9F-7833EA513166}" destId="{A50B09B0-D8DB-4AEB-B447-8A6E5B846205}" srcOrd="1" destOrd="0" parTransId="{86121C01-F944-418B-B266-D62E16AAD094}" sibTransId="{07E95735-5646-4C41-B9A1-5ECCCEAE516A}"/>
    <dgm:cxn modelId="{14314260-B610-4E3C-95A6-E8972D080800}" type="presOf" srcId="{88F9DDBE-C6C2-4C10-8C9F-7833EA513166}" destId="{12B6A85E-689A-4C27-9DE1-0099D85BC07C}" srcOrd="0" destOrd="0" presId="urn:microsoft.com/office/officeart/2005/8/layout/cycle8"/>
    <dgm:cxn modelId="{299DF450-6399-487D-B5A1-13A24A6778D3}" srcId="{88F9DDBE-C6C2-4C10-8C9F-7833EA513166}" destId="{7318D576-6781-41CC-90C8-51F434075F7E}" srcOrd="0" destOrd="0" parTransId="{19A379B2-CC6F-44A6-8C01-67064298EE9B}" sibTransId="{19FDD8E6-89F1-4D8A-8F22-618ABE017EFA}"/>
    <dgm:cxn modelId="{C12D1779-D021-4E06-AF27-EDF2BDF97618}" type="presOf" srcId="{A50B09B0-D8DB-4AEB-B447-8A6E5B846205}" destId="{C816F4FD-34A7-47BA-89E4-A983B1D97A3D}" srcOrd="0" destOrd="0" presId="urn:microsoft.com/office/officeart/2005/8/layout/cycle8"/>
    <dgm:cxn modelId="{E5730EA1-BE25-404D-B575-6D78FB193BE3}" type="presOf" srcId="{7318D576-6781-41CC-90C8-51F434075F7E}" destId="{A2FDF075-B8CF-4CAC-BBD9-B6DEC6647631}" srcOrd="1" destOrd="0" presId="urn:microsoft.com/office/officeart/2005/8/layout/cycle8"/>
    <dgm:cxn modelId="{C1982DA4-D62E-42E8-ACB1-8F0129E72DD6}" type="presOf" srcId="{A50B09B0-D8DB-4AEB-B447-8A6E5B846205}" destId="{A5316575-8259-4759-B598-4E48C8841381}" srcOrd="1" destOrd="0" presId="urn:microsoft.com/office/officeart/2005/8/layout/cycle8"/>
    <dgm:cxn modelId="{70DC71C7-2C58-487E-8F29-40AB51A90441}" type="presOf" srcId="{1A5D661D-256E-4389-8D52-447F71E90F13}" destId="{E6969099-7841-4179-9E95-39EFFCD1C21E}" srcOrd="1" destOrd="0" presId="urn:microsoft.com/office/officeart/2005/8/layout/cycle8"/>
    <dgm:cxn modelId="{95519CF1-413E-4047-B397-72255A823AFF}" type="presOf" srcId="{1A5D661D-256E-4389-8D52-447F71E90F13}" destId="{CAB7AA53-E39E-4713-85B6-3F728BD0BD0E}" srcOrd="0" destOrd="0" presId="urn:microsoft.com/office/officeart/2005/8/layout/cycle8"/>
    <dgm:cxn modelId="{C2430EF9-17B4-4EEA-8347-F1647D792C05}" type="presOf" srcId="{7318D576-6781-41CC-90C8-51F434075F7E}" destId="{F0AA4F38-FB1D-461D-AE64-EA5793B65FF8}" srcOrd="0" destOrd="0" presId="urn:microsoft.com/office/officeart/2005/8/layout/cycle8"/>
    <dgm:cxn modelId="{43727E7D-5A0D-41F2-8592-E2BA555876DE}" type="presParOf" srcId="{12B6A85E-689A-4C27-9DE1-0099D85BC07C}" destId="{F0AA4F38-FB1D-461D-AE64-EA5793B65FF8}" srcOrd="0" destOrd="0" presId="urn:microsoft.com/office/officeart/2005/8/layout/cycle8"/>
    <dgm:cxn modelId="{A641D27B-EE17-4ACE-9906-BCE9BA8B80F2}" type="presParOf" srcId="{12B6A85E-689A-4C27-9DE1-0099D85BC07C}" destId="{FAE3884A-0678-44C5-86A4-49D66E775C7E}" srcOrd="1" destOrd="0" presId="urn:microsoft.com/office/officeart/2005/8/layout/cycle8"/>
    <dgm:cxn modelId="{3C71AA6C-4AC8-45AD-97B7-FC298F3C43ED}" type="presParOf" srcId="{12B6A85E-689A-4C27-9DE1-0099D85BC07C}" destId="{E322A1C1-3330-4348-920A-2036D256CFC6}" srcOrd="2" destOrd="0" presId="urn:microsoft.com/office/officeart/2005/8/layout/cycle8"/>
    <dgm:cxn modelId="{24447563-C925-4A25-A358-9802E73105C3}" type="presParOf" srcId="{12B6A85E-689A-4C27-9DE1-0099D85BC07C}" destId="{A2FDF075-B8CF-4CAC-BBD9-B6DEC6647631}" srcOrd="3" destOrd="0" presId="urn:microsoft.com/office/officeart/2005/8/layout/cycle8"/>
    <dgm:cxn modelId="{80C7F38C-4794-4F06-9FED-DC10A8267EEE}" type="presParOf" srcId="{12B6A85E-689A-4C27-9DE1-0099D85BC07C}" destId="{C816F4FD-34A7-47BA-89E4-A983B1D97A3D}" srcOrd="4" destOrd="0" presId="urn:microsoft.com/office/officeart/2005/8/layout/cycle8"/>
    <dgm:cxn modelId="{6656FFCE-A3FC-45CE-B187-EF027D0AC775}" type="presParOf" srcId="{12B6A85E-689A-4C27-9DE1-0099D85BC07C}" destId="{5AB9747D-3F17-4464-A954-7064BD9908F0}" srcOrd="5" destOrd="0" presId="urn:microsoft.com/office/officeart/2005/8/layout/cycle8"/>
    <dgm:cxn modelId="{ED0DD4B1-06E2-404E-B96F-05EE8EB58B3E}" type="presParOf" srcId="{12B6A85E-689A-4C27-9DE1-0099D85BC07C}" destId="{F5E181FF-7B5B-48F9-810D-402D6477F088}" srcOrd="6" destOrd="0" presId="urn:microsoft.com/office/officeart/2005/8/layout/cycle8"/>
    <dgm:cxn modelId="{174E7FE5-8D05-4804-994F-A9FD1DBA271F}" type="presParOf" srcId="{12B6A85E-689A-4C27-9DE1-0099D85BC07C}" destId="{A5316575-8259-4759-B598-4E48C8841381}" srcOrd="7" destOrd="0" presId="urn:microsoft.com/office/officeart/2005/8/layout/cycle8"/>
    <dgm:cxn modelId="{D6E18F14-40CB-4A9F-9A70-57BACD1119B8}" type="presParOf" srcId="{12B6A85E-689A-4C27-9DE1-0099D85BC07C}" destId="{CAB7AA53-E39E-4713-85B6-3F728BD0BD0E}" srcOrd="8" destOrd="0" presId="urn:microsoft.com/office/officeart/2005/8/layout/cycle8"/>
    <dgm:cxn modelId="{D48F0706-E065-49DF-82A2-D806966D7B36}" type="presParOf" srcId="{12B6A85E-689A-4C27-9DE1-0099D85BC07C}" destId="{7D6FCBB1-BD0A-410B-9E10-774937F8F12B}" srcOrd="9" destOrd="0" presId="urn:microsoft.com/office/officeart/2005/8/layout/cycle8"/>
    <dgm:cxn modelId="{ED51BFF9-7026-4830-888A-ED9D197862D9}" type="presParOf" srcId="{12B6A85E-689A-4C27-9DE1-0099D85BC07C}" destId="{5CCCB321-FC96-4D64-96FD-52A1EA53A8B5}" srcOrd="10" destOrd="0" presId="urn:microsoft.com/office/officeart/2005/8/layout/cycle8"/>
    <dgm:cxn modelId="{6FA7AEF1-71EC-40AB-A8E5-4A3789DA5289}" type="presParOf" srcId="{12B6A85E-689A-4C27-9DE1-0099D85BC07C}" destId="{E6969099-7841-4179-9E95-39EFFCD1C21E}" srcOrd="11" destOrd="0" presId="urn:microsoft.com/office/officeart/2005/8/layout/cycle8"/>
    <dgm:cxn modelId="{8533185D-F159-41BD-80A7-2AB76C3F886C}" type="presParOf" srcId="{12B6A85E-689A-4C27-9DE1-0099D85BC07C}" destId="{3EB47FD1-858C-42C8-973B-4BF2BFF08E68}" srcOrd="12" destOrd="0" presId="urn:microsoft.com/office/officeart/2005/8/layout/cycle8"/>
    <dgm:cxn modelId="{5B4B2A38-B2E7-4DFD-966F-E31BBBDC4538}" type="presParOf" srcId="{12B6A85E-689A-4C27-9DE1-0099D85BC07C}" destId="{BED016A2-C9EA-40E0-AC19-240C5E0ED851}" srcOrd="13" destOrd="0" presId="urn:microsoft.com/office/officeart/2005/8/layout/cycle8"/>
    <dgm:cxn modelId="{CFC6CCA9-B92D-4979-BFBF-FAE54066F04F}" type="presParOf" srcId="{12B6A85E-689A-4C27-9DE1-0099D85BC07C}" destId="{D9141942-545D-48FD-967F-6B1ECB7DF54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C1E5C-45E8-4BE1-B5D6-AF52D973917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EB7E6C77-B12E-4F0D-BE99-CC40356EB1F1}">
      <dgm:prSet/>
      <dgm:spPr/>
      <dgm:t>
        <a:bodyPr/>
        <a:lstStyle/>
        <a:p>
          <a:r>
            <a:rPr lang="en-GB"/>
            <a:t>What is the topic or concept that I am teaching?</a:t>
          </a:r>
          <a:endParaRPr lang="en-US"/>
        </a:p>
      </dgm:t>
    </dgm:pt>
    <dgm:pt modelId="{48780363-F5F6-4E6A-BC85-55CF00DB9911}" type="parTrans" cxnId="{3DAE498B-CC7F-4280-B63E-5B2C00EA8B55}">
      <dgm:prSet/>
      <dgm:spPr/>
      <dgm:t>
        <a:bodyPr/>
        <a:lstStyle/>
        <a:p>
          <a:endParaRPr lang="en-US"/>
        </a:p>
      </dgm:t>
    </dgm:pt>
    <dgm:pt modelId="{E76C36BE-AE4B-4A46-92D7-F6CBA3214464}" type="sibTrans" cxnId="{3DAE498B-CC7F-4280-B63E-5B2C00EA8B55}">
      <dgm:prSet/>
      <dgm:spPr/>
      <dgm:t>
        <a:bodyPr/>
        <a:lstStyle/>
        <a:p>
          <a:endParaRPr lang="en-US"/>
        </a:p>
      </dgm:t>
    </dgm:pt>
    <dgm:pt modelId="{B31D01AA-657A-4226-9C44-26BAA2C24BE6}">
      <dgm:prSet/>
      <dgm:spPr/>
      <dgm:t>
        <a:bodyPr/>
        <a:lstStyle/>
        <a:p>
          <a:r>
            <a:rPr lang="en-GB"/>
            <a:t>What prior subject knowledge will students need or lack? </a:t>
          </a:r>
          <a:endParaRPr lang="en-US"/>
        </a:p>
      </dgm:t>
    </dgm:pt>
    <dgm:pt modelId="{EF2759B8-9077-4C21-A7E0-EDE67F34567F}" type="parTrans" cxnId="{3A16347A-44F0-4746-81D0-9C21B84BEF6E}">
      <dgm:prSet/>
      <dgm:spPr/>
      <dgm:t>
        <a:bodyPr/>
        <a:lstStyle/>
        <a:p>
          <a:endParaRPr lang="en-US"/>
        </a:p>
      </dgm:t>
    </dgm:pt>
    <dgm:pt modelId="{039532EB-815F-4575-88A9-D6B68538F252}" type="sibTrans" cxnId="{3A16347A-44F0-4746-81D0-9C21B84BEF6E}">
      <dgm:prSet/>
      <dgm:spPr/>
      <dgm:t>
        <a:bodyPr/>
        <a:lstStyle/>
        <a:p>
          <a:endParaRPr lang="en-US"/>
        </a:p>
      </dgm:t>
    </dgm:pt>
    <dgm:pt modelId="{5CCBE122-1307-4A21-AB59-9BEEF5A08270}">
      <dgm:prSet/>
      <dgm:spPr/>
      <dgm:t>
        <a:bodyPr/>
        <a:lstStyle/>
        <a:p>
          <a:r>
            <a:rPr lang="en-GB"/>
            <a:t>What other knowledge or experiences might they need or lack? </a:t>
          </a:r>
          <a:endParaRPr lang="en-US"/>
        </a:p>
      </dgm:t>
    </dgm:pt>
    <dgm:pt modelId="{3BD7952F-F4F4-42EF-9F62-DFA4868D1762}" type="parTrans" cxnId="{01F38D90-7649-42D1-9EC0-F1FBDED15105}">
      <dgm:prSet/>
      <dgm:spPr/>
      <dgm:t>
        <a:bodyPr/>
        <a:lstStyle/>
        <a:p>
          <a:endParaRPr lang="en-US"/>
        </a:p>
      </dgm:t>
    </dgm:pt>
    <dgm:pt modelId="{B0D74F1A-2707-43BB-B992-D4591566BF12}" type="sibTrans" cxnId="{01F38D90-7649-42D1-9EC0-F1FBDED15105}">
      <dgm:prSet/>
      <dgm:spPr/>
      <dgm:t>
        <a:bodyPr/>
        <a:lstStyle/>
        <a:p>
          <a:endParaRPr lang="en-US"/>
        </a:p>
      </dgm:t>
    </dgm:pt>
    <dgm:pt modelId="{05E92904-2EBD-4E07-A0A1-F513DD6C9421}">
      <dgm:prSet/>
      <dgm:spPr/>
      <dgm:t>
        <a:bodyPr/>
        <a:lstStyle/>
        <a:p>
          <a:r>
            <a:rPr lang="en-GB"/>
            <a:t>What other knowledge or other experiences can I make use of? </a:t>
          </a:r>
          <a:endParaRPr lang="en-US"/>
        </a:p>
      </dgm:t>
    </dgm:pt>
    <dgm:pt modelId="{61ADF2A1-8264-47E6-A269-44C83AB60987}" type="parTrans" cxnId="{349BC59D-E7B8-4A8F-AF33-4393650F1B36}">
      <dgm:prSet/>
      <dgm:spPr/>
      <dgm:t>
        <a:bodyPr/>
        <a:lstStyle/>
        <a:p>
          <a:endParaRPr lang="en-US"/>
        </a:p>
      </dgm:t>
    </dgm:pt>
    <dgm:pt modelId="{D8E2047E-A244-4970-9135-373B0AC09A6B}" type="sibTrans" cxnId="{349BC59D-E7B8-4A8F-AF33-4393650F1B36}">
      <dgm:prSet/>
      <dgm:spPr/>
      <dgm:t>
        <a:bodyPr/>
        <a:lstStyle/>
        <a:p>
          <a:endParaRPr lang="en-US"/>
        </a:p>
      </dgm:t>
    </dgm:pt>
    <dgm:pt modelId="{D6872304-F371-4F88-8CAA-50AC334AF2C7}">
      <dgm:prSet/>
      <dgm:spPr/>
      <dgm:t>
        <a:bodyPr/>
        <a:lstStyle/>
        <a:p>
          <a:r>
            <a:rPr lang="en-GB"/>
            <a:t>What is *hard* about what I’m teaching *for this student*? </a:t>
          </a:r>
          <a:endParaRPr lang="en-US"/>
        </a:p>
      </dgm:t>
    </dgm:pt>
    <dgm:pt modelId="{90970ABF-F5B8-4978-831E-735F4CA87F91}" type="parTrans" cxnId="{CE366875-09CA-49A4-A6D4-0ED9A4C0304E}">
      <dgm:prSet/>
      <dgm:spPr/>
      <dgm:t>
        <a:bodyPr/>
        <a:lstStyle/>
        <a:p>
          <a:endParaRPr lang="en-US"/>
        </a:p>
      </dgm:t>
    </dgm:pt>
    <dgm:pt modelId="{14369A3B-B7EB-40FB-8FC2-4134C8DD11D0}" type="sibTrans" cxnId="{CE366875-09CA-49A4-A6D4-0ED9A4C0304E}">
      <dgm:prSet/>
      <dgm:spPr/>
      <dgm:t>
        <a:bodyPr/>
        <a:lstStyle/>
        <a:p>
          <a:endParaRPr lang="en-US"/>
        </a:p>
      </dgm:t>
    </dgm:pt>
    <dgm:pt modelId="{56A5F354-B2C9-41D8-BE56-648463D0A062}" type="pres">
      <dgm:prSet presAssocID="{C4BC1E5C-45E8-4BE1-B5D6-AF52D9739173}" presName="vert0" presStyleCnt="0">
        <dgm:presLayoutVars>
          <dgm:dir/>
          <dgm:animOne val="branch"/>
          <dgm:animLvl val="lvl"/>
        </dgm:presLayoutVars>
      </dgm:prSet>
      <dgm:spPr/>
    </dgm:pt>
    <dgm:pt modelId="{F1DEA62A-33F4-4DF3-954A-23E8D2E78D79}" type="pres">
      <dgm:prSet presAssocID="{EB7E6C77-B12E-4F0D-BE99-CC40356EB1F1}" presName="thickLine" presStyleLbl="alignNode1" presStyleIdx="0" presStyleCnt="5"/>
      <dgm:spPr/>
    </dgm:pt>
    <dgm:pt modelId="{3236900C-903F-4E64-B899-16399789F423}" type="pres">
      <dgm:prSet presAssocID="{EB7E6C77-B12E-4F0D-BE99-CC40356EB1F1}" presName="horz1" presStyleCnt="0"/>
      <dgm:spPr/>
    </dgm:pt>
    <dgm:pt modelId="{CBA538AA-57B5-4D32-A55C-49C1D1BF282C}" type="pres">
      <dgm:prSet presAssocID="{EB7E6C77-B12E-4F0D-BE99-CC40356EB1F1}" presName="tx1" presStyleLbl="revTx" presStyleIdx="0" presStyleCnt="5"/>
      <dgm:spPr/>
    </dgm:pt>
    <dgm:pt modelId="{41F6CED2-A82C-4604-A4D7-F82EE47461EB}" type="pres">
      <dgm:prSet presAssocID="{EB7E6C77-B12E-4F0D-BE99-CC40356EB1F1}" presName="vert1" presStyleCnt="0"/>
      <dgm:spPr/>
    </dgm:pt>
    <dgm:pt modelId="{40897BE1-348E-4EF4-B0B6-2939DD45BD78}" type="pres">
      <dgm:prSet presAssocID="{B31D01AA-657A-4226-9C44-26BAA2C24BE6}" presName="thickLine" presStyleLbl="alignNode1" presStyleIdx="1" presStyleCnt="5"/>
      <dgm:spPr/>
    </dgm:pt>
    <dgm:pt modelId="{6B7ECAA5-80C7-4613-BDDD-8691A3FE266B}" type="pres">
      <dgm:prSet presAssocID="{B31D01AA-657A-4226-9C44-26BAA2C24BE6}" presName="horz1" presStyleCnt="0"/>
      <dgm:spPr/>
    </dgm:pt>
    <dgm:pt modelId="{127B61CA-D493-410C-9A2E-8F2BA9E57E83}" type="pres">
      <dgm:prSet presAssocID="{B31D01AA-657A-4226-9C44-26BAA2C24BE6}" presName="tx1" presStyleLbl="revTx" presStyleIdx="1" presStyleCnt="5"/>
      <dgm:spPr/>
    </dgm:pt>
    <dgm:pt modelId="{A2D7F7C7-C02E-4E85-BF7C-759092AD06FE}" type="pres">
      <dgm:prSet presAssocID="{B31D01AA-657A-4226-9C44-26BAA2C24BE6}" presName="vert1" presStyleCnt="0"/>
      <dgm:spPr/>
    </dgm:pt>
    <dgm:pt modelId="{F1B969D9-41BC-4DDE-A043-28C5F7E780AA}" type="pres">
      <dgm:prSet presAssocID="{5CCBE122-1307-4A21-AB59-9BEEF5A08270}" presName="thickLine" presStyleLbl="alignNode1" presStyleIdx="2" presStyleCnt="5"/>
      <dgm:spPr/>
    </dgm:pt>
    <dgm:pt modelId="{B031AFE2-1FC3-48EA-A721-2D1CB8E47050}" type="pres">
      <dgm:prSet presAssocID="{5CCBE122-1307-4A21-AB59-9BEEF5A08270}" presName="horz1" presStyleCnt="0"/>
      <dgm:spPr/>
    </dgm:pt>
    <dgm:pt modelId="{26F06D76-9C78-496B-A844-B7BCD2CA1DAD}" type="pres">
      <dgm:prSet presAssocID="{5CCBE122-1307-4A21-AB59-9BEEF5A08270}" presName="tx1" presStyleLbl="revTx" presStyleIdx="2" presStyleCnt="5"/>
      <dgm:spPr/>
    </dgm:pt>
    <dgm:pt modelId="{3CD8B690-AC37-48A8-9A6A-2B16D2A07E7A}" type="pres">
      <dgm:prSet presAssocID="{5CCBE122-1307-4A21-AB59-9BEEF5A08270}" presName="vert1" presStyleCnt="0"/>
      <dgm:spPr/>
    </dgm:pt>
    <dgm:pt modelId="{8BB55417-F83D-45BD-A2F9-FED29A7AF6D0}" type="pres">
      <dgm:prSet presAssocID="{05E92904-2EBD-4E07-A0A1-F513DD6C9421}" presName="thickLine" presStyleLbl="alignNode1" presStyleIdx="3" presStyleCnt="5"/>
      <dgm:spPr/>
    </dgm:pt>
    <dgm:pt modelId="{209B1DE7-10A9-4802-A098-87A4DB38E34F}" type="pres">
      <dgm:prSet presAssocID="{05E92904-2EBD-4E07-A0A1-F513DD6C9421}" presName="horz1" presStyleCnt="0"/>
      <dgm:spPr/>
    </dgm:pt>
    <dgm:pt modelId="{60FC6164-1695-43B6-A65B-28419A73A434}" type="pres">
      <dgm:prSet presAssocID="{05E92904-2EBD-4E07-A0A1-F513DD6C9421}" presName="tx1" presStyleLbl="revTx" presStyleIdx="3" presStyleCnt="5"/>
      <dgm:spPr/>
    </dgm:pt>
    <dgm:pt modelId="{11297187-E64D-4B05-BF43-95C5CCDB0070}" type="pres">
      <dgm:prSet presAssocID="{05E92904-2EBD-4E07-A0A1-F513DD6C9421}" presName="vert1" presStyleCnt="0"/>
      <dgm:spPr/>
    </dgm:pt>
    <dgm:pt modelId="{B91BBF8A-D25A-4C71-8D5E-C480CAF131C7}" type="pres">
      <dgm:prSet presAssocID="{D6872304-F371-4F88-8CAA-50AC334AF2C7}" presName="thickLine" presStyleLbl="alignNode1" presStyleIdx="4" presStyleCnt="5"/>
      <dgm:spPr/>
    </dgm:pt>
    <dgm:pt modelId="{F2BE6BD5-2629-4832-8AB3-1C3FC9088220}" type="pres">
      <dgm:prSet presAssocID="{D6872304-F371-4F88-8CAA-50AC334AF2C7}" presName="horz1" presStyleCnt="0"/>
      <dgm:spPr/>
    </dgm:pt>
    <dgm:pt modelId="{9AF7BCD0-20F2-4CBB-A610-FE65FEEAFB93}" type="pres">
      <dgm:prSet presAssocID="{D6872304-F371-4F88-8CAA-50AC334AF2C7}" presName="tx1" presStyleLbl="revTx" presStyleIdx="4" presStyleCnt="5"/>
      <dgm:spPr/>
    </dgm:pt>
    <dgm:pt modelId="{42F30E19-5AE0-4CF7-B2AE-EF9CC1A185C0}" type="pres">
      <dgm:prSet presAssocID="{D6872304-F371-4F88-8CAA-50AC334AF2C7}" presName="vert1" presStyleCnt="0"/>
      <dgm:spPr/>
    </dgm:pt>
  </dgm:ptLst>
  <dgm:cxnLst>
    <dgm:cxn modelId="{5959911F-F723-41BF-B977-BD65324A4934}" type="presOf" srcId="{B31D01AA-657A-4226-9C44-26BAA2C24BE6}" destId="{127B61CA-D493-410C-9A2E-8F2BA9E57E83}" srcOrd="0" destOrd="0" presId="urn:microsoft.com/office/officeart/2008/layout/LinedList"/>
    <dgm:cxn modelId="{7C895E28-1CF6-4E56-900B-2A258930B6C4}" type="presOf" srcId="{5CCBE122-1307-4A21-AB59-9BEEF5A08270}" destId="{26F06D76-9C78-496B-A844-B7BCD2CA1DAD}" srcOrd="0" destOrd="0" presId="urn:microsoft.com/office/officeart/2008/layout/LinedList"/>
    <dgm:cxn modelId="{BE422E72-E5A1-4775-90C6-4C83BC3F49FB}" type="presOf" srcId="{05E92904-2EBD-4E07-A0A1-F513DD6C9421}" destId="{60FC6164-1695-43B6-A65B-28419A73A434}" srcOrd="0" destOrd="0" presId="urn:microsoft.com/office/officeart/2008/layout/LinedList"/>
    <dgm:cxn modelId="{CE366875-09CA-49A4-A6D4-0ED9A4C0304E}" srcId="{C4BC1E5C-45E8-4BE1-B5D6-AF52D9739173}" destId="{D6872304-F371-4F88-8CAA-50AC334AF2C7}" srcOrd="4" destOrd="0" parTransId="{90970ABF-F5B8-4978-831E-735F4CA87F91}" sibTransId="{14369A3B-B7EB-40FB-8FC2-4134C8DD11D0}"/>
    <dgm:cxn modelId="{3A16347A-44F0-4746-81D0-9C21B84BEF6E}" srcId="{C4BC1E5C-45E8-4BE1-B5D6-AF52D9739173}" destId="{B31D01AA-657A-4226-9C44-26BAA2C24BE6}" srcOrd="1" destOrd="0" parTransId="{EF2759B8-9077-4C21-A7E0-EDE67F34567F}" sibTransId="{039532EB-815F-4575-88A9-D6B68538F252}"/>
    <dgm:cxn modelId="{3DAE498B-CC7F-4280-B63E-5B2C00EA8B55}" srcId="{C4BC1E5C-45E8-4BE1-B5D6-AF52D9739173}" destId="{EB7E6C77-B12E-4F0D-BE99-CC40356EB1F1}" srcOrd="0" destOrd="0" parTransId="{48780363-F5F6-4E6A-BC85-55CF00DB9911}" sibTransId="{E76C36BE-AE4B-4A46-92D7-F6CBA3214464}"/>
    <dgm:cxn modelId="{E9BCF48C-7707-467F-BAB1-C01A98D53CC9}" type="presOf" srcId="{EB7E6C77-B12E-4F0D-BE99-CC40356EB1F1}" destId="{CBA538AA-57B5-4D32-A55C-49C1D1BF282C}" srcOrd="0" destOrd="0" presId="urn:microsoft.com/office/officeart/2008/layout/LinedList"/>
    <dgm:cxn modelId="{01F38D90-7649-42D1-9EC0-F1FBDED15105}" srcId="{C4BC1E5C-45E8-4BE1-B5D6-AF52D9739173}" destId="{5CCBE122-1307-4A21-AB59-9BEEF5A08270}" srcOrd="2" destOrd="0" parTransId="{3BD7952F-F4F4-42EF-9F62-DFA4868D1762}" sibTransId="{B0D74F1A-2707-43BB-B992-D4591566BF12}"/>
    <dgm:cxn modelId="{A024B594-D693-4203-B834-BE3379FC055D}" type="presOf" srcId="{D6872304-F371-4F88-8CAA-50AC334AF2C7}" destId="{9AF7BCD0-20F2-4CBB-A610-FE65FEEAFB93}" srcOrd="0" destOrd="0" presId="urn:microsoft.com/office/officeart/2008/layout/LinedList"/>
    <dgm:cxn modelId="{349BC59D-E7B8-4A8F-AF33-4393650F1B36}" srcId="{C4BC1E5C-45E8-4BE1-B5D6-AF52D9739173}" destId="{05E92904-2EBD-4E07-A0A1-F513DD6C9421}" srcOrd="3" destOrd="0" parTransId="{61ADF2A1-8264-47E6-A269-44C83AB60987}" sibTransId="{D8E2047E-A244-4970-9135-373B0AC09A6B}"/>
    <dgm:cxn modelId="{3B0F56B2-8450-4B53-8C73-722094B2717F}" type="presOf" srcId="{C4BC1E5C-45E8-4BE1-B5D6-AF52D9739173}" destId="{56A5F354-B2C9-41D8-BE56-648463D0A062}" srcOrd="0" destOrd="0" presId="urn:microsoft.com/office/officeart/2008/layout/LinedList"/>
    <dgm:cxn modelId="{F1AC5639-9541-43A9-9607-6168A9B4FB38}" type="presParOf" srcId="{56A5F354-B2C9-41D8-BE56-648463D0A062}" destId="{F1DEA62A-33F4-4DF3-954A-23E8D2E78D79}" srcOrd="0" destOrd="0" presId="urn:microsoft.com/office/officeart/2008/layout/LinedList"/>
    <dgm:cxn modelId="{4AEE9BF7-FC97-4644-BF6F-E2BA424531E0}" type="presParOf" srcId="{56A5F354-B2C9-41D8-BE56-648463D0A062}" destId="{3236900C-903F-4E64-B899-16399789F423}" srcOrd="1" destOrd="0" presId="urn:microsoft.com/office/officeart/2008/layout/LinedList"/>
    <dgm:cxn modelId="{903276BB-E5DC-4539-8E3F-D53B23E48556}" type="presParOf" srcId="{3236900C-903F-4E64-B899-16399789F423}" destId="{CBA538AA-57B5-4D32-A55C-49C1D1BF282C}" srcOrd="0" destOrd="0" presId="urn:microsoft.com/office/officeart/2008/layout/LinedList"/>
    <dgm:cxn modelId="{B9394043-7E60-4176-84E7-8C57535621DC}" type="presParOf" srcId="{3236900C-903F-4E64-B899-16399789F423}" destId="{41F6CED2-A82C-4604-A4D7-F82EE47461EB}" srcOrd="1" destOrd="0" presId="urn:microsoft.com/office/officeart/2008/layout/LinedList"/>
    <dgm:cxn modelId="{12997705-1FA9-4D8E-AC41-8F8C3C12783B}" type="presParOf" srcId="{56A5F354-B2C9-41D8-BE56-648463D0A062}" destId="{40897BE1-348E-4EF4-B0B6-2939DD45BD78}" srcOrd="2" destOrd="0" presId="urn:microsoft.com/office/officeart/2008/layout/LinedList"/>
    <dgm:cxn modelId="{D4B05644-F8D9-43CD-97CA-01CD65AC11EE}" type="presParOf" srcId="{56A5F354-B2C9-41D8-BE56-648463D0A062}" destId="{6B7ECAA5-80C7-4613-BDDD-8691A3FE266B}" srcOrd="3" destOrd="0" presId="urn:microsoft.com/office/officeart/2008/layout/LinedList"/>
    <dgm:cxn modelId="{823C68FA-4601-4CA8-AA53-8A72F1B759D9}" type="presParOf" srcId="{6B7ECAA5-80C7-4613-BDDD-8691A3FE266B}" destId="{127B61CA-D493-410C-9A2E-8F2BA9E57E83}" srcOrd="0" destOrd="0" presId="urn:microsoft.com/office/officeart/2008/layout/LinedList"/>
    <dgm:cxn modelId="{1FEEFBB2-51C4-43C0-9E11-8A7840CE027A}" type="presParOf" srcId="{6B7ECAA5-80C7-4613-BDDD-8691A3FE266B}" destId="{A2D7F7C7-C02E-4E85-BF7C-759092AD06FE}" srcOrd="1" destOrd="0" presId="urn:microsoft.com/office/officeart/2008/layout/LinedList"/>
    <dgm:cxn modelId="{AC5CE1D7-2F06-48D5-9887-F04AC113C55E}" type="presParOf" srcId="{56A5F354-B2C9-41D8-BE56-648463D0A062}" destId="{F1B969D9-41BC-4DDE-A043-28C5F7E780AA}" srcOrd="4" destOrd="0" presId="urn:microsoft.com/office/officeart/2008/layout/LinedList"/>
    <dgm:cxn modelId="{7D041740-8136-4978-903A-E6BCE5434D59}" type="presParOf" srcId="{56A5F354-B2C9-41D8-BE56-648463D0A062}" destId="{B031AFE2-1FC3-48EA-A721-2D1CB8E47050}" srcOrd="5" destOrd="0" presId="urn:microsoft.com/office/officeart/2008/layout/LinedList"/>
    <dgm:cxn modelId="{628B30E0-C9B1-48D9-BDDB-6648BE80BD7A}" type="presParOf" srcId="{B031AFE2-1FC3-48EA-A721-2D1CB8E47050}" destId="{26F06D76-9C78-496B-A844-B7BCD2CA1DAD}" srcOrd="0" destOrd="0" presId="urn:microsoft.com/office/officeart/2008/layout/LinedList"/>
    <dgm:cxn modelId="{8B8D6EDD-F738-49FD-A31B-D7E981D2FA89}" type="presParOf" srcId="{B031AFE2-1FC3-48EA-A721-2D1CB8E47050}" destId="{3CD8B690-AC37-48A8-9A6A-2B16D2A07E7A}" srcOrd="1" destOrd="0" presId="urn:microsoft.com/office/officeart/2008/layout/LinedList"/>
    <dgm:cxn modelId="{F785EF1C-B5D5-4BC8-960F-AF74FCE24924}" type="presParOf" srcId="{56A5F354-B2C9-41D8-BE56-648463D0A062}" destId="{8BB55417-F83D-45BD-A2F9-FED29A7AF6D0}" srcOrd="6" destOrd="0" presId="urn:microsoft.com/office/officeart/2008/layout/LinedList"/>
    <dgm:cxn modelId="{DB919555-A611-4504-9B13-3E0A7354EE82}" type="presParOf" srcId="{56A5F354-B2C9-41D8-BE56-648463D0A062}" destId="{209B1DE7-10A9-4802-A098-87A4DB38E34F}" srcOrd="7" destOrd="0" presId="urn:microsoft.com/office/officeart/2008/layout/LinedList"/>
    <dgm:cxn modelId="{6563F671-5585-4A9D-A2D0-5FB167B15329}" type="presParOf" srcId="{209B1DE7-10A9-4802-A098-87A4DB38E34F}" destId="{60FC6164-1695-43B6-A65B-28419A73A434}" srcOrd="0" destOrd="0" presId="urn:microsoft.com/office/officeart/2008/layout/LinedList"/>
    <dgm:cxn modelId="{B0B6B81B-ECB0-4C84-AC23-265634C085B6}" type="presParOf" srcId="{209B1DE7-10A9-4802-A098-87A4DB38E34F}" destId="{11297187-E64D-4B05-BF43-95C5CCDB0070}" srcOrd="1" destOrd="0" presId="urn:microsoft.com/office/officeart/2008/layout/LinedList"/>
    <dgm:cxn modelId="{78B3B950-9325-4469-9C04-C27584FFF39F}" type="presParOf" srcId="{56A5F354-B2C9-41D8-BE56-648463D0A062}" destId="{B91BBF8A-D25A-4C71-8D5E-C480CAF131C7}" srcOrd="8" destOrd="0" presId="urn:microsoft.com/office/officeart/2008/layout/LinedList"/>
    <dgm:cxn modelId="{33E06BC6-9DA3-49B5-8AC9-1AEC8B557941}" type="presParOf" srcId="{56A5F354-B2C9-41D8-BE56-648463D0A062}" destId="{F2BE6BD5-2629-4832-8AB3-1C3FC9088220}" srcOrd="9" destOrd="0" presId="urn:microsoft.com/office/officeart/2008/layout/LinedList"/>
    <dgm:cxn modelId="{C64CC8D6-E9B3-4B88-A91B-DDE4C0360849}" type="presParOf" srcId="{F2BE6BD5-2629-4832-8AB3-1C3FC9088220}" destId="{9AF7BCD0-20F2-4CBB-A610-FE65FEEAFB93}" srcOrd="0" destOrd="0" presId="urn:microsoft.com/office/officeart/2008/layout/LinedList"/>
    <dgm:cxn modelId="{E1E2768D-CFED-4F6B-8502-4D8300DA0533}" type="presParOf" srcId="{F2BE6BD5-2629-4832-8AB3-1C3FC9088220}" destId="{42F30E19-5AE0-4CF7-B2AE-EF9CC1A185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6313C-2BB1-4ACB-A4CF-A943EF29550F}">
      <dsp:nvSpPr>
        <dsp:cNvPr id="0" name=""/>
        <dsp:cNvSpPr/>
      </dsp:nvSpPr>
      <dsp:spPr>
        <a:xfrm>
          <a:off x="0" y="664"/>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0CEF7-67EE-4CFC-BC19-0C2E0B987221}">
      <dsp:nvSpPr>
        <dsp:cNvPr id="0" name=""/>
        <dsp:cNvSpPr/>
      </dsp:nvSpPr>
      <dsp:spPr>
        <a:xfrm>
          <a:off x="0" y="664"/>
          <a:ext cx="6830568" cy="1087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A child who has moved around the country or the world</a:t>
          </a:r>
          <a:endParaRPr lang="en-US" sz="3000" kern="1200"/>
        </a:p>
      </dsp:txBody>
      <dsp:txXfrm>
        <a:off x="0" y="664"/>
        <a:ext cx="6830568" cy="1087870"/>
      </dsp:txXfrm>
    </dsp:sp>
    <dsp:sp modelId="{C6F57B4A-743D-49D4-B308-761E62D773A2}">
      <dsp:nvSpPr>
        <dsp:cNvPr id="0" name=""/>
        <dsp:cNvSpPr/>
      </dsp:nvSpPr>
      <dsp:spPr>
        <a:xfrm>
          <a:off x="0" y="1088534"/>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DDEFE-78D5-4F46-AD36-51860896FEB9}">
      <dsp:nvSpPr>
        <dsp:cNvPr id="0" name=""/>
        <dsp:cNvSpPr/>
      </dsp:nvSpPr>
      <dsp:spPr>
        <a:xfrm>
          <a:off x="0" y="1088534"/>
          <a:ext cx="6830568" cy="1087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Pupils with EAL</a:t>
          </a:r>
          <a:endParaRPr lang="en-US" sz="3000" kern="1200"/>
        </a:p>
      </dsp:txBody>
      <dsp:txXfrm>
        <a:off x="0" y="1088534"/>
        <a:ext cx="6830568" cy="1087870"/>
      </dsp:txXfrm>
    </dsp:sp>
    <dsp:sp modelId="{D07436FA-D3E8-4B72-B4E5-7089301F0CB7}">
      <dsp:nvSpPr>
        <dsp:cNvPr id="0" name=""/>
        <dsp:cNvSpPr/>
      </dsp:nvSpPr>
      <dsp:spPr>
        <a:xfrm>
          <a:off x="0" y="2176404"/>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217D3-3F93-484F-96D0-29554BFA75F5}">
      <dsp:nvSpPr>
        <dsp:cNvPr id="0" name=""/>
        <dsp:cNvSpPr/>
      </dsp:nvSpPr>
      <dsp:spPr>
        <a:xfrm>
          <a:off x="0" y="2176404"/>
          <a:ext cx="6830568" cy="1087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Pupils integrating from home schooling</a:t>
          </a:r>
          <a:endParaRPr lang="en-US" sz="3000" kern="1200"/>
        </a:p>
      </dsp:txBody>
      <dsp:txXfrm>
        <a:off x="0" y="2176404"/>
        <a:ext cx="6830568" cy="1087870"/>
      </dsp:txXfrm>
    </dsp:sp>
    <dsp:sp modelId="{239DC008-13ED-42CF-9042-2B16A8D770D5}">
      <dsp:nvSpPr>
        <dsp:cNvPr id="0" name=""/>
        <dsp:cNvSpPr/>
      </dsp:nvSpPr>
      <dsp:spPr>
        <a:xfrm>
          <a:off x="0" y="3264275"/>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62821-B13E-4DF1-88C2-41B63B77872D}">
      <dsp:nvSpPr>
        <dsp:cNvPr id="0" name=""/>
        <dsp:cNvSpPr/>
      </dsp:nvSpPr>
      <dsp:spPr>
        <a:xfrm>
          <a:off x="0" y="3264275"/>
          <a:ext cx="6830568" cy="1087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Neuro-diverse pupils</a:t>
          </a:r>
          <a:endParaRPr lang="en-US" sz="3000" kern="1200"/>
        </a:p>
      </dsp:txBody>
      <dsp:txXfrm>
        <a:off x="0" y="3264275"/>
        <a:ext cx="6830568" cy="1087870"/>
      </dsp:txXfrm>
    </dsp:sp>
    <dsp:sp modelId="{45E4CD5A-0975-4EFB-A78B-F49426F3E509}">
      <dsp:nvSpPr>
        <dsp:cNvPr id="0" name=""/>
        <dsp:cNvSpPr/>
      </dsp:nvSpPr>
      <dsp:spPr>
        <a:xfrm>
          <a:off x="0" y="4352145"/>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78652-B8E2-445E-B35D-80B6C914968B}">
      <dsp:nvSpPr>
        <dsp:cNvPr id="0" name=""/>
        <dsp:cNvSpPr/>
      </dsp:nvSpPr>
      <dsp:spPr>
        <a:xfrm>
          <a:off x="0" y="4352145"/>
          <a:ext cx="6830568" cy="1087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LGBTQ+ Pupils </a:t>
          </a:r>
          <a:endParaRPr lang="en-US" sz="3000" kern="1200"/>
        </a:p>
      </dsp:txBody>
      <dsp:txXfrm>
        <a:off x="0" y="4352145"/>
        <a:ext cx="6830568" cy="1087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A4F38-FB1D-461D-AE64-EA5793B65FF8}">
      <dsp:nvSpPr>
        <dsp:cNvPr id="0" name=""/>
        <dsp:cNvSpPr/>
      </dsp:nvSpPr>
      <dsp:spPr>
        <a:xfrm>
          <a:off x="3580794" y="348107"/>
          <a:ext cx="3655123" cy="365512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What you’re teaching</a:t>
          </a:r>
        </a:p>
      </dsp:txBody>
      <dsp:txXfrm>
        <a:off x="5507131" y="1122645"/>
        <a:ext cx="1305401" cy="1087834"/>
      </dsp:txXfrm>
    </dsp:sp>
    <dsp:sp modelId="{C816F4FD-34A7-47BA-89E4-A983B1D97A3D}">
      <dsp:nvSpPr>
        <dsp:cNvPr id="0" name=""/>
        <dsp:cNvSpPr/>
      </dsp:nvSpPr>
      <dsp:spPr>
        <a:xfrm>
          <a:off x="3505516" y="478647"/>
          <a:ext cx="3655123" cy="365512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The techniques</a:t>
          </a:r>
        </a:p>
      </dsp:txBody>
      <dsp:txXfrm>
        <a:off x="4375783" y="2850126"/>
        <a:ext cx="1958102" cy="957294"/>
      </dsp:txXfrm>
    </dsp:sp>
    <dsp:sp modelId="{CAB7AA53-E39E-4713-85B6-3F728BD0BD0E}">
      <dsp:nvSpPr>
        <dsp:cNvPr id="0" name=""/>
        <dsp:cNvSpPr/>
      </dsp:nvSpPr>
      <dsp:spPr>
        <a:xfrm>
          <a:off x="2570607" y="-134954"/>
          <a:ext cx="5004924" cy="462475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The student</a:t>
          </a:r>
        </a:p>
      </dsp:txBody>
      <dsp:txXfrm>
        <a:off x="3150344" y="845053"/>
        <a:ext cx="1787473" cy="1376415"/>
      </dsp:txXfrm>
    </dsp:sp>
    <dsp:sp modelId="{3EB47FD1-858C-42C8-973B-4BF2BFF08E68}">
      <dsp:nvSpPr>
        <dsp:cNvPr id="0" name=""/>
        <dsp:cNvSpPr/>
      </dsp:nvSpPr>
      <dsp:spPr>
        <a:xfrm>
          <a:off x="3354826" y="121837"/>
          <a:ext cx="4107663" cy="410766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D016A2-C9EA-40E0-AC19-240C5E0ED851}">
      <dsp:nvSpPr>
        <dsp:cNvPr id="0" name=""/>
        <dsp:cNvSpPr/>
      </dsp:nvSpPr>
      <dsp:spPr>
        <a:xfrm>
          <a:off x="3279246" y="252146"/>
          <a:ext cx="4107663" cy="410766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141942-545D-48FD-967F-6B1ECB7DF544}">
      <dsp:nvSpPr>
        <dsp:cNvPr id="0" name=""/>
        <dsp:cNvSpPr/>
      </dsp:nvSpPr>
      <dsp:spPr>
        <a:xfrm>
          <a:off x="2587125" y="-209960"/>
          <a:ext cx="4949446" cy="483759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A4F38-FB1D-461D-AE64-EA5793B65FF8}">
      <dsp:nvSpPr>
        <dsp:cNvPr id="0" name=""/>
        <dsp:cNvSpPr/>
      </dsp:nvSpPr>
      <dsp:spPr>
        <a:xfrm>
          <a:off x="2960938" y="-69673"/>
          <a:ext cx="4593723" cy="449068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a:t>What you’re teaching</a:t>
          </a:r>
        </a:p>
      </dsp:txBody>
      <dsp:txXfrm>
        <a:off x="5381939" y="881923"/>
        <a:ext cx="1640615" cy="1336513"/>
      </dsp:txXfrm>
    </dsp:sp>
    <dsp:sp modelId="{C816F4FD-34A7-47BA-89E4-A983B1D97A3D}">
      <dsp:nvSpPr>
        <dsp:cNvPr id="0" name=""/>
        <dsp:cNvSpPr/>
      </dsp:nvSpPr>
      <dsp:spPr>
        <a:xfrm>
          <a:off x="3354959" y="478647"/>
          <a:ext cx="3655123" cy="365512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a:t>The techniques</a:t>
          </a:r>
        </a:p>
      </dsp:txBody>
      <dsp:txXfrm>
        <a:off x="4225227" y="2850126"/>
        <a:ext cx="1958102" cy="957294"/>
      </dsp:txXfrm>
    </dsp:sp>
    <dsp:sp modelId="{CAB7AA53-E39E-4713-85B6-3F728BD0BD0E}">
      <dsp:nvSpPr>
        <dsp:cNvPr id="0" name=""/>
        <dsp:cNvSpPr/>
      </dsp:nvSpPr>
      <dsp:spPr>
        <a:xfrm>
          <a:off x="3279681" y="348107"/>
          <a:ext cx="3655123" cy="365512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a:t>The student</a:t>
          </a:r>
        </a:p>
      </dsp:txBody>
      <dsp:txXfrm>
        <a:off x="3703066" y="1122645"/>
        <a:ext cx="1305401" cy="1087834"/>
      </dsp:txXfrm>
    </dsp:sp>
    <dsp:sp modelId="{3EB47FD1-858C-42C8-973B-4BF2BFF08E68}">
      <dsp:nvSpPr>
        <dsp:cNvPr id="0" name=""/>
        <dsp:cNvSpPr/>
      </dsp:nvSpPr>
      <dsp:spPr>
        <a:xfrm>
          <a:off x="2807468" y="-374519"/>
          <a:ext cx="4951664" cy="522999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D016A2-C9EA-40E0-AC19-240C5E0ED851}">
      <dsp:nvSpPr>
        <dsp:cNvPr id="0" name=""/>
        <dsp:cNvSpPr/>
      </dsp:nvSpPr>
      <dsp:spPr>
        <a:xfrm>
          <a:off x="3128690" y="252146"/>
          <a:ext cx="4107663" cy="410766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141942-545D-48FD-967F-6B1ECB7DF544}">
      <dsp:nvSpPr>
        <dsp:cNvPr id="0" name=""/>
        <dsp:cNvSpPr/>
      </dsp:nvSpPr>
      <dsp:spPr>
        <a:xfrm>
          <a:off x="3053110" y="121837"/>
          <a:ext cx="4107663" cy="410766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EA62A-33F4-4DF3-954A-23E8D2E78D79}">
      <dsp:nvSpPr>
        <dsp:cNvPr id="0" name=""/>
        <dsp:cNvSpPr/>
      </dsp:nvSpPr>
      <dsp:spPr>
        <a:xfrm>
          <a:off x="0" y="693"/>
          <a:ext cx="58111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538AA-57B5-4D32-A55C-49C1D1BF282C}">
      <dsp:nvSpPr>
        <dsp:cNvPr id="0" name=""/>
        <dsp:cNvSpPr/>
      </dsp:nvSpPr>
      <dsp:spPr>
        <a:xfrm>
          <a:off x="0" y="693"/>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What is the topic or concept that I am teaching?</a:t>
          </a:r>
          <a:endParaRPr lang="en-US" sz="2900" kern="1200"/>
        </a:p>
      </dsp:txBody>
      <dsp:txXfrm>
        <a:off x="0" y="693"/>
        <a:ext cx="5811128" cy="1135366"/>
      </dsp:txXfrm>
    </dsp:sp>
    <dsp:sp modelId="{40897BE1-348E-4EF4-B0B6-2939DD45BD78}">
      <dsp:nvSpPr>
        <dsp:cNvPr id="0" name=""/>
        <dsp:cNvSpPr/>
      </dsp:nvSpPr>
      <dsp:spPr>
        <a:xfrm>
          <a:off x="0" y="1136059"/>
          <a:ext cx="58111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B61CA-D493-410C-9A2E-8F2BA9E57E83}">
      <dsp:nvSpPr>
        <dsp:cNvPr id="0" name=""/>
        <dsp:cNvSpPr/>
      </dsp:nvSpPr>
      <dsp:spPr>
        <a:xfrm>
          <a:off x="0" y="11360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What prior subject knowledge will students need or lack? </a:t>
          </a:r>
          <a:endParaRPr lang="en-US" sz="2900" kern="1200"/>
        </a:p>
      </dsp:txBody>
      <dsp:txXfrm>
        <a:off x="0" y="1136059"/>
        <a:ext cx="5811128" cy="1135366"/>
      </dsp:txXfrm>
    </dsp:sp>
    <dsp:sp modelId="{F1B969D9-41BC-4DDE-A043-28C5F7E780AA}">
      <dsp:nvSpPr>
        <dsp:cNvPr id="0" name=""/>
        <dsp:cNvSpPr/>
      </dsp:nvSpPr>
      <dsp:spPr>
        <a:xfrm>
          <a:off x="0" y="2271426"/>
          <a:ext cx="58111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06D76-9C78-496B-A844-B7BCD2CA1DAD}">
      <dsp:nvSpPr>
        <dsp:cNvPr id="0" name=""/>
        <dsp:cNvSpPr/>
      </dsp:nvSpPr>
      <dsp:spPr>
        <a:xfrm>
          <a:off x="0" y="2271426"/>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What other knowledge or experiences might they need or lack? </a:t>
          </a:r>
          <a:endParaRPr lang="en-US" sz="2900" kern="1200"/>
        </a:p>
      </dsp:txBody>
      <dsp:txXfrm>
        <a:off x="0" y="2271426"/>
        <a:ext cx="5811128" cy="1135366"/>
      </dsp:txXfrm>
    </dsp:sp>
    <dsp:sp modelId="{8BB55417-F83D-45BD-A2F9-FED29A7AF6D0}">
      <dsp:nvSpPr>
        <dsp:cNvPr id="0" name=""/>
        <dsp:cNvSpPr/>
      </dsp:nvSpPr>
      <dsp:spPr>
        <a:xfrm>
          <a:off x="0" y="3406792"/>
          <a:ext cx="58111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C6164-1695-43B6-A65B-28419A73A434}">
      <dsp:nvSpPr>
        <dsp:cNvPr id="0" name=""/>
        <dsp:cNvSpPr/>
      </dsp:nvSpPr>
      <dsp:spPr>
        <a:xfrm>
          <a:off x="0" y="3406792"/>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What other knowledge or other experiences can I make use of? </a:t>
          </a:r>
          <a:endParaRPr lang="en-US" sz="2900" kern="1200"/>
        </a:p>
      </dsp:txBody>
      <dsp:txXfrm>
        <a:off x="0" y="3406792"/>
        <a:ext cx="5811128" cy="1135366"/>
      </dsp:txXfrm>
    </dsp:sp>
    <dsp:sp modelId="{B91BBF8A-D25A-4C71-8D5E-C480CAF131C7}">
      <dsp:nvSpPr>
        <dsp:cNvPr id="0" name=""/>
        <dsp:cNvSpPr/>
      </dsp:nvSpPr>
      <dsp:spPr>
        <a:xfrm>
          <a:off x="0" y="4542159"/>
          <a:ext cx="58111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7BCD0-20F2-4CBB-A610-FE65FEEAFB93}">
      <dsp:nvSpPr>
        <dsp:cNvPr id="0" name=""/>
        <dsp:cNvSpPr/>
      </dsp:nvSpPr>
      <dsp:spPr>
        <a:xfrm>
          <a:off x="0" y="45421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What is *hard* about what I’m teaching *for this student*? </a:t>
          </a:r>
          <a:endParaRPr lang="en-US" sz="2900" kern="1200"/>
        </a:p>
      </dsp:txBody>
      <dsp:txXfrm>
        <a:off x="0" y="4542159"/>
        <a:ext cx="5811128" cy="11353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ABFCF-B199-0245-AE67-590C15003269}"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A4692-C67A-6240-9951-3D275E0A5E40}" type="slidenum">
              <a:rPr lang="en-US" smtClean="0"/>
              <a:t>‹#›</a:t>
            </a:fld>
            <a:endParaRPr lang="en-US"/>
          </a:p>
        </p:txBody>
      </p:sp>
    </p:spTree>
    <p:extLst>
      <p:ext uri="{BB962C8B-B14F-4D97-AF65-F5344CB8AC3E}">
        <p14:creationId xmlns:p14="http://schemas.microsoft.com/office/powerpoint/2010/main" val="376696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66E5F6-DDA9-0144-88D5-355D0306CF40}" type="slidenum">
              <a:rPr lang="en-US" smtClean="0"/>
              <a:t>2</a:t>
            </a:fld>
            <a:endParaRPr lang="en-US"/>
          </a:p>
        </p:txBody>
      </p:sp>
    </p:spTree>
    <p:extLst>
      <p:ext uri="{BB962C8B-B14F-4D97-AF65-F5344CB8AC3E}">
        <p14:creationId xmlns:p14="http://schemas.microsoft.com/office/powerpoint/2010/main" val="354207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to add to the complexity further - sometimes pupils present with social and cultural resources which are at the same time an advantage, or a source of strength and valuable experience, but which nonetheless require you to think about their inclusion!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78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them to SEND Code of Practice and to their other sessions which their provider will take them through,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90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you do need to know about the specific issues faced by some pupils, but </a:t>
            </a:r>
            <a:r>
              <a:rPr lang="en-GB" dirty="0"/>
              <a:t>often, in practice it is better to worry less about labels than the barriers that a pupil is experiencing.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therefore going to do some thinking about barriers: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30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and then discussion on tables. Bring together ideas on board (could use technology here to collate if remote).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66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think that in order to develop effective habits of mind in relation to adaptive teaching you’ll need to know about, and get used to thinking about these three aspects of your practice.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96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We’ve already talked a great deal about the student – these are the kinds of questions that you’ll be asking yourself when you’re identifying, and when you have settled on a particular student for your assignment.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07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We’ll turn now to the thing you’re teaching – but before we do think generally about your subject – </a:t>
            </a:r>
          </a:p>
          <a:p>
            <a:endParaRPr lang="en-GB"/>
          </a:p>
          <a:p>
            <a:r>
              <a:rPr lang="en-GB"/>
              <a:t>What kinds of barriers, conceptual, knowledge based, physical, skills-based etc does your subject often present to students with inclusion or SEND barriers to learning?  Think about this on your own before sharing.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05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issues that we want you to consider, unpack and research by the next session:</a:t>
            </a:r>
          </a:p>
          <a:p>
            <a:endParaRPr lang="en-GB"/>
          </a:p>
          <a:p>
            <a:r>
              <a:rPr lang="en-GB" b="1"/>
              <a:t>If there is time here you could ask them to engage in individual ‘thought experiments’. </a:t>
            </a:r>
            <a:r>
              <a:rPr lang="en-GB" b="0"/>
              <a:t> Ask them to consider something they either saw being taught, or taught themselves.   Then give them two or three minutes to jot down some answers to at least three of these questions.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88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CE0F7-29B8-4C74-A3D3-18250C7ED3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explicit that this is a pedagogic model / device that they can use with their own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CE0F7-29B8-4C74-A3D3-18250C7ED3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61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briefly cover this – make sure that it is established that this is part of their CCF provision – they are working on things, and in ways, that will help them achieve QTS.</a:t>
            </a:r>
          </a:p>
        </p:txBody>
      </p:sp>
      <p:sp>
        <p:nvSpPr>
          <p:cNvPr id="4" name="Slide Number Placeholder 3"/>
          <p:cNvSpPr>
            <a:spLocks noGrp="1"/>
          </p:cNvSpPr>
          <p:nvPr>
            <p:ph type="sldNum" sz="quarter" idx="5"/>
          </p:nvPr>
        </p:nvSpPr>
        <p:spPr/>
        <p:txBody>
          <a:bodyPr/>
          <a:lstStyle/>
          <a:p>
            <a:fld id="{5301C763-D21B-40EC-994B-95EB2717D269}" type="slidenum">
              <a:rPr lang="en-GB" smtClean="0"/>
              <a:t>4</a:t>
            </a:fld>
            <a:endParaRPr lang="en-GB"/>
          </a:p>
        </p:txBody>
      </p:sp>
    </p:spTree>
    <p:extLst>
      <p:ext uri="{BB962C8B-B14F-4D97-AF65-F5344CB8AC3E}">
        <p14:creationId xmlns:p14="http://schemas.microsoft.com/office/powerpoint/2010/main" val="240808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You’re responsible for wave 1 – but within wave 1 there’s a responsibility to address specific issues that might go beyond general ‘high quality teaching’.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CE0F7-29B8-4C74-A3D3-18250C7ED3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760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General literacy issues – </a:t>
            </a:r>
          </a:p>
          <a:p>
            <a:endParaRPr lang="en-GB"/>
          </a:p>
          <a:p>
            <a:r>
              <a:rPr lang="en-GB"/>
              <a:t>Back to the ‘owl’ – you will need to deliver these in different ways sometimes, and sometimes this will mean different ways within one class. </a:t>
            </a:r>
          </a:p>
          <a:p>
            <a:endParaRPr lang="en-GB"/>
          </a:p>
          <a:p>
            <a:r>
              <a:rPr lang="en-GB"/>
              <a:t>To make this come alive for your own thinking, and also the writing for L6 and L7 – you need to tailor it for the barriers and topic you’re teaching.</a:t>
            </a:r>
          </a:p>
          <a:p>
            <a:endParaRPr lang="en-GB"/>
          </a:p>
          <a:p>
            <a:r>
              <a:rPr lang="en-GB"/>
              <a:t>For instance – Is this the right text to teach what you want to teach? What are the tricky issues in the text that you will need to focus on in any discussion? How can I make students care about it, see it as important or as a puzzle or challenge?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CE0F7-29B8-4C74-A3D3-18250C7ED3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85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explicit that this is a pedagogic model / device that they can use with their own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CE0F7-29B8-4C74-A3D3-18250C7ED3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12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454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14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Arial"/>
                <a:cs typeface="Arial"/>
              </a:rPr>
              <a:t>What does this mean for my practice? (1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Arial"/>
                <a:cs typeface="Arial"/>
              </a:rPr>
              <a:t>Now that ECTs are aware of the Graduated Approach and routes into how to recognise the needs of a pupil with SEND in their class, this session will move forward to addressing practical implications/take always that they could use in their teaching practice. This moves the focus of the session from looking at a school level approach to a classroom level approach.</a:t>
            </a:r>
            <a:endParaRPr lang="en-US" dirty="0">
              <a:cs typeface="Arial"/>
            </a:endParaRPr>
          </a:p>
          <a:p>
            <a:endParaRPr lang="en-US" dirty="0"/>
          </a:p>
          <a:p>
            <a:r>
              <a:rPr lang="en-US" dirty="0">
                <a:latin typeface="Arial"/>
                <a:cs typeface="Arial"/>
              </a:rPr>
              <a:t>Read this quotation with the group and emphasis how it is part of their roles as teachers to hold responsibility and accountability for the learners in their class, even when they are accessing other support.  </a:t>
            </a:r>
            <a:endParaRPr lang="en-US" dirty="0">
              <a:cs typeface="Arial"/>
            </a:endParaRPr>
          </a:p>
          <a:p>
            <a:endParaRPr lang="en-US" dirty="0">
              <a:latin typeface="Arial"/>
              <a:cs typeface="Arial"/>
            </a:endParaRPr>
          </a:p>
          <a:p>
            <a:r>
              <a:rPr lang="en-US" dirty="0">
                <a:latin typeface="Arial"/>
                <a:cs typeface="Arial"/>
              </a:rPr>
              <a:t>As a classroom teachers, ECTs are well positioned to be able to assess whether pupils are making slower than expected progress (remembering, this does not have to be based solely on attainment but can include social needs too, for example). It is worth noting that slow progress and low attainment do not automatically mean a pupil will have SEND. Equally, it should not be assumed that a pupil working at the expected level for their age means there is no learning difficulty (SEND Code of Practice: 6.23) but if a teacher comes across these types of characteristics, they will require further investigation.</a:t>
            </a:r>
            <a:endParaRPr lang="en-US" dirty="0">
              <a:cs typeface="Arial"/>
            </a:endParaRPr>
          </a:p>
          <a:p>
            <a:endParaRPr lang="en-US" dirty="0">
              <a:latin typeface="Arial"/>
              <a:cs typeface="Arial"/>
            </a:endParaRPr>
          </a:p>
          <a:p>
            <a:r>
              <a:rPr lang="en-US" dirty="0">
                <a:latin typeface="Arial"/>
                <a:cs typeface="Arial"/>
              </a:rPr>
              <a:t>Ask ECTs, 'if you have a pupil in your lesson who you think is making slower than expected progress but does not have a diagnosis of SEND, what is your next step?'</a:t>
            </a:r>
            <a:endParaRPr lang="en-US" dirty="0">
              <a:cs typeface="Arial"/>
            </a:endParaRPr>
          </a:p>
          <a:p>
            <a:endParaRPr lang="en-US" dirty="0">
              <a:cs typeface="Arial"/>
            </a:endParaRPr>
          </a:p>
          <a:p>
            <a:r>
              <a:rPr lang="en-US" dirty="0">
                <a:latin typeface="Arial"/>
                <a:cs typeface="Arial"/>
              </a:rPr>
              <a:t>Answer: Speak to your SENCO/make a referral in line with the school policy. They will work with you to assess whether the pupil has SEND.</a:t>
            </a:r>
            <a:endParaRPr lang="en-US" dirty="0">
              <a:cs typeface="Arial"/>
            </a:endParaRPr>
          </a:p>
        </p:txBody>
      </p:sp>
      <p:sp>
        <p:nvSpPr>
          <p:cNvPr id="4" name="Slide Number Placeholder 3"/>
          <p:cNvSpPr>
            <a:spLocks noGrp="1"/>
          </p:cNvSpPr>
          <p:nvPr>
            <p:ph type="sldNum" sz="quarter" idx="5"/>
          </p:nvPr>
        </p:nvSpPr>
        <p:spPr/>
        <p:txBody>
          <a:bodyPr/>
          <a:lstStyle/>
          <a:p>
            <a:fld id="{2BBCEFE5-0BFB-40E9-908D-DD70FC0A44EC}" type="slidenum">
              <a:rPr lang="en-GB" smtClean="0"/>
              <a:pPr/>
              <a:t>9</a:t>
            </a:fld>
            <a:endParaRPr lang="en-GB" dirty="0"/>
          </a:p>
        </p:txBody>
      </p:sp>
    </p:spTree>
    <p:extLst>
      <p:ext uri="{BB962C8B-B14F-4D97-AF65-F5344CB8AC3E}">
        <p14:creationId xmlns:p14="http://schemas.microsoft.com/office/powerpoint/2010/main" val="245907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BAFCE45-58BB-4A1C-B31E-0576EA2539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4715" indent="-228943">
              <a:spcBef>
                <a:spcPct val="30000"/>
              </a:spcBef>
              <a:defRPr sz="1200">
                <a:solidFill>
                  <a:schemeClr val="tx1"/>
                </a:solidFill>
                <a:latin typeface="Calibri" panose="020F0502020204030204" pitchFamily="34" charset="0"/>
              </a:defRPr>
            </a:lvl3pPr>
            <a:lvl4pPr marL="1602600" indent="-228943">
              <a:spcBef>
                <a:spcPct val="30000"/>
              </a:spcBef>
              <a:defRPr sz="1200">
                <a:solidFill>
                  <a:schemeClr val="tx1"/>
                </a:solidFill>
                <a:latin typeface="Calibri" panose="020F0502020204030204" pitchFamily="34" charset="0"/>
              </a:defRPr>
            </a:lvl4pPr>
            <a:lvl5pPr marL="2060486" indent="-228943">
              <a:spcBef>
                <a:spcPct val="30000"/>
              </a:spcBef>
              <a:defRPr sz="1200">
                <a:solidFill>
                  <a:schemeClr val="tx1"/>
                </a:solidFill>
                <a:latin typeface="Calibri" panose="020F0502020204030204" pitchFamily="34" charset="0"/>
              </a:defRPr>
            </a:lvl5pPr>
            <a:lvl6pPr marL="2518372" indent="-228943" eaLnBrk="0" fontAlgn="base" hangingPunct="0">
              <a:spcBef>
                <a:spcPct val="30000"/>
              </a:spcBef>
              <a:spcAft>
                <a:spcPct val="0"/>
              </a:spcAft>
              <a:defRPr sz="1200">
                <a:solidFill>
                  <a:schemeClr val="tx1"/>
                </a:solidFill>
                <a:latin typeface="Calibri" panose="020F0502020204030204" pitchFamily="34" charset="0"/>
              </a:defRPr>
            </a:lvl6pPr>
            <a:lvl7pPr marL="2976258" indent="-228943" eaLnBrk="0" fontAlgn="base" hangingPunct="0">
              <a:spcBef>
                <a:spcPct val="30000"/>
              </a:spcBef>
              <a:spcAft>
                <a:spcPct val="0"/>
              </a:spcAft>
              <a:defRPr sz="1200">
                <a:solidFill>
                  <a:schemeClr val="tx1"/>
                </a:solidFill>
                <a:latin typeface="Calibri" panose="020F0502020204030204" pitchFamily="34" charset="0"/>
              </a:defRPr>
            </a:lvl7pPr>
            <a:lvl8pPr marL="3434144" indent="-228943" eaLnBrk="0" fontAlgn="base" hangingPunct="0">
              <a:spcBef>
                <a:spcPct val="30000"/>
              </a:spcBef>
              <a:spcAft>
                <a:spcPct val="0"/>
              </a:spcAft>
              <a:defRPr sz="1200">
                <a:solidFill>
                  <a:schemeClr val="tx1"/>
                </a:solidFill>
                <a:latin typeface="Calibri" panose="020F0502020204030204" pitchFamily="34" charset="0"/>
              </a:defRPr>
            </a:lvl8pPr>
            <a:lvl9pPr marL="3892029" indent="-22894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38230C6-DA46-4871-AD3B-8C26430B7AD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8371" name="Rectangle 2">
            <a:extLst>
              <a:ext uri="{FF2B5EF4-FFF2-40B4-BE49-F238E27FC236}">
                <a16:creationId xmlns:a16="http://schemas.microsoft.com/office/drawing/2014/main" id="{41A25D49-002D-4CCC-AA0E-4156C50D47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F6F83A62-06E2-4309-B6E5-F69307C39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Tree>
    <p:extLst>
      <p:ext uri="{BB962C8B-B14F-4D97-AF65-F5344CB8AC3E}">
        <p14:creationId xmlns:p14="http://schemas.microsoft.com/office/powerpoint/2010/main" val="386031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that there’s an overlap, but inclusion usually has a broader definition – whilst accessibility is commonly understood to refer to provision designed to help people overcome specific disabilities such as provision of ALT text for visually impaired students, or wheelchair access to buildings, extra time or enlarged text in assessments.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Watson (2018) points out these definitions tend in practice to narrow down to pupils with readily identifiable needs, and broader social notions of inclusion are often hard to operationalise. [</a:t>
            </a:r>
            <a:r>
              <a:rPr lang="en-GB" sz="1800" dirty="0">
                <a:solidFill>
                  <a:srgbClr val="000000"/>
                </a:solidFill>
                <a:effectLst/>
                <a:latin typeface="Arial" panose="020B0604020202020204" pitchFamily="34" charset="0"/>
                <a:ea typeface="Calibri" panose="020F0502020204030204" pitchFamily="34" charset="0"/>
              </a:rPr>
              <a:t>Westwood, p. (2018) </a:t>
            </a:r>
            <a:r>
              <a:rPr lang="en-GB" sz="1800" i="1" dirty="0">
                <a:solidFill>
                  <a:srgbClr val="000000"/>
                </a:solidFill>
                <a:effectLst/>
                <a:latin typeface="Arial" panose="020B0604020202020204" pitchFamily="34" charset="0"/>
                <a:ea typeface="Calibri" panose="020F0502020204030204" pitchFamily="34" charset="0"/>
              </a:rPr>
              <a:t>Inclusion and Adaptive Teaching: Meeting the challenge of diversity in the classroom.</a:t>
            </a:r>
            <a:r>
              <a:rPr lang="en-GB" sz="1800" dirty="0">
                <a:solidFill>
                  <a:srgbClr val="000000"/>
                </a:solidFill>
                <a:effectLst/>
                <a:latin typeface="Arial" panose="020B0604020202020204" pitchFamily="34" charset="0"/>
                <a:ea typeface="Calibri" panose="020F0502020204030204" pitchFamily="34" charset="0"/>
              </a:rPr>
              <a:t> Routledge]</a:t>
            </a:r>
            <a:endParaRPr lang="en-GB" sz="1800" dirty="0">
              <a:effectLst/>
              <a:latin typeface="Arial" panose="020B0604020202020204" pitchFamily="34" charset="0"/>
              <a:ea typeface="SimSu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Use slide to point out that you might still hear the word ‘differentiation’, </a:t>
            </a:r>
            <a:r>
              <a:rPr lang="en-GB" sz="1200" b="0" dirty="0"/>
              <a:t>but that it is generally accepted that focusing too much on producing different work for differences is often counterproductive. </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BUT</a:t>
            </a:r>
            <a:r>
              <a:rPr lang="en-GB" sz="1200" dirty="0"/>
              <a:t> – some access issues will require some forms of differentiation.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56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questions on the right are the kinds of questions that an effective practitioner uses to engage in thinking about how best to achieve adaptive teaching. As you can see, this suggests that adaptive teaching is more inclusive than adaptive teaching, but that it also requires teachers to bring together an understanding of the student, the curriculum and of some adaptive techniques.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29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there’s a moral but also a legal obligation on us to address these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0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on this slide that teachers are not required to make diagnosis – and for reasons that we’re arguing later on, sometimes they’re better off thinking instead about the questions on the right hand side than accurately choosing a label for the child’s barriers. </a:t>
            </a:r>
          </a:p>
          <a:p>
            <a:endParaRPr lang="en-GB" dirty="0"/>
          </a:p>
          <a:p>
            <a:r>
              <a:rPr lang="en-GB" dirty="0"/>
              <a:t>If you are concerned about an SEN you are under an obligation (professionally) to raise this with other experts in your school – your mentor, host teachers or SENCO.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1C763-D21B-40EC-994B-95EB2717D2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3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B319-3AFA-3747-9CF7-CB526A2408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91C46F-2C34-FD4B-9D5D-C45F5FAC1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1AAE2C-1087-DA45-ACAC-4252EA42F699}"/>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5" name="Footer Placeholder 4">
            <a:extLst>
              <a:ext uri="{FF2B5EF4-FFF2-40B4-BE49-F238E27FC236}">
                <a16:creationId xmlns:a16="http://schemas.microsoft.com/office/drawing/2014/main" id="{DB287241-101F-D943-A560-1F7C81963B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D63655-A8B4-A947-AD04-F95944809707}"/>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298532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193C-E596-444A-9D83-3871325155B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5154CA3-DFEF-0D42-B4CB-7509AF9F374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0E8C45-1518-374A-B68C-4C7D70B4C060}"/>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5" name="Footer Placeholder 4">
            <a:extLst>
              <a:ext uri="{FF2B5EF4-FFF2-40B4-BE49-F238E27FC236}">
                <a16:creationId xmlns:a16="http://schemas.microsoft.com/office/drawing/2014/main" id="{C55169C4-BAC5-4841-BD72-CB6480817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05C472-208A-AA41-8729-E7FDED8859C2}"/>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34561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492CF0-9A70-F043-AFA8-20D3C0908F4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1D3111-A345-E54F-B31F-983B8ED7D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653F00-566E-3C44-93AC-2182FE89B1DA}"/>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5" name="Footer Placeholder 4">
            <a:extLst>
              <a:ext uri="{FF2B5EF4-FFF2-40B4-BE49-F238E27FC236}">
                <a16:creationId xmlns:a16="http://schemas.microsoft.com/office/drawing/2014/main" id="{168D66AC-20BB-D145-97CE-FE6E217089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6C3B62-F30A-3D45-A66F-0D62A2944878}"/>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91558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3ACAB3-CA36-4966-8A1D-076772D39D8D}" type="slidenum">
              <a:rPr lang="en-GB" smtClean="0"/>
              <a:t>‹#›</a:t>
            </a:fld>
            <a:endParaRPr lang="en-GB" dirty="0"/>
          </a:p>
        </p:txBody>
      </p:sp>
      <p:sp>
        <p:nvSpPr>
          <p:cNvPr id="9" name="Text Placeholder 3"/>
          <p:cNvSpPr>
            <a:spLocks noGrp="1"/>
          </p:cNvSpPr>
          <p:nvPr>
            <p:ph type="body" sz="half" idx="2"/>
          </p:nvPr>
        </p:nvSpPr>
        <p:spPr>
          <a:xfrm>
            <a:off x="2371725" y="777240"/>
            <a:ext cx="7439025" cy="5040630"/>
          </a:xfrm>
        </p:spPr>
        <p:txBody>
          <a:bodyPr anchor="ctr" anchorCtr="0"/>
          <a:lstStyle>
            <a:lvl1pPr marL="0" indent="0" algn="ctr">
              <a:lnSpc>
                <a:spcPct val="90000"/>
              </a:lnSpc>
              <a:spcBef>
                <a:spcPts val="0"/>
              </a:spcBef>
              <a:buNone/>
              <a:defRPr sz="6000">
                <a:solidFill>
                  <a:schemeClr val="tx2"/>
                </a:solidFill>
              </a:defRPr>
            </a:lvl1pPr>
            <a:lvl2pPr marL="0" indent="0" algn="ctr">
              <a:spcBef>
                <a:spcPts val="1800"/>
              </a:spcBef>
              <a:buNone/>
              <a:defRPr sz="1200">
                <a:solidFill>
                  <a:schemeClr val="tx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6" name="Line 11">
            <a:extLst>
              <a:ext uri="{FF2B5EF4-FFF2-40B4-BE49-F238E27FC236}">
                <a16:creationId xmlns:a16="http://schemas.microsoft.com/office/drawing/2014/main" id="{B15D4224-23B9-443A-83A4-0D643D83E21E}"/>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17848370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2A69-0F28-4B7A-8C53-D6F492B277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C93504-1FEC-4A0A-A4F7-EC9D16546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D494D9-E740-4596-8C1E-6C40C932F6F8}"/>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5" name="Footer Placeholder 4">
            <a:extLst>
              <a:ext uri="{FF2B5EF4-FFF2-40B4-BE49-F238E27FC236}">
                <a16:creationId xmlns:a16="http://schemas.microsoft.com/office/drawing/2014/main" id="{7624255F-3749-4D50-852D-B6726F416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F9DB53-C132-4DCF-9424-FBEB324DED3E}"/>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158935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D97E-33B6-4FFB-BF9F-4530CBC07B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13013-763D-4318-B0F3-C2A0A1285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120C3-0597-48FF-A5BD-E28C1C46B03C}"/>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5" name="Footer Placeholder 4">
            <a:extLst>
              <a:ext uri="{FF2B5EF4-FFF2-40B4-BE49-F238E27FC236}">
                <a16:creationId xmlns:a16="http://schemas.microsoft.com/office/drawing/2014/main" id="{FD6CDB1D-C821-4C9E-B050-1406000D3F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620762-DDFB-4525-BB4D-805C75D4777C}"/>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1106712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3D3D-ACBA-4AAE-BEC5-8434BA04C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EC4431-1F67-4680-8CC7-DA0BD09B5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30A9A7-2D09-4856-B2C5-8F2A2C0347D1}"/>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5" name="Footer Placeholder 4">
            <a:extLst>
              <a:ext uri="{FF2B5EF4-FFF2-40B4-BE49-F238E27FC236}">
                <a16:creationId xmlns:a16="http://schemas.microsoft.com/office/drawing/2014/main" id="{3B1FF3C2-6231-4778-8D36-A7138F2A24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B599EC-0BAE-4C10-8345-DCA3D78BD73A}"/>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374109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F540-1AFF-4CDD-A24B-C474DE0E5A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E60CE2-AB37-4F89-9205-34584FC94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C93FC7-2493-42AC-9008-11DDA08DF2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E2A770-AA2E-4369-8F51-4BE9D4755D9B}"/>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6" name="Footer Placeholder 5">
            <a:extLst>
              <a:ext uri="{FF2B5EF4-FFF2-40B4-BE49-F238E27FC236}">
                <a16:creationId xmlns:a16="http://schemas.microsoft.com/office/drawing/2014/main" id="{5FA7B935-3F5B-41EB-8EFE-06900D2755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5B1D6E-6CFD-48B5-AC58-61CDE4189FC0}"/>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39619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C925-EE5D-4EC2-9E6E-F858060E5B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F92B02-C1FF-4C38-B552-BCEE7509D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534F7-872A-4038-8063-6A96CEC42B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1ABB46-468B-4470-B3C7-A489779BF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90F26-7FCA-4E07-BF1B-DACCD2708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6B834B-FAE5-459F-9B9D-69C5D431B9BC}"/>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8" name="Footer Placeholder 7">
            <a:extLst>
              <a:ext uri="{FF2B5EF4-FFF2-40B4-BE49-F238E27FC236}">
                <a16:creationId xmlns:a16="http://schemas.microsoft.com/office/drawing/2014/main" id="{75ED7F3E-0648-421B-BB26-1EA2218CE7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B62CF2-1436-4443-91CA-4A0C874CE2FE}"/>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814658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F698-D621-457D-8ABA-6BE4880F8E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8B3D4D-8913-4723-BAD8-7348A3718765}"/>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4" name="Footer Placeholder 3">
            <a:extLst>
              <a:ext uri="{FF2B5EF4-FFF2-40B4-BE49-F238E27FC236}">
                <a16:creationId xmlns:a16="http://schemas.microsoft.com/office/drawing/2014/main" id="{7BA084DC-06A3-4DA7-8AD1-4FE6E41DA0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4C1685-4DB7-45C9-9C77-CBA10AE7ECF6}"/>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1773543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E9069-80CB-4CC2-9306-F527A4988177}"/>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3" name="Footer Placeholder 2">
            <a:extLst>
              <a:ext uri="{FF2B5EF4-FFF2-40B4-BE49-F238E27FC236}">
                <a16:creationId xmlns:a16="http://schemas.microsoft.com/office/drawing/2014/main" id="{BBB8107A-A4F9-4B7C-AB86-B28A949AD8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511600-61CB-455F-9478-F48DEB121982}"/>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378598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F1D3-14FA-424A-8A01-C92132EF16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A52EDC-14B3-F146-816A-A91E071819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FD673D-8E89-BD43-9A46-7E2454753B7D}"/>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5" name="Footer Placeholder 4">
            <a:extLst>
              <a:ext uri="{FF2B5EF4-FFF2-40B4-BE49-F238E27FC236}">
                <a16:creationId xmlns:a16="http://schemas.microsoft.com/office/drawing/2014/main" id="{41C59928-ECD6-5045-8417-CC08C7B7C0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5595C3-4459-EC43-9B12-CA3948C3C52B}"/>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319024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BCFC-14F0-43E1-8B24-B46EBA844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CE3C4D-C27B-473F-A0D2-2319B4BA3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554E8E-CB73-42C3-8129-ABE0FAE24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0F23A-285B-4A09-9F29-8459D4152438}"/>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6" name="Footer Placeholder 5">
            <a:extLst>
              <a:ext uri="{FF2B5EF4-FFF2-40B4-BE49-F238E27FC236}">
                <a16:creationId xmlns:a16="http://schemas.microsoft.com/office/drawing/2014/main" id="{B8ABDD92-A85A-4B67-A76A-C61DEF10FA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553AD6-CD17-435E-A91A-10EBE43954D7}"/>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116924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3210-4B48-40E6-A5C8-65CE25728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EE4733-3736-45AC-A119-12C151D08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026A3E-4755-4A16-A504-12A0DDA55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229968-2DFC-4C15-B359-5E5F132C3C26}"/>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6" name="Footer Placeholder 5">
            <a:extLst>
              <a:ext uri="{FF2B5EF4-FFF2-40B4-BE49-F238E27FC236}">
                <a16:creationId xmlns:a16="http://schemas.microsoft.com/office/drawing/2014/main" id="{A7ECD722-D930-4DC6-BB52-FAA4C36A2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693CF5-581B-43D9-BEA1-28246E4F4C9E}"/>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383709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07E1-A52F-44CE-8E01-753E0E72E1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33BD09-A48D-4849-AB8D-913E95C42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0199B9-F471-40B3-A09C-430DD07CB1C6}"/>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5" name="Footer Placeholder 4">
            <a:extLst>
              <a:ext uri="{FF2B5EF4-FFF2-40B4-BE49-F238E27FC236}">
                <a16:creationId xmlns:a16="http://schemas.microsoft.com/office/drawing/2014/main" id="{B6FE43E5-1E95-4698-A0D5-833FAC876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0ED05D-6C55-46FD-87C3-11F9387CD036}"/>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175777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5FACB-86F3-46ED-B5DA-216FD93401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DCAC5E-1A39-4ABE-BAEE-EDF5251D03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A62F1B-3A71-4934-BD10-527E47467412}"/>
              </a:ext>
            </a:extLst>
          </p:cNvPr>
          <p:cNvSpPr>
            <a:spLocks noGrp="1"/>
          </p:cNvSpPr>
          <p:nvPr>
            <p:ph type="dt" sz="half" idx="10"/>
          </p:nvPr>
        </p:nvSpPr>
        <p:spPr/>
        <p:txBody>
          <a:bodyPr/>
          <a:lstStyle/>
          <a:p>
            <a:fld id="{DB5A260B-8486-4479-B0AF-61BD30BC51D2}" type="datetimeFigureOut">
              <a:rPr lang="en-GB" smtClean="0"/>
              <a:t>04/10/2023</a:t>
            </a:fld>
            <a:endParaRPr lang="en-GB"/>
          </a:p>
        </p:txBody>
      </p:sp>
      <p:sp>
        <p:nvSpPr>
          <p:cNvPr id="5" name="Footer Placeholder 4">
            <a:extLst>
              <a:ext uri="{FF2B5EF4-FFF2-40B4-BE49-F238E27FC236}">
                <a16:creationId xmlns:a16="http://schemas.microsoft.com/office/drawing/2014/main" id="{FACA3E0F-8B4B-40FB-9587-493D387DC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FEFB86-B32F-4DD4-BCB9-DE1479A71541}"/>
              </a:ext>
            </a:extLst>
          </p:cNvPr>
          <p:cNvSpPr>
            <a:spLocks noGrp="1"/>
          </p:cNvSpPr>
          <p:nvPr>
            <p:ph type="sldNum" sz="quarter" idx="12"/>
          </p:nvPr>
        </p:nvSpPr>
        <p:spPr/>
        <p:txBody>
          <a:bodyPr/>
          <a:lstStyle/>
          <a:p>
            <a:fld id="{AE565562-8924-4812-9C9F-1345C263009B}" type="slidenum">
              <a:rPr lang="en-GB" smtClean="0"/>
              <a:t>‹#›</a:t>
            </a:fld>
            <a:endParaRPr lang="en-GB"/>
          </a:p>
        </p:txBody>
      </p:sp>
    </p:spTree>
    <p:extLst>
      <p:ext uri="{BB962C8B-B14F-4D97-AF65-F5344CB8AC3E}">
        <p14:creationId xmlns:p14="http://schemas.microsoft.com/office/powerpoint/2010/main" val="322740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5001-461E-1C4F-9C7A-78B460A05B2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4DDBE6-6D35-A141-ACA0-E9206FAFCC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F18A47-C87F-0440-84E7-4C0B1163D190}"/>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5" name="Footer Placeholder 4">
            <a:extLst>
              <a:ext uri="{FF2B5EF4-FFF2-40B4-BE49-F238E27FC236}">
                <a16:creationId xmlns:a16="http://schemas.microsoft.com/office/drawing/2014/main" id="{B5C7A78A-83E9-C34E-B8C7-EB095F9A67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C93D56-B334-D64C-91A9-A3372E410597}"/>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12122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FFA7-5F38-0C4C-BAF2-22541A7631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87E684-8EB2-1048-A7F2-FEA649973C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BBAEFE5-FDFC-1B46-AE72-6A566C9DEC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FFB7B82-D76B-FA43-B7EF-86BA15383C24}"/>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6" name="Footer Placeholder 5">
            <a:extLst>
              <a:ext uri="{FF2B5EF4-FFF2-40B4-BE49-F238E27FC236}">
                <a16:creationId xmlns:a16="http://schemas.microsoft.com/office/drawing/2014/main" id="{13D42976-B283-4B47-BED1-4CC2CAA39F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854FAA-C845-5D41-8329-DBF33E9062B3}"/>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395184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8EF7-BBAE-DD4A-BDB7-72EC654E3D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EC6CE-C6E8-854B-A1B5-38C4AFB66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6315C0-CB62-A74A-9910-13D3DFBE13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B08DAA4-0A03-5345-8D6D-EE92DA8FA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FC13DC-C63D-B040-8F2B-51101A7F68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B48D8D-3F97-9143-94E9-2BCD4348CA44}"/>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8" name="Footer Placeholder 7">
            <a:extLst>
              <a:ext uri="{FF2B5EF4-FFF2-40B4-BE49-F238E27FC236}">
                <a16:creationId xmlns:a16="http://schemas.microsoft.com/office/drawing/2014/main" id="{48326D2C-C8CB-444A-8150-F15993CDD2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6A5A23-2E3D-2A4A-879A-27D89F9245A3}"/>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323205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B033-6DA2-B546-91B8-67A7ACD062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5EE7DD0-7357-F548-AC43-8FAE22D6863C}"/>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4" name="Footer Placeholder 3">
            <a:extLst>
              <a:ext uri="{FF2B5EF4-FFF2-40B4-BE49-F238E27FC236}">
                <a16:creationId xmlns:a16="http://schemas.microsoft.com/office/drawing/2014/main" id="{EF3F8FA7-DC76-E74D-9347-48D1B6D98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16B343-AF48-C142-A191-D5037F206995}"/>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417551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67BF7-F70D-4F45-B296-B34317844176}"/>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3" name="Footer Placeholder 2">
            <a:extLst>
              <a:ext uri="{FF2B5EF4-FFF2-40B4-BE49-F238E27FC236}">
                <a16:creationId xmlns:a16="http://schemas.microsoft.com/office/drawing/2014/main" id="{7EFEE1FA-F8EE-F54C-A7FF-C8B427623B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F4968A-8E98-9B42-92CA-CD485D578E6E}"/>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236854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86A5-ECDD-E042-B2E5-0D26971E6A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D87C42B-8E60-654E-B0AD-C80049393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8ADF484-D57E-9249-8F82-F9812006D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6A37F2-320C-A348-9039-9BA9130ABA1B}"/>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6" name="Footer Placeholder 5">
            <a:extLst>
              <a:ext uri="{FF2B5EF4-FFF2-40B4-BE49-F238E27FC236}">
                <a16:creationId xmlns:a16="http://schemas.microsoft.com/office/drawing/2014/main" id="{F1BA8FEF-2E20-8D4A-BB70-5FA0B08DD5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D82983-FCD0-3142-B131-AD8D744809F6}"/>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401281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8720-D7C7-684F-A48E-2F106D513E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017157D-F8A8-1D4B-8FDE-E0F5899DC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6C2C90-69D0-7B47-9572-ADD520655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B10C36-CC76-0146-8C05-EFDB38B9A337}"/>
              </a:ext>
            </a:extLst>
          </p:cNvPr>
          <p:cNvSpPr>
            <a:spLocks noGrp="1"/>
          </p:cNvSpPr>
          <p:nvPr>
            <p:ph type="dt" sz="half" idx="10"/>
          </p:nvPr>
        </p:nvSpPr>
        <p:spPr/>
        <p:txBody>
          <a:bodyPr/>
          <a:lstStyle/>
          <a:p>
            <a:fld id="{B8C93D72-A397-1441-B486-4C122AEB1F34}" type="datetimeFigureOut">
              <a:rPr lang="en-US" smtClean="0"/>
              <a:t>10/4/2023</a:t>
            </a:fld>
            <a:endParaRPr lang="en-US" dirty="0"/>
          </a:p>
        </p:txBody>
      </p:sp>
      <p:sp>
        <p:nvSpPr>
          <p:cNvPr id="6" name="Footer Placeholder 5">
            <a:extLst>
              <a:ext uri="{FF2B5EF4-FFF2-40B4-BE49-F238E27FC236}">
                <a16:creationId xmlns:a16="http://schemas.microsoft.com/office/drawing/2014/main" id="{35E788B5-3866-9E45-82D2-7959332C89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5ECD15-FFF3-2F47-8140-7CFE377DA9A5}"/>
              </a:ext>
            </a:extLst>
          </p:cNvPr>
          <p:cNvSpPr>
            <a:spLocks noGrp="1"/>
          </p:cNvSpPr>
          <p:nvPr>
            <p:ph type="sldNum" sz="quarter" idx="12"/>
          </p:nvPr>
        </p:nvSpPr>
        <p:spPr/>
        <p:txBody>
          <a:bodyPr/>
          <a:lstStyle/>
          <a:p>
            <a:fld id="{88CFFE53-12C4-E349-BD26-6A0BB92EA8FD}" type="slidenum">
              <a:rPr lang="en-US" smtClean="0"/>
              <a:t>‹#›</a:t>
            </a:fld>
            <a:endParaRPr lang="en-US" dirty="0"/>
          </a:p>
        </p:txBody>
      </p:sp>
    </p:spTree>
    <p:extLst>
      <p:ext uri="{BB962C8B-B14F-4D97-AF65-F5344CB8AC3E}">
        <p14:creationId xmlns:p14="http://schemas.microsoft.com/office/powerpoint/2010/main" val="123981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1DB71-DE00-9043-A5AC-5B8B5CCBD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8437F8-2D5E-B34F-AFD8-0B5225059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EAE770-A25C-B34B-AE2B-B6A7EF8EF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93D72-A397-1441-B486-4C122AEB1F34}" type="datetimeFigureOut">
              <a:rPr lang="en-US" smtClean="0"/>
              <a:t>10/4/2023</a:t>
            </a:fld>
            <a:endParaRPr lang="en-US" dirty="0"/>
          </a:p>
        </p:txBody>
      </p:sp>
      <p:sp>
        <p:nvSpPr>
          <p:cNvPr id="5" name="Footer Placeholder 4">
            <a:extLst>
              <a:ext uri="{FF2B5EF4-FFF2-40B4-BE49-F238E27FC236}">
                <a16:creationId xmlns:a16="http://schemas.microsoft.com/office/drawing/2014/main" id="{F9F9A656-5F27-D24B-9AA7-4A2F05C7E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F76F08-9D95-FD4D-AA03-930344F40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FFE53-12C4-E349-BD26-6A0BB92EA8FD}" type="slidenum">
              <a:rPr lang="en-US" smtClean="0"/>
              <a:t>‹#›</a:t>
            </a:fld>
            <a:endParaRPr lang="en-US" dirty="0"/>
          </a:p>
        </p:txBody>
      </p:sp>
    </p:spTree>
    <p:extLst>
      <p:ext uri="{BB962C8B-B14F-4D97-AF65-F5344CB8AC3E}">
        <p14:creationId xmlns:p14="http://schemas.microsoft.com/office/powerpoint/2010/main" val="12644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243FD-E2DF-4DF7-819E-0D910CD4B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C03EA5-6403-4C6F-A962-A4A5025FB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320D54-7E22-49E3-8F70-D39B668AC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A260B-8486-4479-B0AF-61BD30BC51D2}" type="datetimeFigureOut">
              <a:rPr lang="en-GB" smtClean="0"/>
              <a:t>04/10/2023</a:t>
            </a:fld>
            <a:endParaRPr lang="en-GB"/>
          </a:p>
        </p:txBody>
      </p:sp>
      <p:sp>
        <p:nvSpPr>
          <p:cNvPr id="5" name="Footer Placeholder 4">
            <a:extLst>
              <a:ext uri="{FF2B5EF4-FFF2-40B4-BE49-F238E27FC236}">
                <a16:creationId xmlns:a16="http://schemas.microsoft.com/office/drawing/2014/main" id="{EC148D49-76E3-441D-BEA9-E4597458B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51B785-5985-4523-BCF9-57951F089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5562-8924-4812-9C9F-1345C263009B}" type="slidenum">
              <a:rPr lang="en-GB" smtClean="0"/>
              <a:t>‹#›</a:t>
            </a:fld>
            <a:endParaRPr lang="en-GB"/>
          </a:p>
        </p:txBody>
      </p:sp>
    </p:spTree>
    <p:extLst>
      <p:ext uri="{BB962C8B-B14F-4D97-AF65-F5344CB8AC3E}">
        <p14:creationId xmlns:p14="http://schemas.microsoft.com/office/powerpoint/2010/main" val="15459546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podesta@leedstrinity.ac.uk" TargetMode="External"/><Relationship Id="rId2" Type="http://schemas.openxmlformats.org/officeDocument/2006/relationships/hyperlink" Target="mailto:c.palmer-jones@leedstrinity.ac.uk"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send-code-of-practice-0-to-25"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_0i6y5MqQ5s?feature=oembed" TargetMode="External"/><Relationship Id="rId5" Type="http://schemas.openxmlformats.org/officeDocument/2006/relationships/image" Target="../media/image5.jpeg"/><Relationship Id="rId4" Type="http://schemas.openxmlformats.org/officeDocument/2006/relationships/hyperlink" Target="https://www.ted.com/talks/chimamanda_ngozi_adichie_the_danger_of_a_single_sto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are/" TargetMode="External"/><Relationship Id="rId2" Type="http://schemas.openxmlformats.org/officeDocument/2006/relationships/slideLayout" Target="../slideLayouts/slideLayout2.xml"/><Relationship Id="rId1" Type="http://schemas.openxmlformats.org/officeDocument/2006/relationships/video" Target="https://www.youtube.com/embed/riHGgCC2WqU?feature=oembed" TargetMode="External"/><Relationship Id="rId6" Type="http://schemas.openxmlformats.org/officeDocument/2006/relationships/image" Target="../media/image6.jpeg"/><Relationship Id="rId5" Type="http://schemas.openxmlformats.org/officeDocument/2006/relationships/hyperlink" Target="https://www.ted.com/talks/chimamanda_ngozi_adichie_the_danger_of_a_single_story" TargetMode="Externa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lf.org.uk/resources/glossary/#survey"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rlf.org.uk/resources/glossary/#present" TargetMode="External"/><Relationship Id="rId5" Type="http://schemas.openxmlformats.org/officeDocument/2006/relationships/hyperlink" Target="https://www.rlf.org.uk/resources/glossary/#critical" TargetMode="External"/><Relationship Id="rId4" Type="http://schemas.openxmlformats.org/officeDocument/2006/relationships/hyperlink" Target="https://www.rlf.org.uk/resources/glossary/#synthesis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hrasebank.manchester.ac.uk/compare-and-contras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hyperlink" Target="https://forms.office.com/e/hFYmMXm4dg"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ABF3-274C-2F42-9A85-400743A3CA9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80C38CA-37B7-DC4D-98FB-C297B05E96BB}"/>
              </a:ext>
            </a:extLst>
          </p:cNvPr>
          <p:cNvSpPr>
            <a:spLocks noGrp="1"/>
          </p:cNvSpPr>
          <p:nvPr>
            <p:ph type="subTitle" idx="1"/>
          </p:nvPr>
        </p:nvSpPr>
        <p:spPr/>
        <p:txBody>
          <a:bodyPr/>
          <a:lstStyle/>
          <a:p>
            <a:endParaRPr lang="en-US" dirty="0"/>
          </a:p>
        </p:txBody>
      </p:sp>
      <p:sp useBgFill="1">
        <p:nvSpPr>
          <p:cNvPr id="4" name="Rectangle 71">
            <a:extLst>
              <a:ext uri="{FF2B5EF4-FFF2-40B4-BE49-F238E27FC236}">
                <a16:creationId xmlns:a16="http://schemas.microsoft.com/office/drawing/2014/main" id="{10874073-0DF4-9542-99C2-B68E689D7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73">
            <a:extLst>
              <a:ext uri="{FF2B5EF4-FFF2-40B4-BE49-F238E27FC236}">
                <a16:creationId xmlns:a16="http://schemas.microsoft.com/office/drawing/2014/main" id="{56EDBEC4-360C-4247-BF1E-3D2FDAC9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75">
            <a:extLst>
              <a:ext uri="{FF2B5EF4-FFF2-40B4-BE49-F238E27FC236}">
                <a16:creationId xmlns:a16="http://schemas.microsoft.com/office/drawing/2014/main" id="{189E5FC9-0302-8B49-AAD2-7071D79DF8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7" name="Freeform 5">
              <a:extLst>
                <a:ext uri="{FF2B5EF4-FFF2-40B4-BE49-F238E27FC236}">
                  <a16:creationId xmlns:a16="http://schemas.microsoft.com/office/drawing/2014/main" id="{274E4E3D-0596-A344-9911-2A3B881D8C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F832096F-CD0A-394E-87D6-03AA5B043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
        <p:nvSpPr>
          <p:cNvPr id="9" name="Title 3">
            <a:extLst>
              <a:ext uri="{FF2B5EF4-FFF2-40B4-BE49-F238E27FC236}">
                <a16:creationId xmlns:a16="http://schemas.microsoft.com/office/drawing/2014/main" id="{B7224EB8-BE54-5A44-ACD6-50DA6A6BB076}"/>
              </a:ext>
            </a:extLst>
          </p:cNvPr>
          <p:cNvSpPr txBox="1">
            <a:spLocks/>
          </p:cNvSpPr>
          <p:nvPr/>
        </p:nvSpPr>
        <p:spPr>
          <a:xfrm>
            <a:off x="539414" y="1270007"/>
            <a:ext cx="5845097" cy="4317987"/>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altLang="en-US" sz="6700" dirty="0">
                <a:solidFill>
                  <a:schemeClr val="bg1"/>
                </a:solidFill>
              </a:rPr>
            </a:br>
            <a:r>
              <a:rPr lang="en-GB" altLang="en-US" sz="7200" dirty="0">
                <a:solidFill>
                  <a:schemeClr val="bg1"/>
                </a:solidFill>
              </a:rPr>
              <a:t>Supporting</a:t>
            </a:r>
            <a:r>
              <a:rPr lang="en-GB" altLang="en-US" sz="7200" dirty="0">
                <a:solidFill>
                  <a:srgbClr val="660066"/>
                </a:solidFill>
              </a:rPr>
              <a:t> </a:t>
            </a:r>
            <a:r>
              <a:rPr lang="en-GB" altLang="en-US" sz="7200" dirty="0">
                <a:solidFill>
                  <a:schemeClr val="bg1"/>
                </a:solidFill>
              </a:rPr>
              <a:t>Individuals</a:t>
            </a:r>
            <a:br>
              <a:rPr lang="en-GB" altLang="en-US" sz="7200" dirty="0"/>
            </a:br>
            <a:br>
              <a:rPr lang="en-US" altLang="en-US" sz="6700" dirty="0">
                <a:solidFill>
                  <a:schemeClr val="bg1"/>
                </a:solidFill>
              </a:rPr>
            </a:br>
            <a:r>
              <a:rPr lang="en-US" altLang="en-US" sz="5200" dirty="0">
                <a:solidFill>
                  <a:schemeClr val="bg1"/>
                </a:solidFill>
              </a:rPr>
              <a:t>PGCert / Level 7 </a:t>
            </a:r>
          </a:p>
          <a:p>
            <a:endParaRPr lang="en-US" altLang="en-US" sz="5200" dirty="0">
              <a:solidFill>
                <a:schemeClr val="bg1"/>
              </a:solidFill>
            </a:endParaRPr>
          </a:p>
          <a:p>
            <a:r>
              <a:rPr lang="en-US" altLang="en-US" sz="5200" dirty="0">
                <a:solidFill>
                  <a:schemeClr val="bg1"/>
                </a:solidFill>
              </a:rPr>
              <a:t>DAY 1</a:t>
            </a:r>
            <a:br>
              <a:rPr lang="en-US" altLang="en-US" sz="6700" dirty="0">
                <a:solidFill>
                  <a:schemeClr val="bg1"/>
                </a:solidFill>
              </a:rPr>
            </a:br>
            <a:endParaRPr lang="en-US" altLang="en-US" sz="6700" dirty="0">
              <a:solidFill>
                <a:schemeClr val="bg1"/>
              </a:solidFill>
            </a:endParaRPr>
          </a:p>
        </p:txBody>
      </p:sp>
      <p:sp>
        <p:nvSpPr>
          <p:cNvPr id="10" name="Subtitle 4">
            <a:extLst>
              <a:ext uri="{FF2B5EF4-FFF2-40B4-BE49-F238E27FC236}">
                <a16:creationId xmlns:a16="http://schemas.microsoft.com/office/drawing/2014/main" id="{8D19763C-1708-F64D-BDEE-BB4EAD3569FC}"/>
              </a:ext>
            </a:extLst>
          </p:cNvPr>
          <p:cNvSpPr txBox="1">
            <a:spLocks/>
          </p:cNvSpPr>
          <p:nvPr/>
        </p:nvSpPr>
        <p:spPr>
          <a:xfrm>
            <a:off x="7680176" y="2430534"/>
            <a:ext cx="4267160" cy="4100052"/>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dirty="0">
                <a:solidFill>
                  <a:schemeClr val="tx1"/>
                </a:solidFill>
              </a:rPr>
              <a:t>AY 2023</a:t>
            </a:r>
            <a:r>
              <a:rPr lang="en-US" altLang="en-US" kern="1200" dirty="0">
                <a:solidFill>
                  <a:schemeClr val="tx1"/>
                </a:solidFill>
                <a:latin typeface="+mn-lt"/>
                <a:ea typeface="+mn-ea"/>
                <a:cs typeface="+mn-cs"/>
              </a:rPr>
              <a:t>/24</a:t>
            </a:r>
          </a:p>
          <a:p>
            <a:pPr algn="l"/>
            <a:r>
              <a:rPr lang="en-US" altLang="en-US" kern="1200" dirty="0">
                <a:solidFill>
                  <a:schemeClr val="tx1"/>
                </a:solidFill>
                <a:latin typeface="+mn-lt"/>
                <a:ea typeface="+mn-ea"/>
                <a:cs typeface="+mn-cs"/>
              </a:rPr>
              <a:t>Leeds Trinity University in collaboration with regional SCITT partnerships</a:t>
            </a:r>
          </a:p>
          <a:p>
            <a:pPr algn="l"/>
            <a:endParaRPr lang="en-US" altLang="en-US" kern="1200" dirty="0">
              <a:solidFill>
                <a:schemeClr val="tx1"/>
              </a:solidFill>
              <a:latin typeface="+mn-lt"/>
              <a:ea typeface="+mn-ea"/>
              <a:cs typeface="+mn-cs"/>
            </a:endParaRPr>
          </a:p>
          <a:p>
            <a:r>
              <a:rPr lang="en-US" altLang="en-US" kern="1200" dirty="0">
                <a:solidFill>
                  <a:schemeClr val="tx1"/>
                </a:solidFill>
                <a:latin typeface="+mn-lt"/>
                <a:ea typeface="+mn-ea"/>
                <a:cs typeface="+mn-cs"/>
              </a:rPr>
              <a:t>Claire Palmer-Jones</a:t>
            </a:r>
          </a:p>
          <a:p>
            <a:r>
              <a:rPr lang="en-US" altLang="en-US" sz="2000">
                <a:hlinkClick r:id="rId2"/>
              </a:rPr>
              <a:t>c</a:t>
            </a:r>
            <a:r>
              <a:rPr lang="en-US" altLang="en-US" sz="2000">
                <a:solidFill>
                  <a:schemeClr val="tx1"/>
                </a:solidFill>
                <a:hlinkClick r:id="rId2"/>
              </a:rPr>
              <a:t>.</a:t>
            </a:r>
            <a:r>
              <a:rPr lang="en-US" altLang="en-US" sz="2000">
                <a:hlinkClick r:id="rId2"/>
              </a:rPr>
              <a:t>p</a:t>
            </a:r>
            <a:r>
              <a:rPr lang="en-US" altLang="en-US" sz="2000">
                <a:solidFill>
                  <a:schemeClr val="tx1"/>
                </a:solidFill>
                <a:hlinkClick r:id="rId2"/>
              </a:rPr>
              <a:t>almer-jones</a:t>
            </a:r>
            <a:r>
              <a:rPr lang="en-US" altLang="en-US" sz="2000" dirty="0">
                <a:solidFill>
                  <a:schemeClr val="tx1"/>
                </a:solidFill>
                <a:hlinkClick r:id="rId2"/>
              </a:rPr>
              <a:t>@</a:t>
            </a:r>
            <a:r>
              <a:rPr lang="en-US" altLang="en-US" sz="2000" kern="1200" dirty="0">
                <a:solidFill>
                  <a:schemeClr val="tx1"/>
                </a:solidFill>
                <a:hlinkClick r:id="rId2"/>
              </a:rPr>
              <a:t>leedstrinity.ac.uk</a:t>
            </a:r>
            <a:endParaRPr lang="en-US" altLang="en-US" sz="2000" kern="1200" dirty="0">
              <a:solidFill>
                <a:schemeClr val="tx1"/>
              </a:solidFill>
            </a:endParaRPr>
          </a:p>
          <a:p>
            <a:endParaRPr lang="en-US" altLang="en-US" sz="2000" kern="1200" dirty="0">
              <a:solidFill>
                <a:schemeClr val="tx1"/>
              </a:solidFill>
            </a:endParaRPr>
          </a:p>
          <a:p>
            <a:r>
              <a:rPr lang="en-US" altLang="en-US" kern="1200" dirty="0">
                <a:solidFill>
                  <a:schemeClr val="tx1"/>
                </a:solidFill>
              </a:rPr>
              <a:t>Ed Podesta</a:t>
            </a:r>
          </a:p>
          <a:p>
            <a:r>
              <a:rPr lang="en-GB" sz="2000" dirty="0">
                <a:solidFill>
                  <a:srgbClr val="FFFFFF"/>
                </a:solidFill>
                <a:hlinkClick r:id="rId3"/>
              </a:rPr>
              <a:t>e.podesta@leedstrinity.ac.uk</a:t>
            </a:r>
            <a:endParaRPr lang="en-GB" sz="2000" dirty="0">
              <a:solidFill>
                <a:srgbClr val="FFFFFF"/>
              </a:solidFill>
            </a:endParaRPr>
          </a:p>
          <a:p>
            <a:endParaRPr lang="en-US" altLang="en-US" sz="2000" kern="1200" dirty="0">
              <a:solidFill>
                <a:schemeClr val="tx1"/>
              </a:solidFill>
              <a:latin typeface="+mn-lt"/>
              <a:ea typeface="+mn-ea"/>
              <a:cs typeface="+mn-cs"/>
            </a:endParaRPr>
          </a:p>
          <a:p>
            <a:endParaRPr lang="en-US" altLang="en-US" sz="2000" dirty="0"/>
          </a:p>
          <a:p>
            <a:endParaRPr lang="en-US" altLang="en-US" sz="2000" kern="1200" dirty="0">
              <a:solidFill>
                <a:schemeClr val="tx1"/>
              </a:solidFill>
              <a:latin typeface="+mn-lt"/>
              <a:ea typeface="+mn-ea"/>
              <a:cs typeface="+mn-cs"/>
            </a:endParaRPr>
          </a:p>
        </p:txBody>
      </p:sp>
      <p:pic>
        <p:nvPicPr>
          <p:cNvPr id="11" name="Picture 10">
            <a:extLst>
              <a:ext uri="{FF2B5EF4-FFF2-40B4-BE49-F238E27FC236}">
                <a16:creationId xmlns:a16="http://schemas.microsoft.com/office/drawing/2014/main" id="{52C19459-6763-5B4A-9662-59E04C839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376" y="0"/>
            <a:ext cx="2466960" cy="1850220"/>
          </a:xfrm>
          <a:prstGeom prst="rect">
            <a:avLst/>
          </a:prstGeom>
          <a:ln>
            <a:noFill/>
          </a:ln>
        </p:spPr>
      </p:pic>
    </p:spTree>
    <p:extLst>
      <p:ext uri="{BB962C8B-B14F-4D97-AF65-F5344CB8AC3E}">
        <p14:creationId xmlns:p14="http://schemas.microsoft.com/office/powerpoint/2010/main" val="117346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black and white card with text&#10;&#10;Description automatically generated">
            <a:extLst>
              <a:ext uri="{FF2B5EF4-FFF2-40B4-BE49-F238E27FC236}">
                <a16:creationId xmlns:a16="http://schemas.microsoft.com/office/drawing/2014/main" id="{50E9CAE3-B8D4-DAE2-E1D5-506C8E6D4595}"/>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25361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3" name="Rectangle 5735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6" name="Rectangle 2">
            <a:extLst>
              <a:ext uri="{FF2B5EF4-FFF2-40B4-BE49-F238E27FC236}">
                <a16:creationId xmlns:a16="http://schemas.microsoft.com/office/drawing/2014/main" id="{D05256DC-D99A-40B1-A0F2-901DC34E2A6E}"/>
              </a:ext>
            </a:extLst>
          </p:cNvPr>
          <p:cNvSpPr>
            <a:spLocks noGrp="1"/>
          </p:cNvSpPr>
          <p:nvPr>
            <p:ph type="title"/>
          </p:nvPr>
        </p:nvSpPr>
        <p:spPr>
          <a:xfrm>
            <a:off x="630936" y="639520"/>
            <a:ext cx="3429000" cy="1719072"/>
          </a:xfrm>
        </p:spPr>
        <p:txBody>
          <a:bodyPr anchor="b">
            <a:normAutofit/>
          </a:bodyPr>
          <a:lstStyle/>
          <a:p>
            <a:pPr eaLnBrk="1" hangingPunct="1"/>
            <a:r>
              <a:rPr lang="en-US" altLang="en-US" sz="2600"/>
              <a:t>Key people in school with </a:t>
            </a:r>
            <a:br>
              <a:rPr lang="en-US" altLang="en-US" sz="2600"/>
            </a:br>
            <a:r>
              <a:rPr lang="en-US" altLang="en-US" sz="2600"/>
              <a:t>SEN and Inclusion responsibilities</a:t>
            </a:r>
          </a:p>
        </p:txBody>
      </p:sp>
      <p:sp>
        <p:nvSpPr>
          <p:cNvPr id="5735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7" name="Rectangle 3">
            <a:extLst>
              <a:ext uri="{FF2B5EF4-FFF2-40B4-BE49-F238E27FC236}">
                <a16:creationId xmlns:a16="http://schemas.microsoft.com/office/drawing/2014/main" id="{F45CE733-634E-4784-97AE-1F0ABD0BC006}"/>
              </a:ext>
            </a:extLst>
          </p:cNvPr>
          <p:cNvSpPr>
            <a:spLocks noGrp="1"/>
          </p:cNvSpPr>
          <p:nvPr>
            <p:ph type="body" idx="1"/>
          </p:nvPr>
        </p:nvSpPr>
        <p:spPr>
          <a:xfrm>
            <a:off x="630936" y="2807208"/>
            <a:ext cx="3429000" cy="3410712"/>
          </a:xfrm>
        </p:spPr>
        <p:txBody>
          <a:bodyPr anchor="t">
            <a:normAutofit/>
          </a:bodyPr>
          <a:lstStyle/>
          <a:p>
            <a:pPr eaLnBrk="1" hangingPunct="1"/>
            <a:r>
              <a:rPr lang="en-US" altLang="en-US" sz="2200" dirty="0"/>
              <a:t>Headteacher</a:t>
            </a:r>
          </a:p>
          <a:p>
            <a:pPr eaLnBrk="1" hangingPunct="1"/>
            <a:r>
              <a:rPr lang="en-US" altLang="en-US" sz="2200" dirty="0"/>
              <a:t>Curriculum leaders</a:t>
            </a:r>
          </a:p>
          <a:p>
            <a:pPr eaLnBrk="1" hangingPunct="1"/>
            <a:r>
              <a:rPr lang="en-US" altLang="en-US" sz="2200" dirty="0"/>
              <a:t>Governing body</a:t>
            </a:r>
          </a:p>
          <a:p>
            <a:pPr eaLnBrk="1" hangingPunct="1"/>
            <a:r>
              <a:rPr lang="en-US" altLang="en-US" sz="2200" dirty="0"/>
              <a:t>SEN governor</a:t>
            </a:r>
          </a:p>
          <a:p>
            <a:pPr eaLnBrk="1" hangingPunct="1"/>
            <a:r>
              <a:rPr lang="en-US" altLang="en-US" sz="2200" dirty="0"/>
              <a:t>SENCO </a:t>
            </a:r>
          </a:p>
          <a:p>
            <a:pPr eaLnBrk="1" hangingPunct="1"/>
            <a:r>
              <a:rPr lang="en-US" altLang="en-US" sz="2200" dirty="0"/>
              <a:t>All teaching and in-class support staff</a:t>
            </a:r>
          </a:p>
          <a:p>
            <a:pPr eaLnBrk="1" hangingPunct="1"/>
            <a:r>
              <a:rPr lang="en-US" altLang="en-US" sz="2200" dirty="0"/>
              <a:t>You</a:t>
            </a:r>
          </a:p>
        </p:txBody>
      </p:sp>
      <p:pic>
        <p:nvPicPr>
          <p:cNvPr id="57348" name="Picture 5" descr="a decorative picture of many hands in the  air, suggesting learning of a diverse range of pupils. ">
            <a:extLst>
              <a:ext uri="{FF2B5EF4-FFF2-40B4-BE49-F238E27FC236}">
                <a16:creationId xmlns:a16="http://schemas.microsoft.com/office/drawing/2014/main" id="{2684815B-533A-42E2-B22B-1252CF66150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54296" y="780482"/>
            <a:ext cx="6903720" cy="52970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5212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61291D-C7C8-4913-A3E8-8A2E1C0C2EBC}"/>
              </a:ext>
            </a:extLst>
          </p:cNvPr>
          <p:cNvSpPr>
            <a:spLocks noGrp="1"/>
          </p:cNvSpPr>
          <p:nvPr>
            <p:ph type="title"/>
          </p:nvPr>
        </p:nvSpPr>
        <p:spPr>
          <a:xfrm>
            <a:off x="1452656" y="1444741"/>
            <a:ext cx="9357865" cy="1041901"/>
          </a:xfrm>
        </p:spPr>
        <p:txBody>
          <a:bodyPr>
            <a:normAutofit/>
          </a:bodyPr>
          <a:lstStyle/>
          <a:p>
            <a:r>
              <a:rPr lang="en-GB" sz="4000" dirty="0"/>
              <a:t>Key Concepts: Inclusion and Accessibility</a:t>
            </a:r>
          </a:p>
        </p:txBody>
      </p:sp>
      <p:sp>
        <p:nvSpPr>
          <p:cNvPr id="3" name="Content Placeholder 2">
            <a:extLst>
              <a:ext uri="{FF2B5EF4-FFF2-40B4-BE49-F238E27FC236}">
                <a16:creationId xmlns:a16="http://schemas.microsoft.com/office/drawing/2014/main" id="{259DA8AD-EAB1-4996-8185-3F8DE0CA663D}"/>
              </a:ext>
            </a:extLst>
          </p:cNvPr>
          <p:cNvSpPr>
            <a:spLocks noGrp="1"/>
          </p:cNvSpPr>
          <p:nvPr>
            <p:ph sz="half" idx="1"/>
          </p:nvPr>
        </p:nvSpPr>
        <p:spPr>
          <a:xfrm>
            <a:off x="1452656" y="2701427"/>
            <a:ext cx="4483324" cy="2699968"/>
          </a:xfrm>
        </p:spPr>
        <p:txBody>
          <a:bodyPr>
            <a:normAutofit fontScale="92500" lnSpcReduction="10000"/>
          </a:bodyPr>
          <a:lstStyle/>
          <a:p>
            <a:r>
              <a:rPr lang="en-GB" altLang="en-US" b="1" dirty="0"/>
              <a:t>Inclusion</a:t>
            </a:r>
            <a:r>
              <a:rPr lang="en-GB" altLang="en-US" dirty="0"/>
              <a:t> is about:</a:t>
            </a:r>
          </a:p>
          <a:p>
            <a:pPr lvl="1"/>
            <a:r>
              <a:rPr lang="en-GB" altLang="en-US" sz="2800" dirty="0"/>
              <a:t>the child’s right to belong in a setting/school</a:t>
            </a:r>
          </a:p>
          <a:p>
            <a:pPr lvl="1"/>
            <a:r>
              <a:rPr lang="en-GB" altLang="en-US" sz="2800" dirty="0"/>
              <a:t>Removing barriers to enable the full participation of all</a:t>
            </a:r>
          </a:p>
          <a:p>
            <a:endParaRPr lang="en-GB" sz="2000" dirty="0"/>
          </a:p>
        </p:txBody>
      </p:sp>
      <p:sp>
        <p:nvSpPr>
          <p:cNvPr id="4" name="Content Placeholder 3">
            <a:extLst>
              <a:ext uri="{FF2B5EF4-FFF2-40B4-BE49-F238E27FC236}">
                <a16:creationId xmlns:a16="http://schemas.microsoft.com/office/drawing/2014/main" id="{E3EABE78-BE2B-4B83-86B7-0060B55100C7}"/>
              </a:ext>
            </a:extLst>
          </p:cNvPr>
          <p:cNvSpPr>
            <a:spLocks noGrp="1"/>
          </p:cNvSpPr>
          <p:nvPr>
            <p:ph sz="half" idx="2"/>
          </p:nvPr>
        </p:nvSpPr>
        <p:spPr>
          <a:xfrm>
            <a:off x="6256020" y="2701427"/>
            <a:ext cx="4554501" cy="2699968"/>
          </a:xfrm>
        </p:spPr>
        <p:txBody>
          <a:bodyPr>
            <a:normAutofit fontScale="92500" lnSpcReduction="10000"/>
          </a:bodyPr>
          <a:lstStyle/>
          <a:p>
            <a:r>
              <a:rPr lang="en-GB" b="1" dirty="0"/>
              <a:t>Accessibility</a:t>
            </a:r>
            <a:r>
              <a:rPr lang="en-GB" dirty="0"/>
              <a:t> is about reducing and overcoming the barriers that might occur in:</a:t>
            </a:r>
          </a:p>
          <a:p>
            <a:pPr lvl="1"/>
            <a:r>
              <a:rPr lang="en-GB" sz="2800" dirty="0"/>
              <a:t>Content and resources</a:t>
            </a:r>
          </a:p>
          <a:p>
            <a:pPr lvl="1"/>
            <a:r>
              <a:rPr lang="en-GB" sz="2800" dirty="0"/>
              <a:t>Teaching and learning activities</a:t>
            </a:r>
          </a:p>
          <a:p>
            <a:pPr lvl="1"/>
            <a:r>
              <a:rPr lang="en-GB" sz="2800" dirty="0"/>
              <a:t>Assessments</a:t>
            </a:r>
          </a:p>
          <a:p>
            <a:endParaRPr lang="en-GB" sz="2000" dirty="0"/>
          </a:p>
        </p:txBody>
      </p:sp>
    </p:spTree>
    <p:extLst>
      <p:ext uri="{BB962C8B-B14F-4D97-AF65-F5344CB8AC3E}">
        <p14:creationId xmlns:p14="http://schemas.microsoft.com/office/powerpoint/2010/main" val="261968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A8FCDA-D22B-4F92-A93D-116F2D5A4F42}"/>
              </a:ext>
            </a:extLst>
          </p:cNvPr>
          <p:cNvSpPr>
            <a:spLocks noGrp="1"/>
          </p:cNvSpPr>
          <p:nvPr>
            <p:ph type="title"/>
          </p:nvPr>
        </p:nvSpPr>
        <p:spPr>
          <a:xfrm>
            <a:off x="1452656" y="1444741"/>
            <a:ext cx="9357865" cy="1041901"/>
          </a:xfrm>
        </p:spPr>
        <p:txBody>
          <a:bodyPr>
            <a:normAutofit/>
          </a:bodyPr>
          <a:lstStyle/>
          <a:p>
            <a:r>
              <a:rPr lang="en-GB" sz="4000"/>
              <a:t>Key Concept – Differentiation</a:t>
            </a:r>
          </a:p>
        </p:txBody>
      </p:sp>
      <p:sp>
        <p:nvSpPr>
          <p:cNvPr id="4" name="Content Placeholder 3">
            <a:extLst>
              <a:ext uri="{FF2B5EF4-FFF2-40B4-BE49-F238E27FC236}">
                <a16:creationId xmlns:a16="http://schemas.microsoft.com/office/drawing/2014/main" id="{0867E86A-476E-A74F-168D-95D01F6A7D28}"/>
              </a:ext>
            </a:extLst>
          </p:cNvPr>
          <p:cNvSpPr>
            <a:spLocks noGrp="1"/>
          </p:cNvSpPr>
          <p:nvPr>
            <p:ph sz="half" idx="1"/>
          </p:nvPr>
        </p:nvSpPr>
        <p:spPr>
          <a:xfrm>
            <a:off x="1452656" y="2701427"/>
            <a:ext cx="4483324" cy="2699968"/>
          </a:xfrm>
        </p:spPr>
        <p:txBody>
          <a:bodyPr>
            <a:normAutofit lnSpcReduction="10000"/>
          </a:bodyPr>
          <a:lstStyle/>
          <a:p>
            <a:r>
              <a:rPr lang="en-GB" dirty="0"/>
              <a:t>Producing </a:t>
            </a:r>
            <a:r>
              <a:rPr lang="en-GB" b="1" dirty="0"/>
              <a:t>different</a:t>
            </a:r>
            <a:r>
              <a:rPr lang="en-GB" dirty="0"/>
              <a:t> materials, learning outcomes or experiences to allow for accessibility and inclusion. </a:t>
            </a:r>
          </a:p>
          <a:p>
            <a:r>
              <a:rPr lang="en-GB" dirty="0"/>
              <a:t>Sometimes referred to as ‘</a:t>
            </a:r>
            <a:r>
              <a:rPr lang="en-GB" b="1" dirty="0"/>
              <a:t>Personalisation</a:t>
            </a:r>
            <a:r>
              <a:rPr lang="en-GB" dirty="0"/>
              <a:t>’</a:t>
            </a:r>
          </a:p>
        </p:txBody>
      </p:sp>
      <p:sp>
        <p:nvSpPr>
          <p:cNvPr id="6" name="Content Placeholder 5">
            <a:extLst>
              <a:ext uri="{FF2B5EF4-FFF2-40B4-BE49-F238E27FC236}">
                <a16:creationId xmlns:a16="http://schemas.microsoft.com/office/drawing/2014/main" id="{F7862A94-1E09-17DB-17AB-0D1A1944DDB7}"/>
              </a:ext>
            </a:extLst>
          </p:cNvPr>
          <p:cNvSpPr>
            <a:spLocks noGrp="1"/>
          </p:cNvSpPr>
          <p:nvPr>
            <p:ph sz="half" idx="2"/>
          </p:nvPr>
        </p:nvSpPr>
        <p:spPr>
          <a:xfrm>
            <a:off x="6256020" y="2701427"/>
            <a:ext cx="4554501" cy="2699968"/>
          </a:xfrm>
        </p:spPr>
        <p:txBody>
          <a:bodyPr>
            <a:normAutofit lnSpcReduction="10000"/>
          </a:bodyPr>
          <a:lstStyle/>
          <a:p>
            <a:r>
              <a:rPr lang="en-GB" sz="2000" dirty="0"/>
              <a:t>A concept which has got out of favour because of its perceived connection with:</a:t>
            </a:r>
          </a:p>
          <a:p>
            <a:pPr lvl="1"/>
            <a:r>
              <a:rPr lang="en-GB" sz="2000" dirty="0"/>
              <a:t>High workload</a:t>
            </a:r>
          </a:p>
          <a:p>
            <a:pPr lvl="1"/>
            <a:r>
              <a:rPr lang="en-GB" sz="2000" dirty="0"/>
              <a:t>Low expectations</a:t>
            </a:r>
          </a:p>
          <a:p>
            <a:pPr lvl="1"/>
            <a:r>
              <a:rPr lang="en-GB" sz="2000" dirty="0"/>
              <a:t>Social stigma; and</a:t>
            </a:r>
          </a:p>
          <a:p>
            <a:pPr lvl="1"/>
            <a:r>
              <a:rPr lang="en-GB" sz="2000" dirty="0"/>
              <a:t>(paradoxically) </a:t>
            </a:r>
            <a:r>
              <a:rPr lang="en-GB" sz="2000" b="1" dirty="0"/>
              <a:t>exclusion</a:t>
            </a:r>
          </a:p>
        </p:txBody>
      </p:sp>
    </p:spTree>
    <p:extLst>
      <p:ext uri="{BB962C8B-B14F-4D97-AF65-F5344CB8AC3E}">
        <p14:creationId xmlns:p14="http://schemas.microsoft.com/office/powerpoint/2010/main" val="22056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A8FCDA-D22B-4F92-A93D-116F2D5A4F42}"/>
              </a:ext>
            </a:extLst>
          </p:cNvPr>
          <p:cNvSpPr>
            <a:spLocks noGrp="1"/>
          </p:cNvSpPr>
          <p:nvPr>
            <p:ph type="title"/>
          </p:nvPr>
        </p:nvSpPr>
        <p:spPr>
          <a:xfrm>
            <a:off x="1452656" y="1444741"/>
            <a:ext cx="9357865" cy="1041901"/>
          </a:xfrm>
        </p:spPr>
        <p:txBody>
          <a:bodyPr>
            <a:normAutofit/>
          </a:bodyPr>
          <a:lstStyle/>
          <a:p>
            <a:r>
              <a:rPr lang="en-GB" sz="4000"/>
              <a:t>Key Concept – Adaptive Teaching</a:t>
            </a:r>
          </a:p>
        </p:txBody>
      </p:sp>
      <p:sp>
        <p:nvSpPr>
          <p:cNvPr id="10" name="Content Placeholder 9">
            <a:extLst>
              <a:ext uri="{FF2B5EF4-FFF2-40B4-BE49-F238E27FC236}">
                <a16:creationId xmlns:a16="http://schemas.microsoft.com/office/drawing/2014/main" id="{D08C54CF-4ADD-402B-91DA-B4155020784A}"/>
              </a:ext>
            </a:extLst>
          </p:cNvPr>
          <p:cNvSpPr>
            <a:spLocks noGrp="1"/>
          </p:cNvSpPr>
          <p:nvPr>
            <p:ph sz="half" idx="1"/>
          </p:nvPr>
        </p:nvSpPr>
        <p:spPr>
          <a:xfrm>
            <a:off x="1452656" y="2701427"/>
            <a:ext cx="4483324" cy="2699968"/>
          </a:xfrm>
        </p:spPr>
        <p:txBody>
          <a:bodyPr>
            <a:normAutofit/>
          </a:bodyPr>
          <a:lstStyle/>
          <a:p>
            <a:r>
              <a:rPr lang="en-GB" sz="2000"/>
              <a:t>Key differences are often </a:t>
            </a:r>
            <a:r>
              <a:rPr lang="en-GB" sz="2000" b="1"/>
              <a:t>prior knowledge and potential barriers to learning.</a:t>
            </a:r>
          </a:p>
          <a:p>
            <a:r>
              <a:rPr lang="en-GB" sz="2000"/>
              <a:t>Adaptive teaching is effective if it involves </a:t>
            </a:r>
            <a:r>
              <a:rPr lang="en-GB" sz="2000" b="1"/>
              <a:t>tailored support</a:t>
            </a:r>
            <a:r>
              <a:rPr lang="en-GB" sz="2000"/>
              <a:t>.</a:t>
            </a:r>
          </a:p>
          <a:p>
            <a:r>
              <a:rPr lang="en-GB" sz="2000"/>
              <a:t>The importance of your high </a:t>
            </a:r>
            <a:r>
              <a:rPr lang="en-GB" sz="2000" b="1"/>
              <a:t>expectations.</a:t>
            </a:r>
          </a:p>
        </p:txBody>
      </p:sp>
      <p:sp>
        <p:nvSpPr>
          <p:cNvPr id="11" name="Content Placeholder 10">
            <a:extLst>
              <a:ext uri="{FF2B5EF4-FFF2-40B4-BE49-F238E27FC236}">
                <a16:creationId xmlns:a16="http://schemas.microsoft.com/office/drawing/2014/main" id="{EC393979-CBEE-4233-8DCF-02812A096B41}"/>
              </a:ext>
            </a:extLst>
          </p:cNvPr>
          <p:cNvSpPr>
            <a:spLocks noGrp="1"/>
          </p:cNvSpPr>
          <p:nvPr>
            <p:ph sz="half" idx="2"/>
          </p:nvPr>
        </p:nvSpPr>
        <p:spPr>
          <a:xfrm>
            <a:off x="6256020" y="2701427"/>
            <a:ext cx="4554501" cy="2699968"/>
          </a:xfrm>
        </p:spPr>
        <p:txBody>
          <a:bodyPr>
            <a:normAutofit/>
          </a:bodyPr>
          <a:lstStyle/>
          <a:p>
            <a:r>
              <a:rPr lang="en-GB" sz="2000"/>
              <a:t>What prior knowledge do they need? How can I cater for gaps in this? </a:t>
            </a:r>
          </a:p>
          <a:p>
            <a:r>
              <a:rPr lang="en-GB" sz="2000"/>
              <a:t>What will *this student* struggle with? How can I help?</a:t>
            </a:r>
          </a:p>
          <a:p>
            <a:r>
              <a:rPr lang="en-GB" sz="2000"/>
              <a:t>How can I avoid setting lower expectations? How can I teach to support all to the top?  </a:t>
            </a:r>
          </a:p>
        </p:txBody>
      </p:sp>
    </p:spTree>
    <p:extLst>
      <p:ext uri="{BB962C8B-B14F-4D97-AF65-F5344CB8AC3E}">
        <p14:creationId xmlns:p14="http://schemas.microsoft.com/office/powerpoint/2010/main" val="18618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09A999-24E6-4942-B143-C61B73AEC6AF}"/>
              </a:ext>
            </a:extLst>
          </p:cNvPr>
          <p:cNvSpPr>
            <a:spLocks noGrp="1"/>
          </p:cNvSpPr>
          <p:nvPr>
            <p:ph type="title"/>
          </p:nvPr>
        </p:nvSpPr>
        <p:spPr>
          <a:xfrm>
            <a:off x="838200" y="668377"/>
            <a:ext cx="10515600" cy="1325563"/>
          </a:xfrm>
        </p:spPr>
        <p:txBody>
          <a:bodyPr>
            <a:normAutofit/>
          </a:bodyPr>
          <a:lstStyle/>
          <a:p>
            <a:r>
              <a:rPr lang="en-GB"/>
              <a:t>Key Concepts: SEN and Disability</a:t>
            </a:r>
            <a:endParaRPr lang="en-GB" dirty="0"/>
          </a:p>
        </p:txBody>
      </p:sp>
      <p:sp>
        <p:nvSpPr>
          <p:cNvPr id="3" name="Content Placeholder 2">
            <a:extLst>
              <a:ext uri="{FF2B5EF4-FFF2-40B4-BE49-F238E27FC236}">
                <a16:creationId xmlns:a16="http://schemas.microsoft.com/office/drawing/2014/main" id="{37D981A6-2775-477C-B797-4756765D788B}"/>
              </a:ext>
            </a:extLst>
          </p:cNvPr>
          <p:cNvSpPr>
            <a:spLocks noGrp="1"/>
          </p:cNvSpPr>
          <p:nvPr>
            <p:ph sz="half" idx="1"/>
          </p:nvPr>
        </p:nvSpPr>
        <p:spPr>
          <a:xfrm>
            <a:off x="838200" y="2177456"/>
            <a:ext cx="5097780" cy="3795748"/>
          </a:xfrm>
        </p:spPr>
        <p:txBody>
          <a:bodyPr>
            <a:normAutofit/>
          </a:bodyPr>
          <a:lstStyle/>
          <a:p>
            <a:pPr marL="0" indent="0">
              <a:buNone/>
            </a:pPr>
            <a:r>
              <a:rPr lang="en-GB" sz="2400"/>
              <a:t>A child of compulsory school age or a young person has </a:t>
            </a:r>
            <a:r>
              <a:rPr lang="en-GB" sz="2400" b="1"/>
              <a:t>a learning difficulty or disability </a:t>
            </a:r>
            <a:r>
              <a:rPr lang="en-GB" sz="2400"/>
              <a:t>if he or she:</a:t>
            </a:r>
          </a:p>
          <a:p>
            <a:r>
              <a:rPr lang="en-GB" sz="2400"/>
              <a:t>has a significantly greater difficulty in learning than the majority of others of the same age, or</a:t>
            </a:r>
          </a:p>
          <a:p>
            <a:r>
              <a:rPr lang="en-GB" sz="2400"/>
              <a:t>has a disability which prevents or hinders him or her from making use of facilities of a kind generally provided for others of the same age</a:t>
            </a:r>
          </a:p>
        </p:txBody>
      </p:sp>
      <p:sp>
        <p:nvSpPr>
          <p:cNvPr id="4" name="Content Placeholder 3">
            <a:extLst>
              <a:ext uri="{FF2B5EF4-FFF2-40B4-BE49-F238E27FC236}">
                <a16:creationId xmlns:a16="http://schemas.microsoft.com/office/drawing/2014/main" id="{192B3731-4806-498D-A64E-6564C6577722}"/>
              </a:ext>
            </a:extLst>
          </p:cNvPr>
          <p:cNvSpPr>
            <a:spLocks noGrp="1"/>
          </p:cNvSpPr>
          <p:nvPr>
            <p:ph sz="half" idx="2"/>
          </p:nvPr>
        </p:nvSpPr>
        <p:spPr>
          <a:xfrm>
            <a:off x="6256020" y="2177456"/>
            <a:ext cx="5097780" cy="3795748"/>
          </a:xfrm>
        </p:spPr>
        <p:txBody>
          <a:bodyPr>
            <a:normAutofit/>
          </a:bodyPr>
          <a:lstStyle/>
          <a:p>
            <a:pPr marL="0" indent="0">
              <a:buNone/>
            </a:pPr>
            <a:r>
              <a:rPr lang="en-GB" sz="2400"/>
              <a:t>Many children and young people who have SEN may have a </a:t>
            </a:r>
            <a:r>
              <a:rPr lang="en-GB" sz="2400" b="1"/>
              <a:t>disability under the Equality Act 2010 </a:t>
            </a:r>
            <a:r>
              <a:rPr lang="en-GB" sz="2400"/>
              <a:t>– that is </a:t>
            </a:r>
          </a:p>
          <a:p>
            <a:r>
              <a:rPr lang="en-GB" sz="2400"/>
              <a:t>‘…a physical or mental impairment which has a long-term and substantial adverse effect on their ability to carry out normal day-to-day activities’.</a:t>
            </a:r>
          </a:p>
        </p:txBody>
      </p:sp>
    </p:spTree>
    <p:extLst>
      <p:ext uri="{BB962C8B-B14F-4D97-AF65-F5344CB8AC3E}">
        <p14:creationId xmlns:p14="http://schemas.microsoft.com/office/powerpoint/2010/main" val="207856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A8FCDA-D22B-4F92-A93D-116F2D5A4F42}"/>
              </a:ext>
            </a:extLst>
          </p:cNvPr>
          <p:cNvSpPr>
            <a:spLocks noGrp="1"/>
          </p:cNvSpPr>
          <p:nvPr>
            <p:ph type="title"/>
          </p:nvPr>
        </p:nvSpPr>
        <p:spPr>
          <a:xfrm>
            <a:off x="838200" y="668377"/>
            <a:ext cx="10515600" cy="1325563"/>
          </a:xfrm>
        </p:spPr>
        <p:txBody>
          <a:bodyPr>
            <a:normAutofit/>
          </a:bodyPr>
          <a:lstStyle/>
          <a:p>
            <a:r>
              <a:rPr lang="en-GB" dirty="0"/>
              <a:t>Key Concepts – SEND and Disabilities</a:t>
            </a:r>
          </a:p>
        </p:txBody>
      </p:sp>
      <p:sp>
        <p:nvSpPr>
          <p:cNvPr id="10" name="Content Placeholder 9">
            <a:extLst>
              <a:ext uri="{FF2B5EF4-FFF2-40B4-BE49-F238E27FC236}">
                <a16:creationId xmlns:a16="http://schemas.microsoft.com/office/drawing/2014/main" id="{D08C54CF-4ADD-402B-91DA-B4155020784A}"/>
              </a:ext>
            </a:extLst>
          </p:cNvPr>
          <p:cNvSpPr>
            <a:spLocks noGrp="1"/>
          </p:cNvSpPr>
          <p:nvPr>
            <p:ph sz="half" idx="1"/>
          </p:nvPr>
        </p:nvSpPr>
        <p:spPr>
          <a:xfrm>
            <a:off x="838200" y="2177456"/>
            <a:ext cx="5097780" cy="3795748"/>
          </a:xfrm>
        </p:spPr>
        <p:txBody>
          <a:bodyPr>
            <a:normAutofit/>
          </a:bodyPr>
          <a:lstStyle/>
          <a:p>
            <a:r>
              <a:rPr lang="en-GB" sz="2400" dirty="0"/>
              <a:t>specific learning difficulties and disabilities are likely to bring extra barriers and needs. </a:t>
            </a:r>
          </a:p>
          <a:p>
            <a:pPr lvl="1"/>
            <a:r>
              <a:rPr lang="en-GB" sz="2000" dirty="0"/>
              <a:t>Your job is not diagnosis</a:t>
            </a:r>
          </a:p>
          <a:p>
            <a:pPr lvl="1"/>
            <a:r>
              <a:rPr lang="en-GB" sz="2000" dirty="0"/>
              <a:t>You will have advice and support in school </a:t>
            </a:r>
          </a:p>
          <a:p>
            <a:pPr lvl="1"/>
            <a:r>
              <a:rPr lang="en-GB" sz="2000" dirty="0"/>
              <a:t>Specific Technologies can help, but usually more in accessibility issues.</a:t>
            </a:r>
          </a:p>
          <a:p>
            <a:endParaRPr lang="en-GB" sz="2400" dirty="0"/>
          </a:p>
          <a:p>
            <a:endParaRPr lang="en-GB" sz="2400" b="1" dirty="0"/>
          </a:p>
        </p:txBody>
      </p:sp>
      <p:sp>
        <p:nvSpPr>
          <p:cNvPr id="11" name="Content Placeholder 10">
            <a:extLst>
              <a:ext uri="{FF2B5EF4-FFF2-40B4-BE49-F238E27FC236}">
                <a16:creationId xmlns:a16="http://schemas.microsoft.com/office/drawing/2014/main" id="{EC393979-CBEE-4233-8DCF-02812A096B41}"/>
              </a:ext>
            </a:extLst>
          </p:cNvPr>
          <p:cNvSpPr>
            <a:spLocks noGrp="1"/>
          </p:cNvSpPr>
          <p:nvPr>
            <p:ph sz="half" idx="2"/>
          </p:nvPr>
        </p:nvSpPr>
        <p:spPr>
          <a:xfrm>
            <a:off x="6256020" y="2177456"/>
            <a:ext cx="5097780" cy="3795748"/>
          </a:xfrm>
        </p:spPr>
        <p:txBody>
          <a:bodyPr>
            <a:normAutofit/>
          </a:bodyPr>
          <a:lstStyle/>
          <a:p>
            <a:pPr marL="0" indent="0">
              <a:buNone/>
            </a:pPr>
            <a:r>
              <a:rPr lang="en-GB" sz="2400" dirty="0"/>
              <a:t>What barrier does this SEND represent:</a:t>
            </a:r>
          </a:p>
          <a:p>
            <a:r>
              <a:rPr lang="en-GB" sz="2400" dirty="0"/>
              <a:t>*for this child*</a:t>
            </a:r>
          </a:p>
          <a:p>
            <a:r>
              <a:rPr lang="en-GB" sz="2400" dirty="0"/>
              <a:t>*learning this content* </a:t>
            </a:r>
          </a:p>
          <a:p>
            <a:r>
              <a:rPr lang="en-GB" sz="2400" dirty="0"/>
              <a:t>*completing this activity*?</a:t>
            </a:r>
          </a:p>
        </p:txBody>
      </p:sp>
    </p:spTree>
    <p:extLst>
      <p:ext uri="{BB962C8B-B14F-4D97-AF65-F5344CB8AC3E}">
        <p14:creationId xmlns:p14="http://schemas.microsoft.com/office/powerpoint/2010/main" val="42849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4A203B-5B38-2DC8-FBAB-C6A4138203FA}"/>
              </a:ext>
            </a:extLst>
          </p:cNvPr>
          <p:cNvSpPr>
            <a:spLocks noGrp="1"/>
          </p:cNvSpPr>
          <p:nvPr>
            <p:ph type="title"/>
          </p:nvPr>
        </p:nvSpPr>
        <p:spPr>
          <a:xfrm>
            <a:off x="1045029" y="507160"/>
            <a:ext cx="2993571" cy="5438730"/>
          </a:xfrm>
        </p:spPr>
        <p:txBody>
          <a:bodyPr>
            <a:normAutofit/>
          </a:bodyPr>
          <a:lstStyle/>
          <a:p>
            <a:r>
              <a:rPr lang="en-GB" sz="3200"/>
              <a:t>Key Concepts: Inclusion “Needs”?</a:t>
            </a:r>
          </a:p>
        </p:txBody>
      </p:sp>
      <p:sp>
        <p:nvSpPr>
          <p:cNvPr id="14" name="Rectangle 13">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BCC5BD7-9A9D-674B-616C-3C706E95859F}"/>
              </a:ext>
            </a:extLst>
          </p:cNvPr>
          <p:cNvGraphicFramePr>
            <a:graphicFrameLocks noGrp="1"/>
          </p:cNvGraphicFramePr>
          <p:nvPr>
            <p:ph idx="1"/>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24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337043-DE56-44FF-AAF2-C98D27511523}"/>
              </a:ext>
            </a:extLst>
          </p:cNvPr>
          <p:cNvSpPr>
            <a:spLocks noGrp="1"/>
          </p:cNvSpPr>
          <p:nvPr>
            <p:ph type="title"/>
          </p:nvPr>
        </p:nvSpPr>
        <p:spPr>
          <a:xfrm>
            <a:off x="838200" y="668377"/>
            <a:ext cx="10515600" cy="1325563"/>
          </a:xfrm>
        </p:spPr>
        <p:txBody>
          <a:bodyPr>
            <a:normAutofit/>
          </a:bodyPr>
          <a:lstStyle/>
          <a:p>
            <a:r>
              <a:rPr lang="en-GB" dirty="0"/>
              <a:t>Key Concepts: What are SEN(D)s?</a:t>
            </a:r>
            <a:r>
              <a:rPr lang="en-GB" baseline="0" dirty="0"/>
              <a:t> </a:t>
            </a:r>
            <a:endParaRPr lang="en-GB" dirty="0"/>
          </a:p>
        </p:txBody>
      </p:sp>
      <p:sp>
        <p:nvSpPr>
          <p:cNvPr id="3" name="Content Placeholder 2">
            <a:extLst>
              <a:ext uri="{FF2B5EF4-FFF2-40B4-BE49-F238E27FC236}">
                <a16:creationId xmlns:a16="http://schemas.microsoft.com/office/drawing/2014/main" id="{BECD9013-727F-42C0-AC65-076544F5CC43}"/>
              </a:ext>
            </a:extLst>
          </p:cNvPr>
          <p:cNvSpPr>
            <a:spLocks noGrp="1"/>
          </p:cNvSpPr>
          <p:nvPr>
            <p:ph sz="half" idx="1"/>
          </p:nvPr>
        </p:nvSpPr>
        <p:spPr>
          <a:xfrm>
            <a:off x="838200" y="2177456"/>
            <a:ext cx="5097780" cy="3795748"/>
          </a:xfrm>
        </p:spPr>
        <p:txBody>
          <a:bodyPr>
            <a:normAutofit fontScale="92500" lnSpcReduction="20000"/>
          </a:bodyPr>
          <a:lstStyle/>
          <a:p>
            <a:pPr marL="0" indent="0">
              <a:buNone/>
            </a:pPr>
            <a:r>
              <a:rPr lang="en-GB" sz="2400" b="1" dirty="0"/>
              <a:t>Communication and interaction</a:t>
            </a:r>
          </a:p>
          <a:p>
            <a:r>
              <a:rPr lang="en-GB" sz="2400" dirty="0"/>
              <a:t>Speech, language and communication needs (SLCN)</a:t>
            </a:r>
          </a:p>
          <a:p>
            <a:r>
              <a:rPr lang="en-GB" sz="2400" dirty="0"/>
              <a:t>Autism spectrum disorder (ASD)</a:t>
            </a:r>
          </a:p>
          <a:p>
            <a:pPr marL="0" indent="0">
              <a:buNone/>
            </a:pPr>
            <a:r>
              <a:rPr lang="en-GB" sz="2400" b="1" dirty="0"/>
              <a:t>Cognition and learning</a:t>
            </a:r>
          </a:p>
          <a:p>
            <a:r>
              <a:rPr lang="en-GB" sz="2400" dirty="0"/>
              <a:t>Moderate learning difficulties (MLD)</a:t>
            </a:r>
          </a:p>
          <a:p>
            <a:r>
              <a:rPr lang="en-GB" sz="2400" dirty="0"/>
              <a:t>Severe learning difficulties (SLD)</a:t>
            </a:r>
          </a:p>
          <a:p>
            <a:r>
              <a:rPr lang="en-GB" sz="2400" dirty="0"/>
              <a:t>Profound and multiple learning difficulties (PMLD)</a:t>
            </a:r>
          </a:p>
          <a:p>
            <a:r>
              <a:rPr lang="en-GB" sz="2400" dirty="0"/>
              <a:t>Specific learning difficulties (</a:t>
            </a:r>
            <a:r>
              <a:rPr lang="en-GB" sz="2400" dirty="0" err="1"/>
              <a:t>SpLD</a:t>
            </a:r>
            <a:r>
              <a:rPr lang="en-GB" sz="2400" dirty="0"/>
              <a:t>) – dyslexia, dyspraxia, dyscalculia</a:t>
            </a:r>
          </a:p>
        </p:txBody>
      </p:sp>
      <p:sp>
        <p:nvSpPr>
          <p:cNvPr id="4" name="Content Placeholder 3">
            <a:extLst>
              <a:ext uri="{FF2B5EF4-FFF2-40B4-BE49-F238E27FC236}">
                <a16:creationId xmlns:a16="http://schemas.microsoft.com/office/drawing/2014/main" id="{9EB0449A-6DC5-C6B9-5822-0FD55E2B77CA}"/>
              </a:ext>
            </a:extLst>
          </p:cNvPr>
          <p:cNvSpPr>
            <a:spLocks noGrp="1"/>
          </p:cNvSpPr>
          <p:nvPr>
            <p:ph sz="half" idx="2"/>
          </p:nvPr>
        </p:nvSpPr>
        <p:spPr>
          <a:xfrm>
            <a:off x="6256020" y="2177456"/>
            <a:ext cx="5097780" cy="3795748"/>
          </a:xfrm>
        </p:spPr>
        <p:txBody>
          <a:bodyPr>
            <a:normAutofit fontScale="92500" lnSpcReduction="20000"/>
          </a:bodyPr>
          <a:lstStyle/>
          <a:p>
            <a:pPr marL="0" indent="0">
              <a:buNone/>
            </a:pPr>
            <a:r>
              <a:rPr lang="en-GB" sz="2400" b="1" dirty="0"/>
              <a:t>Social, emotional and mental health difficulties</a:t>
            </a:r>
          </a:p>
          <a:p>
            <a:pPr marL="0" indent="0">
              <a:buNone/>
            </a:pPr>
            <a:r>
              <a:rPr lang="en-GB" sz="2400" b="1" dirty="0"/>
              <a:t>Sensory and/or physical needs</a:t>
            </a:r>
          </a:p>
          <a:p>
            <a:r>
              <a:rPr lang="en-GB" sz="2400" dirty="0"/>
              <a:t>Vision impairment (VI)</a:t>
            </a:r>
          </a:p>
          <a:p>
            <a:r>
              <a:rPr lang="en-GB" sz="2400" dirty="0"/>
              <a:t>Hearing impairment (HI)</a:t>
            </a:r>
          </a:p>
          <a:p>
            <a:r>
              <a:rPr lang="en-GB" sz="2400" dirty="0"/>
              <a:t>Multi-sensory impairment (MSI)</a:t>
            </a:r>
          </a:p>
          <a:p>
            <a:r>
              <a:rPr lang="en-GB" sz="2400" dirty="0"/>
              <a:t>Physical impairment disability (PDI)</a:t>
            </a:r>
          </a:p>
          <a:p>
            <a:pPr marL="0" indent="0">
              <a:buNone/>
            </a:pPr>
            <a:endParaRPr lang="en-GB" sz="2400" dirty="0"/>
          </a:p>
        </p:txBody>
      </p:sp>
      <p:sp>
        <p:nvSpPr>
          <p:cNvPr id="13" name="TextBox 12">
            <a:extLst>
              <a:ext uri="{FF2B5EF4-FFF2-40B4-BE49-F238E27FC236}">
                <a16:creationId xmlns:a16="http://schemas.microsoft.com/office/drawing/2014/main" id="{AADB31DA-131C-3191-A8F5-70F3103FF782}"/>
              </a:ext>
            </a:extLst>
          </p:cNvPr>
          <p:cNvSpPr txBox="1"/>
          <p:nvPr/>
        </p:nvSpPr>
        <p:spPr>
          <a:xfrm>
            <a:off x="5715883" y="5886250"/>
            <a:ext cx="60939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SEND code of practice: 0 to 25 years - GOV.UK (www.gov.uk)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1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875B3-BF26-F4ED-1B88-C051767EF000}"/>
              </a:ext>
            </a:extLst>
          </p:cNvPr>
          <p:cNvSpPr>
            <a:spLocks noGrp="1"/>
          </p:cNvSpPr>
          <p:nvPr>
            <p:ph type="title"/>
          </p:nvPr>
        </p:nvSpPr>
        <p:spPr>
          <a:xfrm>
            <a:off x="640080" y="325369"/>
            <a:ext cx="4368602" cy="1956841"/>
          </a:xfrm>
        </p:spPr>
        <p:txBody>
          <a:bodyPr anchor="b">
            <a:normAutofit/>
          </a:bodyPr>
          <a:lstStyle/>
          <a:p>
            <a:r>
              <a:rPr lang="en-GB" sz="5400" dirty="0"/>
              <a:t>The label is just the start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308BA884-4A34-0FC7-1D52-58B17D6443DC}"/>
              </a:ext>
            </a:extLst>
          </p:cNvPr>
          <p:cNvSpPr>
            <a:spLocks noGrp="1"/>
          </p:cNvSpPr>
          <p:nvPr>
            <p:ph idx="1"/>
          </p:nvPr>
        </p:nvSpPr>
        <p:spPr>
          <a:xfrm>
            <a:off x="640080" y="2872899"/>
            <a:ext cx="4368602" cy="3846496"/>
          </a:xfrm>
        </p:spPr>
        <p:txBody>
          <a:bodyPr>
            <a:normAutofit/>
          </a:bodyPr>
          <a:lstStyle/>
          <a:p>
            <a:pPr marL="0" indent="0">
              <a:buNone/>
            </a:pPr>
            <a:r>
              <a:rPr lang="en-US" dirty="0"/>
              <a:t>Your teaching will be better, (and your writing clearer) if you instead develop a clear understanding of the *barriers* that your pupil faces. </a:t>
            </a:r>
          </a:p>
        </p:txBody>
      </p:sp>
      <p:pic>
        <p:nvPicPr>
          <p:cNvPr id="5" name="Content Placeholder 4" descr="A young child with his hand on his face">
            <a:extLst>
              <a:ext uri="{FF2B5EF4-FFF2-40B4-BE49-F238E27FC236}">
                <a16:creationId xmlns:a16="http://schemas.microsoft.com/office/drawing/2014/main" id="{0DD7EFAB-87A8-9D8E-722A-A63EE5F24B9D}"/>
              </a:ext>
            </a:extLst>
          </p:cNvPr>
          <p:cNvPicPr>
            <a:picLocks noChangeAspect="1"/>
          </p:cNvPicPr>
          <p:nvPr/>
        </p:nvPicPr>
        <p:blipFill rotWithShape="1">
          <a:blip r:embed="rId3">
            <a:extLst>
              <a:ext uri="{28A0092B-C50C-407E-A947-70E740481C1C}">
                <a14:useLocalDpi xmlns:a14="http://schemas.microsoft.com/office/drawing/2010/main" val="0"/>
              </a:ext>
            </a:extLst>
          </a:blip>
          <a:srcRect t="12991" r="-2" b="109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128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9ACB87C-D03D-2440-AB64-166690B54F20}"/>
              </a:ext>
            </a:extLst>
          </p:cNvPr>
          <p:cNvSpPr>
            <a:spLocks noGrp="1"/>
          </p:cNvSpPr>
          <p:nvPr>
            <p:ph type="title"/>
          </p:nvPr>
        </p:nvSpPr>
        <p:spPr>
          <a:xfrm>
            <a:off x="838200" y="365125"/>
            <a:ext cx="5758543" cy="1325563"/>
          </a:xfrm>
        </p:spPr>
        <p:txBody>
          <a:bodyPr/>
          <a:lstStyle/>
          <a:p>
            <a:r>
              <a:rPr lang="en-GB" altLang="en-US" dirty="0">
                <a:latin typeface="Athelas" panose="02000503000000020003" pitchFamily="2" charset="77"/>
              </a:rPr>
              <a:t>Programme for the day</a:t>
            </a:r>
          </a:p>
        </p:txBody>
      </p:sp>
      <p:sp>
        <p:nvSpPr>
          <p:cNvPr id="3" name="Content Placeholder 2">
            <a:extLst>
              <a:ext uri="{FF2B5EF4-FFF2-40B4-BE49-F238E27FC236}">
                <a16:creationId xmlns:a16="http://schemas.microsoft.com/office/drawing/2014/main" id="{6461E007-F286-5D46-987F-0A4C3A8B630F}"/>
              </a:ext>
            </a:extLst>
          </p:cNvPr>
          <p:cNvSpPr>
            <a:spLocks noGrp="1"/>
          </p:cNvSpPr>
          <p:nvPr>
            <p:ph idx="1"/>
          </p:nvPr>
        </p:nvSpPr>
        <p:spPr>
          <a:xfrm>
            <a:off x="838200" y="1410789"/>
            <a:ext cx="10515600" cy="5447211"/>
          </a:xfrm>
        </p:spPr>
        <p:txBody>
          <a:bodyPr>
            <a:normAutofit lnSpcReduction="10000"/>
          </a:bodyPr>
          <a:lstStyle/>
          <a:p>
            <a:pPr>
              <a:lnSpc>
                <a:spcPct val="107000"/>
              </a:lnSpc>
              <a:spcAft>
                <a:spcPts val="800"/>
              </a:spcAft>
              <a:defRPr/>
            </a:pPr>
            <a:endParaRPr lang="en-GB" sz="2400" b="1" dirty="0">
              <a:ea typeface="Calibri" panose="020F0502020204030204" pitchFamily="34" charset="0"/>
              <a:cs typeface="Times New Roman" panose="02020603050405020304" pitchFamily="18" charset="0"/>
            </a:endParaRPr>
          </a:p>
          <a:p>
            <a:pPr>
              <a:lnSpc>
                <a:spcPct val="107000"/>
              </a:lnSpc>
              <a:spcAft>
                <a:spcPts val="800"/>
              </a:spcAft>
              <a:defRPr/>
            </a:pPr>
            <a:r>
              <a:rPr lang="en-GB" sz="2400" b="1" dirty="0">
                <a:ea typeface="Calibri" panose="020F0502020204030204" pitchFamily="34" charset="0"/>
                <a:cs typeface="Times New Roman" panose="02020603050405020304" pitchFamily="18" charset="0"/>
              </a:rPr>
              <a:t>9.30 – 11.00</a:t>
            </a:r>
            <a:r>
              <a:rPr lang="en-GB" sz="2400" dirty="0">
                <a:ea typeface="Calibri" panose="020F0502020204030204" pitchFamily="34" charset="0"/>
                <a:cs typeface="Times New Roman" panose="02020603050405020304" pitchFamily="18" charset="0"/>
              </a:rPr>
              <a:t>: Session 1: Ice-Breaker Activity / Introduction to the Supporting Individuals Module (see handbook) the CCF and Supporting </a:t>
            </a:r>
            <a:r>
              <a:rPr lang="en-GB" sz="2400" dirty="0" err="1">
                <a:ea typeface="Calibri" panose="020F0502020204030204" pitchFamily="34" charset="0"/>
                <a:cs typeface="Times New Roman" panose="02020603050405020304" pitchFamily="18" charset="0"/>
              </a:rPr>
              <a:t>Indivduals</a:t>
            </a:r>
            <a:r>
              <a:rPr lang="en-GB" sz="2400" dirty="0">
                <a:ea typeface="Calibri" panose="020F0502020204030204" pitchFamily="34" charset="0"/>
                <a:cs typeface="Times New Roman" panose="02020603050405020304" pitchFamily="18" charset="0"/>
              </a:rPr>
              <a:t> LO’s/Part 1: Key Concepts/ Q&amp;A. </a:t>
            </a:r>
            <a:r>
              <a:rPr lang="en-GB" sz="2400" i="1" dirty="0">
                <a:ea typeface="Calibri" panose="020F0502020204030204" pitchFamily="34" charset="0"/>
                <a:cs typeface="Times New Roman" panose="02020603050405020304" pitchFamily="18" charset="0"/>
              </a:rPr>
              <a:t> </a:t>
            </a:r>
          </a:p>
          <a:p>
            <a:pPr>
              <a:lnSpc>
                <a:spcPct val="107000"/>
              </a:lnSpc>
              <a:spcAft>
                <a:spcPts val="800"/>
              </a:spcAft>
              <a:defRPr/>
            </a:pPr>
            <a:r>
              <a:rPr lang="en-GB" sz="2400" b="1" dirty="0">
                <a:ea typeface="Calibri" panose="020F0502020204030204" pitchFamily="34" charset="0"/>
                <a:cs typeface="Times New Roman" panose="02020603050405020304" pitchFamily="18" charset="0"/>
              </a:rPr>
              <a:t>11.00 – 11.15: Break. </a:t>
            </a:r>
            <a:r>
              <a:rPr lang="en-GB" sz="2400" dirty="0">
                <a:ea typeface="Calibri" panose="020F0502020204030204" pitchFamily="34" charset="0"/>
                <a:cs typeface="Times New Roman" panose="02020603050405020304" pitchFamily="18" charset="0"/>
              </a:rPr>
              <a:t>Opportunity to download, to your desktop, the course handbook/familiarise yourself with the LTU library and online resources available.</a:t>
            </a:r>
            <a:endParaRPr lang="en-GB" sz="2400" b="1" dirty="0">
              <a:ea typeface="Calibri" panose="020F0502020204030204" pitchFamily="34" charset="0"/>
              <a:cs typeface="Times New Roman" panose="02020603050405020304" pitchFamily="18" charset="0"/>
            </a:endParaRPr>
          </a:p>
          <a:p>
            <a:pPr>
              <a:lnSpc>
                <a:spcPct val="107000"/>
              </a:lnSpc>
              <a:spcAft>
                <a:spcPts val="800"/>
              </a:spcAft>
              <a:defRPr/>
            </a:pPr>
            <a:r>
              <a:rPr lang="en-GB" sz="2400" b="1" dirty="0">
                <a:ea typeface="Calibri" panose="020F0502020204030204" pitchFamily="34" charset="0"/>
                <a:cs typeface="Times New Roman" panose="02020603050405020304" pitchFamily="18" charset="0"/>
              </a:rPr>
              <a:t>11.15 – 1pm </a:t>
            </a:r>
            <a:r>
              <a:rPr lang="en-GB" sz="2400" dirty="0">
                <a:ea typeface="Calibri" panose="020F0502020204030204" pitchFamily="34" charset="0"/>
                <a:cs typeface="Times New Roman" panose="02020603050405020304" pitchFamily="18" charset="0"/>
              </a:rPr>
              <a:t>: Part 2:  The Supporting Individuals assignment.</a:t>
            </a:r>
          </a:p>
          <a:p>
            <a:pPr>
              <a:lnSpc>
                <a:spcPct val="107000"/>
              </a:lnSpc>
              <a:spcAft>
                <a:spcPts val="800"/>
              </a:spcAft>
              <a:defRPr/>
            </a:pPr>
            <a:r>
              <a:rPr lang="en-GB" sz="2400" b="1" dirty="0">
                <a:ea typeface="Calibri" panose="020F0502020204030204" pitchFamily="34" charset="0"/>
                <a:cs typeface="Times New Roman" panose="02020603050405020304" pitchFamily="18" charset="0"/>
              </a:rPr>
              <a:t>1.00 – 1.30pm</a:t>
            </a:r>
            <a:r>
              <a:rPr lang="en-GB" sz="2400" dirty="0">
                <a:ea typeface="Calibri" panose="020F0502020204030204" pitchFamily="34" charset="0"/>
                <a:cs typeface="Times New Roman" panose="02020603050405020304" pitchFamily="18" charset="0"/>
              </a:rPr>
              <a:t>: Lunch</a:t>
            </a:r>
          </a:p>
          <a:p>
            <a:pPr>
              <a:lnSpc>
                <a:spcPct val="107000"/>
              </a:lnSpc>
              <a:spcAft>
                <a:spcPts val="800"/>
              </a:spcAft>
              <a:defRPr/>
            </a:pPr>
            <a:r>
              <a:rPr lang="en-GB" sz="2400" b="1" dirty="0">
                <a:ea typeface="Calibri" panose="020F0502020204030204" pitchFamily="34" charset="0"/>
                <a:cs typeface="Times New Roman" panose="02020603050405020304" pitchFamily="18" charset="0"/>
              </a:rPr>
              <a:t>1.30pm:</a:t>
            </a:r>
            <a:r>
              <a:rPr lang="en-GB" sz="2400" dirty="0">
                <a:ea typeface="Calibri" panose="020F0502020204030204" pitchFamily="34" charset="0"/>
                <a:cs typeface="Times New Roman" panose="02020603050405020304" pitchFamily="18" charset="0"/>
              </a:rPr>
              <a:t> Session 3: Group Activity/Independent Tasks/ Personal Action Planning.</a:t>
            </a:r>
          </a:p>
          <a:p>
            <a:pPr>
              <a:lnSpc>
                <a:spcPct val="107000"/>
              </a:lnSpc>
              <a:spcAft>
                <a:spcPts val="800"/>
              </a:spcAft>
              <a:defRPr/>
            </a:pPr>
            <a:r>
              <a:rPr lang="en-GB" sz="2400" b="1" dirty="0">
                <a:cs typeface="Times New Roman" panose="02020603050405020304" pitchFamily="18" charset="0"/>
              </a:rPr>
              <a:t>2.30pm: </a:t>
            </a:r>
            <a:r>
              <a:rPr lang="en-GB" sz="2400" dirty="0">
                <a:cs typeface="Times New Roman" panose="02020603050405020304" pitchFamily="18" charset="0"/>
              </a:rPr>
              <a:t>Q&amp;A. </a:t>
            </a:r>
            <a:r>
              <a:rPr lang="en-GB" sz="2400" dirty="0">
                <a:ea typeface="Calibri" panose="020F0502020204030204" pitchFamily="34" charset="0"/>
                <a:cs typeface="Times New Roman" panose="02020603050405020304" pitchFamily="18" charset="0"/>
              </a:rPr>
              <a:t>Discussion of task for next session. </a:t>
            </a:r>
            <a:r>
              <a:rPr lang="en-GB" sz="2400" dirty="0">
                <a:cs typeface="Times New Roman" panose="02020603050405020304" pitchFamily="18" charset="0"/>
              </a:rPr>
              <a:t>Please ensure you understand the Day 2 task requirements before you leave.</a:t>
            </a:r>
            <a:endParaRPr lang="en-GB" dirty="0"/>
          </a:p>
        </p:txBody>
      </p:sp>
      <p:pic>
        <p:nvPicPr>
          <p:cNvPr id="4" name="Picture 3">
            <a:extLst>
              <a:ext uri="{FF2B5EF4-FFF2-40B4-BE49-F238E27FC236}">
                <a16:creationId xmlns:a16="http://schemas.microsoft.com/office/drawing/2014/main" id="{DBDDD7D8-41FC-2B48-8465-7FFD8E94A094}"/>
              </a:ext>
            </a:extLst>
          </p:cNvPr>
          <p:cNvPicPr>
            <a:picLocks noChangeAspect="1"/>
          </p:cNvPicPr>
          <p:nvPr/>
        </p:nvPicPr>
        <p:blipFill rotWithShape="1">
          <a:blip r:embed="rId3">
            <a:extLst>
              <a:ext uri="{28A0092B-C50C-407E-A947-70E740481C1C}">
                <a14:useLocalDpi xmlns:a14="http://schemas.microsoft.com/office/drawing/2010/main" val="0"/>
              </a:ext>
            </a:extLst>
          </a:blip>
          <a:srcRect t="990" b="77"/>
          <a:stretch/>
        </p:blipFill>
        <p:spPr>
          <a:xfrm>
            <a:off x="9288966" y="1"/>
            <a:ext cx="2692630" cy="1825623"/>
          </a:xfrm>
          <a:prstGeom prst="rect">
            <a:avLst/>
          </a:prstGeom>
          <a:effectLst>
            <a:outerShdw blurRad="406400" dist="317500" dir="5400000" sx="89000" sy="89000" rotWithShape="0">
              <a:prstClr val="black">
                <a:alpha val="15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C775054-8DDC-144D-B42C-8D24965CF0F1}"/>
              </a:ext>
            </a:extLst>
          </p:cNvPr>
          <p:cNvSpPr>
            <a:spLocks noGrp="1"/>
          </p:cNvSpPr>
          <p:nvPr>
            <p:ph idx="1"/>
          </p:nvPr>
        </p:nvSpPr>
        <p:spPr/>
        <p:txBody>
          <a:bodyPr/>
          <a:lstStyle/>
          <a:p>
            <a:r>
              <a:rPr lang="en-US" dirty="0"/>
              <a:t>https://</a:t>
            </a:r>
            <a:r>
              <a:rPr lang="en-US" dirty="0" err="1"/>
              <a:t>www.youtube.com</a:t>
            </a:r>
            <a:r>
              <a:rPr lang="en-US" dirty="0"/>
              <a:t>/</a:t>
            </a:r>
            <a:r>
              <a:rPr lang="en-US" dirty="0" err="1"/>
              <a:t>watcVh?v</a:t>
            </a:r>
            <a:r>
              <a:rPr lang="en-US" dirty="0"/>
              <a:t>=RHSM8rsu5lk</a:t>
            </a:r>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dirty="0">
                <a:solidFill>
                  <a:srgbClr val="FFFFFF"/>
                </a:solidFill>
              </a:rPr>
              <a:t>Q: What are the specific needs targeted in this clip? What has this teacher identified in his subject and how has he developed the curriculum to support the aspects of inclusion, necessary for pupils to develop in PE?  </a:t>
            </a:r>
            <a:endParaRPr lang="en-US" sz="2400" dirty="0">
              <a:solidFill>
                <a:schemeClr val="bg1"/>
              </a:solidFill>
            </a:endParaRP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a:p>
          <a:p>
            <a:endParaRPr lang="en-US"/>
          </a:p>
        </p:txBody>
      </p:sp>
      <p:sp>
        <p:nvSpPr>
          <p:cNvPr id="13" name="TextBox 12">
            <a:hlinkClick r:id="rId4"/>
            <a:extLst>
              <a:ext uri="{FF2B5EF4-FFF2-40B4-BE49-F238E27FC236}">
                <a16:creationId xmlns:a16="http://schemas.microsoft.com/office/drawing/2014/main" id="{3A2FB070-35CF-2D4E-8DD7-8E87EB1CB1BA}"/>
              </a:ext>
            </a:extLst>
          </p:cNvPr>
          <p:cNvSpPr txBox="1"/>
          <p:nvPr/>
        </p:nvSpPr>
        <p:spPr>
          <a:xfrm>
            <a:off x="6869151" y="3354963"/>
            <a:ext cx="3691054" cy="646331"/>
          </a:xfrm>
          <a:prstGeom prst="rect">
            <a:avLst/>
          </a:prstGeom>
          <a:noFill/>
        </p:spPr>
        <p:txBody>
          <a:bodyPr wrap="square" rtlCol="0">
            <a:spAutoFit/>
          </a:bodyPr>
          <a:lstStyle/>
          <a:p>
            <a:r>
              <a:rPr lang="en-US"/>
              <a:t>Discuss with your partner </a:t>
            </a:r>
          </a:p>
          <a:p>
            <a:endParaRPr lang="en-US"/>
          </a:p>
        </p:txBody>
      </p:sp>
      <p:pic>
        <p:nvPicPr>
          <p:cNvPr id="9" name="Online Media 8" descr="UK Inclusion - Secondary teaching and learning - STL 03">
            <a:hlinkClick r:id="" action="ppaction://media"/>
            <a:extLst>
              <a:ext uri="{FF2B5EF4-FFF2-40B4-BE49-F238E27FC236}">
                <a16:creationId xmlns:a16="http://schemas.microsoft.com/office/drawing/2014/main" id="{4514D196-E92E-3A4C-A293-B57A469A3DC3}"/>
              </a:ext>
            </a:extLst>
          </p:cNvPr>
          <p:cNvPicPr>
            <a:picLocks noRot="1" noChangeAspect="1"/>
          </p:cNvPicPr>
          <p:nvPr>
            <a:videoFile r:link="rId1"/>
          </p:nvPr>
        </p:nvPicPr>
        <p:blipFill>
          <a:blip r:embed="rId5"/>
          <a:stretch>
            <a:fillRect/>
          </a:stretch>
        </p:blipFill>
        <p:spPr>
          <a:xfrm>
            <a:off x="4962293" y="1821543"/>
            <a:ext cx="7014411" cy="4791130"/>
          </a:xfrm>
          <a:prstGeom prst="rect">
            <a:avLst/>
          </a:prstGeom>
        </p:spPr>
      </p:pic>
    </p:spTree>
    <p:extLst>
      <p:ext uri="{BB962C8B-B14F-4D97-AF65-F5344CB8AC3E}">
        <p14:creationId xmlns:p14="http://schemas.microsoft.com/office/powerpoint/2010/main" val="100316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775054-8DDC-144D-B42C-8D24965CF0F1}"/>
              </a:ext>
            </a:extLst>
          </p:cNvPr>
          <p:cNvSpPr>
            <a:spLocks noGrp="1"/>
          </p:cNvSpPr>
          <p:nvPr>
            <p:ph idx="1"/>
          </p:nvPr>
        </p:nvSpPr>
        <p:spPr/>
        <p:txBody>
          <a:bodyPr/>
          <a:lstStyle/>
          <a:p>
            <a:r>
              <a:rPr lang="en-US" dirty="0">
                <a:hlinkClick r:id="rId3"/>
              </a:rPr>
              <a:t>https://wware</a:t>
            </a:r>
            <a:r>
              <a:rPr lang="en-US" dirty="0"/>
              <a:t> </a:t>
            </a:r>
            <a:r>
              <a:rPr lang="en-US" dirty="0" err="1"/>
              <a:t>w.youtube.com</a:t>
            </a:r>
            <a:r>
              <a:rPr lang="en-US" dirty="0"/>
              <a:t>/</a:t>
            </a:r>
            <a:r>
              <a:rPr lang="en-US" dirty="0" err="1"/>
              <a:t>watcVh?v</a:t>
            </a:r>
            <a:r>
              <a:rPr lang="en-US" dirty="0"/>
              <a:t>=RHSM8rsu5lk</a:t>
            </a:r>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dirty="0">
                <a:solidFill>
                  <a:srgbClr val="FFFFFF"/>
                </a:solidFill>
              </a:rPr>
              <a:t>Q: What are the specific needs of the pupils in this class? What strategies are in place to support these needs?</a:t>
            </a:r>
            <a:endParaRPr lang="en-US" sz="2800" dirty="0">
              <a:solidFill>
                <a:schemeClr val="bg1"/>
              </a:solidFill>
            </a:endParaRP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a:p>
          <a:p>
            <a:endParaRPr lang="en-US"/>
          </a:p>
        </p:txBody>
      </p:sp>
      <p:sp>
        <p:nvSpPr>
          <p:cNvPr id="13" name="TextBox 12">
            <a:hlinkClick r:id="rId5"/>
            <a:extLst>
              <a:ext uri="{FF2B5EF4-FFF2-40B4-BE49-F238E27FC236}">
                <a16:creationId xmlns:a16="http://schemas.microsoft.com/office/drawing/2014/main" id="{3A2FB070-35CF-2D4E-8DD7-8E87EB1CB1BA}"/>
              </a:ext>
            </a:extLst>
          </p:cNvPr>
          <p:cNvSpPr txBox="1"/>
          <p:nvPr/>
        </p:nvSpPr>
        <p:spPr>
          <a:xfrm>
            <a:off x="6869151" y="3354963"/>
            <a:ext cx="3691054" cy="646331"/>
          </a:xfrm>
          <a:prstGeom prst="rect">
            <a:avLst/>
          </a:prstGeom>
          <a:noFill/>
        </p:spPr>
        <p:txBody>
          <a:bodyPr wrap="square" rtlCol="0">
            <a:spAutoFit/>
          </a:bodyPr>
          <a:lstStyle/>
          <a:p>
            <a:r>
              <a:rPr lang="en-US"/>
              <a:t>Discuss with your partner </a:t>
            </a:r>
          </a:p>
          <a:p>
            <a:endParaRPr lang="en-US"/>
          </a:p>
        </p:txBody>
      </p:sp>
      <p:pic>
        <p:nvPicPr>
          <p:cNvPr id="10" name="Online Media 9" descr="UK Inclusion - Secondary teaching and learning - STL 09">
            <a:hlinkClick r:id="" action="ppaction://media"/>
            <a:extLst>
              <a:ext uri="{FF2B5EF4-FFF2-40B4-BE49-F238E27FC236}">
                <a16:creationId xmlns:a16="http://schemas.microsoft.com/office/drawing/2014/main" id="{6D3A3300-69CF-F946-AAD6-F364AF5F9B25}"/>
              </a:ext>
            </a:extLst>
          </p:cNvPr>
          <p:cNvPicPr>
            <a:picLocks noRot="1" noChangeAspect="1"/>
          </p:cNvPicPr>
          <p:nvPr>
            <a:videoFile r:link="rId1"/>
          </p:nvPr>
        </p:nvPicPr>
        <p:blipFill>
          <a:blip r:embed="rId6"/>
          <a:stretch>
            <a:fillRect/>
          </a:stretch>
        </p:blipFill>
        <p:spPr>
          <a:xfrm>
            <a:off x="4902491" y="2078391"/>
            <a:ext cx="7094654" cy="4568011"/>
          </a:xfrm>
          <a:prstGeom prst="rect">
            <a:avLst/>
          </a:prstGeom>
        </p:spPr>
      </p:pic>
    </p:spTree>
    <p:extLst>
      <p:ext uri="{BB962C8B-B14F-4D97-AF65-F5344CB8AC3E}">
        <p14:creationId xmlns:p14="http://schemas.microsoft.com/office/powerpoint/2010/main" val="21474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E4EF2D-3623-9909-4E7B-D42A22D9F128}"/>
              </a:ext>
            </a:extLst>
          </p:cNvPr>
          <p:cNvSpPr>
            <a:spLocks noGrp="1"/>
          </p:cNvSpPr>
          <p:nvPr>
            <p:ph type="title"/>
          </p:nvPr>
        </p:nvSpPr>
        <p:spPr>
          <a:xfrm>
            <a:off x="572493" y="238539"/>
            <a:ext cx="11018520" cy="1434415"/>
          </a:xfrm>
        </p:spPr>
        <p:txBody>
          <a:bodyPr anchor="b">
            <a:normAutofit/>
          </a:bodyPr>
          <a:lstStyle/>
          <a:p>
            <a:r>
              <a:rPr lang="en-GB" sz="5400" dirty="0"/>
              <a:t>Review and reflect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40B0D2F-7888-CAE9-E41F-BD71BA5E3EBE}"/>
              </a:ext>
            </a:extLst>
          </p:cNvPr>
          <p:cNvSpPr>
            <a:spLocks noGrp="1"/>
          </p:cNvSpPr>
          <p:nvPr>
            <p:ph idx="1"/>
          </p:nvPr>
        </p:nvSpPr>
        <p:spPr>
          <a:xfrm>
            <a:off x="572493" y="2071316"/>
            <a:ext cx="10972800" cy="4103772"/>
          </a:xfrm>
        </p:spPr>
        <p:txBody>
          <a:bodyPr anchor="t">
            <a:normAutofit lnSpcReduction="10000"/>
          </a:bodyPr>
          <a:lstStyle/>
          <a:p>
            <a:pPr marL="0" indent="0">
              <a:buNone/>
            </a:pPr>
            <a:r>
              <a:rPr lang="en-GB" sz="2400" dirty="0"/>
              <a:t>Consider the teaching you have already seen (or even taken part in):</a:t>
            </a:r>
          </a:p>
          <a:p>
            <a:r>
              <a:rPr lang="en-GB" sz="2400" dirty="0"/>
              <a:t>Recall some individual pupil(s) who faced challenges and barriers in that teaching or learning</a:t>
            </a:r>
          </a:p>
          <a:p>
            <a:r>
              <a:rPr lang="en-GB" sz="2400" dirty="0"/>
              <a:t>How did these barriers manifest themselves?</a:t>
            </a:r>
          </a:p>
          <a:p>
            <a:pPr lvl="1"/>
            <a:r>
              <a:rPr lang="en-GB" sz="2000" dirty="0"/>
              <a:t>Misunderstandings?</a:t>
            </a:r>
          </a:p>
          <a:p>
            <a:pPr lvl="1"/>
            <a:r>
              <a:rPr lang="en-GB" sz="2000" dirty="0"/>
              <a:t>Procrastination</a:t>
            </a:r>
          </a:p>
          <a:p>
            <a:pPr lvl="1"/>
            <a:r>
              <a:rPr lang="en-GB" sz="2000" dirty="0"/>
              <a:t>Social exclusion or difficulties? </a:t>
            </a:r>
          </a:p>
          <a:p>
            <a:pPr lvl="1"/>
            <a:r>
              <a:rPr lang="en-GB" sz="2000" dirty="0"/>
              <a:t>Mistakes or low attainment? </a:t>
            </a:r>
          </a:p>
          <a:p>
            <a:pPr lvl="1"/>
            <a:r>
              <a:rPr lang="en-GB" sz="2000" dirty="0"/>
              <a:t>Conceptual difficulties? </a:t>
            </a:r>
          </a:p>
          <a:p>
            <a:pPr lvl="1"/>
            <a:r>
              <a:rPr lang="en-GB" sz="2000" dirty="0"/>
              <a:t>Missing steps in procedures or tasks? </a:t>
            </a:r>
          </a:p>
          <a:p>
            <a:r>
              <a:rPr lang="en-GB" sz="2400" dirty="0"/>
              <a:t>Were you also able to observe any strengths or resources that the student brought? </a:t>
            </a:r>
          </a:p>
        </p:txBody>
      </p:sp>
      <p:pic>
        <p:nvPicPr>
          <p:cNvPr id="4" name="Content Placeholder 4" descr="A young child with his hand on his face&#10;&#10;Description automatically generated">
            <a:extLst>
              <a:ext uri="{FF2B5EF4-FFF2-40B4-BE49-F238E27FC236}">
                <a16:creationId xmlns:a16="http://schemas.microsoft.com/office/drawing/2014/main" id="{6926F126-ECEB-07DF-41BD-1435769CEC99}"/>
              </a:ext>
            </a:extLst>
          </p:cNvPr>
          <p:cNvPicPr>
            <a:picLocks noChangeAspect="1"/>
          </p:cNvPicPr>
          <p:nvPr/>
        </p:nvPicPr>
        <p:blipFill rotWithShape="1">
          <a:blip r:embed="rId3">
            <a:extLst>
              <a:ext uri="{28A0092B-C50C-407E-A947-70E740481C1C}">
                <a14:useLocalDpi xmlns:a14="http://schemas.microsoft.com/office/drawing/2010/main" val="0"/>
              </a:ext>
            </a:extLst>
          </a:blip>
          <a:srcRect t="11371" r="4" b="9374"/>
          <a:stretch/>
        </p:blipFill>
        <p:spPr>
          <a:xfrm>
            <a:off x="10312204" y="108283"/>
            <a:ext cx="1278809" cy="1329249"/>
          </a:xfrm>
          <a:prstGeom prst="rect">
            <a:avLst/>
          </a:prstGeom>
        </p:spPr>
      </p:pic>
    </p:spTree>
    <p:extLst>
      <p:ext uri="{BB962C8B-B14F-4D97-AF65-F5344CB8AC3E}">
        <p14:creationId xmlns:p14="http://schemas.microsoft.com/office/powerpoint/2010/main" val="1902796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256479" y="1204343"/>
            <a:ext cx="4232020" cy="4216539"/>
          </a:xfrm>
          <a:prstGeom prst="rect">
            <a:avLst/>
          </a:prstGeom>
          <a:noFill/>
        </p:spPr>
        <p:txBody>
          <a:bodyPr wrap="square" rtlCol="0">
            <a:spAutoFit/>
          </a:bodyPr>
          <a:lstStyle/>
          <a:p>
            <a:pPr algn="ctr"/>
            <a:r>
              <a:rPr lang="en-GB" altLang="en-US" sz="3600" dirty="0">
                <a:solidFill>
                  <a:schemeClr val="bg1"/>
                </a:solidFill>
              </a:rPr>
              <a:t> </a:t>
            </a:r>
          </a:p>
          <a:p>
            <a:pPr algn="ctr"/>
            <a:endParaRPr lang="en-GB" altLang="en-US" sz="3600" dirty="0">
              <a:solidFill>
                <a:schemeClr val="bg1"/>
              </a:solidFill>
            </a:endParaRPr>
          </a:p>
          <a:p>
            <a:pPr algn="ctr"/>
            <a:endParaRPr lang="en-GB" altLang="en-US" sz="3600" dirty="0">
              <a:solidFill>
                <a:schemeClr val="bg1"/>
              </a:solidFill>
            </a:endParaRPr>
          </a:p>
          <a:p>
            <a:pPr algn="ctr"/>
            <a:r>
              <a:rPr lang="en-GB" altLang="en-US" sz="4000" dirty="0">
                <a:solidFill>
                  <a:schemeClr val="bg1"/>
                </a:solidFill>
              </a:rPr>
              <a:t>Q&amp;A and break</a:t>
            </a:r>
          </a:p>
          <a:p>
            <a:pPr algn="ctr">
              <a:defRPr/>
            </a:pPr>
            <a:endParaRPr lang="en-GB" sz="2400" dirty="0">
              <a:solidFill>
                <a:schemeClr val="bg1"/>
              </a:solidFill>
            </a:endParaRPr>
          </a:p>
          <a:p>
            <a:pPr algn="ctr">
              <a:defRPr/>
            </a:pPr>
            <a:endParaRPr lang="en-GB" sz="2400" dirty="0">
              <a:solidFill>
                <a:schemeClr val="bg1"/>
              </a:solidFill>
            </a:endParaRPr>
          </a:p>
          <a:p>
            <a:pPr algn="ctr"/>
            <a:endParaRPr lang="en-GB" sz="3600" dirty="0">
              <a:solidFill>
                <a:schemeClr val="bg1"/>
              </a:solidFill>
            </a:endParaRPr>
          </a:p>
          <a:p>
            <a:pPr algn="ctr"/>
            <a:endParaRPr lang="en-US" sz="3600" dirty="0">
              <a:solidFill>
                <a:schemeClr val="bg1"/>
              </a:solidFill>
            </a:endParaRPr>
          </a:p>
        </p:txBody>
      </p:sp>
      <p:sp>
        <p:nvSpPr>
          <p:cNvPr id="16" name="Content Placeholder 15">
            <a:extLst>
              <a:ext uri="{FF2B5EF4-FFF2-40B4-BE49-F238E27FC236}">
                <a16:creationId xmlns:a16="http://schemas.microsoft.com/office/drawing/2014/main" id="{B969AD4B-EE32-862D-A750-53EBD364F85D}"/>
              </a:ext>
            </a:extLst>
          </p:cNvPr>
          <p:cNvSpPr>
            <a:spLocks noGrp="1"/>
          </p:cNvSpPr>
          <p:nvPr>
            <p:ph idx="1"/>
          </p:nvPr>
        </p:nvSpPr>
        <p:spPr>
          <a:xfrm>
            <a:off x="5854534" y="1825625"/>
            <a:ext cx="5499265"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What are your main takeaways from this session? </a:t>
            </a:r>
          </a:p>
        </p:txBody>
      </p:sp>
    </p:spTree>
    <p:extLst>
      <p:ext uri="{BB962C8B-B14F-4D97-AF65-F5344CB8AC3E}">
        <p14:creationId xmlns:p14="http://schemas.microsoft.com/office/powerpoint/2010/main" val="55462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dirty="0"/>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 Part 2:</a:t>
            </a:r>
          </a:p>
          <a:p>
            <a:pPr algn="ctr"/>
            <a:r>
              <a:rPr lang="en-US" dirty="0">
                <a:solidFill>
                  <a:schemeClr val="bg1"/>
                </a:solidFill>
              </a:rPr>
              <a:t>The Supporting Individuals</a:t>
            </a:r>
          </a:p>
          <a:p>
            <a:pPr algn="ctr"/>
            <a:r>
              <a:rPr lang="en-US" dirty="0">
                <a:solidFill>
                  <a:schemeClr val="bg1"/>
                </a:solidFill>
              </a:rPr>
              <a:t>Assignment</a:t>
            </a: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dirty="0"/>
          </a:p>
          <a:p>
            <a:endParaRPr lang="en-US" dirty="0"/>
          </a:p>
        </p:txBody>
      </p:sp>
      <p:sp>
        <p:nvSpPr>
          <p:cNvPr id="13" name="TextBox 12">
            <a:hlinkClick r:id="rId3"/>
            <a:extLst>
              <a:ext uri="{FF2B5EF4-FFF2-40B4-BE49-F238E27FC236}">
                <a16:creationId xmlns:a16="http://schemas.microsoft.com/office/drawing/2014/main" id="{3A2FB070-35CF-2D4E-8DD7-8E87EB1CB1BA}"/>
              </a:ext>
            </a:extLst>
          </p:cNvPr>
          <p:cNvSpPr txBox="1"/>
          <p:nvPr/>
        </p:nvSpPr>
        <p:spPr>
          <a:xfrm>
            <a:off x="6869151" y="3354963"/>
            <a:ext cx="3691054" cy="369332"/>
          </a:xfrm>
          <a:prstGeom prst="rect">
            <a:avLst/>
          </a:prstGeom>
          <a:noFill/>
        </p:spPr>
        <p:txBody>
          <a:bodyPr wrap="square" rtlCol="0">
            <a:spAutoFit/>
          </a:bodyPr>
          <a:lstStyle/>
          <a:p>
            <a:endParaRPr lang="en-US" dirty="0"/>
          </a:p>
        </p:txBody>
      </p:sp>
      <p:sp>
        <p:nvSpPr>
          <p:cNvPr id="10" name="Content Placeholder 9">
            <a:extLst>
              <a:ext uri="{FF2B5EF4-FFF2-40B4-BE49-F238E27FC236}">
                <a16:creationId xmlns:a16="http://schemas.microsoft.com/office/drawing/2014/main" id="{41EB3EBF-69B1-FC4B-8927-A362F585CB89}"/>
              </a:ext>
            </a:extLst>
          </p:cNvPr>
          <p:cNvSpPr>
            <a:spLocks noGrp="1"/>
          </p:cNvSpPr>
          <p:nvPr>
            <p:ph idx="1"/>
          </p:nvPr>
        </p:nvSpPr>
        <p:spPr>
          <a:xfrm>
            <a:off x="5040351" y="1918010"/>
            <a:ext cx="6342023" cy="4716966"/>
          </a:xfrm>
        </p:spPr>
        <p:txBody>
          <a:bodyPr>
            <a:normAutofit/>
          </a:bodyPr>
          <a:lstStyle/>
          <a:p>
            <a:r>
              <a:rPr lang="en-US" sz="2400" dirty="0"/>
              <a:t>This module’s written assignment consists of the following sections; commencing with a:</a:t>
            </a:r>
          </a:p>
          <a:p>
            <a:endParaRPr lang="en-US" sz="2000" dirty="0"/>
          </a:p>
          <a:p>
            <a:r>
              <a:rPr lang="en-US" b="1" dirty="0"/>
              <a:t>Justification for your study </a:t>
            </a:r>
            <a:r>
              <a:rPr lang="en-US" dirty="0"/>
              <a:t>(c.500 words) As an introduction, </a:t>
            </a:r>
            <a:r>
              <a:rPr lang="en-US" b="1" dirty="0"/>
              <a:t>explain your focus </a:t>
            </a:r>
            <a:r>
              <a:rPr lang="en-US" dirty="0"/>
              <a:t>and the </a:t>
            </a:r>
            <a:r>
              <a:rPr lang="en-US" b="1" dirty="0"/>
              <a:t>context</a:t>
            </a:r>
            <a:r>
              <a:rPr lang="en-US" dirty="0"/>
              <a:t> of the study. </a:t>
            </a:r>
            <a:r>
              <a:rPr lang="en-US" b="1" dirty="0"/>
              <a:t>Identify your aims </a:t>
            </a:r>
            <a:r>
              <a:rPr lang="en-US" dirty="0"/>
              <a:t>and what it is you hope to achieve in terms of acknowledging the need to support individuals’ learning.</a:t>
            </a:r>
          </a:p>
          <a:p>
            <a:endParaRPr lang="en-US" dirty="0"/>
          </a:p>
          <a:p>
            <a:endParaRPr lang="en-US" sz="2000" dirty="0"/>
          </a:p>
        </p:txBody>
      </p:sp>
    </p:spTree>
    <p:extLst>
      <p:ext uri="{BB962C8B-B14F-4D97-AF65-F5344CB8AC3E}">
        <p14:creationId xmlns:p14="http://schemas.microsoft.com/office/powerpoint/2010/main" val="382894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dirty="0"/>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Writing  your Supporting Individuals</a:t>
            </a:r>
          </a:p>
          <a:p>
            <a:pPr algn="ctr"/>
            <a:r>
              <a:rPr lang="en-US" dirty="0">
                <a:solidFill>
                  <a:schemeClr val="bg1"/>
                </a:solidFill>
              </a:rPr>
              <a:t>Assignment</a:t>
            </a: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dirty="0"/>
          </a:p>
          <a:p>
            <a:endParaRPr lang="en-US" dirty="0"/>
          </a:p>
        </p:txBody>
      </p:sp>
      <p:sp>
        <p:nvSpPr>
          <p:cNvPr id="13" name="TextBox 12">
            <a:hlinkClick r:id="rId3"/>
            <a:extLst>
              <a:ext uri="{FF2B5EF4-FFF2-40B4-BE49-F238E27FC236}">
                <a16:creationId xmlns:a16="http://schemas.microsoft.com/office/drawing/2014/main" id="{3A2FB070-35CF-2D4E-8DD7-8E87EB1CB1BA}"/>
              </a:ext>
            </a:extLst>
          </p:cNvPr>
          <p:cNvSpPr txBox="1"/>
          <p:nvPr/>
        </p:nvSpPr>
        <p:spPr>
          <a:xfrm>
            <a:off x="6869151" y="3354963"/>
            <a:ext cx="3691054" cy="369332"/>
          </a:xfrm>
          <a:prstGeom prst="rect">
            <a:avLst/>
          </a:prstGeom>
          <a:noFill/>
        </p:spPr>
        <p:txBody>
          <a:bodyPr wrap="square" rtlCol="0">
            <a:spAutoFit/>
          </a:bodyPr>
          <a:lstStyle/>
          <a:p>
            <a:endParaRPr lang="en-US" dirty="0"/>
          </a:p>
        </p:txBody>
      </p:sp>
      <p:sp>
        <p:nvSpPr>
          <p:cNvPr id="10" name="Content Placeholder 9">
            <a:extLst>
              <a:ext uri="{FF2B5EF4-FFF2-40B4-BE49-F238E27FC236}">
                <a16:creationId xmlns:a16="http://schemas.microsoft.com/office/drawing/2014/main" id="{41EB3EBF-69B1-FC4B-8927-A362F585CB89}"/>
              </a:ext>
            </a:extLst>
          </p:cNvPr>
          <p:cNvSpPr>
            <a:spLocks noGrp="1"/>
          </p:cNvSpPr>
          <p:nvPr>
            <p:ph idx="1"/>
          </p:nvPr>
        </p:nvSpPr>
        <p:spPr>
          <a:xfrm>
            <a:off x="5139558" y="1918010"/>
            <a:ext cx="6242816" cy="4520015"/>
          </a:xfrm>
        </p:spPr>
        <p:txBody>
          <a:bodyPr>
            <a:normAutofit lnSpcReduction="10000"/>
          </a:bodyPr>
          <a:lstStyle/>
          <a:p>
            <a:pPr marL="0" indent="0">
              <a:buNone/>
            </a:pPr>
            <a:r>
              <a:rPr lang="en-US" sz="2600" dirty="0"/>
              <a:t>The </a:t>
            </a:r>
            <a:r>
              <a:rPr lang="en-US" sz="2600" b="1" dirty="0"/>
              <a:t>second part </a:t>
            </a:r>
            <a:r>
              <a:rPr lang="en-US" sz="2600" dirty="0"/>
              <a:t>of your written assignment:</a:t>
            </a:r>
          </a:p>
          <a:p>
            <a:r>
              <a:rPr lang="en-US" b="1" dirty="0"/>
              <a:t>Literature review </a:t>
            </a:r>
            <a:r>
              <a:rPr lang="en-US" dirty="0"/>
              <a:t>(c.2,000 words) Explain what you have found in your reading </a:t>
            </a:r>
            <a:r>
              <a:rPr lang="en-US" b="1" dirty="0"/>
              <a:t>relating to the specific learning or inclusion needs</a:t>
            </a:r>
            <a:r>
              <a:rPr lang="en-US" dirty="0"/>
              <a:t> that similar pupils face when studying your subject. You should </a:t>
            </a:r>
            <a:r>
              <a:rPr lang="en-US" b="1" dirty="0" err="1"/>
              <a:t>organise</a:t>
            </a:r>
            <a:r>
              <a:rPr lang="en-US" dirty="0"/>
              <a:t> the review in </a:t>
            </a:r>
            <a:r>
              <a:rPr lang="en-US" b="1" dirty="0"/>
              <a:t>themes </a:t>
            </a:r>
            <a:r>
              <a:rPr lang="en-US" dirty="0"/>
              <a:t>or </a:t>
            </a:r>
            <a:r>
              <a:rPr lang="en-US" b="1" dirty="0"/>
              <a:t>important ideas </a:t>
            </a:r>
            <a:r>
              <a:rPr lang="en-US" dirty="0"/>
              <a:t>that have emerged from your reading. </a:t>
            </a:r>
            <a:r>
              <a:rPr lang="en-US" b="1" dirty="0"/>
              <a:t>Explain how </a:t>
            </a:r>
            <a:r>
              <a:rPr lang="en-US" dirty="0"/>
              <a:t>the approaches you decided to use in your teaching relate to that literature, or where you have followed other ideas. </a:t>
            </a:r>
            <a:endParaRPr lang="en-US" sz="2000" dirty="0"/>
          </a:p>
          <a:p>
            <a:endParaRPr lang="en-US" sz="2000" dirty="0"/>
          </a:p>
          <a:p>
            <a:endParaRPr lang="en-US" sz="2000" dirty="0"/>
          </a:p>
        </p:txBody>
      </p:sp>
    </p:spTree>
    <p:extLst>
      <p:ext uri="{BB962C8B-B14F-4D97-AF65-F5344CB8AC3E}">
        <p14:creationId xmlns:p14="http://schemas.microsoft.com/office/powerpoint/2010/main" val="335017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997720" y="3623464"/>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1754326"/>
          </a:xfrm>
          <a:prstGeom prst="rect">
            <a:avLst/>
          </a:prstGeom>
          <a:noFill/>
        </p:spPr>
        <p:txBody>
          <a:bodyPr wrap="square" rtlCol="0">
            <a:spAutoFit/>
          </a:bodyPr>
          <a:lstStyle/>
          <a:p>
            <a:pPr algn="ctr"/>
            <a:endParaRPr lang="en-US" sz="3600" dirty="0">
              <a:solidFill>
                <a:schemeClr val="bg1"/>
              </a:solidFill>
            </a:endParaRPr>
          </a:p>
          <a:p>
            <a:pPr algn="ctr"/>
            <a:r>
              <a:rPr lang="en-US" sz="3600" dirty="0">
                <a:solidFill>
                  <a:schemeClr val="bg1"/>
                </a:solidFill>
              </a:rPr>
              <a:t>What is critical thinking?</a:t>
            </a: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a:bodyPr>
          <a:lstStyle/>
          <a:p>
            <a:pPr marL="0" indent="0" algn="just">
              <a:buNone/>
            </a:pPr>
            <a:r>
              <a:rPr lang="en-GB" b="0" i="0" u="none" strike="noStrike" dirty="0">
                <a:solidFill>
                  <a:srgbClr val="000000"/>
                </a:solidFill>
                <a:effectLst/>
                <a:latin typeface="-apple-system"/>
              </a:rPr>
              <a:t> Critical thinking [noun]</a:t>
            </a:r>
            <a:r>
              <a:rPr lang="en-GB" b="0" i="1" u="none" strike="noStrike" dirty="0">
                <a:solidFill>
                  <a:srgbClr val="000000"/>
                </a:solidFill>
                <a:effectLst/>
                <a:latin typeface="-apple-system"/>
              </a:rPr>
              <a:t> </a:t>
            </a:r>
          </a:p>
          <a:p>
            <a:pPr algn="just">
              <a:buFont typeface="Arial" panose="020B0604020202020204" pitchFamily="34" charset="0"/>
              <a:buChar char="•"/>
            </a:pPr>
            <a:endParaRPr lang="en-GB" b="0" i="1" u="none" strike="noStrike" dirty="0">
              <a:solidFill>
                <a:srgbClr val="000000"/>
              </a:solidFill>
              <a:effectLst/>
              <a:latin typeface="-apple-system"/>
            </a:endParaRPr>
          </a:p>
          <a:p>
            <a:pPr algn="just">
              <a:buFont typeface="Arial" panose="020B0604020202020204" pitchFamily="34" charset="0"/>
              <a:buChar char="•"/>
            </a:pPr>
            <a:r>
              <a:rPr lang="en-GB" b="0" i="0" u="none" strike="noStrike" dirty="0">
                <a:solidFill>
                  <a:srgbClr val="000000"/>
                </a:solidFill>
                <a:effectLst/>
                <a:latin typeface="-apple-system"/>
              </a:rPr>
              <a:t>the objective analysis and evaluation of an issue in order to form a judgement</a:t>
            </a:r>
            <a:endParaRPr lang="en-US" dirty="0"/>
          </a:p>
        </p:txBody>
      </p:sp>
    </p:spTree>
    <p:extLst>
      <p:ext uri="{BB962C8B-B14F-4D97-AF65-F5344CB8AC3E}">
        <p14:creationId xmlns:p14="http://schemas.microsoft.com/office/powerpoint/2010/main" val="212579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997720" y="3623464"/>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2185214"/>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What is a literature review?</a:t>
            </a:r>
            <a:endParaRPr lang="en-GB" sz="3200" dirty="0">
              <a:solidFill>
                <a:schemeClr val="bg1"/>
              </a:solidFill>
            </a:endParaRPr>
          </a:p>
          <a:p>
            <a:pPr algn="ctr"/>
            <a:endParaRPr lang="en-US" sz="36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lnSpcReduction="10000"/>
          </a:bodyPr>
          <a:lstStyle/>
          <a:p>
            <a:pPr algn="just">
              <a:buFont typeface="Arial" panose="020B0604020202020204" pitchFamily="34" charset="0"/>
              <a:buChar char="•"/>
            </a:pPr>
            <a:r>
              <a:rPr lang="en-GB" dirty="0"/>
              <a:t>A literature review is a piece of academic writing which discusses previous research on a given topic. It forms the second part of your Supporting Individuals Assignment.</a:t>
            </a:r>
          </a:p>
          <a:p>
            <a:pPr algn="just">
              <a:buFont typeface="Arial" panose="020B0604020202020204" pitchFamily="34" charset="0"/>
              <a:buChar char="•"/>
            </a:pPr>
            <a:endParaRPr lang="en-GB" dirty="0"/>
          </a:p>
          <a:p>
            <a:pPr algn="just">
              <a:buFont typeface="Arial" panose="020B0604020202020204" pitchFamily="34" charset="0"/>
              <a:buChar char="•"/>
            </a:pPr>
            <a:r>
              <a:rPr lang="en-GB" dirty="0"/>
              <a:t>When you write a literature review, you critically analyse a number of other academic articles, books, etc. </a:t>
            </a:r>
          </a:p>
          <a:p>
            <a:pPr algn="just">
              <a:buFont typeface="Arial" panose="020B0604020202020204" pitchFamily="34" charset="0"/>
              <a:buChar char="•"/>
            </a:pPr>
            <a:endParaRPr lang="en-GB" dirty="0"/>
          </a:p>
          <a:p>
            <a:pPr algn="just">
              <a:buFont typeface="Arial" panose="020B0604020202020204" pitchFamily="34" charset="0"/>
              <a:buChar char="•"/>
            </a:pPr>
            <a:r>
              <a:rPr lang="en-GB" dirty="0"/>
              <a:t>Rather than your own ideas and arguments, you should discuss other authors’ opinions, ideas and research on a topic.</a:t>
            </a:r>
          </a:p>
          <a:p>
            <a:pPr algn="just">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331822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997720" y="3623464"/>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2185214"/>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What do you do in a literature review?</a:t>
            </a:r>
            <a:endParaRPr lang="en-GB" sz="3200" dirty="0">
              <a:solidFill>
                <a:schemeClr val="bg1"/>
              </a:solidFill>
            </a:endParaRPr>
          </a:p>
          <a:p>
            <a:pPr algn="ctr"/>
            <a:endParaRPr lang="en-US" sz="36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fontScale="92500" lnSpcReduction="20000"/>
          </a:bodyPr>
          <a:lstStyle/>
          <a:p>
            <a:pPr marL="0" indent="0" fontAlgn="base">
              <a:buNone/>
            </a:pPr>
            <a:r>
              <a:rPr lang="en-GB" dirty="0"/>
              <a:t>A literature review has four main objectives:</a:t>
            </a:r>
          </a:p>
          <a:p>
            <a:pPr marL="0" indent="0" fontAlgn="base">
              <a:buNone/>
            </a:pPr>
            <a:endParaRPr lang="en-GB" dirty="0"/>
          </a:p>
          <a:p>
            <a:pPr fontAlgn="base">
              <a:buFont typeface="Arial" panose="020B0604020202020204" pitchFamily="34" charset="0"/>
              <a:buChar char="•"/>
            </a:pPr>
            <a:r>
              <a:rPr lang="en-GB" dirty="0"/>
              <a:t>It </a:t>
            </a:r>
            <a:r>
              <a:rPr lang="en-GB" b="1" dirty="0">
                <a:solidFill>
                  <a:schemeClr val="accent1"/>
                </a:solidFill>
                <a:hlinkClick r:id="rId3">
                  <a:extLst>
                    <a:ext uri="{A12FA001-AC4F-418D-AE19-62706E023703}">
                      <ahyp:hlinkClr xmlns:ahyp="http://schemas.microsoft.com/office/drawing/2018/hyperlinkcolor" val="tx"/>
                    </a:ext>
                  </a:extLst>
                </a:hlinkClick>
              </a:rPr>
              <a:t>surveys</a:t>
            </a:r>
            <a:r>
              <a:rPr lang="en-GB" dirty="0"/>
              <a:t> the literature in your chosen area of study</a:t>
            </a:r>
          </a:p>
          <a:p>
            <a:pPr fontAlgn="base">
              <a:buFont typeface="Arial" panose="020B0604020202020204" pitchFamily="34" charset="0"/>
              <a:buChar char="•"/>
            </a:pPr>
            <a:r>
              <a:rPr lang="en-GB" dirty="0"/>
              <a:t>It </a:t>
            </a:r>
            <a:r>
              <a:rPr lang="en-GB" b="1" dirty="0">
                <a:solidFill>
                  <a:schemeClr val="accent1"/>
                </a:solidFill>
                <a:hlinkClick r:id="rId4">
                  <a:extLst>
                    <a:ext uri="{A12FA001-AC4F-418D-AE19-62706E023703}">
                      <ahyp:hlinkClr xmlns:ahyp="http://schemas.microsoft.com/office/drawing/2018/hyperlinkcolor" val="tx"/>
                    </a:ext>
                  </a:extLst>
                </a:hlinkClick>
              </a:rPr>
              <a:t>synthesises</a:t>
            </a:r>
            <a:r>
              <a:rPr lang="en-GB" dirty="0"/>
              <a:t> the information in that literature into a summary</a:t>
            </a:r>
          </a:p>
          <a:p>
            <a:pPr fontAlgn="base">
              <a:buFont typeface="Arial" panose="020B0604020202020204" pitchFamily="34" charset="0"/>
              <a:buChar char="•"/>
            </a:pPr>
            <a:r>
              <a:rPr lang="en-GB" dirty="0"/>
              <a:t>It </a:t>
            </a:r>
            <a:r>
              <a:rPr lang="en-GB" b="1" dirty="0">
                <a:solidFill>
                  <a:schemeClr val="accent1"/>
                </a:solidFill>
                <a:hlinkClick r:id="rId5">
                  <a:extLst>
                    <a:ext uri="{A12FA001-AC4F-418D-AE19-62706E023703}">
                      <ahyp:hlinkClr xmlns:ahyp="http://schemas.microsoft.com/office/drawing/2018/hyperlinkcolor" val="tx"/>
                    </a:ext>
                  </a:extLst>
                </a:hlinkClick>
              </a:rPr>
              <a:t>critically analyses</a:t>
            </a:r>
            <a:r>
              <a:rPr lang="en-GB" dirty="0"/>
              <a:t> the information gathered by identifying gaps in current knowledge; by showing limitations of theories and points of view; and by formulating areas for further research and reviewing areas of controversy</a:t>
            </a:r>
          </a:p>
          <a:p>
            <a:pPr fontAlgn="base">
              <a:buFont typeface="Arial" panose="020B0604020202020204" pitchFamily="34" charset="0"/>
              <a:buChar char="•"/>
            </a:pPr>
            <a:r>
              <a:rPr lang="en-GB" dirty="0"/>
              <a:t>It </a:t>
            </a:r>
            <a:r>
              <a:rPr lang="en-GB" b="1" dirty="0">
                <a:solidFill>
                  <a:schemeClr val="accent1"/>
                </a:solidFill>
                <a:hlinkClick r:id="rId6">
                  <a:extLst>
                    <a:ext uri="{A12FA001-AC4F-418D-AE19-62706E023703}">
                      <ahyp:hlinkClr xmlns:ahyp="http://schemas.microsoft.com/office/drawing/2018/hyperlinkcolor" val="tx"/>
                    </a:ext>
                  </a:extLst>
                </a:hlinkClick>
              </a:rPr>
              <a:t>presents</a:t>
            </a:r>
            <a:r>
              <a:rPr lang="en-GB" dirty="0">
                <a:solidFill>
                  <a:schemeClr val="accent1"/>
                </a:solidFill>
              </a:rPr>
              <a:t> </a:t>
            </a:r>
            <a:r>
              <a:rPr lang="en-GB" dirty="0"/>
              <a:t>the literature in an organised way</a:t>
            </a:r>
          </a:p>
          <a:p>
            <a:pPr marL="0" indent="0" algn="just">
              <a:buNone/>
            </a:pPr>
            <a:endParaRPr lang="en-GB" sz="1200" dirty="0"/>
          </a:p>
          <a:p>
            <a:pPr marL="0" indent="0" algn="just">
              <a:buNone/>
            </a:pPr>
            <a:r>
              <a:rPr lang="en-GB" sz="1200" dirty="0"/>
              <a:t>                                                                                                                                                                 Royal Literary Fund, 2019</a:t>
            </a:r>
          </a:p>
          <a:p>
            <a:pPr algn="just">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318668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550279" y="3599625"/>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2185214"/>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How do you write a literature review?</a:t>
            </a:r>
            <a:endParaRPr lang="en-GB" sz="3200" dirty="0">
              <a:solidFill>
                <a:schemeClr val="bg1"/>
              </a:solidFill>
            </a:endParaRPr>
          </a:p>
          <a:p>
            <a:pPr algn="ctr"/>
            <a:endParaRPr lang="en-US" sz="36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fontScale="92500" lnSpcReduction="10000"/>
          </a:bodyPr>
          <a:lstStyle/>
          <a:p>
            <a:pPr marL="0" indent="0" algn="ctr">
              <a:buNone/>
            </a:pPr>
            <a:endParaRPr lang="en-GB" sz="2400" dirty="0"/>
          </a:p>
          <a:p>
            <a:pPr marL="0" indent="0" algn="ctr">
              <a:buNone/>
            </a:pPr>
            <a:endParaRPr lang="en-GB" sz="2400" dirty="0"/>
          </a:p>
          <a:p>
            <a:pPr marL="0" indent="0">
              <a:buNone/>
            </a:pPr>
            <a:endParaRPr lang="en-US" sz="2400" dirty="0"/>
          </a:p>
          <a:p>
            <a:pPr marL="0" indent="0" algn="ctr">
              <a:buNone/>
            </a:pPr>
            <a:r>
              <a:rPr lang="en-US" sz="2400" b="1" dirty="0"/>
              <a:t>Title: Supporting and </a:t>
            </a:r>
            <a:r>
              <a:rPr lang="en-US" sz="2400" b="1" dirty="0">
                <a:highlight>
                  <a:srgbClr val="FFFF00"/>
                </a:highlight>
              </a:rPr>
              <a:t>increasing pupil learning and participation in English</a:t>
            </a:r>
            <a:r>
              <a:rPr lang="en-US" sz="2400" b="1" dirty="0"/>
              <a:t>, for a pupil with </a:t>
            </a:r>
            <a:r>
              <a:rPr lang="en-US" sz="2400" b="1" dirty="0">
                <a:highlight>
                  <a:srgbClr val="FFFF00"/>
                </a:highlight>
              </a:rPr>
              <a:t>Autism Spectrum Disorder (ASD)</a:t>
            </a:r>
          </a:p>
          <a:p>
            <a:pPr marL="0" indent="0" algn="ctr">
              <a:buNone/>
            </a:pPr>
            <a:endParaRPr lang="en-US" sz="2400" b="1" dirty="0">
              <a:highlight>
                <a:srgbClr val="FFFF00"/>
              </a:highlight>
            </a:endParaRPr>
          </a:p>
          <a:p>
            <a:pPr marL="0" indent="0" algn="ctr">
              <a:buNone/>
            </a:pPr>
            <a:r>
              <a:rPr lang="en-US" sz="2400" dirty="0">
                <a:highlight>
                  <a:srgbClr val="FFFF00"/>
                </a:highlight>
              </a:rPr>
              <a:t>ASD is your Individual need; increasing learning and participation is your central issue and should be the golden thread that flows through the assignment</a:t>
            </a:r>
          </a:p>
          <a:p>
            <a:pPr>
              <a:buNone/>
            </a:pPr>
            <a:endParaRPr lang="en-US" sz="2400" dirty="0"/>
          </a:p>
          <a:p>
            <a:pPr algn="ctr">
              <a:buNone/>
            </a:pPr>
            <a:endParaRPr lang="en-US" sz="2400" b="1" dirty="0">
              <a:solidFill>
                <a:schemeClr val="accent1"/>
              </a:solidFill>
            </a:endParaRPr>
          </a:p>
          <a:p>
            <a:pPr marL="0" indent="0" algn="just">
              <a:buNone/>
            </a:pPr>
            <a:endParaRPr lang="en-GB" sz="1200" dirty="0"/>
          </a:p>
          <a:p>
            <a:pPr marL="0" indent="0" algn="just">
              <a:buNone/>
            </a:pPr>
            <a:r>
              <a:rPr lang="en-GB" sz="1200" dirty="0"/>
              <a:t>                                                                                                                                                                 </a:t>
            </a:r>
            <a:endParaRPr lang="en-GB" dirty="0"/>
          </a:p>
          <a:p>
            <a:endParaRPr lang="en-US" dirty="0"/>
          </a:p>
        </p:txBody>
      </p:sp>
    </p:spTree>
    <p:extLst>
      <p:ext uri="{BB962C8B-B14F-4D97-AF65-F5344CB8AC3E}">
        <p14:creationId xmlns:p14="http://schemas.microsoft.com/office/powerpoint/2010/main" val="185886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6456-C302-C746-89E9-F84C9479093B}"/>
              </a:ext>
            </a:extLst>
          </p:cNvPr>
          <p:cNvSpPr>
            <a:spLocks noGrp="1"/>
          </p:cNvSpPr>
          <p:nvPr>
            <p:ph type="title"/>
          </p:nvPr>
        </p:nvSpPr>
        <p:spPr>
          <a:xfrm>
            <a:off x="838200" y="365125"/>
            <a:ext cx="10515600" cy="923563"/>
          </a:xfrm>
        </p:spPr>
        <p:txBody>
          <a:bodyPr/>
          <a:lstStyle/>
          <a:p>
            <a:endParaRPr lang="en-US" dirty="0"/>
          </a:p>
        </p:txBody>
      </p:sp>
      <p:sp>
        <p:nvSpPr>
          <p:cNvPr id="3" name="Content Placeholder 2">
            <a:extLst>
              <a:ext uri="{FF2B5EF4-FFF2-40B4-BE49-F238E27FC236}">
                <a16:creationId xmlns:a16="http://schemas.microsoft.com/office/drawing/2014/main" id="{DABA83F4-7401-DF4C-B3AF-4D2C3FC6CA23}"/>
              </a:ext>
            </a:extLst>
          </p:cNvPr>
          <p:cNvSpPr>
            <a:spLocks noGrp="1"/>
          </p:cNvSpPr>
          <p:nvPr>
            <p:ph idx="1"/>
          </p:nvPr>
        </p:nvSpPr>
        <p:spPr>
          <a:xfrm>
            <a:off x="838200" y="1825625"/>
            <a:ext cx="4153626" cy="4351338"/>
          </a:xfrm>
        </p:spPr>
        <p:txBody>
          <a:bodyPr/>
          <a:lstStyle/>
          <a:p>
            <a:r>
              <a:rPr lang="en-US" dirty="0"/>
              <a:t> </a:t>
            </a:r>
          </a:p>
        </p:txBody>
      </p:sp>
      <p:sp useBgFill="1">
        <p:nvSpPr>
          <p:cNvPr id="4" name="Rectangle 3">
            <a:extLst>
              <a:ext uri="{FF2B5EF4-FFF2-40B4-BE49-F238E27FC236}">
                <a16:creationId xmlns:a16="http://schemas.microsoft.com/office/drawing/2014/main" id="{66E8024C-525B-6A45-9076-49E0C545E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137">
            <a:extLst>
              <a:ext uri="{FF2B5EF4-FFF2-40B4-BE49-F238E27FC236}">
                <a16:creationId xmlns:a16="http://schemas.microsoft.com/office/drawing/2014/main" id="{12D07F54-ED73-5B44-BEFC-B9FF12146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3">
            <a:extLst>
              <a:ext uri="{FF2B5EF4-FFF2-40B4-BE49-F238E27FC236}">
                <a16:creationId xmlns:a16="http://schemas.microsoft.com/office/drawing/2014/main" id="{8B5C5F98-3A18-5647-9CAB-8B1FD6DBDC8E}"/>
              </a:ext>
            </a:extLst>
          </p:cNvPr>
          <p:cNvSpPr txBox="1">
            <a:spLocks/>
          </p:cNvSpPr>
          <p:nvPr/>
        </p:nvSpPr>
        <p:spPr>
          <a:xfrm>
            <a:off x="767290" y="1289146"/>
            <a:ext cx="4153626" cy="4279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400" dirty="0">
                <a:solidFill>
                  <a:schemeClr val="bg1"/>
                </a:solidFill>
              </a:rPr>
              <a:t>Activity 1</a:t>
            </a:r>
          </a:p>
        </p:txBody>
      </p:sp>
      <p:grpSp>
        <p:nvGrpSpPr>
          <p:cNvPr id="7" name="Group 6">
            <a:extLst>
              <a:ext uri="{FF2B5EF4-FFF2-40B4-BE49-F238E27FC236}">
                <a16:creationId xmlns:a16="http://schemas.microsoft.com/office/drawing/2014/main" id="{7D78FCB1-44A5-D046-A0DA-884B3D6961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8" name="Freeform 5">
              <a:extLst>
                <a:ext uri="{FF2B5EF4-FFF2-40B4-BE49-F238E27FC236}">
                  <a16:creationId xmlns:a16="http://schemas.microsoft.com/office/drawing/2014/main" id="{030EBA56-C4D8-534D-B344-2BF5CBA22A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9" name="Freeform 5">
              <a:extLst>
                <a:ext uri="{FF2B5EF4-FFF2-40B4-BE49-F238E27FC236}">
                  <a16:creationId xmlns:a16="http://schemas.microsoft.com/office/drawing/2014/main" id="{024C30DA-2C7E-984F-A2F1-1526DDE6FE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0" name="Subtitle 4">
            <a:extLst>
              <a:ext uri="{FF2B5EF4-FFF2-40B4-BE49-F238E27FC236}">
                <a16:creationId xmlns:a16="http://schemas.microsoft.com/office/drawing/2014/main" id="{1579ABFC-B47A-DD4D-9577-C52DC49590D7}"/>
              </a:ext>
            </a:extLst>
          </p:cNvPr>
          <p:cNvSpPr txBox="1">
            <a:spLocks/>
          </p:cNvSpPr>
          <p:nvPr/>
        </p:nvSpPr>
        <p:spPr>
          <a:xfrm>
            <a:off x="6514140" y="2035170"/>
            <a:ext cx="5198484" cy="456218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en-US"/>
          </a:p>
        </p:txBody>
      </p:sp>
      <p:pic>
        <p:nvPicPr>
          <p:cNvPr id="11" name="Picture 10">
            <a:extLst>
              <a:ext uri="{FF2B5EF4-FFF2-40B4-BE49-F238E27FC236}">
                <a16:creationId xmlns:a16="http://schemas.microsoft.com/office/drawing/2014/main" id="{3E8644F6-0ABD-A24B-8946-2B26CDE0C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0376" y="0"/>
            <a:ext cx="2466960" cy="1850220"/>
          </a:xfrm>
          <a:prstGeom prst="rect">
            <a:avLst/>
          </a:prstGeom>
          <a:ln>
            <a:noFill/>
          </a:ln>
        </p:spPr>
      </p:pic>
      <p:sp>
        <p:nvSpPr>
          <p:cNvPr id="13" name="TextBox 12">
            <a:extLst>
              <a:ext uri="{FF2B5EF4-FFF2-40B4-BE49-F238E27FC236}">
                <a16:creationId xmlns:a16="http://schemas.microsoft.com/office/drawing/2014/main" id="{A23B17B2-977A-E926-EF41-4A06BCB10B7E}"/>
              </a:ext>
            </a:extLst>
          </p:cNvPr>
          <p:cNvSpPr txBox="1"/>
          <p:nvPr/>
        </p:nvSpPr>
        <p:spPr>
          <a:xfrm>
            <a:off x="6126740" y="2215345"/>
            <a:ext cx="5820596" cy="5078313"/>
          </a:xfrm>
          <a:prstGeom prst="rect">
            <a:avLst/>
          </a:prstGeom>
          <a:noFill/>
        </p:spPr>
        <p:txBody>
          <a:bodyPr wrap="square" rtlCol="0">
            <a:spAutoFit/>
          </a:bodyPr>
          <a:lstStyle/>
          <a:p>
            <a:pPr>
              <a:buClr>
                <a:srgbClr val="02083C"/>
              </a:buClr>
              <a:buSzPct val="150000"/>
            </a:pPr>
            <a:r>
              <a:rPr lang="en-GB" dirty="0"/>
              <a:t>          In pairs, discuss the lesson observations you have</a:t>
            </a:r>
          </a:p>
          <a:p>
            <a:pPr>
              <a:buClr>
                <a:srgbClr val="02083C"/>
              </a:buClr>
              <a:buSzPct val="150000"/>
            </a:pPr>
            <a:r>
              <a:rPr lang="en-GB" dirty="0"/>
              <a:t>          made so far, with thoughts on </a:t>
            </a:r>
            <a:r>
              <a:rPr lang="en-GB" i="1" dirty="0"/>
              <a:t>Supporting Individuals</a:t>
            </a:r>
            <a:r>
              <a:rPr lang="en-GB" dirty="0"/>
              <a:t>. </a:t>
            </a:r>
          </a:p>
          <a:p>
            <a:pPr>
              <a:buClr>
                <a:srgbClr val="02083C"/>
              </a:buClr>
              <a:buSzPct val="150000"/>
            </a:pPr>
            <a:r>
              <a:rPr lang="en-GB" dirty="0"/>
              <a:t>          </a:t>
            </a:r>
          </a:p>
          <a:p>
            <a:pPr>
              <a:buClr>
                <a:srgbClr val="02083C"/>
              </a:buClr>
              <a:buSzPct val="150000"/>
            </a:pPr>
            <a:r>
              <a:rPr lang="en-GB" dirty="0"/>
              <a:t>Discuss:</a:t>
            </a:r>
          </a:p>
          <a:p>
            <a:pPr>
              <a:buClr>
                <a:srgbClr val="02083C"/>
              </a:buClr>
              <a:buSzPct val="150000"/>
            </a:pPr>
            <a:r>
              <a:rPr lang="en-GB" dirty="0"/>
              <a:t>          </a:t>
            </a:r>
          </a:p>
          <a:p>
            <a:pPr marL="285750" indent="-285750">
              <a:buClr>
                <a:srgbClr val="02083C"/>
              </a:buClr>
              <a:buSzPct val="150000"/>
              <a:buFont typeface="Arial" panose="020B0604020202020204" pitchFamily="34" charset="0"/>
              <a:buChar char="•"/>
            </a:pPr>
            <a:r>
              <a:rPr lang="en-GB" dirty="0"/>
              <a:t>    Pupil progress made in the observed lesson(s).</a:t>
            </a:r>
          </a:p>
          <a:p>
            <a:pPr marL="285750" indent="-285750">
              <a:buClr>
                <a:srgbClr val="02083C"/>
              </a:buClr>
              <a:buSzPct val="150000"/>
              <a:buFont typeface="Arial" panose="020B0604020202020204" pitchFamily="34" charset="0"/>
              <a:buChar char="•"/>
            </a:pPr>
            <a:endParaRPr lang="en-GB" dirty="0"/>
          </a:p>
          <a:p>
            <a:pPr marL="285750" indent="-285750">
              <a:buClr>
                <a:srgbClr val="02083C"/>
              </a:buClr>
              <a:buSzPct val="150000"/>
              <a:buFont typeface="Arial" panose="020B0604020202020204" pitchFamily="34" charset="0"/>
              <a:buChar char="•"/>
            </a:pPr>
            <a:r>
              <a:rPr lang="en-GB" dirty="0"/>
              <a:t>     The issues/individual needs you were aware of.</a:t>
            </a:r>
          </a:p>
          <a:p>
            <a:pPr>
              <a:buClr>
                <a:srgbClr val="02083C"/>
              </a:buClr>
              <a:buSzPct val="150000"/>
            </a:pPr>
            <a:r>
              <a:rPr lang="en-GB" dirty="0"/>
              <a:t>               </a:t>
            </a:r>
          </a:p>
          <a:p>
            <a:pPr marL="285750" indent="-285750">
              <a:buClr>
                <a:srgbClr val="02083C"/>
              </a:buClr>
              <a:buSzPct val="150000"/>
              <a:buFont typeface="Arial" panose="020B0604020202020204" pitchFamily="34" charset="0"/>
              <a:buChar char="•"/>
            </a:pPr>
            <a:r>
              <a:rPr lang="en-GB" dirty="0"/>
              <a:t>     What was/were the teacher(s) doing in your </a:t>
            </a:r>
          </a:p>
          <a:p>
            <a:pPr>
              <a:buClr>
                <a:srgbClr val="02083C"/>
              </a:buClr>
              <a:buSzPct val="150000"/>
            </a:pPr>
            <a:r>
              <a:rPr lang="en-GB" dirty="0"/>
              <a:t>           observed lesson(s) to support all learners?</a:t>
            </a:r>
          </a:p>
          <a:p>
            <a:pPr marL="285750" indent="-285750">
              <a:buClr>
                <a:srgbClr val="02083C"/>
              </a:buClr>
              <a:buSzPct val="150000"/>
              <a:buFont typeface="Arial" panose="020B0604020202020204" pitchFamily="34" charset="0"/>
              <a:buChar char="•"/>
            </a:pPr>
            <a:endParaRPr lang="en-GB" dirty="0"/>
          </a:p>
          <a:p>
            <a:pPr marL="285750" indent="-285750">
              <a:buClr>
                <a:srgbClr val="02083C"/>
              </a:buClr>
              <a:buSzPct val="150000"/>
              <a:buFont typeface="Arial" panose="020B0604020202020204" pitchFamily="34" charset="0"/>
              <a:buChar char="•"/>
            </a:pPr>
            <a:r>
              <a:rPr lang="en-GB" dirty="0"/>
              <a:t>     The challenges you identified.</a:t>
            </a:r>
          </a:p>
          <a:p>
            <a:pPr>
              <a:buClr>
                <a:srgbClr val="02083C"/>
              </a:buClr>
              <a:buSzPct val="150000"/>
            </a:pPr>
            <a:endParaRPr lang="en-GB" dirty="0"/>
          </a:p>
          <a:p>
            <a:pPr marL="285750" indent="-285750">
              <a:buClr>
                <a:srgbClr val="02083C"/>
              </a:buClr>
              <a:buSzPct val="150000"/>
              <a:buFont typeface="Arial" panose="020B0604020202020204" pitchFamily="34" charset="0"/>
              <a:buChar char="•"/>
            </a:pPr>
            <a:r>
              <a:rPr lang="en-GB" dirty="0"/>
              <a:t>     Any relevant or interesting observations/experiences.</a:t>
            </a:r>
          </a:p>
          <a:p>
            <a:pPr>
              <a:buClr>
                <a:srgbClr val="02083C"/>
              </a:buClr>
              <a:buSzPct val="150000"/>
            </a:pPr>
            <a:endParaRPr lang="en-GB" dirty="0"/>
          </a:p>
          <a:p>
            <a:pPr marL="285750" indent="-285750">
              <a:buClr>
                <a:srgbClr val="02083C"/>
              </a:buClr>
              <a:buSzPct val="150000"/>
              <a:buFont typeface="Arial" panose="020B0604020202020204" pitchFamily="34" charset="0"/>
              <a:buChar char="•"/>
            </a:pPr>
            <a:endParaRPr lang="en-GB" dirty="0">
              <a:solidFill>
                <a:schemeClr val="accent1"/>
              </a:solidFill>
            </a:endParaRPr>
          </a:p>
          <a:p>
            <a:r>
              <a:rPr lang="en-US" dirty="0"/>
              <a:t>   </a:t>
            </a:r>
          </a:p>
        </p:txBody>
      </p:sp>
    </p:spTree>
    <p:extLst>
      <p:ext uri="{BB962C8B-B14F-4D97-AF65-F5344CB8AC3E}">
        <p14:creationId xmlns:p14="http://schemas.microsoft.com/office/powerpoint/2010/main" val="606685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550279" y="3599625"/>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1692771"/>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Step 1</a:t>
            </a:r>
            <a:endParaRPr lang="en-GB" sz="3200" dirty="0">
              <a:solidFill>
                <a:schemeClr val="bg1"/>
              </a:solidFill>
            </a:endParaRPr>
          </a:p>
          <a:p>
            <a:pPr algn="ctr"/>
            <a:r>
              <a:rPr lang="en-US" sz="3600" dirty="0">
                <a:solidFill>
                  <a:schemeClr val="bg1"/>
                </a:solidFill>
              </a:rPr>
              <a:t>Read</a:t>
            </a: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fontScale="25000" lnSpcReduction="20000"/>
          </a:bodyPr>
          <a:lstStyle/>
          <a:p>
            <a:pPr>
              <a:buFont typeface="Arial" panose="020B0604020202020204" pitchFamily="34" charset="0"/>
              <a:buChar char="•"/>
            </a:pPr>
            <a:endParaRPr lang="en-GB" sz="4400" dirty="0"/>
          </a:p>
          <a:p>
            <a:pPr>
              <a:buFont typeface="Arial" panose="020B0604020202020204" pitchFamily="34" charset="0"/>
              <a:buChar char="•"/>
            </a:pPr>
            <a:endParaRPr lang="en-GB" sz="7200" dirty="0"/>
          </a:p>
          <a:p>
            <a:pPr>
              <a:buFont typeface="Arial" panose="020B0604020202020204" pitchFamily="34" charset="0"/>
              <a:buChar char="•"/>
            </a:pPr>
            <a:r>
              <a:rPr lang="en-GB" sz="7200" dirty="0"/>
              <a:t>Be sure to select appropriate academic sources. Your liaison librarian Sarah Monks can help, if you’re not sure.</a:t>
            </a:r>
          </a:p>
          <a:p>
            <a:pPr>
              <a:buFont typeface="Arial" panose="020B0604020202020204" pitchFamily="34" charset="0"/>
              <a:buChar char="•"/>
            </a:pPr>
            <a:endParaRPr lang="en-GB" sz="7200" dirty="0"/>
          </a:p>
          <a:p>
            <a:pPr>
              <a:buFont typeface="Arial" panose="020B0604020202020204" pitchFamily="34" charset="0"/>
              <a:buChar char="•"/>
            </a:pPr>
            <a:r>
              <a:rPr lang="en-GB" sz="7200" dirty="0"/>
              <a:t>Use the library website as well as Google Scholar.</a:t>
            </a:r>
          </a:p>
          <a:p>
            <a:pPr>
              <a:buFont typeface="Arial" panose="020B0604020202020204" pitchFamily="34" charset="0"/>
              <a:buChar char="•"/>
            </a:pPr>
            <a:r>
              <a:rPr lang="en-GB" sz="7200" dirty="0"/>
              <a:t>Look for legislation and policy documents – You’ll find several in the module handbook, on the recommended reading page.</a:t>
            </a:r>
          </a:p>
          <a:p>
            <a:pPr>
              <a:buFont typeface="Arial" panose="020B0604020202020204" pitchFamily="34" charset="0"/>
              <a:buChar char="•"/>
            </a:pPr>
            <a:r>
              <a:rPr lang="en-GB" sz="7200" dirty="0"/>
              <a:t>Blogs offer up-to-date views and raise interesting questions, but compare these to other, more academic sources you have read (and consider the reliability of your sources). Peer-reviewed journals (Chartered College, for example) offer recent developments in the discipline.</a:t>
            </a:r>
          </a:p>
          <a:p>
            <a:pPr>
              <a:buFont typeface="Arial" panose="020B0604020202020204" pitchFamily="34" charset="0"/>
              <a:buChar char="•"/>
            </a:pPr>
            <a:r>
              <a:rPr lang="en-GB" sz="7200" dirty="0"/>
              <a:t>As you read, think about the </a:t>
            </a:r>
            <a:r>
              <a:rPr lang="en-GB" sz="7200" b="1" dirty="0"/>
              <a:t>themes </a:t>
            </a:r>
            <a:r>
              <a:rPr lang="en-GB" sz="7200" dirty="0"/>
              <a:t>and </a:t>
            </a:r>
            <a:r>
              <a:rPr lang="en-GB" sz="7200" b="1" dirty="0"/>
              <a:t>issues</a:t>
            </a:r>
            <a:r>
              <a:rPr lang="en-GB" sz="7200" dirty="0"/>
              <a:t> that connect your sources.</a:t>
            </a:r>
          </a:p>
          <a:p>
            <a:pPr>
              <a:buFont typeface="Arial" panose="020B0604020202020204" pitchFamily="34" charset="0"/>
              <a:buChar char="•"/>
            </a:pPr>
            <a:r>
              <a:rPr lang="en-GB" sz="7200" dirty="0"/>
              <a:t>Think about the topics your authors discuss. Do they agree with each other? Disagree? Do they use the same or different examples? </a:t>
            </a:r>
          </a:p>
          <a:p>
            <a:pPr>
              <a:buFont typeface="Arial" panose="020B0604020202020204" pitchFamily="34" charset="0"/>
              <a:buChar char="•"/>
            </a:pPr>
            <a:r>
              <a:rPr lang="en-GB" sz="7200" b="1" dirty="0"/>
              <a:t>Read actively</a:t>
            </a:r>
            <a:r>
              <a:rPr lang="en-GB" sz="7200" dirty="0"/>
              <a:t>, i.e. with a pen in your hand, making notes.</a:t>
            </a:r>
          </a:p>
          <a:p>
            <a:pPr>
              <a:buFont typeface="Arial" panose="020B0604020202020204" pitchFamily="34" charset="0"/>
              <a:buChar char="•"/>
            </a:pPr>
            <a:endParaRPr lang="en-GB" sz="4400" dirty="0"/>
          </a:p>
          <a:p>
            <a:pPr marL="0" indent="0" algn="ctr">
              <a:buNone/>
            </a:pPr>
            <a:endParaRPr lang="en-US" sz="4400" dirty="0"/>
          </a:p>
          <a:p>
            <a:pPr>
              <a:buNone/>
            </a:pPr>
            <a:endParaRPr lang="en-US" sz="2400" dirty="0"/>
          </a:p>
          <a:p>
            <a:pPr algn="ctr">
              <a:buNone/>
            </a:pPr>
            <a:endParaRPr lang="en-US" sz="2400" b="1" dirty="0">
              <a:solidFill>
                <a:schemeClr val="accent1"/>
              </a:solidFill>
            </a:endParaRPr>
          </a:p>
          <a:p>
            <a:pPr marL="0" indent="0" algn="just">
              <a:buNone/>
            </a:pPr>
            <a:endParaRPr lang="en-GB" sz="1200" dirty="0"/>
          </a:p>
          <a:p>
            <a:pPr marL="0" indent="0" algn="just">
              <a:buNone/>
            </a:pPr>
            <a:r>
              <a:rPr lang="en-GB" sz="1200" dirty="0"/>
              <a:t>                                                                                                                                                                 </a:t>
            </a:r>
            <a:endParaRPr lang="en-GB" dirty="0"/>
          </a:p>
          <a:p>
            <a:endParaRPr lang="en-US" dirty="0"/>
          </a:p>
        </p:txBody>
      </p:sp>
    </p:spTree>
    <p:extLst>
      <p:ext uri="{BB962C8B-B14F-4D97-AF65-F5344CB8AC3E}">
        <p14:creationId xmlns:p14="http://schemas.microsoft.com/office/powerpoint/2010/main" val="14497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550279" y="3599625"/>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1631216"/>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Step 2</a:t>
            </a:r>
          </a:p>
          <a:p>
            <a:pPr algn="ctr"/>
            <a:r>
              <a:rPr lang="en-GB" sz="3200" b="1" dirty="0">
                <a:solidFill>
                  <a:schemeClr val="bg1"/>
                </a:solidFill>
              </a:rPr>
              <a:t>Organise your notes</a:t>
            </a:r>
            <a:endParaRPr lang="en-GB" sz="32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fontScale="32500" lnSpcReduction="20000"/>
          </a:bodyPr>
          <a:lstStyle/>
          <a:p>
            <a:endParaRPr lang="en-GB" sz="3600" dirty="0"/>
          </a:p>
          <a:p>
            <a:endParaRPr lang="en-GB" sz="3600" dirty="0"/>
          </a:p>
          <a:p>
            <a:endParaRPr lang="en-GB" sz="3600" dirty="0"/>
          </a:p>
          <a:p>
            <a:pPr marL="0" indent="0">
              <a:buNone/>
            </a:pPr>
            <a:r>
              <a:rPr lang="en-GB" sz="9000" dirty="0"/>
              <a:t>The Learning Hub recommends using a table to synthesise your notes and identify the themes/topics your review will be based around. It is a useful way to ensure argument coherence and organise the main thread…</a:t>
            </a:r>
          </a:p>
          <a:p>
            <a:pPr>
              <a:buFont typeface="Arial" panose="020B0604020202020204" pitchFamily="34" charset="0"/>
              <a:buChar char="•"/>
            </a:pPr>
            <a:endParaRPr lang="en-GB" sz="9000" dirty="0"/>
          </a:p>
          <a:p>
            <a:pPr>
              <a:buFont typeface="Arial" panose="020B0604020202020204" pitchFamily="34" charset="0"/>
              <a:buChar char="•"/>
            </a:pPr>
            <a:endParaRPr lang="en-GB" sz="7200" dirty="0"/>
          </a:p>
          <a:p>
            <a:pPr>
              <a:buFont typeface="Arial" panose="020B0604020202020204" pitchFamily="34" charset="0"/>
              <a:buChar char="•"/>
            </a:pPr>
            <a:endParaRPr lang="en-GB" sz="4400" dirty="0"/>
          </a:p>
          <a:p>
            <a:pPr marL="0" indent="0" algn="ctr">
              <a:buNone/>
            </a:pPr>
            <a:endParaRPr lang="en-US" sz="4400" dirty="0"/>
          </a:p>
          <a:p>
            <a:pPr>
              <a:buNone/>
            </a:pPr>
            <a:endParaRPr lang="en-US" sz="2400" dirty="0"/>
          </a:p>
          <a:p>
            <a:pPr algn="ctr">
              <a:buNone/>
            </a:pPr>
            <a:endParaRPr lang="en-US" sz="2400" b="1" dirty="0">
              <a:solidFill>
                <a:schemeClr val="accent1"/>
              </a:solidFill>
            </a:endParaRPr>
          </a:p>
          <a:p>
            <a:pPr marL="0" indent="0" algn="just">
              <a:buNone/>
            </a:pPr>
            <a:endParaRPr lang="en-GB" sz="1200" dirty="0"/>
          </a:p>
          <a:p>
            <a:pPr marL="0" indent="0" algn="just">
              <a:buNone/>
            </a:pPr>
            <a:r>
              <a:rPr lang="en-GB" sz="1200" dirty="0"/>
              <a:t>                                                                                                                                                                 </a:t>
            </a:r>
            <a:endParaRPr lang="en-GB" dirty="0"/>
          </a:p>
          <a:p>
            <a:endParaRPr lang="en-US" dirty="0"/>
          </a:p>
        </p:txBody>
      </p:sp>
    </p:spTree>
    <p:extLst>
      <p:ext uri="{BB962C8B-B14F-4D97-AF65-F5344CB8AC3E}">
        <p14:creationId xmlns:p14="http://schemas.microsoft.com/office/powerpoint/2010/main" val="62656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8042-D3BD-415C-B646-76141F91C9F0}"/>
              </a:ext>
            </a:extLst>
          </p:cNvPr>
          <p:cNvSpPr>
            <a:spLocks noGrp="1"/>
          </p:cNvSpPr>
          <p:nvPr>
            <p:ph type="title"/>
          </p:nvPr>
        </p:nvSpPr>
        <p:spPr/>
        <p:txBody>
          <a:bodyPr/>
          <a:lstStyle/>
          <a:p>
            <a:endParaRPr lang="en-GB" b="1" dirty="0"/>
          </a:p>
        </p:txBody>
      </p:sp>
      <p:sp>
        <p:nvSpPr>
          <p:cNvPr id="3" name="Content Placeholder 2">
            <a:extLst>
              <a:ext uri="{FF2B5EF4-FFF2-40B4-BE49-F238E27FC236}">
                <a16:creationId xmlns:a16="http://schemas.microsoft.com/office/drawing/2014/main" id="{70192F06-D323-402B-9107-1B2108F61278}"/>
              </a:ext>
            </a:extLst>
          </p:cNvPr>
          <p:cNvSpPr>
            <a:spLocks noGrp="1"/>
          </p:cNvSpPr>
          <p:nvPr>
            <p:ph idx="1"/>
          </p:nvPr>
        </p:nvSpPr>
        <p:spPr>
          <a:xfrm>
            <a:off x="838200" y="0"/>
            <a:ext cx="10515600" cy="6176963"/>
          </a:xfrm>
        </p:spPr>
        <p:txBody>
          <a:bodyPr/>
          <a:lstStyle/>
          <a:p>
            <a:pPr marL="0" indent="0">
              <a:buNone/>
            </a:pPr>
            <a:endParaRPr lang="en-GB" dirty="0"/>
          </a:p>
        </p:txBody>
      </p:sp>
      <p:graphicFrame>
        <p:nvGraphicFramePr>
          <p:cNvPr id="4" name="Table 3">
            <a:extLst>
              <a:ext uri="{FF2B5EF4-FFF2-40B4-BE49-F238E27FC236}">
                <a16:creationId xmlns:a16="http://schemas.microsoft.com/office/drawing/2014/main" id="{0584C4ED-7E34-41F7-8E01-3CE06BAB018C}"/>
              </a:ext>
            </a:extLst>
          </p:cNvPr>
          <p:cNvGraphicFramePr>
            <a:graphicFrameLocks noGrp="1"/>
          </p:cNvGraphicFramePr>
          <p:nvPr>
            <p:extLst>
              <p:ext uri="{D42A27DB-BD31-4B8C-83A1-F6EECF244321}">
                <p14:modId xmlns:p14="http://schemas.microsoft.com/office/powerpoint/2010/main" val="2888125144"/>
              </p:ext>
            </p:extLst>
          </p:nvPr>
        </p:nvGraphicFramePr>
        <p:xfrm>
          <a:off x="0" y="1"/>
          <a:ext cx="12192001" cy="6858000"/>
        </p:xfrm>
        <a:graphic>
          <a:graphicData uri="http://schemas.openxmlformats.org/drawingml/2006/table">
            <a:tbl>
              <a:tblPr firstRow="1" bandRow="1">
                <a:tableStyleId>{5C22544A-7EE6-4342-B048-85BDC9FD1C3A}</a:tableStyleId>
              </a:tblPr>
              <a:tblGrid>
                <a:gridCol w="2862469">
                  <a:extLst>
                    <a:ext uri="{9D8B030D-6E8A-4147-A177-3AD203B41FA5}">
                      <a16:colId xmlns:a16="http://schemas.microsoft.com/office/drawing/2014/main" val="20000"/>
                    </a:ext>
                  </a:extLst>
                </a:gridCol>
                <a:gridCol w="2650434">
                  <a:extLst>
                    <a:ext uri="{9D8B030D-6E8A-4147-A177-3AD203B41FA5}">
                      <a16:colId xmlns:a16="http://schemas.microsoft.com/office/drawing/2014/main" val="20001"/>
                    </a:ext>
                  </a:extLst>
                </a:gridCol>
                <a:gridCol w="3286539">
                  <a:extLst>
                    <a:ext uri="{9D8B030D-6E8A-4147-A177-3AD203B41FA5}">
                      <a16:colId xmlns:a16="http://schemas.microsoft.com/office/drawing/2014/main" val="20002"/>
                    </a:ext>
                  </a:extLst>
                </a:gridCol>
                <a:gridCol w="3392559">
                  <a:extLst>
                    <a:ext uri="{9D8B030D-6E8A-4147-A177-3AD203B41FA5}">
                      <a16:colId xmlns:a16="http://schemas.microsoft.com/office/drawing/2014/main" val="20003"/>
                    </a:ext>
                  </a:extLst>
                </a:gridCol>
              </a:tblGrid>
              <a:tr h="1454727">
                <a:tc>
                  <a:txBody>
                    <a:bodyPr/>
                    <a:lstStyle/>
                    <a:p>
                      <a:r>
                        <a:rPr lang="en-GB" dirty="0"/>
                        <a:t>Author’s name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(Topic 1)</a:t>
                      </a:r>
                      <a:r>
                        <a:rPr lang="en-GB" sz="1800" baseline="0" dirty="0"/>
                        <a:t> </a:t>
                      </a:r>
                      <a:endParaRPr lang="en-GB" sz="1800" dirty="0"/>
                    </a:p>
                    <a:p>
                      <a:pPr algn="ctr"/>
                      <a:r>
                        <a:rPr lang="en-GB" dirty="0"/>
                        <a:t>Autism Spectrum Disorder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(Topic 2)</a:t>
                      </a:r>
                      <a:r>
                        <a:rPr lang="en-GB" sz="1800" baseline="0" dirty="0"/>
                        <a:t> </a:t>
                      </a:r>
                      <a:endParaRPr lang="en-GB" sz="1800" dirty="0"/>
                    </a:p>
                    <a:p>
                      <a:pPr algn="ctr"/>
                      <a:r>
                        <a:rPr lang="en-GB" dirty="0"/>
                        <a:t>ASD and learning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(Topic 3)</a:t>
                      </a:r>
                      <a:r>
                        <a:rPr lang="en-GB" sz="1800" baseline="0" dirty="0"/>
                        <a:t> </a:t>
                      </a:r>
                      <a:endParaRPr lang="en-GB" sz="1800" dirty="0"/>
                    </a:p>
                    <a:p>
                      <a:pPr algn="ctr"/>
                      <a:r>
                        <a:rPr lang="en-GB" dirty="0"/>
                        <a:t>ASD and participation</a:t>
                      </a:r>
                    </a:p>
                  </a:txBody>
                  <a:tcPr/>
                </a:tc>
                <a:extLst>
                  <a:ext uri="{0D108BD9-81ED-4DB2-BD59-A6C34878D82A}">
                    <a16:rowId xmlns:a16="http://schemas.microsoft.com/office/drawing/2014/main" val="10000"/>
                  </a:ext>
                </a:extLst>
              </a:tr>
              <a:tr h="3325091">
                <a:tc>
                  <a:txBody>
                    <a:bodyPr/>
                    <a:lstStyle/>
                    <a:p>
                      <a:r>
                        <a:rPr lang="en-GB" b="1" dirty="0"/>
                        <a:t>Brown</a:t>
                      </a:r>
                      <a:r>
                        <a:rPr lang="en-GB" b="1" baseline="0" dirty="0"/>
                        <a:t> (2003)</a:t>
                      </a:r>
                      <a:endParaRPr lang="en-GB" b="1" dirty="0"/>
                    </a:p>
                  </a:txBody>
                  <a:tcPr/>
                </a:tc>
                <a:tc>
                  <a:txBody>
                    <a:bodyPr/>
                    <a:lstStyle/>
                    <a:p>
                      <a:r>
                        <a:rPr lang="en-GB" dirty="0"/>
                        <a:t>Argues</a:t>
                      </a:r>
                      <a:r>
                        <a:rPr lang="en-GB" baseline="0" dirty="0"/>
                        <a:t> that ….</a:t>
                      </a:r>
                      <a:endParaRPr lang="en-GB" dirty="0"/>
                    </a:p>
                  </a:txBody>
                  <a:tcPr/>
                </a:tc>
                <a:tc>
                  <a:txBody>
                    <a:bodyPr/>
                    <a:lstStyle/>
                    <a:p>
                      <a:r>
                        <a:rPr lang="en-GB" dirty="0"/>
                        <a:t>Does not think</a:t>
                      </a:r>
                      <a:r>
                        <a:rPr lang="en-GB" baseline="0" dirty="0"/>
                        <a:t> ….</a:t>
                      </a:r>
                      <a:endParaRPr lang="en-GB" dirty="0"/>
                    </a:p>
                  </a:txBody>
                  <a:tcPr/>
                </a:tc>
                <a:tc>
                  <a:txBody>
                    <a:bodyPr/>
                    <a:lstStyle/>
                    <a:p>
                      <a:r>
                        <a:rPr lang="en-GB" dirty="0"/>
                        <a:t>Found 50% students</a:t>
                      </a:r>
                      <a:r>
                        <a:rPr lang="en-GB" baseline="0" dirty="0"/>
                        <a:t> do not …., argues it is a big problem (p.9)</a:t>
                      </a:r>
                      <a:endParaRPr lang="en-GB" dirty="0"/>
                    </a:p>
                  </a:txBody>
                  <a:tcPr/>
                </a:tc>
                <a:extLst>
                  <a:ext uri="{0D108BD9-81ED-4DB2-BD59-A6C34878D82A}">
                    <a16:rowId xmlns:a16="http://schemas.microsoft.com/office/drawing/2014/main" val="10001"/>
                  </a:ext>
                </a:extLst>
              </a:tr>
              <a:tr h="2078182">
                <a:tc>
                  <a:txBody>
                    <a:bodyPr/>
                    <a:lstStyle/>
                    <a:p>
                      <a:r>
                        <a:rPr lang="en-GB" b="1" dirty="0"/>
                        <a:t>Jones (2010)</a:t>
                      </a:r>
                      <a:r>
                        <a:rPr lang="en-GB" b="1" baseline="0" dirty="0"/>
                        <a:t> </a:t>
                      </a:r>
                      <a:endParaRPr lang="en-GB" b="1" dirty="0"/>
                    </a:p>
                  </a:txBody>
                  <a:tcPr/>
                </a:tc>
                <a:tc>
                  <a:txBody>
                    <a:bodyPr/>
                    <a:lstStyle/>
                    <a:p>
                      <a:r>
                        <a:rPr lang="en-GB" dirty="0"/>
                        <a:t>Argues it is ….</a:t>
                      </a:r>
                    </a:p>
                  </a:txBody>
                  <a:tcPr/>
                </a:tc>
                <a:tc>
                  <a:txBody>
                    <a:bodyPr/>
                    <a:lstStyle/>
                    <a:p>
                      <a:r>
                        <a:rPr lang="en-GB" dirty="0"/>
                        <a:t>Thinks</a:t>
                      </a:r>
                      <a:r>
                        <a:rPr lang="en-GB" baseline="0" dirty="0"/>
                        <a:t> it is a big problem – very negative ….</a:t>
                      </a:r>
                    </a:p>
                  </a:txBody>
                  <a:tcPr/>
                </a:tc>
                <a:tc>
                  <a:txBody>
                    <a:bodyPr/>
                    <a:lstStyle/>
                    <a:p>
                      <a:r>
                        <a:rPr lang="en-GB" dirty="0"/>
                        <a:t>Found 10%</a:t>
                      </a:r>
                      <a:r>
                        <a:rPr lang="en-GB" baseline="0" dirty="0"/>
                        <a:t> students …</a:t>
                      </a:r>
                    </a:p>
                    <a:p>
                      <a:endParaRPr lang="en-GB" baseline="0" dirty="0"/>
                    </a:p>
                    <a:p>
                      <a:r>
                        <a:rPr lang="en-GB" baseline="0" dirty="0"/>
                        <a:t>“Learners who….” (p73)</a:t>
                      </a:r>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891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544C-E6A6-4475-AFB3-2E316B517446}"/>
              </a:ext>
            </a:extLst>
          </p:cNvPr>
          <p:cNvSpPr>
            <a:spLocks noGrp="1"/>
          </p:cNvSpPr>
          <p:nvPr>
            <p:ph type="title"/>
          </p:nvPr>
        </p:nvSpPr>
        <p:spPr/>
        <p:txBody>
          <a:bodyPr/>
          <a:lstStyle/>
          <a:p>
            <a:r>
              <a:rPr lang="en-GB" b="1" dirty="0"/>
              <a:t>Step 3: Further Sub-divide these notes</a:t>
            </a:r>
          </a:p>
        </p:txBody>
      </p:sp>
      <p:sp>
        <p:nvSpPr>
          <p:cNvPr id="3" name="Content Placeholder 2">
            <a:extLst>
              <a:ext uri="{FF2B5EF4-FFF2-40B4-BE49-F238E27FC236}">
                <a16:creationId xmlns:a16="http://schemas.microsoft.com/office/drawing/2014/main" id="{86EDD195-C319-44EC-807D-7E2F69AA1D78}"/>
              </a:ext>
            </a:extLst>
          </p:cNvPr>
          <p:cNvSpPr>
            <a:spLocks noGrp="1"/>
          </p:cNvSpPr>
          <p:nvPr>
            <p:ph idx="1"/>
          </p:nvPr>
        </p:nvSpPr>
        <p:spPr/>
        <p:txBody>
          <a:bodyPr/>
          <a:lstStyle/>
          <a:p>
            <a:pPr>
              <a:buFont typeface="Arial" panose="020B0604020202020204" pitchFamily="34" charset="0"/>
              <a:buChar char="•"/>
            </a:pPr>
            <a:r>
              <a:rPr lang="en-GB" dirty="0"/>
              <a:t>These topics will become your paragraphs.</a:t>
            </a:r>
          </a:p>
        </p:txBody>
      </p:sp>
      <p:graphicFrame>
        <p:nvGraphicFramePr>
          <p:cNvPr id="4" name="Table 3">
            <a:extLst>
              <a:ext uri="{FF2B5EF4-FFF2-40B4-BE49-F238E27FC236}">
                <a16:creationId xmlns:a16="http://schemas.microsoft.com/office/drawing/2014/main" id="{35093120-BBEC-4F49-9A4B-5D8D7E41CE29}"/>
              </a:ext>
            </a:extLst>
          </p:cNvPr>
          <p:cNvGraphicFramePr>
            <a:graphicFrameLocks noGrp="1" noChangeAspect="1"/>
          </p:cNvGraphicFramePr>
          <p:nvPr>
            <p:extLst>
              <p:ext uri="{D42A27DB-BD31-4B8C-83A1-F6EECF244321}">
                <p14:modId xmlns:p14="http://schemas.microsoft.com/office/powerpoint/2010/main" val="2502967002"/>
              </p:ext>
            </p:extLst>
          </p:nvPr>
        </p:nvGraphicFramePr>
        <p:xfrm>
          <a:off x="1175657" y="2393239"/>
          <a:ext cx="9868395" cy="4351337"/>
        </p:xfrm>
        <a:graphic>
          <a:graphicData uri="http://schemas.openxmlformats.org/drawingml/2006/table">
            <a:tbl>
              <a:tblPr firstRow="1" bandRow="1">
                <a:tableStyleId>{5C22544A-7EE6-4342-B048-85BDC9FD1C3A}</a:tableStyleId>
              </a:tblPr>
              <a:tblGrid>
                <a:gridCol w="3180723">
                  <a:extLst>
                    <a:ext uri="{9D8B030D-6E8A-4147-A177-3AD203B41FA5}">
                      <a16:colId xmlns:a16="http://schemas.microsoft.com/office/drawing/2014/main" val="20000"/>
                    </a:ext>
                  </a:extLst>
                </a:gridCol>
                <a:gridCol w="3694189">
                  <a:extLst>
                    <a:ext uri="{9D8B030D-6E8A-4147-A177-3AD203B41FA5}">
                      <a16:colId xmlns:a16="http://schemas.microsoft.com/office/drawing/2014/main" val="20001"/>
                    </a:ext>
                  </a:extLst>
                </a:gridCol>
                <a:gridCol w="2993483">
                  <a:extLst>
                    <a:ext uri="{9D8B030D-6E8A-4147-A177-3AD203B41FA5}">
                      <a16:colId xmlns:a16="http://schemas.microsoft.com/office/drawing/2014/main" val="20002"/>
                    </a:ext>
                  </a:extLst>
                </a:gridCol>
              </a:tblGrid>
              <a:tr h="593716">
                <a:tc>
                  <a:txBody>
                    <a:bodyPr/>
                    <a:lstStyle/>
                    <a:p>
                      <a:r>
                        <a:rPr lang="en-GB" sz="1400" dirty="0"/>
                        <a:t>ASD (Topic 1)</a:t>
                      </a:r>
                      <a:r>
                        <a:rPr lang="en-GB" sz="1400" baseline="0" dirty="0"/>
                        <a:t> </a:t>
                      </a:r>
                      <a:endParaRPr lang="en-GB" sz="1400" dirty="0"/>
                    </a:p>
                  </a:txBody>
                  <a:tcPr/>
                </a:tc>
                <a:tc>
                  <a:txBody>
                    <a:bodyPr/>
                    <a:lstStyle/>
                    <a:p>
                      <a:r>
                        <a:rPr lang="en-GB" sz="1400" dirty="0"/>
                        <a:t>Learning/Strategies/Resources/Classroom  (Topic</a:t>
                      </a:r>
                      <a:r>
                        <a:rPr lang="en-GB" sz="1400" baseline="0" dirty="0"/>
                        <a:t> 2) </a:t>
                      </a:r>
                      <a:endParaRPr lang="en-GB" sz="1400" dirty="0"/>
                    </a:p>
                  </a:txBody>
                  <a:tcPr/>
                </a:tc>
                <a:tc>
                  <a:txBody>
                    <a:bodyPr/>
                    <a:lstStyle/>
                    <a:p>
                      <a:r>
                        <a:rPr lang="en-GB" sz="1400" dirty="0"/>
                        <a:t>Participation/Strategies (Topic 3) </a:t>
                      </a:r>
                    </a:p>
                  </a:txBody>
                  <a:tcPr/>
                </a:tc>
                <a:extLst>
                  <a:ext uri="{0D108BD9-81ED-4DB2-BD59-A6C34878D82A}">
                    <a16:rowId xmlns:a16="http://schemas.microsoft.com/office/drawing/2014/main" val="10000"/>
                  </a:ext>
                </a:extLst>
              </a:tr>
              <a:tr h="1935264">
                <a:tc>
                  <a:txBody>
                    <a:bodyPr/>
                    <a:lstStyle/>
                    <a:p>
                      <a:r>
                        <a:rPr lang="en-GB" sz="1400" u="sng" dirty="0">
                          <a:solidFill>
                            <a:srgbClr val="FF0000"/>
                          </a:solidFill>
                        </a:rPr>
                        <a:t>Paragraph1:</a:t>
                      </a:r>
                    </a:p>
                    <a:p>
                      <a:r>
                        <a:rPr lang="en-GB" sz="1400" baseline="0" dirty="0"/>
                        <a:t>Brown (2010, p. 3): increasing</a:t>
                      </a:r>
                    </a:p>
                    <a:p>
                      <a:r>
                        <a:rPr lang="en-GB" sz="1400" baseline="0" dirty="0"/>
                        <a:t>Jones (2009, p.10): increasing</a:t>
                      </a:r>
                    </a:p>
                    <a:p>
                      <a:r>
                        <a:rPr lang="en-GB" sz="1400" b="0" baseline="0" dirty="0"/>
                        <a:t>Both</a:t>
                      </a:r>
                      <a:r>
                        <a:rPr lang="en-GB" sz="1400" baseline="0" dirty="0"/>
                        <a:t> found 30% students access …</a:t>
                      </a:r>
                      <a:endParaRPr lang="en-GB" sz="1400" dirty="0"/>
                    </a:p>
                    <a:p>
                      <a:endParaRPr lang="en-GB" sz="1400" dirty="0"/>
                    </a:p>
                  </a:txBody>
                  <a:tcPr/>
                </a:tc>
                <a:tc>
                  <a:txBody>
                    <a:bodyPr/>
                    <a:lstStyle/>
                    <a:p>
                      <a:r>
                        <a:rPr lang="en-GB" sz="1400" u="sng" dirty="0">
                          <a:solidFill>
                            <a:srgbClr val="FF0000"/>
                          </a:solidFill>
                        </a:rPr>
                        <a:t>Paragraph</a:t>
                      </a:r>
                      <a:r>
                        <a:rPr lang="en-GB" sz="1400" u="sng" baseline="0" dirty="0">
                          <a:solidFill>
                            <a:srgbClr val="FF0000"/>
                          </a:solidFill>
                        </a:rPr>
                        <a:t> 1:  </a:t>
                      </a:r>
                      <a:br>
                        <a:rPr lang="en-GB" sz="1400" u="sng" baseline="0" dirty="0"/>
                      </a:br>
                      <a:r>
                        <a:rPr lang="en-GB" sz="1400" baseline="0" dirty="0"/>
                        <a:t>Brown argues 40% … not useful, not helpful to students (2010, p.5)</a:t>
                      </a:r>
                    </a:p>
                    <a:p>
                      <a:r>
                        <a:rPr lang="en-GB" sz="1400" baseline="0" dirty="0"/>
                        <a:t>Jones agrees and states that students confused ….- 1 in 3 … (2009, p.18)</a:t>
                      </a:r>
                      <a:endParaRPr lang="en-GB" sz="1400" dirty="0"/>
                    </a:p>
                  </a:txBody>
                  <a:tcPr/>
                </a:tc>
                <a:tc>
                  <a:txBody>
                    <a:bodyPr/>
                    <a:lstStyle/>
                    <a:p>
                      <a:r>
                        <a:rPr lang="en-GB" sz="1400" u="sng" dirty="0">
                          <a:solidFill>
                            <a:srgbClr val="FF0000"/>
                          </a:solidFill>
                        </a:rPr>
                        <a:t>Paragraph</a:t>
                      </a:r>
                      <a:r>
                        <a:rPr lang="en-GB" sz="1400" u="sng" baseline="0" dirty="0">
                          <a:solidFill>
                            <a:srgbClr val="FF0000"/>
                          </a:solidFill>
                        </a:rPr>
                        <a:t> 1: </a:t>
                      </a:r>
                      <a:br>
                        <a:rPr lang="en-GB" sz="1400" u="sng" baseline="0" dirty="0"/>
                      </a:br>
                      <a:r>
                        <a:rPr lang="en-GB" sz="1400" dirty="0"/>
                        <a:t>Brown’s (2010, p. 9) research found that … </a:t>
                      </a:r>
                      <a:r>
                        <a:rPr lang="en-GB" sz="1400" baseline="0" dirty="0"/>
                        <a:t>is a ‘waste’ </a:t>
                      </a:r>
                    </a:p>
                    <a:p>
                      <a:r>
                        <a:rPr lang="en-GB" sz="1400" baseline="0" dirty="0"/>
                        <a:t>Jones (2009) disagrees, argues … makes students more efficient. Hogan (2003) found same, …. saves time.</a:t>
                      </a:r>
                      <a:endParaRPr lang="en-GB" sz="1400" dirty="0"/>
                    </a:p>
                  </a:txBody>
                  <a:tcPr/>
                </a:tc>
                <a:extLst>
                  <a:ext uri="{0D108BD9-81ED-4DB2-BD59-A6C34878D82A}">
                    <a16:rowId xmlns:a16="http://schemas.microsoft.com/office/drawing/2014/main" val="10001"/>
                  </a:ext>
                </a:extLst>
              </a:tr>
              <a:tr h="1473112">
                <a:tc>
                  <a:txBody>
                    <a:bodyPr/>
                    <a:lstStyle/>
                    <a:p>
                      <a:r>
                        <a:rPr lang="en-GB" sz="1400" u="sng" dirty="0">
                          <a:solidFill>
                            <a:srgbClr val="FF0000"/>
                          </a:solidFill>
                        </a:rPr>
                        <a:t>Paragraph</a:t>
                      </a:r>
                      <a:r>
                        <a:rPr lang="en-GB" sz="1400" u="sng" baseline="0" dirty="0">
                          <a:solidFill>
                            <a:srgbClr val="FF0000"/>
                          </a:solidFill>
                        </a:rPr>
                        <a:t> 2:</a:t>
                      </a:r>
                    </a:p>
                    <a:p>
                      <a:r>
                        <a:rPr lang="en-GB" sz="1400" baseline="0" dirty="0"/>
                        <a:t>Brown (2010, p.5) 30% students …</a:t>
                      </a:r>
                    </a:p>
                    <a:p>
                      <a:endParaRPr lang="en-GB" sz="1400" baseline="0" dirty="0"/>
                    </a:p>
                    <a:p>
                      <a:r>
                        <a:rPr lang="en-GB" sz="1400" baseline="0" dirty="0"/>
                        <a:t>Jones (2009) – disagrees </a:t>
                      </a:r>
                      <a:endParaRPr lang="en-GB" sz="1400" dirty="0"/>
                    </a:p>
                  </a:txBody>
                  <a:tcPr/>
                </a:tc>
                <a:tc>
                  <a:txBody>
                    <a:bodyPr/>
                    <a:lstStyle/>
                    <a:p>
                      <a:r>
                        <a:rPr lang="en-GB" sz="1400" u="sng" dirty="0">
                          <a:solidFill>
                            <a:srgbClr val="FF0000"/>
                          </a:solidFill>
                        </a:rPr>
                        <a:t>Paragraph 2:</a:t>
                      </a:r>
                    </a:p>
                    <a:p>
                      <a:r>
                        <a:rPr lang="en-GB" sz="1400" dirty="0"/>
                        <a:t>Brown (2010) – students</a:t>
                      </a:r>
                      <a:r>
                        <a:rPr lang="en-GB" sz="1400" baseline="0" dirty="0"/>
                        <a:t> not reading, prefer …’ Jones (2009) disagrees argues that most students can …. </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sng" dirty="0">
                          <a:solidFill>
                            <a:srgbClr val="FF0000"/>
                          </a:solidFill>
                        </a:rPr>
                        <a:t>Paragraph 2:</a:t>
                      </a:r>
                    </a:p>
                    <a:p>
                      <a:r>
                        <a:rPr lang="en-GB" sz="1400" dirty="0"/>
                        <a:t>Hogan (2003</a:t>
                      </a:r>
                      <a:r>
                        <a:rPr lang="en-GB" sz="1400" baseline="0" dirty="0"/>
                        <a:t>) time playing games, chatting helps relieve stress, Jones also believes ….helps stress. Brown argues …waste time. </a:t>
                      </a:r>
                      <a:endParaRPr lang="en-GB" sz="1400" dirty="0"/>
                    </a:p>
                  </a:txBody>
                  <a:tcPr/>
                </a:tc>
                <a:extLst>
                  <a:ext uri="{0D108BD9-81ED-4DB2-BD59-A6C34878D82A}">
                    <a16:rowId xmlns:a16="http://schemas.microsoft.com/office/drawing/2014/main" val="10002"/>
                  </a:ext>
                </a:extLst>
              </a:tr>
              <a:tr h="349245">
                <a:tc>
                  <a:txBody>
                    <a:bodyPr/>
                    <a:lstStyle/>
                    <a:p>
                      <a:r>
                        <a:rPr lang="en-GB" sz="1400" dirty="0"/>
                        <a:t>etc </a:t>
                      </a:r>
                    </a:p>
                  </a:txBody>
                  <a:tcPr/>
                </a:tc>
                <a:tc>
                  <a:txBody>
                    <a:bodyPr/>
                    <a:lstStyle/>
                    <a:p>
                      <a:r>
                        <a:rPr lang="en-GB" sz="1400" dirty="0"/>
                        <a:t>etc</a:t>
                      </a:r>
                    </a:p>
                  </a:txBody>
                  <a:tcPr/>
                </a:tc>
                <a:tc>
                  <a:txBody>
                    <a:bodyPr/>
                    <a:lstStyle/>
                    <a:p>
                      <a:r>
                        <a:rPr lang="en-GB" sz="1400" dirty="0"/>
                        <a:t>etc</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9193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550279" y="3599625"/>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1569660"/>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Step 4:</a:t>
            </a:r>
          </a:p>
          <a:p>
            <a:pPr algn="ctr"/>
            <a:r>
              <a:rPr lang="en-GB" sz="2800" b="1" dirty="0">
                <a:solidFill>
                  <a:schemeClr val="bg1"/>
                </a:solidFill>
              </a:rPr>
              <a:t>Start to write paragraphs</a:t>
            </a:r>
            <a:r>
              <a:rPr lang="en-GB" sz="2800" b="1" dirty="0"/>
              <a:t> </a:t>
            </a:r>
            <a:endParaRPr lang="en-GB" sz="28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fontScale="25000" lnSpcReduction="20000"/>
          </a:bodyPr>
          <a:lstStyle/>
          <a:p>
            <a:pPr marL="0" indent="0">
              <a:buNone/>
            </a:pPr>
            <a:endParaRPr lang="en-GB" sz="4400" dirty="0"/>
          </a:p>
          <a:p>
            <a:pPr marL="0" indent="0">
              <a:lnSpc>
                <a:spcPct val="100000"/>
              </a:lnSpc>
              <a:buNone/>
            </a:pPr>
            <a:r>
              <a:rPr lang="en-GB" sz="9600" dirty="0"/>
              <a:t>Create sentences that both: </a:t>
            </a:r>
          </a:p>
          <a:p>
            <a:pPr marL="0" indent="0">
              <a:lnSpc>
                <a:spcPct val="100000"/>
              </a:lnSpc>
              <a:buNone/>
            </a:pPr>
            <a:endParaRPr lang="en-GB" sz="9600" dirty="0"/>
          </a:p>
          <a:p>
            <a:pPr>
              <a:lnSpc>
                <a:spcPct val="100000"/>
              </a:lnSpc>
              <a:buFont typeface="Arial" panose="020B0604020202020204" pitchFamily="34" charset="0"/>
              <a:buChar char="•"/>
            </a:pPr>
            <a:r>
              <a:rPr lang="en-GB" sz="9600" b="1" i="1" dirty="0"/>
              <a:t>synthesizes (putting separate aspects/facts together) </a:t>
            </a:r>
            <a:r>
              <a:rPr lang="en-GB" sz="9600" dirty="0"/>
              <a:t>the literature to be discussed and</a:t>
            </a:r>
          </a:p>
          <a:p>
            <a:pPr>
              <a:lnSpc>
                <a:spcPct val="100000"/>
              </a:lnSpc>
              <a:buFont typeface="Arial" panose="020B0604020202020204" pitchFamily="34" charset="0"/>
              <a:buChar char="•"/>
            </a:pPr>
            <a:r>
              <a:rPr lang="en-GB" sz="9600" b="1" i="1" dirty="0"/>
              <a:t>describes </a:t>
            </a:r>
            <a:r>
              <a:rPr lang="en-GB" sz="9600" dirty="0"/>
              <a:t>the literature to be discussed, e.g.:</a:t>
            </a:r>
          </a:p>
          <a:p>
            <a:pPr>
              <a:lnSpc>
                <a:spcPct val="100000"/>
              </a:lnSpc>
              <a:buFont typeface="Arial" panose="020B0604020202020204" pitchFamily="34" charset="0"/>
              <a:buChar char="•"/>
            </a:pPr>
            <a:endParaRPr lang="en-GB" sz="9600" dirty="0"/>
          </a:p>
          <a:p>
            <a:pPr marL="0" indent="0">
              <a:lnSpc>
                <a:spcPct val="100000"/>
              </a:lnSpc>
              <a:buNone/>
            </a:pPr>
            <a:r>
              <a:rPr lang="en-GB" sz="9600" b="1" i="1" dirty="0"/>
              <a:t>(Author) …..  presents the idea that  ….. and …. are important aspect to consider; however, (Author) …. suggests that the degree to which…we place value on …. might be problematic…</a:t>
            </a:r>
          </a:p>
          <a:p>
            <a:pPr marL="0" indent="0">
              <a:lnSpc>
                <a:spcPct val="100000"/>
              </a:lnSpc>
              <a:buNone/>
            </a:pPr>
            <a:endParaRPr lang="en-GB" sz="9600" b="1" i="1" dirty="0"/>
          </a:p>
          <a:p>
            <a:pPr marL="0" indent="0">
              <a:lnSpc>
                <a:spcPct val="100000"/>
              </a:lnSpc>
              <a:buNone/>
            </a:pPr>
            <a:endParaRPr lang="en-GB" sz="9600" b="1" dirty="0"/>
          </a:p>
          <a:p>
            <a:pPr marL="0" indent="0">
              <a:lnSpc>
                <a:spcPct val="100000"/>
              </a:lnSpc>
              <a:buNone/>
            </a:pPr>
            <a:endParaRPr lang="en-GB" sz="9600" b="1" dirty="0"/>
          </a:p>
          <a:p>
            <a:pPr>
              <a:buFont typeface="Arial" panose="020B0604020202020204" pitchFamily="34" charset="0"/>
              <a:buChar char="•"/>
            </a:pPr>
            <a:endParaRPr lang="en-GB" sz="9600" b="1" dirty="0"/>
          </a:p>
          <a:p>
            <a:pPr>
              <a:buFont typeface="Arial" panose="020B0604020202020204" pitchFamily="34" charset="0"/>
              <a:buChar char="•"/>
            </a:pPr>
            <a:endParaRPr lang="en-GB" sz="9600" dirty="0"/>
          </a:p>
          <a:p>
            <a:pPr marL="0" indent="0" algn="ctr">
              <a:buNone/>
            </a:pPr>
            <a:endParaRPr lang="en-US" sz="4400" dirty="0"/>
          </a:p>
          <a:p>
            <a:pPr>
              <a:buNone/>
            </a:pPr>
            <a:endParaRPr lang="en-US" sz="2400" dirty="0"/>
          </a:p>
          <a:p>
            <a:pPr algn="ctr">
              <a:buNone/>
            </a:pPr>
            <a:endParaRPr lang="en-US" sz="2400" b="1" dirty="0">
              <a:solidFill>
                <a:schemeClr val="accent1"/>
              </a:solidFill>
            </a:endParaRPr>
          </a:p>
          <a:p>
            <a:pPr marL="0" indent="0" algn="just">
              <a:buNone/>
            </a:pPr>
            <a:endParaRPr lang="en-GB" sz="1200" dirty="0"/>
          </a:p>
          <a:p>
            <a:pPr marL="0" indent="0" algn="just">
              <a:buNone/>
            </a:pPr>
            <a:r>
              <a:rPr lang="en-GB" sz="1200" dirty="0"/>
              <a:t>                                                                                                                                                                 </a:t>
            </a:r>
            <a:endParaRPr lang="en-GB" dirty="0"/>
          </a:p>
          <a:p>
            <a:endParaRPr lang="en-US" dirty="0"/>
          </a:p>
        </p:txBody>
      </p:sp>
    </p:spTree>
    <p:extLst>
      <p:ext uri="{BB962C8B-B14F-4D97-AF65-F5344CB8AC3E}">
        <p14:creationId xmlns:p14="http://schemas.microsoft.com/office/powerpoint/2010/main" val="1908536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550279" y="3599625"/>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1569660"/>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Step 5:</a:t>
            </a:r>
          </a:p>
          <a:p>
            <a:pPr algn="ctr"/>
            <a:r>
              <a:rPr lang="en-GB" sz="2800" b="1" dirty="0">
                <a:solidFill>
                  <a:schemeClr val="bg1"/>
                </a:solidFill>
              </a:rPr>
              <a:t>Add supporting evidence</a:t>
            </a:r>
            <a:endParaRPr lang="en-GB" sz="28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fontScale="25000" lnSpcReduction="20000"/>
          </a:bodyPr>
          <a:lstStyle/>
          <a:p>
            <a:pPr marL="0" indent="0">
              <a:buNone/>
            </a:pPr>
            <a:endParaRPr lang="en-GB" sz="9600" dirty="0"/>
          </a:p>
          <a:p>
            <a:pPr>
              <a:buFont typeface="Arial" panose="020B0604020202020204" pitchFamily="34" charset="0"/>
              <a:buChar char="•"/>
            </a:pPr>
            <a:r>
              <a:rPr lang="en-GB" sz="9600" dirty="0"/>
              <a:t>Support the topic sentences you have created with quotes and paraphrases from the source material. </a:t>
            </a:r>
          </a:p>
          <a:p>
            <a:pPr>
              <a:buFont typeface="Arial" panose="020B0604020202020204" pitchFamily="34" charset="0"/>
              <a:buChar char="•"/>
            </a:pPr>
            <a:endParaRPr lang="en-GB" sz="9600" dirty="0"/>
          </a:p>
          <a:p>
            <a:pPr>
              <a:buFont typeface="Arial" panose="020B0604020202020204" pitchFamily="34" charset="0"/>
              <a:buChar char="•"/>
            </a:pPr>
            <a:r>
              <a:rPr lang="en-GB" sz="9600" dirty="0"/>
              <a:t>List evidence/examples/opinions from the chart in step 3 below your topic sentence.</a:t>
            </a:r>
          </a:p>
          <a:p>
            <a:pPr>
              <a:buFont typeface="Arial" panose="020B0604020202020204" pitchFamily="34" charset="0"/>
              <a:buChar char="•"/>
            </a:pPr>
            <a:endParaRPr lang="en-GB" sz="9600" dirty="0"/>
          </a:p>
          <a:p>
            <a:pPr>
              <a:buFont typeface="Arial" panose="020B0604020202020204" pitchFamily="34" charset="0"/>
              <a:buChar char="•"/>
            </a:pPr>
            <a:r>
              <a:rPr lang="en-GB" sz="9600" dirty="0"/>
              <a:t>If you disagree with one of your sources, for example, you must say why. (This also then could be returned to in your evaluation)</a:t>
            </a:r>
          </a:p>
          <a:p>
            <a:pPr marL="0" indent="0">
              <a:buNone/>
            </a:pPr>
            <a:endParaRPr lang="en-GB" sz="9600" dirty="0"/>
          </a:p>
          <a:p>
            <a:pPr>
              <a:buFont typeface="Arial" panose="020B0604020202020204" pitchFamily="34" charset="0"/>
              <a:buChar char="•"/>
            </a:pPr>
            <a:r>
              <a:rPr lang="en-GB" sz="9600" dirty="0"/>
              <a:t>If you are commenting on an author’s research, give specific evidence from their work.</a:t>
            </a:r>
          </a:p>
          <a:p>
            <a:pPr>
              <a:buFont typeface="Arial" panose="020B0604020202020204" pitchFamily="34" charset="0"/>
              <a:buChar char="•"/>
            </a:pPr>
            <a:endParaRPr lang="en-GB" sz="9600" dirty="0"/>
          </a:p>
          <a:p>
            <a:pPr>
              <a:buFont typeface="Arial" panose="020B0604020202020204" pitchFamily="34" charset="0"/>
              <a:buChar char="•"/>
            </a:pPr>
            <a:endParaRPr lang="en-GB" sz="9600" dirty="0"/>
          </a:p>
          <a:p>
            <a:pPr>
              <a:buFont typeface="Arial" panose="020B0604020202020204" pitchFamily="34" charset="0"/>
              <a:buChar char="•"/>
            </a:pPr>
            <a:endParaRPr lang="en-GB" sz="8000" dirty="0"/>
          </a:p>
          <a:p>
            <a:pPr marL="0" indent="0">
              <a:lnSpc>
                <a:spcPct val="100000"/>
              </a:lnSpc>
              <a:buNone/>
            </a:pPr>
            <a:endParaRPr lang="en-GB" sz="9600" b="1" i="1" dirty="0"/>
          </a:p>
          <a:p>
            <a:pPr marL="0" indent="0">
              <a:lnSpc>
                <a:spcPct val="100000"/>
              </a:lnSpc>
              <a:buNone/>
            </a:pPr>
            <a:endParaRPr lang="en-GB" sz="9600" b="1" dirty="0"/>
          </a:p>
          <a:p>
            <a:pPr marL="0" indent="0">
              <a:lnSpc>
                <a:spcPct val="100000"/>
              </a:lnSpc>
              <a:buNone/>
            </a:pPr>
            <a:endParaRPr lang="en-GB" sz="9600" b="1" dirty="0"/>
          </a:p>
          <a:p>
            <a:pPr>
              <a:buFont typeface="Arial" panose="020B0604020202020204" pitchFamily="34" charset="0"/>
              <a:buChar char="•"/>
            </a:pPr>
            <a:endParaRPr lang="en-GB" sz="9600" b="1" dirty="0"/>
          </a:p>
          <a:p>
            <a:pPr>
              <a:buFont typeface="Arial" panose="020B0604020202020204" pitchFamily="34" charset="0"/>
              <a:buChar char="•"/>
            </a:pPr>
            <a:endParaRPr lang="en-GB" sz="9600" dirty="0"/>
          </a:p>
          <a:p>
            <a:pPr marL="0" indent="0" algn="ctr">
              <a:buNone/>
            </a:pPr>
            <a:endParaRPr lang="en-US" sz="4400" dirty="0"/>
          </a:p>
          <a:p>
            <a:pPr>
              <a:buNone/>
            </a:pPr>
            <a:endParaRPr lang="en-US" sz="2400" dirty="0"/>
          </a:p>
          <a:p>
            <a:pPr algn="ctr">
              <a:buNone/>
            </a:pPr>
            <a:endParaRPr lang="en-US" sz="2400" b="1" dirty="0">
              <a:solidFill>
                <a:schemeClr val="accent1"/>
              </a:solidFill>
            </a:endParaRPr>
          </a:p>
          <a:p>
            <a:pPr marL="0" indent="0" algn="just">
              <a:buNone/>
            </a:pPr>
            <a:endParaRPr lang="en-GB" sz="1200" dirty="0"/>
          </a:p>
          <a:p>
            <a:pPr marL="0" indent="0" algn="just">
              <a:buNone/>
            </a:pPr>
            <a:r>
              <a:rPr lang="en-GB" sz="1200" dirty="0"/>
              <a:t>                                                                                                                                                                 </a:t>
            </a:r>
            <a:endParaRPr lang="en-GB" dirty="0"/>
          </a:p>
          <a:p>
            <a:endParaRPr lang="en-US" dirty="0"/>
          </a:p>
        </p:txBody>
      </p:sp>
    </p:spTree>
    <p:extLst>
      <p:ext uri="{BB962C8B-B14F-4D97-AF65-F5344CB8AC3E}">
        <p14:creationId xmlns:p14="http://schemas.microsoft.com/office/powerpoint/2010/main" val="298127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550279" y="3599625"/>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2000548"/>
          </a:xfrm>
          <a:prstGeom prst="rect">
            <a:avLst/>
          </a:prstGeom>
          <a:noFill/>
        </p:spPr>
        <p:txBody>
          <a:bodyPr wrap="square" rtlCol="0">
            <a:spAutoFit/>
          </a:bodyPr>
          <a:lstStyle/>
          <a:p>
            <a:pPr algn="ctr"/>
            <a:endParaRPr lang="en-GB" sz="3600" dirty="0">
              <a:solidFill>
                <a:schemeClr val="bg1"/>
              </a:solidFill>
            </a:endParaRPr>
          </a:p>
          <a:p>
            <a:pPr algn="ctr"/>
            <a:r>
              <a:rPr lang="en-GB" sz="3200" b="1" dirty="0">
                <a:solidFill>
                  <a:schemeClr val="bg1"/>
                </a:solidFill>
              </a:rPr>
              <a:t>Step 6:</a:t>
            </a:r>
          </a:p>
          <a:p>
            <a:pPr algn="ctr"/>
            <a:r>
              <a:rPr lang="en-GB" sz="2800" b="1" dirty="0">
                <a:solidFill>
                  <a:schemeClr val="bg1"/>
                </a:solidFill>
              </a:rPr>
              <a:t>Step 6: create complete paragraphs</a:t>
            </a:r>
            <a:endParaRPr lang="en-GB" sz="28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690688"/>
            <a:ext cx="6790280" cy="4888242"/>
          </a:xfrm>
        </p:spPr>
        <p:txBody>
          <a:bodyPr>
            <a:normAutofit fontScale="25000" lnSpcReduction="20000"/>
          </a:bodyPr>
          <a:lstStyle/>
          <a:p>
            <a:pPr>
              <a:buFont typeface="Arial" panose="020B0604020202020204" pitchFamily="34" charset="0"/>
              <a:buChar char="•"/>
            </a:pPr>
            <a:r>
              <a:rPr lang="en-GB" sz="9600" dirty="0"/>
              <a:t>Link your topic sentences and notes together to make complete paragraphs. </a:t>
            </a:r>
          </a:p>
          <a:p>
            <a:pPr>
              <a:buFont typeface="Arial" panose="020B0604020202020204" pitchFamily="34" charset="0"/>
              <a:buChar char="•"/>
            </a:pPr>
            <a:endParaRPr lang="en-GB" sz="9600" dirty="0"/>
          </a:p>
          <a:p>
            <a:pPr>
              <a:buFont typeface="Arial" panose="020B0604020202020204" pitchFamily="34" charset="0"/>
              <a:buChar char="•"/>
            </a:pPr>
            <a:r>
              <a:rPr lang="en-GB" sz="9600" dirty="0"/>
              <a:t>Think about appropriate linking words, </a:t>
            </a:r>
            <a:r>
              <a:rPr lang="en-GB" sz="9600" dirty="0" err="1"/>
              <a:t>eg.</a:t>
            </a:r>
            <a:r>
              <a:rPr lang="en-GB" sz="9600" dirty="0"/>
              <a:t> ‘</a:t>
            </a:r>
            <a:r>
              <a:rPr lang="en-GB" sz="9600" i="1" dirty="0"/>
              <a:t>however’, similarly’, ‘in contrast to…’</a:t>
            </a:r>
          </a:p>
          <a:p>
            <a:pPr>
              <a:buFont typeface="Arial" panose="020B0604020202020204" pitchFamily="34" charset="0"/>
              <a:buChar char="•"/>
            </a:pPr>
            <a:endParaRPr lang="en-GB" sz="9600" b="1" i="1" dirty="0">
              <a:solidFill>
                <a:srgbClr val="FF0000"/>
              </a:solidFill>
            </a:endParaRPr>
          </a:p>
          <a:p>
            <a:pPr>
              <a:buFont typeface="Arial" panose="020B0604020202020204" pitchFamily="34" charset="0"/>
              <a:buChar char="•"/>
            </a:pPr>
            <a:r>
              <a:rPr lang="en-GB" sz="9600" dirty="0"/>
              <a:t>This website is a good source of linking/transition vocabulary: </a:t>
            </a:r>
            <a:r>
              <a:rPr lang="en-GB" sz="9600" dirty="0">
                <a:hlinkClick r:id="rId3"/>
              </a:rPr>
              <a:t>Compare and Contrast - (manchester.ac.uk)</a:t>
            </a:r>
            <a:r>
              <a:rPr lang="en-GB" sz="9600" dirty="0"/>
              <a:t>  </a:t>
            </a:r>
          </a:p>
          <a:p>
            <a:pPr>
              <a:buFont typeface="Arial" panose="020B0604020202020204" pitchFamily="34" charset="0"/>
              <a:buChar char="•"/>
            </a:pPr>
            <a:endParaRPr lang="en-GB" sz="9600" dirty="0"/>
          </a:p>
          <a:p>
            <a:pPr>
              <a:buFont typeface="Arial" panose="020B0604020202020204" pitchFamily="34" charset="0"/>
              <a:buChar char="•"/>
            </a:pPr>
            <a:r>
              <a:rPr lang="en-GB" sz="9600" dirty="0"/>
              <a:t>Remember that academic writing requires criticality; it is not enough to just describe or summarise the research evidence, you need to also analyse and evaluate the information and use it to build your own arguments.  </a:t>
            </a:r>
            <a:r>
              <a:rPr lang="en-GB" sz="9600" b="1" dirty="0"/>
              <a:t>Demonstrate your own thoughts based on the evidence available</a:t>
            </a:r>
            <a:r>
              <a:rPr lang="en-GB" sz="9600" dirty="0"/>
              <a:t>. </a:t>
            </a:r>
          </a:p>
          <a:p>
            <a:pPr marL="0" indent="0">
              <a:lnSpc>
                <a:spcPct val="100000"/>
              </a:lnSpc>
              <a:buNone/>
            </a:pPr>
            <a:endParaRPr lang="en-GB" sz="9600" b="1" i="1" dirty="0"/>
          </a:p>
          <a:p>
            <a:pPr marL="0" indent="0">
              <a:lnSpc>
                <a:spcPct val="100000"/>
              </a:lnSpc>
              <a:buNone/>
            </a:pPr>
            <a:endParaRPr lang="en-GB" sz="9600" b="1" dirty="0"/>
          </a:p>
          <a:p>
            <a:pPr marL="0" indent="0">
              <a:lnSpc>
                <a:spcPct val="100000"/>
              </a:lnSpc>
              <a:buNone/>
            </a:pPr>
            <a:endParaRPr lang="en-GB" sz="9600" b="1" dirty="0"/>
          </a:p>
          <a:p>
            <a:pPr>
              <a:buFont typeface="Arial" panose="020B0604020202020204" pitchFamily="34" charset="0"/>
              <a:buChar char="•"/>
            </a:pPr>
            <a:endParaRPr lang="en-GB" sz="9600" b="1" dirty="0"/>
          </a:p>
          <a:p>
            <a:pPr>
              <a:buFont typeface="Arial" panose="020B0604020202020204" pitchFamily="34" charset="0"/>
              <a:buChar char="•"/>
            </a:pPr>
            <a:endParaRPr lang="en-GB" sz="9600" dirty="0"/>
          </a:p>
          <a:p>
            <a:pPr marL="0" indent="0" algn="ctr">
              <a:buNone/>
            </a:pPr>
            <a:endParaRPr lang="en-US" sz="4400" dirty="0"/>
          </a:p>
          <a:p>
            <a:pPr>
              <a:buNone/>
            </a:pPr>
            <a:endParaRPr lang="en-US" sz="2400" dirty="0"/>
          </a:p>
          <a:p>
            <a:pPr algn="ctr">
              <a:buNone/>
            </a:pPr>
            <a:endParaRPr lang="en-US" sz="2400" b="1" dirty="0">
              <a:solidFill>
                <a:schemeClr val="accent1"/>
              </a:solidFill>
            </a:endParaRPr>
          </a:p>
          <a:p>
            <a:pPr marL="0" indent="0" algn="just">
              <a:buNone/>
            </a:pPr>
            <a:endParaRPr lang="en-GB" sz="1200" dirty="0"/>
          </a:p>
          <a:p>
            <a:pPr marL="0" indent="0" algn="just">
              <a:buNone/>
            </a:pPr>
            <a:r>
              <a:rPr lang="en-GB" sz="1200" dirty="0"/>
              <a:t>                                                                                                                                                                 </a:t>
            </a:r>
            <a:endParaRPr lang="en-GB" dirty="0"/>
          </a:p>
          <a:p>
            <a:endParaRPr lang="en-US" dirty="0"/>
          </a:p>
        </p:txBody>
      </p:sp>
    </p:spTree>
    <p:extLst>
      <p:ext uri="{BB962C8B-B14F-4D97-AF65-F5344CB8AC3E}">
        <p14:creationId xmlns:p14="http://schemas.microsoft.com/office/powerpoint/2010/main" val="2759516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24" y="476673"/>
            <a:ext cx="2015350" cy="1367869"/>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9ECBC9E-C32A-5A48-BBE5-848B85B69A86}"/>
              </a:ext>
            </a:extLst>
          </p:cNvPr>
          <p:cNvSpPr txBox="1"/>
          <p:nvPr/>
        </p:nvSpPr>
        <p:spPr>
          <a:xfrm>
            <a:off x="5550279" y="3599625"/>
            <a:ext cx="12674776" cy="2616101"/>
          </a:xfrm>
          <a:prstGeom prst="rect">
            <a:avLst/>
          </a:prstGeom>
          <a:noFill/>
        </p:spPr>
        <p:txBody>
          <a:bodyPr wrap="square" rtlCol="0">
            <a:spAutoFit/>
          </a:bodyPr>
          <a:lstStyle/>
          <a:p>
            <a:pPr algn="ctr"/>
            <a:endParaRPr lang="en-US" sz="2000" dirty="0"/>
          </a:p>
          <a:p>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349956" y="2055812"/>
            <a:ext cx="3898659" cy="1754326"/>
          </a:xfrm>
          <a:prstGeom prst="rect">
            <a:avLst/>
          </a:prstGeom>
          <a:noFill/>
        </p:spPr>
        <p:txBody>
          <a:bodyPr wrap="square" rtlCol="0">
            <a:spAutoFit/>
          </a:bodyPr>
          <a:lstStyle/>
          <a:p>
            <a:pPr algn="ctr"/>
            <a:endParaRPr lang="en-GB" sz="3600" dirty="0">
              <a:solidFill>
                <a:schemeClr val="bg1"/>
              </a:solidFill>
            </a:endParaRPr>
          </a:p>
          <a:p>
            <a:pPr algn="ctr"/>
            <a:r>
              <a:rPr lang="en-GB" sz="2400" b="1" dirty="0">
                <a:solidFill>
                  <a:schemeClr val="bg1"/>
                </a:solidFill>
              </a:rPr>
              <a:t>An example of a Supporting Individuals assignment Literature Review</a:t>
            </a:r>
            <a:endParaRPr lang="en-GB" sz="2400" dirty="0">
              <a:solidFill>
                <a:schemeClr val="bg1"/>
              </a:solidFill>
            </a:endParaRPr>
          </a:p>
        </p:txBody>
      </p:sp>
      <p:sp>
        <p:nvSpPr>
          <p:cNvPr id="13" name="Content Placeholder 12">
            <a:extLst>
              <a:ext uri="{FF2B5EF4-FFF2-40B4-BE49-F238E27FC236}">
                <a16:creationId xmlns:a16="http://schemas.microsoft.com/office/drawing/2014/main" id="{0438590A-9FF5-8684-17EF-EF1D1813FA9C}"/>
              </a:ext>
            </a:extLst>
          </p:cNvPr>
          <p:cNvSpPr>
            <a:spLocks noGrp="1"/>
          </p:cNvSpPr>
          <p:nvPr>
            <p:ph idx="1"/>
          </p:nvPr>
        </p:nvSpPr>
        <p:spPr>
          <a:xfrm>
            <a:off x="5051764" y="1318164"/>
            <a:ext cx="6790280" cy="5260766"/>
          </a:xfrm>
        </p:spPr>
        <p:txBody>
          <a:bodyPr>
            <a:normAutofit fontScale="25000" lnSpcReduction="20000"/>
          </a:bodyPr>
          <a:lstStyle/>
          <a:p>
            <a:pPr marL="0" indent="0">
              <a:lnSpc>
                <a:spcPct val="100000"/>
              </a:lnSpc>
              <a:buNone/>
            </a:pPr>
            <a:endParaRPr lang="en-GB" sz="8000" b="1" i="1" dirty="0"/>
          </a:p>
          <a:p>
            <a:pPr marL="0" indent="0">
              <a:lnSpc>
                <a:spcPct val="100000"/>
              </a:lnSpc>
              <a:buNone/>
            </a:pPr>
            <a:r>
              <a:rPr lang="en-GB" sz="8000" b="1" dirty="0"/>
              <a:t>Read the assignment’s Introduction and Literature Review and note the following:</a:t>
            </a:r>
          </a:p>
          <a:p>
            <a:pPr marL="0" indent="0">
              <a:lnSpc>
                <a:spcPct val="100000"/>
              </a:lnSpc>
              <a:buNone/>
            </a:pPr>
            <a:endParaRPr lang="en-GB" sz="8000" b="1" dirty="0"/>
          </a:p>
          <a:p>
            <a:pPr>
              <a:lnSpc>
                <a:spcPct val="100000"/>
              </a:lnSpc>
              <a:buFontTx/>
              <a:buChar char="-"/>
            </a:pPr>
            <a:r>
              <a:rPr lang="en-GB" sz="8000" dirty="0"/>
              <a:t>Are you clear as to the intended research focus in this assignment? Is there a clear thread running through the writing?</a:t>
            </a:r>
          </a:p>
          <a:p>
            <a:pPr lvl="0">
              <a:lnSpc>
                <a:spcPct val="107000"/>
              </a:lnSpc>
              <a:buFontTx/>
              <a:buChar char="-"/>
            </a:pPr>
            <a:r>
              <a:rPr lang="en-GB" sz="8000" dirty="0">
                <a:effectLst/>
                <a:latin typeface="Calibri" panose="020F0502020204030204" pitchFamily="34" charset="0"/>
                <a:ea typeface="Calibri" panose="020F0502020204030204" pitchFamily="34" charset="0"/>
                <a:cs typeface="Times New Roman" panose="02020603050405020304" pitchFamily="18" charset="0"/>
              </a:rPr>
              <a:t>Has the writer explained how they INTEND to overcome SPECIFIC barriers?</a:t>
            </a:r>
          </a:p>
          <a:p>
            <a:pPr lvl="0">
              <a:lnSpc>
                <a:spcPct val="107000"/>
              </a:lnSpc>
              <a:buFontTx/>
              <a:buChar char="-"/>
            </a:pPr>
            <a:r>
              <a:rPr lang="en-GB" sz="8000" dirty="0">
                <a:effectLst/>
                <a:latin typeface="Calibri" panose="020F0502020204030204" pitchFamily="34" charset="0"/>
                <a:ea typeface="Calibri" panose="020F0502020204030204" pitchFamily="34" charset="0"/>
                <a:cs typeface="Times New Roman" panose="02020603050405020304" pitchFamily="18" charset="0"/>
              </a:rPr>
              <a:t>Have they used the literature findings to support specific  methods and approaches? In what ways have they done this? Is it effective?</a:t>
            </a:r>
          </a:p>
          <a:p>
            <a:pPr marL="0" lvl="0" indent="0">
              <a:lnSpc>
                <a:spcPct val="107000"/>
              </a:lnSpc>
              <a:spcAft>
                <a:spcPts val="800"/>
              </a:spcAft>
              <a:buNone/>
            </a:pPr>
            <a:r>
              <a:rPr lang="en-GB" sz="8000" dirty="0">
                <a:effectLst/>
                <a:latin typeface="Calibri" panose="020F0502020204030204" pitchFamily="34" charset="0"/>
                <a:ea typeface="Calibri" panose="020F0502020204030204" pitchFamily="34" charset="0"/>
                <a:cs typeface="Times New Roman" panose="02020603050405020304" pitchFamily="18" charset="0"/>
              </a:rPr>
              <a:t>-   Have they critically reflected on the literature/approaches?</a:t>
            </a:r>
          </a:p>
          <a:p>
            <a:pPr lvl="0">
              <a:lnSpc>
                <a:spcPct val="107000"/>
              </a:lnSpc>
              <a:spcAft>
                <a:spcPts val="800"/>
              </a:spcAft>
              <a:buFontTx/>
              <a:buChar char="-"/>
            </a:pPr>
            <a:r>
              <a:rPr lang="en-GB" sz="8000" dirty="0">
                <a:latin typeface="Calibri" panose="020F0502020204030204" pitchFamily="34" charset="0"/>
                <a:ea typeface="Calibri" panose="020F0502020204030204" pitchFamily="34" charset="0"/>
                <a:cs typeface="Times New Roman" panose="02020603050405020304" pitchFamily="18" charset="0"/>
              </a:rPr>
              <a:t>Is this enjoyable to read? Are you interested and want to keep reading? What do you expect in this writer’s evaluation?</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GB" sz="5900" b="1" dirty="0"/>
          </a:p>
          <a:p>
            <a:pPr marL="0" indent="0">
              <a:lnSpc>
                <a:spcPct val="100000"/>
              </a:lnSpc>
              <a:buNone/>
            </a:pPr>
            <a:endParaRPr lang="en-GB" sz="9600" b="1" dirty="0"/>
          </a:p>
          <a:p>
            <a:pPr>
              <a:buFont typeface="Arial" panose="020B0604020202020204" pitchFamily="34" charset="0"/>
              <a:buChar char="•"/>
            </a:pPr>
            <a:endParaRPr lang="en-GB" sz="9600" b="1" dirty="0"/>
          </a:p>
          <a:p>
            <a:pPr>
              <a:buFont typeface="Arial" panose="020B0604020202020204" pitchFamily="34" charset="0"/>
              <a:buChar char="•"/>
            </a:pPr>
            <a:endParaRPr lang="en-GB" sz="9600" dirty="0"/>
          </a:p>
          <a:p>
            <a:pPr marL="0" indent="0" algn="ctr">
              <a:buNone/>
            </a:pPr>
            <a:endParaRPr lang="en-US" sz="4400" dirty="0"/>
          </a:p>
          <a:p>
            <a:pPr>
              <a:buNone/>
            </a:pPr>
            <a:endParaRPr lang="en-US" sz="2400" dirty="0"/>
          </a:p>
          <a:p>
            <a:pPr algn="ctr">
              <a:buNone/>
            </a:pPr>
            <a:endParaRPr lang="en-US" sz="2400" b="1" dirty="0">
              <a:solidFill>
                <a:schemeClr val="accent1"/>
              </a:solidFill>
            </a:endParaRPr>
          </a:p>
          <a:p>
            <a:pPr marL="0" indent="0" algn="just">
              <a:buNone/>
            </a:pPr>
            <a:endParaRPr lang="en-GB" sz="1200" dirty="0"/>
          </a:p>
          <a:p>
            <a:pPr marL="0" indent="0" algn="just">
              <a:buNone/>
            </a:pPr>
            <a:r>
              <a:rPr lang="en-GB" sz="1200" dirty="0"/>
              <a:t>                                                                                                                                                                 </a:t>
            </a:r>
            <a:endParaRPr lang="en-GB" dirty="0"/>
          </a:p>
          <a:p>
            <a:endParaRPr lang="en-US" dirty="0"/>
          </a:p>
        </p:txBody>
      </p:sp>
    </p:spTree>
    <p:extLst>
      <p:ext uri="{BB962C8B-B14F-4D97-AF65-F5344CB8AC3E}">
        <p14:creationId xmlns:p14="http://schemas.microsoft.com/office/powerpoint/2010/main" val="1013217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dirty="0"/>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Writing  your Supporting Individuals</a:t>
            </a:r>
          </a:p>
          <a:p>
            <a:pPr algn="ctr"/>
            <a:r>
              <a:rPr lang="en-US" dirty="0">
                <a:solidFill>
                  <a:schemeClr val="bg1"/>
                </a:solidFill>
              </a:rPr>
              <a:t>Assignment</a:t>
            </a: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dirty="0"/>
          </a:p>
          <a:p>
            <a:endParaRPr lang="en-US" dirty="0"/>
          </a:p>
        </p:txBody>
      </p:sp>
      <p:sp>
        <p:nvSpPr>
          <p:cNvPr id="13" name="TextBox 12">
            <a:hlinkClick r:id="rId3"/>
            <a:extLst>
              <a:ext uri="{FF2B5EF4-FFF2-40B4-BE49-F238E27FC236}">
                <a16:creationId xmlns:a16="http://schemas.microsoft.com/office/drawing/2014/main" id="{3A2FB070-35CF-2D4E-8DD7-8E87EB1CB1BA}"/>
              </a:ext>
            </a:extLst>
          </p:cNvPr>
          <p:cNvSpPr txBox="1"/>
          <p:nvPr/>
        </p:nvSpPr>
        <p:spPr>
          <a:xfrm>
            <a:off x="6869151" y="3354963"/>
            <a:ext cx="3691054" cy="369332"/>
          </a:xfrm>
          <a:prstGeom prst="rect">
            <a:avLst/>
          </a:prstGeom>
          <a:noFill/>
        </p:spPr>
        <p:txBody>
          <a:bodyPr wrap="square" rtlCol="0">
            <a:spAutoFit/>
          </a:bodyPr>
          <a:lstStyle/>
          <a:p>
            <a:endParaRPr lang="en-US" dirty="0"/>
          </a:p>
        </p:txBody>
      </p:sp>
      <p:sp>
        <p:nvSpPr>
          <p:cNvPr id="10" name="Content Placeholder 9">
            <a:extLst>
              <a:ext uri="{FF2B5EF4-FFF2-40B4-BE49-F238E27FC236}">
                <a16:creationId xmlns:a16="http://schemas.microsoft.com/office/drawing/2014/main" id="{41EB3EBF-69B1-FC4B-8927-A362F585CB89}"/>
              </a:ext>
            </a:extLst>
          </p:cNvPr>
          <p:cNvSpPr>
            <a:spLocks noGrp="1"/>
          </p:cNvSpPr>
          <p:nvPr>
            <p:ph idx="1"/>
          </p:nvPr>
        </p:nvSpPr>
        <p:spPr>
          <a:xfrm>
            <a:off x="5139558" y="1918010"/>
            <a:ext cx="6242816" cy="4520015"/>
          </a:xfrm>
        </p:spPr>
        <p:txBody>
          <a:bodyPr>
            <a:normAutofit lnSpcReduction="10000"/>
          </a:bodyPr>
          <a:lstStyle/>
          <a:p>
            <a:pPr marL="0" indent="0">
              <a:buNone/>
            </a:pPr>
            <a:r>
              <a:rPr lang="en-US" sz="2600" dirty="0"/>
              <a:t>The </a:t>
            </a:r>
            <a:r>
              <a:rPr lang="en-US" sz="2600" b="1" dirty="0"/>
              <a:t>third part </a:t>
            </a:r>
            <a:r>
              <a:rPr lang="en-US" sz="2600" dirty="0"/>
              <a:t>of your written assignment:</a:t>
            </a:r>
          </a:p>
          <a:p>
            <a:pPr marL="0" indent="0">
              <a:buNone/>
            </a:pPr>
            <a:r>
              <a:rPr lang="en-US" sz="2600" b="1" dirty="0"/>
              <a:t>Reflective Evaluation </a:t>
            </a:r>
            <a:r>
              <a:rPr lang="en-US" sz="2600" dirty="0"/>
              <a:t>(c. 2,000 words) Includes </a:t>
            </a:r>
            <a:r>
              <a:rPr lang="en-US" sz="2600" b="1" dirty="0"/>
              <a:t>findings</a:t>
            </a:r>
            <a:r>
              <a:rPr lang="en-US" sz="2600" dirty="0"/>
              <a:t>, </a:t>
            </a:r>
            <a:r>
              <a:rPr lang="en-US" sz="2600" b="1" dirty="0"/>
              <a:t>conclusions </a:t>
            </a:r>
            <a:r>
              <a:rPr lang="en-US" sz="2600" dirty="0"/>
              <a:t>and </a:t>
            </a:r>
            <a:r>
              <a:rPr lang="en-US" sz="2600" b="1" dirty="0"/>
              <a:t>impact</a:t>
            </a:r>
            <a:r>
              <a:rPr lang="en-US" sz="2600" dirty="0"/>
              <a:t> on your practice and that of the experienced teachers you observed. </a:t>
            </a:r>
            <a:r>
              <a:rPr lang="en-US" sz="2600" b="1" dirty="0"/>
              <a:t>Reflect </a:t>
            </a:r>
            <a:r>
              <a:rPr lang="en-US" sz="2600" dirty="0"/>
              <a:t>upon and </a:t>
            </a:r>
            <a:r>
              <a:rPr lang="en-US" sz="2600" b="1" dirty="0"/>
              <a:t>evaluate</a:t>
            </a:r>
            <a:r>
              <a:rPr lang="en-US" sz="2600" dirty="0"/>
              <a:t> the approaches that you took </a:t>
            </a:r>
            <a:r>
              <a:rPr lang="en-US" sz="2600" b="1" dirty="0"/>
              <a:t>using evidence</a:t>
            </a:r>
            <a:r>
              <a:rPr lang="en-US" sz="2600" dirty="0"/>
              <a:t> of their impact on your learners.</a:t>
            </a:r>
          </a:p>
          <a:p>
            <a:pPr marL="0" indent="0">
              <a:buNone/>
            </a:pPr>
            <a:r>
              <a:rPr lang="en-US" sz="2600" b="1" dirty="0"/>
              <a:t>Discuss </a:t>
            </a:r>
            <a:r>
              <a:rPr lang="en-US" sz="2600" dirty="0"/>
              <a:t>your overall findings in relation to the themes that emerged during your literature review. </a:t>
            </a:r>
            <a:r>
              <a:rPr lang="en-US" sz="2600" b="1" dirty="0"/>
              <a:t>Substantiate</a:t>
            </a:r>
            <a:r>
              <a:rPr lang="en-US" sz="2600" dirty="0"/>
              <a:t> your reflections with reference to relevant evidence from work your pupils did, or things they said in reaction to your teaching.</a:t>
            </a:r>
          </a:p>
          <a:p>
            <a:endParaRPr lang="en-US" sz="2000" dirty="0"/>
          </a:p>
          <a:p>
            <a:endParaRPr lang="en-US" sz="2000" dirty="0"/>
          </a:p>
          <a:p>
            <a:endParaRPr lang="en-US" sz="2000" dirty="0"/>
          </a:p>
        </p:txBody>
      </p:sp>
    </p:spTree>
    <p:extLst>
      <p:ext uri="{BB962C8B-B14F-4D97-AF65-F5344CB8AC3E}">
        <p14:creationId xmlns:p14="http://schemas.microsoft.com/office/powerpoint/2010/main" val="2442838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dirty="0"/>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Writing  your Supporting Individuals</a:t>
            </a:r>
          </a:p>
          <a:p>
            <a:pPr algn="ctr"/>
            <a:r>
              <a:rPr lang="en-US" dirty="0">
                <a:solidFill>
                  <a:schemeClr val="bg1"/>
                </a:solidFill>
              </a:rPr>
              <a:t>Assignment</a:t>
            </a: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dirty="0"/>
          </a:p>
          <a:p>
            <a:endParaRPr lang="en-US" dirty="0"/>
          </a:p>
        </p:txBody>
      </p:sp>
      <p:sp>
        <p:nvSpPr>
          <p:cNvPr id="13" name="TextBox 12">
            <a:hlinkClick r:id="rId3"/>
            <a:extLst>
              <a:ext uri="{FF2B5EF4-FFF2-40B4-BE49-F238E27FC236}">
                <a16:creationId xmlns:a16="http://schemas.microsoft.com/office/drawing/2014/main" id="{3A2FB070-35CF-2D4E-8DD7-8E87EB1CB1BA}"/>
              </a:ext>
            </a:extLst>
          </p:cNvPr>
          <p:cNvSpPr txBox="1"/>
          <p:nvPr/>
        </p:nvSpPr>
        <p:spPr>
          <a:xfrm>
            <a:off x="6869151" y="3354963"/>
            <a:ext cx="3691054" cy="369332"/>
          </a:xfrm>
          <a:prstGeom prst="rect">
            <a:avLst/>
          </a:prstGeom>
          <a:noFill/>
        </p:spPr>
        <p:txBody>
          <a:bodyPr wrap="square" rtlCol="0">
            <a:spAutoFit/>
          </a:bodyPr>
          <a:lstStyle/>
          <a:p>
            <a:endParaRPr lang="en-US" dirty="0"/>
          </a:p>
        </p:txBody>
      </p:sp>
      <p:sp>
        <p:nvSpPr>
          <p:cNvPr id="10" name="Content Placeholder 9">
            <a:extLst>
              <a:ext uri="{FF2B5EF4-FFF2-40B4-BE49-F238E27FC236}">
                <a16:creationId xmlns:a16="http://schemas.microsoft.com/office/drawing/2014/main" id="{41EB3EBF-69B1-FC4B-8927-A362F585CB89}"/>
              </a:ext>
            </a:extLst>
          </p:cNvPr>
          <p:cNvSpPr>
            <a:spLocks noGrp="1"/>
          </p:cNvSpPr>
          <p:nvPr>
            <p:ph idx="1"/>
          </p:nvPr>
        </p:nvSpPr>
        <p:spPr>
          <a:xfrm>
            <a:off x="5139558" y="1918010"/>
            <a:ext cx="6242816" cy="4520015"/>
          </a:xfrm>
        </p:spPr>
        <p:txBody>
          <a:bodyPr>
            <a:normAutofit lnSpcReduction="10000"/>
          </a:bodyPr>
          <a:lstStyle/>
          <a:p>
            <a:r>
              <a:rPr lang="en-US" sz="2000" dirty="0"/>
              <a:t>The final parts of your Supporting Individuals Assignment are:</a:t>
            </a:r>
          </a:p>
          <a:p>
            <a:r>
              <a:rPr lang="en-US" sz="2000" b="1" dirty="0"/>
              <a:t>Conclusion</a:t>
            </a:r>
            <a:r>
              <a:rPr lang="en-US" sz="2000" dirty="0"/>
              <a:t> (c.500 words)</a:t>
            </a:r>
          </a:p>
          <a:p>
            <a:r>
              <a:rPr lang="en-US" sz="2000" b="1" dirty="0"/>
              <a:t>Reference List </a:t>
            </a:r>
            <a:r>
              <a:rPr lang="en-US" sz="2000" dirty="0"/>
              <a:t>(does not count to word limit)</a:t>
            </a:r>
          </a:p>
          <a:p>
            <a:r>
              <a:rPr lang="en-US" sz="2000" b="1" dirty="0"/>
              <a:t>Appendix </a:t>
            </a:r>
            <a:r>
              <a:rPr lang="en-US" sz="2000" dirty="0"/>
              <a:t>(does not count to word limit, but counts towards your assignment)</a:t>
            </a:r>
          </a:p>
          <a:p>
            <a:endParaRPr lang="en-US" sz="2000" dirty="0"/>
          </a:p>
          <a:p>
            <a:r>
              <a:rPr lang="en-US" sz="2000" dirty="0"/>
              <a:t>What you will hand in: </a:t>
            </a:r>
          </a:p>
          <a:p>
            <a:r>
              <a:rPr lang="en-US" sz="2000" dirty="0"/>
              <a:t>Your written assignment: 5,000 words</a:t>
            </a:r>
          </a:p>
          <a:p>
            <a:r>
              <a:rPr lang="en-US" sz="2000" dirty="0"/>
              <a:t>Appendix part 1 – your lesson plans and specific resources (equivalent to 1,000 words)</a:t>
            </a:r>
          </a:p>
          <a:p>
            <a:r>
              <a:rPr lang="en-US" sz="2000" dirty="0"/>
              <a:t>Appendix part 2 – up to 4 examples of students work or other responses.</a:t>
            </a:r>
          </a:p>
          <a:p>
            <a:endParaRPr lang="en-US" sz="2000" dirty="0"/>
          </a:p>
          <a:p>
            <a:endParaRPr lang="en-US" sz="2000" dirty="0"/>
          </a:p>
          <a:p>
            <a:endParaRPr lang="en-US" sz="2000" dirty="0"/>
          </a:p>
        </p:txBody>
      </p:sp>
    </p:spTree>
    <p:extLst>
      <p:ext uri="{BB962C8B-B14F-4D97-AF65-F5344CB8AC3E}">
        <p14:creationId xmlns:p14="http://schemas.microsoft.com/office/powerpoint/2010/main" val="72989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D02B-9945-47CA-8A84-648C24958AE7}"/>
              </a:ext>
            </a:extLst>
          </p:cNvPr>
          <p:cNvSpPr>
            <a:spLocks noGrp="1"/>
          </p:cNvSpPr>
          <p:nvPr>
            <p:ph type="title"/>
          </p:nvPr>
        </p:nvSpPr>
        <p:spPr>
          <a:xfrm>
            <a:off x="841248" y="548640"/>
            <a:ext cx="3600860" cy="5431536"/>
          </a:xfrm>
        </p:spPr>
        <p:txBody>
          <a:bodyPr>
            <a:normAutofit/>
          </a:bodyPr>
          <a:lstStyle/>
          <a:p>
            <a:r>
              <a:rPr lang="en-GB" sz="5400" dirty="0"/>
              <a:t>What do we need to know?  - The CCF</a:t>
            </a:r>
            <a:r>
              <a:rPr lang="en-GB" sz="5400" baseline="0" dirty="0"/>
              <a:t> </a:t>
            </a:r>
            <a:endParaRPr lang="en-GB" sz="5400" dirty="0"/>
          </a:p>
        </p:txBody>
      </p:sp>
      <p:sp>
        <p:nvSpPr>
          <p:cNvPr id="28" name="Content Placeholder 2">
            <a:extLst>
              <a:ext uri="{FF2B5EF4-FFF2-40B4-BE49-F238E27FC236}">
                <a16:creationId xmlns:a16="http://schemas.microsoft.com/office/drawing/2014/main" id="{B447C22F-02ED-43AC-B66E-4C739D5CD728}"/>
              </a:ext>
            </a:extLst>
          </p:cNvPr>
          <p:cNvSpPr>
            <a:spLocks noGrp="1"/>
          </p:cNvSpPr>
          <p:nvPr>
            <p:ph idx="1"/>
          </p:nvPr>
        </p:nvSpPr>
        <p:spPr>
          <a:xfrm>
            <a:off x="5126418" y="552091"/>
            <a:ext cx="6224335" cy="5431536"/>
          </a:xfrm>
        </p:spPr>
        <p:txBody>
          <a:bodyPr anchor="ctr">
            <a:normAutofit/>
          </a:bodyPr>
          <a:lstStyle/>
          <a:p>
            <a:pPr marL="0" lvl="0" indent="0">
              <a:buNone/>
            </a:pPr>
            <a:r>
              <a:rPr lang="en-GB" sz="2200" b="1"/>
              <a:t>5.1 Pupils are likely to learn at different rates </a:t>
            </a:r>
            <a:r>
              <a:rPr lang="en-GB" sz="2200"/>
              <a:t>and to require different levels and types of support from teachers to succeed.</a:t>
            </a:r>
          </a:p>
          <a:p>
            <a:pPr marL="0" indent="0">
              <a:buNone/>
            </a:pPr>
            <a:r>
              <a:rPr lang="en-GB" sz="2200" b="1"/>
              <a:t>5.2 </a:t>
            </a:r>
            <a:r>
              <a:rPr lang="en-GB" sz="2200"/>
              <a:t>Seeking to understand pupils’ differences, including their different levels of </a:t>
            </a:r>
            <a:r>
              <a:rPr lang="en-GB" sz="2200" b="1"/>
              <a:t>prior knowledge and potential barriers to learning</a:t>
            </a:r>
            <a:r>
              <a:rPr lang="en-GB" sz="2200"/>
              <a:t>, is an essential part of teaching. </a:t>
            </a:r>
            <a:r>
              <a:rPr lang="en-GB" sz="2200" b="1"/>
              <a:t>BUT pupils do not have distinct and identifiable learning styles. </a:t>
            </a:r>
          </a:p>
          <a:p>
            <a:pPr marL="0" indent="0">
              <a:buNone/>
            </a:pPr>
            <a:r>
              <a:rPr lang="en-GB" sz="2200" b="1"/>
              <a:t>5.3 Adapting teaching in a responsive way</a:t>
            </a:r>
            <a:r>
              <a:rPr lang="en-GB" sz="2200"/>
              <a:t>, including by providing targeted support to pupils who are struggling, is likely to increase pupil success.</a:t>
            </a:r>
          </a:p>
        </p:txBody>
      </p:sp>
    </p:spTree>
    <p:extLst>
      <p:ext uri="{BB962C8B-B14F-4D97-AF65-F5344CB8AC3E}">
        <p14:creationId xmlns:p14="http://schemas.microsoft.com/office/powerpoint/2010/main" val="682563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EB6CEF-2EBF-44FE-80BB-2F7ADDC79E56}"/>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dirty="0">
                <a:solidFill>
                  <a:schemeClr val="tx1"/>
                </a:solidFill>
                <a:latin typeface="+mj-lt"/>
                <a:ea typeface="+mj-ea"/>
                <a:cs typeface="+mj-cs"/>
              </a:rPr>
              <a:t>Part 3:Independent Tasks</a:t>
            </a:r>
          </a:p>
        </p:txBody>
      </p:sp>
      <p:sp>
        <p:nvSpPr>
          <p:cNvPr id="6" name="Text Placeholder 5">
            <a:extLst>
              <a:ext uri="{FF2B5EF4-FFF2-40B4-BE49-F238E27FC236}">
                <a16:creationId xmlns:a16="http://schemas.microsoft.com/office/drawing/2014/main" id="{ED2F96A3-1885-47B0-A397-EADC6E447A2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Supporting Individuals SED7363 </a:t>
            </a:r>
          </a:p>
        </p:txBody>
      </p:sp>
      <p:pic>
        <p:nvPicPr>
          <p:cNvPr id="2" name="Picture 1">
            <a:extLst>
              <a:ext uri="{FF2B5EF4-FFF2-40B4-BE49-F238E27FC236}">
                <a16:creationId xmlns:a16="http://schemas.microsoft.com/office/drawing/2014/main" id="{D19A2328-E514-F473-01B0-84AADDCB8E02}"/>
              </a:ext>
            </a:extLst>
          </p:cNvPr>
          <p:cNvPicPr>
            <a:picLocks noChangeAspect="1"/>
          </p:cNvPicPr>
          <p:nvPr/>
        </p:nvPicPr>
        <p:blipFill rotWithShape="1">
          <a:blip r:embed="rId2">
            <a:extLst>
              <a:ext uri="{28A0092B-C50C-407E-A947-70E740481C1C}">
                <a14:useLocalDpi xmlns:a14="http://schemas.microsoft.com/office/drawing/2010/main" val="0"/>
              </a:ext>
            </a:extLst>
          </a:blip>
          <a:srcRect t="990" b="77"/>
          <a:stretch/>
        </p:blipFill>
        <p:spPr>
          <a:xfrm>
            <a:off x="9288966" y="1"/>
            <a:ext cx="2692630" cy="1825623"/>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888682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A191-D167-4011-9EBD-6F195A47BBB8}"/>
              </a:ext>
            </a:extLst>
          </p:cNvPr>
          <p:cNvSpPr>
            <a:spLocks noGrp="1"/>
          </p:cNvSpPr>
          <p:nvPr>
            <p:ph type="title"/>
          </p:nvPr>
        </p:nvSpPr>
        <p:spPr/>
        <p:txBody>
          <a:bodyPr/>
          <a:lstStyle/>
          <a:p>
            <a:r>
              <a:rPr lang="en-GB"/>
              <a:t>What do you need to know more about? </a:t>
            </a:r>
          </a:p>
        </p:txBody>
      </p:sp>
      <p:graphicFrame>
        <p:nvGraphicFramePr>
          <p:cNvPr id="4" name="Content Placeholder 3">
            <a:extLst>
              <a:ext uri="{FF2B5EF4-FFF2-40B4-BE49-F238E27FC236}">
                <a16:creationId xmlns:a16="http://schemas.microsoft.com/office/drawing/2014/main" id="{954B2BF0-7440-4EAC-BF57-6F2A63FFC25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633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EEBD-B042-47F5-BFEA-C7EA0592C348}"/>
              </a:ext>
            </a:extLst>
          </p:cNvPr>
          <p:cNvSpPr>
            <a:spLocks noGrp="1"/>
          </p:cNvSpPr>
          <p:nvPr>
            <p:ph type="title"/>
          </p:nvPr>
        </p:nvSpPr>
        <p:spPr/>
        <p:txBody>
          <a:bodyPr/>
          <a:lstStyle/>
          <a:p>
            <a:r>
              <a:rPr lang="en-GB"/>
              <a:t>The Student – how can I find out about them? </a:t>
            </a:r>
          </a:p>
        </p:txBody>
      </p:sp>
      <p:sp>
        <p:nvSpPr>
          <p:cNvPr id="3" name="Content Placeholder 2">
            <a:extLst>
              <a:ext uri="{FF2B5EF4-FFF2-40B4-BE49-F238E27FC236}">
                <a16:creationId xmlns:a16="http://schemas.microsoft.com/office/drawing/2014/main" id="{477882C5-99A9-499B-AE4E-EECBBD87BFCA}"/>
              </a:ext>
            </a:extLst>
          </p:cNvPr>
          <p:cNvSpPr>
            <a:spLocks noGrp="1"/>
          </p:cNvSpPr>
          <p:nvPr>
            <p:ph idx="1"/>
          </p:nvPr>
        </p:nvSpPr>
        <p:spPr/>
        <p:txBody>
          <a:bodyPr/>
          <a:lstStyle/>
          <a:p>
            <a:r>
              <a:rPr lang="en-GB"/>
              <a:t>What is their need? </a:t>
            </a:r>
          </a:p>
          <a:p>
            <a:r>
              <a:rPr lang="en-GB"/>
              <a:t>What does the School say?</a:t>
            </a:r>
          </a:p>
          <a:p>
            <a:pPr lvl="1"/>
            <a:r>
              <a:rPr lang="en-GB"/>
              <a:t>Learning Support Plan?</a:t>
            </a:r>
          </a:p>
          <a:p>
            <a:pPr lvl="1"/>
            <a:r>
              <a:rPr lang="en-GB"/>
              <a:t>EHCP? </a:t>
            </a:r>
          </a:p>
          <a:p>
            <a:r>
              <a:rPr lang="en-GB"/>
              <a:t>What do their exercise books and responses to teaching suggest about their:</a:t>
            </a:r>
          </a:p>
          <a:p>
            <a:pPr lvl="1"/>
            <a:r>
              <a:rPr lang="en-GB"/>
              <a:t>Motivation</a:t>
            </a:r>
          </a:p>
          <a:p>
            <a:pPr lvl="1"/>
            <a:r>
              <a:rPr lang="en-GB"/>
              <a:t>Achievement</a:t>
            </a:r>
          </a:p>
          <a:p>
            <a:pPr lvl="1"/>
            <a:r>
              <a:rPr lang="en-GB"/>
              <a:t>Knowledge</a:t>
            </a:r>
          </a:p>
          <a:p>
            <a:pPr lvl="1"/>
            <a:r>
              <a:rPr lang="en-GB"/>
              <a:t>Difficulties?</a:t>
            </a:r>
          </a:p>
          <a:p>
            <a:pPr marL="0" indent="0">
              <a:buNone/>
            </a:pPr>
            <a:endParaRPr lang="en-GB"/>
          </a:p>
        </p:txBody>
      </p:sp>
    </p:spTree>
    <p:extLst>
      <p:ext uri="{BB962C8B-B14F-4D97-AF65-F5344CB8AC3E}">
        <p14:creationId xmlns:p14="http://schemas.microsoft.com/office/powerpoint/2010/main" val="3541779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A191-D167-4011-9EBD-6F195A47BBB8}"/>
              </a:ext>
            </a:extLst>
          </p:cNvPr>
          <p:cNvSpPr>
            <a:spLocks noGrp="1"/>
          </p:cNvSpPr>
          <p:nvPr>
            <p:ph type="title"/>
          </p:nvPr>
        </p:nvSpPr>
        <p:spPr/>
        <p:txBody>
          <a:bodyPr/>
          <a:lstStyle/>
          <a:p>
            <a:r>
              <a:rPr lang="en-GB"/>
              <a:t>What do you need to know more about? </a:t>
            </a:r>
          </a:p>
        </p:txBody>
      </p:sp>
      <p:graphicFrame>
        <p:nvGraphicFramePr>
          <p:cNvPr id="4" name="Content Placeholder 3">
            <a:extLst>
              <a:ext uri="{FF2B5EF4-FFF2-40B4-BE49-F238E27FC236}">
                <a16:creationId xmlns:a16="http://schemas.microsoft.com/office/drawing/2014/main" id="{954B2BF0-7440-4EAC-BF57-6F2A63FFC25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4536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0E17E3-E11A-40B3-913F-5FB26DDA8BC9}"/>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What am I teaching? </a:t>
            </a:r>
          </a:p>
        </p:txBody>
      </p:sp>
      <p:graphicFrame>
        <p:nvGraphicFramePr>
          <p:cNvPr id="5" name="Content Placeholder 2">
            <a:extLst>
              <a:ext uri="{FF2B5EF4-FFF2-40B4-BE49-F238E27FC236}">
                <a16:creationId xmlns:a16="http://schemas.microsoft.com/office/drawing/2014/main" id="{482FC84A-56F7-4DAD-ACBC-D32D1B79EFE6}"/>
              </a:ext>
            </a:extLst>
          </p:cNvPr>
          <p:cNvGraphicFramePr>
            <a:graphicFrameLocks noGrp="1"/>
          </p:cNvGraphicFramePr>
          <p:nvPr>
            <p:ph idx="1"/>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31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697A-F41B-4015-F8F1-9C4FC3EBF0BD}"/>
              </a:ext>
            </a:extLst>
          </p:cNvPr>
          <p:cNvSpPr>
            <a:spLocks noGrp="1"/>
          </p:cNvSpPr>
          <p:nvPr>
            <p:ph type="title"/>
          </p:nvPr>
        </p:nvSpPr>
        <p:spPr/>
        <p:txBody>
          <a:bodyPr/>
          <a:lstStyle/>
          <a:p>
            <a:r>
              <a:rPr lang="en-GB"/>
              <a:t>Researching a specific need: literacy difficulties</a:t>
            </a:r>
          </a:p>
        </p:txBody>
      </p:sp>
      <p:sp>
        <p:nvSpPr>
          <p:cNvPr id="3" name="Content Placeholder 2">
            <a:extLst>
              <a:ext uri="{FF2B5EF4-FFF2-40B4-BE49-F238E27FC236}">
                <a16:creationId xmlns:a16="http://schemas.microsoft.com/office/drawing/2014/main" id="{A490FAA4-2BDF-1F70-8160-368F0C69F317}"/>
              </a:ext>
            </a:extLst>
          </p:cNvPr>
          <p:cNvSpPr>
            <a:spLocks noGrp="1"/>
          </p:cNvSpPr>
          <p:nvPr>
            <p:ph idx="1"/>
          </p:nvPr>
        </p:nvSpPr>
        <p:spPr>
          <a:xfrm>
            <a:off x="838200" y="1825625"/>
            <a:ext cx="6461502" cy="4117975"/>
          </a:xfrm>
        </p:spPr>
        <p:txBody>
          <a:bodyPr>
            <a:normAutofit fontScale="92500" lnSpcReduction="20000"/>
          </a:bodyPr>
          <a:lstStyle/>
          <a:p>
            <a:r>
              <a:rPr lang="en-GB" dirty="0"/>
              <a:t>This part of the session is based primarily on  two key books: Frederickson &amp; Cline (2015) and Peer &amp; Reid (2013)</a:t>
            </a:r>
          </a:p>
          <a:p>
            <a:r>
              <a:rPr lang="en-GB" dirty="0"/>
              <a:t>It will emulate the kinds of research you might do AND introduce you to some key ideas in relation to supporting students who struggle specifically with literacy. It will cover:</a:t>
            </a:r>
          </a:p>
          <a:p>
            <a:pPr marL="914400" lvl="1" indent="-457200">
              <a:buFont typeface="+mj-lt"/>
              <a:buAutoNum type="alphaLcParenR"/>
            </a:pPr>
            <a:r>
              <a:rPr lang="en-GB" dirty="0"/>
              <a:t>The nature of the need</a:t>
            </a:r>
          </a:p>
          <a:p>
            <a:pPr marL="914400" lvl="1" indent="-457200">
              <a:buFont typeface="+mj-lt"/>
              <a:buAutoNum type="alphaLcParenR"/>
            </a:pPr>
            <a:r>
              <a:rPr lang="en-GB" dirty="0"/>
              <a:t>The barriers it can create for pupils (and ask you to consider how these might look in your subject)</a:t>
            </a:r>
          </a:p>
          <a:p>
            <a:pPr marL="914400" lvl="1" indent="-457200">
              <a:buFont typeface="+mj-lt"/>
              <a:buAutoNum type="alphaLcParenR"/>
            </a:pPr>
            <a:r>
              <a:rPr lang="en-GB" dirty="0"/>
              <a:t>Possible strategies for overcoming the barriers.</a:t>
            </a:r>
          </a:p>
        </p:txBody>
      </p:sp>
      <p:grpSp>
        <p:nvGrpSpPr>
          <p:cNvPr id="13" name="Group 12">
            <a:extLst>
              <a:ext uri="{FF2B5EF4-FFF2-40B4-BE49-F238E27FC236}">
                <a16:creationId xmlns:a16="http://schemas.microsoft.com/office/drawing/2014/main" id="{64DC956B-4129-881F-44F9-696E5F04F66E}"/>
              </a:ext>
            </a:extLst>
          </p:cNvPr>
          <p:cNvGrpSpPr/>
          <p:nvPr/>
        </p:nvGrpSpPr>
        <p:grpSpPr>
          <a:xfrm>
            <a:off x="7710406" y="1777139"/>
            <a:ext cx="4166462" cy="4166735"/>
            <a:chOff x="7710406" y="1777139"/>
            <a:chExt cx="4166462" cy="4166735"/>
          </a:xfrm>
        </p:grpSpPr>
        <p:grpSp>
          <p:nvGrpSpPr>
            <p:cNvPr id="8" name="Group 7">
              <a:extLst>
                <a:ext uri="{FF2B5EF4-FFF2-40B4-BE49-F238E27FC236}">
                  <a16:creationId xmlns:a16="http://schemas.microsoft.com/office/drawing/2014/main" id="{7709BD15-3119-D2CD-D305-28E595E84681}"/>
                </a:ext>
              </a:extLst>
            </p:cNvPr>
            <p:cNvGrpSpPr/>
            <p:nvPr/>
          </p:nvGrpSpPr>
          <p:grpSpPr>
            <a:xfrm>
              <a:off x="7710406" y="1777139"/>
              <a:ext cx="4166462" cy="4166461"/>
              <a:chOff x="6003010" y="69743"/>
              <a:chExt cx="5873860" cy="5873857"/>
            </a:xfrm>
          </p:grpSpPr>
          <p:sp>
            <p:nvSpPr>
              <p:cNvPr id="4" name="Freeform: Shape 3">
                <a:extLst>
                  <a:ext uri="{FF2B5EF4-FFF2-40B4-BE49-F238E27FC236}">
                    <a16:creationId xmlns:a16="http://schemas.microsoft.com/office/drawing/2014/main" id="{589F5791-44BA-4974-5319-BB6F4279121F}"/>
                  </a:ext>
                </a:extLst>
              </p:cNvPr>
              <p:cNvSpPr/>
              <p:nvPr/>
            </p:nvSpPr>
            <p:spPr>
              <a:xfrm>
                <a:off x="7471474" y="69743"/>
                <a:ext cx="2936930" cy="2936929"/>
              </a:xfrm>
              <a:custGeom>
                <a:avLst/>
                <a:gdLst>
                  <a:gd name="connsiteX0" fmla="*/ 0 w 2936929"/>
                  <a:gd name="connsiteY0" fmla="*/ 2936929 h 2936929"/>
                  <a:gd name="connsiteX1" fmla="*/ 1468465 w 2936929"/>
                  <a:gd name="connsiteY1" fmla="*/ 0 h 2936929"/>
                  <a:gd name="connsiteX2" fmla="*/ 2936929 w 2936929"/>
                  <a:gd name="connsiteY2" fmla="*/ 2936929 h 2936929"/>
                  <a:gd name="connsiteX3" fmla="*/ 0 w 2936929"/>
                  <a:gd name="connsiteY3" fmla="*/ 2936929 h 2936929"/>
                </a:gdLst>
                <a:ahLst/>
                <a:cxnLst>
                  <a:cxn ang="0">
                    <a:pos x="connsiteX0" y="connsiteY0"/>
                  </a:cxn>
                  <a:cxn ang="0">
                    <a:pos x="connsiteX1" y="connsiteY1"/>
                  </a:cxn>
                  <a:cxn ang="0">
                    <a:pos x="connsiteX2" y="connsiteY2"/>
                  </a:cxn>
                  <a:cxn ang="0">
                    <a:pos x="connsiteX3" y="connsiteY3"/>
                  </a:cxn>
                </a:cxnLst>
                <a:rect l="l" t="t" r="r" b="b"/>
                <a:pathLst>
                  <a:path w="2936929" h="2936929">
                    <a:moveTo>
                      <a:pt x="0" y="2936929"/>
                    </a:moveTo>
                    <a:lnTo>
                      <a:pt x="1468465" y="0"/>
                    </a:lnTo>
                    <a:lnTo>
                      <a:pt x="2936929" y="2936929"/>
                    </a:lnTo>
                    <a:lnTo>
                      <a:pt x="0" y="2936929"/>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1548475" rIns="814242"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C68A9A80-DFAD-B96E-92CF-D3EAB0FA2B95}"/>
                  </a:ext>
                </a:extLst>
              </p:cNvPr>
              <p:cNvSpPr/>
              <p:nvPr/>
            </p:nvSpPr>
            <p:spPr>
              <a:xfrm>
                <a:off x="6003010" y="3006671"/>
                <a:ext cx="2936930" cy="2936929"/>
              </a:xfrm>
              <a:custGeom>
                <a:avLst/>
                <a:gdLst>
                  <a:gd name="connsiteX0" fmla="*/ 0 w 2936929"/>
                  <a:gd name="connsiteY0" fmla="*/ 2936929 h 2936929"/>
                  <a:gd name="connsiteX1" fmla="*/ 1468465 w 2936929"/>
                  <a:gd name="connsiteY1" fmla="*/ 0 h 2936929"/>
                  <a:gd name="connsiteX2" fmla="*/ 2936929 w 2936929"/>
                  <a:gd name="connsiteY2" fmla="*/ 2936929 h 2936929"/>
                  <a:gd name="connsiteX3" fmla="*/ 0 w 2936929"/>
                  <a:gd name="connsiteY3" fmla="*/ 2936929 h 2936929"/>
                </a:gdLst>
                <a:ahLst/>
                <a:cxnLst>
                  <a:cxn ang="0">
                    <a:pos x="connsiteX0" y="connsiteY0"/>
                  </a:cxn>
                  <a:cxn ang="0">
                    <a:pos x="connsiteX1" y="connsiteY1"/>
                  </a:cxn>
                  <a:cxn ang="0">
                    <a:pos x="connsiteX2" y="connsiteY2"/>
                  </a:cxn>
                  <a:cxn ang="0">
                    <a:pos x="connsiteX3" y="connsiteY3"/>
                  </a:cxn>
                </a:cxnLst>
                <a:rect l="l" t="t" r="r" b="b"/>
                <a:pathLst>
                  <a:path w="2936929" h="2936929">
                    <a:moveTo>
                      <a:pt x="0" y="2936929"/>
                    </a:moveTo>
                    <a:lnTo>
                      <a:pt x="1468465" y="0"/>
                    </a:lnTo>
                    <a:lnTo>
                      <a:pt x="2936929" y="2936929"/>
                    </a:lnTo>
                    <a:lnTo>
                      <a:pt x="0" y="2936929"/>
                    </a:lnTo>
                    <a:close/>
                  </a:path>
                </a:pathLst>
              </a:custGeom>
            </p:spPr>
            <p:style>
              <a:lnRef idx="0">
                <a:schemeClr val="lt1">
                  <a:hueOff val="0"/>
                  <a:satOff val="0"/>
                  <a:lumOff val="0"/>
                  <a:alphaOff val="0"/>
                </a:schemeClr>
              </a:lnRef>
              <a:fillRef idx="3">
                <a:schemeClr val="accent3">
                  <a:hueOff val="-3046371"/>
                  <a:satOff val="9898"/>
                  <a:lumOff val="-6667"/>
                  <a:alphaOff val="0"/>
                </a:schemeClr>
              </a:fillRef>
              <a:effectRef idx="3">
                <a:schemeClr val="accent3">
                  <a:hueOff val="-3046371"/>
                  <a:satOff val="9898"/>
                  <a:lumOff val="-6667"/>
                  <a:alphaOff val="0"/>
                </a:schemeClr>
              </a:effectRef>
              <a:fontRef idx="minor">
                <a:schemeClr val="lt1"/>
              </a:fontRef>
            </p:style>
            <p:txBody>
              <a:bodyPr spcFirstLastPara="0" vert="horz" wrap="square" lIns="0" tIns="1548475" rIns="814242"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822AAB0C-B4A0-161F-4289-E885D5ADA6E2}"/>
                  </a:ext>
                </a:extLst>
              </p:cNvPr>
              <p:cNvSpPr/>
              <p:nvPr/>
            </p:nvSpPr>
            <p:spPr>
              <a:xfrm>
                <a:off x="7471474" y="3006671"/>
                <a:ext cx="2936930" cy="2936929"/>
              </a:xfrm>
              <a:custGeom>
                <a:avLst/>
                <a:gdLst>
                  <a:gd name="connsiteX0" fmla="*/ 0 w 2936929"/>
                  <a:gd name="connsiteY0" fmla="*/ 2936929 h 2936929"/>
                  <a:gd name="connsiteX1" fmla="*/ 1468465 w 2936929"/>
                  <a:gd name="connsiteY1" fmla="*/ 0 h 2936929"/>
                  <a:gd name="connsiteX2" fmla="*/ 2936929 w 2936929"/>
                  <a:gd name="connsiteY2" fmla="*/ 2936929 h 2936929"/>
                  <a:gd name="connsiteX3" fmla="*/ 0 w 2936929"/>
                  <a:gd name="connsiteY3" fmla="*/ 2936929 h 2936929"/>
                </a:gdLst>
                <a:ahLst/>
                <a:cxnLst>
                  <a:cxn ang="0">
                    <a:pos x="connsiteX0" y="connsiteY0"/>
                  </a:cxn>
                  <a:cxn ang="0">
                    <a:pos x="connsiteX1" y="connsiteY1"/>
                  </a:cxn>
                  <a:cxn ang="0">
                    <a:pos x="connsiteX2" y="connsiteY2"/>
                  </a:cxn>
                  <a:cxn ang="0">
                    <a:pos x="connsiteX3" y="connsiteY3"/>
                  </a:cxn>
                </a:cxnLst>
                <a:rect l="l" t="t" r="r" b="b"/>
                <a:pathLst>
                  <a:path w="2936929" h="2936929">
                    <a:moveTo>
                      <a:pt x="2936929" y="0"/>
                    </a:moveTo>
                    <a:lnTo>
                      <a:pt x="1468464" y="2936929"/>
                    </a:lnTo>
                    <a:lnTo>
                      <a:pt x="0" y="0"/>
                    </a:lnTo>
                    <a:lnTo>
                      <a:pt x="2936929" y="0"/>
                    </a:lnTo>
                    <a:close/>
                  </a:path>
                </a:pathLst>
              </a:custGeom>
              <a:solidFill>
                <a:schemeClr val="bg1">
                  <a:lumMod val="50000"/>
                </a:schemeClr>
              </a:solidFill>
            </p:spPr>
            <p:style>
              <a:lnRef idx="0">
                <a:schemeClr val="lt1">
                  <a:hueOff val="0"/>
                  <a:satOff val="0"/>
                  <a:lumOff val="0"/>
                  <a:alphaOff val="0"/>
                </a:schemeClr>
              </a:lnRef>
              <a:fillRef idx="3">
                <a:schemeClr val="accent3">
                  <a:hueOff val="-6092742"/>
                  <a:satOff val="19796"/>
                  <a:lumOff val="-13334"/>
                  <a:alphaOff val="0"/>
                </a:schemeClr>
              </a:fillRef>
              <a:effectRef idx="3">
                <a:schemeClr val="accent3">
                  <a:hueOff val="-6092742"/>
                  <a:satOff val="19796"/>
                  <a:lumOff val="-13334"/>
                  <a:alphaOff val="0"/>
                </a:schemeClr>
              </a:effectRef>
              <a:fontRef idx="minor">
                <a:schemeClr val="lt1"/>
              </a:fontRef>
            </p:style>
            <p:txBody>
              <a:bodyPr spcFirstLastPara="0" vert="horz" wrap="square" lIns="0" tIns="80011" rIns="814243" bIns="1548475"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0393B1A0-724B-D370-AAAD-D0FE8A2483C0}"/>
                  </a:ext>
                </a:extLst>
              </p:cNvPr>
              <p:cNvSpPr/>
              <p:nvPr/>
            </p:nvSpPr>
            <p:spPr>
              <a:xfrm>
                <a:off x="8939940" y="3006671"/>
                <a:ext cx="2936930" cy="2936929"/>
              </a:xfrm>
              <a:custGeom>
                <a:avLst/>
                <a:gdLst>
                  <a:gd name="connsiteX0" fmla="*/ 0 w 2936929"/>
                  <a:gd name="connsiteY0" fmla="*/ 2936929 h 2936929"/>
                  <a:gd name="connsiteX1" fmla="*/ 1468465 w 2936929"/>
                  <a:gd name="connsiteY1" fmla="*/ 0 h 2936929"/>
                  <a:gd name="connsiteX2" fmla="*/ 2936929 w 2936929"/>
                  <a:gd name="connsiteY2" fmla="*/ 2936929 h 2936929"/>
                  <a:gd name="connsiteX3" fmla="*/ 0 w 2936929"/>
                  <a:gd name="connsiteY3" fmla="*/ 2936929 h 2936929"/>
                </a:gdLst>
                <a:ahLst/>
                <a:cxnLst>
                  <a:cxn ang="0">
                    <a:pos x="connsiteX0" y="connsiteY0"/>
                  </a:cxn>
                  <a:cxn ang="0">
                    <a:pos x="connsiteX1" y="connsiteY1"/>
                  </a:cxn>
                  <a:cxn ang="0">
                    <a:pos x="connsiteX2" y="connsiteY2"/>
                  </a:cxn>
                  <a:cxn ang="0">
                    <a:pos x="connsiteX3" y="connsiteY3"/>
                  </a:cxn>
                </a:cxnLst>
                <a:rect l="l" t="t" r="r" b="b"/>
                <a:pathLst>
                  <a:path w="2936929" h="2936929">
                    <a:moveTo>
                      <a:pt x="0" y="2936929"/>
                    </a:moveTo>
                    <a:lnTo>
                      <a:pt x="1468465" y="0"/>
                    </a:lnTo>
                    <a:lnTo>
                      <a:pt x="2936929" y="2936929"/>
                    </a:lnTo>
                    <a:lnTo>
                      <a:pt x="0" y="2936929"/>
                    </a:lnTo>
                    <a:close/>
                  </a:path>
                </a:pathLst>
              </a:custGeom>
              <a:solidFill>
                <a:schemeClr val="bg1">
                  <a:lumMod val="50000"/>
                </a:schemeClr>
              </a:solidFill>
            </p:spPr>
            <p:style>
              <a:lnRef idx="0">
                <a:schemeClr val="lt1">
                  <a:hueOff val="0"/>
                  <a:satOff val="0"/>
                  <a:lumOff val="0"/>
                  <a:alphaOff val="0"/>
                </a:schemeClr>
              </a:lnRef>
              <a:fillRef idx="3">
                <a:schemeClr val="accent3">
                  <a:hueOff val="-9139113"/>
                  <a:satOff val="29694"/>
                  <a:lumOff val="-20001"/>
                  <a:alphaOff val="0"/>
                </a:schemeClr>
              </a:fillRef>
              <a:effectRef idx="3">
                <a:schemeClr val="accent3">
                  <a:hueOff val="-9139113"/>
                  <a:satOff val="29694"/>
                  <a:lumOff val="-20001"/>
                  <a:alphaOff val="0"/>
                </a:schemeClr>
              </a:effectRef>
              <a:fontRef idx="minor">
                <a:schemeClr val="lt1"/>
              </a:fontRef>
            </p:style>
            <p:txBody>
              <a:bodyPr spcFirstLastPara="0" vert="horz" wrap="square" lIns="0" tIns="1548475" rIns="814242"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A516DB24-2AE2-28D5-B9B1-A8B2F09B291A}"/>
                </a:ext>
              </a:extLst>
            </p:cNvPr>
            <p:cNvSpPr txBox="1"/>
            <p:nvPr/>
          </p:nvSpPr>
          <p:spPr>
            <a:xfrm>
              <a:off x="9279109" y="2727702"/>
              <a:ext cx="10290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Need</a:t>
              </a:r>
            </a:p>
          </p:txBody>
        </p:sp>
        <p:sp>
          <p:nvSpPr>
            <p:cNvPr id="10" name="TextBox 9">
              <a:extLst>
                <a:ext uri="{FF2B5EF4-FFF2-40B4-BE49-F238E27FC236}">
                  <a16:creationId xmlns:a16="http://schemas.microsoft.com/office/drawing/2014/main" id="{6984AEAC-38D2-6064-7D42-FF88D2D62B5C}"/>
                </a:ext>
              </a:extLst>
            </p:cNvPr>
            <p:cNvSpPr txBox="1"/>
            <p:nvPr/>
          </p:nvSpPr>
          <p:spPr>
            <a:xfrm>
              <a:off x="8849533" y="4349268"/>
              <a:ext cx="18882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Student</a:t>
              </a:r>
            </a:p>
          </p:txBody>
        </p:sp>
        <p:sp>
          <p:nvSpPr>
            <p:cNvPr id="11" name="TextBox 10">
              <a:extLst>
                <a:ext uri="{FF2B5EF4-FFF2-40B4-BE49-F238E27FC236}">
                  <a16:creationId xmlns:a16="http://schemas.microsoft.com/office/drawing/2014/main" id="{5D8BC497-5F81-A0A5-CE23-3443DB1B7A48}"/>
                </a:ext>
              </a:extLst>
            </p:cNvPr>
            <p:cNvSpPr txBox="1"/>
            <p:nvPr/>
          </p:nvSpPr>
          <p:spPr>
            <a:xfrm>
              <a:off x="7807919" y="5482209"/>
              <a:ext cx="18882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Approaches</a:t>
              </a:r>
            </a:p>
          </p:txBody>
        </p:sp>
        <p:sp>
          <p:nvSpPr>
            <p:cNvPr id="12" name="TextBox 11">
              <a:extLst>
                <a:ext uri="{FF2B5EF4-FFF2-40B4-BE49-F238E27FC236}">
                  <a16:creationId xmlns:a16="http://schemas.microsoft.com/office/drawing/2014/main" id="{8F59A0C8-4295-9A7B-0B78-85217C563B86}"/>
                </a:ext>
              </a:extLst>
            </p:cNvPr>
            <p:cNvSpPr txBox="1"/>
            <p:nvPr/>
          </p:nvSpPr>
          <p:spPr>
            <a:xfrm>
              <a:off x="9891150" y="5482209"/>
              <a:ext cx="18882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Topic</a:t>
              </a:r>
            </a:p>
          </p:txBody>
        </p:sp>
      </p:grpSp>
    </p:spTree>
    <p:extLst>
      <p:ext uri="{BB962C8B-B14F-4D97-AF65-F5344CB8AC3E}">
        <p14:creationId xmlns:p14="http://schemas.microsoft.com/office/powerpoint/2010/main" val="30148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8DC6-E968-DACC-531E-3CAA81EDB336}"/>
              </a:ext>
            </a:extLst>
          </p:cNvPr>
          <p:cNvSpPr>
            <a:spLocks noGrp="1"/>
          </p:cNvSpPr>
          <p:nvPr>
            <p:ph type="title"/>
          </p:nvPr>
        </p:nvSpPr>
        <p:spPr>
          <a:xfrm>
            <a:off x="6823878" y="741391"/>
            <a:ext cx="4491821" cy="1616203"/>
          </a:xfrm>
        </p:spPr>
        <p:txBody>
          <a:bodyPr anchor="b">
            <a:normAutofit/>
          </a:bodyPr>
          <a:lstStyle/>
          <a:p>
            <a:r>
              <a:rPr lang="en-GB" sz="3200"/>
              <a:t>Student “T”</a:t>
            </a:r>
          </a:p>
        </p:txBody>
      </p:sp>
      <p:pic>
        <p:nvPicPr>
          <p:cNvPr id="5" name="Content Placeholder 4" descr="Child standing in classroom">
            <a:extLst>
              <a:ext uri="{FF2B5EF4-FFF2-40B4-BE49-F238E27FC236}">
                <a16:creationId xmlns:a16="http://schemas.microsoft.com/office/drawing/2014/main" id="{FC2214FF-ECBD-4EF6-96EE-E5213F17AEFA}"/>
              </a:ext>
            </a:extLst>
          </p:cNvPr>
          <p:cNvPicPr>
            <a:picLocks noChangeAspect="1"/>
          </p:cNvPicPr>
          <p:nvPr/>
        </p:nvPicPr>
        <p:blipFill rotWithShape="1">
          <a:blip r:embed="rId2">
            <a:extLst>
              <a:ext uri="{28A0092B-C50C-407E-A947-70E740481C1C}">
                <a14:useLocalDpi xmlns:a14="http://schemas.microsoft.com/office/drawing/2010/main" val="0"/>
              </a:ext>
            </a:extLst>
          </a:blip>
          <a:srcRect l="29209" r="11457" b="-1"/>
          <a:stretch/>
        </p:blipFill>
        <p:spPr>
          <a:xfrm>
            <a:off x="20" y="10"/>
            <a:ext cx="6095980" cy="6857990"/>
          </a:xfrm>
          <a:prstGeom prst="rect">
            <a:avLst/>
          </a:prstGeom>
        </p:spPr>
      </p:pic>
      <p:grpSp>
        <p:nvGrpSpPr>
          <p:cNvPr id="12" name="Group 11">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3" name="Rectangle 1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Content Placeholder 8">
            <a:extLst>
              <a:ext uri="{FF2B5EF4-FFF2-40B4-BE49-F238E27FC236}">
                <a16:creationId xmlns:a16="http://schemas.microsoft.com/office/drawing/2014/main" id="{3D4D404B-6809-63B1-63AD-AA88D8E2B1B9}"/>
              </a:ext>
            </a:extLst>
          </p:cNvPr>
          <p:cNvSpPr>
            <a:spLocks noGrp="1"/>
          </p:cNvSpPr>
          <p:nvPr>
            <p:ph idx="1"/>
          </p:nvPr>
        </p:nvSpPr>
        <p:spPr>
          <a:xfrm>
            <a:off x="6823878" y="2533476"/>
            <a:ext cx="4491820" cy="3447832"/>
          </a:xfrm>
        </p:spPr>
        <p:txBody>
          <a:bodyPr anchor="t">
            <a:normAutofit/>
          </a:bodyPr>
          <a:lstStyle/>
          <a:p>
            <a:pPr marL="0" indent="0">
              <a:buNone/>
            </a:pPr>
            <a:r>
              <a:rPr lang="en-US" sz="2000"/>
              <a:t>Have a quick read of the case study and spend a minute jotting down some initial thoughts about:</a:t>
            </a:r>
          </a:p>
          <a:p>
            <a:pPr>
              <a:buFontTx/>
              <a:buChar char="-"/>
            </a:pPr>
            <a:r>
              <a:rPr lang="en-US" sz="2000"/>
              <a:t>Particular barriers in your subject</a:t>
            </a:r>
          </a:p>
          <a:p>
            <a:pPr>
              <a:buFontTx/>
              <a:buChar char="-"/>
            </a:pPr>
            <a:r>
              <a:rPr lang="en-US" sz="2000"/>
              <a:t>What you might do / have seen done about these barriers.</a:t>
            </a:r>
          </a:p>
        </p:txBody>
      </p:sp>
    </p:spTree>
    <p:extLst>
      <p:ext uri="{BB962C8B-B14F-4D97-AF65-F5344CB8AC3E}">
        <p14:creationId xmlns:p14="http://schemas.microsoft.com/office/powerpoint/2010/main" val="1358912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062C-500E-531B-FF60-5D3D3A171B35}"/>
              </a:ext>
            </a:extLst>
          </p:cNvPr>
          <p:cNvSpPr>
            <a:spLocks noGrp="1"/>
          </p:cNvSpPr>
          <p:nvPr>
            <p:ph type="title"/>
          </p:nvPr>
        </p:nvSpPr>
        <p:spPr>
          <a:xfrm>
            <a:off x="838200" y="1946787"/>
            <a:ext cx="10515600" cy="1482212"/>
          </a:xfrm>
        </p:spPr>
        <p:txBody>
          <a:bodyPr>
            <a:normAutofit/>
          </a:bodyPr>
          <a:lstStyle/>
          <a:p>
            <a:r>
              <a:rPr lang="en-GB" dirty="0"/>
              <a:t>Common barriers for pupils with dyslexia</a:t>
            </a:r>
            <a:br>
              <a:rPr lang="en-GB" dirty="0"/>
            </a:br>
            <a:r>
              <a:rPr lang="en-GB" sz="2700" dirty="0"/>
              <a:t>NB. There is a LOT of debate about the nature of these difficulties</a:t>
            </a:r>
            <a:endParaRPr lang="en-GB" dirty="0"/>
          </a:p>
        </p:txBody>
      </p:sp>
      <p:sp>
        <p:nvSpPr>
          <p:cNvPr id="3" name="Content Placeholder 2">
            <a:extLst>
              <a:ext uri="{FF2B5EF4-FFF2-40B4-BE49-F238E27FC236}">
                <a16:creationId xmlns:a16="http://schemas.microsoft.com/office/drawing/2014/main" id="{AFC01E32-B3A3-C042-8C4A-0ABDC2EB7F0C}"/>
              </a:ext>
            </a:extLst>
          </p:cNvPr>
          <p:cNvSpPr>
            <a:spLocks noGrp="1"/>
          </p:cNvSpPr>
          <p:nvPr>
            <p:ph idx="1"/>
          </p:nvPr>
        </p:nvSpPr>
        <p:spPr>
          <a:xfrm>
            <a:off x="838200" y="3428999"/>
            <a:ext cx="10515600" cy="3331661"/>
          </a:xfrm>
        </p:spPr>
        <p:txBody>
          <a:bodyPr>
            <a:normAutofit/>
          </a:bodyPr>
          <a:lstStyle/>
          <a:p>
            <a:r>
              <a:rPr lang="en-GB"/>
              <a:t>Research suggests that dyslexia can create a range of difficulties for pupils in the classroom (Frederickson &amp; Cline, 2015):</a:t>
            </a:r>
          </a:p>
          <a:p>
            <a:pPr lvl="1"/>
            <a:r>
              <a:rPr lang="en-GB"/>
              <a:t>Difficulties in converting graphemes into phonemes (unable to “hear” words)</a:t>
            </a:r>
          </a:p>
          <a:p>
            <a:pPr lvl="1"/>
            <a:r>
              <a:rPr lang="en-GB"/>
              <a:t>Difficulty learning to read / difficulty reading fluently – losing place in text, misreading words, </a:t>
            </a:r>
          </a:p>
          <a:p>
            <a:pPr lvl="1"/>
            <a:r>
              <a:rPr lang="en-GB"/>
              <a:t>Reduced capacity to draw on long term memory for word recognition due to processing overload in short-term memory – difficulties reading and summarising </a:t>
            </a:r>
          </a:p>
          <a:p>
            <a:pPr lvl="1"/>
            <a:endParaRPr lang="en-GB"/>
          </a:p>
          <a:p>
            <a:pPr lvl="1"/>
            <a:endParaRPr lang="en-GB"/>
          </a:p>
          <a:p>
            <a:pPr lvl="1"/>
            <a:endParaRPr lang="en-GB"/>
          </a:p>
        </p:txBody>
      </p:sp>
      <p:pic>
        <p:nvPicPr>
          <p:cNvPr id="4" name="Content Placeholder 21">
            <a:extLst>
              <a:ext uri="{FF2B5EF4-FFF2-40B4-BE49-F238E27FC236}">
                <a16:creationId xmlns:a16="http://schemas.microsoft.com/office/drawing/2014/main" id="{38FC44E0-0CD8-12ED-1959-0B5C846AC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Tree>
    <p:extLst>
      <p:ext uri="{BB962C8B-B14F-4D97-AF65-F5344CB8AC3E}">
        <p14:creationId xmlns:p14="http://schemas.microsoft.com/office/powerpoint/2010/main" val="1154564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EE45-E9C8-A947-2377-1FA7A3ED657A}"/>
              </a:ext>
            </a:extLst>
          </p:cNvPr>
          <p:cNvSpPr>
            <a:spLocks noGrp="1"/>
          </p:cNvSpPr>
          <p:nvPr>
            <p:ph type="title"/>
          </p:nvPr>
        </p:nvSpPr>
        <p:spPr/>
        <p:txBody>
          <a:bodyPr>
            <a:normAutofit/>
          </a:bodyPr>
          <a:lstStyle/>
          <a:p>
            <a:r>
              <a:rPr lang="en-GB"/>
              <a:t>Common barriers for pupils with dyslexia</a:t>
            </a:r>
            <a:br>
              <a:rPr lang="en-GB"/>
            </a:br>
            <a:r>
              <a:rPr lang="en-GB" sz="2700"/>
              <a:t>NB. There is a LOT of debate about the nature of these difficulties</a:t>
            </a:r>
            <a:endParaRPr lang="en-GB"/>
          </a:p>
        </p:txBody>
      </p:sp>
      <p:sp>
        <p:nvSpPr>
          <p:cNvPr id="3" name="Content Placeholder 2">
            <a:extLst>
              <a:ext uri="{FF2B5EF4-FFF2-40B4-BE49-F238E27FC236}">
                <a16:creationId xmlns:a16="http://schemas.microsoft.com/office/drawing/2014/main" id="{CFA28234-DA7B-7410-FE37-3823CEEE8AB0}"/>
              </a:ext>
            </a:extLst>
          </p:cNvPr>
          <p:cNvSpPr>
            <a:spLocks noGrp="1"/>
          </p:cNvSpPr>
          <p:nvPr>
            <p:ph idx="1"/>
          </p:nvPr>
        </p:nvSpPr>
        <p:spPr/>
        <p:txBody>
          <a:bodyPr/>
          <a:lstStyle/>
          <a:p>
            <a:r>
              <a:rPr lang="en-GB"/>
              <a:t>Further difficulties </a:t>
            </a:r>
          </a:p>
          <a:p>
            <a:pPr lvl="1"/>
            <a:r>
              <a:rPr lang="en-GB"/>
              <a:t>Problems linking words and sounds quickly – difficulties in recognising words, connecting names to things / people</a:t>
            </a:r>
          </a:p>
          <a:p>
            <a:pPr lvl="1"/>
            <a:r>
              <a:rPr lang="en-GB"/>
              <a:t>Overload of short-term memory when reading due to challenges inherent in decoding –&gt; reduced processing</a:t>
            </a:r>
          </a:p>
          <a:p>
            <a:pPr lvl="1"/>
            <a:r>
              <a:rPr lang="en-GB"/>
              <a:t>Slower verbal processing speed – difficulty formulating oral responses</a:t>
            </a:r>
          </a:p>
          <a:p>
            <a:pPr lvl="1"/>
            <a:r>
              <a:rPr lang="en-GB"/>
              <a:t>Poor short-term auditory memory – difficulty retaining large numbers of instructions or pieces of information </a:t>
            </a:r>
          </a:p>
          <a:p>
            <a:pPr lvl="1"/>
            <a:r>
              <a:rPr lang="en-GB"/>
              <a:t>Sometimes difficulties with organisation and confidence </a:t>
            </a:r>
          </a:p>
          <a:p>
            <a:pPr lvl="1"/>
            <a:endParaRPr lang="en-GB"/>
          </a:p>
          <a:p>
            <a:endParaRPr lang="en-GB"/>
          </a:p>
        </p:txBody>
      </p:sp>
    </p:spTree>
    <p:extLst>
      <p:ext uri="{BB962C8B-B14F-4D97-AF65-F5344CB8AC3E}">
        <p14:creationId xmlns:p14="http://schemas.microsoft.com/office/powerpoint/2010/main" val="677373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08DC-86BB-0D8C-8BC1-D50F6AE0E869}"/>
              </a:ext>
            </a:extLst>
          </p:cNvPr>
          <p:cNvSpPr>
            <a:spLocks noGrp="1"/>
          </p:cNvSpPr>
          <p:nvPr>
            <p:ph type="title"/>
          </p:nvPr>
        </p:nvSpPr>
        <p:spPr/>
        <p:txBody>
          <a:bodyPr/>
          <a:lstStyle/>
          <a:p>
            <a:r>
              <a:rPr lang="en-GB"/>
              <a:t>Dyslexia or something else?</a:t>
            </a:r>
          </a:p>
        </p:txBody>
      </p:sp>
      <p:sp>
        <p:nvSpPr>
          <p:cNvPr id="3" name="Content Placeholder 2">
            <a:extLst>
              <a:ext uri="{FF2B5EF4-FFF2-40B4-BE49-F238E27FC236}">
                <a16:creationId xmlns:a16="http://schemas.microsoft.com/office/drawing/2014/main" id="{C25276BC-45D3-142B-350F-B14A2DA5A67F}"/>
              </a:ext>
            </a:extLst>
          </p:cNvPr>
          <p:cNvSpPr>
            <a:spLocks noGrp="1"/>
          </p:cNvSpPr>
          <p:nvPr>
            <p:ph idx="1"/>
          </p:nvPr>
        </p:nvSpPr>
        <p:spPr/>
        <p:txBody>
          <a:bodyPr>
            <a:normAutofit fontScale="92500" lnSpcReduction="20000"/>
          </a:bodyPr>
          <a:lstStyle/>
          <a:p>
            <a:r>
              <a:rPr lang="en-GB"/>
              <a:t>Difficulties in literacy often put under the heading of “dyslexia” BUT this has been controversial (Frederickson &amp; Cline, 2015). </a:t>
            </a:r>
          </a:p>
          <a:p>
            <a:r>
              <a:rPr lang="en-GB"/>
              <a:t>Dyslexia has however been identified a key cause of literacy difficulties in policy in the UK</a:t>
            </a:r>
          </a:p>
          <a:p>
            <a:pPr lvl="1"/>
            <a:r>
              <a:rPr lang="en-GB"/>
              <a:t>“Dyslexia is…a developmental difficulty of language learning and cognition… [which requires teachers to know] effective ways to help learners overcome its effects.” (Rose, 2009, p.9)</a:t>
            </a:r>
          </a:p>
          <a:p>
            <a:r>
              <a:rPr lang="en-GB"/>
              <a:t>Dyslexia is characterised in most research as a difficulty in decoding which impacts on comprehension (</a:t>
            </a:r>
            <a:r>
              <a:rPr lang="en-GB" err="1"/>
              <a:t>Vellutino</a:t>
            </a:r>
            <a:r>
              <a:rPr lang="en-GB"/>
              <a:t> et al., 2004). More recently framed under the heading of neurodiversity (BDA, 2023).</a:t>
            </a:r>
          </a:p>
          <a:p>
            <a:r>
              <a:rPr lang="en-GB"/>
              <a:t>However, </a:t>
            </a:r>
            <a:r>
              <a:rPr lang="en-GB" err="1"/>
              <a:t>Snowling</a:t>
            </a:r>
            <a:r>
              <a:rPr lang="en-GB"/>
              <a:t> &amp; Hulme (2012) argue that difficulties in comprehension should not be ignored as these difficulties have different roots</a:t>
            </a:r>
          </a:p>
          <a:p>
            <a:endParaRPr lang="en-GB"/>
          </a:p>
          <a:p>
            <a:endParaRPr lang="en-GB"/>
          </a:p>
        </p:txBody>
      </p:sp>
    </p:spTree>
    <p:extLst>
      <p:ext uri="{BB962C8B-B14F-4D97-AF65-F5344CB8AC3E}">
        <p14:creationId xmlns:p14="http://schemas.microsoft.com/office/powerpoint/2010/main" val="340114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71EC-370F-4962-879C-9E96670A9EAB}"/>
              </a:ext>
            </a:extLst>
          </p:cNvPr>
          <p:cNvSpPr>
            <a:spLocks noGrp="1"/>
          </p:cNvSpPr>
          <p:nvPr>
            <p:ph type="title"/>
          </p:nvPr>
        </p:nvSpPr>
        <p:spPr>
          <a:xfrm>
            <a:off x="841248" y="548640"/>
            <a:ext cx="3600860" cy="5431536"/>
          </a:xfrm>
        </p:spPr>
        <p:txBody>
          <a:bodyPr>
            <a:normAutofit/>
          </a:bodyPr>
          <a:lstStyle/>
          <a:p>
            <a:r>
              <a:rPr lang="en-GB" sz="5400"/>
              <a:t>What do we need to know? – The CCF</a:t>
            </a:r>
          </a:p>
        </p:txBody>
      </p:sp>
      <p:sp>
        <p:nvSpPr>
          <p:cNvPr id="3" name="Content Placeholder 2">
            <a:extLst>
              <a:ext uri="{FF2B5EF4-FFF2-40B4-BE49-F238E27FC236}">
                <a16:creationId xmlns:a16="http://schemas.microsoft.com/office/drawing/2014/main" id="{56BC820E-1B0E-4EC9-968A-856EDFFCC5A8}"/>
              </a:ext>
            </a:extLst>
          </p:cNvPr>
          <p:cNvSpPr>
            <a:spLocks noGrp="1"/>
          </p:cNvSpPr>
          <p:nvPr>
            <p:ph idx="1"/>
          </p:nvPr>
        </p:nvSpPr>
        <p:spPr>
          <a:xfrm>
            <a:off x="5126418" y="552091"/>
            <a:ext cx="6224335" cy="5431536"/>
          </a:xfrm>
        </p:spPr>
        <p:txBody>
          <a:bodyPr anchor="ctr">
            <a:normAutofit/>
          </a:bodyPr>
          <a:lstStyle/>
          <a:p>
            <a:pPr marL="0" indent="0">
              <a:buNone/>
            </a:pPr>
            <a:r>
              <a:rPr lang="en-GB" sz="2200" b="1" dirty="0"/>
              <a:t>5.4 </a:t>
            </a:r>
            <a:r>
              <a:rPr lang="en-GB" sz="2200" dirty="0"/>
              <a:t>Artificially creating distinct tasks for different groups of pupils or to set lower expectations for particular pupils </a:t>
            </a:r>
            <a:r>
              <a:rPr lang="en-GB" sz="2200" b="1" dirty="0"/>
              <a:t>is not effective </a:t>
            </a:r>
            <a:r>
              <a:rPr lang="en-GB" sz="2200" dirty="0"/>
              <a:t>in most cases.</a:t>
            </a:r>
          </a:p>
          <a:p>
            <a:pPr marL="0" lvl="0" indent="0">
              <a:buNone/>
            </a:pPr>
            <a:r>
              <a:rPr lang="en-GB" sz="2200" b="1" dirty="0"/>
              <a:t>5.5 </a:t>
            </a:r>
            <a:r>
              <a:rPr lang="en-GB" sz="2200" dirty="0"/>
              <a:t>Flexibly </a:t>
            </a:r>
            <a:r>
              <a:rPr lang="en-GB" sz="2200" b="1" dirty="0"/>
              <a:t>grouping pupils within a class to provide more tailored support can be effective</a:t>
            </a:r>
            <a:r>
              <a:rPr lang="en-GB" sz="2200" dirty="0"/>
              <a:t>, but care should be taken to monitor its impact on engagement and motivation, particularly for low attaining pupils.</a:t>
            </a:r>
          </a:p>
          <a:p>
            <a:pPr marL="0" lvl="0" indent="0">
              <a:buNone/>
            </a:pPr>
            <a:r>
              <a:rPr lang="en-GB" sz="2200" b="1" dirty="0"/>
              <a:t>5.6 </a:t>
            </a:r>
            <a:r>
              <a:rPr lang="en-GB" sz="2200" dirty="0"/>
              <a:t>Pupils with special educational needs or disabilities are likely to require additional or adapted support; working closely with colleagues, families and pupils to </a:t>
            </a:r>
            <a:r>
              <a:rPr lang="en-GB" sz="2200" b="1" dirty="0"/>
              <a:t>understand barriers and identify effective strategies is essential.</a:t>
            </a:r>
          </a:p>
        </p:txBody>
      </p:sp>
    </p:spTree>
    <p:extLst>
      <p:ext uri="{BB962C8B-B14F-4D97-AF65-F5344CB8AC3E}">
        <p14:creationId xmlns:p14="http://schemas.microsoft.com/office/powerpoint/2010/main" val="2114316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38CC67-9CB5-3CD5-DC0D-C1301AE30C06}"/>
              </a:ext>
            </a:extLst>
          </p:cNvPr>
          <p:cNvSpPr>
            <a:spLocks noGrp="1"/>
          </p:cNvSpPr>
          <p:nvPr>
            <p:ph type="title"/>
          </p:nvPr>
        </p:nvSpPr>
        <p:spPr/>
        <p:txBody>
          <a:bodyPr/>
          <a:lstStyle/>
          <a:p>
            <a:r>
              <a:rPr lang="en-GB"/>
              <a:t>Clarify your understanding</a:t>
            </a:r>
          </a:p>
        </p:txBody>
      </p:sp>
      <p:sp>
        <p:nvSpPr>
          <p:cNvPr id="5" name="Content Placeholder 4">
            <a:extLst>
              <a:ext uri="{FF2B5EF4-FFF2-40B4-BE49-F238E27FC236}">
                <a16:creationId xmlns:a16="http://schemas.microsoft.com/office/drawing/2014/main" id="{29C7C874-28CA-DB44-076D-036358A0BCB5}"/>
              </a:ext>
            </a:extLst>
          </p:cNvPr>
          <p:cNvSpPr>
            <a:spLocks noGrp="1"/>
          </p:cNvSpPr>
          <p:nvPr>
            <p:ph sz="half" idx="1"/>
          </p:nvPr>
        </p:nvSpPr>
        <p:spPr/>
        <p:txBody>
          <a:bodyPr/>
          <a:lstStyle/>
          <a:p>
            <a:r>
              <a:rPr lang="en-GB"/>
              <a:t>In 2s or 3s share your thoughts about “T” and which of the difficulties outlined might apply to their case, and which might impact on teaching your subject.</a:t>
            </a:r>
          </a:p>
        </p:txBody>
      </p:sp>
      <p:pic>
        <p:nvPicPr>
          <p:cNvPr id="8" name="Content Placeholder 7" descr="Yellow speech bubble on pink background">
            <a:extLst>
              <a:ext uri="{FF2B5EF4-FFF2-40B4-BE49-F238E27FC236}">
                <a16:creationId xmlns:a16="http://schemas.microsoft.com/office/drawing/2014/main" id="{901423D3-1CE0-3079-E242-CF95629FFD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59496"/>
            <a:ext cx="5181600" cy="3886745"/>
          </a:xfrm>
        </p:spPr>
      </p:pic>
    </p:spTree>
    <p:extLst>
      <p:ext uri="{BB962C8B-B14F-4D97-AF65-F5344CB8AC3E}">
        <p14:creationId xmlns:p14="http://schemas.microsoft.com/office/powerpoint/2010/main" val="294331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E0A-A78B-6182-DE71-94B8ACA1C56B}"/>
              </a:ext>
            </a:extLst>
          </p:cNvPr>
          <p:cNvSpPr>
            <a:spLocks noGrp="1"/>
          </p:cNvSpPr>
          <p:nvPr>
            <p:ph type="title"/>
          </p:nvPr>
        </p:nvSpPr>
        <p:spPr>
          <a:xfrm>
            <a:off x="838200" y="1940887"/>
            <a:ext cx="10515600" cy="1303757"/>
          </a:xfrm>
        </p:spPr>
        <p:txBody>
          <a:bodyPr/>
          <a:lstStyle/>
          <a:p>
            <a:r>
              <a:rPr lang="en-GB"/>
              <a:t>Intervention: The Three Wave Approach</a:t>
            </a:r>
          </a:p>
        </p:txBody>
      </p:sp>
      <p:sp>
        <p:nvSpPr>
          <p:cNvPr id="3" name="Content Placeholder 2">
            <a:extLst>
              <a:ext uri="{FF2B5EF4-FFF2-40B4-BE49-F238E27FC236}">
                <a16:creationId xmlns:a16="http://schemas.microsoft.com/office/drawing/2014/main" id="{2F657C75-BFC7-5114-B66B-193BE30320D3}"/>
              </a:ext>
            </a:extLst>
          </p:cNvPr>
          <p:cNvSpPr>
            <a:spLocks noGrp="1"/>
          </p:cNvSpPr>
          <p:nvPr>
            <p:ph idx="1"/>
          </p:nvPr>
        </p:nvSpPr>
        <p:spPr>
          <a:xfrm>
            <a:off x="637130" y="3179751"/>
            <a:ext cx="10716670" cy="3486519"/>
          </a:xfrm>
        </p:spPr>
        <p:txBody>
          <a:bodyPr>
            <a:normAutofit/>
          </a:bodyPr>
          <a:lstStyle/>
          <a:p>
            <a:r>
              <a:rPr lang="en-GB"/>
              <a:t>DfE recommend a 3-stage approach to literacy interventions</a:t>
            </a:r>
          </a:p>
          <a:p>
            <a:pPr lvl="1"/>
            <a:r>
              <a:rPr lang="en-GB"/>
              <a:t>Wave 1: Inclusion of all children in high-quality teaching (Rose, 2005; EEF, 2020)</a:t>
            </a:r>
          </a:p>
          <a:p>
            <a:pPr lvl="1"/>
            <a:r>
              <a:rPr lang="en-GB"/>
              <a:t>Wave 2: Additional interventions to allow children to close gaps to enable them to work at an age-appropriate level (usually short &amp; targeted)</a:t>
            </a:r>
          </a:p>
          <a:p>
            <a:pPr lvl="1"/>
            <a:r>
              <a:rPr lang="en-GB"/>
              <a:t>Wave 3: Additional and highly targeted interventions – often directed to pupils with specific SEN (usually longer term)</a:t>
            </a:r>
          </a:p>
          <a:p>
            <a:r>
              <a:rPr lang="en-GB"/>
              <a:t>Classroom teachers may be called upon to support Wave 2 / 3 but are responsible for engaging in Wave 1 interventions.</a:t>
            </a:r>
          </a:p>
        </p:txBody>
      </p:sp>
      <p:pic>
        <p:nvPicPr>
          <p:cNvPr id="4" name="Content Placeholder 21">
            <a:extLst>
              <a:ext uri="{FF2B5EF4-FFF2-40B4-BE49-F238E27FC236}">
                <a16:creationId xmlns:a16="http://schemas.microsoft.com/office/drawing/2014/main" id="{6C88FA4A-3227-9B36-F625-E0290FF55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Tree>
    <p:extLst>
      <p:ext uri="{BB962C8B-B14F-4D97-AF65-F5344CB8AC3E}">
        <p14:creationId xmlns:p14="http://schemas.microsoft.com/office/powerpoint/2010/main" val="2661071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227D-7C53-8D22-3F57-C399E33734B6}"/>
              </a:ext>
            </a:extLst>
          </p:cNvPr>
          <p:cNvSpPr>
            <a:spLocks noGrp="1"/>
          </p:cNvSpPr>
          <p:nvPr>
            <p:ph type="title"/>
          </p:nvPr>
        </p:nvSpPr>
        <p:spPr>
          <a:xfrm>
            <a:off x="838200" y="1651819"/>
            <a:ext cx="10515600" cy="825910"/>
          </a:xfrm>
        </p:spPr>
        <p:txBody>
          <a:bodyPr/>
          <a:lstStyle/>
          <a:p>
            <a:r>
              <a:rPr lang="en-GB" dirty="0"/>
              <a:t>Strategies for reading comprehension</a:t>
            </a:r>
          </a:p>
        </p:txBody>
      </p:sp>
      <p:sp>
        <p:nvSpPr>
          <p:cNvPr id="3" name="Content Placeholder 2">
            <a:extLst>
              <a:ext uri="{FF2B5EF4-FFF2-40B4-BE49-F238E27FC236}">
                <a16:creationId xmlns:a16="http://schemas.microsoft.com/office/drawing/2014/main" id="{0B532481-8D26-4D33-8DF5-38C19A52F0FD}"/>
              </a:ext>
            </a:extLst>
          </p:cNvPr>
          <p:cNvSpPr>
            <a:spLocks noGrp="1"/>
          </p:cNvSpPr>
          <p:nvPr>
            <p:ph idx="1"/>
          </p:nvPr>
        </p:nvSpPr>
        <p:spPr>
          <a:xfrm>
            <a:off x="838200" y="2542621"/>
            <a:ext cx="10515600" cy="4147247"/>
          </a:xfrm>
        </p:spPr>
        <p:txBody>
          <a:bodyPr>
            <a:normAutofit/>
          </a:bodyPr>
          <a:lstStyle/>
          <a:p>
            <a:r>
              <a:rPr lang="en-GB"/>
              <a:t>Shanahan et al. (2010) suggest five key strategies to help with reading comprehension:</a:t>
            </a:r>
          </a:p>
          <a:p>
            <a:pPr lvl="1"/>
            <a:r>
              <a:rPr lang="en-GB"/>
              <a:t>Teach students explicitly to read for comprehension (more in a second)</a:t>
            </a:r>
          </a:p>
          <a:p>
            <a:pPr lvl="1"/>
            <a:r>
              <a:rPr lang="en-GB"/>
              <a:t>Focus on the structures of a text to help students comprehend the content</a:t>
            </a:r>
          </a:p>
          <a:p>
            <a:pPr lvl="1"/>
            <a:r>
              <a:rPr lang="en-GB"/>
              <a:t>Guide students through focused, high-quality discussion of a text</a:t>
            </a:r>
          </a:p>
          <a:p>
            <a:pPr lvl="1"/>
            <a:r>
              <a:rPr lang="en-GB"/>
              <a:t>Select texts purposefully to promote key comprehension</a:t>
            </a:r>
          </a:p>
          <a:p>
            <a:pPr lvl="1"/>
            <a:r>
              <a:rPr lang="en-GB"/>
              <a:t>Establish a motivating context in which to utilise a text</a:t>
            </a:r>
          </a:p>
          <a:p>
            <a:r>
              <a:rPr lang="en-GB"/>
              <a:t>ALL of these will need to be appropriate for the TOPIC and the STUDENT you are teaching </a:t>
            </a:r>
          </a:p>
        </p:txBody>
      </p:sp>
      <p:pic>
        <p:nvPicPr>
          <p:cNvPr id="4" name="Content Placeholder 21">
            <a:extLst>
              <a:ext uri="{FF2B5EF4-FFF2-40B4-BE49-F238E27FC236}">
                <a16:creationId xmlns:a16="http://schemas.microsoft.com/office/drawing/2014/main" id="{32A9281D-9F28-A8F2-A2C0-2311B0F7B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607" y="248072"/>
            <a:ext cx="2334047" cy="1584177"/>
          </a:xfrm>
          <a:prstGeom prst="rect">
            <a:avLst/>
          </a:prstGeom>
        </p:spPr>
      </p:pic>
    </p:spTree>
    <p:extLst>
      <p:ext uri="{BB962C8B-B14F-4D97-AF65-F5344CB8AC3E}">
        <p14:creationId xmlns:p14="http://schemas.microsoft.com/office/powerpoint/2010/main" val="1105733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227D-7C53-8D22-3F57-C399E33734B6}"/>
              </a:ext>
            </a:extLst>
          </p:cNvPr>
          <p:cNvSpPr>
            <a:spLocks noGrp="1"/>
          </p:cNvSpPr>
          <p:nvPr>
            <p:ph type="title"/>
          </p:nvPr>
        </p:nvSpPr>
        <p:spPr>
          <a:xfrm>
            <a:off x="991583" y="1763906"/>
            <a:ext cx="10515600" cy="670100"/>
          </a:xfrm>
        </p:spPr>
        <p:txBody>
          <a:bodyPr>
            <a:normAutofit fontScale="90000"/>
          </a:bodyPr>
          <a:lstStyle/>
          <a:p>
            <a:r>
              <a:rPr lang="en-GB" dirty="0"/>
              <a:t>Strategies for reading comprehension</a:t>
            </a:r>
          </a:p>
        </p:txBody>
      </p:sp>
      <p:sp>
        <p:nvSpPr>
          <p:cNvPr id="3" name="Content Placeholder 2">
            <a:extLst>
              <a:ext uri="{FF2B5EF4-FFF2-40B4-BE49-F238E27FC236}">
                <a16:creationId xmlns:a16="http://schemas.microsoft.com/office/drawing/2014/main" id="{0B532481-8D26-4D33-8DF5-38C19A52F0FD}"/>
              </a:ext>
            </a:extLst>
          </p:cNvPr>
          <p:cNvSpPr>
            <a:spLocks noGrp="1"/>
          </p:cNvSpPr>
          <p:nvPr>
            <p:ph idx="1"/>
          </p:nvPr>
        </p:nvSpPr>
        <p:spPr>
          <a:xfrm>
            <a:off x="838200" y="2654709"/>
            <a:ext cx="10515600" cy="3522253"/>
          </a:xfrm>
        </p:spPr>
        <p:txBody>
          <a:bodyPr>
            <a:normAutofit fontScale="92500" lnSpcReduction="20000"/>
          </a:bodyPr>
          <a:lstStyle/>
          <a:p>
            <a:r>
              <a:rPr lang="en-GB" dirty="0"/>
              <a:t>Reading for comprehension involves several key approaches:</a:t>
            </a:r>
          </a:p>
          <a:p>
            <a:pPr lvl="1"/>
            <a:r>
              <a:rPr lang="en-GB" dirty="0"/>
              <a:t>Identifying and activating prior knowledge</a:t>
            </a:r>
          </a:p>
          <a:p>
            <a:pPr lvl="1"/>
            <a:r>
              <a:rPr lang="en-GB" dirty="0"/>
              <a:t>Predicting and questioning</a:t>
            </a:r>
          </a:p>
          <a:p>
            <a:pPr lvl="1"/>
            <a:r>
              <a:rPr lang="en-GB" dirty="0"/>
              <a:t>Monitoring and clarifying</a:t>
            </a:r>
          </a:p>
          <a:p>
            <a:pPr lvl="1"/>
            <a:r>
              <a:rPr lang="en-GB" dirty="0"/>
              <a:t>Drawing inferences</a:t>
            </a:r>
          </a:p>
          <a:p>
            <a:pPr lvl="1"/>
            <a:r>
              <a:rPr lang="en-GB" dirty="0"/>
              <a:t>Summarising / retelling</a:t>
            </a:r>
          </a:p>
          <a:p>
            <a:r>
              <a:rPr lang="en-GB" dirty="0"/>
              <a:t>Each of these can be used explicitly with students when working with texts to model effective approaches</a:t>
            </a:r>
          </a:p>
          <a:p>
            <a:endParaRPr lang="en-GB" dirty="0"/>
          </a:p>
          <a:p>
            <a:pPr marL="0" indent="0">
              <a:buNone/>
            </a:pPr>
            <a:r>
              <a:rPr lang="en-GB" dirty="0"/>
              <a:t>(Barton et al 2017)</a:t>
            </a:r>
          </a:p>
        </p:txBody>
      </p:sp>
      <p:pic>
        <p:nvPicPr>
          <p:cNvPr id="4" name="Content Placeholder 21">
            <a:extLst>
              <a:ext uri="{FF2B5EF4-FFF2-40B4-BE49-F238E27FC236}">
                <a16:creationId xmlns:a16="http://schemas.microsoft.com/office/drawing/2014/main" id="{EEAFE5C3-C1AC-AD56-E605-87BFE4F93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Tree>
    <p:extLst>
      <p:ext uri="{BB962C8B-B14F-4D97-AF65-F5344CB8AC3E}">
        <p14:creationId xmlns:p14="http://schemas.microsoft.com/office/powerpoint/2010/main" val="1319160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38CC67-9CB5-3CD5-DC0D-C1301AE30C06}"/>
              </a:ext>
            </a:extLst>
          </p:cNvPr>
          <p:cNvSpPr>
            <a:spLocks noGrp="1"/>
          </p:cNvSpPr>
          <p:nvPr>
            <p:ph type="title"/>
          </p:nvPr>
        </p:nvSpPr>
        <p:spPr/>
        <p:txBody>
          <a:bodyPr/>
          <a:lstStyle/>
          <a:p>
            <a:r>
              <a:rPr lang="en-GB"/>
              <a:t>Clarify your understanding</a:t>
            </a:r>
          </a:p>
        </p:txBody>
      </p:sp>
      <p:sp>
        <p:nvSpPr>
          <p:cNvPr id="5" name="Content Placeholder 4">
            <a:extLst>
              <a:ext uri="{FF2B5EF4-FFF2-40B4-BE49-F238E27FC236}">
                <a16:creationId xmlns:a16="http://schemas.microsoft.com/office/drawing/2014/main" id="{29C7C874-28CA-DB44-076D-036358A0BCB5}"/>
              </a:ext>
            </a:extLst>
          </p:cNvPr>
          <p:cNvSpPr>
            <a:spLocks noGrp="1"/>
          </p:cNvSpPr>
          <p:nvPr>
            <p:ph sz="half" idx="1"/>
          </p:nvPr>
        </p:nvSpPr>
        <p:spPr/>
        <p:txBody>
          <a:bodyPr>
            <a:normAutofit lnSpcReduction="10000"/>
          </a:bodyPr>
          <a:lstStyle/>
          <a:p>
            <a:r>
              <a:rPr lang="en-GB" dirty="0"/>
              <a:t>Now we’ve thought about </a:t>
            </a:r>
          </a:p>
          <a:p>
            <a:pPr lvl="1"/>
            <a:r>
              <a:rPr lang="en-GB" dirty="0"/>
              <a:t>Dyslexia, literacy and comprehension</a:t>
            </a:r>
          </a:p>
          <a:p>
            <a:pPr lvl="1"/>
            <a:r>
              <a:rPr lang="en-GB" dirty="0"/>
              <a:t>Our Student “T”</a:t>
            </a:r>
          </a:p>
          <a:p>
            <a:pPr lvl="1"/>
            <a:r>
              <a:rPr lang="en-GB" dirty="0"/>
              <a:t>Some techniques that might address their needs </a:t>
            </a:r>
          </a:p>
          <a:p>
            <a:r>
              <a:rPr lang="en-GB" dirty="0"/>
              <a:t>In groups, share your thoughts about which of the ideas set out  *might* be useful – and what you’ll need to think about in order to use them.</a:t>
            </a:r>
          </a:p>
        </p:txBody>
      </p:sp>
      <p:pic>
        <p:nvPicPr>
          <p:cNvPr id="8" name="Content Placeholder 7" descr="Yellow speech bubble on pink background">
            <a:extLst>
              <a:ext uri="{FF2B5EF4-FFF2-40B4-BE49-F238E27FC236}">
                <a16:creationId xmlns:a16="http://schemas.microsoft.com/office/drawing/2014/main" id="{901423D3-1CE0-3079-E242-CF95629FFD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59496"/>
            <a:ext cx="5181600" cy="3886745"/>
          </a:xfrm>
        </p:spPr>
      </p:pic>
    </p:spTree>
    <p:extLst>
      <p:ext uri="{BB962C8B-B14F-4D97-AF65-F5344CB8AC3E}">
        <p14:creationId xmlns:p14="http://schemas.microsoft.com/office/powerpoint/2010/main" val="55998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8F64F4-E11D-4C1F-C9CC-059469B14D74}"/>
              </a:ext>
            </a:extLst>
          </p:cNvPr>
          <p:cNvSpPr>
            <a:spLocks noGrp="1"/>
          </p:cNvSpPr>
          <p:nvPr>
            <p:ph type="title"/>
          </p:nvPr>
        </p:nvSpPr>
        <p:spPr>
          <a:xfrm>
            <a:off x="686834" y="1153572"/>
            <a:ext cx="3200400" cy="4461163"/>
          </a:xfrm>
        </p:spPr>
        <p:txBody>
          <a:bodyPr>
            <a:normAutofit/>
          </a:bodyPr>
          <a:lstStyle/>
          <a:p>
            <a:r>
              <a:rPr lang="en-GB">
                <a:solidFill>
                  <a:srgbClr val="FFFFFF"/>
                </a:solidFill>
              </a:rPr>
              <a:t>Some procedural support for you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33001C-2670-6609-59B2-0C4EB4ECC9B1}"/>
              </a:ext>
            </a:extLst>
          </p:cNvPr>
          <p:cNvSpPr>
            <a:spLocks noGrp="1"/>
          </p:cNvSpPr>
          <p:nvPr>
            <p:ph idx="1"/>
          </p:nvPr>
        </p:nvSpPr>
        <p:spPr>
          <a:xfrm>
            <a:off x="4447308" y="591344"/>
            <a:ext cx="6906491" cy="5585619"/>
          </a:xfrm>
        </p:spPr>
        <p:txBody>
          <a:bodyPr anchor="ctr">
            <a:normAutofit/>
          </a:bodyPr>
          <a:lstStyle/>
          <a:p>
            <a:pPr marL="0" indent="0">
              <a:buNone/>
            </a:pPr>
            <a:r>
              <a:rPr lang="en-GB" sz="2400" b="1" dirty="0"/>
              <a:t>September – October</a:t>
            </a:r>
          </a:p>
          <a:p>
            <a:pPr marL="0" indent="0">
              <a:buNone/>
            </a:pPr>
            <a:r>
              <a:rPr lang="en-GB" sz="2400" dirty="0"/>
              <a:t>Discuss a need, pupils and barriers with mentor and host teacher.</a:t>
            </a:r>
          </a:p>
          <a:p>
            <a:pPr marL="0" indent="0">
              <a:buNone/>
            </a:pPr>
            <a:r>
              <a:rPr lang="en-GB" sz="2400" dirty="0"/>
              <a:t>Choose a focus (with a good link to your subject)</a:t>
            </a:r>
          </a:p>
          <a:p>
            <a:pPr marL="0" indent="0">
              <a:buNone/>
            </a:pPr>
            <a:r>
              <a:rPr lang="en-GB" sz="2400" dirty="0"/>
              <a:t>Observations of that pupil.</a:t>
            </a:r>
          </a:p>
          <a:p>
            <a:pPr marL="0" indent="0">
              <a:buNone/>
            </a:pPr>
            <a:r>
              <a:rPr lang="en-GB" sz="2400" dirty="0"/>
              <a:t>Start some reading of generic and subject focused texts on the need and barriers you have chosen</a:t>
            </a:r>
          </a:p>
          <a:p>
            <a:pPr marL="0" indent="0">
              <a:buNone/>
            </a:pPr>
            <a:r>
              <a:rPr lang="en-GB" sz="2400" b="1" dirty="0"/>
              <a:t>November – December </a:t>
            </a:r>
          </a:p>
          <a:p>
            <a:pPr marL="0" indent="0">
              <a:buNone/>
            </a:pPr>
            <a:r>
              <a:rPr lang="en-GB" sz="2400" dirty="0"/>
              <a:t>Reflect and adapt or plan a lesson or two which addresses the students’ barriers specifically.</a:t>
            </a:r>
          </a:p>
          <a:p>
            <a:pPr marL="0" indent="0">
              <a:buNone/>
            </a:pPr>
            <a:r>
              <a:rPr lang="en-GB" sz="2400" dirty="0"/>
              <a:t>Teach the lesson and remember to gather evidence that will help you evaluate the impact of your teaching.</a:t>
            </a:r>
          </a:p>
        </p:txBody>
      </p:sp>
    </p:spTree>
    <p:extLst>
      <p:ext uri="{BB962C8B-B14F-4D97-AF65-F5344CB8AC3E}">
        <p14:creationId xmlns:p14="http://schemas.microsoft.com/office/powerpoint/2010/main" val="3288612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C775054-8DDC-144D-B42C-8D24965CF0F1}"/>
              </a:ext>
            </a:extLst>
          </p:cNvPr>
          <p:cNvSpPr>
            <a:spLocks noGrp="1"/>
          </p:cNvSpPr>
          <p:nvPr>
            <p:ph idx="1"/>
          </p:nvPr>
        </p:nvSpPr>
        <p:spPr/>
        <p:txBody>
          <a:bodyPr/>
          <a:lstStyle/>
          <a:p>
            <a:r>
              <a:rPr lang="en-US" dirty="0"/>
              <a:t>https://</a:t>
            </a:r>
            <a:r>
              <a:rPr lang="en-US" dirty="0" err="1"/>
              <a:t>www.youtube.com</a:t>
            </a:r>
            <a:r>
              <a:rPr lang="en-US" dirty="0"/>
              <a:t>/</a:t>
            </a:r>
            <a:r>
              <a:rPr lang="en-US" dirty="0" err="1"/>
              <a:t>watcVh?v</a:t>
            </a:r>
            <a:r>
              <a:rPr lang="en-US" dirty="0"/>
              <a:t>=RHSM8rsu5lk</a:t>
            </a:r>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bg1"/>
                </a:solidFill>
              </a:rPr>
              <a:t>Individual Task for </a:t>
            </a:r>
          </a:p>
          <a:p>
            <a:pPr algn="ctr"/>
            <a:r>
              <a:rPr lang="en-GB" altLang="en-US" dirty="0">
                <a:solidFill>
                  <a:schemeClr val="bg1"/>
                </a:solidFill>
              </a:rPr>
              <a:t>Day 2 </a:t>
            </a: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dirty="0"/>
          </a:p>
          <a:p>
            <a:endParaRPr lang="en-US" dirty="0"/>
          </a:p>
        </p:txBody>
      </p:sp>
      <p:sp>
        <p:nvSpPr>
          <p:cNvPr id="9" name="TextBox 8">
            <a:extLst>
              <a:ext uri="{FF2B5EF4-FFF2-40B4-BE49-F238E27FC236}">
                <a16:creationId xmlns:a16="http://schemas.microsoft.com/office/drawing/2014/main" id="{328E932E-3069-E244-A283-A4CC7CA38249}"/>
              </a:ext>
            </a:extLst>
          </p:cNvPr>
          <p:cNvSpPr txBox="1"/>
          <p:nvPr/>
        </p:nvSpPr>
        <p:spPr>
          <a:xfrm>
            <a:off x="5018048" y="1825626"/>
            <a:ext cx="6754089" cy="5447645"/>
          </a:xfrm>
          <a:prstGeom prst="rect">
            <a:avLst/>
          </a:prstGeom>
          <a:noFill/>
        </p:spPr>
        <p:txBody>
          <a:bodyPr wrap="square" rtlCol="0">
            <a:spAutoFit/>
          </a:bodyPr>
          <a:lstStyle/>
          <a:p>
            <a:r>
              <a:rPr lang="en-GB" dirty="0"/>
              <a:t>Prepare a short, </a:t>
            </a:r>
            <a:r>
              <a:rPr lang="en-GB" b="1" dirty="0"/>
              <a:t>informal</a:t>
            </a:r>
            <a:r>
              <a:rPr lang="en-GB" dirty="0"/>
              <a:t> presentation about the </a:t>
            </a:r>
            <a:r>
              <a:rPr lang="en-GB" b="1" dirty="0"/>
              <a:t>strategies appropriate to your chosen inclusion need </a:t>
            </a:r>
            <a:r>
              <a:rPr lang="en-GB" dirty="0"/>
              <a:t>and the changes you </a:t>
            </a:r>
            <a:r>
              <a:rPr lang="en-GB" b="1" dirty="0"/>
              <a:t>either observed or made yourself to a lesson plan and resource.</a:t>
            </a:r>
            <a:r>
              <a:rPr lang="en-GB" dirty="0"/>
              <a:t> </a:t>
            </a:r>
          </a:p>
          <a:p>
            <a:endParaRPr lang="en-GB" sz="2000" dirty="0"/>
          </a:p>
          <a:p>
            <a:r>
              <a:rPr lang="en-GB" dirty="0"/>
              <a:t>Your presentation should: </a:t>
            </a:r>
          </a:p>
          <a:p>
            <a:endParaRPr lang="en-GB" sz="2000" dirty="0"/>
          </a:p>
          <a:p>
            <a:r>
              <a:rPr lang="en-GB" b="1" dirty="0"/>
              <a:t>Outline </a:t>
            </a:r>
            <a:r>
              <a:rPr lang="en-GB" dirty="0"/>
              <a:t>the particular need you have decided to focus on.</a:t>
            </a:r>
          </a:p>
          <a:p>
            <a:endParaRPr lang="en-GB" dirty="0"/>
          </a:p>
          <a:p>
            <a:r>
              <a:rPr lang="en-GB" b="1" dirty="0"/>
              <a:t>Summarise</a:t>
            </a:r>
            <a:r>
              <a:rPr lang="en-GB" dirty="0"/>
              <a:t> </a:t>
            </a:r>
            <a:r>
              <a:rPr lang="en-GB" b="1" dirty="0"/>
              <a:t>and discuss at least two </a:t>
            </a:r>
            <a:r>
              <a:rPr lang="en-GB" dirty="0"/>
              <a:t>pieces of research or professional literature that suggests strategies that may work for this need.</a:t>
            </a:r>
          </a:p>
          <a:p>
            <a:endParaRPr lang="en-GB" dirty="0"/>
          </a:p>
          <a:p>
            <a:r>
              <a:rPr lang="en-GB" b="1" dirty="0"/>
              <a:t>Provide an outline </a:t>
            </a:r>
            <a:r>
              <a:rPr lang="en-GB" dirty="0"/>
              <a:t>of the pupil(s) you are observing and relate the literature to this/these pupil(s). Ensure the pupil(s) remain anonymous.</a:t>
            </a:r>
          </a:p>
          <a:p>
            <a:endParaRPr lang="en-GB" dirty="0"/>
          </a:p>
          <a:p>
            <a:r>
              <a:rPr lang="en-GB" b="1" dirty="0"/>
              <a:t>Outline </a:t>
            </a:r>
            <a:r>
              <a:rPr lang="en-GB" dirty="0"/>
              <a:t>and</a:t>
            </a:r>
            <a:r>
              <a:rPr lang="en-GB" b="1" dirty="0"/>
              <a:t> explain </a:t>
            </a:r>
            <a:r>
              <a:rPr lang="en-GB" dirty="0"/>
              <a:t>the changes you made to your lesson plan and resource</a:t>
            </a:r>
            <a:r>
              <a:rPr lang="en-GB" b="1" dirty="0"/>
              <a:t> </a:t>
            </a:r>
            <a:r>
              <a:rPr lang="en-GB" dirty="0"/>
              <a:t>and </a:t>
            </a:r>
            <a:r>
              <a:rPr lang="en-GB" b="1" dirty="0"/>
              <a:t>relate these to the literature. </a:t>
            </a:r>
            <a:endParaRPr lang="en-GB" dirty="0"/>
          </a:p>
          <a:p>
            <a:br>
              <a:rPr lang="en-GB" dirty="0"/>
            </a:br>
            <a:endParaRPr lang="en-US" sz="2000" dirty="0"/>
          </a:p>
        </p:txBody>
      </p:sp>
    </p:spTree>
    <p:extLst>
      <p:ext uri="{BB962C8B-B14F-4D97-AF65-F5344CB8AC3E}">
        <p14:creationId xmlns:p14="http://schemas.microsoft.com/office/powerpoint/2010/main" val="40020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F146-7935-BE46-9BD5-96C7F5EBE85A}"/>
              </a:ext>
            </a:extLst>
          </p:cNvPr>
          <p:cNvSpPr>
            <a:spLocks noGrp="1"/>
          </p:cNvSpPr>
          <p:nvPr>
            <p:ph type="title"/>
          </p:nvPr>
        </p:nvSpPr>
        <p:spPr/>
        <p:txBody>
          <a:bodyPr/>
          <a:lstStyle/>
          <a:p>
            <a:br>
              <a:rPr lang="en-US" dirty="0"/>
            </a:br>
            <a:endParaRPr lang="en-US" dirty="0"/>
          </a:p>
        </p:txBody>
      </p:sp>
      <p:sp useBgFill="1">
        <p:nvSpPr>
          <p:cNvPr id="4" name="Rectangle 3">
            <a:extLst>
              <a:ext uri="{FF2B5EF4-FFF2-40B4-BE49-F238E27FC236}">
                <a16:creationId xmlns:a16="http://schemas.microsoft.com/office/drawing/2014/main" id="{CE258B26-4D9B-454D-8712-CFF683ECB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045134-A524-4B45-B600-6A3A91DC8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B41739AC-6B76-3947-A6B8-E717657AA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B1D8E0-109E-3144-AEFF-5C43CEA7432A}"/>
              </a:ext>
            </a:extLst>
          </p:cNvPr>
          <p:cNvSpPr txBox="1">
            <a:spLocks/>
          </p:cNvSpPr>
          <p:nvPr/>
        </p:nvSpPr>
        <p:spPr>
          <a:xfrm>
            <a:off x="804672" y="640080"/>
            <a:ext cx="328269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pic>
        <p:nvPicPr>
          <p:cNvPr id="8" name="Content Placeholder 21">
            <a:extLst>
              <a:ext uri="{FF2B5EF4-FFF2-40B4-BE49-F238E27FC236}">
                <a16:creationId xmlns:a16="http://schemas.microsoft.com/office/drawing/2014/main" id="{E1CA0661-88BD-DA4D-8D7E-05E346EC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9" name="TextBox 8">
            <a:extLst>
              <a:ext uri="{FF2B5EF4-FFF2-40B4-BE49-F238E27FC236}">
                <a16:creationId xmlns:a16="http://schemas.microsoft.com/office/drawing/2014/main" id="{ABFB2B30-3E8F-DB48-A83F-F710FCF53643}"/>
              </a:ext>
            </a:extLst>
          </p:cNvPr>
          <p:cNvSpPr txBox="1"/>
          <p:nvPr/>
        </p:nvSpPr>
        <p:spPr>
          <a:xfrm>
            <a:off x="6614556" y="2719449"/>
            <a:ext cx="184731" cy="369332"/>
          </a:xfrm>
          <a:prstGeom prst="rect">
            <a:avLst/>
          </a:prstGeom>
          <a:noFill/>
        </p:spPr>
        <p:txBody>
          <a:bodyPr wrap="none" rtlCol="0">
            <a:spAutoFit/>
          </a:bodyPr>
          <a:lstStyle/>
          <a:p>
            <a:endParaRPr lang="en-US" dirty="0"/>
          </a:p>
        </p:txBody>
      </p:sp>
      <p:sp>
        <p:nvSpPr>
          <p:cNvPr id="15" name="Rectangle 12">
            <a:extLst>
              <a:ext uri="{FF2B5EF4-FFF2-40B4-BE49-F238E27FC236}">
                <a16:creationId xmlns:a16="http://schemas.microsoft.com/office/drawing/2014/main" id="{5188BD45-93FC-3B47-8700-AD68D54E7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2ABDB651-652D-CD42-93F2-C9EF1173CBA5}"/>
              </a:ext>
            </a:extLst>
          </p:cNvPr>
          <p:cNvSpPr txBox="1"/>
          <p:nvPr/>
        </p:nvSpPr>
        <p:spPr>
          <a:xfrm>
            <a:off x="256479" y="1204343"/>
            <a:ext cx="4232020" cy="4154984"/>
          </a:xfrm>
          <a:prstGeom prst="rect">
            <a:avLst/>
          </a:prstGeom>
          <a:noFill/>
        </p:spPr>
        <p:txBody>
          <a:bodyPr wrap="square" rtlCol="0">
            <a:spAutoFit/>
          </a:bodyPr>
          <a:lstStyle/>
          <a:p>
            <a:pPr algn="ctr"/>
            <a:r>
              <a:rPr lang="en-GB" altLang="en-US" sz="3600" dirty="0">
                <a:solidFill>
                  <a:schemeClr val="bg1"/>
                </a:solidFill>
              </a:rPr>
              <a:t> </a:t>
            </a:r>
          </a:p>
          <a:p>
            <a:pPr algn="ctr"/>
            <a:endParaRPr lang="en-GB" altLang="en-US" sz="3600" dirty="0">
              <a:solidFill>
                <a:schemeClr val="bg1"/>
              </a:solidFill>
            </a:endParaRPr>
          </a:p>
          <a:p>
            <a:pPr algn="ctr"/>
            <a:r>
              <a:rPr lang="en-GB" altLang="en-US" sz="3600" dirty="0">
                <a:solidFill>
                  <a:schemeClr val="bg1"/>
                </a:solidFill>
              </a:rPr>
              <a:t>Independent task:</a:t>
            </a:r>
          </a:p>
          <a:p>
            <a:pPr algn="ctr"/>
            <a:r>
              <a:rPr lang="en-GB" altLang="en-US" sz="3600" dirty="0">
                <a:solidFill>
                  <a:schemeClr val="bg1"/>
                </a:solidFill>
              </a:rPr>
              <a:t>Conducting a search</a:t>
            </a:r>
          </a:p>
          <a:p>
            <a:pPr algn="ctr">
              <a:defRPr/>
            </a:pPr>
            <a:endParaRPr lang="en-GB" sz="2400" dirty="0">
              <a:solidFill>
                <a:schemeClr val="bg1"/>
              </a:solidFill>
            </a:endParaRPr>
          </a:p>
          <a:p>
            <a:pPr algn="ctr">
              <a:defRPr/>
            </a:pPr>
            <a:endParaRPr lang="en-GB" sz="2400" dirty="0">
              <a:solidFill>
                <a:schemeClr val="bg1"/>
              </a:solidFill>
            </a:endParaRPr>
          </a:p>
          <a:p>
            <a:pPr algn="ctr"/>
            <a:endParaRPr lang="en-GB" sz="3600" dirty="0">
              <a:solidFill>
                <a:schemeClr val="bg1"/>
              </a:solidFill>
            </a:endParaRPr>
          </a:p>
          <a:p>
            <a:pPr algn="ctr"/>
            <a:endParaRPr lang="en-US" sz="3600" dirty="0">
              <a:solidFill>
                <a:schemeClr val="bg1"/>
              </a:solidFill>
            </a:endParaRPr>
          </a:p>
        </p:txBody>
      </p:sp>
      <p:sp>
        <p:nvSpPr>
          <p:cNvPr id="16" name="Content Placeholder 15">
            <a:extLst>
              <a:ext uri="{FF2B5EF4-FFF2-40B4-BE49-F238E27FC236}">
                <a16:creationId xmlns:a16="http://schemas.microsoft.com/office/drawing/2014/main" id="{B969AD4B-EE32-862D-A750-53EBD364F85D}"/>
              </a:ext>
            </a:extLst>
          </p:cNvPr>
          <p:cNvSpPr>
            <a:spLocks noGrp="1"/>
          </p:cNvSpPr>
          <p:nvPr>
            <p:ph idx="1"/>
          </p:nvPr>
        </p:nvSpPr>
        <p:spPr>
          <a:xfrm>
            <a:off x="5854534" y="1825625"/>
            <a:ext cx="5499265" cy="4351338"/>
          </a:xfrm>
        </p:spPr>
        <p:txBody>
          <a:bodyPr>
            <a:normAutofit/>
          </a:bodyPr>
          <a:lstStyle/>
          <a:p>
            <a:endParaRPr lang="en-US" dirty="0"/>
          </a:p>
          <a:p>
            <a:r>
              <a:rPr lang="en-US" dirty="0"/>
              <a:t>Using the video guidance, conduct a search in your chosen research area. </a:t>
            </a:r>
          </a:p>
          <a:p>
            <a:r>
              <a:rPr lang="en-US" dirty="0"/>
              <a:t>Remember to keep a record of the literature you will refer to or reference via direct quotation.</a:t>
            </a:r>
          </a:p>
          <a:p>
            <a:r>
              <a:rPr lang="en-US" dirty="0"/>
              <a:t>Use this precious time carefully and avoid committing time to unrelated or unhelpful literature.</a:t>
            </a:r>
          </a:p>
          <a:p>
            <a:pPr marL="0" indent="0">
              <a:buNone/>
            </a:pPr>
            <a:endParaRPr lang="en-US" dirty="0"/>
          </a:p>
          <a:p>
            <a:endParaRPr lang="en-US" dirty="0"/>
          </a:p>
        </p:txBody>
      </p:sp>
    </p:spTree>
    <p:extLst>
      <p:ext uri="{BB962C8B-B14F-4D97-AF65-F5344CB8AC3E}">
        <p14:creationId xmlns:p14="http://schemas.microsoft.com/office/powerpoint/2010/main" val="2109745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24DD-8F64-833A-F741-A67641D92B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CCAD94-F40C-44E1-12B7-FE996305A31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B8FC113-7F65-92F7-1FAF-44F0201FB61F}"/>
              </a:ext>
            </a:extLst>
          </p:cNvPr>
          <p:cNvPicPr>
            <a:picLocks noChangeAspect="1"/>
          </p:cNvPicPr>
          <p:nvPr/>
        </p:nvPicPr>
        <p:blipFill>
          <a:blip r:embed="rId2"/>
          <a:stretch>
            <a:fillRect/>
          </a:stretch>
        </p:blipFill>
        <p:spPr>
          <a:xfrm>
            <a:off x="-572237" y="-365125"/>
            <a:ext cx="12192000" cy="6858000"/>
          </a:xfrm>
          <a:prstGeom prst="rect">
            <a:avLst/>
          </a:prstGeom>
        </p:spPr>
      </p:pic>
    </p:spTree>
    <p:extLst>
      <p:ext uri="{BB962C8B-B14F-4D97-AF65-F5344CB8AC3E}">
        <p14:creationId xmlns:p14="http://schemas.microsoft.com/office/powerpoint/2010/main" val="1530551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818-9F93-9C42-9975-6607570C0F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C775054-8DDC-144D-B42C-8D24965CF0F1}"/>
              </a:ext>
            </a:extLst>
          </p:cNvPr>
          <p:cNvSpPr>
            <a:spLocks noGrp="1"/>
          </p:cNvSpPr>
          <p:nvPr>
            <p:ph idx="1"/>
          </p:nvPr>
        </p:nvSpPr>
        <p:spPr/>
        <p:txBody>
          <a:bodyPr/>
          <a:lstStyle/>
          <a:p>
            <a:r>
              <a:rPr lang="en-US" dirty="0"/>
              <a:t>https://</a:t>
            </a:r>
            <a:r>
              <a:rPr lang="en-US" dirty="0" err="1"/>
              <a:t>www.youtube.com</a:t>
            </a:r>
            <a:r>
              <a:rPr lang="en-US" dirty="0"/>
              <a:t>/</a:t>
            </a:r>
            <a:r>
              <a:rPr lang="en-US" dirty="0" err="1"/>
              <a:t>watcVh?v</a:t>
            </a:r>
            <a:r>
              <a:rPr lang="en-US" dirty="0"/>
              <a:t>=RHSM8rsu5lk</a:t>
            </a:r>
          </a:p>
        </p:txBody>
      </p:sp>
      <p:sp useBgFill="1">
        <p:nvSpPr>
          <p:cNvPr id="4" name="Rectangle 3">
            <a:extLst>
              <a:ext uri="{FF2B5EF4-FFF2-40B4-BE49-F238E27FC236}">
                <a16:creationId xmlns:a16="http://schemas.microsoft.com/office/drawing/2014/main" id="{50462088-B0B5-8441-A371-AA332E01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2553BA-486A-FD4F-8D92-A55A872EA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44926AB3-9925-2040-B182-80A503F6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E5BA5CD-2E58-E04E-90BD-9B7372CD94DA}"/>
              </a:ext>
            </a:extLst>
          </p:cNvPr>
          <p:cNvSpPr txBox="1">
            <a:spLocks/>
          </p:cNvSpPr>
          <p:nvPr/>
        </p:nvSpPr>
        <p:spPr>
          <a:xfrm>
            <a:off x="804672" y="640080"/>
            <a:ext cx="2977106"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bg1"/>
                </a:solidFill>
              </a:rPr>
              <a:t>Timeline</a:t>
            </a:r>
          </a:p>
        </p:txBody>
      </p:sp>
      <p:pic>
        <p:nvPicPr>
          <p:cNvPr id="8" name="Content Placeholder 21">
            <a:extLst>
              <a:ext uri="{FF2B5EF4-FFF2-40B4-BE49-F238E27FC236}">
                <a16:creationId xmlns:a16="http://schemas.microsoft.com/office/drawing/2014/main" id="{F0D3B364-C010-8547-BF57-658A42CF1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2515" y="150312"/>
            <a:ext cx="2139622" cy="1215025"/>
          </a:xfrm>
          <a:prstGeom prst="rect">
            <a:avLst/>
          </a:prstGeom>
        </p:spPr>
      </p:pic>
      <p:sp>
        <p:nvSpPr>
          <p:cNvPr id="12" name="TextBox 11">
            <a:extLst>
              <a:ext uri="{FF2B5EF4-FFF2-40B4-BE49-F238E27FC236}">
                <a16:creationId xmlns:a16="http://schemas.microsoft.com/office/drawing/2014/main" id="{96495F39-6768-9E49-AE1F-FF650A8F588B}"/>
              </a:ext>
            </a:extLst>
          </p:cNvPr>
          <p:cNvSpPr txBox="1"/>
          <p:nvPr/>
        </p:nvSpPr>
        <p:spPr>
          <a:xfrm>
            <a:off x="7715250" y="2814638"/>
            <a:ext cx="184731" cy="646331"/>
          </a:xfrm>
          <a:prstGeom prst="rect">
            <a:avLst/>
          </a:prstGeom>
          <a:noFill/>
        </p:spPr>
        <p:txBody>
          <a:bodyPr wrap="none" rtlCol="0">
            <a:spAutoFit/>
          </a:bodyPr>
          <a:lstStyle/>
          <a:p>
            <a:endParaRPr lang="en-US" dirty="0"/>
          </a:p>
          <a:p>
            <a:endParaRPr lang="en-US" dirty="0"/>
          </a:p>
        </p:txBody>
      </p:sp>
      <p:sp>
        <p:nvSpPr>
          <p:cNvPr id="9" name="TextBox 8">
            <a:extLst>
              <a:ext uri="{FF2B5EF4-FFF2-40B4-BE49-F238E27FC236}">
                <a16:creationId xmlns:a16="http://schemas.microsoft.com/office/drawing/2014/main" id="{328E932E-3069-E244-A283-A4CC7CA38249}"/>
              </a:ext>
            </a:extLst>
          </p:cNvPr>
          <p:cNvSpPr txBox="1"/>
          <p:nvPr/>
        </p:nvSpPr>
        <p:spPr>
          <a:xfrm>
            <a:off x="5018048" y="1365338"/>
            <a:ext cx="6856626" cy="5663089"/>
          </a:xfrm>
          <a:prstGeom prst="rect">
            <a:avLst/>
          </a:prstGeom>
          <a:noFill/>
        </p:spPr>
        <p:txBody>
          <a:bodyPr wrap="square" rtlCol="0">
            <a:spAutoFit/>
          </a:bodyPr>
          <a:lstStyle/>
          <a:p>
            <a:pPr algn="ctr"/>
            <a:r>
              <a:rPr lang="en-GB" b="1" dirty="0"/>
              <a:t>You have 5 weeks until our next session (23</a:t>
            </a:r>
            <a:r>
              <a:rPr lang="en-GB" b="1" baseline="30000" dirty="0"/>
              <a:t>rd</a:t>
            </a:r>
            <a:r>
              <a:rPr lang="en-GB" b="1" dirty="0"/>
              <a:t> Nov)</a:t>
            </a:r>
          </a:p>
          <a:p>
            <a:endParaRPr lang="en-GB" b="1" dirty="0"/>
          </a:p>
          <a:p>
            <a:r>
              <a:rPr lang="en-GB" b="1" dirty="0"/>
              <a:t>The tasks are designed to enable you to embark on meaningful research, and planning, that ideally forms a skeleton draft to your final assignment. It is also an opportunity to share professional dialogue with colleagues in our next session, further supporting your </a:t>
            </a:r>
            <a:r>
              <a:rPr lang="en-GB" b="1" dirty="0" err="1"/>
              <a:t>wriitng</a:t>
            </a:r>
            <a:r>
              <a:rPr lang="en-GB" b="1" dirty="0"/>
              <a:t>.</a:t>
            </a:r>
          </a:p>
          <a:p>
            <a:endParaRPr lang="en-GB" dirty="0"/>
          </a:p>
          <a:p>
            <a:r>
              <a:rPr lang="en-GB" dirty="0"/>
              <a:t>As a guideline, aim to identify a </a:t>
            </a:r>
            <a:r>
              <a:rPr lang="en-GB" b="1" dirty="0"/>
              <a:t>regular time each week </a:t>
            </a:r>
            <a:r>
              <a:rPr lang="en-GB" dirty="0"/>
              <a:t>to work on these tasks. Use your timetable to identify opportunities. Continue to research, read about and discuss with colleagues how teachers have thought about and tried to address the inclusion or SEND needs you have identified.</a:t>
            </a:r>
          </a:p>
          <a:p>
            <a:endParaRPr lang="en-GB" dirty="0"/>
          </a:p>
          <a:p>
            <a:r>
              <a:rPr lang="en-GB" dirty="0"/>
              <a:t>Observe your pupil(s), if possible, in a range of learning contexts (subject classes, special needs unit, extra-curricular groups, pastoral setting) to enable you to ask questions of teachers. Discuss planning choices with colleagues.. Do not over-think the task; come to the session ready to share where you are in your thinking and reading.</a:t>
            </a:r>
            <a:endParaRPr lang="en-GB" sz="2000" dirty="0"/>
          </a:p>
          <a:p>
            <a:br>
              <a:rPr lang="en-GB" dirty="0"/>
            </a:br>
            <a:endParaRPr lang="en-US" sz="2000" dirty="0"/>
          </a:p>
        </p:txBody>
      </p:sp>
    </p:spTree>
    <p:extLst>
      <p:ext uri="{BB962C8B-B14F-4D97-AF65-F5344CB8AC3E}">
        <p14:creationId xmlns:p14="http://schemas.microsoft.com/office/powerpoint/2010/main" val="336702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AF61-7A54-71F2-7DBE-86A28F125AF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The Learning Objectives of Supporting Individuals:</a:t>
            </a:r>
          </a:p>
        </p:txBody>
      </p:sp>
      <p:graphicFrame>
        <p:nvGraphicFramePr>
          <p:cNvPr id="4" name="Content Placeholder 3">
            <a:extLst>
              <a:ext uri="{FF2B5EF4-FFF2-40B4-BE49-F238E27FC236}">
                <a16:creationId xmlns:a16="http://schemas.microsoft.com/office/drawing/2014/main" id="{64741372-33F3-55EA-D219-87ADE13C2408}"/>
              </a:ext>
            </a:extLst>
          </p:cNvPr>
          <p:cNvGraphicFramePr>
            <a:graphicFrameLocks noGrp="1"/>
          </p:cNvGraphicFramePr>
          <p:nvPr>
            <p:ph idx="1"/>
          </p:nvPr>
        </p:nvGraphicFramePr>
        <p:xfrm>
          <a:off x="4038600" y="1010938"/>
          <a:ext cx="7188199" cy="4832738"/>
        </p:xfrm>
        <a:graphic>
          <a:graphicData uri="http://schemas.openxmlformats.org/drawingml/2006/table">
            <a:tbl>
              <a:tblPr firstRow="1" firstCol="1" bandRow="1"/>
              <a:tblGrid>
                <a:gridCol w="429866">
                  <a:extLst>
                    <a:ext uri="{9D8B030D-6E8A-4147-A177-3AD203B41FA5}">
                      <a16:colId xmlns:a16="http://schemas.microsoft.com/office/drawing/2014/main" val="2409686436"/>
                    </a:ext>
                  </a:extLst>
                </a:gridCol>
                <a:gridCol w="6758333">
                  <a:extLst>
                    <a:ext uri="{9D8B030D-6E8A-4147-A177-3AD203B41FA5}">
                      <a16:colId xmlns:a16="http://schemas.microsoft.com/office/drawing/2014/main" val="115276823"/>
                    </a:ext>
                  </a:extLst>
                </a:gridCol>
              </a:tblGrid>
              <a:tr h="1336916">
                <a:tc>
                  <a:txBody>
                    <a:bodyPr/>
                    <a:lstStyle/>
                    <a:p>
                      <a:pPr algn="ctr" fontAlgn="ctr">
                        <a:lnSpc>
                          <a:spcPct val="107000"/>
                        </a:lnSpc>
                        <a:spcBef>
                          <a:spcPts val="200"/>
                        </a:spcBef>
                        <a:spcAft>
                          <a:spcPts val="200"/>
                        </a:spcAft>
                      </a:pPr>
                      <a:r>
                        <a:rPr lang="en-GB" sz="1600" b="0" i="0" u="none" strike="noStrike">
                          <a:effectLst/>
                          <a:latin typeface="Arial" panose="020B0604020202020204" pitchFamily="34" charset="0"/>
                          <a:ea typeface="Calibri" panose="020F0502020204030204" pitchFamily="34" charset="0"/>
                          <a:cs typeface="Times New Roman" panose="02020603050405020304" pitchFamily="18" charset="0"/>
                        </a:rPr>
                        <a:t>1</a:t>
                      </a:r>
                      <a:endParaRPr lang="en-GB" sz="2600" b="0" i="0" u="none" strike="noStrike">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1600" b="0" i="0" u="none" strike="noStrike" dirty="0">
                          <a:effectLst/>
                          <a:latin typeface="Arial" panose="020B0604020202020204" pitchFamily="34" charset="0"/>
                          <a:ea typeface="SimSun" panose="02010600030101010101" pitchFamily="2" charset="-122"/>
                          <a:cs typeface="Times New Roman" panose="02020603050405020304" pitchFamily="18" charset="0"/>
                        </a:rPr>
                        <a:t>Use </a:t>
                      </a:r>
                      <a:r>
                        <a:rPr lang="en-GB" sz="1600" b="1" i="0" u="none" strike="noStrike" dirty="0">
                          <a:effectLst/>
                          <a:latin typeface="Arial" panose="020B0604020202020204" pitchFamily="34" charset="0"/>
                          <a:ea typeface="SimSun" panose="02010600030101010101" pitchFamily="2" charset="-122"/>
                          <a:cs typeface="Times New Roman" panose="02020603050405020304" pitchFamily="18" charset="0"/>
                        </a:rPr>
                        <a:t>knowledge of specific pedagogic techniques and technologies </a:t>
                      </a:r>
                      <a:r>
                        <a:rPr lang="en-GB" sz="1600" b="0" i="0" u="none" strike="noStrike" dirty="0">
                          <a:effectLst/>
                          <a:latin typeface="Arial" panose="020B0604020202020204" pitchFamily="34" charset="0"/>
                          <a:ea typeface="SimSun" panose="02010600030101010101" pitchFamily="2" charset="-122"/>
                          <a:cs typeface="Times New Roman" panose="02020603050405020304" pitchFamily="18" charset="0"/>
                        </a:rPr>
                        <a:t>to help individual </a:t>
                      </a:r>
                      <a:r>
                        <a:rPr lang="en-GB" sz="1600" b="1" i="0" u="none" strike="noStrike" dirty="0">
                          <a:effectLst/>
                          <a:latin typeface="Arial" panose="020B0604020202020204" pitchFamily="34" charset="0"/>
                          <a:ea typeface="SimSun" panose="02010600030101010101" pitchFamily="2" charset="-122"/>
                          <a:cs typeface="Times New Roman" panose="02020603050405020304" pitchFamily="18" charset="0"/>
                        </a:rPr>
                        <a:t>pupils to overcome specific social, cognitive, physical or mental barriers </a:t>
                      </a:r>
                      <a:r>
                        <a:rPr lang="en-GB" sz="1600" b="0" i="0" u="none" strike="noStrike" dirty="0">
                          <a:effectLst/>
                          <a:latin typeface="Arial" panose="020B0604020202020204" pitchFamily="34" charset="0"/>
                          <a:ea typeface="SimSun" panose="02010600030101010101" pitchFamily="2" charset="-122"/>
                          <a:cs typeface="Times New Roman" panose="02020603050405020304" pitchFamily="18" charset="0"/>
                        </a:rPr>
                        <a:t>to the development of understanding and learning which is relevant to the subject and context in which they have developed their practice.</a:t>
                      </a:r>
                      <a:endParaRPr lang="en-GB" sz="2600" b="0" i="0" u="none" strike="noStrike" dirty="0">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633054"/>
                  </a:ext>
                </a:extLst>
              </a:tr>
              <a:tr h="1336916">
                <a:tc>
                  <a:txBody>
                    <a:bodyPr/>
                    <a:lstStyle/>
                    <a:p>
                      <a:pPr algn="ctr" fontAlgn="ctr">
                        <a:lnSpc>
                          <a:spcPct val="107000"/>
                        </a:lnSpc>
                        <a:spcBef>
                          <a:spcPts val="200"/>
                        </a:spcBef>
                        <a:spcAft>
                          <a:spcPts val="200"/>
                        </a:spcAft>
                      </a:pPr>
                      <a:r>
                        <a:rPr lang="en-GB" sz="1600" b="0" i="0" u="none" strike="noStrike">
                          <a:effectLst/>
                          <a:latin typeface="Arial" panose="020B0604020202020204" pitchFamily="34" charset="0"/>
                          <a:ea typeface="Calibri" panose="020F0502020204030204" pitchFamily="34" charset="0"/>
                          <a:cs typeface="Times New Roman" panose="02020603050405020304" pitchFamily="18" charset="0"/>
                        </a:rPr>
                        <a:t>2</a:t>
                      </a:r>
                      <a:endParaRPr lang="en-GB" sz="2600" b="0" i="0" u="none" strike="noStrike">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1600" b="1" i="0" u="none" strike="noStrike" dirty="0">
                          <a:effectLst/>
                          <a:latin typeface="Arial" panose="020B0604020202020204" pitchFamily="34" charset="0"/>
                          <a:ea typeface="SimSun" panose="02010600030101010101" pitchFamily="2" charset="-122"/>
                          <a:cs typeface="Times New Roman" panose="02020603050405020304" pitchFamily="18" charset="0"/>
                        </a:rPr>
                        <a:t>Use a structured and systematic approach to small-scale enquiry</a:t>
                      </a:r>
                      <a:r>
                        <a:rPr lang="en-GB" sz="1600" b="0" i="0" u="none" strike="noStrike" dirty="0">
                          <a:effectLst/>
                          <a:latin typeface="Arial" panose="020B0604020202020204" pitchFamily="34" charset="0"/>
                          <a:ea typeface="SimSun" panose="02010600030101010101" pitchFamily="2" charset="-122"/>
                          <a:cs typeface="Times New Roman" panose="02020603050405020304" pitchFamily="18" charset="0"/>
                        </a:rPr>
                        <a:t>, selecting appropriate data gathering strategies which do not require ethics committee approval, make supported analysis  of this data, and then evaluate and synthesise their own findings in the light of established literature and evidence. </a:t>
                      </a:r>
                      <a:endParaRPr lang="en-GB" sz="2600" b="0" i="0" u="none" strike="noStrike" dirty="0">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78680"/>
                  </a:ext>
                </a:extLst>
              </a:tr>
              <a:tr h="1079453">
                <a:tc>
                  <a:txBody>
                    <a:bodyPr/>
                    <a:lstStyle/>
                    <a:p>
                      <a:pPr algn="ctr" fontAlgn="ctr">
                        <a:lnSpc>
                          <a:spcPct val="107000"/>
                        </a:lnSpc>
                        <a:spcBef>
                          <a:spcPts val="200"/>
                        </a:spcBef>
                        <a:spcAft>
                          <a:spcPts val="200"/>
                        </a:spcAft>
                      </a:pPr>
                      <a:r>
                        <a:rPr lang="en-GB" sz="1600" b="0" i="0" u="none" strike="noStrike">
                          <a:effectLst/>
                          <a:latin typeface="Arial" panose="020B0604020202020204" pitchFamily="34" charset="0"/>
                          <a:ea typeface="Calibri" panose="020F0502020204030204" pitchFamily="34" charset="0"/>
                          <a:cs typeface="Times New Roman" panose="02020603050405020304" pitchFamily="18" charset="0"/>
                        </a:rPr>
                        <a:t>3</a:t>
                      </a:r>
                      <a:endParaRPr lang="en-GB" sz="2600" b="0" i="0" u="none" strike="noStrike">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1600" b="1" i="0" u="none" strike="noStrike" dirty="0">
                          <a:effectLst/>
                          <a:latin typeface="Arial" panose="020B0604020202020204" pitchFamily="34" charset="0"/>
                          <a:ea typeface="SimSun" panose="02010600030101010101" pitchFamily="2" charset="-122"/>
                          <a:cs typeface="Times New Roman" panose="02020603050405020304" pitchFamily="18" charset="0"/>
                        </a:rPr>
                        <a:t>Undertake </a:t>
                      </a:r>
                      <a:r>
                        <a:rPr lang="en-GB" sz="1600" b="1" i="0" u="none" strike="noStrike" dirty="0">
                          <a:effectLst/>
                          <a:latin typeface="Arial" panose="020B0604020202020204" pitchFamily="34" charset="0"/>
                          <a:ea typeface="Arial" panose="020B0604020202020204" pitchFamily="34" charset="0"/>
                          <a:cs typeface="Times New Roman" panose="02020603050405020304" pitchFamily="18" charset="0"/>
                        </a:rPr>
                        <a:t>critical analysis </a:t>
                      </a:r>
                      <a:r>
                        <a:rPr lang="en-GB" sz="1600" b="0" i="0" u="none" strike="noStrike" dirty="0">
                          <a:effectLst/>
                          <a:latin typeface="Arial" panose="020B0604020202020204" pitchFamily="34" charset="0"/>
                          <a:ea typeface="Arial" panose="020B0604020202020204" pitchFamily="34" charset="0"/>
                          <a:cs typeface="Times New Roman" panose="02020603050405020304" pitchFamily="18" charset="0"/>
                        </a:rPr>
                        <a:t>of the relationship between policy, theoretical models and professional perspectives </a:t>
                      </a:r>
                      <a:r>
                        <a:rPr lang="en-GB" sz="1600" b="1" i="0" u="none" strike="noStrike" dirty="0">
                          <a:effectLst/>
                          <a:latin typeface="Arial" panose="020B0604020202020204" pitchFamily="34" charset="0"/>
                          <a:ea typeface="Arial" panose="020B0604020202020204" pitchFamily="34" charset="0"/>
                          <a:cs typeface="Times New Roman" panose="02020603050405020304" pitchFamily="18" charset="0"/>
                        </a:rPr>
                        <a:t>and their application and impact </a:t>
                      </a:r>
                      <a:r>
                        <a:rPr lang="en-GB" sz="1600" b="0" i="0" u="none" strike="noStrike" dirty="0">
                          <a:effectLst/>
                          <a:latin typeface="Arial" panose="020B0604020202020204" pitchFamily="34" charset="0"/>
                          <a:ea typeface="Arial" panose="020B0604020202020204" pitchFamily="34" charset="0"/>
                          <a:cs typeface="Times New Roman" panose="02020603050405020304" pitchFamily="18" charset="0"/>
                        </a:rPr>
                        <a:t>in particular classrooms, as well as apply such analysis in their own practice</a:t>
                      </a:r>
                      <a:r>
                        <a:rPr lang="en-GB" sz="1600" b="0" i="0" u="none" strike="noStrike" dirty="0">
                          <a:effectLst/>
                          <a:latin typeface="Arial" panose="020B0604020202020204" pitchFamily="34" charset="0"/>
                          <a:ea typeface="SimSun" panose="02010600030101010101" pitchFamily="2" charset="-122"/>
                          <a:cs typeface="Times New Roman" panose="02020603050405020304" pitchFamily="18" charset="0"/>
                        </a:rPr>
                        <a:t>. </a:t>
                      </a:r>
                      <a:endParaRPr lang="en-GB" sz="2600" b="0" i="0" u="none" strike="noStrike" dirty="0">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378348"/>
                  </a:ext>
                </a:extLst>
              </a:tr>
              <a:tr h="1079453">
                <a:tc>
                  <a:txBody>
                    <a:bodyPr/>
                    <a:lstStyle/>
                    <a:p>
                      <a:pPr algn="ctr" fontAlgn="ctr">
                        <a:lnSpc>
                          <a:spcPct val="107000"/>
                        </a:lnSpc>
                        <a:spcBef>
                          <a:spcPts val="200"/>
                        </a:spcBef>
                        <a:spcAft>
                          <a:spcPts val="200"/>
                        </a:spcAft>
                      </a:pPr>
                      <a:r>
                        <a:rPr lang="en-GB" sz="1600" b="0" i="0" u="none" strike="noStrike">
                          <a:effectLst/>
                          <a:latin typeface="Arial" panose="020B0604020202020204" pitchFamily="34" charset="0"/>
                          <a:ea typeface="Calibri" panose="020F0502020204030204" pitchFamily="34" charset="0"/>
                          <a:cs typeface="Times New Roman" panose="02020603050405020304" pitchFamily="18" charset="0"/>
                        </a:rPr>
                        <a:t>4</a:t>
                      </a:r>
                      <a:endParaRPr lang="en-GB" sz="2600" b="0" i="0" u="none" strike="noStrike">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1600" b="1" i="0" u="none" strike="noStrike" dirty="0">
                          <a:effectLst/>
                          <a:latin typeface="Arial" panose="020B0604020202020204" pitchFamily="34" charset="0"/>
                          <a:ea typeface="SimSun" panose="02010600030101010101" pitchFamily="2" charset="-122"/>
                          <a:cs typeface="Times New Roman" panose="02020603050405020304" pitchFamily="18" charset="0"/>
                        </a:rPr>
                        <a:t>Deploy strategies to create, collate, interpret and react to various forms of evidence relating to pupil’s knowledge</a:t>
                      </a:r>
                      <a:r>
                        <a:rPr lang="en-GB" sz="1600" b="0" i="0" u="none" strike="noStrike" dirty="0">
                          <a:effectLst/>
                          <a:latin typeface="Arial" panose="020B0604020202020204" pitchFamily="34" charset="0"/>
                          <a:ea typeface="SimSun" panose="02010600030101010101" pitchFamily="2" charset="-122"/>
                          <a:cs typeface="Times New Roman" panose="02020603050405020304" pitchFamily="18" charset="0"/>
                        </a:rPr>
                        <a:t>, understanding and difficulties through adaptation of their professional teaching, assessment and preparation activities.</a:t>
                      </a:r>
                      <a:endParaRPr lang="en-GB" sz="2600" b="0" i="0" u="none" strike="noStrike" dirty="0">
                        <a:effectLst/>
                        <a:latin typeface="Arial" panose="020B0604020202020204" pitchFamily="34" charset="0"/>
                      </a:endParaRPr>
                    </a:p>
                  </a:txBody>
                  <a:tcPr marL="97293" marR="97293" marT="135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177892"/>
                  </a:ext>
                </a:extLst>
              </a:tr>
            </a:tbl>
          </a:graphicData>
        </a:graphic>
      </p:graphicFrame>
    </p:spTree>
    <p:extLst>
      <p:ext uri="{BB962C8B-B14F-4D97-AF65-F5344CB8AC3E}">
        <p14:creationId xmlns:p14="http://schemas.microsoft.com/office/powerpoint/2010/main" val="881702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01D15-B73C-4F0D-1DD8-F7E8EBB115A3}"/>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a:t>New, Nervous or Curious</a:t>
            </a:r>
            <a:endParaRPr lang="en-US" sz="4100" kern="1200">
              <a:solidFill>
                <a:schemeClr val="tx1"/>
              </a:solidFill>
              <a:latin typeface="+mj-lt"/>
              <a:ea typeface="+mj-ea"/>
              <a:cs typeface="+mj-cs"/>
            </a:endParaRPr>
          </a:p>
        </p:txBody>
      </p:sp>
      <p:sp>
        <p:nvSpPr>
          <p:cNvPr id="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7F5D794-845F-8631-A04A-08377602C1AA}"/>
              </a:ext>
            </a:extLst>
          </p:cNvPr>
          <p:cNvPicPr>
            <a:picLocks noChangeAspect="1"/>
          </p:cNvPicPr>
          <p:nvPr/>
        </p:nvPicPr>
        <p:blipFill>
          <a:blip r:embed="rId3"/>
          <a:stretch>
            <a:fillRect/>
          </a:stretch>
        </p:blipFill>
        <p:spPr>
          <a:xfrm>
            <a:off x="320040" y="2795370"/>
            <a:ext cx="11548872" cy="3262556"/>
          </a:xfrm>
          <a:prstGeom prst="rect">
            <a:avLst/>
          </a:prstGeom>
        </p:spPr>
      </p:pic>
    </p:spTree>
    <p:extLst>
      <p:ext uri="{BB962C8B-B14F-4D97-AF65-F5344CB8AC3E}">
        <p14:creationId xmlns:p14="http://schemas.microsoft.com/office/powerpoint/2010/main" val="2662958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6456-C302-C746-89E9-F84C9479093B}"/>
              </a:ext>
            </a:extLst>
          </p:cNvPr>
          <p:cNvSpPr>
            <a:spLocks noGrp="1"/>
          </p:cNvSpPr>
          <p:nvPr>
            <p:ph type="title"/>
          </p:nvPr>
        </p:nvSpPr>
        <p:spPr>
          <a:xfrm>
            <a:off x="1078752" y="423746"/>
            <a:ext cx="8288272" cy="1824231"/>
          </a:xfrm>
        </p:spPr>
        <p:txBody>
          <a:bodyPr>
            <a:normAutofit/>
          </a:bodyPr>
          <a:lstStyle/>
          <a:p>
            <a:pPr algn="ctr"/>
            <a:r>
              <a:rPr lang="en-US" altLang="en-US" sz="4000" dirty="0">
                <a:latin typeface="Athelas" panose="02000503000000020003" pitchFamily="2" charset="77"/>
              </a:rPr>
              <a:t>Personal Action Planning</a:t>
            </a:r>
          </a:p>
        </p:txBody>
      </p:sp>
      <p:sp>
        <p:nvSpPr>
          <p:cNvPr id="3" name="Content Placeholder 2">
            <a:extLst>
              <a:ext uri="{FF2B5EF4-FFF2-40B4-BE49-F238E27FC236}">
                <a16:creationId xmlns:a16="http://schemas.microsoft.com/office/drawing/2014/main" id="{DABA83F4-7401-DF4C-B3AF-4D2C3FC6CA23}"/>
              </a:ext>
            </a:extLst>
          </p:cNvPr>
          <p:cNvSpPr>
            <a:spLocks noGrp="1"/>
          </p:cNvSpPr>
          <p:nvPr>
            <p:ph idx="1"/>
          </p:nvPr>
        </p:nvSpPr>
        <p:spPr>
          <a:xfrm>
            <a:off x="722376" y="2071689"/>
            <a:ext cx="11259220" cy="4496380"/>
          </a:xfrm>
        </p:spPr>
        <p:txBody>
          <a:bodyPr>
            <a:normAutofit/>
          </a:bodyPr>
          <a:lstStyle/>
          <a:p>
            <a:pPr>
              <a:defRPr/>
            </a:pPr>
            <a:endParaRPr lang="en-US" altLang="en-US" sz="2000" dirty="0"/>
          </a:p>
          <a:p>
            <a:pPr>
              <a:defRPr/>
            </a:pPr>
            <a:r>
              <a:rPr lang="en-US" altLang="en-US" sz="2400" dirty="0"/>
              <a:t>You have spent the day considering Module 1’s assignment focus: Supporting Individual Need, with a focused look at the Literature Review.</a:t>
            </a:r>
          </a:p>
          <a:p>
            <a:pPr>
              <a:defRPr/>
            </a:pPr>
            <a:r>
              <a:rPr lang="en-US" altLang="en-US" sz="2400" b="1" dirty="0"/>
              <a:t>Spend 15 minutes reading through and reflecting on your session notes. Make notes as to where you are now, and your aims for the next five school weeks leading up to our next session, in November. </a:t>
            </a:r>
          </a:p>
          <a:p>
            <a:pPr>
              <a:defRPr/>
            </a:pPr>
            <a:r>
              <a:rPr lang="en-US" altLang="en-US" sz="2400" dirty="0"/>
              <a:t>Are you clear on how you need to </a:t>
            </a:r>
            <a:r>
              <a:rPr lang="en-US" altLang="en-US" sz="2400" dirty="0" err="1"/>
              <a:t>organise</a:t>
            </a:r>
            <a:r>
              <a:rPr lang="en-US" altLang="en-US" sz="2400" dirty="0"/>
              <a:t> your working week to incorporate this assignment? Where are the opportunities to read and begin drafting your ideas?</a:t>
            </a:r>
          </a:p>
          <a:p>
            <a:pPr>
              <a:defRPr/>
            </a:pPr>
            <a:r>
              <a:rPr lang="en-US" altLang="en-US" sz="2400" dirty="0"/>
              <a:t>Remember to prepare for our next session. It is an opportunity for you to dedicate some time to your assignment.</a:t>
            </a:r>
          </a:p>
          <a:p>
            <a:pPr>
              <a:defRPr/>
            </a:pPr>
            <a:r>
              <a:rPr lang="en-US" altLang="en-US" sz="2400" dirty="0"/>
              <a:t>Don’t forget, you can email me or Ed to ask anything about your assignment/task.</a:t>
            </a:r>
          </a:p>
        </p:txBody>
      </p:sp>
      <p:pic>
        <p:nvPicPr>
          <p:cNvPr id="11" name="Picture 10">
            <a:extLst>
              <a:ext uri="{FF2B5EF4-FFF2-40B4-BE49-F238E27FC236}">
                <a16:creationId xmlns:a16="http://schemas.microsoft.com/office/drawing/2014/main" id="{3E8644F6-0ABD-A24B-8946-2B26CDE0C525}"/>
              </a:ext>
            </a:extLst>
          </p:cNvPr>
          <p:cNvPicPr>
            <a:picLocks noChangeAspect="1"/>
          </p:cNvPicPr>
          <p:nvPr/>
        </p:nvPicPr>
        <p:blipFill rotWithShape="1">
          <a:blip r:embed="rId2">
            <a:extLst>
              <a:ext uri="{28A0092B-C50C-407E-A947-70E740481C1C}">
                <a14:useLocalDpi xmlns:a14="http://schemas.microsoft.com/office/drawing/2010/main" val="0"/>
              </a:ext>
            </a:extLst>
          </a:blip>
          <a:srcRect t="990" b="77"/>
          <a:stretch/>
        </p:blipFill>
        <p:spPr>
          <a:xfrm>
            <a:off x="9288966" y="1"/>
            <a:ext cx="2692630" cy="2071688"/>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508032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551A53-C814-7F4F-BD6F-DB29BEE578CA}"/>
              </a:ext>
            </a:extLst>
          </p:cNvPr>
          <p:cNvSpPr>
            <a:spLocks noGrp="1"/>
          </p:cNvSpPr>
          <p:nvPr>
            <p:ph type="title"/>
          </p:nvPr>
        </p:nvSpPr>
        <p:spPr>
          <a:xfrm>
            <a:off x="804672" y="640080"/>
            <a:ext cx="3282696" cy="5257800"/>
          </a:xfrm>
        </p:spPr>
        <p:txBody>
          <a:bodyPr>
            <a:normAutofit/>
          </a:bodyPr>
          <a:lstStyle/>
          <a:p>
            <a:pPr algn="ctr"/>
            <a:r>
              <a:rPr lang="en-US" altLang="en-US" sz="3200" dirty="0">
                <a:solidFill>
                  <a:srgbClr val="FFFFFF"/>
                </a:solidFill>
              </a:rPr>
              <a:t>Session 2  Q&amp;A</a:t>
            </a:r>
            <a:endParaRPr lang="en-US" sz="3200" dirty="0">
              <a:solidFill>
                <a:schemeClr val="bg1"/>
              </a:solidFill>
            </a:endParaRPr>
          </a:p>
        </p:txBody>
      </p:sp>
      <p:pic>
        <p:nvPicPr>
          <p:cNvPr id="22" name="Content Placeholder 21">
            <a:extLst>
              <a:ext uri="{FF2B5EF4-FFF2-40B4-BE49-F238E27FC236}">
                <a16:creationId xmlns:a16="http://schemas.microsoft.com/office/drawing/2014/main" id="{583E69E1-D3C5-6840-8AAB-ED41D446AA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327" y="476672"/>
            <a:ext cx="2334047" cy="1584177"/>
          </a:xfrm>
          <a:prstGeom prst="rect">
            <a:avLst/>
          </a:prstGeom>
        </p:spPr>
      </p:pic>
      <p:sp>
        <p:nvSpPr>
          <p:cNvPr id="6" name="TextBox 5">
            <a:extLst>
              <a:ext uri="{FF2B5EF4-FFF2-40B4-BE49-F238E27FC236}">
                <a16:creationId xmlns:a16="http://schemas.microsoft.com/office/drawing/2014/main" id="{62A2BC47-DFF0-214D-9A7A-FF100D536BA8}"/>
              </a:ext>
            </a:extLst>
          </p:cNvPr>
          <p:cNvSpPr txBox="1"/>
          <p:nvPr/>
        </p:nvSpPr>
        <p:spPr>
          <a:xfrm>
            <a:off x="6614556" y="2719449"/>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22630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E1FD-0692-9D9F-4D7E-9307E5386A20}"/>
              </a:ext>
            </a:extLst>
          </p:cNvPr>
          <p:cNvSpPr>
            <a:spLocks noGrp="1"/>
          </p:cNvSpPr>
          <p:nvPr>
            <p:ph type="title"/>
          </p:nvPr>
        </p:nvSpPr>
        <p:spPr/>
        <p:txBody>
          <a:bodyPr/>
          <a:lstStyle/>
          <a:p>
            <a:r>
              <a:rPr lang="en-GB"/>
              <a:t>Feedback</a:t>
            </a:r>
          </a:p>
        </p:txBody>
      </p:sp>
      <p:pic>
        <p:nvPicPr>
          <p:cNvPr id="7" name="Content Placeholder 6" descr="A qr code on a green background&#10;&#10;Description automatically generated">
            <a:extLst>
              <a:ext uri="{FF2B5EF4-FFF2-40B4-BE49-F238E27FC236}">
                <a16:creationId xmlns:a16="http://schemas.microsoft.com/office/drawing/2014/main" id="{BC11744A-F1C4-F168-CF1A-AF9F67C014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921" y="1458366"/>
            <a:ext cx="4351338" cy="4351338"/>
          </a:xfrm>
        </p:spPr>
      </p:pic>
      <p:sp>
        <p:nvSpPr>
          <p:cNvPr id="9" name="TextBox 8">
            <a:extLst>
              <a:ext uri="{FF2B5EF4-FFF2-40B4-BE49-F238E27FC236}">
                <a16:creationId xmlns:a16="http://schemas.microsoft.com/office/drawing/2014/main" id="{1103CB73-EB7D-8CCC-E123-ADEBD11B2D9B}"/>
              </a:ext>
            </a:extLst>
          </p:cNvPr>
          <p:cNvSpPr txBox="1"/>
          <p:nvPr/>
        </p:nvSpPr>
        <p:spPr>
          <a:xfrm>
            <a:off x="5649418" y="1458366"/>
            <a:ext cx="60972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https://forms.office.com/e/hFYmMXm4dg</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6117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AF61-7A54-71F2-7DBE-86A28F125AF3}"/>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In other words…</a:t>
            </a:r>
          </a:p>
        </p:txBody>
      </p:sp>
      <p:graphicFrame>
        <p:nvGraphicFramePr>
          <p:cNvPr id="4" name="Content Placeholder 3">
            <a:extLst>
              <a:ext uri="{FF2B5EF4-FFF2-40B4-BE49-F238E27FC236}">
                <a16:creationId xmlns:a16="http://schemas.microsoft.com/office/drawing/2014/main" id="{64741372-33F3-55EA-D219-87ADE13C2408}"/>
              </a:ext>
            </a:extLst>
          </p:cNvPr>
          <p:cNvGraphicFramePr>
            <a:graphicFrameLocks noGrp="1"/>
          </p:cNvGraphicFramePr>
          <p:nvPr>
            <p:ph idx="1"/>
          </p:nvPr>
        </p:nvGraphicFramePr>
        <p:xfrm>
          <a:off x="3584940" y="505327"/>
          <a:ext cx="8159486" cy="6172200"/>
        </p:xfrm>
        <a:graphic>
          <a:graphicData uri="http://schemas.openxmlformats.org/drawingml/2006/table">
            <a:tbl>
              <a:tblPr firstRow="1" firstCol="1" bandRow="1"/>
              <a:tblGrid>
                <a:gridCol w="516901">
                  <a:extLst>
                    <a:ext uri="{9D8B030D-6E8A-4147-A177-3AD203B41FA5}">
                      <a16:colId xmlns:a16="http://schemas.microsoft.com/office/drawing/2014/main" val="2409686436"/>
                    </a:ext>
                  </a:extLst>
                </a:gridCol>
                <a:gridCol w="7642585">
                  <a:extLst>
                    <a:ext uri="{9D8B030D-6E8A-4147-A177-3AD203B41FA5}">
                      <a16:colId xmlns:a16="http://schemas.microsoft.com/office/drawing/2014/main" val="115276823"/>
                    </a:ext>
                  </a:extLst>
                </a:gridCol>
              </a:tblGrid>
              <a:tr h="2207208">
                <a:tc>
                  <a:txBody>
                    <a:bodyPr/>
                    <a:lstStyle/>
                    <a:p>
                      <a:pPr algn="ctr" fontAlgn="ctr">
                        <a:lnSpc>
                          <a:spcPct val="107000"/>
                        </a:lnSpc>
                        <a:spcBef>
                          <a:spcPts val="200"/>
                        </a:spcBef>
                        <a:spcAft>
                          <a:spcPts val="200"/>
                        </a:spcAft>
                      </a:pPr>
                      <a:r>
                        <a:rPr lang="en-GB" sz="1700" b="0" i="0" u="none" strike="noStrike">
                          <a:effectLst/>
                          <a:latin typeface="Arial" panose="020B0604020202020204" pitchFamily="34" charset="0"/>
                          <a:ea typeface="Calibri" panose="020F0502020204030204" pitchFamily="34" charset="0"/>
                          <a:cs typeface="Times New Roman" panose="02020603050405020304" pitchFamily="18" charset="0"/>
                        </a:rPr>
                        <a:t>1</a:t>
                      </a:r>
                      <a:endParaRPr lang="en-GB" sz="2700" b="0" i="0" u="none" strike="noStrike">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2100" b="0" i="0" u="none" strike="noStrike" dirty="0">
                          <a:effectLst/>
                          <a:latin typeface="Arial" panose="020B0604020202020204" pitchFamily="34" charset="0"/>
                          <a:ea typeface="SimSun" panose="02010600030101010101" pitchFamily="2" charset="-122"/>
                          <a:cs typeface="Times New Roman" panose="02020603050405020304" pitchFamily="18" charset="0"/>
                        </a:rPr>
                        <a:t>Learn about how teachers in your subject and phase adapt their teaching, to help pupils overcome barriers caused by special education needs, inclusion needs or similar issues effecting their learning. </a:t>
                      </a:r>
                      <a:endParaRPr lang="en-GB" sz="3300" b="0" i="0" u="none" strike="noStrike" dirty="0">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633054"/>
                  </a:ext>
                </a:extLst>
              </a:tr>
              <a:tr h="1675882">
                <a:tc>
                  <a:txBody>
                    <a:bodyPr/>
                    <a:lstStyle/>
                    <a:p>
                      <a:pPr algn="ctr" fontAlgn="ctr">
                        <a:lnSpc>
                          <a:spcPct val="107000"/>
                        </a:lnSpc>
                        <a:spcBef>
                          <a:spcPts val="200"/>
                        </a:spcBef>
                        <a:spcAft>
                          <a:spcPts val="200"/>
                        </a:spcAft>
                      </a:pPr>
                      <a:r>
                        <a:rPr lang="en-GB" sz="1700" b="0" i="0" u="none" strike="noStrike">
                          <a:effectLst/>
                          <a:latin typeface="Arial" panose="020B0604020202020204" pitchFamily="34" charset="0"/>
                          <a:ea typeface="Calibri" panose="020F0502020204030204" pitchFamily="34" charset="0"/>
                          <a:cs typeface="Times New Roman" panose="02020603050405020304" pitchFamily="18" charset="0"/>
                        </a:rPr>
                        <a:t>2</a:t>
                      </a:r>
                      <a:endParaRPr lang="en-GB" sz="2700" b="0" i="0" u="none" strike="noStrike">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2100" b="0" i="0" u="none" strike="noStrike" dirty="0">
                          <a:effectLst/>
                          <a:latin typeface="Arial" panose="020B0604020202020204" pitchFamily="34" charset="0"/>
                          <a:ea typeface="SimSun" panose="02010600030101010101" pitchFamily="2" charset="-122"/>
                          <a:cs typeface="Times New Roman" panose="02020603050405020304" pitchFamily="18" charset="0"/>
                        </a:rPr>
                        <a:t>Do this in a structured and systematic way that allows you to understand whether (or not) your use of these techniques has had a positive impact on learning. </a:t>
                      </a:r>
                      <a:endParaRPr lang="en-GB" sz="3300" b="0" i="0" u="none" strike="noStrike" dirty="0">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78680"/>
                  </a:ext>
                </a:extLst>
              </a:tr>
              <a:tr h="1144555">
                <a:tc>
                  <a:txBody>
                    <a:bodyPr/>
                    <a:lstStyle/>
                    <a:p>
                      <a:pPr algn="ctr" fontAlgn="ctr">
                        <a:lnSpc>
                          <a:spcPct val="107000"/>
                        </a:lnSpc>
                        <a:spcBef>
                          <a:spcPts val="200"/>
                        </a:spcBef>
                        <a:spcAft>
                          <a:spcPts val="200"/>
                        </a:spcAft>
                      </a:pPr>
                      <a:r>
                        <a:rPr lang="en-GB" sz="1700" b="0" i="0" u="none" strike="noStrike">
                          <a:effectLst/>
                          <a:latin typeface="Arial" panose="020B0604020202020204" pitchFamily="34" charset="0"/>
                          <a:ea typeface="Calibri" panose="020F0502020204030204" pitchFamily="34" charset="0"/>
                          <a:cs typeface="Times New Roman" panose="02020603050405020304" pitchFamily="18" charset="0"/>
                        </a:rPr>
                        <a:t>3</a:t>
                      </a:r>
                      <a:endParaRPr lang="en-GB" sz="2700" b="0" i="0" u="none" strike="noStrike">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2100" b="0" i="0" u="none" strike="noStrike">
                          <a:effectLst/>
                          <a:latin typeface="Arial" panose="020B0604020202020204" pitchFamily="34" charset="0"/>
                          <a:ea typeface="SimSun" panose="02010600030101010101" pitchFamily="2" charset="-122"/>
                          <a:cs typeface="Times New Roman" panose="02020603050405020304" pitchFamily="18" charset="0"/>
                        </a:rPr>
                        <a:t>Critically analyse the suggestions and techniques you have read about, and tried in the classroom. </a:t>
                      </a:r>
                      <a:endParaRPr lang="en-GB" sz="3300" b="0" i="0" u="none" strike="noStrike">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378348"/>
                  </a:ext>
                </a:extLst>
              </a:tr>
              <a:tr h="1144555">
                <a:tc>
                  <a:txBody>
                    <a:bodyPr/>
                    <a:lstStyle/>
                    <a:p>
                      <a:pPr algn="ctr" fontAlgn="ctr">
                        <a:lnSpc>
                          <a:spcPct val="107000"/>
                        </a:lnSpc>
                        <a:spcBef>
                          <a:spcPts val="200"/>
                        </a:spcBef>
                        <a:spcAft>
                          <a:spcPts val="200"/>
                        </a:spcAft>
                      </a:pPr>
                      <a:r>
                        <a:rPr lang="en-GB" sz="1700" b="0" i="0" u="none" strike="noStrike">
                          <a:effectLst/>
                          <a:latin typeface="Arial" panose="020B0604020202020204" pitchFamily="34" charset="0"/>
                          <a:ea typeface="Calibri" panose="020F0502020204030204" pitchFamily="34" charset="0"/>
                          <a:cs typeface="Times New Roman" panose="02020603050405020304" pitchFamily="18" charset="0"/>
                        </a:rPr>
                        <a:t>4</a:t>
                      </a:r>
                      <a:endParaRPr lang="en-GB" sz="2700" b="0" i="0" u="none" strike="noStrike">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Bef>
                          <a:spcPts val="200"/>
                        </a:spcBef>
                        <a:spcAft>
                          <a:spcPts val="200"/>
                        </a:spcAft>
                      </a:pPr>
                      <a:r>
                        <a:rPr lang="en-GB" sz="2100" b="0" i="0" u="none" strike="noStrike" dirty="0">
                          <a:effectLst/>
                          <a:latin typeface="Arial" panose="020B0604020202020204" pitchFamily="34" charset="0"/>
                          <a:ea typeface="SimSun" panose="02010600030101010101" pitchFamily="2" charset="-122"/>
                          <a:cs typeface="Times New Roman" panose="02020603050405020304" pitchFamily="18" charset="0"/>
                        </a:rPr>
                        <a:t>Learn how to collate evidence from your practice and the response of your pupils. </a:t>
                      </a:r>
                      <a:endParaRPr lang="en-GB" sz="3300" b="0" i="0" u="none" strike="noStrike" dirty="0">
                        <a:effectLst/>
                        <a:latin typeface="Arial" panose="020B0604020202020204" pitchFamily="34" charset="0"/>
                      </a:endParaRPr>
                    </a:p>
                  </a:txBody>
                  <a:tcPr marL="103065" marR="103065" marT="14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177892"/>
                  </a:ext>
                </a:extLst>
              </a:tr>
            </a:tbl>
          </a:graphicData>
        </a:graphic>
      </p:graphicFrame>
    </p:spTree>
    <p:extLst>
      <p:ext uri="{BB962C8B-B14F-4D97-AF65-F5344CB8AC3E}">
        <p14:creationId xmlns:p14="http://schemas.microsoft.com/office/powerpoint/2010/main" val="104724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EB6CEF-2EBF-44FE-80BB-2F7ADDC79E56}"/>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dirty="0">
                <a:solidFill>
                  <a:schemeClr val="tx1"/>
                </a:solidFill>
                <a:latin typeface="+mj-lt"/>
                <a:ea typeface="+mj-ea"/>
                <a:cs typeface="+mj-cs"/>
              </a:rPr>
              <a:t>Part I: Key Concepts</a:t>
            </a:r>
          </a:p>
        </p:txBody>
      </p:sp>
      <p:sp>
        <p:nvSpPr>
          <p:cNvPr id="6" name="Text Placeholder 5">
            <a:extLst>
              <a:ext uri="{FF2B5EF4-FFF2-40B4-BE49-F238E27FC236}">
                <a16:creationId xmlns:a16="http://schemas.microsoft.com/office/drawing/2014/main" id="{ED2F96A3-1885-47B0-A397-EADC6E447A2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Supporting Individuals SED7363 </a:t>
            </a:r>
          </a:p>
        </p:txBody>
      </p:sp>
      <p:pic>
        <p:nvPicPr>
          <p:cNvPr id="2" name="Picture 1">
            <a:extLst>
              <a:ext uri="{FF2B5EF4-FFF2-40B4-BE49-F238E27FC236}">
                <a16:creationId xmlns:a16="http://schemas.microsoft.com/office/drawing/2014/main" id="{D19A2328-E514-F473-01B0-84AADDCB8E02}"/>
              </a:ext>
            </a:extLst>
          </p:cNvPr>
          <p:cNvPicPr>
            <a:picLocks noChangeAspect="1"/>
          </p:cNvPicPr>
          <p:nvPr/>
        </p:nvPicPr>
        <p:blipFill rotWithShape="1">
          <a:blip r:embed="rId2">
            <a:extLst>
              <a:ext uri="{28A0092B-C50C-407E-A947-70E740481C1C}">
                <a14:useLocalDpi xmlns:a14="http://schemas.microsoft.com/office/drawing/2010/main" val="0"/>
              </a:ext>
            </a:extLst>
          </a:blip>
          <a:srcRect t="990" b="77"/>
          <a:stretch/>
        </p:blipFill>
        <p:spPr>
          <a:xfrm>
            <a:off x="9288966" y="1"/>
            <a:ext cx="2692630" cy="1825623"/>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24278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82219" y="908685"/>
            <a:ext cx="8427561" cy="5040630"/>
          </a:xfrm>
        </p:spPr>
        <p:txBody>
          <a:bodyPr/>
          <a:lstStyle/>
          <a:p>
            <a:r>
              <a:rPr lang="en-GB" sz="2400" dirty="0">
                <a:solidFill>
                  <a:srgbClr val="F5F5F5"/>
                </a:solidFill>
              </a:rPr>
              <a:t>“</a:t>
            </a:r>
            <a:r>
              <a:rPr lang="en-GB" sz="2400" b="0" dirty="0">
                <a:solidFill>
                  <a:srgbClr val="F5F5F5"/>
                </a:solidFill>
                <a:ea typeface="+mn-lt"/>
                <a:cs typeface="+mn-lt"/>
              </a:rPr>
              <a:t>Teachers are responsible and accountable for the progress and development of the pupils in their class, including where pupils access support from teaching assistants or specialist staff.</a:t>
            </a:r>
            <a:r>
              <a:rPr lang="en-GB" sz="2400" dirty="0">
                <a:solidFill>
                  <a:srgbClr val="F5F5F5"/>
                </a:solidFill>
              </a:rPr>
              <a:t>”</a:t>
            </a:r>
            <a:endParaRPr lang="en-GB" sz="2400" dirty="0">
              <a:solidFill>
                <a:srgbClr val="F5F5F5"/>
              </a:solidFill>
              <a:cs typeface="Arial"/>
            </a:endParaRPr>
          </a:p>
        </p:txBody>
      </p:sp>
      <p:sp>
        <p:nvSpPr>
          <p:cNvPr id="2" name="Slide Number Placeholder 1">
            <a:extLst>
              <a:ext uri="{FF2B5EF4-FFF2-40B4-BE49-F238E27FC236}">
                <a16:creationId xmlns:a16="http://schemas.microsoft.com/office/drawing/2014/main" id="{C5D2C9A4-91BC-044A-BB58-B7C1062E5674}"/>
              </a:ext>
            </a:extLst>
          </p:cNvPr>
          <p:cNvSpPr>
            <a:spLocks noGrp="1"/>
          </p:cNvSpPr>
          <p:nvPr>
            <p:ph type="sldNum" sz="quarter" idx="12"/>
          </p:nvPr>
        </p:nvSpPr>
        <p:spPr>
          <a:xfrm flipH="1">
            <a:off x="12508088" y="6356350"/>
            <a:ext cx="124179" cy="365125"/>
          </a:xfrm>
        </p:spPr>
        <p:txBody>
          <a:bodyPr/>
          <a:lstStyle/>
          <a:p>
            <a:endParaRPr lang="en-GB" dirty="0">
              <a:solidFill>
                <a:srgbClr val="F5F5F5"/>
              </a:solidFill>
            </a:endParaRPr>
          </a:p>
        </p:txBody>
      </p:sp>
      <p:sp>
        <p:nvSpPr>
          <p:cNvPr id="3" name="TextBox 2">
            <a:extLst>
              <a:ext uri="{FF2B5EF4-FFF2-40B4-BE49-F238E27FC236}">
                <a16:creationId xmlns:a16="http://schemas.microsoft.com/office/drawing/2014/main" id="{1A650C9E-FCA2-4F1E-AF79-35CAC00ADB17}"/>
              </a:ext>
            </a:extLst>
          </p:cNvPr>
          <p:cNvSpPr txBox="1"/>
          <p:nvPr/>
        </p:nvSpPr>
        <p:spPr>
          <a:xfrm>
            <a:off x="4458758" y="5991198"/>
            <a:ext cx="7125349" cy="492443"/>
          </a:xfrm>
          <a:prstGeom prst="rect">
            <a:avLst/>
          </a:prstGeom>
          <a:noFill/>
        </p:spPr>
        <p:txBody>
          <a:bodyPr wrap="none" lIns="0" tIns="0" rIns="0" bIns="0" rtlCol="0">
            <a:spAutoFit/>
          </a:bodyPr>
          <a:lstStyle/>
          <a:p>
            <a:r>
              <a:rPr lang="en-GB" sz="1600" dirty="0"/>
              <a:t>Special</a:t>
            </a:r>
            <a:r>
              <a:rPr lang="en-GB" sz="1600" dirty="0">
                <a:ea typeface="+mn-lt"/>
                <a:cs typeface="+mn-lt"/>
              </a:rPr>
              <a:t> educational needs and disability Code of Practice: 0 to 25 years,</a:t>
            </a:r>
            <a:r>
              <a:rPr lang="en-GB" sz="1600" dirty="0"/>
              <a:t> 2015</a:t>
            </a:r>
            <a:endParaRPr lang="en-GB" sz="1600" dirty="0">
              <a:cs typeface="Arial"/>
            </a:endParaRPr>
          </a:p>
          <a:p>
            <a:pPr algn="l"/>
            <a:endParaRPr lang="en-GB" sz="1600" dirty="0">
              <a:solidFill>
                <a:schemeClr val="tx2"/>
              </a:solidFill>
            </a:endParaRPr>
          </a:p>
        </p:txBody>
      </p:sp>
    </p:spTree>
    <p:custDataLst>
      <p:tags r:id="rId1"/>
    </p:custDataLst>
    <p:extLst>
      <p:ext uri="{BB962C8B-B14F-4D97-AF65-F5344CB8AC3E}">
        <p14:creationId xmlns:p14="http://schemas.microsoft.com/office/powerpoint/2010/main" val="2842733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05027cb-824a-4099-8fd4-070610a5f12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591e76-ed99-459a-9d8d-4733b8e38d3f">
      <Terms xmlns="http://schemas.microsoft.com/office/infopath/2007/PartnerControls"/>
    </lcf76f155ced4ddcb4097134ff3c332f>
    <Notes xmlns="38591e76-ed99-459a-9d8d-4733b8e38d3f" xsi:nil="true"/>
    <TaxCatchAll xmlns="3c423177-8e86-445e-8c22-5de9b31f60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F4565CFC57D84291BA434326BD3BA2" ma:contentTypeVersion="17" ma:contentTypeDescription="Create a new document." ma:contentTypeScope="" ma:versionID="6a8f5b96b69c40e3d27ba9696aeead47">
  <xsd:schema xmlns:xsd="http://www.w3.org/2001/XMLSchema" xmlns:xs="http://www.w3.org/2001/XMLSchema" xmlns:p="http://schemas.microsoft.com/office/2006/metadata/properties" xmlns:ns2="38591e76-ed99-459a-9d8d-4733b8e38d3f" xmlns:ns3="3c423177-8e86-445e-8c22-5de9b31f608e" targetNamespace="http://schemas.microsoft.com/office/2006/metadata/properties" ma:root="true" ma:fieldsID="62f8650261aba12f6f77c650f10c0e2a" ns2:_="" ns3:_="">
    <xsd:import namespace="38591e76-ed99-459a-9d8d-4733b8e38d3f"/>
    <xsd:import namespace="3c423177-8e86-445e-8c22-5de9b31f60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Notes" minOccurs="0"/>
                <xsd:element ref="ns2:MediaServiceObjectDetectorVersion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91e76-ed99-459a-9d8d-4733b8e38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22a82b8-8a33-4e93-9b0b-c881f0c0294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Notes" ma:index="21" nillable="true" ma:displayName="Notes" ma:format="Dropdown" ma:internalName="Notes">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423177-8e86-445e-8c22-5de9b31f60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7ac9653-2bac-4704-97b8-2385a2f2a641}" ma:internalName="TaxCatchAll" ma:showField="CatchAllData" ma:web="3c423177-8e86-445e-8c22-5de9b31f60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1508D0-C265-4372-BE76-DBD72D43593B}">
  <ds:schemaRefs>
    <ds:schemaRef ds:uri="http://schemas.microsoft.com/sharepoint/v3/contenttype/forms"/>
  </ds:schemaRefs>
</ds:datastoreItem>
</file>

<file path=customXml/itemProps2.xml><?xml version="1.0" encoding="utf-8"?>
<ds:datastoreItem xmlns:ds="http://schemas.openxmlformats.org/officeDocument/2006/customXml" ds:itemID="{337B8179-C4B9-4270-ADA6-B9E16A9C90AF}">
  <ds:schemaRef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38591e76-ed99-459a-9d8d-4733b8e38d3f"/>
    <ds:schemaRef ds:uri="3c423177-8e86-445e-8c22-5de9b31f608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233FE5EC-24FF-40B0-83C9-F090D610F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91e76-ed99-459a-9d8d-4733b8e38d3f"/>
    <ds:schemaRef ds:uri="3c423177-8e86-445e-8c22-5de9b31f6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9236</TotalTime>
  <Words>5873</Words>
  <Application>Microsoft Office PowerPoint</Application>
  <PresentationFormat>Widescreen</PresentationFormat>
  <Paragraphs>675</Paragraphs>
  <Slides>63</Slides>
  <Notes>24</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-apple-system</vt:lpstr>
      <vt:lpstr>Arial</vt:lpstr>
      <vt:lpstr>Athelas</vt:lpstr>
      <vt:lpstr>Calibri</vt:lpstr>
      <vt:lpstr>Calibri Light</vt:lpstr>
      <vt:lpstr>Office Theme</vt:lpstr>
      <vt:lpstr>1_Office Theme</vt:lpstr>
      <vt:lpstr>PowerPoint Presentation</vt:lpstr>
      <vt:lpstr>Programme for the day</vt:lpstr>
      <vt:lpstr>PowerPoint Presentation</vt:lpstr>
      <vt:lpstr>What do we need to know?  - The CCF </vt:lpstr>
      <vt:lpstr>What do we need to know? – The CCF</vt:lpstr>
      <vt:lpstr>The Learning Objectives of Supporting Individuals:</vt:lpstr>
      <vt:lpstr>In other words…</vt:lpstr>
      <vt:lpstr>Part I: Key Concepts</vt:lpstr>
      <vt:lpstr>PowerPoint Presentation</vt:lpstr>
      <vt:lpstr>PowerPoint Presentation</vt:lpstr>
      <vt:lpstr>Key people in school with  SEN and Inclusion responsibilities</vt:lpstr>
      <vt:lpstr>Key Concepts: Inclusion and Accessibility</vt:lpstr>
      <vt:lpstr>Key Concept – Differentiation</vt:lpstr>
      <vt:lpstr>Key Concept – Adaptive Teaching</vt:lpstr>
      <vt:lpstr>Key Concepts: SEN and Disability</vt:lpstr>
      <vt:lpstr>Key Concepts – SEND and Disabilities</vt:lpstr>
      <vt:lpstr>Key Concepts: Inclusion “Needs”?</vt:lpstr>
      <vt:lpstr>Key Concepts: What are SEN(D)s? </vt:lpstr>
      <vt:lpstr>The label is just the start</vt:lpstr>
      <vt:lpstr>PowerPoint Presentation</vt:lpstr>
      <vt:lpstr>PowerPoint Presentation</vt:lpstr>
      <vt:lpstr>Review and reflect</vt:lpstr>
      <vt:lpstr> </vt:lpstr>
      <vt:lpstr>PowerPoint Presentation</vt:lpstr>
      <vt:lpstr>PowerPoint Presentation</vt:lpstr>
      <vt:lpstr> </vt:lpstr>
      <vt:lpstr> </vt:lpstr>
      <vt:lpstr> </vt:lpstr>
      <vt:lpstr> </vt:lpstr>
      <vt:lpstr> </vt:lpstr>
      <vt:lpstr> </vt:lpstr>
      <vt:lpstr>PowerPoint Presentation</vt:lpstr>
      <vt:lpstr>Step 3: Further Sub-divide these notes</vt:lpstr>
      <vt:lpstr> </vt:lpstr>
      <vt:lpstr> </vt:lpstr>
      <vt:lpstr> </vt:lpstr>
      <vt:lpstr> </vt:lpstr>
      <vt:lpstr>PowerPoint Presentation</vt:lpstr>
      <vt:lpstr>PowerPoint Presentation</vt:lpstr>
      <vt:lpstr>Part 3:Independent Tasks</vt:lpstr>
      <vt:lpstr>What do you need to know more about? </vt:lpstr>
      <vt:lpstr>The Student – how can I find out about them? </vt:lpstr>
      <vt:lpstr>What do you need to know more about? </vt:lpstr>
      <vt:lpstr>What am I teaching? </vt:lpstr>
      <vt:lpstr>Researching a specific need: literacy difficulties</vt:lpstr>
      <vt:lpstr>Student “T”</vt:lpstr>
      <vt:lpstr>Common barriers for pupils with dyslexia NB. There is a LOT of debate about the nature of these difficulties</vt:lpstr>
      <vt:lpstr>Common barriers for pupils with dyslexia NB. There is a LOT of debate about the nature of these difficulties</vt:lpstr>
      <vt:lpstr>Dyslexia or something else?</vt:lpstr>
      <vt:lpstr>Clarify your understanding</vt:lpstr>
      <vt:lpstr>Intervention: The Three Wave Approach</vt:lpstr>
      <vt:lpstr>Strategies for reading comprehension</vt:lpstr>
      <vt:lpstr>Strategies for reading comprehension</vt:lpstr>
      <vt:lpstr>Clarify your understanding</vt:lpstr>
      <vt:lpstr>Some procedural support for you</vt:lpstr>
      <vt:lpstr>PowerPoint Presentation</vt:lpstr>
      <vt:lpstr> </vt:lpstr>
      <vt:lpstr>PowerPoint Presentation</vt:lpstr>
      <vt:lpstr>PowerPoint Presentation</vt:lpstr>
      <vt:lpstr>New, Nervous or Curious</vt:lpstr>
      <vt:lpstr>Personal Action Planning</vt:lpstr>
      <vt:lpstr>Session 2  Q&amp;A</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Palmer-Jones</dc:creator>
  <cp:lastModifiedBy>Claire Palmer-Jones</cp:lastModifiedBy>
  <cp:revision>161</cp:revision>
  <dcterms:created xsi:type="dcterms:W3CDTF">2021-09-27T17:09:55Z</dcterms:created>
  <dcterms:modified xsi:type="dcterms:W3CDTF">2023-10-09T15:45:50Z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0x010100FFF4565CFC57D84291BA434326BD3BA2</vt:lpwstr>
  </property>
  <property fmtid="{D5CDD505-2E9C-101B-9397-08002B2CF9AE}" pid="3" name="MediaServiceImageTags">
    <vt:lpwstr/>
  </property>
</Properties>
</file>