
<file path=[Content_Types].xml><?xml version="1.0" encoding="utf-8"?>
<Types xmlns="http://schemas.openxmlformats.org/package/2006/content-types">
  <Default Extension="png" ContentType="image/png"/>
  <Default Extension="bin" ContentType="application/vnd.openxmlformats-officedocument.oleObject"/>
  <Default Extension="svg" ContentType="image/svg+xml"/>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4"/>
  </p:sldMasterIdLst>
  <p:notesMasterIdLst>
    <p:notesMasterId r:id="rId65"/>
  </p:notesMasterIdLst>
  <p:handoutMasterIdLst>
    <p:handoutMasterId r:id="rId66"/>
  </p:handoutMasterIdLst>
  <p:sldIdLst>
    <p:sldId id="256" r:id="rId5"/>
    <p:sldId id="259" r:id="rId6"/>
    <p:sldId id="264" r:id="rId7"/>
    <p:sldId id="321" r:id="rId8"/>
    <p:sldId id="263" r:id="rId9"/>
    <p:sldId id="260" r:id="rId10"/>
    <p:sldId id="271" r:id="rId11"/>
    <p:sldId id="272" r:id="rId12"/>
    <p:sldId id="262" r:id="rId13"/>
    <p:sldId id="322" r:id="rId14"/>
    <p:sldId id="265" r:id="rId15"/>
    <p:sldId id="266" r:id="rId16"/>
    <p:sldId id="268" r:id="rId17"/>
    <p:sldId id="273" r:id="rId18"/>
    <p:sldId id="274" r:id="rId19"/>
    <p:sldId id="275" r:id="rId20"/>
    <p:sldId id="280" r:id="rId21"/>
    <p:sldId id="276" r:id="rId22"/>
    <p:sldId id="277" r:id="rId23"/>
    <p:sldId id="278" r:id="rId24"/>
    <p:sldId id="279" r:id="rId25"/>
    <p:sldId id="282" r:id="rId26"/>
    <p:sldId id="313" r:id="rId27"/>
    <p:sldId id="315" r:id="rId28"/>
    <p:sldId id="318" r:id="rId29"/>
    <p:sldId id="317" r:id="rId30"/>
    <p:sldId id="316" r:id="rId31"/>
    <p:sldId id="314" r:id="rId32"/>
    <p:sldId id="281" r:id="rId33"/>
    <p:sldId id="299" r:id="rId34"/>
    <p:sldId id="329" r:id="rId35"/>
    <p:sldId id="286" r:id="rId36"/>
    <p:sldId id="287" r:id="rId37"/>
    <p:sldId id="296" r:id="rId38"/>
    <p:sldId id="288" r:id="rId39"/>
    <p:sldId id="300" r:id="rId40"/>
    <p:sldId id="301" r:id="rId41"/>
    <p:sldId id="303" r:id="rId42"/>
    <p:sldId id="304" r:id="rId43"/>
    <p:sldId id="305" r:id="rId44"/>
    <p:sldId id="306" r:id="rId45"/>
    <p:sldId id="307" r:id="rId46"/>
    <p:sldId id="308" r:id="rId47"/>
    <p:sldId id="309" r:id="rId48"/>
    <p:sldId id="310" r:id="rId49"/>
    <p:sldId id="311" r:id="rId50"/>
    <p:sldId id="290" r:id="rId51"/>
    <p:sldId id="289" r:id="rId52"/>
    <p:sldId id="323" r:id="rId53"/>
    <p:sldId id="328" r:id="rId54"/>
    <p:sldId id="325" r:id="rId55"/>
    <p:sldId id="327" r:id="rId56"/>
    <p:sldId id="326" r:id="rId57"/>
    <p:sldId id="324" r:id="rId58"/>
    <p:sldId id="330" r:id="rId59"/>
    <p:sldId id="331" r:id="rId60"/>
    <p:sldId id="332" r:id="rId61"/>
    <p:sldId id="312" r:id="rId62"/>
    <p:sldId id="320" r:id="rId63"/>
    <p:sldId id="295" r:id="rId64"/>
  </p:sldIdLst>
  <p:sldSz cx="12192000" cy="6858000"/>
  <p:notesSz cx="6858000" cy="987425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438193E-8A11-4F28-AFE3-1E1CC00A7606}" v="76" dt="2020-02-21T13:30:04.829"/>
    <p1510:client id="{E21AC69A-74A6-E2B8-3EA1-C076B01B8753}" v="24" dt="2021-11-18T11:03:30.00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695" autoAdjust="0"/>
    <p:restoredTop sz="94660"/>
  </p:normalViewPr>
  <p:slideViewPr>
    <p:cSldViewPr snapToGrid="0">
      <p:cViewPr>
        <p:scale>
          <a:sx n="83" d="100"/>
          <a:sy n="83" d="100"/>
        </p:scale>
        <p:origin x="691" y="58"/>
      </p:cViewPr>
      <p:guideLst/>
    </p:cSldViewPr>
  </p:slideViewPr>
  <p:notesTextViewPr>
    <p:cViewPr>
      <p:scale>
        <a:sx n="1" d="1"/>
        <a:sy n="1" d="1"/>
      </p:scale>
      <p:origin x="0" y="0"/>
    </p:cViewPr>
  </p:notesTextViewPr>
  <p:sorterViewPr>
    <p:cViewPr>
      <p:scale>
        <a:sx n="100" d="100"/>
        <a:sy n="100" d="100"/>
      </p:scale>
      <p:origin x="0" y="-9682"/>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viewProps" Target="viewProps.xml"/><Relationship Id="rId7" Type="http://schemas.openxmlformats.org/officeDocument/2006/relationships/slide" Target="slides/slide3.xml"/><Relationship Id="rId71"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handoutMaster" Target="handoutMasters/handoutMaster1.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72"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wena Smith" userId="S::rsmith@holyfamily.bhcet.org.uk::381a0298-9867-4cf0-b5ce-e632752d3d4f" providerId="AD" clId="Web-{E21AC69A-74A6-E2B8-3EA1-C076B01B8753}"/>
    <pc:docChg chg="modSld">
      <pc:chgData name="Rowena Smith" userId="S::rsmith@holyfamily.bhcet.org.uk::381a0298-9867-4cf0-b5ce-e632752d3d4f" providerId="AD" clId="Web-{E21AC69A-74A6-E2B8-3EA1-C076B01B8753}" dt="2021-11-18T11:03:27.865" v="21" actId="20577"/>
      <pc:docMkLst>
        <pc:docMk/>
      </pc:docMkLst>
      <pc:sldChg chg="modSp">
        <pc:chgData name="Rowena Smith" userId="S::rsmith@holyfamily.bhcet.org.uk::381a0298-9867-4cf0-b5ce-e632752d3d4f" providerId="AD" clId="Web-{E21AC69A-74A6-E2B8-3EA1-C076B01B8753}" dt="2021-11-18T11:03:27.865" v="21" actId="20577"/>
        <pc:sldMkLst>
          <pc:docMk/>
          <pc:sldMk cId="678215932" sldId="279"/>
        </pc:sldMkLst>
        <pc:spChg chg="mod">
          <ac:chgData name="Rowena Smith" userId="S::rsmith@holyfamily.bhcet.org.uk::381a0298-9867-4cf0-b5ce-e632752d3d4f" providerId="AD" clId="Web-{E21AC69A-74A6-E2B8-3EA1-C076B01B8753}" dt="2021-11-18T11:03:27.865" v="21" actId="20577"/>
          <ac:spMkLst>
            <pc:docMk/>
            <pc:sldMk cId="678215932" sldId="279"/>
            <ac:spMk id="2" creationId="{F5A02C9D-174E-4CE7-AED4-E40FB12F349B}"/>
          </ac:spMkLst>
        </pc:spChg>
      </pc:sldChg>
      <pc:sldChg chg="modSp">
        <pc:chgData name="Rowena Smith" userId="S::rsmith@holyfamily.bhcet.org.uk::381a0298-9867-4cf0-b5ce-e632752d3d4f" providerId="AD" clId="Web-{E21AC69A-74A6-E2B8-3EA1-C076B01B8753}" dt="2021-11-18T11:02:49.849" v="1" actId="20577"/>
        <pc:sldMkLst>
          <pc:docMk/>
          <pc:sldMk cId="1845771160" sldId="295"/>
        </pc:sldMkLst>
        <pc:spChg chg="mod">
          <ac:chgData name="Rowena Smith" userId="S::rsmith@holyfamily.bhcet.org.uk::381a0298-9867-4cf0-b5ce-e632752d3d4f" providerId="AD" clId="Web-{E21AC69A-74A6-E2B8-3EA1-C076B01B8753}" dt="2021-11-18T11:02:49.849" v="1" actId="20577"/>
          <ac:spMkLst>
            <pc:docMk/>
            <pc:sldMk cId="1845771160" sldId="295"/>
            <ac:spMk id="3" creationId="{F52C9F3A-78A5-4BFB-95E2-AB07DAECD426}"/>
          </ac:spMkLst>
        </pc:spChg>
      </pc:sldChg>
    </pc:docChg>
  </pc:docChgLst>
</pc:chgInfo>
</file>

<file path=ppt/diagrams/_rels/data1.xml.rels><?xml version="1.0" encoding="UTF-8" standalone="yes"?>
<Relationships xmlns="http://schemas.openxmlformats.org/package/2006/relationships"><Relationship Id="rId8" Type="http://schemas.openxmlformats.org/officeDocument/2006/relationships/image" Target="../media/image23.svg"/><Relationship Id="rId13"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7.png"/><Relationship Id="rId12" Type="http://schemas.openxmlformats.org/officeDocument/2006/relationships/image" Target="../media/image27.svg"/><Relationship Id="rId2" Type="http://schemas.openxmlformats.org/officeDocument/2006/relationships/image" Target="../media/image17.svg"/><Relationship Id="rId1" Type="http://schemas.openxmlformats.org/officeDocument/2006/relationships/image" Target="../media/image4.png"/><Relationship Id="rId6" Type="http://schemas.openxmlformats.org/officeDocument/2006/relationships/image" Target="../media/image21.svg"/><Relationship Id="rId11" Type="http://schemas.openxmlformats.org/officeDocument/2006/relationships/image" Target="../media/image9.png"/><Relationship Id="rId5" Type="http://schemas.openxmlformats.org/officeDocument/2006/relationships/image" Target="../media/image6.png"/><Relationship Id="rId10" Type="http://schemas.openxmlformats.org/officeDocument/2006/relationships/image" Target="../media/image25.svg"/><Relationship Id="rId4" Type="http://schemas.openxmlformats.org/officeDocument/2006/relationships/image" Target="../media/image19.svg"/><Relationship Id="rId9" Type="http://schemas.openxmlformats.org/officeDocument/2006/relationships/image" Target="../media/image8.png"/><Relationship Id="rId14" Type="http://schemas.openxmlformats.org/officeDocument/2006/relationships/image" Target="../media/image29.svg"/></Relationships>
</file>

<file path=ppt/diagrams/_rels/drawing1.xml.rels><?xml version="1.0" encoding="UTF-8" standalone="yes"?>
<Relationships xmlns="http://schemas.openxmlformats.org/package/2006/relationships"><Relationship Id="rId8" Type="http://schemas.openxmlformats.org/officeDocument/2006/relationships/image" Target="../media/image23.svg"/><Relationship Id="rId13"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7.png"/><Relationship Id="rId12" Type="http://schemas.openxmlformats.org/officeDocument/2006/relationships/image" Target="../media/image27.svg"/><Relationship Id="rId2" Type="http://schemas.openxmlformats.org/officeDocument/2006/relationships/image" Target="../media/image17.svg"/><Relationship Id="rId1" Type="http://schemas.openxmlformats.org/officeDocument/2006/relationships/image" Target="../media/image4.png"/><Relationship Id="rId6" Type="http://schemas.openxmlformats.org/officeDocument/2006/relationships/image" Target="../media/image21.svg"/><Relationship Id="rId11" Type="http://schemas.openxmlformats.org/officeDocument/2006/relationships/image" Target="../media/image9.png"/><Relationship Id="rId5" Type="http://schemas.openxmlformats.org/officeDocument/2006/relationships/image" Target="../media/image6.png"/><Relationship Id="rId10" Type="http://schemas.openxmlformats.org/officeDocument/2006/relationships/image" Target="../media/image25.svg"/><Relationship Id="rId4" Type="http://schemas.openxmlformats.org/officeDocument/2006/relationships/image" Target="../media/image19.svg"/><Relationship Id="rId9" Type="http://schemas.openxmlformats.org/officeDocument/2006/relationships/image" Target="../media/image8.png"/><Relationship Id="rId14" Type="http://schemas.openxmlformats.org/officeDocument/2006/relationships/image" Target="../media/image29.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a:alpha val="0"/>
      </a:schemeClr>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9013209-B433-4ED9-806C-B5F60C972443}" type="doc">
      <dgm:prSet loTypeId="urn:microsoft.com/office/officeart/2018/5/layout/IconLeafLabelList" loCatId="icon" qsTypeId="urn:microsoft.com/office/officeart/2005/8/quickstyle/simple1" qsCatId="simple" csTypeId="urn:microsoft.com/office/officeart/2018/5/colors/Iconchunking_neutralbg_colorful5" csCatId="colorful" phldr="1"/>
      <dgm:spPr/>
      <dgm:t>
        <a:bodyPr/>
        <a:lstStyle/>
        <a:p>
          <a:endParaRPr lang="en-US"/>
        </a:p>
      </dgm:t>
    </dgm:pt>
    <dgm:pt modelId="{C36F6F5E-DA5F-42DF-AE13-66A7C923D75A}">
      <dgm:prSet/>
      <dgm:spPr/>
      <dgm:t>
        <a:bodyPr/>
        <a:lstStyle/>
        <a:p>
          <a:pPr>
            <a:defRPr cap="all"/>
          </a:pPr>
          <a:r>
            <a:rPr lang="en-GB"/>
            <a:t>I will be able to define the term SEND </a:t>
          </a:r>
          <a:endParaRPr lang="en-US"/>
        </a:p>
      </dgm:t>
    </dgm:pt>
    <dgm:pt modelId="{67AA22C7-F845-47FF-8E53-5F6900F4AD9C}" type="parTrans" cxnId="{D89AA16E-020A-4840-8CF8-1F94A1916755}">
      <dgm:prSet/>
      <dgm:spPr/>
      <dgm:t>
        <a:bodyPr/>
        <a:lstStyle/>
        <a:p>
          <a:endParaRPr lang="en-US"/>
        </a:p>
      </dgm:t>
    </dgm:pt>
    <dgm:pt modelId="{21A48B52-5E67-4DF1-9255-F064F335C2FC}" type="sibTrans" cxnId="{D89AA16E-020A-4840-8CF8-1F94A1916755}">
      <dgm:prSet/>
      <dgm:spPr/>
      <dgm:t>
        <a:bodyPr/>
        <a:lstStyle/>
        <a:p>
          <a:endParaRPr lang="en-US"/>
        </a:p>
      </dgm:t>
    </dgm:pt>
    <dgm:pt modelId="{690EECC4-58B8-4805-9645-DF61E958F470}">
      <dgm:prSet/>
      <dgm:spPr/>
      <dgm:t>
        <a:bodyPr/>
        <a:lstStyle/>
        <a:p>
          <a:pPr>
            <a:defRPr cap="all"/>
          </a:pPr>
          <a:r>
            <a:rPr lang="en-GB"/>
            <a:t>I recognise the 4 broad areas of need</a:t>
          </a:r>
          <a:endParaRPr lang="en-US"/>
        </a:p>
      </dgm:t>
    </dgm:pt>
    <dgm:pt modelId="{C70A13BF-E631-49BA-B01C-6D87BD614C91}" type="parTrans" cxnId="{8FF100BC-A551-44B9-8377-FC40D3A27D0B}">
      <dgm:prSet/>
      <dgm:spPr/>
      <dgm:t>
        <a:bodyPr/>
        <a:lstStyle/>
        <a:p>
          <a:endParaRPr lang="en-US"/>
        </a:p>
      </dgm:t>
    </dgm:pt>
    <dgm:pt modelId="{C4DA5A6F-BA5A-453B-AB24-38331B6140EA}" type="sibTrans" cxnId="{8FF100BC-A551-44B9-8377-FC40D3A27D0B}">
      <dgm:prSet/>
      <dgm:spPr/>
      <dgm:t>
        <a:bodyPr/>
        <a:lstStyle/>
        <a:p>
          <a:endParaRPr lang="en-US"/>
        </a:p>
      </dgm:t>
    </dgm:pt>
    <dgm:pt modelId="{5441229F-3402-4C40-876A-A73F77C43665}">
      <dgm:prSet/>
      <dgm:spPr/>
      <dgm:t>
        <a:bodyPr/>
        <a:lstStyle/>
        <a:p>
          <a:pPr>
            <a:defRPr cap="all"/>
          </a:pPr>
          <a:r>
            <a:rPr lang="en-GB"/>
            <a:t>I will be able to consider my role as a teacher in supporting those with SEND </a:t>
          </a:r>
          <a:endParaRPr lang="en-US"/>
        </a:p>
      </dgm:t>
    </dgm:pt>
    <dgm:pt modelId="{7351888E-368E-4C17-BF1D-BC118A8C8742}" type="parTrans" cxnId="{35F8A346-02C9-4C9E-BE48-61C8CEDDE66A}">
      <dgm:prSet/>
      <dgm:spPr/>
      <dgm:t>
        <a:bodyPr/>
        <a:lstStyle/>
        <a:p>
          <a:endParaRPr lang="en-US"/>
        </a:p>
      </dgm:t>
    </dgm:pt>
    <dgm:pt modelId="{1A4FBCA5-ED65-4A13-9445-865136CC3E3F}" type="sibTrans" cxnId="{35F8A346-02C9-4C9E-BE48-61C8CEDDE66A}">
      <dgm:prSet/>
      <dgm:spPr/>
      <dgm:t>
        <a:bodyPr/>
        <a:lstStyle/>
        <a:p>
          <a:endParaRPr lang="en-US"/>
        </a:p>
      </dgm:t>
    </dgm:pt>
    <dgm:pt modelId="{9563A516-ACEC-4E9F-85BA-07B2FCF1AB77}">
      <dgm:prSet/>
      <dgm:spPr/>
      <dgm:t>
        <a:bodyPr/>
        <a:lstStyle/>
        <a:p>
          <a:pPr>
            <a:defRPr cap="all"/>
          </a:pPr>
          <a:r>
            <a:rPr lang="en-GB"/>
            <a:t>I will understand the term Quality First Teaching </a:t>
          </a:r>
          <a:endParaRPr lang="en-US"/>
        </a:p>
      </dgm:t>
    </dgm:pt>
    <dgm:pt modelId="{0E795055-9967-47F3-93ED-7028253F18EF}" type="parTrans" cxnId="{FDFCA10B-852D-4205-B797-ED7D9D483BD3}">
      <dgm:prSet/>
      <dgm:spPr/>
      <dgm:t>
        <a:bodyPr/>
        <a:lstStyle/>
        <a:p>
          <a:endParaRPr lang="en-US"/>
        </a:p>
      </dgm:t>
    </dgm:pt>
    <dgm:pt modelId="{31175DA0-642C-4B33-A8F3-0BA99BFD1E55}" type="sibTrans" cxnId="{FDFCA10B-852D-4205-B797-ED7D9D483BD3}">
      <dgm:prSet/>
      <dgm:spPr/>
      <dgm:t>
        <a:bodyPr/>
        <a:lstStyle/>
        <a:p>
          <a:endParaRPr lang="en-US"/>
        </a:p>
      </dgm:t>
    </dgm:pt>
    <dgm:pt modelId="{C14340BF-B77B-4099-9A5A-55C4697A0C9D}">
      <dgm:prSet/>
      <dgm:spPr/>
      <dgm:t>
        <a:bodyPr/>
        <a:lstStyle/>
        <a:p>
          <a:pPr>
            <a:defRPr cap="all"/>
          </a:pPr>
          <a:r>
            <a:rPr lang="en-GB"/>
            <a:t>I know how and when to speak to the SENCO </a:t>
          </a:r>
          <a:endParaRPr lang="en-US"/>
        </a:p>
      </dgm:t>
    </dgm:pt>
    <dgm:pt modelId="{65EC14B9-23F8-4CA1-A7F1-B8A66CE040FD}" type="parTrans" cxnId="{2621B87C-E4BB-4FEF-9400-5EF324339C9A}">
      <dgm:prSet/>
      <dgm:spPr/>
      <dgm:t>
        <a:bodyPr/>
        <a:lstStyle/>
        <a:p>
          <a:endParaRPr lang="en-US"/>
        </a:p>
      </dgm:t>
    </dgm:pt>
    <dgm:pt modelId="{B540B672-0D30-45E9-A02B-BEE37DF31F47}" type="sibTrans" cxnId="{2621B87C-E4BB-4FEF-9400-5EF324339C9A}">
      <dgm:prSet/>
      <dgm:spPr/>
      <dgm:t>
        <a:bodyPr/>
        <a:lstStyle/>
        <a:p>
          <a:endParaRPr lang="en-US"/>
        </a:p>
      </dgm:t>
    </dgm:pt>
    <dgm:pt modelId="{117793BF-9BFF-4554-AA6C-17B49E294108}">
      <dgm:prSet/>
      <dgm:spPr/>
      <dgm:t>
        <a:bodyPr/>
        <a:lstStyle/>
        <a:p>
          <a:pPr>
            <a:defRPr cap="all"/>
          </a:pPr>
          <a:r>
            <a:rPr lang="en-GB"/>
            <a:t>I am aware of some practical strategies I can implement </a:t>
          </a:r>
          <a:endParaRPr lang="en-US"/>
        </a:p>
      </dgm:t>
    </dgm:pt>
    <dgm:pt modelId="{2BF4C66E-5C76-467F-9751-F4B69DC4DC8F}" type="parTrans" cxnId="{7FF7C5FE-FA0C-46FA-B3C0-16E57D11623C}">
      <dgm:prSet/>
      <dgm:spPr/>
      <dgm:t>
        <a:bodyPr/>
        <a:lstStyle/>
        <a:p>
          <a:endParaRPr lang="en-US"/>
        </a:p>
      </dgm:t>
    </dgm:pt>
    <dgm:pt modelId="{53C20707-9899-4797-ACF4-C562F15D96FA}" type="sibTrans" cxnId="{7FF7C5FE-FA0C-46FA-B3C0-16E57D11623C}">
      <dgm:prSet/>
      <dgm:spPr/>
      <dgm:t>
        <a:bodyPr/>
        <a:lstStyle/>
        <a:p>
          <a:endParaRPr lang="en-US"/>
        </a:p>
      </dgm:t>
    </dgm:pt>
    <dgm:pt modelId="{A3E403B3-4BDB-48C0-A453-92AFA7733651}">
      <dgm:prSet/>
      <dgm:spPr/>
      <dgm:t>
        <a:bodyPr/>
        <a:lstStyle/>
        <a:p>
          <a:pPr>
            <a:defRPr cap="all"/>
          </a:pPr>
          <a:r>
            <a:rPr lang="en-GB"/>
            <a:t>I have an awareness of some specific learning difficulties. </a:t>
          </a:r>
          <a:endParaRPr lang="en-US"/>
        </a:p>
      </dgm:t>
    </dgm:pt>
    <dgm:pt modelId="{FF8F3864-DE67-41AF-804C-8A74F147D0FF}" type="parTrans" cxnId="{26F61CBF-3361-4CAE-8EB5-01F104CDE151}">
      <dgm:prSet/>
      <dgm:spPr/>
      <dgm:t>
        <a:bodyPr/>
        <a:lstStyle/>
        <a:p>
          <a:endParaRPr lang="en-US"/>
        </a:p>
      </dgm:t>
    </dgm:pt>
    <dgm:pt modelId="{30DC049B-1CBD-43A4-A08B-294546E0B6ED}" type="sibTrans" cxnId="{26F61CBF-3361-4CAE-8EB5-01F104CDE151}">
      <dgm:prSet/>
      <dgm:spPr/>
      <dgm:t>
        <a:bodyPr/>
        <a:lstStyle/>
        <a:p>
          <a:endParaRPr lang="en-US"/>
        </a:p>
      </dgm:t>
    </dgm:pt>
    <dgm:pt modelId="{7A9D3AEB-29D9-40C8-A9F4-073066F9713C}" type="pres">
      <dgm:prSet presAssocID="{A9013209-B433-4ED9-806C-B5F60C972443}" presName="root" presStyleCnt="0">
        <dgm:presLayoutVars>
          <dgm:dir/>
          <dgm:resizeHandles val="exact"/>
        </dgm:presLayoutVars>
      </dgm:prSet>
      <dgm:spPr/>
      <dgm:t>
        <a:bodyPr/>
        <a:lstStyle/>
        <a:p>
          <a:endParaRPr lang="en-US"/>
        </a:p>
      </dgm:t>
    </dgm:pt>
    <dgm:pt modelId="{00DD0E0D-746D-441C-9A23-5F64D9B208BD}" type="pres">
      <dgm:prSet presAssocID="{C36F6F5E-DA5F-42DF-AE13-66A7C923D75A}" presName="compNode" presStyleCnt="0"/>
      <dgm:spPr/>
    </dgm:pt>
    <dgm:pt modelId="{8532709B-DF34-4C20-BFBE-E91C094274B9}" type="pres">
      <dgm:prSet presAssocID="{C36F6F5E-DA5F-42DF-AE13-66A7C923D75A}" presName="iconBgRect" presStyleLbl="bgShp" presStyleIdx="0" presStyleCnt="7"/>
      <dgm:spPr>
        <a:prstGeom prst="round2DiagRect">
          <a:avLst>
            <a:gd name="adj1" fmla="val 29727"/>
            <a:gd name="adj2" fmla="val 0"/>
          </a:avLst>
        </a:prstGeom>
      </dgm:spPr>
    </dgm:pt>
    <dgm:pt modelId="{57AC16FA-4E8E-4DF9-A2CD-68638763B1B0}" type="pres">
      <dgm:prSet presAssocID="{C36F6F5E-DA5F-42DF-AE13-66A7C923D75A}" presName="iconRect" presStyleLbl="node1" presStyleIdx="0" presStyleCnt="7"/>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a:noFill/>
        </a:ln>
      </dgm:spPr>
      <dgm:extLst>
        <a:ext uri="{E40237B7-FDA0-4F09-8148-C483321AD2D9}">
          <dgm14:cNvPr xmlns:dgm14="http://schemas.microsoft.com/office/drawing/2010/diagram" id="0" name="" descr="Influencer"/>
        </a:ext>
      </dgm:extLst>
    </dgm:pt>
    <dgm:pt modelId="{A7744351-4182-42D4-813B-F5490777D9BF}" type="pres">
      <dgm:prSet presAssocID="{C36F6F5E-DA5F-42DF-AE13-66A7C923D75A}" presName="spaceRect" presStyleCnt="0"/>
      <dgm:spPr/>
    </dgm:pt>
    <dgm:pt modelId="{93D84F61-6F47-48C3-83C1-CEE0D337CDDC}" type="pres">
      <dgm:prSet presAssocID="{C36F6F5E-DA5F-42DF-AE13-66A7C923D75A}" presName="textRect" presStyleLbl="revTx" presStyleIdx="0" presStyleCnt="7">
        <dgm:presLayoutVars>
          <dgm:chMax val="1"/>
          <dgm:chPref val="1"/>
        </dgm:presLayoutVars>
      </dgm:prSet>
      <dgm:spPr/>
      <dgm:t>
        <a:bodyPr/>
        <a:lstStyle/>
        <a:p>
          <a:endParaRPr lang="en-US"/>
        </a:p>
      </dgm:t>
    </dgm:pt>
    <dgm:pt modelId="{E014A0ED-3D52-4607-8685-844EF2B29D70}" type="pres">
      <dgm:prSet presAssocID="{21A48B52-5E67-4DF1-9255-F064F335C2FC}" presName="sibTrans" presStyleCnt="0"/>
      <dgm:spPr/>
    </dgm:pt>
    <dgm:pt modelId="{CC102EBF-0202-4FBA-A980-084AE35D16D6}" type="pres">
      <dgm:prSet presAssocID="{690EECC4-58B8-4805-9645-DF61E958F470}" presName="compNode" presStyleCnt="0"/>
      <dgm:spPr/>
    </dgm:pt>
    <dgm:pt modelId="{1E4D642C-69D1-4EDD-A3CF-96E6BED24428}" type="pres">
      <dgm:prSet presAssocID="{690EECC4-58B8-4805-9645-DF61E958F470}" presName="iconBgRect" presStyleLbl="bgShp" presStyleIdx="1" presStyleCnt="7"/>
      <dgm:spPr>
        <a:prstGeom prst="round2DiagRect">
          <a:avLst>
            <a:gd name="adj1" fmla="val 29727"/>
            <a:gd name="adj2" fmla="val 0"/>
          </a:avLst>
        </a:prstGeom>
      </dgm:spPr>
    </dgm:pt>
    <dgm:pt modelId="{8CC7D8E7-43C5-40BC-95C7-AC2BB222DB35}" type="pres">
      <dgm:prSet presAssocID="{690EECC4-58B8-4805-9645-DF61E958F470}" presName="iconRect" presStyleLbl="node1" presStyleIdx="1" presStyleCnt="7"/>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a:noFill/>
        </a:ln>
      </dgm:spPr>
      <dgm:extLst>
        <a:ext uri="{E40237B7-FDA0-4F09-8148-C483321AD2D9}">
          <dgm14:cNvPr xmlns:dgm14="http://schemas.microsoft.com/office/drawing/2010/diagram" id="0" name="" descr="Checkmark"/>
        </a:ext>
      </dgm:extLst>
    </dgm:pt>
    <dgm:pt modelId="{0C2822E9-96DC-444F-88E4-683D5FEE0854}" type="pres">
      <dgm:prSet presAssocID="{690EECC4-58B8-4805-9645-DF61E958F470}" presName="spaceRect" presStyleCnt="0"/>
      <dgm:spPr/>
    </dgm:pt>
    <dgm:pt modelId="{C03009CD-D51F-4D81-85D2-16F39DCC9C0D}" type="pres">
      <dgm:prSet presAssocID="{690EECC4-58B8-4805-9645-DF61E958F470}" presName="textRect" presStyleLbl="revTx" presStyleIdx="1" presStyleCnt="7">
        <dgm:presLayoutVars>
          <dgm:chMax val="1"/>
          <dgm:chPref val="1"/>
        </dgm:presLayoutVars>
      </dgm:prSet>
      <dgm:spPr/>
      <dgm:t>
        <a:bodyPr/>
        <a:lstStyle/>
        <a:p>
          <a:endParaRPr lang="en-US"/>
        </a:p>
      </dgm:t>
    </dgm:pt>
    <dgm:pt modelId="{6CFBC087-5549-4923-BDCC-CF82111AF39D}" type="pres">
      <dgm:prSet presAssocID="{C4DA5A6F-BA5A-453B-AB24-38331B6140EA}" presName="sibTrans" presStyleCnt="0"/>
      <dgm:spPr/>
    </dgm:pt>
    <dgm:pt modelId="{3E35B10C-7647-41B0-8112-12CA070CA5CD}" type="pres">
      <dgm:prSet presAssocID="{5441229F-3402-4C40-876A-A73F77C43665}" presName="compNode" presStyleCnt="0"/>
      <dgm:spPr/>
    </dgm:pt>
    <dgm:pt modelId="{E24BD8A2-F540-459C-9CCE-12F864CC5160}" type="pres">
      <dgm:prSet presAssocID="{5441229F-3402-4C40-876A-A73F77C43665}" presName="iconBgRect" presStyleLbl="bgShp" presStyleIdx="2" presStyleCnt="7"/>
      <dgm:spPr>
        <a:prstGeom prst="round2DiagRect">
          <a:avLst>
            <a:gd name="adj1" fmla="val 29727"/>
            <a:gd name="adj2" fmla="val 0"/>
          </a:avLst>
        </a:prstGeom>
      </dgm:spPr>
    </dgm:pt>
    <dgm:pt modelId="{33961BB3-2E51-44C6-8F60-F5AB51AAE66E}" type="pres">
      <dgm:prSet presAssocID="{5441229F-3402-4C40-876A-A73F77C43665}" presName="iconRect" presStyleLbl="node1" presStyleIdx="2" presStyleCnt="7"/>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a:ln>
          <a:noFill/>
        </a:ln>
      </dgm:spPr>
      <dgm:extLst>
        <a:ext uri="{E40237B7-FDA0-4F09-8148-C483321AD2D9}">
          <dgm14:cNvPr xmlns:dgm14="http://schemas.microsoft.com/office/drawing/2010/diagram" id="0" name="" descr="Classroom"/>
        </a:ext>
      </dgm:extLst>
    </dgm:pt>
    <dgm:pt modelId="{A7768C1E-F008-4107-82B3-D0EF363C0B62}" type="pres">
      <dgm:prSet presAssocID="{5441229F-3402-4C40-876A-A73F77C43665}" presName="spaceRect" presStyleCnt="0"/>
      <dgm:spPr/>
    </dgm:pt>
    <dgm:pt modelId="{74263E54-4681-4DE3-85AE-911F3DB39675}" type="pres">
      <dgm:prSet presAssocID="{5441229F-3402-4C40-876A-A73F77C43665}" presName="textRect" presStyleLbl="revTx" presStyleIdx="2" presStyleCnt="7">
        <dgm:presLayoutVars>
          <dgm:chMax val="1"/>
          <dgm:chPref val="1"/>
        </dgm:presLayoutVars>
      </dgm:prSet>
      <dgm:spPr/>
      <dgm:t>
        <a:bodyPr/>
        <a:lstStyle/>
        <a:p>
          <a:endParaRPr lang="en-US"/>
        </a:p>
      </dgm:t>
    </dgm:pt>
    <dgm:pt modelId="{A0D86509-9BC5-42ED-B4F6-47D8B1C875B0}" type="pres">
      <dgm:prSet presAssocID="{1A4FBCA5-ED65-4A13-9445-865136CC3E3F}" presName="sibTrans" presStyleCnt="0"/>
      <dgm:spPr/>
    </dgm:pt>
    <dgm:pt modelId="{A855EEB5-16E1-4E0D-8F0C-533EA67D7C22}" type="pres">
      <dgm:prSet presAssocID="{9563A516-ACEC-4E9F-85BA-07B2FCF1AB77}" presName="compNode" presStyleCnt="0"/>
      <dgm:spPr/>
    </dgm:pt>
    <dgm:pt modelId="{5C6E5142-5D08-4AE9-9D41-44D143B5833F}" type="pres">
      <dgm:prSet presAssocID="{9563A516-ACEC-4E9F-85BA-07B2FCF1AB77}" presName="iconBgRect" presStyleLbl="bgShp" presStyleIdx="3" presStyleCnt="7"/>
      <dgm:spPr>
        <a:prstGeom prst="round2DiagRect">
          <a:avLst>
            <a:gd name="adj1" fmla="val 29727"/>
            <a:gd name="adj2" fmla="val 0"/>
          </a:avLst>
        </a:prstGeom>
      </dgm:spPr>
    </dgm:pt>
    <dgm:pt modelId="{E309B4E8-D63C-4711-A02C-92942020CAE3}" type="pres">
      <dgm:prSet presAssocID="{9563A516-ACEC-4E9F-85BA-07B2FCF1AB77}" presName="iconRect" presStyleLbl="node1" presStyleIdx="3" presStyleCnt="7"/>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a:blipFill>
        <a:ln>
          <a:noFill/>
        </a:ln>
      </dgm:spPr>
      <dgm:extLst>
        <a:ext uri="{E40237B7-FDA0-4F09-8148-C483321AD2D9}">
          <dgm14:cNvPr xmlns:dgm14="http://schemas.microsoft.com/office/drawing/2010/diagram" id="0" name="" descr="Books"/>
        </a:ext>
      </dgm:extLst>
    </dgm:pt>
    <dgm:pt modelId="{CF300F8C-43DC-4633-AA17-A1FA33780C2C}" type="pres">
      <dgm:prSet presAssocID="{9563A516-ACEC-4E9F-85BA-07B2FCF1AB77}" presName="spaceRect" presStyleCnt="0"/>
      <dgm:spPr/>
    </dgm:pt>
    <dgm:pt modelId="{73255DE7-32A3-4204-9EA0-74F3BEFA3781}" type="pres">
      <dgm:prSet presAssocID="{9563A516-ACEC-4E9F-85BA-07B2FCF1AB77}" presName="textRect" presStyleLbl="revTx" presStyleIdx="3" presStyleCnt="7">
        <dgm:presLayoutVars>
          <dgm:chMax val="1"/>
          <dgm:chPref val="1"/>
        </dgm:presLayoutVars>
      </dgm:prSet>
      <dgm:spPr/>
      <dgm:t>
        <a:bodyPr/>
        <a:lstStyle/>
        <a:p>
          <a:endParaRPr lang="en-US"/>
        </a:p>
      </dgm:t>
    </dgm:pt>
    <dgm:pt modelId="{B370FE8F-64B3-4F8D-834D-7FDDFBE42B08}" type="pres">
      <dgm:prSet presAssocID="{31175DA0-642C-4B33-A8F3-0BA99BFD1E55}" presName="sibTrans" presStyleCnt="0"/>
      <dgm:spPr/>
    </dgm:pt>
    <dgm:pt modelId="{79CFD13A-DE40-4B6E-A4D6-2AFA20FFCC82}" type="pres">
      <dgm:prSet presAssocID="{C14340BF-B77B-4099-9A5A-55C4697A0C9D}" presName="compNode" presStyleCnt="0"/>
      <dgm:spPr/>
    </dgm:pt>
    <dgm:pt modelId="{D4A08C34-7C3F-4BCF-89B0-7DB0DD165EEC}" type="pres">
      <dgm:prSet presAssocID="{C14340BF-B77B-4099-9A5A-55C4697A0C9D}" presName="iconBgRect" presStyleLbl="bgShp" presStyleIdx="4" presStyleCnt="7"/>
      <dgm:spPr>
        <a:prstGeom prst="round2DiagRect">
          <a:avLst>
            <a:gd name="adj1" fmla="val 29727"/>
            <a:gd name="adj2" fmla="val 0"/>
          </a:avLst>
        </a:prstGeom>
      </dgm:spPr>
    </dgm:pt>
    <dgm:pt modelId="{DD98BAFC-45BB-45C9-AC68-793F1C333053}" type="pres">
      <dgm:prSet presAssocID="{C14340BF-B77B-4099-9A5A-55C4697A0C9D}" presName="iconRect" presStyleLbl="node1" presStyleIdx="4" presStyleCnt="7"/>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a:blipFill>
        <a:ln>
          <a:noFill/>
        </a:ln>
      </dgm:spPr>
      <dgm:extLst>
        <a:ext uri="{E40237B7-FDA0-4F09-8148-C483321AD2D9}">
          <dgm14:cNvPr xmlns:dgm14="http://schemas.microsoft.com/office/drawing/2010/diagram" id="0" name="" descr="Tongue"/>
        </a:ext>
      </dgm:extLst>
    </dgm:pt>
    <dgm:pt modelId="{F5A001A9-0F07-4559-8898-51873B901352}" type="pres">
      <dgm:prSet presAssocID="{C14340BF-B77B-4099-9A5A-55C4697A0C9D}" presName="spaceRect" presStyleCnt="0"/>
      <dgm:spPr/>
    </dgm:pt>
    <dgm:pt modelId="{67FA48CF-BEE6-4E3A-ACC9-A214BA8409F4}" type="pres">
      <dgm:prSet presAssocID="{C14340BF-B77B-4099-9A5A-55C4697A0C9D}" presName="textRect" presStyleLbl="revTx" presStyleIdx="4" presStyleCnt="7">
        <dgm:presLayoutVars>
          <dgm:chMax val="1"/>
          <dgm:chPref val="1"/>
        </dgm:presLayoutVars>
      </dgm:prSet>
      <dgm:spPr/>
      <dgm:t>
        <a:bodyPr/>
        <a:lstStyle/>
        <a:p>
          <a:endParaRPr lang="en-US"/>
        </a:p>
      </dgm:t>
    </dgm:pt>
    <dgm:pt modelId="{C04AC2AA-A29F-4D88-A258-26E517F76387}" type="pres">
      <dgm:prSet presAssocID="{B540B672-0D30-45E9-A02B-BEE37DF31F47}" presName="sibTrans" presStyleCnt="0"/>
      <dgm:spPr/>
    </dgm:pt>
    <dgm:pt modelId="{E3203612-30A2-41CD-A2A1-92052D956332}" type="pres">
      <dgm:prSet presAssocID="{117793BF-9BFF-4554-AA6C-17B49E294108}" presName="compNode" presStyleCnt="0"/>
      <dgm:spPr/>
    </dgm:pt>
    <dgm:pt modelId="{A03899F8-BE89-4427-893E-0FC5566A13CE}" type="pres">
      <dgm:prSet presAssocID="{117793BF-9BFF-4554-AA6C-17B49E294108}" presName="iconBgRect" presStyleLbl="bgShp" presStyleIdx="5" presStyleCnt="7"/>
      <dgm:spPr>
        <a:prstGeom prst="round2DiagRect">
          <a:avLst>
            <a:gd name="adj1" fmla="val 29727"/>
            <a:gd name="adj2" fmla="val 0"/>
          </a:avLst>
        </a:prstGeom>
      </dgm:spPr>
    </dgm:pt>
    <dgm:pt modelId="{5744FAA2-5C29-4DF2-A2E7-E418FC748DFB}" type="pres">
      <dgm:prSet presAssocID="{117793BF-9BFF-4554-AA6C-17B49E294108}" presName="iconRect" presStyleLbl="node1" presStyleIdx="5" presStyleCnt="7"/>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tretch>
            <a:fillRect/>
          </a:stretch>
        </a:blipFill>
        <a:ln>
          <a:noFill/>
        </a:ln>
      </dgm:spPr>
      <dgm:extLst>
        <a:ext uri="{E40237B7-FDA0-4F09-8148-C483321AD2D9}">
          <dgm14:cNvPr xmlns:dgm14="http://schemas.microsoft.com/office/drawing/2010/diagram" id="0" name="" descr="Light Bulb and Gear"/>
        </a:ext>
      </dgm:extLst>
    </dgm:pt>
    <dgm:pt modelId="{96A54A41-1DD7-4C6D-91B7-8B0641F330A6}" type="pres">
      <dgm:prSet presAssocID="{117793BF-9BFF-4554-AA6C-17B49E294108}" presName="spaceRect" presStyleCnt="0"/>
      <dgm:spPr/>
    </dgm:pt>
    <dgm:pt modelId="{6413FC54-06D1-4BDD-AA34-61340E51BA61}" type="pres">
      <dgm:prSet presAssocID="{117793BF-9BFF-4554-AA6C-17B49E294108}" presName="textRect" presStyleLbl="revTx" presStyleIdx="5" presStyleCnt="7">
        <dgm:presLayoutVars>
          <dgm:chMax val="1"/>
          <dgm:chPref val="1"/>
        </dgm:presLayoutVars>
      </dgm:prSet>
      <dgm:spPr/>
      <dgm:t>
        <a:bodyPr/>
        <a:lstStyle/>
        <a:p>
          <a:endParaRPr lang="en-US"/>
        </a:p>
      </dgm:t>
    </dgm:pt>
    <dgm:pt modelId="{2BEF2DD2-5B9E-431C-B91F-6FD15671C00B}" type="pres">
      <dgm:prSet presAssocID="{53C20707-9899-4797-ACF4-C562F15D96FA}" presName="sibTrans" presStyleCnt="0"/>
      <dgm:spPr/>
    </dgm:pt>
    <dgm:pt modelId="{BE35F2B4-C365-44D4-A269-89A011095B7E}" type="pres">
      <dgm:prSet presAssocID="{A3E403B3-4BDB-48C0-A453-92AFA7733651}" presName="compNode" presStyleCnt="0"/>
      <dgm:spPr/>
    </dgm:pt>
    <dgm:pt modelId="{900A38B4-6A0C-4316-887C-2538312DB965}" type="pres">
      <dgm:prSet presAssocID="{A3E403B3-4BDB-48C0-A453-92AFA7733651}" presName="iconBgRect" presStyleLbl="bgShp" presStyleIdx="6" presStyleCnt="7"/>
      <dgm:spPr>
        <a:prstGeom prst="round2DiagRect">
          <a:avLst>
            <a:gd name="adj1" fmla="val 29727"/>
            <a:gd name="adj2" fmla="val 0"/>
          </a:avLst>
        </a:prstGeom>
      </dgm:spPr>
    </dgm:pt>
    <dgm:pt modelId="{439B559A-D371-423B-9D53-884301B1F5C5}" type="pres">
      <dgm:prSet presAssocID="{A3E403B3-4BDB-48C0-A453-92AFA7733651}" presName="iconRect" presStyleLbl="node1" presStyleIdx="6" presStyleCnt="7"/>
      <dgm:spPr>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tretch>
            <a:fillRect/>
          </a:stretch>
        </a:blipFill>
        <a:ln>
          <a:noFill/>
        </a:ln>
      </dgm:spPr>
      <dgm:extLst>
        <a:ext uri="{E40237B7-FDA0-4F09-8148-C483321AD2D9}">
          <dgm14:cNvPr xmlns:dgm14="http://schemas.microsoft.com/office/drawing/2010/diagram" id="0" name="" descr="Head with Gears"/>
        </a:ext>
      </dgm:extLst>
    </dgm:pt>
    <dgm:pt modelId="{63A0125D-02FB-490A-B104-7065ABD15E32}" type="pres">
      <dgm:prSet presAssocID="{A3E403B3-4BDB-48C0-A453-92AFA7733651}" presName="spaceRect" presStyleCnt="0"/>
      <dgm:spPr/>
    </dgm:pt>
    <dgm:pt modelId="{E18CC8EE-1E84-4B25-903E-C4EBEBAA7122}" type="pres">
      <dgm:prSet presAssocID="{A3E403B3-4BDB-48C0-A453-92AFA7733651}" presName="textRect" presStyleLbl="revTx" presStyleIdx="6" presStyleCnt="7">
        <dgm:presLayoutVars>
          <dgm:chMax val="1"/>
          <dgm:chPref val="1"/>
        </dgm:presLayoutVars>
      </dgm:prSet>
      <dgm:spPr/>
      <dgm:t>
        <a:bodyPr/>
        <a:lstStyle/>
        <a:p>
          <a:endParaRPr lang="en-US"/>
        </a:p>
      </dgm:t>
    </dgm:pt>
  </dgm:ptLst>
  <dgm:cxnLst>
    <dgm:cxn modelId="{2EC8F99A-5206-4171-AB89-81992DF41410}" type="presOf" srcId="{A3E403B3-4BDB-48C0-A453-92AFA7733651}" destId="{E18CC8EE-1E84-4B25-903E-C4EBEBAA7122}" srcOrd="0" destOrd="0" presId="urn:microsoft.com/office/officeart/2018/5/layout/IconLeafLabelList"/>
    <dgm:cxn modelId="{D89AA16E-020A-4840-8CF8-1F94A1916755}" srcId="{A9013209-B433-4ED9-806C-B5F60C972443}" destId="{C36F6F5E-DA5F-42DF-AE13-66A7C923D75A}" srcOrd="0" destOrd="0" parTransId="{67AA22C7-F845-47FF-8E53-5F6900F4AD9C}" sibTransId="{21A48B52-5E67-4DF1-9255-F064F335C2FC}"/>
    <dgm:cxn modelId="{DB4F8AE3-A253-47BB-A31C-B4CFF7351AA9}" type="presOf" srcId="{C14340BF-B77B-4099-9A5A-55C4697A0C9D}" destId="{67FA48CF-BEE6-4E3A-ACC9-A214BA8409F4}" srcOrd="0" destOrd="0" presId="urn:microsoft.com/office/officeart/2018/5/layout/IconLeafLabelList"/>
    <dgm:cxn modelId="{7FF7C5FE-FA0C-46FA-B3C0-16E57D11623C}" srcId="{A9013209-B433-4ED9-806C-B5F60C972443}" destId="{117793BF-9BFF-4554-AA6C-17B49E294108}" srcOrd="5" destOrd="0" parTransId="{2BF4C66E-5C76-467F-9751-F4B69DC4DC8F}" sibTransId="{53C20707-9899-4797-ACF4-C562F15D96FA}"/>
    <dgm:cxn modelId="{26F61CBF-3361-4CAE-8EB5-01F104CDE151}" srcId="{A9013209-B433-4ED9-806C-B5F60C972443}" destId="{A3E403B3-4BDB-48C0-A453-92AFA7733651}" srcOrd="6" destOrd="0" parTransId="{FF8F3864-DE67-41AF-804C-8A74F147D0FF}" sibTransId="{30DC049B-1CBD-43A4-A08B-294546E0B6ED}"/>
    <dgm:cxn modelId="{37883BC9-D9EA-484D-9051-EE46605967FA}" type="presOf" srcId="{C36F6F5E-DA5F-42DF-AE13-66A7C923D75A}" destId="{93D84F61-6F47-48C3-83C1-CEE0D337CDDC}" srcOrd="0" destOrd="0" presId="urn:microsoft.com/office/officeart/2018/5/layout/IconLeafLabelList"/>
    <dgm:cxn modelId="{D1BC58E8-EF8A-42D8-8C65-2AC1A3EEBCFA}" type="presOf" srcId="{690EECC4-58B8-4805-9645-DF61E958F470}" destId="{C03009CD-D51F-4D81-85D2-16F39DCC9C0D}" srcOrd="0" destOrd="0" presId="urn:microsoft.com/office/officeart/2018/5/layout/IconLeafLabelList"/>
    <dgm:cxn modelId="{FD97C614-BCC9-41E0-A497-A204EB52015A}" type="presOf" srcId="{117793BF-9BFF-4554-AA6C-17B49E294108}" destId="{6413FC54-06D1-4BDD-AA34-61340E51BA61}" srcOrd="0" destOrd="0" presId="urn:microsoft.com/office/officeart/2018/5/layout/IconLeafLabelList"/>
    <dgm:cxn modelId="{48DC9D53-B8BC-42B9-BF1A-CADDA6811D74}" type="presOf" srcId="{9563A516-ACEC-4E9F-85BA-07B2FCF1AB77}" destId="{73255DE7-32A3-4204-9EA0-74F3BEFA3781}" srcOrd="0" destOrd="0" presId="urn:microsoft.com/office/officeart/2018/5/layout/IconLeafLabelList"/>
    <dgm:cxn modelId="{35F8A346-02C9-4C9E-BE48-61C8CEDDE66A}" srcId="{A9013209-B433-4ED9-806C-B5F60C972443}" destId="{5441229F-3402-4C40-876A-A73F77C43665}" srcOrd="2" destOrd="0" parTransId="{7351888E-368E-4C17-BF1D-BC118A8C8742}" sibTransId="{1A4FBCA5-ED65-4A13-9445-865136CC3E3F}"/>
    <dgm:cxn modelId="{0331CD83-7C8E-4B7D-AC4F-68BFB9A2DDB4}" type="presOf" srcId="{A9013209-B433-4ED9-806C-B5F60C972443}" destId="{7A9D3AEB-29D9-40C8-A9F4-073066F9713C}" srcOrd="0" destOrd="0" presId="urn:microsoft.com/office/officeart/2018/5/layout/IconLeafLabelList"/>
    <dgm:cxn modelId="{2621B87C-E4BB-4FEF-9400-5EF324339C9A}" srcId="{A9013209-B433-4ED9-806C-B5F60C972443}" destId="{C14340BF-B77B-4099-9A5A-55C4697A0C9D}" srcOrd="4" destOrd="0" parTransId="{65EC14B9-23F8-4CA1-A7F1-B8A66CE040FD}" sibTransId="{B540B672-0D30-45E9-A02B-BEE37DF31F47}"/>
    <dgm:cxn modelId="{8FF100BC-A551-44B9-8377-FC40D3A27D0B}" srcId="{A9013209-B433-4ED9-806C-B5F60C972443}" destId="{690EECC4-58B8-4805-9645-DF61E958F470}" srcOrd="1" destOrd="0" parTransId="{C70A13BF-E631-49BA-B01C-6D87BD614C91}" sibTransId="{C4DA5A6F-BA5A-453B-AB24-38331B6140EA}"/>
    <dgm:cxn modelId="{A805EB86-AE79-4A4C-B871-949CD379327E}" type="presOf" srcId="{5441229F-3402-4C40-876A-A73F77C43665}" destId="{74263E54-4681-4DE3-85AE-911F3DB39675}" srcOrd="0" destOrd="0" presId="urn:microsoft.com/office/officeart/2018/5/layout/IconLeafLabelList"/>
    <dgm:cxn modelId="{FDFCA10B-852D-4205-B797-ED7D9D483BD3}" srcId="{A9013209-B433-4ED9-806C-B5F60C972443}" destId="{9563A516-ACEC-4E9F-85BA-07B2FCF1AB77}" srcOrd="3" destOrd="0" parTransId="{0E795055-9967-47F3-93ED-7028253F18EF}" sibTransId="{31175DA0-642C-4B33-A8F3-0BA99BFD1E55}"/>
    <dgm:cxn modelId="{95ED754A-11F8-41D9-AEB3-D4C371DE584E}" type="presParOf" srcId="{7A9D3AEB-29D9-40C8-A9F4-073066F9713C}" destId="{00DD0E0D-746D-441C-9A23-5F64D9B208BD}" srcOrd="0" destOrd="0" presId="urn:microsoft.com/office/officeart/2018/5/layout/IconLeafLabelList"/>
    <dgm:cxn modelId="{A985ABB4-60D1-469B-864D-939AFF0642BD}" type="presParOf" srcId="{00DD0E0D-746D-441C-9A23-5F64D9B208BD}" destId="{8532709B-DF34-4C20-BFBE-E91C094274B9}" srcOrd="0" destOrd="0" presId="urn:microsoft.com/office/officeart/2018/5/layout/IconLeafLabelList"/>
    <dgm:cxn modelId="{321E435F-429D-491F-877A-563D49B81B92}" type="presParOf" srcId="{00DD0E0D-746D-441C-9A23-5F64D9B208BD}" destId="{57AC16FA-4E8E-4DF9-A2CD-68638763B1B0}" srcOrd="1" destOrd="0" presId="urn:microsoft.com/office/officeart/2018/5/layout/IconLeafLabelList"/>
    <dgm:cxn modelId="{980E5B39-1417-4B3E-A3F6-34B8C93B3941}" type="presParOf" srcId="{00DD0E0D-746D-441C-9A23-5F64D9B208BD}" destId="{A7744351-4182-42D4-813B-F5490777D9BF}" srcOrd="2" destOrd="0" presId="urn:microsoft.com/office/officeart/2018/5/layout/IconLeafLabelList"/>
    <dgm:cxn modelId="{DC658FE4-87AA-4CD4-AF80-AFC821896970}" type="presParOf" srcId="{00DD0E0D-746D-441C-9A23-5F64D9B208BD}" destId="{93D84F61-6F47-48C3-83C1-CEE0D337CDDC}" srcOrd="3" destOrd="0" presId="urn:microsoft.com/office/officeart/2018/5/layout/IconLeafLabelList"/>
    <dgm:cxn modelId="{803DD0F7-BBD7-45BD-8BCF-617344D142C8}" type="presParOf" srcId="{7A9D3AEB-29D9-40C8-A9F4-073066F9713C}" destId="{E014A0ED-3D52-4607-8685-844EF2B29D70}" srcOrd="1" destOrd="0" presId="urn:microsoft.com/office/officeart/2018/5/layout/IconLeafLabelList"/>
    <dgm:cxn modelId="{AB2DB329-2C62-46A2-A273-B129E9498C80}" type="presParOf" srcId="{7A9D3AEB-29D9-40C8-A9F4-073066F9713C}" destId="{CC102EBF-0202-4FBA-A980-084AE35D16D6}" srcOrd="2" destOrd="0" presId="urn:microsoft.com/office/officeart/2018/5/layout/IconLeafLabelList"/>
    <dgm:cxn modelId="{C47982A8-A5AE-481A-8ABA-290F597FF721}" type="presParOf" srcId="{CC102EBF-0202-4FBA-A980-084AE35D16D6}" destId="{1E4D642C-69D1-4EDD-A3CF-96E6BED24428}" srcOrd="0" destOrd="0" presId="urn:microsoft.com/office/officeart/2018/5/layout/IconLeafLabelList"/>
    <dgm:cxn modelId="{9A8D5DE2-9677-481C-AA35-76657D7D6A8F}" type="presParOf" srcId="{CC102EBF-0202-4FBA-A980-084AE35D16D6}" destId="{8CC7D8E7-43C5-40BC-95C7-AC2BB222DB35}" srcOrd="1" destOrd="0" presId="urn:microsoft.com/office/officeart/2018/5/layout/IconLeafLabelList"/>
    <dgm:cxn modelId="{D752C34D-4E5C-40AC-A244-083C450A07A2}" type="presParOf" srcId="{CC102EBF-0202-4FBA-A980-084AE35D16D6}" destId="{0C2822E9-96DC-444F-88E4-683D5FEE0854}" srcOrd="2" destOrd="0" presId="urn:microsoft.com/office/officeart/2018/5/layout/IconLeafLabelList"/>
    <dgm:cxn modelId="{BC2C4F78-D21B-4035-9682-E9000FD19804}" type="presParOf" srcId="{CC102EBF-0202-4FBA-A980-084AE35D16D6}" destId="{C03009CD-D51F-4D81-85D2-16F39DCC9C0D}" srcOrd="3" destOrd="0" presId="urn:microsoft.com/office/officeart/2018/5/layout/IconLeafLabelList"/>
    <dgm:cxn modelId="{963A824D-7F8F-409E-8ED6-D7D132C2E67A}" type="presParOf" srcId="{7A9D3AEB-29D9-40C8-A9F4-073066F9713C}" destId="{6CFBC087-5549-4923-BDCC-CF82111AF39D}" srcOrd="3" destOrd="0" presId="urn:microsoft.com/office/officeart/2018/5/layout/IconLeafLabelList"/>
    <dgm:cxn modelId="{5F9138BF-0CD8-470C-9BD3-892516C423C6}" type="presParOf" srcId="{7A9D3AEB-29D9-40C8-A9F4-073066F9713C}" destId="{3E35B10C-7647-41B0-8112-12CA070CA5CD}" srcOrd="4" destOrd="0" presId="urn:microsoft.com/office/officeart/2018/5/layout/IconLeafLabelList"/>
    <dgm:cxn modelId="{DFE93BC6-4AFC-4337-B11D-4B8E536BB3A3}" type="presParOf" srcId="{3E35B10C-7647-41B0-8112-12CA070CA5CD}" destId="{E24BD8A2-F540-459C-9CCE-12F864CC5160}" srcOrd="0" destOrd="0" presId="urn:microsoft.com/office/officeart/2018/5/layout/IconLeafLabelList"/>
    <dgm:cxn modelId="{523DB090-0816-444B-A758-0472C4BC54B5}" type="presParOf" srcId="{3E35B10C-7647-41B0-8112-12CA070CA5CD}" destId="{33961BB3-2E51-44C6-8F60-F5AB51AAE66E}" srcOrd="1" destOrd="0" presId="urn:microsoft.com/office/officeart/2018/5/layout/IconLeafLabelList"/>
    <dgm:cxn modelId="{C88B643D-CAA0-47CD-AF08-D021413180C2}" type="presParOf" srcId="{3E35B10C-7647-41B0-8112-12CA070CA5CD}" destId="{A7768C1E-F008-4107-82B3-D0EF363C0B62}" srcOrd="2" destOrd="0" presId="urn:microsoft.com/office/officeart/2018/5/layout/IconLeafLabelList"/>
    <dgm:cxn modelId="{25DDB651-72EB-46C8-8E12-88F63944CD9B}" type="presParOf" srcId="{3E35B10C-7647-41B0-8112-12CA070CA5CD}" destId="{74263E54-4681-4DE3-85AE-911F3DB39675}" srcOrd="3" destOrd="0" presId="urn:microsoft.com/office/officeart/2018/5/layout/IconLeafLabelList"/>
    <dgm:cxn modelId="{340267C7-67C8-447E-A7D1-3138DE626141}" type="presParOf" srcId="{7A9D3AEB-29D9-40C8-A9F4-073066F9713C}" destId="{A0D86509-9BC5-42ED-B4F6-47D8B1C875B0}" srcOrd="5" destOrd="0" presId="urn:microsoft.com/office/officeart/2018/5/layout/IconLeafLabelList"/>
    <dgm:cxn modelId="{86B39E0F-D8E4-48D6-B4E6-1E8B6985909F}" type="presParOf" srcId="{7A9D3AEB-29D9-40C8-A9F4-073066F9713C}" destId="{A855EEB5-16E1-4E0D-8F0C-533EA67D7C22}" srcOrd="6" destOrd="0" presId="urn:microsoft.com/office/officeart/2018/5/layout/IconLeafLabelList"/>
    <dgm:cxn modelId="{194AC631-CB28-479F-8107-95B837DF0378}" type="presParOf" srcId="{A855EEB5-16E1-4E0D-8F0C-533EA67D7C22}" destId="{5C6E5142-5D08-4AE9-9D41-44D143B5833F}" srcOrd="0" destOrd="0" presId="urn:microsoft.com/office/officeart/2018/5/layout/IconLeafLabelList"/>
    <dgm:cxn modelId="{9CC2928B-A636-428F-BB2E-22B4F9A46E3B}" type="presParOf" srcId="{A855EEB5-16E1-4E0D-8F0C-533EA67D7C22}" destId="{E309B4E8-D63C-4711-A02C-92942020CAE3}" srcOrd="1" destOrd="0" presId="urn:microsoft.com/office/officeart/2018/5/layout/IconLeafLabelList"/>
    <dgm:cxn modelId="{C5122C49-8D85-4572-94B1-F537B677CE42}" type="presParOf" srcId="{A855EEB5-16E1-4E0D-8F0C-533EA67D7C22}" destId="{CF300F8C-43DC-4633-AA17-A1FA33780C2C}" srcOrd="2" destOrd="0" presId="urn:microsoft.com/office/officeart/2018/5/layout/IconLeafLabelList"/>
    <dgm:cxn modelId="{E5F750C4-1FF8-4E96-851E-867ABA2F716B}" type="presParOf" srcId="{A855EEB5-16E1-4E0D-8F0C-533EA67D7C22}" destId="{73255DE7-32A3-4204-9EA0-74F3BEFA3781}" srcOrd="3" destOrd="0" presId="urn:microsoft.com/office/officeart/2018/5/layout/IconLeafLabelList"/>
    <dgm:cxn modelId="{CE2E747C-9E00-4C04-BF1A-EA310B1E6DED}" type="presParOf" srcId="{7A9D3AEB-29D9-40C8-A9F4-073066F9713C}" destId="{B370FE8F-64B3-4F8D-834D-7FDDFBE42B08}" srcOrd="7" destOrd="0" presId="urn:microsoft.com/office/officeart/2018/5/layout/IconLeafLabelList"/>
    <dgm:cxn modelId="{082A56E6-E2EF-4EDC-A21F-4EE330FBCFB4}" type="presParOf" srcId="{7A9D3AEB-29D9-40C8-A9F4-073066F9713C}" destId="{79CFD13A-DE40-4B6E-A4D6-2AFA20FFCC82}" srcOrd="8" destOrd="0" presId="urn:microsoft.com/office/officeart/2018/5/layout/IconLeafLabelList"/>
    <dgm:cxn modelId="{B29B9FE3-0150-4430-88C5-597C9536A098}" type="presParOf" srcId="{79CFD13A-DE40-4B6E-A4D6-2AFA20FFCC82}" destId="{D4A08C34-7C3F-4BCF-89B0-7DB0DD165EEC}" srcOrd="0" destOrd="0" presId="urn:microsoft.com/office/officeart/2018/5/layout/IconLeafLabelList"/>
    <dgm:cxn modelId="{6F069A86-A5F2-4C92-ADF3-65EB4AD0AA17}" type="presParOf" srcId="{79CFD13A-DE40-4B6E-A4D6-2AFA20FFCC82}" destId="{DD98BAFC-45BB-45C9-AC68-793F1C333053}" srcOrd="1" destOrd="0" presId="urn:microsoft.com/office/officeart/2018/5/layout/IconLeafLabelList"/>
    <dgm:cxn modelId="{CAD23FC3-B52D-4341-B7E1-8BE7A5712726}" type="presParOf" srcId="{79CFD13A-DE40-4B6E-A4D6-2AFA20FFCC82}" destId="{F5A001A9-0F07-4559-8898-51873B901352}" srcOrd="2" destOrd="0" presId="urn:microsoft.com/office/officeart/2018/5/layout/IconLeafLabelList"/>
    <dgm:cxn modelId="{76A18BB3-4914-47BC-9ECC-EA49161C63C4}" type="presParOf" srcId="{79CFD13A-DE40-4B6E-A4D6-2AFA20FFCC82}" destId="{67FA48CF-BEE6-4E3A-ACC9-A214BA8409F4}" srcOrd="3" destOrd="0" presId="urn:microsoft.com/office/officeart/2018/5/layout/IconLeafLabelList"/>
    <dgm:cxn modelId="{EC101EF9-A265-4DAD-ACF6-0CA77F1B30C2}" type="presParOf" srcId="{7A9D3AEB-29D9-40C8-A9F4-073066F9713C}" destId="{C04AC2AA-A29F-4D88-A258-26E517F76387}" srcOrd="9" destOrd="0" presId="urn:microsoft.com/office/officeart/2018/5/layout/IconLeafLabelList"/>
    <dgm:cxn modelId="{1379F64B-E2E7-4B54-80B1-DD39628E72B6}" type="presParOf" srcId="{7A9D3AEB-29D9-40C8-A9F4-073066F9713C}" destId="{E3203612-30A2-41CD-A2A1-92052D956332}" srcOrd="10" destOrd="0" presId="urn:microsoft.com/office/officeart/2018/5/layout/IconLeafLabelList"/>
    <dgm:cxn modelId="{BA4B6C72-7A6E-4FDB-8267-314E5A7A729C}" type="presParOf" srcId="{E3203612-30A2-41CD-A2A1-92052D956332}" destId="{A03899F8-BE89-4427-893E-0FC5566A13CE}" srcOrd="0" destOrd="0" presId="urn:microsoft.com/office/officeart/2018/5/layout/IconLeafLabelList"/>
    <dgm:cxn modelId="{E6C581E4-F8C4-417C-B05D-27C2CCFF3936}" type="presParOf" srcId="{E3203612-30A2-41CD-A2A1-92052D956332}" destId="{5744FAA2-5C29-4DF2-A2E7-E418FC748DFB}" srcOrd="1" destOrd="0" presId="urn:microsoft.com/office/officeart/2018/5/layout/IconLeafLabelList"/>
    <dgm:cxn modelId="{8FDF322E-8D12-4994-8FE7-337A2F6998AF}" type="presParOf" srcId="{E3203612-30A2-41CD-A2A1-92052D956332}" destId="{96A54A41-1DD7-4C6D-91B7-8B0641F330A6}" srcOrd="2" destOrd="0" presId="urn:microsoft.com/office/officeart/2018/5/layout/IconLeafLabelList"/>
    <dgm:cxn modelId="{EBD67A69-44ED-442D-9733-F58758FB35B0}" type="presParOf" srcId="{E3203612-30A2-41CD-A2A1-92052D956332}" destId="{6413FC54-06D1-4BDD-AA34-61340E51BA61}" srcOrd="3" destOrd="0" presId="urn:microsoft.com/office/officeart/2018/5/layout/IconLeafLabelList"/>
    <dgm:cxn modelId="{CEF9DCEA-8076-41C3-8DA6-C27F9591A98A}" type="presParOf" srcId="{7A9D3AEB-29D9-40C8-A9F4-073066F9713C}" destId="{2BEF2DD2-5B9E-431C-B91F-6FD15671C00B}" srcOrd="11" destOrd="0" presId="urn:microsoft.com/office/officeart/2018/5/layout/IconLeafLabelList"/>
    <dgm:cxn modelId="{AD02B536-31A6-4CF5-98C2-AD71DD606D59}" type="presParOf" srcId="{7A9D3AEB-29D9-40C8-A9F4-073066F9713C}" destId="{BE35F2B4-C365-44D4-A269-89A011095B7E}" srcOrd="12" destOrd="0" presId="urn:microsoft.com/office/officeart/2018/5/layout/IconLeafLabelList"/>
    <dgm:cxn modelId="{B113CE57-F0FB-49D1-AB85-ACD8ABCB88ED}" type="presParOf" srcId="{BE35F2B4-C365-44D4-A269-89A011095B7E}" destId="{900A38B4-6A0C-4316-887C-2538312DB965}" srcOrd="0" destOrd="0" presId="urn:microsoft.com/office/officeart/2018/5/layout/IconLeafLabelList"/>
    <dgm:cxn modelId="{B5F4C01B-3D31-41B4-8CF0-B0469AE9E05E}" type="presParOf" srcId="{BE35F2B4-C365-44D4-A269-89A011095B7E}" destId="{439B559A-D371-423B-9D53-884301B1F5C5}" srcOrd="1" destOrd="0" presId="urn:microsoft.com/office/officeart/2018/5/layout/IconLeafLabelList"/>
    <dgm:cxn modelId="{D83D117F-7151-4661-B5B9-BD80B2F77224}" type="presParOf" srcId="{BE35F2B4-C365-44D4-A269-89A011095B7E}" destId="{63A0125D-02FB-490A-B104-7065ABD15E32}" srcOrd="2" destOrd="0" presId="urn:microsoft.com/office/officeart/2018/5/layout/IconLeafLabelList"/>
    <dgm:cxn modelId="{FD21D917-7A4F-412D-A2E3-797662696CA2}" type="presParOf" srcId="{BE35F2B4-C365-44D4-A269-89A011095B7E}" destId="{E18CC8EE-1E84-4B25-903E-C4EBEBAA7122}" srcOrd="3" destOrd="0" presId="urn:microsoft.com/office/officeart/2018/5/layout/IconLeaf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EDA7453-4A03-401A-9BA8-8543F85C5A28}"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D599E333-A085-475C-9BFD-95008639E3D8}">
      <dgm:prSet/>
      <dgm:spPr/>
      <dgm:t>
        <a:bodyPr/>
        <a:lstStyle/>
        <a:p>
          <a:r>
            <a:rPr lang="en-GB" dirty="0" smtClean="0"/>
            <a:t>Introductions and Housekeeping </a:t>
          </a:r>
          <a:endParaRPr lang="en-US" dirty="0"/>
        </a:p>
      </dgm:t>
    </dgm:pt>
    <dgm:pt modelId="{7552A94C-3B3C-49E4-B5C4-F74E5DDBDFDB}" type="parTrans" cxnId="{EFE1B90B-D04A-4BD0-8442-B2114061B67D}">
      <dgm:prSet/>
      <dgm:spPr/>
      <dgm:t>
        <a:bodyPr/>
        <a:lstStyle/>
        <a:p>
          <a:endParaRPr lang="en-US"/>
        </a:p>
      </dgm:t>
    </dgm:pt>
    <dgm:pt modelId="{9195EAF7-6A49-4670-973D-A429C3419FE6}" type="sibTrans" cxnId="{EFE1B90B-D04A-4BD0-8442-B2114061B67D}">
      <dgm:prSet/>
      <dgm:spPr/>
      <dgm:t>
        <a:bodyPr/>
        <a:lstStyle/>
        <a:p>
          <a:endParaRPr lang="en-US"/>
        </a:p>
      </dgm:t>
    </dgm:pt>
    <dgm:pt modelId="{EC84AF47-786D-4ACF-ADF7-362A522EC11B}">
      <dgm:prSet/>
      <dgm:spPr/>
      <dgm:t>
        <a:bodyPr/>
        <a:lstStyle/>
        <a:p>
          <a:r>
            <a:rPr lang="en-GB" dirty="0" smtClean="0"/>
            <a:t>Equality Vs Equity- inclusion </a:t>
          </a:r>
          <a:endParaRPr lang="en-US" dirty="0"/>
        </a:p>
      </dgm:t>
    </dgm:pt>
    <dgm:pt modelId="{6442077F-8B04-4035-BF6B-0B4B7557A05B}" type="parTrans" cxnId="{A36D6303-182A-49FD-878C-157377778D68}">
      <dgm:prSet/>
      <dgm:spPr/>
      <dgm:t>
        <a:bodyPr/>
        <a:lstStyle/>
        <a:p>
          <a:endParaRPr lang="en-US"/>
        </a:p>
      </dgm:t>
    </dgm:pt>
    <dgm:pt modelId="{0D4671AC-DE8C-484A-99AC-E1F649926556}" type="sibTrans" cxnId="{A36D6303-182A-49FD-878C-157377778D68}">
      <dgm:prSet/>
      <dgm:spPr/>
      <dgm:t>
        <a:bodyPr/>
        <a:lstStyle/>
        <a:p>
          <a:endParaRPr lang="en-US"/>
        </a:p>
      </dgm:t>
    </dgm:pt>
    <dgm:pt modelId="{015824A3-4CC6-4B4D-9B2B-E6F6EA1BB821}">
      <dgm:prSet/>
      <dgm:spPr/>
      <dgm:t>
        <a:bodyPr/>
        <a:lstStyle/>
        <a:p>
          <a:r>
            <a:rPr lang="en-US" dirty="0" smtClean="0"/>
            <a:t>Who is responsible and common misconceptions</a:t>
          </a:r>
          <a:endParaRPr lang="en-US" dirty="0"/>
        </a:p>
      </dgm:t>
    </dgm:pt>
    <dgm:pt modelId="{D6A203BC-4F3F-4E60-86B8-FD7FCB75563E}" type="parTrans" cxnId="{DF18EAB5-C738-40A5-8390-8D26ACA2E162}">
      <dgm:prSet/>
      <dgm:spPr/>
      <dgm:t>
        <a:bodyPr/>
        <a:lstStyle/>
        <a:p>
          <a:endParaRPr lang="en-US"/>
        </a:p>
      </dgm:t>
    </dgm:pt>
    <dgm:pt modelId="{239D68B5-4769-41D8-9722-0AC964426F95}" type="sibTrans" cxnId="{DF18EAB5-C738-40A5-8390-8D26ACA2E162}">
      <dgm:prSet/>
      <dgm:spPr/>
      <dgm:t>
        <a:bodyPr/>
        <a:lstStyle/>
        <a:p>
          <a:endParaRPr lang="en-US"/>
        </a:p>
      </dgm:t>
    </dgm:pt>
    <dgm:pt modelId="{10400D7A-13B7-41FC-A360-5855E560CE22}">
      <dgm:prSet/>
      <dgm:spPr/>
      <dgm:t>
        <a:bodyPr/>
        <a:lstStyle/>
        <a:p>
          <a:r>
            <a:rPr lang="en-GB" dirty="0" smtClean="0"/>
            <a:t> Common experiences of SEND so far </a:t>
          </a:r>
          <a:endParaRPr lang="en-US" dirty="0"/>
        </a:p>
      </dgm:t>
    </dgm:pt>
    <dgm:pt modelId="{152EDDCA-ACEA-40DD-B800-6D1DE91CEDA5}" type="parTrans" cxnId="{A2B9AEF5-FB02-4FF6-A407-F93359167EE0}">
      <dgm:prSet/>
      <dgm:spPr/>
      <dgm:t>
        <a:bodyPr/>
        <a:lstStyle/>
        <a:p>
          <a:endParaRPr lang="en-US"/>
        </a:p>
      </dgm:t>
    </dgm:pt>
    <dgm:pt modelId="{E43CB3B8-C059-4A3F-A786-D3F1F85F64D7}" type="sibTrans" cxnId="{A2B9AEF5-FB02-4FF6-A407-F93359167EE0}">
      <dgm:prSet/>
      <dgm:spPr/>
      <dgm:t>
        <a:bodyPr/>
        <a:lstStyle/>
        <a:p>
          <a:endParaRPr lang="en-US"/>
        </a:p>
      </dgm:t>
    </dgm:pt>
    <dgm:pt modelId="{E45B3FB5-E992-4E5B-8911-D76E6A58976E}">
      <dgm:prSet/>
      <dgm:spPr/>
      <dgm:t>
        <a:bodyPr/>
        <a:lstStyle/>
        <a:p>
          <a:r>
            <a:rPr lang="en-GB" dirty="0" smtClean="0"/>
            <a:t>EEF: evidence based research into best practice</a:t>
          </a:r>
          <a:endParaRPr lang="en-US" dirty="0"/>
        </a:p>
      </dgm:t>
    </dgm:pt>
    <dgm:pt modelId="{D1B07623-0C8B-4518-9781-7325003BBDC4}" type="parTrans" cxnId="{4FB0FDDF-D446-44A2-95E4-40AFAB8F023A}">
      <dgm:prSet/>
      <dgm:spPr/>
      <dgm:t>
        <a:bodyPr/>
        <a:lstStyle/>
        <a:p>
          <a:endParaRPr lang="en-US"/>
        </a:p>
      </dgm:t>
    </dgm:pt>
    <dgm:pt modelId="{1430EBB3-9F3F-4A94-987A-CE888395F8F4}" type="sibTrans" cxnId="{4FB0FDDF-D446-44A2-95E4-40AFAB8F023A}">
      <dgm:prSet/>
      <dgm:spPr/>
      <dgm:t>
        <a:bodyPr/>
        <a:lstStyle/>
        <a:p>
          <a:endParaRPr lang="en-US"/>
        </a:p>
      </dgm:t>
    </dgm:pt>
    <dgm:pt modelId="{68060658-A24A-4EE8-A454-C1A298589899}">
      <dgm:prSet/>
      <dgm:spPr/>
      <dgm:t>
        <a:bodyPr/>
        <a:lstStyle/>
        <a:p>
          <a:r>
            <a:rPr lang="en-GB" dirty="0" smtClean="0"/>
            <a:t>SEND Graduated Approach and Ordinarily Available Provision. </a:t>
          </a:r>
          <a:endParaRPr lang="en-US" dirty="0"/>
        </a:p>
      </dgm:t>
    </dgm:pt>
    <dgm:pt modelId="{C1989AE5-F67F-4204-8763-0C9EF4C62B5D}" type="parTrans" cxnId="{99898068-E500-440F-BCEA-32A9670F95A4}">
      <dgm:prSet/>
      <dgm:spPr/>
      <dgm:t>
        <a:bodyPr/>
        <a:lstStyle/>
        <a:p>
          <a:endParaRPr lang="en-US"/>
        </a:p>
      </dgm:t>
    </dgm:pt>
    <dgm:pt modelId="{1A718D0F-B885-48A4-BC81-18A7221502A4}" type="sibTrans" cxnId="{99898068-E500-440F-BCEA-32A9670F95A4}">
      <dgm:prSet/>
      <dgm:spPr/>
      <dgm:t>
        <a:bodyPr/>
        <a:lstStyle/>
        <a:p>
          <a:endParaRPr lang="en-US"/>
        </a:p>
      </dgm:t>
    </dgm:pt>
    <dgm:pt modelId="{6C1B347F-F975-4130-AF5C-41D580BB5143}">
      <dgm:prSet/>
      <dgm:spPr/>
      <dgm:t>
        <a:bodyPr/>
        <a:lstStyle/>
        <a:p>
          <a:r>
            <a:rPr lang="en-GB" dirty="0" smtClean="0"/>
            <a:t>Action Planning </a:t>
          </a:r>
          <a:r>
            <a:rPr lang="en-GB" dirty="0"/>
            <a:t>and </a:t>
          </a:r>
          <a:r>
            <a:rPr lang="en-GB" dirty="0" smtClean="0"/>
            <a:t>Pupil-centred Approach </a:t>
          </a:r>
          <a:endParaRPr lang="en-US" dirty="0"/>
        </a:p>
      </dgm:t>
    </dgm:pt>
    <dgm:pt modelId="{2D167002-74D4-410A-B4B4-D9F7F70706B3}" type="parTrans" cxnId="{54DC1A06-4987-45C5-94AE-6C157D5F97E2}">
      <dgm:prSet/>
      <dgm:spPr/>
      <dgm:t>
        <a:bodyPr/>
        <a:lstStyle/>
        <a:p>
          <a:endParaRPr lang="en-US"/>
        </a:p>
      </dgm:t>
    </dgm:pt>
    <dgm:pt modelId="{D11D8406-C40A-479D-9F55-D66F3D3E4054}" type="sibTrans" cxnId="{54DC1A06-4987-45C5-94AE-6C157D5F97E2}">
      <dgm:prSet/>
      <dgm:spPr/>
      <dgm:t>
        <a:bodyPr/>
        <a:lstStyle/>
        <a:p>
          <a:endParaRPr lang="en-US"/>
        </a:p>
      </dgm:t>
    </dgm:pt>
    <dgm:pt modelId="{7BA540BB-95C7-473B-B125-511E0482BFDF}">
      <dgm:prSet/>
      <dgm:spPr/>
      <dgm:t>
        <a:bodyPr/>
        <a:lstStyle/>
        <a:p>
          <a:r>
            <a:rPr lang="en-GB" dirty="0" smtClean="0"/>
            <a:t>Specific areas of need, classroom practice and implications </a:t>
          </a:r>
          <a:endParaRPr lang="en-US" dirty="0"/>
        </a:p>
      </dgm:t>
    </dgm:pt>
    <dgm:pt modelId="{B022B630-F75D-4DFB-B1D4-9885B085A63B}" type="parTrans" cxnId="{95207B82-D4BB-47ED-980C-367C9FAC63A6}">
      <dgm:prSet/>
      <dgm:spPr/>
      <dgm:t>
        <a:bodyPr/>
        <a:lstStyle/>
        <a:p>
          <a:endParaRPr lang="en-US"/>
        </a:p>
      </dgm:t>
    </dgm:pt>
    <dgm:pt modelId="{7A875CC8-12C0-43BD-8914-C8535BC6D61E}" type="sibTrans" cxnId="{95207B82-D4BB-47ED-980C-367C9FAC63A6}">
      <dgm:prSet/>
      <dgm:spPr/>
      <dgm:t>
        <a:bodyPr/>
        <a:lstStyle/>
        <a:p>
          <a:endParaRPr lang="en-US"/>
        </a:p>
      </dgm:t>
    </dgm:pt>
    <dgm:pt modelId="{606E11B8-F622-47D7-B871-47EC866A5272}">
      <dgm:prSet/>
      <dgm:spPr/>
      <dgm:t>
        <a:bodyPr/>
        <a:lstStyle/>
        <a:p>
          <a:r>
            <a:rPr lang="en-GB" dirty="0" smtClean="0"/>
            <a:t>Enabling Environments: supporting working memory</a:t>
          </a:r>
          <a:endParaRPr lang="en-US" dirty="0"/>
        </a:p>
      </dgm:t>
    </dgm:pt>
    <dgm:pt modelId="{0507760C-6FD6-44F8-B1F1-6A6F60B958BD}" type="sibTrans" cxnId="{A569C97A-38EE-4364-B7A1-9FB6BD8B6BBD}">
      <dgm:prSet/>
      <dgm:spPr/>
      <dgm:t>
        <a:bodyPr/>
        <a:lstStyle/>
        <a:p>
          <a:endParaRPr lang="en-US"/>
        </a:p>
      </dgm:t>
    </dgm:pt>
    <dgm:pt modelId="{4FA7D77E-A162-4964-B17E-33432B36F203}" type="parTrans" cxnId="{A569C97A-38EE-4364-B7A1-9FB6BD8B6BBD}">
      <dgm:prSet/>
      <dgm:spPr/>
      <dgm:t>
        <a:bodyPr/>
        <a:lstStyle/>
        <a:p>
          <a:endParaRPr lang="en-US"/>
        </a:p>
      </dgm:t>
    </dgm:pt>
    <dgm:pt modelId="{EC1E0623-CE66-4792-8CF0-D576A317F644}" type="pres">
      <dgm:prSet presAssocID="{4EDA7453-4A03-401A-9BA8-8543F85C5A28}" presName="linear" presStyleCnt="0">
        <dgm:presLayoutVars>
          <dgm:animLvl val="lvl"/>
          <dgm:resizeHandles val="exact"/>
        </dgm:presLayoutVars>
      </dgm:prSet>
      <dgm:spPr/>
      <dgm:t>
        <a:bodyPr/>
        <a:lstStyle/>
        <a:p>
          <a:endParaRPr lang="en-US"/>
        </a:p>
      </dgm:t>
    </dgm:pt>
    <dgm:pt modelId="{7E09D648-104B-429A-8B25-C45A8C13DED9}" type="pres">
      <dgm:prSet presAssocID="{D599E333-A085-475C-9BFD-95008639E3D8}" presName="parentText" presStyleLbl="node1" presStyleIdx="0" presStyleCnt="9" custLinFactY="-94498" custLinFactNeighborX="0" custLinFactNeighborY="-100000">
        <dgm:presLayoutVars>
          <dgm:chMax val="0"/>
          <dgm:bulletEnabled val="1"/>
        </dgm:presLayoutVars>
      </dgm:prSet>
      <dgm:spPr/>
      <dgm:t>
        <a:bodyPr/>
        <a:lstStyle/>
        <a:p>
          <a:endParaRPr lang="en-US"/>
        </a:p>
      </dgm:t>
    </dgm:pt>
    <dgm:pt modelId="{43B62500-97EE-4C1C-BC16-AF36D265DBFF}" type="pres">
      <dgm:prSet presAssocID="{9195EAF7-6A49-4670-973D-A429C3419FE6}" presName="spacer" presStyleCnt="0"/>
      <dgm:spPr/>
    </dgm:pt>
    <dgm:pt modelId="{BE4AEB5E-BC03-4075-A6D6-ECC9A25405C0}" type="pres">
      <dgm:prSet presAssocID="{EC84AF47-786D-4ACF-ADF7-362A522EC11B}" presName="parentText" presStyleLbl="node1" presStyleIdx="1" presStyleCnt="9" custLinFactY="-89248" custLinFactNeighborX="-2" custLinFactNeighborY="-100000">
        <dgm:presLayoutVars>
          <dgm:chMax val="0"/>
          <dgm:bulletEnabled val="1"/>
        </dgm:presLayoutVars>
      </dgm:prSet>
      <dgm:spPr/>
      <dgm:t>
        <a:bodyPr/>
        <a:lstStyle/>
        <a:p>
          <a:endParaRPr lang="en-US"/>
        </a:p>
      </dgm:t>
    </dgm:pt>
    <dgm:pt modelId="{4D525586-6294-4A55-95E3-D923D4CBD37A}" type="pres">
      <dgm:prSet presAssocID="{0D4671AC-DE8C-484A-99AC-E1F649926556}" presName="spacer" presStyleCnt="0"/>
      <dgm:spPr/>
    </dgm:pt>
    <dgm:pt modelId="{ED9BC1C6-3950-482B-A69A-6EB4886CF868}" type="pres">
      <dgm:prSet presAssocID="{7BA540BB-95C7-473B-B125-511E0482BFDF}" presName="parentText" presStyleLbl="node1" presStyleIdx="2" presStyleCnt="9">
        <dgm:presLayoutVars>
          <dgm:chMax val="0"/>
          <dgm:bulletEnabled val="1"/>
        </dgm:presLayoutVars>
      </dgm:prSet>
      <dgm:spPr/>
      <dgm:t>
        <a:bodyPr/>
        <a:lstStyle/>
        <a:p>
          <a:endParaRPr lang="en-US"/>
        </a:p>
      </dgm:t>
    </dgm:pt>
    <dgm:pt modelId="{0B46F94D-604E-4FE9-8757-FDB40FED4313}" type="pres">
      <dgm:prSet presAssocID="{7A875CC8-12C0-43BD-8914-C8535BC6D61E}" presName="spacer" presStyleCnt="0"/>
      <dgm:spPr/>
    </dgm:pt>
    <dgm:pt modelId="{7D3D22A8-13F9-447B-81EF-886C990E1AF0}" type="pres">
      <dgm:prSet presAssocID="{015824A3-4CC6-4B4D-9B2B-E6F6EA1BB821}" presName="parentText" presStyleLbl="node1" presStyleIdx="3" presStyleCnt="9" custLinFactNeighborX="-2115" custLinFactNeighborY="87287">
        <dgm:presLayoutVars>
          <dgm:chMax val="0"/>
          <dgm:bulletEnabled val="1"/>
        </dgm:presLayoutVars>
      </dgm:prSet>
      <dgm:spPr/>
      <dgm:t>
        <a:bodyPr/>
        <a:lstStyle/>
        <a:p>
          <a:endParaRPr lang="en-US"/>
        </a:p>
      </dgm:t>
    </dgm:pt>
    <dgm:pt modelId="{C31FA4E5-F5F3-45D2-ACE6-298510BC22AC}" type="pres">
      <dgm:prSet presAssocID="{239D68B5-4769-41D8-9722-0AC964426F95}" presName="spacer" presStyleCnt="0"/>
      <dgm:spPr/>
    </dgm:pt>
    <dgm:pt modelId="{DBE9D27F-44B0-41AD-AEEA-635BFCBBAD4D}" type="pres">
      <dgm:prSet presAssocID="{10400D7A-13B7-41FC-A360-5855E560CE22}" presName="parentText" presStyleLbl="node1" presStyleIdx="4" presStyleCnt="9">
        <dgm:presLayoutVars>
          <dgm:chMax val="0"/>
          <dgm:bulletEnabled val="1"/>
        </dgm:presLayoutVars>
      </dgm:prSet>
      <dgm:spPr/>
      <dgm:t>
        <a:bodyPr/>
        <a:lstStyle/>
        <a:p>
          <a:endParaRPr lang="en-US"/>
        </a:p>
      </dgm:t>
    </dgm:pt>
    <dgm:pt modelId="{B47F188E-DA06-4B34-8A46-3D1E979E4E94}" type="pres">
      <dgm:prSet presAssocID="{E43CB3B8-C059-4A3F-A786-D3F1F85F64D7}" presName="spacer" presStyleCnt="0"/>
      <dgm:spPr/>
    </dgm:pt>
    <dgm:pt modelId="{3CAE9438-892A-4810-B47A-F7418B6511C3}" type="pres">
      <dgm:prSet presAssocID="{606E11B8-F622-47D7-B871-47EC866A5272}" presName="parentText" presStyleLbl="node1" presStyleIdx="5" presStyleCnt="9">
        <dgm:presLayoutVars>
          <dgm:chMax val="0"/>
          <dgm:bulletEnabled val="1"/>
        </dgm:presLayoutVars>
      </dgm:prSet>
      <dgm:spPr/>
      <dgm:t>
        <a:bodyPr/>
        <a:lstStyle/>
        <a:p>
          <a:endParaRPr lang="en-US"/>
        </a:p>
      </dgm:t>
    </dgm:pt>
    <dgm:pt modelId="{A9E4B334-CBD7-4FF6-8D92-C6F3A3BCBA6C}" type="pres">
      <dgm:prSet presAssocID="{0507760C-6FD6-44F8-B1F1-6A6F60B958BD}" presName="spacer" presStyleCnt="0"/>
      <dgm:spPr/>
    </dgm:pt>
    <dgm:pt modelId="{C4E7FCDF-307F-4FEE-A221-A3A6473CEC34}" type="pres">
      <dgm:prSet presAssocID="{E45B3FB5-E992-4E5B-8911-D76E6A58976E}" presName="parentText" presStyleLbl="node1" presStyleIdx="6" presStyleCnt="9">
        <dgm:presLayoutVars>
          <dgm:chMax val="0"/>
          <dgm:bulletEnabled val="1"/>
        </dgm:presLayoutVars>
      </dgm:prSet>
      <dgm:spPr/>
      <dgm:t>
        <a:bodyPr/>
        <a:lstStyle/>
        <a:p>
          <a:endParaRPr lang="en-US"/>
        </a:p>
      </dgm:t>
    </dgm:pt>
    <dgm:pt modelId="{58591562-C1CC-46C9-9A82-A3DEC97A1765}" type="pres">
      <dgm:prSet presAssocID="{1430EBB3-9F3F-4A94-987A-CE888395F8F4}" presName="spacer" presStyleCnt="0"/>
      <dgm:spPr/>
    </dgm:pt>
    <dgm:pt modelId="{6FE26F5F-77B0-4D5F-BBD5-4A65FDC9202F}" type="pres">
      <dgm:prSet presAssocID="{68060658-A24A-4EE8-A454-C1A298589899}" presName="parentText" presStyleLbl="node1" presStyleIdx="7" presStyleCnt="9">
        <dgm:presLayoutVars>
          <dgm:chMax val="0"/>
          <dgm:bulletEnabled val="1"/>
        </dgm:presLayoutVars>
      </dgm:prSet>
      <dgm:spPr/>
      <dgm:t>
        <a:bodyPr/>
        <a:lstStyle/>
        <a:p>
          <a:endParaRPr lang="en-US"/>
        </a:p>
      </dgm:t>
    </dgm:pt>
    <dgm:pt modelId="{C733D0C1-B419-4BF2-A79E-BB20CD3B5303}" type="pres">
      <dgm:prSet presAssocID="{1A718D0F-B885-48A4-BC81-18A7221502A4}" presName="spacer" presStyleCnt="0"/>
      <dgm:spPr/>
    </dgm:pt>
    <dgm:pt modelId="{4F59E518-9227-4E6F-A858-8FE26BAFE20B}" type="pres">
      <dgm:prSet presAssocID="{6C1B347F-F975-4130-AF5C-41D580BB5143}" presName="parentText" presStyleLbl="node1" presStyleIdx="8" presStyleCnt="9">
        <dgm:presLayoutVars>
          <dgm:chMax val="0"/>
          <dgm:bulletEnabled val="1"/>
        </dgm:presLayoutVars>
      </dgm:prSet>
      <dgm:spPr/>
      <dgm:t>
        <a:bodyPr/>
        <a:lstStyle/>
        <a:p>
          <a:endParaRPr lang="en-US"/>
        </a:p>
      </dgm:t>
    </dgm:pt>
  </dgm:ptLst>
  <dgm:cxnLst>
    <dgm:cxn modelId="{DF18EAB5-C738-40A5-8390-8D26ACA2E162}" srcId="{4EDA7453-4A03-401A-9BA8-8543F85C5A28}" destId="{015824A3-4CC6-4B4D-9B2B-E6F6EA1BB821}" srcOrd="3" destOrd="0" parTransId="{D6A203BC-4F3F-4E60-86B8-FD7FCB75563E}" sibTransId="{239D68B5-4769-41D8-9722-0AC964426F95}"/>
    <dgm:cxn modelId="{4FB0FDDF-D446-44A2-95E4-40AFAB8F023A}" srcId="{4EDA7453-4A03-401A-9BA8-8543F85C5A28}" destId="{E45B3FB5-E992-4E5B-8911-D76E6A58976E}" srcOrd="6" destOrd="0" parTransId="{D1B07623-0C8B-4518-9781-7325003BBDC4}" sibTransId="{1430EBB3-9F3F-4A94-987A-CE888395F8F4}"/>
    <dgm:cxn modelId="{53706070-D03A-46CC-9949-DD22A5AAAE8C}" type="presOf" srcId="{EC84AF47-786D-4ACF-ADF7-362A522EC11B}" destId="{BE4AEB5E-BC03-4075-A6D6-ECC9A25405C0}" srcOrd="0" destOrd="0" presId="urn:microsoft.com/office/officeart/2005/8/layout/vList2"/>
    <dgm:cxn modelId="{EFE1B90B-D04A-4BD0-8442-B2114061B67D}" srcId="{4EDA7453-4A03-401A-9BA8-8543F85C5A28}" destId="{D599E333-A085-475C-9BFD-95008639E3D8}" srcOrd="0" destOrd="0" parTransId="{7552A94C-3B3C-49E4-B5C4-F74E5DDBDFDB}" sibTransId="{9195EAF7-6A49-4670-973D-A429C3419FE6}"/>
    <dgm:cxn modelId="{A2E0DA48-9E59-4C2C-AC70-430A12996A91}" type="presOf" srcId="{10400D7A-13B7-41FC-A360-5855E560CE22}" destId="{DBE9D27F-44B0-41AD-AEEA-635BFCBBAD4D}" srcOrd="0" destOrd="0" presId="urn:microsoft.com/office/officeart/2005/8/layout/vList2"/>
    <dgm:cxn modelId="{2BFF8D05-D6BE-4126-BAF0-4B8DD596AF4F}" type="presOf" srcId="{7BA540BB-95C7-473B-B125-511E0482BFDF}" destId="{ED9BC1C6-3950-482B-A69A-6EB4886CF868}" srcOrd="0" destOrd="0" presId="urn:microsoft.com/office/officeart/2005/8/layout/vList2"/>
    <dgm:cxn modelId="{A36D6303-182A-49FD-878C-157377778D68}" srcId="{4EDA7453-4A03-401A-9BA8-8543F85C5A28}" destId="{EC84AF47-786D-4ACF-ADF7-362A522EC11B}" srcOrd="1" destOrd="0" parTransId="{6442077F-8B04-4035-BF6B-0B4B7557A05B}" sibTransId="{0D4671AC-DE8C-484A-99AC-E1F649926556}"/>
    <dgm:cxn modelId="{A28222D8-CD55-461A-AEBD-7DF247DFCDCE}" type="presOf" srcId="{6C1B347F-F975-4130-AF5C-41D580BB5143}" destId="{4F59E518-9227-4E6F-A858-8FE26BAFE20B}" srcOrd="0" destOrd="0" presId="urn:microsoft.com/office/officeart/2005/8/layout/vList2"/>
    <dgm:cxn modelId="{89B3E179-98E8-4E30-9F01-5D64D16071D9}" type="presOf" srcId="{E45B3FB5-E992-4E5B-8911-D76E6A58976E}" destId="{C4E7FCDF-307F-4FEE-A221-A3A6473CEC34}" srcOrd="0" destOrd="0" presId="urn:microsoft.com/office/officeart/2005/8/layout/vList2"/>
    <dgm:cxn modelId="{95207B82-D4BB-47ED-980C-367C9FAC63A6}" srcId="{4EDA7453-4A03-401A-9BA8-8543F85C5A28}" destId="{7BA540BB-95C7-473B-B125-511E0482BFDF}" srcOrd="2" destOrd="0" parTransId="{B022B630-F75D-4DFB-B1D4-9885B085A63B}" sibTransId="{7A875CC8-12C0-43BD-8914-C8535BC6D61E}"/>
    <dgm:cxn modelId="{A569C97A-38EE-4364-B7A1-9FB6BD8B6BBD}" srcId="{4EDA7453-4A03-401A-9BA8-8543F85C5A28}" destId="{606E11B8-F622-47D7-B871-47EC866A5272}" srcOrd="5" destOrd="0" parTransId="{4FA7D77E-A162-4964-B17E-33432B36F203}" sibTransId="{0507760C-6FD6-44F8-B1F1-6A6F60B958BD}"/>
    <dgm:cxn modelId="{20DA56E4-1B51-4983-A4D0-4C7ADBF1C7E6}" type="presOf" srcId="{606E11B8-F622-47D7-B871-47EC866A5272}" destId="{3CAE9438-892A-4810-B47A-F7418B6511C3}" srcOrd="0" destOrd="0" presId="urn:microsoft.com/office/officeart/2005/8/layout/vList2"/>
    <dgm:cxn modelId="{A2B9AEF5-FB02-4FF6-A407-F93359167EE0}" srcId="{4EDA7453-4A03-401A-9BA8-8543F85C5A28}" destId="{10400D7A-13B7-41FC-A360-5855E560CE22}" srcOrd="4" destOrd="0" parTransId="{152EDDCA-ACEA-40DD-B800-6D1DE91CEDA5}" sibTransId="{E43CB3B8-C059-4A3F-A786-D3F1F85F64D7}"/>
    <dgm:cxn modelId="{B90967DA-5E87-4122-8A77-84297743968D}" type="presOf" srcId="{015824A3-4CC6-4B4D-9B2B-E6F6EA1BB821}" destId="{7D3D22A8-13F9-447B-81EF-886C990E1AF0}" srcOrd="0" destOrd="0" presId="urn:microsoft.com/office/officeart/2005/8/layout/vList2"/>
    <dgm:cxn modelId="{FB8AB14E-4BBF-4544-B778-A695374C56B0}" type="presOf" srcId="{D599E333-A085-475C-9BFD-95008639E3D8}" destId="{7E09D648-104B-429A-8B25-C45A8C13DED9}" srcOrd="0" destOrd="0" presId="urn:microsoft.com/office/officeart/2005/8/layout/vList2"/>
    <dgm:cxn modelId="{99898068-E500-440F-BCEA-32A9670F95A4}" srcId="{4EDA7453-4A03-401A-9BA8-8543F85C5A28}" destId="{68060658-A24A-4EE8-A454-C1A298589899}" srcOrd="7" destOrd="0" parTransId="{C1989AE5-F67F-4204-8763-0C9EF4C62B5D}" sibTransId="{1A718D0F-B885-48A4-BC81-18A7221502A4}"/>
    <dgm:cxn modelId="{54DC1A06-4987-45C5-94AE-6C157D5F97E2}" srcId="{4EDA7453-4A03-401A-9BA8-8543F85C5A28}" destId="{6C1B347F-F975-4130-AF5C-41D580BB5143}" srcOrd="8" destOrd="0" parTransId="{2D167002-74D4-410A-B4B4-D9F7F70706B3}" sibTransId="{D11D8406-C40A-479D-9F55-D66F3D3E4054}"/>
    <dgm:cxn modelId="{484058E6-CF5B-4A17-BFC9-857E9DFD28D9}" type="presOf" srcId="{68060658-A24A-4EE8-A454-C1A298589899}" destId="{6FE26F5F-77B0-4D5F-BBD5-4A65FDC9202F}" srcOrd="0" destOrd="0" presId="urn:microsoft.com/office/officeart/2005/8/layout/vList2"/>
    <dgm:cxn modelId="{32DA41FF-9738-49DB-A8F0-990FDF8C44FD}" type="presOf" srcId="{4EDA7453-4A03-401A-9BA8-8543F85C5A28}" destId="{EC1E0623-CE66-4792-8CF0-D576A317F644}" srcOrd="0" destOrd="0" presId="urn:microsoft.com/office/officeart/2005/8/layout/vList2"/>
    <dgm:cxn modelId="{C571F083-AC7B-45FB-BBE2-57C9DDC2EE8D}" type="presParOf" srcId="{EC1E0623-CE66-4792-8CF0-D576A317F644}" destId="{7E09D648-104B-429A-8B25-C45A8C13DED9}" srcOrd="0" destOrd="0" presId="urn:microsoft.com/office/officeart/2005/8/layout/vList2"/>
    <dgm:cxn modelId="{AF109D1F-A796-4A85-99DF-99CFBC7CC303}" type="presParOf" srcId="{EC1E0623-CE66-4792-8CF0-D576A317F644}" destId="{43B62500-97EE-4C1C-BC16-AF36D265DBFF}" srcOrd="1" destOrd="0" presId="urn:microsoft.com/office/officeart/2005/8/layout/vList2"/>
    <dgm:cxn modelId="{C1245382-9C0C-4345-966A-4C718A44354B}" type="presParOf" srcId="{EC1E0623-CE66-4792-8CF0-D576A317F644}" destId="{BE4AEB5E-BC03-4075-A6D6-ECC9A25405C0}" srcOrd="2" destOrd="0" presId="urn:microsoft.com/office/officeart/2005/8/layout/vList2"/>
    <dgm:cxn modelId="{69BF0D99-3BE3-4128-8473-E3EDFCB60C59}" type="presParOf" srcId="{EC1E0623-CE66-4792-8CF0-D576A317F644}" destId="{4D525586-6294-4A55-95E3-D923D4CBD37A}" srcOrd="3" destOrd="0" presId="urn:microsoft.com/office/officeart/2005/8/layout/vList2"/>
    <dgm:cxn modelId="{5E271240-52C1-40C1-8446-188E08669E21}" type="presParOf" srcId="{EC1E0623-CE66-4792-8CF0-D576A317F644}" destId="{ED9BC1C6-3950-482B-A69A-6EB4886CF868}" srcOrd="4" destOrd="0" presId="urn:microsoft.com/office/officeart/2005/8/layout/vList2"/>
    <dgm:cxn modelId="{6A7A095F-A06E-4584-9261-7891C9C2BFE8}" type="presParOf" srcId="{EC1E0623-CE66-4792-8CF0-D576A317F644}" destId="{0B46F94D-604E-4FE9-8757-FDB40FED4313}" srcOrd="5" destOrd="0" presId="urn:microsoft.com/office/officeart/2005/8/layout/vList2"/>
    <dgm:cxn modelId="{89347173-21CA-4659-992A-BD9CA2D7AFA4}" type="presParOf" srcId="{EC1E0623-CE66-4792-8CF0-D576A317F644}" destId="{7D3D22A8-13F9-447B-81EF-886C990E1AF0}" srcOrd="6" destOrd="0" presId="urn:microsoft.com/office/officeart/2005/8/layout/vList2"/>
    <dgm:cxn modelId="{39FCD75D-44B7-470F-AC2E-0D582D0424F1}" type="presParOf" srcId="{EC1E0623-CE66-4792-8CF0-D576A317F644}" destId="{C31FA4E5-F5F3-45D2-ACE6-298510BC22AC}" srcOrd="7" destOrd="0" presId="urn:microsoft.com/office/officeart/2005/8/layout/vList2"/>
    <dgm:cxn modelId="{99D9C1FE-1E0C-4A91-993B-DBFED4840ECC}" type="presParOf" srcId="{EC1E0623-CE66-4792-8CF0-D576A317F644}" destId="{DBE9D27F-44B0-41AD-AEEA-635BFCBBAD4D}" srcOrd="8" destOrd="0" presId="urn:microsoft.com/office/officeart/2005/8/layout/vList2"/>
    <dgm:cxn modelId="{589055F9-AE18-479D-8A51-6EDFEC6A995A}" type="presParOf" srcId="{EC1E0623-CE66-4792-8CF0-D576A317F644}" destId="{B47F188E-DA06-4B34-8A46-3D1E979E4E94}" srcOrd="9" destOrd="0" presId="urn:microsoft.com/office/officeart/2005/8/layout/vList2"/>
    <dgm:cxn modelId="{C29268A5-2A82-4C6A-BFB9-FD5E680860F7}" type="presParOf" srcId="{EC1E0623-CE66-4792-8CF0-D576A317F644}" destId="{3CAE9438-892A-4810-B47A-F7418B6511C3}" srcOrd="10" destOrd="0" presId="urn:microsoft.com/office/officeart/2005/8/layout/vList2"/>
    <dgm:cxn modelId="{70AF595D-9D88-4056-BB1D-54282B2B35C0}" type="presParOf" srcId="{EC1E0623-CE66-4792-8CF0-D576A317F644}" destId="{A9E4B334-CBD7-4FF6-8D92-C6F3A3BCBA6C}" srcOrd="11" destOrd="0" presId="urn:microsoft.com/office/officeart/2005/8/layout/vList2"/>
    <dgm:cxn modelId="{848BD707-26E9-47A7-9211-CF3586F491B9}" type="presParOf" srcId="{EC1E0623-CE66-4792-8CF0-D576A317F644}" destId="{C4E7FCDF-307F-4FEE-A221-A3A6473CEC34}" srcOrd="12" destOrd="0" presId="urn:microsoft.com/office/officeart/2005/8/layout/vList2"/>
    <dgm:cxn modelId="{51E4CDFF-03FF-46BB-B853-0539846DD74D}" type="presParOf" srcId="{EC1E0623-CE66-4792-8CF0-D576A317F644}" destId="{58591562-C1CC-46C9-9A82-A3DEC97A1765}" srcOrd="13" destOrd="0" presId="urn:microsoft.com/office/officeart/2005/8/layout/vList2"/>
    <dgm:cxn modelId="{76121140-F927-41C3-B1A8-70CF8EE0DF65}" type="presParOf" srcId="{EC1E0623-CE66-4792-8CF0-D576A317F644}" destId="{6FE26F5F-77B0-4D5F-BBD5-4A65FDC9202F}" srcOrd="14" destOrd="0" presId="urn:microsoft.com/office/officeart/2005/8/layout/vList2"/>
    <dgm:cxn modelId="{6C433DC0-C661-440E-B3ED-67F96D3EBB38}" type="presParOf" srcId="{EC1E0623-CE66-4792-8CF0-D576A317F644}" destId="{C733D0C1-B419-4BF2-A79E-BB20CD3B5303}" srcOrd="15" destOrd="0" presId="urn:microsoft.com/office/officeart/2005/8/layout/vList2"/>
    <dgm:cxn modelId="{00AFD40E-4AAA-4A23-B2BC-3F14077C6582}" type="presParOf" srcId="{EC1E0623-CE66-4792-8CF0-D576A317F644}" destId="{4F59E518-9227-4E6F-A858-8FE26BAFE20B}" srcOrd="1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32709B-DF34-4C20-BFBE-E91C094274B9}">
      <dsp:nvSpPr>
        <dsp:cNvPr id="0" name=""/>
        <dsp:cNvSpPr/>
      </dsp:nvSpPr>
      <dsp:spPr>
        <a:xfrm>
          <a:off x="274427" y="941993"/>
          <a:ext cx="849234" cy="849234"/>
        </a:xfrm>
        <a:prstGeom prst="round2DiagRect">
          <a:avLst>
            <a:gd name="adj1" fmla="val 29727"/>
            <a:gd name="adj2" fmla="val 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7AC16FA-4E8E-4DF9-A2CD-68638763B1B0}">
      <dsp:nvSpPr>
        <dsp:cNvPr id="0" name=""/>
        <dsp:cNvSpPr/>
      </dsp:nvSpPr>
      <dsp:spPr>
        <a:xfrm>
          <a:off x="455411" y="1122977"/>
          <a:ext cx="487265" cy="48726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w="12700" cap="flat" cmpd="sng" algn="in">
          <a:noFill/>
          <a:prstDash val="solid"/>
        </a:ln>
        <a:effectLst/>
      </dsp:spPr>
      <dsp:style>
        <a:lnRef idx="2">
          <a:scrgbClr r="0" g="0" b="0"/>
        </a:lnRef>
        <a:fillRef idx="1">
          <a:scrgbClr r="0" g="0" b="0"/>
        </a:fillRef>
        <a:effectRef idx="0">
          <a:scrgbClr r="0" g="0" b="0"/>
        </a:effectRef>
        <a:fontRef idx="minor">
          <a:schemeClr val="lt1"/>
        </a:fontRef>
      </dsp:style>
    </dsp:sp>
    <dsp:sp modelId="{93D84F61-6F47-48C3-83C1-CEE0D337CDDC}">
      <dsp:nvSpPr>
        <dsp:cNvPr id="0" name=""/>
        <dsp:cNvSpPr/>
      </dsp:nvSpPr>
      <dsp:spPr>
        <a:xfrm>
          <a:off x="2950" y="2055743"/>
          <a:ext cx="1392187" cy="556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488950">
            <a:lnSpc>
              <a:spcPct val="90000"/>
            </a:lnSpc>
            <a:spcBef>
              <a:spcPct val="0"/>
            </a:spcBef>
            <a:spcAft>
              <a:spcPct val="35000"/>
            </a:spcAft>
            <a:defRPr cap="all"/>
          </a:pPr>
          <a:r>
            <a:rPr lang="en-GB" sz="1100" kern="1200"/>
            <a:t>I will be able to define the term SEND </a:t>
          </a:r>
          <a:endParaRPr lang="en-US" sz="1100" kern="1200"/>
        </a:p>
      </dsp:txBody>
      <dsp:txXfrm>
        <a:off x="2950" y="2055743"/>
        <a:ext cx="1392187" cy="556875"/>
      </dsp:txXfrm>
    </dsp:sp>
    <dsp:sp modelId="{1E4D642C-69D1-4EDD-A3CF-96E6BED24428}">
      <dsp:nvSpPr>
        <dsp:cNvPr id="0" name=""/>
        <dsp:cNvSpPr/>
      </dsp:nvSpPr>
      <dsp:spPr>
        <a:xfrm>
          <a:off x="1910247" y="941993"/>
          <a:ext cx="849234" cy="849234"/>
        </a:xfrm>
        <a:prstGeom prst="round2DiagRect">
          <a:avLst>
            <a:gd name="adj1" fmla="val 29727"/>
            <a:gd name="adj2" fmla="val 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CC7D8E7-43C5-40BC-95C7-AC2BB222DB35}">
      <dsp:nvSpPr>
        <dsp:cNvPr id="0" name=""/>
        <dsp:cNvSpPr/>
      </dsp:nvSpPr>
      <dsp:spPr>
        <a:xfrm>
          <a:off x="2091232" y="1122977"/>
          <a:ext cx="487265" cy="48726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w="12700" cap="flat" cmpd="sng" algn="in">
          <a:noFill/>
          <a:prstDash val="solid"/>
        </a:ln>
        <a:effectLst/>
      </dsp:spPr>
      <dsp:style>
        <a:lnRef idx="2">
          <a:scrgbClr r="0" g="0" b="0"/>
        </a:lnRef>
        <a:fillRef idx="1">
          <a:scrgbClr r="0" g="0" b="0"/>
        </a:fillRef>
        <a:effectRef idx="0">
          <a:scrgbClr r="0" g="0" b="0"/>
        </a:effectRef>
        <a:fontRef idx="minor">
          <a:schemeClr val="lt1"/>
        </a:fontRef>
      </dsp:style>
    </dsp:sp>
    <dsp:sp modelId="{C03009CD-D51F-4D81-85D2-16F39DCC9C0D}">
      <dsp:nvSpPr>
        <dsp:cNvPr id="0" name=""/>
        <dsp:cNvSpPr/>
      </dsp:nvSpPr>
      <dsp:spPr>
        <a:xfrm>
          <a:off x="1638771" y="2055743"/>
          <a:ext cx="1392187" cy="556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488950">
            <a:lnSpc>
              <a:spcPct val="90000"/>
            </a:lnSpc>
            <a:spcBef>
              <a:spcPct val="0"/>
            </a:spcBef>
            <a:spcAft>
              <a:spcPct val="35000"/>
            </a:spcAft>
            <a:defRPr cap="all"/>
          </a:pPr>
          <a:r>
            <a:rPr lang="en-GB" sz="1100" kern="1200"/>
            <a:t>I recognise the 4 broad areas of need</a:t>
          </a:r>
          <a:endParaRPr lang="en-US" sz="1100" kern="1200"/>
        </a:p>
      </dsp:txBody>
      <dsp:txXfrm>
        <a:off x="1638771" y="2055743"/>
        <a:ext cx="1392187" cy="556875"/>
      </dsp:txXfrm>
    </dsp:sp>
    <dsp:sp modelId="{E24BD8A2-F540-459C-9CCE-12F864CC5160}">
      <dsp:nvSpPr>
        <dsp:cNvPr id="0" name=""/>
        <dsp:cNvSpPr/>
      </dsp:nvSpPr>
      <dsp:spPr>
        <a:xfrm>
          <a:off x="3546067" y="941993"/>
          <a:ext cx="849234" cy="849234"/>
        </a:xfrm>
        <a:prstGeom prst="round2DiagRect">
          <a:avLst>
            <a:gd name="adj1" fmla="val 29727"/>
            <a:gd name="adj2" fmla="val 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3961BB3-2E51-44C6-8F60-F5AB51AAE66E}">
      <dsp:nvSpPr>
        <dsp:cNvPr id="0" name=""/>
        <dsp:cNvSpPr/>
      </dsp:nvSpPr>
      <dsp:spPr>
        <a:xfrm>
          <a:off x="3727052" y="1122977"/>
          <a:ext cx="487265" cy="48726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a:ln w="12700" cap="flat" cmpd="sng" algn="in">
          <a:noFill/>
          <a:prstDash val="solid"/>
        </a:ln>
        <a:effectLst/>
      </dsp:spPr>
      <dsp:style>
        <a:lnRef idx="2">
          <a:scrgbClr r="0" g="0" b="0"/>
        </a:lnRef>
        <a:fillRef idx="1">
          <a:scrgbClr r="0" g="0" b="0"/>
        </a:fillRef>
        <a:effectRef idx="0">
          <a:scrgbClr r="0" g="0" b="0"/>
        </a:effectRef>
        <a:fontRef idx="minor">
          <a:schemeClr val="lt1"/>
        </a:fontRef>
      </dsp:style>
    </dsp:sp>
    <dsp:sp modelId="{74263E54-4681-4DE3-85AE-911F3DB39675}">
      <dsp:nvSpPr>
        <dsp:cNvPr id="0" name=""/>
        <dsp:cNvSpPr/>
      </dsp:nvSpPr>
      <dsp:spPr>
        <a:xfrm>
          <a:off x="3274591" y="2055743"/>
          <a:ext cx="1392187" cy="556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488950">
            <a:lnSpc>
              <a:spcPct val="90000"/>
            </a:lnSpc>
            <a:spcBef>
              <a:spcPct val="0"/>
            </a:spcBef>
            <a:spcAft>
              <a:spcPct val="35000"/>
            </a:spcAft>
            <a:defRPr cap="all"/>
          </a:pPr>
          <a:r>
            <a:rPr lang="en-GB" sz="1100" kern="1200"/>
            <a:t>I will be able to consider my role as a teacher in supporting those with SEND </a:t>
          </a:r>
          <a:endParaRPr lang="en-US" sz="1100" kern="1200"/>
        </a:p>
      </dsp:txBody>
      <dsp:txXfrm>
        <a:off x="3274591" y="2055743"/>
        <a:ext cx="1392187" cy="556875"/>
      </dsp:txXfrm>
    </dsp:sp>
    <dsp:sp modelId="{5C6E5142-5D08-4AE9-9D41-44D143B5833F}">
      <dsp:nvSpPr>
        <dsp:cNvPr id="0" name=""/>
        <dsp:cNvSpPr/>
      </dsp:nvSpPr>
      <dsp:spPr>
        <a:xfrm>
          <a:off x="5181888" y="941993"/>
          <a:ext cx="849234" cy="849234"/>
        </a:xfrm>
        <a:prstGeom prst="round2DiagRect">
          <a:avLst>
            <a:gd name="adj1" fmla="val 29727"/>
            <a:gd name="adj2" fmla="val 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309B4E8-D63C-4711-A02C-92942020CAE3}">
      <dsp:nvSpPr>
        <dsp:cNvPr id="0" name=""/>
        <dsp:cNvSpPr/>
      </dsp:nvSpPr>
      <dsp:spPr>
        <a:xfrm>
          <a:off x="5362872" y="1122977"/>
          <a:ext cx="487265" cy="487265"/>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a:blipFill>
        <a:ln w="12700" cap="flat" cmpd="sng" algn="in">
          <a:noFill/>
          <a:prstDash val="solid"/>
        </a:ln>
        <a:effectLst/>
      </dsp:spPr>
      <dsp:style>
        <a:lnRef idx="2">
          <a:scrgbClr r="0" g="0" b="0"/>
        </a:lnRef>
        <a:fillRef idx="1">
          <a:scrgbClr r="0" g="0" b="0"/>
        </a:fillRef>
        <a:effectRef idx="0">
          <a:scrgbClr r="0" g="0" b="0"/>
        </a:effectRef>
        <a:fontRef idx="minor">
          <a:schemeClr val="lt1"/>
        </a:fontRef>
      </dsp:style>
    </dsp:sp>
    <dsp:sp modelId="{73255DE7-32A3-4204-9EA0-74F3BEFA3781}">
      <dsp:nvSpPr>
        <dsp:cNvPr id="0" name=""/>
        <dsp:cNvSpPr/>
      </dsp:nvSpPr>
      <dsp:spPr>
        <a:xfrm>
          <a:off x="4910411" y="2055743"/>
          <a:ext cx="1392187" cy="556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488950">
            <a:lnSpc>
              <a:spcPct val="90000"/>
            </a:lnSpc>
            <a:spcBef>
              <a:spcPct val="0"/>
            </a:spcBef>
            <a:spcAft>
              <a:spcPct val="35000"/>
            </a:spcAft>
            <a:defRPr cap="all"/>
          </a:pPr>
          <a:r>
            <a:rPr lang="en-GB" sz="1100" kern="1200"/>
            <a:t>I will understand the term Quality First Teaching </a:t>
          </a:r>
          <a:endParaRPr lang="en-US" sz="1100" kern="1200"/>
        </a:p>
      </dsp:txBody>
      <dsp:txXfrm>
        <a:off x="4910411" y="2055743"/>
        <a:ext cx="1392187" cy="556875"/>
      </dsp:txXfrm>
    </dsp:sp>
    <dsp:sp modelId="{D4A08C34-7C3F-4BCF-89B0-7DB0DD165EEC}">
      <dsp:nvSpPr>
        <dsp:cNvPr id="0" name=""/>
        <dsp:cNvSpPr/>
      </dsp:nvSpPr>
      <dsp:spPr>
        <a:xfrm>
          <a:off x="1092337" y="2960664"/>
          <a:ext cx="849234" cy="849234"/>
        </a:xfrm>
        <a:prstGeom prst="round2DiagRect">
          <a:avLst>
            <a:gd name="adj1" fmla="val 29727"/>
            <a:gd name="adj2" fmla="val 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D98BAFC-45BB-45C9-AC68-793F1C333053}">
      <dsp:nvSpPr>
        <dsp:cNvPr id="0" name=""/>
        <dsp:cNvSpPr/>
      </dsp:nvSpPr>
      <dsp:spPr>
        <a:xfrm>
          <a:off x="1273321" y="3141649"/>
          <a:ext cx="487265" cy="487265"/>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a:blipFill>
        <a:ln w="12700" cap="flat" cmpd="sng" algn="in">
          <a:noFill/>
          <a:prstDash val="solid"/>
        </a:ln>
        <a:effectLst/>
      </dsp:spPr>
      <dsp:style>
        <a:lnRef idx="2">
          <a:scrgbClr r="0" g="0" b="0"/>
        </a:lnRef>
        <a:fillRef idx="1">
          <a:scrgbClr r="0" g="0" b="0"/>
        </a:fillRef>
        <a:effectRef idx="0">
          <a:scrgbClr r="0" g="0" b="0"/>
        </a:effectRef>
        <a:fontRef idx="minor">
          <a:schemeClr val="lt1"/>
        </a:fontRef>
      </dsp:style>
    </dsp:sp>
    <dsp:sp modelId="{67FA48CF-BEE6-4E3A-ACC9-A214BA8409F4}">
      <dsp:nvSpPr>
        <dsp:cNvPr id="0" name=""/>
        <dsp:cNvSpPr/>
      </dsp:nvSpPr>
      <dsp:spPr>
        <a:xfrm>
          <a:off x="820860" y="4074414"/>
          <a:ext cx="1392187" cy="556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488950">
            <a:lnSpc>
              <a:spcPct val="90000"/>
            </a:lnSpc>
            <a:spcBef>
              <a:spcPct val="0"/>
            </a:spcBef>
            <a:spcAft>
              <a:spcPct val="35000"/>
            </a:spcAft>
            <a:defRPr cap="all"/>
          </a:pPr>
          <a:r>
            <a:rPr lang="en-GB" sz="1100" kern="1200"/>
            <a:t>I know how and when to speak to the SENCO </a:t>
          </a:r>
          <a:endParaRPr lang="en-US" sz="1100" kern="1200"/>
        </a:p>
      </dsp:txBody>
      <dsp:txXfrm>
        <a:off x="820860" y="4074414"/>
        <a:ext cx="1392187" cy="556875"/>
      </dsp:txXfrm>
    </dsp:sp>
    <dsp:sp modelId="{A03899F8-BE89-4427-893E-0FC5566A13CE}">
      <dsp:nvSpPr>
        <dsp:cNvPr id="0" name=""/>
        <dsp:cNvSpPr/>
      </dsp:nvSpPr>
      <dsp:spPr>
        <a:xfrm>
          <a:off x="2728157" y="2960664"/>
          <a:ext cx="849234" cy="849234"/>
        </a:xfrm>
        <a:prstGeom prst="round2DiagRect">
          <a:avLst>
            <a:gd name="adj1" fmla="val 29727"/>
            <a:gd name="adj2" fmla="val 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744FAA2-5C29-4DF2-A2E7-E418FC748DFB}">
      <dsp:nvSpPr>
        <dsp:cNvPr id="0" name=""/>
        <dsp:cNvSpPr/>
      </dsp:nvSpPr>
      <dsp:spPr>
        <a:xfrm>
          <a:off x="2909142" y="3141649"/>
          <a:ext cx="487265" cy="487265"/>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tretch>
            <a:fillRect/>
          </a:stretch>
        </a:blipFill>
        <a:ln w="12700" cap="flat" cmpd="sng" algn="in">
          <a:noFill/>
          <a:prstDash val="solid"/>
        </a:ln>
        <a:effectLst/>
      </dsp:spPr>
      <dsp:style>
        <a:lnRef idx="2">
          <a:scrgbClr r="0" g="0" b="0"/>
        </a:lnRef>
        <a:fillRef idx="1">
          <a:scrgbClr r="0" g="0" b="0"/>
        </a:fillRef>
        <a:effectRef idx="0">
          <a:scrgbClr r="0" g="0" b="0"/>
        </a:effectRef>
        <a:fontRef idx="minor">
          <a:schemeClr val="lt1"/>
        </a:fontRef>
      </dsp:style>
    </dsp:sp>
    <dsp:sp modelId="{6413FC54-06D1-4BDD-AA34-61340E51BA61}">
      <dsp:nvSpPr>
        <dsp:cNvPr id="0" name=""/>
        <dsp:cNvSpPr/>
      </dsp:nvSpPr>
      <dsp:spPr>
        <a:xfrm>
          <a:off x="2456681" y="4074414"/>
          <a:ext cx="1392187" cy="556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488950">
            <a:lnSpc>
              <a:spcPct val="90000"/>
            </a:lnSpc>
            <a:spcBef>
              <a:spcPct val="0"/>
            </a:spcBef>
            <a:spcAft>
              <a:spcPct val="35000"/>
            </a:spcAft>
            <a:defRPr cap="all"/>
          </a:pPr>
          <a:r>
            <a:rPr lang="en-GB" sz="1100" kern="1200"/>
            <a:t>I am aware of some practical strategies I can implement </a:t>
          </a:r>
          <a:endParaRPr lang="en-US" sz="1100" kern="1200"/>
        </a:p>
      </dsp:txBody>
      <dsp:txXfrm>
        <a:off x="2456681" y="4074414"/>
        <a:ext cx="1392187" cy="556875"/>
      </dsp:txXfrm>
    </dsp:sp>
    <dsp:sp modelId="{900A38B4-6A0C-4316-887C-2538312DB965}">
      <dsp:nvSpPr>
        <dsp:cNvPr id="0" name=""/>
        <dsp:cNvSpPr/>
      </dsp:nvSpPr>
      <dsp:spPr>
        <a:xfrm>
          <a:off x="4363978" y="2960664"/>
          <a:ext cx="849234" cy="849234"/>
        </a:xfrm>
        <a:prstGeom prst="round2DiagRect">
          <a:avLst>
            <a:gd name="adj1" fmla="val 29727"/>
            <a:gd name="adj2" fmla="val 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39B559A-D371-423B-9D53-884301B1F5C5}">
      <dsp:nvSpPr>
        <dsp:cNvPr id="0" name=""/>
        <dsp:cNvSpPr/>
      </dsp:nvSpPr>
      <dsp:spPr>
        <a:xfrm>
          <a:off x="4544962" y="3141649"/>
          <a:ext cx="487265" cy="487265"/>
        </a:xfrm>
        <a:prstGeom prst="rect">
          <a:avLst/>
        </a:prstGeom>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tretch>
            <a:fillRect/>
          </a:stretch>
        </a:blipFill>
        <a:ln w="12700" cap="flat" cmpd="sng" algn="in">
          <a:noFill/>
          <a:prstDash val="solid"/>
        </a:ln>
        <a:effectLst/>
      </dsp:spPr>
      <dsp:style>
        <a:lnRef idx="2">
          <a:scrgbClr r="0" g="0" b="0"/>
        </a:lnRef>
        <a:fillRef idx="1">
          <a:scrgbClr r="0" g="0" b="0"/>
        </a:fillRef>
        <a:effectRef idx="0">
          <a:scrgbClr r="0" g="0" b="0"/>
        </a:effectRef>
        <a:fontRef idx="minor">
          <a:schemeClr val="lt1"/>
        </a:fontRef>
      </dsp:style>
    </dsp:sp>
    <dsp:sp modelId="{E18CC8EE-1E84-4B25-903E-C4EBEBAA7122}">
      <dsp:nvSpPr>
        <dsp:cNvPr id="0" name=""/>
        <dsp:cNvSpPr/>
      </dsp:nvSpPr>
      <dsp:spPr>
        <a:xfrm>
          <a:off x="4092501" y="4074414"/>
          <a:ext cx="1392187" cy="556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488950">
            <a:lnSpc>
              <a:spcPct val="90000"/>
            </a:lnSpc>
            <a:spcBef>
              <a:spcPct val="0"/>
            </a:spcBef>
            <a:spcAft>
              <a:spcPct val="35000"/>
            </a:spcAft>
            <a:defRPr cap="all"/>
          </a:pPr>
          <a:r>
            <a:rPr lang="en-GB" sz="1100" kern="1200"/>
            <a:t>I have an awareness of some specific learning difficulties. </a:t>
          </a:r>
          <a:endParaRPr lang="en-US" sz="1100" kern="1200"/>
        </a:p>
      </dsp:txBody>
      <dsp:txXfrm>
        <a:off x="4092501" y="4074414"/>
        <a:ext cx="1392187" cy="55687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09D648-104B-429A-8B25-C45A8C13DED9}">
      <dsp:nvSpPr>
        <dsp:cNvPr id="0" name=""/>
        <dsp:cNvSpPr/>
      </dsp:nvSpPr>
      <dsp:spPr>
        <a:xfrm>
          <a:off x="0" y="92203"/>
          <a:ext cx="6305550" cy="444600"/>
        </a:xfrm>
        <a:prstGeom prst="roundRect">
          <a:avLst/>
        </a:prstGeom>
        <a:solidFill>
          <a:schemeClr val="accent2">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l" defTabSz="844550">
            <a:lnSpc>
              <a:spcPct val="90000"/>
            </a:lnSpc>
            <a:spcBef>
              <a:spcPct val="0"/>
            </a:spcBef>
            <a:spcAft>
              <a:spcPct val="35000"/>
            </a:spcAft>
          </a:pPr>
          <a:r>
            <a:rPr lang="en-GB" sz="1900" kern="1200" dirty="0" smtClean="0"/>
            <a:t>Introductions and Housekeeping </a:t>
          </a:r>
          <a:endParaRPr lang="en-US" sz="1900" kern="1200" dirty="0"/>
        </a:p>
      </dsp:txBody>
      <dsp:txXfrm>
        <a:off x="21704" y="113907"/>
        <a:ext cx="6262142" cy="401192"/>
      </dsp:txXfrm>
    </dsp:sp>
    <dsp:sp modelId="{BE4AEB5E-BC03-4075-A6D6-ECC9A25405C0}">
      <dsp:nvSpPr>
        <dsp:cNvPr id="0" name=""/>
        <dsp:cNvSpPr/>
      </dsp:nvSpPr>
      <dsp:spPr>
        <a:xfrm>
          <a:off x="0" y="614864"/>
          <a:ext cx="6305550" cy="444600"/>
        </a:xfrm>
        <a:prstGeom prst="roundRect">
          <a:avLst/>
        </a:prstGeom>
        <a:solidFill>
          <a:schemeClr val="accent2">
            <a:hueOff val="-1061065"/>
            <a:satOff val="-1988"/>
            <a:lumOff val="3382"/>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l" defTabSz="844550">
            <a:lnSpc>
              <a:spcPct val="90000"/>
            </a:lnSpc>
            <a:spcBef>
              <a:spcPct val="0"/>
            </a:spcBef>
            <a:spcAft>
              <a:spcPct val="35000"/>
            </a:spcAft>
          </a:pPr>
          <a:r>
            <a:rPr lang="en-GB" sz="1900" kern="1200" dirty="0" smtClean="0"/>
            <a:t>Equality Vs Equity- inclusion </a:t>
          </a:r>
          <a:endParaRPr lang="en-US" sz="1900" kern="1200" dirty="0"/>
        </a:p>
      </dsp:txBody>
      <dsp:txXfrm>
        <a:off x="21704" y="636568"/>
        <a:ext cx="6262142" cy="401192"/>
      </dsp:txXfrm>
    </dsp:sp>
    <dsp:sp modelId="{ED9BC1C6-3950-482B-A69A-6EB4886CF868}">
      <dsp:nvSpPr>
        <dsp:cNvPr id="0" name=""/>
        <dsp:cNvSpPr/>
      </dsp:nvSpPr>
      <dsp:spPr>
        <a:xfrm>
          <a:off x="0" y="1565701"/>
          <a:ext cx="6305550" cy="444600"/>
        </a:xfrm>
        <a:prstGeom prst="roundRect">
          <a:avLst/>
        </a:prstGeom>
        <a:solidFill>
          <a:schemeClr val="accent2">
            <a:hueOff val="-2122130"/>
            <a:satOff val="-3976"/>
            <a:lumOff val="6765"/>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l" defTabSz="844550">
            <a:lnSpc>
              <a:spcPct val="90000"/>
            </a:lnSpc>
            <a:spcBef>
              <a:spcPct val="0"/>
            </a:spcBef>
            <a:spcAft>
              <a:spcPct val="35000"/>
            </a:spcAft>
          </a:pPr>
          <a:r>
            <a:rPr lang="en-GB" sz="1900" kern="1200" dirty="0" smtClean="0"/>
            <a:t>Specific areas of need, classroom practice and implications </a:t>
          </a:r>
          <a:endParaRPr lang="en-US" sz="1900" kern="1200" dirty="0"/>
        </a:p>
      </dsp:txBody>
      <dsp:txXfrm>
        <a:off x="21704" y="1587405"/>
        <a:ext cx="6262142" cy="401192"/>
      </dsp:txXfrm>
    </dsp:sp>
    <dsp:sp modelId="{7D3D22A8-13F9-447B-81EF-886C990E1AF0}">
      <dsp:nvSpPr>
        <dsp:cNvPr id="0" name=""/>
        <dsp:cNvSpPr/>
      </dsp:nvSpPr>
      <dsp:spPr>
        <a:xfrm>
          <a:off x="0" y="2112784"/>
          <a:ext cx="6305550" cy="444600"/>
        </a:xfrm>
        <a:prstGeom prst="roundRect">
          <a:avLst/>
        </a:prstGeom>
        <a:solidFill>
          <a:schemeClr val="accent2">
            <a:hueOff val="-3183196"/>
            <a:satOff val="-5964"/>
            <a:lumOff val="10147"/>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l" defTabSz="844550">
            <a:lnSpc>
              <a:spcPct val="90000"/>
            </a:lnSpc>
            <a:spcBef>
              <a:spcPct val="0"/>
            </a:spcBef>
            <a:spcAft>
              <a:spcPct val="35000"/>
            </a:spcAft>
          </a:pPr>
          <a:r>
            <a:rPr lang="en-US" sz="1900" kern="1200" dirty="0" smtClean="0"/>
            <a:t>Who is responsible and common misconceptions</a:t>
          </a:r>
          <a:endParaRPr lang="en-US" sz="1900" kern="1200" dirty="0"/>
        </a:p>
      </dsp:txBody>
      <dsp:txXfrm>
        <a:off x="21704" y="2134488"/>
        <a:ext cx="6262142" cy="401192"/>
      </dsp:txXfrm>
    </dsp:sp>
    <dsp:sp modelId="{DBE9D27F-44B0-41AD-AEEA-635BFCBBAD4D}">
      <dsp:nvSpPr>
        <dsp:cNvPr id="0" name=""/>
        <dsp:cNvSpPr/>
      </dsp:nvSpPr>
      <dsp:spPr>
        <a:xfrm>
          <a:off x="0" y="2564341"/>
          <a:ext cx="6305550" cy="444600"/>
        </a:xfrm>
        <a:prstGeom prst="roundRect">
          <a:avLst/>
        </a:prstGeom>
        <a:solidFill>
          <a:schemeClr val="accent2">
            <a:hueOff val="-4244261"/>
            <a:satOff val="-7952"/>
            <a:lumOff val="13529"/>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l" defTabSz="844550">
            <a:lnSpc>
              <a:spcPct val="90000"/>
            </a:lnSpc>
            <a:spcBef>
              <a:spcPct val="0"/>
            </a:spcBef>
            <a:spcAft>
              <a:spcPct val="35000"/>
            </a:spcAft>
          </a:pPr>
          <a:r>
            <a:rPr lang="en-GB" sz="1900" kern="1200" dirty="0" smtClean="0"/>
            <a:t> Common experiences of SEND so far </a:t>
          </a:r>
          <a:endParaRPr lang="en-US" sz="1900" kern="1200" dirty="0"/>
        </a:p>
      </dsp:txBody>
      <dsp:txXfrm>
        <a:off x="21704" y="2586045"/>
        <a:ext cx="6262142" cy="401192"/>
      </dsp:txXfrm>
    </dsp:sp>
    <dsp:sp modelId="{3CAE9438-892A-4810-B47A-F7418B6511C3}">
      <dsp:nvSpPr>
        <dsp:cNvPr id="0" name=""/>
        <dsp:cNvSpPr/>
      </dsp:nvSpPr>
      <dsp:spPr>
        <a:xfrm>
          <a:off x="0" y="3063661"/>
          <a:ext cx="6305550" cy="444600"/>
        </a:xfrm>
        <a:prstGeom prst="roundRect">
          <a:avLst/>
        </a:prstGeom>
        <a:solidFill>
          <a:schemeClr val="accent2">
            <a:hueOff val="-5305326"/>
            <a:satOff val="-9939"/>
            <a:lumOff val="16911"/>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l" defTabSz="844550">
            <a:lnSpc>
              <a:spcPct val="90000"/>
            </a:lnSpc>
            <a:spcBef>
              <a:spcPct val="0"/>
            </a:spcBef>
            <a:spcAft>
              <a:spcPct val="35000"/>
            </a:spcAft>
          </a:pPr>
          <a:r>
            <a:rPr lang="en-GB" sz="1900" kern="1200" dirty="0" smtClean="0"/>
            <a:t>Enabling Environments: supporting working memory</a:t>
          </a:r>
          <a:endParaRPr lang="en-US" sz="1900" kern="1200" dirty="0"/>
        </a:p>
      </dsp:txBody>
      <dsp:txXfrm>
        <a:off x="21704" y="3085365"/>
        <a:ext cx="6262142" cy="401192"/>
      </dsp:txXfrm>
    </dsp:sp>
    <dsp:sp modelId="{C4E7FCDF-307F-4FEE-A221-A3A6473CEC34}">
      <dsp:nvSpPr>
        <dsp:cNvPr id="0" name=""/>
        <dsp:cNvSpPr/>
      </dsp:nvSpPr>
      <dsp:spPr>
        <a:xfrm>
          <a:off x="0" y="3562981"/>
          <a:ext cx="6305550" cy="444600"/>
        </a:xfrm>
        <a:prstGeom prst="roundRect">
          <a:avLst/>
        </a:prstGeom>
        <a:solidFill>
          <a:schemeClr val="accent2">
            <a:hueOff val="-6366391"/>
            <a:satOff val="-11927"/>
            <a:lumOff val="20294"/>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l" defTabSz="844550">
            <a:lnSpc>
              <a:spcPct val="90000"/>
            </a:lnSpc>
            <a:spcBef>
              <a:spcPct val="0"/>
            </a:spcBef>
            <a:spcAft>
              <a:spcPct val="35000"/>
            </a:spcAft>
          </a:pPr>
          <a:r>
            <a:rPr lang="en-GB" sz="1900" kern="1200" dirty="0" smtClean="0"/>
            <a:t>EEF: evidence based research into best practice</a:t>
          </a:r>
          <a:endParaRPr lang="en-US" sz="1900" kern="1200" dirty="0"/>
        </a:p>
      </dsp:txBody>
      <dsp:txXfrm>
        <a:off x="21704" y="3584685"/>
        <a:ext cx="6262142" cy="401192"/>
      </dsp:txXfrm>
    </dsp:sp>
    <dsp:sp modelId="{6FE26F5F-77B0-4D5F-BBD5-4A65FDC9202F}">
      <dsp:nvSpPr>
        <dsp:cNvPr id="0" name=""/>
        <dsp:cNvSpPr/>
      </dsp:nvSpPr>
      <dsp:spPr>
        <a:xfrm>
          <a:off x="0" y="4062301"/>
          <a:ext cx="6305550" cy="444600"/>
        </a:xfrm>
        <a:prstGeom prst="roundRect">
          <a:avLst/>
        </a:prstGeom>
        <a:solidFill>
          <a:schemeClr val="accent2">
            <a:hueOff val="-7427456"/>
            <a:satOff val="-13915"/>
            <a:lumOff val="23676"/>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l" defTabSz="844550">
            <a:lnSpc>
              <a:spcPct val="90000"/>
            </a:lnSpc>
            <a:spcBef>
              <a:spcPct val="0"/>
            </a:spcBef>
            <a:spcAft>
              <a:spcPct val="35000"/>
            </a:spcAft>
          </a:pPr>
          <a:r>
            <a:rPr lang="en-GB" sz="1900" kern="1200" dirty="0" smtClean="0"/>
            <a:t>SEND Graduated Approach and Ordinarily Available Provision. </a:t>
          </a:r>
          <a:endParaRPr lang="en-US" sz="1900" kern="1200" dirty="0"/>
        </a:p>
      </dsp:txBody>
      <dsp:txXfrm>
        <a:off x="21704" y="4084005"/>
        <a:ext cx="6262142" cy="401192"/>
      </dsp:txXfrm>
    </dsp:sp>
    <dsp:sp modelId="{4F59E518-9227-4E6F-A858-8FE26BAFE20B}">
      <dsp:nvSpPr>
        <dsp:cNvPr id="0" name=""/>
        <dsp:cNvSpPr/>
      </dsp:nvSpPr>
      <dsp:spPr>
        <a:xfrm>
          <a:off x="0" y="4561621"/>
          <a:ext cx="6305550" cy="444600"/>
        </a:xfrm>
        <a:prstGeom prst="roundRect">
          <a:avLst/>
        </a:prstGeom>
        <a:solidFill>
          <a:schemeClr val="accent2">
            <a:hueOff val="-8488521"/>
            <a:satOff val="-15903"/>
            <a:lumOff val="27058"/>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l" defTabSz="844550">
            <a:lnSpc>
              <a:spcPct val="90000"/>
            </a:lnSpc>
            <a:spcBef>
              <a:spcPct val="0"/>
            </a:spcBef>
            <a:spcAft>
              <a:spcPct val="35000"/>
            </a:spcAft>
          </a:pPr>
          <a:r>
            <a:rPr lang="en-GB" sz="1900" kern="1200" dirty="0" smtClean="0"/>
            <a:t>Action Planning </a:t>
          </a:r>
          <a:r>
            <a:rPr lang="en-GB" sz="1900" kern="1200" dirty="0"/>
            <a:t>and </a:t>
          </a:r>
          <a:r>
            <a:rPr lang="en-GB" sz="1900" kern="1200" dirty="0" smtClean="0"/>
            <a:t>Pupil-centred Approach </a:t>
          </a:r>
          <a:endParaRPr lang="en-US" sz="1900" kern="1200" dirty="0"/>
        </a:p>
      </dsp:txBody>
      <dsp:txXfrm>
        <a:off x="21704" y="4583325"/>
        <a:ext cx="6262142" cy="401192"/>
      </dsp:txXfrm>
    </dsp:sp>
  </dsp:spTree>
</dsp:drawing>
</file>

<file path=ppt/diagrams/layout1.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xmlns="">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xmlns="">
        <a:lvl1pPr>
          <a:lnSpc>
            <a:spcPct val="100000"/>
          </a:lnSpc>
          <a:defRPr cap="all"/>
        </a:lvl1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0.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2.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3.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4.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9542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4" y="0"/>
            <a:ext cx="2971800" cy="495428"/>
          </a:xfrm>
          <a:prstGeom prst="rect">
            <a:avLst/>
          </a:prstGeom>
        </p:spPr>
        <p:txBody>
          <a:bodyPr vert="horz" lIns="91440" tIns="45720" rIns="91440" bIns="45720" rtlCol="0"/>
          <a:lstStyle>
            <a:lvl1pPr algn="r">
              <a:defRPr sz="1200"/>
            </a:lvl1pPr>
          </a:lstStyle>
          <a:p>
            <a:fld id="{7FA297E3-28E2-4EE1-AE29-02E94ED8AC33}" type="datetimeFigureOut">
              <a:rPr lang="en-GB" smtClean="0"/>
              <a:t>16/10/2023</a:t>
            </a:fld>
            <a:endParaRPr lang="en-GB"/>
          </a:p>
        </p:txBody>
      </p:sp>
      <p:sp>
        <p:nvSpPr>
          <p:cNvPr id="4" name="Footer Placeholder 3"/>
          <p:cNvSpPr>
            <a:spLocks noGrp="1"/>
          </p:cNvSpPr>
          <p:nvPr>
            <p:ph type="ftr" sz="quarter" idx="2"/>
          </p:nvPr>
        </p:nvSpPr>
        <p:spPr>
          <a:xfrm>
            <a:off x="0" y="9378825"/>
            <a:ext cx="2971800" cy="49542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4" y="9378825"/>
            <a:ext cx="2971800" cy="495427"/>
          </a:xfrm>
          <a:prstGeom prst="rect">
            <a:avLst/>
          </a:prstGeom>
        </p:spPr>
        <p:txBody>
          <a:bodyPr vert="horz" lIns="91440" tIns="45720" rIns="91440" bIns="45720" rtlCol="0" anchor="b"/>
          <a:lstStyle>
            <a:lvl1pPr algn="r">
              <a:defRPr sz="1200"/>
            </a:lvl1pPr>
          </a:lstStyle>
          <a:p>
            <a:fld id="{88B934BF-DAA5-4D3E-B47E-C58E44F2D366}" type="slidenum">
              <a:rPr lang="en-GB" smtClean="0"/>
              <a:t>‹#›</a:t>
            </a:fld>
            <a:endParaRPr lang="en-GB"/>
          </a:p>
        </p:txBody>
      </p:sp>
    </p:spTree>
    <p:extLst>
      <p:ext uri="{BB962C8B-B14F-4D97-AF65-F5344CB8AC3E}">
        <p14:creationId xmlns:p14="http://schemas.microsoft.com/office/powerpoint/2010/main" val="2195547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9542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4" y="0"/>
            <a:ext cx="2971800" cy="495428"/>
          </a:xfrm>
          <a:prstGeom prst="rect">
            <a:avLst/>
          </a:prstGeom>
        </p:spPr>
        <p:txBody>
          <a:bodyPr vert="horz" lIns="91440" tIns="45720" rIns="91440" bIns="45720" rtlCol="0"/>
          <a:lstStyle>
            <a:lvl1pPr algn="r">
              <a:defRPr sz="1200"/>
            </a:lvl1pPr>
          </a:lstStyle>
          <a:p>
            <a:fld id="{24CF9B89-A233-4222-81EA-AB9683470E13}" type="datetimeFigureOut">
              <a:rPr lang="en-GB" smtClean="0"/>
              <a:t>16/10/2023</a:t>
            </a:fld>
            <a:endParaRPr lang="en-GB" dirty="0"/>
          </a:p>
        </p:txBody>
      </p:sp>
      <p:sp>
        <p:nvSpPr>
          <p:cNvPr id="4" name="Slide Image Placeholder 3"/>
          <p:cNvSpPr>
            <a:spLocks noGrp="1" noRot="1" noChangeAspect="1"/>
          </p:cNvSpPr>
          <p:nvPr>
            <p:ph type="sldImg" idx="2"/>
          </p:nvPr>
        </p:nvSpPr>
        <p:spPr>
          <a:xfrm>
            <a:off x="466725" y="1235075"/>
            <a:ext cx="5924550" cy="3332163"/>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1" y="4751982"/>
            <a:ext cx="5486400" cy="3887986"/>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378825"/>
            <a:ext cx="2971800" cy="49542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4" y="9378825"/>
            <a:ext cx="2971800" cy="495427"/>
          </a:xfrm>
          <a:prstGeom prst="rect">
            <a:avLst/>
          </a:prstGeom>
        </p:spPr>
        <p:txBody>
          <a:bodyPr vert="horz" lIns="91440" tIns="45720" rIns="91440" bIns="45720" rtlCol="0" anchor="b"/>
          <a:lstStyle>
            <a:lvl1pPr algn="r">
              <a:defRPr sz="1200"/>
            </a:lvl1pPr>
          </a:lstStyle>
          <a:p>
            <a:fld id="{488915EA-04DF-461C-93A7-45BDF91DFB44}" type="slidenum">
              <a:rPr lang="en-GB" smtClean="0"/>
              <a:t>‹#›</a:t>
            </a:fld>
            <a:endParaRPr lang="en-GB" dirty="0"/>
          </a:p>
        </p:txBody>
      </p:sp>
    </p:spTree>
    <p:extLst>
      <p:ext uri="{BB962C8B-B14F-4D97-AF65-F5344CB8AC3E}">
        <p14:creationId xmlns:p14="http://schemas.microsoft.com/office/powerpoint/2010/main" val="39655998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brightheart.co.uk/dyslexia/"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content.twinkl.co.uk/resource/05/e8/T-S-2804-Assess-Plan-Do-Review-Cycle.pdf?__token__=exp=1582289986~acl=/resource/05/e8/T-S-2804-Assess-Plan-Do-Review-Cycle.pdf*~hmac=d489cce1ba9d284b63a260210b3291e72cd721e8afaeea9123b234e9c25f7791"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toolshero.com/personal-development/smart-goals/"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8" Type="http://schemas.openxmlformats.org/officeDocument/2006/relationships/hyperlink" Target="https://educationendowmentfoundation.org.uk/public/files/Publications/SEL/EEF_Social_and_Emotional_Learning.pdf" TargetMode="External"/><Relationship Id="rId3" Type="http://schemas.openxmlformats.org/officeDocument/2006/relationships/hyperlink" Target="https://www.youtube.com/watch?v=J7E8ouAeHsw&amp;feature=youtu.be" TargetMode="External"/><Relationship Id="rId7" Type="http://schemas.openxmlformats.org/officeDocument/2006/relationships/hyperlink" Target="https://educationendowmentfoundation.org.uk/public/files/Publications/ParentalEngagement/EEF_Parental_Engagement_Guidance_Report.pdf" TargetMode="External"/><Relationship Id="rId2" Type="http://schemas.openxmlformats.org/officeDocument/2006/relationships/slide" Target="../slides/slide36.xml"/><Relationship Id="rId1" Type="http://schemas.openxmlformats.org/officeDocument/2006/relationships/notesMaster" Target="../notesMasters/notesMaster1.xml"/><Relationship Id="rId6" Type="http://schemas.openxmlformats.org/officeDocument/2006/relationships/hyperlink" Target="https://educationendowmentfoundation.org.uk/public/files/Publications/Send/EEF_Special_Educational_Needs_in_Mainstream_Schools_Guidance_Report.pdf" TargetMode="External"/><Relationship Id="rId5" Type="http://schemas.openxmlformats.org/officeDocument/2006/relationships/hyperlink" Target="https://educationendowmentfoundation.org.uk/public/files/Publications/Metacognition/EEF_Metacognition_and_self-regulated_learning.pdf" TargetMode="External"/><Relationship Id="rId4" Type="http://schemas.openxmlformats.org/officeDocument/2006/relationships/hyperlink" Target="https://educationendowmentfoundation.org.uk/public/files/Publications/Behaviour/EEF_Improving_behaviour_in_schools_Report.pdf"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thirdspacelearning.com/blog/quality-first-teaching/" TargetMode="External"/><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thirdspacelearning.com/blog/quality-first-teaching/" TargetMode="External"/><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saalma2014.files.wordpress.com/2014/11/4-areas.png"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brightheart.co.uk/autism-spectrum-condition-asc-asd/" TargetMode="External"/><Relationship Id="rId2" Type="http://schemas.openxmlformats.org/officeDocument/2006/relationships/slide" Target="../slides/slide15.xml"/><Relationship Id="rId1" Type="http://schemas.openxmlformats.org/officeDocument/2006/relationships/notesMaster" Target="../notesMasters/notesMaster1.xml"/><Relationship Id="rId4" Type="http://schemas.openxmlformats.org/officeDocument/2006/relationships/hyperlink" Target="http://www.complexneeds.org.uk/modules/Module-3.4-Emotional-well-being-and-mental-health/All/downloads/m12p050c/the_circle_of_friends_approach.pdf" TargetMode="Externa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brightheart.co.uk/adhd/"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www.visen.org.uk/Learningpage02.html"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nhs.uk/conditions/hearing-loss/"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88915EA-04DF-461C-93A7-45BDF91DFB44}" type="slidenum">
              <a:rPr lang="en-GB" smtClean="0"/>
              <a:t>6</a:t>
            </a:fld>
            <a:endParaRPr lang="en-GB" dirty="0"/>
          </a:p>
        </p:txBody>
      </p:sp>
    </p:spTree>
    <p:extLst>
      <p:ext uri="{BB962C8B-B14F-4D97-AF65-F5344CB8AC3E}">
        <p14:creationId xmlns:p14="http://schemas.microsoft.com/office/powerpoint/2010/main" val="39086115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hlinkClick r:id="rId3"/>
              </a:rPr>
              <a:t>https://www.brightheart.co.uk/dyslexia/</a:t>
            </a:r>
            <a:endParaRPr lang="en-GB" dirty="0"/>
          </a:p>
          <a:p>
            <a:endParaRPr lang="en-GB" dirty="0"/>
          </a:p>
        </p:txBody>
      </p:sp>
      <p:sp>
        <p:nvSpPr>
          <p:cNvPr id="4" name="Slide Number Placeholder 3"/>
          <p:cNvSpPr>
            <a:spLocks noGrp="1"/>
          </p:cNvSpPr>
          <p:nvPr>
            <p:ph type="sldNum" sz="quarter" idx="5"/>
          </p:nvPr>
        </p:nvSpPr>
        <p:spPr/>
        <p:txBody>
          <a:bodyPr/>
          <a:lstStyle/>
          <a:p>
            <a:fld id="{488915EA-04DF-461C-93A7-45BDF91DFB44}" type="slidenum">
              <a:rPr lang="en-GB" smtClean="0"/>
              <a:t>21</a:t>
            </a:fld>
            <a:endParaRPr lang="en-GB" dirty="0"/>
          </a:p>
        </p:txBody>
      </p:sp>
    </p:spTree>
    <p:extLst>
      <p:ext uri="{BB962C8B-B14F-4D97-AF65-F5344CB8AC3E}">
        <p14:creationId xmlns:p14="http://schemas.microsoft.com/office/powerpoint/2010/main" val="14894305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SEN code of Practise 2015 </a:t>
            </a:r>
          </a:p>
        </p:txBody>
      </p:sp>
      <p:sp>
        <p:nvSpPr>
          <p:cNvPr id="4" name="Slide Number Placeholder 3"/>
          <p:cNvSpPr>
            <a:spLocks noGrp="1"/>
          </p:cNvSpPr>
          <p:nvPr>
            <p:ph type="sldNum" sz="quarter" idx="5"/>
          </p:nvPr>
        </p:nvSpPr>
        <p:spPr/>
        <p:txBody>
          <a:bodyPr/>
          <a:lstStyle/>
          <a:p>
            <a:fld id="{488915EA-04DF-461C-93A7-45BDF91DFB44}" type="slidenum">
              <a:rPr lang="en-GB" smtClean="0"/>
              <a:t>32</a:t>
            </a:fld>
            <a:endParaRPr lang="en-GB" dirty="0"/>
          </a:p>
        </p:txBody>
      </p:sp>
    </p:spTree>
    <p:extLst>
      <p:ext uri="{BB962C8B-B14F-4D97-AF65-F5344CB8AC3E}">
        <p14:creationId xmlns:p14="http://schemas.microsoft.com/office/powerpoint/2010/main" val="20320411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hlinkClick r:id="rId3"/>
              </a:rPr>
              <a:t>https://content.twinkl.co.uk/resource/05/e8/T-S-2804-Assess-Plan-Do-Review-Cycle.pdf?__token__=exp=1582289986~acl=%2Fresource%2F05%2Fe8%2FT-S-2804-Assess-Plan-Do-Review-Cycle.pdf%2A~hmac=d489cce1ba9d284b63a260210b3291e72cd721e8afaeea9123b234e9c25f7791</a:t>
            </a:r>
            <a:endParaRPr lang="en-GB" dirty="0"/>
          </a:p>
        </p:txBody>
      </p:sp>
      <p:sp>
        <p:nvSpPr>
          <p:cNvPr id="4" name="Slide Number Placeholder 3"/>
          <p:cNvSpPr>
            <a:spLocks noGrp="1"/>
          </p:cNvSpPr>
          <p:nvPr>
            <p:ph type="sldNum" sz="quarter" idx="5"/>
          </p:nvPr>
        </p:nvSpPr>
        <p:spPr/>
        <p:txBody>
          <a:bodyPr/>
          <a:lstStyle/>
          <a:p>
            <a:fld id="{488915EA-04DF-461C-93A7-45BDF91DFB44}" type="slidenum">
              <a:rPr lang="en-GB" smtClean="0"/>
              <a:t>33</a:t>
            </a:fld>
            <a:endParaRPr lang="en-GB" dirty="0"/>
          </a:p>
        </p:txBody>
      </p:sp>
    </p:spTree>
    <p:extLst>
      <p:ext uri="{BB962C8B-B14F-4D97-AF65-F5344CB8AC3E}">
        <p14:creationId xmlns:p14="http://schemas.microsoft.com/office/powerpoint/2010/main" val="13215239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hlinkClick r:id="rId3"/>
              </a:rPr>
              <a:t>https://www.toolshero.com/personal-development/smart-goals/</a:t>
            </a:r>
            <a:endParaRPr lang="en-GB" dirty="0"/>
          </a:p>
        </p:txBody>
      </p:sp>
      <p:sp>
        <p:nvSpPr>
          <p:cNvPr id="4" name="Slide Number Placeholder 3"/>
          <p:cNvSpPr>
            <a:spLocks noGrp="1"/>
          </p:cNvSpPr>
          <p:nvPr>
            <p:ph type="sldNum" sz="quarter" idx="5"/>
          </p:nvPr>
        </p:nvSpPr>
        <p:spPr/>
        <p:txBody>
          <a:bodyPr/>
          <a:lstStyle/>
          <a:p>
            <a:fld id="{488915EA-04DF-461C-93A7-45BDF91DFB44}" type="slidenum">
              <a:rPr lang="en-GB" smtClean="0"/>
              <a:t>34</a:t>
            </a:fld>
            <a:endParaRPr lang="en-GB" dirty="0"/>
          </a:p>
        </p:txBody>
      </p:sp>
    </p:spTree>
    <p:extLst>
      <p:ext uri="{BB962C8B-B14F-4D97-AF65-F5344CB8AC3E}">
        <p14:creationId xmlns:p14="http://schemas.microsoft.com/office/powerpoint/2010/main" val="32540079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p19:notes"/>
          <p:cNvSpPr>
            <a:spLocks noGrp="1" noRot="1" noChangeAspect="1"/>
          </p:cNvSpPr>
          <p:nvPr>
            <p:ph type="sldImg" idx="2"/>
          </p:nvPr>
        </p:nvSpPr>
        <p:spPr>
          <a:xfrm>
            <a:off x="-98425" y="1482725"/>
            <a:ext cx="7115175" cy="4002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5" name="Google Shape;235;p19:notes"/>
          <p:cNvSpPr txBox="1">
            <a:spLocks noGrp="1"/>
          </p:cNvSpPr>
          <p:nvPr>
            <p:ph type="body" idx="1"/>
          </p:nvPr>
        </p:nvSpPr>
        <p:spPr>
          <a:xfrm>
            <a:off x="914401" y="2675992"/>
            <a:ext cx="7315200" cy="219084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GB" dirty="0"/>
              <a:t>Cannot see SEND in isolation…</a:t>
            </a:r>
            <a:r>
              <a:rPr lang="en-GB" sz="1200" dirty="0"/>
              <a:t>The aim is to give an overview of some key ‘best bets’ for improving special educational provision. In many cases, the advice here overlaps with other EEF guidance reports such as Metacognition and Self-regulated Learning. We strongly recommend that schools consider other EEF guidance reports when planning their SEND provision. This guidance is based on a focused review of the best available evidence on improving outcomes for pupils with SEND in mainstream schools. </a:t>
            </a:r>
            <a:endParaRPr sz="1000" b="0" i="0" u="none" strike="noStrike" cap="none" dirty="0">
              <a:solidFill>
                <a:srgbClr val="000000"/>
              </a:solidFill>
              <a:latin typeface="Arial"/>
              <a:ea typeface="Arial"/>
              <a:cs typeface="Arial"/>
              <a:sym typeface="Arial"/>
            </a:endParaRPr>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GB" dirty="0"/>
              <a:t>Learning Behaviours background and link to animation. </a:t>
            </a:r>
            <a:r>
              <a:rPr lang="en-GB" sz="1100" u="sng" dirty="0">
                <a:solidFill>
                  <a:schemeClr val="hlink"/>
                </a:solidFill>
                <a:latin typeface="Arial"/>
                <a:ea typeface="Arial"/>
                <a:cs typeface="Arial"/>
                <a:sym typeface="Arial"/>
                <a:hlinkClick r:id="rId3"/>
              </a:rPr>
              <a:t>https://www.youtube.com/watch?v=J7E8ouAeHsw&amp;feature=youtu.be</a:t>
            </a:r>
            <a:r>
              <a:rPr lang="en-GB" dirty="0"/>
              <a:t> </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GB" dirty="0"/>
              <a:t>When we use the word behaviour we can quickly assume that it relates to strategies to manage misbehaviour in the classroom. It is of course important to have strategies to minimise this, but teachers can also explicitly support </a:t>
            </a:r>
            <a:r>
              <a:rPr lang="en-GB" b="1" dirty="0"/>
              <a:t>‘learning behaviours’</a:t>
            </a:r>
            <a:r>
              <a:rPr lang="en-GB" dirty="0"/>
              <a:t>. As we teach, develop and strengthen these learning behaviours, young people become more motivated and determined to succeed. </a:t>
            </a:r>
            <a:endParaRPr dirty="0"/>
          </a:p>
          <a:p>
            <a:pPr marL="0" lvl="0" indent="0" algn="l" rtl="0">
              <a:lnSpc>
                <a:spcPct val="100000"/>
              </a:lnSpc>
              <a:spcBef>
                <a:spcPts val="0"/>
              </a:spcBef>
              <a:spcAft>
                <a:spcPts val="0"/>
              </a:spcAft>
              <a:buSzPts val="1400"/>
              <a:buNone/>
            </a:pPr>
            <a:r>
              <a:rPr lang="en-GB" dirty="0"/>
              <a:t>  </a:t>
            </a:r>
            <a:endParaRPr dirty="0"/>
          </a:p>
          <a:p>
            <a:pPr marL="0" lvl="0" indent="0" algn="l" rtl="0">
              <a:lnSpc>
                <a:spcPct val="100000"/>
              </a:lnSpc>
              <a:spcBef>
                <a:spcPts val="0"/>
              </a:spcBef>
              <a:spcAft>
                <a:spcPts val="0"/>
              </a:spcAft>
              <a:buSzPts val="1400"/>
              <a:buNone/>
            </a:pPr>
            <a:r>
              <a:rPr lang="en-GB" i="1" dirty="0"/>
              <a:t>So, what do we mean by learning behaviours? </a:t>
            </a:r>
            <a:endParaRPr dirty="0"/>
          </a:p>
          <a:p>
            <a:pPr marL="0" lvl="0" indent="0" algn="l" rtl="0">
              <a:lnSpc>
                <a:spcPct val="100000"/>
              </a:lnSpc>
              <a:spcBef>
                <a:spcPts val="0"/>
              </a:spcBef>
              <a:spcAft>
                <a:spcPts val="0"/>
              </a:spcAft>
              <a:buSzPts val="1400"/>
              <a:buNone/>
            </a:pPr>
            <a:r>
              <a:rPr lang="en-GB" dirty="0"/>
              <a:t>A learning behaviour can be thought of as a behaviour that is necessary in order for a person to learn effectively in the group setting of the classroom. When we walk round a classroom, can we see these behaviours in action?</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GB" dirty="0"/>
              <a:t>Effective learning behaviours can be helpfully defined using the rich and diverse evidence base represented in the EEF guidance reports on improving </a:t>
            </a:r>
            <a:r>
              <a:rPr lang="en-GB" u="sng" dirty="0">
                <a:solidFill>
                  <a:schemeClr val="hlink"/>
                </a:solidFill>
                <a:hlinkClick r:id="rId4"/>
              </a:rPr>
              <a:t>behaviour</a:t>
            </a:r>
            <a:r>
              <a:rPr lang="en-GB" dirty="0"/>
              <a:t>, </a:t>
            </a:r>
            <a:r>
              <a:rPr lang="en-GB" u="sng" dirty="0">
                <a:solidFill>
                  <a:schemeClr val="hlink"/>
                </a:solidFill>
                <a:hlinkClick r:id="rId5"/>
              </a:rPr>
              <a:t>metacognition and self-regulation</a:t>
            </a:r>
            <a:r>
              <a:rPr lang="en-GB" dirty="0"/>
              <a:t>, </a:t>
            </a:r>
            <a:r>
              <a:rPr lang="en-GB" u="sng" dirty="0">
                <a:solidFill>
                  <a:schemeClr val="hlink"/>
                </a:solidFill>
                <a:hlinkClick r:id="rId6"/>
              </a:rPr>
              <a:t>special educational needs in mainstream schools</a:t>
            </a:r>
            <a:r>
              <a:rPr lang="en-GB" dirty="0"/>
              <a:t>, </a:t>
            </a:r>
            <a:r>
              <a:rPr lang="en-GB" u="sng" dirty="0">
                <a:solidFill>
                  <a:schemeClr val="hlink"/>
                </a:solidFill>
                <a:hlinkClick r:id="rId7"/>
              </a:rPr>
              <a:t>working with parents</a:t>
            </a:r>
            <a:r>
              <a:rPr lang="en-GB" dirty="0"/>
              <a:t>, and </a:t>
            </a:r>
            <a:r>
              <a:rPr lang="en-GB" u="sng" dirty="0">
                <a:solidFill>
                  <a:schemeClr val="hlink"/>
                </a:solidFill>
                <a:hlinkClick r:id="rId8"/>
              </a:rPr>
              <a:t>social and emotional learning</a:t>
            </a:r>
            <a:r>
              <a:rPr lang="en-GB" dirty="0"/>
              <a:t>.  Successful learning behaviours rely on layering all these areas to wrap around every child in our schools. </a:t>
            </a:r>
            <a:endParaRPr dirty="0"/>
          </a:p>
          <a:p>
            <a:pPr marL="0" lvl="0" indent="0" algn="l" rtl="0">
              <a:lnSpc>
                <a:spcPct val="100000"/>
              </a:lnSpc>
              <a:spcBef>
                <a:spcPts val="0"/>
              </a:spcBef>
              <a:spcAft>
                <a:spcPts val="0"/>
              </a:spcAft>
              <a:buSzPts val="1400"/>
              <a:buNone/>
            </a:pPr>
            <a:r>
              <a:rPr lang="en-GB" dirty="0"/>
              <a:t>  </a:t>
            </a:r>
            <a:endParaRPr dirty="0"/>
          </a:p>
          <a:p>
            <a:pPr marL="0" lvl="0" indent="0" algn="l" rtl="0">
              <a:lnSpc>
                <a:spcPct val="100000"/>
              </a:lnSpc>
              <a:spcBef>
                <a:spcPts val="0"/>
              </a:spcBef>
              <a:spcAft>
                <a:spcPts val="0"/>
              </a:spcAft>
              <a:buSzPts val="1400"/>
              <a:buNone/>
            </a:pPr>
            <a:r>
              <a:rPr lang="en-GB" dirty="0"/>
              <a:t>Each is part of a puzzle which makes best sense when all parts click together, building long-term protective factors for deeper learning.   </a:t>
            </a:r>
            <a:endParaRPr dirty="0"/>
          </a:p>
          <a:p>
            <a:pPr marL="0" lvl="0" indent="0" algn="l" rtl="0">
              <a:lnSpc>
                <a:spcPct val="100000"/>
              </a:lnSpc>
              <a:spcBef>
                <a:spcPts val="0"/>
              </a:spcBef>
              <a:spcAft>
                <a:spcPts val="0"/>
              </a:spcAft>
              <a:buSzPts val="1400"/>
              <a:buNone/>
            </a:pPr>
            <a:r>
              <a:rPr lang="en-GB" dirty="0"/>
              <a:t>  </a:t>
            </a:r>
            <a:endParaRPr dirty="0"/>
          </a:p>
          <a:p>
            <a:pPr marL="0" lvl="0" indent="0" algn="l" rtl="0">
              <a:lnSpc>
                <a:spcPct val="100000"/>
              </a:lnSpc>
              <a:spcBef>
                <a:spcPts val="0"/>
              </a:spcBef>
              <a:spcAft>
                <a:spcPts val="0"/>
              </a:spcAft>
              <a:buSzPts val="1400"/>
              <a:buNone/>
            </a:pPr>
            <a:r>
              <a:rPr lang="en-GB" dirty="0"/>
              <a:t>There are times when effective learning behaviours are at risk. Independent learning that is scaffolded at school can become disrupted or less fluent at home at times of homework, school closures, or revision. Indeed, transition within and between schools, changes in home circumstances, low literacy or numeracy levels can all disrupt threads of effective learning behaviours. </a:t>
            </a:r>
            <a:endParaRPr dirty="0"/>
          </a:p>
          <a:p>
            <a:pPr marL="0" lvl="0" indent="0" algn="l" rtl="0">
              <a:lnSpc>
                <a:spcPct val="100000"/>
              </a:lnSpc>
              <a:spcBef>
                <a:spcPts val="0"/>
              </a:spcBef>
              <a:spcAft>
                <a:spcPts val="0"/>
              </a:spcAft>
              <a:buSzPts val="1400"/>
              <a:buNone/>
            </a:pPr>
            <a:r>
              <a:rPr lang="en-GB" dirty="0"/>
              <a:t>  </a:t>
            </a:r>
            <a:endParaRPr dirty="0"/>
          </a:p>
          <a:p>
            <a:pPr marL="0" lvl="0" indent="0" algn="l" rtl="0">
              <a:lnSpc>
                <a:spcPct val="100000"/>
              </a:lnSpc>
              <a:spcBef>
                <a:spcPts val="0"/>
              </a:spcBef>
              <a:spcAft>
                <a:spcPts val="0"/>
              </a:spcAft>
              <a:buSzPts val="1400"/>
              <a:buNone/>
            </a:pPr>
            <a:r>
              <a:rPr lang="en-GB" dirty="0"/>
              <a:t>If we imagine a child in the centre of this pentagon – what would it tell us about what is working well and challenges to face together? If one piece of the puzzle is not embedded, or at worst missing, this can disrupt learning. All strands need to stay intact. </a:t>
            </a:r>
            <a:endParaRPr dirty="0"/>
          </a:p>
          <a:p>
            <a:pPr marL="0" lvl="0" indent="0" algn="l" rtl="0">
              <a:lnSpc>
                <a:spcPct val="100000"/>
              </a:lnSpc>
              <a:spcBef>
                <a:spcPts val="0"/>
              </a:spcBef>
              <a:spcAft>
                <a:spcPts val="0"/>
              </a:spcAft>
              <a:buSzPts val="1400"/>
              <a:buNone/>
            </a:pPr>
            <a:r>
              <a:rPr lang="en-GB" dirty="0"/>
              <a:t>  </a:t>
            </a:r>
            <a:endParaRPr dirty="0"/>
          </a:p>
          <a:p>
            <a:pPr marL="0" lvl="0" indent="0" algn="l" rtl="0">
              <a:lnSpc>
                <a:spcPct val="100000"/>
              </a:lnSpc>
              <a:spcBef>
                <a:spcPts val="0"/>
              </a:spcBef>
              <a:spcAft>
                <a:spcPts val="0"/>
              </a:spcAft>
              <a:buSzPts val="1400"/>
              <a:buNone/>
            </a:pPr>
            <a:r>
              <a:rPr lang="en-GB" dirty="0"/>
              <a:t>To put all the pieces of the puzzle in place, will be working with schools to build on effective learning behaviours in their school context, with further training and resources to come. We will amplify voices from the classroom to share how teaching effective learning behaviours allow teachers to teach in safe classrooms, enabling self-regulated learning, whilst fostering positive, proactive relationships with pupils, teachers and families. </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GB" dirty="0"/>
              <a:t>The upcoming Effective Learning Behaviours course developed by Research School Network will focus on Social &amp; Emotional Learning and behaviour.</a:t>
            </a:r>
            <a:endParaRPr dirty="0"/>
          </a:p>
        </p:txBody>
      </p:sp>
      <p:sp>
        <p:nvSpPr>
          <p:cNvPr id="236" name="Google Shape;236;p19:notes"/>
          <p:cNvSpPr txBox="1">
            <a:spLocks noGrp="1"/>
          </p:cNvSpPr>
          <p:nvPr>
            <p:ph type="sldNum" idx="12"/>
          </p:nvPr>
        </p:nvSpPr>
        <p:spPr>
          <a:xfrm>
            <a:off x="5180013" y="5281696"/>
            <a:ext cx="3962400" cy="27942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36</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p25:notes"/>
          <p:cNvSpPr>
            <a:spLocks noGrp="1" noRot="1" noChangeAspect="1"/>
          </p:cNvSpPr>
          <p:nvPr>
            <p:ph type="sldImg" idx="2"/>
          </p:nvPr>
        </p:nvSpPr>
        <p:spPr>
          <a:xfrm>
            <a:off x="2906713" y="696913"/>
            <a:ext cx="3330575" cy="1873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1" name="Google Shape;301;p25:notes"/>
          <p:cNvSpPr txBox="1">
            <a:spLocks noGrp="1"/>
          </p:cNvSpPr>
          <p:nvPr>
            <p:ph type="body" idx="1"/>
          </p:nvPr>
        </p:nvSpPr>
        <p:spPr>
          <a:xfrm>
            <a:off x="914401" y="2675992"/>
            <a:ext cx="7315200" cy="2190849"/>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Some recommendations here will be helpful to special schools although we recognise some may need to be adapted for those with profound learning needs.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GB"/>
              <a:t>The term SEND is used throughout the report to be inclusive of all pupils with these needs and in recognition of the fact that a disability will often overlap with special educational needs. However this report is about SEN and provision rather than any adaptations schools may need to make for pupils with a physical disability or long-term health condition.</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GB"/>
              <a:t>The 5 recommendations that should be the focus for school improvement. The aim is to give some key ‘best bets’ for improving special educational provision. Advice here overlaps with guidance on  Metacognition and Self Regulation, Improving Behaviour, Social and Emotional Learning and Working with Parents.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GB" b="1"/>
              <a:t>Note questions in chat as we go along and I will try to answer these at the end/as we go along.</a:t>
            </a:r>
            <a:endParaRPr b="1"/>
          </a:p>
        </p:txBody>
      </p:sp>
      <p:sp>
        <p:nvSpPr>
          <p:cNvPr id="302" name="Google Shape;302;p25:notes"/>
          <p:cNvSpPr txBox="1">
            <a:spLocks noGrp="1"/>
          </p:cNvSpPr>
          <p:nvPr>
            <p:ph type="sldNum" idx="12"/>
          </p:nvPr>
        </p:nvSpPr>
        <p:spPr>
          <a:xfrm>
            <a:off x="5180013" y="5281696"/>
            <a:ext cx="3962400" cy="27942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37</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p33:notes"/>
          <p:cNvSpPr txBox="1">
            <a:spLocks noGrp="1"/>
          </p:cNvSpPr>
          <p:nvPr>
            <p:ph type="body" idx="1"/>
          </p:nvPr>
        </p:nvSpPr>
        <p:spPr>
          <a:xfrm>
            <a:off x="914401" y="2675992"/>
            <a:ext cx="7315200" cy="2190849"/>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dirty="0"/>
              <a:t>Most important lever for disadvantaged. Most important for SEND?</a:t>
            </a:r>
          </a:p>
          <a:p>
            <a:pPr marL="0" lvl="0" indent="0" algn="l" rtl="0">
              <a:lnSpc>
                <a:spcPct val="100000"/>
              </a:lnSpc>
              <a:spcBef>
                <a:spcPts val="0"/>
              </a:spcBef>
              <a:spcAft>
                <a:spcPts val="0"/>
              </a:spcAft>
              <a:buSzPts val="1400"/>
              <a:buNone/>
            </a:pPr>
            <a:r>
              <a:rPr lang="en-GB" dirty="0"/>
              <a:t>But there will always be a need to </a:t>
            </a:r>
            <a:r>
              <a:rPr lang="en-GB"/>
              <a:t>targeted interventions…</a:t>
            </a:r>
            <a:endParaRPr/>
          </a:p>
        </p:txBody>
      </p:sp>
      <p:sp>
        <p:nvSpPr>
          <p:cNvPr id="385" name="Google Shape;385;p33:notes"/>
          <p:cNvSpPr>
            <a:spLocks noGrp="1" noRot="1" noChangeAspect="1"/>
          </p:cNvSpPr>
          <p:nvPr>
            <p:ph type="sldImg" idx="2"/>
          </p:nvPr>
        </p:nvSpPr>
        <p:spPr>
          <a:xfrm>
            <a:off x="2906713" y="696913"/>
            <a:ext cx="3330575" cy="1873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hlinkClick r:id="rId3"/>
              </a:rPr>
              <a:t>https://thirdspacelearning.com/blog/quality-first-teaching/</a:t>
            </a:r>
            <a:endParaRPr lang="en-GB" dirty="0"/>
          </a:p>
        </p:txBody>
      </p:sp>
      <p:sp>
        <p:nvSpPr>
          <p:cNvPr id="4" name="Slide Number Placeholder 3"/>
          <p:cNvSpPr>
            <a:spLocks noGrp="1"/>
          </p:cNvSpPr>
          <p:nvPr>
            <p:ph type="sldNum" sz="quarter" idx="5"/>
          </p:nvPr>
        </p:nvSpPr>
        <p:spPr/>
        <p:txBody>
          <a:bodyPr/>
          <a:lstStyle/>
          <a:p>
            <a:fld id="{488915EA-04DF-461C-93A7-45BDF91DFB44}" type="slidenum">
              <a:rPr lang="en-GB" smtClean="0"/>
              <a:t>47</a:t>
            </a:fld>
            <a:endParaRPr lang="en-GB" dirty="0"/>
          </a:p>
        </p:txBody>
      </p:sp>
    </p:spTree>
    <p:extLst>
      <p:ext uri="{BB962C8B-B14F-4D97-AF65-F5344CB8AC3E}">
        <p14:creationId xmlns:p14="http://schemas.microsoft.com/office/powerpoint/2010/main" val="12982614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hlinkClick r:id="rId3"/>
              </a:rPr>
              <a:t>https://thirdspacelearning.com/blog/quality-first-teaching/</a:t>
            </a:r>
            <a:endParaRPr lang="en-GB" dirty="0"/>
          </a:p>
        </p:txBody>
      </p:sp>
      <p:sp>
        <p:nvSpPr>
          <p:cNvPr id="4" name="Slide Number Placeholder 3"/>
          <p:cNvSpPr>
            <a:spLocks noGrp="1"/>
          </p:cNvSpPr>
          <p:nvPr>
            <p:ph type="sldNum" sz="quarter" idx="5"/>
          </p:nvPr>
        </p:nvSpPr>
        <p:spPr/>
        <p:txBody>
          <a:bodyPr/>
          <a:lstStyle/>
          <a:p>
            <a:fld id="{488915EA-04DF-461C-93A7-45BDF91DFB44}" type="slidenum">
              <a:rPr lang="en-GB" smtClean="0"/>
              <a:t>48</a:t>
            </a:fld>
            <a:endParaRPr lang="en-GB" dirty="0"/>
          </a:p>
        </p:txBody>
      </p:sp>
    </p:spTree>
    <p:extLst>
      <p:ext uri="{BB962C8B-B14F-4D97-AF65-F5344CB8AC3E}">
        <p14:creationId xmlns:p14="http://schemas.microsoft.com/office/powerpoint/2010/main" val="11685449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Write on flipcharts </a:t>
            </a:r>
          </a:p>
        </p:txBody>
      </p:sp>
      <p:sp>
        <p:nvSpPr>
          <p:cNvPr id="4" name="Slide Number Placeholder 3"/>
          <p:cNvSpPr>
            <a:spLocks noGrp="1"/>
          </p:cNvSpPr>
          <p:nvPr>
            <p:ph type="sldNum" sz="quarter" idx="5"/>
          </p:nvPr>
        </p:nvSpPr>
        <p:spPr/>
        <p:txBody>
          <a:bodyPr/>
          <a:lstStyle/>
          <a:p>
            <a:fld id="{488915EA-04DF-461C-93A7-45BDF91DFB44}" type="slidenum">
              <a:rPr lang="en-GB" smtClean="0"/>
              <a:t>7</a:t>
            </a:fld>
            <a:endParaRPr lang="en-GB" dirty="0"/>
          </a:p>
        </p:txBody>
      </p:sp>
    </p:spTree>
    <p:extLst>
      <p:ext uri="{BB962C8B-B14F-4D97-AF65-F5344CB8AC3E}">
        <p14:creationId xmlns:p14="http://schemas.microsoft.com/office/powerpoint/2010/main" val="12041321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hlinkClick r:id="rId3"/>
              </a:rPr>
              <a:t>https://saalma2014.files.wordpress.com/2014/11/4-areas.png</a:t>
            </a:r>
            <a:endParaRPr lang="en-GB" dirty="0"/>
          </a:p>
        </p:txBody>
      </p:sp>
      <p:sp>
        <p:nvSpPr>
          <p:cNvPr id="4" name="Slide Number Placeholder 3"/>
          <p:cNvSpPr>
            <a:spLocks noGrp="1"/>
          </p:cNvSpPr>
          <p:nvPr>
            <p:ph type="sldNum" sz="quarter" idx="5"/>
          </p:nvPr>
        </p:nvSpPr>
        <p:spPr/>
        <p:txBody>
          <a:bodyPr/>
          <a:lstStyle/>
          <a:p>
            <a:fld id="{488915EA-04DF-461C-93A7-45BDF91DFB44}" type="slidenum">
              <a:rPr lang="en-GB" smtClean="0"/>
              <a:t>8</a:t>
            </a:fld>
            <a:endParaRPr lang="en-GB" dirty="0"/>
          </a:p>
        </p:txBody>
      </p:sp>
    </p:spTree>
    <p:extLst>
      <p:ext uri="{BB962C8B-B14F-4D97-AF65-F5344CB8AC3E}">
        <p14:creationId xmlns:p14="http://schemas.microsoft.com/office/powerpoint/2010/main" val="28797704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Experience of QFT </a:t>
            </a:r>
          </a:p>
          <a:p>
            <a:r>
              <a:rPr lang="en-GB" dirty="0"/>
              <a:t>Differentiation </a:t>
            </a:r>
          </a:p>
          <a:p>
            <a:r>
              <a:rPr lang="en-GB" dirty="0"/>
              <a:t>SEND in the classroom </a:t>
            </a:r>
          </a:p>
          <a:p>
            <a:r>
              <a:rPr lang="en-GB" dirty="0"/>
              <a:t>Adaptations </a:t>
            </a:r>
          </a:p>
          <a:p>
            <a:r>
              <a:rPr lang="en-GB" dirty="0"/>
              <a:t>Support Plans </a:t>
            </a:r>
          </a:p>
          <a:p>
            <a:r>
              <a:rPr lang="en-GB" dirty="0"/>
              <a:t>Intervention </a:t>
            </a:r>
          </a:p>
        </p:txBody>
      </p:sp>
      <p:sp>
        <p:nvSpPr>
          <p:cNvPr id="4" name="Slide Number Placeholder 3"/>
          <p:cNvSpPr>
            <a:spLocks noGrp="1"/>
          </p:cNvSpPr>
          <p:nvPr>
            <p:ph type="sldNum" sz="quarter" idx="5"/>
          </p:nvPr>
        </p:nvSpPr>
        <p:spPr/>
        <p:txBody>
          <a:bodyPr/>
          <a:lstStyle/>
          <a:p>
            <a:fld id="{488915EA-04DF-461C-93A7-45BDF91DFB44}" type="slidenum">
              <a:rPr lang="en-GB" smtClean="0"/>
              <a:t>14</a:t>
            </a:fld>
            <a:endParaRPr lang="en-GB" dirty="0"/>
          </a:p>
        </p:txBody>
      </p:sp>
    </p:spTree>
    <p:extLst>
      <p:ext uri="{BB962C8B-B14F-4D97-AF65-F5344CB8AC3E}">
        <p14:creationId xmlns:p14="http://schemas.microsoft.com/office/powerpoint/2010/main" val="23922577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hlinkClick r:id="rId3"/>
              </a:rPr>
              <a:t>https://www.brightheart.co.uk/autism-spectrum-condition-asc-asd/</a:t>
            </a:r>
            <a:endParaRPr lang="en-GB" dirty="0"/>
          </a:p>
          <a:p>
            <a:r>
              <a:rPr lang="en-GB" dirty="0"/>
              <a:t>Circle of friends - </a:t>
            </a:r>
            <a:r>
              <a:rPr lang="en-GB" dirty="0">
                <a:hlinkClick r:id="rId4"/>
              </a:rPr>
              <a:t>http://www.complexneeds.org.uk/modules/Module-3.4-Emotional-well-being-and-mental-health/All/downloads/m12p050c/the_circle_of_friends_approach.pdf</a:t>
            </a:r>
            <a:endParaRPr lang="en-GB" dirty="0"/>
          </a:p>
        </p:txBody>
      </p:sp>
      <p:sp>
        <p:nvSpPr>
          <p:cNvPr id="4" name="Slide Number Placeholder 3"/>
          <p:cNvSpPr>
            <a:spLocks noGrp="1"/>
          </p:cNvSpPr>
          <p:nvPr>
            <p:ph type="sldNum" sz="quarter" idx="5"/>
          </p:nvPr>
        </p:nvSpPr>
        <p:spPr/>
        <p:txBody>
          <a:bodyPr/>
          <a:lstStyle/>
          <a:p>
            <a:fld id="{488915EA-04DF-461C-93A7-45BDF91DFB44}" type="slidenum">
              <a:rPr lang="en-GB" smtClean="0"/>
              <a:t>15</a:t>
            </a:fld>
            <a:endParaRPr lang="en-GB" dirty="0"/>
          </a:p>
        </p:txBody>
      </p:sp>
    </p:spTree>
    <p:extLst>
      <p:ext uri="{BB962C8B-B14F-4D97-AF65-F5344CB8AC3E}">
        <p14:creationId xmlns:p14="http://schemas.microsoft.com/office/powerpoint/2010/main" val="39373506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hlinkClick r:id="rId3"/>
              </a:rPr>
              <a:t>https://www.brightheart.co.uk/adhd/</a:t>
            </a:r>
            <a:endParaRPr lang="en-GB" dirty="0"/>
          </a:p>
        </p:txBody>
      </p:sp>
      <p:sp>
        <p:nvSpPr>
          <p:cNvPr id="4" name="Slide Number Placeholder 3"/>
          <p:cNvSpPr>
            <a:spLocks noGrp="1"/>
          </p:cNvSpPr>
          <p:nvPr>
            <p:ph type="sldNum" sz="quarter" idx="5"/>
          </p:nvPr>
        </p:nvSpPr>
        <p:spPr/>
        <p:txBody>
          <a:bodyPr/>
          <a:lstStyle/>
          <a:p>
            <a:fld id="{488915EA-04DF-461C-93A7-45BDF91DFB44}" type="slidenum">
              <a:rPr lang="en-GB" smtClean="0"/>
              <a:t>16</a:t>
            </a:fld>
            <a:endParaRPr lang="en-GB" dirty="0"/>
          </a:p>
        </p:txBody>
      </p:sp>
    </p:spTree>
    <p:extLst>
      <p:ext uri="{BB962C8B-B14F-4D97-AF65-F5344CB8AC3E}">
        <p14:creationId xmlns:p14="http://schemas.microsoft.com/office/powerpoint/2010/main" val="6502111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hlinkClick r:id="rId3"/>
              </a:rPr>
              <a:t>http://www.visen.org.uk/Learningpage02.html</a:t>
            </a:r>
            <a:endParaRPr lang="en-GB" dirty="0"/>
          </a:p>
        </p:txBody>
      </p:sp>
      <p:sp>
        <p:nvSpPr>
          <p:cNvPr id="4" name="Slide Number Placeholder 3"/>
          <p:cNvSpPr>
            <a:spLocks noGrp="1"/>
          </p:cNvSpPr>
          <p:nvPr>
            <p:ph type="sldNum" sz="quarter" idx="5"/>
          </p:nvPr>
        </p:nvSpPr>
        <p:spPr/>
        <p:txBody>
          <a:bodyPr/>
          <a:lstStyle/>
          <a:p>
            <a:fld id="{488915EA-04DF-461C-93A7-45BDF91DFB44}" type="slidenum">
              <a:rPr lang="en-GB" smtClean="0"/>
              <a:t>18</a:t>
            </a:fld>
            <a:endParaRPr lang="en-GB" dirty="0"/>
          </a:p>
        </p:txBody>
      </p:sp>
    </p:spTree>
    <p:extLst>
      <p:ext uri="{BB962C8B-B14F-4D97-AF65-F5344CB8AC3E}">
        <p14:creationId xmlns:p14="http://schemas.microsoft.com/office/powerpoint/2010/main" val="28170708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hlinkClick r:id="rId3"/>
              </a:rPr>
              <a:t>https://www.nhs.uk/conditions/hearing-loss/</a:t>
            </a:r>
            <a:endParaRPr lang="en-GB" dirty="0"/>
          </a:p>
          <a:p>
            <a:endParaRPr lang="en-GB" dirty="0"/>
          </a:p>
        </p:txBody>
      </p:sp>
      <p:sp>
        <p:nvSpPr>
          <p:cNvPr id="4" name="Slide Number Placeholder 3"/>
          <p:cNvSpPr>
            <a:spLocks noGrp="1"/>
          </p:cNvSpPr>
          <p:nvPr>
            <p:ph type="sldNum" sz="quarter" idx="5"/>
          </p:nvPr>
        </p:nvSpPr>
        <p:spPr/>
        <p:txBody>
          <a:bodyPr/>
          <a:lstStyle/>
          <a:p>
            <a:fld id="{488915EA-04DF-461C-93A7-45BDF91DFB44}" type="slidenum">
              <a:rPr lang="en-GB" smtClean="0"/>
              <a:t>19</a:t>
            </a:fld>
            <a:endParaRPr lang="en-GB" dirty="0"/>
          </a:p>
        </p:txBody>
      </p:sp>
    </p:spTree>
    <p:extLst>
      <p:ext uri="{BB962C8B-B14F-4D97-AF65-F5344CB8AC3E}">
        <p14:creationId xmlns:p14="http://schemas.microsoft.com/office/powerpoint/2010/main" val="25448290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Communication friendly school (resources roaming reporter, visual timetable, timers, visual supports, speaking and listening, questioning, team work, chance to speak) </a:t>
            </a:r>
          </a:p>
        </p:txBody>
      </p:sp>
      <p:sp>
        <p:nvSpPr>
          <p:cNvPr id="4" name="Slide Number Placeholder 3"/>
          <p:cNvSpPr>
            <a:spLocks noGrp="1"/>
          </p:cNvSpPr>
          <p:nvPr>
            <p:ph type="sldNum" sz="quarter" idx="5"/>
          </p:nvPr>
        </p:nvSpPr>
        <p:spPr/>
        <p:txBody>
          <a:bodyPr/>
          <a:lstStyle/>
          <a:p>
            <a:fld id="{488915EA-04DF-461C-93A7-45BDF91DFB44}" type="slidenum">
              <a:rPr lang="en-GB" smtClean="0"/>
              <a:t>20</a:t>
            </a:fld>
            <a:endParaRPr lang="en-GB" dirty="0"/>
          </a:p>
        </p:txBody>
      </p:sp>
    </p:spTree>
    <p:extLst>
      <p:ext uri="{BB962C8B-B14F-4D97-AF65-F5344CB8AC3E}">
        <p14:creationId xmlns:p14="http://schemas.microsoft.com/office/powerpoint/2010/main" val="3898997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1" name="Freeform 6" title="scalloped circle"/>
          <p:cNvSpPr/>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2" name="Title 1"/>
          <p:cNvSpPr>
            <a:spLocks noGrp="1"/>
          </p:cNvSpPr>
          <p:nvPr>
            <p:ph type="ctrTitle"/>
          </p:nvPr>
        </p:nvSpPr>
        <p:spPr>
          <a:xfrm>
            <a:off x="1078523" y="1098388"/>
            <a:ext cx="10318418" cy="4394988"/>
          </a:xfrm>
        </p:spPr>
        <p:txBody>
          <a:bodyPr anchor="ctr">
            <a:noAutofit/>
          </a:bodyPr>
          <a:lstStyle>
            <a:lvl1pPr algn="ctr">
              <a:defRPr sz="10000" spc="800" baseline="0"/>
            </a:lvl1pPr>
          </a:lstStyle>
          <a:p>
            <a:r>
              <a:rPr lang="en-US"/>
              <a:t>Click to edit Master title style</a:t>
            </a:r>
            <a:endParaRPr lang="en-US" dirty="0"/>
          </a:p>
        </p:txBody>
      </p:sp>
      <p:sp>
        <p:nvSpPr>
          <p:cNvPr id="3" name="Subtitle 2"/>
          <p:cNvSpPr>
            <a:spLocks noGrp="1"/>
          </p:cNvSpPr>
          <p:nvPr>
            <p:ph type="subTitle" idx="1"/>
          </p:nvPr>
        </p:nvSpPr>
        <p:spPr>
          <a:xfrm>
            <a:off x="2215045" y="5979196"/>
            <a:ext cx="8045373" cy="742279"/>
          </a:xfrm>
        </p:spPr>
        <p:txBody>
          <a:bodyPr anchor="t">
            <a:normAutofit/>
          </a:bodyPr>
          <a:lstStyle>
            <a:lvl1pPr marL="0" indent="0" algn="ctr">
              <a:lnSpc>
                <a:spcPct val="100000"/>
              </a:lnSpc>
              <a:buNone/>
              <a:defRPr sz="2000" b="1" i="0" cap="all" spc="400"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1078523" y="6375679"/>
            <a:ext cx="2329722" cy="348462"/>
          </a:xfrm>
        </p:spPr>
        <p:txBody>
          <a:bodyPr/>
          <a:lstStyle>
            <a:lvl1pPr>
              <a:defRPr baseline="0">
                <a:solidFill>
                  <a:schemeClr val="accent1">
                    <a:lumMod val="50000"/>
                  </a:schemeClr>
                </a:solidFill>
              </a:defRPr>
            </a:lvl1pPr>
          </a:lstStyle>
          <a:p>
            <a:fld id="{9334D819-9F07-4261-B09B-9E467E5D9002}" type="datetimeFigureOut">
              <a:rPr lang="en-US" dirty="0"/>
              <a:pPr/>
              <a:t>10/16/2023</a:t>
            </a:fld>
            <a:endParaRPr lang="en-US" dirty="0"/>
          </a:p>
        </p:txBody>
      </p:sp>
      <p:sp>
        <p:nvSpPr>
          <p:cNvPr id="5" name="Footer Placeholder 4"/>
          <p:cNvSpPr>
            <a:spLocks noGrp="1"/>
          </p:cNvSpPr>
          <p:nvPr>
            <p:ph type="ftr" sz="quarter" idx="11"/>
          </p:nvPr>
        </p:nvSpPr>
        <p:spPr>
          <a:xfrm>
            <a:off x="4180332" y="6375679"/>
            <a:ext cx="4114800" cy="345796"/>
          </a:xfrm>
        </p:spPr>
        <p:txBody>
          <a:bodyPr/>
          <a:lstStyle>
            <a:lvl1pPr>
              <a:defRPr baseline="0">
                <a:solidFill>
                  <a:schemeClr val="accent1">
                    <a:lumMod val="50000"/>
                  </a:schemeClr>
                </a:solidFill>
              </a:defRPr>
            </a:lvl1pPr>
          </a:lstStyle>
          <a:p>
            <a:endParaRPr lang="en-US" dirty="0"/>
          </a:p>
        </p:txBody>
      </p:sp>
      <p:sp>
        <p:nvSpPr>
          <p:cNvPr id="6" name="Slide Number Placeholder 5"/>
          <p:cNvSpPr>
            <a:spLocks noGrp="1"/>
          </p:cNvSpPr>
          <p:nvPr>
            <p:ph type="sldNum" sz="quarter" idx="12"/>
          </p:nvPr>
        </p:nvSpPr>
        <p:spPr>
          <a:xfrm>
            <a:off x="9067218" y="6375679"/>
            <a:ext cx="2329723" cy="345796"/>
          </a:xfrm>
        </p:spPr>
        <p:txBody>
          <a:bodyPr/>
          <a:lstStyle>
            <a:lvl1pPr>
              <a:defRPr baseline="0">
                <a:solidFill>
                  <a:schemeClr val="accent1">
                    <a:lumMod val="50000"/>
                  </a:schemeClr>
                </a:solidFill>
              </a:defRPr>
            </a:lvl1pPr>
          </a:lstStyle>
          <a:p>
            <a:fld id="{71766878-3199-4EAB-94E7-2D6D11070E14}" type="slidenum">
              <a:rPr lang="en-US" dirty="0"/>
              <a:pPr/>
              <a:t>‹#›</a:t>
            </a:fld>
            <a:endParaRPr lang="en-US" dirty="0"/>
          </a:p>
        </p:txBody>
      </p:sp>
      <p:sp>
        <p:nvSpPr>
          <p:cNvPr id="13" name="Rectangle 12" title="left edge border"/>
          <p:cNvSpPr/>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dirty="0"/>
              <a:t>10/16/2023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066321" y="382386"/>
            <a:ext cx="1492132" cy="560040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57300" y="382385"/>
            <a:ext cx="8392585" cy="560040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dirty="0"/>
              <a:t>10/16/2023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dirty="0"/>
              <a:t>10/16/2023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242929" y="1073888"/>
            <a:ext cx="8187071" cy="4064627"/>
          </a:xfrm>
        </p:spPr>
        <p:txBody>
          <a:bodyPr anchor="b">
            <a:normAutofit/>
          </a:bodyPr>
          <a:lstStyle>
            <a:lvl1pPr>
              <a:defRPr sz="8400" spc="800" baseline="0">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3242930" y="5159781"/>
            <a:ext cx="7017488" cy="951135"/>
          </a:xfrm>
        </p:spPr>
        <p:txBody>
          <a:bodyPr>
            <a:normAutofit/>
          </a:bodyPr>
          <a:lstStyle>
            <a:lvl1pPr marL="0" indent="0">
              <a:lnSpc>
                <a:spcPct val="100000"/>
              </a:lnSpc>
              <a:buNone/>
              <a:defRPr sz="2000" b="1" i="0" cap="all" spc="400" baseline="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236546" y="6375679"/>
            <a:ext cx="1493947" cy="348462"/>
          </a:xfrm>
        </p:spPr>
        <p:txBody>
          <a:bodyPr/>
          <a:lstStyle>
            <a:lvl1pPr>
              <a:defRPr baseline="0">
                <a:solidFill>
                  <a:schemeClr val="tx2"/>
                </a:solidFill>
              </a:defRPr>
            </a:lvl1pPr>
          </a:lstStyle>
          <a:p>
            <a:fld id="{9334D819-9F07-4261-B09B-9E467E5D9002}" type="datetimeFigureOut">
              <a:rPr lang="en-US" dirty="0"/>
              <a:pPr/>
              <a:t>10/16/2023</a:t>
            </a:fld>
            <a:endParaRPr lang="en-US" dirty="0"/>
          </a:p>
        </p:txBody>
      </p:sp>
      <p:sp>
        <p:nvSpPr>
          <p:cNvPr id="5" name="Footer Placeholder 4"/>
          <p:cNvSpPr>
            <a:spLocks noGrp="1"/>
          </p:cNvSpPr>
          <p:nvPr>
            <p:ph type="ftr" sz="quarter" idx="11"/>
          </p:nvPr>
        </p:nvSpPr>
        <p:spPr>
          <a:xfrm>
            <a:off x="5279064" y="6375679"/>
            <a:ext cx="4114800" cy="345796"/>
          </a:xfrm>
        </p:spPr>
        <p:txBody>
          <a:bodyPr/>
          <a:lstStyle>
            <a:lvl1pPr>
              <a:defRPr baseline="0">
                <a:solidFill>
                  <a:schemeClr val="tx2"/>
                </a:solidFill>
              </a:defRPr>
            </a:lvl1pPr>
          </a:lstStyle>
          <a:p>
            <a:endParaRPr lang="en-US" dirty="0"/>
          </a:p>
        </p:txBody>
      </p:sp>
      <p:sp>
        <p:nvSpPr>
          <p:cNvPr id="6" name="Slide Number Placeholder 5"/>
          <p:cNvSpPr>
            <a:spLocks noGrp="1"/>
          </p:cNvSpPr>
          <p:nvPr>
            <p:ph type="sldNum" sz="quarter" idx="12"/>
          </p:nvPr>
        </p:nvSpPr>
        <p:spPr>
          <a:xfrm>
            <a:off x="9942434" y="6375679"/>
            <a:ext cx="1487566" cy="345796"/>
          </a:xfrm>
        </p:spPr>
        <p:txBody>
          <a:bodyPr/>
          <a:lstStyle>
            <a:lvl1pPr>
              <a:defRPr baseline="0">
                <a:solidFill>
                  <a:schemeClr val="tx2"/>
                </a:solidFill>
              </a:defRPr>
            </a:lvl1pPr>
          </a:lstStyle>
          <a:p>
            <a:fld id="{71766878-3199-4EAB-94E7-2D6D11070E14}" type="slidenum">
              <a:rPr lang="en-US" dirty="0"/>
              <a:pPr/>
              <a:t>‹#›</a:t>
            </a:fld>
            <a:endParaRPr lang="en-US" dirty="0"/>
          </a:p>
        </p:txBody>
      </p:sp>
      <p:grpSp>
        <p:nvGrpSpPr>
          <p:cNvPr id="7" name="Group 6" title="left scallop shape"/>
          <p:cNvGrpSpPr/>
          <p:nvPr/>
        </p:nvGrpSpPr>
        <p:grpSpPr>
          <a:xfrm>
            <a:off x="0" y="0"/>
            <a:ext cx="2814638" cy="6858000"/>
            <a:chOff x="0" y="0"/>
            <a:chExt cx="2814638" cy="6858000"/>
          </a:xfrm>
        </p:grpSpPr>
        <p:sp>
          <p:nvSpPr>
            <p:cNvPr id="11" name="Freeform 6" title="left scallop shape"/>
            <p:cNvSpPr/>
            <p:nvPr/>
          </p:nvSpPr>
          <p:spPr bwMode="auto">
            <a:xfrm>
              <a:off x="0" y="0"/>
              <a:ext cx="2814638" cy="6858000"/>
            </a:xfrm>
            <a:custGeom>
              <a:avLst/>
              <a:gdLst/>
              <a:ahLst/>
              <a:cxnLst/>
              <a:rect l="0" t="0" r="r" b="b"/>
              <a:pathLst>
                <a:path w="1773" h="4320">
                  <a:moveTo>
                    <a:pt x="0" y="0"/>
                  </a:moveTo>
                  <a:lnTo>
                    <a:pt x="891" y="0"/>
                  </a:lnTo>
                  <a:lnTo>
                    <a:pt x="906" y="56"/>
                  </a:lnTo>
                  <a:lnTo>
                    <a:pt x="921" y="111"/>
                  </a:lnTo>
                  <a:lnTo>
                    <a:pt x="938" y="165"/>
                  </a:lnTo>
                  <a:lnTo>
                    <a:pt x="957" y="217"/>
                  </a:lnTo>
                  <a:lnTo>
                    <a:pt x="980" y="266"/>
                  </a:lnTo>
                  <a:lnTo>
                    <a:pt x="1007" y="312"/>
                  </a:lnTo>
                  <a:lnTo>
                    <a:pt x="1036" y="351"/>
                  </a:lnTo>
                  <a:lnTo>
                    <a:pt x="1069" y="387"/>
                  </a:lnTo>
                  <a:lnTo>
                    <a:pt x="1105" y="422"/>
                  </a:lnTo>
                  <a:lnTo>
                    <a:pt x="1145" y="456"/>
                  </a:lnTo>
                  <a:lnTo>
                    <a:pt x="1185" y="487"/>
                  </a:lnTo>
                  <a:lnTo>
                    <a:pt x="1227" y="520"/>
                  </a:lnTo>
                  <a:lnTo>
                    <a:pt x="1270" y="551"/>
                  </a:lnTo>
                  <a:lnTo>
                    <a:pt x="1311" y="584"/>
                  </a:lnTo>
                  <a:lnTo>
                    <a:pt x="1352" y="617"/>
                  </a:lnTo>
                  <a:lnTo>
                    <a:pt x="1390" y="651"/>
                  </a:lnTo>
                  <a:lnTo>
                    <a:pt x="1425" y="687"/>
                  </a:lnTo>
                  <a:lnTo>
                    <a:pt x="1456" y="725"/>
                  </a:lnTo>
                  <a:lnTo>
                    <a:pt x="1484" y="765"/>
                  </a:lnTo>
                  <a:lnTo>
                    <a:pt x="1505" y="808"/>
                  </a:lnTo>
                  <a:lnTo>
                    <a:pt x="1521" y="856"/>
                  </a:lnTo>
                  <a:lnTo>
                    <a:pt x="1530" y="907"/>
                  </a:lnTo>
                  <a:lnTo>
                    <a:pt x="1534" y="960"/>
                  </a:lnTo>
                  <a:lnTo>
                    <a:pt x="1534" y="1013"/>
                  </a:lnTo>
                  <a:lnTo>
                    <a:pt x="1530" y="1068"/>
                  </a:lnTo>
                  <a:lnTo>
                    <a:pt x="1523" y="1125"/>
                  </a:lnTo>
                  <a:lnTo>
                    <a:pt x="1515" y="1181"/>
                  </a:lnTo>
                  <a:lnTo>
                    <a:pt x="1508" y="1237"/>
                  </a:lnTo>
                  <a:lnTo>
                    <a:pt x="1501" y="1293"/>
                  </a:lnTo>
                  <a:lnTo>
                    <a:pt x="1496" y="1350"/>
                  </a:lnTo>
                  <a:lnTo>
                    <a:pt x="1494" y="1405"/>
                  </a:lnTo>
                  <a:lnTo>
                    <a:pt x="1497" y="1458"/>
                  </a:lnTo>
                  <a:lnTo>
                    <a:pt x="1504" y="1511"/>
                  </a:lnTo>
                  <a:lnTo>
                    <a:pt x="1517" y="1560"/>
                  </a:lnTo>
                  <a:lnTo>
                    <a:pt x="1535" y="1610"/>
                  </a:lnTo>
                  <a:lnTo>
                    <a:pt x="1557" y="1659"/>
                  </a:lnTo>
                  <a:lnTo>
                    <a:pt x="1583" y="1708"/>
                  </a:lnTo>
                  <a:lnTo>
                    <a:pt x="1611" y="1757"/>
                  </a:lnTo>
                  <a:lnTo>
                    <a:pt x="1640" y="1807"/>
                  </a:lnTo>
                  <a:lnTo>
                    <a:pt x="1669" y="1855"/>
                  </a:lnTo>
                  <a:lnTo>
                    <a:pt x="1696" y="1905"/>
                  </a:lnTo>
                  <a:lnTo>
                    <a:pt x="1721" y="1954"/>
                  </a:lnTo>
                  <a:lnTo>
                    <a:pt x="1742" y="2006"/>
                  </a:lnTo>
                  <a:lnTo>
                    <a:pt x="1759" y="2057"/>
                  </a:lnTo>
                  <a:lnTo>
                    <a:pt x="1769" y="2108"/>
                  </a:lnTo>
                  <a:lnTo>
                    <a:pt x="1773" y="2160"/>
                  </a:lnTo>
                  <a:lnTo>
                    <a:pt x="1769" y="2212"/>
                  </a:lnTo>
                  <a:lnTo>
                    <a:pt x="1759" y="2263"/>
                  </a:lnTo>
                  <a:lnTo>
                    <a:pt x="1742" y="2314"/>
                  </a:lnTo>
                  <a:lnTo>
                    <a:pt x="1721" y="2366"/>
                  </a:lnTo>
                  <a:lnTo>
                    <a:pt x="1696" y="2415"/>
                  </a:lnTo>
                  <a:lnTo>
                    <a:pt x="1669" y="2465"/>
                  </a:lnTo>
                  <a:lnTo>
                    <a:pt x="1640" y="2513"/>
                  </a:lnTo>
                  <a:lnTo>
                    <a:pt x="1611" y="2563"/>
                  </a:lnTo>
                  <a:lnTo>
                    <a:pt x="1583" y="2612"/>
                  </a:lnTo>
                  <a:lnTo>
                    <a:pt x="1557" y="2661"/>
                  </a:lnTo>
                  <a:lnTo>
                    <a:pt x="1535" y="2710"/>
                  </a:lnTo>
                  <a:lnTo>
                    <a:pt x="1517" y="2760"/>
                  </a:lnTo>
                  <a:lnTo>
                    <a:pt x="1504" y="2809"/>
                  </a:lnTo>
                  <a:lnTo>
                    <a:pt x="1497" y="2862"/>
                  </a:lnTo>
                  <a:lnTo>
                    <a:pt x="1494" y="2915"/>
                  </a:lnTo>
                  <a:lnTo>
                    <a:pt x="1496" y="2970"/>
                  </a:lnTo>
                  <a:lnTo>
                    <a:pt x="1501" y="3027"/>
                  </a:lnTo>
                  <a:lnTo>
                    <a:pt x="1508" y="3083"/>
                  </a:lnTo>
                  <a:lnTo>
                    <a:pt x="1515" y="3139"/>
                  </a:lnTo>
                  <a:lnTo>
                    <a:pt x="1523" y="3195"/>
                  </a:lnTo>
                  <a:lnTo>
                    <a:pt x="1530" y="3252"/>
                  </a:lnTo>
                  <a:lnTo>
                    <a:pt x="1534" y="3307"/>
                  </a:lnTo>
                  <a:lnTo>
                    <a:pt x="1534" y="3360"/>
                  </a:lnTo>
                  <a:lnTo>
                    <a:pt x="1530" y="3413"/>
                  </a:lnTo>
                  <a:lnTo>
                    <a:pt x="1521" y="3464"/>
                  </a:lnTo>
                  <a:lnTo>
                    <a:pt x="1505" y="3512"/>
                  </a:lnTo>
                  <a:lnTo>
                    <a:pt x="1484" y="3555"/>
                  </a:lnTo>
                  <a:lnTo>
                    <a:pt x="1456" y="3595"/>
                  </a:lnTo>
                  <a:lnTo>
                    <a:pt x="1425" y="3633"/>
                  </a:lnTo>
                  <a:lnTo>
                    <a:pt x="1390" y="3669"/>
                  </a:lnTo>
                  <a:lnTo>
                    <a:pt x="1352" y="3703"/>
                  </a:lnTo>
                  <a:lnTo>
                    <a:pt x="1311" y="3736"/>
                  </a:lnTo>
                  <a:lnTo>
                    <a:pt x="1270" y="3769"/>
                  </a:lnTo>
                  <a:lnTo>
                    <a:pt x="1227" y="3800"/>
                  </a:lnTo>
                  <a:lnTo>
                    <a:pt x="1185" y="3833"/>
                  </a:lnTo>
                  <a:lnTo>
                    <a:pt x="1145" y="3864"/>
                  </a:lnTo>
                  <a:lnTo>
                    <a:pt x="1105" y="3898"/>
                  </a:lnTo>
                  <a:lnTo>
                    <a:pt x="1069" y="3933"/>
                  </a:lnTo>
                  <a:lnTo>
                    <a:pt x="1036" y="3969"/>
                  </a:lnTo>
                  <a:lnTo>
                    <a:pt x="1007" y="4008"/>
                  </a:lnTo>
                  <a:lnTo>
                    <a:pt x="980" y="4054"/>
                  </a:lnTo>
                  <a:lnTo>
                    <a:pt x="957" y="4103"/>
                  </a:lnTo>
                  <a:lnTo>
                    <a:pt x="938" y="4155"/>
                  </a:lnTo>
                  <a:lnTo>
                    <a:pt x="921" y="4209"/>
                  </a:lnTo>
                  <a:lnTo>
                    <a:pt x="906" y="4264"/>
                  </a:lnTo>
                  <a:lnTo>
                    <a:pt x="891" y="4320"/>
                  </a:lnTo>
                  <a:lnTo>
                    <a:pt x="0" y="4320"/>
                  </a:lnTo>
                  <a:lnTo>
                    <a:pt x="0" y="0"/>
                  </a:lnTo>
                  <a:close/>
                </a:path>
              </a:pathLst>
            </a:custGeom>
            <a:solidFill>
              <a:schemeClr val="tx2"/>
            </a:solidFill>
            <a:ln w="0">
              <a:noFill/>
              <a:prstDash val="solid"/>
              <a:round/>
              <a:headEnd/>
              <a:tailEnd/>
            </a:ln>
          </p:spPr>
        </p:sp>
        <p:sp>
          <p:nvSpPr>
            <p:cNvPr id="16" name="Freeform 11" title="left scallop inline"/>
            <p:cNvSpPr/>
            <p:nvPr/>
          </p:nvSpPr>
          <p:spPr bwMode="auto">
            <a:xfrm>
              <a:off x="874382" y="0"/>
              <a:ext cx="1646238" cy="6858000"/>
            </a:xfrm>
            <a:custGeom>
              <a:avLst/>
              <a:gdLst/>
              <a:ahLst/>
              <a:cxnLst/>
              <a:rect l="0" t="0" r="r" b="b"/>
              <a:pathLst>
                <a:path w="1037" h="4320">
                  <a:moveTo>
                    <a:pt x="0" y="0"/>
                  </a:moveTo>
                  <a:lnTo>
                    <a:pt x="171" y="0"/>
                  </a:lnTo>
                  <a:lnTo>
                    <a:pt x="188" y="55"/>
                  </a:lnTo>
                  <a:lnTo>
                    <a:pt x="204" y="110"/>
                  </a:lnTo>
                  <a:lnTo>
                    <a:pt x="220" y="166"/>
                  </a:lnTo>
                  <a:lnTo>
                    <a:pt x="234" y="223"/>
                  </a:lnTo>
                  <a:lnTo>
                    <a:pt x="251" y="278"/>
                  </a:lnTo>
                  <a:lnTo>
                    <a:pt x="269" y="331"/>
                  </a:lnTo>
                  <a:lnTo>
                    <a:pt x="292" y="381"/>
                  </a:lnTo>
                  <a:lnTo>
                    <a:pt x="319" y="427"/>
                  </a:lnTo>
                  <a:lnTo>
                    <a:pt x="349" y="466"/>
                  </a:lnTo>
                  <a:lnTo>
                    <a:pt x="382" y="503"/>
                  </a:lnTo>
                  <a:lnTo>
                    <a:pt x="420" y="537"/>
                  </a:lnTo>
                  <a:lnTo>
                    <a:pt x="460" y="571"/>
                  </a:lnTo>
                  <a:lnTo>
                    <a:pt x="502" y="603"/>
                  </a:lnTo>
                  <a:lnTo>
                    <a:pt x="544" y="635"/>
                  </a:lnTo>
                  <a:lnTo>
                    <a:pt x="587" y="668"/>
                  </a:lnTo>
                  <a:lnTo>
                    <a:pt x="628" y="700"/>
                  </a:lnTo>
                  <a:lnTo>
                    <a:pt x="667" y="734"/>
                  </a:lnTo>
                  <a:lnTo>
                    <a:pt x="703" y="771"/>
                  </a:lnTo>
                  <a:lnTo>
                    <a:pt x="736" y="808"/>
                  </a:lnTo>
                  <a:lnTo>
                    <a:pt x="763" y="848"/>
                  </a:lnTo>
                  <a:lnTo>
                    <a:pt x="786" y="893"/>
                  </a:lnTo>
                  <a:lnTo>
                    <a:pt x="800" y="937"/>
                  </a:lnTo>
                  <a:lnTo>
                    <a:pt x="809" y="986"/>
                  </a:lnTo>
                  <a:lnTo>
                    <a:pt x="813" y="1034"/>
                  </a:lnTo>
                  <a:lnTo>
                    <a:pt x="812" y="1085"/>
                  </a:lnTo>
                  <a:lnTo>
                    <a:pt x="808" y="1136"/>
                  </a:lnTo>
                  <a:lnTo>
                    <a:pt x="803" y="1189"/>
                  </a:lnTo>
                  <a:lnTo>
                    <a:pt x="796" y="1242"/>
                  </a:lnTo>
                  <a:lnTo>
                    <a:pt x="788" y="1295"/>
                  </a:lnTo>
                  <a:lnTo>
                    <a:pt x="782" y="1348"/>
                  </a:lnTo>
                  <a:lnTo>
                    <a:pt x="778" y="1401"/>
                  </a:lnTo>
                  <a:lnTo>
                    <a:pt x="775" y="1452"/>
                  </a:lnTo>
                  <a:lnTo>
                    <a:pt x="778" y="1502"/>
                  </a:lnTo>
                  <a:lnTo>
                    <a:pt x="784" y="1551"/>
                  </a:lnTo>
                  <a:lnTo>
                    <a:pt x="797" y="1602"/>
                  </a:lnTo>
                  <a:lnTo>
                    <a:pt x="817" y="1652"/>
                  </a:lnTo>
                  <a:lnTo>
                    <a:pt x="841" y="1702"/>
                  </a:lnTo>
                  <a:lnTo>
                    <a:pt x="868" y="1752"/>
                  </a:lnTo>
                  <a:lnTo>
                    <a:pt x="896" y="1801"/>
                  </a:lnTo>
                  <a:lnTo>
                    <a:pt x="926" y="1851"/>
                  </a:lnTo>
                  <a:lnTo>
                    <a:pt x="953" y="1901"/>
                  </a:lnTo>
                  <a:lnTo>
                    <a:pt x="980" y="1952"/>
                  </a:lnTo>
                  <a:lnTo>
                    <a:pt x="1003" y="2003"/>
                  </a:lnTo>
                  <a:lnTo>
                    <a:pt x="1021" y="2054"/>
                  </a:lnTo>
                  <a:lnTo>
                    <a:pt x="1031" y="2106"/>
                  </a:lnTo>
                  <a:lnTo>
                    <a:pt x="1037" y="2160"/>
                  </a:lnTo>
                  <a:lnTo>
                    <a:pt x="1031" y="2214"/>
                  </a:lnTo>
                  <a:lnTo>
                    <a:pt x="1021" y="2266"/>
                  </a:lnTo>
                  <a:lnTo>
                    <a:pt x="1003" y="2317"/>
                  </a:lnTo>
                  <a:lnTo>
                    <a:pt x="980" y="2368"/>
                  </a:lnTo>
                  <a:lnTo>
                    <a:pt x="953" y="2419"/>
                  </a:lnTo>
                  <a:lnTo>
                    <a:pt x="926" y="2469"/>
                  </a:lnTo>
                  <a:lnTo>
                    <a:pt x="896" y="2519"/>
                  </a:lnTo>
                  <a:lnTo>
                    <a:pt x="868" y="2568"/>
                  </a:lnTo>
                  <a:lnTo>
                    <a:pt x="841" y="2618"/>
                  </a:lnTo>
                  <a:lnTo>
                    <a:pt x="817" y="2668"/>
                  </a:lnTo>
                  <a:lnTo>
                    <a:pt x="797" y="2718"/>
                  </a:lnTo>
                  <a:lnTo>
                    <a:pt x="784" y="2769"/>
                  </a:lnTo>
                  <a:lnTo>
                    <a:pt x="778" y="2818"/>
                  </a:lnTo>
                  <a:lnTo>
                    <a:pt x="775" y="2868"/>
                  </a:lnTo>
                  <a:lnTo>
                    <a:pt x="778" y="2919"/>
                  </a:lnTo>
                  <a:lnTo>
                    <a:pt x="782" y="2972"/>
                  </a:lnTo>
                  <a:lnTo>
                    <a:pt x="788" y="3025"/>
                  </a:lnTo>
                  <a:lnTo>
                    <a:pt x="796" y="3078"/>
                  </a:lnTo>
                  <a:lnTo>
                    <a:pt x="803" y="3131"/>
                  </a:lnTo>
                  <a:lnTo>
                    <a:pt x="808" y="3184"/>
                  </a:lnTo>
                  <a:lnTo>
                    <a:pt x="812" y="3235"/>
                  </a:lnTo>
                  <a:lnTo>
                    <a:pt x="813" y="3286"/>
                  </a:lnTo>
                  <a:lnTo>
                    <a:pt x="809" y="3334"/>
                  </a:lnTo>
                  <a:lnTo>
                    <a:pt x="800" y="3383"/>
                  </a:lnTo>
                  <a:lnTo>
                    <a:pt x="786" y="3427"/>
                  </a:lnTo>
                  <a:lnTo>
                    <a:pt x="763" y="3472"/>
                  </a:lnTo>
                  <a:lnTo>
                    <a:pt x="736" y="3512"/>
                  </a:lnTo>
                  <a:lnTo>
                    <a:pt x="703" y="3549"/>
                  </a:lnTo>
                  <a:lnTo>
                    <a:pt x="667" y="3586"/>
                  </a:lnTo>
                  <a:lnTo>
                    <a:pt x="628" y="3620"/>
                  </a:lnTo>
                  <a:lnTo>
                    <a:pt x="587" y="3652"/>
                  </a:lnTo>
                  <a:lnTo>
                    <a:pt x="544" y="3685"/>
                  </a:lnTo>
                  <a:lnTo>
                    <a:pt x="502" y="3717"/>
                  </a:lnTo>
                  <a:lnTo>
                    <a:pt x="460" y="3749"/>
                  </a:lnTo>
                  <a:lnTo>
                    <a:pt x="420" y="3783"/>
                  </a:lnTo>
                  <a:lnTo>
                    <a:pt x="382" y="3817"/>
                  </a:lnTo>
                  <a:lnTo>
                    <a:pt x="349" y="3854"/>
                  </a:lnTo>
                  <a:lnTo>
                    <a:pt x="319" y="3893"/>
                  </a:lnTo>
                  <a:lnTo>
                    <a:pt x="292" y="3939"/>
                  </a:lnTo>
                  <a:lnTo>
                    <a:pt x="269" y="3989"/>
                  </a:lnTo>
                  <a:lnTo>
                    <a:pt x="251" y="4042"/>
                  </a:lnTo>
                  <a:lnTo>
                    <a:pt x="234" y="4097"/>
                  </a:lnTo>
                  <a:lnTo>
                    <a:pt x="220" y="4154"/>
                  </a:lnTo>
                  <a:lnTo>
                    <a:pt x="204" y="4210"/>
                  </a:lnTo>
                  <a:lnTo>
                    <a:pt x="188" y="4265"/>
                  </a:lnTo>
                  <a:lnTo>
                    <a:pt x="171" y="4320"/>
                  </a:lnTo>
                  <a:lnTo>
                    <a:pt x="0" y="4320"/>
                  </a:lnTo>
                  <a:lnTo>
                    <a:pt x="17" y="4278"/>
                  </a:lnTo>
                  <a:lnTo>
                    <a:pt x="33" y="4232"/>
                  </a:lnTo>
                  <a:lnTo>
                    <a:pt x="46" y="4183"/>
                  </a:lnTo>
                  <a:lnTo>
                    <a:pt x="60" y="4131"/>
                  </a:lnTo>
                  <a:lnTo>
                    <a:pt x="75" y="4075"/>
                  </a:lnTo>
                  <a:lnTo>
                    <a:pt x="90" y="4019"/>
                  </a:lnTo>
                  <a:lnTo>
                    <a:pt x="109" y="3964"/>
                  </a:lnTo>
                  <a:lnTo>
                    <a:pt x="129" y="3909"/>
                  </a:lnTo>
                  <a:lnTo>
                    <a:pt x="156" y="3855"/>
                  </a:lnTo>
                  <a:lnTo>
                    <a:pt x="186" y="3804"/>
                  </a:lnTo>
                  <a:lnTo>
                    <a:pt x="222" y="3756"/>
                  </a:lnTo>
                  <a:lnTo>
                    <a:pt x="261" y="3713"/>
                  </a:lnTo>
                  <a:lnTo>
                    <a:pt x="303" y="3672"/>
                  </a:lnTo>
                  <a:lnTo>
                    <a:pt x="348" y="3634"/>
                  </a:lnTo>
                  <a:lnTo>
                    <a:pt x="392" y="3599"/>
                  </a:lnTo>
                  <a:lnTo>
                    <a:pt x="438" y="3565"/>
                  </a:lnTo>
                  <a:lnTo>
                    <a:pt x="482" y="3531"/>
                  </a:lnTo>
                  <a:lnTo>
                    <a:pt x="523" y="3499"/>
                  </a:lnTo>
                  <a:lnTo>
                    <a:pt x="561" y="3466"/>
                  </a:lnTo>
                  <a:lnTo>
                    <a:pt x="594" y="3434"/>
                  </a:lnTo>
                  <a:lnTo>
                    <a:pt x="620" y="3400"/>
                  </a:lnTo>
                  <a:lnTo>
                    <a:pt x="638" y="3367"/>
                  </a:lnTo>
                  <a:lnTo>
                    <a:pt x="647" y="3336"/>
                  </a:lnTo>
                  <a:lnTo>
                    <a:pt x="652" y="3302"/>
                  </a:lnTo>
                  <a:lnTo>
                    <a:pt x="654" y="3265"/>
                  </a:lnTo>
                  <a:lnTo>
                    <a:pt x="651" y="3224"/>
                  </a:lnTo>
                  <a:lnTo>
                    <a:pt x="647" y="3181"/>
                  </a:lnTo>
                  <a:lnTo>
                    <a:pt x="642" y="3137"/>
                  </a:lnTo>
                  <a:lnTo>
                    <a:pt x="637" y="3091"/>
                  </a:lnTo>
                  <a:lnTo>
                    <a:pt x="626" y="3021"/>
                  </a:lnTo>
                  <a:lnTo>
                    <a:pt x="620" y="2952"/>
                  </a:lnTo>
                  <a:lnTo>
                    <a:pt x="616" y="2881"/>
                  </a:lnTo>
                  <a:lnTo>
                    <a:pt x="618" y="2809"/>
                  </a:lnTo>
                  <a:lnTo>
                    <a:pt x="628" y="2737"/>
                  </a:lnTo>
                  <a:lnTo>
                    <a:pt x="642" y="2681"/>
                  </a:lnTo>
                  <a:lnTo>
                    <a:pt x="661" y="2626"/>
                  </a:lnTo>
                  <a:lnTo>
                    <a:pt x="685" y="2574"/>
                  </a:lnTo>
                  <a:lnTo>
                    <a:pt x="711" y="2521"/>
                  </a:lnTo>
                  <a:lnTo>
                    <a:pt x="739" y="2472"/>
                  </a:lnTo>
                  <a:lnTo>
                    <a:pt x="767" y="2423"/>
                  </a:lnTo>
                  <a:lnTo>
                    <a:pt x="791" y="2381"/>
                  </a:lnTo>
                  <a:lnTo>
                    <a:pt x="813" y="2342"/>
                  </a:lnTo>
                  <a:lnTo>
                    <a:pt x="834" y="2303"/>
                  </a:lnTo>
                  <a:lnTo>
                    <a:pt x="851" y="2265"/>
                  </a:lnTo>
                  <a:lnTo>
                    <a:pt x="864" y="2228"/>
                  </a:lnTo>
                  <a:lnTo>
                    <a:pt x="873" y="2194"/>
                  </a:lnTo>
                  <a:lnTo>
                    <a:pt x="876" y="2160"/>
                  </a:lnTo>
                  <a:lnTo>
                    <a:pt x="873" y="2126"/>
                  </a:lnTo>
                  <a:lnTo>
                    <a:pt x="864" y="2092"/>
                  </a:lnTo>
                  <a:lnTo>
                    <a:pt x="851" y="2055"/>
                  </a:lnTo>
                  <a:lnTo>
                    <a:pt x="834" y="2017"/>
                  </a:lnTo>
                  <a:lnTo>
                    <a:pt x="813" y="1978"/>
                  </a:lnTo>
                  <a:lnTo>
                    <a:pt x="791" y="1939"/>
                  </a:lnTo>
                  <a:lnTo>
                    <a:pt x="767" y="1897"/>
                  </a:lnTo>
                  <a:lnTo>
                    <a:pt x="739" y="1848"/>
                  </a:lnTo>
                  <a:lnTo>
                    <a:pt x="711" y="1799"/>
                  </a:lnTo>
                  <a:lnTo>
                    <a:pt x="685" y="1746"/>
                  </a:lnTo>
                  <a:lnTo>
                    <a:pt x="661" y="1694"/>
                  </a:lnTo>
                  <a:lnTo>
                    <a:pt x="642" y="1639"/>
                  </a:lnTo>
                  <a:lnTo>
                    <a:pt x="628" y="1583"/>
                  </a:lnTo>
                  <a:lnTo>
                    <a:pt x="618" y="1511"/>
                  </a:lnTo>
                  <a:lnTo>
                    <a:pt x="616" y="1439"/>
                  </a:lnTo>
                  <a:lnTo>
                    <a:pt x="620" y="1368"/>
                  </a:lnTo>
                  <a:lnTo>
                    <a:pt x="626" y="1299"/>
                  </a:lnTo>
                  <a:lnTo>
                    <a:pt x="637" y="1229"/>
                  </a:lnTo>
                  <a:lnTo>
                    <a:pt x="642" y="1183"/>
                  </a:lnTo>
                  <a:lnTo>
                    <a:pt x="647" y="1139"/>
                  </a:lnTo>
                  <a:lnTo>
                    <a:pt x="651" y="1096"/>
                  </a:lnTo>
                  <a:lnTo>
                    <a:pt x="654" y="1055"/>
                  </a:lnTo>
                  <a:lnTo>
                    <a:pt x="652" y="1018"/>
                  </a:lnTo>
                  <a:lnTo>
                    <a:pt x="647" y="984"/>
                  </a:lnTo>
                  <a:lnTo>
                    <a:pt x="638" y="953"/>
                  </a:lnTo>
                  <a:lnTo>
                    <a:pt x="620" y="920"/>
                  </a:lnTo>
                  <a:lnTo>
                    <a:pt x="594" y="886"/>
                  </a:lnTo>
                  <a:lnTo>
                    <a:pt x="561" y="854"/>
                  </a:lnTo>
                  <a:lnTo>
                    <a:pt x="523" y="822"/>
                  </a:lnTo>
                  <a:lnTo>
                    <a:pt x="482" y="789"/>
                  </a:lnTo>
                  <a:lnTo>
                    <a:pt x="438" y="755"/>
                  </a:lnTo>
                  <a:lnTo>
                    <a:pt x="392" y="721"/>
                  </a:lnTo>
                  <a:lnTo>
                    <a:pt x="348" y="686"/>
                  </a:lnTo>
                  <a:lnTo>
                    <a:pt x="303" y="648"/>
                  </a:lnTo>
                  <a:lnTo>
                    <a:pt x="261" y="607"/>
                  </a:lnTo>
                  <a:lnTo>
                    <a:pt x="222" y="564"/>
                  </a:lnTo>
                  <a:lnTo>
                    <a:pt x="186" y="516"/>
                  </a:lnTo>
                  <a:lnTo>
                    <a:pt x="156" y="465"/>
                  </a:lnTo>
                  <a:lnTo>
                    <a:pt x="129" y="411"/>
                  </a:lnTo>
                  <a:lnTo>
                    <a:pt x="109" y="356"/>
                  </a:lnTo>
                  <a:lnTo>
                    <a:pt x="90" y="301"/>
                  </a:lnTo>
                  <a:lnTo>
                    <a:pt x="75" y="245"/>
                  </a:lnTo>
                  <a:lnTo>
                    <a:pt x="60" y="189"/>
                  </a:lnTo>
                  <a:lnTo>
                    <a:pt x="46" y="137"/>
                  </a:lnTo>
                  <a:lnTo>
                    <a:pt x="33" y="88"/>
                  </a:lnTo>
                  <a:lnTo>
                    <a:pt x="17" y="42"/>
                  </a:lnTo>
                  <a:lnTo>
                    <a:pt x="0" y="0"/>
                  </a:lnTo>
                  <a:lnTo>
                    <a:pt x="0" y="0"/>
                  </a:lnTo>
                  <a:close/>
                </a:path>
              </a:pathLst>
            </a:custGeom>
            <a:solidFill>
              <a:schemeClr val="accent1"/>
            </a:solidFill>
            <a:ln w="0">
              <a:noFill/>
              <a:prstDash val="solid"/>
              <a:round/>
              <a:headEnd/>
              <a:tailEnd/>
            </a:ln>
          </p:spPr>
        </p:sp>
      </p:gr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57300" y="2286000"/>
            <a:ext cx="4800600" cy="3619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647796" y="2286000"/>
            <a:ext cx="4800600" cy="3619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334D819-9F07-4261-B09B-9E467E5D9002}" type="datetimeFigureOut">
              <a:rPr lang="en-US" dirty="0"/>
              <a:t>10/16/2023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2728" y="381000"/>
            <a:ext cx="10172700" cy="149351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251678"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57300" y="2909102"/>
            <a:ext cx="4800600" cy="299639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633864"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33864" y="2909102"/>
            <a:ext cx="4800600" cy="299639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334D819-9F07-4261-B09B-9E467E5D9002}" type="datetimeFigureOut">
              <a:rPr lang="en-US" dirty="0"/>
              <a:t>10/16/2023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334D819-9F07-4261-B09B-9E467E5D9002}" type="datetimeFigureOut">
              <a:rPr lang="en-US" dirty="0"/>
              <a:t>10/16/2023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34D819-9F07-4261-B09B-9E467E5D9002}" type="datetimeFigureOut">
              <a:rPr lang="en-US" dirty="0"/>
              <a:t>10/16/2023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7"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2" name="Title 1"/>
          <p:cNvSpPr>
            <a:spLocks noGrp="1"/>
          </p:cNvSpPr>
          <p:nvPr>
            <p:ph type="title"/>
          </p:nvPr>
        </p:nvSpPr>
        <p:spPr>
          <a:xfrm>
            <a:off x="8337884" y="457199"/>
            <a:ext cx="3092115" cy="1196671"/>
          </a:xfrm>
        </p:spPr>
        <p:txBody>
          <a:bodyPr anchor="b">
            <a:normAutofit/>
          </a:bodyPr>
          <a:lstStyle>
            <a:lvl1pPr>
              <a:lnSpc>
                <a:spcPct val="100000"/>
              </a:lnSpc>
              <a:defRPr sz="1900" b="1" i="0" cap="all" spc="300" baseline="0">
                <a:solidFill>
                  <a:schemeClr val="accent1"/>
                </a:solidFill>
                <a:latin typeface="+mn-lt"/>
              </a:defRPr>
            </a:lvl1pPr>
          </a:lstStyle>
          <a:p>
            <a:r>
              <a:rPr lang="en-US"/>
              <a:t>Click to edit Master title style</a:t>
            </a:r>
            <a:endParaRPr lang="en-US" dirty="0"/>
          </a:p>
        </p:txBody>
      </p:sp>
      <p:sp>
        <p:nvSpPr>
          <p:cNvPr id="3" name="Content Placeholder 2"/>
          <p:cNvSpPr>
            <a:spLocks noGrp="1"/>
          </p:cNvSpPr>
          <p:nvPr>
            <p:ph idx="1"/>
          </p:nvPr>
        </p:nvSpPr>
        <p:spPr>
          <a:xfrm>
            <a:off x="765051" y="920377"/>
            <a:ext cx="6158418" cy="498512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37885" y="1741336"/>
            <a:ext cx="3092115"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65051" y="6375679"/>
            <a:ext cx="1233355" cy="348462"/>
          </a:xfrm>
        </p:spPr>
        <p:txBody>
          <a:bodyPr/>
          <a:lstStyle/>
          <a:p>
            <a:fld id="{9334D819-9F07-4261-B09B-9E467E5D9002}" type="datetimeFigureOut">
              <a:rPr lang="en-US" dirty="0"/>
              <a:t>10/16/2023</a:t>
            </a:fld>
            <a:endParaRPr lang="en-US" dirty="0"/>
          </a:p>
        </p:txBody>
      </p:sp>
      <p:sp>
        <p:nvSpPr>
          <p:cNvPr id="6" name="Footer Placeholder 5"/>
          <p:cNvSpPr>
            <a:spLocks noGrp="1"/>
          </p:cNvSpPr>
          <p:nvPr>
            <p:ph type="ftr" sz="quarter" idx="11"/>
          </p:nvPr>
        </p:nvSpPr>
        <p:spPr>
          <a:xfrm>
            <a:off x="2103620" y="6375679"/>
            <a:ext cx="3482179" cy="345796"/>
          </a:xfrm>
        </p:spPr>
        <p:txBody>
          <a:bodyPr/>
          <a:lstStyle/>
          <a:p>
            <a:endParaRPr lang="en-US" dirty="0"/>
          </a:p>
        </p:txBody>
      </p:sp>
      <p:sp>
        <p:nvSpPr>
          <p:cNvPr id="7" name="Slide Number Placeholder 6"/>
          <p:cNvSpPr>
            <a:spLocks noGrp="1"/>
          </p:cNvSpPr>
          <p:nvPr>
            <p:ph type="sldNum" sz="quarter" idx="12"/>
          </p:nvPr>
        </p:nvSpPr>
        <p:spPr>
          <a:xfrm>
            <a:off x="5691014" y="6375679"/>
            <a:ext cx="1232456" cy="345796"/>
          </a:xfrm>
        </p:spPr>
        <p:txBody>
          <a:bodyPr/>
          <a:lstStyle/>
          <a:p>
            <a:fld id="{71766878-3199-4EAB-94E7-2D6D11070E14}" type="slidenum">
              <a:rPr lang="en-US" dirty="0"/>
              <a:t>‹#›</a:t>
            </a:fld>
            <a:endParaRPr lang="en-US" dirty="0"/>
          </a:p>
        </p:txBody>
      </p:sp>
      <p:sp>
        <p:nvSpPr>
          <p:cNvPr id="8" name="Rectangle 7"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extLst>
    <p:ext uri="{DCECCB84-F9BA-43D5-87BE-67443E8EF086}">
      <p15:sldGuideLst xmlns:p15="http://schemas.microsoft.com/office/powerpoint/2012/main">
        <p15:guide id="1" orient="horz" pos="696">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283464" y="0"/>
            <a:ext cx="7355585" cy="685799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11"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12" name="Rectangle 11"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7883" y="457200"/>
            <a:ext cx="3092117" cy="1196670"/>
          </a:xfrm>
        </p:spPr>
        <p:txBody>
          <a:bodyPr anchor="b">
            <a:normAutofit/>
          </a:bodyPr>
          <a:lstStyle>
            <a:lvl1pPr>
              <a:lnSpc>
                <a:spcPct val="100000"/>
              </a:lnSpc>
              <a:defRPr sz="1900" b="1" i="0" spc="300" baseline="0">
                <a:solidFill>
                  <a:schemeClr val="accent1"/>
                </a:solidFill>
                <a:latin typeface="+mn-lt"/>
              </a:defRPr>
            </a:lvl1pPr>
          </a:lstStyle>
          <a:p>
            <a:r>
              <a:rPr lang="en-US"/>
              <a:t>Click to edit Master title style</a:t>
            </a:r>
            <a:endParaRPr lang="en-US" dirty="0"/>
          </a:p>
        </p:txBody>
      </p:sp>
      <p:sp>
        <p:nvSpPr>
          <p:cNvPr id="4" name="Text Placeholder 3"/>
          <p:cNvSpPr>
            <a:spLocks noGrp="1"/>
          </p:cNvSpPr>
          <p:nvPr>
            <p:ph type="body" sz="half" idx="2"/>
          </p:nvPr>
        </p:nvSpPr>
        <p:spPr>
          <a:xfrm>
            <a:off x="8337883" y="1741336"/>
            <a:ext cx="3092117"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65950" y="6375679"/>
            <a:ext cx="1232456" cy="348462"/>
          </a:xfrm>
        </p:spPr>
        <p:txBody>
          <a:bodyPr/>
          <a:lstStyle/>
          <a:p>
            <a:fld id="{9334D819-9F07-4261-B09B-9E467E5D9002}" type="datetimeFigureOut">
              <a:rPr lang="en-US" dirty="0"/>
              <a:t>10/16/2023</a:t>
            </a:fld>
            <a:endParaRPr lang="en-US" dirty="0"/>
          </a:p>
        </p:txBody>
      </p:sp>
      <p:sp>
        <p:nvSpPr>
          <p:cNvPr id="6" name="Footer Placeholder 5"/>
          <p:cNvSpPr>
            <a:spLocks noGrp="1"/>
          </p:cNvSpPr>
          <p:nvPr>
            <p:ph type="ftr" sz="quarter" idx="11"/>
          </p:nvPr>
        </p:nvSpPr>
        <p:spPr>
          <a:xfrm>
            <a:off x="2103621" y="6375679"/>
            <a:ext cx="3482178" cy="345796"/>
          </a:xfrm>
        </p:spPr>
        <p:txBody>
          <a:bodyPr/>
          <a:lstStyle/>
          <a:p>
            <a:endParaRPr lang="en-US" dirty="0"/>
          </a:p>
        </p:txBody>
      </p:sp>
      <p:sp>
        <p:nvSpPr>
          <p:cNvPr id="7" name="Slide Number Placeholder 6"/>
          <p:cNvSpPr>
            <a:spLocks noGrp="1"/>
          </p:cNvSpPr>
          <p:nvPr>
            <p:ph type="sldNum" sz="quarter" idx="12"/>
          </p:nvPr>
        </p:nvSpPr>
        <p:spPr>
          <a:xfrm>
            <a:off x="5687568" y="6375679"/>
            <a:ext cx="1234440" cy="345796"/>
          </a:xfrm>
        </p:spPr>
        <p:txBody>
          <a:bodyPr/>
          <a:lstStyle/>
          <a:p>
            <a:fld id="{71766878-3199-4EAB-94E7-2D6D11070E14}"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1678" y="382385"/>
            <a:ext cx="10178322" cy="1492132"/>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251678" y="2286001"/>
            <a:ext cx="10178322" cy="359359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251678" y="6375679"/>
            <a:ext cx="2329722" cy="348462"/>
          </a:xfrm>
          <a:prstGeom prst="rect">
            <a:avLst/>
          </a:prstGeom>
        </p:spPr>
        <p:txBody>
          <a:bodyPr vert="horz" lIns="91440" tIns="45720" rIns="91440" bIns="45720" rtlCol="0" anchor="ctr"/>
          <a:lstStyle>
            <a:lvl1pPr algn="l">
              <a:defRPr sz="1200">
                <a:solidFill>
                  <a:schemeClr val="tx1">
                    <a:lumMod val="65000"/>
                    <a:lumOff val="35000"/>
                  </a:schemeClr>
                </a:solidFill>
              </a:defRPr>
            </a:lvl1pPr>
          </a:lstStyle>
          <a:p>
            <a:fld id="{9334D819-9F07-4261-B09B-9E467E5D9002}" type="datetimeFigureOut">
              <a:rPr lang="en-US" dirty="0"/>
              <a:pPr/>
              <a:t>10/16/2023</a:t>
            </a:fld>
            <a:endParaRPr lang="en-US" dirty="0"/>
          </a:p>
        </p:txBody>
      </p:sp>
      <p:sp>
        <p:nvSpPr>
          <p:cNvPr id="5" name="Footer Placeholder 4"/>
          <p:cNvSpPr>
            <a:spLocks noGrp="1"/>
          </p:cNvSpPr>
          <p:nvPr>
            <p:ph type="ftr" sz="quarter" idx="3"/>
          </p:nvPr>
        </p:nvSpPr>
        <p:spPr>
          <a:xfrm>
            <a:off x="4038600" y="6375679"/>
            <a:ext cx="4114800" cy="345796"/>
          </a:xfrm>
          <a:prstGeom prst="rect">
            <a:avLst/>
          </a:prstGeom>
        </p:spPr>
        <p:txBody>
          <a:bodyPr vert="horz" lIns="91440" tIns="45720" rIns="91440" bIns="45720" rtlCol="0" anchor="ctr"/>
          <a:lstStyle>
            <a:lvl1pPr algn="ctr">
              <a:defRPr sz="1200">
                <a:solidFill>
                  <a:schemeClr val="tx1">
                    <a:lumMod val="65000"/>
                    <a:lumOff val="35000"/>
                  </a:schemeClr>
                </a:solidFill>
              </a:defRPr>
            </a:lvl1pPr>
          </a:lstStyle>
          <a:p>
            <a:endParaRPr lang="en-US" dirty="0"/>
          </a:p>
        </p:txBody>
      </p:sp>
      <p:sp>
        <p:nvSpPr>
          <p:cNvPr id="6" name="Slide Number Placeholder 5"/>
          <p:cNvSpPr>
            <a:spLocks noGrp="1"/>
          </p:cNvSpPr>
          <p:nvPr>
            <p:ph type="sldNum" sz="quarter" idx="4"/>
          </p:nvPr>
        </p:nvSpPr>
        <p:spPr>
          <a:xfrm>
            <a:off x="8610601" y="6375679"/>
            <a:ext cx="2819399" cy="345796"/>
          </a:xfrm>
          <a:prstGeom prst="rect">
            <a:avLst/>
          </a:prstGeom>
        </p:spPr>
        <p:txBody>
          <a:bodyPr vert="horz" lIns="91440" tIns="45720" rIns="91440" bIns="45720" rtlCol="0" anchor="ctr"/>
          <a:lstStyle>
            <a:lvl1pPr algn="r">
              <a:defRPr sz="1200">
                <a:solidFill>
                  <a:schemeClr val="tx1">
                    <a:lumMod val="65000"/>
                    <a:lumOff val="35000"/>
                  </a:schemeClr>
                </a:solidFill>
              </a:defRPr>
            </a:lvl1pPr>
          </a:lstStyle>
          <a:p>
            <a:fld id="{71766878-3199-4EAB-94E7-2D6D11070E14}" type="slidenum">
              <a:rPr lang="en-US" dirty="0"/>
              <a:pPr/>
              <a:t>‹#›</a:t>
            </a:fld>
            <a:endParaRPr lang="en-US" dirty="0"/>
          </a:p>
        </p:txBody>
      </p:sp>
      <p:sp>
        <p:nvSpPr>
          <p:cNvPr id="11" name="Freeform 6" title="Left scallop edge"/>
          <p:cNvSpPr/>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sp>
      <p:sp>
        <p:nvSpPr>
          <p:cNvPr id="12" name="Rectangle 11" title="right edge border"/>
          <p:cNvSpPr/>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p:titleStyle>
    <p:body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92">
          <p15:clr>
            <a:srgbClr val="F26B43"/>
          </p15:clr>
        </p15:guide>
        <p15:guide id="2" pos="7200">
          <p15:clr>
            <a:srgbClr val="F26B43"/>
          </p15:clr>
        </p15:guide>
        <p15:guide id="3" orient="horz" pos="4008">
          <p15:clr>
            <a:srgbClr val="F26B43"/>
          </p15:clr>
        </p15:guide>
        <p15:guide id="4" orient="horz" pos="1440">
          <p15:clr>
            <a:srgbClr val="F26B43"/>
          </p15:clr>
        </p15:guide>
        <p15:guide id="5" orient="horz" pos="3720">
          <p15:clr>
            <a:srgbClr val="F26B43"/>
          </p15:clr>
        </p15:guide>
        <p15:guide id="6" orient="horz" pos="2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www.carmelteachertraining.org.uk/" TargetMode="Externa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hyperlink" Target="https://www.youtube.com/watch?v=Lk4qs8jGN4U"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hyperlink" Target="https://www.youtube.com/watch?v=aPknwW8mPAM"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s://www.youtube.com/watch?v=CFknFT5kkl4"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www.nhs.uk/conditions/glue-ear/"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hyperlink" Target="https://www.thecommunicationtrust.org.uk/media/267020/strategies_for_every_classroom-_early_identification_of_slcn.pdf"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s://www.bdadyslexia.org.uk/" TargetMode="External"/><Relationship Id="rId7" Type="http://schemas.openxmlformats.org/officeDocument/2006/relationships/hyperlink" Target="https://www.nhs.uk/conditions/hearing-loss/" TargetMode="External"/><Relationship Id="rId2" Type="http://schemas.openxmlformats.org/officeDocument/2006/relationships/hyperlink" Target="https://www.nhs.uk/conditions/attention-deficit-hyperactivity-disorder-adhd/" TargetMode="External"/><Relationship Id="rId1" Type="http://schemas.openxmlformats.org/officeDocument/2006/relationships/slideLayout" Target="../slideLayouts/slideLayout2.xml"/><Relationship Id="rId6" Type="http://schemas.openxmlformats.org/officeDocument/2006/relationships/hyperlink" Target="https://www.ndcs.org.uk/" TargetMode="External"/><Relationship Id="rId5" Type="http://schemas.openxmlformats.org/officeDocument/2006/relationships/hyperlink" Target="https://www.healthline.com/health/adhd/parenting-tips#what-not-to-do" TargetMode="External"/><Relationship Id="rId4" Type="http://schemas.openxmlformats.org/officeDocument/2006/relationships/hyperlink" Target="https://www.nhs.uk/conditions/dyslexia/" TargetMode="Externa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11.pn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0.xml.rels><?xml version="1.0" encoding="UTF-8" standalone="yes"?>
<Relationships xmlns="http://schemas.openxmlformats.org/package/2006/relationships"><Relationship Id="rId2" Type="http://schemas.openxmlformats.org/officeDocument/2006/relationships/hyperlink" Target="https://www.youtube.com/watch?v=J7E8ouAeHsw&amp;list=PLiTIWYO_hXdptzNuY7emiaNZaNoADKfDL&amp;index=1" TargetMode="Externa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hyperlink" Target="https://www.thoughtco.com/reciprocal-teaching-definition-4583097"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2" Type="http://schemas.openxmlformats.org/officeDocument/2006/relationships/hyperlink" Target="https://www.aft.org/sites/default/files/periodicals/Rosenshine.pdf" TargetMode="Externa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hyperlink" Target="https://www.theconfidentteacher.com/2018/04/vocabulary-knowledge-and-the-frayer-model/" TargetMode="Externa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hyperlink" Target="https://educationendowmentfoundation.org.uk/public/files/Publications/digitalTech/EEF_Digital_Technology_Guidance_Report.pdf" TargetMode="Externa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30.em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image" Target="../media/image31.emf"/></Relationships>
</file>

<file path=ppt/slides/_rels/slide52.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7.xml"/><Relationship Id="rId1" Type="http://schemas.openxmlformats.org/officeDocument/2006/relationships/vmlDrawing" Target="../drawings/vmlDrawing3.vml"/><Relationship Id="rId4" Type="http://schemas.openxmlformats.org/officeDocument/2006/relationships/image" Target="../media/image32.emf"/></Relationships>
</file>

<file path=ppt/slides/_rels/slide53.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7.xml"/><Relationship Id="rId1" Type="http://schemas.openxmlformats.org/officeDocument/2006/relationships/vmlDrawing" Target="../drawings/vmlDrawing4.vml"/><Relationship Id="rId4" Type="http://schemas.openxmlformats.org/officeDocument/2006/relationships/image" Target="../media/image33.emf"/></Relationships>
</file>

<file path=ppt/slides/_rels/slide54.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7.xml"/><Relationship Id="rId1" Type="http://schemas.openxmlformats.org/officeDocument/2006/relationships/vmlDrawing" Target="../drawings/vmlDrawing5.vml"/><Relationship Id="rId4" Type="http://schemas.openxmlformats.org/officeDocument/2006/relationships/image" Target="../media/image34.emf"/></Relationships>
</file>

<file path=ppt/slides/_rels/slide5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hyperlink" Target="https://assets.publishing.service.gov.uk/government/uploads/system/uploads/attachment_data/file/1109305/2021_Pre-key_stage_2_-_pupils_working_below_the_national_curriculum_assessment_standard.pdf" TargetMode="External"/><Relationship Id="rId2" Type="http://schemas.openxmlformats.org/officeDocument/2006/relationships/hyperlink" Target="https://assets.publishing.service.gov.uk/government/uploads/system/uploads/attachment_data/file/1109303/2021_Pre-key_stage_1_-_pupils_working_below_the_national_curriculum_assessment_standard.pdf"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5909469-4F9D-4F97-9C4F-9181579FE85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12191999"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EAE24EE9-D711-411F-9D5F-D5D49CF7112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flipH="1">
            <a:off x="0" y="0"/>
            <a:ext cx="8913887" cy="6858000"/>
          </a:xfrm>
          <a:custGeom>
            <a:avLst/>
            <a:gdLst>
              <a:gd name="connsiteX0" fmla="*/ 8913887 w 8913887"/>
              <a:gd name="connsiteY0" fmla="*/ 0 h 6858000"/>
              <a:gd name="connsiteX1" fmla="*/ 0 w 8913887"/>
              <a:gd name="connsiteY1" fmla="*/ 0 h 6858000"/>
              <a:gd name="connsiteX2" fmla="*/ 30402 w 8913887"/>
              <a:gd name="connsiteY2" fmla="*/ 87312 h 6858000"/>
              <a:gd name="connsiteX3" fmla="*/ 59016 w 8913887"/>
              <a:gd name="connsiteY3" fmla="*/ 174625 h 6858000"/>
              <a:gd name="connsiteX4" fmla="*/ 87631 w 8913887"/>
              <a:gd name="connsiteY4" fmla="*/ 263525 h 6858000"/>
              <a:gd name="connsiteX5" fmla="*/ 112668 w 8913887"/>
              <a:gd name="connsiteY5" fmla="*/ 354012 h 6858000"/>
              <a:gd name="connsiteX6" fmla="*/ 143072 w 8913887"/>
              <a:gd name="connsiteY6" fmla="*/ 441325 h 6858000"/>
              <a:gd name="connsiteX7" fmla="*/ 175263 w 8913887"/>
              <a:gd name="connsiteY7" fmla="*/ 525462 h 6858000"/>
              <a:gd name="connsiteX8" fmla="*/ 216395 w 8913887"/>
              <a:gd name="connsiteY8" fmla="*/ 604837 h 6858000"/>
              <a:gd name="connsiteX9" fmla="*/ 264682 w 8913887"/>
              <a:gd name="connsiteY9" fmla="*/ 677862 h 6858000"/>
              <a:gd name="connsiteX10" fmla="*/ 318334 w 8913887"/>
              <a:gd name="connsiteY10" fmla="*/ 739775 h 6858000"/>
              <a:gd name="connsiteX11" fmla="*/ 377351 w 8913887"/>
              <a:gd name="connsiteY11" fmla="*/ 798512 h 6858000"/>
              <a:gd name="connsiteX12" fmla="*/ 445310 w 8913887"/>
              <a:gd name="connsiteY12" fmla="*/ 852487 h 6858000"/>
              <a:gd name="connsiteX13" fmla="*/ 516846 w 8913887"/>
              <a:gd name="connsiteY13" fmla="*/ 906462 h 6858000"/>
              <a:gd name="connsiteX14" fmla="*/ 591958 w 8913887"/>
              <a:gd name="connsiteY14" fmla="*/ 957262 h 6858000"/>
              <a:gd name="connsiteX15" fmla="*/ 667071 w 8913887"/>
              <a:gd name="connsiteY15" fmla="*/ 1008062 h 6858000"/>
              <a:gd name="connsiteX16" fmla="*/ 743972 w 8913887"/>
              <a:gd name="connsiteY16" fmla="*/ 1060450 h 6858000"/>
              <a:gd name="connsiteX17" fmla="*/ 817296 w 8913887"/>
              <a:gd name="connsiteY17" fmla="*/ 1111250 h 6858000"/>
              <a:gd name="connsiteX18" fmla="*/ 887044 w 8913887"/>
              <a:gd name="connsiteY18" fmla="*/ 1165225 h 6858000"/>
              <a:gd name="connsiteX19" fmla="*/ 951426 w 8913887"/>
              <a:gd name="connsiteY19" fmla="*/ 1223962 h 6858000"/>
              <a:gd name="connsiteX20" fmla="*/ 1010443 w 8913887"/>
              <a:gd name="connsiteY20" fmla="*/ 1282700 h 6858000"/>
              <a:gd name="connsiteX21" fmla="*/ 1058730 w 8913887"/>
              <a:gd name="connsiteY21" fmla="*/ 1346200 h 6858000"/>
              <a:gd name="connsiteX22" fmla="*/ 1099863 w 8913887"/>
              <a:gd name="connsiteY22" fmla="*/ 1417637 h 6858000"/>
              <a:gd name="connsiteX23" fmla="*/ 1124900 w 8913887"/>
              <a:gd name="connsiteY23" fmla="*/ 1487487 h 6858000"/>
              <a:gd name="connsiteX24" fmla="*/ 1140996 w 8913887"/>
              <a:gd name="connsiteY24" fmla="*/ 1565275 h 6858000"/>
              <a:gd name="connsiteX25" fmla="*/ 1148150 w 8913887"/>
              <a:gd name="connsiteY25" fmla="*/ 1641475 h 6858000"/>
              <a:gd name="connsiteX26" fmla="*/ 1146361 w 8913887"/>
              <a:gd name="connsiteY26" fmla="*/ 1722437 h 6858000"/>
              <a:gd name="connsiteX27" fmla="*/ 1139207 w 8913887"/>
              <a:gd name="connsiteY27" fmla="*/ 1803400 h 6858000"/>
              <a:gd name="connsiteX28" fmla="*/ 1130266 w 8913887"/>
              <a:gd name="connsiteY28" fmla="*/ 1887537 h 6858000"/>
              <a:gd name="connsiteX29" fmla="*/ 1117747 w 8913887"/>
              <a:gd name="connsiteY29" fmla="*/ 1971675 h 6858000"/>
              <a:gd name="connsiteX30" fmla="*/ 1103440 w 8913887"/>
              <a:gd name="connsiteY30" fmla="*/ 2055812 h 6858000"/>
              <a:gd name="connsiteX31" fmla="*/ 1092709 w 8913887"/>
              <a:gd name="connsiteY31" fmla="*/ 2139950 h 6858000"/>
              <a:gd name="connsiteX32" fmla="*/ 1085556 w 8913887"/>
              <a:gd name="connsiteY32" fmla="*/ 2224087 h 6858000"/>
              <a:gd name="connsiteX33" fmla="*/ 1080191 w 8913887"/>
              <a:gd name="connsiteY33" fmla="*/ 2305050 h 6858000"/>
              <a:gd name="connsiteX34" fmla="*/ 1085556 w 8913887"/>
              <a:gd name="connsiteY34" fmla="*/ 2384425 h 6858000"/>
              <a:gd name="connsiteX35" fmla="*/ 1096286 w 8913887"/>
              <a:gd name="connsiteY35" fmla="*/ 2462212 h 6858000"/>
              <a:gd name="connsiteX36" fmla="*/ 1119536 w 8913887"/>
              <a:gd name="connsiteY36" fmla="*/ 2543175 h 6858000"/>
              <a:gd name="connsiteX37" fmla="*/ 1155304 w 8913887"/>
              <a:gd name="connsiteY37" fmla="*/ 2622550 h 6858000"/>
              <a:gd name="connsiteX38" fmla="*/ 1198225 w 8913887"/>
              <a:gd name="connsiteY38" fmla="*/ 2701925 h 6858000"/>
              <a:gd name="connsiteX39" fmla="*/ 1246511 w 8913887"/>
              <a:gd name="connsiteY39" fmla="*/ 2781300 h 6858000"/>
              <a:gd name="connsiteX40" fmla="*/ 1296586 w 8913887"/>
              <a:gd name="connsiteY40" fmla="*/ 2859087 h 6858000"/>
              <a:gd name="connsiteX41" fmla="*/ 1350238 w 8913887"/>
              <a:gd name="connsiteY41" fmla="*/ 2938462 h 6858000"/>
              <a:gd name="connsiteX42" fmla="*/ 1398525 w 8913887"/>
              <a:gd name="connsiteY42" fmla="*/ 3017837 h 6858000"/>
              <a:gd name="connsiteX43" fmla="*/ 1446813 w 8913887"/>
              <a:gd name="connsiteY43" fmla="*/ 3098800 h 6858000"/>
              <a:gd name="connsiteX44" fmla="*/ 1487945 w 8913887"/>
              <a:gd name="connsiteY44" fmla="*/ 3179762 h 6858000"/>
              <a:gd name="connsiteX45" fmla="*/ 1520136 w 8913887"/>
              <a:gd name="connsiteY45" fmla="*/ 3260725 h 6858000"/>
              <a:gd name="connsiteX46" fmla="*/ 1538020 w 8913887"/>
              <a:gd name="connsiteY46" fmla="*/ 3343275 h 6858000"/>
              <a:gd name="connsiteX47" fmla="*/ 1548750 w 8913887"/>
              <a:gd name="connsiteY47" fmla="*/ 3429000 h 6858000"/>
              <a:gd name="connsiteX48" fmla="*/ 1538020 w 8913887"/>
              <a:gd name="connsiteY48" fmla="*/ 3514725 h 6858000"/>
              <a:gd name="connsiteX49" fmla="*/ 1520136 w 8913887"/>
              <a:gd name="connsiteY49" fmla="*/ 3597275 h 6858000"/>
              <a:gd name="connsiteX50" fmla="*/ 1487945 w 8913887"/>
              <a:gd name="connsiteY50" fmla="*/ 3678237 h 6858000"/>
              <a:gd name="connsiteX51" fmla="*/ 1446813 w 8913887"/>
              <a:gd name="connsiteY51" fmla="*/ 3759200 h 6858000"/>
              <a:gd name="connsiteX52" fmla="*/ 1398525 w 8913887"/>
              <a:gd name="connsiteY52" fmla="*/ 3840162 h 6858000"/>
              <a:gd name="connsiteX53" fmla="*/ 1350238 w 8913887"/>
              <a:gd name="connsiteY53" fmla="*/ 3919537 h 6858000"/>
              <a:gd name="connsiteX54" fmla="*/ 1296586 w 8913887"/>
              <a:gd name="connsiteY54" fmla="*/ 3998912 h 6858000"/>
              <a:gd name="connsiteX55" fmla="*/ 1246511 w 8913887"/>
              <a:gd name="connsiteY55" fmla="*/ 4076700 h 6858000"/>
              <a:gd name="connsiteX56" fmla="*/ 1198225 w 8913887"/>
              <a:gd name="connsiteY56" fmla="*/ 4156075 h 6858000"/>
              <a:gd name="connsiteX57" fmla="*/ 1155304 w 8913887"/>
              <a:gd name="connsiteY57" fmla="*/ 4235450 h 6858000"/>
              <a:gd name="connsiteX58" fmla="*/ 1119536 w 8913887"/>
              <a:gd name="connsiteY58" fmla="*/ 4314825 h 6858000"/>
              <a:gd name="connsiteX59" fmla="*/ 1096286 w 8913887"/>
              <a:gd name="connsiteY59" fmla="*/ 4395787 h 6858000"/>
              <a:gd name="connsiteX60" fmla="*/ 1085556 w 8913887"/>
              <a:gd name="connsiteY60" fmla="*/ 4473575 h 6858000"/>
              <a:gd name="connsiteX61" fmla="*/ 1080191 w 8913887"/>
              <a:gd name="connsiteY61" fmla="*/ 4552950 h 6858000"/>
              <a:gd name="connsiteX62" fmla="*/ 1085556 w 8913887"/>
              <a:gd name="connsiteY62" fmla="*/ 4633912 h 6858000"/>
              <a:gd name="connsiteX63" fmla="*/ 1092709 w 8913887"/>
              <a:gd name="connsiteY63" fmla="*/ 4718050 h 6858000"/>
              <a:gd name="connsiteX64" fmla="*/ 1103440 w 8913887"/>
              <a:gd name="connsiteY64" fmla="*/ 4802187 h 6858000"/>
              <a:gd name="connsiteX65" fmla="*/ 1117747 w 8913887"/>
              <a:gd name="connsiteY65" fmla="*/ 4886325 h 6858000"/>
              <a:gd name="connsiteX66" fmla="*/ 1130266 w 8913887"/>
              <a:gd name="connsiteY66" fmla="*/ 4970462 h 6858000"/>
              <a:gd name="connsiteX67" fmla="*/ 1139207 w 8913887"/>
              <a:gd name="connsiteY67" fmla="*/ 5054600 h 6858000"/>
              <a:gd name="connsiteX68" fmla="*/ 1146361 w 8913887"/>
              <a:gd name="connsiteY68" fmla="*/ 5135562 h 6858000"/>
              <a:gd name="connsiteX69" fmla="*/ 1148150 w 8913887"/>
              <a:gd name="connsiteY69" fmla="*/ 5216525 h 6858000"/>
              <a:gd name="connsiteX70" fmla="*/ 1140996 w 8913887"/>
              <a:gd name="connsiteY70" fmla="*/ 5292725 h 6858000"/>
              <a:gd name="connsiteX71" fmla="*/ 1124900 w 8913887"/>
              <a:gd name="connsiteY71" fmla="*/ 5370512 h 6858000"/>
              <a:gd name="connsiteX72" fmla="*/ 1099863 w 8913887"/>
              <a:gd name="connsiteY72" fmla="*/ 5440362 h 6858000"/>
              <a:gd name="connsiteX73" fmla="*/ 1058730 w 8913887"/>
              <a:gd name="connsiteY73" fmla="*/ 5511800 h 6858000"/>
              <a:gd name="connsiteX74" fmla="*/ 1010443 w 8913887"/>
              <a:gd name="connsiteY74" fmla="*/ 5575300 h 6858000"/>
              <a:gd name="connsiteX75" fmla="*/ 951426 w 8913887"/>
              <a:gd name="connsiteY75" fmla="*/ 5634037 h 6858000"/>
              <a:gd name="connsiteX76" fmla="*/ 887044 w 8913887"/>
              <a:gd name="connsiteY76" fmla="*/ 5692775 h 6858000"/>
              <a:gd name="connsiteX77" fmla="*/ 817296 w 8913887"/>
              <a:gd name="connsiteY77" fmla="*/ 5746750 h 6858000"/>
              <a:gd name="connsiteX78" fmla="*/ 743972 w 8913887"/>
              <a:gd name="connsiteY78" fmla="*/ 5797550 h 6858000"/>
              <a:gd name="connsiteX79" fmla="*/ 667071 w 8913887"/>
              <a:gd name="connsiteY79" fmla="*/ 5849937 h 6858000"/>
              <a:gd name="connsiteX80" fmla="*/ 591958 w 8913887"/>
              <a:gd name="connsiteY80" fmla="*/ 5900737 h 6858000"/>
              <a:gd name="connsiteX81" fmla="*/ 516846 w 8913887"/>
              <a:gd name="connsiteY81" fmla="*/ 5951537 h 6858000"/>
              <a:gd name="connsiteX82" fmla="*/ 445310 w 8913887"/>
              <a:gd name="connsiteY82" fmla="*/ 6005512 h 6858000"/>
              <a:gd name="connsiteX83" fmla="*/ 377351 w 8913887"/>
              <a:gd name="connsiteY83" fmla="*/ 6059487 h 6858000"/>
              <a:gd name="connsiteX84" fmla="*/ 318334 w 8913887"/>
              <a:gd name="connsiteY84" fmla="*/ 6118225 h 6858000"/>
              <a:gd name="connsiteX85" fmla="*/ 264682 w 8913887"/>
              <a:gd name="connsiteY85" fmla="*/ 6180137 h 6858000"/>
              <a:gd name="connsiteX86" fmla="*/ 216395 w 8913887"/>
              <a:gd name="connsiteY86" fmla="*/ 6253162 h 6858000"/>
              <a:gd name="connsiteX87" fmla="*/ 175263 w 8913887"/>
              <a:gd name="connsiteY87" fmla="*/ 6332537 h 6858000"/>
              <a:gd name="connsiteX88" fmla="*/ 143072 w 8913887"/>
              <a:gd name="connsiteY88" fmla="*/ 6416675 h 6858000"/>
              <a:gd name="connsiteX89" fmla="*/ 112668 w 8913887"/>
              <a:gd name="connsiteY89" fmla="*/ 6503987 h 6858000"/>
              <a:gd name="connsiteX90" fmla="*/ 87631 w 8913887"/>
              <a:gd name="connsiteY90" fmla="*/ 6594475 h 6858000"/>
              <a:gd name="connsiteX91" fmla="*/ 59016 w 8913887"/>
              <a:gd name="connsiteY91" fmla="*/ 6683375 h 6858000"/>
              <a:gd name="connsiteX92" fmla="*/ 30402 w 8913887"/>
              <a:gd name="connsiteY92" fmla="*/ 6770687 h 6858000"/>
              <a:gd name="connsiteX93" fmla="*/ 0 w 8913887"/>
              <a:gd name="connsiteY93" fmla="*/ 6858000 h 6858000"/>
              <a:gd name="connsiteX94" fmla="*/ 8913887 w 8913887"/>
              <a:gd name="connsiteY9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8913887" h="6858000">
                <a:moveTo>
                  <a:pt x="8913887" y="0"/>
                </a:moveTo>
                <a:lnTo>
                  <a:pt x="0" y="0"/>
                </a:lnTo>
                <a:lnTo>
                  <a:pt x="30402" y="87312"/>
                </a:lnTo>
                <a:lnTo>
                  <a:pt x="59016" y="174625"/>
                </a:lnTo>
                <a:lnTo>
                  <a:pt x="87631" y="263525"/>
                </a:lnTo>
                <a:lnTo>
                  <a:pt x="112668" y="354012"/>
                </a:lnTo>
                <a:lnTo>
                  <a:pt x="143072" y="441325"/>
                </a:lnTo>
                <a:lnTo>
                  <a:pt x="175263" y="525462"/>
                </a:lnTo>
                <a:lnTo>
                  <a:pt x="216395" y="604837"/>
                </a:lnTo>
                <a:lnTo>
                  <a:pt x="264682" y="677862"/>
                </a:lnTo>
                <a:lnTo>
                  <a:pt x="318334" y="739775"/>
                </a:lnTo>
                <a:lnTo>
                  <a:pt x="377351" y="798512"/>
                </a:lnTo>
                <a:lnTo>
                  <a:pt x="445310" y="852487"/>
                </a:lnTo>
                <a:lnTo>
                  <a:pt x="516846" y="906462"/>
                </a:lnTo>
                <a:lnTo>
                  <a:pt x="591958" y="957262"/>
                </a:lnTo>
                <a:lnTo>
                  <a:pt x="667071" y="1008062"/>
                </a:lnTo>
                <a:lnTo>
                  <a:pt x="743972" y="1060450"/>
                </a:lnTo>
                <a:lnTo>
                  <a:pt x="817296" y="1111250"/>
                </a:lnTo>
                <a:lnTo>
                  <a:pt x="887044" y="1165225"/>
                </a:lnTo>
                <a:lnTo>
                  <a:pt x="951426" y="1223962"/>
                </a:lnTo>
                <a:lnTo>
                  <a:pt x="1010443" y="1282700"/>
                </a:lnTo>
                <a:lnTo>
                  <a:pt x="1058730" y="1346200"/>
                </a:lnTo>
                <a:lnTo>
                  <a:pt x="1099863" y="1417637"/>
                </a:lnTo>
                <a:lnTo>
                  <a:pt x="1124900" y="1487487"/>
                </a:lnTo>
                <a:lnTo>
                  <a:pt x="1140996" y="1565275"/>
                </a:lnTo>
                <a:lnTo>
                  <a:pt x="1148150" y="1641475"/>
                </a:lnTo>
                <a:lnTo>
                  <a:pt x="1146361" y="1722437"/>
                </a:lnTo>
                <a:lnTo>
                  <a:pt x="1139207" y="1803400"/>
                </a:lnTo>
                <a:lnTo>
                  <a:pt x="1130266" y="1887537"/>
                </a:lnTo>
                <a:lnTo>
                  <a:pt x="1117747" y="1971675"/>
                </a:lnTo>
                <a:lnTo>
                  <a:pt x="1103440" y="2055812"/>
                </a:lnTo>
                <a:lnTo>
                  <a:pt x="1092709" y="2139950"/>
                </a:lnTo>
                <a:lnTo>
                  <a:pt x="1085556" y="2224087"/>
                </a:lnTo>
                <a:lnTo>
                  <a:pt x="1080191" y="2305050"/>
                </a:lnTo>
                <a:lnTo>
                  <a:pt x="1085556" y="2384425"/>
                </a:lnTo>
                <a:lnTo>
                  <a:pt x="1096286" y="2462212"/>
                </a:lnTo>
                <a:lnTo>
                  <a:pt x="1119536" y="2543175"/>
                </a:lnTo>
                <a:lnTo>
                  <a:pt x="1155304" y="2622550"/>
                </a:lnTo>
                <a:lnTo>
                  <a:pt x="1198225" y="2701925"/>
                </a:lnTo>
                <a:lnTo>
                  <a:pt x="1246511" y="2781300"/>
                </a:lnTo>
                <a:lnTo>
                  <a:pt x="1296586" y="2859087"/>
                </a:lnTo>
                <a:lnTo>
                  <a:pt x="1350238" y="2938462"/>
                </a:lnTo>
                <a:lnTo>
                  <a:pt x="1398525" y="3017837"/>
                </a:lnTo>
                <a:lnTo>
                  <a:pt x="1446813" y="3098800"/>
                </a:lnTo>
                <a:lnTo>
                  <a:pt x="1487945" y="3179762"/>
                </a:lnTo>
                <a:lnTo>
                  <a:pt x="1520136" y="3260725"/>
                </a:lnTo>
                <a:lnTo>
                  <a:pt x="1538020" y="3343275"/>
                </a:lnTo>
                <a:lnTo>
                  <a:pt x="1548750" y="3429000"/>
                </a:lnTo>
                <a:lnTo>
                  <a:pt x="1538020" y="3514725"/>
                </a:lnTo>
                <a:lnTo>
                  <a:pt x="1520136" y="3597275"/>
                </a:lnTo>
                <a:lnTo>
                  <a:pt x="1487945" y="3678237"/>
                </a:lnTo>
                <a:lnTo>
                  <a:pt x="1446813" y="3759200"/>
                </a:lnTo>
                <a:lnTo>
                  <a:pt x="1398525" y="3840162"/>
                </a:lnTo>
                <a:lnTo>
                  <a:pt x="1350238" y="3919537"/>
                </a:lnTo>
                <a:lnTo>
                  <a:pt x="1296586" y="3998912"/>
                </a:lnTo>
                <a:lnTo>
                  <a:pt x="1246511" y="4076700"/>
                </a:lnTo>
                <a:lnTo>
                  <a:pt x="1198225" y="4156075"/>
                </a:lnTo>
                <a:lnTo>
                  <a:pt x="1155304" y="4235450"/>
                </a:lnTo>
                <a:lnTo>
                  <a:pt x="1119536" y="4314825"/>
                </a:lnTo>
                <a:lnTo>
                  <a:pt x="1096286" y="4395787"/>
                </a:lnTo>
                <a:lnTo>
                  <a:pt x="1085556" y="4473575"/>
                </a:lnTo>
                <a:lnTo>
                  <a:pt x="1080191" y="4552950"/>
                </a:lnTo>
                <a:lnTo>
                  <a:pt x="1085556" y="4633912"/>
                </a:lnTo>
                <a:lnTo>
                  <a:pt x="1092709" y="4718050"/>
                </a:lnTo>
                <a:lnTo>
                  <a:pt x="1103440" y="4802187"/>
                </a:lnTo>
                <a:lnTo>
                  <a:pt x="1117747" y="4886325"/>
                </a:lnTo>
                <a:lnTo>
                  <a:pt x="1130266" y="4970462"/>
                </a:lnTo>
                <a:lnTo>
                  <a:pt x="1139207" y="5054600"/>
                </a:lnTo>
                <a:lnTo>
                  <a:pt x="1146361" y="5135562"/>
                </a:lnTo>
                <a:lnTo>
                  <a:pt x="1148150" y="5216525"/>
                </a:lnTo>
                <a:lnTo>
                  <a:pt x="1140996" y="5292725"/>
                </a:lnTo>
                <a:lnTo>
                  <a:pt x="1124900" y="5370512"/>
                </a:lnTo>
                <a:lnTo>
                  <a:pt x="1099863" y="5440362"/>
                </a:lnTo>
                <a:lnTo>
                  <a:pt x="1058730" y="5511800"/>
                </a:lnTo>
                <a:lnTo>
                  <a:pt x="1010443" y="5575300"/>
                </a:lnTo>
                <a:lnTo>
                  <a:pt x="951426" y="5634037"/>
                </a:lnTo>
                <a:lnTo>
                  <a:pt x="887044" y="5692775"/>
                </a:lnTo>
                <a:lnTo>
                  <a:pt x="817296" y="5746750"/>
                </a:lnTo>
                <a:lnTo>
                  <a:pt x="743972" y="5797550"/>
                </a:lnTo>
                <a:lnTo>
                  <a:pt x="667071" y="5849937"/>
                </a:lnTo>
                <a:lnTo>
                  <a:pt x="591958" y="5900737"/>
                </a:lnTo>
                <a:lnTo>
                  <a:pt x="516846" y="5951537"/>
                </a:lnTo>
                <a:lnTo>
                  <a:pt x="445310" y="6005512"/>
                </a:lnTo>
                <a:lnTo>
                  <a:pt x="377351" y="6059487"/>
                </a:lnTo>
                <a:lnTo>
                  <a:pt x="318334" y="6118225"/>
                </a:lnTo>
                <a:lnTo>
                  <a:pt x="264682" y="6180137"/>
                </a:lnTo>
                <a:lnTo>
                  <a:pt x="216395" y="6253162"/>
                </a:lnTo>
                <a:lnTo>
                  <a:pt x="175263" y="6332537"/>
                </a:lnTo>
                <a:lnTo>
                  <a:pt x="143072" y="6416675"/>
                </a:lnTo>
                <a:lnTo>
                  <a:pt x="112668" y="6503987"/>
                </a:lnTo>
                <a:lnTo>
                  <a:pt x="87631" y="6594475"/>
                </a:lnTo>
                <a:lnTo>
                  <a:pt x="59016" y="6683375"/>
                </a:lnTo>
                <a:lnTo>
                  <a:pt x="30402" y="6770687"/>
                </a:lnTo>
                <a:lnTo>
                  <a:pt x="0" y="6858000"/>
                </a:lnTo>
                <a:lnTo>
                  <a:pt x="8913887" y="6858000"/>
                </a:lnTo>
                <a:close/>
              </a:path>
            </a:pathLst>
          </a:custGeom>
          <a:solidFill>
            <a:schemeClr val="accent1"/>
          </a:solidFill>
          <a:ln w="0">
            <a:noFill/>
            <a:prstDash val="solid"/>
            <a:round/>
            <a:headEnd/>
            <a:tailEnd/>
          </a:ln>
        </p:spPr>
      </p:sp>
      <p:sp>
        <p:nvSpPr>
          <p:cNvPr id="2" name="Title 1">
            <a:extLst>
              <a:ext uri="{FF2B5EF4-FFF2-40B4-BE49-F238E27FC236}">
                <a16:creationId xmlns:a16="http://schemas.microsoft.com/office/drawing/2014/main" id="{A15628E7-F2C3-43FC-B3DF-1AC65FF2F930}"/>
              </a:ext>
            </a:extLst>
          </p:cNvPr>
          <p:cNvSpPr>
            <a:spLocks noGrp="1"/>
          </p:cNvSpPr>
          <p:nvPr>
            <p:ph type="ctrTitle"/>
          </p:nvPr>
        </p:nvSpPr>
        <p:spPr>
          <a:xfrm>
            <a:off x="711017" y="1098388"/>
            <a:ext cx="6137255" cy="4394988"/>
          </a:xfrm>
        </p:spPr>
        <p:txBody>
          <a:bodyPr>
            <a:normAutofit/>
          </a:bodyPr>
          <a:lstStyle/>
          <a:p>
            <a:pPr algn="l"/>
            <a:r>
              <a:rPr lang="en-GB" sz="7200"/>
              <a:t>SEND </a:t>
            </a:r>
          </a:p>
        </p:txBody>
      </p:sp>
      <p:sp>
        <p:nvSpPr>
          <p:cNvPr id="3" name="Subtitle 2">
            <a:extLst>
              <a:ext uri="{FF2B5EF4-FFF2-40B4-BE49-F238E27FC236}">
                <a16:creationId xmlns:a16="http://schemas.microsoft.com/office/drawing/2014/main" id="{69FADF79-A111-4857-BCA1-63253507138C}"/>
              </a:ext>
            </a:extLst>
          </p:cNvPr>
          <p:cNvSpPr>
            <a:spLocks noGrp="1"/>
          </p:cNvSpPr>
          <p:nvPr>
            <p:ph type="subTitle" idx="1"/>
          </p:nvPr>
        </p:nvSpPr>
        <p:spPr>
          <a:xfrm>
            <a:off x="711017" y="5563388"/>
            <a:ext cx="6137255" cy="742279"/>
          </a:xfrm>
        </p:spPr>
        <p:txBody>
          <a:bodyPr>
            <a:normAutofit/>
          </a:bodyPr>
          <a:lstStyle/>
          <a:p>
            <a:pPr algn="l"/>
            <a:r>
              <a:rPr lang="en-GB">
                <a:solidFill>
                  <a:schemeClr val="bg2"/>
                </a:solidFill>
                <a:hlinkClick r:id="rId2">
                  <a:extLst>
                    <a:ext uri="{A12FA001-AC4F-418D-AE19-62706E023703}">
                      <ahyp:hlinkClr xmlns:ahyp="http://schemas.microsoft.com/office/drawing/2018/hyperlinkcolor" xmlns="" val="tx"/>
                    </a:ext>
                  </a:extLst>
                </a:hlinkClick>
              </a:rPr>
              <a:t>http://www.carmelteachertraining.org.uk/</a:t>
            </a:r>
            <a:endParaRPr lang="en-GB">
              <a:solidFill>
                <a:schemeClr val="bg2"/>
              </a:solidFill>
            </a:endParaRPr>
          </a:p>
        </p:txBody>
      </p:sp>
      <p:sp>
        <p:nvSpPr>
          <p:cNvPr id="15" name="Rectangle 14">
            <a:extLst>
              <a:ext uri="{FF2B5EF4-FFF2-40B4-BE49-F238E27FC236}">
                <a16:creationId xmlns:a16="http://schemas.microsoft.com/office/drawing/2014/main" id="{B2BB044C-84A3-45EA-9A85-A5808F86C17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5" name="Picture 4">
            <a:extLst>
              <a:ext uri="{FF2B5EF4-FFF2-40B4-BE49-F238E27FC236}">
                <a16:creationId xmlns:a16="http://schemas.microsoft.com/office/drawing/2014/main" id="{D8C7F7E8-882C-438E-A766-7C7D5F9AB764}"/>
              </a:ext>
            </a:extLst>
          </p:cNvPr>
          <p:cNvPicPr/>
          <p:nvPr/>
        </p:nvPicPr>
        <p:blipFill rotWithShape="1">
          <a:blip r:embed="rId3"/>
          <a:srcRect l="3869" t="16331" r="5726" b="11887"/>
          <a:stretch/>
        </p:blipFill>
        <p:spPr bwMode="auto">
          <a:xfrm>
            <a:off x="8912703" y="944990"/>
            <a:ext cx="2569464" cy="1147593"/>
          </a:xfrm>
          <a:prstGeom prst="rect">
            <a:avLst/>
          </a:prstGeom>
          <a:extLst>
            <a:ext uri="{53640926-AAD7-44D8-BBD7-CCE9431645EC}">
              <a14:shadowObscured xmlns:a14="http://schemas.microsoft.com/office/drawing/2010/main"/>
            </a:ext>
          </a:extLst>
        </p:spPr>
      </p:pic>
      <p:pic>
        <p:nvPicPr>
          <p:cNvPr id="4" name="Picture 19">
            <a:extLst>
              <a:ext uri="{FF2B5EF4-FFF2-40B4-BE49-F238E27FC236}">
                <a16:creationId xmlns:a16="http://schemas.microsoft.com/office/drawing/2014/main" id="{6759FE07-2CB2-49FD-B27C-A56B8BD28BF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8264834" y="2927037"/>
            <a:ext cx="3217333" cy="101345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9EAFAE65-2E08-4342-B91D-B78BFED737F6}"/>
              </a:ext>
            </a:extLst>
          </p:cNvPr>
          <p:cNvPicPr/>
          <p:nvPr/>
        </p:nvPicPr>
        <p:blipFill rotWithShape="1">
          <a:blip r:embed="rId5"/>
          <a:srcRect l="3868" t="14612" r="3783" b="11035"/>
          <a:stretch/>
        </p:blipFill>
        <p:spPr bwMode="auto">
          <a:xfrm>
            <a:off x="8915071" y="4769166"/>
            <a:ext cx="2567096" cy="1162601"/>
          </a:xfrm>
          <a:prstGeom prst="rect">
            <a:avLst/>
          </a:prstGeom>
          <a:extLst>
            <a:ext uri="{53640926-AAD7-44D8-BBD7-CCE9431645EC}">
              <a14:shadowObscured xmlns:a14="http://schemas.microsoft.com/office/drawing/2010/main"/>
            </a:ext>
          </a:extLst>
        </p:spPr>
      </p:pic>
      <p:cxnSp>
        <p:nvCxnSpPr>
          <p:cNvPr id="17" name="Straight Connector 16">
            <a:extLst>
              <a:ext uri="{FF2B5EF4-FFF2-40B4-BE49-F238E27FC236}">
                <a16:creationId xmlns:a16="http://schemas.microsoft.com/office/drawing/2014/main" id="{8C3565F6-B942-406D-88D9-64457E54AE68}"/>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913887" y="6858000"/>
            <a:ext cx="3845324" cy="0"/>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5049333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Every Teacher…….</a:t>
            </a:r>
            <a:endParaRPr lang="en-GB" dirty="0"/>
          </a:p>
        </p:txBody>
      </p:sp>
      <p:sp>
        <p:nvSpPr>
          <p:cNvPr id="3" name="Content Placeholder 2"/>
          <p:cNvSpPr>
            <a:spLocks noGrp="1"/>
          </p:cNvSpPr>
          <p:nvPr>
            <p:ph idx="1"/>
          </p:nvPr>
        </p:nvSpPr>
        <p:spPr/>
        <p:txBody>
          <a:bodyPr/>
          <a:lstStyle/>
          <a:p>
            <a:pPr marL="0" lvl="0" indent="0" fontAlgn="base">
              <a:lnSpc>
                <a:spcPct val="90000"/>
              </a:lnSpc>
              <a:spcBef>
                <a:spcPct val="0"/>
              </a:spcBef>
              <a:spcAft>
                <a:spcPct val="0"/>
              </a:spcAft>
              <a:buClrTx/>
              <a:buNone/>
            </a:pPr>
            <a:r>
              <a:rPr lang="en-GB" altLang="en-US" sz="4800" i="1" dirty="0">
                <a:solidFill>
                  <a:prstClr val="black"/>
                </a:solidFill>
                <a:latin typeface="Calibri" panose="020F0502020204030204" pitchFamily="34" charset="0"/>
                <a:ea typeface="ＭＳ Ｐゴシック" panose="020B0600070205080204" pitchFamily="34" charset="-128"/>
              </a:rPr>
              <a:t>“</a:t>
            </a:r>
            <a:r>
              <a:rPr lang="en-GB" altLang="ja-JP" sz="4800" i="1" dirty="0">
                <a:solidFill>
                  <a:prstClr val="black"/>
                </a:solidFill>
                <a:latin typeface="Calibri Light" panose="020F0302020204030204" pitchFamily="34" charset="0"/>
                <a:ea typeface="ＭＳ Ｐゴシック" panose="020B0600070205080204" pitchFamily="34" charset="-128"/>
              </a:rPr>
              <a:t>Every teacher is responsible and accountable for all pupils in their class wherever or with whoever the pupils are </a:t>
            </a:r>
            <a:r>
              <a:rPr lang="en-GB" altLang="ja-JP" sz="4800" i="1" dirty="0" smtClean="0">
                <a:solidFill>
                  <a:prstClr val="black"/>
                </a:solidFill>
                <a:latin typeface="Calibri Light" panose="020F0302020204030204" pitchFamily="34" charset="0"/>
                <a:ea typeface="ＭＳ Ｐゴシック" panose="020B0600070205080204" pitchFamily="34" charset="-128"/>
              </a:rPr>
              <a:t>working.</a:t>
            </a:r>
            <a:r>
              <a:rPr lang="en-GB" altLang="en-US" sz="4800" i="1" dirty="0" smtClean="0">
                <a:solidFill>
                  <a:prstClr val="black"/>
                </a:solidFill>
                <a:latin typeface="Calibri Light" panose="020F0302020204030204" pitchFamily="34" charset="0"/>
                <a:ea typeface="ＭＳ Ｐゴシック" panose="020B0600070205080204" pitchFamily="34" charset="-128"/>
              </a:rPr>
              <a:t>”</a:t>
            </a:r>
            <a:endParaRPr lang="en-GB" altLang="en-US" sz="4800" i="1" dirty="0">
              <a:solidFill>
                <a:prstClr val="black"/>
              </a:solidFill>
              <a:latin typeface="Calibri Light" panose="020F0302020204030204" pitchFamily="34" charset="0"/>
              <a:ea typeface="ＭＳ Ｐゴシック" panose="020B0600070205080204" pitchFamily="34" charset="-128"/>
            </a:endParaRPr>
          </a:p>
          <a:p>
            <a:endParaRPr lang="en-GB" dirty="0"/>
          </a:p>
        </p:txBody>
      </p:sp>
    </p:spTree>
    <p:extLst>
      <p:ext uri="{BB962C8B-B14F-4D97-AF65-F5344CB8AC3E}">
        <p14:creationId xmlns:p14="http://schemas.microsoft.com/office/powerpoint/2010/main" val="241599816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F31C52B-DEF9-4845-9A79-72C9330F49C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 name="Freeform 10">
            <a:extLst>
              <a:ext uri="{FF2B5EF4-FFF2-40B4-BE49-F238E27FC236}">
                <a16:creationId xmlns:a16="http://schemas.microsoft.com/office/drawing/2014/main" id="{63DACD0E-B2B1-49C4-B085-D93AC5F6E13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7569200" cy="6858000"/>
          </a:xfrm>
          <a:custGeom>
            <a:avLst/>
            <a:gdLst>
              <a:gd name="connsiteX0" fmla="*/ 0 w 7569200"/>
              <a:gd name="connsiteY0" fmla="*/ 0 h 6858000"/>
              <a:gd name="connsiteX1" fmla="*/ 7389812 w 7569200"/>
              <a:gd name="connsiteY1" fmla="*/ 0 h 6858000"/>
              <a:gd name="connsiteX2" fmla="*/ 7394575 w 7569200"/>
              <a:gd name="connsiteY2" fmla="*/ 66675 h 6858000"/>
              <a:gd name="connsiteX3" fmla="*/ 7402512 w 7569200"/>
              <a:gd name="connsiteY3" fmla="*/ 122237 h 6858000"/>
              <a:gd name="connsiteX4" fmla="*/ 7412037 w 7569200"/>
              <a:gd name="connsiteY4" fmla="*/ 174625 h 6858000"/>
              <a:gd name="connsiteX5" fmla="*/ 7427912 w 7569200"/>
              <a:gd name="connsiteY5" fmla="*/ 217487 h 6858000"/>
              <a:gd name="connsiteX6" fmla="*/ 7443787 w 7569200"/>
              <a:gd name="connsiteY6" fmla="*/ 260350 h 6858000"/>
              <a:gd name="connsiteX7" fmla="*/ 7462837 w 7569200"/>
              <a:gd name="connsiteY7" fmla="*/ 296862 h 6858000"/>
              <a:gd name="connsiteX8" fmla="*/ 7481887 w 7569200"/>
              <a:gd name="connsiteY8" fmla="*/ 334962 h 6858000"/>
              <a:gd name="connsiteX9" fmla="*/ 7499350 w 7569200"/>
              <a:gd name="connsiteY9" fmla="*/ 369887 h 6858000"/>
              <a:gd name="connsiteX10" fmla="*/ 7516812 w 7569200"/>
              <a:gd name="connsiteY10" fmla="*/ 409575 h 6858000"/>
              <a:gd name="connsiteX11" fmla="*/ 7532687 w 7569200"/>
              <a:gd name="connsiteY11" fmla="*/ 450850 h 6858000"/>
              <a:gd name="connsiteX12" fmla="*/ 7546975 w 7569200"/>
              <a:gd name="connsiteY12" fmla="*/ 496887 h 6858000"/>
              <a:gd name="connsiteX13" fmla="*/ 7558087 w 7569200"/>
              <a:gd name="connsiteY13" fmla="*/ 546100 h 6858000"/>
              <a:gd name="connsiteX14" fmla="*/ 7566025 w 7569200"/>
              <a:gd name="connsiteY14" fmla="*/ 606425 h 6858000"/>
              <a:gd name="connsiteX15" fmla="*/ 7569200 w 7569200"/>
              <a:gd name="connsiteY15" fmla="*/ 673100 h 6858000"/>
              <a:gd name="connsiteX16" fmla="*/ 7566025 w 7569200"/>
              <a:gd name="connsiteY16" fmla="*/ 744537 h 6858000"/>
              <a:gd name="connsiteX17" fmla="*/ 7558087 w 7569200"/>
              <a:gd name="connsiteY17" fmla="*/ 801687 h 6858000"/>
              <a:gd name="connsiteX18" fmla="*/ 7546975 w 7569200"/>
              <a:gd name="connsiteY18" fmla="*/ 854075 h 6858000"/>
              <a:gd name="connsiteX19" fmla="*/ 7532687 w 7569200"/>
              <a:gd name="connsiteY19" fmla="*/ 901700 h 6858000"/>
              <a:gd name="connsiteX20" fmla="*/ 7516812 w 7569200"/>
              <a:gd name="connsiteY20" fmla="*/ 942975 h 6858000"/>
              <a:gd name="connsiteX21" fmla="*/ 7497762 w 7569200"/>
              <a:gd name="connsiteY21" fmla="*/ 981075 h 6858000"/>
              <a:gd name="connsiteX22" fmla="*/ 7478712 w 7569200"/>
              <a:gd name="connsiteY22" fmla="*/ 1017587 h 6858000"/>
              <a:gd name="connsiteX23" fmla="*/ 7459662 w 7569200"/>
              <a:gd name="connsiteY23" fmla="*/ 1055687 h 6858000"/>
              <a:gd name="connsiteX24" fmla="*/ 7442200 w 7569200"/>
              <a:gd name="connsiteY24" fmla="*/ 1095375 h 6858000"/>
              <a:gd name="connsiteX25" fmla="*/ 7424737 w 7569200"/>
              <a:gd name="connsiteY25" fmla="*/ 1136650 h 6858000"/>
              <a:gd name="connsiteX26" fmla="*/ 7410450 w 7569200"/>
              <a:gd name="connsiteY26" fmla="*/ 1182687 h 6858000"/>
              <a:gd name="connsiteX27" fmla="*/ 7400925 w 7569200"/>
              <a:gd name="connsiteY27" fmla="*/ 1235075 h 6858000"/>
              <a:gd name="connsiteX28" fmla="*/ 7391400 w 7569200"/>
              <a:gd name="connsiteY28" fmla="*/ 1295400 h 6858000"/>
              <a:gd name="connsiteX29" fmla="*/ 7389812 w 7569200"/>
              <a:gd name="connsiteY29" fmla="*/ 1363662 h 6858000"/>
              <a:gd name="connsiteX30" fmla="*/ 7391400 w 7569200"/>
              <a:gd name="connsiteY30" fmla="*/ 1431925 h 6858000"/>
              <a:gd name="connsiteX31" fmla="*/ 7400925 w 7569200"/>
              <a:gd name="connsiteY31" fmla="*/ 1492250 h 6858000"/>
              <a:gd name="connsiteX32" fmla="*/ 7410450 w 7569200"/>
              <a:gd name="connsiteY32" fmla="*/ 1544637 h 6858000"/>
              <a:gd name="connsiteX33" fmla="*/ 7424737 w 7569200"/>
              <a:gd name="connsiteY33" fmla="*/ 1589087 h 6858000"/>
              <a:gd name="connsiteX34" fmla="*/ 7442200 w 7569200"/>
              <a:gd name="connsiteY34" fmla="*/ 1631950 h 6858000"/>
              <a:gd name="connsiteX35" fmla="*/ 7459662 w 7569200"/>
              <a:gd name="connsiteY35" fmla="*/ 1671637 h 6858000"/>
              <a:gd name="connsiteX36" fmla="*/ 7478712 w 7569200"/>
              <a:gd name="connsiteY36" fmla="*/ 1708150 h 6858000"/>
              <a:gd name="connsiteX37" fmla="*/ 7497762 w 7569200"/>
              <a:gd name="connsiteY37" fmla="*/ 1743075 h 6858000"/>
              <a:gd name="connsiteX38" fmla="*/ 7516812 w 7569200"/>
              <a:gd name="connsiteY38" fmla="*/ 1782762 h 6858000"/>
              <a:gd name="connsiteX39" fmla="*/ 7532687 w 7569200"/>
              <a:gd name="connsiteY39" fmla="*/ 1824037 h 6858000"/>
              <a:gd name="connsiteX40" fmla="*/ 7546975 w 7569200"/>
              <a:gd name="connsiteY40" fmla="*/ 1870075 h 6858000"/>
              <a:gd name="connsiteX41" fmla="*/ 7558087 w 7569200"/>
              <a:gd name="connsiteY41" fmla="*/ 1922462 h 6858000"/>
              <a:gd name="connsiteX42" fmla="*/ 7566025 w 7569200"/>
              <a:gd name="connsiteY42" fmla="*/ 1982787 h 6858000"/>
              <a:gd name="connsiteX43" fmla="*/ 7569200 w 7569200"/>
              <a:gd name="connsiteY43" fmla="*/ 2051050 h 6858000"/>
              <a:gd name="connsiteX44" fmla="*/ 7566025 w 7569200"/>
              <a:gd name="connsiteY44" fmla="*/ 2119312 h 6858000"/>
              <a:gd name="connsiteX45" fmla="*/ 7558087 w 7569200"/>
              <a:gd name="connsiteY45" fmla="*/ 2179637 h 6858000"/>
              <a:gd name="connsiteX46" fmla="*/ 7546975 w 7569200"/>
              <a:gd name="connsiteY46" fmla="*/ 2232025 h 6858000"/>
              <a:gd name="connsiteX47" fmla="*/ 7532687 w 7569200"/>
              <a:gd name="connsiteY47" fmla="*/ 2278062 h 6858000"/>
              <a:gd name="connsiteX48" fmla="*/ 7516812 w 7569200"/>
              <a:gd name="connsiteY48" fmla="*/ 2319337 h 6858000"/>
              <a:gd name="connsiteX49" fmla="*/ 7497762 w 7569200"/>
              <a:gd name="connsiteY49" fmla="*/ 2359025 h 6858000"/>
              <a:gd name="connsiteX50" fmla="*/ 7478712 w 7569200"/>
              <a:gd name="connsiteY50" fmla="*/ 2395537 h 6858000"/>
              <a:gd name="connsiteX51" fmla="*/ 7459662 w 7569200"/>
              <a:gd name="connsiteY51" fmla="*/ 2433637 h 6858000"/>
              <a:gd name="connsiteX52" fmla="*/ 7442200 w 7569200"/>
              <a:gd name="connsiteY52" fmla="*/ 2471737 h 6858000"/>
              <a:gd name="connsiteX53" fmla="*/ 7424737 w 7569200"/>
              <a:gd name="connsiteY53" fmla="*/ 2513012 h 6858000"/>
              <a:gd name="connsiteX54" fmla="*/ 7410450 w 7569200"/>
              <a:gd name="connsiteY54" fmla="*/ 2560637 h 6858000"/>
              <a:gd name="connsiteX55" fmla="*/ 7400925 w 7569200"/>
              <a:gd name="connsiteY55" fmla="*/ 2613025 h 6858000"/>
              <a:gd name="connsiteX56" fmla="*/ 7391400 w 7569200"/>
              <a:gd name="connsiteY56" fmla="*/ 2671762 h 6858000"/>
              <a:gd name="connsiteX57" fmla="*/ 7389812 w 7569200"/>
              <a:gd name="connsiteY57" fmla="*/ 2741612 h 6858000"/>
              <a:gd name="connsiteX58" fmla="*/ 7391400 w 7569200"/>
              <a:gd name="connsiteY58" fmla="*/ 2809875 h 6858000"/>
              <a:gd name="connsiteX59" fmla="*/ 7400925 w 7569200"/>
              <a:gd name="connsiteY59" fmla="*/ 2868612 h 6858000"/>
              <a:gd name="connsiteX60" fmla="*/ 7410450 w 7569200"/>
              <a:gd name="connsiteY60" fmla="*/ 2922587 h 6858000"/>
              <a:gd name="connsiteX61" fmla="*/ 7424737 w 7569200"/>
              <a:gd name="connsiteY61" fmla="*/ 2967037 h 6858000"/>
              <a:gd name="connsiteX62" fmla="*/ 7442200 w 7569200"/>
              <a:gd name="connsiteY62" fmla="*/ 3009900 h 6858000"/>
              <a:gd name="connsiteX63" fmla="*/ 7459662 w 7569200"/>
              <a:gd name="connsiteY63" fmla="*/ 3046412 h 6858000"/>
              <a:gd name="connsiteX64" fmla="*/ 7478712 w 7569200"/>
              <a:gd name="connsiteY64" fmla="*/ 3084512 h 6858000"/>
              <a:gd name="connsiteX65" fmla="*/ 7497762 w 7569200"/>
              <a:gd name="connsiteY65" fmla="*/ 3121025 h 6858000"/>
              <a:gd name="connsiteX66" fmla="*/ 7516812 w 7569200"/>
              <a:gd name="connsiteY66" fmla="*/ 3160712 h 6858000"/>
              <a:gd name="connsiteX67" fmla="*/ 7532687 w 7569200"/>
              <a:gd name="connsiteY67" fmla="*/ 3201987 h 6858000"/>
              <a:gd name="connsiteX68" fmla="*/ 7546975 w 7569200"/>
              <a:gd name="connsiteY68" fmla="*/ 3248025 h 6858000"/>
              <a:gd name="connsiteX69" fmla="*/ 7558087 w 7569200"/>
              <a:gd name="connsiteY69" fmla="*/ 3300412 h 6858000"/>
              <a:gd name="connsiteX70" fmla="*/ 7566025 w 7569200"/>
              <a:gd name="connsiteY70" fmla="*/ 3360737 h 6858000"/>
              <a:gd name="connsiteX71" fmla="*/ 7569200 w 7569200"/>
              <a:gd name="connsiteY71" fmla="*/ 3427412 h 6858000"/>
              <a:gd name="connsiteX72" fmla="*/ 7566025 w 7569200"/>
              <a:gd name="connsiteY72" fmla="*/ 3497262 h 6858000"/>
              <a:gd name="connsiteX73" fmla="*/ 7558087 w 7569200"/>
              <a:gd name="connsiteY73" fmla="*/ 3557587 h 6858000"/>
              <a:gd name="connsiteX74" fmla="*/ 7546975 w 7569200"/>
              <a:gd name="connsiteY74" fmla="*/ 3609975 h 6858000"/>
              <a:gd name="connsiteX75" fmla="*/ 7532687 w 7569200"/>
              <a:gd name="connsiteY75" fmla="*/ 3656012 h 6858000"/>
              <a:gd name="connsiteX76" fmla="*/ 7516812 w 7569200"/>
              <a:gd name="connsiteY76" fmla="*/ 3697287 h 6858000"/>
              <a:gd name="connsiteX77" fmla="*/ 7497762 w 7569200"/>
              <a:gd name="connsiteY77" fmla="*/ 3736975 h 6858000"/>
              <a:gd name="connsiteX78" fmla="*/ 7459662 w 7569200"/>
              <a:gd name="connsiteY78" fmla="*/ 3811587 h 6858000"/>
              <a:gd name="connsiteX79" fmla="*/ 7442200 w 7569200"/>
              <a:gd name="connsiteY79" fmla="*/ 3848100 h 6858000"/>
              <a:gd name="connsiteX80" fmla="*/ 7424737 w 7569200"/>
              <a:gd name="connsiteY80" fmla="*/ 3890962 h 6858000"/>
              <a:gd name="connsiteX81" fmla="*/ 7410450 w 7569200"/>
              <a:gd name="connsiteY81" fmla="*/ 3935412 h 6858000"/>
              <a:gd name="connsiteX82" fmla="*/ 7400925 w 7569200"/>
              <a:gd name="connsiteY82" fmla="*/ 3987800 h 6858000"/>
              <a:gd name="connsiteX83" fmla="*/ 7391400 w 7569200"/>
              <a:gd name="connsiteY83" fmla="*/ 4048125 h 6858000"/>
              <a:gd name="connsiteX84" fmla="*/ 7389812 w 7569200"/>
              <a:gd name="connsiteY84" fmla="*/ 4116387 h 6858000"/>
              <a:gd name="connsiteX85" fmla="*/ 7391400 w 7569200"/>
              <a:gd name="connsiteY85" fmla="*/ 4186237 h 6858000"/>
              <a:gd name="connsiteX86" fmla="*/ 7400925 w 7569200"/>
              <a:gd name="connsiteY86" fmla="*/ 4244975 h 6858000"/>
              <a:gd name="connsiteX87" fmla="*/ 7410450 w 7569200"/>
              <a:gd name="connsiteY87" fmla="*/ 4297362 h 6858000"/>
              <a:gd name="connsiteX88" fmla="*/ 7424737 w 7569200"/>
              <a:gd name="connsiteY88" fmla="*/ 4343400 h 6858000"/>
              <a:gd name="connsiteX89" fmla="*/ 7442200 w 7569200"/>
              <a:gd name="connsiteY89" fmla="*/ 4386262 h 6858000"/>
              <a:gd name="connsiteX90" fmla="*/ 7459662 w 7569200"/>
              <a:gd name="connsiteY90" fmla="*/ 4424362 h 6858000"/>
              <a:gd name="connsiteX91" fmla="*/ 7497762 w 7569200"/>
              <a:gd name="connsiteY91" fmla="*/ 4498975 h 6858000"/>
              <a:gd name="connsiteX92" fmla="*/ 7516812 w 7569200"/>
              <a:gd name="connsiteY92" fmla="*/ 4537075 h 6858000"/>
              <a:gd name="connsiteX93" fmla="*/ 7532687 w 7569200"/>
              <a:gd name="connsiteY93" fmla="*/ 4579937 h 6858000"/>
              <a:gd name="connsiteX94" fmla="*/ 7546975 w 7569200"/>
              <a:gd name="connsiteY94" fmla="*/ 4625975 h 6858000"/>
              <a:gd name="connsiteX95" fmla="*/ 7558087 w 7569200"/>
              <a:gd name="connsiteY95" fmla="*/ 4678362 h 6858000"/>
              <a:gd name="connsiteX96" fmla="*/ 7566025 w 7569200"/>
              <a:gd name="connsiteY96" fmla="*/ 4738687 h 6858000"/>
              <a:gd name="connsiteX97" fmla="*/ 7569200 w 7569200"/>
              <a:gd name="connsiteY97" fmla="*/ 4806950 h 6858000"/>
              <a:gd name="connsiteX98" fmla="*/ 7566025 w 7569200"/>
              <a:gd name="connsiteY98" fmla="*/ 4875212 h 6858000"/>
              <a:gd name="connsiteX99" fmla="*/ 7558087 w 7569200"/>
              <a:gd name="connsiteY99" fmla="*/ 4935537 h 6858000"/>
              <a:gd name="connsiteX100" fmla="*/ 7546975 w 7569200"/>
              <a:gd name="connsiteY100" fmla="*/ 4987925 h 6858000"/>
              <a:gd name="connsiteX101" fmla="*/ 7532687 w 7569200"/>
              <a:gd name="connsiteY101" fmla="*/ 5033962 h 6858000"/>
              <a:gd name="connsiteX102" fmla="*/ 7516812 w 7569200"/>
              <a:gd name="connsiteY102" fmla="*/ 5075237 h 6858000"/>
              <a:gd name="connsiteX103" fmla="*/ 7497762 w 7569200"/>
              <a:gd name="connsiteY103" fmla="*/ 5114925 h 6858000"/>
              <a:gd name="connsiteX104" fmla="*/ 7478712 w 7569200"/>
              <a:gd name="connsiteY104" fmla="*/ 5149850 h 6858000"/>
              <a:gd name="connsiteX105" fmla="*/ 7459662 w 7569200"/>
              <a:gd name="connsiteY105" fmla="*/ 5186362 h 6858000"/>
              <a:gd name="connsiteX106" fmla="*/ 7442200 w 7569200"/>
              <a:gd name="connsiteY106" fmla="*/ 5226050 h 6858000"/>
              <a:gd name="connsiteX107" fmla="*/ 7424737 w 7569200"/>
              <a:gd name="connsiteY107" fmla="*/ 5268912 h 6858000"/>
              <a:gd name="connsiteX108" fmla="*/ 7410450 w 7569200"/>
              <a:gd name="connsiteY108" fmla="*/ 5313362 h 6858000"/>
              <a:gd name="connsiteX109" fmla="*/ 7400925 w 7569200"/>
              <a:gd name="connsiteY109" fmla="*/ 5365750 h 6858000"/>
              <a:gd name="connsiteX110" fmla="*/ 7391400 w 7569200"/>
              <a:gd name="connsiteY110" fmla="*/ 5426075 h 6858000"/>
              <a:gd name="connsiteX111" fmla="*/ 7389812 w 7569200"/>
              <a:gd name="connsiteY111" fmla="*/ 5494337 h 6858000"/>
              <a:gd name="connsiteX112" fmla="*/ 7391400 w 7569200"/>
              <a:gd name="connsiteY112" fmla="*/ 5562600 h 6858000"/>
              <a:gd name="connsiteX113" fmla="*/ 7400925 w 7569200"/>
              <a:gd name="connsiteY113" fmla="*/ 5622925 h 6858000"/>
              <a:gd name="connsiteX114" fmla="*/ 7410450 w 7569200"/>
              <a:gd name="connsiteY114" fmla="*/ 5675312 h 6858000"/>
              <a:gd name="connsiteX115" fmla="*/ 7424737 w 7569200"/>
              <a:gd name="connsiteY115" fmla="*/ 5721350 h 6858000"/>
              <a:gd name="connsiteX116" fmla="*/ 7442200 w 7569200"/>
              <a:gd name="connsiteY116" fmla="*/ 5762625 h 6858000"/>
              <a:gd name="connsiteX117" fmla="*/ 7459662 w 7569200"/>
              <a:gd name="connsiteY117" fmla="*/ 5802312 h 6858000"/>
              <a:gd name="connsiteX118" fmla="*/ 7478712 w 7569200"/>
              <a:gd name="connsiteY118" fmla="*/ 5840412 h 6858000"/>
              <a:gd name="connsiteX119" fmla="*/ 7497762 w 7569200"/>
              <a:gd name="connsiteY119" fmla="*/ 5876925 h 6858000"/>
              <a:gd name="connsiteX120" fmla="*/ 7516812 w 7569200"/>
              <a:gd name="connsiteY120" fmla="*/ 5915025 h 6858000"/>
              <a:gd name="connsiteX121" fmla="*/ 7532687 w 7569200"/>
              <a:gd name="connsiteY121" fmla="*/ 5956300 h 6858000"/>
              <a:gd name="connsiteX122" fmla="*/ 7546975 w 7569200"/>
              <a:gd name="connsiteY122" fmla="*/ 6003925 h 6858000"/>
              <a:gd name="connsiteX123" fmla="*/ 7558087 w 7569200"/>
              <a:gd name="connsiteY123" fmla="*/ 6056312 h 6858000"/>
              <a:gd name="connsiteX124" fmla="*/ 7566025 w 7569200"/>
              <a:gd name="connsiteY124" fmla="*/ 6113462 h 6858000"/>
              <a:gd name="connsiteX125" fmla="*/ 7569200 w 7569200"/>
              <a:gd name="connsiteY125" fmla="*/ 6183312 h 6858000"/>
              <a:gd name="connsiteX126" fmla="*/ 7566025 w 7569200"/>
              <a:gd name="connsiteY126" fmla="*/ 6251575 h 6858000"/>
              <a:gd name="connsiteX127" fmla="*/ 7558087 w 7569200"/>
              <a:gd name="connsiteY127" fmla="*/ 6311900 h 6858000"/>
              <a:gd name="connsiteX128" fmla="*/ 7546975 w 7569200"/>
              <a:gd name="connsiteY128" fmla="*/ 6361112 h 6858000"/>
              <a:gd name="connsiteX129" fmla="*/ 7532687 w 7569200"/>
              <a:gd name="connsiteY129" fmla="*/ 6407150 h 6858000"/>
              <a:gd name="connsiteX130" fmla="*/ 7516812 w 7569200"/>
              <a:gd name="connsiteY130" fmla="*/ 6448425 h 6858000"/>
              <a:gd name="connsiteX131" fmla="*/ 7499350 w 7569200"/>
              <a:gd name="connsiteY131" fmla="*/ 6488112 h 6858000"/>
              <a:gd name="connsiteX132" fmla="*/ 7481887 w 7569200"/>
              <a:gd name="connsiteY132" fmla="*/ 6523037 h 6858000"/>
              <a:gd name="connsiteX133" fmla="*/ 7462837 w 7569200"/>
              <a:gd name="connsiteY133" fmla="*/ 6561137 h 6858000"/>
              <a:gd name="connsiteX134" fmla="*/ 7443787 w 7569200"/>
              <a:gd name="connsiteY134" fmla="*/ 6597650 h 6858000"/>
              <a:gd name="connsiteX135" fmla="*/ 7427912 w 7569200"/>
              <a:gd name="connsiteY135" fmla="*/ 6640512 h 6858000"/>
              <a:gd name="connsiteX136" fmla="*/ 7412037 w 7569200"/>
              <a:gd name="connsiteY136" fmla="*/ 6683375 h 6858000"/>
              <a:gd name="connsiteX137" fmla="*/ 7402512 w 7569200"/>
              <a:gd name="connsiteY137" fmla="*/ 6735762 h 6858000"/>
              <a:gd name="connsiteX138" fmla="*/ 7394575 w 7569200"/>
              <a:gd name="connsiteY138" fmla="*/ 6791325 h 6858000"/>
              <a:gd name="connsiteX139" fmla="*/ 7389812 w 7569200"/>
              <a:gd name="connsiteY139" fmla="*/ 6858000 h 6858000"/>
              <a:gd name="connsiteX140" fmla="*/ 0 w 7569200"/>
              <a:gd name="connsiteY140" fmla="*/ 6858000 h 6858000"/>
              <a:gd name="connsiteX141" fmla="*/ 0 w 7569200"/>
              <a:gd name="connsiteY141"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7569200" h="6858000">
                <a:moveTo>
                  <a:pt x="0" y="0"/>
                </a:moveTo>
                <a:lnTo>
                  <a:pt x="7389812" y="0"/>
                </a:lnTo>
                <a:lnTo>
                  <a:pt x="7394575" y="66675"/>
                </a:lnTo>
                <a:lnTo>
                  <a:pt x="7402512" y="122237"/>
                </a:lnTo>
                <a:lnTo>
                  <a:pt x="7412037" y="174625"/>
                </a:lnTo>
                <a:lnTo>
                  <a:pt x="7427912" y="217487"/>
                </a:lnTo>
                <a:lnTo>
                  <a:pt x="7443787" y="260350"/>
                </a:lnTo>
                <a:lnTo>
                  <a:pt x="7462837" y="296862"/>
                </a:lnTo>
                <a:lnTo>
                  <a:pt x="7481887" y="334962"/>
                </a:lnTo>
                <a:lnTo>
                  <a:pt x="7499350" y="369887"/>
                </a:lnTo>
                <a:lnTo>
                  <a:pt x="7516812" y="409575"/>
                </a:lnTo>
                <a:lnTo>
                  <a:pt x="7532687" y="450850"/>
                </a:lnTo>
                <a:lnTo>
                  <a:pt x="7546975" y="496887"/>
                </a:lnTo>
                <a:lnTo>
                  <a:pt x="7558087" y="546100"/>
                </a:lnTo>
                <a:lnTo>
                  <a:pt x="7566025" y="606425"/>
                </a:lnTo>
                <a:lnTo>
                  <a:pt x="7569200" y="673100"/>
                </a:lnTo>
                <a:lnTo>
                  <a:pt x="7566025" y="744537"/>
                </a:lnTo>
                <a:lnTo>
                  <a:pt x="7558087" y="801687"/>
                </a:lnTo>
                <a:lnTo>
                  <a:pt x="7546975" y="854075"/>
                </a:lnTo>
                <a:lnTo>
                  <a:pt x="7532687" y="901700"/>
                </a:lnTo>
                <a:lnTo>
                  <a:pt x="7516812" y="942975"/>
                </a:lnTo>
                <a:lnTo>
                  <a:pt x="7497762" y="981075"/>
                </a:lnTo>
                <a:lnTo>
                  <a:pt x="7478712" y="1017587"/>
                </a:lnTo>
                <a:lnTo>
                  <a:pt x="7459662" y="1055687"/>
                </a:lnTo>
                <a:lnTo>
                  <a:pt x="7442200" y="1095375"/>
                </a:lnTo>
                <a:lnTo>
                  <a:pt x="7424737" y="1136650"/>
                </a:lnTo>
                <a:lnTo>
                  <a:pt x="7410450" y="1182687"/>
                </a:lnTo>
                <a:lnTo>
                  <a:pt x="7400925" y="1235075"/>
                </a:lnTo>
                <a:lnTo>
                  <a:pt x="7391400" y="1295400"/>
                </a:lnTo>
                <a:lnTo>
                  <a:pt x="7389812" y="1363662"/>
                </a:lnTo>
                <a:lnTo>
                  <a:pt x="7391400" y="1431925"/>
                </a:lnTo>
                <a:lnTo>
                  <a:pt x="7400925" y="1492250"/>
                </a:lnTo>
                <a:lnTo>
                  <a:pt x="7410450" y="1544637"/>
                </a:lnTo>
                <a:lnTo>
                  <a:pt x="7424737" y="1589087"/>
                </a:lnTo>
                <a:lnTo>
                  <a:pt x="7442200" y="1631950"/>
                </a:lnTo>
                <a:lnTo>
                  <a:pt x="7459662" y="1671637"/>
                </a:lnTo>
                <a:lnTo>
                  <a:pt x="7478712" y="1708150"/>
                </a:lnTo>
                <a:lnTo>
                  <a:pt x="7497762" y="1743075"/>
                </a:lnTo>
                <a:lnTo>
                  <a:pt x="7516812" y="1782762"/>
                </a:lnTo>
                <a:lnTo>
                  <a:pt x="7532687" y="1824037"/>
                </a:lnTo>
                <a:lnTo>
                  <a:pt x="7546975" y="1870075"/>
                </a:lnTo>
                <a:lnTo>
                  <a:pt x="7558087" y="1922462"/>
                </a:lnTo>
                <a:lnTo>
                  <a:pt x="7566025" y="1982787"/>
                </a:lnTo>
                <a:lnTo>
                  <a:pt x="7569200" y="2051050"/>
                </a:lnTo>
                <a:lnTo>
                  <a:pt x="7566025" y="2119312"/>
                </a:lnTo>
                <a:lnTo>
                  <a:pt x="7558087" y="2179637"/>
                </a:lnTo>
                <a:lnTo>
                  <a:pt x="7546975" y="2232025"/>
                </a:lnTo>
                <a:lnTo>
                  <a:pt x="7532687" y="2278062"/>
                </a:lnTo>
                <a:lnTo>
                  <a:pt x="7516812" y="2319337"/>
                </a:lnTo>
                <a:lnTo>
                  <a:pt x="7497762" y="2359025"/>
                </a:lnTo>
                <a:lnTo>
                  <a:pt x="7478712" y="2395537"/>
                </a:lnTo>
                <a:lnTo>
                  <a:pt x="7459662" y="2433637"/>
                </a:lnTo>
                <a:lnTo>
                  <a:pt x="7442200" y="2471737"/>
                </a:lnTo>
                <a:lnTo>
                  <a:pt x="7424737" y="2513012"/>
                </a:lnTo>
                <a:lnTo>
                  <a:pt x="7410450" y="2560637"/>
                </a:lnTo>
                <a:lnTo>
                  <a:pt x="7400925" y="2613025"/>
                </a:lnTo>
                <a:lnTo>
                  <a:pt x="7391400" y="2671762"/>
                </a:lnTo>
                <a:lnTo>
                  <a:pt x="7389812" y="2741612"/>
                </a:lnTo>
                <a:lnTo>
                  <a:pt x="7391400" y="2809875"/>
                </a:lnTo>
                <a:lnTo>
                  <a:pt x="7400925" y="2868612"/>
                </a:lnTo>
                <a:lnTo>
                  <a:pt x="7410450" y="2922587"/>
                </a:lnTo>
                <a:lnTo>
                  <a:pt x="7424737" y="2967037"/>
                </a:lnTo>
                <a:lnTo>
                  <a:pt x="7442200" y="3009900"/>
                </a:lnTo>
                <a:lnTo>
                  <a:pt x="7459662" y="3046412"/>
                </a:lnTo>
                <a:lnTo>
                  <a:pt x="7478712" y="3084512"/>
                </a:lnTo>
                <a:lnTo>
                  <a:pt x="7497762" y="3121025"/>
                </a:lnTo>
                <a:lnTo>
                  <a:pt x="7516812" y="3160712"/>
                </a:lnTo>
                <a:lnTo>
                  <a:pt x="7532687" y="3201987"/>
                </a:lnTo>
                <a:lnTo>
                  <a:pt x="7546975" y="3248025"/>
                </a:lnTo>
                <a:lnTo>
                  <a:pt x="7558087" y="3300412"/>
                </a:lnTo>
                <a:lnTo>
                  <a:pt x="7566025" y="3360737"/>
                </a:lnTo>
                <a:lnTo>
                  <a:pt x="7569200" y="3427412"/>
                </a:lnTo>
                <a:lnTo>
                  <a:pt x="7566025" y="3497262"/>
                </a:lnTo>
                <a:lnTo>
                  <a:pt x="7558087" y="3557587"/>
                </a:lnTo>
                <a:lnTo>
                  <a:pt x="7546975" y="3609975"/>
                </a:lnTo>
                <a:lnTo>
                  <a:pt x="7532687" y="3656012"/>
                </a:lnTo>
                <a:lnTo>
                  <a:pt x="7516812" y="3697287"/>
                </a:lnTo>
                <a:lnTo>
                  <a:pt x="7497762" y="3736975"/>
                </a:lnTo>
                <a:lnTo>
                  <a:pt x="7459662" y="3811587"/>
                </a:lnTo>
                <a:lnTo>
                  <a:pt x="7442200" y="3848100"/>
                </a:lnTo>
                <a:lnTo>
                  <a:pt x="7424737" y="3890962"/>
                </a:lnTo>
                <a:lnTo>
                  <a:pt x="7410450" y="3935412"/>
                </a:lnTo>
                <a:lnTo>
                  <a:pt x="7400925" y="3987800"/>
                </a:lnTo>
                <a:lnTo>
                  <a:pt x="7391400" y="4048125"/>
                </a:lnTo>
                <a:lnTo>
                  <a:pt x="7389812" y="4116387"/>
                </a:lnTo>
                <a:lnTo>
                  <a:pt x="7391400" y="4186237"/>
                </a:lnTo>
                <a:lnTo>
                  <a:pt x="7400925" y="4244975"/>
                </a:lnTo>
                <a:lnTo>
                  <a:pt x="7410450" y="4297362"/>
                </a:lnTo>
                <a:lnTo>
                  <a:pt x="7424737" y="4343400"/>
                </a:lnTo>
                <a:lnTo>
                  <a:pt x="7442200" y="4386262"/>
                </a:lnTo>
                <a:lnTo>
                  <a:pt x="7459662" y="4424362"/>
                </a:lnTo>
                <a:lnTo>
                  <a:pt x="7497762" y="4498975"/>
                </a:lnTo>
                <a:lnTo>
                  <a:pt x="7516812" y="4537075"/>
                </a:lnTo>
                <a:lnTo>
                  <a:pt x="7532687" y="4579937"/>
                </a:lnTo>
                <a:lnTo>
                  <a:pt x="7546975" y="4625975"/>
                </a:lnTo>
                <a:lnTo>
                  <a:pt x="7558087" y="4678362"/>
                </a:lnTo>
                <a:lnTo>
                  <a:pt x="7566025" y="4738687"/>
                </a:lnTo>
                <a:lnTo>
                  <a:pt x="7569200" y="4806950"/>
                </a:lnTo>
                <a:lnTo>
                  <a:pt x="7566025" y="4875212"/>
                </a:lnTo>
                <a:lnTo>
                  <a:pt x="7558087" y="4935537"/>
                </a:lnTo>
                <a:lnTo>
                  <a:pt x="7546975" y="4987925"/>
                </a:lnTo>
                <a:lnTo>
                  <a:pt x="7532687" y="5033962"/>
                </a:lnTo>
                <a:lnTo>
                  <a:pt x="7516812" y="5075237"/>
                </a:lnTo>
                <a:lnTo>
                  <a:pt x="7497762" y="5114925"/>
                </a:lnTo>
                <a:lnTo>
                  <a:pt x="7478712" y="5149850"/>
                </a:lnTo>
                <a:lnTo>
                  <a:pt x="7459662" y="5186362"/>
                </a:lnTo>
                <a:lnTo>
                  <a:pt x="7442200" y="5226050"/>
                </a:lnTo>
                <a:lnTo>
                  <a:pt x="7424737" y="5268912"/>
                </a:lnTo>
                <a:lnTo>
                  <a:pt x="7410450" y="5313362"/>
                </a:lnTo>
                <a:lnTo>
                  <a:pt x="7400925" y="5365750"/>
                </a:lnTo>
                <a:lnTo>
                  <a:pt x="7391400" y="5426075"/>
                </a:lnTo>
                <a:lnTo>
                  <a:pt x="7389812" y="5494337"/>
                </a:lnTo>
                <a:lnTo>
                  <a:pt x="7391400" y="5562600"/>
                </a:lnTo>
                <a:lnTo>
                  <a:pt x="7400925" y="5622925"/>
                </a:lnTo>
                <a:lnTo>
                  <a:pt x="7410450" y="5675312"/>
                </a:lnTo>
                <a:lnTo>
                  <a:pt x="7424737" y="5721350"/>
                </a:lnTo>
                <a:lnTo>
                  <a:pt x="7442200" y="5762625"/>
                </a:lnTo>
                <a:lnTo>
                  <a:pt x="7459662" y="5802312"/>
                </a:lnTo>
                <a:lnTo>
                  <a:pt x="7478712" y="5840412"/>
                </a:lnTo>
                <a:lnTo>
                  <a:pt x="7497762" y="5876925"/>
                </a:lnTo>
                <a:lnTo>
                  <a:pt x="7516812" y="5915025"/>
                </a:lnTo>
                <a:lnTo>
                  <a:pt x="7532687" y="5956300"/>
                </a:lnTo>
                <a:lnTo>
                  <a:pt x="7546975" y="6003925"/>
                </a:lnTo>
                <a:lnTo>
                  <a:pt x="7558087" y="6056312"/>
                </a:lnTo>
                <a:lnTo>
                  <a:pt x="7566025" y="6113462"/>
                </a:lnTo>
                <a:lnTo>
                  <a:pt x="7569200" y="6183312"/>
                </a:lnTo>
                <a:lnTo>
                  <a:pt x="7566025" y="6251575"/>
                </a:lnTo>
                <a:lnTo>
                  <a:pt x="7558087" y="6311900"/>
                </a:lnTo>
                <a:lnTo>
                  <a:pt x="7546975" y="6361112"/>
                </a:lnTo>
                <a:lnTo>
                  <a:pt x="7532687" y="6407150"/>
                </a:lnTo>
                <a:lnTo>
                  <a:pt x="7516812" y="6448425"/>
                </a:lnTo>
                <a:lnTo>
                  <a:pt x="7499350" y="6488112"/>
                </a:lnTo>
                <a:lnTo>
                  <a:pt x="7481887" y="6523037"/>
                </a:lnTo>
                <a:lnTo>
                  <a:pt x="7462837" y="6561137"/>
                </a:lnTo>
                <a:lnTo>
                  <a:pt x="7443787" y="6597650"/>
                </a:lnTo>
                <a:lnTo>
                  <a:pt x="7427912" y="6640512"/>
                </a:lnTo>
                <a:lnTo>
                  <a:pt x="7412037" y="6683375"/>
                </a:lnTo>
                <a:lnTo>
                  <a:pt x="7402512" y="6735762"/>
                </a:lnTo>
                <a:lnTo>
                  <a:pt x="7394575" y="6791325"/>
                </a:lnTo>
                <a:lnTo>
                  <a:pt x="7389812" y="6858000"/>
                </a:lnTo>
                <a:lnTo>
                  <a:pt x="0" y="6858000"/>
                </a:lnTo>
                <a:lnTo>
                  <a:pt x="0" y="0"/>
                </a:lnTo>
                <a:close/>
              </a:path>
            </a:pathLst>
          </a:custGeom>
          <a:solidFill>
            <a:schemeClr val="bg2">
              <a:lumMod val="90000"/>
            </a:schemeClr>
          </a:solidFill>
          <a:ln w="0">
            <a:noFill/>
            <a:prstDash val="solid"/>
            <a:round/>
            <a:headEnd/>
            <a:tailEnd/>
          </a:ln>
        </p:spPr>
      </p:sp>
      <p:sp>
        <p:nvSpPr>
          <p:cNvPr id="2" name="Title 1">
            <a:extLst>
              <a:ext uri="{FF2B5EF4-FFF2-40B4-BE49-F238E27FC236}">
                <a16:creationId xmlns:a16="http://schemas.microsoft.com/office/drawing/2014/main" id="{58275B0F-545F-4D64-9E47-F16CCF21F037}"/>
              </a:ext>
            </a:extLst>
          </p:cNvPr>
          <p:cNvSpPr>
            <a:spLocks noGrp="1"/>
          </p:cNvSpPr>
          <p:nvPr>
            <p:ph type="title"/>
          </p:nvPr>
        </p:nvSpPr>
        <p:spPr>
          <a:xfrm>
            <a:off x="754144" y="484631"/>
            <a:ext cx="6340519" cy="1638469"/>
          </a:xfrm>
        </p:spPr>
        <p:txBody>
          <a:bodyPr>
            <a:normAutofit/>
          </a:bodyPr>
          <a:lstStyle/>
          <a:p>
            <a:r>
              <a:rPr lang="en-GB" dirty="0"/>
              <a:t>Code of </a:t>
            </a:r>
            <a:r>
              <a:rPr lang="en-GB" dirty="0" smtClean="0"/>
              <a:t>Practice </a:t>
            </a:r>
            <a:r>
              <a:rPr lang="en-GB" dirty="0"/>
              <a:t>6.9</a:t>
            </a:r>
          </a:p>
        </p:txBody>
      </p:sp>
      <p:sp>
        <p:nvSpPr>
          <p:cNvPr id="14" name="Rectangle 13">
            <a:extLst>
              <a:ext uri="{FF2B5EF4-FFF2-40B4-BE49-F238E27FC236}">
                <a16:creationId xmlns:a16="http://schemas.microsoft.com/office/drawing/2014/main" id="{F2F5074D-2B0A-40BB-B69E-C08F65EC3C1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a:extLst>
              <a:ext uri="{FF2B5EF4-FFF2-40B4-BE49-F238E27FC236}">
                <a16:creationId xmlns:a16="http://schemas.microsoft.com/office/drawing/2014/main" id="{C411212C-9265-4725-AC74-C53A6231257F}"/>
              </a:ext>
            </a:extLst>
          </p:cNvPr>
          <p:cNvSpPr>
            <a:spLocks noGrp="1"/>
          </p:cNvSpPr>
          <p:nvPr>
            <p:ph idx="1"/>
          </p:nvPr>
        </p:nvSpPr>
        <p:spPr>
          <a:xfrm>
            <a:off x="765051" y="1600710"/>
            <a:ext cx="6306309" cy="4772658"/>
          </a:xfrm>
        </p:spPr>
        <p:txBody>
          <a:bodyPr>
            <a:noAutofit/>
          </a:bodyPr>
          <a:lstStyle/>
          <a:p>
            <a:pPr marL="0" indent="0">
              <a:lnSpc>
                <a:spcPct val="100000"/>
              </a:lnSpc>
              <a:buNone/>
            </a:pPr>
            <a:r>
              <a:rPr lang="en-GB" sz="2400" dirty="0">
                <a:solidFill>
                  <a:srgbClr val="000000"/>
                </a:solidFill>
              </a:rPr>
              <a:t>All schools have duties under the Equality Act 2010 towards individual disabled children and young people. They must make reasonable adjustments, including the provision of auxiliary aids and services for disabled children, to prevent them being put at a substantial disadvantage. These duties are anticipatory – they require thought to be given in advance to what disabled children and young people might require and what adjustments might need to be made to prevent that disadvantage. Schools also have wider duties to prevent discrimination, to promote equality of opportunity and to foster good relations.</a:t>
            </a:r>
          </a:p>
        </p:txBody>
      </p:sp>
      <p:pic>
        <p:nvPicPr>
          <p:cNvPr id="7" name="Graphic 6" descr="New Wheelchair">
            <a:extLst>
              <a:ext uri="{FF2B5EF4-FFF2-40B4-BE49-F238E27FC236}">
                <a16:creationId xmlns:a16="http://schemas.microsoft.com/office/drawing/2014/main" id="{11AF891B-6E0B-498A-8740-6A3AB7BC9F6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8050787" y="1600709"/>
            <a:ext cx="3656581" cy="3656581"/>
          </a:xfrm>
          <a:prstGeom prst="rect">
            <a:avLst/>
          </a:prstGeom>
        </p:spPr>
      </p:pic>
    </p:spTree>
    <p:extLst>
      <p:ext uri="{BB962C8B-B14F-4D97-AF65-F5344CB8AC3E}">
        <p14:creationId xmlns:p14="http://schemas.microsoft.com/office/powerpoint/2010/main" val="205705554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98AD482-27A4-454E-8A3A-84F73CBDA7E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22422E2-F15A-43AE-98F1-7210710B0EB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40343"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8275B0F-545F-4D64-9E47-F16CCF21F037}"/>
              </a:ext>
            </a:extLst>
          </p:cNvPr>
          <p:cNvSpPr>
            <a:spLocks noGrp="1"/>
          </p:cNvSpPr>
          <p:nvPr>
            <p:ph type="title"/>
          </p:nvPr>
        </p:nvSpPr>
        <p:spPr>
          <a:xfrm>
            <a:off x="1251677" y="1078378"/>
            <a:ext cx="2917551" cy="4701244"/>
          </a:xfrm>
        </p:spPr>
        <p:txBody>
          <a:bodyPr anchor="ctr">
            <a:normAutofit/>
          </a:bodyPr>
          <a:lstStyle/>
          <a:p>
            <a:r>
              <a:rPr lang="en-GB" sz="3600" dirty="0" err="1"/>
              <a:t>CODe</a:t>
            </a:r>
            <a:r>
              <a:rPr lang="en-GB" sz="3600" dirty="0"/>
              <a:t> of </a:t>
            </a:r>
            <a:r>
              <a:rPr lang="en-GB" sz="3600" dirty="0" smtClean="0"/>
              <a:t>Practice </a:t>
            </a:r>
            <a:br>
              <a:rPr lang="en-GB" sz="3600" dirty="0" smtClean="0"/>
            </a:br>
            <a:r>
              <a:rPr lang="en-GB" sz="2000" dirty="0" smtClean="0"/>
              <a:t>6.12 </a:t>
            </a:r>
            <a:r>
              <a:rPr lang="en-GB" sz="2000" dirty="0"/>
              <a:t>Curriculum</a:t>
            </a:r>
          </a:p>
        </p:txBody>
      </p:sp>
      <p:sp>
        <p:nvSpPr>
          <p:cNvPr id="12" name="Freeform 6">
            <a:extLst>
              <a:ext uri="{FF2B5EF4-FFF2-40B4-BE49-F238E27FC236}">
                <a16:creationId xmlns:a16="http://schemas.microsoft.com/office/drawing/2014/main" id="{BDC8164B-5FC0-4CBD-B7AE-0CB8780FFCB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accent1">
              <a:lumMod val="75000"/>
              <a:alpha val="70000"/>
            </a:schemeClr>
          </a:solidFill>
          <a:ln w="0">
            <a:noFill/>
            <a:prstDash val="solid"/>
            <a:round/>
            <a:headEnd/>
            <a:tailEnd/>
          </a:ln>
        </p:spPr>
      </p:sp>
      <p:sp>
        <p:nvSpPr>
          <p:cNvPr id="3" name="Content Placeholder 2">
            <a:extLst>
              <a:ext uri="{FF2B5EF4-FFF2-40B4-BE49-F238E27FC236}">
                <a16:creationId xmlns:a16="http://schemas.microsoft.com/office/drawing/2014/main" id="{C411212C-9265-4725-AC74-C53A6231257F}"/>
              </a:ext>
            </a:extLst>
          </p:cNvPr>
          <p:cNvSpPr>
            <a:spLocks noGrp="1"/>
          </p:cNvSpPr>
          <p:nvPr>
            <p:ph idx="1"/>
          </p:nvPr>
        </p:nvSpPr>
        <p:spPr>
          <a:xfrm>
            <a:off x="5167062" y="1078378"/>
            <a:ext cx="6262938" cy="4701244"/>
          </a:xfrm>
        </p:spPr>
        <p:txBody>
          <a:bodyPr anchor="ctr">
            <a:noAutofit/>
          </a:bodyPr>
          <a:lstStyle/>
          <a:p>
            <a:pPr marL="0" indent="0">
              <a:buNone/>
            </a:pPr>
            <a:r>
              <a:rPr lang="en-GB" sz="2400" dirty="0"/>
              <a:t>All pupils should have access to a broad and balanced curriculum. The National Curriculum Inclusion Statement states that teachers should set high expectations for every pupil, whatever their prior attainment. Teachers should use appropriate assessment to set targets which are deliberately ambitious. Potential areas of difficulty should be identified and addressed at the outset. Lessons should be planned to address potential areas of difficulty and to remove barriers to pupil achievement. In many cases, such planning will mean that pupils with SEN and disabilities will be able to study the full national curriculum. </a:t>
            </a:r>
          </a:p>
        </p:txBody>
      </p:sp>
    </p:spTree>
    <p:extLst>
      <p:ext uri="{BB962C8B-B14F-4D97-AF65-F5344CB8AC3E}">
        <p14:creationId xmlns:p14="http://schemas.microsoft.com/office/powerpoint/2010/main" val="115329556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98AD482-27A4-454E-8A3A-84F73CBDA7E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22422E2-F15A-43AE-98F1-7210710B0EB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40343"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8275B0F-545F-4D64-9E47-F16CCF21F037}"/>
              </a:ext>
            </a:extLst>
          </p:cNvPr>
          <p:cNvSpPr>
            <a:spLocks noGrp="1"/>
          </p:cNvSpPr>
          <p:nvPr>
            <p:ph type="title"/>
          </p:nvPr>
        </p:nvSpPr>
        <p:spPr>
          <a:xfrm>
            <a:off x="1251677" y="1078378"/>
            <a:ext cx="2917551" cy="4701244"/>
          </a:xfrm>
        </p:spPr>
        <p:txBody>
          <a:bodyPr anchor="ctr">
            <a:normAutofit/>
          </a:bodyPr>
          <a:lstStyle/>
          <a:p>
            <a:r>
              <a:rPr lang="en-GB" sz="3600" dirty="0" err="1"/>
              <a:t>CODe</a:t>
            </a:r>
            <a:r>
              <a:rPr lang="en-GB" sz="3600" dirty="0"/>
              <a:t> of </a:t>
            </a:r>
            <a:r>
              <a:rPr lang="en-GB" sz="3600" dirty="0" smtClean="0"/>
              <a:t>Practice </a:t>
            </a:r>
            <a:br>
              <a:rPr lang="en-GB" sz="3600" dirty="0" smtClean="0"/>
            </a:br>
            <a:r>
              <a:rPr lang="en-GB" sz="2000" dirty="0" smtClean="0"/>
              <a:t>6.23</a:t>
            </a:r>
            <a:endParaRPr lang="en-GB" sz="2000" dirty="0"/>
          </a:p>
        </p:txBody>
      </p:sp>
      <p:sp>
        <p:nvSpPr>
          <p:cNvPr id="12" name="Freeform 6">
            <a:extLst>
              <a:ext uri="{FF2B5EF4-FFF2-40B4-BE49-F238E27FC236}">
                <a16:creationId xmlns:a16="http://schemas.microsoft.com/office/drawing/2014/main" id="{BDC8164B-5FC0-4CBD-B7AE-0CB8780FFCB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accent1">
              <a:lumMod val="75000"/>
              <a:alpha val="70000"/>
            </a:schemeClr>
          </a:solidFill>
          <a:ln w="0">
            <a:noFill/>
            <a:prstDash val="solid"/>
            <a:round/>
            <a:headEnd/>
            <a:tailEnd/>
          </a:ln>
        </p:spPr>
      </p:sp>
      <p:sp>
        <p:nvSpPr>
          <p:cNvPr id="3" name="Content Placeholder 2">
            <a:extLst>
              <a:ext uri="{FF2B5EF4-FFF2-40B4-BE49-F238E27FC236}">
                <a16:creationId xmlns:a16="http://schemas.microsoft.com/office/drawing/2014/main" id="{C411212C-9265-4725-AC74-C53A6231257F}"/>
              </a:ext>
            </a:extLst>
          </p:cNvPr>
          <p:cNvSpPr>
            <a:spLocks noGrp="1"/>
          </p:cNvSpPr>
          <p:nvPr>
            <p:ph idx="1"/>
          </p:nvPr>
        </p:nvSpPr>
        <p:spPr>
          <a:xfrm>
            <a:off x="5167062" y="1078378"/>
            <a:ext cx="6262938" cy="4701244"/>
          </a:xfrm>
        </p:spPr>
        <p:txBody>
          <a:bodyPr anchor="ctr">
            <a:noAutofit/>
          </a:bodyPr>
          <a:lstStyle/>
          <a:p>
            <a:pPr marL="0" indent="0">
              <a:buNone/>
            </a:pPr>
            <a:r>
              <a:rPr lang="en-GB" sz="2400" dirty="0"/>
              <a:t>Slow progress and low attainment do not necessarily mean that a child has SEN and should not automatically lead to a pupil being recorded as having SEN. However, they may be an indicator of a range of learning difficulties or disabilities. Equally, it should not be assumed that attainment in line with chronological age means that there is no learning difficulty or disability. Some learning difficulties and disabilities occur across the range of cognitive ability and, left unaddressed may lead to frustration, which may manifest itself as disaffection, emotional or behavioural difficulties.</a:t>
            </a:r>
          </a:p>
        </p:txBody>
      </p:sp>
    </p:spTree>
    <p:extLst>
      <p:ext uri="{BB962C8B-B14F-4D97-AF65-F5344CB8AC3E}">
        <p14:creationId xmlns:p14="http://schemas.microsoft.com/office/powerpoint/2010/main" val="319521208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AACE35A-DD26-4C0E-81A5-8C18F739057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6">
            <a:extLst>
              <a:ext uri="{FF2B5EF4-FFF2-40B4-BE49-F238E27FC236}">
                <a16:creationId xmlns:a16="http://schemas.microsoft.com/office/drawing/2014/main" id="{B9E871BE-68DD-43BE-B3DB-E11D2B5402F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808051" y="1262092"/>
            <a:ext cx="4369702" cy="4364402"/>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2" name="Title 1">
            <a:extLst>
              <a:ext uri="{FF2B5EF4-FFF2-40B4-BE49-F238E27FC236}">
                <a16:creationId xmlns:a16="http://schemas.microsoft.com/office/drawing/2014/main" id="{E59BF3A0-DD12-41C0-BA07-6DDA66D512F8}"/>
              </a:ext>
            </a:extLst>
          </p:cNvPr>
          <p:cNvSpPr>
            <a:spLocks noGrp="1"/>
          </p:cNvSpPr>
          <p:nvPr>
            <p:ph type="ctrTitle"/>
          </p:nvPr>
        </p:nvSpPr>
        <p:spPr>
          <a:xfrm>
            <a:off x="761996" y="1231506"/>
            <a:ext cx="6461812" cy="4394988"/>
          </a:xfrm>
        </p:spPr>
        <p:txBody>
          <a:bodyPr>
            <a:normAutofit/>
          </a:bodyPr>
          <a:lstStyle/>
          <a:p>
            <a:r>
              <a:rPr lang="en-GB" sz="4800" dirty="0"/>
              <a:t>Experience of </a:t>
            </a:r>
            <a:r>
              <a:rPr lang="en-GB" sz="4800" dirty="0" smtClean="0"/>
              <a:t>SEND </a:t>
            </a:r>
            <a:r>
              <a:rPr lang="en-GB" sz="4800" dirty="0"/>
              <a:t>so Far </a:t>
            </a:r>
          </a:p>
        </p:txBody>
      </p:sp>
      <p:sp>
        <p:nvSpPr>
          <p:cNvPr id="3" name="Subtitle 2">
            <a:extLst>
              <a:ext uri="{FF2B5EF4-FFF2-40B4-BE49-F238E27FC236}">
                <a16:creationId xmlns:a16="http://schemas.microsoft.com/office/drawing/2014/main" id="{2ABB314F-02EB-4EE0-9A2E-353C1FD3788A}"/>
              </a:ext>
            </a:extLst>
          </p:cNvPr>
          <p:cNvSpPr>
            <a:spLocks noGrp="1"/>
          </p:cNvSpPr>
          <p:nvPr>
            <p:ph type="subTitle" idx="1"/>
          </p:nvPr>
        </p:nvSpPr>
        <p:spPr>
          <a:xfrm>
            <a:off x="7867275" y="1231506"/>
            <a:ext cx="3207933" cy="4394988"/>
          </a:xfrm>
        </p:spPr>
        <p:txBody>
          <a:bodyPr anchor="ctr">
            <a:normAutofit/>
          </a:bodyPr>
          <a:lstStyle/>
          <a:p>
            <a:pPr algn="r"/>
            <a:r>
              <a:rPr lang="en-GB" dirty="0"/>
              <a:t>What have </a:t>
            </a:r>
            <a:r>
              <a:rPr lang="en-GB" dirty="0" smtClean="0"/>
              <a:t>you </a:t>
            </a:r>
            <a:r>
              <a:rPr lang="en-GB" dirty="0"/>
              <a:t>discovered or experienced – Chance to discuss </a:t>
            </a:r>
          </a:p>
        </p:txBody>
      </p:sp>
      <p:sp>
        <p:nvSpPr>
          <p:cNvPr id="12" name="Freeform: Shape 11">
            <a:extLst>
              <a:ext uri="{FF2B5EF4-FFF2-40B4-BE49-F238E27FC236}">
                <a16:creationId xmlns:a16="http://schemas.microsoft.com/office/drawing/2014/main" id="{19C71155-FE2E-4DAD-A34B-04706245E36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402742" y="3407199"/>
            <a:ext cx="2032000" cy="43602"/>
          </a:xfrm>
          <a:custGeom>
            <a:avLst/>
            <a:gdLst>
              <a:gd name="connsiteX0" fmla="*/ 103232 w 2032000"/>
              <a:gd name="connsiteY0" fmla="*/ 0 h 43602"/>
              <a:gd name="connsiteX1" fmla="*/ 114609 w 2032000"/>
              <a:gd name="connsiteY1" fmla="*/ 529 h 43602"/>
              <a:gd name="connsiteX2" fmla="*/ 124663 w 2032000"/>
              <a:gd name="connsiteY2" fmla="*/ 1588 h 43602"/>
              <a:gd name="connsiteX3" fmla="*/ 133394 w 2032000"/>
              <a:gd name="connsiteY3" fmla="*/ 3440 h 43602"/>
              <a:gd name="connsiteX4" fmla="*/ 141067 w 2032000"/>
              <a:gd name="connsiteY4" fmla="*/ 6085 h 43602"/>
              <a:gd name="connsiteX5" fmla="*/ 147946 w 2032000"/>
              <a:gd name="connsiteY5" fmla="*/ 8731 h 43602"/>
              <a:gd name="connsiteX6" fmla="*/ 154032 w 2032000"/>
              <a:gd name="connsiteY6" fmla="*/ 11377 h 43602"/>
              <a:gd name="connsiteX7" fmla="*/ 160382 w 2032000"/>
              <a:gd name="connsiteY7" fmla="*/ 14552 h 43602"/>
              <a:gd name="connsiteX8" fmla="*/ 166732 w 2032000"/>
              <a:gd name="connsiteY8" fmla="*/ 17727 h 43602"/>
              <a:gd name="connsiteX9" fmla="*/ 172817 w 2032000"/>
              <a:gd name="connsiteY9" fmla="*/ 20902 h 43602"/>
              <a:gd name="connsiteX10" fmla="*/ 179696 w 2032000"/>
              <a:gd name="connsiteY10" fmla="*/ 23548 h 43602"/>
              <a:gd name="connsiteX11" fmla="*/ 187369 w 2032000"/>
              <a:gd name="connsiteY11" fmla="*/ 25929 h 43602"/>
              <a:gd name="connsiteX12" fmla="*/ 196100 w 2032000"/>
              <a:gd name="connsiteY12" fmla="*/ 27781 h 43602"/>
              <a:gd name="connsiteX13" fmla="*/ 206155 w 2032000"/>
              <a:gd name="connsiteY13" fmla="*/ 29104 h 43602"/>
              <a:gd name="connsiteX14" fmla="*/ 217532 w 2032000"/>
              <a:gd name="connsiteY14" fmla="*/ 29369 h 43602"/>
              <a:gd name="connsiteX15" fmla="*/ 228909 w 2032000"/>
              <a:gd name="connsiteY15" fmla="*/ 29104 h 43602"/>
              <a:gd name="connsiteX16" fmla="*/ 238963 w 2032000"/>
              <a:gd name="connsiteY16" fmla="*/ 27781 h 43602"/>
              <a:gd name="connsiteX17" fmla="*/ 247694 w 2032000"/>
              <a:gd name="connsiteY17" fmla="*/ 25929 h 43602"/>
              <a:gd name="connsiteX18" fmla="*/ 255367 w 2032000"/>
              <a:gd name="connsiteY18" fmla="*/ 23548 h 43602"/>
              <a:gd name="connsiteX19" fmla="*/ 262246 w 2032000"/>
              <a:gd name="connsiteY19" fmla="*/ 20902 h 43602"/>
              <a:gd name="connsiteX20" fmla="*/ 268332 w 2032000"/>
              <a:gd name="connsiteY20" fmla="*/ 17727 h 43602"/>
              <a:gd name="connsiteX21" fmla="*/ 274682 w 2032000"/>
              <a:gd name="connsiteY21" fmla="*/ 14552 h 43602"/>
              <a:gd name="connsiteX22" fmla="*/ 281032 w 2032000"/>
              <a:gd name="connsiteY22" fmla="*/ 11377 h 43602"/>
              <a:gd name="connsiteX23" fmla="*/ 287117 w 2032000"/>
              <a:gd name="connsiteY23" fmla="*/ 8731 h 43602"/>
              <a:gd name="connsiteX24" fmla="*/ 293996 w 2032000"/>
              <a:gd name="connsiteY24" fmla="*/ 6085 h 43602"/>
              <a:gd name="connsiteX25" fmla="*/ 301669 w 2032000"/>
              <a:gd name="connsiteY25" fmla="*/ 3440 h 43602"/>
              <a:gd name="connsiteX26" fmla="*/ 310400 w 2032000"/>
              <a:gd name="connsiteY26" fmla="*/ 1588 h 43602"/>
              <a:gd name="connsiteX27" fmla="*/ 320455 w 2032000"/>
              <a:gd name="connsiteY27" fmla="*/ 529 h 43602"/>
              <a:gd name="connsiteX28" fmla="*/ 331832 w 2032000"/>
              <a:gd name="connsiteY28" fmla="*/ 0 h 43602"/>
              <a:gd name="connsiteX29" fmla="*/ 343209 w 2032000"/>
              <a:gd name="connsiteY29" fmla="*/ 529 h 43602"/>
              <a:gd name="connsiteX30" fmla="*/ 353263 w 2032000"/>
              <a:gd name="connsiteY30" fmla="*/ 1588 h 43602"/>
              <a:gd name="connsiteX31" fmla="*/ 361994 w 2032000"/>
              <a:gd name="connsiteY31" fmla="*/ 3440 h 43602"/>
              <a:gd name="connsiteX32" fmla="*/ 369667 w 2032000"/>
              <a:gd name="connsiteY32" fmla="*/ 6085 h 43602"/>
              <a:gd name="connsiteX33" fmla="*/ 376546 w 2032000"/>
              <a:gd name="connsiteY33" fmla="*/ 8731 h 43602"/>
              <a:gd name="connsiteX34" fmla="*/ 382632 w 2032000"/>
              <a:gd name="connsiteY34" fmla="*/ 11377 h 43602"/>
              <a:gd name="connsiteX35" fmla="*/ 388982 w 2032000"/>
              <a:gd name="connsiteY35" fmla="*/ 14552 h 43602"/>
              <a:gd name="connsiteX36" fmla="*/ 395332 w 2032000"/>
              <a:gd name="connsiteY36" fmla="*/ 17727 h 43602"/>
              <a:gd name="connsiteX37" fmla="*/ 401417 w 2032000"/>
              <a:gd name="connsiteY37" fmla="*/ 20902 h 43602"/>
              <a:gd name="connsiteX38" fmla="*/ 408296 w 2032000"/>
              <a:gd name="connsiteY38" fmla="*/ 23548 h 43602"/>
              <a:gd name="connsiteX39" fmla="*/ 415969 w 2032000"/>
              <a:gd name="connsiteY39" fmla="*/ 25929 h 43602"/>
              <a:gd name="connsiteX40" fmla="*/ 424700 w 2032000"/>
              <a:gd name="connsiteY40" fmla="*/ 27781 h 43602"/>
              <a:gd name="connsiteX41" fmla="*/ 434755 w 2032000"/>
              <a:gd name="connsiteY41" fmla="*/ 29104 h 43602"/>
              <a:gd name="connsiteX42" fmla="*/ 446132 w 2032000"/>
              <a:gd name="connsiteY42" fmla="*/ 29369 h 43602"/>
              <a:gd name="connsiteX43" fmla="*/ 457509 w 2032000"/>
              <a:gd name="connsiteY43" fmla="*/ 29104 h 43602"/>
              <a:gd name="connsiteX44" fmla="*/ 467563 w 2032000"/>
              <a:gd name="connsiteY44" fmla="*/ 27781 h 43602"/>
              <a:gd name="connsiteX45" fmla="*/ 476294 w 2032000"/>
              <a:gd name="connsiteY45" fmla="*/ 25929 h 43602"/>
              <a:gd name="connsiteX46" fmla="*/ 483967 w 2032000"/>
              <a:gd name="connsiteY46" fmla="*/ 23548 h 43602"/>
              <a:gd name="connsiteX47" fmla="*/ 490846 w 2032000"/>
              <a:gd name="connsiteY47" fmla="*/ 20902 h 43602"/>
              <a:gd name="connsiteX48" fmla="*/ 496932 w 2032000"/>
              <a:gd name="connsiteY48" fmla="*/ 17727 h 43602"/>
              <a:gd name="connsiteX49" fmla="*/ 503282 w 2032000"/>
              <a:gd name="connsiteY49" fmla="*/ 14552 h 43602"/>
              <a:gd name="connsiteX50" fmla="*/ 509632 w 2032000"/>
              <a:gd name="connsiteY50" fmla="*/ 11377 h 43602"/>
              <a:gd name="connsiteX51" fmla="*/ 515717 w 2032000"/>
              <a:gd name="connsiteY51" fmla="*/ 8731 h 43602"/>
              <a:gd name="connsiteX52" fmla="*/ 522596 w 2032000"/>
              <a:gd name="connsiteY52" fmla="*/ 6085 h 43602"/>
              <a:gd name="connsiteX53" fmla="*/ 530269 w 2032000"/>
              <a:gd name="connsiteY53" fmla="*/ 3440 h 43602"/>
              <a:gd name="connsiteX54" fmla="*/ 539000 w 2032000"/>
              <a:gd name="connsiteY54" fmla="*/ 1588 h 43602"/>
              <a:gd name="connsiteX55" fmla="*/ 549055 w 2032000"/>
              <a:gd name="connsiteY55" fmla="*/ 529 h 43602"/>
              <a:gd name="connsiteX56" fmla="*/ 560167 w 2032000"/>
              <a:gd name="connsiteY56" fmla="*/ 0 h 43602"/>
              <a:gd name="connsiteX57" fmla="*/ 571809 w 2032000"/>
              <a:gd name="connsiteY57" fmla="*/ 529 h 43602"/>
              <a:gd name="connsiteX58" fmla="*/ 581863 w 2032000"/>
              <a:gd name="connsiteY58" fmla="*/ 1588 h 43602"/>
              <a:gd name="connsiteX59" fmla="*/ 590594 w 2032000"/>
              <a:gd name="connsiteY59" fmla="*/ 3440 h 43602"/>
              <a:gd name="connsiteX60" fmla="*/ 598267 w 2032000"/>
              <a:gd name="connsiteY60" fmla="*/ 6085 h 43602"/>
              <a:gd name="connsiteX61" fmla="*/ 605146 w 2032000"/>
              <a:gd name="connsiteY61" fmla="*/ 8731 h 43602"/>
              <a:gd name="connsiteX62" fmla="*/ 611232 w 2032000"/>
              <a:gd name="connsiteY62" fmla="*/ 11377 h 43602"/>
              <a:gd name="connsiteX63" fmla="*/ 617582 w 2032000"/>
              <a:gd name="connsiteY63" fmla="*/ 14552 h 43602"/>
              <a:gd name="connsiteX64" fmla="*/ 623932 w 2032000"/>
              <a:gd name="connsiteY64" fmla="*/ 17727 h 43602"/>
              <a:gd name="connsiteX65" fmla="*/ 630017 w 2032000"/>
              <a:gd name="connsiteY65" fmla="*/ 20902 h 43602"/>
              <a:gd name="connsiteX66" fmla="*/ 636896 w 2032000"/>
              <a:gd name="connsiteY66" fmla="*/ 23548 h 43602"/>
              <a:gd name="connsiteX67" fmla="*/ 644569 w 2032000"/>
              <a:gd name="connsiteY67" fmla="*/ 25929 h 43602"/>
              <a:gd name="connsiteX68" fmla="*/ 653300 w 2032000"/>
              <a:gd name="connsiteY68" fmla="*/ 27781 h 43602"/>
              <a:gd name="connsiteX69" fmla="*/ 663355 w 2032000"/>
              <a:gd name="connsiteY69" fmla="*/ 29104 h 43602"/>
              <a:gd name="connsiteX70" fmla="*/ 674732 w 2032000"/>
              <a:gd name="connsiteY70" fmla="*/ 29369 h 43602"/>
              <a:gd name="connsiteX71" fmla="*/ 686109 w 2032000"/>
              <a:gd name="connsiteY71" fmla="*/ 29104 h 43602"/>
              <a:gd name="connsiteX72" fmla="*/ 696163 w 2032000"/>
              <a:gd name="connsiteY72" fmla="*/ 27781 h 43602"/>
              <a:gd name="connsiteX73" fmla="*/ 704894 w 2032000"/>
              <a:gd name="connsiteY73" fmla="*/ 25929 h 43602"/>
              <a:gd name="connsiteX74" fmla="*/ 712567 w 2032000"/>
              <a:gd name="connsiteY74" fmla="*/ 23548 h 43602"/>
              <a:gd name="connsiteX75" fmla="*/ 719446 w 2032000"/>
              <a:gd name="connsiteY75" fmla="*/ 20902 h 43602"/>
              <a:gd name="connsiteX76" fmla="*/ 725532 w 2032000"/>
              <a:gd name="connsiteY76" fmla="*/ 17727 h 43602"/>
              <a:gd name="connsiteX77" fmla="*/ 738232 w 2032000"/>
              <a:gd name="connsiteY77" fmla="*/ 11377 h 43602"/>
              <a:gd name="connsiteX78" fmla="*/ 744317 w 2032000"/>
              <a:gd name="connsiteY78" fmla="*/ 8731 h 43602"/>
              <a:gd name="connsiteX79" fmla="*/ 751196 w 2032000"/>
              <a:gd name="connsiteY79" fmla="*/ 6085 h 43602"/>
              <a:gd name="connsiteX80" fmla="*/ 758869 w 2032000"/>
              <a:gd name="connsiteY80" fmla="*/ 3440 h 43602"/>
              <a:gd name="connsiteX81" fmla="*/ 767600 w 2032000"/>
              <a:gd name="connsiteY81" fmla="*/ 1588 h 43602"/>
              <a:gd name="connsiteX82" fmla="*/ 777655 w 2032000"/>
              <a:gd name="connsiteY82" fmla="*/ 529 h 43602"/>
              <a:gd name="connsiteX83" fmla="*/ 789032 w 2032000"/>
              <a:gd name="connsiteY83" fmla="*/ 0 h 43602"/>
              <a:gd name="connsiteX84" fmla="*/ 800409 w 2032000"/>
              <a:gd name="connsiteY84" fmla="*/ 529 h 43602"/>
              <a:gd name="connsiteX85" fmla="*/ 810463 w 2032000"/>
              <a:gd name="connsiteY85" fmla="*/ 1588 h 43602"/>
              <a:gd name="connsiteX86" fmla="*/ 819194 w 2032000"/>
              <a:gd name="connsiteY86" fmla="*/ 3440 h 43602"/>
              <a:gd name="connsiteX87" fmla="*/ 826867 w 2032000"/>
              <a:gd name="connsiteY87" fmla="*/ 6085 h 43602"/>
              <a:gd name="connsiteX88" fmla="*/ 833746 w 2032000"/>
              <a:gd name="connsiteY88" fmla="*/ 8731 h 43602"/>
              <a:gd name="connsiteX89" fmla="*/ 839832 w 2032000"/>
              <a:gd name="connsiteY89" fmla="*/ 11377 h 43602"/>
              <a:gd name="connsiteX90" fmla="*/ 846182 w 2032000"/>
              <a:gd name="connsiteY90" fmla="*/ 14552 h 43602"/>
              <a:gd name="connsiteX91" fmla="*/ 852532 w 2032000"/>
              <a:gd name="connsiteY91" fmla="*/ 17727 h 43602"/>
              <a:gd name="connsiteX92" fmla="*/ 858617 w 2032000"/>
              <a:gd name="connsiteY92" fmla="*/ 20902 h 43602"/>
              <a:gd name="connsiteX93" fmla="*/ 865496 w 2032000"/>
              <a:gd name="connsiteY93" fmla="*/ 23548 h 43602"/>
              <a:gd name="connsiteX94" fmla="*/ 873169 w 2032000"/>
              <a:gd name="connsiteY94" fmla="*/ 25929 h 43602"/>
              <a:gd name="connsiteX95" fmla="*/ 881900 w 2032000"/>
              <a:gd name="connsiteY95" fmla="*/ 27781 h 43602"/>
              <a:gd name="connsiteX96" fmla="*/ 891955 w 2032000"/>
              <a:gd name="connsiteY96" fmla="*/ 29104 h 43602"/>
              <a:gd name="connsiteX97" fmla="*/ 901700 w 2032000"/>
              <a:gd name="connsiteY97" fmla="*/ 29331 h 43602"/>
              <a:gd name="connsiteX98" fmla="*/ 911445 w 2032000"/>
              <a:gd name="connsiteY98" fmla="*/ 29104 h 43602"/>
              <a:gd name="connsiteX99" fmla="*/ 921499 w 2032000"/>
              <a:gd name="connsiteY99" fmla="*/ 27781 h 43602"/>
              <a:gd name="connsiteX100" fmla="*/ 930231 w 2032000"/>
              <a:gd name="connsiteY100" fmla="*/ 25929 h 43602"/>
              <a:gd name="connsiteX101" fmla="*/ 937904 w 2032000"/>
              <a:gd name="connsiteY101" fmla="*/ 23548 h 43602"/>
              <a:gd name="connsiteX102" fmla="*/ 944783 w 2032000"/>
              <a:gd name="connsiteY102" fmla="*/ 20902 h 43602"/>
              <a:gd name="connsiteX103" fmla="*/ 950868 w 2032000"/>
              <a:gd name="connsiteY103" fmla="*/ 17727 h 43602"/>
              <a:gd name="connsiteX104" fmla="*/ 957218 w 2032000"/>
              <a:gd name="connsiteY104" fmla="*/ 14552 h 43602"/>
              <a:gd name="connsiteX105" fmla="*/ 963568 w 2032000"/>
              <a:gd name="connsiteY105" fmla="*/ 11377 h 43602"/>
              <a:gd name="connsiteX106" fmla="*/ 969654 w 2032000"/>
              <a:gd name="connsiteY106" fmla="*/ 8731 h 43602"/>
              <a:gd name="connsiteX107" fmla="*/ 976533 w 2032000"/>
              <a:gd name="connsiteY107" fmla="*/ 6085 h 43602"/>
              <a:gd name="connsiteX108" fmla="*/ 984206 w 2032000"/>
              <a:gd name="connsiteY108" fmla="*/ 3440 h 43602"/>
              <a:gd name="connsiteX109" fmla="*/ 992937 w 2032000"/>
              <a:gd name="connsiteY109" fmla="*/ 1588 h 43602"/>
              <a:gd name="connsiteX110" fmla="*/ 1002991 w 2032000"/>
              <a:gd name="connsiteY110" fmla="*/ 529 h 43602"/>
              <a:gd name="connsiteX111" fmla="*/ 1014368 w 2032000"/>
              <a:gd name="connsiteY111" fmla="*/ 0 h 43602"/>
              <a:gd name="connsiteX112" fmla="*/ 1016000 w 2032000"/>
              <a:gd name="connsiteY112" fmla="*/ 76 h 43602"/>
              <a:gd name="connsiteX113" fmla="*/ 1017632 w 2032000"/>
              <a:gd name="connsiteY113" fmla="*/ 0 h 43602"/>
              <a:gd name="connsiteX114" fmla="*/ 1029009 w 2032000"/>
              <a:gd name="connsiteY114" fmla="*/ 529 h 43602"/>
              <a:gd name="connsiteX115" fmla="*/ 1039063 w 2032000"/>
              <a:gd name="connsiteY115" fmla="*/ 1588 h 43602"/>
              <a:gd name="connsiteX116" fmla="*/ 1047794 w 2032000"/>
              <a:gd name="connsiteY116" fmla="*/ 3440 h 43602"/>
              <a:gd name="connsiteX117" fmla="*/ 1055467 w 2032000"/>
              <a:gd name="connsiteY117" fmla="*/ 6085 h 43602"/>
              <a:gd name="connsiteX118" fmla="*/ 1062346 w 2032000"/>
              <a:gd name="connsiteY118" fmla="*/ 8731 h 43602"/>
              <a:gd name="connsiteX119" fmla="*/ 1068432 w 2032000"/>
              <a:gd name="connsiteY119" fmla="*/ 11377 h 43602"/>
              <a:gd name="connsiteX120" fmla="*/ 1074782 w 2032000"/>
              <a:gd name="connsiteY120" fmla="*/ 14552 h 43602"/>
              <a:gd name="connsiteX121" fmla="*/ 1081132 w 2032000"/>
              <a:gd name="connsiteY121" fmla="*/ 17727 h 43602"/>
              <a:gd name="connsiteX122" fmla="*/ 1087217 w 2032000"/>
              <a:gd name="connsiteY122" fmla="*/ 20902 h 43602"/>
              <a:gd name="connsiteX123" fmla="*/ 1094096 w 2032000"/>
              <a:gd name="connsiteY123" fmla="*/ 23548 h 43602"/>
              <a:gd name="connsiteX124" fmla="*/ 1101769 w 2032000"/>
              <a:gd name="connsiteY124" fmla="*/ 25929 h 43602"/>
              <a:gd name="connsiteX125" fmla="*/ 1110501 w 2032000"/>
              <a:gd name="connsiteY125" fmla="*/ 27781 h 43602"/>
              <a:gd name="connsiteX126" fmla="*/ 1120555 w 2032000"/>
              <a:gd name="connsiteY126" fmla="*/ 29104 h 43602"/>
              <a:gd name="connsiteX127" fmla="*/ 1130300 w 2032000"/>
              <a:gd name="connsiteY127" fmla="*/ 29331 h 43602"/>
              <a:gd name="connsiteX128" fmla="*/ 1140045 w 2032000"/>
              <a:gd name="connsiteY128" fmla="*/ 29104 h 43602"/>
              <a:gd name="connsiteX129" fmla="*/ 1150100 w 2032000"/>
              <a:gd name="connsiteY129" fmla="*/ 27781 h 43602"/>
              <a:gd name="connsiteX130" fmla="*/ 1158831 w 2032000"/>
              <a:gd name="connsiteY130" fmla="*/ 25929 h 43602"/>
              <a:gd name="connsiteX131" fmla="*/ 1166504 w 2032000"/>
              <a:gd name="connsiteY131" fmla="*/ 23548 h 43602"/>
              <a:gd name="connsiteX132" fmla="*/ 1173383 w 2032000"/>
              <a:gd name="connsiteY132" fmla="*/ 20902 h 43602"/>
              <a:gd name="connsiteX133" fmla="*/ 1179468 w 2032000"/>
              <a:gd name="connsiteY133" fmla="*/ 17727 h 43602"/>
              <a:gd name="connsiteX134" fmla="*/ 1185818 w 2032000"/>
              <a:gd name="connsiteY134" fmla="*/ 14552 h 43602"/>
              <a:gd name="connsiteX135" fmla="*/ 1192168 w 2032000"/>
              <a:gd name="connsiteY135" fmla="*/ 11377 h 43602"/>
              <a:gd name="connsiteX136" fmla="*/ 1198254 w 2032000"/>
              <a:gd name="connsiteY136" fmla="*/ 8731 h 43602"/>
              <a:gd name="connsiteX137" fmla="*/ 1205133 w 2032000"/>
              <a:gd name="connsiteY137" fmla="*/ 6085 h 43602"/>
              <a:gd name="connsiteX138" fmla="*/ 1212806 w 2032000"/>
              <a:gd name="connsiteY138" fmla="*/ 3440 h 43602"/>
              <a:gd name="connsiteX139" fmla="*/ 1221537 w 2032000"/>
              <a:gd name="connsiteY139" fmla="*/ 1588 h 43602"/>
              <a:gd name="connsiteX140" fmla="*/ 1231591 w 2032000"/>
              <a:gd name="connsiteY140" fmla="*/ 529 h 43602"/>
              <a:gd name="connsiteX141" fmla="*/ 1242968 w 2032000"/>
              <a:gd name="connsiteY141" fmla="*/ 0 h 43602"/>
              <a:gd name="connsiteX142" fmla="*/ 1254345 w 2032000"/>
              <a:gd name="connsiteY142" fmla="*/ 529 h 43602"/>
              <a:gd name="connsiteX143" fmla="*/ 1264400 w 2032000"/>
              <a:gd name="connsiteY143" fmla="*/ 1588 h 43602"/>
              <a:gd name="connsiteX144" fmla="*/ 1273131 w 2032000"/>
              <a:gd name="connsiteY144" fmla="*/ 3440 h 43602"/>
              <a:gd name="connsiteX145" fmla="*/ 1280804 w 2032000"/>
              <a:gd name="connsiteY145" fmla="*/ 6085 h 43602"/>
              <a:gd name="connsiteX146" fmla="*/ 1287683 w 2032000"/>
              <a:gd name="connsiteY146" fmla="*/ 8731 h 43602"/>
              <a:gd name="connsiteX147" fmla="*/ 1293768 w 2032000"/>
              <a:gd name="connsiteY147" fmla="*/ 11377 h 43602"/>
              <a:gd name="connsiteX148" fmla="*/ 1300118 w 2032000"/>
              <a:gd name="connsiteY148" fmla="*/ 14552 h 43602"/>
              <a:gd name="connsiteX149" fmla="*/ 1306468 w 2032000"/>
              <a:gd name="connsiteY149" fmla="*/ 17727 h 43602"/>
              <a:gd name="connsiteX150" fmla="*/ 1312554 w 2032000"/>
              <a:gd name="connsiteY150" fmla="*/ 20902 h 43602"/>
              <a:gd name="connsiteX151" fmla="*/ 1319433 w 2032000"/>
              <a:gd name="connsiteY151" fmla="*/ 23548 h 43602"/>
              <a:gd name="connsiteX152" fmla="*/ 1327106 w 2032000"/>
              <a:gd name="connsiteY152" fmla="*/ 25929 h 43602"/>
              <a:gd name="connsiteX153" fmla="*/ 1335837 w 2032000"/>
              <a:gd name="connsiteY153" fmla="*/ 27781 h 43602"/>
              <a:gd name="connsiteX154" fmla="*/ 1345891 w 2032000"/>
              <a:gd name="connsiteY154" fmla="*/ 29104 h 43602"/>
              <a:gd name="connsiteX155" fmla="*/ 1357268 w 2032000"/>
              <a:gd name="connsiteY155" fmla="*/ 29369 h 43602"/>
              <a:gd name="connsiteX156" fmla="*/ 1368645 w 2032000"/>
              <a:gd name="connsiteY156" fmla="*/ 29104 h 43602"/>
              <a:gd name="connsiteX157" fmla="*/ 1378700 w 2032000"/>
              <a:gd name="connsiteY157" fmla="*/ 27781 h 43602"/>
              <a:gd name="connsiteX158" fmla="*/ 1387431 w 2032000"/>
              <a:gd name="connsiteY158" fmla="*/ 25929 h 43602"/>
              <a:gd name="connsiteX159" fmla="*/ 1395104 w 2032000"/>
              <a:gd name="connsiteY159" fmla="*/ 23548 h 43602"/>
              <a:gd name="connsiteX160" fmla="*/ 1401983 w 2032000"/>
              <a:gd name="connsiteY160" fmla="*/ 20902 h 43602"/>
              <a:gd name="connsiteX161" fmla="*/ 1408068 w 2032000"/>
              <a:gd name="connsiteY161" fmla="*/ 17727 h 43602"/>
              <a:gd name="connsiteX162" fmla="*/ 1414418 w 2032000"/>
              <a:gd name="connsiteY162" fmla="*/ 14552 h 43602"/>
              <a:gd name="connsiteX163" fmla="*/ 1420768 w 2032000"/>
              <a:gd name="connsiteY163" fmla="*/ 11377 h 43602"/>
              <a:gd name="connsiteX164" fmla="*/ 1426854 w 2032000"/>
              <a:gd name="connsiteY164" fmla="*/ 8731 h 43602"/>
              <a:gd name="connsiteX165" fmla="*/ 1433733 w 2032000"/>
              <a:gd name="connsiteY165" fmla="*/ 6085 h 43602"/>
              <a:gd name="connsiteX166" fmla="*/ 1441406 w 2032000"/>
              <a:gd name="connsiteY166" fmla="*/ 3440 h 43602"/>
              <a:gd name="connsiteX167" fmla="*/ 1450137 w 2032000"/>
              <a:gd name="connsiteY167" fmla="*/ 1588 h 43602"/>
              <a:gd name="connsiteX168" fmla="*/ 1460191 w 2032000"/>
              <a:gd name="connsiteY168" fmla="*/ 529 h 43602"/>
              <a:gd name="connsiteX169" fmla="*/ 1471304 w 2032000"/>
              <a:gd name="connsiteY169" fmla="*/ 0 h 43602"/>
              <a:gd name="connsiteX170" fmla="*/ 1482945 w 2032000"/>
              <a:gd name="connsiteY170" fmla="*/ 529 h 43602"/>
              <a:gd name="connsiteX171" fmla="*/ 1493000 w 2032000"/>
              <a:gd name="connsiteY171" fmla="*/ 1588 h 43602"/>
              <a:gd name="connsiteX172" fmla="*/ 1501731 w 2032000"/>
              <a:gd name="connsiteY172" fmla="*/ 3440 h 43602"/>
              <a:gd name="connsiteX173" fmla="*/ 1509404 w 2032000"/>
              <a:gd name="connsiteY173" fmla="*/ 6085 h 43602"/>
              <a:gd name="connsiteX174" fmla="*/ 1516283 w 2032000"/>
              <a:gd name="connsiteY174" fmla="*/ 8731 h 43602"/>
              <a:gd name="connsiteX175" fmla="*/ 1522368 w 2032000"/>
              <a:gd name="connsiteY175" fmla="*/ 11377 h 43602"/>
              <a:gd name="connsiteX176" fmla="*/ 1528718 w 2032000"/>
              <a:gd name="connsiteY176" fmla="*/ 14552 h 43602"/>
              <a:gd name="connsiteX177" fmla="*/ 1535068 w 2032000"/>
              <a:gd name="connsiteY177" fmla="*/ 17727 h 43602"/>
              <a:gd name="connsiteX178" fmla="*/ 1541154 w 2032000"/>
              <a:gd name="connsiteY178" fmla="*/ 20902 h 43602"/>
              <a:gd name="connsiteX179" fmla="*/ 1548033 w 2032000"/>
              <a:gd name="connsiteY179" fmla="*/ 23548 h 43602"/>
              <a:gd name="connsiteX180" fmla="*/ 1555706 w 2032000"/>
              <a:gd name="connsiteY180" fmla="*/ 25929 h 43602"/>
              <a:gd name="connsiteX181" fmla="*/ 1564437 w 2032000"/>
              <a:gd name="connsiteY181" fmla="*/ 27781 h 43602"/>
              <a:gd name="connsiteX182" fmla="*/ 1574491 w 2032000"/>
              <a:gd name="connsiteY182" fmla="*/ 29104 h 43602"/>
              <a:gd name="connsiteX183" fmla="*/ 1585868 w 2032000"/>
              <a:gd name="connsiteY183" fmla="*/ 29369 h 43602"/>
              <a:gd name="connsiteX184" fmla="*/ 1597245 w 2032000"/>
              <a:gd name="connsiteY184" fmla="*/ 29104 h 43602"/>
              <a:gd name="connsiteX185" fmla="*/ 1607300 w 2032000"/>
              <a:gd name="connsiteY185" fmla="*/ 27781 h 43602"/>
              <a:gd name="connsiteX186" fmla="*/ 1616031 w 2032000"/>
              <a:gd name="connsiteY186" fmla="*/ 25929 h 43602"/>
              <a:gd name="connsiteX187" fmla="*/ 1623704 w 2032000"/>
              <a:gd name="connsiteY187" fmla="*/ 23548 h 43602"/>
              <a:gd name="connsiteX188" fmla="*/ 1630583 w 2032000"/>
              <a:gd name="connsiteY188" fmla="*/ 20902 h 43602"/>
              <a:gd name="connsiteX189" fmla="*/ 1636668 w 2032000"/>
              <a:gd name="connsiteY189" fmla="*/ 17727 h 43602"/>
              <a:gd name="connsiteX190" fmla="*/ 1649368 w 2032000"/>
              <a:gd name="connsiteY190" fmla="*/ 11377 h 43602"/>
              <a:gd name="connsiteX191" fmla="*/ 1655454 w 2032000"/>
              <a:gd name="connsiteY191" fmla="*/ 8731 h 43602"/>
              <a:gd name="connsiteX192" fmla="*/ 1662333 w 2032000"/>
              <a:gd name="connsiteY192" fmla="*/ 6085 h 43602"/>
              <a:gd name="connsiteX193" fmla="*/ 1670006 w 2032000"/>
              <a:gd name="connsiteY193" fmla="*/ 3440 h 43602"/>
              <a:gd name="connsiteX194" fmla="*/ 1678737 w 2032000"/>
              <a:gd name="connsiteY194" fmla="*/ 1588 h 43602"/>
              <a:gd name="connsiteX195" fmla="*/ 1688791 w 2032000"/>
              <a:gd name="connsiteY195" fmla="*/ 529 h 43602"/>
              <a:gd name="connsiteX196" fmla="*/ 1700168 w 2032000"/>
              <a:gd name="connsiteY196" fmla="*/ 0 h 43602"/>
              <a:gd name="connsiteX197" fmla="*/ 1711545 w 2032000"/>
              <a:gd name="connsiteY197" fmla="*/ 529 h 43602"/>
              <a:gd name="connsiteX198" fmla="*/ 1721600 w 2032000"/>
              <a:gd name="connsiteY198" fmla="*/ 1588 h 43602"/>
              <a:gd name="connsiteX199" fmla="*/ 1730331 w 2032000"/>
              <a:gd name="connsiteY199" fmla="*/ 3440 h 43602"/>
              <a:gd name="connsiteX200" fmla="*/ 1738004 w 2032000"/>
              <a:gd name="connsiteY200" fmla="*/ 6085 h 43602"/>
              <a:gd name="connsiteX201" fmla="*/ 1744883 w 2032000"/>
              <a:gd name="connsiteY201" fmla="*/ 8731 h 43602"/>
              <a:gd name="connsiteX202" fmla="*/ 1750968 w 2032000"/>
              <a:gd name="connsiteY202" fmla="*/ 11377 h 43602"/>
              <a:gd name="connsiteX203" fmla="*/ 1757318 w 2032000"/>
              <a:gd name="connsiteY203" fmla="*/ 14552 h 43602"/>
              <a:gd name="connsiteX204" fmla="*/ 1763668 w 2032000"/>
              <a:gd name="connsiteY204" fmla="*/ 17727 h 43602"/>
              <a:gd name="connsiteX205" fmla="*/ 1769754 w 2032000"/>
              <a:gd name="connsiteY205" fmla="*/ 20902 h 43602"/>
              <a:gd name="connsiteX206" fmla="*/ 1776633 w 2032000"/>
              <a:gd name="connsiteY206" fmla="*/ 23548 h 43602"/>
              <a:gd name="connsiteX207" fmla="*/ 1784306 w 2032000"/>
              <a:gd name="connsiteY207" fmla="*/ 25929 h 43602"/>
              <a:gd name="connsiteX208" fmla="*/ 1793037 w 2032000"/>
              <a:gd name="connsiteY208" fmla="*/ 27781 h 43602"/>
              <a:gd name="connsiteX209" fmla="*/ 1803091 w 2032000"/>
              <a:gd name="connsiteY209" fmla="*/ 29104 h 43602"/>
              <a:gd name="connsiteX210" fmla="*/ 1814468 w 2032000"/>
              <a:gd name="connsiteY210" fmla="*/ 29369 h 43602"/>
              <a:gd name="connsiteX211" fmla="*/ 1825845 w 2032000"/>
              <a:gd name="connsiteY211" fmla="*/ 29104 h 43602"/>
              <a:gd name="connsiteX212" fmla="*/ 1835900 w 2032000"/>
              <a:gd name="connsiteY212" fmla="*/ 27781 h 43602"/>
              <a:gd name="connsiteX213" fmla="*/ 1844631 w 2032000"/>
              <a:gd name="connsiteY213" fmla="*/ 25929 h 43602"/>
              <a:gd name="connsiteX214" fmla="*/ 1852304 w 2032000"/>
              <a:gd name="connsiteY214" fmla="*/ 23548 h 43602"/>
              <a:gd name="connsiteX215" fmla="*/ 1859183 w 2032000"/>
              <a:gd name="connsiteY215" fmla="*/ 20902 h 43602"/>
              <a:gd name="connsiteX216" fmla="*/ 1865268 w 2032000"/>
              <a:gd name="connsiteY216" fmla="*/ 17727 h 43602"/>
              <a:gd name="connsiteX217" fmla="*/ 1871618 w 2032000"/>
              <a:gd name="connsiteY217" fmla="*/ 14552 h 43602"/>
              <a:gd name="connsiteX218" fmla="*/ 1877968 w 2032000"/>
              <a:gd name="connsiteY218" fmla="*/ 11377 h 43602"/>
              <a:gd name="connsiteX219" fmla="*/ 1884054 w 2032000"/>
              <a:gd name="connsiteY219" fmla="*/ 8731 h 43602"/>
              <a:gd name="connsiteX220" fmla="*/ 1890933 w 2032000"/>
              <a:gd name="connsiteY220" fmla="*/ 6085 h 43602"/>
              <a:gd name="connsiteX221" fmla="*/ 1898606 w 2032000"/>
              <a:gd name="connsiteY221" fmla="*/ 3440 h 43602"/>
              <a:gd name="connsiteX222" fmla="*/ 1907337 w 2032000"/>
              <a:gd name="connsiteY222" fmla="*/ 1588 h 43602"/>
              <a:gd name="connsiteX223" fmla="*/ 1917391 w 2032000"/>
              <a:gd name="connsiteY223" fmla="*/ 529 h 43602"/>
              <a:gd name="connsiteX224" fmla="*/ 1928768 w 2032000"/>
              <a:gd name="connsiteY224" fmla="*/ 0 h 43602"/>
              <a:gd name="connsiteX225" fmla="*/ 1940145 w 2032000"/>
              <a:gd name="connsiteY225" fmla="*/ 529 h 43602"/>
              <a:gd name="connsiteX226" fmla="*/ 1950200 w 2032000"/>
              <a:gd name="connsiteY226" fmla="*/ 1588 h 43602"/>
              <a:gd name="connsiteX227" fmla="*/ 1958931 w 2032000"/>
              <a:gd name="connsiteY227" fmla="*/ 3440 h 43602"/>
              <a:gd name="connsiteX228" fmla="*/ 1966604 w 2032000"/>
              <a:gd name="connsiteY228" fmla="*/ 6085 h 43602"/>
              <a:gd name="connsiteX229" fmla="*/ 1973483 w 2032000"/>
              <a:gd name="connsiteY229" fmla="*/ 8731 h 43602"/>
              <a:gd name="connsiteX230" fmla="*/ 1979568 w 2032000"/>
              <a:gd name="connsiteY230" fmla="*/ 11377 h 43602"/>
              <a:gd name="connsiteX231" fmla="*/ 1985918 w 2032000"/>
              <a:gd name="connsiteY231" fmla="*/ 14552 h 43602"/>
              <a:gd name="connsiteX232" fmla="*/ 1992268 w 2032000"/>
              <a:gd name="connsiteY232" fmla="*/ 17727 h 43602"/>
              <a:gd name="connsiteX233" fmla="*/ 1998354 w 2032000"/>
              <a:gd name="connsiteY233" fmla="*/ 20902 h 43602"/>
              <a:gd name="connsiteX234" fmla="*/ 2005233 w 2032000"/>
              <a:gd name="connsiteY234" fmla="*/ 23548 h 43602"/>
              <a:gd name="connsiteX235" fmla="*/ 2012906 w 2032000"/>
              <a:gd name="connsiteY235" fmla="*/ 25929 h 43602"/>
              <a:gd name="connsiteX236" fmla="*/ 2021637 w 2032000"/>
              <a:gd name="connsiteY236" fmla="*/ 27781 h 43602"/>
              <a:gd name="connsiteX237" fmla="*/ 2031691 w 2032000"/>
              <a:gd name="connsiteY237" fmla="*/ 29104 h 43602"/>
              <a:gd name="connsiteX238" fmla="*/ 2032000 w 2032000"/>
              <a:gd name="connsiteY238" fmla="*/ 29111 h 43602"/>
              <a:gd name="connsiteX239" fmla="*/ 2032000 w 2032000"/>
              <a:gd name="connsiteY239" fmla="*/ 43344 h 43602"/>
              <a:gd name="connsiteX240" fmla="*/ 2031691 w 2032000"/>
              <a:gd name="connsiteY240" fmla="*/ 43337 h 43602"/>
              <a:gd name="connsiteX241" fmla="*/ 2021637 w 2032000"/>
              <a:gd name="connsiteY241" fmla="*/ 42014 h 43602"/>
              <a:gd name="connsiteX242" fmla="*/ 2012906 w 2032000"/>
              <a:gd name="connsiteY242" fmla="*/ 40162 h 43602"/>
              <a:gd name="connsiteX243" fmla="*/ 2005233 w 2032000"/>
              <a:gd name="connsiteY243" fmla="*/ 37781 h 43602"/>
              <a:gd name="connsiteX244" fmla="*/ 1998354 w 2032000"/>
              <a:gd name="connsiteY244" fmla="*/ 35135 h 43602"/>
              <a:gd name="connsiteX245" fmla="*/ 1992268 w 2032000"/>
              <a:gd name="connsiteY245" fmla="*/ 31960 h 43602"/>
              <a:gd name="connsiteX246" fmla="*/ 1985918 w 2032000"/>
              <a:gd name="connsiteY246" fmla="*/ 28785 h 43602"/>
              <a:gd name="connsiteX247" fmla="*/ 1979568 w 2032000"/>
              <a:gd name="connsiteY247" fmla="*/ 25610 h 43602"/>
              <a:gd name="connsiteX248" fmla="*/ 1973483 w 2032000"/>
              <a:gd name="connsiteY248" fmla="*/ 22964 h 43602"/>
              <a:gd name="connsiteX249" fmla="*/ 1966604 w 2032000"/>
              <a:gd name="connsiteY249" fmla="*/ 20318 h 43602"/>
              <a:gd name="connsiteX250" fmla="*/ 1958931 w 2032000"/>
              <a:gd name="connsiteY250" fmla="*/ 17673 h 43602"/>
              <a:gd name="connsiteX251" fmla="*/ 1950200 w 2032000"/>
              <a:gd name="connsiteY251" fmla="*/ 15821 h 43602"/>
              <a:gd name="connsiteX252" fmla="*/ 1940145 w 2032000"/>
              <a:gd name="connsiteY252" fmla="*/ 14762 h 43602"/>
              <a:gd name="connsiteX253" fmla="*/ 1928768 w 2032000"/>
              <a:gd name="connsiteY253" fmla="*/ 14233 h 43602"/>
              <a:gd name="connsiteX254" fmla="*/ 1917391 w 2032000"/>
              <a:gd name="connsiteY254" fmla="*/ 14762 h 43602"/>
              <a:gd name="connsiteX255" fmla="*/ 1907337 w 2032000"/>
              <a:gd name="connsiteY255" fmla="*/ 15821 h 43602"/>
              <a:gd name="connsiteX256" fmla="*/ 1898606 w 2032000"/>
              <a:gd name="connsiteY256" fmla="*/ 17673 h 43602"/>
              <a:gd name="connsiteX257" fmla="*/ 1890933 w 2032000"/>
              <a:gd name="connsiteY257" fmla="*/ 20318 h 43602"/>
              <a:gd name="connsiteX258" fmla="*/ 1884054 w 2032000"/>
              <a:gd name="connsiteY258" fmla="*/ 22964 h 43602"/>
              <a:gd name="connsiteX259" fmla="*/ 1877968 w 2032000"/>
              <a:gd name="connsiteY259" fmla="*/ 25610 h 43602"/>
              <a:gd name="connsiteX260" fmla="*/ 1871618 w 2032000"/>
              <a:gd name="connsiteY260" fmla="*/ 28785 h 43602"/>
              <a:gd name="connsiteX261" fmla="*/ 1865268 w 2032000"/>
              <a:gd name="connsiteY261" fmla="*/ 31960 h 43602"/>
              <a:gd name="connsiteX262" fmla="*/ 1859183 w 2032000"/>
              <a:gd name="connsiteY262" fmla="*/ 35135 h 43602"/>
              <a:gd name="connsiteX263" fmla="*/ 1852304 w 2032000"/>
              <a:gd name="connsiteY263" fmla="*/ 37781 h 43602"/>
              <a:gd name="connsiteX264" fmla="*/ 1844631 w 2032000"/>
              <a:gd name="connsiteY264" fmla="*/ 40162 h 43602"/>
              <a:gd name="connsiteX265" fmla="*/ 1835900 w 2032000"/>
              <a:gd name="connsiteY265" fmla="*/ 42014 h 43602"/>
              <a:gd name="connsiteX266" fmla="*/ 1825845 w 2032000"/>
              <a:gd name="connsiteY266" fmla="*/ 43337 h 43602"/>
              <a:gd name="connsiteX267" fmla="*/ 1814468 w 2032000"/>
              <a:gd name="connsiteY267" fmla="*/ 43602 h 43602"/>
              <a:gd name="connsiteX268" fmla="*/ 1803091 w 2032000"/>
              <a:gd name="connsiteY268" fmla="*/ 43337 h 43602"/>
              <a:gd name="connsiteX269" fmla="*/ 1793037 w 2032000"/>
              <a:gd name="connsiteY269" fmla="*/ 42014 h 43602"/>
              <a:gd name="connsiteX270" fmla="*/ 1784306 w 2032000"/>
              <a:gd name="connsiteY270" fmla="*/ 40162 h 43602"/>
              <a:gd name="connsiteX271" fmla="*/ 1776633 w 2032000"/>
              <a:gd name="connsiteY271" fmla="*/ 37781 h 43602"/>
              <a:gd name="connsiteX272" fmla="*/ 1769754 w 2032000"/>
              <a:gd name="connsiteY272" fmla="*/ 35135 h 43602"/>
              <a:gd name="connsiteX273" fmla="*/ 1763668 w 2032000"/>
              <a:gd name="connsiteY273" fmla="*/ 31960 h 43602"/>
              <a:gd name="connsiteX274" fmla="*/ 1757318 w 2032000"/>
              <a:gd name="connsiteY274" fmla="*/ 28785 h 43602"/>
              <a:gd name="connsiteX275" fmla="*/ 1750968 w 2032000"/>
              <a:gd name="connsiteY275" fmla="*/ 25610 h 43602"/>
              <a:gd name="connsiteX276" fmla="*/ 1744883 w 2032000"/>
              <a:gd name="connsiteY276" fmla="*/ 22964 h 43602"/>
              <a:gd name="connsiteX277" fmla="*/ 1738004 w 2032000"/>
              <a:gd name="connsiteY277" fmla="*/ 20318 h 43602"/>
              <a:gd name="connsiteX278" fmla="*/ 1730331 w 2032000"/>
              <a:gd name="connsiteY278" fmla="*/ 17673 h 43602"/>
              <a:gd name="connsiteX279" fmla="*/ 1721600 w 2032000"/>
              <a:gd name="connsiteY279" fmla="*/ 15821 h 43602"/>
              <a:gd name="connsiteX280" fmla="*/ 1711545 w 2032000"/>
              <a:gd name="connsiteY280" fmla="*/ 14762 h 43602"/>
              <a:gd name="connsiteX281" fmla="*/ 1700168 w 2032000"/>
              <a:gd name="connsiteY281" fmla="*/ 14233 h 43602"/>
              <a:gd name="connsiteX282" fmla="*/ 1688791 w 2032000"/>
              <a:gd name="connsiteY282" fmla="*/ 14762 h 43602"/>
              <a:gd name="connsiteX283" fmla="*/ 1678737 w 2032000"/>
              <a:gd name="connsiteY283" fmla="*/ 15821 h 43602"/>
              <a:gd name="connsiteX284" fmla="*/ 1670006 w 2032000"/>
              <a:gd name="connsiteY284" fmla="*/ 17673 h 43602"/>
              <a:gd name="connsiteX285" fmla="*/ 1662333 w 2032000"/>
              <a:gd name="connsiteY285" fmla="*/ 20318 h 43602"/>
              <a:gd name="connsiteX286" fmla="*/ 1655454 w 2032000"/>
              <a:gd name="connsiteY286" fmla="*/ 22964 h 43602"/>
              <a:gd name="connsiteX287" fmla="*/ 1649368 w 2032000"/>
              <a:gd name="connsiteY287" fmla="*/ 25610 h 43602"/>
              <a:gd name="connsiteX288" fmla="*/ 1636668 w 2032000"/>
              <a:gd name="connsiteY288" fmla="*/ 31960 h 43602"/>
              <a:gd name="connsiteX289" fmla="*/ 1630583 w 2032000"/>
              <a:gd name="connsiteY289" fmla="*/ 35135 h 43602"/>
              <a:gd name="connsiteX290" fmla="*/ 1623704 w 2032000"/>
              <a:gd name="connsiteY290" fmla="*/ 37781 h 43602"/>
              <a:gd name="connsiteX291" fmla="*/ 1616031 w 2032000"/>
              <a:gd name="connsiteY291" fmla="*/ 40162 h 43602"/>
              <a:gd name="connsiteX292" fmla="*/ 1607300 w 2032000"/>
              <a:gd name="connsiteY292" fmla="*/ 42014 h 43602"/>
              <a:gd name="connsiteX293" fmla="*/ 1597245 w 2032000"/>
              <a:gd name="connsiteY293" fmla="*/ 43337 h 43602"/>
              <a:gd name="connsiteX294" fmla="*/ 1585868 w 2032000"/>
              <a:gd name="connsiteY294" fmla="*/ 43602 h 43602"/>
              <a:gd name="connsiteX295" fmla="*/ 1574491 w 2032000"/>
              <a:gd name="connsiteY295" fmla="*/ 43337 h 43602"/>
              <a:gd name="connsiteX296" fmla="*/ 1564437 w 2032000"/>
              <a:gd name="connsiteY296" fmla="*/ 42014 h 43602"/>
              <a:gd name="connsiteX297" fmla="*/ 1555706 w 2032000"/>
              <a:gd name="connsiteY297" fmla="*/ 40162 h 43602"/>
              <a:gd name="connsiteX298" fmla="*/ 1548033 w 2032000"/>
              <a:gd name="connsiteY298" fmla="*/ 37781 h 43602"/>
              <a:gd name="connsiteX299" fmla="*/ 1541154 w 2032000"/>
              <a:gd name="connsiteY299" fmla="*/ 35135 h 43602"/>
              <a:gd name="connsiteX300" fmla="*/ 1535068 w 2032000"/>
              <a:gd name="connsiteY300" fmla="*/ 31960 h 43602"/>
              <a:gd name="connsiteX301" fmla="*/ 1528718 w 2032000"/>
              <a:gd name="connsiteY301" fmla="*/ 28785 h 43602"/>
              <a:gd name="connsiteX302" fmla="*/ 1522368 w 2032000"/>
              <a:gd name="connsiteY302" fmla="*/ 25610 h 43602"/>
              <a:gd name="connsiteX303" fmla="*/ 1516283 w 2032000"/>
              <a:gd name="connsiteY303" fmla="*/ 22964 h 43602"/>
              <a:gd name="connsiteX304" fmla="*/ 1509404 w 2032000"/>
              <a:gd name="connsiteY304" fmla="*/ 20318 h 43602"/>
              <a:gd name="connsiteX305" fmla="*/ 1501731 w 2032000"/>
              <a:gd name="connsiteY305" fmla="*/ 17673 h 43602"/>
              <a:gd name="connsiteX306" fmla="*/ 1493000 w 2032000"/>
              <a:gd name="connsiteY306" fmla="*/ 15821 h 43602"/>
              <a:gd name="connsiteX307" fmla="*/ 1482945 w 2032000"/>
              <a:gd name="connsiteY307" fmla="*/ 14762 h 43602"/>
              <a:gd name="connsiteX308" fmla="*/ 1471304 w 2032000"/>
              <a:gd name="connsiteY308" fmla="*/ 14233 h 43602"/>
              <a:gd name="connsiteX309" fmla="*/ 1460191 w 2032000"/>
              <a:gd name="connsiteY309" fmla="*/ 14762 h 43602"/>
              <a:gd name="connsiteX310" fmla="*/ 1450137 w 2032000"/>
              <a:gd name="connsiteY310" fmla="*/ 15821 h 43602"/>
              <a:gd name="connsiteX311" fmla="*/ 1441406 w 2032000"/>
              <a:gd name="connsiteY311" fmla="*/ 17673 h 43602"/>
              <a:gd name="connsiteX312" fmla="*/ 1433733 w 2032000"/>
              <a:gd name="connsiteY312" fmla="*/ 20318 h 43602"/>
              <a:gd name="connsiteX313" fmla="*/ 1426854 w 2032000"/>
              <a:gd name="connsiteY313" fmla="*/ 22964 h 43602"/>
              <a:gd name="connsiteX314" fmla="*/ 1420768 w 2032000"/>
              <a:gd name="connsiteY314" fmla="*/ 25610 h 43602"/>
              <a:gd name="connsiteX315" fmla="*/ 1414418 w 2032000"/>
              <a:gd name="connsiteY315" fmla="*/ 28785 h 43602"/>
              <a:gd name="connsiteX316" fmla="*/ 1408068 w 2032000"/>
              <a:gd name="connsiteY316" fmla="*/ 31960 h 43602"/>
              <a:gd name="connsiteX317" fmla="*/ 1401983 w 2032000"/>
              <a:gd name="connsiteY317" fmla="*/ 35135 h 43602"/>
              <a:gd name="connsiteX318" fmla="*/ 1395104 w 2032000"/>
              <a:gd name="connsiteY318" fmla="*/ 37781 h 43602"/>
              <a:gd name="connsiteX319" fmla="*/ 1387431 w 2032000"/>
              <a:gd name="connsiteY319" fmla="*/ 40162 h 43602"/>
              <a:gd name="connsiteX320" fmla="*/ 1378700 w 2032000"/>
              <a:gd name="connsiteY320" fmla="*/ 42014 h 43602"/>
              <a:gd name="connsiteX321" fmla="*/ 1368645 w 2032000"/>
              <a:gd name="connsiteY321" fmla="*/ 43337 h 43602"/>
              <a:gd name="connsiteX322" fmla="*/ 1357268 w 2032000"/>
              <a:gd name="connsiteY322" fmla="*/ 43602 h 43602"/>
              <a:gd name="connsiteX323" fmla="*/ 1345891 w 2032000"/>
              <a:gd name="connsiteY323" fmla="*/ 43337 h 43602"/>
              <a:gd name="connsiteX324" fmla="*/ 1335837 w 2032000"/>
              <a:gd name="connsiteY324" fmla="*/ 42014 h 43602"/>
              <a:gd name="connsiteX325" fmla="*/ 1327106 w 2032000"/>
              <a:gd name="connsiteY325" fmla="*/ 40162 h 43602"/>
              <a:gd name="connsiteX326" fmla="*/ 1319433 w 2032000"/>
              <a:gd name="connsiteY326" fmla="*/ 37781 h 43602"/>
              <a:gd name="connsiteX327" fmla="*/ 1312554 w 2032000"/>
              <a:gd name="connsiteY327" fmla="*/ 35135 h 43602"/>
              <a:gd name="connsiteX328" fmla="*/ 1306468 w 2032000"/>
              <a:gd name="connsiteY328" fmla="*/ 31960 h 43602"/>
              <a:gd name="connsiteX329" fmla="*/ 1300118 w 2032000"/>
              <a:gd name="connsiteY329" fmla="*/ 28785 h 43602"/>
              <a:gd name="connsiteX330" fmla="*/ 1293768 w 2032000"/>
              <a:gd name="connsiteY330" fmla="*/ 25610 h 43602"/>
              <a:gd name="connsiteX331" fmla="*/ 1287683 w 2032000"/>
              <a:gd name="connsiteY331" fmla="*/ 22964 h 43602"/>
              <a:gd name="connsiteX332" fmla="*/ 1280804 w 2032000"/>
              <a:gd name="connsiteY332" fmla="*/ 20318 h 43602"/>
              <a:gd name="connsiteX333" fmla="*/ 1273131 w 2032000"/>
              <a:gd name="connsiteY333" fmla="*/ 17673 h 43602"/>
              <a:gd name="connsiteX334" fmla="*/ 1264400 w 2032000"/>
              <a:gd name="connsiteY334" fmla="*/ 15821 h 43602"/>
              <a:gd name="connsiteX335" fmla="*/ 1254345 w 2032000"/>
              <a:gd name="connsiteY335" fmla="*/ 14762 h 43602"/>
              <a:gd name="connsiteX336" fmla="*/ 1242968 w 2032000"/>
              <a:gd name="connsiteY336" fmla="*/ 14233 h 43602"/>
              <a:gd name="connsiteX337" fmla="*/ 1231591 w 2032000"/>
              <a:gd name="connsiteY337" fmla="*/ 14762 h 43602"/>
              <a:gd name="connsiteX338" fmla="*/ 1221537 w 2032000"/>
              <a:gd name="connsiteY338" fmla="*/ 15821 h 43602"/>
              <a:gd name="connsiteX339" fmla="*/ 1212806 w 2032000"/>
              <a:gd name="connsiteY339" fmla="*/ 17673 h 43602"/>
              <a:gd name="connsiteX340" fmla="*/ 1205133 w 2032000"/>
              <a:gd name="connsiteY340" fmla="*/ 20318 h 43602"/>
              <a:gd name="connsiteX341" fmla="*/ 1198254 w 2032000"/>
              <a:gd name="connsiteY341" fmla="*/ 22964 h 43602"/>
              <a:gd name="connsiteX342" fmla="*/ 1192168 w 2032000"/>
              <a:gd name="connsiteY342" fmla="*/ 25610 h 43602"/>
              <a:gd name="connsiteX343" fmla="*/ 1185818 w 2032000"/>
              <a:gd name="connsiteY343" fmla="*/ 28785 h 43602"/>
              <a:gd name="connsiteX344" fmla="*/ 1179468 w 2032000"/>
              <a:gd name="connsiteY344" fmla="*/ 31960 h 43602"/>
              <a:gd name="connsiteX345" fmla="*/ 1173383 w 2032000"/>
              <a:gd name="connsiteY345" fmla="*/ 35135 h 43602"/>
              <a:gd name="connsiteX346" fmla="*/ 1166504 w 2032000"/>
              <a:gd name="connsiteY346" fmla="*/ 37781 h 43602"/>
              <a:gd name="connsiteX347" fmla="*/ 1158831 w 2032000"/>
              <a:gd name="connsiteY347" fmla="*/ 40162 h 43602"/>
              <a:gd name="connsiteX348" fmla="*/ 1150100 w 2032000"/>
              <a:gd name="connsiteY348" fmla="*/ 42014 h 43602"/>
              <a:gd name="connsiteX349" fmla="*/ 1140045 w 2032000"/>
              <a:gd name="connsiteY349" fmla="*/ 43337 h 43602"/>
              <a:gd name="connsiteX350" fmla="*/ 1130300 w 2032000"/>
              <a:gd name="connsiteY350" fmla="*/ 43564 h 43602"/>
              <a:gd name="connsiteX351" fmla="*/ 1120555 w 2032000"/>
              <a:gd name="connsiteY351" fmla="*/ 43337 h 43602"/>
              <a:gd name="connsiteX352" fmla="*/ 1110501 w 2032000"/>
              <a:gd name="connsiteY352" fmla="*/ 42014 h 43602"/>
              <a:gd name="connsiteX353" fmla="*/ 1101769 w 2032000"/>
              <a:gd name="connsiteY353" fmla="*/ 40162 h 43602"/>
              <a:gd name="connsiteX354" fmla="*/ 1094096 w 2032000"/>
              <a:gd name="connsiteY354" fmla="*/ 37781 h 43602"/>
              <a:gd name="connsiteX355" fmla="*/ 1087217 w 2032000"/>
              <a:gd name="connsiteY355" fmla="*/ 35135 h 43602"/>
              <a:gd name="connsiteX356" fmla="*/ 1081132 w 2032000"/>
              <a:gd name="connsiteY356" fmla="*/ 31960 h 43602"/>
              <a:gd name="connsiteX357" fmla="*/ 1074782 w 2032000"/>
              <a:gd name="connsiteY357" fmla="*/ 28785 h 43602"/>
              <a:gd name="connsiteX358" fmla="*/ 1068432 w 2032000"/>
              <a:gd name="connsiteY358" fmla="*/ 25610 h 43602"/>
              <a:gd name="connsiteX359" fmla="*/ 1062346 w 2032000"/>
              <a:gd name="connsiteY359" fmla="*/ 22964 h 43602"/>
              <a:gd name="connsiteX360" fmla="*/ 1055467 w 2032000"/>
              <a:gd name="connsiteY360" fmla="*/ 20318 h 43602"/>
              <a:gd name="connsiteX361" fmla="*/ 1047794 w 2032000"/>
              <a:gd name="connsiteY361" fmla="*/ 17673 h 43602"/>
              <a:gd name="connsiteX362" fmla="*/ 1039063 w 2032000"/>
              <a:gd name="connsiteY362" fmla="*/ 15821 h 43602"/>
              <a:gd name="connsiteX363" fmla="*/ 1029009 w 2032000"/>
              <a:gd name="connsiteY363" fmla="*/ 14762 h 43602"/>
              <a:gd name="connsiteX364" fmla="*/ 1017632 w 2032000"/>
              <a:gd name="connsiteY364" fmla="*/ 14233 h 43602"/>
              <a:gd name="connsiteX365" fmla="*/ 1016000 w 2032000"/>
              <a:gd name="connsiteY365" fmla="*/ 14309 h 43602"/>
              <a:gd name="connsiteX366" fmla="*/ 1014368 w 2032000"/>
              <a:gd name="connsiteY366" fmla="*/ 14233 h 43602"/>
              <a:gd name="connsiteX367" fmla="*/ 1002991 w 2032000"/>
              <a:gd name="connsiteY367" fmla="*/ 14762 h 43602"/>
              <a:gd name="connsiteX368" fmla="*/ 992937 w 2032000"/>
              <a:gd name="connsiteY368" fmla="*/ 15821 h 43602"/>
              <a:gd name="connsiteX369" fmla="*/ 984206 w 2032000"/>
              <a:gd name="connsiteY369" fmla="*/ 17673 h 43602"/>
              <a:gd name="connsiteX370" fmla="*/ 976533 w 2032000"/>
              <a:gd name="connsiteY370" fmla="*/ 20318 h 43602"/>
              <a:gd name="connsiteX371" fmla="*/ 969654 w 2032000"/>
              <a:gd name="connsiteY371" fmla="*/ 22964 h 43602"/>
              <a:gd name="connsiteX372" fmla="*/ 963568 w 2032000"/>
              <a:gd name="connsiteY372" fmla="*/ 25610 h 43602"/>
              <a:gd name="connsiteX373" fmla="*/ 957218 w 2032000"/>
              <a:gd name="connsiteY373" fmla="*/ 28785 h 43602"/>
              <a:gd name="connsiteX374" fmla="*/ 950868 w 2032000"/>
              <a:gd name="connsiteY374" fmla="*/ 31960 h 43602"/>
              <a:gd name="connsiteX375" fmla="*/ 944783 w 2032000"/>
              <a:gd name="connsiteY375" fmla="*/ 35135 h 43602"/>
              <a:gd name="connsiteX376" fmla="*/ 937904 w 2032000"/>
              <a:gd name="connsiteY376" fmla="*/ 37781 h 43602"/>
              <a:gd name="connsiteX377" fmla="*/ 930231 w 2032000"/>
              <a:gd name="connsiteY377" fmla="*/ 40162 h 43602"/>
              <a:gd name="connsiteX378" fmla="*/ 921499 w 2032000"/>
              <a:gd name="connsiteY378" fmla="*/ 42014 h 43602"/>
              <a:gd name="connsiteX379" fmla="*/ 911445 w 2032000"/>
              <a:gd name="connsiteY379" fmla="*/ 43337 h 43602"/>
              <a:gd name="connsiteX380" fmla="*/ 901700 w 2032000"/>
              <a:gd name="connsiteY380" fmla="*/ 43564 h 43602"/>
              <a:gd name="connsiteX381" fmla="*/ 891955 w 2032000"/>
              <a:gd name="connsiteY381" fmla="*/ 43337 h 43602"/>
              <a:gd name="connsiteX382" fmla="*/ 881900 w 2032000"/>
              <a:gd name="connsiteY382" fmla="*/ 42014 h 43602"/>
              <a:gd name="connsiteX383" fmla="*/ 873169 w 2032000"/>
              <a:gd name="connsiteY383" fmla="*/ 40162 h 43602"/>
              <a:gd name="connsiteX384" fmla="*/ 865496 w 2032000"/>
              <a:gd name="connsiteY384" fmla="*/ 37781 h 43602"/>
              <a:gd name="connsiteX385" fmla="*/ 858617 w 2032000"/>
              <a:gd name="connsiteY385" fmla="*/ 35135 h 43602"/>
              <a:gd name="connsiteX386" fmla="*/ 852532 w 2032000"/>
              <a:gd name="connsiteY386" fmla="*/ 31960 h 43602"/>
              <a:gd name="connsiteX387" fmla="*/ 846182 w 2032000"/>
              <a:gd name="connsiteY387" fmla="*/ 28785 h 43602"/>
              <a:gd name="connsiteX388" fmla="*/ 839832 w 2032000"/>
              <a:gd name="connsiteY388" fmla="*/ 25610 h 43602"/>
              <a:gd name="connsiteX389" fmla="*/ 833746 w 2032000"/>
              <a:gd name="connsiteY389" fmla="*/ 22964 h 43602"/>
              <a:gd name="connsiteX390" fmla="*/ 826867 w 2032000"/>
              <a:gd name="connsiteY390" fmla="*/ 20318 h 43602"/>
              <a:gd name="connsiteX391" fmla="*/ 819194 w 2032000"/>
              <a:gd name="connsiteY391" fmla="*/ 17673 h 43602"/>
              <a:gd name="connsiteX392" fmla="*/ 810463 w 2032000"/>
              <a:gd name="connsiteY392" fmla="*/ 15821 h 43602"/>
              <a:gd name="connsiteX393" fmla="*/ 800409 w 2032000"/>
              <a:gd name="connsiteY393" fmla="*/ 14762 h 43602"/>
              <a:gd name="connsiteX394" fmla="*/ 789032 w 2032000"/>
              <a:gd name="connsiteY394" fmla="*/ 14233 h 43602"/>
              <a:gd name="connsiteX395" fmla="*/ 777655 w 2032000"/>
              <a:gd name="connsiteY395" fmla="*/ 14762 h 43602"/>
              <a:gd name="connsiteX396" fmla="*/ 767600 w 2032000"/>
              <a:gd name="connsiteY396" fmla="*/ 15821 h 43602"/>
              <a:gd name="connsiteX397" fmla="*/ 758869 w 2032000"/>
              <a:gd name="connsiteY397" fmla="*/ 17673 h 43602"/>
              <a:gd name="connsiteX398" fmla="*/ 751196 w 2032000"/>
              <a:gd name="connsiteY398" fmla="*/ 20318 h 43602"/>
              <a:gd name="connsiteX399" fmla="*/ 744317 w 2032000"/>
              <a:gd name="connsiteY399" fmla="*/ 22964 h 43602"/>
              <a:gd name="connsiteX400" fmla="*/ 738232 w 2032000"/>
              <a:gd name="connsiteY400" fmla="*/ 25610 h 43602"/>
              <a:gd name="connsiteX401" fmla="*/ 725532 w 2032000"/>
              <a:gd name="connsiteY401" fmla="*/ 31960 h 43602"/>
              <a:gd name="connsiteX402" fmla="*/ 719446 w 2032000"/>
              <a:gd name="connsiteY402" fmla="*/ 35135 h 43602"/>
              <a:gd name="connsiteX403" fmla="*/ 712567 w 2032000"/>
              <a:gd name="connsiteY403" fmla="*/ 37781 h 43602"/>
              <a:gd name="connsiteX404" fmla="*/ 704894 w 2032000"/>
              <a:gd name="connsiteY404" fmla="*/ 40162 h 43602"/>
              <a:gd name="connsiteX405" fmla="*/ 696163 w 2032000"/>
              <a:gd name="connsiteY405" fmla="*/ 42014 h 43602"/>
              <a:gd name="connsiteX406" fmla="*/ 686109 w 2032000"/>
              <a:gd name="connsiteY406" fmla="*/ 43337 h 43602"/>
              <a:gd name="connsiteX407" fmla="*/ 674732 w 2032000"/>
              <a:gd name="connsiteY407" fmla="*/ 43602 h 43602"/>
              <a:gd name="connsiteX408" fmla="*/ 663355 w 2032000"/>
              <a:gd name="connsiteY408" fmla="*/ 43337 h 43602"/>
              <a:gd name="connsiteX409" fmla="*/ 653300 w 2032000"/>
              <a:gd name="connsiteY409" fmla="*/ 42014 h 43602"/>
              <a:gd name="connsiteX410" fmla="*/ 644569 w 2032000"/>
              <a:gd name="connsiteY410" fmla="*/ 40162 h 43602"/>
              <a:gd name="connsiteX411" fmla="*/ 636896 w 2032000"/>
              <a:gd name="connsiteY411" fmla="*/ 37781 h 43602"/>
              <a:gd name="connsiteX412" fmla="*/ 630017 w 2032000"/>
              <a:gd name="connsiteY412" fmla="*/ 35135 h 43602"/>
              <a:gd name="connsiteX413" fmla="*/ 623932 w 2032000"/>
              <a:gd name="connsiteY413" fmla="*/ 31960 h 43602"/>
              <a:gd name="connsiteX414" fmla="*/ 617582 w 2032000"/>
              <a:gd name="connsiteY414" fmla="*/ 28785 h 43602"/>
              <a:gd name="connsiteX415" fmla="*/ 611232 w 2032000"/>
              <a:gd name="connsiteY415" fmla="*/ 25610 h 43602"/>
              <a:gd name="connsiteX416" fmla="*/ 605146 w 2032000"/>
              <a:gd name="connsiteY416" fmla="*/ 22964 h 43602"/>
              <a:gd name="connsiteX417" fmla="*/ 598267 w 2032000"/>
              <a:gd name="connsiteY417" fmla="*/ 20318 h 43602"/>
              <a:gd name="connsiteX418" fmla="*/ 590594 w 2032000"/>
              <a:gd name="connsiteY418" fmla="*/ 17673 h 43602"/>
              <a:gd name="connsiteX419" fmla="*/ 581863 w 2032000"/>
              <a:gd name="connsiteY419" fmla="*/ 15821 h 43602"/>
              <a:gd name="connsiteX420" fmla="*/ 571809 w 2032000"/>
              <a:gd name="connsiteY420" fmla="*/ 14762 h 43602"/>
              <a:gd name="connsiteX421" fmla="*/ 560167 w 2032000"/>
              <a:gd name="connsiteY421" fmla="*/ 14233 h 43602"/>
              <a:gd name="connsiteX422" fmla="*/ 549055 w 2032000"/>
              <a:gd name="connsiteY422" fmla="*/ 14762 h 43602"/>
              <a:gd name="connsiteX423" fmla="*/ 539000 w 2032000"/>
              <a:gd name="connsiteY423" fmla="*/ 15821 h 43602"/>
              <a:gd name="connsiteX424" fmla="*/ 530269 w 2032000"/>
              <a:gd name="connsiteY424" fmla="*/ 17673 h 43602"/>
              <a:gd name="connsiteX425" fmla="*/ 522596 w 2032000"/>
              <a:gd name="connsiteY425" fmla="*/ 20318 h 43602"/>
              <a:gd name="connsiteX426" fmla="*/ 515717 w 2032000"/>
              <a:gd name="connsiteY426" fmla="*/ 22964 h 43602"/>
              <a:gd name="connsiteX427" fmla="*/ 509632 w 2032000"/>
              <a:gd name="connsiteY427" fmla="*/ 25610 h 43602"/>
              <a:gd name="connsiteX428" fmla="*/ 503282 w 2032000"/>
              <a:gd name="connsiteY428" fmla="*/ 28785 h 43602"/>
              <a:gd name="connsiteX429" fmla="*/ 496932 w 2032000"/>
              <a:gd name="connsiteY429" fmla="*/ 31960 h 43602"/>
              <a:gd name="connsiteX430" fmla="*/ 490846 w 2032000"/>
              <a:gd name="connsiteY430" fmla="*/ 35135 h 43602"/>
              <a:gd name="connsiteX431" fmla="*/ 483967 w 2032000"/>
              <a:gd name="connsiteY431" fmla="*/ 37781 h 43602"/>
              <a:gd name="connsiteX432" fmla="*/ 476294 w 2032000"/>
              <a:gd name="connsiteY432" fmla="*/ 40162 h 43602"/>
              <a:gd name="connsiteX433" fmla="*/ 467563 w 2032000"/>
              <a:gd name="connsiteY433" fmla="*/ 42014 h 43602"/>
              <a:gd name="connsiteX434" fmla="*/ 457509 w 2032000"/>
              <a:gd name="connsiteY434" fmla="*/ 43337 h 43602"/>
              <a:gd name="connsiteX435" fmla="*/ 446132 w 2032000"/>
              <a:gd name="connsiteY435" fmla="*/ 43602 h 43602"/>
              <a:gd name="connsiteX436" fmla="*/ 434755 w 2032000"/>
              <a:gd name="connsiteY436" fmla="*/ 43337 h 43602"/>
              <a:gd name="connsiteX437" fmla="*/ 424700 w 2032000"/>
              <a:gd name="connsiteY437" fmla="*/ 42014 h 43602"/>
              <a:gd name="connsiteX438" fmla="*/ 415969 w 2032000"/>
              <a:gd name="connsiteY438" fmla="*/ 40162 h 43602"/>
              <a:gd name="connsiteX439" fmla="*/ 408296 w 2032000"/>
              <a:gd name="connsiteY439" fmla="*/ 37781 h 43602"/>
              <a:gd name="connsiteX440" fmla="*/ 401417 w 2032000"/>
              <a:gd name="connsiteY440" fmla="*/ 35135 h 43602"/>
              <a:gd name="connsiteX441" fmla="*/ 395332 w 2032000"/>
              <a:gd name="connsiteY441" fmla="*/ 31960 h 43602"/>
              <a:gd name="connsiteX442" fmla="*/ 388982 w 2032000"/>
              <a:gd name="connsiteY442" fmla="*/ 28785 h 43602"/>
              <a:gd name="connsiteX443" fmla="*/ 382632 w 2032000"/>
              <a:gd name="connsiteY443" fmla="*/ 25610 h 43602"/>
              <a:gd name="connsiteX444" fmla="*/ 376546 w 2032000"/>
              <a:gd name="connsiteY444" fmla="*/ 22964 h 43602"/>
              <a:gd name="connsiteX445" fmla="*/ 369667 w 2032000"/>
              <a:gd name="connsiteY445" fmla="*/ 20318 h 43602"/>
              <a:gd name="connsiteX446" fmla="*/ 361994 w 2032000"/>
              <a:gd name="connsiteY446" fmla="*/ 17673 h 43602"/>
              <a:gd name="connsiteX447" fmla="*/ 353263 w 2032000"/>
              <a:gd name="connsiteY447" fmla="*/ 15821 h 43602"/>
              <a:gd name="connsiteX448" fmla="*/ 343209 w 2032000"/>
              <a:gd name="connsiteY448" fmla="*/ 14762 h 43602"/>
              <a:gd name="connsiteX449" fmla="*/ 331832 w 2032000"/>
              <a:gd name="connsiteY449" fmla="*/ 14233 h 43602"/>
              <a:gd name="connsiteX450" fmla="*/ 320455 w 2032000"/>
              <a:gd name="connsiteY450" fmla="*/ 14762 h 43602"/>
              <a:gd name="connsiteX451" fmla="*/ 310400 w 2032000"/>
              <a:gd name="connsiteY451" fmla="*/ 15821 h 43602"/>
              <a:gd name="connsiteX452" fmla="*/ 301669 w 2032000"/>
              <a:gd name="connsiteY452" fmla="*/ 17673 h 43602"/>
              <a:gd name="connsiteX453" fmla="*/ 293996 w 2032000"/>
              <a:gd name="connsiteY453" fmla="*/ 20318 h 43602"/>
              <a:gd name="connsiteX454" fmla="*/ 287117 w 2032000"/>
              <a:gd name="connsiteY454" fmla="*/ 22964 h 43602"/>
              <a:gd name="connsiteX455" fmla="*/ 281032 w 2032000"/>
              <a:gd name="connsiteY455" fmla="*/ 25610 h 43602"/>
              <a:gd name="connsiteX456" fmla="*/ 274682 w 2032000"/>
              <a:gd name="connsiteY456" fmla="*/ 28785 h 43602"/>
              <a:gd name="connsiteX457" fmla="*/ 268332 w 2032000"/>
              <a:gd name="connsiteY457" fmla="*/ 31960 h 43602"/>
              <a:gd name="connsiteX458" fmla="*/ 262246 w 2032000"/>
              <a:gd name="connsiteY458" fmla="*/ 35135 h 43602"/>
              <a:gd name="connsiteX459" fmla="*/ 255367 w 2032000"/>
              <a:gd name="connsiteY459" fmla="*/ 37781 h 43602"/>
              <a:gd name="connsiteX460" fmla="*/ 247694 w 2032000"/>
              <a:gd name="connsiteY460" fmla="*/ 40162 h 43602"/>
              <a:gd name="connsiteX461" fmla="*/ 238963 w 2032000"/>
              <a:gd name="connsiteY461" fmla="*/ 42014 h 43602"/>
              <a:gd name="connsiteX462" fmla="*/ 228909 w 2032000"/>
              <a:gd name="connsiteY462" fmla="*/ 43337 h 43602"/>
              <a:gd name="connsiteX463" fmla="*/ 217532 w 2032000"/>
              <a:gd name="connsiteY463" fmla="*/ 43602 h 43602"/>
              <a:gd name="connsiteX464" fmla="*/ 206155 w 2032000"/>
              <a:gd name="connsiteY464" fmla="*/ 43337 h 43602"/>
              <a:gd name="connsiteX465" fmla="*/ 196100 w 2032000"/>
              <a:gd name="connsiteY465" fmla="*/ 42014 h 43602"/>
              <a:gd name="connsiteX466" fmla="*/ 187369 w 2032000"/>
              <a:gd name="connsiteY466" fmla="*/ 40162 h 43602"/>
              <a:gd name="connsiteX467" fmla="*/ 179696 w 2032000"/>
              <a:gd name="connsiteY467" fmla="*/ 37781 h 43602"/>
              <a:gd name="connsiteX468" fmla="*/ 172817 w 2032000"/>
              <a:gd name="connsiteY468" fmla="*/ 35135 h 43602"/>
              <a:gd name="connsiteX469" fmla="*/ 166732 w 2032000"/>
              <a:gd name="connsiteY469" fmla="*/ 31960 h 43602"/>
              <a:gd name="connsiteX470" fmla="*/ 160382 w 2032000"/>
              <a:gd name="connsiteY470" fmla="*/ 28785 h 43602"/>
              <a:gd name="connsiteX471" fmla="*/ 154032 w 2032000"/>
              <a:gd name="connsiteY471" fmla="*/ 25610 h 43602"/>
              <a:gd name="connsiteX472" fmla="*/ 147946 w 2032000"/>
              <a:gd name="connsiteY472" fmla="*/ 22964 h 43602"/>
              <a:gd name="connsiteX473" fmla="*/ 141067 w 2032000"/>
              <a:gd name="connsiteY473" fmla="*/ 20318 h 43602"/>
              <a:gd name="connsiteX474" fmla="*/ 133394 w 2032000"/>
              <a:gd name="connsiteY474" fmla="*/ 17673 h 43602"/>
              <a:gd name="connsiteX475" fmla="*/ 124663 w 2032000"/>
              <a:gd name="connsiteY475" fmla="*/ 15821 h 43602"/>
              <a:gd name="connsiteX476" fmla="*/ 114609 w 2032000"/>
              <a:gd name="connsiteY476" fmla="*/ 14762 h 43602"/>
              <a:gd name="connsiteX477" fmla="*/ 103232 w 2032000"/>
              <a:gd name="connsiteY477" fmla="*/ 14233 h 43602"/>
              <a:gd name="connsiteX478" fmla="*/ 91855 w 2032000"/>
              <a:gd name="connsiteY478" fmla="*/ 14762 h 43602"/>
              <a:gd name="connsiteX479" fmla="*/ 81800 w 2032000"/>
              <a:gd name="connsiteY479" fmla="*/ 15821 h 43602"/>
              <a:gd name="connsiteX480" fmla="*/ 73069 w 2032000"/>
              <a:gd name="connsiteY480" fmla="*/ 17673 h 43602"/>
              <a:gd name="connsiteX481" fmla="*/ 65396 w 2032000"/>
              <a:gd name="connsiteY481" fmla="*/ 20318 h 43602"/>
              <a:gd name="connsiteX482" fmla="*/ 58517 w 2032000"/>
              <a:gd name="connsiteY482" fmla="*/ 22964 h 43602"/>
              <a:gd name="connsiteX483" fmla="*/ 52432 w 2032000"/>
              <a:gd name="connsiteY483" fmla="*/ 25610 h 43602"/>
              <a:gd name="connsiteX484" fmla="*/ 46082 w 2032000"/>
              <a:gd name="connsiteY484" fmla="*/ 28785 h 43602"/>
              <a:gd name="connsiteX485" fmla="*/ 39732 w 2032000"/>
              <a:gd name="connsiteY485" fmla="*/ 31960 h 43602"/>
              <a:gd name="connsiteX486" fmla="*/ 33646 w 2032000"/>
              <a:gd name="connsiteY486" fmla="*/ 35135 h 43602"/>
              <a:gd name="connsiteX487" fmla="*/ 26767 w 2032000"/>
              <a:gd name="connsiteY487" fmla="*/ 37781 h 43602"/>
              <a:gd name="connsiteX488" fmla="*/ 19094 w 2032000"/>
              <a:gd name="connsiteY488" fmla="*/ 40162 h 43602"/>
              <a:gd name="connsiteX489" fmla="*/ 10363 w 2032000"/>
              <a:gd name="connsiteY489" fmla="*/ 42014 h 43602"/>
              <a:gd name="connsiteX490" fmla="*/ 309 w 2032000"/>
              <a:gd name="connsiteY490" fmla="*/ 43337 h 43602"/>
              <a:gd name="connsiteX491" fmla="*/ 0 w 2032000"/>
              <a:gd name="connsiteY491" fmla="*/ 43344 h 43602"/>
              <a:gd name="connsiteX492" fmla="*/ 0 w 2032000"/>
              <a:gd name="connsiteY492" fmla="*/ 29111 h 43602"/>
              <a:gd name="connsiteX493" fmla="*/ 309 w 2032000"/>
              <a:gd name="connsiteY493" fmla="*/ 29104 h 43602"/>
              <a:gd name="connsiteX494" fmla="*/ 10363 w 2032000"/>
              <a:gd name="connsiteY494" fmla="*/ 27781 h 43602"/>
              <a:gd name="connsiteX495" fmla="*/ 19094 w 2032000"/>
              <a:gd name="connsiteY495" fmla="*/ 25929 h 43602"/>
              <a:gd name="connsiteX496" fmla="*/ 26767 w 2032000"/>
              <a:gd name="connsiteY496" fmla="*/ 23548 h 43602"/>
              <a:gd name="connsiteX497" fmla="*/ 33646 w 2032000"/>
              <a:gd name="connsiteY497" fmla="*/ 20902 h 43602"/>
              <a:gd name="connsiteX498" fmla="*/ 39732 w 2032000"/>
              <a:gd name="connsiteY498" fmla="*/ 17727 h 43602"/>
              <a:gd name="connsiteX499" fmla="*/ 46082 w 2032000"/>
              <a:gd name="connsiteY499" fmla="*/ 14552 h 43602"/>
              <a:gd name="connsiteX500" fmla="*/ 52432 w 2032000"/>
              <a:gd name="connsiteY500" fmla="*/ 11377 h 43602"/>
              <a:gd name="connsiteX501" fmla="*/ 58517 w 2032000"/>
              <a:gd name="connsiteY501" fmla="*/ 8731 h 43602"/>
              <a:gd name="connsiteX502" fmla="*/ 65396 w 2032000"/>
              <a:gd name="connsiteY502" fmla="*/ 6085 h 43602"/>
              <a:gd name="connsiteX503" fmla="*/ 73069 w 2032000"/>
              <a:gd name="connsiteY503" fmla="*/ 3440 h 43602"/>
              <a:gd name="connsiteX504" fmla="*/ 81800 w 2032000"/>
              <a:gd name="connsiteY504" fmla="*/ 1588 h 43602"/>
              <a:gd name="connsiteX505" fmla="*/ 91855 w 2032000"/>
              <a:gd name="connsiteY505" fmla="*/ 529 h 43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Lst>
            <a:rect l="l" t="t" r="r" b="b"/>
            <a:pathLst>
              <a:path w="2032000" h="43602">
                <a:moveTo>
                  <a:pt x="103232" y="0"/>
                </a:moveTo>
                <a:lnTo>
                  <a:pt x="114609" y="529"/>
                </a:lnTo>
                <a:lnTo>
                  <a:pt x="124663" y="1588"/>
                </a:lnTo>
                <a:lnTo>
                  <a:pt x="133394" y="3440"/>
                </a:lnTo>
                <a:lnTo>
                  <a:pt x="141067" y="6085"/>
                </a:lnTo>
                <a:lnTo>
                  <a:pt x="147946" y="8731"/>
                </a:lnTo>
                <a:lnTo>
                  <a:pt x="154032" y="11377"/>
                </a:lnTo>
                <a:lnTo>
                  <a:pt x="160382" y="14552"/>
                </a:lnTo>
                <a:lnTo>
                  <a:pt x="166732" y="17727"/>
                </a:lnTo>
                <a:lnTo>
                  <a:pt x="172817" y="20902"/>
                </a:lnTo>
                <a:lnTo>
                  <a:pt x="179696" y="23548"/>
                </a:lnTo>
                <a:lnTo>
                  <a:pt x="187369" y="25929"/>
                </a:lnTo>
                <a:lnTo>
                  <a:pt x="196100" y="27781"/>
                </a:lnTo>
                <a:lnTo>
                  <a:pt x="206155" y="29104"/>
                </a:lnTo>
                <a:lnTo>
                  <a:pt x="217532" y="29369"/>
                </a:lnTo>
                <a:lnTo>
                  <a:pt x="228909" y="29104"/>
                </a:lnTo>
                <a:lnTo>
                  <a:pt x="238963" y="27781"/>
                </a:lnTo>
                <a:lnTo>
                  <a:pt x="247694" y="25929"/>
                </a:lnTo>
                <a:lnTo>
                  <a:pt x="255367" y="23548"/>
                </a:lnTo>
                <a:lnTo>
                  <a:pt x="262246" y="20902"/>
                </a:lnTo>
                <a:lnTo>
                  <a:pt x="268332" y="17727"/>
                </a:lnTo>
                <a:lnTo>
                  <a:pt x="274682" y="14552"/>
                </a:lnTo>
                <a:lnTo>
                  <a:pt x="281032" y="11377"/>
                </a:lnTo>
                <a:lnTo>
                  <a:pt x="287117" y="8731"/>
                </a:lnTo>
                <a:lnTo>
                  <a:pt x="293996" y="6085"/>
                </a:lnTo>
                <a:lnTo>
                  <a:pt x="301669" y="3440"/>
                </a:lnTo>
                <a:lnTo>
                  <a:pt x="310400" y="1588"/>
                </a:lnTo>
                <a:lnTo>
                  <a:pt x="320455" y="529"/>
                </a:lnTo>
                <a:lnTo>
                  <a:pt x="331832" y="0"/>
                </a:lnTo>
                <a:lnTo>
                  <a:pt x="343209" y="529"/>
                </a:lnTo>
                <a:lnTo>
                  <a:pt x="353263" y="1588"/>
                </a:lnTo>
                <a:lnTo>
                  <a:pt x="361994" y="3440"/>
                </a:lnTo>
                <a:lnTo>
                  <a:pt x="369667" y="6085"/>
                </a:lnTo>
                <a:lnTo>
                  <a:pt x="376546" y="8731"/>
                </a:lnTo>
                <a:lnTo>
                  <a:pt x="382632" y="11377"/>
                </a:lnTo>
                <a:lnTo>
                  <a:pt x="388982" y="14552"/>
                </a:lnTo>
                <a:lnTo>
                  <a:pt x="395332" y="17727"/>
                </a:lnTo>
                <a:lnTo>
                  <a:pt x="401417" y="20902"/>
                </a:lnTo>
                <a:lnTo>
                  <a:pt x="408296" y="23548"/>
                </a:lnTo>
                <a:lnTo>
                  <a:pt x="415969" y="25929"/>
                </a:lnTo>
                <a:lnTo>
                  <a:pt x="424700" y="27781"/>
                </a:lnTo>
                <a:lnTo>
                  <a:pt x="434755" y="29104"/>
                </a:lnTo>
                <a:lnTo>
                  <a:pt x="446132" y="29369"/>
                </a:lnTo>
                <a:lnTo>
                  <a:pt x="457509" y="29104"/>
                </a:lnTo>
                <a:lnTo>
                  <a:pt x="467563" y="27781"/>
                </a:lnTo>
                <a:lnTo>
                  <a:pt x="476294" y="25929"/>
                </a:lnTo>
                <a:lnTo>
                  <a:pt x="483967" y="23548"/>
                </a:lnTo>
                <a:lnTo>
                  <a:pt x="490846" y="20902"/>
                </a:lnTo>
                <a:lnTo>
                  <a:pt x="496932" y="17727"/>
                </a:lnTo>
                <a:lnTo>
                  <a:pt x="503282" y="14552"/>
                </a:lnTo>
                <a:lnTo>
                  <a:pt x="509632" y="11377"/>
                </a:lnTo>
                <a:lnTo>
                  <a:pt x="515717" y="8731"/>
                </a:lnTo>
                <a:lnTo>
                  <a:pt x="522596" y="6085"/>
                </a:lnTo>
                <a:lnTo>
                  <a:pt x="530269" y="3440"/>
                </a:lnTo>
                <a:lnTo>
                  <a:pt x="539000" y="1588"/>
                </a:lnTo>
                <a:lnTo>
                  <a:pt x="549055" y="529"/>
                </a:lnTo>
                <a:lnTo>
                  <a:pt x="560167" y="0"/>
                </a:lnTo>
                <a:lnTo>
                  <a:pt x="571809" y="529"/>
                </a:lnTo>
                <a:lnTo>
                  <a:pt x="581863" y="1588"/>
                </a:lnTo>
                <a:lnTo>
                  <a:pt x="590594" y="3440"/>
                </a:lnTo>
                <a:lnTo>
                  <a:pt x="598267" y="6085"/>
                </a:lnTo>
                <a:lnTo>
                  <a:pt x="605146" y="8731"/>
                </a:lnTo>
                <a:lnTo>
                  <a:pt x="611232" y="11377"/>
                </a:lnTo>
                <a:lnTo>
                  <a:pt x="617582" y="14552"/>
                </a:lnTo>
                <a:lnTo>
                  <a:pt x="623932" y="17727"/>
                </a:lnTo>
                <a:lnTo>
                  <a:pt x="630017" y="20902"/>
                </a:lnTo>
                <a:lnTo>
                  <a:pt x="636896" y="23548"/>
                </a:lnTo>
                <a:lnTo>
                  <a:pt x="644569" y="25929"/>
                </a:lnTo>
                <a:lnTo>
                  <a:pt x="653300" y="27781"/>
                </a:lnTo>
                <a:lnTo>
                  <a:pt x="663355" y="29104"/>
                </a:lnTo>
                <a:lnTo>
                  <a:pt x="674732" y="29369"/>
                </a:lnTo>
                <a:lnTo>
                  <a:pt x="686109" y="29104"/>
                </a:lnTo>
                <a:lnTo>
                  <a:pt x="696163" y="27781"/>
                </a:lnTo>
                <a:lnTo>
                  <a:pt x="704894" y="25929"/>
                </a:lnTo>
                <a:lnTo>
                  <a:pt x="712567" y="23548"/>
                </a:lnTo>
                <a:lnTo>
                  <a:pt x="719446" y="20902"/>
                </a:lnTo>
                <a:lnTo>
                  <a:pt x="725532" y="17727"/>
                </a:lnTo>
                <a:lnTo>
                  <a:pt x="738232" y="11377"/>
                </a:lnTo>
                <a:lnTo>
                  <a:pt x="744317" y="8731"/>
                </a:lnTo>
                <a:lnTo>
                  <a:pt x="751196" y="6085"/>
                </a:lnTo>
                <a:lnTo>
                  <a:pt x="758869" y="3440"/>
                </a:lnTo>
                <a:lnTo>
                  <a:pt x="767600" y="1588"/>
                </a:lnTo>
                <a:lnTo>
                  <a:pt x="777655" y="529"/>
                </a:lnTo>
                <a:lnTo>
                  <a:pt x="789032" y="0"/>
                </a:lnTo>
                <a:lnTo>
                  <a:pt x="800409" y="529"/>
                </a:lnTo>
                <a:lnTo>
                  <a:pt x="810463" y="1588"/>
                </a:lnTo>
                <a:lnTo>
                  <a:pt x="819194" y="3440"/>
                </a:lnTo>
                <a:lnTo>
                  <a:pt x="826867" y="6085"/>
                </a:lnTo>
                <a:lnTo>
                  <a:pt x="833746" y="8731"/>
                </a:lnTo>
                <a:lnTo>
                  <a:pt x="839832" y="11377"/>
                </a:lnTo>
                <a:lnTo>
                  <a:pt x="846182" y="14552"/>
                </a:lnTo>
                <a:lnTo>
                  <a:pt x="852532" y="17727"/>
                </a:lnTo>
                <a:lnTo>
                  <a:pt x="858617" y="20902"/>
                </a:lnTo>
                <a:lnTo>
                  <a:pt x="865496" y="23548"/>
                </a:lnTo>
                <a:lnTo>
                  <a:pt x="873169" y="25929"/>
                </a:lnTo>
                <a:lnTo>
                  <a:pt x="881900" y="27781"/>
                </a:lnTo>
                <a:lnTo>
                  <a:pt x="891955" y="29104"/>
                </a:lnTo>
                <a:lnTo>
                  <a:pt x="901700" y="29331"/>
                </a:lnTo>
                <a:lnTo>
                  <a:pt x="911445" y="29104"/>
                </a:lnTo>
                <a:lnTo>
                  <a:pt x="921499" y="27781"/>
                </a:lnTo>
                <a:lnTo>
                  <a:pt x="930231" y="25929"/>
                </a:lnTo>
                <a:lnTo>
                  <a:pt x="937904" y="23548"/>
                </a:lnTo>
                <a:lnTo>
                  <a:pt x="944783" y="20902"/>
                </a:lnTo>
                <a:lnTo>
                  <a:pt x="950868" y="17727"/>
                </a:lnTo>
                <a:lnTo>
                  <a:pt x="957218" y="14552"/>
                </a:lnTo>
                <a:lnTo>
                  <a:pt x="963568" y="11377"/>
                </a:lnTo>
                <a:lnTo>
                  <a:pt x="969654" y="8731"/>
                </a:lnTo>
                <a:lnTo>
                  <a:pt x="976533" y="6085"/>
                </a:lnTo>
                <a:lnTo>
                  <a:pt x="984206" y="3440"/>
                </a:lnTo>
                <a:lnTo>
                  <a:pt x="992937" y="1588"/>
                </a:lnTo>
                <a:lnTo>
                  <a:pt x="1002991" y="529"/>
                </a:lnTo>
                <a:lnTo>
                  <a:pt x="1014368" y="0"/>
                </a:lnTo>
                <a:lnTo>
                  <a:pt x="1016000" y="76"/>
                </a:lnTo>
                <a:lnTo>
                  <a:pt x="1017632" y="0"/>
                </a:lnTo>
                <a:lnTo>
                  <a:pt x="1029009" y="529"/>
                </a:lnTo>
                <a:lnTo>
                  <a:pt x="1039063" y="1588"/>
                </a:lnTo>
                <a:lnTo>
                  <a:pt x="1047794" y="3440"/>
                </a:lnTo>
                <a:lnTo>
                  <a:pt x="1055467" y="6085"/>
                </a:lnTo>
                <a:lnTo>
                  <a:pt x="1062346" y="8731"/>
                </a:lnTo>
                <a:lnTo>
                  <a:pt x="1068432" y="11377"/>
                </a:lnTo>
                <a:lnTo>
                  <a:pt x="1074782" y="14552"/>
                </a:lnTo>
                <a:lnTo>
                  <a:pt x="1081132" y="17727"/>
                </a:lnTo>
                <a:lnTo>
                  <a:pt x="1087217" y="20902"/>
                </a:lnTo>
                <a:lnTo>
                  <a:pt x="1094096" y="23548"/>
                </a:lnTo>
                <a:lnTo>
                  <a:pt x="1101769" y="25929"/>
                </a:lnTo>
                <a:lnTo>
                  <a:pt x="1110501" y="27781"/>
                </a:lnTo>
                <a:lnTo>
                  <a:pt x="1120555" y="29104"/>
                </a:lnTo>
                <a:lnTo>
                  <a:pt x="1130300" y="29331"/>
                </a:lnTo>
                <a:lnTo>
                  <a:pt x="1140045" y="29104"/>
                </a:lnTo>
                <a:lnTo>
                  <a:pt x="1150100" y="27781"/>
                </a:lnTo>
                <a:lnTo>
                  <a:pt x="1158831" y="25929"/>
                </a:lnTo>
                <a:lnTo>
                  <a:pt x="1166504" y="23548"/>
                </a:lnTo>
                <a:lnTo>
                  <a:pt x="1173383" y="20902"/>
                </a:lnTo>
                <a:lnTo>
                  <a:pt x="1179468" y="17727"/>
                </a:lnTo>
                <a:lnTo>
                  <a:pt x="1185818" y="14552"/>
                </a:lnTo>
                <a:lnTo>
                  <a:pt x="1192168" y="11377"/>
                </a:lnTo>
                <a:lnTo>
                  <a:pt x="1198254" y="8731"/>
                </a:lnTo>
                <a:lnTo>
                  <a:pt x="1205133" y="6085"/>
                </a:lnTo>
                <a:lnTo>
                  <a:pt x="1212806" y="3440"/>
                </a:lnTo>
                <a:lnTo>
                  <a:pt x="1221537" y="1588"/>
                </a:lnTo>
                <a:lnTo>
                  <a:pt x="1231591" y="529"/>
                </a:lnTo>
                <a:lnTo>
                  <a:pt x="1242968" y="0"/>
                </a:lnTo>
                <a:lnTo>
                  <a:pt x="1254345" y="529"/>
                </a:lnTo>
                <a:lnTo>
                  <a:pt x="1264400" y="1588"/>
                </a:lnTo>
                <a:lnTo>
                  <a:pt x="1273131" y="3440"/>
                </a:lnTo>
                <a:lnTo>
                  <a:pt x="1280804" y="6085"/>
                </a:lnTo>
                <a:lnTo>
                  <a:pt x="1287683" y="8731"/>
                </a:lnTo>
                <a:lnTo>
                  <a:pt x="1293768" y="11377"/>
                </a:lnTo>
                <a:lnTo>
                  <a:pt x="1300118" y="14552"/>
                </a:lnTo>
                <a:lnTo>
                  <a:pt x="1306468" y="17727"/>
                </a:lnTo>
                <a:lnTo>
                  <a:pt x="1312554" y="20902"/>
                </a:lnTo>
                <a:lnTo>
                  <a:pt x="1319433" y="23548"/>
                </a:lnTo>
                <a:lnTo>
                  <a:pt x="1327106" y="25929"/>
                </a:lnTo>
                <a:lnTo>
                  <a:pt x="1335837" y="27781"/>
                </a:lnTo>
                <a:lnTo>
                  <a:pt x="1345891" y="29104"/>
                </a:lnTo>
                <a:lnTo>
                  <a:pt x="1357268" y="29369"/>
                </a:lnTo>
                <a:lnTo>
                  <a:pt x="1368645" y="29104"/>
                </a:lnTo>
                <a:lnTo>
                  <a:pt x="1378700" y="27781"/>
                </a:lnTo>
                <a:lnTo>
                  <a:pt x="1387431" y="25929"/>
                </a:lnTo>
                <a:lnTo>
                  <a:pt x="1395104" y="23548"/>
                </a:lnTo>
                <a:lnTo>
                  <a:pt x="1401983" y="20902"/>
                </a:lnTo>
                <a:lnTo>
                  <a:pt x="1408068" y="17727"/>
                </a:lnTo>
                <a:lnTo>
                  <a:pt x="1414418" y="14552"/>
                </a:lnTo>
                <a:lnTo>
                  <a:pt x="1420768" y="11377"/>
                </a:lnTo>
                <a:lnTo>
                  <a:pt x="1426854" y="8731"/>
                </a:lnTo>
                <a:lnTo>
                  <a:pt x="1433733" y="6085"/>
                </a:lnTo>
                <a:lnTo>
                  <a:pt x="1441406" y="3440"/>
                </a:lnTo>
                <a:lnTo>
                  <a:pt x="1450137" y="1588"/>
                </a:lnTo>
                <a:lnTo>
                  <a:pt x="1460191" y="529"/>
                </a:lnTo>
                <a:lnTo>
                  <a:pt x="1471304" y="0"/>
                </a:lnTo>
                <a:lnTo>
                  <a:pt x="1482945" y="529"/>
                </a:lnTo>
                <a:lnTo>
                  <a:pt x="1493000" y="1588"/>
                </a:lnTo>
                <a:lnTo>
                  <a:pt x="1501731" y="3440"/>
                </a:lnTo>
                <a:lnTo>
                  <a:pt x="1509404" y="6085"/>
                </a:lnTo>
                <a:lnTo>
                  <a:pt x="1516283" y="8731"/>
                </a:lnTo>
                <a:lnTo>
                  <a:pt x="1522368" y="11377"/>
                </a:lnTo>
                <a:lnTo>
                  <a:pt x="1528718" y="14552"/>
                </a:lnTo>
                <a:lnTo>
                  <a:pt x="1535068" y="17727"/>
                </a:lnTo>
                <a:lnTo>
                  <a:pt x="1541154" y="20902"/>
                </a:lnTo>
                <a:lnTo>
                  <a:pt x="1548033" y="23548"/>
                </a:lnTo>
                <a:lnTo>
                  <a:pt x="1555706" y="25929"/>
                </a:lnTo>
                <a:lnTo>
                  <a:pt x="1564437" y="27781"/>
                </a:lnTo>
                <a:lnTo>
                  <a:pt x="1574491" y="29104"/>
                </a:lnTo>
                <a:lnTo>
                  <a:pt x="1585868" y="29369"/>
                </a:lnTo>
                <a:lnTo>
                  <a:pt x="1597245" y="29104"/>
                </a:lnTo>
                <a:lnTo>
                  <a:pt x="1607300" y="27781"/>
                </a:lnTo>
                <a:lnTo>
                  <a:pt x="1616031" y="25929"/>
                </a:lnTo>
                <a:lnTo>
                  <a:pt x="1623704" y="23548"/>
                </a:lnTo>
                <a:lnTo>
                  <a:pt x="1630583" y="20902"/>
                </a:lnTo>
                <a:lnTo>
                  <a:pt x="1636668" y="17727"/>
                </a:lnTo>
                <a:lnTo>
                  <a:pt x="1649368" y="11377"/>
                </a:lnTo>
                <a:lnTo>
                  <a:pt x="1655454" y="8731"/>
                </a:lnTo>
                <a:lnTo>
                  <a:pt x="1662333" y="6085"/>
                </a:lnTo>
                <a:lnTo>
                  <a:pt x="1670006" y="3440"/>
                </a:lnTo>
                <a:lnTo>
                  <a:pt x="1678737" y="1588"/>
                </a:lnTo>
                <a:lnTo>
                  <a:pt x="1688791" y="529"/>
                </a:lnTo>
                <a:lnTo>
                  <a:pt x="1700168" y="0"/>
                </a:lnTo>
                <a:lnTo>
                  <a:pt x="1711545" y="529"/>
                </a:lnTo>
                <a:lnTo>
                  <a:pt x="1721600" y="1588"/>
                </a:lnTo>
                <a:lnTo>
                  <a:pt x="1730331" y="3440"/>
                </a:lnTo>
                <a:lnTo>
                  <a:pt x="1738004" y="6085"/>
                </a:lnTo>
                <a:lnTo>
                  <a:pt x="1744883" y="8731"/>
                </a:lnTo>
                <a:lnTo>
                  <a:pt x="1750968" y="11377"/>
                </a:lnTo>
                <a:lnTo>
                  <a:pt x="1757318" y="14552"/>
                </a:lnTo>
                <a:lnTo>
                  <a:pt x="1763668" y="17727"/>
                </a:lnTo>
                <a:lnTo>
                  <a:pt x="1769754" y="20902"/>
                </a:lnTo>
                <a:lnTo>
                  <a:pt x="1776633" y="23548"/>
                </a:lnTo>
                <a:lnTo>
                  <a:pt x="1784306" y="25929"/>
                </a:lnTo>
                <a:lnTo>
                  <a:pt x="1793037" y="27781"/>
                </a:lnTo>
                <a:lnTo>
                  <a:pt x="1803091" y="29104"/>
                </a:lnTo>
                <a:lnTo>
                  <a:pt x="1814468" y="29369"/>
                </a:lnTo>
                <a:lnTo>
                  <a:pt x="1825845" y="29104"/>
                </a:lnTo>
                <a:lnTo>
                  <a:pt x="1835900" y="27781"/>
                </a:lnTo>
                <a:lnTo>
                  <a:pt x="1844631" y="25929"/>
                </a:lnTo>
                <a:lnTo>
                  <a:pt x="1852304" y="23548"/>
                </a:lnTo>
                <a:lnTo>
                  <a:pt x="1859183" y="20902"/>
                </a:lnTo>
                <a:lnTo>
                  <a:pt x="1865268" y="17727"/>
                </a:lnTo>
                <a:lnTo>
                  <a:pt x="1871618" y="14552"/>
                </a:lnTo>
                <a:lnTo>
                  <a:pt x="1877968" y="11377"/>
                </a:lnTo>
                <a:lnTo>
                  <a:pt x="1884054" y="8731"/>
                </a:lnTo>
                <a:lnTo>
                  <a:pt x="1890933" y="6085"/>
                </a:lnTo>
                <a:lnTo>
                  <a:pt x="1898606" y="3440"/>
                </a:lnTo>
                <a:lnTo>
                  <a:pt x="1907337" y="1588"/>
                </a:lnTo>
                <a:lnTo>
                  <a:pt x="1917391" y="529"/>
                </a:lnTo>
                <a:lnTo>
                  <a:pt x="1928768" y="0"/>
                </a:lnTo>
                <a:lnTo>
                  <a:pt x="1940145" y="529"/>
                </a:lnTo>
                <a:lnTo>
                  <a:pt x="1950200" y="1588"/>
                </a:lnTo>
                <a:lnTo>
                  <a:pt x="1958931" y="3440"/>
                </a:lnTo>
                <a:lnTo>
                  <a:pt x="1966604" y="6085"/>
                </a:lnTo>
                <a:lnTo>
                  <a:pt x="1973483" y="8731"/>
                </a:lnTo>
                <a:lnTo>
                  <a:pt x="1979568" y="11377"/>
                </a:lnTo>
                <a:lnTo>
                  <a:pt x="1985918" y="14552"/>
                </a:lnTo>
                <a:lnTo>
                  <a:pt x="1992268" y="17727"/>
                </a:lnTo>
                <a:lnTo>
                  <a:pt x="1998354" y="20902"/>
                </a:lnTo>
                <a:lnTo>
                  <a:pt x="2005233" y="23548"/>
                </a:lnTo>
                <a:lnTo>
                  <a:pt x="2012906" y="25929"/>
                </a:lnTo>
                <a:lnTo>
                  <a:pt x="2021637" y="27781"/>
                </a:lnTo>
                <a:lnTo>
                  <a:pt x="2031691" y="29104"/>
                </a:lnTo>
                <a:lnTo>
                  <a:pt x="2032000" y="29111"/>
                </a:lnTo>
                <a:lnTo>
                  <a:pt x="2032000" y="43344"/>
                </a:lnTo>
                <a:lnTo>
                  <a:pt x="2031691" y="43337"/>
                </a:lnTo>
                <a:lnTo>
                  <a:pt x="2021637" y="42014"/>
                </a:lnTo>
                <a:lnTo>
                  <a:pt x="2012906" y="40162"/>
                </a:lnTo>
                <a:lnTo>
                  <a:pt x="2005233" y="37781"/>
                </a:lnTo>
                <a:lnTo>
                  <a:pt x="1998354" y="35135"/>
                </a:lnTo>
                <a:lnTo>
                  <a:pt x="1992268" y="31960"/>
                </a:lnTo>
                <a:lnTo>
                  <a:pt x="1985918" y="28785"/>
                </a:lnTo>
                <a:lnTo>
                  <a:pt x="1979568" y="25610"/>
                </a:lnTo>
                <a:lnTo>
                  <a:pt x="1973483" y="22964"/>
                </a:lnTo>
                <a:lnTo>
                  <a:pt x="1966604" y="20318"/>
                </a:lnTo>
                <a:lnTo>
                  <a:pt x="1958931" y="17673"/>
                </a:lnTo>
                <a:lnTo>
                  <a:pt x="1950200" y="15821"/>
                </a:lnTo>
                <a:lnTo>
                  <a:pt x="1940145" y="14762"/>
                </a:lnTo>
                <a:lnTo>
                  <a:pt x="1928768" y="14233"/>
                </a:lnTo>
                <a:lnTo>
                  <a:pt x="1917391" y="14762"/>
                </a:lnTo>
                <a:lnTo>
                  <a:pt x="1907337" y="15821"/>
                </a:lnTo>
                <a:lnTo>
                  <a:pt x="1898606" y="17673"/>
                </a:lnTo>
                <a:lnTo>
                  <a:pt x="1890933" y="20318"/>
                </a:lnTo>
                <a:lnTo>
                  <a:pt x="1884054" y="22964"/>
                </a:lnTo>
                <a:lnTo>
                  <a:pt x="1877968" y="25610"/>
                </a:lnTo>
                <a:lnTo>
                  <a:pt x="1871618" y="28785"/>
                </a:lnTo>
                <a:lnTo>
                  <a:pt x="1865268" y="31960"/>
                </a:lnTo>
                <a:lnTo>
                  <a:pt x="1859183" y="35135"/>
                </a:lnTo>
                <a:lnTo>
                  <a:pt x="1852304" y="37781"/>
                </a:lnTo>
                <a:lnTo>
                  <a:pt x="1844631" y="40162"/>
                </a:lnTo>
                <a:lnTo>
                  <a:pt x="1835900" y="42014"/>
                </a:lnTo>
                <a:lnTo>
                  <a:pt x="1825845" y="43337"/>
                </a:lnTo>
                <a:lnTo>
                  <a:pt x="1814468" y="43602"/>
                </a:lnTo>
                <a:lnTo>
                  <a:pt x="1803091" y="43337"/>
                </a:lnTo>
                <a:lnTo>
                  <a:pt x="1793037" y="42014"/>
                </a:lnTo>
                <a:lnTo>
                  <a:pt x="1784306" y="40162"/>
                </a:lnTo>
                <a:lnTo>
                  <a:pt x="1776633" y="37781"/>
                </a:lnTo>
                <a:lnTo>
                  <a:pt x="1769754" y="35135"/>
                </a:lnTo>
                <a:lnTo>
                  <a:pt x="1763668" y="31960"/>
                </a:lnTo>
                <a:lnTo>
                  <a:pt x="1757318" y="28785"/>
                </a:lnTo>
                <a:lnTo>
                  <a:pt x="1750968" y="25610"/>
                </a:lnTo>
                <a:lnTo>
                  <a:pt x="1744883" y="22964"/>
                </a:lnTo>
                <a:lnTo>
                  <a:pt x="1738004" y="20318"/>
                </a:lnTo>
                <a:lnTo>
                  <a:pt x="1730331" y="17673"/>
                </a:lnTo>
                <a:lnTo>
                  <a:pt x="1721600" y="15821"/>
                </a:lnTo>
                <a:lnTo>
                  <a:pt x="1711545" y="14762"/>
                </a:lnTo>
                <a:lnTo>
                  <a:pt x="1700168" y="14233"/>
                </a:lnTo>
                <a:lnTo>
                  <a:pt x="1688791" y="14762"/>
                </a:lnTo>
                <a:lnTo>
                  <a:pt x="1678737" y="15821"/>
                </a:lnTo>
                <a:lnTo>
                  <a:pt x="1670006" y="17673"/>
                </a:lnTo>
                <a:lnTo>
                  <a:pt x="1662333" y="20318"/>
                </a:lnTo>
                <a:lnTo>
                  <a:pt x="1655454" y="22964"/>
                </a:lnTo>
                <a:lnTo>
                  <a:pt x="1649368" y="25610"/>
                </a:lnTo>
                <a:lnTo>
                  <a:pt x="1636668" y="31960"/>
                </a:lnTo>
                <a:lnTo>
                  <a:pt x="1630583" y="35135"/>
                </a:lnTo>
                <a:lnTo>
                  <a:pt x="1623704" y="37781"/>
                </a:lnTo>
                <a:lnTo>
                  <a:pt x="1616031" y="40162"/>
                </a:lnTo>
                <a:lnTo>
                  <a:pt x="1607300" y="42014"/>
                </a:lnTo>
                <a:lnTo>
                  <a:pt x="1597245" y="43337"/>
                </a:lnTo>
                <a:lnTo>
                  <a:pt x="1585868" y="43602"/>
                </a:lnTo>
                <a:lnTo>
                  <a:pt x="1574491" y="43337"/>
                </a:lnTo>
                <a:lnTo>
                  <a:pt x="1564437" y="42014"/>
                </a:lnTo>
                <a:lnTo>
                  <a:pt x="1555706" y="40162"/>
                </a:lnTo>
                <a:lnTo>
                  <a:pt x="1548033" y="37781"/>
                </a:lnTo>
                <a:lnTo>
                  <a:pt x="1541154" y="35135"/>
                </a:lnTo>
                <a:lnTo>
                  <a:pt x="1535068" y="31960"/>
                </a:lnTo>
                <a:lnTo>
                  <a:pt x="1528718" y="28785"/>
                </a:lnTo>
                <a:lnTo>
                  <a:pt x="1522368" y="25610"/>
                </a:lnTo>
                <a:lnTo>
                  <a:pt x="1516283" y="22964"/>
                </a:lnTo>
                <a:lnTo>
                  <a:pt x="1509404" y="20318"/>
                </a:lnTo>
                <a:lnTo>
                  <a:pt x="1501731" y="17673"/>
                </a:lnTo>
                <a:lnTo>
                  <a:pt x="1493000" y="15821"/>
                </a:lnTo>
                <a:lnTo>
                  <a:pt x="1482945" y="14762"/>
                </a:lnTo>
                <a:lnTo>
                  <a:pt x="1471304" y="14233"/>
                </a:lnTo>
                <a:lnTo>
                  <a:pt x="1460191" y="14762"/>
                </a:lnTo>
                <a:lnTo>
                  <a:pt x="1450137" y="15821"/>
                </a:lnTo>
                <a:lnTo>
                  <a:pt x="1441406" y="17673"/>
                </a:lnTo>
                <a:lnTo>
                  <a:pt x="1433733" y="20318"/>
                </a:lnTo>
                <a:lnTo>
                  <a:pt x="1426854" y="22964"/>
                </a:lnTo>
                <a:lnTo>
                  <a:pt x="1420768" y="25610"/>
                </a:lnTo>
                <a:lnTo>
                  <a:pt x="1414418" y="28785"/>
                </a:lnTo>
                <a:lnTo>
                  <a:pt x="1408068" y="31960"/>
                </a:lnTo>
                <a:lnTo>
                  <a:pt x="1401983" y="35135"/>
                </a:lnTo>
                <a:lnTo>
                  <a:pt x="1395104" y="37781"/>
                </a:lnTo>
                <a:lnTo>
                  <a:pt x="1387431" y="40162"/>
                </a:lnTo>
                <a:lnTo>
                  <a:pt x="1378700" y="42014"/>
                </a:lnTo>
                <a:lnTo>
                  <a:pt x="1368645" y="43337"/>
                </a:lnTo>
                <a:lnTo>
                  <a:pt x="1357268" y="43602"/>
                </a:lnTo>
                <a:lnTo>
                  <a:pt x="1345891" y="43337"/>
                </a:lnTo>
                <a:lnTo>
                  <a:pt x="1335837" y="42014"/>
                </a:lnTo>
                <a:lnTo>
                  <a:pt x="1327106" y="40162"/>
                </a:lnTo>
                <a:lnTo>
                  <a:pt x="1319433" y="37781"/>
                </a:lnTo>
                <a:lnTo>
                  <a:pt x="1312554" y="35135"/>
                </a:lnTo>
                <a:lnTo>
                  <a:pt x="1306468" y="31960"/>
                </a:lnTo>
                <a:lnTo>
                  <a:pt x="1300118" y="28785"/>
                </a:lnTo>
                <a:lnTo>
                  <a:pt x="1293768" y="25610"/>
                </a:lnTo>
                <a:lnTo>
                  <a:pt x="1287683" y="22964"/>
                </a:lnTo>
                <a:lnTo>
                  <a:pt x="1280804" y="20318"/>
                </a:lnTo>
                <a:lnTo>
                  <a:pt x="1273131" y="17673"/>
                </a:lnTo>
                <a:lnTo>
                  <a:pt x="1264400" y="15821"/>
                </a:lnTo>
                <a:lnTo>
                  <a:pt x="1254345" y="14762"/>
                </a:lnTo>
                <a:lnTo>
                  <a:pt x="1242968" y="14233"/>
                </a:lnTo>
                <a:lnTo>
                  <a:pt x="1231591" y="14762"/>
                </a:lnTo>
                <a:lnTo>
                  <a:pt x="1221537" y="15821"/>
                </a:lnTo>
                <a:lnTo>
                  <a:pt x="1212806" y="17673"/>
                </a:lnTo>
                <a:lnTo>
                  <a:pt x="1205133" y="20318"/>
                </a:lnTo>
                <a:lnTo>
                  <a:pt x="1198254" y="22964"/>
                </a:lnTo>
                <a:lnTo>
                  <a:pt x="1192168" y="25610"/>
                </a:lnTo>
                <a:lnTo>
                  <a:pt x="1185818" y="28785"/>
                </a:lnTo>
                <a:lnTo>
                  <a:pt x="1179468" y="31960"/>
                </a:lnTo>
                <a:lnTo>
                  <a:pt x="1173383" y="35135"/>
                </a:lnTo>
                <a:lnTo>
                  <a:pt x="1166504" y="37781"/>
                </a:lnTo>
                <a:lnTo>
                  <a:pt x="1158831" y="40162"/>
                </a:lnTo>
                <a:lnTo>
                  <a:pt x="1150100" y="42014"/>
                </a:lnTo>
                <a:lnTo>
                  <a:pt x="1140045" y="43337"/>
                </a:lnTo>
                <a:lnTo>
                  <a:pt x="1130300" y="43564"/>
                </a:lnTo>
                <a:lnTo>
                  <a:pt x="1120555" y="43337"/>
                </a:lnTo>
                <a:lnTo>
                  <a:pt x="1110501" y="42014"/>
                </a:lnTo>
                <a:lnTo>
                  <a:pt x="1101769" y="40162"/>
                </a:lnTo>
                <a:lnTo>
                  <a:pt x="1094096" y="37781"/>
                </a:lnTo>
                <a:lnTo>
                  <a:pt x="1087217" y="35135"/>
                </a:lnTo>
                <a:lnTo>
                  <a:pt x="1081132" y="31960"/>
                </a:lnTo>
                <a:lnTo>
                  <a:pt x="1074782" y="28785"/>
                </a:lnTo>
                <a:lnTo>
                  <a:pt x="1068432" y="25610"/>
                </a:lnTo>
                <a:lnTo>
                  <a:pt x="1062346" y="22964"/>
                </a:lnTo>
                <a:lnTo>
                  <a:pt x="1055467" y="20318"/>
                </a:lnTo>
                <a:lnTo>
                  <a:pt x="1047794" y="17673"/>
                </a:lnTo>
                <a:lnTo>
                  <a:pt x="1039063" y="15821"/>
                </a:lnTo>
                <a:lnTo>
                  <a:pt x="1029009" y="14762"/>
                </a:lnTo>
                <a:lnTo>
                  <a:pt x="1017632" y="14233"/>
                </a:lnTo>
                <a:lnTo>
                  <a:pt x="1016000" y="14309"/>
                </a:lnTo>
                <a:lnTo>
                  <a:pt x="1014368" y="14233"/>
                </a:lnTo>
                <a:lnTo>
                  <a:pt x="1002991" y="14762"/>
                </a:lnTo>
                <a:lnTo>
                  <a:pt x="992937" y="15821"/>
                </a:lnTo>
                <a:lnTo>
                  <a:pt x="984206" y="17673"/>
                </a:lnTo>
                <a:lnTo>
                  <a:pt x="976533" y="20318"/>
                </a:lnTo>
                <a:lnTo>
                  <a:pt x="969654" y="22964"/>
                </a:lnTo>
                <a:lnTo>
                  <a:pt x="963568" y="25610"/>
                </a:lnTo>
                <a:lnTo>
                  <a:pt x="957218" y="28785"/>
                </a:lnTo>
                <a:lnTo>
                  <a:pt x="950868" y="31960"/>
                </a:lnTo>
                <a:lnTo>
                  <a:pt x="944783" y="35135"/>
                </a:lnTo>
                <a:lnTo>
                  <a:pt x="937904" y="37781"/>
                </a:lnTo>
                <a:lnTo>
                  <a:pt x="930231" y="40162"/>
                </a:lnTo>
                <a:lnTo>
                  <a:pt x="921499" y="42014"/>
                </a:lnTo>
                <a:lnTo>
                  <a:pt x="911445" y="43337"/>
                </a:lnTo>
                <a:lnTo>
                  <a:pt x="901700" y="43564"/>
                </a:lnTo>
                <a:lnTo>
                  <a:pt x="891955" y="43337"/>
                </a:lnTo>
                <a:lnTo>
                  <a:pt x="881900" y="42014"/>
                </a:lnTo>
                <a:lnTo>
                  <a:pt x="873169" y="40162"/>
                </a:lnTo>
                <a:lnTo>
                  <a:pt x="865496" y="37781"/>
                </a:lnTo>
                <a:lnTo>
                  <a:pt x="858617" y="35135"/>
                </a:lnTo>
                <a:lnTo>
                  <a:pt x="852532" y="31960"/>
                </a:lnTo>
                <a:lnTo>
                  <a:pt x="846182" y="28785"/>
                </a:lnTo>
                <a:lnTo>
                  <a:pt x="839832" y="25610"/>
                </a:lnTo>
                <a:lnTo>
                  <a:pt x="833746" y="22964"/>
                </a:lnTo>
                <a:lnTo>
                  <a:pt x="826867" y="20318"/>
                </a:lnTo>
                <a:lnTo>
                  <a:pt x="819194" y="17673"/>
                </a:lnTo>
                <a:lnTo>
                  <a:pt x="810463" y="15821"/>
                </a:lnTo>
                <a:lnTo>
                  <a:pt x="800409" y="14762"/>
                </a:lnTo>
                <a:lnTo>
                  <a:pt x="789032" y="14233"/>
                </a:lnTo>
                <a:lnTo>
                  <a:pt x="777655" y="14762"/>
                </a:lnTo>
                <a:lnTo>
                  <a:pt x="767600" y="15821"/>
                </a:lnTo>
                <a:lnTo>
                  <a:pt x="758869" y="17673"/>
                </a:lnTo>
                <a:lnTo>
                  <a:pt x="751196" y="20318"/>
                </a:lnTo>
                <a:lnTo>
                  <a:pt x="744317" y="22964"/>
                </a:lnTo>
                <a:lnTo>
                  <a:pt x="738232" y="25610"/>
                </a:lnTo>
                <a:lnTo>
                  <a:pt x="725532" y="31960"/>
                </a:lnTo>
                <a:lnTo>
                  <a:pt x="719446" y="35135"/>
                </a:lnTo>
                <a:lnTo>
                  <a:pt x="712567" y="37781"/>
                </a:lnTo>
                <a:lnTo>
                  <a:pt x="704894" y="40162"/>
                </a:lnTo>
                <a:lnTo>
                  <a:pt x="696163" y="42014"/>
                </a:lnTo>
                <a:lnTo>
                  <a:pt x="686109" y="43337"/>
                </a:lnTo>
                <a:lnTo>
                  <a:pt x="674732" y="43602"/>
                </a:lnTo>
                <a:lnTo>
                  <a:pt x="663355" y="43337"/>
                </a:lnTo>
                <a:lnTo>
                  <a:pt x="653300" y="42014"/>
                </a:lnTo>
                <a:lnTo>
                  <a:pt x="644569" y="40162"/>
                </a:lnTo>
                <a:lnTo>
                  <a:pt x="636896" y="37781"/>
                </a:lnTo>
                <a:lnTo>
                  <a:pt x="630017" y="35135"/>
                </a:lnTo>
                <a:lnTo>
                  <a:pt x="623932" y="31960"/>
                </a:lnTo>
                <a:lnTo>
                  <a:pt x="617582" y="28785"/>
                </a:lnTo>
                <a:lnTo>
                  <a:pt x="611232" y="25610"/>
                </a:lnTo>
                <a:lnTo>
                  <a:pt x="605146" y="22964"/>
                </a:lnTo>
                <a:lnTo>
                  <a:pt x="598267" y="20318"/>
                </a:lnTo>
                <a:lnTo>
                  <a:pt x="590594" y="17673"/>
                </a:lnTo>
                <a:lnTo>
                  <a:pt x="581863" y="15821"/>
                </a:lnTo>
                <a:lnTo>
                  <a:pt x="571809" y="14762"/>
                </a:lnTo>
                <a:lnTo>
                  <a:pt x="560167" y="14233"/>
                </a:lnTo>
                <a:lnTo>
                  <a:pt x="549055" y="14762"/>
                </a:lnTo>
                <a:lnTo>
                  <a:pt x="539000" y="15821"/>
                </a:lnTo>
                <a:lnTo>
                  <a:pt x="530269" y="17673"/>
                </a:lnTo>
                <a:lnTo>
                  <a:pt x="522596" y="20318"/>
                </a:lnTo>
                <a:lnTo>
                  <a:pt x="515717" y="22964"/>
                </a:lnTo>
                <a:lnTo>
                  <a:pt x="509632" y="25610"/>
                </a:lnTo>
                <a:lnTo>
                  <a:pt x="503282" y="28785"/>
                </a:lnTo>
                <a:lnTo>
                  <a:pt x="496932" y="31960"/>
                </a:lnTo>
                <a:lnTo>
                  <a:pt x="490846" y="35135"/>
                </a:lnTo>
                <a:lnTo>
                  <a:pt x="483967" y="37781"/>
                </a:lnTo>
                <a:lnTo>
                  <a:pt x="476294" y="40162"/>
                </a:lnTo>
                <a:lnTo>
                  <a:pt x="467563" y="42014"/>
                </a:lnTo>
                <a:lnTo>
                  <a:pt x="457509" y="43337"/>
                </a:lnTo>
                <a:lnTo>
                  <a:pt x="446132" y="43602"/>
                </a:lnTo>
                <a:lnTo>
                  <a:pt x="434755" y="43337"/>
                </a:lnTo>
                <a:lnTo>
                  <a:pt x="424700" y="42014"/>
                </a:lnTo>
                <a:lnTo>
                  <a:pt x="415969" y="40162"/>
                </a:lnTo>
                <a:lnTo>
                  <a:pt x="408296" y="37781"/>
                </a:lnTo>
                <a:lnTo>
                  <a:pt x="401417" y="35135"/>
                </a:lnTo>
                <a:lnTo>
                  <a:pt x="395332" y="31960"/>
                </a:lnTo>
                <a:lnTo>
                  <a:pt x="388982" y="28785"/>
                </a:lnTo>
                <a:lnTo>
                  <a:pt x="382632" y="25610"/>
                </a:lnTo>
                <a:lnTo>
                  <a:pt x="376546" y="22964"/>
                </a:lnTo>
                <a:lnTo>
                  <a:pt x="369667" y="20318"/>
                </a:lnTo>
                <a:lnTo>
                  <a:pt x="361994" y="17673"/>
                </a:lnTo>
                <a:lnTo>
                  <a:pt x="353263" y="15821"/>
                </a:lnTo>
                <a:lnTo>
                  <a:pt x="343209" y="14762"/>
                </a:lnTo>
                <a:lnTo>
                  <a:pt x="331832" y="14233"/>
                </a:lnTo>
                <a:lnTo>
                  <a:pt x="320455" y="14762"/>
                </a:lnTo>
                <a:lnTo>
                  <a:pt x="310400" y="15821"/>
                </a:lnTo>
                <a:lnTo>
                  <a:pt x="301669" y="17673"/>
                </a:lnTo>
                <a:lnTo>
                  <a:pt x="293996" y="20318"/>
                </a:lnTo>
                <a:lnTo>
                  <a:pt x="287117" y="22964"/>
                </a:lnTo>
                <a:lnTo>
                  <a:pt x="281032" y="25610"/>
                </a:lnTo>
                <a:lnTo>
                  <a:pt x="274682" y="28785"/>
                </a:lnTo>
                <a:lnTo>
                  <a:pt x="268332" y="31960"/>
                </a:lnTo>
                <a:lnTo>
                  <a:pt x="262246" y="35135"/>
                </a:lnTo>
                <a:lnTo>
                  <a:pt x="255367" y="37781"/>
                </a:lnTo>
                <a:lnTo>
                  <a:pt x="247694" y="40162"/>
                </a:lnTo>
                <a:lnTo>
                  <a:pt x="238963" y="42014"/>
                </a:lnTo>
                <a:lnTo>
                  <a:pt x="228909" y="43337"/>
                </a:lnTo>
                <a:lnTo>
                  <a:pt x="217532" y="43602"/>
                </a:lnTo>
                <a:lnTo>
                  <a:pt x="206155" y="43337"/>
                </a:lnTo>
                <a:lnTo>
                  <a:pt x="196100" y="42014"/>
                </a:lnTo>
                <a:lnTo>
                  <a:pt x="187369" y="40162"/>
                </a:lnTo>
                <a:lnTo>
                  <a:pt x="179696" y="37781"/>
                </a:lnTo>
                <a:lnTo>
                  <a:pt x="172817" y="35135"/>
                </a:lnTo>
                <a:lnTo>
                  <a:pt x="166732" y="31960"/>
                </a:lnTo>
                <a:lnTo>
                  <a:pt x="160382" y="28785"/>
                </a:lnTo>
                <a:lnTo>
                  <a:pt x="154032" y="25610"/>
                </a:lnTo>
                <a:lnTo>
                  <a:pt x="147946" y="22964"/>
                </a:lnTo>
                <a:lnTo>
                  <a:pt x="141067" y="20318"/>
                </a:lnTo>
                <a:lnTo>
                  <a:pt x="133394" y="17673"/>
                </a:lnTo>
                <a:lnTo>
                  <a:pt x="124663" y="15821"/>
                </a:lnTo>
                <a:lnTo>
                  <a:pt x="114609" y="14762"/>
                </a:lnTo>
                <a:lnTo>
                  <a:pt x="103232" y="14233"/>
                </a:lnTo>
                <a:lnTo>
                  <a:pt x="91855" y="14762"/>
                </a:lnTo>
                <a:lnTo>
                  <a:pt x="81800" y="15821"/>
                </a:lnTo>
                <a:lnTo>
                  <a:pt x="73069" y="17673"/>
                </a:lnTo>
                <a:lnTo>
                  <a:pt x="65396" y="20318"/>
                </a:lnTo>
                <a:lnTo>
                  <a:pt x="58517" y="22964"/>
                </a:lnTo>
                <a:lnTo>
                  <a:pt x="52432" y="25610"/>
                </a:lnTo>
                <a:lnTo>
                  <a:pt x="46082" y="28785"/>
                </a:lnTo>
                <a:lnTo>
                  <a:pt x="39732" y="31960"/>
                </a:lnTo>
                <a:lnTo>
                  <a:pt x="33646" y="35135"/>
                </a:lnTo>
                <a:lnTo>
                  <a:pt x="26767" y="37781"/>
                </a:lnTo>
                <a:lnTo>
                  <a:pt x="19094" y="40162"/>
                </a:lnTo>
                <a:lnTo>
                  <a:pt x="10363" y="42014"/>
                </a:lnTo>
                <a:lnTo>
                  <a:pt x="309" y="43337"/>
                </a:lnTo>
                <a:lnTo>
                  <a:pt x="0" y="43344"/>
                </a:lnTo>
                <a:lnTo>
                  <a:pt x="0" y="29111"/>
                </a:lnTo>
                <a:lnTo>
                  <a:pt x="309" y="29104"/>
                </a:lnTo>
                <a:lnTo>
                  <a:pt x="10363" y="27781"/>
                </a:lnTo>
                <a:lnTo>
                  <a:pt x="19094" y="25929"/>
                </a:lnTo>
                <a:lnTo>
                  <a:pt x="26767" y="23548"/>
                </a:lnTo>
                <a:lnTo>
                  <a:pt x="33646" y="20902"/>
                </a:lnTo>
                <a:lnTo>
                  <a:pt x="39732" y="17727"/>
                </a:lnTo>
                <a:lnTo>
                  <a:pt x="46082" y="14552"/>
                </a:lnTo>
                <a:lnTo>
                  <a:pt x="52432" y="11377"/>
                </a:lnTo>
                <a:lnTo>
                  <a:pt x="58517" y="8731"/>
                </a:lnTo>
                <a:lnTo>
                  <a:pt x="65396" y="6085"/>
                </a:lnTo>
                <a:lnTo>
                  <a:pt x="73069" y="3440"/>
                </a:lnTo>
                <a:lnTo>
                  <a:pt x="81800" y="1588"/>
                </a:lnTo>
                <a:lnTo>
                  <a:pt x="91855" y="529"/>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167676091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207A50-6FE6-4CC4-9150-E6FDC707347B}"/>
              </a:ext>
            </a:extLst>
          </p:cNvPr>
          <p:cNvSpPr>
            <a:spLocks noGrp="1"/>
          </p:cNvSpPr>
          <p:nvPr>
            <p:ph type="title"/>
          </p:nvPr>
        </p:nvSpPr>
        <p:spPr/>
        <p:txBody>
          <a:bodyPr/>
          <a:lstStyle/>
          <a:p>
            <a:r>
              <a:rPr lang="en-GB" dirty="0"/>
              <a:t>ASD (ASC)</a:t>
            </a:r>
          </a:p>
        </p:txBody>
      </p:sp>
      <p:sp>
        <p:nvSpPr>
          <p:cNvPr id="3" name="Content Placeholder 2">
            <a:extLst>
              <a:ext uri="{FF2B5EF4-FFF2-40B4-BE49-F238E27FC236}">
                <a16:creationId xmlns:a16="http://schemas.microsoft.com/office/drawing/2014/main" id="{ABDB39E0-4A12-417E-B050-E74EF7656E60}"/>
              </a:ext>
            </a:extLst>
          </p:cNvPr>
          <p:cNvSpPr>
            <a:spLocks noGrp="1"/>
          </p:cNvSpPr>
          <p:nvPr>
            <p:ph idx="1"/>
          </p:nvPr>
        </p:nvSpPr>
        <p:spPr>
          <a:xfrm>
            <a:off x="1175478" y="1389893"/>
            <a:ext cx="10178322" cy="5391907"/>
          </a:xfrm>
        </p:spPr>
        <p:txBody>
          <a:bodyPr>
            <a:normAutofit fontScale="77500" lnSpcReduction="20000"/>
          </a:bodyPr>
          <a:lstStyle/>
          <a:p>
            <a:pPr marL="0" indent="0">
              <a:buNone/>
            </a:pPr>
            <a:r>
              <a:rPr lang="en-GB" dirty="0"/>
              <a:t>Autism Spectrum Condition</a:t>
            </a:r>
          </a:p>
          <a:p>
            <a:r>
              <a:rPr lang="en-GB" dirty="0"/>
              <a:t>Autism spectrum condition (ASC) is a lifelong, developmental condition that affects how someone communicates with and relates to other people and how they experience the world around them, including impacts on interests and behaviour. Autistic students share certain difficulties which may include learning challenges, mental health issues, speech and communication issues and anxiety.</a:t>
            </a:r>
          </a:p>
          <a:p>
            <a:pPr marL="0" indent="0">
              <a:buNone/>
            </a:pPr>
            <a:r>
              <a:rPr lang="en-GB" dirty="0">
                <a:hlinkClick r:id="rId3"/>
              </a:rPr>
              <a:t>https://www.youtube.com/watch?v=Lk4qs8jGN4U</a:t>
            </a:r>
            <a:r>
              <a:rPr lang="en-GB" dirty="0"/>
              <a:t> </a:t>
            </a:r>
          </a:p>
          <a:p>
            <a:pPr marL="0" indent="0">
              <a:buNone/>
            </a:pPr>
            <a:r>
              <a:rPr lang="en-GB" dirty="0">
                <a:hlinkClick r:id="rId4"/>
              </a:rPr>
              <a:t>https://www.youtube.com/watch?v=aPknwW8mPAM</a:t>
            </a:r>
            <a:r>
              <a:rPr lang="en-GB" dirty="0"/>
              <a:t> </a:t>
            </a:r>
          </a:p>
          <a:p>
            <a:pPr marL="0" indent="0">
              <a:buNone/>
            </a:pPr>
            <a:r>
              <a:rPr lang="en-GB" u="sng" dirty="0"/>
              <a:t>Strategies to support </a:t>
            </a:r>
          </a:p>
          <a:p>
            <a:pPr marL="0" indent="0">
              <a:buNone/>
            </a:pPr>
            <a:r>
              <a:rPr lang="en-GB" dirty="0"/>
              <a:t>-visual timetable </a:t>
            </a:r>
          </a:p>
          <a:p>
            <a:pPr marL="0" indent="0">
              <a:buNone/>
            </a:pPr>
            <a:r>
              <a:rPr lang="en-GB" dirty="0" smtClean="0"/>
              <a:t>-routine </a:t>
            </a:r>
            <a:endParaRPr lang="en-GB" dirty="0"/>
          </a:p>
          <a:p>
            <a:pPr marL="0" indent="0">
              <a:buNone/>
            </a:pPr>
            <a:r>
              <a:rPr lang="en-GB" dirty="0" smtClean="0"/>
              <a:t>-use </a:t>
            </a:r>
            <a:r>
              <a:rPr lang="en-GB" dirty="0"/>
              <a:t>of rewards as motivators </a:t>
            </a:r>
          </a:p>
          <a:p>
            <a:pPr marL="0" indent="0">
              <a:buNone/>
            </a:pPr>
            <a:r>
              <a:rPr lang="en-GB" dirty="0" smtClean="0"/>
              <a:t>-now </a:t>
            </a:r>
            <a:r>
              <a:rPr lang="en-GB" dirty="0"/>
              <a:t>and next </a:t>
            </a:r>
          </a:p>
          <a:p>
            <a:pPr marL="0" indent="0">
              <a:buNone/>
            </a:pPr>
            <a:r>
              <a:rPr lang="en-GB" dirty="0" smtClean="0"/>
              <a:t>-</a:t>
            </a:r>
            <a:r>
              <a:rPr lang="en-GB" dirty="0"/>
              <a:t>c</a:t>
            </a:r>
            <a:r>
              <a:rPr lang="en-GB" dirty="0" smtClean="0"/>
              <a:t>hoices within learning: </a:t>
            </a:r>
            <a:r>
              <a:rPr lang="en-GB" dirty="0"/>
              <a:t>boxes/boards </a:t>
            </a:r>
          </a:p>
          <a:p>
            <a:pPr marL="0" indent="0">
              <a:buNone/>
            </a:pPr>
            <a:r>
              <a:rPr lang="en-GB" dirty="0" smtClean="0"/>
              <a:t>-in </a:t>
            </a:r>
            <a:r>
              <a:rPr lang="en-GB" dirty="0"/>
              <a:t>task scheduling </a:t>
            </a:r>
          </a:p>
          <a:p>
            <a:pPr marL="0" indent="0">
              <a:buNone/>
            </a:pPr>
            <a:r>
              <a:rPr lang="en-GB" dirty="0"/>
              <a:t>-check listing </a:t>
            </a:r>
          </a:p>
          <a:p>
            <a:pPr marL="0" indent="0">
              <a:buNone/>
            </a:pPr>
            <a:r>
              <a:rPr lang="en-GB" dirty="0"/>
              <a:t>-explicit teaching of social skills </a:t>
            </a:r>
          </a:p>
          <a:p>
            <a:pPr>
              <a:buFontTx/>
              <a:buChar char="-"/>
            </a:pPr>
            <a:r>
              <a:rPr lang="en-GB" dirty="0"/>
              <a:t>s</a:t>
            </a:r>
            <a:r>
              <a:rPr lang="en-GB" dirty="0" smtClean="0"/>
              <a:t>caffolding </a:t>
            </a:r>
            <a:r>
              <a:rPr lang="en-GB" dirty="0"/>
              <a:t>of interactions </a:t>
            </a:r>
          </a:p>
          <a:p>
            <a:pPr>
              <a:buFontTx/>
              <a:buChar char="-"/>
            </a:pPr>
            <a:r>
              <a:rPr lang="en-GB" dirty="0"/>
              <a:t>c</a:t>
            </a:r>
            <a:r>
              <a:rPr lang="en-GB" dirty="0" smtClean="0"/>
              <a:t>ircle </a:t>
            </a:r>
            <a:r>
              <a:rPr lang="en-GB" dirty="0"/>
              <a:t>of friends </a:t>
            </a:r>
          </a:p>
        </p:txBody>
      </p:sp>
    </p:spTree>
    <p:extLst>
      <p:ext uri="{BB962C8B-B14F-4D97-AF65-F5344CB8AC3E}">
        <p14:creationId xmlns:p14="http://schemas.microsoft.com/office/powerpoint/2010/main" val="199591988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DFF834-0F13-46C1-B1C6-DA143C45716B}"/>
              </a:ext>
            </a:extLst>
          </p:cNvPr>
          <p:cNvSpPr>
            <a:spLocks noGrp="1"/>
          </p:cNvSpPr>
          <p:nvPr>
            <p:ph type="title"/>
          </p:nvPr>
        </p:nvSpPr>
        <p:spPr>
          <a:xfrm>
            <a:off x="1251678" y="382385"/>
            <a:ext cx="10178322" cy="817765"/>
          </a:xfrm>
        </p:spPr>
        <p:txBody>
          <a:bodyPr/>
          <a:lstStyle/>
          <a:p>
            <a:r>
              <a:rPr lang="en-GB" dirty="0"/>
              <a:t>ADHD </a:t>
            </a:r>
          </a:p>
        </p:txBody>
      </p:sp>
      <p:sp>
        <p:nvSpPr>
          <p:cNvPr id="3" name="Content Placeholder 2">
            <a:extLst>
              <a:ext uri="{FF2B5EF4-FFF2-40B4-BE49-F238E27FC236}">
                <a16:creationId xmlns:a16="http://schemas.microsoft.com/office/drawing/2014/main" id="{96375C6D-6829-43EF-B88B-D502F9875B0A}"/>
              </a:ext>
            </a:extLst>
          </p:cNvPr>
          <p:cNvSpPr>
            <a:spLocks noGrp="1"/>
          </p:cNvSpPr>
          <p:nvPr>
            <p:ph idx="1"/>
          </p:nvPr>
        </p:nvSpPr>
        <p:spPr>
          <a:xfrm>
            <a:off x="1251678" y="1200150"/>
            <a:ext cx="10178322" cy="3593591"/>
          </a:xfrm>
        </p:spPr>
        <p:txBody>
          <a:bodyPr/>
          <a:lstStyle/>
          <a:p>
            <a:pPr marL="0" indent="0">
              <a:buNone/>
            </a:pPr>
            <a:r>
              <a:rPr lang="en-GB" dirty="0"/>
              <a:t>Attention-deficit hyperactivity disorder (ADHD) can be categorised as either inattentiveness or as hyperactivity and impulsiveness, although it is often the case that a student with ADHD may experience both these forms. With inattentiveness the student can still be quiet in class and it may go unnoticed for many years.</a:t>
            </a:r>
          </a:p>
          <a:p>
            <a:pPr marL="0" indent="0">
              <a:buNone/>
            </a:pPr>
            <a:r>
              <a:rPr lang="en-GB" dirty="0">
                <a:hlinkClick r:id="rId3"/>
              </a:rPr>
              <a:t>https://www.youtube.com/watch?v=CFknFT5kkl4</a:t>
            </a:r>
            <a:r>
              <a:rPr lang="en-GB" dirty="0"/>
              <a:t> </a:t>
            </a:r>
          </a:p>
          <a:p>
            <a:endParaRPr lang="en-GB" dirty="0"/>
          </a:p>
        </p:txBody>
      </p:sp>
      <p:graphicFrame>
        <p:nvGraphicFramePr>
          <p:cNvPr id="6" name="Table 6">
            <a:extLst>
              <a:ext uri="{FF2B5EF4-FFF2-40B4-BE49-F238E27FC236}">
                <a16:creationId xmlns:a16="http://schemas.microsoft.com/office/drawing/2014/main" id="{91FED713-F8C1-41AA-B222-1995627D7A48}"/>
              </a:ext>
            </a:extLst>
          </p:cNvPr>
          <p:cNvGraphicFramePr>
            <a:graphicFrameLocks noGrp="1"/>
          </p:cNvGraphicFramePr>
          <p:nvPr>
            <p:extLst>
              <p:ext uri="{D42A27DB-BD31-4B8C-83A1-F6EECF244321}">
                <p14:modId xmlns:p14="http://schemas.microsoft.com/office/powerpoint/2010/main" val="1052165933"/>
              </p:ext>
            </p:extLst>
          </p:nvPr>
        </p:nvGraphicFramePr>
        <p:xfrm>
          <a:off x="2712202" y="2996945"/>
          <a:ext cx="8128000" cy="3998717"/>
        </p:xfrm>
        <a:graphic>
          <a:graphicData uri="http://schemas.openxmlformats.org/drawingml/2006/table">
            <a:tbl>
              <a:tblPr firstRow="1" bandRow="1">
                <a:tableStyleId>{5C22544A-7EE6-4342-B048-85BDC9FD1C3A}</a:tableStyleId>
              </a:tblPr>
              <a:tblGrid>
                <a:gridCol w="4064000">
                  <a:extLst>
                    <a:ext uri="{9D8B030D-6E8A-4147-A177-3AD203B41FA5}">
                      <a16:colId xmlns:a16="http://schemas.microsoft.com/office/drawing/2014/main" val="3775504915"/>
                    </a:ext>
                  </a:extLst>
                </a:gridCol>
                <a:gridCol w="4064000">
                  <a:extLst>
                    <a:ext uri="{9D8B030D-6E8A-4147-A177-3AD203B41FA5}">
                      <a16:colId xmlns:a16="http://schemas.microsoft.com/office/drawing/2014/main" val="4043266229"/>
                    </a:ext>
                  </a:extLst>
                </a:gridCol>
              </a:tblGrid>
              <a:tr h="58776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i="0" kern="1200" dirty="0">
                          <a:solidFill>
                            <a:schemeClr val="dk1"/>
                          </a:solidFill>
                          <a:effectLst/>
                          <a:latin typeface="+mn-lt"/>
                          <a:ea typeface="+mn-ea"/>
                          <a:cs typeface="+mn-cs"/>
                        </a:rPr>
                        <a:t>Signs of inattentiveness:</a:t>
                      </a:r>
                    </a:p>
                    <a:p>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kern="1200" dirty="0">
                          <a:solidFill>
                            <a:schemeClr val="dk1"/>
                          </a:solidFill>
                          <a:effectLst/>
                          <a:latin typeface="+mn-lt"/>
                          <a:ea typeface="+mn-ea"/>
                          <a:cs typeface="+mn-cs"/>
                        </a:rPr>
                        <a:t>Signs of hyperactivity and impulsiveness:</a:t>
                      </a:r>
                    </a:p>
                    <a:p>
                      <a:endParaRPr lang="en-GB" dirty="0"/>
                    </a:p>
                  </a:txBody>
                  <a:tcPr/>
                </a:tc>
                <a:extLst>
                  <a:ext uri="{0D108BD9-81ED-4DB2-BD59-A6C34878D82A}">
                    <a16:rowId xmlns:a16="http://schemas.microsoft.com/office/drawing/2014/main" val="4053296079"/>
                  </a:ext>
                </a:extLst>
              </a:tr>
              <a:tr h="3358637">
                <a:tc>
                  <a:txBody>
                    <a:bodyPr/>
                    <a:lstStyle/>
                    <a:p>
                      <a:r>
                        <a:rPr lang="en-GB" sz="1800" b="0" i="0" kern="1200" dirty="0">
                          <a:solidFill>
                            <a:schemeClr val="dk1"/>
                          </a:solidFill>
                          <a:effectLst/>
                          <a:latin typeface="+mn-lt"/>
                          <a:ea typeface="+mn-ea"/>
                          <a:cs typeface="+mn-cs"/>
                        </a:rPr>
                        <a:t>Getting easily distracted</a:t>
                      </a:r>
                    </a:p>
                    <a:p>
                      <a:r>
                        <a:rPr lang="en-GB" sz="1800" b="0" i="0" kern="1200" dirty="0">
                          <a:solidFill>
                            <a:schemeClr val="dk1"/>
                          </a:solidFill>
                          <a:effectLst/>
                          <a:latin typeface="+mn-lt"/>
                          <a:ea typeface="+mn-ea"/>
                          <a:cs typeface="+mn-cs"/>
                        </a:rPr>
                        <a:t>Poor attention to detail, making careless mistakes</a:t>
                      </a:r>
                    </a:p>
                    <a:p>
                      <a:r>
                        <a:rPr lang="en-GB" sz="1800" b="0" i="0" kern="1200" dirty="0">
                          <a:solidFill>
                            <a:schemeClr val="dk1"/>
                          </a:solidFill>
                          <a:effectLst/>
                          <a:latin typeface="+mn-lt"/>
                          <a:ea typeface="+mn-ea"/>
                          <a:cs typeface="+mn-cs"/>
                        </a:rPr>
                        <a:t>Being forgetful or losing things</a:t>
                      </a:r>
                    </a:p>
                    <a:p>
                      <a:r>
                        <a:rPr lang="en-GB" sz="1800" b="0" i="0" kern="1200" dirty="0">
                          <a:solidFill>
                            <a:schemeClr val="dk1"/>
                          </a:solidFill>
                          <a:effectLst/>
                          <a:latin typeface="+mn-lt"/>
                          <a:ea typeface="+mn-ea"/>
                          <a:cs typeface="+mn-cs"/>
                        </a:rPr>
                        <a:t>Struggles to stick to tasks that are tedious or time-consuming</a:t>
                      </a:r>
                    </a:p>
                    <a:p>
                      <a:r>
                        <a:rPr lang="en-GB" sz="1800" b="0" i="0" kern="1200" dirty="0">
                          <a:solidFill>
                            <a:schemeClr val="dk1"/>
                          </a:solidFill>
                          <a:effectLst/>
                          <a:latin typeface="+mn-lt"/>
                          <a:ea typeface="+mn-ea"/>
                          <a:cs typeface="+mn-cs"/>
                        </a:rPr>
                        <a:t>Struggles to listen to or carry out instructions</a:t>
                      </a:r>
                    </a:p>
                    <a:p>
                      <a:r>
                        <a:rPr lang="en-GB" sz="1800" b="0" i="0" kern="1200" dirty="0">
                          <a:solidFill>
                            <a:schemeClr val="dk1"/>
                          </a:solidFill>
                          <a:effectLst/>
                          <a:latin typeface="+mn-lt"/>
                          <a:ea typeface="+mn-ea"/>
                          <a:cs typeface="+mn-cs"/>
                        </a:rPr>
                        <a:t>Constantly changing activity or task</a:t>
                      </a:r>
                    </a:p>
                    <a:p>
                      <a:r>
                        <a:rPr lang="en-GB" sz="1800" b="0" i="0" kern="1200" dirty="0">
                          <a:solidFill>
                            <a:schemeClr val="dk1"/>
                          </a:solidFill>
                          <a:effectLst/>
                          <a:latin typeface="+mn-lt"/>
                          <a:ea typeface="+mn-ea"/>
                          <a:cs typeface="+mn-cs"/>
                        </a:rPr>
                        <a:t>Having difficulty organising tasks</a:t>
                      </a:r>
                    </a:p>
                  </a:txBody>
                  <a:tcPr/>
                </a:tc>
                <a:tc>
                  <a:txBody>
                    <a:bodyPr/>
                    <a:lstStyle/>
                    <a:p>
                      <a:r>
                        <a:rPr lang="en-GB" sz="1800" b="0" kern="1200" dirty="0">
                          <a:solidFill>
                            <a:schemeClr val="dk1"/>
                          </a:solidFill>
                          <a:effectLst/>
                          <a:latin typeface="+mn-lt"/>
                          <a:ea typeface="+mn-ea"/>
                          <a:cs typeface="+mn-cs"/>
                        </a:rPr>
                        <a:t>Struggles to sit still, especially in calm or quiet surroundings</a:t>
                      </a:r>
                    </a:p>
                    <a:p>
                      <a:r>
                        <a:rPr lang="en-GB" sz="1800" b="0" kern="1200" dirty="0">
                          <a:solidFill>
                            <a:schemeClr val="dk1"/>
                          </a:solidFill>
                          <a:effectLst/>
                          <a:latin typeface="+mn-lt"/>
                          <a:ea typeface="+mn-ea"/>
                          <a:cs typeface="+mn-cs"/>
                        </a:rPr>
                        <a:t>Constantly fidgeting</a:t>
                      </a:r>
                    </a:p>
                    <a:p>
                      <a:r>
                        <a:rPr lang="en-GB" sz="1800" b="0" kern="1200" dirty="0">
                          <a:solidFill>
                            <a:schemeClr val="dk1"/>
                          </a:solidFill>
                          <a:effectLst/>
                          <a:latin typeface="+mn-lt"/>
                          <a:ea typeface="+mn-ea"/>
                          <a:cs typeface="+mn-cs"/>
                        </a:rPr>
                        <a:t>Struggles to concentrate on quiet tasks, such as reading</a:t>
                      </a:r>
                    </a:p>
                    <a:p>
                      <a:r>
                        <a:rPr lang="en-GB" sz="1800" b="0" kern="1200" dirty="0">
                          <a:solidFill>
                            <a:schemeClr val="dk1"/>
                          </a:solidFill>
                          <a:effectLst/>
                          <a:latin typeface="+mn-lt"/>
                          <a:ea typeface="+mn-ea"/>
                          <a:cs typeface="+mn-cs"/>
                        </a:rPr>
                        <a:t>Excessive physical movement</a:t>
                      </a:r>
                    </a:p>
                    <a:p>
                      <a:r>
                        <a:rPr lang="en-GB" sz="1800" b="0" kern="1200" dirty="0">
                          <a:solidFill>
                            <a:schemeClr val="dk1"/>
                          </a:solidFill>
                          <a:effectLst/>
                          <a:latin typeface="+mn-lt"/>
                          <a:ea typeface="+mn-ea"/>
                          <a:cs typeface="+mn-cs"/>
                        </a:rPr>
                        <a:t>Excessive talking</a:t>
                      </a:r>
                    </a:p>
                    <a:p>
                      <a:r>
                        <a:rPr lang="en-GB" sz="1800" b="0" kern="1200" dirty="0">
                          <a:solidFill>
                            <a:schemeClr val="dk1"/>
                          </a:solidFill>
                          <a:effectLst/>
                          <a:latin typeface="+mn-lt"/>
                          <a:ea typeface="+mn-ea"/>
                          <a:cs typeface="+mn-cs"/>
                        </a:rPr>
                        <a:t>Being unable to wait their turn</a:t>
                      </a:r>
                    </a:p>
                    <a:p>
                      <a:r>
                        <a:rPr lang="en-GB" sz="1800" b="0" kern="1200" dirty="0">
                          <a:solidFill>
                            <a:schemeClr val="dk1"/>
                          </a:solidFill>
                          <a:effectLst/>
                          <a:latin typeface="+mn-lt"/>
                          <a:ea typeface="+mn-ea"/>
                          <a:cs typeface="+mn-cs"/>
                        </a:rPr>
                        <a:t>Acting without thinking</a:t>
                      </a:r>
                    </a:p>
                    <a:p>
                      <a:r>
                        <a:rPr lang="en-GB" sz="1800" b="0" kern="1200" dirty="0">
                          <a:solidFill>
                            <a:schemeClr val="dk1"/>
                          </a:solidFill>
                          <a:effectLst/>
                          <a:latin typeface="+mn-lt"/>
                          <a:ea typeface="+mn-ea"/>
                          <a:cs typeface="+mn-cs"/>
                        </a:rPr>
                        <a:t>Interrupting conversations</a:t>
                      </a:r>
                    </a:p>
                    <a:p>
                      <a:r>
                        <a:rPr lang="en-GB" sz="1800" b="0" kern="1200" dirty="0">
                          <a:solidFill>
                            <a:schemeClr val="dk1"/>
                          </a:solidFill>
                          <a:effectLst/>
                          <a:latin typeface="+mn-lt"/>
                          <a:ea typeface="+mn-ea"/>
                          <a:cs typeface="+mn-cs"/>
                        </a:rPr>
                        <a:t>Reduced sense of danger</a:t>
                      </a:r>
                    </a:p>
                  </a:txBody>
                  <a:tcPr/>
                </a:tc>
                <a:extLst>
                  <a:ext uri="{0D108BD9-81ED-4DB2-BD59-A6C34878D82A}">
                    <a16:rowId xmlns:a16="http://schemas.microsoft.com/office/drawing/2014/main" val="1488178342"/>
                  </a:ext>
                </a:extLst>
              </a:tr>
            </a:tbl>
          </a:graphicData>
        </a:graphic>
      </p:graphicFrame>
    </p:spTree>
    <p:extLst>
      <p:ext uri="{BB962C8B-B14F-4D97-AF65-F5344CB8AC3E}">
        <p14:creationId xmlns:p14="http://schemas.microsoft.com/office/powerpoint/2010/main" val="129049665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2F6E0A5-BEA7-4642-8808-F79ADE7E53A8}"/>
              </a:ext>
            </a:extLst>
          </p:cNvPr>
          <p:cNvSpPr>
            <a:spLocks noGrp="1"/>
          </p:cNvSpPr>
          <p:nvPr>
            <p:ph idx="1"/>
          </p:nvPr>
        </p:nvSpPr>
        <p:spPr>
          <a:xfrm>
            <a:off x="1251678" y="447675"/>
            <a:ext cx="10178322" cy="5431917"/>
          </a:xfrm>
        </p:spPr>
        <p:txBody>
          <a:bodyPr/>
          <a:lstStyle/>
          <a:p>
            <a:pPr marL="0" indent="0">
              <a:buNone/>
            </a:pPr>
            <a:r>
              <a:rPr lang="en-GB" u="sng" dirty="0"/>
              <a:t>Strategies </a:t>
            </a:r>
          </a:p>
          <a:p>
            <a:pPr marL="0" indent="0">
              <a:buNone/>
            </a:pPr>
            <a:r>
              <a:rPr lang="en-GB" dirty="0"/>
              <a:t>Be positive </a:t>
            </a:r>
          </a:p>
          <a:p>
            <a:pPr marL="0" indent="0">
              <a:buNone/>
            </a:pPr>
            <a:r>
              <a:rPr lang="en-GB" dirty="0"/>
              <a:t>Allow a sense of ownership and compromise (e.g. completing 2 of 3 given tasks) </a:t>
            </a:r>
          </a:p>
          <a:p>
            <a:pPr marL="0" indent="0">
              <a:buNone/>
            </a:pPr>
            <a:r>
              <a:rPr lang="en-GB" dirty="0"/>
              <a:t>If they need a movement </a:t>
            </a:r>
            <a:r>
              <a:rPr lang="en-GB" dirty="0" smtClean="0"/>
              <a:t>break, </a:t>
            </a:r>
            <a:r>
              <a:rPr lang="en-GB" dirty="0"/>
              <a:t>build one in </a:t>
            </a:r>
          </a:p>
          <a:p>
            <a:pPr marL="0" indent="0">
              <a:buNone/>
            </a:pPr>
            <a:r>
              <a:rPr lang="en-GB" dirty="0"/>
              <a:t>Good relationships with behaviours </a:t>
            </a:r>
          </a:p>
          <a:p>
            <a:pPr marL="0" indent="0">
              <a:buNone/>
            </a:pPr>
            <a:r>
              <a:rPr lang="en-GB" dirty="0"/>
              <a:t>Provide some structure to breaktimes </a:t>
            </a:r>
          </a:p>
          <a:p>
            <a:pPr marL="0" indent="0">
              <a:buNone/>
            </a:pPr>
            <a:r>
              <a:rPr lang="en-GB" dirty="0"/>
              <a:t>Have hard limits (non negotiables) </a:t>
            </a:r>
          </a:p>
          <a:p>
            <a:endParaRPr lang="en-GB" dirty="0"/>
          </a:p>
        </p:txBody>
      </p:sp>
    </p:spTree>
    <p:extLst>
      <p:ext uri="{BB962C8B-B14F-4D97-AF65-F5344CB8AC3E}">
        <p14:creationId xmlns:p14="http://schemas.microsoft.com/office/powerpoint/2010/main" val="256150923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CFBDA-DDA3-4682-BFCC-6B1263D105D0}"/>
              </a:ext>
            </a:extLst>
          </p:cNvPr>
          <p:cNvSpPr>
            <a:spLocks noGrp="1"/>
          </p:cNvSpPr>
          <p:nvPr>
            <p:ph type="title"/>
          </p:nvPr>
        </p:nvSpPr>
        <p:spPr/>
        <p:txBody>
          <a:bodyPr/>
          <a:lstStyle/>
          <a:p>
            <a:r>
              <a:rPr lang="en-GB" dirty="0"/>
              <a:t>Visual Impairment</a:t>
            </a:r>
          </a:p>
        </p:txBody>
      </p:sp>
      <p:sp>
        <p:nvSpPr>
          <p:cNvPr id="3" name="Content Placeholder 2">
            <a:extLst>
              <a:ext uri="{FF2B5EF4-FFF2-40B4-BE49-F238E27FC236}">
                <a16:creationId xmlns:a16="http://schemas.microsoft.com/office/drawing/2014/main" id="{DA993F53-A1DC-4E3A-B806-8033FF1D6228}"/>
              </a:ext>
            </a:extLst>
          </p:cNvPr>
          <p:cNvSpPr>
            <a:spLocks noGrp="1"/>
          </p:cNvSpPr>
          <p:nvPr>
            <p:ph idx="1"/>
          </p:nvPr>
        </p:nvSpPr>
        <p:spPr>
          <a:xfrm>
            <a:off x="1337403" y="1128451"/>
            <a:ext cx="10178322" cy="3593591"/>
          </a:xfrm>
        </p:spPr>
        <p:txBody>
          <a:bodyPr/>
          <a:lstStyle/>
          <a:p>
            <a:r>
              <a:rPr lang="en-GB" dirty="0"/>
              <a:t>Many people have some problems with their vision, but most can be corrected using glasses, contact lenses or through surgery, such as laser treatment.</a:t>
            </a:r>
          </a:p>
          <a:p>
            <a:r>
              <a:rPr lang="en-GB" dirty="0"/>
              <a:t>Visual impairment refers to conditions which result in the person experiencing some degree of sight loss which cannot be corrected by these methods.</a:t>
            </a:r>
          </a:p>
          <a:p>
            <a:endParaRPr lang="en-GB" dirty="0"/>
          </a:p>
          <a:p>
            <a:endParaRPr lang="en-GB" dirty="0"/>
          </a:p>
          <a:p>
            <a:endParaRPr lang="en-GB" dirty="0"/>
          </a:p>
        </p:txBody>
      </p:sp>
      <p:graphicFrame>
        <p:nvGraphicFramePr>
          <p:cNvPr id="4" name="Table 3">
            <a:extLst>
              <a:ext uri="{FF2B5EF4-FFF2-40B4-BE49-F238E27FC236}">
                <a16:creationId xmlns:a16="http://schemas.microsoft.com/office/drawing/2014/main" id="{A8D085C5-2736-499C-A215-61A0DFEAF011}"/>
              </a:ext>
            </a:extLst>
          </p:cNvPr>
          <p:cNvGraphicFramePr>
            <a:graphicFrameLocks noGrp="1"/>
          </p:cNvGraphicFramePr>
          <p:nvPr>
            <p:extLst>
              <p:ext uri="{D42A27DB-BD31-4B8C-83A1-F6EECF244321}">
                <p14:modId xmlns:p14="http://schemas.microsoft.com/office/powerpoint/2010/main" val="1356424970"/>
              </p:ext>
            </p:extLst>
          </p:nvPr>
        </p:nvGraphicFramePr>
        <p:xfrm>
          <a:off x="942109" y="2620582"/>
          <a:ext cx="10573616" cy="4053999"/>
        </p:xfrm>
        <a:graphic>
          <a:graphicData uri="http://schemas.openxmlformats.org/drawingml/2006/table">
            <a:tbl>
              <a:tblPr/>
              <a:tblGrid>
                <a:gridCol w="10573616">
                  <a:extLst>
                    <a:ext uri="{9D8B030D-6E8A-4147-A177-3AD203B41FA5}">
                      <a16:colId xmlns:a16="http://schemas.microsoft.com/office/drawing/2014/main" val="4054156763"/>
                    </a:ext>
                  </a:extLst>
                </a:gridCol>
              </a:tblGrid>
              <a:tr h="169506">
                <a:tc>
                  <a:txBody>
                    <a:bodyPr/>
                    <a:lstStyle/>
                    <a:p>
                      <a:endParaRPr lang="en-GB" sz="1100" dirty="0"/>
                    </a:p>
                  </a:txBody>
                  <a:tcPr marL="15903" marR="15903" marT="7952" marB="7952">
                    <a:lnL>
                      <a:noFill/>
                    </a:lnL>
                    <a:lnR>
                      <a:noFill/>
                    </a:lnR>
                    <a:lnT>
                      <a:noFill/>
                    </a:lnT>
                    <a:lnB>
                      <a:noFill/>
                    </a:lnB>
                    <a:solidFill>
                      <a:srgbClr val="FFFFFF"/>
                    </a:solidFill>
                  </a:tcPr>
                </a:tc>
                <a:extLst>
                  <a:ext uri="{0D108BD9-81ED-4DB2-BD59-A6C34878D82A}">
                    <a16:rowId xmlns:a16="http://schemas.microsoft.com/office/drawing/2014/main" val="1359761226"/>
                  </a:ext>
                </a:extLst>
              </a:tr>
              <a:tr h="3870455">
                <a:tc>
                  <a:txBody>
                    <a:bodyPr/>
                    <a:lstStyle/>
                    <a:p>
                      <a:pPr algn="just"/>
                      <a:r>
                        <a:rPr lang="en-GB" sz="1200" dirty="0">
                          <a:solidFill>
                            <a:srgbClr val="000000"/>
                          </a:solidFill>
                          <a:effectLst/>
                          <a:latin typeface="Verdana" panose="020B0604030504040204" pitchFamily="34" charset="0"/>
                        </a:rPr>
                        <a:t>School staff must be given sufficient information about the VI pupil to understand how to support </a:t>
                      </a:r>
                      <a:r>
                        <a:rPr lang="en-GB" sz="1200" dirty="0" smtClean="0">
                          <a:solidFill>
                            <a:srgbClr val="000000"/>
                          </a:solidFill>
                          <a:effectLst/>
                          <a:latin typeface="Verdana" panose="020B0604030504040204" pitchFamily="34" charset="0"/>
                        </a:rPr>
                        <a:t>them-</a:t>
                      </a:r>
                      <a:r>
                        <a:rPr lang="en-GB" sz="1200" baseline="0" dirty="0" smtClean="0">
                          <a:solidFill>
                            <a:srgbClr val="000000"/>
                          </a:solidFill>
                          <a:effectLst/>
                          <a:latin typeface="Verdana" panose="020B0604030504040204" pitchFamily="34" charset="0"/>
                        </a:rPr>
                        <a:t> this should be provided by the family and VI service professionals.</a:t>
                      </a:r>
                    </a:p>
                    <a:p>
                      <a:pPr algn="just"/>
                      <a:r>
                        <a:rPr lang="en-GB" sz="1200" dirty="0" smtClean="0">
                          <a:solidFill>
                            <a:srgbClr val="000000"/>
                          </a:solidFill>
                          <a:effectLst/>
                          <a:latin typeface="Verdana" panose="020B0604030504040204" pitchFamily="34" charset="0"/>
                        </a:rPr>
                        <a:t>School </a:t>
                      </a:r>
                      <a:r>
                        <a:rPr lang="en-GB" sz="1200" dirty="0">
                          <a:solidFill>
                            <a:srgbClr val="000000"/>
                          </a:solidFill>
                          <a:effectLst/>
                          <a:latin typeface="Verdana" panose="020B0604030504040204" pitchFamily="34" charset="0"/>
                        </a:rPr>
                        <a:t>staff can help the visually impaired pupil to feel included, be safe and to understand what is happening around him/her by being aware of appropriate strategies etc.</a:t>
                      </a:r>
                    </a:p>
                    <a:p>
                      <a:pPr algn="just"/>
                      <a:endParaRPr lang="en-GB" sz="1200" dirty="0">
                        <a:solidFill>
                          <a:srgbClr val="000000"/>
                        </a:solidFill>
                        <a:effectLst/>
                        <a:latin typeface="Verdana" panose="020B0604030504040204" pitchFamily="34" charset="0"/>
                      </a:endParaRPr>
                    </a:p>
                    <a:p>
                      <a:pPr algn="just"/>
                      <a:r>
                        <a:rPr lang="en-GB" sz="1200" dirty="0">
                          <a:solidFill>
                            <a:srgbClr val="000000"/>
                          </a:solidFill>
                          <a:effectLst/>
                          <a:latin typeface="Verdana" panose="020B0604030504040204" pitchFamily="34" charset="0"/>
                        </a:rPr>
                        <a:t>Severely visually impaired pupils obtain much of the information about what is happening around them aurally. </a:t>
                      </a:r>
                    </a:p>
                    <a:p>
                      <a:pPr algn="just"/>
                      <a:r>
                        <a:rPr lang="en-GB" sz="1200" dirty="0">
                          <a:solidFill>
                            <a:srgbClr val="000000"/>
                          </a:solidFill>
                          <a:effectLst/>
                          <a:latin typeface="Verdana" panose="020B0604030504040204" pitchFamily="34" charset="0"/>
                        </a:rPr>
                        <a:t>Many are frightened or confused by sudden loud noises or if the environment is generally noisy, i.e. a lot of people talking.</a:t>
                      </a:r>
                    </a:p>
                    <a:p>
                      <a:pPr algn="just"/>
                      <a:endParaRPr lang="en-GB" sz="1200" dirty="0">
                        <a:solidFill>
                          <a:srgbClr val="000000"/>
                        </a:solidFill>
                        <a:effectLst/>
                        <a:latin typeface="Verdana" panose="020B0604030504040204" pitchFamily="34" charset="0"/>
                      </a:endParaRPr>
                    </a:p>
                    <a:p>
                      <a:pPr algn="just"/>
                      <a:r>
                        <a:rPr lang="en-GB" sz="1200" dirty="0">
                          <a:solidFill>
                            <a:srgbClr val="000000"/>
                          </a:solidFill>
                          <a:effectLst/>
                          <a:latin typeface="Verdana" panose="020B0604030504040204" pitchFamily="34" charset="0"/>
                        </a:rPr>
                        <a:t>Staff should always introduce themselves to the pupil and encourage other pupils to say who they are when they speak.</a:t>
                      </a:r>
                    </a:p>
                    <a:p>
                      <a:pPr algn="just"/>
                      <a:endParaRPr lang="en-GB" sz="1200" dirty="0">
                        <a:solidFill>
                          <a:srgbClr val="000000"/>
                        </a:solidFill>
                        <a:effectLst/>
                        <a:latin typeface="Verdana" panose="020B0604030504040204" pitchFamily="34" charset="0"/>
                      </a:endParaRPr>
                    </a:p>
                    <a:p>
                      <a:pPr algn="just"/>
                      <a:r>
                        <a:rPr lang="en-GB" sz="1200" dirty="0">
                          <a:solidFill>
                            <a:srgbClr val="000000"/>
                          </a:solidFill>
                          <a:effectLst/>
                          <a:latin typeface="Verdana" panose="020B0604030504040204" pitchFamily="34" charset="0"/>
                        </a:rPr>
                        <a:t>Verbalize praise and disapproval as a severely visually impaired pupil will not see gestures, body language or facial expressions.</a:t>
                      </a:r>
                    </a:p>
                    <a:p>
                      <a:pPr algn="just"/>
                      <a:endParaRPr lang="en-GB" sz="1200" dirty="0">
                        <a:solidFill>
                          <a:srgbClr val="000000"/>
                        </a:solidFill>
                        <a:effectLst/>
                        <a:latin typeface="Verdana" panose="020B0604030504040204" pitchFamily="34" charset="0"/>
                      </a:endParaRPr>
                    </a:p>
                    <a:p>
                      <a:pPr algn="just"/>
                      <a:r>
                        <a:rPr lang="en-GB" sz="1200" dirty="0">
                          <a:solidFill>
                            <a:srgbClr val="000000"/>
                          </a:solidFill>
                          <a:effectLst/>
                          <a:latin typeface="Verdana" panose="020B0604030504040204" pitchFamily="34" charset="0"/>
                        </a:rPr>
                        <a:t>Be specific with descriptive language and avoid using terms like “here” or “there” when describing the location of a person or an object.</a:t>
                      </a:r>
                    </a:p>
                    <a:p>
                      <a:pPr algn="just"/>
                      <a:endParaRPr lang="en-GB" sz="1200" dirty="0">
                        <a:solidFill>
                          <a:srgbClr val="000000"/>
                        </a:solidFill>
                        <a:effectLst/>
                        <a:latin typeface="Verdana" panose="020B0604030504040204" pitchFamily="34" charset="0"/>
                      </a:endParaRPr>
                    </a:p>
                    <a:p>
                      <a:pPr algn="just"/>
                      <a:r>
                        <a:rPr lang="en-GB" sz="1200" dirty="0">
                          <a:solidFill>
                            <a:srgbClr val="000000"/>
                          </a:solidFill>
                          <a:effectLst/>
                          <a:latin typeface="Verdana" panose="020B0604030504040204" pitchFamily="34" charset="0"/>
                        </a:rPr>
                        <a:t>Talk directly to the pupil rather than through an accompanying person.</a:t>
                      </a:r>
                    </a:p>
                    <a:p>
                      <a:pPr algn="just"/>
                      <a:endParaRPr lang="en-GB" sz="1200" dirty="0">
                        <a:solidFill>
                          <a:srgbClr val="000000"/>
                        </a:solidFill>
                        <a:effectLst/>
                        <a:latin typeface="Verdana" panose="020B0604030504040204" pitchFamily="34" charset="0"/>
                      </a:endParaRPr>
                    </a:p>
                    <a:p>
                      <a:pPr algn="just"/>
                      <a:r>
                        <a:rPr lang="en-GB" sz="1200" dirty="0" smtClean="0">
                          <a:solidFill>
                            <a:srgbClr val="000000"/>
                          </a:solidFill>
                          <a:effectLst/>
                          <a:latin typeface="Verdana" panose="020B0604030504040204" pitchFamily="34" charset="0"/>
                        </a:rPr>
                        <a:t>Familiarise </a:t>
                      </a:r>
                      <a:r>
                        <a:rPr lang="en-GB" sz="1200" dirty="0">
                          <a:solidFill>
                            <a:srgbClr val="000000"/>
                          </a:solidFill>
                          <a:effectLst/>
                          <a:latin typeface="Verdana" panose="020B0604030504040204" pitchFamily="34" charset="0"/>
                        </a:rPr>
                        <a:t>the pupil with the environment and keep classrooms, corridors and stairs free of clutter. Let the him/her know if the environment changes, e.g. furniture has been moved.</a:t>
                      </a:r>
                    </a:p>
                    <a:p>
                      <a:pPr algn="ctr"/>
                      <a:r>
                        <a:rPr lang="en-GB" sz="1100" b="1" dirty="0">
                          <a:solidFill>
                            <a:srgbClr val="FF0000"/>
                          </a:solidFill>
                          <a:effectLst/>
                        </a:rPr>
                        <a:t> </a:t>
                      </a:r>
                    </a:p>
                    <a:p>
                      <a:pPr algn="just"/>
                      <a:r>
                        <a:rPr lang="en-GB" sz="1100" dirty="0">
                          <a:solidFill>
                            <a:srgbClr val="000000"/>
                          </a:solidFill>
                          <a:effectLst/>
                          <a:latin typeface="Verdana" panose="020B0604030504040204" pitchFamily="34" charset="0"/>
                        </a:rPr>
                        <a:t> </a:t>
                      </a:r>
                    </a:p>
                  </a:txBody>
                  <a:tcPr marL="0" marR="0" marT="0" marB="0">
                    <a:lnL>
                      <a:noFill/>
                    </a:lnL>
                    <a:lnR>
                      <a:noFill/>
                    </a:lnR>
                    <a:lnT>
                      <a:noFill/>
                    </a:lnT>
                    <a:lnB>
                      <a:noFill/>
                    </a:lnB>
                    <a:solidFill>
                      <a:srgbClr val="FFFFFF"/>
                    </a:solidFill>
                  </a:tcPr>
                </a:tc>
                <a:extLst>
                  <a:ext uri="{0D108BD9-81ED-4DB2-BD59-A6C34878D82A}">
                    <a16:rowId xmlns:a16="http://schemas.microsoft.com/office/drawing/2014/main" val="2451170022"/>
                  </a:ext>
                </a:extLst>
              </a:tr>
            </a:tbl>
          </a:graphicData>
        </a:graphic>
      </p:graphicFrame>
    </p:spTree>
    <p:extLst>
      <p:ext uri="{BB962C8B-B14F-4D97-AF65-F5344CB8AC3E}">
        <p14:creationId xmlns:p14="http://schemas.microsoft.com/office/powerpoint/2010/main" val="187648901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B5E35C-0AE1-4CCC-B5F1-BA342EA52ED0}"/>
              </a:ext>
            </a:extLst>
          </p:cNvPr>
          <p:cNvSpPr>
            <a:spLocks noGrp="1"/>
          </p:cNvSpPr>
          <p:nvPr>
            <p:ph type="title"/>
          </p:nvPr>
        </p:nvSpPr>
        <p:spPr>
          <a:xfrm>
            <a:off x="1251678" y="382385"/>
            <a:ext cx="10178322" cy="722515"/>
          </a:xfrm>
        </p:spPr>
        <p:txBody>
          <a:bodyPr>
            <a:normAutofit fontScale="90000"/>
          </a:bodyPr>
          <a:lstStyle/>
          <a:p>
            <a:r>
              <a:rPr lang="en-GB" dirty="0"/>
              <a:t>Hearing impairment </a:t>
            </a:r>
          </a:p>
        </p:txBody>
      </p:sp>
      <p:sp>
        <p:nvSpPr>
          <p:cNvPr id="3" name="Content Placeholder 2">
            <a:extLst>
              <a:ext uri="{FF2B5EF4-FFF2-40B4-BE49-F238E27FC236}">
                <a16:creationId xmlns:a16="http://schemas.microsoft.com/office/drawing/2014/main" id="{23F154EF-FA6A-4D06-A3E9-BCC8FECD657B}"/>
              </a:ext>
            </a:extLst>
          </p:cNvPr>
          <p:cNvSpPr>
            <a:spLocks noGrp="1"/>
          </p:cNvSpPr>
          <p:nvPr>
            <p:ph idx="1"/>
          </p:nvPr>
        </p:nvSpPr>
        <p:spPr>
          <a:xfrm>
            <a:off x="1251678" y="1104900"/>
            <a:ext cx="10178322" cy="5370715"/>
          </a:xfrm>
        </p:spPr>
        <p:txBody>
          <a:bodyPr>
            <a:normAutofit lnSpcReduction="10000"/>
          </a:bodyPr>
          <a:lstStyle/>
          <a:p>
            <a:r>
              <a:rPr lang="en-GB" dirty="0"/>
              <a:t>A</a:t>
            </a:r>
            <a:r>
              <a:rPr lang="en-GB" dirty="0" smtClean="0"/>
              <a:t> </a:t>
            </a:r>
            <a:r>
              <a:rPr lang="en-GB" dirty="0"/>
              <a:t>child may have a problem with their hearing if they:</a:t>
            </a:r>
          </a:p>
          <a:p>
            <a:r>
              <a:rPr lang="en-GB" dirty="0"/>
              <a:t>are slow to learn to talk, or aren't clear when they speak </a:t>
            </a:r>
          </a:p>
          <a:p>
            <a:r>
              <a:rPr lang="en-GB" dirty="0"/>
              <a:t>don't reply when you call them</a:t>
            </a:r>
          </a:p>
          <a:p>
            <a:r>
              <a:rPr lang="en-GB" dirty="0"/>
              <a:t>talk very loudly</a:t>
            </a:r>
          </a:p>
          <a:p>
            <a:r>
              <a:rPr lang="en-GB" dirty="0"/>
              <a:t>ask you to repeat yourself or respond inappropriately to questions</a:t>
            </a:r>
          </a:p>
          <a:p>
            <a:r>
              <a:rPr lang="en-GB" dirty="0"/>
              <a:t>turn up the volume of the TV very high</a:t>
            </a:r>
          </a:p>
          <a:p>
            <a:r>
              <a:rPr lang="en-GB" dirty="0" smtClean="0"/>
              <a:t>Hearing </a:t>
            </a:r>
            <a:r>
              <a:rPr lang="en-GB" dirty="0"/>
              <a:t>loss in children can be caused by a build-up of fluid in the ear </a:t>
            </a:r>
            <a:r>
              <a:rPr lang="en-GB" dirty="0">
                <a:hlinkClick r:id="rId3"/>
              </a:rPr>
              <a:t>(glue ear)</a:t>
            </a:r>
            <a:r>
              <a:rPr lang="en-GB" dirty="0"/>
              <a:t>, which tends to get better over time and can be treated.</a:t>
            </a:r>
          </a:p>
          <a:p>
            <a:pPr marL="0" indent="0">
              <a:buNone/>
            </a:pPr>
            <a:r>
              <a:rPr lang="en-GB" u="sng" dirty="0"/>
              <a:t>Strategies </a:t>
            </a:r>
          </a:p>
          <a:p>
            <a:pPr marL="0" indent="0">
              <a:buNone/>
            </a:pPr>
            <a:r>
              <a:rPr lang="en-GB" dirty="0"/>
              <a:t>-seating position </a:t>
            </a:r>
          </a:p>
          <a:p>
            <a:pPr marL="0" indent="0">
              <a:buNone/>
            </a:pPr>
            <a:r>
              <a:rPr lang="en-GB" dirty="0"/>
              <a:t>-low level noise </a:t>
            </a:r>
          </a:p>
          <a:p>
            <a:pPr marL="0" indent="0">
              <a:buNone/>
            </a:pPr>
            <a:r>
              <a:rPr lang="en-GB" dirty="0"/>
              <a:t>-specific instructions </a:t>
            </a:r>
          </a:p>
          <a:p>
            <a:pPr marL="0" indent="0">
              <a:buNone/>
            </a:pPr>
            <a:r>
              <a:rPr lang="en-GB" dirty="0"/>
              <a:t>-securing attention </a:t>
            </a:r>
          </a:p>
          <a:p>
            <a:pPr marL="0" indent="0">
              <a:buNone/>
            </a:pPr>
            <a:endParaRPr lang="en-GB" u="sng" dirty="0"/>
          </a:p>
          <a:p>
            <a:endParaRPr lang="en-GB" dirty="0"/>
          </a:p>
        </p:txBody>
      </p:sp>
    </p:spTree>
    <p:extLst>
      <p:ext uri="{BB962C8B-B14F-4D97-AF65-F5344CB8AC3E}">
        <p14:creationId xmlns:p14="http://schemas.microsoft.com/office/powerpoint/2010/main" val="325758085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82086D7-FFDE-40CF-A09D-9BEB9D70797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8F3EFEBE-02CA-45A1-9FAC-23EF6225D481}"/>
              </a:ext>
            </a:extLst>
          </p:cNvPr>
          <p:cNvSpPr>
            <a:spLocks noGrp="1"/>
          </p:cNvSpPr>
          <p:nvPr>
            <p:ph type="title"/>
          </p:nvPr>
        </p:nvSpPr>
        <p:spPr>
          <a:xfrm>
            <a:off x="8050787" y="482322"/>
            <a:ext cx="3656581" cy="5571624"/>
          </a:xfrm>
        </p:spPr>
        <p:txBody>
          <a:bodyPr anchor="ctr">
            <a:normAutofit/>
          </a:bodyPr>
          <a:lstStyle/>
          <a:p>
            <a:r>
              <a:rPr lang="en-GB" dirty="0"/>
              <a:t>Aims </a:t>
            </a:r>
          </a:p>
        </p:txBody>
      </p:sp>
      <p:sp>
        <p:nvSpPr>
          <p:cNvPr id="12" name="Freeform 10">
            <a:extLst>
              <a:ext uri="{FF2B5EF4-FFF2-40B4-BE49-F238E27FC236}">
                <a16:creationId xmlns:a16="http://schemas.microsoft.com/office/drawing/2014/main" id="{0EF9EB2F-9261-487B-9F73-DEE10D9E3A1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7569200" cy="6858000"/>
          </a:xfrm>
          <a:custGeom>
            <a:avLst/>
            <a:gdLst>
              <a:gd name="connsiteX0" fmla="*/ 0 w 7569200"/>
              <a:gd name="connsiteY0" fmla="*/ 0 h 6858000"/>
              <a:gd name="connsiteX1" fmla="*/ 7389812 w 7569200"/>
              <a:gd name="connsiteY1" fmla="*/ 0 h 6858000"/>
              <a:gd name="connsiteX2" fmla="*/ 7394575 w 7569200"/>
              <a:gd name="connsiteY2" fmla="*/ 66675 h 6858000"/>
              <a:gd name="connsiteX3" fmla="*/ 7402512 w 7569200"/>
              <a:gd name="connsiteY3" fmla="*/ 122237 h 6858000"/>
              <a:gd name="connsiteX4" fmla="*/ 7412037 w 7569200"/>
              <a:gd name="connsiteY4" fmla="*/ 174625 h 6858000"/>
              <a:gd name="connsiteX5" fmla="*/ 7427912 w 7569200"/>
              <a:gd name="connsiteY5" fmla="*/ 217487 h 6858000"/>
              <a:gd name="connsiteX6" fmla="*/ 7443787 w 7569200"/>
              <a:gd name="connsiteY6" fmla="*/ 260350 h 6858000"/>
              <a:gd name="connsiteX7" fmla="*/ 7462837 w 7569200"/>
              <a:gd name="connsiteY7" fmla="*/ 296862 h 6858000"/>
              <a:gd name="connsiteX8" fmla="*/ 7481887 w 7569200"/>
              <a:gd name="connsiteY8" fmla="*/ 334962 h 6858000"/>
              <a:gd name="connsiteX9" fmla="*/ 7499350 w 7569200"/>
              <a:gd name="connsiteY9" fmla="*/ 369887 h 6858000"/>
              <a:gd name="connsiteX10" fmla="*/ 7516812 w 7569200"/>
              <a:gd name="connsiteY10" fmla="*/ 409575 h 6858000"/>
              <a:gd name="connsiteX11" fmla="*/ 7532687 w 7569200"/>
              <a:gd name="connsiteY11" fmla="*/ 450850 h 6858000"/>
              <a:gd name="connsiteX12" fmla="*/ 7546975 w 7569200"/>
              <a:gd name="connsiteY12" fmla="*/ 496887 h 6858000"/>
              <a:gd name="connsiteX13" fmla="*/ 7558087 w 7569200"/>
              <a:gd name="connsiteY13" fmla="*/ 546100 h 6858000"/>
              <a:gd name="connsiteX14" fmla="*/ 7566025 w 7569200"/>
              <a:gd name="connsiteY14" fmla="*/ 606425 h 6858000"/>
              <a:gd name="connsiteX15" fmla="*/ 7569200 w 7569200"/>
              <a:gd name="connsiteY15" fmla="*/ 673100 h 6858000"/>
              <a:gd name="connsiteX16" fmla="*/ 7566025 w 7569200"/>
              <a:gd name="connsiteY16" fmla="*/ 744537 h 6858000"/>
              <a:gd name="connsiteX17" fmla="*/ 7558087 w 7569200"/>
              <a:gd name="connsiteY17" fmla="*/ 801687 h 6858000"/>
              <a:gd name="connsiteX18" fmla="*/ 7546975 w 7569200"/>
              <a:gd name="connsiteY18" fmla="*/ 854075 h 6858000"/>
              <a:gd name="connsiteX19" fmla="*/ 7532687 w 7569200"/>
              <a:gd name="connsiteY19" fmla="*/ 901700 h 6858000"/>
              <a:gd name="connsiteX20" fmla="*/ 7516812 w 7569200"/>
              <a:gd name="connsiteY20" fmla="*/ 942975 h 6858000"/>
              <a:gd name="connsiteX21" fmla="*/ 7497762 w 7569200"/>
              <a:gd name="connsiteY21" fmla="*/ 981075 h 6858000"/>
              <a:gd name="connsiteX22" fmla="*/ 7478712 w 7569200"/>
              <a:gd name="connsiteY22" fmla="*/ 1017587 h 6858000"/>
              <a:gd name="connsiteX23" fmla="*/ 7459662 w 7569200"/>
              <a:gd name="connsiteY23" fmla="*/ 1055687 h 6858000"/>
              <a:gd name="connsiteX24" fmla="*/ 7442200 w 7569200"/>
              <a:gd name="connsiteY24" fmla="*/ 1095375 h 6858000"/>
              <a:gd name="connsiteX25" fmla="*/ 7424737 w 7569200"/>
              <a:gd name="connsiteY25" fmla="*/ 1136650 h 6858000"/>
              <a:gd name="connsiteX26" fmla="*/ 7410450 w 7569200"/>
              <a:gd name="connsiteY26" fmla="*/ 1182687 h 6858000"/>
              <a:gd name="connsiteX27" fmla="*/ 7400925 w 7569200"/>
              <a:gd name="connsiteY27" fmla="*/ 1235075 h 6858000"/>
              <a:gd name="connsiteX28" fmla="*/ 7391400 w 7569200"/>
              <a:gd name="connsiteY28" fmla="*/ 1295400 h 6858000"/>
              <a:gd name="connsiteX29" fmla="*/ 7389812 w 7569200"/>
              <a:gd name="connsiteY29" fmla="*/ 1363662 h 6858000"/>
              <a:gd name="connsiteX30" fmla="*/ 7391400 w 7569200"/>
              <a:gd name="connsiteY30" fmla="*/ 1431925 h 6858000"/>
              <a:gd name="connsiteX31" fmla="*/ 7400925 w 7569200"/>
              <a:gd name="connsiteY31" fmla="*/ 1492250 h 6858000"/>
              <a:gd name="connsiteX32" fmla="*/ 7410450 w 7569200"/>
              <a:gd name="connsiteY32" fmla="*/ 1544637 h 6858000"/>
              <a:gd name="connsiteX33" fmla="*/ 7424737 w 7569200"/>
              <a:gd name="connsiteY33" fmla="*/ 1589087 h 6858000"/>
              <a:gd name="connsiteX34" fmla="*/ 7442200 w 7569200"/>
              <a:gd name="connsiteY34" fmla="*/ 1631950 h 6858000"/>
              <a:gd name="connsiteX35" fmla="*/ 7459662 w 7569200"/>
              <a:gd name="connsiteY35" fmla="*/ 1671637 h 6858000"/>
              <a:gd name="connsiteX36" fmla="*/ 7478712 w 7569200"/>
              <a:gd name="connsiteY36" fmla="*/ 1708150 h 6858000"/>
              <a:gd name="connsiteX37" fmla="*/ 7497762 w 7569200"/>
              <a:gd name="connsiteY37" fmla="*/ 1743075 h 6858000"/>
              <a:gd name="connsiteX38" fmla="*/ 7516812 w 7569200"/>
              <a:gd name="connsiteY38" fmla="*/ 1782762 h 6858000"/>
              <a:gd name="connsiteX39" fmla="*/ 7532687 w 7569200"/>
              <a:gd name="connsiteY39" fmla="*/ 1824037 h 6858000"/>
              <a:gd name="connsiteX40" fmla="*/ 7546975 w 7569200"/>
              <a:gd name="connsiteY40" fmla="*/ 1870075 h 6858000"/>
              <a:gd name="connsiteX41" fmla="*/ 7558087 w 7569200"/>
              <a:gd name="connsiteY41" fmla="*/ 1922462 h 6858000"/>
              <a:gd name="connsiteX42" fmla="*/ 7566025 w 7569200"/>
              <a:gd name="connsiteY42" fmla="*/ 1982787 h 6858000"/>
              <a:gd name="connsiteX43" fmla="*/ 7569200 w 7569200"/>
              <a:gd name="connsiteY43" fmla="*/ 2051050 h 6858000"/>
              <a:gd name="connsiteX44" fmla="*/ 7566025 w 7569200"/>
              <a:gd name="connsiteY44" fmla="*/ 2119312 h 6858000"/>
              <a:gd name="connsiteX45" fmla="*/ 7558087 w 7569200"/>
              <a:gd name="connsiteY45" fmla="*/ 2179637 h 6858000"/>
              <a:gd name="connsiteX46" fmla="*/ 7546975 w 7569200"/>
              <a:gd name="connsiteY46" fmla="*/ 2232025 h 6858000"/>
              <a:gd name="connsiteX47" fmla="*/ 7532687 w 7569200"/>
              <a:gd name="connsiteY47" fmla="*/ 2278062 h 6858000"/>
              <a:gd name="connsiteX48" fmla="*/ 7516812 w 7569200"/>
              <a:gd name="connsiteY48" fmla="*/ 2319337 h 6858000"/>
              <a:gd name="connsiteX49" fmla="*/ 7497762 w 7569200"/>
              <a:gd name="connsiteY49" fmla="*/ 2359025 h 6858000"/>
              <a:gd name="connsiteX50" fmla="*/ 7478712 w 7569200"/>
              <a:gd name="connsiteY50" fmla="*/ 2395537 h 6858000"/>
              <a:gd name="connsiteX51" fmla="*/ 7459662 w 7569200"/>
              <a:gd name="connsiteY51" fmla="*/ 2433637 h 6858000"/>
              <a:gd name="connsiteX52" fmla="*/ 7442200 w 7569200"/>
              <a:gd name="connsiteY52" fmla="*/ 2471737 h 6858000"/>
              <a:gd name="connsiteX53" fmla="*/ 7424737 w 7569200"/>
              <a:gd name="connsiteY53" fmla="*/ 2513012 h 6858000"/>
              <a:gd name="connsiteX54" fmla="*/ 7410450 w 7569200"/>
              <a:gd name="connsiteY54" fmla="*/ 2560637 h 6858000"/>
              <a:gd name="connsiteX55" fmla="*/ 7400925 w 7569200"/>
              <a:gd name="connsiteY55" fmla="*/ 2613025 h 6858000"/>
              <a:gd name="connsiteX56" fmla="*/ 7391400 w 7569200"/>
              <a:gd name="connsiteY56" fmla="*/ 2671762 h 6858000"/>
              <a:gd name="connsiteX57" fmla="*/ 7389812 w 7569200"/>
              <a:gd name="connsiteY57" fmla="*/ 2741612 h 6858000"/>
              <a:gd name="connsiteX58" fmla="*/ 7391400 w 7569200"/>
              <a:gd name="connsiteY58" fmla="*/ 2809875 h 6858000"/>
              <a:gd name="connsiteX59" fmla="*/ 7400925 w 7569200"/>
              <a:gd name="connsiteY59" fmla="*/ 2868612 h 6858000"/>
              <a:gd name="connsiteX60" fmla="*/ 7410450 w 7569200"/>
              <a:gd name="connsiteY60" fmla="*/ 2922587 h 6858000"/>
              <a:gd name="connsiteX61" fmla="*/ 7424737 w 7569200"/>
              <a:gd name="connsiteY61" fmla="*/ 2967037 h 6858000"/>
              <a:gd name="connsiteX62" fmla="*/ 7442200 w 7569200"/>
              <a:gd name="connsiteY62" fmla="*/ 3009900 h 6858000"/>
              <a:gd name="connsiteX63" fmla="*/ 7459662 w 7569200"/>
              <a:gd name="connsiteY63" fmla="*/ 3046412 h 6858000"/>
              <a:gd name="connsiteX64" fmla="*/ 7478712 w 7569200"/>
              <a:gd name="connsiteY64" fmla="*/ 3084512 h 6858000"/>
              <a:gd name="connsiteX65" fmla="*/ 7497762 w 7569200"/>
              <a:gd name="connsiteY65" fmla="*/ 3121025 h 6858000"/>
              <a:gd name="connsiteX66" fmla="*/ 7516812 w 7569200"/>
              <a:gd name="connsiteY66" fmla="*/ 3160712 h 6858000"/>
              <a:gd name="connsiteX67" fmla="*/ 7532687 w 7569200"/>
              <a:gd name="connsiteY67" fmla="*/ 3201987 h 6858000"/>
              <a:gd name="connsiteX68" fmla="*/ 7546975 w 7569200"/>
              <a:gd name="connsiteY68" fmla="*/ 3248025 h 6858000"/>
              <a:gd name="connsiteX69" fmla="*/ 7558087 w 7569200"/>
              <a:gd name="connsiteY69" fmla="*/ 3300412 h 6858000"/>
              <a:gd name="connsiteX70" fmla="*/ 7566025 w 7569200"/>
              <a:gd name="connsiteY70" fmla="*/ 3360737 h 6858000"/>
              <a:gd name="connsiteX71" fmla="*/ 7569200 w 7569200"/>
              <a:gd name="connsiteY71" fmla="*/ 3427412 h 6858000"/>
              <a:gd name="connsiteX72" fmla="*/ 7566025 w 7569200"/>
              <a:gd name="connsiteY72" fmla="*/ 3497262 h 6858000"/>
              <a:gd name="connsiteX73" fmla="*/ 7558087 w 7569200"/>
              <a:gd name="connsiteY73" fmla="*/ 3557587 h 6858000"/>
              <a:gd name="connsiteX74" fmla="*/ 7546975 w 7569200"/>
              <a:gd name="connsiteY74" fmla="*/ 3609975 h 6858000"/>
              <a:gd name="connsiteX75" fmla="*/ 7532687 w 7569200"/>
              <a:gd name="connsiteY75" fmla="*/ 3656012 h 6858000"/>
              <a:gd name="connsiteX76" fmla="*/ 7516812 w 7569200"/>
              <a:gd name="connsiteY76" fmla="*/ 3697287 h 6858000"/>
              <a:gd name="connsiteX77" fmla="*/ 7497762 w 7569200"/>
              <a:gd name="connsiteY77" fmla="*/ 3736975 h 6858000"/>
              <a:gd name="connsiteX78" fmla="*/ 7459662 w 7569200"/>
              <a:gd name="connsiteY78" fmla="*/ 3811587 h 6858000"/>
              <a:gd name="connsiteX79" fmla="*/ 7442200 w 7569200"/>
              <a:gd name="connsiteY79" fmla="*/ 3848100 h 6858000"/>
              <a:gd name="connsiteX80" fmla="*/ 7424737 w 7569200"/>
              <a:gd name="connsiteY80" fmla="*/ 3890962 h 6858000"/>
              <a:gd name="connsiteX81" fmla="*/ 7410450 w 7569200"/>
              <a:gd name="connsiteY81" fmla="*/ 3935412 h 6858000"/>
              <a:gd name="connsiteX82" fmla="*/ 7400925 w 7569200"/>
              <a:gd name="connsiteY82" fmla="*/ 3987800 h 6858000"/>
              <a:gd name="connsiteX83" fmla="*/ 7391400 w 7569200"/>
              <a:gd name="connsiteY83" fmla="*/ 4048125 h 6858000"/>
              <a:gd name="connsiteX84" fmla="*/ 7389812 w 7569200"/>
              <a:gd name="connsiteY84" fmla="*/ 4116387 h 6858000"/>
              <a:gd name="connsiteX85" fmla="*/ 7391400 w 7569200"/>
              <a:gd name="connsiteY85" fmla="*/ 4186237 h 6858000"/>
              <a:gd name="connsiteX86" fmla="*/ 7400925 w 7569200"/>
              <a:gd name="connsiteY86" fmla="*/ 4244975 h 6858000"/>
              <a:gd name="connsiteX87" fmla="*/ 7410450 w 7569200"/>
              <a:gd name="connsiteY87" fmla="*/ 4297362 h 6858000"/>
              <a:gd name="connsiteX88" fmla="*/ 7424737 w 7569200"/>
              <a:gd name="connsiteY88" fmla="*/ 4343400 h 6858000"/>
              <a:gd name="connsiteX89" fmla="*/ 7442200 w 7569200"/>
              <a:gd name="connsiteY89" fmla="*/ 4386262 h 6858000"/>
              <a:gd name="connsiteX90" fmla="*/ 7459662 w 7569200"/>
              <a:gd name="connsiteY90" fmla="*/ 4424362 h 6858000"/>
              <a:gd name="connsiteX91" fmla="*/ 7497762 w 7569200"/>
              <a:gd name="connsiteY91" fmla="*/ 4498975 h 6858000"/>
              <a:gd name="connsiteX92" fmla="*/ 7516812 w 7569200"/>
              <a:gd name="connsiteY92" fmla="*/ 4537075 h 6858000"/>
              <a:gd name="connsiteX93" fmla="*/ 7532687 w 7569200"/>
              <a:gd name="connsiteY93" fmla="*/ 4579937 h 6858000"/>
              <a:gd name="connsiteX94" fmla="*/ 7546975 w 7569200"/>
              <a:gd name="connsiteY94" fmla="*/ 4625975 h 6858000"/>
              <a:gd name="connsiteX95" fmla="*/ 7558087 w 7569200"/>
              <a:gd name="connsiteY95" fmla="*/ 4678362 h 6858000"/>
              <a:gd name="connsiteX96" fmla="*/ 7566025 w 7569200"/>
              <a:gd name="connsiteY96" fmla="*/ 4738687 h 6858000"/>
              <a:gd name="connsiteX97" fmla="*/ 7569200 w 7569200"/>
              <a:gd name="connsiteY97" fmla="*/ 4806950 h 6858000"/>
              <a:gd name="connsiteX98" fmla="*/ 7566025 w 7569200"/>
              <a:gd name="connsiteY98" fmla="*/ 4875212 h 6858000"/>
              <a:gd name="connsiteX99" fmla="*/ 7558087 w 7569200"/>
              <a:gd name="connsiteY99" fmla="*/ 4935537 h 6858000"/>
              <a:gd name="connsiteX100" fmla="*/ 7546975 w 7569200"/>
              <a:gd name="connsiteY100" fmla="*/ 4987925 h 6858000"/>
              <a:gd name="connsiteX101" fmla="*/ 7532687 w 7569200"/>
              <a:gd name="connsiteY101" fmla="*/ 5033962 h 6858000"/>
              <a:gd name="connsiteX102" fmla="*/ 7516812 w 7569200"/>
              <a:gd name="connsiteY102" fmla="*/ 5075237 h 6858000"/>
              <a:gd name="connsiteX103" fmla="*/ 7497762 w 7569200"/>
              <a:gd name="connsiteY103" fmla="*/ 5114925 h 6858000"/>
              <a:gd name="connsiteX104" fmla="*/ 7478712 w 7569200"/>
              <a:gd name="connsiteY104" fmla="*/ 5149850 h 6858000"/>
              <a:gd name="connsiteX105" fmla="*/ 7459662 w 7569200"/>
              <a:gd name="connsiteY105" fmla="*/ 5186362 h 6858000"/>
              <a:gd name="connsiteX106" fmla="*/ 7442200 w 7569200"/>
              <a:gd name="connsiteY106" fmla="*/ 5226050 h 6858000"/>
              <a:gd name="connsiteX107" fmla="*/ 7424737 w 7569200"/>
              <a:gd name="connsiteY107" fmla="*/ 5268912 h 6858000"/>
              <a:gd name="connsiteX108" fmla="*/ 7410450 w 7569200"/>
              <a:gd name="connsiteY108" fmla="*/ 5313362 h 6858000"/>
              <a:gd name="connsiteX109" fmla="*/ 7400925 w 7569200"/>
              <a:gd name="connsiteY109" fmla="*/ 5365750 h 6858000"/>
              <a:gd name="connsiteX110" fmla="*/ 7391400 w 7569200"/>
              <a:gd name="connsiteY110" fmla="*/ 5426075 h 6858000"/>
              <a:gd name="connsiteX111" fmla="*/ 7389812 w 7569200"/>
              <a:gd name="connsiteY111" fmla="*/ 5494337 h 6858000"/>
              <a:gd name="connsiteX112" fmla="*/ 7391400 w 7569200"/>
              <a:gd name="connsiteY112" fmla="*/ 5562600 h 6858000"/>
              <a:gd name="connsiteX113" fmla="*/ 7400925 w 7569200"/>
              <a:gd name="connsiteY113" fmla="*/ 5622925 h 6858000"/>
              <a:gd name="connsiteX114" fmla="*/ 7410450 w 7569200"/>
              <a:gd name="connsiteY114" fmla="*/ 5675312 h 6858000"/>
              <a:gd name="connsiteX115" fmla="*/ 7424737 w 7569200"/>
              <a:gd name="connsiteY115" fmla="*/ 5721350 h 6858000"/>
              <a:gd name="connsiteX116" fmla="*/ 7442200 w 7569200"/>
              <a:gd name="connsiteY116" fmla="*/ 5762625 h 6858000"/>
              <a:gd name="connsiteX117" fmla="*/ 7459662 w 7569200"/>
              <a:gd name="connsiteY117" fmla="*/ 5802312 h 6858000"/>
              <a:gd name="connsiteX118" fmla="*/ 7478712 w 7569200"/>
              <a:gd name="connsiteY118" fmla="*/ 5840412 h 6858000"/>
              <a:gd name="connsiteX119" fmla="*/ 7497762 w 7569200"/>
              <a:gd name="connsiteY119" fmla="*/ 5876925 h 6858000"/>
              <a:gd name="connsiteX120" fmla="*/ 7516812 w 7569200"/>
              <a:gd name="connsiteY120" fmla="*/ 5915025 h 6858000"/>
              <a:gd name="connsiteX121" fmla="*/ 7532687 w 7569200"/>
              <a:gd name="connsiteY121" fmla="*/ 5956300 h 6858000"/>
              <a:gd name="connsiteX122" fmla="*/ 7546975 w 7569200"/>
              <a:gd name="connsiteY122" fmla="*/ 6003925 h 6858000"/>
              <a:gd name="connsiteX123" fmla="*/ 7558087 w 7569200"/>
              <a:gd name="connsiteY123" fmla="*/ 6056312 h 6858000"/>
              <a:gd name="connsiteX124" fmla="*/ 7566025 w 7569200"/>
              <a:gd name="connsiteY124" fmla="*/ 6113462 h 6858000"/>
              <a:gd name="connsiteX125" fmla="*/ 7569200 w 7569200"/>
              <a:gd name="connsiteY125" fmla="*/ 6183312 h 6858000"/>
              <a:gd name="connsiteX126" fmla="*/ 7566025 w 7569200"/>
              <a:gd name="connsiteY126" fmla="*/ 6251575 h 6858000"/>
              <a:gd name="connsiteX127" fmla="*/ 7558087 w 7569200"/>
              <a:gd name="connsiteY127" fmla="*/ 6311900 h 6858000"/>
              <a:gd name="connsiteX128" fmla="*/ 7546975 w 7569200"/>
              <a:gd name="connsiteY128" fmla="*/ 6361112 h 6858000"/>
              <a:gd name="connsiteX129" fmla="*/ 7532687 w 7569200"/>
              <a:gd name="connsiteY129" fmla="*/ 6407150 h 6858000"/>
              <a:gd name="connsiteX130" fmla="*/ 7516812 w 7569200"/>
              <a:gd name="connsiteY130" fmla="*/ 6448425 h 6858000"/>
              <a:gd name="connsiteX131" fmla="*/ 7499350 w 7569200"/>
              <a:gd name="connsiteY131" fmla="*/ 6488112 h 6858000"/>
              <a:gd name="connsiteX132" fmla="*/ 7481887 w 7569200"/>
              <a:gd name="connsiteY132" fmla="*/ 6523037 h 6858000"/>
              <a:gd name="connsiteX133" fmla="*/ 7462837 w 7569200"/>
              <a:gd name="connsiteY133" fmla="*/ 6561137 h 6858000"/>
              <a:gd name="connsiteX134" fmla="*/ 7443787 w 7569200"/>
              <a:gd name="connsiteY134" fmla="*/ 6597650 h 6858000"/>
              <a:gd name="connsiteX135" fmla="*/ 7427912 w 7569200"/>
              <a:gd name="connsiteY135" fmla="*/ 6640512 h 6858000"/>
              <a:gd name="connsiteX136" fmla="*/ 7412037 w 7569200"/>
              <a:gd name="connsiteY136" fmla="*/ 6683375 h 6858000"/>
              <a:gd name="connsiteX137" fmla="*/ 7402512 w 7569200"/>
              <a:gd name="connsiteY137" fmla="*/ 6735762 h 6858000"/>
              <a:gd name="connsiteX138" fmla="*/ 7394575 w 7569200"/>
              <a:gd name="connsiteY138" fmla="*/ 6791325 h 6858000"/>
              <a:gd name="connsiteX139" fmla="*/ 7389812 w 7569200"/>
              <a:gd name="connsiteY139" fmla="*/ 6858000 h 6858000"/>
              <a:gd name="connsiteX140" fmla="*/ 0 w 7569200"/>
              <a:gd name="connsiteY140" fmla="*/ 6858000 h 6858000"/>
              <a:gd name="connsiteX141" fmla="*/ 0 w 7569200"/>
              <a:gd name="connsiteY141"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7569200" h="6858000">
                <a:moveTo>
                  <a:pt x="0" y="0"/>
                </a:moveTo>
                <a:lnTo>
                  <a:pt x="7389812" y="0"/>
                </a:lnTo>
                <a:lnTo>
                  <a:pt x="7394575" y="66675"/>
                </a:lnTo>
                <a:lnTo>
                  <a:pt x="7402512" y="122237"/>
                </a:lnTo>
                <a:lnTo>
                  <a:pt x="7412037" y="174625"/>
                </a:lnTo>
                <a:lnTo>
                  <a:pt x="7427912" y="217487"/>
                </a:lnTo>
                <a:lnTo>
                  <a:pt x="7443787" y="260350"/>
                </a:lnTo>
                <a:lnTo>
                  <a:pt x="7462837" y="296862"/>
                </a:lnTo>
                <a:lnTo>
                  <a:pt x="7481887" y="334962"/>
                </a:lnTo>
                <a:lnTo>
                  <a:pt x="7499350" y="369887"/>
                </a:lnTo>
                <a:lnTo>
                  <a:pt x="7516812" y="409575"/>
                </a:lnTo>
                <a:lnTo>
                  <a:pt x="7532687" y="450850"/>
                </a:lnTo>
                <a:lnTo>
                  <a:pt x="7546975" y="496887"/>
                </a:lnTo>
                <a:lnTo>
                  <a:pt x="7558087" y="546100"/>
                </a:lnTo>
                <a:lnTo>
                  <a:pt x="7566025" y="606425"/>
                </a:lnTo>
                <a:lnTo>
                  <a:pt x="7569200" y="673100"/>
                </a:lnTo>
                <a:lnTo>
                  <a:pt x="7566025" y="744537"/>
                </a:lnTo>
                <a:lnTo>
                  <a:pt x="7558087" y="801687"/>
                </a:lnTo>
                <a:lnTo>
                  <a:pt x="7546975" y="854075"/>
                </a:lnTo>
                <a:lnTo>
                  <a:pt x="7532687" y="901700"/>
                </a:lnTo>
                <a:lnTo>
                  <a:pt x="7516812" y="942975"/>
                </a:lnTo>
                <a:lnTo>
                  <a:pt x="7497762" y="981075"/>
                </a:lnTo>
                <a:lnTo>
                  <a:pt x="7478712" y="1017587"/>
                </a:lnTo>
                <a:lnTo>
                  <a:pt x="7459662" y="1055687"/>
                </a:lnTo>
                <a:lnTo>
                  <a:pt x="7442200" y="1095375"/>
                </a:lnTo>
                <a:lnTo>
                  <a:pt x="7424737" y="1136650"/>
                </a:lnTo>
                <a:lnTo>
                  <a:pt x="7410450" y="1182687"/>
                </a:lnTo>
                <a:lnTo>
                  <a:pt x="7400925" y="1235075"/>
                </a:lnTo>
                <a:lnTo>
                  <a:pt x="7391400" y="1295400"/>
                </a:lnTo>
                <a:lnTo>
                  <a:pt x="7389812" y="1363662"/>
                </a:lnTo>
                <a:lnTo>
                  <a:pt x="7391400" y="1431925"/>
                </a:lnTo>
                <a:lnTo>
                  <a:pt x="7400925" y="1492250"/>
                </a:lnTo>
                <a:lnTo>
                  <a:pt x="7410450" y="1544637"/>
                </a:lnTo>
                <a:lnTo>
                  <a:pt x="7424737" y="1589087"/>
                </a:lnTo>
                <a:lnTo>
                  <a:pt x="7442200" y="1631950"/>
                </a:lnTo>
                <a:lnTo>
                  <a:pt x="7459662" y="1671637"/>
                </a:lnTo>
                <a:lnTo>
                  <a:pt x="7478712" y="1708150"/>
                </a:lnTo>
                <a:lnTo>
                  <a:pt x="7497762" y="1743075"/>
                </a:lnTo>
                <a:lnTo>
                  <a:pt x="7516812" y="1782762"/>
                </a:lnTo>
                <a:lnTo>
                  <a:pt x="7532687" y="1824037"/>
                </a:lnTo>
                <a:lnTo>
                  <a:pt x="7546975" y="1870075"/>
                </a:lnTo>
                <a:lnTo>
                  <a:pt x="7558087" y="1922462"/>
                </a:lnTo>
                <a:lnTo>
                  <a:pt x="7566025" y="1982787"/>
                </a:lnTo>
                <a:lnTo>
                  <a:pt x="7569200" y="2051050"/>
                </a:lnTo>
                <a:lnTo>
                  <a:pt x="7566025" y="2119312"/>
                </a:lnTo>
                <a:lnTo>
                  <a:pt x="7558087" y="2179637"/>
                </a:lnTo>
                <a:lnTo>
                  <a:pt x="7546975" y="2232025"/>
                </a:lnTo>
                <a:lnTo>
                  <a:pt x="7532687" y="2278062"/>
                </a:lnTo>
                <a:lnTo>
                  <a:pt x="7516812" y="2319337"/>
                </a:lnTo>
                <a:lnTo>
                  <a:pt x="7497762" y="2359025"/>
                </a:lnTo>
                <a:lnTo>
                  <a:pt x="7478712" y="2395537"/>
                </a:lnTo>
                <a:lnTo>
                  <a:pt x="7459662" y="2433637"/>
                </a:lnTo>
                <a:lnTo>
                  <a:pt x="7442200" y="2471737"/>
                </a:lnTo>
                <a:lnTo>
                  <a:pt x="7424737" y="2513012"/>
                </a:lnTo>
                <a:lnTo>
                  <a:pt x="7410450" y="2560637"/>
                </a:lnTo>
                <a:lnTo>
                  <a:pt x="7400925" y="2613025"/>
                </a:lnTo>
                <a:lnTo>
                  <a:pt x="7391400" y="2671762"/>
                </a:lnTo>
                <a:lnTo>
                  <a:pt x="7389812" y="2741612"/>
                </a:lnTo>
                <a:lnTo>
                  <a:pt x="7391400" y="2809875"/>
                </a:lnTo>
                <a:lnTo>
                  <a:pt x="7400925" y="2868612"/>
                </a:lnTo>
                <a:lnTo>
                  <a:pt x="7410450" y="2922587"/>
                </a:lnTo>
                <a:lnTo>
                  <a:pt x="7424737" y="2967037"/>
                </a:lnTo>
                <a:lnTo>
                  <a:pt x="7442200" y="3009900"/>
                </a:lnTo>
                <a:lnTo>
                  <a:pt x="7459662" y="3046412"/>
                </a:lnTo>
                <a:lnTo>
                  <a:pt x="7478712" y="3084512"/>
                </a:lnTo>
                <a:lnTo>
                  <a:pt x="7497762" y="3121025"/>
                </a:lnTo>
                <a:lnTo>
                  <a:pt x="7516812" y="3160712"/>
                </a:lnTo>
                <a:lnTo>
                  <a:pt x="7532687" y="3201987"/>
                </a:lnTo>
                <a:lnTo>
                  <a:pt x="7546975" y="3248025"/>
                </a:lnTo>
                <a:lnTo>
                  <a:pt x="7558087" y="3300412"/>
                </a:lnTo>
                <a:lnTo>
                  <a:pt x="7566025" y="3360737"/>
                </a:lnTo>
                <a:lnTo>
                  <a:pt x="7569200" y="3427412"/>
                </a:lnTo>
                <a:lnTo>
                  <a:pt x="7566025" y="3497262"/>
                </a:lnTo>
                <a:lnTo>
                  <a:pt x="7558087" y="3557587"/>
                </a:lnTo>
                <a:lnTo>
                  <a:pt x="7546975" y="3609975"/>
                </a:lnTo>
                <a:lnTo>
                  <a:pt x="7532687" y="3656012"/>
                </a:lnTo>
                <a:lnTo>
                  <a:pt x="7516812" y="3697287"/>
                </a:lnTo>
                <a:lnTo>
                  <a:pt x="7497762" y="3736975"/>
                </a:lnTo>
                <a:lnTo>
                  <a:pt x="7459662" y="3811587"/>
                </a:lnTo>
                <a:lnTo>
                  <a:pt x="7442200" y="3848100"/>
                </a:lnTo>
                <a:lnTo>
                  <a:pt x="7424737" y="3890962"/>
                </a:lnTo>
                <a:lnTo>
                  <a:pt x="7410450" y="3935412"/>
                </a:lnTo>
                <a:lnTo>
                  <a:pt x="7400925" y="3987800"/>
                </a:lnTo>
                <a:lnTo>
                  <a:pt x="7391400" y="4048125"/>
                </a:lnTo>
                <a:lnTo>
                  <a:pt x="7389812" y="4116387"/>
                </a:lnTo>
                <a:lnTo>
                  <a:pt x="7391400" y="4186237"/>
                </a:lnTo>
                <a:lnTo>
                  <a:pt x="7400925" y="4244975"/>
                </a:lnTo>
                <a:lnTo>
                  <a:pt x="7410450" y="4297362"/>
                </a:lnTo>
                <a:lnTo>
                  <a:pt x="7424737" y="4343400"/>
                </a:lnTo>
                <a:lnTo>
                  <a:pt x="7442200" y="4386262"/>
                </a:lnTo>
                <a:lnTo>
                  <a:pt x="7459662" y="4424362"/>
                </a:lnTo>
                <a:lnTo>
                  <a:pt x="7497762" y="4498975"/>
                </a:lnTo>
                <a:lnTo>
                  <a:pt x="7516812" y="4537075"/>
                </a:lnTo>
                <a:lnTo>
                  <a:pt x="7532687" y="4579937"/>
                </a:lnTo>
                <a:lnTo>
                  <a:pt x="7546975" y="4625975"/>
                </a:lnTo>
                <a:lnTo>
                  <a:pt x="7558087" y="4678362"/>
                </a:lnTo>
                <a:lnTo>
                  <a:pt x="7566025" y="4738687"/>
                </a:lnTo>
                <a:lnTo>
                  <a:pt x="7569200" y="4806950"/>
                </a:lnTo>
                <a:lnTo>
                  <a:pt x="7566025" y="4875212"/>
                </a:lnTo>
                <a:lnTo>
                  <a:pt x="7558087" y="4935537"/>
                </a:lnTo>
                <a:lnTo>
                  <a:pt x="7546975" y="4987925"/>
                </a:lnTo>
                <a:lnTo>
                  <a:pt x="7532687" y="5033962"/>
                </a:lnTo>
                <a:lnTo>
                  <a:pt x="7516812" y="5075237"/>
                </a:lnTo>
                <a:lnTo>
                  <a:pt x="7497762" y="5114925"/>
                </a:lnTo>
                <a:lnTo>
                  <a:pt x="7478712" y="5149850"/>
                </a:lnTo>
                <a:lnTo>
                  <a:pt x="7459662" y="5186362"/>
                </a:lnTo>
                <a:lnTo>
                  <a:pt x="7442200" y="5226050"/>
                </a:lnTo>
                <a:lnTo>
                  <a:pt x="7424737" y="5268912"/>
                </a:lnTo>
                <a:lnTo>
                  <a:pt x="7410450" y="5313362"/>
                </a:lnTo>
                <a:lnTo>
                  <a:pt x="7400925" y="5365750"/>
                </a:lnTo>
                <a:lnTo>
                  <a:pt x="7391400" y="5426075"/>
                </a:lnTo>
                <a:lnTo>
                  <a:pt x="7389812" y="5494337"/>
                </a:lnTo>
                <a:lnTo>
                  <a:pt x="7391400" y="5562600"/>
                </a:lnTo>
                <a:lnTo>
                  <a:pt x="7400925" y="5622925"/>
                </a:lnTo>
                <a:lnTo>
                  <a:pt x="7410450" y="5675312"/>
                </a:lnTo>
                <a:lnTo>
                  <a:pt x="7424737" y="5721350"/>
                </a:lnTo>
                <a:lnTo>
                  <a:pt x="7442200" y="5762625"/>
                </a:lnTo>
                <a:lnTo>
                  <a:pt x="7459662" y="5802312"/>
                </a:lnTo>
                <a:lnTo>
                  <a:pt x="7478712" y="5840412"/>
                </a:lnTo>
                <a:lnTo>
                  <a:pt x="7497762" y="5876925"/>
                </a:lnTo>
                <a:lnTo>
                  <a:pt x="7516812" y="5915025"/>
                </a:lnTo>
                <a:lnTo>
                  <a:pt x="7532687" y="5956300"/>
                </a:lnTo>
                <a:lnTo>
                  <a:pt x="7546975" y="6003925"/>
                </a:lnTo>
                <a:lnTo>
                  <a:pt x="7558087" y="6056312"/>
                </a:lnTo>
                <a:lnTo>
                  <a:pt x="7566025" y="6113462"/>
                </a:lnTo>
                <a:lnTo>
                  <a:pt x="7569200" y="6183312"/>
                </a:lnTo>
                <a:lnTo>
                  <a:pt x="7566025" y="6251575"/>
                </a:lnTo>
                <a:lnTo>
                  <a:pt x="7558087" y="6311900"/>
                </a:lnTo>
                <a:lnTo>
                  <a:pt x="7546975" y="6361112"/>
                </a:lnTo>
                <a:lnTo>
                  <a:pt x="7532687" y="6407150"/>
                </a:lnTo>
                <a:lnTo>
                  <a:pt x="7516812" y="6448425"/>
                </a:lnTo>
                <a:lnTo>
                  <a:pt x="7499350" y="6488112"/>
                </a:lnTo>
                <a:lnTo>
                  <a:pt x="7481887" y="6523037"/>
                </a:lnTo>
                <a:lnTo>
                  <a:pt x="7462837" y="6561137"/>
                </a:lnTo>
                <a:lnTo>
                  <a:pt x="7443787" y="6597650"/>
                </a:lnTo>
                <a:lnTo>
                  <a:pt x="7427912" y="6640512"/>
                </a:lnTo>
                <a:lnTo>
                  <a:pt x="7412037" y="6683375"/>
                </a:lnTo>
                <a:lnTo>
                  <a:pt x="7402512" y="6735762"/>
                </a:lnTo>
                <a:lnTo>
                  <a:pt x="7394575" y="6791325"/>
                </a:lnTo>
                <a:lnTo>
                  <a:pt x="7389812" y="6858000"/>
                </a:lnTo>
                <a:lnTo>
                  <a:pt x="0" y="6858000"/>
                </a:lnTo>
                <a:lnTo>
                  <a:pt x="0" y="0"/>
                </a:lnTo>
                <a:close/>
              </a:path>
            </a:pathLst>
          </a:custGeom>
          <a:solidFill>
            <a:schemeClr val="bg2">
              <a:lumMod val="90000"/>
            </a:schemeClr>
          </a:solidFill>
          <a:ln w="0">
            <a:noFill/>
            <a:prstDash val="solid"/>
            <a:round/>
            <a:headEnd/>
            <a:tailEnd/>
          </a:ln>
        </p:spPr>
      </p:sp>
      <p:sp>
        <p:nvSpPr>
          <p:cNvPr id="14" name="Rectangle 13">
            <a:extLst>
              <a:ext uri="{FF2B5EF4-FFF2-40B4-BE49-F238E27FC236}">
                <a16:creationId xmlns:a16="http://schemas.microsoft.com/office/drawing/2014/main" id="{D6AEE16F-E153-48FA-B097-3680B830BEE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5" name="Content Placeholder 2">
            <a:extLst>
              <a:ext uri="{FF2B5EF4-FFF2-40B4-BE49-F238E27FC236}">
                <a16:creationId xmlns:a16="http://schemas.microsoft.com/office/drawing/2014/main" id="{D332EE86-BAA3-4629-8050-68962CA6E562}"/>
              </a:ext>
            </a:extLst>
          </p:cNvPr>
          <p:cNvGraphicFramePr>
            <a:graphicFrameLocks noGrp="1"/>
          </p:cNvGraphicFramePr>
          <p:nvPr>
            <p:ph idx="1"/>
            <p:extLst>
              <p:ext uri="{D42A27DB-BD31-4B8C-83A1-F6EECF244321}">
                <p14:modId xmlns:p14="http://schemas.microsoft.com/office/powerpoint/2010/main" val="1066617215"/>
              </p:ext>
            </p:extLst>
          </p:nvPr>
        </p:nvGraphicFramePr>
        <p:xfrm>
          <a:off x="765175" y="481013"/>
          <a:ext cx="6305550" cy="557328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6652245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CF6A13-D392-415F-82B7-834F48BDF5F5}"/>
              </a:ext>
            </a:extLst>
          </p:cNvPr>
          <p:cNvSpPr>
            <a:spLocks noGrp="1"/>
          </p:cNvSpPr>
          <p:nvPr>
            <p:ph type="title"/>
          </p:nvPr>
        </p:nvSpPr>
        <p:spPr>
          <a:xfrm>
            <a:off x="1251678" y="382385"/>
            <a:ext cx="10178322" cy="596023"/>
          </a:xfrm>
        </p:spPr>
        <p:txBody>
          <a:bodyPr>
            <a:normAutofit/>
          </a:bodyPr>
          <a:lstStyle/>
          <a:p>
            <a:r>
              <a:rPr lang="en-GB" sz="3200" dirty="0" smtClean="0"/>
              <a:t>Speech, Language and Communication</a:t>
            </a:r>
            <a:endParaRPr lang="en-GB" sz="3200" dirty="0"/>
          </a:p>
        </p:txBody>
      </p:sp>
      <p:pic>
        <p:nvPicPr>
          <p:cNvPr id="4" name="Content Placeholder 3">
            <a:hlinkClick r:id="rId3"/>
            <a:extLst>
              <a:ext uri="{FF2B5EF4-FFF2-40B4-BE49-F238E27FC236}">
                <a16:creationId xmlns:a16="http://schemas.microsoft.com/office/drawing/2014/main" id="{6DB04F9C-CE9F-455E-B348-27DA1A43789C}"/>
              </a:ext>
            </a:extLst>
          </p:cNvPr>
          <p:cNvPicPr>
            <a:picLocks noGrp="1" noChangeAspect="1"/>
          </p:cNvPicPr>
          <p:nvPr>
            <p:ph idx="1"/>
          </p:nvPr>
        </p:nvPicPr>
        <p:blipFill rotWithShape="1">
          <a:blip r:embed="rId4"/>
          <a:srcRect l="14135" t="23380" r="14791" b="29970"/>
          <a:stretch/>
        </p:blipFill>
        <p:spPr>
          <a:xfrm>
            <a:off x="1251677" y="1236945"/>
            <a:ext cx="10390341" cy="3836096"/>
          </a:xfrm>
          <a:prstGeom prst="rect">
            <a:avLst/>
          </a:prstGeom>
        </p:spPr>
      </p:pic>
    </p:spTree>
    <p:extLst>
      <p:ext uri="{BB962C8B-B14F-4D97-AF65-F5344CB8AC3E}">
        <p14:creationId xmlns:p14="http://schemas.microsoft.com/office/powerpoint/2010/main" val="140963607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A02C9D-174E-4CE7-AED4-E40FB12F349B}"/>
              </a:ext>
            </a:extLst>
          </p:cNvPr>
          <p:cNvSpPr>
            <a:spLocks noGrp="1"/>
          </p:cNvSpPr>
          <p:nvPr>
            <p:ph type="title"/>
          </p:nvPr>
        </p:nvSpPr>
        <p:spPr/>
        <p:txBody>
          <a:bodyPr>
            <a:normAutofit/>
          </a:bodyPr>
          <a:lstStyle/>
          <a:p>
            <a:r>
              <a:rPr lang="en-GB" sz="4000" dirty="0" err="1" smtClean="0"/>
              <a:t>DyslexiA-S</a:t>
            </a:r>
            <a:r>
              <a:rPr lang="en-GB" sz="4000" cap="none" dirty="0" err="1" smtClean="0"/>
              <a:t>p</a:t>
            </a:r>
            <a:r>
              <a:rPr lang="en-GB" sz="4000" dirty="0" err="1" smtClean="0"/>
              <a:t>LD</a:t>
            </a:r>
            <a:endParaRPr lang="en-GB" sz="4000" cap="none" dirty="0">
              <a:latin typeface="+mn-lt"/>
            </a:endParaRPr>
          </a:p>
        </p:txBody>
      </p:sp>
      <p:sp>
        <p:nvSpPr>
          <p:cNvPr id="3" name="Content Placeholder 2">
            <a:extLst>
              <a:ext uri="{FF2B5EF4-FFF2-40B4-BE49-F238E27FC236}">
                <a16:creationId xmlns:a16="http://schemas.microsoft.com/office/drawing/2014/main" id="{1E0F257E-9E9C-41A4-92FB-9F302032DB23}"/>
              </a:ext>
            </a:extLst>
          </p:cNvPr>
          <p:cNvSpPr>
            <a:spLocks noGrp="1"/>
          </p:cNvSpPr>
          <p:nvPr>
            <p:ph idx="1"/>
          </p:nvPr>
        </p:nvSpPr>
        <p:spPr>
          <a:xfrm>
            <a:off x="1251678" y="1295401"/>
            <a:ext cx="10178322" cy="5410200"/>
          </a:xfrm>
        </p:spPr>
        <p:txBody>
          <a:bodyPr>
            <a:normAutofit fontScale="85000" lnSpcReduction="10000"/>
          </a:bodyPr>
          <a:lstStyle/>
          <a:p>
            <a:pPr marL="0" indent="0">
              <a:buNone/>
            </a:pPr>
            <a:r>
              <a:rPr lang="en-GB" b="1" dirty="0"/>
              <a:t>The Sir Jim Rose report (2009) commissioned by the Secretary of State for Children, Schools and Families, described dyslexia as:</a:t>
            </a:r>
          </a:p>
          <a:p>
            <a:r>
              <a:rPr lang="en-GB" dirty="0"/>
              <a:t>A learning difficulty that primarily affects the skills involved in accurate and fluent word reading and spelling.</a:t>
            </a:r>
          </a:p>
          <a:p>
            <a:r>
              <a:rPr lang="en-GB" dirty="0"/>
              <a:t>Characteristic features of dyslexia are difficulties in phonological awareness (identifying and manipulating units of oral language), verbal memory and verbal processing speed.</a:t>
            </a:r>
          </a:p>
          <a:p>
            <a:r>
              <a:rPr lang="en-GB" dirty="0"/>
              <a:t>Dyslexia occurs across the range of intellectual abilities. It is best thought of as a continuum, not a distinct category, and there are no clear cut-off points.</a:t>
            </a:r>
          </a:p>
          <a:p>
            <a:r>
              <a:rPr lang="en-GB" dirty="0"/>
              <a:t>Co-occurring difficulties may be seen in aspects of language, motor coordination, mental calculation, concentration and personal organisation, but these are not by themselves markers of dyslexia.</a:t>
            </a:r>
          </a:p>
          <a:p>
            <a:pPr marL="0" indent="0">
              <a:buNone/>
            </a:pPr>
            <a:r>
              <a:rPr lang="en-GB" b="1" dirty="0"/>
              <a:t>Some signs or indications of dyslexia:</a:t>
            </a:r>
          </a:p>
          <a:p>
            <a:r>
              <a:rPr lang="en-GB" dirty="0" smtClean="0"/>
              <a:t>A </a:t>
            </a:r>
            <a:r>
              <a:rPr lang="en-GB" dirty="0"/>
              <a:t>family history of dyslexia</a:t>
            </a:r>
          </a:p>
          <a:p>
            <a:r>
              <a:rPr lang="en-GB" dirty="0"/>
              <a:t>Confusion between directional words (e.g. up/down)</a:t>
            </a:r>
          </a:p>
          <a:p>
            <a:r>
              <a:rPr lang="en-GB" dirty="0"/>
              <a:t>Confusion with sequences e.g. days of the </a:t>
            </a:r>
            <a:r>
              <a:rPr lang="en-GB" dirty="0" smtClean="0"/>
              <a:t>week</a:t>
            </a:r>
          </a:p>
          <a:p>
            <a:r>
              <a:rPr lang="en-GB" dirty="0" smtClean="0"/>
              <a:t>Struggling with phonics</a:t>
            </a:r>
            <a:endParaRPr lang="en-GB" dirty="0"/>
          </a:p>
          <a:p>
            <a:r>
              <a:rPr lang="en-GB" dirty="0"/>
              <a:t>Jumbled </a:t>
            </a:r>
            <a:r>
              <a:rPr lang="en-GB" dirty="0" smtClean="0"/>
              <a:t>phrases</a:t>
            </a:r>
          </a:p>
          <a:p>
            <a:r>
              <a:rPr lang="en-GB" dirty="0" smtClean="0"/>
              <a:t>Working memory difficulties</a:t>
            </a:r>
            <a:endParaRPr lang="en-GB" dirty="0"/>
          </a:p>
          <a:p>
            <a:endParaRPr lang="en-GB" dirty="0"/>
          </a:p>
        </p:txBody>
      </p:sp>
    </p:spTree>
    <p:extLst>
      <p:ext uri="{BB962C8B-B14F-4D97-AF65-F5344CB8AC3E}">
        <p14:creationId xmlns:p14="http://schemas.microsoft.com/office/powerpoint/2010/main" val="67821593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6DFE7A5-4002-4515-90AF-0D982D3E8EB5}"/>
              </a:ext>
            </a:extLst>
          </p:cNvPr>
          <p:cNvSpPr>
            <a:spLocks noGrp="1"/>
          </p:cNvSpPr>
          <p:nvPr>
            <p:ph idx="1"/>
          </p:nvPr>
        </p:nvSpPr>
        <p:spPr>
          <a:xfrm>
            <a:off x="1251678" y="533400"/>
            <a:ext cx="10178322" cy="5412867"/>
          </a:xfrm>
        </p:spPr>
        <p:txBody>
          <a:bodyPr/>
          <a:lstStyle/>
          <a:p>
            <a:pPr marL="0" indent="0">
              <a:buNone/>
            </a:pPr>
            <a:r>
              <a:rPr lang="en-GB" u="sng" dirty="0"/>
              <a:t>Strategies </a:t>
            </a:r>
          </a:p>
          <a:p>
            <a:pPr marL="0" indent="0">
              <a:buNone/>
            </a:pPr>
            <a:r>
              <a:rPr lang="en-GB" dirty="0"/>
              <a:t>Chunking information so as not to overwhelm with long passages to read </a:t>
            </a:r>
          </a:p>
          <a:p>
            <a:pPr marL="0" indent="0">
              <a:buNone/>
            </a:pPr>
            <a:r>
              <a:rPr lang="en-GB" dirty="0"/>
              <a:t>Spacing between lines </a:t>
            </a:r>
          </a:p>
          <a:p>
            <a:pPr marL="0" indent="0">
              <a:buNone/>
            </a:pPr>
            <a:r>
              <a:rPr lang="en-GB" dirty="0"/>
              <a:t>Use of fonts </a:t>
            </a:r>
            <a:r>
              <a:rPr lang="en-GB" dirty="0" smtClean="0"/>
              <a:t>and colour changes between lines</a:t>
            </a:r>
            <a:endParaRPr lang="en-GB" dirty="0"/>
          </a:p>
          <a:p>
            <a:pPr marL="0" indent="0">
              <a:buNone/>
            </a:pPr>
            <a:r>
              <a:rPr lang="en-GB" dirty="0"/>
              <a:t>Use of coloured backgrounds and overlays (reduce visual stress</a:t>
            </a:r>
            <a:r>
              <a:rPr lang="en-GB" dirty="0" smtClean="0"/>
              <a:t>) – ask the pupil what works best</a:t>
            </a:r>
            <a:endParaRPr lang="en-GB" dirty="0"/>
          </a:p>
          <a:p>
            <a:pPr marL="0" indent="0">
              <a:buNone/>
            </a:pPr>
            <a:r>
              <a:rPr lang="en-GB" dirty="0"/>
              <a:t>Use of bullet points to share key information</a:t>
            </a:r>
          </a:p>
          <a:p>
            <a:pPr marL="0" indent="0">
              <a:buNone/>
            </a:pPr>
            <a:r>
              <a:rPr lang="en-GB" dirty="0"/>
              <a:t>Shared reading (reading along with at the same time as an adult) </a:t>
            </a:r>
          </a:p>
          <a:p>
            <a:pPr marL="0" indent="0">
              <a:buNone/>
            </a:pPr>
            <a:r>
              <a:rPr lang="en-GB" dirty="0"/>
              <a:t>Use of word </a:t>
            </a:r>
            <a:r>
              <a:rPr lang="en-GB" dirty="0" smtClean="0"/>
              <a:t>banks- particularly multi-sensory based ones</a:t>
            </a:r>
            <a:endParaRPr lang="en-GB" dirty="0"/>
          </a:p>
          <a:p>
            <a:pPr marL="0" indent="0">
              <a:buNone/>
            </a:pPr>
            <a:r>
              <a:rPr lang="en-GB" dirty="0"/>
              <a:t>Key vocab mats </a:t>
            </a:r>
            <a:r>
              <a:rPr lang="en-GB" dirty="0" smtClean="0"/>
              <a:t>using images or colours</a:t>
            </a:r>
            <a:endParaRPr lang="en-GB" dirty="0"/>
          </a:p>
          <a:p>
            <a:pPr marL="0" indent="0">
              <a:buNone/>
            </a:pPr>
            <a:r>
              <a:rPr lang="en-GB" dirty="0"/>
              <a:t>Use of bold instead of italics to highlight important </a:t>
            </a:r>
            <a:r>
              <a:rPr lang="en-GB" dirty="0" smtClean="0"/>
              <a:t>information</a:t>
            </a:r>
          </a:p>
          <a:p>
            <a:pPr marL="0" indent="0">
              <a:buNone/>
            </a:pPr>
            <a:r>
              <a:rPr lang="en-GB" dirty="0" smtClean="0"/>
              <a:t>Speech to type software</a:t>
            </a:r>
          </a:p>
          <a:p>
            <a:pPr marL="0" indent="0">
              <a:buNone/>
            </a:pPr>
            <a:r>
              <a:rPr lang="en-GB" dirty="0" smtClean="0"/>
              <a:t>IDL apps</a:t>
            </a:r>
            <a:endParaRPr lang="en-GB" dirty="0"/>
          </a:p>
        </p:txBody>
      </p:sp>
    </p:spTree>
    <p:extLst>
      <p:ext uri="{BB962C8B-B14F-4D97-AF65-F5344CB8AC3E}">
        <p14:creationId xmlns:p14="http://schemas.microsoft.com/office/powerpoint/2010/main" val="123333046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11DF32-EF55-44EF-8FCB-EDD011AF4124}"/>
              </a:ext>
            </a:extLst>
          </p:cNvPr>
          <p:cNvSpPr>
            <a:spLocks noGrp="1"/>
          </p:cNvSpPr>
          <p:nvPr>
            <p:ph type="ctrTitle"/>
          </p:nvPr>
        </p:nvSpPr>
        <p:spPr>
          <a:xfrm>
            <a:off x="991637" y="748091"/>
            <a:ext cx="10300017" cy="683546"/>
          </a:xfrm>
        </p:spPr>
        <p:txBody>
          <a:bodyPr>
            <a:normAutofit fontScale="90000"/>
          </a:bodyPr>
          <a:lstStyle/>
          <a:p>
            <a:pPr>
              <a:defRPr/>
            </a:pPr>
            <a:r>
              <a:rPr lang="en-GB" sz="2700" b="1" dirty="0">
                <a:latin typeface="+mn-lt"/>
              </a:rPr>
              <a:t>What is working memory?</a:t>
            </a:r>
            <a:br>
              <a:rPr lang="en-GB" sz="2700" b="1" dirty="0">
                <a:latin typeface="+mn-lt"/>
              </a:rPr>
            </a:br>
            <a:r>
              <a:rPr lang="en-GB" sz="2700" b="1" dirty="0">
                <a:latin typeface="+mn-lt"/>
              </a:rPr>
              <a:t/>
            </a:r>
            <a:br>
              <a:rPr lang="en-GB" sz="2700" b="1" dirty="0">
                <a:latin typeface="+mn-lt"/>
              </a:rPr>
            </a:br>
            <a:r>
              <a:rPr lang="en-GB" sz="2200" cap="none" dirty="0" smtClean="0">
                <a:latin typeface="+mn-lt"/>
              </a:rPr>
              <a:t>Working memory is a type of short-term memory.</a:t>
            </a:r>
            <a:r>
              <a:rPr lang="en-GB" dirty="0">
                <a:latin typeface="+mn-lt"/>
              </a:rPr>
              <a:t/>
            </a:r>
            <a:br>
              <a:rPr lang="en-GB" dirty="0">
                <a:latin typeface="+mn-lt"/>
              </a:rPr>
            </a:br>
            <a:endParaRPr lang="en-GB" dirty="0">
              <a:latin typeface="+mn-lt"/>
            </a:endParaRPr>
          </a:p>
        </p:txBody>
      </p:sp>
      <p:pic>
        <p:nvPicPr>
          <p:cNvPr id="62467" name="Picture 3">
            <a:extLst>
              <a:ext uri="{FF2B5EF4-FFF2-40B4-BE49-F238E27FC236}">
                <a16:creationId xmlns:a16="http://schemas.microsoft.com/office/drawing/2014/main" id="{EABEBCFB-7A23-40AE-9446-ABC69CA19E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258" t="26479" r="59694" b="34119"/>
          <a:stretch>
            <a:fillRect/>
          </a:stretch>
        </p:blipFill>
        <p:spPr bwMode="auto">
          <a:xfrm>
            <a:off x="1551709" y="1089864"/>
            <a:ext cx="9336481" cy="54386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7758763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6" name="Picture 2" descr="Image result for working memory as a filing cabinet">
            <a:extLst>
              <a:ext uri="{FF2B5EF4-FFF2-40B4-BE49-F238E27FC236}">
                <a16:creationId xmlns:a16="http://schemas.microsoft.com/office/drawing/2014/main" id="{1EAB9E4C-CADC-4736-AE7E-27EA82BFA8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38508" y="2521528"/>
            <a:ext cx="5547845" cy="4160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3"/>
          <a:stretch>
            <a:fillRect/>
          </a:stretch>
        </p:blipFill>
        <p:spPr>
          <a:xfrm>
            <a:off x="1387402" y="821924"/>
            <a:ext cx="4841703" cy="3075821"/>
          </a:xfrm>
          <a:prstGeom prst="rect">
            <a:avLst/>
          </a:prstGeom>
        </p:spPr>
      </p:pic>
    </p:spTree>
    <p:extLst>
      <p:ext uri="{BB962C8B-B14F-4D97-AF65-F5344CB8AC3E}">
        <p14:creationId xmlns:p14="http://schemas.microsoft.com/office/powerpoint/2010/main" val="332633130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many can you </a:t>
            </a:r>
            <a:r>
              <a:rPr lang="en-US" dirty="0" err="1" smtClean="0"/>
              <a:t>rememeber</a:t>
            </a:r>
            <a:r>
              <a:rPr lang="en-US" dirty="0" smtClean="0"/>
              <a:t>?</a:t>
            </a:r>
            <a:endParaRPr lang="en-GB" dirty="0"/>
          </a:p>
        </p:txBody>
      </p:sp>
    </p:spTree>
    <p:extLst>
      <p:ext uri="{BB962C8B-B14F-4D97-AF65-F5344CB8AC3E}">
        <p14:creationId xmlns:p14="http://schemas.microsoft.com/office/powerpoint/2010/main" val="277893077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4" name="Picture 3">
            <a:extLst>
              <a:ext uri="{FF2B5EF4-FFF2-40B4-BE49-F238E27FC236}">
                <a16:creationId xmlns:a16="http://schemas.microsoft.com/office/drawing/2014/main" id="{61A154B2-CDF0-4E84-B46C-AC80601D86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5902" t="21718" r="25774" b="17799"/>
          <a:stretch>
            <a:fillRect/>
          </a:stretch>
        </p:blipFill>
        <p:spPr bwMode="auto">
          <a:xfrm>
            <a:off x="1857231" y="327025"/>
            <a:ext cx="9275762" cy="653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5" name="TextBox 4">
            <a:extLst>
              <a:ext uri="{FF2B5EF4-FFF2-40B4-BE49-F238E27FC236}">
                <a16:creationId xmlns:a16="http://schemas.microsoft.com/office/drawing/2014/main" id="{AF89B086-4EB0-49CD-A36A-2327FA35E70F}"/>
              </a:ext>
            </a:extLst>
          </p:cNvPr>
          <p:cNvSpPr txBox="1">
            <a:spLocks noChangeArrowheads="1"/>
          </p:cNvSpPr>
          <p:nvPr/>
        </p:nvSpPr>
        <p:spPr bwMode="auto">
          <a:xfrm>
            <a:off x="10152063" y="960438"/>
            <a:ext cx="1792287"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eaLnBrk="0" fontAlgn="base" hangingPunct="0">
              <a:spcBef>
                <a:spcPct val="0"/>
              </a:spcBef>
              <a:spcAft>
                <a:spcPct val="0"/>
              </a:spcAft>
              <a:defRPr>
                <a:solidFill>
                  <a:schemeClr val="tx1"/>
                </a:solidFill>
                <a:latin typeface="Trebuchet MS" panose="020B0603020202020204" pitchFamily="34" charset="0"/>
              </a:defRPr>
            </a:lvl6pPr>
            <a:lvl7pPr marL="2971800" indent="-228600" defTabSz="457200" eaLnBrk="0" fontAlgn="base" hangingPunct="0">
              <a:spcBef>
                <a:spcPct val="0"/>
              </a:spcBef>
              <a:spcAft>
                <a:spcPct val="0"/>
              </a:spcAft>
              <a:defRPr>
                <a:solidFill>
                  <a:schemeClr val="tx1"/>
                </a:solidFill>
                <a:latin typeface="Trebuchet MS" panose="020B0603020202020204" pitchFamily="34" charset="0"/>
              </a:defRPr>
            </a:lvl7pPr>
            <a:lvl8pPr marL="3429000" indent="-228600" defTabSz="457200" eaLnBrk="0" fontAlgn="base" hangingPunct="0">
              <a:spcBef>
                <a:spcPct val="0"/>
              </a:spcBef>
              <a:spcAft>
                <a:spcPct val="0"/>
              </a:spcAft>
              <a:defRPr>
                <a:solidFill>
                  <a:schemeClr val="tx1"/>
                </a:solidFill>
                <a:latin typeface="Trebuchet MS" panose="020B0603020202020204" pitchFamily="34" charset="0"/>
              </a:defRPr>
            </a:lvl8pPr>
            <a:lvl9pPr marL="3886200" indent="-228600" defTabSz="457200" eaLnBrk="0" fontAlgn="base" hangingPunct="0">
              <a:spcBef>
                <a:spcPct val="0"/>
              </a:spcBef>
              <a:spcAft>
                <a:spcPct val="0"/>
              </a:spcAft>
              <a:defRPr>
                <a:solidFill>
                  <a:schemeClr val="tx1"/>
                </a:solidFill>
                <a:latin typeface="Trebuchet MS" panose="020B0603020202020204" pitchFamily="34" charset="0"/>
              </a:defRPr>
            </a:lvl9pPr>
          </a:lstStyle>
          <a:p>
            <a:pPr algn="ctr"/>
            <a:r>
              <a:rPr lang="en-GB" altLang="en-US" sz="2400">
                <a:solidFill>
                  <a:schemeClr val="bg1"/>
                </a:solidFill>
              </a:rPr>
              <a:t>You have 20 seconds how many items can you memorise?</a:t>
            </a:r>
          </a:p>
        </p:txBody>
      </p:sp>
    </p:spTree>
    <p:extLst>
      <p:ext uri="{BB962C8B-B14F-4D97-AF65-F5344CB8AC3E}">
        <p14:creationId xmlns:p14="http://schemas.microsoft.com/office/powerpoint/2010/main" val="393632096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a:extLst>
              <a:ext uri="{FF2B5EF4-FFF2-40B4-BE49-F238E27FC236}">
                <a16:creationId xmlns:a16="http://schemas.microsoft.com/office/drawing/2014/main" id="{D5E9CC02-446F-479A-B6F7-67CA03195B00}"/>
              </a:ext>
            </a:extLst>
          </p:cNvPr>
          <p:cNvSpPr>
            <a:spLocks noGrp="1"/>
          </p:cNvSpPr>
          <p:nvPr>
            <p:ph type="title"/>
          </p:nvPr>
        </p:nvSpPr>
        <p:spPr/>
        <p:txBody>
          <a:bodyPr>
            <a:noAutofit/>
          </a:bodyPr>
          <a:lstStyle/>
          <a:p>
            <a:pPr algn="ctr"/>
            <a:r>
              <a:rPr lang="en-GB" altLang="en-US" sz="3200" b="1" cap="none" dirty="0">
                <a:solidFill>
                  <a:srgbClr val="11324E"/>
                </a:solidFill>
                <a:latin typeface="Walsheim"/>
              </a:rPr>
              <a:t>Children with working memory difficulties have a reduced capacity to temporarily store and process information in this short-term ‘mental workspace</a:t>
            </a:r>
            <a:r>
              <a:rPr lang="en-GB" altLang="en-US" sz="3200" b="1" cap="none" dirty="0" smtClean="0">
                <a:solidFill>
                  <a:srgbClr val="11324E"/>
                </a:solidFill>
                <a:latin typeface="Walsheim"/>
              </a:rPr>
              <a:t>’.</a:t>
            </a:r>
            <a:br>
              <a:rPr lang="en-GB" altLang="en-US" sz="3200" b="1" cap="none" dirty="0" smtClean="0">
                <a:solidFill>
                  <a:srgbClr val="11324E"/>
                </a:solidFill>
                <a:latin typeface="Walsheim"/>
              </a:rPr>
            </a:br>
            <a:r>
              <a:rPr lang="en-GB" altLang="en-US" sz="3200" b="1" cap="none" dirty="0">
                <a:solidFill>
                  <a:srgbClr val="11324E"/>
                </a:solidFill>
                <a:latin typeface="Walsheim"/>
              </a:rPr>
              <a:t/>
            </a:r>
            <a:br>
              <a:rPr lang="en-GB" altLang="en-US" sz="3200" b="1" cap="none" dirty="0">
                <a:solidFill>
                  <a:srgbClr val="11324E"/>
                </a:solidFill>
                <a:latin typeface="Walsheim"/>
              </a:rPr>
            </a:br>
            <a:r>
              <a:rPr lang="en-GB" altLang="en-US" sz="3200" b="1" cap="none" dirty="0" smtClean="0">
                <a:solidFill>
                  <a:srgbClr val="11324E"/>
                </a:solidFill>
                <a:latin typeface="Walsheim"/>
              </a:rPr>
              <a:t>Try the ‘backwards digit span test’ with your partner. Who has the best working memory?</a:t>
            </a:r>
            <a:br>
              <a:rPr lang="en-GB" altLang="en-US" sz="3200" b="1" cap="none" dirty="0" smtClean="0">
                <a:solidFill>
                  <a:srgbClr val="11324E"/>
                </a:solidFill>
                <a:latin typeface="Walsheim"/>
              </a:rPr>
            </a:br>
            <a:r>
              <a:rPr lang="en-GB" altLang="en-US" sz="3200" b="1" cap="none" dirty="0">
                <a:solidFill>
                  <a:srgbClr val="11324E"/>
                </a:solidFill>
                <a:latin typeface="Walsheim"/>
              </a:rPr>
              <a:t/>
            </a:r>
            <a:br>
              <a:rPr lang="en-GB" altLang="en-US" sz="3200" b="1" cap="none" dirty="0">
                <a:solidFill>
                  <a:srgbClr val="11324E"/>
                </a:solidFill>
                <a:latin typeface="Walsheim"/>
              </a:rPr>
            </a:br>
            <a:r>
              <a:rPr lang="en-GB" altLang="en-US" sz="2400" b="1" cap="none" dirty="0" smtClean="0">
                <a:solidFill>
                  <a:srgbClr val="11324E"/>
                </a:solidFill>
                <a:latin typeface="Walsheim"/>
              </a:rPr>
              <a:t>E.g. one person says 2 numbers – 5,3 – the other repeats the number back, but backwards, i.e. 3, 5. then try sequences with 3, 5, 5, 6 (4,6,8,2,5 – 5,2,8,6,4) etc.</a:t>
            </a:r>
            <a:br>
              <a:rPr lang="en-GB" altLang="en-US" sz="2400" b="1" cap="none" dirty="0" smtClean="0">
                <a:solidFill>
                  <a:srgbClr val="11324E"/>
                </a:solidFill>
                <a:latin typeface="Walsheim"/>
              </a:rPr>
            </a:br>
            <a:r>
              <a:rPr lang="en-GB" altLang="en-US" sz="2400" b="1" cap="none" dirty="0" smtClean="0">
                <a:solidFill>
                  <a:srgbClr val="11324E"/>
                </a:solidFill>
                <a:latin typeface="Walsheim"/>
              </a:rPr>
              <a:t>Repeat with the other leader.</a:t>
            </a:r>
            <a:endParaRPr lang="en-GB" altLang="en-US" sz="2400" cap="none" dirty="0"/>
          </a:p>
        </p:txBody>
      </p:sp>
    </p:spTree>
    <p:extLst>
      <p:ext uri="{BB962C8B-B14F-4D97-AF65-F5344CB8AC3E}">
        <p14:creationId xmlns:p14="http://schemas.microsoft.com/office/powerpoint/2010/main" val="104460001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a:extLst>
              <a:ext uri="{FF2B5EF4-FFF2-40B4-BE49-F238E27FC236}">
                <a16:creationId xmlns:a16="http://schemas.microsoft.com/office/drawing/2014/main" id="{B36AA6F8-B56D-4EC6-828D-3956BA4C2DDC}"/>
              </a:ext>
            </a:extLst>
          </p:cNvPr>
          <p:cNvSpPr>
            <a:spLocks noGrp="1"/>
          </p:cNvSpPr>
          <p:nvPr>
            <p:ph type="title"/>
          </p:nvPr>
        </p:nvSpPr>
        <p:spPr>
          <a:xfrm>
            <a:off x="1648905" y="127889"/>
            <a:ext cx="8597900" cy="1320800"/>
          </a:xfrm>
        </p:spPr>
        <p:txBody>
          <a:bodyPr>
            <a:normAutofit/>
          </a:bodyPr>
          <a:lstStyle/>
          <a:p>
            <a:pPr algn="ctr"/>
            <a:r>
              <a:rPr lang="en-GB" altLang="en-US" sz="2800" dirty="0"/>
              <a:t>Characteristics of working memory </a:t>
            </a:r>
          </a:p>
        </p:txBody>
      </p:sp>
      <p:sp>
        <p:nvSpPr>
          <p:cNvPr id="63491" name="Content Placeholder 2">
            <a:extLst>
              <a:ext uri="{FF2B5EF4-FFF2-40B4-BE49-F238E27FC236}">
                <a16:creationId xmlns:a16="http://schemas.microsoft.com/office/drawing/2014/main" id="{7E0BD2E0-FC89-4F15-BDCE-EC445E34E3AB}"/>
              </a:ext>
            </a:extLst>
          </p:cNvPr>
          <p:cNvSpPr>
            <a:spLocks noGrp="1"/>
          </p:cNvSpPr>
          <p:nvPr>
            <p:ph idx="1"/>
          </p:nvPr>
        </p:nvSpPr>
        <p:spPr>
          <a:xfrm>
            <a:off x="849746" y="906976"/>
            <a:ext cx="10845702" cy="3881438"/>
          </a:xfrm>
        </p:spPr>
        <p:txBody>
          <a:bodyPr>
            <a:noAutofit/>
          </a:bodyPr>
          <a:lstStyle/>
          <a:p>
            <a:r>
              <a:rPr lang="en-GB" altLang="en-US" dirty="0"/>
              <a:t>Its capacity is limited </a:t>
            </a:r>
            <a:r>
              <a:rPr lang="en-GB" altLang="en-US" dirty="0" smtClean="0"/>
              <a:t> We </a:t>
            </a:r>
            <a:r>
              <a:rPr lang="en-GB" altLang="en-US" dirty="0"/>
              <a:t>are only able to store 5-9 elements at a time.</a:t>
            </a:r>
          </a:p>
          <a:p>
            <a:r>
              <a:rPr lang="en-GB" altLang="en-US" dirty="0"/>
              <a:t>It is active. It doesn't only store information, it also manipulates and transforms it.</a:t>
            </a:r>
          </a:p>
          <a:p>
            <a:r>
              <a:rPr lang="en-GB" altLang="en-US" dirty="0"/>
              <a:t>Its content is permanently being updated.</a:t>
            </a:r>
          </a:p>
          <a:p>
            <a:r>
              <a:rPr lang="en-GB" altLang="en-US" dirty="0"/>
              <a:t>It is modulated by the dorsolateral frontal cortex.</a:t>
            </a:r>
          </a:p>
          <a:p>
            <a:pPr marL="0" indent="0">
              <a:buNone/>
            </a:pPr>
            <a:r>
              <a:rPr lang="en-GB" altLang="en-US" dirty="0"/>
              <a:t>Examples of working </a:t>
            </a:r>
            <a:r>
              <a:rPr lang="en-GB" altLang="en-US" dirty="0" smtClean="0"/>
              <a:t>memory:</a:t>
            </a:r>
            <a:endParaRPr lang="en-GB" altLang="en-US" dirty="0"/>
          </a:p>
          <a:p>
            <a:r>
              <a:rPr lang="en-GB" altLang="en-US" dirty="0"/>
              <a:t>Working memory refers to the ability that allows us to retain the elements that we need in our brain while we carry-out a certain task. Thanks to working or operative memory, we are able to:</a:t>
            </a:r>
          </a:p>
          <a:p>
            <a:r>
              <a:rPr lang="en-GB" altLang="en-US" dirty="0"/>
              <a:t>Integrate two or more things that took place close together. For example, remembering and responding to the information that was said during a conversation.</a:t>
            </a:r>
          </a:p>
          <a:p>
            <a:r>
              <a:rPr lang="en-GB" altLang="en-US" dirty="0"/>
              <a:t>Associate a new concept with previous ideas. It allows us to learn</a:t>
            </a:r>
          </a:p>
          <a:p>
            <a:r>
              <a:rPr lang="en-GB" altLang="en-US" dirty="0"/>
              <a:t>Retain information while we pay attention to something else. For example, we are able to prepare the ingredients that we need for a recipe while we talk on the phone.</a:t>
            </a:r>
          </a:p>
          <a:p>
            <a:r>
              <a:rPr lang="en-GB" altLang="en-US" dirty="0"/>
              <a:t>We use our working or operative memory on a daily basis for a number of tasks. When we try to remember a telephone number before writing it down or when we are immersed in conversation: we need to remember what was just said, process it, and respond to it by giving our own opinion. </a:t>
            </a:r>
          </a:p>
        </p:txBody>
      </p:sp>
    </p:spTree>
    <p:extLst>
      <p:ext uri="{BB962C8B-B14F-4D97-AF65-F5344CB8AC3E}">
        <p14:creationId xmlns:p14="http://schemas.microsoft.com/office/powerpoint/2010/main" val="87501530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7F1E06-F020-47CF-AA19-7C806A249D83}"/>
              </a:ext>
            </a:extLst>
          </p:cNvPr>
          <p:cNvSpPr>
            <a:spLocks noGrp="1"/>
          </p:cNvSpPr>
          <p:nvPr>
            <p:ph type="title"/>
          </p:nvPr>
        </p:nvSpPr>
        <p:spPr/>
        <p:txBody>
          <a:bodyPr/>
          <a:lstStyle/>
          <a:p>
            <a:r>
              <a:rPr lang="en-GB" dirty="0"/>
              <a:t>Useful Links </a:t>
            </a:r>
          </a:p>
        </p:txBody>
      </p:sp>
      <p:sp>
        <p:nvSpPr>
          <p:cNvPr id="3" name="Content Placeholder 2">
            <a:extLst>
              <a:ext uri="{FF2B5EF4-FFF2-40B4-BE49-F238E27FC236}">
                <a16:creationId xmlns:a16="http://schemas.microsoft.com/office/drawing/2014/main" id="{312ABA6D-4C4B-4392-B151-0A3D09D02F2C}"/>
              </a:ext>
            </a:extLst>
          </p:cNvPr>
          <p:cNvSpPr>
            <a:spLocks noGrp="1"/>
          </p:cNvSpPr>
          <p:nvPr>
            <p:ph idx="1"/>
          </p:nvPr>
        </p:nvSpPr>
        <p:spPr/>
        <p:txBody>
          <a:bodyPr/>
          <a:lstStyle/>
          <a:p>
            <a:r>
              <a:rPr lang="en-GB" dirty="0">
                <a:hlinkClick r:id="rId2"/>
              </a:rPr>
              <a:t>https://www.nhs.uk/conditions/attention-deficit-hyperactivity-disorder-adhd/</a:t>
            </a:r>
            <a:endParaRPr lang="en-GB" dirty="0"/>
          </a:p>
          <a:p>
            <a:r>
              <a:rPr lang="en-GB" dirty="0">
                <a:hlinkClick r:id="rId3"/>
              </a:rPr>
              <a:t>https://www.bdadyslexia.org.uk/</a:t>
            </a:r>
            <a:endParaRPr lang="en-GB" dirty="0"/>
          </a:p>
          <a:p>
            <a:r>
              <a:rPr lang="en-GB" dirty="0">
                <a:hlinkClick r:id="rId4"/>
              </a:rPr>
              <a:t>https://www.nhs.uk/conditions/dyslexia/</a:t>
            </a:r>
            <a:endParaRPr lang="en-GB" dirty="0"/>
          </a:p>
          <a:p>
            <a:r>
              <a:rPr lang="en-GB" dirty="0">
                <a:hlinkClick r:id="rId5"/>
              </a:rPr>
              <a:t>https://www.healthline.com/health/adhd/parenting-tips#what-not-to-do</a:t>
            </a:r>
            <a:endParaRPr lang="en-GB" dirty="0"/>
          </a:p>
          <a:p>
            <a:r>
              <a:rPr lang="en-GB" dirty="0">
                <a:hlinkClick r:id="rId6"/>
              </a:rPr>
              <a:t>https://www.ndcs.org.uk/</a:t>
            </a:r>
            <a:endParaRPr lang="en-GB" dirty="0"/>
          </a:p>
          <a:p>
            <a:r>
              <a:rPr lang="en-GB" dirty="0">
                <a:hlinkClick r:id="rId7"/>
              </a:rPr>
              <a:t>https://www.nhs.uk/conditions/hearing-loss/</a:t>
            </a:r>
            <a:endParaRPr lang="en-GB" dirty="0"/>
          </a:p>
        </p:txBody>
      </p:sp>
    </p:spTree>
    <p:extLst>
      <p:ext uri="{BB962C8B-B14F-4D97-AF65-F5344CB8AC3E}">
        <p14:creationId xmlns:p14="http://schemas.microsoft.com/office/powerpoint/2010/main" val="45622409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82086D7-FFDE-40CF-A09D-9BEB9D70797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985A7F82-6095-412F-A7DD-34D256B42AC0}"/>
              </a:ext>
            </a:extLst>
          </p:cNvPr>
          <p:cNvSpPr>
            <a:spLocks noGrp="1"/>
          </p:cNvSpPr>
          <p:nvPr>
            <p:ph type="title"/>
          </p:nvPr>
        </p:nvSpPr>
        <p:spPr>
          <a:xfrm>
            <a:off x="8050787" y="482322"/>
            <a:ext cx="3656581" cy="5571624"/>
          </a:xfrm>
        </p:spPr>
        <p:txBody>
          <a:bodyPr anchor="ctr">
            <a:normAutofit/>
          </a:bodyPr>
          <a:lstStyle/>
          <a:p>
            <a:r>
              <a:rPr lang="en-GB" dirty="0"/>
              <a:t>Day outline</a:t>
            </a:r>
          </a:p>
        </p:txBody>
      </p:sp>
      <p:sp>
        <p:nvSpPr>
          <p:cNvPr id="12" name="Freeform 10">
            <a:extLst>
              <a:ext uri="{FF2B5EF4-FFF2-40B4-BE49-F238E27FC236}">
                <a16:creationId xmlns:a16="http://schemas.microsoft.com/office/drawing/2014/main" id="{0EF9EB2F-9261-487B-9F73-DEE10D9E3A1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7569200" cy="6858000"/>
          </a:xfrm>
          <a:custGeom>
            <a:avLst/>
            <a:gdLst>
              <a:gd name="connsiteX0" fmla="*/ 0 w 7569200"/>
              <a:gd name="connsiteY0" fmla="*/ 0 h 6858000"/>
              <a:gd name="connsiteX1" fmla="*/ 7389812 w 7569200"/>
              <a:gd name="connsiteY1" fmla="*/ 0 h 6858000"/>
              <a:gd name="connsiteX2" fmla="*/ 7394575 w 7569200"/>
              <a:gd name="connsiteY2" fmla="*/ 66675 h 6858000"/>
              <a:gd name="connsiteX3" fmla="*/ 7402512 w 7569200"/>
              <a:gd name="connsiteY3" fmla="*/ 122237 h 6858000"/>
              <a:gd name="connsiteX4" fmla="*/ 7412037 w 7569200"/>
              <a:gd name="connsiteY4" fmla="*/ 174625 h 6858000"/>
              <a:gd name="connsiteX5" fmla="*/ 7427912 w 7569200"/>
              <a:gd name="connsiteY5" fmla="*/ 217487 h 6858000"/>
              <a:gd name="connsiteX6" fmla="*/ 7443787 w 7569200"/>
              <a:gd name="connsiteY6" fmla="*/ 260350 h 6858000"/>
              <a:gd name="connsiteX7" fmla="*/ 7462837 w 7569200"/>
              <a:gd name="connsiteY7" fmla="*/ 296862 h 6858000"/>
              <a:gd name="connsiteX8" fmla="*/ 7481887 w 7569200"/>
              <a:gd name="connsiteY8" fmla="*/ 334962 h 6858000"/>
              <a:gd name="connsiteX9" fmla="*/ 7499350 w 7569200"/>
              <a:gd name="connsiteY9" fmla="*/ 369887 h 6858000"/>
              <a:gd name="connsiteX10" fmla="*/ 7516812 w 7569200"/>
              <a:gd name="connsiteY10" fmla="*/ 409575 h 6858000"/>
              <a:gd name="connsiteX11" fmla="*/ 7532687 w 7569200"/>
              <a:gd name="connsiteY11" fmla="*/ 450850 h 6858000"/>
              <a:gd name="connsiteX12" fmla="*/ 7546975 w 7569200"/>
              <a:gd name="connsiteY12" fmla="*/ 496887 h 6858000"/>
              <a:gd name="connsiteX13" fmla="*/ 7558087 w 7569200"/>
              <a:gd name="connsiteY13" fmla="*/ 546100 h 6858000"/>
              <a:gd name="connsiteX14" fmla="*/ 7566025 w 7569200"/>
              <a:gd name="connsiteY14" fmla="*/ 606425 h 6858000"/>
              <a:gd name="connsiteX15" fmla="*/ 7569200 w 7569200"/>
              <a:gd name="connsiteY15" fmla="*/ 673100 h 6858000"/>
              <a:gd name="connsiteX16" fmla="*/ 7566025 w 7569200"/>
              <a:gd name="connsiteY16" fmla="*/ 744537 h 6858000"/>
              <a:gd name="connsiteX17" fmla="*/ 7558087 w 7569200"/>
              <a:gd name="connsiteY17" fmla="*/ 801687 h 6858000"/>
              <a:gd name="connsiteX18" fmla="*/ 7546975 w 7569200"/>
              <a:gd name="connsiteY18" fmla="*/ 854075 h 6858000"/>
              <a:gd name="connsiteX19" fmla="*/ 7532687 w 7569200"/>
              <a:gd name="connsiteY19" fmla="*/ 901700 h 6858000"/>
              <a:gd name="connsiteX20" fmla="*/ 7516812 w 7569200"/>
              <a:gd name="connsiteY20" fmla="*/ 942975 h 6858000"/>
              <a:gd name="connsiteX21" fmla="*/ 7497762 w 7569200"/>
              <a:gd name="connsiteY21" fmla="*/ 981075 h 6858000"/>
              <a:gd name="connsiteX22" fmla="*/ 7478712 w 7569200"/>
              <a:gd name="connsiteY22" fmla="*/ 1017587 h 6858000"/>
              <a:gd name="connsiteX23" fmla="*/ 7459662 w 7569200"/>
              <a:gd name="connsiteY23" fmla="*/ 1055687 h 6858000"/>
              <a:gd name="connsiteX24" fmla="*/ 7442200 w 7569200"/>
              <a:gd name="connsiteY24" fmla="*/ 1095375 h 6858000"/>
              <a:gd name="connsiteX25" fmla="*/ 7424737 w 7569200"/>
              <a:gd name="connsiteY25" fmla="*/ 1136650 h 6858000"/>
              <a:gd name="connsiteX26" fmla="*/ 7410450 w 7569200"/>
              <a:gd name="connsiteY26" fmla="*/ 1182687 h 6858000"/>
              <a:gd name="connsiteX27" fmla="*/ 7400925 w 7569200"/>
              <a:gd name="connsiteY27" fmla="*/ 1235075 h 6858000"/>
              <a:gd name="connsiteX28" fmla="*/ 7391400 w 7569200"/>
              <a:gd name="connsiteY28" fmla="*/ 1295400 h 6858000"/>
              <a:gd name="connsiteX29" fmla="*/ 7389812 w 7569200"/>
              <a:gd name="connsiteY29" fmla="*/ 1363662 h 6858000"/>
              <a:gd name="connsiteX30" fmla="*/ 7391400 w 7569200"/>
              <a:gd name="connsiteY30" fmla="*/ 1431925 h 6858000"/>
              <a:gd name="connsiteX31" fmla="*/ 7400925 w 7569200"/>
              <a:gd name="connsiteY31" fmla="*/ 1492250 h 6858000"/>
              <a:gd name="connsiteX32" fmla="*/ 7410450 w 7569200"/>
              <a:gd name="connsiteY32" fmla="*/ 1544637 h 6858000"/>
              <a:gd name="connsiteX33" fmla="*/ 7424737 w 7569200"/>
              <a:gd name="connsiteY33" fmla="*/ 1589087 h 6858000"/>
              <a:gd name="connsiteX34" fmla="*/ 7442200 w 7569200"/>
              <a:gd name="connsiteY34" fmla="*/ 1631950 h 6858000"/>
              <a:gd name="connsiteX35" fmla="*/ 7459662 w 7569200"/>
              <a:gd name="connsiteY35" fmla="*/ 1671637 h 6858000"/>
              <a:gd name="connsiteX36" fmla="*/ 7478712 w 7569200"/>
              <a:gd name="connsiteY36" fmla="*/ 1708150 h 6858000"/>
              <a:gd name="connsiteX37" fmla="*/ 7497762 w 7569200"/>
              <a:gd name="connsiteY37" fmla="*/ 1743075 h 6858000"/>
              <a:gd name="connsiteX38" fmla="*/ 7516812 w 7569200"/>
              <a:gd name="connsiteY38" fmla="*/ 1782762 h 6858000"/>
              <a:gd name="connsiteX39" fmla="*/ 7532687 w 7569200"/>
              <a:gd name="connsiteY39" fmla="*/ 1824037 h 6858000"/>
              <a:gd name="connsiteX40" fmla="*/ 7546975 w 7569200"/>
              <a:gd name="connsiteY40" fmla="*/ 1870075 h 6858000"/>
              <a:gd name="connsiteX41" fmla="*/ 7558087 w 7569200"/>
              <a:gd name="connsiteY41" fmla="*/ 1922462 h 6858000"/>
              <a:gd name="connsiteX42" fmla="*/ 7566025 w 7569200"/>
              <a:gd name="connsiteY42" fmla="*/ 1982787 h 6858000"/>
              <a:gd name="connsiteX43" fmla="*/ 7569200 w 7569200"/>
              <a:gd name="connsiteY43" fmla="*/ 2051050 h 6858000"/>
              <a:gd name="connsiteX44" fmla="*/ 7566025 w 7569200"/>
              <a:gd name="connsiteY44" fmla="*/ 2119312 h 6858000"/>
              <a:gd name="connsiteX45" fmla="*/ 7558087 w 7569200"/>
              <a:gd name="connsiteY45" fmla="*/ 2179637 h 6858000"/>
              <a:gd name="connsiteX46" fmla="*/ 7546975 w 7569200"/>
              <a:gd name="connsiteY46" fmla="*/ 2232025 h 6858000"/>
              <a:gd name="connsiteX47" fmla="*/ 7532687 w 7569200"/>
              <a:gd name="connsiteY47" fmla="*/ 2278062 h 6858000"/>
              <a:gd name="connsiteX48" fmla="*/ 7516812 w 7569200"/>
              <a:gd name="connsiteY48" fmla="*/ 2319337 h 6858000"/>
              <a:gd name="connsiteX49" fmla="*/ 7497762 w 7569200"/>
              <a:gd name="connsiteY49" fmla="*/ 2359025 h 6858000"/>
              <a:gd name="connsiteX50" fmla="*/ 7478712 w 7569200"/>
              <a:gd name="connsiteY50" fmla="*/ 2395537 h 6858000"/>
              <a:gd name="connsiteX51" fmla="*/ 7459662 w 7569200"/>
              <a:gd name="connsiteY51" fmla="*/ 2433637 h 6858000"/>
              <a:gd name="connsiteX52" fmla="*/ 7442200 w 7569200"/>
              <a:gd name="connsiteY52" fmla="*/ 2471737 h 6858000"/>
              <a:gd name="connsiteX53" fmla="*/ 7424737 w 7569200"/>
              <a:gd name="connsiteY53" fmla="*/ 2513012 h 6858000"/>
              <a:gd name="connsiteX54" fmla="*/ 7410450 w 7569200"/>
              <a:gd name="connsiteY54" fmla="*/ 2560637 h 6858000"/>
              <a:gd name="connsiteX55" fmla="*/ 7400925 w 7569200"/>
              <a:gd name="connsiteY55" fmla="*/ 2613025 h 6858000"/>
              <a:gd name="connsiteX56" fmla="*/ 7391400 w 7569200"/>
              <a:gd name="connsiteY56" fmla="*/ 2671762 h 6858000"/>
              <a:gd name="connsiteX57" fmla="*/ 7389812 w 7569200"/>
              <a:gd name="connsiteY57" fmla="*/ 2741612 h 6858000"/>
              <a:gd name="connsiteX58" fmla="*/ 7391400 w 7569200"/>
              <a:gd name="connsiteY58" fmla="*/ 2809875 h 6858000"/>
              <a:gd name="connsiteX59" fmla="*/ 7400925 w 7569200"/>
              <a:gd name="connsiteY59" fmla="*/ 2868612 h 6858000"/>
              <a:gd name="connsiteX60" fmla="*/ 7410450 w 7569200"/>
              <a:gd name="connsiteY60" fmla="*/ 2922587 h 6858000"/>
              <a:gd name="connsiteX61" fmla="*/ 7424737 w 7569200"/>
              <a:gd name="connsiteY61" fmla="*/ 2967037 h 6858000"/>
              <a:gd name="connsiteX62" fmla="*/ 7442200 w 7569200"/>
              <a:gd name="connsiteY62" fmla="*/ 3009900 h 6858000"/>
              <a:gd name="connsiteX63" fmla="*/ 7459662 w 7569200"/>
              <a:gd name="connsiteY63" fmla="*/ 3046412 h 6858000"/>
              <a:gd name="connsiteX64" fmla="*/ 7478712 w 7569200"/>
              <a:gd name="connsiteY64" fmla="*/ 3084512 h 6858000"/>
              <a:gd name="connsiteX65" fmla="*/ 7497762 w 7569200"/>
              <a:gd name="connsiteY65" fmla="*/ 3121025 h 6858000"/>
              <a:gd name="connsiteX66" fmla="*/ 7516812 w 7569200"/>
              <a:gd name="connsiteY66" fmla="*/ 3160712 h 6858000"/>
              <a:gd name="connsiteX67" fmla="*/ 7532687 w 7569200"/>
              <a:gd name="connsiteY67" fmla="*/ 3201987 h 6858000"/>
              <a:gd name="connsiteX68" fmla="*/ 7546975 w 7569200"/>
              <a:gd name="connsiteY68" fmla="*/ 3248025 h 6858000"/>
              <a:gd name="connsiteX69" fmla="*/ 7558087 w 7569200"/>
              <a:gd name="connsiteY69" fmla="*/ 3300412 h 6858000"/>
              <a:gd name="connsiteX70" fmla="*/ 7566025 w 7569200"/>
              <a:gd name="connsiteY70" fmla="*/ 3360737 h 6858000"/>
              <a:gd name="connsiteX71" fmla="*/ 7569200 w 7569200"/>
              <a:gd name="connsiteY71" fmla="*/ 3427412 h 6858000"/>
              <a:gd name="connsiteX72" fmla="*/ 7566025 w 7569200"/>
              <a:gd name="connsiteY72" fmla="*/ 3497262 h 6858000"/>
              <a:gd name="connsiteX73" fmla="*/ 7558087 w 7569200"/>
              <a:gd name="connsiteY73" fmla="*/ 3557587 h 6858000"/>
              <a:gd name="connsiteX74" fmla="*/ 7546975 w 7569200"/>
              <a:gd name="connsiteY74" fmla="*/ 3609975 h 6858000"/>
              <a:gd name="connsiteX75" fmla="*/ 7532687 w 7569200"/>
              <a:gd name="connsiteY75" fmla="*/ 3656012 h 6858000"/>
              <a:gd name="connsiteX76" fmla="*/ 7516812 w 7569200"/>
              <a:gd name="connsiteY76" fmla="*/ 3697287 h 6858000"/>
              <a:gd name="connsiteX77" fmla="*/ 7497762 w 7569200"/>
              <a:gd name="connsiteY77" fmla="*/ 3736975 h 6858000"/>
              <a:gd name="connsiteX78" fmla="*/ 7459662 w 7569200"/>
              <a:gd name="connsiteY78" fmla="*/ 3811587 h 6858000"/>
              <a:gd name="connsiteX79" fmla="*/ 7442200 w 7569200"/>
              <a:gd name="connsiteY79" fmla="*/ 3848100 h 6858000"/>
              <a:gd name="connsiteX80" fmla="*/ 7424737 w 7569200"/>
              <a:gd name="connsiteY80" fmla="*/ 3890962 h 6858000"/>
              <a:gd name="connsiteX81" fmla="*/ 7410450 w 7569200"/>
              <a:gd name="connsiteY81" fmla="*/ 3935412 h 6858000"/>
              <a:gd name="connsiteX82" fmla="*/ 7400925 w 7569200"/>
              <a:gd name="connsiteY82" fmla="*/ 3987800 h 6858000"/>
              <a:gd name="connsiteX83" fmla="*/ 7391400 w 7569200"/>
              <a:gd name="connsiteY83" fmla="*/ 4048125 h 6858000"/>
              <a:gd name="connsiteX84" fmla="*/ 7389812 w 7569200"/>
              <a:gd name="connsiteY84" fmla="*/ 4116387 h 6858000"/>
              <a:gd name="connsiteX85" fmla="*/ 7391400 w 7569200"/>
              <a:gd name="connsiteY85" fmla="*/ 4186237 h 6858000"/>
              <a:gd name="connsiteX86" fmla="*/ 7400925 w 7569200"/>
              <a:gd name="connsiteY86" fmla="*/ 4244975 h 6858000"/>
              <a:gd name="connsiteX87" fmla="*/ 7410450 w 7569200"/>
              <a:gd name="connsiteY87" fmla="*/ 4297362 h 6858000"/>
              <a:gd name="connsiteX88" fmla="*/ 7424737 w 7569200"/>
              <a:gd name="connsiteY88" fmla="*/ 4343400 h 6858000"/>
              <a:gd name="connsiteX89" fmla="*/ 7442200 w 7569200"/>
              <a:gd name="connsiteY89" fmla="*/ 4386262 h 6858000"/>
              <a:gd name="connsiteX90" fmla="*/ 7459662 w 7569200"/>
              <a:gd name="connsiteY90" fmla="*/ 4424362 h 6858000"/>
              <a:gd name="connsiteX91" fmla="*/ 7497762 w 7569200"/>
              <a:gd name="connsiteY91" fmla="*/ 4498975 h 6858000"/>
              <a:gd name="connsiteX92" fmla="*/ 7516812 w 7569200"/>
              <a:gd name="connsiteY92" fmla="*/ 4537075 h 6858000"/>
              <a:gd name="connsiteX93" fmla="*/ 7532687 w 7569200"/>
              <a:gd name="connsiteY93" fmla="*/ 4579937 h 6858000"/>
              <a:gd name="connsiteX94" fmla="*/ 7546975 w 7569200"/>
              <a:gd name="connsiteY94" fmla="*/ 4625975 h 6858000"/>
              <a:gd name="connsiteX95" fmla="*/ 7558087 w 7569200"/>
              <a:gd name="connsiteY95" fmla="*/ 4678362 h 6858000"/>
              <a:gd name="connsiteX96" fmla="*/ 7566025 w 7569200"/>
              <a:gd name="connsiteY96" fmla="*/ 4738687 h 6858000"/>
              <a:gd name="connsiteX97" fmla="*/ 7569200 w 7569200"/>
              <a:gd name="connsiteY97" fmla="*/ 4806950 h 6858000"/>
              <a:gd name="connsiteX98" fmla="*/ 7566025 w 7569200"/>
              <a:gd name="connsiteY98" fmla="*/ 4875212 h 6858000"/>
              <a:gd name="connsiteX99" fmla="*/ 7558087 w 7569200"/>
              <a:gd name="connsiteY99" fmla="*/ 4935537 h 6858000"/>
              <a:gd name="connsiteX100" fmla="*/ 7546975 w 7569200"/>
              <a:gd name="connsiteY100" fmla="*/ 4987925 h 6858000"/>
              <a:gd name="connsiteX101" fmla="*/ 7532687 w 7569200"/>
              <a:gd name="connsiteY101" fmla="*/ 5033962 h 6858000"/>
              <a:gd name="connsiteX102" fmla="*/ 7516812 w 7569200"/>
              <a:gd name="connsiteY102" fmla="*/ 5075237 h 6858000"/>
              <a:gd name="connsiteX103" fmla="*/ 7497762 w 7569200"/>
              <a:gd name="connsiteY103" fmla="*/ 5114925 h 6858000"/>
              <a:gd name="connsiteX104" fmla="*/ 7478712 w 7569200"/>
              <a:gd name="connsiteY104" fmla="*/ 5149850 h 6858000"/>
              <a:gd name="connsiteX105" fmla="*/ 7459662 w 7569200"/>
              <a:gd name="connsiteY105" fmla="*/ 5186362 h 6858000"/>
              <a:gd name="connsiteX106" fmla="*/ 7442200 w 7569200"/>
              <a:gd name="connsiteY106" fmla="*/ 5226050 h 6858000"/>
              <a:gd name="connsiteX107" fmla="*/ 7424737 w 7569200"/>
              <a:gd name="connsiteY107" fmla="*/ 5268912 h 6858000"/>
              <a:gd name="connsiteX108" fmla="*/ 7410450 w 7569200"/>
              <a:gd name="connsiteY108" fmla="*/ 5313362 h 6858000"/>
              <a:gd name="connsiteX109" fmla="*/ 7400925 w 7569200"/>
              <a:gd name="connsiteY109" fmla="*/ 5365750 h 6858000"/>
              <a:gd name="connsiteX110" fmla="*/ 7391400 w 7569200"/>
              <a:gd name="connsiteY110" fmla="*/ 5426075 h 6858000"/>
              <a:gd name="connsiteX111" fmla="*/ 7389812 w 7569200"/>
              <a:gd name="connsiteY111" fmla="*/ 5494337 h 6858000"/>
              <a:gd name="connsiteX112" fmla="*/ 7391400 w 7569200"/>
              <a:gd name="connsiteY112" fmla="*/ 5562600 h 6858000"/>
              <a:gd name="connsiteX113" fmla="*/ 7400925 w 7569200"/>
              <a:gd name="connsiteY113" fmla="*/ 5622925 h 6858000"/>
              <a:gd name="connsiteX114" fmla="*/ 7410450 w 7569200"/>
              <a:gd name="connsiteY114" fmla="*/ 5675312 h 6858000"/>
              <a:gd name="connsiteX115" fmla="*/ 7424737 w 7569200"/>
              <a:gd name="connsiteY115" fmla="*/ 5721350 h 6858000"/>
              <a:gd name="connsiteX116" fmla="*/ 7442200 w 7569200"/>
              <a:gd name="connsiteY116" fmla="*/ 5762625 h 6858000"/>
              <a:gd name="connsiteX117" fmla="*/ 7459662 w 7569200"/>
              <a:gd name="connsiteY117" fmla="*/ 5802312 h 6858000"/>
              <a:gd name="connsiteX118" fmla="*/ 7478712 w 7569200"/>
              <a:gd name="connsiteY118" fmla="*/ 5840412 h 6858000"/>
              <a:gd name="connsiteX119" fmla="*/ 7497762 w 7569200"/>
              <a:gd name="connsiteY119" fmla="*/ 5876925 h 6858000"/>
              <a:gd name="connsiteX120" fmla="*/ 7516812 w 7569200"/>
              <a:gd name="connsiteY120" fmla="*/ 5915025 h 6858000"/>
              <a:gd name="connsiteX121" fmla="*/ 7532687 w 7569200"/>
              <a:gd name="connsiteY121" fmla="*/ 5956300 h 6858000"/>
              <a:gd name="connsiteX122" fmla="*/ 7546975 w 7569200"/>
              <a:gd name="connsiteY122" fmla="*/ 6003925 h 6858000"/>
              <a:gd name="connsiteX123" fmla="*/ 7558087 w 7569200"/>
              <a:gd name="connsiteY123" fmla="*/ 6056312 h 6858000"/>
              <a:gd name="connsiteX124" fmla="*/ 7566025 w 7569200"/>
              <a:gd name="connsiteY124" fmla="*/ 6113462 h 6858000"/>
              <a:gd name="connsiteX125" fmla="*/ 7569200 w 7569200"/>
              <a:gd name="connsiteY125" fmla="*/ 6183312 h 6858000"/>
              <a:gd name="connsiteX126" fmla="*/ 7566025 w 7569200"/>
              <a:gd name="connsiteY126" fmla="*/ 6251575 h 6858000"/>
              <a:gd name="connsiteX127" fmla="*/ 7558087 w 7569200"/>
              <a:gd name="connsiteY127" fmla="*/ 6311900 h 6858000"/>
              <a:gd name="connsiteX128" fmla="*/ 7546975 w 7569200"/>
              <a:gd name="connsiteY128" fmla="*/ 6361112 h 6858000"/>
              <a:gd name="connsiteX129" fmla="*/ 7532687 w 7569200"/>
              <a:gd name="connsiteY129" fmla="*/ 6407150 h 6858000"/>
              <a:gd name="connsiteX130" fmla="*/ 7516812 w 7569200"/>
              <a:gd name="connsiteY130" fmla="*/ 6448425 h 6858000"/>
              <a:gd name="connsiteX131" fmla="*/ 7499350 w 7569200"/>
              <a:gd name="connsiteY131" fmla="*/ 6488112 h 6858000"/>
              <a:gd name="connsiteX132" fmla="*/ 7481887 w 7569200"/>
              <a:gd name="connsiteY132" fmla="*/ 6523037 h 6858000"/>
              <a:gd name="connsiteX133" fmla="*/ 7462837 w 7569200"/>
              <a:gd name="connsiteY133" fmla="*/ 6561137 h 6858000"/>
              <a:gd name="connsiteX134" fmla="*/ 7443787 w 7569200"/>
              <a:gd name="connsiteY134" fmla="*/ 6597650 h 6858000"/>
              <a:gd name="connsiteX135" fmla="*/ 7427912 w 7569200"/>
              <a:gd name="connsiteY135" fmla="*/ 6640512 h 6858000"/>
              <a:gd name="connsiteX136" fmla="*/ 7412037 w 7569200"/>
              <a:gd name="connsiteY136" fmla="*/ 6683375 h 6858000"/>
              <a:gd name="connsiteX137" fmla="*/ 7402512 w 7569200"/>
              <a:gd name="connsiteY137" fmla="*/ 6735762 h 6858000"/>
              <a:gd name="connsiteX138" fmla="*/ 7394575 w 7569200"/>
              <a:gd name="connsiteY138" fmla="*/ 6791325 h 6858000"/>
              <a:gd name="connsiteX139" fmla="*/ 7389812 w 7569200"/>
              <a:gd name="connsiteY139" fmla="*/ 6858000 h 6858000"/>
              <a:gd name="connsiteX140" fmla="*/ 0 w 7569200"/>
              <a:gd name="connsiteY140" fmla="*/ 6858000 h 6858000"/>
              <a:gd name="connsiteX141" fmla="*/ 0 w 7569200"/>
              <a:gd name="connsiteY141"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7569200" h="6858000">
                <a:moveTo>
                  <a:pt x="0" y="0"/>
                </a:moveTo>
                <a:lnTo>
                  <a:pt x="7389812" y="0"/>
                </a:lnTo>
                <a:lnTo>
                  <a:pt x="7394575" y="66675"/>
                </a:lnTo>
                <a:lnTo>
                  <a:pt x="7402512" y="122237"/>
                </a:lnTo>
                <a:lnTo>
                  <a:pt x="7412037" y="174625"/>
                </a:lnTo>
                <a:lnTo>
                  <a:pt x="7427912" y="217487"/>
                </a:lnTo>
                <a:lnTo>
                  <a:pt x="7443787" y="260350"/>
                </a:lnTo>
                <a:lnTo>
                  <a:pt x="7462837" y="296862"/>
                </a:lnTo>
                <a:lnTo>
                  <a:pt x="7481887" y="334962"/>
                </a:lnTo>
                <a:lnTo>
                  <a:pt x="7499350" y="369887"/>
                </a:lnTo>
                <a:lnTo>
                  <a:pt x="7516812" y="409575"/>
                </a:lnTo>
                <a:lnTo>
                  <a:pt x="7532687" y="450850"/>
                </a:lnTo>
                <a:lnTo>
                  <a:pt x="7546975" y="496887"/>
                </a:lnTo>
                <a:lnTo>
                  <a:pt x="7558087" y="546100"/>
                </a:lnTo>
                <a:lnTo>
                  <a:pt x="7566025" y="606425"/>
                </a:lnTo>
                <a:lnTo>
                  <a:pt x="7569200" y="673100"/>
                </a:lnTo>
                <a:lnTo>
                  <a:pt x="7566025" y="744537"/>
                </a:lnTo>
                <a:lnTo>
                  <a:pt x="7558087" y="801687"/>
                </a:lnTo>
                <a:lnTo>
                  <a:pt x="7546975" y="854075"/>
                </a:lnTo>
                <a:lnTo>
                  <a:pt x="7532687" y="901700"/>
                </a:lnTo>
                <a:lnTo>
                  <a:pt x="7516812" y="942975"/>
                </a:lnTo>
                <a:lnTo>
                  <a:pt x="7497762" y="981075"/>
                </a:lnTo>
                <a:lnTo>
                  <a:pt x="7478712" y="1017587"/>
                </a:lnTo>
                <a:lnTo>
                  <a:pt x="7459662" y="1055687"/>
                </a:lnTo>
                <a:lnTo>
                  <a:pt x="7442200" y="1095375"/>
                </a:lnTo>
                <a:lnTo>
                  <a:pt x="7424737" y="1136650"/>
                </a:lnTo>
                <a:lnTo>
                  <a:pt x="7410450" y="1182687"/>
                </a:lnTo>
                <a:lnTo>
                  <a:pt x="7400925" y="1235075"/>
                </a:lnTo>
                <a:lnTo>
                  <a:pt x="7391400" y="1295400"/>
                </a:lnTo>
                <a:lnTo>
                  <a:pt x="7389812" y="1363662"/>
                </a:lnTo>
                <a:lnTo>
                  <a:pt x="7391400" y="1431925"/>
                </a:lnTo>
                <a:lnTo>
                  <a:pt x="7400925" y="1492250"/>
                </a:lnTo>
                <a:lnTo>
                  <a:pt x="7410450" y="1544637"/>
                </a:lnTo>
                <a:lnTo>
                  <a:pt x="7424737" y="1589087"/>
                </a:lnTo>
                <a:lnTo>
                  <a:pt x="7442200" y="1631950"/>
                </a:lnTo>
                <a:lnTo>
                  <a:pt x="7459662" y="1671637"/>
                </a:lnTo>
                <a:lnTo>
                  <a:pt x="7478712" y="1708150"/>
                </a:lnTo>
                <a:lnTo>
                  <a:pt x="7497762" y="1743075"/>
                </a:lnTo>
                <a:lnTo>
                  <a:pt x="7516812" y="1782762"/>
                </a:lnTo>
                <a:lnTo>
                  <a:pt x="7532687" y="1824037"/>
                </a:lnTo>
                <a:lnTo>
                  <a:pt x="7546975" y="1870075"/>
                </a:lnTo>
                <a:lnTo>
                  <a:pt x="7558087" y="1922462"/>
                </a:lnTo>
                <a:lnTo>
                  <a:pt x="7566025" y="1982787"/>
                </a:lnTo>
                <a:lnTo>
                  <a:pt x="7569200" y="2051050"/>
                </a:lnTo>
                <a:lnTo>
                  <a:pt x="7566025" y="2119312"/>
                </a:lnTo>
                <a:lnTo>
                  <a:pt x="7558087" y="2179637"/>
                </a:lnTo>
                <a:lnTo>
                  <a:pt x="7546975" y="2232025"/>
                </a:lnTo>
                <a:lnTo>
                  <a:pt x="7532687" y="2278062"/>
                </a:lnTo>
                <a:lnTo>
                  <a:pt x="7516812" y="2319337"/>
                </a:lnTo>
                <a:lnTo>
                  <a:pt x="7497762" y="2359025"/>
                </a:lnTo>
                <a:lnTo>
                  <a:pt x="7478712" y="2395537"/>
                </a:lnTo>
                <a:lnTo>
                  <a:pt x="7459662" y="2433637"/>
                </a:lnTo>
                <a:lnTo>
                  <a:pt x="7442200" y="2471737"/>
                </a:lnTo>
                <a:lnTo>
                  <a:pt x="7424737" y="2513012"/>
                </a:lnTo>
                <a:lnTo>
                  <a:pt x="7410450" y="2560637"/>
                </a:lnTo>
                <a:lnTo>
                  <a:pt x="7400925" y="2613025"/>
                </a:lnTo>
                <a:lnTo>
                  <a:pt x="7391400" y="2671762"/>
                </a:lnTo>
                <a:lnTo>
                  <a:pt x="7389812" y="2741612"/>
                </a:lnTo>
                <a:lnTo>
                  <a:pt x="7391400" y="2809875"/>
                </a:lnTo>
                <a:lnTo>
                  <a:pt x="7400925" y="2868612"/>
                </a:lnTo>
                <a:lnTo>
                  <a:pt x="7410450" y="2922587"/>
                </a:lnTo>
                <a:lnTo>
                  <a:pt x="7424737" y="2967037"/>
                </a:lnTo>
                <a:lnTo>
                  <a:pt x="7442200" y="3009900"/>
                </a:lnTo>
                <a:lnTo>
                  <a:pt x="7459662" y="3046412"/>
                </a:lnTo>
                <a:lnTo>
                  <a:pt x="7478712" y="3084512"/>
                </a:lnTo>
                <a:lnTo>
                  <a:pt x="7497762" y="3121025"/>
                </a:lnTo>
                <a:lnTo>
                  <a:pt x="7516812" y="3160712"/>
                </a:lnTo>
                <a:lnTo>
                  <a:pt x="7532687" y="3201987"/>
                </a:lnTo>
                <a:lnTo>
                  <a:pt x="7546975" y="3248025"/>
                </a:lnTo>
                <a:lnTo>
                  <a:pt x="7558087" y="3300412"/>
                </a:lnTo>
                <a:lnTo>
                  <a:pt x="7566025" y="3360737"/>
                </a:lnTo>
                <a:lnTo>
                  <a:pt x="7569200" y="3427412"/>
                </a:lnTo>
                <a:lnTo>
                  <a:pt x="7566025" y="3497262"/>
                </a:lnTo>
                <a:lnTo>
                  <a:pt x="7558087" y="3557587"/>
                </a:lnTo>
                <a:lnTo>
                  <a:pt x="7546975" y="3609975"/>
                </a:lnTo>
                <a:lnTo>
                  <a:pt x="7532687" y="3656012"/>
                </a:lnTo>
                <a:lnTo>
                  <a:pt x="7516812" y="3697287"/>
                </a:lnTo>
                <a:lnTo>
                  <a:pt x="7497762" y="3736975"/>
                </a:lnTo>
                <a:lnTo>
                  <a:pt x="7459662" y="3811587"/>
                </a:lnTo>
                <a:lnTo>
                  <a:pt x="7442200" y="3848100"/>
                </a:lnTo>
                <a:lnTo>
                  <a:pt x="7424737" y="3890962"/>
                </a:lnTo>
                <a:lnTo>
                  <a:pt x="7410450" y="3935412"/>
                </a:lnTo>
                <a:lnTo>
                  <a:pt x="7400925" y="3987800"/>
                </a:lnTo>
                <a:lnTo>
                  <a:pt x="7391400" y="4048125"/>
                </a:lnTo>
                <a:lnTo>
                  <a:pt x="7389812" y="4116387"/>
                </a:lnTo>
                <a:lnTo>
                  <a:pt x="7391400" y="4186237"/>
                </a:lnTo>
                <a:lnTo>
                  <a:pt x="7400925" y="4244975"/>
                </a:lnTo>
                <a:lnTo>
                  <a:pt x="7410450" y="4297362"/>
                </a:lnTo>
                <a:lnTo>
                  <a:pt x="7424737" y="4343400"/>
                </a:lnTo>
                <a:lnTo>
                  <a:pt x="7442200" y="4386262"/>
                </a:lnTo>
                <a:lnTo>
                  <a:pt x="7459662" y="4424362"/>
                </a:lnTo>
                <a:lnTo>
                  <a:pt x="7497762" y="4498975"/>
                </a:lnTo>
                <a:lnTo>
                  <a:pt x="7516812" y="4537075"/>
                </a:lnTo>
                <a:lnTo>
                  <a:pt x="7532687" y="4579937"/>
                </a:lnTo>
                <a:lnTo>
                  <a:pt x="7546975" y="4625975"/>
                </a:lnTo>
                <a:lnTo>
                  <a:pt x="7558087" y="4678362"/>
                </a:lnTo>
                <a:lnTo>
                  <a:pt x="7566025" y="4738687"/>
                </a:lnTo>
                <a:lnTo>
                  <a:pt x="7569200" y="4806950"/>
                </a:lnTo>
                <a:lnTo>
                  <a:pt x="7566025" y="4875212"/>
                </a:lnTo>
                <a:lnTo>
                  <a:pt x="7558087" y="4935537"/>
                </a:lnTo>
                <a:lnTo>
                  <a:pt x="7546975" y="4987925"/>
                </a:lnTo>
                <a:lnTo>
                  <a:pt x="7532687" y="5033962"/>
                </a:lnTo>
                <a:lnTo>
                  <a:pt x="7516812" y="5075237"/>
                </a:lnTo>
                <a:lnTo>
                  <a:pt x="7497762" y="5114925"/>
                </a:lnTo>
                <a:lnTo>
                  <a:pt x="7478712" y="5149850"/>
                </a:lnTo>
                <a:lnTo>
                  <a:pt x="7459662" y="5186362"/>
                </a:lnTo>
                <a:lnTo>
                  <a:pt x="7442200" y="5226050"/>
                </a:lnTo>
                <a:lnTo>
                  <a:pt x="7424737" y="5268912"/>
                </a:lnTo>
                <a:lnTo>
                  <a:pt x="7410450" y="5313362"/>
                </a:lnTo>
                <a:lnTo>
                  <a:pt x="7400925" y="5365750"/>
                </a:lnTo>
                <a:lnTo>
                  <a:pt x="7391400" y="5426075"/>
                </a:lnTo>
                <a:lnTo>
                  <a:pt x="7389812" y="5494337"/>
                </a:lnTo>
                <a:lnTo>
                  <a:pt x="7391400" y="5562600"/>
                </a:lnTo>
                <a:lnTo>
                  <a:pt x="7400925" y="5622925"/>
                </a:lnTo>
                <a:lnTo>
                  <a:pt x="7410450" y="5675312"/>
                </a:lnTo>
                <a:lnTo>
                  <a:pt x="7424737" y="5721350"/>
                </a:lnTo>
                <a:lnTo>
                  <a:pt x="7442200" y="5762625"/>
                </a:lnTo>
                <a:lnTo>
                  <a:pt x="7459662" y="5802312"/>
                </a:lnTo>
                <a:lnTo>
                  <a:pt x="7478712" y="5840412"/>
                </a:lnTo>
                <a:lnTo>
                  <a:pt x="7497762" y="5876925"/>
                </a:lnTo>
                <a:lnTo>
                  <a:pt x="7516812" y="5915025"/>
                </a:lnTo>
                <a:lnTo>
                  <a:pt x="7532687" y="5956300"/>
                </a:lnTo>
                <a:lnTo>
                  <a:pt x="7546975" y="6003925"/>
                </a:lnTo>
                <a:lnTo>
                  <a:pt x="7558087" y="6056312"/>
                </a:lnTo>
                <a:lnTo>
                  <a:pt x="7566025" y="6113462"/>
                </a:lnTo>
                <a:lnTo>
                  <a:pt x="7569200" y="6183312"/>
                </a:lnTo>
                <a:lnTo>
                  <a:pt x="7566025" y="6251575"/>
                </a:lnTo>
                <a:lnTo>
                  <a:pt x="7558087" y="6311900"/>
                </a:lnTo>
                <a:lnTo>
                  <a:pt x="7546975" y="6361112"/>
                </a:lnTo>
                <a:lnTo>
                  <a:pt x="7532687" y="6407150"/>
                </a:lnTo>
                <a:lnTo>
                  <a:pt x="7516812" y="6448425"/>
                </a:lnTo>
                <a:lnTo>
                  <a:pt x="7499350" y="6488112"/>
                </a:lnTo>
                <a:lnTo>
                  <a:pt x="7481887" y="6523037"/>
                </a:lnTo>
                <a:lnTo>
                  <a:pt x="7462837" y="6561137"/>
                </a:lnTo>
                <a:lnTo>
                  <a:pt x="7443787" y="6597650"/>
                </a:lnTo>
                <a:lnTo>
                  <a:pt x="7427912" y="6640512"/>
                </a:lnTo>
                <a:lnTo>
                  <a:pt x="7412037" y="6683375"/>
                </a:lnTo>
                <a:lnTo>
                  <a:pt x="7402512" y="6735762"/>
                </a:lnTo>
                <a:lnTo>
                  <a:pt x="7394575" y="6791325"/>
                </a:lnTo>
                <a:lnTo>
                  <a:pt x="7389812" y="6858000"/>
                </a:lnTo>
                <a:lnTo>
                  <a:pt x="0" y="6858000"/>
                </a:lnTo>
                <a:lnTo>
                  <a:pt x="0" y="0"/>
                </a:lnTo>
                <a:close/>
              </a:path>
            </a:pathLst>
          </a:custGeom>
          <a:solidFill>
            <a:schemeClr val="bg2">
              <a:lumMod val="90000"/>
            </a:schemeClr>
          </a:solidFill>
          <a:ln w="0">
            <a:noFill/>
            <a:prstDash val="solid"/>
            <a:round/>
            <a:headEnd/>
            <a:tailEnd/>
          </a:ln>
        </p:spPr>
      </p:sp>
      <p:sp>
        <p:nvSpPr>
          <p:cNvPr id="14" name="Rectangle 13">
            <a:extLst>
              <a:ext uri="{FF2B5EF4-FFF2-40B4-BE49-F238E27FC236}">
                <a16:creationId xmlns:a16="http://schemas.microsoft.com/office/drawing/2014/main" id="{D6AEE16F-E153-48FA-B097-3680B830BEE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5" name="Content Placeholder 2">
            <a:extLst>
              <a:ext uri="{FF2B5EF4-FFF2-40B4-BE49-F238E27FC236}">
                <a16:creationId xmlns:a16="http://schemas.microsoft.com/office/drawing/2014/main" id="{38A8BB9E-FFC0-4813-B0CF-1C5F5F176D6A}"/>
              </a:ext>
            </a:extLst>
          </p:cNvPr>
          <p:cNvGraphicFramePr>
            <a:graphicFrameLocks noGrp="1"/>
          </p:cNvGraphicFramePr>
          <p:nvPr>
            <p:ph idx="1"/>
            <p:extLst>
              <p:ext uri="{D42A27DB-BD31-4B8C-83A1-F6EECF244321}">
                <p14:modId xmlns:p14="http://schemas.microsoft.com/office/powerpoint/2010/main" val="774797801"/>
              </p:ext>
            </p:extLst>
          </p:nvPr>
        </p:nvGraphicFramePr>
        <p:xfrm>
          <a:off x="765175" y="481013"/>
          <a:ext cx="6305550" cy="557328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Picture 2"/>
          <p:cNvPicPr>
            <a:picLocks noChangeAspect="1"/>
          </p:cNvPicPr>
          <p:nvPr/>
        </p:nvPicPr>
        <p:blipFill>
          <a:blip r:embed="rId7"/>
          <a:stretch>
            <a:fillRect/>
          </a:stretch>
        </p:blipFill>
        <p:spPr>
          <a:xfrm>
            <a:off x="709633" y="1574507"/>
            <a:ext cx="6361092" cy="402371"/>
          </a:xfrm>
          <a:prstGeom prst="rect">
            <a:avLst/>
          </a:prstGeom>
        </p:spPr>
      </p:pic>
    </p:spTree>
    <p:extLst>
      <p:ext uri="{BB962C8B-B14F-4D97-AF65-F5344CB8AC3E}">
        <p14:creationId xmlns:p14="http://schemas.microsoft.com/office/powerpoint/2010/main" val="359791206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F8A1E-CF61-4E78-A911-7F8241908F8B}"/>
              </a:ext>
            </a:extLst>
          </p:cNvPr>
          <p:cNvSpPr>
            <a:spLocks noGrp="1"/>
          </p:cNvSpPr>
          <p:nvPr>
            <p:ph type="ctrTitle"/>
          </p:nvPr>
        </p:nvSpPr>
        <p:spPr>
          <a:xfrm>
            <a:off x="952411" y="397046"/>
            <a:ext cx="9144000" cy="2387600"/>
          </a:xfrm>
        </p:spPr>
        <p:txBody>
          <a:bodyPr>
            <a:normAutofit fontScale="90000"/>
          </a:bodyPr>
          <a:lstStyle/>
          <a:p>
            <a:r>
              <a:rPr lang="en-GB" dirty="0"/>
              <a:t>What is SEN? </a:t>
            </a:r>
            <a:br>
              <a:rPr lang="en-GB" dirty="0"/>
            </a:br>
            <a:r>
              <a:rPr lang="en-GB" dirty="0"/>
              <a:t/>
            </a:r>
            <a:br>
              <a:rPr lang="en-GB" dirty="0"/>
            </a:br>
            <a:r>
              <a:rPr lang="en-GB" dirty="0"/>
              <a:t>Who is responsible for SEND?</a:t>
            </a:r>
          </a:p>
        </p:txBody>
      </p:sp>
      <p:sp>
        <p:nvSpPr>
          <p:cNvPr id="6" name="TextBox 5">
            <a:extLst>
              <a:ext uri="{FF2B5EF4-FFF2-40B4-BE49-F238E27FC236}">
                <a16:creationId xmlns:a16="http://schemas.microsoft.com/office/drawing/2014/main" id="{E866C86C-D0D1-4982-8502-309D4FE143C5}"/>
              </a:ext>
            </a:extLst>
          </p:cNvPr>
          <p:cNvSpPr txBox="1"/>
          <p:nvPr/>
        </p:nvSpPr>
        <p:spPr>
          <a:xfrm>
            <a:off x="1597892" y="5196537"/>
            <a:ext cx="9014690" cy="954107"/>
          </a:xfrm>
          <a:prstGeom prst="rect">
            <a:avLst/>
          </a:prstGeom>
          <a:noFill/>
        </p:spPr>
        <p:txBody>
          <a:bodyPr wrap="square">
            <a:spAutoFit/>
          </a:bodyPr>
          <a:lstStyle/>
          <a:p>
            <a:r>
              <a:rPr lang="en-GB" sz="2800" dirty="0">
                <a:hlinkClick r:id="rId2"/>
              </a:rPr>
              <a:t>https://www.youtube.com/watch?v=J7E8ouAeHsw&amp;list=PLiTIWYO_hXdptzNuY7emiaNZaNoADKfDL&amp;index=1</a:t>
            </a:r>
            <a:r>
              <a:rPr lang="en-GB" sz="2800" dirty="0"/>
              <a:t> </a:t>
            </a:r>
          </a:p>
        </p:txBody>
      </p:sp>
    </p:spTree>
    <p:extLst>
      <p:ext uri="{BB962C8B-B14F-4D97-AF65-F5344CB8AC3E}">
        <p14:creationId xmlns:p14="http://schemas.microsoft.com/office/powerpoint/2010/main" val="335470324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00727" y="106707"/>
            <a:ext cx="9624291" cy="6509914"/>
          </a:xfrm>
          <a:prstGeom prst="rect">
            <a:avLst/>
          </a:prstGeom>
        </p:spPr>
      </p:pic>
    </p:spTree>
    <p:extLst>
      <p:ext uri="{BB962C8B-B14F-4D97-AF65-F5344CB8AC3E}">
        <p14:creationId xmlns:p14="http://schemas.microsoft.com/office/powerpoint/2010/main" val="32720689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31D80DC6-41FF-42FE-9363-CDC89A5D209F}"/>
              </a:ext>
            </a:extLst>
          </p:cNvPr>
          <p:cNvSpPr>
            <a:spLocks noGrp="1"/>
          </p:cNvSpPr>
          <p:nvPr>
            <p:ph type="title"/>
          </p:nvPr>
        </p:nvSpPr>
        <p:spPr/>
        <p:txBody>
          <a:bodyPr/>
          <a:lstStyle/>
          <a:p>
            <a:r>
              <a:rPr lang="en-GB" dirty="0"/>
              <a:t>SEN in The classroom </a:t>
            </a:r>
          </a:p>
        </p:txBody>
      </p:sp>
      <p:sp>
        <p:nvSpPr>
          <p:cNvPr id="4" name="Rectangle 3">
            <a:extLst>
              <a:ext uri="{FF2B5EF4-FFF2-40B4-BE49-F238E27FC236}">
                <a16:creationId xmlns:a16="http://schemas.microsoft.com/office/drawing/2014/main" id="{A5D47373-7299-485D-B9DD-258CD02F48A0}"/>
              </a:ext>
            </a:extLst>
          </p:cNvPr>
          <p:cNvSpPr/>
          <p:nvPr/>
        </p:nvSpPr>
        <p:spPr>
          <a:xfrm>
            <a:off x="1181100" y="1202889"/>
            <a:ext cx="10344150" cy="4524315"/>
          </a:xfrm>
          <a:prstGeom prst="rect">
            <a:avLst/>
          </a:prstGeom>
        </p:spPr>
        <p:txBody>
          <a:bodyPr wrap="square">
            <a:spAutoFit/>
          </a:bodyPr>
          <a:lstStyle/>
          <a:p>
            <a:pPr>
              <a:lnSpc>
                <a:spcPct val="90000"/>
              </a:lnSpc>
            </a:pPr>
            <a:r>
              <a:rPr lang="en-GB" altLang="en-US" sz="3200" dirty="0"/>
              <a:t>All pupils should have access to a broad and balanced curriculum. Teachers should set high expectations for every pupil, whatever their prior attainment. Teachers should use appropriate assessment to set targets which are deliberately ambitious. Potential </a:t>
            </a:r>
            <a:r>
              <a:rPr lang="en-GB" altLang="en-US" sz="3200" b="1" dirty="0">
                <a:solidFill>
                  <a:srgbClr val="002060"/>
                </a:solidFill>
              </a:rPr>
              <a:t>areas of difficulty </a:t>
            </a:r>
            <a:r>
              <a:rPr lang="en-GB" altLang="en-US" sz="3200" dirty="0"/>
              <a:t>should be identified and addressed at the outset. Lessons should be planned to address potential areas of difficulty and to remove barriers to pupil achievement. In many cases, such planning will mean that pupils with SEN and/or disabilities will be able to study the full national curriculum. </a:t>
            </a:r>
            <a:endParaRPr lang="en-GB" altLang="en-US" sz="3200" dirty="0">
              <a:latin typeface="Calibri" panose="020F0502020204030204" pitchFamily="34" charset="0"/>
            </a:endParaRPr>
          </a:p>
        </p:txBody>
      </p:sp>
    </p:spTree>
    <p:extLst>
      <p:ext uri="{BB962C8B-B14F-4D97-AF65-F5344CB8AC3E}">
        <p14:creationId xmlns:p14="http://schemas.microsoft.com/office/powerpoint/2010/main" val="88370092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516673-3B47-4172-A5EA-286DA4F39E10}"/>
              </a:ext>
            </a:extLst>
          </p:cNvPr>
          <p:cNvSpPr>
            <a:spLocks noGrp="1"/>
          </p:cNvSpPr>
          <p:nvPr>
            <p:ph type="title"/>
          </p:nvPr>
        </p:nvSpPr>
        <p:spPr/>
        <p:txBody>
          <a:bodyPr/>
          <a:lstStyle/>
          <a:p>
            <a:endParaRPr lang="en-GB" dirty="0"/>
          </a:p>
        </p:txBody>
      </p:sp>
      <p:sp>
        <p:nvSpPr>
          <p:cNvPr id="3" name="Content Placeholder 2">
            <a:extLst>
              <a:ext uri="{FF2B5EF4-FFF2-40B4-BE49-F238E27FC236}">
                <a16:creationId xmlns:a16="http://schemas.microsoft.com/office/drawing/2014/main" id="{295751AD-D903-43D1-AEA8-BACBEEC11075}"/>
              </a:ext>
            </a:extLst>
          </p:cNvPr>
          <p:cNvSpPr>
            <a:spLocks noGrp="1"/>
          </p:cNvSpPr>
          <p:nvPr>
            <p:ph idx="1"/>
          </p:nvPr>
        </p:nvSpPr>
        <p:spPr/>
        <p:txBody>
          <a:bodyPr/>
          <a:lstStyle/>
          <a:p>
            <a:endParaRPr lang="en-GB" dirty="0"/>
          </a:p>
        </p:txBody>
      </p:sp>
      <p:pic>
        <p:nvPicPr>
          <p:cNvPr id="4" name="Picture 3">
            <a:extLst>
              <a:ext uri="{FF2B5EF4-FFF2-40B4-BE49-F238E27FC236}">
                <a16:creationId xmlns:a16="http://schemas.microsoft.com/office/drawing/2014/main" id="{4EAB1EE3-0A81-4E57-BA89-E09742AD57B5}"/>
              </a:ext>
            </a:extLst>
          </p:cNvPr>
          <p:cNvPicPr>
            <a:picLocks noChangeAspect="1"/>
          </p:cNvPicPr>
          <p:nvPr/>
        </p:nvPicPr>
        <p:blipFill rotWithShape="1">
          <a:blip r:embed="rId3"/>
          <a:srcRect l="13665" t="11689" r="14932" b="11781"/>
          <a:stretch/>
        </p:blipFill>
        <p:spPr>
          <a:xfrm>
            <a:off x="1251678" y="382385"/>
            <a:ext cx="10178322" cy="6136283"/>
          </a:xfrm>
          <a:prstGeom prst="rect">
            <a:avLst/>
          </a:prstGeom>
        </p:spPr>
      </p:pic>
    </p:spTree>
    <p:extLst>
      <p:ext uri="{BB962C8B-B14F-4D97-AF65-F5344CB8AC3E}">
        <p14:creationId xmlns:p14="http://schemas.microsoft.com/office/powerpoint/2010/main" val="9797560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61FD67-FE92-4BFD-A5C0-8D346F3B88F9}"/>
              </a:ext>
            </a:extLst>
          </p:cNvPr>
          <p:cNvSpPr>
            <a:spLocks noGrp="1"/>
          </p:cNvSpPr>
          <p:nvPr>
            <p:ph type="title"/>
          </p:nvPr>
        </p:nvSpPr>
        <p:spPr/>
        <p:txBody>
          <a:bodyPr/>
          <a:lstStyle/>
          <a:p>
            <a:r>
              <a:rPr lang="en-GB" dirty="0"/>
              <a:t>Target setting </a:t>
            </a:r>
          </a:p>
        </p:txBody>
      </p:sp>
      <p:pic>
        <p:nvPicPr>
          <p:cNvPr id="5122" name="Picture 2" descr="Image result for smart targets">
            <a:extLst>
              <a:ext uri="{FF2B5EF4-FFF2-40B4-BE49-F238E27FC236}">
                <a16:creationId xmlns:a16="http://schemas.microsoft.com/office/drawing/2014/main" id="{0DDB64C9-0167-4816-939D-BCF556C9877C}"/>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251677" y="1631950"/>
            <a:ext cx="9444031" cy="47220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042371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F08B8A-8F61-414B-80BC-BCFCD8E98437}"/>
              </a:ext>
            </a:extLst>
          </p:cNvPr>
          <p:cNvSpPr>
            <a:spLocks noGrp="1"/>
          </p:cNvSpPr>
          <p:nvPr>
            <p:ph type="title"/>
          </p:nvPr>
        </p:nvSpPr>
        <p:spPr>
          <a:xfrm>
            <a:off x="1251678" y="382385"/>
            <a:ext cx="10178322" cy="827579"/>
          </a:xfrm>
        </p:spPr>
        <p:txBody>
          <a:bodyPr>
            <a:normAutofit/>
          </a:bodyPr>
          <a:lstStyle/>
          <a:p>
            <a:pPr algn="ctr"/>
            <a:r>
              <a:rPr lang="en-GB" sz="3600" dirty="0"/>
              <a:t>Quality First Teaching – What is it?</a:t>
            </a:r>
          </a:p>
        </p:txBody>
      </p:sp>
      <p:sp>
        <p:nvSpPr>
          <p:cNvPr id="3" name="Content Placeholder 2">
            <a:extLst>
              <a:ext uri="{FF2B5EF4-FFF2-40B4-BE49-F238E27FC236}">
                <a16:creationId xmlns:a16="http://schemas.microsoft.com/office/drawing/2014/main" id="{A8FEA543-6C4F-4229-ABB9-40630E95034C}"/>
              </a:ext>
            </a:extLst>
          </p:cNvPr>
          <p:cNvSpPr>
            <a:spLocks noGrp="1"/>
          </p:cNvSpPr>
          <p:nvPr>
            <p:ph idx="1"/>
          </p:nvPr>
        </p:nvSpPr>
        <p:spPr>
          <a:xfrm>
            <a:off x="1251678" y="1376218"/>
            <a:ext cx="10178322" cy="4941455"/>
          </a:xfrm>
        </p:spPr>
        <p:txBody>
          <a:bodyPr>
            <a:normAutofit fontScale="70000" lnSpcReduction="20000"/>
          </a:bodyPr>
          <a:lstStyle/>
          <a:p>
            <a:pPr marL="0" indent="0" algn="ctr">
              <a:buNone/>
            </a:pPr>
            <a:r>
              <a:rPr lang="en-GB" sz="2600" dirty="0"/>
              <a:t>Quality First </a:t>
            </a:r>
            <a:r>
              <a:rPr lang="en-GB" sz="2600" dirty="0" smtClean="0"/>
              <a:t>Teaching originated in the then ‘Department for Children, Schools and Families’ guide to personalised learning published in 2008.</a:t>
            </a:r>
          </a:p>
          <a:p>
            <a:pPr marL="0" indent="0">
              <a:buNone/>
            </a:pPr>
            <a:r>
              <a:rPr lang="en-GB" sz="3200" dirty="0" smtClean="0"/>
              <a:t>The key characteristics are summarised as:</a:t>
            </a:r>
          </a:p>
          <a:p>
            <a:pPr lvl="0"/>
            <a:r>
              <a:rPr lang="en-GB" sz="3200" dirty="0"/>
              <a:t>highly focused lesson design with sharp objectives</a:t>
            </a:r>
          </a:p>
          <a:p>
            <a:pPr lvl="0"/>
            <a:r>
              <a:rPr lang="en-GB" sz="3200" dirty="0"/>
              <a:t>high demands of pupil involvement and engagement with their learning</a:t>
            </a:r>
          </a:p>
          <a:p>
            <a:pPr lvl="0"/>
            <a:r>
              <a:rPr lang="en-GB" sz="3200" dirty="0"/>
              <a:t>high levels of interaction for all pupils</a:t>
            </a:r>
          </a:p>
          <a:p>
            <a:pPr lvl="0"/>
            <a:r>
              <a:rPr lang="en-GB" sz="3200" dirty="0"/>
              <a:t>appropriate use of teacher questioning, modelling and explaining</a:t>
            </a:r>
          </a:p>
          <a:p>
            <a:pPr lvl="0"/>
            <a:r>
              <a:rPr lang="en-GB" sz="3200" dirty="0"/>
              <a:t>an emphasis on learning through dialogue, with regular opportunities for pupils to talk both individually and in groups</a:t>
            </a:r>
          </a:p>
          <a:p>
            <a:pPr lvl="0"/>
            <a:r>
              <a:rPr lang="en-GB" sz="3200" dirty="0"/>
              <a:t>an expectation that pupils will accept responsibility for their own learning and work independently</a:t>
            </a:r>
          </a:p>
          <a:p>
            <a:pPr lvl="0"/>
            <a:r>
              <a:rPr lang="en-GB" sz="3200" dirty="0"/>
              <a:t>regular use of encouragement and authentic praise to engage and motivate pupils.</a:t>
            </a:r>
          </a:p>
          <a:p>
            <a:pPr marL="0" indent="0">
              <a:buNone/>
            </a:pPr>
            <a:endParaRPr lang="en-GB" dirty="0" smtClean="0"/>
          </a:p>
          <a:p>
            <a:pPr marL="0" indent="0">
              <a:buNone/>
            </a:pPr>
            <a:r>
              <a:rPr lang="en-GB" dirty="0" smtClean="0"/>
              <a:t>(</a:t>
            </a:r>
            <a:r>
              <a:rPr lang="en-GB" dirty="0"/>
              <a:t>DCSF, 2008) </a:t>
            </a:r>
            <a:r>
              <a:rPr lang="en-GB" i="1" dirty="0"/>
              <a:t>Personalised learning – a practical guide</a:t>
            </a:r>
            <a:r>
              <a:rPr lang="en-GB" dirty="0"/>
              <a:t> 00844-2008DOM-EN</a:t>
            </a:r>
          </a:p>
          <a:p>
            <a:pPr marL="0" indent="0">
              <a:buNone/>
            </a:pPr>
            <a:endParaRPr lang="en-GB" dirty="0"/>
          </a:p>
        </p:txBody>
      </p:sp>
    </p:spTree>
    <p:extLst>
      <p:ext uri="{BB962C8B-B14F-4D97-AF65-F5344CB8AC3E}">
        <p14:creationId xmlns:p14="http://schemas.microsoft.com/office/powerpoint/2010/main" val="127842432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19"/>
          <p:cNvSpPr txBox="1"/>
          <p:nvPr/>
        </p:nvSpPr>
        <p:spPr>
          <a:xfrm>
            <a:off x="1005968" y="610212"/>
            <a:ext cx="114219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GB" sz="2400" b="1" i="0" u="none" strike="noStrike" cap="none" dirty="0">
                <a:solidFill>
                  <a:schemeClr val="accent2"/>
                </a:solidFill>
                <a:latin typeface="Arial"/>
                <a:ea typeface="Arial"/>
                <a:cs typeface="Arial"/>
                <a:sym typeface="Arial"/>
              </a:rPr>
              <a:t>Effective Learning Behaviours</a:t>
            </a:r>
            <a:endParaRPr sz="2400" b="1" i="0" u="none" strike="noStrike" cap="none" dirty="0">
              <a:solidFill>
                <a:schemeClr val="accent2"/>
              </a:solidFill>
              <a:latin typeface="Arial"/>
              <a:ea typeface="Arial"/>
              <a:cs typeface="Arial"/>
              <a:sym typeface="Arial"/>
            </a:endParaRPr>
          </a:p>
        </p:txBody>
      </p:sp>
      <p:pic>
        <p:nvPicPr>
          <p:cNvPr id="239" name="Google Shape;239;p19" descr="A close up of a card&#10;&#10;Description automatically generated"/>
          <p:cNvPicPr preferRelativeResize="0"/>
          <p:nvPr/>
        </p:nvPicPr>
        <p:blipFill rotWithShape="1">
          <a:blip r:embed="rId3">
            <a:alphaModFix/>
          </a:blip>
          <a:srcRect/>
          <a:stretch/>
        </p:blipFill>
        <p:spPr>
          <a:xfrm>
            <a:off x="3421602" y="-230819"/>
            <a:ext cx="6858000" cy="6858000"/>
          </a:xfrm>
          <a:prstGeom prst="rect">
            <a:avLst/>
          </a:prstGeom>
          <a:noFill/>
          <a:ln>
            <a:noFill/>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pic>
        <p:nvPicPr>
          <p:cNvPr id="304" name="Google Shape;304;p25" descr="A screenshot of a cell phone&#10;&#10;Description automatically generated"/>
          <p:cNvPicPr preferRelativeResize="0"/>
          <p:nvPr/>
        </p:nvPicPr>
        <p:blipFill rotWithShape="1">
          <a:blip r:embed="rId3">
            <a:alphaModFix/>
          </a:blip>
          <a:srcRect/>
          <a:stretch/>
        </p:blipFill>
        <p:spPr>
          <a:xfrm>
            <a:off x="1013547" y="177276"/>
            <a:ext cx="10164906" cy="6503447"/>
          </a:xfrm>
          <a:prstGeom prst="rect">
            <a:avLst/>
          </a:prstGeom>
          <a:noFill/>
          <a:ln>
            <a:noFill/>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pic>
        <p:nvPicPr>
          <p:cNvPr id="389" name="Google Shape;389;p33" descr="A screenshot of a social media post&#10;&#10;Description automatically generated"/>
          <p:cNvPicPr preferRelativeResize="0"/>
          <p:nvPr/>
        </p:nvPicPr>
        <p:blipFill rotWithShape="1">
          <a:blip r:embed="rId3">
            <a:alphaModFix/>
          </a:blip>
          <a:srcRect/>
          <a:stretch/>
        </p:blipFill>
        <p:spPr>
          <a:xfrm>
            <a:off x="1247434" y="0"/>
            <a:ext cx="9519577" cy="6858000"/>
          </a:xfrm>
          <a:prstGeom prst="rect">
            <a:avLst/>
          </a:prstGeom>
          <a:noFill/>
          <a:ln>
            <a:noFill/>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839BE09-7A27-4880-815F-E21F1FE82610}"/>
              </a:ext>
            </a:extLst>
          </p:cNvPr>
          <p:cNvSpPr txBox="1"/>
          <p:nvPr/>
        </p:nvSpPr>
        <p:spPr>
          <a:xfrm>
            <a:off x="1200728" y="461818"/>
            <a:ext cx="10710606" cy="5573878"/>
          </a:xfrm>
          <a:prstGeom prst="rect">
            <a:avLst/>
          </a:prstGeom>
          <a:noFill/>
        </p:spPr>
        <p:txBody>
          <a:bodyPr wrap="square">
            <a:spAutoFit/>
          </a:bodyPr>
          <a:lstStyle/>
          <a:p>
            <a:pPr>
              <a:lnSpc>
                <a:spcPct val="107000"/>
              </a:lnSpc>
              <a:spcAft>
                <a:spcPts val="1440"/>
              </a:spcAft>
            </a:pPr>
            <a:r>
              <a:rPr lang="en-GB" sz="1800" dirty="0">
                <a:solidFill>
                  <a:srgbClr val="2B3A42"/>
                </a:solidFill>
                <a:effectLst/>
                <a:latin typeface="Helvetica" panose="020B0604020202020204" pitchFamily="34" charset="0"/>
                <a:ea typeface="Times New Roman" panose="02020603050405020304" pitchFamily="18" charset="0"/>
                <a:cs typeface="Times New Roman" panose="02020603050405020304" pitchFamily="18" charset="0"/>
              </a:rPr>
              <a:t>The five strategies outlined here were identified as having relatively strong evidence for their effectiveness in supporting pupils with SEND:</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3200" dirty="0">
                <a:solidFill>
                  <a:srgbClr val="3F5765"/>
                </a:solidFill>
                <a:effectLst/>
                <a:latin typeface="Helvetica" panose="020B0604020202020204" pitchFamily="34" charset="0"/>
                <a:ea typeface="Times New Roman" panose="02020603050405020304" pitchFamily="18" charset="0"/>
                <a:cs typeface="Times New Roman" panose="02020603050405020304" pitchFamily="18" charset="0"/>
              </a:rPr>
              <a:t>1. Scaffolding</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1440"/>
              </a:spcAft>
            </a:pPr>
            <a:r>
              <a:rPr lang="en-GB" sz="1800" b="1" dirty="0">
                <a:solidFill>
                  <a:srgbClr val="3F5765"/>
                </a:solidFill>
                <a:effectLst/>
                <a:latin typeface="Helvetica" panose="020B0604020202020204" pitchFamily="34" charset="0"/>
                <a:ea typeface="Times New Roman" panose="02020603050405020304" pitchFamily="18" charset="0"/>
                <a:cs typeface="Times New Roman" panose="02020603050405020304" pitchFamily="18" charset="0"/>
              </a:rPr>
              <a:t>What is it?</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1440"/>
              </a:spcAft>
            </a:pPr>
            <a:r>
              <a:rPr lang="en-GB" sz="1800" dirty="0">
                <a:solidFill>
                  <a:srgbClr val="2B3A42"/>
                </a:solidFill>
                <a:effectLst/>
                <a:latin typeface="Helvetica" panose="020B0604020202020204" pitchFamily="34" charset="0"/>
                <a:ea typeface="Times New Roman" panose="02020603050405020304" pitchFamily="18" charset="0"/>
                <a:cs typeface="Times New Roman" panose="02020603050405020304" pitchFamily="18" charset="0"/>
              </a:rPr>
              <a:t>‘Scaffolding’ is a metaphor for temporary support that is removed when it is no longer required. Initially, a teacher would provide enough support so that pupils can successfully complete tasks that they could not do independently. This requires effective assessment to gain a precise understanding of the pupil’s current capabilities.</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1440"/>
              </a:spcAft>
            </a:pPr>
            <a:r>
              <a:rPr lang="en-GB" sz="1800" b="1" dirty="0">
                <a:solidFill>
                  <a:srgbClr val="3F5765"/>
                </a:solidFill>
                <a:effectLst/>
                <a:latin typeface="Helvetica" panose="020B0604020202020204" pitchFamily="34" charset="0"/>
                <a:ea typeface="Times New Roman" panose="02020603050405020304" pitchFamily="18" charset="0"/>
                <a:cs typeface="Times New Roman" panose="02020603050405020304" pitchFamily="18" charset="0"/>
              </a:rPr>
              <a:t>Examples:</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GB" sz="1800" dirty="0">
                <a:solidFill>
                  <a:srgbClr val="2B3A42"/>
                </a:solidFill>
                <a:effectLst/>
                <a:latin typeface="Helvetica" panose="020B0604020202020204" pitchFamily="34" charset="0"/>
                <a:ea typeface="Times New Roman" panose="02020603050405020304" pitchFamily="18" charset="0"/>
                <a:cs typeface="Times New Roman" panose="02020603050405020304" pitchFamily="18" charset="0"/>
              </a:rPr>
              <a:t>Support could be visual, verbal, or written. </a:t>
            </a:r>
            <a:endParaRPr lang="en-GB" sz="1400" dirty="0">
              <a:solidFill>
                <a:srgbClr val="2B3A42"/>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GB" sz="1800" dirty="0">
                <a:solidFill>
                  <a:srgbClr val="2B3A42"/>
                </a:solidFill>
                <a:effectLst/>
                <a:latin typeface="Helvetica" panose="020B0604020202020204" pitchFamily="34" charset="0"/>
                <a:ea typeface="Times New Roman" panose="02020603050405020304" pitchFamily="18" charset="0"/>
                <a:cs typeface="Times New Roman" panose="02020603050405020304" pitchFamily="18" charset="0"/>
              </a:rPr>
              <a:t>Writing frames, partially completed examples, knowledge organisers, essay prompts, bookmarks, structure strips, sentence starters can all be useful.</a:t>
            </a:r>
            <a:endParaRPr lang="en-GB" sz="1400" dirty="0">
              <a:solidFill>
                <a:srgbClr val="2B3A42"/>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GB" sz="1800" dirty="0">
                <a:solidFill>
                  <a:srgbClr val="2B3A42"/>
                </a:solidFill>
                <a:effectLst/>
                <a:latin typeface="Helvetica" panose="020B0604020202020204" pitchFamily="34" charset="0"/>
                <a:ea typeface="Times New Roman" panose="02020603050405020304" pitchFamily="18" charset="0"/>
                <a:cs typeface="Times New Roman" panose="02020603050405020304" pitchFamily="18" charset="0"/>
              </a:rPr>
              <a:t>Reminders of what equipment is needed for each lesson and classroom routines can be useful.</a:t>
            </a:r>
            <a:endParaRPr lang="en-GB" sz="1400" dirty="0">
              <a:solidFill>
                <a:srgbClr val="2B3A42"/>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GB" sz="1800" dirty="0">
                <a:solidFill>
                  <a:srgbClr val="2B3A42"/>
                </a:solidFill>
                <a:effectLst/>
                <a:latin typeface="Helvetica" panose="020B0604020202020204" pitchFamily="34" charset="0"/>
                <a:ea typeface="Times New Roman" panose="02020603050405020304" pitchFamily="18" charset="0"/>
                <a:cs typeface="Times New Roman" panose="02020603050405020304" pitchFamily="18" charset="0"/>
              </a:rPr>
              <a:t>Scaffolding discussion of texts: </a:t>
            </a:r>
            <a:r>
              <a:rPr lang="en-GB" sz="1800" dirty="0">
                <a:solidFill>
                  <a:srgbClr val="F34600"/>
                </a:solidFill>
                <a:effectLst/>
                <a:latin typeface="Helvetica" panose="020B0604020202020204" pitchFamily="34" charset="0"/>
                <a:ea typeface="Times New Roman" panose="02020603050405020304" pitchFamily="18" charset="0"/>
                <a:cs typeface="Times New Roman" panose="02020603050405020304" pitchFamily="18" charset="0"/>
                <a:hlinkClick r:id="rId2"/>
              </a:rPr>
              <a:t>promoting prediction, questioning, clarification and summarising</a:t>
            </a:r>
            <a:endParaRPr lang="en-GB" sz="1400" dirty="0">
              <a:solidFill>
                <a:srgbClr val="2B3A42"/>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2495712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GB" dirty="0" smtClean="0"/>
              <a:t>Group Task: What is the difference between equality and equity?</a:t>
            </a:r>
            <a:endParaRPr lang="en-GB" dirty="0"/>
          </a:p>
        </p:txBody>
      </p:sp>
      <p:sp>
        <p:nvSpPr>
          <p:cNvPr id="3" name="Text Placeholder 2"/>
          <p:cNvSpPr>
            <a:spLocks noGrp="1"/>
          </p:cNvSpPr>
          <p:nvPr>
            <p:ph type="body" idx="1"/>
          </p:nvPr>
        </p:nvSpPr>
        <p:spPr/>
        <p:txBody>
          <a:bodyPr/>
          <a:lstStyle/>
          <a:p>
            <a:pPr algn="ctr"/>
            <a:r>
              <a:rPr lang="en-GB" dirty="0" smtClean="0"/>
              <a:t>Equality</a:t>
            </a:r>
            <a:endParaRPr lang="en-GB" dirty="0"/>
          </a:p>
        </p:txBody>
      </p:sp>
      <p:sp>
        <p:nvSpPr>
          <p:cNvPr id="4" name="Content Placeholder 3"/>
          <p:cNvSpPr>
            <a:spLocks noGrp="1"/>
          </p:cNvSpPr>
          <p:nvPr>
            <p:ph sz="half" idx="2"/>
          </p:nvPr>
        </p:nvSpPr>
        <p:spPr/>
        <p:txBody>
          <a:bodyPr/>
          <a:lstStyle/>
          <a:p>
            <a:pPr marL="0" lvl="0" indent="0" eaLnBrk="0" fontAlgn="base" hangingPunct="0">
              <a:lnSpc>
                <a:spcPct val="100000"/>
              </a:lnSpc>
              <a:spcBef>
                <a:spcPct val="0"/>
              </a:spcBef>
              <a:buClrTx/>
              <a:buNone/>
            </a:pPr>
            <a:r>
              <a:rPr lang="en-GB" dirty="0">
                <a:solidFill>
                  <a:srgbClr val="1C1C1C"/>
                </a:solidFill>
                <a:latin typeface="Twinkl" pitchFamily="2" charset="77"/>
                <a:ea typeface="Calibri" panose="020F0502020204030204" pitchFamily="34" charset="0"/>
                <a:cs typeface="Times New Roman" panose="02020603050405020304" pitchFamily="18" charset="0"/>
              </a:rPr>
              <a:t>Equality means that everyone has the same chances or gets the same treatment. Everyone is treated </a:t>
            </a:r>
            <a:r>
              <a:rPr lang="en-GB" b="1" dirty="0">
                <a:solidFill>
                  <a:srgbClr val="00A7E6"/>
                </a:solidFill>
                <a:latin typeface="Twinkl" pitchFamily="2" charset="77"/>
                <a:ea typeface="Calibri" panose="020F0502020204030204" pitchFamily="34" charset="0"/>
                <a:cs typeface="Times New Roman" panose="02020603050405020304" pitchFamily="18" charset="0"/>
              </a:rPr>
              <a:t>equally</a:t>
            </a:r>
            <a:r>
              <a:rPr lang="en-GB" dirty="0">
                <a:solidFill>
                  <a:srgbClr val="1C1C1C"/>
                </a:solidFill>
                <a:latin typeface="Twinkl" pitchFamily="2" charset="77"/>
                <a:ea typeface="Calibri" panose="020F0502020204030204" pitchFamily="34" charset="0"/>
                <a:cs typeface="Times New Roman" panose="02020603050405020304" pitchFamily="18" charset="0"/>
              </a:rPr>
              <a:t>. </a:t>
            </a:r>
          </a:p>
          <a:p>
            <a:pPr marL="0" lvl="0" indent="0" eaLnBrk="0" fontAlgn="base" hangingPunct="0">
              <a:lnSpc>
                <a:spcPct val="100000"/>
              </a:lnSpc>
              <a:spcBef>
                <a:spcPct val="0"/>
              </a:spcBef>
              <a:buClrTx/>
              <a:buNone/>
            </a:pPr>
            <a:endParaRPr lang="en-GB" dirty="0">
              <a:solidFill>
                <a:srgbClr val="1C1C1C"/>
              </a:solidFill>
              <a:latin typeface="Twinkl" pitchFamily="2" charset="77"/>
              <a:ea typeface="Calibri" panose="020F0502020204030204" pitchFamily="34" charset="0"/>
              <a:cs typeface="Times New Roman" panose="02020603050405020304" pitchFamily="18" charset="0"/>
            </a:endParaRPr>
          </a:p>
          <a:p>
            <a:pPr marL="0" lvl="0" indent="0" eaLnBrk="0" fontAlgn="base" hangingPunct="0">
              <a:lnSpc>
                <a:spcPct val="100000"/>
              </a:lnSpc>
              <a:spcBef>
                <a:spcPct val="0"/>
              </a:spcBef>
              <a:buClrTx/>
              <a:buNone/>
            </a:pPr>
            <a:r>
              <a:rPr lang="en-GB" dirty="0">
                <a:solidFill>
                  <a:srgbClr val="1C1C1C"/>
                </a:solidFill>
                <a:latin typeface="Twinkl" pitchFamily="2" charset="77"/>
                <a:ea typeface="Calibri" panose="020F0502020204030204" pitchFamily="34" charset="0"/>
                <a:cs typeface="Times New Roman" panose="02020603050405020304" pitchFamily="18" charset="0"/>
              </a:rPr>
              <a:t>That’s fair… isn’t it?</a:t>
            </a:r>
            <a:endParaRPr lang="en-GB" dirty="0">
              <a:solidFill>
                <a:srgbClr val="1C1C1C"/>
              </a:solidFill>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5" name="Text Placeholder 4"/>
          <p:cNvSpPr>
            <a:spLocks noGrp="1"/>
          </p:cNvSpPr>
          <p:nvPr>
            <p:ph type="body" sz="quarter" idx="3"/>
          </p:nvPr>
        </p:nvSpPr>
        <p:spPr/>
        <p:txBody>
          <a:bodyPr/>
          <a:lstStyle/>
          <a:p>
            <a:pPr algn="ctr"/>
            <a:r>
              <a:rPr lang="en-GB" dirty="0" smtClean="0"/>
              <a:t>Equity</a:t>
            </a:r>
            <a:endParaRPr lang="en-GB" dirty="0"/>
          </a:p>
        </p:txBody>
      </p:sp>
      <p:sp>
        <p:nvSpPr>
          <p:cNvPr id="6" name="Content Placeholder 5"/>
          <p:cNvSpPr>
            <a:spLocks noGrp="1"/>
          </p:cNvSpPr>
          <p:nvPr>
            <p:ph sz="quarter" idx="4"/>
          </p:nvPr>
        </p:nvSpPr>
        <p:spPr/>
        <p:txBody>
          <a:bodyPr>
            <a:normAutofit fontScale="92500" lnSpcReduction="10000"/>
          </a:bodyPr>
          <a:lstStyle/>
          <a:p>
            <a:pPr marL="0" indent="0">
              <a:spcAft>
                <a:spcPts val="0"/>
              </a:spcAft>
              <a:buNone/>
            </a:pPr>
            <a:r>
              <a:rPr lang="en-GB" dirty="0">
                <a:latin typeface="Twinkl" pitchFamily="2" charset="77"/>
                <a:ea typeface="Calibri" panose="020F0502020204030204" pitchFamily="34" charset="0"/>
                <a:cs typeface="Times New Roman" panose="02020603050405020304" pitchFamily="18" charset="0"/>
              </a:rPr>
              <a:t>Equity means that everyone has the same chances - just like equality - but equity also means considering different people’s situations so that they really are treated fairly. </a:t>
            </a:r>
          </a:p>
          <a:p>
            <a:pPr marL="0" indent="0">
              <a:spcAft>
                <a:spcPts val="0"/>
              </a:spcAft>
              <a:buNone/>
            </a:pPr>
            <a:r>
              <a:rPr lang="en-GB" dirty="0">
                <a:latin typeface="Twinkl" pitchFamily="2" charset="77"/>
                <a:ea typeface="Calibri" panose="020F0502020204030204" pitchFamily="34" charset="0"/>
                <a:cs typeface="Times New Roman" panose="02020603050405020304" pitchFamily="18" charset="0"/>
              </a:rPr>
              <a:t>Now that </a:t>
            </a:r>
            <a:r>
              <a:rPr lang="en-GB" b="1" dirty="0">
                <a:solidFill>
                  <a:srgbClr val="00A7E6"/>
                </a:solidFill>
                <a:latin typeface="Twinkl" pitchFamily="2" charset="77"/>
                <a:ea typeface="Calibri" panose="020F0502020204030204" pitchFamily="34" charset="0"/>
                <a:cs typeface="Times New Roman" panose="02020603050405020304" pitchFamily="18" charset="0"/>
              </a:rPr>
              <a:t>is</a:t>
            </a:r>
            <a:r>
              <a:rPr lang="en-GB" dirty="0">
                <a:latin typeface="Twinkl" pitchFamily="2" charset="77"/>
                <a:ea typeface="Calibri" panose="020F0502020204030204" pitchFamily="34" charset="0"/>
                <a:cs typeface="Times New Roman" panose="02020603050405020304" pitchFamily="18" charset="0"/>
              </a:rPr>
              <a:t> fair</a:t>
            </a:r>
            <a:r>
              <a:rPr lang="en-GB" dirty="0" smtClean="0">
                <a:latin typeface="Twinkl" pitchFamily="2" charset="77"/>
                <a:ea typeface="Calibri" panose="020F0502020204030204" pitchFamily="34" charset="0"/>
                <a:cs typeface="Times New Roman" panose="02020603050405020304" pitchFamily="18" charset="0"/>
              </a:rPr>
              <a:t>!</a:t>
            </a:r>
          </a:p>
          <a:p>
            <a:pPr marL="0" indent="0">
              <a:spcAft>
                <a:spcPts val="0"/>
              </a:spcAft>
              <a:buNone/>
            </a:pPr>
            <a:endParaRPr lang="en-GB" dirty="0">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en-US" dirty="0">
                <a:solidFill>
                  <a:srgbClr val="1C1C1C"/>
                </a:solidFill>
                <a:latin typeface="Twinkl" pitchFamily="2" charset="77"/>
                <a:ea typeface="Calibri" panose="020F0502020204030204" pitchFamily="34" charset="0"/>
                <a:cs typeface="Times New Roman" panose="02020603050405020304" pitchFamily="18" charset="0"/>
              </a:rPr>
              <a:t>Can you think about what </a:t>
            </a:r>
            <a:r>
              <a:rPr lang="en-US" b="1" dirty="0">
                <a:solidFill>
                  <a:srgbClr val="00A7E6"/>
                </a:solidFill>
                <a:latin typeface="Twinkl" pitchFamily="2" charset="77"/>
                <a:ea typeface="Calibri" panose="020F0502020204030204" pitchFamily="34" charset="0"/>
                <a:cs typeface="Times New Roman" panose="02020603050405020304" pitchFamily="18" charset="0"/>
              </a:rPr>
              <a:t>equality</a:t>
            </a:r>
            <a:r>
              <a:rPr lang="en-US" dirty="0">
                <a:solidFill>
                  <a:srgbClr val="1C1C1C"/>
                </a:solidFill>
                <a:latin typeface="Twinkl" pitchFamily="2" charset="77"/>
                <a:ea typeface="Calibri" panose="020F0502020204030204" pitchFamily="34" charset="0"/>
                <a:cs typeface="Times New Roman" panose="02020603050405020304" pitchFamily="18" charset="0"/>
              </a:rPr>
              <a:t> or </a:t>
            </a:r>
            <a:r>
              <a:rPr lang="en-US" b="1" dirty="0">
                <a:solidFill>
                  <a:srgbClr val="00A7E6"/>
                </a:solidFill>
                <a:latin typeface="Twinkl" pitchFamily="2" charset="77"/>
                <a:ea typeface="Calibri" panose="020F0502020204030204" pitchFamily="34" charset="0"/>
                <a:cs typeface="Times New Roman" panose="02020603050405020304" pitchFamily="18" charset="0"/>
              </a:rPr>
              <a:t>equity</a:t>
            </a:r>
            <a:r>
              <a:rPr lang="en-US" dirty="0">
                <a:solidFill>
                  <a:srgbClr val="1C1C1C"/>
                </a:solidFill>
                <a:latin typeface="Twinkl" pitchFamily="2" charset="77"/>
                <a:ea typeface="Calibri" panose="020F0502020204030204" pitchFamily="34" charset="0"/>
                <a:cs typeface="Times New Roman" panose="02020603050405020304" pitchFamily="18" charset="0"/>
              </a:rPr>
              <a:t> look like in your school</a:t>
            </a:r>
            <a:endParaRPr lang="en-GB" dirty="0"/>
          </a:p>
        </p:txBody>
      </p:sp>
    </p:spTree>
    <p:extLst>
      <p:ext uri="{BB962C8B-B14F-4D97-AF65-F5344CB8AC3E}">
        <p14:creationId xmlns:p14="http://schemas.microsoft.com/office/powerpoint/2010/main" val="1899456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6"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D0AD6BA-46DE-4225-8D3B-5FC7FE30B32D}"/>
              </a:ext>
            </a:extLst>
          </p:cNvPr>
          <p:cNvSpPr txBox="1"/>
          <p:nvPr/>
        </p:nvSpPr>
        <p:spPr>
          <a:xfrm>
            <a:off x="838200" y="681037"/>
            <a:ext cx="10992464" cy="4787657"/>
          </a:xfrm>
          <a:prstGeom prst="rect">
            <a:avLst/>
          </a:prstGeom>
          <a:noFill/>
        </p:spPr>
        <p:txBody>
          <a:bodyPr wrap="square">
            <a:spAutoFit/>
          </a:bodyPr>
          <a:lstStyle/>
          <a:p>
            <a:pPr>
              <a:lnSpc>
                <a:spcPct val="107000"/>
              </a:lnSpc>
              <a:spcAft>
                <a:spcPts val="800"/>
              </a:spcAft>
            </a:pPr>
            <a:r>
              <a:rPr lang="en-GB" sz="3200" dirty="0">
                <a:solidFill>
                  <a:srgbClr val="3F5765"/>
                </a:solidFill>
                <a:effectLst/>
                <a:latin typeface="Helvetica" panose="020B0604020202020204" pitchFamily="34" charset="0"/>
                <a:ea typeface="Times New Roman" panose="02020603050405020304" pitchFamily="18" charset="0"/>
                <a:cs typeface="Times New Roman" panose="02020603050405020304" pitchFamily="18" charset="0"/>
              </a:rPr>
              <a:t>2. Explicit instruction</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1440"/>
              </a:spcAft>
            </a:pPr>
            <a:r>
              <a:rPr lang="en-GB" sz="1800" b="1" dirty="0">
                <a:solidFill>
                  <a:srgbClr val="3F5765"/>
                </a:solidFill>
                <a:effectLst/>
                <a:latin typeface="Helvetica" panose="020B0604020202020204" pitchFamily="34" charset="0"/>
                <a:ea typeface="Times New Roman" panose="02020603050405020304" pitchFamily="18" charset="0"/>
                <a:cs typeface="Times New Roman" panose="02020603050405020304" pitchFamily="18" charset="0"/>
              </a:rPr>
              <a:t>What is it?</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1440"/>
              </a:spcAft>
            </a:pPr>
            <a:r>
              <a:rPr lang="en-GB" sz="1800" dirty="0">
                <a:solidFill>
                  <a:srgbClr val="2B3A42"/>
                </a:solidFill>
                <a:effectLst/>
                <a:latin typeface="Helvetica" panose="020B0604020202020204" pitchFamily="34" charset="0"/>
                <a:ea typeface="Times New Roman" panose="02020603050405020304" pitchFamily="18" charset="0"/>
                <a:cs typeface="Times New Roman" panose="02020603050405020304" pitchFamily="18" charset="0"/>
              </a:rPr>
              <a:t>Explicit instruction refers to a range of teacher-led approaches, focused on teacher demonstration followed by guided practice and independent practice. Explicit instruction is not just “teaching by telling” or “transmission teaching”.</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1440"/>
              </a:spcAft>
            </a:pPr>
            <a:r>
              <a:rPr lang="en-GB" sz="1800" dirty="0">
                <a:solidFill>
                  <a:srgbClr val="2B3A42"/>
                </a:solidFill>
                <a:effectLst/>
                <a:latin typeface="Helvetica" panose="020B0604020202020204" pitchFamily="34" charset="0"/>
                <a:ea typeface="Times New Roman" panose="02020603050405020304" pitchFamily="18" charset="0"/>
                <a:cs typeface="Times New Roman" panose="02020603050405020304" pitchFamily="18" charset="0"/>
              </a:rPr>
              <a:t>One popular approach to explicit instruction is </a:t>
            </a:r>
            <a:r>
              <a:rPr lang="en-GB" sz="1800" dirty="0" err="1">
                <a:solidFill>
                  <a:srgbClr val="F34600"/>
                </a:solidFill>
                <a:effectLst/>
                <a:latin typeface="Helvetica" panose="020B0604020202020204" pitchFamily="34" charset="0"/>
                <a:ea typeface="Times New Roman" panose="02020603050405020304" pitchFamily="18" charset="0"/>
                <a:cs typeface="Times New Roman" panose="02020603050405020304" pitchFamily="18" charset="0"/>
                <a:hlinkClick r:id="rId2"/>
              </a:rPr>
              <a:t>Rosenshine’s</a:t>
            </a:r>
            <a:r>
              <a:rPr lang="en-GB" sz="1800" dirty="0">
                <a:solidFill>
                  <a:srgbClr val="F34600"/>
                </a:solidFill>
                <a:effectLst/>
                <a:latin typeface="Helvetica" panose="020B0604020202020204" pitchFamily="34" charset="0"/>
                <a:ea typeface="Times New Roman" panose="02020603050405020304" pitchFamily="18" charset="0"/>
                <a:cs typeface="Times New Roman" panose="02020603050405020304" pitchFamily="18" charset="0"/>
                <a:hlinkClick r:id="rId2"/>
              </a:rPr>
              <a:t> ‘Principles of Instruction</a:t>
            </a:r>
            <a:r>
              <a:rPr lang="en-GB" sz="1800" dirty="0">
                <a:solidFill>
                  <a:srgbClr val="2B3A42"/>
                </a:solidFill>
                <a:effectLst/>
                <a:latin typeface="Helvetica" panose="020B0604020202020204" pitchFamily="34" charset="0"/>
                <a:ea typeface="Times New Roman" panose="02020603050405020304" pitchFamily="18" charset="0"/>
                <a:cs typeface="Times New Roman" panose="02020603050405020304" pitchFamily="18" charset="0"/>
              </a:rPr>
              <a:t>’.</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1440"/>
              </a:spcAft>
            </a:pPr>
            <a:r>
              <a:rPr lang="en-GB" sz="1800" b="1" dirty="0">
                <a:solidFill>
                  <a:srgbClr val="3F5765"/>
                </a:solidFill>
                <a:effectLst/>
                <a:latin typeface="Helvetica" panose="020B0604020202020204" pitchFamily="34" charset="0"/>
                <a:ea typeface="Times New Roman" panose="02020603050405020304" pitchFamily="18" charset="0"/>
                <a:cs typeface="Times New Roman" panose="02020603050405020304" pitchFamily="18" charset="0"/>
              </a:rPr>
              <a:t>Examples:</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GB" sz="1800" dirty="0">
                <a:solidFill>
                  <a:srgbClr val="2B3A42"/>
                </a:solidFill>
                <a:effectLst/>
                <a:latin typeface="Helvetica" panose="020B0604020202020204" pitchFamily="34" charset="0"/>
                <a:ea typeface="Times New Roman" panose="02020603050405020304" pitchFamily="18" charset="0"/>
                <a:cs typeface="Times New Roman" panose="02020603050405020304" pitchFamily="18" charset="0"/>
              </a:rPr>
              <a:t>Worked examples with the teacher modelling self-regulation and thought processes is helpful. A teacher might teach a pupil a strategy for summarising a paragraph by initially ‘thinking aloud’ while identifying the topic of the paragraph to model this process to the pupil. They would then give the pupil the opportunity to practise this skill.</a:t>
            </a:r>
            <a:endParaRPr lang="en-GB" sz="1400" dirty="0">
              <a:solidFill>
                <a:srgbClr val="2B3A42"/>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GB" sz="1800" dirty="0">
                <a:solidFill>
                  <a:srgbClr val="2B3A42"/>
                </a:solidFill>
                <a:effectLst/>
                <a:latin typeface="Helvetica" panose="020B0604020202020204" pitchFamily="34" charset="0"/>
                <a:ea typeface="Times New Roman" panose="02020603050405020304" pitchFamily="18" charset="0"/>
                <a:cs typeface="Times New Roman" panose="02020603050405020304" pitchFamily="18" charset="0"/>
              </a:rPr>
              <a:t>Using visual aids and concrete examples promotes discussion and links in learning.</a:t>
            </a:r>
            <a:endParaRPr lang="en-GB" sz="1400" dirty="0">
              <a:solidFill>
                <a:srgbClr val="2B3A42"/>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5050488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8432725-0361-4229-870B-BDC3C28DD139}"/>
              </a:ext>
            </a:extLst>
          </p:cNvPr>
          <p:cNvSpPr txBox="1"/>
          <p:nvPr/>
        </p:nvSpPr>
        <p:spPr>
          <a:xfrm>
            <a:off x="1007805" y="865324"/>
            <a:ext cx="11031794" cy="4194931"/>
          </a:xfrm>
          <a:prstGeom prst="rect">
            <a:avLst/>
          </a:prstGeom>
          <a:noFill/>
        </p:spPr>
        <p:txBody>
          <a:bodyPr wrap="square">
            <a:spAutoFit/>
          </a:bodyPr>
          <a:lstStyle/>
          <a:p>
            <a:pPr>
              <a:lnSpc>
                <a:spcPct val="107000"/>
              </a:lnSpc>
              <a:spcAft>
                <a:spcPts val="800"/>
              </a:spcAft>
            </a:pPr>
            <a:r>
              <a:rPr lang="en-GB" sz="3200" dirty="0">
                <a:solidFill>
                  <a:srgbClr val="3F5765"/>
                </a:solidFill>
                <a:effectLst/>
                <a:latin typeface="Helvetica" panose="020B0604020202020204" pitchFamily="34" charset="0"/>
                <a:ea typeface="Times New Roman" panose="02020603050405020304" pitchFamily="18" charset="0"/>
                <a:cs typeface="Times New Roman" panose="02020603050405020304" pitchFamily="18" charset="0"/>
              </a:rPr>
              <a:t>3. Cognitive and metacognitive strategies</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1440"/>
              </a:spcAft>
            </a:pPr>
            <a:r>
              <a:rPr lang="en-GB" sz="1800" b="1" dirty="0">
                <a:solidFill>
                  <a:srgbClr val="3F5765"/>
                </a:solidFill>
                <a:effectLst/>
                <a:latin typeface="Helvetica" panose="020B0604020202020204" pitchFamily="34" charset="0"/>
                <a:ea typeface="Times New Roman" panose="02020603050405020304" pitchFamily="18" charset="0"/>
                <a:cs typeface="Times New Roman" panose="02020603050405020304" pitchFamily="18" charset="0"/>
              </a:rPr>
              <a:t>What is it?</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1440"/>
              </a:spcAft>
            </a:pPr>
            <a:r>
              <a:rPr lang="en-GB" sz="1800" dirty="0">
                <a:solidFill>
                  <a:srgbClr val="2B3A42"/>
                </a:solidFill>
                <a:effectLst/>
                <a:latin typeface="Helvetica" panose="020B0604020202020204" pitchFamily="34" charset="0"/>
                <a:ea typeface="Times New Roman" panose="02020603050405020304" pitchFamily="18" charset="0"/>
                <a:cs typeface="Times New Roman" panose="02020603050405020304" pitchFamily="18" charset="0"/>
              </a:rPr>
              <a:t>Cognitive strategies are skills like memorisation techniques or subject specific strategies like methods to solve problems in maths.</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1440"/>
              </a:spcAft>
            </a:pPr>
            <a:r>
              <a:rPr lang="en-GB" sz="1800" dirty="0">
                <a:solidFill>
                  <a:srgbClr val="2B3A42"/>
                </a:solidFill>
                <a:effectLst/>
                <a:latin typeface="Helvetica" panose="020B0604020202020204" pitchFamily="34" charset="0"/>
                <a:ea typeface="Times New Roman" panose="02020603050405020304" pitchFamily="18" charset="0"/>
                <a:cs typeface="Times New Roman" panose="02020603050405020304" pitchFamily="18" charset="0"/>
              </a:rPr>
              <a:t>Metacognitive strategies help pupils plan, monitor and evaluate their learning. </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1440"/>
              </a:spcAft>
            </a:pPr>
            <a:r>
              <a:rPr lang="en-GB" sz="1800" b="1" dirty="0">
                <a:solidFill>
                  <a:srgbClr val="3F5765"/>
                </a:solidFill>
                <a:effectLst/>
                <a:latin typeface="Helvetica" panose="020B0604020202020204" pitchFamily="34" charset="0"/>
                <a:ea typeface="Times New Roman" panose="02020603050405020304" pitchFamily="18" charset="0"/>
                <a:cs typeface="Times New Roman" panose="02020603050405020304" pitchFamily="18" charset="0"/>
              </a:rPr>
              <a:t>Examples:</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GB" sz="1800" dirty="0">
                <a:solidFill>
                  <a:srgbClr val="2B3A42"/>
                </a:solidFill>
                <a:effectLst/>
                <a:latin typeface="Helvetica" panose="020B0604020202020204" pitchFamily="34" charset="0"/>
                <a:ea typeface="Times New Roman" panose="02020603050405020304" pitchFamily="18" charset="0"/>
                <a:cs typeface="Times New Roman" panose="02020603050405020304" pitchFamily="18" charset="0"/>
              </a:rPr>
              <a:t>Chunking the task will support pupils with SEND - this may be through provision of checklists, instructions on a whiteboard or providing one question at a time. This helps reduce distractions to avoid overloading working memory.</a:t>
            </a:r>
            <a:endParaRPr lang="en-GB" sz="1400" dirty="0">
              <a:solidFill>
                <a:srgbClr val="2B3A42"/>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GB" sz="1800" dirty="0">
                <a:solidFill>
                  <a:srgbClr val="2B3A42"/>
                </a:solidFill>
                <a:effectLst/>
                <a:latin typeface="Helvetica" panose="020B0604020202020204" pitchFamily="34" charset="0"/>
                <a:ea typeface="Times New Roman" panose="02020603050405020304" pitchFamily="18" charset="0"/>
                <a:cs typeface="Times New Roman" panose="02020603050405020304" pitchFamily="18" charset="0"/>
              </a:rPr>
              <a:t>Prompt sheets that help pupils to evaluate their progress, with ideas for further support.</a:t>
            </a:r>
            <a:endParaRPr lang="en-GB" sz="1400" dirty="0">
              <a:solidFill>
                <a:srgbClr val="2B3A42"/>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4952094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774EE05-D38B-45B0-96E4-8BECA592747A}"/>
              </a:ext>
            </a:extLst>
          </p:cNvPr>
          <p:cNvSpPr txBox="1"/>
          <p:nvPr/>
        </p:nvSpPr>
        <p:spPr>
          <a:xfrm>
            <a:off x="1413759" y="741579"/>
            <a:ext cx="9485150" cy="4656275"/>
          </a:xfrm>
          <a:prstGeom prst="rect">
            <a:avLst/>
          </a:prstGeom>
          <a:noFill/>
        </p:spPr>
        <p:txBody>
          <a:bodyPr wrap="square">
            <a:spAutoFit/>
          </a:bodyPr>
          <a:lstStyle/>
          <a:p>
            <a:pPr>
              <a:lnSpc>
                <a:spcPct val="107000"/>
              </a:lnSpc>
              <a:spcAft>
                <a:spcPts val="800"/>
              </a:spcAft>
            </a:pPr>
            <a:r>
              <a:rPr lang="en-GB" sz="3200" dirty="0">
                <a:solidFill>
                  <a:srgbClr val="3F5765"/>
                </a:solidFill>
                <a:effectLst/>
                <a:latin typeface="Helvetica" panose="020B0604020202020204" pitchFamily="34" charset="0"/>
                <a:ea typeface="Times New Roman" panose="02020603050405020304" pitchFamily="18" charset="0"/>
                <a:cs typeface="Times New Roman" panose="02020603050405020304" pitchFamily="18" charset="0"/>
              </a:rPr>
              <a:t>4. Flexible grouping</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1440"/>
              </a:spcAft>
            </a:pPr>
            <a:r>
              <a:rPr lang="en-GB" sz="2000" b="1" dirty="0">
                <a:solidFill>
                  <a:srgbClr val="3F5765"/>
                </a:solidFill>
                <a:effectLst/>
                <a:latin typeface="Helvetica" panose="020B0604020202020204" pitchFamily="34" charset="0"/>
                <a:ea typeface="Times New Roman" panose="02020603050405020304" pitchFamily="18" charset="0"/>
                <a:cs typeface="Times New Roman" panose="02020603050405020304" pitchFamily="18" charset="0"/>
              </a:rPr>
              <a:t>What is it?</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1440"/>
              </a:spcAft>
            </a:pPr>
            <a:r>
              <a:rPr lang="en-GB" sz="2000" dirty="0">
                <a:solidFill>
                  <a:srgbClr val="2B3A42"/>
                </a:solidFill>
                <a:effectLst/>
                <a:latin typeface="Helvetica" panose="020B0604020202020204" pitchFamily="34" charset="0"/>
                <a:ea typeface="Times New Roman" panose="02020603050405020304" pitchFamily="18" charset="0"/>
                <a:cs typeface="Times New Roman" panose="02020603050405020304" pitchFamily="18" charset="0"/>
              </a:rPr>
              <a:t>Flexible grouping describes when pupils are allocated to smaller groups based on the individual needs that they currently share with other pupils. Such groups can be formed for an explicit purpose and disbanded when that purpose is met. </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1440"/>
              </a:spcAft>
            </a:pPr>
            <a:r>
              <a:rPr lang="en-GB" sz="2000" b="1" dirty="0">
                <a:solidFill>
                  <a:srgbClr val="3F5765"/>
                </a:solidFill>
                <a:effectLst/>
                <a:latin typeface="Helvetica" panose="020B0604020202020204" pitchFamily="34" charset="0"/>
                <a:ea typeface="Times New Roman" panose="02020603050405020304" pitchFamily="18" charset="0"/>
                <a:cs typeface="Times New Roman" panose="02020603050405020304" pitchFamily="18" charset="0"/>
              </a:rPr>
              <a:t>Examples:</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GB" sz="2000" dirty="0">
                <a:solidFill>
                  <a:srgbClr val="2B3A42"/>
                </a:solidFill>
                <a:effectLst/>
                <a:latin typeface="Helvetica" panose="020B0604020202020204" pitchFamily="34" charset="0"/>
                <a:ea typeface="Times New Roman" panose="02020603050405020304" pitchFamily="18" charset="0"/>
                <a:cs typeface="Times New Roman" panose="02020603050405020304" pitchFamily="18" charset="0"/>
              </a:rPr>
              <a:t>Allocating temporary groups can allow teachers to set up opportunities for collaborative learning, for example to read and analyse source texts, complete graphic organisers, independently carry out a skill, remember a fact, or understand a concept.</a:t>
            </a:r>
            <a:endParaRPr lang="en-GB" sz="2000" dirty="0">
              <a:solidFill>
                <a:srgbClr val="2B3A42"/>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GB" sz="2000" dirty="0">
                <a:solidFill>
                  <a:srgbClr val="2B3A42"/>
                </a:solidFill>
                <a:effectLst/>
                <a:latin typeface="Helvetica" panose="020B0604020202020204" pitchFamily="34" charset="0"/>
                <a:ea typeface="Times New Roman" panose="02020603050405020304" pitchFamily="18" charset="0"/>
                <a:cs typeface="Times New Roman" panose="02020603050405020304" pitchFamily="18" charset="0"/>
              </a:rPr>
              <a:t>Pre-teaching key vocabulary, using the </a:t>
            </a:r>
            <a:r>
              <a:rPr lang="en-GB" sz="2000" dirty="0">
                <a:solidFill>
                  <a:srgbClr val="F34600"/>
                </a:solidFill>
                <a:effectLst/>
                <a:latin typeface="Helvetica" panose="020B0604020202020204" pitchFamily="34" charset="0"/>
                <a:ea typeface="Times New Roman" panose="02020603050405020304" pitchFamily="18" charset="0"/>
                <a:cs typeface="Times New Roman" panose="02020603050405020304" pitchFamily="18" charset="0"/>
                <a:hlinkClick r:id="rId2"/>
              </a:rPr>
              <a:t>Frayer Model</a:t>
            </a:r>
            <a:r>
              <a:rPr lang="en-GB" sz="2000" dirty="0">
                <a:solidFill>
                  <a:srgbClr val="2B3A42"/>
                </a:solidFill>
                <a:effectLst/>
                <a:latin typeface="Helvetica" panose="020B0604020202020204" pitchFamily="34" charset="0"/>
                <a:ea typeface="Times New Roman" panose="02020603050405020304" pitchFamily="18" charset="0"/>
                <a:cs typeface="Times New Roman" panose="02020603050405020304" pitchFamily="18" charset="0"/>
              </a:rPr>
              <a:t> is a useful technique here.</a:t>
            </a:r>
            <a:endParaRPr lang="en-GB" sz="2000" dirty="0">
              <a:solidFill>
                <a:srgbClr val="2B3A42"/>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2725635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6629306-0C4B-46CF-9711-37A504D3C156}"/>
              </a:ext>
            </a:extLst>
          </p:cNvPr>
          <p:cNvSpPr txBox="1"/>
          <p:nvPr/>
        </p:nvSpPr>
        <p:spPr>
          <a:xfrm>
            <a:off x="1468581" y="637310"/>
            <a:ext cx="9522691" cy="5417380"/>
          </a:xfrm>
          <a:prstGeom prst="rect">
            <a:avLst/>
          </a:prstGeom>
          <a:noFill/>
        </p:spPr>
        <p:txBody>
          <a:bodyPr wrap="square">
            <a:spAutoFit/>
          </a:bodyPr>
          <a:lstStyle/>
          <a:p>
            <a:pPr>
              <a:lnSpc>
                <a:spcPct val="107000"/>
              </a:lnSpc>
              <a:spcAft>
                <a:spcPts val="800"/>
              </a:spcAft>
            </a:pPr>
            <a:r>
              <a:rPr lang="en-GB" sz="3200" dirty="0">
                <a:solidFill>
                  <a:srgbClr val="3F5765"/>
                </a:solidFill>
                <a:effectLst/>
                <a:latin typeface="Helvetica" panose="020B0604020202020204" pitchFamily="34" charset="0"/>
                <a:ea typeface="Times New Roman" panose="02020603050405020304" pitchFamily="18" charset="0"/>
                <a:cs typeface="Times New Roman" panose="02020603050405020304" pitchFamily="18" charset="0"/>
              </a:rPr>
              <a:t>5. Use technology</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1440"/>
              </a:spcAft>
            </a:pPr>
            <a:r>
              <a:rPr lang="en-GB" sz="2400" b="1" dirty="0">
                <a:solidFill>
                  <a:srgbClr val="3F5765"/>
                </a:solidFill>
                <a:effectLst/>
                <a:latin typeface="Helvetica" panose="020B0604020202020204" pitchFamily="34" charset="0"/>
                <a:ea typeface="Times New Roman" panose="02020603050405020304" pitchFamily="18" charset="0"/>
                <a:cs typeface="Times New Roman" panose="02020603050405020304" pitchFamily="18" charset="0"/>
              </a:rPr>
              <a:t>What is it?</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1440"/>
              </a:spcAft>
            </a:pPr>
            <a:r>
              <a:rPr lang="en-GB" sz="2400" dirty="0">
                <a:solidFill>
                  <a:srgbClr val="F34600"/>
                </a:solidFill>
                <a:effectLst/>
                <a:latin typeface="Helvetica" panose="020B0604020202020204" pitchFamily="34" charset="0"/>
                <a:ea typeface="Times New Roman" panose="02020603050405020304" pitchFamily="18" charset="0"/>
                <a:cs typeface="Times New Roman" panose="02020603050405020304" pitchFamily="18" charset="0"/>
                <a:hlinkClick r:id="rId2"/>
              </a:rPr>
              <a:t>Technology</a:t>
            </a:r>
            <a:r>
              <a:rPr lang="en-GB" sz="2400" dirty="0">
                <a:solidFill>
                  <a:srgbClr val="2B3A42"/>
                </a:solidFill>
                <a:effectLst/>
                <a:latin typeface="Helvetica" panose="020B0604020202020204" pitchFamily="34" charset="0"/>
                <a:ea typeface="Times New Roman" panose="02020603050405020304" pitchFamily="18" charset="0"/>
                <a:cs typeface="Times New Roman" panose="02020603050405020304" pitchFamily="18" charset="0"/>
              </a:rPr>
              <a:t> can assist teacher modelling. Technology, as a method to provide feedback to pupils and/or parents can be effective, especially when the pupil can act on this feedback.</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1440"/>
              </a:spcAft>
            </a:pPr>
            <a:r>
              <a:rPr lang="en-GB" sz="2400" b="1" dirty="0">
                <a:solidFill>
                  <a:srgbClr val="3F5765"/>
                </a:solidFill>
                <a:effectLst/>
                <a:latin typeface="Helvetica" panose="020B0604020202020204" pitchFamily="34" charset="0"/>
                <a:ea typeface="Times New Roman" panose="02020603050405020304" pitchFamily="18" charset="0"/>
                <a:cs typeface="Times New Roman" panose="02020603050405020304" pitchFamily="18" charset="0"/>
              </a:rPr>
              <a:t>Examples:</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GB" sz="2400" dirty="0">
                <a:solidFill>
                  <a:srgbClr val="2B3A42"/>
                </a:solidFill>
                <a:effectLst/>
                <a:latin typeface="Helvetica" panose="020B0604020202020204" pitchFamily="34" charset="0"/>
                <a:ea typeface="Times New Roman" panose="02020603050405020304" pitchFamily="18" charset="0"/>
                <a:cs typeface="Times New Roman" panose="02020603050405020304" pitchFamily="18" charset="0"/>
              </a:rPr>
              <a:t>Use a visualizer to model worked examples.</a:t>
            </a:r>
            <a:endParaRPr lang="en-GB" sz="2400" dirty="0">
              <a:solidFill>
                <a:srgbClr val="2B3A42"/>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GB" sz="2400" dirty="0">
                <a:solidFill>
                  <a:srgbClr val="2B3A42"/>
                </a:solidFill>
                <a:effectLst/>
                <a:latin typeface="Helvetica" panose="020B0604020202020204" pitchFamily="34" charset="0"/>
                <a:ea typeface="Times New Roman" panose="02020603050405020304" pitchFamily="18" charset="0"/>
                <a:cs typeface="Times New Roman" panose="02020603050405020304" pitchFamily="18" charset="0"/>
              </a:rPr>
              <a:t>Technology applications, such as online quizzes can prove effective.</a:t>
            </a:r>
            <a:endParaRPr lang="en-GB" sz="2400" dirty="0">
              <a:solidFill>
                <a:srgbClr val="2B3A42"/>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GB" sz="2400" dirty="0">
                <a:solidFill>
                  <a:srgbClr val="2B3A42"/>
                </a:solidFill>
                <a:effectLst/>
                <a:latin typeface="Helvetica" panose="020B0604020202020204" pitchFamily="34" charset="0"/>
                <a:ea typeface="Times New Roman" panose="02020603050405020304" pitchFamily="18" charset="0"/>
                <a:cs typeface="Times New Roman" panose="02020603050405020304" pitchFamily="18" charset="0"/>
              </a:rPr>
              <a:t>Speech generating apps to enable note-taking and extended writing can be helpful.</a:t>
            </a:r>
            <a:endParaRPr lang="en-GB" sz="2400" dirty="0">
              <a:solidFill>
                <a:srgbClr val="2B3A42"/>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1731641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AA470DB-3037-4B54-8CCA-4531C66880EA}"/>
              </a:ext>
            </a:extLst>
          </p:cNvPr>
          <p:cNvPicPr>
            <a:picLocks noChangeAspect="1"/>
          </p:cNvPicPr>
          <p:nvPr/>
        </p:nvPicPr>
        <p:blipFill rotWithShape="1">
          <a:blip r:embed="rId2"/>
          <a:srcRect l="13750" t="13204" r="17645" b="9931"/>
          <a:stretch/>
        </p:blipFill>
        <p:spPr>
          <a:xfrm>
            <a:off x="1159251" y="219660"/>
            <a:ext cx="9997737" cy="6300924"/>
          </a:xfrm>
          <a:prstGeom prst="rect">
            <a:avLst/>
          </a:prstGeom>
        </p:spPr>
      </p:pic>
    </p:spTree>
    <p:extLst>
      <p:ext uri="{BB962C8B-B14F-4D97-AF65-F5344CB8AC3E}">
        <p14:creationId xmlns:p14="http://schemas.microsoft.com/office/powerpoint/2010/main" val="196244496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B0943C9-5E94-4F5A-A529-C2616B172153}"/>
              </a:ext>
            </a:extLst>
          </p:cNvPr>
          <p:cNvPicPr>
            <a:picLocks noChangeAspect="1"/>
          </p:cNvPicPr>
          <p:nvPr/>
        </p:nvPicPr>
        <p:blipFill rotWithShape="1">
          <a:blip r:embed="rId2"/>
          <a:srcRect l="25704" t="24652" r="26966" b="9931"/>
          <a:stretch/>
        </p:blipFill>
        <p:spPr>
          <a:xfrm>
            <a:off x="1349404" y="164372"/>
            <a:ext cx="8398277" cy="6529255"/>
          </a:xfrm>
          <a:prstGeom prst="rect">
            <a:avLst/>
          </a:prstGeom>
        </p:spPr>
      </p:pic>
    </p:spTree>
    <p:extLst>
      <p:ext uri="{BB962C8B-B14F-4D97-AF65-F5344CB8AC3E}">
        <p14:creationId xmlns:p14="http://schemas.microsoft.com/office/powerpoint/2010/main" val="27540856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B22AC2C-0176-4996-9E4E-43C38BB17959}"/>
              </a:ext>
            </a:extLst>
          </p:cNvPr>
          <p:cNvPicPr>
            <a:picLocks noChangeAspect="1"/>
          </p:cNvPicPr>
          <p:nvPr/>
        </p:nvPicPr>
        <p:blipFill rotWithShape="1">
          <a:blip r:embed="rId2"/>
          <a:srcRect l="25194" t="44660" r="26529" b="15080"/>
          <a:stretch/>
        </p:blipFill>
        <p:spPr>
          <a:xfrm>
            <a:off x="139441" y="258617"/>
            <a:ext cx="11739912" cy="5506957"/>
          </a:xfrm>
          <a:prstGeom prst="rect">
            <a:avLst/>
          </a:prstGeom>
        </p:spPr>
      </p:pic>
    </p:spTree>
    <p:extLst>
      <p:ext uri="{BB962C8B-B14F-4D97-AF65-F5344CB8AC3E}">
        <p14:creationId xmlns:p14="http://schemas.microsoft.com/office/powerpoint/2010/main" val="84166200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6">
            <a:extLst>
              <a:ext uri="{FF2B5EF4-FFF2-40B4-BE49-F238E27FC236}">
                <a16:creationId xmlns:a16="http://schemas.microsoft.com/office/drawing/2014/main" id="{126ADEF2-2BA7-419F-A580-9C6541A73B5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12" name="Rectangle 11">
            <a:extLst>
              <a:ext uri="{FF2B5EF4-FFF2-40B4-BE49-F238E27FC236}">
                <a16:creationId xmlns:a16="http://schemas.microsoft.com/office/drawing/2014/main" id="{2B146248-6675-4D3A-B34A-7363E28C91F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4" name="Rectangle 13">
            <a:extLst>
              <a:ext uri="{FF2B5EF4-FFF2-40B4-BE49-F238E27FC236}">
                <a16:creationId xmlns:a16="http://schemas.microsoft.com/office/drawing/2014/main" id="{8E52EA45-4231-40F0-A5F9-509764441E6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16" name="Freeform 22">
            <a:extLst>
              <a:ext uri="{FF2B5EF4-FFF2-40B4-BE49-F238E27FC236}">
                <a16:creationId xmlns:a16="http://schemas.microsoft.com/office/drawing/2014/main" id="{E26580E3-C3E7-4C81-9BC7-D725DBB7436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1" y="0"/>
            <a:ext cx="4695443" cy="6858000"/>
          </a:xfrm>
          <a:custGeom>
            <a:avLst/>
            <a:gdLst>
              <a:gd name="connsiteX0" fmla="*/ 0 w 4992864"/>
              <a:gd name="connsiteY0" fmla="*/ 0 h 6858000"/>
              <a:gd name="connsiteX1" fmla="*/ 4813476 w 4992864"/>
              <a:gd name="connsiteY1" fmla="*/ 0 h 6858000"/>
              <a:gd name="connsiteX2" fmla="*/ 4818239 w 4992864"/>
              <a:gd name="connsiteY2" fmla="*/ 66675 h 6858000"/>
              <a:gd name="connsiteX3" fmla="*/ 4826176 w 4992864"/>
              <a:gd name="connsiteY3" fmla="*/ 122237 h 6858000"/>
              <a:gd name="connsiteX4" fmla="*/ 4835701 w 4992864"/>
              <a:gd name="connsiteY4" fmla="*/ 174625 h 6858000"/>
              <a:gd name="connsiteX5" fmla="*/ 4851576 w 4992864"/>
              <a:gd name="connsiteY5" fmla="*/ 217487 h 6858000"/>
              <a:gd name="connsiteX6" fmla="*/ 4867451 w 4992864"/>
              <a:gd name="connsiteY6" fmla="*/ 260350 h 6858000"/>
              <a:gd name="connsiteX7" fmla="*/ 4886501 w 4992864"/>
              <a:gd name="connsiteY7" fmla="*/ 296862 h 6858000"/>
              <a:gd name="connsiteX8" fmla="*/ 4905551 w 4992864"/>
              <a:gd name="connsiteY8" fmla="*/ 334962 h 6858000"/>
              <a:gd name="connsiteX9" fmla="*/ 4923014 w 4992864"/>
              <a:gd name="connsiteY9" fmla="*/ 369887 h 6858000"/>
              <a:gd name="connsiteX10" fmla="*/ 4940476 w 4992864"/>
              <a:gd name="connsiteY10" fmla="*/ 409575 h 6858000"/>
              <a:gd name="connsiteX11" fmla="*/ 4956351 w 4992864"/>
              <a:gd name="connsiteY11" fmla="*/ 450850 h 6858000"/>
              <a:gd name="connsiteX12" fmla="*/ 4970639 w 4992864"/>
              <a:gd name="connsiteY12" fmla="*/ 496887 h 6858000"/>
              <a:gd name="connsiteX13" fmla="*/ 4981751 w 4992864"/>
              <a:gd name="connsiteY13" fmla="*/ 546100 h 6858000"/>
              <a:gd name="connsiteX14" fmla="*/ 4989689 w 4992864"/>
              <a:gd name="connsiteY14" fmla="*/ 606425 h 6858000"/>
              <a:gd name="connsiteX15" fmla="*/ 4992864 w 4992864"/>
              <a:gd name="connsiteY15" fmla="*/ 673100 h 6858000"/>
              <a:gd name="connsiteX16" fmla="*/ 4989689 w 4992864"/>
              <a:gd name="connsiteY16" fmla="*/ 744537 h 6858000"/>
              <a:gd name="connsiteX17" fmla="*/ 4981751 w 4992864"/>
              <a:gd name="connsiteY17" fmla="*/ 801687 h 6858000"/>
              <a:gd name="connsiteX18" fmla="*/ 4970639 w 4992864"/>
              <a:gd name="connsiteY18" fmla="*/ 854075 h 6858000"/>
              <a:gd name="connsiteX19" fmla="*/ 4956351 w 4992864"/>
              <a:gd name="connsiteY19" fmla="*/ 901700 h 6858000"/>
              <a:gd name="connsiteX20" fmla="*/ 4940476 w 4992864"/>
              <a:gd name="connsiteY20" fmla="*/ 942975 h 6858000"/>
              <a:gd name="connsiteX21" fmla="*/ 4921426 w 4992864"/>
              <a:gd name="connsiteY21" fmla="*/ 981075 h 6858000"/>
              <a:gd name="connsiteX22" fmla="*/ 4902376 w 4992864"/>
              <a:gd name="connsiteY22" fmla="*/ 1017587 h 6858000"/>
              <a:gd name="connsiteX23" fmla="*/ 4883326 w 4992864"/>
              <a:gd name="connsiteY23" fmla="*/ 1055687 h 6858000"/>
              <a:gd name="connsiteX24" fmla="*/ 4865864 w 4992864"/>
              <a:gd name="connsiteY24" fmla="*/ 1095375 h 6858000"/>
              <a:gd name="connsiteX25" fmla="*/ 4848401 w 4992864"/>
              <a:gd name="connsiteY25" fmla="*/ 1136650 h 6858000"/>
              <a:gd name="connsiteX26" fmla="*/ 4834114 w 4992864"/>
              <a:gd name="connsiteY26" fmla="*/ 1182687 h 6858000"/>
              <a:gd name="connsiteX27" fmla="*/ 4824589 w 4992864"/>
              <a:gd name="connsiteY27" fmla="*/ 1235075 h 6858000"/>
              <a:gd name="connsiteX28" fmla="*/ 4815064 w 4992864"/>
              <a:gd name="connsiteY28" fmla="*/ 1295400 h 6858000"/>
              <a:gd name="connsiteX29" fmla="*/ 4813476 w 4992864"/>
              <a:gd name="connsiteY29" fmla="*/ 1363662 h 6858000"/>
              <a:gd name="connsiteX30" fmla="*/ 4815064 w 4992864"/>
              <a:gd name="connsiteY30" fmla="*/ 1431925 h 6858000"/>
              <a:gd name="connsiteX31" fmla="*/ 4824589 w 4992864"/>
              <a:gd name="connsiteY31" fmla="*/ 1492250 h 6858000"/>
              <a:gd name="connsiteX32" fmla="*/ 4834114 w 4992864"/>
              <a:gd name="connsiteY32" fmla="*/ 1544637 h 6858000"/>
              <a:gd name="connsiteX33" fmla="*/ 4848401 w 4992864"/>
              <a:gd name="connsiteY33" fmla="*/ 1589087 h 6858000"/>
              <a:gd name="connsiteX34" fmla="*/ 4865864 w 4992864"/>
              <a:gd name="connsiteY34" fmla="*/ 1631950 h 6858000"/>
              <a:gd name="connsiteX35" fmla="*/ 4883326 w 4992864"/>
              <a:gd name="connsiteY35" fmla="*/ 1671637 h 6858000"/>
              <a:gd name="connsiteX36" fmla="*/ 4902376 w 4992864"/>
              <a:gd name="connsiteY36" fmla="*/ 1708150 h 6858000"/>
              <a:gd name="connsiteX37" fmla="*/ 4921426 w 4992864"/>
              <a:gd name="connsiteY37" fmla="*/ 1743075 h 6858000"/>
              <a:gd name="connsiteX38" fmla="*/ 4940476 w 4992864"/>
              <a:gd name="connsiteY38" fmla="*/ 1782762 h 6858000"/>
              <a:gd name="connsiteX39" fmla="*/ 4956351 w 4992864"/>
              <a:gd name="connsiteY39" fmla="*/ 1824037 h 6858000"/>
              <a:gd name="connsiteX40" fmla="*/ 4970639 w 4992864"/>
              <a:gd name="connsiteY40" fmla="*/ 1870075 h 6858000"/>
              <a:gd name="connsiteX41" fmla="*/ 4981751 w 4992864"/>
              <a:gd name="connsiteY41" fmla="*/ 1922462 h 6858000"/>
              <a:gd name="connsiteX42" fmla="*/ 4989689 w 4992864"/>
              <a:gd name="connsiteY42" fmla="*/ 1982787 h 6858000"/>
              <a:gd name="connsiteX43" fmla="*/ 4992864 w 4992864"/>
              <a:gd name="connsiteY43" fmla="*/ 2051050 h 6858000"/>
              <a:gd name="connsiteX44" fmla="*/ 4989689 w 4992864"/>
              <a:gd name="connsiteY44" fmla="*/ 2119312 h 6858000"/>
              <a:gd name="connsiteX45" fmla="*/ 4981751 w 4992864"/>
              <a:gd name="connsiteY45" fmla="*/ 2179637 h 6858000"/>
              <a:gd name="connsiteX46" fmla="*/ 4970639 w 4992864"/>
              <a:gd name="connsiteY46" fmla="*/ 2232025 h 6858000"/>
              <a:gd name="connsiteX47" fmla="*/ 4956351 w 4992864"/>
              <a:gd name="connsiteY47" fmla="*/ 2278062 h 6858000"/>
              <a:gd name="connsiteX48" fmla="*/ 4940476 w 4992864"/>
              <a:gd name="connsiteY48" fmla="*/ 2319337 h 6858000"/>
              <a:gd name="connsiteX49" fmla="*/ 4921426 w 4992864"/>
              <a:gd name="connsiteY49" fmla="*/ 2359025 h 6858000"/>
              <a:gd name="connsiteX50" fmla="*/ 4902376 w 4992864"/>
              <a:gd name="connsiteY50" fmla="*/ 2395537 h 6858000"/>
              <a:gd name="connsiteX51" fmla="*/ 4883326 w 4992864"/>
              <a:gd name="connsiteY51" fmla="*/ 2433637 h 6858000"/>
              <a:gd name="connsiteX52" fmla="*/ 4865864 w 4992864"/>
              <a:gd name="connsiteY52" fmla="*/ 2471737 h 6858000"/>
              <a:gd name="connsiteX53" fmla="*/ 4848401 w 4992864"/>
              <a:gd name="connsiteY53" fmla="*/ 2513012 h 6858000"/>
              <a:gd name="connsiteX54" fmla="*/ 4834114 w 4992864"/>
              <a:gd name="connsiteY54" fmla="*/ 2560637 h 6858000"/>
              <a:gd name="connsiteX55" fmla="*/ 4824589 w 4992864"/>
              <a:gd name="connsiteY55" fmla="*/ 2613025 h 6858000"/>
              <a:gd name="connsiteX56" fmla="*/ 4815064 w 4992864"/>
              <a:gd name="connsiteY56" fmla="*/ 2671762 h 6858000"/>
              <a:gd name="connsiteX57" fmla="*/ 4813476 w 4992864"/>
              <a:gd name="connsiteY57" fmla="*/ 2741612 h 6858000"/>
              <a:gd name="connsiteX58" fmla="*/ 4815064 w 4992864"/>
              <a:gd name="connsiteY58" fmla="*/ 2809875 h 6858000"/>
              <a:gd name="connsiteX59" fmla="*/ 4824589 w 4992864"/>
              <a:gd name="connsiteY59" fmla="*/ 2868612 h 6858000"/>
              <a:gd name="connsiteX60" fmla="*/ 4834114 w 4992864"/>
              <a:gd name="connsiteY60" fmla="*/ 2922587 h 6858000"/>
              <a:gd name="connsiteX61" fmla="*/ 4848401 w 4992864"/>
              <a:gd name="connsiteY61" fmla="*/ 2967037 h 6858000"/>
              <a:gd name="connsiteX62" fmla="*/ 4865864 w 4992864"/>
              <a:gd name="connsiteY62" fmla="*/ 3009900 h 6858000"/>
              <a:gd name="connsiteX63" fmla="*/ 4883326 w 4992864"/>
              <a:gd name="connsiteY63" fmla="*/ 3046412 h 6858000"/>
              <a:gd name="connsiteX64" fmla="*/ 4902376 w 4992864"/>
              <a:gd name="connsiteY64" fmla="*/ 3084512 h 6858000"/>
              <a:gd name="connsiteX65" fmla="*/ 4921426 w 4992864"/>
              <a:gd name="connsiteY65" fmla="*/ 3121025 h 6858000"/>
              <a:gd name="connsiteX66" fmla="*/ 4940476 w 4992864"/>
              <a:gd name="connsiteY66" fmla="*/ 3160712 h 6858000"/>
              <a:gd name="connsiteX67" fmla="*/ 4956351 w 4992864"/>
              <a:gd name="connsiteY67" fmla="*/ 3201987 h 6858000"/>
              <a:gd name="connsiteX68" fmla="*/ 4970639 w 4992864"/>
              <a:gd name="connsiteY68" fmla="*/ 3248025 h 6858000"/>
              <a:gd name="connsiteX69" fmla="*/ 4981751 w 4992864"/>
              <a:gd name="connsiteY69" fmla="*/ 3300412 h 6858000"/>
              <a:gd name="connsiteX70" fmla="*/ 4989689 w 4992864"/>
              <a:gd name="connsiteY70" fmla="*/ 3360737 h 6858000"/>
              <a:gd name="connsiteX71" fmla="*/ 4992864 w 4992864"/>
              <a:gd name="connsiteY71" fmla="*/ 3427412 h 6858000"/>
              <a:gd name="connsiteX72" fmla="*/ 4989689 w 4992864"/>
              <a:gd name="connsiteY72" fmla="*/ 3497262 h 6858000"/>
              <a:gd name="connsiteX73" fmla="*/ 4981751 w 4992864"/>
              <a:gd name="connsiteY73" fmla="*/ 3557587 h 6858000"/>
              <a:gd name="connsiteX74" fmla="*/ 4970639 w 4992864"/>
              <a:gd name="connsiteY74" fmla="*/ 3609975 h 6858000"/>
              <a:gd name="connsiteX75" fmla="*/ 4956351 w 4992864"/>
              <a:gd name="connsiteY75" fmla="*/ 3656012 h 6858000"/>
              <a:gd name="connsiteX76" fmla="*/ 4940476 w 4992864"/>
              <a:gd name="connsiteY76" fmla="*/ 3697287 h 6858000"/>
              <a:gd name="connsiteX77" fmla="*/ 4921426 w 4992864"/>
              <a:gd name="connsiteY77" fmla="*/ 3736975 h 6858000"/>
              <a:gd name="connsiteX78" fmla="*/ 4883326 w 4992864"/>
              <a:gd name="connsiteY78" fmla="*/ 3811587 h 6858000"/>
              <a:gd name="connsiteX79" fmla="*/ 4865864 w 4992864"/>
              <a:gd name="connsiteY79" fmla="*/ 3848100 h 6858000"/>
              <a:gd name="connsiteX80" fmla="*/ 4848401 w 4992864"/>
              <a:gd name="connsiteY80" fmla="*/ 3890962 h 6858000"/>
              <a:gd name="connsiteX81" fmla="*/ 4834114 w 4992864"/>
              <a:gd name="connsiteY81" fmla="*/ 3935412 h 6858000"/>
              <a:gd name="connsiteX82" fmla="*/ 4824589 w 4992864"/>
              <a:gd name="connsiteY82" fmla="*/ 3987800 h 6858000"/>
              <a:gd name="connsiteX83" fmla="*/ 4815064 w 4992864"/>
              <a:gd name="connsiteY83" fmla="*/ 4048125 h 6858000"/>
              <a:gd name="connsiteX84" fmla="*/ 4813476 w 4992864"/>
              <a:gd name="connsiteY84" fmla="*/ 4116387 h 6858000"/>
              <a:gd name="connsiteX85" fmla="*/ 4815064 w 4992864"/>
              <a:gd name="connsiteY85" fmla="*/ 4186237 h 6858000"/>
              <a:gd name="connsiteX86" fmla="*/ 4824589 w 4992864"/>
              <a:gd name="connsiteY86" fmla="*/ 4244975 h 6858000"/>
              <a:gd name="connsiteX87" fmla="*/ 4834114 w 4992864"/>
              <a:gd name="connsiteY87" fmla="*/ 4297362 h 6858000"/>
              <a:gd name="connsiteX88" fmla="*/ 4848401 w 4992864"/>
              <a:gd name="connsiteY88" fmla="*/ 4343400 h 6858000"/>
              <a:gd name="connsiteX89" fmla="*/ 4865864 w 4992864"/>
              <a:gd name="connsiteY89" fmla="*/ 4386262 h 6858000"/>
              <a:gd name="connsiteX90" fmla="*/ 4883326 w 4992864"/>
              <a:gd name="connsiteY90" fmla="*/ 4424362 h 6858000"/>
              <a:gd name="connsiteX91" fmla="*/ 4921426 w 4992864"/>
              <a:gd name="connsiteY91" fmla="*/ 4498975 h 6858000"/>
              <a:gd name="connsiteX92" fmla="*/ 4940476 w 4992864"/>
              <a:gd name="connsiteY92" fmla="*/ 4537075 h 6858000"/>
              <a:gd name="connsiteX93" fmla="*/ 4956351 w 4992864"/>
              <a:gd name="connsiteY93" fmla="*/ 4579937 h 6858000"/>
              <a:gd name="connsiteX94" fmla="*/ 4970639 w 4992864"/>
              <a:gd name="connsiteY94" fmla="*/ 4625975 h 6858000"/>
              <a:gd name="connsiteX95" fmla="*/ 4981751 w 4992864"/>
              <a:gd name="connsiteY95" fmla="*/ 4678362 h 6858000"/>
              <a:gd name="connsiteX96" fmla="*/ 4989689 w 4992864"/>
              <a:gd name="connsiteY96" fmla="*/ 4738687 h 6858000"/>
              <a:gd name="connsiteX97" fmla="*/ 4992864 w 4992864"/>
              <a:gd name="connsiteY97" fmla="*/ 4806950 h 6858000"/>
              <a:gd name="connsiteX98" fmla="*/ 4989689 w 4992864"/>
              <a:gd name="connsiteY98" fmla="*/ 4875212 h 6858000"/>
              <a:gd name="connsiteX99" fmla="*/ 4981751 w 4992864"/>
              <a:gd name="connsiteY99" fmla="*/ 4935537 h 6858000"/>
              <a:gd name="connsiteX100" fmla="*/ 4970639 w 4992864"/>
              <a:gd name="connsiteY100" fmla="*/ 4987925 h 6858000"/>
              <a:gd name="connsiteX101" fmla="*/ 4956351 w 4992864"/>
              <a:gd name="connsiteY101" fmla="*/ 5033962 h 6858000"/>
              <a:gd name="connsiteX102" fmla="*/ 4940476 w 4992864"/>
              <a:gd name="connsiteY102" fmla="*/ 5075237 h 6858000"/>
              <a:gd name="connsiteX103" fmla="*/ 4921426 w 4992864"/>
              <a:gd name="connsiteY103" fmla="*/ 5114925 h 6858000"/>
              <a:gd name="connsiteX104" fmla="*/ 4902376 w 4992864"/>
              <a:gd name="connsiteY104" fmla="*/ 5149850 h 6858000"/>
              <a:gd name="connsiteX105" fmla="*/ 4883326 w 4992864"/>
              <a:gd name="connsiteY105" fmla="*/ 5186362 h 6858000"/>
              <a:gd name="connsiteX106" fmla="*/ 4865864 w 4992864"/>
              <a:gd name="connsiteY106" fmla="*/ 5226050 h 6858000"/>
              <a:gd name="connsiteX107" fmla="*/ 4848401 w 4992864"/>
              <a:gd name="connsiteY107" fmla="*/ 5268912 h 6858000"/>
              <a:gd name="connsiteX108" fmla="*/ 4834114 w 4992864"/>
              <a:gd name="connsiteY108" fmla="*/ 5313362 h 6858000"/>
              <a:gd name="connsiteX109" fmla="*/ 4824589 w 4992864"/>
              <a:gd name="connsiteY109" fmla="*/ 5365750 h 6858000"/>
              <a:gd name="connsiteX110" fmla="*/ 4815064 w 4992864"/>
              <a:gd name="connsiteY110" fmla="*/ 5426075 h 6858000"/>
              <a:gd name="connsiteX111" fmla="*/ 4813476 w 4992864"/>
              <a:gd name="connsiteY111" fmla="*/ 5494337 h 6858000"/>
              <a:gd name="connsiteX112" fmla="*/ 4815064 w 4992864"/>
              <a:gd name="connsiteY112" fmla="*/ 5562600 h 6858000"/>
              <a:gd name="connsiteX113" fmla="*/ 4824589 w 4992864"/>
              <a:gd name="connsiteY113" fmla="*/ 5622925 h 6858000"/>
              <a:gd name="connsiteX114" fmla="*/ 4834114 w 4992864"/>
              <a:gd name="connsiteY114" fmla="*/ 5675312 h 6858000"/>
              <a:gd name="connsiteX115" fmla="*/ 4848401 w 4992864"/>
              <a:gd name="connsiteY115" fmla="*/ 5721350 h 6858000"/>
              <a:gd name="connsiteX116" fmla="*/ 4865864 w 4992864"/>
              <a:gd name="connsiteY116" fmla="*/ 5762625 h 6858000"/>
              <a:gd name="connsiteX117" fmla="*/ 4883326 w 4992864"/>
              <a:gd name="connsiteY117" fmla="*/ 5802312 h 6858000"/>
              <a:gd name="connsiteX118" fmla="*/ 4902376 w 4992864"/>
              <a:gd name="connsiteY118" fmla="*/ 5840412 h 6858000"/>
              <a:gd name="connsiteX119" fmla="*/ 4921426 w 4992864"/>
              <a:gd name="connsiteY119" fmla="*/ 5876925 h 6858000"/>
              <a:gd name="connsiteX120" fmla="*/ 4940476 w 4992864"/>
              <a:gd name="connsiteY120" fmla="*/ 5915025 h 6858000"/>
              <a:gd name="connsiteX121" fmla="*/ 4956351 w 4992864"/>
              <a:gd name="connsiteY121" fmla="*/ 5956300 h 6858000"/>
              <a:gd name="connsiteX122" fmla="*/ 4970639 w 4992864"/>
              <a:gd name="connsiteY122" fmla="*/ 6003925 h 6858000"/>
              <a:gd name="connsiteX123" fmla="*/ 4981751 w 4992864"/>
              <a:gd name="connsiteY123" fmla="*/ 6056312 h 6858000"/>
              <a:gd name="connsiteX124" fmla="*/ 4989689 w 4992864"/>
              <a:gd name="connsiteY124" fmla="*/ 6113462 h 6858000"/>
              <a:gd name="connsiteX125" fmla="*/ 4992864 w 4992864"/>
              <a:gd name="connsiteY125" fmla="*/ 6183312 h 6858000"/>
              <a:gd name="connsiteX126" fmla="*/ 4989689 w 4992864"/>
              <a:gd name="connsiteY126" fmla="*/ 6251575 h 6858000"/>
              <a:gd name="connsiteX127" fmla="*/ 4981751 w 4992864"/>
              <a:gd name="connsiteY127" fmla="*/ 6311900 h 6858000"/>
              <a:gd name="connsiteX128" fmla="*/ 4970639 w 4992864"/>
              <a:gd name="connsiteY128" fmla="*/ 6361112 h 6858000"/>
              <a:gd name="connsiteX129" fmla="*/ 4956351 w 4992864"/>
              <a:gd name="connsiteY129" fmla="*/ 6407150 h 6858000"/>
              <a:gd name="connsiteX130" fmla="*/ 4940476 w 4992864"/>
              <a:gd name="connsiteY130" fmla="*/ 6448425 h 6858000"/>
              <a:gd name="connsiteX131" fmla="*/ 4923014 w 4992864"/>
              <a:gd name="connsiteY131" fmla="*/ 6488112 h 6858000"/>
              <a:gd name="connsiteX132" fmla="*/ 4905551 w 4992864"/>
              <a:gd name="connsiteY132" fmla="*/ 6523037 h 6858000"/>
              <a:gd name="connsiteX133" fmla="*/ 4886501 w 4992864"/>
              <a:gd name="connsiteY133" fmla="*/ 6561137 h 6858000"/>
              <a:gd name="connsiteX134" fmla="*/ 4867451 w 4992864"/>
              <a:gd name="connsiteY134" fmla="*/ 6597650 h 6858000"/>
              <a:gd name="connsiteX135" fmla="*/ 4851576 w 4992864"/>
              <a:gd name="connsiteY135" fmla="*/ 6640512 h 6858000"/>
              <a:gd name="connsiteX136" fmla="*/ 4835701 w 4992864"/>
              <a:gd name="connsiteY136" fmla="*/ 6683375 h 6858000"/>
              <a:gd name="connsiteX137" fmla="*/ 4826176 w 4992864"/>
              <a:gd name="connsiteY137" fmla="*/ 6735762 h 6858000"/>
              <a:gd name="connsiteX138" fmla="*/ 4818239 w 4992864"/>
              <a:gd name="connsiteY138" fmla="*/ 6791325 h 6858000"/>
              <a:gd name="connsiteX139" fmla="*/ 4813476 w 4992864"/>
              <a:gd name="connsiteY139" fmla="*/ 6858000 h 6858000"/>
              <a:gd name="connsiteX140" fmla="*/ 0 w 4992864"/>
              <a:gd name="connsiteY14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4992864" h="6858000">
                <a:moveTo>
                  <a:pt x="0" y="0"/>
                </a:moveTo>
                <a:lnTo>
                  <a:pt x="4813476" y="0"/>
                </a:lnTo>
                <a:lnTo>
                  <a:pt x="4818239" y="66675"/>
                </a:lnTo>
                <a:lnTo>
                  <a:pt x="4826176" y="122237"/>
                </a:lnTo>
                <a:lnTo>
                  <a:pt x="4835701" y="174625"/>
                </a:lnTo>
                <a:lnTo>
                  <a:pt x="4851576" y="217487"/>
                </a:lnTo>
                <a:lnTo>
                  <a:pt x="4867451" y="260350"/>
                </a:lnTo>
                <a:lnTo>
                  <a:pt x="4886501" y="296862"/>
                </a:lnTo>
                <a:lnTo>
                  <a:pt x="4905551" y="334962"/>
                </a:lnTo>
                <a:lnTo>
                  <a:pt x="4923014" y="369887"/>
                </a:lnTo>
                <a:lnTo>
                  <a:pt x="4940476" y="409575"/>
                </a:lnTo>
                <a:lnTo>
                  <a:pt x="4956351" y="450850"/>
                </a:lnTo>
                <a:lnTo>
                  <a:pt x="4970639" y="496887"/>
                </a:lnTo>
                <a:lnTo>
                  <a:pt x="4981751" y="546100"/>
                </a:lnTo>
                <a:lnTo>
                  <a:pt x="4989689" y="606425"/>
                </a:lnTo>
                <a:lnTo>
                  <a:pt x="4992864" y="673100"/>
                </a:lnTo>
                <a:lnTo>
                  <a:pt x="4989689" y="744537"/>
                </a:lnTo>
                <a:lnTo>
                  <a:pt x="4981751" y="801687"/>
                </a:lnTo>
                <a:lnTo>
                  <a:pt x="4970639" y="854075"/>
                </a:lnTo>
                <a:lnTo>
                  <a:pt x="4956351" y="901700"/>
                </a:lnTo>
                <a:lnTo>
                  <a:pt x="4940476" y="942975"/>
                </a:lnTo>
                <a:lnTo>
                  <a:pt x="4921426" y="981075"/>
                </a:lnTo>
                <a:lnTo>
                  <a:pt x="4902376" y="1017587"/>
                </a:lnTo>
                <a:lnTo>
                  <a:pt x="4883326" y="1055687"/>
                </a:lnTo>
                <a:lnTo>
                  <a:pt x="4865864" y="1095375"/>
                </a:lnTo>
                <a:lnTo>
                  <a:pt x="4848401" y="1136650"/>
                </a:lnTo>
                <a:lnTo>
                  <a:pt x="4834114" y="1182687"/>
                </a:lnTo>
                <a:lnTo>
                  <a:pt x="4824589" y="1235075"/>
                </a:lnTo>
                <a:lnTo>
                  <a:pt x="4815064" y="1295400"/>
                </a:lnTo>
                <a:lnTo>
                  <a:pt x="4813476" y="1363662"/>
                </a:lnTo>
                <a:lnTo>
                  <a:pt x="4815064" y="1431925"/>
                </a:lnTo>
                <a:lnTo>
                  <a:pt x="4824589" y="1492250"/>
                </a:lnTo>
                <a:lnTo>
                  <a:pt x="4834114" y="1544637"/>
                </a:lnTo>
                <a:lnTo>
                  <a:pt x="4848401" y="1589087"/>
                </a:lnTo>
                <a:lnTo>
                  <a:pt x="4865864" y="1631950"/>
                </a:lnTo>
                <a:lnTo>
                  <a:pt x="4883326" y="1671637"/>
                </a:lnTo>
                <a:lnTo>
                  <a:pt x="4902376" y="1708150"/>
                </a:lnTo>
                <a:lnTo>
                  <a:pt x="4921426" y="1743075"/>
                </a:lnTo>
                <a:lnTo>
                  <a:pt x="4940476" y="1782762"/>
                </a:lnTo>
                <a:lnTo>
                  <a:pt x="4956351" y="1824037"/>
                </a:lnTo>
                <a:lnTo>
                  <a:pt x="4970639" y="1870075"/>
                </a:lnTo>
                <a:lnTo>
                  <a:pt x="4981751" y="1922462"/>
                </a:lnTo>
                <a:lnTo>
                  <a:pt x="4989689" y="1982787"/>
                </a:lnTo>
                <a:lnTo>
                  <a:pt x="4992864" y="2051050"/>
                </a:lnTo>
                <a:lnTo>
                  <a:pt x="4989689" y="2119312"/>
                </a:lnTo>
                <a:lnTo>
                  <a:pt x="4981751" y="2179637"/>
                </a:lnTo>
                <a:lnTo>
                  <a:pt x="4970639" y="2232025"/>
                </a:lnTo>
                <a:lnTo>
                  <a:pt x="4956351" y="2278062"/>
                </a:lnTo>
                <a:lnTo>
                  <a:pt x="4940476" y="2319337"/>
                </a:lnTo>
                <a:lnTo>
                  <a:pt x="4921426" y="2359025"/>
                </a:lnTo>
                <a:lnTo>
                  <a:pt x="4902376" y="2395537"/>
                </a:lnTo>
                <a:lnTo>
                  <a:pt x="4883326" y="2433637"/>
                </a:lnTo>
                <a:lnTo>
                  <a:pt x="4865864" y="2471737"/>
                </a:lnTo>
                <a:lnTo>
                  <a:pt x="4848401" y="2513012"/>
                </a:lnTo>
                <a:lnTo>
                  <a:pt x="4834114" y="2560637"/>
                </a:lnTo>
                <a:lnTo>
                  <a:pt x="4824589" y="2613025"/>
                </a:lnTo>
                <a:lnTo>
                  <a:pt x="4815064" y="2671762"/>
                </a:lnTo>
                <a:lnTo>
                  <a:pt x="4813476" y="2741612"/>
                </a:lnTo>
                <a:lnTo>
                  <a:pt x="4815064" y="2809875"/>
                </a:lnTo>
                <a:lnTo>
                  <a:pt x="4824589" y="2868612"/>
                </a:lnTo>
                <a:lnTo>
                  <a:pt x="4834114" y="2922587"/>
                </a:lnTo>
                <a:lnTo>
                  <a:pt x="4848401" y="2967037"/>
                </a:lnTo>
                <a:lnTo>
                  <a:pt x="4865864" y="3009900"/>
                </a:lnTo>
                <a:lnTo>
                  <a:pt x="4883326" y="3046412"/>
                </a:lnTo>
                <a:lnTo>
                  <a:pt x="4902376" y="3084512"/>
                </a:lnTo>
                <a:lnTo>
                  <a:pt x="4921426" y="3121025"/>
                </a:lnTo>
                <a:lnTo>
                  <a:pt x="4940476" y="3160712"/>
                </a:lnTo>
                <a:lnTo>
                  <a:pt x="4956351" y="3201987"/>
                </a:lnTo>
                <a:lnTo>
                  <a:pt x="4970639" y="3248025"/>
                </a:lnTo>
                <a:lnTo>
                  <a:pt x="4981751" y="3300412"/>
                </a:lnTo>
                <a:lnTo>
                  <a:pt x="4989689" y="3360737"/>
                </a:lnTo>
                <a:lnTo>
                  <a:pt x="4992864" y="3427412"/>
                </a:lnTo>
                <a:lnTo>
                  <a:pt x="4989689" y="3497262"/>
                </a:lnTo>
                <a:lnTo>
                  <a:pt x="4981751" y="3557587"/>
                </a:lnTo>
                <a:lnTo>
                  <a:pt x="4970639" y="3609975"/>
                </a:lnTo>
                <a:lnTo>
                  <a:pt x="4956351" y="3656012"/>
                </a:lnTo>
                <a:lnTo>
                  <a:pt x="4940476" y="3697287"/>
                </a:lnTo>
                <a:lnTo>
                  <a:pt x="4921426" y="3736975"/>
                </a:lnTo>
                <a:lnTo>
                  <a:pt x="4883326" y="3811587"/>
                </a:lnTo>
                <a:lnTo>
                  <a:pt x="4865864" y="3848100"/>
                </a:lnTo>
                <a:lnTo>
                  <a:pt x="4848401" y="3890962"/>
                </a:lnTo>
                <a:lnTo>
                  <a:pt x="4834114" y="3935412"/>
                </a:lnTo>
                <a:lnTo>
                  <a:pt x="4824589" y="3987800"/>
                </a:lnTo>
                <a:lnTo>
                  <a:pt x="4815064" y="4048125"/>
                </a:lnTo>
                <a:lnTo>
                  <a:pt x="4813476" y="4116387"/>
                </a:lnTo>
                <a:lnTo>
                  <a:pt x="4815064" y="4186237"/>
                </a:lnTo>
                <a:lnTo>
                  <a:pt x="4824589" y="4244975"/>
                </a:lnTo>
                <a:lnTo>
                  <a:pt x="4834114" y="4297362"/>
                </a:lnTo>
                <a:lnTo>
                  <a:pt x="4848401" y="4343400"/>
                </a:lnTo>
                <a:lnTo>
                  <a:pt x="4865864" y="4386262"/>
                </a:lnTo>
                <a:lnTo>
                  <a:pt x="4883326" y="4424362"/>
                </a:lnTo>
                <a:lnTo>
                  <a:pt x="4921426" y="4498975"/>
                </a:lnTo>
                <a:lnTo>
                  <a:pt x="4940476" y="4537075"/>
                </a:lnTo>
                <a:lnTo>
                  <a:pt x="4956351" y="4579937"/>
                </a:lnTo>
                <a:lnTo>
                  <a:pt x="4970639" y="4625975"/>
                </a:lnTo>
                <a:lnTo>
                  <a:pt x="4981751" y="4678362"/>
                </a:lnTo>
                <a:lnTo>
                  <a:pt x="4989689" y="4738687"/>
                </a:lnTo>
                <a:lnTo>
                  <a:pt x="4992864" y="4806950"/>
                </a:lnTo>
                <a:lnTo>
                  <a:pt x="4989689" y="4875212"/>
                </a:lnTo>
                <a:lnTo>
                  <a:pt x="4981751" y="4935537"/>
                </a:lnTo>
                <a:lnTo>
                  <a:pt x="4970639" y="4987925"/>
                </a:lnTo>
                <a:lnTo>
                  <a:pt x="4956351" y="5033962"/>
                </a:lnTo>
                <a:lnTo>
                  <a:pt x="4940476" y="5075237"/>
                </a:lnTo>
                <a:lnTo>
                  <a:pt x="4921426" y="5114925"/>
                </a:lnTo>
                <a:lnTo>
                  <a:pt x="4902376" y="5149850"/>
                </a:lnTo>
                <a:lnTo>
                  <a:pt x="4883326" y="5186362"/>
                </a:lnTo>
                <a:lnTo>
                  <a:pt x="4865864" y="5226050"/>
                </a:lnTo>
                <a:lnTo>
                  <a:pt x="4848401" y="5268912"/>
                </a:lnTo>
                <a:lnTo>
                  <a:pt x="4834114" y="5313362"/>
                </a:lnTo>
                <a:lnTo>
                  <a:pt x="4824589" y="5365750"/>
                </a:lnTo>
                <a:lnTo>
                  <a:pt x="4815064" y="5426075"/>
                </a:lnTo>
                <a:lnTo>
                  <a:pt x="4813476" y="5494337"/>
                </a:lnTo>
                <a:lnTo>
                  <a:pt x="4815064" y="5562600"/>
                </a:lnTo>
                <a:lnTo>
                  <a:pt x="4824589" y="5622925"/>
                </a:lnTo>
                <a:lnTo>
                  <a:pt x="4834114" y="5675312"/>
                </a:lnTo>
                <a:lnTo>
                  <a:pt x="4848401" y="5721350"/>
                </a:lnTo>
                <a:lnTo>
                  <a:pt x="4865864" y="5762625"/>
                </a:lnTo>
                <a:lnTo>
                  <a:pt x="4883326" y="5802312"/>
                </a:lnTo>
                <a:lnTo>
                  <a:pt x="4902376" y="5840412"/>
                </a:lnTo>
                <a:lnTo>
                  <a:pt x="4921426" y="5876925"/>
                </a:lnTo>
                <a:lnTo>
                  <a:pt x="4940476" y="5915025"/>
                </a:lnTo>
                <a:lnTo>
                  <a:pt x="4956351" y="5956300"/>
                </a:lnTo>
                <a:lnTo>
                  <a:pt x="4970639" y="6003925"/>
                </a:lnTo>
                <a:lnTo>
                  <a:pt x="4981751" y="6056312"/>
                </a:lnTo>
                <a:lnTo>
                  <a:pt x="4989689" y="6113462"/>
                </a:lnTo>
                <a:lnTo>
                  <a:pt x="4992864" y="6183312"/>
                </a:lnTo>
                <a:lnTo>
                  <a:pt x="4989689" y="6251575"/>
                </a:lnTo>
                <a:lnTo>
                  <a:pt x="4981751" y="6311900"/>
                </a:lnTo>
                <a:lnTo>
                  <a:pt x="4970639" y="6361112"/>
                </a:lnTo>
                <a:lnTo>
                  <a:pt x="4956351" y="6407150"/>
                </a:lnTo>
                <a:lnTo>
                  <a:pt x="4940476" y="6448425"/>
                </a:lnTo>
                <a:lnTo>
                  <a:pt x="4923014" y="6488112"/>
                </a:lnTo>
                <a:lnTo>
                  <a:pt x="4905551" y="6523037"/>
                </a:lnTo>
                <a:lnTo>
                  <a:pt x="4886501" y="6561137"/>
                </a:lnTo>
                <a:lnTo>
                  <a:pt x="4867451" y="6597650"/>
                </a:lnTo>
                <a:lnTo>
                  <a:pt x="4851576" y="6640512"/>
                </a:lnTo>
                <a:lnTo>
                  <a:pt x="4835701" y="6683375"/>
                </a:lnTo>
                <a:lnTo>
                  <a:pt x="4826176" y="6735762"/>
                </a:lnTo>
                <a:lnTo>
                  <a:pt x="4818239" y="6791325"/>
                </a:lnTo>
                <a:lnTo>
                  <a:pt x="4813476" y="6858000"/>
                </a:lnTo>
                <a:lnTo>
                  <a:pt x="0" y="6858000"/>
                </a:lnTo>
                <a:close/>
              </a:path>
            </a:pathLst>
          </a:custGeom>
          <a:solidFill>
            <a:schemeClr val="accent1"/>
          </a:solidFill>
          <a:ln w="0">
            <a:noFill/>
            <a:prstDash val="solid"/>
            <a:round/>
            <a:headEnd/>
            <a:tailEnd/>
          </a:ln>
        </p:spPr>
      </p:sp>
      <p:sp>
        <p:nvSpPr>
          <p:cNvPr id="2" name="Title 1">
            <a:extLst>
              <a:ext uri="{FF2B5EF4-FFF2-40B4-BE49-F238E27FC236}">
                <a16:creationId xmlns:a16="http://schemas.microsoft.com/office/drawing/2014/main" id="{4C8FD681-58D5-4DB2-8C9E-BAB89488A381}"/>
              </a:ext>
            </a:extLst>
          </p:cNvPr>
          <p:cNvSpPr>
            <a:spLocks noGrp="1"/>
          </p:cNvSpPr>
          <p:nvPr>
            <p:ph type="title"/>
          </p:nvPr>
        </p:nvSpPr>
        <p:spPr>
          <a:xfrm>
            <a:off x="499092" y="2422966"/>
            <a:ext cx="3437290" cy="2012067"/>
          </a:xfrm>
        </p:spPr>
        <p:txBody>
          <a:bodyPr vert="horz" lIns="91440" tIns="45720" rIns="91440" bIns="45720" rtlCol="0" anchor="ctr">
            <a:normAutofit/>
          </a:bodyPr>
          <a:lstStyle/>
          <a:p>
            <a:pPr algn="ctr"/>
            <a:r>
              <a:rPr lang="en-US" sz="6000" spc="800" dirty="0"/>
              <a:t>Waves model </a:t>
            </a:r>
          </a:p>
        </p:txBody>
      </p:sp>
      <p:pic>
        <p:nvPicPr>
          <p:cNvPr id="5" name="Picture 4">
            <a:extLst>
              <a:ext uri="{FF2B5EF4-FFF2-40B4-BE49-F238E27FC236}">
                <a16:creationId xmlns:a16="http://schemas.microsoft.com/office/drawing/2014/main" id="{61AC20DE-4381-4839-BD5D-B8CBEE160B1C}"/>
              </a:ext>
            </a:extLst>
          </p:cNvPr>
          <p:cNvPicPr>
            <a:picLocks noChangeAspect="1"/>
          </p:cNvPicPr>
          <p:nvPr/>
        </p:nvPicPr>
        <p:blipFill>
          <a:blip r:embed="rId3"/>
          <a:stretch>
            <a:fillRect/>
          </a:stretch>
        </p:blipFill>
        <p:spPr>
          <a:xfrm>
            <a:off x="5340297" y="942826"/>
            <a:ext cx="6220332" cy="4976264"/>
          </a:xfrm>
          <a:prstGeom prst="rect">
            <a:avLst/>
          </a:prstGeom>
        </p:spPr>
      </p:pic>
    </p:spTree>
    <p:extLst>
      <p:ext uri="{BB962C8B-B14F-4D97-AF65-F5344CB8AC3E}">
        <p14:creationId xmlns:p14="http://schemas.microsoft.com/office/powerpoint/2010/main" val="124187149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6">
            <a:extLst>
              <a:ext uri="{FF2B5EF4-FFF2-40B4-BE49-F238E27FC236}">
                <a16:creationId xmlns:a16="http://schemas.microsoft.com/office/drawing/2014/main" id="{126ADEF2-2BA7-419F-A580-9C6541A73B5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12" name="Rectangle 11">
            <a:extLst>
              <a:ext uri="{FF2B5EF4-FFF2-40B4-BE49-F238E27FC236}">
                <a16:creationId xmlns:a16="http://schemas.microsoft.com/office/drawing/2014/main" id="{2B146248-6675-4D3A-B34A-7363E28C91F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4" name="Rectangle 13">
            <a:extLst>
              <a:ext uri="{FF2B5EF4-FFF2-40B4-BE49-F238E27FC236}">
                <a16:creationId xmlns:a16="http://schemas.microsoft.com/office/drawing/2014/main" id="{8E52EA45-4231-40F0-A5F9-509764441E6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16" name="Freeform 22">
            <a:extLst>
              <a:ext uri="{FF2B5EF4-FFF2-40B4-BE49-F238E27FC236}">
                <a16:creationId xmlns:a16="http://schemas.microsoft.com/office/drawing/2014/main" id="{E26580E3-C3E7-4C81-9BC7-D725DBB7436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1" y="0"/>
            <a:ext cx="4695443" cy="6858000"/>
          </a:xfrm>
          <a:custGeom>
            <a:avLst/>
            <a:gdLst>
              <a:gd name="connsiteX0" fmla="*/ 0 w 4992864"/>
              <a:gd name="connsiteY0" fmla="*/ 0 h 6858000"/>
              <a:gd name="connsiteX1" fmla="*/ 4813476 w 4992864"/>
              <a:gd name="connsiteY1" fmla="*/ 0 h 6858000"/>
              <a:gd name="connsiteX2" fmla="*/ 4818239 w 4992864"/>
              <a:gd name="connsiteY2" fmla="*/ 66675 h 6858000"/>
              <a:gd name="connsiteX3" fmla="*/ 4826176 w 4992864"/>
              <a:gd name="connsiteY3" fmla="*/ 122237 h 6858000"/>
              <a:gd name="connsiteX4" fmla="*/ 4835701 w 4992864"/>
              <a:gd name="connsiteY4" fmla="*/ 174625 h 6858000"/>
              <a:gd name="connsiteX5" fmla="*/ 4851576 w 4992864"/>
              <a:gd name="connsiteY5" fmla="*/ 217487 h 6858000"/>
              <a:gd name="connsiteX6" fmla="*/ 4867451 w 4992864"/>
              <a:gd name="connsiteY6" fmla="*/ 260350 h 6858000"/>
              <a:gd name="connsiteX7" fmla="*/ 4886501 w 4992864"/>
              <a:gd name="connsiteY7" fmla="*/ 296862 h 6858000"/>
              <a:gd name="connsiteX8" fmla="*/ 4905551 w 4992864"/>
              <a:gd name="connsiteY8" fmla="*/ 334962 h 6858000"/>
              <a:gd name="connsiteX9" fmla="*/ 4923014 w 4992864"/>
              <a:gd name="connsiteY9" fmla="*/ 369887 h 6858000"/>
              <a:gd name="connsiteX10" fmla="*/ 4940476 w 4992864"/>
              <a:gd name="connsiteY10" fmla="*/ 409575 h 6858000"/>
              <a:gd name="connsiteX11" fmla="*/ 4956351 w 4992864"/>
              <a:gd name="connsiteY11" fmla="*/ 450850 h 6858000"/>
              <a:gd name="connsiteX12" fmla="*/ 4970639 w 4992864"/>
              <a:gd name="connsiteY12" fmla="*/ 496887 h 6858000"/>
              <a:gd name="connsiteX13" fmla="*/ 4981751 w 4992864"/>
              <a:gd name="connsiteY13" fmla="*/ 546100 h 6858000"/>
              <a:gd name="connsiteX14" fmla="*/ 4989689 w 4992864"/>
              <a:gd name="connsiteY14" fmla="*/ 606425 h 6858000"/>
              <a:gd name="connsiteX15" fmla="*/ 4992864 w 4992864"/>
              <a:gd name="connsiteY15" fmla="*/ 673100 h 6858000"/>
              <a:gd name="connsiteX16" fmla="*/ 4989689 w 4992864"/>
              <a:gd name="connsiteY16" fmla="*/ 744537 h 6858000"/>
              <a:gd name="connsiteX17" fmla="*/ 4981751 w 4992864"/>
              <a:gd name="connsiteY17" fmla="*/ 801687 h 6858000"/>
              <a:gd name="connsiteX18" fmla="*/ 4970639 w 4992864"/>
              <a:gd name="connsiteY18" fmla="*/ 854075 h 6858000"/>
              <a:gd name="connsiteX19" fmla="*/ 4956351 w 4992864"/>
              <a:gd name="connsiteY19" fmla="*/ 901700 h 6858000"/>
              <a:gd name="connsiteX20" fmla="*/ 4940476 w 4992864"/>
              <a:gd name="connsiteY20" fmla="*/ 942975 h 6858000"/>
              <a:gd name="connsiteX21" fmla="*/ 4921426 w 4992864"/>
              <a:gd name="connsiteY21" fmla="*/ 981075 h 6858000"/>
              <a:gd name="connsiteX22" fmla="*/ 4902376 w 4992864"/>
              <a:gd name="connsiteY22" fmla="*/ 1017587 h 6858000"/>
              <a:gd name="connsiteX23" fmla="*/ 4883326 w 4992864"/>
              <a:gd name="connsiteY23" fmla="*/ 1055687 h 6858000"/>
              <a:gd name="connsiteX24" fmla="*/ 4865864 w 4992864"/>
              <a:gd name="connsiteY24" fmla="*/ 1095375 h 6858000"/>
              <a:gd name="connsiteX25" fmla="*/ 4848401 w 4992864"/>
              <a:gd name="connsiteY25" fmla="*/ 1136650 h 6858000"/>
              <a:gd name="connsiteX26" fmla="*/ 4834114 w 4992864"/>
              <a:gd name="connsiteY26" fmla="*/ 1182687 h 6858000"/>
              <a:gd name="connsiteX27" fmla="*/ 4824589 w 4992864"/>
              <a:gd name="connsiteY27" fmla="*/ 1235075 h 6858000"/>
              <a:gd name="connsiteX28" fmla="*/ 4815064 w 4992864"/>
              <a:gd name="connsiteY28" fmla="*/ 1295400 h 6858000"/>
              <a:gd name="connsiteX29" fmla="*/ 4813476 w 4992864"/>
              <a:gd name="connsiteY29" fmla="*/ 1363662 h 6858000"/>
              <a:gd name="connsiteX30" fmla="*/ 4815064 w 4992864"/>
              <a:gd name="connsiteY30" fmla="*/ 1431925 h 6858000"/>
              <a:gd name="connsiteX31" fmla="*/ 4824589 w 4992864"/>
              <a:gd name="connsiteY31" fmla="*/ 1492250 h 6858000"/>
              <a:gd name="connsiteX32" fmla="*/ 4834114 w 4992864"/>
              <a:gd name="connsiteY32" fmla="*/ 1544637 h 6858000"/>
              <a:gd name="connsiteX33" fmla="*/ 4848401 w 4992864"/>
              <a:gd name="connsiteY33" fmla="*/ 1589087 h 6858000"/>
              <a:gd name="connsiteX34" fmla="*/ 4865864 w 4992864"/>
              <a:gd name="connsiteY34" fmla="*/ 1631950 h 6858000"/>
              <a:gd name="connsiteX35" fmla="*/ 4883326 w 4992864"/>
              <a:gd name="connsiteY35" fmla="*/ 1671637 h 6858000"/>
              <a:gd name="connsiteX36" fmla="*/ 4902376 w 4992864"/>
              <a:gd name="connsiteY36" fmla="*/ 1708150 h 6858000"/>
              <a:gd name="connsiteX37" fmla="*/ 4921426 w 4992864"/>
              <a:gd name="connsiteY37" fmla="*/ 1743075 h 6858000"/>
              <a:gd name="connsiteX38" fmla="*/ 4940476 w 4992864"/>
              <a:gd name="connsiteY38" fmla="*/ 1782762 h 6858000"/>
              <a:gd name="connsiteX39" fmla="*/ 4956351 w 4992864"/>
              <a:gd name="connsiteY39" fmla="*/ 1824037 h 6858000"/>
              <a:gd name="connsiteX40" fmla="*/ 4970639 w 4992864"/>
              <a:gd name="connsiteY40" fmla="*/ 1870075 h 6858000"/>
              <a:gd name="connsiteX41" fmla="*/ 4981751 w 4992864"/>
              <a:gd name="connsiteY41" fmla="*/ 1922462 h 6858000"/>
              <a:gd name="connsiteX42" fmla="*/ 4989689 w 4992864"/>
              <a:gd name="connsiteY42" fmla="*/ 1982787 h 6858000"/>
              <a:gd name="connsiteX43" fmla="*/ 4992864 w 4992864"/>
              <a:gd name="connsiteY43" fmla="*/ 2051050 h 6858000"/>
              <a:gd name="connsiteX44" fmla="*/ 4989689 w 4992864"/>
              <a:gd name="connsiteY44" fmla="*/ 2119312 h 6858000"/>
              <a:gd name="connsiteX45" fmla="*/ 4981751 w 4992864"/>
              <a:gd name="connsiteY45" fmla="*/ 2179637 h 6858000"/>
              <a:gd name="connsiteX46" fmla="*/ 4970639 w 4992864"/>
              <a:gd name="connsiteY46" fmla="*/ 2232025 h 6858000"/>
              <a:gd name="connsiteX47" fmla="*/ 4956351 w 4992864"/>
              <a:gd name="connsiteY47" fmla="*/ 2278062 h 6858000"/>
              <a:gd name="connsiteX48" fmla="*/ 4940476 w 4992864"/>
              <a:gd name="connsiteY48" fmla="*/ 2319337 h 6858000"/>
              <a:gd name="connsiteX49" fmla="*/ 4921426 w 4992864"/>
              <a:gd name="connsiteY49" fmla="*/ 2359025 h 6858000"/>
              <a:gd name="connsiteX50" fmla="*/ 4902376 w 4992864"/>
              <a:gd name="connsiteY50" fmla="*/ 2395537 h 6858000"/>
              <a:gd name="connsiteX51" fmla="*/ 4883326 w 4992864"/>
              <a:gd name="connsiteY51" fmla="*/ 2433637 h 6858000"/>
              <a:gd name="connsiteX52" fmla="*/ 4865864 w 4992864"/>
              <a:gd name="connsiteY52" fmla="*/ 2471737 h 6858000"/>
              <a:gd name="connsiteX53" fmla="*/ 4848401 w 4992864"/>
              <a:gd name="connsiteY53" fmla="*/ 2513012 h 6858000"/>
              <a:gd name="connsiteX54" fmla="*/ 4834114 w 4992864"/>
              <a:gd name="connsiteY54" fmla="*/ 2560637 h 6858000"/>
              <a:gd name="connsiteX55" fmla="*/ 4824589 w 4992864"/>
              <a:gd name="connsiteY55" fmla="*/ 2613025 h 6858000"/>
              <a:gd name="connsiteX56" fmla="*/ 4815064 w 4992864"/>
              <a:gd name="connsiteY56" fmla="*/ 2671762 h 6858000"/>
              <a:gd name="connsiteX57" fmla="*/ 4813476 w 4992864"/>
              <a:gd name="connsiteY57" fmla="*/ 2741612 h 6858000"/>
              <a:gd name="connsiteX58" fmla="*/ 4815064 w 4992864"/>
              <a:gd name="connsiteY58" fmla="*/ 2809875 h 6858000"/>
              <a:gd name="connsiteX59" fmla="*/ 4824589 w 4992864"/>
              <a:gd name="connsiteY59" fmla="*/ 2868612 h 6858000"/>
              <a:gd name="connsiteX60" fmla="*/ 4834114 w 4992864"/>
              <a:gd name="connsiteY60" fmla="*/ 2922587 h 6858000"/>
              <a:gd name="connsiteX61" fmla="*/ 4848401 w 4992864"/>
              <a:gd name="connsiteY61" fmla="*/ 2967037 h 6858000"/>
              <a:gd name="connsiteX62" fmla="*/ 4865864 w 4992864"/>
              <a:gd name="connsiteY62" fmla="*/ 3009900 h 6858000"/>
              <a:gd name="connsiteX63" fmla="*/ 4883326 w 4992864"/>
              <a:gd name="connsiteY63" fmla="*/ 3046412 h 6858000"/>
              <a:gd name="connsiteX64" fmla="*/ 4902376 w 4992864"/>
              <a:gd name="connsiteY64" fmla="*/ 3084512 h 6858000"/>
              <a:gd name="connsiteX65" fmla="*/ 4921426 w 4992864"/>
              <a:gd name="connsiteY65" fmla="*/ 3121025 h 6858000"/>
              <a:gd name="connsiteX66" fmla="*/ 4940476 w 4992864"/>
              <a:gd name="connsiteY66" fmla="*/ 3160712 h 6858000"/>
              <a:gd name="connsiteX67" fmla="*/ 4956351 w 4992864"/>
              <a:gd name="connsiteY67" fmla="*/ 3201987 h 6858000"/>
              <a:gd name="connsiteX68" fmla="*/ 4970639 w 4992864"/>
              <a:gd name="connsiteY68" fmla="*/ 3248025 h 6858000"/>
              <a:gd name="connsiteX69" fmla="*/ 4981751 w 4992864"/>
              <a:gd name="connsiteY69" fmla="*/ 3300412 h 6858000"/>
              <a:gd name="connsiteX70" fmla="*/ 4989689 w 4992864"/>
              <a:gd name="connsiteY70" fmla="*/ 3360737 h 6858000"/>
              <a:gd name="connsiteX71" fmla="*/ 4992864 w 4992864"/>
              <a:gd name="connsiteY71" fmla="*/ 3427412 h 6858000"/>
              <a:gd name="connsiteX72" fmla="*/ 4989689 w 4992864"/>
              <a:gd name="connsiteY72" fmla="*/ 3497262 h 6858000"/>
              <a:gd name="connsiteX73" fmla="*/ 4981751 w 4992864"/>
              <a:gd name="connsiteY73" fmla="*/ 3557587 h 6858000"/>
              <a:gd name="connsiteX74" fmla="*/ 4970639 w 4992864"/>
              <a:gd name="connsiteY74" fmla="*/ 3609975 h 6858000"/>
              <a:gd name="connsiteX75" fmla="*/ 4956351 w 4992864"/>
              <a:gd name="connsiteY75" fmla="*/ 3656012 h 6858000"/>
              <a:gd name="connsiteX76" fmla="*/ 4940476 w 4992864"/>
              <a:gd name="connsiteY76" fmla="*/ 3697287 h 6858000"/>
              <a:gd name="connsiteX77" fmla="*/ 4921426 w 4992864"/>
              <a:gd name="connsiteY77" fmla="*/ 3736975 h 6858000"/>
              <a:gd name="connsiteX78" fmla="*/ 4883326 w 4992864"/>
              <a:gd name="connsiteY78" fmla="*/ 3811587 h 6858000"/>
              <a:gd name="connsiteX79" fmla="*/ 4865864 w 4992864"/>
              <a:gd name="connsiteY79" fmla="*/ 3848100 h 6858000"/>
              <a:gd name="connsiteX80" fmla="*/ 4848401 w 4992864"/>
              <a:gd name="connsiteY80" fmla="*/ 3890962 h 6858000"/>
              <a:gd name="connsiteX81" fmla="*/ 4834114 w 4992864"/>
              <a:gd name="connsiteY81" fmla="*/ 3935412 h 6858000"/>
              <a:gd name="connsiteX82" fmla="*/ 4824589 w 4992864"/>
              <a:gd name="connsiteY82" fmla="*/ 3987800 h 6858000"/>
              <a:gd name="connsiteX83" fmla="*/ 4815064 w 4992864"/>
              <a:gd name="connsiteY83" fmla="*/ 4048125 h 6858000"/>
              <a:gd name="connsiteX84" fmla="*/ 4813476 w 4992864"/>
              <a:gd name="connsiteY84" fmla="*/ 4116387 h 6858000"/>
              <a:gd name="connsiteX85" fmla="*/ 4815064 w 4992864"/>
              <a:gd name="connsiteY85" fmla="*/ 4186237 h 6858000"/>
              <a:gd name="connsiteX86" fmla="*/ 4824589 w 4992864"/>
              <a:gd name="connsiteY86" fmla="*/ 4244975 h 6858000"/>
              <a:gd name="connsiteX87" fmla="*/ 4834114 w 4992864"/>
              <a:gd name="connsiteY87" fmla="*/ 4297362 h 6858000"/>
              <a:gd name="connsiteX88" fmla="*/ 4848401 w 4992864"/>
              <a:gd name="connsiteY88" fmla="*/ 4343400 h 6858000"/>
              <a:gd name="connsiteX89" fmla="*/ 4865864 w 4992864"/>
              <a:gd name="connsiteY89" fmla="*/ 4386262 h 6858000"/>
              <a:gd name="connsiteX90" fmla="*/ 4883326 w 4992864"/>
              <a:gd name="connsiteY90" fmla="*/ 4424362 h 6858000"/>
              <a:gd name="connsiteX91" fmla="*/ 4921426 w 4992864"/>
              <a:gd name="connsiteY91" fmla="*/ 4498975 h 6858000"/>
              <a:gd name="connsiteX92" fmla="*/ 4940476 w 4992864"/>
              <a:gd name="connsiteY92" fmla="*/ 4537075 h 6858000"/>
              <a:gd name="connsiteX93" fmla="*/ 4956351 w 4992864"/>
              <a:gd name="connsiteY93" fmla="*/ 4579937 h 6858000"/>
              <a:gd name="connsiteX94" fmla="*/ 4970639 w 4992864"/>
              <a:gd name="connsiteY94" fmla="*/ 4625975 h 6858000"/>
              <a:gd name="connsiteX95" fmla="*/ 4981751 w 4992864"/>
              <a:gd name="connsiteY95" fmla="*/ 4678362 h 6858000"/>
              <a:gd name="connsiteX96" fmla="*/ 4989689 w 4992864"/>
              <a:gd name="connsiteY96" fmla="*/ 4738687 h 6858000"/>
              <a:gd name="connsiteX97" fmla="*/ 4992864 w 4992864"/>
              <a:gd name="connsiteY97" fmla="*/ 4806950 h 6858000"/>
              <a:gd name="connsiteX98" fmla="*/ 4989689 w 4992864"/>
              <a:gd name="connsiteY98" fmla="*/ 4875212 h 6858000"/>
              <a:gd name="connsiteX99" fmla="*/ 4981751 w 4992864"/>
              <a:gd name="connsiteY99" fmla="*/ 4935537 h 6858000"/>
              <a:gd name="connsiteX100" fmla="*/ 4970639 w 4992864"/>
              <a:gd name="connsiteY100" fmla="*/ 4987925 h 6858000"/>
              <a:gd name="connsiteX101" fmla="*/ 4956351 w 4992864"/>
              <a:gd name="connsiteY101" fmla="*/ 5033962 h 6858000"/>
              <a:gd name="connsiteX102" fmla="*/ 4940476 w 4992864"/>
              <a:gd name="connsiteY102" fmla="*/ 5075237 h 6858000"/>
              <a:gd name="connsiteX103" fmla="*/ 4921426 w 4992864"/>
              <a:gd name="connsiteY103" fmla="*/ 5114925 h 6858000"/>
              <a:gd name="connsiteX104" fmla="*/ 4902376 w 4992864"/>
              <a:gd name="connsiteY104" fmla="*/ 5149850 h 6858000"/>
              <a:gd name="connsiteX105" fmla="*/ 4883326 w 4992864"/>
              <a:gd name="connsiteY105" fmla="*/ 5186362 h 6858000"/>
              <a:gd name="connsiteX106" fmla="*/ 4865864 w 4992864"/>
              <a:gd name="connsiteY106" fmla="*/ 5226050 h 6858000"/>
              <a:gd name="connsiteX107" fmla="*/ 4848401 w 4992864"/>
              <a:gd name="connsiteY107" fmla="*/ 5268912 h 6858000"/>
              <a:gd name="connsiteX108" fmla="*/ 4834114 w 4992864"/>
              <a:gd name="connsiteY108" fmla="*/ 5313362 h 6858000"/>
              <a:gd name="connsiteX109" fmla="*/ 4824589 w 4992864"/>
              <a:gd name="connsiteY109" fmla="*/ 5365750 h 6858000"/>
              <a:gd name="connsiteX110" fmla="*/ 4815064 w 4992864"/>
              <a:gd name="connsiteY110" fmla="*/ 5426075 h 6858000"/>
              <a:gd name="connsiteX111" fmla="*/ 4813476 w 4992864"/>
              <a:gd name="connsiteY111" fmla="*/ 5494337 h 6858000"/>
              <a:gd name="connsiteX112" fmla="*/ 4815064 w 4992864"/>
              <a:gd name="connsiteY112" fmla="*/ 5562600 h 6858000"/>
              <a:gd name="connsiteX113" fmla="*/ 4824589 w 4992864"/>
              <a:gd name="connsiteY113" fmla="*/ 5622925 h 6858000"/>
              <a:gd name="connsiteX114" fmla="*/ 4834114 w 4992864"/>
              <a:gd name="connsiteY114" fmla="*/ 5675312 h 6858000"/>
              <a:gd name="connsiteX115" fmla="*/ 4848401 w 4992864"/>
              <a:gd name="connsiteY115" fmla="*/ 5721350 h 6858000"/>
              <a:gd name="connsiteX116" fmla="*/ 4865864 w 4992864"/>
              <a:gd name="connsiteY116" fmla="*/ 5762625 h 6858000"/>
              <a:gd name="connsiteX117" fmla="*/ 4883326 w 4992864"/>
              <a:gd name="connsiteY117" fmla="*/ 5802312 h 6858000"/>
              <a:gd name="connsiteX118" fmla="*/ 4902376 w 4992864"/>
              <a:gd name="connsiteY118" fmla="*/ 5840412 h 6858000"/>
              <a:gd name="connsiteX119" fmla="*/ 4921426 w 4992864"/>
              <a:gd name="connsiteY119" fmla="*/ 5876925 h 6858000"/>
              <a:gd name="connsiteX120" fmla="*/ 4940476 w 4992864"/>
              <a:gd name="connsiteY120" fmla="*/ 5915025 h 6858000"/>
              <a:gd name="connsiteX121" fmla="*/ 4956351 w 4992864"/>
              <a:gd name="connsiteY121" fmla="*/ 5956300 h 6858000"/>
              <a:gd name="connsiteX122" fmla="*/ 4970639 w 4992864"/>
              <a:gd name="connsiteY122" fmla="*/ 6003925 h 6858000"/>
              <a:gd name="connsiteX123" fmla="*/ 4981751 w 4992864"/>
              <a:gd name="connsiteY123" fmla="*/ 6056312 h 6858000"/>
              <a:gd name="connsiteX124" fmla="*/ 4989689 w 4992864"/>
              <a:gd name="connsiteY124" fmla="*/ 6113462 h 6858000"/>
              <a:gd name="connsiteX125" fmla="*/ 4992864 w 4992864"/>
              <a:gd name="connsiteY125" fmla="*/ 6183312 h 6858000"/>
              <a:gd name="connsiteX126" fmla="*/ 4989689 w 4992864"/>
              <a:gd name="connsiteY126" fmla="*/ 6251575 h 6858000"/>
              <a:gd name="connsiteX127" fmla="*/ 4981751 w 4992864"/>
              <a:gd name="connsiteY127" fmla="*/ 6311900 h 6858000"/>
              <a:gd name="connsiteX128" fmla="*/ 4970639 w 4992864"/>
              <a:gd name="connsiteY128" fmla="*/ 6361112 h 6858000"/>
              <a:gd name="connsiteX129" fmla="*/ 4956351 w 4992864"/>
              <a:gd name="connsiteY129" fmla="*/ 6407150 h 6858000"/>
              <a:gd name="connsiteX130" fmla="*/ 4940476 w 4992864"/>
              <a:gd name="connsiteY130" fmla="*/ 6448425 h 6858000"/>
              <a:gd name="connsiteX131" fmla="*/ 4923014 w 4992864"/>
              <a:gd name="connsiteY131" fmla="*/ 6488112 h 6858000"/>
              <a:gd name="connsiteX132" fmla="*/ 4905551 w 4992864"/>
              <a:gd name="connsiteY132" fmla="*/ 6523037 h 6858000"/>
              <a:gd name="connsiteX133" fmla="*/ 4886501 w 4992864"/>
              <a:gd name="connsiteY133" fmla="*/ 6561137 h 6858000"/>
              <a:gd name="connsiteX134" fmla="*/ 4867451 w 4992864"/>
              <a:gd name="connsiteY134" fmla="*/ 6597650 h 6858000"/>
              <a:gd name="connsiteX135" fmla="*/ 4851576 w 4992864"/>
              <a:gd name="connsiteY135" fmla="*/ 6640512 h 6858000"/>
              <a:gd name="connsiteX136" fmla="*/ 4835701 w 4992864"/>
              <a:gd name="connsiteY136" fmla="*/ 6683375 h 6858000"/>
              <a:gd name="connsiteX137" fmla="*/ 4826176 w 4992864"/>
              <a:gd name="connsiteY137" fmla="*/ 6735762 h 6858000"/>
              <a:gd name="connsiteX138" fmla="*/ 4818239 w 4992864"/>
              <a:gd name="connsiteY138" fmla="*/ 6791325 h 6858000"/>
              <a:gd name="connsiteX139" fmla="*/ 4813476 w 4992864"/>
              <a:gd name="connsiteY139" fmla="*/ 6858000 h 6858000"/>
              <a:gd name="connsiteX140" fmla="*/ 0 w 4992864"/>
              <a:gd name="connsiteY14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4992864" h="6858000">
                <a:moveTo>
                  <a:pt x="0" y="0"/>
                </a:moveTo>
                <a:lnTo>
                  <a:pt x="4813476" y="0"/>
                </a:lnTo>
                <a:lnTo>
                  <a:pt x="4818239" y="66675"/>
                </a:lnTo>
                <a:lnTo>
                  <a:pt x="4826176" y="122237"/>
                </a:lnTo>
                <a:lnTo>
                  <a:pt x="4835701" y="174625"/>
                </a:lnTo>
                <a:lnTo>
                  <a:pt x="4851576" y="217487"/>
                </a:lnTo>
                <a:lnTo>
                  <a:pt x="4867451" y="260350"/>
                </a:lnTo>
                <a:lnTo>
                  <a:pt x="4886501" y="296862"/>
                </a:lnTo>
                <a:lnTo>
                  <a:pt x="4905551" y="334962"/>
                </a:lnTo>
                <a:lnTo>
                  <a:pt x="4923014" y="369887"/>
                </a:lnTo>
                <a:lnTo>
                  <a:pt x="4940476" y="409575"/>
                </a:lnTo>
                <a:lnTo>
                  <a:pt x="4956351" y="450850"/>
                </a:lnTo>
                <a:lnTo>
                  <a:pt x="4970639" y="496887"/>
                </a:lnTo>
                <a:lnTo>
                  <a:pt x="4981751" y="546100"/>
                </a:lnTo>
                <a:lnTo>
                  <a:pt x="4989689" y="606425"/>
                </a:lnTo>
                <a:lnTo>
                  <a:pt x="4992864" y="673100"/>
                </a:lnTo>
                <a:lnTo>
                  <a:pt x="4989689" y="744537"/>
                </a:lnTo>
                <a:lnTo>
                  <a:pt x="4981751" y="801687"/>
                </a:lnTo>
                <a:lnTo>
                  <a:pt x="4970639" y="854075"/>
                </a:lnTo>
                <a:lnTo>
                  <a:pt x="4956351" y="901700"/>
                </a:lnTo>
                <a:lnTo>
                  <a:pt x="4940476" y="942975"/>
                </a:lnTo>
                <a:lnTo>
                  <a:pt x="4921426" y="981075"/>
                </a:lnTo>
                <a:lnTo>
                  <a:pt x="4902376" y="1017587"/>
                </a:lnTo>
                <a:lnTo>
                  <a:pt x="4883326" y="1055687"/>
                </a:lnTo>
                <a:lnTo>
                  <a:pt x="4865864" y="1095375"/>
                </a:lnTo>
                <a:lnTo>
                  <a:pt x="4848401" y="1136650"/>
                </a:lnTo>
                <a:lnTo>
                  <a:pt x="4834114" y="1182687"/>
                </a:lnTo>
                <a:lnTo>
                  <a:pt x="4824589" y="1235075"/>
                </a:lnTo>
                <a:lnTo>
                  <a:pt x="4815064" y="1295400"/>
                </a:lnTo>
                <a:lnTo>
                  <a:pt x="4813476" y="1363662"/>
                </a:lnTo>
                <a:lnTo>
                  <a:pt x="4815064" y="1431925"/>
                </a:lnTo>
                <a:lnTo>
                  <a:pt x="4824589" y="1492250"/>
                </a:lnTo>
                <a:lnTo>
                  <a:pt x="4834114" y="1544637"/>
                </a:lnTo>
                <a:lnTo>
                  <a:pt x="4848401" y="1589087"/>
                </a:lnTo>
                <a:lnTo>
                  <a:pt x="4865864" y="1631950"/>
                </a:lnTo>
                <a:lnTo>
                  <a:pt x="4883326" y="1671637"/>
                </a:lnTo>
                <a:lnTo>
                  <a:pt x="4902376" y="1708150"/>
                </a:lnTo>
                <a:lnTo>
                  <a:pt x="4921426" y="1743075"/>
                </a:lnTo>
                <a:lnTo>
                  <a:pt x="4940476" y="1782762"/>
                </a:lnTo>
                <a:lnTo>
                  <a:pt x="4956351" y="1824037"/>
                </a:lnTo>
                <a:lnTo>
                  <a:pt x="4970639" y="1870075"/>
                </a:lnTo>
                <a:lnTo>
                  <a:pt x="4981751" y="1922462"/>
                </a:lnTo>
                <a:lnTo>
                  <a:pt x="4989689" y="1982787"/>
                </a:lnTo>
                <a:lnTo>
                  <a:pt x="4992864" y="2051050"/>
                </a:lnTo>
                <a:lnTo>
                  <a:pt x="4989689" y="2119312"/>
                </a:lnTo>
                <a:lnTo>
                  <a:pt x="4981751" y="2179637"/>
                </a:lnTo>
                <a:lnTo>
                  <a:pt x="4970639" y="2232025"/>
                </a:lnTo>
                <a:lnTo>
                  <a:pt x="4956351" y="2278062"/>
                </a:lnTo>
                <a:lnTo>
                  <a:pt x="4940476" y="2319337"/>
                </a:lnTo>
                <a:lnTo>
                  <a:pt x="4921426" y="2359025"/>
                </a:lnTo>
                <a:lnTo>
                  <a:pt x="4902376" y="2395537"/>
                </a:lnTo>
                <a:lnTo>
                  <a:pt x="4883326" y="2433637"/>
                </a:lnTo>
                <a:lnTo>
                  <a:pt x="4865864" y="2471737"/>
                </a:lnTo>
                <a:lnTo>
                  <a:pt x="4848401" y="2513012"/>
                </a:lnTo>
                <a:lnTo>
                  <a:pt x="4834114" y="2560637"/>
                </a:lnTo>
                <a:lnTo>
                  <a:pt x="4824589" y="2613025"/>
                </a:lnTo>
                <a:lnTo>
                  <a:pt x="4815064" y="2671762"/>
                </a:lnTo>
                <a:lnTo>
                  <a:pt x="4813476" y="2741612"/>
                </a:lnTo>
                <a:lnTo>
                  <a:pt x="4815064" y="2809875"/>
                </a:lnTo>
                <a:lnTo>
                  <a:pt x="4824589" y="2868612"/>
                </a:lnTo>
                <a:lnTo>
                  <a:pt x="4834114" y="2922587"/>
                </a:lnTo>
                <a:lnTo>
                  <a:pt x="4848401" y="2967037"/>
                </a:lnTo>
                <a:lnTo>
                  <a:pt x="4865864" y="3009900"/>
                </a:lnTo>
                <a:lnTo>
                  <a:pt x="4883326" y="3046412"/>
                </a:lnTo>
                <a:lnTo>
                  <a:pt x="4902376" y="3084512"/>
                </a:lnTo>
                <a:lnTo>
                  <a:pt x="4921426" y="3121025"/>
                </a:lnTo>
                <a:lnTo>
                  <a:pt x="4940476" y="3160712"/>
                </a:lnTo>
                <a:lnTo>
                  <a:pt x="4956351" y="3201987"/>
                </a:lnTo>
                <a:lnTo>
                  <a:pt x="4970639" y="3248025"/>
                </a:lnTo>
                <a:lnTo>
                  <a:pt x="4981751" y="3300412"/>
                </a:lnTo>
                <a:lnTo>
                  <a:pt x="4989689" y="3360737"/>
                </a:lnTo>
                <a:lnTo>
                  <a:pt x="4992864" y="3427412"/>
                </a:lnTo>
                <a:lnTo>
                  <a:pt x="4989689" y="3497262"/>
                </a:lnTo>
                <a:lnTo>
                  <a:pt x="4981751" y="3557587"/>
                </a:lnTo>
                <a:lnTo>
                  <a:pt x="4970639" y="3609975"/>
                </a:lnTo>
                <a:lnTo>
                  <a:pt x="4956351" y="3656012"/>
                </a:lnTo>
                <a:lnTo>
                  <a:pt x="4940476" y="3697287"/>
                </a:lnTo>
                <a:lnTo>
                  <a:pt x="4921426" y="3736975"/>
                </a:lnTo>
                <a:lnTo>
                  <a:pt x="4883326" y="3811587"/>
                </a:lnTo>
                <a:lnTo>
                  <a:pt x="4865864" y="3848100"/>
                </a:lnTo>
                <a:lnTo>
                  <a:pt x="4848401" y="3890962"/>
                </a:lnTo>
                <a:lnTo>
                  <a:pt x="4834114" y="3935412"/>
                </a:lnTo>
                <a:lnTo>
                  <a:pt x="4824589" y="3987800"/>
                </a:lnTo>
                <a:lnTo>
                  <a:pt x="4815064" y="4048125"/>
                </a:lnTo>
                <a:lnTo>
                  <a:pt x="4813476" y="4116387"/>
                </a:lnTo>
                <a:lnTo>
                  <a:pt x="4815064" y="4186237"/>
                </a:lnTo>
                <a:lnTo>
                  <a:pt x="4824589" y="4244975"/>
                </a:lnTo>
                <a:lnTo>
                  <a:pt x="4834114" y="4297362"/>
                </a:lnTo>
                <a:lnTo>
                  <a:pt x="4848401" y="4343400"/>
                </a:lnTo>
                <a:lnTo>
                  <a:pt x="4865864" y="4386262"/>
                </a:lnTo>
                <a:lnTo>
                  <a:pt x="4883326" y="4424362"/>
                </a:lnTo>
                <a:lnTo>
                  <a:pt x="4921426" y="4498975"/>
                </a:lnTo>
                <a:lnTo>
                  <a:pt x="4940476" y="4537075"/>
                </a:lnTo>
                <a:lnTo>
                  <a:pt x="4956351" y="4579937"/>
                </a:lnTo>
                <a:lnTo>
                  <a:pt x="4970639" y="4625975"/>
                </a:lnTo>
                <a:lnTo>
                  <a:pt x="4981751" y="4678362"/>
                </a:lnTo>
                <a:lnTo>
                  <a:pt x="4989689" y="4738687"/>
                </a:lnTo>
                <a:lnTo>
                  <a:pt x="4992864" y="4806950"/>
                </a:lnTo>
                <a:lnTo>
                  <a:pt x="4989689" y="4875212"/>
                </a:lnTo>
                <a:lnTo>
                  <a:pt x="4981751" y="4935537"/>
                </a:lnTo>
                <a:lnTo>
                  <a:pt x="4970639" y="4987925"/>
                </a:lnTo>
                <a:lnTo>
                  <a:pt x="4956351" y="5033962"/>
                </a:lnTo>
                <a:lnTo>
                  <a:pt x="4940476" y="5075237"/>
                </a:lnTo>
                <a:lnTo>
                  <a:pt x="4921426" y="5114925"/>
                </a:lnTo>
                <a:lnTo>
                  <a:pt x="4902376" y="5149850"/>
                </a:lnTo>
                <a:lnTo>
                  <a:pt x="4883326" y="5186362"/>
                </a:lnTo>
                <a:lnTo>
                  <a:pt x="4865864" y="5226050"/>
                </a:lnTo>
                <a:lnTo>
                  <a:pt x="4848401" y="5268912"/>
                </a:lnTo>
                <a:lnTo>
                  <a:pt x="4834114" y="5313362"/>
                </a:lnTo>
                <a:lnTo>
                  <a:pt x="4824589" y="5365750"/>
                </a:lnTo>
                <a:lnTo>
                  <a:pt x="4815064" y="5426075"/>
                </a:lnTo>
                <a:lnTo>
                  <a:pt x="4813476" y="5494337"/>
                </a:lnTo>
                <a:lnTo>
                  <a:pt x="4815064" y="5562600"/>
                </a:lnTo>
                <a:lnTo>
                  <a:pt x="4824589" y="5622925"/>
                </a:lnTo>
                <a:lnTo>
                  <a:pt x="4834114" y="5675312"/>
                </a:lnTo>
                <a:lnTo>
                  <a:pt x="4848401" y="5721350"/>
                </a:lnTo>
                <a:lnTo>
                  <a:pt x="4865864" y="5762625"/>
                </a:lnTo>
                <a:lnTo>
                  <a:pt x="4883326" y="5802312"/>
                </a:lnTo>
                <a:lnTo>
                  <a:pt x="4902376" y="5840412"/>
                </a:lnTo>
                <a:lnTo>
                  <a:pt x="4921426" y="5876925"/>
                </a:lnTo>
                <a:lnTo>
                  <a:pt x="4940476" y="5915025"/>
                </a:lnTo>
                <a:lnTo>
                  <a:pt x="4956351" y="5956300"/>
                </a:lnTo>
                <a:lnTo>
                  <a:pt x="4970639" y="6003925"/>
                </a:lnTo>
                <a:lnTo>
                  <a:pt x="4981751" y="6056312"/>
                </a:lnTo>
                <a:lnTo>
                  <a:pt x="4989689" y="6113462"/>
                </a:lnTo>
                <a:lnTo>
                  <a:pt x="4992864" y="6183312"/>
                </a:lnTo>
                <a:lnTo>
                  <a:pt x="4989689" y="6251575"/>
                </a:lnTo>
                <a:lnTo>
                  <a:pt x="4981751" y="6311900"/>
                </a:lnTo>
                <a:lnTo>
                  <a:pt x="4970639" y="6361112"/>
                </a:lnTo>
                <a:lnTo>
                  <a:pt x="4956351" y="6407150"/>
                </a:lnTo>
                <a:lnTo>
                  <a:pt x="4940476" y="6448425"/>
                </a:lnTo>
                <a:lnTo>
                  <a:pt x="4923014" y="6488112"/>
                </a:lnTo>
                <a:lnTo>
                  <a:pt x="4905551" y="6523037"/>
                </a:lnTo>
                <a:lnTo>
                  <a:pt x="4886501" y="6561137"/>
                </a:lnTo>
                <a:lnTo>
                  <a:pt x="4867451" y="6597650"/>
                </a:lnTo>
                <a:lnTo>
                  <a:pt x="4851576" y="6640512"/>
                </a:lnTo>
                <a:lnTo>
                  <a:pt x="4835701" y="6683375"/>
                </a:lnTo>
                <a:lnTo>
                  <a:pt x="4826176" y="6735762"/>
                </a:lnTo>
                <a:lnTo>
                  <a:pt x="4818239" y="6791325"/>
                </a:lnTo>
                <a:lnTo>
                  <a:pt x="4813476" y="6858000"/>
                </a:lnTo>
                <a:lnTo>
                  <a:pt x="0" y="6858000"/>
                </a:lnTo>
                <a:close/>
              </a:path>
            </a:pathLst>
          </a:custGeom>
          <a:solidFill>
            <a:schemeClr val="accent1"/>
          </a:solidFill>
          <a:ln w="0">
            <a:noFill/>
            <a:prstDash val="solid"/>
            <a:round/>
            <a:headEnd/>
            <a:tailEnd/>
          </a:ln>
        </p:spPr>
      </p:sp>
      <p:graphicFrame>
        <p:nvGraphicFramePr>
          <p:cNvPr id="8" name="Table 8">
            <a:extLst>
              <a:ext uri="{FF2B5EF4-FFF2-40B4-BE49-F238E27FC236}">
                <a16:creationId xmlns:a16="http://schemas.microsoft.com/office/drawing/2014/main" id="{99BF159B-28B6-4480-B9D7-F71AC45BF9A4}"/>
              </a:ext>
            </a:extLst>
          </p:cNvPr>
          <p:cNvGraphicFramePr>
            <a:graphicFrameLocks noGrp="1"/>
          </p:cNvGraphicFramePr>
          <p:nvPr>
            <p:extLst>
              <p:ext uri="{D42A27DB-BD31-4B8C-83A1-F6EECF244321}">
                <p14:modId xmlns:p14="http://schemas.microsoft.com/office/powerpoint/2010/main" val="3722477402"/>
              </p:ext>
            </p:extLst>
          </p:nvPr>
        </p:nvGraphicFramePr>
        <p:xfrm>
          <a:off x="283464" y="0"/>
          <a:ext cx="10702368" cy="6400800"/>
        </p:xfrm>
        <a:graphic>
          <a:graphicData uri="http://schemas.openxmlformats.org/drawingml/2006/table">
            <a:tbl>
              <a:tblPr firstRow="1" bandRow="1">
                <a:tableStyleId>{5C22544A-7EE6-4342-B048-85BDC9FD1C3A}</a:tableStyleId>
              </a:tblPr>
              <a:tblGrid>
                <a:gridCol w="3567456">
                  <a:extLst>
                    <a:ext uri="{9D8B030D-6E8A-4147-A177-3AD203B41FA5}">
                      <a16:colId xmlns:a16="http://schemas.microsoft.com/office/drawing/2014/main" val="2687915684"/>
                    </a:ext>
                  </a:extLst>
                </a:gridCol>
                <a:gridCol w="3567456">
                  <a:extLst>
                    <a:ext uri="{9D8B030D-6E8A-4147-A177-3AD203B41FA5}">
                      <a16:colId xmlns:a16="http://schemas.microsoft.com/office/drawing/2014/main" val="60437338"/>
                    </a:ext>
                  </a:extLst>
                </a:gridCol>
                <a:gridCol w="3567456">
                  <a:extLst>
                    <a:ext uri="{9D8B030D-6E8A-4147-A177-3AD203B41FA5}">
                      <a16:colId xmlns:a16="http://schemas.microsoft.com/office/drawing/2014/main" val="4161562312"/>
                    </a:ext>
                  </a:extLst>
                </a:gridCol>
              </a:tblGrid>
              <a:tr h="370840">
                <a:tc>
                  <a:txBody>
                    <a:bodyPr/>
                    <a:lstStyle/>
                    <a:p>
                      <a:r>
                        <a:rPr lang="en-GB" dirty="0"/>
                        <a:t>Wave 1 - </a:t>
                      </a:r>
                      <a:r>
                        <a:rPr lang="en-GB" sz="1800" b="1" i="0" kern="1200" dirty="0">
                          <a:solidFill>
                            <a:schemeClr val="dk1"/>
                          </a:solidFill>
                          <a:effectLst/>
                          <a:latin typeface="+mn-lt"/>
                          <a:ea typeface="+mn-ea"/>
                          <a:cs typeface="+mn-cs"/>
                        </a:rPr>
                        <a:t>Wave 1: Quality First Teaching</a:t>
                      </a:r>
                    </a:p>
                    <a:p>
                      <a:r>
                        <a:rPr lang="en-GB" sz="1800" b="0" i="0" kern="1200" dirty="0">
                          <a:solidFill>
                            <a:schemeClr val="dk1"/>
                          </a:solidFill>
                          <a:effectLst/>
                          <a:latin typeface="+mn-lt"/>
                          <a:ea typeface="+mn-ea"/>
                          <a:cs typeface="+mn-cs"/>
                        </a:rPr>
                        <a:t>The first of these was QFT. The reasoning behind this was that good planning of well-sequenced and manageable lessons coupled with effective pedagogical choices, effective and robust assessment for learning – which was used to change instruction so all learners could achieve –  was the first step in reducing underachievement.</a:t>
                      </a:r>
                    </a:p>
                    <a:p>
                      <a:endParaRPr lang="en-GB" dirty="0"/>
                    </a:p>
                  </a:txBody>
                  <a:tcPr/>
                </a:tc>
                <a:tc>
                  <a:txBody>
                    <a:bodyPr/>
                    <a:lstStyle/>
                    <a:p>
                      <a:r>
                        <a:rPr lang="en-GB" dirty="0"/>
                        <a:t>Wave 2 - </a:t>
                      </a:r>
                      <a:r>
                        <a:rPr lang="en-GB" sz="1800" b="1" i="0" kern="1200" dirty="0">
                          <a:solidFill>
                            <a:schemeClr val="dk1"/>
                          </a:solidFill>
                          <a:effectLst/>
                          <a:latin typeface="+mn-lt"/>
                          <a:ea typeface="+mn-ea"/>
                          <a:cs typeface="+mn-cs"/>
                        </a:rPr>
                        <a:t>Wave 2: Additional Interventions</a:t>
                      </a:r>
                    </a:p>
                    <a:p>
                      <a:r>
                        <a:rPr lang="en-GB" sz="1800" b="0" i="0" kern="1200" dirty="0">
                          <a:solidFill>
                            <a:schemeClr val="dk1"/>
                          </a:solidFill>
                          <a:effectLst/>
                          <a:latin typeface="+mn-lt"/>
                          <a:ea typeface="+mn-ea"/>
                          <a:cs typeface="+mn-cs"/>
                        </a:rPr>
                        <a:t>Wave 2 was meant to be delivered as well as Wave 1, not as a whole-sale replacement. The idea behind this was that those pupils who were just about falling behind could be identified and corrective instruction could take place in small groups that would quickly put the pupils back on track to meet age-related expectations.</a:t>
                      </a:r>
                    </a:p>
                    <a:p>
                      <a:r>
                        <a:rPr lang="en-GB" sz="1800" b="0" i="0" kern="1200" dirty="0">
                          <a:solidFill>
                            <a:schemeClr val="dk1"/>
                          </a:solidFill>
                          <a:effectLst/>
                          <a:latin typeface="+mn-lt"/>
                          <a:ea typeface="+mn-ea"/>
                          <a:cs typeface="+mn-cs"/>
                        </a:rPr>
                        <a:t>This would not have to take place outside of a whole-class maths lesson but could be part of guided work within a lesson. Interestingly, the National Strategies made the case that these interventions should ‘take the form of a tight, structured programme of small-group support that has an evidence base of impact on progress.’</a:t>
                      </a:r>
                    </a:p>
                    <a:p>
                      <a:endParaRPr lang="en-GB" dirty="0"/>
                    </a:p>
                  </a:txBody>
                  <a:tcPr/>
                </a:tc>
                <a:tc>
                  <a:txBody>
                    <a:bodyPr/>
                    <a:lstStyle/>
                    <a:p>
                      <a:r>
                        <a:rPr lang="en-GB" dirty="0"/>
                        <a:t>Wave 3 - </a:t>
                      </a:r>
                      <a:r>
                        <a:rPr lang="en-GB" sz="1800" b="1" i="0" kern="1200" dirty="0">
                          <a:solidFill>
                            <a:schemeClr val="dk1"/>
                          </a:solidFill>
                          <a:effectLst/>
                          <a:latin typeface="+mn-lt"/>
                          <a:ea typeface="+mn-ea"/>
                          <a:cs typeface="+mn-cs"/>
                        </a:rPr>
                        <a:t>Wave 3: Personalised Interventions</a:t>
                      </a:r>
                    </a:p>
                    <a:p>
                      <a:r>
                        <a:rPr lang="en-GB" sz="1800" b="0" i="0" kern="1200" dirty="0">
                          <a:solidFill>
                            <a:schemeClr val="dk1"/>
                          </a:solidFill>
                          <a:effectLst/>
                          <a:latin typeface="+mn-lt"/>
                          <a:ea typeface="+mn-ea"/>
                          <a:cs typeface="+mn-cs"/>
                        </a:rPr>
                        <a:t>The final Wave, Wave 3, was an ever-increasing personalised program to really help those learners struggling to keep up and to narrow the attainment gap. Again, this was not calling for the removal of children from Wave 1, the Quality First Teaching, but rather accepted that some pupils would require even more support than Wave 2 offered.</a:t>
                      </a:r>
                    </a:p>
                    <a:p>
                      <a:r>
                        <a:rPr lang="en-GB" sz="1800" b="0" i="0" kern="1200" dirty="0">
                          <a:solidFill>
                            <a:schemeClr val="dk1"/>
                          </a:solidFill>
                          <a:effectLst/>
                          <a:latin typeface="+mn-lt"/>
                          <a:ea typeface="+mn-ea"/>
                          <a:cs typeface="+mn-cs"/>
                        </a:rPr>
                        <a:t>Where Wave 3 differed from Wave 2 was the need to maximise and accelerate progress, perhaps through the use of specialist teachers or highly trained teacher assistants to achieve very specific targets.</a:t>
                      </a:r>
                    </a:p>
                    <a:p>
                      <a:endParaRPr lang="en-GB" dirty="0"/>
                    </a:p>
                  </a:txBody>
                  <a:tcPr/>
                </a:tc>
                <a:extLst>
                  <a:ext uri="{0D108BD9-81ED-4DB2-BD59-A6C34878D82A}">
                    <a16:rowId xmlns:a16="http://schemas.microsoft.com/office/drawing/2014/main" val="3706301070"/>
                  </a:ext>
                </a:extLst>
              </a:tr>
            </a:tbl>
          </a:graphicData>
        </a:graphic>
      </p:graphicFrame>
      <p:pic>
        <p:nvPicPr>
          <p:cNvPr id="5" name="Picture 4">
            <a:extLst>
              <a:ext uri="{FF2B5EF4-FFF2-40B4-BE49-F238E27FC236}">
                <a16:creationId xmlns:a16="http://schemas.microsoft.com/office/drawing/2014/main" id="{61AC20DE-4381-4839-BD5D-B8CBEE160B1C}"/>
              </a:ext>
            </a:extLst>
          </p:cNvPr>
          <p:cNvPicPr>
            <a:picLocks noChangeAspect="1"/>
          </p:cNvPicPr>
          <p:nvPr/>
        </p:nvPicPr>
        <p:blipFill>
          <a:blip r:embed="rId3"/>
          <a:stretch>
            <a:fillRect/>
          </a:stretch>
        </p:blipFill>
        <p:spPr>
          <a:xfrm>
            <a:off x="494638" y="3665157"/>
            <a:ext cx="2851203" cy="2280962"/>
          </a:xfrm>
          <a:prstGeom prst="rect">
            <a:avLst/>
          </a:prstGeom>
        </p:spPr>
      </p:pic>
    </p:spTree>
    <p:extLst>
      <p:ext uri="{BB962C8B-B14F-4D97-AF65-F5344CB8AC3E}">
        <p14:creationId xmlns:p14="http://schemas.microsoft.com/office/powerpoint/2010/main" val="8339940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p:cNvGraphicFramePr>
            <a:graphicFrameLocks noChangeAspect="1"/>
          </p:cNvGraphicFramePr>
          <p:nvPr>
            <p:extLst>
              <p:ext uri="{D42A27DB-BD31-4B8C-83A1-F6EECF244321}">
                <p14:modId xmlns:p14="http://schemas.microsoft.com/office/powerpoint/2010/main" val="819540705"/>
              </p:ext>
            </p:extLst>
          </p:nvPr>
        </p:nvGraphicFramePr>
        <p:xfrm>
          <a:off x="1302327" y="310769"/>
          <a:ext cx="8986982" cy="6351601"/>
        </p:xfrm>
        <a:graphic>
          <a:graphicData uri="http://schemas.openxmlformats.org/presentationml/2006/ole">
            <mc:AlternateContent xmlns:mc="http://schemas.openxmlformats.org/markup-compatibility/2006">
              <mc:Choice xmlns:v="urn:schemas-microsoft-com:vml" Requires="v">
                <p:oleObj spid="_x0000_s1045" name="Acrobat Document" r:id="rId3" imgW="6415642" imgH="4533666" progId="AcroExch.Document.11">
                  <p:embed/>
                </p:oleObj>
              </mc:Choice>
              <mc:Fallback>
                <p:oleObj name="Acrobat Document" r:id="rId3" imgW="6415642" imgH="4533666" progId="AcroExch.Document.11">
                  <p:embed/>
                  <p:pic>
                    <p:nvPicPr>
                      <p:cNvPr id="0" name=""/>
                      <p:cNvPicPr/>
                      <p:nvPr/>
                    </p:nvPicPr>
                    <p:blipFill>
                      <a:blip r:embed="rId4"/>
                      <a:stretch>
                        <a:fillRect/>
                      </a:stretch>
                    </p:blipFill>
                    <p:spPr>
                      <a:xfrm>
                        <a:off x="1302327" y="310769"/>
                        <a:ext cx="8986982" cy="6351601"/>
                      </a:xfrm>
                      <a:prstGeom prst="rect">
                        <a:avLst/>
                      </a:prstGeom>
                    </p:spPr>
                  </p:pic>
                </p:oleObj>
              </mc:Fallback>
            </mc:AlternateContent>
          </a:graphicData>
        </a:graphic>
      </p:graphicFrame>
    </p:spTree>
    <p:extLst>
      <p:ext uri="{BB962C8B-B14F-4D97-AF65-F5344CB8AC3E}">
        <p14:creationId xmlns:p14="http://schemas.microsoft.com/office/powerpoint/2010/main" val="107613910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Freeform 6">
            <a:extLst>
              <a:ext uri="{FF2B5EF4-FFF2-40B4-BE49-F238E27FC236}">
                <a16:creationId xmlns:a16="http://schemas.microsoft.com/office/drawing/2014/main" id="{7520F84D-966A-41CD-B818-16BF32EF1E9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10" name="Rectangle 9">
            <a:extLst>
              <a:ext uri="{FF2B5EF4-FFF2-40B4-BE49-F238E27FC236}">
                <a16:creationId xmlns:a16="http://schemas.microsoft.com/office/drawing/2014/main" id="{57510D23-E323-4577-A8EA-12C6C6019BA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2" name="Rectangle 11">
            <a:extLst>
              <a:ext uri="{FF2B5EF4-FFF2-40B4-BE49-F238E27FC236}">
                <a16:creationId xmlns:a16="http://schemas.microsoft.com/office/drawing/2014/main" id="{AB4FFECA-0832-4FE3-B587-054A0F2D805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F45890D-CC67-44C8-9AC3-082E85AE0B99}"/>
              </a:ext>
            </a:extLst>
          </p:cNvPr>
          <p:cNvSpPr>
            <a:spLocks noGrp="1"/>
          </p:cNvSpPr>
          <p:nvPr>
            <p:ph type="title"/>
          </p:nvPr>
        </p:nvSpPr>
        <p:spPr>
          <a:xfrm>
            <a:off x="1580257" y="864911"/>
            <a:ext cx="9031484" cy="3467282"/>
          </a:xfrm>
        </p:spPr>
        <p:txBody>
          <a:bodyPr vert="horz" lIns="91440" tIns="45720" rIns="91440" bIns="45720" rtlCol="0" anchor="b">
            <a:normAutofit/>
          </a:bodyPr>
          <a:lstStyle/>
          <a:p>
            <a:pPr algn="ctr"/>
            <a:r>
              <a:rPr lang="en-US" sz="8000" spc="800" dirty="0"/>
              <a:t>WHAT IS </a:t>
            </a:r>
            <a:r>
              <a:rPr lang="en-US" sz="8000" spc="800" dirty="0" smtClean="0"/>
              <a:t>SEND?</a:t>
            </a:r>
            <a:endParaRPr lang="en-US" sz="8000" spc="800" dirty="0"/>
          </a:p>
        </p:txBody>
      </p:sp>
      <p:sp>
        <p:nvSpPr>
          <p:cNvPr id="14" name="Freeform: Shape 13">
            <a:extLst>
              <a:ext uri="{FF2B5EF4-FFF2-40B4-BE49-F238E27FC236}">
                <a16:creationId xmlns:a16="http://schemas.microsoft.com/office/drawing/2014/main" id="{C65858E6-5C0F-4AAE-A1AC-29BA07FFEE5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070707"/>
            <a:ext cx="12192000" cy="1787292"/>
          </a:xfrm>
          <a:custGeom>
            <a:avLst/>
            <a:gdLst>
              <a:gd name="connsiteX0" fmla="*/ 619389 w 12192000"/>
              <a:gd name="connsiteY0" fmla="*/ 0 h 1787292"/>
              <a:gd name="connsiteX1" fmla="*/ 687652 w 12192000"/>
              <a:gd name="connsiteY1" fmla="*/ 3175 h 1787292"/>
              <a:gd name="connsiteX2" fmla="*/ 747977 w 12192000"/>
              <a:gd name="connsiteY2" fmla="*/ 9525 h 1787292"/>
              <a:gd name="connsiteX3" fmla="*/ 800364 w 12192000"/>
              <a:gd name="connsiteY3" fmla="*/ 20637 h 1787292"/>
              <a:gd name="connsiteX4" fmla="*/ 846402 w 12192000"/>
              <a:gd name="connsiteY4" fmla="*/ 36512 h 1787292"/>
              <a:gd name="connsiteX5" fmla="*/ 887677 w 12192000"/>
              <a:gd name="connsiteY5" fmla="*/ 52387 h 1787292"/>
              <a:gd name="connsiteX6" fmla="*/ 924189 w 12192000"/>
              <a:gd name="connsiteY6" fmla="*/ 68262 h 1787292"/>
              <a:gd name="connsiteX7" fmla="*/ 962289 w 12192000"/>
              <a:gd name="connsiteY7" fmla="*/ 87312 h 1787292"/>
              <a:gd name="connsiteX8" fmla="*/ 1000389 w 12192000"/>
              <a:gd name="connsiteY8" fmla="*/ 106362 h 1787292"/>
              <a:gd name="connsiteX9" fmla="*/ 1036902 w 12192000"/>
              <a:gd name="connsiteY9" fmla="*/ 125412 h 1787292"/>
              <a:gd name="connsiteX10" fmla="*/ 1078177 w 12192000"/>
              <a:gd name="connsiteY10" fmla="*/ 141287 h 1787292"/>
              <a:gd name="connsiteX11" fmla="*/ 1124214 w 12192000"/>
              <a:gd name="connsiteY11" fmla="*/ 155575 h 1787292"/>
              <a:gd name="connsiteX12" fmla="*/ 1176602 w 12192000"/>
              <a:gd name="connsiteY12" fmla="*/ 166687 h 1787292"/>
              <a:gd name="connsiteX13" fmla="*/ 1236927 w 12192000"/>
              <a:gd name="connsiteY13" fmla="*/ 174625 h 1787292"/>
              <a:gd name="connsiteX14" fmla="*/ 1305189 w 12192000"/>
              <a:gd name="connsiteY14" fmla="*/ 176212 h 1787292"/>
              <a:gd name="connsiteX15" fmla="*/ 1373452 w 12192000"/>
              <a:gd name="connsiteY15" fmla="*/ 174625 h 1787292"/>
              <a:gd name="connsiteX16" fmla="*/ 1433777 w 12192000"/>
              <a:gd name="connsiteY16" fmla="*/ 166687 h 1787292"/>
              <a:gd name="connsiteX17" fmla="*/ 1486164 w 12192000"/>
              <a:gd name="connsiteY17" fmla="*/ 155575 h 1787292"/>
              <a:gd name="connsiteX18" fmla="*/ 1532202 w 12192000"/>
              <a:gd name="connsiteY18" fmla="*/ 141287 h 1787292"/>
              <a:gd name="connsiteX19" fmla="*/ 1573477 w 12192000"/>
              <a:gd name="connsiteY19" fmla="*/ 125412 h 1787292"/>
              <a:gd name="connsiteX20" fmla="*/ 1609989 w 12192000"/>
              <a:gd name="connsiteY20" fmla="*/ 106362 h 1787292"/>
              <a:gd name="connsiteX21" fmla="*/ 1648089 w 12192000"/>
              <a:gd name="connsiteY21" fmla="*/ 87312 h 1787292"/>
              <a:gd name="connsiteX22" fmla="*/ 1686189 w 12192000"/>
              <a:gd name="connsiteY22" fmla="*/ 68262 h 1787292"/>
              <a:gd name="connsiteX23" fmla="*/ 1722702 w 12192000"/>
              <a:gd name="connsiteY23" fmla="*/ 52387 h 1787292"/>
              <a:gd name="connsiteX24" fmla="*/ 1763977 w 12192000"/>
              <a:gd name="connsiteY24" fmla="*/ 36512 h 1787292"/>
              <a:gd name="connsiteX25" fmla="*/ 1810014 w 12192000"/>
              <a:gd name="connsiteY25" fmla="*/ 20637 h 1787292"/>
              <a:gd name="connsiteX26" fmla="*/ 1862402 w 12192000"/>
              <a:gd name="connsiteY26" fmla="*/ 9525 h 1787292"/>
              <a:gd name="connsiteX27" fmla="*/ 1922727 w 12192000"/>
              <a:gd name="connsiteY27" fmla="*/ 3175 h 1787292"/>
              <a:gd name="connsiteX28" fmla="*/ 1990989 w 12192000"/>
              <a:gd name="connsiteY28" fmla="*/ 0 h 1787292"/>
              <a:gd name="connsiteX29" fmla="*/ 2059252 w 12192000"/>
              <a:gd name="connsiteY29" fmla="*/ 3175 h 1787292"/>
              <a:gd name="connsiteX30" fmla="*/ 2119577 w 12192000"/>
              <a:gd name="connsiteY30" fmla="*/ 9525 h 1787292"/>
              <a:gd name="connsiteX31" fmla="*/ 2171964 w 12192000"/>
              <a:gd name="connsiteY31" fmla="*/ 20637 h 1787292"/>
              <a:gd name="connsiteX32" fmla="*/ 2218002 w 12192000"/>
              <a:gd name="connsiteY32" fmla="*/ 36512 h 1787292"/>
              <a:gd name="connsiteX33" fmla="*/ 2259277 w 12192000"/>
              <a:gd name="connsiteY33" fmla="*/ 52387 h 1787292"/>
              <a:gd name="connsiteX34" fmla="*/ 2295789 w 12192000"/>
              <a:gd name="connsiteY34" fmla="*/ 68262 h 1787292"/>
              <a:gd name="connsiteX35" fmla="*/ 2333889 w 12192000"/>
              <a:gd name="connsiteY35" fmla="*/ 87312 h 1787292"/>
              <a:gd name="connsiteX36" fmla="*/ 2371989 w 12192000"/>
              <a:gd name="connsiteY36" fmla="*/ 106362 h 1787292"/>
              <a:gd name="connsiteX37" fmla="*/ 2408502 w 12192000"/>
              <a:gd name="connsiteY37" fmla="*/ 125412 h 1787292"/>
              <a:gd name="connsiteX38" fmla="*/ 2449777 w 12192000"/>
              <a:gd name="connsiteY38" fmla="*/ 141287 h 1787292"/>
              <a:gd name="connsiteX39" fmla="*/ 2495814 w 12192000"/>
              <a:gd name="connsiteY39" fmla="*/ 155575 h 1787292"/>
              <a:gd name="connsiteX40" fmla="*/ 2548202 w 12192000"/>
              <a:gd name="connsiteY40" fmla="*/ 166687 h 1787292"/>
              <a:gd name="connsiteX41" fmla="*/ 2608527 w 12192000"/>
              <a:gd name="connsiteY41" fmla="*/ 174625 h 1787292"/>
              <a:gd name="connsiteX42" fmla="*/ 2676789 w 12192000"/>
              <a:gd name="connsiteY42" fmla="*/ 176212 h 1787292"/>
              <a:gd name="connsiteX43" fmla="*/ 2745052 w 12192000"/>
              <a:gd name="connsiteY43" fmla="*/ 174625 h 1787292"/>
              <a:gd name="connsiteX44" fmla="*/ 2805377 w 12192000"/>
              <a:gd name="connsiteY44" fmla="*/ 166687 h 1787292"/>
              <a:gd name="connsiteX45" fmla="*/ 2857764 w 12192000"/>
              <a:gd name="connsiteY45" fmla="*/ 155575 h 1787292"/>
              <a:gd name="connsiteX46" fmla="*/ 2903802 w 12192000"/>
              <a:gd name="connsiteY46" fmla="*/ 141287 h 1787292"/>
              <a:gd name="connsiteX47" fmla="*/ 2945077 w 12192000"/>
              <a:gd name="connsiteY47" fmla="*/ 125412 h 1787292"/>
              <a:gd name="connsiteX48" fmla="*/ 2981589 w 12192000"/>
              <a:gd name="connsiteY48" fmla="*/ 106362 h 1787292"/>
              <a:gd name="connsiteX49" fmla="*/ 3019689 w 12192000"/>
              <a:gd name="connsiteY49" fmla="*/ 87312 h 1787292"/>
              <a:gd name="connsiteX50" fmla="*/ 3057789 w 12192000"/>
              <a:gd name="connsiteY50" fmla="*/ 68262 h 1787292"/>
              <a:gd name="connsiteX51" fmla="*/ 3094302 w 12192000"/>
              <a:gd name="connsiteY51" fmla="*/ 52387 h 1787292"/>
              <a:gd name="connsiteX52" fmla="*/ 3135577 w 12192000"/>
              <a:gd name="connsiteY52" fmla="*/ 36512 h 1787292"/>
              <a:gd name="connsiteX53" fmla="*/ 3181614 w 12192000"/>
              <a:gd name="connsiteY53" fmla="*/ 20637 h 1787292"/>
              <a:gd name="connsiteX54" fmla="*/ 3234002 w 12192000"/>
              <a:gd name="connsiteY54" fmla="*/ 9525 h 1787292"/>
              <a:gd name="connsiteX55" fmla="*/ 3294327 w 12192000"/>
              <a:gd name="connsiteY55" fmla="*/ 3175 h 1787292"/>
              <a:gd name="connsiteX56" fmla="*/ 3361002 w 12192000"/>
              <a:gd name="connsiteY56" fmla="*/ 0 h 1787292"/>
              <a:gd name="connsiteX57" fmla="*/ 3430852 w 12192000"/>
              <a:gd name="connsiteY57" fmla="*/ 3175 h 1787292"/>
              <a:gd name="connsiteX58" fmla="*/ 3491177 w 12192000"/>
              <a:gd name="connsiteY58" fmla="*/ 9525 h 1787292"/>
              <a:gd name="connsiteX59" fmla="*/ 3543564 w 12192000"/>
              <a:gd name="connsiteY59" fmla="*/ 20637 h 1787292"/>
              <a:gd name="connsiteX60" fmla="*/ 3589602 w 12192000"/>
              <a:gd name="connsiteY60" fmla="*/ 36512 h 1787292"/>
              <a:gd name="connsiteX61" fmla="*/ 3630877 w 12192000"/>
              <a:gd name="connsiteY61" fmla="*/ 52387 h 1787292"/>
              <a:gd name="connsiteX62" fmla="*/ 3667389 w 12192000"/>
              <a:gd name="connsiteY62" fmla="*/ 68262 h 1787292"/>
              <a:gd name="connsiteX63" fmla="*/ 3705489 w 12192000"/>
              <a:gd name="connsiteY63" fmla="*/ 87312 h 1787292"/>
              <a:gd name="connsiteX64" fmla="*/ 3743589 w 12192000"/>
              <a:gd name="connsiteY64" fmla="*/ 106362 h 1787292"/>
              <a:gd name="connsiteX65" fmla="*/ 3780102 w 12192000"/>
              <a:gd name="connsiteY65" fmla="*/ 125412 h 1787292"/>
              <a:gd name="connsiteX66" fmla="*/ 3821377 w 12192000"/>
              <a:gd name="connsiteY66" fmla="*/ 141287 h 1787292"/>
              <a:gd name="connsiteX67" fmla="*/ 3867414 w 12192000"/>
              <a:gd name="connsiteY67" fmla="*/ 155575 h 1787292"/>
              <a:gd name="connsiteX68" fmla="*/ 3919802 w 12192000"/>
              <a:gd name="connsiteY68" fmla="*/ 166687 h 1787292"/>
              <a:gd name="connsiteX69" fmla="*/ 3980127 w 12192000"/>
              <a:gd name="connsiteY69" fmla="*/ 174625 h 1787292"/>
              <a:gd name="connsiteX70" fmla="*/ 4048389 w 12192000"/>
              <a:gd name="connsiteY70" fmla="*/ 176212 h 1787292"/>
              <a:gd name="connsiteX71" fmla="*/ 4116652 w 12192000"/>
              <a:gd name="connsiteY71" fmla="*/ 174625 h 1787292"/>
              <a:gd name="connsiteX72" fmla="*/ 4176977 w 12192000"/>
              <a:gd name="connsiteY72" fmla="*/ 166687 h 1787292"/>
              <a:gd name="connsiteX73" fmla="*/ 4229364 w 12192000"/>
              <a:gd name="connsiteY73" fmla="*/ 155575 h 1787292"/>
              <a:gd name="connsiteX74" fmla="*/ 4275402 w 12192000"/>
              <a:gd name="connsiteY74" fmla="*/ 141287 h 1787292"/>
              <a:gd name="connsiteX75" fmla="*/ 4316677 w 12192000"/>
              <a:gd name="connsiteY75" fmla="*/ 125412 h 1787292"/>
              <a:gd name="connsiteX76" fmla="*/ 4353189 w 12192000"/>
              <a:gd name="connsiteY76" fmla="*/ 106362 h 1787292"/>
              <a:gd name="connsiteX77" fmla="*/ 4429389 w 12192000"/>
              <a:gd name="connsiteY77" fmla="*/ 68262 h 1787292"/>
              <a:gd name="connsiteX78" fmla="*/ 4465902 w 12192000"/>
              <a:gd name="connsiteY78" fmla="*/ 52387 h 1787292"/>
              <a:gd name="connsiteX79" fmla="*/ 4507177 w 12192000"/>
              <a:gd name="connsiteY79" fmla="*/ 36512 h 1787292"/>
              <a:gd name="connsiteX80" fmla="*/ 4553214 w 12192000"/>
              <a:gd name="connsiteY80" fmla="*/ 20637 h 1787292"/>
              <a:gd name="connsiteX81" fmla="*/ 4605602 w 12192000"/>
              <a:gd name="connsiteY81" fmla="*/ 9525 h 1787292"/>
              <a:gd name="connsiteX82" fmla="*/ 4665928 w 12192000"/>
              <a:gd name="connsiteY82" fmla="*/ 3175 h 1787292"/>
              <a:gd name="connsiteX83" fmla="*/ 4734189 w 12192000"/>
              <a:gd name="connsiteY83" fmla="*/ 0 h 1787292"/>
              <a:gd name="connsiteX84" fmla="*/ 4802453 w 12192000"/>
              <a:gd name="connsiteY84" fmla="*/ 3175 h 1787292"/>
              <a:gd name="connsiteX85" fmla="*/ 4862777 w 12192000"/>
              <a:gd name="connsiteY85" fmla="*/ 9525 h 1787292"/>
              <a:gd name="connsiteX86" fmla="*/ 4915165 w 12192000"/>
              <a:gd name="connsiteY86" fmla="*/ 20637 h 1787292"/>
              <a:gd name="connsiteX87" fmla="*/ 4961201 w 12192000"/>
              <a:gd name="connsiteY87" fmla="*/ 36512 h 1787292"/>
              <a:gd name="connsiteX88" fmla="*/ 5002476 w 12192000"/>
              <a:gd name="connsiteY88" fmla="*/ 52387 h 1787292"/>
              <a:gd name="connsiteX89" fmla="*/ 5038989 w 12192000"/>
              <a:gd name="connsiteY89" fmla="*/ 68262 h 1787292"/>
              <a:gd name="connsiteX90" fmla="*/ 5077089 w 12192000"/>
              <a:gd name="connsiteY90" fmla="*/ 87312 h 1787292"/>
              <a:gd name="connsiteX91" fmla="*/ 5115189 w 12192000"/>
              <a:gd name="connsiteY91" fmla="*/ 106362 h 1787292"/>
              <a:gd name="connsiteX92" fmla="*/ 5151701 w 12192000"/>
              <a:gd name="connsiteY92" fmla="*/ 125412 h 1787292"/>
              <a:gd name="connsiteX93" fmla="*/ 5192976 w 12192000"/>
              <a:gd name="connsiteY93" fmla="*/ 141287 h 1787292"/>
              <a:gd name="connsiteX94" fmla="*/ 5239014 w 12192000"/>
              <a:gd name="connsiteY94" fmla="*/ 155575 h 1787292"/>
              <a:gd name="connsiteX95" fmla="*/ 5291401 w 12192000"/>
              <a:gd name="connsiteY95" fmla="*/ 166687 h 1787292"/>
              <a:gd name="connsiteX96" fmla="*/ 5351727 w 12192000"/>
              <a:gd name="connsiteY96" fmla="*/ 174625 h 1787292"/>
              <a:gd name="connsiteX97" fmla="*/ 5410199 w 12192000"/>
              <a:gd name="connsiteY97" fmla="*/ 175985 h 1787292"/>
              <a:gd name="connsiteX98" fmla="*/ 5468671 w 12192000"/>
              <a:gd name="connsiteY98" fmla="*/ 174625 h 1787292"/>
              <a:gd name="connsiteX99" fmla="*/ 5528996 w 12192000"/>
              <a:gd name="connsiteY99" fmla="*/ 166687 h 1787292"/>
              <a:gd name="connsiteX100" fmla="*/ 5581383 w 12192000"/>
              <a:gd name="connsiteY100" fmla="*/ 155575 h 1787292"/>
              <a:gd name="connsiteX101" fmla="*/ 5627421 w 12192000"/>
              <a:gd name="connsiteY101" fmla="*/ 141287 h 1787292"/>
              <a:gd name="connsiteX102" fmla="*/ 5668696 w 12192000"/>
              <a:gd name="connsiteY102" fmla="*/ 125412 h 1787292"/>
              <a:gd name="connsiteX103" fmla="*/ 5705209 w 12192000"/>
              <a:gd name="connsiteY103" fmla="*/ 106362 h 1787292"/>
              <a:gd name="connsiteX104" fmla="*/ 5743308 w 12192000"/>
              <a:gd name="connsiteY104" fmla="*/ 87312 h 1787292"/>
              <a:gd name="connsiteX105" fmla="*/ 5781408 w 12192000"/>
              <a:gd name="connsiteY105" fmla="*/ 68262 h 1787292"/>
              <a:gd name="connsiteX106" fmla="*/ 5817921 w 12192000"/>
              <a:gd name="connsiteY106" fmla="*/ 52387 h 1787292"/>
              <a:gd name="connsiteX107" fmla="*/ 5859196 w 12192000"/>
              <a:gd name="connsiteY107" fmla="*/ 36512 h 1787292"/>
              <a:gd name="connsiteX108" fmla="*/ 5905234 w 12192000"/>
              <a:gd name="connsiteY108" fmla="*/ 20637 h 1787292"/>
              <a:gd name="connsiteX109" fmla="*/ 5957621 w 12192000"/>
              <a:gd name="connsiteY109" fmla="*/ 9525 h 1787292"/>
              <a:gd name="connsiteX110" fmla="*/ 6017947 w 12192000"/>
              <a:gd name="connsiteY110" fmla="*/ 3175 h 1787292"/>
              <a:gd name="connsiteX111" fmla="*/ 6086208 w 12192000"/>
              <a:gd name="connsiteY111" fmla="*/ 0 h 1787292"/>
              <a:gd name="connsiteX112" fmla="*/ 6095999 w 12192000"/>
              <a:gd name="connsiteY112" fmla="*/ 455 h 1787292"/>
              <a:gd name="connsiteX113" fmla="*/ 6105789 w 12192000"/>
              <a:gd name="connsiteY113" fmla="*/ 0 h 1787292"/>
              <a:gd name="connsiteX114" fmla="*/ 6174052 w 12192000"/>
              <a:gd name="connsiteY114" fmla="*/ 3175 h 1787292"/>
              <a:gd name="connsiteX115" fmla="*/ 6234377 w 12192000"/>
              <a:gd name="connsiteY115" fmla="*/ 9525 h 1787292"/>
              <a:gd name="connsiteX116" fmla="*/ 6286764 w 12192000"/>
              <a:gd name="connsiteY116" fmla="*/ 20637 h 1787292"/>
              <a:gd name="connsiteX117" fmla="*/ 6332802 w 12192000"/>
              <a:gd name="connsiteY117" fmla="*/ 36512 h 1787292"/>
              <a:gd name="connsiteX118" fmla="*/ 6374077 w 12192000"/>
              <a:gd name="connsiteY118" fmla="*/ 52387 h 1787292"/>
              <a:gd name="connsiteX119" fmla="*/ 6410589 w 12192000"/>
              <a:gd name="connsiteY119" fmla="*/ 68262 h 1787292"/>
              <a:gd name="connsiteX120" fmla="*/ 6448689 w 12192000"/>
              <a:gd name="connsiteY120" fmla="*/ 87312 h 1787292"/>
              <a:gd name="connsiteX121" fmla="*/ 6486789 w 12192000"/>
              <a:gd name="connsiteY121" fmla="*/ 106362 h 1787292"/>
              <a:gd name="connsiteX122" fmla="*/ 6523302 w 12192000"/>
              <a:gd name="connsiteY122" fmla="*/ 125412 h 1787292"/>
              <a:gd name="connsiteX123" fmla="*/ 6564577 w 12192000"/>
              <a:gd name="connsiteY123" fmla="*/ 141287 h 1787292"/>
              <a:gd name="connsiteX124" fmla="*/ 6610614 w 12192000"/>
              <a:gd name="connsiteY124" fmla="*/ 155575 h 1787292"/>
              <a:gd name="connsiteX125" fmla="*/ 6663002 w 12192000"/>
              <a:gd name="connsiteY125" fmla="*/ 166687 h 1787292"/>
              <a:gd name="connsiteX126" fmla="*/ 6723327 w 12192000"/>
              <a:gd name="connsiteY126" fmla="*/ 174625 h 1787292"/>
              <a:gd name="connsiteX127" fmla="*/ 6781799 w 12192000"/>
              <a:gd name="connsiteY127" fmla="*/ 175985 h 1787292"/>
              <a:gd name="connsiteX128" fmla="*/ 6840271 w 12192000"/>
              <a:gd name="connsiteY128" fmla="*/ 174625 h 1787292"/>
              <a:gd name="connsiteX129" fmla="*/ 6900596 w 12192000"/>
              <a:gd name="connsiteY129" fmla="*/ 166687 h 1787292"/>
              <a:gd name="connsiteX130" fmla="*/ 6952983 w 12192000"/>
              <a:gd name="connsiteY130" fmla="*/ 155575 h 1787292"/>
              <a:gd name="connsiteX131" fmla="*/ 6999021 w 12192000"/>
              <a:gd name="connsiteY131" fmla="*/ 141287 h 1787292"/>
              <a:gd name="connsiteX132" fmla="*/ 7040296 w 12192000"/>
              <a:gd name="connsiteY132" fmla="*/ 125412 h 1787292"/>
              <a:gd name="connsiteX133" fmla="*/ 7076808 w 12192000"/>
              <a:gd name="connsiteY133" fmla="*/ 106362 h 1787292"/>
              <a:gd name="connsiteX134" fmla="*/ 7114908 w 12192000"/>
              <a:gd name="connsiteY134" fmla="*/ 87312 h 1787292"/>
              <a:gd name="connsiteX135" fmla="*/ 7153008 w 12192000"/>
              <a:gd name="connsiteY135" fmla="*/ 68262 h 1787292"/>
              <a:gd name="connsiteX136" fmla="*/ 7189521 w 12192000"/>
              <a:gd name="connsiteY136" fmla="*/ 52387 h 1787292"/>
              <a:gd name="connsiteX137" fmla="*/ 7230796 w 12192000"/>
              <a:gd name="connsiteY137" fmla="*/ 36512 h 1787292"/>
              <a:gd name="connsiteX138" fmla="*/ 7276833 w 12192000"/>
              <a:gd name="connsiteY138" fmla="*/ 20637 h 1787292"/>
              <a:gd name="connsiteX139" fmla="*/ 7329221 w 12192000"/>
              <a:gd name="connsiteY139" fmla="*/ 9525 h 1787292"/>
              <a:gd name="connsiteX140" fmla="*/ 7389546 w 12192000"/>
              <a:gd name="connsiteY140" fmla="*/ 3175 h 1787292"/>
              <a:gd name="connsiteX141" fmla="*/ 7457808 w 12192000"/>
              <a:gd name="connsiteY141" fmla="*/ 0 h 1787292"/>
              <a:gd name="connsiteX142" fmla="*/ 7526071 w 12192000"/>
              <a:gd name="connsiteY142" fmla="*/ 3175 h 1787292"/>
              <a:gd name="connsiteX143" fmla="*/ 7586396 w 12192000"/>
              <a:gd name="connsiteY143" fmla="*/ 9525 h 1787292"/>
              <a:gd name="connsiteX144" fmla="*/ 7638783 w 12192000"/>
              <a:gd name="connsiteY144" fmla="*/ 20637 h 1787292"/>
              <a:gd name="connsiteX145" fmla="*/ 7684821 w 12192000"/>
              <a:gd name="connsiteY145" fmla="*/ 36512 h 1787292"/>
              <a:gd name="connsiteX146" fmla="*/ 7726096 w 12192000"/>
              <a:gd name="connsiteY146" fmla="*/ 52387 h 1787292"/>
              <a:gd name="connsiteX147" fmla="*/ 7762608 w 12192000"/>
              <a:gd name="connsiteY147" fmla="*/ 68262 h 1787292"/>
              <a:gd name="connsiteX148" fmla="*/ 7800708 w 12192000"/>
              <a:gd name="connsiteY148" fmla="*/ 87312 h 1787292"/>
              <a:gd name="connsiteX149" fmla="*/ 7838808 w 12192000"/>
              <a:gd name="connsiteY149" fmla="*/ 106362 h 1787292"/>
              <a:gd name="connsiteX150" fmla="*/ 7875321 w 12192000"/>
              <a:gd name="connsiteY150" fmla="*/ 125412 h 1787292"/>
              <a:gd name="connsiteX151" fmla="*/ 7916596 w 12192000"/>
              <a:gd name="connsiteY151" fmla="*/ 141287 h 1787292"/>
              <a:gd name="connsiteX152" fmla="*/ 7962633 w 12192000"/>
              <a:gd name="connsiteY152" fmla="*/ 155575 h 1787292"/>
              <a:gd name="connsiteX153" fmla="*/ 8015021 w 12192000"/>
              <a:gd name="connsiteY153" fmla="*/ 166687 h 1787292"/>
              <a:gd name="connsiteX154" fmla="*/ 8075346 w 12192000"/>
              <a:gd name="connsiteY154" fmla="*/ 174625 h 1787292"/>
              <a:gd name="connsiteX155" fmla="*/ 8143608 w 12192000"/>
              <a:gd name="connsiteY155" fmla="*/ 176212 h 1787292"/>
              <a:gd name="connsiteX156" fmla="*/ 8211871 w 12192000"/>
              <a:gd name="connsiteY156" fmla="*/ 174625 h 1787292"/>
              <a:gd name="connsiteX157" fmla="*/ 8272196 w 12192000"/>
              <a:gd name="connsiteY157" fmla="*/ 166687 h 1787292"/>
              <a:gd name="connsiteX158" fmla="*/ 8324583 w 12192000"/>
              <a:gd name="connsiteY158" fmla="*/ 155575 h 1787292"/>
              <a:gd name="connsiteX159" fmla="*/ 8370621 w 12192000"/>
              <a:gd name="connsiteY159" fmla="*/ 141287 h 1787292"/>
              <a:gd name="connsiteX160" fmla="*/ 8411896 w 12192000"/>
              <a:gd name="connsiteY160" fmla="*/ 125412 h 1787292"/>
              <a:gd name="connsiteX161" fmla="*/ 8448408 w 12192000"/>
              <a:gd name="connsiteY161" fmla="*/ 106362 h 1787292"/>
              <a:gd name="connsiteX162" fmla="*/ 8486508 w 12192000"/>
              <a:gd name="connsiteY162" fmla="*/ 87312 h 1787292"/>
              <a:gd name="connsiteX163" fmla="*/ 8524608 w 12192000"/>
              <a:gd name="connsiteY163" fmla="*/ 68262 h 1787292"/>
              <a:gd name="connsiteX164" fmla="*/ 8561120 w 12192000"/>
              <a:gd name="connsiteY164" fmla="*/ 52387 h 1787292"/>
              <a:gd name="connsiteX165" fmla="*/ 8602396 w 12192000"/>
              <a:gd name="connsiteY165" fmla="*/ 36512 h 1787292"/>
              <a:gd name="connsiteX166" fmla="*/ 8648432 w 12192000"/>
              <a:gd name="connsiteY166" fmla="*/ 20637 h 1787292"/>
              <a:gd name="connsiteX167" fmla="*/ 8700820 w 12192000"/>
              <a:gd name="connsiteY167" fmla="*/ 9525 h 1787292"/>
              <a:gd name="connsiteX168" fmla="*/ 8761146 w 12192000"/>
              <a:gd name="connsiteY168" fmla="*/ 3175 h 1787292"/>
              <a:gd name="connsiteX169" fmla="*/ 8827820 w 12192000"/>
              <a:gd name="connsiteY169" fmla="*/ 0 h 1787292"/>
              <a:gd name="connsiteX170" fmla="*/ 8897670 w 12192000"/>
              <a:gd name="connsiteY170" fmla="*/ 3175 h 1787292"/>
              <a:gd name="connsiteX171" fmla="*/ 8957996 w 12192000"/>
              <a:gd name="connsiteY171" fmla="*/ 9525 h 1787292"/>
              <a:gd name="connsiteX172" fmla="*/ 9010382 w 12192000"/>
              <a:gd name="connsiteY172" fmla="*/ 20637 h 1787292"/>
              <a:gd name="connsiteX173" fmla="*/ 9056420 w 12192000"/>
              <a:gd name="connsiteY173" fmla="*/ 36512 h 1787292"/>
              <a:gd name="connsiteX174" fmla="*/ 9097696 w 12192000"/>
              <a:gd name="connsiteY174" fmla="*/ 52387 h 1787292"/>
              <a:gd name="connsiteX175" fmla="*/ 9134208 w 12192000"/>
              <a:gd name="connsiteY175" fmla="*/ 68262 h 1787292"/>
              <a:gd name="connsiteX176" fmla="*/ 9172308 w 12192000"/>
              <a:gd name="connsiteY176" fmla="*/ 87312 h 1787292"/>
              <a:gd name="connsiteX177" fmla="*/ 9210408 w 12192000"/>
              <a:gd name="connsiteY177" fmla="*/ 106362 h 1787292"/>
              <a:gd name="connsiteX178" fmla="*/ 9246920 w 12192000"/>
              <a:gd name="connsiteY178" fmla="*/ 125412 h 1787292"/>
              <a:gd name="connsiteX179" fmla="*/ 9288196 w 12192000"/>
              <a:gd name="connsiteY179" fmla="*/ 141287 h 1787292"/>
              <a:gd name="connsiteX180" fmla="*/ 9334232 w 12192000"/>
              <a:gd name="connsiteY180" fmla="*/ 155575 h 1787292"/>
              <a:gd name="connsiteX181" fmla="*/ 9386620 w 12192000"/>
              <a:gd name="connsiteY181" fmla="*/ 166687 h 1787292"/>
              <a:gd name="connsiteX182" fmla="*/ 9446946 w 12192000"/>
              <a:gd name="connsiteY182" fmla="*/ 174625 h 1787292"/>
              <a:gd name="connsiteX183" fmla="*/ 9515208 w 12192000"/>
              <a:gd name="connsiteY183" fmla="*/ 176212 h 1787292"/>
              <a:gd name="connsiteX184" fmla="*/ 9583470 w 12192000"/>
              <a:gd name="connsiteY184" fmla="*/ 174625 h 1787292"/>
              <a:gd name="connsiteX185" fmla="*/ 9643796 w 12192000"/>
              <a:gd name="connsiteY185" fmla="*/ 166687 h 1787292"/>
              <a:gd name="connsiteX186" fmla="*/ 9696182 w 12192000"/>
              <a:gd name="connsiteY186" fmla="*/ 155575 h 1787292"/>
              <a:gd name="connsiteX187" fmla="*/ 9742220 w 12192000"/>
              <a:gd name="connsiteY187" fmla="*/ 141287 h 1787292"/>
              <a:gd name="connsiteX188" fmla="*/ 9783496 w 12192000"/>
              <a:gd name="connsiteY188" fmla="*/ 125412 h 1787292"/>
              <a:gd name="connsiteX189" fmla="*/ 9820008 w 12192000"/>
              <a:gd name="connsiteY189" fmla="*/ 106362 h 1787292"/>
              <a:gd name="connsiteX190" fmla="*/ 9896208 w 12192000"/>
              <a:gd name="connsiteY190" fmla="*/ 68262 h 1787292"/>
              <a:gd name="connsiteX191" fmla="*/ 9932720 w 12192000"/>
              <a:gd name="connsiteY191" fmla="*/ 52387 h 1787292"/>
              <a:gd name="connsiteX192" fmla="*/ 9973996 w 12192000"/>
              <a:gd name="connsiteY192" fmla="*/ 36512 h 1787292"/>
              <a:gd name="connsiteX193" fmla="*/ 10020032 w 12192000"/>
              <a:gd name="connsiteY193" fmla="*/ 20637 h 1787292"/>
              <a:gd name="connsiteX194" fmla="*/ 10072420 w 12192000"/>
              <a:gd name="connsiteY194" fmla="*/ 9525 h 1787292"/>
              <a:gd name="connsiteX195" fmla="*/ 10132746 w 12192000"/>
              <a:gd name="connsiteY195" fmla="*/ 3175 h 1787292"/>
              <a:gd name="connsiteX196" fmla="*/ 10201008 w 12192000"/>
              <a:gd name="connsiteY196" fmla="*/ 0 h 1787292"/>
              <a:gd name="connsiteX197" fmla="*/ 10269270 w 12192000"/>
              <a:gd name="connsiteY197" fmla="*/ 3175 h 1787292"/>
              <a:gd name="connsiteX198" fmla="*/ 10329596 w 12192000"/>
              <a:gd name="connsiteY198" fmla="*/ 9525 h 1787292"/>
              <a:gd name="connsiteX199" fmla="*/ 10381982 w 12192000"/>
              <a:gd name="connsiteY199" fmla="*/ 20637 h 1787292"/>
              <a:gd name="connsiteX200" fmla="*/ 10428020 w 12192000"/>
              <a:gd name="connsiteY200" fmla="*/ 36512 h 1787292"/>
              <a:gd name="connsiteX201" fmla="*/ 10469296 w 12192000"/>
              <a:gd name="connsiteY201" fmla="*/ 52387 h 1787292"/>
              <a:gd name="connsiteX202" fmla="*/ 10505808 w 12192000"/>
              <a:gd name="connsiteY202" fmla="*/ 68262 h 1787292"/>
              <a:gd name="connsiteX203" fmla="*/ 10543908 w 12192000"/>
              <a:gd name="connsiteY203" fmla="*/ 87312 h 1787292"/>
              <a:gd name="connsiteX204" fmla="*/ 10582008 w 12192000"/>
              <a:gd name="connsiteY204" fmla="*/ 106362 h 1787292"/>
              <a:gd name="connsiteX205" fmla="*/ 10618520 w 12192000"/>
              <a:gd name="connsiteY205" fmla="*/ 125412 h 1787292"/>
              <a:gd name="connsiteX206" fmla="*/ 10659796 w 12192000"/>
              <a:gd name="connsiteY206" fmla="*/ 141287 h 1787292"/>
              <a:gd name="connsiteX207" fmla="*/ 10705832 w 12192000"/>
              <a:gd name="connsiteY207" fmla="*/ 155575 h 1787292"/>
              <a:gd name="connsiteX208" fmla="*/ 10758220 w 12192000"/>
              <a:gd name="connsiteY208" fmla="*/ 166687 h 1787292"/>
              <a:gd name="connsiteX209" fmla="*/ 10818546 w 12192000"/>
              <a:gd name="connsiteY209" fmla="*/ 174625 h 1787292"/>
              <a:gd name="connsiteX210" fmla="*/ 10886808 w 12192000"/>
              <a:gd name="connsiteY210" fmla="*/ 176212 h 1787292"/>
              <a:gd name="connsiteX211" fmla="*/ 10955070 w 12192000"/>
              <a:gd name="connsiteY211" fmla="*/ 174625 h 1787292"/>
              <a:gd name="connsiteX212" fmla="*/ 11015396 w 12192000"/>
              <a:gd name="connsiteY212" fmla="*/ 166687 h 1787292"/>
              <a:gd name="connsiteX213" fmla="*/ 11067782 w 12192000"/>
              <a:gd name="connsiteY213" fmla="*/ 155575 h 1787292"/>
              <a:gd name="connsiteX214" fmla="*/ 11113820 w 12192000"/>
              <a:gd name="connsiteY214" fmla="*/ 141287 h 1787292"/>
              <a:gd name="connsiteX215" fmla="*/ 11155096 w 12192000"/>
              <a:gd name="connsiteY215" fmla="*/ 125412 h 1787292"/>
              <a:gd name="connsiteX216" fmla="*/ 11191608 w 12192000"/>
              <a:gd name="connsiteY216" fmla="*/ 106362 h 1787292"/>
              <a:gd name="connsiteX217" fmla="*/ 11229708 w 12192000"/>
              <a:gd name="connsiteY217" fmla="*/ 87312 h 1787292"/>
              <a:gd name="connsiteX218" fmla="*/ 11267808 w 12192000"/>
              <a:gd name="connsiteY218" fmla="*/ 68262 h 1787292"/>
              <a:gd name="connsiteX219" fmla="*/ 11304320 w 12192000"/>
              <a:gd name="connsiteY219" fmla="*/ 52387 h 1787292"/>
              <a:gd name="connsiteX220" fmla="*/ 11345596 w 12192000"/>
              <a:gd name="connsiteY220" fmla="*/ 36512 h 1787292"/>
              <a:gd name="connsiteX221" fmla="*/ 11391632 w 12192000"/>
              <a:gd name="connsiteY221" fmla="*/ 20637 h 1787292"/>
              <a:gd name="connsiteX222" fmla="*/ 11444020 w 12192000"/>
              <a:gd name="connsiteY222" fmla="*/ 9525 h 1787292"/>
              <a:gd name="connsiteX223" fmla="*/ 11504346 w 12192000"/>
              <a:gd name="connsiteY223" fmla="*/ 3175 h 1787292"/>
              <a:gd name="connsiteX224" fmla="*/ 11572608 w 12192000"/>
              <a:gd name="connsiteY224" fmla="*/ 0 h 1787292"/>
              <a:gd name="connsiteX225" fmla="*/ 11640870 w 12192000"/>
              <a:gd name="connsiteY225" fmla="*/ 3175 h 1787292"/>
              <a:gd name="connsiteX226" fmla="*/ 11701196 w 12192000"/>
              <a:gd name="connsiteY226" fmla="*/ 9525 h 1787292"/>
              <a:gd name="connsiteX227" fmla="*/ 11753582 w 12192000"/>
              <a:gd name="connsiteY227" fmla="*/ 20637 h 1787292"/>
              <a:gd name="connsiteX228" fmla="*/ 11799620 w 12192000"/>
              <a:gd name="connsiteY228" fmla="*/ 36512 h 1787292"/>
              <a:gd name="connsiteX229" fmla="*/ 11840896 w 12192000"/>
              <a:gd name="connsiteY229" fmla="*/ 52387 h 1787292"/>
              <a:gd name="connsiteX230" fmla="*/ 11877408 w 12192000"/>
              <a:gd name="connsiteY230" fmla="*/ 68262 h 1787292"/>
              <a:gd name="connsiteX231" fmla="*/ 11915508 w 12192000"/>
              <a:gd name="connsiteY231" fmla="*/ 87312 h 1787292"/>
              <a:gd name="connsiteX232" fmla="*/ 11953608 w 12192000"/>
              <a:gd name="connsiteY232" fmla="*/ 106362 h 1787292"/>
              <a:gd name="connsiteX233" fmla="*/ 11990120 w 12192000"/>
              <a:gd name="connsiteY233" fmla="*/ 125412 h 1787292"/>
              <a:gd name="connsiteX234" fmla="*/ 12031396 w 12192000"/>
              <a:gd name="connsiteY234" fmla="*/ 141287 h 1787292"/>
              <a:gd name="connsiteX235" fmla="*/ 12077432 w 12192000"/>
              <a:gd name="connsiteY235" fmla="*/ 155575 h 1787292"/>
              <a:gd name="connsiteX236" fmla="*/ 12129820 w 12192000"/>
              <a:gd name="connsiteY236" fmla="*/ 166688 h 1787292"/>
              <a:gd name="connsiteX237" fmla="*/ 12190146 w 12192000"/>
              <a:gd name="connsiteY237" fmla="*/ 174625 h 1787292"/>
              <a:gd name="connsiteX238" fmla="*/ 12192000 w 12192000"/>
              <a:gd name="connsiteY238" fmla="*/ 174668 h 1787292"/>
              <a:gd name="connsiteX239" fmla="*/ 12192000 w 12192000"/>
              <a:gd name="connsiteY239" fmla="*/ 885826 h 1787292"/>
              <a:gd name="connsiteX240" fmla="*/ 12192000 w 12192000"/>
              <a:gd name="connsiteY240" fmla="*/ 1787292 h 1787292"/>
              <a:gd name="connsiteX241" fmla="*/ 0 w 12192000"/>
              <a:gd name="connsiteY241" fmla="*/ 1787292 h 1787292"/>
              <a:gd name="connsiteX242" fmla="*/ 0 w 12192000"/>
              <a:gd name="connsiteY242" fmla="*/ 885826 h 1787292"/>
              <a:gd name="connsiteX243" fmla="*/ 0 w 12192000"/>
              <a:gd name="connsiteY243" fmla="*/ 174668 h 1787292"/>
              <a:gd name="connsiteX244" fmla="*/ 1852 w 12192000"/>
              <a:gd name="connsiteY244" fmla="*/ 174625 h 1787292"/>
              <a:gd name="connsiteX245" fmla="*/ 62177 w 12192000"/>
              <a:gd name="connsiteY245" fmla="*/ 166687 h 1787292"/>
              <a:gd name="connsiteX246" fmla="*/ 114564 w 12192000"/>
              <a:gd name="connsiteY246" fmla="*/ 155575 h 1787292"/>
              <a:gd name="connsiteX247" fmla="*/ 160602 w 12192000"/>
              <a:gd name="connsiteY247" fmla="*/ 141287 h 1787292"/>
              <a:gd name="connsiteX248" fmla="*/ 201877 w 12192000"/>
              <a:gd name="connsiteY248" fmla="*/ 125412 h 1787292"/>
              <a:gd name="connsiteX249" fmla="*/ 238389 w 12192000"/>
              <a:gd name="connsiteY249" fmla="*/ 106362 h 1787292"/>
              <a:gd name="connsiteX250" fmla="*/ 276489 w 12192000"/>
              <a:gd name="connsiteY250" fmla="*/ 87312 h 1787292"/>
              <a:gd name="connsiteX251" fmla="*/ 314589 w 12192000"/>
              <a:gd name="connsiteY251" fmla="*/ 68262 h 1787292"/>
              <a:gd name="connsiteX252" fmla="*/ 351102 w 12192000"/>
              <a:gd name="connsiteY252" fmla="*/ 52387 h 1787292"/>
              <a:gd name="connsiteX253" fmla="*/ 392377 w 12192000"/>
              <a:gd name="connsiteY253" fmla="*/ 36512 h 1787292"/>
              <a:gd name="connsiteX254" fmla="*/ 438414 w 12192000"/>
              <a:gd name="connsiteY254" fmla="*/ 20637 h 1787292"/>
              <a:gd name="connsiteX255" fmla="*/ 490802 w 12192000"/>
              <a:gd name="connsiteY255" fmla="*/ 9525 h 1787292"/>
              <a:gd name="connsiteX256" fmla="*/ 551127 w 12192000"/>
              <a:gd name="connsiteY256" fmla="*/ 3175 h 1787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Lst>
            <a:rect l="l" t="t" r="r" b="b"/>
            <a:pathLst>
              <a:path w="12192000" h="1787292">
                <a:moveTo>
                  <a:pt x="619389" y="0"/>
                </a:moveTo>
                <a:lnTo>
                  <a:pt x="687652" y="3175"/>
                </a:lnTo>
                <a:lnTo>
                  <a:pt x="747977" y="9525"/>
                </a:lnTo>
                <a:lnTo>
                  <a:pt x="800364" y="20637"/>
                </a:lnTo>
                <a:lnTo>
                  <a:pt x="846402" y="36512"/>
                </a:lnTo>
                <a:lnTo>
                  <a:pt x="887677" y="52387"/>
                </a:lnTo>
                <a:lnTo>
                  <a:pt x="924189" y="68262"/>
                </a:lnTo>
                <a:lnTo>
                  <a:pt x="962289" y="87312"/>
                </a:lnTo>
                <a:lnTo>
                  <a:pt x="1000389" y="106362"/>
                </a:lnTo>
                <a:lnTo>
                  <a:pt x="1036902" y="125412"/>
                </a:lnTo>
                <a:lnTo>
                  <a:pt x="1078177" y="141287"/>
                </a:lnTo>
                <a:lnTo>
                  <a:pt x="1124214" y="155575"/>
                </a:lnTo>
                <a:lnTo>
                  <a:pt x="1176602" y="166687"/>
                </a:lnTo>
                <a:lnTo>
                  <a:pt x="1236927" y="174625"/>
                </a:lnTo>
                <a:lnTo>
                  <a:pt x="1305189" y="176212"/>
                </a:lnTo>
                <a:lnTo>
                  <a:pt x="1373452" y="174625"/>
                </a:lnTo>
                <a:lnTo>
                  <a:pt x="1433777" y="166687"/>
                </a:lnTo>
                <a:lnTo>
                  <a:pt x="1486164" y="155575"/>
                </a:lnTo>
                <a:lnTo>
                  <a:pt x="1532202" y="141287"/>
                </a:lnTo>
                <a:lnTo>
                  <a:pt x="1573477" y="125412"/>
                </a:lnTo>
                <a:lnTo>
                  <a:pt x="1609989" y="106362"/>
                </a:lnTo>
                <a:lnTo>
                  <a:pt x="1648089" y="87312"/>
                </a:lnTo>
                <a:lnTo>
                  <a:pt x="1686189" y="68262"/>
                </a:lnTo>
                <a:lnTo>
                  <a:pt x="1722702" y="52387"/>
                </a:lnTo>
                <a:lnTo>
                  <a:pt x="1763977" y="36512"/>
                </a:lnTo>
                <a:lnTo>
                  <a:pt x="1810014" y="20637"/>
                </a:lnTo>
                <a:lnTo>
                  <a:pt x="1862402" y="9525"/>
                </a:lnTo>
                <a:lnTo>
                  <a:pt x="1922727" y="3175"/>
                </a:lnTo>
                <a:lnTo>
                  <a:pt x="1990989" y="0"/>
                </a:lnTo>
                <a:lnTo>
                  <a:pt x="2059252" y="3175"/>
                </a:lnTo>
                <a:lnTo>
                  <a:pt x="2119577" y="9525"/>
                </a:lnTo>
                <a:lnTo>
                  <a:pt x="2171964" y="20637"/>
                </a:lnTo>
                <a:lnTo>
                  <a:pt x="2218002" y="36512"/>
                </a:lnTo>
                <a:lnTo>
                  <a:pt x="2259277" y="52387"/>
                </a:lnTo>
                <a:lnTo>
                  <a:pt x="2295789" y="68262"/>
                </a:lnTo>
                <a:lnTo>
                  <a:pt x="2333889" y="87312"/>
                </a:lnTo>
                <a:lnTo>
                  <a:pt x="2371989" y="106362"/>
                </a:lnTo>
                <a:lnTo>
                  <a:pt x="2408502" y="125412"/>
                </a:lnTo>
                <a:lnTo>
                  <a:pt x="2449777" y="141287"/>
                </a:lnTo>
                <a:lnTo>
                  <a:pt x="2495814" y="155575"/>
                </a:lnTo>
                <a:lnTo>
                  <a:pt x="2548202" y="166687"/>
                </a:lnTo>
                <a:lnTo>
                  <a:pt x="2608527" y="174625"/>
                </a:lnTo>
                <a:lnTo>
                  <a:pt x="2676789" y="176212"/>
                </a:lnTo>
                <a:lnTo>
                  <a:pt x="2745052" y="174625"/>
                </a:lnTo>
                <a:lnTo>
                  <a:pt x="2805377" y="166687"/>
                </a:lnTo>
                <a:lnTo>
                  <a:pt x="2857764" y="155575"/>
                </a:lnTo>
                <a:lnTo>
                  <a:pt x="2903802" y="141287"/>
                </a:lnTo>
                <a:lnTo>
                  <a:pt x="2945077" y="125412"/>
                </a:lnTo>
                <a:lnTo>
                  <a:pt x="2981589" y="106362"/>
                </a:lnTo>
                <a:lnTo>
                  <a:pt x="3019689" y="87312"/>
                </a:lnTo>
                <a:lnTo>
                  <a:pt x="3057789" y="68262"/>
                </a:lnTo>
                <a:lnTo>
                  <a:pt x="3094302" y="52387"/>
                </a:lnTo>
                <a:lnTo>
                  <a:pt x="3135577" y="36512"/>
                </a:lnTo>
                <a:lnTo>
                  <a:pt x="3181614" y="20637"/>
                </a:lnTo>
                <a:lnTo>
                  <a:pt x="3234002" y="9525"/>
                </a:lnTo>
                <a:lnTo>
                  <a:pt x="3294327" y="3175"/>
                </a:lnTo>
                <a:lnTo>
                  <a:pt x="3361002" y="0"/>
                </a:lnTo>
                <a:lnTo>
                  <a:pt x="3430852" y="3175"/>
                </a:lnTo>
                <a:lnTo>
                  <a:pt x="3491177" y="9525"/>
                </a:lnTo>
                <a:lnTo>
                  <a:pt x="3543564" y="20637"/>
                </a:lnTo>
                <a:lnTo>
                  <a:pt x="3589602" y="36512"/>
                </a:lnTo>
                <a:lnTo>
                  <a:pt x="3630877" y="52387"/>
                </a:lnTo>
                <a:lnTo>
                  <a:pt x="3667389" y="68262"/>
                </a:lnTo>
                <a:lnTo>
                  <a:pt x="3705489" y="87312"/>
                </a:lnTo>
                <a:lnTo>
                  <a:pt x="3743589" y="106362"/>
                </a:lnTo>
                <a:lnTo>
                  <a:pt x="3780102" y="125412"/>
                </a:lnTo>
                <a:lnTo>
                  <a:pt x="3821377" y="141287"/>
                </a:lnTo>
                <a:lnTo>
                  <a:pt x="3867414" y="155575"/>
                </a:lnTo>
                <a:lnTo>
                  <a:pt x="3919802" y="166687"/>
                </a:lnTo>
                <a:lnTo>
                  <a:pt x="3980127" y="174625"/>
                </a:lnTo>
                <a:lnTo>
                  <a:pt x="4048389" y="176212"/>
                </a:lnTo>
                <a:lnTo>
                  <a:pt x="4116652" y="174625"/>
                </a:lnTo>
                <a:lnTo>
                  <a:pt x="4176977" y="166687"/>
                </a:lnTo>
                <a:lnTo>
                  <a:pt x="4229364" y="155575"/>
                </a:lnTo>
                <a:lnTo>
                  <a:pt x="4275402" y="141287"/>
                </a:lnTo>
                <a:lnTo>
                  <a:pt x="4316677" y="125412"/>
                </a:lnTo>
                <a:lnTo>
                  <a:pt x="4353189" y="106362"/>
                </a:lnTo>
                <a:lnTo>
                  <a:pt x="4429389" y="68262"/>
                </a:lnTo>
                <a:lnTo>
                  <a:pt x="4465902" y="52387"/>
                </a:lnTo>
                <a:lnTo>
                  <a:pt x="4507177" y="36512"/>
                </a:lnTo>
                <a:lnTo>
                  <a:pt x="4553214" y="20637"/>
                </a:lnTo>
                <a:lnTo>
                  <a:pt x="4605602" y="9525"/>
                </a:lnTo>
                <a:lnTo>
                  <a:pt x="4665928" y="3175"/>
                </a:lnTo>
                <a:lnTo>
                  <a:pt x="4734189" y="0"/>
                </a:lnTo>
                <a:lnTo>
                  <a:pt x="4802453" y="3175"/>
                </a:lnTo>
                <a:lnTo>
                  <a:pt x="4862777" y="9525"/>
                </a:lnTo>
                <a:lnTo>
                  <a:pt x="4915165" y="20637"/>
                </a:lnTo>
                <a:lnTo>
                  <a:pt x="4961201" y="36512"/>
                </a:lnTo>
                <a:lnTo>
                  <a:pt x="5002476" y="52387"/>
                </a:lnTo>
                <a:lnTo>
                  <a:pt x="5038989" y="68262"/>
                </a:lnTo>
                <a:lnTo>
                  <a:pt x="5077089" y="87312"/>
                </a:lnTo>
                <a:lnTo>
                  <a:pt x="5115189" y="106362"/>
                </a:lnTo>
                <a:lnTo>
                  <a:pt x="5151701" y="125412"/>
                </a:lnTo>
                <a:lnTo>
                  <a:pt x="5192976" y="141287"/>
                </a:lnTo>
                <a:lnTo>
                  <a:pt x="5239014" y="155575"/>
                </a:lnTo>
                <a:lnTo>
                  <a:pt x="5291401" y="166687"/>
                </a:lnTo>
                <a:lnTo>
                  <a:pt x="5351727" y="174625"/>
                </a:lnTo>
                <a:lnTo>
                  <a:pt x="5410199" y="175985"/>
                </a:lnTo>
                <a:lnTo>
                  <a:pt x="5468671" y="174625"/>
                </a:lnTo>
                <a:lnTo>
                  <a:pt x="5528996" y="166687"/>
                </a:lnTo>
                <a:lnTo>
                  <a:pt x="5581383" y="155575"/>
                </a:lnTo>
                <a:lnTo>
                  <a:pt x="5627421" y="141287"/>
                </a:lnTo>
                <a:lnTo>
                  <a:pt x="5668696" y="125412"/>
                </a:lnTo>
                <a:lnTo>
                  <a:pt x="5705209" y="106362"/>
                </a:lnTo>
                <a:lnTo>
                  <a:pt x="5743308" y="87312"/>
                </a:lnTo>
                <a:lnTo>
                  <a:pt x="5781408" y="68262"/>
                </a:lnTo>
                <a:lnTo>
                  <a:pt x="5817921" y="52387"/>
                </a:lnTo>
                <a:lnTo>
                  <a:pt x="5859196" y="36512"/>
                </a:lnTo>
                <a:lnTo>
                  <a:pt x="5905234" y="20637"/>
                </a:lnTo>
                <a:lnTo>
                  <a:pt x="5957621" y="9525"/>
                </a:lnTo>
                <a:lnTo>
                  <a:pt x="6017947" y="3175"/>
                </a:lnTo>
                <a:lnTo>
                  <a:pt x="6086208" y="0"/>
                </a:lnTo>
                <a:lnTo>
                  <a:pt x="6095999" y="455"/>
                </a:lnTo>
                <a:lnTo>
                  <a:pt x="6105789" y="0"/>
                </a:lnTo>
                <a:lnTo>
                  <a:pt x="6174052" y="3175"/>
                </a:lnTo>
                <a:lnTo>
                  <a:pt x="6234377" y="9525"/>
                </a:lnTo>
                <a:lnTo>
                  <a:pt x="6286764" y="20637"/>
                </a:lnTo>
                <a:lnTo>
                  <a:pt x="6332802" y="36512"/>
                </a:lnTo>
                <a:lnTo>
                  <a:pt x="6374077" y="52387"/>
                </a:lnTo>
                <a:lnTo>
                  <a:pt x="6410589" y="68262"/>
                </a:lnTo>
                <a:lnTo>
                  <a:pt x="6448689" y="87312"/>
                </a:lnTo>
                <a:lnTo>
                  <a:pt x="6486789" y="106362"/>
                </a:lnTo>
                <a:lnTo>
                  <a:pt x="6523302" y="125412"/>
                </a:lnTo>
                <a:lnTo>
                  <a:pt x="6564577" y="141287"/>
                </a:lnTo>
                <a:lnTo>
                  <a:pt x="6610614" y="155575"/>
                </a:lnTo>
                <a:lnTo>
                  <a:pt x="6663002" y="166687"/>
                </a:lnTo>
                <a:lnTo>
                  <a:pt x="6723327" y="174625"/>
                </a:lnTo>
                <a:lnTo>
                  <a:pt x="6781799" y="175985"/>
                </a:lnTo>
                <a:lnTo>
                  <a:pt x="6840271" y="174625"/>
                </a:lnTo>
                <a:lnTo>
                  <a:pt x="6900596" y="166687"/>
                </a:lnTo>
                <a:lnTo>
                  <a:pt x="6952983" y="155575"/>
                </a:lnTo>
                <a:lnTo>
                  <a:pt x="6999021" y="141287"/>
                </a:lnTo>
                <a:lnTo>
                  <a:pt x="7040296" y="125412"/>
                </a:lnTo>
                <a:lnTo>
                  <a:pt x="7076808" y="106362"/>
                </a:lnTo>
                <a:lnTo>
                  <a:pt x="7114908" y="87312"/>
                </a:lnTo>
                <a:lnTo>
                  <a:pt x="7153008" y="68262"/>
                </a:lnTo>
                <a:lnTo>
                  <a:pt x="7189521" y="52387"/>
                </a:lnTo>
                <a:lnTo>
                  <a:pt x="7230796" y="36512"/>
                </a:lnTo>
                <a:lnTo>
                  <a:pt x="7276833" y="20637"/>
                </a:lnTo>
                <a:lnTo>
                  <a:pt x="7329221" y="9525"/>
                </a:lnTo>
                <a:lnTo>
                  <a:pt x="7389546" y="3175"/>
                </a:lnTo>
                <a:lnTo>
                  <a:pt x="7457808" y="0"/>
                </a:lnTo>
                <a:lnTo>
                  <a:pt x="7526071" y="3175"/>
                </a:lnTo>
                <a:lnTo>
                  <a:pt x="7586396" y="9525"/>
                </a:lnTo>
                <a:lnTo>
                  <a:pt x="7638783" y="20637"/>
                </a:lnTo>
                <a:lnTo>
                  <a:pt x="7684821" y="36512"/>
                </a:lnTo>
                <a:lnTo>
                  <a:pt x="7726096" y="52387"/>
                </a:lnTo>
                <a:lnTo>
                  <a:pt x="7762608" y="68262"/>
                </a:lnTo>
                <a:lnTo>
                  <a:pt x="7800708" y="87312"/>
                </a:lnTo>
                <a:lnTo>
                  <a:pt x="7838808" y="106362"/>
                </a:lnTo>
                <a:lnTo>
                  <a:pt x="7875321" y="125412"/>
                </a:lnTo>
                <a:lnTo>
                  <a:pt x="7916596" y="141287"/>
                </a:lnTo>
                <a:lnTo>
                  <a:pt x="7962633" y="155575"/>
                </a:lnTo>
                <a:lnTo>
                  <a:pt x="8015021" y="166687"/>
                </a:lnTo>
                <a:lnTo>
                  <a:pt x="8075346" y="174625"/>
                </a:lnTo>
                <a:lnTo>
                  <a:pt x="8143608" y="176212"/>
                </a:lnTo>
                <a:lnTo>
                  <a:pt x="8211871" y="174625"/>
                </a:lnTo>
                <a:lnTo>
                  <a:pt x="8272196" y="166687"/>
                </a:lnTo>
                <a:lnTo>
                  <a:pt x="8324583" y="155575"/>
                </a:lnTo>
                <a:lnTo>
                  <a:pt x="8370621" y="141287"/>
                </a:lnTo>
                <a:lnTo>
                  <a:pt x="8411896" y="125412"/>
                </a:lnTo>
                <a:lnTo>
                  <a:pt x="8448408" y="106362"/>
                </a:lnTo>
                <a:lnTo>
                  <a:pt x="8486508" y="87312"/>
                </a:lnTo>
                <a:lnTo>
                  <a:pt x="8524608" y="68262"/>
                </a:lnTo>
                <a:lnTo>
                  <a:pt x="8561120" y="52387"/>
                </a:lnTo>
                <a:lnTo>
                  <a:pt x="8602396" y="36512"/>
                </a:lnTo>
                <a:lnTo>
                  <a:pt x="8648432" y="20637"/>
                </a:lnTo>
                <a:lnTo>
                  <a:pt x="8700820" y="9525"/>
                </a:lnTo>
                <a:lnTo>
                  <a:pt x="8761146" y="3175"/>
                </a:lnTo>
                <a:lnTo>
                  <a:pt x="8827820" y="0"/>
                </a:lnTo>
                <a:lnTo>
                  <a:pt x="8897670" y="3175"/>
                </a:lnTo>
                <a:lnTo>
                  <a:pt x="8957996" y="9525"/>
                </a:lnTo>
                <a:lnTo>
                  <a:pt x="9010382" y="20637"/>
                </a:lnTo>
                <a:lnTo>
                  <a:pt x="9056420" y="36512"/>
                </a:lnTo>
                <a:lnTo>
                  <a:pt x="9097696" y="52387"/>
                </a:lnTo>
                <a:lnTo>
                  <a:pt x="9134208" y="68262"/>
                </a:lnTo>
                <a:lnTo>
                  <a:pt x="9172308" y="87312"/>
                </a:lnTo>
                <a:lnTo>
                  <a:pt x="9210408" y="106362"/>
                </a:lnTo>
                <a:lnTo>
                  <a:pt x="9246920" y="125412"/>
                </a:lnTo>
                <a:lnTo>
                  <a:pt x="9288196" y="141287"/>
                </a:lnTo>
                <a:lnTo>
                  <a:pt x="9334232" y="155575"/>
                </a:lnTo>
                <a:lnTo>
                  <a:pt x="9386620" y="166687"/>
                </a:lnTo>
                <a:lnTo>
                  <a:pt x="9446946" y="174625"/>
                </a:lnTo>
                <a:lnTo>
                  <a:pt x="9515208" y="176212"/>
                </a:lnTo>
                <a:lnTo>
                  <a:pt x="9583470" y="174625"/>
                </a:lnTo>
                <a:lnTo>
                  <a:pt x="9643796" y="166687"/>
                </a:lnTo>
                <a:lnTo>
                  <a:pt x="9696182" y="155575"/>
                </a:lnTo>
                <a:lnTo>
                  <a:pt x="9742220" y="141287"/>
                </a:lnTo>
                <a:lnTo>
                  <a:pt x="9783496" y="125412"/>
                </a:lnTo>
                <a:lnTo>
                  <a:pt x="9820008" y="106362"/>
                </a:lnTo>
                <a:lnTo>
                  <a:pt x="9896208" y="68262"/>
                </a:lnTo>
                <a:lnTo>
                  <a:pt x="9932720" y="52387"/>
                </a:lnTo>
                <a:lnTo>
                  <a:pt x="9973996" y="36512"/>
                </a:lnTo>
                <a:lnTo>
                  <a:pt x="10020032" y="20637"/>
                </a:lnTo>
                <a:lnTo>
                  <a:pt x="10072420" y="9525"/>
                </a:lnTo>
                <a:lnTo>
                  <a:pt x="10132746" y="3175"/>
                </a:lnTo>
                <a:lnTo>
                  <a:pt x="10201008" y="0"/>
                </a:lnTo>
                <a:lnTo>
                  <a:pt x="10269270" y="3175"/>
                </a:lnTo>
                <a:lnTo>
                  <a:pt x="10329596" y="9525"/>
                </a:lnTo>
                <a:lnTo>
                  <a:pt x="10381982" y="20637"/>
                </a:lnTo>
                <a:lnTo>
                  <a:pt x="10428020" y="36512"/>
                </a:lnTo>
                <a:lnTo>
                  <a:pt x="10469296" y="52387"/>
                </a:lnTo>
                <a:lnTo>
                  <a:pt x="10505808" y="68262"/>
                </a:lnTo>
                <a:lnTo>
                  <a:pt x="10543908" y="87312"/>
                </a:lnTo>
                <a:lnTo>
                  <a:pt x="10582008" y="106362"/>
                </a:lnTo>
                <a:lnTo>
                  <a:pt x="10618520" y="125412"/>
                </a:lnTo>
                <a:lnTo>
                  <a:pt x="10659796" y="141287"/>
                </a:lnTo>
                <a:lnTo>
                  <a:pt x="10705832" y="155575"/>
                </a:lnTo>
                <a:lnTo>
                  <a:pt x="10758220" y="166687"/>
                </a:lnTo>
                <a:lnTo>
                  <a:pt x="10818546" y="174625"/>
                </a:lnTo>
                <a:lnTo>
                  <a:pt x="10886808" y="176212"/>
                </a:lnTo>
                <a:lnTo>
                  <a:pt x="10955070" y="174625"/>
                </a:lnTo>
                <a:lnTo>
                  <a:pt x="11015396" y="166687"/>
                </a:lnTo>
                <a:lnTo>
                  <a:pt x="11067782" y="155575"/>
                </a:lnTo>
                <a:lnTo>
                  <a:pt x="11113820" y="141287"/>
                </a:lnTo>
                <a:lnTo>
                  <a:pt x="11155096" y="125412"/>
                </a:lnTo>
                <a:lnTo>
                  <a:pt x="11191608" y="106362"/>
                </a:lnTo>
                <a:lnTo>
                  <a:pt x="11229708" y="87312"/>
                </a:lnTo>
                <a:lnTo>
                  <a:pt x="11267808" y="68262"/>
                </a:lnTo>
                <a:lnTo>
                  <a:pt x="11304320" y="52387"/>
                </a:lnTo>
                <a:lnTo>
                  <a:pt x="11345596" y="36512"/>
                </a:lnTo>
                <a:lnTo>
                  <a:pt x="11391632" y="20637"/>
                </a:lnTo>
                <a:lnTo>
                  <a:pt x="11444020" y="9525"/>
                </a:lnTo>
                <a:lnTo>
                  <a:pt x="11504346" y="3175"/>
                </a:lnTo>
                <a:lnTo>
                  <a:pt x="11572608" y="0"/>
                </a:lnTo>
                <a:lnTo>
                  <a:pt x="11640870" y="3175"/>
                </a:lnTo>
                <a:lnTo>
                  <a:pt x="11701196" y="9525"/>
                </a:lnTo>
                <a:lnTo>
                  <a:pt x="11753582" y="20637"/>
                </a:lnTo>
                <a:lnTo>
                  <a:pt x="11799620" y="36512"/>
                </a:lnTo>
                <a:lnTo>
                  <a:pt x="11840896" y="52387"/>
                </a:lnTo>
                <a:lnTo>
                  <a:pt x="11877408" y="68262"/>
                </a:lnTo>
                <a:lnTo>
                  <a:pt x="11915508" y="87312"/>
                </a:lnTo>
                <a:lnTo>
                  <a:pt x="11953608" y="106362"/>
                </a:lnTo>
                <a:lnTo>
                  <a:pt x="11990120" y="125412"/>
                </a:lnTo>
                <a:lnTo>
                  <a:pt x="12031396" y="141287"/>
                </a:lnTo>
                <a:lnTo>
                  <a:pt x="12077432" y="155575"/>
                </a:lnTo>
                <a:lnTo>
                  <a:pt x="12129820" y="166688"/>
                </a:lnTo>
                <a:lnTo>
                  <a:pt x="12190146" y="174625"/>
                </a:lnTo>
                <a:lnTo>
                  <a:pt x="12192000" y="174668"/>
                </a:lnTo>
                <a:lnTo>
                  <a:pt x="12192000" y="885826"/>
                </a:lnTo>
                <a:lnTo>
                  <a:pt x="12192000" y="1787292"/>
                </a:lnTo>
                <a:lnTo>
                  <a:pt x="0" y="1787292"/>
                </a:lnTo>
                <a:lnTo>
                  <a:pt x="0" y="885826"/>
                </a:lnTo>
                <a:lnTo>
                  <a:pt x="0" y="174668"/>
                </a:lnTo>
                <a:lnTo>
                  <a:pt x="1852" y="174625"/>
                </a:lnTo>
                <a:lnTo>
                  <a:pt x="62177" y="166687"/>
                </a:lnTo>
                <a:lnTo>
                  <a:pt x="114564" y="155575"/>
                </a:lnTo>
                <a:lnTo>
                  <a:pt x="160602" y="141287"/>
                </a:lnTo>
                <a:lnTo>
                  <a:pt x="201877" y="125412"/>
                </a:lnTo>
                <a:lnTo>
                  <a:pt x="238389" y="106362"/>
                </a:lnTo>
                <a:lnTo>
                  <a:pt x="276489" y="87312"/>
                </a:lnTo>
                <a:lnTo>
                  <a:pt x="314589" y="68262"/>
                </a:lnTo>
                <a:lnTo>
                  <a:pt x="351102" y="52387"/>
                </a:lnTo>
                <a:lnTo>
                  <a:pt x="392377" y="36512"/>
                </a:lnTo>
                <a:lnTo>
                  <a:pt x="438414" y="20637"/>
                </a:lnTo>
                <a:lnTo>
                  <a:pt x="490802" y="9525"/>
                </a:lnTo>
                <a:lnTo>
                  <a:pt x="551127" y="3175"/>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7A2D8ACA-DCE8-4239-9DA8-BA3273FA2543}"/>
              </a:ext>
            </a:extLst>
          </p:cNvPr>
          <p:cNvSpPr>
            <a:spLocks noGrp="1"/>
          </p:cNvSpPr>
          <p:nvPr>
            <p:ph idx="1"/>
          </p:nvPr>
        </p:nvSpPr>
        <p:spPr>
          <a:xfrm>
            <a:off x="2073314" y="5493376"/>
            <a:ext cx="8045373" cy="742279"/>
          </a:xfrm>
        </p:spPr>
        <p:txBody>
          <a:bodyPr vert="horz" lIns="91440" tIns="45720" rIns="91440" bIns="45720" rtlCol="0" anchor="ctr">
            <a:normAutofit/>
          </a:bodyPr>
          <a:lstStyle/>
          <a:p>
            <a:pPr marL="0" indent="0" algn="ctr">
              <a:lnSpc>
                <a:spcPct val="100000"/>
              </a:lnSpc>
              <a:buNone/>
            </a:pPr>
            <a:r>
              <a:rPr lang="en-US" sz="1800" b="1" cap="all" spc="400">
                <a:solidFill>
                  <a:srgbClr val="2A1A00"/>
                </a:solidFill>
              </a:rPr>
              <a:t>Definition task </a:t>
            </a:r>
          </a:p>
        </p:txBody>
      </p:sp>
    </p:spTree>
    <p:extLst>
      <p:ext uri="{BB962C8B-B14F-4D97-AF65-F5344CB8AC3E}">
        <p14:creationId xmlns:p14="http://schemas.microsoft.com/office/powerpoint/2010/main" val="20437959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https://northumberlandeducation.co.uk/wp-content/uploads/2022/09/Northumberland-Ordinarily-Available-Provision-Guidance.pdf</a:t>
            </a:r>
          </a:p>
        </p:txBody>
      </p:sp>
    </p:spTree>
    <p:extLst>
      <p:ext uri="{BB962C8B-B14F-4D97-AF65-F5344CB8AC3E}">
        <p14:creationId xmlns:p14="http://schemas.microsoft.com/office/powerpoint/2010/main" val="288448871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val="2832756323"/>
              </p:ext>
            </p:extLst>
          </p:nvPr>
        </p:nvGraphicFramePr>
        <p:xfrm>
          <a:off x="1191202" y="274637"/>
          <a:ext cx="10080625" cy="6583363"/>
        </p:xfrm>
        <a:graphic>
          <a:graphicData uri="http://schemas.openxmlformats.org/presentationml/2006/ole">
            <mc:AlternateContent xmlns:mc="http://schemas.openxmlformats.org/markup-compatibility/2006">
              <mc:Choice xmlns:v="urn:schemas-microsoft-com:vml" Requires="v">
                <p:oleObj spid="_x0000_s2069" name="Document" r:id="rId3" imgW="10080933" imgH="6582952" progId="Word.Document.12">
                  <p:embed/>
                </p:oleObj>
              </mc:Choice>
              <mc:Fallback>
                <p:oleObj name="Document" r:id="rId3" imgW="10080933" imgH="6582952" progId="Word.Document.12">
                  <p:embed/>
                  <p:pic>
                    <p:nvPicPr>
                      <p:cNvPr id="0" name=""/>
                      <p:cNvPicPr/>
                      <p:nvPr/>
                    </p:nvPicPr>
                    <p:blipFill>
                      <a:blip r:embed="rId4"/>
                      <a:stretch>
                        <a:fillRect/>
                      </a:stretch>
                    </p:blipFill>
                    <p:spPr>
                      <a:xfrm>
                        <a:off x="1191202" y="274637"/>
                        <a:ext cx="10080625" cy="6583363"/>
                      </a:xfrm>
                      <a:prstGeom prst="rect">
                        <a:avLst/>
                      </a:prstGeom>
                    </p:spPr>
                  </p:pic>
                </p:oleObj>
              </mc:Fallback>
            </mc:AlternateContent>
          </a:graphicData>
        </a:graphic>
      </p:graphicFrame>
    </p:spTree>
    <p:extLst>
      <p:ext uri="{BB962C8B-B14F-4D97-AF65-F5344CB8AC3E}">
        <p14:creationId xmlns:p14="http://schemas.microsoft.com/office/powerpoint/2010/main" val="178849773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val="552022401"/>
              </p:ext>
            </p:extLst>
          </p:nvPr>
        </p:nvGraphicFramePr>
        <p:xfrm>
          <a:off x="1135784" y="304801"/>
          <a:ext cx="9950450" cy="6396760"/>
        </p:xfrm>
        <a:graphic>
          <a:graphicData uri="http://schemas.openxmlformats.org/presentationml/2006/ole">
            <mc:AlternateContent xmlns:mc="http://schemas.openxmlformats.org/markup-compatibility/2006">
              <mc:Choice xmlns:v="urn:schemas-microsoft-com:vml" Requires="v">
                <p:oleObj spid="_x0000_s3093" name="Document" r:id="rId3" imgW="9949684" imgH="6276542" progId="Word.Document.12">
                  <p:embed/>
                </p:oleObj>
              </mc:Choice>
              <mc:Fallback>
                <p:oleObj name="Document" r:id="rId3" imgW="9949684" imgH="6276542" progId="Word.Document.12">
                  <p:embed/>
                  <p:pic>
                    <p:nvPicPr>
                      <p:cNvPr id="0" name=""/>
                      <p:cNvPicPr/>
                      <p:nvPr/>
                    </p:nvPicPr>
                    <p:blipFill>
                      <a:blip r:embed="rId4"/>
                      <a:stretch>
                        <a:fillRect/>
                      </a:stretch>
                    </p:blipFill>
                    <p:spPr>
                      <a:xfrm>
                        <a:off x="1135784" y="304801"/>
                        <a:ext cx="9950450" cy="6396760"/>
                      </a:xfrm>
                      <a:prstGeom prst="rect">
                        <a:avLst/>
                      </a:prstGeom>
                    </p:spPr>
                  </p:pic>
                </p:oleObj>
              </mc:Fallback>
            </mc:AlternateContent>
          </a:graphicData>
        </a:graphic>
      </p:graphicFrame>
    </p:spTree>
    <p:extLst>
      <p:ext uri="{BB962C8B-B14F-4D97-AF65-F5344CB8AC3E}">
        <p14:creationId xmlns:p14="http://schemas.microsoft.com/office/powerpoint/2010/main" val="380172397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val="3590934376"/>
              </p:ext>
            </p:extLst>
          </p:nvPr>
        </p:nvGraphicFramePr>
        <p:xfrm>
          <a:off x="1237384" y="258330"/>
          <a:ext cx="9950450" cy="6350000"/>
        </p:xfrm>
        <a:graphic>
          <a:graphicData uri="http://schemas.openxmlformats.org/presentationml/2006/ole">
            <mc:AlternateContent xmlns:mc="http://schemas.openxmlformats.org/markup-compatibility/2006">
              <mc:Choice xmlns:v="urn:schemas-microsoft-com:vml" Requires="v">
                <p:oleObj spid="_x0000_s4117" name="Document" r:id="rId3" imgW="9949684" imgH="6350528" progId="Word.Document.12">
                  <p:embed/>
                </p:oleObj>
              </mc:Choice>
              <mc:Fallback>
                <p:oleObj name="Document" r:id="rId3" imgW="9949684" imgH="6350528" progId="Word.Document.12">
                  <p:embed/>
                  <p:pic>
                    <p:nvPicPr>
                      <p:cNvPr id="0" name=""/>
                      <p:cNvPicPr/>
                      <p:nvPr/>
                    </p:nvPicPr>
                    <p:blipFill>
                      <a:blip r:embed="rId4"/>
                      <a:stretch>
                        <a:fillRect/>
                      </a:stretch>
                    </p:blipFill>
                    <p:spPr>
                      <a:xfrm>
                        <a:off x="1237384" y="258330"/>
                        <a:ext cx="9950450" cy="6350000"/>
                      </a:xfrm>
                      <a:prstGeom prst="rect">
                        <a:avLst/>
                      </a:prstGeom>
                    </p:spPr>
                  </p:pic>
                </p:oleObj>
              </mc:Fallback>
            </mc:AlternateContent>
          </a:graphicData>
        </a:graphic>
      </p:graphicFrame>
    </p:spTree>
    <p:extLst>
      <p:ext uri="{BB962C8B-B14F-4D97-AF65-F5344CB8AC3E}">
        <p14:creationId xmlns:p14="http://schemas.microsoft.com/office/powerpoint/2010/main" val="162569880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val="976423098"/>
              </p:ext>
            </p:extLst>
          </p:nvPr>
        </p:nvGraphicFramePr>
        <p:xfrm>
          <a:off x="1258734" y="406400"/>
          <a:ext cx="8882793" cy="6281185"/>
        </p:xfrm>
        <a:graphic>
          <a:graphicData uri="http://schemas.openxmlformats.org/presentationml/2006/ole">
            <mc:AlternateContent xmlns:mc="http://schemas.openxmlformats.org/markup-compatibility/2006">
              <mc:Choice xmlns:v="urn:schemas-microsoft-com:vml" Requires="v">
                <p:oleObj spid="_x0000_s5141" name="Acrobat Document" r:id="rId3" imgW="6423594" imgH="4541051" progId="AcroExch.Document.11">
                  <p:embed/>
                </p:oleObj>
              </mc:Choice>
              <mc:Fallback>
                <p:oleObj name="Acrobat Document" r:id="rId3" imgW="6423594" imgH="4541051" progId="AcroExch.Document.11">
                  <p:embed/>
                  <p:pic>
                    <p:nvPicPr>
                      <p:cNvPr id="0" name=""/>
                      <p:cNvPicPr/>
                      <p:nvPr/>
                    </p:nvPicPr>
                    <p:blipFill>
                      <a:blip r:embed="rId4"/>
                      <a:stretch>
                        <a:fillRect/>
                      </a:stretch>
                    </p:blipFill>
                    <p:spPr>
                      <a:xfrm>
                        <a:off x="1258734" y="406400"/>
                        <a:ext cx="8882793" cy="6281185"/>
                      </a:xfrm>
                      <a:prstGeom prst="rect">
                        <a:avLst/>
                      </a:prstGeom>
                    </p:spPr>
                  </p:pic>
                </p:oleObj>
              </mc:Fallback>
            </mc:AlternateContent>
          </a:graphicData>
        </a:graphic>
      </p:graphicFrame>
    </p:spTree>
    <p:extLst>
      <p:ext uri="{BB962C8B-B14F-4D97-AF65-F5344CB8AC3E}">
        <p14:creationId xmlns:p14="http://schemas.microsoft.com/office/powerpoint/2010/main" val="84816598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57350" y="438150"/>
            <a:ext cx="8877300" cy="5981700"/>
          </a:xfrm>
          <a:prstGeom prst="rect">
            <a:avLst/>
          </a:prstGeom>
        </p:spPr>
      </p:pic>
    </p:spTree>
    <p:extLst>
      <p:ext uri="{BB962C8B-B14F-4D97-AF65-F5344CB8AC3E}">
        <p14:creationId xmlns:p14="http://schemas.microsoft.com/office/powerpoint/2010/main" val="221610624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81162" y="371475"/>
            <a:ext cx="8829675" cy="6115050"/>
          </a:xfrm>
          <a:prstGeom prst="rect">
            <a:avLst/>
          </a:prstGeom>
        </p:spPr>
      </p:pic>
    </p:spTree>
    <p:extLst>
      <p:ext uri="{BB962C8B-B14F-4D97-AF65-F5344CB8AC3E}">
        <p14:creationId xmlns:p14="http://schemas.microsoft.com/office/powerpoint/2010/main" val="330941197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76400" y="457200"/>
            <a:ext cx="8839200" cy="5943600"/>
          </a:xfrm>
          <a:prstGeom prst="rect">
            <a:avLst/>
          </a:prstGeom>
        </p:spPr>
      </p:pic>
    </p:spTree>
    <p:extLst>
      <p:ext uri="{BB962C8B-B14F-4D97-AF65-F5344CB8AC3E}">
        <p14:creationId xmlns:p14="http://schemas.microsoft.com/office/powerpoint/2010/main" val="163551523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1678" y="382385"/>
            <a:ext cx="10178322" cy="1089801"/>
          </a:xfrm>
        </p:spPr>
        <p:txBody>
          <a:bodyPr>
            <a:normAutofit/>
          </a:bodyPr>
          <a:lstStyle/>
          <a:p>
            <a:pPr algn="ctr"/>
            <a:r>
              <a:rPr lang="en-US" sz="2800" dirty="0" smtClean="0"/>
              <a:t>Task –Choose one of the pupil scenarios and create a list of QFT and support strategies.  </a:t>
            </a:r>
            <a:endParaRPr lang="en-GB" sz="2800" dirty="0"/>
          </a:p>
        </p:txBody>
      </p:sp>
      <p:sp>
        <p:nvSpPr>
          <p:cNvPr id="3" name="Content Placeholder 2"/>
          <p:cNvSpPr>
            <a:spLocks noGrp="1"/>
          </p:cNvSpPr>
          <p:nvPr>
            <p:ph idx="1"/>
          </p:nvPr>
        </p:nvSpPr>
        <p:spPr>
          <a:xfrm>
            <a:off x="1114518" y="2350009"/>
            <a:ext cx="10178322" cy="3593591"/>
          </a:xfrm>
        </p:spPr>
        <p:txBody>
          <a:bodyPr>
            <a:normAutofit fontScale="92500" lnSpcReduction="20000"/>
          </a:bodyPr>
          <a:lstStyle/>
          <a:p>
            <a:pPr marL="0" indent="0">
              <a:buNone/>
            </a:pPr>
            <a:r>
              <a:rPr lang="en-US" dirty="0" smtClean="0"/>
              <a:t>1. This girl has difficulty spelling, she can spell phonetically but is in year 3 and does not know how to spell her common exception and high frequency words. She says she feels like the words move on her paper and she often writes letters backwards, she also appears very disorganized and finds it hard to follow instructions with more than one step. </a:t>
            </a:r>
          </a:p>
          <a:p>
            <a:pPr marL="0" indent="0">
              <a:buNone/>
            </a:pPr>
            <a:endParaRPr lang="en-US" dirty="0"/>
          </a:p>
          <a:p>
            <a:pPr marL="0" indent="0">
              <a:buNone/>
            </a:pPr>
            <a:r>
              <a:rPr lang="en-US" dirty="0" smtClean="0"/>
              <a:t>2. This boy dislikes change in routine and experiences meltdowns when things in the environment change. He likes to know what is coming next, he tends to cover his ears when there are loud noises or when others are speaking. He appears bossy at playtimes as he likes to dominate and lead play. </a:t>
            </a:r>
          </a:p>
          <a:p>
            <a:pPr marL="0" indent="0">
              <a:buNone/>
            </a:pPr>
            <a:endParaRPr lang="en-US" dirty="0"/>
          </a:p>
          <a:p>
            <a:pPr marL="0" indent="0">
              <a:buNone/>
            </a:pPr>
            <a:r>
              <a:rPr lang="en-US" dirty="0" smtClean="0"/>
              <a:t>3. This child struggles to sit still, is always out of their </a:t>
            </a:r>
            <a:r>
              <a:rPr lang="en-US" dirty="0" smtClean="0"/>
              <a:t>seat </a:t>
            </a:r>
            <a:r>
              <a:rPr lang="en-US" dirty="0" smtClean="0"/>
              <a:t>and wants to be moving around. Notices what everyone else is up to, appears disengaged and like they are not listening is impulsive.</a:t>
            </a:r>
            <a:endParaRPr lang="en-GB" dirty="0"/>
          </a:p>
        </p:txBody>
      </p:sp>
      <p:pic>
        <p:nvPicPr>
          <p:cNvPr id="4" name="Picture 3"/>
          <p:cNvPicPr>
            <a:picLocks noChangeAspect="1"/>
          </p:cNvPicPr>
          <p:nvPr/>
        </p:nvPicPr>
        <p:blipFill>
          <a:blip r:embed="rId2"/>
          <a:stretch>
            <a:fillRect/>
          </a:stretch>
        </p:blipFill>
        <p:spPr>
          <a:xfrm>
            <a:off x="9979914" y="5554598"/>
            <a:ext cx="1943100" cy="1266825"/>
          </a:xfrm>
          <a:prstGeom prst="rect">
            <a:avLst/>
          </a:prstGeom>
        </p:spPr>
      </p:pic>
    </p:spTree>
    <p:extLst>
      <p:ext uri="{BB962C8B-B14F-4D97-AF65-F5344CB8AC3E}">
        <p14:creationId xmlns:p14="http://schemas.microsoft.com/office/powerpoint/2010/main" val="362873281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1678" y="382385"/>
            <a:ext cx="10178322" cy="892233"/>
          </a:xfrm>
        </p:spPr>
        <p:txBody>
          <a:bodyPr/>
          <a:lstStyle/>
          <a:p>
            <a:pPr algn="ctr"/>
            <a:r>
              <a:rPr lang="en-GB" dirty="0" smtClean="0"/>
              <a:t>Appropriate Assessment </a:t>
            </a:r>
            <a:endParaRPr lang="en-GB" dirty="0"/>
          </a:p>
        </p:txBody>
      </p:sp>
      <p:sp>
        <p:nvSpPr>
          <p:cNvPr id="3" name="Content Placeholder 2"/>
          <p:cNvSpPr>
            <a:spLocks noGrp="1"/>
          </p:cNvSpPr>
          <p:nvPr>
            <p:ph idx="1"/>
          </p:nvPr>
        </p:nvSpPr>
        <p:spPr/>
        <p:txBody>
          <a:bodyPr>
            <a:normAutofit/>
          </a:bodyPr>
          <a:lstStyle/>
          <a:p>
            <a:r>
              <a:rPr lang="en-GB" sz="2800" dirty="0" smtClean="0"/>
              <a:t>Links to pre key stage standards: </a:t>
            </a:r>
          </a:p>
          <a:p>
            <a:r>
              <a:rPr lang="en-GB" sz="2800" dirty="0">
                <a:hlinkClick r:id="rId2"/>
              </a:rPr>
              <a:t>2021 Pre-key stage 1 - pupils working below the national curriculum assessment standard (publishing.service.gov.uk</a:t>
            </a:r>
            <a:r>
              <a:rPr lang="en-GB" sz="2800" dirty="0" smtClean="0">
                <a:hlinkClick r:id="rId2"/>
              </a:rPr>
              <a:t>)</a:t>
            </a:r>
            <a:endParaRPr lang="en-GB" sz="2800" dirty="0" smtClean="0"/>
          </a:p>
          <a:p>
            <a:r>
              <a:rPr lang="en-GB" sz="2800" dirty="0">
                <a:hlinkClick r:id="rId3"/>
              </a:rPr>
              <a:t>2021 Pre-key stage 2 - pupils working below the national curriculum assessment standard (publishing.service.gov.uk)</a:t>
            </a:r>
            <a:endParaRPr lang="en-GB" sz="2800" dirty="0"/>
          </a:p>
        </p:txBody>
      </p:sp>
    </p:spTree>
    <p:extLst>
      <p:ext uri="{BB962C8B-B14F-4D97-AF65-F5344CB8AC3E}">
        <p14:creationId xmlns:p14="http://schemas.microsoft.com/office/powerpoint/2010/main" val="112522555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C131A6-8200-4250-AEC5-3195731D5242}"/>
              </a:ext>
            </a:extLst>
          </p:cNvPr>
          <p:cNvSpPr>
            <a:spLocks noGrp="1"/>
          </p:cNvSpPr>
          <p:nvPr>
            <p:ph type="title"/>
          </p:nvPr>
        </p:nvSpPr>
        <p:spPr/>
        <p:txBody>
          <a:bodyPr/>
          <a:lstStyle/>
          <a:p>
            <a:r>
              <a:rPr lang="en-GB" dirty="0"/>
              <a:t>WHAT IS SEND</a:t>
            </a:r>
          </a:p>
        </p:txBody>
      </p:sp>
      <p:sp>
        <p:nvSpPr>
          <p:cNvPr id="3" name="Content Placeholder 2">
            <a:extLst>
              <a:ext uri="{FF2B5EF4-FFF2-40B4-BE49-F238E27FC236}">
                <a16:creationId xmlns:a16="http://schemas.microsoft.com/office/drawing/2014/main" id="{1E9B5B4D-7A84-44AB-B73E-FD3A2D0A06FD}"/>
              </a:ext>
            </a:extLst>
          </p:cNvPr>
          <p:cNvSpPr>
            <a:spLocks noGrp="1"/>
          </p:cNvSpPr>
          <p:nvPr>
            <p:ph idx="1"/>
          </p:nvPr>
        </p:nvSpPr>
        <p:spPr>
          <a:xfrm>
            <a:off x="1251678" y="1389893"/>
            <a:ext cx="10178322" cy="3593591"/>
          </a:xfrm>
        </p:spPr>
        <p:txBody>
          <a:bodyPr>
            <a:normAutofit lnSpcReduction="10000"/>
          </a:bodyPr>
          <a:lstStyle/>
          <a:p>
            <a:pPr marL="0" indent="0">
              <a:buNone/>
            </a:pPr>
            <a:r>
              <a:rPr lang="en-GB" b="1" dirty="0"/>
              <a:t>When a child or young person has </a:t>
            </a:r>
            <a:r>
              <a:rPr lang="en-GB" b="1" dirty="0" smtClean="0"/>
              <a:t>Special </a:t>
            </a:r>
            <a:r>
              <a:rPr lang="en-GB" b="1" dirty="0"/>
              <a:t>E</a:t>
            </a:r>
            <a:r>
              <a:rPr lang="en-GB" b="1" dirty="0" smtClean="0"/>
              <a:t>ducational </a:t>
            </a:r>
            <a:r>
              <a:rPr lang="en-GB" b="1" dirty="0"/>
              <a:t>N</a:t>
            </a:r>
            <a:r>
              <a:rPr lang="en-GB" b="1" dirty="0" smtClean="0"/>
              <a:t>eeds</a:t>
            </a:r>
            <a:endParaRPr lang="en-GB" b="1" dirty="0"/>
          </a:p>
          <a:p>
            <a:pPr marL="0" indent="0">
              <a:buNone/>
            </a:pPr>
            <a:r>
              <a:rPr lang="en-GB" dirty="0"/>
              <a:t>(1</a:t>
            </a:r>
            <a:r>
              <a:rPr lang="en-GB" dirty="0" smtClean="0"/>
              <a:t>) A </a:t>
            </a:r>
            <a:r>
              <a:rPr lang="en-GB" dirty="0"/>
              <a:t>child or young person has special educational needs if he or she has a learning difficulty or disability which calls for special educational provision to be made for him or her.</a:t>
            </a:r>
          </a:p>
          <a:p>
            <a:pPr marL="0" indent="0">
              <a:buNone/>
            </a:pPr>
            <a:r>
              <a:rPr lang="en-GB" dirty="0"/>
              <a:t>(2</a:t>
            </a:r>
            <a:r>
              <a:rPr lang="en-GB" dirty="0" smtClean="0"/>
              <a:t>) A </a:t>
            </a:r>
            <a:r>
              <a:rPr lang="en-GB" dirty="0"/>
              <a:t>child of compulsory school age or a young person has a learning difficulty or disability if he or </a:t>
            </a:r>
            <a:r>
              <a:rPr lang="en-GB" dirty="0" smtClean="0"/>
              <a:t>she:</a:t>
            </a:r>
            <a:endParaRPr lang="en-GB" dirty="0"/>
          </a:p>
          <a:p>
            <a:pPr marL="0" indent="0">
              <a:buNone/>
            </a:pPr>
            <a:r>
              <a:rPr lang="en-GB" dirty="0"/>
              <a:t>		(a</a:t>
            </a:r>
            <a:r>
              <a:rPr lang="en-GB" dirty="0" smtClean="0"/>
              <a:t>) has </a:t>
            </a:r>
            <a:r>
              <a:rPr lang="en-GB" dirty="0"/>
              <a:t>a significantly greater difficulty in learning than the majority of others of 		the same age, or</a:t>
            </a:r>
          </a:p>
          <a:p>
            <a:pPr marL="0" indent="0">
              <a:buNone/>
            </a:pPr>
            <a:r>
              <a:rPr lang="en-GB" dirty="0"/>
              <a:t>		(b</a:t>
            </a:r>
            <a:r>
              <a:rPr lang="en-GB" dirty="0" smtClean="0"/>
              <a:t>) has </a:t>
            </a:r>
            <a:r>
              <a:rPr lang="en-GB" dirty="0"/>
              <a:t>a disability which prevents or hinders him or her from making use of 		facilities of a kind generally provided for others of the same age in mainstream 		schools or mainstream post-16 institutions.</a:t>
            </a:r>
          </a:p>
          <a:p>
            <a:endParaRPr lang="en-GB" dirty="0"/>
          </a:p>
        </p:txBody>
      </p:sp>
    </p:spTree>
    <p:extLst>
      <p:ext uri="{BB962C8B-B14F-4D97-AF65-F5344CB8AC3E}">
        <p14:creationId xmlns:p14="http://schemas.microsoft.com/office/powerpoint/2010/main" val="132926324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05BB11-9027-4D47-B607-2EEC930F96C7}"/>
              </a:ext>
            </a:extLst>
          </p:cNvPr>
          <p:cNvSpPr>
            <a:spLocks noGrp="1"/>
          </p:cNvSpPr>
          <p:nvPr>
            <p:ph type="title"/>
          </p:nvPr>
        </p:nvSpPr>
        <p:spPr>
          <a:xfrm>
            <a:off x="1251678" y="530167"/>
            <a:ext cx="10178322" cy="1492132"/>
          </a:xfrm>
        </p:spPr>
        <p:txBody>
          <a:bodyPr/>
          <a:lstStyle/>
          <a:p>
            <a:r>
              <a:rPr lang="en-GB" dirty="0"/>
              <a:t>What have I learnt today?</a:t>
            </a:r>
          </a:p>
        </p:txBody>
      </p:sp>
      <p:sp>
        <p:nvSpPr>
          <p:cNvPr id="3" name="Content Placeholder 2">
            <a:extLst>
              <a:ext uri="{FF2B5EF4-FFF2-40B4-BE49-F238E27FC236}">
                <a16:creationId xmlns:a16="http://schemas.microsoft.com/office/drawing/2014/main" id="{F52C9F3A-78A5-4BFB-95E2-AB07DAECD426}"/>
              </a:ext>
            </a:extLst>
          </p:cNvPr>
          <p:cNvSpPr>
            <a:spLocks noGrp="1"/>
          </p:cNvSpPr>
          <p:nvPr>
            <p:ph idx="1"/>
          </p:nvPr>
        </p:nvSpPr>
        <p:spPr/>
        <p:txBody>
          <a:bodyPr vert="horz" lIns="91440" tIns="45720" rIns="91440" bIns="45720" rtlCol="0" anchor="t">
            <a:normAutofit/>
          </a:bodyPr>
          <a:lstStyle/>
          <a:p>
            <a:pPr marL="0" indent="0">
              <a:buNone/>
            </a:pPr>
            <a:r>
              <a:rPr lang="en-GB" dirty="0"/>
              <a:t>Questions and Answers……</a:t>
            </a:r>
          </a:p>
          <a:p>
            <a:pPr marL="0" indent="0">
              <a:buNone/>
            </a:pPr>
            <a:endParaRPr lang="en-GB" dirty="0"/>
          </a:p>
          <a:p>
            <a:pPr marL="0" indent="0">
              <a:buNone/>
            </a:pPr>
            <a:endParaRPr lang="en-GB" dirty="0"/>
          </a:p>
          <a:p>
            <a:pPr marL="0" indent="0">
              <a:buNone/>
            </a:pPr>
            <a:endParaRPr lang="en-GB" dirty="0"/>
          </a:p>
          <a:p>
            <a:pPr marL="0" indent="0">
              <a:buNone/>
            </a:pPr>
            <a:endParaRPr lang="en-GB" dirty="0"/>
          </a:p>
          <a:p>
            <a:pPr marL="0" indent="0">
              <a:buNone/>
            </a:pPr>
            <a:endParaRPr lang="en-GB" dirty="0"/>
          </a:p>
          <a:p>
            <a:pPr marL="0" indent="0">
              <a:buNone/>
            </a:pPr>
            <a:endParaRPr lang="en-GB" dirty="0"/>
          </a:p>
          <a:p>
            <a:pPr marL="0" indent="0">
              <a:buNone/>
            </a:pPr>
            <a:r>
              <a:rPr lang="en-GB" dirty="0"/>
              <a:t>Contact details: </a:t>
            </a:r>
            <a:r>
              <a:rPr lang="en-GB" dirty="0" smtClean="0"/>
              <a:t>Diane Lakey   diane.lakey@ellingham.northumberland.sch.uk</a:t>
            </a:r>
            <a:endParaRPr lang="en-GB" dirty="0"/>
          </a:p>
        </p:txBody>
      </p:sp>
    </p:spTree>
    <p:extLst>
      <p:ext uri="{BB962C8B-B14F-4D97-AF65-F5344CB8AC3E}">
        <p14:creationId xmlns:p14="http://schemas.microsoft.com/office/powerpoint/2010/main" val="184577116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6F0F283-C8B6-4598-89C9-C404C98A571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E473B0C0-761B-443F-97A0-9D6E01FBB75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1" y="-2"/>
            <a:ext cx="6300250" cy="6858002"/>
          </a:xfrm>
          <a:custGeom>
            <a:avLst/>
            <a:gdLst>
              <a:gd name="connsiteX0" fmla="*/ 0 w 6300250"/>
              <a:gd name="connsiteY0" fmla="*/ 0 h 6858002"/>
              <a:gd name="connsiteX1" fmla="*/ 3149600 w 6300250"/>
              <a:gd name="connsiteY1" fmla="*/ 0 h 6858002"/>
              <a:gd name="connsiteX2" fmla="*/ 3149600 w 6300250"/>
              <a:gd name="connsiteY2" fmla="*/ 2 h 6858002"/>
              <a:gd name="connsiteX3" fmla="*/ 6110455 w 6300250"/>
              <a:gd name="connsiteY3" fmla="*/ 2 h 6858002"/>
              <a:gd name="connsiteX4" fmla="*/ 6115495 w 6300250"/>
              <a:gd name="connsiteY4" fmla="*/ 66677 h 6858002"/>
              <a:gd name="connsiteX5" fmla="*/ 6123892 w 6300250"/>
              <a:gd name="connsiteY5" fmla="*/ 122239 h 6858002"/>
              <a:gd name="connsiteX6" fmla="*/ 6133970 w 6300250"/>
              <a:gd name="connsiteY6" fmla="*/ 174627 h 6858002"/>
              <a:gd name="connsiteX7" fmla="*/ 6150766 w 6300250"/>
              <a:gd name="connsiteY7" fmla="*/ 217489 h 6858002"/>
              <a:gd name="connsiteX8" fmla="*/ 6167562 w 6300250"/>
              <a:gd name="connsiteY8" fmla="*/ 260352 h 6858002"/>
              <a:gd name="connsiteX9" fmla="*/ 6187717 w 6300250"/>
              <a:gd name="connsiteY9" fmla="*/ 296864 h 6858002"/>
              <a:gd name="connsiteX10" fmla="*/ 6207872 w 6300250"/>
              <a:gd name="connsiteY10" fmla="*/ 334964 h 6858002"/>
              <a:gd name="connsiteX11" fmla="*/ 6226348 w 6300250"/>
              <a:gd name="connsiteY11" fmla="*/ 369889 h 6858002"/>
              <a:gd name="connsiteX12" fmla="*/ 6244823 w 6300250"/>
              <a:gd name="connsiteY12" fmla="*/ 409577 h 6858002"/>
              <a:gd name="connsiteX13" fmla="*/ 6261619 w 6300250"/>
              <a:gd name="connsiteY13" fmla="*/ 450852 h 6858002"/>
              <a:gd name="connsiteX14" fmla="*/ 6276736 w 6300250"/>
              <a:gd name="connsiteY14" fmla="*/ 496889 h 6858002"/>
              <a:gd name="connsiteX15" fmla="*/ 6288493 w 6300250"/>
              <a:gd name="connsiteY15" fmla="*/ 546102 h 6858002"/>
              <a:gd name="connsiteX16" fmla="*/ 6296891 w 6300250"/>
              <a:gd name="connsiteY16" fmla="*/ 606427 h 6858002"/>
              <a:gd name="connsiteX17" fmla="*/ 6300250 w 6300250"/>
              <a:gd name="connsiteY17" fmla="*/ 673102 h 6858002"/>
              <a:gd name="connsiteX18" fmla="*/ 6296891 w 6300250"/>
              <a:gd name="connsiteY18" fmla="*/ 744539 h 6858002"/>
              <a:gd name="connsiteX19" fmla="*/ 6288493 w 6300250"/>
              <a:gd name="connsiteY19" fmla="*/ 801689 h 6858002"/>
              <a:gd name="connsiteX20" fmla="*/ 6276736 w 6300250"/>
              <a:gd name="connsiteY20" fmla="*/ 854077 h 6858002"/>
              <a:gd name="connsiteX21" fmla="*/ 6261619 w 6300250"/>
              <a:gd name="connsiteY21" fmla="*/ 901702 h 6858002"/>
              <a:gd name="connsiteX22" fmla="*/ 6244823 w 6300250"/>
              <a:gd name="connsiteY22" fmla="*/ 942977 h 6858002"/>
              <a:gd name="connsiteX23" fmla="*/ 6224668 w 6300250"/>
              <a:gd name="connsiteY23" fmla="*/ 981077 h 6858002"/>
              <a:gd name="connsiteX24" fmla="*/ 6204513 w 6300250"/>
              <a:gd name="connsiteY24" fmla="*/ 1017589 h 6858002"/>
              <a:gd name="connsiteX25" fmla="*/ 6184358 w 6300250"/>
              <a:gd name="connsiteY25" fmla="*/ 1055689 h 6858002"/>
              <a:gd name="connsiteX26" fmla="*/ 6165882 w 6300250"/>
              <a:gd name="connsiteY26" fmla="*/ 1095377 h 6858002"/>
              <a:gd name="connsiteX27" fmla="*/ 6147406 w 6300250"/>
              <a:gd name="connsiteY27" fmla="*/ 1136652 h 6858002"/>
              <a:gd name="connsiteX28" fmla="*/ 6132291 w 6300250"/>
              <a:gd name="connsiteY28" fmla="*/ 1182689 h 6858002"/>
              <a:gd name="connsiteX29" fmla="*/ 6122213 w 6300250"/>
              <a:gd name="connsiteY29" fmla="*/ 1235077 h 6858002"/>
              <a:gd name="connsiteX30" fmla="*/ 6112135 w 6300250"/>
              <a:gd name="connsiteY30" fmla="*/ 1295402 h 6858002"/>
              <a:gd name="connsiteX31" fmla="*/ 6110455 w 6300250"/>
              <a:gd name="connsiteY31" fmla="*/ 1363664 h 6858002"/>
              <a:gd name="connsiteX32" fmla="*/ 6112135 w 6300250"/>
              <a:gd name="connsiteY32" fmla="*/ 1431927 h 6858002"/>
              <a:gd name="connsiteX33" fmla="*/ 6122213 w 6300250"/>
              <a:gd name="connsiteY33" fmla="*/ 1492252 h 6858002"/>
              <a:gd name="connsiteX34" fmla="*/ 6132291 w 6300250"/>
              <a:gd name="connsiteY34" fmla="*/ 1544639 h 6858002"/>
              <a:gd name="connsiteX35" fmla="*/ 6147406 w 6300250"/>
              <a:gd name="connsiteY35" fmla="*/ 1589089 h 6858002"/>
              <a:gd name="connsiteX36" fmla="*/ 6165882 w 6300250"/>
              <a:gd name="connsiteY36" fmla="*/ 1631952 h 6858002"/>
              <a:gd name="connsiteX37" fmla="*/ 6184358 w 6300250"/>
              <a:gd name="connsiteY37" fmla="*/ 1671639 h 6858002"/>
              <a:gd name="connsiteX38" fmla="*/ 6204513 w 6300250"/>
              <a:gd name="connsiteY38" fmla="*/ 1708152 h 6858002"/>
              <a:gd name="connsiteX39" fmla="*/ 6224668 w 6300250"/>
              <a:gd name="connsiteY39" fmla="*/ 1743077 h 6858002"/>
              <a:gd name="connsiteX40" fmla="*/ 6244823 w 6300250"/>
              <a:gd name="connsiteY40" fmla="*/ 1782764 h 6858002"/>
              <a:gd name="connsiteX41" fmla="*/ 6261619 w 6300250"/>
              <a:gd name="connsiteY41" fmla="*/ 1824039 h 6858002"/>
              <a:gd name="connsiteX42" fmla="*/ 6276736 w 6300250"/>
              <a:gd name="connsiteY42" fmla="*/ 1870077 h 6858002"/>
              <a:gd name="connsiteX43" fmla="*/ 6288493 w 6300250"/>
              <a:gd name="connsiteY43" fmla="*/ 1922464 h 6858002"/>
              <a:gd name="connsiteX44" fmla="*/ 6296891 w 6300250"/>
              <a:gd name="connsiteY44" fmla="*/ 1982789 h 6858002"/>
              <a:gd name="connsiteX45" fmla="*/ 6300250 w 6300250"/>
              <a:gd name="connsiteY45" fmla="*/ 2051052 h 6858002"/>
              <a:gd name="connsiteX46" fmla="*/ 6296891 w 6300250"/>
              <a:gd name="connsiteY46" fmla="*/ 2119314 h 6858002"/>
              <a:gd name="connsiteX47" fmla="*/ 6288493 w 6300250"/>
              <a:gd name="connsiteY47" fmla="*/ 2179639 h 6858002"/>
              <a:gd name="connsiteX48" fmla="*/ 6276736 w 6300250"/>
              <a:gd name="connsiteY48" fmla="*/ 2232027 h 6858002"/>
              <a:gd name="connsiteX49" fmla="*/ 6261619 w 6300250"/>
              <a:gd name="connsiteY49" fmla="*/ 2278064 h 6858002"/>
              <a:gd name="connsiteX50" fmla="*/ 6244823 w 6300250"/>
              <a:gd name="connsiteY50" fmla="*/ 2319339 h 6858002"/>
              <a:gd name="connsiteX51" fmla="*/ 6224668 w 6300250"/>
              <a:gd name="connsiteY51" fmla="*/ 2359027 h 6858002"/>
              <a:gd name="connsiteX52" fmla="*/ 6204513 w 6300250"/>
              <a:gd name="connsiteY52" fmla="*/ 2395539 h 6858002"/>
              <a:gd name="connsiteX53" fmla="*/ 6184358 w 6300250"/>
              <a:gd name="connsiteY53" fmla="*/ 2433639 h 6858002"/>
              <a:gd name="connsiteX54" fmla="*/ 6165882 w 6300250"/>
              <a:gd name="connsiteY54" fmla="*/ 2471739 h 6858002"/>
              <a:gd name="connsiteX55" fmla="*/ 6147406 w 6300250"/>
              <a:gd name="connsiteY55" fmla="*/ 2513014 h 6858002"/>
              <a:gd name="connsiteX56" fmla="*/ 6132291 w 6300250"/>
              <a:gd name="connsiteY56" fmla="*/ 2560639 h 6858002"/>
              <a:gd name="connsiteX57" fmla="*/ 6122213 w 6300250"/>
              <a:gd name="connsiteY57" fmla="*/ 2613027 h 6858002"/>
              <a:gd name="connsiteX58" fmla="*/ 6112135 w 6300250"/>
              <a:gd name="connsiteY58" fmla="*/ 2671764 h 6858002"/>
              <a:gd name="connsiteX59" fmla="*/ 6110455 w 6300250"/>
              <a:gd name="connsiteY59" fmla="*/ 2741614 h 6858002"/>
              <a:gd name="connsiteX60" fmla="*/ 6112135 w 6300250"/>
              <a:gd name="connsiteY60" fmla="*/ 2809877 h 6858002"/>
              <a:gd name="connsiteX61" fmla="*/ 6122213 w 6300250"/>
              <a:gd name="connsiteY61" fmla="*/ 2868614 h 6858002"/>
              <a:gd name="connsiteX62" fmla="*/ 6132291 w 6300250"/>
              <a:gd name="connsiteY62" fmla="*/ 2922589 h 6858002"/>
              <a:gd name="connsiteX63" fmla="*/ 6147406 w 6300250"/>
              <a:gd name="connsiteY63" fmla="*/ 2967039 h 6858002"/>
              <a:gd name="connsiteX64" fmla="*/ 6165882 w 6300250"/>
              <a:gd name="connsiteY64" fmla="*/ 3009902 h 6858002"/>
              <a:gd name="connsiteX65" fmla="*/ 6184358 w 6300250"/>
              <a:gd name="connsiteY65" fmla="*/ 3046414 h 6858002"/>
              <a:gd name="connsiteX66" fmla="*/ 6204513 w 6300250"/>
              <a:gd name="connsiteY66" fmla="*/ 3084514 h 6858002"/>
              <a:gd name="connsiteX67" fmla="*/ 6224668 w 6300250"/>
              <a:gd name="connsiteY67" fmla="*/ 3121027 h 6858002"/>
              <a:gd name="connsiteX68" fmla="*/ 6244823 w 6300250"/>
              <a:gd name="connsiteY68" fmla="*/ 3160714 h 6858002"/>
              <a:gd name="connsiteX69" fmla="*/ 6261619 w 6300250"/>
              <a:gd name="connsiteY69" fmla="*/ 3201989 h 6858002"/>
              <a:gd name="connsiteX70" fmla="*/ 6276736 w 6300250"/>
              <a:gd name="connsiteY70" fmla="*/ 3248027 h 6858002"/>
              <a:gd name="connsiteX71" fmla="*/ 6288493 w 6300250"/>
              <a:gd name="connsiteY71" fmla="*/ 3300414 h 6858002"/>
              <a:gd name="connsiteX72" fmla="*/ 6296891 w 6300250"/>
              <a:gd name="connsiteY72" fmla="*/ 3360739 h 6858002"/>
              <a:gd name="connsiteX73" fmla="*/ 6300250 w 6300250"/>
              <a:gd name="connsiteY73" fmla="*/ 3427414 h 6858002"/>
              <a:gd name="connsiteX74" fmla="*/ 6296891 w 6300250"/>
              <a:gd name="connsiteY74" fmla="*/ 3497264 h 6858002"/>
              <a:gd name="connsiteX75" fmla="*/ 6288493 w 6300250"/>
              <a:gd name="connsiteY75" fmla="*/ 3557589 h 6858002"/>
              <a:gd name="connsiteX76" fmla="*/ 6276736 w 6300250"/>
              <a:gd name="connsiteY76" fmla="*/ 3609977 h 6858002"/>
              <a:gd name="connsiteX77" fmla="*/ 6261619 w 6300250"/>
              <a:gd name="connsiteY77" fmla="*/ 3656014 h 6858002"/>
              <a:gd name="connsiteX78" fmla="*/ 6244823 w 6300250"/>
              <a:gd name="connsiteY78" fmla="*/ 3697289 h 6858002"/>
              <a:gd name="connsiteX79" fmla="*/ 6224668 w 6300250"/>
              <a:gd name="connsiteY79" fmla="*/ 3736977 h 6858002"/>
              <a:gd name="connsiteX80" fmla="*/ 6184358 w 6300250"/>
              <a:gd name="connsiteY80" fmla="*/ 3811589 h 6858002"/>
              <a:gd name="connsiteX81" fmla="*/ 6165882 w 6300250"/>
              <a:gd name="connsiteY81" fmla="*/ 3848102 h 6858002"/>
              <a:gd name="connsiteX82" fmla="*/ 6147406 w 6300250"/>
              <a:gd name="connsiteY82" fmla="*/ 3890964 h 6858002"/>
              <a:gd name="connsiteX83" fmla="*/ 6132291 w 6300250"/>
              <a:gd name="connsiteY83" fmla="*/ 3935414 h 6858002"/>
              <a:gd name="connsiteX84" fmla="*/ 6122213 w 6300250"/>
              <a:gd name="connsiteY84" fmla="*/ 3987802 h 6858002"/>
              <a:gd name="connsiteX85" fmla="*/ 6112135 w 6300250"/>
              <a:gd name="connsiteY85" fmla="*/ 4048127 h 6858002"/>
              <a:gd name="connsiteX86" fmla="*/ 6110455 w 6300250"/>
              <a:gd name="connsiteY86" fmla="*/ 4116389 h 6858002"/>
              <a:gd name="connsiteX87" fmla="*/ 6112135 w 6300250"/>
              <a:gd name="connsiteY87" fmla="*/ 4186239 h 6858002"/>
              <a:gd name="connsiteX88" fmla="*/ 6122213 w 6300250"/>
              <a:gd name="connsiteY88" fmla="*/ 4244977 h 6858002"/>
              <a:gd name="connsiteX89" fmla="*/ 6132291 w 6300250"/>
              <a:gd name="connsiteY89" fmla="*/ 4297364 h 6858002"/>
              <a:gd name="connsiteX90" fmla="*/ 6147406 w 6300250"/>
              <a:gd name="connsiteY90" fmla="*/ 4343402 h 6858002"/>
              <a:gd name="connsiteX91" fmla="*/ 6165882 w 6300250"/>
              <a:gd name="connsiteY91" fmla="*/ 4386264 h 6858002"/>
              <a:gd name="connsiteX92" fmla="*/ 6184358 w 6300250"/>
              <a:gd name="connsiteY92" fmla="*/ 4424364 h 6858002"/>
              <a:gd name="connsiteX93" fmla="*/ 6224668 w 6300250"/>
              <a:gd name="connsiteY93" fmla="*/ 4498977 h 6858002"/>
              <a:gd name="connsiteX94" fmla="*/ 6244823 w 6300250"/>
              <a:gd name="connsiteY94" fmla="*/ 4537077 h 6858002"/>
              <a:gd name="connsiteX95" fmla="*/ 6261619 w 6300250"/>
              <a:gd name="connsiteY95" fmla="*/ 4579939 h 6858002"/>
              <a:gd name="connsiteX96" fmla="*/ 6276736 w 6300250"/>
              <a:gd name="connsiteY96" fmla="*/ 4625977 h 6858002"/>
              <a:gd name="connsiteX97" fmla="*/ 6288493 w 6300250"/>
              <a:gd name="connsiteY97" fmla="*/ 4678364 h 6858002"/>
              <a:gd name="connsiteX98" fmla="*/ 6296891 w 6300250"/>
              <a:gd name="connsiteY98" fmla="*/ 4738689 h 6858002"/>
              <a:gd name="connsiteX99" fmla="*/ 6300250 w 6300250"/>
              <a:gd name="connsiteY99" fmla="*/ 4806952 h 6858002"/>
              <a:gd name="connsiteX100" fmla="*/ 6296891 w 6300250"/>
              <a:gd name="connsiteY100" fmla="*/ 4875214 h 6858002"/>
              <a:gd name="connsiteX101" fmla="*/ 6288493 w 6300250"/>
              <a:gd name="connsiteY101" fmla="*/ 4935539 h 6858002"/>
              <a:gd name="connsiteX102" fmla="*/ 6276736 w 6300250"/>
              <a:gd name="connsiteY102" fmla="*/ 4987927 h 6858002"/>
              <a:gd name="connsiteX103" fmla="*/ 6261619 w 6300250"/>
              <a:gd name="connsiteY103" fmla="*/ 5033964 h 6858002"/>
              <a:gd name="connsiteX104" fmla="*/ 6244823 w 6300250"/>
              <a:gd name="connsiteY104" fmla="*/ 5075239 h 6858002"/>
              <a:gd name="connsiteX105" fmla="*/ 6224668 w 6300250"/>
              <a:gd name="connsiteY105" fmla="*/ 5114927 h 6858002"/>
              <a:gd name="connsiteX106" fmla="*/ 6204513 w 6300250"/>
              <a:gd name="connsiteY106" fmla="*/ 5149852 h 6858002"/>
              <a:gd name="connsiteX107" fmla="*/ 6184358 w 6300250"/>
              <a:gd name="connsiteY107" fmla="*/ 5186364 h 6858002"/>
              <a:gd name="connsiteX108" fmla="*/ 6165882 w 6300250"/>
              <a:gd name="connsiteY108" fmla="*/ 5226052 h 6858002"/>
              <a:gd name="connsiteX109" fmla="*/ 6147406 w 6300250"/>
              <a:gd name="connsiteY109" fmla="*/ 5268914 h 6858002"/>
              <a:gd name="connsiteX110" fmla="*/ 6132291 w 6300250"/>
              <a:gd name="connsiteY110" fmla="*/ 5313364 h 6858002"/>
              <a:gd name="connsiteX111" fmla="*/ 6122213 w 6300250"/>
              <a:gd name="connsiteY111" fmla="*/ 5365752 h 6858002"/>
              <a:gd name="connsiteX112" fmla="*/ 6112135 w 6300250"/>
              <a:gd name="connsiteY112" fmla="*/ 5426077 h 6858002"/>
              <a:gd name="connsiteX113" fmla="*/ 6110455 w 6300250"/>
              <a:gd name="connsiteY113" fmla="*/ 5494339 h 6858002"/>
              <a:gd name="connsiteX114" fmla="*/ 6112135 w 6300250"/>
              <a:gd name="connsiteY114" fmla="*/ 5562602 h 6858002"/>
              <a:gd name="connsiteX115" fmla="*/ 6122213 w 6300250"/>
              <a:gd name="connsiteY115" fmla="*/ 5622927 h 6858002"/>
              <a:gd name="connsiteX116" fmla="*/ 6132291 w 6300250"/>
              <a:gd name="connsiteY116" fmla="*/ 5675314 h 6858002"/>
              <a:gd name="connsiteX117" fmla="*/ 6147406 w 6300250"/>
              <a:gd name="connsiteY117" fmla="*/ 5721352 h 6858002"/>
              <a:gd name="connsiteX118" fmla="*/ 6165882 w 6300250"/>
              <a:gd name="connsiteY118" fmla="*/ 5762627 h 6858002"/>
              <a:gd name="connsiteX119" fmla="*/ 6184358 w 6300250"/>
              <a:gd name="connsiteY119" fmla="*/ 5802314 h 6858002"/>
              <a:gd name="connsiteX120" fmla="*/ 6204513 w 6300250"/>
              <a:gd name="connsiteY120" fmla="*/ 5840414 h 6858002"/>
              <a:gd name="connsiteX121" fmla="*/ 6224668 w 6300250"/>
              <a:gd name="connsiteY121" fmla="*/ 5876927 h 6858002"/>
              <a:gd name="connsiteX122" fmla="*/ 6244823 w 6300250"/>
              <a:gd name="connsiteY122" fmla="*/ 5915027 h 6858002"/>
              <a:gd name="connsiteX123" fmla="*/ 6261619 w 6300250"/>
              <a:gd name="connsiteY123" fmla="*/ 5956302 h 6858002"/>
              <a:gd name="connsiteX124" fmla="*/ 6276736 w 6300250"/>
              <a:gd name="connsiteY124" fmla="*/ 6003927 h 6858002"/>
              <a:gd name="connsiteX125" fmla="*/ 6288493 w 6300250"/>
              <a:gd name="connsiteY125" fmla="*/ 6056314 h 6858002"/>
              <a:gd name="connsiteX126" fmla="*/ 6296891 w 6300250"/>
              <a:gd name="connsiteY126" fmla="*/ 6113464 h 6858002"/>
              <a:gd name="connsiteX127" fmla="*/ 6300250 w 6300250"/>
              <a:gd name="connsiteY127" fmla="*/ 6183314 h 6858002"/>
              <a:gd name="connsiteX128" fmla="*/ 6296891 w 6300250"/>
              <a:gd name="connsiteY128" fmla="*/ 6251577 h 6858002"/>
              <a:gd name="connsiteX129" fmla="*/ 6288493 w 6300250"/>
              <a:gd name="connsiteY129" fmla="*/ 6311902 h 6858002"/>
              <a:gd name="connsiteX130" fmla="*/ 6276736 w 6300250"/>
              <a:gd name="connsiteY130" fmla="*/ 6361114 h 6858002"/>
              <a:gd name="connsiteX131" fmla="*/ 6261619 w 6300250"/>
              <a:gd name="connsiteY131" fmla="*/ 6407152 h 6858002"/>
              <a:gd name="connsiteX132" fmla="*/ 6244823 w 6300250"/>
              <a:gd name="connsiteY132" fmla="*/ 6448427 h 6858002"/>
              <a:gd name="connsiteX133" fmla="*/ 6226348 w 6300250"/>
              <a:gd name="connsiteY133" fmla="*/ 6488114 h 6858002"/>
              <a:gd name="connsiteX134" fmla="*/ 6207872 w 6300250"/>
              <a:gd name="connsiteY134" fmla="*/ 6523039 h 6858002"/>
              <a:gd name="connsiteX135" fmla="*/ 6187717 w 6300250"/>
              <a:gd name="connsiteY135" fmla="*/ 6561139 h 6858002"/>
              <a:gd name="connsiteX136" fmla="*/ 6167562 w 6300250"/>
              <a:gd name="connsiteY136" fmla="*/ 6597652 h 6858002"/>
              <a:gd name="connsiteX137" fmla="*/ 6150766 w 6300250"/>
              <a:gd name="connsiteY137" fmla="*/ 6640514 h 6858002"/>
              <a:gd name="connsiteX138" fmla="*/ 6133970 w 6300250"/>
              <a:gd name="connsiteY138" fmla="*/ 6683377 h 6858002"/>
              <a:gd name="connsiteX139" fmla="*/ 6123892 w 6300250"/>
              <a:gd name="connsiteY139" fmla="*/ 6735764 h 6858002"/>
              <a:gd name="connsiteX140" fmla="*/ 6115495 w 6300250"/>
              <a:gd name="connsiteY140" fmla="*/ 6791327 h 6858002"/>
              <a:gd name="connsiteX141" fmla="*/ 6110455 w 6300250"/>
              <a:gd name="connsiteY141" fmla="*/ 6858002 h 6858002"/>
              <a:gd name="connsiteX142" fmla="*/ 3149600 w 6300250"/>
              <a:gd name="connsiteY142" fmla="*/ 6858002 h 6858002"/>
              <a:gd name="connsiteX143" fmla="*/ 2707087 w 6300250"/>
              <a:gd name="connsiteY143" fmla="*/ 6858002 h 6858002"/>
              <a:gd name="connsiteX144" fmla="*/ 0 w 6300250"/>
              <a:gd name="connsiteY144" fmla="*/ 6858002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6300250" h="6858002">
                <a:moveTo>
                  <a:pt x="0" y="0"/>
                </a:moveTo>
                <a:lnTo>
                  <a:pt x="3149600" y="0"/>
                </a:lnTo>
                <a:lnTo>
                  <a:pt x="3149600" y="2"/>
                </a:lnTo>
                <a:lnTo>
                  <a:pt x="6110455" y="2"/>
                </a:lnTo>
                <a:lnTo>
                  <a:pt x="6115495" y="66677"/>
                </a:lnTo>
                <a:lnTo>
                  <a:pt x="6123892" y="122239"/>
                </a:lnTo>
                <a:lnTo>
                  <a:pt x="6133970" y="174627"/>
                </a:lnTo>
                <a:lnTo>
                  <a:pt x="6150766" y="217489"/>
                </a:lnTo>
                <a:lnTo>
                  <a:pt x="6167562" y="260352"/>
                </a:lnTo>
                <a:lnTo>
                  <a:pt x="6187717" y="296864"/>
                </a:lnTo>
                <a:lnTo>
                  <a:pt x="6207872" y="334964"/>
                </a:lnTo>
                <a:lnTo>
                  <a:pt x="6226348" y="369889"/>
                </a:lnTo>
                <a:lnTo>
                  <a:pt x="6244823" y="409577"/>
                </a:lnTo>
                <a:lnTo>
                  <a:pt x="6261619" y="450852"/>
                </a:lnTo>
                <a:lnTo>
                  <a:pt x="6276736" y="496889"/>
                </a:lnTo>
                <a:lnTo>
                  <a:pt x="6288493" y="546102"/>
                </a:lnTo>
                <a:lnTo>
                  <a:pt x="6296891" y="606427"/>
                </a:lnTo>
                <a:lnTo>
                  <a:pt x="6300250" y="673102"/>
                </a:lnTo>
                <a:lnTo>
                  <a:pt x="6296891" y="744539"/>
                </a:lnTo>
                <a:lnTo>
                  <a:pt x="6288493" y="801689"/>
                </a:lnTo>
                <a:lnTo>
                  <a:pt x="6276736" y="854077"/>
                </a:lnTo>
                <a:lnTo>
                  <a:pt x="6261619" y="901702"/>
                </a:lnTo>
                <a:lnTo>
                  <a:pt x="6244823" y="942977"/>
                </a:lnTo>
                <a:lnTo>
                  <a:pt x="6224668" y="981077"/>
                </a:lnTo>
                <a:lnTo>
                  <a:pt x="6204513" y="1017589"/>
                </a:lnTo>
                <a:lnTo>
                  <a:pt x="6184358" y="1055689"/>
                </a:lnTo>
                <a:lnTo>
                  <a:pt x="6165882" y="1095377"/>
                </a:lnTo>
                <a:lnTo>
                  <a:pt x="6147406" y="1136652"/>
                </a:lnTo>
                <a:lnTo>
                  <a:pt x="6132291" y="1182689"/>
                </a:lnTo>
                <a:lnTo>
                  <a:pt x="6122213" y="1235077"/>
                </a:lnTo>
                <a:lnTo>
                  <a:pt x="6112135" y="1295402"/>
                </a:lnTo>
                <a:lnTo>
                  <a:pt x="6110455" y="1363664"/>
                </a:lnTo>
                <a:lnTo>
                  <a:pt x="6112135" y="1431927"/>
                </a:lnTo>
                <a:lnTo>
                  <a:pt x="6122213" y="1492252"/>
                </a:lnTo>
                <a:lnTo>
                  <a:pt x="6132291" y="1544639"/>
                </a:lnTo>
                <a:lnTo>
                  <a:pt x="6147406" y="1589089"/>
                </a:lnTo>
                <a:lnTo>
                  <a:pt x="6165882" y="1631952"/>
                </a:lnTo>
                <a:lnTo>
                  <a:pt x="6184358" y="1671639"/>
                </a:lnTo>
                <a:lnTo>
                  <a:pt x="6204513" y="1708152"/>
                </a:lnTo>
                <a:lnTo>
                  <a:pt x="6224668" y="1743077"/>
                </a:lnTo>
                <a:lnTo>
                  <a:pt x="6244823" y="1782764"/>
                </a:lnTo>
                <a:lnTo>
                  <a:pt x="6261619" y="1824039"/>
                </a:lnTo>
                <a:lnTo>
                  <a:pt x="6276736" y="1870077"/>
                </a:lnTo>
                <a:lnTo>
                  <a:pt x="6288493" y="1922464"/>
                </a:lnTo>
                <a:lnTo>
                  <a:pt x="6296891" y="1982789"/>
                </a:lnTo>
                <a:lnTo>
                  <a:pt x="6300250" y="2051052"/>
                </a:lnTo>
                <a:lnTo>
                  <a:pt x="6296891" y="2119314"/>
                </a:lnTo>
                <a:lnTo>
                  <a:pt x="6288493" y="2179639"/>
                </a:lnTo>
                <a:lnTo>
                  <a:pt x="6276736" y="2232027"/>
                </a:lnTo>
                <a:lnTo>
                  <a:pt x="6261619" y="2278064"/>
                </a:lnTo>
                <a:lnTo>
                  <a:pt x="6244823" y="2319339"/>
                </a:lnTo>
                <a:lnTo>
                  <a:pt x="6224668" y="2359027"/>
                </a:lnTo>
                <a:lnTo>
                  <a:pt x="6204513" y="2395539"/>
                </a:lnTo>
                <a:lnTo>
                  <a:pt x="6184358" y="2433639"/>
                </a:lnTo>
                <a:lnTo>
                  <a:pt x="6165882" y="2471739"/>
                </a:lnTo>
                <a:lnTo>
                  <a:pt x="6147406" y="2513014"/>
                </a:lnTo>
                <a:lnTo>
                  <a:pt x="6132291" y="2560639"/>
                </a:lnTo>
                <a:lnTo>
                  <a:pt x="6122213" y="2613027"/>
                </a:lnTo>
                <a:lnTo>
                  <a:pt x="6112135" y="2671764"/>
                </a:lnTo>
                <a:lnTo>
                  <a:pt x="6110455" y="2741614"/>
                </a:lnTo>
                <a:lnTo>
                  <a:pt x="6112135" y="2809877"/>
                </a:lnTo>
                <a:lnTo>
                  <a:pt x="6122213" y="2868614"/>
                </a:lnTo>
                <a:lnTo>
                  <a:pt x="6132291" y="2922589"/>
                </a:lnTo>
                <a:lnTo>
                  <a:pt x="6147406" y="2967039"/>
                </a:lnTo>
                <a:lnTo>
                  <a:pt x="6165882" y="3009902"/>
                </a:lnTo>
                <a:lnTo>
                  <a:pt x="6184358" y="3046414"/>
                </a:lnTo>
                <a:lnTo>
                  <a:pt x="6204513" y="3084514"/>
                </a:lnTo>
                <a:lnTo>
                  <a:pt x="6224668" y="3121027"/>
                </a:lnTo>
                <a:lnTo>
                  <a:pt x="6244823" y="3160714"/>
                </a:lnTo>
                <a:lnTo>
                  <a:pt x="6261619" y="3201989"/>
                </a:lnTo>
                <a:lnTo>
                  <a:pt x="6276736" y="3248027"/>
                </a:lnTo>
                <a:lnTo>
                  <a:pt x="6288493" y="3300414"/>
                </a:lnTo>
                <a:lnTo>
                  <a:pt x="6296891" y="3360739"/>
                </a:lnTo>
                <a:lnTo>
                  <a:pt x="6300250" y="3427414"/>
                </a:lnTo>
                <a:lnTo>
                  <a:pt x="6296891" y="3497264"/>
                </a:lnTo>
                <a:lnTo>
                  <a:pt x="6288493" y="3557589"/>
                </a:lnTo>
                <a:lnTo>
                  <a:pt x="6276736" y="3609977"/>
                </a:lnTo>
                <a:lnTo>
                  <a:pt x="6261619" y="3656014"/>
                </a:lnTo>
                <a:lnTo>
                  <a:pt x="6244823" y="3697289"/>
                </a:lnTo>
                <a:lnTo>
                  <a:pt x="6224668" y="3736977"/>
                </a:lnTo>
                <a:lnTo>
                  <a:pt x="6184358" y="3811589"/>
                </a:lnTo>
                <a:lnTo>
                  <a:pt x="6165882" y="3848102"/>
                </a:lnTo>
                <a:lnTo>
                  <a:pt x="6147406" y="3890964"/>
                </a:lnTo>
                <a:lnTo>
                  <a:pt x="6132291" y="3935414"/>
                </a:lnTo>
                <a:lnTo>
                  <a:pt x="6122213" y="3987802"/>
                </a:lnTo>
                <a:lnTo>
                  <a:pt x="6112135" y="4048127"/>
                </a:lnTo>
                <a:lnTo>
                  <a:pt x="6110455" y="4116389"/>
                </a:lnTo>
                <a:lnTo>
                  <a:pt x="6112135" y="4186239"/>
                </a:lnTo>
                <a:lnTo>
                  <a:pt x="6122213" y="4244977"/>
                </a:lnTo>
                <a:lnTo>
                  <a:pt x="6132291" y="4297364"/>
                </a:lnTo>
                <a:lnTo>
                  <a:pt x="6147406" y="4343402"/>
                </a:lnTo>
                <a:lnTo>
                  <a:pt x="6165882" y="4386264"/>
                </a:lnTo>
                <a:lnTo>
                  <a:pt x="6184358" y="4424364"/>
                </a:lnTo>
                <a:lnTo>
                  <a:pt x="6224668" y="4498977"/>
                </a:lnTo>
                <a:lnTo>
                  <a:pt x="6244823" y="4537077"/>
                </a:lnTo>
                <a:lnTo>
                  <a:pt x="6261619" y="4579939"/>
                </a:lnTo>
                <a:lnTo>
                  <a:pt x="6276736" y="4625977"/>
                </a:lnTo>
                <a:lnTo>
                  <a:pt x="6288493" y="4678364"/>
                </a:lnTo>
                <a:lnTo>
                  <a:pt x="6296891" y="4738689"/>
                </a:lnTo>
                <a:lnTo>
                  <a:pt x="6300250" y="4806952"/>
                </a:lnTo>
                <a:lnTo>
                  <a:pt x="6296891" y="4875214"/>
                </a:lnTo>
                <a:lnTo>
                  <a:pt x="6288493" y="4935539"/>
                </a:lnTo>
                <a:lnTo>
                  <a:pt x="6276736" y="4987927"/>
                </a:lnTo>
                <a:lnTo>
                  <a:pt x="6261619" y="5033964"/>
                </a:lnTo>
                <a:lnTo>
                  <a:pt x="6244823" y="5075239"/>
                </a:lnTo>
                <a:lnTo>
                  <a:pt x="6224668" y="5114927"/>
                </a:lnTo>
                <a:lnTo>
                  <a:pt x="6204513" y="5149852"/>
                </a:lnTo>
                <a:lnTo>
                  <a:pt x="6184358" y="5186364"/>
                </a:lnTo>
                <a:lnTo>
                  <a:pt x="6165882" y="5226052"/>
                </a:lnTo>
                <a:lnTo>
                  <a:pt x="6147406" y="5268914"/>
                </a:lnTo>
                <a:lnTo>
                  <a:pt x="6132291" y="5313364"/>
                </a:lnTo>
                <a:lnTo>
                  <a:pt x="6122213" y="5365752"/>
                </a:lnTo>
                <a:lnTo>
                  <a:pt x="6112135" y="5426077"/>
                </a:lnTo>
                <a:lnTo>
                  <a:pt x="6110455" y="5494339"/>
                </a:lnTo>
                <a:lnTo>
                  <a:pt x="6112135" y="5562602"/>
                </a:lnTo>
                <a:lnTo>
                  <a:pt x="6122213" y="5622927"/>
                </a:lnTo>
                <a:lnTo>
                  <a:pt x="6132291" y="5675314"/>
                </a:lnTo>
                <a:lnTo>
                  <a:pt x="6147406" y="5721352"/>
                </a:lnTo>
                <a:lnTo>
                  <a:pt x="6165882" y="5762627"/>
                </a:lnTo>
                <a:lnTo>
                  <a:pt x="6184358" y="5802314"/>
                </a:lnTo>
                <a:lnTo>
                  <a:pt x="6204513" y="5840414"/>
                </a:lnTo>
                <a:lnTo>
                  <a:pt x="6224668" y="5876927"/>
                </a:lnTo>
                <a:lnTo>
                  <a:pt x="6244823" y="5915027"/>
                </a:lnTo>
                <a:lnTo>
                  <a:pt x="6261619" y="5956302"/>
                </a:lnTo>
                <a:lnTo>
                  <a:pt x="6276736" y="6003927"/>
                </a:lnTo>
                <a:lnTo>
                  <a:pt x="6288493" y="6056314"/>
                </a:lnTo>
                <a:lnTo>
                  <a:pt x="6296891" y="6113464"/>
                </a:lnTo>
                <a:lnTo>
                  <a:pt x="6300250" y="6183314"/>
                </a:lnTo>
                <a:lnTo>
                  <a:pt x="6296891" y="6251577"/>
                </a:lnTo>
                <a:lnTo>
                  <a:pt x="6288493" y="6311902"/>
                </a:lnTo>
                <a:lnTo>
                  <a:pt x="6276736" y="6361114"/>
                </a:lnTo>
                <a:lnTo>
                  <a:pt x="6261619" y="6407152"/>
                </a:lnTo>
                <a:lnTo>
                  <a:pt x="6244823" y="6448427"/>
                </a:lnTo>
                <a:lnTo>
                  <a:pt x="6226348" y="6488114"/>
                </a:lnTo>
                <a:lnTo>
                  <a:pt x="6207872" y="6523039"/>
                </a:lnTo>
                <a:lnTo>
                  <a:pt x="6187717" y="6561139"/>
                </a:lnTo>
                <a:lnTo>
                  <a:pt x="6167562" y="6597652"/>
                </a:lnTo>
                <a:lnTo>
                  <a:pt x="6150766" y="6640514"/>
                </a:lnTo>
                <a:lnTo>
                  <a:pt x="6133970" y="6683377"/>
                </a:lnTo>
                <a:lnTo>
                  <a:pt x="6123892" y="6735764"/>
                </a:lnTo>
                <a:lnTo>
                  <a:pt x="6115495" y="6791327"/>
                </a:lnTo>
                <a:lnTo>
                  <a:pt x="6110455" y="6858002"/>
                </a:lnTo>
                <a:lnTo>
                  <a:pt x="3149600" y="6858002"/>
                </a:lnTo>
                <a:lnTo>
                  <a:pt x="2707087" y="6858002"/>
                </a:lnTo>
                <a:lnTo>
                  <a:pt x="0" y="6858002"/>
                </a:lnTo>
                <a:close/>
              </a:path>
            </a:pathLst>
          </a:custGeom>
          <a:solidFill>
            <a:schemeClr val="accent1"/>
          </a:solidFill>
          <a:ln w="0">
            <a:noFill/>
            <a:prstDash val="solid"/>
            <a:round/>
            <a:headEnd/>
            <a:tailEnd/>
          </a:ln>
        </p:spPr>
      </p:sp>
      <p:sp>
        <p:nvSpPr>
          <p:cNvPr id="2" name="Title 1">
            <a:extLst>
              <a:ext uri="{FF2B5EF4-FFF2-40B4-BE49-F238E27FC236}">
                <a16:creationId xmlns:a16="http://schemas.microsoft.com/office/drawing/2014/main" id="{ED1F1AC3-1A9F-47EF-A8F5-5A17A7868EE2}"/>
              </a:ext>
            </a:extLst>
          </p:cNvPr>
          <p:cNvSpPr>
            <a:spLocks noGrp="1"/>
          </p:cNvSpPr>
          <p:nvPr>
            <p:ph type="title"/>
          </p:nvPr>
        </p:nvSpPr>
        <p:spPr>
          <a:xfrm>
            <a:off x="931933" y="1162940"/>
            <a:ext cx="4515598" cy="4532120"/>
          </a:xfrm>
        </p:spPr>
        <p:txBody>
          <a:bodyPr anchor="ctr">
            <a:normAutofit/>
          </a:bodyPr>
          <a:lstStyle/>
          <a:p>
            <a:r>
              <a:rPr lang="en-GB" sz="4400">
                <a:solidFill>
                  <a:srgbClr val="2A1A00"/>
                </a:solidFill>
              </a:rPr>
              <a:t>Four Broad Areas of Need </a:t>
            </a:r>
          </a:p>
        </p:txBody>
      </p:sp>
      <p:sp>
        <p:nvSpPr>
          <p:cNvPr id="14" name="Rectangle 13">
            <a:extLst>
              <a:ext uri="{FF2B5EF4-FFF2-40B4-BE49-F238E27FC236}">
                <a16:creationId xmlns:a16="http://schemas.microsoft.com/office/drawing/2014/main" id="{E3B475C6-1445-41C7-9360-49FD7C1C1E7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Content Placeholder 4">
            <a:extLst>
              <a:ext uri="{FF2B5EF4-FFF2-40B4-BE49-F238E27FC236}">
                <a16:creationId xmlns:a16="http://schemas.microsoft.com/office/drawing/2014/main" id="{6BC570AC-188A-4D77-8331-B6005C921183}"/>
              </a:ext>
            </a:extLst>
          </p:cNvPr>
          <p:cNvSpPr>
            <a:spLocks noGrp="1"/>
          </p:cNvSpPr>
          <p:nvPr>
            <p:ph idx="1"/>
          </p:nvPr>
        </p:nvSpPr>
        <p:spPr>
          <a:xfrm>
            <a:off x="6749271" y="498765"/>
            <a:ext cx="4680729" cy="5196296"/>
          </a:xfrm>
        </p:spPr>
        <p:txBody>
          <a:bodyPr anchor="ctr">
            <a:normAutofit lnSpcReduction="10000"/>
          </a:bodyPr>
          <a:lstStyle/>
          <a:p>
            <a:r>
              <a:rPr lang="en-GB" sz="2800" dirty="0">
                <a:solidFill>
                  <a:schemeClr val="tx2">
                    <a:lumMod val="50000"/>
                    <a:lumOff val="50000"/>
                  </a:schemeClr>
                </a:solidFill>
              </a:rPr>
              <a:t>Cognition and </a:t>
            </a:r>
            <a:r>
              <a:rPr lang="en-GB" sz="2800" dirty="0" smtClean="0">
                <a:solidFill>
                  <a:schemeClr val="tx2">
                    <a:lumMod val="50000"/>
                    <a:lumOff val="50000"/>
                  </a:schemeClr>
                </a:solidFill>
              </a:rPr>
              <a:t>Learning </a:t>
            </a:r>
            <a:endParaRPr lang="en-GB" sz="2800" dirty="0">
              <a:solidFill>
                <a:schemeClr val="tx2">
                  <a:lumMod val="50000"/>
                  <a:lumOff val="50000"/>
                </a:schemeClr>
              </a:solidFill>
            </a:endParaRPr>
          </a:p>
          <a:p>
            <a:r>
              <a:rPr lang="en-GB" sz="2800" dirty="0">
                <a:solidFill>
                  <a:schemeClr val="accent2">
                    <a:lumMod val="75000"/>
                  </a:schemeClr>
                </a:solidFill>
              </a:rPr>
              <a:t>Communication and </a:t>
            </a:r>
            <a:r>
              <a:rPr lang="en-GB" sz="2800" dirty="0" smtClean="0">
                <a:solidFill>
                  <a:schemeClr val="accent2">
                    <a:lumMod val="75000"/>
                  </a:schemeClr>
                </a:solidFill>
              </a:rPr>
              <a:t>Interaction</a:t>
            </a:r>
            <a:endParaRPr lang="en-GB" sz="2800" dirty="0">
              <a:solidFill>
                <a:schemeClr val="accent2">
                  <a:lumMod val="75000"/>
                </a:schemeClr>
              </a:solidFill>
            </a:endParaRPr>
          </a:p>
          <a:p>
            <a:r>
              <a:rPr lang="en-GB" sz="2800" dirty="0">
                <a:solidFill>
                  <a:schemeClr val="tx2">
                    <a:lumMod val="25000"/>
                    <a:lumOff val="75000"/>
                  </a:schemeClr>
                </a:solidFill>
              </a:rPr>
              <a:t>Social Emotional and </a:t>
            </a:r>
            <a:r>
              <a:rPr lang="en-GB" sz="2800" dirty="0" smtClean="0">
                <a:solidFill>
                  <a:schemeClr val="tx2">
                    <a:lumMod val="25000"/>
                    <a:lumOff val="75000"/>
                  </a:schemeClr>
                </a:solidFill>
              </a:rPr>
              <a:t>Mental </a:t>
            </a:r>
            <a:r>
              <a:rPr lang="en-GB" sz="2800" dirty="0">
                <a:solidFill>
                  <a:schemeClr val="tx2">
                    <a:lumMod val="25000"/>
                    <a:lumOff val="75000"/>
                  </a:schemeClr>
                </a:solidFill>
              </a:rPr>
              <a:t>H</a:t>
            </a:r>
            <a:r>
              <a:rPr lang="en-GB" sz="2800" dirty="0" smtClean="0">
                <a:solidFill>
                  <a:schemeClr val="tx2">
                    <a:lumMod val="25000"/>
                    <a:lumOff val="75000"/>
                  </a:schemeClr>
                </a:solidFill>
              </a:rPr>
              <a:t>ealth </a:t>
            </a:r>
            <a:r>
              <a:rPr lang="en-GB" sz="2800" dirty="0">
                <a:solidFill>
                  <a:schemeClr val="tx2">
                    <a:lumMod val="25000"/>
                    <a:lumOff val="75000"/>
                  </a:schemeClr>
                </a:solidFill>
              </a:rPr>
              <a:t>(SEMH) </a:t>
            </a:r>
          </a:p>
          <a:p>
            <a:r>
              <a:rPr lang="en-GB" sz="2800" dirty="0"/>
              <a:t> </a:t>
            </a:r>
            <a:r>
              <a:rPr lang="en-GB" sz="2800" dirty="0">
                <a:solidFill>
                  <a:srgbClr val="00B0F0"/>
                </a:solidFill>
              </a:rPr>
              <a:t>Sensory and or </a:t>
            </a:r>
            <a:r>
              <a:rPr lang="en-GB" sz="2800" dirty="0" smtClean="0">
                <a:solidFill>
                  <a:srgbClr val="00B0F0"/>
                </a:solidFill>
              </a:rPr>
              <a:t>Physical </a:t>
            </a:r>
            <a:r>
              <a:rPr lang="en-GB" sz="2800" dirty="0">
                <a:solidFill>
                  <a:srgbClr val="00B0F0"/>
                </a:solidFill>
              </a:rPr>
              <a:t>N</a:t>
            </a:r>
            <a:r>
              <a:rPr lang="en-GB" sz="2800" dirty="0" smtClean="0">
                <a:solidFill>
                  <a:srgbClr val="00B0F0"/>
                </a:solidFill>
              </a:rPr>
              <a:t>eeds </a:t>
            </a:r>
          </a:p>
          <a:p>
            <a:endParaRPr lang="en-GB" sz="2800" dirty="0">
              <a:solidFill>
                <a:srgbClr val="00B0F0"/>
              </a:solidFill>
            </a:endParaRPr>
          </a:p>
          <a:p>
            <a:pPr marL="0" lvl="0" indent="0" fontAlgn="base">
              <a:lnSpc>
                <a:spcPct val="100000"/>
              </a:lnSpc>
              <a:spcBef>
                <a:spcPct val="0"/>
              </a:spcBef>
              <a:spcAft>
                <a:spcPct val="0"/>
              </a:spcAft>
              <a:buClrTx/>
              <a:buNone/>
              <a:defRPr/>
            </a:pPr>
            <a:r>
              <a:rPr lang="en-GB" altLang="en-US" sz="2400" b="1" dirty="0">
                <a:solidFill>
                  <a:prstClr val="black"/>
                </a:solidFill>
                <a:latin typeface="Calibri Light"/>
                <a:ea typeface="ＭＳ Ｐゴシック" panose="020B0600070205080204" pitchFamily="34" charset="-128"/>
              </a:rPr>
              <a:t>Discuss with the person next to you any types of SEN that you know and consider which category they may fit.</a:t>
            </a:r>
          </a:p>
          <a:p>
            <a:pPr marL="0" indent="0">
              <a:buNone/>
            </a:pPr>
            <a:endParaRPr lang="en-GB" sz="2800" dirty="0">
              <a:solidFill>
                <a:srgbClr val="00B0F0"/>
              </a:solidFill>
            </a:endParaRPr>
          </a:p>
          <a:p>
            <a:endParaRPr lang="en-GB" dirty="0"/>
          </a:p>
        </p:txBody>
      </p:sp>
    </p:spTree>
    <p:extLst>
      <p:ext uri="{BB962C8B-B14F-4D97-AF65-F5344CB8AC3E}">
        <p14:creationId xmlns:p14="http://schemas.microsoft.com/office/powerpoint/2010/main" val="1483518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heel(1)">
                                      <p:cBhvr>
                                        <p:cTn id="7" dur="2000"/>
                                        <p:tgtEl>
                                          <p:spTgt spid="5">
                                            <p:txEl>
                                              <p:pRg st="0" end="0"/>
                                            </p:txEl>
                                          </p:spTgt>
                                        </p:tgtEl>
                                      </p:cBhvr>
                                    </p:animEffect>
                                  </p:childTnLst>
                                </p:cTn>
                              </p:par>
                              <p:par>
                                <p:cTn id="8" presetID="21" presetClass="entr" presetSubtype="1"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wheel(1)">
                                      <p:cBhvr>
                                        <p:cTn id="10" dur="2000"/>
                                        <p:tgtEl>
                                          <p:spTgt spid="5">
                                            <p:txEl>
                                              <p:pRg st="1" end="1"/>
                                            </p:txEl>
                                          </p:spTgt>
                                        </p:tgtEl>
                                      </p:cBhvr>
                                    </p:animEffect>
                                  </p:childTnLst>
                                </p:cTn>
                              </p:par>
                              <p:par>
                                <p:cTn id="11" presetID="21" presetClass="entr" presetSubtype="1" fill="hold"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wheel(1)">
                                      <p:cBhvr>
                                        <p:cTn id="13" dur="2000"/>
                                        <p:tgtEl>
                                          <p:spTgt spid="5">
                                            <p:txEl>
                                              <p:pRg st="2" end="2"/>
                                            </p:txEl>
                                          </p:spTgt>
                                        </p:tgtEl>
                                      </p:cBhvr>
                                    </p:animEffect>
                                  </p:childTnLst>
                                </p:cTn>
                              </p:par>
                              <p:par>
                                <p:cTn id="14" presetID="21" presetClass="entr" presetSubtype="1" fill="hold" nodeType="withEffect">
                                  <p:stCondLst>
                                    <p:cond delay="0"/>
                                  </p:stCondLst>
                                  <p:childTnLst>
                                    <p:set>
                                      <p:cBhvr>
                                        <p:cTn id="15" dur="1" fill="hold">
                                          <p:stCondLst>
                                            <p:cond delay="0"/>
                                          </p:stCondLst>
                                        </p:cTn>
                                        <p:tgtEl>
                                          <p:spTgt spid="5">
                                            <p:txEl>
                                              <p:pRg st="3" end="3"/>
                                            </p:txEl>
                                          </p:spTgt>
                                        </p:tgtEl>
                                        <p:attrNameLst>
                                          <p:attrName>style.visibility</p:attrName>
                                        </p:attrNameLst>
                                      </p:cBhvr>
                                      <p:to>
                                        <p:strVal val="visible"/>
                                      </p:to>
                                    </p:set>
                                    <p:animEffect transition="in" filter="wheel(1)">
                                      <p:cBhvr>
                                        <p:cTn id="16" dur="2000"/>
                                        <p:tgtEl>
                                          <p:spTgt spid="5">
                                            <p:txEl>
                                              <p:pRg st="3" end="3"/>
                                            </p:txEl>
                                          </p:spTgt>
                                        </p:tgtEl>
                                      </p:cBhvr>
                                    </p:animEffect>
                                  </p:childTnLst>
                                </p:cTn>
                              </p:par>
                              <p:par>
                                <p:cTn id="17" presetID="21" presetClass="entr" presetSubtype="1" fill="hold" nodeType="withEffect">
                                  <p:stCondLst>
                                    <p:cond delay="0"/>
                                  </p:stCondLst>
                                  <p:childTnLst>
                                    <p:set>
                                      <p:cBhvr>
                                        <p:cTn id="18" dur="1" fill="hold">
                                          <p:stCondLst>
                                            <p:cond delay="0"/>
                                          </p:stCondLst>
                                        </p:cTn>
                                        <p:tgtEl>
                                          <p:spTgt spid="5">
                                            <p:txEl>
                                              <p:pRg st="5" end="5"/>
                                            </p:txEl>
                                          </p:spTgt>
                                        </p:tgtEl>
                                        <p:attrNameLst>
                                          <p:attrName>style.visibility</p:attrName>
                                        </p:attrNameLst>
                                      </p:cBhvr>
                                      <p:to>
                                        <p:strVal val="visible"/>
                                      </p:to>
                                    </p:set>
                                    <p:animEffect transition="in" filter="wheel(1)">
                                      <p:cBhvr>
                                        <p:cTn id="19" dur="20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022374" y="0"/>
            <a:ext cx="10525755" cy="7301346"/>
          </a:xfrm>
          <a:prstGeom prst="rect">
            <a:avLst/>
          </a:prstGeom>
        </p:spPr>
      </p:pic>
    </p:spTree>
    <p:extLst>
      <p:ext uri="{BB962C8B-B14F-4D97-AF65-F5344CB8AC3E}">
        <p14:creationId xmlns:p14="http://schemas.microsoft.com/office/powerpoint/2010/main" val="414366257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35" name="Rectangle 134">
            <a:extLst>
              <a:ext uri="{FF2B5EF4-FFF2-40B4-BE49-F238E27FC236}">
                <a16:creationId xmlns:a16="http://schemas.microsoft.com/office/drawing/2014/main" id="{7F31C52B-DEF9-4845-9A79-72C9330F49C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7" name="Freeform 10">
            <a:extLst>
              <a:ext uri="{FF2B5EF4-FFF2-40B4-BE49-F238E27FC236}">
                <a16:creationId xmlns:a16="http://schemas.microsoft.com/office/drawing/2014/main" id="{63DACD0E-B2B1-49C4-B085-D93AC5F6E13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7569200" cy="6858000"/>
          </a:xfrm>
          <a:custGeom>
            <a:avLst/>
            <a:gdLst>
              <a:gd name="connsiteX0" fmla="*/ 0 w 7569200"/>
              <a:gd name="connsiteY0" fmla="*/ 0 h 6858000"/>
              <a:gd name="connsiteX1" fmla="*/ 7389812 w 7569200"/>
              <a:gd name="connsiteY1" fmla="*/ 0 h 6858000"/>
              <a:gd name="connsiteX2" fmla="*/ 7394575 w 7569200"/>
              <a:gd name="connsiteY2" fmla="*/ 66675 h 6858000"/>
              <a:gd name="connsiteX3" fmla="*/ 7402512 w 7569200"/>
              <a:gd name="connsiteY3" fmla="*/ 122237 h 6858000"/>
              <a:gd name="connsiteX4" fmla="*/ 7412037 w 7569200"/>
              <a:gd name="connsiteY4" fmla="*/ 174625 h 6858000"/>
              <a:gd name="connsiteX5" fmla="*/ 7427912 w 7569200"/>
              <a:gd name="connsiteY5" fmla="*/ 217487 h 6858000"/>
              <a:gd name="connsiteX6" fmla="*/ 7443787 w 7569200"/>
              <a:gd name="connsiteY6" fmla="*/ 260350 h 6858000"/>
              <a:gd name="connsiteX7" fmla="*/ 7462837 w 7569200"/>
              <a:gd name="connsiteY7" fmla="*/ 296862 h 6858000"/>
              <a:gd name="connsiteX8" fmla="*/ 7481887 w 7569200"/>
              <a:gd name="connsiteY8" fmla="*/ 334962 h 6858000"/>
              <a:gd name="connsiteX9" fmla="*/ 7499350 w 7569200"/>
              <a:gd name="connsiteY9" fmla="*/ 369887 h 6858000"/>
              <a:gd name="connsiteX10" fmla="*/ 7516812 w 7569200"/>
              <a:gd name="connsiteY10" fmla="*/ 409575 h 6858000"/>
              <a:gd name="connsiteX11" fmla="*/ 7532687 w 7569200"/>
              <a:gd name="connsiteY11" fmla="*/ 450850 h 6858000"/>
              <a:gd name="connsiteX12" fmla="*/ 7546975 w 7569200"/>
              <a:gd name="connsiteY12" fmla="*/ 496887 h 6858000"/>
              <a:gd name="connsiteX13" fmla="*/ 7558087 w 7569200"/>
              <a:gd name="connsiteY13" fmla="*/ 546100 h 6858000"/>
              <a:gd name="connsiteX14" fmla="*/ 7566025 w 7569200"/>
              <a:gd name="connsiteY14" fmla="*/ 606425 h 6858000"/>
              <a:gd name="connsiteX15" fmla="*/ 7569200 w 7569200"/>
              <a:gd name="connsiteY15" fmla="*/ 673100 h 6858000"/>
              <a:gd name="connsiteX16" fmla="*/ 7566025 w 7569200"/>
              <a:gd name="connsiteY16" fmla="*/ 744537 h 6858000"/>
              <a:gd name="connsiteX17" fmla="*/ 7558087 w 7569200"/>
              <a:gd name="connsiteY17" fmla="*/ 801687 h 6858000"/>
              <a:gd name="connsiteX18" fmla="*/ 7546975 w 7569200"/>
              <a:gd name="connsiteY18" fmla="*/ 854075 h 6858000"/>
              <a:gd name="connsiteX19" fmla="*/ 7532687 w 7569200"/>
              <a:gd name="connsiteY19" fmla="*/ 901700 h 6858000"/>
              <a:gd name="connsiteX20" fmla="*/ 7516812 w 7569200"/>
              <a:gd name="connsiteY20" fmla="*/ 942975 h 6858000"/>
              <a:gd name="connsiteX21" fmla="*/ 7497762 w 7569200"/>
              <a:gd name="connsiteY21" fmla="*/ 981075 h 6858000"/>
              <a:gd name="connsiteX22" fmla="*/ 7478712 w 7569200"/>
              <a:gd name="connsiteY22" fmla="*/ 1017587 h 6858000"/>
              <a:gd name="connsiteX23" fmla="*/ 7459662 w 7569200"/>
              <a:gd name="connsiteY23" fmla="*/ 1055687 h 6858000"/>
              <a:gd name="connsiteX24" fmla="*/ 7442200 w 7569200"/>
              <a:gd name="connsiteY24" fmla="*/ 1095375 h 6858000"/>
              <a:gd name="connsiteX25" fmla="*/ 7424737 w 7569200"/>
              <a:gd name="connsiteY25" fmla="*/ 1136650 h 6858000"/>
              <a:gd name="connsiteX26" fmla="*/ 7410450 w 7569200"/>
              <a:gd name="connsiteY26" fmla="*/ 1182687 h 6858000"/>
              <a:gd name="connsiteX27" fmla="*/ 7400925 w 7569200"/>
              <a:gd name="connsiteY27" fmla="*/ 1235075 h 6858000"/>
              <a:gd name="connsiteX28" fmla="*/ 7391400 w 7569200"/>
              <a:gd name="connsiteY28" fmla="*/ 1295400 h 6858000"/>
              <a:gd name="connsiteX29" fmla="*/ 7389812 w 7569200"/>
              <a:gd name="connsiteY29" fmla="*/ 1363662 h 6858000"/>
              <a:gd name="connsiteX30" fmla="*/ 7391400 w 7569200"/>
              <a:gd name="connsiteY30" fmla="*/ 1431925 h 6858000"/>
              <a:gd name="connsiteX31" fmla="*/ 7400925 w 7569200"/>
              <a:gd name="connsiteY31" fmla="*/ 1492250 h 6858000"/>
              <a:gd name="connsiteX32" fmla="*/ 7410450 w 7569200"/>
              <a:gd name="connsiteY32" fmla="*/ 1544637 h 6858000"/>
              <a:gd name="connsiteX33" fmla="*/ 7424737 w 7569200"/>
              <a:gd name="connsiteY33" fmla="*/ 1589087 h 6858000"/>
              <a:gd name="connsiteX34" fmla="*/ 7442200 w 7569200"/>
              <a:gd name="connsiteY34" fmla="*/ 1631950 h 6858000"/>
              <a:gd name="connsiteX35" fmla="*/ 7459662 w 7569200"/>
              <a:gd name="connsiteY35" fmla="*/ 1671637 h 6858000"/>
              <a:gd name="connsiteX36" fmla="*/ 7478712 w 7569200"/>
              <a:gd name="connsiteY36" fmla="*/ 1708150 h 6858000"/>
              <a:gd name="connsiteX37" fmla="*/ 7497762 w 7569200"/>
              <a:gd name="connsiteY37" fmla="*/ 1743075 h 6858000"/>
              <a:gd name="connsiteX38" fmla="*/ 7516812 w 7569200"/>
              <a:gd name="connsiteY38" fmla="*/ 1782762 h 6858000"/>
              <a:gd name="connsiteX39" fmla="*/ 7532687 w 7569200"/>
              <a:gd name="connsiteY39" fmla="*/ 1824037 h 6858000"/>
              <a:gd name="connsiteX40" fmla="*/ 7546975 w 7569200"/>
              <a:gd name="connsiteY40" fmla="*/ 1870075 h 6858000"/>
              <a:gd name="connsiteX41" fmla="*/ 7558087 w 7569200"/>
              <a:gd name="connsiteY41" fmla="*/ 1922462 h 6858000"/>
              <a:gd name="connsiteX42" fmla="*/ 7566025 w 7569200"/>
              <a:gd name="connsiteY42" fmla="*/ 1982787 h 6858000"/>
              <a:gd name="connsiteX43" fmla="*/ 7569200 w 7569200"/>
              <a:gd name="connsiteY43" fmla="*/ 2051050 h 6858000"/>
              <a:gd name="connsiteX44" fmla="*/ 7566025 w 7569200"/>
              <a:gd name="connsiteY44" fmla="*/ 2119312 h 6858000"/>
              <a:gd name="connsiteX45" fmla="*/ 7558087 w 7569200"/>
              <a:gd name="connsiteY45" fmla="*/ 2179637 h 6858000"/>
              <a:gd name="connsiteX46" fmla="*/ 7546975 w 7569200"/>
              <a:gd name="connsiteY46" fmla="*/ 2232025 h 6858000"/>
              <a:gd name="connsiteX47" fmla="*/ 7532687 w 7569200"/>
              <a:gd name="connsiteY47" fmla="*/ 2278062 h 6858000"/>
              <a:gd name="connsiteX48" fmla="*/ 7516812 w 7569200"/>
              <a:gd name="connsiteY48" fmla="*/ 2319337 h 6858000"/>
              <a:gd name="connsiteX49" fmla="*/ 7497762 w 7569200"/>
              <a:gd name="connsiteY49" fmla="*/ 2359025 h 6858000"/>
              <a:gd name="connsiteX50" fmla="*/ 7478712 w 7569200"/>
              <a:gd name="connsiteY50" fmla="*/ 2395537 h 6858000"/>
              <a:gd name="connsiteX51" fmla="*/ 7459662 w 7569200"/>
              <a:gd name="connsiteY51" fmla="*/ 2433637 h 6858000"/>
              <a:gd name="connsiteX52" fmla="*/ 7442200 w 7569200"/>
              <a:gd name="connsiteY52" fmla="*/ 2471737 h 6858000"/>
              <a:gd name="connsiteX53" fmla="*/ 7424737 w 7569200"/>
              <a:gd name="connsiteY53" fmla="*/ 2513012 h 6858000"/>
              <a:gd name="connsiteX54" fmla="*/ 7410450 w 7569200"/>
              <a:gd name="connsiteY54" fmla="*/ 2560637 h 6858000"/>
              <a:gd name="connsiteX55" fmla="*/ 7400925 w 7569200"/>
              <a:gd name="connsiteY55" fmla="*/ 2613025 h 6858000"/>
              <a:gd name="connsiteX56" fmla="*/ 7391400 w 7569200"/>
              <a:gd name="connsiteY56" fmla="*/ 2671762 h 6858000"/>
              <a:gd name="connsiteX57" fmla="*/ 7389812 w 7569200"/>
              <a:gd name="connsiteY57" fmla="*/ 2741612 h 6858000"/>
              <a:gd name="connsiteX58" fmla="*/ 7391400 w 7569200"/>
              <a:gd name="connsiteY58" fmla="*/ 2809875 h 6858000"/>
              <a:gd name="connsiteX59" fmla="*/ 7400925 w 7569200"/>
              <a:gd name="connsiteY59" fmla="*/ 2868612 h 6858000"/>
              <a:gd name="connsiteX60" fmla="*/ 7410450 w 7569200"/>
              <a:gd name="connsiteY60" fmla="*/ 2922587 h 6858000"/>
              <a:gd name="connsiteX61" fmla="*/ 7424737 w 7569200"/>
              <a:gd name="connsiteY61" fmla="*/ 2967037 h 6858000"/>
              <a:gd name="connsiteX62" fmla="*/ 7442200 w 7569200"/>
              <a:gd name="connsiteY62" fmla="*/ 3009900 h 6858000"/>
              <a:gd name="connsiteX63" fmla="*/ 7459662 w 7569200"/>
              <a:gd name="connsiteY63" fmla="*/ 3046412 h 6858000"/>
              <a:gd name="connsiteX64" fmla="*/ 7478712 w 7569200"/>
              <a:gd name="connsiteY64" fmla="*/ 3084512 h 6858000"/>
              <a:gd name="connsiteX65" fmla="*/ 7497762 w 7569200"/>
              <a:gd name="connsiteY65" fmla="*/ 3121025 h 6858000"/>
              <a:gd name="connsiteX66" fmla="*/ 7516812 w 7569200"/>
              <a:gd name="connsiteY66" fmla="*/ 3160712 h 6858000"/>
              <a:gd name="connsiteX67" fmla="*/ 7532687 w 7569200"/>
              <a:gd name="connsiteY67" fmla="*/ 3201987 h 6858000"/>
              <a:gd name="connsiteX68" fmla="*/ 7546975 w 7569200"/>
              <a:gd name="connsiteY68" fmla="*/ 3248025 h 6858000"/>
              <a:gd name="connsiteX69" fmla="*/ 7558087 w 7569200"/>
              <a:gd name="connsiteY69" fmla="*/ 3300412 h 6858000"/>
              <a:gd name="connsiteX70" fmla="*/ 7566025 w 7569200"/>
              <a:gd name="connsiteY70" fmla="*/ 3360737 h 6858000"/>
              <a:gd name="connsiteX71" fmla="*/ 7569200 w 7569200"/>
              <a:gd name="connsiteY71" fmla="*/ 3427412 h 6858000"/>
              <a:gd name="connsiteX72" fmla="*/ 7566025 w 7569200"/>
              <a:gd name="connsiteY72" fmla="*/ 3497262 h 6858000"/>
              <a:gd name="connsiteX73" fmla="*/ 7558087 w 7569200"/>
              <a:gd name="connsiteY73" fmla="*/ 3557587 h 6858000"/>
              <a:gd name="connsiteX74" fmla="*/ 7546975 w 7569200"/>
              <a:gd name="connsiteY74" fmla="*/ 3609975 h 6858000"/>
              <a:gd name="connsiteX75" fmla="*/ 7532687 w 7569200"/>
              <a:gd name="connsiteY75" fmla="*/ 3656012 h 6858000"/>
              <a:gd name="connsiteX76" fmla="*/ 7516812 w 7569200"/>
              <a:gd name="connsiteY76" fmla="*/ 3697287 h 6858000"/>
              <a:gd name="connsiteX77" fmla="*/ 7497762 w 7569200"/>
              <a:gd name="connsiteY77" fmla="*/ 3736975 h 6858000"/>
              <a:gd name="connsiteX78" fmla="*/ 7459662 w 7569200"/>
              <a:gd name="connsiteY78" fmla="*/ 3811587 h 6858000"/>
              <a:gd name="connsiteX79" fmla="*/ 7442200 w 7569200"/>
              <a:gd name="connsiteY79" fmla="*/ 3848100 h 6858000"/>
              <a:gd name="connsiteX80" fmla="*/ 7424737 w 7569200"/>
              <a:gd name="connsiteY80" fmla="*/ 3890962 h 6858000"/>
              <a:gd name="connsiteX81" fmla="*/ 7410450 w 7569200"/>
              <a:gd name="connsiteY81" fmla="*/ 3935412 h 6858000"/>
              <a:gd name="connsiteX82" fmla="*/ 7400925 w 7569200"/>
              <a:gd name="connsiteY82" fmla="*/ 3987800 h 6858000"/>
              <a:gd name="connsiteX83" fmla="*/ 7391400 w 7569200"/>
              <a:gd name="connsiteY83" fmla="*/ 4048125 h 6858000"/>
              <a:gd name="connsiteX84" fmla="*/ 7389812 w 7569200"/>
              <a:gd name="connsiteY84" fmla="*/ 4116387 h 6858000"/>
              <a:gd name="connsiteX85" fmla="*/ 7391400 w 7569200"/>
              <a:gd name="connsiteY85" fmla="*/ 4186237 h 6858000"/>
              <a:gd name="connsiteX86" fmla="*/ 7400925 w 7569200"/>
              <a:gd name="connsiteY86" fmla="*/ 4244975 h 6858000"/>
              <a:gd name="connsiteX87" fmla="*/ 7410450 w 7569200"/>
              <a:gd name="connsiteY87" fmla="*/ 4297362 h 6858000"/>
              <a:gd name="connsiteX88" fmla="*/ 7424737 w 7569200"/>
              <a:gd name="connsiteY88" fmla="*/ 4343400 h 6858000"/>
              <a:gd name="connsiteX89" fmla="*/ 7442200 w 7569200"/>
              <a:gd name="connsiteY89" fmla="*/ 4386262 h 6858000"/>
              <a:gd name="connsiteX90" fmla="*/ 7459662 w 7569200"/>
              <a:gd name="connsiteY90" fmla="*/ 4424362 h 6858000"/>
              <a:gd name="connsiteX91" fmla="*/ 7497762 w 7569200"/>
              <a:gd name="connsiteY91" fmla="*/ 4498975 h 6858000"/>
              <a:gd name="connsiteX92" fmla="*/ 7516812 w 7569200"/>
              <a:gd name="connsiteY92" fmla="*/ 4537075 h 6858000"/>
              <a:gd name="connsiteX93" fmla="*/ 7532687 w 7569200"/>
              <a:gd name="connsiteY93" fmla="*/ 4579937 h 6858000"/>
              <a:gd name="connsiteX94" fmla="*/ 7546975 w 7569200"/>
              <a:gd name="connsiteY94" fmla="*/ 4625975 h 6858000"/>
              <a:gd name="connsiteX95" fmla="*/ 7558087 w 7569200"/>
              <a:gd name="connsiteY95" fmla="*/ 4678362 h 6858000"/>
              <a:gd name="connsiteX96" fmla="*/ 7566025 w 7569200"/>
              <a:gd name="connsiteY96" fmla="*/ 4738687 h 6858000"/>
              <a:gd name="connsiteX97" fmla="*/ 7569200 w 7569200"/>
              <a:gd name="connsiteY97" fmla="*/ 4806950 h 6858000"/>
              <a:gd name="connsiteX98" fmla="*/ 7566025 w 7569200"/>
              <a:gd name="connsiteY98" fmla="*/ 4875212 h 6858000"/>
              <a:gd name="connsiteX99" fmla="*/ 7558087 w 7569200"/>
              <a:gd name="connsiteY99" fmla="*/ 4935537 h 6858000"/>
              <a:gd name="connsiteX100" fmla="*/ 7546975 w 7569200"/>
              <a:gd name="connsiteY100" fmla="*/ 4987925 h 6858000"/>
              <a:gd name="connsiteX101" fmla="*/ 7532687 w 7569200"/>
              <a:gd name="connsiteY101" fmla="*/ 5033962 h 6858000"/>
              <a:gd name="connsiteX102" fmla="*/ 7516812 w 7569200"/>
              <a:gd name="connsiteY102" fmla="*/ 5075237 h 6858000"/>
              <a:gd name="connsiteX103" fmla="*/ 7497762 w 7569200"/>
              <a:gd name="connsiteY103" fmla="*/ 5114925 h 6858000"/>
              <a:gd name="connsiteX104" fmla="*/ 7478712 w 7569200"/>
              <a:gd name="connsiteY104" fmla="*/ 5149850 h 6858000"/>
              <a:gd name="connsiteX105" fmla="*/ 7459662 w 7569200"/>
              <a:gd name="connsiteY105" fmla="*/ 5186362 h 6858000"/>
              <a:gd name="connsiteX106" fmla="*/ 7442200 w 7569200"/>
              <a:gd name="connsiteY106" fmla="*/ 5226050 h 6858000"/>
              <a:gd name="connsiteX107" fmla="*/ 7424737 w 7569200"/>
              <a:gd name="connsiteY107" fmla="*/ 5268912 h 6858000"/>
              <a:gd name="connsiteX108" fmla="*/ 7410450 w 7569200"/>
              <a:gd name="connsiteY108" fmla="*/ 5313362 h 6858000"/>
              <a:gd name="connsiteX109" fmla="*/ 7400925 w 7569200"/>
              <a:gd name="connsiteY109" fmla="*/ 5365750 h 6858000"/>
              <a:gd name="connsiteX110" fmla="*/ 7391400 w 7569200"/>
              <a:gd name="connsiteY110" fmla="*/ 5426075 h 6858000"/>
              <a:gd name="connsiteX111" fmla="*/ 7389812 w 7569200"/>
              <a:gd name="connsiteY111" fmla="*/ 5494337 h 6858000"/>
              <a:gd name="connsiteX112" fmla="*/ 7391400 w 7569200"/>
              <a:gd name="connsiteY112" fmla="*/ 5562600 h 6858000"/>
              <a:gd name="connsiteX113" fmla="*/ 7400925 w 7569200"/>
              <a:gd name="connsiteY113" fmla="*/ 5622925 h 6858000"/>
              <a:gd name="connsiteX114" fmla="*/ 7410450 w 7569200"/>
              <a:gd name="connsiteY114" fmla="*/ 5675312 h 6858000"/>
              <a:gd name="connsiteX115" fmla="*/ 7424737 w 7569200"/>
              <a:gd name="connsiteY115" fmla="*/ 5721350 h 6858000"/>
              <a:gd name="connsiteX116" fmla="*/ 7442200 w 7569200"/>
              <a:gd name="connsiteY116" fmla="*/ 5762625 h 6858000"/>
              <a:gd name="connsiteX117" fmla="*/ 7459662 w 7569200"/>
              <a:gd name="connsiteY117" fmla="*/ 5802312 h 6858000"/>
              <a:gd name="connsiteX118" fmla="*/ 7478712 w 7569200"/>
              <a:gd name="connsiteY118" fmla="*/ 5840412 h 6858000"/>
              <a:gd name="connsiteX119" fmla="*/ 7497762 w 7569200"/>
              <a:gd name="connsiteY119" fmla="*/ 5876925 h 6858000"/>
              <a:gd name="connsiteX120" fmla="*/ 7516812 w 7569200"/>
              <a:gd name="connsiteY120" fmla="*/ 5915025 h 6858000"/>
              <a:gd name="connsiteX121" fmla="*/ 7532687 w 7569200"/>
              <a:gd name="connsiteY121" fmla="*/ 5956300 h 6858000"/>
              <a:gd name="connsiteX122" fmla="*/ 7546975 w 7569200"/>
              <a:gd name="connsiteY122" fmla="*/ 6003925 h 6858000"/>
              <a:gd name="connsiteX123" fmla="*/ 7558087 w 7569200"/>
              <a:gd name="connsiteY123" fmla="*/ 6056312 h 6858000"/>
              <a:gd name="connsiteX124" fmla="*/ 7566025 w 7569200"/>
              <a:gd name="connsiteY124" fmla="*/ 6113462 h 6858000"/>
              <a:gd name="connsiteX125" fmla="*/ 7569200 w 7569200"/>
              <a:gd name="connsiteY125" fmla="*/ 6183312 h 6858000"/>
              <a:gd name="connsiteX126" fmla="*/ 7566025 w 7569200"/>
              <a:gd name="connsiteY126" fmla="*/ 6251575 h 6858000"/>
              <a:gd name="connsiteX127" fmla="*/ 7558087 w 7569200"/>
              <a:gd name="connsiteY127" fmla="*/ 6311900 h 6858000"/>
              <a:gd name="connsiteX128" fmla="*/ 7546975 w 7569200"/>
              <a:gd name="connsiteY128" fmla="*/ 6361112 h 6858000"/>
              <a:gd name="connsiteX129" fmla="*/ 7532687 w 7569200"/>
              <a:gd name="connsiteY129" fmla="*/ 6407150 h 6858000"/>
              <a:gd name="connsiteX130" fmla="*/ 7516812 w 7569200"/>
              <a:gd name="connsiteY130" fmla="*/ 6448425 h 6858000"/>
              <a:gd name="connsiteX131" fmla="*/ 7499350 w 7569200"/>
              <a:gd name="connsiteY131" fmla="*/ 6488112 h 6858000"/>
              <a:gd name="connsiteX132" fmla="*/ 7481887 w 7569200"/>
              <a:gd name="connsiteY132" fmla="*/ 6523037 h 6858000"/>
              <a:gd name="connsiteX133" fmla="*/ 7462837 w 7569200"/>
              <a:gd name="connsiteY133" fmla="*/ 6561137 h 6858000"/>
              <a:gd name="connsiteX134" fmla="*/ 7443787 w 7569200"/>
              <a:gd name="connsiteY134" fmla="*/ 6597650 h 6858000"/>
              <a:gd name="connsiteX135" fmla="*/ 7427912 w 7569200"/>
              <a:gd name="connsiteY135" fmla="*/ 6640512 h 6858000"/>
              <a:gd name="connsiteX136" fmla="*/ 7412037 w 7569200"/>
              <a:gd name="connsiteY136" fmla="*/ 6683375 h 6858000"/>
              <a:gd name="connsiteX137" fmla="*/ 7402512 w 7569200"/>
              <a:gd name="connsiteY137" fmla="*/ 6735762 h 6858000"/>
              <a:gd name="connsiteX138" fmla="*/ 7394575 w 7569200"/>
              <a:gd name="connsiteY138" fmla="*/ 6791325 h 6858000"/>
              <a:gd name="connsiteX139" fmla="*/ 7389812 w 7569200"/>
              <a:gd name="connsiteY139" fmla="*/ 6858000 h 6858000"/>
              <a:gd name="connsiteX140" fmla="*/ 0 w 7569200"/>
              <a:gd name="connsiteY140" fmla="*/ 6858000 h 6858000"/>
              <a:gd name="connsiteX141" fmla="*/ 0 w 7569200"/>
              <a:gd name="connsiteY141"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7569200" h="6858000">
                <a:moveTo>
                  <a:pt x="0" y="0"/>
                </a:moveTo>
                <a:lnTo>
                  <a:pt x="7389812" y="0"/>
                </a:lnTo>
                <a:lnTo>
                  <a:pt x="7394575" y="66675"/>
                </a:lnTo>
                <a:lnTo>
                  <a:pt x="7402512" y="122237"/>
                </a:lnTo>
                <a:lnTo>
                  <a:pt x="7412037" y="174625"/>
                </a:lnTo>
                <a:lnTo>
                  <a:pt x="7427912" y="217487"/>
                </a:lnTo>
                <a:lnTo>
                  <a:pt x="7443787" y="260350"/>
                </a:lnTo>
                <a:lnTo>
                  <a:pt x="7462837" y="296862"/>
                </a:lnTo>
                <a:lnTo>
                  <a:pt x="7481887" y="334962"/>
                </a:lnTo>
                <a:lnTo>
                  <a:pt x="7499350" y="369887"/>
                </a:lnTo>
                <a:lnTo>
                  <a:pt x="7516812" y="409575"/>
                </a:lnTo>
                <a:lnTo>
                  <a:pt x="7532687" y="450850"/>
                </a:lnTo>
                <a:lnTo>
                  <a:pt x="7546975" y="496887"/>
                </a:lnTo>
                <a:lnTo>
                  <a:pt x="7558087" y="546100"/>
                </a:lnTo>
                <a:lnTo>
                  <a:pt x="7566025" y="606425"/>
                </a:lnTo>
                <a:lnTo>
                  <a:pt x="7569200" y="673100"/>
                </a:lnTo>
                <a:lnTo>
                  <a:pt x="7566025" y="744537"/>
                </a:lnTo>
                <a:lnTo>
                  <a:pt x="7558087" y="801687"/>
                </a:lnTo>
                <a:lnTo>
                  <a:pt x="7546975" y="854075"/>
                </a:lnTo>
                <a:lnTo>
                  <a:pt x="7532687" y="901700"/>
                </a:lnTo>
                <a:lnTo>
                  <a:pt x="7516812" y="942975"/>
                </a:lnTo>
                <a:lnTo>
                  <a:pt x="7497762" y="981075"/>
                </a:lnTo>
                <a:lnTo>
                  <a:pt x="7478712" y="1017587"/>
                </a:lnTo>
                <a:lnTo>
                  <a:pt x="7459662" y="1055687"/>
                </a:lnTo>
                <a:lnTo>
                  <a:pt x="7442200" y="1095375"/>
                </a:lnTo>
                <a:lnTo>
                  <a:pt x="7424737" y="1136650"/>
                </a:lnTo>
                <a:lnTo>
                  <a:pt x="7410450" y="1182687"/>
                </a:lnTo>
                <a:lnTo>
                  <a:pt x="7400925" y="1235075"/>
                </a:lnTo>
                <a:lnTo>
                  <a:pt x="7391400" y="1295400"/>
                </a:lnTo>
                <a:lnTo>
                  <a:pt x="7389812" y="1363662"/>
                </a:lnTo>
                <a:lnTo>
                  <a:pt x="7391400" y="1431925"/>
                </a:lnTo>
                <a:lnTo>
                  <a:pt x="7400925" y="1492250"/>
                </a:lnTo>
                <a:lnTo>
                  <a:pt x="7410450" y="1544637"/>
                </a:lnTo>
                <a:lnTo>
                  <a:pt x="7424737" y="1589087"/>
                </a:lnTo>
                <a:lnTo>
                  <a:pt x="7442200" y="1631950"/>
                </a:lnTo>
                <a:lnTo>
                  <a:pt x="7459662" y="1671637"/>
                </a:lnTo>
                <a:lnTo>
                  <a:pt x="7478712" y="1708150"/>
                </a:lnTo>
                <a:lnTo>
                  <a:pt x="7497762" y="1743075"/>
                </a:lnTo>
                <a:lnTo>
                  <a:pt x="7516812" y="1782762"/>
                </a:lnTo>
                <a:lnTo>
                  <a:pt x="7532687" y="1824037"/>
                </a:lnTo>
                <a:lnTo>
                  <a:pt x="7546975" y="1870075"/>
                </a:lnTo>
                <a:lnTo>
                  <a:pt x="7558087" y="1922462"/>
                </a:lnTo>
                <a:lnTo>
                  <a:pt x="7566025" y="1982787"/>
                </a:lnTo>
                <a:lnTo>
                  <a:pt x="7569200" y="2051050"/>
                </a:lnTo>
                <a:lnTo>
                  <a:pt x="7566025" y="2119312"/>
                </a:lnTo>
                <a:lnTo>
                  <a:pt x="7558087" y="2179637"/>
                </a:lnTo>
                <a:lnTo>
                  <a:pt x="7546975" y="2232025"/>
                </a:lnTo>
                <a:lnTo>
                  <a:pt x="7532687" y="2278062"/>
                </a:lnTo>
                <a:lnTo>
                  <a:pt x="7516812" y="2319337"/>
                </a:lnTo>
                <a:lnTo>
                  <a:pt x="7497762" y="2359025"/>
                </a:lnTo>
                <a:lnTo>
                  <a:pt x="7478712" y="2395537"/>
                </a:lnTo>
                <a:lnTo>
                  <a:pt x="7459662" y="2433637"/>
                </a:lnTo>
                <a:lnTo>
                  <a:pt x="7442200" y="2471737"/>
                </a:lnTo>
                <a:lnTo>
                  <a:pt x="7424737" y="2513012"/>
                </a:lnTo>
                <a:lnTo>
                  <a:pt x="7410450" y="2560637"/>
                </a:lnTo>
                <a:lnTo>
                  <a:pt x="7400925" y="2613025"/>
                </a:lnTo>
                <a:lnTo>
                  <a:pt x="7391400" y="2671762"/>
                </a:lnTo>
                <a:lnTo>
                  <a:pt x="7389812" y="2741612"/>
                </a:lnTo>
                <a:lnTo>
                  <a:pt x="7391400" y="2809875"/>
                </a:lnTo>
                <a:lnTo>
                  <a:pt x="7400925" y="2868612"/>
                </a:lnTo>
                <a:lnTo>
                  <a:pt x="7410450" y="2922587"/>
                </a:lnTo>
                <a:lnTo>
                  <a:pt x="7424737" y="2967037"/>
                </a:lnTo>
                <a:lnTo>
                  <a:pt x="7442200" y="3009900"/>
                </a:lnTo>
                <a:lnTo>
                  <a:pt x="7459662" y="3046412"/>
                </a:lnTo>
                <a:lnTo>
                  <a:pt x="7478712" y="3084512"/>
                </a:lnTo>
                <a:lnTo>
                  <a:pt x="7497762" y="3121025"/>
                </a:lnTo>
                <a:lnTo>
                  <a:pt x="7516812" y="3160712"/>
                </a:lnTo>
                <a:lnTo>
                  <a:pt x="7532687" y="3201987"/>
                </a:lnTo>
                <a:lnTo>
                  <a:pt x="7546975" y="3248025"/>
                </a:lnTo>
                <a:lnTo>
                  <a:pt x="7558087" y="3300412"/>
                </a:lnTo>
                <a:lnTo>
                  <a:pt x="7566025" y="3360737"/>
                </a:lnTo>
                <a:lnTo>
                  <a:pt x="7569200" y="3427412"/>
                </a:lnTo>
                <a:lnTo>
                  <a:pt x="7566025" y="3497262"/>
                </a:lnTo>
                <a:lnTo>
                  <a:pt x="7558087" y="3557587"/>
                </a:lnTo>
                <a:lnTo>
                  <a:pt x="7546975" y="3609975"/>
                </a:lnTo>
                <a:lnTo>
                  <a:pt x="7532687" y="3656012"/>
                </a:lnTo>
                <a:lnTo>
                  <a:pt x="7516812" y="3697287"/>
                </a:lnTo>
                <a:lnTo>
                  <a:pt x="7497762" y="3736975"/>
                </a:lnTo>
                <a:lnTo>
                  <a:pt x="7459662" y="3811587"/>
                </a:lnTo>
                <a:lnTo>
                  <a:pt x="7442200" y="3848100"/>
                </a:lnTo>
                <a:lnTo>
                  <a:pt x="7424737" y="3890962"/>
                </a:lnTo>
                <a:lnTo>
                  <a:pt x="7410450" y="3935412"/>
                </a:lnTo>
                <a:lnTo>
                  <a:pt x="7400925" y="3987800"/>
                </a:lnTo>
                <a:lnTo>
                  <a:pt x="7391400" y="4048125"/>
                </a:lnTo>
                <a:lnTo>
                  <a:pt x="7389812" y="4116387"/>
                </a:lnTo>
                <a:lnTo>
                  <a:pt x="7391400" y="4186237"/>
                </a:lnTo>
                <a:lnTo>
                  <a:pt x="7400925" y="4244975"/>
                </a:lnTo>
                <a:lnTo>
                  <a:pt x="7410450" y="4297362"/>
                </a:lnTo>
                <a:lnTo>
                  <a:pt x="7424737" y="4343400"/>
                </a:lnTo>
                <a:lnTo>
                  <a:pt x="7442200" y="4386262"/>
                </a:lnTo>
                <a:lnTo>
                  <a:pt x="7459662" y="4424362"/>
                </a:lnTo>
                <a:lnTo>
                  <a:pt x="7497762" y="4498975"/>
                </a:lnTo>
                <a:lnTo>
                  <a:pt x="7516812" y="4537075"/>
                </a:lnTo>
                <a:lnTo>
                  <a:pt x="7532687" y="4579937"/>
                </a:lnTo>
                <a:lnTo>
                  <a:pt x="7546975" y="4625975"/>
                </a:lnTo>
                <a:lnTo>
                  <a:pt x="7558087" y="4678362"/>
                </a:lnTo>
                <a:lnTo>
                  <a:pt x="7566025" y="4738687"/>
                </a:lnTo>
                <a:lnTo>
                  <a:pt x="7569200" y="4806950"/>
                </a:lnTo>
                <a:lnTo>
                  <a:pt x="7566025" y="4875212"/>
                </a:lnTo>
                <a:lnTo>
                  <a:pt x="7558087" y="4935537"/>
                </a:lnTo>
                <a:lnTo>
                  <a:pt x="7546975" y="4987925"/>
                </a:lnTo>
                <a:lnTo>
                  <a:pt x="7532687" y="5033962"/>
                </a:lnTo>
                <a:lnTo>
                  <a:pt x="7516812" y="5075237"/>
                </a:lnTo>
                <a:lnTo>
                  <a:pt x="7497762" y="5114925"/>
                </a:lnTo>
                <a:lnTo>
                  <a:pt x="7478712" y="5149850"/>
                </a:lnTo>
                <a:lnTo>
                  <a:pt x="7459662" y="5186362"/>
                </a:lnTo>
                <a:lnTo>
                  <a:pt x="7442200" y="5226050"/>
                </a:lnTo>
                <a:lnTo>
                  <a:pt x="7424737" y="5268912"/>
                </a:lnTo>
                <a:lnTo>
                  <a:pt x="7410450" y="5313362"/>
                </a:lnTo>
                <a:lnTo>
                  <a:pt x="7400925" y="5365750"/>
                </a:lnTo>
                <a:lnTo>
                  <a:pt x="7391400" y="5426075"/>
                </a:lnTo>
                <a:lnTo>
                  <a:pt x="7389812" y="5494337"/>
                </a:lnTo>
                <a:lnTo>
                  <a:pt x="7391400" y="5562600"/>
                </a:lnTo>
                <a:lnTo>
                  <a:pt x="7400925" y="5622925"/>
                </a:lnTo>
                <a:lnTo>
                  <a:pt x="7410450" y="5675312"/>
                </a:lnTo>
                <a:lnTo>
                  <a:pt x="7424737" y="5721350"/>
                </a:lnTo>
                <a:lnTo>
                  <a:pt x="7442200" y="5762625"/>
                </a:lnTo>
                <a:lnTo>
                  <a:pt x="7459662" y="5802312"/>
                </a:lnTo>
                <a:lnTo>
                  <a:pt x="7478712" y="5840412"/>
                </a:lnTo>
                <a:lnTo>
                  <a:pt x="7497762" y="5876925"/>
                </a:lnTo>
                <a:lnTo>
                  <a:pt x="7516812" y="5915025"/>
                </a:lnTo>
                <a:lnTo>
                  <a:pt x="7532687" y="5956300"/>
                </a:lnTo>
                <a:lnTo>
                  <a:pt x="7546975" y="6003925"/>
                </a:lnTo>
                <a:lnTo>
                  <a:pt x="7558087" y="6056312"/>
                </a:lnTo>
                <a:lnTo>
                  <a:pt x="7566025" y="6113462"/>
                </a:lnTo>
                <a:lnTo>
                  <a:pt x="7569200" y="6183312"/>
                </a:lnTo>
                <a:lnTo>
                  <a:pt x="7566025" y="6251575"/>
                </a:lnTo>
                <a:lnTo>
                  <a:pt x="7558087" y="6311900"/>
                </a:lnTo>
                <a:lnTo>
                  <a:pt x="7546975" y="6361112"/>
                </a:lnTo>
                <a:lnTo>
                  <a:pt x="7532687" y="6407150"/>
                </a:lnTo>
                <a:lnTo>
                  <a:pt x="7516812" y="6448425"/>
                </a:lnTo>
                <a:lnTo>
                  <a:pt x="7499350" y="6488112"/>
                </a:lnTo>
                <a:lnTo>
                  <a:pt x="7481887" y="6523037"/>
                </a:lnTo>
                <a:lnTo>
                  <a:pt x="7462837" y="6561137"/>
                </a:lnTo>
                <a:lnTo>
                  <a:pt x="7443787" y="6597650"/>
                </a:lnTo>
                <a:lnTo>
                  <a:pt x="7427912" y="6640512"/>
                </a:lnTo>
                <a:lnTo>
                  <a:pt x="7412037" y="6683375"/>
                </a:lnTo>
                <a:lnTo>
                  <a:pt x="7402512" y="6735762"/>
                </a:lnTo>
                <a:lnTo>
                  <a:pt x="7394575" y="6791325"/>
                </a:lnTo>
                <a:lnTo>
                  <a:pt x="7389812" y="6858000"/>
                </a:lnTo>
                <a:lnTo>
                  <a:pt x="0" y="6858000"/>
                </a:lnTo>
                <a:lnTo>
                  <a:pt x="0" y="0"/>
                </a:lnTo>
                <a:close/>
              </a:path>
            </a:pathLst>
          </a:custGeom>
          <a:solidFill>
            <a:schemeClr val="bg2">
              <a:lumMod val="90000"/>
            </a:schemeClr>
          </a:solidFill>
          <a:ln w="0">
            <a:noFill/>
            <a:prstDash val="solid"/>
            <a:round/>
            <a:headEnd/>
            <a:tailEnd/>
          </a:ln>
        </p:spPr>
      </p:sp>
      <p:sp>
        <p:nvSpPr>
          <p:cNvPr id="2" name="Title 1">
            <a:extLst>
              <a:ext uri="{FF2B5EF4-FFF2-40B4-BE49-F238E27FC236}">
                <a16:creationId xmlns:a16="http://schemas.microsoft.com/office/drawing/2014/main" id="{D19791E7-B8F9-4D5E-A214-FCCA7B0200B3}"/>
              </a:ext>
            </a:extLst>
          </p:cNvPr>
          <p:cNvSpPr>
            <a:spLocks noGrp="1"/>
          </p:cNvSpPr>
          <p:nvPr>
            <p:ph type="title"/>
          </p:nvPr>
        </p:nvSpPr>
        <p:spPr>
          <a:xfrm>
            <a:off x="754144" y="484632"/>
            <a:ext cx="6340519" cy="494424"/>
          </a:xfrm>
        </p:spPr>
        <p:txBody>
          <a:bodyPr>
            <a:normAutofit fontScale="90000"/>
          </a:bodyPr>
          <a:lstStyle/>
          <a:p>
            <a:pPr algn="ctr"/>
            <a:r>
              <a:rPr lang="en-GB" sz="3200" dirty="0"/>
              <a:t>Code of </a:t>
            </a:r>
            <a:r>
              <a:rPr lang="en-GB" sz="3200" dirty="0" smtClean="0"/>
              <a:t>practice </a:t>
            </a:r>
            <a:endParaRPr lang="en-GB" sz="3200" dirty="0"/>
          </a:p>
        </p:txBody>
      </p:sp>
      <p:sp>
        <p:nvSpPr>
          <p:cNvPr id="139" name="Rectangle 138">
            <a:extLst>
              <a:ext uri="{FF2B5EF4-FFF2-40B4-BE49-F238E27FC236}">
                <a16:creationId xmlns:a16="http://schemas.microsoft.com/office/drawing/2014/main" id="{F2F5074D-2B0A-40BB-B69E-C08F65EC3C1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a:extLst>
              <a:ext uri="{FF2B5EF4-FFF2-40B4-BE49-F238E27FC236}">
                <a16:creationId xmlns:a16="http://schemas.microsoft.com/office/drawing/2014/main" id="{799CBF0E-0C8A-4ACA-9F07-2FC54811C8BE}"/>
              </a:ext>
            </a:extLst>
          </p:cNvPr>
          <p:cNvSpPr>
            <a:spLocks noGrp="1"/>
          </p:cNvSpPr>
          <p:nvPr>
            <p:ph idx="1"/>
          </p:nvPr>
        </p:nvSpPr>
        <p:spPr>
          <a:xfrm>
            <a:off x="765051" y="1136074"/>
            <a:ext cx="6306309" cy="5237294"/>
          </a:xfrm>
        </p:spPr>
        <p:txBody>
          <a:bodyPr>
            <a:normAutofit fontScale="92500" lnSpcReduction="10000"/>
          </a:bodyPr>
          <a:lstStyle/>
          <a:p>
            <a:pPr marL="0" indent="0">
              <a:lnSpc>
                <a:spcPct val="100000"/>
              </a:lnSpc>
              <a:buNone/>
            </a:pPr>
            <a:r>
              <a:rPr lang="en-GB" sz="1500" dirty="0">
                <a:solidFill>
                  <a:srgbClr val="000000"/>
                </a:solidFill>
              </a:rPr>
              <a:t>High quality provision to meet the needs of children and young people with</a:t>
            </a:r>
          </a:p>
          <a:p>
            <a:pPr marL="0" indent="0">
              <a:lnSpc>
                <a:spcPct val="100000"/>
              </a:lnSpc>
              <a:buNone/>
            </a:pPr>
            <a:r>
              <a:rPr lang="en-GB" sz="1500" dirty="0">
                <a:solidFill>
                  <a:srgbClr val="000000"/>
                </a:solidFill>
              </a:rPr>
              <a:t> SEN 1.24 High quality teaching that is differentiated and personalised will meet the </a:t>
            </a:r>
          </a:p>
          <a:p>
            <a:pPr marL="0" indent="0">
              <a:lnSpc>
                <a:spcPct val="100000"/>
              </a:lnSpc>
              <a:buNone/>
            </a:pPr>
            <a:r>
              <a:rPr lang="en-GB" sz="1500" dirty="0">
                <a:solidFill>
                  <a:srgbClr val="000000"/>
                </a:solidFill>
              </a:rPr>
              <a:t>    individual needs of the majority of children and young people. </a:t>
            </a:r>
          </a:p>
          <a:p>
            <a:pPr>
              <a:lnSpc>
                <a:spcPct val="100000"/>
              </a:lnSpc>
            </a:pPr>
            <a:r>
              <a:rPr lang="en-GB" sz="1500" dirty="0">
                <a:solidFill>
                  <a:srgbClr val="FF0000"/>
                </a:solidFill>
              </a:rPr>
              <a:t>Some children and young people need educational provision that is additional to or different from this. </a:t>
            </a:r>
          </a:p>
          <a:p>
            <a:pPr>
              <a:lnSpc>
                <a:spcPct val="100000"/>
              </a:lnSpc>
            </a:pPr>
            <a:r>
              <a:rPr lang="en-GB" sz="1500" dirty="0">
                <a:solidFill>
                  <a:srgbClr val="000000"/>
                </a:solidFill>
              </a:rPr>
              <a:t>This is special educational provision under Section 21 of the Children and Families Act 2014. </a:t>
            </a:r>
          </a:p>
          <a:p>
            <a:pPr>
              <a:lnSpc>
                <a:spcPct val="100000"/>
              </a:lnSpc>
            </a:pPr>
            <a:r>
              <a:rPr lang="en-GB" sz="1500" dirty="0">
                <a:solidFill>
                  <a:srgbClr val="000000"/>
                </a:solidFill>
              </a:rPr>
              <a:t>Schools and colleges must use their best endeavours to ensure that such provision is made for those who need it.</a:t>
            </a:r>
          </a:p>
          <a:p>
            <a:pPr>
              <a:lnSpc>
                <a:spcPct val="100000"/>
              </a:lnSpc>
            </a:pPr>
            <a:r>
              <a:rPr lang="en-GB" sz="1500" dirty="0">
                <a:solidFill>
                  <a:srgbClr val="000000"/>
                </a:solidFill>
              </a:rPr>
              <a:t> Special educational provision is underpinned by high quality teaching and is compromised by anything less. </a:t>
            </a:r>
          </a:p>
          <a:p>
            <a:pPr marL="0" indent="0">
              <a:lnSpc>
                <a:spcPct val="100000"/>
              </a:lnSpc>
              <a:buNone/>
            </a:pPr>
            <a:r>
              <a:rPr lang="en-GB" sz="1400" dirty="0">
                <a:solidFill>
                  <a:srgbClr val="000000"/>
                </a:solidFill>
              </a:rPr>
              <a:t>1.25 Early years providers, schools and colleges should know precisely where children and young people with SEN are in their learning and development. They should: </a:t>
            </a:r>
          </a:p>
          <a:p>
            <a:pPr>
              <a:lnSpc>
                <a:spcPct val="100000"/>
              </a:lnSpc>
            </a:pPr>
            <a:r>
              <a:rPr lang="en-GB" sz="1400" dirty="0">
                <a:solidFill>
                  <a:srgbClr val="000000"/>
                </a:solidFill>
              </a:rPr>
              <a:t>ensure decisions are informed by the insights of parents and those of children and young people themselves</a:t>
            </a:r>
          </a:p>
          <a:p>
            <a:pPr>
              <a:lnSpc>
                <a:spcPct val="100000"/>
              </a:lnSpc>
            </a:pPr>
            <a:r>
              <a:rPr lang="en-GB" sz="1400" dirty="0">
                <a:solidFill>
                  <a:srgbClr val="000000"/>
                </a:solidFill>
              </a:rPr>
              <a:t> have high ambitions and set stretching targets for them </a:t>
            </a:r>
          </a:p>
          <a:p>
            <a:pPr>
              <a:lnSpc>
                <a:spcPct val="100000"/>
              </a:lnSpc>
            </a:pPr>
            <a:r>
              <a:rPr lang="en-GB" sz="1400" dirty="0">
                <a:solidFill>
                  <a:srgbClr val="000000"/>
                </a:solidFill>
              </a:rPr>
              <a:t>track their progress towards these goals</a:t>
            </a:r>
          </a:p>
          <a:p>
            <a:pPr>
              <a:lnSpc>
                <a:spcPct val="100000"/>
              </a:lnSpc>
            </a:pPr>
            <a:r>
              <a:rPr lang="en-GB" sz="1400" dirty="0">
                <a:solidFill>
                  <a:srgbClr val="000000"/>
                </a:solidFill>
              </a:rPr>
              <a:t>keep under review the additional or different provision that is made for them</a:t>
            </a:r>
          </a:p>
          <a:p>
            <a:pPr>
              <a:lnSpc>
                <a:spcPct val="100000"/>
              </a:lnSpc>
            </a:pPr>
            <a:r>
              <a:rPr lang="en-GB" sz="1400" dirty="0">
                <a:solidFill>
                  <a:srgbClr val="000000"/>
                </a:solidFill>
              </a:rPr>
              <a:t> promote positive outcomes in the wider areas of personal and social development, and </a:t>
            </a:r>
          </a:p>
          <a:p>
            <a:pPr>
              <a:lnSpc>
                <a:spcPct val="100000"/>
              </a:lnSpc>
            </a:pPr>
            <a:r>
              <a:rPr lang="en-GB" sz="1400" dirty="0">
                <a:solidFill>
                  <a:srgbClr val="000000"/>
                </a:solidFill>
              </a:rPr>
              <a:t> ensure that the approaches used are based on the best possible evidence and are having the required impact on progress</a:t>
            </a:r>
          </a:p>
        </p:txBody>
      </p:sp>
      <p:pic>
        <p:nvPicPr>
          <p:cNvPr id="3074" name="Picture 2" descr="Image result for assess plan do review model">
            <a:extLst>
              <a:ext uri="{FF2B5EF4-FFF2-40B4-BE49-F238E27FC236}">
                <a16:creationId xmlns:a16="http://schemas.microsoft.com/office/drawing/2014/main" id="{1994F7A9-CA0F-4B4D-A719-86DD35C8E93F}"/>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8050787" y="1640980"/>
            <a:ext cx="3656581" cy="35760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0084770"/>
      </p:ext>
    </p:extLst>
  </p:cSld>
  <p:clrMapOvr>
    <a:masterClrMapping/>
  </p:clrMapOvr>
  <p:timing>
    <p:tnLst>
      <p:par>
        <p:cTn id="1" dur="indefinite" restart="never" nodeType="tmRoot"/>
      </p:par>
    </p:tnLst>
  </p:timing>
</p:sld>
</file>

<file path=ppt/theme/theme1.xml><?xml version="1.0" encoding="utf-8"?>
<a:theme xmlns:a="http://schemas.openxmlformats.org/drawingml/2006/main" name="Badge">
  <a:themeElements>
    <a:clrScheme name="Badge">
      <a:dk1>
        <a:sysClr val="windowText" lastClr="000000"/>
      </a:dk1>
      <a:lt1>
        <a:sysClr val="window" lastClr="FFFFFF"/>
      </a:lt1>
      <a:dk2>
        <a:srgbClr val="0B082E"/>
      </a:dk2>
      <a:lt2>
        <a:srgbClr val="F3F3F2"/>
      </a:lt2>
      <a:accent1>
        <a:srgbClr val="62B4C6"/>
      </a:accent1>
      <a:accent2>
        <a:srgbClr val="1B376E"/>
      </a:accent2>
      <a:accent3>
        <a:srgbClr val="9EBE55"/>
      </a:accent3>
      <a:accent4>
        <a:srgbClr val="C65E5E"/>
      </a:accent4>
      <a:accent5>
        <a:srgbClr val="D3BA55"/>
      </a:accent5>
      <a:accent6>
        <a:srgbClr val="96648A"/>
      </a:accent6>
      <a:hlink>
        <a:srgbClr val="62B4C6"/>
      </a:hlink>
      <a:folHlink>
        <a:srgbClr val="96648A"/>
      </a:folHlink>
    </a:clrScheme>
    <a:fontScheme name="Badge">
      <a:majorFont>
        <a:latin typeface="Impact" panose="020B080603090205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ill Sans MT" panose="020B0502020104020203"/>
        <a:ea typeface=""/>
        <a:cs typeface=""/>
        <a:font script="Grek" typeface="Corbel"/>
        <a:font script="Cyrl" typeface="Corbel"/>
        <a:font script="Jpan" typeface="メイリオ"/>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Badg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12700" cap="flat" cmpd="sng" algn="in">
          <a:solidFill>
            <a:schemeClr val="phClr"/>
          </a:solidFill>
          <a:prstDash val="solid"/>
        </a:ln>
        <a:ln w="50800" cap="flat" cmpd="sng" algn="in">
          <a:solidFill>
            <a:schemeClr val="phClr"/>
          </a:solidFill>
          <a:prstDash val="solid"/>
        </a:ln>
      </a:lnStyleLst>
      <a:effectStyleLst>
        <a:effectStyle>
          <a:effectLst/>
        </a:effectStyle>
        <a:effectStyle>
          <a:effectLst/>
        </a:effectStyle>
        <a:effectStyle>
          <a:effectLst>
            <a:outerShdw blurRad="38100" dist="25400" dir="5400000" algn="ctr" rotWithShape="0">
              <a:srgbClr val="000000">
                <a:alpha val="2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adge" id="{71A07785-5930-41D4-9A83-E23602B48E98}" vid="{D71F8F05-6246-47AF-9E68-E57F6C93F79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B8039242E9BBC647803C3B8091CA5707" ma:contentTypeVersion="14" ma:contentTypeDescription="Create a new document." ma:contentTypeScope="" ma:versionID="5cd7225fc642ca11820e47fa35a6f32f">
  <xsd:schema xmlns:xsd="http://www.w3.org/2001/XMLSchema" xmlns:xs="http://www.w3.org/2001/XMLSchema" xmlns:p="http://schemas.microsoft.com/office/2006/metadata/properties" xmlns:ns3="1755e4d8-6c48-43a4-b1de-950cb0c1357d" xmlns:ns4="0f96ae6d-c968-4f62-8d41-93c4c2f48544" targetNamespace="http://schemas.microsoft.com/office/2006/metadata/properties" ma:root="true" ma:fieldsID="55446b64c3e85fd226d76f19647bdf41" ns3:_="" ns4:_="">
    <xsd:import namespace="1755e4d8-6c48-43a4-b1de-950cb0c1357d"/>
    <xsd:import namespace="0f96ae6d-c968-4f62-8d41-93c4c2f48544"/>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ServiceLocation" minOccurs="0"/>
                <xsd:element ref="ns4:MediaServiceOCR" minOccurs="0"/>
                <xsd:element ref="ns4:MediaServiceGenerationTime" minOccurs="0"/>
                <xsd:element ref="ns4:MediaServiceEventHashCode" minOccurs="0"/>
                <xsd:element ref="ns4:MediaServiceAutoKeyPoints" minOccurs="0"/>
                <xsd:element ref="ns4:MediaServiceKeyPoints" minOccurs="0"/>
                <xsd:element ref="ns4: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755e4d8-6c48-43a4-b1de-950cb0c1357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f96ae6d-c968-4f62-8d41-93c4c2f48544"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276658F-63B6-4E43-824C-250D8D2C80E1}">
  <ds:schemaRefs>
    <ds:schemaRef ds:uri="http://schemas.microsoft.com/sharepoint/v3/contenttype/forms"/>
  </ds:schemaRefs>
</ds:datastoreItem>
</file>

<file path=customXml/itemProps2.xml><?xml version="1.0" encoding="utf-8"?>
<ds:datastoreItem xmlns:ds="http://schemas.openxmlformats.org/officeDocument/2006/customXml" ds:itemID="{482A8D09-3954-4D2D-8125-D63372E52096}">
  <ds:schemaRefs>
    <ds:schemaRef ds:uri="http://purl.org/dc/dcmitype/"/>
    <ds:schemaRef ds:uri="http://www.w3.org/XML/1998/namespace"/>
    <ds:schemaRef ds:uri="http://schemas.microsoft.com/office/2006/metadata/properties"/>
    <ds:schemaRef ds:uri="0f96ae6d-c968-4f62-8d41-93c4c2f48544"/>
    <ds:schemaRef ds:uri="http://schemas.openxmlformats.org/package/2006/metadata/core-properties"/>
    <ds:schemaRef ds:uri="http://purl.org/dc/elements/1.1/"/>
    <ds:schemaRef ds:uri="http://schemas.microsoft.com/office/2006/documentManagement/types"/>
    <ds:schemaRef ds:uri="http://schemas.microsoft.com/office/infopath/2007/PartnerControls"/>
    <ds:schemaRef ds:uri="1755e4d8-6c48-43a4-b1de-950cb0c1357d"/>
    <ds:schemaRef ds:uri="http://purl.org/dc/terms/"/>
  </ds:schemaRefs>
</ds:datastoreItem>
</file>

<file path=customXml/itemProps3.xml><?xml version="1.0" encoding="utf-8"?>
<ds:datastoreItem xmlns:ds="http://schemas.openxmlformats.org/officeDocument/2006/customXml" ds:itemID="{ADD7A2D6-9092-4BB9-A4AF-DC0FB0A5479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755e4d8-6c48-43a4-b1de-950cb0c1357d"/>
    <ds:schemaRef ds:uri="0f96ae6d-c968-4f62-8d41-93c4c2f4854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820</TotalTime>
  <Words>3350</Words>
  <Application>Microsoft Office PowerPoint</Application>
  <PresentationFormat>Widescreen</PresentationFormat>
  <Paragraphs>346</Paragraphs>
  <Slides>60</Slides>
  <Notes>18</Notes>
  <HiddenSlides>0</HiddenSlides>
  <MMClips>0</MMClips>
  <ScaleCrop>false</ScaleCrop>
  <HeadingPairs>
    <vt:vector size="8" baseType="variant">
      <vt:variant>
        <vt:lpstr>Fonts Used</vt:lpstr>
      </vt:variant>
      <vt:variant>
        <vt:i4>13</vt:i4>
      </vt:variant>
      <vt:variant>
        <vt:lpstr>Theme</vt:lpstr>
      </vt:variant>
      <vt:variant>
        <vt:i4>1</vt:i4>
      </vt:variant>
      <vt:variant>
        <vt:lpstr>Embedded OLE Servers</vt:lpstr>
      </vt:variant>
      <vt:variant>
        <vt:i4>2</vt:i4>
      </vt:variant>
      <vt:variant>
        <vt:lpstr>Slide Titles</vt:lpstr>
      </vt:variant>
      <vt:variant>
        <vt:i4>60</vt:i4>
      </vt:variant>
    </vt:vector>
  </HeadingPairs>
  <TitlesOfParts>
    <vt:vector size="76" baseType="lpstr">
      <vt:lpstr>ＭＳ Ｐゴシック</vt:lpstr>
      <vt:lpstr>Arial</vt:lpstr>
      <vt:lpstr>Calibri</vt:lpstr>
      <vt:lpstr>Calibri Light</vt:lpstr>
      <vt:lpstr>Gill Sans MT</vt:lpstr>
      <vt:lpstr>Helvetica</vt:lpstr>
      <vt:lpstr>Impact</vt:lpstr>
      <vt:lpstr>Symbol</vt:lpstr>
      <vt:lpstr>Times New Roman</vt:lpstr>
      <vt:lpstr>Trebuchet MS</vt:lpstr>
      <vt:lpstr>Twinkl</vt:lpstr>
      <vt:lpstr>Verdana</vt:lpstr>
      <vt:lpstr>Walsheim</vt:lpstr>
      <vt:lpstr>Badge</vt:lpstr>
      <vt:lpstr>Acrobat Document</vt:lpstr>
      <vt:lpstr>Document</vt:lpstr>
      <vt:lpstr>SEND </vt:lpstr>
      <vt:lpstr>Aims </vt:lpstr>
      <vt:lpstr>Day outline</vt:lpstr>
      <vt:lpstr>Group Task: What is the difference between equality and equity?</vt:lpstr>
      <vt:lpstr>WHAT IS SEND?</vt:lpstr>
      <vt:lpstr>WHAT IS SEND</vt:lpstr>
      <vt:lpstr>Four Broad Areas of Need </vt:lpstr>
      <vt:lpstr>PowerPoint Presentation</vt:lpstr>
      <vt:lpstr>Code of practice </vt:lpstr>
      <vt:lpstr>Every Teacher…….</vt:lpstr>
      <vt:lpstr>Code of Practice 6.9</vt:lpstr>
      <vt:lpstr>CODe of Practice  6.12 Curriculum</vt:lpstr>
      <vt:lpstr>CODe of Practice  6.23</vt:lpstr>
      <vt:lpstr>Experience of SEND so Far </vt:lpstr>
      <vt:lpstr>ASD (ASC)</vt:lpstr>
      <vt:lpstr>ADHD </vt:lpstr>
      <vt:lpstr>PowerPoint Presentation</vt:lpstr>
      <vt:lpstr>Visual Impairment</vt:lpstr>
      <vt:lpstr>Hearing impairment </vt:lpstr>
      <vt:lpstr>Speech, Language and Communication</vt:lpstr>
      <vt:lpstr>DyslexiA-SpLD</vt:lpstr>
      <vt:lpstr>PowerPoint Presentation</vt:lpstr>
      <vt:lpstr>What is working memory?  Working memory is a type of short-term memory. </vt:lpstr>
      <vt:lpstr>PowerPoint Presentation</vt:lpstr>
      <vt:lpstr>How many can you rememeber?</vt:lpstr>
      <vt:lpstr>PowerPoint Presentation</vt:lpstr>
      <vt:lpstr>Children with working memory difficulties have a reduced capacity to temporarily store and process information in this short-term ‘mental workspace’.  Try the ‘backwards digit span test’ with your partner. Who has the best working memory?  E.g. one person says 2 numbers – 5,3 – the other repeats the number back, but backwards, i.e. 3, 5. then try sequences with 3, 5, 5, 6 (4,6,8,2,5 – 5,2,8,6,4) etc. Repeat with the other leader.</vt:lpstr>
      <vt:lpstr>Characteristics of working memory </vt:lpstr>
      <vt:lpstr>Useful Links </vt:lpstr>
      <vt:lpstr>What is SEN?   Who is responsible for SEND?</vt:lpstr>
      <vt:lpstr>PowerPoint Presentation</vt:lpstr>
      <vt:lpstr>SEN in The classroom </vt:lpstr>
      <vt:lpstr>PowerPoint Presentation</vt:lpstr>
      <vt:lpstr>Target setting </vt:lpstr>
      <vt:lpstr>Quality First Teaching – What is it?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Waves model </vt:lpstr>
      <vt:lpstr>PowerPoint Presentation</vt:lpstr>
      <vt:lpstr>PowerPoint Presentation</vt:lpstr>
      <vt:lpstr>https://northumberlandeducation.co.uk/wp-content/uploads/2022/09/Northumberland-Ordinarily-Available-Provision-Guidance.pdf</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Task –Choose one of the pupil scenarios and create a list of QFT and support strategies.  </vt:lpstr>
      <vt:lpstr>Appropriate Assessment </vt:lpstr>
      <vt:lpstr>What have I learnt today?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SEND</dc:title>
  <dc:creator>R Coleman</dc:creator>
  <cp:lastModifiedBy>Diane Lakey</cp:lastModifiedBy>
  <cp:revision>51</cp:revision>
  <cp:lastPrinted>2022-12-18T21:28:28Z</cp:lastPrinted>
  <dcterms:created xsi:type="dcterms:W3CDTF">2020-02-21T13:33:48Z</dcterms:created>
  <dcterms:modified xsi:type="dcterms:W3CDTF">2023-10-16T13:25:52Z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0x010100B8039242E9BBC647803C3B8091CA5707</vt:lpwstr>
  </property>
</Properties>
</file>