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92" r:id="rId5"/>
    <p:sldId id="281" r:id="rId6"/>
    <p:sldId id="258" r:id="rId7"/>
    <p:sldId id="291" r:id="rId8"/>
    <p:sldId id="282" r:id="rId9"/>
    <p:sldId id="265" r:id="rId10"/>
    <p:sldId id="266" r:id="rId11"/>
    <p:sldId id="267" r:id="rId12"/>
    <p:sldId id="288" r:id="rId13"/>
    <p:sldId id="289" r:id="rId14"/>
    <p:sldId id="264" r:id="rId15"/>
    <p:sldId id="287" r:id="rId16"/>
    <p:sldId id="294" r:id="rId17"/>
    <p:sldId id="268" r:id="rId18"/>
    <p:sldId id="269" r:id="rId19"/>
    <p:sldId id="270" r:id="rId20"/>
    <p:sldId id="271" r:id="rId21"/>
    <p:sldId id="283" r:id="rId22"/>
    <p:sldId id="272" r:id="rId23"/>
    <p:sldId id="293" r:id="rId24"/>
    <p:sldId id="273" r:id="rId25"/>
    <p:sldId id="274" r:id="rId26"/>
    <p:sldId id="275" r:id="rId27"/>
    <p:sldId id="276" r:id="rId28"/>
    <p:sldId id="277" r:id="rId29"/>
    <p:sldId id="278" r:id="rId30"/>
    <p:sldId id="279" r:id="rId31"/>
    <p:sldId id="284" r:id="rId32"/>
    <p:sldId id="285" r:id="rId33"/>
    <p:sldId id="286" r:id="rId34"/>
    <p:sldId id="280" r:id="rId35"/>
    <p:sldId id="295" r:id="rId36"/>
    <p:sldId id="290" r:id="rId37"/>
    <p:sldId id="260" r:id="rId38"/>
    <p:sldId id="263" r:id="rId39"/>
    <p:sldId id="297" r:id="rId40"/>
    <p:sldId id="261" r:id="rId41"/>
    <p:sldId id="262"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660"/>
  </p:normalViewPr>
  <p:slideViewPr>
    <p:cSldViewPr snapToGrid="0">
      <p:cViewPr varScale="1">
        <p:scale>
          <a:sx n="106" d="100"/>
          <a:sy n="106" d="100"/>
        </p:scale>
        <p:origin x="8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E943B-84AB-4FE5-BDDE-F9E28723AFC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877A5D34-2C2A-4185-96D7-4867DD6CBBBF}">
      <dgm:prSet/>
      <dgm:spPr/>
      <dgm:t>
        <a:bodyPr/>
        <a:lstStyle/>
        <a:p>
          <a:r>
            <a:rPr lang="en-US" dirty="0"/>
            <a:t>National Curriculum overview</a:t>
          </a:r>
        </a:p>
      </dgm:t>
    </dgm:pt>
    <dgm:pt modelId="{A9DE5A10-0930-4E7A-81F2-F85771D0F1B4}" type="parTrans" cxnId="{445643C5-8AF5-4582-B956-7550F7A37DA5}">
      <dgm:prSet/>
      <dgm:spPr/>
      <dgm:t>
        <a:bodyPr/>
        <a:lstStyle/>
        <a:p>
          <a:endParaRPr lang="en-US"/>
        </a:p>
      </dgm:t>
    </dgm:pt>
    <dgm:pt modelId="{D71DE1D4-AF31-40F2-9424-26B90EE24F51}" type="sibTrans" cxnId="{445643C5-8AF5-4582-B956-7550F7A37DA5}">
      <dgm:prSet/>
      <dgm:spPr/>
      <dgm:t>
        <a:bodyPr/>
        <a:lstStyle/>
        <a:p>
          <a:endParaRPr lang="en-US"/>
        </a:p>
      </dgm:t>
    </dgm:pt>
    <dgm:pt modelId="{2239449A-5EE2-47CF-8CA2-415FFDA62BC7}">
      <dgm:prSet/>
      <dgm:spPr/>
      <dgm:t>
        <a:bodyPr/>
        <a:lstStyle/>
        <a:p>
          <a:r>
            <a:rPr lang="en-US"/>
            <a:t>Working Scientifically </a:t>
          </a:r>
        </a:p>
      </dgm:t>
    </dgm:pt>
    <dgm:pt modelId="{16204A5C-B11B-455B-A623-E15C58EBE432}" type="parTrans" cxnId="{5754A9D2-E299-4298-ACBD-C63E47618C8D}">
      <dgm:prSet/>
      <dgm:spPr/>
      <dgm:t>
        <a:bodyPr/>
        <a:lstStyle/>
        <a:p>
          <a:endParaRPr lang="en-US"/>
        </a:p>
      </dgm:t>
    </dgm:pt>
    <dgm:pt modelId="{2F3589FF-B02E-43EB-A109-C3FF30F00F3A}" type="sibTrans" cxnId="{5754A9D2-E299-4298-ACBD-C63E47618C8D}">
      <dgm:prSet/>
      <dgm:spPr/>
      <dgm:t>
        <a:bodyPr/>
        <a:lstStyle/>
        <a:p>
          <a:endParaRPr lang="en-US"/>
        </a:p>
      </dgm:t>
    </dgm:pt>
    <dgm:pt modelId="{BE85799F-6EF8-4234-9C05-8BD8D55C75DA}">
      <dgm:prSet/>
      <dgm:spPr/>
      <dgm:t>
        <a:bodyPr/>
        <a:lstStyle/>
        <a:p>
          <a:r>
            <a:rPr lang="en-US" dirty="0"/>
            <a:t>Scientific Knowledge </a:t>
          </a:r>
        </a:p>
      </dgm:t>
    </dgm:pt>
    <dgm:pt modelId="{ED03B867-33D9-4224-B35F-BC83E164916E}" type="parTrans" cxnId="{89E11067-2654-418C-A44A-9487E489B1C2}">
      <dgm:prSet/>
      <dgm:spPr/>
      <dgm:t>
        <a:bodyPr/>
        <a:lstStyle/>
        <a:p>
          <a:endParaRPr lang="en-US"/>
        </a:p>
      </dgm:t>
    </dgm:pt>
    <dgm:pt modelId="{68F2773B-30D6-4BE7-9DBA-4C3C6CE49A50}" type="sibTrans" cxnId="{89E11067-2654-418C-A44A-9487E489B1C2}">
      <dgm:prSet/>
      <dgm:spPr/>
      <dgm:t>
        <a:bodyPr/>
        <a:lstStyle/>
        <a:p>
          <a:endParaRPr lang="en-US"/>
        </a:p>
      </dgm:t>
    </dgm:pt>
    <dgm:pt modelId="{789F315B-8A2F-49DF-A917-02383DA177FC}">
      <dgm:prSet/>
      <dgm:spPr/>
      <dgm:t>
        <a:bodyPr/>
        <a:lstStyle/>
        <a:p>
          <a:r>
            <a:rPr lang="en-US" dirty="0"/>
            <a:t>CPD</a:t>
          </a:r>
        </a:p>
      </dgm:t>
    </dgm:pt>
    <dgm:pt modelId="{6FF5B816-BD5D-442F-A7D0-55473A379A4B}" type="parTrans" cxnId="{C3AD095B-924A-4C55-8F71-65D728A6E557}">
      <dgm:prSet/>
      <dgm:spPr/>
      <dgm:t>
        <a:bodyPr/>
        <a:lstStyle/>
        <a:p>
          <a:endParaRPr lang="en-US"/>
        </a:p>
      </dgm:t>
    </dgm:pt>
    <dgm:pt modelId="{B5E3191D-532E-4DA1-AE6A-67228A60BBC0}" type="sibTrans" cxnId="{C3AD095B-924A-4C55-8F71-65D728A6E557}">
      <dgm:prSet/>
      <dgm:spPr/>
      <dgm:t>
        <a:bodyPr/>
        <a:lstStyle/>
        <a:p>
          <a:endParaRPr lang="en-US"/>
        </a:p>
      </dgm:t>
    </dgm:pt>
    <dgm:pt modelId="{EAE2FB73-D14C-4177-A61F-4C1D738D1ACB}">
      <dgm:prSet/>
      <dgm:spPr/>
      <dgm:t>
        <a:bodyPr/>
        <a:lstStyle/>
        <a:p>
          <a:r>
            <a:rPr lang="en-US"/>
            <a:t>Knowledge Organisers </a:t>
          </a:r>
        </a:p>
      </dgm:t>
    </dgm:pt>
    <dgm:pt modelId="{E858BAD1-B882-4F4F-833C-F47F0552A2AE}" type="parTrans" cxnId="{A9550913-4A52-48C8-94CA-CCA7A7295F71}">
      <dgm:prSet/>
      <dgm:spPr/>
      <dgm:t>
        <a:bodyPr/>
        <a:lstStyle/>
        <a:p>
          <a:endParaRPr lang="en-US"/>
        </a:p>
      </dgm:t>
    </dgm:pt>
    <dgm:pt modelId="{96F3ADA6-AB54-4ADF-822B-EC3FF7167274}" type="sibTrans" cxnId="{A9550913-4A52-48C8-94CA-CCA7A7295F71}">
      <dgm:prSet/>
      <dgm:spPr/>
      <dgm:t>
        <a:bodyPr/>
        <a:lstStyle/>
        <a:p>
          <a:endParaRPr lang="en-US"/>
        </a:p>
      </dgm:t>
    </dgm:pt>
    <dgm:pt modelId="{8D270458-C30B-438E-8FB6-819F58DB004E}">
      <dgm:prSet/>
      <dgm:spPr/>
      <dgm:t>
        <a:bodyPr/>
        <a:lstStyle/>
        <a:p>
          <a:r>
            <a:rPr lang="en-US" dirty="0"/>
            <a:t>Planning </a:t>
          </a:r>
        </a:p>
      </dgm:t>
    </dgm:pt>
    <dgm:pt modelId="{0E49D585-917E-4922-98DA-4D4F57E6A58E}" type="parTrans" cxnId="{0554D0D7-A96D-4493-BBB9-AE6E70E5F013}">
      <dgm:prSet/>
      <dgm:spPr/>
      <dgm:t>
        <a:bodyPr/>
        <a:lstStyle/>
        <a:p>
          <a:endParaRPr lang="en-US"/>
        </a:p>
      </dgm:t>
    </dgm:pt>
    <dgm:pt modelId="{CD2DA2AB-06AC-43D9-A273-632C8846BBDC}" type="sibTrans" cxnId="{0554D0D7-A96D-4493-BBB9-AE6E70E5F013}">
      <dgm:prSet/>
      <dgm:spPr/>
      <dgm:t>
        <a:bodyPr/>
        <a:lstStyle/>
        <a:p>
          <a:endParaRPr lang="en-US"/>
        </a:p>
      </dgm:t>
    </dgm:pt>
    <dgm:pt modelId="{B83C1CE0-28BE-45E7-9B84-FF51DDE2D1A6}">
      <dgm:prSet/>
      <dgm:spPr/>
      <dgm:t>
        <a:bodyPr/>
        <a:lstStyle/>
        <a:p>
          <a:r>
            <a:rPr lang="en-US" dirty="0"/>
            <a:t>Assessment </a:t>
          </a:r>
        </a:p>
      </dgm:t>
    </dgm:pt>
    <dgm:pt modelId="{F6AC7AEB-363B-4777-92D9-A8AEE3840CB3}" type="parTrans" cxnId="{9170D02E-8BEC-49B3-8619-1BB26DBCEA8C}">
      <dgm:prSet/>
      <dgm:spPr/>
      <dgm:t>
        <a:bodyPr/>
        <a:lstStyle/>
        <a:p>
          <a:endParaRPr lang="en-US"/>
        </a:p>
      </dgm:t>
    </dgm:pt>
    <dgm:pt modelId="{B126FB1B-5782-4685-B6CF-C1D373AD22D6}" type="sibTrans" cxnId="{9170D02E-8BEC-49B3-8619-1BB26DBCEA8C}">
      <dgm:prSet/>
      <dgm:spPr/>
      <dgm:t>
        <a:bodyPr/>
        <a:lstStyle/>
        <a:p>
          <a:endParaRPr lang="en-US"/>
        </a:p>
      </dgm:t>
    </dgm:pt>
    <dgm:pt modelId="{68A5673E-D30C-475A-9B13-09695B068C71}">
      <dgm:prSet/>
      <dgm:spPr/>
      <dgm:t>
        <a:bodyPr/>
        <a:lstStyle/>
        <a:p>
          <a:r>
            <a:rPr lang="en-US" dirty="0"/>
            <a:t>Supporting SEND pupils</a:t>
          </a:r>
        </a:p>
      </dgm:t>
    </dgm:pt>
    <dgm:pt modelId="{A0864C02-B9B5-4FFE-A27F-2ECE0807EA08}" type="parTrans" cxnId="{E1AA02BB-BB04-4F56-A96D-409389A0743F}">
      <dgm:prSet/>
      <dgm:spPr/>
      <dgm:t>
        <a:bodyPr/>
        <a:lstStyle/>
        <a:p>
          <a:endParaRPr lang="en-US"/>
        </a:p>
      </dgm:t>
    </dgm:pt>
    <dgm:pt modelId="{AEE1F6DA-0224-428D-9CCC-EA8BC7D2360B}" type="sibTrans" cxnId="{E1AA02BB-BB04-4F56-A96D-409389A0743F}">
      <dgm:prSet/>
      <dgm:spPr/>
      <dgm:t>
        <a:bodyPr/>
        <a:lstStyle/>
        <a:p>
          <a:endParaRPr lang="en-US"/>
        </a:p>
      </dgm:t>
    </dgm:pt>
    <dgm:pt modelId="{1320801E-5AA3-438D-B08B-901FBBCAD079}">
      <dgm:prSet/>
      <dgm:spPr/>
      <dgm:t>
        <a:bodyPr/>
        <a:lstStyle/>
        <a:p>
          <a:r>
            <a:rPr lang="en-US" dirty="0"/>
            <a:t>Trips </a:t>
          </a:r>
        </a:p>
      </dgm:t>
    </dgm:pt>
    <dgm:pt modelId="{A663C448-ADCF-4AA8-80AE-042B88445882}" type="parTrans" cxnId="{8DF95A81-DEEC-4582-87C5-074EECDF447B}">
      <dgm:prSet/>
      <dgm:spPr/>
      <dgm:t>
        <a:bodyPr/>
        <a:lstStyle/>
        <a:p>
          <a:endParaRPr lang="en-GB"/>
        </a:p>
      </dgm:t>
    </dgm:pt>
    <dgm:pt modelId="{B212E632-59EE-42F4-BD30-D39BACB10AFD}" type="sibTrans" cxnId="{8DF95A81-DEEC-4582-87C5-074EECDF447B}">
      <dgm:prSet/>
      <dgm:spPr/>
      <dgm:t>
        <a:bodyPr/>
        <a:lstStyle/>
        <a:p>
          <a:endParaRPr lang="en-GB"/>
        </a:p>
      </dgm:t>
    </dgm:pt>
    <dgm:pt modelId="{A92DA668-4A4F-4EDA-86A6-288BC368F859}">
      <dgm:prSet/>
      <dgm:spPr/>
      <dgm:t>
        <a:bodyPr/>
        <a:lstStyle/>
        <a:p>
          <a:r>
            <a:rPr lang="en-US" dirty="0"/>
            <a:t>Tour of the school</a:t>
          </a:r>
        </a:p>
      </dgm:t>
    </dgm:pt>
    <dgm:pt modelId="{8446E4ED-9E29-45E6-B0F6-A0CEBED6DD93}" type="parTrans" cxnId="{AB5E6EA3-2252-4C94-903B-AD8298564543}">
      <dgm:prSet/>
      <dgm:spPr/>
      <dgm:t>
        <a:bodyPr/>
        <a:lstStyle/>
        <a:p>
          <a:endParaRPr lang="en-GB"/>
        </a:p>
      </dgm:t>
    </dgm:pt>
    <dgm:pt modelId="{354BFFEA-705F-4812-ABDA-9C3D77BE730D}" type="sibTrans" cxnId="{AB5E6EA3-2252-4C94-903B-AD8298564543}">
      <dgm:prSet/>
      <dgm:spPr/>
      <dgm:t>
        <a:bodyPr/>
        <a:lstStyle/>
        <a:p>
          <a:endParaRPr lang="en-GB"/>
        </a:p>
      </dgm:t>
    </dgm:pt>
    <dgm:pt modelId="{B3BFD519-AAFE-A049-B5BB-09BD518739C6}">
      <dgm:prSet/>
      <dgm:spPr/>
      <dgm:t>
        <a:bodyPr/>
        <a:lstStyle/>
        <a:p>
          <a:r>
            <a:rPr lang="en-GB" dirty="0"/>
            <a:t>Planning an Investigation</a:t>
          </a:r>
        </a:p>
      </dgm:t>
    </dgm:pt>
    <dgm:pt modelId="{271CC843-237E-9D4F-8906-0BA50D8355EA}" type="parTrans" cxnId="{CC14D652-03AA-8F42-88F3-E1708A470BD3}">
      <dgm:prSet/>
      <dgm:spPr/>
      <dgm:t>
        <a:bodyPr/>
        <a:lstStyle/>
        <a:p>
          <a:endParaRPr lang="en-GB"/>
        </a:p>
      </dgm:t>
    </dgm:pt>
    <dgm:pt modelId="{1AED96B0-4E34-F847-8324-4DFD99CD57C6}" type="sibTrans" cxnId="{CC14D652-03AA-8F42-88F3-E1708A470BD3}">
      <dgm:prSet/>
      <dgm:spPr/>
      <dgm:t>
        <a:bodyPr/>
        <a:lstStyle/>
        <a:p>
          <a:endParaRPr lang="en-GB"/>
        </a:p>
      </dgm:t>
    </dgm:pt>
    <dgm:pt modelId="{C40C9B50-3D77-49D1-8C1E-E444F97CA5C9}" type="pres">
      <dgm:prSet presAssocID="{D8CE943B-84AB-4FE5-BDDE-F9E28723AFC0}" presName="linear" presStyleCnt="0">
        <dgm:presLayoutVars>
          <dgm:animLvl val="lvl"/>
          <dgm:resizeHandles val="exact"/>
        </dgm:presLayoutVars>
      </dgm:prSet>
      <dgm:spPr/>
    </dgm:pt>
    <dgm:pt modelId="{E602F0CF-50E8-44D8-9857-902996F0594B}" type="pres">
      <dgm:prSet presAssocID="{877A5D34-2C2A-4185-96D7-4867DD6CBBBF}" presName="parentText" presStyleLbl="node1" presStyleIdx="0" presStyleCnt="11">
        <dgm:presLayoutVars>
          <dgm:chMax val="0"/>
          <dgm:bulletEnabled val="1"/>
        </dgm:presLayoutVars>
      </dgm:prSet>
      <dgm:spPr/>
    </dgm:pt>
    <dgm:pt modelId="{791A7544-88B8-4174-88ED-00AB02066941}" type="pres">
      <dgm:prSet presAssocID="{D71DE1D4-AF31-40F2-9424-26B90EE24F51}" presName="spacer" presStyleCnt="0"/>
      <dgm:spPr/>
    </dgm:pt>
    <dgm:pt modelId="{48410AB3-2A96-46B4-9ED2-92A5200F0701}" type="pres">
      <dgm:prSet presAssocID="{A92DA668-4A4F-4EDA-86A6-288BC368F859}" presName="parentText" presStyleLbl="node1" presStyleIdx="1" presStyleCnt="11">
        <dgm:presLayoutVars>
          <dgm:chMax val="0"/>
          <dgm:bulletEnabled val="1"/>
        </dgm:presLayoutVars>
      </dgm:prSet>
      <dgm:spPr/>
    </dgm:pt>
    <dgm:pt modelId="{5765F02F-4B5D-46DA-8B66-48916156FEC8}" type="pres">
      <dgm:prSet presAssocID="{354BFFEA-705F-4812-ABDA-9C3D77BE730D}" presName="spacer" presStyleCnt="0"/>
      <dgm:spPr/>
    </dgm:pt>
    <dgm:pt modelId="{931A14F8-B0A5-4420-9092-4C628EED4430}" type="pres">
      <dgm:prSet presAssocID="{BE85799F-6EF8-4234-9C05-8BD8D55C75DA}" presName="parentText" presStyleLbl="node1" presStyleIdx="2" presStyleCnt="11">
        <dgm:presLayoutVars>
          <dgm:chMax val="0"/>
          <dgm:bulletEnabled val="1"/>
        </dgm:presLayoutVars>
      </dgm:prSet>
      <dgm:spPr/>
    </dgm:pt>
    <dgm:pt modelId="{83DCE96D-5C0B-4B19-9B8F-35F3170A8255}" type="pres">
      <dgm:prSet presAssocID="{68F2773B-30D6-4BE7-9DBA-4C3C6CE49A50}" presName="spacer" presStyleCnt="0"/>
      <dgm:spPr/>
    </dgm:pt>
    <dgm:pt modelId="{361944DA-12C2-4597-8E55-54FFF43011D9}" type="pres">
      <dgm:prSet presAssocID="{8D270458-C30B-438E-8FB6-819F58DB004E}" presName="parentText" presStyleLbl="node1" presStyleIdx="3" presStyleCnt="11">
        <dgm:presLayoutVars>
          <dgm:chMax val="0"/>
          <dgm:bulletEnabled val="1"/>
        </dgm:presLayoutVars>
      </dgm:prSet>
      <dgm:spPr/>
    </dgm:pt>
    <dgm:pt modelId="{D87D8FC1-37BB-4A6E-8E72-CA53E1639838}" type="pres">
      <dgm:prSet presAssocID="{CD2DA2AB-06AC-43D9-A273-632C8846BBDC}" presName="spacer" presStyleCnt="0"/>
      <dgm:spPr/>
    </dgm:pt>
    <dgm:pt modelId="{2F5C137B-65A8-4695-A892-C9A4F599FE15}" type="pres">
      <dgm:prSet presAssocID="{2239449A-5EE2-47CF-8CA2-415FFDA62BC7}" presName="parentText" presStyleLbl="node1" presStyleIdx="4" presStyleCnt="11">
        <dgm:presLayoutVars>
          <dgm:chMax val="0"/>
          <dgm:bulletEnabled val="1"/>
        </dgm:presLayoutVars>
      </dgm:prSet>
      <dgm:spPr/>
    </dgm:pt>
    <dgm:pt modelId="{83E14E60-ED88-4E10-95A2-50CB1FD7FB09}" type="pres">
      <dgm:prSet presAssocID="{2F3589FF-B02E-43EB-A109-C3FF30F00F3A}" presName="spacer" presStyleCnt="0"/>
      <dgm:spPr/>
    </dgm:pt>
    <dgm:pt modelId="{9ABA4358-6AF7-4E8E-BAD2-222753AB7A16}" type="pres">
      <dgm:prSet presAssocID="{EAE2FB73-D14C-4177-A61F-4C1D738D1ACB}" presName="parentText" presStyleLbl="node1" presStyleIdx="5" presStyleCnt="11">
        <dgm:presLayoutVars>
          <dgm:chMax val="0"/>
          <dgm:bulletEnabled val="1"/>
        </dgm:presLayoutVars>
      </dgm:prSet>
      <dgm:spPr/>
    </dgm:pt>
    <dgm:pt modelId="{F69C9EC5-D5E3-4692-8253-A8C6787F4F6D}" type="pres">
      <dgm:prSet presAssocID="{96F3ADA6-AB54-4ADF-822B-EC3FF7167274}" presName="spacer" presStyleCnt="0"/>
      <dgm:spPr/>
    </dgm:pt>
    <dgm:pt modelId="{931A1312-FE6D-451A-9C38-85380C7EFBD7}" type="pres">
      <dgm:prSet presAssocID="{789F315B-8A2F-49DF-A917-02383DA177FC}" presName="parentText" presStyleLbl="node1" presStyleIdx="6" presStyleCnt="11">
        <dgm:presLayoutVars>
          <dgm:chMax val="0"/>
          <dgm:bulletEnabled val="1"/>
        </dgm:presLayoutVars>
      </dgm:prSet>
      <dgm:spPr/>
    </dgm:pt>
    <dgm:pt modelId="{E283CBD3-7EFE-44B7-9874-5EFD584CCF35}" type="pres">
      <dgm:prSet presAssocID="{B5E3191D-532E-4DA1-AE6A-67228A60BBC0}" presName="spacer" presStyleCnt="0"/>
      <dgm:spPr/>
    </dgm:pt>
    <dgm:pt modelId="{E118DFC6-BF83-452A-A639-37F9397CF0F3}" type="pres">
      <dgm:prSet presAssocID="{B83C1CE0-28BE-45E7-9B84-FF51DDE2D1A6}" presName="parentText" presStyleLbl="node1" presStyleIdx="7" presStyleCnt="11">
        <dgm:presLayoutVars>
          <dgm:chMax val="0"/>
          <dgm:bulletEnabled val="1"/>
        </dgm:presLayoutVars>
      </dgm:prSet>
      <dgm:spPr/>
    </dgm:pt>
    <dgm:pt modelId="{A16EFAB8-5E7C-4B56-9CC4-8CBD2577CF8C}" type="pres">
      <dgm:prSet presAssocID="{B126FB1B-5782-4685-B6CF-C1D373AD22D6}" presName="spacer" presStyleCnt="0"/>
      <dgm:spPr/>
    </dgm:pt>
    <dgm:pt modelId="{0C7941F3-443B-4989-8FF8-49BC756CB3A3}" type="pres">
      <dgm:prSet presAssocID="{68A5673E-D30C-475A-9B13-09695B068C71}" presName="parentText" presStyleLbl="node1" presStyleIdx="8" presStyleCnt="11">
        <dgm:presLayoutVars>
          <dgm:chMax val="0"/>
          <dgm:bulletEnabled val="1"/>
        </dgm:presLayoutVars>
      </dgm:prSet>
      <dgm:spPr/>
    </dgm:pt>
    <dgm:pt modelId="{61590F79-7C41-497D-A393-4722265F6E52}" type="pres">
      <dgm:prSet presAssocID="{AEE1F6DA-0224-428D-9CCC-EA8BC7D2360B}" presName="spacer" presStyleCnt="0"/>
      <dgm:spPr/>
    </dgm:pt>
    <dgm:pt modelId="{47BECAA7-4C79-48F9-8D8C-43E49761A243}" type="pres">
      <dgm:prSet presAssocID="{1320801E-5AA3-438D-B08B-901FBBCAD079}" presName="parentText" presStyleLbl="node1" presStyleIdx="9" presStyleCnt="11">
        <dgm:presLayoutVars>
          <dgm:chMax val="0"/>
          <dgm:bulletEnabled val="1"/>
        </dgm:presLayoutVars>
      </dgm:prSet>
      <dgm:spPr/>
    </dgm:pt>
    <dgm:pt modelId="{64F4DB87-932C-AA40-91BB-CB52A3AEB5A6}" type="pres">
      <dgm:prSet presAssocID="{B212E632-59EE-42F4-BD30-D39BACB10AFD}" presName="spacer" presStyleCnt="0"/>
      <dgm:spPr/>
    </dgm:pt>
    <dgm:pt modelId="{1071079E-4AD6-6947-BFDF-9070EE931EC0}" type="pres">
      <dgm:prSet presAssocID="{B3BFD519-AAFE-A049-B5BB-09BD518739C6}" presName="parentText" presStyleLbl="node1" presStyleIdx="10" presStyleCnt="11">
        <dgm:presLayoutVars>
          <dgm:chMax val="0"/>
          <dgm:bulletEnabled val="1"/>
        </dgm:presLayoutVars>
      </dgm:prSet>
      <dgm:spPr/>
    </dgm:pt>
  </dgm:ptLst>
  <dgm:cxnLst>
    <dgm:cxn modelId="{A9550913-4A52-48C8-94CA-CCA7A7295F71}" srcId="{D8CE943B-84AB-4FE5-BDDE-F9E28723AFC0}" destId="{EAE2FB73-D14C-4177-A61F-4C1D738D1ACB}" srcOrd="5" destOrd="0" parTransId="{E858BAD1-B882-4F4F-833C-F47F0552A2AE}" sibTransId="{96F3ADA6-AB54-4ADF-822B-EC3FF7167274}"/>
    <dgm:cxn modelId="{9170D02E-8BEC-49B3-8619-1BB26DBCEA8C}" srcId="{D8CE943B-84AB-4FE5-BDDE-F9E28723AFC0}" destId="{B83C1CE0-28BE-45E7-9B84-FF51DDE2D1A6}" srcOrd="7" destOrd="0" parTransId="{F6AC7AEB-363B-4777-92D9-A8AEE3840CB3}" sibTransId="{B126FB1B-5782-4685-B6CF-C1D373AD22D6}"/>
    <dgm:cxn modelId="{3E5E3A31-FE7E-2045-A750-1AE75B742FF9}" type="presOf" srcId="{877A5D34-2C2A-4185-96D7-4867DD6CBBBF}" destId="{E602F0CF-50E8-44D8-9857-902996F0594B}" srcOrd="0" destOrd="0" presId="urn:microsoft.com/office/officeart/2005/8/layout/vList2"/>
    <dgm:cxn modelId="{4FB08B3E-5708-614B-8E2C-5B99DB24E516}" type="presOf" srcId="{2239449A-5EE2-47CF-8CA2-415FFDA62BC7}" destId="{2F5C137B-65A8-4695-A892-C9A4F599FE15}" srcOrd="0" destOrd="0" presId="urn:microsoft.com/office/officeart/2005/8/layout/vList2"/>
    <dgm:cxn modelId="{9D8C9941-586B-1542-9919-25C858220BAB}" type="presOf" srcId="{789F315B-8A2F-49DF-A917-02383DA177FC}" destId="{931A1312-FE6D-451A-9C38-85380C7EFBD7}" srcOrd="0" destOrd="0" presId="urn:microsoft.com/office/officeart/2005/8/layout/vList2"/>
    <dgm:cxn modelId="{BFB1B44B-0490-1D4A-B3FB-A3A7CAD77998}" type="presOf" srcId="{BE85799F-6EF8-4234-9C05-8BD8D55C75DA}" destId="{931A14F8-B0A5-4420-9092-4C628EED4430}" srcOrd="0" destOrd="0" presId="urn:microsoft.com/office/officeart/2005/8/layout/vList2"/>
    <dgm:cxn modelId="{CC14D652-03AA-8F42-88F3-E1708A470BD3}" srcId="{D8CE943B-84AB-4FE5-BDDE-F9E28723AFC0}" destId="{B3BFD519-AAFE-A049-B5BB-09BD518739C6}" srcOrd="10" destOrd="0" parTransId="{271CC843-237E-9D4F-8906-0BA50D8355EA}" sibTransId="{1AED96B0-4E34-F847-8324-4DFD99CD57C6}"/>
    <dgm:cxn modelId="{262F9757-B47B-864A-B03B-D66AF343A5DA}" type="presOf" srcId="{68A5673E-D30C-475A-9B13-09695B068C71}" destId="{0C7941F3-443B-4989-8FF8-49BC756CB3A3}" srcOrd="0" destOrd="0" presId="urn:microsoft.com/office/officeart/2005/8/layout/vList2"/>
    <dgm:cxn modelId="{C3AD095B-924A-4C55-8F71-65D728A6E557}" srcId="{D8CE943B-84AB-4FE5-BDDE-F9E28723AFC0}" destId="{789F315B-8A2F-49DF-A917-02383DA177FC}" srcOrd="6" destOrd="0" parTransId="{6FF5B816-BD5D-442F-A7D0-55473A379A4B}" sibTransId="{B5E3191D-532E-4DA1-AE6A-67228A60BBC0}"/>
    <dgm:cxn modelId="{89E11067-2654-418C-A44A-9487E489B1C2}" srcId="{D8CE943B-84AB-4FE5-BDDE-F9E28723AFC0}" destId="{BE85799F-6EF8-4234-9C05-8BD8D55C75DA}" srcOrd="2" destOrd="0" parTransId="{ED03B867-33D9-4224-B35F-BC83E164916E}" sibTransId="{68F2773B-30D6-4BE7-9DBA-4C3C6CE49A50}"/>
    <dgm:cxn modelId="{20458167-F23B-4715-B179-288333CAD1C7}" type="presOf" srcId="{D8CE943B-84AB-4FE5-BDDE-F9E28723AFC0}" destId="{C40C9B50-3D77-49D1-8C1E-E444F97CA5C9}" srcOrd="0" destOrd="0" presId="urn:microsoft.com/office/officeart/2005/8/layout/vList2"/>
    <dgm:cxn modelId="{F2B26F72-5FD8-6D45-AFA8-C292D97642C8}" type="presOf" srcId="{1320801E-5AA3-438D-B08B-901FBBCAD079}" destId="{47BECAA7-4C79-48F9-8D8C-43E49761A243}" srcOrd="0" destOrd="0" presId="urn:microsoft.com/office/officeart/2005/8/layout/vList2"/>
    <dgm:cxn modelId="{8DF95A81-DEEC-4582-87C5-074EECDF447B}" srcId="{D8CE943B-84AB-4FE5-BDDE-F9E28723AFC0}" destId="{1320801E-5AA3-438D-B08B-901FBBCAD079}" srcOrd="9" destOrd="0" parTransId="{A663C448-ADCF-4AA8-80AE-042B88445882}" sibTransId="{B212E632-59EE-42F4-BD30-D39BACB10AFD}"/>
    <dgm:cxn modelId="{7B18EA8F-AC26-044B-850E-70112BA136B5}" type="presOf" srcId="{B83C1CE0-28BE-45E7-9B84-FF51DDE2D1A6}" destId="{E118DFC6-BF83-452A-A639-37F9397CF0F3}" srcOrd="0" destOrd="0" presId="urn:microsoft.com/office/officeart/2005/8/layout/vList2"/>
    <dgm:cxn modelId="{21BBE6A2-4C36-7349-AC08-64C127D09D35}" type="presOf" srcId="{B3BFD519-AAFE-A049-B5BB-09BD518739C6}" destId="{1071079E-4AD6-6947-BFDF-9070EE931EC0}" srcOrd="0" destOrd="0" presId="urn:microsoft.com/office/officeart/2005/8/layout/vList2"/>
    <dgm:cxn modelId="{AB5E6EA3-2252-4C94-903B-AD8298564543}" srcId="{D8CE943B-84AB-4FE5-BDDE-F9E28723AFC0}" destId="{A92DA668-4A4F-4EDA-86A6-288BC368F859}" srcOrd="1" destOrd="0" parTransId="{8446E4ED-9E29-45E6-B0F6-A0CEBED6DD93}" sibTransId="{354BFFEA-705F-4812-ABDA-9C3D77BE730D}"/>
    <dgm:cxn modelId="{921EA8AF-5E99-FB4A-8847-7823658B7A6A}" type="presOf" srcId="{A92DA668-4A4F-4EDA-86A6-288BC368F859}" destId="{48410AB3-2A96-46B4-9ED2-92A5200F0701}" srcOrd="0" destOrd="0" presId="urn:microsoft.com/office/officeart/2005/8/layout/vList2"/>
    <dgm:cxn modelId="{E1AA02BB-BB04-4F56-A96D-409389A0743F}" srcId="{D8CE943B-84AB-4FE5-BDDE-F9E28723AFC0}" destId="{68A5673E-D30C-475A-9B13-09695B068C71}" srcOrd="8" destOrd="0" parTransId="{A0864C02-B9B5-4FFE-A27F-2ECE0807EA08}" sibTransId="{AEE1F6DA-0224-428D-9CCC-EA8BC7D2360B}"/>
    <dgm:cxn modelId="{918696C1-224B-504D-AE08-4BB6E3AFA486}" type="presOf" srcId="{EAE2FB73-D14C-4177-A61F-4C1D738D1ACB}" destId="{9ABA4358-6AF7-4E8E-BAD2-222753AB7A16}" srcOrd="0" destOrd="0" presId="urn:microsoft.com/office/officeart/2005/8/layout/vList2"/>
    <dgm:cxn modelId="{445643C5-8AF5-4582-B956-7550F7A37DA5}" srcId="{D8CE943B-84AB-4FE5-BDDE-F9E28723AFC0}" destId="{877A5D34-2C2A-4185-96D7-4867DD6CBBBF}" srcOrd="0" destOrd="0" parTransId="{A9DE5A10-0930-4E7A-81F2-F85771D0F1B4}" sibTransId="{D71DE1D4-AF31-40F2-9424-26B90EE24F51}"/>
    <dgm:cxn modelId="{5754A9D2-E299-4298-ACBD-C63E47618C8D}" srcId="{D8CE943B-84AB-4FE5-BDDE-F9E28723AFC0}" destId="{2239449A-5EE2-47CF-8CA2-415FFDA62BC7}" srcOrd="4" destOrd="0" parTransId="{16204A5C-B11B-455B-A623-E15C58EBE432}" sibTransId="{2F3589FF-B02E-43EB-A109-C3FF30F00F3A}"/>
    <dgm:cxn modelId="{0554D0D7-A96D-4493-BBB9-AE6E70E5F013}" srcId="{D8CE943B-84AB-4FE5-BDDE-F9E28723AFC0}" destId="{8D270458-C30B-438E-8FB6-819F58DB004E}" srcOrd="3" destOrd="0" parTransId="{0E49D585-917E-4922-98DA-4D4F57E6A58E}" sibTransId="{CD2DA2AB-06AC-43D9-A273-632C8846BBDC}"/>
    <dgm:cxn modelId="{25C485DC-E900-0D42-8915-9A05D141D78E}" type="presOf" srcId="{8D270458-C30B-438E-8FB6-819F58DB004E}" destId="{361944DA-12C2-4597-8E55-54FFF43011D9}" srcOrd="0" destOrd="0" presId="urn:microsoft.com/office/officeart/2005/8/layout/vList2"/>
    <dgm:cxn modelId="{D3BAE801-6550-F44D-99FB-51B08CC8801D}" type="presParOf" srcId="{C40C9B50-3D77-49D1-8C1E-E444F97CA5C9}" destId="{E602F0CF-50E8-44D8-9857-902996F0594B}" srcOrd="0" destOrd="0" presId="urn:microsoft.com/office/officeart/2005/8/layout/vList2"/>
    <dgm:cxn modelId="{614470F9-35E6-EF4C-8705-BFC9244971BC}" type="presParOf" srcId="{C40C9B50-3D77-49D1-8C1E-E444F97CA5C9}" destId="{791A7544-88B8-4174-88ED-00AB02066941}" srcOrd="1" destOrd="0" presId="urn:microsoft.com/office/officeart/2005/8/layout/vList2"/>
    <dgm:cxn modelId="{7648446F-71EC-2D4A-BD8F-594636100523}" type="presParOf" srcId="{C40C9B50-3D77-49D1-8C1E-E444F97CA5C9}" destId="{48410AB3-2A96-46B4-9ED2-92A5200F0701}" srcOrd="2" destOrd="0" presId="urn:microsoft.com/office/officeart/2005/8/layout/vList2"/>
    <dgm:cxn modelId="{2B4E1F14-6BD4-AA4E-AE45-C001D27394CC}" type="presParOf" srcId="{C40C9B50-3D77-49D1-8C1E-E444F97CA5C9}" destId="{5765F02F-4B5D-46DA-8B66-48916156FEC8}" srcOrd="3" destOrd="0" presId="urn:microsoft.com/office/officeart/2005/8/layout/vList2"/>
    <dgm:cxn modelId="{EB18F1A0-D0D9-994A-B266-55E4B7B1ADE9}" type="presParOf" srcId="{C40C9B50-3D77-49D1-8C1E-E444F97CA5C9}" destId="{931A14F8-B0A5-4420-9092-4C628EED4430}" srcOrd="4" destOrd="0" presId="urn:microsoft.com/office/officeart/2005/8/layout/vList2"/>
    <dgm:cxn modelId="{7DF87B20-E55A-BB4D-8AEC-453AFF150847}" type="presParOf" srcId="{C40C9B50-3D77-49D1-8C1E-E444F97CA5C9}" destId="{83DCE96D-5C0B-4B19-9B8F-35F3170A8255}" srcOrd="5" destOrd="0" presId="urn:microsoft.com/office/officeart/2005/8/layout/vList2"/>
    <dgm:cxn modelId="{56C0F432-5B4A-3C4A-8DE2-BE4F9F8BC887}" type="presParOf" srcId="{C40C9B50-3D77-49D1-8C1E-E444F97CA5C9}" destId="{361944DA-12C2-4597-8E55-54FFF43011D9}" srcOrd="6" destOrd="0" presId="urn:microsoft.com/office/officeart/2005/8/layout/vList2"/>
    <dgm:cxn modelId="{7CF8CB4E-5C86-2C4D-9596-0FC611E7BE5A}" type="presParOf" srcId="{C40C9B50-3D77-49D1-8C1E-E444F97CA5C9}" destId="{D87D8FC1-37BB-4A6E-8E72-CA53E1639838}" srcOrd="7" destOrd="0" presId="urn:microsoft.com/office/officeart/2005/8/layout/vList2"/>
    <dgm:cxn modelId="{EACC975B-9382-7542-9F4C-7E3CD088C561}" type="presParOf" srcId="{C40C9B50-3D77-49D1-8C1E-E444F97CA5C9}" destId="{2F5C137B-65A8-4695-A892-C9A4F599FE15}" srcOrd="8" destOrd="0" presId="urn:microsoft.com/office/officeart/2005/8/layout/vList2"/>
    <dgm:cxn modelId="{E0A3BEB3-8A76-2B43-A538-48A6863C91AD}" type="presParOf" srcId="{C40C9B50-3D77-49D1-8C1E-E444F97CA5C9}" destId="{83E14E60-ED88-4E10-95A2-50CB1FD7FB09}" srcOrd="9" destOrd="0" presId="urn:microsoft.com/office/officeart/2005/8/layout/vList2"/>
    <dgm:cxn modelId="{CDAAAE80-798B-6243-85A9-B46653AFCCBC}" type="presParOf" srcId="{C40C9B50-3D77-49D1-8C1E-E444F97CA5C9}" destId="{9ABA4358-6AF7-4E8E-BAD2-222753AB7A16}" srcOrd="10" destOrd="0" presId="urn:microsoft.com/office/officeart/2005/8/layout/vList2"/>
    <dgm:cxn modelId="{B6230ECB-AF16-5842-9D60-923EE2588C3C}" type="presParOf" srcId="{C40C9B50-3D77-49D1-8C1E-E444F97CA5C9}" destId="{F69C9EC5-D5E3-4692-8253-A8C6787F4F6D}" srcOrd="11" destOrd="0" presId="urn:microsoft.com/office/officeart/2005/8/layout/vList2"/>
    <dgm:cxn modelId="{EF4098A5-A1A1-0248-B95E-04BEDF8D8690}" type="presParOf" srcId="{C40C9B50-3D77-49D1-8C1E-E444F97CA5C9}" destId="{931A1312-FE6D-451A-9C38-85380C7EFBD7}" srcOrd="12" destOrd="0" presId="urn:microsoft.com/office/officeart/2005/8/layout/vList2"/>
    <dgm:cxn modelId="{ED269E1A-8213-A040-A9DC-F88E66183E03}" type="presParOf" srcId="{C40C9B50-3D77-49D1-8C1E-E444F97CA5C9}" destId="{E283CBD3-7EFE-44B7-9874-5EFD584CCF35}" srcOrd="13" destOrd="0" presId="urn:microsoft.com/office/officeart/2005/8/layout/vList2"/>
    <dgm:cxn modelId="{6FD0943A-3176-0F4C-B5BD-3F0B4981C987}" type="presParOf" srcId="{C40C9B50-3D77-49D1-8C1E-E444F97CA5C9}" destId="{E118DFC6-BF83-452A-A639-37F9397CF0F3}" srcOrd="14" destOrd="0" presId="urn:microsoft.com/office/officeart/2005/8/layout/vList2"/>
    <dgm:cxn modelId="{2B908596-92B4-3349-9BDF-AA74035CC362}" type="presParOf" srcId="{C40C9B50-3D77-49D1-8C1E-E444F97CA5C9}" destId="{A16EFAB8-5E7C-4B56-9CC4-8CBD2577CF8C}" srcOrd="15" destOrd="0" presId="urn:microsoft.com/office/officeart/2005/8/layout/vList2"/>
    <dgm:cxn modelId="{72E2C2A4-655F-484E-B7F1-A831CD8A7E9F}" type="presParOf" srcId="{C40C9B50-3D77-49D1-8C1E-E444F97CA5C9}" destId="{0C7941F3-443B-4989-8FF8-49BC756CB3A3}" srcOrd="16" destOrd="0" presId="urn:microsoft.com/office/officeart/2005/8/layout/vList2"/>
    <dgm:cxn modelId="{C1437E60-0805-E845-8B0C-472E5188AD16}" type="presParOf" srcId="{C40C9B50-3D77-49D1-8C1E-E444F97CA5C9}" destId="{61590F79-7C41-497D-A393-4722265F6E52}" srcOrd="17" destOrd="0" presId="urn:microsoft.com/office/officeart/2005/8/layout/vList2"/>
    <dgm:cxn modelId="{D7EB5AAE-5F7F-424E-B7C9-005525649291}" type="presParOf" srcId="{C40C9B50-3D77-49D1-8C1E-E444F97CA5C9}" destId="{47BECAA7-4C79-48F9-8D8C-43E49761A243}" srcOrd="18" destOrd="0" presId="urn:microsoft.com/office/officeart/2005/8/layout/vList2"/>
    <dgm:cxn modelId="{D6949A8C-BF9B-1F49-9F9D-2E095FB28C0C}" type="presParOf" srcId="{C40C9B50-3D77-49D1-8C1E-E444F97CA5C9}" destId="{64F4DB87-932C-AA40-91BB-CB52A3AEB5A6}" srcOrd="19" destOrd="0" presId="urn:microsoft.com/office/officeart/2005/8/layout/vList2"/>
    <dgm:cxn modelId="{8A62BB7F-7693-564B-8C11-075A3FCEAA49}" type="presParOf" srcId="{C40C9B50-3D77-49D1-8C1E-E444F97CA5C9}" destId="{1071079E-4AD6-6947-BFDF-9070EE931EC0}"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2E248-AE57-4AFA-9577-E53D4B6BE6C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8CE20486-E24E-49A7-88EC-D5BC58BDD47B}">
      <dgm:prSet/>
      <dgm:spPr/>
      <dgm:t>
        <a:bodyPr/>
        <a:lstStyle/>
        <a:p>
          <a:r>
            <a:rPr lang="en-US"/>
            <a:t>Science in EYFS</a:t>
          </a:r>
        </a:p>
      </dgm:t>
    </dgm:pt>
    <dgm:pt modelId="{435B07B0-990B-42F2-BE5F-5F6CA13C60E7}" type="parTrans" cxnId="{70872D5A-6EDF-45EA-9349-56143D9EE710}">
      <dgm:prSet/>
      <dgm:spPr/>
      <dgm:t>
        <a:bodyPr/>
        <a:lstStyle/>
        <a:p>
          <a:endParaRPr lang="en-US"/>
        </a:p>
      </dgm:t>
    </dgm:pt>
    <dgm:pt modelId="{44E11289-878D-4E4E-9CA4-A479C69224C5}" type="sibTrans" cxnId="{70872D5A-6EDF-45EA-9349-56143D9EE710}">
      <dgm:prSet/>
      <dgm:spPr/>
      <dgm:t>
        <a:bodyPr/>
        <a:lstStyle/>
        <a:p>
          <a:endParaRPr lang="en-US"/>
        </a:p>
      </dgm:t>
    </dgm:pt>
    <dgm:pt modelId="{BE625BC9-61FA-4500-A69C-B5E79477DB9A}">
      <dgm:prSet/>
      <dgm:spPr/>
      <dgm:t>
        <a:bodyPr/>
        <a:lstStyle/>
        <a:p>
          <a:r>
            <a:rPr lang="en-US" dirty="0"/>
            <a:t>Carry out investigations with children  </a:t>
          </a:r>
        </a:p>
      </dgm:t>
    </dgm:pt>
    <dgm:pt modelId="{AF6F6190-7AF9-4FA6-9117-B4B8ECB9D79F}" type="parTrans" cxnId="{2644ABB0-5453-47BB-85FD-C0274641469C}">
      <dgm:prSet/>
      <dgm:spPr/>
      <dgm:t>
        <a:bodyPr/>
        <a:lstStyle/>
        <a:p>
          <a:endParaRPr lang="en-US"/>
        </a:p>
      </dgm:t>
    </dgm:pt>
    <dgm:pt modelId="{586D6692-D9D5-479A-A4D2-4F8DE7B5BA69}" type="sibTrans" cxnId="{2644ABB0-5453-47BB-85FD-C0274641469C}">
      <dgm:prSet/>
      <dgm:spPr/>
      <dgm:t>
        <a:bodyPr/>
        <a:lstStyle/>
        <a:p>
          <a:endParaRPr lang="en-US"/>
        </a:p>
      </dgm:t>
    </dgm:pt>
    <dgm:pt modelId="{42BCA511-B515-4166-9BB3-28717F20A92D}">
      <dgm:prSet/>
      <dgm:spPr/>
      <dgm:t>
        <a:bodyPr/>
        <a:lstStyle/>
        <a:p>
          <a:r>
            <a:rPr lang="en-US" dirty="0"/>
            <a:t>Opportunity to observe science lessons at St. Aidan’s</a:t>
          </a:r>
        </a:p>
      </dgm:t>
    </dgm:pt>
    <dgm:pt modelId="{4F5BD420-361F-4011-BC06-98B817888D38}" type="parTrans" cxnId="{C1810E56-FE58-4C9D-AE9C-E1485979F05E}">
      <dgm:prSet/>
      <dgm:spPr/>
      <dgm:t>
        <a:bodyPr/>
        <a:lstStyle/>
        <a:p>
          <a:endParaRPr lang="en-US"/>
        </a:p>
      </dgm:t>
    </dgm:pt>
    <dgm:pt modelId="{BCB178F3-5444-4972-80EC-3DFC3C40A01B}" type="sibTrans" cxnId="{C1810E56-FE58-4C9D-AE9C-E1485979F05E}">
      <dgm:prSet/>
      <dgm:spPr/>
      <dgm:t>
        <a:bodyPr/>
        <a:lstStyle/>
        <a:p>
          <a:endParaRPr lang="en-US"/>
        </a:p>
      </dgm:t>
    </dgm:pt>
    <dgm:pt modelId="{D93366B0-747A-462E-A2CD-84D0957B537A}" type="pres">
      <dgm:prSet presAssocID="{F632E248-AE57-4AFA-9577-E53D4B6BE6C1}" presName="linear" presStyleCnt="0">
        <dgm:presLayoutVars>
          <dgm:animLvl val="lvl"/>
          <dgm:resizeHandles val="exact"/>
        </dgm:presLayoutVars>
      </dgm:prSet>
      <dgm:spPr/>
    </dgm:pt>
    <dgm:pt modelId="{EEBF01F4-D3F8-43E8-9543-24B51B6486CE}" type="pres">
      <dgm:prSet presAssocID="{8CE20486-E24E-49A7-88EC-D5BC58BDD47B}" presName="parentText" presStyleLbl="node1" presStyleIdx="0" presStyleCnt="3">
        <dgm:presLayoutVars>
          <dgm:chMax val="0"/>
          <dgm:bulletEnabled val="1"/>
        </dgm:presLayoutVars>
      </dgm:prSet>
      <dgm:spPr/>
    </dgm:pt>
    <dgm:pt modelId="{330FAA22-4E31-4537-84DB-D2628F5A4FAC}" type="pres">
      <dgm:prSet presAssocID="{44E11289-878D-4E4E-9CA4-A479C69224C5}" presName="spacer" presStyleCnt="0"/>
      <dgm:spPr/>
    </dgm:pt>
    <dgm:pt modelId="{494077E2-CB0F-4055-BD6E-BB60E7C7EEC6}" type="pres">
      <dgm:prSet presAssocID="{BE625BC9-61FA-4500-A69C-B5E79477DB9A}" presName="parentText" presStyleLbl="node1" presStyleIdx="1" presStyleCnt="3">
        <dgm:presLayoutVars>
          <dgm:chMax val="0"/>
          <dgm:bulletEnabled val="1"/>
        </dgm:presLayoutVars>
      </dgm:prSet>
      <dgm:spPr/>
    </dgm:pt>
    <dgm:pt modelId="{E38BC3F0-2875-4E3B-B784-30A66F1392BF}" type="pres">
      <dgm:prSet presAssocID="{586D6692-D9D5-479A-A4D2-4F8DE7B5BA69}" presName="spacer" presStyleCnt="0"/>
      <dgm:spPr/>
    </dgm:pt>
    <dgm:pt modelId="{4D668C48-4B48-4825-B315-6BD4224912BF}" type="pres">
      <dgm:prSet presAssocID="{42BCA511-B515-4166-9BB3-28717F20A92D}" presName="parentText" presStyleLbl="node1" presStyleIdx="2" presStyleCnt="3">
        <dgm:presLayoutVars>
          <dgm:chMax val="0"/>
          <dgm:bulletEnabled val="1"/>
        </dgm:presLayoutVars>
      </dgm:prSet>
      <dgm:spPr/>
    </dgm:pt>
  </dgm:ptLst>
  <dgm:cxnLst>
    <dgm:cxn modelId="{0E4A6108-2D3F-47A8-96C1-0DFBA7E3B25B}" type="presOf" srcId="{F632E248-AE57-4AFA-9577-E53D4B6BE6C1}" destId="{D93366B0-747A-462E-A2CD-84D0957B537A}" srcOrd="0" destOrd="0" presId="urn:microsoft.com/office/officeart/2005/8/layout/vList2"/>
    <dgm:cxn modelId="{F4A4844E-D45F-4D7E-BE96-233BEB97C018}" type="presOf" srcId="{BE625BC9-61FA-4500-A69C-B5E79477DB9A}" destId="{494077E2-CB0F-4055-BD6E-BB60E7C7EEC6}" srcOrd="0" destOrd="0" presId="urn:microsoft.com/office/officeart/2005/8/layout/vList2"/>
    <dgm:cxn modelId="{C1810E56-FE58-4C9D-AE9C-E1485979F05E}" srcId="{F632E248-AE57-4AFA-9577-E53D4B6BE6C1}" destId="{42BCA511-B515-4166-9BB3-28717F20A92D}" srcOrd="2" destOrd="0" parTransId="{4F5BD420-361F-4011-BC06-98B817888D38}" sibTransId="{BCB178F3-5444-4972-80EC-3DFC3C40A01B}"/>
    <dgm:cxn modelId="{70872D5A-6EDF-45EA-9349-56143D9EE710}" srcId="{F632E248-AE57-4AFA-9577-E53D4B6BE6C1}" destId="{8CE20486-E24E-49A7-88EC-D5BC58BDD47B}" srcOrd="0" destOrd="0" parTransId="{435B07B0-990B-42F2-BE5F-5F6CA13C60E7}" sibTransId="{44E11289-878D-4E4E-9CA4-A479C69224C5}"/>
    <dgm:cxn modelId="{2644ABB0-5453-47BB-85FD-C0274641469C}" srcId="{F632E248-AE57-4AFA-9577-E53D4B6BE6C1}" destId="{BE625BC9-61FA-4500-A69C-B5E79477DB9A}" srcOrd="1" destOrd="0" parTransId="{AF6F6190-7AF9-4FA6-9117-B4B8ECB9D79F}" sibTransId="{586D6692-D9D5-479A-A4D2-4F8DE7B5BA69}"/>
    <dgm:cxn modelId="{98E005DB-44B7-4A46-97F2-AE5B5869687B}" type="presOf" srcId="{8CE20486-E24E-49A7-88EC-D5BC58BDD47B}" destId="{EEBF01F4-D3F8-43E8-9543-24B51B6486CE}" srcOrd="0" destOrd="0" presId="urn:microsoft.com/office/officeart/2005/8/layout/vList2"/>
    <dgm:cxn modelId="{83F229DB-0735-489A-9B1E-AD3A173CE026}" type="presOf" srcId="{42BCA511-B515-4166-9BB3-28717F20A92D}" destId="{4D668C48-4B48-4825-B315-6BD4224912BF}" srcOrd="0" destOrd="0" presId="urn:microsoft.com/office/officeart/2005/8/layout/vList2"/>
    <dgm:cxn modelId="{A8D9EC70-1D72-444B-8704-FD79104AFF4C}" type="presParOf" srcId="{D93366B0-747A-462E-A2CD-84D0957B537A}" destId="{EEBF01F4-D3F8-43E8-9543-24B51B6486CE}" srcOrd="0" destOrd="0" presId="urn:microsoft.com/office/officeart/2005/8/layout/vList2"/>
    <dgm:cxn modelId="{FA2D6488-2F19-4AD4-AB28-E6C78B9147C0}" type="presParOf" srcId="{D93366B0-747A-462E-A2CD-84D0957B537A}" destId="{330FAA22-4E31-4537-84DB-D2628F5A4FAC}" srcOrd="1" destOrd="0" presId="urn:microsoft.com/office/officeart/2005/8/layout/vList2"/>
    <dgm:cxn modelId="{6809A6D4-9732-4935-8755-1AAE3ADF7712}" type="presParOf" srcId="{D93366B0-747A-462E-A2CD-84D0957B537A}" destId="{494077E2-CB0F-4055-BD6E-BB60E7C7EEC6}" srcOrd="2" destOrd="0" presId="urn:microsoft.com/office/officeart/2005/8/layout/vList2"/>
    <dgm:cxn modelId="{513D4852-F102-451A-B63F-0978FF0B03AE}" type="presParOf" srcId="{D93366B0-747A-462E-A2CD-84D0957B537A}" destId="{E38BC3F0-2875-4E3B-B784-30A66F1392BF}" srcOrd="3" destOrd="0" presId="urn:microsoft.com/office/officeart/2005/8/layout/vList2"/>
    <dgm:cxn modelId="{CE55EE6C-EFA1-42B7-B240-00F6523E2B21}" type="presParOf" srcId="{D93366B0-747A-462E-A2CD-84D0957B537A}" destId="{4D668C48-4B48-4825-B315-6BD4224912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43D5ED-3F68-4155-B869-331C673B675B}"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143E2A9-5F12-47CB-A7B3-BAD716FC71A6}">
      <dgm:prSet/>
      <dgm:spPr/>
      <dgm:t>
        <a:bodyPr/>
        <a:lstStyle/>
        <a:p>
          <a:r>
            <a:rPr lang="en-GB" dirty="0"/>
            <a:t>Year 1</a:t>
          </a:r>
        </a:p>
        <a:p>
          <a:r>
            <a:rPr lang="en-GB" dirty="0"/>
            <a:t>Everyday Materials</a:t>
          </a:r>
          <a:endParaRPr lang="en-US" dirty="0"/>
        </a:p>
      </dgm:t>
    </dgm:pt>
    <dgm:pt modelId="{03BF683F-FCB7-4967-B73B-00A96CE93E6B}" type="parTrans" cxnId="{98AFBC16-7F35-4390-9BA3-C48FCDD16214}">
      <dgm:prSet/>
      <dgm:spPr/>
      <dgm:t>
        <a:bodyPr/>
        <a:lstStyle/>
        <a:p>
          <a:endParaRPr lang="en-US"/>
        </a:p>
      </dgm:t>
    </dgm:pt>
    <dgm:pt modelId="{59CF8AC1-0952-40E4-AA76-FCD74B0026FD}" type="sibTrans" cxnId="{98AFBC16-7F35-4390-9BA3-C48FCDD16214}">
      <dgm:prSet/>
      <dgm:spPr/>
      <dgm:t>
        <a:bodyPr/>
        <a:lstStyle/>
        <a:p>
          <a:endParaRPr lang="en-US"/>
        </a:p>
      </dgm:t>
    </dgm:pt>
    <dgm:pt modelId="{3563569E-1A55-4A47-BDB9-4B05580B9DAD}">
      <dgm:prSet/>
      <dgm:spPr/>
      <dgm:t>
        <a:bodyPr/>
        <a:lstStyle/>
        <a:p>
          <a:r>
            <a:rPr lang="en-GB" dirty="0"/>
            <a:t>Year 2</a:t>
          </a:r>
        </a:p>
        <a:p>
          <a:r>
            <a:rPr lang="en-GB" dirty="0"/>
            <a:t>Animals Including Humans</a:t>
          </a:r>
          <a:endParaRPr lang="en-US" dirty="0"/>
        </a:p>
      </dgm:t>
    </dgm:pt>
    <dgm:pt modelId="{13B3F77F-43CD-43DE-8D02-980C53E907E9}" type="parTrans" cxnId="{849DA1CF-399B-4E82-BC8C-E46C7A77C7AF}">
      <dgm:prSet/>
      <dgm:spPr/>
      <dgm:t>
        <a:bodyPr/>
        <a:lstStyle/>
        <a:p>
          <a:endParaRPr lang="en-US"/>
        </a:p>
      </dgm:t>
    </dgm:pt>
    <dgm:pt modelId="{9DD9F138-300E-46F8-9077-B8B4F7C8D2D8}" type="sibTrans" cxnId="{849DA1CF-399B-4E82-BC8C-E46C7A77C7AF}">
      <dgm:prSet/>
      <dgm:spPr/>
      <dgm:t>
        <a:bodyPr/>
        <a:lstStyle/>
        <a:p>
          <a:endParaRPr lang="en-US"/>
        </a:p>
      </dgm:t>
    </dgm:pt>
    <dgm:pt modelId="{0F56465E-1E45-44E8-B55D-BA10C8667722}">
      <dgm:prSet/>
      <dgm:spPr/>
      <dgm:t>
        <a:bodyPr/>
        <a:lstStyle/>
        <a:p>
          <a:r>
            <a:rPr lang="en-GB" dirty="0"/>
            <a:t>Year 3 </a:t>
          </a:r>
        </a:p>
        <a:p>
          <a:r>
            <a:rPr lang="en-GB" dirty="0"/>
            <a:t>Forces</a:t>
          </a:r>
          <a:endParaRPr lang="en-US" dirty="0"/>
        </a:p>
      </dgm:t>
    </dgm:pt>
    <dgm:pt modelId="{3EEA1AB7-2573-46D0-8C51-955B49A64B85}" type="parTrans" cxnId="{98A62F5E-A16D-427D-939D-DC28100ED71D}">
      <dgm:prSet/>
      <dgm:spPr/>
      <dgm:t>
        <a:bodyPr/>
        <a:lstStyle/>
        <a:p>
          <a:endParaRPr lang="en-US"/>
        </a:p>
      </dgm:t>
    </dgm:pt>
    <dgm:pt modelId="{6C95A979-ACE7-4FB6-8317-D6970FCE37CD}" type="sibTrans" cxnId="{98A62F5E-A16D-427D-939D-DC28100ED71D}">
      <dgm:prSet/>
      <dgm:spPr/>
      <dgm:t>
        <a:bodyPr/>
        <a:lstStyle/>
        <a:p>
          <a:endParaRPr lang="en-US"/>
        </a:p>
      </dgm:t>
    </dgm:pt>
    <dgm:pt modelId="{AC34CADC-84FE-4486-B5B8-8C8D1A9E8E3F}">
      <dgm:prSet/>
      <dgm:spPr/>
      <dgm:t>
        <a:bodyPr/>
        <a:lstStyle/>
        <a:p>
          <a:r>
            <a:rPr lang="en-GB" dirty="0"/>
            <a:t>Year 4</a:t>
          </a:r>
        </a:p>
        <a:p>
          <a:r>
            <a:rPr lang="en-GB" dirty="0"/>
            <a:t>States of Matter</a:t>
          </a:r>
          <a:endParaRPr lang="en-US" dirty="0"/>
        </a:p>
      </dgm:t>
    </dgm:pt>
    <dgm:pt modelId="{CF32FC3A-4385-469A-BA50-190FDEF97F19}" type="parTrans" cxnId="{066DABAA-0D8B-4741-B162-E45DF2445E1F}">
      <dgm:prSet/>
      <dgm:spPr/>
      <dgm:t>
        <a:bodyPr/>
        <a:lstStyle/>
        <a:p>
          <a:endParaRPr lang="en-US"/>
        </a:p>
      </dgm:t>
    </dgm:pt>
    <dgm:pt modelId="{FFC6BBDA-3641-4175-BF42-A58FE098B5E6}" type="sibTrans" cxnId="{066DABAA-0D8B-4741-B162-E45DF2445E1F}">
      <dgm:prSet/>
      <dgm:spPr/>
      <dgm:t>
        <a:bodyPr/>
        <a:lstStyle/>
        <a:p>
          <a:endParaRPr lang="en-US"/>
        </a:p>
      </dgm:t>
    </dgm:pt>
    <dgm:pt modelId="{6CE26608-58D2-41B7-ABBD-19BC011D00F0}">
      <dgm:prSet/>
      <dgm:spPr/>
      <dgm:t>
        <a:bodyPr/>
        <a:lstStyle/>
        <a:p>
          <a:r>
            <a:rPr lang="en-GB" dirty="0"/>
            <a:t>Year 5</a:t>
          </a:r>
        </a:p>
        <a:p>
          <a:r>
            <a:rPr lang="en-GB" dirty="0"/>
            <a:t> Properties and Changes of Materials</a:t>
          </a:r>
          <a:endParaRPr lang="en-US" dirty="0"/>
        </a:p>
      </dgm:t>
    </dgm:pt>
    <dgm:pt modelId="{6DDB53E3-D315-42F8-AEFD-E88BBA775E63}" type="parTrans" cxnId="{4A4A9156-1A16-4E64-ADAA-ED9A538DE3E7}">
      <dgm:prSet/>
      <dgm:spPr/>
      <dgm:t>
        <a:bodyPr/>
        <a:lstStyle/>
        <a:p>
          <a:endParaRPr lang="en-US"/>
        </a:p>
      </dgm:t>
    </dgm:pt>
    <dgm:pt modelId="{D0C0867B-E2AB-43D1-9942-15DD3DEFFDF7}" type="sibTrans" cxnId="{4A4A9156-1A16-4E64-ADAA-ED9A538DE3E7}">
      <dgm:prSet/>
      <dgm:spPr/>
      <dgm:t>
        <a:bodyPr/>
        <a:lstStyle/>
        <a:p>
          <a:endParaRPr lang="en-US"/>
        </a:p>
      </dgm:t>
    </dgm:pt>
    <dgm:pt modelId="{B2AB0252-9666-481F-A4B0-791DB05B5C52}">
      <dgm:prSet/>
      <dgm:spPr/>
      <dgm:t>
        <a:bodyPr/>
        <a:lstStyle/>
        <a:p>
          <a:r>
            <a:rPr lang="en-GB" dirty="0"/>
            <a:t>Year 6</a:t>
          </a:r>
        </a:p>
        <a:p>
          <a:r>
            <a:rPr lang="en-GB" dirty="0"/>
            <a:t> Electricity </a:t>
          </a:r>
          <a:endParaRPr lang="en-US" dirty="0"/>
        </a:p>
      </dgm:t>
    </dgm:pt>
    <dgm:pt modelId="{1614BDBA-ECE5-4D45-AE2B-F42E7BAD7B86}" type="parTrans" cxnId="{DEFCDF68-9ED0-47A0-A326-D587595BBC80}">
      <dgm:prSet/>
      <dgm:spPr/>
      <dgm:t>
        <a:bodyPr/>
        <a:lstStyle/>
        <a:p>
          <a:endParaRPr lang="en-US"/>
        </a:p>
      </dgm:t>
    </dgm:pt>
    <dgm:pt modelId="{2FA57AFD-AF3F-434F-A3CD-4C6BE4749D3F}" type="sibTrans" cxnId="{DEFCDF68-9ED0-47A0-A326-D587595BBC80}">
      <dgm:prSet/>
      <dgm:spPr/>
      <dgm:t>
        <a:bodyPr/>
        <a:lstStyle/>
        <a:p>
          <a:endParaRPr lang="en-US"/>
        </a:p>
      </dgm:t>
    </dgm:pt>
    <dgm:pt modelId="{656C3C8D-7D9B-4945-88B6-00A8F6D8ECF1}" type="pres">
      <dgm:prSet presAssocID="{2543D5ED-3F68-4155-B869-331C673B675B}" presName="diagram" presStyleCnt="0">
        <dgm:presLayoutVars>
          <dgm:dir/>
          <dgm:resizeHandles val="exact"/>
        </dgm:presLayoutVars>
      </dgm:prSet>
      <dgm:spPr/>
    </dgm:pt>
    <dgm:pt modelId="{EE9A566F-2F57-B342-B0C6-160B912A0F22}" type="pres">
      <dgm:prSet presAssocID="{8143E2A9-5F12-47CB-A7B3-BAD716FC71A6}" presName="node" presStyleLbl="node1" presStyleIdx="0" presStyleCnt="6">
        <dgm:presLayoutVars>
          <dgm:bulletEnabled val="1"/>
        </dgm:presLayoutVars>
      </dgm:prSet>
      <dgm:spPr/>
    </dgm:pt>
    <dgm:pt modelId="{C90B5748-1858-4A48-AC4F-C9EAD034AD07}" type="pres">
      <dgm:prSet presAssocID="{59CF8AC1-0952-40E4-AA76-FCD74B0026FD}" presName="sibTrans" presStyleCnt="0"/>
      <dgm:spPr/>
    </dgm:pt>
    <dgm:pt modelId="{225942D7-1E93-BF4F-9F4F-7EACC959F4B8}" type="pres">
      <dgm:prSet presAssocID="{3563569E-1A55-4A47-BDB9-4B05580B9DAD}" presName="node" presStyleLbl="node1" presStyleIdx="1" presStyleCnt="6">
        <dgm:presLayoutVars>
          <dgm:bulletEnabled val="1"/>
        </dgm:presLayoutVars>
      </dgm:prSet>
      <dgm:spPr/>
    </dgm:pt>
    <dgm:pt modelId="{C056462B-6D90-C54F-96C3-D72A388681EB}" type="pres">
      <dgm:prSet presAssocID="{9DD9F138-300E-46F8-9077-B8B4F7C8D2D8}" presName="sibTrans" presStyleCnt="0"/>
      <dgm:spPr/>
    </dgm:pt>
    <dgm:pt modelId="{8089A2F6-440D-174C-8BE0-1E8DCF94B6C6}" type="pres">
      <dgm:prSet presAssocID="{0F56465E-1E45-44E8-B55D-BA10C8667722}" presName="node" presStyleLbl="node1" presStyleIdx="2" presStyleCnt="6">
        <dgm:presLayoutVars>
          <dgm:bulletEnabled val="1"/>
        </dgm:presLayoutVars>
      </dgm:prSet>
      <dgm:spPr/>
    </dgm:pt>
    <dgm:pt modelId="{95142E84-8499-BB48-8A52-4153BFB9B566}" type="pres">
      <dgm:prSet presAssocID="{6C95A979-ACE7-4FB6-8317-D6970FCE37CD}" presName="sibTrans" presStyleCnt="0"/>
      <dgm:spPr/>
    </dgm:pt>
    <dgm:pt modelId="{4AA9D472-F368-CF49-938D-74C9562FE568}" type="pres">
      <dgm:prSet presAssocID="{AC34CADC-84FE-4486-B5B8-8C8D1A9E8E3F}" presName="node" presStyleLbl="node1" presStyleIdx="3" presStyleCnt="6">
        <dgm:presLayoutVars>
          <dgm:bulletEnabled val="1"/>
        </dgm:presLayoutVars>
      </dgm:prSet>
      <dgm:spPr/>
    </dgm:pt>
    <dgm:pt modelId="{3A86F95F-8279-564A-A54D-9685E20505A6}" type="pres">
      <dgm:prSet presAssocID="{FFC6BBDA-3641-4175-BF42-A58FE098B5E6}" presName="sibTrans" presStyleCnt="0"/>
      <dgm:spPr/>
    </dgm:pt>
    <dgm:pt modelId="{CB678170-A5CE-3942-B0A2-E2B6F5AB1395}" type="pres">
      <dgm:prSet presAssocID="{6CE26608-58D2-41B7-ABBD-19BC011D00F0}" presName="node" presStyleLbl="node1" presStyleIdx="4" presStyleCnt="6">
        <dgm:presLayoutVars>
          <dgm:bulletEnabled val="1"/>
        </dgm:presLayoutVars>
      </dgm:prSet>
      <dgm:spPr/>
    </dgm:pt>
    <dgm:pt modelId="{51DA9C8E-16B4-7F4C-9A78-328918F7D8E6}" type="pres">
      <dgm:prSet presAssocID="{D0C0867B-E2AB-43D1-9942-15DD3DEFFDF7}" presName="sibTrans" presStyleCnt="0"/>
      <dgm:spPr/>
    </dgm:pt>
    <dgm:pt modelId="{A3ECEAAE-4F0F-3840-8A9B-CD440C90F74C}" type="pres">
      <dgm:prSet presAssocID="{B2AB0252-9666-481F-A4B0-791DB05B5C52}" presName="node" presStyleLbl="node1" presStyleIdx="5" presStyleCnt="6">
        <dgm:presLayoutVars>
          <dgm:bulletEnabled val="1"/>
        </dgm:presLayoutVars>
      </dgm:prSet>
      <dgm:spPr/>
    </dgm:pt>
  </dgm:ptLst>
  <dgm:cxnLst>
    <dgm:cxn modelId="{98AFBC16-7F35-4390-9BA3-C48FCDD16214}" srcId="{2543D5ED-3F68-4155-B869-331C673B675B}" destId="{8143E2A9-5F12-47CB-A7B3-BAD716FC71A6}" srcOrd="0" destOrd="0" parTransId="{03BF683F-FCB7-4967-B73B-00A96CE93E6B}" sibTransId="{59CF8AC1-0952-40E4-AA76-FCD74B0026FD}"/>
    <dgm:cxn modelId="{4A4A9156-1A16-4E64-ADAA-ED9A538DE3E7}" srcId="{2543D5ED-3F68-4155-B869-331C673B675B}" destId="{6CE26608-58D2-41B7-ABBD-19BC011D00F0}" srcOrd="4" destOrd="0" parTransId="{6DDB53E3-D315-42F8-AEFD-E88BBA775E63}" sibTransId="{D0C0867B-E2AB-43D1-9942-15DD3DEFFDF7}"/>
    <dgm:cxn modelId="{3377B25B-6328-7643-B014-BF51F1257A4A}" type="presOf" srcId="{B2AB0252-9666-481F-A4B0-791DB05B5C52}" destId="{A3ECEAAE-4F0F-3840-8A9B-CD440C90F74C}" srcOrd="0" destOrd="0" presId="urn:microsoft.com/office/officeart/2005/8/layout/default"/>
    <dgm:cxn modelId="{98A62F5E-A16D-427D-939D-DC28100ED71D}" srcId="{2543D5ED-3F68-4155-B869-331C673B675B}" destId="{0F56465E-1E45-44E8-B55D-BA10C8667722}" srcOrd="2" destOrd="0" parTransId="{3EEA1AB7-2573-46D0-8C51-955B49A64B85}" sibTransId="{6C95A979-ACE7-4FB6-8317-D6970FCE37CD}"/>
    <dgm:cxn modelId="{DEFCDF68-9ED0-47A0-A326-D587595BBC80}" srcId="{2543D5ED-3F68-4155-B869-331C673B675B}" destId="{B2AB0252-9666-481F-A4B0-791DB05B5C52}" srcOrd="5" destOrd="0" parTransId="{1614BDBA-ECE5-4D45-AE2B-F42E7BAD7B86}" sibTransId="{2FA57AFD-AF3F-434F-A3CD-4C6BE4749D3F}"/>
    <dgm:cxn modelId="{F8AF4F95-FE61-D941-A61D-91B983F56CA6}" type="presOf" srcId="{3563569E-1A55-4A47-BDB9-4B05580B9DAD}" destId="{225942D7-1E93-BF4F-9F4F-7EACC959F4B8}" srcOrd="0" destOrd="0" presId="urn:microsoft.com/office/officeart/2005/8/layout/default"/>
    <dgm:cxn modelId="{066DABAA-0D8B-4741-B162-E45DF2445E1F}" srcId="{2543D5ED-3F68-4155-B869-331C673B675B}" destId="{AC34CADC-84FE-4486-B5B8-8C8D1A9E8E3F}" srcOrd="3" destOrd="0" parTransId="{CF32FC3A-4385-469A-BA50-190FDEF97F19}" sibTransId="{FFC6BBDA-3641-4175-BF42-A58FE098B5E6}"/>
    <dgm:cxn modelId="{CEE2A2AC-8007-CD4C-BEE7-53BC73B66960}" type="presOf" srcId="{0F56465E-1E45-44E8-B55D-BA10C8667722}" destId="{8089A2F6-440D-174C-8BE0-1E8DCF94B6C6}" srcOrd="0" destOrd="0" presId="urn:microsoft.com/office/officeart/2005/8/layout/default"/>
    <dgm:cxn modelId="{793FFEB6-5289-834C-AB11-C031514EDFD8}" type="presOf" srcId="{6CE26608-58D2-41B7-ABBD-19BC011D00F0}" destId="{CB678170-A5CE-3942-B0A2-E2B6F5AB1395}" srcOrd="0" destOrd="0" presId="urn:microsoft.com/office/officeart/2005/8/layout/default"/>
    <dgm:cxn modelId="{829421B8-507D-3A4F-9478-9534B5935C9E}" type="presOf" srcId="{2543D5ED-3F68-4155-B869-331C673B675B}" destId="{656C3C8D-7D9B-4945-88B6-00A8F6D8ECF1}" srcOrd="0" destOrd="0" presId="urn:microsoft.com/office/officeart/2005/8/layout/default"/>
    <dgm:cxn modelId="{849DA1CF-399B-4E82-BC8C-E46C7A77C7AF}" srcId="{2543D5ED-3F68-4155-B869-331C673B675B}" destId="{3563569E-1A55-4A47-BDB9-4B05580B9DAD}" srcOrd="1" destOrd="0" parTransId="{13B3F77F-43CD-43DE-8D02-980C53E907E9}" sibTransId="{9DD9F138-300E-46F8-9077-B8B4F7C8D2D8}"/>
    <dgm:cxn modelId="{68AD01F8-BB9F-C343-8178-2E7869AFC96F}" type="presOf" srcId="{AC34CADC-84FE-4486-B5B8-8C8D1A9E8E3F}" destId="{4AA9D472-F368-CF49-938D-74C9562FE568}" srcOrd="0" destOrd="0" presId="urn:microsoft.com/office/officeart/2005/8/layout/default"/>
    <dgm:cxn modelId="{33AEF6FD-2982-5C46-BBE7-5A2CBC0A18CD}" type="presOf" srcId="{8143E2A9-5F12-47CB-A7B3-BAD716FC71A6}" destId="{EE9A566F-2F57-B342-B0C6-160B912A0F22}" srcOrd="0" destOrd="0" presId="urn:microsoft.com/office/officeart/2005/8/layout/default"/>
    <dgm:cxn modelId="{0BF73EBC-E5C6-B140-AD5F-FC6434A7FF2A}" type="presParOf" srcId="{656C3C8D-7D9B-4945-88B6-00A8F6D8ECF1}" destId="{EE9A566F-2F57-B342-B0C6-160B912A0F22}" srcOrd="0" destOrd="0" presId="urn:microsoft.com/office/officeart/2005/8/layout/default"/>
    <dgm:cxn modelId="{33AB9FA7-CDE4-5342-9EBB-29B50A54539E}" type="presParOf" srcId="{656C3C8D-7D9B-4945-88B6-00A8F6D8ECF1}" destId="{C90B5748-1858-4A48-AC4F-C9EAD034AD07}" srcOrd="1" destOrd="0" presId="urn:microsoft.com/office/officeart/2005/8/layout/default"/>
    <dgm:cxn modelId="{C4B5E2BC-61FA-B548-AE75-29D553B11010}" type="presParOf" srcId="{656C3C8D-7D9B-4945-88B6-00A8F6D8ECF1}" destId="{225942D7-1E93-BF4F-9F4F-7EACC959F4B8}" srcOrd="2" destOrd="0" presId="urn:microsoft.com/office/officeart/2005/8/layout/default"/>
    <dgm:cxn modelId="{3FEB4609-9E6C-C34C-9126-1DA7A39DF4F9}" type="presParOf" srcId="{656C3C8D-7D9B-4945-88B6-00A8F6D8ECF1}" destId="{C056462B-6D90-C54F-96C3-D72A388681EB}" srcOrd="3" destOrd="0" presId="urn:microsoft.com/office/officeart/2005/8/layout/default"/>
    <dgm:cxn modelId="{380208FB-A028-6C45-9DD3-F34F4F0FB832}" type="presParOf" srcId="{656C3C8D-7D9B-4945-88B6-00A8F6D8ECF1}" destId="{8089A2F6-440D-174C-8BE0-1E8DCF94B6C6}" srcOrd="4" destOrd="0" presId="urn:microsoft.com/office/officeart/2005/8/layout/default"/>
    <dgm:cxn modelId="{AEE7D300-B538-B244-95E4-7DF0D8ECFD1F}" type="presParOf" srcId="{656C3C8D-7D9B-4945-88B6-00A8F6D8ECF1}" destId="{95142E84-8499-BB48-8A52-4153BFB9B566}" srcOrd="5" destOrd="0" presId="urn:microsoft.com/office/officeart/2005/8/layout/default"/>
    <dgm:cxn modelId="{82AF3830-89DC-754E-BE61-16C3497AB831}" type="presParOf" srcId="{656C3C8D-7D9B-4945-88B6-00A8F6D8ECF1}" destId="{4AA9D472-F368-CF49-938D-74C9562FE568}" srcOrd="6" destOrd="0" presId="urn:microsoft.com/office/officeart/2005/8/layout/default"/>
    <dgm:cxn modelId="{E1F4DE15-050D-E749-A9B0-C3EE4ABEB9BC}" type="presParOf" srcId="{656C3C8D-7D9B-4945-88B6-00A8F6D8ECF1}" destId="{3A86F95F-8279-564A-A54D-9685E20505A6}" srcOrd="7" destOrd="0" presId="urn:microsoft.com/office/officeart/2005/8/layout/default"/>
    <dgm:cxn modelId="{C82837AB-FE91-8E49-8285-48F67C0682F0}" type="presParOf" srcId="{656C3C8D-7D9B-4945-88B6-00A8F6D8ECF1}" destId="{CB678170-A5CE-3942-B0A2-E2B6F5AB1395}" srcOrd="8" destOrd="0" presId="urn:microsoft.com/office/officeart/2005/8/layout/default"/>
    <dgm:cxn modelId="{CED4CFD1-4BE3-3E42-A593-1EB633FEC066}" type="presParOf" srcId="{656C3C8D-7D9B-4945-88B6-00A8F6D8ECF1}" destId="{51DA9C8E-16B4-7F4C-9A78-328918F7D8E6}" srcOrd="9" destOrd="0" presId="urn:microsoft.com/office/officeart/2005/8/layout/default"/>
    <dgm:cxn modelId="{53DABF46-CF85-DE4A-8E08-922E092C92B6}" type="presParOf" srcId="{656C3C8D-7D9B-4945-88B6-00A8F6D8ECF1}" destId="{A3ECEAAE-4F0F-3840-8A9B-CD440C90F74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F0CF-50E8-44D8-9857-902996F0594B}">
      <dsp:nvSpPr>
        <dsp:cNvPr id="0" name=""/>
        <dsp:cNvSpPr/>
      </dsp:nvSpPr>
      <dsp:spPr>
        <a:xfrm>
          <a:off x="0" y="2242"/>
          <a:ext cx="5906327" cy="38376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National Curriculum overview</a:t>
          </a:r>
        </a:p>
      </dsp:txBody>
      <dsp:txXfrm>
        <a:off x="18734" y="20976"/>
        <a:ext cx="5868859" cy="346292"/>
      </dsp:txXfrm>
    </dsp:sp>
    <dsp:sp modelId="{48410AB3-2A96-46B4-9ED2-92A5200F0701}">
      <dsp:nvSpPr>
        <dsp:cNvPr id="0" name=""/>
        <dsp:cNvSpPr/>
      </dsp:nvSpPr>
      <dsp:spPr>
        <a:xfrm>
          <a:off x="0" y="432082"/>
          <a:ext cx="5906327" cy="383760"/>
        </a:xfrm>
        <a:prstGeom prst="roundRect">
          <a:avLst/>
        </a:prstGeom>
        <a:solidFill>
          <a:schemeClr val="accent5">
            <a:hueOff val="-220708"/>
            <a:satOff val="-1672"/>
            <a:lumOff val="-111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Tour of the school</a:t>
          </a:r>
        </a:p>
      </dsp:txBody>
      <dsp:txXfrm>
        <a:off x="18734" y="450816"/>
        <a:ext cx="5868859" cy="346292"/>
      </dsp:txXfrm>
    </dsp:sp>
    <dsp:sp modelId="{931A14F8-B0A5-4420-9092-4C628EED4430}">
      <dsp:nvSpPr>
        <dsp:cNvPr id="0" name=""/>
        <dsp:cNvSpPr/>
      </dsp:nvSpPr>
      <dsp:spPr>
        <a:xfrm>
          <a:off x="0" y="861922"/>
          <a:ext cx="5906327" cy="383760"/>
        </a:xfrm>
        <a:prstGeom prst="roundRect">
          <a:avLst/>
        </a:prstGeom>
        <a:solidFill>
          <a:schemeClr val="accent5">
            <a:hueOff val="-441416"/>
            <a:satOff val="-3343"/>
            <a:lumOff val="-2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Scientific Knowledge </a:t>
          </a:r>
        </a:p>
      </dsp:txBody>
      <dsp:txXfrm>
        <a:off x="18734" y="880656"/>
        <a:ext cx="5868859" cy="346292"/>
      </dsp:txXfrm>
    </dsp:sp>
    <dsp:sp modelId="{361944DA-12C2-4597-8E55-54FFF43011D9}">
      <dsp:nvSpPr>
        <dsp:cNvPr id="0" name=""/>
        <dsp:cNvSpPr/>
      </dsp:nvSpPr>
      <dsp:spPr>
        <a:xfrm>
          <a:off x="0" y="1291762"/>
          <a:ext cx="5906327" cy="383760"/>
        </a:xfrm>
        <a:prstGeom prst="roundRect">
          <a:avLst/>
        </a:prstGeom>
        <a:solidFill>
          <a:schemeClr val="accent5">
            <a:hueOff val="-662124"/>
            <a:satOff val="-5015"/>
            <a:lumOff val="-33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Planning </a:t>
          </a:r>
        </a:p>
      </dsp:txBody>
      <dsp:txXfrm>
        <a:off x="18734" y="1310496"/>
        <a:ext cx="5868859" cy="346292"/>
      </dsp:txXfrm>
    </dsp:sp>
    <dsp:sp modelId="{2F5C137B-65A8-4695-A892-C9A4F599FE15}">
      <dsp:nvSpPr>
        <dsp:cNvPr id="0" name=""/>
        <dsp:cNvSpPr/>
      </dsp:nvSpPr>
      <dsp:spPr>
        <a:xfrm>
          <a:off x="0" y="1721602"/>
          <a:ext cx="5906327" cy="383760"/>
        </a:xfrm>
        <a:prstGeom prst="roundRect">
          <a:avLst/>
        </a:prstGeom>
        <a:solidFill>
          <a:schemeClr val="accent5">
            <a:hueOff val="-882832"/>
            <a:satOff val="-6687"/>
            <a:lumOff val="-447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Working Scientifically </a:t>
          </a:r>
        </a:p>
      </dsp:txBody>
      <dsp:txXfrm>
        <a:off x="18734" y="1740336"/>
        <a:ext cx="5868859" cy="346292"/>
      </dsp:txXfrm>
    </dsp:sp>
    <dsp:sp modelId="{9ABA4358-6AF7-4E8E-BAD2-222753AB7A16}">
      <dsp:nvSpPr>
        <dsp:cNvPr id="0" name=""/>
        <dsp:cNvSpPr/>
      </dsp:nvSpPr>
      <dsp:spPr>
        <a:xfrm>
          <a:off x="0" y="2151442"/>
          <a:ext cx="5906327" cy="383760"/>
        </a:xfrm>
        <a:prstGeom prst="roundRect">
          <a:avLst/>
        </a:prstGeom>
        <a:solidFill>
          <a:schemeClr val="accent5">
            <a:hueOff val="-1103540"/>
            <a:satOff val="-8358"/>
            <a:lumOff val="-55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Knowledge Organisers </a:t>
          </a:r>
        </a:p>
      </dsp:txBody>
      <dsp:txXfrm>
        <a:off x="18734" y="2170176"/>
        <a:ext cx="5868859" cy="346292"/>
      </dsp:txXfrm>
    </dsp:sp>
    <dsp:sp modelId="{931A1312-FE6D-451A-9C38-85380C7EFBD7}">
      <dsp:nvSpPr>
        <dsp:cNvPr id="0" name=""/>
        <dsp:cNvSpPr/>
      </dsp:nvSpPr>
      <dsp:spPr>
        <a:xfrm>
          <a:off x="0" y="2581282"/>
          <a:ext cx="5906327" cy="383760"/>
        </a:xfrm>
        <a:prstGeom prst="roundRect">
          <a:avLst/>
        </a:prstGeom>
        <a:solidFill>
          <a:schemeClr val="accent5">
            <a:hueOff val="-1324249"/>
            <a:satOff val="-10030"/>
            <a:lumOff val="-6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CPD</a:t>
          </a:r>
        </a:p>
      </dsp:txBody>
      <dsp:txXfrm>
        <a:off x="18734" y="2600016"/>
        <a:ext cx="5868859" cy="346292"/>
      </dsp:txXfrm>
    </dsp:sp>
    <dsp:sp modelId="{E118DFC6-BF83-452A-A639-37F9397CF0F3}">
      <dsp:nvSpPr>
        <dsp:cNvPr id="0" name=""/>
        <dsp:cNvSpPr/>
      </dsp:nvSpPr>
      <dsp:spPr>
        <a:xfrm>
          <a:off x="0" y="3011122"/>
          <a:ext cx="5906327" cy="383760"/>
        </a:xfrm>
        <a:prstGeom prst="roundRect">
          <a:avLst/>
        </a:prstGeom>
        <a:solidFill>
          <a:schemeClr val="accent5">
            <a:hueOff val="-1544957"/>
            <a:satOff val="-11702"/>
            <a:lumOff val="-782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Assessment </a:t>
          </a:r>
        </a:p>
      </dsp:txBody>
      <dsp:txXfrm>
        <a:off x="18734" y="3029856"/>
        <a:ext cx="5868859" cy="346292"/>
      </dsp:txXfrm>
    </dsp:sp>
    <dsp:sp modelId="{0C7941F3-443B-4989-8FF8-49BC756CB3A3}">
      <dsp:nvSpPr>
        <dsp:cNvPr id="0" name=""/>
        <dsp:cNvSpPr/>
      </dsp:nvSpPr>
      <dsp:spPr>
        <a:xfrm>
          <a:off x="0" y="3440962"/>
          <a:ext cx="5906327" cy="383760"/>
        </a:xfrm>
        <a:prstGeom prst="roundRect">
          <a:avLst/>
        </a:prstGeom>
        <a:solidFill>
          <a:schemeClr val="accent5">
            <a:hueOff val="-1765665"/>
            <a:satOff val="-13374"/>
            <a:lumOff val="-894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Supporting SEND pupils</a:t>
          </a:r>
        </a:p>
      </dsp:txBody>
      <dsp:txXfrm>
        <a:off x="18734" y="3459696"/>
        <a:ext cx="5868859" cy="346292"/>
      </dsp:txXfrm>
    </dsp:sp>
    <dsp:sp modelId="{47BECAA7-4C79-48F9-8D8C-43E49761A243}">
      <dsp:nvSpPr>
        <dsp:cNvPr id="0" name=""/>
        <dsp:cNvSpPr/>
      </dsp:nvSpPr>
      <dsp:spPr>
        <a:xfrm>
          <a:off x="0" y="3870802"/>
          <a:ext cx="5906327" cy="383760"/>
        </a:xfrm>
        <a:prstGeom prst="roundRect">
          <a:avLst/>
        </a:prstGeom>
        <a:solidFill>
          <a:schemeClr val="accent5">
            <a:hueOff val="-1986373"/>
            <a:satOff val="-15045"/>
            <a:lumOff val="-1005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Trips </a:t>
          </a:r>
        </a:p>
      </dsp:txBody>
      <dsp:txXfrm>
        <a:off x="18734" y="3889536"/>
        <a:ext cx="5868859" cy="346292"/>
      </dsp:txXfrm>
    </dsp:sp>
    <dsp:sp modelId="{1071079E-4AD6-6947-BFDF-9070EE931EC0}">
      <dsp:nvSpPr>
        <dsp:cNvPr id="0" name=""/>
        <dsp:cNvSpPr/>
      </dsp:nvSpPr>
      <dsp:spPr>
        <a:xfrm>
          <a:off x="0" y="4300642"/>
          <a:ext cx="5906327" cy="383760"/>
        </a:xfrm>
        <a:prstGeom prst="roundRect">
          <a:avLst/>
        </a:prstGeom>
        <a:solidFill>
          <a:schemeClr val="accent5">
            <a:hueOff val="-2207081"/>
            <a:satOff val="-16717"/>
            <a:lumOff val="-111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Planning an Investigation</a:t>
          </a:r>
        </a:p>
      </dsp:txBody>
      <dsp:txXfrm>
        <a:off x="18734" y="4319376"/>
        <a:ext cx="586885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F01F4-D3F8-43E8-9543-24B51B6486CE}">
      <dsp:nvSpPr>
        <dsp:cNvPr id="0" name=""/>
        <dsp:cNvSpPr/>
      </dsp:nvSpPr>
      <dsp:spPr>
        <a:xfrm>
          <a:off x="0" y="406822"/>
          <a:ext cx="5906327" cy="1231479"/>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Science in EYFS</a:t>
          </a:r>
        </a:p>
      </dsp:txBody>
      <dsp:txXfrm>
        <a:off x="60116" y="466938"/>
        <a:ext cx="5786095" cy="1111247"/>
      </dsp:txXfrm>
    </dsp:sp>
    <dsp:sp modelId="{494077E2-CB0F-4055-BD6E-BB60E7C7EEC6}">
      <dsp:nvSpPr>
        <dsp:cNvPr id="0" name=""/>
        <dsp:cNvSpPr/>
      </dsp:nvSpPr>
      <dsp:spPr>
        <a:xfrm>
          <a:off x="0" y="1727582"/>
          <a:ext cx="5906327" cy="1231479"/>
        </a:xfrm>
        <a:prstGeom prst="roundRect">
          <a:avLst/>
        </a:prstGeom>
        <a:solidFill>
          <a:schemeClr val="accent5">
            <a:hueOff val="-1103540"/>
            <a:satOff val="-8358"/>
            <a:lumOff val="-558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Carry out investigations with children  </a:t>
          </a:r>
        </a:p>
      </dsp:txBody>
      <dsp:txXfrm>
        <a:off x="60116" y="1787698"/>
        <a:ext cx="5786095" cy="1111247"/>
      </dsp:txXfrm>
    </dsp:sp>
    <dsp:sp modelId="{4D668C48-4B48-4825-B315-6BD4224912BF}">
      <dsp:nvSpPr>
        <dsp:cNvPr id="0" name=""/>
        <dsp:cNvSpPr/>
      </dsp:nvSpPr>
      <dsp:spPr>
        <a:xfrm>
          <a:off x="0" y="3048342"/>
          <a:ext cx="5906327" cy="1231479"/>
        </a:xfrm>
        <a:prstGeom prst="roundRect">
          <a:avLst/>
        </a:prstGeom>
        <a:solidFill>
          <a:schemeClr val="accent5">
            <a:hueOff val="-2207081"/>
            <a:satOff val="-16717"/>
            <a:lumOff val="-111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Opportunity to observe science lessons at St. Aidan’s</a:t>
          </a:r>
        </a:p>
      </dsp:txBody>
      <dsp:txXfrm>
        <a:off x="60116" y="3108458"/>
        <a:ext cx="5786095" cy="1111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A566F-2F57-B342-B0C6-160B912A0F22}">
      <dsp:nvSpPr>
        <dsp:cNvPr id="0" name=""/>
        <dsp:cNvSpPr/>
      </dsp:nvSpPr>
      <dsp:spPr>
        <a:xfrm>
          <a:off x="1203781" y="723"/>
          <a:ext cx="2545667" cy="1527400"/>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1</a:t>
          </a:r>
        </a:p>
        <a:p>
          <a:pPr marL="0" lvl="0" indent="0" algn="ctr" defTabSz="977900">
            <a:lnSpc>
              <a:spcPct val="90000"/>
            </a:lnSpc>
            <a:spcBef>
              <a:spcPct val="0"/>
            </a:spcBef>
            <a:spcAft>
              <a:spcPct val="35000"/>
            </a:spcAft>
            <a:buNone/>
          </a:pPr>
          <a:r>
            <a:rPr lang="en-GB" sz="2200" kern="1200" dirty="0"/>
            <a:t>Everyday Materials</a:t>
          </a:r>
          <a:endParaRPr lang="en-US" sz="2200" kern="1200" dirty="0"/>
        </a:p>
      </dsp:txBody>
      <dsp:txXfrm>
        <a:off x="1203781" y="723"/>
        <a:ext cx="2545667" cy="1527400"/>
      </dsp:txXfrm>
    </dsp:sp>
    <dsp:sp modelId="{225942D7-1E93-BF4F-9F4F-7EACC959F4B8}">
      <dsp:nvSpPr>
        <dsp:cNvPr id="0" name=""/>
        <dsp:cNvSpPr/>
      </dsp:nvSpPr>
      <dsp:spPr>
        <a:xfrm>
          <a:off x="4004016" y="723"/>
          <a:ext cx="2545667" cy="1527400"/>
        </a:xfrm>
        <a:prstGeom prst="rect">
          <a:avLst/>
        </a:prstGeom>
        <a:solidFill>
          <a:schemeClr val="accent5">
            <a:hueOff val="-441416"/>
            <a:satOff val="-3343"/>
            <a:lumOff val="-223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2</a:t>
          </a:r>
        </a:p>
        <a:p>
          <a:pPr marL="0" lvl="0" indent="0" algn="ctr" defTabSz="977900">
            <a:lnSpc>
              <a:spcPct val="90000"/>
            </a:lnSpc>
            <a:spcBef>
              <a:spcPct val="0"/>
            </a:spcBef>
            <a:spcAft>
              <a:spcPct val="35000"/>
            </a:spcAft>
            <a:buNone/>
          </a:pPr>
          <a:r>
            <a:rPr lang="en-GB" sz="2200" kern="1200" dirty="0"/>
            <a:t>Animals Including Humans</a:t>
          </a:r>
          <a:endParaRPr lang="en-US" sz="2200" kern="1200" dirty="0"/>
        </a:p>
      </dsp:txBody>
      <dsp:txXfrm>
        <a:off x="4004016" y="723"/>
        <a:ext cx="2545667" cy="1527400"/>
      </dsp:txXfrm>
    </dsp:sp>
    <dsp:sp modelId="{8089A2F6-440D-174C-8BE0-1E8DCF94B6C6}">
      <dsp:nvSpPr>
        <dsp:cNvPr id="0" name=""/>
        <dsp:cNvSpPr/>
      </dsp:nvSpPr>
      <dsp:spPr>
        <a:xfrm>
          <a:off x="6804250" y="723"/>
          <a:ext cx="2545667" cy="1527400"/>
        </a:xfrm>
        <a:prstGeom prst="rect">
          <a:avLst/>
        </a:prstGeom>
        <a:solidFill>
          <a:schemeClr val="accent5">
            <a:hueOff val="-882832"/>
            <a:satOff val="-6687"/>
            <a:lumOff val="-447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3 </a:t>
          </a:r>
        </a:p>
        <a:p>
          <a:pPr marL="0" lvl="0" indent="0" algn="ctr" defTabSz="977900">
            <a:lnSpc>
              <a:spcPct val="90000"/>
            </a:lnSpc>
            <a:spcBef>
              <a:spcPct val="0"/>
            </a:spcBef>
            <a:spcAft>
              <a:spcPct val="35000"/>
            </a:spcAft>
            <a:buNone/>
          </a:pPr>
          <a:r>
            <a:rPr lang="en-GB" sz="2200" kern="1200" dirty="0"/>
            <a:t>Forces</a:t>
          </a:r>
          <a:endParaRPr lang="en-US" sz="2200" kern="1200" dirty="0"/>
        </a:p>
      </dsp:txBody>
      <dsp:txXfrm>
        <a:off x="6804250" y="723"/>
        <a:ext cx="2545667" cy="1527400"/>
      </dsp:txXfrm>
    </dsp:sp>
    <dsp:sp modelId="{4AA9D472-F368-CF49-938D-74C9562FE568}">
      <dsp:nvSpPr>
        <dsp:cNvPr id="0" name=""/>
        <dsp:cNvSpPr/>
      </dsp:nvSpPr>
      <dsp:spPr>
        <a:xfrm>
          <a:off x="1203781" y="1782691"/>
          <a:ext cx="2545667" cy="1527400"/>
        </a:xfrm>
        <a:prstGeom prst="rect">
          <a:avLst/>
        </a:prstGeom>
        <a:solidFill>
          <a:schemeClr val="accent5">
            <a:hueOff val="-1324249"/>
            <a:satOff val="-10030"/>
            <a:lumOff val="-6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4</a:t>
          </a:r>
        </a:p>
        <a:p>
          <a:pPr marL="0" lvl="0" indent="0" algn="ctr" defTabSz="977900">
            <a:lnSpc>
              <a:spcPct val="90000"/>
            </a:lnSpc>
            <a:spcBef>
              <a:spcPct val="0"/>
            </a:spcBef>
            <a:spcAft>
              <a:spcPct val="35000"/>
            </a:spcAft>
            <a:buNone/>
          </a:pPr>
          <a:r>
            <a:rPr lang="en-GB" sz="2200" kern="1200" dirty="0"/>
            <a:t>States of Matter</a:t>
          </a:r>
          <a:endParaRPr lang="en-US" sz="2200" kern="1200" dirty="0"/>
        </a:p>
      </dsp:txBody>
      <dsp:txXfrm>
        <a:off x="1203781" y="1782691"/>
        <a:ext cx="2545667" cy="1527400"/>
      </dsp:txXfrm>
    </dsp:sp>
    <dsp:sp modelId="{CB678170-A5CE-3942-B0A2-E2B6F5AB1395}">
      <dsp:nvSpPr>
        <dsp:cNvPr id="0" name=""/>
        <dsp:cNvSpPr/>
      </dsp:nvSpPr>
      <dsp:spPr>
        <a:xfrm>
          <a:off x="4004016" y="1782691"/>
          <a:ext cx="2545667" cy="1527400"/>
        </a:xfrm>
        <a:prstGeom prst="rect">
          <a:avLst/>
        </a:prstGeom>
        <a:solidFill>
          <a:schemeClr val="accent5">
            <a:hueOff val="-1765665"/>
            <a:satOff val="-13374"/>
            <a:lumOff val="-894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5</a:t>
          </a:r>
        </a:p>
        <a:p>
          <a:pPr marL="0" lvl="0" indent="0" algn="ctr" defTabSz="977900">
            <a:lnSpc>
              <a:spcPct val="90000"/>
            </a:lnSpc>
            <a:spcBef>
              <a:spcPct val="0"/>
            </a:spcBef>
            <a:spcAft>
              <a:spcPct val="35000"/>
            </a:spcAft>
            <a:buNone/>
          </a:pPr>
          <a:r>
            <a:rPr lang="en-GB" sz="2200" kern="1200" dirty="0"/>
            <a:t> Properties and Changes of Materials</a:t>
          </a:r>
          <a:endParaRPr lang="en-US" sz="2200" kern="1200" dirty="0"/>
        </a:p>
      </dsp:txBody>
      <dsp:txXfrm>
        <a:off x="4004016" y="1782691"/>
        <a:ext cx="2545667" cy="1527400"/>
      </dsp:txXfrm>
    </dsp:sp>
    <dsp:sp modelId="{A3ECEAAE-4F0F-3840-8A9B-CD440C90F74C}">
      <dsp:nvSpPr>
        <dsp:cNvPr id="0" name=""/>
        <dsp:cNvSpPr/>
      </dsp:nvSpPr>
      <dsp:spPr>
        <a:xfrm>
          <a:off x="6804250" y="1782691"/>
          <a:ext cx="2545667" cy="1527400"/>
        </a:xfrm>
        <a:prstGeom prst="rect">
          <a:avLst/>
        </a:prstGeom>
        <a:solidFill>
          <a:schemeClr val="accent5">
            <a:hueOff val="-2207081"/>
            <a:satOff val="-16717"/>
            <a:lumOff val="-1117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Year 6</a:t>
          </a:r>
        </a:p>
        <a:p>
          <a:pPr marL="0" lvl="0" indent="0" algn="ctr" defTabSz="977900">
            <a:lnSpc>
              <a:spcPct val="90000"/>
            </a:lnSpc>
            <a:spcBef>
              <a:spcPct val="0"/>
            </a:spcBef>
            <a:spcAft>
              <a:spcPct val="35000"/>
            </a:spcAft>
            <a:buNone/>
          </a:pPr>
          <a:r>
            <a:rPr lang="en-GB" sz="2200" kern="1200" dirty="0"/>
            <a:t> Electricity </a:t>
          </a:r>
          <a:endParaRPr lang="en-US" sz="2200" kern="1200" dirty="0"/>
        </a:p>
      </dsp:txBody>
      <dsp:txXfrm>
        <a:off x="6804250" y="1782691"/>
        <a:ext cx="2545667" cy="1527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10/16/23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10/16/23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unesco.org/news/unesco-research-shows-women-career-scientists-still-face-gender-bia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5784-8B3F-4C19-82CF-EF806B51A8C4}"/>
              </a:ext>
            </a:extLst>
          </p:cNvPr>
          <p:cNvSpPr>
            <a:spLocks noGrp="1"/>
          </p:cNvSpPr>
          <p:nvPr>
            <p:ph type="ctrTitle"/>
          </p:nvPr>
        </p:nvSpPr>
        <p:spPr/>
        <p:txBody>
          <a:bodyPr/>
          <a:lstStyle/>
          <a:p>
            <a:r>
              <a:rPr lang="en-US" dirty="0"/>
              <a:t>Science CTTP Training </a:t>
            </a:r>
            <a:endParaRPr lang="en-GB" dirty="0"/>
          </a:p>
        </p:txBody>
      </p:sp>
      <p:sp>
        <p:nvSpPr>
          <p:cNvPr id="3" name="Subtitle 2">
            <a:extLst>
              <a:ext uri="{FF2B5EF4-FFF2-40B4-BE49-F238E27FC236}">
                <a16:creationId xmlns:a16="http://schemas.microsoft.com/office/drawing/2014/main" id="{CC585994-5071-41C3-A616-33CB7DF12DC2}"/>
              </a:ext>
            </a:extLst>
          </p:cNvPr>
          <p:cNvSpPr>
            <a:spLocks noGrp="1"/>
          </p:cNvSpPr>
          <p:nvPr>
            <p:ph type="subTitle" idx="1"/>
          </p:nvPr>
        </p:nvSpPr>
        <p:spPr>
          <a:xfrm>
            <a:off x="1043917" y="5270213"/>
            <a:ext cx="10572000" cy="1460195"/>
          </a:xfrm>
        </p:spPr>
        <p:txBody>
          <a:bodyPr>
            <a:normAutofit/>
          </a:bodyPr>
          <a:lstStyle/>
          <a:p>
            <a:r>
              <a:rPr lang="en-US" sz="3200" dirty="0"/>
              <a:t>Day One </a:t>
            </a:r>
          </a:p>
          <a:p>
            <a:r>
              <a:rPr lang="en-US" sz="3200" dirty="0"/>
              <a:t>Ailidh McAllister Williams</a:t>
            </a:r>
            <a:endParaRPr lang="en-GB" sz="3200" dirty="0"/>
          </a:p>
        </p:txBody>
      </p:sp>
    </p:spTree>
    <p:extLst>
      <p:ext uri="{BB962C8B-B14F-4D97-AF65-F5344CB8AC3E}">
        <p14:creationId xmlns:p14="http://schemas.microsoft.com/office/powerpoint/2010/main" val="24154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D5C-0AB9-4011-B754-33E2708F6674}"/>
              </a:ext>
            </a:extLst>
          </p:cNvPr>
          <p:cNvSpPr>
            <a:spLocks noGrp="1"/>
          </p:cNvSpPr>
          <p:nvPr>
            <p:ph type="title"/>
          </p:nvPr>
        </p:nvSpPr>
        <p:spPr/>
        <p:txBody>
          <a:bodyPr/>
          <a:lstStyle/>
          <a:p>
            <a:r>
              <a:rPr lang="en-US" dirty="0"/>
              <a:t>Medium Term Planning</a:t>
            </a:r>
            <a:endParaRPr lang="en-GB" dirty="0"/>
          </a:p>
        </p:txBody>
      </p:sp>
      <p:pic>
        <p:nvPicPr>
          <p:cNvPr id="4" name="Picture 3">
            <a:extLst>
              <a:ext uri="{FF2B5EF4-FFF2-40B4-BE49-F238E27FC236}">
                <a16:creationId xmlns:a16="http://schemas.microsoft.com/office/drawing/2014/main" id="{3D5E944C-0911-4F29-935D-74A532473EBB}"/>
              </a:ext>
            </a:extLst>
          </p:cNvPr>
          <p:cNvPicPr>
            <a:picLocks noChangeAspect="1"/>
          </p:cNvPicPr>
          <p:nvPr/>
        </p:nvPicPr>
        <p:blipFill>
          <a:blip r:embed="rId2"/>
          <a:stretch>
            <a:fillRect/>
          </a:stretch>
        </p:blipFill>
        <p:spPr>
          <a:xfrm>
            <a:off x="483806" y="3819787"/>
            <a:ext cx="11388315" cy="2591025"/>
          </a:xfrm>
          <a:prstGeom prst="rect">
            <a:avLst/>
          </a:prstGeom>
        </p:spPr>
      </p:pic>
      <p:sp>
        <p:nvSpPr>
          <p:cNvPr id="5" name="TextBox 4">
            <a:extLst>
              <a:ext uri="{FF2B5EF4-FFF2-40B4-BE49-F238E27FC236}">
                <a16:creationId xmlns:a16="http://schemas.microsoft.com/office/drawing/2014/main" id="{2899C9CB-9F13-436E-B615-2725E0EB8FE4}"/>
              </a:ext>
            </a:extLst>
          </p:cNvPr>
          <p:cNvSpPr txBox="1"/>
          <p:nvPr/>
        </p:nvSpPr>
        <p:spPr>
          <a:xfrm>
            <a:off x="578641" y="2228671"/>
            <a:ext cx="10803357" cy="1200329"/>
          </a:xfrm>
          <a:prstGeom prst="rect">
            <a:avLst/>
          </a:prstGeom>
          <a:noFill/>
        </p:spPr>
        <p:txBody>
          <a:bodyPr wrap="square" rtlCol="0">
            <a:spAutoFit/>
          </a:bodyPr>
          <a:lstStyle/>
          <a:p>
            <a:r>
              <a:rPr lang="en-US" dirty="0"/>
              <a:t>Things to consider:</a:t>
            </a:r>
          </a:p>
          <a:p>
            <a:pPr marL="285750" indent="-285750">
              <a:buFont typeface="Arial" panose="020B0604020202020204" pitchFamily="34" charset="0"/>
              <a:buChar char="•"/>
            </a:pPr>
            <a:r>
              <a:rPr lang="en-US" dirty="0"/>
              <a:t>Have you got good coverage of scientific skills? </a:t>
            </a:r>
          </a:p>
          <a:p>
            <a:pPr marL="285750" indent="-285750">
              <a:buFont typeface="Arial" panose="020B0604020202020204" pitchFamily="34" charset="0"/>
              <a:buChar char="•"/>
            </a:pPr>
            <a:r>
              <a:rPr lang="en-US" dirty="0"/>
              <a:t>Are you meeting all of the national curriculum objectives? </a:t>
            </a:r>
          </a:p>
          <a:p>
            <a:pPr marL="285750" indent="-285750">
              <a:buFont typeface="Arial" panose="020B0604020202020204" pitchFamily="34" charset="0"/>
              <a:buChar char="•"/>
            </a:pPr>
            <a:r>
              <a:rPr lang="en-US" dirty="0"/>
              <a:t>Have you planned a range of activities which will excite and engage children?</a:t>
            </a:r>
            <a:endParaRPr lang="en-GB" dirty="0"/>
          </a:p>
        </p:txBody>
      </p:sp>
    </p:spTree>
    <p:extLst>
      <p:ext uri="{BB962C8B-B14F-4D97-AF65-F5344CB8AC3E}">
        <p14:creationId xmlns:p14="http://schemas.microsoft.com/office/powerpoint/2010/main" val="86063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0E77-A679-438A-988C-2052CB60DDAF}"/>
              </a:ext>
            </a:extLst>
          </p:cNvPr>
          <p:cNvSpPr>
            <a:spLocks noGrp="1"/>
          </p:cNvSpPr>
          <p:nvPr>
            <p:ph type="title"/>
          </p:nvPr>
        </p:nvSpPr>
        <p:spPr/>
        <p:txBody>
          <a:bodyPr/>
          <a:lstStyle/>
          <a:p>
            <a:r>
              <a:rPr lang="en-US" dirty="0"/>
              <a:t>Short Term Planning  </a:t>
            </a:r>
            <a:endParaRPr lang="en-GB" dirty="0"/>
          </a:p>
        </p:txBody>
      </p:sp>
      <p:pic>
        <p:nvPicPr>
          <p:cNvPr id="4" name="Picture 3">
            <a:extLst>
              <a:ext uri="{FF2B5EF4-FFF2-40B4-BE49-F238E27FC236}">
                <a16:creationId xmlns:a16="http://schemas.microsoft.com/office/drawing/2014/main" id="{1B8F4355-90B5-4198-8C7B-4DD5BAAB8F42}"/>
              </a:ext>
            </a:extLst>
          </p:cNvPr>
          <p:cNvPicPr>
            <a:picLocks noChangeAspect="1"/>
          </p:cNvPicPr>
          <p:nvPr/>
        </p:nvPicPr>
        <p:blipFill>
          <a:blip r:embed="rId2"/>
          <a:stretch>
            <a:fillRect/>
          </a:stretch>
        </p:blipFill>
        <p:spPr>
          <a:xfrm>
            <a:off x="578641" y="4014876"/>
            <a:ext cx="11034716" cy="2395936"/>
          </a:xfrm>
          <a:prstGeom prst="rect">
            <a:avLst/>
          </a:prstGeom>
        </p:spPr>
      </p:pic>
      <p:sp>
        <p:nvSpPr>
          <p:cNvPr id="5" name="TextBox 4">
            <a:extLst>
              <a:ext uri="{FF2B5EF4-FFF2-40B4-BE49-F238E27FC236}">
                <a16:creationId xmlns:a16="http://schemas.microsoft.com/office/drawing/2014/main" id="{806F0F5D-A185-4BE0-86AE-E703E5B45932}"/>
              </a:ext>
            </a:extLst>
          </p:cNvPr>
          <p:cNvSpPr txBox="1"/>
          <p:nvPr/>
        </p:nvSpPr>
        <p:spPr>
          <a:xfrm>
            <a:off x="578641" y="2147777"/>
            <a:ext cx="10803357" cy="1754326"/>
          </a:xfrm>
          <a:prstGeom prst="rect">
            <a:avLst/>
          </a:prstGeom>
          <a:noFill/>
        </p:spPr>
        <p:txBody>
          <a:bodyPr wrap="square" rtlCol="0">
            <a:spAutoFit/>
          </a:bodyPr>
          <a:lstStyle/>
          <a:p>
            <a:r>
              <a:rPr lang="en-US" dirty="0"/>
              <a:t>Things to consider:</a:t>
            </a:r>
          </a:p>
          <a:p>
            <a:pPr marL="285750" indent="-285750">
              <a:buFont typeface="Arial" panose="020B0604020202020204" pitchFamily="34" charset="0"/>
              <a:buChar char="•"/>
            </a:pPr>
            <a:r>
              <a:rPr lang="en-US" dirty="0"/>
              <a:t>What is the scientific knowledge you would like children to have by the end of the lesson? </a:t>
            </a:r>
          </a:p>
          <a:p>
            <a:pPr marL="285750" indent="-285750">
              <a:buFont typeface="Arial" panose="020B0604020202020204" pitchFamily="34" charset="0"/>
              <a:buChar char="•"/>
            </a:pPr>
            <a:r>
              <a:rPr lang="en-US" dirty="0"/>
              <a:t>What scientific skills are they going to learn/practice in the lesson?</a:t>
            </a:r>
          </a:p>
          <a:p>
            <a:pPr marL="285750" indent="-285750">
              <a:buFont typeface="Arial" panose="020B0604020202020204" pitchFamily="34" charset="0"/>
              <a:buChar char="•"/>
            </a:pPr>
            <a:r>
              <a:rPr lang="en-US" dirty="0"/>
              <a:t>What steps will you need to take in order to get children there?</a:t>
            </a:r>
          </a:p>
          <a:p>
            <a:pPr marL="285750" indent="-285750">
              <a:buFont typeface="Arial" panose="020B0604020202020204" pitchFamily="34" charset="0"/>
              <a:buChar char="•"/>
            </a:pPr>
            <a:r>
              <a:rPr lang="en-US" dirty="0"/>
              <a:t>What resources will you need? </a:t>
            </a:r>
          </a:p>
          <a:p>
            <a:pPr marL="285750" indent="-285750">
              <a:buFont typeface="Arial" panose="020B0604020202020204" pitchFamily="34" charset="0"/>
              <a:buChar char="•"/>
            </a:pPr>
            <a:r>
              <a:rPr lang="en-US" dirty="0"/>
              <a:t>Have you thought about health and safety?</a:t>
            </a:r>
            <a:endParaRPr lang="en-GB" dirty="0"/>
          </a:p>
        </p:txBody>
      </p:sp>
    </p:spTree>
    <p:extLst>
      <p:ext uri="{BB962C8B-B14F-4D97-AF65-F5344CB8AC3E}">
        <p14:creationId xmlns:p14="http://schemas.microsoft.com/office/powerpoint/2010/main" val="1885486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1CCD-1414-434E-AACC-3340E0576CA6}"/>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4200"/>
              <a:t>Acquiring Knowledge</a:t>
            </a:r>
          </a:p>
        </p:txBody>
      </p:sp>
      <p:sp>
        <p:nvSpPr>
          <p:cNvPr id="3" name="Content Placeholder 2">
            <a:extLst>
              <a:ext uri="{FF2B5EF4-FFF2-40B4-BE49-F238E27FC236}">
                <a16:creationId xmlns:a16="http://schemas.microsoft.com/office/drawing/2014/main" id="{5B21C6FE-5471-4F24-A23D-6C60C08AE7EE}"/>
              </a:ext>
            </a:extLst>
          </p:cNvPr>
          <p:cNvSpPr>
            <a:spLocks noGrp="1"/>
          </p:cNvSpPr>
          <p:nvPr>
            <p:ph idx="1"/>
          </p:nvPr>
        </p:nvSpPr>
        <p:spPr>
          <a:xfrm>
            <a:off x="810001" y="5280847"/>
            <a:ext cx="3211393" cy="785656"/>
          </a:xfrm>
        </p:spPr>
        <p:txBody>
          <a:bodyPr vert="horz" lIns="91440" tIns="45720" rIns="91440" bIns="45720" rtlCol="0" anchor="t">
            <a:normAutofit/>
          </a:bodyPr>
          <a:lstStyle/>
          <a:p>
            <a:pPr marL="0" indent="0" algn="ctr">
              <a:buNone/>
            </a:pPr>
            <a:r>
              <a:rPr lang="en-US" sz="1700" dirty="0"/>
              <a:t>How do you teach children facts in an interesting way?</a:t>
            </a:r>
          </a:p>
        </p:txBody>
      </p:sp>
      <p:pic>
        <p:nvPicPr>
          <p:cNvPr id="7" name="Graphic 6" descr="Classroom">
            <a:extLst>
              <a:ext uri="{FF2B5EF4-FFF2-40B4-BE49-F238E27FC236}">
                <a16:creationId xmlns:a16="http://schemas.microsoft.com/office/drawing/2014/main" id="{EBD3E4EF-9589-84D5-6D49-5AA1C83A8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4469" y="1251276"/>
            <a:ext cx="4325739" cy="4325739"/>
          </a:xfrm>
          <a:prstGeom prst="rect">
            <a:avLst/>
          </a:prstGeom>
        </p:spPr>
      </p:pic>
    </p:spTree>
    <p:extLst>
      <p:ext uri="{BB962C8B-B14F-4D97-AF65-F5344CB8AC3E}">
        <p14:creationId xmlns:p14="http://schemas.microsoft.com/office/powerpoint/2010/main" val="316174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63CED-1F93-4BF6-ABE5-C576CCE246F8}"/>
              </a:ext>
            </a:extLst>
          </p:cNvPr>
          <p:cNvSpPr>
            <a:spLocks noGrp="1"/>
          </p:cNvSpPr>
          <p:nvPr>
            <p:ph type="title"/>
          </p:nvPr>
        </p:nvSpPr>
        <p:spPr/>
        <p:txBody>
          <a:bodyPr/>
          <a:lstStyle/>
          <a:p>
            <a:r>
              <a:rPr lang="en-US" dirty="0"/>
              <a:t>Ideas</a:t>
            </a:r>
            <a:endParaRPr lang="en-GB" dirty="0"/>
          </a:p>
        </p:txBody>
      </p:sp>
      <p:sp>
        <p:nvSpPr>
          <p:cNvPr id="3" name="Content Placeholder 2">
            <a:extLst>
              <a:ext uri="{FF2B5EF4-FFF2-40B4-BE49-F238E27FC236}">
                <a16:creationId xmlns:a16="http://schemas.microsoft.com/office/drawing/2014/main" id="{1B93D79B-8D9D-498C-BE44-F1AFA1804C5B}"/>
              </a:ext>
            </a:extLst>
          </p:cNvPr>
          <p:cNvSpPr>
            <a:spLocks noGrp="1"/>
          </p:cNvSpPr>
          <p:nvPr>
            <p:ph idx="1"/>
          </p:nvPr>
        </p:nvSpPr>
        <p:spPr>
          <a:xfrm>
            <a:off x="810000" y="2626324"/>
            <a:ext cx="10554574" cy="3636511"/>
          </a:xfrm>
        </p:spPr>
        <p:txBody>
          <a:bodyPr>
            <a:normAutofit fontScale="92500" lnSpcReduction="10000"/>
          </a:bodyPr>
          <a:lstStyle/>
          <a:p>
            <a:r>
              <a:rPr lang="en-US" sz="2400" dirty="0"/>
              <a:t>‘Each one, teach one’ </a:t>
            </a:r>
          </a:p>
          <a:p>
            <a:r>
              <a:rPr lang="en-US" sz="2400" dirty="0"/>
              <a:t>Memory game – good for diagrams </a:t>
            </a:r>
          </a:p>
          <a:p>
            <a:r>
              <a:rPr lang="en-US" sz="2400" dirty="0"/>
              <a:t>Songs </a:t>
            </a:r>
          </a:p>
          <a:p>
            <a:r>
              <a:rPr lang="en-US" sz="2400" dirty="0"/>
              <a:t>TV clips – BBC &amp; </a:t>
            </a:r>
            <a:r>
              <a:rPr lang="en-US" sz="2400" dirty="0" err="1"/>
              <a:t>Cbeebies</a:t>
            </a:r>
            <a:endParaRPr lang="en-US" sz="2400" dirty="0"/>
          </a:p>
          <a:p>
            <a:r>
              <a:rPr lang="en-US" sz="2400" dirty="0"/>
              <a:t>Children to become experts </a:t>
            </a:r>
          </a:p>
          <a:p>
            <a:r>
              <a:rPr lang="en-US" sz="2400" dirty="0"/>
              <a:t>Fact hunt around school/room</a:t>
            </a:r>
          </a:p>
          <a:p>
            <a:endParaRPr lang="en-US" sz="2400" dirty="0"/>
          </a:p>
          <a:p>
            <a:r>
              <a:rPr lang="en-US" sz="2400" dirty="0"/>
              <a:t>Through discovery </a:t>
            </a:r>
          </a:p>
          <a:p>
            <a:pPr marL="0" indent="0">
              <a:buNone/>
            </a:pPr>
            <a:endParaRPr lang="en-GB" dirty="0"/>
          </a:p>
        </p:txBody>
      </p:sp>
    </p:spTree>
    <p:extLst>
      <p:ext uri="{BB962C8B-B14F-4D97-AF65-F5344CB8AC3E}">
        <p14:creationId xmlns:p14="http://schemas.microsoft.com/office/powerpoint/2010/main" val="373850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0941-1AE6-428C-BCC7-FC8394B815D8}"/>
              </a:ext>
            </a:extLst>
          </p:cNvPr>
          <p:cNvSpPr>
            <a:spLocks noGrp="1"/>
          </p:cNvSpPr>
          <p:nvPr>
            <p:ph type="title"/>
          </p:nvPr>
        </p:nvSpPr>
        <p:spPr/>
        <p:txBody>
          <a:bodyPr/>
          <a:lstStyle/>
          <a:p>
            <a:r>
              <a:rPr lang="en-US" dirty="0"/>
              <a:t>Women in Science</a:t>
            </a:r>
            <a:endParaRPr lang="en-GB" dirty="0"/>
          </a:p>
        </p:txBody>
      </p:sp>
      <p:sp>
        <p:nvSpPr>
          <p:cNvPr id="3" name="Content Placeholder 2">
            <a:extLst>
              <a:ext uri="{FF2B5EF4-FFF2-40B4-BE49-F238E27FC236}">
                <a16:creationId xmlns:a16="http://schemas.microsoft.com/office/drawing/2014/main" id="{F79A056F-7244-4B37-A908-FFACBDE046FC}"/>
              </a:ext>
            </a:extLst>
          </p:cNvPr>
          <p:cNvSpPr>
            <a:spLocks noGrp="1"/>
          </p:cNvSpPr>
          <p:nvPr>
            <p:ph idx="1"/>
          </p:nvPr>
        </p:nvSpPr>
        <p:spPr>
          <a:xfrm>
            <a:off x="659224" y="2371143"/>
            <a:ext cx="10554574" cy="4391164"/>
          </a:xfrm>
        </p:spPr>
        <p:txBody>
          <a:bodyPr>
            <a:normAutofit/>
          </a:bodyPr>
          <a:lstStyle/>
          <a:p>
            <a:pPr>
              <a:buNone/>
            </a:pPr>
            <a:r>
              <a:rPr lang="en-GB" i="1" dirty="0"/>
              <a:t>“Women and girls represent half of the world’s population and, therefore, half of its potential. Gender equality, besides being a fundamental human right, is essential to achieve peaceful societies, with full human potential and sustainable development.” – United Nations.</a:t>
            </a:r>
            <a:endParaRPr lang="en-US" dirty="0"/>
          </a:p>
          <a:p>
            <a:pPr>
              <a:buNone/>
            </a:pPr>
            <a:endParaRPr lang="en-GB" i="1" dirty="0"/>
          </a:p>
          <a:p>
            <a:pPr>
              <a:buNone/>
            </a:pPr>
            <a:r>
              <a:rPr lang="en-GB" dirty="0">
                <a:ea typeface="+mn-lt"/>
                <a:cs typeface="+mn-lt"/>
              </a:rPr>
              <a:t>Even though women have made huge gains towards increasing their representation </a:t>
            </a:r>
            <a:r>
              <a:rPr lang="en-GB" dirty="0">
                <a:highlight>
                  <a:srgbClr val="FF00FF"/>
                </a:highlight>
                <a:ea typeface="+mn-lt"/>
                <a:cs typeface="+mn-lt"/>
              </a:rPr>
              <a:t>in science in recent years, they are still significantly under-represented, both in the UK and globally. </a:t>
            </a:r>
          </a:p>
          <a:p>
            <a:pPr>
              <a:buNone/>
            </a:pPr>
            <a:endParaRPr lang="en-GB" dirty="0">
              <a:ea typeface="+mn-lt"/>
              <a:cs typeface="+mn-lt"/>
            </a:endParaRPr>
          </a:p>
          <a:p>
            <a:pPr>
              <a:buNone/>
            </a:pPr>
            <a:r>
              <a:rPr lang="en-GB" dirty="0">
                <a:ea typeface="+mn-lt"/>
                <a:cs typeface="+mn-lt"/>
              </a:rPr>
              <a:t>According to a report carried out by </a:t>
            </a:r>
            <a:r>
              <a:rPr lang="en-GB" dirty="0">
                <a:ea typeface="+mn-lt"/>
                <a:cs typeface="+mn-lt"/>
                <a:hlinkClick r:id="rId2"/>
              </a:rPr>
              <a:t>UNESCO</a:t>
            </a:r>
            <a:r>
              <a:rPr lang="en-GB" dirty="0">
                <a:ea typeface="+mn-lt"/>
                <a:cs typeface="+mn-lt"/>
              </a:rPr>
              <a:t>, only 33 per cent of the world’s researchers are women, despite the fact they represent 45 and 55 per cent of students at the Bachelor’s and Master’s levels of study respectively, and 44 per cent of those enrolled in PhD programmes.  </a:t>
            </a:r>
            <a:endParaRPr lang="en-GB" dirty="0"/>
          </a:p>
          <a:p>
            <a:pPr marL="0" indent="0">
              <a:buNone/>
            </a:pPr>
            <a:endParaRPr lang="en-GB" dirty="0"/>
          </a:p>
        </p:txBody>
      </p:sp>
    </p:spTree>
    <p:extLst>
      <p:ext uri="{BB962C8B-B14F-4D97-AF65-F5344CB8AC3E}">
        <p14:creationId xmlns:p14="http://schemas.microsoft.com/office/powerpoint/2010/main" val="192381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A0C7E-325E-4FC2-85AA-598BFBAAD16B}"/>
              </a:ext>
            </a:extLst>
          </p:cNvPr>
          <p:cNvSpPr>
            <a:spLocks noGrp="1"/>
          </p:cNvSpPr>
          <p:nvPr>
            <p:ph type="title"/>
          </p:nvPr>
        </p:nvSpPr>
        <p:spPr/>
        <p:txBody>
          <a:bodyPr/>
          <a:lstStyle/>
          <a:p>
            <a:r>
              <a:rPr lang="en-US" dirty="0"/>
              <a:t>Knowledge </a:t>
            </a:r>
            <a:r>
              <a:rPr lang="en-US" dirty="0" err="1"/>
              <a:t>Organisers</a:t>
            </a:r>
            <a:endParaRPr lang="en-GB" dirty="0"/>
          </a:p>
        </p:txBody>
      </p:sp>
      <p:pic>
        <p:nvPicPr>
          <p:cNvPr id="4" name="Picture 3">
            <a:extLst>
              <a:ext uri="{FF2B5EF4-FFF2-40B4-BE49-F238E27FC236}">
                <a16:creationId xmlns:a16="http://schemas.microsoft.com/office/drawing/2014/main" id="{446C9EB6-A8A0-4721-949C-A782FC8D52EA}"/>
              </a:ext>
            </a:extLst>
          </p:cNvPr>
          <p:cNvPicPr>
            <a:picLocks noChangeAspect="1"/>
          </p:cNvPicPr>
          <p:nvPr/>
        </p:nvPicPr>
        <p:blipFill>
          <a:blip r:embed="rId2"/>
          <a:stretch>
            <a:fillRect/>
          </a:stretch>
        </p:blipFill>
        <p:spPr>
          <a:xfrm>
            <a:off x="415604" y="2341491"/>
            <a:ext cx="5398806" cy="3874897"/>
          </a:xfrm>
          <a:prstGeom prst="rect">
            <a:avLst/>
          </a:prstGeom>
        </p:spPr>
      </p:pic>
      <p:pic>
        <p:nvPicPr>
          <p:cNvPr id="5" name="Picture 4">
            <a:extLst>
              <a:ext uri="{FF2B5EF4-FFF2-40B4-BE49-F238E27FC236}">
                <a16:creationId xmlns:a16="http://schemas.microsoft.com/office/drawing/2014/main" id="{7D2E47E1-7DF3-4086-815E-6F03E0D61DE0}"/>
              </a:ext>
            </a:extLst>
          </p:cNvPr>
          <p:cNvPicPr>
            <a:picLocks noChangeAspect="1"/>
          </p:cNvPicPr>
          <p:nvPr/>
        </p:nvPicPr>
        <p:blipFill>
          <a:blip r:embed="rId3"/>
          <a:stretch>
            <a:fillRect/>
          </a:stretch>
        </p:blipFill>
        <p:spPr>
          <a:xfrm>
            <a:off x="6096000" y="2346908"/>
            <a:ext cx="5418602" cy="3869480"/>
          </a:xfrm>
          <a:prstGeom prst="rect">
            <a:avLst/>
          </a:prstGeom>
        </p:spPr>
      </p:pic>
    </p:spTree>
    <p:extLst>
      <p:ext uri="{BB962C8B-B14F-4D97-AF65-F5344CB8AC3E}">
        <p14:creationId xmlns:p14="http://schemas.microsoft.com/office/powerpoint/2010/main" val="337491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B84D-0576-4505-8251-48447780F269}"/>
              </a:ext>
            </a:extLst>
          </p:cNvPr>
          <p:cNvSpPr>
            <a:spLocks noGrp="1"/>
          </p:cNvSpPr>
          <p:nvPr>
            <p:ph type="title"/>
          </p:nvPr>
        </p:nvSpPr>
        <p:spPr/>
        <p:txBody>
          <a:bodyPr/>
          <a:lstStyle/>
          <a:p>
            <a:r>
              <a:rPr lang="en-US" dirty="0"/>
              <a:t>Let’s have a break!</a:t>
            </a:r>
            <a:endParaRPr lang="en-GB" dirty="0"/>
          </a:p>
        </p:txBody>
      </p:sp>
      <p:sp>
        <p:nvSpPr>
          <p:cNvPr id="3" name="Content Placeholder 2">
            <a:extLst>
              <a:ext uri="{FF2B5EF4-FFF2-40B4-BE49-F238E27FC236}">
                <a16:creationId xmlns:a16="http://schemas.microsoft.com/office/drawing/2014/main" id="{A9AE35F5-9B3F-4B4C-896D-1D5D10168D11}"/>
              </a:ext>
            </a:extLst>
          </p:cNvPr>
          <p:cNvSpPr>
            <a:spLocks noGrp="1"/>
          </p:cNvSpPr>
          <p:nvPr>
            <p:ph idx="1"/>
          </p:nvPr>
        </p:nvSpPr>
        <p:spPr/>
        <p:txBody>
          <a:bodyPr>
            <a:normAutofit/>
          </a:bodyPr>
          <a:lstStyle/>
          <a:p>
            <a:r>
              <a:rPr lang="en-US" sz="3600" dirty="0"/>
              <a:t>Help yourself to tea/coffee and biscuits </a:t>
            </a:r>
            <a:endParaRPr lang="en-GB" sz="3600" dirty="0"/>
          </a:p>
        </p:txBody>
      </p:sp>
    </p:spTree>
    <p:extLst>
      <p:ext uri="{BB962C8B-B14F-4D97-AF65-F5344CB8AC3E}">
        <p14:creationId xmlns:p14="http://schemas.microsoft.com/office/powerpoint/2010/main" val="2506406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7CE-2E25-42FE-AD63-AC365CAF0AE7}"/>
              </a:ext>
            </a:extLst>
          </p:cNvPr>
          <p:cNvSpPr>
            <a:spLocks noGrp="1"/>
          </p:cNvSpPr>
          <p:nvPr>
            <p:ph type="title"/>
          </p:nvPr>
        </p:nvSpPr>
        <p:spPr/>
        <p:txBody>
          <a:bodyPr/>
          <a:lstStyle/>
          <a:p>
            <a:r>
              <a:rPr lang="en-US" dirty="0"/>
              <a:t>Working Scientifically </a:t>
            </a:r>
            <a:endParaRPr lang="en-GB" dirty="0"/>
          </a:p>
        </p:txBody>
      </p:sp>
      <p:sp>
        <p:nvSpPr>
          <p:cNvPr id="4" name="Rectangle 3">
            <a:extLst>
              <a:ext uri="{FF2B5EF4-FFF2-40B4-BE49-F238E27FC236}">
                <a16:creationId xmlns:a16="http://schemas.microsoft.com/office/drawing/2014/main" id="{D8AB51F1-E6AE-4A7F-89EF-6314F1554765}"/>
              </a:ext>
            </a:extLst>
          </p:cNvPr>
          <p:cNvSpPr/>
          <p:nvPr/>
        </p:nvSpPr>
        <p:spPr>
          <a:xfrm>
            <a:off x="694661" y="2508755"/>
            <a:ext cx="11497339" cy="3539430"/>
          </a:xfrm>
          <a:prstGeom prst="rect">
            <a:avLst/>
          </a:prstGeom>
        </p:spPr>
        <p:txBody>
          <a:bodyPr wrap="square">
            <a:spAutoFit/>
          </a:bodyPr>
          <a:lstStyle/>
          <a:p>
            <a:r>
              <a:rPr lang="en-US" sz="2800" dirty="0"/>
              <a:t>The nature, processes and methods of Science</a:t>
            </a:r>
          </a:p>
          <a:p>
            <a:endParaRPr lang="en-US" sz="2800" u="sng" dirty="0"/>
          </a:p>
          <a:p>
            <a:r>
              <a:rPr lang="en-US" sz="2800" u="sng" dirty="0"/>
              <a:t>Working Scientifically </a:t>
            </a:r>
          </a:p>
          <a:p>
            <a:pPr marL="457200" indent="-457200">
              <a:buFont typeface="Arial" panose="020B0604020202020204" pitchFamily="34" charset="0"/>
              <a:buChar char="•"/>
            </a:pPr>
            <a:r>
              <a:rPr lang="en-US" sz="2800" dirty="0"/>
              <a:t>Should </a:t>
            </a:r>
            <a:r>
              <a:rPr lang="en-US" sz="2800" b="1" u="sng" dirty="0"/>
              <a:t>not</a:t>
            </a:r>
            <a:r>
              <a:rPr lang="en-US" sz="2800" dirty="0"/>
              <a:t> be taught as a separate strand </a:t>
            </a:r>
          </a:p>
          <a:p>
            <a:pPr marL="457200" indent="-457200">
              <a:buFont typeface="Arial" panose="020B0604020202020204" pitchFamily="34" charset="0"/>
              <a:buChar char="•"/>
            </a:pPr>
            <a:r>
              <a:rPr lang="en-US" sz="2800" dirty="0"/>
              <a:t>Pupils should learn to use a variety of approaches to answer relative scientific questions </a:t>
            </a:r>
          </a:p>
          <a:p>
            <a:pPr marL="457200" indent="-457200">
              <a:buFont typeface="Arial" panose="020B0604020202020204" pitchFamily="34" charset="0"/>
              <a:buChar char="•"/>
            </a:pPr>
            <a:r>
              <a:rPr lang="en-US" sz="2800" dirty="0"/>
              <a:t>Pupils are not expected to cover each aspect for every area of study</a:t>
            </a:r>
          </a:p>
        </p:txBody>
      </p:sp>
    </p:spTree>
    <p:extLst>
      <p:ext uri="{BB962C8B-B14F-4D97-AF65-F5344CB8AC3E}">
        <p14:creationId xmlns:p14="http://schemas.microsoft.com/office/powerpoint/2010/main" val="32957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7CE-2E25-42FE-AD63-AC365CAF0AE7}"/>
              </a:ext>
            </a:extLst>
          </p:cNvPr>
          <p:cNvSpPr>
            <a:spLocks noGrp="1"/>
          </p:cNvSpPr>
          <p:nvPr>
            <p:ph type="title"/>
          </p:nvPr>
        </p:nvSpPr>
        <p:spPr/>
        <p:txBody>
          <a:bodyPr/>
          <a:lstStyle/>
          <a:p>
            <a:r>
              <a:rPr lang="en-US" dirty="0"/>
              <a:t>Working Scientifically </a:t>
            </a:r>
            <a:endParaRPr lang="en-GB" dirty="0"/>
          </a:p>
        </p:txBody>
      </p:sp>
      <p:pic>
        <p:nvPicPr>
          <p:cNvPr id="5" name="Picture 4" descr="Graphical user interface, text, application, email&#10;&#10;Description automatically generated">
            <a:extLst>
              <a:ext uri="{FF2B5EF4-FFF2-40B4-BE49-F238E27FC236}">
                <a16:creationId xmlns:a16="http://schemas.microsoft.com/office/drawing/2014/main" id="{E5FF7435-4A56-4C29-A7A1-0B10CBBDFAA1}"/>
              </a:ext>
            </a:extLst>
          </p:cNvPr>
          <p:cNvPicPr>
            <a:picLocks noChangeAspect="1"/>
          </p:cNvPicPr>
          <p:nvPr/>
        </p:nvPicPr>
        <p:blipFill rotWithShape="1">
          <a:blip r:embed="rId2">
            <a:extLst>
              <a:ext uri="{28A0092B-C50C-407E-A947-70E740481C1C}">
                <a14:useLocalDpi xmlns:a14="http://schemas.microsoft.com/office/drawing/2010/main" val="0"/>
              </a:ext>
            </a:extLst>
          </a:blip>
          <a:srcRect t="14363"/>
          <a:stretch/>
        </p:blipFill>
        <p:spPr>
          <a:xfrm>
            <a:off x="2026986" y="2549763"/>
            <a:ext cx="8138026" cy="3738555"/>
          </a:xfrm>
          <a:prstGeom prst="rect">
            <a:avLst/>
          </a:prstGeom>
        </p:spPr>
      </p:pic>
    </p:spTree>
    <p:extLst>
      <p:ext uri="{BB962C8B-B14F-4D97-AF65-F5344CB8AC3E}">
        <p14:creationId xmlns:p14="http://schemas.microsoft.com/office/powerpoint/2010/main" val="2562456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7CE-2E25-42FE-AD63-AC365CAF0AE7}"/>
              </a:ext>
            </a:extLst>
          </p:cNvPr>
          <p:cNvSpPr>
            <a:spLocks noGrp="1"/>
          </p:cNvSpPr>
          <p:nvPr>
            <p:ph type="title"/>
          </p:nvPr>
        </p:nvSpPr>
        <p:spPr/>
        <p:txBody>
          <a:bodyPr/>
          <a:lstStyle/>
          <a:p>
            <a:r>
              <a:rPr lang="en-US" dirty="0"/>
              <a:t>Working Scientifically </a:t>
            </a:r>
            <a:endParaRPr lang="en-GB" dirty="0"/>
          </a:p>
        </p:txBody>
      </p:sp>
      <p:pic>
        <p:nvPicPr>
          <p:cNvPr id="3" name="Picture 2" descr="Text, letter&#10;&#10;Description automatically generated">
            <a:extLst>
              <a:ext uri="{FF2B5EF4-FFF2-40B4-BE49-F238E27FC236}">
                <a16:creationId xmlns:a16="http://schemas.microsoft.com/office/drawing/2014/main" id="{C1E7141C-EFFA-4B31-B0C3-FCC6D86BA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875" y="1653508"/>
            <a:ext cx="6150692" cy="4757304"/>
          </a:xfrm>
          <a:prstGeom prst="rect">
            <a:avLst/>
          </a:prstGeom>
        </p:spPr>
      </p:pic>
    </p:spTree>
    <p:extLst>
      <p:ext uri="{BB962C8B-B14F-4D97-AF65-F5344CB8AC3E}">
        <p14:creationId xmlns:p14="http://schemas.microsoft.com/office/powerpoint/2010/main" val="388337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DF04-E4CB-4874-ADDD-071E24A898F5}"/>
              </a:ext>
            </a:extLst>
          </p:cNvPr>
          <p:cNvSpPr>
            <a:spLocks noGrp="1"/>
          </p:cNvSpPr>
          <p:nvPr>
            <p:ph type="title"/>
          </p:nvPr>
        </p:nvSpPr>
        <p:spPr/>
        <p:txBody>
          <a:bodyPr/>
          <a:lstStyle/>
          <a:p>
            <a:r>
              <a:rPr lang="en-US" dirty="0"/>
              <a:t>Introductions</a:t>
            </a:r>
            <a:endParaRPr lang="en-GB" dirty="0"/>
          </a:p>
        </p:txBody>
      </p:sp>
      <p:sp>
        <p:nvSpPr>
          <p:cNvPr id="3" name="Content Placeholder 2">
            <a:extLst>
              <a:ext uri="{FF2B5EF4-FFF2-40B4-BE49-F238E27FC236}">
                <a16:creationId xmlns:a16="http://schemas.microsoft.com/office/drawing/2014/main" id="{068D10AA-B5A6-4B40-8045-D7BF8B1A13C4}"/>
              </a:ext>
            </a:extLst>
          </p:cNvPr>
          <p:cNvSpPr>
            <a:spLocks noGrp="1"/>
          </p:cNvSpPr>
          <p:nvPr>
            <p:ph idx="1"/>
          </p:nvPr>
        </p:nvSpPr>
        <p:spPr/>
        <p:txBody>
          <a:bodyPr>
            <a:normAutofit/>
          </a:bodyPr>
          <a:lstStyle/>
          <a:p>
            <a:r>
              <a:rPr lang="en-US" sz="3200" dirty="0"/>
              <a:t>Where is your main placement? </a:t>
            </a:r>
          </a:p>
          <a:p>
            <a:r>
              <a:rPr lang="en-US" sz="3200" dirty="0"/>
              <a:t>What year group are you currently in? </a:t>
            </a:r>
          </a:p>
          <a:p>
            <a:r>
              <a:rPr lang="en-US" sz="3200" dirty="0"/>
              <a:t>Have you taught any Science lessons yet?</a:t>
            </a:r>
          </a:p>
          <a:p>
            <a:r>
              <a:rPr lang="en-US" sz="3200" dirty="0"/>
              <a:t>Do you have much science experience?</a:t>
            </a:r>
            <a:endParaRPr lang="en-GB" sz="3200" dirty="0"/>
          </a:p>
        </p:txBody>
      </p:sp>
    </p:spTree>
    <p:extLst>
      <p:ext uri="{BB962C8B-B14F-4D97-AF65-F5344CB8AC3E}">
        <p14:creationId xmlns:p14="http://schemas.microsoft.com/office/powerpoint/2010/main" val="20090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F7CE-2E25-42FE-AD63-AC365CAF0AE7}"/>
              </a:ext>
            </a:extLst>
          </p:cNvPr>
          <p:cNvSpPr>
            <a:spLocks noGrp="1"/>
          </p:cNvSpPr>
          <p:nvPr>
            <p:ph type="title"/>
          </p:nvPr>
        </p:nvSpPr>
        <p:spPr/>
        <p:txBody>
          <a:bodyPr/>
          <a:lstStyle/>
          <a:p>
            <a:r>
              <a:rPr lang="en-US" dirty="0"/>
              <a:t>Working Scientifically </a:t>
            </a:r>
            <a:endParaRPr lang="en-GB" dirty="0"/>
          </a:p>
        </p:txBody>
      </p:sp>
      <p:pic>
        <p:nvPicPr>
          <p:cNvPr id="3" name="Picture 2" descr="Text&#10;&#10;Description automatically generated">
            <a:extLst>
              <a:ext uri="{FF2B5EF4-FFF2-40B4-BE49-F238E27FC236}">
                <a16:creationId xmlns:a16="http://schemas.microsoft.com/office/drawing/2014/main" id="{D8E3E6DC-7626-416A-AC8E-51D7C9653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032" y="1739573"/>
            <a:ext cx="8573503" cy="4671239"/>
          </a:xfrm>
          <a:prstGeom prst="rect">
            <a:avLst/>
          </a:prstGeom>
        </p:spPr>
      </p:pic>
    </p:spTree>
    <p:extLst>
      <p:ext uri="{BB962C8B-B14F-4D97-AF65-F5344CB8AC3E}">
        <p14:creationId xmlns:p14="http://schemas.microsoft.com/office/powerpoint/2010/main" val="369362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31F8B-F3F1-440D-B379-202FE031D44E}"/>
              </a:ext>
            </a:extLst>
          </p:cNvPr>
          <p:cNvSpPr>
            <a:spLocks noGrp="1"/>
          </p:cNvSpPr>
          <p:nvPr>
            <p:ph type="title"/>
          </p:nvPr>
        </p:nvSpPr>
        <p:spPr>
          <a:xfrm>
            <a:off x="6095999" y="1032918"/>
            <a:ext cx="5452533" cy="4792165"/>
          </a:xfrm>
          <a:effectLst/>
        </p:spPr>
        <p:txBody>
          <a:bodyPr vert="horz" lIns="91440" tIns="45720" rIns="91440" bIns="45720" rtlCol="0" anchor="ctr">
            <a:normAutofit/>
          </a:bodyPr>
          <a:lstStyle/>
          <a:p>
            <a:pPr algn="ctr"/>
            <a:r>
              <a:rPr lang="en-US" sz="6100" dirty="0"/>
              <a:t>What are the potential barriers to working scientifically?</a:t>
            </a:r>
          </a:p>
        </p:txBody>
      </p:sp>
      <p:sp useBgFill="1">
        <p:nvSpPr>
          <p:cNvPr id="11" name="Freeform: Shape 1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484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E5BF7CE-2E25-42FE-AD63-AC365CAF0AE7}"/>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Working Scientifically </a:t>
            </a:r>
          </a:p>
        </p:txBody>
      </p:sp>
      <p:sp>
        <p:nvSpPr>
          <p:cNvPr id="11" name="Rectangle 10">
            <a:extLst>
              <a:ext uri="{FF2B5EF4-FFF2-40B4-BE49-F238E27FC236}">
                <a16:creationId xmlns:a16="http://schemas.microsoft.com/office/drawing/2014/main" id="{70356939-E85F-4AD3-B574-8F8C91A4D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A374A477-3F18-4367-9F4F-41EF32804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07F66C-BC10-4CC6-BDE2-6B3A027D5431}"/>
              </a:ext>
            </a:extLst>
          </p:cNvPr>
          <p:cNvPicPr>
            <a:picLocks noChangeAspect="1"/>
          </p:cNvPicPr>
          <p:nvPr/>
        </p:nvPicPr>
        <p:blipFill>
          <a:blip r:embed="rId2"/>
          <a:stretch>
            <a:fillRect/>
          </a:stretch>
        </p:blipFill>
        <p:spPr>
          <a:xfrm>
            <a:off x="6195228" y="749765"/>
            <a:ext cx="5902459" cy="5917252"/>
          </a:xfrm>
          <a:prstGeom prst="rect">
            <a:avLst/>
          </a:prstGeom>
        </p:spPr>
      </p:pic>
    </p:spTree>
    <p:extLst>
      <p:ext uri="{BB962C8B-B14F-4D97-AF65-F5344CB8AC3E}">
        <p14:creationId xmlns:p14="http://schemas.microsoft.com/office/powerpoint/2010/main" val="2301688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41A2-87A5-48A6-88D9-E552C389D40F}"/>
              </a:ext>
            </a:extLst>
          </p:cNvPr>
          <p:cNvSpPr>
            <a:spLocks noGrp="1"/>
          </p:cNvSpPr>
          <p:nvPr>
            <p:ph type="title"/>
          </p:nvPr>
        </p:nvSpPr>
        <p:spPr/>
        <p:txBody>
          <a:bodyPr/>
          <a:lstStyle/>
          <a:p>
            <a:r>
              <a:rPr lang="en-US" dirty="0"/>
              <a:t>Working Scientifically</a:t>
            </a:r>
            <a:endParaRPr lang="en-GB" dirty="0"/>
          </a:p>
        </p:txBody>
      </p:sp>
      <p:pic>
        <p:nvPicPr>
          <p:cNvPr id="4" name="Picture 3">
            <a:extLst>
              <a:ext uri="{FF2B5EF4-FFF2-40B4-BE49-F238E27FC236}">
                <a16:creationId xmlns:a16="http://schemas.microsoft.com/office/drawing/2014/main" id="{2E5984D7-072D-4659-AB0E-FFE9A1EDF71E}"/>
              </a:ext>
            </a:extLst>
          </p:cNvPr>
          <p:cNvPicPr>
            <a:picLocks noChangeAspect="1"/>
          </p:cNvPicPr>
          <p:nvPr/>
        </p:nvPicPr>
        <p:blipFill>
          <a:blip r:embed="rId2"/>
          <a:stretch>
            <a:fillRect/>
          </a:stretch>
        </p:blipFill>
        <p:spPr>
          <a:xfrm>
            <a:off x="1452561" y="1676284"/>
            <a:ext cx="9286875" cy="4838700"/>
          </a:xfrm>
          <a:prstGeom prst="rect">
            <a:avLst/>
          </a:prstGeom>
        </p:spPr>
      </p:pic>
    </p:spTree>
    <p:extLst>
      <p:ext uri="{BB962C8B-B14F-4D97-AF65-F5344CB8AC3E}">
        <p14:creationId xmlns:p14="http://schemas.microsoft.com/office/powerpoint/2010/main" val="1468042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0F0BD7-94FC-405C-B9EC-022D48826867}"/>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Asking Questions</a:t>
            </a:r>
          </a:p>
        </p:txBody>
      </p:sp>
      <p:sp>
        <p:nvSpPr>
          <p:cNvPr id="11" name="Rectangle 10">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C2F209-AA6E-4349-8E68-A8CD0B962FCA}"/>
              </a:ext>
            </a:extLst>
          </p:cNvPr>
          <p:cNvPicPr>
            <a:picLocks noChangeAspect="1"/>
          </p:cNvPicPr>
          <p:nvPr/>
        </p:nvPicPr>
        <p:blipFill rotWithShape="1">
          <a:blip r:embed="rId2"/>
          <a:srcRect l="3052" r="6477" b="-3"/>
          <a:stretch/>
        </p:blipFill>
        <p:spPr>
          <a:xfrm>
            <a:off x="6385536" y="586035"/>
            <a:ext cx="5486916" cy="5685930"/>
          </a:xfrm>
          <a:prstGeom prst="rect">
            <a:avLst/>
          </a:prstGeom>
        </p:spPr>
      </p:pic>
    </p:spTree>
    <p:extLst>
      <p:ext uri="{BB962C8B-B14F-4D97-AF65-F5344CB8AC3E}">
        <p14:creationId xmlns:p14="http://schemas.microsoft.com/office/powerpoint/2010/main" val="756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BD7B59-3784-4405-8487-22D4516F9F34}"/>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Making Predictions</a:t>
            </a:r>
          </a:p>
        </p:txBody>
      </p:sp>
      <p:sp>
        <p:nvSpPr>
          <p:cNvPr id="11" name="Rectangle 10">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62F5D6-AA32-4945-B213-67956B400AC3}"/>
              </a:ext>
            </a:extLst>
          </p:cNvPr>
          <p:cNvPicPr>
            <a:picLocks noChangeAspect="1"/>
          </p:cNvPicPr>
          <p:nvPr/>
        </p:nvPicPr>
        <p:blipFill rotWithShape="1">
          <a:blip r:embed="rId2"/>
          <a:srcRect b="5700"/>
          <a:stretch/>
        </p:blipFill>
        <p:spPr>
          <a:xfrm>
            <a:off x="6117558" y="406976"/>
            <a:ext cx="6074442" cy="6294766"/>
          </a:xfrm>
          <a:prstGeom prst="rect">
            <a:avLst/>
          </a:prstGeom>
        </p:spPr>
      </p:pic>
    </p:spTree>
    <p:extLst>
      <p:ext uri="{BB962C8B-B14F-4D97-AF65-F5344CB8AC3E}">
        <p14:creationId xmlns:p14="http://schemas.microsoft.com/office/powerpoint/2010/main" val="139766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C04F49-C546-4F5E-BF6C-1F2666560032}"/>
              </a:ext>
            </a:extLst>
          </p:cNvPr>
          <p:cNvSpPr>
            <a:spLocks noGrp="1"/>
          </p:cNvSpPr>
          <p:nvPr>
            <p:ph type="title"/>
          </p:nvPr>
        </p:nvSpPr>
        <p:spPr>
          <a:xfrm>
            <a:off x="385871" y="708186"/>
            <a:ext cx="5483766" cy="3781101"/>
          </a:xfrm>
        </p:spPr>
        <p:txBody>
          <a:bodyPr vert="horz" lIns="91440" tIns="45720" rIns="91440" bIns="45720" rtlCol="0" anchor="b">
            <a:normAutofit/>
          </a:bodyPr>
          <a:lstStyle/>
          <a:p>
            <a:r>
              <a:rPr lang="en-US" sz="5400" dirty="0"/>
              <a:t>Setting Up Tests</a:t>
            </a:r>
          </a:p>
        </p:txBody>
      </p:sp>
      <p:sp>
        <p:nvSpPr>
          <p:cNvPr id="16" name="Rectangle 10">
            <a:extLst>
              <a:ext uri="{FF2B5EF4-FFF2-40B4-BE49-F238E27FC236}">
                <a16:creationId xmlns:a16="http://schemas.microsoft.com/office/drawing/2014/main" id="{70356939-E85F-4AD3-B574-8F8C91A4D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
            <a:extLst>
              <a:ext uri="{FF2B5EF4-FFF2-40B4-BE49-F238E27FC236}">
                <a16:creationId xmlns:a16="http://schemas.microsoft.com/office/drawing/2014/main" id="{A374A477-3F18-4367-9F4F-41EF32804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F2C3BA-9CF7-4E77-9B3D-8F989695CF69}"/>
              </a:ext>
            </a:extLst>
          </p:cNvPr>
          <p:cNvPicPr>
            <a:picLocks noChangeAspect="1"/>
          </p:cNvPicPr>
          <p:nvPr/>
        </p:nvPicPr>
        <p:blipFill>
          <a:blip r:embed="rId2"/>
          <a:stretch>
            <a:fillRect/>
          </a:stretch>
        </p:blipFill>
        <p:spPr>
          <a:xfrm>
            <a:off x="6293768" y="1861254"/>
            <a:ext cx="5898232" cy="3135491"/>
          </a:xfrm>
          <a:prstGeom prst="rect">
            <a:avLst/>
          </a:prstGeom>
        </p:spPr>
      </p:pic>
    </p:spTree>
    <p:extLst>
      <p:ext uri="{BB962C8B-B14F-4D97-AF65-F5344CB8AC3E}">
        <p14:creationId xmlns:p14="http://schemas.microsoft.com/office/powerpoint/2010/main" val="344054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5B29B05-B54B-4905-81DE-BED3A004518F}"/>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Observing and Measuring</a:t>
            </a:r>
          </a:p>
        </p:txBody>
      </p:sp>
      <p:sp>
        <p:nvSpPr>
          <p:cNvPr id="11" name="Rectangle 10">
            <a:extLst>
              <a:ext uri="{FF2B5EF4-FFF2-40B4-BE49-F238E27FC236}">
                <a16:creationId xmlns:a16="http://schemas.microsoft.com/office/drawing/2014/main" id="{70356939-E85F-4AD3-B574-8F8C91A4D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A374A477-3F18-4367-9F4F-41EF32804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26FB2E-8F8C-4943-AEEA-B8E807AC1984}"/>
              </a:ext>
            </a:extLst>
          </p:cNvPr>
          <p:cNvPicPr>
            <a:picLocks noChangeAspect="1"/>
          </p:cNvPicPr>
          <p:nvPr/>
        </p:nvPicPr>
        <p:blipFill>
          <a:blip r:embed="rId2"/>
          <a:stretch>
            <a:fillRect/>
          </a:stretch>
        </p:blipFill>
        <p:spPr>
          <a:xfrm>
            <a:off x="6273620" y="442956"/>
            <a:ext cx="5598832" cy="5972088"/>
          </a:xfrm>
          <a:prstGeom prst="rect">
            <a:avLst/>
          </a:prstGeom>
        </p:spPr>
      </p:pic>
    </p:spTree>
    <p:extLst>
      <p:ext uri="{BB962C8B-B14F-4D97-AF65-F5344CB8AC3E}">
        <p14:creationId xmlns:p14="http://schemas.microsoft.com/office/powerpoint/2010/main" val="63668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312B16-C893-4E96-8C9B-FE5EA402CD6E}"/>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Recording Data</a:t>
            </a:r>
          </a:p>
        </p:txBody>
      </p:sp>
      <p:sp>
        <p:nvSpPr>
          <p:cNvPr id="11" name="Rectangle 10">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C08F83-C376-46D9-88FE-4DB918058B5A}"/>
              </a:ext>
            </a:extLst>
          </p:cNvPr>
          <p:cNvPicPr>
            <a:picLocks noChangeAspect="1"/>
          </p:cNvPicPr>
          <p:nvPr/>
        </p:nvPicPr>
        <p:blipFill rotWithShape="1">
          <a:blip r:embed="rId2"/>
          <a:srcRect l="1064" r="4" b="4"/>
          <a:stretch/>
        </p:blipFill>
        <p:spPr>
          <a:xfrm>
            <a:off x="6100916" y="397038"/>
            <a:ext cx="5851679" cy="6063924"/>
          </a:xfrm>
          <a:prstGeom prst="rect">
            <a:avLst/>
          </a:prstGeom>
        </p:spPr>
      </p:pic>
    </p:spTree>
    <p:extLst>
      <p:ext uri="{BB962C8B-B14F-4D97-AF65-F5344CB8AC3E}">
        <p14:creationId xmlns:p14="http://schemas.microsoft.com/office/powerpoint/2010/main" val="2585649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57D4FF-ACDE-4A87-B00B-00EC921FF8E8}"/>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4600"/>
              <a:t>Interpreting and Communicating Results</a:t>
            </a:r>
          </a:p>
        </p:txBody>
      </p:sp>
      <p:sp>
        <p:nvSpPr>
          <p:cNvPr id="12" name="Rectangle 11">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8F6BB8-A4A1-45CD-B731-67A7835F59B6}"/>
              </a:ext>
            </a:extLst>
          </p:cNvPr>
          <p:cNvPicPr>
            <a:picLocks noChangeAspect="1"/>
          </p:cNvPicPr>
          <p:nvPr/>
        </p:nvPicPr>
        <p:blipFill rotWithShape="1">
          <a:blip r:embed="rId2"/>
          <a:srcRect r="-2" b="23574"/>
          <a:stretch/>
        </p:blipFill>
        <p:spPr>
          <a:xfrm>
            <a:off x="6257212" y="434959"/>
            <a:ext cx="5778492" cy="5988082"/>
          </a:xfrm>
          <a:prstGeom prst="rect">
            <a:avLst/>
          </a:prstGeom>
        </p:spPr>
      </p:pic>
    </p:spTree>
    <p:extLst>
      <p:ext uri="{BB962C8B-B14F-4D97-AF65-F5344CB8AC3E}">
        <p14:creationId xmlns:p14="http://schemas.microsoft.com/office/powerpoint/2010/main" val="107603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D0E4BB-19DD-44D3-A90D-FFBFA2BD976D}"/>
              </a:ext>
            </a:extLst>
          </p:cNvPr>
          <p:cNvSpPr>
            <a:spLocks noGrp="1"/>
          </p:cNvSpPr>
          <p:nvPr>
            <p:ph type="title"/>
          </p:nvPr>
        </p:nvSpPr>
        <p:spPr>
          <a:xfrm>
            <a:off x="556591" y="1741714"/>
            <a:ext cx="3518452" cy="4117749"/>
          </a:xfrm>
        </p:spPr>
        <p:txBody>
          <a:bodyPr anchor="t">
            <a:normAutofit/>
          </a:bodyPr>
          <a:lstStyle/>
          <a:p>
            <a:r>
              <a:rPr lang="en-US" dirty="0"/>
              <a:t>Overview of the Day</a:t>
            </a:r>
            <a:endParaRPr lang="en-GB" dirty="0"/>
          </a:p>
        </p:txBody>
      </p:sp>
      <p:graphicFrame>
        <p:nvGraphicFramePr>
          <p:cNvPr id="15" name="Content Placeholder 2">
            <a:extLst>
              <a:ext uri="{FF2B5EF4-FFF2-40B4-BE49-F238E27FC236}">
                <a16:creationId xmlns:a16="http://schemas.microsoft.com/office/drawing/2014/main" id="{A0FEFC9D-EADD-B360-55D1-7F46B08582D3}"/>
              </a:ext>
            </a:extLst>
          </p:cNvPr>
          <p:cNvGraphicFramePr>
            <a:graphicFrameLocks noGrp="1"/>
          </p:cNvGraphicFramePr>
          <p:nvPr>
            <p:ph idx="1"/>
            <p:extLst>
              <p:ext uri="{D42A27DB-BD31-4B8C-83A1-F6EECF244321}">
                <p14:modId xmlns:p14="http://schemas.microsoft.com/office/powerpoint/2010/main" val="82563308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60365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FA44E42-E3F7-4293-A669-7E5B920CDDBF}"/>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Evaluating</a:t>
            </a:r>
          </a:p>
        </p:txBody>
      </p:sp>
      <p:sp>
        <p:nvSpPr>
          <p:cNvPr id="11" name="Rectangle 10">
            <a:extLst>
              <a:ext uri="{FF2B5EF4-FFF2-40B4-BE49-F238E27FC236}">
                <a16:creationId xmlns:a16="http://schemas.microsoft.com/office/drawing/2014/main" id="{2B66F1CE-03EA-493A-901F-0A51C980F4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0916" y="0"/>
            <a:ext cx="60910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3CDE90D2-B469-4F32-8C71-577B5746A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6326" y="958640"/>
            <a:ext cx="479221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2CF022-0FFA-4A28-95D6-46F1FB77E085}"/>
              </a:ext>
            </a:extLst>
          </p:cNvPr>
          <p:cNvPicPr>
            <a:picLocks noChangeAspect="1"/>
          </p:cNvPicPr>
          <p:nvPr/>
        </p:nvPicPr>
        <p:blipFill rotWithShape="1">
          <a:blip r:embed="rId2"/>
          <a:srcRect t="2705" r="-2" b="10905"/>
          <a:stretch/>
        </p:blipFill>
        <p:spPr>
          <a:xfrm>
            <a:off x="6252233" y="446712"/>
            <a:ext cx="5755808" cy="5964575"/>
          </a:xfrm>
          <a:prstGeom prst="rect">
            <a:avLst/>
          </a:prstGeom>
        </p:spPr>
      </p:pic>
    </p:spTree>
    <p:extLst>
      <p:ext uri="{BB962C8B-B14F-4D97-AF65-F5344CB8AC3E}">
        <p14:creationId xmlns:p14="http://schemas.microsoft.com/office/powerpoint/2010/main" val="105954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FF1-B1BD-4E04-8F33-061FDCA4AA0D}"/>
              </a:ext>
            </a:extLst>
          </p:cNvPr>
          <p:cNvSpPr>
            <a:spLocks noGrp="1"/>
          </p:cNvSpPr>
          <p:nvPr>
            <p:ph type="title"/>
          </p:nvPr>
        </p:nvSpPr>
        <p:spPr/>
        <p:txBody>
          <a:bodyPr/>
          <a:lstStyle/>
          <a:p>
            <a:r>
              <a:rPr lang="en-US" dirty="0"/>
              <a:t>Working Scientifically</a:t>
            </a:r>
            <a:endParaRPr lang="en-GB" dirty="0"/>
          </a:p>
        </p:txBody>
      </p:sp>
      <p:pic>
        <p:nvPicPr>
          <p:cNvPr id="4" name="Picture 3">
            <a:extLst>
              <a:ext uri="{FF2B5EF4-FFF2-40B4-BE49-F238E27FC236}">
                <a16:creationId xmlns:a16="http://schemas.microsoft.com/office/drawing/2014/main" id="{80186F97-0EA2-41B5-915C-36E9226798D4}"/>
              </a:ext>
            </a:extLst>
          </p:cNvPr>
          <p:cNvPicPr>
            <a:picLocks noChangeAspect="1"/>
          </p:cNvPicPr>
          <p:nvPr/>
        </p:nvPicPr>
        <p:blipFill>
          <a:blip r:embed="rId2"/>
          <a:stretch>
            <a:fillRect/>
          </a:stretch>
        </p:blipFill>
        <p:spPr>
          <a:xfrm>
            <a:off x="401841" y="2619624"/>
            <a:ext cx="11388315" cy="2591025"/>
          </a:xfrm>
          <a:prstGeom prst="rect">
            <a:avLst/>
          </a:prstGeom>
        </p:spPr>
      </p:pic>
    </p:spTree>
    <p:extLst>
      <p:ext uri="{BB962C8B-B14F-4D97-AF65-F5344CB8AC3E}">
        <p14:creationId xmlns:p14="http://schemas.microsoft.com/office/powerpoint/2010/main" val="122504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F93-9FC1-4C38-882A-A54B7B38A40D}"/>
              </a:ext>
            </a:extLst>
          </p:cNvPr>
          <p:cNvSpPr>
            <a:spLocks noGrp="1"/>
          </p:cNvSpPr>
          <p:nvPr>
            <p:ph type="title"/>
          </p:nvPr>
        </p:nvSpPr>
        <p:spPr/>
        <p:txBody>
          <a:bodyPr/>
          <a:lstStyle/>
          <a:p>
            <a:r>
              <a:rPr lang="en-US" dirty="0"/>
              <a:t>Working Scientifically</a:t>
            </a:r>
            <a:endParaRPr lang="en-GB" dirty="0"/>
          </a:p>
        </p:txBody>
      </p:sp>
      <p:pic>
        <p:nvPicPr>
          <p:cNvPr id="4" name="Picture 3">
            <a:extLst>
              <a:ext uri="{FF2B5EF4-FFF2-40B4-BE49-F238E27FC236}">
                <a16:creationId xmlns:a16="http://schemas.microsoft.com/office/drawing/2014/main" id="{128928D0-C15B-49D5-9D3D-8FC2DBF98218}"/>
              </a:ext>
            </a:extLst>
          </p:cNvPr>
          <p:cNvPicPr>
            <a:picLocks noChangeAspect="1"/>
          </p:cNvPicPr>
          <p:nvPr/>
        </p:nvPicPr>
        <p:blipFill>
          <a:blip r:embed="rId2"/>
          <a:stretch>
            <a:fillRect/>
          </a:stretch>
        </p:blipFill>
        <p:spPr>
          <a:xfrm>
            <a:off x="578641" y="2601422"/>
            <a:ext cx="11034716" cy="2395936"/>
          </a:xfrm>
          <a:prstGeom prst="rect">
            <a:avLst/>
          </a:prstGeom>
        </p:spPr>
      </p:pic>
    </p:spTree>
    <p:extLst>
      <p:ext uri="{BB962C8B-B14F-4D97-AF65-F5344CB8AC3E}">
        <p14:creationId xmlns:p14="http://schemas.microsoft.com/office/powerpoint/2010/main" val="1921465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2906-FA6B-438D-8D4B-194DB24CE2D1}"/>
              </a:ext>
            </a:extLst>
          </p:cNvPr>
          <p:cNvSpPr>
            <a:spLocks noGrp="1"/>
          </p:cNvSpPr>
          <p:nvPr>
            <p:ph type="title"/>
          </p:nvPr>
        </p:nvSpPr>
        <p:spPr/>
        <p:txBody>
          <a:bodyPr/>
          <a:lstStyle/>
          <a:p>
            <a:r>
              <a:rPr lang="en-US" dirty="0"/>
              <a:t>Working Scientifically - Ideas</a:t>
            </a:r>
            <a:endParaRPr lang="en-GB" dirty="0"/>
          </a:p>
        </p:txBody>
      </p:sp>
      <p:pic>
        <p:nvPicPr>
          <p:cNvPr id="4" name="Picture 3">
            <a:extLst>
              <a:ext uri="{FF2B5EF4-FFF2-40B4-BE49-F238E27FC236}">
                <a16:creationId xmlns:a16="http://schemas.microsoft.com/office/drawing/2014/main" id="{9F519AFF-AE25-40C0-B78D-403778675B93}"/>
              </a:ext>
            </a:extLst>
          </p:cNvPr>
          <p:cNvPicPr>
            <a:picLocks noChangeAspect="1"/>
          </p:cNvPicPr>
          <p:nvPr/>
        </p:nvPicPr>
        <p:blipFill>
          <a:blip r:embed="rId2"/>
          <a:stretch>
            <a:fillRect/>
          </a:stretch>
        </p:blipFill>
        <p:spPr>
          <a:xfrm>
            <a:off x="1570931" y="1642882"/>
            <a:ext cx="9050135" cy="4885239"/>
          </a:xfrm>
          <a:prstGeom prst="rect">
            <a:avLst/>
          </a:prstGeom>
        </p:spPr>
      </p:pic>
    </p:spTree>
    <p:extLst>
      <p:ext uri="{BB962C8B-B14F-4D97-AF65-F5344CB8AC3E}">
        <p14:creationId xmlns:p14="http://schemas.microsoft.com/office/powerpoint/2010/main" val="2188041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11CAA7-7B18-4B5A-B914-D458A775CE4C}"/>
              </a:ext>
            </a:extLst>
          </p:cNvPr>
          <p:cNvPicPr>
            <a:picLocks noChangeAspect="1"/>
          </p:cNvPicPr>
          <p:nvPr/>
        </p:nvPicPr>
        <p:blipFill>
          <a:blip r:embed="rId2"/>
          <a:stretch>
            <a:fillRect/>
          </a:stretch>
        </p:blipFill>
        <p:spPr>
          <a:xfrm>
            <a:off x="225043" y="792251"/>
            <a:ext cx="11741914" cy="5273497"/>
          </a:xfrm>
          <a:prstGeom prst="rect">
            <a:avLst/>
          </a:prstGeom>
        </p:spPr>
      </p:pic>
      <p:pic>
        <p:nvPicPr>
          <p:cNvPr id="5" name="Picture 4">
            <a:extLst>
              <a:ext uri="{FF2B5EF4-FFF2-40B4-BE49-F238E27FC236}">
                <a16:creationId xmlns:a16="http://schemas.microsoft.com/office/drawing/2014/main" id="{43DD325C-027C-40B2-92C3-9ECB063BB0FF}"/>
              </a:ext>
            </a:extLst>
          </p:cNvPr>
          <p:cNvPicPr>
            <a:picLocks noChangeAspect="1"/>
          </p:cNvPicPr>
          <p:nvPr/>
        </p:nvPicPr>
        <p:blipFill>
          <a:blip r:embed="rId3"/>
          <a:stretch>
            <a:fillRect/>
          </a:stretch>
        </p:blipFill>
        <p:spPr>
          <a:xfrm>
            <a:off x="2573943" y="4092062"/>
            <a:ext cx="2135847" cy="1880474"/>
          </a:xfrm>
          <a:prstGeom prst="rect">
            <a:avLst/>
          </a:prstGeom>
        </p:spPr>
      </p:pic>
      <p:pic>
        <p:nvPicPr>
          <p:cNvPr id="6" name="Picture 5">
            <a:extLst>
              <a:ext uri="{FF2B5EF4-FFF2-40B4-BE49-F238E27FC236}">
                <a16:creationId xmlns:a16="http://schemas.microsoft.com/office/drawing/2014/main" id="{CAA87368-990B-407B-AE4E-04A316C9F3BF}"/>
              </a:ext>
            </a:extLst>
          </p:cNvPr>
          <p:cNvPicPr>
            <a:picLocks noChangeAspect="1"/>
          </p:cNvPicPr>
          <p:nvPr/>
        </p:nvPicPr>
        <p:blipFill>
          <a:blip r:embed="rId4"/>
          <a:stretch>
            <a:fillRect/>
          </a:stretch>
        </p:blipFill>
        <p:spPr>
          <a:xfrm>
            <a:off x="9370188" y="873274"/>
            <a:ext cx="2474967" cy="2460235"/>
          </a:xfrm>
          <a:prstGeom prst="rect">
            <a:avLst/>
          </a:prstGeom>
        </p:spPr>
      </p:pic>
    </p:spTree>
    <p:extLst>
      <p:ext uri="{BB962C8B-B14F-4D97-AF65-F5344CB8AC3E}">
        <p14:creationId xmlns:p14="http://schemas.microsoft.com/office/powerpoint/2010/main" val="3381651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8164A-132F-4959-A4FC-2B983C4660D9}"/>
              </a:ext>
            </a:extLst>
          </p:cNvPr>
          <p:cNvSpPr>
            <a:spLocks noGrp="1"/>
          </p:cNvSpPr>
          <p:nvPr>
            <p:ph type="title"/>
          </p:nvPr>
        </p:nvSpPr>
        <p:spPr>
          <a:xfrm>
            <a:off x="6095999" y="1032918"/>
            <a:ext cx="5452533" cy="4792165"/>
          </a:xfrm>
          <a:effectLst/>
        </p:spPr>
        <p:txBody>
          <a:bodyPr vert="horz" lIns="91440" tIns="45720" rIns="91440" bIns="45720" rtlCol="0" anchor="ctr">
            <a:normAutofit/>
          </a:bodyPr>
          <a:lstStyle/>
          <a:p>
            <a:r>
              <a:rPr lang="en-US" sz="6600"/>
              <a:t>Lunch!</a:t>
            </a:r>
          </a:p>
        </p:txBody>
      </p:sp>
      <p:sp useBgFill="1">
        <p:nvSpPr>
          <p:cNvPr id="11" name="Freeform: Shape 10">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6029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487C-17DF-497B-95B2-0189AEC7E95B}"/>
              </a:ext>
            </a:extLst>
          </p:cNvPr>
          <p:cNvSpPr>
            <a:spLocks noGrp="1"/>
          </p:cNvSpPr>
          <p:nvPr>
            <p:ph type="title"/>
          </p:nvPr>
        </p:nvSpPr>
        <p:spPr/>
        <p:txBody>
          <a:bodyPr/>
          <a:lstStyle/>
          <a:p>
            <a:r>
              <a:rPr lang="en-US" dirty="0"/>
              <a:t>Recapping prior learning</a:t>
            </a:r>
            <a:endParaRPr lang="en-GB" dirty="0"/>
          </a:p>
        </p:txBody>
      </p:sp>
      <p:pic>
        <p:nvPicPr>
          <p:cNvPr id="8" name="Picture 7">
            <a:extLst>
              <a:ext uri="{FF2B5EF4-FFF2-40B4-BE49-F238E27FC236}">
                <a16:creationId xmlns:a16="http://schemas.microsoft.com/office/drawing/2014/main" id="{52C790A9-6F68-43A1-99B4-9EE4FFE09039}"/>
              </a:ext>
            </a:extLst>
          </p:cNvPr>
          <p:cNvPicPr>
            <a:picLocks noChangeAspect="1"/>
          </p:cNvPicPr>
          <p:nvPr/>
        </p:nvPicPr>
        <p:blipFill>
          <a:blip r:embed="rId2"/>
          <a:stretch>
            <a:fillRect/>
          </a:stretch>
        </p:blipFill>
        <p:spPr>
          <a:xfrm>
            <a:off x="4381549" y="2401298"/>
            <a:ext cx="7449178" cy="4116511"/>
          </a:xfrm>
          <a:prstGeom prst="rect">
            <a:avLst/>
          </a:prstGeom>
        </p:spPr>
      </p:pic>
      <p:pic>
        <p:nvPicPr>
          <p:cNvPr id="9" name="Picture 8">
            <a:extLst>
              <a:ext uri="{FF2B5EF4-FFF2-40B4-BE49-F238E27FC236}">
                <a16:creationId xmlns:a16="http://schemas.microsoft.com/office/drawing/2014/main" id="{4DEB39B7-8E55-494D-96C8-93B221EECE76}"/>
              </a:ext>
            </a:extLst>
          </p:cNvPr>
          <p:cNvPicPr>
            <a:picLocks noChangeAspect="1"/>
          </p:cNvPicPr>
          <p:nvPr/>
        </p:nvPicPr>
        <p:blipFill>
          <a:blip r:embed="rId3"/>
          <a:stretch>
            <a:fillRect/>
          </a:stretch>
        </p:blipFill>
        <p:spPr>
          <a:xfrm>
            <a:off x="361273" y="1583685"/>
            <a:ext cx="3803368" cy="3154689"/>
          </a:xfrm>
          <a:prstGeom prst="rect">
            <a:avLst/>
          </a:prstGeom>
        </p:spPr>
      </p:pic>
    </p:spTree>
    <p:extLst>
      <p:ext uri="{BB962C8B-B14F-4D97-AF65-F5344CB8AC3E}">
        <p14:creationId xmlns:p14="http://schemas.microsoft.com/office/powerpoint/2010/main" val="2446159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87EA-B91F-4970-9B69-E3083160FB46}"/>
              </a:ext>
            </a:extLst>
          </p:cNvPr>
          <p:cNvSpPr>
            <a:spLocks noGrp="1"/>
          </p:cNvSpPr>
          <p:nvPr>
            <p:ph type="title"/>
          </p:nvPr>
        </p:nvSpPr>
        <p:spPr/>
        <p:txBody>
          <a:bodyPr/>
          <a:lstStyle/>
          <a:p>
            <a:r>
              <a:rPr lang="en-US" dirty="0"/>
              <a:t>Assessment </a:t>
            </a:r>
            <a:endParaRPr lang="en-GB" dirty="0"/>
          </a:p>
        </p:txBody>
      </p:sp>
      <p:pic>
        <p:nvPicPr>
          <p:cNvPr id="4" name="Picture 3">
            <a:extLst>
              <a:ext uri="{FF2B5EF4-FFF2-40B4-BE49-F238E27FC236}">
                <a16:creationId xmlns:a16="http://schemas.microsoft.com/office/drawing/2014/main" id="{F0E48153-A92C-4D08-A8D6-B4B509C9EF68}"/>
              </a:ext>
            </a:extLst>
          </p:cNvPr>
          <p:cNvPicPr>
            <a:picLocks noChangeAspect="1"/>
          </p:cNvPicPr>
          <p:nvPr/>
        </p:nvPicPr>
        <p:blipFill rotWithShape="1">
          <a:blip r:embed="rId2"/>
          <a:srcRect b="50032"/>
          <a:stretch/>
        </p:blipFill>
        <p:spPr>
          <a:xfrm>
            <a:off x="2540167" y="4394660"/>
            <a:ext cx="7111661" cy="2144363"/>
          </a:xfrm>
          <a:prstGeom prst="rect">
            <a:avLst/>
          </a:prstGeom>
        </p:spPr>
      </p:pic>
      <p:pic>
        <p:nvPicPr>
          <p:cNvPr id="5" name="Picture 4">
            <a:extLst>
              <a:ext uri="{FF2B5EF4-FFF2-40B4-BE49-F238E27FC236}">
                <a16:creationId xmlns:a16="http://schemas.microsoft.com/office/drawing/2014/main" id="{F66EB3CF-2835-48C6-B1E7-0825DBB39965}"/>
              </a:ext>
            </a:extLst>
          </p:cNvPr>
          <p:cNvPicPr>
            <a:picLocks noChangeAspect="1"/>
          </p:cNvPicPr>
          <p:nvPr/>
        </p:nvPicPr>
        <p:blipFill>
          <a:blip r:embed="rId3"/>
          <a:stretch>
            <a:fillRect/>
          </a:stretch>
        </p:blipFill>
        <p:spPr>
          <a:xfrm>
            <a:off x="1338261" y="2268279"/>
            <a:ext cx="9515475" cy="1981200"/>
          </a:xfrm>
          <a:prstGeom prst="rect">
            <a:avLst/>
          </a:prstGeom>
        </p:spPr>
      </p:pic>
    </p:spTree>
    <p:extLst>
      <p:ext uri="{BB962C8B-B14F-4D97-AF65-F5344CB8AC3E}">
        <p14:creationId xmlns:p14="http://schemas.microsoft.com/office/powerpoint/2010/main" val="2507597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08AC-57A3-47CC-87E2-6621B499BBD9}"/>
              </a:ext>
            </a:extLst>
          </p:cNvPr>
          <p:cNvSpPr>
            <a:spLocks noGrp="1"/>
          </p:cNvSpPr>
          <p:nvPr>
            <p:ph type="title"/>
          </p:nvPr>
        </p:nvSpPr>
        <p:spPr/>
        <p:txBody>
          <a:bodyPr/>
          <a:lstStyle/>
          <a:p>
            <a:r>
              <a:rPr lang="en-US" dirty="0"/>
              <a:t>Self Assessment</a:t>
            </a:r>
            <a:endParaRPr lang="en-GB" dirty="0"/>
          </a:p>
        </p:txBody>
      </p:sp>
      <p:pic>
        <p:nvPicPr>
          <p:cNvPr id="4" name="Picture 3">
            <a:extLst>
              <a:ext uri="{FF2B5EF4-FFF2-40B4-BE49-F238E27FC236}">
                <a16:creationId xmlns:a16="http://schemas.microsoft.com/office/drawing/2014/main" id="{193270ED-D9BF-423B-876A-007F3A0637BB}"/>
              </a:ext>
            </a:extLst>
          </p:cNvPr>
          <p:cNvPicPr>
            <a:picLocks noChangeAspect="1"/>
          </p:cNvPicPr>
          <p:nvPr/>
        </p:nvPicPr>
        <p:blipFill>
          <a:blip r:embed="rId2"/>
          <a:stretch>
            <a:fillRect/>
          </a:stretch>
        </p:blipFill>
        <p:spPr>
          <a:xfrm>
            <a:off x="1802875" y="1681936"/>
            <a:ext cx="8586250" cy="4555256"/>
          </a:xfrm>
          <a:prstGeom prst="rect">
            <a:avLst/>
          </a:prstGeom>
        </p:spPr>
      </p:pic>
    </p:spTree>
    <p:extLst>
      <p:ext uri="{BB962C8B-B14F-4D97-AF65-F5344CB8AC3E}">
        <p14:creationId xmlns:p14="http://schemas.microsoft.com/office/powerpoint/2010/main" val="2142355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AD47858-7A44-47E5-AC94-E528B41D1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A268151-AFCB-B722-5251-10A5051BBAC0}"/>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a:t>Book Look</a:t>
            </a:r>
          </a:p>
        </p:txBody>
      </p:sp>
      <p:sp>
        <p:nvSpPr>
          <p:cNvPr id="11" name="Rectangle 10">
            <a:extLst>
              <a:ext uri="{FF2B5EF4-FFF2-40B4-BE49-F238E27FC236}">
                <a16:creationId xmlns:a16="http://schemas.microsoft.com/office/drawing/2014/main" id="{8463C51E-4C59-4602-8432-5BB95E37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a:extLst>
              <a:ext uri="{FF2B5EF4-FFF2-40B4-BE49-F238E27FC236}">
                <a16:creationId xmlns:a16="http://schemas.microsoft.com/office/drawing/2014/main" id="{53BD741A-3F41-45C2-A7D1-440BB2354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oks">
            <a:extLst>
              <a:ext uri="{FF2B5EF4-FFF2-40B4-BE49-F238E27FC236}">
                <a16:creationId xmlns:a16="http://schemas.microsoft.com/office/drawing/2014/main" id="{A0298810-BA91-148E-888D-1E26CA8D37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4469" y="1251276"/>
            <a:ext cx="4325739" cy="4325739"/>
          </a:xfrm>
          <a:prstGeom prst="rect">
            <a:avLst/>
          </a:prstGeom>
        </p:spPr>
      </p:pic>
    </p:spTree>
    <p:extLst>
      <p:ext uri="{BB962C8B-B14F-4D97-AF65-F5344CB8AC3E}">
        <p14:creationId xmlns:p14="http://schemas.microsoft.com/office/powerpoint/2010/main" val="136121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81F794-EFBC-473A-BD39-163C3D53F34A}"/>
              </a:ext>
            </a:extLst>
          </p:cNvPr>
          <p:cNvSpPr>
            <a:spLocks noGrp="1"/>
          </p:cNvSpPr>
          <p:nvPr>
            <p:ph type="title"/>
          </p:nvPr>
        </p:nvSpPr>
        <p:spPr>
          <a:xfrm>
            <a:off x="556591" y="1741714"/>
            <a:ext cx="3518452" cy="4117749"/>
          </a:xfrm>
        </p:spPr>
        <p:txBody>
          <a:bodyPr anchor="t">
            <a:normAutofit/>
          </a:bodyPr>
          <a:lstStyle/>
          <a:p>
            <a:r>
              <a:rPr lang="en-US" dirty="0"/>
              <a:t>Second Session:</a:t>
            </a:r>
            <a:endParaRPr lang="en-GB" dirty="0"/>
          </a:p>
        </p:txBody>
      </p:sp>
      <p:graphicFrame>
        <p:nvGraphicFramePr>
          <p:cNvPr id="5" name="Content Placeholder 2">
            <a:extLst>
              <a:ext uri="{FF2B5EF4-FFF2-40B4-BE49-F238E27FC236}">
                <a16:creationId xmlns:a16="http://schemas.microsoft.com/office/drawing/2014/main" id="{FB2D3D40-1B9D-4477-5B36-17C574FBCF01}"/>
              </a:ext>
            </a:extLst>
          </p:cNvPr>
          <p:cNvGraphicFramePr>
            <a:graphicFrameLocks noGrp="1"/>
          </p:cNvGraphicFramePr>
          <p:nvPr>
            <p:ph idx="1"/>
            <p:extLst>
              <p:ext uri="{D42A27DB-BD31-4B8C-83A1-F6EECF244321}">
                <p14:modId xmlns:p14="http://schemas.microsoft.com/office/powerpoint/2010/main" val="244198125"/>
              </p:ext>
            </p:extLst>
          </p:nvPr>
        </p:nvGraphicFramePr>
        <p:xfrm>
          <a:off x="5461338" y="896092"/>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90824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5EB8-EA71-4A41-9A77-E4A10FDCF979}"/>
              </a:ext>
            </a:extLst>
          </p:cNvPr>
          <p:cNvSpPr>
            <a:spLocks noGrp="1"/>
          </p:cNvSpPr>
          <p:nvPr>
            <p:ph type="title"/>
          </p:nvPr>
        </p:nvSpPr>
        <p:spPr/>
        <p:txBody>
          <a:bodyPr/>
          <a:lstStyle/>
          <a:p>
            <a:r>
              <a:rPr lang="en-US" dirty="0"/>
              <a:t>Supporting SEND pupils in Science</a:t>
            </a:r>
            <a:endParaRPr lang="en-GB" dirty="0"/>
          </a:p>
        </p:txBody>
      </p:sp>
      <p:pic>
        <p:nvPicPr>
          <p:cNvPr id="4" name="Picture 3">
            <a:extLst>
              <a:ext uri="{FF2B5EF4-FFF2-40B4-BE49-F238E27FC236}">
                <a16:creationId xmlns:a16="http://schemas.microsoft.com/office/drawing/2014/main" id="{EE267129-F5B8-44BD-B133-CD1FFE24D72C}"/>
              </a:ext>
            </a:extLst>
          </p:cNvPr>
          <p:cNvPicPr>
            <a:picLocks noChangeAspect="1"/>
          </p:cNvPicPr>
          <p:nvPr/>
        </p:nvPicPr>
        <p:blipFill>
          <a:blip r:embed="rId2"/>
          <a:stretch>
            <a:fillRect/>
          </a:stretch>
        </p:blipFill>
        <p:spPr>
          <a:xfrm>
            <a:off x="385300" y="2176923"/>
            <a:ext cx="6228152" cy="2504153"/>
          </a:xfrm>
          <a:prstGeom prst="rect">
            <a:avLst/>
          </a:prstGeom>
        </p:spPr>
      </p:pic>
      <p:pic>
        <p:nvPicPr>
          <p:cNvPr id="5" name="Picture 4">
            <a:extLst>
              <a:ext uri="{FF2B5EF4-FFF2-40B4-BE49-F238E27FC236}">
                <a16:creationId xmlns:a16="http://schemas.microsoft.com/office/drawing/2014/main" id="{65090E37-0A65-416F-B820-67C7C4756BB3}"/>
              </a:ext>
            </a:extLst>
          </p:cNvPr>
          <p:cNvPicPr>
            <a:picLocks noChangeAspect="1"/>
          </p:cNvPicPr>
          <p:nvPr/>
        </p:nvPicPr>
        <p:blipFill>
          <a:blip r:embed="rId3"/>
          <a:stretch>
            <a:fillRect/>
          </a:stretch>
        </p:blipFill>
        <p:spPr>
          <a:xfrm>
            <a:off x="1387094" y="4883194"/>
            <a:ext cx="5775570" cy="1527618"/>
          </a:xfrm>
          <a:prstGeom prst="rect">
            <a:avLst/>
          </a:prstGeom>
        </p:spPr>
      </p:pic>
      <p:pic>
        <p:nvPicPr>
          <p:cNvPr id="6" name="Picture 5">
            <a:extLst>
              <a:ext uri="{FF2B5EF4-FFF2-40B4-BE49-F238E27FC236}">
                <a16:creationId xmlns:a16="http://schemas.microsoft.com/office/drawing/2014/main" id="{3A6B754F-ECB3-485C-B918-BE2E905EAFE4}"/>
              </a:ext>
            </a:extLst>
          </p:cNvPr>
          <p:cNvPicPr>
            <a:picLocks noChangeAspect="1"/>
          </p:cNvPicPr>
          <p:nvPr/>
        </p:nvPicPr>
        <p:blipFill>
          <a:blip r:embed="rId4"/>
          <a:stretch>
            <a:fillRect/>
          </a:stretch>
        </p:blipFill>
        <p:spPr>
          <a:xfrm>
            <a:off x="7608183" y="2358526"/>
            <a:ext cx="3615402" cy="3288477"/>
          </a:xfrm>
          <a:prstGeom prst="rect">
            <a:avLst/>
          </a:prstGeom>
        </p:spPr>
      </p:pic>
    </p:spTree>
    <p:extLst>
      <p:ext uri="{BB962C8B-B14F-4D97-AF65-F5344CB8AC3E}">
        <p14:creationId xmlns:p14="http://schemas.microsoft.com/office/powerpoint/2010/main" val="2375240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3E75-EE57-4639-BE67-11F1859740D5}"/>
              </a:ext>
            </a:extLst>
          </p:cNvPr>
          <p:cNvSpPr>
            <a:spLocks noGrp="1"/>
          </p:cNvSpPr>
          <p:nvPr>
            <p:ph type="title"/>
          </p:nvPr>
        </p:nvSpPr>
        <p:spPr/>
        <p:txBody>
          <a:bodyPr/>
          <a:lstStyle/>
          <a:p>
            <a:r>
              <a:rPr lang="en-US" dirty="0"/>
              <a:t>Teaching outside of the classroom </a:t>
            </a:r>
            <a:endParaRPr lang="en-GB" dirty="0"/>
          </a:p>
        </p:txBody>
      </p:sp>
      <p:sp>
        <p:nvSpPr>
          <p:cNvPr id="3" name="Content Placeholder 2">
            <a:extLst>
              <a:ext uri="{FF2B5EF4-FFF2-40B4-BE49-F238E27FC236}">
                <a16:creationId xmlns:a16="http://schemas.microsoft.com/office/drawing/2014/main" id="{B93A6D24-3032-4624-BDEB-0B7F238B467E}"/>
              </a:ext>
            </a:extLst>
          </p:cNvPr>
          <p:cNvSpPr>
            <a:spLocks noGrp="1"/>
          </p:cNvSpPr>
          <p:nvPr>
            <p:ph idx="1"/>
          </p:nvPr>
        </p:nvSpPr>
        <p:spPr/>
        <p:txBody>
          <a:bodyPr>
            <a:normAutofit/>
          </a:bodyPr>
          <a:lstStyle/>
          <a:p>
            <a:r>
              <a:rPr lang="en-US" sz="3200" dirty="0"/>
              <a:t>Has anyone been on any science trips? </a:t>
            </a:r>
          </a:p>
          <a:p>
            <a:r>
              <a:rPr lang="en-US" sz="3200" dirty="0"/>
              <a:t>Where could you go? </a:t>
            </a:r>
          </a:p>
          <a:p>
            <a:r>
              <a:rPr lang="en-US" sz="3200" dirty="0"/>
              <a:t>What would children get the most out of?</a:t>
            </a:r>
            <a:endParaRPr lang="en-GB" sz="3200" dirty="0"/>
          </a:p>
        </p:txBody>
      </p:sp>
    </p:spTree>
    <p:extLst>
      <p:ext uri="{BB962C8B-B14F-4D97-AF65-F5344CB8AC3E}">
        <p14:creationId xmlns:p14="http://schemas.microsoft.com/office/powerpoint/2010/main" val="326069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0760-CAB9-9523-C9A2-215CDC16B941}"/>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a:t>Planning a Scientific Investigation</a:t>
            </a:r>
          </a:p>
        </p:txBody>
      </p:sp>
      <p:graphicFrame>
        <p:nvGraphicFramePr>
          <p:cNvPr id="6" name="TextBox 3">
            <a:extLst>
              <a:ext uri="{FF2B5EF4-FFF2-40B4-BE49-F238E27FC236}">
                <a16:creationId xmlns:a16="http://schemas.microsoft.com/office/drawing/2014/main" id="{9342F33E-2C04-428B-3110-6FCC47E45631}"/>
              </a:ext>
            </a:extLst>
          </p:cNvPr>
          <p:cNvGraphicFramePr/>
          <p:nvPr>
            <p:extLst>
              <p:ext uri="{D42A27DB-BD31-4B8C-83A1-F6EECF244321}">
                <p14:modId xmlns:p14="http://schemas.microsoft.com/office/powerpoint/2010/main" val="412195085"/>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35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058D-603B-4F19-8526-161EE55EBFBC}"/>
              </a:ext>
            </a:extLst>
          </p:cNvPr>
          <p:cNvSpPr>
            <a:spLocks noGrp="1"/>
          </p:cNvSpPr>
          <p:nvPr>
            <p:ph type="title"/>
          </p:nvPr>
        </p:nvSpPr>
        <p:spPr/>
        <p:txBody>
          <a:bodyPr/>
          <a:lstStyle/>
          <a:p>
            <a:r>
              <a:rPr lang="en-US" dirty="0"/>
              <a:t>Purpose of Study</a:t>
            </a:r>
            <a:endParaRPr lang="en-GB" dirty="0"/>
          </a:p>
        </p:txBody>
      </p:sp>
      <p:sp>
        <p:nvSpPr>
          <p:cNvPr id="3" name="Content Placeholder 2">
            <a:extLst>
              <a:ext uri="{FF2B5EF4-FFF2-40B4-BE49-F238E27FC236}">
                <a16:creationId xmlns:a16="http://schemas.microsoft.com/office/drawing/2014/main" id="{64A73B49-9104-4B7C-9419-9D7C3B978D09}"/>
              </a:ext>
            </a:extLst>
          </p:cNvPr>
          <p:cNvSpPr>
            <a:spLocks noGrp="1"/>
          </p:cNvSpPr>
          <p:nvPr>
            <p:ph idx="1"/>
          </p:nvPr>
        </p:nvSpPr>
        <p:spPr>
          <a:xfrm>
            <a:off x="836136" y="2296714"/>
            <a:ext cx="10554574" cy="4263573"/>
          </a:xfrm>
        </p:spPr>
        <p:txBody>
          <a:bodyPr>
            <a:normAutofit fontScale="92500" lnSpcReduction="20000"/>
          </a:bodyPr>
          <a:lstStyle/>
          <a:p>
            <a:r>
              <a:rPr lang="en-US" sz="2400" dirty="0">
                <a:ea typeface="+mn-lt"/>
                <a:cs typeface="+mn-lt"/>
              </a:rPr>
              <a:t>A high-quality science education provides the foundations for understanding the world through the specific disciplines of biology, chemistry and physics. </a:t>
            </a:r>
          </a:p>
          <a:p>
            <a:r>
              <a:rPr lang="en-US" sz="2400" dirty="0">
                <a:ea typeface="+mn-lt"/>
                <a:cs typeface="+mn-lt"/>
              </a:rPr>
              <a:t>Science has changed our lives and is </a:t>
            </a:r>
            <a:r>
              <a:rPr lang="en-US" sz="2400" dirty="0">
                <a:highlight>
                  <a:srgbClr val="FF00FF"/>
                </a:highlight>
                <a:ea typeface="+mn-lt"/>
                <a:cs typeface="+mn-lt"/>
              </a:rPr>
              <a:t>vital to the world’s future prosperity</a:t>
            </a:r>
            <a:r>
              <a:rPr lang="en-US" sz="2400" dirty="0">
                <a:ea typeface="+mn-lt"/>
                <a:cs typeface="+mn-lt"/>
              </a:rPr>
              <a:t>, and all pupils should be taught essential aspects of the </a:t>
            </a:r>
            <a:r>
              <a:rPr lang="en-US" sz="2400" dirty="0">
                <a:highlight>
                  <a:srgbClr val="FF00FF"/>
                </a:highlight>
                <a:ea typeface="+mn-lt"/>
                <a:cs typeface="+mn-lt"/>
              </a:rPr>
              <a:t>knowledge, methods, processes and uses of science. </a:t>
            </a:r>
          </a:p>
          <a:p>
            <a:r>
              <a:rPr lang="en-US" sz="2400" dirty="0">
                <a:ea typeface="+mn-lt"/>
                <a:cs typeface="+mn-lt"/>
              </a:rPr>
              <a:t>Through building up a body of key foundational knowledge and concepts, pupils should be encouraged to </a:t>
            </a:r>
            <a:r>
              <a:rPr lang="en-US" sz="2400" dirty="0" err="1">
                <a:ea typeface="+mn-lt"/>
                <a:cs typeface="+mn-lt"/>
              </a:rPr>
              <a:t>recognise</a:t>
            </a:r>
            <a:r>
              <a:rPr lang="en-US" sz="2400" dirty="0">
                <a:ea typeface="+mn-lt"/>
                <a:cs typeface="+mn-lt"/>
              </a:rPr>
              <a:t> the power of rational explanation and develop a sense of </a:t>
            </a:r>
            <a:r>
              <a:rPr lang="en-US" sz="2400" dirty="0">
                <a:highlight>
                  <a:srgbClr val="FF00FF"/>
                </a:highlight>
                <a:ea typeface="+mn-lt"/>
                <a:cs typeface="+mn-lt"/>
              </a:rPr>
              <a:t>excitement </a:t>
            </a:r>
            <a:r>
              <a:rPr lang="en-US" sz="2400" dirty="0">
                <a:ea typeface="+mn-lt"/>
                <a:cs typeface="+mn-lt"/>
              </a:rPr>
              <a:t>and </a:t>
            </a:r>
            <a:r>
              <a:rPr lang="en-US" sz="2400" dirty="0">
                <a:highlight>
                  <a:srgbClr val="FF00FF"/>
                </a:highlight>
                <a:ea typeface="+mn-lt"/>
                <a:cs typeface="+mn-lt"/>
              </a:rPr>
              <a:t>curiosity </a:t>
            </a:r>
            <a:r>
              <a:rPr lang="en-US" sz="2400" dirty="0">
                <a:ea typeface="+mn-lt"/>
                <a:cs typeface="+mn-lt"/>
              </a:rPr>
              <a:t>about natural phenomena. </a:t>
            </a:r>
          </a:p>
          <a:p>
            <a:r>
              <a:rPr lang="en-US" sz="2400" dirty="0">
                <a:ea typeface="+mn-lt"/>
                <a:cs typeface="+mn-lt"/>
              </a:rPr>
              <a:t>They should be encouraged to understand how science can be used to </a:t>
            </a:r>
            <a:r>
              <a:rPr lang="en-US" sz="2400" dirty="0">
                <a:highlight>
                  <a:srgbClr val="FF00FF"/>
                </a:highlight>
                <a:ea typeface="+mn-lt"/>
                <a:cs typeface="+mn-lt"/>
              </a:rPr>
              <a:t>explain </a:t>
            </a:r>
            <a:r>
              <a:rPr lang="en-US" sz="2400" dirty="0">
                <a:ea typeface="+mn-lt"/>
                <a:cs typeface="+mn-lt"/>
              </a:rPr>
              <a:t>what is occurring, </a:t>
            </a:r>
            <a:r>
              <a:rPr lang="en-US" sz="2400" dirty="0">
                <a:highlight>
                  <a:srgbClr val="FF00FF"/>
                </a:highlight>
                <a:ea typeface="+mn-lt"/>
                <a:cs typeface="+mn-lt"/>
              </a:rPr>
              <a:t>predict </a:t>
            </a:r>
            <a:r>
              <a:rPr lang="en-US" sz="2400" dirty="0">
                <a:ea typeface="+mn-lt"/>
                <a:cs typeface="+mn-lt"/>
              </a:rPr>
              <a:t>how things will behave, and </a:t>
            </a:r>
            <a:r>
              <a:rPr lang="en-US" sz="2400" dirty="0" err="1">
                <a:highlight>
                  <a:srgbClr val="FF00FF"/>
                </a:highlight>
                <a:ea typeface="+mn-lt"/>
                <a:cs typeface="+mn-lt"/>
              </a:rPr>
              <a:t>analyse</a:t>
            </a:r>
            <a:r>
              <a:rPr lang="en-US" sz="2400" dirty="0">
                <a:highlight>
                  <a:srgbClr val="FF00FF"/>
                </a:highlight>
                <a:ea typeface="+mn-lt"/>
                <a:cs typeface="+mn-lt"/>
              </a:rPr>
              <a:t> </a:t>
            </a:r>
            <a:r>
              <a:rPr lang="en-US" sz="2400" dirty="0">
                <a:ea typeface="+mn-lt"/>
                <a:cs typeface="+mn-lt"/>
              </a:rPr>
              <a:t>causes.</a:t>
            </a:r>
            <a:endParaRPr lang="en-US" sz="2400" dirty="0"/>
          </a:p>
        </p:txBody>
      </p:sp>
    </p:spTree>
    <p:extLst>
      <p:ext uri="{BB962C8B-B14F-4D97-AF65-F5344CB8AC3E}">
        <p14:creationId xmlns:p14="http://schemas.microsoft.com/office/powerpoint/2010/main" val="15039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6301-367B-41C0-A46B-662998133BC7}"/>
              </a:ext>
            </a:extLst>
          </p:cNvPr>
          <p:cNvSpPr>
            <a:spLocks noGrp="1"/>
          </p:cNvSpPr>
          <p:nvPr>
            <p:ph type="title"/>
          </p:nvPr>
        </p:nvSpPr>
        <p:spPr/>
        <p:txBody>
          <a:bodyPr/>
          <a:lstStyle/>
          <a:p>
            <a:r>
              <a:rPr lang="en-US" dirty="0"/>
              <a:t>National Curriculum </a:t>
            </a:r>
            <a:endParaRPr lang="en-GB" dirty="0"/>
          </a:p>
        </p:txBody>
      </p:sp>
      <p:sp>
        <p:nvSpPr>
          <p:cNvPr id="3" name="Content Placeholder 2">
            <a:extLst>
              <a:ext uri="{FF2B5EF4-FFF2-40B4-BE49-F238E27FC236}">
                <a16:creationId xmlns:a16="http://schemas.microsoft.com/office/drawing/2014/main" id="{A873AD05-52BA-455D-8183-E48EEF02C8EC}"/>
              </a:ext>
            </a:extLst>
          </p:cNvPr>
          <p:cNvSpPr>
            <a:spLocks noGrp="1"/>
          </p:cNvSpPr>
          <p:nvPr>
            <p:ph idx="1"/>
          </p:nvPr>
        </p:nvSpPr>
        <p:spPr>
          <a:xfrm>
            <a:off x="818712" y="2222287"/>
            <a:ext cx="10554574" cy="4188525"/>
          </a:xfrm>
        </p:spPr>
        <p:txBody>
          <a:bodyPr/>
          <a:lstStyle/>
          <a:p>
            <a:r>
              <a:rPr lang="en-US" sz="2400" dirty="0">
                <a:ea typeface="+mn-lt"/>
                <a:cs typeface="+mn-lt"/>
              </a:rPr>
              <a:t>The national curriculum for science aims to ensure that all pupils:</a:t>
            </a:r>
            <a:endParaRPr lang="en-US" sz="2400" dirty="0"/>
          </a:p>
          <a:p>
            <a:pPr>
              <a:buFont typeface="Arial" panose="020B0602020104020603" pitchFamily="34" charset="0"/>
              <a:buChar char="•"/>
            </a:pPr>
            <a:r>
              <a:rPr lang="en-US" sz="2400" dirty="0">
                <a:ea typeface="+mn-lt"/>
                <a:cs typeface="+mn-lt"/>
              </a:rPr>
              <a:t> develop </a:t>
            </a:r>
            <a:r>
              <a:rPr lang="en-US" sz="2400" dirty="0">
                <a:highlight>
                  <a:srgbClr val="FF00FF"/>
                </a:highlight>
                <a:ea typeface="+mn-lt"/>
                <a:cs typeface="+mn-lt"/>
              </a:rPr>
              <a:t>scientific knowledge </a:t>
            </a:r>
            <a:r>
              <a:rPr lang="en-US" sz="2400" dirty="0">
                <a:ea typeface="+mn-lt"/>
                <a:cs typeface="+mn-lt"/>
              </a:rPr>
              <a:t>and conceptual </a:t>
            </a:r>
            <a:r>
              <a:rPr lang="en-US" sz="2400" dirty="0">
                <a:highlight>
                  <a:srgbClr val="FF00FF"/>
                </a:highlight>
                <a:ea typeface="+mn-lt"/>
                <a:cs typeface="+mn-lt"/>
              </a:rPr>
              <a:t>understanding </a:t>
            </a:r>
            <a:r>
              <a:rPr lang="en-US" sz="2400" dirty="0">
                <a:ea typeface="+mn-lt"/>
                <a:cs typeface="+mn-lt"/>
              </a:rPr>
              <a:t>through the specific disciplines of biology, chemistry and physics</a:t>
            </a:r>
            <a:endParaRPr lang="en-US" sz="2400" dirty="0"/>
          </a:p>
          <a:p>
            <a:pPr>
              <a:buFont typeface="Arial" panose="020B0602020104020603" pitchFamily="34" charset="0"/>
              <a:buChar char="•"/>
            </a:pPr>
            <a:r>
              <a:rPr lang="en-US" sz="2400" dirty="0">
                <a:ea typeface="+mn-lt"/>
                <a:cs typeface="+mn-lt"/>
              </a:rPr>
              <a:t> develop understanding of the </a:t>
            </a:r>
            <a:r>
              <a:rPr lang="en-US" sz="2400" dirty="0">
                <a:highlight>
                  <a:srgbClr val="FF00FF"/>
                </a:highlight>
                <a:ea typeface="+mn-lt"/>
                <a:cs typeface="+mn-lt"/>
              </a:rPr>
              <a:t>nature, processes and methods </a:t>
            </a:r>
            <a:r>
              <a:rPr lang="en-US" sz="2400" dirty="0">
                <a:ea typeface="+mn-lt"/>
                <a:cs typeface="+mn-lt"/>
              </a:rPr>
              <a:t>of science through </a:t>
            </a:r>
            <a:r>
              <a:rPr lang="en-US" sz="2400" dirty="0">
                <a:highlight>
                  <a:srgbClr val="FF00FF"/>
                </a:highlight>
                <a:ea typeface="+mn-lt"/>
                <a:cs typeface="+mn-lt"/>
              </a:rPr>
              <a:t>different types of science enquiries </a:t>
            </a:r>
            <a:r>
              <a:rPr lang="en-US" sz="2400" dirty="0">
                <a:ea typeface="+mn-lt"/>
                <a:cs typeface="+mn-lt"/>
              </a:rPr>
              <a:t>that help them to </a:t>
            </a:r>
            <a:r>
              <a:rPr lang="en-US" sz="2400" dirty="0">
                <a:highlight>
                  <a:srgbClr val="FF00FF"/>
                </a:highlight>
                <a:ea typeface="+mn-lt"/>
                <a:cs typeface="+mn-lt"/>
              </a:rPr>
              <a:t>answer scientific questions about the world around them</a:t>
            </a:r>
            <a:endParaRPr lang="en-US" sz="2400" dirty="0">
              <a:highlight>
                <a:srgbClr val="FF00FF"/>
              </a:highlight>
            </a:endParaRPr>
          </a:p>
          <a:p>
            <a:pPr>
              <a:buFont typeface="Arial" panose="020B0602020104020603" pitchFamily="34" charset="0"/>
              <a:buChar char="•"/>
            </a:pPr>
            <a:r>
              <a:rPr lang="en-US" sz="2400" dirty="0">
                <a:ea typeface="+mn-lt"/>
                <a:cs typeface="+mn-lt"/>
              </a:rPr>
              <a:t> are equipped with the </a:t>
            </a:r>
            <a:r>
              <a:rPr lang="en-US" sz="2400" dirty="0">
                <a:highlight>
                  <a:srgbClr val="FF00FF"/>
                </a:highlight>
                <a:ea typeface="+mn-lt"/>
                <a:cs typeface="+mn-lt"/>
              </a:rPr>
              <a:t>scientific knowledge </a:t>
            </a:r>
            <a:r>
              <a:rPr lang="en-US" sz="2400" dirty="0">
                <a:ea typeface="+mn-lt"/>
                <a:cs typeface="+mn-lt"/>
              </a:rPr>
              <a:t>required to understand the uses and  implications of science, </a:t>
            </a:r>
            <a:r>
              <a:rPr lang="en-US" sz="2400" dirty="0">
                <a:highlight>
                  <a:srgbClr val="FF00FF"/>
                </a:highlight>
                <a:ea typeface="+mn-lt"/>
                <a:cs typeface="+mn-lt"/>
              </a:rPr>
              <a:t>today and for the future</a:t>
            </a:r>
            <a:endParaRPr lang="en-GB" sz="2400" dirty="0">
              <a:highlight>
                <a:srgbClr val="FF00FF"/>
              </a:highlight>
              <a:ea typeface="+mn-lt"/>
              <a:cs typeface="+mn-lt"/>
            </a:endParaRPr>
          </a:p>
          <a:p>
            <a:pPr marL="0" indent="0">
              <a:buNone/>
            </a:pPr>
            <a:endParaRPr lang="en-US" dirty="0"/>
          </a:p>
        </p:txBody>
      </p:sp>
    </p:spTree>
    <p:extLst>
      <p:ext uri="{BB962C8B-B14F-4D97-AF65-F5344CB8AC3E}">
        <p14:creationId xmlns:p14="http://schemas.microsoft.com/office/powerpoint/2010/main" val="142963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9" name="Rectangle 8">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AEEBB-27C9-411E-A1F9-F048B42EE37F}"/>
              </a:ext>
            </a:extLst>
          </p:cNvPr>
          <p:cNvSpPr>
            <a:spLocks noGrp="1"/>
          </p:cNvSpPr>
          <p:nvPr>
            <p:ph type="title"/>
          </p:nvPr>
        </p:nvSpPr>
        <p:spPr>
          <a:xfrm>
            <a:off x="965199" y="885433"/>
            <a:ext cx="10261602" cy="3022257"/>
          </a:xfrm>
          <a:effectLst/>
        </p:spPr>
        <p:txBody>
          <a:bodyPr vert="horz" lIns="91440" tIns="45720" rIns="91440" bIns="45720" rtlCol="0" anchor="b">
            <a:normAutofit/>
          </a:bodyPr>
          <a:lstStyle/>
          <a:p>
            <a:pPr algn="ctr"/>
            <a:r>
              <a:rPr lang="en-US" sz="7200">
                <a:solidFill>
                  <a:schemeClr val="tx1"/>
                </a:solidFill>
              </a:rPr>
              <a:t>Where can science take place?</a:t>
            </a:r>
          </a:p>
        </p:txBody>
      </p:sp>
      <p:sp>
        <p:nvSpPr>
          <p:cNvPr id="11" name="Freeform: Shape 10">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29028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E709-CEE0-4910-B17E-A5608E9E174A}"/>
              </a:ext>
            </a:extLst>
          </p:cNvPr>
          <p:cNvSpPr>
            <a:spLocks noGrp="1"/>
          </p:cNvSpPr>
          <p:nvPr>
            <p:ph type="title"/>
          </p:nvPr>
        </p:nvSpPr>
        <p:spPr/>
        <p:txBody>
          <a:bodyPr/>
          <a:lstStyle/>
          <a:p>
            <a:r>
              <a:rPr lang="en-US" dirty="0"/>
              <a:t>National Curriculum</a:t>
            </a:r>
            <a:endParaRPr lang="en-GB" dirty="0"/>
          </a:p>
        </p:txBody>
      </p:sp>
      <p:sp>
        <p:nvSpPr>
          <p:cNvPr id="3" name="Content Placeholder 2">
            <a:extLst>
              <a:ext uri="{FF2B5EF4-FFF2-40B4-BE49-F238E27FC236}">
                <a16:creationId xmlns:a16="http://schemas.microsoft.com/office/drawing/2014/main" id="{9F6CEB00-2ACD-4809-A9AC-8DA782FE4FCD}"/>
              </a:ext>
            </a:extLst>
          </p:cNvPr>
          <p:cNvSpPr>
            <a:spLocks noGrp="1"/>
          </p:cNvSpPr>
          <p:nvPr>
            <p:ph idx="1"/>
          </p:nvPr>
        </p:nvSpPr>
        <p:spPr>
          <a:xfrm>
            <a:off x="810000" y="2017190"/>
            <a:ext cx="10554574" cy="2530747"/>
          </a:xfrm>
        </p:spPr>
        <p:txBody>
          <a:bodyPr/>
          <a:lstStyle/>
          <a:p>
            <a:r>
              <a:rPr lang="en-US" sz="3200" dirty="0"/>
              <a:t>Split into two parts: </a:t>
            </a:r>
            <a:endParaRPr lang="en-GB" sz="3200" dirty="0"/>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C01CD7FE-F754-92B6-36B8-888CC8C840E2}"/>
              </a:ext>
            </a:extLst>
          </p:cNvPr>
          <p:cNvSpPr txBox="1"/>
          <p:nvPr/>
        </p:nvSpPr>
        <p:spPr>
          <a:xfrm>
            <a:off x="493295" y="3152274"/>
            <a:ext cx="7194884" cy="1354217"/>
          </a:xfrm>
          <a:prstGeom prst="rect">
            <a:avLst/>
          </a:prstGeom>
          <a:noFill/>
        </p:spPr>
        <p:txBody>
          <a:bodyPr wrap="square" rtlCol="0">
            <a:spAutoFit/>
          </a:bodyPr>
          <a:lstStyle/>
          <a:p>
            <a:pPr marL="742950" lvl="1" indent="-285750">
              <a:buFont typeface="Arial" panose="020B0604020202020204" pitchFamily="34" charset="0"/>
              <a:buChar char="•"/>
            </a:pPr>
            <a:r>
              <a:rPr lang="en-US" sz="3200" dirty="0"/>
              <a:t>W</a:t>
            </a:r>
            <a:r>
              <a:rPr lang="en-GB" sz="3200" dirty="0" err="1"/>
              <a:t>orking</a:t>
            </a:r>
            <a:r>
              <a:rPr lang="en-GB" sz="3200" dirty="0"/>
              <a:t> scientifically </a:t>
            </a:r>
          </a:p>
          <a:p>
            <a:pPr marL="742950" lvl="1" indent="-285750">
              <a:buFont typeface="Arial" panose="020B0604020202020204" pitchFamily="34" charset="0"/>
              <a:buChar char="•"/>
            </a:pPr>
            <a:r>
              <a:rPr lang="en-US" sz="3200" dirty="0"/>
              <a:t>P</a:t>
            </a:r>
            <a:r>
              <a:rPr lang="en-GB" sz="3200" dirty="0" err="1"/>
              <a:t>upils</a:t>
            </a:r>
            <a:r>
              <a:rPr lang="en-GB" sz="3200" dirty="0"/>
              <a:t> should be taught to …. </a:t>
            </a:r>
          </a:p>
          <a:p>
            <a:endParaRPr lang="en-GB" dirty="0"/>
          </a:p>
        </p:txBody>
      </p:sp>
    </p:spTree>
    <p:extLst>
      <p:ext uri="{BB962C8B-B14F-4D97-AF65-F5344CB8AC3E}">
        <p14:creationId xmlns:p14="http://schemas.microsoft.com/office/powerpoint/2010/main" val="35915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B583-2BB8-4406-A944-F8466118B782}"/>
              </a:ext>
            </a:extLst>
          </p:cNvPr>
          <p:cNvSpPr>
            <a:spLocks noGrp="1"/>
          </p:cNvSpPr>
          <p:nvPr>
            <p:ph type="title"/>
          </p:nvPr>
        </p:nvSpPr>
        <p:spPr/>
        <p:txBody>
          <a:bodyPr/>
          <a:lstStyle/>
          <a:p>
            <a:r>
              <a:rPr lang="en-US" dirty="0"/>
              <a:t>Long Term Overview</a:t>
            </a:r>
            <a:endParaRPr lang="en-GB" dirty="0"/>
          </a:p>
        </p:txBody>
      </p:sp>
      <p:pic>
        <p:nvPicPr>
          <p:cNvPr id="4" name="Picture 3">
            <a:extLst>
              <a:ext uri="{FF2B5EF4-FFF2-40B4-BE49-F238E27FC236}">
                <a16:creationId xmlns:a16="http://schemas.microsoft.com/office/drawing/2014/main" id="{8B3FEDE7-243C-4CD7-B4A9-F470F8771CE2}"/>
              </a:ext>
            </a:extLst>
          </p:cNvPr>
          <p:cNvPicPr>
            <a:picLocks noChangeAspect="1"/>
          </p:cNvPicPr>
          <p:nvPr/>
        </p:nvPicPr>
        <p:blipFill>
          <a:blip r:embed="rId2"/>
          <a:stretch>
            <a:fillRect/>
          </a:stretch>
        </p:blipFill>
        <p:spPr>
          <a:xfrm>
            <a:off x="272367" y="1744883"/>
            <a:ext cx="7677150" cy="4867275"/>
          </a:xfrm>
          <a:prstGeom prst="rect">
            <a:avLst/>
          </a:prstGeom>
        </p:spPr>
      </p:pic>
      <p:sp>
        <p:nvSpPr>
          <p:cNvPr id="5" name="TextBox 4">
            <a:extLst>
              <a:ext uri="{FF2B5EF4-FFF2-40B4-BE49-F238E27FC236}">
                <a16:creationId xmlns:a16="http://schemas.microsoft.com/office/drawing/2014/main" id="{87D6ECA9-34AE-4217-BC5B-2A2DE494B429}"/>
              </a:ext>
            </a:extLst>
          </p:cNvPr>
          <p:cNvSpPr txBox="1"/>
          <p:nvPr/>
        </p:nvSpPr>
        <p:spPr>
          <a:xfrm>
            <a:off x="8314660" y="2307265"/>
            <a:ext cx="3317359" cy="3779111"/>
          </a:xfrm>
          <a:prstGeom prst="rect">
            <a:avLst/>
          </a:prstGeom>
          <a:noFill/>
        </p:spPr>
        <p:txBody>
          <a:bodyPr wrap="square" rtlCol="0">
            <a:spAutoFit/>
          </a:bodyPr>
          <a:lstStyle/>
          <a:p>
            <a:pPr>
              <a:lnSpc>
                <a:spcPct val="150000"/>
              </a:lnSpc>
            </a:pPr>
            <a:r>
              <a:rPr lang="en-US" u="sng" dirty="0"/>
              <a:t>Things to consider: </a:t>
            </a:r>
          </a:p>
          <a:p>
            <a:pPr>
              <a:lnSpc>
                <a:spcPct val="150000"/>
              </a:lnSpc>
            </a:pPr>
            <a:endParaRPr lang="en-US" dirty="0"/>
          </a:p>
          <a:p>
            <a:pPr marL="285750" indent="-285750">
              <a:lnSpc>
                <a:spcPct val="150000"/>
              </a:lnSpc>
              <a:buFont typeface="Arial" panose="020B0604020202020204" pitchFamily="34" charset="0"/>
              <a:buChar char="•"/>
            </a:pPr>
            <a:r>
              <a:rPr lang="en-US" dirty="0"/>
              <a:t>Weather</a:t>
            </a:r>
          </a:p>
          <a:p>
            <a:pPr marL="285750" indent="-285750">
              <a:lnSpc>
                <a:spcPct val="150000"/>
              </a:lnSpc>
              <a:buFont typeface="Arial" panose="020B0604020202020204" pitchFamily="34" charset="0"/>
              <a:buChar char="•"/>
            </a:pPr>
            <a:r>
              <a:rPr lang="en-US" dirty="0"/>
              <a:t>Season </a:t>
            </a:r>
          </a:p>
          <a:p>
            <a:pPr marL="285750" indent="-285750">
              <a:lnSpc>
                <a:spcPct val="150000"/>
              </a:lnSpc>
              <a:buFont typeface="Arial" panose="020B0604020202020204" pitchFamily="34" charset="0"/>
              <a:buChar char="•"/>
            </a:pPr>
            <a:r>
              <a:rPr lang="en-US" dirty="0"/>
              <a:t>Length of term</a:t>
            </a:r>
          </a:p>
          <a:p>
            <a:pPr marL="285750" indent="-285750">
              <a:lnSpc>
                <a:spcPct val="150000"/>
              </a:lnSpc>
              <a:buFont typeface="Arial" panose="020B0604020202020204" pitchFamily="34" charset="0"/>
              <a:buChar char="•"/>
            </a:pPr>
            <a:r>
              <a:rPr lang="en-US" dirty="0"/>
              <a:t>Difficulty of concepts</a:t>
            </a:r>
          </a:p>
          <a:p>
            <a:pPr marL="285750" indent="-285750">
              <a:lnSpc>
                <a:spcPct val="150000"/>
              </a:lnSpc>
              <a:buFont typeface="Arial" panose="020B0604020202020204" pitchFamily="34" charset="0"/>
              <a:buChar char="•"/>
            </a:pPr>
            <a:r>
              <a:rPr lang="en-US" dirty="0"/>
              <a:t>What prior knowledge do the children need?</a:t>
            </a:r>
          </a:p>
          <a:p>
            <a:pPr marL="285750" indent="-285750">
              <a:lnSpc>
                <a:spcPct val="150000"/>
              </a:lnSpc>
              <a:buFont typeface="Arial" panose="020B0604020202020204" pitchFamily="34" charset="0"/>
              <a:buChar char="•"/>
            </a:pPr>
            <a:r>
              <a:rPr lang="en-US" dirty="0"/>
              <a:t>Cross curricular links</a:t>
            </a:r>
            <a:endParaRPr lang="en-GB" dirty="0"/>
          </a:p>
        </p:txBody>
      </p:sp>
    </p:spTree>
    <p:extLst>
      <p:ext uri="{BB962C8B-B14F-4D97-AF65-F5344CB8AC3E}">
        <p14:creationId xmlns:p14="http://schemas.microsoft.com/office/powerpoint/2010/main" val="2043810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34</TotalTime>
  <Words>806</Words>
  <Application>Microsoft Macintosh PowerPoint</Application>
  <PresentationFormat>Widescreen</PresentationFormat>
  <Paragraphs>127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Century Gothic</vt:lpstr>
      <vt:lpstr>Wingdings 2</vt:lpstr>
      <vt:lpstr>Quotable</vt:lpstr>
      <vt:lpstr>Science CTTP Training </vt:lpstr>
      <vt:lpstr>Introductions</vt:lpstr>
      <vt:lpstr>Overview of the Day</vt:lpstr>
      <vt:lpstr>Second Session:</vt:lpstr>
      <vt:lpstr>Purpose of Study</vt:lpstr>
      <vt:lpstr>National Curriculum </vt:lpstr>
      <vt:lpstr>Where can science take place?</vt:lpstr>
      <vt:lpstr>National Curriculum</vt:lpstr>
      <vt:lpstr>Long Term Overview</vt:lpstr>
      <vt:lpstr>Medium Term Planning</vt:lpstr>
      <vt:lpstr>Short Term Planning  </vt:lpstr>
      <vt:lpstr>Acquiring Knowledge</vt:lpstr>
      <vt:lpstr>Ideas</vt:lpstr>
      <vt:lpstr>Women in Science</vt:lpstr>
      <vt:lpstr>Knowledge Organisers</vt:lpstr>
      <vt:lpstr>Let’s have a break!</vt:lpstr>
      <vt:lpstr>Working Scientifically </vt:lpstr>
      <vt:lpstr>Working Scientifically </vt:lpstr>
      <vt:lpstr>Working Scientifically </vt:lpstr>
      <vt:lpstr>Working Scientifically </vt:lpstr>
      <vt:lpstr>What are the potential barriers to working scientifically?</vt:lpstr>
      <vt:lpstr>Working Scientifically </vt:lpstr>
      <vt:lpstr>Working Scientifically</vt:lpstr>
      <vt:lpstr>Asking Questions</vt:lpstr>
      <vt:lpstr>Making Predictions</vt:lpstr>
      <vt:lpstr>Setting Up Tests</vt:lpstr>
      <vt:lpstr>Observing and Measuring</vt:lpstr>
      <vt:lpstr>Recording Data</vt:lpstr>
      <vt:lpstr>Interpreting and Communicating Results</vt:lpstr>
      <vt:lpstr>Evaluating</vt:lpstr>
      <vt:lpstr>Working Scientifically</vt:lpstr>
      <vt:lpstr>Working Scientifically</vt:lpstr>
      <vt:lpstr>Working Scientifically - Ideas</vt:lpstr>
      <vt:lpstr>PowerPoint Presentation</vt:lpstr>
      <vt:lpstr>Lunch!</vt:lpstr>
      <vt:lpstr>Recapping prior learning</vt:lpstr>
      <vt:lpstr>Assessment </vt:lpstr>
      <vt:lpstr>Self Assessment</vt:lpstr>
      <vt:lpstr>Book Look</vt:lpstr>
      <vt:lpstr>Supporting SEND pupils in Science</vt:lpstr>
      <vt:lpstr>Teaching outside of the classroom </vt:lpstr>
      <vt:lpstr>Planning a Scientific Investigation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CTTP Training </dc:title>
  <dc:creator>Ailidh McAllister (St Aidan's)</dc:creator>
  <cp:lastModifiedBy>Ailidh McAllister-Williams</cp:lastModifiedBy>
  <cp:revision>2</cp:revision>
  <dcterms:created xsi:type="dcterms:W3CDTF">2023-10-16T07:33:19Z</dcterms:created>
  <dcterms:modified xsi:type="dcterms:W3CDTF">2023-10-16T18:26:56Z</dcterms:modified>
</cp:coreProperties>
</file>