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8" r:id="rId2"/>
    <p:sldId id="454" r:id="rId3"/>
    <p:sldId id="442" r:id="rId4"/>
    <p:sldId id="444" r:id="rId5"/>
    <p:sldId id="447" r:id="rId6"/>
    <p:sldId id="422" r:id="rId7"/>
    <p:sldId id="475" r:id="rId8"/>
    <p:sldId id="477" r:id="rId9"/>
    <p:sldId id="456" r:id="rId10"/>
    <p:sldId id="455" r:id="rId11"/>
    <p:sldId id="462" r:id="rId12"/>
    <p:sldId id="459" r:id="rId13"/>
    <p:sldId id="463" r:id="rId14"/>
    <p:sldId id="478" r:id="rId15"/>
    <p:sldId id="481" r:id="rId16"/>
    <p:sldId id="457" r:id="rId17"/>
    <p:sldId id="464" r:id="rId18"/>
    <p:sldId id="465" r:id="rId19"/>
    <p:sldId id="467" r:id="rId20"/>
    <p:sldId id="440" r:id="rId21"/>
    <p:sldId id="432" r:id="rId22"/>
    <p:sldId id="458" r:id="rId23"/>
    <p:sldId id="468" r:id="rId24"/>
    <p:sldId id="469" r:id="rId25"/>
    <p:sldId id="470" r:id="rId26"/>
    <p:sldId id="471" r:id="rId27"/>
    <p:sldId id="430" r:id="rId28"/>
    <p:sldId id="453" r:id="rId29"/>
    <p:sldId id="433" r:id="rId30"/>
    <p:sldId id="434" r:id="rId3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F9FC119-51CC-4F7D-8CC6-D4AA485C85F3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48BE16-02F5-4277-B67A-E22F435D3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0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0D972FB-F480-427E-812F-3A5CCE0420F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E5BC5B0-2B45-47D2-9D80-9B4BF3533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9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Welcome to </a:t>
            </a:r>
            <a:r>
              <a:rPr lang="en-GB" b="1" dirty="0">
                <a:solidFill>
                  <a:srgbClr val="FF0000"/>
                </a:solidFill>
              </a:rPr>
              <a:t>maths!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306961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32BF89-1062-4DBD-AF6E-5516A308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36" y="122569"/>
            <a:ext cx="8296275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57AC3-B7D0-4F66-BD44-9C0AC01A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36" y="45885"/>
            <a:ext cx="8296274" cy="68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6576-1EA2-4CBE-94EA-2412AE3B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C84F-AC16-4464-A8C9-4728009C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 the problem as a bar model and solve them.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28BBC-CDDD-4A8A-B57A-598334F3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2" b="56510"/>
          <a:stretch/>
        </p:blipFill>
        <p:spPr>
          <a:xfrm>
            <a:off x="685800" y="3020876"/>
            <a:ext cx="10917250" cy="17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6576-1EA2-4CBE-94EA-2412AE3B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C84F-AC16-4464-A8C9-4728009C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 the problem as a bar model and solve them.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28BBC-CDDD-4A8A-B57A-598334F3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14" b="24232"/>
          <a:stretch/>
        </p:blipFill>
        <p:spPr>
          <a:xfrm>
            <a:off x="685800" y="2949677"/>
            <a:ext cx="11136483" cy="20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6576-1EA2-4CBE-94EA-2412AE3B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C84F-AC16-4464-A8C9-4728009C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 the problem as a bar model and solve them.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28BBC-CDDD-4A8A-B57A-598334F3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9"/>
          <a:stretch/>
        </p:blipFill>
        <p:spPr>
          <a:xfrm>
            <a:off x="479755" y="3208866"/>
            <a:ext cx="10367365" cy="13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20B64B-598D-4464-AEB4-69701A3892D3}"/>
              </a:ext>
            </a:extLst>
          </p:cNvPr>
          <p:cNvSpPr txBox="1">
            <a:spLocks/>
          </p:cNvSpPr>
          <p:nvPr/>
        </p:nvSpPr>
        <p:spPr>
          <a:xfrm>
            <a:off x="608920" y="0"/>
            <a:ext cx="108204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latin typeface="Sassoon Primary Rg" panose="02000606020000020004" pitchFamily="2" charset="0"/>
              </a:rPr>
              <a:t>Date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latin typeface="Sassoon Primary Rg" panose="02000606020000020004" pitchFamily="2" charset="0"/>
              </a:rPr>
              <a:t>WALT: To solve problem involving adding and subtracting integers </a:t>
            </a:r>
            <a:endParaRPr lang="en-GB" u="sng" dirty="0">
              <a:latin typeface="Sassoon Primary Rg" panose="02000606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7127C-DBC4-33F7-1EFB-CB6D480D4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954314"/>
            <a:ext cx="2800350" cy="538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3C76E-8CB0-96A8-BD7D-D9E82EAC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07" y="1260801"/>
            <a:ext cx="2745740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EDF22-67F3-11D7-297D-79315715F668}"/>
              </a:ext>
            </a:extLst>
          </p:cNvPr>
          <p:cNvSpPr txBox="1"/>
          <p:nvPr/>
        </p:nvSpPr>
        <p:spPr>
          <a:xfrm>
            <a:off x="3827689" y="1260801"/>
            <a:ext cx="2144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Write out this calculation.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Cut out this box </a:t>
            </a:r>
          </a:p>
          <a:p>
            <a:endParaRPr lang="en-GB" dirty="0"/>
          </a:p>
          <a:p>
            <a:r>
              <a:rPr lang="en-GB" dirty="0"/>
              <a:t>     A=</a:t>
            </a:r>
          </a:p>
          <a:p>
            <a:r>
              <a:rPr lang="en-GB" dirty="0"/>
              <a:t>     B =</a:t>
            </a:r>
          </a:p>
          <a:p>
            <a:r>
              <a:rPr lang="en-GB" dirty="0"/>
              <a:t>     C =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C1C4B-3F53-E28C-37CF-056638ED6482}"/>
              </a:ext>
            </a:extLst>
          </p:cNvPr>
          <p:cNvSpPr/>
          <p:nvPr/>
        </p:nvSpPr>
        <p:spPr>
          <a:xfrm>
            <a:off x="856570" y="3429000"/>
            <a:ext cx="2800350" cy="20791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7C8D-8192-D9A6-FA55-06E39BA133F4}"/>
              </a:ext>
            </a:extLst>
          </p:cNvPr>
          <p:cNvSpPr txBox="1"/>
          <p:nvPr/>
        </p:nvSpPr>
        <p:spPr>
          <a:xfrm>
            <a:off x="8758917" y="1290034"/>
            <a:ext cx="214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Michael is ________, I know this because...</a:t>
            </a:r>
          </a:p>
        </p:txBody>
      </p:sp>
    </p:spTree>
    <p:extLst>
      <p:ext uri="{BB962C8B-B14F-4D97-AF65-F5344CB8AC3E}">
        <p14:creationId xmlns:p14="http://schemas.microsoft.com/office/powerpoint/2010/main" val="270656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3DDC-87AB-4B43-97EC-C918A87E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20B64B-598D-4464-AEB4-69701A3892D3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8204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latin typeface="Sassoon Primary Rg" panose="02000606020000020004" pitchFamily="2" charset="0"/>
              </a:rPr>
              <a:t>Challenge </a:t>
            </a:r>
            <a:endParaRPr lang="en-GB" u="sng" dirty="0">
              <a:latin typeface="Sassoon Primary Rg" panose="02000606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99F7E-B901-4598-9499-D980B789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03" y="488206"/>
            <a:ext cx="4611584" cy="4533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18AFC-9C1C-4CF4-BB56-78F3E55D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90" y="2617326"/>
            <a:ext cx="5172454" cy="37135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311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Welcome to </a:t>
            </a:r>
            <a:r>
              <a:rPr lang="en-GB" b="1" dirty="0">
                <a:solidFill>
                  <a:srgbClr val="FF0000"/>
                </a:solidFill>
              </a:rPr>
              <a:t>maths!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33446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CA89D-9A49-4AF0-AF1A-4DCD5E84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04" y="668594"/>
            <a:ext cx="8223632" cy="4788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430D2-DE9A-4F05-8FC6-B94B017C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014" y="668594"/>
            <a:ext cx="8388611" cy="57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9B76-40DB-4DA9-BEB3-1C71D2C0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I/we 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0D994-886F-4037-A5EE-3F501DEC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81" y="1929272"/>
            <a:ext cx="8453438" cy="37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2749-4868-4375-A861-43949F89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you do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D6F6B-74A3-4ACB-B41C-64960A5F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9" y="2057401"/>
            <a:ext cx="8473102" cy="3800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2E10D-B7AB-45A8-A3A5-A9ECA28C4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9" y="4962149"/>
            <a:ext cx="5335996" cy="14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67C8B-2E81-40BD-9CC5-D9C4C78D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32" y="375162"/>
            <a:ext cx="8744133" cy="5117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8A23E-72E0-4D59-9EF8-8056AF33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32" y="391754"/>
            <a:ext cx="8718021" cy="60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778098"/>
          </a:xfr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5400" b="1" u="sng" dirty="0"/>
              <a:t>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8746"/>
            <a:ext cx="12192000" cy="5819254"/>
          </a:xfr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Convince me that Eva’s number is 2756…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Method 1- calculation steps</a:t>
            </a:r>
          </a:p>
          <a:p>
            <a:pPr marL="0" indent="0">
              <a:buNone/>
            </a:pPr>
            <a:r>
              <a:rPr lang="en-GB" sz="2400" dirty="0"/>
              <a:t>Method 2- explanation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B325D-CC6D-4E8B-8B31-BB89B31B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3" t="36036" r="31692" b="12391"/>
          <a:stretch/>
        </p:blipFill>
        <p:spPr>
          <a:xfrm>
            <a:off x="4297460" y="1661416"/>
            <a:ext cx="2821271" cy="41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1754-D65C-4943-B75A-53F6693C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Date</a:t>
            </a:r>
          </a:p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WALT: Solve problems involving adding and subtracting integers.  </a:t>
            </a:r>
          </a:p>
          <a:p>
            <a:pPr marL="0" indent="0" algn="ctr">
              <a:buNone/>
            </a:pPr>
            <a:r>
              <a:rPr lang="en-US" u="sng" dirty="0">
                <a:latin typeface="Sassoon Primary Rg" panose="02000606020000020004" pitchFamily="2" charset="0"/>
              </a:rPr>
              <a:t>Think</a:t>
            </a: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Method 1</a:t>
            </a:r>
          </a:p>
          <a:p>
            <a:pPr marL="0" indent="0">
              <a:buNone/>
            </a:pPr>
            <a:r>
              <a:rPr lang="en-US" b="1" dirty="0">
                <a:latin typeface="Sassoon Primary Rg" panose="02000606020000020004" pitchFamily="2" charset="0"/>
              </a:rPr>
              <a:t>What steps did you take?</a:t>
            </a:r>
          </a:p>
          <a:p>
            <a:pPr marL="0" indent="0">
              <a:buNone/>
            </a:pPr>
            <a:endParaRPr lang="en-US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Method 2</a:t>
            </a:r>
          </a:p>
          <a:p>
            <a:pPr marL="0" indent="0">
              <a:buNone/>
            </a:pPr>
            <a:r>
              <a:rPr lang="en-US" dirty="0" err="1">
                <a:latin typeface="Sassoon Primary Rg" panose="02000606020000020004" pitchFamily="2" charset="0"/>
              </a:rPr>
              <a:t>Mrs</a:t>
            </a:r>
            <a:r>
              <a:rPr lang="en-US" dirty="0">
                <a:latin typeface="Sassoon Primary Rg" panose="02000606020000020004" pitchFamily="2" charset="0"/>
              </a:rPr>
              <a:t> McDonald, I know that Eva’s number is … because…</a:t>
            </a: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C34B2-9D62-4E20-8FBF-0B733246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7" t="24154" r="10231" b="14034"/>
          <a:stretch/>
        </p:blipFill>
        <p:spPr>
          <a:xfrm>
            <a:off x="4122346" y="874493"/>
            <a:ext cx="3947308" cy="21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4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Welcome to </a:t>
            </a:r>
            <a:r>
              <a:rPr lang="en-GB" b="1" dirty="0">
                <a:solidFill>
                  <a:srgbClr val="FF0000"/>
                </a:solidFill>
              </a:rPr>
              <a:t>maths!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305041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5DE9F-8D7B-44E3-BB51-6BE8DDD7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96" y="200792"/>
            <a:ext cx="7343775" cy="430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7D067-A093-43B0-A034-9FDC9350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75" y="200792"/>
            <a:ext cx="7395483" cy="66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200-2414-44A5-81B5-9A2DE50E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74676-985A-4DD3-94C5-D1F207CE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20" y="2272634"/>
            <a:ext cx="8377271" cy="27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200-2414-44A5-81B5-9A2DE50E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we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0B95F-E3B7-4508-A915-55FEE306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2" y="1656890"/>
            <a:ext cx="6604973" cy="44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200-2414-44A5-81B5-9A2DE50E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you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E2384-3AF8-497D-8C78-0880CAFE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0" y="2057401"/>
            <a:ext cx="8014859" cy="30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670"/>
            <a:ext cx="12192000" cy="778098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/>
              <a:t>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40768"/>
            <a:ext cx="12191999" cy="5328592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What’s the same and what’s different? 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b="1" dirty="0"/>
              <a:t>a. </a:t>
            </a:r>
            <a:r>
              <a:rPr lang="en-GB" sz="4000" dirty="0"/>
              <a:t>456,314 + 32,120</a:t>
            </a:r>
          </a:p>
          <a:p>
            <a:pPr marL="0" indent="0" algn="ctr">
              <a:buNone/>
            </a:pPr>
            <a:r>
              <a:rPr lang="en-GB" sz="4000" b="1" dirty="0"/>
              <a:t>b. </a:t>
            </a:r>
            <a:r>
              <a:rPr lang="en-GB" sz="4000" dirty="0"/>
              <a:t>41,527 + 635,850</a:t>
            </a:r>
          </a:p>
          <a:p>
            <a:pPr marL="0" indent="0" algn="ctr">
              <a:buNone/>
            </a:pPr>
            <a:r>
              <a:rPr lang="en-GB" sz="4000" b="1" dirty="0"/>
              <a:t>c. </a:t>
            </a:r>
            <a:r>
              <a:rPr lang="en-GB" sz="4000" dirty="0"/>
              <a:t>6,548,654 + 10,535,434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b="1" dirty="0"/>
              <a:t>Work out answers- </a:t>
            </a:r>
            <a:r>
              <a:rPr lang="en-GB" sz="2400" dirty="0"/>
              <a:t>primes, odd, even, multiples, biggest, smallest, difference between, place value, digits.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1754-D65C-4943-B75A-53F6693C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Date</a:t>
            </a:r>
          </a:p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WALT: Solve problems involving adding and subtracting integers.  </a:t>
            </a: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endParaRPr lang="en-US" sz="1800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r>
              <a:rPr lang="en-GB" sz="1800" b="1" dirty="0">
                <a:latin typeface="Sassoon Primary Rg" panose="02000606020000020004" pitchFamily="2" charset="0"/>
              </a:rPr>
              <a:t>a. </a:t>
            </a:r>
            <a:r>
              <a:rPr lang="en-GB" sz="1800" dirty="0">
                <a:latin typeface="Sassoon Primary Rg" panose="02000606020000020004" pitchFamily="2" charset="0"/>
              </a:rPr>
              <a:t>456,314 + 32,120= </a:t>
            </a:r>
          </a:p>
          <a:p>
            <a:pPr marL="0" indent="0">
              <a:buNone/>
            </a:pPr>
            <a:r>
              <a:rPr lang="en-GB" sz="1800" b="1" dirty="0">
                <a:latin typeface="Sassoon Primary Rg" panose="02000606020000020004" pitchFamily="2" charset="0"/>
              </a:rPr>
              <a:t>b. </a:t>
            </a:r>
            <a:r>
              <a:rPr lang="en-GB" sz="1800" dirty="0">
                <a:latin typeface="Sassoon Primary Rg" panose="02000606020000020004" pitchFamily="2" charset="0"/>
              </a:rPr>
              <a:t>41,527 + 635,850= </a:t>
            </a:r>
          </a:p>
          <a:p>
            <a:pPr marL="0" indent="0">
              <a:buNone/>
            </a:pPr>
            <a:r>
              <a:rPr lang="en-GB" sz="1800" b="1" dirty="0">
                <a:latin typeface="Sassoon Primary Rg" panose="02000606020000020004" pitchFamily="2" charset="0"/>
              </a:rPr>
              <a:t>c. </a:t>
            </a:r>
            <a:r>
              <a:rPr lang="en-GB" sz="1800" dirty="0">
                <a:latin typeface="Sassoon Primary Rg" panose="02000606020000020004" pitchFamily="2" charset="0"/>
              </a:rPr>
              <a:t>6,548,654 + 10,535,434= </a:t>
            </a:r>
          </a:p>
          <a:p>
            <a:pPr marL="0" indent="0">
              <a:buNone/>
            </a:pPr>
            <a:endParaRPr lang="en-US" sz="1800" u="sng" dirty="0">
              <a:latin typeface="Sassoon Primary Rg" panose="02000606020000020004" pitchFamily="2" charset="0"/>
            </a:endParaRPr>
          </a:p>
          <a:p>
            <a:pPr marL="0" indent="0">
              <a:buNone/>
            </a:pPr>
            <a:r>
              <a:rPr lang="en-US" sz="1800" u="sng" dirty="0">
                <a:latin typeface="Sassoon Primary Rg" panose="02000606020000020004" pitchFamily="2" charset="0"/>
              </a:rPr>
              <a:t>Similarities</a:t>
            </a:r>
          </a:p>
          <a:p>
            <a:pPr marL="0" indent="0">
              <a:buNone/>
            </a:pPr>
            <a:r>
              <a:rPr lang="en-US" sz="1800" dirty="0">
                <a:latin typeface="Sassoon Primary Rg" panose="02000606020000020004" pitchFamily="2" charset="0"/>
              </a:rPr>
              <a:t>- </a:t>
            </a:r>
          </a:p>
          <a:p>
            <a:pPr marL="0" indent="0">
              <a:buNone/>
            </a:pPr>
            <a:r>
              <a:rPr lang="en-US" sz="1800" dirty="0">
                <a:latin typeface="Sassoon Primary Rg" panose="02000606020000020004" pitchFamily="2" charset="0"/>
              </a:rPr>
              <a:t>-</a:t>
            </a:r>
          </a:p>
          <a:p>
            <a:pPr marL="0" indent="0">
              <a:buNone/>
            </a:pPr>
            <a:r>
              <a:rPr lang="en-US" sz="1800" dirty="0">
                <a:latin typeface="Sassoon Primary Rg" panose="02000606020000020004" pitchFamily="2" charset="0"/>
              </a:rPr>
              <a:t>-</a:t>
            </a:r>
          </a:p>
          <a:p>
            <a:pPr marL="0" indent="0">
              <a:buNone/>
            </a:pPr>
            <a:r>
              <a:rPr lang="en-US" sz="1800" u="sng" dirty="0">
                <a:latin typeface="Sassoon Primary Rg" panose="02000606020000020004" pitchFamily="2" charset="0"/>
              </a:rPr>
              <a:t>Differences</a:t>
            </a:r>
          </a:p>
          <a:p>
            <a:pPr marL="0" indent="0">
              <a:buNone/>
            </a:pPr>
            <a:r>
              <a:rPr lang="en-US" sz="1800" dirty="0"/>
              <a:t>-</a:t>
            </a:r>
          </a:p>
          <a:p>
            <a:pPr marL="0" indent="0">
              <a:buNone/>
            </a:pPr>
            <a:r>
              <a:rPr lang="en-US" sz="1800" dirty="0"/>
              <a:t>-</a:t>
            </a:r>
          </a:p>
          <a:p>
            <a:pPr marL="0" indent="0">
              <a:buNone/>
            </a:pPr>
            <a:r>
              <a:rPr lang="en-US" sz="1800" dirty="0"/>
              <a:t>-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CF620-2171-4CE2-B37E-B9D431265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004" y="840365"/>
            <a:ext cx="2919992" cy="14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9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78098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/>
              <a:t>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54770"/>
            <a:ext cx="12191999" cy="5328592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Always, sometime, never…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GB" sz="3200" dirty="0"/>
              <a:t>When I add two 4-digit numbers together it will make a </a:t>
            </a:r>
          </a:p>
          <a:p>
            <a:pPr marL="0" indent="0" algn="ctr">
              <a:buNone/>
            </a:pPr>
            <a:r>
              <a:rPr lang="en-GB" sz="3200" dirty="0"/>
              <a:t>5-digit number.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529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35BE73-7F7D-4907-B101-F7577071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0"/>
            <a:ext cx="8640960" cy="20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F59B4-E6B7-4E30-87C1-F25B48EC8DF9}"/>
              </a:ext>
            </a:extLst>
          </p:cNvPr>
          <p:cNvSpPr/>
          <p:nvPr/>
        </p:nvSpPr>
        <p:spPr>
          <a:xfrm>
            <a:off x="160038" y="1902162"/>
            <a:ext cx="1177140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8740BED-5982-4C52-853F-DF10762F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40" y="1921095"/>
            <a:ext cx="9855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Show me how to work out the answers: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02EC1A5-0E81-480A-B2A4-D5CA088C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508" y="2576075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  8 5 4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+ 7 8 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C9E9BF-5D86-4742-BDDB-D42C47C64EB6}"/>
              </a:ext>
            </a:extLst>
          </p:cNvPr>
          <p:cNvCxnSpPr/>
          <p:nvPr/>
        </p:nvCxnSpPr>
        <p:spPr>
          <a:xfrm>
            <a:off x="1786633" y="3490475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B9B34A-CDD6-4C17-BD9C-D22B6FEA298B}"/>
              </a:ext>
            </a:extLst>
          </p:cNvPr>
          <p:cNvCxnSpPr/>
          <p:nvPr/>
        </p:nvCxnSpPr>
        <p:spPr>
          <a:xfrm>
            <a:off x="1783458" y="3944500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2">
            <a:extLst>
              <a:ext uri="{FF2B5EF4-FFF2-40B4-BE49-F238E27FC236}">
                <a16:creationId xmlns:a16="http://schemas.microsoft.com/office/drawing/2014/main" id="{E47FA5E6-2E9A-44E0-947D-96AF5E3C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608" y="26205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3F65CE-F6ED-435A-A5BB-8A34FFF1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558" y="3466662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3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E6034-563E-44C2-97E2-BFF79D9B2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146" y="3219012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298667-E07D-4AA9-94A9-FEBAC87B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408" y="3453962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4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EBFA4-2035-4402-B59E-94D40697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608" y="3211075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520DFB-D2DE-419D-83AC-035108AE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33" y="3453962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1 6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1758D06B-ED68-4F06-8F28-885A4E51C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471" y="2576075"/>
            <a:ext cx="194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  7 6 . 3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+ 5 4 . 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904908-E104-4235-9C13-50330A386733}"/>
              </a:ext>
            </a:extLst>
          </p:cNvPr>
          <p:cNvCxnSpPr/>
          <p:nvPr/>
        </p:nvCxnSpPr>
        <p:spPr>
          <a:xfrm>
            <a:off x="3639246" y="3490475"/>
            <a:ext cx="13938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334C72-91D5-41AC-A02A-9E306B598AE3}"/>
              </a:ext>
            </a:extLst>
          </p:cNvPr>
          <p:cNvCxnSpPr/>
          <p:nvPr/>
        </p:nvCxnSpPr>
        <p:spPr>
          <a:xfrm>
            <a:off x="3636071" y="3944500"/>
            <a:ext cx="13938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2">
            <a:extLst>
              <a:ext uri="{FF2B5EF4-FFF2-40B4-BE49-F238E27FC236}">
                <a16:creationId xmlns:a16="http://schemas.microsoft.com/office/drawing/2014/main" id="{19C16085-E7DE-4FB2-B8D1-244DCDC0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571" y="26205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91A75-C851-4687-A7DE-8D9403D1A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846" y="34714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8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538E41-2FB9-4736-88B3-2C578468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996" y="3466662"/>
            <a:ext cx="284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.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A72F61-4F79-430E-9D6B-E2D89E1A8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183" y="3468250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0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A2ADDC-E0BD-461D-9DAC-316EEC86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433" y="3211075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BEBE7C-6FAB-4CC8-A6F8-3D3F7880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933" y="3479362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1 3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TextBox 103">
            <a:extLst>
              <a:ext uri="{FF2B5EF4-FFF2-40B4-BE49-F238E27FC236}">
                <a16:creationId xmlns:a16="http://schemas.microsoft.com/office/drawing/2014/main" id="{FE45C8FB-178B-45C7-8AA1-838B4F24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08" y="26078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(c)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F7A7B31D-83A6-4277-9DDD-15981223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771" y="2563375"/>
            <a:ext cx="1993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3.26 + 14.9</a:t>
            </a:r>
          </a:p>
        </p:txBody>
      </p:sp>
      <p:sp>
        <p:nvSpPr>
          <p:cNvPr id="29" name="TextBox 104">
            <a:extLst>
              <a:ext uri="{FF2B5EF4-FFF2-40B4-BE49-F238E27FC236}">
                <a16:creationId xmlns:a16="http://schemas.microsoft.com/office/drawing/2014/main" id="{5C81B47D-A116-42FE-974E-4BD90AA9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433" y="2607825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(d)</a:t>
            </a:r>
          </a:p>
        </p:txBody>
      </p:sp>
      <p:sp>
        <p:nvSpPr>
          <p:cNvPr id="30" name="Rectangle 105">
            <a:extLst>
              <a:ext uri="{FF2B5EF4-FFF2-40B4-BE49-F238E27FC236}">
                <a16:creationId xmlns:a16="http://schemas.microsoft.com/office/drawing/2014/main" id="{72A94095-7E1F-4064-A7EE-8B9757C7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908" y="2563375"/>
            <a:ext cx="1795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5.8 + 0.34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BC365EC5-57A2-4637-B8EF-968649D2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846" y="3066612"/>
            <a:ext cx="2120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      3 . 2 6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+ 1 4 . 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2BD8ED-0ACF-41D7-8E43-B2751BB05D79}"/>
              </a:ext>
            </a:extLst>
          </p:cNvPr>
          <p:cNvCxnSpPr/>
          <p:nvPr/>
        </p:nvCxnSpPr>
        <p:spPr>
          <a:xfrm>
            <a:off x="5647433" y="3981012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9BC23A-5E28-4655-ACD7-3C06FC3E506A}"/>
              </a:ext>
            </a:extLst>
          </p:cNvPr>
          <p:cNvCxnSpPr/>
          <p:nvPr/>
        </p:nvCxnSpPr>
        <p:spPr>
          <a:xfrm>
            <a:off x="5644258" y="4435037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3DECEBA-0485-4BAB-B30F-F45F64CD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383" y="349047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7B4CEF-0028-4047-AA84-28E4795F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233" y="3066612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CAA352-707C-4705-8297-BFEE5D5B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196" y="3939737"/>
            <a:ext cx="38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6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51EAF3-2670-4091-B04F-6A87AF427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571" y="3942912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1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B3A4C-5604-477A-B760-900DBEBD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021" y="3701612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0EBA6A-D3CA-4D9C-8142-23AA97EF0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196" y="3931800"/>
            <a:ext cx="284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.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ED477B-5BBE-4D18-9F39-4584D5F6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571" y="39445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8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5D4312-4A13-40A1-ABF2-CC9BA425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821" y="3952437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1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96B3B220-A2DE-4ADD-AC05-4DE89836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796" y="3066612"/>
            <a:ext cx="211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    5 . 8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+  0 . 3 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9353F4-BB46-4E6A-BDCD-247485646BDA}"/>
              </a:ext>
            </a:extLst>
          </p:cNvPr>
          <p:cNvCxnSpPr/>
          <p:nvPr/>
        </p:nvCxnSpPr>
        <p:spPr>
          <a:xfrm>
            <a:off x="8189021" y="3981012"/>
            <a:ext cx="139223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92C40C1-1B7A-4AC5-95D0-FEBF004A0289}"/>
              </a:ext>
            </a:extLst>
          </p:cNvPr>
          <p:cNvCxnSpPr/>
          <p:nvPr/>
        </p:nvCxnSpPr>
        <p:spPr>
          <a:xfrm>
            <a:off x="8185846" y="4435037"/>
            <a:ext cx="139223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E4B23B8-1250-4F39-A60F-E28CFBCDE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658" y="3066612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0FB01F-2848-4B2D-81F1-8619BACE2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121" y="39445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4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69878C-4468-495A-8A14-90583E34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146" y="394450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1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E11519-1102-4320-BE1D-4F247DE8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346" y="3701612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C5A3AD-3A44-454F-9C9E-50811290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171" y="3949262"/>
            <a:ext cx="284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.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D25C34-E445-455A-AD25-03BEDA35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246" y="39445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6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23B5AB-E329-4628-81C9-6A7554BC8719}"/>
              </a:ext>
            </a:extLst>
          </p:cNvPr>
          <p:cNvSpPr/>
          <p:nvPr/>
        </p:nvSpPr>
        <p:spPr>
          <a:xfrm>
            <a:off x="2965181" y="4734831"/>
            <a:ext cx="5466985" cy="120032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Pictorial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Show me using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a bar model.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baseline="0" dirty="0">
                <a:solidFill>
                  <a:srgbClr val="FF0000"/>
                </a:solidFill>
                <a:latin typeface="Calibri"/>
              </a:rPr>
              <a:t>Show me using a part whole model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C1DCC9-563A-4BA0-8BD8-A0F80F50C681}"/>
              </a:ext>
            </a:extLst>
          </p:cNvPr>
          <p:cNvSpPr/>
          <p:nvPr/>
        </p:nvSpPr>
        <p:spPr>
          <a:xfrm>
            <a:off x="1459608" y="6075571"/>
            <a:ext cx="38164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0000"/>
                </a:solidFill>
              </a:rPr>
              <a:t>Concrete</a:t>
            </a:r>
            <a:endParaRPr lang="en-GB" sz="2800" b="1" u="sng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Show me using counters.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5FDAF5B-6C77-4B13-BBCB-EA5CE2E311AB}"/>
              </a:ext>
            </a:extLst>
          </p:cNvPr>
          <p:cNvSpPr/>
          <p:nvPr/>
        </p:nvSpPr>
        <p:spPr>
          <a:xfrm>
            <a:off x="6001495" y="6110682"/>
            <a:ext cx="41841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</a:rPr>
              <a:t>Abstract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Show me using column method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1754-D65C-4943-B75A-53F6693C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/>
              <a:t>Date</a:t>
            </a:r>
          </a:p>
          <a:p>
            <a:pPr marL="0" indent="0" algn="ctr">
              <a:buNone/>
            </a:pPr>
            <a:r>
              <a:rPr lang="en-US" u="sng" dirty="0"/>
              <a:t>Solve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Method 1</a:t>
            </a:r>
          </a:p>
          <a:p>
            <a:pPr marL="0" indent="0">
              <a:buNone/>
            </a:pPr>
            <a:r>
              <a:rPr lang="en-US" dirty="0"/>
              <a:t>4-5 methods to prove/disprove.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Method 2</a:t>
            </a:r>
          </a:p>
          <a:p>
            <a:pPr marL="0" indent="0">
              <a:buNone/>
            </a:pPr>
            <a:r>
              <a:rPr lang="en-US" dirty="0"/>
              <a:t>Miss McArthur, I know this is ____________ true because…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6D4D8-022E-45E5-A99B-E02D3964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19" y="272846"/>
            <a:ext cx="3967162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35BE73-7F7D-4907-B101-F7577071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0"/>
            <a:ext cx="8640960" cy="20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F59B4-E6B7-4E30-87C1-F25B48EC8DF9}"/>
              </a:ext>
            </a:extLst>
          </p:cNvPr>
          <p:cNvSpPr/>
          <p:nvPr/>
        </p:nvSpPr>
        <p:spPr>
          <a:xfrm>
            <a:off x="210296" y="1908049"/>
            <a:ext cx="1177140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solidFill>
                  <a:prstClr val="black"/>
                </a:solidFill>
              </a:rPr>
              <a:t>2. </a:t>
            </a:r>
            <a:r>
              <a:rPr lang="en-US" sz="2800" dirty="0"/>
              <a:t>Show me the answers:</a:t>
            </a:r>
            <a:endParaRPr lang="en-GB" sz="28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7AFB660-82F6-4D62-86FA-DEFD3E3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2514613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  5 6 3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- 2 8 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DAA387-0176-4FE8-854E-85A165A6193E}"/>
              </a:ext>
            </a:extLst>
          </p:cNvPr>
          <p:cNvCxnSpPr/>
          <p:nvPr/>
        </p:nvCxnSpPr>
        <p:spPr>
          <a:xfrm>
            <a:off x="1651000" y="3429013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38D2C-036C-47D6-9D60-58AE1331DBC5}"/>
              </a:ext>
            </a:extLst>
          </p:cNvPr>
          <p:cNvCxnSpPr/>
          <p:nvPr/>
        </p:nvCxnSpPr>
        <p:spPr>
          <a:xfrm>
            <a:off x="1647825" y="3883038"/>
            <a:ext cx="11525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2">
            <a:extLst>
              <a:ext uri="{FF2B5EF4-FFF2-40B4-BE49-F238E27FC236}">
                <a16:creationId xmlns:a16="http://schemas.microsoft.com/office/drawing/2014/main" id="{799C391C-CE87-4395-A2C6-03599082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559063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(a)</a:t>
            </a: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37E56461-1FF2-45D2-9944-79495E34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2559063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(b)</a:t>
            </a:r>
          </a:p>
        </p:txBody>
      </p:sp>
      <p:sp>
        <p:nvSpPr>
          <p:cNvPr id="11" name="TextBox 103">
            <a:extLst>
              <a:ext uri="{FF2B5EF4-FFF2-40B4-BE49-F238E27FC236}">
                <a16:creationId xmlns:a16="http://schemas.microsoft.com/office/drawing/2014/main" id="{FF37C2F9-2F9F-4BF4-96AF-B01B737C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2546363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(c)</a:t>
            </a:r>
          </a:p>
        </p:txBody>
      </p:sp>
      <p:sp>
        <p:nvSpPr>
          <p:cNvPr id="12" name="TextBox 104">
            <a:extLst>
              <a:ext uri="{FF2B5EF4-FFF2-40B4-BE49-F238E27FC236}">
                <a16:creationId xmlns:a16="http://schemas.microsoft.com/office/drawing/2014/main" id="{2452B8B5-97B0-4A0A-983E-DEC37D19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533663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charset="0"/>
              </a:rPr>
              <a:t>(d)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1E43F0-644B-4828-ADD7-FFFC075C1539}"/>
              </a:ext>
            </a:extLst>
          </p:cNvPr>
          <p:cNvCxnSpPr/>
          <p:nvPr/>
        </p:nvCxnSpPr>
        <p:spPr>
          <a:xfrm flipV="1">
            <a:off x="2201863" y="2659075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D5A08E9-BE33-47FC-8B95-CA5DCC0E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25463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A6FB2-69A0-4DB2-8A8A-FF4B56BC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0996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8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ABCA1-9F6A-4BB9-91FF-748801FD2197}"/>
              </a:ext>
            </a:extLst>
          </p:cNvPr>
          <p:cNvCxnSpPr/>
          <p:nvPr/>
        </p:nvCxnSpPr>
        <p:spPr>
          <a:xfrm flipV="1">
            <a:off x="1924050" y="2644788"/>
            <a:ext cx="223838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FC2EF18-CD7E-43CE-BE9A-546792EE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0996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7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4E231-4890-4998-931B-742BD661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0996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E00A3F6A-7E0C-4D8B-A8B7-06EC2A38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2514613"/>
            <a:ext cx="1943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  7 0 4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- 4 3 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F931A1-278C-40A7-9397-111682D78B50}"/>
              </a:ext>
            </a:extLst>
          </p:cNvPr>
          <p:cNvCxnSpPr/>
          <p:nvPr/>
        </p:nvCxnSpPr>
        <p:spPr>
          <a:xfrm>
            <a:off x="3479800" y="3429013"/>
            <a:ext cx="11509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ED476B-71B7-48EA-AE07-284060D32920}"/>
              </a:ext>
            </a:extLst>
          </p:cNvPr>
          <p:cNvCxnSpPr/>
          <p:nvPr/>
        </p:nvCxnSpPr>
        <p:spPr>
          <a:xfrm>
            <a:off x="3476625" y="3883038"/>
            <a:ext cx="11509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D55644-AF54-412B-B46B-761AADC74917}"/>
              </a:ext>
            </a:extLst>
          </p:cNvPr>
          <p:cNvCxnSpPr/>
          <p:nvPr/>
        </p:nvCxnSpPr>
        <p:spPr>
          <a:xfrm flipV="1">
            <a:off x="3738563" y="2619388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1BA840B-C92B-468B-A690-8C2C4DE9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4590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6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6F20C9-C9C9-4071-8341-8CED33D4F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39386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4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98A12-0030-46CF-855F-8C178160F481}"/>
              </a:ext>
            </a:extLst>
          </p:cNvPr>
          <p:cNvCxnSpPr/>
          <p:nvPr/>
        </p:nvCxnSpPr>
        <p:spPr>
          <a:xfrm flipV="1">
            <a:off x="4008438" y="2635263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E1179-14B8-4C36-9B63-A61AD75B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3970350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6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85850DDD-435C-46F7-83B7-6BF465281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3076588"/>
            <a:ext cx="1943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  9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-  2 . 4 7 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26DF73-9069-4647-94A4-310A8B6C5746}"/>
              </a:ext>
            </a:extLst>
          </p:cNvPr>
          <p:cNvCxnSpPr/>
          <p:nvPr/>
        </p:nvCxnSpPr>
        <p:spPr>
          <a:xfrm>
            <a:off x="8135938" y="3990988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B55208-FF2A-43AC-A4D6-AA26AC6F0E51}"/>
              </a:ext>
            </a:extLst>
          </p:cNvPr>
          <p:cNvCxnSpPr/>
          <p:nvPr/>
        </p:nvCxnSpPr>
        <p:spPr>
          <a:xfrm>
            <a:off x="8132763" y="4445013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51248-1838-4EC9-922C-02FE4189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4953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D5397-3CF0-4089-A9DB-26D59E7E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536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A322D8-3B67-49EA-902E-9E0F1F9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3405200"/>
            <a:ext cx="38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200AB4-004E-4687-8703-A67E822D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3405200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6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6AB20C-98E4-4855-B588-DD74E16E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3397263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5D09C681-EA08-4CB3-9F53-280AE811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2487625"/>
            <a:ext cx="198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13.7 – 4.56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64AB5F2A-8F86-4030-859F-50F2D592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076588"/>
            <a:ext cx="2119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  1 3 . 7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-     4 . 5 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F09EDE-82A8-41AC-B77F-9FF9C35BA9AF}"/>
              </a:ext>
            </a:extLst>
          </p:cNvPr>
          <p:cNvCxnSpPr/>
          <p:nvPr/>
        </p:nvCxnSpPr>
        <p:spPr>
          <a:xfrm>
            <a:off x="5656263" y="3990988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2B1F50-A5DD-4674-B1A2-4348E550D61B}"/>
              </a:ext>
            </a:extLst>
          </p:cNvPr>
          <p:cNvCxnSpPr/>
          <p:nvPr/>
        </p:nvCxnSpPr>
        <p:spPr>
          <a:xfrm>
            <a:off x="5653088" y="4445013"/>
            <a:ext cx="16859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AA3B72D-459E-4B54-84E4-EFFBC532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3076588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7F99DB-4E6D-4451-A83C-B20810F7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3509975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D5ACEE-AE83-49B9-A67A-8061FCBC7260}"/>
              </a:ext>
            </a:extLst>
          </p:cNvPr>
          <p:cNvCxnSpPr/>
          <p:nvPr/>
        </p:nvCxnSpPr>
        <p:spPr>
          <a:xfrm flipV="1">
            <a:off x="6691313" y="3198825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F373D5-EBFB-4589-86B2-70D2318C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302737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6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E7E503-BF4F-4F11-9978-B6ACC99F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1051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62F1D8-C476-464A-921D-D7907B4D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394971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14913D-3E67-48B3-B3F9-72FCC414E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935425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.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087DB4-6BC0-478B-9501-8FB5C7BD6815}"/>
              </a:ext>
            </a:extLst>
          </p:cNvPr>
          <p:cNvCxnSpPr/>
          <p:nvPr/>
        </p:nvCxnSpPr>
        <p:spPr>
          <a:xfrm flipV="1">
            <a:off x="5905500" y="3208350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B4BF737-4CBB-4DFD-AE67-AECAB421F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3046425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0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CC5FE9-97C1-4A82-9AA1-BFB692E1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0988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3C2634-A6BE-4762-884A-27F5DF46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39417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9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542AD7-418E-4435-B164-F77B09DD7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395288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0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1" name="Rectangle 79">
            <a:extLst>
              <a:ext uri="{FF2B5EF4-FFF2-40B4-BE49-F238E27FC236}">
                <a16:creationId xmlns:a16="http://schemas.microsoft.com/office/drawing/2014/main" id="{E823C0F9-231A-44D1-98D6-BC83F997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2474925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9 – 2.475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366CCC-8C9C-46FC-BC43-401534A9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38" y="3063888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.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3FED45C-50FF-427B-B404-475D7C27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0" y="307341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DFF65C-22F6-40DF-85C2-3D07D8C2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30718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05A82C-3A1C-4A63-9573-C4B35C89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038" y="3052775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0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84BFFF9-243B-44C1-847A-6EA49DF43AA8}"/>
              </a:ext>
            </a:extLst>
          </p:cNvPr>
          <p:cNvCxnSpPr/>
          <p:nvPr/>
        </p:nvCxnSpPr>
        <p:spPr>
          <a:xfrm flipV="1">
            <a:off x="8432800" y="3208350"/>
            <a:ext cx="222250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AB269AF-9E0B-451B-9C0F-A8C3FE1F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30369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8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90DAA7-B431-4147-8043-4A2F4F8E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31131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D97470A-9E46-40AE-A25D-A9FE512571CD}"/>
              </a:ext>
            </a:extLst>
          </p:cNvPr>
          <p:cNvCxnSpPr/>
          <p:nvPr/>
        </p:nvCxnSpPr>
        <p:spPr>
          <a:xfrm flipV="1">
            <a:off x="8909050" y="3208350"/>
            <a:ext cx="223838" cy="252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4DDA0EB-698C-4D28-9AD8-1058F4E0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238" y="2933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9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CBAE07-4763-45C9-9E20-30E1711D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038" y="3117863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7160020-1C47-4322-90FB-A3E4153F760D}"/>
              </a:ext>
            </a:extLst>
          </p:cNvPr>
          <p:cNvCxnSpPr/>
          <p:nvPr/>
        </p:nvCxnSpPr>
        <p:spPr>
          <a:xfrm flipV="1">
            <a:off x="9197975" y="3203588"/>
            <a:ext cx="222250" cy="2524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64F89FA-366A-4BAF-97B2-92E184A27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038" y="2933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9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A76D9C-6F28-4D18-97CE-2F9D72F7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488" y="31051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cs typeface="Arial" charset="0"/>
              </a:rPr>
              <a:t>1</a:t>
            </a:r>
            <a:endParaRPr lang="en-US" altLang="en-US" sz="11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33F5C1-61DB-4877-9CE6-9D85E5B7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550" y="396717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96D4BB-4527-47D0-9406-BA8A6FDF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3" y="39671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2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68C2D2-9FA9-4F5F-94D5-5010C6ED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39671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5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CF1A36-B03A-4767-884F-96C0FCAC9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338" y="3976700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cs typeface="Arial" charset="0"/>
              </a:rPr>
              <a:t>.</a:t>
            </a:r>
            <a:endParaRPr lang="en-US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4A3170-84A0-49DB-B839-32AB833BD098}"/>
              </a:ext>
            </a:extLst>
          </p:cNvPr>
          <p:cNvSpPr/>
          <p:nvPr/>
        </p:nvSpPr>
        <p:spPr>
          <a:xfrm>
            <a:off x="1460463" y="5866706"/>
            <a:ext cx="38164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0000"/>
                </a:solidFill>
              </a:rPr>
              <a:t>Concrete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Show me using counters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F37919-D3C4-4A8D-964D-F2CCD86A7EA9}"/>
              </a:ext>
            </a:extLst>
          </p:cNvPr>
          <p:cNvSpPr/>
          <p:nvPr/>
        </p:nvSpPr>
        <p:spPr>
          <a:xfrm>
            <a:off x="3138648" y="4545736"/>
            <a:ext cx="5571760" cy="120032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Pictorial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Show me using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a bar model.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baseline="0" dirty="0">
                <a:solidFill>
                  <a:srgbClr val="FF0000"/>
                </a:solidFill>
                <a:latin typeface="Calibri"/>
              </a:rPr>
              <a:t>Show me using a part whole</a:t>
            </a:r>
            <a:r>
              <a:rPr lang="en-GB" sz="2400" kern="0" dirty="0">
                <a:solidFill>
                  <a:srgbClr val="FF0000"/>
                </a:solidFill>
                <a:latin typeface="Calibri"/>
              </a:rPr>
              <a:t> model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2C3885-6077-4CC4-916C-6978F41D904F}"/>
              </a:ext>
            </a:extLst>
          </p:cNvPr>
          <p:cNvSpPr/>
          <p:nvPr/>
        </p:nvSpPr>
        <p:spPr>
          <a:xfrm>
            <a:off x="6045200" y="5937718"/>
            <a:ext cx="42940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FF0000"/>
                </a:solidFill>
              </a:rPr>
              <a:t>Abstract</a:t>
            </a:r>
            <a:endParaRPr lang="en-GB" sz="3200" b="1" u="sng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Show me using column method.</a:t>
            </a:r>
            <a:endParaRPr lang="en-GB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30" grpId="0"/>
      <p:bldP spid="31" grpId="0"/>
      <p:bldP spid="36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60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35BE73-7F7D-4907-B101-F7577071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0"/>
            <a:ext cx="8640960" cy="20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F59B4-E6B7-4E30-87C1-F25B48EC8DF9}"/>
              </a:ext>
            </a:extLst>
          </p:cNvPr>
          <p:cNvSpPr/>
          <p:nvPr/>
        </p:nvSpPr>
        <p:spPr>
          <a:xfrm>
            <a:off x="210296" y="1906613"/>
            <a:ext cx="11771407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endParaRPr lang="en-GB" sz="2800" b="1" dirty="0">
              <a:solidFill>
                <a:prstClr val="black"/>
              </a:solidFill>
            </a:endParaRPr>
          </a:p>
          <a:p>
            <a:pPr fontAlgn="base"/>
            <a:endParaRPr lang="en-GB" sz="2800" b="1" dirty="0">
              <a:solidFill>
                <a:prstClr val="black"/>
              </a:solidFill>
            </a:endParaRPr>
          </a:p>
          <a:p>
            <a:pPr fontAlgn="base"/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DFF1E-F6C4-41EC-ADD9-58BB64BA2C1A}"/>
              </a:ext>
            </a:extLst>
          </p:cNvPr>
          <p:cNvSpPr/>
          <p:nvPr/>
        </p:nvSpPr>
        <p:spPr>
          <a:xfrm>
            <a:off x="952962" y="3566393"/>
            <a:ext cx="5571760" cy="120032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GB" sz="2400" b="1" u="sng" kern="0" dirty="0">
                <a:solidFill>
                  <a:srgbClr val="FF0000"/>
                </a:solidFill>
                <a:latin typeface="Calibri"/>
              </a:rPr>
              <a:t>Pictorial</a:t>
            </a:r>
          </a:p>
          <a:p>
            <a:pPr algn="ctr" defTabSz="914400"/>
            <a:r>
              <a:rPr lang="en-GB" sz="2400" kern="0" dirty="0">
                <a:solidFill>
                  <a:srgbClr val="FF0000"/>
                </a:solidFill>
                <a:latin typeface="Calibri"/>
              </a:rPr>
              <a:t>Show me using a bar model.</a:t>
            </a:r>
          </a:p>
          <a:p>
            <a:pPr algn="ctr" defTabSz="914400"/>
            <a:r>
              <a:rPr lang="en-GB" sz="2400" kern="0" dirty="0">
                <a:solidFill>
                  <a:srgbClr val="FF0000"/>
                </a:solidFill>
                <a:latin typeface="Calibri"/>
              </a:rPr>
              <a:t>Show me using a part whole model </a:t>
            </a:r>
            <a:endParaRPr lang="en-GB" sz="2000" b="1" u="sng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11F83-FBD3-4B40-9867-AA0A053D8801}"/>
              </a:ext>
            </a:extLst>
          </p:cNvPr>
          <p:cNvSpPr/>
          <p:nvPr/>
        </p:nvSpPr>
        <p:spPr>
          <a:xfrm>
            <a:off x="4857224" y="5041507"/>
            <a:ext cx="33349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rgbClr val="FF0000"/>
                </a:solidFill>
              </a:rPr>
              <a:t>Abstract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Show me using column method.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59FB9-F16A-49D2-945B-C463169E696A}"/>
              </a:ext>
            </a:extLst>
          </p:cNvPr>
          <p:cNvSpPr/>
          <p:nvPr/>
        </p:nvSpPr>
        <p:spPr>
          <a:xfrm>
            <a:off x="600481" y="2011258"/>
            <a:ext cx="841119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b="1" kern="0" dirty="0">
                <a:solidFill>
                  <a:srgbClr val="000000"/>
                </a:solidFill>
              </a:rPr>
              <a:t>3. </a:t>
            </a:r>
            <a:r>
              <a:rPr lang="en-GB" sz="3200" kern="0" dirty="0">
                <a:solidFill>
                  <a:srgbClr val="000000"/>
                </a:solidFill>
              </a:rPr>
              <a:t>Show me two numbers less than 10 with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>
                <a:solidFill>
                  <a:srgbClr val="000000"/>
                </a:solidFill>
              </a:rPr>
              <a:t>a difference of 3.56 </a:t>
            </a:r>
          </a:p>
        </p:txBody>
      </p:sp>
    </p:spTree>
    <p:extLst>
      <p:ext uri="{BB962C8B-B14F-4D97-AF65-F5344CB8AC3E}">
        <p14:creationId xmlns:p14="http://schemas.microsoft.com/office/powerpoint/2010/main" val="370336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C1BAEF3-48B5-4AEC-AB2E-AE194822E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0"/>
            <a:ext cx="8640960" cy="20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6F87C3-1DB4-4A1F-A8C8-F4393DEFEA5A}"/>
              </a:ext>
            </a:extLst>
          </p:cNvPr>
          <p:cNvSpPr/>
          <p:nvPr/>
        </p:nvSpPr>
        <p:spPr>
          <a:xfrm>
            <a:off x="210296" y="2011258"/>
            <a:ext cx="11771407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4. </a:t>
            </a:r>
            <a:r>
              <a:rPr lang="en-GB" sz="2800" dirty="0">
                <a:solidFill>
                  <a:prstClr val="black"/>
                </a:solidFill>
              </a:rPr>
              <a:t>Show me the answer to: 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/>
              <a:t>There are 7345 adults at a football match. </a:t>
            </a:r>
          </a:p>
          <a:p>
            <a:r>
              <a:rPr lang="en-GB" sz="2800" dirty="0"/>
              <a:t>Altogether at the match, 9125 people are male and 1543 are female. </a:t>
            </a:r>
          </a:p>
          <a:p>
            <a:r>
              <a:rPr lang="en-GB" sz="2800" dirty="0"/>
              <a:t>How many of the people at the football match are children?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0D6D0B3-405D-485E-86A7-E8E4928D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78" y="4835637"/>
            <a:ext cx="4442100" cy="14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2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763B-0BBC-48B7-8474-369CDE37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02.10.23</a:t>
            </a:r>
          </a:p>
          <a:p>
            <a:pPr marL="0" indent="0">
              <a:buNone/>
            </a:pPr>
            <a:r>
              <a:rPr lang="en-US" u="sng" dirty="0">
                <a:latin typeface="Sassoon Primary Rg" panose="02000606020000020004" pitchFamily="2" charset="0"/>
              </a:rPr>
              <a:t>WALT: To add and subtract integers</a:t>
            </a:r>
            <a:endParaRPr lang="en-GB" u="sng" dirty="0">
              <a:latin typeface="Sassoon Primary Rg" panose="0200060602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C6619-5181-D4A0-68D0-F1A22F144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55"/>
          <a:stretch/>
        </p:blipFill>
        <p:spPr>
          <a:xfrm>
            <a:off x="859290" y="892900"/>
            <a:ext cx="3016024" cy="5942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A6FD3-F173-6275-8762-31B1B04AF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08"/>
          <a:stretch/>
        </p:blipFill>
        <p:spPr>
          <a:xfrm>
            <a:off x="6096000" y="1142999"/>
            <a:ext cx="3078842" cy="2547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BF738-1993-67B4-2B53-0A026A54F271}"/>
              </a:ext>
            </a:extLst>
          </p:cNvPr>
          <p:cNvSpPr txBox="1"/>
          <p:nvPr/>
        </p:nvSpPr>
        <p:spPr>
          <a:xfrm>
            <a:off x="3951514" y="1306286"/>
            <a:ext cx="2144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Write out the calculation and answer.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Write this out and write underneath true or false.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Draw the bar model and work out.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A0290-1B29-BB5E-D78C-DFA2D21939BB}"/>
              </a:ext>
            </a:extLst>
          </p:cNvPr>
          <p:cNvSpPr txBox="1"/>
          <p:nvPr/>
        </p:nvSpPr>
        <p:spPr>
          <a:xfrm>
            <a:off x="9268278" y="1142999"/>
            <a:ext cx="214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GB" dirty="0"/>
              <a:t>Sum = </a:t>
            </a:r>
          </a:p>
          <a:p>
            <a:r>
              <a:rPr lang="en-GB" dirty="0"/>
              <a:t>     Difference =</a:t>
            </a:r>
          </a:p>
        </p:txBody>
      </p:sp>
    </p:spTree>
    <p:extLst>
      <p:ext uri="{BB962C8B-B14F-4D97-AF65-F5344CB8AC3E}">
        <p14:creationId xmlns:p14="http://schemas.microsoft.com/office/powerpoint/2010/main" val="33642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E9D2-5B0A-4687-BF28-FAE7865F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4F21AC-810C-4626-AA6A-2A66BCE18E60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8204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latin typeface="Sassoon Primary Rg" panose="02000606020000020004" pitchFamily="2" charset="0"/>
              </a:rPr>
              <a:t>Challenge</a:t>
            </a:r>
            <a:endParaRPr lang="en-GB" u="sng" dirty="0">
              <a:latin typeface="Sassoon Primary Rg" panose="0200060602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41807-A109-448D-AA19-B3819925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06" y="542418"/>
            <a:ext cx="6400800" cy="43529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6738A-81A9-49C4-B69D-6D42AC78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06" y="5118623"/>
            <a:ext cx="6400800" cy="14382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4435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Welcome to </a:t>
            </a:r>
            <a:r>
              <a:rPr lang="en-GB" b="1" dirty="0">
                <a:solidFill>
                  <a:srgbClr val="FF0000"/>
                </a:solidFill>
              </a:rPr>
              <a:t>maths!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349123252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50347</TotalTime>
  <Words>651</Words>
  <Application>Microsoft Office PowerPoint</Application>
  <PresentationFormat>Widescreen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Sassoon Primary Rg</vt:lpstr>
      <vt:lpstr>Vapor Trail</vt:lpstr>
      <vt:lpstr>Welcome to maths!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maths!</vt:lpstr>
      <vt:lpstr>PowerPoint Presentation</vt:lpstr>
      <vt:lpstr>I do</vt:lpstr>
      <vt:lpstr>we do</vt:lpstr>
      <vt:lpstr>you do</vt:lpstr>
      <vt:lpstr>PowerPoint Presentation</vt:lpstr>
      <vt:lpstr>PowerPoint Presentation</vt:lpstr>
      <vt:lpstr>Welcome to maths!</vt:lpstr>
      <vt:lpstr>PowerPoint Presentation</vt:lpstr>
      <vt:lpstr>I/we  do</vt:lpstr>
      <vt:lpstr>you do</vt:lpstr>
      <vt:lpstr>Think</vt:lpstr>
      <vt:lpstr>PowerPoint Presentation</vt:lpstr>
      <vt:lpstr>Welcome to maths!</vt:lpstr>
      <vt:lpstr>PowerPoint Presentation</vt:lpstr>
      <vt:lpstr>I do</vt:lpstr>
      <vt:lpstr>we do</vt:lpstr>
      <vt:lpstr>you do</vt:lpstr>
      <vt:lpstr>Explain</vt:lpstr>
      <vt:lpstr>PowerPoint Presentation</vt:lpstr>
      <vt:lpstr>Solve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convince me maths!</dc:title>
  <dc:creator>Samantha Marino</dc:creator>
  <cp:lastModifiedBy>Sophie McArthur (Stella)</cp:lastModifiedBy>
  <cp:revision>298</cp:revision>
  <cp:lastPrinted>2021-10-05T09:51:45Z</cp:lastPrinted>
  <dcterms:created xsi:type="dcterms:W3CDTF">2016-11-01T11:57:27Z</dcterms:created>
  <dcterms:modified xsi:type="dcterms:W3CDTF">2023-09-29T14:13:20Z</dcterms:modified>
</cp:coreProperties>
</file>