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 id="2147483690" r:id="rId5"/>
  </p:sldMasterIdLst>
  <p:notesMasterIdLst>
    <p:notesMasterId r:id="rId35"/>
  </p:notesMasterIdLst>
  <p:sldIdLst>
    <p:sldId id="266" r:id="rId6"/>
    <p:sldId id="435" r:id="rId7"/>
    <p:sldId id="436" r:id="rId8"/>
    <p:sldId id="437" r:id="rId9"/>
    <p:sldId id="438" r:id="rId10"/>
    <p:sldId id="439" r:id="rId11"/>
    <p:sldId id="273" r:id="rId12"/>
    <p:sldId id="335" r:id="rId13"/>
    <p:sldId id="267" r:id="rId14"/>
    <p:sldId id="378" r:id="rId15"/>
    <p:sldId id="432" r:id="rId16"/>
    <p:sldId id="379" r:id="rId17"/>
    <p:sldId id="385" r:id="rId18"/>
    <p:sldId id="427" r:id="rId19"/>
    <p:sldId id="429" r:id="rId20"/>
    <p:sldId id="430" r:id="rId21"/>
    <p:sldId id="428" r:id="rId22"/>
    <p:sldId id="426" r:id="rId23"/>
    <p:sldId id="425" r:id="rId24"/>
    <p:sldId id="395" r:id="rId25"/>
    <p:sldId id="283" r:id="rId26"/>
    <p:sldId id="284" r:id="rId27"/>
    <p:sldId id="412" r:id="rId28"/>
    <p:sldId id="394" r:id="rId29"/>
    <p:sldId id="433" r:id="rId30"/>
    <p:sldId id="420" r:id="rId31"/>
    <p:sldId id="422" r:id="rId32"/>
    <p:sldId id="398" r:id="rId33"/>
    <p:sldId id="416" r:id="rId34"/>
  </p:sldIdLst>
  <p:sldSz cx="11087100" cy="6172200"/>
  <p:notesSz cx="11087100" cy="61722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B2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558"/>
  </p:normalViewPr>
  <p:slideViewPr>
    <p:cSldViewPr>
      <p:cViewPr varScale="1">
        <p:scale>
          <a:sx n="91" d="100"/>
          <a:sy n="91" d="100"/>
        </p:scale>
        <p:origin x="738" y="114"/>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12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584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73475" y="771525"/>
            <a:ext cx="3740150" cy="2082800"/>
          </a:xfrm>
          <a:prstGeom prst="rect">
            <a:avLst/>
          </a:prstGeom>
          <a:noFill/>
          <a:ln w="12700">
            <a:solidFill>
              <a:prstClr val="black"/>
            </a:solidFill>
          </a:ln>
        </p:spPr>
      </p:sp>
      <p:sp>
        <p:nvSpPr>
          <p:cNvPr id="3" name="Notes Placeholder 2"/>
          <p:cNvSpPr>
            <a:spLocks noGrp="1"/>
          </p:cNvSpPr>
          <p:nvPr>
            <p:ph type="body" idx="1"/>
          </p:nvPr>
        </p:nvSpPr>
        <p:spPr>
          <a:xfrm>
            <a:off x="1108075" y="2970213"/>
            <a:ext cx="8870950" cy="2430462"/>
          </a:xfrm>
          <a:prstGeom prst="rect">
            <a:avLst/>
          </a:prstGeom>
        </p:spPr>
        <p:txBody>
          <a:bodyPr/>
          <a:lstStyle/>
          <a:p>
            <a:endParaRPr lang="en-US" dirty="0"/>
          </a:p>
        </p:txBody>
      </p:sp>
    </p:spTree>
    <p:extLst>
      <p:ext uri="{BB962C8B-B14F-4D97-AF65-F5344CB8AC3E}">
        <p14:creationId xmlns:p14="http://schemas.microsoft.com/office/powerpoint/2010/main" val="1547656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1095E5-8864-4FAF-9241-E67ED56E669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3434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36121DB-0413-4675-BC9B-544D130F4E81}" type="slidenum">
              <a:rPr lang="en-GB" smtClean="0"/>
              <a:t>29</a:t>
            </a:fld>
            <a:endParaRPr lang="en-GB"/>
          </a:p>
        </p:txBody>
      </p:sp>
    </p:spTree>
    <p:extLst>
      <p:ext uri="{BB962C8B-B14F-4D97-AF65-F5344CB8AC3E}">
        <p14:creationId xmlns:p14="http://schemas.microsoft.com/office/powerpoint/2010/main" val="787422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85888" y="1010127"/>
            <a:ext cx="8315325" cy="2148840"/>
          </a:xfrm>
        </p:spPr>
        <p:txBody>
          <a:bodyPr anchor="b"/>
          <a:lstStyle>
            <a:lvl1pPr algn="ctr">
              <a:defRPr sz="5400"/>
            </a:lvl1pPr>
          </a:lstStyle>
          <a:p>
            <a:r>
              <a:rPr lang="en-GB"/>
              <a:t>Click to edit Master title style</a:t>
            </a:r>
            <a:endParaRPr lang="en-US"/>
          </a:p>
        </p:txBody>
      </p:sp>
      <p:sp>
        <p:nvSpPr>
          <p:cNvPr id="3" name="Subtitle 2"/>
          <p:cNvSpPr>
            <a:spLocks noGrp="1"/>
          </p:cNvSpPr>
          <p:nvPr>
            <p:ph type="subTitle" idx="1"/>
          </p:nvPr>
        </p:nvSpPr>
        <p:spPr>
          <a:xfrm>
            <a:off x="1385888" y="3241834"/>
            <a:ext cx="8315325" cy="1490186"/>
          </a:xfrm>
        </p:spPr>
        <p:txBody>
          <a:bodyPr/>
          <a:lstStyle>
            <a:lvl1pPr marL="0" indent="0" algn="ctr">
              <a:buNone/>
              <a:defRPr sz="2160"/>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GB"/>
              <a:t>Click to edit Master subtitle style</a:t>
            </a:r>
            <a:endParaRPr lang="en-US"/>
          </a:p>
        </p:txBody>
      </p:sp>
      <p:sp>
        <p:nvSpPr>
          <p:cNvPr id="4" name="Date Placeholder 3"/>
          <p:cNvSpPr>
            <a:spLocks noGrp="1"/>
          </p:cNvSpPr>
          <p:nvPr>
            <p:ph type="dt" sz="half" idx="10"/>
          </p:nvPr>
        </p:nvSpPr>
        <p:spPr/>
        <p:txBody>
          <a:bodyPr/>
          <a:lstStyle/>
          <a:p>
            <a:pPr marL="12700">
              <a:lnSpc>
                <a:spcPct val="100000"/>
              </a:lnSpc>
            </a:pPr>
            <a:r>
              <a:rPr lang="en-US"/>
              <a:t>#</a:t>
            </a:r>
            <a:r>
              <a:rPr lang="en-US" spc="-85"/>
              <a:t>L</a:t>
            </a:r>
            <a:r>
              <a:rPr lang="en-US" spc="-70"/>
              <a:t>TUopend</a:t>
            </a:r>
            <a:r>
              <a:rPr lang="en-US" spc="-85"/>
              <a:t>a</a:t>
            </a:r>
            <a:r>
              <a:rPr lang="en-US" spc="-25"/>
              <a:t>y</a:t>
            </a:r>
            <a:endParaRPr lang="en-US" spc="-25" dirty="0"/>
          </a:p>
        </p:txBody>
      </p:sp>
      <p:sp>
        <p:nvSpPr>
          <p:cNvPr id="5" name="Footer Placeholder 4"/>
          <p:cNvSpPr>
            <a:spLocks noGrp="1"/>
          </p:cNvSpPr>
          <p:nvPr>
            <p:ph type="ftr" sz="quarter" idx="11"/>
          </p:nvPr>
        </p:nvSpPr>
        <p:spPr/>
        <p:txBody>
          <a:bodyPr/>
          <a:lstStyle/>
          <a:p>
            <a:pPr marL="12700">
              <a:lnSpc>
                <a:spcPct val="100000"/>
              </a:lnSpc>
            </a:pPr>
            <a:r>
              <a:rPr lang="en-US" spc="-130"/>
              <a:t>/</a:t>
            </a:r>
            <a:r>
              <a:rPr lang="en-US" spc="-120"/>
              <a:t>leedst</a:t>
            </a:r>
            <a:r>
              <a:rPr lang="en-US" spc="-114"/>
              <a:t>r</a:t>
            </a:r>
            <a:r>
              <a:rPr lang="en-US" spc="-75"/>
              <a:t>inity</a:t>
            </a:r>
            <a:endParaRPr lang="en-US" spc="-75" dirty="0"/>
          </a:p>
        </p:txBody>
      </p:sp>
      <p:sp>
        <p:nvSpPr>
          <p:cNvPr id="6" name="Slide Number Placeholder 5"/>
          <p:cNvSpPr>
            <a:spLocks noGrp="1"/>
          </p:cNvSpPr>
          <p:nvPr>
            <p:ph type="sldNum" sz="quarter" idx="12"/>
          </p:nvPr>
        </p:nvSpPr>
        <p:spPr/>
        <p:txBody>
          <a:bodyPr/>
          <a:lstStyle/>
          <a:p>
            <a:fld id="{B6F15528-21DE-4FAA-801E-634DDDAF4B2B}" type="slidenum">
              <a:rPr lang="uk-UA" smtClean="0"/>
              <a:t>‹#›</a:t>
            </a:fld>
            <a:endParaRPr lang="uk-UA"/>
          </a:p>
        </p:txBody>
      </p:sp>
    </p:spTree>
    <p:extLst>
      <p:ext uri="{BB962C8B-B14F-4D97-AF65-F5344CB8AC3E}">
        <p14:creationId xmlns:p14="http://schemas.microsoft.com/office/powerpoint/2010/main" val="268271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pPr marL="12700">
              <a:lnSpc>
                <a:spcPct val="100000"/>
              </a:lnSpc>
            </a:pPr>
            <a:r>
              <a:rPr lang="en-US"/>
              <a:t>#</a:t>
            </a:r>
            <a:r>
              <a:rPr lang="en-US" spc="-85"/>
              <a:t>L</a:t>
            </a:r>
            <a:r>
              <a:rPr lang="en-US" spc="-70"/>
              <a:t>TUopend</a:t>
            </a:r>
            <a:r>
              <a:rPr lang="en-US" spc="-85"/>
              <a:t>a</a:t>
            </a:r>
            <a:r>
              <a:rPr lang="en-US" spc="-25"/>
              <a:t>y</a:t>
            </a:r>
            <a:endParaRPr lang="en-US" spc="-25" dirty="0"/>
          </a:p>
        </p:txBody>
      </p:sp>
      <p:sp>
        <p:nvSpPr>
          <p:cNvPr id="5" name="Footer Placeholder 4"/>
          <p:cNvSpPr>
            <a:spLocks noGrp="1"/>
          </p:cNvSpPr>
          <p:nvPr>
            <p:ph type="ftr" sz="quarter" idx="11"/>
          </p:nvPr>
        </p:nvSpPr>
        <p:spPr/>
        <p:txBody>
          <a:bodyPr/>
          <a:lstStyle/>
          <a:p>
            <a:pPr marL="12700">
              <a:lnSpc>
                <a:spcPct val="100000"/>
              </a:lnSpc>
            </a:pPr>
            <a:r>
              <a:rPr lang="en-US" spc="-130"/>
              <a:t>/</a:t>
            </a:r>
            <a:r>
              <a:rPr lang="en-US" spc="-120"/>
              <a:t>leedst</a:t>
            </a:r>
            <a:r>
              <a:rPr lang="en-US" spc="-114"/>
              <a:t>r</a:t>
            </a:r>
            <a:r>
              <a:rPr lang="en-US" spc="-75"/>
              <a:t>inity</a:t>
            </a:r>
            <a:endParaRPr lang="en-US" spc="-75" dirty="0"/>
          </a:p>
        </p:txBody>
      </p:sp>
      <p:sp>
        <p:nvSpPr>
          <p:cNvPr id="6" name="Slide Number Placeholder 5"/>
          <p:cNvSpPr>
            <a:spLocks noGrp="1"/>
          </p:cNvSpPr>
          <p:nvPr>
            <p:ph type="sldNum" sz="quarter" idx="12"/>
          </p:nvPr>
        </p:nvSpPr>
        <p:spPr/>
        <p:txBody>
          <a:bodyPr/>
          <a:lstStyle/>
          <a:p>
            <a:fld id="{B6F15528-21DE-4FAA-801E-634DDDAF4B2B}" type="slidenum">
              <a:rPr lang="uk-UA" smtClean="0"/>
              <a:t>‹#›</a:t>
            </a:fld>
            <a:endParaRPr lang="uk-UA"/>
          </a:p>
        </p:txBody>
      </p:sp>
    </p:spTree>
    <p:extLst>
      <p:ext uri="{BB962C8B-B14F-4D97-AF65-F5344CB8AC3E}">
        <p14:creationId xmlns:p14="http://schemas.microsoft.com/office/powerpoint/2010/main" val="1056765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34206" y="328613"/>
            <a:ext cx="2390656" cy="5230654"/>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762238" y="328613"/>
            <a:ext cx="7033379" cy="523065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pPr marL="12700">
              <a:lnSpc>
                <a:spcPct val="100000"/>
              </a:lnSpc>
            </a:pPr>
            <a:r>
              <a:rPr lang="en-US"/>
              <a:t>#</a:t>
            </a:r>
            <a:r>
              <a:rPr lang="en-US" spc="-85"/>
              <a:t>L</a:t>
            </a:r>
            <a:r>
              <a:rPr lang="en-US" spc="-70"/>
              <a:t>TUopend</a:t>
            </a:r>
            <a:r>
              <a:rPr lang="en-US" spc="-85"/>
              <a:t>a</a:t>
            </a:r>
            <a:r>
              <a:rPr lang="en-US" spc="-25"/>
              <a:t>y</a:t>
            </a:r>
            <a:endParaRPr lang="en-US" spc="-25" dirty="0"/>
          </a:p>
        </p:txBody>
      </p:sp>
      <p:sp>
        <p:nvSpPr>
          <p:cNvPr id="5" name="Footer Placeholder 4"/>
          <p:cNvSpPr>
            <a:spLocks noGrp="1"/>
          </p:cNvSpPr>
          <p:nvPr>
            <p:ph type="ftr" sz="quarter" idx="11"/>
          </p:nvPr>
        </p:nvSpPr>
        <p:spPr/>
        <p:txBody>
          <a:bodyPr/>
          <a:lstStyle/>
          <a:p>
            <a:pPr marL="12700">
              <a:lnSpc>
                <a:spcPct val="100000"/>
              </a:lnSpc>
            </a:pPr>
            <a:r>
              <a:rPr lang="en-US" spc="-130"/>
              <a:t>/</a:t>
            </a:r>
            <a:r>
              <a:rPr lang="en-US" spc="-120"/>
              <a:t>leedst</a:t>
            </a:r>
            <a:r>
              <a:rPr lang="en-US" spc="-114"/>
              <a:t>r</a:t>
            </a:r>
            <a:r>
              <a:rPr lang="en-US" spc="-75"/>
              <a:t>inity</a:t>
            </a:r>
            <a:endParaRPr lang="en-US" spc="-75" dirty="0"/>
          </a:p>
        </p:txBody>
      </p:sp>
      <p:sp>
        <p:nvSpPr>
          <p:cNvPr id="6" name="Slide Number Placeholder 5"/>
          <p:cNvSpPr>
            <a:spLocks noGrp="1"/>
          </p:cNvSpPr>
          <p:nvPr>
            <p:ph type="sldNum" sz="quarter" idx="12"/>
          </p:nvPr>
        </p:nvSpPr>
        <p:spPr/>
        <p:txBody>
          <a:bodyPr/>
          <a:lstStyle/>
          <a:p>
            <a:fld id="{B6F15528-21DE-4FAA-801E-634DDDAF4B2B}" type="slidenum">
              <a:rPr lang="uk-UA" smtClean="0"/>
              <a:t>‹#›</a:t>
            </a:fld>
            <a:endParaRPr lang="uk-UA"/>
          </a:p>
        </p:txBody>
      </p:sp>
    </p:spTree>
    <p:extLst>
      <p:ext uri="{BB962C8B-B14F-4D97-AF65-F5344CB8AC3E}">
        <p14:creationId xmlns:p14="http://schemas.microsoft.com/office/powerpoint/2010/main" val="1369779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85888" y="1010127"/>
            <a:ext cx="8315325" cy="2148840"/>
          </a:xfrm>
        </p:spPr>
        <p:txBody>
          <a:bodyPr anchor="b"/>
          <a:lstStyle>
            <a:lvl1pPr algn="ctr">
              <a:defRPr sz="5400"/>
            </a:lvl1pPr>
          </a:lstStyle>
          <a:p>
            <a:r>
              <a:rPr lang="en-US"/>
              <a:t>Click to edit Master title style</a:t>
            </a:r>
            <a:endParaRPr lang="en-GB"/>
          </a:p>
        </p:txBody>
      </p:sp>
      <p:sp>
        <p:nvSpPr>
          <p:cNvPr id="3" name="Subtitle 2"/>
          <p:cNvSpPr>
            <a:spLocks noGrp="1"/>
          </p:cNvSpPr>
          <p:nvPr>
            <p:ph type="subTitle" idx="1"/>
          </p:nvPr>
        </p:nvSpPr>
        <p:spPr>
          <a:xfrm>
            <a:off x="1385888" y="3241834"/>
            <a:ext cx="8315325" cy="1490186"/>
          </a:xfrm>
        </p:spPr>
        <p:txBody>
          <a:bodyPr/>
          <a:lstStyle>
            <a:lvl1pPr marL="0" indent="0" algn="ctr">
              <a:buNone/>
              <a:defRPr sz="2160"/>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979C0A7-23F8-4847-8119-B1DE68F1588E}" type="datetimeFigureOut">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5DD892-83B0-45B1-8E5C-C265875BA0AF}" type="slidenum">
              <a:rPr lang="en-GB" smtClean="0"/>
              <a:t>‹#›</a:t>
            </a:fld>
            <a:endParaRPr lang="en-GB"/>
          </a:p>
        </p:txBody>
      </p:sp>
    </p:spTree>
    <p:extLst>
      <p:ext uri="{BB962C8B-B14F-4D97-AF65-F5344CB8AC3E}">
        <p14:creationId xmlns:p14="http://schemas.microsoft.com/office/powerpoint/2010/main" val="484939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79C0A7-23F8-4847-8119-B1DE68F1588E}" type="datetimeFigureOut">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5DD892-83B0-45B1-8E5C-C265875BA0AF}" type="slidenum">
              <a:rPr lang="en-GB" smtClean="0"/>
              <a:t>‹#›</a:t>
            </a:fld>
            <a:endParaRPr lang="en-GB"/>
          </a:p>
        </p:txBody>
      </p:sp>
    </p:spTree>
    <p:extLst>
      <p:ext uri="{BB962C8B-B14F-4D97-AF65-F5344CB8AC3E}">
        <p14:creationId xmlns:p14="http://schemas.microsoft.com/office/powerpoint/2010/main" val="9395255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6463" y="1538765"/>
            <a:ext cx="9562624" cy="2567463"/>
          </a:xfrm>
        </p:spPr>
        <p:txBody>
          <a:bodyPr anchor="b"/>
          <a:lstStyle>
            <a:lvl1pPr>
              <a:defRPr sz="5400"/>
            </a:lvl1pPr>
          </a:lstStyle>
          <a:p>
            <a:r>
              <a:rPr lang="en-US"/>
              <a:t>Click to edit Master title style</a:t>
            </a:r>
            <a:endParaRPr lang="en-GB"/>
          </a:p>
        </p:txBody>
      </p:sp>
      <p:sp>
        <p:nvSpPr>
          <p:cNvPr id="3" name="Text Placeholder 2"/>
          <p:cNvSpPr>
            <a:spLocks noGrp="1"/>
          </p:cNvSpPr>
          <p:nvPr>
            <p:ph type="body" idx="1"/>
          </p:nvPr>
        </p:nvSpPr>
        <p:spPr>
          <a:xfrm>
            <a:off x="756463" y="4130517"/>
            <a:ext cx="9562624" cy="1350168"/>
          </a:xfrm>
        </p:spPr>
        <p:txBody>
          <a:bodyPr/>
          <a:lstStyle>
            <a:lvl1pPr marL="0" indent="0">
              <a:buNone/>
              <a:defRPr sz="2160">
                <a:solidFill>
                  <a:schemeClr val="tx1">
                    <a:tint val="7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79C0A7-23F8-4847-8119-B1DE68F1588E}" type="datetimeFigureOut">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5DD892-83B0-45B1-8E5C-C265875BA0AF}" type="slidenum">
              <a:rPr lang="en-GB" smtClean="0"/>
              <a:t>‹#›</a:t>
            </a:fld>
            <a:endParaRPr lang="en-GB"/>
          </a:p>
        </p:txBody>
      </p:sp>
    </p:spTree>
    <p:extLst>
      <p:ext uri="{BB962C8B-B14F-4D97-AF65-F5344CB8AC3E}">
        <p14:creationId xmlns:p14="http://schemas.microsoft.com/office/powerpoint/2010/main" val="34631581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62238" y="1643063"/>
            <a:ext cx="4712018" cy="39162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612844" y="1643063"/>
            <a:ext cx="4712018" cy="39162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79C0A7-23F8-4847-8119-B1DE68F1588E}" type="datetimeFigureOut">
              <a:rPr lang="en-GB" smtClean="0"/>
              <a:t>23/11/2023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5DD892-83B0-45B1-8E5C-C265875BA0AF}" type="slidenum">
              <a:rPr lang="en-GB" smtClean="0"/>
              <a:t>‹#›</a:t>
            </a:fld>
            <a:endParaRPr lang="en-GB"/>
          </a:p>
        </p:txBody>
      </p:sp>
    </p:spTree>
    <p:extLst>
      <p:ext uri="{BB962C8B-B14F-4D97-AF65-F5344CB8AC3E}">
        <p14:creationId xmlns:p14="http://schemas.microsoft.com/office/powerpoint/2010/main" val="461947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3682" y="328613"/>
            <a:ext cx="9562624" cy="1193007"/>
          </a:xfrm>
        </p:spPr>
        <p:txBody>
          <a:bodyPr/>
          <a:lstStyle/>
          <a:p>
            <a:r>
              <a:rPr lang="en-US"/>
              <a:t>Click to edit Master title style</a:t>
            </a:r>
            <a:endParaRPr lang="en-GB"/>
          </a:p>
        </p:txBody>
      </p:sp>
      <p:sp>
        <p:nvSpPr>
          <p:cNvPr id="3" name="Text Placeholder 2"/>
          <p:cNvSpPr>
            <a:spLocks noGrp="1"/>
          </p:cNvSpPr>
          <p:nvPr>
            <p:ph type="body" idx="1"/>
          </p:nvPr>
        </p:nvSpPr>
        <p:spPr>
          <a:xfrm>
            <a:off x="763682" y="1513047"/>
            <a:ext cx="4690363" cy="741521"/>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763682" y="2254568"/>
            <a:ext cx="4690363" cy="3316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612844" y="1513047"/>
            <a:ext cx="4713462" cy="741521"/>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612844" y="2254568"/>
            <a:ext cx="4713462" cy="3316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979C0A7-23F8-4847-8119-B1DE68F1588E}" type="datetimeFigureOut">
              <a:rPr lang="en-GB" smtClean="0"/>
              <a:t>23/11/2023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5DD892-83B0-45B1-8E5C-C265875BA0AF}" type="slidenum">
              <a:rPr lang="en-GB" smtClean="0"/>
              <a:t>‹#›</a:t>
            </a:fld>
            <a:endParaRPr lang="en-GB"/>
          </a:p>
        </p:txBody>
      </p:sp>
    </p:spTree>
    <p:extLst>
      <p:ext uri="{BB962C8B-B14F-4D97-AF65-F5344CB8AC3E}">
        <p14:creationId xmlns:p14="http://schemas.microsoft.com/office/powerpoint/2010/main" val="34131812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979C0A7-23F8-4847-8119-B1DE68F1588E}" type="datetimeFigureOut">
              <a:rPr lang="en-GB" smtClean="0"/>
              <a:t>23/11/2023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5DD892-83B0-45B1-8E5C-C265875BA0AF}" type="slidenum">
              <a:rPr lang="en-GB" smtClean="0"/>
              <a:t>‹#›</a:t>
            </a:fld>
            <a:endParaRPr lang="en-GB"/>
          </a:p>
        </p:txBody>
      </p:sp>
    </p:spTree>
    <p:extLst>
      <p:ext uri="{BB962C8B-B14F-4D97-AF65-F5344CB8AC3E}">
        <p14:creationId xmlns:p14="http://schemas.microsoft.com/office/powerpoint/2010/main" val="24115110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9C0A7-23F8-4847-8119-B1DE68F1588E}" type="datetimeFigureOut">
              <a:rPr lang="en-GB" smtClean="0"/>
              <a:t>23/11/2023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5DD892-83B0-45B1-8E5C-C265875BA0AF}" type="slidenum">
              <a:rPr lang="en-GB" smtClean="0"/>
              <a:t>‹#›</a:t>
            </a:fld>
            <a:endParaRPr lang="en-GB"/>
          </a:p>
        </p:txBody>
      </p:sp>
    </p:spTree>
    <p:extLst>
      <p:ext uri="{BB962C8B-B14F-4D97-AF65-F5344CB8AC3E}">
        <p14:creationId xmlns:p14="http://schemas.microsoft.com/office/powerpoint/2010/main" val="2578171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3683" y="411480"/>
            <a:ext cx="3575878" cy="1440180"/>
          </a:xfrm>
        </p:spPr>
        <p:txBody>
          <a:bodyPr anchor="b"/>
          <a:lstStyle>
            <a:lvl1pPr>
              <a:defRPr sz="2880"/>
            </a:lvl1pPr>
          </a:lstStyle>
          <a:p>
            <a:r>
              <a:rPr lang="en-US"/>
              <a:t>Click to edit Master title style</a:t>
            </a:r>
            <a:endParaRPr lang="en-GB"/>
          </a:p>
        </p:txBody>
      </p:sp>
      <p:sp>
        <p:nvSpPr>
          <p:cNvPr id="3" name="Content Placeholder 2"/>
          <p:cNvSpPr>
            <a:spLocks noGrp="1"/>
          </p:cNvSpPr>
          <p:nvPr>
            <p:ph idx="1"/>
          </p:nvPr>
        </p:nvSpPr>
        <p:spPr>
          <a:xfrm>
            <a:off x="4713462" y="888683"/>
            <a:ext cx="5612844" cy="438626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763683" y="1851660"/>
            <a:ext cx="3575878" cy="3430429"/>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79C0A7-23F8-4847-8119-B1DE68F1588E}" type="datetimeFigureOut">
              <a:rPr lang="en-GB" smtClean="0"/>
              <a:t>23/11/2023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5DD892-83B0-45B1-8E5C-C265875BA0AF}" type="slidenum">
              <a:rPr lang="en-GB" smtClean="0"/>
              <a:t>‹#›</a:t>
            </a:fld>
            <a:endParaRPr lang="en-GB"/>
          </a:p>
        </p:txBody>
      </p:sp>
    </p:spTree>
    <p:extLst>
      <p:ext uri="{BB962C8B-B14F-4D97-AF65-F5344CB8AC3E}">
        <p14:creationId xmlns:p14="http://schemas.microsoft.com/office/powerpoint/2010/main" val="152447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pPr marL="12700">
              <a:lnSpc>
                <a:spcPct val="100000"/>
              </a:lnSpc>
            </a:pPr>
            <a:r>
              <a:rPr lang="en-US"/>
              <a:t>#</a:t>
            </a:r>
            <a:r>
              <a:rPr lang="en-US" spc="-85"/>
              <a:t>L</a:t>
            </a:r>
            <a:r>
              <a:rPr lang="en-US" spc="-70"/>
              <a:t>TUopend</a:t>
            </a:r>
            <a:r>
              <a:rPr lang="en-US" spc="-85"/>
              <a:t>a</a:t>
            </a:r>
            <a:r>
              <a:rPr lang="en-US" spc="-25"/>
              <a:t>y</a:t>
            </a:r>
            <a:endParaRPr lang="en-US" spc="-25" dirty="0"/>
          </a:p>
        </p:txBody>
      </p:sp>
      <p:sp>
        <p:nvSpPr>
          <p:cNvPr id="5" name="Footer Placeholder 4"/>
          <p:cNvSpPr>
            <a:spLocks noGrp="1"/>
          </p:cNvSpPr>
          <p:nvPr>
            <p:ph type="ftr" sz="quarter" idx="11"/>
          </p:nvPr>
        </p:nvSpPr>
        <p:spPr/>
        <p:txBody>
          <a:bodyPr/>
          <a:lstStyle/>
          <a:p>
            <a:pPr marL="12700">
              <a:lnSpc>
                <a:spcPct val="100000"/>
              </a:lnSpc>
            </a:pPr>
            <a:r>
              <a:rPr lang="en-US" spc="-130"/>
              <a:t>/</a:t>
            </a:r>
            <a:r>
              <a:rPr lang="en-US" spc="-120"/>
              <a:t>leedst</a:t>
            </a:r>
            <a:r>
              <a:rPr lang="en-US" spc="-114"/>
              <a:t>r</a:t>
            </a:r>
            <a:r>
              <a:rPr lang="en-US" spc="-75"/>
              <a:t>inity</a:t>
            </a:r>
            <a:endParaRPr lang="en-US" spc="-75" dirty="0"/>
          </a:p>
        </p:txBody>
      </p:sp>
      <p:sp>
        <p:nvSpPr>
          <p:cNvPr id="6" name="Slide Number Placeholder 5"/>
          <p:cNvSpPr>
            <a:spLocks noGrp="1"/>
          </p:cNvSpPr>
          <p:nvPr>
            <p:ph type="sldNum" sz="quarter" idx="12"/>
          </p:nvPr>
        </p:nvSpPr>
        <p:spPr/>
        <p:txBody>
          <a:bodyPr/>
          <a:lstStyle/>
          <a:p>
            <a:fld id="{B6F15528-21DE-4FAA-801E-634DDDAF4B2B}" type="slidenum">
              <a:rPr lang="uk-UA" smtClean="0"/>
              <a:t>‹#›</a:t>
            </a:fld>
            <a:endParaRPr lang="uk-UA"/>
          </a:p>
        </p:txBody>
      </p:sp>
    </p:spTree>
    <p:extLst>
      <p:ext uri="{BB962C8B-B14F-4D97-AF65-F5344CB8AC3E}">
        <p14:creationId xmlns:p14="http://schemas.microsoft.com/office/powerpoint/2010/main" val="12643875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3683" y="411480"/>
            <a:ext cx="3575878" cy="1440180"/>
          </a:xfrm>
        </p:spPr>
        <p:txBody>
          <a:bodyPr anchor="b"/>
          <a:lstStyle>
            <a:lvl1pPr>
              <a:defRPr sz="2880"/>
            </a:lvl1pPr>
          </a:lstStyle>
          <a:p>
            <a:r>
              <a:rPr lang="en-US"/>
              <a:t>Click to edit Master title style</a:t>
            </a:r>
            <a:endParaRPr lang="en-GB"/>
          </a:p>
        </p:txBody>
      </p:sp>
      <p:sp>
        <p:nvSpPr>
          <p:cNvPr id="3" name="Picture Placeholder 2"/>
          <p:cNvSpPr>
            <a:spLocks noGrp="1"/>
          </p:cNvSpPr>
          <p:nvPr>
            <p:ph type="pic" idx="1"/>
          </p:nvPr>
        </p:nvSpPr>
        <p:spPr>
          <a:xfrm>
            <a:off x="4713462" y="888683"/>
            <a:ext cx="5612844" cy="4386263"/>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endParaRPr lang="en-GB"/>
          </a:p>
        </p:txBody>
      </p:sp>
      <p:sp>
        <p:nvSpPr>
          <p:cNvPr id="4" name="Text Placeholder 3"/>
          <p:cNvSpPr>
            <a:spLocks noGrp="1"/>
          </p:cNvSpPr>
          <p:nvPr>
            <p:ph type="body" sz="half" idx="2"/>
          </p:nvPr>
        </p:nvSpPr>
        <p:spPr>
          <a:xfrm>
            <a:off x="763683" y="1851660"/>
            <a:ext cx="3575878" cy="3430429"/>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79C0A7-23F8-4847-8119-B1DE68F1588E}" type="datetimeFigureOut">
              <a:rPr lang="en-GB" smtClean="0"/>
              <a:t>23/11/2023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5DD892-83B0-45B1-8E5C-C265875BA0AF}" type="slidenum">
              <a:rPr lang="en-GB" smtClean="0"/>
              <a:t>‹#›</a:t>
            </a:fld>
            <a:endParaRPr lang="en-GB"/>
          </a:p>
        </p:txBody>
      </p:sp>
    </p:spTree>
    <p:extLst>
      <p:ext uri="{BB962C8B-B14F-4D97-AF65-F5344CB8AC3E}">
        <p14:creationId xmlns:p14="http://schemas.microsoft.com/office/powerpoint/2010/main" val="1391819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79C0A7-23F8-4847-8119-B1DE68F1588E}" type="datetimeFigureOut">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5DD892-83B0-45B1-8E5C-C265875BA0AF}" type="slidenum">
              <a:rPr lang="en-GB" smtClean="0"/>
              <a:t>‹#›</a:t>
            </a:fld>
            <a:endParaRPr lang="en-GB"/>
          </a:p>
        </p:txBody>
      </p:sp>
    </p:spTree>
    <p:extLst>
      <p:ext uri="{BB962C8B-B14F-4D97-AF65-F5344CB8AC3E}">
        <p14:creationId xmlns:p14="http://schemas.microsoft.com/office/powerpoint/2010/main" val="9266108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34206" y="328613"/>
            <a:ext cx="2390656" cy="523065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62238" y="328613"/>
            <a:ext cx="7033379" cy="52306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79C0A7-23F8-4847-8119-B1DE68F1588E}" type="datetimeFigureOut">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5DD892-83B0-45B1-8E5C-C265875BA0AF}" type="slidenum">
              <a:rPr lang="en-GB" smtClean="0"/>
              <a:t>‹#›</a:t>
            </a:fld>
            <a:endParaRPr lang="en-GB"/>
          </a:p>
        </p:txBody>
      </p:sp>
    </p:spTree>
    <p:extLst>
      <p:ext uri="{BB962C8B-B14F-4D97-AF65-F5344CB8AC3E}">
        <p14:creationId xmlns:p14="http://schemas.microsoft.com/office/powerpoint/2010/main" val="3881166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6463" y="1538765"/>
            <a:ext cx="9562624" cy="2567463"/>
          </a:xfrm>
        </p:spPr>
        <p:txBody>
          <a:bodyPr anchor="b"/>
          <a:lstStyle>
            <a:lvl1pPr>
              <a:defRPr sz="5400"/>
            </a:lvl1pPr>
          </a:lstStyle>
          <a:p>
            <a:r>
              <a:rPr lang="en-GB"/>
              <a:t>Click to edit Master title style</a:t>
            </a:r>
            <a:endParaRPr lang="en-US"/>
          </a:p>
        </p:txBody>
      </p:sp>
      <p:sp>
        <p:nvSpPr>
          <p:cNvPr id="3" name="Text Placeholder 2"/>
          <p:cNvSpPr>
            <a:spLocks noGrp="1"/>
          </p:cNvSpPr>
          <p:nvPr>
            <p:ph type="body" idx="1"/>
          </p:nvPr>
        </p:nvSpPr>
        <p:spPr>
          <a:xfrm>
            <a:off x="756463" y="4130517"/>
            <a:ext cx="9562624" cy="1350168"/>
          </a:xfrm>
        </p:spPr>
        <p:txBody>
          <a:bodyPr/>
          <a:lstStyle>
            <a:lvl1pPr marL="0" indent="0">
              <a:buNone/>
              <a:defRPr sz="2160">
                <a:solidFill>
                  <a:schemeClr val="tx1">
                    <a:tint val="7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pPr marL="12700">
              <a:lnSpc>
                <a:spcPct val="100000"/>
              </a:lnSpc>
            </a:pPr>
            <a:r>
              <a:rPr lang="en-US"/>
              <a:t>#</a:t>
            </a:r>
            <a:r>
              <a:rPr lang="en-US" spc="-85"/>
              <a:t>L</a:t>
            </a:r>
            <a:r>
              <a:rPr lang="en-US" spc="-70"/>
              <a:t>TUopend</a:t>
            </a:r>
            <a:r>
              <a:rPr lang="en-US" spc="-85"/>
              <a:t>a</a:t>
            </a:r>
            <a:r>
              <a:rPr lang="en-US" spc="-25"/>
              <a:t>y</a:t>
            </a:r>
            <a:endParaRPr lang="en-US" spc="-25" dirty="0"/>
          </a:p>
        </p:txBody>
      </p:sp>
      <p:sp>
        <p:nvSpPr>
          <p:cNvPr id="5" name="Footer Placeholder 4"/>
          <p:cNvSpPr>
            <a:spLocks noGrp="1"/>
          </p:cNvSpPr>
          <p:nvPr>
            <p:ph type="ftr" sz="quarter" idx="11"/>
          </p:nvPr>
        </p:nvSpPr>
        <p:spPr/>
        <p:txBody>
          <a:bodyPr/>
          <a:lstStyle/>
          <a:p>
            <a:pPr marL="12700">
              <a:lnSpc>
                <a:spcPct val="100000"/>
              </a:lnSpc>
            </a:pPr>
            <a:r>
              <a:rPr lang="en-US" spc="-130"/>
              <a:t>/</a:t>
            </a:r>
            <a:r>
              <a:rPr lang="en-US" spc="-120"/>
              <a:t>leedst</a:t>
            </a:r>
            <a:r>
              <a:rPr lang="en-US" spc="-114"/>
              <a:t>r</a:t>
            </a:r>
            <a:r>
              <a:rPr lang="en-US" spc="-75"/>
              <a:t>inity</a:t>
            </a:r>
            <a:endParaRPr lang="en-US" spc="-75" dirty="0"/>
          </a:p>
        </p:txBody>
      </p:sp>
      <p:sp>
        <p:nvSpPr>
          <p:cNvPr id="6" name="Slide Number Placeholder 5"/>
          <p:cNvSpPr>
            <a:spLocks noGrp="1"/>
          </p:cNvSpPr>
          <p:nvPr>
            <p:ph type="sldNum" sz="quarter" idx="12"/>
          </p:nvPr>
        </p:nvSpPr>
        <p:spPr/>
        <p:txBody>
          <a:bodyPr/>
          <a:lstStyle/>
          <a:p>
            <a:fld id="{B6F15528-21DE-4FAA-801E-634DDDAF4B2B}" type="slidenum">
              <a:rPr lang="uk-UA" smtClean="0"/>
              <a:t>‹#›</a:t>
            </a:fld>
            <a:endParaRPr lang="uk-UA"/>
          </a:p>
        </p:txBody>
      </p:sp>
    </p:spTree>
    <p:extLst>
      <p:ext uri="{BB962C8B-B14F-4D97-AF65-F5344CB8AC3E}">
        <p14:creationId xmlns:p14="http://schemas.microsoft.com/office/powerpoint/2010/main" val="1210428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762238" y="1643063"/>
            <a:ext cx="4712018" cy="391620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612844" y="1643063"/>
            <a:ext cx="4712018" cy="391620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pPr marL="12700">
              <a:lnSpc>
                <a:spcPct val="100000"/>
              </a:lnSpc>
            </a:pPr>
            <a:r>
              <a:rPr lang="en-US"/>
              <a:t>#</a:t>
            </a:r>
            <a:r>
              <a:rPr lang="en-US" spc="-85"/>
              <a:t>L</a:t>
            </a:r>
            <a:r>
              <a:rPr lang="en-US" spc="-70"/>
              <a:t>TUopend</a:t>
            </a:r>
            <a:r>
              <a:rPr lang="en-US" spc="-85"/>
              <a:t>a</a:t>
            </a:r>
            <a:r>
              <a:rPr lang="en-US" spc="-25"/>
              <a:t>y</a:t>
            </a:r>
            <a:endParaRPr lang="en-US" spc="-25" dirty="0"/>
          </a:p>
        </p:txBody>
      </p:sp>
      <p:sp>
        <p:nvSpPr>
          <p:cNvPr id="6" name="Footer Placeholder 5"/>
          <p:cNvSpPr>
            <a:spLocks noGrp="1"/>
          </p:cNvSpPr>
          <p:nvPr>
            <p:ph type="ftr" sz="quarter" idx="11"/>
          </p:nvPr>
        </p:nvSpPr>
        <p:spPr/>
        <p:txBody>
          <a:bodyPr/>
          <a:lstStyle/>
          <a:p>
            <a:pPr marL="12700">
              <a:lnSpc>
                <a:spcPct val="100000"/>
              </a:lnSpc>
            </a:pPr>
            <a:r>
              <a:rPr lang="en-US" spc="-130"/>
              <a:t>/</a:t>
            </a:r>
            <a:r>
              <a:rPr lang="en-US" spc="-120"/>
              <a:t>leedst</a:t>
            </a:r>
            <a:r>
              <a:rPr lang="en-US" spc="-114"/>
              <a:t>r</a:t>
            </a:r>
            <a:r>
              <a:rPr lang="en-US" spc="-75"/>
              <a:t>inity</a:t>
            </a:r>
            <a:endParaRPr lang="en-US" spc="-75" dirty="0"/>
          </a:p>
        </p:txBody>
      </p:sp>
      <p:sp>
        <p:nvSpPr>
          <p:cNvPr id="7" name="Slide Number Placeholder 6"/>
          <p:cNvSpPr>
            <a:spLocks noGrp="1"/>
          </p:cNvSpPr>
          <p:nvPr>
            <p:ph type="sldNum" sz="quarter" idx="12"/>
          </p:nvPr>
        </p:nvSpPr>
        <p:spPr/>
        <p:txBody>
          <a:bodyPr/>
          <a:lstStyle/>
          <a:p>
            <a:fld id="{B6F15528-21DE-4FAA-801E-634DDDAF4B2B}" type="slidenum">
              <a:rPr lang="uk-UA" smtClean="0"/>
              <a:t>‹#›</a:t>
            </a:fld>
            <a:endParaRPr lang="uk-UA"/>
          </a:p>
        </p:txBody>
      </p:sp>
    </p:spTree>
    <p:extLst>
      <p:ext uri="{BB962C8B-B14F-4D97-AF65-F5344CB8AC3E}">
        <p14:creationId xmlns:p14="http://schemas.microsoft.com/office/powerpoint/2010/main" val="564303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3682" y="328613"/>
            <a:ext cx="9562624" cy="1193007"/>
          </a:xfrm>
        </p:spPr>
        <p:txBody>
          <a:bodyPr/>
          <a:lstStyle/>
          <a:p>
            <a:r>
              <a:rPr lang="en-GB"/>
              <a:t>Click to edit Master title style</a:t>
            </a:r>
            <a:endParaRPr lang="en-US"/>
          </a:p>
        </p:txBody>
      </p:sp>
      <p:sp>
        <p:nvSpPr>
          <p:cNvPr id="3" name="Text Placeholder 2"/>
          <p:cNvSpPr>
            <a:spLocks noGrp="1"/>
          </p:cNvSpPr>
          <p:nvPr>
            <p:ph type="body" idx="1"/>
          </p:nvPr>
        </p:nvSpPr>
        <p:spPr>
          <a:xfrm>
            <a:off x="763682" y="1513047"/>
            <a:ext cx="4690363" cy="741521"/>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GB"/>
              <a:t>Click to edit Master text styles</a:t>
            </a:r>
          </a:p>
        </p:txBody>
      </p:sp>
      <p:sp>
        <p:nvSpPr>
          <p:cNvPr id="4" name="Content Placeholder 3"/>
          <p:cNvSpPr>
            <a:spLocks noGrp="1"/>
          </p:cNvSpPr>
          <p:nvPr>
            <p:ph sz="half" idx="2"/>
          </p:nvPr>
        </p:nvSpPr>
        <p:spPr>
          <a:xfrm>
            <a:off x="763682" y="2254568"/>
            <a:ext cx="4690363" cy="331612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612844" y="1513047"/>
            <a:ext cx="4713462" cy="741521"/>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GB"/>
              <a:t>Click to edit Master text styles</a:t>
            </a:r>
          </a:p>
        </p:txBody>
      </p:sp>
      <p:sp>
        <p:nvSpPr>
          <p:cNvPr id="6" name="Content Placeholder 5"/>
          <p:cNvSpPr>
            <a:spLocks noGrp="1"/>
          </p:cNvSpPr>
          <p:nvPr>
            <p:ph sz="quarter" idx="4"/>
          </p:nvPr>
        </p:nvSpPr>
        <p:spPr>
          <a:xfrm>
            <a:off x="5612844" y="2254568"/>
            <a:ext cx="4713462" cy="331612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pPr marL="12700">
              <a:lnSpc>
                <a:spcPct val="100000"/>
              </a:lnSpc>
            </a:pPr>
            <a:r>
              <a:rPr lang="en-US"/>
              <a:t>#</a:t>
            </a:r>
            <a:r>
              <a:rPr lang="en-US" spc="-85"/>
              <a:t>L</a:t>
            </a:r>
            <a:r>
              <a:rPr lang="en-US" spc="-70"/>
              <a:t>TUopend</a:t>
            </a:r>
            <a:r>
              <a:rPr lang="en-US" spc="-85"/>
              <a:t>a</a:t>
            </a:r>
            <a:r>
              <a:rPr lang="en-US" spc="-25"/>
              <a:t>y</a:t>
            </a:r>
            <a:endParaRPr lang="en-US" spc="-25" dirty="0"/>
          </a:p>
        </p:txBody>
      </p:sp>
      <p:sp>
        <p:nvSpPr>
          <p:cNvPr id="8" name="Footer Placeholder 7"/>
          <p:cNvSpPr>
            <a:spLocks noGrp="1"/>
          </p:cNvSpPr>
          <p:nvPr>
            <p:ph type="ftr" sz="quarter" idx="11"/>
          </p:nvPr>
        </p:nvSpPr>
        <p:spPr/>
        <p:txBody>
          <a:bodyPr/>
          <a:lstStyle/>
          <a:p>
            <a:pPr marL="12700">
              <a:lnSpc>
                <a:spcPct val="100000"/>
              </a:lnSpc>
            </a:pPr>
            <a:r>
              <a:rPr lang="en-US" spc="-130"/>
              <a:t>/</a:t>
            </a:r>
            <a:r>
              <a:rPr lang="en-US" spc="-120"/>
              <a:t>leedst</a:t>
            </a:r>
            <a:r>
              <a:rPr lang="en-US" spc="-114"/>
              <a:t>r</a:t>
            </a:r>
            <a:r>
              <a:rPr lang="en-US" spc="-75"/>
              <a:t>inity</a:t>
            </a:r>
            <a:endParaRPr lang="en-US" spc="-75" dirty="0"/>
          </a:p>
        </p:txBody>
      </p:sp>
      <p:sp>
        <p:nvSpPr>
          <p:cNvPr id="9" name="Slide Number Placeholder 8"/>
          <p:cNvSpPr>
            <a:spLocks noGrp="1"/>
          </p:cNvSpPr>
          <p:nvPr>
            <p:ph type="sldNum" sz="quarter" idx="12"/>
          </p:nvPr>
        </p:nvSpPr>
        <p:spPr/>
        <p:txBody>
          <a:bodyPr/>
          <a:lstStyle/>
          <a:p>
            <a:fld id="{B6F15528-21DE-4FAA-801E-634DDDAF4B2B}" type="slidenum">
              <a:rPr lang="uk-UA" smtClean="0"/>
              <a:t>‹#›</a:t>
            </a:fld>
            <a:endParaRPr lang="uk-UA"/>
          </a:p>
        </p:txBody>
      </p:sp>
    </p:spTree>
    <p:extLst>
      <p:ext uri="{BB962C8B-B14F-4D97-AF65-F5344CB8AC3E}">
        <p14:creationId xmlns:p14="http://schemas.microsoft.com/office/powerpoint/2010/main" val="969374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pPr marL="12700">
              <a:lnSpc>
                <a:spcPct val="100000"/>
              </a:lnSpc>
            </a:pPr>
            <a:r>
              <a:rPr lang="en-US"/>
              <a:t>#</a:t>
            </a:r>
            <a:r>
              <a:rPr lang="en-US" spc="-85"/>
              <a:t>L</a:t>
            </a:r>
            <a:r>
              <a:rPr lang="en-US" spc="-70"/>
              <a:t>TUopend</a:t>
            </a:r>
            <a:r>
              <a:rPr lang="en-US" spc="-85"/>
              <a:t>a</a:t>
            </a:r>
            <a:r>
              <a:rPr lang="en-US" spc="-25"/>
              <a:t>y</a:t>
            </a:r>
            <a:endParaRPr lang="en-US" spc="-25" dirty="0"/>
          </a:p>
        </p:txBody>
      </p:sp>
      <p:sp>
        <p:nvSpPr>
          <p:cNvPr id="4" name="Footer Placeholder 3"/>
          <p:cNvSpPr>
            <a:spLocks noGrp="1"/>
          </p:cNvSpPr>
          <p:nvPr>
            <p:ph type="ftr" sz="quarter" idx="11"/>
          </p:nvPr>
        </p:nvSpPr>
        <p:spPr/>
        <p:txBody>
          <a:bodyPr/>
          <a:lstStyle/>
          <a:p>
            <a:pPr marL="12700">
              <a:lnSpc>
                <a:spcPct val="100000"/>
              </a:lnSpc>
            </a:pPr>
            <a:r>
              <a:rPr lang="en-US" spc="-130"/>
              <a:t>/</a:t>
            </a:r>
            <a:r>
              <a:rPr lang="en-US" spc="-120"/>
              <a:t>leedst</a:t>
            </a:r>
            <a:r>
              <a:rPr lang="en-US" spc="-114"/>
              <a:t>r</a:t>
            </a:r>
            <a:r>
              <a:rPr lang="en-US" spc="-75"/>
              <a:t>inity</a:t>
            </a:r>
            <a:endParaRPr lang="en-US" spc="-75" dirty="0"/>
          </a:p>
        </p:txBody>
      </p:sp>
      <p:sp>
        <p:nvSpPr>
          <p:cNvPr id="5" name="Slide Number Placeholder 4"/>
          <p:cNvSpPr>
            <a:spLocks noGrp="1"/>
          </p:cNvSpPr>
          <p:nvPr>
            <p:ph type="sldNum" sz="quarter" idx="12"/>
          </p:nvPr>
        </p:nvSpPr>
        <p:spPr/>
        <p:txBody>
          <a:bodyPr/>
          <a:lstStyle/>
          <a:p>
            <a:fld id="{B6F15528-21DE-4FAA-801E-634DDDAF4B2B}" type="slidenum">
              <a:rPr lang="uk-UA" smtClean="0"/>
              <a:t>‹#›</a:t>
            </a:fld>
            <a:endParaRPr lang="uk-UA"/>
          </a:p>
        </p:txBody>
      </p:sp>
    </p:spTree>
    <p:extLst>
      <p:ext uri="{BB962C8B-B14F-4D97-AF65-F5344CB8AC3E}">
        <p14:creationId xmlns:p14="http://schemas.microsoft.com/office/powerpoint/2010/main" val="1470947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12700">
              <a:lnSpc>
                <a:spcPct val="100000"/>
              </a:lnSpc>
            </a:pPr>
            <a:r>
              <a:rPr lang="en-US"/>
              <a:t>#</a:t>
            </a:r>
            <a:r>
              <a:rPr lang="en-US" spc="-85"/>
              <a:t>L</a:t>
            </a:r>
            <a:r>
              <a:rPr lang="en-US" spc="-70"/>
              <a:t>TUopend</a:t>
            </a:r>
            <a:r>
              <a:rPr lang="en-US" spc="-85"/>
              <a:t>a</a:t>
            </a:r>
            <a:r>
              <a:rPr lang="en-US" spc="-25"/>
              <a:t>y</a:t>
            </a:r>
            <a:endParaRPr lang="en-US" spc="-25" dirty="0"/>
          </a:p>
        </p:txBody>
      </p:sp>
      <p:sp>
        <p:nvSpPr>
          <p:cNvPr id="3" name="Footer Placeholder 2"/>
          <p:cNvSpPr>
            <a:spLocks noGrp="1"/>
          </p:cNvSpPr>
          <p:nvPr>
            <p:ph type="ftr" sz="quarter" idx="11"/>
          </p:nvPr>
        </p:nvSpPr>
        <p:spPr/>
        <p:txBody>
          <a:bodyPr/>
          <a:lstStyle/>
          <a:p>
            <a:pPr marL="12700">
              <a:lnSpc>
                <a:spcPct val="100000"/>
              </a:lnSpc>
            </a:pPr>
            <a:r>
              <a:rPr lang="en-US" spc="-130"/>
              <a:t>/</a:t>
            </a:r>
            <a:r>
              <a:rPr lang="en-US" spc="-120"/>
              <a:t>leedst</a:t>
            </a:r>
            <a:r>
              <a:rPr lang="en-US" spc="-114"/>
              <a:t>r</a:t>
            </a:r>
            <a:r>
              <a:rPr lang="en-US" spc="-75"/>
              <a:t>inity</a:t>
            </a:r>
            <a:endParaRPr lang="en-US" spc="-75" dirty="0"/>
          </a:p>
        </p:txBody>
      </p:sp>
      <p:sp>
        <p:nvSpPr>
          <p:cNvPr id="4" name="Slide Number Placeholder 3"/>
          <p:cNvSpPr>
            <a:spLocks noGrp="1"/>
          </p:cNvSpPr>
          <p:nvPr>
            <p:ph type="sldNum" sz="quarter" idx="12"/>
          </p:nvPr>
        </p:nvSpPr>
        <p:spPr/>
        <p:txBody>
          <a:bodyPr/>
          <a:lstStyle/>
          <a:p>
            <a:fld id="{B6F15528-21DE-4FAA-801E-634DDDAF4B2B}" type="slidenum">
              <a:rPr lang="uk-UA" smtClean="0"/>
              <a:t>‹#›</a:t>
            </a:fld>
            <a:endParaRPr lang="uk-UA"/>
          </a:p>
        </p:txBody>
      </p:sp>
    </p:spTree>
    <p:extLst>
      <p:ext uri="{BB962C8B-B14F-4D97-AF65-F5344CB8AC3E}">
        <p14:creationId xmlns:p14="http://schemas.microsoft.com/office/powerpoint/2010/main" val="386316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3683" y="411480"/>
            <a:ext cx="3575878" cy="1440180"/>
          </a:xfrm>
        </p:spPr>
        <p:txBody>
          <a:bodyPr anchor="b"/>
          <a:lstStyle>
            <a:lvl1pPr>
              <a:defRPr sz="2880"/>
            </a:lvl1pPr>
          </a:lstStyle>
          <a:p>
            <a:r>
              <a:rPr lang="en-GB"/>
              <a:t>Click to edit Master title style</a:t>
            </a:r>
            <a:endParaRPr lang="en-US"/>
          </a:p>
        </p:txBody>
      </p:sp>
      <p:sp>
        <p:nvSpPr>
          <p:cNvPr id="3" name="Content Placeholder 2"/>
          <p:cNvSpPr>
            <a:spLocks noGrp="1"/>
          </p:cNvSpPr>
          <p:nvPr>
            <p:ph idx="1"/>
          </p:nvPr>
        </p:nvSpPr>
        <p:spPr>
          <a:xfrm>
            <a:off x="4713462" y="888683"/>
            <a:ext cx="5612844" cy="438626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763683" y="1851660"/>
            <a:ext cx="3575878" cy="3430429"/>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pPr marL="12700">
              <a:lnSpc>
                <a:spcPct val="100000"/>
              </a:lnSpc>
            </a:pPr>
            <a:r>
              <a:rPr lang="en-US"/>
              <a:t>#</a:t>
            </a:r>
            <a:r>
              <a:rPr lang="en-US" spc="-85"/>
              <a:t>L</a:t>
            </a:r>
            <a:r>
              <a:rPr lang="en-US" spc="-70"/>
              <a:t>TUopend</a:t>
            </a:r>
            <a:r>
              <a:rPr lang="en-US" spc="-85"/>
              <a:t>a</a:t>
            </a:r>
            <a:r>
              <a:rPr lang="en-US" spc="-25"/>
              <a:t>y</a:t>
            </a:r>
            <a:endParaRPr lang="en-US" spc="-25" dirty="0"/>
          </a:p>
        </p:txBody>
      </p:sp>
      <p:sp>
        <p:nvSpPr>
          <p:cNvPr id="6" name="Footer Placeholder 5"/>
          <p:cNvSpPr>
            <a:spLocks noGrp="1"/>
          </p:cNvSpPr>
          <p:nvPr>
            <p:ph type="ftr" sz="quarter" idx="11"/>
          </p:nvPr>
        </p:nvSpPr>
        <p:spPr/>
        <p:txBody>
          <a:bodyPr/>
          <a:lstStyle/>
          <a:p>
            <a:pPr marL="12700">
              <a:lnSpc>
                <a:spcPct val="100000"/>
              </a:lnSpc>
            </a:pPr>
            <a:r>
              <a:rPr lang="en-US" spc="-130"/>
              <a:t>/</a:t>
            </a:r>
            <a:r>
              <a:rPr lang="en-US" spc="-120"/>
              <a:t>leedst</a:t>
            </a:r>
            <a:r>
              <a:rPr lang="en-US" spc="-114"/>
              <a:t>r</a:t>
            </a:r>
            <a:r>
              <a:rPr lang="en-US" spc="-75"/>
              <a:t>inity</a:t>
            </a:r>
            <a:endParaRPr lang="en-US" spc="-75" dirty="0"/>
          </a:p>
        </p:txBody>
      </p:sp>
      <p:sp>
        <p:nvSpPr>
          <p:cNvPr id="7" name="Slide Number Placeholder 6"/>
          <p:cNvSpPr>
            <a:spLocks noGrp="1"/>
          </p:cNvSpPr>
          <p:nvPr>
            <p:ph type="sldNum" sz="quarter" idx="12"/>
          </p:nvPr>
        </p:nvSpPr>
        <p:spPr/>
        <p:txBody>
          <a:bodyPr/>
          <a:lstStyle/>
          <a:p>
            <a:fld id="{B6F15528-21DE-4FAA-801E-634DDDAF4B2B}" type="slidenum">
              <a:rPr lang="uk-UA" smtClean="0"/>
              <a:t>‹#›</a:t>
            </a:fld>
            <a:endParaRPr lang="uk-UA"/>
          </a:p>
        </p:txBody>
      </p:sp>
    </p:spTree>
    <p:extLst>
      <p:ext uri="{BB962C8B-B14F-4D97-AF65-F5344CB8AC3E}">
        <p14:creationId xmlns:p14="http://schemas.microsoft.com/office/powerpoint/2010/main" val="984468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3683" y="411480"/>
            <a:ext cx="3575878" cy="1440180"/>
          </a:xfrm>
        </p:spPr>
        <p:txBody>
          <a:bodyPr anchor="b"/>
          <a:lstStyle>
            <a:lvl1pPr>
              <a:defRPr sz="2880"/>
            </a:lvl1pPr>
          </a:lstStyle>
          <a:p>
            <a:r>
              <a:rPr lang="en-GB"/>
              <a:t>Click to edit Master title style</a:t>
            </a:r>
            <a:endParaRPr lang="en-US"/>
          </a:p>
        </p:txBody>
      </p:sp>
      <p:sp>
        <p:nvSpPr>
          <p:cNvPr id="3" name="Picture Placeholder 2"/>
          <p:cNvSpPr>
            <a:spLocks noGrp="1"/>
          </p:cNvSpPr>
          <p:nvPr>
            <p:ph type="pic" idx="1"/>
          </p:nvPr>
        </p:nvSpPr>
        <p:spPr>
          <a:xfrm>
            <a:off x="4713462" y="888683"/>
            <a:ext cx="5612844" cy="4386263"/>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endParaRPr lang="en-US"/>
          </a:p>
        </p:txBody>
      </p:sp>
      <p:sp>
        <p:nvSpPr>
          <p:cNvPr id="4" name="Text Placeholder 3"/>
          <p:cNvSpPr>
            <a:spLocks noGrp="1"/>
          </p:cNvSpPr>
          <p:nvPr>
            <p:ph type="body" sz="half" idx="2"/>
          </p:nvPr>
        </p:nvSpPr>
        <p:spPr>
          <a:xfrm>
            <a:off x="763683" y="1851660"/>
            <a:ext cx="3575878" cy="3430429"/>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pPr marL="12700">
              <a:lnSpc>
                <a:spcPct val="100000"/>
              </a:lnSpc>
            </a:pPr>
            <a:r>
              <a:rPr lang="en-US"/>
              <a:t>#</a:t>
            </a:r>
            <a:r>
              <a:rPr lang="en-US" spc="-85"/>
              <a:t>L</a:t>
            </a:r>
            <a:r>
              <a:rPr lang="en-US" spc="-70"/>
              <a:t>TUopend</a:t>
            </a:r>
            <a:r>
              <a:rPr lang="en-US" spc="-85"/>
              <a:t>a</a:t>
            </a:r>
            <a:r>
              <a:rPr lang="en-US" spc="-25"/>
              <a:t>y</a:t>
            </a:r>
            <a:endParaRPr lang="en-US" spc="-25" dirty="0"/>
          </a:p>
        </p:txBody>
      </p:sp>
      <p:sp>
        <p:nvSpPr>
          <p:cNvPr id="6" name="Footer Placeholder 5"/>
          <p:cNvSpPr>
            <a:spLocks noGrp="1"/>
          </p:cNvSpPr>
          <p:nvPr>
            <p:ph type="ftr" sz="quarter" idx="11"/>
          </p:nvPr>
        </p:nvSpPr>
        <p:spPr/>
        <p:txBody>
          <a:bodyPr/>
          <a:lstStyle/>
          <a:p>
            <a:pPr marL="12700">
              <a:lnSpc>
                <a:spcPct val="100000"/>
              </a:lnSpc>
            </a:pPr>
            <a:r>
              <a:rPr lang="en-US" spc="-130"/>
              <a:t>/</a:t>
            </a:r>
            <a:r>
              <a:rPr lang="en-US" spc="-120"/>
              <a:t>leedst</a:t>
            </a:r>
            <a:r>
              <a:rPr lang="en-US" spc="-114"/>
              <a:t>r</a:t>
            </a:r>
            <a:r>
              <a:rPr lang="en-US" spc="-75"/>
              <a:t>inity</a:t>
            </a:r>
            <a:endParaRPr lang="en-US" spc="-75" dirty="0"/>
          </a:p>
        </p:txBody>
      </p:sp>
      <p:sp>
        <p:nvSpPr>
          <p:cNvPr id="7" name="Slide Number Placeholder 6"/>
          <p:cNvSpPr>
            <a:spLocks noGrp="1"/>
          </p:cNvSpPr>
          <p:nvPr>
            <p:ph type="sldNum" sz="quarter" idx="12"/>
          </p:nvPr>
        </p:nvSpPr>
        <p:spPr/>
        <p:txBody>
          <a:bodyPr/>
          <a:lstStyle/>
          <a:p>
            <a:fld id="{B6F15528-21DE-4FAA-801E-634DDDAF4B2B}" type="slidenum">
              <a:rPr lang="uk-UA" smtClean="0"/>
              <a:t>‹#›</a:t>
            </a:fld>
            <a:endParaRPr lang="uk-UA"/>
          </a:p>
        </p:txBody>
      </p:sp>
    </p:spTree>
    <p:extLst>
      <p:ext uri="{BB962C8B-B14F-4D97-AF65-F5344CB8AC3E}">
        <p14:creationId xmlns:p14="http://schemas.microsoft.com/office/powerpoint/2010/main" val="1745827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alpha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238" y="328613"/>
            <a:ext cx="9562624" cy="1193007"/>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762238" y="1643063"/>
            <a:ext cx="9562624" cy="391620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762238" y="5720715"/>
            <a:ext cx="2494598" cy="328613"/>
          </a:xfrm>
          <a:prstGeom prst="rect">
            <a:avLst/>
          </a:prstGeom>
        </p:spPr>
        <p:txBody>
          <a:bodyPr vert="horz" lIns="91440" tIns="45720" rIns="91440" bIns="45720" rtlCol="0" anchor="ctr"/>
          <a:lstStyle>
            <a:lvl1pPr algn="l">
              <a:defRPr sz="1080">
                <a:solidFill>
                  <a:schemeClr val="tx1">
                    <a:tint val="75000"/>
                  </a:schemeClr>
                </a:solidFill>
              </a:defRPr>
            </a:lvl1pPr>
          </a:lstStyle>
          <a:p>
            <a:pPr marL="12700">
              <a:lnSpc>
                <a:spcPct val="100000"/>
              </a:lnSpc>
            </a:pPr>
            <a:r>
              <a:rPr lang="en-US"/>
              <a:t>#</a:t>
            </a:r>
            <a:r>
              <a:rPr lang="en-US" spc="-85"/>
              <a:t>L</a:t>
            </a:r>
            <a:r>
              <a:rPr lang="en-US" spc="-70"/>
              <a:t>TUopend</a:t>
            </a:r>
            <a:r>
              <a:rPr lang="en-US" spc="-85"/>
              <a:t>a</a:t>
            </a:r>
            <a:r>
              <a:rPr lang="en-US" spc="-25"/>
              <a:t>y</a:t>
            </a:r>
            <a:endParaRPr lang="en-US" spc="-25" dirty="0"/>
          </a:p>
        </p:txBody>
      </p:sp>
      <p:sp>
        <p:nvSpPr>
          <p:cNvPr id="5" name="Footer Placeholder 4"/>
          <p:cNvSpPr>
            <a:spLocks noGrp="1"/>
          </p:cNvSpPr>
          <p:nvPr>
            <p:ph type="ftr" sz="quarter" idx="3"/>
          </p:nvPr>
        </p:nvSpPr>
        <p:spPr>
          <a:xfrm>
            <a:off x="3672602" y="5720715"/>
            <a:ext cx="3741896" cy="328613"/>
          </a:xfrm>
          <a:prstGeom prst="rect">
            <a:avLst/>
          </a:prstGeom>
        </p:spPr>
        <p:txBody>
          <a:bodyPr vert="horz" lIns="91440" tIns="45720" rIns="91440" bIns="45720" rtlCol="0" anchor="ctr"/>
          <a:lstStyle>
            <a:lvl1pPr algn="ctr">
              <a:defRPr sz="1080">
                <a:solidFill>
                  <a:schemeClr val="tx1">
                    <a:tint val="75000"/>
                  </a:schemeClr>
                </a:solidFill>
              </a:defRPr>
            </a:lvl1pPr>
          </a:lstStyle>
          <a:p>
            <a:pPr marL="12700">
              <a:lnSpc>
                <a:spcPct val="100000"/>
              </a:lnSpc>
            </a:pPr>
            <a:r>
              <a:rPr lang="en-US" spc="-130"/>
              <a:t>/</a:t>
            </a:r>
            <a:r>
              <a:rPr lang="en-US" spc="-120"/>
              <a:t>leedst</a:t>
            </a:r>
            <a:r>
              <a:rPr lang="en-US" spc="-114"/>
              <a:t>r</a:t>
            </a:r>
            <a:r>
              <a:rPr lang="en-US" spc="-75"/>
              <a:t>inity</a:t>
            </a:r>
            <a:endParaRPr lang="en-US" spc="-75" dirty="0"/>
          </a:p>
        </p:txBody>
      </p:sp>
      <p:sp>
        <p:nvSpPr>
          <p:cNvPr id="6" name="Slide Number Placeholder 5"/>
          <p:cNvSpPr>
            <a:spLocks noGrp="1"/>
          </p:cNvSpPr>
          <p:nvPr>
            <p:ph type="sldNum" sz="quarter" idx="4"/>
          </p:nvPr>
        </p:nvSpPr>
        <p:spPr>
          <a:xfrm>
            <a:off x="7830264" y="5720715"/>
            <a:ext cx="2494598" cy="328613"/>
          </a:xfrm>
          <a:prstGeom prst="rect">
            <a:avLst/>
          </a:prstGeom>
        </p:spPr>
        <p:txBody>
          <a:bodyPr vert="horz" lIns="91440" tIns="45720" rIns="91440" bIns="45720" rtlCol="0" anchor="ctr"/>
          <a:lstStyle>
            <a:lvl1pPr algn="r">
              <a:defRPr sz="1080">
                <a:solidFill>
                  <a:schemeClr val="tx1">
                    <a:tint val="75000"/>
                  </a:schemeClr>
                </a:solidFill>
              </a:defRPr>
            </a:lvl1pPr>
          </a:lstStyle>
          <a:p>
            <a:fld id="{B6F15528-21DE-4FAA-801E-634DDDAF4B2B}" type="slidenum">
              <a:rPr lang="uk-UA" smtClean="0"/>
              <a:t>‹#›</a:t>
            </a:fld>
            <a:endParaRPr lang="uk-UA"/>
          </a:p>
        </p:txBody>
      </p:sp>
    </p:spTree>
    <p:extLst>
      <p:ext uri="{BB962C8B-B14F-4D97-AF65-F5344CB8AC3E}">
        <p14:creationId xmlns:p14="http://schemas.microsoft.com/office/powerpoint/2010/main" val="176520228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822960" rtl="0" eaLnBrk="1" latinLnBrk="0" hangingPunct="1">
        <a:lnSpc>
          <a:spcPct val="90000"/>
        </a:lnSpc>
        <a:spcBef>
          <a:spcPct val="0"/>
        </a:spcBef>
        <a:buNone/>
        <a:defRPr sz="3960" kern="1200">
          <a:solidFill>
            <a:schemeClr val="tx1"/>
          </a:solidFill>
          <a:latin typeface="+mj-lt"/>
          <a:ea typeface="+mj-ea"/>
          <a:cs typeface="+mj-cs"/>
        </a:defRPr>
      </a:lvl1pPr>
    </p:titleStyle>
    <p:bodyStyle>
      <a:lvl1pPr marL="205740" indent="-205740" algn="l" defTabSz="822960" rtl="0" eaLnBrk="1" latinLnBrk="0" hangingPunct="1">
        <a:lnSpc>
          <a:spcPct val="90000"/>
        </a:lnSpc>
        <a:spcBef>
          <a:spcPts val="900"/>
        </a:spcBef>
        <a:buFont typeface="Arial"/>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BFCC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238" y="328613"/>
            <a:ext cx="9562624" cy="11930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762238" y="1643063"/>
            <a:ext cx="9562624" cy="39162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762238" y="5720715"/>
            <a:ext cx="2494598" cy="328613"/>
          </a:xfrm>
          <a:prstGeom prst="rect">
            <a:avLst/>
          </a:prstGeom>
        </p:spPr>
        <p:txBody>
          <a:bodyPr vert="horz" lIns="91440" tIns="45720" rIns="91440" bIns="45720" rtlCol="0" anchor="ctr"/>
          <a:lstStyle>
            <a:lvl1pPr algn="l">
              <a:defRPr sz="1080">
                <a:solidFill>
                  <a:schemeClr val="tx1">
                    <a:tint val="75000"/>
                  </a:schemeClr>
                </a:solidFill>
              </a:defRPr>
            </a:lvl1pPr>
          </a:lstStyle>
          <a:p>
            <a:fld id="{9979C0A7-23F8-4847-8119-B1DE68F1588E}" type="datetimeFigureOut">
              <a:rPr lang="en-GB" smtClean="0"/>
              <a:t>23/11/2023</a:t>
            </a:fld>
            <a:endParaRPr lang="en-GB"/>
          </a:p>
        </p:txBody>
      </p:sp>
      <p:sp>
        <p:nvSpPr>
          <p:cNvPr id="5" name="Footer Placeholder 4"/>
          <p:cNvSpPr>
            <a:spLocks noGrp="1"/>
          </p:cNvSpPr>
          <p:nvPr>
            <p:ph type="ftr" sz="quarter" idx="3"/>
          </p:nvPr>
        </p:nvSpPr>
        <p:spPr>
          <a:xfrm>
            <a:off x="3672602" y="5720715"/>
            <a:ext cx="3741896" cy="328613"/>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830264" y="5720715"/>
            <a:ext cx="2494598" cy="328613"/>
          </a:xfrm>
          <a:prstGeom prst="rect">
            <a:avLst/>
          </a:prstGeom>
        </p:spPr>
        <p:txBody>
          <a:bodyPr vert="horz" lIns="91440" tIns="45720" rIns="91440" bIns="45720" rtlCol="0" anchor="ctr"/>
          <a:lstStyle>
            <a:lvl1pPr algn="r">
              <a:defRPr sz="1080">
                <a:solidFill>
                  <a:schemeClr val="tx1">
                    <a:tint val="75000"/>
                  </a:schemeClr>
                </a:solidFill>
              </a:defRPr>
            </a:lvl1pPr>
          </a:lstStyle>
          <a:p>
            <a:fld id="{0A5DD892-83B0-45B1-8E5C-C265875BA0AF}" type="slidenum">
              <a:rPr lang="en-GB" smtClean="0"/>
              <a:t>‹#›</a:t>
            </a:fld>
            <a:endParaRPr lang="en-GB"/>
          </a:p>
        </p:txBody>
      </p:sp>
    </p:spTree>
    <p:extLst>
      <p:ext uri="{BB962C8B-B14F-4D97-AF65-F5344CB8AC3E}">
        <p14:creationId xmlns:p14="http://schemas.microsoft.com/office/powerpoint/2010/main" val="349725640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822960" rtl="0" eaLnBrk="1" latinLnBrk="0" hangingPunct="1">
        <a:lnSpc>
          <a:spcPct val="90000"/>
        </a:lnSpc>
        <a:spcBef>
          <a:spcPct val="0"/>
        </a:spcBef>
        <a:buNone/>
        <a:defRPr sz="3960" kern="1200">
          <a:solidFill>
            <a:schemeClr val="tx1"/>
          </a:solidFill>
          <a:latin typeface="+mj-lt"/>
          <a:ea typeface="+mj-ea"/>
          <a:cs typeface="+mj-cs"/>
        </a:defRPr>
      </a:lvl1pPr>
    </p:titleStyle>
    <p:bodyStyle>
      <a:lvl1pPr marL="205740" indent="-205740" algn="l" defTabSz="822960"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s://doi.org/10.1080/0309877X.2018.1515427" TargetMode="Externa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hyperlink" Target="https://library.leedstrinity.ac.uk/my-subject/my-liaison-librarian" TargetMode="External"/><Relationship Id="rId2" Type="http://schemas.openxmlformats.org/officeDocument/2006/relationships/hyperlink" Target="https://library.leedstrinity.ac.uk/referencing" TargetMode="External"/><Relationship Id="rId1" Type="http://schemas.openxmlformats.org/officeDocument/2006/relationships/slideLayout" Target="../slideLayouts/slideLayout13.xml"/><Relationship Id="rId5" Type="http://schemas.openxmlformats.org/officeDocument/2006/relationships/image" Target="../media/image7.jpg"/><Relationship Id="rId4" Type="http://schemas.openxmlformats.org/officeDocument/2006/relationships/image" Target="../media/image3.emf"/></Relationships>
</file>

<file path=ppt/slides/_rels/slide2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21833"/>
            <a:ext cx="4495800" cy="6874933"/>
          </a:xfrm>
          <a:prstGeom prst="rect">
            <a:avLst/>
          </a:prstGeom>
        </p:spPr>
      </p:pic>
      <p:sp>
        <p:nvSpPr>
          <p:cNvPr id="8" name="Rectangle 7"/>
          <p:cNvSpPr/>
          <p:nvPr/>
        </p:nvSpPr>
        <p:spPr>
          <a:xfrm>
            <a:off x="4705350" y="1764579"/>
            <a:ext cx="5831099" cy="1122871"/>
          </a:xfrm>
          <a:prstGeom prst="rect">
            <a:avLst/>
          </a:prstGeom>
        </p:spPr>
        <p:txBody>
          <a:bodyPr wrap="square">
            <a:spAutoFit/>
          </a:bodyPr>
          <a:lstStyle/>
          <a:p>
            <a:pPr>
              <a:lnSpc>
                <a:spcPct val="107000"/>
              </a:lnSpc>
              <a:spcAft>
                <a:spcPts val="800"/>
              </a:spcAft>
            </a:pPr>
            <a:r>
              <a:rPr lang="en-GB" sz="3200" dirty="0">
                <a:solidFill>
                  <a:schemeClr val="tx1">
                    <a:lumMod val="75000"/>
                    <a:lumOff val="25000"/>
                  </a:schemeClr>
                </a:solidFill>
                <a:latin typeface="+mj-lt"/>
                <a:ea typeface="Calibri" panose="020F0502020204030204" pitchFamily="34" charset="0"/>
                <a:cs typeface="Times New Roman" panose="02020603050405020304" pitchFamily="18" charset="0"/>
              </a:rPr>
              <a:t>Using Advanced Library Search &amp; an introduction to APA referencing</a:t>
            </a: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9012" y="419100"/>
            <a:ext cx="1791738" cy="548433"/>
          </a:xfrm>
          <a:prstGeom prst="rect">
            <a:avLst/>
          </a:prstGeom>
        </p:spPr>
      </p:pic>
      <p:pic>
        <p:nvPicPr>
          <p:cNvPr id="6" name="Picture 5">
            <a:extLst>
              <a:ext uri="{FF2B5EF4-FFF2-40B4-BE49-F238E27FC236}">
                <a16:creationId xmlns:a16="http://schemas.microsoft.com/office/drawing/2014/main" id="{941CDEE9-CECE-0A23-D3E8-E6B5604A48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5626100"/>
            <a:ext cx="11087100" cy="546100"/>
          </a:xfrm>
          <a:prstGeom prst="rect">
            <a:avLst/>
          </a:prstGeom>
        </p:spPr>
      </p:pic>
    </p:spTree>
    <p:extLst>
      <p:ext uri="{BB962C8B-B14F-4D97-AF65-F5344CB8AC3E}">
        <p14:creationId xmlns:p14="http://schemas.microsoft.com/office/powerpoint/2010/main" val="154602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0D82A-C5A2-4025-B8C4-8754D85FDE85}"/>
              </a:ext>
            </a:extLst>
          </p:cNvPr>
          <p:cNvSpPr>
            <a:spLocks noGrp="1"/>
          </p:cNvSpPr>
          <p:nvPr>
            <p:ph type="title"/>
          </p:nvPr>
        </p:nvSpPr>
        <p:spPr/>
        <p:txBody>
          <a:bodyPr/>
          <a:lstStyle/>
          <a:p>
            <a:r>
              <a:rPr lang="en-GB" b="1" dirty="0"/>
              <a:t>Why reference?</a:t>
            </a:r>
          </a:p>
        </p:txBody>
      </p:sp>
      <p:sp>
        <p:nvSpPr>
          <p:cNvPr id="3" name="Content Placeholder 2">
            <a:extLst>
              <a:ext uri="{FF2B5EF4-FFF2-40B4-BE49-F238E27FC236}">
                <a16:creationId xmlns:a16="http://schemas.microsoft.com/office/drawing/2014/main" id="{50A87D00-8380-4108-9EF7-DDE42AA83ECF}"/>
              </a:ext>
            </a:extLst>
          </p:cNvPr>
          <p:cNvSpPr>
            <a:spLocks noGrp="1"/>
          </p:cNvSpPr>
          <p:nvPr>
            <p:ph idx="1"/>
          </p:nvPr>
        </p:nvSpPr>
        <p:spPr/>
        <p:txBody>
          <a:bodyPr>
            <a:normAutofit/>
          </a:bodyPr>
          <a:lstStyle/>
          <a:p>
            <a:endParaRPr lang="en-GB" dirty="0"/>
          </a:p>
          <a:p>
            <a:r>
              <a:rPr lang="en-GB" dirty="0"/>
              <a:t>To show where you found the information you have used in your work</a:t>
            </a:r>
          </a:p>
          <a:p>
            <a:r>
              <a:rPr lang="en-GB" dirty="0"/>
              <a:t>To support any conclusions you have come to</a:t>
            </a:r>
          </a:p>
          <a:p>
            <a:r>
              <a:rPr lang="en-GB" dirty="0"/>
              <a:t>To enable anyone reading your work to find the sources that you used by following up your references</a:t>
            </a:r>
          </a:p>
          <a:p>
            <a:r>
              <a:rPr lang="en-GB" dirty="0"/>
              <a:t>To avoid plagiarism</a:t>
            </a:r>
          </a:p>
          <a:p>
            <a:r>
              <a:rPr lang="en-GB" dirty="0"/>
              <a:t>To get better grades!</a:t>
            </a:r>
          </a:p>
        </p:txBody>
      </p:sp>
      <p:pic>
        <p:nvPicPr>
          <p:cNvPr id="7" name="Picture 6">
            <a:extLst>
              <a:ext uri="{FF2B5EF4-FFF2-40B4-BE49-F238E27FC236}">
                <a16:creationId xmlns:a16="http://schemas.microsoft.com/office/drawing/2014/main" id="{01E2C168-E319-469B-977C-E2E2399E5E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 y="5680710"/>
            <a:ext cx="10972800" cy="491490"/>
          </a:xfrm>
          <a:prstGeom prst="rect">
            <a:avLst/>
          </a:prstGeom>
        </p:spPr>
      </p:pic>
    </p:spTree>
    <p:extLst>
      <p:ext uri="{BB962C8B-B14F-4D97-AF65-F5344CB8AC3E}">
        <p14:creationId xmlns:p14="http://schemas.microsoft.com/office/powerpoint/2010/main" val="1079631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0D82A-C5A2-4025-B8C4-8754D85FDE85}"/>
              </a:ext>
            </a:extLst>
          </p:cNvPr>
          <p:cNvSpPr>
            <a:spLocks noGrp="1"/>
          </p:cNvSpPr>
          <p:nvPr>
            <p:ph type="title"/>
          </p:nvPr>
        </p:nvSpPr>
        <p:spPr/>
        <p:txBody>
          <a:bodyPr/>
          <a:lstStyle/>
          <a:p>
            <a:r>
              <a:rPr lang="en-GB" b="1" dirty="0"/>
              <a:t>What’s involved?</a:t>
            </a:r>
          </a:p>
        </p:txBody>
      </p:sp>
      <p:sp>
        <p:nvSpPr>
          <p:cNvPr id="3" name="Content Placeholder 2">
            <a:extLst>
              <a:ext uri="{FF2B5EF4-FFF2-40B4-BE49-F238E27FC236}">
                <a16:creationId xmlns:a16="http://schemas.microsoft.com/office/drawing/2014/main" id="{50A87D00-8380-4108-9EF7-DDE42AA83ECF}"/>
              </a:ext>
            </a:extLst>
          </p:cNvPr>
          <p:cNvSpPr>
            <a:spLocks noGrp="1"/>
          </p:cNvSpPr>
          <p:nvPr>
            <p:ph idx="1"/>
          </p:nvPr>
        </p:nvSpPr>
        <p:spPr/>
        <p:txBody>
          <a:bodyPr>
            <a:normAutofit/>
          </a:bodyPr>
          <a:lstStyle/>
          <a:p>
            <a:endParaRPr lang="en-GB" dirty="0"/>
          </a:p>
          <a:p>
            <a:r>
              <a:rPr lang="en-GB" dirty="0"/>
              <a:t> An in-text citation in your work</a:t>
            </a:r>
          </a:p>
          <a:p>
            <a:r>
              <a:rPr lang="en-GB" dirty="0"/>
              <a:t>A corresponding reference in an alphabetical list at the end of your work</a:t>
            </a:r>
          </a:p>
          <a:p>
            <a:endParaRPr lang="en-GB" dirty="0"/>
          </a:p>
          <a:p>
            <a:pPr marL="0" indent="0">
              <a:buNone/>
            </a:pPr>
            <a:r>
              <a:rPr lang="en-GB" dirty="0"/>
              <a:t>So when we say you need to reference we mean you need to produce in-text citations and a reference list.</a:t>
            </a:r>
          </a:p>
        </p:txBody>
      </p:sp>
      <p:pic>
        <p:nvPicPr>
          <p:cNvPr id="7" name="Picture 6">
            <a:extLst>
              <a:ext uri="{FF2B5EF4-FFF2-40B4-BE49-F238E27FC236}">
                <a16:creationId xmlns:a16="http://schemas.microsoft.com/office/drawing/2014/main" id="{01E2C168-E319-469B-977C-E2E2399E5E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 y="5680710"/>
            <a:ext cx="10972800" cy="491490"/>
          </a:xfrm>
          <a:prstGeom prst="rect">
            <a:avLst/>
          </a:prstGeom>
        </p:spPr>
      </p:pic>
    </p:spTree>
    <p:extLst>
      <p:ext uri="{BB962C8B-B14F-4D97-AF65-F5344CB8AC3E}">
        <p14:creationId xmlns:p14="http://schemas.microsoft.com/office/powerpoint/2010/main" val="138246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0D82A-C5A2-4025-B8C4-8754D85FDE85}"/>
              </a:ext>
            </a:extLst>
          </p:cNvPr>
          <p:cNvSpPr>
            <a:spLocks noGrp="1"/>
          </p:cNvSpPr>
          <p:nvPr>
            <p:ph type="title"/>
          </p:nvPr>
        </p:nvSpPr>
        <p:spPr/>
        <p:txBody>
          <a:bodyPr/>
          <a:lstStyle/>
          <a:p>
            <a:r>
              <a:rPr lang="en-GB" b="1" dirty="0"/>
              <a:t>In-text citations </a:t>
            </a:r>
          </a:p>
        </p:txBody>
      </p:sp>
      <p:sp>
        <p:nvSpPr>
          <p:cNvPr id="3" name="Content Placeholder 2">
            <a:extLst>
              <a:ext uri="{FF2B5EF4-FFF2-40B4-BE49-F238E27FC236}">
                <a16:creationId xmlns:a16="http://schemas.microsoft.com/office/drawing/2014/main" id="{50A87D00-8380-4108-9EF7-DDE42AA83ECF}"/>
              </a:ext>
            </a:extLst>
          </p:cNvPr>
          <p:cNvSpPr>
            <a:spLocks noGrp="1"/>
          </p:cNvSpPr>
          <p:nvPr>
            <p:ph idx="1"/>
          </p:nvPr>
        </p:nvSpPr>
        <p:spPr/>
        <p:txBody>
          <a:bodyPr>
            <a:normAutofit lnSpcReduction="10000"/>
          </a:bodyPr>
          <a:lstStyle/>
          <a:p>
            <a:pPr marL="0" indent="0">
              <a:buNone/>
            </a:pPr>
            <a:r>
              <a:rPr lang="en-GB" dirty="0"/>
              <a:t>In-text citations are brief details of the information source used. Usually in brackets, using the author surname and year of publication.</a:t>
            </a:r>
          </a:p>
          <a:p>
            <a:pPr marL="0" indent="0">
              <a:buNone/>
            </a:pPr>
            <a:endParaRPr lang="en-GB" dirty="0"/>
          </a:p>
          <a:p>
            <a:pPr marL="0" indent="0">
              <a:buNone/>
            </a:pPr>
            <a:r>
              <a:rPr lang="en-GB" b="1" dirty="0"/>
              <a:t>You need an in-text citation</a:t>
            </a:r>
            <a:r>
              <a:rPr lang="en-GB" b="1" i="1" dirty="0"/>
              <a:t>… </a:t>
            </a:r>
          </a:p>
          <a:p>
            <a:pPr marL="0" indent="0">
              <a:buNone/>
            </a:pPr>
            <a:r>
              <a:rPr lang="en-GB" dirty="0"/>
              <a:t>If you use an exact quote from an information source</a:t>
            </a:r>
          </a:p>
          <a:p>
            <a:pPr marL="0" indent="0">
              <a:buNone/>
            </a:pPr>
            <a:r>
              <a:rPr lang="en-GB" dirty="0"/>
              <a:t>If you put something written by someone else in your own words and include it in your work</a:t>
            </a:r>
          </a:p>
          <a:p>
            <a:pPr marL="0" indent="0">
              <a:buNone/>
            </a:pPr>
            <a:endParaRPr lang="en-GB" b="1" dirty="0"/>
          </a:p>
          <a:p>
            <a:pPr marL="0" indent="0">
              <a:buNone/>
            </a:pPr>
            <a:r>
              <a:rPr lang="en-GB" dirty="0"/>
              <a:t>There are a couple of different ways to include citations. Let’s look at some examples</a:t>
            </a:r>
          </a:p>
        </p:txBody>
      </p:sp>
      <p:pic>
        <p:nvPicPr>
          <p:cNvPr id="7" name="Picture 6">
            <a:extLst>
              <a:ext uri="{FF2B5EF4-FFF2-40B4-BE49-F238E27FC236}">
                <a16:creationId xmlns:a16="http://schemas.microsoft.com/office/drawing/2014/main" id="{276B957E-B7E3-494C-B886-6FD3FBFA34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 y="5680710"/>
            <a:ext cx="10972800" cy="491490"/>
          </a:xfrm>
          <a:prstGeom prst="rect">
            <a:avLst/>
          </a:prstGeom>
        </p:spPr>
      </p:pic>
    </p:spTree>
    <p:extLst>
      <p:ext uri="{BB962C8B-B14F-4D97-AF65-F5344CB8AC3E}">
        <p14:creationId xmlns:p14="http://schemas.microsoft.com/office/powerpoint/2010/main" val="413693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0D82A-C5A2-4025-B8C4-8754D85FDE85}"/>
              </a:ext>
            </a:extLst>
          </p:cNvPr>
          <p:cNvSpPr>
            <a:spLocks noGrp="1"/>
          </p:cNvSpPr>
          <p:nvPr>
            <p:ph type="title"/>
          </p:nvPr>
        </p:nvSpPr>
        <p:spPr>
          <a:xfrm>
            <a:off x="240574" y="16429"/>
            <a:ext cx="9464040" cy="1193007"/>
          </a:xfrm>
        </p:spPr>
        <p:txBody>
          <a:bodyPr/>
          <a:lstStyle/>
          <a:p>
            <a:r>
              <a:rPr lang="en-GB" b="1" dirty="0"/>
              <a:t>Page numbers in citations</a:t>
            </a:r>
          </a:p>
        </p:txBody>
      </p:sp>
      <p:sp>
        <p:nvSpPr>
          <p:cNvPr id="3" name="Content Placeholder 2">
            <a:extLst>
              <a:ext uri="{FF2B5EF4-FFF2-40B4-BE49-F238E27FC236}">
                <a16:creationId xmlns:a16="http://schemas.microsoft.com/office/drawing/2014/main" id="{50A87D00-8380-4108-9EF7-DDE42AA83ECF}"/>
              </a:ext>
            </a:extLst>
          </p:cNvPr>
          <p:cNvSpPr>
            <a:spLocks noGrp="1"/>
          </p:cNvSpPr>
          <p:nvPr>
            <p:ph idx="1"/>
          </p:nvPr>
        </p:nvSpPr>
        <p:spPr>
          <a:xfrm>
            <a:off x="209550" y="1209436"/>
            <a:ext cx="10668000" cy="4363178"/>
          </a:xfrm>
        </p:spPr>
        <p:txBody>
          <a:bodyPr>
            <a:normAutofit/>
          </a:bodyPr>
          <a:lstStyle/>
          <a:p>
            <a:pPr marL="0" indent="0">
              <a:buNone/>
            </a:pPr>
            <a:r>
              <a:rPr lang="en-GB" b="1" dirty="0"/>
              <a:t>Are not required in a citation if…</a:t>
            </a:r>
          </a:p>
          <a:p>
            <a:pPr marL="0" indent="0">
              <a:buNone/>
            </a:pPr>
            <a:r>
              <a:rPr lang="en-GB" dirty="0"/>
              <a:t>you have paraphrased.</a:t>
            </a:r>
          </a:p>
          <a:p>
            <a:pPr marL="0" indent="0">
              <a:buNone/>
            </a:pPr>
            <a:endParaRPr lang="en-GB" dirty="0"/>
          </a:p>
          <a:p>
            <a:pPr marL="0" indent="0">
              <a:buNone/>
            </a:pPr>
            <a:r>
              <a:rPr lang="en-GB" b="1" dirty="0"/>
              <a:t>Are required in a citation if…</a:t>
            </a:r>
          </a:p>
          <a:p>
            <a:pPr marL="0" indent="0">
              <a:buNone/>
            </a:pPr>
            <a:r>
              <a:rPr lang="en-GB" dirty="0"/>
              <a:t>you quote something word for word. The citation should include details of the page number(s) where the quote can be found.</a:t>
            </a:r>
          </a:p>
          <a:p>
            <a:pPr marL="0" indent="0">
              <a:buNone/>
            </a:pPr>
            <a:endParaRPr lang="en-GB" dirty="0"/>
          </a:p>
        </p:txBody>
      </p:sp>
      <p:pic>
        <p:nvPicPr>
          <p:cNvPr id="5" name="Picture 4">
            <a:extLst>
              <a:ext uri="{FF2B5EF4-FFF2-40B4-BE49-F238E27FC236}">
                <a16:creationId xmlns:a16="http://schemas.microsoft.com/office/drawing/2014/main" id="{75A954A1-A80A-4A41-B9BA-DD4D0E1600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 y="5680710"/>
            <a:ext cx="10972800" cy="491490"/>
          </a:xfrm>
          <a:prstGeom prst="rect">
            <a:avLst/>
          </a:prstGeom>
        </p:spPr>
      </p:pic>
    </p:spTree>
    <p:extLst>
      <p:ext uri="{BB962C8B-B14F-4D97-AF65-F5344CB8AC3E}">
        <p14:creationId xmlns:p14="http://schemas.microsoft.com/office/powerpoint/2010/main" val="886508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81594" y="190500"/>
            <a:ext cx="9562624" cy="1193007"/>
          </a:xfrm>
        </p:spPr>
        <p:txBody>
          <a:bodyPr/>
          <a:lstStyle/>
          <a:p>
            <a:r>
              <a:rPr lang="en-US" b="1" dirty="0"/>
              <a:t>Including quotes in your work</a:t>
            </a:r>
          </a:p>
        </p:txBody>
      </p:sp>
      <p:sp>
        <p:nvSpPr>
          <p:cNvPr id="3" name="Content Placeholder 2"/>
          <p:cNvSpPr>
            <a:spLocks noGrp="1"/>
          </p:cNvSpPr>
          <p:nvPr>
            <p:ph idx="1"/>
          </p:nvPr>
        </p:nvSpPr>
        <p:spPr>
          <a:xfrm>
            <a:off x="281594" y="1643063"/>
            <a:ext cx="10638628" cy="3916204"/>
          </a:xfrm>
        </p:spPr>
        <p:txBody>
          <a:bodyPr>
            <a:normAutofit/>
          </a:bodyPr>
          <a:lstStyle/>
          <a:p>
            <a:pPr marL="246888" indent="-246888">
              <a:buClr>
                <a:schemeClr val="accent3"/>
              </a:buClr>
              <a:buNone/>
              <a:defRPr/>
            </a:pPr>
            <a:r>
              <a:rPr lang="en-GB" dirty="0">
                <a:latin typeface="Arial" pitchFamily="34" charset="0"/>
                <a:cs typeface="Arial" pitchFamily="34" charset="0"/>
              </a:rPr>
              <a:t>Quotes of less than 40 words should be wrapped in “  “</a:t>
            </a:r>
          </a:p>
          <a:p>
            <a:pPr marL="246888" indent="-246888">
              <a:buClr>
                <a:schemeClr val="accent3"/>
              </a:buClr>
              <a:buNone/>
              <a:defRPr/>
            </a:pPr>
            <a:endParaRPr lang="en-GB" dirty="0">
              <a:latin typeface="Arial" pitchFamily="34" charset="0"/>
              <a:cs typeface="Arial" pitchFamily="34" charset="0"/>
            </a:endParaRPr>
          </a:p>
          <a:p>
            <a:pPr marL="246888" indent="-246888">
              <a:buClr>
                <a:schemeClr val="accent3"/>
              </a:buClr>
              <a:buNone/>
              <a:defRPr/>
            </a:pPr>
            <a:r>
              <a:rPr lang="en-GB" dirty="0">
                <a:latin typeface="Arial" pitchFamily="34" charset="0"/>
                <a:cs typeface="Arial" pitchFamily="34" charset="0"/>
              </a:rPr>
              <a:t>Sotto (2018) argued that “incorporating the voice of students can improve retention” (p. 29).</a:t>
            </a:r>
          </a:p>
          <a:p>
            <a:pPr marL="246888" indent="-246888">
              <a:buClr>
                <a:schemeClr val="accent3"/>
              </a:buClr>
              <a:buNone/>
              <a:defRPr/>
            </a:pPr>
            <a:r>
              <a:rPr lang="en-GB" dirty="0">
                <a:latin typeface="Arial" pitchFamily="34" charset="0"/>
                <a:cs typeface="Arial" pitchFamily="34" charset="0"/>
              </a:rPr>
              <a:t>“Incorporating the voice of students can improve retention” (Sotto, 2018, p. 29).</a:t>
            </a:r>
          </a:p>
        </p:txBody>
      </p:sp>
      <p:pic>
        <p:nvPicPr>
          <p:cNvPr id="2" name="Picture 1">
            <a:extLst>
              <a:ext uri="{FF2B5EF4-FFF2-40B4-BE49-F238E27FC236}">
                <a16:creationId xmlns:a16="http://schemas.microsoft.com/office/drawing/2014/main" id="{A1592474-7CD7-BD86-9979-ABB6ADC37190}"/>
              </a:ext>
            </a:extLst>
          </p:cNvPr>
          <p:cNvPicPr>
            <a:picLocks noChangeAspect="1"/>
          </p:cNvPicPr>
          <p:nvPr/>
        </p:nvPicPr>
        <p:blipFill>
          <a:blip r:embed="rId2"/>
          <a:stretch>
            <a:fillRect/>
          </a:stretch>
        </p:blipFill>
        <p:spPr>
          <a:xfrm>
            <a:off x="57150" y="5678424"/>
            <a:ext cx="10972800" cy="493776"/>
          </a:xfrm>
          <a:prstGeom prst="rect">
            <a:avLst/>
          </a:prstGeom>
        </p:spPr>
      </p:pic>
    </p:spTree>
    <p:extLst>
      <p:ext uri="{BB962C8B-B14F-4D97-AF65-F5344CB8AC3E}">
        <p14:creationId xmlns:p14="http://schemas.microsoft.com/office/powerpoint/2010/main" val="4003454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81594" y="190500"/>
            <a:ext cx="9562624" cy="1193007"/>
          </a:xfrm>
        </p:spPr>
        <p:txBody>
          <a:bodyPr/>
          <a:lstStyle/>
          <a:p>
            <a:r>
              <a:rPr lang="en-US" b="1" dirty="0"/>
              <a:t>Including quotes in your work</a:t>
            </a:r>
          </a:p>
        </p:txBody>
      </p:sp>
      <p:sp>
        <p:nvSpPr>
          <p:cNvPr id="3" name="Content Placeholder 2"/>
          <p:cNvSpPr>
            <a:spLocks noGrp="1"/>
          </p:cNvSpPr>
          <p:nvPr>
            <p:ph idx="1"/>
          </p:nvPr>
        </p:nvSpPr>
        <p:spPr>
          <a:xfrm>
            <a:off x="391322" y="1257300"/>
            <a:ext cx="10638628" cy="3916204"/>
          </a:xfrm>
        </p:spPr>
        <p:txBody>
          <a:bodyPr>
            <a:normAutofit lnSpcReduction="10000"/>
          </a:bodyPr>
          <a:lstStyle/>
          <a:p>
            <a:pPr marL="0" indent="0">
              <a:buClr>
                <a:schemeClr val="accent3"/>
              </a:buClr>
              <a:buNone/>
              <a:defRPr/>
            </a:pPr>
            <a:r>
              <a:rPr lang="en-GB" dirty="0">
                <a:latin typeface="Arial" pitchFamily="34" charset="0"/>
                <a:cs typeface="Arial" pitchFamily="34" charset="0"/>
              </a:rPr>
              <a:t>Quotes of 40 words or more should be separated from the main body of your essay, starting on a new line and indented from the left margin. Quotation marks are not required.</a:t>
            </a:r>
          </a:p>
          <a:p>
            <a:pPr marL="0" indent="0">
              <a:buClr>
                <a:schemeClr val="accent3"/>
              </a:buClr>
              <a:buNone/>
              <a:defRPr/>
            </a:pPr>
            <a:endParaRPr lang="en-GB" dirty="0">
              <a:latin typeface="Arial" pitchFamily="34" charset="0"/>
              <a:cs typeface="Arial" pitchFamily="34" charset="0"/>
            </a:endParaRPr>
          </a:p>
          <a:p>
            <a:pPr marL="246888" indent="-246888">
              <a:buClr>
                <a:schemeClr val="accent3"/>
              </a:buClr>
              <a:buNone/>
              <a:defRPr/>
            </a:pPr>
            <a:r>
              <a:rPr lang="en-GB" dirty="0">
                <a:latin typeface="Arial" pitchFamily="34" charset="0"/>
                <a:cs typeface="Arial" pitchFamily="34" charset="0"/>
              </a:rPr>
              <a:t>Researchers have studied how people talk to themselves:</a:t>
            </a:r>
          </a:p>
          <a:p>
            <a:pPr marL="246888" indent="-246888">
              <a:buClr>
                <a:schemeClr val="accent3"/>
              </a:buClr>
              <a:buNone/>
              <a:defRPr/>
            </a:pPr>
            <a:r>
              <a:rPr lang="en-GB" dirty="0">
                <a:latin typeface="Arial" pitchFamily="34" charset="0"/>
                <a:cs typeface="Arial" pitchFamily="34" charset="0"/>
              </a:rPr>
              <a:t>	It is an experience that is central to many people’s everyday lives, and yet it presents considerable challenges to any effort to study it scientifically. Nevertheless, a wide range of methodologies and approaches have combined to shed light on the subjective experience of inner speech and its cognitive and neural underpinnings. (Alderson, 2015, p. 97)</a:t>
            </a:r>
          </a:p>
        </p:txBody>
      </p:sp>
      <p:pic>
        <p:nvPicPr>
          <p:cNvPr id="2" name="Picture 1">
            <a:extLst>
              <a:ext uri="{FF2B5EF4-FFF2-40B4-BE49-F238E27FC236}">
                <a16:creationId xmlns:a16="http://schemas.microsoft.com/office/drawing/2014/main" id="{A1592474-7CD7-BD86-9979-ABB6ADC37190}"/>
              </a:ext>
            </a:extLst>
          </p:cNvPr>
          <p:cNvPicPr>
            <a:picLocks noChangeAspect="1"/>
          </p:cNvPicPr>
          <p:nvPr/>
        </p:nvPicPr>
        <p:blipFill>
          <a:blip r:embed="rId2"/>
          <a:stretch>
            <a:fillRect/>
          </a:stretch>
        </p:blipFill>
        <p:spPr>
          <a:xfrm>
            <a:off x="57150" y="5678424"/>
            <a:ext cx="10972800" cy="493776"/>
          </a:xfrm>
          <a:prstGeom prst="rect">
            <a:avLst/>
          </a:prstGeom>
        </p:spPr>
      </p:pic>
    </p:spTree>
    <p:extLst>
      <p:ext uri="{BB962C8B-B14F-4D97-AF65-F5344CB8AC3E}">
        <p14:creationId xmlns:p14="http://schemas.microsoft.com/office/powerpoint/2010/main" val="3543485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81594" y="190500"/>
            <a:ext cx="9562624" cy="1193007"/>
          </a:xfrm>
        </p:spPr>
        <p:txBody>
          <a:bodyPr/>
          <a:lstStyle/>
          <a:p>
            <a:r>
              <a:rPr lang="en-US" b="1" dirty="0"/>
              <a:t>Including quotes in your work</a:t>
            </a:r>
          </a:p>
        </p:txBody>
      </p:sp>
      <p:sp>
        <p:nvSpPr>
          <p:cNvPr id="3" name="Content Placeholder 2"/>
          <p:cNvSpPr>
            <a:spLocks noGrp="1"/>
          </p:cNvSpPr>
          <p:nvPr>
            <p:ph idx="1"/>
          </p:nvPr>
        </p:nvSpPr>
        <p:spPr>
          <a:xfrm>
            <a:off x="281594" y="1643063"/>
            <a:ext cx="10638628" cy="3916204"/>
          </a:xfrm>
        </p:spPr>
        <p:txBody>
          <a:bodyPr>
            <a:normAutofit/>
          </a:bodyPr>
          <a:lstStyle/>
          <a:p>
            <a:pPr marL="0" indent="0">
              <a:buClr>
                <a:schemeClr val="accent3"/>
              </a:buClr>
              <a:buNone/>
              <a:defRPr/>
            </a:pPr>
            <a:r>
              <a:rPr lang="en-GB" dirty="0">
                <a:latin typeface="Arial" pitchFamily="34" charset="0"/>
                <a:cs typeface="Arial" pitchFamily="34" charset="0"/>
              </a:rPr>
              <a:t>Having studied how people talk to themselves Alderson (2015) concluded that:</a:t>
            </a:r>
          </a:p>
          <a:p>
            <a:pPr marL="246888" indent="-246888">
              <a:buClr>
                <a:schemeClr val="accent3"/>
              </a:buClr>
              <a:buNone/>
              <a:defRPr/>
            </a:pPr>
            <a:r>
              <a:rPr lang="en-GB" dirty="0">
                <a:latin typeface="Arial" pitchFamily="34" charset="0"/>
                <a:cs typeface="Arial" pitchFamily="34" charset="0"/>
              </a:rPr>
              <a:t>	It is an experience that is central to many people’s everyday lives, and yet it presents considerable challenges to any effort to study it scientifically. Nevertheless, a wide range of methodologies and approaches have combined to shed light on the subjective experience of inner speech and its cognitive and neural underpinnings. (p. 97)</a:t>
            </a:r>
          </a:p>
          <a:p>
            <a:pPr marL="246888" indent="-246888">
              <a:buClr>
                <a:schemeClr val="accent3"/>
              </a:buClr>
              <a:buNone/>
              <a:defRPr/>
            </a:pPr>
            <a:endParaRPr lang="en-GB" dirty="0">
              <a:latin typeface="Arial" pitchFamily="34" charset="0"/>
              <a:cs typeface="Arial" pitchFamily="34" charset="0"/>
            </a:endParaRPr>
          </a:p>
          <a:p>
            <a:pPr marL="246888" indent="-246888">
              <a:buClr>
                <a:schemeClr val="accent3"/>
              </a:buClr>
              <a:buNone/>
              <a:defRPr/>
            </a:pPr>
            <a:r>
              <a:rPr lang="en-GB" dirty="0">
                <a:latin typeface="Arial" pitchFamily="34" charset="0"/>
                <a:cs typeface="Arial" pitchFamily="34" charset="0"/>
              </a:rPr>
              <a:t>Let’s look at some examples…</a:t>
            </a:r>
          </a:p>
        </p:txBody>
      </p:sp>
      <p:pic>
        <p:nvPicPr>
          <p:cNvPr id="2" name="Picture 1">
            <a:extLst>
              <a:ext uri="{FF2B5EF4-FFF2-40B4-BE49-F238E27FC236}">
                <a16:creationId xmlns:a16="http://schemas.microsoft.com/office/drawing/2014/main" id="{A1592474-7CD7-BD86-9979-ABB6ADC37190}"/>
              </a:ext>
            </a:extLst>
          </p:cNvPr>
          <p:cNvPicPr>
            <a:picLocks noChangeAspect="1"/>
          </p:cNvPicPr>
          <p:nvPr/>
        </p:nvPicPr>
        <p:blipFill>
          <a:blip r:embed="rId2"/>
          <a:stretch>
            <a:fillRect/>
          </a:stretch>
        </p:blipFill>
        <p:spPr>
          <a:xfrm>
            <a:off x="57150" y="5678424"/>
            <a:ext cx="10972800" cy="493776"/>
          </a:xfrm>
          <a:prstGeom prst="rect">
            <a:avLst/>
          </a:prstGeom>
        </p:spPr>
      </p:pic>
    </p:spTree>
    <p:extLst>
      <p:ext uri="{BB962C8B-B14F-4D97-AF65-F5344CB8AC3E}">
        <p14:creationId xmlns:p14="http://schemas.microsoft.com/office/powerpoint/2010/main" val="16946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09401" y="37718"/>
            <a:ext cx="9562624" cy="1193007"/>
          </a:xfrm>
        </p:spPr>
        <p:txBody>
          <a:bodyPr/>
          <a:lstStyle/>
          <a:p>
            <a:r>
              <a:rPr lang="en-US" b="1" dirty="0"/>
              <a:t>Number of authors</a:t>
            </a:r>
          </a:p>
        </p:txBody>
      </p:sp>
      <p:sp>
        <p:nvSpPr>
          <p:cNvPr id="3" name="Content Placeholder 2"/>
          <p:cNvSpPr>
            <a:spLocks noGrp="1"/>
          </p:cNvSpPr>
          <p:nvPr>
            <p:ph idx="1"/>
          </p:nvPr>
        </p:nvSpPr>
        <p:spPr>
          <a:xfrm>
            <a:off x="339071" y="1028700"/>
            <a:ext cx="10638628" cy="4550426"/>
          </a:xfrm>
        </p:spPr>
        <p:txBody>
          <a:bodyPr>
            <a:normAutofit/>
          </a:bodyPr>
          <a:lstStyle/>
          <a:p>
            <a:pPr marL="0" indent="0">
              <a:buClr>
                <a:schemeClr val="accent3"/>
              </a:buClr>
              <a:buNone/>
              <a:defRPr/>
            </a:pPr>
            <a:r>
              <a:rPr lang="en-GB" sz="2000" dirty="0">
                <a:latin typeface="Arial" pitchFamily="34" charset="0"/>
                <a:cs typeface="Arial" pitchFamily="34" charset="0"/>
              </a:rPr>
              <a:t>How you include author surnames in an in-text citation changes depending on the number of authors.</a:t>
            </a:r>
          </a:p>
          <a:p>
            <a:pPr marL="0" indent="0">
              <a:buClr>
                <a:schemeClr val="accent3"/>
              </a:buClr>
              <a:buNone/>
              <a:defRPr/>
            </a:pPr>
            <a:endParaRPr lang="en-GB" sz="2000" dirty="0">
              <a:latin typeface="Arial" pitchFamily="34" charset="0"/>
              <a:cs typeface="Arial" pitchFamily="34" charset="0"/>
            </a:endParaRPr>
          </a:p>
          <a:p>
            <a:pPr marL="0" indent="0">
              <a:buClr>
                <a:schemeClr val="accent3"/>
              </a:buClr>
              <a:buNone/>
              <a:defRPr/>
            </a:pPr>
            <a:r>
              <a:rPr lang="en-GB" sz="2000" b="1" dirty="0">
                <a:latin typeface="Arial" pitchFamily="34" charset="0"/>
                <a:cs typeface="Arial" pitchFamily="34" charset="0"/>
              </a:rPr>
              <a:t>One author</a:t>
            </a:r>
          </a:p>
          <a:p>
            <a:pPr marL="0" indent="0">
              <a:buClr>
                <a:schemeClr val="accent3"/>
              </a:buClr>
              <a:buNone/>
              <a:defRPr/>
            </a:pPr>
            <a:r>
              <a:rPr lang="en-GB" sz="2000" dirty="0">
                <a:latin typeface="Arial" pitchFamily="34" charset="0"/>
                <a:cs typeface="Arial" pitchFamily="34" charset="0"/>
              </a:rPr>
              <a:t>Miller (2015) OR (Miller, 2015)</a:t>
            </a:r>
          </a:p>
          <a:p>
            <a:pPr marL="0" indent="0">
              <a:buClr>
                <a:schemeClr val="accent3"/>
              </a:buClr>
              <a:buNone/>
              <a:defRPr/>
            </a:pPr>
            <a:endParaRPr lang="en-GB" sz="2000" dirty="0">
              <a:latin typeface="Arial" pitchFamily="34" charset="0"/>
              <a:cs typeface="Arial" pitchFamily="34" charset="0"/>
            </a:endParaRPr>
          </a:p>
          <a:p>
            <a:pPr marL="0" indent="0">
              <a:buClr>
                <a:schemeClr val="accent3"/>
              </a:buClr>
              <a:buNone/>
              <a:defRPr/>
            </a:pPr>
            <a:r>
              <a:rPr lang="en-GB" sz="2000" b="1" dirty="0">
                <a:latin typeface="Arial" pitchFamily="34" charset="0"/>
                <a:cs typeface="Arial" pitchFamily="34" charset="0"/>
              </a:rPr>
              <a:t>Two authors</a:t>
            </a:r>
          </a:p>
          <a:p>
            <a:pPr marL="0" indent="0">
              <a:buClr>
                <a:schemeClr val="accent3"/>
              </a:buClr>
              <a:buNone/>
              <a:defRPr/>
            </a:pPr>
            <a:r>
              <a:rPr lang="en-GB" sz="2000" dirty="0" err="1">
                <a:latin typeface="Arial" pitchFamily="34" charset="0"/>
                <a:cs typeface="Arial" pitchFamily="34" charset="0"/>
              </a:rPr>
              <a:t>Sendo</a:t>
            </a:r>
            <a:r>
              <a:rPr lang="en-GB" sz="2000" dirty="0">
                <a:latin typeface="Arial" pitchFamily="34" charset="0"/>
                <a:cs typeface="Arial" pitchFamily="34" charset="0"/>
              </a:rPr>
              <a:t> and </a:t>
            </a:r>
            <a:r>
              <a:rPr lang="en-GB" sz="2000" dirty="0" err="1">
                <a:latin typeface="Arial" pitchFamily="34" charset="0"/>
                <a:cs typeface="Arial" pitchFamily="34" charset="0"/>
              </a:rPr>
              <a:t>Juven</a:t>
            </a:r>
            <a:r>
              <a:rPr lang="en-GB" sz="2000" dirty="0">
                <a:latin typeface="Arial" pitchFamily="34" charset="0"/>
                <a:cs typeface="Arial" pitchFamily="34" charset="0"/>
              </a:rPr>
              <a:t> (2014) OR (</a:t>
            </a:r>
            <a:r>
              <a:rPr lang="en-GB" sz="2000" dirty="0" err="1">
                <a:latin typeface="Arial" pitchFamily="34" charset="0"/>
                <a:cs typeface="Arial" pitchFamily="34" charset="0"/>
              </a:rPr>
              <a:t>Sendo</a:t>
            </a:r>
            <a:r>
              <a:rPr lang="en-GB" sz="2000" dirty="0">
                <a:latin typeface="Arial" pitchFamily="34" charset="0"/>
                <a:cs typeface="Arial" pitchFamily="34" charset="0"/>
              </a:rPr>
              <a:t> &amp; </a:t>
            </a:r>
            <a:r>
              <a:rPr lang="en-GB" sz="2000" dirty="0" err="1">
                <a:latin typeface="Arial" pitchFamily="34" charset="0"/>
                <a:cs typeface="Arial" pitchFamily="34" charset="0"/>
              </a:rPr>
              <a:t>Juven</a:t>
            </a:r>
            <a:r>
              <a:rPr lang="en-GB" sz="2000" dirty="0">
                <a:latin typeface="Arial" pitchFamily="34" charset="0"/>
                <a:cs typeface="Arial" pitchFamily="34" charset="0"/>
              </a:rPr>
              <a:t>, 2014)</a:t>
            </a:r>
          </a:p>
          <a:p>
            <a:pPr marL="0" indent="0">
              <a:buClr>
                <a:schemeClr val="accent3"/>
              </a:buClr>
              <a:buNone/>
              <a:defRPr/>
            </a:pPr>
            <a:endParaRPr lang="en-GB" sz="2000" dirty="0">
              <a:latin typeface="Arial" pitchFamily="34" charset="0"/>
              <a:cs typeface="Arial" pitchFamily="34" charset="0"/>
            </a:endParaRPr>
          </a:p>
          <a:p>
            <a:pPr marL="0" indent="0">
              <a:buClr>
                <a:schemeClr val="accent3"/>
              </a:buClr>
              <a:buNone/>
              <a:defRPr/>
            </a:pPr>
            <a:endParaRPr lang="en-GB" sz="2000" dirty="0">
              <a:latin typeface="Arial" pitchFamily="34" charset="0"/>
              <a:cs typeface="Arial" pitchFamily="34" charset="0"/>
            </a:endParaRPr>
          </a:p>
          <a:p>
            <a:pPr marL="0" indent="0">
              <a:buClr>
                <a:schemeClr val="accent3"/>
              </a:buClr>
              <a:buNone/>
              <a:defRPr/>
            </a:pPr>
            <a:r>
              <a:rPr lang="en-GB" sz="2000" b="1" dirty="0">
                <a:latin typeface="Arial" pitchFamily="34" charset="0"/>
                <a:cs typeface="Arial" pitchFamily="34" charset="0"/>
              </a:rPr>
              <a:t>Three authors</a:t>
            </a:r>
          </a:p>
          <a:p>
            <a:pPr marL="0" indent="0">
              <a:buClr>
                <a:schemeClr val="accent3"/>
              </a:buClr>
              <a:buNone/>
              <a:defRPr/>
            </a:pPr>
            <a:r>
              <a:rPr lang="en-GB" sz="2000" dirty="0">
                <a:latin typeface="Arial" pitchFamily="34" charset="0"/>
                <a:cs typeface="Arial" pitchFamily="34" charset="0"/>
              </a:rPr>
              <a:t>Walker et al. (2022) OR (Walker et al., 2022)</a:t>
            </a:r>
          </a:p>
          <a:p>
            <a:pPr marL="0" indent="0">
              <a:buClr>
                <a:schemeClr val="accent3"/>
              </a:buClr>
              <a:buNone/>
              <a:defRPr/>
            </a:pPr>
            <a:endParaRPr lang="en-GB" sz="2000" dirty="0">
              <a:latin typeface="Arial" pitchFamily="34" charset="0"/>
              <a:cs typeface="Arial" pitchFamily="34" charset="0"/>
            </a:endParaRPr>
          </a:p>
        </p:txBody>
      </p:sp>
      <p:pic>
        <p:nvPicPr>
          <p:cNvPr id="2" name="Picture 1">
            <a:extLst>
              <a:ext uri="{FF2B5EF4-FFF2-40B4-BE49-F238E27FC236}">
                <a16:creationId xmlns:a16="http://schemas.microsoft.com/office/drawing/2014/main" id="{A1592474-7CD7-BD86-9979-ABB6ADC37190}"/>
              </a:ext>
            </a:extLst>
          </p:cNvPr>
          <p:cNvPicPr>
            <a:picLocks noChangeAspect="1"/>
          </p:cNvPicPr>
          <p:nvPr/>
        </p:nvPicPr>
        <p:blipFill>
          <a:blip r:embed="rId2"/>
          <a:stretch>
            <a:fillRect/>
          </a:stretch>
        </p:blipFill>
        <p:spPr>
          <a:xfrm>
            <a:off x="57150" y="5678424"/>
            <a:ext cx="10972800" cy="493776"/>
          </a:xfrm>
          <a:prstGeom prst="rect">
            <a:avLst/>
          </a:prstGeom>
        </p:spPr>
      </p:pic>
    </p:spTree>
    <p:extLst>
      <p:ext uri="{BB962C8B-B14F-4D97-AF65-F5344CB8AC3E}">
        <p14:creationId xmlns:p14="http://schemas.microsoft.com/office/powerpoint/2010/main" val="1638538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57150" y="16429"/>
            <a:ext cx="9562624" cy="1193007"/>
          </a:xfrm>
        </p:spPr>
        <p:txBody>
          <a:bodyPr/>
          <a:lstStyle/>
          <a:p>
            <a:r>
              <a:rPr lang="en-US" b="1" dirty="0"/>
              <a:t>Secondary referencing</a:t>
            </a:r>
          </a:p>
        </p:txBody>
      </p:sp>
      <p:sp>
        <p:nvSpPr>
          <p:cNvPr id="3" name="Content Placeholder 2"/>
          <p:cNvSpPr>
            <a:spLocks noGrp="1"/>
          </p:cNvSpPr>
          <p:nvPr>
            <p:ph idx="1"/>
          </p:nvPr>
        </p:nvSpPr>
        <p:spPr>
          <a:xfrm>
            <a:off x="281594" y="1643063"/>
            <a:ext cx="10638628" cy="3916204"/>
          </a:xfrm>
        </p:spPr>
        <p:txBody>
          <a:bodyPr>
            <a:normAutofit fontScale="92500"/>
          </a:bodyPr>
          <a:lstStyle/>
          <a:p>
            <a:pPr marL="0" indent="0">
              <a:buClr>
                <a:schemeClr val="accent3"/>
              </a:buClr>
              <a:buNone/>
              <a:defRPr/>
            </a:pPr>
            <a:r>
              <a:rPr lang="en-GB" dirty="0">
                <a:latin typeface="Arial" pitchFamily="34" charset="0"/>
                <a:cs typeface="Arial" pitchFamily="34" charset="0"/>
              </a:rPr>
              <a:t>If you read a piece of research written by an author who references another author and it is that other authors work you wish to use what should you do?</a:t>
            </a:r>
          </a:p>
          <a:p>
            <a:pPr marL="0" indent="0">
              <a:buClr>
                <a:schemeClr val="accent3"/>
              </a:buClr>
              <a:buNone/>
              <a:defRPr/>
            </a:pPr>
            <a:r>
              <a:rPr lang="en-GB" dirty="0">
                <a:latin typeface="Arial" pitchFamily="34" charset="0"/>
                <a:cs typeface="Arial" pitchFamily="34" charset="0"/>
              </a:rPr>
              <a:t>Ideally find the original work by the other author. If you can’t, however, you can use something called a secondary reference. You would then provide a reference for the source you have actually read, Barker in this example)</a:t>
            </a:r>
          </a:p>
          <a:p>
            <a:pPr marL="0" indent="0">
              <a:buClr>
                <a:schemeClr val="accent3"/>
              </a:buClr>
              <a:buNone/>
              <a:defRPr/>
            </a:pPr>
            <a:endParaRPr lang="en-GB" dirty="0">
              <a:latin typeface="Arial" pitchFamily="34" charset="0"/>
              <a:cs typeface="Arial" pitchFamily="34" charset="0"/>
            </a:endParaRPr>
          </a:p>
          <a:p>
            <a:pPr marL="0" indent="0">
              <a:buClr>
                <a:schemeClr val="accent3"/>
              </a:buClr>
              <a:buNone/>
              <a:defRPr/>
            </a:pPr>
            <a:r>
              <a:rPr lang="en-GB" dirty="0">
                <a:latin typeface="Arial" pitchFamily="34" charset="0"/>
                <a:cs typeface="Arial" pitchFamily="34" charset="0"/>
              </a:rPr>
              <a:t>Law (2018, as cited in Barker, 2022, p.35)</a:t>
            </a:r>
          </a:p>
          <a:p>
            <a:pPr marL="0" indent="0">
              <a:buClr>
                <a:schemeClr val="accent3"/>
              </a:buClr>
              <a:buNone/>
              <a:defRPr/>
            </a:pPr>
            <a:r>
              <a:rPr lang="en-GB" dirty="0">
                <a:latin typeface="Arial" pitchFamily="34" charset="0"/>
                <a:cs typeface="Arial" pitchFamily="34" charset="0"/>
              </a:rPr>
              <a:t>OR</a:t>
            </a:r>
          </a:p>
          <a:p>
            <a:pPr marL="0" indent="0">
              <a:buClr>
                <a:schemeClr val="accent3"/>
              </a:buClr>
              <a:buNone/>
              <a:defRPr/>
            </a:pPr>
            <a:r>
              <a:rPr lang="en-GB" dirty="0">
                <a:latin typeface="Arial" pitchFamily="34" charset="0"/>
                <a:cs typeface="Arial" pitchFamily="34" charset="0"/>
              </a:rPr>
              <a:t>(Law, 2018, as cited in Barker, 2022, p.35)</a:t>
            </a:r>
          </a:p>
        </p:txBody>
      </p:sp>
      <p:pic>
        <p:nvPicPr>
          <p:cNvPr id="2" name="Picture 1">
            <a:extLst>
              <a:ext uri="{FF2B5EF4-FFF2-40B4-BE49-F238E27FC236}">
                <a16:creationId xmlns:a16="http://schemas.microsoft.com/office/drawing/2014/main" id="{A1592474-7CD7-BD86-9979-ABB6ADC37190}"/>
              </a:ext>
            </a:extLst>
          </p:cNvPr>
          <p:cNvPicPr>
            <a:picLocks noChangeAspect="1"/>
          </p:cNvPicPr>
          <p:nvPr/>
        </p:nvPicPr>
        <p:blipFill>
          <a:blip r:embed="rId2"/>
          <a:stretch>
            <a:fillRect/>
          </a:stretch>
        </p:blipFill>
        <p:spPr>
          <a:xfrm>
            <a:off x="57150" y="5678424"/>
            <a:ext cx="10972800" cy="493776"/>
          </a:xfrm>
          <a:prstGeom prst="rect">
            <a:avLst/>
          </a:prstGeom>
        </p:spPr>
      </p:pic>
    </p:spTree>
    <p:extLst>
      <p:ext uri="{BB962C8B-B14F-4D97-AF65-F5344CB8AC3E}">
        <p14:creationId xmlns:p14="http://schemas.microsoft.com/office/powerpoint/2010/main" val="3459810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09550" y="114300"/>
            <a:ext cx="9562624" cy="1193007"/>
          </a:xfrm>
        </p:spPr>
        <p:txBody>
          <a:bodyPr/>
          <a:lstStyle/>
          <a:p>
            <a:r>
              <a:rPr lang="en-US" b="1" dirty="0"/>
              <a:t>Abbreviations</a:t>
            </a:r>
          </a:p>
        </p:txBody>
      </p:sp>
      <p:sp>
        <p:nvSpPr>
          <p:cNvPr id="3" name="Content Placeholder 2"/>
          <p:cNvSpPr>
            <a:spLocks noGrp="1"/>
          </p:cNvSpPr>
          <p:nvPr>
            <p:ph idx="1"/>
          </p:nvPr>
        </p:nvSpPr>
        <p:spPr>
          <a:xfrm>
            <a:off x="209550" y="1028700"/>
            <a:ext cx="10638628" cy="4343400"/>
          </a:xfrm>
        </p:spPr>
        <p:txBody>
          <a:bodyPr>
            <a:normAutofit fontScale="92500" lnSpcReduction="20000"/>
          </a:bodyPr>
          <a:lstStyle/>
          <a:p>
            <a:pPr marL="0" indent="0">
              <a:buClr>
                <a:schemeClr val="accent3"/>
              </a:buClr>
              <a:buNone/>
              <a:defRPr/>
            </a:pPr>
            <a:r>
              <a:rPr lang="en-GB" sz="2550" dirty="0"/>
              <a:t>If an organisation or company is the author of a source you may use the short, abbreviated version of their name in your citation in the following way:-</a:t>
            </a:r>
          </a:p>
          <a:p>
            <a:pPr marL="0" indent="0">
              <a:buClr>
                <a:schemeClr val="accent3"/>
              </a:buClr>
              <a:buNone/>
              <a:defRPr/>
            </a:pPr>
            <a:endParaRPr lang="en-GB" sz="2550" dirty="0"/>
          </a:p>
          <a:p>
            <a:pPr marL="0" indent="0">
              <a:buClr>
                <a:schemeClr val="accent3"/>
              </a:buClr>
              <a:buNone/>
              <a:defRPr/>
            </a:pPr>
            <a:r>
              <a:rPr lang="en-GB" sz="2400" b="1" dirty="0"/>
              <a:t>First citation</a:t>
            </a:r>
          </a:p>
          <a:p>
            <a:pPr marL="0" indent="0">
              <a:buClr>
                <a:schemeClr val="accent3"/>
              </a:buClr>
              <a:buNone/>
              <a:defRPr/>
            </a:pPr>
            <a:r>
              <a:rPr lang="en-GB" sz="2400" dirty="0"/>
              <a:t>Department for Education (DfE, 2022) reported on a discussion of SEND provision.</a:t>
            </a:r>
          </a:p>
          <a:p>
            <a:pPr marL="0" indent="0">
              <a:buClr>
                <a:schemeClr val="accent3"/>
              </a:buClr>
              <a:buNone/>
              <a:defRPr/>
            </a:pPr>
            <a:r>
              <a:rPr lang="en-GB" sz="2400" dirty="0"/>
              <a:t>SEND provision was reported on (Department for Education [DfE], 2022).</a:t>
            </a:r>
          </a:p>
          <a:p>
            <a:pPr marL="0" indent="0">
              <a:buClr>
                <a:schemeClr val="accent3"/>
              </a:buClr>
              <a:buNone/>
              <a:defRPr/>
            </a:pPr>
            <a:endParaRPr lang="en-GB" sz="2400" dirty="0"/>
          </a:p>
          <a:p>
            <a:pPr marL="0" indent="0">
              <a:buClr>
                <a:schemeClr val="accent3"/>
              </a:buClr>
              <a:buNone/>
              <a:defRPr/>
            </a:pPr>
            <a:r>
              <a:rPr lang="en-GB" sz="2400" b="1" dirty="0"/>
              <a:t>Follow on citations</a:t>
            </a:r>
          </a:p>
          <a:p>
            <a:pPr marL="0" indent="0">
              <a:buClr>
                <a:schemeClr val="accent3"/>
              </a:buClr>
              <a:buNone/>
              <a:defRPr/>
            </a:pPr>
            <a:r>
              <a:rPr lang="en-GB" sz="2400" dirty="0"/>
              <a:t>The DfE (2022) reported on a discussion of SEND provision.</a:t>
            </a:r>
          </a:p>
          <a:p>
            <a:pPr marL="0" indent="0">
              <a:buClr>
                <a:schemeClr val="accent3"/>
              </a:buClr>
              <a:buNone/>
              <a:defRPr/>
            </a:pPr>
            <a:r>
              <a:rPr lang="en-GB" sz="2400" dirty="0"/>
              <a:t>SEND provision was reported on (DfE, 2022).</a:t>
            </a:r>
          </a:p>
          <a:p>
            <a:pPr marL="0" indent="0">
              <a:buClr>
                <a:schemeClr val="accent3"/>
              </a:buClr>
              <a:buNone/>
              <a:defRPr/>
            </a:pPr>
            <a:endParaRPr lang="en-GB" sz="2400" dirty="0"/>
          </a:p>
          <a:p>
            <a:pPr marL="0" indent="0">
              <a:buClr>
                <a:schemeClr val="accent3"/>
              </a:buClr>
              <a:buNone/>
              <a:defRPr/>
            </a:pPr>
            <a:r>
              <a:rPr lang="en-GB" sz="2400" dirty="0"/>
              <a:t>You </a:t>
            </a:r>
            <a:r>
              <a:rPr lang="en-GB" sz="2400" b="1" dirty="0"/>
              <a:t>must </a:t>
            </a:r>
            <a:r>
              <a:rPr lang="en-GB" sz="2400" dirty="0"/>
              <a:t>write the organisation name out in full in the reference, however. See example…</a:t>
            </a:r>
          </a:p>
        </p:txBody>
      </p:sp>
      <p:pic>
        <p:nvPicPr>
          <p:cNvPr id="2" name="Picture 1">
            <a:extLst>
              <a:ext uri="{FF2B5EF4-FFF2-40B4-BE49-F238E27FC236}">
                <a16:creationId xmlns:a16="http://schemas.microsoft.com/office/drawing/2014/main" id="{A1592474-7CD7-BD86-9979-ABB6ADC37190}"/>
              </a:ext>
            </a:extLst>
          </p:cNvPr>
          <p:cNvPicPr>
            <a:picLocks noChangeAspect="1"/>
          </p:cNvPicPr>
          <p:nvPr/>
        </p:nvPicPr>
        <p:blipFill>
          <a:blip r:embed="rId2"/>
          <a:stretch>
            <a:fillRect/>
          </a:stretch>
        </p:blipFill>
        <p:spPr>
          <a:xfrm>
            <a:off x="57150" y="5678424"/>
            <a:ext cx="10972800" cy="493776"/>
          </a:xfrm>
          <a:prstGeom prst="rect">
            <a:avLst/>
          </a:prstGeom>
        </p:spPr>
      </p:pic>
    </p:spTree>
    <p:extLst>
      <p:ext uri="{BB962C8B-B14F-4D97-AF65-F5344CB8AC3E}">
        <p14:creationId xmlns:p14="http://schemas.microsoft.com/office/powerpoint/2010/main" val="3136624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99E4948-80F0-D831-93C9-EF7A09A4F6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26100"/>
            <a:ext cx="11087100" cy="546100"/>
          </a:xfrm>
          <a:prstGeom prst="rect">
            <a:avLst/>
          </a:prstGeom>
        </p:spPr>
      </p:pic>
      <p:sp>
        <p:nvSpPr>
          <p:cNvPr id="2" name="Title 1">
            <a:extLst>
              <a:ext uri="{FF2B5EF4-FFF2-40B4-BE49-F238E27FC236}">
                <a16:creationId xmlns:a16="http://schemas.microsoft.com/office/drawing/2014/main" id="{C593455A-7123-AD2E-972E-84AADD590126}"/>
              </a:ext>
            </a:extLst>
          </p:cNvPr>
          <p:cNvSpPr>
            <a:spLocks noGrp="1"/>
          </p:cNvSpPr>
          <p:nvPr>
            <p:ph type="title"/>
          </p:nvPr>
        </p:nvSpPr>
        <p:spPr>
          <a:xfrm>
            <a:off x="756983" y="190500"/>
            <a:ext cx="9562624" cy="1193007"/>
          </a:xfrm>
        </p:spPr>
        <p:txBody>
          <a:bodyPr/>
          <a:lstStyle/>
          <a:p>
            <a:r>
              <a:rPr lang="en-GB" dirty="0"/>
              <a:t>Content</a:t>
            </a:r>
          </a:p>
        </p:txBody>
      </p:sp>
      <p:sp>
        <p:nvSpPr>
          <p:cNvPr id="4" name="Content Placeholder 3">
            <a:extLst>
              <a:ext uri="{FF2B5EF4-FFF2-40B4-BE49-F238E27FC236}">
                <a16:creationId xmlns:a16="http://schemas.microsoft.com/office/drawing/2014/main" id="{AB1C3500-A51D-A106-0CF2-3F22852D274E}"/>
              </a:ext>
            </a:extLst>
          </p:cNvPr>
          <p:cNvSpPr>
            <a:spLocks noGrp="1"/>
          </p:cNvSpPr>
          <p:nvPr>
            <p:ph idx="1"/>
          </p:nvPr>
        </p:nvSpPr>
        <p:spPr>
          <a:xfrm>
            <a:off x="739247" y="1709896"/>
            <a:ext cx="9562624" cy="3916204"/>
          </a:xfrm>
        </p:spPr>
        <p:txBody>
          <a:bodyPr/>
          <a:lstStyle/>
          <a:p>
            <a:r>
              <a:rPr lang="en-GB" dirty="0">
                <a:latin typeface="+mj-lt"/>
              </a:rPr>
              <a:t>Using a Research Question Framework to develop a research question and identify key search terms</a:t>
            </a:r>
          </a:p>
          <a:p>
            <a:r>
              <a:rPr lang="en-GB" dirty="0">
                <a:latin typeface="+mj-lt"/>
              </a:rPr>
              <a:t>Using ‘Advanced Search’ in Library Search to find scholarly information</a:t>
            </a:r>
          </a:p>
          <a:p>
            <a:r>
              <a:rPr lang="en-GB" dirty="0">
                <a:latin typeface="+mj-lt"/>
              </a:rPr>
              <a:t>An introduction to APA referencing and the APA referencing guide</a:t>
            </a:r>
          </a:p>
          <a:p>
            <a:pPr marL="0" indent="0">
              <a:buNone/>
            </a:pPr>
            <a:endParaRPr lang="en-GB" dirty="0">
              <a:latin typeface="+mj-lt"/>
            </a:endParaRPr>
          </a:p>
        </p:txBody>
      </p:sp>
    </p:spTree>
    <p:extLst>
      <p:ext uri="{BB962C8B-B14F-4D97-AF65-F5344CB8AC3E}">
        <p14:creationId xmlns:p14="http://schemas.microsoft.com/office/powerpoint/2010/main" val="2627061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0D82A-C5A2-4025-B8C4-8754D85FDE85}"/>
              </a:ext>
            </a:extLst>
          </p:cNvPr>
          <p:cNvSpPr>
            <a:spLocks noGrp="1"/>
          </p:cNvSpPr>
          <p:nvPr>
            <p:ph type="title"/>
          </p:nvPr>
        </p:nvSpPr>
        <p:spPr/>
        <p:txBody>
          <a:bodyPr/>
          <a:lstStyle/>
          <a:p>
            <a:r>
              <a:rPr lang="en-GB" b="1" dirty="0"/>
              <a:t>The reference list</a:t>
            </a:r>
          </a:p>
        </p:txBody>
      </p:sp>
      <p:pic>
        <p:nvPicPr>
          <p:cNvPr id="5" name="Picture 4">
            <a:extLst>
              <a:ext uri="{FF2B5EF4-FFF2-40B4-BE49-F238E27FC236}">
                <a16:creationId xmlns:a16="http://schemas.microsoft.com/office/drawing/2014/main" id="{8D5AFDE5-7339-41AD-B7C9-5AFB84D9FE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 y="5680710"/>
            <a:ext cx="10972800" cy="491490"/>
          </a:xfrm>
          <a:prstGeom prst="rect">
            <a:avLst/>
          </a:prstGeom>
        </p:spPr>
      </p:pic>
      <p:sp>
        <p:nvSpPr>
          <p:cNvPr id="6" name="Content Placeholder 5">
            <a:extLst>
              <a:ext uri="{FF2B5EF4-FFF2-40B4-BE49-F238E27FC236}">
                <a16:creationId xmlns:a16="http://schemas.microsoft.com/office/drawing/2014/main" id="{EA74DAB7-7483-1DB3-24B3-AD24CBAE01D9}"/>
              </a:ext>
            </a:extLst>
          </p:cNvPr>
          <p:cNvSpPr>
            <a:spLocks noGrp="1"/>
          </p:cNvSpPr>
          <p:nvPr>
            <p:ph idx="1"/>
          </p:nvPr>
        </p:nvSpPr>
        <p:spPr/>
        <p:txBody>
          <a:bodyPr/>
          <a:lstStyle/>
          <a:p>
            <a:r>
              <a:rPr lang="en-GB" dirty="0"/>
              <a:t>The reference list should include full details for every source with an in-text citation</a:t>
            </a:r>
          </a:p>
          <a:p>
            <a:r>
              <a:rPr lang="en-GB" dirty="0"/>
              <a:t>The reference list should be in alphabetical order by author</a:t>
            </a:r>
          </a:p>
          <a:p>
            <a:r>
              <a:rPr lang="en-GB" dirty="0"/>
              <a:t>If a reference takes up more than one line, the second line onwards should be indented 1.25cm from the left margin</a:t>
            </a:r>
          </a:p>
          <a:p>
            <a:pPr marL="0" indent="0">
              <a:buNone/>
            </a:pPr>
            <a:endParaRPr lang="en-GB" dirty="0"/>
          </a:p>
          <a:p>
            <a:pPr marL="0" indent="0">
              <a:buNone/>
            </a:pPr>
            <a:r>
              <a:rPr lang="en-GB" dirty="0"/>
              <a:t>Let’s look at an example…</a:t>
            </a:r>
          </a:p>
        </p:txBody>
      </p:sp>
    </p:spTree>
    <p:extLst>
      <p:ext uri="{BB962C8B-B14F-4D97-AF65-F5344CB8AC3E}">
        <p14:creationId xmlns:p14="http://schemas.microsoft.com/office/powerpoint/2010/main" val="1450584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82746" y="275484"/>
            <a:ext cx="7365207" cy="945833"/>
          </a:xfrm>
        </p:spPr>
        <p:txBody>
          <a:bodyPr/>
          <a:lstStyle/>
          <a:p>
            <a:r>
              <a:rPr lang="en-GB" b="1" dirty="0"/>
              <a:t>Anatomy of a print book reference</a:t>
            </a:r>
          </a:p>
        </p:txBody>
      </p:sp>
      <p:sp>
        <p:nvSpPr>
          <p:cNvPr id="19459" name="Text Box 173"/>
          <p:cNvSpPr txBox="1">
            <a:spLocks noChangeArrowheads="1"/>
          </p:cNvSpPr>
          <p:nvPr/>
        </p:nvSpPr>
        <p:spPr bwMode="auto">
          <a:xfrm>
            <a:off x="236705" y="2631758"/>
            <a:ext cx="10793246" cy="521681"/>
          </a:xfrm>
          <a:prstGeom prst="rect">
            <a:avLst/>
          </a:prstGeom>
          <a:noFill/>
          <a:ln w="9525">
            <a:noFill/>
            <a:miter lim="800000"/>
            <a:headEnd/>
            <a:tailEnd/>
          </a:ln>
        </p:spPr>
        <p:txBody>
          <a:bodyPr wrap="square">
            <a:spAutoFit/>
          </a:bodyPr>
          <a:lstStyle/>
          <a:p>
            <a:pPr marL="0" marR="0" lvl="0" indent="0" algn="l" defTabSz="822960" rtl="0" eaLnBrk="1" fontAlgn="auto" latinLnBrk="0" hangingPunct="1">
              <a:lnSpc>
                <a:spcPct val="100000"/>
              </a:lnSpc>
              <a:spcBef>
                <a:spcPct val="50000"/>
              </a:spcBef>
              <a:spcAft>
                <a:spcPts val="0"/>
              </a:spcAft>
              <a:buClrTx/>
              <a:buSzTx/>
              <a:buFontTx/>
              <a:buNone/>
              <a:tabLst/>
              <a:defRPr/>
            </a:pPr>
            <a:r>
              <a:rPr kumimoji="0" lang="en-GB" sz="2790" b="0" i="0" u="none" strike="noStrike" kern="1200" cap="none" spc="0" normalizeH="0" baseline="0" noProof="0" dirty="0">
                <a:ln>
                  <a:noFill/>
                </a:ln>
                <a:solidFill>
                  <a:srgbClr val="44546A">
                    <a:lumMod val="60000"/>
                    <a:lumOff val="40000"/>
                  </a:srgbClr>
                </a:solidFill>
                <a:effectLst/>
                <a:uLnTx/>
                <a:uFillTx/>
                <a:latin typeface="Arial" pitchFamily="34" charset="0"/>
                <a:ea typeface="+mn-ea"/>
                <a:cs typeface="Arial" pitchFamily="34" charset="0"/>
              </a:rPr>
              <a:t>Craig, C. </a:t>
            </a:r>
            <a:r>
              <a:rPr kumimoji="0" lang="en-GB" sz="2790" b="0" i="0" u="none" strike="noStrike" kern="1200" cap="none" spc="0" normalizeH="0" baseline="0" noProof="0" dirty="0">
                <a:ln>
                  <a:noFill/>
                </a:ln>
                <a:solidFill>
                  <a:prstClr val="black">
                    <a:lumMod val="65000"/>
                    <a:lumOff val="35000"/>
                  </a:prstClr>
                </a:solidFill>
                <a:effectLst/>
                <a:uLnTx/>
                <a:uFillTx/>
                <a:latin typeface="Arial" pitchFamily="34" charset="0"/>
                <a:ea typeface="+mn-ea"/>
                <a:cs typeface="Arial" pitchFamily="34" charset="0"/>
              </a:rPr>
              <a:t>(2019). </a:t>
            </a:r>
            <a:r>
              <a:rPr kumimoji="0" lang="en-GB" sz="2790" b="0" i="1" u="none" strike="noStrike" kern="1200" cap="none" spc="0" normalizeH="0" baseline="0" noProof="0" dirty="0">
                <a:ln>
                  <a:noFill/>
                </a:ln>
                <a:solidFill>
                  <a:srgbClr val="70AD47"/>
                </a:solidFill>
                <a:effectLst/>
                <a:uLnTx/>
                <a:uFillTx/>
                <a:latin typeface="Arial" pitchFamily="34" charset="0"/>
                <a:ea typeface="+mn-ea"/>
                <a:cs typeface="Arial" pitchFamily="34" charset="0"/>
              </a:rPr>
              <a:t>Research with groups </a:t>
            </a:r>
            <a:r>
              <a:rPr kumimoji="0" lang="en-GB" sz="2790" b="0" i="0" u="none" strike="noStrike" kern="1200" cap="none" spc="0" normalizeH="0" baseline="0" noProof="0" dirty="0">
                <a:ln>
                  <a:noFill/>
                </a:ln>
                <a:solidFill>
                  <a:srgbClr val="C00000"/>
                </a:solidFill>
                <a:effectLst/>
                <a:uLnTx/>
                <a:uFillTx/>
                <a:latin typeface="Arial" pitchFamily="34" charset="0"/>
                <a:ea typeface="+mn-ea"/>
                <a:cs typeface="Arial" pitchFamily="34" charset="0"/>
              </a:rPr>
              <a:t>(2</a:t>
            </a:r>
            <a:r>
              <a:rPr kumimoji="0" lang="en-GB" sz="2790" b="0" i="0" u="none" strike="noStrike" kern="1200" cap="none" spc="0" normalizeH="0" baseline="30000" noProof="0" dirty="0">
                <a:ln>
                  <a:noFill/>
                </a:ln>
                <a:solidFill>
                  <a:srgbClr val="C00000"/>
                </a:solidFill>
                <a:effectLst/>
                <a:uLnTx/>
                <a:uFillTx/>
                <a:latin typeface="Arial" pitchFamily="34" charset="0"/>
                <a:ea typeface="+mn-ea"/>
                <a:cs typeface="Arial" pitchFamily="34" charset="0"/>
              </a:rPr>
              <a:t>nd</a:t>
            </a:r>
            <a:r>
              <a:rPr kumimoji="0" lang="en-GB" sz="2790" b="0" i="0" u="none" strike="noStrike" kern="1200" cap="none" spc="0" normalizeH="0" baseline="0" noProof="0" dirty="0">
                <a:ln>
                  <a:noFill/>
                </a:ln>
                <a:solidFill>
                  <a:srgbClr val="C00000"/>
                </a:solidFill>
                <a:effectLst/>
                <a:uLnTx/>
                <a:uFillTx/>
                <a:latin typeface="Arial" pitchFamily="34" charset="0"/>
                <a:ea typeface="+mn-ea"/>
                <a:cs typeface="Arial" pitchFamily="34" charset="0"/>
              </a:rPr>
              <a:t> ed.). </a:t>
            </a:r>
            <a:r>
              <a:rPr kumimoji="0" lang="en-GB" sz="2790" b="0" i="0" u="none" strike="noStrike" kern="1200" cap="none" spc="0" normalizeH="0" baseline="0" noProof="0" dirty="0">
                <a:ln>
                  <a:noFill/>
                </a:ln>
                <a:solidFill>
                  <a:srgbClr val="FFC000">
                    <a:lumMod val="75000"/>
                  </a:srgbClr>
                </a:solidFill>
                <a:effectLst/>
                <a:uLnTx/>
                <a:uFillTx/>
                <a:latin typeface="Arial" pitchFamily="34" charset="0"/>
                <a:ea typeface="+mn-ea"/>
                <a:cs typeface="Arial" pitchFamily="34" charset="0"/>
              </a:rPr>
              <a:t>Wiley-Blackwell.</a:t>
            </a:r>
          </a:p>
        </p:txBody>
      </p:sp>
      <p:sp>
        <p:nvSpPr>
          <p:cNvPr id="3" name="Down Arrow Callout 2"/>
          <p:cNvSpPr/>
          <p:nvPr/>
        </p:nvSpPr>
        <p:spPr>
          <a:xfrm>
            <a:off x="182842" y="1530035"/>
            <a:ext cx="1501817" cy="1101722"/>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2960" rtl="0" eaLnBrk="1" fontAlgn="auto" latinLnBrk="0" hangingPunct="1">
              <a:lnSpc>
                <a:spcPct val="100000"/>
              </a:lnSpc>
              <a:spcBef>
                <a:spcPts val="0"/>
              </a:spcBef>
              <a:spcAft>
                <a:spcPts val="0"/>
              </a:spcAft>
              <a:buClrTx/>
              <a:buSzTx/>
              <a:buFontTx/>
              <a:buNone/>
              <a:tabLst/>
              <a:defRPr/>
            </a:pPr>
            <a:r>
              <a:rPr kumimoji="0" lang="en-GB" sz="1620" b="0" i="0" u="none" strike="noStrike" kern="1200" cap="none" spc="0" normalizeH="0" baseline="0" noProof="0" dirty="0">
                <a:ln>
                  <a:noFill/>
                </a:ln>
                <a:solidFill>
                  <a:prstClr val="white"/>
                </a:solidFill>
                <a:effectLst/>
                <a:uLnTx/>
                <a:uFillTx/>
                <a:latin typeface="Calibri" panose="020F0502020204030204"/>
                <a:ea typeface="+mn-ea"/>
                <a:cs typeface="+mn-cs"/>
              </a:rPr>
              <a:t>Author’s name (surname first)</a:t>
            </a:r>
          </a:p>
        </p:txBody>
      </p:sp>
      <p:sp>
        <p:nvSpPr>
          <p:cNvPr id="4" name="Down Arrow Callout 3"/>
          <p:cNvSpPr/>
          <p:nvPr/>
        </p:nvSpPr>
        <p:spPr>
          <a:xfrm>
            <a:off x="1953365" y="1646199"/>
            <a:ext cx="1145678" cy="869395"/>
          </a:xfrm>
          <a:prstGeom prst="downArrowCallou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2960" rtl="0" eaLnBrk="1" fontAlgn="auto" latinLnBrk="0" hangingPunct="1">
              <a:lnSpc>
                <a:spcPct val="100000"/>
              </a:lnSpc>
              <a:spcBef>
                <a:spcPts val="0"/>
              </a:spcBef>
              <a:spcAft>
                <a:spcPts val="0"/>
              </a:spcAft>
              <a:buClrTx/>
              <a:buSzTx/>
              <a:buFontTx/>
              <a:buNone/>
              <a:tabLst/>
              <a:defRPr/>
            </a:pPr>
            <a:r>
              <a:rPr kumimoji="0" lang="en-GB" sz="1620" b="0" i="0" u="none" strike="noStrike" kern="1200" cap="none" spc="0" normalizeH="0" baseline="0" noProof="0" dirty="0">
                <a:ln>
                  <a:noFill/>
                </a:ln>
                <a:solidFill>
                  <a:prstClr val="white"/>
                </a:solidFill>
                <a:effectLst/>
                <a:uLnTx/>
                <a:uFillTx/>
                <a:latin typeface="Calibri" panose="020F0502020204030204"/>
                <a:ea typeface="+mn-ea"/>
                <a:cs typeface="+mn-cs"/>
              </a:rPr>
              <a:t>Year of publication</a:t>
            </a:r>
          </a:p>
        </p:txBody>
      </p:sp>
      <p:sp>
        <p:nvSpPr>
          <p:cNvPr id="5" name="Down Arrow Callout 4"/>
          <p:cNvSpPr/>
          <p:nvPr/>
        </p:nvSpPr>
        <p:spPr>
          <a:xfrm>
            <a:off x="4476810" y="1700694"/>
            <a:ext cx="1064246" cy="869395"/>
          </a:xfrm>
          <a:prstGeom prst="downArrow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2960" rtl="0" eaLnBrk="1" fontAlgn="auto" latinLnBrk="0" hangingPunct="1">
              <a:lnSpc>
                <a:spcPct val="100000"/>
              </a:lnSpc>
              <a:spcBef>
                <a:spcPts val="0"/>
              </a:spcBef>
              <a:spcAft>
                <a:spcPts val="0"/>
              </a:spcAft>
              <a:buClrTx/>
              <a:buSzTx/>
              <a:buFontTx/>
              <a:buNone/>
              <a:tabLst/>
              <a:defRPr/>
            </a:pPr>
            <a:r>
              <a:rPr kumimoji="0" lang="en-GB" sz="1620" b="0" i="0" u="none" strike="noStrike" kern="1200" cap="none" spc="0" normalizeH="0" baseline="0" noProof="0" dirty="0">
                <a:ln>
                  <a:noFill/>
                </a:ln>
                <a:solidFill>
                  <a:prstClr val="white"/>
                </a:solidFill>
                <a:effectLst/>
                <a:uLnTx/>
                <a:uFillTx/>
                <a:latin typeface="Calibri" panose="020F0502020204030204"/>
                <a:ea typeface="+mn-ea"/>
                <a:cs typeface="+mn-cs"/>
              </a:rPr>
              <a:t>Book title</a:t>
            </a:r>
          </a:p>
        </p:txBody>
      </p:sp>
      <p:sp>
        <p:nvSpPr>
          <p:cNvPr id="8" name="Up Arrow Callout 7"/>
          <p:cNvSpPr/>
          <p:nvPr/>
        </p:nvSpPr>
        <p:spPr>
          <a:xfrm>
            <a:off x="8369677" y="3172000"/>
            <a:ext cx="1490566" cy="1814602"/>
          </a:xfrm>
          <a:prstGeom prst="upArrowCallou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2960" rtl="0" eaLnBrk="1" fontAlgn="auto" latinLnBrk="0" hangingPunct="1">
              <a:lnSpc>
                <a:spcPct val="100000"/>
              </a:lnSpc>
              <a:spcBef>
                <a:spcPts val="0"/>
              </a:spcBef>
              <a:spcAft>
                <a:spcPts val="0"/>
              </a:spcAft>
              <a:buClrTx/>
              <a:buSzTx/>
              <a:buFontTx/>
              <a:buNone/>
              <a:tabLst/>
              <a:defRPr/>
            </a:pPr>
            <a:r>
              <a:rPr kumimoji="0" lang="en-GB" sz="1620" b="0" i="0" u="none" strike="noStrike" kern="1200" cap="none" spc="0" normalizeH="0" baseline="0" noProof="0" dirty="0">
                <a:ln>
                  <a:noFill/>
                </a:ln>
                <a:solidFill>
                  <a:prstClr val="white"/>
                </a:solidFill>
                <a:effectLst/>
                <a:uLnTx/>
                <a:uFillTx/>
                <a:latin typeface="Calibri" panose="020F0502020204030204"/>
                <a:ea typeface="+mn-ea"/>
                <a:cs typeface="+mn-cs"/>
              </a:rPr>
              <a:t>Name of publisher</a:t>
            </a:r>
          </a:p>
        </p:txBody>
      </p:sp>
      <p:pic>
        <p:nvPicPr>
          <p:cNvPr id="2" name="Picture 1">
            <a:extLst>
              <a:ext uri="{FF2B5EF4-FFF2-40B4-BE49-F238E27FC236}">
                <a16:creationId xmlns:a16="http://schemas.microsoft.com/office/drawing/2014/main" id="{4A7B6C09-8704-0D2D-E526-561182BE2665}"/>
              </a:ext>
            </a:extLst>
          </p:cNvPr>
          <p:cNvPicPr>
            <a:picLocks noChangeAspect="1"/>
          </p:cNvPicPr>
          <p:nvPr/>
        </p:nvPicPr>
        <p:blipFill>
          <a:blip r:embed="rId3"/>
          <a:stretch>
            <a:fillRect/>
          </a:stretch>
        </p:blipFill>
        <p:spPr>
          <a:xfrm>
            <a:off x="57150" y="5678424"/>
            <a:ext cx="10972800" cy="493776"/>
          </a:xfrm>
          <a:prstGeom prst="rect">
            <a:avLst/>
          </a:prstGeom>
        </p:spPr>
      </p:pic>
      <p:sp>
        <p:nvSpPr>
          <p:cNvPr id="6" name="Down Arrow Callout 2">
            <a:extLst>
              <a:ext uri="{FF2B5EF4-FFF2-40B4-BE49-F238E27FC236}">
                <a16:creationId xmlns:a16="http://schemas.microsoft.com/office/drawing/2014/main" id="{9ECCE672-413F-671F-8A29-12FC69E96439}"/>
              </a:ext>
            </a:extLst>
          </p:cNvPr>
          <p:cNvSpPr/>
          <p:nvPr/>
        </p:nvSpPr>
        <p:spPr>
          <a:xfrm>
            <a:off x="6274137" y="1530035"/>
            <a:ext cx="1501817" cy="1101722"/>
          </a:xfrm>
          <a:prstGeom prst="downArrow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2960" rtl="0" eaLnBrk="1" fontAlgn="auto" latinLnBrk="0" hangingPunct="1">
              <a:lnSpc>
                <a:spcPct val="100000"/>
              </a:lnSpc>
              <a:spcBef>
                <a:spcPts val="0"/>
              </a:spcBef>
              <a:spcAft>
                <a:spcPts val="0"/>
              </a:spcAft>
              <a:buClrTx/>
              <a:buSzTx/>
              <a:buFontTx/>
              <a:buNone/>
              <a:tabLst/>
              <a:defRPr/>
            </a:pPr>
            <a:r>
              <a:rPr kumimoji="0" lang="en-GB" sz="1620" b="0" i="0" u="none" strike="noStrike" kern="1200" cap="none" spc="0" normalizeH="0" baseline="0" noProof="0" dirty="0">
                <a:ln>
                  <a:noFill/>
                </a:ln>
                <a:solidFill>
                  <a:prstClr val="white"/>
                </a:solidFill>
                <a:effectLst/>
                <a:uLnTx/>
                <a:uFillTx/>
                <a:latin typeface="Calibri" panose="020F0502020204030204"/>
                <a:ea typeface="+mn-ea"/>
                <a:cs typeface="+mn-cs"/>
              </a:rPr>
              <a:t>Edition details (not needed for 1</a:t>
            </a:r>
            <a:r>
              <a:rPr kumimoji="0" lang="en-GB" sz="1620" b="0" i="0" u="none" strike="noStrike" kern="1200" cap="none" spc="0" normalizeH="0" baseline="30000" noProof="0" dirty="0">
                <a:ln>
                  <a:noFill/>
                </a:ln>
                <a:solidFill>
                  <a:prstClr val="white"/>
                </a:solidFill>
                <a:effectLst/>
                <a:uLnTx/>
                <a:uFillTx/>
                <a:latin typeface="Calibri" panose="020F0502020204030204"/>
                <a:ea typeface="+mn-ea"/>
                <a:cs typeface="+mn-cs"/>
              </a:rPr>
              <a:t>st</a:t>
            </a:r>
            <a:r>
              <a:rPr kumimoji="0" lang="en-GB" sz="1620" b="0" i="0" u="none" strike="noStrike" kern="1200" cap="none" spc="0" normalizeH="0" baseline="0" noProof="0" dirty="0">
                <a:ln>
                  <a:noFill/>
                </a:ln>
                <a:solidFill>
                  <a:prstClr val="white"/>
                </a:solidFill>
                <a:effectLst/>
                <a:uLnTx/>
                <a:uFillTx/>
                <a:latin typeface="Calibri" panose="020F0502020204030204"/>
                <a:ea typeface="+mn-ea"/>
                <a:cs typeface="+mn-cs"/>
              </a:rPr>
              <a:t> editions)</a:t>
            </a: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25564" y="233150"/>
            <a:ext cx="9477180" cy="945833"/>
          </a:xfrm>
        </p:spPr>
        <p:txBody>
          <a:bodyPr>
            <a:noAutofit/>
          </a:bodyPr>
          <a:lstStyle/>
          <a:p>
            <a:pPr>
              <a:defRPr/>
            </a:pPr>
            <a:r>
              <a:rPr lang="en-GB" b="1" dirty="0"/>
              <a:t>Anatomy of an online journal article reference</a:t>
            </a:r>
          </a:p>
        </p:txBody>
      </p:sp>
      <p:sp>
        <p:nvSpPr>
          <p:cNvPr id="20483" name="Text Box 4"/>
          <p:cNvSpPr txBox="1">
            <a:spLocks noChangeArrowheads="1"/>
          </p:cNvSpPr>
          <p:nvPr/>
        </p:nvSpPr>
        <p:spPr bwMode="auto">
          <a:xfrm>
            <a:off x="425564" y="2640330"/>
            <a:ext cx="10464732" cy="701731"/>
          </a:xfrm>
          <a:prstGeom prst="rect">
            <a:avLst/>
          </a:prstGeom>
          <a:noFill/>
          <a:ln w="9525">
            <a:noFill/>
            <a:miter lim="800000"/>
            <a:headEnd/>
            <a:tailEnd/>
          </a:ln>
        </p:spPr>
        <p:txBody>
          <a:bodyPr wrap="square">
            <a:spAutoFit/>
          </a:bodyPr>
          <a:lstStyle/>
          <a:p>
            <a:pPr marL="0" marR="0" lvl="0" indent="0" algn="l" defTabSz="822960" rtl="0" eaLnBrk="1" fontAlgn="auto" latinLnBrk="0" hangingPunct="1">
              <a:lnSpc>
                <a:spcPct val="100000"/>
              </a:lnSpc>
              <a:spcBef>
                <a:spcPct val="50000"/>
              </a:spcBef>
              <a:spcAft>
                <a:spcPts val="0"/>
              </a:spcAft>
              <a:buClrTx/>
              <a:buSzTx/>
              <a:buFontTx/>
              <a:buNone/>
              <a:tabLst/>
              <a:defRPr/>
            </a:pPr>
            <a:r>
              <a:rPr kumimoji="0" lang="en-GB" sz="1980" b="0" i="0" u="none" strike="noStrike" kern="1200" cap="none" spc="0" normalizeH="0" baseline="0" noProof="0" dirty="0">
                <a:ln>
                  <a:noFill/>
                </a:ln>
                <a:solidFill>
                  <a:srgbClr val="5B9BD5">
                    <a:lumMod val="75000"/>
                  </a:srgbClr>
                </a:solidFill>
                <a:effectLst/>
                <a:uLnTx/>
                <a:uFillTx/>
                <a:latin typeface="Arial" pitchFamily="34" charset="0"/>
                <a:ea typeface="+mn-ea"/>
                <a:cs typeface="Arial" pitchFamily="34" charset="0"/>
              </a:rPr>
              <a:t>Drummond, A. </a:t>
            </a:r>
            <a:r>
              <a:rPr kumimoji="0" lang="en-GB" sz="1980" b="0" i="0" u="none" strike="noStrike" kern="1200" cap="none" spc="0" normalizeH="0" baseline="0" noProof="0" dirty="0">
                <a:ln>
                  <a:noFill/>
                </a:ln>
                <a:solidFill>
                  <a:prstClr val="black">
                    <a:lumMod val="65000"/>
                    <a:lumOff val="35000"/>
                  </a:prstClr>
                </a:solidFill>
                <a:effectLst/>
                <a:uLnTx/>
                <a:uFillTx/>
                <a:latin typeface="Arial" pitchFamily="34" charset="0"/>
                <a:ea typeface="+mn-ea"/>
                <a:cs typeface="Arial" pitchFamily="34" charset="0"/>
              </a:rPr>
              <a:t>(2020). </a:t>
            </a:r>
            <a:r>
              <a:rPr kumimoji="0" lang="en-GB" sz="1980" b="0" i="0" u="none" strike="noStrike" kern="1200" cap="none" spc="0" normalizeH="0" baseline="0" noProof="0" dirty="0">
                <a:ln>
                  <a:noFill/>
                </a:ln>
                <a:solidFill>
                  <a:srgbClr val="70AD47">
                    <a:lumMod val="75000"/>
                  </a:srgbClr>
                </a:solidFill>
                <a:effectLst/>
                <a:uLnTx/>
                <a:uFillTx/>
                <a:latin typeface="Arial" pitchFamily="34" charset="0"/>
                <a:ea typeface="+mn-ea"/>
                <a:cs typeface="Arial" pitchFamily="34" charset="0"/>
              </a:rPr>
              <a:t>Academic writing: what is good practice? </a:t>
            </a:r>
            <a:r>
              <a:rPr kumimoji="0" lang="en-GB" sz="1980" b="0" i="1" u="none" strike="noStrike" kern="1200" cap="none" spc="0" normalizeH="0" baseline="0" noProof="0" dirty="0">
                <a:ln>
                  <a:noFill/>
                </a:ln>
                <a:solidFill>
                  <a:srgbClr val="FF0000"/>
                </a:solidFill>
                <a:effectLst/>
                <a:uLnTx/>
                <a:uFillTx/>
                <a:latin typeface="Arial" pitchFamily="34" charset="0"/>
                <a:ea typeface="+mn-ea"/>
                <a:cs typeface="Arial" pitchFamily="34" charset="0"/>
              </a:rPr>
              <a:t>British Journal of Academic Skills, </a:t>
            </a:r>
            <a:r>
              <a:rPr kumimoji="0" lang="en-GB" sz="1980" b="0" i="0" u="none" strike="noStrike" kern="1200" cap="none" spc="0" normalizeH="0" baseline="0" noProof="0" dirty="0">
                <a:ln>
                  <a:noFill/>
                </a:ln>
                <a:solidFill>
                  <a:srgbClr val="0070C0"/>
                </a:solidFill>
                <a:effectLst/>
                <a:uLnTx/>
                <a:uFillTx/>
                <a:latin typeface="Arial" pitchFamily="34" charset="0"/>
                <a:ea typeface="+mn-ea"/>
                <a:cs typeface="Arial" pitchFamily="34" charset="0"/>
              </a:rPr>
              <a:t>75</a:t>
            </a:r>
            <a:r>
              <a:rPr kumimoji="0" lang="en-GB" sz="198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GB" sz="1980" b="0" i="0" u="none" strike="noStrike" kern="1200" cap="none" spc="0" normalizeH="0" baseline="0" noProof="0" dirty="0">
                <a:ln>
                  <a:noFill/>
                </a:ln>
                <a:solidFill>
                  <a:srgbClr val="0070C0"/>
                </a:solidFill>
                <a:effectLst/>
                <a:uLnTx/>
                <a:uFillTx/>
                <a:latin typeface="Arial" pitchFamily="34" charset="0"/>
                <a:ea typeface="+mn-ea"/>
                <a:cs typeface="Arial" pitchFamily="34" charset="0"/>
              </a:rPr>
              <a:t>(9), </a:t>
            </a:r>
            <a:r>
              <a:rPr kumimoji="0" lang="en-GB" sz="1980" b="0" i="0" u="none" strike="noStrike" kern="1200" cap="none" spc="0" normalizeH="0" baseline="0" noProof="0" dirty="0">
                <a:ln>
                  <a:noFill/>
                </a:ln>
                <a:solidFill>
                  <a:srgbClr val="ED7D31">
                    <a:lumMod val="75000"/>
                  </a:srgbClr>
                </a:solidFill>
                <a:effectLst/>
                <a:uLnTx/>
                <a:uFillTx/>
                <a:latin typeface="Arial" pitchFamily="34" charset="0"/>
                <a:ea typeface="+mn-ea"/>
                <a:cs typeface="Arial" pitchFamily="34" charset="0"/>
              </a:rPr>
              <a:t>396-399.</a:t>
            </a:r>
            <a:r>
              <a:rPr kumimoji="0" lang="en-GB" sz="1980" b="0" i="0" u="none" strike="noStrike" kern="1200" cap="none" spc="0" normalizeH="0" baseline="0" noProof="0" dirty="0">
                <a:ln>
                  <a:noFill/>
                </a:ln>
                <a:solidFill>
                  <a:srgbClr val="ED7D31">
                    <a:lumMod val="60000"/>
                    <a:lumOff val="40000"/>
                  </a:srgbClr>
                </a:solidFill>
                <a:effectLst/>
                <a:uLnTx/>
                <a:uFillTx/>
                <a:latin typeface="Arial" pitchFamily="34" charset="0"/>
                <a:ea typeface="+mn-ea"/>
                <a:cs typeface="Arial" pitchFamily="34" charset="0"/>
              </a:rPr>
              <a:t> </a:t>
            </a:r>
            <a:r>
              <a:rPr kumimoji="0" lang="en-GB" sz="1980" b="0" i="0" u="none" strike="noStrike" kern="1200" cap="none" spc="0" normalizeH="0" baseline="0" noProof="0" dirty="0">
                <a:ln>
                  <a:noFill/>
                </a:ln>
                <a:solidFill>
                  <a:srgbClr val="002060"/>
                </a:solidFill>
                <a:effectLst/>
                <a:uLnTx/>
                <a:uFillTx/>
                <a:latin typeface="Arial" pitchFamily="34" charset="0"/>
                <a:ea typeface="+mn-ea"/>
                <a:cs typeface="Arial" pitchFamily="34" charset="0"/>
              </a:rPr>
              <a:t>https://doi.org/ 10.1177/1475725719828662  </a:t>
            </a:r>
          </a:p>
        </p:txBody>
      </p:sp>
      <p:sp>
        <p:nvSpPr>
          <p:cNvPr id="19" name="Down Arrow Callout 18"/>
          <p:cNvSpPr/>
          <p:nvPr/>
        </p:nvSpPr>
        <p:spPr>
          <a:xfrm>
            <a:off x="425564" y="1465920"/>
            <a:ext cx="1501817" cy="1101722"/>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2960" rtl="0" eaLnBrk="1" fontAlgn="auto" latinLnBrk="0" hangingPunct="1">
              <a:lnSpc>
                <a:spcPct val="100000"/>
              </a:lnSpc>
              <a:spcBef>
                <a:spcPts val="0"/>
              </a:spcBef>
              <a:spcAft>
                <a:spcPts val="0"/>
              </a:spcAft>
              <a:buClrTx/>
              <a:buSzTx/>
              <a:buFontTx/>
              <a:buNone/>
              <a:tabLst/>
              <a:defRPr/>
            </a:pPr>
            <a:r>
              <a:rPr kumimoji="0" lang="en-GB" sz="1620" b="0" i="0" u="none" strike="noStrike" kern="1200" cap="none" spc="0" normalizeH="0" baseline="0" noProof="0" dirty="0">
                <a:ln>
                  <a:noFill/>
                </a:ln>
                <a:solidFill>
                  <a:prstClr val="white"/>
                </a:solidFill>
                <a:effectLst/>
                <a:uLnTx/>
                <a:uFillTx/>
                <a:latin typeface="Calibri" panose="020F0502020204030204"/>
                <a:ea typeface="+mn-ea"/>
                <a:cs typeface="+mn-cs"/>
              </a:rPr>
              <a:t>Author’s name (surname first)</a:t>
            </a:r>
          </a:p>
        </p:txBody>
      </p:sp>
      <p:sp>
        <p:nvSpPr>
          <p:cNvPr id="20" name="Down Arrow Callout 19"/>
          <p:cNvSpPr/>
          <p:nvPr/>
        </p:nvSpPr>
        <p:spPr>
          <a:xfrm>
            <a:off x="2084443" y="1595187"/>
            <a:ext cx="1145678" cy="869395"/>
          </a:xfrm>
          <a:prstGeom prst="downArrowCallou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2960" rtl="0" eaLnBrk="1" fontAlgn="auto" latinLnBrk="0" hangingPunct="1">
              <a:lnSpc>
                <a:spcPct val="100000"/>
              </a:lnSpc>
              <a:spcBef>
                <a:spcPts val="0"/>
              </a:spcBef>
              <a:spcAft>
                <a:spcPts val="0"/>
              </a:spcAft>
              <a:buClrTx/>
              <a:buSzTx/>
              <a:buFontTx/>
              <a:buNone/>
              <a:tabLst/>
              <a:defRPr/>
            </a:pPr>
            <a:r>
              <a:rPr kumimoji="0" lang="en-GB" sz="1620" b="0" i="0" u="none" strike="noStrike" kern="1200" cap="none" spc="0" normalizeH="0" baseline="0" noProof="0" dirty="0">
                <a:ln>
                  <a:noFill/>
                </a:ln>
                <a:solidFill>
                  <a:prstClr val="white"/>
                </a:solidFill>
                <a:effectLst/>
                <a:uLnTx/>
                <a:uFillTx/>
                <a:latin typeface="Calibri" panose="020F0502020204030204"/>
                <a:ea typeface="+mn-ea"/>
                <a:cs typeface="+mn-cs"/>
              </a:rPr>
              <a:t>Year of publication</a:t>
            </a:r>
          </a:p>
        </p:txBody>
      </p:sp>
      <p:sp>
        <p:nvSpPr>
          <p:cNvPr id="21" name="Down Arrow Callout 20"/>
          <p:cNvSpPr/>
          <p:nvPr/>
        </p:nvSpPr>
        <p:spPr>
          <a:xfrm>
            <a:off x="3566930" y="1566803"/>
            <a:ext cx="1777126" cy="869395"/>
          </a:xfrm>
          <a:prstGeom prst="downArrow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2960" rtl="0" eaLnBrk="1" fontAlgn="auto" latinLnBrk="0" hangingPunct="1">
              <a:lnSpc>
                <a:spcPct val="100000"/>
              </a:lnSpc>
              <a:spcBef>
                <a:spcPts val="0"/>
              </a:spcBef>
              <a:spcAft>
                <a:spcPts val="0"/>
              </a:spcAft>
              <a:buClrTx/>
              <a:buSzTx/>
              <a:buFontTx/>
              <a:buNone/>
              <a:tabLst/>
              <a:defRPr/>
            </a:pPr>
            <a:r>
              <a:rPr kumimoji="0" lang="en-GB" sz="1620" b="0" i="0" u="none" strike="noStrike" kern="1200" cap="none" spc="0" normalizeH="0" baseline="0" noProof="0" dirty="0">
                <a:ln>
                  <a:noFill/>
                </a:ln>
                <a:solidFill>
                  <a:prstClr val="white"/>
                </a:solidFill>
                <a:effectLst/>
                <a:uLnTx/>
                <a:uFillTx/>
                <a:latin typeface="Calibri" panose="020F0502020204030204"/>
                <a:ea typeface="+mn-ea"/>
                <a:cs typeface="+mn-cs"/>
              </a:rPr>
              <a:t>Article title</a:t>
            </a:r>
          </a:p>
        </p:txBody>
      </p:sp>
      <p:sp>
        <p:nvSpPr>
          <p:cNvPr id="4" name="Up Arrow Callout 3"/>
          <p:cNvSpPr/>
          <p:nvPr/>
        </p:nvSpPr>
        <p:spPr>
          <a:xfrm>
            <a:off x="992426" y="3405515"/>
            <a:ext cx="934956" cy="1226516"/>
          </a:xfrm>
          <a:prstGeom prst="upArrowCallou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2960" rtl="0" eaLnBrk="1" fontAlgn="auto" latinLnBrk="0" hangingPunct="1">
              <a:lnSpc>
                <a:spcPct val="100000"/>
              </a:lnSpc>
              <a:spcBef>
                <a:spcPts val="0"/>
              </a:spcBef>
              <a:spcAft>
                <a:spcPts val="0"/>
              </a:spcAft>
              <a:buClrTx/>
              <a:buSzTx/>
              <a:buFontTx/>
              <a:buNone/>
              <a:tabLst/>
              <a:defRPr/>
            </a:pPr>
            <a:r>
              <a:rPr kumimoji="0" lang="en-GB" sz="1620" b="0" i="0" u="none" strike="noStrike" kern="1200" cap="none" spc="0" normalizeH="0" baseline="0" noProof="0" dirty="0">
                <a:ln>
                  <a:noFill/>
                </a:ln>
                <a:solidFill>
                  <a:prstClr val="white"/>
                </a:solidFill>
                <a:effectLst/>
                <a:uLnTx/>
                <a:uFillTx/>
                <a:latin typeface="Calibri" panose="020F0502020204030204"/>
                <a:ea typeface="+mn-ea"/>
                <a:cs typeface="+mn-cs"/>
              </a:rPr>
              <a:t>Volume &amp; issue number</a:t>
            </a:r>
          </a:p>
        </p:txBody>
      </p:sp>
      <p:sp>
        <p:nvSpPr>
          <p:cNvPr id="6" name="Up Arrow Callout 5"/>
          <p:cNvSpPr/>
          <p:nvPr/>
        </p:nvSpPr>
        <p:spPr>
          <a:xfrm>
            <a:off x="2155288" y="3409402"/>
            <a:ext cx="1003987" cy="997758"/>
          </a:xfrm>
          <a:prstGeom prst="upArrowCallou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2960" rtl="0" eaLnBrk="1" fontAlgn="auto" latinLnBrk="0" hangingPunct="1">
              <a:lnSpc>
                <a:spcPct val="100000"/>
              </a:lnSpc>
              <a:spcBef>
                <a:spcPts val="0"/>
              </a:spcBef>
              <a:spcAft>
                <a:spcPts val="0"/>
              </a:spcAft>
              <a:buClrTx/>
              <a:buSzTx/>
              <a:buFontTx/>
              <a:buNone/>
              <a:tabLst/>
              <a:defRPr/>
            </a:pPr>
            <a:r>
              <a:rPr kumimoji="0" lang="en-GB" sz="1620" b="0" i="0" u="none" strike="noStrike" kern="1200" cap="none" spc="0" normalizeH="0" baseline="0" noProof="0" dirty="0">
                <a:ln>
                  <a:noFill/>
                </a:ln>
                <a:solidFill>
                  <a:prstClr val="white"/>
                </a:solidFill>
                <a:effectLst/>
                <a:uLnTx/>
                <a:uFillTx/>
                <a:latin typeface="Calibri" panose="020F0502020204030204"/>
                <a:ea typeface="+mn-ea"/>
                <a:cs typeface="+mn-cs"/>
              </a:rPr>
              <a:t>Page numbers</a:t>
            </a:r>
          </a:p>
        </p:txBody>
      </p:sp>
      <p:pic>
        <p:nvPicPr>
          <p:cNvPr id="2" name="Picture 1">
            <a:extLst>
              <a:ext uri="{FF2B5EF4-FFF2-40B4-BE49-F238E27FC236}">
                <a16:creationId xmlns:a16="http://schemas.microsoft.com/office/drawing/2014/main" id="{FF602394-647D-F899-98B8-BCA3353BF6E3}"/>
              </a:ext>
            </a:extLst>
          </p:cNvPr>
          <p:cNvPicPr>
            <a:picLocks noChangeAspect="1"/>
          </p:cNvPicPr>
          <p:nvPr/>
        </p:nvPicPr>
        <p:blipFill>
          <a:blip r:embed="rId2"/>
          <a:stretch>
            <a:fillRect/>
          </a:stretch>
        </p:blipFill>
        <p:spPr>
          <a:xfrm>
            <a:off x="57150" y="5660915"/>
            <a:ext cx="10972800" cy="493776"/>
          </a:xfrm>
          <a:prstGeom prst="rect">
            <a:avLst/>
          </a:prstGeom>
        </p:spPr>
      </p:pic>
      <p:sp>
        <p:nvSpPr>
          <p:cNvPr id="7" name="Down Arrow Callout 20">
            <a:extLst>
              <a:ext uri="{FF2B5EF4-FFF2-40B4-BE49-F238E27FC236}">
                <a16:creationId xmlns:a16="http://schemas.microsoft.com/office/drawing/2014/main" id="{67DBD8B4-B152-F4FF-0BE6-39ADFD33A4F1}"/>
              </a:ext>
            </a:extLst>
          </p:cNvPr>
          <p:cNvSpPr/>
          <p:nvPr/>
        </p:nvSpPr>
        <p:spPr>
          <a:xfrm>
            <a:off x="7083423" y="1566803"/>
            <a:ext cx="1777126" cy="869395"/>
          </a:xfrm>
          <a:prstGeom prst="downArrow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2960" rtl="0" eaLnBrk="1" fontAlgn="auto" latinLnBrk="0" hangingPunct="1">
              <a:lnSpc>
                <a:spcPct val="100000"/>
              </a:lnSpc>
              <a:spcBef>
                <a:spcPts val="0"/>
              </a:spcBef>
              <a:spcAft>
                <a:spcPts val="0"/>
              </a:spcAft>
              <a:buClrTx/>
              <a:buSzTx/>
              <a:buFontTx/>
              <a:buNone/>
              <a:tabLst/>
              <a:defRPr/>
            </a:pPr>
            <a:r>
              <a:rPr kumimoji="0" lang="en-GB" sz="1620" b="0" i="0" u="none" strike="noStrike" kern="1200" cap="none" spc="0" normalizeH="0" baseline="0" noProof="0" dirty="0">
                <a:ln>
                  <a:noFill/>
                </a:ln>
                <a:solidFill>
                  <a:prstClr val="white"/>
                </a:solidFill>
                <a:effectLst/>
                <a:uLnTx/>
                <a:uFillTx/>
                <a:latin typeface="Calibri" panose="020F0502020204030204"/>
                <a:ea typeface="+mn-ea"/>
                <a:cs typeface="+mn-cs"/>
              </a:rPr>
              <a:t>Journal title</a:t>
            </a:r>
          </a:p>
        </p:txBody>
      </p:sp>
      <p:sp>
        <p:nvSpPr>
          <p:cNvPr id="8" name="Up Arrow Callout 5">
            <a:extLst>
              <a:ext uri="{FF2B5EF4-FFF2-40B4-BE49-F238E27FC236}">
                <a16:creationId xmlns:a16="http://schemas.microsoft.com/office/drawing/2014/main" id="{3E8BA008-6559-CF03-4FC7-E0915AB11ED1}"/>
              </a:ext>
            </a:extLst>
          </p:cNvPr>
          <p:cNvSpPr/>
          <p:nvPr/>
        </p:nvSpPr>
        <p:spPr>
          <a:xfrm>
            <a:off x="4284869" y="3456557"/>
            <a:ext cx="1003987" cy="997758"/>
          </a:xfrm>
          <a:prstGeom prst="up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2960" rtl="0" eaLnBrk="1" fontAlgn="auto" latinLnBrk="0" hangingPunct="1">
              <a:lnSpc>
                <a:spcPct val="100000"/>
              </a:lnSpc>
              <a:spcBef>
                <a:spcPts val="0"/>
              </a:spcBef>
              <a:spcAft>
                <a:spcPts val="0"/>
              </a:spcAft>
              <a:buClrTx/>
              <a:buSzTx/>
              <a:buFontTx/>
              <a:buNone/>
              <a:tabLst/>
              <a:defRPr/>
            </a:pPr>
            <a:r>
              <a:rPr kumimoji="0" lang="en-GB" sz="1620" b="0" i="0" u="none" strike="noStrike" kern="1200" cap="none" spc="0" normalizeH="0" baseline="0" noProof="0" dirty="0">
                <a:ln>
                  <a:noFill/>
                </a:ln>
                <a:solidFill>
                  <a:prstClr val="white"/>
                </a:solidFill>
                <a:effectLst/>
                <a:uLnTx/>
                <a:uFillTx/>
                <a:latin typeface="Calibri" panose="020F0502020204030204"/>
                <a:ea typeface="+mn-ea"/>
                <a:cs typeface="+mn-cs"/>
              </a:rPr>
              <a:t>DOI number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0D82A-C5A2-4025-B8C4-8754D85FDE85}"/>
              </a:ext>
            </a:extLst>
          </p:cNvPr>
          <p:cNvSpPr>
            <a:spLocks noGrp="1"/>
          </p:cNvSpPr>
          <p:nvPr>
            <p:ph type="title"/>
          </p:nvPr>
        </p:nvSpPr>
        <p:spPr>
          <a:xfrm>
            <a:off x="811530" y="73972"/>
            <a:ext cx="9464040" cy="1193007"/>
          </a:xfrm>
        </p:spPr>
        <p:txBody>
          <a:bodyPr>
            <a:normAutofit/>
          </a:bodyPr>
          <a:lstStyle/>
          <a:p>
            <a:r>
              <a:rPr lang="en-GB" sz="3600" b="1" dirty="0">
                <a:cs typeface="Calibri Light"/>
              </a:rPr>
              <a:t>What's a Digital Object Identifier (DOI)?</a:t>
            </a:r>
          </a:p>
        </p:txBody>
      </p:sp>
      <p:sp>
        <p:nvSpPr>
          <p:cNvPr id="3" name="Content Placeholder 2">
            <a:extLst>
              <a:ext uri="{FF2B5EF4-FFF2-40B4-BE49-F238E27FC236}">
                <a16:creationId xmlns:a16="http://schemas.microsoft.com/office/drawing/2014/main" id="{50A87D00-8380-4108-9EF7-DDE42AA83ECF}"/>
              </a:ext>
            </a:extLst>
          </p:cNvPr>
          <p:cNvSpPr>
            <a:spLocks noGrp="1"/>
          </p:cNvSpPr>
          <p:nvPr>
            <p:ph idx="1"/>
          </p:nvPr>
        </p:nvSpPr>
        <p:spPr>
          <a:xfrm>
            <a:off x="745164" y="1137657"/>
            <a:ext cx="9530407" cy="4446715"/>
          </a:xfrm>
        </p:spPr>
        <p:txBody>
          <a:bodyPr vert="horz" lIns="82296" tIns="41148" rIns="82296" bIns="41148" rtlCol="0" anchor="t">
            <a:noAutofit/>
          </a:bodyPr>
          <a:lstStyle/>
          <a:p>
            <a:pPr marL="411480" indent="-411480"/>
            <a:r>
              <a:rPr lang="en-GB" sz="2880" dirty="0">
                <a:ea typeface="+mn-lt"/>
                <a:cs typeface="+mn-lt"/>
              </a:rPr>
              <a:t>A DOI is a unique identifying number used only for academic literature which is published online.</a:t>
            </a:r>
          </a:p>
          <a:p>
            <a:pPr marL="411480" indent="-411480"/>
            <a:r>
              <a:rPr lang="en-GB" sz="2880" dirty="0">
                <a:ea typeface="+mn-lt"/>
                <a:cs typeface="+mn-lt"/>
              </a:rPr>
              <a:t>A DOI is a long number which always starts with 10. </a:t>
            </a:r>
          </a:p>
          <a:p>
            <a:pPr marL="411480" indent="-411480"/>
            <a:r>
              <a:rPr lang="en-GB" sz="2880" dirty="0">
                <a:ea typeface="+mn-lt"/>
                <a:cs typeface="+mn-lt"/>
              </a:rPr>
              <a:t>If an online journal article has a DOI, you will usually find it at the beginning of the article with the letters DOI in front of it.</a:t>
            </a:r>
          </a:p>
          <a:p>
            <a:pPr marL="411480" indent="-411480"/>
            <a:r>
              <a:rPr lang="en-GB" sz="2880" dirty="0">
                <a:ea typeface="+mn-lt"/>
                <a:cs typeface="+mn-lt"/>
              </a:rPr>
              <a:t>When you use a DOI in a reference, you should format it as a link by adding </a:t>
            </a:r>
            <a:r>
              <a:rPr lang="en-GB" sz="2880" b="1" dirty="0">
                <a:ea typeface="+mn-lt"/>
                <a:cs typeface="+mn-lt"/>
              </a:rPr>
              <a:t>https://doi.org/</a:t>
            </a:r>
            <a:r>
              <a:rPr lang="en-GB" sz="2880" dirty="0">
                <a:ea typeface="+mn-lt"/>
                <a:cs typeface="+mn-lt"/>
              </a:rPr>
              <a:t> directly before the DOI number. This turns the DOI into a working link e.g. </a:t>
            </a:r>
            <a:r>
              <a:rPr lang="en-GB" sz="2880" dirty="0">
                <a:ea typeface="+mn-lt"/>
                <a:cs typeface="+mn-lt"/>
                <a:hlinkClick r:id="rId2"/>
              </a:rPr>
              <a:t>https://doi.org/10.1080/0309877X.2018.1515427</a:t>
            </a:r>
            <a:endParaRPr lang="en-GB" sz="2880" dirty="0">
              <a:ea typeface="+mn-lt"/>
              <a:cs typeface="+mn-lt"/>
            </a:endParaRPr>
          </a:p>
          <a:p>
            <a:pPr marL="411480" indent="-411480"/>
            <a:endParaRPr lang="en-GB" sz="2880" dirty="0">
              <a:ea typeface="+mn-lt"/>
              <a:cs typeface="+mn-lt"/>
            </a:endParaRPr>
          </a:p>
        </p:txBody>
      </p:sp>
      <p:pic>
        <p:nvPicPr>
          <p:cNvPr id="5" name="Picture 4">
            <a:extLst>
              <a:ext uri="{FF2B5EF4-FFF2-40B4-BE49-F238E27FC236}">
                <a16:creationId xmlns:a16="http://schemas.microsoft.com/office/drawing/2014/main" id="{56AE4C99-9E4D-4D76-8C7A-6C00413FF4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 y="5680710"/>
            <a:ext cx="10972800" cy="491490"/>
          </a:xfrm>
          <a:prstGeom prst="rect">
            <a:avLst/>
          </a:prstGeom>
        </p:spPr>
      </p:pic>
    </p:spTree>
    <p:extLst>
      <p:ext uri="{BB962C8B-B14F-4D97-AF65-F5344CB8AC3E}">
        <p14:creationId xmlns:p14="http://schemas.microsoft.com/office/powerpoint/2010/main" val="3496839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0D82A-C5A2-4025-B8C4-8754D85FDE85}"/>
              </a:ext>
            </a:extLst>
          </p:cNvPr>
          <p:cNvSpPr>
            <a:spLocks noGrp="1"/>
          </p:cNvSpPr>
          <p:nvPr>
            <p:ph type="title"/>
          </p:nvPr>
        </p:nvSpPr>
        <p:spPr>
          <a:xfrm>
            <a:off x="811530" y="202004"/>
            <a:ext cx="9464040" cy="1193007"/>
          </a:xfrm>
        </p:spPr>
        <p:txBody>
          <a:bodyPr/>
          <a:lstStyle/>
          <a:p>
            <a:r>
              <a:rPr lang="en-GB" b="1" dirty="0">
                <a:ea typeface="+mj-lt"/>
                <a:cs typeface="+mj-lt"/>
              </a:rPr>
              <a:t>Anatomy of a report reference</a:t>
            </a:r>
            <a:endParaRPr lang="en-US" b="1" dirty="0"/>
          </a:p>
        </p:txBody>
      </p:sp>
      <p:sp>
        <p:nvSpPr>
          <p:cNvPr id="3" name="Content Placeholder 2">
            <a:extLst>
              <a:ext uri="{FF2B5EF4-FFF2-40B4-BE49-F238E27FC236}">
                <a16:creationId xmlns:a16="http://schemas.microsoft.com/office/drawing/2014/main" id="{50A87D00-8380-4108-9EF7-DDE42AA83ECF}"/>
              </a:ext>
            </a:extLst>
          </p:cNvPr>
          <p:cNvSpPr>
            <a:spLocks noGrp="1"/>
          </p:cNvSpPr>
          <p:nvPr>
            <p:ph idx="1"/>
          </p:nvPr>
        </p:nvSpPr>
        <p:spPr>
          <a:xfrm>
            <a:off x="775063" y="1633872"/>
            <a:ext cx="9622301" cy="3637683"/>
          </a:xfrm>
        </p:spPr>
        <p:txBody>
          <a:bodyPr vert="horz" lIns="82296" tIns="41148" rIns="82296" bIns="41148" rtlCol="0" anchor="t">
            <a:normAutofit/>
          </a:bodyPr>
          <a:lstStyle/>
          <a:p>
            <a:pPr marL="0" indent="0">
              <a:buNone/>
            </a:pPr>
            <a:endParaRPr lang="en-GB" sz="3960" b="1" dirty="0">
              <a:latin typeface="Calibri Light"/>
              <a:ea typeface="+mn-lt"/>
              <a:cs typeface="+mn-lt"/>
            </a:endParaRPr>
          </a:p>
          <a:p>
            <a:pPr marL="0" indent="0">
              <a:buNone/>
            </a:pPr>
            <a:endParaRPr lang="en-GB" dirty="0">
              <a:ea typeface="+mn-lt"/>
              <a:cs typeface="+mn-lt"/>
            </a:endParaRPr>
          </a:p>
          <a:p>
            <a:pPr marL="411480" indent="-411480">
              <a:buNone/>
            </a:pPr>
            <a:r>
              <a:rPr lang="en-GB" dirty="0">
                <a:solidFill>
                  <a:srgbClr val="0070C0"/>
                </a:solidFill>
                <a:ea typeface="+mn-lt"/>
                <a:cs typeface="+mn-lt"/>
              </a:rPr>
              <a:t>HM Government</a:t>
            </a:r>
            <a:r>
              <a:rPr lang="en-GB" dirty="0">
                <a:ea typeface="+mn-lt"/>
                <a:cs typeface="+mn-lt"/>
              </a:rPr>
              <a:t>. </a:t>
            </a:r>
            <a:r>
              <a:rPr lang="en-GB" dirty="0">
                <a:solidFill>
                  <a:srgbClr val="00B050"/>
                </a:solidFill>
                <a:ea typeface="+mn-lt"/>
                <a:cs typeface="+mn-lt"/>
              </a:rPr>
              <a:t>(2022). </a:t>
            </a:r>
            <a:r>
              <a:rPr lang="en-GB" i="1" dirty="0">
                <a:solidFill>
                  <a:srgbClr val="7030A0"/>
                </a:solidFill>
                <a:ea typeface="+mn-lt"/>
                <a:cs typeface="+mn-lt"/>
              </a:rPr>
              <a:t>SEND Review: Right support, right place, right time. Government consultation on the SEND and alternative provision system in England </a:t>
            </a:r>
            <a:r>
              <a:rPr lang="en-GB" dirty="0">
                <a:solidFill>
                  <a:srgbClr val="7030A0"/>
                </a:solidFill>
                <a:ea typeface="+mn-lt"/>
                <a:cs typeface="+mn-lt"/>
              </a:rPr>
              <a:t>(CP624). </a:t>
            </a:r>
            <a:r>
              <a:rPr lang="en-GB" dirty="0">
                <a:solidFill>
                  <a:srgbClr val="FF0000"/>
                </a:solidFill>
                <a:ea typeface="+mn-lt"/>
                <a:cs typeface="+mn-lt"/>
              </a:rPr>
              <a:t>https://assets.publishing.service.gov.uk/media/624178c68fa8f5277c0168e7/SEND_review_right_support_right_place_right_time_accessible.pdf</a:t>
            </a:r>
            <a:endParaRPr lang="en-US" dirty="0">
              <a:solidFill>
                <a:srgbClr val="FF0000"/>
              </a:solidFill>
              <a:ea typeface="+mn-lt"/>
              <a:cs typeface="+mn-lt"/>
            </a:endParaRPr>
          </a:p>
        </p:txBody>
      </p:sp>
      <p:pic>
        <p:nvPicPr>
          <p:cNvPr id="5" name="Picture 4">
            <a:extLst>
              <a:ext uri="{FF2B5EF4-FFF2-40B4-BE49-F238E27FC236}">
                <a16:creationId xmlns:a16="http://schemas.microsoft.com/office/drawing/2014/main" id="{BFDEFE14-6363-4BB0-B3B5-ED24377D34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 y="5680710"/>
            <a:ext cx="10972800" cy="491490"/>
          </a:xfrm>
          <a:prstGeom prst="rect">
            <a:avLst/>
          </a:prstGeom>
        </p:spPr>
      </p:pic>
      <p:sp>
        <p:nvSpPr>
          <p:cNvPr id="4" name="Down Arrow Callout 18">
            <a:extLst>
              <a:ext uri="{FF2B5EF4-FFF2-40B4-BE49-F238E27FC236}">
                <a16:creationId xmlns:a16="http://schemas.microsoft.com/office/drawing/2014/main" id="{9DAF8011-B893-E976-201D-A5DB56ED94E3}"/>
              </a:ext>
            </a:extLst>
          </p:cNvPr>
          <p:cNvSpPr/>
          <p:nvPr/>
        </p:nvSpPr>
        <p:spPr>
          <a:xfrm>
            <a:off x="801189" y="1395011"/>
            <a:ext cx="1501817" cy="1101722"/>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2960" rtl="0" eaLnBrk="1" fontAlgn="auto" latinLnBrk="0" hangingPunct="1">
              <a:lnSpc>
                <a:spcPct val="100000"/>
              </a:lnSpc>
              <a:spcBef>
                <a:spcPts val="0"/>
              </a:spcBef>
              <a:spcAft>
                <a:spcPts val="0"/>
              </a:spcAft>
              <a:buClrTx/>
              <a:buSzTx/>
              <a:buFontTx/>
              <a:buNone/>
              <a:tabLst/>
              <a:defRPr/>
            </a:pPr>
            <a:r>
              <a:rPr kumimoji="0" lang="en-GB" sz="1620" b="0" i="0" u="none" strike="noStrike" kern="1200" cap="none" spc="0" normalizeH="0" baseline="0" noProof="0" dirty="0">
                <a:ln>
                  <a:noFill/>
                </a:ln>
                <a:solidFill>
                  <a:prstClr val="white"/>
                </a:solidFill>
                <a:effectLst/>
                <a:uLnTx/>
                <a:uFillTx/>
                <a:latin typeface="Calibri" panose="020F0502020204030204"/>
                <a:ea typeface="+mn-ea"/>
                <a:cs typeface="+mn-cs"/>
              </a:rPr>
              <a:t>Author’s name </a:t>
            </a:r>
          </a:p>
        </p:txBody>
      </p:sp>
      <p:sp>
        <p:nvSpPr>
          <p:cNvPr id="6" name="Down Arrow Callout 18">
            <a:extLst>
              <a:ext uri="{FF2B5EF4-FFF2-40B4-BE49-F238E27FC236}">
                <a16:creationId xmlns:a16="http://schemas.microsoft.com/office/drawing/2014/main" id="{872314CD-2F0A-CA59-91DC-7B765D6094FA}"/>
              </a:ext>
            </a:extLst>
          </p:cNvPr>
          <p:cNvSpPr/>
          <p:nvPr/>
        </p:nvSpPr>
        <p:spPr>
          <a:xfrm>
            <a:off x="2904492" y="1433517"/>
            <a:ext cx="1501817" cy="1101722"/>
          </a:xfrm>
          <a:prstGeom prst="down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2960" rtl="0" eaLnBrk="1" fontAlgn="auto" latinLnBrk="0" hangingPunct="1">
              <a:lnSpc>
                <a:spcPct val="100000"/>
              </a:lnSpc>
              <a:spcBef>
                <a:spcPts val="0"/>
              </a:spcBef>
              <a:spcAft>
                <a:spcPts val="0"/>
              </a:spcAft>
              <a:buClrTx/>
              <a:buSzTx/>
              <a:buFontTx/>
              <a:buNone/>
              <a:tabLst/>
              <a:defRPr/>
            </a:pPr>
            <a:r>
              <a:rPr kumimoji="0" lang="en-GB" sz="1620" b="0" i="0" u="none" strike="noStrike" kern="1200" cap="none" spc="0" normalizeH="0" baseline="0" noProof="0" dirty="0">
                <a:ln>
                  <a:noFill/>
                </a:ln>
                <a:solidFill>
                  <a:prstClr val="white"/>
                </a:solidFill>
                <a:effectLst/>
                <a:uLnTx/>
                <a:uFillTx/>
                <a:latin typeface="Calibri" panose="020F0502020204030204"/>
                <a:ea typeface="+mn-ea"/>
                <a:cs typeface="+mn-cs"/>
              </a:rPr>
              <a:t>Year</a:t>
            </a:r>
          </a:p>
        </p:txBody>
      </p:sp>
      <p:sp>
        <p:nvSpPr>
          <p:cNvPr id="7" name="Down Arrow Callout 18">
            <a:extLst>
              <a:ext uri="{FF2B5EF4-FFF2-40B4-BE49-F238E27FC236}">
                <a16:creationId xmlns:a16="http://schemas.microsoft.com/office/drawing/2014/main" id="{A382621E-3752-6444-177C-1789A3F79B2C}"/>
              </a:ext>
            </a:extLst>
          </p:cNvPr>
          <p:cNvSpPr/>
          <p:nvPr/>
        </p:nvSpPr>
        <p:spPr>
          <a:xfrm>
            <a:off x="5294634" y="1395011"/>
            <a:ext cx="1501817" cy="1101722"/>
          </a:xfrm>
          <a:prstGeom prst="downArrow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2960" rtl="0" eaLnBrk="1" fontAlgn="auto" latinLnBrk="0" hangingPunct="1">
              <a:lnSpc>
                <a:spcPct val="100000"/>
              </a:lnSpc>
              <a:spcBef>
                <a:spcPts val="0"/>
              </a:spcBef>
              <a:spcAft>
                <a:spcPts val="0"/>
              </a:spcAft>
              <a:buClrTx/>
              <a:buSzTx/>
              <a:buFontTx/>
              <a:buNone/>
              <a:tabLst/>
              <a:defRPr/>
            </a:pPr>
            <a:r>
              <a:rPr kumimoji="0" lang="en-GB" sz="1620" b="0" i="0" u="none" strike="noStrike" kern="1200" cap="none" spc="0" normalizeH="0" baseline="0" noProof="0" dirty="0">
                <a:ln>
                  <a:noFill/>
                </a:ln>
                <a:solidFill>
                  <a:prstClr val="white"/>
                </a:solidFill>
                <a:effectLst/>
                <a:uLnTx/>
                <a:uFillTx/>
                <a:latin typeface="Calibri" panose="020F0502020204030204"/>
                <a:ea typeface="+mn-ea"/>
                <a:cs typeface="+mn-cs"/>
              </a:rPr>
              <a:t>Title (and report number if available)</a:t>
            </a:r>
          </a:p>
        </p:txBody>
      </p:sp>
      <p:sp>
        <p:nvSpPr>
          <p:cNvPr id="10" name="Up Arrow Callout 5">
            <a:extLst>
              <a:ext uri="{FF2B5EF4-FFF2-40B4-BE49-F238E27FC236}">
                <a16:creationId xmlns:a16="http://schemas.microsoft.com/office/drawing/2014/main" id="{C9D5F814-005A-1E70-D3AB-A06560E54BFB}"/>
              </a:ext>
            </a:extLst>
          </p:cNvPr>
          <p:cNvSpPr/>
          <p:nvPr/>
        </p:nvSpPr>
        <p:spPr>
          <a:xfrm>
            <a:off x="5554053" y="4508964"/>
            <a:ext cx="1003987" cy="997758"/>
          </a:xfrm>
          <a:prstGeom prst="upArrow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2960" rtl="0" eaLnBrk="1" fontAlgn="auto" latinLnBrk="0" hangingPunct="1">
              <a:lnSpc>
                <a:spcPct val="100000"/>
              </a:lnSpc>
              <a:spcBef>
                <a:spcPts val="0"/>
              </a:spcBef>
              <a:spcAft>
                <a:spcPts val="0"/>
              </a:spcAft>
              <a:buClrTx/>
              <a:buSzTx/>
              <a:buFontTx/>
              <a:buNone/>
              <a:tabLst/>
              <a:defRPr/>
            </a:pPr>
            <a:r>
              <a:rPr kumimoji="0" lang="en-GB" sz="1620" b="0" i="0" u="none" strike="noStrike" kern="1200" cap="none" spc="0" normalizeH="0" baseline="0" noProof="0" dirty="0">
                <a:ln>
                  <a:noFill/>
                </a:ln>
                <a:solidFill>
                  <a:prstClr val="white"/>
                </a:solidFill>
                <a:effectLst/>
                <a:uLnTx/>
                <a:uFillTx/>
                <a:latin typeface="Calibri" panose="020F0502020204030204"/>
                <a:ea typeface="+mn-ea"/>
                <a:cs typeface="+mn-cs"/>
              </a:rPr>
              <a:t>URL</a:t>
            </a:r>
          </a:p>
        </p:txBody>
      </p:sp>
    </p:spTree>
    <p:extLst>
      <p:ext uri="{BB962C8B-B14F-4D97-AF65-F5344CB8AC3E}">
        <p14:creationId xmlns:p14="http://schemas.microsoft.com/office/powerpoint/2010/main" val="1371465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0D82A-C5A2-4025-B8C4-8754D85FDE85}"/>
              </a:ext>
            </a:extLst>
          </p:cNvPr>
          <p:cNvSpPr>
            <a:spLocks noGrp="1"/>
          </p:cNvSpPr>
          <p:nvPr>
            <p:ph type="title"/>
          </p:nvPr>
        </p:nvSpPr>
        <p:spPr>
          <a:xfrm>
            <a:off x="811530" y="202004"/>
            <a:ext cx="9464040" cy="1193007"/>
          </a:xfrm>
        </p:spPr>
        <p:txBody>
          <a:bodyPr/>
          <a:lstStyle/>
          <a:p>
            <a:r>
              <a:rPr lang="en-GB" b="1" dirty="0">
                <a:ea typeface="+mj-lt"/>
                <a:cs typeface="+mj-lt"/>
              </a:rPr>
              <a:t>Anatomy of a website reference</a:t>
            </a:r>
            <a:endParaRPr lang="en-US" b="1" dirty="0"/>
          </a:p>
        </p:txBody>
      </p:sp>
      <p:sp>
        <p:nvSpPr>
          <p:cNvPr id="3" name="Content Placeholder 2">
            <a:extLst>
              <a:ext uri="{FF2B5EF4-FFF2-40B4-BE49-F238E27FC236}">
                <a16:creationId xmlns:a16="http://schemas.microsoft.com/office/drawing/2014/main" id="{50A87D00-8380-4108-9EF7-DDE42AA83ECF}"/>
              </a:ext>
            </a:extLst>
          </p:cNvPr>
          <p:cNvSpPr>
            <a:spLocks noGrp="1"/>
          </p:cNvSpPr>
          <p:nvPr>
            <p:ph idx="1"/>
          </p:nvPr>
        </p:nvSpPr>
        <p:spPr>
          <a:xfrm>
            <a:off x="737675" y="2079844"/>
            <a:ext cx="9622301" cy="3637683"/>
          </a:xfrm>
        </p:spPr>
        <p:txBody>
          <a:bodyPr vert="horz" lIns="82296" tIns="41148" rIns="82296" bIns="41148" rtlCol="0" anchor="t">
            <a:normAutofit/>
          </a:bodyPr>
          <a:lstStyle/>
          <a:p>
            <a:pPr marL="0" indent="0">
              <a:buNone/>
            </a:pPr>
            <a:endParaRPr lang="en-GB" sz="3960" b="1" dirty="0">
              <a:latin typeface="Calibri Light"/>
              <a:ea typeface="+mn-lt"/>
              <a:cs typeface="+mn-lt"/>
            </a:endParaRPr>
          </a:p>
          <a:p>
            <a:pPr marL="0" indent="0">
              <a:buNone/>
            </a:pPr>
            <a:endParaRPr lang="en-GB" dirty="0">
              <a:ea typeface="+mn-lt"/>
              <a:cs typeface="+mn-lt"/>
            </a:endParaRPr>
          </a:p>
          <a:p>
            <a:pPr marL="411480" indent="-411480">
              <a:buNone/>
            </a:pPr>
            <a:r>
              <a:rPr lang="en-GB" dirty="0">
                <a:solidFill>
                  <a:srgbClr val="0070C0"/>
                </a:solidFill>
                <a:ea typeface="+mn-lt"/>
                <a:cs typeface="+mn-lt"/>
              </a:rPr>
              <a:t>Walker, A</a:t>
            </a:r>
            <a:r>
              <a:rPr lang="en-GB" dirty="0">
                <a:ea typeface="+mn-lt"/>
                <a:cs typeface="+mn-lt"/>
              </a:rPr>
              <a:t>. </a:t>
            </a:r>
            <a:r>
              <a:rPr lang="en-GB" dirty="0">
                <a:solidFill>
                  <a:srgbClr val="00B050"/>
                </a:solidFill>
                <a:ea typeface="+mn-lt"/>
                <a:cs typeface="+mn-lt"/>
              </a:rPr>
              <a:t>(2019, November 14). </a:t>
            </a:r>
            <a:r>
              <a:rPr lang="en-GB" i="1" dirty="0">
                <a:solidFill>
                  <a:srgbClr val="7030A0"/>
                </a:solidFill>
                <a:ea typeface="+mn-lt"/>
                <a:cs typeface="+mn-lt"/>
              </a:rPr>
              <a:t>Germany avoids recession but growth remains weak.</a:t>
            </a:r>
            <a:r>
              <a:rPr lang="en-GB" dirty="0">
                <a:solidFill>
                  <a:srgbClr val="7030A0"/>
                </a:solidFill>
                <a:ea typeface="+mn-lt"/>
                <a:cs typeface="+mn-lt"/>
              </a:rPr>
              <a:t> </a:t>
            </a:r>
            <a:r>
              <a:rPr lang="en-GB" dirty="0">
                <a:solidFill>
                  <a:srgbClr val="002060"/>
                </a:solidFill>
                <a:ea typeface="+mn-lt"/>
                <a:cs typeface="+mn-lt"/>
              </a:rPr>
              <a:t>BBC News</a:t>
            </a:r>
            <a:r>
              <a:rPr lang="en-GB" dirty="0">
                <a:ea typeface="+mn-lt"/>
                <a:cs typeface="+mn-lt"/>
              </a:rPr>
              <a:t>. </a:t>
            </a:r>
            <a:r>
              <a:rPr lang="en-GB" dirty="0">
                <a:solidFill>
                  <a:srgbClr val="C00000"/>
                </a:solidFill>
                <a:ea typeface="+mn-lt"/>
                <a:cs typeface="+mn-lt"/>
              </a:rPr>
              <a:t>https://www.bbc.com/news/business-50419127</a:t>
            </a:r>
            <a:endParaRPr lang="en-US" dirty="0">
              <a:solidFill>
                <a:srgbClr val="C00000"/>
              </a:solidFill>
              <a:ea typeface="+mn-lt"/>
              <a:cs typeface="+mn-lt"/>
            </a:endParaRPr>
          </a:p>
          <a:p>
            <a:pPr marL="0" indent="0">
              <a:buNone/>
            </a:pPr>
            <a:endParaRPr lang="en-US" dirty="0">
              <a:ea typeface="+mn-lt"/>
              <a:cs typeface="+mn-lt"/>
            </a:endParaRPr>
          </a:p>
        </p:txBody>
      </p:sp>
      <p:pic>
        <p:nvPicPr>
          <p:cNvPr id="5" name="Picture 4">
            <a:extLst>
              <a:ext uri="{FF2B5EF4-FFF2-40B4-BE49-F238E27FC236}">
                <a16:creationId xmlns:a16="http://schemas.microsoft.com/office/drawing/2014/main" id="{BFDEFE14-6363-4BB0-B3B5-ED24377D34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 y="5680710"/>
            <a:ext cx="10972800" cy="491490"/>
          </a:xfrm>
          <a:prstGeom prst="rect">
            <a:avLst/>
          </a:prstGeom>
        </p:spPr>
      </p:pic>
      <p:sp>
        <p:nvSpPr>
          <p:cNvPr id="4" name="Down Arrow Callout 18">
            <a:extLst>
              <a:ext uri="{FF2B5EF4-FFF2-40B4-BE49-F238E27FC236}">
                <a16:creationId xmlns:a16="http://schemas.microsoft.com/office/drawing/2014/main" id="{9DAF8011-B893-E976-201D-A5DB56ED94E3}"/>
              </a:ext>
            </a:extLst>
          </p:cNvPr>
          <p:cNvSpPr/>
          <p:nvPr/>
        </p:nvSpPr>
        <p:spPr>
          <a:xfrm>
            <a:off x="515342" y="2023452"/>
            <a:ext cx="1501817" cy="1101722"/>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2960" rtl="0" eaLnBrk="1" fontAlgn="auto" latinLnBrk="0" hangingPunct="1">
              <a:lnSpc>
                <a:spcPct val="100000"/>
              </a:lnSpc>
              <a:spcBef>
                <a:spcPts val="0"/>
              </a:spcBef>
              <a:spcAft>
                <a:spcPts val="0"/>
              </a:spcAft>
              <a:buClrTx/>
              <a:buSzTx/>
              <a:buFontTx/>
              <a:buNone/>
              <a:tabLst/>
              <a:defRPr/>
            </a:pPr>
            <a:r>
              <a:rPr kumimoji="0" lang="en-GB" sz="1620" b="0" i="0" u="none" strike="noStrike" kern="1200" cap="none" spc="0" normalizeH="0" baseline="0" noProof="0" dirty="0">
                <a:ln>
                  <a:noFill/>
                </a:ln>
                <a:solidFill>
                  <a:prstClr val="white"/>
                </a:solidFill>
                <a:effectLst/>
                <a:uLnTx/>
                <a:uFillTx/>
                <a:latin typeface="Calibri" panose="020F0502020204030204"/>
                <a:ea typeface="+mn-ea"/>
                <a:cs typeface="+mn-cs"/>
              </a:rPr>
              <a:t>Author’s name (surname first)</a:t>
            </a:r>
          </a:p>
        </p:txBody>
      </p:sp>
      <p:sp>
        <p:nvSpPr>
          <p:cNvPr id="6" name="Down Arrow Callout 18">
            <a:extLst>
              <a:ext uri="{FF2B5EF4-FFF2-40B4-BE49-F238E27FC236}">
                <a16:creationId xmlns:a16="http://schemas.microsoft.com/office/drawing/2014/main" id="{872314CD-2F0A-CA59-91DC-7B765D6094FA}"/>
              </a:ext>
            </a:extLst>
          </p:cNvPr>
          <p:cNvSpPr/>
          <p:nvPr/>
        </p:nvSpPr>
        <p:spPr>
          <a:xfrm>
            <a:off x="2239493" y="1984378"/>
            <a:ext cx="1501817" cy="1101722"/>
          </a:xfrm>
          <a:prstGeom prst="down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2960" rtl="0" eaLnBrk="1" fontAlgn="auto" latinLnBrk="0" hangingPunct="1">
              <a:lnSpc>
                <a:spcPct val="100000"/>
              </a:lnSpc>
              <a:spcBef>
                <a:spcPts val="0"/>
              </a:spcBef>
              <a:spcAft>
                <a:spcPts val="0"/>
              </a:spcAft>
              <a:buClrTx/>
              <a:buSzTx/>
              <a:buFontTx/>
              <a:buNone/>
              <a:tabLst/>
              <a:defRPr/>
            </a:pPr>
            <a:r>
              <a:rPr kumimoji="0" lang="en-GB" sz="1620" b="0" i="0" u="none" strike="noStrike" kern="1200" cap="none" spc="0" normalizeH="0" baseline="0" noProof="0" dirty="0">
                <a:ln>
                  <a:noFill/>
                </a:ln>
                <a:solidFill>
                  <a:prstClr val="white"/>
                </a:solidFill>
                <a:effectLst/>
                <a:uLnTx/>
                <a:uFillTx/>
                <a:latin typeface="Calibri" panose="020F0502020204030204"/>
                <a:ea typeface="+mn-ea"/>
                <a:cs typeface="+mn-cs"/>
              </a:rPr>
              <a:t>Year, month, date</a:t>
            </a:r>
          </a:p>
        </p:txBody>
      </p:sp>
      <p:sp>
        <p:nvSpPr>
          <p:cNvPr id="7" name="Down Arrow Callout 18">
            <a:extLst>
              <a:ext uri="{FF2B5EF4-FFF2-40B4-BE49-F238E27FC236}">
                <a16:creationId xmlns:a16="http://schemas.microsoft.com/office/drawing/2014/main" id="{A382621E-3752-6444-177C-1789A3F79B2C}"/>
              </a:ext>
            </a:extLst>
          </p:cNvPr>
          <p:cNvSpPr/>
          <p:nvPr/>
        </p:nvSpPr>
        <p:spPr>
          <a:xfrm>
            <a:off x="5288509" y="1984378"/>
            <a:ext cx="1501817" cy="1101722"/>
          </a:xfrm>
          <a:prstGeom prst="downArrow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2960" rtl="0" eaLnBrk="1" fontAlgn="auto" latinLnBrk="0" hangingPunct="1">
              <a:lnSpc>
                <a:spcPct val="100000"/>
              </a:lnSpc>
              <a:spcBef>
                <a:spcPts val="0"/>
              </a:spcBef>
              <a:spcAft>
                <a:spcPts val="0"/>
              </a:spcAft>
              <a:buClrTx/>
              <a:buSzTx/>
              <a:buFontTx/>
              <a:buNone/>
              <a:tabLst/>
              <a:defRPr/>
            </a:pPr>
            <a:r>
              <a:rPr kumimoji="0" lang="en-GB" sz="1620" b="0" i="0" u="none" strike="noStrike" kern="1200" cap="none" spc="0" normalizeH="0" baseline="0" noProof="0" dirty="0">
                <a:ln>
                  <a:noFill/>
                </a:ln>
                <a:solidFill>
                  <a:prstClr val="white"/>
                </a:solidFill>
                <a:effectLst/>
                <a:uLnTx/>
                <a:uFillTx/>
                <a:latin typeface="Calibri" panose="020F0502020204030204"/>
                <a:ea typeface="+mn-ea"/>
                <a:cs typeface="+mn-cs"/>
              </a:rPr>
              <a:t>Article title</a:t>
            </a:r>
          </a:p>
        </p:txBody>
      </p:sp>
      <p:sp>
        <p:nvSpPr>
          <p:cNvPr id="9" name="Up Arrow Callout 5">
            <a:extLst>
              <a:ext uri="{FF2B5EF4-FFF2-40B4-BE49-F238E27FC236}">
                <a16:creationId xmlns:a16="http://schemas.microsoft.com/office/drawing/2014/main" id="{B99B2AF7-6649-819F-8949-22051918EE14}"/>
              </a:ext>
            </a:extLst>
          </p:cNvPr>
          <p:cNvSpPr/>
          <p:nvPr/>
        </p:nvSpPr>
        <p:spPr>
          <a:xfrm>
            <a:off x="3239316" y="3998118"/>
            <a:ext cx="1003987" cy="997758"/>
          </a:xfrm>
          <a:prstGeom prst="up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2960" rtl="0" eaLnBrk="1" fontAlgn="auto" latinLnBrk="0" hangingPunct="1">
              <a:lnSpc>
                <a:spcPct val="100000"/>
              </a:lnSpc>
              <a:spcBef>
                <a:spcPts val="0"/>
              </a:spcBef>
              <a:spcAft>
                <a:spcPts val="0"/>
              </a:spcAft>
              <a:buClrTx/>
              <a:buSzTx/>
              <a:buFontTx/>
              <a:buNone/>
              <a:tabLst/>
              <a:defRPr/>
            </a:pPr>
            <a:r>
              <a:rPr kumimoji="0" lang="en-GB" sz="1620" b="0" i="0" u="none" strike="noStrike" kern="1200" cap="none" spc="0" normalizeH="0" baseline="0" noProof="0" dirty="0">
                <a:ln>
                  <a:noFill/>
                </a:ln>
                <a:solidFill>
                  <a:prstClr val="white"/>
                </a:solidFill>
                <a:effectLst/>
                <a:uLnTx/>
                <a:uFillTx/>
                <a:latin typeface="Calibri" panose="020F0502020204030204"/>
                <a:ea typeface="+mn-ea"/>
                <a:cs typeface="+mn-cs"/>
              </a:rPr>
              <a:t>Name of website</a:t>
            </a:r>
          </a:p>
        </p:txBody>
      </p:sp>
      <p:sp>
        <p:nvSpPr>
          <p:cNvPr id="10" name="Up Arrow Callout 5">
            <a:extLst>
              <a:ext uri="{FF2B5EF4-FFF2-40B4-BE49-F238E27FC236}">
                <a16:creationId xmlns:a16="http://schemas.microsoft.com/office/drawing/2014/main" id="{C9D5F814-005A-1E70-D3AB-A06560E54BFB}"/>
              </a:ext>
            </a:extLst>
          </p:cNvPr>
          <p:cNvSpPr/>
          <p:nvPr/>
        </p:nvSpPr>
        <p:spPr>
          <a:xfrm>
            <a:off x="5543550" y="4023117"/>
            <a:ext cx="1003987" cy="997758"/>
          </a:xfrm>
          <a:prstGeom prst="upArrow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2960" rtl="0" eaLnBrk="1" fontAlgn="auto" latinLnBrk="0" hangingPunct="1">
              <a:lnSpc>
                <a:spcPct val="100000"/>
              </a:lnSpc>
              <a:spcBef>
                <a:spcPts val="0"/>
              </a:spcBef>
              <a:spcAft>
                <a:spcPts val="0"/>
              </a:spcAft>
              <a:buClrTx/>
              <a:buSzTx/>
              <a:buFontTx/>
              <a:buNone/>
              <a:tabLst/>
              <a:defRPr/>
            </a:pPr>
            <a:r>
              <a:rPr kumimoji="0" lang="en-GB" sz="1620" b="0" i="0" u="none" strike="noStrike" kern="1200" cap="none" spc="0" normalizeH="0" baseline="0" noProof="0" dirty="0">
                <a:ln>
                  <a:noFill/>
                </a:ln>
                <a:solidFill>
                  <a:prstClr val="white"/>
                </a:solidFill>
                <a:effectLst/>
                <a:uLnTx/>
                <a:uFillTx/>
                <a:latin typeface="Calibri" panose="020F0502020204030204"/>
                <a:ea typeface="+mn-ea"/>
                <a:cs typeface="+mn-cs"/>
              </a:rPr>
              <a:t>URL</a:t>
            </a:r>
          </a:p>
        </p:txBody>
      </p:sp>
    </p:spTree>
    <p:extLst>
      <p:ext uri="{BB962C8B-B14F-4D97-AF65-F5344CB8AC3E}">
        <p14:creationId xmlns:p14="http://schemas.microsoft.com/office/powerpoint/2010/main" val="3530149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0D82A-C5A2-4025-B8C4-8754D85FDE85}"/>
              </a:ext>
            </a:extLst>
          </p:cNvPr>
          <p:cNvSpPr>
            <a:spLocks noGrp="1"/>
          </p:cNvSpPr>
          <p:nvPr>
            <p:ph type="title"/>
          </p:nvPr>
        </p:nvSpPr>
        <p:spPr>
          <a:xfrm>
            <a:off x="811530" y="16430"/>
            <a:ext cx="9464040" cy="1193007"/>
          </a:xfrm>
        </p:spPr>
        <p:txBody>
          <a:bodyPr/>
          <a:lstStyle/>
          <a:p>
            <a:r>
              <a:rPr lang="en-GB" b="1" dirty="0"/>
              <a:t>Referencing apps &amp; tools</a:t>
            </a:r>
          </a:p>
        </p:txBody>
      </p:sp>
      <p:sp>
        <p:nvSpPr>
          <p:cNvPr id="3" name="Content Placeholder 2">
            <a:extLst>
              <a:ext uri="{FF2B5EF4-FFF2-40B4-BE49-F238E27FC236}">
                <a16:creationId xmlns:a16="http://schemas.microsoft.com/office/drawing/2014/main" id="{50A87D00-8380-4108-9EF7-DDE42AA83ECF}"/>
              </a:ext>
            </a:extLst>
          </p:cNvPr>
          <p:cNvSpPr>
            <a:spLocks noGrp="1"/>
          </p:cNvSpPr>
          <p:nvPr>
            <p:ph idx="1"/>
          </p:nvPr>
        </p:nvSpPr>
        <p:spPr>
          <a:xfrm>
            <a:off x="811530" y="1209436"/>
            <a:ext cx="9464040" cy="4349831"/>
          </a:xfrm>
        </p:spPr>
        <p:txBody>
          <a:bodyPr>
            <a:normAutofit fontScale="92500" lnSpcReduction="10000"/>
          </a:bodyPr>
          <a:lstStyle/>
          <a:p>
            <a:r>
              <a:rPr lang="en-GB" dirty="0"/>
              <a:t>They can save time</a:t>
            </a:r>
          </a:p>
          <a:p>
            <a:endParaRPr lang="en-GB" dirty="0"/>
          </a:p>
          <a:p>
            <a:r>
              <a:rPr lang="en-GB" dirty="0"/>
              <a:t>They can help avoid errors and inconsistencies in references such as missing punctuation, but…</a:t>
            </a:r>
          </a:p>
          <a:p>
            <a:pPr marL="0" indent="0">
              <a:buNone/>
            </a:pPr>
            <a:endParaRPr lang="en-GB" dirty="0"/>
          </a:p>
          <a:p>
            <a:r>
              <a:rPr lang="en-GB" dirty="0"/>
              <a:t>They don’t always use the latest version of a referencing style</a:t>
            </a:r>
          </a:p>
          <a:p>
            <a:pPr marL="0" indent="0">
              <a:buNone/>
            </a:pPr>
            <a:endParaRPr lang="en-GB" dirty="0"/>
          </a:p>
          <a:p>
            <a:r>
              <a:rPr lang="en-GB" dirty="0"/>
              <a:t>They can contain mistakes, so…</a:t>
            </a:r>
          </a:p>
          <a:p>
            <a:pPr marL="0" indent="0">
              <a:buNone/>
            </a:pPr>
            <a:endParaRPr lang="en-GB" dirty="0"/>
          </a:p>
          <a:p>
            <a:r>
              <a:rPr lang="en-GB" dirty="0"/>
              <a:t>If you do use one, always double check and proof read against our APA guide</a:t>
            </a:r>
          </a:p>
        </p:txBody>
      </p:sp>
      <p:pic>
        <p:nvPicPr>
          <p:cNvPr id="5" name="Picture 4">
            <a:extLst>
              <a:ext uri="{FF2B5EF4-FFF2-40B4-BE49-F238E27FC236}">
                <a16:creationId xmlns:a16="http://schemas.microsoft.com/office/drawing/2014/main" id="{75A954A1-A80A-4A41-B9BA-DD4D0E1600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 y="5680710"/>
            <a:ext cx="10972800" cy="491490"/>
          </a:xfrm>
          <a:prstGeom prst="rect">
            <a:avLst/>
          </a:prstGeom>
        </p:spPr>
      </p:pic>
    </p:spTree>
    <p:extLst>
      <p:ext uri="{BB962C8B-B14F-4D97-AF65-F5344CB8AC3E}">
        <p14:creationId xmlns:p14="http://schemas.microsoft.com/office/powerpoint/2010/main" val="28365471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0D82A-C5A2-4025-B8C4-8754D85FDE85}"/>
              </a:ext>
            </a:extLst>
          </p:cNvPr>
          <p:cNvSpPr>
            <a:spLocks noGrp="1"/>
          </p:cNvSpPr>
          <p:nvPr>
            <p:ph type="title"/>
          </p:nvPr>
        </p:nvSpPr>
        <p:spPr>
          <a:xfrm>
            <a:off x="811530" y="16430"/>
            <a:ext cx="9464040" cy="1193007"/>
          </a:xfrm>
        </p:spPr>
        <p:txBody>
          <a:bodyPr/>
          <a:lstStyle/>
          <a:p>
            <a:r>
              <a:rPr lang="en-GB" b="1" dirty="0"/>
              <a:t>Main points to remember</a:t>
            </a:r>
          </a:p>
        </p:txBody>
      </p:sp>
      <p:sp>
        <p:nvSpPr>
          <p:cNvPr id="3" name="Content Placeholder 2">
            <a:extLst>
              <a:ext uri="{FF2B5EF4-FFF2-40B4-BE49-F238E27FC236}">
                <a16:creationId xmlns:a16="http://schemas.microsoft.com/office/drawing/2014/main" id="{50A87D00-8380-4108-9EF7-DDE42AA83ECF}"/>
              </a:ext>
            </a:extLst>
          </p:cNvPr>
          <p:cNvSpPr>
            <a:spLocks noGrp="1"/>
          </p:cNvSpPr>
          <p:nvPr>
            <p:ph idx="1"/>
          </p:nvPr>
        </p:nvSpPr>
        <p:spPr>
          <a:xfrm>
            <a:off x="811530" y="1209436"/>
            <a:ext cx="9464040" cy="4349831"/>
          </a:xfrm>
        </p:spPr>
        <p:txBody>
          <a:bodyPr>
            <a:normAutofit/>
          </a:bodyPr>
          <a:lstStyle/>
          <a:p>
            <a:r>
              <a:rPr lang="en-GB" dirty="0"/>
              <a:t>Note down the details of the source before you do anything else!</a:t>
            </a:r>
          </a:p>
          <a:p>
            <a:endParaRPr lang="en-GB" dirty="0"/>
          </a:p>
          <a:p>
            <a:r>
              <a:rPr lang="en-GB" dirty="0"/>
              <a:t>Reference as you go along and use the sort tool in Word</a:t>
            </a:r>
          </a:p>
          <a:p>
            <a:pPr marL="0" indent="0">
              <a:buNone/>
            </a:pPr>
            <a:endParaRPr lang="en-GB" dirty="0"/>
          </a:p>
          <a:p>
            <a:r>
              <a:rPr lang="en-GB" dirty="0"/>
              <a:t>Any time you use information created by someone else - reference it</a:t>
            </a:r>
          </a:p>
          <a:p>
            <a:pPr marL="0" indent="0">
              <a:buNone/>
            </a:pPr>
            <a:endParaRPr lang="en-GB" dirty="0"/>
          </a:p>
          <a:p>
            <a:r>
              <a:rPr lang="en-GB" dirty="0"/>
              <a:t>Every in-text citation should have a corresponding reference</a:t>
            </a:r>
          </a:p>
          <a:p>
            <a:pPr marL="0" indent="0">
              <a:buNone/>
            </a:pPr>
            <a:endParaRPr lang="en-GB" dirty="0"/>
          </a:p>
          <a:p>
            <a:r>
              <a:rPr lang="en-GB" dirty="0"/>
              <a:t>Use the referencing guides and ask for help!</a:t>
            </a:r>
          </a:p>
        </p:txBody>
      </p:sp>
      <p:pic>
        <p:nvPicPr>
          <p:cNvPr id="5" name="Picture 4">
            <a:extLst>
              <a:ext uri="{FF2B5EF4-FFF2-40B4-BE49-F238E27FC236}">
                <a16:creationId xmlns:a16="http://schemas.microsoft.com/office/drawing/2014/main" id="{75A954A1-A80A-4A41-B9BA-DD4D0E1600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 y="5680710"/>
            <a:ext cx="10972800" cy="491490"/>
          </a:xfrm>
          <a:prstGeom prst="rect">
            <a:avLst/>
          </a:prstGeom>
        </p:spPr>
      </p:pic>
    </p:spTree>
    <p:extLst>
      <p:ext uri="{BB962C8B-B14F-4D97-AF65-F5344CB8AC3E}">
        <p14:creationId xmlns:p14="http://schemas.microsoft.com/office/powerpoint/2010/main" val="3579896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0D82A-C5A2-4025-B8C4-8754D85FDE85}"/>
              </a:ext>
            </a:extLst>
          </p:cNvPr>
          <p:cNvSpPr>
            <a:spLocks noGrp="1"/>
          </p:cNvSpPr>
          <p:nvPr>
            <p:ph type="title"/>
          </p:nvPr>
        </p:nvSpPr>
        <p:spPr>
          <a:xfrm>
            <a:off x="844714" y="85265"/>
            <a:ext cx="9464040" cy="1193007"/>
          </a:xfrm>
        </p:spPr>
        <p:txBody>
          <a:bodyPr/>
          <a:lstStyle/>
          <a:p>
            <a:r>
              <a:rPr lang="en-GB" b="1"/>
              <a:t>Need more help?</a:t>
            </a:r>
            <a:endParaRPr lang="en-GB" b="1" dirty="0"/>
          </a:p>
        </p:txBody>
      </p:sp>
      <p:sp>
        <p:nvSpPr>
          <p:cNvPr id="3" name="Content Placeholder 2">
            <a:extLst>
              <a:ext uri="{FF2B5EF4-FFF2-40B4-BE49-F238E27FC236}">
                <a16:creationId xmlns:a16="http://schemas.microsoft.com/office/drawing/2014/main" id="{50A87D00-8380-4108-9EF7-DDE42AA83ECF}"/>
              </a:ext>
            </a:extLst>
          </p:cNvPr>
          <p:cNvSpPr>
            <a:spLocks noGrp="1"/>
          </p:cNvSpPr>
          <p:nvPr>
            <p:ph idx="1"/>
          </p:nvPr>
        </p:nvSpPr>
        <p:spPr>
          <a:xfrm>
            <a:off x="245746" y="1167677"/>
            <a:ext cx="7550438" cy="4613064"/>
          </a:xfrm>
        </p:spPr>
        <p:txBody>
          <a:bodyPr vert="horz" lIns="82296" tIns="41148" rIns="82296" bIns="41148" rtlCol="0" anchor="t">
            <a:normAutofit/>
          </a:bodyPr>
          <a:lstStyle/>
          <a:p>
            <a:r>
              <a:rPr lang="en-GB" dirty="0"/>
              <a:t>Visit the Referencing pages on the library website where you will find the full APA guide:</a:t>
            </a:r>
            <a:r>
              <a:rPr lang="en-GB" dirty="0">
                <a:ea typeface="+mn-lt"/>
                <a:cs typeface="+mn-lt"/>
              </a:rPr>
              <a:t> </a:t>
            </a:r>
            <a:r>
              <a:rPr lang="en-GB" dirty="0">
                <a:ea typeface="+mn-lt"/>
                <a:cs typeface="+mn-lt"/>
                <a:hlinkClick r:id="rId2"/>
              </a:rPr>
              <a:t>https://library.leedstrinity.ac.uk/referencing</a:t>
            </a:r>
            <a:endParaRPr lang="en-GB" dirty="0">
              <a:ea typeface="+mn-lt"/>
              <a:cs typeface="+mn-lt"/>
            </a:endParaRPr>
          </a:p>
          <a:p>
            <a:pPr marL="0" indent="0">
              <a:buNone/>
            </a:pPr>
            <a:endParaRPr lang="en-US" dirty="0"/>
          </a:p>
          <a:p>
            <a:r>
              <a:rPr lang="en-GB" dirty="0">
                <a:cs typeface="Calibri"/>
              </a:rPr>
              <a:t>Contact your Liaison Librarian: </a:t>
            </a:r>
            <a:r>
              <a:rPr lang="en-GB" dirty="0">
                <a:cs typeface="Calibri"/>
                <a:hlinkClick r:id="rId3"/>
              </a:rPr>
              <a:t>https://library.leedstrinity.ac.uk/my-subject/my-liaison-librarian</a:t>
            </a:r>
            <a:endParaRPr lang="en-GB" dirty="0">
              <a:cs typeface="Calibri"/>
            </a:endParaRPr>
          </a:p>
          <a:p>
            <a:endParaRPr lang="en-GB" dirty="0">
              <a:cs typeface="Calibri"/>
            </a:endParaRPr>
          </a:p>
          <a:p>
            <a:endParaRPr lang="en-GB" dirty="0">
              <a:cs typeface="Calibri"/>
            </a:endParaRPr>
          </a:p>
        </p:txBody>
      </p:sp>
      <p:pic>
        <p:nvPicPr>
          <p:cNvPr id="7" name="Picture 6">
            <a:extLst>
              <a:ext uri="{FF2B5EF4-FFF2-40B4-BE49-F238E27FC236}">
                <a16:creationId xmlns:a16="http://schemas.microsoft.com/office/drawing/2014/main" id="{BE00B5BA-FA7E-48F1-A4C5-020470805A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50" y="5680710"/>
            <a:ext cx="10972800" cy="491490"/>
          </a:xfrm>
          <a:prstGeom prst="rect">
            <a:avLst/>
          </a:prstGeom>
        </p:spPr>
      </p:pic>
      <p:pic>
        <p:nvPicPr>
          <p:cNvPr id="5" name="Picture 4" descr="A collage of people in a classroom&#10;&#10;Description automatically generated">
            <a:extLst>
              <a:ext uri="{FF2B5EF4-FFF2-40B4-BE49-F238E27FC236}">
                <a16:creationId xmlns:a16="http://schemas.microsoft.com/office/drawing/2014/main" id="{DFC506DC-6E1C-51CB-C70E-9D18AD096A0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96184" y="1167676"/>
            <a:ext cx="3116992" cy="2872310"/>
          </a:xfrm>
          <a:prstGeom prst="rect">
            <a:avLst/>
          </a:prstGeom>
        </p:spPr>
      </p:pic>
    </p:spTree>
    <p:extLst>
      <p:ext uri="{BB962C8B-B14F-4D97-AF65-F5344CB8AC3E}">
        <p14:creationId xmlns:p14="http://schemas.microsoft.com/office/powerpoint/2010/main" val="39901451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E00B5BA-FA7E-48F1-A4C5-020470805A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 y="5680710"/>
            <a:ext cx="10972800" cy="491490"/>
          </a:xfrm>
          <a:prstGeom prst="rect">
            <a:avLst/>
          </a:prstGeom>
        </p:spPr>
      </p:pic>
      <p:sp>
        <p:nvSpPr>
          <p:cNvPr id="4" name="Title 1">
            <a:extLst>
              <a:ext uri="{FF2B5EF4-FFF2-40B4-BE49-F238E27FC236}">
                <a16:creationId xmlns:a16="http://schemas.microsoft.com/office/drawing/2014/main" id="{1FCF7B99-9E03-B155-6CFD-24C2C1A086E4}"/>
              </a:ext>
            </a:extLst>
          </p:cNvPr>
          <p:cNvSpPr txBox="1">
            <a:spLocks/>
          </p:cNvSpPr>
          <p:nvPr/>
        </p:nvSpPr>
        <p:spPr>
          <a:xfrm>
            <a:off x="918764" y="2489597"/>
            <a:ext cx="9464040" cy="1193007"/>
          </a:xfrm>
          <a:prstGeom prst="rect">
            <a:avLst/>
          </a:prstGeom>
        </p:spPr>
        <p:txBody>
          <a:bodyPr vert="horz" lIns="82296" tIns="41148" rIns="82296" bIns="4114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sz="3960" b="1" dirty="0"/>
          </a:p>
        </p:txBody>
      </p:sp>
      <p:pic>
        <p:nvPicPr>
          <p:cNvPr id="5" name="Picture 4" descr="A screenshot of a computer&#10;&#10;Description automatically generated">
            <a:extLst>
              <a:ext uri="{FF2B5EF4-FFF2-40B4-BE49-F238E27FC236}">
                <a16:creationId xmlns:a16="http://schemas.microsoft.com/office/drawing/2014/main" id="{5967AE96-3F0E-262B-D8BA-7AA93C0552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0978158" cy="6172200"/>
          </a:xfrm>
          <a:prstGeom prst="rect">
            <a:avLst/>
          </a:prstGeom>
        </p:spPr>
      </p:pic>
      <p:sp>
        <p:nvSpPr>
          <p:cNvPr id="2" name="Title 1">
            <a:extLst>
              <a:ext uri="{FF2B5EF4-FFF2-40B4-BE49-F238E27FC236}">
                <a16:creationId xmlns:a16="http://schemas.microsoft.com/office/drawing/2014/main" id="{0FC0D82A-C5A2-4025-B8C4-8754D85FDE85}"/>
              </a:ext>
            </a:extLst>
          </p:cNvPr>
          <p:cNvSpPr>
            <a:spLocks noGrp="1"/>
          </p:cNvSpPr>
          <p:nvPr>
            <p:ph type="title"/>
          </p:nvPr>
        </p:nvSpPr>
        <p:spPr>
          <a:xfrm>
            <a:off x="3181350" y="2192238"/>
            <a:ext cx="6858000" cy="1351062"/>
          </a:xfrm>
          <a:solidFill>
            <a:srgbClr val="3CB2DC"/>
          </a:solidFill>
        </p:spPr>
        <p:txBody>
          <a:bodyPr>
            <a:normAutofit/>
          </a:bodyPr>
          <a:lstStyle/>
          <a:p>
            <a:pPr algn="ctr"/>
            <a:r>
              <a:rPr lang="en-GB" b="1" dirty="0"/>
              <a:t>Please answer this very short survey to tell us what you think!</a:t>
            </a:r>
          </a:p>
        </p:txBody>
      </p:sp>
      <p:sp>
        <p:nvSpPr>
          <p:cNvPr id="6" name="TextBox 5">
            <a:extLst>
              <a:ext uri="{FF2B5EF4-FFF2-40B4-BE49-F238E27FC236}">
                <a16:creationId xmlns:a16="http://schemas.microsoft.com/office/drawing/2014/main" id="{CD17E220-40A1-6CE7-50F9-B9E5988B8FE7}"/>
              </a:ext>
            </a:extLst>
          </p:cNvPr>
          <p:cNvSpPr txBox="1"/>
          <p:nvPr/>
        </p:nvSpPr>
        <p:spPr>
          <a:xfrm>
            <a:off x="3867150" y="3882093"/>
            <a:ext cx="6934200" cy="120032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prstClr val="white"/>
                </a:solidFill>
                <a:effectLst/>
                <a:uLnTx/>
                <a:uFillTx/>
              </a:rPr>
              <a:t>Scan the QR code and select the clipboard icon</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prstClr val="white"/>
                </a:solidFill>
                <a:effectLst/>
                <a:uLnTx/>
                <a:uFillTx/>
              </a:rPr>
              <a:t>Or </a:t>
            </a:r>
          </a:p>
          <a:p>
            <a:pPr marL="0" marR="0" lvl="0" indent="0" defTabSz="914400" eaLnBrk="1" fontAlgn="auto" latinLnBrk="0" hangingPunct="1">
              <a:lnSpc>
                <a:spcPct val="100000"/>
              </a:lnSpc>
              <a:spcBef>
                <a:spcPts val="0"/>
              </a:spcBef>
              <a:spcAft>
                <a:spcPts val="0"/>
              </a:spcAft>
              <a:buClrTx/>
              <a:buSzTx/>
              <a:buFontTx/>
              <a:buNone/>
              <a:tabLst/>
              <a:defRPr/>
            </a:pPr>
            <a:r>
              <a:rPr lang="en-GB" sz="2400" kern="0" dirty="0">
                <a:solidFill>
                  <a:prstClr val="white"/>
                </a:solidFill>
              </a:rPr>
              <a:t>G</a:t>
            </a:r>
            <a:r>
              <a:rPr kumimoji="0" lang="en-GB" sz="2400" b="0" i="0" u="none" strike="noStrike" kern="0" cap="none" spc="0" normalizeH="0" baseline="0" noProof="0" dirty="0">
                <a:ln>
                  <a:noFill/>
                </a:ln>
                <a:solidFill>
                  <a:prstClr val="white"/>
                </a:solidFill>
                <a:effectLst/>
                <a:uLnTx/>
                <a:uFillTx/>
              </a:rPr>
              <a:t>o to </a:t>
            </a:r>
            <a:r>
              <a:rPr kumimoji="0" lang="en-GB" sz="2400" b="0" i="0" u="none" strike="noStrike" kern="0" cap="none" spc="0" normalizeH="0" baseline="0" noProof="0" dirty="0" err="1">
                <a:ln>
                  <a:noFill/>
                </a:ln>
                <a:solidFill>
                  <a:prstClr val="white"/>
                </a:solidFill>
                <a:effectLst/>
                <a:uLnTx/>
                <a:uFillTx/>
              </a:rPr>
              <a:t>vevox.app</a:t>
            </a:r>
            <a:r>
              <a:rPr kumimoji="0" lang="en-GB" sz="2400" b="0" i="0" u="none" strike="noStrike" kern="0" cap="none" spc="0" normalizeH="0" baseline="0" noProof="0" dirty="0">
                <a:ln>
                  <a:noFill/>
                </a:ln>
                <a:solidFill>
                  <a:prstClr val="white"/>
                </a:solidFill>
                <a:effectLst/>
                <a:uLnTx/>
                <a:uFillTx/>
              </a:rPr>
              <a:t> and type in the ID code </a:t>
            </a:r>
          </a:p>
        </p:txBody>
      </p:sp>
    </p:spTree>
    <p:extLst>
      <p:ext uri="{BB962C8B-B14F-4D97-AF65-F5344CB8AC3E}">
        <p14:creationId xmlns:p14="http://schemas.microsoft.com/office/powerpoint/2010/main" val="3491292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99E4948-80F0-D831-93C9-EF7A09A4F6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26100"/>
            <a:ext cx="11087100" cy="546100"/>
          </a:xfrm>
          <a:prstGeom prst="rect">
            <a:avLst/>
          </a:prstGeom>
        </p:spPr>
      </p:pic>
      <p:sp>
        <p:nvSpPr>
          <p:cNvPr id="2" name="Title 1">
            <a:extLst>
              <a:ext uri="{FF2B5EF4-FFF2-40B4-BE49-F238E27FC236}">
                <a16:creationId xmlns:a16="http://schemas.microsoft.com/office/drawing/2014/main" id="{C593455A-7123-AD2E-972E-84AADD590126}"/>
              </a:ext>
            </a:extLst>
          </p:cNvPr>
          <p:cNvSpPr>
            <a:spLocks noGrp="1"/>
          </p:cNvSpPr>
          <p:nvPr>
            <p:ph type="title"/>
          </p:nvPr>
        </p:nvSpPr>
        <p:spPr>
          <a:xfrm>
            <a:off x="756983" y="190500"/>
            <a:ext cx="9562624" cy="1193007"/>
          </a:xfrm>
        </p:spPr>
        <p:txBody>
          <a:bodyPr/>
          <a:lstStyle/>
          <a:p>
            <a:r>
              <a:rPr lang="en-GB" dirty="0"/>
              <a:t>What is a research question framework?</a:t>
            </a:r>
          </a:p>
        </p:txBody>
      </p:sp>
      <p:sp>
        <p:nvSpPr>
          <p:cNvPr id="4" name="Content Placeholder 3">
            <a:extLst>
              <a:ext uri="{FF2B5EF4-FFF2-40B4-BE49-F238E27FC236}">
                <a16:creationId xmlns:a16="http://schemas.microsoft.com/office/drawing/2014/main" id="{AB1C3500-A51D-A106-0CF2-3F22852D274E}"/>
              </a:ext>
            </a:extLst>
          </p:cNvPr>
          <p:cNvSpPr>
            <a:spLocks noGrp="1"/>
          </p:cNvSpPr>
          <p:nvPr>
            <p:ph idx="1"/>
          </p:nvPr>
        </p:nvSpPr>
        <p:spPr>
          <a:xfrm>
            <a:off x="739247" y="1709896"/>
            <a:ext cx="9562624" cy="3916204"/>
          </a:xfrm>
        </p:spPr>
        <p:txBody>
          <a:bodyPr/>
          <a:lstStyle/>
          <a:p>
            <a:r>
              <a:rPr lang="en-GB" dirty="0">
                <a:latin typeface="+mj-lt"/>
              </a:rPr>
              <a:t>A tool to help you organise your ideas for a topic into a focused research question</a:t>
            </a:r>
          </a:p>
          <a:p>
            <a:r>
              <a:rPr lang="en-GB" dirty="0">
                <a:latin typeface="+mj-lt"/>
              </a:rPr>
              <a:t>They use acronyms as prompts to help you define your research in clear terms</a:t>
            </a:r>
          </a:p>
          <a:p>
            <a:r>
              <a:rPr lang="en-GB" dirty="0">
                <a:latin typeface="+mj-lt"/>
              </a:rPr>
              <a:t>Well known frameworks include </a:t>
            </a:r>
            <a:r>
              <a:rPr lang="en-GB" b="1" dirty="0">
                <a:latin typeface="+mj-lt"/>
              </a:rPr>
              <a:t>PEO</a:t>
            </a:r>
            <a:r>
              <a:rPr lang="en-GB" dirty="0">
                <a:latin typeface="+mj-lt"/>
              </a:rPr>
              <a:t>, PICO, SPICE and SPIDER</a:t>
            </a:r>
          </a:p>
        </p:txBody>
      </p:sp>
    </p:spTree>
    <p:extLst>
      <p:ext uri="{BB962C8B-B14F-4D97-AF65-F5344CB8AC3E}">
        <p14:creationId xmlns:p14="http://schemas.microsoft.com/office/powerpoint/2010/main" val="616762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99E4948-80F0-D831-93C9-EF7A09A4F6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26100"/>
            <a:ext cx="11087100" cy="546100"/>
          </a:xfrm>
          <a:prstGeom prst="rect">
            <a:avLst/>
          </a:prstGeom>
        </p:spPr>
      </p:pic>
      <p:sp>
        <p:nvSpPr>
          <p:cNvPr id="2" name="Title 1">
            <a:extLst>
              <a:ext uri="{FF2B5EF4-FFF2-40B4-BE49-F238E27FC236}">
                <a16:creationId xmlns:a16="http://schemas.microsoft.com/office/drawing/2014/main" id="{C593455A-7123-AD2E-972E-84AADD590126}"/>
              </a:ext>
            </a:extLst>
          </p:cNvPr>
          <p:cNvSpPr>
            <a:spLocks noGrp="1"/>
          </p:cNvSpPr>
          <p:nvPr>
            <p:ph type="title"/>
          </p:nvPr>
        </p:nvSpPr>
        <p:spPr>
          <a:xfrm>
            <a:off x="756983" y="190500"/>
            <a:ext cx="9562624" cy="1193007"/>
          </a:xfrm>
        </p:spPr>
        <p:txBody>
          <a:bodyPr/>
          <a:lstStyle/>
          <a:p>
            <a:r>
              <a:rPr lang="en-GB" dirty="0"/>
              <a:t>PEO framework</a:t>
            </a:r>
          </a:p>
        </p:txBody>
      </p:sp>
      <p:sp>
        <p:nvSpPr>
          <p:cNvPr id="4" name="Content Placeholder 3">
            <a:extLst>
              <a:ext uri="{FF2B5EF4-FFF2-40B4-BE49-F238E27FC236}">
                <a16:creationId xmlns:a16="http://schemas.microsoft.com/office/drawing/2014/main" id="{AB1C3500-A51D-A106-0CF2-3F22852D274E}"/>
              </a:ext>
            </a:extLst>
          </p:cNvPr>
          <p:cNvSpPr>
            <a:spLocks noGrp="1"/>
          </p:cNvSpPr>
          <p:nvPr>
            <p:ph idx="1"/>
          </p:nvPr>
        </p:nvSpPr>
        <p:spPr>
          <a:xfrm>
            <a:off x="739247" y="1709896"/>
            <a:ext cx="9562624" cy="3916204"/>
          </a:xfrm>
        </p:spPr>
        <p:txBody>
          <a:bodyPr/>
          <a:lstStyle/>
          <a:p>
            <a:r>
              <a:rPr lang="en-GB" b="1" dirty="0">
                <a:latin typeface="+mj-lt"/>
              </a:rPr>
              <a:t>Population</a:t>
            </a:r>
            <a:r>
              <a:rPr lang="en-GB" dirty="0">
                <a:latin typeface="+mj-lt"/>
              </a:rPr>
              <a:t> – who is the focus?</a:t>
            </a:r>
          </a:p>
          <a:p>
            <a:r>
              <a:rPr lang="en-GB" b="1" dirty="0">
                <a:latin typeface="+mj-lt"/>
              </a:rPr>
              <a:t>Exposure</a:t>
            </a:r>
            <a:r>
              <a:rPr lang="en-GB" dirty="0">
                <a:latin typeface="+mj-lt"/>
              </a:rPr>
              <a:t> – what is the issue, experience or intervention?</a:t>
            </a:r>
          </a:p>
          <a:p>
            <a:r>
              <a:rPr lang="en-GB" b="1" dirty="0">
                <a:latin typeface="+mj-lt"/>
              </a:rPr>
              <a:t>Outcomes</a:t>
            </a:r>
            <a:r>
              <a:rPr lang="en-GB" dirty="0">
                <a:latin typeface="+mj-lt"/>
              </a:rPr>
              <a:t> – what are you trying to find out/investigate?</a:t>
            </a:r>
          </a:p>
          <a:p>
            <a:endParaRPr lang="en-GB" dirty="0">
              <a:latin typeface="+mj-lt"/>
            </a:endParaRPr>
          </a:p>
          <a:p>
            <a:pPr marL="0" indent="0">
              <a:buNone/>
            </a:pPr>
            <a:endParaRPr lang="en-GB" dirty="0">
              <a:latin typeface="+mj-lt"/>
            </a:endParaRPr>
          </a:p>
        </p:txBody>
      </p:sp>
    </p:spTree>
    <p:extLst>
      <p:ext uri="{BB962C8B-B14F-4D97-AF65-F5344CB8AC3E}">
        <p14:creationId xmlns:p14="http://schemas.microsoft.com/office/powerpoint/2010/main" val="377017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99E4948-80F0-D831-93C9-EF7A09A4F6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26100"/>
            <a:ext cx="11087100" cy="546100"/>
          </a:xfrm>
          <a:prstGeom prst="rect">
            <a:avLst/>
          </a:prstGeom>
        </p:spPr>
      </p:pic>
      <p:sp>
        <p:nvSpPr>
          <p:cNvPr id="2" name="Title 1">
            <a:extLst>
              <a:ext uri="{FF2B5EF4-FFF2-40B4-BE49-F238E27FC236}">
                <a16:creationId xmlns:a16="http://schemas.microsoft.com/office/drawing/2014/main" id="{C593455A-7123-AD2E-972E-84AADD590126}"/>
              </a:ext>
            </a:extLst>
          </p:cNvPr>
          <p:cNvSpPr>
            <a:spLocks noGrp="1"/>
          </p:cNvSpPr>
          <p:nvPr>
            <p:ph type="title"/>
          </p:nvPr>
        </p:nvSpPr>
        <p:spPr>
          <a:xfrm>
            <a:off x="756983" y="190500"/>
            <a:ext cx="9562624" cy="1193007"/>
          </a:xfrm>
        </p:spPr>
        <p:txBody>
          <a:bodyPr/>
          <a:lstStyle/>
          <a:p>
            <a:r>
              <a:rPr lang="en-GB" dirty="0"/>
              <a:t>PEO framework (example)</a:t>
            </a:r>
          </a:p>
        </p:txBody>
      </p:sp>
      <p:sp>
        <p:nvSpPr>
          <p:cNvPr id="4" name="Content Placeholder 3">
            <a:extLst>
              <a:ext uri="{FF2B5EF4-FFF2-40B4-BE49-F238E27FC236}">
                <a16:creationId xmlns:a16="http://schemas.microsoft.com/office/drawing/2014/main" id="{AB1C3500-A51D-A106-0CF2-3F22852D274E}"/>
              </a:ext>
            </a:extLst>
          </p:cNvPr>
          <p:cNvSpPr>
            <a:spLocks noGrp="1"/>
          </p:cNvSpPr>
          <p:nvPr>
            <p:ph idx="1"/>
          </p:nvPr>
        </p:nvSpPr>
        <p:spPr>
          <a:xfrm>
            <a:off x="756983" y="1383507"/>
            <a:ext cx="9562624" cy="3916204"/>
          </a:xfrm>
        </p:spPr>
        <p:txBody>
          <a:bodyPr/>
          <a:lstStyle/>
          <a:p>
            <a:r>
              <a:rPr lang="en-GB" b="1" dirty="0">
                <a:latin typeface="+mj-lt"/>
              </a:rPr>
              <a:t>Population</a:t>
            </a:r>
            <a:r>
              <a:rPr lang="en-GB" dirty="0">
                <a:latin typeface="+mj-lt"/>
              </a:rPr>
              <a:t> – primary school </a:t>
            </a:r>
          </a:p>
          <a:p>
            <a:r>
              <a:rPr lang="en-GB" b="1" dirty="0">
                <a:latin typeface="+mj-lt"/>
              </a:rPr>
              <a:t>Exposure</a:t>
            </a:r>
            <a:r>
              <a:rPr lang="en-GB" dirty="0">
                <a:latin typeface="+mj-lt"/>
              </a:rPr>
              <a:t> – special educational needs</a:t>
            </a:r>
          </a:p>
          <a:p>
            <a:r>
              <a:rPr lang="en-GB" b="1" dirty="0">
                <a:latin typeface="+mj-lt"/>
              </a:rPr>
              <a:t>Outcomes</a:t>
            </a:r>
            <a:r>
              <a:rPr lang="en-GB" dirty="0">
                <a:latin typeface="+mj-lt"/>
              </a:rPr>
              <a:t> – attainment</a:t>
            </a:r>
          </a:p>
          <a:p>
            <a:endParaRPr lang="en-GB" dirty="0">
              <a:latin typeface="+mj-lt"/>
            </a:endParaRPr>
          </a:p>
          <a:p>
            <a:pPr marL="0" indent="0">
              <a:buNone/>
            </a:pPr>
            <a:r>
              <a:rPr lang="en-GB" b="1" dirty="0">
                <a:latin typeface="+mj-lt"/>
              </a:rPr>
              <a:t>Example question:</a:t>
            </a:r>
          </a:p>
          <a:p>
            <a:pPr marL="0" indent="0">
              <a:buNone/>
            </a:pPr>
            <a:r>
              <a:rPr lang="en-GB" dirty="0">
                <a:latin typeface="+mj-lt"/>
              </a:rPr>
              <a:t>An investigation into the attainment levels of primary school pupils with special educational needs.</a:t>
            </a:r>
          </a:p>
          <a:p>
            <a:pPr marL="0" indent="0">
              <a:buNone/>
            </a:pPr>
            <a:endParaRPr lang="en-GB" dirty="0">
              <a:latin typeface="+mj-lt"/>
            </a:endParaRPr>
          </a:p>
          <a:p>
            <a:pPr marL="0" indent="0">
              <a:buNone/>
            </a:pPr>
            <a:endParaRPr lang="en-GB" dirty="0">
              <a:latin typeface="+mj-lt"/>
            </a:endParaRPr>
          </a:p>
          <a:p>
            <a:endParaRPr lang="en-GB" dirty="0">
              <a:latin typeface="+mj-lt"/>
            </a:endParaRPr>
          </a:p>
          <a:p>
            <a:pPr marL="0" indent="0">
              <a:buNone/>
            </a:pPr>
            <a:endParaRPr lang="en-GB" dirty="0">
              <a:latin typeface="+mj-lt"/>
            </a:endParaRPr>
          </a:p>
        </p:txBody>
      </p:sp>
    </p:spTree>
    <p:extLst>
      <p:ext uri="{BB962C8B-B14F-4D97-AF65-F5344CB8AC3E}">
        <p14:creationId xmlns:p14="http://schemas.microsoft.com/office/powerpoint/2010/main" val="36564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99E4948-80F0-D831-93C9-EF7A09A4F6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26100"/>
            <a:ext cx="11087100" cy="546100"/>
          </a:xfrm>
          <a:prstGeom prst="rect">
            <a:avLst/>
          </a:prstGeom>
        </p:spPr>
      </p:pic>
      <p:sp>
        <p:nvSpPr>
          <p:cNvPr id="2" name="Title 1">
            <a:extLst>
              <a:ext uri="{FF2B5EF4-FFF2-40B4-BE49-F238E27FC236}">
                <a16:creationId xmlns:a16="http://schemas.microsoft.com/office/drawing/2014/main" id="{C593455A-7123-AD2E-972E-84AADD590126}"/>
              </a:ext>
            </a:extLst>
          </p:cNvPr>
          <p:cNvSpPr>
            <a:spLocks noGrp="1"/>
          </p:cNvSpPr>
          <p:nvPr>
            <p:ph type="title"/>
          </p:nvPr>
        </p:nvSpPr>
        <p:spPr>
          <a:xfrm>
            <a:off x="756983" y="190500"/>
            <a:ext cx="9562624" cy="1193007"/>
          </a:xfrm>
        </p:spPr>
        <p:txBody>
          <a:bodyPr/>
          <a:lstStyle/>
          <a:p>
            <a:r>
              <a:rPr lang="en-GB" dirty="0"/>
              <a:t>Key search terms</a:t>
            </a:r>
          </a:p>
        </p:txBody>
      </p:sp>
      <p:sp>
        <p:nvSpPr>
          <p:cNvPr id="4" name="Content Placeholder 3">
            <a:extLst>
              <a:ext uri="{FF2B5EF4-FFF2-40B4-BE49-F238E27FC236}">
                <a16:creationId xmlns:a16="http://schemas.microsoft.com/office/drawing/2014/main" id="{AB1C3500-A51D-A106-0CF2-3F22852D274E}"/>
              </a:ext>
            </a:extLst>
          </p:cNvPr>
          <p:cNvSpPr>
            <a:spLocks noGrp="1"/>
          </p:cNvSpPr>
          <p:nvPr>
            <p:ph idx="1"/>
          </p:nvPr>
        </p:nvSpPr>
        <p:spPr>
          <a:xfrm>
            <a:off x="756983" y="1383507"/>
            <a:ext cx="9562624" cy="3916204"/>
          </a:xfrm>
        </p:spPr>
        <p:txBody>
          <a:bodyPr>
            <a:normAutofit lnSpcReduction="10000"/>
          </a:bodyPr>
          <a:lstStyle/>
          <a:p>
            <a:pPr marL="0" indent="0">
              <a:buNone/>
            </a:pPr>
            <a:r>
              <a:rPr lang="en-GB" b="1" dirty="0">
                <a:latin typeface="+mj-lt"/>
              </a:rPr>
              <a:t>Example question:</a:t>
            </a:r>
          </a:p>
          <a:p>
            <a:pPr marL="0" indent="0">
              <a:buNone/>
            </a:pPr>
            <a:r>
              <a:rPr lang="en-GB" dirty="0">
                <a:latin typeface="+mj-lt"/>
              </a:rPr>
              <a:t>An investigation into the </a:t>
            </a:r>
            <a:r>
              <a:rPr lang="en-GB" b="1" dirty="0">
                <a:latin typeface="+mj-lt"/>
              </a:rPr>
              <a:t>attainment</a:t>
            </a:r>
            <a:r>
              <a:rPr lang="en-GB" dirty="0">
                <a:latin typeface="+mj-lt"/>
              </a:rPr>
              <a:t> levels of </a:t>
            </a:r>
            <a:r>
              <a:rPr lang="en-GB" b="1" dirty="0">
                <a:latin typeface="+mj-lt"/>
              </a:rPr>
              <a:t>primary school </a:t>
            </a:r>
            <a:r>
              <a:rPr lang="en-GB" dirty="0">
                <a:latin typeface="+mj-lt"/>
              </a:rPr>
              <a:t>pupils with </a:t>
            </a:r>
            <a:r>
              <a:rPr lang="en-GB" b="1" dirty="0">
                <a:latin typeface="+mj-lt"/>
              </a:rPr>
              <a:t>special educational needs</a:t>
            </a:r>
            <a:r>
              <a:rPr lang="en-GB" dirty="0">
                <a:latin typeface="+mj-lt"/>
              </a:rPr>
              <a:t>.</a:t>
            </a:r>
          </a:p>
          <a:p>
            <a:pPr marL="0" indent="0">
              <a:buNone/>
            </a:pPr>
            <a:endParaRPr lang="en-GB" dirty="0">
              <a:latin typeface="+mj-lt"/>
            </a:endParaRPr>
          </a:p>
          <a:p>
            <a:pPr marL="0" indent="0">
              <a:buNone/>
            </a:pPr>
            <a:r>
              <a:rPr lang="en-GB" dirty="0">
                <a:latin typeface="+mj-lt"/>
              </a:rPr>
              <a:t>attainment OR progress</a:t>
            </a:r>
          </a:p>
          <a:p>
            <a:pPr marL="0" indent="0">
              <a:buNone/>
            </a:pPr>
            <a:r>
              <a:rPr lang="en-GB" dirty="0">
                <a:latin typeface="+mj-lt"/>
              </a:rPr>
              <a:t>AND</a:t>
            </a:r>
          </a:p>
          <a:p>
            <a:pPr marL="0" indent="0">
              <a:buNone/>
            </a:pPr>
            <a:r>
              <a:rPr lang="en-GB" dirty="0">
                <a:latin typeface="+mj-lt"/>
              </a:rPr>
              <a:t>primary school OR primary classroom OR primary education</a:t>
            </a:r>
          </a:p>
          <a:p>
            <a:pPr marL="0" indent="0">
              <a:buNone/>
            </a:pPr>
            <a:r>
              <a:rPr lang="en-GB" dirty="0">
                <a:latin typeface="+mj-lt"/>
              </a:rPr>
              <a:t>AND</a:t>
            </a:r>
          </a:p>
          <a:p>
            <a:pPr marL="0" indent="0">
              <a:buNone/>
            </a:pPr>
            <a:r>
              <a:rPr lang="en-GB" dirty="0">
                <a:latin typeface="+mj-lt"/>
              </a:rPr>
              <a:t>Special educational needs OR SEN OR SEND OR additional needs</a:t>
            </a:r>
          </a:p>
          <a:p>
            <a:pPr marL="0" indent="0">
              <a:buNone/>
            </a:pPr>
            <a:endParaRPr lang="en-GB" dirty="0">
              <a:latin typeface="+mj-lt"/>
            </a:endParaRPr>
          </a:p>
          <a:p>
            <a:pPr marL="0" indent="0">
              <a:buNone/>
            </a:pPr>
            <a:endParaRPr lang="en-GB" dirty="0">
              <a:latin typeface="+mj-lt"/>
            </a:endParaRPr>
          </a:p>
          <a:p>
            <a:endParaRPr lang="en-GB" dirty="0">
              <a:latin typeface="+mj-lt"/>
            </a:endParaRPr>
          </a:p>
          <a:p>
            <a:pPr marL="0" indent="0">
              <a:buNone/>
            </a:pPr>
            <a:endParaRPr lang="en-GB" dirty="0">
              <a:latin typeface="+mj-lt"/>
            </a:endParaRPr>
          </a:p>
        </p:txBody>
      </p:sp>
    </p:spTree>
    <p:extLst>
      <p:ext uri="{BB962C8B-B14F-4D97-AF65-F5344CB8AC3E}">
        <p14:creationId xmlns:p14="http://schemas.microsoft.com/office/powerpoint/2010/main" val="152628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99E4948-80F0-D831-93C9-EF7A09A4F6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26100"/>
            <a:ext cx="11087100" cy="546100"/>
          </a:xfrm>
          <a:prstGeom prst="rect">
            <a:avLst/>
          </a:prstGeom>
        </p:spPr>
      </p:pic>
      <p:sp>
        <p:nvSpPr>
          <p:cNvPr id="2" name="Title 1">
            <a:extLst>
              <a:ext uri="{FF2B5EF4-FFF2-40B4-BE49-F238E27FC236}">
                <a16:creationId xmlns:a16="http://schemas.microsoft.com/office/drawing/2014/main" id="{C593455A-7123-AD2E-972E-84AADD590126}"/>
              </a:ext>
            </a:extLst>
          </p:cNvPr>
          <p:cNvSpPr>
            <a:spLocks noGrp="1"/>
          </p:cNvSpPr>
          <p:nvPr>
            <p:ph type="title"/>
          </p:nvPr>
        </p:nvSpPr>
        <p:spPr>
          <a:xfrm>
            <a:off x="756983" y="190500"/>
            <a:ext cx="9562624" cy="1193007"/>
          </a:xfrm>
        </p:spPr>
        <p:txBody>
          <a:bodyPr/>
          <a:lstStyle/>
          <a:p>
            <a:r>
              <a:rPr lang="en-GB" dirty="0"/>
              <a:t>Try it</a:t>
            </a:r>
          </a:p>
        </p:txBody>
      </p:sp>
      <p:sp>
        <p:nvSpPr>
          <p:cNvPr id="4" name="Content Placeholder 3">
            <a:extLst>
              <a:ext uri="{FF2B5EF4-FFF2-40B4-BE49-F238E27FC236}">
                <a16:creationId xmlns:a16="http://schemas.microsoft.com/office/drawing/2014/main" id="{AB1C3500-A51D-A106-0CF2-3F22852D274E}"/>
              </a:ext>
            </a:extLst>
          </p:cNvPr>
          <p:cNvSpPr>
            <a:spLocks noGrp="1"/>
          </p:cNvSpPr>
          <p:nvPr>
            <p:ph idx="1"/>
          </p:nvPr>
        </p:nvSpPr>
        <p:spPr>
          <a:xfrm>
            <a:off x="629126" y="1193242"/>
            <a:ext cx="9562624" cy="4178857"/>
          </a:xfrm>
        </p:spPr>
        <p:txBody>
          <a:bodyPr/>
          <a:lstStyle/>
          <a:p>
            <a:pPr marL="0" indent="0">
              <a:buNone/>
            </a:pPr>
            <a:r>
              <a:rPr lang="en-GB" dirty="0">
                <a:latin typeface="+mj-lt"/>
              </a:rPr>
              <a:t>Try using the PEO framework for a research topic to help define your question and identify key search terms</a:t>
            </a:r>
          </a:p>
          <a:p>
            <a:pPr marL="0" indent="0">
              <a:buNone/>
            </a:pPr>
            <a:endParaRPr lang="en-GB" dirty="0">
              <a:latin typeface="+mj-lt"/>
            </a:endParaRPr>
          </a:p>
          <a:p>
            <a:pPr marL="0" indent="0">
              <a:buNone/>
            </a:pPr>
            <a:endParaRPr lang="en-GB" dirty="0">
              <a:latin typeface="+mj-lt"/>
            </a:endParaRPr>
          </a:p>
        </p:txBody>
      </p:sp>
      <p:graphicFrame>
        <p:nvGraphicFramePr>
          <p:cNvPr id="5" name="Table 5">
            <a:extLst>
              <a:ext uri="{FF2B5EF4-FFF2-40B4-BE49-F238E27FC236}">
                <a16:creationId xmlns:a16="http://schemas.microsoft.com/office/drawing/2014/main" id="{9319116D-CD79-556F-FA3F-8892ADB2635B}"/>
              </a:ext>
            </a:extLst>
          </p:cNvPr>
          <p:cNvGraphicFramePr>
            <a:graphicFrameLocks noGrp="1"/>
          </p:cNvGraphicFramePr>
          <p:nvPr>
            <p:extLst>
              <p:ext uri="{D42A27DB-BD31-4B8C-83A1-F6EECF244321}">
                <p14:modId xmlns:p14="http://schemas.microsoft.com/office/powerpoint/2010/main" val="2059454851"/>
              </p:ext>
            </p:extLst>
          </p:nvPr>
        </p:nvGraphicFramePr>
        <p:xfrm>
          <a:off x="895350" y="2590257"/>
          <a:ext cx="9144000" cy="2002536"/>
        </p:xfrm>
        <a:graphic>
          <a:graphicData uri="http://schemas.openxmlformats.org/drawingml/2006/table">
            <a:tbl>
              <a:tblPr firstRow="1" bandRow="1">
                <a:tableStyleId>{5C22544A-7EE6-4342-B048-85BDC9FD1C3A}</a:tableStyleId>
              </a:tblPr>
              <a:tblGrid>
                <a:gridCol w="3191774">
                  <a:extLst>
                    <a:ext uri="{9D8B030D-6E8A-4147-A177-3AD203B41FA5}">
                      <a16:colId xmlns:a16="http://schemas.microsoft.com/office/drawing/2014/main" val="1884737860"/>
                    </a:ext>
                  </a:extLst>
                </a:gridCol>
                <a:gridCol w="5952226">
                  <a:extLst>
                    <a:ext uri="{9D8B030D-6E8A-4147-A177-3AD203B41FA5}">
                      <a16:colId xmlns:a16="http://schemas.microsoft.com/office/drawing/2014/main" val="2343521271"/>
                    </a:ext>
                  </a:extLst>
                </a:gridCol>
              </a:tblGrid>
              <a:tr h="370840">
                <a:tc>
                  <a:txBody>
                    <a:bodyPr/>
                    <a:lstStyle/>
                    <a:p>
                      <a:r>
                        <a:rPr lang="en-GB" b="1" dirty="0">
                          <a:solidFill>
                            <a:schemeClr val="tx1"/>
                          </a:solidFill>
                        </a:rPr>
                        <a:t>Population</a:t>
                      </a:r>
                      <a:r>
                        <a:rPr lang="en-GB" b="0" dirty="0">
                          <a:solidFill>
                            <a:schemeClr val="tx1"/>
                          </a:solidFill>
                        </a:rPr>
                        <a:t> – who or what is the focus?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7939446"/>
                  </a:ext>
                </a:extLst>
              </a:tr>
              <a:tr h="370840">
                <a:tc>
                  <a:txBody>
                    <a:bodyPr/>
                    <a:lstStyle/>
                    <a:p>
                      <a:r>
                        <a:rPr lang="en-GB" b="1" dirty="0">
                          <a:solidFill>
                            <a:schemeClr val="tx1"/>
                          </a:solidFill>
                        </a:rPr>
                        <a:t>Exposure</a:t>
                      </a:r>
                      <a:r>
                        <a:rPr lang="en-GB" dirty="0">
                          <a:solidFill>
                            <a:schemeClr val="tx1"/>
                          </a:solidFill>
                        </a:rPr>
                        <a:t> – what is the issue, experience or intervention you are investigating?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0010859"/>
                  </a:ext>
                </a:extLst>
              </a:tr>
              <a:tr h="370840">
                <a:tc>
                  <a:txBody>
                    <a:bodyPr/>
                    <a:lstStyle/>
                    <a:p>
                      <a:r>
                        <a:rPr lang="en-GB" b="1" dirty="0">
                          <a:solidFill>
                            <a:schemeClr val="tx1"/>
                          </a:solidFill>
                        </a:rPr>
                        <a:t>Outcome</a:t>
                      </a:r>
                      <a:r>
                        <a:rPr lang="en-GB" dirty="0">
                          <a:solidFill>
                            <a:schemeClr val="tx1"/>
                          </a:solidFill>
                        </a:rPr>
                        <a:t> – what are you trying to find out/investigate?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7540118"/>
                  </a:ext>
                </a:extLst>
              </a:tr>
            </a:tbl>
          </a:graphicData>
        </a:graphic>
      </p:graphicFrame>
    </p:spTree>
    <p:extLst>
      <p:ext uri="{BB962C8B-B14F-4D97-AF65-F5344CB8AC3E}">
        <p14:creationId xmlns:p14="http://schemas.microsoft.com/office/powerpoint/2010/main" val="1882491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8349" y="731559"/>
            <a:ext cx="8229600" cy="1065977"/>
          </a:xfrm>
        </p:spPr>
        <p:txBody>
          <a:bodyPr>
            <a:normAutofit fontScale="90000"/>
          </a:bodyPr>
          <a:lstStyle/>
          <a:p>
            <a:br>
              <a:rPr lang="en-GB" b="1" dirty="0"/>
            </a:br>
            <a:r>
              <a:rPr lang="en-GB" sz="3600" dirty="0">
                <a:latin typeface="+mn-lt"/>
              </a:rPr>
              <a:t>APA referencing</a:t>
            </a:r>
            <a:br>
              <a:rPr lang="en-GB" sz="3600" dirty="0">
                <a:latin typeface="+mn-lt"/>
              </a:rPr>
            </a:br>
            <a:endParaRPr lang="en-GB" sz="3600" b="1" dirty="0">
              <a:latin typeface="+mn-lt"/>
            </a:endParaRPr>
          </a:p>
        </p:txBody>
      </p:sp>
      <p:sp>
        <p:nvSpPr>
          <p:cNvPr id="3" name="Subtitle 2"/>
          <p:cNvSpPr>
            <a:spLocks noGrp="1"/>
          </p:cNvSpPr>
          <p:nvPr>
            <p:ph type="subTitle" idx="1"/>
          </p:nvPr>
        </p:nvSpPr>
        <p:spPr>
          <a:xfrm>
            <a:off x="1448682" y="1356013"/>
            <a:ext cx="8315655" cy="3993227"/>
          </a:xfrm>
        </p:spPr>
        <p:txBody>
          <a:bodyPr/>
          <a:lstStyle/>
          <a:p>
            <a:endParaRPr lang="en-GB" dirty="0"/>
          </a:p>
          <a:p>
            <a:endParaRPr lang="en-GB" dirty="0"/>
          </a:p>
          <a:p>
            <a:endParaRPr lang="en-GB" dirty="0"/>
          </a:p>
          <a:p>
            <a:endParaRPr lang="en-GB" dirty="0"/>
          </a:p>
          <a:p>
            <a:endParaRPr lang="en-GB" dirty="0"/>
          </a:p>
          <a:p>
            <a:endParaRPr lang="en-GB" dirty="0"/>
          </a:p>
          <a:p>
            <a:endParaRPr lang="en-GB"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1095" y="1797536"/>
            <a:ext cx="4084107" cy="2920136"/>
          </a:xfrm>
          <a:prstGeom prst="rect">
            <a:avLst/>
          </a:prstGeom>
        </p:spPr>
      </p:pic>
    </p:spTree>
    <p:extLst>
      <p:ext uri="{BB962C8B-B14F-4D97-AF65-F5344CB8AC3E}">
        <p14:creationId xmlns:p14="http://schemas.microsoft.com/office/powerpoint/2010/main" val="3828054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0D82A-C5A2-4025-B8C4-8754D85FDE85}"/>
              </a:ext>
            </a:extLst>
          </p:cNvPr>
          <p:cNvSpPr>
            <a:spLocks noGrp="1"/>
          </p:cNvSpPr>
          <p:nvPr>
            <p:ph type="title"/>
          </p:nvPr>
        </p:nvSpPr>
        <p:spPr/>
        <p:txBody>
          <a:bodyPr/>
          <a:lstStyle/>
          <a:p>
            <a:r>
              <a:rPr lang="en-GB" b="1" dirty="0"/>
              <a:t>What is referencing?</a:t>
            </a:r>
          </a:p>
        </p:txBody>
      </p:sp>
      <p:sp>
        <p:nvSpPr>
          <p:cNvPr id="3" name="Content Placeholder 2">
            <a:extLst>
              <a:ext uri="{FF2B5EF4-FFF2-40B4-BE49-F238E27FC236}">
                <a16:creationId xmlns:a16="http://schemas.microsoft.com/office/drawing/2014/main" id="{50A87D00-8380-4108-9EF7-DDE42AA83ECF}"/>
              </a:ext>
            </a:extLst>
          </p:cNvPr>
          <p:cNvSpPr>
            <a:spLocks noGrp="1"/>
          </p:cNvSpPr>
          <p:nvPr>
            <p:ph idx="1"/>
          </p:nvPr>
        </p:nvSpPr>
        <p:spPr/>
        <p:txBody>
          <a:bodyPr vert="horz" lIns="82296" tIns="41148" rIns="82296" bIns="41148" rtlCol="0" anchor="t">
            <a:normAutofit/>
          </a:bodyPr>
          <a:lstStyle/>
          <a:p>
            <a:pPr marL="0" indent="0">
              <a:buNone/>
            </a:pPr>
            <a:r>
              <a:rPr lang="en-GB" dirty="0"/>
              <a:t>Referencing is the act of acknowledging when you have used the work of another writer in your own writing</a:t>
            </a:r>
          </a:p>
          <a:p>
            <a:pPr marL="0" indent="0">
              <a:buNone/>
            </a:pPr>
            <a:endParaRPr lang="en-GB" dirty="0">
              <a:cs typeface="Calibri"/>
            </a:endParaRPr>
          </a:p>
          <a:p>
            <a:pPr marL="0" indent="0">
              <a:buNone/>
            </a:pPr>
            <a:r>
              <a:rPr lang="en-GB" dirty="0">
                <a:cs typeface="Calibri"/>
              </a:rPr>
              <a:t>Referencing shows the reader of your work where you have used the work of another writer to develop your own ideas, support any argument you or another writer have made or to refute the claims of another writer</a:t>
            </a:r>
          </a:p>
          <a:p>
            <a:pPr marL="0" indent="0">
              <a:buNone/>
            </a:pPr>
            <a:r>
              <a:rPr lang="en-GB" b="0" i="0" dirty="0">
                <a:solidFill>
                  <a:srgbClr val="4C4C4C"/>
                </a:solidFill>
                <a:effectLst/>
                <a:latin typeface="Helvetica Neue"/>
              </a:rPr>
              <a:t> </a:t>
            </a:r>
            <a:endParaRPr lang="en-GB" dirty="0">
              <a:cs typeface="Calibri"/>
            </a:endParaRPr>
          </a:p>
        </p:txBody>
      </p:sp>
      <p:pic>
        <p:nvPicPr>
          <p:cNvPr id="7" name="Picture 6">
            <a:extLst>
              <a:ext uri="{FF2B5EF4-FFF2-40B4-BE49-F238E27FC236}">
                <a16:creationId xmlns:a16="http://schemas.microsoft.com/office/drawing/2014/main" id="{1516819E-0FB4-4CFC-99FA-356D59AECA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 y="5680710"/>
            <a:ext cx="10972800" cy="491490"/>
          </a:xfrm>
          <a:prstGeom prst="rect">
            <a:avLst/>
          </a:prstGeom>
        </p:spPr>
      </p:pic>
    </p:spTree>
    <p:extLst>
      <p:ext uri="{BB962C8B-B14F-4D97-AF65-F5344CB8AC3E}">
        <p14:creationId xmlns:p14="http://schemas.microsoft.com/office/powerpoint/2010/main" val="991422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 name="TYPE"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C7535E-B121-4544-9743-72FF6CB719F5}">
  <ds:schemaRefs>
    <ds:schemaRef ds:uri="http://schemas.microsoft.com/office/2006/metadata/properties"/>
    <ds:schemaRef ds:uri="http://schemas.openxmlformats.org/package/2006/metadata/core-properties"/>
    <ds:schemaRef ds:uri="http://schemas.microsoft.com/office/infopath/2007/PartnerControls"/>
    <ds:schemaRef ds:uri="http://www.w3.org/XML/1998/namespace"/>
    <ds:schemaRef ds:uri="http://schemas.microsoft.com/office/2006/documentManagement/types"/>
    <ds:schemaRef ds:uri="http://purl.org/dc/elements/1.1/"/>
    <ds:schemaRef ds:uri="http://purl.org/dc/dcmitype/"/>
    <ds:schemaRef ds:uri="http://purl.org/dc/terms/"/>
  </ds:schemaRefs>
</ds:datastoreItem>
</file>

<file path=customXml/itemProps2.xml><?xml version="1.0" encoding="utf-8"?>
<ds:datastoreItem xmlns:ds="http://schemas.openxmlformats.org/officeDocument/2006/customXml" ds:itemID="{1B62E3C4-BFBC-4769-946B-A463F3204290}">
  <ds:schemaRefs>
    <ds:schemaRef ds:uri="http://schemas.microsoft.com/sharepoint/v3/contenttype/forms"/>
  </ds:schemaRefs>
</ds:datastoreItem>
</file>

<file path=customXml/itemProps3.xml><?xml version="1.0" encoding="utf-8"?>
<ds:datastoreItem xmlns:ds="http://schemas.openxmlformats.org/officeDocument/2006/customXml" ds:itemID="{E13E80E3-E9B9-4896-831F-5EFAE92EE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1372</TotalTime>
  <Words>1706</Words>
  <Application>Microsoft Office PowerPoint</Application>
  <PresentationFormat>Custom</PresentationFormat>
  <Paragraphs>196</Paragraphs>
  <Slides>29</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Arial</vt:lpstr>
      <vt:lpstr>Calibri</vt:lpstr>
      <vt:lpstr>Calibri Light</vt:lpstr>
      <vt:lpstr>Helvetica Neue</vt:lpstr>
      <vt:lpstr>Office Theme</vt:lpstr>
      <vt:lpstr>1_Office Theme</vt:lpstr>
      <vt:lpstr>PowerPoint Presentation</vt:lpstr>
      <vt:lpstr>Content</vt:lpstr>
      <vt:lpstr>What is a research question framework?</vt:lpstr>
      <vt:lpstr>PEO framework</vt:lpstr>
      <vt:lpstr>PEO framework (example)</vt:lpstr>
      <vt:lpstr>Key search terms</vt:lpstr>
      <vt:lpstr>Try it</vt:lpstr>
      <vt:lpstr> APA referencing </vt:lpstr>
      <vt:lpstr>What is referencing?</vt:lpstr>
      <vt:lpstr>Why reference?</vt:lpstr>
      <vt:lpstr>What’s involved?</vt:lpstr>
      <vt:lpstr>In-text citations </vt:lpstr>
      <vt:lpstr>Page numbers in citations</vt:lpstr>
      <vt:lpstr>Including quotes in your work</vt:lpstr>
      <vt:lpstr>Including quotes in your work</vt:lpstr>
      <vt:lpstr>Including quotes in your work</vt:lpstr>
      <vt:lpstr>Number of authors</vt:lpstr>
      <vt:lpstr>Secondary referencing</vt:lpstr>
      <vt:lpstr>Abbreviations</vt:lpstr>
      <vt:lpstr>The reference list</vt:lpstr>
      <vt:lpstr>Anatomy of a print book reference</vt:lpstr>
      <vt:lpstr>Anatomy of an online journal article reference</vt:lpstr>
      <vt:lpstr>What's a Digital Object Identifier (DOI)?</vt:lpstr>
      <vt:lpstr>Anatomy of a report reference</vt:lpstr>
      <vt:lpstr>Anatomy of a website reference</vt:lpstr>
      <vt:lpstr>Referencing apps &amp; tools</vt:lpstr>
      <vt:lpstr>Main points to remember</vt:lpstr>
      <vt:lpstr>Need more help?</vt:lpstr>
      <vt:lpstr>Please answer this very short survey to tell us what you think!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Braham</dc:creator>
  <cp:lastModifiedBy>Sarah Munks</cp:lastModifiedBy>
  <cp:revision>68</cp:revision>
  <dcterms:created xsi:type="dcterms:W3CDTF">2016-06-25T15:45:53Z</dcterms:created>
  <dcterms:modified xsi:type="dcterms:W3CDTF">2023-11-23T09:30:46Z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2016-06-25T00:00:00Z</vt:filetime>
  </property>
  <property fmtid="{D5CDD505-2E9C-101B-9397-08002B2CF9AE}" pid="3" name="LastSaved">
    <vt:filetime>2016-06-25T00:00:00Z</vt:filetime>
  </property>
</Properties>
</file>