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3"/>
  </p:notesMasterIdLst>
  <p:sldIdLst>
    <p:sldId id="449" r:id="rId5"/>
    <p:sldId id="505" r:id="rId6"/>
    <p:sldId id="604" r:id="rId7"/>
    <p:sldId id="638" r:id="rId8"/>
    <p:sldId id="509" r:id="rId9"/>
    <p:sldId id="607" r:id="rId10"/>
    <p:sldId id="608" r:id="rId11"/>
    <p:sldId id="606" r:id="rId12"/>
    <p:sldId id="508" r:id="rId13"/>
    <p:sldId id="524" r:id="rId14"/>
    <p:sldId id="633" r:id="rId15"/>
    <p:sldId id="636" r:id="rId16"/>
    <p:sldId id="639" r:id="rId17"/>
    <p:sldId id="682" r:id="rId18"/>
    <p:sldId id="683" r:id="rId19"/>
    <p:sldId id="684" r:id="rId20"/>
    <p:sldId id="686" r:id="rId21"/>
    <p:sldId id="687" r:id="rId22"/>
    <p:sldId id="688" r:id="rId23"/>
    <p:sldId id="692" r:id="rId24"/>
    <p:sldId id="693" r:id="rId25"/>
    <p:sldId id="694" r:id="rId26"/>
    <p:sldId id="696" r:id="rId27"/>
    <p:sldId id="706" r:id="rId28"/>
    <p:sldId id="689" r:id="rId29"/>
    <p:sldId id="691" r:id="rId30"/>
    <p:sldId id="690" r:id="rId31"/>
    <p:sldId id="702" r:id="rId32"/>
    <p:sldId id="705" r:id="rId33"/>
    <p:sldId id="631" r:id="rId34"/>
    <p:sldId id="635" r:id="rId35"/>
    <p:sldId id="634" r:id="rId36"/>
    <p:sldId id="656" r:id="rId37"/>
    <p:sldId id="707" r:id="rId38"/>
    <p:sldId id="637" r:id="rId39"/>
    <p:sldId id="644" r:id="rId40"/>
    <p:sldId id="648" r:id="rId41"/>
    <p:sldId id="650" r:id="rId42"/>
    <p:sldId id="651" r:id="rId43"/>
    <p:sldId id="642" r:id="rId44"/>
    <p:sldId id="654" r:id="rId45"/>
    <p:sldId id="652" r:id="rId46"/>
    <p:sldId id="653" r:id="rId47"/>
    <p:sldId id="655" r:id="rId48"/>
    <p:sldId id="659" r:id="rId49"/>
    <p:sldId id="660" r:id="rId50"/>
    <p:sldId id="661" r:id="rId51"/>
    <p:sldId id="665" r:id="rId52"/>
    <p:sldId id="663" r:id="rId53"/>
    <p:sldId id="662" r:id="rId54"/>
    <p:sldId id="612" r:id="rId55"/>
    <p:sldId id="613" r:id="rId56"/>
    <p:sldId id="664" r:id="rId57"/>
    <p:sldId id="666" r:id="rId58"/>
    <p:sldId id="667" r:id="rId59"/>
    <p:sldId id="668" r:id="rId60"/>
    <p:sldId id="669" r:id="rId61"/>
    <p:sldId id="670" r:id="rId62"/>
    <p:sldId id="671" r:id="rId63"/>
    <p:sldId id="672" r:id="rId64"/>
    <p:sldId id="673" r:id="rId65"/>
    <p:sldId id="674" r:id="rId66"/>
    <p:sldId id="610" r:id="rId67"/>
    <p:sldId id="528" r:id="rId68"/>
    <p:sldId id="628" r:id="rId69"/>
    <p:sldId id="629" r:id="rId70"/>
    <p:sldId id="617" r:id="rId71"/>
    <p:sldId id="615" r:id="rId72"/>
    <p:sldId id="618" r:id="rId73"/>
    <p:sldId id="623" r:id="rId74"/>
    <p:sldId id="624" r:id="rId75"/>
    <p:sldId id="609" r:id="rId76"/>
    <p:sldId id="632" r:id="rId77"/>
    <p:sldId id="640" r:id="rId78"/>
    <p:sldId id="641" r:id="rId79"/>
    <p:sldId id="657" r:id="rId80"/>
    <p:sldId id="658" r:id="rId81"/>
    <p:sldId id="676" r:id="rId8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EEF"/>
    <a:srgbClr val="E64C3C"/>
    <a:srgbClr val="FFFFFF"/>
    <a:srgbClr val="71B9E1"/>
    <a:srgbClr val="B9DCF0"/>
    <a:srgbClr val="7FC072"/>
    <a:srgbClr val="BCDEB5"/>
    <a:srgbClr val="00BEA4"/>
    <a:srgbClr val="FF5A5F"/>
    <a:srgbClr val="FDB6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1F363-0AF4-49FC-B529-46B7BEF1A80E}" v="158" dt="2022-10-04T11:30:12.984"/>
    <p1510:client id="{82B0D65B-28CE-4536-9733-9B8442D7AD14}" v="23" dt="2023-10-04T10:24:18.856"/>
    <p1510:client id="{8F9006B2-936A-4B9F-A3DF-F01B2E802BE9}" v="17" dt="2022-09-21T11:20:17.265"/>
    <p1510:client id="{B3D530D4-4EEE-EBD5-6687-62CCE39B3C25}" v="98" dt="2023-11-09T15:55:46.091"/>
    <p1510:client id="{BF7FBCF8-3D3B-B454-E8AF-4D2D2B020094}" v="173" dt="2023-11-09T15:52:40.870"/>
    <p1510:client id="{C44EF584-4F5E-4600-8B05-B70BAADD132E}" v="157" dt="2023-10-05T08:16:12.997"/>
    <p1510:client id="{D0E784F4-C2F3-2770-C9AA-0566C608DDEF}" v="744" dt="2022-10-04T13:08:22.370"/>
    <p1510:client id="{D69C34A5-5DDB-8F41-BB72-1AC4778AB2F2}" v="83" dt="2020-07-09T10:02:31.610"/>
    <p1510:client id="{F75D3DC3-F78E-A4FC-8257-75A4712E5893}" v="97" dt="2023-11-09T09:26:43.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Shepherd" userId="S::mshepherd@carmel.bhcet.org.uk::4deaa021-1c65-4c5b-9789-4f10d603444e" providerId="AD" clId="Web-{B3D530D4-4EEE-EBD5-6687-62CCE39B3C25}"/>
    <pc:docChg chg="delSld modSld sldOrd">
      <pc:chgData name="Monica Shepherd" userId="S::mshepherd@carmel.bhcet.org.uk::4deaa021-1c65-4c5b-9789-4f10d603444e" providerId="AD" clId="Web-{B3D530D4-4EEE-EBD5-6687-62CCE39B3C25}" dt="2023-11-09T15:55:46.091" v="54" actId="20577"/>
      <pc:docMkLst>
        <pc:docMk/>
      </pc:docMkLst>
      <pc:sldChg chg="modSp">
        <pc:chgData name="Monica Shepherd" userId="S::mshepherd@carmel.bhcet.org.uk::4deaa021-1c65-4c5b-9789-4f10d603444e" providerId="AD" clId="Web-{B3D530D4-4EEE-EBD5-6687-62CCE39B3C25}" dt="2023-11-09T15:50:53.158" v="46" actId="20577"/>
        <pc:sldMkLst>
          <pc:docMk/>
          <pc:sldMk cId="1501978841" sldId="612"/>
        </pc:sldMkLst>
        <pc:spChg chg="mod">
          <ac:chgData name="Monica Shepherd" userId="S::mshepherd@carmel.bhcet.org.uk::4deaa021-1c65-4c5b-9789-4f10d603444e" providerId="AD" clId="Web-{B3D530D4-4EEE-EBD5-6687-62CCE39B3C25}" dt="2023-11-09T15:50:41.907" v="43" actId="20577"/>
          <ac:spMkLst>
            <pc:docMk/>
            <pc:sldMk cId="1501978841" sldId="612"/>
            <ac:spMk id="2" creationId="{00000000-0000-0000-0000-000000000000}"/>
          </ac:spMkLst>
        </pc:spChg>
        <pc:spChg chg="mod">
          <ac:chgData name="Monica Shepherd" userId="S::mshepherd@carmel.bhcet.org.uk::4deaa021-1c65-4c5b-9789-4f10d603444e" providerId="AD" clId="Web-{B3D530D4-4EEE-EBD5-6687-62CCE39B3C25}" dt="2023-11-09T15:50:53.158" v="46" actId="20577"/>
          <ac:spMkLst>
            <pc:docMk/>
            <pc:sldMk cId="1501978841" sldId="612"/>
            <ac:spMk id="6" creationId="{00000000-0000-0000-0000-000000000000}"/>
          </ac:spMkLst>
        </pc:spChg>
      </pc:sldChg>
      <pc:sldChg chg="modSp">
        <pc:chgData name="Monica Shepherd" userId="S::mshepherd@carmel.bhcet.org.uk::4deaa021-1c65-4c5b-9789-4f10d603444e" providerId="AD" clId="Web-{B3D530D4-4EEE-EBD5-6687-62CCE39B3C25}" dt="2023-11-09T15:52:47.162" v="50" actId="20577"/>
        <pc:sldMkLst>
          <pc:docMk/>
          <pc:sldMk cId="50045823" sldId="624"/>
        </pc:sldMkLst>
        <pc:spChg chg="mod">
          <ac:chgData name="Monica Shepherd" userId="S::mshepherd@carmel.bhcet.org.uk::4deaa021-1c65-4c5b-9789-4f10d603444e" providerId="AD" clId="Web-{B3D530D4-4EEE-EBD5-6687-62CCE39B3C25}" dt="2023-11-09T15:52:47.162" v="50" actId="20577"/>
          <ac:spMkLst>
            <pc:docMk/>
            <pc:sldMk cId="50045823" sldId="624"/>
            <ac:spMk id="7" creationId="{00000000-0000-0000-0000-000000000000}"/>
          </ac:spMkLst>
        </pc:spChg>
      </pc:sldChg>
      <pc:sldChg chg="modSp">
        <pc:chgData name="Monica Shepherd" userId="S::mshepherd@carmel.bhcet.org.uk::4deaa021-1c65-4c5b-9789-4f10d603444e" providerId="AD" clId="Web-{B3D530D4-4EEE-EBD5-6687-62CCE39B3C25}" dt="2023-11-09T15:48:46.137" v="16" actId="20577"/>
        <pc:sldMkLst>
          <pc:docMk/>
          <pc:sldMk cId="2994324827" sldId="642"/>
        </pc:sldMkLst>
        <pc:spChg chg="mod">
          <ac:chgData name="Monica Shepherd" userId="S::mshepherd@carmel.bhcet.org.uk::4deaa021-1c65-4c5b-9789-4f10d603444e" providerId="AD" clId="Web-{B3D530D4-4EEE-EBD5-6687-62CCE39B3C25}" dt="2023-11-09T15:48:46.137" v="16" actId="20577"/>
          <ac:spMkLst>
            <pc:docMk/>
            <pc:sldMk cId="2994324827" sldId="642"/>
            <ac:spMk id="2" creationId="{00000000-0000-0000-0000-000000000000}"/>
          </ac:spMkLst>
        </pc:spChg>
        <pc:spChg chg="mod">
          <ac:chgData name="Monica Shepherd" userId="S::mshepherd@carmel.bhcet.org.uk::4deaa021-1c65-4c5b-9789-4f10d603444e" providerId="AD" clId="Web-{B3D530D4-4EEE-EBD5-6687-62CCE39B3C25}" dt="2023-11-09T15:48:12.824" v="3" actId="20577"/>
          <ac:spMkLst>
            <pc:docMk/>
            <pc:sldMk cId="2994324827" sldId="642"/>
            <ac:spMk id="3" creationId="{00000000-0000-0000-0000-000000000000}"/>
          </ac:spMkLst>
        </pc:spChg>
      </pc:sldChg>
      <pc:sldChg chg="modSp">
        <pc:chgData name="Monica Shepherd" userId="S::mshepherd@carmel.bhcet.org.uk::4deaa021-1c65-4c5b-9789-4f10d603444e" providerId="AD" clId="Web-{B3D530D4-4EEE-EBD5-6687-62CCE39B3C25}" dt="2023-11-09T15:49:21.014" v="19" actId="20577"/>
        <pc:sldMkLst>
          <pc:docMk/>
          <pc:sldMk cId="1625258591" sldId="659"/>
        </pc:sldMkLst>
        <pc:spChg chg="mod">
          <ac:chgData name="Monica Shepherd" userId="S::mshepherd@carmel.bhcet.org.uk::4deaa021-1c65-4c5b-9789-4f10d603444e" providerId="AD" clId="Web-{B3D530D4-4EEE-EBD5-6687-62CCE39B3C25}" dt="2023-11-09T15:49:21.014" v="19" actId="20577"/>
          <ac:spMkLst>
            <pc:docMk/>
            <pc:sldMk cId="1625258591" sldId="659"/>
            <ac:spMk id="9" creationId="{00000000-0000-0000-0000-000000000000}"/>
          </ac:spMkLst>
        </pc:spChg>
      </pc:sldChg>
      <pc:sldChg chg="modSp">
        <pc:chgData name="Monica Shepherd" userId="S::mshepherd@carmel.bhcet.org.uk::4deaa021-1c65-4c5b-9789-4f10d603444e" providerId="AD" clId="Web-{B3D530D4-4EEE-EBD5-6687-62CCE39B3C25}" dt="2023-11-09T15:50:13.281" v="32" actId="20577"/>
        <pc:sldMkLst>
          <pc:docMk/>
          <pc:sldMk cId="1509794802" sldId="663"/>
        </pc:sldMkLst>
        <pc:spChg chg="mod">
          <ac:chgData name="Monica Shepherd" userId="S::mshepherd@carmel.bhcet.org.uk::4deaa021-1c65-4c5b-9789-4f10d603444e" providerId="AD" clId="Web-{B3D530D4-4EEE-EBD5-6687-62CCE39B3C25}" dt="2023-11-09T15:50:13.281" v="32" actId="20577"/>
          <ac:spMkLst>
            <pc:docMk/>
            <pc:sldMk cId="1509794802" sldId="663"/>
            <ac:spMk id="3" creationId="{00000000-0000-0000-0000-000000000000}"/>
          </ac:spMkLst>
        </pc:spChg>
      </pc:sldChg>
      <pc:sldChg chg="modSp">
        <pc:chgData name="Monica Shepherd" userId="S::mshepherd@carmel.bhcet.org.uk::4deaa021-1c65-4c5b-9789-4f10d603444e" providerId="AD" clId="Web-{B3D530D4-4EEE-EBD5-6687-62CCE39B3C25}" dt="2023-11-09T15:55:46.091" v="54" actId="20577"/>
        <pc:sldMkLst>
          <pc:docMk/>
          <pc:sldMk cId="1784548691" sldId="664"/>
        </pc:sldMkLst>
        <pc:spChg chg="mod">
          <ac:chgData name="Monica Shepherd" userId="S::mshepherd@carmel.bhcet.org.uk::4deaa021-1c65-4c5b-9789-4f10d603444e" providerId="AD" clId="Web-{B3D530D4-4EEE-EBD5-6687-62CCE39B3C25}" dt="2023-11-09T15:55:46.091" v="54" actId="20577"/>
          <ac:spMkLst>
            <pc:docMk/>
            <pc:sldMk cId="1784548691" sldId="664"/>
            <ac:spMk id="2" creationId="{00000000-0000-0000-0000-000000000000}"/>
          </ac:spMkLst>
        </pc:spChg>
      </pc:sldChg>
      <pc:sldChg chg="modSp">
        <pc:chgData name="Monica Shepherd" userId="S::mshepherd@carmel.bhcet.org.uk::4deaa021-1c65-4c5b-9789-4f10d603444e" providerId="AD" clId="Web-{B3D530D4-4EEE-EBD5-6687-62CCE39B3C25}" dt="2023-11-09T15:49:57.437" v="28" actId="20577"/>
        <pc:sldMkLst>
          <pc:docMk/>
          <pc:sldMk cId="3462335511" sldId="665"/>
        </pc:sldMkLst>
        <pc:spChg chg="mod">
          <ac:chgData name="Monica Shepherd" userId="S::mshepherd@carmel.bhcet.org.uk::4deaa021-1c65-4c5b-9789-4f10d603444e" providerId="AD" clId="Web-{B3D530D4-4EEE-EBD5-6687-62CCE39B3C25}" dt="2023-11-09T15:49:57.437" v="28" actId="20577"/>
          <ac:spMkLst>
            <pc:docMk/>
            <pc:sldMk cId="3462335511" sldId="665"/>
            <ac:spMk id="6" creationId="{00000000-0000-0000-0000-000000000000}"/>
          </ac:spMkLst>
        </pc:spChg>
      </pc:sldChg>
      <pc:sldChg chg="ord">
        <pc:chgData name="Monica Shepherd" userId="S::mshepherd@carmel.bhcet.org.uk::4deaa021-1c65-4c5b-9789-4f10d603444e" providerId="AD" clId="Web-{B3D530D4-4EEE-EBD5-6687-62CCE39B3C25}" dt="2023-11-09T15:47:29.197" v="0"/>
        <pc:sldMkLst>
          <pc:docMk/>
          <pc:sldMk cId="2323718235" sldId="690"/>
        </pc:sldMkLst>
      </pc:sldChg>
      <pc:sldChg chg="modSp">
        <pc:chgData name="Monica Shepherd" userId="S::mshepherd@carmel.bhcet.org.uk::4deaa021-1c65-4c5b-9789-4f10d603444e" providerId="AD" clId="Web-{B3D530D4-4EEE-EBD5-6687-62CCE39B3C25}" dt="2023-11-09T15:47:40.369" v="1" actId="20577"/>
        <pc:sldMkLst>
          <pc:docMk/>
          <pc:sldMk cId="228800110" sldId="705"/>
        </pc:sldMkLst>
        <pc:spChg chg="mod">
          <ac:chgData name="Monica Shepherd" userId="S::mshepherd@carmel.bhcet.org.uk::4deaa021-1c65-4c5b-9789-4f10d603444e" providerId="AD" clId="Web-{B3D530D4-4EEE-EBD5-6687-62CCE39B3C25}" dt="2023-11-09T15:47:40.369" v="1" actId="20577"/>
          <ac:spMkLst>
            <pc:docMk/>
            <pc:sldMk cId="228800110" sldId="705"/>
            <ac:spMk id="40962" creationId="{00000000-0000-0000-0000-000000000000}"/>
          </ac:spMkLst>
        </pc:spChg>
      </pc:sldChg>
      <pc:sldChg chg="del">
        <pc:chgData name="Monica Shepherd" userId="S::mshepherd@carmel.bhcet.org.uk::4deaa021-1c65-4c5b-9789-4f10d603444e" providerId="AD" clId="Web-{B3D530D4-4EEE-EBD5-6687-62CCE39B3C25}" dt="2023-11-09T15:53:28.507" v="51"/>
        <pc:sldMkLst>
          <pc:docMk/>
          <pc:sldMk cId="3313641772" sldId="708"/>
        </pc:sldMkLst>
      </pc:sldChg>
    </pc:docChg>
  </pc:docChgLst>
  <pc:docChgLst>
    <pc:chgData name="Monica Shepherd" userId="S::mshepherd@carmel.bhcet.org.uk::4deaa021-1c65-4c5b-9789-4f10d603444e" providerId="AD" clId="Web-{37E1F363-0AF4-49FC-B529-46B7BEF1A80E}"/>
    <pc:docChg chg="modSld">
      <pc:chgData name="Monica Shepherd" userId="S::mshepherd@carmel.bhcet.org.uk::4deaa021-1c65-4c5b-9789-4f10d603444e" providerId="AD" clId="Web-{37E1F363-0AF4-49FC-B529-46B7BEF1A80E}" dt="2022-10-04T11:30:07.891" v="87" actId="20577"/>
      <pc:docMkLst>
        <pc:docMk/>
      </pc:docMkLst>
      <pc:sldChg chg="modSp">
        <pc:chgData name="Monica Shepherd" userId="S::mshepherd@carmel.bhcet.org.uk::4deaa021-1c65-4c5b-9789-4f10d603444e" providerId="AD" clId="Web-{37E1F363-0AF4-49FC-B529-46B7BEF1A80E}" dt="2022-10-04T11:01:57.218" v="3" actId="20577"/>
        <pc:sldMkLst>
          <pc:docMk/>
          <pc:sldMk cId="1578538008" sldId="449"/>
        </pc:sldMkLst>
        <pc:spChg chg="mod">
          <ac:chgData name="Monica Shepherd" userId="S::mshepherd@carmel.bhcet.org.uk::4deaa021-1c65-4c5b-9789-4f10d603444e" providerId="AD" clId="Web-{37E1F363-0AF4-49FC-B529-46B7BEF1A80E}" dt="2022-10-04T11:01:57.218" v="3" actId="20577"/>
          <ac:spMkLst>
            <pc:docMk/>
            <pc:sldMk cId="1578538008" sldId="449"/>
            <ac:spMk id="3" creationId="{00000000-0000-0000-0000-000000000000}"/>
          </ac:spMkLst>
        </pc:spChg>
      </pc:sldChg>
      <pc:sldChg chg="modSp">
        <pc:chgData name="Monica Shepherd" userId="S::mshepherd@carmel.bhcet.org.uk::4deaa021-1c65-4c5b-9789-4f10d603444e" providerId="AD" clId="Web-{37E1F363-0AF4-49FC-B529-46B7BEF1A80E}" dt="2022-10-04T11:03:25.486" v="25" actId="20577"/>
        <pc:sldMkLst>
          <pc:docMk/>
          <pc:sldMk cId="68092880" sldId="505"/>
        </pc:sldMkLst>
        <pc:spChg chg="mod">
          <ac:chgData name="Monica Shepherd" userId="S::mshepherd@carmel.bhcet.org.uk::4deaa021-1c65-4c5b-9789-4f10d603444e" providerId="AD" clId="Web-{37E1F363-0AF4-49FC-B529-46B7BEF1A80E}" dt="2022-10-04T11:03:25.486" v="25" actId="20577"/>
          <ac:spMkLst>
            <pc:docMk/>
            <pc:sldMk cId="68092880" sldId="505"/>
            <ac:spMk id="4" creationId="{00000000-0000-0000-0000-000000000000}"/>
          </ac:spMkLst>
        </pc:spChg>
      </pc:sldChg>
      <pc:sldChg chg="modSp">
        <pc:chgData name="Monica Shepherd" userId="S::mshepherd@carmel.bhcet.org.uk::4deaa021-1c65-4c5b-9789-4f10d603444e" providerId="AD" clId="Web-{37E1F363-0AF4-49FC-B529-46B7BEF1A80E}" dt="2022-10-04T11:03:57.222" v="31" actId="20577"/>
        <pc:sldMkLst>
          <pc:docMk/>
          <pc:sldMk cId="3882515432" sldId="604"/>
        </pc:sldMkLst>
        <pc:spChg chg="mod">
          <ac:chgData name="Monica Shepherd" userId="S::mshepherd@carmel.bhcet.org.uk::4deaa021-1c65-4c5b-9789-4f10d603444e" providerId="AD" clId="Web-{37E1F363-0AF4-49FC-B529-46B7BEF1A80E}" dt="2022-10-04T11:03:57.222" v="31" actId="20577"/>
          <ac:spMkLst>
            <pc:docMk/>
            <pc:sldMk cId="3882515432" sldId="604"/>
            <ac:spMk id="4" creationId="{00000000-0000-0000-0000-000000000000}"/>
          </ac:spMkLst>
        </pc:spChg>
      </pc:sldChg>
      <pc:sldChg chg="modSp">
        <pc:chgData name="Monica Shepherd" userId="S::mshepherd@carmel.bhcet.org.uk::4deaa021-1c65-4c5b-9789-4f10d603444e" providerId="AD" clId="Web-{37E1F363-0AF4-49FC-B529-46B7BEF1A80E}" dt="2022-10-04T11:30:07.891" v="87" actId="20577"/>
        <pc:sldMkLst>
          <pc:docMk/>
          <pc:sldMk cId="276823322" sldId="634"/>
        </pc:sldMkLst>
        <pc:spChg chg="mod">
          <ac:chgData name="Monica Shepherd" userId="S::mshepherd@carmel.bhcet.org.uk::4deaa021-1c65-4c5b-9789-4f10d603444e" providerId="AD" clId="Web-{37E1F363-0AF4-49FC-B529-46B7BEF1A80E}" dt="2022-10-04T11:29:30.577" v="74" actId="20577"/>
          <ac:spMkLst>
            <pc:docMk/>
            <pc:sldMk cId="276823322" sldId="634"/>
            <ac:spMk id="5" creationId="{00000000-0000-0000-0000-000000000000}"/>
          </ac:spMkLst>
        </pc:spChg>
        <pc:spChg chg="mod">
          <ac:chgData name="Monica Shepherd" userId="S::mshepherd@carmel.bhcet.org.uk::4deaa021-1c65-4c5b-9789-4f10d603444e" providerId="AD" clId="Web-{37E1F363-0AF4-49FC-B529-46B7BEF1A80E}" dt="2022-10-04T11:29:15.390" v="73" actId="14100"/>
          <ac:spMkLst>
            <pc:docMk/>
            <pc:sldMk cId="276823322" sldId="634"/>
            <ac:spMk id="12" creationId="{00000000-0000-0000-0000-000000000000}"/>
          </ac:spMkLst>
        </pc:spChg>
        <pc:spChg chg="mod">
          <ac:chgData name="Monica Shepherd" userId="S::mshepherd@carmel.bhcet.org.uk::4deaa021-1c65-4c5b-9789-4f10d603444e" providerId="AD" clId="Web-{37E1F363-0AF4-49FC-B529-46B7BEF1A80E}" dt="2022-10-04T11:30:07.891" v="87" actId="20577"/>
          <ac:spMkLst>
            <pc:docMk/>
            <pc:sldMk cId="276823322" sldId="634"/>
            <ac:spMk id="13" creationId="{00000000-0000-0000-0000-000000000000}"/>
          </ac:spMkLst>
        </pc:spChg>
      </pc:sldChg>
      <pc:sldChg chg="modSp">
        <pc:chgData name="Monica Shepherd" userId="S::mshepherd@carmel.bhcet.org.uk::4deaa021-1c65-4c5b-9789-4f10d603444e" providerId="AD" clId="Web-{37E1F363-0AF4-49FC-B529-46B7BEF1A80E}" dt="2022-10-04T11:06:16.397" v="43" actId="20577"/>
        <pc:sldMkLst>
          <pc:docMk/>
          <pc:sldMk cId="4060707080" sldId="687"/>
        </pc:sldMkLst>
        <pc:spChg chg="mod">
          <ac:chgData name="Monica Shepherd" userId="S::mshepherd@carmel.bhcet.org.uk::4deaa021-1c65-4c5b-9789-4f10d603444e" providerId="AD" clId="Web-{37E1F363-0AF4-49FC-B529-46B7BEF1A80E}" dt="2022-10-04T11:06:16.397" v="43" actId="20577"/>
          <ac:spMkLst>
            <pc:docMk/>
            <pc:sldMk cId="4060707080" sldId="687"/>
            <ac:spMk id="3" creationId="{00000000-0000-0000-0000-000000000000}"/>
          </ac:spMkLst>
        </pc:spChg>
      </pc:sldChg>
      <pc:sldChg chg="modSp">
        <pc:chgData name="Monica Shepherd" userId="S::mshepherd@carmel.bhcet.org.uk::4deaa021-1c65-4c5b-9789-4f10d603444e" providerId="AD" clId="Web-{37E1F363-0AF4-49FC-B529-46B7BEF1A80E}" dt="2022-10-04T11:09:03.355" v="47" actId="20577"/>
        <pc:sldMkLst>
          <pc:docMk/>
          <pc:sldMk cId="177468463" sldId="689"/>
        </pc:sldMkLst>
        <pc:spChg chg="mod">
          <ac:chgData name="Monica Shepherd" userId="S::mshepherd@carmel.bhcet.org.uk::4deaa021-1c65-4c5b-9789-4f10d603444e" providerId="AD" clId="Web-{37E1F363-0AF4-49FC-B529-46B7BEF1A80E}" dt="2022-10-04T11:09:03.355" v="47" actId="20577"/>
          <ac:spMkLst>
            <pc:docMk/>
            <pc:sldMk cId="177468463" sldId="689"/>
            <ac:spMk id="4" creationId="{00000000-0000-0000-0000-000000000000}"/>
          </ac:spMkLst>
        </pc:spChg>
      </pc:sldChg>
      <pc:sldChg chg="modSp">
        <pc:chgData name="Monica Shepherd" userId="S::mshepherd@carmel.bhcet.org.uk::4deaa021-1c65-4c5b-9789-4f10d603444e" providerId="AD" clId="Web-{37E1F363-0AF4-49FC-B529-46B7BEF1A80E}" dt="2022-10-04T11:09:45.137" v="50" actId="20577"/>
        <pc:sldMkLst>
          <pc:docMk/>
          <pc:sldMk cId="228800110" sldId="705"/>
        </pc:sldMkLst>
        <pc:spChg chg="mod">
          <ac:chgData name="Monica Shepherd" userId="S::mshepherd@carmel.bhcet.org.uk::4deaa021-1c65-4c5b-9789-4f10d603444e" providerId="AD" clId="Web-{37E1F363-0AF4-49FC-B529-46B7BEF1A80E}" dt="2022-10-04T11:09:45.137" v="50" actId="20577"/>
          <ac:spMkLst>
            <pc:docMk/>
            <pc:sldMk cId="228800110" sldId="705"/>
            <ac:spMk id="40963" creationId="{00000000-0000-0000-0000-000000000000}"/>
          </ac:spMkLst>
        </pc:spChg>
      </pc:sldChg>
    </pc:docChg>
  </pc:docChgLst>
  <pc:docChgLst>
    <pc:chgData name="Monica Shepherd" userId="S::mshepherd@carmel.bhcet.org.uk::4deaa021-1c65-4c5b-9789-4f10d603444e" providerId="AD" clId="Web-{BF7FBCF8-3D3B-B454-E8AF-4D2D2B020094}"/>
    <pc:docChg chg="modSld">
      <pc:chgData name="Monica Shepherd" userId="S::mshepherd@carmel.bhcet.org.uk::4deaa021-1c65-4c5b-9789-4f10d603444e" providerId="AD" clId="Web-{BF7FBCF8-3D3B-B454-E8AF-4D2D2B020094}" dt="2023-11-09T15:46:31.043" v="93" actId="20577"/>
      <pc:docMkLst>
        <pc:docMk/>
      </pc:docMkLst>
      <pc:sldChg chg="modSp">
        <pc:chgData name="Monica Shepherd" userId="S::mshepherd@carmel.bhcet.org.uk::4deaa021-1c65-4c5b-9789-4f10d603444e" providerId="AD" clId="Web-{BF7FBCF8-3D3B-B454-E8AF-4D2D2B020094}" dt="2023-11-09T15:46:31.043" v="93" actId="20577"/>
        <pc:sldMkLst>
          <pc:docMk/>
          <pc:sldMk cId="50045823" sldId="624"/>
        </pc:sldMkLst>
        <pc:spChg chg="mod">
          <ac:chgData name="Monica Shepherd" userId="S::mshepherd@carmel.bhcet.org.uk::4deaa021-1c65-4c5b-9789-4f10d603444e" providerId="AD" clId="Web-{BF7FBCF8-3D3B-B454-E8AF-4D2D2B020094}" dt="2023-11-09T15:46:31.043" v="93" actId="20577"/>
          <ac:spMkLst>
            <pc:docMk/>
            <pc:sldMk cId="50045823" sldId="624"/>
            <ac:spMk id="7" creationId="{00000000-0000-0000-0000-000000000000}"/>
          </ac:spMkLst>
        </pc:spChg>
      </pc:sldChg>
      <pc:sldChg chg="modSp">
        <pc:chgData name="Monica Shepherd" userId="S::mshepherd@carmel.bhcet.org.uk::4deaa021-1c65-4c5b-9789-4f10d603444e" providerId="AD" clId="Web-{BF7FBCF8-3D3B-B454-E8AF-4D2D2B020094}" dt="2023-11-09T15:45:16.587" v="91" actId="20577"/>
        <pc:sldMkLst>
          <pc:docMk/>
          <pc:sldMk cId="3285381015" sldId="667"/>
        </pc:sldMkLst>
        <pc:spChg chg="mod">
          <ac:chgData name="Monica Shepherd" userId="S::mshepherd@carmel.bhcet.org.uk::4deaa021-1c65-4c5b-9789-4f10d603444e" providerId="AD" clId="Web-{BF7FBCF8-3D3B-B454-E8AF-4D2D2B020094}" dt="2023-11-09T15:45:16.587" v="91" actId="20577"/>
          <ac:spMkLst>
            <pc:docMk/>
            <pc:sldMk cId="3285381015" sldId="667"/>
            <ac:spMk id="3" creationId="{00000000-0000-0000-0000-000000000000}"/>
          </ac:spMkLst>
        </pc:spChg>
      </pc:sldChg>
    </pc:docChg>
  </pc:docChgLst>
  <pc:docChgLst>
    <pc:chgData name="Monica Shepherd" userId="S::mshepherd@carmel.bhcet.org.uk::4deaa021-1c65-4c5b-9789-4f10d603444e" providerId="AD" clId="Web-{F75D3DC3-F78E-A4FC-8257-75A4712E5893}"/>
    <pc:docChg chg="modSld">
      <pc:chgData name="Monica Shepherd" userId="S::mshepherd@carmel.bhcet.org.uk::4deaa021-1c65-4c5b-9789-4f10d603444e" providerId="AD" clId="Web-{F75D3DC3-F78E-A4FC-8257-75A4712E5893}" dt="2023-11-09T09:26:43.273" v="52" actId="20577"/>
      <pc:docMkLst>
        <pc:docMk/>
      </pc:docMkLst>
      <pc:sldChg chg="modSp">
        <pc:chgData name="Monica Shepherd" userId="S::mshepherd@carmel.bhcet.org.uk::4deaa021-1c65-4c5b-9789-4f10d603444e" providerId="AD" clId="Web-{F75D3DC3-F78E-A4FC-8257-75A4712E5893}" dt="2023-11-09T09:15:28.440" v="45" actId="20577"/>
        <pc:sldMkLst>
          <pc:docMk/>
          <pc:sldMk cId="50045823" sldId="624"/>
        </pc:sldMkLst>
        <pc:spChg chg="mod">
          <ac:chgData name="Monica Shepherd" userId="S::mshepherd@carmel.bhcet.org.uk::4deaa021-1c65-4c5b-9789-4f10d603444e" providerId="AD" clId="Web-{F75D3DC3-F78E-A4FC-8257-75A4712E5893}" dt="2023-11-09T09:15:28.440" v="45" actId="20577"/>
          <ac:spMkLst>
            <pc:docMk/>
            <pc:sldMk cId="50045823" sldId="624"/>
            <ac:spMk id="7" creationId="{00000000-0000-0000-0000-000000000000}"/>
          </ac:spMkLst>
        </pc:spChg>
      </pc:sldChg>
      <pc:sldChg chg="modSp">
        <pc:chgData name="Monica Shepherd" userId="S::mshepherd@carmel.bhcet.org.uk::4deaa021-1c65-4c5b-9789-4f10d603444e" providerId="AD" clId="Web-{F75D3DC3-F78E-A4FC-8257-75A4712E5893}" dt="2023-11-09T09:26:43.273" v="52" actId="20577"/>
        <pc:sldMkLst>
          <pc:docMk/>
          <pc:sldMk cId="419955017" sldId="631"/>
        </pc:sldMkLst>
        <pc:spChg chg="mod">
          <ac:chgData name="Monica Shepherd" userId="S::mshepherd@carmel.bhcet.org.uk::4deaa021-1c65-4c5b-9789-4f10d603444e" providerId="AD" clId="Web-{F75D3DC3-F78E-A4FC-8257-75A4712E5893}" dt="2023-11-09T09:26:43.273" v="52" actId="20577"/>
          <ac:spMkLst>
            <pc:docMk/>
            <pc:sldMk cId="419955017" sldId="631"/>
            <ac:spMk id="3" creationId="{00000000-0000-0000-0000-000000000000}"/>
          </ac:spMkLst>
        </pc:spChg>
      </pc:sldChg>
      <pc:sldChg chg="modSp">
        <pc:chgData name="Monica Shepherd" userId="S::mshepherd@carmel.bhcet.org.uk::4deaa021-1c65-4c5b-9789-4f10d603444e" providerId="AD" clId="Web-{F75D3DC3-F78E-A4FC-8257-75A4712E5893}" dt="2023-11-09T09:00:04.303" v="0" actId="20577"/>
        <pc:sldMkLst>
          <pc:docMk/>
          <pc:sldMk cId="2900727062" sldId="644"/>
        </pc:sldMkLst>
        <pc:spChg chg="mod">
          <ac:chgData name="Monica Shepherd" userId="S::mshepherd@carmel.bhcet.org.uk::4deaa021-1c65-4c5b-9789-4f10d603444e" providerId="AD" clId="Web-{F75D3DC3-F78E-A4FC-8257-75A4712E5893}" dt="2023-11-09T09:00:04.303" v="0" actId="20577"/>
          <ac:spMkLst>
            <pc:docMk/>
            <pc:sldMk cId="2900727062" sldId="644"/>
            <ac:spMk id="7" creationId="{00000000-0000-0000-0000-000000000000}"/>
          </ac:spMkLst>
        </pc:spChg>
      </pc:sldChg>
      <pc:sldChg chg="modSp">
        <pc:chgData name="Monica Shepherd" userId="S::mshepherd@carmel.bhcet.org.uk::4deaa021-1c65-4c5b-9789-4f10d603444e" providerId="AD" clId="Web-{F75D3DC3-F78E-A4FC-8257-75A4712E5893}" dt="2023-11-09T09:00:13.944" v="2" actId="20577"/>
        <pc:sldMkLst>
          <pc:docMk/>
          <pc:sldMk cId="2820170282" sldId="648"/>
        </pc:sldMkLst>
        <pc:spChg chg="mod">
          <ac:chgData name="Monica Shepherd" userId="S::mshepherd@carmel.bhcet.org.uk::4deaa021-1c65-4c5b-9789-4f10d603444e" providerId="AD" clId="Web-{F75D3DC3-F78E-A4FC-8257-75A4712E5893}" dt="2023-11-09T09:00:13.944" v="2" actId="20577"/>
          <ac:spMkLst>
            <pc:docMk/>
            <pc:sldMk cId="2820170282" sldId="648"/>
            <ac:spMk id="7" creationId="{00000000-0000-0000-0000-000000000000}"/>
          </ac:spMkLst>
        </pc:spChg>
      </pc:sldChg>
      <pc:sldChg chg="modSp">
        <pc:chgData name="Monica Shepherd" userId="S::mshepherd@carmel.bhcet.org.uk::4deaa021-1c65-4c5b-9789-4f10d603444e" providerId="AD" clId="Web-{F75D3DC3-F78E-A4FC-8257-75A4712E5893}" dt="2023-11-09T09:06:37.346" v="12" actId="20577"/>
        <pc:sldMkLst>
          <pc:docMk/>
          <pc:sldMk cId="2637814241" sldId="669"/>
        </pc:sldMkLst>
        <pc:spChg chg="mod">
          <ac:chgData name="Monica Shepherd" userId="S::mshepherd@carmel.bhcet.org.uk::4deaa021-1c65-4c5b-9789-4f10d603444e" providerId="AD" clId="Web-{F75D3DC3-F78E-A4FC-8257-75A4712E5893}" dt="2023-11-09T09:06:37.346" v="12" actId="20577"/>
          <ac:spMkLst>
            <pc:docMk/>
            <pc:sldMk cId="2637814241" sldId="669"/>
            <ac:spMk id="7" creationId="{00000000-0000-0000-0000-000000000000}"/>
          </ac:spMkLst>
        </pc:spChg>
      </pc:sldChg>
    </pc:docChg>
  </pc:docChgLst>
  <pc:docChgLst>
    <pc:chgData name="Monica Shepherd" userId="S::mshepherd@carmel.bhcet.org.uk::4deaa021-1c65-4c5b-9789-4f10d603444e" providerId="AD" clId="Web-{D0E784F4-C2F3-2770-C9AA-0566C608DDEF}"/>
    <pc:docChg chg="delSld modSld">
      <pc:chgData name="Monica Shepherd" userId="S::mshepherd@carmel.bhcet.org.uk::4deaa021-1c65-4c5b-9789-4f10d603444e" providerId="AD" clId="Web-{D0E784F4-C2F3-2770-C9AA-0566C608DDEF}" dt="2022-10-04T13:08:19.542" v="316" actId="20577"/>
      <pc:docMkLst>
        <pc:docMk/>
      </pc:docMkLst>
      <pc:sldChg chg="modSp">
        <pc:chgData name="Monica Shepherd" userId="S::mshepherd@carmel.bhcet.org.uk::4deaa021-1c65-4c5b-9789-4f10d603444e" providerId="AD" clId="Web-{D0E784F4-C2F3-2770-C9AA-0566C608DDEF}" dt="2022-10-04T13:06:02.393" v="282" actId="20577"/>
        <pc:sldMkLst>
          <pc:docMk/>
          <pc:sldMk cId="1205652995" sldId="528"/>
        </pc:sldMkLst>
        <pc:spChg chg="mod">
          <ac:chgData name="Monica Shepherd" userId="S::mshepherd@carmel.bhcet.org.uk::4deaa021-1c65-4c5b-9789-4f10d603444e" providerId="AD" clId="Web-{D0E784F4-C2F3-2770-C9AA-0566C608DDEF}" dt="2022-10-04T13:06:02.393" v="282" actId="20577"/>
          <ac:spMkLst>
            <pc:docMk/>
            <pc:sldMk cId="1205652995" sldId="528"/>
            <ac:spMk id="20" creationId="{00000000-0000-0000-0000-000000000000}"/>
          </ac:spMkLst>
        </pc:spChg>
      </pc:sldChg>
      <pc:sldChg chg="modSp">
        <pc:chgData name="Monica Shepherd" userId="S::mshepherd@carmel.bhcet.org.uk::4deaa021-1c65-4c5b-9789-4f10d603444e" providerId="AD" clId="Web-{D0E784F4-C2F3-2770-C9AA-0566C608DDEF}" dt="2022-10-04T13:01:41.597" v="249" actId="20577"/>
        <pc:sldMkLst>
          <pc:docMk/>
          <pc:sldMk cId="1501978841" sldId="612"/>
        </pc:sldMkLst>
        <pc:spChg chg="mod">
          <ac:chgData name="Monica Shepherd" userId="S::mshepherd@carmel.bhcet.org.uk::4deaa021-1c65-4c5b-9789-4f10d603444e" providerId="AD" clId="Web-{D0E784F4-C2F3-2770-C9AA-0566C608DDEF}" dt="2022-10-04T13:01:19.971" v="241" actId="20577"/>
          <ac:spMkLst>
            <pc:docMk/>
            <pc:sldMk cId="1501978841" sldId="612"/>
            <ac:spMk id="2" creationId="{00000000-0000-0000-0000-000000000000}"/>
          </ac:spMkLst>
        </pc:spChg>
        <pc:spChg chg="mod">
          <ac:chgData name="Monica Shepherd" userId="S::mshepherd@carmel.bhcet.org.uk::4deaa021-1c65-4c5b-9789-4f10d603444e" providerId="AD" clId="Web-{D0E784F4-C2F3-2770-C9AA-0566C608DDEF}" dt="2022-10-04T13:01:41.597" v="249" actId="20577"/>
          <ac:spMkLst>
            <pc:docMk/>
            <pc:sldMk cId="1501978841" sldId="612"/>
            <ac:spMk id="5" creationId="{00000000-0000-0000-0000-000000000000}"/>
          </ac:spMkLst>
        </pc:spChg>
        <pc:spChg chg="mod">
          <ac:chgData name="Monica Shepherd" userId="S::mshepherd@carmel.bhcet.org.uk::4deaa021-1c65-4c5b-9789-4f10d603444e" providerId="AD" clId="Web-{D0E784F4-C2F3-2770-C9AA-0566C608DDEF}" dt="2022-10-04T13:01:31.174" v="243" actId="20577"/>
          <ac:spMkLst>
            <pc:docMk/>
            <pc:sldMk cId="1501978841" sldId="612"/>
            <ac:spMk id="6" creationId="{00000000-0000-0000-0000-000000000000}"/>
          </ac:spMkLst>
        </pc:spChg>
      </pc:sldChg>
      <pc:sldChg chg="modSp">
        <pc:chgData name="Monica Shepherd" userId="S::mshepherd@carmel.bhcet.org.uk::4deaa021-1c65-4c5b-9789-4f10d603444e" providerId="AD" clId="Web-{D0E784F4-C2F3-2770-C9AA-0566C608DDEF}" dt="2022-10-04T13:06:31.567" v="283" actId="20577"/>
        <pc:sldMkLst>
          <pc:docMk/>
          <pc:sldMk cId="101940242" sldId="618"/>
        </pc:sldMkLst>
        <pc:spChg chg="mod">
          <ac:chgData name="Monica Shepherd" userId="S::mshepherd@carmel.bhcet.org.uk::4deaa021-1c65-4c5b-9789-4f10d603444e" providerId="AD" clId="Web-{D0E784F4-C2F3-2770-C9AA-0566C608DDEF}" dt="2022-10-04T13:06:31.567" v="283" actId="20577"/>
          <ac:spMkLst>
            <pc:docMk/>
            <pc:sldMk cId="101940242" sldId="618"/>
            <ac:spMk id="4" creationId="{00000000-0000-0000-0000-000000000000}"/>
          </ac:spMkLst>
        </pc:spChg>
      </pc:sldChg>
      <pc:sldChg chg="del">
        <pc:chgData name="Monica Shepherd" userId="S::mshepherd@carmel.bhcet.org.uk::4deaa021-1c65-4c5b-9789-4f10d603444e" providerId="AD" clId="Web-{D0E784F4-C2F3-2770-C9AA-0566C608DDEF}" dt="2022-10-04T13:07:39.180" v="285"/>
        <pc:sldMkLst>
          <pc:docMk/>
          <pc:sldMk cId="3256720458" sldId="620"/>
        </pc:sldMkLst>
      </pc:sldChg>
      <pc:sldChg chg="modSp">
        <pc:chgData name="Monica Shepherd" userId="S::mshepherd@carmel.bhcet.org.uk::4deaa021-1c65-4c5b-9789-4f10d603444e" providerId="AD" clId="Web-{D0E784F4-C2F3-2770-C9AA-0566C608DDEF}" dt="2022-10-04T13:08:04.448" v="313"/>
        <pc:sldMkLst>
          <pc:docMk/>
          <pc:sldMk cId="3016119144" sldId="623"/>
        </pc:sldMkLst>
        <pc:graphicFrameChg chg="mod modGraphic">
          <ac:chgData name="Monica Shepherd" userId="S::mshepherd@carmel.bhcet.org.uk::4deaa021-1c65-4c5b-9789-4f10d603444e" providerId="AD" clId="Web-{D0E784F4-C2F3-2770-C9AA-0566C608DDEF}" dt="2022-10-04T13:08:04.448" v="313"/>
          <ac:graphicFrameMkLst>
            <pc:docMk/>
            <pc:sldMk cId="3016119144" sldId="623"/>
            <ac:graphicFrameMk id="4" creationId="{00000000-0000-0000-0000-000000000000}"/>
          </ac:graphicFrameMkLst>
        </pc:graphicFrameChg>
      </pc:sldChg>
      <pc:sldChg chg="modSp">
        <pc:chgData name="Monica Shepherd" userId="S::mshepherd@carmel.bhcet.org.uk::4deaa021-1c65-4c5b-9789-4f10d603444e" providerId="AD" clId="Web-{D0E784F4-C2F3-2770-C9AA-0566C608DDEF}" dt="2022-10-04T13:08:19.542" v="316" actId="20577"/>
        <pc:sldMkLst>
          <pc:docMk/>
          <pc:sldMk cId="50045823" sldId="624"/>
        </pc:sldMkLst>
        <pc:spChg chg="mod">
          <ac:chgData name="Monica Shepherd" userId="S::mshepherd@carmel.bhcet.org.uk::4deaa021-1c65-4c5b-9789-4f10d603444e" providerId="AD" clId="Web-{D0E784F4-C2F3-2770-C9AA-0566C608DDEF}" dt="2022-10-04T13:08:19.542" v="316" actId="20577"/>
          <ac:spMkLst>
            <pc:docMk/>
            <pc:sldMk cId="50045823" sldId="624"/>
            <ac:spMk id="6" creationId="{00000000-0000-0000-0000-000000000000}"/>
          </ac:spMkLst>
        </pc:spChg>
      </pc:sldChg>
      <pc:sldChg chg="addSp delSp modSp del">
        <pc:chgData name="Monica Shepherd" userId="S::mshepherd@carmel.bhcet.org.uk::4deaa021-1c65-4c5b-9789-4f10d603444e" providerId="AD" clId="Web-{D0E784F4-C2F3-2770-C9AA-0566C608DDEF}" dt="2022-10-04T12:55:56.077" v="166"/>
        <pc:sldMkLst>
          <pc:docMk/>
          <pc:sldMk cId="2095525594" sldId="649"/>
        </pc:sldMkLst>
        <pc:spChg chg="mod">
          <ac:chgData name="Monica Shepherd" userId="S::mshepherd@carmel.bhcet.org.uk::4deaa021-1c65-4c5b-9789-4f10d603444e" providerId="AD" clId="Web-{D0E784F4-C2F3-2770-C9AA-0566C608DDEF}" dt="2022-10-04T12:48:46.411" v="6" actId="20577"/>
          <ac:spMkLst>
            <pc:docMk/>
            <pc:sldMk cId="2095525594" sldId="649"/>
            <ac:spMk id="4" creationId="{00000000-0000-0000-0000-000000000000}"/>
          </ac:spMkLst>
        </pc:spChg>
        <pc:graphicFrameChg chg="add del mod modGraphic">
          <ac:chgData name="Monica Shepherd" userId="S::mshepherd@carmel.bhcet.org.uk::4deaa021-1c65-4c5b-9789-4f10d603444e" providerId="AD" clId="Web-{D0E784F4-C2F3-2770-C9AA-0566C608DDEF}" dt="2022-10-04T12:53:34.068" v="140"/>
          <ac:graphicFrameMkLst>
            <pc:docMk/>
            <pc:sldMk cId="2095525594" sldId="649"/>
            <ac:graphicFrameMk id="3" creationId="{D41311F5-464C-07B4-E2C9-181F882E0AE6}"/>
          </ac:graphicFrameMkLst>
        </pc:graphicFrameChg>
        <pc:graphicFrameChg chg="add mod modGraphic">
          <ac:chgData name="Monica Shepherd" userId="S::mshepherd@carmel.bhcet.org.uk::4deaa021-1c65-4c5b-9789-4f10d603444e" providerId="AD" clId="Web-{D0E784F4-C2F3-2770-C9AA-0566C608DDEF}" dt="2022-10-04T12:55:41.029" v="165"/>
          <ac:graphicFrameMkLst>
            <pc:docMk/>
            <pc:sldMk cId="2095525594" sldId="649"/>
            <ac:graphicFrameMk id="7" creationId="{F94C9C0E-D5A3-CB21-7C71-A6A1B5B4A8FE}"/>
          </ac:graphicFrameMkLst>
        </pc:graphicFrameChg>
        <pc:picChg chg="del">
          <ac:chgData name="Monica Shepherd" userId="S::mshepherd@carmel.bhcet.org.uk::4deaa021-1c65-4c5b-9789-4f10d603444e" providerId="AD" clId="Web-{D0E784F4-C2F3-2770-C9AA-0566C608DDEF}" dt="2022-10-04T12:48:20.503" v="0"/>
          <ac:picMkLst>
            <pc:docMk/>
            <pc:sldMk cId="2095525594" sldId="649"/>
            <ac:picMk id="10" creationId="{00000000-0000-0000-0000-000000000000}"/>
          </ac:picMkLst>
        </pc:picChg>
      </pc:sldChg>
      <pc:sldChg chg="modSp">
        <pc:chgData name="Monica Shepherd" userId="S::mshepherd@carmel.bhcet.org.uk::4deaa021-1c65-4c5b-9789-4f10d603444e" providerId="AD" clId="Web-{D0E784F4-C2F3-2770-C9AA-0566C608DDEF}" dt="2022-10-04T12:54:06.820" v="149" actId="20577"/>
        <pc:sldMkLst>
          <pc:docMk/>
          <pc:sldMk cId="3565185351" sldId="656"/>
        </pc:sldMkLst>
        <pc:spChg chg="mod">
          <ac:chgData name="Monica Shepherd" userId="S::mshepherd@carmel.bhcet.org.uk::4deaa021-1c65-4c5b-9789-4f10d603444e" providerId="AD" clId="Web-{D0E784F4-C2F3-2770-C9AA-0566C608DDEF}" dt="2022-10-04T12:54:06.820" v="149" actId="20577"/>
          <ac:spMkLst>
            <pc:docMk/>
            <pc:sldMk cId="3565185351" sldId="656"/>
            <ac:spMk id="9" creationId="{00000000-0000-0000-0000-000000000000}"/>
          </ac:spMkLst>
        </pc:spChg>
      </pc:sldChg>
      <pc:sldChg chg="modSp">
        <pc:chgData name="Monica Shepherd" userId="S::mshepherd@carmel.bhcet.org.uk::4deaa021-1c65-4c5b-9789-4f10d603444e" providerId="AD" clId="Web-{D0E784F4-C2F3-2770-C9AA-0566C608DDEF}" dt="2022-10-04T12:58:18.132" v="207" actId="20577"/>
        <pc:sldMkLst>
          <pc:docMk/>
          <pc:sldMk cId="1625258591" sldId="659"/>
        </pc:sldMkLst>
        <pc:spChg chg="mod">
          <ac:chgData name="Monica Shepherd" userId="S::mshepherd@carmel.bhcet.org.uk::4deaa021-1c65-4c5b-9789-4f10d603444e" providerId="AD" clId="Web-{D0E784F4-C2F3-2770-C9AA-0566C608DDEF}" dt="2022-10-04T12:58:18.132" v="207" actId="20577"/>
          <ac:spMkLst>
            <pc:docMk/>
            <pc:sldMk cId="1625258591" sldId="659"/>
            <ac:spMk id="9" creationId="{00000000-0000-0000-0000-000000000000}"/>
          </ac:spMkLst>
        </pc:spChg>
      </pc:sldChg>
      <pc:sldChg chg="modSp">
        <pc:chgData name="Monica Shepherd" userId="S::mshepherd@carmel.bhcet.org.uk::4deaa021-1c65-4c5b-9789-4f10d603444e" providerId="AD" clId="Web-{D0E784F4-C2F3-2770-C9AA-0566C608DDEF}" dt="2022-10-04T12:58:44.680" v="222" actId="20577"/>
        <pc:sldMkLst>
          <pc:docMk/>
          <pc:sldMk cId="3123780282" sldId="660"/>
        </pc:sldMkLst>
        <pc:spChg chg="mod">
          <ac:chgData name="Monica Shepherd" userId="S::mshepherd@carmel.bhcet.org.uk::4deaa021-1c65-4c5b-9789-4f10d603444e" providerId="AD" clId="Web-{D0E784F4-C2F3-2770-C9AA-0566C608DDEF}" dt="2022-10-04T12:58:44.680" v="222" actId="20577"/>
          <ac:spMkLst>
            <pc:docMk/>
            <pc:sldMk cId="3123780282" sldId="660"/>
            <ac:spMk id="2" creationId="{00000000-0000-0000-0000-000000000000}"/>
          </ac:spMkLst>
        </pc:spChg>
        <pc:spChg chg="mod">
          <ac:chgData name="Monica Shepherd" userId="S::mshepherd@carmel.bhcet.org.uk::4deaa021-1c65-4c5b-9789-4f10d603444e" providerId="AD" clId="Web-{D0E784F4-C2F3-2770-C9AA-0566C608DDEF}" dt="2022-10-04T12:58:27.195" v="208" actId="20577"/>
          <ac:spMkLst>
            <pc:docMk/>
            <pc:sldMk cId="3123780282" sldId="660"/>
            <ac:spMk id="3" creationId="{00000000-0000-0000-0000-000000000000}"/>
          </ac:spMkLst>
        </pc:spChg>
      </pc:sldChg>
      <pc:sldChg chg="modSp">
        <pc:chgData name="Monica Shepherd" userId="S::mshepherd@carmel.bhcet.org.uk::4deaa021-1c65-4c5b-9789-4f10d603444e" providerId="AD" clId="Web-{D0E784F4-C2F3-2770-C9AA-0566C608DDEF}" dt="2022-10-04T12:59:13.057" v="237" actId="20577"/>
        <pc:sldMkLst>
          <pc:docMk/>
          <pc:sldMk cId="2444955875" sldId="661"/>
        </pc:sldMkLst>
        <pc:spChg chg="mod">
          <ac:chgData name="Monica Shepherd" userId="S::mshepherd@carmel.bhcet.org.uk::4deaa021-1c65-4c5b-9789-4f10d603444e" providerId="AD" clId="Web-{D0E784F4-C2F3-2770-C9AA-0566C608DDEF}" dt="2022-10-04T12:59:13.057" v="237" actId="20577"/>
          <ac:spMkLst>
            <pc:docMk/>
            <pc:sldMk cId="2444955875" sldId="661"/>
            <ac:spMk id="8" creationId="{00000000-0000-0000-0000-000000000000}"/>
          </ac:spMkLst>
        </pc:spChg>
      </pc:sldChg>
      <pc:sldChg chg="modSp">
        <pc:chgData name="Monica Shepherd" userId="S::mshepherd@carmel.bhcet.org.uk::4deaa021-1c65-4c5b-9789-4f10d603444e" providerId="AD" clId="Web-{D0E784F4-C2F3-2770-C9AA-0566C608DDEF}" dt="2022-10-04T13:01:12.626" v="240" actId="20577"/>
        <pc:sldMkLst>
          <pc:docMk/>
          <pc:sldMk cId="3392691721" sldId="662"/>
        </pc:sldMkLst>
        <pc:spChg chg="mod">
          <ac:chgData name="Monica Shepherd" userId="S::mshepherd@carmel.bhcet.org.uk::4deaa021-1c65-4c5b-9789-4f10d603444e" providerId="AD" clId="Web-{D0E784F4-C2F3-2770-C9AA-0566C608DDEF}" dt="2022-10-04T13:01:12.626" v="240" actId="20577"/>
          <ac:spMkLst>
            <pc:docMk/>
            <pc:sldMk cId="3392691721" sldId="662"/>
            <ac:spMk id="9" creationId="{00000000-0000-0000-0000-000000000000}"/>
          </ac:spMkLst>
        </pc:spChg>
      </pc:sldChg>
      <pc:sldChg chg="modSp">
        <pc:chgData name="Monica Shepherd" userId="S::mshepherd@carmel.bhcet.org.uk::4deaa021-1c65-4c5b-9789-4f10d603444e" providerId="AD" clId="Web-{D0E784F4-C2F3-2770-C9AA-0566C608DDEF}" dt="2022-10-04T13:03:39.807" v="271" actId="20577"/>
        <pc:sldMkLst>
          <pc:docMk/>
          <pc:sldMk cId="1784548691" sldId="664"/>
        </pc:sldMkLst>
        <pc:spChg chg="mod">
          <ac:chgData name="Monica Shepherd" userId="S::mshepherd@carmel.bhcet.org.uk::4deaa021-1c65-4c5b-9789-4f10d603444e" providerId="AD" clId="Web-{D0E784F4-C2F3-2770-C9AA-0566C608DDEF}" dt="2022-10-04T13:03:39.807" v="271" actId="20577"/>
          <ac:spMkLst>
            <pc:docMk/>
            <pc:sldMk cId="1784548691" sldId="664"/>
            <ac:spMk id="3" creationId="{00000000-0000-0000-0000-000000000000}"/>
          </ac:spMkLst>
        </pc:spChg>
      </pc:sldChg>
      <pc:sldChg chg="modSp">
        <pc:chgData name="Monica Shepherd" userId="S::mshepherd@carmel.bhcet.org.uk::4deaa021-1c65-4c5b-9789-4f10d603444e" providerId="AD" clId="Web-{D0E784F4-C2F3-2770-C9AA-0566C608DDEF}" dt="2022-10-04T13:03:08.071" v="268" actId="20577"/>
        <pc:sldMkLst>
          <pc:docMk/>
          <pc:sldMk cId="2972294817" sldId="666"/>
        </pc:sldMkLst>
        <pc:spChg chg="mod">
          <ac:chgData name="Monica Shepherd" userId="S::mshepherd@carmel.bhcet.org.uk::4deaa021-1c65-4c5b-9789-4f10d603444e" providerId="AD" clId="Web-{D0E784F4-C2F3-2770-C9AA-0566C608DDEF}" dt="2022-10-04T13:03:08.071" v="268" actId="20577"/>
          <ac:spMkLst>
            <pc:docMk/>
            <pc:sldMk cId="2972294817" sldId="666"/>
            <ac:spMk id="3" creationId="{00000000-0000-0000-0000-000000000000}"/>
          </ac:spMkLst>
        </pc:spChg>
        <pc:spChg chg="mod">
          <ac:chgData name="Monica Shepherd" userId="S::mshepherd@carmel.bhcet.org.uk::4deaa021-1c65-4c5b-9789-4f10d603444e" providerId="AD" clId="Web-{D0E784F4-C2F3-2770-C9AA-0566C608DDEF}" dt="2022-10-04T13:02:03.442" v="251" actId="20577"/>
          <ac:spMkLst>
            <pc:docMk/>
            <pc:sldMk cId="2972294817" sldId="666"/>
            <ac:spMk id="5" creationId="{00000000-0000-0000-0000-000000000000}"/>
          </ac:spMkLst>
        </pc:spChg>
        <pc:spChg chg="mod">
          <ac:chgData name="Monica Shepherd" userId="S::mshepherd@carmel.bhcet.org.uk::4deaa021-1c65-4c5b-9789-4f10d603444e" providerId="AD" clId="Web-{D0E784F4-C2F3-2770-C9AA-0566C608DDEF}" dt="2022-10-04T13:02:05.911" v="252" actId="20577"/>
          <ac:spMkLst>
            <pc:docMk/>
            <pc:sldMk cId="2972294817" sldId="666"/>
            <ac:spMk id="6" creationId="{00000000-0000-0000-0000-000000000000}"/>
          </ac:spMkLst>
        </pc:spChg>
      </pc:sldChg>
      <pc:sldChg chg="modSp">
        <pc:chgData name="Monica Shepherd" userId="S::mshepherd@carmel.bhcet.org.uk::4deaa021-1c65-4c5b-9789-4f10d603444e" providerId="AD" clId="Web-{D0E784F4-C2F3-2770-C9AA-0566C608DDEF}" dt="2022-10-04T13:03:43.635" v="272" actId="20577"/>
        <pc:sldMkLst>
          <pc:docMk/>
          <pc:sldMk cId="3285381015" sldId="667"/>
        </pc:sldMkLst>
        <pc:spChg chg="mod">
          <ac:chgData name="Monica Shepherd" userId="S::mshepherd@carmel.bhcet.org.uk::4deaa021-1c65-4c5b-9789-4f10d603444e" providerId="AD" clId="Web-{D0E784F4-C2F3-2770-C9AA-0566C608DDEF}" dt="2022-10-04T13:03:43.635" v="272" actId="20577"/>
          <ac:spMkLst>
            <pc:docMk/>
            <pc:sldMk cId="3285381015" sldId="667"/>
            <ac:spMk id="4" creationId="{00000000-0000-0000-0000-000000000000}"/>
          </ac:spMkLst>
        </pc:spChg>
      </pc:sldChg>
      <pc:sldChg chg="modSp">
        <pc:chgData name="Monica Shepherd" userId="S::mshepherd@carmel.bhcet.org.uk::4deaa021-1c65-4c5b-9789-4f10d603444e" providerId="AD" clId="Web-{D0E784F4-C2F3-2770-C9AA-0566C608DDEF}" dt="2022-10-04T13:03:02.039" v="267" actId="20577"/>
        <pc:sldMkLst>
          <pc:docMk/>
          <pc:sldMk cId="3727451197" sldId="668"/>
        </pc:sldMkLst>
        <pc:spChg chg="mod">
          <ac:chgData name="Monica Shepherd" userId="S::mshepherd@carmel.bhcet.org.uk::4deaa021-1c65-4c5b-9789-4f10d603444e" providerId="AD" clId="Web-{D0E784F4-C2F3-2770-C9AA-0566C608DDEF}" dt="2022-10-04T13:02:58.101" v="266" actId="20577"/>
          <ac:spMkLst>
            <pc:docMk/>
            <pc:sldMk cId="3727451197" sldId="668"/>
            <ac:spMk id="4" creationId="{00000000-0000-0000-0000-000000000000}"/>
          </ac:spMkLst>
        </pc:spChg>
        <pc:spChg chg="mod">
          <ac:chgData name="Monica Shepherd" userId="S::mshepherd@carmel.bhcet.org.uk::4deaa021-1c65-4c5b-9789-4f10d603444e" providerId="AD" clId="Web-{D0E784F4-C2F3-2770-C9AA-0566C608DDEF}" dt="2022-10-04T13:03:02.039" v="267" actId="20577"/>
          <ac:spMkLst>
            <pc:docMk/>
            <pc:sldMk cId="3727451197" sldId="668"/>
            <ac:spMk id="6" creationId="{00000000-0000-0000-0000-000000000000}"/>
          </ac:spMkLst>
        </pc:spChg>
      </pc:sldChg>
      <pc:sldChg chg="del">
        <pc:chgData name="Monica Shepherd" userId="S::mshepherd@carmel.bhcet.org.uk::4deaa021-1c65-4c5b-9789-4f10d603444e" providerId="AD" clId="Web-{D0E784F4-C2F3-2770-C9AA-0566C608DDEF}" dt="2022-10-04T13:07:34.383" v="284"/>
        <pc:sldMkLst>
          <pc:docMk/>
          <pc:sldMk cId="2476812629" sldId="675"/>
        </pc:sldMkLst>
      </pc:sldChg>
      <pc:sldChg chg="modSp">
        <pc:chgData name="Monica Shepherd" userId="S::mshepherd@carmel.bhcet.org.uk::4deaa021-1c65-4c5b-9789-4f10d603444e" providerId="AD" clId="Web-{D0E784F4-C2F3-2770-C9AA-0566C608DDEF}" dt="2022-10-04T12:55:12.340" v="161" actId="20577"/>
        <pc:sldMkLst>
          <pc:docMk/>
          <pc:sldMk cId="1924521226" sldId="707"/>
        </pc:sldMkLst>
        <pc:spChg chg="mod">
          <ac:chgData name="Monica Shepherd" userId="S::mshepherd@carmel.bhcet.org.uk::4deaa021-1c65-4c5b-9789-4f10d603444e" providerId="AD" clId="Web-{D0E784F4-C2F3-2770-C9AA-0566C608DDEF}" dt="2022-10-04T12:55:12.340" v="161" actId="20577"/>
          <ac:spMkLst>
            <pc:docMk/>
            <pc:sldMk cId="1924521226" sldId="707"/>
            <ac:spMk id="12291" creationId="{00000000-0000-0000-0000-000000000000}"/>
          </ac:spMkLst>
        </pc:spChg>
      </pc:sldChg>
    </pc:docChg>
  </pc:docChgLst>
  <pc:docChgLst>
    <pc:chgData name="Monica Shepherd" userId="S::mshepherd@carmel.bhcet.org.uk::4deaa021-1c65-4c5b-9789-4f10d603444e" providerId="AD" clId="Web-{8F9006B2-936A-4B9F-A3DF-F01B2E802BE9}"/>
    <pc:docChg chg="delSld modSld">
      <pc:chgData name="Monica Shepherd" userId="S::mshepherd@carmel.bhcet.org.uk::4deaa021-1c65-4c5b-9789-4f10d603444e" providerId="AD" clId="Web-{8F9006B2-936A-4B9F-A3DF-F01B2E802BE9}" dt="2022-09-21T11:20:17.265" v="15"/>
      <pc:docMkLst>
        <pc:docMk/>
      </pc:docMkLst>
      <pc:sldChg chg="modSp">
        <pc:chgData name="Monica Shepherd" userId="S::mshepherd@carmel.bhcet.org.uk::4deaa021-1c65-4c5b-9789-4f10d603444e" providerId="AD" clId="Web-{8F9006B2-936A-4B9F-A3DF-F01B2E802BE9}" dt="2022-09-21T11:20:13.280" v="14" actId="20577"/>
        <pc:sldMkLst>
          <pc:docMk/>
          <pc:sldMk cId="1578538008" sldId="449"/>
        </pc:sldMkLst>
        <pc:spChg chg="mod">
          <ac:chgData name="Monica Shepherd" userId="S::mshepherd@carmel.bhcet.org.uk::4deaa021-1c65-4c5b-9789-4f10d603444e" providerId="AD" clId="Web-{8F9006B2-936A-4B9F-A3DF-F01B2E802BE9}" dt="2022-09-21T11:20:13.280" v="14" actId="20577"/>
          <ac:spMkLst>
            <pc:docMk/>
            <pc:sldMk cId="1578538008" sldId="449"/>
            <ac:spMk id="3" creationId="{00000000-0000-0000-0000-000000000000}"/>
          </ac:spMkLst>
        </pc:spChg>
      </pc:sldChg>
      <pc:sldChg chg="del">
        <pc:chgData name="Monica Shepherd" userId="S::mshepherd@carmel.bhcet.org.uk::4deaa021-1c65-4c5b-9789-4f10d603444e" providerId="AD" clId="Web-{8F9006B2-936A-4B9F-A3DF-F01B2E802BE9}" dt="2022-09-21T11:20:17.265" v="15"/>
        <pc:sldMkLst>
          <pc:docMk/>
          <pc:sldMk cId="4170721576" sldId="523"/>
        </pc:sldMkLst>
      </pc:sldChg>
    </pc:docChg>
  </pc:docChgLst>
  <pc:docChgLst>
    <pc:chgData name="Monica Shepherd" userId="S::mshepherd@carmel.bhcet.org.uk::4deaa021-1c65-4c5b-9789-4f10d603444e" providerId="AD" clId="Web-{82B0D65B-28CE-4536-9733-9B8442D7AD14}"/>
    <pc:docChg chg="modSld">
      <pc:chgData name="Monica Shepherd" userId="S::mshepherd@carmel.bhcet.org.uk::4deaa021-1c65-4c5b-9789-4f10d603444e" providerId="AD" clId="Web-{82B0D65B-28CE-4536-9733-9B8442D7AD14}" dt="2023-10-04T10:24:14.434" v="21" actId="20577"/>
      <pc:docMkLst>
        <pc:docMk/>
      </pc:docMkLst>
      <pc:sldChg chg="modSp">
        <pc:chgData name="Monica Shepherd" userId="S::mshepherd@carmel.bhcet.org.uk::4deaa021-1c65-4c5b-9789-4f10d603444e" providerId="AD" clId="Web-{82B0D65B-28CE-4536-9733-9B8442D7AD14}" dt="2023-10-04T10:24:14.434" v="21" actId="20577"/>
        <pc:sldMkLst>
          <pc:docMk/>
          <pc:sldMk cId="1578538008" sldId="449"/>
        </pc:sldMkLst>
        <pc:spChg chg="mod">
          <ac:chgData name="Monica Shepherd" userId="S::mshepherd@carmel.bhcet.org.uk::4deaa021-1c65-4c5b-9789-4f10d603444e" providerId="AD" clId="Web-{82B0D65B-28CE-4536-9733-9B8442D7AD14}" dt="2023-10-04T10:24:14.434" v="21" actId="20577"/>
          <ac:spMkLst>
            <pc:docMk/>
            <pc:sldMk cId="1578538008" sldId="449"/>
            <ac:spMk id="3" creationId="{00000000-0000-0000-0000-000000000000}"/>
          </ac:spMkLst>
        </pc:spChg>
      </pc:sldChg>
    </pc:docChg>
  </pc:docChgLst>
  <pc:docChgLst>
    <pc:chgData name="Monica Shepherd" userId="S::mshepherd@carmel.bhcet.org.uk::4deaa021-1c65-4c5b-9789-4f10d603444e" providerId="AD" clId="Web-{C44EF584-4F5E-4600-8B05-B70BAADD132E}"/>
    <pc:docChg chg="addSld modSld">
      <pc:chgData name="Monica Shepherd" userId="S::mshepherd@carmel.bhcet.org.uk::4deaa021-1c65-4c5b-9789-4f10d603444e" providerId="AD" clId="Web-{C44EF584-4F5E-4600-8B05-B70BAADD132E}" dt="2023-10-05T08:16:12.997" v="149"/>
      <pc:docMkLst>
        <pc:docMk/>
      </pc:docMkLst>
      <pc:sldChg chg="modSp">
        <pc:chgData name="Monica Shepherd" userId="S::mshepherd@carmel.bhcet.org.uk::4deaa021-1c65-4c5b-9789-4f10d603444e" providerId="AD" clId="Web-{C44EF584-4F5E-4600-8B05-B70BAADD132E}" dt="2023-10-05T08:11:43.178" v="148"/>
        <pc:sldMkLst>
          <pc:docMk/>
          <pc:sldMk cId="3016119144" sldId="623"/>
        </pc:sldMkLst>
        <pc:graphicFrameChg chg="mod modGraphic">
          <ac:chgData name="Monica Shepherd" userId="S::mshepherd@carmel.bhcet.org.uk::4deaa021-1c65-4c5b-9789-4f10d603444e" providerId="AD" clId="Web-{C44EF584-4F5E-4600-8B05-B70BAADD132E}" dt="2023-10-05T08:11:43.178" v="148"/>
          <ac:graphicFrameMkLst>
            <pc:docMk/>
            <pc:sldMk cId="3016119144" sldId="623"/>
            <ac:graphicFrameMk id="4" creationId="{00000000-0000-0000-0000-000000000000}"/>
          </ac:graphicFrameMkLst>
        </pc:graphicFrameChg>
      </pc:sldChg>
      <pc:sldChg chg="modSp">
        <pc:chgData name="Monica Shepherd" userId="S::mshepherd@carmel.bhcet.org.uk::4deaa021-1c65-4c5b-9789-4f10d603444e" providerId="AD" clId="Web-{C44EF584-4F5E-4600-8B05-B70BAADD132E}" dt="2023-10-05T08:02:16.677" v="144" actId="20577"/>
        <pc:sldMkLst>
          <pc:docMk/>
          <pc:sldMk cId="106868436" sldId="651"/>
        </pc:sldMkLst>
        <pc:spChg chg="mod">
          <ac:chgData name="Monica Shepherd" userId="S::mshepherd@carmel.bhcet.org.uk::4deaa021-1c65-4c5b-9789-4f10d603444e" providerId="AD" clId="Web-{C44EF584-4F5E-4600-8B05-B70BAADD132E}" dt="2023-10-05T08:02:16.677" v="144" actId="20577"/>
          <ac:spMkLst>
            <pc:docMk/>
            <pc:sldMk cId="106868436" sldId="651"/>
            <ac:spMk id="4" creationId="{00000000-0000-0000-0000-000000000000}"/>
          </ac:spMkLst>
        </pc:spChg>
      </pc:sldChg>
      <pc:sldChg chg="modSp">
        <pc:chgData name="Monica Shepherd" userId="S::mshepherd@carmel.bhcet.org.uk::4deaa021-1c65-4c5b-9789-4f10d603444e" providerId="AD" clId="Web-{C44EF584-4F5E-4600-8B05-B70BAADD132E}" dt="2023-10-05T08:04:20.697" v="146" actId="20577"/>
        <pc:sldMkLst>
          <pc:docMk/>
          <pc:sldMk cId="3392691721" sldId="662"/>
        </pc:sldMkLst>
        <pc:spChg chg="mod">
          <ac:chgData name="Monica Shepherd" userId="S::mshepherd@carmel.bhcet.org.uk::4deaa021-1c65-4c5b-9789-4f10d603444e" providerId="AD" clId="Web-{C44EF584-4F5E-4600-8B05-B70BAADD132E}" dt="2023-10-05T08:04:20.697" v="146" actId="20577"/>
          <ac:spMkLst>
            <pc:docMk/>
            <pc:sldMk cId="3392691721" sldId="662"/>
            <ac:spMk id="9" creationId="{00000000-0000-0000-0000-000000000000}"/>
          </ac:spMkLst>
        </pc:spChg>
      </pc:sldChg>
      <pc:sldChg chg="modSp">
        <pc:chgData name="Monica Shepherd" userId="S::mshepherd@carmel.bhcet.org.uk::4deaa021-1c65-4c5b-9789-4f10d603444e" providerId="AD" clId="Web-{C44EF584-4F5E-4600-8B05-B70BAADD132E}" dt="2023-10-05T07:37:44.590" v="1" actId="20577"/>
        <pc:sldMkLst>
          <pc:docMk/>
          <pc:sldMk cId="894113401" sldId="692"/>
        </pc:sldMkLst>
        <pc:spChg chg="mod">
          <ac:chgData name="Monica Shepherd" userId="S::mshepherd@carmel.bhcet.org.uk::4deaa021-1c65-4c5b-9789-4f10d603444e" providerId="AD" clId="Web-{C44EF584-4F5E-4600-8B05-B70BAADD132E}" dt="2023-10-05T07:37:44.590" v="1" actId="20577"/>
          <ac:spMkLst>
            <pc:docMk/>
            <pc:sldMk cId="894113401" sldId="692"/>
            <ac:spMk id="26627" creationId="{00000000-0000-0000-0000-000000000000}"/>
          </ac:spMkLst>
        </pc:spChg>
      </pc:sldChg>
      <pc:sldChg chg="modSp">
        <pc:chgData name="Monica Shepherd" userId="S::mshepherd@carmel.bhcet.org.uk::4deaa021-1c65-4c5b-9789-4f10d603444e" providerId="AD" clId="Web-{C44EF584-4F5E-4600-8B05-B70BAADD132E}" dt="2023-10-05T07:52:48.849" v="142" actId="20577"/>
        <pc:sldMkLst>
          <pc:docMk/>
          <pc:sldMk cId="228800110" sldId="705"/>
        </pc:sldMkLst>
        <pc:spChg chg="mod">
          <ac:chgData name="Monica Shepherd" userId="S::mshepherd@carmel.bhcet.org.uk::4deaa021-1c65-4c5b-9789-4f10d603444e" providerId="AD" clId="Web-{C44EF584-4F5E-4600-8B05-B70BAADD132E}" dt="2023-10-05T07:52:48.849" v="142" actId="20577"/>
          <ac:spMkLst>
            <pc:docMk/>
            <pc:sldMk cId="228800110" sldId="705"/>
            <ac:spMk id="40962" creationId="{00000000-0000-0000-0000-000000000000}"/>
          </ac:spMkLst>
        </pc:spChg>
        <pc:spChg chg="mod">
          <ac:chgData name="Monica Shepherd" userId="S::mshepherd@carmel.bhcet.org.uk::4deaa021-1c65-4c5b-9789-4f10d603444e" providerId="AD" clId="Web-{C44EF584-4F5E-4600-8B05-B70BAADD132E}" dt="2023-10-05T07:52:13.551" v="130" actId="20577"/>
          <ac:spMkLst>
            <pc:docMk/>
            <pc:sldMk cId="228800110" sldId="705"/>
            <ac:spMk id="40963" creationId="{00000000-0000-0000-0000-000000000000}"/>
          </ac:spMkLst>
        </pc:spChg>
      </pc:sldChg>
      <pc:sldChg chg="new">
        <pc:chgData name="Monica Shepherd" userId="S::mshepherd@carmel.bhcet.org.uk::4deaa021-1c65-4c5b-9789-4f10d603444e" providerId="AD" clId="Web-{C44EF584-4F5E-4600-8B05-B70BAADD132E}" dt="2023-10-05T08:16:12.997" v="149"/>
        <pc:sldMkLst>
          <pc:docMk/>
          <pc:sldMk cId="3313641772" sldId="7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903A0A9-EB75-4CF4-99B9-FABC4CE45805}" type="datetimeFigureOut">
              <a:rPr lang="en-GB" smtClean="0"/>
              <a:t>09/11/2023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EAEF52-9C05-4616-A39C-1700E0579A5E}" type="slidenum">
              <a:rPr lang="en-GB" smtClean="0"/>
              <a:t>‹#›</a:t>
            </a:fld>
            <a:endParaRPr lang="en-GB"/>
          </a:p>
        </p:txBody>
      </p:sp>
    </p:spTree>
    <p:extLst>
      <p:ext uri="{BB962C8B-B14F-4D97-AF65-F5344CB8AC3E}">
        <p14:creationId xmlns:p14="http://schemas.microsoft.com/office/powerpoint/2010/main" val="21193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AEF52-9C05-4616-A39C-1700E0579A5E}" type="slidenum">
              <a:rPr lang="en-GB" smtClean="0"/>
              <a:t>2</a:t>
            </a:fld>
            <a:endParaRPr lang="en-GB"/>
          </a:p>
        </p:txBody>
      </p:sp>
    </p:spTree>
    <p:extLst>
      <p:ext uri="{BB962C8B-B14F-4D97-AF65-F5344CB8AC3E}">
        <p14:creationId xmlns:p14="http://schemas.microsoft.com/office/powerpoint/2010/main" val="2268961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ea typeface="ＭＳ Ｐゴシック" charset="-128"/>
              </a:rPr>
              <a:t>Provide some other areas for research or ideas for the next lesson</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fld id="{BBECBEAE-4F69-5248-A373-441120F21A1E}" type="slidenum">
              <a:rPr lang="en-GB" altLang="en-US"/>
              <a:pPr/>
              <a:t>29</a:t>
            </a:fld>
            <a:endParaRPr lang="en-GB" altLang="en-US"/>
          </a:p>
        </p:txBody>
      </p:sp>
    </p:spTree>
    <p:extLst>
      <p:ext uri="{BB962C8B-B14F-4D97-AF65-F5344CB8AC3E}">
        <p14:creationId xmlns:p14="http://schemas.microsoft.com/office/powerpoint/2010/main" val="3167526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AEF52-9C05-4616-A39C-1700E0579A5E}" type="slidenum">
              <a:rPr lang="en-GB" smtClean="0"/>
              <a:t>63</a:t>
            </a:fld>
            <a:endParaRPr lang="en-GB"/>
          </a:p>
        </p:txBody>
      </p:sp>
    </p:spTree>
    <p:extLst>
      <p:ext uri="{BB962C8B-B14F-4D97-AF65-F5344CB8AC3E}">
        <p14:creationId xmlns:p14="http://schemas.microsoft.com/office/powerpoint/2010/main" val="79879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AEF52-9C05-4616-A39C-1700E0579A5E}" type="slidenum">
              <a:rPr lang="en-GB" smtClean="0"/>
              <a:t>7</a:t>
            </a:fld>
            <a:endParaRPr lang="en-GB"/>
          </a:p>
        </p:txBody>
      </p:sp>
    </p:spTree>
    <p:extLst>
      <p:ext uri="{BB962C8B-B14F-4D97-AF65-F5344CB8AC3E}">
        <p14:creationId xmlns:p14="http://schemas.microsoft.com/office/powerpoint/2010/main" val="283718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EEF Setting – </a:t>
            </a:r>
            <a:r>
              <a:rPr lang="en-GB" err="1"/>
              <a:t>non judgmental</a:t>
            </a:r>
            <a:r>
              <a:rPr lang="en-GB"/>
              <a:t> (evidence-based)</a:t>
            </a:r>
          </a:p>
        </p:txBody>
      </p:sp>
      <p:sp>
        <p:nvSpPr>
          <p:cNvPr id="4" name="Slide Number Placeholder 3"/>
          <p:cNvSpPr>
            <a:spLocks noGrp="1"/>
          </p:cNvSpPr>
          <p:nvPr>
            <p:ph type="sldNum" sz="quarter" idx="10"/>
          </p:nvPr>
        </p:nvSpPr>
        <p:spPr/>
        <p:txBody>
          <a:bodyPr/>
          <a:lstStyle/>
          <a:p>
            <a:fld id="{4BEAEF52-9C05-4616-A39C-1700E0579A5E}" type="slidenum">
              <a:rPr lang="en-GB" smtClean="0"/>
              <a:t>8</a:t>
            </a:fld>
            <a:endParaRPr lang="en-GB"/>
          </a:p>
        </p:txBody>
      </p:sp>
    </p:spTree>
    <p:extLst>
      <p:ext uri="{BB962C8B-B14F-4D97-AF65-F5344CB8AC3E}">
        <p14:creationId xmlns:p14="http://schemas.microsoft.com/office/powerpoint/2010/main" val="285998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EAEF52-9C05-4616-A39C-1700E0579A5E}" type="slidenum">
              <a:rPr lang="en-GB" smtClean="0"/>
              <a:t>9</a:t>
            </a:fld>
            <a:endParaRPr lang="en-GB"/>
          </a:p>
        </p:txBody>
      </p:sp>
    </p:spTree>
    <p:extLst>
      <p:ext uri="{BB962C8B-B14F-4D97-AF65-F5344CB8AC3E}">
        <p14:creationId xmlns:p14="http://schemas.microsoft.com/office/powerpoint/2010/main" val="3515409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ea typeface="ＭＳ Ｐゴシック" charset="-128"/>
              </a:rPr>
              <a:t>In two groups – one long term, one short term the group record as many examples as they can. They can use post its to write down excellent examples for each one example per post it.</a:t>
            </a:r>
          </a:p>
          <a:p>
            <a:pPr eaLnBrk="1" hangingPunct="1">
              <a:spcBef>
                <a:spcPct val="0"/>
              </a:spcBef>
            </a:pPr>
            <a:endParaRPr lang="en-GB" altLang="en-US">
              <a:ea typeface="ＭＳ Ｐゴシック" charset="-128"/>
            </a:endParaRPr>
          </a:p>
          <a:p>
            <a:pPr eaLnBrk="1" hangingPunct="1">
              <a:spcBef>
                <a:spcPct val="0"/>
              </a:spcBef>
            </a:pPr>
            <a:r>
              <a:rPr lang="en-GB" altLang="en-US">
                <a:ea typeface="ＭＳ Ｐゴシック" charset="-128"/>
              </a:rPr>
              <a:t>The group can then swap over and add any more ideas to the other group.</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fld id="{9329FC34-DDA5-5843-B952-ED800B9FC8EC}" type="slidenum">
              <a:rPr lang="en-GB" altLang="en-US"/>
              <a:pPr/>
              <a:t>14</a:t>
            </a:fld>
            <a:endParaRPr lang="en-GB" altLang="en-US"/>
          </a:p>
        </p:txBody>
      </p:sp>
    </p:spTree>
    <p:extLst>
      <p:ext uri="{BB962C8B-B14F-4D97-AF65-F5344CB8AC3E}">
        <p14:creationId xmlns:p14="http://schemas.microsoft.com/office/powerpoint/2010/main" val="154395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a typeface="ＭＳ Ｐゴシック" charset="-128"/>
              </a:rPr>
              <a:t>The next set of slides will contain some other examples of progress which can be used to ensure the basics have been covered!</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fld id="{FA3D0B81-0058-224E-A822-2E61357AEDDA}" type="slidenum">
              <a:rPr lang="en-GB" altLang="en-US"/>
              <a:pPr/>
              <a:t>15</a:t>
            </a:fld>
            <a:endParaRPr lang="en-GB" altLang="en-US"/>
          </a:p>
        </p:txBody>
      </p:sp>
    </p:spTree>
    <p:extLst>
      <p:ext uri="{BB962C8B-B14F-4D97-AF65-F5344CB8AC3E}">
        <p14:creationId xmlns:p14="http://schemas.microsoft.com/office/powerpoint/2010/main" val="1707947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a typeface="ＭＳ Ｐゴシック" charset="-128"/>
              </a:rPr>
              <a:t>The next set of slides will contain some other examples of progress which can be used to ensure the basics have been covered!</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fld id="{FA3D0B81-0058-224E-A822-2E61357AEDDA}" type="slidenum">
              <a:rPr lang="en-GB" altLang="en-US"/>
              <a:pPr/>
              <a:t>16</a:t>
            </a:fld>
            <a:endParaRPr lang="en-GB" altLang="en-US"/>
          </a:p>
        </p:txBody>
      </p:sp>
    </p:spTree>
    <p:extLst>
      <p:ext uri="{BB962C8B-B14F-4D97-AF65-F5344CB8AC3E}">
        <p14:creationId xmlns:p14="http://schemas.microsoft.com/office/powerpoint/2010/main" val="28374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ea typeface="ＭＳ Ｐゴシック" charset="-128"/>
              </a:rPr>
              <a:t>Input on models of learning to use for personal focus and development</a:t>
            </a:r>
          </a:p>
          <a:p>
            <a:pPr eaLnBrk="1" hangingPunct="1">
              <a:spcBef>
                <a:spcPct val="0"/>
              </a:spcBef>
            </a:pPr>
            <a:r>
              <a:rPr lang="en-GB" altLang="en-US">
                <a:ea typeface="ＭＳ Ｐゴシック" charset="-128"/>
              </a:rPr>
              <a:t>Could</a:t>
            </a:r>
            <a:r>
              <a:rPr lang="en-GB" altLang="en-US" baseline="0">
                <a:ea typeface="ＭＳ Ｐゴシック" charset="-128"/>
              </a:rPr>
              <a:t> use this model overtime or for one lesson to make progress visible</a:t>
            </a:r>
            <a:endParaRPr lang="en-GB" altLang="en-US">
              <a:ea typeface="ＭＳ Ｐゴシック"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fld id="{1506744E-05CC-4849-9DAB-A377BBFF0F40}" type="slidenum">
              <a:rPr lang="en-GB" altLang="en-US"/>
              <a:pPr/>
              <a:t>20</a:t>
            </a:fld>
            <a:endParaRPr lang="en-GB" altLang="en-US"/>
          </a:p>
        </p:txBody>
      </p:sp>
    </p:spTree>
    <p:extLst>
      <p:ext uri="{BB962C8B-B14F-4D97-AF65-F5344CB8AC3E}">
        <p14:creationId xmlns:p14="http://schemas.microsoft.com/office/powerpoint/2010/main" val="30120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Reflection and self evaluation</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fld id="{105B4FFB-78B5-1549-A62B-2ED4D4B3B7CD}" type="slidenum">
              <a:rPr lang="en-GB" altLang="en-US"/>
              <a:pPr/>
              <a:t>28</a:t>
            </a:fld>
            <a:endParaRPr lang="en-GB" altLang="en-US"/>
          </a:p>
        </p:txBody>
      </p:sp>
    </p:spTree>
    <p:extLst>
      <p:ext uri="{BB962C8B-B14F-4D97-AF65-F5344CB8AC3E}">
        <p14:creationId xmlns:p14="http://schemas.microsoft.com/office/powerpoint/2010/main" val="1963331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6512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1EB4-F472-4602-AC63-C25E1F9EE2B5}"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74123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3521369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3000939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6" name="Slide Number Placeholder 5"/>
          <p:cNvSpPr txBox="1">
            <a:spLocks/>
          </p:cNvSpPr>
          <p:nvPr userDrawn="1"/>
        </p:nvSpPr>
        <p:spPr>
          <a:xfrm>
            <a:off x="8610600" y="6356350"/>
            <a:ext cx="2743200" cy="365125"/>
          </a:xfrm>
          <a:prstGeom prst="rect">
            <a:avLst/>
          </a:prstGeom>
        </p:spPr>
        <p:txBody>
          <a:bodyPr anchor="ctr"/>
          <a:lstStyle>
            <a:defPPr>
              <a:defRPr lang="en-GB"/>
            </a:defPPr>
            <a:lvl1pPr algn="r" rtl="0" eaLnBrk="0" fontAlgn="base" hangingPunct="0">
              <a:spcBef>
                <a:spcPct val="0"/>
              </a:spcBef>
              <a:spcAft>
                <a:spcPct val="0"/>
              </a:spcAft>
              <a:defRPr sz="1200" kern="1200">
                <a:solidFill>
                  <a:schemeClr val="tx1">
                    <a:tint val="75000"/>
                  </a:schemeClr>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a:lstStyle>
          <a:p>
            <a:pPr>
              <a:defRPr/>
            </a:pPr>
            <a:fld id="{1A9A2591-EEF0-433C-810D-0B3D1561BABF}" type="slidenum">
              <a:rPr lang="en-GB" altLang="en-US" smtClean="0"/>
              <a:pPr>
                <a:defRPr/>
              </a:pPr>
              <a:t>‹#›</a:t>
            </a:fld>
            <a:endParaRPr lang="en-GB" altLang="en-US"/>
          </a:p>
        </p:txBody>
      </p:sp>
      <p:sp>
        <p:nvSpPr>
          <p:cNvPr id="7" name="Date Placeholder 3"/>
          <p:cNvSpPr txBox="1">
            <a:spLocks/>
          </p:cNvSpPr>
          <p:nvPr userDrawn="1"/>
        </p:nvSpPr>
        <p:spPr>
          <a:xfrm>
            <a:off x="838200" y="6356350"/>
            <a:ext cx="2743200" cy="365125"/>
          </a:xfrm>
          <a:prstGeom prst="rect">
            <a:avLst/>
          </a:prstGeom>
        </p:spPr>
        <p:txBody>
          <a:bodyPr anchor="ctr"/>
          <a:lstStyle>
            <a:defPPr>
              <a:defRPr lang="en-GB"/>
            </a:defPPr>
            <a:lvl1pPr algn="l" rtl="0" eaLnBrk="0" fontAlgn="base" hangingPunct="0">
              <a:spcBef>
                <a:spcPct val="0"/>
              </a:spcBef>
              <a:spcAft>
                <a:spcPct val="0"/>
              </a:spcAft>
              <a:defRPr sz="1200" kern="1200">
                <a:solidFill>
                  <a:schemeClr val="tx1">
                    <a:tint val="75000"/>
                  </a:schemeClr>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a:lstStyle>
          <a:p>
            <a:pPr>
              <a:defRPr/>
            </a:pPr>
            <a:fld id="{3A6FD2A8-89ED-48FA-B7FF-6B8480C8C554}" type="datetimeFigureOut">
              <a:rPr lang="en-GB" smtClean="0"/>
              <a:pPr>
                <a:defRPr/>
              </a:pPr>
              <a:t>09/11/2023</a:t>
            </a:fld>
            <a:endParaRPr lang="en-GB"/>
          </a:p>
        </p:txBody>
      </p:sp>
      <p:sp>
        <p:nvSpPr>
          <p:cNvPr id="8" name="Slide Number Placeholder 5"/>
          <p:cNvSpPr txBox="1">
            <a:spLocks/>
          </p:cNvSpPr>
          <p:nvPr userDrawn="1"/>
        </p:nvSpPr>
        <p:spPr>
          <a:xfrm>
            <a:off x="8610600" y="6356350"/>
            <a:ext cx="2743200" cy="365125"/>
          </a:xfrm>
          <a:prstGeom prst="rect">
            <a:avLst/>
          </a:prstGeom>
        </p:spPr>
        <p:txBody>
          <a:bodyPr anchor="ctr"/>
          <a:lstStyle>
            <a:defPPr>
              <a:defRPr lang="en-GB"/>
            </a:defPPr>
            <a:lvl1pPr algn="r" rtl="0" eaLnBrk="0" fontAlgn="base" hangingPunct="0">
              <a:spcBef>
                <a:spcPct val="0"/>
              </a:spcBef>
              <a:spcAft>
                <a:spcPct val="0"/>
              </a:spcAft>
              <a:defRPr sz="1200" kern="1200">
                <a:solidFill>
                  <a:schemeClr val="tx1">
                    <a:tint val="75000"/>
                  </a:schemeClr>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a:lstStyle>
          <a:p>
            <a:pPr>
              <a:defRPr/>
            </a:pPr>
            <a:fld id="{DDDD52A2-EF5B-4852-991F-921A38D52139}" type="slidenum">
              <a:rPr lang="en-GB" smtClean="0"/>
              <a:pPr>
                <a:defRPr/>
              </a:pPr>
              <a:t>‹#›</a:t>
            </a:fld>
            <a:endParaRPr lang="en-GB"/>
          </a:p>
        </p:txBody>
      </p:sp>
      <p:grpSp>
        <p:nvGrpSpPr>
          <p:cNvPr id="9" name="Group 21"/>
          <p:cNvGrpSpPr>
            <a:grpSpLocks/>
          </p:cNvGrpSpPr>
          <p:nvPr userDrawn="1"/>
        </p:nvGrpSpPr>
        <p:grpSpPr bwMode="auto">
          <a:xfrm>
            <a:off x="0" y="5972175"/>
            <a:ext cx="12192000" cy="885825"/>
            <a:chOff x="0" y="5972090"/>
            <a:chExt cx="12192000" cy="885909"/>
          </a:xfrm>
        </p:grpSpPr>
        <p:sp>
          <p:nvSpPr>
            <p:cNvPr id="10" name="Rectangle 9"/>
            <p:cNvSpPr/>
            <p:nvPr/>
          </p:nvSpPr>
          <p:spPr>
            <a:xfrm>
              <a:off x="0" y="5972090"/>
              <a:ext cx="12192000" cy="885909"/>
            </a:xfrm>
            <a:prstGeom prst="rect">
              <a:avLst/>
            </a:prstGeom>
            <a:solidFill>
              <a:srgbClr val="191A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17050" y="5991141"/>
              <a:ext cx="2618506" cy="82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191000" y="6116567"/>
              <a:ext cx="3810000" cy="522337"/>
            </a:xfrm>
            <a:prstGeom prst="rect">
              <a:avLst/>
            </a:prstGeom>
            <a:noFill/>
            <a:ln>
              <a:noFill/>
            </a:ln>
          </p:spPr>
          <p:txBody>
            <a:bodyPr>
              <a:spAutoFit/>
            </a:bodyPr>
            <a:lstStyle/>
            <a:p>
              <a:pPr algn="ctr">
                <a:defRPr/>
              </a:pPr>
              <a:r>
                <a:rPr lang="en-GB" sz="2800" spc="-150">
                  <a:solidFill>
                    <a:schemeClr val="bg1"/>
                  </a:solidFill>
                  <a:latin typeface="+mn-lt"/>
                </a:rPr>
                <a:t>www.</a:t>
              </a:r>
              <a:r>
                <a:rPr lang="en-GB" sz="2800" b="1" spc="-150">
                  <a:solidFill>
                    <a:schemeClr val="bg1"/>
                  </a:solidFill>
                  <a:latin typeface="+mn-lt"/>
                </a:rPr>
                <a:t>inspiringteachers</a:t>
              </a:r>
              <a:r>
                <a:rPr lang="en-GB" sz="2800" spc="-150">
                  <a:solidFill>
                    <a:schemeClr val="bg1"/>
                  </a:solidFill>
                  <a:latin typeface="+mn-lt"/>
                </a:rPr>
                <a:t>.me</a:t>
              </a:r>
              <a:endParaRPr lang="en-GB" spc="-150">
                <a:solidFill>
                  <a:schemeClr val="bg1"/>
                </a:solidFill>
                <a:latin typeface="+mn-lt"/>
              </a:endParaRPr>
            </a:p>
          </p:txBody>
        </p:sp>
        <p:pic>
          <p:nvPicPr>
            <p:cNvPr id="13" name="Picture 4" descr="https://www.getsimi.com/public/img/facebo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59" y="6074745"/>
              <a:ext cx="660316" cy="6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http://www.soilsolutions.com.au/images/twitter-circle-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155" y="6155993"/>
              <a:ext cx="523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http://www.herestwocents.com/images/linkedin.png?14128896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509" y="6087445"/>
              <a:ext cx="660316" cy="6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5"/>
          <p:cNvSpPr/>
          <p:nvPr userDrawn="1"/>
        </p:nvSpPr>
        <p:spPr>
          <a:xfrm>
            <a:off x="0" y="0"/>
            <a:ext cx="12192000" cy="598488"/>
          </a:xfrm>
          <a:prstGeom prst="rect">
            <a:avLst/>
          </a:prstGeom>
          <a:solidFill>
            <a:srgbClr val="191A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TextBox 16"/>
          <p:cNvSpPr txBox="1"/>
          <p:nvPr userDrawn="1"/>
        </p:nvSpPr>
        <p:spPr>
          <a:xfrm>
            <a:off x="142875" y="31750"/>
            <a:ext cx="2705100" cy="522288"/>
          </a:xfrm>
          <a:prstGeom prst="rect">
            <a:avLst/>
          </a:prstGeom>
          <a:noFill/>
        </p:spPr>
        <p:txBody>
          <a:bodyPr wrap="none">
            <a:spAutoFit/>
          </a:bodyPr>
          <a:lstStyle/>
          <a:p>
            <a:pPr>
              <a:defRPr/>
            </a:pPr>
            <a:r>
              <a:rPr lang="en-GB" sz="2800" b="1" spc="-150">
                <a:solidFill>
                  <a:schemeClr val="bg1"/>
                </a:solidFill>
                <a:latin typeface="+mn-lt"/>
              </a:rPr>
              <a:t>Educational Theory</a:t>
            </a:r>
            <a:endParaRPr lang="en-GB" sz="2800" spc="-150">
              <a:solidFill>
                <a:schemeClr val="bg1"/>
              </a:solidFill>
              <a:latin typeface="+mn-lt"/>
            </a:endParaRPr>
          </a:p>
        </p:txBody>
      </p:sp>
      <p:sp>
        <p:nvSpPr>
          <p:cNvPr id="2" name="Title 1"/>
          <p:cNvSpPr>
            <a:spLocks noGrp="1"/>
          </p:cNvSpPr>
          <p:nvPr>
            <p:ph type="title"/>
          </p:nvPr>
        </p:nvSpPr>
        <p:spPr>
          <a:xfrm>
            <a:off x="1162051" y="854574"/>
            <a:ext cx="10883900" cy="769441"/>
          </a:xfrm>
        </p:spPr>
        <p:txBody>
          <a:bodyPr/>
          <a:lstStyle/>
          <a:p>
            <a:r>
              <a:rPr lang="en-US"/>
              <a:t>Click to edit Master title style</a:t>
            </a:r>
            <a:endParaRPr lang="en-GB"/>
          </a:p>
        </p:txBody>
      </p:sp>
      <p:sp>
        <p:nvSpPr>
          <p:cNvPr id="3" name="Content Placeholder 2"/>
          <p:cNvSpPr>
            <a:spLocks noGrp="1"/>
          </p:cNvSpPr>
          <p:nvPr>
            <p:ph sz="quarter" idx="1"/>
          </p:nvPr>
        </p:nvSpPr>
        <p:spPr>
          <a:xfrm>
            <a:off x="1217084" y="1905000"/>
            <a:ext cx="530436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1217084" y="4076700"/>
            <a:ext cx="5304367"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6724652" y="1905000"/>
            <a:ext cx="5306483"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Rectangle 67"/>
          <p:cNvSpPr>
            <a:spLocks noGrp="1" noChangeArrowheads="1"/>
          </p:cNvSpPr>
          <p:nvPr>
            <p:ph type="dt" sz="half" idx="10"/>
          </p:nvPr>
        </p:nvSpPr>
        <p:spPr/>
        <p:txBody>
          <a:bodyPr/>
          <a:lstStyle>
            <a:lvl1pPr>
              <a:defRPr/>
            </a:lvl1pPr>
          </a:lstStyle>
          <a:p>
            <a:pPr>
              <a:defRPr/>
            </a:pPr>
            <a:endParaRPr lang="en-GB"/>
          </a:p>
        </p:txBody>
      </p:sp>
      <p:sp>
        <p:nvSpPr>
          <p:cNvPr id="19" name="Rectangle 68"/>
          <p:cNvSpPr>
            <a:spLocks noGrp="1" noChangeArrowheads="1"/>
          </p:cNvSpPr>
          <p:nvPr>
            <p:ph type="ftr" sz="quarter" idx="11"/>
          </p:nvPr>
        </p:nvSpPr>
        <p:spPr/>
        <p:txBody>
          <a:bodyPr/>
          <a:lstStyle>
            <a:lvl1pPr>
              <a:defRPr/>
            </a:lvl1pPr>
          </a:lstStyle>
          <a:p>
            <a:pPr>
              <a:defRPr/>
            </a:pPr>
            <a:endParaRPr lang="en-GB"/>
          </a:p>
        </p:txBody>
      </p:sp>
      <p:sp>
        <p:nvSpPr>
          <p:cNvPr id="20" name="Rectangle 69"/>
          <p:cNvSpPr>
            <a:spLocks noGrp="1" noChangeArrowheads="1"/>
          </p:cNvSpPr>
          <p:nvPr>
            <p:ph type="sldNum" sz="quarter" idx="12"/>
          </p:nvPr>
        </p:nvSpPr>
        <p:spPr/>
        <p:txBody>
          <a:bodyPr/>
          <a:lstStyle>
            <a:lvl1pPr>
              <a:defRPr/>
            </a:lvl1pPr>
          </a:lstStyle>
          <a:p>
            <a:pPr>
              <a:defRPr/>
            </a:pPr>
            <a:fld id="{130671BB-F7EA-4C3D-B956-185AD3C6309B}" type="slidenum">
              <a:rPr lang="en-GB" altLang="en-US"/>
              <a:pPr>
                <a:defRPr/>
              </a:pPr>
              <a:t>‹#›</a:t>
            </a:fld>
            <a:endParaRPr lang="en-GB" altLang="en-US"/>
          </a:p>
        </p:txBody>
      </p:sp>
    </p:spTree>
    <p:extLst>
      <p:ext uri="{BB962C8B-B14F-4D97-AF65-F5344CB8AC3E}">
        <p14:creationId xmlns:p14="http://schemas.microsoft.com/office/powerpoint/2010/main" val="1679683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10600" y="6356350"/>
            <a:ext cx="2743200" cy="365125"/>
          </a:xfrm>
          <a:prstGeom prst="rect">
            <a:avLst/>
          </a:prstGeom>
        </p:spPr>
        <p:txBody>
          <a:bodyPr anchor="ctr"/>
          <a:lstStyle>
            <a:defPPr>
              <a:defRPr lang="en-GB"/>
            </a:defPPr>
            <a:lvl1pPr algn="r" rtl="0" eaLnBrk="0" fontAlgn="base" hangingPunct="0">
              <a:spcBef>
                <a:spcPct val="0"/>
              </a:spcBef>
              <a:spcAft>
                <a:spcPct val="0"/>
              </a:spcAft>
              <a:defRPr sz="1200" kern="1200">
                <a:solidFill>
                  <a:schemeClr val="tx1">
                    <a:tint val="75000"/>
                  </a:schemeClr>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a:lstStyle>
          <a:p>
            <a:pPr>
              <a:defRPr/>
            </a:pPr>
            <a:fld id="{F5A24D1E-6845-44C7-89CD-17F433D93A0F}" type="slidenum">
              <a:rPr lang="en-GB" altLang="en-US" smtClean="0"/>
              <a:pPr>
                <a:defRPr/>
              </a:pPr>
              <a:t>‹#›</a:t>
            </a:fld>
            <a:endParaRPr lang="en-GB" altLang="en-US"/>
          </a:p>
        </p:txBody>
      </p:sp>
      <p:sp>
        <p:nvSpPr>
          <p:cNvPr id="6" name="Date Placeholder 3"/>
          <p:cNvSpPr txBox="1">
            <a:spLocks/>
          </p:cNvSpPr>
          <p:nvPr userDrawn="1"/>
        </p:nvSpPr>
        <p:spPr>
          <a:xfrm>
            <a:off x="838200" y="6356350"/>
            <a:ext cx="2743200" cy="365125"/>
          </a:xfrm>
          <a:prstGeom prst="rect">
            <a:avLst/>
          </a:prstGeom>
        </p:spPr>
        <p:txBody>
          <a:bodyPr anchor="ctr"/>
          <a:lstStyle>
            <a:defPPr>
              <a:defRPr lang="en-GB"/>
            </a:defPPr>
            <a:lvl1pPr algn="l" rtl="0" eaLnBrk="0" fontAlgn="base" hangingPunct="0">
              <a:spcBef>
                <a:spcPct val="0"/>
              </a:spcBef>
              <a:spcAft>
                <a:spcPct val="0"/>
              </a:spcAft>
              <a:defRPr sz="1200" kern="1200">
                <a:solidFill>
                  <a:schemeClr val="tx1">
                    <a:tint val="75000"/>
                  </a:schemeClr>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a:lstStyle>
          <a:p>
            <a:pPr>
              <a:defRPr/>
            </a:pPr>
            <a:fld id="{3A6FD2A8-89ED-48FA-B7FF-6B8480C8C554}" type="datetimeFigureOut">
              <a:rPr lang="en-GB" smtClean="0"/>
              <a:pPr>
                <a:defRPr/>
              </a:pPr>
              <a:t>09/11/2023</a:t>
            </a:fld>
            <a:endParaRPr lang="en-GB"/>
          </a:p>
        </p:txBody>
      </p:sp>
      <p:sp>
        <p:nvSpPr>
          <p:cNvPr id="7" name="Slide Number Placeholder 5"/>
          <p:cNvSpPr txBox="1">
            <a:spLocks/>
          </p:cNvSpPr>
          <p:nvPr userDrawn="1"/>
        </p:nvSpPr>
        <p:spPr>
          <a:xfrm>
            <a:off x="8610600" y="6356350"/>
            <a:ext cx="2743200" cy="365125"/>
          </a:xfrm>
          <a:prstGeom prst="rect">
            <a:avLst/>
          </a:prstGeom>
        </p:spPr>
        <p:txBody>
          <a:bodyPr anchor="ctr"/>
          <a:lstStyle>
            <a:defPPr>
              <a:defRPr lang="en-GB"/>
            </a:defPPr>
            <a:lvl1pPr algn="r" rtl="0" eaLnBrk="0" fontAlgn="base" hangingPunct="0">
              <a:spcBef>
                <a:spcPct val="0"/>
              </a:spcBef>
              <a:spcAft>
                <a:spcPct val="0"/>
              </a:spcAft>
              <a:defRPr sz="1200" kern="1200">
                <a:solidFill>
                  <a:schemeClr val="tx1">
                    <a:tint val="75000"/>
                  </a:schemeClr>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a:lstStyle>
          <a:p>
            <a:pPr>
              <a:defRPr/>
            </a:pPr>
            <a:fld id="{C3F58BC8-CB34-4A03-AB09-EFF41066188B}" type="slidenum">
              <a:rPr lang="en-GB" smtClean="0"/>
              <a:pPr>
                <a:defRPr/>
              </a:pPr>
              <a:t>‹#›</a:t>
            </a:fld>
            <a:endParaRPr lang="en-GB"/>
          </a:p>
        </p:txBody>
      </p:sp>
      <p:grpSp>
        <p:nvGrpSpPr>
          <p:cNvPr id="8" name="Group 21"/>
          <p:cNvGrpSpPr>
            <a:grpSpLocks/>
          </p:cNvGrpSpPr>
          <p:nvPr userDrawn="1"/>
        </p:nvGrpSpPr>
        <p:grpSpPr bwMode="auto">
          <a:xfrm>
            <a:off x="0" y="5972175"/>
            <a:ext cx="12192000" cy="885825"/>
            <a:chOff x="0" y="5972090"/>
            <a:chExt cx="12192000" cy="885909"/>
          </a:xfrm>
        </p:grpSpPr>
        <p:sp>
          <p:nvSpPr>
            <p:cNvPr id="9" name="Rectangle 8"/>
            <p:cNvSpPr/>
            <p:nvPr/>
          </p:nvSpPr>
          <p:spPr>
            <a:xfrm>
              <a:off x="0" y="5972090"/>
              <a:ext cx="12192000" cy="885909"/>
            </a:xfrm>
            <a:prstGeom prst="rect">
              <a:avLst/>
            </a:prstGeom>
            <a:solidFill>
              <a:srgbClr val="191A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17050" y="5991141"/>
              <a:ext cx="2618506" cy="82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191000" y="6116567"/>
              <a:ext cx="3810000" cy="522337"/>
            </a:xfrm>
            <a:prstGeom prst="rect">
              <a:avLst/>
            </a:prstGeom>
            <a:noFill/>
            <a:ln>
              <a:noFill/>
            </a:ln>
          </p:spPr>
          <p:txBody>
            <a:bodyPr>
              <a:spAutoFit/>
            </a:bodyPr>
            <a:lstStyle/>
            <a:p>
              <a:pPr algn="ctr">
                <a:defRPr/>
              </a:pPr>
              <a:r>
                <a:rPr lang="en-GB" sz="2800" spc="-150">
                  <a:solidFill>
                    <a:schemeClr val="bg1"/>
                  </a:solidFill>
                  <a:latin typeface="+mn-lt"/>
                </a:rPr>
                <a:t>www.</a:t>
              </a:r>
              <a:r>
                <a:rPr lang="en-GB" sz="2800" b="1" spc="-150">
                  <a:solidFill>
                    <a:schemeClr val="bg1"/>
                  </a:solidFill>
                  <a:latin typeface="+mn-lt"/>
                </a:rPr>
                <a:t>inspiringteachers</a:t>
              </a:r>
              <a:r>
                <a:rPr lang="en-GB" sz="2800" spc="-150">
                  <a:solidFill>
                    <a:schemeClr val="bg1"/>
                  </a:solidFill>
                  <a:latin typeface="+mn-lt"/>
                </a:rPr>
                <a:t>.me</a:t>
              </a:r>
              <a:endParaRPr lang="en-GB" spc="-150">
                <a:solidFill>
                  <a:schemeClr val="bg1"/>
                </a:solidFill>
                <a:latin typeface="+mn-lt"/>
              </a:endParaRPr>
            </a:p>
          </p:txBody>
        </p:sp>
        <p:pic>
          <p:nvPicPr>
            <p:cNvPr id="12" name="Picture 4" descr="https://www.getsimi.com/public/img/facebo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59" y="6074745"/>
              <a:ext cx="660316" cy="6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www.soilsolutions.com.au/images/twitter-circle-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155" y="6155993"/>
              <a:ext cx="523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http://www.herestwocents.com/images/linkedin.png?14128896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509" y="6087445"/>
              <a:ext cx="660316" cy="6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0"/>
            <a:ext cx="12192000" cy="598488"/>
          </a:xfrm>
          <a:prstGeom prst="rect">
            <a:avLst/>
          </a:prstGeom>
          <a:solidFill>
            <a:srgbClr val="191A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TextBox 15"/>
          <p:cNvSpPr txBox="1"/>
          <p:nvPr userDrawn="1"/>
        </p:nvSpPr>
        <p:spPr>
          <a:xfrm>
            <a:off x="142875" y="31750"/>
            <a:ext cx="2705100" cy="522288"/>
          </a:xfrm>
          <a:prstGeom prst="rect">
            <a:avLst/>
          </a:prstGeom>
          <a:noFill/>
        </p:spPr>
        <p:txBody>
          <a:bodyPr wrap="none">
            <a:spAutoFit/>
          </a:bodyPr>
          <a:lstStyle/>
          <a:p>
            <a:pPr>
              <a:defRPr/>
            </a:pPr>
            <a:r>
              <a:rPr lang="en-GB" sz="2800" b="1" spc="-150">
                <a:solidFill>
                  <a:schemeClr val="bg1"/>
                </a:solidFill>
                <a:latin typeface="+mn-lt"/>
              </a:rPr>
              <a:t>Educational Theory</a:t>
            </a:r>
            <a:endParaRPr lang="en-GB" sz="2800" spc="-150">
              <a:solidFill>
                <a:schemeClr val="bg1"/>
              </a:solidFill>
              <a:latin typeface="+mn-lt"/>
            </a:endParaRPr>
          </a:p>
        </p:txBody>
      </p:sp>
      <p:sp>
        <p:nvSpPr>
          <p:cNvPr id="2" name="Title 1"/>
          <p:cNvSpPr>
            <a:spLocks noGrp="1"/>
          </p:cNvSpPr>
          <p:nvPr>
            <p:ph type="title"/>
          </p:nvPr>
        </p:nvSpPr>
        <p:spPr>
          <a:xfrm>
            <a:off x="1162051" y="854574"/>
            <a:ext cx="10883900" cy="769441"/>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1217084" y="1905000"/>
            <a:ext cx="5304367" cy="4191000"/>
          </a:xfrm>
        </p:spPr>
        <p:txBody>
          <a:bodyPr rtlCol="0">
            <a:normAutofit/>
          </a:bodyPr>
          <a:lstStyle/>
          <a:p>
            <a:pPr lvl="0"/>
            <a:endParaRPr lang="en-GB" noProof="0"/>
          </a:p>
        </p:txBody>
      </p:sp>
      <p:sp>
        <p:nvSpPr>
          <p:cNvPr id="4" name="Text Placeholder 3"/>
          <p:cNvSpPr>
            <a:spLocks noGrp="1"/>
          </p:cNvSpPr>
          <p:nvPr>
            <p:ph type="body" sz="half" idx="2"/>
          </p:nvPr>
        </p:nvSpPr>
        <p:spPr>
          <a:xfrm>
            <a:off x="6724652" y="1905000"/>
            <a:ext cx="5306483"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Rectangle 67"/>
          <p:cNvSpPr>
            <a:spLocks noGrp="1" noChangeArrowheads="1"/>
          </p:cNvSpPr>
          <p:nvPr>
            <p:ph type="dt" sz="half" idx="10"/>
          </p:nvPr>
        </p:nvSpPr>
        <p:spPr/>
        <p:txBody>
          <a:bodyPr/>
          <a:lstStyle>
            <a:lvl1pPr>
              <a:defRPr/>
            </a:lvl1pPr>
          </a:lstStyle>
          <a:p>
            <a:pPr>
              <a:defRPr/>
            </a:pPr>
            <a:endParaRPr lang="en-GB"/>
          </a:p>
        </p:txBody>
      </p:sp>
      <p:sp>
        <p:nvSpPr>
          <p:cNvPr id="18" name="Rectangle 68"/>
          <p:cNvSpPr>
            <a:spLocks noGrp="1" noChangeArrowheads="1"/>
          </p:cNvSpPr>
          <p:nvPr>
            <p:ph type="ftr" sz="quarter" idx="11"/>
          </p:nvPr>
        </p:nvSpPr>
        <p:spPr/>
        <p:txBody>
          <a:bodyPr/>
          <a:lstStyle>
            <a:lvl1pPr>
              <a:defRPr/>
            </a:lvl1pPr>
          </a:lstStyle>
          <a:p>
            <a:pPr>
              <a:defRPr/>
            </a:pPr>
            <a:endParaRPr lang="en-GB"/>
          </a:p>
        </p:txBody>
      </p:sp>
      <p:sp>
        <p:nvSpPr>
          <p:cNvPr id="19" name="Rectangle 69"/>
          <p:cNvSpPr>
            <a:spLocks noGrp="1" noChangeArrowheads="1"/>
          </p:cNvSpPr>
          <p:nvPr>
            <p:ph type="sldNum" sz="quarter" idx="12"/>
          </p:nvPr>
        </p:nvSpPr>
        <p:spPr/>
        <p:txBody>
          <a:bodyPr/>
          <a:lstStyle>
            <a:lvl1pPr>
              <a:defRPr/>
            </a:lvl1pPr>
          </a:lstStyle>
          <a:p>
            <a:pPr>
              <a:defRPr/>
            </a:pPr>
            <a:fld id="{C5571370-D102-42F1-A30D-53A337F84168}" type="slidenum">
              <a:rPr lang="en-GB" altLang="en-US"/>
              <a:pPr>
                <a:defRPr/>
              </a:pPr>
              <a:t>‹#›</a:t>
            </a:fld>
            <a:endParaRPr lang="en-GB" altLang="en-US"/>
          </a:p>
        </p:txBody>
      </p:sp>
    </p:spTree>
    <p:extLst>
      <p:ext uri="{BB962C8B-B14F-4D97-AF65-F5344CB8AC3E}">
        <p14:creationId xmlns:p14="http://schemas.microsoft.com/office/powerpoint/2010/main" val="108669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r="6551"/>
          <a:stretch/>
        </p:blipFill>
        <p:spPr>
          <a:xfrm>
            <a:off x="7100637" y="247649"/>
            <a:ext cx="5091364" cy="5543551"/>
          </a:xfrm>
          <a:prstGeom prst="rect">
            <a:avLst/>
          </a:prstGeom>
        </p:spPr>
      </p:pic>
      <p:sp>
        <p:nvSpPr>
          <p:cNvPr id="3" name="Date Placeholder 2"/>
          <p:cNvSpPr>
            <a:spLocks noGrp="1"/>
          </p:cNvSpPr>
          <p:nvPr>
            <p:ph type="dt" sz="half" idx="10"/>
          </p:nvPr>
        </p:nvSpPr>
        <p:spPr/>
        <p:txBody>
          <a:bodyPr/>
          <a:lstStyle/>
          <a:p>
            <a:fld id="{0DAF1EB4-F472-4602-AC63-C25E1F9EE2B5}" type="datetimeFigureOut">
              <a:rPr lang="en-GB" smtClean="0"/>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395056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33949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1EB4-F472-4602-AC63-C25E1F9EE2B5}"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82481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AF1EB4-F472-4602-AC63-C25E1F9EE2B5}"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75952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AF1EB4-F472-4602-AC63-C25E1F9EE2B5}" type="datetimeFigureOut">
              <a:rPr lang="en-GB" smtClean="0"/>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189856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AF1EB4-F472-4602-AC63-C25E1F9EE2B5}" type="datetimeFigureOut">
              <a:rPr lang="en-GB" smtClean="0"/>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92719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F1EB4-F472-4602-AC63-C25E1F9EE2B5}" type="datetimeFigureOut">
              <a:rPr lang="en-GB" smtClean="0"/>
              <a:t>09/11/2023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46038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1EB4-F472-4602-AC63-C25E1F9EE2B5}"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159333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F1EB4-F472-4602-AC63-C25E1F9EE2B5}" type="datetimeFigureOut">
              <a:rPr lang="en-GB" smtClean="0"/>
              <a:t>09/11/2023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C62EF-549E-450B-AC97-E23285B73974}" type="slidenum">
              <a:rPr lang="en-GB" smtClean="0"/>
              <a:t>‹#›</a:t>
            </a:fld>
            <a:endParaRPr lang="en-GB"/>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721911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educationendowmentfund/"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U0DDUKuQtKc" TargetMode="External"/><Relationship Id="rId2" Type="http://schemas.openxmlformats.org/officeDocument/2006/relationships/slideLayout" Target="../slideLayouts/slideLayout8.xml"/><Relationship Id="rId1" Type="http://schemas.openxmlformats.org/officeDocument/2006/relationships/video" Target="https://www.youtube.com/embed/U0DDUKuQtKc" TargetMode="External"/><Relationship Id="rId5" Type="http://schemas.openxmlformats.org/officeDocument/2006/relationships/image" Target="../media/image47.pn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pgZYx_fycrM" TargetMode="External"/><Relationship Id="rId2" Type="http://schemas.openxmlformats.org/officeDocument/2006/relationships/slideLayout" Target="../slideLayouts/slideLayout8.xml"/><Relationship Id="rId1" Type="http://schemas.openxmlformats.org/officeDocument/2006/relationships/video" Target="https://www.youtube.com/embed/pgZYx_fycrM" TargetMode="External"/><Relationship Id="rId5" Type="http://schemas.openxmlformats.org/officeDocument/2006/relationships/image" Target="../media/image60.png"/><Relationship Id="rId4" Type="http://schemas.openxmlformats.org/officeDocument/2006/relationships/image" Target="../media/image59.jpeg"/></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43676/Initial_teacher_training_core_content_framework.pdf" TargetMode="External"/><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8.xml"/><Relationship Id="rId5" Type="http://schemas.openxmlformats.org/officeDocument/2006/relationships/image" Target="../media/image70.png"/><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XWAV1WUbsLo" TargetMode="External"/><Relationship Id="rId2" Type="http://schemas.openxmlformats.org/officeDocument/2006/relationships/slideLayout" Target="../slideLayouts/slideLayout8.xml"/><Relationship Id="rId1" Type="http://schemas.openxmlformats.org/officeDocument/2006/relationships/video" Target="https://www.youtube.com/embed/XWAV1WUbsLo" TargetMode="External"/><Relationship Id="rId4" Type="http://schemas.openxmlformats.org/officeDocument/2006/relationships/image" Target="../media/image73.jpeg"/></Relationships>
</file>

<file path=ppt/slides/_rels/slide5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8.xml"/><Relationship Id="rId4" Type="http://schemas.openxmlformats.org/officeDocument/2006/relationships/image" Target="../media/image79.png"/></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ideo" Target="https://www.youtube.com/embed/4IAEgFMSGDY" TargetMode="External"/><Relationship Id="rId5" Type="http://schemas.openxmlformats.org/officeDocument/2006/relationships/image" Target="../media/image82.png"/><Relationship Id="rId4" Type="http://schemas.openxmlformats.org/officeDocument/2006/relationships/image" Target="../media/image81.jpeg"/></Relationships>
</file>

<file path=ppt/slides/_rels/slide6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5.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assets.publishing.service.gov.uk/government/uploads/system/uploads/attachment_data/file/843676/Initial_teacher_training_core_content_framework.pdf" TargetMode="External"/><Relationship Id="rId5" Type="http://schemas.openxmlformats.org/officeDocument/2006/relationships/image" Target="../media/image1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393065"/>
            <a:ext cx="12122727" cy="1022466"/>
          </a:xfrm>
        </p:spPr>
        <p:txBody>
          <a:bodyPr vert="horz" lIns="91440" tIns="45720" rIns="91440" bIns="45720" rtlCol="0" anchor="t">
            <a:noAutofit/>
          </a:bodyPr>
          <a:lstStyle/>
          <a:p>
            <a:r>
              <a:rPr lang="en-GB" sz="4000" b="1" spc="200">
                <a:solidFill>
                  <a:srgbClr val="FDE001"/>
                </a:solidFill>
              </a:rPr>
              <a:t>Assessment, progress and data </a:t>
            </a:r>
          </a:p>
          <a:p>
            <a:r>
              <a:rPr lang="en-GB" sz="2800" spc="300">
                <a:solidFill>
                  <a:schemeClr val="bg1"/>
                </a:solidFill>
              </a:rPr>
              <a:t>Thursday 5th October 2023</a:t>
            </a:r>
            <a:endParaRPr lang="en-GB" sz="2800" spc="300">
              <a:solidFill>
                <a:schemeClr val="bg1"/>
              </a:solidFill>
              <a:cs typeface="Calibri"/>
            </a:endParaRPr>
          </a:p>
        </p:txBody>
      </p:sp>
      <p:sp>
        <p:nvSpPr>
          <p:cNvPr id="2" name="Rectangle 1"/>
          <p:cNvSpPr/>
          <p:nvPr/>
        </p:nvSpPr>
        <p:spPr>
          <a:xfrm>
            <a:off x="257174" y="97381"/>
            <a:ext cx="11760200" cy="7344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7063" indent="92075" algn="ctr"/>
            <a:r>
              <a:rPr lang="en-GB" sz="4400" b="1">
                <a:solidFill>
                  <a:srgbClr val="FEE001"/>
                </a:solidFill>
                <a:latin typeface="Tw Cen MT" panose="020B0602020104020603" pitchFamily="34" charset="0"/>
              </a:rPr>
              <a:t>Central Training: </a:t>
            </a:r>
            <a:r>
              <a:rPr lang="en-GB" sz="4400">
                <a:solidFill>
                  <a:srgbClr val="FEE001"/>
                </a:solidFill>
                <a:latin typeface="Tw Cen MT" panose="020B0602020104020603" pitchFamily="34" charset="0"/>
              </a:rPr>
              <a:t>General Professional Studies</a:t>
            </a:r>
          </a:p>
        </p:txBody>
      </p:sp>
      <p:pic>
        <p:nvPicPr>
          <p:cNvPr id="2050" name="Picture 2" descr="Ofsted Outstanding Logo | Aylesbury Town Counc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4" y="97381"/>
            <a:ext cx="733251" cy="73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538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393065"/>
            <a:ext cx="12122727" cy="1022466"/>
          </a:xfrm>
        </p:spPr>
        <p:txBody>
          <a:bodyPr>
            <a:noAutofit/>
          </a:bodyPr>
          <a:lstStyle/>
          <a:p>
            <a:r>
              <a:rPr lang="en-GB" sz="4000" b="1" spc="200">
                <a:solidFill>
                  <a:srgbClr val="FDE001"/>
                </a:solidFill>
              </a:rPr>
              <a:t>Planning for Progress (Review)</a:t>
            </a:r>
          </a:p>
          <a:p>
            <a:r>
              <a:rPr lang="en-GB" sz="2800" spc="300">
                <a:solidFill>
                  <a:schemeClr val="bg1"/>
                </a:solidFill>
              </a:rPr>
              <a:t>Section A</a:t>
            </a:r>
          </a:p>
        </p:txBody>
      </p:sp>
      <p:sp>
        <p:nvSpPr>
          <p:cNvPr id="2" name="Rectangle 1"/>
          <p:cNvSpPr/>
          <p:nvPr/>
        </p:nvSpPr>
        <p:spPr>
          <a:xfrm>
            <a:off x="257174" y="97381"/>
            <a:ext cx="11760200" cy="7344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7063" indent="92075" algn="ctr"/>
            <a:r>
              <a:rPr lang="en-GB" sz="4400" b="1">
                <a:solidFill>
                  <a:srgbClr val="FEE001"/>
                </a:solidFill>
                <a:latin typeface="Tw Cen MT" panose="020B0602020104020603" pitchFamily="34" charset="0"/>
              </a:rPr>
              <a:t>Central Training: </a:t>
            </a:r>
            <a:r>
              <a:rPr lang="en-GB" sz="4400">
                <a:solidFill>
                  <a:srgbClr val="FEE001"/>
                </a:solidFill>
                <a:latin typeface="Tw Cen MT" panose="020B0602020104020603" pitchFamily="34" charset="0"/>
              </a:rPr>
              <a:t>General Professional Studies</a:t>
            </a:r>
          </a:p>
        </p:txBody>
      </p:sp>
      <p:pic>
        <p:nvPicPr>
          <p:cNvPr id="2050" name="Picture 2" descr="Ofsted Outstanding Logo | Aylesbury Town Counc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4" y="97381"/>
            <a:ext cx="733251" cy="73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91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8" y="197582"/>
            <a:ext cx="12089452" cy="769441"/>
          </a:xfrm>
          <a:prstGeom prst="rect">
            <a:avLst/>
          </a:prstGeom>
          <a:noFill/>
        </p:spPr>
        <p:txBody>
          <a:bodyPr wrap="square" rtlCol="0">
            <a:spAutoFit/>
          </a:bodyPr>
          <a:lstStyle/>
          <a:p>
            <a:r>
              <a:rPr lang="en-GB" sz="4400" b="1">
                <a:solidFill>
                  <a:srgbClr val="FFC000"/>
                </a:solidFill>
                <a:latin typeface="Tw Cen MT" panose="020B0602020104020603" pitchFamily="34" charset="0"/>
              </a:rPr>
              <a:t>Key Terminology: </a:t>
            </a:r>
            <a:r>
              <a:rPr lang="en-GB" sz="4400" b="1">
                <a:latin typeface="Tw Cen MT" panose="020B0602020104020603" pitchFamily="34" charset="0"/>
              </a:rPr>
              <a:t>What is Progress?</a:t>
            </a:r>
            <a:endParaRPr lang="en-GB" sz="3600" b="1">
              <a:latin typeface="Tw Cen MT" panose="020B0602020104020603" pitchFamily="34" charset="0"/>
            </a:endParaRPr>
          </a:p>
        </p:txBody>
      </p:sp>
      <p:cxnSp>
        <p:nvCxnSpPr>
          <p:cNvPr id="3" name="Straight Connector 2"/>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8130" y="1155750"/>
            <a:ext cx="11785323" cy="1015663"/>
          </a:xfrm>
          <a:prstGeom prst="rect">
            <a:avLst/>
          </a:prstGeom>
          <a:solidFill>
            <a:schemeClr val="accent1">
              <a:lumMod val="20000"/>
              <a:lumOff val="80000"/>
            </a:schemeClr>
          </a:solidFill>
        </p:spPr>
        <p:txBody>
          <a:bodyPr wrap="square" rtlCol="0">
            <a:spAutoFit/>
          </a:bodyPr>
          <a:lstStyle/>
          <a:p>
            <a:r>
              <a:rPr lang="en-GB" sz="3200" b="1">
                <a:solidFill>
                  <a:srgbClr val="002060"/>
                </a:solidFill>
              </a:rPr>
              <a:t>What is Progress?</a:t>
            </a:r>
          </a:p>
          <a:p>
            <a:r>
              <a:rPr lang="en-GB" sz="2800"/>
              <a:t>Progress means knowing more and remembering more.</a:t>
            </a:r>
          </a:p>
        </p:txBody>
      </p:sp>
      <p:pic>
        <p:nvPicPr>
          <p:cNvPr id="5" name="Picture 6" descr="Ofsted issues legal notice on safeguarding at Noah's Ark Pre-School |  Basingstoke Gazett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6018" y="1046477"/>
            <a:ext cx="1869743" cy="12685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02900" y="2390274"/>
            <a:ext cx="1836528" cy="1077218"/>
          </a:xfrm>
          <a:prstGeom prst="rect">
            <a:avLst/>
          </a:prstGeom>
          <a:solidFill>
            <a:schemeClr val="accent4">
              <a:lumMod val="20000"/>
              <a:lumOff val="80000"/>
            </a:schemeClr>
          </a:solidFill>
        </p:spPr>
        <p:txBody>
          <a:bodyPr wrap="none" rtlCol="0">
            <a:spAutoFit/>
          </a:bodyPr>
          <a:lstStyle/>
          <a:p>
            <a:pPr algn="ctr"/>
            <a:r>
              <a:rPr lang="en-GB" sz="3200" b="1"/>
              <a:t>Academic</a:t>
            </a:r>
          </a:p>
          <a:p>
            <a:pPr algn="ctr"/>
            <a:r>
              <a:rPr lang="en-GB" sz="3200"/>
              <a:t>Progress</a:t>
            </a:r>
            <a:endParaRPr lang="en-GB"/>
          </a:p>
        </p:txBody>
      </p:sp>
      <p:sp>
        <p:nvSpPr>
          <p:cNvPr id="8" name="TextBox 7"/>
          <p:cNvSpPr txBox="1"/>
          <p:nvPr/>
        </p:nvSpPr>
        <p:spPr>
          <a:xfrm>
            <a:off x="192506" y="3457074"/>
            <a:ext cx="2133600" cy="1908215"/>
          </a:xfrm>
          <a:prstGeom prst="rect">
            <a:avLst/>
          </a:prstGeom>
          <a:noFill/>
        </p:spPr>
        <p:txBody>
          <a:bodyPr wrap="square" rtlCol="0">
            <a:spAutoFit/>
          </a:bodyPr>
          <a:lstStyle/>
          <a:p>
            <a:r>
              <a:rPr lang="en-GB" sz="3200" b="1"/>
              <a:t>Knowledge/Skills</a:t>
            </a:r>
          </a:p>
          <a:p>
            <a:r>
              <a:rPr lang="en-GB"/>
              <a:t>(</a:t>
            </a:r>
            <a:r>
              <a:rPr lang="en-GB" err="1"/>
              <a:t>c.f</a:t>
            </a:r>
            <a:r>
              <a:rPr lang="en-GB"/>
              <a:t> learning = lasting change in long-term memory)</a:t>
            </a:r>
          </a:p>
        </p:txBody>
      </p:sp>
      <p:sp>
        <p:nvSpPr>
          <p:cNvPr id="9" name="TextBox 8"/>
          <p:cNvSpPr txBox="1"/>
          <p:nvPr/>
        </p:nvSpPr>
        <p:spPr>
          <a:xfrm>
            <a:off x="2550694" y="4122821"/>
            <a:ext cx="2767263" cy="1415772"/>
          </a:xfrm>
          <a:prstGeom prst="rect">
            <a:avLst/>
          </a:prstGeom>
          <a:noFill/>
        </p:spPr>
        <p:txBody>
          <a:bodyPr wrap="square" rtlCol="0">
            <a:spAutoFit/>
          </a:bodyPr>
          <a:lstStyle/>
          <a:p>
            <a:r>
              <a:rPr lang="en-GB" sz="3200" b="1"/>
              <a:t>Attainment</a:t>
            </a:r>
            <a:br>
              <a:rPr lang="en-GB" sz="3200"/>
            </a:br>
            <a:r>
              <a:rPr lang="en-GB"/>
              <a:t>in tests, internal assessments, external examination</a:t>
            </a:r>
          </a:p>
        </p:txBody>
      </p:sp>
      <p:sp>
        <p:nvSpPr>
          <p:cNvPr id="10" name="TextBox 9"/>
          <p:cNvSpPr txBox="1"/>
          <p:nvPr/>
        </p:nvSpPr>
        <p:spPr>
          <a:xfrm>
            <a:off x="5995948" y="2406316"/>
            <a:ext cx="1604157" cy="1077218"/>
          </a:xfrm>
          <a:prstGeom prst="rect">
            <a:avLst/>
          </a:prstGeom>
          <a:solidFill>
            <a:schemeClr val="accent4">
              <a:lumMod val="20000"/>
              <a:lumOff val="80000"/>
            </a:schemeClr>
          </a:solidFill>
        </p:spPr>
        <p:txBody>
          <a:bodyPr wrap="none" rtlCol="0">
            <a:spAutoFit/>
          </a:bodyPr>
          <a:lstStyle/>
          <a:p>
            <a:pPr algn="ctr"/>
            <a:r>
              <a:rPr lang="en-GB" sz="3200" b="1"/>
              <a:t>Other</a:t>
            </a:r>
          </a:p>
          <a:p>
            <a:pPr algn="ctr"/>
            <a:r>
              <a:rPr lang="en-GB" sz="3200"/>
              <a:t>Progress</a:t>
            </a:r>
            <a:endParaRPr lang="en-GB"/>
          </a:p>
        </p:txBody>
      </p:sp>
      <p:sp>
        <p:nvSpPr>
          <p:cNvPr id="11" name="TextBox 10"/>
          <p:cNvSpPr txBox="1"/>
          <p:nvPr/>
        </p:nvSpPr>
        <p:spPr>
          <a:xfrm>
            <a:off x="8734926" y="4852738"/>
            <a:ext cx="2029327" cy="584775"/>
          </a:xfrm>
          <a:prstGeom prst="rect">
            <a:avLst/>
          </a:prstGeom>
          <a:noFill/>
        </p:spPr>
        <p:txBody>
          <a:bodyPr wrap="square" rtlCol="0">
            <a:spAutoFit/>
          </a:bodyPr>
          <a:lstStyle/>
          <a:p>
            <a:r>
              <a:rPr lang="en-GB" sz="3200" b="1"/>
              <a:t>Behaviour</a:t>
            </a:r>
            <a:endParaRPr lang="en-GB"/>
          </a:p>
        </p:txBody>
      </p:sp>
      <p:sp>
        <p:nvSpPr>
          <p:cNvPr id="12" name="TextBox 11"/>
          <p:cNvSpPr txBox="1"/>
          <p:nvPr/>
        </p:nvSpPr>
        <p:spPr>
          <a:xfrm>
            <a:off x="5149516" y="4074696"/>
            <a:ext cx="2839453" cy="1631216"/>
          </a:xfrm>
          <a:prstGeom prst="rect">
            <a:avLst/>
          </a:prstGeom>
          <a:noFill/>
        </p:spPr>
        <p:txBody>
          <a:bodyPr wrap="square" rtlCol="0">
            <a:spAutoFit/>
          </a:bodyPr>
          <a:lstStyle/>
          <a:p>
            <a:pPr algn="ctr"/>
            <a:r>
              <a:rPr lang="en-GB" sz="3200" b="1"/>
              <a:t>Learning</a:t>
            </a:r>
            <a:br>
              <a:rPr lang="en-GB" sz="3200" b="1"/>
            </a:br>
            <a:r>
              <a:rPr lang="en-GB" sz="3200" b="1"/>
              <a:t>Behaviour</a:t>
            </a:r>
          </a:p>
          <a:p>
            <a:pPr algn="ctr"/>
            <a:r>
              <a:rPr lang="en-GB"/>
              <a:t>(e.g. resilience, work ethic, organisation, presentation)</a:t>
            </a:r>
          </a:p>
        </p:txBody>
      </p:sp>
      <p:sp>
        <p:nvSpPr>
          <p:cNvPr id="13" name="TextBox 12"/>
          <p:cNvSpPr txBox="1"/>
          <p:nvPr/>
        </p:nvSpPr>
        <p:spPr>
          <a:xfrm>
            <a:off x="8734926" y="2261938"/>
            <a:ext cx="2310063" cy="584775"/>
          </a:xfrm>
          <a:prstGeom prst="rect">
            <a:avLst/>
          </a:prstGeom>
          <a:noFill/>
        </p:spPr>
        <p:txBody>
          <a:bodyPr wrap="square" rtlCol="0">
            <a:spAutoFit/>
          </a:bodyPr>
          <a:lstStyle/>
          <a:p>
            <a:r>
              <a:rPr lang="en-GB" sz="3200" b="1"/>
              <a:t>Attendance</a:t>
            </a:r>
            <a:endParaRPr lang="en-GB"/>
          </a:p>
        </p:txBody>
      </p:sp>
      <p:cxnSp>
        <p:nvCxnSpPr>
          <p:cNvPr id="15" name="Elbow Connector 14"/>
          <p:cNvCxnSpPr>
            <a:endCxn id="8" idx="0"/>
          </p:cNvCxnSpPr>
          <p:nvPr/>
        </p:nvCxnSpPr>
        <p:spPr>
          <a:xfrm rot="10800000" flipV="1">
            <a:off x="1259307" y="2887578"/>
            <a:ext cx="986589" cy="569495"/>
          </a:xfrm>
          <a:prstGeom prst="bentConnector2">
            <a:avLst/>
          </a:prstGeom>
          <a:ln w="76200" cap="rnd">
            <a:solidFill>
              <a:srgbClr val="FDB61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00926" y="3609474"/>
            <a:ext cx="0" cy="465221"/>
          </a:xfrm>
          <a:prstGeom prst="straightConnector1">
            <a:avLst/>
          </a:prstGeom>
          <a:ln w="76200" cap="rnd">
            <a:solidFill>
              <a:srgbClr val="FDB61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29663" y="3665622"/>
            <a:ext cx="0" cy="465221"/>
          </a:xfrm>
          <a:prstGeom prst="straightConnector1">
            <a:avLst/>
          </a:prstGeom>
          <a:ln w="76200" cap="rnd">
            <a:solidFill>
              <a:srgbClr val="FDB614"/>
            </a:solidFill>
            <a:round/>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34926" y="2961390"/>
            <a:ext cx="2310063" cy="584775"/>
          </a:xfrm>
          <a:prstGeom prst="rect">
            <a:avLst/>
          </a:prstGeom>
          <a:noFill/>
        </p:spPr>
        <p:txBody>
          <a:bodyPr wrap="square" rtlCol="0">
            <a:spAutoFit/>
          </a:bodyPr>
          <a:lstStyle/>
          <a:p>
            <a:r>
              <a:rPr lang="en-GB" sz="3200" b="1"/>
              <a:t>Social Skills</a:t>
            </a:r>
            <a:endParaRPr lang="en-GB"/>
          </a:p>
        </p:txBody>
      </p:sp>
      <p:cxnSp>
        <p:nvCxnSpPr>
          <p:cNvPr id="23" name="Straight Arrow Connector 22"/>
          <p:cNvCxnSpPr/>
          <p:nvPr/>
        </p:nvCxnSpPr>
        <p:spPr>
          <a:xfrm>
            <a:off x="7828547" y="2614863"/>
            <a:ext cx="770021" cy="0"/>
          </a:xfrm>
          <a:prstGeom prst="straightConnector1">
            <a:avLst/>
          </a:prstGeom>
          <a:ln w="76200" cap="rnd">
            <a:solidFill>
              <a:srgbClr val="FDB614"/>
            </a:solidFill>
            <a:round/>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734926" y="3660842"/>
            <a:ext cx="3368842" cy="1077218"/>
          </a:xfrm>
          <a:prstGeom prst="rect">
            <a:avLst/>
          </a:prstGeom>
          <a:noFill/>
        </p:spPr>
        <p:txBody>
          <a:bodyPr wrap="square" rtlCol="0">
            <a:spAutoFit/>
          </a:bodyPr>
          <a:lstStyle/>
          <a:p>
            <a:r>
              <a:rPr lang="en-GB" sz="3200" b="1"/>
              <a:t>Emotional Intelligence</a:t>
            </a:r>
            <a:endParaRPr lang="en-GB"/>
          </a:p>
        </p:txBody>
      </p:sp>
      <p:cxnSp>
        <p:nvCxnSpPr>
          <p:cNvPr id="26" name="Straight Arrow Connector 25"/>
          <p:cNvCxnSpPr/>
          <p:nvPr/>
        </p:nvCxnSpPr>
        <p:spPr>
          <a:xfrm>
            <a:off x="7820526" y="3264568"/>
            <a:ext cx="770021" cy="0"/>
          </a:xfrm>
          <a:prstGeom prst="straightConnector1">
            <a:avLst/>
          </a:prstGeom>
          <a:ln w="76200" cap="rnd">
            <a:solidFill>
              <a:srgbClr val="FDB61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endCxn id="24" idx="1"/>
          </p:cNvCxnSpPr>
          <p:nvPr/>
        </p:nvCxnSpPr>
        <p:spPr>
          <a:xfrm>
            <a:off x="7796465" y="3553326"/>
            <a:ext cx="938461" cy="646125"/>
          </a:xfrm>
          <a:prstGeom prst="bentConnector3">
            <a:avLst>
              <a:gd name="adj1" fmla="val 50000"/>
            </a:avLst>
          </a:prstGeom>
          <a:ln w="76200" cap="rnd">
            <a:solidFill>
              <a:srgbClr val="FDB61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a:off x="7283116" y="3769895"/>
            <a:ext cx="1443789" cy="1368019"/>
          </a:xfrm>
          <a:prstGeom prst="bentConnector3">
            <a:avLst>
              <a:gd name="adj1" fmla="val 50000"/>
            </a:avLst>
          </a:prstGeom>
          <a:ln w="76200" cap="rnd">
            <a:solidFill>
              <a:srgbClr val="FDB614"/>
            </a:solidFill>
            <a:round/>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956758" y="4844716"/>
            <a:ext cx="1026563" cy="769441"/>
          </a:xfrm>
          <a:prstGeom prst="rect">
            <a:avLst/>
          </a:prstGeom>
          <a:noFill/>
        </p:spPr>
        <p:txBody>
          <a:bodyPr wrap="none" rtlCol="0">
            <a:spAutoFit/>
          </a:bodyPr>
          <a:lstStyle/>
          <a:p>
            <a:r>
              <a:rPr lang="en-GB" sz="4400" b="1">
                <a:solidFill>
                  <a:srgbClr val="FDB614"/>
                </a:solidFill>
              </a:rPr>
              <a:t>Etc.</a:t>
            </a:r>
          </a:p>
        </p:txBody>
      </p:sp>
    </p:spTree>
    <p:extLst>
      <p:ext uri="{BB962C8B-B14F-4D97-AF65-F5344CB8AC3E}">
        <p14:creationId xmlns:p14="http://schemas.microsoft.com/office/powerpoint/2010/main" val="188578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p:bldP spid="12" grpId="0"/>
      <p:bldP spid="13" grpId="0"/>
      <p:bldP spid="21" grpId="0"/>
      <p:bldP spid="24"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1146012"/>
            <a:ext cx="7299158" cy="4524315"/>
          </a:xfrm>
          <a:prstGeom prst="rect">
            <a:avLst/>
          </a:prstGeom>
        </p:spPr>
        <p:txBody>
          <a:bodyPr wrap="square">
            <a:spAutoFit/>
          </a:bodyPr>
          <a:lstStyle/>
          <a:p>
            <a:r>
              <a:rPr lang="en-GB" sz="3200" b="1"/>
              <a:t>Attainment</a:t>
            </a:r>
            <a:r>
              <a:rPr lang="en-GB" sz="3200"/>
              <a:t>: currently this means where you are in relation to criteria. </a:t>
            </a:r>
          </a:p>
          <a:p>
            <a:endParaRPr lang="en-GB" sz="3200"/>
          </a:p>
          <a:p>
            <a:r>
              <a:rPr lang="en-GB" sz="3200" b="1"/>
              <a:t>Progress</a:t>
            </a:r>
            <a:r>
              <a:rPr lang="en-GB" sz="3200"/>
              <a:t>: the movement between, beyond or before 2 attainment points (</a:t>
            </a:r>
            <a:r>
              <a:rPr lang="en-GB" sz="3200" b="1">
                <a:solidFill>
                  <a:srgbClr val="6CC6DA"/>
                </a:solidFill>
              </a:rPr>
              <a:t>so you need the 2 points!</a:t>
            </a:r>
            <a:r>
              <a:rPr lang="en-GB" sz="3200"/>
              <a:t>)</a:t>
            </a:r>
          </a:p>
          <a:p>
            <a:endParaRPr lang="en-GB" sz="3200"/>
          </a:p>
          <a:p>
            <a:r>
              <a:rPr lang="en-GB" sz="3200" b="1"/>
              <a:t>Achievement</a:t>
            </a:r>
            <a:r>
              <a:rPr lang="en-GB" sz="3200"/>
              <a:t>: refers to both progress and attainment. </a:t>
            </a:r>
          </a:p>
        </p:txBody>
      </p:sp>
      <p:sp>
        <p:nvSpPr>
          <p:cNvPr id="7" name="TextBox 6"/>
          <p:cNvSpPr txBox="1"/>
          <p:nvPr/>
        </p:nvSpPr>
        <p:spPr>
          <a:xfrm>
            <a:off x="102548" y="197582"/>
            <a:ext cx="12089452" cy="769441"/>
          </a:xfrm>
          <a:prstGeom prst="rect">
            <a:avLst/>
          </a:prstGeom>
          <a:noFill/>
        </p:spPr>
        <p:txBody>
          <a:bodyPr wrap="square" rtlCol="0">
            <a:spAutoFit/>
          </a:bodyPr>
          <a:lstStyle/>
          <a:p>
            <a:r>
              <a:rPr lang="en-GB" sz="4400" b="1">
                <a:solidFill>
                  <a:srgbClr val="FFC000"/>
                </a:solidFill>
                <a:latin typeface="Tw Cen MT" panose="020B0602020104020603" pitchFamily="34" charset="0"/>
              </a:rPr>
              <a:t>Key Terminology: </a:t>
            </a:r>
            <a:r>
              <a:rPr lang="en-GB" sz="4400" b="1">
                <a:latin typeface="Tw Cen MT" panose="020B0602020104020603" pitchFamily="34" charset="0"/>
              </a:rPr>
              <a:t>The Language of Data</a:t>
            </a:r>
            <a:endParaRPr lang="en-GB" sz="3600" b="1">
              <a:latin typeface="Tw Cen MT" panose="020B0602020104020603" pitchFamily="34" charset="0"/>
            </a:endParaRPr>
          </a:p>
        </p:txBody>
      </p:sp>
      <p:cxnSp>
        <p:nvCxnSpPr>
          <p:cNvPr id="8" name="Straight Connector 7"/>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4 Ways to Measure Progress and Achieve Goals"/>
          <p:cNvPicPr>
            <a:picLocks noChangeAspect="1" noChangeArrowheads="1"/>
          </p:cNvPicPr>
          <p:nvPr/>
        </p:nvPicPr>
        <p:blipFill rotWithShape="1">
          <a:blip r:embed="rId2">
            <a:extLst>
              <a:ext uri="{28A0092B-C50C-407E-A947-70E740481C1C}">
                <a14:useLocalDpi xmlns:a14="http://schemas.microsoft.com/office/drawing/2010/main" val="0"/>
              </a:ext>
            </a:extLst>
          </a:blip>
          <a:srcRect l="15643" r="18463"/>
          <a:stretch/>
        </p:blipFill>
        <p:spPr bwMode="auto">
          <a:xfrm>
            <a:off x="7517895" y="1098802"/>
            <a:ext cx="4545767" cy="459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311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798" y="2770095"/>
            <a:ext cx="4381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0" y="4810109"/>
            <a:ext cx="3344908" cy="769441"/>
          </a:xfrm>
          <a:prstGeom prst="rect">
            <a:avLst/>
          </a:prstGeom>
          <a:noFill/>
          <a:ln w="9525">
            <a:solidFill>
              <a:schemeClr val="bg1"/>
            </a:solidFill>
            <a:miter lim="800000"/>
            <a:headEnd/>
            <a:tailEnd/>
          </a:ln>
        </p:spPr>
        <p:txBody>
          <a:bodyPr wrap="square">
            <a:spAutoFit/>
          </a:bodyPr>
          <a:lstStyle/>
          <a:p>
            <a:pPr algn="ctr" eaLnBrk="1" hangingPunct="1">
              <a:spcBef>
                <a:spcPct val="50000"/>
              </a:spcBef>
            </a:pPr>
            <a:r>
              <a:rPr lang="en-GB" sz="2000">
                <a:latin typeface="+mn-lt"/>
              </a:rPr>
              <a:t>Assessment must have a </a:t>
            </a:r>
            <a:r>
              <a:rPr lang="en-GB" sz="2400" b="1"/>
              <a:t>purpose</a:t>
            </a:r>
            <a:r>
              <a:rPr lang="en-GB" sz="2000">
                <a:latin typeface="+mn-lt"/>
              </a:rPr>
              <a:t>.</a:t>
            </a:r>
            <a:endParaRPr lang="en-US" sz="2000">
              <a:latin typeface="+mn-lt"/>
            </a:endParaRPr>
          </a:p>
        </p:txBody>
      </p:sp>
      <p:sp>
        <p:nvSpPr>
          <p:cNvPr id="4" name="Text Box 6"/>
          <p:cNvSpPr txBox="1">
            <a:spLocks noChangeArrowheads="1"/>
          </p:cNvSpPr>
          <p:nvPr/>
        </p:nvSpPr>
        <p:spPr bwMode="auto">
          <a:xfrm>
            <a:off x="8856196" y="4255154"/>
            <a:ext cx="3344908" cy="1384995"/>
          </a:xfrm>
          <a:prstGeom prst="rect">
            <a:avLst/>
          </a:prstGeom>
          <a:noFill/>
          <a:ln w="9525">
            <a:solidFill>
              <a:schemeClr val="bg1"/>
            </a:solidFill>
            <a:miter lim="800000"/>
            <a:headEnd/>
            <a:tailEnd/>
          </a:ln>
        </p:spPr>
        <p:txBody>
          <a:bodyPr wrap="square">
            <a:spAutoFit/>
          </a:bodyPr>
          <a:lstStyle/>
          <a:p>
            <a:pPr algn="ctr" eaLnBrk="1" hangingPunct="1">
              <a:spcBef>
                <a:spcPct val="50000"/>
              </a:spcBef>
            </a:pPr>
            <a:r>
              <a:rPr lang="en-GB" sz="2400" b="1"/>
              <a:t>No pupil should fail </a:t>
            </a:r>
            <a:r>
              <a:rPr lang="en-GB" sz="2000">
                <a:latin typeface="+mn-lt"/>
              </a:rPr>
              <a:t>to  perform, without this being identified and the causes addressed.</a:t>
            </a:r>
            <a:endParaRPr lang="en-US" sz="2000">
              <a:latin typeface="+mn-lt"/>
            </a:endParaRPr>
          </a:p>
        </p:txBody>
      </p:sp>
      <p:sp>
        <p:nvSpPr>
          <p:cNvPr id="5" name="Text Box 7"/>
          <p:cNvSpPr txBox="1">
            <a:spLocks noChangeArrowheads="1"/>
          </p:cNvSpPr>
          <p:nvPr/>
        </p:nvSpPr>
        <p:spPr bwMode="auto">
          <a:xfrm>
            <a:off x="6736976" y="994629"/>
            <a:ext cx="4397189" cy="1446550"/>
          </a:xfrm>
          <a:prstGeom prst="rect">
            <a:avLst/>
          </a:prstGeom>
          <a:noFill/>
          <a:ln w="9525">
            <a:solidFill>
              <a:schemeClr val="bg1"/>
            </a:solidFill>
            <a:miter lim="800000"/>
            <a:headEnd/>
            <a:tailEnd/>
          </a:ln>
        </p:spPr>
        <p:txBody>
          <a:bodyPr wrap="square">
            <a:spAutoFit/>
          </a:bodyPr>
          <a:lstStyle/>
          <a:p>
            <a:pPr algn="ctr" eaLnBrk="1" hangingPunct="1">
              <a:spcBef>
                <a:spcPct val="50000"/>
              </a:spcBef>
            </a:pPr>
            <a:r>
              <a:rPr lang="en-GB" sz="2000">
                <a:latin typeface="+mn-lt"/>
              </a:rPr>
              <a:t>Teachers must assess using </a:t>
            </a:r>
            <a:r>
              <a:rPr lang="en-GB" sz="2400" b="1"/>
              <a:t>clear, shared and objective criteria</a:t>
            </a:r>
            <a:r>
              <a:rPr lang="en-GB" sz="2000">
                <a:latin typeface="+mn-lt"/>
              </a:rPr>
              <a:t>,  providing clear written feedback to pupils. </a:t>
            </a:r>
            <a:endParaRPr lang="en-US" sz="2000">
              <a:latin typeface="+mn-lt"/>
            </a:endParaRPr>
          </a:p>
        </p:txBody>
      </p:sp>
      <p:sp>
        <p:nvSpPr>
          <p:cNvPr id="6" name="Text Box 8"/>
          <p:cNvSpPr txBox="1">
            <a:spLocks noChangeArrowheads="1"/>
          </p:cNvSpPr>
          <p:nvPr/>
        </p:nvSpPr>
        <p:spPr bwMode="auto">
          <a:xfrm>
            <a:off x="2407024" y="995083"/>
            <a:ext cx="4336089" cy="1754326"/>
          </a:xfrm>
          <a:prstGeom prst="rect">
            <a:avLst/>
          </a:prstGeom>
          <a:noFill/>
          <a:ln w="9525">
            <a:solidFill>
              <a:schemeClr val="bg1"/>
            </a:solidFill>
            <a:miter lim="800000"/>
            <a:headEnd/>
            <a:tailEnd/>
          </a:ln>
        </p:spPr>
        <p:txBody>
          <a:bodyPr wrap="square">
            <a:spAutoFit/>
          </a:bodyPr>
          <a:lstStyle/>
          <a:p>
            <a:pPr algn="ctr" eaLnBrk="1" hangingPunct="1">
              <a:spcBef>
                <a:spcPct val="50000"/>
              </a:spcBef>
            </a:pPr>
            <a:r>
              <a:rPr lang="en-GB" sz="2000">
                <a:latin typeface="+mn-lt"/>
              </a:rPr>
              <a:t>All teachers should have </a:t>
            </a:r>
            <a:r>
              <a:rPr lang="en-GB" sz="2400" b="1"/>
              <a:t>easy access to progress /  performance data</a:t>
            </a:r>
            <a:r>
              <a:rPr lang="en-GB" sz="2000">
                <a:latin typeface="+mn-lt"/>
              </a:rPr>
              <a:t>, in order to manage progress, identify underperformance and analyse their own performance.</a:t>
            </a:r>
            <a:endParaRPr lang="en-US" sz="2000">
              <a:latin typeface="+mn-lt"/>
            </a:endParaRPr>
          </a:p>
        </p:txBody>
      </p:sp>
      <p:sp>
        <p:nvSpPr>
          <p:cNvPr id="7" name="Text Box 9"/>
          <p:cNvSpPr txBox="1">
            <a:spLocks noChangeArrowheads="1"/>
          </p:cNvSpPr>
          <p:nvPr/>
        </p:nvSpPr>
        <p:spPr bwMode="auto">
          <a:xfrm>
            <a:off x="0" y="2794829"/>
            <a:ext cx="3344908" cy="1754326"/>
          </a:xfrm>
          <a:prstGeom prst="rect">
            <a:avLst/>
          </a:prstGeom>
          <a:noFill/>
          <a:ln w="9525">
            <a:solidFill>
              <a:schemeClr val="bg1"/>
            </a:solidFill>
            <a:miter lim="800000"/>
            <a:headEnd/>
            <a:tailEnd/>
          </a:ln>
        </p:spPr>
        <p:txBody>
          <a:bodyPr wrap="square">
            <a:spAutoFit/>
          </a:bodyPr>
          <a:lstStyle/>
          <a:p>
            <a:pPr algn="ctr" eaLnBrk="1" hangingPunct="1">
              <a:spcBef>
                <a:spcPct val="50000"/>
              </a:spcBef>
            </a:pPr>
            <a:r>
              <a:rPr lang="en-GB" sz="2000">
                <a:latin typeface="+mn-lt"/>
              </a:rPr>
              <a:t>All staff and pupils know what they are aiming for and have </a:t>
            </a:r>
            <a:r>
              <a:rPr lang="en-GB" sz="2400" b="1"/>
              <a:t>ownership and responsibility </a:t>
            </a:r>
            <a:r>
              <a:rPr lang="en-GB" sz="2000">
                <a:latin typeface="+mn-lt"/>
              </a:rPr>
              <a:t>for their part in the journey.</a:t>
            </a:r>
            <a:endParaRPr lang="en-US" sz="2000">
              <a:latin typeface="+mn-lt"/>
            </a:endParaRPr>
          </a:p>
        </p:txBody>
      </p:sp>
      <p:sp>
        <p:nvSpPr>
          <p:cNvPr id="8" name="Text Box 8"/>
          <p:cNvSpPr txBox="1">
            <a:spLocks noChangeArrowheads="1"/>
          </p:cNvSpPr>
          <p:nvPr/>
        </p:nvSpPr>
        <p:spPr bwMode="auto">
          <a:xfrm>
            <a:off x="8639944" y="2666455"/>
            <a:ext cx="3344908" cy="830997"/>
          </a:xfrm>
          <a:prstGeom prst="rect">
            <a:avLst/>
          </a:prstGeom>
          <a:noFill/>
          <a:ln w="9525">
            <a:solidFill>
              <a:schemeClr val="bg1"/>
            </a:solidFill>
            <a:miter lim="800000"/>
            <a:headEnd/>
            <a:tailEnd/>
          </a:ln>
        </p:spPr>
        <p:txBody>
          <a:bodyPr wrap="square">
            <a:spAutoFit/>
          </a:bodyPr>
          <a:lstStyle/>
          <a:p>
            <a:pPr algn="ctr" eaLnBrk="1" hangingPunct="1">
              <a:spcBef>
                <a:spcPct val="50000"/>
              </a:spcBef>
            </a:pPr>
            <a:r>
              <a:rPr lang="en-GB" sz="2000">
                <a:latin typeface="+mn-lt"/>
              </a:rPr>
              <a:t>Data must </a:t>
            </a:r>
            <a:r>
              <a:rPr lang="en-GB" sz="2400" b="1"/>
              <a:t>inform planning.</a:t>
            </a:r>
            <a:endParaRPr lang="en-US" sz="2400" b="1"/>
          </a:p>
        </p:txBody>
      </p:sp>
      <p:sp>
        <p:nvSpPr>
          <p:cNvPr id="9" name="TextBox 8"/>
          <p:cNvSpPr txBox="1"/>
          <p:nvPr/>
        </p:nvSpPr>
        <p:spPr>
          <a:xfrm>
            <a:off x="102548" y="197582"/>
            <a:ext cx="12089452" cy="769441"/>
          </a:xfrm>
          <a:prstGeom prst="rect">
            <a:avLst/>
          </a:prstGeom>
          <a:noFill/>
        </p:spPr>
        <p:txBody>
          <a:bodyPr wrap="square" rtlCol="0">
            <a:spAutoFit/>
          </a:bodyPr>
          <a:lstStyle/>
          <a:p>
            <a:r>
              <a:rPr lang="en-GB" sz="4400" b="1" spc="-100">
                <a:solidFill>
                  <a:srgbClr val="FFC000"/>
                </a:solidFill>
                <a:latin typeface="Tw Cen MT" panose="020B0602020104020603" pitchFamily="34" charset="0"/>
              </a:rPr>
              <a:t>Key Principles </a:t>
            </a:r>
            <a:r>
              <a:rPr lang="en-GB" sz="4400" b="1" spc="-100">
                <a:latin typeface="Tw Cen MT" panose="020B0602020104020603" pitchFamily="34" charset="0"/>
              </a:rPr>
              <a:t>to secure high quality assessment data</a:t>
            </a:r>
            <a:endParaRPr lang="en-GB" sz="3600" b="1" spc="-100">
              <a:latin typeface="Tw Cen MT" panose="020B0602020104020603" pitchFamily="34" charset="0"/>
            </a:endParaRPr>
          </a:p>
        </p:txBody>
      </p:sp>
      <p:cxnSp>
        <p:nvCxnSpPr>
          <p:cNvPr id="10" name="Straight Connector 9"/>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73506" y="4773706"/>
            <a:ext cx="833719" cy="268941"/>
          </a:xfrm>
          <a:prstGeom prst="straightConnector1">
            <a:avLst/>
          </a:prstGeom>
          <a:ln w="76200" cap="rnd">
            <a:solidFill>
              <a:srgbClr val="FDB61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7" idx="3"/>
          </p:cNvCxnSpPr>
          <p:nvPr/>
        </p:nvCxnSpPr>
        <p:spPr>
          <a:xfrm flipH="1" flipV="1">
            <a:off x="3344908" y="3671992"/>
            <a:ext cx="666799" cy="380055"/>
          </a:xfrm>
          <a:prstGeom prst="straightConnector1">
            <a:avLst/>
          </a:prstGeom>
          <a:ln w="76200" cap="rnd">
            <a:solidFill>
              <a:srgbClr val="FDB61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719918" y="2810435"/>
            <a:ext cx="210672" cy="587190"/>
          </a:xfrm>
          <a:prstGeom prst="straightConnector1">
            <a:avLst/>
          </a:prstGeom>
          <a:ln w="76200" cap="rnd">
            <a:solidFill>
              <a:srgbClr val="FDB61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690103" y="4334436"/>
            <a:ext cx="346321" cy="249546"/>
          </a:xfrm>
          <a:prstGeom prst="straightConnector1">
            <a:avLst/>
          </a:prstGeom>
          <a:ln w="76200" cap="rnd">
            <a:solidFill>
              <a:srgbClr val="FDB61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755108" y="3313403"/>
            <a:ext cx="666799" cy="380055"/>
          </a:xfrm>
          <a:prstGeom prst="straightConnector1">
            <a:avLst/>
          </a:prstGeom>
          <a:ln w="76200" cap="rnd">
            <a:solidFill>
              <a:srgbClr val="FDB614"/>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723095" y="2330823"/>
            <a:ext cx="210672" cy="587190"/>
          </a:xfrm>
          <a:prstGeom prst="straightConnector1">
            <a:avLst/>
          </a:prstGeom>
          <a:ln w="76200" cap="rnd">
            <a:solidFill>
              <a:srgbClr val="FDB614"/>
            </a:solidFill>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08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548" y="197582"/>
            <a:ext cx="12089452" cy="769441"/>
          </a:xfrm>
          <a:prstGeom prst="rect">
            <a:avLst/>
          </a:prstGeom>
          <a:noFill/>
        </p:spPr>
        <p:txBody>
          <a:bodyPr wrap="square" rtlCol="0">
            <a:spAutoFit/>
          </a:bodyPr>
          <a:lstStyle/>
          <a:p>
            <a:r>
              <a:rPr lang="en-GB" sz="4400" b="1" spc="-100">
                <a:solidFill>
                  <a:srgbClr val="FFC000"/>
                </a:solidFill>
                <a:latin typeface="Tw Cen MT" panose="020B0602020104020603" pitchFamily="34" charset="0"/>
              </a:rPr>
              <a:t>Planning for Progress:</a:t>
            </a:r>
            <a:r>
              <a:rPr lang="en-GB" sz="4400" b="1" spc="-100">
                <a:latin typeface="Tw Cen MT" panose="020B0602020104020603" pitchFamily="34" charset="0"/>
              </a:rPr>
              <a:t> Review</a:t>
            </a:r>
            <a:endParaRPr lang="en-GB" sz="3600" b="1" spc="-100">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0404" y="1002277"/>
            <a:ext cx="9416552" cy="646331"/>
          </a:xfrm>
          <a:prstGeom prst="rect">
            <a:avLst/>
          </a:prstGeom>
          <a:noFill/>
        </p:spPr>
        <p:txBody>
          <a:bodyPr wrap="none" rtlCol="0">
            <a:spAutoFit/>
          </a:bodyPr>
          <a:lstStyle/>
          <a:p>
            <a:r>
              <a:rPr lang="en-GB" altLang="en-US" sz="3600" b="1">
                <a:solidFill>
                  <a:srgbClr val="FFC000"/>
                </a:solidFill>
                <a:latin typeface="Tw Cen MT" panose="020B0602020104020603" pitchFamily="34" charset="0"/>
                <a:ea typeface="ＭＳ Ｐゴシック" charset="-128"/>
              </a:rPr>
              <a:t>How</a:t>
            </a:r>
            <a:r>
              <a:rPr lang="en-GB" altLang="en-US" sz="3600">
                <a:solidFill>
                  <a:srgbClr val="FFC000"/>
                </a:solidFill>
                <a:latin typeface="Tw Cen MT" panose="020B0602020104020603" pitchFamily="34" charset="0"/>
                <a:ea typeface="ＭＳ Ｐゴシック" charset="-128"/>
              </a:rPr>
              <a:t> </a:t>
            </a:r>
            <a:r>
              <a:rPr lang="en-GB" altLang="en-US" sz="3600">
                <a:latin typeface="Tw Cen MT" panose="020B0602020104020603" pitchFamily="34" charset="0"/>
                <a:ea typeface="ＭＳ Ｐゴシック" charset="-128"/>
              </a:rPr>
              <a:t>do we achieve excellent progress over time?</a:t>
            </a:r>
            <a:endParaRPr lang="en-GB" sz="3600">
              <a:latin typeface="Tw Cen MT" panose="020B0602020104020603" pitchFamily="34" charset="0"/>
            </a:endParaRPr>
          </a:p>
        </p:txBody>
      </p:sp>
      <p:sp>
        <p:nvSpPr>
          <p:cNvPr id="6" name="Rectangle 5"/>
          <p:cNvSpPr/>
          <p:nvPr/>
        </p:nvSpPr>
        <p:spPr>
          <a:xfrm>
            <a:off x="251011" y="1653553"/>
            <a:ext cx="6364941" cy="3970318"/>
          </a:xfrm>
          <a:prstGeom prst="rect">
            <a:avLst/>
          </a:prstGeom>
          <a:solidFill>
            <a:schemeClr val="accent4">
              <a:lumMod val="20000"/>
              <a:lumOff val="80000"/>
            </a:schemeClr>
          </a:solidFill>
        </p:spPr>
        <p:txBody>
          <a:bodyPr wrap="square">
            <a:spAutoFit/>
          </a:bodyPr>
          <a:lstStyle/>
          <a:p>
            <a:r>
              <a:rPr lang="en-GB" altLang="en-US" sz="2800" b="1">
                <a:ea typeface="ＭＳ Ｐゴシック" charset="-128"/>
              </a:rPr>
              <a:t>Reflect on the training session on Effective Lesson Planning, on your academic reading, on your focused observations in school and on your own practice:</a:t>
            </a:r>
          </a:p>
          <a:p>
            <a:pPr marL="457200" indent="-457200">
              <a:buFont typeface="Wingdings" panose="05000000000000000000" pitchFamily="2" charset="2"/>
              <a:buChar char="§"/>
            </a:pPr>
            <a:r>
              <a:rPr lang="en-GB" altLang="en-US" sz="2800">
                <a:ea typeface="ＭＳ Ｐゴシック" charset="-128"/>
              </a:rPr>
              <a:t>How do you effectively plan for </a:t>
            </a:r>
            <a:r>
              <a:rPr lang="en-GB" altLang="en-US" sz="2800" b="1">
                <a:solidFill>
                  <a:srgbClr val="002060"/>
                </a:solidFill>
                <a:ea typeface="ＭＳ Ｐゴシック" charset="-128"/>
              </a:rPr>
              <a:t>short</a:t>
            </a:r>
            <a:r>
              <a:rPr lang="en-GB" altLang="en-US" sz="2800">
                <a:solidFill>
                  <a:srgbClr val="002060"/>
                </a:solidFill>
                <a:ea typeface="ＭＳ Ｐゴシック" charset="-128"/>
              </a:rPr>
              <a:t> </a:t>
            </a:r>
            <a:r>
              <a:rPr lang="en-GB" altLang="en-US" sz="2800">
                <a:ea typeface="ＭＳ Ｐゴシック" charset="-128"/>
              </a:rPr>
              <a:t>term progress?</a:t>
            </a:r>
          </a:p>
          <a:p>
            <a:pPr marL="457200" indent="-457200">
              <a:buFont typeface="Wingdings" panose="05000000000000000000" pitchFamily="2" charset="2"/>
              <a:buChar char="§"/>
            </a:pPr>
            <a:r>
              <a:rPr lang="en-GB" altLang="en-US" sz="2800">
                <a:ea typeface="ＭＳ Ｐゴシック" charset="-128"/>
              </a:rPr>
              <a:t>How do you effectively plan for </a:t>
            </a:r>
            <a:r>
              <a:rPr lang="en-GB" altLang="en-US" sz="2800" b="1">
                <a:solidFill>
                  <a:srgbClr val="002060"/>
                </a:solidFill>
                <a:ea typeface="ＭＳ Ｐゴシック" charset="-128"/>
              </a:rPr>
              <a:t>long</a:t>
            </a:r>
            <a:r>
              <a:rPr lang="en-GB" altLang="en-US" sz="2800">
                <a:solidFill>
                  <a:srgbClr val="4BA3D9"/>
                </a:solidFill>
                <a:ea typeface="ＭＳ Ｐゴシック" charset="-128"/>
              </a:rPr>
              <a:t> </a:t>
            </a:r>
            <a:r>
              <a:rPr lang="en-GB" altLang="en-US" sz="2800">
                <a:ea typeface="ＭＳ Ｐゴシック" charset="-128"/>
              </a:rPr>
              <a:t>term progress?</a:t>
            </a:r>
          </a:p>
        </p:txBody>
      </p:sp>
    </p:spTree>
    <p:extLst>
      <p:ext uri="{BB962C8B-B14F-4D97-AF65-F5344CB8AC3E}">
        <p14:creationId xmlns:p14="http://schemas.microsoft.com/office/powerpoint/2010/main" val="3908836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b="5840"/>
          <a:stretch/>
        </p:blipFill>
        <p:spPr bwMode="auto">
          <a:xfrm>
            <a:off x="582960" y="470648"/>
            <a:ext cx="10042084" cy="529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rot="442657">
            <a:off x="1416424" y="1680055"/>
            <a:ext cx="1400509" cy="1089529"/>
          </a:xfrm>
          <a:prstGeom prst="rect">
            <a:avLst/>
          </a:prstGeom>
          <a:noFill/>
        </p:spPr>
        <p:txBody>
          <a:bodyPr wrap="square" rtlCol="0">
            <a:spAutoFit/>
          </a:bodyPr>
          <a:lstStyle/>
          <a:p>
            <a:pPr algn="ctr">
              <a:lnSpc>
                <a:spcPct val="90000"/>
              </a:lnSpc>
            </a:pPr>
            <a:r>
              <a:rPr lang="en-GB" sz="2400"/>
              <a:t>Know the starting points</a:t>
            </a:r>
            <a:endParaRPr lang="en-US" sz="2400"/>
          </a:p>
        </p:txBody>
      </p:sp>
      <p:sp>
        <p:nvSpPr>
          <p:cNvPr id="3" name="TextBox 2"/>
          <p:cNvSpPr txBox="1"/>
          <p:nvPr/>
        </p:nvSpPr>
        <p:spPr>
          <a:xfrm rot="21111758">
            <a:off x="3778677" y="1733845"/>
            <a:ext cx="1583239" cy="1089529"/>
          </a:xfrm>
          <a:prstGeom prst="rect">
            <a:avLst/>
          </a:prstGeom>
          <a:noFill/>
        </p:spPr>
        <p:txBody>
          <a:bodyPr wrap="square" rtlCol="0">
            <a:spAutoFit/>
          </a:bodyPr>
          <a:lstStyle/>
          <a:p>
            <a:pPr algn="ctr">
              <a:lnSpc>
                <a:spcPct val="90000"/>
              </a:lnSpc>
            </a:pPr>
            <a:r>
              <a:rPr lang="en-GB" sz="2400"/>
              <a:t>Build on prior knowledge</a:t>
            </a:r>
            <a:endParaRPr lang="en-US" sz="2400"/>
          </a:p>
        </p:txBody>
      </p:sp>
      <p:sp>
        <p:nvSpPr>
          <p:cNvPr id="4" name="TextBox 3"/>
          <p:cNvSpPr txBox="1"/>
          <p:nvPr/>
        </p:nvSpPr>
        <p:spPr>
          <a:xfrm rot="294437">
            <a:off x="6068166" y="1528141"/>
            <a:ext cx="1847433" cy="1421928"/>
          </a:xfrm>
          <a:prstGeom prst="rect">
            <a:avLst/>
          </a:prstGeom>
          <a:noFill/>
        </p:spPr>
        <p:txBody>
          <a:bodyPr wrap="square" rtlCol="0">
            <a:spAutoFit/>
          </a:bodyPr>
          <a:lstStyle/>
          <a:p>
            <a:pPr algn="ctr">
              <a:lnSpc>
                <a:spcPct val="90000"/>
              </a:lnSpc>
            </a:pPr>
            <a:r>
              <a:rPr lang="en-GB" sz="2400"/>
              <a:t>Adapt plans to match</a:t>
            </a:r>
          </a:p>
          <a:p>
            <a:pPr algn="ctr">
              <a:lnSpc>
                <a:spcPct val="90000"/>
              </a:lnSpc>
            </a:pPr>
            <a:r>
              <a:rPr lang="en-GB" sz="2400"/>
              <a:t>different needs</a:t>
            </a:r>
            <a:endParaRPr lang="en-US" sz="2400"/>
          </a:p>
        </p:txBody>
      </p:sp>
      <p:sp>
        <p:nvSpPr>
          <p:cNvPr id="9" name="TextBox 8"/>
          <p:cNvSpPr txBox="1"/>
          <p:nvPr/>
        </p:nvSpPr>
        <p:spPr>
          <a:xfrm rot="21327551">
            <a:off x="8282112" y="1543916"/>
            <a:ext cx="1844938" cy="1754326"/>
          </a:xfrm>
          <a:prstGeom prst="rect">
            <a:avLst/>
          </a:prstGeom>
          <a:noFill/>
        </p:spPr>
        <p:txBody>
          <a:bodyPr wrap="square" rtlCol="0">
            <a:spAutoFit/>
          </a:bodyPr>
          <a:lstStyle/>
          <a:p>
            <a:pPr algn="ctr">
              <a:lnSpc>
                <a:spcPct val="90000"/>
              </a:lnSpc>
            </a:pPr>
            <a:r>
              <a:rPr lang="en-GB" sz="2400"/>
              <a:t>Share learning  goals and success criteria</a:t>
            </a:r>
            <a:endParaRPr lang="en-US" sz="2400"/>
          </a:p>
        </p:txBody>
      </p:sp>
      <p:sp>
        <p:nvSpPr>
          <p:cNvPr id="11" name="TextBox 10"/>
          <p:cNvSpPr txBox="1"/>
          <p:nvPr/>
        </p:nvSpPr>
        <p:spPr>
          <a:xfrm rot="735350">
            <a:off x="976314" y="3798625"/>
            <a:ext cx="1852476" cy="1754326"/>
          </a:xfrm>
          <a:prstGeom prst="rect">
            <a:avLst/>
          </a:prstGeom>
          <a:noFill/>
        </p:spPr>
        <p:txBody>
          <a:bodyPr wrap="square" rtlCol="0">
            <a:spAutoFit/>
          </a:bodyPr>
          <a:lstStyle/>
          <a:p>
            <a:pPr algn="ctr">
              <a:lnSpc>
                <a:spcPct val="90000"/>
              </a:lnSpc>
            </a:pPr>
            <a:r>
              <a:rPr lang="en-GB" sz="2400"/>
              <a:t>Sequence learning to make progressive change</a:t>
            </a:r>
            <a:endParaRPr lang="en-US" sz="2400"/>
          </a:p>
        </p:txBody>
      </p:sp>
      <p:sp>
        <p:nvSpPr>
          <p:cNvPr id="12" name="TextBox 11"/>
          <p:cNvSpPr txBox="1"/>
          <p:nvPr/>
        </p:nvSpPr>
        <p:spPr>
          <a:xfrm>
            <a:off x="3832216" y="4351224"/>
            <a:ext cx="1673918" cy="757130"/>
          </a:xfrm>
          <a:prstGeom prst="rect">
            <a:avLst/>
          </a:prstGeom>
          <a:noFill/>
        </p:spPr>
        <p:txBody>
          <a:bodyPr wrap="square" rtlCol="0">
            <a:spAutoFit/>
          </a:bodyPr>
          <a:lstStyle/>
          <a:p>
            <a:pPr algn="ctr">
              <a:lnSpc>
                <a:spcPct val="90000"/>
              </a:lnSpc>
            </a:pPr>
            <a:r>
              <a:rPr lang="en-GB" sz="2400"/>
              <a:t>Revisit concepts </a:t>
            </a:r>
            <a:endParaRPr lang="en-US" sz="2400"/>
          </a:p>
        </p:txBody>
      </p:sp>
      <p:sp>
        <p:nvSpPr>
          <p:cNvPr id="13" name="TextBox 12"/>
          <p:cNvSpPr txBox="1"/>
          <p:nvPr/>
        </p:nvSpPr>
        <p:spPr>
          <a:xfrm rot="21283425">
            <a:off x="6044754" y="3974263"/>
            <a:ext cx="1758481" cy="1421928"/>
          </a:xfrm>
          <a:prstGeom prst="rect">
            <a:avLst/>
          </a:prstGeom>
          <a:noFill/>
        </p:spPr>
        <p:txBody>
          <a:bodyPr wrap="square" rtlCol="0">
            <a:spAutoFit/>
          </a:bodyPr>
          <a:lstStyle/>
          <a:p>
            <a:pPr algn="ctr">
              <a:lnSpc>
                <a:spcPct val="90000"/>
              </a:lnSpc>
            </a:pPr>
            <a:r>
              <a:rPr lang="en-GB" sz="2400"/>
              <a:t>Be clear about the purpose of the learning</a:t>
            </a:r>
            <a:endParaRPr lang="en-US" sz="2400"/>
          </a:p>
        </p:txBody>
      </p:sp>
      <p:sp>
        <p:nvSpPr>
          <p:cNvPr id="14" name="TextBox 13"/>
          <p:cNvSpPr txBox="1"/>
          <p:nvPr/>
        </p:nvSpPr>
        <p:spPr>
          <a:xfrm rot="21172208">
            <a:off x="8357574" y="4073227"/>
            <a:ext cx="1741237" cy="1089529"/>
          </a:xfrm>
          <a:prstGeom prst="rect">
            <a:avLst/>
          </a:prstGeom>
          <a:noFill/>
        </p:spPr>
        <p:txBody>
          <a:bodyPr wrap="square" rtlCol="0">
            <a:spAutoFit/>
          </a:bodyPr>
          <a:lstStyle/>
          <a:p>
            <a:pPr algn="ctr">
              <a:lnSpc>
                <a:spcPct val="90000"/>
              </a:lnSpc>
            </a:pPr>
            <a:r>
              <a:rPr lang="en-GB" sz="2400"/>
              <a:t>Timely review and assessment</a:t>
            </a:r>
            <a:endParaRPr lang="en-US" sz="2400"/>
          </a:p>
        </p:txBody>
      </p:sp>
      <p:sp>
        <p:nvSpPr>
          <p:cNvPr id="15" name="TextBox 14"/>
          <p:cNvSpPr txBox="1"/>
          <p:nvPr/>
        </p:nvSpPr>
        <p:spPr>
          <a:xfrm>
            <a:off x="102548" y="197582"/>
            <a:ext cx="12089452" cy="769441"/>
          </a:xfrm>
          <a:prstGeom prst="rect">
            <a:avLst/>
          </a:prstGeom>
          <a:noFill/>
        </p:spPr>
        <p:txBody>
          <a:bodyPr wrap="square" rtlCol="0">
            <a:spAutoFit/>
          </a:bodyPr>
          <a:lstStyle/>
          <a:p>
            <a:r>
              <a:rPr lang="en-GB" sz="4400" b="1" spc="-100">
                <a:solidFill>
                  <a:srgbClr val="FFC000"/>
                </a:solidFill>
                <a:latin typeface="Tw Cen MT" panose="020B0602020104020603" pitchFamily="34" charset="0"/>
              </a:rPr>
              <a:t>Planning for Progress:</a:t>
            </a:r>
            <a:r>
              <a:rPr lang="en-GB" sz="4400" b="1" spc="-100">
                <a:latin typeface="Tw Cen MT" panose="020B0602020104020603" pitchFamily="34" charset="0"/>
              </a:rPr>
              <a:t> Review</a:t>
            </a:r>
            <a:endParaRPr lang="en-GB" sz="3600" b="1" spc="-100">
              <a:latin typeface="Tw Cen MT" panose="020B0602020104020603" pitchFamily="34" charset="0"/>
            </a:endParaRPr>
          </a:p>
        </p:txBody>
      </p:sp>
      <p:cxnSp>
        <p:nvCxnSpPr>
          <p:cNvPr id="16" name="Straight Connector 15"/>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0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b="5840"/>
          <a:stretch/>
        </p:blipFill>
        <p:spPr bwMode="auto">
          <a:xfrm>
            <a:off x="582960" y="470648"/>
            <a:ext cx="10042084" cy="529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02548" y="197582"/>
            <a:ext cx="12089452" cy="769441"/>
          </a:xfrm>
          <a:prstGeom prst="rect">
            <a:avLst/>
          </a:prstGeom>
          <a:noFill/>
        </p:spPr>
        <p:txBody>
          <a:bodyPr wrap="square" rtlCol="0">
            <a:spAutoFit/>
          </a:bodyPr>
          <a:lstStyle/>
          <a:p>
            <a:r>
              <a:rPr lang="en-GB" sz="4400" b="1" spc="-100">
                <a:solidFill>
                  <a:srgbClr val="FFC000"/>
                </a:solidFill>
                <a:latin typeface="Tw Cen MT" panose="020B0602020104020603" pitchFamily="34" charset="0"/>
              </a:rPr>
              <a:t>Planning for Progress:</a:t>
            </a:r>
            <a:r>
              <a:rPr lang="en-GB" sz="4400" b="1" spc="-100">
                <a:latin typeface="Tw Cen MT" panose="020B0602020104020603" pitchFamily="34" charset="0"/>
              </a:rPr>
              <a:t> Review</a:t>
            </a:r>
            <a:endParaRPr lang="en-GB" sz="3600" b="1" spc="-100">
              <a:latin typeface="Tw Cen MT" panose="020B0602020104020603" pitchFamily="34" charset="0"/>
            </a:endParaRPr>
          </a:p>
        </p:txBody>
      </p:sp>
      <p:cxnSp>
        <p:nvCxnSpPr>
          <p:cNvPr id="17" name="Straight Connector 16"/>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442657">
            <a:off x="1103249" y="1435201"/>
            <a:ext cx="2015733" cy="1754326"/>
          </a:xfrm>
          <a:prstGeom prst="rect">
            <a:avLst/>
          </a:prstGeom>
          <a:noFill/>
        </p:spPr>
        <p:txBody>
          <a:bodyPr wrap="square" rtlCol="0">
            <a:spAutoFit/>
          </a:bodyPr>
          <a:lstStyle/>
          <a:p>
            <a:pPr algn="ctr">
              <a:lnSpc>
                <a:spcPct val="90000"/>
              </a:lnSpc>
            </a:pPr>
            <a:r>
              <a:rPr lang="en-GB" sz="2400"/>
              <a:t>Plan homework to consolidate and extend</a:t>
            </a:r>
          </a:p>
          <a:p>
            <a:pPr algn="ctr">
              <a:lnSpc>
                <a:spcPct val="90000"/>
              </a:lnSpc>
            </a:pPr>
            <a:r>
              <a:rPr lang="en-GB" sz="2400"/>
              <a:t>learning</a:t>
            </a:r>
            <a:endParaRPr lang="en-US" sz="2400"/>
          </a:p>
        </p:txBody>
      </p:sp>
      <p:sp>
        <p:nvSpPr>
          <p:cNvPr id="3" name="TextBox 2"/>
          <p:cNvSpPr txBox="1"/>
          <p:nvPr/>
        </p:nvSpPr>
        <p:spPr>
          <a:xfrm rot="21111758">
            <a:off x="3738335" y="1428343"/>
            <a:ext cx="1583239" cy="1754326"/>
          </a:xfrm>
          <a:prstGeom prst="rect">
            <a:avLst/>
          </a:prstGeom>
          <a:noFill/>
        </p:spPr>
        <p:txBody>
          <a:bodyPr wrap="square" rtlCol="0">
            <a:spAutoFit/>
          </a:bodyPr>
          <a:lstStyle/>
          <a:p>
            <a:pPr algn="ctr">
              <a:lnSpc>
                <a:spcPct val="90000"/>
              </a:lnSpc>
            </a:pPr>
            <a:r>
              <a:rPr lang="en-GB" sz="2400"/>
              <a:t>Use a taxonomy to stretch and challenge</a:t>
            </a:r>
            <a:endParaRPr lang="en-US" sz="2400"/>
          </a:p>
        </p:txBody>
      </p:sp>
      <p:sp>
        <p:nvSpPr>
          <p:cNvPr id="4" name="TextBox 3"/>
          <p:cNvSpPr txBox="1"/>
          <p:nvPr/>
        </p:nvSpPr>
        <p:spPr>
          <a:xfrm rot="294437">
            <a:off x="5985559" y="1527305"/>
            <a:ext cx="1847433" cy="1421928"/>
          </a:xfrm>
          <a:prstGeom prst="rect">
            <a:avLst/>
          </a:prstGeom>
          <a:noFill/>
        </p:spPr>
        <p:txBody>
          <a:bodyPr wrap="square" rtlCol="0">
            <a:spAutoFit/>
          </a:bodyPr>
          <a:lstStyle/>
          <a:p>
            <a:pPr algn="ctr">
              <a:lnSpc>
                <a:spcPct val="90000"/>
              </a:lnSpc>
            </a:pPr>
            <a:r>
              <a:rPr lang="en-GB" sz="2400"/>
              <a:t>Time to improve and respond to feedback</a:t>
            </a:r>
          </a:p>
        </p:txBody>
      </p:sp>
      <p:sp>
        <p:nvSpPr>
          <p:cNvPr id="9" name="TextBox 8"/>
          <p:cNvSpPr txBox="1"/>
          <p:nvPr/>
        </p:nvSpPr>
        <p:spPr>
          <a:xfrm rot="21327551">
            <a:off x="8123428" y="1817143"/>
            <a:ext cx="2155738" cy="1089529"/>
          </a:xfrm>
          <a:prstGeom prst="rect">
            <a:avLst/>
          </a:prstGeom>
          <a:noFill/>
        </p:spPr>
        <p:txBody>
          <a:bodyPr wrap="square" rtlCol="0">
            <a:spAutoFit/>
          </a:bodyPr>
          <a:lstStyle/>
          <a:p>
            <a:pPr algn="ctr">
              <a:lnSpc>
                <a:spcPct val="90000"/>
              </a:lnSpc>
            </a:pPr>
            <a:r>
              <a:rPr lang="en-GB" sz="2400"/>
              <a:t>Sharply focused</a:t>
            </a:r>
          </a:p>
          <a:p>
            <a:pPr algn="ctr">
              <a:lnSpc>
                <a:spcPct val="90000"/>
              </a:lnSpc>
            </a:pPr>
            <a:r>
              <a:rPr lang="en-GB" sz="2400"/>
              <a:t>intervention and deadlines </a:t>
            </a:r>
            <a:endParaRPr lang="en-US" sz="2400"/>
          </a:p>
        </p:txBody>
      </p:sp>
      <p:sp>
        <p:nvSpPr>
          <p:cNvPr id="11" name="TextBox 10"/>
          <p:cNvSpPr txBox="1"/>
          <p:nvPr/>
        </p:nvSpPr>
        <p:spPr>
          <a:xfrm rot="735350">
            <a:off x="1098988" y="4129068"/>
            <a:ext cx="1707357" cy="1089529"/>
          </a:xfrm>
          <a:prstGeom prst="rect">
            <a:avLst/>
          </a:prstGeom>
          <a:noFill/>
        </p:spPr>
        <p:txBody>
          <a:bodyPr wrap="square" rtlCol="0">
            <a:spAutoFit/>
          </a:bodyPr>
          <a:lstStyle/>
          <a:p>
            <a:pPr algn="ctr">
              <a:lnSpc>
                <a:spcPct val="90000"/>
              </a:lnSpc>
            </a:pPr>
            <a:r>
              <a:rPr lang="en-GB" sz="2400"/>
              <a:t>Questioning deepens learning</a:t>
            </a:r>
            <a:endParaRPr lang="en-US" sz="2400"/>
          </a:p>
        </p:txBody>
      </p:sp>
      <p:sp>
        <p:nvSpPr>
          <p:cNvPr id="12" name="TextBox 11"/>
          <p:cNvSpPr txBox="1"/>
          <p:nvPr/>
        </p:nvSpPr>
        <p:spPr>
          <a:xfrm>
            <a:off x="3670850" y="4176412"/>
            <a:ext cx="1673918" cy="1421928"/>
          </a:xfrm>
          <a:prstGeom prst="rect">
            <a:avLst/>
          </a:prstGeom>
          <a:noFill/>
        </p:spPr>
        <p:txBody>
          <a:bodyPr wrap="square" rtlCol="0">
            <a:spAutoFit/>
          </a:bodyPr>
          <a:lstStyle/>
          <a:p>
            <a:pPr algn="ctr">
              <a:lnSpc>
                <a:spcPct val="90000"/>
              </a:lnSpc>
            </a:pPr>
            <a:r>
              <a:rPr lang="en-GB" sz="2400"/>
              <a:t>Good subject routines established</a:t>
            </a:r>
            <a:endParaRPr lang="en-US" sz="2400"/>
          </a:p>
        </p:txBody>
      </p:sp>
      <p:sp>
        <p:nvSpPr>
          <p:cNvPr id="13" name="TextBox 12"/>
          <p:cNvSpPr txBox="1"/>
          <p:nvPr/>
        </p:nvSpPr>
        <p:spPr>
          <a:xfrm rot="21283425">
            <a:off x="6004414" y="3947369"/>
            <a:ext cx="1758481" cy="1421928"/>
          </a:xfrm>
          <a:prstGeom prst="rect">
            <a:avLst/>
          </a:prstGeom>
          <a:noFill/>
        </p:spPr>
        <p:txBody>
          <a:bodyPr wrap="square" rtlCol="0">
            <a:spAutoFit/>
          </a:bodyPr>
          <a:lstStyle/>
          <a:p>
            <a:pPr algn="ctr">
              <a:lnSpc>
                <a:spcPct val="90000"/>
              </a:lnSpc>
            </a:pPr>
            <a:r>
              <a:rPr lang="en-GB" sz="2400"/>
              <a:t>Pupil premium, </a:t>
            </a:r>
            <a:r>
              <a:rPr lang="en-GB" sz="2400" err="1"/>
              <a:t>Sen</a:t>
            </a:r>
            <a:r>
              <a:rPr lang="en-GB" sz="2400"/>
              <a:t>, EAL, </a:t>
            </a:r>
          </a:p>
          <a:p>
            <a:pPr algn="ctr">
              <a:lnSpc>
                <a:spcPct val="90000"/>
              </a:lnSpc>
            </a:pPr>
            <a:r>
              <a:rPr lang="en-GB" sz="2400"/>
              <a:t>G&amp;T</a:t>
            </a:r>
            <a:endParaRPr lang="en-US" sz="2400"/>
          </a:p>
        </p:txBody>
      </p:sp>
      <p:sp>
        <p:nvSpPr>
          <p:cNvPr id="14" name="TextBox 13"/>
          <p:cNvSpPr txBox="1"/>
          <p:nvPr/>
        </p:nvSpPr>
        <p:spPr>
          <a:xfrm rot="21172208">
            <a:off x="8371021" y="4028053"/>
            <a:ext cx="1741237" cy="1421928"/>
          </a:xfrm>
          <a:prstGeom prst="rect">
            <a:avLst/>
          </a:prstGeom>
          <a:noFill/>
        </p:spPr>
        <p:txBody>
          <a:bodyPr wrap="square" rtlCol="0">
            <a:spAutoFit/>
          </a:bodyPr>
          <a:lstStyle/>
          <a:p>
            <a:pPr algn="ctr">
              <a:lnSpc>
                <a:spcPct val="90000"/>
              </a:lnSpc>
            </a:pPr>
            <a:r>
              <a:rPr lang="en-GB" sz="2400"/>
              <a:t>Timely review and assessment against FFT</a:t>
            </a:r>
            <a:endParaRPr lang="en-US" sz="2400"/>
          </a:p>
        </p:txBody>
      </p:sp>
    </p:spTree>
    <p:extLst>
      <p:ext uri="{BB962C8B-B14F-4D97-AF65-F5344CB8AC3E}">
        <p14:creationId xmlns:p14="http://schemas.microsoft.com/office/powerpoint/2010/main" val="209317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646" t="3076" r="3592" b="8698"/>
          <a:stretch/>
        </p:blipFill>
        <p:spPr>
          <a:xfrm>
            <a:off x="4599885" y="1046410"/>
            <a:ext cx="7314209" cy="4679300"/>
          </a:xfrm>
        </p:spPr>
      </p:pic>
      <p:sp>
        <p:nvSpPr>
          <p:cNvPr id="5" name="TextBox 4"/>
          <p:cNvSpPr txBox="1"/>
          <p:nvPr/>
        </p:nvSpPr>
        <p:spPr>
          <a:xfrm>
            <a:off x="102548" y="197582"/>
            <a:ext cx="12089452" cy="769441"/>
          </a:xfrm>
          <a:prstGeom prst="rect">
            <a:avLst/>
          </a:prstGeom>
          <a:noFill/>
        </p:spPr>
        <p:txBody>
          <a:bodyPr wrap="square" rtlCol="0">
            <a:spAutoFit/>
          </a:bodyPr>
          <a:lstStyle/>
          <a:p>
            <a:r>
              <a:rPr lang="en-GB" sz="4400" b="1" spc="-100">
                <a:solidFill>
                  <a:srgbClr val="FFC000"/>
                </a:solidFill>
                <a:latin typeface="Tw Cen MT" panose="020B0602020104020603" pitchFamily="34" charset="0"/>
              </a:rPr>
              <a:t>Planning for Progress:</a:t>
            </a:r>
            <a:r>
              <a:rPr lang="en-GB" sz="4400" b="1" spc="-100">
                <a:latin typeface="Tw Cen MT" panose="020B0602020104020603" pitchFamily="34" charset="0"/>
              </a:rPr>
              <a:t> Review</a:t>
            </a:r>
            <a:endParaRPr lang="en-GB" sz="3600" b="1" spc="-100">
              <a:latin typeface="Tw Cen MT" panose="020B0602020104020603" pitchFamily="34" charset="0"/>
            </a:endParaRPr>
          </a:p>
        </p:txBody>
      </p:sp>
      <p:cxnSp>
        <p:nvCxnSpPr>
          <p:cNvPr id="6" name="Straight Connector 5"/>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0404" y="1002277"/>
            <a:ext cx="4310231" cy="1754326"/>
          </a:xfrm>
          <a:prstGeom prst="rect">
            <a:avLst/>
          </a:prstGeom>
          <a:noFill/>
        </p:spPr>
        <p:txBody>
          <a:bodyPr wrap="square" rtlCol="0">
            <a:spAutoFit/>
          </a:bodyPr>
          <a:lstStyle/>
          <a:p>
            <a:r>
              <a:rPr lang="en-GB" altLang="en-US" sz="3600">
                <a:latin typeface="Tw Cen MT" panose="020B0602020104020603" pitchFamily="34" charset="0"/>
                <a:ea typeface="ＭＳ Ｐゴシック" charset="-128"/>
              </a:rPr>
              <a:t>Taking account of </a:t>
            </a:r>
            <a:r>
              <a:rPr lang="en-GB" altLang="en-US" sz="3600" b="1">
                <a:latin typeface="Tw Cen MT" panose="020B0602020104020603" pitchFamily="34" charset="0"/>
                <a:ea typeface="ＭＳ Ｐゴシック" charset="-128"/>
              </a:rPr>
              <a:t>how knowledge is acquired</a:t>
            </a:r>
            <a:endParaRPr lang="en-GB" sz="3600" b="1">
              <a:latin typeface="Tw Cen MT" panose="020B0602020104020603" pitchFamily="34" charset="0"/>
            </a:endParaRPr>
          </a:p>
        </p:txBody>
      </p:sp>
      <p:sp>
        <p:nvSpPr>
          <p:cNvPr id="8" name="Rectangle 7"/>
          <p:cNvSpPr/>
          <p:nvPr/>
        </p:nvSpPr>
        <p:spPr>
          <a:xfrm>
            <a:off x="183777" y="2836894"/>
            <a:ext cx="4442012" cy="2246769"/>
          </a:xfrm>
          <a:prstGeom prst="rect">
            <a:avLst/>
          </a:prstGeom>
          <a:solidFill>
            <a:schemeClr val="accent4">
              <a:lumMod val="20000"/>
              <a:lumOff val="80000"/>
            </a:schemeClr>
          </a:solidFill>
        </p:spPr>
        <p:txBody>
          <a:bodyPr wrap="square">
            <a:spAutoFit/>
          </a:bodyPr>
          <a:lstStyle/>
          <a:p>
            <a:r>
              <a:rPr lang="en-GB" altLang="en-US" sz="2800" b="1">
                <a:ea typeface="ＭＳ Ｐゴシック" charset="-128"/>
              </a:rPr>
              <a:t>Reflect :</a:t>
            </a:r>
          </a:p>
          <a:p>
            <a:pPr marL="457200" indent="-457200">
              <a:buFont typeface="Wingdings" panose="05000000000000000000" pitchFamily="2" charset="2"/>
              <a:buChar char="§"/>
            </a:pPr>
            <a:r>
              <a:rPr lang="en-GB" altLang="en-US" sz="2800">
                <a:ea typeface="ＭＳ Ｐゴシック" charset="-128"/>
              </a:rPr>
              <a:t>Do you take account of how knowledge is acquired in your planning?</a:t>
            </a:r>
          </a:p>
        </p:txBody>
      </p:sp>
    </p:spTree>
    <p:extLst>
      <p:ext uri="{BB962C8B-B14F-4D97-AF65-F5344CB8AC3E}">
        <p14:creationId xmlns:p14="http://schemas.microsoft.com/office/powerpoint/2010/main" val="3753279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517" y="1667435"/>
            <a:ext cx="11628236" cy="4093428"/>
          </a:xfrm>
          <a:prstGeom prst="rect">
            <a:avLst/>
          </a:prstGeom>
          <a:noFill/>
        </p:spPr>
        <p:txBody>
          <a:bodyPr wrap="square" lIns="91440" tIns="45720" rIns="91440" bIns="45720" rtlCol="0" anchor="t">
            <a:spAutoFit/>
          </a:bodyPr>
          <a:lstStyle/>
          <a:p>
            <a:pPr marL="457200" indent="-457200">
              <a:buFont typeface="Wingdings" panose="05000000000000000000" pitchFamily="2" charset="2"/>
              <a:buChar char="§"/>
            </a:pPr>
            <a:r>
              <a:rPr lang="en-GB" sz="2600"/>
              <a:t>40-50% of what we teach students they already know.</a:t>
            </a:r>
          </a:p>
          <a:p>
            <a:pPr marL="457200" indent="-457200">
              <a:buFont typeface="Wingdings" panose="05000000000000000000" pitchFamily="2" charset="2"/>
              <a:buChar char="§"/>
            </a:pPr>
            <a:r>
              <a:rPr lang="en-GB" sz="2600"/>
              <a:t>33% of what a student learns is unique to the student and based on their prior knowledge.</a:t>
            </a:r>
            <a:endParaRPr lang="en-GB" sz="2600">
              <a:cs typeface="Calibri"/>
            </a:endParaRPr>
          </a:p>
          <a:p>
            <a:pPr marL="457200" indent="-457200">
              <a:buFont typeface="Wingdings" panose="05000000000000000000" pitchFamily="2" charset="2"/>
              <a:buChar char="§"/>
            </a:pPr>
            <a:r>
              <a:rPr lang="en-GB" sz="2600"/>
              <a:t>Learning is making connections between new information and prior knowledge.</a:t>
            </a:r>
          </a:p>
          <a:p>
            <a:pPr marL="457200" indent="-457200">
              <a:buFont typeface="Wingdings" panose="05000000000000000000" pitchFamily="2" charset="2"/>
              <a:buChar char="§"/>
            </a:pPr>
            <a:r>
              <a:rPr lang="en-GB" sz="2600"/>
              <a:t>Learning usually involves a progressive change in what a student knows and can do.</a:t>
            </a:r>
          </a:p>
          <a:p>
            <a:pPr marL="457200" indent="-457200">
              <a:buFont typeface="Wingdings" panose="05000000000000000000" pitchFamily="2" charset="2"/>
              <a:buChar char="§"/>
            </a:pPr>
            <a:r>
              <a:rPr lang="en-GB" sz="2600"/>
              <a:t>Single isolated experiences seldom give birth to learning.</a:t>
            </a:r>
          </a:p>
          <a:p>
            <a:pPr marL="457200" indent="-457200">
              <a:buFont typeface="Wingdings" panose="05000000000000000000" pitchFamily="2" charset="2"/>
              <a:buChar char="§"/>
            </a:pPr>
            <a:r>
              <a:rPr lang="en-GB" sz="2600"/>
              <a:t>Students need to experience at </a:t>
            </a:r>
            <a:r>
              <a:rPr lang="en-GB" sz="2600" b="1">
                <a:solidFill>
                  <a:srgbClr val="002060"/>
                </a:solidFill>
              </a:rPr>
              <a:t>least 3 different sets </a:t>
            </a:r>
            <a:r>
              <a:rPr lang="en-GB" sz="2600"/>
              <a:t>of complete information about a concept before it is embedded in their network of knowledge, we need to give them opportunities to revisit concepts.</a:t>
            </a:r>
            <a:endParaRPr lang="en-US" sz="2600"/>
          </a:p>
        </p:txBody>
      </p:sp>
      <p:sp>
        <p:nvSpPr>
          <p:cNvPr id="5" name="TextBox 4"/>
          <p:cNvSpPr txBox="1"/>
          <p:nvPr/>
        </p:nvSpPr>
        <p:spPr>
          <a:xfrm>
            <a:off x="102548" y="197582"/>
            <a:ext cx="12089452" cy="769441"/>
          </a:xfrm>
          <a:prstGeom prst="rect">
            <a:avLst/>
          </a:prstGeom>
          <a:noFill/>
        </p:spPr>
        <p:txBody>
          <a:bodyPr wrap="square" rtlCol="0">
            <a:spAutoFit/>
          </a:bodyPr>
          <a:lstStyle/>
          <a:p>
            <a:r>
              <a:rPr lang="en-GB" sz="4400" b="1" spc="-100">
                <a:solidFill>
                  <a:srgbClr val="FFC000"/>
                </a:solidFill>
                <a:latin typeface="Tw Cen MT" panose="020B0602020104020603" pitchFamily="34" charset="0"/>
              </a:rPr>
              <a:t>Planning for Progress:</a:t>
            </a:r>
            <a:r>
              <a:rPr lang="en-GB" sz="4400" b="1" spc="-100">
                <a:latin typeface="Tw Cen MT" panose="020B0602020104020603" pitchFamily="34" charset="0"/>
              </a:rPr>
              <a:t> Review</a:t>
            </a:r>
            <a:endParaRPr lang="en-GB" sz="3600" b="1" spc="-100">
              <a:latin typeface="Tw Cen MT" panose="020B0602020104020603" pitchFamily="34" charset="0"/>
            </a:endParaRPr>
          </a:p>
        </p:txBody>
      </p:sp>
      <p:cxnSp>
        <p:nvCxnSpPr>
          <p:cNvPr id="6" name="Straight Connector 5"/>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0404" y="1002277"/>
            <a:ext cx="9971443" cy="646331"/>
          </a:xfrm>
          <a:prstGeom prst="rect">
            <a:avLst/>
          </a:prstGeom>
          <a:noFill/>
        </p:spPr>
        <p:txBody>
          <a:bodyPr wrap="square" rtlCol="0">
            <a:spAutoFit/>
          </a:bodyPr>
          <a:lstStyle/>
          <a:p>
            <a:r>
              <a:rPr lang="en-GB" altLang="en-US" sz="3600">
                <a:latin typeface="Tw Cen MT" panose="020B0602020104020603" pitchFamily="34" charset="0"/>
                <a:ea typeface="ＭＳ Ｐゴシック" charset="-128"/>
              </a:rPr>
              <a:t>Taking account of </a:t>
            </a:r>
            <a:r>
              <a:rPr lang="en-GB" altLang="en-US" sz="3600" b="1">
                <a:latin typeface="Tw Cen MT" panose="020B0602020104020603" pitchFamily="34" charset="0"/>
                <a:ea typeface="ＭＳ Ｐゴシック" charset="-128"/>
              </a:rPr>
              <a:t>how knowledge is acquired</a:t>
            </a:r>
            <a:endParaRPr lang="en-GB" sz="3600" b="1">
              <a:latin typeface="Tw Cen MT" panose="020B0602020104020603" pitchFamily="34" charset="0"/>
            </a:endParaRPr>
          </a:p>
        </p:txBody>
      </p:sp>
    </p:spTree>
    <p:extLst>
      <p:ext uri="{BB962C8B-B14F-4D97-AF65-F5344CB8AC3E}">
        <p14:creationId xmlns:p14="http://schemas.microsoft.com/office/powerpoint/2010/main" val="4060707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5288" y="2011880"/>
            <a:ext cx="8714903" cy="3416320"/>
          </a:xfrm>
          <a:prstGeom prst="rect">
            <a:avLst/>
          </a:prstGeom>
          <a:solidFill>
            <a:schemeClr val="accent1">
              <a:lumMod val="20000"/>
              <a:lumOff val="80000"/>
            </a:schemeClr>
          </a:solidFill>
        </p:spPr>
        <p:txBody>
          <a:bodyPr wrap="square" rtlCol="0">
            <a:spAutoFit/>
          </a:bodyPr>
          <a:lstStyle/>
          <a:p>
            <a:pPr algn="ctr"/>
            <a:r>
              <a:rPr lang="en-GB" sz="3600"/>
              <a:t>The more a piece of information is repeated or relearned the stronger the connection.</a:t>
            </a:r>
          </a:p>
          <a:p>
            <a:pPr algn="ctr"/>
            <a:r>
              <a:rPr lang="en-GB" sz="3600" b="1">
                <a:solidFill>
                  <a:srgbClr val="002060"/>
                </a:solidFill>
              </a:rPr>
              <a:t>FREQUENCY and RECENCY.</a:t>
            </a:r>
          </a:p>
          <a:p>
            <a:pPr algn="ctr"/>
            <a:r>
              <a:rPr lang="en-GB" sz="3600" b="1">
                <a:solidFill>
                  <a:srgbClr val="002060"/>
                </a:solidFill>
              </a:rPr>
              <a:t>You need to develop deeply imprinted lines and connections in the brain like skiers on a route.</a:t>
            </a:r>
          </a:p>
        </p:txBody>
      </p:sp>
      <p:sp>
        <p:nvSpPr>
          <p:cNvPr id="4" name="TextBox 3"/>
          <p:cNvSpPr txBox="1"/>
          <p:nvPr/>
        </p:nvSpPr>
        <p:spPr>
          <a:xfrm>
            <a:off x="102548" y="197582"/>
            <a:ext cx="12089452" cy="769441"/>
          </a:xfrm>
          <a:prstGeom prst="rect">
            <a:avLst/>
          </a:prstGeom>
          <a:noFill/>
        </p:spPr>
        <p:txBody>
          <a:bodyPr wrap="square" rtlCol="0">
            <a:spAutoFit/>
          </a:bodyPr>
          <a:lstStyle/>
          <a:p>
            <a:r>
              <a:rPr lang="en-GB" sz="4400" b="1" spc="-100">
                <a:solidFill>
                  <a:srgbClr val="FFC000"/>
                </a:solidFill>
                <a:latin typeface="Tw Cen MT" panose="020B0602020104020603" pitchFamily="34" charset="0"/>
              </a:rPr>
              <a:t>Planning for Progress:</a:t>
            </a:r>
            <a:r>
              <a:rPr lang="en-GB" sz="4400" b="1" spc="-100">
                <a:latin typeface="Tw Cen MT" panose="020B0602020104020603" pitchFamily="34" charset="0"/>
              </a:rPr>
              <a:t> Review</a:t>
            </a:r>
            <a:endParaRPr lang="en-GB" sz="3600" b="1" spc="-100">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0404" y="1002277"/>
            <a:ext cx="9971443" cy="646331"/>
          </a:xfrm>
          <a:prstGeom prst="rect">
            <a:avLst/>
          </a:prstGeom>
          <a:noFill/>
        </p:spPr>
        <p:txBody>
          <a:bodyPr wrap="square" rtlCol="0">
            <a:spAutoFit/>
          </a:bodyPr>
          <a:lstStyle/>
          <a:p>
            <a:r>
              <a:rPr lang="en-GB" altLang="en-US" sz="3600">
                <a:latin typeface="Tw Cen MT" panose="020B0602020104020603" pitchFamily="34" charset="0"/>
                <a:ea typeface="ＭＳ Ｐゴシック" charset="-128"/>
              </a:rPr>
              <a:t>Taking account of </a:t>
            </a:r>
            <a:r>
              <a:rPr lang="en-GB" altLang="en-US" sz="3600" b="1">
                <a:latin typeface="Tw Cen MT" panose="020B0602020104020603" pitchFamily="34" charset="0"/>
                <a:ea typeface="ＭＳ Ｐゴシック" charset="-128"/>
              </a:rPr>
              <a:t>how knowledge is acquired</a:t>
            </a:r>
            <a:endParaRPr lang="en-GB" sz="3600" b="1">
              <a:latin typeface="Tw Cen MT" panose="020B0602020104020603" pitchFamily="34" charset="0"/>
            </a:endParaRPr>
          </a:p>
        </p:txBody>
      </p:sp>
    </p:spTree>
    <p:extLst>
      <p:ext uri="{BB962C8B-B14F-4D97-AF65-F5344CB8AC3E}">
        <p14:creationId xmlns:p14="http://schemas.microsoft.com/office/powerpoint/2010/main" val="414057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Training Overview – Part 1</a:t>
            </a:r>
            <a:endParaRPr lang="en-GB" sz="3600" b="1">
              <a:solidFill>
                <a:srgbClr val="FFC203"/>
              </a:solidFill>
              <a:latin typeface="Tw Cen MT" panose="020B0602020104020603" pitchFamily="34" charset="0"/>
            </a:endParaRPr>
          </a:p>
        </p:txBody>
      </p:sp>
      <p:cxnSp>
        <p:nvCxnSpPr>
          <p:cNvPr id="3" name="Straight Connector 2"/>
          <p:cNvCxnSpPr/>
          <p:nvPr/>
        </p:nvCxnSpPr>
        <p:spPr>
          <a:xfrm>
            <a:off x="203200" y="922867"/>
            <a:ext cx="72453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88332" y="1999024"/>
            <a:ext cx="6892089" cy="3847207"/>
          </a:xfrm>
          <a:prstGeom prst="rect">
            <a:avLst/>
          </a:prstGeom>
          <a:noFill/>
        </p:spPr>
        <p:txBody>
          <a:bodyPr wrap="square" lIns="91440" tIns="45720" rIns="91440" bIns="45720" rtlCol="0" anchor="t">
            <a:spAutoFit/>
          </a:bodyPr>
          <a:lstStyle/>
          <a:p>
            <a:r>
              <a:rPr lang="en-GB" sz="2700" b="1">
                <a:solidFill>
                  <a:srgbClr val="1B1A69"/>
                </a:solidFill>
              </a:rPr>
              <a:t>Planning for Progress (Review) </a:t>
            </a:r>
            <a:r>
              <a:rPr lang="en-GB" sz="2700" b="1"/>
              <a:t>- </a:t>
            </a:r>
            <a:r>
              <a:rPr lang="en-GB" sz="2700"/>
              <a:t>to understand how children learn;</a:t>
            </a:r>
          </a:p>
          <a:p>
            <a:endParaRPr lang="en-GB" sz="1400"/>
          </a:p>
          <a:p>
            <a:r>
              <a:rPr lang="en-GB" sz="2700" b="1">
                <a:solidFill>
                  <a:srgbClr val="1B1A69"/>
                </a:solidFill>
              </a:rPr>
              <a:t>Understanding Data </a:t>
            </a:r>
            <a:r>
              <a:rPr lang="en-GB" sz="2700" b="1"/>
              <a:t>- </a:t>
            </a:r>
            <a:r>
              <a:rPr lang="en-GB" sz="2700"/>
              <a:t>to become aware of the various data available and how to interpret them (</a:t>
            </a:r>
            <a:r>
              <a:rPr lang="en-GB" sz="2700" b="1"/>
              <a:t>link to numeracy skills</a:t>
            </a:r>
            <a:r>
              <a:rPr lang="en-GB" sz="2700"/>
              <a:t>);</a:t>
            </a:r>
          </a:p>
          <a:p>
            <a:endParaRPr lang="en-GB" sz="1400"/>
          </a:p>
          <a:p>
            <a:r>
              <a:rPr lang="en-GB" sz="2700" b="1">
                <a:solidFill>
                  <a:srgbClr val="1B1A69"/>
                </a:solidFill>
              </a:rPr>
              <a:t>Tracking &amp; Monitoring of Progress - t</a:t>
            </a:r>
            <a:r>
              <a:rPr lang="en-GB" sz="2700"/>
              <a:t>o understand why  we track, and how we track, data.</a:t>
            </a:r>
            <a:endParaRPr lang="en-GB" sz="2700">
              <a:cs typeface="Calibri"/>
            </a:endParaRPr>
          </a:p>
        </p:txBody>
      </p:sp>
      <p:grpSp>
        <p:nvGrpSpPr>
          <p:cNvPr id="5" name="Group 4"/>
          <p:cNvGrpSpPr/>
          <p:nvPr/>
        </p:nvGrpSpPr>
        <p:grpSpPr>
          <a:xfrm>
            <a:off x="169332" y="2383924"/>
            <a:ext cx="719667" cy="733118"/>
            <a:chOff x="152400" y="3352800"/>
            <a:chExt cx="719667" cy="733118"/>
          </a:xfrm>
        </p:grpSpPr>
        <p:sp>
          <p:nvSpPr>
            <p:cNvPr id="6" name="Oval 5"/>
            <p:cNvSpPr/>
            <p:nvPr/>
          </p:nvSpPr>
          <p:spPr>
            <a:xfrm>
              <a:off x="152400" y="3352800"/>
              <a:ext cx="719667" cy="7331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DE104"/>
                </a:solidFill>
                <a:latin typeface="Tw Cen MT" panose="020B0602020104020603" pitchFamily="34" charset="0"/>
              </a:endParaRPr>
            </a:p>
          </p:txBody>
        </p:sp>
        <p:sp>
          <p:nvSpPr>
            <p:cNvPr id="7" name="TextBox 6"/>
            <p:cNvSpPr txBox="1"/>
            <p:nvPr/>
          </p:nvSpPr>
          <p:spPr>
            <a:xfrm>
              <a:off x="281680" y="3412065"/>
              <a:ext cx="466794" cy="584775"/>
            </a:xfrm>
            <a:prstGeom prst="rect">
              <a:avLst/>
            </a:prstGeom>
            <a:noFill/>
          </p:spPr>
          <p:txBody>
            <a:bodyPr wrap="none" rtlCol="0">
              <a:spAutoFit/>
            </a:bodyPr>
            <a:lstStyle/>
            <a:p>
              <a:r>
                <a:rPr lang="en-GB" sz="3200" b="1">
                  <a:ln>
                    <a:solidFill>
                      <a:schemeClr val="bg1"/>
                    </a:solidFill>
                  </a:ln>
                  <a:solidFill>
                    <a:schemeClr val="bg1"/>
                  </a:solidFill>
                  <a:latin typeface="Tw Cen MT" panose="020B0602020104020603" pitchFamily="34" charset="0"/>
                </a:rPr>
                <a:t>A</a:t>
              </a:r>
            </a:p>
          </p:txBody>
        </p:sp>
      </p:grpSp>
      <p:grpSp>
        <p:nvGrpSpPr>
          <p:cNvPr id="8" name="Group 7"/>
          <p:cNvGrpSpPr/>
          <p:nvPr/>
        </p:nvGrpSpPr>
        <p:grpSpPr>
          <a:xfrm>
            <a:off x="169332" y="3459175"/>
            <a:ext cx="719667" cy="733118"/>
            <a:chOff x="152400" y="3352800"/>
            <a:chExt cx="719667" cy="733118"/>
          </a:xfrm>
        </p:grpSpPr>
        <p:sp>
          <p:nvSpPr>
            <p:cNvPr id="9" name="Oval 8"/>
            <p:cNvSpPr/>
            <p:nvPr/>
          </p:nvSpPr>
          <p:spPr>
            <a:xfrm>
              <a:off x="152400" y="3352800"/>
              <a:ext cx="719667" cy="7331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Tw Cen MT" panose="020B0602020104020603" pitchFamily="34" charset="0"/>
              </a:endParaRPr>
            </a:p>
          </p:txBody>
        </p:sp>
        <p:sp>
          <p:nvSpPr>
            <p:cNvPr id="10" name="TextBox 9"/>
            <p:cNvSpPr txBox="1"/>
            <p:nvPr/>
          </p:nvSpPr>
          <p:spPr>
            <a:xfrm>
              <a:off x="324014" y="3429000"/>
              <a:ext cx="402674" cy="584775"/>
            </a:xfrm>
            <a:prstGeom prst="rect">
              <a:avLst/>
            </a:prstGeom>
            <a:noFill/>
          </p:spPr>
          <p:txBody>
            <a:bodyPr wrap="none" rtlCol="0">
              <a:spAutoFit/>
            </a:bodyPr>
            <a:lstStyle/>
            <a:p>
              <a:r>
                <a:rPr lang="en-GB" sz="3200" b="1">
                  <a:ln>
                    <a:solidFill>
                      <a:schemeClr val="bg1"/>
                    </a:solidFill>
                  </a:ln>
                  <a:solidFill>
                    <a:schemeClr val="bg1"/>
                  </a:solidFill>
                  <a:latin typeface="Tw Cen MT" panose="020B0602020104020603" pitchFamily="34" charset="0"/>
                </a:rPr>
                <a:t>B</a:t>
              </a:r>
            </a:p>
          </p:txBody>
        </p:sp>
      </p:grpSp>
      <p:grpSp>
        <p:nvGrpSpPr>
          <p:cNvPr id="11" name="Group 10"/>
          <p:cNvGrpSpPr/>
          <p:nvPr/>
        </p:nvGrpSpPr>
        <p:grpSpPr>
          <a:xfrm>
            <a:off x="169332" y="4879476"/>
            <a:ext cx="719667" cy="733118"/>
            <a:chOff x="152400" y="3352800"/>
            <a:chExt cx="719667" cy="733118"/>
          </a:xfrm>
        </p:grpSpPr>
        <p:sp>
          <p:nvSpPr>
            <p:cNvPr id="12" name="Oval 11"/>
            <p:cNvSpPr/>
            <p:nvPr/>
          </p:nvSpPr>
          <p:spPr>
            <a:xfrm>
              <a:off x="152400" y="3352800"/>
              <a:ext cx="719667" cy="7331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Tw Cen MT" panose="020B0602020104020603" pitchFamily="34" charset="0"/>
              </a:endParaRPr>
            </a:p>
          </p:txBody>
        </p:sp>
        <p:sp>
          <p:nvSpPr>
            <p:cNvPr id="13" name="TextBox 12"/>
            <p:cNvSpPr txBox="1"/>
            <p:nvPr/>
          </p:nvSpPr>
          <p:spPr>
            <a:xfrm>
              <a:off x="281360" y="3420533"/>
              <a:ext cx="423514" cy="584775"/>
            </a:xfrm>
            <a:prstGeom prst="rect">
              <a:avLst/>
            </a:prstGeom>
            <a:noFill/>
          </p:spPr>
          <p:txBody>
            <a:bodyPr wrap="none" rtlCol="0">
              <a:spAutoFit/>
            </a:bodyPr>
            <a:lstStyle/>
            <a:p>
              <a:r>
                <a:rPr lang="en-GB" sz="3200" b="1">
                  <a:ln>
                    <a:solidFill>
                      <a:schemeClr val="bg1"/>
                    </a:solidFill>
                  </a:ln>
                  <a:solidFill>
                    <a:schemeClr val="bg1"/>
                  </a:solidFill>
                  <a:latin typeface="Tw Cen MT" panose="020B0602020104020603" pitchFamily="34" charset="0"/>
                </a:rPr>
                <a:t>C</a:t>
              </a:r>
            </a:p>
          </p:txBody>
        </p:sp>
      </p:grpSp>
      <p:sp>
        <p:nvSpPr>
          <p:cNvPr id="14" name="Rectangle 13"/>
          <p:cNvSpPr/>
          <p:nvPr/>
        </p:nvSpPr>
        <p:spPr>
          <a:xfrm>
            <a:off x="1149350" y="1248834"/>
            <a:ext cx="6301317" cy="723900"/>
          </a:xfrm>
          <a:prstGeom prst="rect">
            <a:avLst/>
          </a:prstGeom>
          <a:solidFill>
            <a:srgbClr val="FDE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83711" y="1057216"/>
            <a:ext cx="1193800" cy="1117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453045" y="1222559"/>
            <a:ext cx="10544222" cy="769441"/>
          </a:xfrm>
          <a:prstGeom prst="rect">
            <a:avLst/>
          </a:prstGeom>
        </p:spPr>
        <p:txBody>
          <a:bodyPr wrap="square">
            <a:spAutoFit/>
          </a:bodyPr>
          <a:lstStyle/>
          <a:p>
            <a:r>
              <a:rPr lang="en-GB" sz="4400">
                <a:latin typeface="Tw Cen MT" panose="020B0602020104020603" pitchFamily="34" charset="0"/>
              </a:rPr>
              <a:t>This session </a:t>
            </a:r>
            <a:r>
              <a:rPr lang="en-GB" sz="4400" b="1">
                <a:latin typeface="Tw Cen MT" panose="020B0602020104020603" pitchFamily="34" charset="0"/>
              </a:rPr>
              <a:t>will aim to…</a:t>
            </a:r>
            <a:endParaRPr lang="en-GB" sz="4400">
              <a:latin typeface="Tw Cen MT" panose="020B0602020104020603" pitchFamily="34" charset="0"/>
            </a:endParaRPr>
          </a:p>
        </p:txBody>
      </p:sp>
      <p:sp>
        <p:nvSpPr>
          <p:cNvPr id="18" name="Rectangle 17"/>
          <p:cNvSpPr/>
          <p:nvPr/>
        </p:nvSpPr>
        <p:spPr>
          <a:xfrm>
            <a:off x="8077200" y="4581526"/>
            <a:ext cx="3914775" cy="1095374"/>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FDE104"/>
                </a:solidFill>
                <a:latin typeface="Tw Cen MT" panose="020B0602020104020603" pitchFamily="34" charset="0"/>
              </a:rPr>
              <a:t>Data &amp; Progress</a:t>
            </a:r>
          </a:p>
          <a:p>
            <a:pPr algn="ctr"/>
            <a:r>
              <a:rPr lang="en-GB" sz="3200" b="1">
                <a:solidFill>
                  <a:srgbClr val="FDE104"/>
                </a:solidFill>
                <a:latin typeface="Tw Cen MT" panose="020B0602020104020603" pitchFamily="34" charset="0"/>
              </a:rPr>
              <a:t>(AM)</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472" y="1248069"/>
            <a:ext cx="872153" cy="799805"/>
          </a:xfrm>
          <a:prstGeom prst="rect">
            <a:avLst/>
          </a:prstGeom>
        </p:spPr>
      </p:pic>
      <p:sp>
        <p:nvSpPr>
          <p:cNvPr id="20" name="Content Placeholder 2"/>
          <p:cNvSpPr txBox="1">
            <a:spLocks/>
          </p:cNvSpPr>
          <p:nvPr/>
        </p:nvSpPr>
        <p:spPr>
          <a:xfrm>
            <a:off x="12192000" y="1731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a:p>
            <a:endParaRPr lang="en-GB"/>
          </a:p>
        </p:txBody>
      </p:sp>
    </p:spTree>
    <p:extLst>
      <p:ext uri="{BB962C8B-B14F-4D97-AF65-F5344CB8AC3E}">
        <p14:creationId xmlns:p14="http://schemas.microsoft.com/office/powerpoint/2010/main" val="6809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Placeholder 5"/>
          <p:cNvSpPr>
            <a:spLocks noGrp="1"/>
          </p:cNvSpPr>
          <p:nvPr>
            <p:ph type="body" sz="quarter" idx="3"/>
          </p:nvPr>
        </p:nvSpPr>
        <p:spPr>
          <a:xfrm>
            <a:off x="-490818" y="1395039"/>
            <a:ext cx="5183188" cy="823912"/>
          </a:xfrm>
        </p:spPr>
        <p:txBody>
          <a:bodyPr>
            <a:normAutofit/>
          </a:bodyPr>
          <a:lstStyle/>
          <a:p>
            <a:pPr algn="ctr" eaLnBrk="1" hangingPunct="1"/>
            <a:r>
              <a:rPr lang="en-GB" altLang="en-US" sz="4000">
                <a:solidFill>
                  <a:srgbClr val="002060"/>
                </a:solidFill>
                <a:ea typeface="ＭＳ Ｐゴシック"/>
              </a:rPr>
              <a:t>Bloom's Taxonomy</a:t>
            </a:r>
          </a:p>
        </p:txBody>
      </p:sp>
      <p:pic>
        <p:nvPicPr>
          <p:cNvPr id="26629"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13345" y="1066800"/>
            <a:ext cx="6108326" cy="456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2548" y="197582"/>
            <a:ext cx="12089452" cy="769441"/>
          </a:xfrm>
          <a:prstGeom prst="rect">
            <a:avLst/>
          </a:prstGeom>
          <a:noFill/>
        </p:spPr>
        <p:txBody>
          <a:bodyPr wrap="square" rtlCol="0">
            <a:spAutoFit/>
          </a:bodyPr>
          <a:lstStyle/>
          <a:p>
            <a:r>
              <a:rPr lang="en-GB" sz="4400" b="1" spc="-100">
                <a:solidFill>
                  <a:srgbClr val="FFC000"/>
                </a:solidFill>
                <a:latin typeface="Tw Cen MT" panose="020B0602020104020603" pitchFamily="34" charset="0"/>
              </a:rPr>
              <a:t>Planning for Progress:</a:t>
            </a:r>
            <a:r>
              <a:rPr lang="en-GB" sz="4400" b="1" spc="-100">
                <a:latin typeface="Tw Cen MT" panose="020B0602020104020603" pitchFamily="34" charset="0"/>
              </a:rPr>
              <a:t> Review</a:t>
            </a:r>
            <a:endParaRPr lang="en-GB" sz="3600" b="1" spc="-100">
              <a:latin typeface="Tw Cen MT" panose="020B0602020104020603" pitchFamily="34" charset="0"/>
            </a:endParaRPr>
          </a:p>
        </p:txBody>
      </p:sp>
      <p:cxnSp>
        <p:nvCxnSpPr>
          <p:cNvPr id="7" name="Straight Connector 6"/>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0404" y="1002277"/>
            <a:ext cx="9971443" cy="646331"/>
          </a:xfrm>
          <a:prstGeom prst="rect">
            <a:avLst/>
          </a:prstGeom>
          <a:noFill/>
        </p:spPr>
        <p:txBody>
          <a:bodyPr wrap="square" rtlCol="0">
            <a:spAutoFit/>
          </a:bodyPr>
          <a:lstStyle/>
          <a:p>
            <a:r>
              <a:rPr lang="en-GB" altLang="en-US" sz="3600">
                <a:latin typeface="Tw Cen MT" panose="020B0602020104020603" pitchFamily="34" charset="0"/>
                <a:ea typeface="ＭＳ Ｐゴシック" charset="-128"/>
              </a:rPr>
              <a:t>Progress Taxonomies </a:t>
            </a:r>
            <a:endParaRPr lang="en-GB" sz="3600" b="1">
              <a:latin typeface="Tw Cen MT" panose="020B0602020104020603" pitchFamily="34" charset="0"/>
            </a:endParaRPr>
          </a:p>
        </p:txBody>
      </p:sp>
    </p:spTree>
    <p:extLst>
      <p:ext uri="{BB962C8B-B14F-4D97-AF65-F5344CB8AC3E}">
        <p14:creationId xmlns:p14="http://schemas.microsoft.com/office/powerpoint/2010/main" val="894113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SMedia ‏@MonkseatonMedia Jul 3 @MrJamesCCC Thanks for the tip about using connectagons to plan speaking and listening tasks. Worked a t...: "/>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14229" b="17269"/>
          <a:stretch/>
        </p:blipFill>
        <p:spPr bwMode="auto">
          <a:xfrm>
            <a:off x="6985094" y="1035423"/>
            <a:ext cx="5053514" cy="46140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5858" y="1733894"/>
            <a:ext cx="3025589" cy="391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2548" y="197582"/>
            <a:ext cx="12089452" cy="769441"/>
          </a:xfrm>
          <a:prstGeom prst="rect">
            <a:avLst/>
          </a:prstGeom>
          <a:noFill/>
        </p:spPr>
        <p:txBody>
          <a:bodyPr wrap="square" rtlCol="0">
            <a:spAutoFit/>
          </a:bodyPr>
          <a:lstStyle/>
          <a:p>
            <a:r>
              <a:rPr lang="en-GB" sz="4400" b="1" spc="-100">
                <a:solidFill>
                  <a:srgbClr val="FFC000"/>
                </a:solidFill>
                <a:latin typeface="Tw Cen MT" panose="020B0602020104020603" pitchFamily="34" charset="0"/>
              </a:rPr>
              <a:t>Planning for Progress:</a:t>
            </a:r>
            <a:r>
              <a:rPr lang="en-GB" sz="4400" b="1" spc="-100">
                <a:latin typeface="Tw Cen MT" panose="020B0602020104020603" pitchFamily="34" charset="0"/>
              </a:rPr>
              <a:t> Review</a:t>
            </a:r>
            <a:endParaRPr lang="en-GB" sz="3600" b="1" spc="-100">
              <a:latin typeface="Tw Cen MT" panose="020B0602020104020603" pitchFamily="34" charset="0"/>
            </a:endParaRPr>
          </a:p>
        </p:txBody>
      </p:sp>
      <p:cxnSp>
        <p:nvCxnSpPr>
          <p:cNvPr id="9" name="Straight Connector 8"/>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404" y="1002277"/>
            <a:ext cx="9971443" cy="646331"/>
          </a:xfrm>
          <a:prstGeom prst="rect">
            <a:avLst/>
          </a:prstGeom>
          <a:noFill/>
        </p:spPr>
        <p:txBody>
          <a:bodyPr wrap="square" rtlCol="0">
            <a:spAutoFit/>
          </a:bodyPr>
          <a:lstStyle/>
          <a:p>
            <a:r>
              <a:rPr lang="en-GB" altLang="en-US" sz="3600">
                <a:latin typeface="Tw Cen MT" panose="020B0602020104020603" pitchFamily="34" charset="0"/>
                <a:ea typeface="ＭＳ Ｐゴシック" charset="-128"/>
              </a:rPr>
              <a:t>Progress Taxonomies </a:t>
            </a:r>
            <a:endParaRPr lang="en-GB" sz="3600" b="1">
              <a:latin typeface="Tw Cen MT" panose="020B0602020104020603" pitchFamily="34" charset="0"/>
            </a:endParaRPr>
          </a:p>
        </p:txBody>
      </p:sp>
      <p:sp>
        <p:nvSpPr>
          <p:cNvPr id="11" name="Text Placeholder 5"/>
          <p:cNvSpPr>
            <a:spLocks noGrp="1"/>
          </p:cNvSpPr>
          <p:nvPr>
            <p:ph type="body" sz="quarter" idx="3"/>
          </p:nvPr>
        </p:nvSpPr>
        <p:spPr>
          <a:xfrm>
            <a:off x="-813546" y="1395039"/>
            <a:ext cx="5183188" cy="823912"/>
          </a:xfrm>
        </p:spPr>
        <p:txBody>
          <a:bodyPr>
            <a:normAutofit/>
          </a:bodyPr>
          <a:lstStyle/>
          <a:p>
            <a:pPr algn="ctr" eaLnBrk="1" hangingPunct="1"/>
            <a:r>
              <a:rPr lang="en-GB" altLang="en-US" sz="4000">
                <a:solidFill>
                  <a:srgbClr val="002060"/>
                </a:solidFill>
                <a:ea typeface="ＭＳ Ｐゴシック" charset="-128"/>
              </a:rPr>
              <a:t>Solo Taxonomy</a:t>
            </a:r>
          </a:p>
        </p:txBody>
      </p:sp>
      <p:pic>
        <p:nvPicPr>
          <p:cNvPr id="12" name="Picture 2" descr="Ben Sudjaitham on Twitter: &quot;SOLO classroom supporting T&amp;L of Physics @AmyRoseyTaylor @fifimorris @SBonnellSchool @SBPrefects @globalsolo http://t.co/yTkVl5MSLi&quot;: "/>
          <p:cNvPicPr>
            <a:picLocks noChangeAspect="1" noChangeArrowheads="1"/>
          </p:cNvPicPr>
          <p:nvPr/>
        </p:nvPicPr>
        <p:blipFill rotWithShape="1">
          <a:blip r:embed="rId4">
            <a:extLst>
              <a:ext uri="{28A0092B-C50C-407E-A947-70E740481C1C}">
                <a14:useLocalDpi xmlns:a14="http://schemas.microsoft.com/office/drawing/2010/main" val="0"/>
              </a:ext>
            </a:extLst>
          </a:blip>
          <a:srcRect l="6662" t="23480" r="14933" b="22419"/>
          <a:stretch/>
        </p:blipFill>
        <p:spPr bwMode="auto">
          <a:xfrm>
            <a:off x="174812" y="2420471"/>
            <a:ext cx="3526741" cy="3244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534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1480593"/>
            <a:ext cx="5527034" cy="423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2548" y="197582"/>
            <a:ext cx="12089452" cy="769441"/>
          </a:xfrm>
          <a:prstGeom prst="rect">
            <a:avLst/>
          </a:prstGeom>
          <a:noFill/>
        </p:spPr>
        <p:txBody>
          <a:bodyPr wrap="square" rtlCol="0">
            <a:spAutoFit/>
          </a:bodyPr>
          <a:lstStyle/>
          <a:p>
            <a:r>
              <a:rPr lang="en-GB" sz="4400" b="1" spc="-100">
                <a:solidFill>
                  <a:srgbClr val="FFC000"/>
                </a:solidFill>
                <a:latin typeface="Tw Cen MT" panose="020B0602020104020603" pitchFamily="34" charset="0"/>
              </a:rPr>
              <a:t>Planning for Progress:</a:t>
            </a:r>
            <a:r>
              <a:rPr lang="en-GB" sz="4400" b="1" spc="-100">
                <a:latin typeface="Tw Cen MT" panose="020B0602020104020603" pitchFamily="34" charset="0"/>
              </a:rPr>
              <a:t> Review</a:t>
            </a:r>
            <a:endParaRPr lang="en-GB" sz="3600" b="1" spc="-100">
              <a:latin typeface="Tw Cen MT" panose="020B0602020104020603" pitchFamily="34" charset="0"/>
            </a:endParaRPr>
          </a:p>
        </p:txBody>
      </p:sp>
      <p:cxnSp>
        <p:nvCxnSpPr>
          <p:cNvPr id="6" name="Straight Connector 5"/>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Solo Taxonomy: "/>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496"/>
          <a:stretch/>
        </p:blipFill>
        <p:spPr bwMode="auto">
          <a:xfrm>
            <a:off x="9287305" y="226664"/>
            <a:ext cx="2707471" cy="20825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en ‏@TheBenHorbury LESSON AT A GLANCE - solo stations &amp; solo differentiated tasks. Please share, use, develop! #edchat #soloarmy: "/>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294245" y="1839539"/>
            <a:ext cx="2706456" cy="39561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0404" y="1002277"/>
            <a:ext cx="9971443" cy="646331"/>
          </a:xfrm>
          <a:prstGeom prst="rect">
            <a:avLst/>
          </a:prstGeom>
          <a:noFill/>
        </p:spPr>
        <p:txBody>
          <a:bodyPr wrap="square" rtlCol="0">
            <a:spAutoFit/>
          </a:bodyPr>
          <a:lstStyle/>
          <a:p>
            <a:r>
              <a:rPr lang="en-GB" altLang="en-US" sz="3600">
                <a:latin typeface="Tw Cen MT" panose="020B0602020104020603" pitchFamily="34" charset="0"/>
                <a:ea typeface="ＭＳ Ｐゴシック" charset="-128"/>
              </a:rPr>
              <a:t>Progress Taxonomies </a:t>
            </a:r>
            <a:endParaRPr lang="en-GB" sz="3600" b="1">
              <a:latin typeface="Tw Cen MT" panose="020B0602020104020603" pitchFamily="34" charset="0"/>
            </a:endParaRPr>
          </a:p>
        </p:txBody>
      </p:sp>
      <p:sp>
        <p:nvSpPr>
          <p:cNvPr id="9" name="Text Placeholder 5"/>
          <p:cNvSpPr>
            <a:spLocks noGrp="1"/>
          </p:cNvSpPr>
          <p:nvPr>
            <p:ph type="body" sz="quarter" idx="3"/>
          </p:nvPr>
        </p:nvSpPr>
        <p:spPr>
          <a:xfrm>
            <a:off x="-813546" y="1395039"/>
            <a:ext cx="5183188" cy="823912"/>
          </a:xfrm>
        </p:spPr>
        <p:txBody>
          <a:bodyPr>
            <a:normAutofit/>
          </a:bodyPr>
          <a:lstStyle/>
          <a:p>
            <a:pPr algn="ctr" eaLnBrk="1" hangingPunct="1"/>
            <a:r>
              <a:rPr lang="en-GB" altLang="en-US" sz="4000">
                <a:solidFill>
                  <a:srgbClr val="002060"/>
                </a:solidFill>
                <a:ea typeface="ＭＳ Ｐゴシック" charset="-128"/>
              </a:rPr>
              <a:t>Solo Taxonomy</a:t>
            </a:r>
          </a:p>
        </p:txBody>
      </p:sp>
      <p:pic>
        <p:nvPicPr>
          <p:cNvPr id="10" name="Picture 4" descr="SOLO taxonomy - sea display : ): "/>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7153" r="6445" b="21028"/>
          <a:stretch/>
        </p:blipFill>
        <p:spPr bwMode="auto">
          <a:xfrm>
            <a:off x="204774" y="2232211"/>
            <a:ext cx="3318355" cy="339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961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datafiend.files.wordpress.com/2012/09/photo181.jpg"/>
          <p:cNvPicPr>
            <a:picLocks noChangeAspect="1" noChangeArrowheads="1"/>
          </p:cNvPicPr>
          <p:nvPr/>
        </p:nvPicPr>
        <p:blipFill>
          <a:blip r:embed="rId2">
            <a:extLst>
              <a:ext uri="{28A0092B-C50C-407E-A947-70E740481C1C}">
                <a14:useLocalDpi xmlns:a14="http://schemas.microsoft.com/office/drawing/2010/main" val="0"/>
              </a:ext>
            </a:extLst>
          </a:blip>
          <a:srcRect t="12773" b="18939"/>
          <a:stretch>
            <a:fillRect/>
          </a:stretch>
        </p:blipFill>
        <p:spPr bwMode="auto">
          <a:xfrm>
            <a:off x="847164" y="469060"/>
            <a:ext cx="10058400" cy="513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1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8" y="197582"/>
            <a:ext cx="12089452" cy="769441"/>
          </a:xfrm>
          <a:prstGeom prst="rect">
            <a:avLst/>
          </a:prstGeom>
          <a:noFill/>
        </p:spPr>
        <p:txBody>
          <a:bodyPr wrap="square" rtlCol="0">
            <a:spAutoFit/>
          </a:bodyPr>
          <a:lstStyle/>
          <a:p>
            <a:r>
              <a:rPr lang="en-GB" sz="4400" b="1" spc="-100">
                <a:solidFill>
                  <a:srgbClr val="FFC000"/>
                </a:solidFill>
                <a:latin typeface="Tw Cen MT" panose="020B0602020104020603" pitchFamily="34" charset="0"/>
              </a:rPr>
              <a:t>Planning for Progress:</a:t>
            </a:r>
            <a:r>
              <a:rPr lang="en-GB" sz="4400" b="1" spc="-100">
                <a:latin typeface="Tw Cen MT" panose="020B0602020104020603" pitchFamily="34" charset="0"/>
              </a:rPr>
              <a:t> Review</a:t>
            </a:r>
            <a:endParaRPr lang="en-GB" sz="3600" b="1" spc="-100">
              <a:latin typeface="Tw Cen MT" panose="020B0602020104020603" pitchFamily="34" charset="0"/>
            </a:endParaRPr>
          </a:p>
        </p:txBody>
      </p:sp>
      <p:cxnSp>
        <p:nvCxnSpPr>
          <p:cNvPr id="3" name="Straight Connector 2"/>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0404" y="1002277"/>
            <a:ext cx="9971443" cy="646331"/>
          </a:xfrm>
          <a:prstGeom prst="rect">
            <a:avLst/>
          </a:prstGeom>
          <a:noFill/>
        </p:spPr>
        <p:txBody>
          <a:bodyPr wrap="square" rtlCol="0">
            <a:spAutoFit/>
          </a:bodyPr>
          <a:lstStyle/>
          <a:p>
            <a:r>
              <a:rPr lang="en-GB" altLang="en-US" sz="3600">
                <a:latin typeface="Tw Cen MT" panose="020B0602020104020603" pitchFamily="34" charset="0"/>
                <a:ea typeface="ＭＳ Ｐゴシック" charset="-128"/>
              </a:rPr>
              <a:t>Making Progress Visible in the Lesson</a:t>
            </a:r>
            <a:endParaRPr lang="en-GB" sz="3600" b="1">
              <a:latin typeface="Tw Cen MT" panose="020B0602020104020603" pitchFamily="34" charset="0"/>
            </a:endParaRPr>
          </a:p>
        </p:txBody>
      </p:sp>
      <p:pic>
        <p:nvPicPr>
          <p:cNvPr id="5" name="Picture 2" descr="KWL chart - bats *** I would use this in my class before starting the unit on fractions, then revisit it after finishing the unit on fraction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35" y="1637367"/>
            <a:ext cx="3022306" cy="401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xit Slip board with student nam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925" y="1637365"/>
            <a:ext cx="3010499" cy="401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AGNETS KWL anchor chart with post-its. Next time I will laminate this before I write what we learned so I can re-us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0408" y="1623918"/>
            <a:ext cx="5369898" cy="401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130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8895" y="2608263"/>
            <a:ext cx="2690323" cy="3046988"/>
          </a:xfrm>
          <a:prstGeom prst="rect">
            <a:avLst/>
          </a:prstGeom>
          <a:noFill/>
        </p:spPr>
        <p:txBody>
          <a:bodyPr wrap="square" rtlCol="0">
            <a:spAutoFit/>
          </a:bodyPr>
          <a:lstStyle/>
          <a:p>
            <a:pPr algn="r"/>
            <a:r>
              <a:rPr lang="en-GB" sz="2400">
                <a:solidFill>
                  <a:srgbClr val="002060"/>
                </a:solidFill>
              </a:rPr>
              <a:t>Sequence of homework tasks uses the design process and Bloom’s taxonomy to scaffold skills. This process is used from year 7 to 13</a:t>
            </a:r>
          </a:p>
        </p:txBody>
      </p:sp>
      <p:sp>
        <p:nvSpPr>
          <p:cNvPr id="6" name="TextBox 5"/>
          <p:cNvSpPr txBox="1"/>
          <p:nvPr/>
        </p:nvSpPr>
        <p:spPr>
          <a:xfrm>
            <a:off x="102548" y="197582"/>
            <a:ext cx="12089452" cy="769441"/>
          </a:xfrm>
          <a:prstGeom prst="rect">
            <a:avLst/>
          </a:prstGeom>
          <a:noFill/>
        </p:spPr>
        <p:txBody>
          <a:bodyPr wrap="square" rtlCol="0">
            <a:spAutoFit/>
          </a:bodyPr>
          <a:lstStyle/>
          <a:p>
            <a:r>
              <a:rPr lang="en-GB" sz="4400" b="1" spc="-100">
                <a:solidFill>
                  <a:srgbClr val="FFC000"/>
                </a:solidFill>
                <a:latin typeface="Tw Cen MT" panose="020B0602020104020603" pitchFamily="34" charset="0"/>
              </a:rPr>
              <a:t>Planning for Progress:</a:t>
            </a:r>
            <a:r>
              <a:rPr lang="en-GB" sz="4400" b="1" spc="-100">
                <a:latin typeface="Tw Cen MT" panose="020B0602020104020603" pitchFamily="34" charset="0"/>
              </a:rPr>
              <a:t> Review</a:t>
            </a:r>
            <a:endParaRPr lang="en-GB" sz="3600" b="1" spc="-100">
              <a:latin typeface="Tw Cen MT" panose="020B0602020104020603" pitchFamily="34" charset="0"/>
            </a:endParaRPr>
          </a:p>
        </p:txBody>
      </p:sp>
      <p:cxnSp>
        <p:nvCxnSpPr>
          <p:cNvPr id="7" name="Straight Connector 6"/>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0405" y="1056065"/>
            <a:ext cx="7295478" cy="986424"/>
          </a:xfrm>
          <a:prstGeom prst="rect">
            <a:avLst/>
          </a:prstGeom>
          <a:noFill/>
        </p:spPr>
        <p:txBody>
          <a:bodyPr wrap="square" rtlCol="0">
            <a:spAutoFit/>
          </a:bodyPr>
          <a:lstStyle/>
          <a:p>
            <a:pPr>
              <a:lnSpc>
                <a:spcPct val="80000"/>
              </a:lnSpc>
            </a:pPr>
            <a:r>
              <a:rPr lang="en-GB" altLang="en-US" sz="3600" b="1">
                <a:solidFill>
                  <a:srgbClr val="FFC000"/>
                </a:solidFill>
                <a:latin typeface="Tw Cen MT" panose="020B0602020104020603" pitchFamily="34" charset="0"/>
                <a:ea typeface="ＭＳ Ｐゴシック" charset="-128"/>
              </a:rPr>
              <a:t>Example:</a:t>
            </a:r>
            <a:r>
              <a:rPr lang="en-GB" altLang="en-US" sz="3600">
                <a:latin typeface="Tw Cen MT" panose="020B0602020104020603" pitchFamily="34" charset="0"/>
                <a:ea typeface="ＭＳ Ｐゴシック" charset="-128"/>
              </a:rPr>
              <a:t> Homework Planning Sheets KS3 Medium Term</a:t>
            </a:r>
            <a:endParaRPr lang="en-GB" sz="3600" b="1">
              <a:latin typeface="Tw Cen MT" panose="020B0602020104020603" pitchFamily="34" charset="0"/>
            </a:endParaRP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l="33199" t="18176" r="34305" b="9218"/>
          <a:stretch>
            <a:fillRect/>
          </a:stretch>
        </p:blipFill>
        <p:spPr bwMode="auto">
          <a:xfrm>
            <a:off x="7424178" y="168275"/>
            <a:ext cx="462915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6541" y="2065074"/>
            <a:ext cx="6096000" cy="3785652"/>
          </a:xfrm>
          <a:prstGeom prst="rect">
            <a:avLst/>
          </a:prstGeom>
        </p:spPr>
        <p:txBody>
          <a:bodyPr lIns="91440" tIns="45720" rIns="91440" bIns="45720" anchor="t">
            <a:spAutoFit/>
          </a:bodyPr>
          <a:lstStyle/>
          <a:p>
            <a:pPr marL="285750" indent="-285750">
              <a:buFont typeface="Wingdings" panose="05000000000000000000" pitchFamily="2" charset="2"/>
              <a:buChar char="§"/>
            </a:pPr>
            <a:r>
              <a:rPr lang="en-GB" altLang="en-US" sz="2400">
                <a:ea typeface="ＭＳ Ｐゴシック" charset="-128"/>
              </a:rPr>
              <a:t>Researching</a:t>
            </a:r>
          </a:p>
          <a:p>
            <a:pPr marL="285750" indent="-285750">
              <a:buFont typeface="Wingdings" panose="05000000000000000000" pitchFamily="2" charset="2"/>
              <a:buChar char="§"/>
            </a:pPr>
            <a:r>
              <a:rPr lang="en-GB" altLang="en-US" sz="2400">
                <a:ea typeface="ＭＳ Ｐゴシック" charset="-128"/>
              </a:rPr>
              <a:t>Analysing</a:t>
            </a:r>
          </a:p>
          <a:p>
            <a:pPr marL="285750" indent="-285750">
              <a:buFont typeface="Wingdings" panose="05000000000000000000" pitchFamily="2" charset="2"/>
              <a:buChar char="§"/>
            </a:pPr>
            <a:r>
              <a:rPr lang="en-GB" altLang="en-US" sz="2400">
                <a:ea typeface="ＭＳ Ｐゴシック" charset="-128"/>
              </a:rPr>
              <a:t>Comparing</a:t>
            </a:r>
          </a:p>
          <a:p>
            <a:pPr marL="285750" indent="-285750">
              <a:buFont typeface="Wingdings" panose="05000000000000000000" pitchFamily="2" charset="2"/>
              <a:buChar char="§"/>
            </a:pPr>
            <a:r>
              <a:rPr lang="en-GB" altLang="en-US" sz="2400">
                <a:ea typeface="ＭＳ Ｐゴシック" charset="-128"/>
              </a:rPr>
              <a:t>Designing</a:t>
            </a:r>
          </a:p>
          <a:p>
            <a:pPr marL="285750" indent="-285750">
              <a:buFont typeface="Wingdings" panose="05000000000000000000" pitchFamily="2" charset="2"/>
              <a:buChar char="§"/>
            </a:pPr>
            <a:r>
              <a:rPr lang="en-GB" altLang="en-US" sz="2400">
                <a:ea typeface="ＭＳ Ｐゴシック" charset="-128"/>
              </a:rPr>
              <a:t>Evaluating</a:t>
            </a:r>
          </a:p>
          <a:p>
            <a:pPr marL="285750" indent="-285750">
              <a:buFont typeface="Wingdings" panose="05000000000000000000" pitchFamily="2" charset="2"/>
              <a:buChar char="§"/>
            </a:pPr>
            <a:r>
              <a:rPr lang="en-GB" altLang="en-US" sz="2400">
                <a:ea typeface="ＭＳ Ｐゴシック"/>
              </a:rPr>
              <a:t>Creating  a new product</a:t>
            </a:r>
            <a:endParaRPr lang="en-GB" altLang="en-US" sz="2400">
              <a:ea typeface="ＭＳ Ｐゴシック"/>
              <a:cs typeface="Calibri"/>
            </a:endParaRPr>
          </a:p>
          <a:p>
            <a:pPr marL="285750" indent="-285750">
              <a:buFont typeface="Wingdings" panose="05000000000000000000" pitchFamily="2" charset="2"/>
              <a:buChar char="§"/>
            </a:pPr>
            <a:r>
              <a:rPr lang="en-GB" altLang="en-US" sz="2400">
                <a:ea typeface="ＭＳ Ｐゴシック" charset="-128"/>
              </a:rPr>
              <a:t>Peer assessment</a:t>
            </a:r>
          </a:p>
          <a:p>
            <a:pPr marL="285750" indent="-285750">
              <a:buFont typeface="Wingdings" panose="05000000000000000000" pitchFamily="2" charset="2"/>
              <a:buChar char="§"/>
            </a:pPr>
            <a:r>
              <a:rPr lang="en-GB" altLang="en-US" sz="2400">
                <a:ea typeface="ＭＳ Ｐゴシック" charset="-128"/>
              </a:rPr>
              <a:t>Teacher assessment</a:t>
            </a:r>
          </a:p>
          <a:p>
            <a:pPr marL="285750" indent="-285750">
              <a:buFont typeface="Wingdings" panose="05000000000000000000" pitchFamily="2" charset="2"/>
              <a:buChar char="§"/>
            </a:pPr>
            <a:r>
              <a:rPr lang="en-GB" altLang="en-US" sz="2400">
                <a:ea typeface="ＭＳ Ｐゴシック" charset="-128"/>
              </a:rPr>
              <a:t>Parental comment</a:t>
            </a:r>
          </a:p>
          <a:p>
            <a:pPr marL="285750" indent="-285750">
              <a:buFont typeface="Wingdings" panose="05000000000000000000" pitchFamily="2" charset="2"/>
              <a:buChar char="§"/>
            </a:pPr>
            <a:r>
              <a:rPr lang="en-GB" altLang="en-US" sz="2400">
                <a:ea typeface="ＭＳ Ｐゴシック" charset="-128"/>
              </a:rPr>
              <a:t>Illustrated with pupil examples</a:t>
            </a:r>
          </a:p>
        </p:txBody>
      </p:sp>
      <p:cxnSp>
        <p:nvCxnSpPr>
          <p:cNvPr id="13" name="Straight Arrow Connector 12"/>
          <p:cNvCxnSpPr/>
          <p:nvPr/>
        </p:nvCxnSpPr>
        <p:spPr>
          <a:xfrm>
            <a:off x="6387353" y="2057400"/>
            <a:ext cx="860612" cy="0"/>
          </a:xfrm>
          <a:prstGeom prst="straightConnector1">
            <a:avLst/>
          </a:prstGeom>
          <a:ln w="76200" cap="rnd">
            <a:solidFill>
              <a:srgbClr val="00206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73906" y="2070847"/>
            <a:ext cx="0" cy="524435"/>
          </a:xfrm>
          <a:prstGeom prst="line">
            <a:avLst/>
          </a:prstGeom>
          <a:ln w="76200" cap="rnd">
            <a:solidFill>
              <a:srgbClr val="002060"/>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68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Box 5"/>
          <p:cNvSpPr txBox="1">
            <a:spLocks noChangeArrowheads="1"/>
          </p:cNvSpPr>
          <p:nvPr/>
        </p:nvSpPr>
        <p:spPr bwMode="auto">
          <a:xfrm>
            <a:off x="98611" y="2017153"/>
            <a:ext cx="6571129"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ea typeface="ＭＳ Ｐゴシック" charset="-128"/>
              </a:defRPr>
            </a:lvl1pPr>
            <a:lvl2pPr marL="742950" indent="-285750">
              <a:lnSpc>
                <a:spcPct val="90000"/>
              </a:lnSpc>
              <a:spcBef>
                <a:spcPts val="500"/>
              </a:spcBef>
              <a:buFont typeface="Arial" charset="0"/>
              <a:buChar char="•"/>
              <a:defRPr sz="2400">
                <a:solidFill>
                  <a:schemeClr val="tx1"/>
                </a:solidFill>
                <a:latin typeface="Calibri" charset="0"/>
                <a:ea typeface="ＭＳ Ｐゴシック" charset="-128"/>
              </a:defRPr>
            </a:lvl2pPr>
            <a:lvl3pPr marL="1143000" indent="-228600">
              <a:lnSpc>
                <a:spcPct val="90000"/>
              </a:lnSpc>
              <a:spcBef>
                <a:spcPts val="500"/>
              </a:spcBef>
              <a:buFont typeface="Arial" charset="0"/>
              <a:buChar char="•"/>
              <a:defRPr sz="2000">
                <a:solidFill>
                  <a:schemeClr val="tx1"/>
                </a:solidFill>
                <a:latin typeface="Calibri" charset="0"/>
                <a:ea typeface="ＭＳ Ｐゴシック" charset="-128"/>
              </a:defRPr>
            </a:lvl3pPr>
            <a:lvl4pPr marL="1600200" indent="-228600">
              <a:lnSpc>
                <a:spcPct val="90000"/>
              </a:lnSpc>
              <a:spcBef>
                <a:spcPts val="500"/>
              </a:spcBef>
              <a:buFont typeface="Arial" charset="0"/>
              <a:buChar char="•"/>
              <a:defRPr>
                <a:solidFill>
                  <a:schemeClr val="tx1"/>
                </a:solidFill>
                <a:latin typeface="Calibri" charset="0"/>
                <a:ea typeface="ＭＳ Ｐゴシック" charset="-128"/>
              </a:defRPr>
            </a:lvl4pPr>
            <a:lvl5pPr marL="2057400" indent="-228600">
              <a:lnSpc>
                <a:spcPct val="90000"/>
              </a:lnSpc>
              <a:spcBef>
                <a:spcPts val="500"/>
              </a:spcBef>
              <a:buFont typeface="Arial" charset="0"/>
              <a:buChar char="•"/>
              <a:defRPr>
                <a:solidFill>
                  <a:schemeClr val="tx1"/>
                </a:solidFill>
                <a:latin typeface="Calibri"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ＭＳ Ｐゴシック" charset="-128"/>
              </a:defRPr>
            </a:lvl9pPr>
          </a:lstStyle>
          <a:p>
            <a:pPr>
              <a:lnSpc>
                <a:spcPct val="100000"/>
              </a:lnSpc>
              <a:spcBef>
                <a:spcPct val="0"/>
              </a:spcBef>
              <a:buFontTx/>
              <a:buNone/>
            </a:pPr>
            <a:r>
              <a:rPr lang="en-GB" altLang="en-US" sz="2400"/>
              <a:t>Links to similar structure from KS4 for 1</a:t>
            </a:r>
            <a:r>
              <a:rPr lang="en-GB" altLang="en-US" sz="2400" baseline="30000"/>
              <a:t>st</a:t>
            </a:r>
            <a:r>
              <a:rPr lang="en-GB" altLang="en-US" sz="2400"/>
              <a:t> half term then the focus shifts to individual targets and feedback which is recorded and agreed by pupils. This creates a sense of ownership and motivates students to complete work.</a:t>
            </a:r>
          </a:p>
          <a:p>
            <a:pPr>
              <a:lnSpc>
                <a:spcPct val="100000"/>
              </a:lnSpc>
              <a:spcBef>
                <a:spcPct val="0"/>
              </a:spcBef>
              <a:buFontTx/>
              <a:buNone/>
            </a:pPr>
            <a:endParaRPr lang="en-GB" altLang="en-US" sz="1600"/>
          </a:p>
          <a:p>
            <a:pPr>
              <a:lnSpc>
                <a:spcPct val="100000"/>
              </a:lnSpc>
              <a:spcBef>
                <a:spcPct val="0"/>
              </a:spcBef>
              <a:buFontTx/>
              <a:buNone/>
            </a:pPr>
            <a:r>
              <a:rPr lang="en-GB" altLang="en-US" b="1">
                <a:solidFill>
                  <a:srgbClr val="002060"/>
                </a:solidFill>
              </a:rPr>
              <a:t>Students need a clear learning journey to follow</a:t>
            </a:r>
            <a:r>
              <a:rPr lang="en-GB" altLang="en-US" sz="2400"/>
              <a:t>. If independent learning is linked to the big picture this sells the benefit of completing the work. Give students year plan. </a:t>
            </a:r>
          </a:p>
          <a:p>
            <a:pPr>
              <a:lnSpc>
                <a:spcPct val="100000"/>
              </a:lnSpc>
              <a:spcBef>
                <a:spcPct val="0"/>
              </a:spcBef>
              <a:buFontTx/>
              <a:buNone/>
            </a:pPr>
            <a:endParaRPr lang="en-GB" altLang="en-US" sz="1800"/>
          </a:p>
        </p:txBody>
      </p:sp>
      <p:sp>
        <p:nvSpPr>
          <p:cNvPr id="7" name="TextBox 6"/>
          <p:cNvSpPr txBox="1"/>
          <p:nvPr/>
        </p:nvSpPr>
        <p:spPr>
          <a:xfrm>
            <a:off x="102548" y="197582"/>
            <a:ext cx="12089452" cy="769441"/>
          </a:xfrm>
          <a:prstGeom prst="rect">
            <a:avLst/>
          </a:prstGeom>
          <a:noFill/>
        </p:spPr>
        <p:txBody>
          <a:bodyPr wrap="square" rtlCol="0">
            <a:spAutoFit/>
          </a:bodyPr>
          <a:lstStyle/>
          <a:p>
            <a:r>
              <a:rPr lang="en-GB" sz="4400" b="1" spc="-100">
                <a:solidFill>
                  <a:srgbClr val="FFC000"/>
                </a:solidFill>
                <a:latin typeface="Tw Cen MT" panose="020B0602020104020603" pitchFamily="34" charset="0"/>
              </a:rPr>
              <a:t>Planning for Progress:</a:t>
            </a:r>
            <a:r>
              <a:rPr lang="en-GB" sz="4400" b="1" spc="-100">
                <a:latin typeface="Tw Cen MT" panose="020B0602020104020603" pitchFamily="34" charset="0"/>
              </a:rPr>
              <a:t> Review</a:t>
            </a:r>
            <a:endParaRPr lang="en-GB" sz="3600" b="1" spc="-100">
              <a:latin typeface="Tw Cen MT" panose="020B0602020104020603" pitchFamily="34" charset="0"/>
            </a:endParaRPr>
          </a:p>
        </p:txBody>
      </p:sp>
      <p:cxnSp>
        <p:nvCxnSpPr>
          <p:cNvPr id="8" name="Straight Connector 7"/>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0405" y="1056065"/>
            <a:ext cx="7295478" cy="986424"/>
          </a:xfrm>
          <a:prstGeom prst="rect">
            <a:avLst/>
          </a:prstGeom>
          <a:noFill/>
        </p:spPr>
        <p:txBody>
          <a:bodyPr wrap="square" rtlCol="0">
            <a:spAutoFit/>
          </a:bodyPr>
          <a:lstStyle/>
          <a:p>
            <a:pPr>
              <a:lnSpc>
                <a:spcPct val="80000"/>
              </a:lnSpc>
            </a:pPr>
            <a:r>
              <a:rPr lang="en-GB" altLang="en-US" sz="3600" b="1">
                <a:solidFill>
                  <a:srgbClr val="FFC000"/>
                </a:solidFill>
                <a:latin typeface="Tw Cen MT" panose="020B0602020104020603" pitchFamily="34" charset="0"/>
                <a:ea typeface="ＭＳ Ｐゴシック" charset="-128"/>
              </a:rPr>
              <a:t>Example:</a:t>
            </a:r>
            <a:r>
              <a:rPr lang="en-GB" altLang="en-US" sz="3600">
                <a:latin typeface="Tw Cen MT" panose="020B0602020104020603" pitchFamily="34" charset="0"/>
                <a:ea typeface="ＭＳ Ｐゴシック" charset="-128"/>
              </a:rPr>
              <a:t> Homework Planning Sheets KS4 Medium Term</a:t>
            </a:r>
            <a:endParaRPr lang="en-GB" sz="3600" b="1">
              <a:latin typeface="Tw Cen MT" panose="020B0602020104020603" pitchFamily="34" charset="0"/>
            </a:endParaRPr>
          </a:p>
        </p:txBody>
      </p:sp>
      <p:pic>
        <p:nvPicPr>
          <p:cNvPr id="23555"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l="35846" t="9531" r="23346" b="8229"/>
          <a:stretch>
            <a:fillRect/>
          </a:stretch>
        </p:blipFill>
        <p:spPr>
          <a:xfrm>
            <a:off x="7094631" y="341219"/>
            <a:ext cx="3228975" cy="40655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1"/>
          <p:cNvPicPr>
            <a:picLocks noChangeAspect="1" noChangeArrowheads="1"/>
          </p:cNvPicPr>
          <p:nvPr/>
        </p:nvPicPr>
        <p:blipFill>
          <a:blip r:embed="rId3" cstate="email">
            <a:lum bright="20000" contrast="40000"/>
            <a:extLst>
              <a:ext uri="{28A0092B-C50C-407E-A947-70E740481C1C}">
                <a14:useLocalDpi xmlns:a14="http://schemas.microsoft.com/office/drawing/2010/main" val="0"/>
              </a:ext>
            </a:extLst>
          </a:blip>
          <a:srcRect/>
          <a:stretch>
            <a:fillRect/>
          </a:stretch>
        </p:blipFill>
        <p:spPr bwMode="auto">
          <a:xfrm>
            <a:off x="9299016" y="2640132"/>
            <a:ext cx="2682315" cy="402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92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2548" y="197582"/>
            <a:ext cx="12089452" cy="769441"/>
          </a:xfrm>
          <a:prstGeom prst="rect">
            <a:avLst/>
          </a:prstGeom>
          <a:noFill/>
        </p:spPr>
        <p:txBody>
          <a:bodyPr wrap="square" rtlCol="0">
            <a:spAutoFit/>
          </a:bodyPr>
          <a:lstStyle/>
          <a:p>
            <a:r>
              <a:rPr lang="en-GB" sz="4400" b="1" spc="-100">
                <a:solidFill>
                  <a:srgbClr val="FFC000"/>
                </a:solidFill>
                <a:latin typeface="Tw Cen MT" panose="020B0602020104020603" pitchFamily="34" charset="0"/>
              </a:rPr>
              <a:t>Planning for Progress:</a:t>
            </a:r>
            <a:r>
              <a:rPr lang="en-GB" sz="4400" b="1" spc="-100">
                <a:latin typeface="Tw Cen MT" panose="020B0602020104020603" pitchFamily="34" charset="0"/>
              </a:rPr>
              <a:t> Review</a:t>
            </a:r>
            <a:endParaRPr lang="en-GB" sz="3600" b="1" spc="-100">
              <a:latin typeface="Tw Cen MT" panose="020B0602020104020603" pitchFamily="34" charset="0"/>
            </a:endParaRPr>
          </a:p>
        </p:txBody>
      </p:sp>
      <p:cxnSp>
        <p:nvCxnSpPr>
          <p:cNvPr id="6" name="Straight Connector 5"/>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0405" y="1056065"/>
            <a:ext cx="7295478" cy="986424"/>
          </a:xfrm>
          <a:prstGeom prst="rect">
            <a:avLst/>
          </a:prstGeom>
          <a:noFill/>
        </p:spPr>
        <p:txBody>
          <a:bodyPr wrap="square" rtlCol="0">
            <a:spAutoFit/>
          </a:bodyPr>
          <a:lstStyle/>
          <a:p>
            <a:pPr>
              <a:lnSpc>
                <a:spcPct val="80000"/>
              </a:lnSpc>
            </a:pPr>
            <a:r>
              <a:rPr lang="en-GB" altLang="en-US" sz="3600" b="1">
                <a:solidFill>
                  <a:srgbClr val="FFC000"/>
                </a:solidFill>
                <a:latin typeface="Tw Cen MT" panose="020B0602020104020603" pitchFamily="34" charset="0"/>
                <a:ea typeface="ＭＳ Ｐゴシック" charset="-128"/>
              </a:rPr>
              <a:t>Example:</a:t>
            </a:r>
            <a:r>
              <a:rPr lang="en-GB" altLang="en-US" sz="3600">
                <a:latin typeface="Tw Cen MT" panose="020B0602020104020603" pitchFamily="34" charset="0"/>
                <a:ea typeface="ＭＳ Ｐゴシック" charset="-128"/>
              </a:rPr>
              <a:t> Homework Planning Sheets KS4 Medium Term</a:t>
            </a:r>
            <a:endParaRPr lang="en-GB" sz="3600" b="1">
              <a:latin typeface="Tw Cen MT" panose="020B0602020104020603" pitchFamily="34" charset="0"/>
            </a:endParaRP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l="40620" t="20552" r="28497" b="13351"/>
          <a:stretch>
            <a:fillRect/>
          </a:stretch>
        </p:blipFill>
        <p:spPr bwMode="auto">
          <a:xfrm>
            <a:off x="7134412" y="149972"/>
            <a:ext cx="4916488" cy="657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6540" y="2086579"/>
            <a:ext cx="6822142" cy="3416320"/>
          </a:xfrm>
          <a:prstGeom prst="rect">
            <a:avLst/>
          </a:prstGeom>
        </p:spPr>
        <p:txBody>
          <a:bodyPr wrap="square">
            <a:spAutoFit/>
          </a:bodyPr>
          <a:lstStyle/>
          <a:p>
            <a:r>
              <a:rPr lang="en-GB" altLang="en-US" sz="2400">
                <a:ea typeface="ＭＳ Ｐゴシック" charset="-128"/>
              </a:rPr>
              <a:t>Progression from KS3 to KS4: Builds on structures put in place at key stage 3.</a:t>
            </a:r>
          </a:p>
          <a:p>
            <a:endParaRPr lang="en-GB" altLang="en-US" sz="2400">
              <a:ea typeface="ＭＳ Ｐゴシック" charset="-128"/>
            </a:endParaRPr>
          </a:p>
          <a:p>
            <a:r>
              <a:rPr lang="en-GB" altLang="en-US" sz="2400">
                <a:ea typeface="ＭＳ Ｐゴシック" charset="-128"/>
              </a:rPr>
              <a:t>For some subjects this needs to be less prescribed so that students can cope with controlled assessment and gain more independence with ideas.</a:t>
            </a:r>
          </a:p>
          <a:p>
            <a:endParaRPr lang="en-GB" altLang="en-US" sz="2400">
              <a:ea typeface="ＭＳ Ｐゴシック" charset="-128"/>
            </a:endParaRPr>
          </a:p>
          <a:p>
            <a:r>
              <a:rPr lang="en-GB" altLang="en-US" sz="2400">
                <a:ea typeface="ＭＳ Ｐゴシック" charset="-128"/>
              </a:rPr>
              <a:t>Opportunity for student to reflect on the quality of the work before it is marked.</a:t>
            </a:r>
          </a:p>
        </p:txBody>
      </p:sp>
    </p:spTree>
    <p:extLst>
      <p:ext uri="{BB962C8B-B14F-4D97-AF65-F5344CB8AC3E}">
        <p14:creationId xmlns:p14="http://schemas.microsoft.com/office/powerpoint/2010/main" val="2323718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2548" y="197582"/>
            <a:ext cx="12089452" cy="769441"/>
          </a:xfrm>
          <a:prstGeom prst="rect">
            <a:avLst/>
          </a:prstGeom>
          <a:noFill/>
        </p:spPr>
        <p:txBody>
          <a:bodyPr wrap="square" rtlCol="0">
            <a:spAutoFit/>
          </a:bodyPr>
          <a:lstStyle/>
          <a:p>
            <a:r>
              <a:rPr lang="en-GB" sz="4400" b="1" spc="-100">
                <a:solidFill>
                  <a:srgbClr val="FFC000"/>
                </a:solidFill>
                <a:latin typeface="Tw Cen MT" panose="020B0602020104020603" pitchFamily="34" charset="0"/>
              </a:rPr>
              <a:t>Planning for Progress:</a:t>
            </a:r>
            <a:r>
              <a:rPr lang="en-GB" sz="4400" b="1" spc="-100">
                <a:latin typeface="Tw Cen MT" panose="020B0602020104020603" pitchFamily="34" charset="0"/>
              </a:rPr>
              <a:t> Review</a:t>
            </a:r>
            <a:endParaRPr lang="en-GB" sz="3600" b="1" spc="-100">
              <a:latin typeface="Tw Cen MT" panose="020B0602020104020603" pitchFamily="34" charset="0"/>
            </a:endParaRPr>
          </a:p>
        </p:txBody>
      </p:sp>
      <p:cxnSp>
        <p:nvCxnSpPr>
          <p:cNvPr id="6" name="Straight Connector 5"/>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0404" y="1056065"/>
            <a:ext cx="11222019" cy="978729"/>
          </a:xfrm>
          <a:prstGeom prst="rect">
            <a:avLst/>
          </a:prstGeom>
          <a:noFill/>
        </p:spPr>
        <p:txBody>
          <a:bodyPr wrap="square" rtlCol="0">
            <a:spAutoFit/>
          </a:bodyPr>
          <a:lstStyle/>
          <a:p>
            <a:pPr>
              <a:lnSpc>
                <a:spcPct val="80000"/>
              </a:lnSpc>
            </a:pPr>
            <a:r>
              <a:rPr lang="en-GB" altLang="en-US" sz="3600" b="1">
                <a:solidFill>
                  <a:srgbClr val="FFC000"/>
                </a:solidFill>
                <a:latin typeface="Tw Cen MT" panose="020B0602020104020603" pitchFamily="34" charset="0"/>
                <a:ea typeface="ＭＳ Ｐゴシック" charset="-128"/>
              </a:rPr>
              <a:t>Self-Evaluation:</a:t>
            </a:r>
            <a:r>
              <a:rPr lang="en-GB" altLang="en-US" sz="3600">
                <a:latin typeface="Tw Cen MT" panose="020B0602020104020603" pitchFamily="34" charset="0"/>
                <a:ea typeface="ＭＳ Ｐゴシック" charset="-128"/>
              </a:rPr>
              <a:t> Evaluate your own</a:t>
            </a:r>
            <a:br>
              <a:rPr lang="en-GB" altLang="en-US" sz="3600">
                <a:latin typeface="Tw Cen MT" panose="020B0602020104020603" pitchFamily="34" charset="0"/>
                <a:ea typeface="ＭＳ Ｐゴシック" charset="-128"/>
              </a:rPr>
            </a:br>
            <a:r>
              <a:rPr lang="en-GB" altLang="en-US" sz="3600">
                <a:latin typeface="Tw Cen MT" panose="020B0602020104020603" pitchFamily="34" charset="0"/>
                <a:ea typeface="ＭＳ Ｐゴシック" charset="-128"/>
              </a:rPr>
              <a:t>practice to date</a:t>
            </a:r>
            <a:endParaRPr lang="en-GB" sz="3600" b="1">
              <a:latin typeface="Tw Cen MT" panose="020B0602020104020603" pitchFamily="34" charset="0"/>
            </a:endParaRPr>
          </a:p>
        </p:txBody>
      </p:sp>
      <p:pic>
        <p:nvPicPr>
          <p:cNvPr id="4" name="Picture 3"/>
          <p:cNvPicPr>
            <a:picLocks noChangeAspect="1"/>
          </p:cNvPicPr>
          <p:nvPr/>
        </p:nvPicPr>
        <p:blipFill>
          <a:blip r:embed="rId3"/>
          <a:stretch>
            <a:fillRect/>
          </a:stretch>
        </p:blipFill>
        <p:spPr>
          <a:xfrm>
            <a:off x="8256494" y="361670"/>
            <a:ext cx="3697381" cy="522280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00118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b="1">
                <a:ea typeface="ＭＳ Ｐゴシック"/>
              </a:rPr>
              <a:t>Some suggested reading and websites:</a:t>
            </a:r>
          </a:p>
        </p:txBody>
      </p:sp>
      <p:sp>
        <p:nvSpPr>
          <p:cNvPr id="40963" name="Content Placeholder 2"/>
          <p:cNvSpPr>
            <a:spLocks noGrp="1"/>
          </p:cNvSpPr>
          <p:nvPr>
            <p:ph idx="1"/>
          </p:nvPr>
        </p:nvSpPr>
        <p:spPr>
          <a:xfrm>
            <a:off x="833438" y="1914525"/>
            <a:ext cx="10520362" cy="4646613"/>
          </a:xfrm>
        </p:spPr>
        <p:txBody>
          <a:bodyPr vert="horz" lIns="91440" tIns="45720" rIns="91440" bIns="45720" rtlCol="0" anchor="t">
            <a:normAutofit/>
          </a:bodyPr>
          <a:lstStyle/>
          <a:p>
            <a:r>
              <a:rPr lang="en-GB" altLang="en-US" i="1">
                <a:ea typeface="ＭＳ Ｐゴシック"/>
              </a:rPr>
              <a:t>Visible Learning</a:t>
            </a:r>
            <a:r>
              <a:rPr lang="en-GB" altLang="en-US">
                <a:ea typeface="ＭＳ Ｐゴシック"/>
              </a:rPr>
              <a:t>, John Hattie (2008)</a:t>
            </a:r>
          </a:p>
          <a:p>
            <a:r>
              <a:rPr lang="en-GB" altLang="en-US" i="1">
                <a:ea typeface="ＭＳ Ｐゴシック"/>
                <a:cs typeface="Calibri"/>
              </a:rPr>
              <a:t>Visible </a:t>
            </a:r>
            <a:r>
              <a:rPr lang="en-GB" altLang="en-US" i="1" err="1">
                <a:ea typeface="ＭＳ Ｐゴシック"/>
                <a:cs typeface="Calibri"/>
              </a:rPr>
              <a:t>Learning:the</a:t>
            </a:r>
            <a:r>
              <a:rPr lang="en-GB" altLang="en-US" i="1">
                <a:ea typeface="ＭＳ Ｐゴシック"/>
                <a:cs typeface="Calibri"/>
              </a:rPr>
              <a:t> sequel</a:t>
            </a:r>
            <a:r>
              <a:rPr lang="en-GB" altLang="en-US">
                <a:ea typeface="ＭＳ Ｐゴシック"/>
                <a:cs typeface="Calibri"/>
              </a:rPr>
              <a:t>, John Hattie (2023)</a:t>
            </a:r>
            <a:endParaRPr lang="en-GB" altLang="en-US">
              <a:ea typeface="ＭＳ Ｐゴシック"/>
            </a:endParaRPr>
          </a:p>
          <a:p>
            <a:r>
              <a:rPr lang="en-GB" altLang="en-US" i="1">
                <a:ea typeface="ＭＳ Ｐゴシック"/>
              </a:rPr>
              <a:t>The Hidden Lives of Learners</a:t>
            </a:r>
            <a:r>
              <a:rPr lang="en-GB" altLang="en-US">
                <a:ea typeface="ＭＳ Ｐゴシック"/>
              </a:rPr>
              <a:t>, Graham Nuthall (2007)</a:t>
            </a:r>
            <a:endParaRPr lang="en-GB" altLang="en-US">
              <a:ea typeface="ＭＳ Ｐゴシック"/>
              <a:cs typeface="Calibri"/>
            </a:endParaRPr>
          </a:p>
          <a:p>
            <a:pPr eaLnBrk="1" hangingPunct="1"/>
            <a:r>
              <a:rPr lang="en-GB" altLang="en-US">
                <a:ea typeface="ＭＳ Ｐゴシック" charset="-128"/>
                <a:hlinkClick r:id="rId3"/>
              </a:rPr>
              <a:t>www.educationendowmentfund</a:t>
            </a:r>
            <a:endParaRPr lang="en-GB" altLang="en-US">
              <a:ea typeface="ＭＳ Ｐゴシック" charset="-128"/>
            </a:endParaRPr>
          </a:p>
          <a:p>
            <a:r>
              <a:rPr lang="en-GB" altLang="en-US" i="1">
                <a:ea typeface="ＭＳ Ｐゴシック"/>
              </a:rPr>
              <a:t>Closing the gap? The  Education Policy Institute (2017)</a:t>
            </a:r>
          </a:p>
          <a:p>
            <a:r>
              <a:rPr lang="en-GB" altLang="en-US" i="1">
                <a:ea typeface="ＭＳ Ｐゴシック"/>
                <a:cs typeface="Calibri"/>
              </a:rPr>
              <a:t>Workless households and educational attainment statutory indicators (2023)</a:t>
            </a:r>
          </a:p>
        </p:txBody>
      </p:sp>
    </p:spTree>
    <p:extLst>
      <p:ext uri="{BB962C8B-B14F-4D97-AF65-F5344CB8AC3E}">
        <p14:creationId xmlns:p14="http://schemas.microsoft.com/office/powerpoint/2010/main" val="228800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Training Overview – Part 2</a:t>
            </a:r>
            <a:endParaRPr lang="en-GB" sz="3600" b="1">
              <a:solidFill>
                <a:srgbClr val="FFC203"/>
              </a:solidFill>
              <a:latin typeface="Tw Cen MT" panose="020B0602020104020603" pitchFamily="34" charset="0"/>
            </a:endParaRPr>
          </a:p>
        </p:txBody>
      </p:sp>
      <p:cxnSp>
        <p:nvCxnSpPr>
          <p:cNvPr id="3" name="Straight Connector 2"/>
          <p:cNvCxnSpPr/>
          <p:nvPr/>
        </p:nvCxnSpPr>
        <p:spPr>
          <a:xfrm>
            <a:off x="203200" y="922867"/>
            <a:ext cx="72453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98358" y="2319866"/>
            <a:ext cx="6882063" cy="3431709"/>
          </a:xfrm>
          <a:prstGeom prst="rect">
            <a:avLst/>
          </a:prstGeom>
          <a:noFill/>
        </p:spPr>
        <p:txBody>
          <a:bodyPr wrap="square" lIns="91440" tIns="45720" rIns="91440" bIns="45720" rtlCol="0" anchor="t">
            <a:spAutoFit/>
          </a:bodyPr>
          <a:lstStyle/>
          <a:p>
            <a:r>
              <a:rPr lang="en-GB" sz="2700" b="1">
                <a:solidFill>
                  <a:srgbClr val="1B1A69"/>
                </a:solidFill>
              </a:rPr>
              <a:t>Types of Assessment </a:t>
            </a:r>
            <a:r>
              <a:rPr lang="en-GB" sz="2700" b="1"/>
              <a:t>- </a:t>
            </a:r>
            <a:r>
              <a:rPr lang="en-GB" sz="2700"/>
              <a:t>to understand the difference between formative and summative assessment.</a:t>
            </a:r>
          </a:p>
          <a:p>
            <a:endParaRPr lang="en-GB" sz="1400"/>
          </a:p>
          <a:p>
            <a:r>
              <a:rPr lang="en-GB" sz="2700" b="1">
                <a:solidFill>
                  <a:srgbClr val="1B1A69"/>
                </a:solidFill>
              </a:rPr>
              <a:t>Assessment Strategies </a:t>
            </a:r>
            <a:r>
              <a:rPr lang="en-GB" sz="2700" b="1"/>
              <a:t>- </a:t>
            </a:r>
            <a:r>
              <a:rPr lang="en-GB" sz="2700"/>
              <a:t>to develop a toolkit of assessment strategies.</a:t>
            </a:r>
          </a:p>
          <a:p>
            <a:endParaRPr lang="en-GB" sz="1400"/>
          </a:p>
          <a:p>
            <a:r>
              <a:rPr lang="en-GB" sz="2700" b="1">
                <a:solidFill>
                  <a:srgbClr val="1B1A69"/>
                </a:solidFill>
              </a:rPr>
              <a:t>Feedback - </a:t>
            </a:r>
            <a:r>
              <a:rPr lang="en-GB" sz="2700">
                <a:solidFill>
                  <a:srgbClr val="1B1A69"/>
                </a:solidFill>
              </a:rPr>
              <a:t>t</a:t>
            </a:r>
            <a:r>
              <a:rPr lang="en-GB" sz="2700"/>
              <a:t>o develop effective strategies for feedback.</a:t>
            </a:r>
          </a:p>
        </p:txBody>
      </p:sp>
      <p:grpSp>
        <p:nvGrpSpPr>
          <p:cNvPr id="5" name="Group 4"/>
          <p:cNvGrpSpPr/>
          <p:nvPr/>
        </p:nvGrpSpPr>
        <p:grpSpPr>
          <a:xfrm>
            <a:off x="169332" y="2383924"/>
            <a:ext cx="719667" cy="733118"/>
            <a:chOff x="152400" y="3352800"/>
            <a:chExt cx="719667" cy="733118"/>
          </a:xfrm>
        </p:grpSpPr>
        <p:sp>
          <p:nvSpPr>
            <p:cNvPr id="6" name="Oval 5"/>
            <p:cNvSpPr/>
            <p:nvPr/>
          </p:nvSpPr>
          <p:spPr>
            <a:xfrm>
              <a:off x="152400" y="3352800"/>
              <a:ext cx="719667" cy="7331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DE104"/>
                </a:solidFill>
                <a:latin typeface="Tw Cen MT" panose="020B0602020104020603" pitchFamily="34" charset="0"/>
              </a:endParaRPr>
            </a:p>
          </p:txBody>
        </p:sp>
        <p:sp>
          <p:nvSpPr>
            <p:cNvPr id="7" name="TextBox 6"/>
            <p:cNvSpPr txBox="1"/>
            <p:nvPr/>
          </p:nvSpPr>
          <p:spPr>
            <a:xfrm>
              <a:off x="281680" y="3412065"/>
              <a:ext cx="466794" cy="584775"/>
            </a:xfrm>
            <a:prstGeom prst="rect">
              <a:avLst/>
            </a:prstGeom>
            <a:noFill/>
          </p:spPr>
          <p:txBody>
            <a:bodyPr wrap="none" rtlCol="0">
              <a:spAutoFit/>
            </a:bodyPr>
            <a:lstStyle/>
            <a:p>
              <a:r>
                <a:rPr lang="en-GB" sz="3200" b="1">
                  <a:ln>
                    <a:solidFill>
                      <a:schemeClr val="bg1"/>
                    </a:solidFill>
                  </a:ln>
                  <a:solidFill>
                    <a:schemeClr val="bg1"/>
                  </a:solidFill>
                  <a:latin typeface="Tw Cen MT" panose="020B0602020104020603" pitchFamily="34" charset="0"/>
                </a:rPr>
                <a:t>A</a:t>
              </a:r>
            </a:p>
          </p:txBody>
        </p:sp>
      </p:grpSp>
      <p:grpSp>
        <p:nvGrpSpPr>
          <p:cNvPr id="8" name="Group 7"/>
          <p:cNvGrpSpPr/>
          <p:nvPr/>
        </p:nvGrpSpPr>
        <p:grpSpPr>
          <a:xfrm>
            <a:off x="169332" y="3459175"/>
            <a:ext cx="719667" cy="733118"/>
            <a:chOff x="152400" y="3352800"/>
            <a:chExt cx="719667" cy="733118"/>
          </a:xfrm>
        </p:grpSpPr>
        <p:sp>
          <p:nvSpPr>
            <p:cNvPr id="9" name="Oval 8"/>
            <p:cNvSpPr/>
            <p:nvPr/>
          </p:nvSpPr>
          <p:spPr>
            <a:xfrm>
              <a:off x="152400" y="3352800"/>
              <a:ext cx="719667" cy="7331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Tw Cen MT" panose="020B0602020104020603" pitchFamily="34" charset="0"/>
              </a:endParaRPr>
            </a:p>
          </p:txBody>
        </p:sp>
        <p:sp>
          <p:nvSpPr>
            <p:cNvPr id="10" name="TextBox 9"/>
            <p:cNvSpPr txBox="1"/>
            <p:nvPr/>
          </p:nvSpPr>
          <p:spPr>
            <a:xfrm>
              <a:off x="324014" y="3429000"/>
              <a:ext cx="402674" cy="584775"/>
            </a:xfrm>
            <a:prstGeom prst="rect">
              <a:avLst/>
            </a:prstGeom>
            <a:noFill/>
          </p:spPr>
          <p:txBody>
            <a:bodyPr wrap="none" rtlCol="0">
              <a:spAutoFit/>
            </a:bodyPr>
            <a:lstStyle/>
            <a:p>
              <a:r>
                <a:rPr lang="en-GB" sz="3200" b="1">
                  <a:ln>
                    <a:solidFill>
                      <a:schemeClr val="bg1"/>
                    </a:solidFill>
                  </a:ln>
                  <a:solidFill>
                    <a:schemeClr val="bg1"/>
                  </a:solidFill>
                  <a:latin typeface="Tw Cen MT" panose="020B0602020104020603" pitchFamily="34" charset="0"/>
                </a:rPr>
                <a:t>B</a:t>
              </a:r>
            </a:p>
          </p:txBody>
        </p:sp>
      </p:grpSp>
      <p:grpSp>
        <p:nvGrpSpPr>
          <p:cNvPr id="11" name="Group 10"/>
          <p:cNvGrpSpPr/>
          <p:nvPr/>
        </p:nvGrpSpPr>
        <p:grpSpPr>
          <a:xfrm>
            <a:off x="169332" y="4879476"/>
            <a:ext cx="719667" cy="733118"/>
            <a:chOff x="152400" y="3352800"/>
            <a:chExt cx="719667" cy="733118"/>
          </a:xfrm>
        </p:grpSpPr>
        <p:sp>
          <p:nvSpPr>
            <p:cNvPr id="12" name="Oval 11"/>
            <p:cNvSpPr/>
            <p:nvPr/>
          </p:nvSpPr>
          <p:spPr>
            <a:xfrm>
              <a:off x="152400" y="3352800"/>
              <a:ext cx="719667" cy="7331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Tw Cen MT" panose="020B0602020104020603" pitchFamily="34" charset="0"/>
              </a:endParaRPr>
            </a:p>
          </p:txBody>
        </p:sp>
        <p:sp>
          <p:nvSpPr>
            <p:cNvPr id="13" name="TextBox 12"/>
            <p:cNvSpPr txBox="1"/>
            <p:nvPr/>
          </p:nvSpPr>
          <p:spPr>
            <a:xfrm>
              <a:off x="281360" y="3420533"/>
              <a:ext cx="423514" cy="584775"/>
            </a:xfrm>
            <a:prstGeom prst="rect">
              <a:avLst/>
            </a:prstGeom>
            <a:noFill/>
          </p:spPr>
          <p:txBody>
            <a:bodyPr wrap="none" rtlCol="0">
              <a:spAutoFit/>
            </a:bodyPr>
            <a:lstStyle/>
            <a:p>
              <a:r>
                <a:rPr lang="en-GB" sz="3200" b="1">
                  <a:ln>
                    <a:solidFill>
                      <a:schemeClr val="bg1"/>
                    </a:solidFill>
                  </a:ln>
                  <a:solidFill>
                    <a:schemeClr val="bg1"/>
                  </a:solidFill>
                  <a:latin typeface="Tw Cen MT" panose="020B0602020104020603" pitchFamily="34" charset="0"/>
                </a:rPr>
                <a:t>C</a:t>
              </a:r>
            </a:p>
          </p:txBody>
        </p:sp>
      </p:grpSp>
      <p:sp>
        <p:nvSpPr>
          <p:cNvPr id="14" name="Rectangle 13"/>
          <p:cNvSpPr/>
          <p:nvPr/>
        </p:nvSpPr>
        <p:spPr>
          <a:xfrm>
            <a:off x="1149350" y="1248834"/>
            <a:ext cx="6301317" cy="723900"/>
          </a:xfrm>
          <a:prstGeom prst="rect">
            <a:avLst/>
          </a:prstGeom>
          <a:solidFill>
            <a:srgbClr val="FDE1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83711" y="1057216"/>
            <a:ext cx="1193800" cy="1117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453045" y="1222559"/>
            <a:ext cx="10544222" cy="769441"/>
          </a:xfrm>
          <a:prstGeom prst="rect">
            <a:avLst/>
          </a:prstGeom>
        </p:spPr>
        <p:txBody>
          <a:bodyPr wrap="square">
            <a:spAutoFit/>
          </a:bodyPr>
          <a:lstStyle/>
          <a:p>
            <a:r>
              <a:rPr lang="en-GB" sz="4400">
                <a:latin typeface="Tw Cen MT" panose="020B0602020104020603" pitchFamily="34" charset="0"/>
              </a:rPr>
              <a:t>This session </a:t>
            </a:r>
            <a:r>
              <a:rPr lang="en-GB" sz="4400" b="1">
                <a:latin typeface="Tw Cen MT" panose="020B0602020104020603" pitchFamily="34" charset="0"/>
              </a:rPr>
              <a:t>will aim to…</a:t>
            </a:r>
            <a:endParaRPr lang="en-GB" sz="4400">
              <a:latin typeface="Tw Cen MT" panose="020B0602020104020603" pitchFamily="34" charset="0"/>
            </a:endParaRPr>
          </a:p>
        </p:txBody>
      </p:sp>
      <p:sp>
        <p:nvSpPr>
          <p:cNvPr id="18" name="Rectangle 17"/>
          <p:cNvSpPr/>
          <p:nvPr/>
        </p:nvSpPr>
        <p:spPr>
          <a:xfrm>
            <a:off x="8077200" y="4581526"/>
            <a:ext cx="4000500" cy="1095374"/>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FDE104"/>
                </a:solidFill>
                <a:latin typeface="Tw Cen MT" panose="020B0602020104020603" pitchFamily="34" charset="0"/>
              </a:rPr>
              <a:t>Assessment Strategies</a:t>
            </a:r>
          </a:p>
          <a:p>
            <a:pPr algn="ctr"/>
            <a:r>
              <a:rPr lang="en-GB" sz="3200" b="1">
                <a:solidFill>
                  <a:srgbClr val="FDE104"/>
                </a:solidFill>
                <a:latin typeface="Tw Cen MT" panose="020B0602020104020603" pitchFamily="34" charset="0"/>
              </a:rPr>
              <a:t>(PM)</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472" y="1248069"/>
            <a:ext cx="872153" cy="799805"/>
          </a:xfrm>
          <a:prstGeom prst="rect">
            <a:avLst/>
          </a:prstGeom>
        </p:spPr>
      </p:pic>
      <p:sp>
        <p:nvSpPr>
          <p:cNvPr id="20" name="Content Placeholder 2"/>
          <p:cNvSpPr txBox="1">
            <a:spLocks/>
          </p:cNvSpPr>
          <p:nvPr/>
        </p:nvSpPr>
        <p:spPr>
          <a:xfrm>
            <a:off x="12192000" y="173170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a:p>
            <a:endParaRPr lang="en-GB"/>
          </a:p>
        </p:txBody>
      </p:sp>
    </p:spTree>
    <p:extLst>
      <p:ext uri="{BB962C8B-B14F-4D97-AF65-F5344CB8AC3E}">
        <p14:creationId xmlns:p14="http://schemas.microsoft.com/office/powerpoint/2010/main" val="3882515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393065"/>
            <a:ext cx="12122727" cy="1022466"/>
          </a:xfrm>
        </p:spPr>
        <p:txBody>
          <a:bodyPr vert="horz" lIns="91440" tIns="45720" rIns="91440" bIns="45720" rtlCol="0" anchor="t">
            <a:noAutofit/>
          </a:bodyPr>
          <a:lstStyle/>
          <a:p>
            <a:r>
              <a:rPr lang="en-GB" sz="4000" b="1" spc="200">
                <a:solidFill>
                  <a:srgbClr val="FDE001"/>
                </a:solidFill>
              </a:rPr>
              <a:t>Understanding school data.</a:t>
            </a:r>
          </a:p>
          <a:p>
            <a:r>
              <a:rPr lang="en-GB" sz="2800" spc="300">
                <a:solidFill>
                  <a:schemeClr val="bg1"/>
                </a:solidFill>
              </a:rPr>
              <a:t>Section B</a:t>
            </a:r>
          </a:p>
        </p:txBody>
      </p:sp>
      <p:sp>
        <p:nvSpPr>
          <p:cNvPr id="2" name="Rectangle 1"/>
          <p:cNvSpPr/>
          <p:nvPr/>
        </p:nvSpPr>
        <p:spPr>
          <a:xfrm>
            <a:off x="257174" y="97381"/>
            <a:ext cx="11760200" cy="7344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7063" indent="92075" algn="ctr"/>
            <a:r>
              <a:rPr lang="en-GB" sz="4400" b="1">
                <a:solidFill>
                  <a:srgbClr val="FEE001"/>
                </a:solidFill>
                <a:latin typeface="Tw Cen MT" panose="020B0602020104020603" pitchFamily="34" charset="0"/>
              </a:rPr>
              <a:t>Central Training: </a:t>
            </a:r>
            <a:r>
              <a:rPr lang="en-GB" sz="4400">
                <a:solidFill>
                  <a:srgbClr val="FEE001"/>
                </a:solidFill>
                <a:latin typeface="Tw Cen MT" panose="020B0602020104020603" pitchFamily="34" charset="0"/>
              </a:rPr>
              <a:t>General Professional Studies</a:t>
            </a:r>
          </a:p>
        </p:txBody>
      </p:sp>
      <p:pic>
        <p:nvPicPr>
          <p:cNvPr id="2050" name="Picture 2" descr="Ofsted Outstanding Logo | Aylesbury Town Counc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4" y="97381"/>
            <a:ext cx="733251" cy="73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55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337" y="2144904"/>
            <a:ext cx="11983453" cy="553998"/>
          </a:xfrm>
          <a:prstGeom prst="rect">
            <a:avLst/>
          </a:prstGeom>
        </p:spPr>
        <p:txBody>
          <a:bodyPr wrap="square">
            <a:spAutoFit/>
          </a:bodyPr>
          <a:lstStyle/>
          <a:p>
            <a:r>
              <a:rPr lang="en-GB" sz="3000"/>
              <a:t>Summative Assessment in the UK is inextricably linked to accountability.</a:t>
            </a:r>
          </a:p>
        </p:txBody>
      </p:sp>
      <p:sp>
        <p:nvSpPr>
          <p:cNvPr id="3" name="TextBox 2"/>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Data &amp; Accountability</a:t>
            </a:r>
            <a:endParaRPr lang="en-GB" sz="3600" b="1">
              <a:solidFill>
                <a:srgbClr val="FFC203"/>
              </a:solidFill>
              <a:latin typeface="Tw Cen MT" panose="020B0602020104020603" pitchFamily="34" charset="0"/>
            </a:endParaRPr>
          </a:p>
        </p:txBody>
      </p:sp>
      <p:cxnSp>
        <p:nvCxnSpPr>
          <p:cNvPr id="4" name="Straight Connector 3"/>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28337" y="1122947"/>
            <a:ext cx="10234863" cy="954107"/>
          </a:xfrm>
          <a:prstGeom prst="rect">
            <a:avLst/>
          </a:prstGeom>
          <a:solidFill>
            <a:schemeClr val="accent1">
              <a:lumMod val="20000"/>
              <a:lumOff val="80000"/>
            </a:schemeClr>
          </a:solidFill>
        </p:spPr>
        <p:txBody>
          <a:bodyPr wrap="square" rtlCol="0">
            <a:spAutoFit/>
          </a:bodyPr>
          <a:lstStyle/>
          <a:p>
            <a:r>
              <a:rPr lang="en-GB" sz="2700" b="1"/>
              <a:t>Teachers’ Standard 2: Promote good progress and outcomes by pupils.</a:t>
            </a:r>
          </a:p>
          <a:p>
            <a:r>
              <a:rPr lang="en-GB" sz="2800"/>
              <a:t>Be </a:t>
            </a:r>
            <a:r>
              <a:rPr lang="en-GB" sz="2800" b="1">
                <a:solidFill>
                  <a:srgbClr val="002060"/>
                </a:solidFill>
              </a:rPr>
              <a:t>accountable</a:t>
            </a:r>
            <a:r>
              <a:rPr lang="en-GB" sz="2800">
                <a:solidFill>
                  <a:srgbClr val="002060"/>
                </a:solidFill>
              </a:rPr>
              <a:t> </a:t>
            </a:r>
            <a:r>
              <a:rPr lang="en-GB" sz="2800"/>
              <a:t>for pupil’s attainment, progress and outcomes.</a:t>
            </a:r>
          </a:p>
        </p:txBody>
      </p:sp>
      <p:sp>
        <p:nvSpPr>
          <p:cNvPr id="6" name="Rectangle 5"/>
          <p:cNvSpPr/>
          <p:nvPr/>
        </p:nvSpPr>
        <p:spPr>
          <a:xfrm>
            <a:off x="128337" y="2743199"/>
            <a:ext cx="5358063" cy="208547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chemeClr val="tx1"/>
                </a:solidFill>
              </a:rPr>
              <a:t>Reflect:</a:t>
            </a:r>
          </a:p>
          <a:p>
            <a:pPr marL="457200" indent="-457200">
              <a:buFont typeface="Wingdings" panose="05000000000000000000" pitchFamily="2" charset="2"/>
              <a:buChar char="§"/>
            </a:pPr>
            <a:r>
              <a:rPr lang="en-GB" sz="3000" b="1">
                <a:solidFill>
                  <a:schemeClr val="tx1"/>
                </a:solidFill>
              </a:rPr>
              <a:t>Who</a:t>
            </a:r>
            <a:r>
              <a:rPr lang="en-GB" sz="3000">
                <a:solidFill>
                  <a:schemeClr val="tx1"/>
                </a:solidFill>
              </a:rPr>
              <a:t> wants to know and why?</a:t>
            </a:r>
          </a:p>
          <a:p>
            <a:pPr marL="457200" indent="-457200">
              <a:buFont typeface="Wingdings" panose="05000000000000000000" pitchFamily="2" charset="2"/>
              <a:buChar char="§"/>
            </a:pPr>
            <a:r>
              <a:rPr lang="en-GB" sz="3000" b="1">
                <a:solidFill>
                  <a:schemeClr val="tx1"/>
                </a:solidFill>
              </a:rPr>
              <a:t>Who</a:t>
            </a:r>
            <a:r>
              <a:rPr lang="en-GB" sz="3000">
                <a:solidFill>
                  <a:schemeClr val="tx1"/>
                </a:solidFill>
              </a:rPr>
              <a:t> is accountable for pupils’ progress during your ITT? </a:t>
            </a:r>
          </a:p>
        </p:txBody>
      </p:sp>
      <p:pic>
        <p:nvPicPr>
          <p:cNvPr id="2050" name="Picture 2" descr="Stakeholders in Project Management: Their Contribution to The Common Cause  | Hygger.io"/>
          <p:cNvPicPr>
            <a:picLocks noChangeAspect="1" noChangeArrowheads="1"/>
          </p:cNvPicPr>
          <p:nvPr/>
        </p:nvPicPr>
        <p:blipFill rotWithShape="1">
          <a:blip r:embed="rId2">
            <a:clrChange>
              <a:clrFrom>
                <a:srgbClr val="EEFEF1"/>
              </a:clrFrom>
              <a:clrTo>
                <a:srgbClr val="EEFEF1">
                  <a:alpha val="0"/>
                </a:srgbClr>
              </a:clrTo>
            </a:clrChange>
            <a:grayscl/>
            <a:extLst>
              <a:ext uri="{28A0092B-C50C-407E-A947-70E740481C1C}">
                <a14:useLocalDpi xmlns:a14="http://schemas.microsoft.com/office/drawing/2010/main" val="0"/>
              </a:ext>
            </a:extLst>
          </a:blip>
          <a:srcRect b="9868"/>
          <a:stretch/>
        </p:blipFill>
        <p:spPr bwMode="auto">
          <a:xfrm>
            <a:off x="5646822" y="2836962"/>
            <a:ext cx="633663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fE - Section 41 Secretary of State Approved List - Local Off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6022" y="1102810"/>
            <a:ext cx="1451639" cy="966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448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Types of Data</a:t>
            </a:r>
            <a:endParaRPr lang="en-GB" sz="3600" b="1">
              <a:solidFill>
                <a:srgbClr val="FFC203"/>
              </a:solidFill>
              <a:latin typeface="Tw Cen MT" panose="020B0602020104020603" pitchFamily="34" charset="0"/>
            </a:endParaRPr>
          </a:p>
        </p:txBody>
      </p:sp>
      <p:cxnSp>
        <p:nvCxnSpPr>
          <p:cNvPr id="3" name="Straight Connector 2"/>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4353" y="889900"/>
            <a:ext cx="1800000" cy="1800000"/>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School - Free buildings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446" y="837005"/>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ngland - Free maps and location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6538" y="854464"/>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4782" y="2750867"/>
            <a:ext cx="3779753" cy="646331"/>
          </a:xfrm>
          <a:prstGeom prst="rect">
            <a:avLst/>
          </a:prstGeom>
          <a:noFill/>
        </p:spPr>
        <p:txBody>
          <a:bodyPr wrap="none" rtlCol="0">
            <a:spAutoFit/>
          </a:bodyPr>
          <a:lstStyle/>
          <a:p>
            <a:r>
              <a:rPr lang="en-GB" sz="3600" b="1">
                <a:solidFill>
                  <a:srgbClr val="D48B08"/>
                </a:solidFill>
                <a:latin typeface="Tw Cen MT" panose="020B0602020104020603" pitchFamily="34" charset="0"/>
              </a:rPr>
              <a:t>Class Teacher </a:t>
            </a:r>
            <a:r>
              <a:rPr lang="en-GB" sz="3600">
                <a:latin typeface="Tw Cen MT" panose="020B0602020104020603" pitchFamily="34" charset="0"/>
              </a:rPr>
              <a:t>level</a:t>
            </a:r>
          </a:p>
        </p:txBody>
      </p:sp>
      <p:sp>
        <p:nvSpPr>
          <p:cNvPr id="9" name="TextBox 8"/>
          <p:cNvSpPr txBox="1"/>
          <p:nvPr/>
        </p:nvSpPr>
        <p:spPr>
          <a:xfrm>
            <a:off x="4311455" y="2742846"/>
            <a:ext cx="2429255" cy="646331"/>
          </a:xfrm>
          <a:prstGeom prst="rect">
            <a:avLst/>
          </a:prstGeom>
          <a:noFill/>
        </p:spPr>
        <p:txBody>
          <a:bodyPr wrap="none" rtlCol="0">
            <a:spAutoFit/>
          </a:bodyPr>
          <a:lstStyle/>
          <a:p>
            <a:r>
              <a:rPr lang="en-GB" sz="3600" b="1">
                <a:solidFill>
                  <a:srgbClr val="DE6D11"/>
                </a:solidFill>
                <a:latin typeface="Tw Cen MT" panose="020B0602020104020603" pitchFamily="34" charset="0"/>
              </a:rPr>
              <a:t>School</a:t>
            </a:r>
            <a:r>
              <a:rPr lang="en-GB" sz="3600">
                <a:latin typeface="Tw Cen MT" panose="020B0602020104020603" pitchFamily="34" charset="0"/>
              </a:rPr>
              <a:t> level</a:t>
            </a:r>
          </a:p>
        </p:txBody>
      </p:sp>
      <p:sp>
        <p:nvSpPr>
          <p:cNvPr id="10" name="TextBox 9"/>
          <p:cNvSpPr txBox="1"/>
          <p:nvPr/>
        </p:nvSpPr>
        <p:spPr>
          <a:xfrm>
            <a:off x="8538551" y="2734826"/>
            <a:ext cx="2832827" cy="646331"/>
          </a:xfrm>
          <a:prstGeom prst="rect">
            <a:avLst/>
          </a:prstGeom>
          <a:noFill/>
        </p:spPr>
        <p:txBody>
          <a:bodyPr wrap="none" rtlCol="0">
            <a:spAutoFit/>
          </a:bodyPr>
          <a:lstStyle/>
          <a:p>
            <a:r>
              <a:rPr lang="en-GB" sz="3600" b="1">
                <a:solidFill>
                  <a:srgbClr val="FDBA12"/>
                </a:solidFill>
                <a:latin typeface="Tw Cen MT" panose="020B0602020104020603" pitchFamily="34" charset="0"/>
              </a:rPr>
              <a:t>National</a:t>
            </a:r>
            <a:r>
              <a:rPr lang="en-GB" sz="3600">
                <a:latin typeface="Tw Cen MT" panose="020B0602020104020603" pitchFamily="34" charset="0"/>
              </a:rPr>
              <a:t> level</a:t>
            </a:r>
          </a:p>
        </p:txBody>
      </p:sp>
      <p:sp>
        <p:nvSpPr>
          <p:cNvPr id="5" name="TextBox 4"/>
          <p:cNvSpPr txBox="1"/>
          <p:nvPr/>
        </p:nvSpPr>
        <p:spPr>
          <a:xfrm>
            <a:off x="8534400" y="3344779"/>
            <a:ext cx="3657600" cy="2308324"/>
          </a:xfrm>
          <a:prstGeom prst="rect">
            <a:avLst/>
          </a:prstGeom>
          <a:noFill/>
        </p:spPr>
        <p:txBody>
          <a:bodyPr wrap="square" lIns="91440" tIns="45720" rIns="91440" bIns="45720" rtlCol="0" anchor="t">
            <a:spAutoFit/>
          </a:bodyPr>
          <a:lstStyle/>
          <a:p>
            <a:pPr marL="342900" indent="-342900">
              <a:buClr>
                <a:srgbClr val="FDBA12"/>
              </a:buClr>
              <a:buFont typeface="Wingdings" panose="05000000000000000000" pitchFamily="2" charset="2"/>
              <a:buChar char="§"/>
            </a:pPr>
            <a:r>
              <a:rPr lang="en-GB" sz="2400"/>
              <a:t>External Examinations data</a:t>
            </a:r>
          </a:p>
          <a:p>
            <a:pPr marL="342900" indent="-342900">
              <a:buClr>
                <a:srgbClr val="FDBA12"/>
              </a:buClr>
              <a:buFont typeface="Wingdings" panose="05000000000000000000" pitchFamily="2" charset="2"/>
              <a:buChar char="§"/>
            </a:pPr>
            <a:r>
              <a:rPr lang="en-GB" sz="2400"/>
              <a:t>9-4 incl. English &amp; Maths</a:t>
            </a:r>
          </a:p>
          <a:p>
            <a:pPr marL="342900" indent="-342900">
              <a:buClr>
                <a:srgbClr val="FDBA12"/>
              </a:buClr>
              <a:buFont typeface="Wingdings" panose="05000000000000000000" pitchFamily="2" charset="2"/>
              <a:buChar char="§"/>
            </a:pPr>
            <a:r>
              <a:rPr lang="en-GB" sz="2400"/>
              <a:t>E-</a:t>
            </a:r>
            <a:r>
              <a:rPr lang="en-GB" sz="2400" err="1"/>
              <a:t>Bacc</a:t>
            </a:r>
          </a:p>
          <a:p>
            <a:pPr marL="342900" indent="-342900">
              <a:buClr>
                <a:srgbClr val="FDBA12"/>
              </a:buClr>
              <a:buFont typeface="Wingdings" panose="05000000000000000000" pitchFamily="2" charset="2"/>
              <a:buChar char="§"/>
            </a:pPr>
            <a:r>
              <a:rPr lang="en-GB" sz="2400"/>
              <a:t>Attainment 8</a:t>
            </a:r>
          </a:p>
          <a:p>
            <a:pPr marL="342900" indent="-342900">
              <a:buClr>
                <a:srgbClr val="FDBA12"/>
              </a:buClr>
              <a:buFont typeface="Wingdings" panose="05000000000000000000" pitchFamily="2" charset="2"/>
              <a:buChar char="§"/>
            </a:pPr>
            <a:r>
              <a:rPr lang="en-GB" sz="2400"/>
              <a:t>Progress 8</a:t>
            </a:r>
          </a:p>
        </p:txBody>
      </p:sp>
      <p:sp>
        <p:nvSpPr>
          <p:cNvPr id="12" name="TextBox 11"/>
          <p:cNvSpPr txBox="1"/>
          <p:nvPr/>
        </p:nvSpPr>
        <p:spPr>
          <a:xfrm>
            <a:off x="4315326" y="3344779"/>
            <a:ext cx="4074695" cy="2677656"/>
          </a:xfrm>
          <a:prstGeom prst="rect">
            <a:avLst/>
          </a:prstGeom>
          <a:noFill/>
        </p:spPr>
        <p:txBody>
          <a:bodyPr wrap="square" lIns="91440" tIns="45720" rIns="91440" bIns="45720" rtlCol="0" anchor="t">
            <a:spAutoFit/>
          </a:bodyPr>
          <a:lstStyle/>
          <a:p>
            <a:pPr marL="342900" indent="-342900">
              <a:buClr>
                <a:srgbClr val="DE6D11"/>
              </a:buClr>
              <a:buFont typeface="Wingdings" panose="05000000000000000000" pitchFamily="2" charset="2"/>
              <a:buChar char="§"/>
            </a:pPr>
            <a:r>
              <a:rPr lang="en-GB" sz="2400"/>
              <a:t>Attendance</a:t>
            </a:r>
          </a:p>
          <a:p>
            <a:pPr marL="342900" indent="-342900">
              <a:buClr>
                <a:srgbClr val="DE6D11"/>
              </a:buClr>
              <a:buFont typeface="Wingdings" panose="05000000000000000000" pitchFamily="2" charset="2"/>
              <a:buChar char="§"/>
            </a:pPr>
            <a:r>
              <a:rPr lang="en-GB" sz="2400"/>
              <a:t>Prior Attainment (KS2 SATS)</a:t>
            </a:r>
          </a:p>
          <a:p>
            <a:pPr marL="342900" indent="-342900">
              <a:buClr>
                <a:srgbClr val="DE6D11"/>
              </a:buClr>
              <a:buFont typeface="Wingdings" panose="05000000000000000000" pitchFamily="2" charset="2"/>
              <a:buChar char="§"/>
            </a:pPr>
            <a:r>
              <a:rPr lang="en-GB" sz="2400"/>
              <a:t>Cognitive Skills data (CATS, </a:t>
            </a:r>
            <a:r>
              <a:rPr lang="en-GB" sz="2400" err="1"/>
              <a:t>MidYIS</a:t>
            </a:r>
            <a:r>
              <a:rPr lang="en-GB" sz="2400"/>
              <a:t>/YELLIS and ALIS)</a:t>
            </a:r>
            <a:endParaRPr lang="en-GB" sz="2400">
              <a:cs typeface="Calibri"/>
            </a:endParaRPr>
          </a:p>
          <a:p>
            <a:pPr marL="342900" indent="-342900">
              <a:buClr>
                <a:srgbClr val="DE6D11"/>
              </a:buClr>
              <a:buFont typeface="Wingdings" panose="05000000000000000000" pitchFamily="2" charset="2"/>
              <a:buChar char="§"/>
            </a:pPr>
            <a:r>
              <a:rPr lang="en-GB" sz="2400"/>
              <a:t>Reading Age</a:t>
            </a:r>
          </a:p>
          <a:p>
            <a:pPr marL="342900" indent="-342900">
              <a:buClr>
                <a:srgbClr val="DE6D11"/>
              </a:buClr>
              <a:buFont typeface="Wingdings" panose="05000000000000000000" pitchFamily="2" charset="2"/>
              <a:buChar char="§"/>
            </a:pPr>
            <a:r>
              <a:rPr lang="en-GB" sz="2400"/>
              <a:t>Pupils Characteristics (SEN, Pupil Premium, Gender, EAL)</a:t>
            </a:r>
          </a:p>
        </p:txBody>
      </p:sp>
      <p:sp>
        <p:nvSpPr>
          <p:cNvPr id="13" name="TextBox 12"/>
          <p:cNvSpPr txBox="1"/>
          <p:nvPr/>
        </p:nvSpPr>
        <p:spPr>
          <a:xfrm>
            <a:off x="304800" y="3344779"/>
            <a:ext cx="3777916" cy="2677656"/>
          </a:xfrm>
          <a:prstGeom prst="rect">
            <a:avLst/>
          </a:prstGeom>
          <a:noFill/>
        </p:spPr>
        <p:txBody>
          <a:bodyPr wrap="square" lIns="91440" tIns="45720" rIns="91440" bIns="45720" rtlCol="0" anchor="t">
            <a:spAutoFit/>
          </a:bodyPr>
          <a:lstStyle/>
          <a:p>
            <a:pPr marL="342900" indent="-342900">
              <a:buClr>
                <a:srgbClr val="D48B08"/>
              </a:buClr>
              <a:buFont typeface="Wingdings" panose="05000000000000000000" pitchFamily="2" charset="2"/>
              <a:buChar char="§"/>
            </a:pPr>
            <a:r>
              <a:rPr lang="en-GB" sz="2400"/>
              <a:t>Internal assessment data</a:t>
            </a:r>
          </a:p>
          <a:p>
            <a:pPr marL="342900" indent="-342900">
              <a:buClr>
                <a:srgbClr val="D48B08"/>
              </a:buClr>
              <a:buFont typeface="Wingdings" panose="05000000000000000000" pitchFamily="2" charset="2"/>
              <a:buChar char="§"/>
            </a:pPr>
            <a:r>
              <a:rPr lang="en-GB" sz="2400"/>
              <a:t>Retrieval test results</a:t>
            </a:r>
          </a:p>
          <a:p>
            <a:pPr marL="342900" indent="-342900">
              <a:buClr>
                <a:srgbClr val="D48B08"/>
              </a:buClr>
              <a:buFont typeface="Wingdings" panose="05000000000000000000" pitchFamily="2" charset="2"/>
              <a:buChar char="§"/>
            </a:pPr>
            <a:r>
              <a:rPr lang="en-GB" sz="2400"/>
              <a:t>Homework record</a:t>
            </a:r>
          </a:p>
          <a:p>
            <a:pPr marL="342900" indent="-342900">
              <a:buClr>
                <a:srgbClr val="D48B08"/>
              </a:buClr>
              <a:buFont typeface="Wingdings" panose="05000000000000000000" pitchFamily="2" charset="2"/>
              <a:buChar char="§"/>
            </a:pPr>
            <a:r>
              <a:rPr lang="en-GB" sz="2400"/>
              <a:t>Learning behaviour grades (behaviour, organisation, attendance etc.)</a:t>
            </a:r>
            <a:endParaRPr lang="en-GB" sz="2400">
              <a:cs typeface="Calibri"/>
            </a:endParaRPr>
          </a:p>
        </p:txBody>
      </p:sp>
      <p:sp>
        <p:nvSpPr>
          <p:cNvPr id="6" name="Isosceles Triangle 5"/>
          <p:cNvSpPr/>
          <p:nvPr/>
        </p:nvSpPr>
        <p:spPr>
          <a:xfrm rot="16200000">
            <a:off x="3465096" y="1475874"/>
            <a:ext cx="850231" cy="593558"/>
          </a:xfrm>
          <a:prstGeom prst="triangle">
            <a:avLst/>
          </a:prstGeom>
          <a:solidFill>
            <a:srgbClr val="D48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p:cNvSpPr/>
          <p:nvPr/>
        </p:nvSpPr>
        <p:spPr>
          <a:xfrm rot="5400000" flipH="1">
            <a:off x="4195012" y="1467853"/>
            <a:ext cx="850231" cy="593558"/>
          </a:xfrm>
          <a:prstGeom prst="triangle">
            <a:avLst/>
          </a:prstGeom>
          <a:solidFill>
            <a:srgbClr val="DE6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p:cNvSpPr/>
          <p:nvPr/>
        </p:nvSpPr>
        <p:spPr>
          <a:xfrm rot="16200000" flipH="1">
            <a:off x="7603962" y="1475874"/>
            <a:ext cx="850231" cy="593558"/>
          </a:xfrm>
          <a:prstGeom prst="triangle">
            <a:avLst/>
          </a:prstGeom>
          <a:solidFill>
            <a:srgbClr val="DE6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p:cNvSpPr/>
          <p:nvPr/>
        </p:nvSpPr>
        <p:spPr>
          <a:xfrm rot="5400000" flipH="1">
            <a:off x="8365963" y="1467854"/>
            <a:ext cx="850231" cy="593558"/>
          </a:xfrm>
          <a:prstGeom prst="triangle">
            <a:avLst/>
          </a:prstGeom>
          <a:solidFill>
            <a:srgbClr val="FDB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823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6957" y="1251211"/>
            <a:ext cx="2645229" cy="2618126"/>
          </a:xfrm>
          <a:prstGeom prst="rect">
            <a:avLst/>
          </a:prstGeom>
        </p:spPr>
      </p:pic>
      <p:sp>
        <p:nvSpPr>
          <p:cNvPr id="9" name="TextBox 8"/>
          <p:cNvSpPr txBox="1"/>
          <p:nvPr/>
        </p:nvSpPr>
        <p:spPr>
          <a:xfrm>
            <a:off x="3053442" y="1126673"/>
            <a:ext cx="4229101" cy="1200329"/>
          </a:xfrm>
          <a:prstGeom prst="rect">
            <a:avLst/>
          </a:prstGeom>
          <a:noFill/>
        </p:spPr>
        <p:txBody>
          <a:bodyPr wrap="square" lIns="91440" tIns="45720" rIns="91440" bIns="45720" rtlCol="0" anchor="t">
            <a:spAutoFit/>
          </a:bodyPr>
          <a:lstStyle/>
          <a:p>
            <a:pPr marL="800100" indent="-800100"/>
            <a:r>
              <a:rPr lang="en-GB" sz="3600" b="1"/>
              <a:t>1.1. </a:t>
            </a:r>
            <a:r>
              <a:rPr lang="en-GB" sz="3600"/>
              <a:t>KS2 SAT</a:t>
            </a:r>
          </a:p>
          <a:p>
            <a:pPr marL="800100" indent="-800100"/>
            <a:r>
              <a:rPr lang="en-GB" sz="3600" b="1"/>
              <a:t>1.2. </a:t>
            </a:r>
            <a:r>
              <a:rPr lang="en-GB" sz="3600"/>
              <a:t>CAT Test/</a:t>
            </a:r>
            <a:r>
              <a:rPr lang="en-GB" sz="3600" err="1"/>
              <a:t>MidYIS</a:t>
            </a:r>
            <a:endParaRPr lang="en-GB" sz="3600" err="1">
              <a:cs typeface="Calibri"/>
            </a:endParaRPr>
          </a:p>
        </p:txBody>
      </p:sp>
      <p:sp>
        <p:nvSpPr>
          <p:cNvPr id="6" name="TextBox 5"/>
          <p:cNvSpPr txBox="1"/>
          <p:nvPr/>
        </p:nvSpPr>
        <p:spPr>
          <a:xfrm>
            <a:off x="102548" y="197582"/>
            <a:ext cx="9351695" cy="769441"/>
          </a:xfrm>
          <a:prstGeom prst="rect">
            <a:avLst/>
          </a:prstGeom>
          <a:solidFill>
            <a:srgbClr val="FFFFFF">
              <a:alpha val="30196"/>
            </a:srgbClr>
          </a:solidFill>
        </p:spPr>
        <p:txBody>
          <a:bodyPr wrap="square" rtlCol="0">
            <a:spAutoFit/>
          </a:bodyPr>
          <a:lstStyle/>
          <a:p>
            <a:pPr marL="620713" indent="-620713"/>
            <a:r>
              <a:rPr lang="en-GB" sz="4400" b="1">
                <a:latin typeface="Tw Cen MT" panose="020B0602020104020603" pitchFamily="34" charset="0"/>
              </a:rPr>
              <a:t>1. </a:t>
            </a:r>
            <a:r>
              <a:rPr lang="en-GB" sz="4400" b="1" spc="-100">
                <a:latin typeface="Tw Cen MT" panose="020B0602020104020603" pitchFamily="34" charset="0"/>
              </a:rPr>
              <a:t>School Level: Knowing your Pupils</a:t>
            </a:r>
            <a:endParaRPr lang="en-GB" sz="3600" b="1" spc="-100">
              <a:solidFill>
                <a:srgbClr val="FFC203"/>
              </a:solidFill>
              <a:latin typeface="Tw Cen MT" panose="020B0602020104020603" pitchFamily="34" charset="0"/>
            </a:endParaRPr>
          </a:p>
        </p:txBody>
      </p:sp>
      <p:cxnSp>
        <p:nvCxnSpPr>
          <p:cNvPr id="7" name="Straight Connector 6"/>
          <p:cNvCxnSpPr/>
          <p:nvPr/>
        </p:nvCxnSpPr>
        <p:spPr>
          <a:xfrm>
            <a:off x="203200" y="988181"/>
            <a:ext cx="822234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185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52400" y="1126378"/>
            <a:ext cx="10515600" cy="4351338"/>
          </a:xfrm>
        </p:spPr>
        <p:txBody>
          <a:bodyPr vert="horz" lIns="91440" tIns="45720" rIns="91440" bIns="45720" rtlCol="0" anchor="t">
            <a:normAutofit/>
          </a:bodyPr>
          <a:lstStyle/>
          <a:p>
            <a:pPr>
              <a:buFont typeface="Wingdings" panose="05000000000000000000" pitchFamily="2" charset="2"/>
              <a:buChar char="§"/>
            </a:pPr>
            <a:r>
              <a:rPr lang="en-GB"/>
              <a:t>Tasks and tests that the government sets for children aged 7 and 11</a:t>
            </a:r>
          </a:p>
          <a:p>
            <a:pPr>
              <a:buFont typeface="Wingdings" panose="05000000000000000000" pitchFamily="2" charset="2"/>
              <a:buChar char="§"/>
            </a:pPr>
            <a:r>
              <a:rPr lang="en-GB"/>
              <a:t>Designed to assess children's knowledge English (reading and SPAG) and maths.</a:t>
            </a:r>
          </a:p>
        </p:txBody>
      </p:sp>
      <p:sp>
        <p:nvSpPr>
          <p:cNvPr id="4" name="TextBox 3"/>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Knowing your Pupils: </a:t>
            </a:r>
            <a:r>
              <a:rPr lang="en-GB" sz="4400" b="1">
                <a:latin typeface="Tw Cen MT" panose="020B0602020104020603" pitchFamily="34" charset="0"/>
              </a:rPr>
              <a:t>KS2 SATs</a:t>
            </a:r>
            <a:endParaRPr lang="en-GB" sz="3600" b="1">
              <a:solidFill>
                <a:srgbClr val="FFC203"/>
              </a:solidFill>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3372" y="3251084"/>
            <a:ext cx="10069157" cy="2246769"/>
          </a:xfrm>
          <a:prstGeom prst="rect">
            <a:avLst/>
          </a:prstGeom>
        </p:spPr>
        <p:txBody>
          <a:bodyPr wrap="square">
            <a:spAutoFit/>
          </a:bodyPr>
          <a:lstStyle/>
          <a:p>
            <a:r>
              <a:rPr lang="en-GB" sz="2800"/>
              <a:t>A scaled score between 100 and 120 shows the pupil has met the expected standard in the test.</a:t>
            </a:r>
          </a:p>
          <a:p>
            <a:r>
              <a:rPr lang="en-GB" sz="2800"/>
              <a:t>The lowest scaled score that can be awarded on a key stage 2 test is 80. The highest score is 120. Pupils need to have a raw score of at least 3 marks to be awarded the minimum scaled score.</a:t>
            </a:r>
          </a:p>
        </p:txBody>
      </p:sp>
      <p:sp>
        <p:nvSpPr>
          <p:cNvPr id="9" name="TextBox 8"/>
          <p:cNvSpPr txBox="1"/>
          <p:nvPr/>
        </p:nvSpPr>
        <p:spPr>
          <a:xfrm>
            <a:off x="0" y="2521795"/>
            <a:ext cx="2739853" cy="1077218"/>
          </a:xfrm>
          <a:prstGeom prst="rect">
            <a:avLst/>
          </a:prstGeom>
          <a:noFill/>
        </p:spPr>
        <p:txBody>
          <a:bodyPr wrap="none" rtlCol="0">
            <a:spAutoFit/>
          </a:bodyPr>
          <a:lstStyle/>
          <a:p>
            <a:r>
              <a:rPr lang="en-GB" sz="3600">
                <a:latin typeface="Tw Cen MT" panose="020B0602020104020603" pitchFamily="34" charset="0"/>
              </a:rPr>
              <a:t>Scaled Scores</a:t>
            </a:r>
            <a:br>
              <a:rPr lang="en-GB" sz="3600">
                <a:latin typeface="Tw Cen MT" panose="020B0602020104020603" pitchFamily="34" charset="0"/>
              </a:rPr>
            </a:br>
            <a:endParaRPr lang="en-GB" sz="2800"/>
          </a:p>
        </p:txBody>
      </p:sp>
    </p:spTree>
    <p:extLst>
      <p:ext uri="{BB962C8B-B14F-4D97-AF65-F5344CB8AC3E}">
        <p14:creationId xmlns:p14="http://schemas.microsoft.com/office/powerpoint/2010/main" val="1924521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Knowing your Pupils: </a:t>
            </a:r>
            <a:r>
              <a:rPr lang="en-GB" sz="4400" b="1">
                <a:latin typeface="Tw Cen MT" panose="020B0602020104020603" pitchFamily="34" charset="0"/>
              </a:rPr>
              <a:t>CAT Scores</a:t>
            </a:r>
            <a:endParaRPr lang="en-GB" sz="3600" b="1">
              <a:solidFill>
                <a:srgbClr val="FFC203"/>
              </a:solidFill>
              <a:latin typeface="Tw Cen MT" panose="020B0602020104020603" pitchFamily="34" charset="0"/>
            </a:endParaRPr>
          </a:p>
        </p:txBody>
      </p:sp>
      <p:cxnSp>
        <p:nvCxnSpPr>
          <p:cNvPr id="3" name="Straight Connector 2"/>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0404" y="1002277"/>
            <a:ext cx="3928191" cy="1200329"/>
          </a:xfrm>
          <a:prstGeom prst="rect">
            <a:avLst/>
          </a:prstGeom>
          <a:noFill/>
        </p:spPr>
        <p:txBody>
          <a:bodyPr wrap="none" rtlCol="0">
            <a:spAutoFit/>
          </a:bodyPr>
          <a:lstStyle/>
          <a:p>
            <a:r>
              <a:rPr lang="en-GB" sz="3600" b="1">
                <a:solidFill>
                  <a:srgbClr val="FDB614"/>
                </a:solidFill>
                <a:latin typeface="Tw Cen MT" panose="020B0602020104020603" pitchFamily="34" charset="0"/>
              </a:rPr>
              <a:t>What </a:t>
            </a:r>
            <a:r>
              <a:rPr lang="en-GB" sz="3600">
                <a:latin typeface="Tw Cen MT" panose="020B0602020104020603" pitchFamily="34" charset="0"/>
              </a:rPr>
              <a:t>are CAT Tests?</a:t>
            </a:r>
            <a:br>
              <a:rPr lang="en-GB" sz="3600">
                <a:latin typeface="Tw Cen MT" panose="020B0602020104020603" pitchFamily="34" charset="0"/>
              </a:rPr>
            </a:br>
            <a:r>
              <a:rPr lang="en-GB" sz="3600">
                <a:latin typeface="Tw Cen MT" panose="020B0602020104020603" pitchFamily="34" charset="0"/>
              </a:rPr>
              <a:t>(</a:t>
            </a:r>
            <a:r>
              <a:rPr lang="en-GB" sz="3600">
                <a:solidFill>
                  <a:srgbClr val="FDB614"/>
                </a:solidFill>
                <a:latin typeface="Tw Cen MT" panose="020B0602020104020603" pitchFamily="34" charset="0"/>
              </a:rPr>
              <a:t>an introduction</a:t>
            </a:r>
            <a:r>
              <a:rPr lang="en-GB" sz="3600">
                <a:latin typeface="Tw Cen MT" panose="020B0602020104020603" pitchFamily="34" charset="0"/>
              </a:rPr>
              <a:t>)</a:t>
            </a:r>
          </a:p>
        </p:txBody>
      </p:sp>
      <p:sp>
        <p:nvSpPr>
          <p:cNvPr id="5" name="Rectangle 4"/>
          <p:cNvSpPr/>
          <p:nvPr/>
        </p:nvSpPr>
        <p:spPr>
          <a:xfrm>
            <a:off x="6284987" y="2966748"/>
            <a:ext cx="5043112" cy="369332"/>
          </a:xfrm>
          <a:prstGeom prst="rect">
            <a:avLst/>
          </a:prstGeom>
        </p:spPr>
        <p:txBody>
          <a:bodyPr wrap="none">
            <a:spAutoFit/>
          </a:bodyPr>
          <a:lstStyle/>
          <a:p>
            <a:r>
              <a:rPr lang="en-GB">
                <a:hlinkClick r:id="rId3"/>
              </a:rPr>
              <a:t>https://www.youtube.com/watch?v=U0DDUKuQtKc</a:t>
            </a:r>
            <a:endParaRPr lang="en-GB"/>
          </a:p>
        </p:txBody>
      </p:sp>
      <p:pic>
        <p:nvPicPr>
          <p:cNvPr id="6" name="U0DDUKuQtKc"/>
          <p:cNvPicPr>
            <a:picLocks noRot="1" noChangeAspect="1"/>
          </p:cNvPicPr>
          <p:nvPr>
            <a:videoFile r:link="rId1"/>
          </p:nvPr>
        </p:nvPicPr>
        <p:blipFill>
          <a:blip r:embed="rId4"/>
          <a:stretch>
            <a:fillRect/>
          </a:stretch>
        </p:blipFill>
        <p:spPr>
          <a:xfrm>
            <a:off x="4276273" y="1196069"/>
            <a:ext cx="7714341" cy="4339317"/>
          </a:xfrm>
          <a:prstGeom prst="rect">
            <a:avLst/>
          </a:prstGeom>
          <a:ln w="76200">
            <a:solidFill>
              <a:srgbClr val="FFC000"/>
            </a:solidFill>
          </a:ln>
        </p:spPr>
      </p:pic>
      <p:sp>
        <p:nvSpPr>
          <p:cNvPr id="7" name="TextBox 6"/>
          <p:cNvSpPr txBox="1"/>
          <p:nvPr/>
        </p:nvSpPr>
        <p:spPr>
          <a:xfrm>
            <a:off x="163286" y="2481943"/>
            <a:ext cx="2325573" cy="2123658"/>
          </a:xfrm>
          <a:prstGeom prst="rect">
            <a:avLst/>
          </a:prstGeom>
          <a:noFill/>
        </p:spPr>
        <p:txBody>
          <a:bodyPr wrap="none" rtlCol="0">
            <a:spAutoFit/>
          </a:bodyPr>
          <a:lstStyle/>
          <a:p>
            <a:r>
              <a:rPr lang="en-GB" sz="4400" b="1">
                <a:solidFill>
                  <a:srgbClr val="FF5A5F"/>
                </a:solidFill>
              </a:rPr>
              <a:t>C</a:t>
            </a:r>
            <a:r>
              <a:rPr lang="en-GB" sz="4400"/>
              <a:t>ognitive</a:t>
            </a:r>
          </a:p>
          <a:p>
            <a:r>
              <a:rPr lang="en-GB" sz="4400" b="1">
                <a:solidFill>
                  <a:srgbClr val="FF5A5F"/>
                </a:solidFill>
              </a:rPr>
              <a:t>A</a:t>
            </a:r>
            <a:r>
              <a:rPr lang="en-GB" sz="4400"/>
              <a:t>bility</a:t>
            </a:r>
          </a:p>
          <a:p>
            <a:r>
              <a:rPr lang="en-GB" sz="4400" b="1">
                <a:solidFill>
                  <a:srgbClr val="FF5A5F"/>
                </a:solidFill>
              </a:rPr>
              <a:t>T</a:t>
            </a:r>
            <a:r>
              <a:rPr lang="en-GB" sz="4400"/>
              <a:t>ests</a:t>
            </a:r>
          </a:p>
        </p:txBody>
      </p:sp>
      <p:pic>
        <p:nvPicPr>
          <p:cNvPr id="4098" name="Picture 2" descr="Thinking - Free people ic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804" y="3069544"/>
            <a:ext cx="2440668" cy="244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594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Knowing your Pupils: </a:t>
            </a:r>
            <a:r>
              <a:rPr lang="en-GB" sz="4400" b="1">
                <a:latin typeface="Tw Cen MT" panose="020B0602020104020603" pitchFamily="34" charset="0"/>
              </a:rPr>
              <a:t>CAT Scores</a:t>
            </a:r>
            <a:endParaRPr lang="en-GB" sz="3600" b="1">
              <a:solidFill>
                <a:srgbClr val="FFC203"/>
              </a:solidFill>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0404" y="1002277"/>
            <a:ext cx="3928191" cy="646331"/>
          </a:xfrm>
          <a:prstGeom prst="rect">
            <a:avLst/>
          </a:prstGeom>
          <a:noFill/>
        </p:spPr>
        <p:txBody>
          <a:bodyPr wrap="none" rtlCol="0">
            <a:spAutoFit/>
          </a:bodyPr>
          <a:lstStyle/>
          <a:p>
            <a:r>
              <a:rPr lang="en-GB" sz="3600" b="1">
                <a:solidFill>
                  <a:srgbClr val="FDB614"/>
                </a:solidFill>
                <a:latin typeface="Tw Cen MT" panose="020B0602020104020603" pitchFamily="34" charset="0"/>
              </a:rPr>
              <a:t>What </a:t>
            </a:r>
            <a:r>
              <a:rPr lang="en-GB" sz="3600">
                <a:latin typeface="Tw Cen MT" panose="020B0602020104020603" pitchFamily="34" charset="0"/>
              </a:rPr>
              <a:t>are CAT Tests?</a:t>
            </a:r>
          </a:p>
        </p:txBody>
      </p:sp>
      <p:sp>
        <p:nvSpPr>
          <p:cNvPr id="7" name="TextBox 6"/>
          <p:cNvSpPr txBox="1"/>
          <p:nvPr/>
        </p:nvSpPr>
        <p:spPr>
          <a:xfrm>
            <a:off x="114300" y="1632857"/>
            <a:ext cx="11691257" cy="2369880"/>
          </a:xfrm>
          <a:prstGeom prst="rect">
            <a:avLst/>
          </a:prstGeom>
          <a:noFill/>
        </p:spPr>
        <p:txBody>
          <a:bodyPr wrap="square" lIns="91440" tIns="45720" rIns="91440" bIns="45720" rtlCol="0" anchor="t">
            <a:spAutoFit/>
          </a:bodyPr>
          <a:lstStyle/>
          <a:p>
            <a:r>
              <a:rPr lang="en-GB" sz="3600" b="1">
                <a:solidFill>
                  <a:srgbClr val="002060"/>
                </a:solidFill>
              </a:rPr>
              <a:t>Verbal Reasoning: </a:t>
            </a:r>
            <a:r>
              <a:rPr lang="en-GB" sz="3600"/>
              <a:t>Thinking with </a:t>
            </a:r>
            <a:r>
              <a:rPr lang="en-GB" sz="3600" b="1"/>
              <a:t>Words</a:t>
            </a:r>
          </a:p>
          <a:p>
            <a:r>
              <a:rPr lang="en-GB" sz="2800"/>
              <a:t>Designed to: </a:t>
            </a:r>
          </a:p>
          <a:p>
            <a:pPr>
              <a:buFont typeface="Wingdings" panose="05000000000000000000" pitchFamily="2" charset="2"/>
              <a:buChar char="§"/>
            </a:pPr>
            <a:r>
              <a:rPr lang="en-GB" sz="2800"/>
              <a:t> assess relational thinking when relationships are formulated in verbal terms;</a:t>
            </a:r>
          </a:p>
          <a:p>
            <a:pPr>
              <a:buFont typeface="Wingdings" panose="05000000000000000000" pitchFamily="2" charset="2"/>
              <a:buChar char="§"/>
            </a:pPr>
            <a:r>
              <a:rPr lang="en-GB" sz="2800"/>
              <a:t> assess a pupil's ability to use words as a medium of thought;</a:t>
            </a:r>
          </a:p>
          <a:p>
            <a:pPr>
              <a:buFont typeface="Wingdings" panose="05000000000000000000" pitchFamily="2" charset="2"/>
              <a:buChar char="§"/>
            </a:pPr>
            <a:r>
              <a:rPr lang="en-GB" sz="2800"/>
              <a:t> assess ability to reason with words.</a:t>
            </a:r>
          </a:p>
        </p:txBody>
      </p:sp>
      <p:pic>
        <p:nvPicPr>
          <p:cNvPr id="10" name="Picture 6" descr="https://www.testprep-online.com/media/28969/vr.png?width=500&amp;height=99.450549450549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283" y="4101371"/>
            <a:ext cx="7570131" cy="149888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27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Knowing your Pupils: </a:t>
            </a:r>
            <a:r>
              <a:rPr lang="en-GB" sz="4400" b="1">
                <a:latin typeface="Tw Cen MT" panose="020B0602020104020603" pitchFamily="34" charset="0"/>
              </a:rPr>
              <a:t>CAT Scores</a:t>
            </a:r>
            <a:endParaRPr lang="en-GB" sz="3600" b="1">
              <a:solidFill>
                <a:srgbClr val="FFC203"/>
              </a:solidFill>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0404" y="1002277"/>
            <a:ext cx="3928191" cy="646331"/>
          </a:xfrm>
          <a:prstGeom prst="rect">
            <a:avLst/>
          </a:prstGeom>
          <a:noFill/>
        </p:spPr>
        <p:txBody>
          <a:bodyPr wrap="none" rtlCol="0">
            <a:spAutoFit/>
          </a:bodyPr>
          <a:lstStyle/>
          <a:p>
            <a:r>
              <a:rPr lang="en-GB" sz="3600" b="1">
                <a:solidFill>
                  <a:srgbClr val="FDB614"/>
                </a:solidFill>
                <a:latin typeface="Tw Cen MT" panose="020B0602020104020603" pitchFamily="34" charset="0"/>
              </a:rPr>
              <a:t>What </a:t>
            </a:r>
            <a:r>
              <a:rPr lang="en-GB" sz="3600">
                <a:latin typeface="Tw Cen MT" panose="020B0602020104020603" pitchFamily="34" charset="0"/>
              </a:rPr>
              <a:t>are CAT Tests?</a:t>
            </a:r>
          </a:p>
        </p:txBody>
      </p:sp>
      <p:sp>
        <p:nvSpPr>
          <p:cNvPr id="7" name="TextBox 6"/>
          <p:cNvSpPr txBox="1"/>
          <p:nvPr/>
        </p:nvSpPr>
        <p:spPr>
          <a:xfrm>
            <a:off x="114300" y="1632857"/>
            <a:ext cx="11691257" cy="2369880"/>
          </a:xfrm>
          <a:prstGeom prst="rect">
            <a:avLst/>
          </a:prstGeom>
          <a:noFill/>
        </p:spPr>
        <p:txBody>
          <a:bodyPr wrap="square" lIns="91440" tIns="45720" rIns="91440" bIns="45720" rtlCol="0" anchor="t">
            <a:spAutoFit/>
          </a:bodyPr>
          <a:lstStyle/>
          <a:p>
            <a:r>
              <a:rPr lang="en-GB" sz="3600" b="1">
                <a:solidFill>
                  <a:srgbClr val="002060"/>
                </a:solidFill>
              </a:rPr>
              <a:t>Quantitative Reasoning: </a:t>
            </a:r>
            <a:r>
              <a:rPr lang="en-GB" sz="3600"/>
              <a:t>Thinking with </a:t>
            </a:r>
            <a:r>
              <a:rPr lang="en-GB" sz="3600" b="1"/>
              <a:t>Numbers</a:t>
            </a:r>
          </a:p>
          <a:p>
            <a:r>
              <a:rPr lang="en-GB" sz="2800"/>
              <a:t>Questions call for:</a:t>
            </a:r>
          </a:p>
          <a:p>
            <a:pPr marL="457200" indent="-457200">
              <a:buFont typeface="Wingdings" panose="05000000000000000000" pitchFamily="2" charset="2"/>
              <a:buChar char="§"/>
            </a:pPr>
            <a:r>
              <a:rPr lang="en-GB" sz="2800"/>
              <a:t>the perception of relationships using a basic store of quantitative concepts;</a:t>
            </a:r>
          </a:p>
          <a:p>
            <a:pPr marL="457200" indent="-457200">
              <a:buFont typeface="Wingdings" panose="05000000000000000000" pitchFamily="2" charset="2"/>
              <a:buChar char="§"/>
            </a:pPr>
            <a:r>
              <a:rPr lang="en-GB" sz="2800"/>
              <a:t>flexibility in using quantitative concepts;</a:t>
            </a:r>
          </a:p>
          <a:p>
            <a:pPr marL="457200" indent="-457200">
              <a:buFont typeface="Wingdings" panose="05000000000000000000" pitchFamily="2" charset="2"/>
              <a:buChar char="§"/>
            </a:pPr>
            <a:r>
              <a:rPr lang="en-GB" sz="2800"/>
              <a:t>the ability to reason with quantitative symbols.</a:t>
            </a:r>
            <a:endParaRPr lang="en-US" sz="2800"/>
          </a:p>
        </p:txBody>
      </p:sp>
      <p:pic>
        <p:nvPicPr>
          <p:cNvPr id="8" name="Picture 8" descr="https://www.testprep-online.com/media/28967/qr.png?width=500&amp;height=148.85114885114885"/>
          <p:cNvPicPr>
            <a:picLocks noChangeAspect="1" noChangeArrowheads="1"/>
          </p:cNvPicPr>
          <p:nvPr/>
        </p:nvPicPr>
        <p:blipFill rotWithShape="1">
          <a:blip r:embed="rId2">
            <a:extLst>
              <a:ext uri="{28A0092B-C50C-407E-A947-70E740481C1C}">
                <a14:useLocalDpi xmlns:a14="http://schemas.microsoft.com/office/drawing/2010/main" val="0"/>
              </a:ext>
            </a:extLst>
          </a:blip>
          <a:srcRect t="10281" b="5834"/>
          <a:stretch/>
        </p:blipFill>
        <p:spPr bwMode="auto">
          <a:xfrm>
            <a:off x="3199849" y="4065815"/>
            <a:ext cx="6140150" cy="153488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170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Knowing your Pupils: </a:t>
            </a:r>
            <a:r>
              <a:rPr lang="en-GB" sz="4400" b="1">
                <a:latin typeface="Tw Cen MT" panose="020B0602020104020603" pitchFamily="34" charset="0"/>
              </a:rPr>
              <a:t>CAT Scores</a:t>
            </a:r>
            <a:endParaRPr lang="en-GB" sz="3600" b="1">
              <a:solidFill>
                <a:srgbClr val="FFC203"/>
              </a:solidFill>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0404" y="1002277"/>
            <a:ext cx="3928191" cy="646331"/>
          </a:xfrm>
          <a:prstGeom prst="rect">
            <a:avLst/>
          </a:prstGeom>
          <a:noFill/>
        </p:spPr>
        <p:txBody>
          <a:bodyPr wrap="none" rtlCol="0">
            <a:spAutoFit/>
          </a:bodyPr>
          <a:lstStyle/>
          <a:p>
            <a:r>
              <a:rPr lang="en-GB" sz="3600" b="1">
                <a:solidFill>
                  <a:srgbClr val="FDB614"/>
                </a:solidFill>
                <a:latin typeface="Tw Cen MT" panose="020B0602020104020603" pitchFamily="34" charset="0"/>
              </a:rPr>
              <a:t>What </a:t>
            </a:r>
            <a:r>
              <a:rPr lang="en-GB" sz="3600">
                <a:latin typeface="Tw Cen MT" panose="020B0602020104020603" pitchFamily="34" charset="0"/>
              </a:rPr>
              <a:t>are CAT Tests?</a:t>
            </a:r>
          </a:p>
        </p:txBody>
      </p:sp>
      <p:sp>
        <p:nvSpPr>
          <p:cNvPr id="7" name="TextBox 6"/>
          <p:cNvSpPr txBox="1"/>
          <p:nvPr/>
        </p:nvSpPr>
        <p:spPr>
          <a:xfrm>
            <a:off x="114301" y="1632857"/>
            <a:ext cx="11903527" cy="4108817"/>
          </a:xfrm>
          <a:prstGeom prst="rect">
            <a:avLst/>
          </a:prstGeom>
          <a:noFill/>
        </p:spPr>
        <p:txBody>
          <a:bodyPr wrap="square" rtlCol="0">
            <a:spAutoFit/>
          </a:bodyPr>
          <a:lstStyle/>
          <a:p>
            <a:r>
              <a:rPr lang="en-GB" sz="3600" b="1">
                <a:solidFill>
                  <a:srgbClr val="002060"/>
                </a:solidFill>
              </a:rPr>
              <a:t>Non-Verbal Reasoning:</a:t>
            </a:r>
            <a:br>
              <a:rPr lang="en-GB" sz="3600" b="1">
                <a:solidFill>
                  <a:srgbClr val="002060"/>
                </a:solidFill>
              </a:rPr>
            </a:br>
            <a:r>
              <a:rPr lang="en-GB" sz="3600"/>
              <a:t>Thinking with </a:t>
            </a:r>
            <a:r>
              <a:rPr lang="en-GB" sz="3600" b="1"/>
              <a:t>Shapes</a:t>
            </a:r>
          </a:p>
          <a:p>
            <a:pPr marL="274320" indent="-274320">
              <a:buClr>
                <a:schemeClr val="accent3"/>
              </a:buClr>
              <a:buNone/>
              <a:defRPr/>
            </a:pPr>
            <a:r>
              <a:rPr lang="en-GB" sz="2700"/>
              <a:t>Examines:</a:t>
            </a:r>
          </a:p>
          <a:p>
            <a:pPr marL="358775" indent="-358775">
              <a:buClr>
                <a:schemeClr val="tx1"/>
              </a:buClr>
              <a:buFont typeface="Wingdings" panose="05000000000000000000" pitchFamily="2" charset="2"/>
              <a:buChar char="§"/>
              <a:defRPr/>
            </a:pPr>
            <a:r>
              <a:rPr lang="en-GB" sz="2700"/>
              <a:t>Ability to think and reason with non-verbal</a:t>
            </a:r>
            <a:br>
              <a:rPr lang="en-GB" sz="2700"/>
            </a:br>
            <a:r>
              <a:rPr lang="en-GB" sz="2700"/>
              <a:t>material, to analyse figures made up of</a:t>
            </a:r>
            <a:br>
              <a:rPr lang="en-GB" sz="2700"/>
            </a:br>
            <a:r>
              <a:rPr lang="en-GB" sz="2700"/>
              <a:t>multiple elements and identify relationships.</a:t>
            </a:r>
          </a:p>
          <a:p>
            <a:pPr marL="358775" indent="-358775">
              <a:buClr>
                <a:schemeClr val="tx1"/>
              </a:buClr>
              <a:buFont typeface="Wingdings" panose="05000000000000000000" pitchFamily="2" charset="2"/>
              <a:buChar char="§"/>
              <a:defRPr/>
            </a:pPr>
            <a:r>
              <a:rPr lang="en-GB" sz="2700"/>
              <a:t>The tests are particularly useful in identifying</a:t>
            </a:r>
            <a:br>
              <a:rPr lang="en-GB" sz="2700"/>
            </a:br>
            <a:r>
              <a:rPr lang="en-GB" sz="2700"/>
              <a:t>the reasoning abilities of students either with poor verbal skills or who are not fluent in English.</a:t>
            </a:r>
          </a:p>
        </p:txBody>
      </p:sp>
      <p:pic>
        <p:nvPicPr>
          <p:cNvPr id="9" name="Picture 2" descr="Free CAT4 Sample Test Level E - TestPrep-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1107023"/>
            <a:ext cx="4762500" cy="35528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209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548" y="197582"/>
            <a:ext cx="12089452" cy="769441"/>
          </a:xfrm>
          <a:prstGeom prst="rect">
            <a:avLst/>
          </a:prstGeom>
          <a:noFill/>
        </p:spPr>
        <p:txBody>
          <a:bodyPr wrap="square" lIns="91440" tIns="45720" rIns="91440" bIns="45720" rtlCol="0" anchor="t">
            <a:spAutoFit/>
          </a:bodyPr>
          <a:lstStyle/>
          <a:p>
            <a:r>
              <a:rPr lang="en-GB" sz="4400" b="1">
                <a:solidFill>
                  <a:srgbClr val="FDB614"/>
                </a:solidFill>
                <a:latin typeface="Tw Cen MT"/>
              </a:rPr>
              <a:t>Knowing your Pupils: </a:t>
            </a:r>
            <a:r>
              <a:rPr lang="en-GB" sz="4400" b="1">
                <a:latin typeface="Tw Cen MT"/>
              </a:rPr>
              <a:t>CAT scores</a:t>
            </a:r>
            <a:endParaRPr lang="en-GB" sz="3600" b="1">
              <a:solidFill>
                <a:srgbClr val="FFC203"/>
              </a:solidFill>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0404" y="1002277"/>
            <a:ext cx="3928191" cy="646331"/>
          </a:xfrm>
          <a:prstGeom prst="rect">
            <a:avLst/>
          </a:prstGeom>
          <a:noFill/>
        </p:spPr>
        <p:txBody>
          <a:bodyPr wrap="none" rtlCol="0">
            <a:spAutoFit/>
          </a:bodyPr>
          <a:lstStyle/>
          <a:p>
            <a:r>
              <a:rPr lang="en-GB" sz="3600" b="1">
                <a:solidFill>
                  <a:srgbClr val="FDB614"/>
                </a:solidFill>
                <a:latin typeface="Tw Cen MT" panose="020B0602020104020603" pitchFamily="34" charset="0"/>
              </a:rPr>
              <a:t>What </a:t>
            </a:r>
            <a:r>
              <a:rPr lang="en-GB" sz="3600">
                <a:latin typeface="Tw Cen MT" panose="020B0602020104020603" pitchFamily="34" charset="0"/>
              </a:rPr>
              <a:t>are CAT Tests?</a:t>
            </a:r>
          </a:p>
        </p:txBody>
      </p:sp>
      <p:sp>
        <p:nvSpPr>
          <p:cNvPr id="7" name="TextBox 6"/>
          <p:cNvSpPr txBox="1"/>
          <p:nvPr/>
        </p:nvSpPr>
        <p:spPr>
          <a:xfrm>
            <a:off x="114301" y="1632857"/>
            <a:ext cx="11903527" cy="3693319"/>
          </a:xfrm>
          <a:prstGeom prst="rect">
            <a:avLst/>
          </a:prstGeom>
          <a:noFill/>
        </p:spPr>
        <p:txBody>
          <a:bodyPr wrap="square" rtlCol="0">
            <a:spAutoFit/>
          </a:bodyPr>
          <a:lstStyle/>
          <a:p>
            <a:r>
              <a:rPr lang="en-GB" sz="3600" b="1">
                <a:solidFill>
                  <a:srgbClr val="002060"/>
                </a:solidFill>
              </a:rPr>
              <a:t>Spatial Reasoning:</a:t>
            </a:r>
            <a:br>
              <a:rPr lang="en-GB" sz="3600" b="1">
                <a:solidFill>
                  <a:srgbClr val="002060"/>
                </a:solidFill>
              </a:rPr>
            </a:br>
            <a:r>
              <a:rPr lang="en-GB" sz="3600"/>
              <a:t>Thinking with </a:t>
            </a:r>
            <a:r>
              <a:rPr lang="en-GB" sz="3600" b="1"/>
              <a:t>Shapes</a:t>
            </a:r>
          </a:p>
          <a:p>
            <a:pPr marL="274320" indent="-274320">
              <a:buClr>
                <a:schemeClr val="accent3"/>
              </a:buClr>
              <a:buNone/>
              <a:defRPr/>
            </a:pPr>
            <a:r>
              <a:rPr lang="en-GB" sz="2700"/>
              <a:t>Examines:</a:t>
            </a:r>
          </a:p>
          <a:p>
            <a:pPr marL="358775" indent="-358775">
              <a:buClr>
                <a:schemeClr val="tx1"/>
              </a:buClr>
              <a:buFont typeface="Wingdings" panose="05000000000000000000" pitchFamily="2" charset="2"/>
              <a:buChar char="§"/>
              <a:defRPr/>
            </a:pPr>
            <a:r>
              <a:rPr lang="en-GB" sz="2700"/>
              <a:t>This test assesses the ability to</a:t>
            </a:r>
            <a:br>
              <a:rPr lang="en-GB" sz="2700"/>
            </a:br>
            <a:r>
              <a:rPr lang="en-GB" sz="2700"/>
              <a:t>think in spatial terms, to create,</a:t>
            </a:r>
            <a:br>
              <a:rPr lang="en-GB" sz="2700"/>
            </a:br>
            <a:r>
              <a:rPr lang="en-GB" sz="2700"/>
              <a:t>maintain and manipulate visual-spatial images;</a:t>
            </a:r>
          </a:p>
          <a:p>
            <a:pPr marL="358775" indent="-358775">
              <a:buClr>
                <a:schemeClr val="tx1"/>
              </a:buClr>
              <a:buFont typeface="Wingdings" panose="05000000000000000000" pitchFamily="2" charset="2"/>
              <a:buChar char="§"/>
              <a:defRPr/>
            </a:pPr>
            <a:r>
              <a:rPr lang="en-GB" sz="2700"/>
              <a:t>It may represent untapped potential not yet been fully expressed in verbal or quantitative tests.</a:t>
            </a:r>
            <a:endParaRPr lang="en-US" sz="2700"/>
          </a:p>
        </p:txBody>
      </p:sp>
      <p:pic>
        <p:nvPicPr>
          <p:cNvPr id="8" name="Picture 4" descr="https://www.testprep-online.com/media/28968/sr.png?width=500&amp;height=206.70670670670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105" y="1103671"/>
            <a:ext cx="6721081" cy="278252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8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427693" y="1358153"/>
            <a:ext cx="5486400" cy="9278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06188" y="1385047"/>
            <a:ext cx="5486400" cy="11833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06188" y="3160059"/>
            <a:ext cx="5486400"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423211" y="2868706"/>
            <a:ext cx="5486400" cy="6006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06188" y="2563906"/>
            <a:ext cx="5486400" cy="60063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423211" y="2272553"/>
            <a:ext cx="5486400" cy="60063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423211" y="3446930"/>
            <a:ext cx="5486400" cy="10040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 name="Straight Connector 1"/>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Teachers’ Standards</a:t>
            </a:r>
            <a:endParaRPr lang="en-GB" sz="2800" b="1">
              <a:solidFill>
                <a:srgbClr val="B4B5E2"/>
              </a:solidFill>
              <a:latin typeface="Tw Cen MT" panose="020B0602020104020603" pitchFamily="34" charset="0"/>
            </a:endParaRPr>
          </a:p>
        </p:txBody>
      </p:sp>
      <p:sp>
        <p:nvSpPr>
          <p:cNvPr id="4" name="Rectangle 3"/>
          <p:cNvSpPr/>
          <p:nvPr/>
        </p:nvSpPr>
        <p:spPr>
          <a:xfrm>
            <a:off x="156881" y="997368"/>
            <a:ext cx="5625353" cy="4093428"/>
          </a:xfrm>
          <a:prstGeom prst="rect">
            <a:avLst/>
          </a:prstGeom>
          <a:noFill/>
        </p:spPr>
        <p:txBody>
          <a:bodyPr wrap="square">
            <a:spAutoFit/>
          </a:bodyPr>
          <a:lstStyle/>
          <a:p>
            <a:r>
              <a:rPr lang="en-GB" sz="2000" b="1"/>
              <a:t>2. Promote good progress and outcomes by pupils</a:t>
            </a:r>
          </a:p>
          <a:p>
            <a:pPr marL="285750" indent="-285750">
              <a:buFont typeface="Wingdings" panose="05000000000000000000" pitchFamily="2" charset="2"/>
              <a:buChar char="§"/>
            </a:pPr>
            <a:r>
              <a:rPr lang="en-GB" sz="2000"/>
              <a:t>be accountable for pupils’ attainment, progress and outcomes be aware of pupils’ capabilities and their prior knowledge, and plan teaching to build on these </a:t>
            </a:r>
          </a:p>
          <a:p>
            <a:pPr marL="285750" indent="-285750">
              <a:buFont typeface="Wingdings" panose="05000000000000000000" pitchFamily="2" charset="2"/>
              <a:buChar char="§"/>
            </a:pPr>
            <a:r>
              <a:rPr lang="en-GB" sz="2000"/>
              <a:t>guide pupils to reflect on the progress they have made and their emerging needs </a:t>
            </a:r>
          </a:p>
          <a:p>
            <a:pPr marL="285750" indent="-285750">
              <a:buFont typeface="Wingdings" panose="05000000000000000000" pitchFamily="2" charset="2"/>
              <a:buChar char="§"/>
            </a:pPr>
            <a:r>
              <a:rPr lang="en-GB" sz="2000"/>
              <a:t>demonstrate knowledge and understanding of how pupils learn and how this impacts on teaching </a:t>
            </a:r>
          </a:p>
          <a:p>
            <a:pPr marL="285750" indent="-285750">
              <a:buFont typeface="Wingdings" panose="05000000000000000000" pitchFamily="2" charset="2"/>
              <a:buChar char="§"/>
            </a:pPr>
            <a:r>
              <a:rPr lang="en-GB" sz="2000"/>
              <a:t>encourage pupils to take a responsible and conscientious attitude to their own work and study. </a:t>
            </a:r>
          </a:p>
        </p:txBody>
      </p:sp>
      <p:sp>
        <p:nvSpPr>
          <p:cNvPr id="5" name="Rectangle 4"/>
          <p:cNvSpPr/>
          <p:nvPr/>
        </p:nvSpPr>
        <p:spPr>
          <a:xfrm>
            <a:off x="6342527" y="997368"/>
            <a:ext cx="5625353" cy="4093428"/>
          </a:xfrm>
          <a:prstGeom prst="rect">
            <a:avLst/>
          </a:prstGeom>
          <a:noFill/>
        </p:spPr>
        <p:txBody>
          <a:bodyPr wrap="square">
            <a:spAutoFit/>
          </a:bodyPr>
          <a:lstStyle/>
          <a:p>
            <a:r>
              <a:rPr lang="en-GB" sz="2000" b="1"/>
              <a:t>6. Make accurate and productive use of assessment </a:t>
            </a:r>
          </a:p>
          <a:p>
            <a:pPr marL="285750" indent="-285750">
              <a:buFont typeface="Wingdings" panose="05000000000000000000" pitchFamily="2" charset="2"/>
              <a:buChar char="§"/>
            </a:pPr>
            <a:r>
              <a:rPr lang="en-GB" sz="2000"/>
              <a:t>know and understand how to assess the relevant subject and curriculum areas, including statutory assessment requirements </a:t>
            </a:r>
          </a:p>
          <a:p>
            <a:pPr marL="285750" indent="-285750">
              <a:buFont typeface="Wingdings" panose="05000000000000000000" pitchFamily="2" charset="2"/>
              <a:buChar char="§"/>
            </a:pPr>
            <a:r>
              <a:rPr lang="en-GB" sz="2000"/>
              <a:t>make use of formative and summative assessment to secure pupils’ progress </a:t>
            </a:r>
          </a:p>
          <a:p>
            <a:pPr marL="285750" indent="-285750">
              <a:buFont typeface="Wingdings" panose="05000000000000000000" pitchFamily="2" charset="2"/>
              <a:buChar char="§"/>
            </a:pPr>
            <a:r>
              <a:rPr lang="en-GB" sz="2000"/>
              <a:t>use relevant data to monitor progress, set targets, and plan subsequent lessons </a:t>
            </a:r>
          </a:p>
          <a:p>
            <a:pPr marL="285750" indent="-285750">
              <a:buFont typeface="Wingdings" panose="05000000000000000000" pitchFamily="2" charset="2"/>
              <a:buChar char="§"/>
            </a:pPr>
            <a:r>
              <a:rPr lang="en-GB" sz="2000"/>
              <a:t>give pupils regular feedback, both orally and through accurate marking, and encourage pupils to respond to the feedback. </a:t>
            </a:r>
          </a:p>
          <a:p>
            <a:pPr marL="285750" indent="-285750">
              <a:buFont typeface="Wingdings" panose="05000000000000000000" pitchFamily="2" charset="2"/>
              <a:buChar char="§"/>
            </a:pPr>
            <a:endParaRPr lang="en-GB" sz="2000"/>
          </a:p>
          <a:p>
            <a:pPr marL="285750" indent="-285750">
              <a:buFont typeface="Wingdings" panose="05000000000000000000" pitchFamily="2" charset="2"/>
              <a:buChar char="§"/>
            </a:pPr>
            <a:endParaRPr lang="en-GB" sz="2000"/>
          </a:p>
        </p:txBody>
      </p:sp>
      <p:pic>
        <p:nvPicPr>
          <p:cNvPr id="6" name="Picture 4" descr="DfE - Section 41 Secretary of State Approved List - Local Offe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09730" y="4811333"/>
            <a:ext cx="1233802" cy="82156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587849" y="5208677"/>
            <a:ext cx="360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878105" y="5208677"/>
            <a:ext cx="360000" cy="36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032281" y="5208677"/>
            <a:ext cx="360000" cy="36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2362537" y="5204011"/>
            <a:ext cx="2545312" cy="369332"/>
          </a:xfrm>
          <a:prstGeom prst="rect">
            <a:avLst/>
          </a:prstGeom>
          <a:noFill/>
        </p:spPr>
        <p:txBody>
          <a:bodyPr wrap="none" rtlCol="0">
            <a:spAutoFit/>
          </a:bodyPr>
          <a:lstStyle/>
          <a:p>
            <a:r>
              <a:rPr lang="en-GB" b="1"/>
              <a:t>Part 1: </a:t>
            </a:r>
            <a:r>
              <a:rPr lang="en-GB"/>
              <a:t>Data and Progress</a:t>
            </a:r>
          </a:p>
        </p:txBody>
      </p:sp>
      <p:sp>
        <p:nvSpPr>
          <p:cNvPr id="18" name="TextBox 17"/>
          <p:cNvSpPr txBox="1"/>
          <p:nvPr/>
        </p:nvSpPr>
        <p:spPr>
          <a:xfrm>
            <a:off x="5516713" y="5204011"/>
            <a:ext cx="2946704" cy="369332"/>
          </a:xfrm>
          <a:prstGeom prst="rect">
            <a:avLst/>
          </a:prstGeom>
          <a:noFill/>
        </p:spPr>
        <p:txBody>
          <a:bodyPr wrap="none" rtlCol="0">
            <a:spAutoFit/>
          </a:bodyPr>
          <a:lstStyle/>
          <a:p>
            <a:r>
              <a:rPr lang="en-GB" b="1"/>
              <a:t>Part 2: </a:t>
            </a:r>
            <a:r>
              <a:rPr lang="en-GB"/>
              <a:t>Assessment Strategies</a:t>
            </a:r>
          </a:p>
        </p:txBody>
      </p:sp>
      <p:sp>
        <p:nvSpPr>
          <p:cNvPr id="19" name="TextBox 18"/>
          <p:cNvSpPr txBox="1"/>
          <p:nvPr/>
        </p:nvSpPr>
        <p:spPr>
          <a:xfrm>
            <a:off x="9072282" y="5204011"/>
            <a:ext cx="1233736" cy="369332"/>
          </a:xfrm>
          <a:prstGeom prst="rect">
            <a:avLst/>
          </a:prstGeom>
          <a:noFill/>
        </p:spPr>
        <p:txBody>
          <a:bodyPr wrap="none" rtlCol="0">
            <a:spAutoFit/>
          </a:bodyPr>
          <a:lstStyle/>
          <a:p>
            <a:r>
              <a:rPr lang="en-GB" b="1"/>
              <a:t>SK Training</a:t>
            </a:r>
            <a:endParaRPr lang="en-GB"/>
          </a:p>
        </p:txBody>
      </p:sp>
      <p:sp>
        <p:nvSpPr>
          <p:cNvPr id="20" name="TextBox 19"/>
          <p:cNvSpPr txBox="1"/>
          <p:nvPr/>
        </p:nvSpPr>
        <p:spPr>
          <a:xfrm>
            <a:off x="215153" y="5195046"/>
            <a:ext cx="1392112" cy="400110"/>
          </a:xfrm>
          <a:prstGeom prst="rect">
            <a:avLst/>
          </a:prstGeom>
          <a:noFill/>
        </p:spPr>
        <p:txBody>
          <a:bodyPr wrap="none" rtlCol="0">
            <a:spAutoFit/>
          </a:bodyPr>
          <a:lstStyle/>
          <a:p>
            <a:r>
              <a:rPr lang="en-GB" sz="2000" b="1"/>
              <a:t>Covered in:</a:t>
            </a:r>
            <a:endParaRPr lang="en-GB" sz="2000"/>
          </a:p>
        </p:txBody>
      </p:sp>
    </p:spTree>
    <p:extLst>
      <p:ext uri="{BB962C8B-B14F-4D97-AF65-F5344CB8AC3E}">
        <p14:creationId xmlns:p14="http://schemas.microsoft.com/office/powerpoint/2010/main" val="2903850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12" y="1607126"/>
            <a:ext cx="12050487" cy="4093428"/>
          </a:xfrm>
          <a:prstGeom prst="rect">
            <a:avLst/>
          </a:prstGeom>
        </p:spPr>
        <p:txBody>
          <a:bodyPr wrap="square" lIns="91440" tIns="45720" rIns="91440" bIns="45720" anchor="t">
            <a:spAutoFit/>
          </a:bodyPr>
          <a:lstStyle/>
          <a:p>
            <a:r>
              <a:rPr lang="en-GB" sz="3200"/>
              <a:t>We use CAT data initially to identify</a:t>
            </a:r>
          </a:p>
          <a:p>
            <a:pPr marL="457200" indent="-457200">
              <a:buFont typeface="Wingdings" panose="05000000000000000000" pitchFamily="2" charset="2"/>
              <a:buChar char="§"/>
            </a:pPr>
            <a:r>
              <a:rPr lang="en-GB" sz="2800"/>
              <a:t>anomalies with KS2 SATs;</a:t>
            </a:r>
            <a:endParaRPr lang="en-GB" sz="2800">
              <a:cs typeface="Calibri"/>
            </a:endParaRPr>
          </a:p>
          <a:p>
            <a:pPr marL="457200" indent="-457200">
              <a:buFont typeface="Wingdings" panose="05000000000000000000" pitchFamily="2" charset="2"/>
              <a:buChar char="§"/>
            </a:pPr>
            <a:r>
              <a:rPr lang="en-GB" sz="2800"/>
              <a:t>those who have performed well above their ability</a:t>
            </a:r>
            <a:br>
              <a:rPr lang="en-GB" sz="2800"/>
            </a:br>
            <a:r>
              <a:rPr lang="en-GB" sz="2800"/>
              <a:t>at KS2;</a:t>
            </a:r>
          </a:p>
          <a:p>
            <a:pPr marL="457200" indent="-457200">
              <a:buFont typeface="Wingdings" panose="05000000000000000000" pitchFamily="2" charset="2"/>
              <a:buChar char="§"/>
            </a:pPr>
            <a:r>
              <a:rPr lang="en-GB" sz="2800"/>
              <a:t>pupils who may be 'coasting';</a:t>
            </a:r>
            <a:endParaRPr lang="en-GB" sz="2800">
              <a:cs typeface="Calibri"/>
            </a:endParaRPr>
          </a:p>
          <a:p>
            <a:r>
              <a:rPr lang="en-GB" sz="3200"/>
              <a:t>and to… </a:t>
            </a:r>
          </a:p>
          <a:p>
            <a:pPr marL="457200" indent="-457200">
              <a:buFont typeface="Wingdings" panose="05000000000000000000" pitchFamily="2" charset="2"/>
              <a:buChar char="§"/>
            </a:pPr>
            <a:r>
              <a:rPr lang="en-GB" sz="2800"/>
              <a:t>alert SEN teams to pupil need where this may not have been identified at primary;</a:t>
            </a:r>
          </a:p>
          <a:p>
            <a:pPr marL="457200" indent="-457200">
              <a:buFont typeface="Wingdings" panose="05000000000000000000" pitchFamily="2" charset="2"/>
              <a:buChar char="§"/>
            </a:pPr>
            <a:r>
              <a:rPr lang="en-GB" sz="2800"/>
              <a:t>inform staff as to the nature of their teaching groups.</a:t>
            </a:r>
            <a:endParaRPr lang="en-GB" sz="2800">
              <a:cs typeface="Calibri"/>
            </a:endParaRPr>
          </a:p>
        </p:txBody>
      </p:sp>
      <p:sp>
        <p:nvSpPr>
          <p:cNvPr id="3" name="TextBox 2"/>
          <p:cNvSpPr txBox="1"/>
          <p:nvPr/>
        </p:nvSpPr>
        <p:spPr>
          <a:xfrm>
            <a:off x="102548" y="197582"/>
            <a:ext cx="12089452" cy="769441"/>
          </a:xfrm>
          <a:prstGeom prst="rect">
            <a:avLst/>
          </a:prstGeom>
          <a:noFill/>
        </p:spPr>
        <p:txBody>
          <a:bodyPr wrap="square" lIns="91440" tIns="45720" rIns="91440" bIns="45720" rtlCol="0" anchor="t">
            <a:spAutoFit/>
          </a:bodyPr>
          <a:lstStyle/>
          <a:p>
            <a:r>
              <a:rPr lang="en-GB" sz="4400" b="1">
                <a:solidFill>
                  <a:srgbClr val="FDB614"/>
                </a:solidFill>
                <a:latin typeface="Tw Cen MT"/>
              </a:rPr>
              <a:t>Knowing your Pupils: </a:t>
            </a:r>
            <a:r>
              <a:rPr lang="en-GB" sz="4400" b="1">
                <a:latin typeface="Tw Cen MT"/>
              </a:rPr>
              <a:t>CAT scores</a:t>
            </a:r>
            <a:endParaRPr lang="en-GB" sz="3600" b="1">
              <a:solidFill>
                <a:srgbClr val="FFC203"/>
              </a:solidFill>
              <a:latin typeface="Tw Cen MT" panose="020B0602020104020603" pitchFamily="34" charset="0"/>
            </a:endParaRPr>
          </a:p>
        </p:txBody>
      </p:sp>
      <p:cxnSp>
        <p:nvCxnSpPr>
          <p:cNvPr id="4" name="Straight Connector 3"/>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0404" y="1002277"/>
            <a:ext cx="5006563" cy="646331"/>
          </a:xfrm>
          <a:prstGeom prst="rect">
            <a:avLst/>
          </a:prstGeom>
          <a:noFill/>
        </p:spPr>
        <p:txBody>
          <a:bodyPr wrap="none" rtlCol="0">
            <a:spAutoFit/>
          </a:bodyPr>
          <a:lstStyle/>
          <a:p>
            <a:r>
              <a:rPr lang="en-GB" sz="3600" b="1">
                <a:solidFill>
                  <a:srgbClr val="FDB614"/>
                </a:solidFill>
                <a:latin typeface="Tw Cen MT" panose="020B0602020104020603" pitchFamily="34" charset="0"/>
              </a:rPr>
              <a:t>Why </a:t>
            </a:r>
            <a:r>
              <a:rPr lang="en-GB" sz="3600">
                <a:latin typeface="Tw Cen MT" panose="020B0602020104020603" pitchFamily="34" charset="0"/>
              </a:rPr>
              <a:t>do we use CAT Tests?</a:t>
            </a:r>
          </a:p>
        </p:txBody>
      </p:sp>
      <p:pic>
        <p:nvPicPr>
          <p:cNvPr id="6148" name="Picture 4" descr="Online Cognitive Functions Tests You Can Take Right Now | Luci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9225"/>
          <a:stretch/>
        </p:blipFill>
        <p:spPr bwMode="auto">
          <a:xfrm>
            <a:off x="7347857" y="629321"/>
            <a:ext cx="5029200" cy="35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324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747657" y="1156153"/>
          <a:ext cx="6325886" cy="4391999"/>
        </p:xfrm>
        <a:graphic>
          <a:graphicData uri="http://schemas.openxmlformats.org/drawingml/2006/table">
            <a:tbl>
              <a:tblPr/>
              <a:tblGrid>
                <a:gridCol w="1061357">
                  <a:extLst>
                    <a:ext uri="{9D8B030D-6E8A-4147-A177-3AD203B41FA5}">
                      <a16:colId xmlns:a16="http://schemas.microsoft.com/office/drawing/2014/main" val="20000"/>
                    </a:ext>
                  </a:extLst>
                </a:gridCol>
                <a:gridCol w="1110343">
                  <a:extLst>
                    <a:ext uri="{9D8B030D-6E8A-4147-A177-3AD203B41FA5}">
                      <a16:colId xmlns:a16="http://schemas.microsoft.com/office/drawing/2014/main" val="20001"/>
                    </a:ext>
                  </a:extLst>
                </a:gridCol>
                <a:gridCol w="2400300">
                  <a:extLst>
                    <a:ext uri="{9D8B030D-6E8A-4147-A177-3AD203B41FA5}">
                      <a16:colId xmlns:a16="http://schemas.microsoft.com/office/drawing/2014/main" val="20002"/>
                    </a:ext>
                  </a:extLst>
                </a:gridCol>
                <a:gridCol w="1753886">
                  <a:extLst>
                    <a:ext uri="{9D8B030D-6E8A-4147-A177-3AD203B41FA5}">
                      <a16:colId xmlns:a16="http://schemas.microsoft.com/office/drawing/2014/main" val="20003"/>
                    </a:ext>
                  </a:extLst>
                </a:gridCol>
              </a:tblGrid>
              <a:tr h="629864">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1" i="0" u="none" strike="noStrike" cap="none" normalizeH="0" baseline="0" err="1">
                          <a:ln>
                            <a:noFill/>
                          </a:ln>
                          <a:solidFill>
                            <a:schemeClr val="tx1"/>
                          </a:solidFill>
                          <a:effectLst/>
                          <a:latin typeface="+mn-lt"/>
                          <a:cs typeface="Arial" charset="0"/>
                        </a:rPr>
                        <a:t>Stanine</a:t>
                      </a:r>
                      <a:endParaRPr kumimoji="0" lang="en-US" sz="2000" b="1"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1" i="0" u="none" strike="noStrike" cap="none" normalizeH="0" baseline="0">
                          <a:ln>
                            <a:noFill/>
                          </a:ln>
                          <a:solidFill>
                            <a:schemeClr val="tx1"/>
                          </a:solidFill>
                          <a:effectLst/>
                          <a:latin typeface="+mn-lt"/>
                          <a:cs typeface="Arial" charset="0"/>
                        </a:rPr>
                        <a:t>% Pupils</a:t>
                      </a:r>
                      <a:endParaRPr kumimoji="0" lang="en-US" sz="2000" b="1"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1" i="0" u="none" strike="noStrike" cap="none" normalizeH="0" baseline="0">
                          <a:ln>
                            <a:noFill/>
                          </a:ln>
                          <a:solidFill>
                            <a:schemeClr val="tx1"/>
                          </a:solidFill>
                          <a:effectLst/>
                          <a:latin typeface="+mn-lt"/>
                          <a:cs typeface="Arial" charset="0"/>
                        </a:rPr>
                        <a:t>Standard Age Score</a:t>
                      </a:r>
                      <a:endParaRPr kumimoji="0" lang="en-US" sz="2000" b="1"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1" i="0" u="none" strike="noStrike" cap="none" normalizeH="0" baseline="0">
                          <a:ln>
                            <a:noFill/>
                          </a:ln>
                          <a:solidFill>
                            <a:schemeClr val="tx1"/>
                          </a:solidFill>
                          <a:effectLst/>
                          <a:latin typeface="+mn-lt"/>
                          <a:cs typeface="Arial" charset="0"/>
                        </a:rPr>
                        <a:t>Description</a:t>
                      </a:r>
                      <a:endParaRPr kumimoji="0" lang="en-US" sz="2000" b="1"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9</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4</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127+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Very High</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1"/>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8</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119-126</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Above 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2"/>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12</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112-118</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Above 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3"/>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6</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104-111</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4"/>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5</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20</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97-103</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5"/>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4</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89-96</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6"/>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3</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12</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82-88</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Below 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7"/>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2</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74-81</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Below 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8"/>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4</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73-</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Very low</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9"/>
                  </a:ext>
                </a:extLst>
              </a:tr>
            </a:tbl>
          </a:graphicData>
        </a:graphic>
      </p:graphicFrame>
      <p:sp>
        <p:nvSpPr>
          <p:cNvPr id="3" name="TextBox 2"/>
          <p:cNvSpPr txBox="1"/>
          <p:nvPr/>
        </p:nvSpPr>
        <p:spPr>
          <a:xfrm>
            <a:off x="100404" y="1002277"/>
            <a:ext cx="5647253" cy="646331"/>
          </a:xfrm>
          <a:prstGeom prst="rect">
            <a:avLst/>
          </a:prstGeom>
          <a:noFill/>
        </p:spPr>
        <p:txBody>
          <a:bodyPr wrap="square" rtlCol="0">
            <a:spAutoFit/>
          </a:bodyPr>
          <a:lstStyle/>
          <a:p>
            <a:r>
              <a:rPr lang="en-GB" sz="3600" b="1">
                <a:solidFill>
                  <a:srgbClr val="FDB614"/>
                </a:solidFill>
                <a:latin typeface="Tw Cen MT" panose="020B0602020104020603" pitchFamily="34" charset="0"/>
              </a:rPr>
              <a:t>How </a:t>
            </a:r>
            <a:r>
              <a:rPr lang="en-GB" sz="3600">
                <a:latin typeface="Tw Cen MT" panose="020B0602020104020603" pitchFamily="34" charset="0"/>
              </a:rPr>
              <a:t>to interpret CAT Scores?</a:t>
            </a:r>
          </a:p>
        </p:txBody>
      </p:sp>
      <p:sp>
        <p:nvSpPr>
          <p:cNvPr id="4" name="TextBox 3"/>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Knowing your Pupils: </a:t>
            </a:r>
            <a:r>
              <a:rPr lang="en-GB" sz="4400" b="1">
                <a:latin typeface="Tw Cen MT" panose="020B0602020104020603" pitchFamily="34" charset="0"/>
              </a:rPr>
              <a:t>CAT Scores</a:t>
            </a:r>
            <a:endParaRPr lang="en-GB" sz="3600" b="1">
              <a:solidFill>
                <a:srgbClr val="FFC203"/>
              </a:solidFill>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2581" y="2921955"/>
            <a:ext cx="5602419" cy="2800767"/>
          </a:xfrm>
          <a:prstGeom prst="rect">
            <a:avLst/>
          </a:prstGeom>
          <a:noFill/>
        </p:spPr>
        <p:txBody>
          <a:bodyPr wrap="square" rtlCol="0">
            <a:spAutoFit/>
          </a:bodyPr>
          <a:lstStyle/>
          <a:p>
            <a:r>
              <a:rPr lang="en-GB" sz="3200" b="1"/>
              <a:t>Mean Standard Age Score (SAS)</a:t>
            </a:r>
          </a:p>
          <a:p>
            <a:pPr>
              <a:tabLst>
                <a:tab pos="2695575" algn="l"/>
              </a:tabLst>
            </a:pPr>
            <a:endParaRPr lang="en-GB" sz="1200"/>
          </a:p>
          <a:p>
            <a:pPr>
              <a:tabLst>
                <a:tab pos="2695575" algn="l"/>
              </a:tabLst>
            </a:pPr>
            <a:r>
              <a:rPr lang="en-GB" sz="2800"/>
              <a:t>Score of 133+ 	</a:t>
            </a:r>
            <a:r>
              <a:rPr lang="en-GB" sz="2800">
                <a:sym typeface="Wingdings 3" panose="05040102010807070707" pitchFamily="18" charset="2"/>
              </a:rPr>
              <a:t> </a:t>
            </a:r>
            <a:r>
              <a:rPr lang="en-GB" sz="2800"/>
              <a:t>	</a:t>
            </a:r>
            <a:r>
              <a:rPr lang="en-US" sz="2800"/>
              <a:t>top 1%</a:t>
            </a:r>
          </a:p>
          <a:p>
            <a:pPr>
              <a:tabLst>
                <a:tab pos="2695575" algn="l"/>
              </a:tabLst>
            </a:pPr>
            <a:r>
              <a:rPr lang="en-US" sz="2800"/>
              <a:t>Score of 120+	</a:t>
            </a:r>
            <a:r>
              <a:rPr lang="en-GB" sz="2800">
                <a:sym typeface="Wingdings 3" panose="05040102010807070707" pitchFamily="18" charset="2"/>
              </a:rPr>
              <a:t> </a:t>
            </a:r>
            <a:r>
              <a:rPr lang="en-GB" sz="2800"/>
              <a:t>	</a:t>
            </a:r>
            <a:r>
              <a:rPr lang="en-US" sz="2800"/>
              <a:t>top  9%</a:t>
            </a:r>
          </a:p>
          <a:p>
            <a:pPr>
              <a:tabLst>
                <a:tab pos="2695575" algn="l"/>
              </a:tabLst>
            </a:pPr>
            <a:r>
              <a:rPr lang="en-GB" sz="2800"/>
              <a:t>Score of 100	</a:t>
            </a:r>
            <a:r>
              <a:rPr lang="en-GB" sz="2800">
                <a:sym typeface="Wingdings 3" panose="05040102010807070707" pitchFamily="18" charset="2"/>
              </a:rPr>
              <a:t> </a:t>
            </a:r>
            <a:r>
              <a:rPr lang="en-GB" sz="2800"/>
              <a:t>	average</a:t>
            </a:r>
          </a:p>
          <a:p>
            <a:pPr>
              <a:tabLst>
                <a:tab pos="2695575" algn="l"/>
              </a:tabLst>
            </a:pPr>
            <a:endParaRPr lang="en-GB" sz="1600"/>
          </a:p>
          <a:p>
            <a:pPr>
              <a:tabLst>
                <a:tab pos="2695575" algn="l"/>
              </a:tabLst>
            </a:pPr>
            <a:r>
              <a:rPr lang="en-GB" sz="2800" b="1"/>
              <a:t>Score of 97-103+	</a:t>
            </a:r>
            <a:r>
              <a:rPr lang="en-GB" sz="2800" b="1">
                <a:sym typeface="Wingdings 3" panose="05040102010807070707" pitchFamily="18" charset="2"/>
              </a:rPr>
              <a:t>	</a:t>
            </a:r>
            <a:r>
              <a:rPr lang="en-GB" sz="2800" b="1"/>
              <a:t>5+ GCSE</a:t>
            </a:r>
          </a:p>
        </p:txBody>
      </p:sp>
    </p:spTree>
    <p:extLst>
      <p:ext uri="{BB962C8B-B14F-4D97-AF65-F5344CB8AC3E}">
        <p14:creationId xmlns:p14="http://schemas.microsoft.com/office/powerpoint/2010/main" val="1323840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7236040"/>
              </p:ext>
            </p:extLst>
          </p:nvPr>
        </p:nvGraphicFramePr>
        <p:xfrm>
          <a:off x="5747657" y="1156153"/>
          <a:ext cx="6325886" cy="4391999"/>
        </p:xfrm>
        <a:graphic>
          <a:graphicData uri="http://schemas.openxmlformats.org/drawingml/2006/table">
            <a:tbl>
              <a:tblPr/>
              <a:tblGrid>
                <a:gridCol w="1061357">
                  <a:extLst>
                    <a:ext uri="{9D8B030D-6E8A-4147-A177-3AD203B41FA5}">
                      <a16:colId xmlns:a16="http://schemas.microsoft.com/office/drawing/2014/main" val="20000"/>
                    </a:ext>
                  </a:extLst>
                </a:gridCol>
                <a:gridCol w="1110343">
                  <a:extLst>
                    <a:ext uri="{9D8B030D-6E8A-4147-A177-3AD203B41FA5}">
                      <a16:colId xmlns:a16="http://schemas.microsoft.com/office/drawing/2014/main" val="20001"/>
                    </a:ext>
                  </a:extLst>
                </a:gridCol>
                <a:gridCol w="2400300">
                  <a:extLst>
                    <a:ext uri="{9D8B030D-6E8A-4147-A177-3AD203B41FA5}">
                      <a16:colId xmlns:a16="http://schemas.microsoft.com/office/drawing/2014/main" val="20002"/>
                    </a:ext>
                  </a:extLst>
                </a:gridCol>
                <a:gridCol w="1753886">
                  <a:extLst>
                    <a:ext uri="{9D8B030D-6E8A-4147-A177-3AD203B41FA5}">
                      <a16:colId xmlns:a16="http://schemas.microsoft.com/office/drawing/2014/main" val="20003"/>
                    </a:ext>
                  </a:extLst>
                </a:gridCol>
              </a:tblGrid>
              <a:tr h="629864">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1" i="0" u="none" strike="noStrike" cap="none" normalizeH="0" baseline="0" err="1">
                          <a:ln>
                            <a:noFill/>
                          </a:ln>
                          <a:solidFill>
                            <a:schemeClr val="tx1"/>
                          </a:solidFill>
                          <a:effectLst/>
                          <a:latin typeface="+mn-lt"/>
                          <a:cs typeface="Arial" charset="0"/>
                        </a:rPr>
                        <a:t>Stanine</a:t>
                      </a:r>
                      <a:endParaRPr kumimoji="0" lang="en-US" sz="2000" b="1"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1" i="0" u="none" strike="noStrike" cap="none" normalizeH="0" baseline="0">
                          <a:ln>
                            <a:noFill/>
                          </a:ln>
                          <a:solidFill>
                            <a:schemeClr val="tx1"/>
                          </a:solidFill>
                          <a:effectLst/>
                          <a:latin typeface="+mn-lt"/>
                          <a:cs typeface="Arial" charset="0"/>
                        </a:rPr>
                        <a:t>% Pupils</a:t>
                      </a:r>
                      <a:endParaRPr kumimoji="0" lang="en-US" sz="2000" b="1"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1" i="0" u="none" strike="noStrike" cap="none" normalizeH="0" baseline="0">
                          <a:ln>
                            <a:noFill/>
                          </a:ln>
                          <a:solidFill>
                            <a:schemeClr val="tx1"/>
                          </a:solidFill>
                          <a:effectLst/>
                          <a:latin typeface="+mn-lt"/>
                          <a:cs typeface="Arial" charset="0"/>
                        </a:rPr>
                        <a:t>Standard Age Score</a:t>
                      </a:r>
                      <a:endParaRPr kumimoji="0" lang="en-US" sz="2000" b="1"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1" i="0" u="none" strike="noStrike" cap="none" normalizeH="0" baseline="0">
                          <a:ln>
                            <a:noFill/>
                          </a:ln>
                          <a:solidFill>
                            <a:schemeClr val="tx1"/>
                          </a:solidFill>
                          <a:effectLst/>
                          <a:latin typeface="+mn-lt"/>
                          <a:cs typeface="Arial" charset="0"/>
                        </a:rPr>
                        <a:t>Description</a:t>
                      </a:r>
                      <a:endParaRPr kumimoji="0" lang="en-US" sz="2000" b="1"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9</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4</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127+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Very High</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1"/>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8</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119-126</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Above 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2"/>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12</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112-118</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Above 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3"/>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6</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104-111</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4"/>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5</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20</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97-103</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5"/>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4</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89-96</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6"/>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3</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12</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82-88</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Below 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7"/>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2</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74-81</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Below 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8"/>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4</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73-</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Very low</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9"/>
                  </a:ext>
                </a:extLst>
              </a:tr>
            </a:tbl>
          </a:graphicData>
        </a:graphic>
      </p:graphicFrame>
      <p:sp>
        <p:nvSpPr>
          <p:cNvPr id="3" name="TextBox 2"/>
          <p:cNvSpPr txBox="1"/>
          <p:nvPr/>
        </p:nvSpPr>
        <p:spPr>
          <a:xfrm>
            <a:off x="100404" y="1002277"/>
            <a:ext cx="5647253" cy="646331"/>
          </a:xfrm>
          <a:prstGeom prst="rect">
            <a:avLst/>
          </a:prstGeom>
          <a:noFill/>
        </p:spPr>
        <p:txBody>
          <a:bodyPr wrap="square" rtlCol="0">
            <a:spAutoFit/>
          </a:bodyPr>
          <a:lstStyle/>
          <a:p>
            <a:r>
              <a:rPr lang="en-GB" sz="3600" b="1">
                <a:solidFill>
                  <a:srgbClr val="FDB614"/>
                </a:solidFill>
                <a:latin typeface="Tw Cen MT" panose="020B0602020104020603" pitchFamily="34" charset="0"/>
              </a:rPr>
              <a:t>How </a:t>
            </a:r>
            <a:r>
              <a:rPr lang="en-GB" sz="3600">
                <a:latin typeface="Tw Cen MT" panose="020B0602020104020603" pitchFamily="34" charset="0"/>
              </a:rPr>
              <a:t>to interpret CAT Scores?</a:t>
            </a:r>
          </a:p>
        </p:txBody>
      </p:sp>
      <p:sp>
        <p:nvSpPr>
          <p:cNvPr id="4" name="TextBox 3"/>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Knowing your Pupils: </a:t>
            </a:r>
            <a:r>
              <a:rPr lang="en-GB" sz="4400" b="1">
                <a:latin typeface="Tw Cen MT" panose="020B0602020104020603" pitchFamily="34" charset="0"/>
              </a:rPr>
              <a:t>CAT Scores</a:t>
            </a:r>
            <a:endParaRPr lang="en-GB" sz="3600" b="1">
              <a:solidFill>
                <a:srgbClr val="FFC203"/>
              </a:solidFill>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176892" y="3498396"/>
            <a:ext cx="1714500" cy="2114550"/>
          </a:xfrm>
          <a:prstGeom prst="rect">
            <a:avLst/>
          </a:prstGeom>
        </p:spPr>
      </p:pic>
      <p:sp>
        <p:nvSpPr>
          <p:cNvPr id="8" name="TextBox 7"/>
          <p:cNvSpPr txBox="1"/>
          <p:nvPr/>
        </p:nvSpPr>
        <p:spPr>
          <a:xfrm>
            <a:off x="440872" y="2596243"/>
            <a:ext cx="1345240" cy="584775"/>
          </a:xfrm>
          <a:prstGeom prst="rect">
            <a:avLst/>
          </a:prstGeom>
          <a:noFill/>
        </p:spPr>
        <p:txBody>
          <a:bodyPr wrap="none" rtlCol="0">
            <a:spAutoFit/>
          </a:bodyPr>
          <a:lstStyle/>
          <a:p>
            <a:r>
              <a:rPr lang="en-GB" sz="3200" b="1">
                <a:solidFill>
                  <a:srgbClr val="7FC072"/>
                </a:solidFill>
              </a:rPr>
              <a:t>Pupil 1</a:t>
            </a:r>
          </a:p>
        </p:txBody>
      </p:sp>
      <p:sp>
        <p:nvSpPr>
          <p:cNvPr id="9" name="Rectangle 8"/>
          <p:cNvSpPr/>
          <p:nvPr/>
        </p:nvSpPr>
        <p:spPr>
          <a:xfrm>
            <a:off x="177323" y="1632856"/>
            <a:ext cx="5358063" cy="9144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a:solidFill>
                  <a:schemeClr val="tx1"/>
                </a:solidFill>
              </a:rPr>
              <a:t>Reflect: </a:t>
            </a:r>
            <a:r>
              <a:rPr lang="en-GB" sz="2800">
                <a:solidFill>
                  <a:schemeClr val="tx1"/>
                </a:solidFill>
              </a:rPr>
              <a:t>What information can you gather from the table below.</a:t>
            </a:r>
          </a:p>
        </p:txBody>
      </p:sp>
      <p:pic>
        <p:nvPicPr>
          <p:cNvPr id="10" name="Picture 2" descr="https://www.gl-assessment.co.uk/media/351428/cat4-cropped.png"/>
          <p:cNvPicPr>
            <a:picLocks noChangeAspect="1" noChangeArrowheads="1"/>
          </p:cNvPicPr>
          <p:nvPr/>
        </p:nvPicPr>
        <p:blipFill rotWithShape="1">
          <a:blip r:embed="rId3">
            <a:extLst>
              <a:ext uri="{28A0092B-C50C-407E-A947-70E740481C1C}">
                <a14:useLocalDpi xmlns:a14="http://schemas.microsoft.com/office/drawing/2010/main" val="0"/>
              </a:ext>
            </a:extLst>
          </a:blip>
          <a:srcRect r="62412"/>
          <a:stretch/>
        </p:blipFill>
        <p:spPr bwMode="auto">
          <a:xfrm>
            <a:off x="2024742" y="2522854"/>
            <a:ext cx="3549603" cy="3129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784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747657" y="1156153"/>
          <a:ext cx="6325886" cy="4391999"/>
        </p:xfrm>
        <a:graphic>
          <a:graphicData uri="http://schemas.openxmlformats.org/drawingml/2006/table">
            <a:tbl>
              <a:tblPr/>
              <a:tblGrid>
                <a:gridCol w="1061357">
                  <a:extLst>
                    <a:ext uri="{9D8B030D-6E8A-4147-A177-3AD203B41FA5}">
                      <a16:colId xmlns:a16="http://schemas.microsoft.com/office/drawing/2014/main" val="20000"/>
                    </a:ext>
                  </a:extLst>
                </a:gridCol>
                <a:gridCol w="1110343">
                  <a:extLst>
                    <a:ext uri="{9D8B030D-6E8A-4147-A177-3AD203B41FA5}">
                      <a16:colId xmlns:a16="http://schemas.microsoft.com/office/drawing/2014/main" val="20001"/>
                    </a:ext>
                  </a:extLst>
                </a:gridCol>
                <a:gridCol w="2400300">
                  <a:extLst>
                    <a:ext uri="{9D8B030D-6E8A-4147-A177-3AD203B41FA5}">
                      <a16:colId xmlns:a16="http://schemas.microsoft.com/office/drawing/2014/main" val="20002"/>
                    </a:ext>
                  </a:extLst>
                </a:gridCol>
                <a:gridCol w="1753886">
                  <a:extLst>
                    <a:ext uri="{9D8B030D-6E8A-4147-A177-3AD203B41FA5}">
                      <a16:colId xmlns:a16="http://schemas.microsoft.com/office/drawing/2014/main" val="20003"/>
                    </a:ext>
                  </a:extLst>
                </a:gridCol>
              </a:tblGrid>
              <a:tr h="629864">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1" i="0" u="none" strike="noStrike" cap="none" normalizeH="0" baseline="0" err="1">
                          <a:ln>
                            <a:noFill/>
                          </a:ln>
                          <a:solidFill>
                            <a:schemeClr val="tx1"/>
                          </a:solidFill>
                          <a:effectLst/>
                          <a:latin typeface="+mn-lt"/>
                          <a:cs typeface="Arial" charset="0"/>
                        </a:rPr>
                        <a:t>Stanine</a:t>
                      </a:r>
                      <a:endParaRPr kumimoji="0" lang="en-US" sz="2000" b="1"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1" i="0" u="none" strike="noStrike" cap="none" normalizeH="0" baseline="0">
                          <a:ln>
                            <a:noFill/>
                          </a:ln>
                          <a:solidFill>
                            <a:schemeClr val="tx1"/>
                          </a:solidFill>
                          <a:effectLst/>
                          <a:latin typeface="+mn-lt"/>
                          <a:cs typeface="Arial" charset="0"/>
                        </a:rPr>
                        <a:t>% Pupils</a:t>
                      </a:r>
                      <a:endParaRPr kumimoji="0" lang="en-US" sz="2000" b="1"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1" i="0" u="none" strike="noStrike" cap="none" normalizeH="0" baseline="0">
                          <a:ln>
                            <a:noFill/>
                          </a:ln>
                          <a:solidFill>
                            <a:schemeClr val="tx1"/>
                          </a:solidFill>
                          <a:effectLst/>
                          <a:latin typeface="+mn-lt"/>
                          <a:cs typeface="Arial" charset="0"/>
                        </a:rPr>
                        <a:t>Standard Age Score</a:t>
                      </a:r>
                      <a:endParaRPr kumimoji="0" lang="en-US" sz="2000" b="1"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1" i="0" u="none" strike="noStrike" cap="none" normalizeH="0" baseline="0">
                          <a:ln>
                            <a:noFill/>
                          </a:ln>
                          <a:solidFill>
                            <a:schemeClr val="tx1"/>
                          </a:solidFill>
                          <a:effectLst/>
                          <a:latin typeface="+mn-lt"/>
                          <a:cs typeface="Arial" charset="0"/>
                        </a:rPr>
                        <a:t>Description</a:t>
                      </a:r>
                      <a:endParaRPr kumimoji="0" lang="en-US" sz="2000" b="1"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9</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4</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127+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Very High</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1"/>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8</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119-126</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Above 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2"/>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12</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112-118</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Above 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3"/>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6</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104-111</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4"/>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5</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20</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97-103</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5"/>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4</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89-96</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6"/>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3</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12</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82-88</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Below 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7"/>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2</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7</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74-81</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Below Average</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8"/>
                  </a:ext>
                </a:extLst>
              </a:tr>
              <a:tr h="418015">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1</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4</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73-</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Tx/>
                        <a:buFontTx/>
                        <a:buNone/>
                        <a:tabLst/>
                      </a:pPr>
                      <a:r>
                        <a:rPr kumimoji="0" lang="en-GB" sz="2000" b="0" i="0" u="none" strike="noStrike" cap="none" normalizeH="0" baseline="0">
                          <a:ln>
                            <a:noFill/>
                          </a:ln>
                          <a:solidFill>
                            <a:schemeClr val="tx1"/>
                          </a:solidFill>
                          <a:effectLst/>
                          <a:latin typeface="+mn-lt"/>
                          <a:cs typeface="Arial" charset="0"/>
                        </a:rPr>
                        <a:t>Very low</a:t>
                      </a:r>
                      <a:endParaRPr kumimoji="0" lang="en-US" sz="2000" b="0" i="0" u="none" strike="noStrike" cap="none" normalizeH="0" baseline="0">
                        <a:ln>
                          <a:noFill/>
                        </a:ln>
                        <a:solidFill>
                          <a:schemeClr val="tx1"/>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9"/>
                  </a:ext>
                </a:extLst>
              </a:tr>
            </a:tbl>
          </a:graphicData>
        </a:graphic>
      </p:graphicFrame>
      <p:sp>
        <p:nvSpPr>
          <p:cNvPr id="3" name="TextBox 2"/>
          <p:cNvSpPr txBox="1"/>
          <p:nvPr/>
        </p:nvSpPr>
        <p:spPr>
          <a:xfrm>
            <a:off x="100404" y="1002277"/>
            <a:ext cx="5647253" cy="646331"/>
          </a:xfrm>
          <a:prstGeom prst="rect">
            <a:avLst/>
          </a:prstGeom>
          <a:noFill/>
        </p:spPr>
        <p:txBody>
          <a:bodyPr wrap="square" rtlCol="0">
            <a:spAutoFit/>
          </a:bodyPr>
          <a:lstStyle/>
          <a:p>
            <a:r>
              <a:rPr lang="en-GB" sz="3600" b="1">
                <a:solidFill>
                  <a:srgbClr val="FDB614"/>
                </a:solidFill>
                <a:latin typeface="Tw Cen MT" panose="020B0602020104020603" pitchFamily="34" charset="0"/>
              </a:rPr>
              <a:t>How </a:t>
            </a:r>
            <a:r>
              <a:rPr lang="en-GB" sz="3600">
                <a:latin typeface="Tw Cen MT" panose="020B0602020104020603" pitchFamily="34" charset="0"/>
              </a:rPr>
              <a:t>to interpret CAT Scores?</a:t>
            </a:r>
          </a:p>
        </p:txBody>
      </p:sp>
      <p:sp>
        <p:nvSpPr>
          <p:cNvPr id="4" name="TextBox 3"/>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Knowing your Pupils: </a:t>
            </a:r>
            <a:r>
              <a:rPr lang="en-GB" sz="4400" b="1">
                <a:latin typeface="Tw Cen MT" panose="020B0602020104020603" pitchFamily="34" charset="0"/>
              </a:rPr>
              <a:t>CAT Scores</a:t>
            </a:r>
            <a:endParaRPr lang="en-GB" sz="3600" b="1">
              <a:solidFill>
                <a:srgbClr val="FFC203"/>
              </a:solidFill>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0872" y="2596243"/>
            <a:ext cx="1345240" cy="584775"/>
          </a:xfrm>
          <a:prstGeom prst="rect">
            <a:avLst/>
          </a:prstGeom>
          <a:noFill/>
        </p:spPr>
        <p:txBody>
          <a:bodyPr wrap="none" rtlCol="0">
            <a:spAutoFit/>
          </a:bodyPr>
          <a:lstStyle/>
          <a:p>
            <a:r>
              <a:rPr lang="en-GB" sz="3200" b="1">
                <a:solidFill>
                  <a:srgbClr val="71B9E1"/>
                </a:solidFill>
              </a:rPr>
              <a:t>Pupil 2</a:t>
            </a:r>
          </a:p>
        </p:txBody>
      </p:sp>
      <p:sp>
        <p:nvSpPr>
          <p:cNvPr id="9" name="Rectangle 8"/>
          <p:cNvSpPr/>
          <p:nvPr/>
        </p:nvSpPr>
        <p:spPr>
          <a:xfrm>
            <a:off x="177323" y="1632856"/>
            <a:ext cx="5358063" cy="9144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a:solidFill>
                  <a:schemeClr val="tx1"/>
                </a:solidFill>
              </a:rPr>
              <a:t>Reflect: </a:t>
            </a:r>
            <a:r>
              <a:rPr lang="en-GB" sz="2800">
                <a:solidFill>
                  <a:schemeClr val="tx1"/>
                </a:solidFill>
              </a:rPr>
              <a:t>What information can you gather from the table below.</a:t>
            </a:r>
          </a:p>
        </p:txBody>
      </p:sp>
      <p:pic>
        <p:nvPicPr>
          <p:cNvPr id="10" name="Picture 4" descr="How to use the CAT4 in class - basic - by Nicola Lambros [Infographic]"/>
          <p:cNvPicPr>
            <a:picLocks noChangeAspect="1" noChangeArrowheads="1"/>
          </p:cNvPicPr>
          <p:nvPr/>
        </p:nvPicPr>
        <p:blipFill rotWithShape="1">
          <a:blip r:embed="rId2">
            <a:extLst>
              <a:ext uri="{28A0092B-C50C-407E-A947-70E740481C1C}">
                <a14:useLocalDpi xmlns:a14="http://schemas.microsoft.com/office/drawing/2010/main" val="0"/>
              </a:ext>
            </a:extLst>
          </a:blip>
          <a:srcRect l="2781" t="14648" r="59183" b="2549"/>
          <a:stretch/>
        </p:blipFill>
        <p:spPr bwMode="auto">
          <a:xfrm>
            <a:off x="1980914" y="2610634"/>
            <a:ext cx="3593432" cy="313960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reative People, Icon, Inspiration, Related, and Child image ideas &amp;  inspiration on Designspira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282" y="3053443"/>
            <a:ext cx="2808513" cy="280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498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119257" y="4691743"/>
            <a:ext cx="2057400" cy="4735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9867899" y="4691743"/>
            <a:ext cx="2057400" cy="4735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141029" y="5132615"/>
            <a:ext cx="680357" cy="4735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867899" y="5132615"/>
            <a:ext cx="680357" cy="4735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p:cNvGraphicFramePr>
            <a:graphicFrameLocks noGrp="1"/>
          </p:cNvGraphicFramePr>
          <p:nvPr>
            <p:extLst>
              <p:ext uri="{D42A27DB-BD31-4B8C-83A1-F6EECF244321}">
                <p14:modId xmlns:p14="http://schemas.microsoft.com/office/powerpoint/2010/main" val="3845138283"/>
              </p:ext>
            </p:extLst>
          </p:nvPr>
        </p:nvGraphicFramePr>
        <p:xfrm>
          <a:off x="6239604" y="1107212"/>
          <a:ext cx="5698668" cy="4509094"/>
        </p:xfrm>
        <a:graphic>
          <a:graphicData uri="http://schemas.openxmlformats.org/drawingml/2006/table">
            <a:tbl>
              <a:tblPr/>
              <a:tblGrid>
                <a:gridCol w="890753">
                  <a:extLst>
                    <a:ext uri="{9D8B030D-6E8A-4147-A177-3AD203B41FA5}">
                      <a16:colId xmlns:a16="http://schemas.microsoft.com/office/drawing/2014/main" val="20000"/>
                    </a:ext>
                  </a:extLst>
                </a:gridCol>
                <a:gridCol w="686845">
                  <a:extLst>
                    <a:ext uri="{9D8B030D-6E8A-4147-A177-3AD203B41FA5}">
                      <a16:colId xmlns:a16="http://schemas.microsoft.com/office/drawing/2014/main" val="20001"/>
                    </a:ext>
                  </a:extLst>
                </a:gridCol>
                <a:gridCol w="686845">
                  <a:extLst>
                    <a:ext uri="{9D8B030D-6E8A-4147-A177-3AD203B41FA5}">
                      <a16:colId xmlns:a16="http://schemas.microsoft.com/office/drawing/2014/main" val="20002"/>
                    </a:ext>
                  </a:extLst>
                </a:gridCol>
                <a:gridCol w="686845">
                  <a:extLst>
                    <a:ext uri="{9D8B030D-6E8A-4147-A177-3AD203B41FA5}">
                      <a16:colId xmlns:a16="http://schemas.microsoft.com/office/drawing/2014/main" val="20003"/>
                    </a:ext>
                  </a:extLst>
                </a:gridCol>
                <a:gridCol w="686845">
                  <a:extLst>
                    <a:ext uri="{9D8B030D-6E8A-4147-A177-3AD203B41FA5}">
                      <a16:colId xmlns:a16="http://schemas.microsoft.com/office/drawing/2014/main" val="20004"/>
                    </a:ext>
                  </a:extLst>
                </a:gridCol>
                <a:gridCol w="686845">
                  <a:extLst>
                    <a:ext uri="{9D8B030D-6E8A-4147-A177-3AD203B41FA5}">
                      <a16:colId xmlns:a16="http://schemas.microsoft.com/office/drawing/2014/main" val="20005"/>
                    </a:ext>
                  </a:extLst>
                </a:gridCol>
                <a:gridCol w="686845">
                  <a:extLst>
                    <a:ext uri="{9D8B030D-6E8A-4147-A177-3AD203B41FA5}">
                      <a16:colId xmlns:a16="http://schemas.microsoft.com/office/drawing/2014/main" val="20006"/>
                    </a:ext>
                  </a:extLst>
                </a:gridCol>
                <a:gridCol w="686845">
                  <a:extLst>
                    <a:ext uri="{9D8B030D-6E8A-4147-A177-3AD203B41FA5}">
                      <a16:colId xmlns:a16="http://schemas.microsoft.com/office/drawing/2014/main" val="20007"/>
                    </a:ext>
                  </a:extLst>
                </a:gridCol>
              </a:tblGrid>
              <a:tr h="2169094">
                <a:tc>
                  <a:txBody>
                    <a:bodyPr/>
                    <a:lstStyle/>
                    <a:p>
                      <a:pPr algn="l" fontAlgn="b"/>
                      <a:r>
                        <a:rPr lang="en-GB" sz="1600" b="1" i="0" u="none" strike="noStrike">
                          <a:solidFill>
                            <a:srgbClr val="000000"/>
                          </a:solidFill>
                          <a:latin typeface="Arial"/>
                        </a:rPr>
                        <a:t> Surname Forename</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1" i="0" u="none" strike="noStrike">
                          <a:solidFill>
                            <a:srgbClr val="000000"/>
                          </a:solidFill>
                          <a:latin typeface="Arial"/>
                        </a:rPr>
                        <a:t> CATS Verbal</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1" i="0" u="none" strike="noStrike">
                          <a:solidFill>
                            <a:srgbClr val="000000"/>
                          </a:solidFill>
                          <a:latin typeface="Arial"/>
                        </a:rPr>
                        <a:t> CATS Quantitative</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1" i="0" u="none" strike="noStrike">
                          <a:solidFill>
                            <a:srgbClr val="000000"/>
                          </a:solidFill>
                          <a:latin typeface="Arial"/>
                        </a:rPr>
                        <a:t> CATS Non-verbal</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1" i="0" u="none" strike="noStrike">
                          <a:solidFill>
                            <a:srgbClr val="000000"/>
                          </a:solidFill>
                          <a:latin typeface="Arial"/>
                        </a:rPr>
                        <a:t> CATS Mean SAS</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1" i="0" u="none" strike="noStrike">
                          <a:solidFill>
                            <a:srgbClr val="000000"/>
                          </a:solidFill>
                          <a:latin typeface="Arial"/>
                        </a:rPr>
                        <a:t> KS2 English</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1" i="0" u="none" strike="noStrike">
                          <a:solidFill>
                            <a:srgbClr val="000000"/>
                          </a:solidFill>
                          <a:latin typeface="Arial"/>
                        </a:rPr>
                        <a:t> KS2 Maths</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600" b="1" i="0" u="none" strike="noStrike">
                          <a:solidFill>
                            <a:srgbClr val="000000"/>
                          </a:solidFill>
                          <a:latin typeface="Arial"/>
                        </a:rPr>
                        <a:t> KS2 Science</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68000">
                <a:tc>
                  <a:txBody>
                    <a:bodyPr/>
                    <a:lstStyle/>
                    <a:p>
                      <a:pPr algn="ctr" fontAlgn="t"/>
                      <a:r>
                        <a:rPr lang="en-GB" sz="1600" b="0" i="0" u="none" strike="noStrike">
                          <a:solidFill>
                            <a:srgbClr val="000000"/>
                          </a:solidFill>
                          <a:latin typeface="Arial"/>
                        </a:rPr>
                        <a:t>Pupil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4B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3B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4B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6800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600" b="0" i="0" u="none" strike="noStrike">
                          <a:solidFill>
                            <a:srgbClr val="000000"/>
                          </a:solidFill>
                          <a:latin typeface="Arial"/>
                        </a:rPr>
                        <a:t>Pupil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3B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4C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5C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6800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600" b="0" i="0" u="none" strike="noStrike">
                          <a:solidFill>
                            <a:srgbClr val="000000"/>
                          </a:solidFill>
                          <a:latin typeface="Arial"/>
                        </a:rPr>
                        <a:t>Pupil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4B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4A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5C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68000">
                <a:tc>
                  <a:txBody>
                    <a:bodyPr/>
                    <a:lstStyle/>
                    <a:p>
                      <a:pPr algn="ctr" fontAlgn="t"/>
                      <a:r>
                        <a:rPr lang="en-GB" sz="1600" b="0" i="0" u="none" strike="noStrike">
                          <a:solidFill>
                            <a:srgbClr val="000000"/>
                          </a:solidFill>
                          <a:latin typeface="Arial"/>
                        </a:rPr>
                        <a:t>Pupil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5C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4A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5B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46800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600" b="0" i="0" u="none" strike="noStrike">
                          <a:solidFill>
                            <a:srgbClr val="000000"/>
                          </a:solidFill>
                          <a:latin typeface="Arial"/>
                        </a:rPr>
                        <a:t>Pupil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4A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5A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600" b="0" i="0" u="none" strike="noStrike">
                          <a:solidFill>
                            <a:srgbClr val="000000"/>
                          </a:solidFill>
                          <a:latin typeface="Arial"/>
                        </a:rPr>
                        <a:t>5A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TextBox 2"/>
          <p:cNvSpPr txBox="1"/>
          <p:nvPr/>
        </p:nvSpPr>
        <p:spPr>
          <a:xfrm>
            <a:off x="100404" y="1002277"/>
            <a:ext cx="5647253" cy="646331"/>
          </a:xfrm>
          <a:prstGeom prst="rect">
            <a:avLst/>
          </a:prstGeom>
          <a:noFill/>
        </p:spPr>
        <p:txBody>
          <a:bodyPr wrap="square" rtlCol="0">
            <a:spAutoFit/>
          </a:bodyPr>
          <a:lstStyle/>
          <a:p>
            <a:r>
              <a:rPr lang="en-GB" sz="3600" b="1">
                <a:solidFill>
                  <a:srgbClr val="FDB614"/>
                </a:solidFill>
                <a:latin typeface="Tw Cen MT" panose="020B0602020104020603" pitchFamily="34" charset="0"/>
              </a:rPr>
              <a:t>How </a:t>
            </a:r>
            <a:r>
              <a:rPr lang="en-GB" sz="3600">
                <a:latin typeface="Tw Cen MT" panose="020B0602020104020603" pitchFamily="34" charset="0"/>
              </a:rPr>
              <a:t>to interpret CAT Scores?</a:t>
            </a:r>
          </a:p>
        </p:txBody>
      </p:sp>
      <p:sp>
        <p:nvSpPr>
          <p:cNvPr id="4" name="TextBox 3"/>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Knowing your Pupils: </a:t>
            </a:r>
            <a:r>
              <a:rPr lang="en-GB" sz="4400" b="1">
                <a:latin typeface="Tw Cen MT" panose="020B0602020104020603" pitchFamily="34" charset="0"/>
              </a:rPr>
              <a:t>CAT Scores</a:t>
            </a:r>
            <a:endParaRPr lang="en-GB" sz="3600" b="1">
              <a:solidFill>
                <a:srgbClr val="FFC203"/>
              </a:solidFill>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6957" y="1681843"/>
            <a:ext cx="5484707" cy="2062103"/>
          </a:xfrm>
          <a:prstGeom prst="rect">
            <a:avLst/>
          </a:prstGeom>
          <a:solidFill>
            <a:schemeClr val="accent4">
              <a:lumMod val="20000"/>
              <a:lumOff val="80000"/>
            </a:schemeClr>
          </a:solidFill>
        </p:spPr>
        <p:txBody>
          <a:bodyPr wrap="none" rtlCol="0">
            <a:spAutoFit/>
          </a:bodyPr>
          <a:lstStyle/>
          <a:p>
            <a:r>
              <a:rPr lang="en-GB" sz="2800" b="1"/>
              <a:t>Task: </a:t>
            </a:r>
            <a:r>
              <a:rPr lang="en-GB" sz="2400"/>
              <a:t>Identify in the table any anomalies.</a:t>
            </a:r>
          </a:p>
          <a:p>
            <a:r>
              <a:rPr lang="en-GB" sz="2800" b="1"/>
              <a:t>Reflect:</a:t>
            </a:r>
          </a:p>
          <a:p>
            <a:pPr marL="457200" indent="-457200">
              <a:buFont typeface="Wingdings" panose="05000000000000000000" pitchFamily="2" charset="2"/>
              <a:buChar char="§"/>
            </a:pPr>
            <a:r>
              <a:rPr lang="en-GB" sz="2400"/>
              <a:t>What might be the reason(s)?</a:t>
            </a:r>
          </a:p>
          <a:p>
            <a:pPr marL="457200" indent="-457200">
              <a:buFont typeface="Wingdings" panose="05000000000000000000" pitchFamily="2" charset="2"/>
              <a:buChar char="§"/>
            </a:pPr>
            <a:r>
              <a:rPr lang="en-GB" sz="2400"/>
              <a:t>How could it be addressed?</a:t>
            </a:r>
          </a:p>
          <a:p>
            <a:pPr marL="457200" indent="-457200">
              <a:buFont typeface="Wingdings" panose="05000000000000000000" pitchFamily="2" charset="2"/>
              <a:buChar char="§"/>
            </a:pPr>
            <a:r>
              <a:rPr lang="en-GB" sz="2400"/>
              <a:t>How would that impact your teaching?</a:t>
            </a:r>
          </a:p>
        </p:txBody>
      </p:sp>
    </p:spTree>
    <p:extLst>
      <p:ext uri="{BB962C8B-B14F-4D97-AF65-F5344CB8AC3E}">
        <p14:creationId xmlns:p14="http://schemas.microsoft.com/office/powerpoint/2010/main" val="95573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53442" y="1126673"/>
            <a:ext cx="4229101" cy="2862322"/>
          </a:xfrm>
          <a:prstGeom prst="rect">
            <a:avLst/>
          </a:prstGeom>
          <a:noFill/>
        </p:spPr>
        <p:txBody>
          <a:bodyPr wrap="square" lIns="91440" tIns="45720" rIns="91440" bIns="45720" rtlCol="0" anchor="t">
            <a:spAutoFit/>
          </a:bodyPr>
          <a:lstStyle/>
          <a:p>
            <a:pPr marL="800100" indent="-800100"/>
            <a:r>
              <a:rPr lang="en-GB" sz="3600" b="1"/>
              <a:t>2.1. </a:t>
            </a:r>
            <a:r>
              <a:rPr lang="en-GB" sz="3600"/>
              <a:t>KS3 progress and attainment – teacher assessed.</a:t>
            </a:r>
          </a:p>
          <a:p>
            <a:pPr marL="800100" indent="-800100"/>
            <a:r>
              <a:rPr lang="en-GB" sz="3600" b="1"/>
              <a:t>2.2. </a:t>
            </a:r>
            <a:r>
              <a:rPr lang="en-GB" sz="3600"/>
              <a:t>GCSE grades.</a:t>
            </a:r>
            <a:endParaRPr lang="en-GB" sz="3600">
              <a:cs typeface="Calibri"/>
            </a:endParaRPr>
          </a:p>
        </p:txBody>
      </p:sp>
      <p:sp>
        <p:nvSpPr>
          <p:cNvPr id="6" name="TextBox 5"/>
          <p:cNvSpPr txBox="1"/>
          <p:nvPr/>
        </p:nvSpPr>
        <p:spPr>
          <a:xfrm>
            <a:off x="102549" y="197582"/>
            <a:ext cx="6857810" cy="769441"/>
          </a:xfrm>
          <a:prstGeom prst="rect">
            <a:avLst/>
          </a:prstGeom>
          <a:solidFill>
            <a:srgbClr val="FFFFFF">
              <a:alpha val="30196"/>
            </a:srgbClr>
          </a:solidFill>
        </p:spPr>
        <p:txBody>
          <a:bodyPr wrap="square" rtlCol="0">
            <a:spAutoFit/>
          </a:bodyPr>
          <a:lstStyle/>
          <a:p>
            <a:pPr marL="620713" indent="-620713"/>
            <a:r>
              <a:rPr lang="en-GB" sz="4400" b="1">
                <a:latin typeface="Tw Cen MT" panose="020B0602020104020603" pitchFamily="34" charset="0"/>
              </a:rPr>
              <a:t>2. </a:t>
            </a:r>
            <a:r>
              <a:rPr lang="en-GB" sz="4400" b="1" spc="-100">
                <a:latin typeface="Tw Cen MT" panose="020B0602020104020603" pitchFamily="34" charset="0"/>
              </a:rPr>
              <a:t>School Level: Attainment</a:t>
            </a:r>
            <a:endParaRPr lang="en-GB" sz="3600" b="1" spc="-100">
              <a:solidFill>
                <a:srgbClr val="FFC203"/>
              </a:solidFill>
              <a:latin typeface="Tw Cen MT" panose="020B0602020104020603" pitchFamily="34" charset="0"/>
            </a:endParaRPr>
          </a:p>
        </p:txBody>
      </p:sp>
      <p:cxnSp>
        <p:nvCxnSpPr>
          <p:cNvPr id="7" name="Straight Connector 6"/>
          <p:cNvCxnSpPr/>
          <p:nvPr/>
        </p:nvCxnSpPr>
        <p:spPr>
          <a:xfrm>
            <a:off x="203200" y="988181"/>
            <a:ext cx="606112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266" name="Picture 2" descr="Grades - Free interface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61" y="1233676"/>
            <a:ext cx="2710455" cy="271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258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raded photos, royalty-free images, graphics, vectors &amp; videos | Adobe Sto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9153" y="3934963"/>
            <a:ext cx="3734036" cy="18670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8322" y="990433"/>
            <a:ext cx="6096000" cy="4832092"/>
          </a:xfrm>
          <a:prstGeom prst="rect">
            <a:avLst/>
          </a:prstGeom>
        </p:spPr>
        <p:txBody>
          <a:bodyPr lIns="91440" tIns="45720" rIns="91440" bIns="45720" anchor="t">
            <a:spAutoFit/>
          </a:bodyPr>
          <a:lstStyle/>
          <a:p>
            <a:r>
              <a:rPr lang="en-GB" sz="2800"/>
              <a:t>Levels, which are broad descriptions of ability in each subject area, became redundant in September 2014, when the new curriculum was introduced for almost all children.</a:t>
            </a:r>
          </a:p>
          <a:p>
            <a:r>
              <a:rPr lang="en-GB" sz="2800" b="1"/>
              <a:t>After the use of KS3 levels, it was left to schools to decide on how to track</a:t>
            </a:r>
            <a:br>
              <a:rPr lang="en-GB" sz="2800" b="1"/>
            </a:br>
            <a:r>
              <a:rPr lang="en-GB" sz="2800" b="1"/>
              <a:t>progress at Key Stage 3.</a:t>
            </a:r>
          </a:p>
          <a:p>
            <a:r>
              <a:rPr lang="en-GB" sz="2800"/>
              <a:t>Many schools have</a:t>
            </a:r>
            <a:br>
              <a:rPr lang="en-GB" sz="2800"/>
            </a:br>
            <a:r>
              <a:rPr lang="en-GB" sz="2800"/>
              <a:t>formulated their own</a:t>
            </a:r>
          </a:p>
          <a:p>
            <a:r>
              <a:rPr lang="en-GB" sz="2800"/>
              <a:t>approaches.</a:t>
            </a:r>
          </a:p>
        </p:txBody>
      </p:sp>
      <p:sp>
        <p:nvSpPr>
          <p:cNvPr id="3" name="TextBox 2"/>
          <p:cNvSpPr txBox="1"/>
          <p:nvPr/>
        </p:nvSpPr>
        <p:spPr>
          <a:xfrm>
            <a:off x="102548" y="197582"/>
            <a:ext cx="12089452" cy="769441"/>
          </a:xfrm>
          <a:prstGeom prst="rect">
            <a:avLst/>
          </a:prstGeom>
          <a:noFill/>
        </p:spPr>
        <p:txBody>
          <a:bodyPr wrap="square" lIns="91440" tIns="45720" rIns="91440" bIns="45720" rtlCol="0" anchor="t">
            <a:spAutoFit/>
          </a:bodyPr>
          <a:lstStyle/>
          <a:p>
            <a:r>
              <a:rPr lang="en-GB" sz="4400" b="1">
                <a:solidFill>
                  <a:srgbClr val="FDB614"/>
                </a:solidFill>
                <a:latin typeface="Tw Cen MT"/>
              </a:rPr>
              <a:t>Attainment: </a:t>
            </a:r>
            <a:r>
              <a:rPr lang="en-GB" sz="4400" b="1">
                <a:latin typeface="Tw Cen MT"/>
              </a:rPr>
              <a:t>KS3 </a:t>
            </a:r>
            <a:endParaRPr lang="en-GB" sz="3600" b="1">
              <a:solidFill>
                <a:srgbClr val="FFC203"/>
              </a:solidFill>
              <a:latin typeface="Tw Cen MT"/>
            </a:endParaRPr>
          </a:p>
        </p:txBody>
      </p:sp>
      <p:cxnSp>
        <p:nvCxnSpPr>
          <p:cNvPr id="4" name="Straight Connector 3"/>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93166" y="1122285"/>
            <a:ext cx="5516864" cy="3108543"/>
          </a:xfrm>
          <a:prstGeom prst="rect">
            <a:avLst/>
          </a:prstGeom>
          <a:solidFill>
            <a:schemeClr val="accent4">
              <a:lumMod val="20000"/>
              <a:lumOff val="80000"/>
            </a:schemeClr>
          </a:solidFill>
        </p:spPr>
        <p:txBody>
          <a:bodyPr wrap="square" rtlCol="0">
            <a:spAutoFit/>
          </a:bodyPr>
          <a:lstStyle/>
          <a:p>
            <a:r>
              <a:rPr lang="en-GB" sz="2800" b="1"/>
              <a:t>Reflect:</a:t>
            </a:r>
          </a:p>
          <a:p>
            <a:pPr marL="457200" indent="-457200">
              <a:buFont typeface="Wingdings" panose="05000000000000000000" pitchFamily="2" charset="2"/>
              <a:buChar char="§"/>
            </a:pPr>
            <a:r>
              <a:rPr lang="en-GB" sz="2400"/>
              <a:t>How does your school track progress at KS3 (steps, levels, tracking grades based on GCSE grading system, etc.)?</a:t>
            </a:r>
          </a:p>
          <a:p>
            <a:pPr marL="342900" indent="-342900">
              <a:buFont typeface="Wingdings" panose="05000000000000000000" pitchFamily="2" charset="2"/>
              <a:buChar char="§"/>
            </a:pPr>
            <a:r>
              <a:rPr lang="en-GB" sz="2400"/>
              <a:t>If using tracking grades, how are those subdivided?</a:t>
            </a:r>
          </a:p>
          <a:p>
            <a:pPr marL="342900" indent="-342900">
              <a:buFont typeface="Wingdings" panose="05000000000000000000" pitchFamily="2" charset="2"/>
              <a:buChar char="§"/>
            </a:pPr>
            <a:r>
              <a:rPr lang="en-GB" sz="2400"/>
              <a:t>Are each grade linked to specific grade descriptors in your subject?</a:t>
            </a:r>
          </a:p>
        </p:txBody>
      </p:sp>
    </p:spTree>
    <p:extLst>
      <p:ext uri="{BB962C8B-B14F-4D97-AF65-F5344CB8AC3E}">
        <p14:creationId xmlns:p14="http://schemas.microsoft.com/office/powerpoint/2010/main" val="3123780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Attainment: </a:t>
            </a:r>
            <a:r>
              <a:rPr lang="en-GB" sz="4400" b="1">
                <a:latin typeface="Tw Cen MT" panose="020B0602020104020603" pitchFamily="34" charset="0"/>
              </a:rPr>
              <a:t>GCSE Grades</a:t>
            </a:r>
            <a:endParaRPr lang="en-GB" sz="3600" b="1">
              <a:solidFill>
                <a:srgbClr val="FFC203"/>
              </a:solidFill>
              <a:latin typeface="Tw Cen MT" panose="020B0602020104020603" pitchFamily="34" charset="0"/>
            </a:endParaRPr>
          </a:p>
        </p:txBody>
      </p:sp>
      <p:cxnSp>
        <p:nvCxnSpPr>
          <p:cNvPr id="4" name="Straight Connector 3"/>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765955" y="2971378"/>
            <a:ext cx="4866012" cy="369332"/>
          </a:xfrm>
          <a:prstGeom prst="rect">
            <a:avLst/>
          </a:prstGeom>
        </p:spPr>
        <p:txBody>
          <a:bodyPr wrap="none">
            <a:spAutoFit/>
          </a:bodyPr>
          <a:lstStyle/>
          <a:p>
            <a:r>
              <a:rPr lang="en-GB">
                <a:hlinkClick r:id="rId3"/>
              </a:rPr>
              <a:t>https://www.youtube.com/watch?v=pgZYx_fycrM</a:t>
            </a:r>
            <a:endParaRPr lang="en-GB"/>
          </a:p>
        </p:txBody>
      </p:sp>
      <p:sp>
        <p:nvSpPr>
          <p:cNvPr id="8" name="TextBox 7"/>
          <p:cNvSpPr txBox="1"/>
          <p:nvPr/>
        </p:nvSpPr>
        <p:spPr>
          <a:xfrm>
            <a:off x="100404" y="1002277"/>
            <a:ext cx="6641590" cy="646331"/>
          </a:xfrm>
          <a:prstGeom prst="rect">
            <a:avLst/>
          </a:prstGeom>
          <a:noFill/>
        </p:spPr>
        <p:txBody>
          <a:bodyPr wrap="square" lIns="91440" tIns="45720" rIns="91440" bIns="45720" rtlCol="0" anchor="t">
            <a:spAutoFit/>
          </a:bodyPr>
          <a:lstStyle/>
          <a:p>
            <a:r>
              <a:rPr lang="en-GB" sz="3600" b="1">
                <a:solidFill>
                  <a:srgbClr val="FDB614"/>
                </a:solidFill>
                <a:latin typeface="Tw Cen MT"/>
              </a:rPr>
              <a:t>What has </a:t>
            </a:r>
            <a:r>
              <a:rPr lang="en-GB" sz="3600">
                <a:latin typeface="Tw Cen MT"/>
              </a:rPr>
              <a:t>changed in recent years?</a:t>
            </a:r>
          </a:p>
        </p:txBody>
      </p:sp>
      <p:pic>
        <p:nvPicPr>
          <p:cNvPr id="7" name="pgZYx_fycrM"/>
          <p:cNvPicPr>
            <a:picLocks noRot="1" noChangeAspect="1"/>
          </p:cNvPicPr>
          <p:nvPr>
            <a:videoFile r:link="rId1"/>
          </p:nvPr>
        </p:nvPicPr>
        <p:blipFill>
          <a:blip r:embed="rId4"/>
          <a:stretch>
            <a:fillRect/>
          </a:stretch>
        </p:blipFill>
        <p:spPr>
          <a:xfrm>
            <a:off x="261582" y="1760987"/>
            <a:ext cx="6903492" cy="3883214"/>
          </a:xfrm>
          <a:prstGeom prst="rect">
            <a:avLst/>
          </a:prstGeom>
          <a:ln w="76200">
            <a:solidFill>
              <a:srgbClr val="FFC000"/>
            </a:solidFill>
          </a:ln>
        </p:spPr>
      </p:pic>
      <p:pic>
        <p:nvPicPr>
          <p:cNvPr id="16388" name="Picture 4" descr="grades chart"/>
          <p:cNvPicPr>
            <a:picLocks noChangeAspect="1" noChangeArrowheads="1"/>
          </p:cNvPicPr>
          <p:nvPr/>
        </p:nvPicPr>
        <p:blipFill rotWithShape="1">
          <a:blip r:embed="rId5">
            <a:extLst>
              <a:ext uri="{28A0092B-C50C-407E-A947-70E740481C1C}">
                <a14:useLocalDpi xmlns:a14="http://schemas.microsoft.com/office/drawing/2010/main" val="0"/>
              </a:ext>
            </a:extLst>
          </a:blip>
          <a:srcRect l="13792" t="10134" r="13896" b="11168"/>
          <a:stretch/>
        </p:blipFill>
        <p:spPr bwMode="auto">
          <a:xfrm>
            <a:off x="7492621" y="641444"/>
            <a:ext cx="4408227" cy="5022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955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Attainment: </a:t>
            </a:r>
            <a:r>
              <a:rPr lang="en-GB" sz="4400" b="1">
                <a:latin typeface="Tw Cen MT" panose="020B0602020104020603" pitchFamily="34" charset="0"/>
              </a:rPr>
              <a:t>GCSE Grades</a:t>
            </a:r>
            <a:endParaRPr lang="en-GB" sz="3600" b="1">
              <a:solidFill>
                <a:srgbClr val="FFC203"/>
              </a:solidFill>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0404" y="1002277"/>
            <a:ext cx="6641590" cy="646331"/>
          </a:xfrm>
          <a:prstGeom prst="rect">
            <a:avLst/>
          </a:prstGeom>
          <a:noFill/>
        </p:spPr>
        <p:txBody>
          <a:bodyPr wrap="square" lIns="91440" tIns="45720" rIns="91440" bIns="45720" rtlCol="0" anchor="t">
            <a:spAutoFit/>
          </a:bodyPr>
          <a:lstStyle/>
          <a:p>
            <a:r>
              <a:rPr lang="en-GB" sz="3600" b="1">
                <a:solidFill>
                  <a:srgbClr val="FDB614"/>
                </a:solidFill>
                <a:latin typeface="Tw Cen MT"/>
              </a:rPr>
              <a:t>What </a:t>
            </a:r>
            <a:r>
              <a:rPr lang="en-GB" sz="3600">
                <a:latin typeface="Tw Cen MT"/>
              </a:rPr>
              <a:t>changed in recent years?</a:t>
            </a:r>
          </a:p>
        </p:txBody>
      </p:sp>
      <p:sp>
        <p:nvSpPr>
          <p:cNvPr id="2" name="Rectangle 1"/>
          <p:cNvSpPr/>
          <p:nvPr/>
        </p:nvSpPr>
        <p:spPr>
          <a:xfrm>
            <a:off x="136478" y="1633393"/>
            <a:ext cx="7192370" cy="3970318"/>
          </a:xfrm>
          <a:prstGeom prst="rect">
            <a:avLst/>
          </a:prstGeom>
        </p:spPr>
        <p:txBody>
          <a:bodyPr wrap="square">
            <a:spAutoFit/>
          </a:bodyPr>
          <a:lstStyle/>
          <a:p>
            <a:pPr fontAlgn="base"/>
            <a:r>
              <a:rPr lang="en-GB" sz="2800" b="1"/>
              <a:t>Fewer grade 9s are awarded than A*s</a:t>
            </a:r>
            <a:r>
              <a:rPr lang="en-GB" sz="2800"/>
              <a:t>, and that anyone who gets a 9 has "performed exceptionally".</a:t>
            </a:r>
          </a:p>
          <a:p>
            <a:pPr fontAlgn="base"/>
            <a:endParaRPr lang="en-GB" sz="2800"/>
          </a:p>
          <a:p>
            <a:pPr fontAlgn="base"/>
            <a:r>
              <a:rPr lang="en-GB" sz="2800"/>
              <a:t>A </a:t>
            </a:r>
            <a:r>
              <a:rPr lang="en-GB" sz="2800" b="1"/>
              <a:t>4 is broadly equivalent to a C grade</a:t>
            </a:r>
            <a:r>
              <a:rPr lang="en-GB" sz="2800"/>
              <a:t>, although </a:t>
            </a:r>
            <a:r>
              <a:rPr lang="en-GB" sz="2800" err="1"/>
              <a:t>Ofqual</a:t>
            </a:r>
            <a:r>
              <a:rPr lang="en-GB" sz="2800"/>
              <a:t> warns against "direct comparisons and overly simplistic descriptions".</a:t>
            </a:r>
          </a:p>
          <a:p>
            <a:pPr fontAlgn="base"/>
            <a:r>
              <a:rPr lang="en-GB" sz="2800"/>
              <a:t>Broadly, the same proportion of teenagers get a 4 or above as used to get a grade C or above.</a:t>
            </a:r>
          </a:p>
        </p:txBody>
      </p:sp>
      <p:pic>
        <p:nvPicPr>
          <p:cNvPr id="3" name="Picture 4" descr="grades chart"/>
          <p:cNvPicPr>
            <a:picLocks noChangeAspect="1" noChangeArrowheads="1"/>
          </p:cNvPicPr>
          <p:nvPr/>
        </p:nvPicPr>
        <p:blipFill rotWithShape="1">
          <a:blip r:embed="rId2">
            <a:extLst>
              <a:ext uri="{28A0092B-C50C-407E-A947-70E740481C1C}">
                <a14:useLocalDpi xmlns:a14="http://schemas.microsoft.com/office/drawing/2010/main" val="0"/>
              </a:ext>
            </a:extLst>
          </a:blip>
          <a:srcRect l="13792" t="10134" r="13896" b="11168"/>
          <a:stretch/>
        </p:blipFill>
        <p:spPr bwMode="auto">
          <a:xfrm>
            <a:off x="7492621" y="641444"/>
            <a:ext cx="4408227" cy="5022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335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74" y="1697588"/>
            <a:ext cx="7297003" cy="3970318"/>
          </a:xfrm>
          <a:prstGeom prst="rect">
            <a:avLst/>
          </a:prstGeom>
        </p:spPr>
        <p:txBody>
          <a:bodyPr wrap="square">
            <a:spAutoFit/>
          </a:bodyPr>
          <a:lstStyle/>
          <a:p>
            <a:pPr fontAlgn="base"/>
            <a:r>
              <a:rPr lang="en-GB" sz="2800"/>
              <a:t>The numerical grading scheme is </a:t>
            </a:r>
            <a:r>
              <a:rPr lang="en-GB" sz="2800" b="1"/>
              <a:t>part of a curriculum</a:t>
            </a:r>
            <a:r>
              <a:rPr lang="en-GB" sz="2800"/>
              <a:t> introduced in England's schools in 2014 by then Education Secretary Michael Gove.</a:t>
            </a:r>
          </a:p>
          <a:p>
            <a:pPr fontAlgn="base"/>
            <a:r>
              <a:rPr lang="en-GB" sz="2800"/>
              <a:t>GCSE courses now include </a:t>
            </a:r>
            <a:r>
              <a:rPr lang="en-GB" sz="2800" b="1"/>
              <a:t>much less coursework </a:t>
            </a:r>
            <a:r>
              <a:rPr lang="en-GB" sz="2800"/>
              <a:t>than before, with grades in almost all subjects depending on exams.</a:t>
            </a:r>
          </a:p>
          <a:p>
            <a:pPr fontAlgn="base"/>
            <a:r>
              <a:rPr lang="en-GB" sz="2800"/>
              <a:t>Courses are designed to be </a:t>
            </a:r>
            <a:r>
              <a:rPr lang="en-GB" sz="2800" b="1"/>
              <a:t>more challenging</a:t>
            </a:r>
            <a:r>
              <a:rPr lang="en-GB" sz="2800"/>
              <a:t>, with exams taken after two years of study rather than in modules with exams along the way.</a:t>
            </a:r>
            <a:endParaRPr lang="en-GB" sz="2800" b="0" i="0">
              <a:effectLst/>
            </a:endParaRPr>
          </a:p>
        </p:txBody>
      </p:sp>
      <p:sp>
        <p:nvSpPr>
          <p:cNvPr id="3" name="TextBox 2"/>
          <p:cNvSpPr txBox="1"/>
          <p:nvPr/>
        </p:nvSpPr>
        <p:spPr>
          <a:xfrm>
            <a:off x="102548" y="197582"/>
            <a:ext cx="12089452" cy="769441"/>
          </a:xfrm>
          <a:prstGeom prst="rect">
            <a:avLst/>
          </a:prstGeom>
          <a:noFill/>
        </p:spPr>
        <p:txBody>
          <a:bodyPr wrap="square" lIns="91440" tIns="45720" rIns="91440" bIns="45720" rtlCol="0" anchor="t">
            <a:spAutoFit/>
          </a:bodyPr>
          <a:lstStyle/>
          <a:p>
            <a:r>
              <a:rPr lang="en-GB" sz="4400" b="1">
                <a:solidFill>
                  <a:srgbClr val="FDB614"/>
                </a:solidFill>
                <a:latin typeface="Tw Cen MT"/>
              </a:rPr>
              <a:t>Attainment: </a:t>
            </a:r>
            <a:r>
              <a:rPr lang="en-GB" sz="4400" b="1">
                <a:latin typeface="Tw Cen MT"/>
              </a:rPr>
              <a:t>GCSE grades.</a:t>
            </a:r>
            <a:endParaRPr lang="en-GB" sz="3600" b="1">
              <a:solidFill>
                <a:srgbClr val="FFC203"/>
              </a:solidFill>
              <a:latin typeface="Tw Cen MT" panose="020B0602020104020603" pitchFamily="34" charset="0"/>
            </a:endParaRPr>
          </a:p>
        </p:txBody>
      </p:sp>
      <p:cxnSp>
        <p:nvCxnSpPr>
          <p:cNvPr id="4" name="Straight Connector 3"/>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0404" y="1002277"/>
            <a:ext cx="6641590" cy="646331"/>
          </a:xfrm>
          <a:prstGeom prst="rect">
            <a:avLst/>
          </a:prstGeom>
          <a:noFill/>
        </p:spPr>
        <p:txBody>
          <a:bodyPr wrap="square" rtlCol="0">
            <a:spAutoFit/>
          </a:bodyPr>
          <a:lstStyle/>
          <a:p>
            <a:r>
              <a:rPr lang="en-GB" sz="3600" b="1">
                <a:solidFill>
                  <a:srgbClr val="FDB614"/>
                </a:solidFill>
                <a:latin typeface="Tw Cen MT" panose="020B0602020104020603" pitchFamily="34" charset="0"/>
              </a:rPr>
              <a:t>Why </a:t>
            </a:r>
            <a:r>
              <a:rPr lang="en-GB" sz="3600">
                <a:latin typeface="Tw Cen MT" panose="020B0602020104020603" pitchFamily="34" charset="0"/>
              </a:rPr>
              <a:t>were the grades changed?</a:t>
            </a:r>
          </a:p>
        </p:txBody>
      </p:sp>
      <p:pic>
        <p:nvPicPr>
          <p:cNvPr id="6" name="Picture 4" descr="grades chart"/>
          <p:cNvPicPr>
            <a:picLocks noChangeAspect="1" noChangeArrowheads="1"/>
          </p:cNvPicPr>
          <p:nvPr/>
        </p:nvPicPr>
        <p:blipFill rotWithShape="1">
          <a:blip r:embed="rId2">
            <a:extLst>
              <a:ext uri="{28A0092B-C50C-407E-A947-70E740481C1C}">
                <a14:useLocalDpi xmlns:a14="http://schemas.microsoft.com/office/drawing/2010/main" val="0"/>
              </a:ext>
            </a:extLst>
          </a:blip>
          <a:srcRect l="13792" t="10134" r="13896" b="11168"/>
          <a:stretch/>
        </p:blipFill>
        <p:spPr bwMode="auto">
          <a:xfrm>
            <a:off x="7492621" y="641444"/>
            <a:ext cx="4408227" cy="5022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79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58" y="1157826"/>
            <a:ext cx="545587" cy="918995"/>
          </a:xfrm>
          <a:prstGeom prst="rect">
            <a:avLst/>
          </a:prstGeom>
        </p:spPr>
      </p:pic>
      <p:sp>
        <p:nvSpPr>
          <p:cNvPr id="8" name="Rectangle 7"/>
          <p:cNvSpPr/>
          <p:nvPr/>
        </p:nvSpPr>
        <p:spPr>
          <a:xfrm>
            <a:off x="1453045" y="1222559"/>
            <a:ext cx="10544222" cy="769441"/>
          </a:xfrm>
          <a:prstGeom prst="rect">
            <a:avLst/>
          </a:prstGeom>
        </p:spPr>
        <p:txBody>
          <a:bodyPr wrap="square">
            <a:spAutoFit/>
          </a:bodyPr>
          <a:lstStyle/>
          <a:p>
            <a:r>
              <a:rPr lang="en-GB" sz="4400" b="1">
                <a:latin typeface="Tw Cen MT" panose="020B0602020104020603" pitchFamily="34" charset="0"/>
              </a:rPr>
              <a:t>Evidence Statements: </a:t>
            </a:r>
            <a:r>
              <a:rPr lang="en-GB" sz="4400">
                <a:latin typeface="Tw Cen MT" panose="020B0602020104020603" pitchFamily="34" charset="0"/>
              </a:rPr>
              <a:t>Learn that…</a:t>
            </a: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07689" y="2203614"/>
            <a:ext cx="3864436" cy="1938992"/>
          </a:xfrm>
          <a:prstGeom prst="rect">
            <a:avLst/>
          </a:prstGeom>
          <a:noFill/>
        </p:spPr>
        <p:txBody>
          <a:bodyPr wrap="square" rtlCol="0">
            <a:spAutoFit/>
          </a:bodyPr>
          <a:lstStyle/>
          <a:p>
            <a:pPr>
              <a:spcAft>
                <a:spcPts val="1200"/>
              </a:spcAft>
            </a:pPr>
            <a:r>
              <a:rPr lang="en-GB" sz="2400"/>
              <a:t>Explicitly teaching pupils metacognitive strategies linked to SK supports independence and academic success.</a:t>
            </a:r>
          </a:p>
        </p:txBody>
      </p:sp>
      <p:grpSp>
        <p:nvGrpSpPr>
          <p:cNvPr id="16" name="Group 15"/>
          <p:cNvGrpSpPr/>
          <p:nvPr/>
        </p:nvGrpSpPr>
        <p:grpSpPr>
          <a:xfrm>
            <a:off x="888999" y="2099733"/>
            <a:ext cx="719667" cy="733118"/>
            <a:chOff x="152400" y="3352800"/>
            <a:chExt cx="719667" cy="733118"/>
          </a:xfrm>
        </p:grpSpPr>
        <p:sp>
          <p:nvSpPr>
            <p:cNvPr id="14" name="Oval 1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5" name="TextBox 14"/>
            <p:cNvSpPr txBox="1"/>
            <p:nvPr/>
          </p:nvSpPr>
          <p:spPr>
            <a:xfrm>
              <a:off x="193978" y="3437466"/>
              <a:ext cx="659155" cy="523220"/>
            </a:xfrm>
            <a:prstGeom prst="rect">
              <a:avLst/>
            </a:prstGeom>
            <a:noFill/>
          </p:spPr>
          <p:txBody>
            <a:bodyPr wrap="none" rtlCol="0">
              <a:spAutoFit/>
            </a:bodyPr>
            <a:lstStyle/>
            <a:p>
              <a:pPr algn="ctr"/>
              <a:r>
                <a:rPr lang="en-GB" sz="2800" b="1">
                  <a:ln>
                    <a:solidFill>
                      <a:schemeClr val="tx1"/>
                    </a:solidFill>
                  </a:ln>
                  <a:latin typeface="Tw Cen MT" panose="020B0602020104020603" pitchFamily="34" charset="0"/>
                </a:rPr>
                <a:t>4.5</a:t>
              </a:r>
            </a:p>
          </p:txBody>
        </p:sp>
      </p:grpSp>
      <p:grpSp>
        <p:nvGrpSpPr>
          <p:cNvPr id="35" name="Group 34"/>
          <p:cNvGrpSpPr/>
          <p:nvPr/>
        </p:nvGrpSpPr>
        <p:grpSpPr>
          <a:xfrm>
            <a:off x="5559927" y="2156327"/>
            <a:ext cx="719667" cy="733118"/>
            <a:chOff x="152400" y="3352800"/>
            <a:chExt cx="719667" cy="733118"/>
          </a:xfrm>
        </p:grpSpPr>
        <p:sp>
          <p:nvSpPr>
            <p:cNvPr id="36" name="Oval 35"/>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7" name="TextBox 36"/>
            <p:cNvSpPr txBox="1"/>
            <p:nvPr/>
          </p:nvSpPr>
          <p:spPr>
            <a:xfrm>
              <a:off x="202445" y="3471333"/>
              <a:ext cx="659155" cy="523220"/>
            </a:xfrm>
            <a:prstGeom prst="rect">
              <a:avLst/>
            </a:prstGeom>
            <a:noFill/>
          </p:spPr>
          <p:txBody>
            <a:bodyPr wrap="none" rtlCol="0">
              <a:spAutoFit/>
            </a:bodyPr>
            <a:lstStyle/>
            <a:p>
              <a:r>
                <a:rPr lang="en-GB" sz="2800" b="1">
                  <a:ln>
                    <a:solidFill>
                      <a:schemeClr val="tx1"/>
                    </a:solidFill>
                  </a:ln>
                  <a:latin typeface="Tw Cen MT" panose="020B0602020104020603" pitchFamily="34" charset="0"/>
                </a:rPr>
                <a:t>4.6</a:t>
              </a:r>
            </a:p>
          </p:txBody>
        </p:sp>
      </p:grpSp>
      <p:sp>
        <p:nvSpPr>
          <p:cNvPr id="41" name="TextBox 40"/>
          <p:cNvSpPr txBox="1"/>
          <p:nvPr/>
        </p:nvSpPr>
        <p:spPr>
          <a:xfrm>
            <a:off x="6329362" y="2091265"/>
            <a:ext cx="5584129" cy="830997"/>
          </a:xfrm>
          <a:prstGeom prst="rect">
            <a:avLst/>
          </a:prstGeom>
          <a:noFill/>
        </p:spPr>
        <p:txBody>
          <a:bodyPr wrap="square" rtlCol="0">
            <a:spAutoFit/>
          </a:bodyPr>
          <a:lstStyle/>
          <a:p>
            <a:pPr>
              <a:spcAft>
                <a:spcPts val="1200"/>
              </a:spcAft>
            </a:pPr>
            <a:r>
              <a:rPr lang="en-GB" sz="2400"/>
              <a:t>Questioning is an essential tool for teachers.</a:t>
            </a:r>
          </a:p>
        </p:txBody>
      </p:sp>
      <p:sp>
        <p:nvSpPr>
          <p:cNvPr id="43" name="TextBox 42"/>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Core Content Overview </a:t>
            </a:r>
            <a:r>
              <a:rPr lang="en-GB" sz="4400" b="1">
                <a:latin typeface="Tw Cen MT" panose="020B0602020104020603" pitchFamily="34" charset="0"/>
                <a:sym typeface="Wingdings" panose="05000000000000000000" pitchFamily="2" charset="2"/>
              </a:rPr>
              <a:t> </a:t>
            </a:r>
            <a:r>
              <a:rPr lang="en-GB" sz="3600" b="1">
                <a:solidFill>
                  <a:srgbClr val="B4B5E2"/>
                </a:solidFill>
                <a:latin typeface="Tw Cen MT" panose="020B0602020104020603" pitchFamily="34" charset="0"/>
                <a:sym typeface="Wingdings" panose="05000000000000000000" pitchFamily="2" charset="2"/>
              </a:rPr>
              <a:t>Classroom Practice (TS4)</a:t>
            </a:r>
            <a:endParaRPr lang="en-GB" sz="2800" b="1">
              <a:solidFill>
                <a:srgbClr val="B4B5E2"/>
              </a:solidFill>
              <a:latin typeface="Tw Cen MT" panose="020B0602020104020603" pitchFamily="34" charset="0"/>
            </a:endParaRPr>
          </a:p>
        </p:txBody>
      </p:sp>
      <p:sp>
        <p:nvSpPr>
          <p:cNvPr id="54" name="TextBox 53"/>
          <p:cNvSpPr txBox="1"/>
          <p:nvPr/>
        </p:nvSpPr>
        <p:spPr>
          <a:xfrm>
            <a:off x="1033402" y="4863760"/>
            <a:ext cx="4963236" cy="707886"/>
          </a:xfrm>
          <a:prstGeom prst="rect">
            <a:avLst/>
          </a:prstGeom>
          <a:noFill/>
        </p:spPr>
        <p:txBody>
          <a:bodyPr wrap="square" rtlCol="0">
            <a:spAutoFit/>
          </a:bodyPr>
          <a:lstStyle/>
          <a:p>
            <a:r>
              <a:rPr lang="en-GB" i="1">
                <a:solidFill>
                  <a:schemeClr val="bg1">
                    <a:lumMod val="65000"/>
                  </a:schemeClr>
                </a:solidFill>
              </a:rPr>
              <a:t>See full detail in the </a:t>
            </a:r>
            <a:r>
              <a:rPr lang="en-GB" b="1" i="1">
                <a:solidFill>
                  <a:schemeClr val="bg1">
                    <a:lumMod val="65000"/>
                  </a:schemeClr>
                </a:solidFill>
              </a:rPr>
              <a:t>ITT Core Content Framework.</a:t>
            </a:r>
          </a:p>
          <a:p>
            <a:r>
              <a:rPr lang="en-GB" sz="1100">
                <a:solidFill>
                  <a:schemeClr val="bg1">
                    <a:lumMod val="65000"/>
                  </a:schemeClr>
                </a:solidFill>
                <a:hlinkClick r:id="rId3"/>
              </a:rPr>
              <a:t>https://assets.publishing.service.gov.uk/government/uploads/system/uploads/attachment_data/file/843676/Initial_teacher_training_core_content_framework.pdf</a:t>
            </a:r>
            <a:endParaRPr lang="en-GB" sz="1100" b="1" i="1">
              <a:solidFill>
                <a:schemeClr val="bg1">
                  <a:lumMod val="65000"/>
                </a:schemeClr>
              </a:solidFill>
            </a:endParaRPr>
          </a:p>
        </p:txBody>
      </p:sp>
      <p:pic>
        <p:nvPicPr>
          <p:cNvPr id="55" name="Picture 54"/>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36322" y="4927238"/>
            <a:ext cx="561068" cy="658458"/>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1445" y="3177837"/>
            <a:ext cx="2346955" cy="2415035"/>
          </a:xfrm>
          <a:prstGeom prst="rect">
            <a:avLst/>
          </a:prstGeom>
        </p:spPr>
      </p:pic>
    </p:spTree>
    <p:extLst>
      <p:ext uri="{BB962C8B-B14F-4D97-AF65-F5344CB8AC3E}">
        <p14:creationId xmlns:p14="http://schemas.microsoft.com/office/powerpoint/2010/main" val="792752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53442" y="1658936"/>
            <a:ext cx="4229101" cy="2862322"/>
          </a:xfrm>
          <a:prstGeom prst="rect">
            <a:avLst/>
          </a:prstGeom>
          <a:noFill/>
        </p:spPr>
        <p:txBody>
          <a:bodyPr wrap="square" lIns="91440" tIns="45720" rIns="91440" bIns="45720" rtlCol="0" anchor="t">
            <a:spAutoFit/>
          </a:bodyPr>
          <a:lstStyle/>
          <a:p>
            <a:pPr marL="800100" indent="-800100"/>
            <a:r>
              <a:rPr lang="en-GB" sz="3600" b="1"/>
              <a:t>3.1. </a:t>
            </a:r>
            <a:r>
              <a:rPr lang="en-GB" sz="3600"/>
              <a:t>9-4 incl. English and Maths</a:t>
            </a:r>
          </a:p>
          <a:p>
            <a:pPr marL="800100" indent="-800100"/>
            <a:r>
              <a:rPr lang="en-GB" sz="3600" b="1"/>
              <a:t>3.2. </a:t>
            </a:r>
            <a:r>
              <a:rPr lang="en-GB" sz="3600"/>
              <a:t>E </a:t>
            </a:r>
            <a:r>
              <a:rPr lang="en-GB" sz="3600" err="1"/>
              <a:t>Bacc</a:t>
            </a:r>
            <a:endParaRPr lang="en-GB" sz="3600" err="1">
              <a:ea typeface="Calibri"/>
              <a:cs typeface="Calibri"/>
            </a:endParaRPr>
          </a:p>
          <a:p>
            <a:pPr marL="800100" indent="-800100"/>
            <a:r>
              <a:rPr lang="en-GB" sz="3600" b="1"/>
              <a:t>3.3. </a:t>
            </a:r>
            <a:r>
              <a:rPr lang="en-GB" sz="3600"/>
              <a:t>Attainment 8</a:t>
            </a:r>
          </a:p>
          <a:p>
            <a:pPr marL="800100" indent="-800100"/>
            <a:r>
              <a:rPr lang="en-GB" sz="3600" b="1"/>
              <a:t>3.4. </a:t>
            </a:r>
            <a:r>
              <a:rPr lang="en-GB" sz="3600"/>
              <a:t>Progress 8</a:t>
            </a:r>
          </a:p>
        </p:txBody>
      </p:sp>
      <p:sp>
        <p:nvSpPr>
          <p:cNvPr id="6" name="TextBox 5"/>
          <p:cNvSpPr txBox="1"/>
          <p:nvPr/>
        </p:nvSpPr>
        <p:spPr>
          <a:xfrm>
            <a:off x="102548" y="334059"/>
            <a:ext cx="9351695" cy="1185133"/>
          </a:xfrm>
          <a:prstGeom prst="rect">
            <a:avLst/>
          </a:prstGeom>
          <a:solidFill>
            <a:srgbClr val="FFFFFF">
              <a:alpha val="30196"/>
            </a:srgbClr>
          </a:solidFill>
        </p:spPr>
        <p:txBody>
          <a:bodyPr wrap="square" rtlCol="0">
            <a:spAutoFit/>
          </a:bodyPr>
          <a:lstStyle/>
          <a:p>
            <a:pPr marL="620713" indent="-620713">
              <a:lnSpc>
                <a:spcPct val="80000"/>
              </a:lnSpc>
            </a:pPr>
            <a:r>
              <a:rPr lang="en-GB" sz="4400" b="1">
                <a:latin typeface="Tw Cen MT" panose="020B0602020104020603" pitchFamily="34" charset="0"/>
              </a:rPr>
              <a:t>3. </a:t>
            </a:r>
            <a:r>
              <a:rPr lang="en-GB" sz="4400" b="1" spc="-100">
                <a:latin typeface="Tw Cen MT" panose="020B0602020104020603" pitchFamily="34" charset="0"/>
              </a:rPr>
              <a:t>National Level: Attainment &amp;</a:t>
            </a:r>
            <a:br>
              <a:rPr lang="en-GB" sz="4400" b="1" spc="-100">
                <a:latin typeface="Tw Cen MT" panose="020B0602020104020603" pitchFamily="34" charset="0"/>
              </a:rPr>
            </a:br>
            <a:r>
              <a:rPr lang="en-GB" sz="4400" b="1" spc="-100">
                <a:latin typeface="Tw Cen MT" panose="020B0602020104020603" pitchFamily="34" charset="0"/>
              </a:rPr>
              <a:t>Progress at GCSE</a:t>
            </a:r>
            <a:endParaRPr lang="en-GB" sz="3600" b="1" spc="-100">
              <a:solidFill>
                <a:srgbClr val="FFC203"/>
              </a:solidFill>
              <a:latin typeface="Tw Cen MT" panose="020B0602020104020603" pitchFamily="34" charset="0"/>
            </a:endParaRPr>
          </a:p>
        </p:txBody>
      </p:sp>
      <p:cxnSp>
        <p:nvCxnSpPr>
          <p:cNvPr id="7" name="Straight Connector 6"/>
          <p:cNvCxnSpPr/>
          <p:nvPr/>
        </p:nvCxnSpPr>
        <p:spPr>
          <a:xfrm>
            <a:off x="203200" y="1561388"/>
            <a:ext cx="697552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7410" name="Picture 2" descr="Survey report flat icon Royalty Free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542"/>
          <a:stretch/>
        </p:blipFill>
        <p:spPr bwMode="auto">
          <a:xfrm>
            <a:off x="128279" y="1651380"/>
            <a:ext cx="2737751" cy="275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691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alyse School Performance with ASP - the new RAISE. | Focus Education :  Focus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23868"/>
            <a:ext cx="12208613" cy="37706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8613" y="679918"/>
            <a:ext cx="10515600" cy="1325563"/>
          </a:xfrm>
        </p:spPr>
        <p:txBody>
          <a:bodyPr>
            <a:normAutofit/>
          </a:bodyPr>
          <a:lstStyle/>
          <a:p>
            <a:r>
              <a:rPr lang="en-GB" sz="3600">
                <a:latin typeface="Tw Cen MT"/>
                <a:ea typeface="+mn-ea"/>
                <a:cs typeface="+mn-cs"/>
              </a:rPr>
              <a:t>School performance at KS4 is measured in 4 ways:</a:t>
            </a:r>
          </a:p>
        </p:txBody>
      </p:sp>
      <p:sp>
        <p:nvSpPr>
          <p:cNvPr id="5" name="Oval 4"/>
          <p:cNvSpPr/>
          <p:nvPr/>
        </p:nvSpPr>
        <p:spPr>
          <a:xfrm>
            <a:off x="8545452" y="3487396"/>
            <a:ext cx="3851415" cy="2165793"/>
          </a:xfrm>
          <a:prstGeom prst="ellipse">
            <a:avLst/>
          </a:prstGeom>
          <a:solidFill>
            <a:srgbClr val="CAEAEC"/>
          </a:solidFill>
          <a:ln w="38100">
            <a:solidFill>
              <a:srgbClr val="338A91"/>
            </a:solidFill>
          </a:ln>
          <a:effectLst/>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GB" sz="2400" b="1" err="1">
                <a:solidFill>
                  <a:srgbClr val="FF0000"/>
                </a:solidFill>
              </a:rPr>
              <a:t>Ebacc</a:t>
            </a:r>
            <a:r>
              <a:rPr lang="en-GB" sz="2400" b="1">
                <a:solidFill>
                  <a:schemeClr val="tx1"/>
                </a:solidFill>
              </a:rPr>
              <a:t> – 5 passes in English, maths, science, a humanities subject and a language</a:t>
            </a:r>
          </a:p>
        </p:txBody>
      </p:sp>
      <p:sp>
        <p:nvSpPr>
          <p:cNvPr id="6" name="Oval 5"/>
          <p:cNvSpPr/>
          <p:nvPr/>
        </p:nvSpPr>
        <p:spPr>
          <a:xfrm>
            <a:off x="8877979" y="1784641"/>
            <a:ext cx="3129144" cy="1883979"/>
          </a:xfrm>
          <a:prstGeom prst="ellipse">
            <a:avLst/>
          </a:prstGeom>
          <a:solidFill>
            <a:srgbClr val="CAEAEC"/>
          </a:solidFill>
          <a:ln w="38100">
            <a:solidFill>
              <a:srgbClr val="338A91"/>
            </a:solidFill>
          </a:ln>
          <a:effectLst/>
        </p:spPr>
        <p:style>
          <a:lnRef idx="0">
            <a:schemeClr val="accent6"/>
          </a:lnRef>
          <a:fillRef idx="3">
            <a:schemeClr val="accent6"/>
          </a:fillRef>
          <a:effectRef idx="3">
            <a:schemeClr val="accent6"/>
          </a:effectRef>
          <a:fontRef idx="minor">
            <a:schemeClr val="lt1"/>
          </a:fontRef>
        </p:style>
        <p:txBody>
          <a:bodyPr lIns="91440" tIns="45720" rIns="91440" bIns="45720" rtlCol="0" anchor="ctr"/>
          <a:lstStyle/>
          <a:p>
            <a:pPr algn="ctr"/>
            <a:r>
              <a:rPr lang="en-GB" sz="2400" b="1">
                <a:solidFill>
                  <a:srgbClr val="FF0000"/>
                </a:solidFill>
              </a:rPr>
              <a:t>9-4</a:t>
            </a:r>
            <a:r>
              <a:rPr lang="en-GB" sz="2400" b="1">
                <a:solidFill>
                  <a:schemeClr val="tx1"/>
                </a:solidFill>
              </a:rPr>
              <a:t> (9-5) including English and maths</a:t>
            </a:r>
          </a:p>
        </p:txBody>
      </p:sp>
      <p:sp>
        <p:nvSpPr>
          <p:cNvPr id="7" name="Oval 6"/>
          <p:cNvSpPr/>
          <p:nvPr/>
        </p:nvSpPr>
        <p:spPr>
          <a:xfrm>
            <a:off x="0" y="3466949"/>
            <a:ext cx="2973419" cy="1799704"/>
          </a:xfrm>
          <a:prstGeom prst="ellipse">
            <a:avLst/>
          </a:prstGeom>
          <a:solidFill>
            <a:srgbClr val="CAEAEC"/>
          </a:solidFill>
          <a:ln w="38100">
            <a:solidFill>
              <a:srgbClr val="338A91"/>
            </a:solid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2400" b="1">
                <a:solidFill>
                  <a:srgbClr val="FF0000"/>
                </a:solidFill>
              </a:rPr>
              <a:t>Attainment</a:t>
            </a:r>
            <a:r>
              <a:rPr lang="en-GB" sz="2400" b="1">
                <a:solidFill>
                  <a:schemeClr val="tx1"/>
                </a:solidFill>
              </a:rPr>
              <a:t> 8</a:t>
            </a:r>
          </a:p>
        </p:txBody>
      </p:sp>
      <p:sp>
        <p:nvSpPr>
          <p:cNvPr id="8" name="TextBox 7"/>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Progress 8</a:t>
            </a:r>
            <a:endParaRPr lang="en-GB" sz="3600" b="1">
              <a:solidFill>
                <a:srgbClr val="FFC203"/>
              </a:solidFill>
              <a:latin typeface="Tw Cen MT" panose="020B0602020104020603" pitchFamily="34" charset="0"/>
            </a:endParaRPr>
          </a:p>
        </p:txBody>
      </p:sp>
      <p:cxnSp>
        <p:nvCxnSpPr>
          <p:cNvPr id="9" name="Straight Connector 8"/>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0" y="1803042"/>
            <a:ext cx="3154791" cy="1799704"/>
          </a:xfrm>
          <a:prstGeom prst="ellipse">
            <a:avLst/>
          </a:prstGeom>
          <a:solidFill>
            <a:srgbClr val="CAEAEC"/>
          </a:solidFill>
          <a:ln w="38100">
            <a:solidFill>
              <a:srgbClr val="338A91"/>
            </a:solidFill>
          </a:ln>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400" b="1">
                <a:solidFill>
                  <a:srgbClr val="FF0000"/>
                </a:solidFill>
              </a:rPr>
              <a:t>Progress</a:t>
            </a:r>
            <a:r>
              <a:rPr lang="en-GB" sz="2400" b="1">
                <a:solidFill>
                  <a:schemeClr val="tx1"/>
                </a:solidFill>
              </a:rPr>
              <a:t> 8</a:t>
            </a:r>
          </a:p>
        </p:txBody>
      </p:sp>
    </p:spTree>
    <p:extLst>
      <p:ext uri="{BB962C8B-B14F-4D97-AF65-F5344CB8AC3E}">
        <p14:creationId xmlns:p14="http://schemas.microsoft.com/office/powerpoint/2010/main" val="15019788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484" y="1181743"/>
            <a:ext cx="11883607" cy="4284000"/>
          </a:xfrm>
          <a:solidFill>
            <a:schemeClr val="accent4">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a:noAutofit/>
          </a:bodyPr>
          <a:lstStyle/>
          <a:p>
            <a:pPr marL="0" indent="0" algn="ctr">
              <a:buNone/>
            </a:pPr>
            <a:r>
              <a:rPr lang="en-GB" sz="4000"/>
              <a:t>The performance measures are designed to encourage schools to offer a </a:t>
            </a:r>
            <a:r>
              <a:rPr lang="en-GB" sz="4000" b="1"/>
              <a:t>broad and balanced curriculum</a:t>
            </a:r>
            <a:r>
              <a:rPr lang="en-GB" sz="4000"/>
              <a:t> with a focus on an </a:t>
            </a:r>
            <a:r>
              <a:rPr lang="en-GB" sz="4000" b="1"/>
              <a:t>academic core </a:t>
            </a:r>
            <a:r>
              <a:rPr lang="en-GB" sz="4000"/>
              <a:t>at key stage 4, and reward schools for the teaching of all their pupils, measuring performance across 8 qualifications.</a:t>
            </a:r>
          </a:p>
          <a:p>
            <a:pPr marL="0" indent="0" algn="ctr">
              <a:buNone/>
            </a:pPr>
            <a:r>
              <a:rPr lang="en-GB" sz="4000"/>
              <a:t> </a:t>
            </a:r>
            <a:r>
              <a:rPr lang="en-GB" sz="4000" b="1"/>
              <a:t>Every increase in every grade a pupil achieves will attract additional points in the performance tables.</a:t>
            </a:r>
          </a:p>
        </p:txBody>
      </p:sp>
      <p:sp>
        <p:nvSpPr>
          <p:cNvPr id="4" name="TextBox 3"/>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Progress 8</a:t>
            </a:r>
            <a:endParaRPr lang="en-GB" sz="3600" b="1">
              <a:solidFill>
                <a:srgbClr val="FFC203"/>
              </a:solidFill>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5319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9" y="1693544"/>
            <a:ext cx="12000931" cy="4555093"/>
          </a:xfrm>
          <a:prstGeom prst="rect">
            <a:avLst/>
          </a:prstGeom>
        </p:spPr>
        <p:txBody>
          <a:bodyPr wrap="square" lIns="91440" tIns="45720" rIns="91440" bIns="45720" anchor="t">
            <a:spAutoFit/>
          </a:bodyPr>
          <a:lstStyle/>
          <a:p>
            <a:pPr fontAlgn="base">
              <a:spcAft>
                <a:spcPts val="1200"/>
              </a:spcAft>
            </a:pPr>
            <a:r>
              <a:rPr lang="en-GB" sz="2800"/>
              <a:t>There are two pass marks - 4 is a standard pass</a:t>
            </a:r>
            <a:br>
              <a:rPr lang="en-GB" sz="2800"/>
            </a:br>
            <a:r>
              <a:rPr lang="en-GB" sz="2800"/>
              <a:t>and 5 is a strong pass.</a:t>
            </a:r>
          </a:p>
          <a:p>
            <a:pPr fontAlgn="base">
              <a:spcAft>
                <a:spcPts val="1200"/>
              </a:spcAft>
            </a:pPr>
            <a:r>
              <a:rPr lang="en-GB" sz="2800"/>
              <a:t>This means that a candidate who gets nine grade 4s</a:t>
            </a:r>
            <a:br>
              <a:rPr lang="en-GB" sz="2800"/>
            </a:br>
            <a:r>
              <a:rPr lang="en-GB" sz="2800"/>
              <a:t>has, technically, passed all their exams.</a:t>
            </a:r>
            <a:endParaRPr lang="en-GB" sz="2800">
              <a:cs typeface="Calibri"/>
            </a:endParaRPr>
          </a:p>
          <a:p>
            <a:pPr fontAlgn="base">
              <a:spcAft>
                <a:spcPts val="1200"/>
              </a:spcAft>
            </a:pPr>
            <a:r>
              <a:rPr lang="en-GB" sz="2800"/>
              <a:t>However, with the government's school league tables detailing what percentage of pupils achieved a 5 or above in English and maths and in the English Baccalaureate subjects, schools are pushing pupils for at least a Grade 5 and most sixth forms are looking for students with strong passes.</a:t>
            </a:r>
          </a:p>
          <a:p>
            <a:pPr>
              <a:spcAft>
                <a:spcPts val="1200"/>
              </a:spcAft>
            </a:pPr>
            <a:br>
              <a:rPr lang="en-GB">
                <a:solidFill>
                  <a:srgbClr val="3F3F42"/>
                </a:solidFill>
                <a:latin typeface="ReithSans"/>
              </a:rPr>
            </a:br>
            <a:endParaRPr lang="en-GB"/>
          </a:p>
        </p:txBody>
      </p:sp>
      <p:sp>
        <p:nvSpPr>
          <p:cNvPr id="3" name="TextBox 2"/>
          <p:cNvSpPr txBox="1"/>
          <p:nvPr/>
        </p:nvSpPr>
        <p:spPr>
          <a:xfrm>
            <a:off x="102548" y="197582"/>
            <a:ext cx="12089452" cy="769441"/>
          </a:xfrm>
          <a:prstGeom prst="rect">
            <a:avLst/>
          </a:prstGeom>
          <a:noFill/>
        </p:spPr>
        <p:txBody>
          <a:bodyPr wrap="square" lIns="91440" tIns="45720" rIns="91440" bIns="45720" rtlCol="0" anchor="t">
            <a:spAutoFit/>
          </a:bodyPr>
          <a:lstStyle/>
          <a:p>
            <a:r>
              <a:rPr lang="en-GB" sz="4400" b="1">
                <a:solidFill>
                  <a:srgbClr val="FDB614"/>
                </a:solidFill>
                <a:latin typeface="Tw Cen MT"/>
              </a:rPr>
              <a:t>GCSE Attainment: </a:t>
            </a:r>
            <a:r>
              <a:rPr lang="en-GB" sz="4400" b="1">
                <a:latin typeface="Tw Cen MT"/>
              </a:rPr>
              <a:t>9-4 incl. English &amp; Maths</a:t>
            </a:r>
            <a:endParaRPr lang="en-GB" sz="3600" b="1">
              <a:solidFill>
                <a:srgbClr val="FFC203"/>
              </a:solidFill>
              <a:latin typeface="Tw Cen MT"/>
            </a:endParaRPr>
          </a:p>
        </p:txBody>
      </p:sp>
      <p:cxnSp>
        <p:nvCxnSpPr>
          <p:cNvPr id="4" name="Straight Connector 3"/>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0404" y="1002277"/>
            <a:ext cx="6641590" cy="646331"/>
          </a:xfrm>
          <a:prstGeom prst="rect">
            <a:avLst/>
          </a:prstGeom>
          <a:noFill/>
        </p:spPr>
        <p:txBody>
          <a:bodyPr wrap="square" rtlCol="0">
            <a:spAutoFit/>
          </a:bodyPr>
          <a:lstStyle/>
          <a:p>
            <a:r>
              <a:rPr lang="en-GB" sz="3600" b="1">
                <a:solidFill>
                  <a:srgbClr val="FDB614"/>
                </a:solidFill>
                <a:latin typeface="Tw Cen MT" panose="020B0602020104020603" pitchFamily="34" charset="0"/>
              </a:rPr>
              <a:t>What </a:t>
            </a:r>
            <a:r>
              <a:rPr lang="en-GB" sz="3600">
                <a:latin typeface="Tw Cen MT" panose="020B0602020104020603" pitchFamily="34" charset="0"/>
              </a:rPr>
              <a:t>is a pass at GCSE?</a:t>
            </a:r>
          </a:p>
        </p:txBody>
      </p:sp>
      <p:pic>
        <p:nvPicPr>
          <p:cNvPr id="19458" name="Picture 2" descr="PAS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87465">
            <a:off x="8243157" y="465757"/>
            <a:ext cx="3494731" cy="350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548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27715" y="1838537"/>
            <a:ext cx="1175228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2800" b="0" i="0" u="none" strike="noStrike" cap="none" normalizeH="0" baseline="0">
                <a:ln>
                  <a:noFill/>
                </a:ln>
                <a:solidFill>
                  <a:srgbClr val="0B0C0C"/>
                </a:solidFill>
                <a:effectLst/>
                <a:latin typeface="+mn-lt"/>
              </a:rPr>
              <a:t>The </a:t>
            </a:r>
            <a:r>
              <a:rPr lang="en-US" altLang="en-US" sz="2800">
                <a:latin typeface="+mn-lt"/>
              </a:rPr>
              <a:t>E-</a:t>
            </a:r>
            <a:r>
              <a:rPr lang="en-US" altLang="en-US" sz="2800" err="1">
                <a:latin typeface="+mn-lt"/>
              </a:rPr>
              <a:t>Bacc</a:t>
            </a:r>
            <a:r>
              <a:rPr lang="en-US" altLang="en-US" sz="2800">
                <a:solidFill>
                  <a:srgbClr val="0B0C0C"/>
                </a:solidFill>
                <a:latin typeface="+mn-lt"/>
              </a:rPr>
              <a:t> </a:t>
            </a:r>
            <a:r>
              <a:rPr kumimoji="0" lang="en-US" altLang="en-US" sz="2800" b="0" i="0" u="none" strike="noStrike" cap="none" normalizeH="0" baseline="0">
                <a:ln>
                  <a:noFill/>
                </a:ln>
                <a:solidFill>
                  <a:srgbClr val="0B0C0C"/>
                </a:solidFill>
                <a:effectLst/>
                <a:latin typeface="+mn-lt"/>
              </a:rPr>
              <a:t>is a way to measure how many pupils in a school choose to take a GCSE in these core subjects:</a:t>
            </a:r>
            <a:r>
              <a:rPr lang="en-US" altLang="en-US" sz="2800">
                <a:latin typeface="+mn-lt"/>
              </a:rPr>
              <a:t> </a:t>
            </a:r>
            <a:endParaRPr kumimoji="0" lang="en-US" altLang="en-US" sz="2800" b="0" i="0" u="none" strike="noStrike" cap="none" normalizeH="0" baseline="0">
              <a:ln>
                <a:noFill/>
              </a:ln>
              <a:solidFill>
                <a:schemeClr val="tx1"/>
              </a:solidFill>
              <a:effectLst/>
              <a:latin typeface="+mn-lt"/>
            </a:endParaRPr>
          </a:p>
          <a:p>
            <a:pPr marL="342900" indent="-342900">
              <a:lnSpc>
                <a:spcPct val="250000"/>
              </a:lnSpc>
              <a:buFont typeface="Arial" panose="020B0604020202020204" pitchFamily="34" charset="0"/>
              <a:buChar char="•"/>
              <a:tabLst>
                <a:tab pos="1798638" algn="l"/>
              </a:tabLst>
            </a:pPr>
            <a:r>
              <a:rPr lang="en-GB" sz="2800">
                <a:latin typeface="+mn-lt"/>
              </a:rPr>
              <a:t> 	</a:t>
            </a:r>
            <a:r>
              <a:rPr lang="en-GB" sz="2400">
                <a:latin typeface="+mn-lt"/>
              </a:rPr>
              <a:t>English language &amp; literature</a:t>
            </a:r>
          </a:p>
          <a:p>
            <a:pPr marL="342900" indent="-342900">
              <a:lnSpc>
                <a:spcPct val="250000"/>
              </a:lnSpc>
              <a:buFont typeface="Arial" panose="020B0604020202020204" pitchFamily="34" charset="0"/>
              <a:buChar char="•"/>
              <a:tabLst>
                <a:tab pos="1798638" algn="l"/>
              </a:tabLst>
            </a:pPr>
            <a:r>
              <a:rPr lang="en-GB" sz="2400">
                <a:latin typeface="+mn-lt"/>
              </a:rPr>
              <a:t> 	Maths</a:t>
            </a:r>
          </a:p>
          <a:p>
            <a:pPr marL="342900" indent="-342900">
              <a:lnSpc>
                <a:spcPct val="250000"/>
              </a:lnSpc>
              <a:buFont typeface="Arial" panose="020B0604020202020204" pitchFamily="34" charset="0"/>
              <a:buChar char="•"/>
              <a:tabLst>
                <a:tab pos="1798638" algn="l"/>
              </a:tabLst>
            </a:pPr>
            <a:r>
              <a:rPr lang="en-GB" sz="2400">
                <a:latin typeface="+mn-lt"/>
              </a:rPr>
              <a:t> 	Sciences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mn-lt"/>
            </a:endParaRPr>
          </a:p>
        </p:txBody>
      </p:sp>
      <p:sp>
        <p:nvSpPr>
          <p:cNvPr id="2" name="Rectangle 1"/>
          <p:cNvSpPr>
            <a:spLocks noChangeArrowheads="1"/>
          </p:cNvSpPr>
          <p:nvPr/>
        </p:nvSpPr>
        <p:spPr bwMode="auto">
          <a:xfrm>
            <a:off x="3439236" y="4832125"/>
            <a:ext cx="8569801" cy="792000"/>
          </a:xfrm>
          <a:prstGeom prst="rect">
            <a:avLst/>
          </a:prstGeom>
          <a:solidFill>
            <a:schemeClr val="accent1">
              <a:lumMod val="20000"/>
              <a:lumOff val="80000"/>
            </a:schemeClr>
          </a:solidFill>
          <a:ln>
            <a:noFill/>
          </a:ln>
          <a:effectLst/>
        </p:spPr>
        <p:txBody>
          <a:bodyPr vert="horz" wrap="square" lIns="177744"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B0C0C"/>
                </a:solidFill>
                <a:effectLst/>
                <a:latin typeface="nta"/>
              </a:rPr>
              <a:t>The </a:t>
            </a:r>
            <a:r>
              <a:rPr kumimoji="0" lang="en-US" altLang="en-US" b="0" i="0" u="none" strike="noStrike" cap="none" normalizeH="0" baseline="0" err="1">
                <a:ln>
                  <a:noFill/>
                </a:ln>
                <a:solidFill>
                  <a:srgbClr val="0B0C0C"/>
                </a:solidFill>
                <a:effectLst/>
                <a:latin typeface="nta"/>
              </a:rPr>
              <a:t>EBacc</a:t>
            </a:r>
            <a:r>
              <a:rPr kumimoji="0" lang="en-US" altLang="en-US" b="0" i="0" u="none" strike="noStrike" cap="none" normalizeH="0" baseline="0">
                <a:ln>
                  <a:noFill/>
                </a:ln>
                <a:solidFill>
                  <a:srgbClr val="0B0C0C"/>
                </a:solidFill>
                <a:effectLst/>
                <a:latin typeface="nta"/>
              </a:rPr>
              <a:t> is a set of subjects at GCSE that keeps young people’s</a:t>
            </a:r>
            <a:br>
              <a:rPr kumimoji="0" lang="en-US" altLang="en-US" b="0" i="0" u="none" strike="noStrike" cap="none" normalizeH="0" baseline="0">
                <a:ln>
                  <a:noFill/>
                </a:ln>
                <a:solidFill>
                  <a:srgbClr val="0B0C0C"/>
                </a:solidFill>
                <a:effectLst/>
                <a:latin typeface="nta"/>
              </a:rPr>
            </a:br>
            <a:r>
              <a:rPr kumimoji="0" lang="en-US" altLang="en-US" b="0" i="0" u="none" strike="noStrike" cap="none" normalizeH="0" baseline="0">
                <a:ln>
                  <a:noFill/>
                </a:ln>
                <a:solidFill>
                  <a:srgbClr val="0B0C0C"/>
                </a:solidFill>
                <a:effectLst/>
                <a:latin typeface="nta"/>
              </a:rPr>
              <a:t>options open for further study and future careers.</a:t>
            </a:r>
            <a:endParaRPr kumimoji="0" lang="en-US" altLang="en-US" sz="1400" b="0" i="0" u="none" strike="noStrike" cap="none" normalizeH="0" baseline="0">
              <a:ln>
                <a:noFill/>
              </a:ln>
              <a:solidFill>
                <a:schemeClr val="tx1"/>
              </a:solidFill>
              <a:effectLst/>
            </a:endParaRPr>
          </a:p>
        </p:txBody>
      </p:sp>
      <p:sp>
        <p:nvSpPr>
          <p:cNvPr id="3" name="TextBox 2"/>
          <p:cNvSpPr txBox="1"/>
          <p:nvPr/>
        </p:nvSpPr>
        <p:spPr>
          <a:xfrm>
            <a:off x="102548" y="197582"/>
            <a:ext cx="12089452" cy="769441"/>
          </a:xfrm>
          <a:prstGeom prst="rect">
            <a:avLst/>
          </a:prstGeom>
          <a:noFill/>
        </p:spPr>
        <p:txBody>
          <a:bodyPr wrap="square" lIns="91440" tIns="45720" rIns="91440" bIns="45720" rtlCol="0" anchor="t">
            <a:spAutoFit/>
          </a:bodyPr>
          <a:lstStyle/>
          <a:p>
            <a:r>
              <a:rPr lang="en-GB" sz="4400" b="1">
                <a:solidFill>
                  <a:srgbClr val="FDB614"/>
                </a:solidFill>
                <a:latin typeface="Tw Cen MT"/>
              </a:rPr>
              <a:t>GCSE Attainment: </a:t>
            </a:r>
            <a:r>
              <a:rPr lang="en-GB" sz="4400" b="1">
                <a:latin typeface="Tw Cen MT"/>
              </a:rPr>
              <a:t>EBacc (English Baccalaureate)</a:t>
            </a:r>
            <a:endParaRPr lang="en-GB" sz="3600" b="1" err="1">
              <a:solidFill>
                <a:srgbClr val="FFC203"/>
              </a:solidFill>
              <a:latin typeface="Tw Cen MT" panose="020B0602020104020603" pitchFamily="34" charset="0"/>
            </a:endParaRPr>
          </a:p>
        </p:txBody>
      </p:sp>
      <p:cxnSp>
        <p:nvCxnSpPr>
          <p:cNvPr id="4" name="Straight Connector 3"/>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0404" y="1002277"/>
            <a:ext cx="6641590" cy="646331"/>
          </a:xfrm>
          <a:prstGeom prst="rect">
            <a:avLst/>
          </a:prstGeom>
          <a:noFill/>
        </p:spPr>
        <p:txBody>
          <a:bodyPr wrap="square" lIns="91440" tIns="45720" rIns="91440" bIns="45720" rtlCol="0" anchor="t">
            <a:spAutoFit/>
          </a:bodyPr>
          <a:lstStyle/>
          <a:p>
            <a:r>
              <a:rPr lang="en-GB" sz="3600" b="1">
                <a:solidFill>
                  <a:srgbClr val="FDB614"/>
                </a:solidFill>
                <a:latin typeface="Tw Cen MT"/>
              </a:rPr>
              <a:t>What </a:t>
            </a:r>
            <a:r>
              <a:rPr lang="en-GB" sz="3600">
                <a:latin typeface="Tw Cen MT"/>
              </a:rPr>
              <a:t>is the E-</a:t>
            </a:r>
            <a:r>
              <a:rPr lang="en-GB" sz="3600" err="1">
                <a:latin typeface="Tw Cen MT"/>
              </a:rPr>
              <a:t>Bacc</a:t>
            </a:r>
            <a:r>
              <a:rPr lang="en-GB" sz="3600">
                <a:latin typeface="Tw Cen MT"/>
              </a:rPr>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864" y="3777909"/>
            <a:ext cx="761085" cy="76108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331" y="2803240"/>
            <a:ext cx="761085" cy="76108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6629" y="3940065"/>
            <a:ext cx="761085" cy="76108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706" y="4728909"/>
            <a:ext cx="836593" cy="83659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4534" y="2851283"/>
            <a:ext cx="917946" cy="917946"/>
          </a:xfrm>
          <a:prstGeom prst="rect">
            <a:avLst/>
          </a:prstGeom>
        </p:spPr>
      </p:pic>
      <p:sp>
        <p:nvSpPr>
          <p:cNvPr id="12" name="Rectangle 11"/>
          <p:cNvSpPr/>
          <p:nvPr/>
        </p:nvSpPr>
        <p:spPr>
          <a:xfrm>
            <a:off x="8238309" y="2825274"/>
            <a:ext cx="6096000" cy="1789401"/>
          </a:xfrm>
          <a:prstGeom prst="rect">
            <a:avLst/>
          </a:prstGeom>
        </p:spPr>
        <p:txBody>
          <a:bodyPr>
            <a:spAutoFit/>
          </a:bodyPr>
          <a:lstStyle/>
          <a:p>
            <a:pPr marL="342900" indent="-342900">
              <a:lnSpc>
                <a:spcPct val="250000"/>
              </a:lnSpc>
              <a:buFont typeface="Arial" panose="020B0604020202020204" pitchFamily="34" charset="0"/>
              <a:buChar char="•"/>
            </a:pPr>
            <a:r>
              <a:rPr lang="en-GB" sz="2400"/>
              <a:t>history or geography</a:t>
            </a:r>
          </a:p>
          <a:p>
            <a:pPr marL="342900" indent="-342900">
              <a:lnSpc>
                <a:spcPct val="250000"/>
              </a:lnSpc>
              <a:buFont typeface="Arial" panose="020B0604020202020204" pitchFamily="34" charset="0"/>
              <a:buChar char="•"/>
            </a:pPr>
            <a:r>
              <a:rPr lang="en-GB" sz="2400"/>
              <a:t>a language</a:t>
            </a:r>
          </a:p>
        </p:txBody>
      </p:sp>
      <p:pic>
        <p:nvPicPr>
          <p:cNvPr id="13" name="Picture 4" descr="DfE - Section 41 Secretary of State Approved List - Local Offe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5504" y="4893478"/>
            <a:ext cx="964861" cy="642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294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8255" y="1640288"/>
            <a:ext cx="11013745" cy="3754874"/>
          </a:xfrm>
          <a:prstGeom prst="rect">
            <a:avLst/>
          </a:prstGeom>
        </p:spPr>
        <p:txBody>
          <a:bodyPr wrap="square" lIns="91440" tIns="45720" rIns="91440" bIns="45720" anchor="t">
            <a:spAutoFit/>
          </a:bodyPr>
          <a:lstStyle/>
          <a:p>
            <a:pPr lvl="0" eaLnBrk="0" fontAlgn="base" hangingPunct="0">
              <a:spcBef>
                <a:spcPct val="0"/>
              </a:spcBef>
              <a:spcAft>
                <a:spcPct val="0"/>
              </a:spcAft>
            </a:pPr>
            <a:r>
              <a:rPr lang="en-US" altLang="en-US" sz="1400" b="1">
                <a:solidFill>
                  <a:srgbClr val="0B0C0C"/>
                </a:solidFill>
              </a:rPr>
              <a:t>English</a:t>
            </a:r>
            <a:endParaRPr lang="en-US" altLang="en-US" sz="1400" b="1">
              <a:solidFill>
                <a:srgbClr val="0B0C0C"/>
              </a:solidFill>
              <a:cs typeface="Calibri"/>
            </a:endParaRPr>
          </a:p>
          <a:p>
            <a:pPr lvl="0" eaLnBrk="0" fontAlgn="base" hangingPunct="0">
              <a:spcBef>
                <a:spcPct val="0"/>
              </a:spcBef>
              <a:spcAft>
                <a:spcPct val="0"/>
              </a:spcAft>
            </a:pPr>
            <a:r>
              <a:rPr lang="en-US" altLang="en-US" sz="1400">
                <a:solidFill>
                  <a:srgbClr val="0B0C0C"/>
                </a:solidFill>
              </a:rPr>
              <a:t>To count towards the English part of the EBacc, pupils need to</a:t>
            </a:r>
            <a:br>
              <a:rPr lang="en-US" altLang="en-US" sz="1400"/>
            </a:br>
            <a:r>
              <a:rPr lang="en-US" altLang="en-US" sz="1400">
                <a:solidFill>
                  <a:srgbClr val="0B0C0C"/>
                </a:solidFill>
              </a:rPr>
              <a:t>take </a:t>
            </a:r>
            <a:r>
              <a:rPr lang="en-US" altLang="en-US" sz="1400" b="1">
                <a:solidFill>
                  <a:srgbClr val="FF0000"/>
                </a:solidFill>
              </a:rPr>
              <a:t>both English literature and English language</a:t>
            </a:r>
            <a:r>
              <a:rPr lang="en-US" altLang="en-US" sz="1400">
                <a:solidFill>
                  <a:srgbClr val="0B0C0C"/>
                </a:solidFill>
              </a:rPr>
              <a:t> GCSE exams.</a:t>
            </a:r>
            <a:endParaRPr lang="en-US" altLang="en-US" sz="1400">
              <a:solidFill>
                <a:srgbClr val="0B0C0C"/>
              </a:solidFill>
              <a:cs typeface="Calibri"/>
            </a:endParaRPr>
          </a:p>
          <a:p>
            <a:pPr lvl="0">
              <a:spcBef>
                <a:spcPct val="0"/>
              </a:spcBef>
              <a:spcAft>
                <a:spcPct val="0"/>
              </a:spcAft>
            </a:pPr>
            <a:endParaRPr lang="en-US" altLang="en-US" sz="1400">
              <a:solidFill>
                <a:srgbClr val="0B0C0C"/>
              </a:solidFill>
              <a:cs typeface="Calibri"/>
            </a:endParaRPr>
          </a:p>
          <a:p>
            <a:pPr>
              <a:spcBef>
                <a:spcPct val="0"/>
              </a:spcBef>
              <a:spcAft>
                <a:spcPct val="0"/>
              </a:spcAft>
            </a:pPr>
            <a:r>
              <a:rPr lang="en-US" altLang="en-US" sz="1400" b="1">
                <a:solidFill>
                  <a:srgbClr val="0B0C0C"/>
                </a:solidFill>
                <a:cs typeface="Calibri"/>
              </a:rPr>
              <a:t>Mathematics</a:t>
            </a:r>
          </a:p>
          <a:p>
            <a:pPr>
              <a:spcBef>
                <a:spcPct val="0"/>
              </a:spcBef>
              <a:spcAft>
                <a:spcPct val="0"/>
              </a:spcAft>
            </a:pPr>
            <a:r>
              <a:rPr lang="en-US" altLang="en-US" sz="1400" b="1">
                <a:solidFill>
                  <a:srgbClr val="FF0000"/>
                </a:solidFill>
                <a:cs typeface="Calibri"/>
              </a:rPr>
              <a:t>GCSE Mathematics</a:t>
            </a:r>
          </a:p>
          <a:p>
            <a:pPr eaLnBrk="0" fontAlgn="base" hangingPunct="0">
              <a:spcBef>
                <a:spcPct val="0"/>
              </a:spcBef>
              <a:spcAft>
                <a:spcPct val="0"/>
              </a:spcAft>
            </a:pPr>
            <a:endParaRPr lang="en-US" altLang="en-US" sz="1400" b="1">
              <a:solidFill>
                <a:srgbClr val="0B0C0C"/>
              </a:solidFill>
            </a:endParaRPr>
          </a:p>
          <a:p>
            <a:pPr lvl="0" eaLnBrk="0" fontAlgn="base" hangingPunct="0">
              <a:spcBef>
                <a:spcPct val="0"/>
              </a:spcBef>
              <a:spcAft>
                <a:spcPct val="0"/>
              </a:spcAft>
            </a:pPr>
            <a:r>
              <a:rPr lang="en-US" altLang="en-US" sz="1400" b="1">
                <a:solidFill>
                  <a:srgbClr val="0B0C0C"/>
                </a:solidFill>
              </a:rPr>
              <a:t>Science</a:t>
            </a:r>
            <a:endParaRPr lang="en-US" altLang="en-US" sz="1400" b="1">
              <a:solidFill>
                <a:srgbClr val="0B0C0C"/>
              </a:solidFill>
              <a:cs typeface="Calibri"/>
            </a:endParaRPr>
          </a:p>
          <a:p>
            <a:pPr lvl="0" eaLnBrk="0" fontAlgn="base" hangingPunct="0">
              <a:spcBef>
                <a:spcPct val="0"/>
              </a:spcBef>
              <a:spcAft>
                <a:spcPct val="0"/>
              </a:spcAft>
            </a:pPr>
            <a:r>
              <a:rPr lang="en-US" altLang="en-US" sz="1400">
                <a:solidFill>
                  <a:srgbClr val="0B0C0C"/>
                </a:solidFill>
              </a:rPr>
              <a:t>Pupils need to take one of the following options:</a:t>
            </a:r>
            <a:endParaRPr lang="en-US" altLang="en-US" sz="1400">
              <a:solidFill>
                <a:srgbClr val="0B0C0C"/>
              </a:solidFill>
              <a:cs typeface="Calibri"/>
            </a:endParaRPr>
          </a:p>
          <a:p>
            <a:pPr eaLnBrk="0" fontAlgn="base" hangingPunct="0">
              <a:spcBef>
                <a:spcPct val="0"/>
              </a:spcBef>
              <a:spcAft>
                <a:spcPct val="0"/>
              </a:spcAft>
              <a:buFontTx/>
              <a:buChar char="•"/>
            </a:pPr>
            <a:r>
              <a:rPr lang="en-US" altLang="en-US" sz="1400">
                <a:solidFill>
                  <a:srgbClr val="0B0C0C"/>
                </a:solidFill>
              </a:rPr>
              <a:t> </a:t>
            </a:r>
            <a:r>
              <a:rPr lang="en-US" altLang="en-US" sz="1400" b="1">
                <a:solidFill>
                  <a:srgbClr val="E64C3C"/>
                </a:solidFill>
              </a:rPr>
              <a:t>G</a:t>
            </a:r>
            <a:r>
              <a:rPr lang="en-US" altLang="en-US" sz="1400" b="1">
                <a:solidFill>
                  <a:srgbClr val="FF0000"/>
                </a:solidFill>
              </a:rPr>
              <a:t>CSE combined science</a:t>
            </a:r>
            <a:r>
              <a:rPr lang="en-US" altLang="en-US" sz="1400" b="1">
                <a:solidFill>
                  <a:srgbClr val="E64C3C"/>
                </a:solidFill>
              </a:rPr>
              <a:t> </a:t>
            </a:r>
            <a:r>
              <a:rPr lang="en-US" altLang="en-US" sz="1400">
                <a:solidFill>
                  <a:srgbClr val="0B0C0C"/>
                </a:solidFill>
              </a:rPr>
              <a:t>– pupils take 2 GCSEs that cover the 3 main sciences, biology, chemistry and physics</a:t>
            </a:r>
            <a:endParaRPr lang="en-US" altLang="en-US" sz="1400">
              <a:solidFill>
                <a:srgbClr val="0B0C0C"/>
              </a:solidFill>
              <a:cs typeface="Calibri"/>
            </a:endParaRPr>
          </a:p>
          <a:p>
            <a:pPr eaLnBrk="0" fontAlgn="base" hangingPunct="0">
              <a:spcBef>
                <a:spcPct val="0"/>
              </a:spcBef>
              <a:spcAft>
                <a:spcPct val="0"/>
              </a:spcAft>
              <a:buFontTx/>
              <a:buChar char="•"/>
            </a:pPr>
            <a:r>
              <a:rPr lang="en-US" altLang="en-US" sz="1400">
                <a:solidFill>
                  <a:srgbClr val="0B0C0C"/>
                </a:solidFill>
              </a:rPr>
              <a:t> </a:t>
            </a:r>
            <a:r>
              <a:rPr lang="en-US" altLang="en-US" sz="1400" b="1">
                <a:solidFill>
                  <a:srgbClr val="FF0000"/>
                </a:solidFill>
              </a:rPr>
              <a:t>3 single sciences at GCSE</a:t>
            </a:r>
            <a:r>
              <a:rPr lang="en-US" altLang="en-US" sz="1400">
                <a:solidFill>
                  <a:srgbClr val="0B0C0C"/>
                </a:solidFill>
              </a:rPr>
              <a:t> – pupils choose 3 subjects from biology, chemistry, physics and computer science</a:t>
            </a:r>
            <a:endParaRPr lang="en-US" altLang="en-US" sz="1400">
              <a:solidFill>
                <a:srgbClr val="0B0C0C"/>
              </a:solidFill>
              <a:cs typeface="Calibri"/>
            </a:endParaRPr>
          </a:p>
          <a:p>
            <a:pPr lvl="0" eaLnBrk="0" fontAlgn="base" hangingPunct="0">
              <a:spcBef>
                <a:spcPct val="0"/>
              </a:spcBef>
              <a:spcAft>
                <a:spcPct val="0"/>
              </a:spcAft>
              <a:buFontTx/>
              <a:buChar char="•"/>
            </a:pPr>
            <a:endParaRPr lang="en-US" altLang="en-US" sz="1400">
              <a:solidFill>
                <a:srgbClr val="0B0C0C"/>
              </a:solidFill>
              <a:cs typeface="Calibri"/>
            </a:endParaRPr>
          </a:p>
          <a:p>
            <a:pPr lvl="0" eaLnBrk="0" fontAlgn="base" hangingPunct="0">
              <a:spcBef>
                <a:spcPct val="0"/>
              </a:spcBef>
              <a:spcAft>
                <a:spcPct val="0"/>
              </a:spcAft>
            </a:pPr>
            <a:r>
              <a:rPr lang="en-US" altLang="en-US" sz="1400" b="1">
                <a:solidFill>
                  <a:srgbClr val="0B0C0C"/>
                </a:solidFill>
              </a:rPr>
              <a:t>Languages</a:t>
            </a:r>
            <a:endParaRPr lang="en-US" altLang="en-US" sz="1400" b="1">
              <a:solidFill>
                <a:srgbClr val="0B0C0C"/>
              </a:solidFill>
              <a:cs typeface="Calibri"/>
            </a:endParaRPr>
          </a:p>
          <a:p>
            <a:pPr lvl="0" eaLnBrk="0" fontAlgn="base" hangingPunct="0">
              <a:spcBef>
                <a:spcPct val="0"/>
              </a:spcBef>
              <a:spcAft>
                <a:spcPct val="0"/>
              </a:spcAft>
            </a:pPr>
            <a:r>
              <a:rPr lang="en-US" altLang="en-US" sz="1400">
                <a:solidFill>
                  <a:srgbClr val="0B0C0C"/>
                </a:solidFill>
              </a:rPr>
              <a:t>Taking any </a:t>
            </a:r>
            <a:r>
              <a:rPr lang="en-US" altLang="en-US" sz="1400" b="1">
                <a:solidFill>
                  <a:srgbClr val="FF0000"/>
                </a:solidFill>
              </a:rPr>
              <a:t>ancient or modern foreign language</a:t>
            </a:r>
            <a:r>
              <a:rPr lang="en-US" altLang="en-US" sz="1400">
                <a:solidFill>
                  <a:srgbClr val="0B0C0C"/>
                </a:solidFill>
              </a:rPr>
              <a:t> GCSE counts towards the languages part of the EBacc.</a:t>
            </a:r>
          </a:p>
          <a:p>
            <a:pPr>
              <a:spcBef>
                <a:spcPct val="0"/>
              </a:spcBef>
              <a:spcAft>
                <a:spcPct val="0"/>
              </a:spcAft>
            </a:pPr>
            <a:endParaRPr lang="en-US" altLang="en-US" sz="1400" b="1">
              <a:solidFill>
                <a:srgbClr val="0B0C0C"/>
              </a:solidFill>
              <a:cs typeface="Calibri"/>
            </a:endParaRPr>
          </a:p>
          <a:p>
            <a:pPr>
              <a:spcBef>
                <a:spcPct val="0"/>
              </a:spcBef>
              <a:spcAft>
                <a:spcPct val="0"/>
              </a:spcAft>
            </a:pPr>
            <a:r>
              <a:rPr lang="en-US" altLang="en-US" sz="1400" b="1">
                <a:solidFill>
                  <a:srgbClr val="0B0C0C"/>
                </a:solidFill>
                <a:cs typeface="Calibri"/>
              </a:rPr>
              <a:t>Humanities</a:t>
            </a:r>
          </a:p>
          <a:p>
            <a:pPr>
              <a:spcBef>
                <a:spcPct val="0"/>
              </a:spcBef>
              <a:spcAft>
                <a:spcPct val="0"/>
              </a:spcAft>
            </a:pPr>
            <a:r>
              <a:rPr lang="en-US" altLang="en-US" sz="1400">
                <a:solidFill>
                  <a:srgbClr val="0B0C0C"/>
                </a:solidFill>
                <a:cs typeface="Calibri"/>
              </a:rPr>
              <a:t>Taking </a:t>
            </a:r>
            <a:r>
              <a:rPr lang="en-US" altLang="en-US" sz="1400" b="1">
                <a:solidFill>
                  <a:srgbClr val="FF0000"/>
                </a:solidFill>
                <a:cs typeface="Calibri"/>
              </a:rPr>
              <a:t>history, geography or ancient history</a:t>
            </a:r>
            <a:r>
              <a:rPr lang="en-US" altLang="en-US" sz="1400">
                <a:solidFill>
                  <a:srgbClr val="0B0C0C"/>
                </a:solidFill>
                <a:cs typeface="Calibri"/>
              </a:rPr>
              <a:t> GCSE counts towards </a:t>
            </a:r>
            <a:r>
              <a:rPr lang="en-US" altLang="en-US" sz="1400" err="1">
                <a:solidFill>
                  <a:srgbClr val="0B0C0C"/>
                </a:solidFill>
                <a:cs typeface="Calibri"/>
              </a:rPr>
              <a:t>th</a:t>
            </a:r>
            <a:r>
              <a:rPr lang="en-US" altLang="en-US" sz="1400">
                <a:solidFill>
                  <a:srgbClr val="0B0C0C"/>
                </a:solidFill>
                <a:cs typeface="Calibri"/>
              </a:rPr>
              <a:t> humanities part of the EBacc.</a:t>
            </a:r>
          </a:p>
        </p:txBody>
      </p:sp>
      <p:sp>
        <p:nvSpPr>
          <p:cNvPr id="4" name="TextBox 3"/>
          <p:cNvSpPr txBox="1"/>
          <p:nvPr/>
        </p:nvSpPr>
        <p:spPr>
          <a:xfrm>
            <a:off x="102548" y="197582"/>
            <a:ext cx="12089452" cy="769441"/>
          </a:xfrm>
          <a:prstGeom prst="rect">
            <a:avLst/>
          </a:prstGeom>
          <a:noFill/>
        </p:spPr>
        <p:txBody>
          <a:bodyPr wrap="square" lIns="91440" tIns="45720" rIns="91440" bIns="45720" rtlCol="0" anchor="t">
            <a:spAutoFit/>
          </a:bodyPr>
          <a:lstStyle/>
          <a:p>
            <a:r>
              <a:rPr lang="en-GB" sz="4400" b="1">
                <a:solidFill>
                  <a:srgbClr val="FDB614"/>
                </a:solidFill>
                <a:latin typeface="Tw Cen MT"/>
              </a:rPr>
              <a:t>GCSE Attainment: </a:t>
            </a:r>
            <a:r>
              <a:rPr lang="en-GB" sz="4400" b="1">
                <a:latin typeface="Tw Cen MT"/>
              </a:rPr>
              <a:t>EBacc.</a:t>
            </a:r>
            <a:endParaRPr lang="en-GB" sz="3600" b="1">
              <a:solidFill>
                <a:srgbClr val="FFC203"/>
              </a:solidFill>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0404" y="1002277"/>
            <a:ext cx="6641590" cy="646331"/>
          </a:xfrm>
          <a:prstGeom prst="rect">
            <a:avLst/>
          </a:prstGeom>
          <a:noFill/>
        </p:spPr>
        <p:txBody>
          <a:bodyPr wrap="square" rtlCol="0">
            <a:spAutoFit/>
          </a:bodyPr>
          <a:lstStyle/>
          <a:p>
            <a:r>
              <a:rPr lang="en-GB" sz="3600" b="1">
                <a:solidFill>
                  <a:srgbClr val="FDB614"/>
                </a:solidFill>
                <a:latin typeface="Tw Cen MT" panose="020B0602020104020603" pitchFamily="34" charset="0"/>
              </a:rPr>
              <a:t>What </a:t>
            </a:r>
            <a:r>
              <a:rPr lang="en-GB" sz="3600">
                <a:latin typeface="Tw Cen MT" panose="020B0602020104020603" pitchFamily="34" charset="0"/>
              </a:rPr>
              <a:t>is the </a:t>
            </a:r>
            <a:r>
              <a:rPr lang="en-GB" sz="3600" err="1">
                <a:latin typeface="Tw Cen MT" panose="020B0602020104020603" pitchFamily="34" charset="0"/>
              </a:rPr>
              <a:t>EBacc</a:t>
            </a:r>
            <a:r>
              <a:rPr lang="en-GB" sz="3600">
                <a:latin typeface="Tw Cen MT" panose="020B0602020104020603" pitchFamily="34" charset="0"/>
              </a:rPr>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420" y="2890804"/>
            <a:ext cx="761085" cy="76108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534" y="1670476"/>
            <a:ext cx="761085" cy="76108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65" y="4909056"/>
            <a:ext cx="761085" cy="761085"/>
          </a:xfrm>
          <a:prstGeom prst="rect">
            <a:avLst/>
          </a:prstGeom>
        </p:spPr>
      </p:pic>
      <p:sp>
        <p:nvSpPr>
          <p:cNvPr id="10" name="Rectangle 9"/>
          <p:cNvSpPr/>
          <p:nvPr/>
        </p:nvSpPr>
        <p:spPr>
          <a:xfrm>
            <a:off x="7970291" y="1345274"/>
            <a:ext cx="3657601" cy="1815882"/>
          </a:xfrm>
          <a:prstGeom prst="rect">
            <a:avLst/>
          </a:prstGeom>
          <a:solidFill>
            <a:schemeClr val="accent4">
              <a:lumMod val="20000"/>
              <a:lumOff val="80000"/>
            </a:schemeClr>
          </a:solidFill>
        </p:spPr>
        <p:txBody>
          <a:bodyPr wrap="square">
            <a:spAutoFit/>
          </a:bodyPr>
          <a:lstStyle/>
          <a:p>
            <a:r>
              <a:rPr lang="en-US" altLang="en-US" sz="2800">
                <a:solidFill>
                  <a:srgbClr val="0B0C0C"/>
                </a:solidFill>
              </a:rPr>
              <a:t>The </a:t>
            </a:r>
            <a:r>
              <a:rPr lang="en-US" altLang="en-US" sz="2800" err="1">
                <a:solidFill>
                  <a:srgbClr val="0B0C0C"/>
                </a:solidFill>
              </a:rPr>
              <a:t>EBacc</a:t>
            </a:r>
            <a:r>
              <a:rPr lang="en-US" altLang="en-US" sz="2800">
                <a:solidFill>
                  <a:srgbClr val="0B0C0C"/>
                </a:solidFill>
              </a:rPr>
              <a:t> is a performance measure for schools, not a qualification for pupils.</a:t>
            </a:r>
            <a:endParaRPr lang="en-GB" sz="2800"/>
          </a:p>
        </p:txBody>
      </p:sp>
      <p:pic>
        <p:nvPicPr>
          <p:cNvPr id="22531" name="Picture 3" descr="Warning signs WS according to ASR A1.3-2013 and DIN EN ISO 7010 WS3-B1  (597-63232) | HellermannTyt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189"/>
          <a:stretch/>
        </p:blipFill>
        <p:spPr bwMode="auto">
          <a:xfrm>
            <a:off x="10254919" y="354842"/>
            <a:ext cx="1776439" cy="1487606"/>
          </a:xfrm>
          <a:prstGeom prst="triangl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3810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674" y="1728422"/>
            <a:ext cx="11828059" cy="1384995"/>
          </a:xfrm>
          <a:prstGeom prst="rect">
            <a:avLst/>
          </a:prstGeom>
        </p:spPr>
        <p:txBody>
          <a:bodyPr wrap="square">
            <a:spAutoFit/>
          </a:bodyPr>
          <a:lstStyle/>
          <a:p>
            <a:pPr lvl="0" eaLnBrk="0" fontAlgn="base" hangingPunct="0">
              <a:spcBef>
                <a:spcPct val="0"/>
              </a:spcBef>
              <a:spcAft>
                <a:spcPct val="0"/>
              </a:spcAft>
            </a:pPr>
            <a:r>
              <a:rPr lang="en-US" altLang="en-US" sz="2400" b="1">
                <a:solidFill>
                  <a:srgbClr val="0B0C0C"/>
                </a:solidFill>
              </a:rPr>
              <a:t>Secondary schools are measured on the number of pupils that take GCSEs in these core subjects. Schools are also measured on how well their pupils do in these subjects.</a:t>
            </a:r>
            <a:endParaRPr lang="en-US" altLang="en-US" b="1"/>
          </a:p>
          <a:p>
            <a:pPr lvl="0" eaLnBrk="0" fontAlgn="base" hangingPunct="0">
              <a:spcBef>
                <a:spcPct val="0"/>
              </a:spcBef>
              <a:spcAft>
                <a:spcPct val="0"/>
              </a:spcAft>
            </a:pPr>
            <a:endParaRPr lang="en-US" altLang="en-US">
              <a:solidFill>
                <a:srgbClr val="0B0C0C"/>
              </a:solidFill>
            </a:endParaRPr>
          </a:p>
          <a:p>
            <a:pPr lvl="0" eaLnBrk="0" fontAlgn="base" hangingPunct="0">
              <a:spcBef>
                <a:spcPct val="0"/>
              </a:spcBef>
              <a:spcAft>
                <a:spcPct val="0"/>
              </a:spcAft>
            </a:pPr>
            <a:r>
              <a:rPr lang="en-US" altLang="en-US">
                <a:solidFill>
                  <a:srgbClr val="0B0C0C"/>
                </a:solidFill>
              </a:rPr>
              <a:t>.</a:t>
            </a:r>
            <a:endParaRPr lang="en-US" altLang="en-US" sz="2400"/>
          </a:p>
        </p:txBody>
      </p:sp>
      <p:sp>
        <p:nvSpPr>
          <p:cNvPr id="4" name="TextBox 3"/>
          <p:cNvSpPr txBox="1"/>
          <p:nvPr/>
        </p:nvSpPr>
        <p:spPr>
          <a:xfrm>
            <a:off x="102548" y="197582"/>
            <a:ext cx="12089452" cy="769441"/>
          </a:xfrm>
          <a:prstGeom prst="rect">
            <a:avLst/>
          </a:prstGeom>
          <a:noFill/>
        </p:spPr>
        <p:txBody>
          <a:bodyPr wrap="square" lIns="91440" tIns="45720" rIns="91440" bIns="45720" rtlCol="0" anchor="t">
            <a:spAutoFit/>
          </a:bodyPr>
          <a:lstStyle/>
          <a:p>
            <a:r>
              <a:rPr lang="en-GB" sz="4400" b="1">
                <a:solidFill>
                  <a:srgbClr val="FDB614"/>
                </a:solidFill>
                <a:latin typeface="Tw Cen MT"/>
              </a:rPr>
              <a:t>GCSE Attainment: </a:t>
            </a:r>
            <a:r>
              <a:rPr lang="en-GB" sz="4400" b="1">
                <a:latin typeface="Tw Cen MT"/>
              </a:rPr>
              <a:t>EBacc.</a:t>
            </a:r>
            <a:endParaRPr lang="en-GB" sz="3600" b="1">
              <a:solidFill>
                <a:srgbClr val="FFC203"/>
              </a:solidFill>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0404" y="1002277"/>
            <a:ext cx="6641590" cy="646331"/>
          </a:xfrm>
          <a:prstGeom prst="rect">
            <a:avLst/>
          </a:prstGeom>
          <a:noFill/>
        </p:spPr>
        <p:txBody>
          <a:bodyPr wrap="square" lIns="91440" tIns="45720" rIns="91440" bIns="45720" rtlCol="0" anchor="t">
            <a:spAutoFit/>
          </a:bodyPr>
          <a:lstStyle/>
          <a:p>
            <a:r>
              <a:rPr lang="en-GB" sz="3600" b="1">
                <a:solidFill>
                  <a:srgbClr val="FDB614"/>
                </a:solidFill>
                <a:latin typeface="Tw Cen MT"/>
              </a:rPr>
              <a:t>How </a:t>
            </a:r>
            <a:r>
              <a:rPr lang="en-GB" sz="3600">
                <a:latin typeface="Tw Cen MT"/>
              </a:rPr>
              <a:t>is the EBacc measured?</a:t>
            </a:r>
          </a:p>
        </p:txBody>
      </p:sp>
      <p:pic>
        <p:nvPicPr>
          <p:cNvPr id="23555" name="Picture 3"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2720998"/>
            <a:ext cx="4114800" cy="18097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1970" y="2666579"/>
            <a:ext cx="7829265" cy="3046988"/>
          </a:xfrm>
          <a:prstGeom prst="rect">
            <a:avLst/>
          </a:prstGeom>
          <a:solidFill>
            <a:schemeClr val="accent4">
              <a:lumMod val="20000"/>
              <a:lumOff val="80000"/>
            </a:schemeClr>
          </a:solidFill>
        </p:spPr>
        <p:txBody>
          <a:bodyPr wrap="square">
            <a:spAutoFit/>
          </a:bodyPr>
          <a:lstStyle/>
          <a:p>
            <a:pPr lvl="0" eaLnBrk="0" fontAlgn="base" hangingPunct="0">
              <a:spcBef>
                <a:spcPct val="0"/>
              </a:spcBef>
              <a:spcAft>
                <a:spcPct val="0"/>
              </a:spcAft>
            </a:pPr>
            <a:r>
              <a:rPr lang="en-US" altLang="en-US" sz="2400">
                <a:solidFill>
                  <a:srgbClr val="0B0C0C"/>
                </a:solidFill>
              </a:rPr>
              <a:t>Pupils’ attainment is calculated as an average point score, meaning that all results at all grades count towards the </a:t>
            </a:r>
            <a:r>
              <a:rPr lang="en-US" altLang="en-US" sz="2400" err="1">
                <a:solidFill>
                  <a:srgbClr val="0B0C0C"/>
                </a:solidFill>
              </a:rPr>
              <a:t>EBacc</a:t>
            </a:r>
            <a:r>
              <a:rPr lang="en-US" altLang="en-US" sz="2400">
                <a:solidFill>
                  <a:srgbClr val="0B0C0C"/>
                </a:solidFill>
              </a:rPr>
              <a:t>.</a:t>
            </a:r>
            <a:endParaRPr lang="en-US" altLang="en-US"/>
          </a:p>
          <a:p>
            <a:pPr lvl="0" eaLnBrk="0" fontAlgn="base" hangingPunct="0">
              <a:spcBef>
                <a:spcPct val="0"/>
              </a:spcBef>
              <a:spcAft>
                <a:spcPct val="0"/>
              </a:spcAft>
            </a:pPr>
            <a:r>
              <a:rPr lang="en-US" altLang="en-US" sz="2400">
                <a:solidFill>
                  <a:srgbClr val="0B0C0C"/>
                </a:solidFill>
              </a:rPr>
              <a:t>To calculate a school’s </a:t>
            </a:r>
            <a:r>
              <a:rPr lang="en-US" altLang="en-US" sz="2400" err="1">
                <a:solidFill>
                  <a:srgbClr val="0B0C0C"/>
                </a:solidFill>
              </a:rPr>
              <a:t>EBacc</a:t>
            </a:r>
            <a:r>
              <a:rPr lang="en-US" altLang="en-US" sz="2400">
                <a:solidFill>
                  <a:srgbClr val="0B0C0C"/>
                </a:solidFill>
              </a:rPr>
              <a:t> average point score we:</a:t>
            </a:r>
            <a:endParaRPr lang="en-US" altLang="en-US"/>
          </a:p>
          <a:p>
            <a:pPr lvl="0" eaLnBrk="0" fontAlgn="base" hangingPunct="0">
              <a:spcBef>
                <a:spcPct val="0"/>
              </a:spcBef>
              <a:spcAft>
                <a:spcPct val="0"/>
              </a:spcAft>
              <a:buFontTx/>
              <a:buChar char="•"/>
            </a:pPr>
            <a:r>
              <a:rPr lang="en-US" altLang="en-US" sz="2400">
                <a:solidFill>
                  <a:srgbClr val="0B0C0C"/>
                </a:solidFill>
              </a:rPr>
              <a:t> add together the </a:t>
            </a:r>
            <a:r>
              <a:rPr lang="en-US" altLang="en-US" sz="2400" err="1">
                <a:solidFill>
                  <a:srgbClr val="0B0C0C"/>
                </a:solidFill>
              </a:rPr>
              <a:t>EBacc</a:t>
            </a:r>
            <a:r>
              <a:rPr lang="en-US" altLang="en-US" sz="2400">
                <a:solidFill>
                  <a:srgbClr val="0B0C0C"/>
                </a:solidFill>
              </a:rPr>
              <a:t> average point score for all pupils at the end of key stage 4</a:t>
            </a:r>
          </a:p>
          <a:p>
            <a:pPr lvl="0" eaLnBrk="0" fontAlgn="base" hangingPunct="0">
              <a:spcBef>
                <a:spcPct val="0"/>
              </a:spcBef>
              <a:spcAft>
                <a:spcPct val="0"/>
              </a:spcAft>
              <a:buFontTx/>
              <a:buChar char="•"/>
            </a:pPr>
            <a:r>
              <a:rPr lang="en-US" altLang="en-US" sz="2400">
                <a:solidFill>
                  <a:srgbClr val="0B0C0C"/>
                </a:solidFill>
              </a:rPr>
              <a:t> divide by the number of pupils in the group</a:t>
            </a:r>
          </a:p>
          <a:p>
            <a:pPr lvl="0" eaLnBrk="0" fontAlgn="base" hangingPunct="0">
              <a:spcBef>
                <a:spcPct val="0"/>
              </a:spcBef>
              <a:spcAft>
                <a:spcPct val="0"/>
              </a:spcAft>
            </a:pPr>
            <a:r>
              <a:rPr lang="en-US" altLang="en-US" sz="2400">
                <a:solidFill>
                  <a:srgbClr val="0B0C0C"/>
                </a:solidFill>
              </a:rPr>
              <a:t>To calculate a pupil’s average point score we take an average of the points scored in the 5 </a:t>
            </a:r>
            <a:r>
              <a:rPr lang="en-US" altLang="en-US" sz="2400" err="1">
                <a:solidFill>
                  <a:srgbClr val="0B0C0C"/>
                </a:solidFill>
              </a:rPr>
              <a:t>EBacc</a:t>
            </a:r>
            <a:r>
              <a:rPr lang="en-US" altLang="en-US" sz="2400">
                <a:solidFill>
                  <a:srgbClr val="0B0C0C"/>
                </a:solidFill>
              </a:rPr>
              <a:t> subject areas. </a:t>
            </a:r>
            <a:endParaRPr lang="en-GB" sz="2400"/>
          </a:p>
        </p:txBody>
      </p:sp>
    </p:spTree>
    <p:extLst>
      <p:ext uri="{BB962C8B-B14F-4D97-AF65-F5344CB8AC3E}">
        <p14:creationId xmlns:p14="http://schemas.microsoft.com/office/powerpoint/2010/main" val="3727451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125" y="1642493"/>
            <a:ext cx="8284191" cy="4016484"/>
          </a:xfrm>
          <a:prstGeom prst="rect">
            <a:avLst/>
          </a:prstGeom>
        </p:spPr>
        <p:txBody>
          <a:bodyPr wrap="square">
            <a:spAutoFit/>
          </a:bodyPr>
          <a:lstStyle/>
          <a:p>
            <a:pPr lvl="0" eaLnBrk="0" fontAlgn="base" hangingPunct="0">
              <a:spcBef>
                <a:spcPct val="0"/>
              </a:spcBef>
              <a:spcAft>
                <a:spcPts val="600"/>
              </a:spcAft>
            </a:pPr>
            <a:r>
              <a:rPr lang="en-US" altLang="en-US" sz="2400">
                <a:solidFill>
                  <a:srgbClr val="0B0C0C"/>
                </a:solidFill>
              </a:rPr>
              <a:t>The </a:t>
            </a:r>
            <a:r>
              <a:rPr lang="en-US" altLang="en-US" sz="2400" err="1">
                <a:solidFill>
                  <a:srgbClr val="0B0C0C"/>
                </a:solidFill>
              </a:rPr>
              <a:t>EBacc</a:t>
            </a:r>
            <a:r>
              <a:rPr lang="en-US" altLang="en-US" sz="2400">
                <a:solidFill>
                  <a:srgbClr val="0B0C0C"/>
                </a:solidFill>
              </a:rPr>
              <a:t> is made up of the subjects which are considered essential to many degrees and open up lots of doors.</a:t>
            </a:r>
            <a:endParaRPr lang="en-US" altLang="en-US"/>
          </a:p>
          <a:p>
            <a:pPr lvl="0" eaLnBrk="0" fontAlgn="base" hangingPunct="0">
              <a:spcBef>
                <a:spcPct val="0"/>
              </a:spcBef>
              <a:spcAft>
                <a:spcPts val="600"/>
              </a:spcAft>
            </a:pPr>
            <a:r>
              <a:rPr lang="en-US" altLang="en-US" sz="2400" b="1">
                <a:solidFill>
                  <a:srgbClr val="01AEEF"/>
                </a:solidFill>
              </a:rPr>
              <a:t>Research shows that a pupil’s socio-economic background impacts the subjects they choose at GCSE, and that this determines their opportunities beyond school.</a:t>
            </a:r>
            <a:endParaRPr lang="en-US" altLang="en-US" b="1">
              <a:solidFill>
                <a:srgbClr val="01AEEF"/>
              </a:solidFill>
            </a:endParaRPr>
          </a:p>
          <a:p>
            <a:pPr lvl="0" eaLnBrk="0" fontAlgn="base" hangingPunct="0">
              <a:spcBef>
                <a:spcPct val="0"/>
              </a:spcBef>
              <a:spcAft>
                <a:spcPts val="600"/>
              </a:spcAft>
            </a:pPr>
            <a:r>
              <a:rPr lang="en-US" altLang="en-US" sz="2400" i="1">
                <a:solidFill>
                  <a:srgbClr val="0B0C0C"/>
                </a:solidFill>
              </a:rPr>
              <a:t>Studying subjects included in the </a:t>
            </a:r>
            <a:r>
              <a:rPr lang="en-US" altLang="en-US" sz="2400" i="1" err="1">
                <a:solidFill>
                  <a:srgbClr val="0B0C0C"/>
                </a:solidFill>
              </a:rPr>
              <a:t>EBacc</a:t>
            </a:r>
            <a:r>
              <a:rPr lang="en-US" altLang="en-US" sz="2400" i="1">
                <a:solidFill>
                  <a:srgbClr val="0B0C0C"/>
                </a:solidFill>
              </a:rPr>
              <a:t> provides students with greater opportunities in further education and increases the likelihood that a pupil will stay on in full-time education. </a:t>
            </a:r>
            <a:r>
              <a:rPr lang="en-US" altLang="en-US" sz="2400">
                <a:solidFill>
                  <a:srgbClr val="0B0C0C"/>
                </a:solidFill>
              </a:rPr>
              <a:t>(UCL)</a:t>
            </a:r>
          </a:p>
          <a:p>
            <a:pPr lvl="0" eaLnBrk="0" fontAlgn="base" hangingPunct="0">
              <a:spcBef>
                <a:spcPct val="0"/>
              </a:spcBef>
              <a:spcAft>
                <a:spcPts val="600"/>
              </a:spcAft>
            </a:pPr>
            <a:r>
              <a:rPr lang="en-US" altLang="en-US" sz="2400" i="1">
                <a:solidFill>
                  <a:srgbClr val="0B0C0C"/>
                </a:solidFill>
              </a:rPr>
              <a:t>Studying the </a:t>
            </a:r>
            <a:r>
              <a:rPr lang="en-US" altLang="en-US" sz="2400" i="1" err="1">
                <a:solidFill>
                  <a:srgbClr val="0B0C0C"/>
                </a:solidFill>
              </a:rPr>
              <a:t>EBacc</a:t>
            </a:r>
            <a:r>
              <a:rPr lang="en-US" altLang="en-US" sz="2400" i="1">
                <a:solidFill>
                  <a:srgbClr val="0B0C0C"/>
                </a:solidFill>
              </a:rPr>
              <a:t> can help improve a young person’s performance in English and </a:t>
            </a:r>
            <a:r>
              <a:rPr lang="en-US" altLang="en-US" sz="2400" i="1" err="1">
                <a:solidFill>
                  <a:srgbClr val="0B0C0C"/>
                </a:solidFill>
              </a:rPr>
              <a:t>maths</a:t>
            </a:r>
            <a:r>
              <a:rPr lang="en-US" altLang="en-US" sz="2400" i="1">
                <a:solidFill>
                  <a:srgbClr val="0B0C0C"/>
                </a:solidFill>
              </a:rPr>
              <a:t>. </a:t>
            </a:r>
            <a:r>
              <a:rPr lang="en-US" altLang="en-US" sz="2400">
                <a:solidFill>
                  <a:srgbClr val="0B0C0C"/>
                </a:solidFill>
              </a:rPr>
              <a:t>(Sutton Trust)</a:t>
            </a:r>
            <a:endParaRPr lang="en-US" altLang="en-US"/>
          </a:p>
        </p:txBody>
      </p:sp>
      <p:sp>
        <p:nvSpPr>
          <p:cNvPr id="4" name="TextBox 3"/>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GCSE Attainment: </a:t>
            </a:r>
            <a:r>
              <a:rPr lang="en-GB" sz="4400" b="1" err="1">
                <a:latin typeface="Tw Cen MT" panose="020B0602020104020603" pitchFamily="34" charset="0"/>
              </a:rPr>
              <a:t>EBacc</a:t>
            </a:r>
            <a:endParaRPr lang="en-GB" sz="3600" b="1">
              <a:solidFill>
                <a:srgbClr val="FFC203"/>
              </a:solidFill>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0404" y="1002277"/>
            <a:ext cx="6641590" cy="646331"/>
          </a:xfrm>
          <a:prstGeom prst="rect">
            <a:avLst/>
          </a:prstGeom>
          <a:noFill/>
        </p:spPr>
        <p:txBody>
          <a:bodyPr wrap="square" rtlCol="0">
            <a:spAutoFit/>
          </a:bodyPr>
          <a:lstStyle/>
          <a:p>
            <a:r>
              <a:rPr lang="en-GB" sz="3600" b="1">
                <a:solidFill>
                  <a:srgbClr val="FDB614"/>
                </a:solidFill>
                <a:latin typeface="Tw Cen MT" panose="020B0602020104020603" pitchFamily="34" charset="0"/>
              </a:rPr>
              <a:t>Why </a:t>
            </a:r>
            <a:r>
              <a:rPr lang="en-GB" sz="3600">
                <a:latin typeface="Tw Cen MT" panose="020B0602020104020603" pitchFamily="34" charset="0"/>
              </a:rPr>
              <a:t>the </a:t>
            </a:r>
            <a:r>
              <a:rPr lang="en-GB" sz="3600" err="1">
                <a:latin typeface="Tw Cen MT" panose="020B0602020104020603" pitchFamily="34" charset="0"/>
              </a:rPr>
              <a:t>EBacc</a:t>
            </a:r>
            <a:r>
              <a:rPr lang="en-GB" sz="3600">
                <a:latin typeface="Tw Cen MT" panose="020B0602020104020603" pitchFamily="34" charset="0"/>
              </a:rPr>
              <a:t>?</a:t>
            </a:r>
          </a:p>
        </p:txBody>
      </p:sp>
      <p:pic>
        <p:nvPicPr>
          <p:cNvPr id="24579" name="Picture 3" descr="Schools Minister claims criticisms of EBacc 'put to 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0920" y="1067890"/>
            <a:ext cx="3007057" cy="28870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570792" y="3909031"/>
            <a:ext cx="3330055" cy="2031325"/>
          </a:xfrm>
          <a:prstGeom prst="rect">
            <a:avLst/>
          </a:prstGeom>
          <a:solidFill>
            <a:schemeClr val="accent1">
              <a:lumMod val="20000"/>
              <a:lumOff val="80000"/>
            </a:schemeClr>
          </a:solidFill>
        </p:spPr>
        <p:txBody>
          <a:bodyPr wrap="square" lIns="91440" tIns="45720" rIns="91440" bIns="45720" anchor="t">
            <a:spAutoFit/>
          </a:bodyPr>
          <a:lstStyle/>
          <a:p>
            <a:pPr eaLnBrk="0" fontAlgn="base" hangingPunct="0">
              <a:spcBef>
                <a:spcPct val="0"/>
              </a:spcBef>
              <a:spcAft>
                <a:spcPct val="0"/>
              </a:spcAft>
            </a:pPr>
            <a:r>
              <a:rPr lang="en-US" altLang="en-US" sz="2100">
                <a:solidFill>
                  <a:srgbClr val="0B0C0C"/>
                </a:solidFill>
              </a:rPr>
              <a:t>The government’s ambition in 2014 was to see 75% of pupils studying the EBacc subject combination at GCSE by 2022, and 90% by 2025.</a:t>
            </a:r>
            <a:endParaRPr lang="en-US" altLang="en-US" sz="2100"/>
          </a:p>
        </p:txBody>
      </p:sp>
    </p:spTree>
    <p:extLst>
      <p:ext uri="{BB962C8B-B14F-4D97-AF65-F5344CB8AC3E}">
        <p14:creationId xmlns:p14="http://schemas.microsoft.com/office/powerpoint/2010/main" val="2637814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GCSE Attainment: </a:t>
            </a:r>
            <a:r>
              <a:rPr lang="en-GB" sz="4400" b="1">
                <a:latin typeface="Tw Cen MT" panose="020B0602020104020603" pitchFamily="34" charset="0"/>
              </a:rPr>
              <a:t>Attainment 8</a:t>
            </a:r>
            <a:endParaRPr lang="en-GB" sz="3600" b="1">
              <a:solidFill>
                <a:srgbClr val="FFC203"/>
              </a:solidFill>
              <a:latin typeface="Tw Cen MT" panose="020B0602020104020603" pitchFamily="34" charset="0"/>
            </a:endParaRPr>
          </a:p>
        </p:txBody>
      </p:sp>
      <p:cxnSp>
        <p:nvCxnSpPr>
          <p:cNvPr id="3" name="Straight Connector 2"/>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383096" y="3176095"/>
            <a:ext cx="5130572" cy="369332"/>
          </a:xfrm>
          <a:prstGeom prst="rect">
            <a:avLst/>
          </a:prstGeom>
        </p:spPr>
        <p:txBody>
          <a:bodyPr wrap="none">
            <a:spAutoFit/>
          </a:bodyPr>
          <a:lstStyle/>
          <a:p>
            <a:r>
              <a:rPr lang="en-GB">
                <a:hlinkClick r:id="rId3"/>
              </a:rPr>
              <a:t>https://www.youtube.com/watch?v=XWAV1WUbsLo</a:t>
            </a:r>
            <a:endParaRPr lang="en-GB"/>
          </a:p>
        </p:txBody>
      </p:sp>
      <p:sp>
        <p:nvSpPr>
          <p:cNvPr id="5" name="TextBox 4"/>
          <p:cNvSpPr txBox="1"/>
          <p:nvPr/>
        </p:nvSpPr>
        <p:spPr>
          <a:xfrm>
            <a:off x="100404" y="1002277"/>
            <a:ext cx="3674789" cy="1200329"/>
          </a:xfrm>
          <a:prstGeom prst="rect">
            <a:avLst/>
          </a:prstGeom>
          <a:noFill/>
        </p:spPr>
        <p:txBody>
          <a:bodyPr wrap="none" rtlCol="0">
            <a:spAutoFit/>
          </a:bodyPr>
          <a:lstStyle/>
          <a:p>
            <a:r>
              <a:rPr lang="en-GB" sz="3600" b="1">
                <a:solidFill>
                  <a:srgbClr val="FDB614"/>
                </a:solidFill>
                <a:latin typeface="Tw Cen MT" panose="020B0602020104020603" pitchFamily="34" charset="0"/>
              </a:rPr>
              <a:t>What </a:t>
            </a:r>
            <a:r>
              <a:rPr lang="en-GB" sz="3600">
                <a:latin typeface="Tw Cen MT" panose="020B0602020104020603" pitchFamily="34" charset="0"/>
              </a:rPr>
              <a:t>is Attainment</a:t>
            </a:r>
            <a:br>
              <a:rPr lang="en-GB" sz="3600">
                <a:latin typeface="Tw Cen MT" panose="020B0602020104020603" pitchFamily="34" charset="0"/>
              </a:rPr>
            </a:br>
            <a:r>
              <a:rPr lang="en-GB" sz="3600">
                <a:latin typeface="Tw Cen MT" panose="020B0602020104020603" pitchFamily="34" charset="0"/>
              </a:rPr>
              <a:t>8? (</a:t>
            </a:r>
            <a:r>
              <a:rPr lang="en-GB" sz="3600">
                <a:solidFill>
                  <a:srgbClr val="FDB614"/>
                </a:solidFill>
                <a:latin typeface="Tw Cen MT" panose="020B0602020104020603" pitchFamily="34" charset="0"/>
              </a:rPr>
              <a:t>an introduction</a:t>
            </a:r>
            <a:r>
              <a:rPr lang="en-GB" sz="3600">
                <a:latin typeface="Tw Cen MT" panose="020B0602020104020603" pitchFamily="34" charset="0"/>
              </a:rPr>
              <a:t>)</a:t>
            </a:r>
          </a:p>
        </p:txBody>
      </p:sp>
      <p:pic>
        <p:nvPicPr>
          <p:cNvPr id="6" name="XWAV1WUbsLo"/>
          <p:cNvPicPr>
            <a:picLocks noRot="1" noChangeAspect="1"/>
          </p:cNvPicPr>
          <p:nvPr>
            <a:videoFile r:link="rId1"/>
          </p:nvPr>
        </p:nvPicPr>
        <p:blipFill>
          <a:blip r:embed="rId4"/>
          <a:stretch>
            <a:fillRect/>
          </a:stretch>
        </p:blipFill>
        <p:spPr>
          <a:xfrm>
            <a:off x="4089782" y="1146839"/>
            <a:ext cx="7908876" cy="4448743"/>
          </a:xfrm>
          <a:prstGeom prst="rect">
            <a:avLst/>
          </a:prstGeom>
          <a:ln w="76200">
            <a:solidFill>
              <a:srgbClr val="FFC000"/>
            </a:solidFill>
          </a:ln>
        </p:spPr>
      </p:pic>
    </p:spTree>
    <p:extLst>
      <p:ext uri="{BB962C8B-B14F-4D97-AF65-F5344CB8AC3E}">
        <p14:creationId xmlns:p14="http://schemas.microsoft.com/office/powerpoint/2010/main" val="13284346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3955" r="7382"/>
          <a:stretch/>
        </p:blipFill>
        <p:spPr>
          <a:xfrm>
            <a:off x="-1" y="1705970"/>
            <a:ext cx="12177901" cy="3846039"/>
          </a:xfrm>
          <a:prstGeom prst="rect">
            <a:avLst/>
          </a:prstGeom>
        </p:spPr>
      </p:pic>
      <p:sp>
        <p:nvSpPr>
          <p:cNvPr id="3" name="TextBox 2"/>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GCSE Attainment: </a:t>
            </a:r>
            <a:r>
              <a:rPr lang="en-GB" sz="4400" b="1">
                <a:latin typeface="Tw Cen MT" panose="020B0602020104020603" pitchFamily="34" charset="0"/>
              </a:rPr>
              <a:t>Attainment 8</a:t>
            </a:r>
            <a:endParaRPr lang="en-GB" sz="3600" b="1">
              <a:solidFill>
                <a:srgbClr val="FFC203"/>
              </a:solidFill>
              <a:latin typeface="Tw Cen MT" panose="020B0602020104020603" pitchFamily="34" charset="0"/>
            </a:endParaRPr>
          </a:p>
        </p:txBody>
      </p:sp>
      <p:cxnSp>
        <p:nvCxnSpPr>
          <p:cNvPr id="4" name="Straight Connector 3"/>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4994" y="1002277"/>
            <a:ext cx="7747059" cy="646331"/>
          </a:xfrm>
          <a:prstGeom prst="rect">
            <a:avLst/>
          </a:prstGeom>
          <a:noFill/>
        </p:spPr>
        <p:txBody>
          <a:bodyPr wrap="square" rtlCol="0">
            <a:spAutoFit/>
          </a:bodyPr>
          <a:lstStyle/>
          <a:p>
            <a:r>
              <a:rPr lang="en-GB" sz="3600" b="1">
                <a:solidFill>
                  <a:srgbClr val="FDB614"/>
                </a:solidFill>
                <a:latin typeface="Tw Cen MT" panose="020B0602020104020603" pitchFamily="34" charset="0"/>
              </a:rPr>
              <a:t>What </a:t>
            </a:r>
            <a:r>
              <a:rPr lang="en-GB" sz="3600">
                <a:latin typeface="Tw Cen MT" panose="020B0602020104020603" pitchFamily="34" charset="0"/>
              </a:rPr>
              <a:t>is Attainment 8? (</a:t>
            </a:r>
            <a:r>
              <a:rPr lang="en-GB" sz="3600">
                <a:solidFill>
                  <a:srgbClr val="FDB614"/>
                </a:solidFill>
                <a:latin typeface="Tw Cen MT" panose="020B0602020104020603" pitchFamily="34" charset="0"/>
              </a:rPr>
              <a:t>an example</a:t>
            </a:r>
            <a:r>
              <a:rPr lang="en-GB" sz="3600">
                <a:latin typeface="Tw Cen MT" panose="020B0602020104020603" pitchFamily="34" charset="0"/>
              </a:rPr>
              <a:t>)</a:t>
            </a:r>
          </a:p>
        </p:txBody>
      </p:sp>
    </p:spTree>
    <p:extLst>
      <p:ext uri="{BB962C8B-B14F-4D97-AF65-F5344CB8AC3E}">
        <p14:creationId xmlns:p14="http://schemas.microsoft.com/office/powerpoint/2010/main" val="379072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58" y="1157826"/>
            <a:ext cx="545587" cy="918995"/>
          </a:xfrm>
          <a:prstGeom prst="rect">
            <a:avLst/>
          </a:prstGeom>
        </p:spPr>
      </p:pic>
      <p:sp>
        <p:nvSpPr>
          <p:cNvPr id="8" name="Rectangle 7"/>
          <p:cNvSpPr/>
          <p:nvPr/>
        </p:nvSpPr>
        <p:spPr>
          <a:xfrm>
            <a:off x="1453045" y="1222559"/>
            <a:ext cx="10544222" cy="769441"/>
          </a:xfrm>
          <a:prstGeom prst="rect">
            <a:avLst/>
          </a:prstGeom>
        </p:spPr>
        <p:txBody>
          <a:bodyPr wrap="square">
            <a:spAutoFit/>
          </a:bodyPr>
          <a:lstStyle/>
          <a:p>
            <a:r>
              <a:rPr lang="en-GB" sz="4400" b="1">
                <a:latin typeface="Tw Cen MT" panose="020B0602020104020603" pitchFamily="34" charset="0"/>
              </a:rPr>
              <a:t>Evidence Statements: </a:t>
            </a:r>
            <a:r>
              <a:rPr lang="en-GB" sz="4400">
                <a:latin typeface="Tw Cen MT" panose="020B0602020104020603" pitchFamily="34" charset="0"/>
              </a:rPr>
              <a:t>Learn that…</a:t>
            </a: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07689" y="2203614"/>
            <a:ext cx="3665977" cy="1938992"/>
          </a:xfrm>
          <a:prstGeom prst="rect">
            <a:avLst/>
          </a:prstGeom>
          <a:noFill/>
        </p:spPr>
        <p:txBody>
          <a:bodyPr wrap="square" rtlCol="0">
            <a:spAutoFit/>
          </a:bodyPr>
          <a:lstStyle/>
          <a:p>
            <a:pPr>
              <a:spcAft>
                <a:spcPts val="1200"/>
              </a:spcAft>
            </a:pPr>
            <a:r>
              <a:rPr lang="en-GB" sz="2400"/>
              <a:t>Effective assessment is critical to teaching because it provides teachers with information about pupils’ understanding and needs.</a:t>
            </a:r>
          </a:p>
        </p:txBody>
      </p:sp>
      <p:grpSp>
        <p:nvGrpSpPr>
          <p:cNvPr id="16" name="Group 15"/>
          <p:cNvGrpSpPr/>
          <p:nvPr/>
        </p:nvGrpSpPr>
        <p:grpSpPr>
          <a:xfrm>
            <a:off x="888999" y="2099733"/>
            <a:ext cx="719667" cy="733118"/>
            <a:chOff x="152400" y="3352800"/>
            <a:chExt cx="719667" cy="733118"/>
          </a:xfrm>
        </p:grpSpPr>
        <p:sp>
          <p:nvSpPr>
            <p:cNvPr id="14" name="Oval 1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5" name="TextBox 14"/>
            <p:cNvSpPr txBox="1"/>
            <p:nvPr/>
          </p:nvSpPr>
          <p:spPr>
            <a:xfrm>
              <a:off x="193978" y="3437466"/>
              <a:ext cx="659155" cy="523220"/>
            </a:xfrm>
            <a:prstGeom prst="rect">
              <a:avLst/>
            </a:prstGeom>
            <a:noFill/>
          </p:spPr>
          <p:txBody>
            <a:bodyPr wrap="none" rtlCol="0">
              <a:spAutoFit/>
            </a:bodyPr>
            <a:lstStyle/>
            <a:p>
              <a:pPr algn="ctr"/>
              <a:r>
                <a:rPr lang="en-GB" sz="2800" b="1">
                  <a:ln>
                    <a:solidFill>
                      <a:schemeClr val="tx1"/>
                    </a:solidFill>
                  </a:ln>
                  <a:latin typeface="Tw Cen MT" panose="020B0602020104020603" pitchFamily="34" charset="0"/>
                </a:rPr>
                <a:t>6.1</a:t>
              </a:r>
            </a:p>
          </p:txBody>
        </p:sp>
      </p:grpSp>
      <p:grpSp>
        <p:nvGrpSpPr>
          <p:cNvPr id="35" name="Group 34"/>
          <p:cNvGrpSpPr/>
          <p:nvPr/>
        </p:nvGrpSpPr>
        <p:grpSpPr>
          <a:xfrm>
            <a:off x="912771" y="4173017"/>
            <a:ext cx="719667" cy="733118"/>
            <a:chOff x="152400" y="3352800"/>
            <a:chExt cx="719667" cy="733118"/>
          </a:xfrm>
        </p:grpSpPr>
        <p:sp>
          <p:nvSpPr>
            <p:cNvPr id="36" name="Oval 35"/>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7" name="TextBox 36"/>
            <p:cNvSpPr txBox="1"/>
            <p:nvPr/>
          </p:nvSpPr>
          <p:spPr>
            <a:xfrm>
              <a:off x="202445" y="3471333"/>
              <a:ext cx="659155" cy="523220"/>
            </a:xfrm>
            <a:prstGeom prst="rect">
              <a:avLst/>
            </a:prstGeom>
            <a:noFill/>
          </p:spPr>
          <p:txBody>
            <a:bodyPr wrap="none" rtlCol="0">
              <a:spAutoFit/>
            </a:bodyPr>
            <a:lstStyle/>
            <a:p>
              <a:r>
                <a:rPr lang="en-GB" sz="2800" b="1">
                  <a:ln>
                    <a:solidFill>
                      <a:schemeClr val="tx1"/>
                    </a:solidFill>
                  </a:ln>
                  <a:latin typeface="Tw Cen MT" panose="020B0602020104020603" pitchFamily="34" charset="0"/>
                </a:rPr>
                <a:t>6.2</a:t>
              </a:r>
            </a:p>
          </p:txBody>
        </p:sp>
      </p:grpSp>
      <p:sp>
        <p:nvSpPr>
          <p:cNvPr id="41" name="TextBox 40"/>
          <p:cNvSpPr txBox="1"/>
          <p:nvPr/>
        </p:nvSpPr>
        <p:spPr>
          <a:xfrm>
            <a:off x="1682206" y="4107955"/>
            <a:ext cx="4455547" cy="1569660"/>
          </a:xfrm>
          <a:prstGeom prst="rect">
            <a:avLst/>
          </a:prstGeom>
          <a:noFill/>
        </p:spPr>
        <p:txBody>
          <a:bodyPr wrap="square" rtlCol="0">
            <a:spAutoFit/>
          </a:bodyPr>
          <a:lstStyle/>
          <a:p>
            <a:pPr>
              <a:spcAft>
                <a:spcPts val="1200"/>
              </a:spcAft>
            </a:pPr>
            <a:r>
              <a:rPr lang="en-GB" sz="2400"/>
              <a:t>Good assessment helps teachers avoid being over-influenced by potentially misleading factors, such as how busy pupils appear.</a:t>
            </a:r>
          </a:p>
        </p:txBody>
      </p:sp>
      <p:sp>
        <p:nvSpPr>
          <p:cNvPr id="43" name="TextBox 42"/>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Core Content Overview </a:t>
            </a:r>
            <a:r>
              <a:rPr lang="en-GB" sz="4400" b="1">
                <a:latin typeface="Tw Cen MT" panose="020B0602020104020603" pitchFamily="34" charset="0"/>
                <a:sym typeface="Wingdings" panose="05000000000000000000" pitchFamily="2" charset="2"/>
              </a:rPr>
              <a:t> </a:t>
            </a:r>
            <a:r>
              <a:rPr lang="en-GB" sz="3600" b="1">
                <a:solidFill>
                  <a:srgbClr val="B4B5E2"/>
                </a:solidFill>
                <a:latin typeface="Tw Cen MT" panose="020B0602020104020603" pitchFamily="34" charset="0"/>
                <a:sym typeface="Wingdings" panose="05000000000000000000" pitchFamily="2" charset="2"/>
              </a:rPr>
              <a:t>Assessment (TS6)</a:t>
            </a:r>
            <a:endParaRPr lang="en-GB" sz="2800" b="1">
              <a:solidFill>
                <a:srgbClr val="B4B5E2"/>
              </a:solidFill>
              <a:latin typeface="Tw Cen MT" panose="020B0602020104020603" pitchFamily="34" charset="0"/>
            </a:endParaRPr>
          </a:p>
        </p:txBody>
      </p:sp>
      <p:sp>
        <p:nvSpPr>
          <p:cNvPr id="18" name="TextBox 17"/>
          <p:cNvSpPr txBox="1"/>
          <p:nvPr/>
        </p:nvSpPr>
        <p:spPr>
          <a:xfrm>
            <a:off x="6388274" y="2205701"/>
            <a:ext cx="5803726" cy="1200329"/>
          </a:xfrm>
          <a:prstGeom prst="rect">
            <a:avLst/>
          </a:prstGeom>
          <a:noFill/>
        </p:spPr>
        <p:txBody>
          <a:bodyPr wrap="square" rtlCol="0">
            <a:spAutoFit/>
          </a:bodyPr>
          <a:lstStyle/>
          <a:p>
            <a:pPr>
              <a:spcAft>
                <a:spcPts val="1200"/>
              </a:spcAft>
            </a:pPr>
            <a:r>
              <a:rPr lang="en-GB" sz="2400"/>
              <a:t>Before using any assessment, teachers should be clear about the decision it will be used to support and be able to justify its use.</a:t>
            </a:r>
          </a:p>
        </p:txBody>
      </p:sp>
      <p:grpSp>
        <p:nvGrpSpPr>
          <p:cNvPr id="19" name="Group 18"/>
          <p:cNvGrpSpPr/>
          <p:nvPr/>
        </p:nvGrpSpPr>
        <p:grpSpPr>
          <a:xfrm>
            <a:off x="5538242" y="2101820"/>
            <a:ext cx="719667" cy="733118"/>
            <a:chOff x="152400" y="3352800"/>
            <a:chExt cx="719667" cy="733118"/>
          </a:xfrm>
        </p:grpSpPr>
        <p:sp>
          <p:nvSpPr>
            <p:cNvPr id="20" name="Oval 19"/>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21" name="TextBox 20"/>
            <p:cNvSpPr txBox="1"/>
            <p:nvPr/>
          </p:nvSpPr>
          <p:spPr>
            <a:xfrm>
              <a:off x="193978" y="3437466"/>
              <a:ext cx="659155" cy="523220"/>
            </a:xfrm>
            <a:prstGeom prst="rect">
              <a:avLst/>
            </a:prstGeom>
            <a:noFill/>
          </p:spPr>
          <p:txBody>
            <a:bodyPr wrap="none" rtlCol="0">
              <a:spAutoFit/>
            </a:bodyPr>
            <a:lstStyle/>
            <a:p>
              <a:pPr algn="ctr"/>
              <a:r>
                <a:rPr lang="en-GB" sz="2800" b="1">
                  <a:ln>
                    <a:solidFill>
                      <a:schemeClr val="tx1"/>
                    </a:solidFill>
                  </a:ln>
                  <a:latin typeface="Tw Cen MT" panose="020B0602020104020603" pitchFamily="34" charset="0"/>
                </a:rPr>
                <a:t>6.3</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3508" y="3565576"/>
            <a:ext cx="1997373" cy="1995981"/>
          </a:xfrm>
          <a:prstGeom prst="rect">
            <a:avLst/>
          </a:prstGeom>
        </p:spPr>
      </p:pic>
    </p:spTree>
    <p:extLst>
      <p:ext uri="{BB962C8B-B14F-4D97-AF65-F5344CB8AC3E}">
        <p14:creationId xmlns:p14="http://schemas.microsoft.com/office/powerpoint/2010/main" val="22698709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286" y="2766443"/>
            <a:ext cx="10734675" cy="2771775"/>
          </a:xfrm>
          <a:prstGeom prst="rect">
            <a:avLst/>
          </a:prstGeom>
        </p:spPr>
      </p:pic>
      <p:sp>
        <p:nvSpPr>
          <p:cNvPr id="3" name="TextBox 2"/>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GCSE Attainment: </a:t>
            </a:r>
            <a:r>
              <a:rPr lang="en-GB" sz="4400" b="1">
                <a:latin typeface="Tw Cen MT" panose="020B0602020104020603" pitchFamily="34" charset="0"/>
              </a:rPr>
              <a:t>Attainment 8</a:t>
            </a:r>
            <a:endParaRPr lang="en-GB" sz="3600" b="1">
              <a:solidFill>
                <a:srgbClr val="FFC203"/>
              </a:solidFill>
              <a:latin typeface="Tw Cen MT" panose="020B0602020104020603" pitchFamily="34" charset="0"/>
            </a:endParaRPr>
          </a:p>
        </p:txBody>
      </p:sp>
      <p:cxnSp>
        <p:nvCxnSpPr>
          <p:cNvPr id="4" name="Straight Connector 3"/>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4994" y="1002277"/>
            <a:ext cx="7747059" cy="646331"/>
          </a:xfrm>
          <a:prstGeom prst="rect">
            <a:avLst/>
          </a:prstGeom>
          <a:noFill/>
        </p:spPr>
        <p:txBody>
          <a:bodyPr wrap="square" rtlCol="0">
            <a:spAutoFit/>
          </a:bodyPr>
          <a:lstStyle/>
          <a:p>
            <a:r>
              <a:rPr lang="en-GB" sz="3600" b="1">
                <a:solidFill>
                  <a:srgbClr val="FDB614"/>
                </a:solidFill>
                <a:latin typeface="Tw Cen MT" panose="020B0602020104020603" pitchFamily="34" charset="0"/>
              </a:rPr>
              <a:t>What </a:t>
            </a:r>
            <a:r>
              <a:rPr lang="en-GB" sz="3600">
                <a:latin typeface="Tw Cen MT" panose="020B0602020104020603" pitchFamily="34" charset="0"/>
              </a:rPr>
              <a:t>is Attainment 8? (</a:t>
            </a:r>
            <a:r>
              <a:rPr lang="en-GB" sz="3600">
                <a:solidFill>
                  <a:srgbClr val="FDB614"/>
                </a:solidFill>
                <a:latin typeface="Tw Cen MT" panose="020B0602020104020603" pitchFamily="34" charset="0"/>
              </a:rPr>
              <a:t>an example</a:t>
            </a:r>
            <a:r>
              <a:rPr lang="en-GB" sz="3600">
                <a:latin typeface="Tw Cen MT" panose="020B0602020104020603" pitchFamily="34" charset="0"/>
              </a:rPr>
              <a:t>)</a:t>
            </a:r>
          </a:p>
        </p:txBody>
      </p:sp>
      <p:pic>
        <p:nvPicPr>
          <p:cNvPr id="6" name="Picture 5"/>
          <p:cNvPicPr>
            <a:picLocks noChangeAspect="1"/>
          </p:cNvPicPr>
          <p:nvPr/>
        </p:nvPicPr>
        <p:blipFill>
          <a:blip r:embed="rId3"/>
          <a:stretch>
            <a:fillRect/>
          </a:stretch>
        </p:blipFill>
        <p:spPr>
          <a:xfrm>
            <a:off x="3865657" y="2129051"/>
            <a:ext cx="7874867" cy="1347147"/>
          </a:xfrm>
          <a:prstGeom prst="rect">
            <a:avLst/>
          </a:prstGeom>
          <a:ln w="38100">
            <a:solidFill>
              <a:srgbClr val="FFC000"/>
            </a:solidFill>
          </a:ln>
        </p:spPr>
      </p:pic>
    </p:spTree>
    <p:extLst>
      <p:ext uri="{BB962C8B-B14F-4D97-AF65-F5344CB8AC3E}">
        <p14:creationId xmlns:p14="http://schemas.microsoft.com/office/powerpoint/2010/main" val="6238443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GCSE Attainment: </a:t>
            </a:r>
            <a:r>
              <a:rPr lang="en-GB" sz="4400" b="1">
                <a:latin typeface="Tw Cen MT" panose="020B0602020104020603" pitchFamily="34" charset="0"/>
              </a:rPr>
              <a:t>Attainment 8</a:t>
            </a:r>
            <a:endParaRPr lang="en-GB" sz="3600" b="1">
              <a:solidFill>
                <a:srgbClr val="FFC203"/>
              </a:solidFill>
              <a:latin typeface="Tw Cen MT" panose="020B0602020104020603" pitchFamily="34" charset="0"/>
            </a:endParaRPr>
          </a:p>
        </p:txBody>
      </p:sp>
      <p:cxnSp>
        <p:nvCxnSpPr>
          <p:cNvPr id="4" name="Straight Connector 3"/>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4994" y="1002277"/>
            <a:ext cx="7747059" cy="646331"/>
          </a:xfrm>
          <a:prstGeom prst="rect">
            <a:avLst/>
          </a:prstGeom>
          <a:noFill/>
        </p:spPr>
        <p:txBody>
          <a:bodyPr wrap="square" rtlCol="0">
            <a:spAutoFit/>
          </a:bodyPr>
          <a:lstStyle/>
          <a:p>
            <a:r>
              <a:rPr lang="en-GB" sz="3600" b="1">
                <a:solidFill>
                  <a:srgbClr val="FDB614"/>
                </a:solidFill>
                <a:latin typeface="Tw Cen MT" panose="020B0602020104020603" pitchFamily="34" charset="0"/>
              </a:rPr>
              <a:t>What </a:t>
            </a:r>
            <a:r>
              <a:rPr lang="en-GB" sz="3600">
                <a:latin typeface="Tw Cen MT" panose="020B0602020104020603" pitchFamily="34" charset="0"/>
              </a:rPr>
              <a:t>is Attainment 8? </a:t>
            </a:r>
          </a:p>
        </p:txBody>
      </p:sp>
      <p:sp>
        <p:nvSpPr>
          <p:cNvPr id="7" name="TextBox 6"/>
          <p:cNvSpPr txBox="1"/>
          <p:nvPr/>
        </p:nvSpPr>
        <p:spPr>
          <a:xfrm>
            <a:off x="4364115" y="1054046"/>
            <a:ext cx="6335730" cy="523220"/>
          </a:xfrm>
          <a:prstGeom prst="rect">
            <a:avLst/>
          </a:prstGeom>
          <a:solidFill>
            <a:schemeClr val="accent4">
              <a:lumMod val="20000"/>
              <a:lumOff val="80000"/>
            </a:schemeClr>
          </a:solidFill>
        </p:spPr>
        <p:txBody>
          <a:bodyPr wrap="square" rtlCol="0">
            <a:spAutoFit/>
          </a:bodyPr>
          <a:lstStyle/>
          <a:p>
            <a:r>
              <a:rPr lang="en-GB" sz="2800" b="1"/>
              <a:t>Task: </a:t>
            </a:r>
            <a:r>
              <a:rPr lang="en-GB" sz="2400"/>
              <a:t>Calculate the attainment 8 for this student.</a:t>
            </a:r>
          </a:p>
        </p:txBody>
      </p:sp>
      <p:pic>
        <p:nvPicPr>
          <p:cNvPr id="8" name="Picture 7"/>
          <p:cNvPicPr>
            <a:picLocks noChangeAspect="1"/>
          </p:cNvPicPr>
          <p:nvPr/>
        </p:nvPicPr>
        <p:blipFill>
          <a:blip r:embed="rId2"/>
          <a:stretch>
            <a:fillRect/>
          </a:stretch>
        </p:blipFill>
        <p:spPr>
          <a:xfrm>
            <a:off x="1341462" y="1711087"/>
            <a:ext cx="9262849" cy="2937001"/>
          </a:xfrm>
          <a:prstGeom prst="rect">
            <a:avLst/>
          </a:prstGeom>
        </p:spPr>
      </p:pic>
      <p:pic>
        <p:nvPicPr>
          <p:cNvPr id="9" name="Picture 8"/>
          <p:cNvPicPr>
            <a:picLocks noChangeAspect="1"/>
          </p:cNvPicPr>
          <p:nvPr/>
        </p:nvPicPr>
        <p:blipFill rotWithShape="1">
          <a:blip r:embed="rId3"/>
          <a:srcRect t="54412" b="3029"/>
          <a:stretch/>
        </p:blipFill>
        <p:spPr>
          <a:xfrm>
            <a:off x="1651378" y="4749420"/>
            <a:ext cx="8675000" cy="941696"/>
          </a:xfrm>
          <a:prstGeom prst="rect">
            <a:avLst/>
          </a:prstGeom>
          <a:ln w="38100">
            <a:solidFill>
              <a:srgbClr val="FFC000"/>
            </a:solidFill>
          </a:ln>
        </p:spPr>
      </p:pic>
      <p:pic>
        <p:nvPicPr>
          <p:cNvPr id="10" name="Picture 3" descr="Warning signs WS according to ASR A1.3-2013 and DIN EN ISO 7010 WS3-B1  (597-63232) | HellermannTyt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189"/>
          <a:stretch/>
        </p:blipFill>
        <p:spPr bwMode="auto">
          <a:xfrm>
            <a:off x="292053" y="4733111"/>
            <a:ext cx="1209201" cy="1012596"/>
          </a:xfrm>
          <a:prstGeom prst="triangl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9534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069" y="2866384"/>
            <a:ext cx="10839450" cy="2981325"/>
          </a:xfrm>
          <a:prstGeom prst="rect">
            <a:avLst/>
          </a:prstGeom>
        </p:spPr>
      </p:pic>
      <p:sp>
        <p:nvSpPr>
          <p:cNvPr id="3" name="TextBox 2"/>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GCSE Attainment: </a:t>
            </a:r>
            <a:r>
              <a:rPr lang="en-GB" sz="4400" b="1">
                <a:latin typeface="Tw Cen MT" panose="020B0602020104020603" pitchFamily="34" charset="0"/>
              </a:rPr>
              <a:t>Attainment 8</a:t>
            </a:r>
            <a:endParaRPr lang="en-GB" sz="3600" b="1">
              <a:solidFill>
                <a:srgbClr val="FFC203"/>
              </a:solidFill>
              <a:latin typeface="Tw Cen MT" panose="020B0602020104020603" pitchFamily="34" charset="0"/>
            </a:endParaRPr>
          </a:p>
        </p:txBody>
      </p:sp>
      <p:cxnSp>
        <p:nvCxnSpPr>
          <p:cNvPr id="4" name="Straight Connector 3"/>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4994" y="1002277"/>
            <a:ext cx="7747059" cy="646331"/>
          </a:xfrm>
          <a:prstGeom prst="rect">
            <a:avLst/>
          </a:prstGeom>
          <a:noFill/>
        </p:spPr>
        <p:txBody>
          <a:bodyPr wrap="square" rtlCol="0">
            <a:spAutoFit/>
          </a:bodyPr>
          <a:lstStyle/>
          <a:p>
            <a:r>
              <a:rPr lang="en-GB" sz="3600" b="1">
                <a:solidFill>
                  <a:srgbClr val="FDB614"/>
                </a:solidFill>
                <a:latin typeface="Tw Cen MT" panose="020B0602020104020603" pitchFamily="34" charset="0"/>
              </a:rPr>
              <a:t>What </a:t>
            </a:r>
            <a:r>
              <a:rPr lang="en-GB" sz="3600">
                <a:latin typeface="Tw Cen MT" panose="020B0602020104020603" pitchFamily="34" charset="0"/>
              </a:rPr>
              <a:t>is Attainment 8? </a:t>
            </a:r>
          </a:p>
        </p:txBody>
      </p:sp>
      <p:pic>
        <p:nvPicPr>
          <p:cNvPr id="7" name="Picture 6"/>
          <p:cNvPicPr>
            <a:picLocks noChangeAspect="1"/>
          </p:cNvPicPr>
          <p:nvPr/>
        </p:nvPicPr>
        <p:blipFill rotWithShape="1">
          <a:blip r:embed="rId3"/>
          <a:srcRect r="38959" b="46205"/>
          <a:stretch/>
        </p:blipFill>
        <p:spPr>
          <a:xfrm>
            <a:off x="3439234" y="1894083"/>
            <a:ext cx="7906063" cy="1777164"/>
          </a:xfrm>
          <a:prstGeom prst="rect">
            <a:avLst/>
          </a:prstGeom>
          <a:ln w="38100">
            <a:solidFill>
              <a:srgbClr val="FFC000"/>
            </a:solidFill>
          </a:ln>
        </p:spPr>
      </p:pic>
    </p:spTree>
    <p:extLst>
      <p:ext uri="{BB962C8B-B14F-4D97-AF65-F5344CB8AC3E}">
        <p14:creationId xmlns:p14="http://schemas.microsoft.com/office/powerpoint/2010/main" val="37889368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3309" y="3258622"/>
            <a:ext cx="5668731" cy="369332"/>
          </a:xfrm>
          <a:prstGeom prst="rect">
            <a:avLst/>
          </a:prstGeom>
        </p:spPr>
        <p:txBody>
          <a:bodyPr wrap="none">
            <a:spAutoFit/>
          </a:bodyPr>
          <a:lstStyle/>
          <a:p>
            <a:r>
              <a:rPr lang="en-GB"/>
              <a:t>https://www.youtube.com/watch?v=4IAEgFMSGDY&amp;t=10s</a:t>
            </a:r>
          </a:p>
        </p:txBody>
      </p:sp>
      <p:pic>
        <p:nvPicPr>
          <p:cNvPr id="3" name="4IAEgFMSGDY"/>
          <p:cNvPicPr>
            <a:picLocks noRot="1" noChangeAspect="1"/>
          </p:cNvPicPr>
          <p:nvPr>
            <a:videoFile r:link="rId1"/>
          </p:nvPr>
        </p:nvPicPr>
        <p:blipFill>
          <a:blip r:embed="rId4"/>
          <a:stretch>
            <a:fillRect/>
          </a:stretch>
        </p:blipFill>
        <p:spPr>
          <a:xfrm>
            <a:off x="4110036" y="1190326"/>
            <a:ext cx="7866066" cy="4424662"/>
          </a:xfrm>
          <a:prstGeom prst="rect">
            <a:avLst/>
          </a:prstGeom>
          <a:ln w="76200">
            <a:solidFill>
              <a:srgbClr val="FDB614"/>
            </a:solidFill>
          </a:ln>
        </p:spPr>
      </p:pic>
      <p:sp>
        <p:nvSpPr>
          <p:cNvPr id="4" name="TextBox 3"/>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Progress 8</a:t>
            </a:r>
            <a:endParaRPr lang="en-GB" sz="3600" b="1">
              <a:solidFill>
                <a:srgbClr val="FFC203"/>
              </a:solidFill>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0404" y="1002277"/>
            <a:ext cx="3786614" cy="1200329"/>
          </a:xfrm>
          <a:prstGeom prst="rect">
            <a:avLst/>
          </a:prstGeom>
          <a:noFill/>
        </p:spPr>
        <p:txBody>
          <a:bodyPr wrap="none" rtlCol="0">
            <a:spAutoFit/>
          </a:bodyPr>
          <a:lstStyle/>
          <a:p>
            <a:r>
              <a:rPr lang="en-GB" sz="3600" b="1">
                <a:solidFill>
                  <a:srgbClr val="FDB614"/>
                </a:solidFill>
                <a:latin typeface="Tw Cen MT" panose="020B0602020104020603" pitchFamily="34" charset="0"/>
              </a:rPr>
              <a:t>What </a:t>
            </a:r>
            <a:r>
              <a:rPr lang="en-GB" sz="3600">
                <a:latin typeface="Tw Cen MT" panose="020B0602020104020603" pitchFamily="34" charset="0"/>
              </a:rPr>
              <a:t>is Progress 8?</a:t>
            </a:r>
            <a:br>
              <a:rPr lang="en-GB" sz="3600">
                <a:latin typeface="Tw Cen MT" panose="020B0602020104020603" pitchFamily="34" charset="0"/>
              </a:rPr>
            </a:br>
            <a:r>
              <a:rPr lang="en-GB" sz="3600">
                <a:latin typeface="Tw Cen MT" panose="020B0602020104020603" pitchFamily="34" charset="0"/>
              </a:rPr>
              <a:t>(</a:t>
            </a:r>
            <a:r>
              <a:rPr lang="en-GB" sz="3600">
                <a:solidFill>
                  <a:srgbClr val="FDB614"/>
                </a:solidFill>
                <a:latin typeface="Tw Cen MT" panose="020B0602020104020603" pitchFamily="34" charset="0"/>
              </a:rPr>
              <a:t>an introduction</a:t>
            </a:r>
            <a:r>
              <a:rPr lang="en-GB" sz="3600">
                <a:latin typeface="Tw Cen MT" panose="020B0602020104020603" pitchFamily="34" charset="0"/>
              </a:rPr>
              <a:t>)</a:t>
            </a:r>
          </a:p>
        </p:txBody>
      </p:sp>
      <p:sp>
        <p:nvSpPr>
          <p:cNvPr id="7" name="Rectangle 6"/>
          <p:cNvSpPr/>
          <p:nvPr/>
        </p:nvSpPr>
        <p:spPr>
          <a:xfrm>
            <a:off x="228600" y="2471738"/>
            <a:ext cx="3657600" cy="31575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solidFill>
                  <a:schemeClr val="tx1"/>
                </a:solidFill>
              </a:rPr>
              <a:t>Task: </a:t>
            </a:r>
            <a:r>
              <a:rPr lang="en-GB" sz="2000">
                <a:solidFill>
                  <a:schemeClr val="tx1"/>
                </a:solidFill>
              </a:rPr>
              <a:t>Watch the video</a:t>
            </a:r>
            <a:br>
              <a:rPr lang="en-GB" sz="2000">
                <a:solidFill>
                  <a:schemeClr val="tx1"/>
                </a:solidFill>
              </a:rPr>
            </a:br>
            <a:r>
              <a:rPr lang="en-GB" sz="2000">
                <a:solidFill>
                  <a:schemeClr val="tx1"/>
                </a:solidFill>
              </a:rPr>
              <a:t>and make a note of:</a:t>
            </a:r>
          </a:p>
          <a:p>
            <a:pPr marL="285750" indent="-285750">
              <a:buFont typeface="Arial" panose="020B0604020202020204" pitchFamily="34" charset="0"/>
              <a:buChar char="•"/>
            </a:pPr>
            <a:r>
              <a:rPr lang="en-GB">
                <a:solidFill>
                  <a:schemeClr val="tx1"/>
                </a:solidFill>
              </a:rPr>
              <a:t>The purpose of Progress 8;</a:t>
            </a:r>
          </a:p>
          <a:p>
            <a:pPr marL="285750" indent="-285750">
              <a:buFont typeface="Arial" panose="020B0604020202020204" pitchFamily="34" charset="0"/>
              <a:buChar char="•"/>
            </a:pPr>
            <a:r>
              <a:rPr lang="en-GB">
                <a:solidFill>
                  <a:schemeClr val="tx1"/>
                </a:solidFill>
              </a:rPr>
              <a:t>What progress is measured against;</a:t>
            </a:r>
          </a:p>
          <a:p>
            <a:pPr marL="285750" indent="-285750">
              <a:buFont typeface="Arial" panose="020B0604020202020204" pitchFamily="34" charset="0"/>
              <a:buChar char="•"/>
            </a:pPr>
            <a:r>
              <a:rPr lang="en-GB">
                <a:solidFill>
                  <a:schemeClr val="tx1"/>
                </a:solidFill>
              </a:rPr>
              <a:t>How subjects are grouped and weighted;</a:t>
            </a:r>
          </a:p>
          <a:p>
            <a:pPr marL="285750" indent="-285750">
              <a:buFont typeface="Arial" panose="020B0604020202020204" pitchFamily="34" charset="0"/>
              <a:buChar char="•"/>
            </a:pPr>
            <a:r>
              <a:rPr lang="en-GB">
                <a:solidFill>
                  <a:schemeClr val="tx1"/>
                </a:solidFill>
              </a:rPr>
              <a:t>How school performances are compared against each other using Progress 8.</a:t>
            </a:r>
          </a:p>
        </p:txBody>
      </p:sp>
      <p:pic>
        <p:nvPicPr>
          <p:cNvPr id="2050" name="Picture 2" descr="File video Icon | Small &amp; Flat Iconset | paom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0200" y="2214563"/>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5636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GCSE Progress: </a:t>
            </a:r>
            <a:r>
              <a:rPr lang="en-GB" sz="4400" b="1">
                <a:latin typeface="Tw Cen MT" panose="020B0602020104020603" pitchFamily="34" charset="0"/>
              </a:rPr>
              <a:t>Progress 8</a:t>
            </a:r>
            <a:endParaRPr lang="en-GB" sz="3600" b="1">
              <a:solidFill>
                <a:srgbClr val="FFC203"/>
              </a:solidFill>
              <a:latin typeface="Tw Cen MT" panose="020B0602020104020603" pitchFamily="34" charset="0"/>
            </a:endParaRPr>
          </a:p>
        </p:txBody>
      </p:sp>
      <p:cxnSp>
        <p:nvCxnSpPr>
          <p:cNvPr id="9" name="Straight Connector 8"/>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0404" y="1002277"/>
            <a:ext cx="3309689" cy="646331"/>
          </a:xfrm>
          <a:prstGeom prst="rect">
            <a:avLst/>
          </a:prstGeom>
          <a:noFill/>
        </p:spPr>
        <p:txBody>
          <a:bodyPr wrap="none" rtlCol="0">
            <a:spAutoFit/>
          </a:bodyPr>
          <a:lstStyle/>
          <a:p>
            <a:r>
              <a:rPr lang="en-GB" sz="3600" b="1">
                <a:solidFill>
                  <a:srgbClr val="FDB614"/>
                </a:solidFill>
                <a:latin typeface="Tw Cen MT" panose="020B0602020104020603" pitchFamily="34" charset="0"/>
              </a:rPr>
              <a:t>Why</a:t>
            </a:r>
            <a:r>
              <a:rPr lang="en-GB" sz="3600">
                <a:solidFill>
                  <a:srgbClr val="FDB614"/>
                </a:solidFill>
                <a:latin typeface="Tw Cen MT" panose="020B0602020104020603" pitchFamily="34" charset="0"/>
              </a:rPr>
              <a:t> </a:t>
            </a:r>
            <a:r>
              <a:rPr lang="en-GB" sz="3600">
                <a:latin typeface="Tw Cen MT" panose="020B0602020104020603" pitchFamily="34" charset="0"/>
              </a:rPr>
              <a:t>Progress 8?</a:t>
            </a:r>
          </a:p>
        </p:txBody>
      </p:sp>
      <p:sp>
        <p:nvSpPr>
          <p:cNvPr id="20" name="Content Placeholder 2"/>
          <p:cNvSpPr txBox="1">
            <a:spLocks/>
          </p:cNvSpPr>
          <p:nvPr/>
        </p:nvSpPr>
        <p:spPr>
          <a:xfrm>
            <a:off x="8289560" y="1633094"/>
            <a:ext cx="3762532" cy="4018198"/>
          </a:xfrm>
          <a:prstGeom prst="rect">
            <a:avLst/>
          </a:prstGeom>
          <a:solidFill>
            <a:schemeClr val="accent4">
              <a:lumMod val="20000"/>
              <a:lumOff val="80000"/>
            </a:schemeClr>
          </a:solidFill>
        </p:spPr>
        <p:txBody>
          <a:bodyPr lIns="91440" tIns="45720" rIns="91440" bIns="45720" anchor="b" anchorCtr="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The Wolf Report 2011.</a:t>
            </a:r>
            <a:r>
              <a:rPr lang="en-GB"/>
              <a:t> Alison Wolf made 27 recommendations all of which have been acted upon either in whole or at least part.</a:t>
            </a:r>
            <a:endParaRPr lang="en-US">
              <a:cs typeface="Calibri"/>
            </a:endParaRPr>
          </a:p>
        </p:txBody>
      </p:sp>
      <p:pic>
        <p:nvPicPr>
          <p:cNvPr id="22" name="Picture 21"/>
          <p:cNvPicPr>
            <a:picLocks noChangeAspect="1"/>
          </p:cNvPicPr>
          <p:nvPr/>
        </p:nvPicPr>
        <p:blipFill rotWithShape="1">
          <a:blip r:embed="rId2"/>
          <a:srcRect l="7704" t="3857" r="5706" b="9986"/>
          <a:stretch/>
        </p:blipFill>
        <p:spPr>
          <a:xfrm>
            <a:off x="8908141" y="629587"/>
            <a:ext cx="2343150" cy="2343148"/>
          </a:xfrm>
          <a:prstGeom prst="ellipse">
            <a:avLst/>
          </a:prstGeom>
          <a:ln w="76200">
            <a:solidFill>
              <a:srgbClr val="FDB614"/>
            </a:solidFill>
          </a:ln>
        </p:spPr>
      </p:pic>
      <p:pic>
        <p:nvPicPr>
          <p:cNvPr id="4098" name="Picture 2" descr="https://i.ytimg.com/vi/TRJzyyfh8OA/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t="2304" b="8297"/>
          <a:stretch/>
        </p:blipFill>
        <p:spPr bwMode="auto">
          <a:xfrm>
            <a:off x="164892" y="1663128"/>
            <a:ext cx="8004748" cy="402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6529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04" y="1002277"/>
            <a:ext cx="3309689" cy="646331"/>
          </a:xfrm>
          <a:prstGeom prst="rect">
            <a:avLst/>
          </a:prstGeom>
          <a:noFill/>
        </p:spPr>
        <p:txBody>
          <a:bodyPr wrap="none" rtlCol="0">
            <a:spAutoFit/>
          </a:bodyPr>
          <a:lstStyle/>
          <a:p>
            <a:r>
              <a:rPr lang="en-GB" sz="3600" b="1">
                <a:solidFill>
                  <a:srgbClr val="FDB614"/>
                </a:solidFill>
                <a:latin typeface="Tw Cen MT" panose="020B0602020104020603" pitchFamily="34" charset="0"/>
              </a:rPr>
              <a:t>Why</a:t>
            </a:r>
            <a:r>
              <a:rPr lang="en-GB" sz="3600">
                <a:solidFill>
                  <a:srgbClr val="FDB614"/>
                </a:solidFill>
                <a:latin typeface="Tw Cen MT" panose="020B0602020104020603" pitchFamily="34" charset="0"/>
              </a:rPr>
              <a:t> </a:t>
            </a:r>
            <a:r>
              <a:rPr lang="en-GB" sz="3600">
                <a:latin typeface="Tw Cen MT" panose="020B0602020104020603" pitchFamily="34" charset="0"/>
              </a:rPr>
              <a:t>Progress 8?</a:t>
            </a:r>
          </a:p>
        </p:txBody>
      </p:sp>
      <p:pic>
        <p:nvPicPr>
          <p:cNvPr id="21" name="Picture 20"/>
          <p:cNvPicPr>
            <a:picLocks noChangeAspect="1"/>
          </p:cNvPicPr>
          <p:nvPr/>
        </p:nvPicPr>
        <p:blipFill>
          <a:blip r:embed="rId2"/>
          <a:stretch>
            <a:fillRect/>
          </a:stretch>
        </p:blipFill>
        <p:spPr>
          <a:xfrm>
            <a:off x="364575" y="1918106"/>
            <a:ext cx="11372457" cy="18150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2" name="Picture 21"/>
          <p:cNvPicPr>
            <a:picLocks noChangeAspect="1"/>
          </p:cNvPicPr>
          <p:nvPr/>
        </p:nvPicPr>
        <p:blipFill rotWithShape="1">
          <a:blip r:embed="rId3"/>
          <a:srcRect l="7704" t="3857" r="5706" b="9986"/>
          <a:stretch/>
        </p:blipFill>
        <p:spPr>
          <a:xfrm>
            <a:off x="9282895" y="3222885"/>
            <a:ext cx="2343150" cy="2343148"/>
          </a:xfrm>
          <a:prstGeom prst="ellipse">
            <a:avLst/>
          </a:prstGeom>
          <a:ln w="76200">
            <a:solidFill>
              <a:srgbClr val="FDB614"/>
            </a:solidFill>
          </a:ln>
        </p:spPr>
      </p:pic>
      <p:sp>
        <p:nvSpPr>
          <p:cNvPr id="7" name="TextBox 6"/>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GCSE Progress: </a:t>
            </a:r>
            <a:r>
              <a:rPr lang="en-GB" sz="4400" b="1">
                <a:latin typeface="Tw Cen MT" panose="020B0602020104020603" pitchFamily="34" charset="0"/>
              </a:rPr>
              <a:t>Progress 8</a:t>
            </a:r>
            <a:endParaRPr lang="en-GB" sz="3600" b="1">
              <a:solidFill>
                <a:srgbClr val="FFC203"/>
              </a:solidFill>
              <a:latin typeface="Tw Cen MT" panose="020B0602020104020603" pitchFamily="34" charset="0"/>
            </a:endParaRPr>
          </a:p>
        </p:txBody>
      </p:sp>
      <p:cxnSp>
        <p:nvCxnSpPr>
          <p:cNvPr id="8" name="Straight Connector 7"/>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3844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725" y="1724562"/>
            <a:ext cx="5190978" cy="38376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tx1"/>
                </a:solidFill>
              </a:rPr>
              <a:t>Prior to 2010, a school was “above the floor” if </a:t>
            </a:r>
            <a:r>
              <a:rPr lang="en-GB" sz="2400" b="1">
                <a:solidFill>
                  <a:schemeClr val="tx1"/>
                </a:solidFill>
              </a:rPr>
              <a:t>three in ten pupils were awarded 5 of more GCSEs of grade C or better</a:t>
            </a:r>
            <a:r>
              <a:rPr lang="en-GB" sz="2400">
                <a:solidFill>
                  <a:schemeClr val="tx1"/>
                </a:solidFill>
              </a:rPr>
              <a:t>. Schools failing to meet this standard were deemed to be “below the floor”. Such schools would be inspected by Ofsted. Should Ofsted confirm that the school’s performance is poor, a change of management would follow.</a:t>
            </a:r>
          </a:p>
        </p:txBody>
      </p:sp>
      <p:sp>
        <p:nvSpPr>
          <p:cNvPr id="5" name="Rectangle 4"/>
          <p:cNvSpPr/>
          <p:nvPr/>
        </p:nvSpPr>
        <p:spPr>
          <a:xfrm>
            <a:off x="5528604" y="1736783"/>
            <a:ext cx="6493507" cy="3837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tx1"/>
                </a:solidFill>
              </a:rPr>
              <a:t>This approach </a:t>
            </a:r>
            <a:r>
              <a:rPr lang="en-GB" sz="2400" b="1">
                <a:solidFill>
                  <a:srgbClr val="FF0000"/>
                </a:solidFill>
              </a:rPr>
              <a:t>encouraged schools to concentrate on C/D borderline pupils only</a:t>
            </a:r>
            <a:r>
              <a:rPr lang="en-GB" sz="2400">
                <a:solidFill>
                  <a:schemeClr val="tx1"/>
                </a:solidFill>
              </a:rPr>
              <a:t>. Getting a pupil from Cs to A*s, or from Fs to Ds gets no credit. It also means that </a:t>
            </a:r>
            <a:r>
              <a:rPr lang="en-GB" sz="2400" b="1">
                <a:solidFill>
                  <a:srgbClr val="FF0000"/>
                </a:solidFill>
              </a:rPr>
              <a:t>intake, not the quality of teaching, largely determines whether a school is defined as doing well</a:t>
            </a:r>
            <a:r>
              <a:rPr lang="en-GB" sz="2400">
                <a:solidFill>
                  <a:schemeClr val="tx1"/>
                </a:solidFill>
              </a:rPr>
              <a:t>. A grammar school will never be below the floor, whereas some schools have intakes that are much more challenging. This makes jobs in schools with challenging intakes more pressured, and less attractive.</a:t>
            </a:r>
          </a:p>
        </p:txBody>
      </p:sp>
      <p:sp>
        <p:nvSpPr>
          <p:cNvPr id="10" name="TextBox 9"/>
          <p:cNvSpPr txBox="1"/>
          <p:nvPr/>
        </p:nvSpPr>
        <p:spPr>
          <a:xfrm>
            <a:off x="3443211" y="1002277"/>
            <a:ext cx="7364698" cy="646331"/>
          </a:xfrm>
          <a:prstGeom prst="rect">
            <a:avLst/>
          </a:prstGeom>
          <a:noFill/>
        </p:spPr>
        <p:txBody>
          <a:bodyPr wrap="square" rtlCol="0">
            <a:spAutoFit/>
          </a:bodyPr>
          <a:lstStyle/>
          <a:p>
            <a:r>
              <a:rPr lang="en-GB" sz="3600" b="1">
                <a:latin typeface="Tw Cen MT" panose="020B0602020104020603" pitchFamily="34" charset="0"/>
              </a:rPr>
              <a:t>Floor Standard </a:t>
            </a:r>
            <a:r>
              <a:rPr lang="en-GB" sz="3600" b="1">
                <a:solidFill>
                  <a:srgbClr val="FDB614"/>
                </a:solidFill>
                <a:latin typeface="Tw Cen MT" panose="020B0602020104020603" pitchFamily="34" charset="0"/>
              </a:rPr>
              <a:t>Then</a:t>
            </a:r>
          </a:p>
        </p:txBody>
      </p:sp>
      <p:sp>
        <p:nvSpPr>
          <p:cNvPr id="11" name="TextBox 10"/>
          <p:cNvSpPr txBox="1"/>
          <p:nvPr/>
        </p:nvSpPr>
        <p:spPr>
          <a:xfrm>
            <a:off x="100404" y="1002277"/>
            <a:ext cx="3309689" cy="646331"/>
          </a:xfrm>
          <a:prstGeom prst="rect">
            <a:avLst/>
          </a:prstGeom>
          <a:noFill/>
        </p:spPr>
        <p:txBody>
          <a:bodyPr wrap="none" rtlCol="0">
            <a:spAutoFit/>
          </a:bodyPr>
          <a:lstStyle/>
          <a:p>
            <a:r>
              <a:rPr lang="en-GB" sz="3600" b="1">
                <a:solidFill>
                  <a:srgbClr val="FDB614"/>
                </a:solidFill>
                <a:latin typeface="Tw Cen MT" panose="020B0602020104020603" pitchFamily="34" charset="0"/>
              </a:rPr>
              <a:t>Why</a:t>
            </a:r>
            <a:r>
              <a:rPr lang="en-GB" sz="3600">
                <a:solidFill>
                  <a:srgbClr val="FDB614"/>
                </a:solidFill>
                <a:latin typeface="Tw Cen MT" panose="020B0602020104020603" pitchFamily="34" charset="0"/>
              </a:rPr>
              <a:t> </a:t>
            </a:r>
            <a:r>
              <a:rPr lang="en-GB" sz="3600">
                <a:latin typeface="Tw Cen MT" panose="020B0602020104020603" pitchFamily="34" charset="0"/>
              </a:rPr>
              <a:t>Progress 8?</a:t>
            </a:r>
          </a:p>
        </p:txBody>
      </p:sp>
      <p:sp>
        <p:nvSpPr>
          <p:cNvPr id="12" name="TextBox 11"/>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GCSE Progress: </a:t>
            </a:r>
            <a:r>
              <a:rPr lang="en-GB" sz="4400" b="1">
                <a:latin typeface="Tw Cen MT" panose="020B0602020104020603" pitchFamily="34" charset="0"/>
              </a:rPr>
              <a:t>Progress 8</a:t>
            </a:r>
            <a:endParaRPr lang="en-GB" sz="3600" b="1">
              <a:solidFill>
                <a:srgbClr val="FFC203"/>
              </a:solidFill>
              <a:latin typeface="Tw Cen MT" panose="020B0602020104020603" pitchFamily="34" charset="0"/>
            </a:endParaRPr>
          </a:p>
        </p:txBody>
      </p:sp>
      <p:cxnSp>
        <p:nvCxnSpPr>
          <p:cNvPr id="13" name="Straight Connector 12"/>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48214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623" y="1788441"/>
            <a:ext cx="8680554" cy="3608018"/>
          </a:xfrm>
          <a:solidFill>
            <a:schemeClr val="accent4">
              <a:lumMod val="20000"/>
              <a:lumOff val="80000"/>
            </a:schemeClr>
          </a:solidFill>
        </p:spPr>
        <p:txBody>
          <a:bodyPr>
            <a:normAutofit fontScale="92500"/>
          </a:bodyPr>
          <a:lstStyle/>
          <a:p>
            <a:r>
              <a:rPr lang="en-GB"/>
              <a:t>Can a school do well, whatever its intake?</a:t>
            </a:r>
          </a:p>
          <a:p>
            <a:r>
              <a:rPr lang="en-GB"/>
              <a:t>Does a school improve its score if any pupil improves</a:t>
            </a:r>
            <a:br>
              <a:rPr lang="en-GB"/>
            </a:br>
            <a:r>
              <a:rPr lang="en-GB"/>
              <a:t>their grades?</a:t>
            </a:r>
          </a:p>
          <a:p>
            <a:r>
              <a:rPr lang="en-GB"/>
              <a:t>Are we rewarding schools that do well in English and Maths?</a:t>
            </a:r>
          </a:p>
          <a:p>
            <a:r>
              <a:rPr lang="en-GB"/>
              <a:t>Are we rewarding schools that do well in traditional subjects?</a:t>
            </a:r>
          </a:p>
          <a:p>
            <a:r>
              <a:rPr lang="en-GB"/>
              <a:t>Are we rewarding schools that offer a broad and balanced curriculum?</a:t>
            </a:r>
          </a:p>
          <a:p>
            <a:r>
              <a:rPr lang="en-GB"/>
              <a:t>Are we rewarding schools that achieve A and A* grades?</a:t>
            </a:r>
          </a:p>
          <a:p>
            <a:endParaRPr lang="en-GB"/>
          </a:p>
        </p:txBody>
      </p:sp>
      <p:sp>
        <p:nvSpPr>
          <p:cNvPr id="5" name="Oval 4"/>
          <p:cNvSpPr/>
          <p:nvPr/>
        </p:nvSpPr>
        <p:spPr>
          <a:xfrm>
            <a:off x="7918496" y="1392933"/>
            <a:ext cx="1660218" cy="15451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Grade D?</a:t>
            </a:r>
          </a:p>
        </p:txBody>
      </p:sp>
      <p:sp>
        <p:nvSpPr>
          <p:cNvPr id="9" name="TextBox 8"/>
          <p:cNvSpPr txBox="1"/>
          <p:nvPr/>
        </p:nvSpPr>
        <p:spPr>
          <a:xfrm>
            <a:off x="3443211" y="1002277"/>
            <a:ext cx="7364698" cy="646331"/>
          </a:xfrm>
          <a:prstGeom prst="rect">
            <a:avLst/>
          </a:prstGeom>
          <a:noFill/>
        </p:spPr>
        <p:txBody>
          <a:bodyPr wrap="square" rtlCol="0">
            <a:spAutoFit/>
          </a:bodyPr>
          <a:lstStyle/>
          <a:p>
            <a:r>
              <a:rPr lang="en-GB" sz="3600" b="1">
                <a:latin typeface="Tw Cen MT" panose="020B0602020104020603" pitchFamily="34" charset="0"/>
              </a:rPr>
              <a:t>Questions from the </a:t>
            </a:r>
            <a:r>
              <a:rPr lang="en-GB" sz="3600" b="1" err="1">
                <a:latin typeface="Tw Cen MT" panose="020B0602020104020603" pitchFamily="34" charset="0"/>
              </a:rPr>
              <a:t>DfE</a:t>
            </a:r>
            <a:endParaRPr lang="en-GB" sz="3600" b="1">
              <a:solidFill>
                <a:srgbClr val="FDB614"/>
              </a:solidFill>
              <a:latin typeface="Tw Cen MT" panose="020B0602020104020603" pitchFamily="34" charset="0"/>
            </a:endParaRPr>
          </a:p>
        </p:txBody>
      </p:sp>
      <p:sp>
        <p:nvSpPr>
          <p:cNvPr id="10" name="TextBox 9"/>
          <p:cNvSpPr txBox="1"/>
          <p:nvPr/>
        </p:nvSpPr>
        <p:spPr>
          <a:xfrm>
            <a:off x="100404" y="1002277"/>
            <a:ext cx="3309689" cy="646331"/>
          </a:xfrm>
          <a:prstGeom prst="rect">
            <a:avLst/>
          </a:prstGeom>
          <a:noFill/>
        </p:spPr>
        <p:txBody>
          <a:bodyPr wrap="none" rtlCol="0">
            <a:spAutoFit/>
          </a:bodyPr>
          <a:lstStyle/>
          <a:p>
            <a:r>
              <a:rPr lang="en-GB" sz="3600" b="1">
                <a:solidFill>
                  <a:srgbClr val="FDB614"/>
                </a:solidFill>
                <a:latin typeface="Tw Cen MT" panose="020B0602020104020603" pitchFamily="34" charset="0"/>
              </a:rPr>
              <a:t>Why</a:t>
            </a:r>
            <a:r>
              <a:rPr lang="en-GB" sz="3600">
                <a:solidFill>
                  <a:srgbClr val="FDB614"/>
                </a:solidFill>
                <a:latin typeface="Tw Cen MT" panose="020B0602020104020603" pitchFamily="34" charset="0"/>
              </a:rPr>
              <a:t> </a:t>
            </a:r>
            <a:r>
              <a:rPr lang="en-GB" sz="3600">
                <a:latin typeface="Tw Cen MT" panose="020B0602020104020603" pitchFamily="34" charset="0"/>
              </a:rPr>
              <a:t>Progress 8?</a:t>
            </a:r>
          </a:p>
        </p:txBody>
      </p:sp>
      <p:pic>
        <p:nvPicPr>
          <p:cNvPr id="9218" name="Picture 2" descr="Top Grammar Schools in the UK according to GCSE League Tables 2017-2018 -  Tops Tuition"/>
          <p:cNvPicPr>
            <a:picLocks noChangeAspect="1" noChangeArrowheads="1"/>
          </p:cNvPicPr>
          <p:nvPr/>
        </p:nvPicPr>
        <p:blipFill>
          <a:blip r:embed="rId2" cstate="print">
            <a:clrChange>
              <a:clrFrom>
                <a:srgbClr val="F6F4F9"/>
              </a:clrFrom>
              <a:clrTo>
                <a:srgbClr val="F6F4F9">
                  <a:alpha val="0"/>
                </a:srgbClr>
              </a:clrTo>
            </a:clrChange>
            <a:extLst>
              <a:ext uri="{28A0092B-C50C-407E-A947-70E740481C1C}">
                <a14:useLocalDpi xmlns:a14="http://schemas.microsoft.com/office/drawing/2010/main" val="0"/>
              </a:ext>
            </a:extLst>
          </a:blip>
          <a:srcRect/>
          <a:stretch>
            <a:fillRect/>
          </a:stretch>
        </p:blipFill>
        <p:spPr bwMode="auto">
          <a:xfrm>
            <a:off x="8996505" y="3372787"/>
            <a:ext cx="3195495" cy="19961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GCSE Progress: </a:t>
            </a:r>
            <a:r>
              <a:rPr lang="en-GB" sz="4400" b="1">
                <a:latin typeface="Tw Cen MT" panose="020B0602020104020603" pitchFamily="34" charset="0"/>
              </a:rPr>
              <a:t>Progress 8</a:t>
            </a:r>
            <a:endParaRPr lang="en-GB" sz="3600" b="1">
              <a:solidFill>
                <a:srgbClr val="FFC203"/>
              </a:solidFill>
              <a:latin typeface="Tw Cen MT" panose="020B0602020104020603" pitchFamily="34" charset="0"/>
            </a:endParaRPr>
          </a:p>
        </p:txBody>
      </p:sp>
      <p:cxnSp>
        <p:nvCxnSpPr>
          <p:cNvPr id="12" name="Straight Connector 11"/>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9617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25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2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25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25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125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125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125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602" y="1822999"/>
            <a:ext cx="9295152" cy="1639728"/>
          </a:xfrm>
          <a:solidFill>
            <a:schemeClr val="accent4">
              <a:lumMod val="20000"/>
              <a:lumOff val="80000"/>
            </a:schemeClr>
          </a:solidFill>
        </p:spPr>
        <p:txBody>
          <a:bodyPr>
            <a:noAutofit/>
          </a:bodyPr>
          <a:lstStyle/>
          <a:p>
            <a:pPr marL="0" indent="0">
              <a:buNone/>
            </a:pPr>
            <a:r>
              <a:rPr lang="en-GB" sz="2400"/>
              <a:t>Since 2016 , a school is below the floor standard if its Progress 8 score is below -0.5. </a:t>
            </a:r>
          </a:p>
          <a:p>
            <a:pPr marL="0" indent="0">
              <a:buNone/>
            </a:pPr>
            <a:r>
              <a:rPr lang="en-GB" sz="2400"/>
              <a:t>If a school’s performance falls below this floor standard, then the school may come under scrutiny through inspection.</a:t>
            </a:r>
          </a:p>
        </p:txBody>
      </p:sp>
      <p:pic>
        <p:nvPicPr>
          <p:cNvPr id="7170" name="Picture 2" descr="Electrical Threshold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636" y="1489648"/>
            <a:ext cx="2308487" cy="2308487"/>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2638269" y="3792511"/>
            <a:ext cx="9310437" cy="1464423"/>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Schools in which pupils make on average one grade more progress than the national average (a Progress 8 score of +1.0 or above) will be </a:t>
            </a:r>
            <a:r>
              <a:rPr lang="en-GB" sz="2400" i="1"/>
              <a:t>exempt </a:t>
            </a:r>
            <a:r>
              <a:rPr lang="en-GB" sz="2400"/>
              <a:t>from routine inspections by Ofsted in the year following the publication of the final performance tables.</a:t>
            </a:r>
          </a:p>
        </p:txBody>
      </p:sp>
      <p:pic>
        <p:nvPicPr>
          <p:cNvPr id="13" name="Picture 2" descr="http://www.baden-powell.hackney.sch.uk/wp-content/uploads/2013/12/ofsted-logo-blu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07" r="7821"/>
          <a:stretch/>
        </p:blipFill>
        <p:spPr bwMode="auto">
          <a:xfrm>
            <a:off x="224853" y="3717560"/>
            <a:ext cx="2233535" cy="157568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443211" y="1002277"/>
            <a:ext cx="7364698" cy="646331"/>
          </a:xfrm>
          <a:prstGeom prst="rect">
            <a:avLst/>
          </a:prstGeom>
          <a:noFill/>
        </p:spPr>
        <p:txBody>
          <a:bodyPr wrap="square" rtlCol="0">
            <a:spAutoFit/>
          </a:bodyPr>
          <a:lstStyle/>
          <a:p>
            <a:r>
              <a:rPr lang="en-GB" sz="3600" b="1">
                <a:latin typeface="Tw Cen MT" panose="020B0602020104020603" pitchFamily="34" charset="0"/>
              </a:rPr>
              <a:t>Floor Standard </a:t>
            </a:r>
            <a:r>
              <a:rPr lang="en-GB" sz="3600" b="1">
                <a:solidFill>
                  <a:srgbClr val="FDB614"/>
                </a:solidFill>
                <a:latin typeface="Tw Cen MT" panose="020B0602020104020603" pitchFamily="34" charset="0"/>
              </a:rPr>
              <a:t>Now</a:t>
            </a:r>
          </a:p>
        </p:txBody>
      </p:sp>
      <p:sp>
        <p:nvSpPr>
          <p:cNvPr id="15" name="TextBox 14"/>
          <p:cNvSpPr txBox="1"/>
          <p:nvPr/>
        </p:nvSpPr>
        <p:spPr>
          <a:xfrm>
            <a:off x="100404" y="1002277"/>
            <a:ext cx="3309689" cy="646331"/>
          </a:xfrm>
          <a:prstGeom prst="rect">
            <a:avLst/>
          </a:prstGeom>
          <a:noFill/>
        </p:spPr>
        <p:txBody>
          <a:bodyPr wrap="none" rtlCol="0">
            <a:spAutoFit/>
          </a:bodyPr>
          <a:lstStyle/>
          <a:p>
            <a:r>
              <a:rPr lang="en-GB" sz="3600" b="1">
                <a:solidFill>
                  <a:srgbClr val="FDB614"/>
                </a:solidFill>
                <a:latin typeface="Tw Cen MT" panose="020B0602020104020603" pitchFamily="34" charset="0"/>
              </a:rPr>
              <a:t>Why</a:t>
            </a:r>
            <a:r>
              <a:rPr lang="en-GB" sz="3600">
                <a:solidFill>
                  <a:srgbClr val="FDB614"/>
                </a:solidFill>
                <a:latin typeface="Tw Cen MT" panose="020B0602020104020603" pitchFamily="34" charset="0"/>
              </a:rPr>
              <a:t> </a:t>
            </a:r>
            <a:r>
              <a:rPr lang="en-GB" sz="3600">
                <a:latin typeface="Tw Cen MT" panose="020B0602020104020603" pitchFamily="34" charset="0"/>
              </a:rPr>
              <a:t>Progress 8?</a:t>
            </a:r>
          </a:p>
        </p:txBody>
      </p:sp>
      <p:sp>
        <p:nvSpPr>
          <p:cNvPr id="10" name="TextBox 9"/>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GCSE Progress: </a:t>
            </a:r>
            <a:r>
              <a:rPr lang="en-GB" sz="4400" b="1">
                <a:latin typeface="Tw Cen MT" panose="020B0602020104020603" pitchFamily="34" charset="0"/>
              </a:rPr>
              <a:t>Progress 8</a:t>
            </a:r>
            <a:endParaRPr lang="en-GB" sz="3600" b="1">
              <a:solidFill>
                <a:srgbClr val="FFC203"/>
              </a:solidFill>
              <a:latin typeface="Tw Cen MT" panose="020B0602020104020603" pitchFamily="34" charset="0"/>
            </a:endParaRPr>
          </a:p>
        </p:txBody>
      </p:sp>
      <p:cxnSp>
        <p:nvCxnSpPr>
          <p:cNvPr id="11" name="Straight Connector 10"/>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3462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GCSE Progress: </a:t>
            </a:r>
            <a:r>
              <a:rPr lang="en-GB" sz="4400" b="1">
                <a:latin typeface="Tw Cen MT" panose="020B0602020104020603" pitchFamily="34" charset="0"/>
              </a:rPr>
              <a:t>Progress 8</a:t>
            </a:r>
            <a:endParaRPr lang="en-GB" sz="3600" b="1">
              <a:solidFill>
                <a:srgbClr val="FFC203"/>
              </a:solidFill>
              <a:latin typeface="Tw Cen MT" panose="020B0602020104020603" pitchFamily="34" charset="0"/>
            </a:endParaRPr>
          </a:p>
        </p:txBody>
      </p:sp>
      <p:cxnSp>
        <p:nvCxnSpPr>
          <p:cNvPr id="11" name="Straight Connector 10"/>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0404" y="1002277"/>
            <a:ext cx="5704575" cy="646331"/>
          </a:xfrm>
          <a:prstGeom prst="rect">
            <a:avLst/>
          </a:prstGeom>
          <a:noFill/>
        </p:spPr>
        <p:txBody>
          <a:bodyPr wrap="none" rtlCol="0">
            <a:spAutoFit/>
          </a:bodyPr>
          <a:lstStyle/>
          <a:p>
            <a:r>
              <a:rPr lang="en-GB" sz="3600" b="1">
                <a:solidFill>
                  <a:srgbClr val="FDB614"/>
                </a:solidFill>
                <a:latin typeface="Tw Cen MT" panose="020B0602020104020603" pitchFamily="34" charset="0"/>
              </a:rPr>
              <a:t>How </a:t>
            </a:r>
            <a:r>
              <a:rPr lang="en-GB" sz="3600">
                <a:latin typeface="Tw Cen MT" panose="020B0602020104020603" pitchFamily="34" charset="0"/>
              </a:rPr>
              <a:t>is Progress 8 calculated?</a:t>
            </a:r>
          </a:p>
        </p:txBody>
      </p:sp>
      <p:pic>
        <p:nvPicPr>
          <p:cNvPr id="25602" name="Picture 2" descr="Graph 1"/>
          <p:cNvPicPr>
            <a:picLocks noChangeAspect="1" noChangeArrowheads="1"/>
          </p:cNvPicPr>
          <p:nvPr/>
        </p:nvPicPr>
        <p:blipFill rotWithShape="1">
          <a:blip r:embed="rId2">
            <a:extLst>
              <a:ext uri="{28A0092B-C50C-407E-A947-70E740481C1C}">
                <a14:useLocalDpi xmlns:a14="http://schemas.microsoft.com/office/drawing/2010/main" val="0"/>
              </a:ext>
            </a:extLst>
          </a:blip>
          <a:srcRect l="1888" t="8213" r="42096" b="5663"/>
          <a:stretch/>
        </p:blipFill>
        <p:spPr bwMode="auto">
          <a:xfrm>
            <a:off x="7588155" y="313898"/>
            <a:ext cx="4603845" cy="54276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3773" y="1705970"/>
            <a:ext cx="7315200" cy="2800767"/>
          </a:xfrm>
          <a:prstGeom prst="rect">
            <a:avLst/>
          </a:prstGeom>
          <a:noFill/>
        </p:spPr>
        <p:txBody>
          <a:bodyPr wrap="square" lIns="91440" tIns="45720" rIns="91440" bIns="45720" rtlCol="0" anchor="t">
            <a:spAutoFit/>
          </a:bodyPr>
          <a:lstStyle/>
          <a:p>
            <a:r>
              <a:rPr lang="en-GB" sz="3200" b="1"/>
              <a:t>Worked Example:</a:t>
            </a:r>
          </a:p>
          <a:p>
            <a:pPr marL="342900" indent="-342900">
              <a:buFont typeface="Wingdings" panose="05000000000000000000" pitchFamily="2" charset="2"/>
              <a:buChar char="§"/>
            </a:pPr>
            <a:r>
              <a:rPr lang="en-GB" sz="2400"/>
              <a:t>Pupil has an average KS2 English and Maths score of 4.9.</a:t>
            </a:r>
          </a:p>
          <a:p>
            <a:pPr marL="342900" indent="-342900">
              <a:buFont typeface="Wingdings" panose="05000000000000000000" pitchFamily="2" charset="2"/>
              <a:buChar char="§"/>
            </a:pPr>
            <a:r>
              <a:rPr lang="en-GB" sz="2400"/>
              <a:t>The National Average Attainment 8 Score for this KS2 score is 54.</a:t>
            </a:r>
          </a:p>
          <a:p>
            <a:pPr marL="342900" indent="-342900">
              <a:buFont typeface="Wingdings" panose="05000000000000000000" pitchFamily="2" charset="2"/>
              <a:buChar char="§"/>
            </a:pPr>
            <a:r>
              <a:rPr lang="en-GB" sz="2400"/>
              <a:t>The difference is 67 - 54 =13.</a:t>
            </a:r>
          </a:p>
          <a:p>
            <a:pPr marL="342900" indent="-342900">
              <a:buFont typeface="Wingdings" panose="05000000000000000000" pitchFamily="2" charset="2"/>
              <a:buChar char="§"/>
            </a:pPr>
            <a:r>
              <a:rPr lang="en-GB" sz="2400"/>
              <a:t>So, Progress 8 Score for this Pupil is 13 /10 = 1.3.</a:t>
            </a:r>
          </a:p>
        </p:txBody>
      </p:sp>
      <p:sp>
        <p:nvSpPr>
          <p:cNvPr id="13" name="TextBox 12"/>
          <p:cNvSpPr txBox="1"/>
          <p:nvPr/>
        </p:nvSpPr>
        <p:spPr>
          <a:xfrm>
            <a:off x="247934" y="4683457"/>
            <a:ext cx="6917140" cy="830997"/>
          </a:xfrm>
          <a:prstGeom prst="rect">
            <a:avLst/>
          </a:prstGeom>
          <a:solidFill>
            <a:schemeClr val="accent4">
              <a:lumMod val="20000"/>
              <a:lumOff val="80000"/>
            </a:schemeClr>
          </a:solidFill>
        </p:spPr>
        <p:txBody>
          <a:bodyPr wrap="square" rtlCol="0">
            <a:spAutoFit/>
          </a:bodyPr>
          <a:lstStyle/>
          <a:p>
            <a:r>
              <a:rPr lang="en-GB" sz="2400"/>
              <a:t>The Progress 8 Score for the school is the average of all pupil Progress 8 scores.</a:t>
            </a:r>
          </a:p>
        </p:txBody>
      </p:sp>
      <p:cxnSp>
        <p:nvCxnSpPr>
          <p:cNvPr id="12" name="Straight Arrow Connector 11"/>
          <p:cNvCxnSpPr/>
          <p:nvPr/>
        </p:nvCxnSpPr>
        <p:spPr>
          <a:xfrm>
            <a:off x="3575713" y="1965278"/>
            <a:ext cx="3848669" cy="0"/>
          </a:xfrm>
          <a:prstGeom prst="straightConnector1">
            <a:avLst/>
          </a:prstGeom>
          <a:ln w="76200" cap="rnd">
            <a:solidFill>
              <a:srgbClr val="FFC000"/>
            </a:solidFill>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4024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58" y="1157826"/>
            <a:ext cx="545587" cy="918995"/>
          </a:xfrm>
          <a:prstGeom prst="rect">
            <a:avLst/>
          </a:prstGeom>
        </p:spPr>
      </p:pic>
      <p:sp>
        <p:nvSpPr>
          <p:cNvPr id="8" name="Rectangle 7"/>
          <p:cNvSpPr/>
          <p:nvPr/>
        </p:nvSpPr>
        <p:spPr>
          <a:xfrm>
            <a:off x="1453045" y="1222559"/>
            <a:ext cx="10544222" cy="769441"/>
          </a:xfrm>
          <a:prstGeom prst="rect">
            <a:avLst/>
          </a:prstGeom>
        </p:spPr>
        <p:txBody>
          <a:bodyPr wrap="square">
            <a:spAutoFit/>
          </a:bodyPr>
          <a:lstStyle/>
          <a:p>
            <a:r>
              <a:rPr lang="en-GB" sz="4400" b="1">
                <a:latin typeface="Tw Cen MT" panose="020B0602020104020603" pitchFamily="34" charset="0"/>
              </a:rPr>
              <a:t>Evidence Statements: </a:t>
            </a:r>
            <a:r>
              <a:rPr lang="en-GB" sz="4400">
                <a:latin typeface="Tw Cen MT" panose="020B0602020104020603" pitchFamily="34" charset="0"/>
              </a:rPr>
              <a:t>Learn that…</a:t>
            </a: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1138239" y="4135439"/>
            <a:ext cx="719667" cy="733118"/>
            <a:chOff x="152400" y="3352800"/>
            <a:chExt cx="719667" cy="733118"/>
          </a:xfrm>
        </p:grpSpPr>
        <p:sp>
          <p:nvSpPr>
            <p:cNvPr id="36" name="Oval 35"/>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37" name="TextBox 36"/>
            <p:cNvSpPr txBox="1"/>
            <p:nvPr/>
          </p:nvSpPr>
          <p:spPr>
            <a:xfrm>
              <a:off x="202445" y="3471333"/>
              <a:ext cx="659155" cy="523220"/>
            </a:xfrm>
            <a:prstGeom prst="rect">
              <a:avLst/>
            </a:prstGeom>
            <a:noFill/>
          </p:spPr>
          <p:txBody>
            <a:bodyPr wrap="none" rtlCol="0">
              <a:spAutoFit/>
            </a:bodyPr>
            <a:lstStyle/>
            <a:p>
              <a:r>
                <a:rPr lang="en-GB" sz="2800" b="1">
                  <a:ln>
                    <a:solidFill>
                      <a:schemeClr val="tx1"/>
                    </a:solidFill>
                  </a:ln>
                  <a:latin typeface="Tw Cen MT" panose="020B0602020104020603" pitchFamily="34" charset="0"/>
                </a:rPr>
                <a:t>6.5</a:t>
              </a:r>
            </a:p>
          </p:txBody>
        </p:sp>
      </p:grpSp>
      <p:sp>
        <p:nvSpPr>
          <p:cNvPr id="41" name="TextBox 40"/>
          <p:cNvSpPr txBox="1"/>
          <p:nvPr/>
        </p:nvSpPr>
        <p:spPr>
          <a:xfrm>
            <a:off x="1982831" y="4070377"/>
            <a:ext cx="5332370" cy="1569660"/>
          </a:xfrm>
          <a:prstGeom prst="rect">
            <a:avLst/>
          </a:prstGeom>
          <a:noFill/>
        </p:spPr>
        <p:txBody>
          <a:bodyPr wrap="square" rtlCol="0">
            <a:spAutoFit/>
          </a:bodyPr>
          <a:lstStyle/>
          <a:p>
            <a:pPr>
              <a:spcAft>
                <a:spcPts val="1200"/>
              </a:spcAft>
            </a:pPr>
            <a:r>
              <a:rPr lang="en-GB" sz="2400"/>
              <a:t>High-quality feedback can be written or verbal; it is likely to be accurate and clear, encourage further effort, and provide specific guidance on how to improve.</a:t>
            </a:r>
          </a:p>
        </p:txBody>
      </p:sp>
      <p:sp>
        <p:nvSpPr>
          <p:cNvPr id="43" name="TextBox 42"/>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Core Content Overview </a:t>
            </a:r>
            <a:r>
              <a:rPr lang="en-GB" sz="4400" b="1">
                <a:latin typeface="Tw Cen MT" panose="020B0602020104020603" pitchFamily="34" charset="0"/>
                <a:sym typeface="Wingdings" panose="05000000000000000000" pitchFamily="2" charset="2"/>
              </a:rPr>
              <a:t> </a:t>
            </a:r>
            <a:r>
              <a:rPr lang="en-GB" sz="3600" b="1">
                <a:solidFill>
                  <a:srgbClr val="B4B5E2"/>
                </a:solidFill>
                <a:latin typeface="Tw Cen MT" panose="020B0602020104020603" pitchFamily="34" charset="0"/>
                <a:sym typeface="Wingdings" panose="05000000000000000000" pitchFamily="2" charset="2"/>
              </a:rPr>
              <a:t>Assessment (TS6)</a:t>
            </a:r>
            <a:endParaRPr lang="en-GB" sz="2800" b="1">
              <a:solidFill>
                <a:srgbClr val="B4B5E2"/>
              </a:solidFill>
              <a:latin typeface="Tw Cen MT" panose="020B0602020104020603" pitchFamily="34" charset="0"/>
            </a:endParaRPr>
          </a:p>
        </p:txBody>
      </p:sp>
      <p:sp>
        <p:nvSpPr>
          <p:cNvPr id="18" name="TextBox 17"/>
          <p:cNvSpPr txBox="1"/>
          <p:nvPr/>
        </p:nvSpPr>
        <p:spPr>
          <a:xfrm>
            <a:off x="8812454" y="2090880"/>
            <a:ext cx="3379546" cy="1569660"/>
          </a:xfrm>
          <a:prstGeom prst="rect">
            <a:avLst/>
          </a:prstGeom>
          <a:noFill/>
        </p:spPr>
        <p:txBody>
          <a:bodyPr wrap="square" rtlCol="0">
            <a:spAutoFit/>
          </a:bodyPr>
          <a:lstStyle/>
          <a:p>
            <a:pPr>
              <a:spcAft>
                <a:spcPts val="1200"/>
              </a:spcAft>
            </a:pPr>
            <a:r>
              <a:rPr lang="en-GB" sz="2400"/>
              <a:t>Over time, feedback should support pupils to monitor and regulate their own learning.</a:t>
            </a:r>
          </a:p>
        </p:txBody>
      </p:sp>
      <p:grpSp>
        <p:nvGrpSpPr>
          <p:cNvPr id="19" name="Group 18"/>
          <p:cNvGrpSpPr/>
          <p:nvPr/>
        </p:nvGrpSpPr>
        <p:grpSpPr>
          <a:xfrm>
            <a:off x="8006718" y="2049629"/>
            <a:ext cx="719667" cy="733118"/>
            <a:chOff x="152400" y="3352800"/>
            <a:chExt cx="719667" cy="733118"/>
          </a:xfrm>
        </p:grpSpPr>
        <p:sp>
          <p:nvSpPr>
            <p:cNvPr id="20" name="Oval 19"/>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21" name="TextBox 20"/>
            <p:cNvSpPr txBox="1"/>
            <p:nvPr/>
          </p:nvSpPr>
          <p:spPr>
            <a:xfrm>
              <a:off x="193978" y="3437466"/>
              <a:ext cx="659155" cy="523220"/>
            </a:xfrm>
            <a:prstGeom prst="rect">
              <a:avLst/>
            </a:prstGeom>
            <a:noFill/>
          </p:spPr>
          <p:txBody>
            <a:bodyPr wrap="none" rtlCol="0">
              <a:spAutoFit/>
            </a:bodyPr>
            <a:lstStyle/>
            <a:p>
              <a:pPr algn="ctr"/>
              <a:r>
                <a:rPr lang="en-GB" sz="2800" b="1">
                  <a:ln>
                    <a:solidFill>
                      <a:schemeClr val="tx1"/>
                    </a:solidFill>
                  </a:ln>
                  <a:latin typeface="Tw Cen MT" panose="020B0602020104020603" pitchFamily="34" charset="0"/>
                </a:rPr>
                <a:t>6.6</a:t>
              </a:r>
            </a:p>
          </p:txBody>
        </p:sp>
      </p:grpSp>
      <p:grpSp>
        <p:nvGrpSpPr>
          <p:cNvPr id="22" name="Group 21"/>
          <p:cNvGrpSpPr/>
          <p:nvPr/>
        </p:nvGrpSpPr>
        <p:grpSpPr>
          <a:xfrm>
            <a:off x="7942809" y="3947549"/>
            <a:ext cx="719667" cy="733118"/>
            <a:chOff x="152400" y="3352800"/>
            <a:chExt cx="719667" cy="733118"/>
          </a:xfrm>
        </p:grpSpPr>
        <p:sp>
          <p:nvSpPr>
            <p:cNvPr id="23" name="Oval 22"/>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24" name="TextBox 23"/>
            <p:cNvSpPr txBox="1"/>
            <p:nvPr/>
          </p:nvSpPr>
          <p:spPr>
            <a:xfrm>
              <a:off x="202445" y="3471333"/>
              <a:ext cx="659155" cy="523220"/>
            </a:xfrm>
            <a:prstGeom prst="rect">
              <a:avLst/>
            </a:prstGeom>
            <a:noFill/>
          </p:spPr>
          <p:txBody>
            <a:bodyPr wrap="none" rtlCol="0">
              <a:spAutoFit/>
            </a:bodyPr>
            <a:lstStyle/>
            <a:p>
              <a:r>
                <a:rPr lang="en-GB" sz="2800" b="1">
                  <a:ln>
                    <a:solidFill>
                      <a:schemeClr val="tx1"/>
                    </a:solidFill>
                  </a:ln>
                  <a:latin typeface="Tw Cen MT" panose="020B0602020104020603" pitchFamily="34" charset="0"/>
                </a:rPr>
                <a:t>6.7</a:t>
              </a:r>
            </a:p>
          </p:txBody>
        </p:sp>
      </p:grpSp>
      <p:sp>
        <p:nvSpPr>
          <p:cNvPr id="25" name="TextBox 24"/>
          <p:cNvSpPr txBox="1"/>
          <p:nvPr/>
        </p:nvSpPr>
        <p:spPr>
          <a:xfrm>
            <a:off x="8812454" y="4045326"/>
            <a:ext cx="3274816" cy="1569660"/>
          </a:xfrm>
          <a:prstGeom prst="rect">
            <a:avLst/>
          </a:prstGeom>
          <a:noFill/>
        </p:spPr>
        <p:txBody>
          <a:bodyPr wrap="square" rtlCol="0">
            <a:spAutoFit/>
          </a:bodyPr>
          <a:lstStyle/>
          <a:p>
            <a:pPr>
              <a:spcAft>
                <a:spcPts val="1200"/>
              </a:spcAft>
            </a:pPr>
            <a:r>
              <a:rPr lang="en-GB" sz="2400"/>
              <a:t>Working with colleagues to identify efficient approaches to assessment is important.</a:t>
            </a:r>
          </a:p>
        </p:txBody>
      </p:sp>
      <p:sp>
        <p:nvSpPr>
          <p:cNvPr id="26" name="TextBox 25"/>
          <p:cNvSpPr txBox="1"/>
          <p:nvPr/>
        </p:nvSpPr>
        <p:spPr>
          <a:xfrm>
            <a:off x="1997874" y="2145623"/>
            <a:ext cx="5354904" cy="1569660"/>
          </a:xfrm>
          <a:prstGeom prst="rect">
            <a:avLst/>
          </a:prstGeom>
          <a:noFill/>
        </p:spPr>
        <p:txBody>
          <a:bodyPr wrap="square" rtlCol="0">
            <a:spAutoFit/>
          </a:bodyPr>
          <a:lstStyle/>
          <a:p>
            <a:pPr>
              <a:spcAft>
                <a:spcPts val="1200"/>
              </a:spcAft>
            </a:pPr>
            <a:r>
              <a:rPr lang="en-GB" sz="2400"/>
              <a:t>To be of value, teachers use information from assessments to inform the decisions they make; in turn, pupils must be able to act on feedback for it to have an effect.</a:t>
            </a:r>
          </a:p>
        </p:txBody>
      </p:sp>
      <p:grpSp>
        <p:nvGrpSpPr>
          <p:cNvPr id="27" name="Group 26"/>
          <p:cNvGrpSpPr/>
          <p:nvPr/>
        </p:nvGrpSpPr>
        <p:grpSpPr>
          <a:xfrm>
            <a:off x="1179185" y="2041742"/>
            <a:ext cx="719667" cy="733118"/>
            <a:chOff x="152400" y="3352800"/>
            <a:chExt cx="719667" cy="733118"/>
          </a:xfrm>
        </p:grpSpPr>
        <p:sp>
          <p:nvSpPr>
            <p:cNvPr id="28" name="Oval 27"/>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29" name="TextBox 28"/>
            <p:cNvSpPr txBox="1"/>
            <p:nvPr/>
          </p:nvSpPr>
          <p:spPr>
            <a:xfrm>
              <a:off x="193978" y="3437466"/>
              <a:ext cx="659155" cy="523220"/>
            </a:xfrm>
            <a:prstGeom prst="rect">
              <a:avLst/>
            </a:prstGeom>
            <a:noFill/>
          </p:spPr>
          <p:txBody>
            <a:bodyPr wrap="none" rtlCol="0">
              <a:spAutoFit/>
            </a:bodyPr>
            <a:lstStyle/>
            <a:p>
              <a:pPr algn="ctr"/>
              <a:r>
                <a:rPr lang="en-GB" sz="2800" b="1">
                  <a:ln>
                    <a:solidFill>
                      <a:schemeClr val="tx1"/>
                    </a:solidFill>
                  </a:ln>
                  <a:latin typeface="Tw Cen MT" panose="020B0602020104020603" pitchFamily="34" charset="0"/>
                </a:rPr>
                <a:t>6.4</a:t>
              </a:r>
            </a:p>
          </p:txBody>
        </p:sp>
      </p:grpSp>
    </p:spTree>
    <p:extLst>
      <p:ext uri="{BB962C8B-B14F-4D97-AF65-F5344CB8AC3E}">
        <p14:creationId xmlns:p14="http://schemas.microsoft.com/office/powerpoint/2010/main" val="31681469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3331260889"/>
              </p:ext>
            </p:extLst>
          </p:nvPr>
        </p:nvGraphicFramePr>
        <p:xfrm>
          <a:off x="167184" y="1793512"/>
          <a:ext cx="10668001" cy="3679332"/>
        </p:xfrm>
        <a:graphic>
          <a:graphicData uri="http://schemas.openxmlformats.org/drawingml/2006/table">
            <a:tbl>
              <a:tblPr firstRow="1" bandRow="1">
                <a:tableStyleId>{5C22544A-7EE6-4342-B048-85BDC9FD1C3A}</a:tableStyleId>
              </a:tblPr>
              <a:tblGrid>
                <a:gridCol w="1546148">
                  <a:extLst>
                    <a:ext uri="{9D8B030D-6E8A-4147-A177-3AD203B41FA5}">
                      <a16:colId xmlns:a16="http://schemas.microsoft.com/office/drawing/2014/main" val="20000"/>
                    </a:ext>
                  </a:extLst>
                </a:gridCol>
                <a:gridCol w="1380589">
                  <a:extLst>
                    <a:ext uri="{9D8B030D-6E8A-4147-A177-3AD203B41FA5}">
                      <a16:colId xmlns:a16="http://schemas.microsoft.com/office/drawing/2014/main" val="20001"/>
                    </a:ext>
                  </a:extLst>
                </a:gridCol>
                <a:gridCol w="2092632">
                  <a:extLst>
                    <a:ext uri="{9D8B030D-6E8A-4147-A177-3AD203B41FA5}">
                      <a16:colId xmlns:a16="http://schemas.microsoft.com/office/drawing/2014/main" val="20002"/>
                    </a:ext>
                  </a:extLst>
                </a:gridCol>
                <a:gridCol w="2092632">
                  <a:extLst>
                    <a:ext uri="{9D8B030D-6E8A-4147-A177-3AD203B41FA5}">
                      <a16:colId xmlns:a16="http://schemas.microsoft.com/office/drawing/2014/main" val="20003"/>
                    </a:ext>
                  </a:extLst>
                </a:gridCol>
                <a:gridCol w="1778000">
                  <a:extLst>
                    <a:ext uri="{9D8B030D-6E8A-4147-A177-3AD203B41FA5}">
                      <a16:colId xmlns:a16="http://schemas.microsoft.com/office/drawing/2014/main" val="20004"/>
                    </a:ext>
                  </a:extLst>
                </a:gridCol>
                <a:gridCol w="1778000">
                  <a:extLst>
                    <a:ext uri="{9D8B030D-6E8A-4147-A177-3AD203B41FA5}">
                      <a16:colId xmlns:a16="http://schemas.microsoft.com/office/drawing/2014/main" val="20005"/>
                    </a:ext>
                  </a:extLst>
                </a:gridCol>
              </a:tblGrid>
              <a:tr h="944187">
                <a:tc>
                  <a:txBody>
                    <a:bodyPr/>
                    <a:lstStyle/>
                    <a:p>
                      <a:pPr algn="ctr"/>
                      <a:r>
                        <a:rPr lang="en-GB" b="1">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a:solidFill>
                            <a:schemeClr val="tx1"/>
                          </a:solidFill>
                        </a:rPr>
                        <a:t>KS2 Av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a:solidFill>
                            <a:schemeClr val="tx1"/>
                          </a:solidFill>
                        </a:rPr>
                        <a:t>Attainment 8 </a:t>
                      </a:r>
                    </a:p>
                    <a:p>
                      <a:pPr lvl="0" algn="ctr">
                        <a:buNone/>
                      </a:pPr>
                      <a:r>
                        <a:rPr lang="en-GB" b="1">
                          <a:solidFill>
                            <a:schemeClr val="tx1"/>
                          </a:solidFill>
                        </a:rPr>
                        <a:t>PROJECTION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a:solidFill>
                            <a:schemeClr val="tx1"/>
                          </a:solidFill>
                        </a:rPr>
                        <a:t>Attainment 8 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a:solidFill>
                            <a:schemeClr val="tx1"/>
                          </a:solidFill>
                        </a:rPr>
                        <a:t>P8 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a:solidFill>
                            <a:schemeClr val="tx1"/>
                          </a:solidFill>
                        </a:rPr>
                        <a:t>P8 Score</a:t>
                      </a:r>
                    </a:p>
                    <a:p>
                      <a:pPr algn="ctr"/>
                      <a:r>
                        <a:rPr lang="en-GB" sz="1400" b="1">
                          <a:solidFill>
                            <a:schemeClr val="tx1"/>
                          </a:solidFill>
                        </a:rPr>
                        <a:t>(Divided by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47029">
                <a:tc>
                  <a:txBody>
                    <a:bodyPr/>
                    <a:lstStyle/>
                    <a:p>
                      <a:pPr algn="ctr"/>
                      <a:r>
                        <a:rPr lang="en-GB">
                          <a:solidFill>
                            <a:schemeClr val="tx1"/>
                          </a:solidFill>
                        </a:rPr>
                        <a:t>Student</a:t>
                      </a:r>
                      <a:r>
                        <a:rPr lang="en-GB" baseline="0">
                          <a:solidFill>
                            <a:schemeClr val="tx1"/>
                          </a:solidFill>
                        </a:rPr>
                        <a:t> </a:t>
                      </a:r>
                      <a:r>
                        <a:rPr lang="en-GB">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76.32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-11.32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-1.13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47029">
                <a:tc>
                  <a:txBody>
                    <a:bodyPr/>
                    <a:lstStyle/>
                    <a:p>
                      <a:pPr algn="ctr"/>
                      <a:r>
                        <a:rPr lang="en-GB" baseline="0">
                          <a:solidFill>
                            <a:schemeClr val="tx1"/>
                          </a:solidFill>
                        </a:rPr>
                        <a:t>Student 2</a:t>
                      </a: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40.42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+ 4.56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+0.46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47029">
                <a:tc>
                  <a:txBody>
                    <a:bodyPr/>
                    <a:lstStyle/>
                    <a:p>
                      <a:pPr algn="ctr"/>
                      <a:r>
                        <a:rPr lang="en-GB">
                          <a:solidFill>
                            <a:schemeClr val="tx1"/>
                          </a:solidFill>
                        </a:rPr>
                        <a:t>Student</a:t>
                      </a:r>
                      <a:r>
                        <a:rPr lang="en-GB" baseline="0">
                          <a:solidFill>
                            <a:schemeClr val="tx1"/>
                          </a:solidFill>
                        </a:rPr>
                        <a:t> 3</a:t>
                      </a: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14.94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+19.06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+1.91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47029">
                <a:tc gridSpan="5">
                  <a:txBody>
                    <a:bodyPr/>
                    <a:lstStyle/>
                    <a:p>
                      <a:pPr algn="r"/>
                      <a:r>
                        <a:rPr lang="en-GB" b="1">
                          <a:solidFill>
                            <a:schemeClr val="tx1"/>
                          </a:solidFill>
                        </a:rPr>
                        <a:t>Sum: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b="1"/>
                    </a:p>
                  </a:txBody>
                  <a:tcPr/>
                </a:tc>
                <a:tc>
                  <a:txBody>
                    <a:bodyPr/>
                    <a:lstStyle/>
                    <a:p>
                      <a:pPr algn="ctr"/>
                      <a:r>
                        <a:rPr lang="en-GB" b="1">
                          <a:solidFill>
                            <a:schemeClr val="tx1"/>
                          </a:solidFill>
                        </a:rPr>
                        <a:t>+1.24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47029">
                <a:tc gridSpan="5">
                  <a:txBody>
                    <a:bodyPr/>
                    <a:lstStyle/>
                    <a:p>
                      <a:pPr algn="r"/>
                      <a:r>
                        <a:rPr lang="en-GB" b="1">
                          <a:solidFill>
                            <a:schemeClr val="tx1"/>
                          </a:solidFill>
                        </a:rPr>
                        <a:t>Average (Actual Progress 8 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b="1"/>
                    </a:p>
                  </a:txBody>
                  <a:tcPr/>
                </a:tc>
                <a:tc>
                  <a:txBody>
                    <a:bodyPr/>
                    <a:lstStyle/>
                    <a:p>
                      <a:pPr algn="ctr"/>
                      <a:r>
                        <a:rPr lang="en-GB" b="1">
                          <a:solidFill>
                            <a:schemeClr val="tx1"/>
                          </a:solidFill>
                        </a:rPr>
                        <a:t>+0.41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5" name="TextBox 4"/>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GCSE Progress: </a:t>
            </a:r>
            <a:r>
              <a:rPr lang="en-GB" sz="4400" b="1">
                <a:latin typeface="Tw Cen MT" panose="020B0602020104020603" pitchFamily="34" charset="0"/>
              </a:rPr>
              <a:t>Progress 8</a:t>
            </a:r>
            <a:endParaRPr lang="en-GB" sz="3600" b="1">
              <a:solidFill>
                <a:srgbClr val="FFC203"/>
              </a:solidFill>
              <a:latin typeface="Tw Cen MT" panose="020B0602020104020603" pitchFamily="34" charset="0"/>
            </a:endParaRPr>
          </a:p>
        </p:txBody>
      </p:sp>
      <p:cxnSp>
        <p:nvCxnSpPr>
          <p:cNvPr id="6" name="Straight Connector 5"/>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0404" y="1002277"/>
            <a:ext cx="8435707" cy="646331"/>
          </a:xfrm>
          <a:prstGeom prst="rect">
            <a:avLst/>
          </a:prstGeom>
          <a:noFill/>
        </p:spPr>
        <p:txBody>
          <a:bodyPr wrap="none" rtlCol="0">
            <a:spAutoFit/>
          </a:bodyPr>
          <a:lstStyle/>
          <a:p>
            <a:r>
              <a:rPr lang="en-GB" sz="3600" b="1">
                <a:solidFill>
                  <a:srgbClr val="FDB614"/>
                </a:solidFill>
                <a:latin typeface="Tw Cen MT" panose="020B0602020104020603" pitchFamily="34" charset="0"/>
              </a:rPr>
              <a:t>How </a:t>
            </a:r>
            <a:r>
              <a:rPr lang="en-GB" sz="3600">
                <a:latin typeface="Tw Cen MT" panose="020B0602020104020603" pitchFamily="34" charset="0"/>
              </a:rPr>
              <a:t>is Progress 8 calculated at school level?</a:t>
            </a:r>
          </a:p>
        </p:txBody>
      </p:sp>
    </p:spTree>
    <p:extLst>
      <p:ext uri="{BB962C8B-B14F-4D97-AF65-F5344CB8AC3E}">
        <p14:creationId xmlns:p14="http://schemas.microsoft.com/office/powerpoint/2010/main" val="30161191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548" y="197582"/>
            <a:ext cx="12089452" cy="769441"/>
          </a:xfrm>
          <a:prstGeom prst="rect">
            <a:avLst/>
          </a:prstGeom>
          <a:noFill/>
        </p:spPr>
        <p:txBody>
          <a:bodyPr wrap="square" rtlCol="0">
            <a:spAutoFit/>
          </a:bodyPr>
          <a:lstStyle/>
          <a:p>
            <a:r>
              <a:rPr lang="en-GB" sz="4400" b="1">
                <a:solidFill>
                  <a:srgbClr val="FDB614"/>
                </a:solidFill>
                <a:latin typeface="Tw Cen MT" panose="020B0602020104020603" pitchFamily="34" charset="0"/>
              </a:rPr>
              <a:t>GCSE Progress: </a:t>
            </a:r>
            <a:r>
              <a:rPr lang="en-GB" sz="4400" b="1">
                <a:latin typeface="Tw Cen MT" panose="020B0602020104020603" pitchFamily="34" charset="0"/>
              </a:rPr>
              <a:t>Progress 8</a:t>
            </a:r>
            <a:endParaRPr lang="en-GB" sz="3600" b="1">
              <a:solidFill>
                <a:srgbClr val="FFC203"/>
              </a:solidFill>
              <a:latin typeface="Tw Cen MT" panose="020B0602020104020603" pitchFamily="34" charset="0"/>
            </a:endParaRPr>
          </a:p>
        </p:txBody>
      </p:sp>
      <p:cxnSp>
        <p:nvCxnSpPr>
          <p:cNvPr id="5" name="Straight Connector 4"/>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0404" y="1002277"/>
            <a:ext cx="6494407" cy="646331"/>
          </a:xfrm>
          <a:prstGeom prst="rect">
            <a:avLst/>
          </a:prstGeom>
          <a:noFill/>
        </p:spPr>
        <p:txBody>
          <a:bodyPr wrap="none" lIns="91440" tIns="45720" rIns="91440" bIns="45720" rtlCol="0" anchor="t">
            <a:spAutoFit/>
          </a:bodyPr>
          <a:lstStyle/>
          <a:p>
            <a:r>
              <a:rPr lang="en-GB" sz="3600">
                <a:latin typeface="Tw Cen MT"/>
              </a:rPr>
              <a:t>Summary and final considerations.</a:t>
            </a:r>
          </a:p>
        </p:txBody>
      </p:sp>
      <p:sp>
        <p:nvSpPr>
          <p:cNvPr id="7" name="Rectangle 6"/>
          <p:cNvSpPr/>
          <p:nvPr/>
        </p:nvSpPr>
        <p:spPr>
          <a:xfrm>
            <a:off x="127378" y="1615197"/>
            <a:ext cx="12064622" cy="3600986"/>
          </a:xfrm>
          <a:prstGeom prst="rect">
            <a:avLst/>
          </a:prstGeom>
        </p:spPr>
        <p:txBody>
          <a:bodyPr wrap="square" lIns="91440" tIns="45720" rIns="91440" bIns="45720" anchor="t">
            <a:spAutoFit/>
          </a:bodyPr>
          <a:lstStyle/>
          <a:p>
            <a:pPr>
              <a:lnSpc>
                <a:spcPct val="95000"/>
              </a:lnSpc>
            </a:pPr>
            <a:r>
              <a:rPr lang="en-GB" sz="2000"/>
              <a:t>Each pupil’s GCSE score is compared with that of other pupils who performed equally well at age 11. This gives us a measure of the pupil’s progress relative to reasonable expectations. A school’s progress score is the average of its pupils’ progress scores. </a:t>
            </a:r>
          </a:p>
          <a:p>
            <a:pPr>
              <a:lnSpc>
                <a:spcPct val="95000"/>
              </a:lnSpc>
            </a:pPr>
            <a:endParaRPr lang="en-GB" sz="2000"/>
          </a:p>
          <a:p>
            <a:pPr>
              <a:lnSpc>
                <a:spcPct val="95000"/>
              </a:lnSpc>
            </a:pPr>
            <a:r>
              <a:rPr lang="en-GB" sz="2000"/>
              <a:t>This is the key measure: </a:t>
            </a:r>
            <a:r>
              <a:rPr lang="en-GB" sz="2000" b="1"/>
              <a:t>if pupils in a school average half a grade lower than the same mix of children typically achieve elsewhere, the school is below the floor, and will be inspected</a:t>
            </a:r>
            <a:r>
              <a:rPr lang="en-GB" sz="2000"/>
              <a:t>. Furthermore, every school must declare their Progress 8 score on their website.</a:t>
            </a:r>
            <a:endParaRPr lang="en-GB" sz="2000">
              <a:cs typeface="Calibri"/>
            </a:endParaRPr>
          </a:p>
          <a:p>
            <a:pPr>
              <a:lnSpc>
                <a:spcPct val="95000"/>
              </a:lnSpc>
            </a:pPr>
            <a:r>
              <a:rPr lang="en-GB" sz="2000"/>
              <a:t> </a:t>
            </a:r>
          </a:p>
          <a:p>
            <a:pPr>
              <a:lnSpc>
                <a:spcPct val="95000"/>
              </a:lnSpc>
            </a:pPr>
            <a:r>
              <a:rPr lang="en-GB" sz="2000"/>
              <a:t>Parents will know the score of their local schools. </a:t>
            </a:r>
            <a:endParaRPr lang="en-GB" sz="2000">
              <a:cs typeface="Calibri"/>
            </a:endParaRPr>
          </a:p>
          <a:p>
            <a:pPr>
              <a:lnSpc>
                <a:spcPct val="95000"/>
              </a:lnSpc>
            </a:pPr>
            <a:r>
              <a:rPr lang="en-GB" sz="2000" b="1"/>
              <a:t>It may benefit some less able pupils to work towards good grades (and hence score more points) in fewer subjects</a:t>
            </a:r>
            <a:r>
              <a:rPr lang="en-GB" sz="2000"/>
              <a:t>, with the emphasis on doing well in English and mathematics, rather than to take more subjects but achieve lower grades overall. </a:t>
            </a:r>
          </a:p>
        </p:txBody>
      </p:sp>
    </p:spTree>
    <p:extLst>
      <p:ext uri="{BB962C8B-B14F-4D97-AF65-F5344CB8AC3E}">
        <p14:creationId xmlns:p14="http://schemas.microsoft.com/office/powerpoint/2010/main" val="500458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Progress 8</a:t>
            </a:r>
            <a:endParaRPr lang="en-GB" sz="3600" b="1">
              <a:solidFill>
                <a:srgbClr val="FFC203"/>
              </a:solidFill>
              <a:latin typeface="Tw Cen MT" panose="020B0602020104020603" pitchFamily="34" charset="0"/>
            </a:endParaRPr>
          </a:p>
        </p:txBody>
      </p:sp>
      <p:cxnSp>
        <p:nvCxnSpPr>
          <p:cNvPr id="4" name="Straight Connector 3"/>
          <p:cNvCxnSpPr/>
          <p:nvPr/>
        </p:nvCxnSpPr>
        <p:spPr>
          <a:xfrm>
            <a:off x="203200" y="922867"/>
            <a:ext cx="72453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Progress 8 explained, Progress 8, GCSE results 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6275" y="415599"/>
            <a:ext cx="7515225" cy="5199387"/>
          </a:xfrm>
          <a:prstGeom prst="rect">
            <a:avLst/>
          </a:prstGeom>
          <a:noFill/>
          <a:ln w="38100">
            <a:solidFill>
              <a:srgbClr val="FDB614"/>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0404" y="1002277"/>
            <a:ext cx="1872629" cy="646331"/>
          </a:xfrm>
          <a:prstGeom prst="rect">
            <a:avLst/>
          </a:prstGeom>
          <a:noFill/>
        </p:spPr>
        <p:txBody>
          <a:bodyPr wrap="none" rtlCol="0">
            <a:spAutoFit/>
          </a:bodyPr>
          <a:lstStyle/>
          <a:p>
            <a:r>
              <a:rPr lang="en-GB" sz="3600">
                <a:latin typeface="Tw Cen MT" panose="020B0602020104020603" pitchFamily="34" charset="0"/>
              </a:rPr>
              <a:t>Summary</a:t>
            </a:r>
          </a:p>
        </p:txBody>
      </p:sp>
    </p:spTree>
    <p:extLst>
      <p:ext uri="{BB962C8B-B14F-4D97-AF65-F5344CB8AC3E}">
        <p14:creationId xmlns:p14="http://schemas.microsoft.com/office/powerpoint/2010/main" val="21869858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393065"/>
            <a:ext cx="12122727" cy="1022466"/>
          </a:xfrm>
        </p:spPr>
        <p:txBody>
          <a:bodyPr>
            <a:noAutofit/>
          </a:bodyPr>
          <a:lstStyle/>
          <a:p>
            <a:r>
              <a:rPr lang="en-GB" sz="4000" b="1" spc="200">
                <a:solidFill>
                  <a:srgbClr val="FDE001"/>
                </a:solidFill>
              </a:rPr>
              <a:t>Tracking &amp; Monitoring</a:t>
            </a:r>
          </a:p>
          <a:p>
            <a:r>
              <a:rPr lang="en-GB" sz="2800" spc="300">
                <a:solidFill>
                  <a:schemeClr val="bg1"/>
                </a:solidFill>
              </a:rPr>
              <a:t>Section C</a:t>
            </a:r>
          </a:p>
        </p:txBody>
      </p:sp>
      <p:sp>
        <p:nvSpPr>
          <p:cNvPr id="2" name="Rectangle 1"/>
          <p:cNvSpPr/>
          <p:nvPr/>
        </p:nvSpPr>
        <p:spPr>
          <a:xfrm>
            <a:off x="257174" y="97381"/>
            <a:ext cx="11760200" cy="7344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7063" indent="92075" algn="ctr"/>
            <a:r>
              <a:rPr lang="en-GB" sz="4400" b="1">
                <a:solidFill>
                  <a:srgbClr val="FEE001"/>
                </a:solidFill>
                <a:latin typeface="Tw Cen MT" panose="020B0602020104020603" pitchFamily="34" charset="0"/>
              </a:rPr>
              <a:t>Central Training: </a:t>
            </a:r>
            <a:r>
              <a:rPr lang="en-GB" sz="4400">
                <a:solidFill>
                  <a:srgbClr val="FEE001"/>
                </a:solidFill>
                <a:latin typeface="Tw Cen MT" panose="020B0602020104020603" pitchFamily="34" charset="0"/>
              </a:rPr>
              <a:t>General Professional Studies</a:t>
            </a:r>
          </a:p>
        </p:txBody>
      </p:sp>
      <p:pic>
        <p:nvPicPr>
          <p:cNvPr id="2050" name="Picture 2" descr="Ofsted Outstanding Logo | Aylesbury Town Counc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4" y="97381"/>
            <a:ext cx="733251" cy="73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9846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05" t="15315" r="13446" b="267"/>
          <a:stretch/>
        </p:blipFill>
        <p:spPr bwMode="auto">
          <a:xfrm>
            <a:off x="8538882" y="1559859"/>
            <a:ext cx="3518648" cy="42223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2548" y="197582"/>
            <a:ext cx="12089452" cy="769441"/>
          </a:xfrm>
          <a:prstGeom prst="rect">
            <a:avLst/>
          </a:prstGeom>
          <a:noFill/>
        </p:spPr>
        <p:txBody>
          <a:bodyPr wrap="square" rtlCol="0">
            <a:spAutoFit/>
          </a:bodyPr>
          <a:lstStyle/>
          <a:p>
            <a:r>
              <a:rPr lang="en-GB" sz="4400" b="1" spc="-100">
                <a:solidFill>
                  <a:srgbClr val="FFC000"/>
                </a:solidFill>
                <a:latin typeface="Tw Cen MT" panose="020B0602020104020603" pitchFamily="34" charset="0"/>
              </a:rPr>
              <a:t>Rational: </a:t>
            </a:r>
            <a:r>
              <a:rPr lang="en-GB" sz="4400" b="1" spc="-100">
                <a:latin typeface="Tw Cen MT" panose="020B0602020104020603" pitchFamily="34" charset="0"/>
              </a:rPr>
              <a:t>Why do we set targets and track progress?</a:t>
            </a:r>
            <a:endParaRPr lang="en-GB" sz="3600" b="1" spc="-100">
              <a:latin typeface="Tw Cen MT" panose="020B0602020104020603" pitchFamily="34" charset="0"/>
            </a:endParaRPr>
          </a:p>
        </p:txBody>
      </p:sp>
      <p:cxnSp>
        <p:nvCxnSpPr>
          <p:cNvPr id="6" name="Straight Connector 5"/>
          <p:cNvCxnSpPr/>
          <p:nvPr/>
        </p:nvCxnSpPr>
        <p:spPr>
          <a:xfrm>
            <a:off x="203200" y="922867"/>
            <a:ext cx="1198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1102659"/>
            <a:ext cx="8431306" cy="5386090"/>
          </a:xfrm>
          <a:prstGeom prst="rect">
            <a:avLst/>
          </a:prstGeom>
          <a:noFill/>
        </p:spPr>
        <p:txBody>
          <a:bodyPr wrap="square" rtlCol="0">
            <a:spAutoFit/>
          </a:bodyPr>
          <a:lstStyle/>
          <a:p>
            <a:pPr marL="109728" indent="0">
              <a:buNone/>
              <a:defRPr/>
            </a:pPr>
            <a:r>
              <a:rPr lang="en-GB" sz="2800"/>
              <a:t>If children are not learning what they can and are capable of, then they are underachieving. </a:t>
            </a:r>
          </a:p>
          <a:p>
            <a:pPr marL="365760" indent="-256032">
              <a:buFont typeface="Wingdings 3"/>
              <a:buNone/>
              <a:defRPr/>
            </a:pPr>
            <a:endParaRPr lang="en-GB" sz="1600">
              <a:cs typeface="Arial" charset="0"/>
            </a:endParaRPr>
          </a:p>
          <a:p>
            <a:pPr marL="365760" indent="-256032">
              <a:buFont typeface="Wingdings 3"/>
              <a:buNone/>
              <a:defRPr/>
            </a:pPr>
            <a:r>
              <a:rPr lang="en-GB" sz="2800">
                <a:cs typeface="Arial" charset="0"/>
              </a:rPr>
              <a:t>Tracking helps us to:</a:t>
            </a:r>
          </a:p>
          <a:p>
            <a:pPr marL="365760" indent="-256032">
              <a:buFont typeface="Wingdings 3"/>
              <a:buNone/>
              <a:defRPr/>
            </a:pPr>
            <a:endParaRPr lang="en-GB" sz="1600">
              <a:cs typeface="Arial" charset="0"/>
            </a:endParaRPr>
          </a:p>
          <a:p>
            <a:pPr marL="395478" indent="-285750">
              <a:buFont typeface="Wingdings" panose="05000000000000000000" pitchFamily="2" charset="2"/>
              <a:buChar char="§"/>
              <a:defRPr/>
            </a:pPr>
            <a:r>
              <a:rPr lang="en-GB" sz="2800">
                <a:cs typeface="Arial" charset="0"/>
              </a:rPr>
              <a:t>know where children are and </a:t>
            </a:r>
            <a:r>
              <a:rPr lang="en-GB" sz="3200" b="1">
                <a:cs typeface="Arial" charset="0"/>
              </a:rPr>
              <a:t>informs the planning </a:t>
            </a:r>
            <a:r>
              <a:rPr lang="en-GB" sz="2800">
                <a:cs typeface="Arial" charset="0"/>
              </a:rPr>
              <a:t>and pitch of lessons so that children are taught effectively; </a:t>
            </a:r>
          </a:p>
          <a:p>
            <a:pPr marL="395478" indent="-285750">
              <a:buFont typeface="Wingdings" panose="05000000000000000000" pitchFamily="2" charset="2"/>
              <a:buChar char="§"/>
              <a:defRPr/>
            </a:pPr>
            <a:endParaRPr lang="en-GB" sz="1600">
              <a:cs typeface="Arial" charset="0"/>
            </a:endParaRPr>
          </a:p>
          <a:p>
            <a:pPr marL="395478" indent="-285750">
              <a:buFont typeface="Wingdings" panose="05000000000000000000" pitchFamily="2" charset="2"/>
              <a:buChar char="§"/>
              <a:defRPr/>
            </a:pPr>
            <a:r>
              <a:rPr lang="en-GB" sz="2800">
                <a:cs typeface="Arial" charset="0"/>
              </a:rPr>
              <a:t>it helps us to find ‘clues’ about </a:t>
            </a:r>
            <a:r>
              <a:rPr lang="en-GB" sz="3200" b="1">
                <a:cs typeface="Arial" charset="0"/>
              </a:rPr>
              <a:t>barriers to learning</a:t>
            </a:r>
            <a:r>
              <a:rPr lang="en-GB" sz="2800">
                <a:cs typeface="Arial" charset="0"/>
              </a:rPr>
              <a:t>;</a:t>
            </a:r>
          </a:p>
          <a:p>
            <a:pPr marL="395478" indent="-285750">
              <a:buFont typeface="Wingdings" panose="05000000000000000000" pitchFamily="2" charset="2"/>
              <a:buChar char="§"/>
              <a:defRPr/>
            </a:pPr>
            <a:endParaRPr lang="en-GB" sz="1400">
              <a:cs typeface="Arial" charset="0"/>
            </a:endParaRPr>
          </a:p>
          <a:p>
            <a:pPr marL="395478" indent="-285750">
              <a:buFont typeface="Wingdings" panose="05000000000000000000" pitchFamily="2" charset="2"/>
              <a:buChar char="§"/>
              <a:defRPr/>
            </a:pPr>
            <a:r>
              <a:rPr lang="en-GB" sz="2800">
                <a:cs typeface="Arial" charset="0"/>
              </a:rPr>
              <a:t>it helps us to </a:t>
            </a:r>
            <a:r>
              <a:rPr lang="en-GB" sz="3200" b="1">
                <a:cs typeface="Arial" charset="0"/>
              </a:rPr>
              <a:t>focus resources </a:t>
            </a:r>
            <a:r>
              <a:rPr lang="en-GB" sz="2800">
                <a:cs typeface="Arial" charset="0"/>
              </a:rPr>
              <a:t>for greatest impact.</a:t>
            </a:r>
            <a:endParaRPr lang="en-GB" sz="2400">
              <a:cs typeface="Arial" charset="0"/>
            </a:endParaRPr>
          </a:p>
          <a:p>
            <a:pPr marL="365760" indent="-256032">
              <a:buFont typeface="Wingdings 3"/>
              <a:buNone/>
              <a:defRPr/>
            </a:pPr>
            <a:r>
              <a:rPr lang="en-GB" sz="1600"/>
              <a:t> </a:t>
            </a:r>
          </a:p>
          <a:p>
            <a:endParaRPr lang="en-GB"/>
          </a:p>
        </p:txBody>
      </p:sp>
    </p:spTree>
    <p:extLst>
      <p:ext uri="{BB962C8B-B14F-4D97-AF65-F5344CB8AC3E}">
        <p14:creationId xmlns:p14="http://schemas.microsoft.com/office/powerpoint/2010/main" val="80973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Tracking System</a:t>
            </a:r>
            <a:endParaRPr lang="en-GB" sz="3600" b="1">
              <a:solidFill>
                <a:srgbClr val="FFC203"/>
              </a:solidFill>
              <a:latin typeface="Tw Cen MT" panose="020B0602020104020603" pitchFamily="34" charset="0"/>
            </a:endParaRPr>
          </a:p>
        </p:txBody>
      </p:sp>
      <p:cxnSp>
        <p:nvCxnSpPr>
          <p:cNvPr id="3" name="Straight Connector 2"/>
          <p:cNvCxnSpPr/>
          <p:nvPr/>
        </p:nvCxnSpPr>
        <p:spPr>
          <a:xfrm>
            <a:off x="203200" y="922867"/>
            <a:ext cx="118588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5163950" y="265580"/>
            <a:ext cx="7028050" cy="5502654"/>
          </a:xfrm>
          <a:prstGeom prst="rect">
            <a:avLst/>
          </a:prstGeom>
        </p:spPr>
      </p:pic>
      <p:sp>
        <p:nvSpPr>
          <p:cNvPr id="6" name="TextBox 5"/>
          <p:cNvSpPr txBox="1"/>
          <p:nvPr/>
        </p:nvSpPr>
        <p:spPr>
          <a:xfrm>
            <a:off x="507146" y="967228"/>
            <a:ext cx="1616148" cy="584775"/>
          </a:xfrm>
          <a:prstGeom prst="rect">
            <a:avLst/>
          </a:prstGeom>
          <a:noFill/>
        </p:spPr>
        <p:txBody>
          <a:bodyPr wrap="none" rtlCol="0">
            <a:spAutoFit/>
          </a:bodyPr>
          <a:lstStyle/>
          <a:p>
            <a:r>
              <a:rPr lang="en-GB" sz="3200" b="1"/>
              <a:t>Baseline</a:t>
            </a:r>
            <a:endParaRPr lang="en-GB" b="1"/>
          </a:p>
        </p:txBody>
      </p:sp>
      <p:sp>
        <p:nvSpPr>
          <p:cNvPr id="7" name="TextBox 6"/>
          <p:cNvSpPr txBox="1"/>
          <p:nvPr/>
        </p:nvSpPr>
        <p:spPr>
          <a:xfrm>
            <a:off x="507146" y="2872549"/>
            <a:ext cx="1236429" cy="584775"/>
          </a:xfrm>
          <a:prstGeom prst="rect">
            <a:avLst/>
          </a:prstGeom>
          <a:noFill/>
        </p:spPr>
        <p:txBody>
          <a:bodyPr wrap="none" rtlCol="0">
            <a:spAutoFit/>
          </a:bodyPr>
          <a:lstStyle/>
          <a:p>
            <a:r>
              <a:rPr lang="en-GB" sz="3200" b="1"/>
              <a:t>Target</a:t>
            </a:r>
            <a:endParaRPr lang="en-GB" b="1"/>
          </a:p>
        </p:txBody>
      </p:sp>
      <p:sp>
        <p:nvSpPr>
          <p:cNvPr id="8" name="TextBox 7"/>
          <p:cNvSpPr txBox="1"/>
          <p:nvPr/>
        </p:nvSpPr>
        <p:spPr>
          <a:xfrm>
            <a:off x="495299" y="2227089"/>
            <a:ext cx="1474699" cy="584775"/>
          </a:xfrm>
          <a:prstGeom prst="rect">
            <a:avLst/>
          </a:prstGeom>
          <a:noFill/>
        </p:spPr>
        <p:txBody>
          <a:bodyPr wrap="none" rtlCol="0">
            <a:spAutoFit/>
          </a:bodyPr>
          <a:lstStyle/>
          <a:p>
            <a:r>
              <a:rPr lang="en-GB" sz="3200" b="1"/>
              <a:t>Current</a:t>
            </a:r>
            <a:endParaRPr lang="en-GB" b="1"/>
          </a:p>
        </p:txBody>
      </p:sp>
      <p:sp>
        <p:nvSpPr>
          <p:cNvPr id="9" name="Right Brace 8"/>
          <p:cNvSpPr/>
          <p:nvPr/>
        </p:nvSpPr>
        <p:spPr>
          <a:xfrm>
            <a:off x="2171702" y="1485901"/>
            <a:ext cx="228598" cy="751114"/>
          </a:xfrm>
          <a:prstGeom prst="rightBrace">
            <a:avLst>
              <a:gd name="adj1" fmla="val 70027"/>
              <a:gd name="adj2" fmla="val 50000"/>
            </a:avLst>
          </a:prstGeom>
          <a:ln w="76200" cap="rnd">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2558142" y="1546734"/>
            <a:ext cx="1633781" cy="584775"/>
          </a:xfrm>
          <a:prstGeom prst="rect">
            <a:avLst/>
          </a:prstGeom>
          <a:noFill/>
        </p:spPr>
        <p:txBody>
          <a:bodyPr wrap="none" rtlCol="0">
            <a:spAutoFit/>
          </a:bodyPr>
          <a:lstStyle/>
          <a:p>
            <a:r>
              <a:rPr lang="en-GB" sz="3200" b="1"/>
              <a:t>Progress</a:t>
            </a:r>
            <a:endParaRPr lang="en-GB" b="1"/>
          </a:p>
        </p:txBody>
      </p:sp>
      <p:cxnSp>
        <p:nvCxnSpPr>
          <p:cNvPr id="12" name="Straight Arrow Connector 11"/>
          <p:cNvCxnSpPr/>
          <p:nvPr/>
        </p:nvCxnSpPr>
        <p:spPr>
          <a:xfrm flipH="1">
            <a:off x="268538" y="1224643"/>
            <a:ext cx="9050" cy="2090057"/>
          </a:xfrm>
          <a:prstGeom prst="straightConnector1">
            <a:avLst/>
          </a:prstGeom>
          <a:ln w="152400" cap="rnd">
            <a:solidFill>
              <a:srgbClr val="FFC000"/>
            </a:solidFill>
            <a:round/>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4157" y="1485900"/>
            <a:ext cx="1387929" cy="800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63284" y="3510644"/>
            <a:ext cx="4931229" cy="2171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GB" sz="2800" b="1">
                <a:solidFill>
                  <a:schemeClr val="tx1"/>
                </a:solidFill>
              </a:rPr>
              <a:t>Reflection: </a:t>
            </a:r>
            <a:r>
              <a:rPr lang="en-GB" sz="2000">
                <a:solidFill>
                  <a:schemeClr val="tx1"/>
                </a:solidFill>
              </a:rPr>
              <a:t>What is your experience of tracking in your school? What language is used?</a:t>
            </a:r>
          </a:p>
          <a:p>
            <a:pPr>
              <a:lnSpc>
                <a:spcPct val="90000"/>
              </a:lnSpc>
            </a:pPr>
            <a:r>
              <a:rPr lang="en-GB" sz="1600">
                <a:solidFill>
                  <a:schemeClr val="tx1"/>
                </a:solidFill>
              </a:rPr>
              <a:t>Below / Underperforming / …?</a:t>
            </a:r>
          </a:p>
          <a:p>
            <a:pPr>
              <a:lnSpc>
                <a:spcPct val="90000"/>
              </a:lnSpc>
            </a:pPr>
            <a:r>
              <a:rPr lang="en-GB" sz="1600">
                <a:solidFill>
                  <a:schemeClr val="tx1"/>
                </a:solidFill>
              </a:rPr>
              <a:t>Static / Consolidating / …?</a:t>
            </a:r>
          </a:p>
          <a:p>
            <a:pPr>
              <a:lnSpc>
                <a:spcPct val="90000"/>
              </a:lnSpc>
            </a:pPr>
            <a:r>
              <a:rPr lang="en-GB" sz="1600">
                <a:solidFill>
                  <a:schemeClr val="tx1"/>
                </a:solidFill>
              </a:rPr>
              <a:t>Towards / Progressing / Extended / </a:t>
            </a:r>
            <a:r>
              <a:rPr lang="en-GB" sz="1600" err="1">
                <a:solidFill>
                  <a:schemeClr val="tx1"/>
                </a:solidFill>
              </a:rPr>
              <a:t>Developping</a:t>
            </a:r>
            <a:r>
              <a:rPr lang="en-GB" sz="1600">
                <a:solidFill>
                  <a:schemeClr val="tx1"/>
                </a:solidFill>
              </a:rPr>
              <a:t> / …?</a:t>
            </a:r>
          </a:p>
          <a:p>
            <a:pPr>
              <a:lnSpc>
                <a:spcPct val="90000"/>
              </a:lnSpc>
            </a:pPr>
            <a:r>
              <a:rPr lang="en-GB" sz="1600">
                <a:solidFill>
                  <a:schemeClr val="tx1"/>
                </a:solidFill>
              </a:rPr>
              <a:t>Met / Meeting / Secure /…?</a:t>
            </a:r>
          </a:p>
          <a:p>
            <a:pPr>
              <a:lnSpc>
                <a:spcPct val="90000"/>
              </a:lnSpc>
            </a:pPr>
            <a:r>
              <a:rPr lang="en-GB" sz="1600">
                <a:solidFill>
                  <a:schemeClr val="tx1"/>
                </a:solidFill>
              </a:rPr>
              <a:t>Above / Exceeding / …?</a:t>
            </a:r>
          </a:p>
        </p:txBody>
      </p:sp>
    </p:spTree>
    <p:extLst>
      <p:ext uri="{BB962C8B-B14F-4D97-AF65-F5344CB8AC3E}">
        <p14:creationId xmlns:p14="http://schemas.microsoft.com/office/powerpoint/2010/main" val="42160057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5-year Progress Trajectory</a:t>
            </a:r>
            <a:endParaRPr lang="en-GB" sz="3600" b="1">
              <a:solidFill>
                <a:srgbClr val="FFC203"/>
              </a:solidFill>
              <a:latin typeface="Tw Cen MT" panose="020B0602020104020603" pitchFamily="34" charset="0"/>
            </a:endParaRPr>
          </a:p>
        </p:txBody>
      </p:sp>
      <p:cxnSp>
        <p:nvCxnSpPr>
          <p:cNvPr id="3" name="Straight Connector 2"/>
          <p:cNvCxnSpPr/>
          <p:nvPr/>
        </p:nvCxnSpPr>
        <p:spPr>
          <a:xfrm>
            <a:off x="203200" y="922867"/>
            <a:ext cx="118588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96610" y="1173707"/>
            <a:ext cx="0" cy="4121624"/>
          </a:xfrm>
          <a:prstGeom prst="line">
            <a:avLst/>
          </a:prstGeom>
          <a:ln w="762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66676" y="5301224"/>
            <a:ext cx="6852555" cy="0"/>
          </a:xfrm>
          <a:prstGeom prst="line">
            <a:avLst/>
          </a:prstGeom>
          <a:ln w="762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41946" y="4490113"/>
            <a:ext cx="1434560" cy="646331"/>
          </a:xfrm>
          <a:prstGeom prst="rect">
            <a:avLst/>
          </a:prstGeom>
          <a:noFill/>
        </p:spPr>
        <p:txBody>
          <a:bodyPr wrap="none" rtlCol="0">
            <a:spAutoFit/>
          </a:bodyPr>
          <a:lstStyle/>
          <a:p>
            <a:pPr algn="ctr"/>
            <a:r>
              <a:rPr lang="en-GB"/>
              <a:t>Y7 Baseline</a:t>
            </a:r>
            <a:br>
              <a:rPr lang="en-GB"/>
            </a:br>
            <a:r>
              <a:rPr lang="en-GB"/>
              <a:t>based on KS2</a:t>
            </a:r>
          </a:p>
        </p:txBody>
      </p:sp>
      <p:sp>
        <p:nvSpPr>
          <p:cNvPr id="15" name="Oval 14"/>
          <p:cNvSpPr/>
          <p:nvPr/>
        </p:nvSpPr>
        <p:spPr>
          <a:xfrm>
            <a:off x="1801505" y="4080680"/>
            <a:ext cx="354841" cy="3548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6867099" y="1462584"/>
            <a:ext cx="354841" cy="3548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p:nvPr/>
        </p:nvCxnSpPr>
        <p:spPr>
          <a:xfrm flipV="1">
            <a:off x="1978574" y="1651377"/>
            <a:ext cx="5077318" cy="262001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067903" y="3426156"/>
            <a:ext cx="354841" cy="3548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334302" y="2771632"/>
            <a:ext cx="354841" cy="3548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5600701" y="2117108"/>
            <a:ext cx="354841" cy="3548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675053" y="3484727"/>
            <a:ext cx="553358" cy="523220"/>
          </a:xfrm>
          <a:prstGeom prst="rect">
            <a:avLst/>
          </a:prstGeom>
          <a:noFill/>
        </p:spPr>
        <p:txBody>
          <a:bodyPr wrap="none" rtlCol="0">
            <a:spAutoFit/>
          </a:bodyPr>
          <a:lstStyle/>
          <a:p>
            <a:pPr algn="ctr"/>
            <a:r>
              <a:rPr lang="en-GB" sz="2800" b="1"/>
              <a:t>Y7</a:t>
            </a:r>
            <a:endParaRPr lang="en-GB" b="1"/>
          </a:p>
        </p:txBody>
      </p:sp>
      <p:sp>
        <p:nvSpPr>
          <p:cNvPr id="24" name="TextBox 23"/>
          <p:cNvSpPr txBox="1"/>
          <p:nvPr/>
        </p:nvSpPr>
        <p:spPr>
          <a:xfrm>
            <a:off x="2960217" y="2886500"/>
            <a:ext cx="553358" cy="523220"/>
          </a:xfrm>
          <a:prstGeom prst="rect">
            <a:avLst/>
          </a:prstGeom>
          <a:noFill/>
        </p:spPr>
        <p:txBody>
          <a:bodyPr wrap="none" rtlCol="0">
            <a:spAutoFit/>
          </a:bodyPr>
          <a:lstStyle/>
          <a:p>
            <a:pPr algn="ctr"/>
            <a:r>
              <a:rPr lang="en-GB" sz="2800" b="1"/>
              <a:t>Y8</a:t>
            </a:r>
            <a:endParaRPr lang="en-GB" b="1"/>
          </a:p>
        </p:txBody>
      </p:sp>
      <p:sp>
        <p:nvSpPr>
          <p:cNvPr id="25" name="TextBox 24"/>
          <p:cNvSpPr txBox="1"/>
          <p:nvPr/>
        </p:nvSpPr>
        <p:spPr>
          <a:xfrm>
            <a:off x="4204437" y="2220034"/>
            <a:ext cx="553358" cy="523220"/>
          </a:xfrm>
          <a:prstGeom prst="rect">
            <a:avLst/>
          </a:prstGeom>
          <a:noFill/>
        </p:spPr>
        <p:txBody>
          <a:bodyPr wrap="none" rtlCol="0">
            <a:spAutoFit/>
          </a:bodyPr>
          <a:lstStyle/>
          <a:p>
            <a:pPr algn="ctr"/>
            <a:r>
              <a:rPr lang="en-GB" sz="2800" b="1"/>
              <a:t>Y9</a:t>
            </a:r>
            <a:endParaRPr lang="en-GB" b="1"/>
          </a:p>
        </p:txBody>
      </p:sp>
      <p:sp>
        <p:nvSpPr>
          <p:cNvPr id="26" name="TextBox 25"/>
          <p:cNvSpPr txBox="1"/>
          <p:nvPr/>
        </p:nvSpPr>
        <p:spPr>
          <a:xfrm>
            <a:off x="5357287" y="1594512"/>
            <a:ext cx="736100" cy="523220"/>
          </a:xfrm>
          <a:prstGeom prst="rect">
            <a:avLst/>
          </a:prstGeom>
          <a:noFill/>
        </p:spPr>
        <p:txBody>
          <a:bodyPr wrap="none" rtlCol="0">
            <a:spAutoFit/>
          </a:bodyPr>
          <a:lstStyle/>
          <a:p>
            <a:pPr algn="ctr"/>
            <a:r>
              <a:rPr lang="en-GB" sz="2800" b="1"/>
              <a:t>Y10</a:t>
            </a:r>
            <a:endParaRPr lang="en-GB" b="1"/>
          </a:p>
        </p:txBody>
      </p:sp>
      <p:sp>
        <p:nvSpPr>
          <p:cNvPr id="27" name="TextBox 26"/>
          <p:cNvSpPr txBox="1"/>
          <p:nvPr/>
        </p:nvSpPr>
        <p:spPr>
          <a:xfrm>
            <a:off x="6669747" y="928047"/>
            <a:ext cx="736100" cy="523220"/>
          </a:xfrm>
          <a:prstGeom prst="rect">
            <a:avLst/>
          </a:prstGeom>
          <a:noFill/>
        </p:spPr>
        <p:txBody>
          <a:bodyPr wrap="none" rtlCol="0">
            <a:spAutoFit/>
          </a:bodyPr>
          <a:lstStyle/>
          <a:p>
            <a:pPr algn="ctr"/>
            <a:r>
              <a:rPr lang="en-GB" sz="2800" b="1"/>
              <a:t>Y11</a:t>
            </a:r>
            <a:endParaRPr lang="en-GB" b="1"/>
          </a:p>
        </p:txBody>
      </p:sp>
      <p:sp>
        <p:nvSpPr>
          <p:cNvPr id="30" name="TextBox 29"/>
          <p:cNvSpPr txBox="1"/>
          <p:nvPr/>
        </p:nvSpPr>
        <p:spPr>
          <a:xfrm>
            <a:off x="280421" y="1367050"/>
            <a:ext cx="367408" cy="523220"/>
          </a:xfrm>
          <a:prstGeom prst="rect">
            <a:avLst/>
          </a:prstGeom>
          <a:noFill/>
        </p:spPr>
        <p:txBody>
          <a:bodyPr wrap="none" rtlCol="0">
            <a:spAutoFit/>
          </a:bodyPr>
          <a:lstStyle/>
          <a:p>
            <a:pPr algn="ctr"/>
            <a:r>
              <a:rPr lang="en-GB" sz="2800" b="1"/>
              <a:t>6</a:t>
            </a:r>
            <a:endParaRPr lang="en-GB" b="1"/>
          </a:p>
        </p:txBody>
      </p:sp>
      <p:sp>
        <p:nvSpPr>
          <p:cNvPr id="31" name="TextBox 30"/>
          <p:cNvSpPr txBox="1"/>
          <p:nvPr/>
        </p:nvSpPr>
        <p:spPr>
          <a:xfrm>
            <a:off x="280421" y="2024417"/>
            <a:ext cx="367408" cy="523220"/>
          </a:xfrm>
          <a:prstGeom prst="rect">
            <a:avLst/>
          </a:prstGeom>
          <a:noFill/>
        </p:spPr>
        <p:txBody>
          <a:bodyPr wrap="none" rtlCol="0">
            <a:spAutoFit/>
          </a:bodyPr>
          <a:lstStyle/>
          <a:p>
            <a:pPr algn="ctr"/>
            <a:r>
              <a:rPr lang="en-GB" sz="2800" b="1"/>
              <a:t>5</a:t>
            </a:r>
            <a:endParaRPr lang="en-GB" b="1"/>
          </a:p>
        </p:txBody>
      </p:sp>
      <p:sp>
        <p:nvSpPr>
          <p:cNvPr id="32" name="TextBox 31"/>
          <p:cNvSpPr txBox="1"/>
          <p:nvPr/>
        </p:nvSpPr>
        <p:spPr>
          <a:xfrm>
            <a:off x="280421" y="2681784"/>
            <a:ext cx="367408" cy="523220"/>
          </a:xfrm>
          <a:prstGeom prst="rect">
            <a:avLst/>
          </a:prstGeom>
          <a:noFill/>
        </p:spPr>
        <p:txBody>
          <a:bodyPr wrap="none" rtlCol="0">
            <a:spAutoFit/>
          </a:bodyPr>
          <a:lstStyle/>
          <a:p>
            <a:pPr algn="ctr"/>
            <a:r>
              <a:rPr lang="en-GB" sz="2800" b="1"/>
              <a:t>4</a:t>
            </a:r>
            <a:endParaRPr lang="en-GB" b="1"/>
          </a:p>
        </p:txBody>
      </p:sp>
      <p:sp>
        <p:nvSpPr>
          <p:cNvPr id="33" name="TextBox 32"/>
          <p:cNvSpPr txBox="1"/>
          <p:nvPr/>
        </p:nvSpPr>
        <p:spPr>
          <a:xfrm>
            <a:off x="280421" y="3339151"/>
            <a:ext cx="367408" cy="523220"/>
          </a:xfrm>
          <a:prstGeom prst="rect">
            <a:avLst/>
          </a:prstGeom>
          <a:noFill/>
        </p:spPr>
        <p:txBody>
          <a:bodyPr wrap="none" rtlCol="0">
            <a:spAutoFit/>
          </a:bodyPr>
          <a:lstStyle/>
          <a:p>
            <a:pPr algn="ctr"/>
            <a:r>
              <a:rPr lang="en-GB" sz="2800" b="1"/>
              <a:t>3</a:t>
            </a:r>
            <a:endParaRPr lang="en-GB" b="1"/>
          </a:p>
        </p:txBody>
      </p:sp>
      <p:sp>
        <p:nvSpPr>
          <p:cNvPr id="34" name="TextBox 33"/>
          <p:cNvSpPr txBox="1"/>
          <p:nvPr/>
        </p:nvSpPr>
        <p:spPr>
          <a:xfrm>
            <a:off x="280421" y="3996518"/>
            <a:ext cx="367408" cy="523220"/>
          </a:xfrm>
          <a:prstGeom prst="rect">
            <a:avLst/>
          </a:prstGeom>
          <a:noFill/>
        </p:spPr>
        <p:txBody>
          <a:bodyPr wrap="none" rtlCol="0">
            <a:spAutoFit/>
          </a:bodyPr>
          <a:lstStyle/>
          <a:p>
            <a:pPr algn="ctr"/>
            <a:r>
              <a:rPr lang="en-GB" sz="2800" b="1"/>
              <a:t>2</a:t>
            </a:r>
            <a:endParaRPr lang="en-GB" b="1"/>
          </a:p>
        </p:txBody>
      </p:sp>
      <p:sp>
        <p:nvSpPr>
          <p:cNvPr id="35" name="TextBox 34"/>
          <p:cNvSpPr txBox="1"/>
          <p:nvPr/>
        </p:nvSpPr>
        <p:spPr>
          <a:xfrm>
            <a:off x="289519" y="4612942"/>
            <a:ext cx="367408" cy="523220"/>
          </a:xfrm>
          <a:prstGeom prst="rect">
            <a:avLst/>
          </a:prstGeom>
          <a:noFill/>
        </p:spPr>
        <p:txBody>
          <a:bodyPr wrap="none" rtlCol="0">
            <a:spAutoFit/>
          </a:bodyPr>
          <a:lstStyle/>
          <a:p>
            <a:pPr algn="ctr"/>
            <a:r>
              <a:rPr lang="en-GB" sz="2800" b="1"/>
              <a:t>1</a:t>
            </a:r>
            <a:endParaRPr lang="en-GB" b="1"/>
          </a:p>
        </p:txBody>
      </p:sp>
      <p:sp>
        <p:nvSpPr>
          <p:cNvPr id="36" name="TextBox 35"/>
          <p:cNvSpPr txBox="1"/>
          <p:nvPr/>
        </p:nvSpPr>
        <p:spPr>
          <a:xfrm>
            <a:off x="1690976" y="5302154"/>
            <a:ext cx="553358" cy="523220"/>
          </a:xfrm>
          <a:prstGeom prst="rect">
            <a:avLst/>
          </a:prstGeom>
          <a:noFill/>
        </p:spPr>
        <p:txBody>
          <a:bodyPr wrap="none" rtlCol="0">
            <a:spAutoFit/>
          </a:bodyPr>
          <a:lstStyle/>
          <a:p>
            <a:pPr algn="ctr"/>
            <a:r>
              <a:rPr lang="en-GB" sz="2800" b="1"/>
              <a:t>Y7</a:t>
            </a:r>
            <a:endParaRPr lang="en-GB" b="1"/>
          </a:p>
        </p:txBody>
      </p:sp>
      <p:sp>
        <p:nvSpPr>
          <p:cNvPr id="37" name="TextBox 36"/>
          <p:cNvSpPr txBox="1"/>
          <p:nvPr/>
        </p:nvSpPr>
        <p:spPr>
          <a:xfrm>
            <a:off x="2976140" y="5302154"/>
            <a:ext cx="553358" cy="523220"/>
          </a:xfrm>
          <a:prstGeom prst="rect">
            <a:avLst/>
          </a:prstGeom>
          <a:noFill/>
        </p:spPr>
        <p:txBody>
          <a:bodyPr wrap="none" rtlCol="0">
            <a:spAutoFit/>
          </a:bodyPr>
          <a:lstStyle/>
          <a:p>
            <a:pPr algn="ctr"/>
            <a:r>
              <a:rPr lang="en-GB" sz="2800" b="1"/>
              <a:t>Y8</a:t>
            </a:r>
            <a:endParaRPr lang="en-GB" b="1"/>
          </a:p>
        </p:txBody>
      </p:sp>
      <p:sp>
        <p:nvSpPr>
          <p:cNvPr id="38" name="TextBox 37"/>
          <p:cNvSpPr txBox="1"/>
          <p:nvPr/>
        </p:nvSpPr>
        <p:spPr>
          <a:xfrm>
            <a:off x="4220360" y="5302154"/>
            <a:ext cx="553358" cy="523220"/>
          </a:xfrm>
          <a:prstGeom prst="rect">
            <a:avLst/>
          </a:prstGeom>
          <a:noFill/>
        </p:spPr>
        <p:txBody>
          <a:bodyPr wrap="none" rtlCol="0">
            <a:spAutoFit/>
          </a:bodyPr>
          <a:lstStyle/>
          <a:p>
            <a:pPr algn="ctr"/>
            <a:r>
              <a:rPr lang="en-GB" sz="2800" b="1"/>
              <a:t>Y9</a:t>
            </a:r>
            <a:endParaRPr lang="en-GB" b="1"/>
          </a:p>
        </p:txBody>
      </p:sp>
      <p:sp>
        <p:nvSpPr>
          <p:cNvPr id="39" name="TextBox 38"/>
          <p:cNvSpPr txBox="1"/>
          <p:nvPr/>
        </p:nvSpPr>
        <p:spPr>
          <a:xfrm>
            <a:off x="5373210" y="5302154"/>
            <a:ext cx="736100" cy="523220"/>
          </a:xfrm>
          <a:prstGeom prst="rect">
            <a:avLst/>
          </a:prstGeom>
          <a:noFill/>
        </p:spPr>
        <p:txBody>
          <a:bodyPr wrap="none" rtlCol="0">
            <a:spAutoFit/>
          </a:bodyPr>
          <a:lstStyle/>
          <a:p>
            <a:pPr algn="ctr"/>
            <a:r>
              <a:rPr lang="en-GB" sz="2800" b="1"/>
              <a:t>Y10</a:t>
            </a:r>
            <a:endParaRPr lang="en-GB" b="1"/>
          </a:p>
        </p:txBody>
      </p:sp>
      <p:sp>
        <p:nvSpPr>
          <p:cNvPr id="40" name="TextBox 39"/>
          <p:cNvSpPr txBox="1"/>
          <p:nvPr/>
        </p:nvSpPr>
        <p:spPr>
          <a:xfrm>
            <a:off x="6685670" y="5302154"/>
            <a:ext cx="736100" cy="523220"/>
          </a:xfrm>
          <a:prstGeom prst="rect">
            <a:avLst/>
          </a:prstGeom>
          <a:noFill/>
        </p:spPr>
        <p:txBody>
          <a:bodyPr wrap="none" rtlCol="0">
            <a:spAutoFit/>
          </a:bodyPr>
          <a:lstStyle/>
          <a:p>
            <a:pPr algn="ctr"/>
            <a:r>
              <a:rPr lang="en-GB" sz="2800" b="1"/>
              <a:t>Y11</a:t>
            </a:r>
            <a:endParaRPr lang="en-GB" b="1"/>
          </a:p>
        </p:txBody>
      </p:sp>
      <p:sp>
        <p:nvSpPr>
          <p:cNvPr id="42" name="TextBox 41"/>
          <p:cNvSpPr txBox="1"/>
          <p:nvPr/>
        </p:nvSpPr>
        <p:spPr>
          <a:xfrm>
            <a:off x="6457666" y="2144971"/>
            <a:ext cx="1437766" cy="646331"/>
          </a:xfrm>
          <a:prstGeom prst="rect">
            <a:avLst/>
          </a:prstGeom>
          <a:noFill/>
        </p:spPr>
        <p:txBody>
          <a:bodyPr wrap="none" rtlCol="0">
            <a:spAutoFit/>
          </a:bodyPr>
          <a:lstStyle/>
          <a:p>
            <a:pPr algn="ctr"/>
            <a:r>
              <a:rPr lang="en-GB"/>
              <a:t>GCSE Target</a:t>
            </a:r>
          </a:p>
          <a:p>
            <a:pPr algn="ctr"/>
            <a:r>
              <a:rPr lang="en-GB"/>
              <a:t>based on KS2</a:t>
            </a:r>
          </a:p>
        </p:txBody>
      </p:sp>
      <p:sp>
        <p:nvSpPr>
          <p:cNvPr id="43" name="Oval 42"/>
          <p:cNvSpPr/>
          <p:nvPr/>
        </p:nvSpPr>
        <p:spPr>
          <a:xfrm>
            <a:off x="1309616" y="1149255"/>
            <a:ext cx="354841" cy="3548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1760561" y="1078173"/>
            <a:ext cx="3498458" cy="461665"/>
          </a:xfrm>
          <a:prstGeom prst="rect">
            <a:avLst/>
          </a:prstGeom>
          <a:noFill/>
        </p:spPr>
        <p:txBody>
          <a:bodyPr wrap="none" rtlCol="0">
            <a:spAutoFit/>
          </a:bodyPr>
          <a:lstStyle/>
          <a:p>
            <a:r>
              <a:rPr lang="en-GB" sz="2400" b="1">
                <a:solidFill>
                  <a:srgbClr val="FFC000"/>
                </a:solidFill>
              </a:rPr>
              <a:t>5-year Progress Trajectory</a:t>
            </a:r>
          </a:p>
        </p:txBody>
      </p:sp>
      <p:sp>
        <p:nvSpPr>
          <p:cNvPr id="46" name="TextBox 45"/>
          <p:cNvSpPr txBox="1"/>
          <p:nvPr/>
        </p:nvSpPr>
        <p:spPr>
          <a:xfrm>
            <a:off x="8120418" y="1091821"/>
            <a:ext cx="3948752" cy="2677656"/>
          </a:xfrm>
          <a:prstGeom prst="rect">
            <a:avLst/>
          </a:prstGeom>
          <a:solidFill>
            <a:schemeClr val="accent4">
              <a:lumMod val="20000"/>
              <a:lumOff val="80000"/>
            </a:schemeClr>
          </a:solidFill>
        </p:spPr>
        <p:txBody>
          <a:bodyPr wrap="square" rtlCol="0">
            <a:spAutoFit/>
          </a:bodyPr>
          <a:lstStyle/>
          <a:p>
            <a:r>
              <a:rPr lang="en-GB" sz="2800"/>
              <a:t>Student targets are set from KS2 SATS results and provide a flight path of expected progress to be made throughout KS3 and KS4.</a:t>
            </a:r>
          </a:p>
        </p:txBody>
      </p:sp>
      <p:sp>
        <p:nvSpPr>
          <p:cNvPr id="47" name="TextBox 46"/>
          <p:cNvSpPr txBox="1"/>
          <p:nvPr/>
        </p:nvSpPr>
        <p:spPr>
          <a:xfrm rot="21439319">
            <a:off x="8079476" y="3766784"/>
            <a:ext cx="2104102" cy="646331"/>
          </a:xfrm>
          <a:prstGeom prst="rect">
            <a:avLst/>
          </a:prstGeom>
          <a:solidFill>
            <a:schemeClr val="accent1">
              <a:lumMod val="20000"/>
              <a:lumOff val="80000"/>
            </a:schemeClr>
          </a:solidFill>
        </p:spPr>
        <p:txBody>
          <a:bodyPr wrap="none" rtlCol="0">
            <a:spAutoFit/>
          </a:bodyPr>
          <a:lstStyle/>
          <a:p>
            <a:r>
              <a:rPr lang="en-GB" sz="3600" b="1"/>
              <a:t>Trajectory</a:t>
            </a:r>
            <a:endParaRPr lang="en-GB" b="1"/>
          </a:p>
        </p:txBody>
      </p:sp>
      <p:sp>
        <p:nvSpPr>
          <p:cNvPr id="48" name="TextBox 47"/>
          <p:cNvSpPr txBox="1"/>
          <p:nvPr/>
        </p:nvSpPr>
        <p:spPr>
          <a:xfrm rot="386985">
            <a:off x="9565761" y="4396856"/>
            <a:ext cx="2220480" cy="646331"/>
          </a:xfrm>
          <a:prstGeom prst="rect">
            <a:avLst/>
          </a:prstGeom>
          <a:solidFill>
            <a:schemeClr val="accent1">
              <a:lumMod val="20000"/>
              <a:lumOff val="80000"/>
            </a:schemeClr>
          </a:solidFill>
        </p:spPr>
        <p:txBody>
          <a:bodyPr wrap="none" rtlCol="0">
            <a:spAutoFit/>
          </a:bodyPr>
          <a:lstStyle/>
          <a:p>
            <a:r>
              <a:rPr lang="en-GB" sz="3600" b="1"/>
              <a:t>Flight Path</a:t>
            </a:r>
            <a:endParaRPr lang="en-GB" b="1"/>
          </a:p>
        </p:txBody>
      </p:sp>
      <p:sp>
        <p:nvSpPr>
          <p:cNvPr id="49" name="TextBox 48"/>
          <p:cNvSpPr txBox="1"/>
          <p:nvPr/>
        </p:nvSpPr>
        <p:spPr>
          <a:xfrm>
            <a:off x="8066782" y="5013280"/>
            <a:ext cx="2799549" cy="646331"/>
          </a:xfrm>
          <a:prstGeom prst="rect">
            <a:avLst/>
          </a:prstGeom>
          <a:solidFill>
            <a:schemeClr val="accent1">
              <a:lumMod val="20000"/>
              <a:lumOff val="80000"/>
            </a:schemeClr>
          </a:solidFill>
        </p:spPr>
        <p:txBody>
          <a:bodyPr wrap="none" rtlCol="0">
            <a:spAutoFit/>
          </a:bodyPr>
          <a:lstStyle/>
          <a:p>
            <a:r>
              <a:rPr lang="en-GB" sz="3600" b="1"/>
              <a:t>Progress Map</a:t>
            </a:r>
            <a:endParaRPr lang="en-GB" b="1"/>
          </a:p>
        </p:txBody>
      </p:sp>
    </p:spTree>
    <p:extLst>
      <p:ext uri="{BB962C8B-B14F-4D97-AF65-F5344CB8AC3E}">
        <p14:creationId xmlns:p14="http://schemas.microsoft.com/office/powerpoint/2010/main" val="320277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147713" y="2811438"/>
            <a:ext cx="3794078" cy="26749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5-year Progress Trajectory</a:t>
            </a:r>
            <a:endParaRPr lang="en-GB" sz="3600" b="1">
              <a:solidFill>
                <a:srgbClr val="FFC203"/>
              </a:solidFill>
              <a:latin typeface="Tw Cen MT" panose="020B0602020104020603" pitchFamily="34" charset="0"/>
            </a:endParaRPr>
          </a:p>
        </p:txBody>
      </p:sp>
      <p:cxnSp>
        <p:nvCxnSpPr>
          <p:cNvPr id="3" name="Straight Connector 2"/>
          <p:cNvCxnSpPr/>
          <p:nvPr/>
        </p:nvCxnSpPr>
        <p:spPr>
          <a:xfrm>
            <a:off x="203200" y="922867"/>
            <a:ext cx="118588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96610" y="1173707"/>
            <a:ext cx="0" cy="4121624"/>
          </a:xfrm>
          <a:prstGeom prst="line">
            <a:avLst/>
          </a:prstGeom>
          <a:ln w="762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66676" y="5301224"/>
            <a:ext cx="6852555" cy="0"/>
          </a:xfrm>
          <a:prstGeom prst="line">
            <a:avLst/>
          </a:prstGeom>
          <a:ln w="762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41946" y="4490113"/>
            <a:ext cx="1434560" cy="646331"/>
          </a:xfrm>
          <a:prstGeom prst="rect">
            <a:avLst/>
          </a:prstGeom>
          <a:noFill/>
        </p:spPr>
        <p:txBody>
          <a:bodyPr wrap="none" rtlCol="0">
            <a:spAutoFit/>
          </a:bodyPr>
          <a:lstStyle/>
          <a:p>
            <a:pPr algn="ctr"/>
            <a:r>
              <a:rPr lang="en-GB"/>
              <a:t>Y7 Baseline</a:t>
            </a:r>
            <a:br>
              <a:rPr lang="en-GB"/>
            </a:br>
            <a:r>
              <a:rPr lang="en-GB"/>
              <a:t>based on KS2</a:t>
            </a:r>
          </a:p>
        </p:txBody>
      </p:sp>
      <p:sp>
        <p:nvSpPr>
          <p:cNvPr id="15" name="Oval 14"/>
          <p:cNvSpPr/>
          <p:nvPr/>
        </p:nvSpPr>
        <p:spPr>
          <a:xfrm>
            <a:off x="1801505" y="4080680"/>
            <a:ext cx="354841" cy="3548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p:nvPr/>
        </p:nvCxnSpPr>
        <p:spPr>
          <a:xfrm flipV="1">
            <a:off x="1978574" y="1651377"/>
            <a:ext cx="5077318" cy="262001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067903" y="3426156"/>
            <a:ext cx="354841" cy="3548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334302" y="2771632"/>
            <a:ext cx="354841" cy="3548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5600701" y="2117108"/>
            <a:ext cx="354841" cy="3548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457666" y="2144971"/>
            <a:ext cx="1437766" cy="646331"/>
          </a:xfrm>
          <a:prstGeom prst="rect">
            <a:avLst/>
          </a:prstGeom>
          <a:noFill/>
        </p:spPr>
        <p:txBody>
          <a:bodyPr wrap="none" rtlCol="0">
            <a:spAutoFit/>
          </a:bodyPr>
          <a:lstStyle/>
          <a:p>
            <a:pPr algn="ctr"/>
            <a:r>
              <a:rPr lang="en-GB"/>
              <a:t>GCSE Target</a:t>
            </a:r>
          </a:p>
          <a:p>
            <a:pPr algn="ctr"/>
            <a:r>
              <a:rPr lang="en-GB"/>
              <a:t>based on KS2</a:t>
            </a:r>
          </a:p>
        </p:txBody>
      </p:sp>
      <p:sp>
        <p:nvSpPr>
          <p:cNvPr id="23" name="TextBox 22"/>
          <p:cNvSpPr txBox="1"/>
          <p:nvPr/>
        </p:nvSpPr>
        <p:spPr>
          <a:xfrm>
            <a:off x="1675053" y="3484727"/>
            <a:ext cx="553358" cy="523220"/>
          </a:xfrm>
          <a:prstGeom prst="rect">
            <a:avLst/>
          </a:prstGeom>
          <a:noFill/>
        </p:spPr>
        <p:txBody>
          <a:bodyPr wrap="none" rtlCol="0">
            <a:spAutoFit/>
          </a:bodyPr>
          <a:lstStyle/>
          <a:p>
            <a:pPr algn="ctr"/>
            <a:r>
              <a:rPr lang="en-GB" sz="2800" b="1"/>
              <a:t>Y7</a:t>
            </a:r>
            <a:endParaRPr lang="en-GB" b="1"/>
          </a:p>
        </p:txBody>
      </p:sp>
      <p:sp>
        <p:nvSpPr>
          <p:cNvPr id="24" name="TextBox 23"/>
          <p:cNvSpPr txBox="1"/>
          <p:nvPr/>
        </p:nvSpPr>
        <p:spPr>
          <a:xfrm>
            <a:off x="2960217" y="2886500"/>
            <a:ext cx="553358" cy="523220"/>
          </a:xfrm>
          <a:prstGeom prst="rect">
            <a:avLst/>
          </a:prstGeom>
          <a:noFill/>
        </p:spPr>
        <p:txBody>
          <a:bodyPr wrap="none" rtlCol="0">
            <a:spAutoFit/>
          </a:bodyPr>
          <a:lstStyle/>
          <a:p>
            <a:pPr algn="ctr"/>
            <a:r>
              <a:rPr lang="en-GB" sz="2800" b="1"/>
              <a:t>Y8</a:t>
            </a:r>
            <a:endParaRPr lang="en-GB" b="1"/>
          </a:p>
        </p:txBody>
      </p:sp>
      <p:sp>
        <p:nvSpPr>
          <p:cNvPr id="25" name="TextBox 24"/>
          <p:cNvSpPr txBox="1"/>
          <p:nvPr/>
        </p:nvSpPr>
        <p:spPr>
          <a:xfrm>
            <a:off x="4204437" y="2220034"/>
            <a:ext cx="553358" cy="523220"/>
          </a:xfrm>
          <a:prstGeom prst="rect">
            <a:avLst/>
          </a:prstGeom>
          <a:noFill/>
        </p:spPr>
        <p:txBody>
          <a:bodyPr wrap="none" rtlCol="0">
            <a:spAutoFit/>
          </a:bodyPr>
          <a:lstStyle/>
          <a:p>
            <a:pPr algn="ctr"/>
            <a:r>
              <a:rPr lang="en-GB" sz="2800" b="1"/>
              <a:t>Y9</a:t>
            </a:r>
            <a:endParaRPr lang="en-GB" b="1"/>
          </a:p>
        </p:txBody>
      </p:sp>
      <p:sp>
        <p:nvSpPr>
          <p:cNvPr id="26" name="TextBox 25"/>
          <p:cNvSpPr txBox="1"/>
          <p:nvPr/>
        </p:nvSpPr>
        <p:spPr>
          <a:xfrm>
            <a:off x="5357287" y="1594512"/>
            <a:ext cx="736100" cy="523220"/>
          </a:xfrm>
          <a:prstGeom prst="rect">
            <a:avLst/>
          </a:prstGeom>
          <a:noFill/>
        </p:spPr>
        <p:txBody>
          <a:bodyPr wrap="none" rtlCol="0">
            <a:spAutoFit/>
          </a:bodyPr>
          <a:lstStyle/>
          <a:p>
            <a:pPr algn="ctr"/>
            <a:r>
              <a:rPr lang="en-GB" sz="2800" b="1"/>
              <a:t>Y10</a:t>
            </a:r>
            <a:endParaRPr lang="en-GB" b="1"/>
          </a:p>
        </p:txBody>
      </p:sp>
      <p:sp>
        <p:nvSpPr>
          <p:cNvPr id="27" name="TextBox 26"/>
          <p:cNvSpPr txBox="1"/>
          <p:nvPr/>
        </p:nvSpPr>
        <p:spPr>
          <a:xfrm>
            <a:off x="6669747" y="928047"/>
            <a:ext cx="736100" cy="523220"/>
          </a:xfrm>
          <a:prstGeom prst="rect">
            <a:avLst/>
          </a:prstGeom>
          <a:noFill/>
        </p:spPr>
        <p:txBody>
          <a:bodyPr wrap="none" rtlCol="0">
            <a:spAutoFit/>
          </a:bodyPr>
          <a:lstStyle/>
          <a:p>
            <a:pPr algn="ctr"/>
            <a:r>
              <a:rPr lang="en-GB" sz="2800" b="1"/>
              <a:t>Y11</a:t>
            </a:r>
            <a:endParaRPr lang="en-GB" b="1"/>
          </a:p>
        </p:txBody>
      </p:sp>
      <p:sp>
        <p:nvSpPr>
          <p:cNvPr id="30" name="TextBox 29"/>
          <p:cNvSpPr txBox="1"/>
          <p:nvPr/>
        </p:nvSpPr>
        <p:spPr>
          <a:xfrm>
            <a:off x="280421" y="1367050"/>
            <a:ext cx="367408" cy="523220"/>
          </a:xfrm>
          <a:prstGeom prst="rect">
            <a:avLst/>
          </a:prstGeom>
          <a:noFill/>
        </p:spPr>
        <p:txBody>
          <a:bodyPr wrap="none" rtlCol="0">
            <a:spAutoFit/>
          </a:bodyPr>
          <a:lstStyle/>
          <a:p>
            <a:pPr algn="ctr"/>
            <a:r>
              <a:rPr lang="en-GB" sz="2800" b="1"/>
              <a:t>6</a:t>
            </a:r>
            <a:endParaRPr lang="en-GB" b="1"/>
          </a:p>
        </p:txBody>
      </p:sp>
      <p:sp>
        <p:nvSpPr>
          <p:cNvPr id="31" name="TextBox 30"/>
          <p:cNvSpPr txBox="1"/>
          <p:nvPr/>
        </p:nvSpPr>
        <p:spPr>
          <a:xfrm>
            <a:off x="280421" y="2024417"/>
            <a:ext cx="367408" cy="523220"/>
          </a:xfrm>
          <a:prstGeom prst="rect">
            <a:avLst/>
          </a:prstGeom>
          <a:noFill/>
        </p:spPr>
        <p:txBody>
          <a:bodyPr wrap="none" rtlCol="0">
            <a:spAutoFit/>
          </a:bodyPr>
          <a:lstStyle/>
          <a:p>
            <a:pPr algn="ctr"/>
            <a:r>
              <a:rPr lang="en-GB" sz="2800" b="1"/>
              <a:t>5</a:t>
            </a:r>
            <a:endParaRPr lang="en-GB" b="1"/>
          </a:p>
        </p:txBody>
      </p:sp>
      <p:sp>
        <p:nvSpPr>
          <p:cNvPr id="32" name="TextBox 31"/>
          <p:cNvSpPr txBox="1"/>
          <p:nvPr/>
        </p:nvSpPr>
        <p:spPr>
          <a:xfrm>
            <a:off x="280421" y="2681784"/>
            <a:ext cx="367408" cy="523220"/>
          </a:xfrm>
          <a:prstGeom prst="rect">
            <a:avLst/>
          </a:prstGeom>
          <a:noFill/>
        </p:spPr>
        <p:txBody>
          <a:bodyPr wrap="none" rtlCol="0">
            <a:spAutoFit/>
          </a:bodyPr>
          <a:lstStyle/>
          <a:p>
            <a:pPr algn="ctr"/>
            <a:r>
              <a:rPr lang="en-GB" sz="2800" b="1"/>
              <a:t>4</a:t>
            </a:r>
            <a:endParaRPr lang="en-GB" b="1"/>
          </a:p>
        </p:txBody>
      </p:sp>
      <p:sp>
        <p:nvSpPr>
          <p:cNvPr id="33" name="TextBox 32"/>
          <p:cNvSpPr txBox="1"/>
          <p:nvPr/>
        </p:nvSpPr>
        <p:spPr>
          <a:xfrm>
            <a:off x="280421" y="3339151"/>
            <a:ext cx="367408" cy="523220"/>
          </a:xfrm>
          <a:prstGeom prst="rect">
            <a:avLst/>
          </a:prstGeom>
          <a:noFill/>
        </p:spPr>
        <p:txBody>
          <a:bodyPr wrap="none" rtlCol="0">
            <a:spAutoFit/>
          </a:bodyPr>
          <a:lstStyle/>
          <a:p>
            <a:pPr algn="ctr"/>
            <a:r>
              <a:rPr lang="en-GB" sz="2800" b="1"/>
              <a:t>3</a:t>
            </a:r>
            <a:endParaRPr lang="en-GB" b="1"/>
          </a:p>
        </p:txBody>
      </p:sp>
      <p:sp>
        <p:nvSpPr>
          <p:cNvPr id="34" name="TextBox 33"/>
          <p:cNvSpPr txBox="1"/>
          <p:nvPr/>
        </p:nvSpPr>
        <p:spPr>
          <a:xfrm>
            <a:off x="280421" y="3996518"/>
            <a:ext cx="367408" cy="523220"/>
          </a:xfrm>
          <a:prstGeom prst="rect">
            <a:avLst/>
          </a:prstGeom>
          <a:noFill/>
        </p:spPr>
        <p:txBody>
          <a:bodyPr wrap="none" rtlCol="0">
            <a:spAutoFit/>
          </a:bodyPr>
          <a:lstStyle/>
          <a:p>
            <a:pPr algn="ctr"/>
            <a:r>
              <a:rPr lang="en-GB" sz="2800" b="1"/>
              <a:t>2</a:t>
            </a:r>
            <a:endParaRPr lang="en-GB" b="1"/>
          </a:p>
        </p:txBody>
      </p:sp>
      <p:sp>
        <p:nvSpPr>
          <p:cNvPr id="35" name="TextBox 34"/>
          <p:cNvSpPr txBox="1"/>
          <p:nvPr/>
        </p:nvSpPr>
        <p:spPr>
          <a:xfrm>
            <a:off x="289519" y="4612942"/>
            <a:ext cx="367408" cy="523220"/>
          </a:xfrm>
          <a:prstGeom prst="rect">
            <a:avLst/>
          </a:prstGeom>
          <a:noFill/>
        </p:spPr>
        <p:txBody>
          <a:bodyPr wrap="none" rtlCol="0">
            <a:spAutoFit/>
          </a:bodyPr>
          <a:lstStyle/>
          <a:p>
            <a:pPr algn="ctr"/>
            <a:r>
              <a:rPr lang="en-GB" sz="2800" b="1"/>
              <a:t>1</a:t>
            </a:r>
            <a:endParaRPr lang="en-GB" b="1"/>
          </a:p>
        </p:txBody>
      </p:sp>
      <p:sp>
        <p:nvSpPr>
          <p:cNvPr id="36" name="TextBox 35"/>
          <p:cNvSpPr txBox="1"/>
          <p:nvPr/>
        </p:nvSpPr>
        <p:spPr>
          <a:xfrm>
            <a:off x="1690976" y="5302154"/>
            <a:ext cx="553358" cy="523220"/>
          </a:xfrm>
          <a:prstGeom prst="rect">
            <a:avLst/>
          </a:prstGeom>
          <a:noFill/>
        </p:spPr>
        <p:txBody>
          <a:bodyPr wrap="none" rtlCol="0">
            <a:spAutoFit/>
          </a:bodyPr>
          <a:lstStyle/>
          <a:p>
            <a:pPr algn="ctr"/>
            <a:r>
              <a:rPr lang="en-GB" sz="2800" b="1"/>
              <a:t>Y7</a:t>
            </a:r>
            <a:endParaRPr lang="en-GB" b="1"/>
          </a:p>
        </p:txBody>
      </p:sp>
      <p:sp>
        <p:nvSpPr>
          <p:cNvPr id="37" name="TextBox 36"/>
          <p:cNvSpPr txBox="1"/>
          <p:nvPr/>
        </p:nvSpPr>
        <p:spPr>
          <a:xfrm>
            <a:off x="2976140" y="5302154"/>
            <a:ext cx="553358" cy="523220"/>
          </a:xfrm>
          <a:prstGeom prst="rect">
            <a:avLst/>
          </a:prstGeom>
          <a:noFill/>
        </p:spPr>
        <p:txBody>
          <a:bodyPr wrap="none" rtlCol="0">
            <a:spAutoFit/>
          </a:bodyPr>
          <a:lstStyle/>
          <a:p>
            <a:pPr algn="ctr"/>
            <a:r>
              <a:rPr lang="en-GB" sz="2800" b="1"/>
              <a:t>Y8</a:t>
            </a:r>
            <a:endParaRPr lang="en-GB" b="1"/>
          </a:p>
        </p:txBody>
      </p:sp>
      <p:sp>
        <p:nvSpPr>
          <p:cNvPr id="38" name="TextBox 37"/>
          <p:cNvSpPr txBox="1"/>
          <p:nvPr/>
        </p:nvSpPr>
        <p:spPr>
          <a:xfrm>
            <a:off x="4220360" y="5302154"/>
            <a:ext cx="553358" cy="523220"/>
          </a:xfrm>
          <a:prstGeom prst="rect">
            <a:avLst/>
          </a:prstGeom>
          <a:noFill/>
        </p:spPr>
        <p:txBody>
          <a:bodyPr wrap="none" rtlCol="0">
            <a:spAutoFit/>
          </a:bodyPr>
          <a:lstStyle/>
          <a:p>
            <a:pPr algn="ctr"/>
            <a:r>
              <a:rPr lang="en-GB" sz="2800" b="1"/>
              <a:t>Y9</a:t>
            </a:r>
            <a:endParaRPr lang="en-GB" b="1"/>
          </a:p>
        </p:txBody>
      </p:sp>
      <p:sp>
        <p:nvSpPr>
          <p:cNvPr id="39" name="TextBox 38"/>
          <p:cNvSpPr txBox="1"/>
          <p:nvPr/>
        </p:nvSpPr>
        <p:spPr>
          <a:xfrm>
            <a:off x="5373210" y="5302154"/>
            <a:ext cx="736100" cy="523220"/>
          </a:xfrm>
          <a:prstGeom prst="rect">
            <a:avLst/>
          </a:prstGeom>
          <a:noFill/>
        </p:spPr>
        <p:txBody>
          <a:bodyPr wrap="none" rtlCol="0">
            <a:spAutoFit/>
          </a:bodyPr>
          <a:lstStyle/>
          <a:p>
            <a:pPr algn="ctr"/>
            <a:r>
              <a:rPr lang="en-GB" sz="2800" b="1"/>
              <a:t>Y10</a:t>
            </a:r>
            <a:endParaRPr lang="en-GB" b="1"/>
          </a:p>
        </p:txBody>
      </p:sp>
      <p:sp>
        <p:nvSpPr>
          <p:cNvPr id="40" name="TextBox 39"/>
          <p:cNvSpPr txBox="1"/>
          <p:nvPr/>
        </p:nvSpPr>
        <p:spPr>
          <a:xfrm>
            <a:off x="6685670" y="5302154"/>
            <a:ext cx="736100" cy="523220"/>
          </a:xfrm>
          <a:prstGeom prst="rect">
            <a:avLst/>
          </a:prstGeom>
          <a:noFill/>
        </p:spPr>
        <p:txBody>
          <a:bodyPr wrap="none" rtlCol="0">
            <a:spAutoFit/>
          </a:bodyPr>
          <a:lstStyle/>
          <a:p>
            <a:pPr algn="ctr"/>
            <a:r>
              <a:rPr lang="en-GB" sz="2800" b="1"/>
              <a:t>Y11</a:t>
            </a:r>
            <a:endParaRPr lang="en-GB" b="1"/>
          </a:p>
        </p:txBody>
      </p:sp>
      <p:sp>
        <p:nvSpPr>
          <p:cNvPr id="41" name="Oval 40"/>
          <p:cNvSpPr/>
          <p:nvPr/>
        </p:nvSpPr>
        <p:spPr>
          <a:xfrm>
            <a:off x="1803779" y="4082954"/>
            <a:ext cx="354841" cy="35484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3075295" y="4071581"/>
            <a:ext cx="354841" cy="35484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4319517" y="3418763"/>
            <a:ext cx="354841" cy="35484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5604681" y="2765945"/>
            <a:ext cx="354841" cy="35484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Connector 45"/>
          <p:cNvCxnSpPr/>
          <p:nvPr/>
        </p:nvCxnSpPr>
        <p:spPr>
          <a:xfrm flipV="1">
            <a:off x="1980848" y="4244454"/>
            <a:ext cx="1280967" cy="2921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279660" y="3589361"/>
            <a:ext cx="1237749" cy="65929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64824" y="2909247"/>
            <a:ext cx="1237749" cy="65929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822693" y="1665027"/>
            <a:ext cx="1246847" cy="1237044"/>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867099" y="1462584"/>
            <a:ext cx="354841" cy="3548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120418" y="1091821"/>
            <a:ext cx="3948752" cy="4401205"/>
          </a:xfrm>
          <a:prstGeom prst="rect">
            <a:avLst/>
          </a:prstGeom>
          <a:noFill/>
        </p:spPr>
        <p:txBody>
          <a:bodyPr wrap="square" rtlCol="0">
            <a:spAutoFit/>
          </a:bodyPr>
          <a:lstStyle/>
          <a:p>
            <a:r>
              <a:rPr lang="en-GB" sz="2800"/>
              <a:t>A 5-year trajectory allows teachers to address any historic under-achievement.</a:t>
            </a:r>
          </a:p>
          <a:p>
            <a:r>
              <a:rPr lang="en-GB" sz="2800">
                <a:solidFill>
                  <a:srgbClr val="002060"/>
                </a:solidFill>
              </a:rPr>
              <a:t>e.g. This Year 11 student would aim for 2 grades of progress over the year instead of the expected 1 grade in order to meet their target grade.</a:t>
            </a:r>
          </a:p>
        </p:txBody>
      </p:sp>
      <p:sp>
        <p:nvSpPr>
          <p:cNvPr id="50" name="Oval 49"/>
          <p:cNvSpPr/>
          <p:nvPr/>
        </p:nvSpPr>
        <p:spPr>
          <a:xfrm>
            <a:off x="1309616" y="1149255"/>
            <a:ext cx="354841" cy="3548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1314734" y="1655927"/>
            <a:ext cx="354841" cy="35484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760561" y="1078173"/>
            <a:ext cx="3498458" cy="461665"/>
          </a:xfrm>
          <a:prstGeom prst="rect">
            <a:avLst/>
          </a:prstGeom>
          <a:noFill/>
        </p:spPr>
        <p:txBody>
          <a:bodyPr wrap="none" rtlCol="0">
            <a:spAutoFit/>
          </a:bodyPr>
          <a:lstStyle/>
          <a:p>
            <a:r>
              <a:rPr lang="en-GB" sz="2400" b="1">
                <a:solidFill>
                  <a:srgbClr val="FFC000"/>
                </a:solidFill>
              </a:rPr>
              <a:t>5-year Progress Trajectory</a:t>
            </a:r>
          </a:p>
        </p:txBody>
      </p:sp>
      <p:sp>
        <p:nvSpPr>
          <p:cNvPr id="52" name="TextBox 51"/>
          <p:cNvSpPr txBox="1"/>
          <p:nvPr/>
        </p:nvSpPr>
        <p:spPr>
          <a:xfrm>
            <a:off x="1762836" y="1585414"/>
            <a:ext cx="2155526" cy="461665"/>
          </a:xfrm>
          <a:prstGeom prst="rect">
            <a:avLst/>
          </a:prstGeom>
          <a:noFill/>
        </p:spPr>
        <p:txBody>
          <a:bodyPr wrap="none" rtlCol="0">
            <a:spAutoFit/>
          </a:bodyPr>
          <a:lstStyle/>
          <a:p>
            <a:r>
              <a:rPr lang="en-GB" sz="2400" b="1">
                <a:solidFill>
                  <a:srgbClr val="002060"/>
                </a:solidFill>
              </a:rPr>
              <a:t>Actual Progress</a:t>
            </a:r>
          </a:p>
        </p:txBody>
      </p:sp>
    </p:spTree>
    <p:extLst>
      <p:ext uri="{BB962C8B-B14F-4D97-AF65-F5344CB8AC3E}">
        <p14:creationId xmlns:p14="http://schemas.microsoft.com/office/powerpoint/2010/main" val="357190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1" grpId="0" animBg="1"/>
      <p:bldP spid="42" grpId="0" animBg="1"/>
      <p:bldP spid="43" grpId="0" animBg="1"/>
      <p:bldP spid="44" grpId="0" animBg="1"/>
      <p:bldP spid="8" grpId="0"/>
      <p:bldP spid="5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Professional Skills: Numeracy </a:t>
            </a:r>
            <a:endParaRPr lang="en-GB" sz="3600" b="1">
              <a:solidFill>
                <a:srgbClr val="FFC203"/>
              </a:solidFill>
              <a:latin typeface="Tw Cen MT" panose="020B0602020104020603" pitchFamily="34" charset="0"/>
            </a:endParaRPr>
          </a:p>
        </p:txBody>
      </p:sp>
      <p:cxnSp>
        <p:nvCxnSpPr>
          <p:cNvPr id="3" name="Straight Connector 2"/>
          <p:cNvCxnSpPr/>
          <p:nvPr/>
        </p:nvCxnSpPr>
        <p:spPr>
          <a:xfrm>
            <a:off x="203200" y="922867"/>
            <a:ext cx="118588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0404" y="1002277"/>
            <a:ext cx="5196615" cy="646331"/>
          </a:xfrm>
          <a:prstGeom prst="rect">
            <a:avLst/>
          </a:prstGeom>
          <a:noFill/>
        </p:spPr>
        <p:txBody>
          <a:bodyPr wrap="none" rtlCol="0">
            <a:spAutoFit/>
          </a:bodyPr>
          <a:lstStyle/>
          <a:p>
            <a:r>
              <a:rPr lang="en-GB" sz="3600">
                <a:latin typeface="Tw Cen MT" panose="020B0602020104020603" pitchFamily="34" charset="0"/>
              </a:rPr>
              <a:t>Data Tracking and Analysis</a:t>
            </a:r>
          </a:p>
        </p:txBody>
      </p:sp>
      <p:sp>
        <p:nvSpPr>
          <p:cNvPr id="5" name="TextBox 4"/>
          <p:cNvSpPr txBox="1"/>
          <p:nvPr/>
        </p:nvSpPr>
        <p:spPr>
          <a:xfrm>
            <a:off x="186654" y="1683491"/>
            <a:ext cx="4882887" cy="1815882"/>
          </a:xfrm>
          <a:prstGeom prst="rect">
            <a:avLst/>
          </a:prstGeom>
          <a:solidFill>
            <a:schemeClr val="accent4">
              <a:lumMod val="20000"/>
              <a:lumOff val="80000"/>
            </a:schemeClr>
          </a:solidFill>
        </p:spPr>
        <p:txBody>
          <a:bodyPr wrap="square" rtlCol="0">
            <a:spAutoFit/>
          </a:bodyPr>
          <a:lstStyle/>
          <a:p>
            <a:r>
              <a:rPr lang="en-GB" sz="2800" b="1"/>
              <a:t>Task:</a:t>
            </a:r>
          </a:p>
          <a:p>
            <a:r>
              <a:rPr lang="en-GB" sz="2800"/>
              <a:t>Complete the independent Numeracy task to practise tracking and analysing data.</a:t>
            </a:r>
          </a:p>
        </p:txBody>
      </p:sp>
      <p:pic>
        <p:nvPicPr>
          <p:cNvPr id="6" name="Picture 5"/>
          <p:cNvPicPr>
            <a:picLocks noChangeAspect="1"/>
          </p:cNvPicPr>
          <p:nvPr/>
        </p:nvPicPr>
        <p:blipFill>
          <a:blip r:embed="rId2"/>
          <a:stretch>
            <a:fillRect/>
          </a:stretch>
        </p:blipFill>
        <p:spPr>
          <a:xfrm>
            <a:off x="7706005" y="372649"/>
            <a:ext cx="3966043" cy="5704582"/>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927881" y="2702859"/>
            <a:ext cx="3385576" cy="338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32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1149350" y="1248834"/>
            <a:ext cx="10864850" cy="723900"/>
          </a:xfrm>
          <a:prstGeom prst="rect">
            <a:avLst/>
          </a:prstGeom>
          <a:solidFill>
            <a:srgbClr val="FFE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183711" y="1057216"/>
            <a:ext cx="1193800" cy="1117600"/>
          </a:xfrm>
          <a:prstGeom prst="ellipse">
            <a:avLst/>
          </a:prstGeom>
          <a:solidFill>
            <a:srgbClr val="FFC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03" y="1218210"/>
            <a:ext cx="822889" cy="838200"/>
          </a:xfrm>
          <a:prstGeom prst="rect">
            <a:avLst/>
          </a:prstGeom>
        </p:spPr>
      </p:pic>
      <p:sp>
        <p:nvSpPr>
          <p:cNvPr id="10" name="TextBox 9"/>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Core Content Overview </a:t>
            </a:r>
            <a:r>
              <a:rPr lang="en-GB" sz="4400" b="1">
                <a:latin typeface="Tw Cen MT" panose="020B0602020104020603" pitchFamily="34" charset="0"/>
                <a:sym typeface="Wingdings" panose="05000000000000000000" pitchFamily="2" charset="2"/>
              </a:rPr>
              <a:t> </a:t>
            </a:r>
            <a:r>
              <a:rPr lang="en-GB" sz="3600" b="1" spc="-100">
                <a:solidFill>
                  <a:srgbClr val="B4B5E2"/>
                </a:solidFill>
                <a:latin typeface="Tw Cen MT" panose="020B0602020104020603" pitchFamily="34" charset="0"/>
                <a:sym typeface="Wingdings" panose="05000000000000000000" pitchFamily="2" charset="2"/>
              </a:rPr>
              <a:t>Pedagogy (TS2/4/5)</a:t>
            </a:r>
            <a:endParaRPr lang="en-GB" sz="3600" b="1" spc="-100">
              <a:solidFill>
                <a:srgbClr val="B4B5E2"/>
              </a:solidFill>
              <a:latin typeface="Tw Cen MT" panose="020B0602020104020603" pitchFamily="34" charset="0"/>
            </a:endParaRP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93579" y="3005402"/>
            <a:ext cx="4546800" cy="461665"/>
          </a:xfrm>
          <a:prstGeom prst="rect">
            <a:avLst/>
          </a:prstGeom>
          <a:noFill/>
        </p:spPr>
        <p:txBody>
          <a:bodyPr wrap="square" rtlCol="0">
            <a:spAutoFit/>
          </a:bodyPr>
          <a:lstStyle/>
          <a:p>
            <a:r>
              <a:rPr lang="en-GB" sz="2400"/>
              <a:t>Provide high-quality feedback</a:t>
            </a:r>
          </a:p>
        </p:txBody>
      </p:sp>
      <p:sp>
        <p:nvSpPr>
          <p:cNvPr id="44" name="TextBox 43"/>
          <p:cNvSpPr txBox="1"/>
          <p:nvPr/>
        </p:nvSpPr>
        <p:spPr>
          <a:xfrm>
            <a:off x="1693579" y="2112998"/>
            <a:ext cx="4546800" cy="830997"/>
          </a:xfrm>
          <a:prstGeom prst="rect">
            <a:avLst/>
          </a:prstGeom>
          <a:noFill/>
        </p:spPr>
        <p:txBody>
          <a:bodyPr wrap="square" rtlCol="0">
            <a:spAutoFit/>
          </a:bodyPr>
          <a:lstStyle/>
          <a:p>
            <a:r>
              <a:rPr lang="en-GB" sz="2400"/>
              <a:t>Check prior knowledge and understanding during lessons</a:t>
            </a:r>
          </a:p>
        </p:txBody>
      </p:sp>
      <p:sp>
        <p:nvSpPr>
          <p:cNvPr id="59" name="Rectangle 58"/>
          <p:cNvSpPr/>
          <p:nvPr/>
        </p:nvSpPr>
        <p:spPr>
          <a:xfrm>
            <a:off x="1453045" y="1222559"/>
            <a:ext cx="10544222" cy="769441"/>
          </a:xfrm>
          <a:prstGeom prst="rect">
            <a:avLst/>
          </a:prstGeom>
        </p:spPr>
        <p:txBody>
          <a:bodyPr wrap="square">
            <a:spAutoFit/>
          </a:bodyPr>
          <a:lstStyle/>
          <a:p>
            <a:r>
              <a:rPr lang="en-GB" sz="4400" b="1">
                <a:latin typeface="Tw Cen MT" panose="020B0602020104020603" pitchFamily="34" charset="0"/>
              </a:rPr>
              <a:t>Practice Statements: </a:t>
            </a:r>
            <a:r>
              <a:rPr lang="en-GB" sz="4400">
                <a:latin typeface="Tw Cen MT" panose="020B0602020104020603" pitchFamily="34" charset="0"/>
              </a:rPr>
              <a:t>Learn how to…</a:t>
            </a:r>
          </a:p>
        </p:txBody>
      </p:sp>
      <p:sp>
        <p:nvSpPr>
          <p:cNvPr id="33" name="TextBox 32"/>
          <p:cNvSpPr txBox="1"/>
          <p:nvPr/>
        </p:nvSpPr>
        <p:spPr>
          <a:xfrm>
            <a:off x="1709621" y="3555444"/>
            <a:ext cx="4546800" cy="830997"/>
          </a:xfrm>
          <a:prstGeom prst="rect">
            <a:avLst/>
          </a:prstGeom>
          <a:noFill/>
        </p:spPr>
        <p:txBody>
          <a:bodyPr wrap="square" rtlCol="0">
            <a:spAutoFit/>
          </a:bodyPr>
          <a:lstStyle/>
          <a:p>
            <a:r>
              <a:rPr lang="en-GB" sz="2400"/>
              <a:t>Make marking manageable and effective</a:t>
            </a:r>
          </a:p>
        </p:txBody>
      </p:sp>
      <p:sp>
        <p:nvSpPr>
          <p:cNvPr id="52" name="TextBox 51"/>
          <p:cNvSpPr txBox="1"/>
          <p:nvPr/>
        </p:nvSpPr>
        <p:spPr>
          <a:xfrm>
            <a:off x="7260190" y="2100472"/>
            <a:ext cx="4546800" cy="1200329"/>
          </a:xfrm>
          <a:prstGeom prst="rect">
            <a:avLst/>
          </a:prstGeom>
          <a:noFill/>
        </p:spPr>
        <p:txBody>
          <a:bodyPr wrap="square" rtlCol="0">
            <a:spAutoFit/>
          </a:bodyPr>
          <a:lstStyle/>
          <a:p>
            <a:r>
              <a:rPr lang="en-GB" sz="2400"/>
              <a:t>Group pupils effectively by</a:t>
            </a:r>
          </a:p>
          <a:p>
            <a:r>
              <a:rPr lang="en-GB" sz="2400"/>
              <a:t>ensuring that any groups based on attainment are subject specific.</a:t>
            </a:r>
          </a:p>
        </p:txBody>
      </p:sp>
      <p:sp>
        <p:nvSpPr>
          <p:cNvPr id="56" name="TextBox 55"/>
          <p:cNvSpPr txBox="1"/>
          <p:nvPr/>
        </p:nvSpPr>
        <p:spPr>
          <a:xfrm>
            <a:off x="7260190" y="3274422"/>
            <a:ext cx="4546800" cy="1200329"/>
          </a:xfrm>
          <a:prstGeom prst="rect">
            <a:avLst/>
          </a:prstGeom>
          <a:noFill/>
        </p:spPr>
        <p:txBody>
          <a:bodyPr wrap="square" rtlCol="0">
            <a:spAutoFit/>
          </a:bodyPr>
          <a:lstStyle/>
          <a:p>
            <a:r>
              <a:rPr lang="en-GB" sz="2400"/>
              <a:t>Develop an understanding of different pupil needs, by making use of formative assessment.</a:t>
            </a:r>
          </a:p>
        </p:txBody>
      </p:sp>
      <p:sp>
        <p:nvSpPr>
          <p:cNvPr id="63" name="TextBox 62"/>
          <p:cNvSpPr txBox="1"/>
          <p:nvPr/>
        </p:nvSpPr>
        <p:spPr>
          <a:xfrm>
            <a:off x="1728592" y="4407213"/>
            <a:ext cx="10078398" cy="1384995"/>
          </a:xfrm>
          <a:prstGeom prst="rect">
            <a:avLst/>
          </a:prstGeom>
          <a:noFill/>
        </p:spPr>
        <p:txBody>
          <a:bodyPr wrap="square" rtlCol="0">
            <a:spAutoFit/>
          </a:bodyPr>
          <a:lstStyle/>
          <a:p>
            <a:r>
              <a:rPr lang="en-GB" sz="2400"/>
              <a:t>Avoid common assessment pitfalls </a:t>
            </a:r>
            <a:r>
              <a:rPr lang="en-GB" sz="2000">
                <a:sym typeface="Wingdings" panose="05000000000000000000" pitchFamily="2" charset="2"/>
              </a:rPr>
              <a:t>by </a:t>
            </a:r>
            <a:r>
              <a:rPr lang="en-GB" sz="2000"/>
              <a:t>choosing, where possible, externally validated materials, by planning formative assessment tasks and thinking ahead about what would indicate understanding (e.g. hinge questions) and by drawing conclusions about what pupils have learned by looking at patterns of performance over a number of assessments.</a:t>
            </a:r>
          </a:p>
        </p:txBody>
      </p:sp>
      <p:grpSp>
        <p:nvGrpSpPr>
          <p:cNvPr id="95" name="Group 94"/>
          <p:cNvGrpSpPr/>
          <p:nvPr/>
        </p:nvGrpSpPr>
        <p:grpSpPr>
          <a:xfrm>
            <a:off x="884110" y="2831613"/>
            <a:ext cx="719667" cy="733118"/>
            <a:chOff x="152400" y="3352800"/>
            <a:chExt cx="719667" cy="733118"/>
          </a:xfrm>
        </p:grpSpPr>
        <p:sp>
          <p:nvSpPr>
            <p:cNvPr id="96" name="Oval 95"/>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97" name="TextBox 96"/>
            <p:cNvSpPr txBox="1"/>
            <p:nvPr/>
          </p:nvSpPr>
          <p:spPr>
            <a:xfrm>
              <a:off x="314739" y="3375080"/>
              <a:ext cx="429926" cy="646331"/>
            </a:xfrm>
            <a:prstGeom prst="rect">
              <a:avLst/>
            </a:prstGeom>
            <a:noFill/>
          </p:spPr>
          <p:txBody>
            <a:bodyPr wrap="none" rtlCol="0">
              <a:spAutoFit/>
            </a:bodyPr>
            <a:lstStyle/>
            <a:p>
              <a:r>
                <a:rPr lang="en-GB" sz="3600" b="1">
                  <a:ln>
                    <a:solidFill>
                      <a:schemeClr val="tx1"/>
                    </a:solidFill>
                  </a:ln>
                  <a:latin typeface="Tw Cen MT" panose="020B0602020104020603" pitchFamily="34" charset="0"/>
                </a:rPr>
                <a:t>6</a:t>
              </a:r>
            </a:p>
          </p:txBody>
        </p:sp>
      </p:grpSp>
      <p:grpSp>
        <p:nvGrpSpPr>
          <p:cNvPr id="101" name="Group 100"/>
          <p:cNvGrpSpPr/>
          <p:nvPr/>
        </p:nvGrpSpPr>
        <p:grpSpPr>
          <a:xfrm>
            <a:off x="884110" y="2084006"/>
            <a:ext cx="719667" cy="733118"/>
            <a:chOff x="152400" y="3352800"/>
            <a:chExt cx="719667" cy="733118"/>
          </a:xfrm>
        </p:grpSpPr>
        <p:sp>
          <p:nvSpPr>
            <p:cNvPr id="102" name="Oval 101"/>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03" name="TextBox 102"/>
            <p:cNvSpPr txBox="1"/>
            <p:nvPr/>
          </p:nvSpPr>
          <p:spPr>
            <a:xfrm>
              <a:off x="314739" y="3375080"/>
              <a:ext cx="429926" cy="646331"/>
            </a:xfrm>
            <a:prstGeom prst="rect">
              <a:avLst/>
            </a:prstGeom>
            <a:noFill/>
          </p:spPr>
          <p:txBody>
            <a:bodyPr wrap="none" rtlCol="0">
              <a:spAutoFit/>
            </a:bodyPr>
            <a:lstStyle/>
            <a:p>
              <a:r>
                <a:rPr lang="en-GB" sz="3600" b="1">
                  <a:ln>
                    <a:solidFill>
                      <a:schemeClr val="tx1"/>
                    </a:solidFill>
                  </a:ln>
                  <a:latin typeface="Tw Cen MT" panose="020B0602020104020603" pitchFamily="34" charset="0"/>
                </a:rPr>
                <a:t>6</a:t>
              </a:r>
            </a:p>
          </p:txBody>
        </p:sp>
      </p:grpSp>
      <p:grpSp>
        <p:nvGrpSpPr>
          <p:cNvPr id="104" name="Group 103"/>
          <p:cNvGrpSpPr/>
          <p:nvPr/>
        </p:nvGrpSpPr>
        <p:grpSpPr>
          <a:xfrm>
            <a:off x="884110" y="3579221"/>
            <a:ext cx="719667" cy="733118"/>
            <a:chOff x="152400" y="3352800"/>
            <a:chExt cx="719667" cy="733118"/>
          </a:xfrm>
        </p:grpSpPr>
        <p:sp>
          <p:nvSpPr>
            <p:cNvPr id="105" name="Oval 104"/>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06" name="TextBox 105"/>
            <p:cNvSpPr txBox="1"/>
            <p:nvPr/>
          </p:nvSpPr>
          <p:spPr>
            <a:xfrm>
              <a:off x="314739" y="3375080"/>
              <a:ext cx="429926" cy="646331"/>
            </a:xfrm>
            <a:prstGeom prst="rect">
              <a:avLst/>
            </a:prstGeom>
            <a:noFill/>
          </p:spPr>
          <p:txBody>
            <a:bodyPr wrap="none" rtlCol="0">
              <a:spAutoFit/>
            </a:bodyPr>
            <a:lstStyle/>
            <a:p>
              <a:r>
                <a:rPr lang="en-GB" sz="3600" b="1">
                  <a:ln>
                    <a:solidFill>
                      <a:schemeClr val="tx1"/>
                    </a:solidFill>
                  </a:ln>
                  <a:latin typeface="Tw Cen MT" panose="020B0602020104020603" pitchFamily="34" charset="0"/>
                </a:rPr>
                <a:t>6</a:t>
              </a:r>
            </a:p>
          </p:txBody>
        </p:sp>
      </p:grpSp>
      <p:grpSp>
        <p:nvGrpSpPr>
          <p:cNvPr id="107" name="Group 106"/>
          <p:cNvGrpSpPr/>
          <p:nvPr/>
        </p:nvGrpSpPr>
        <p:grpSpPr>
          <a:xfrm>
            <a:off x="6394573" y="3295076"/>
            <a:ext cx="719667" cy="733118"/>
            <a:chOff x="152400" y="3352800"/>
            <a:chExt cx="719667" cy="733118"/>
          </a:xfrm>
        </p:grpSpPr>
        <p:sp>
          <p:nvSpPr>
            <p:cNvPr id="108" name="Oval 107"/>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09" name="TextBox 108"/>
            <p:cNvSpPr txBox="1"/>
            <p:nvPr/>
          </p:nvSpPr>
          <p:spPr>
            <a:xfrm>
              <a:off x="314739" y="3375080"/>
              <a:ext cx="429926" cy="646331"/>
            </a:xfrm>
            <a:prstGeom prst="rect">
              <a:avLst/>
            </a:prstGeom>
            <a:noFill/>
          </p:spPr>
          <p:txBody>
            <a:bodyPr wrap="none" rtlCol="0">
              <a:spAutoFit/>
            </a:bodyPr>
            <a:lstStyle/>
            <a:p>
              <a:r>
                <a:rPr lang="en-GB" sz="3600" b="1">
                  <a:ln>
                    <a:solidFill>
                      <a:schemeClr val="tx1"/>
                    </a:solidFill>
                  </a:ln>
                  <a:latin typeface="Tw Cen MT" panose="020B0602020104020603" pitchFamily="34" charset="0"/>
                </a:rPr>
                <a:t>5</a:t>
              </a:r>
            </a:p>
          </p:txBody>
        </p:sp>
      </p:grpSp>
      <p:grpSp>
        <p:nvGrpSpPr>
          <p:cNvPr id="110" name="Group 109"/>
          <p:cNvGrpSpPr/>
          <p:nvPr/>
        </p:nvGrpSpPr>
        <p:grpSpPr>
          <a:xfrm>
            <a:off x="6394573" y="2071480"/>
            <a:ext cx="719667" cy="733118"/>
            <a:chOff x="152400" y="3352800"/>
            <a:chExt cx="719667" cy="733118"/>
          </a:xfrm>
        </p:grpSpPr>
        <p:sp>
          <p:nvSpPr>
            <p:cNvPr id="111" name="Oval 110"/>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12" name="TextBox 111"/>
            <p:cNvSpPr txBox="1"/>
            <p:nvPr/>
          </p:nvSpPr>
          <p:spPr>
            <a:xfrm>
              <a:off x="314739" y="3375080"/>
              <a:ext cx="429926" cy="646331"/>
            </a:xfrm>
            <a:prstGeom prst="rect">
              <a:avLst/>
            </a:prstGeom>
            <a:noFill/>
          </p:spPr>
          <p:txBody>
            <a:bodyPr wrap="none" rtlCol="0">
              <a:spAutoFit/>
            </a:bodyPr>
            <a:lstStyle/>
            <a:p>
              <a:r>
                <a:rPr lang="en-GB" sz="3600" b="1">
                  <a:ln>
                    <a:solidFill>
                      <a:schemeClr val="tx1"/>
                    </a:solidFill>
                  </a:ln>
                  <a:latin typeface="Tw Cen MT" panose="020B0602020104020603" pitchFamily="34" charset="0"/>
                </a:rPr>
                <a:t>5</a:t>
              </a:r>
            </a:p>
          </p:txBody>
        </p:sp>
      </p:grpSp>
      <p:grpSp>
        <p:nvGrpSpPr>
          <p:cNvPr id="113" name="Group 112"/>
          <p:cNvGrpSpPr/>
          <p:nvPr/>
        </p:nvGrpSpPr>
        <p:grpSpPr>
          <a:xfrm>
            <a:off x="870595" y="4493620"/>
            <a:ext cx="719667" cy="733118"/>
            <a:chOff x="152400" y="3352800"/>
            <a:chExt cx="719667" cy="733118"/>
          </a:xfrm>
        </p:grpSpPr>
        <p:sp>
          <p:nvSpPr>
            <p:cNvPr id="114" name="Oval 113"/>
            <p:cNvSpPr/>
            <p:nvPr/>
          </p:nvSpPr>
          <p:spPr>
            <a:xfrm>
              <a:off x="152400" y="3352800"/>
              <a:ext cx="719667" cy="733118"/>
            </a:xfrm>
            <a:prstGeom prst="ellipse">
              <a:avLst/>
            </a:prstGeom>
            <a:solidFill>
              <a:srgbClr val="B4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Tw Cen MT" panose="020B0602020104020603" pitchFamily="34" charset="0"/>
              </a:endParaRPr>
            </a:p>
          </p:txBody>
        </p:sp>
        <p:sp>
          <p:nvSpPr>
            <p:cNvPr id="115" name="TextBox 114"/>
            <p:cNvSpPr txBox="1"/>
            <p:nvPr/>
          </p:nvSpPr>
          <p:spPr>
            <a:xfrm>
              <a:off x="314739" y="3375080"/>
              <a:ext cx="429926" cy="646331"/>
            </a:xfrm>
            <a:prstGeom prst="rect">
              <a:avLst/>
            </a:prstGeom>
            <a:noFill/>
          </p:spPr>
          <p:txBody>
            <a:bodyPr wrap="none" rtlCol="0">
              <a:spAutoFit/>
            </a:bodyPr>
            <a:lstStyle/>
            <a:p>
              <a:r>
                <a:rPr lang="en-GB" sz="3600" b="1">
                  <a:ln>
                    <a:solidFill>
                      <a:schemeClr val="tx1"/>
                    </a:solidFill>
                  </a:ln>
                  <a:latin typeface="Tw Cen MT" panose="020B0602020104020603" pitchFamily="34" charset="0"/>
                </a:rPr>
                <a:t>6</a:t>
              </a:r>
            </a:p>
          </p:txBody>
        </p:sp>
      </p:grpSp>
    </p:spTree>
    <p:extLst>
      <p:ext uri="{BB962C8B-B14F-4D97-AF65-F5344CB8AC3E}">
        <p14:creationId xmlns:p14="http://schemas.microsoft.com/office/powerpoint/2010/main" val="2784456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905"/>
          <a:stretch/>
        </p:blipFill>
        <p:spPr>
          <a:xfrm>
            <a:off x="7685488" y="2975319"/>
            <a:ext cx="3638040" cy="2676558"/>
          </a:xfrm>
          <a:prstGeom prst="rect">
            <a:avLst/>
          </a:prstGeom>
        </p:spPr>
      </p:pic>
      <p:sp>
        <p:nvSpPr>
          <p:cNvPr id="48" name="Rectangle 47"/>
          <p:cNvSpPr/>
          <p:nvPr/>
        </p:nvSpPr>
        <p:spPr>
          <a:xfrm>
            <a:off x="1149350" y="1248834"/>
            <a:ext cx="4734983" cy="723900"/>
          </a:xfrm>
          <a:prstGeom prst="rect">
            <a:avLst/>
          </a:prstGeom>
          <a:solidFill>
            <a:srgbClr val="DED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183711" y="1057216"/>
            <a:ext cx="1193800" cy="1117600"/>
          </a:xfrm>
          <a:prstGeom prst="ellipse">
            <a:avLst/>
          </a:prstGeom>
          <a:solidFill>
            <a:srgbClr val="1B1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02548" y="197582"/>
            <a:ext cx="12089452" cy="769441"/>
          </a:xfrm>
          <a:prstGeom prst="rect">
            <a:avLst/>
          </a:prstGeom>
          <a:noFill/>
        </p:spPr>
        <p:txBody>
          <a:bodyPr wrap="square" rtlCol="0">
            <a:spAutoFit/>
          </a:bodyPr>
          <a:lstStyle/>
          <a:p>
            <a:r>
              <a:rPr lang="en-GB" sz="4400" b="1">
                <a:latin typeface="Tw Cen MT" panose="020B0602020104020603" pitchFamily="34" charset="0"/>
              </a:rPr>
              <a:t>Core Academic Reading </a:t>
            </a:r>
            <a:r>
              <a:rPr lang="en-GB" sz="4400" b="1">
                <a:latin typeface="Tw Cen MT" panose="020B0602020104020603" pitchFamily="34" charset="0"/>
                <a:sym typeface="Wingdings" panose="05000000000000000000" pitchFamily="2" charset="2"/>
              </a:rPr>
              <a:t> </a:t>
            </a:r>
            <a:r>
              <a:rPr lang="en-GB" sz="4400" b="1">
                <a:solidFill>
                  <a:srgbClr val="FFC203"/>
                </a:solidFill>
                <a:latin typeface="Tw Cen MT" panose="020B0602020104020603" pitchFamily="34" charset="0"/>
                <a:sym typeface="Wingdings" panose="05000000000000000000" pitchFamily="2" charset="2"/>
              </a:rPr>
              <a:t>Assigned Bibliography</a:t>
            </a:r>
            <a:endParaRPr lang="en-GB" sz="3600" b="1">
              <a:solidFill>
                <a:srgbClr val="FFC203"/>
              </a:solidFill>
              <a:latin typeface="Tw Cen MT" panose="020B0602020104020603" pitchFamily="34" charset="0"/>
            </a:endParaRPr>
          </a:p>
        </p:txBody>
      </p:sp>
      <p:cxnSp>
        <p:nvCxnSpPr>
          <p:cNvPr id="11" name="Straight Connector 10"/>
          <p:cNvCxnSpPr/>
          <p:nvPr/>
        </p:nvCxnSpPr>
        <p:spPr>
          <a:xfrm>
            <a:off x="203200" y="922867"/>
            <a:ext cx="11811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667733" y="2104524"/>
            <a:ext cx="4546800" cy="2308324"/>
          </a:xfrm>
          <a:prstGeom prst="rect">
            <a:avLst/>
          </a:prstGeom>
          <a:noFill/>
        </p:spPr>
        <p:txBody>
          <a:bodyPr wrap="square" rtlCol="0">
            <a:spAutoFit/>
          </a:bodyPr>
          <a:lstStyle/>
          <a:p>
            <a:r>
              <a:rPr lang="en-GB" sz="2400" err="1"/>
              <a:t>Speckesser</a:t>
            </a:r>
            <a:r>
              <a:rPr lang="en-GB" sz="2400"/>
              <a:t> et al., </a:t>
            </a:r>
            <a:r>
              <a:rPr lang="en-GB" sz="2400" b="1" i="1"/>
              <a:t>Embedding Formative Assessment</a:t>
            </a:r>
            <a:r>
              <a:rPr lang="en-GB" sz="2400" b="1"/>
              <a:t> </a:t>
            </a:r>
            <a:r>
              <a:rPr lang="en-GB" sz="2400" i="1"/>
              <a:t>(Executive Summary 2 pages)</a:t>
            </a:r>
            <a:r>
              <a:rPr lang="en-GB" sz="2400" b="1"/>
              <a:t> </a:t>
            </a:r>
          </a:p>
          <a:p>
            <a:r>
              <a:rPr lang="en-GB" sz="2400"/>
              <a:t>Black et al., </a:t>
            </a:r>
            <a:r>
              <a:rPr lang="en-GB" sz="2400" b="1" i="1"/>
              <a:t>Working inside the Black Box: Assessment for Learning in the Classroom</a:t>
            </a:r>
            <a:endParaRPr lang="en-GB" sz="2200" i="1"/>
          </a:p>
        </p:txBody>
      </p:sp>
      <p:sp>
        <p:nvSpPr>
          <p:cNvPr id="44" name="TextBox 43"/>
          <p:cNvSpPr txBox="1"/>
          <p:nvPr/>
        </p:nvSpPr>
        <p:spPr>
          <a:xfrm>
            <a:off x="7158487" y="2104524"/>
            <a:ext cx="4546800" cy="461665"/>
          </a:xfrm>
          <a:prstGeom prst="rect">
            <a:avLst/>
          </a:prstGeom>
          <a:noFill/>
        </p:spPr>
        <p:txBody>
          <a:bodyPr wrap="square" rtlCol="0">
            <a:spAutoFit/>
          </a:bodyPr>
          <a:lstStyle/>
          <a:p>
            <a:r>
              <a:rPr lang="en-GB" sz="2400"/>
              <a:t>EEF, </a:t>
            </a:r>
            <a:r>
              <a:rPr lang="en-GB" sz="2400" b="1" i="1"/>
              <a:t>A Marked Improvement</a:t>
            </a:r>
            <a:r>
              <a:rPr lang="en-GB" sz="2400" b="1"/>
              <a:t>?</a:t>
            </a:r>
            <a:endParaRPr lang="en-GB" sz="2200" b="1"/>
          </a:p>
        </p:txBody>
      </p:sp>
      <p:grpSp>
        <p:nvGrpSpPr>
          <p:cNvPr id="45" name="Group 44"/>
          <p:cNvGrpSpPr/>
          <p:nvPr/>
        </p:nvGrpSpPr>
        <p:grpSpPr>
          <a:xfrm>
            <a:off x="6248399" y="2104525"/>
            <a:ext cx="719667" cy="733118"/>
            <a:chOff x="152400" y="3352800"/>
            <a:chExt cx="719667" cy="733118"/>
          </a:xfrm>
          <a:solidFill>
            <a:srgbClr val="FFEEB7"/>
          </a:solidFill>
        </p:grpSpPr>
        <p:sp>
          <p:nvSpPr>
            <p:cNvPr id="46" name="Oval 45"/>
            <p:cNvSpPr/>
            <p:nvPr/>
          </p:nvSpPr>
          <p:spPr>
            <a:xfrm>
              <a:off x="152400" y="3352800"/>
              <a:ext cx="719667" cy="7331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Tw Cen MT" panose="020B0602020104020603" pitchFamily="34" charset="0"/>
              </a:endParaRPr>
            </a:p>
          </p:txBody>
        </p:sp>
        <p:sp>
          <p:nvSpPr>
            <p:cNvPr id="47" name="TextBox 46"/>
            <p:cNvSpPr txBox="1"/>
            <p:nvPr/>
          </p:nvSpPr>
          <p:spPr>
            <a:xfrm>
              <a:off x="315227" y="3412067"/>
              <a:ext cx="402674" cy="584775"/>
            </a:xfrm>
            <a:prstGeom prst="rect">
              <a:avLst/>
            </a:prstGeom>
            <a:noFill/>
          </p:spPr>
          <p:txBody>
            <a:bodyPr wrap="none" rtlCol="0">
              <a:spAutoFit/>
            </a:bodyPr>
            <a:lstStyle/>
            <a:p>
              <a:r>
                <a:rPr lang="en-GB" sz="3200" b="1">
                  <a:ln>
                    <a:solidFill>
                      <a:schemeClr val="tx1"/>
                    </a:solidFill>
                  </a:ln>
                  <a:latin typeface="Tw Cen MT" panose="020B0602020104020603" pitchFamily="34" charset="0"/>
                </a:rPr>
                <a:t>6</a:t>
              </a:r>
            </a:p>
          </p:txBody>
        </p:sp>
      </p:grpSp>
      <p:sp>
        <p:nvSpPr>
          <p:cNvPr id="59" name="Rectangle 58"/>
          <p:cNvSpPr/>
          <p:nvPr/>
        </p:nvSpPr>
        <p:spPr>
          <a:xfrm>
            <a:off x="1453045" y="1222559"/>
            <a:ext cx="4583688" cy="769441"/>
          </a:xfrm>
          <a:prstGeom prst="rect">
            <a:avLst/>
          </a:prstGeom>
        </p:spPr>
        <p:txBody>
          <a:bodyPr wrap="square">
            <a:spAutoFit/>
          </a:bodyPr>
          <a:lstStyle/>
          <a:p>
            <a:r>
              <a:rPr lang="en-GB" sz="4400" b="1">
                <a:latin typeface="Tw Cen MT" panose="020B0602020104020603" pitchFamily="34" charset="0"/>
              </a:rPr>
              <a:t>Pre </a:t>
            </a:r>
            <a:r>
              <a:rPr lang="en-GB" sz="4400">
                <a:latin typeface="Tw Cen MT" panose="020B0602020104020603" pitchFamily="34" charset="0"/>
              </a:rPr>
              <a:t>Reading</a:t>
            </a:r>
          </a:p>
        </p:txBody>
      </p:sp>
      <p:sp>
        <p:nvSpPr>
          <p:cNvPr id="28" name="Rectangle 27"/>
          <p:cNvSpPr/>
          <p:nvPr/>
        </p:nvSpPr>
        <p:spPr>
          <a:xfrm>
            <a:off x="7033684" y="1248834"/>
            <a:ext cx="5005916" cy="723900"/>
          </a:xfrm>
          <a:prstGeom prst="rect">
            <a:avLst/>
          </a:prstGeom>
          <a:solidFill>
            <a:srgbClr val="DED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6068045" y="1057216"/>
            <a:ext cx="1193800" cy="1117600"/>
          </a:xfrm>
          <a:prstGeom prst="ellipse">
            <a:avLst/>
          </a:prstGeom>
          <a:solidFill>
            <a:srgbClr val="1B1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7379712" y="1197159"/>
            <a:ext cx="4685288" cy="769441"/>
          </a:xfrm>
          <a:prstGeom prst="rect">
            <a:avLst/>
          </a:prstGeom>
        </p:spPr>
        <p:txBody>
          <a:bodyPr wrap="square">
            <a:spAutoFit/>
          </a:bodyPr>
          <a:lstStyle/>
          <a:p>
            <a:r>
              <a:rPr lang="en-GB" sz="4400" b="1">
                <a:latin typeface="Tw Cen MT" panose="020B0602020104020603" pitchFamily="34" charset="0"/>
              </a:rPr>
              <a:t>Follow-Up </a:t>
            </a:r>
            <a:r>
              <a:rPr lang="en-GB" sz="4400">
                <a:latin typeface="Tw Cen MT" panose="020B0602020104020603" pitchFamily="34" charset="0"/>
              </a:rPr>
              <a:t>Reading</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312" y="1179592"/>
            <a:ext cx="879113" cy="886275"/>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0712" y="1204992"/>
            <a:ext cx="879113" cy="886275"/>
          </a:xfrm>
          <a:prstGeom prst="rect">
            <a:avLst/>
          </a:prstGeom>
        </p:spPr>
      </p:pic>
      <p:sp>
        <p:nvSpPr>
          <p:cNvPr id="51" name="TextBox 50"/>
          <p:cNvSpPr txBox="1"/>
          <p:nvPr/>
        </p:nvSpPr>
        <p:spPr>
          <a:xfrm>
            <a:off x="806769" y="4928447"/>
            <a:ext cx="5723467" cy="738664"/>
          </a:xfrm>
          <a:prstGeom prst="rect">
            <a:avLst/>
          </a:prstGeom>
          <a:noFill/>
        </p:spPr>
        <p:txBody>
          <a:bodyPr wrap="square" rtlCol="0">
            <a:spAutoFit/>
          </a:bodyPr>
          <a:lstStyle/>
          <a:p>
            <a:r>
              <a:rPr lang="en-GB" sz="2000" i="1">
                <a:solidFill>
                  <a:schemeClr val="bg1">
                    <a:lumMod val="65000"/>
                  </a:schemeClr>
                </a:solidFill>
              </a:rPr>
              <a:t>See </a:t>
            </a:r>
            <a:r>
              <a:rPr lang="en-GB" sz="2000" b="1" i="1">
                <a:solidFill>
                  <a:schemeClr val="bg1">
                    <a:lumMod val="65000"/>
                  </a:schemeClr>
                </a:solidFill>
              </a:rPr>
              <a:t>ITT Core Content Framework </a:t>
            </a:r>
            <a:r>
              <a:rPr lang="en-GB" sz="2000" i="1">
                <a:solidFill>
                  <a:schemeClr val="bg1">
                    <a:lumMod val="65000"/>
                  </a:schemeClr>
                </a:solidFill>
              </a:rPr>
              <a:t>for full bibliography.</a:t>
            </a:r>
          </a:p>
          <a:p>
            <a:r>
              <a:rPr lang="en-GB" sz="1100">
                <a:solidFill>
                  <a:schemeClr val="bg1">
                    <a:lumMod val="65000"/>
                  </a:schemeClr>
                </a:solidFill>
                <a:hlinkClick r:id="rId6"/>
              </a:rPr>
              <a:t>https://assets.publishing.service.gov.uk/government/uploads/system/uploads/attachment_data/file/843676/Initial_teacher_training_core_content_framework.pdf</a:t>
            </a:r>
            <a:endParaRPr lang="en-GB" sz="1100" b="1" i="1">
              <a:solidFill>
                <a:schemeClr val="bg1">
                  <a:lumMod val="65000"/>
                </a:schemeClr>
              </a:solidFill>
            </a:endParaRPr>
          </a:p>
        </p:txBody>
      </p:sp>
      <p:pic>
        <p:nvPicPr>
          <p:cNvPr id="52" name="Picture 51"/>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173123" y="4996217"/>
            <a:ext cx="561068" cy="658458"/>
          </a:xfrm>
          <a:prstGeom prst="rect">
            <a:avLst/>
          </a:prstGeom>
        </p:spPr>
      </p:pic>
      <p:grpSp>
        <p:nvGrpSpPr>
          <p:cNvPr id="36" name="Group 35"/>
          <p:cNvGrpSpPr/>
          <p:nvPr/>
        </p:nvGrpSpPr>
        <p:grpSpPr>
          <a:xfrm>
            <a:off x="942974" y="2142625"/>
            <a:ext cx="719667" cy="733118"/>
            <a:chOff x="152400" y="3352800"/>
            <a:chExt cx="719667" cy="733118"/>
          </a:xfrm>
          <a:solidFill>
            <a:srgbClr val="FFEEB7"/>
          </a:solidFill>
        </p:grpSpPr>
        <p:sp>
          <p:nvSpPr>
            <p:cNvPr id="37" name="Oval 36"/>
            <p:cNvSpPr/>
            <p:nvPr/>
          </p:nvSpPr>
          <p:spPr>
            <a:xfrm>
              <a:off x="152400" y="3352800"/>
              <a:ext cx="719667" cy="7331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Tw Cen MT" panose="020B0602020104020603" pitchFamily="34" charset="0"/>
              </a:endParaRPr>
            </a:p>
          </p:txBody>
        </p:sp>
        <p:sp>
          <p:nvSpPr>
            <p:cNvPr id="38" name="TextBox 37"/>
            <p:cNvSpPr txBox="1"/>
            <p:nvPr/>
          </p:nvSpPr>
          <p:spPr>
            <a:xfrm>
              <a:off x="315227" y="3412067"/>
              <a:ext cx="402674" cy="584775"/>
            </a:xfrm>
            <a:prstGeom prst="rect">
              <a:avLst/>
            </a:prstGeom>
            <a:noFill/>
          </p:spPr>
          <p:txBody>
            <a:bodyPr wrap="none" rtlCol="0">
              <a:spAutoFit/>
            </a:bodyPr>
            <a:lstStyle/>
            <a:p>
              <a:r>
                <a:rPr lang="en-GB" sz="3200" b="1">
                  <a:ln>
                    <a:solidFill>
                      <a:schemeClr val="tx1"/>
                    </a:solidFill>
                  </a:ln>
                  <a:latin typeface="Tw Cen MT" panose="020B0602020104020603" pitchFamily="34" charset="0"/>
                </a:rPr>
                <a:t>6</a:t>
              </a:r>
            </a:p>
          </p:txBody>
        </p:sp>
      </p:grpSp>
    </p:spTree>
    <p:extLst>
      <p:ext uri="{BB962C8B-B14F-4D97-AF65-F5344CB8AC3E}">
        <p14:creationId xmlns:p14="http://schemas.microsoft.com/office/powerpoint/2010/main" val="445590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mary Induction Day 2020-21" id="{191F015D-F899-3945-A7C1-BD5E8B050B2F}" vid="{8FCB3C38-51AC-C245-BB76-5818A6482A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413B2FB2767441B90B0557E9A5599B" ma:contentTypeVersion="19" ma:contentTypeDescription="Create a new document." ma:contentTypeScope="" ma:versionID="464d1cd10c0a20e048c197f3f8d12a9a">
  <xsd:schema xmlns:xsd="http://www.w3.org/2001/XMLSchema" xmlns:xs="http://www.w3.org/2001/XMLSchema" xmlns:p="http://schemas.microsoft.com/office/2006/metadata/properties" xmlns:ns2="d57eb351-aaec-4d71-8b50-b32fb8e505e1" xmlns:ns3="880d2291-fafc-45a6-9907-871240241d29" targetNamespace="http://schemas.microsoft.com/office/2006/metadata/properties" ma:root="true" ma:fieldsID="0b394dc7e2784ca9fef59a9436f0793d" ns2:_="" ns3:_="">
    <xsd:import namespace="d57eb351-aaec-4d71-8b50-b32fb8e505e1"/>
    <xsd:import namespace="880d2291-fafc-45a6-9907-871240241d2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2:TaxCatchAll"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7eb351-aaec-4d71-8b50-b32fb8e505e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d6e6e01-72fa-49f3-934c-e64a8a678732}" ma:internalName="TaxCatchAll" ma:showField="CatchAllData" ma:web="d57eb351-aaec-4d71-8b50-b32fb8e505e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80d2291-fafc-45a6-9907-871240241d2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1c919f5-f631-4f93-bec3-e00ef083d9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80d2291-fafc-45a6-9907-871240241d29">
      <Terms xmlns="http://schemas.microsoft.com/office/infopath/2007/PartnerControls"/>
    </lcf76f155ced4ddcb4097134ff3c332f>
    <TaxCatchAll xmlns="d57eb351-aaec-4d71-8b50-b32fb8e505e1" xsi:nil="true"/>
    <SharedWithUsers xmlns="d57eb351-aaec-4d71-8b50-b32fb8e505e1">
      <UserInfo>
        <DisplayName>Joanne Walker</DisplayName>
        <AccountId>217</AccountId>
        <AccountType/>
      </UserInfo>
      <UserInfo>
        <DisplayName>Iain Knox</DisplayName>
        <AccountId>386</AccountId>
        <AccountType/>
      </UserInfo>
      <UserInfo>
        <DisplayName>Lily Mae Bonas</DisplayName>
        <AccountId>443</AccountId>
        <AccountType/>
      </UserInfo>
    </SharedWithUsers>
  </documentManagement>
</p:properties>
</file>

<file path=customXml/itemProps1.xml><?xml version="1.0" encoding="utf-8"?>
<ds:datastoreItem xmlns:ds="http://schemas.openxmlformats.org/officeDocument/2006/customXml" ds:itemID="{E4F50500-DA23-41DC-AE6C-EE3B66DB1B76}">
  <ds:schemaRefs>
    <ds:schemaRef ds:uri="http://schemas.microsoft.com/sharepoint/v3/contenttype/forms"/>
  </ds:schemaRefs>
</ds:datastoreItem>
</file>

<file path=customXml/itemProps2.xml><?xml version="1.0" encoding="utf-8"?>
<ds:datastoreItem xmlns:ds="http://schemas.openxmlformats.org/officeDocument/2006/customXml" ds:itemID="{0F697D92-B16B-4926-BD29-35CF4E3C8370}">
  <ds:schemaRefs>
    <ds:schemaRef ds:uri="880d2291-fafc-45a6-9907-871240241d29"/>
    <ds:schemaRef ds:uri="d57eb351-aaec-4d71-8b50-b32fb8e505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0FE9A4-9F5E-4340-8E81-DEE7BE836BCC}">
  <ds:schemaRefs>
    <ds:schemaRef ds:uri="3c3f0ec6-302d-41e0-a8f0-93a223e77411"/>
    <ds:schemaRef ds:uri="880d2291-fafc-45a6-9907-871240241d29"/>
    <ds:schemaRef ds:uri="a83cd0ee-3b1f-456d-90b0-5b898b00c2fb"/>
    <ds:schemaRef ds:uri="d57eb351-aaec-4d71-8b50-b32fb8e505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Summary Primary Induction Day 2020-21</Template>
  <Application>Microsoft Office PowerPoint</Application>
  <PresentationFormat>Widescreen</PresentationFormat>
  <Slides>78</Slides>
  <Notes>11</Notes>
  <HiddenSlides>0</HiddenSlide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suggested reading and websites: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performance at KS4 is measured in 4 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Carmel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revision>1</cp:revision>
  <cp:lastPrinted>2021-09-23T06:49:15Z</cp:lastPrinted>
  <dcterms:created xsi:type="dcterms:W3CDTF">2020-07-14T16:13:08Z</dcterms:created>
  <dcterms:modified xsi:type="dcterms:W3CDTF">2023-11-09T15:56:24Z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0x010100E8413B2FB2767441B90B0557E9A5599B</vt:lpwstr>
  </property>
  <property fmtid="{D5CDD505-2E9C-101B-9397-08002B2CF9AE}" pid="3" name="MediaServiceImageTags">
    <vt:lpwstr/>
  </property>
</Properties>
</file>