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449" r:id="rId5"/>
    <p:sldId id="509" r:id="rId6"/>
    <p:sldId id="519" r:id="rId7"/>
    <p:sldId id="510" r:id="rId8"/>
    <p:sldId id="512" r:id="rId9"/>
    <p:sldId id="513" r:id="rId10"/>
    <p:sldId id="514" r:id="rId11"/>
    <p:sldId id="515" r:id="rId12"/>
    <p:sldId id="516" r:id="rId13"/>
    <p:sldId id="517" r:id="rId14"/>
    <p:sldId id="518" r:id="rId15"/>
    <p:sldId id="520" r:id="rId16"/>
    <p:sldId id="521" r:id="rId17"/>
    <p:sldId id="522" r:id="rId18"/>
    <p:sldId id="523" r:id="rId19"/>
    <p:sldId id="524" r:id="rId20"/>
    <p:sldId id="525" r:id="rId21"/>
    <p:sldId id="526" r:id="rId22"/>
    <p:sldId id="527" r:id="rId23"/>
    <p:sldId id="528" r:id="rId24"/>
    <p:sldId id="511" r:id="rId25"/>
    <p:sldId id="529" r:id="rId26"/>
    <p:sldId id="533" r:id="rId27"/>
    <p:sldId id="530" r:id="rId28"/>
    <p:sldId id="531" r:id="rId29"/>
    <p:sldId id="532" r:id="rId30"/>
    <p:sldId id="534" r:id="rId31"/>
    <p:sldId id="535" r:id="rId32"/>
    <p:sldId id="536" r:id="rId33"/>
    <p:sldId id="537" r:id="rId34"/>
    <p:sldId id="538" r:id="rId35"/>
    <p:sldId id="539" r:id="rId36"/>
    <p:sldId id="541" r:id="rId37"/>
    <p:sldId id="54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EF"/>
    <a:srgbClr val="E64C3C"/>
    <a:srgbClr val="FFFFFF"/>
    <a:srgbClr val="71B9E1"/>
    <a:srgbClr val="B9DCF0"/>
    <a:srgbClr val="7FC072"/>
    <a:srgbClr val="BCDEB5"/>
    <a:srgbClr val="00BEA4"/>
    <a:srgbClr val="FF5A5F"/>
    <a:srgbClr val="FDB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A629D-0608-D2B8-527C-93BDB6F45FA6}" v="313" dt="2023-11-08T14:30:23.224"/>
    <p1510:client id="{D69C34A5-5DDB-8F41-BB72-1AC4778AB2F2}" v="83" dt="2020-07-09T10:02:31.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434" autoAdjust="0"/>
  </p:normalViewPr>
  <p:slideViewPr>
    <p:cSldViewPr snapToGrid="0">
      <p:cViewPr varScale="1">
        <p:scale>
          <a:sx n="68" d="100"/>
          <a:sy n="68" d="100"/>
        </p:scale>
        <p:origin x="78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4F04A-C640-474F-8F85-FEF83DA0E83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9515DB5-7630-4813-88EA-533729A89E24}">
      <dgm:prSet phldrT="[Text]"/>
      <dgm:spPr/>
      <dgm:t>
        <a:bodyPr/>
        <a:lstStyle/>
        <a:p>
          <a:r>
            <a:rPr lang="en-GB" dirty="0"/>
            <a:t>Connection</a:t>
          </a:r>
        </a:p>
      </dgm:t>
    </dgm:pt>
    <dgm:pt modelId="{49F5413C-4034-4C0C-8E6E-4F9FBDF91B2C}" type="parTrans" cxnId="{949B278E-686F-4B1E-ABD2-07617CD12EFB}">
      <dgm:prSet/>
      <dgm:spPr/>
      <dgm:t>
        <a:bodyPr/>
        <a:lstStyle/>
        <a:p>
          <a:endParaRPr lang="en-GB"/>
        </a:p>
      </dgm:t>
    </dgm:pt>
    <dgm:pt modelId="{1CA3F7AD-6DE6-4EE0-B4BB-3221A3AA1C08}" type="sibTrans" cxnId="{949B278E-686F-4B1E-ABD2-07617CD12EFB}">
      <dgm:prSet/>
      <dgm:spPr/>
      <dgm:t>
        <a:bodyPr/>
        <a:lstStyle/>
        <a:p>
          <a:endParaRPr lang="en-GB"/>
        </a:p>
      </dgm:t>
    </dgm:pt>
    <dgm:pt modelId="{8BB55925-F906-4BA9-91CA-48291DFE8E8D}">
      <dgm:prSet phldrT="[Text]"/>
      <dgm:spPr/>
      <dgm:t>
        <a:bodyPr/>
        <a:lstStyle/>
        <a:p>
          <a:r>
            <a:rPr lang="en-GB" dirty="0"/>
            <a:t>Self Care</a:t>
          </a:r>
        </a:p>
      </dgm:t>
    </dgm:pt>
    <dgm:pt modelId="{1E5D1D1F-81C7-48B9-B38F-DC4AAFA13DDB}" type="parTrans" cxnId="{087AD0F0-2C05-40AA-864C-FCF693F8F620}">
      <dgm:prSet/>
      <dgm:spPr/>
      <dgm:t>
        <a:bodyPr/>
        <a:lstStyle/>
        <a:p>
          <a:endParaRPr lang="en-GB"/>
        </a:p>
      </dgm:t>
    </dgm:pt>
    <dgm:pt modelId="{F4376347-5990-441D-A6B5-1E79D180517A}" type="sibTrans" cxnId="{087AD0F0-2C05-40AA-864C-FCF693F8F620}">
      <dgm:prSet/>
      <dgm:spPr/>
      <dgm:t>
        <a:bodyPr/>
        <a:lstStyle/>
        <a:p>
          <a:endParaRPr lang="en-GB"/>
        </a:p>
      </dgm:t>
    </dgm:pt>
    <dgm:pt modelId="{BEB5225A-93A9-4596-A918-7CB7A2DC631C}">
      <dgm:prSet phldrT="[Text]"/>
      <dgm:spPr/>
      <dgm:t>
        <a:bodyPr/>
        <a:lstStyle/>
        <a:p>
          <a:r>
            <a:rPr lang="en-GB" dirty="0"/>
            <a:t>Boundaries</a:t>
          </a:r>
        </a:p>
      </dgm:t>
    </dgm:pt>
    <dgm:pt modelId="{573C62E4-1EB3-49E7-AA28-C3D9A8B28853}" type="parTrans" cxnId="{A4798C1F-D2B3-4123-A1BE-A9FD3E78F175}">
      <dgm:prSet/>
      <dgm:spPr/>
      <dgm:t>
        <a:bodyPr/>
        <a:lstStyle/>
        <a:p>
          <a:endParaRPr lang="en-GB"/>
        </a:p>
      </dgm:t>
    </dgm:pt>
    <dgm:pt modelId="{F4604471-0C51-4F7A-BED5-827ED869B311}" type="sibTrans" cxnId="{A4798C1F-D2B3-4123-A1BE-A9FD3E78F175}">
      <dgm:prSet/>
      <dgm:spPr/>
      <dgm:t>
        <a:bodyPr/>
        <a:lstStyle/>
        <a:p>
          <a:endParaRPr lang="en-GB"/>
        </a:p>
      </dgm:t>
    </dgm:pt>
    <dgm:pt modelId="{FA7EB780-581E-4789-AFAA-C8637EC99D4A}">
      <dgm:prSet phldrT="[Text]"/>
      <dgm:spPr/>
      <dgm:t>
        <a:bodyPr/>
        <a:lstStyle/>
        <a:p>
          <a:r>
            <a:rPr lang="en-GB" dirty="0"/>
            <a:t>Flow</a:t>
          </a:r>
        </a:p>
      </dgm:t>
    </dgm:pt>
    <dgm:pt modelId="{29B05C6D-E588-4991-B08A-5173B44D859E}" type="parTrans" cxnId="{35E0C9BA-6BC7-4C2C-A4BE-E5C24944419E}">
      <dgm:prSet/>
      <dgm:spPr/>
      <dgm:t>
        <a:bodyPr/>
        <a:lstStyle/>
        <a:p>
          <a:endParaRPr lang="en-GB"/>
        </a:p>
      </dgm:t>
    </dgm:pt>
    <dgm:pt modelId="{5FCD5E7B-8915-4624-8AB7-D20E0B1FDBAA}" type="sibTrans" cxnId="{35E0C9BA-6BC7-4C2C-A4BE-E5C24944419E}">
      <dgm:prSet/>
      <dgm:spPr/>
      <dgm:t>
        <a:bodyPr/>
        <a:lstStyle/>
        <a:p>
          <a:endParaRPr lang="en-GB"/>
        </a:p>
      </dgm:t>
    </dgm:pt>
    <dgm:pt modelId="{1030FA9E-265D-4B2D-B156-83FA2B040139}">
      <dgm:prSet phldrT="[Text]"/>
      <dgm:spPr/>
      <dgm:t>
        <a:bodyPr/>
        <a:lstStyle/>
        <a:p>
          <a:r>
            <a:rPr lang="en-GB" dirty="0"/>
            <a:t>Signs</a:t>
          </a:r>
        </a:p>
      </dgm:t>
    </dgm:pt>
    <dgm:pt modelId="{788EF603-CDFA-4290-AC8D-2957038871F5}" type="parTrans" cxnId="{AB21B99D-2E60-4A60-A385-BC9B0DEDF39D}">
      <dgm:prSet/>
      <dgm:spPr/>
      <dgm:t>
        <a:bodyPr/>
        <a:lstStyle/>
        <a:p>
          <a:endParaRPr lang="en-GB"/>
        </a:p>
      </dgm:t>
    </dgm:pt>
    <dgm:pt modelId="{FD9C831E-0E75-4A55-8726-7C804B8BE486}" type="sibTrans" cxnId="{AB21B99D-2E60-4A60-A385-BC9B0DEDF39D}">
      <dgm:prSet/>
      <dgm:spPr/>
      <dgm:t>
        <a:bodyPr/>
        <a:lstStyle/>
        <a:p>
          <a:endParaRPr lang="en-GB"/>
        </a:p>
      </dgm:t>
    </dgm:pt>
    <dgm:pt modelId="{5382AB7E-BEC5-444B-A48D-2151A24A6DF8}">
      <dgm:prSet phldrT="[Text]"/>
      <dgm:spPr/>
      <dgm:t>
        <a:bodyPr/>
        <a:lstStyle/>
        <a:p>
          <a:r>
            <a:rPr lang="en-GB" dirty="0"/>
            <a:t>Ask for help</a:t>
          </a:r>
        </a:p>
      </dgm:t>
    </dgm:pt>
    <dgm:pt modelId="{85E14B27-1356-4790-A066-7B3D6BA5D6F8}" type="parTrans" cxnId="{9F3E782E-9C05-4D31-A82B-0E577FC51620}">
      <dgm:prSet/>
      <dgm:spPr/>
      <dgm:t>
        <a:bodyPr/>
        <a:lstStyle/>
        <a:p>
          <a:endParaRPr lang="en-GB"/>
        </a:p>
      </dgm:t>
    </dgm:pt>
    <dgm:pt modelId="{030474D3-AB83-45AA-BA51-5FC5F4F53D52}" type="sibTrans" cxnId="{9F3E782E-9C05-4D31-A82B-0E577FC51620}">
      <dgm:prSet/>
      <dgm:spPr/>
      <dgm:t>
        <a:bodyPr/>
        <a:lstStyle/>
        <a:p>
          <a:endParaRPr lang="en-GB"/>
        </a:p>
      </dgm:t>
    </dgm:pt>
    <dgm:pt modelId="{B2C229FC-A0DF-46C9-BCE4-9D4115D63BD6}" type="pres">
      <dgm:prSet presAssocID="{F9D4F04A-C640-474F-8F85-FEF83DA0E831}" presName="cycle" presStyleCnt="0">
        <dgm:presLayoutVars>
          <dgm:dir/>
          <dgm:resizeHandles val="exact"/>
        </dgm:presLayoutVars>
      </dgm:prSet>
      <dgm:spPr/>
    </dgm:pt>
    <dgm:pt modelId="{6F323AEF-3F78-47EA-ACD5-4D5A3F74BF9C}" type="pres">
      <dgm:prSet presAssocID="{49515DB5-7630-4813-88EA-533729A89E24}" presName="node" presStyleLbl="node1" presStyleIdx="0" presStyleCnt="6">
        <dgm:presLayoutVars>
          <dgm:bulletEnabled val="1"/>
        </dgm:presLayoutVars>
      </dgm:prSet>
      <dgm:spPr/>
    </dgm:pt>
    <dgm:pt modelId="{B2B07F31-96D6-4959-BCAD-411EE720F9E0}" type="pres">
      <dgm:prSet presAssocID="{1CA3F7AD-6DE6-4EE0-B4BB-3221A3AA1C08}" presName="sibTrans" presStyleLbl="sibTrans2D1" presStyleIdx="0" presStyleCnt="6"/>
      <dgm:spPr/>
    </dgm:pt>
    <dgm:pt modelId="{1847A222-569B-4B30-87EC-6E0CC0843F9C}" type="pres">
      <dgm:prSet presAssocID="{1CA3F7AD-6DE6-4EE0-B4BB-3221A3AA1C08}" presName="connectorText" presStyleLbl="sibTrans2D1" presStyleIdx="0" presStyleCnt="6"/>
      <dgm:spPr/>
    </dgm:pt>
    <dgm:pt modelId="{D69F2BE3-8D1E-424A-904C-905837AEF023}" type="pres">
      <dgm:prSet presAssocID="{8BB55925-F906-4BA9-91CA-48291DFE8E8D}" presName="node" presStyleLbl="node1" presStyleIdx="1" presStyleCnt="6">
        <dgm:presLayoutVars>
          <dgm:bulletEnabled val="1"/>
        </dgm:presLayoutVars>
      </dgm:prSet>
      <dgm:spPr/>
    </dgm:pt>
    <dgm:pt modelId="{76E72A52-3E99-4FD6-A987-ABEF93691C51}" type="pres">
      <dgm:prSet presAssocID="{F4376347-5990-441D-A6B5-1E79D180517A}" presName="sibTrans" presStyleLbl="sibTrans2D1" presStyleIdx="1" presStyleCnt="6"/>
      <dgm:spPr/>
    </dgm:pt>
    <dgm:pt modelId="{0244CA34-C7EC-4505-A143-9A7CA9F53AFD}" type="pres">
      <dgm:prSet presAssocID="{F4376347-5990-441D-A6B5-1E79D180517A}" presName="connectorText" presStyleLbl="sibTrans2D1" presStyleIdx="1" presStyleCnt="6"/>
      <dgm:spPr/>
    </dgm:pt>
    <dgm:pt modelId="{1405DF02-1387-4FFC-9494-DA5B48830F98}" type="pres">
      <dgm:prSet presAssocID="{BEB5225A-93A9-4596-A918-7CB7A2DC631C}" presName="node" presStyleLbl="node1" presStyleIdx="2" presStyleCnt="6">
        <dgm:presLayoutVars>
          <dgm:bulletEnabled val="1"/>
        </dgm:presLayoutVars>
      </dgm:prSet>
      <dgm:spPr/>
    </dgm:pt>
    <dgm:pt modelId="{DF910643-0534-4A25-86F6-80AD638FF2F6}" type="pres">
      <dgm:prSet presAssocID="{F4604471-0C51-4F7A-BED5-827ED869B311}" presName="sibTrans" presStyleLbl="sibTrans2D1" presStyleIdx="2" presStyleCnt="6"/>
      <dgm:spPr/>
    </dgm:pt>
    <dgm:pt modelId="{2B1FABFA-CCE1-4367-A1E2-CB61559803E8}" type="pres">
      <dgm:prSet presAssocID="{F4604471-0C51-4F7A-BED5-827ED869B311}" presName="connectorText" presStyleLbl="sibTrans2D1" presStyleIdx="2" presStyleCnt="6"/>
      <dgm:spPr/>
    </dgm:pt>
    <dgm:pt modelId="{88B79247-C810-4CCE-A1FE-929214665ABC}" type="pres">
      <dgm:prSet presAssocID="{FA7EB780-581E-4789-AFAA-C8637EC99D4A}" presName="node" presStyleLbl="node1" presStyleIdx="3" presStyleCnt="6">
        <dgm:presLayoutVars>
          <dgm:bulletEnabled val="1"/>
        </dgm:presLayoutVars>
      </dgm:prSet>
      <dgm:spPr/>
    </dgm:pt>
    <dgm:pt modelId="{4D4EEC60-F687-4FCE-AD64-565A7681BD28}" type="pres">
      <dgm:prSet presAssocID="{5FCD5E7B-8915-4624-8AB7-D20E0B1FDBAA}" presName="sibTrans" presStyleLbl="sibTrans2D1" presStyleIdx="3" presStyleCnt="6"/>
      <dgm:spPr/>
    </dgm:pt>
    <dgm:pt modelId="{9D0A044F-81F3-4929-AF40-5F564B6AD481}" type="pres">
      <dgm:prSet presAssocID="{5FCD5E7B-8915-4624-8AB7-D20E0B1FDBAA}" presName="connectorText" presStyleLbl="sibTrans2D1" presStyleIdx="3" presStyleCnt="6"/>
      <dgm:spPr/>
    </dgm:pt>
    <dgm:pt modelId="{EC38D5D3-679B-4032-9D5F-01ED94F76921}" type="pres">
      <dgm:prSet presAssocID="{1030FA9E-265D-4B2D-B156-83FA2B040139}" presName="node" presStyleLbl="node1" presStyleIdx="4" presStyleCnt="6">
        <dgm:presLayoutVars>
          <dgm:bulletEnabled val="1"/>
        </dgm:presLayoutVars>
      </dgm:prSet>
      <dgm:spPr/>
    </dgm:pt>
    <dgm:pt modelId="{C16CC846-29EB-4EAA-8F0C-08391FE86273}" type="pres">
      <dgm:prSet presAssocID="{FD9C831E-0E75-4A55-8726-7C804B8BE486}" presName="sibTrans" presStyleLbl="sibTrans2D1" presStyleIdx="4" presStyleCnt="6"/>
      <dgm:spPr/>
    </dgm:pt>
    <dgm:pt modelId="{D42C267A-C397-4D42-A7A8-4FB22C48CA12}" type="pres">
      <dgm:prSet presAssocID="{FD9C831E-0E75-4A55-8726-7C804B8BE486}" presName="connectorText" presStyleLbl="sibTrans2D1" presStyleIdx="4" presStyleCnt="6"/>
      <dgm:spPr/>
    </dgm:pt>
    <dgm:pt modelId="{0A8AF0EB-7287-4207-8F88-B73863808BC4}" type="pres">
      <dgm:prSet presAssocID="{5382AB7E-BEC5-444B-A48D-2151A24A6DF8}" presName="node" presStyleLbl="node1" presStyleIdx="5" presStyleCnt="6">
        <dgm:presLayoutVars>
          <dgm:bulletEnabled val="1"/>
        </dgm:presLayoutVars>
      </dgm:prSet>
      <dgm:spPr/>
    </dgm:pt>
    <dgm:pt modelId="{5A12E5B9-46B2-481A-95AA-FDFEBCCF1738}" type="pres">
      <dgm:prSet presAssocID="{030474D3-AB83-45AA-BA51-5FC5F4F53D52}" presName="sibTrans" presStyleLbl="sibTrans2D1" presStyleIdx="5" presStyleCnt="6"/>
      <dgm:spPr/>
    </dgm:pt>
    <dgm:pt modelId="{4DACE58A-EB47-4AD1-B3BE-810E9B831D78}" type="pres">
      <dgm:prSet presAssocID="{030474D3-AB83-45AA-BA51-5FC5F4F53D52}" presName="connectorText" presStyleLbl="sibTrans2D1" presStyleIdx="5" presStyleCnt="6"/>
      <dgm:spPr/>
    </dgm:pt>
  </dgm:ptLst>
  <dgm:cxnLst>
    <dgm:cxn modelId="{9E904F09-7B35-470C-A0E2-066FE149F777}" type="presOf" srcId="{030474D3-AB83-45AA-BA51-5FC5F4F53D52}" destId="{5A12E5B9-46B2-481A-95AA-FDFEBCCF1738}" srcOrd="0" destOrd="0" presId="urn:microsoft.com/office/officeart/2005/8/layout/cycle2"/>
    <dgm:cxn modelId="{AC877713-546F-461F-BB98-12B8B039507E}" type="presOf" srcId="{1CA3F7AD-6DE6-4EE0-B4BB-3221A3AA1C08}" destId="{1847A222-569B-4B30-87EC-6E0CC0843F9C}" srcOrd="1" destOrd="0" presId="urn:microsoft.com/office/officeart/2005/8/layout/cycle2"/>
    <dgm:cxn modelId="{102CD019-A8B6-408B-B179-FC25A42E4899}" type="presOf" srcId="{8BB55925-F906-4BA9-91CA-48291DFE8E8D}" destId="{D69F2BE3-8D1E-424A-904C-905837AEF023}" srcOrd="0" destOrd="0" presId="urn:microsoft.com/office/officeart/2005/8/layout/cycle2"/>
    <dgm:cxn modelId="{DD11911D-F0D1-46BC-AC90-1428D4193A19}" type="presOf" srcId="{FD9C831E-0E75-4A55-8726-7C804B8BE486}" destId="{C16CC846-29EB-4EAA-8F0C-08391FE86273}" srcOrd="0" destOrd="0" presId="urn:microsoft.com/office/officeart/2005/8/layout/cycle2"/>
    <dgm:cxn modelId="{A4798C1F-D2B3-4123-A1BE-A9FD3E78F175}" srcId="{F9D4F04A-C640-474F-8F85-FEF83DA0E831}" destId="{BEB5225A-93A9-4596-A918-7CB7A2DC631C}" srcOrd="2" destOrd="0" parTransId="{573C62E4-1EB3-49E7-AA28-C3D9A8B28853}" sibTransId="{F4604471-0C51-4F7A-BED5-827ED869B311}"/>
    <dgm:cxn modelId="{24575822-839C-41C2-8335-89C70CF08FDA}" type="presOf" srcId="{5382AB7E-BEC5-444B-A48D-2151A24A6DF8}" destId="{0A8AF0EB-7287-4207-8F88-B73863808BC4}" srcOrd="0" destOrd="0" presId="urn:microsoft.com/office/officeart/2005/8/layout/cycle2"/>
    <dgm:cxn modelId="{B2932427-5F4F-4917-997C-659574F1167A}" type="presOf" srcId="{5FCD5E7B-8915-4624-8AB7-D20E0B1FDBAA}" destId="{9D0A044F-81F3-4929-AF40-5F564B6AD481}" srcOrd="1" destOrd="0" presId="urn:microsoft.com/office/officeart/2005/8/layout/cycle2"/>
    <dgm:cxn modelId="{6E91E92D-83A7-465D-BFD4-0E573D76AD2B}" type="presOf" srcId="{F4376347-5990-441D-A6B5-1E79D180517A}" destId="{76E72A52-3E99-4FD6-A987-ABEF93691C51}" srcOrd="0" destOrd="0" presId="urn:microsoft.com/office/officeart/2005/8/layout/cycle2"/>
    <dgm:cxn modelId="{9F3E782E-9C05-4D31-A82B-0E577FC51620}" srcId="{F9D4F04A-C640-474F-8F85-FEF83DA0E831}" destId="{5382AB7E-BEC5-444B-A48D-2151A24A6DF8}" srcOrd="5" destOrd="0" parTransId="{85E14B27-1356-4790-A066-7B3D6BA5D6F8}" sibTransId="{030474D3-AB83-45AA-BA51-5FC5F4F53D52}"/>
    <dgm:cxn modelId="{C1A34639-1477-4B60-9BA2-4E6C0E0D604C}" type="presOf" srcId="{49515DB5-7630-4813-88EA-533729A89E24}" destId="{6F323AEF-3F78-47EA-ACD5-4D5A3F74BF9C}" srcOrd="0" destOrd="0" presId="urn:microsoft.com/office/officeart/2005/8/layout/cycle2"/>
    <dgm:cxn modelId="{4A32C85F-98E8-4FE4-BD79-CCE793C37978}" type="presOf" srcId="{1CA3F7AD-6DE6-4EE0-B4BB-3221A3AA1C08}" destId="{B2B07F31-96D6-4959-BCAD-411EE720F9E0}" srcOrd="0" destOrd="0" presId="urn:microsoft.com/office/officeart/2005/8/layout/cycle2"/>
    <dgm:cxn modelId="{B023184A-9FB1-4D88-BA5E-775EE0E34F4D}" type="presOf" srcId="{F9D4F04A-C640-474F-8F85-FEF83DA0E831}" destId="{B2C229FC-A0DF-46C9-BCE4-9D4115D63BD6}" srcOrd="0" destOrd="0" presId="urn:microsoft.com/office/officeart/2005/8/layout/cycle2"/>
    <dgm:cxn modelId="{4305346C-CD92-47E5-BC82-398AFC413C54}" type="presOf" srcId="{BEB5225A-93A9-4596-A918-7CB7A2DC631C}" destId="{1405DF02-1387-4FFC-9494-DA5B48830F98}" srcOrd="0" destOrd="0" presId="urn:microsoft.com/office/officeart/2005/8/layout/cycle2"/>
    <dgm:cxn modelId="{E3DC3D4F-F9E0-428D-80B2-F3E7F168456C}" type="presOf" srcId="{F4604471-0C51-4F7A-BED5-827ED869B311}" destId="{2B1FABFA-CCE1-4367-A1E2-CB61559803E8}" srcOrd="1" destOrd="0" presId="urn:microsoft.com/office/officeart/2005/8/layout/cycle2"/>
    <dgm:cxn modelId="{6A013472-5704-45EC-BE6C-786FD6B52A84}" type="presOf" srcId="{F4604471-0C51-4F7A-BED5-827ED869B311}" destId="{DF910643-0534-4A25-86F6-80AD638FF2F6}" srcOrd="0" destOrd="0" presId="urn:microsoft.com/office/officeart/2005/8/layout/cycle2"/>
    <dgm:cxn modelId="{8A3AA976-8E9C-4E5C-93F3-CC8A44121FC6}" type="presOf" srcId="{5FCD5E7B-8915-4624-8AB7-D20E0B1FDBAA}" destId="{4D4EEC60-F687-4FCE-AD64-565A7681BD28}" srcOrd="0" destOrd="0" presId="urn:microsoft.com/office/officeart/2005/8/layout/cycle2"/>
    <dgm:cxn modelId="{C2EC787B-D48A-47A8-A048-E6E9C5BBB231}" type="presOf" srcId="{030474D3-AB83-45AA-BA51-5FC5F4F53D52}" destId="{4DACE58A-EB47-4AD1-B3BE-810E9B831D78}" srcOrd="1" destOrd="0" presId="urn:microsoft.com/office/officeart/2005/8/layout/cycle2"/>
    <dgm:cxn modelId="{16E5A27D-936F-4DA4-965E-FCDF56D4E6FD}" type="presOf" srcId="{F4376347-5990-441D-A6B5-1E79D180517A}" destId="{0244CA34-C7EC-4505-A143-9A7CA9F53AFD}" srcOrd="1" destOrd="0" presId="urn:microsoft.com/office/officeart/2005/8/layout/cycle2"/>
    <dgm:cxn modelId="{949B278E-686F-4B1E-ABD2-07617CD12EFB}" srcId="{F9D4F04A-C640-474F-8F85-FEF83DA0E831}" destId="{49515DB5-7630-4813-88EA-533729A89E24}" srcOrd="0" destOrd="0" parTransId="{49F5413C-4034-4C0C-8E6E-4F9FBDF91B2C}" sibTransId="{1CA3F7AD-6DE6-4EE0-B4BB-3221A3AA1C08}"/>
    <dgm:cxn modelId="{DB803998-F1BB-427D-AABA-9898232DAE6C}" type="presOf" srcId="{FA7EB780-581E-4789-AFAA-C8637EC99D4A}" destId="{88B79247-C810-4CCE-A1FE-929214665ABC}" srcOrd="0" destOrd="0" presId="urn:microsoft.com/office/officeart/2005/8/layout/cycle2"/>
    <dgm:cxn modelId="{AB21B99D-2E60-4A60-A385-BC9B0DEDF39D}" srcId="{F9D4F04A-C640-474F-8F85-FEF83DA0E831}" destId="{1030FA9E-265D-4B2D-B156-83FA2B040139}" srcOrd="4" destOrd="0" parTransId="{788EF603-CDFA-4290-AC8D-2957038871F5}" sibTransId="{FD9C831E-0E75-4A55-8726-7C804B8BE486}"/>
    <dgm:cxn modelId="{8C35DAA3-CBF4-4AB2-958B-75108DAF6AB6}" type="presOf" srcId="{1030FA9E-265D-4B2D-B156-83FA2B040139}" destId="{EC38D5D3-679B-4032-9D5F-01ED94F76921}" srcOrd="0" destOrd="0" presId="urn:microsoft.com/office/officeart/2005/8/layout/cycle2"/>
    <dgm:cxn modelId="{35E0C9BA-6BC7-4C2C-A4BE-E5C24944419E}" srcId="{F9D4F04A-C640-474F-8F85-FEF83DA0E831}" destId="{FA7EB780-581E-4789-AFAA-C8637EC99D4A}" srcOrd="3" destOrd="0" parTransId="{29B05C6D-E588-4991-B08A-5173B44D859E}" sibTransId="{5FCD5E7B-8915-4624-8AB7-D20E0B1FDBAA}"/>
    <dgm:cxn modelId="{8156ECEA-9470-44AE-AC44-CF1DF11A0CBF}" type="presOf" srcId="{FD9C831E-0E75-4A55-8726-7C804B8BE486}" destId="{D42C267A-C397-4D42-A7A8-4FB22C48CA12}" srcOrd="1" destOrd="0" presId="urn:microsoft.com/office/officeart/2005/8/layout/cycle2"/>
    <dgm:cxn modelId="{087AD0F0-2C05-40AA-864C-FCF693F8F620}" srcId="{F9D4F04A-C640-474F-8F85-FEF83DA0E831}" destId="{8BB55925-F906-4BA9-91CA-48291DFE8E8D}" srcOrd="1" destOrd="0" parTransId="{1E5D1D1F-81C7-48B9-B38F-DC4AAFA13DDB}" sibTransId="{F4376347-5990-441D-A6B5-1E79D180517A}"/>
    <dgm:cxn modelId="{01698915-B17C-4FE3-BC9F-62638B392228}" type="presParOf" srcId="{B2C229FC-A0DF-46C9-BCE4-9D4115D63BD6}" destId="{6F323AEF-3F78-47EA-ACD5-4D5A3F74BF9C}" srcOrd="0" destOrd="0" presId="urn:microsoft.com/office/officeart/2005/8/layout/cycle2"/>
    <dgm:cxn modelId="{47522E55-1EA5-4EF3-B883-5862F6E2AD4A}" type="presParOf" srcId="{B2C229FC-A0DF-46C9-BCE4-9D4115D63BD6}" destId="{B2B07F31-96D6-4959-BCAD-411EE720F9E0}" srcOrd="1" destOrd="0" presId="urn:microsoft.com/office/officeart/2005/8/layout/cycle2"/>
    <dgm:cxn modelId="{69FDD36F-642B-4371-A2EB-1ADC5E17C2DF}" type="presParOf" srcId="{B2B07F31-96D6-4959-BCAD-411EE720F9E0}" destId="{1847A222-569B-4B30-87EC-6E0CC0843F9C}" srcOrd="0" destOrd="0" presId="urn:microsoft.com/office/officeart/2005/8/layout/cycle2"/>
    <dgm:cxn modelId="{3DD3E521-2A98-4A06-AD92-FA28AC3465D5}" type="presParOf" srcId="{B2C229FC-A0DF-46C9-BCE4-9D4115D63BD6}" destId="{D69F2BE3-8D1E-424A-904C-905837AEF023}" srcOrd="2" destOrd="0" presId="urn:microsoft.com/office/officeart/2005/8/layout/cycle2"/>
    <dgm:cxn modelId="{8269B361-15B9-4A4F-9810-A344DCF6B502}" type="presParOf" srcId="{B2C229FC-A0DF-46C9-BCE4-9D4115D63BD6}" destId="{76E72A52-3E99-4FD6-A987-ABEF93691C51}" srcOrd="3" destOrd="0" presId="urn:microsoft.com/office/officeart/2005/8/layout/cycle2"/>
    <dgm:cxn modelId="{1AE52EEC-0BA5-43FE-9BFA-44A3A8B55219}" type="presParOf" srcId="{76E72A52-3E99-4FD6-A987-ABEF93691C51}" destId="{0244CA34-C7EC-4505-A143-9A7CA9F53AFD}" srcOrd="0" destOrd="0" presId="urn:microsoft.com/office/officeart/2005/8/layout/cycle2"/>
    <dgm:cxn modelId="{06E6E097-752B-4791-89A6-7588FCA41C05}" type="presParOf" srcId="{B2C229FC-A0DF-46C9-BCE4-9D4115D63BD6}" destId="{1405DF02-1387-4FFC-9494-DA5B48830F98}" srcOrd="4" destOrd="0" presId="urn:microsoft.com/office/officeart/2005/8/layout/cycle2"/>
    <dgm:cxn modelId="{69D8825B-02CF-4C76-BC08-DE2235ED6114}" type="presParOf" srcId="{B2C229FC-A0DF-46C9-BCE4-9D4115D63BD6}" destId="{DF910643-0534-4A25-86F6-80AD638FF2F6}" srcOrd="5" destOrd="0" presId="urn:microsoft.com/office/officeart/2005/8/layout/cycle2"/>
    <dgm:cxn modelId="{5BF4A17E-361C-4288-AAE2-74681DE1F5D1}" type="presParOf" srcId="{DF910643-0534-4A25-86F6-80AD638FF2F6}" destId="{2B1FABFA-CCE1-4367-A1E2-CB61559803E8}" srcOrd="0" destOrd="0" presId="urn:microsoft.com/office/officeart/2005/8/layout/cycle2"/>
    <dgm:cxn modelId="{674D5A24-F25A-452A-BAFC-E91F7024EDD6}" type="presParOf" srcId="{B2C229FC-A0DF-46C9-BCE4-9D4115D63BD6}" destId="{88B79247-C810-4CCE-A1FE-929214665ABC}" srcOrd="6" destOrd="0" presId="urn:microsoft.com/office/officeart/2005/8/layout/cycle2"/>
    <dgm:cxn modelId="{7EBB66A3-D6A4-4C8A-AD82-8D51D6B1C840}" type="presParOf" srcId="{B2C229FC-A0DF-46C9-BCE4-9D4115D63BD6}" destId="{4D4EEC60-F687-4FCE-AD64-565A7681BD28}" srcOrd="7" destOrd="0" presId="urn:microsoft.com/office/officeart/2005/8/layout/cycle2"/>
    <dgm:cxn modelId="{A733A289-57DD-4AFB-A014-ABCE7D5AA3D4}" type="presParOf" srcId="{4D4EEC60-F687-4FCE-AD64-565A7681BD28}" destId="{9D0A044F-81F3-4929-AF40-5F564B6AD481}" srcOrd="0" destOrd="0" presId="urn:microsoft.com/office/officeart/2005/8/layout/cycle2"/>
    <dgm:cxn modelId="{6A38957E-4660-4274-A989-BA7D1EF8E8A4}" type="presParOf" srcId="{B2C229FC-A0DF-46C9-BCE4-9D4115D63BD6}" destId="{EC38D5D3-679B-4032-9D5F-01ED94F76921}" srcOrd="8" destOrd="0" presId="urn:microsoft.com/office/officeart/2005/8/layout/cycle2"/>
    <dgm:cxn modelId="{AE57E2F3-DD1F-4615-A5BF-2BD122BE0BF0}" type="presParOf" srcId="{B2C229FC-A0DF-46C9-BCE4-9D4115D63BD6}" destId="{C16CC846-29EB-4EAA-8F0C-08391FE86273}" srcOrd="9" destOrd="0" presId="urn:microsoft.com/office/officeart/2005/8/layout/cycle2"/>
    <dgm:cxn modelId="{970D0298-241B-461E-AD2C-F41811A03106}" type="presParOf" srcId="{C16CC846-29EB-4EAA-8F0C-08391FE86273}" destId="{D42C267A-C397-4D42-A7A8-4FB22C48CA12}" srcOrd="0" destOrd="0" presId="urn:microsoft.com/office/officeart/2005/8/layout/cycle2"/>
    <dgm:cxn modelId="{211BE2E4-46B3-4648-BBB7-0A864FC8DBA9}" type="presParOf" srcId="{B2C229FC-A0DF-46C9-BCE4-9D4115D63BD6}" destId="{0A8AF0EB-7287-4207-8F88-B73863808BC4}" srcOrd="10" destOrd="0" presId="urn:microsoft.com/office/officeart/2005/8/layout/cycle2"/>
    <dgm:cxn modelId="{5B552B40-4911-451E-876E-E3F03B1D45D7}" type="presParOf" srcId="{B2C229FC-A0DF-46C9-BCE4-9D4115D63BD6}" destId="{5A12E5B9-46B2-481A-95AA-FDFEBCCF1738}" srcOrd="11" destOrd="0" presId="urn:microsoft.com/office/officeart/2005/8/layout/cycle2"/>
    <dgm:cxn modelId="{ADF923F7-3FD9-41D5-B6EC-096C02B2DE5F}" type="presParOf" srcId="{5A12E5B9-46B2-481A-95AA-FDFEBCCF1738}" destId="{4DACE58A-EB47-4AD1-B3BE-810E9B831D7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23AEF-3F78-47EA-ACD5-4D5A3F74BF9C}">
      <dsp:nvSpPr>
        <dsp:cNvPr id="0" name=""/>
        <dsp:cNvSpPr/>
      </dsp:nvSpPr>
      <dsp:spPr>
        <a:xfrm>
          <a:off x="3387328" y="632"/>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Connection</a:t>
          </a:r>
        </a:p>
      </dsp:txBody>
      <dsp:txXfrm>
        <a:off x="3585520" y="198824"/>
        <a:ext cx="956959" cy="956959"/>
      </dsp:txXfrm>
    </dsp:sp>
    <dsp:sp modelId="{B2B07F31-96D6-4959-BCAD-411EE720F9E0}">
      <dsp:nvSpPr>
        <dsp:cNvPr id="0" name=""/>
        <dsp:cNvSpPr/>
      </dsp:nvSpPr>
      <dsp:spPr>
        <a:xfrm rot="1800000">
          <a:off x="4755226" y="95184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762455" y="1016217"/>
        <a:ext cx="251792" cy="274051"/>
      </dsp:txXfrm>
    </dsp:sp>
    <dsp:sp modelId="{D69F2BE3-8D1E-424A-904C-905837AEF023}">
      <dsp:nvSpPr>
        <dsp:cNvPr id="0" name=""/>
        <dsp:cNvSpPr/>
      </dsp:nvSpPr>
      <dsp:spPr>
        <a:xfrm>
          <a:off x="5147117"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Self Care</a:t>
          </a:r>
        </a:p>
      </dsp:txBody>
      <dsp:txXfrm>
        <a:off x="5345309" y="1214838"/>
        <a:ext cx="956959" cy="956959"/>
      </dsp:txXfrm>
    </dsp:sp>
    <dsp:sp modelId="{76E72A52-3E99-4FD6-A987-ABEF93691C51}">
      <dsp:nvSpPr>
        <dsp:cNvPr id="0" name=""/>
        <dsp:cNvSpPr/>
      </dsp:nvSpPr>
      <dsp:spPr>
        <a:xfrm rot="5400000">
          <a:off x="5643937" y="2470776"/>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697893" y="2508172"/>
        <a:ext cx="251792" cy="274051"/>
      </dsp:txXfrm>
    </dsp:sp>
    <dsp:sp modelId="{1405DF02-1387-4FFC-9494-DA5B48830F98}">
      <dsp:nvSpPr>
        <dsp:cNvPr id="0" name=""/>
        <dsp:cNvSpPr/>
      </dsp:nvSpPr>
      <dsp:spPr>
        <a:xfrm>
          <a:off x="5147117"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Boundaries</a:t>
          </a:r>
        </a:p>
      </dsp:txBody>
      <dsp:txXfrm>
        <a:off x="5345309" y="3246868"/>
        <a:ext cx="956959" cy="956959"/>
      </dsp:txXfrm>
    </dsp:sp>
    <dsp:sp modelId="{DF910643-0534-4A25-86F6-80AD638FF2F6}">
      <dsp:nvSpPr>
        <dsp:cNvPr id="0" name=""/>
        <dsp:cNvSpPr/>
      </dsp:nvSpPr>
      <dsp:spPr>
        <a:xfrm rot="9000000">
          <a:off x="4772859" y="3999888"/>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4873541" y="4064261"/>
        <a:ext cx="251792" cy="274051"/>
      </dsp:txXfrm>
    </dsp:sp>
    <dsp:sp modelId="{88B79247-C810-4CCE-A1FE-929214665ABC}">
      <dsp:nvSpPr>
        <dsp:cNvPr id="0" name=""/>
        <dsp:cNvSpPr/>
      </dsp:nvSpPr>
      <dsp:spPr>
        <a:xfrm>
          <a:off x="3387328" y="4064691"/>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Flow</a:t>
          </a:r>
        </a:p>
      </dsp:txBody>
      <dsp:txXfrm>
        <a:off x="3585520" y="4262883"/>
        <a:ext cx="956959" cy="956959"/>
      </dsp:txXfrm>
    </dsp:sp>
    <dsp:sp modelId="{4D4EEC60-F687-4FCE-AD64-565A7681BD28}">
      <dsp:nvSpPr>
        <dsp:cNvPr id="0" name=""/>
        <dsp:cNvSpPr/>
      </dsp:nvSpPr>
      <dsp:spPr>
        <a:xfrm rot="12600000">
          <a:off x="3013070" y="4010069"/>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113752" y="4128398"/>
        <a:ext cx="251792" cy="274051"/>
      </dsp:txXfrm>
    </dsp:sp>
    <dsp:sp modelId="{EC38D5D3-679B-4032-9D5F-01ED94F76921}">
      <dsp:nvSpPr>
        <dsp:cNvPr id="0" name=""/>
        <dsp:cNvSpPr/>
      </dsp:nvSpPr>
      <dsp:spPr>
        <a:xfrm>
          <a:off x="1627538"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Signs</a:t>
          </a:r>
        </a:p>
      </dsp:txBody>
      <dsp:txXfrm>
        <a:off x="1825730" y="3246868"/>
        <a:ext cx="956959" cy="956959"/>
      </dsp:txXfrm>
    </dsp:sp>
    <dsp:sp modelId="{C16CC846-29EB-4EAA-8F0C-08391FE86273}">
      <dsp:nvSpPr>
        <dsp:cNvPr id="0" name=""/>
        <dsp:cNvSpPr/>
      </dsp:nvSpPr>
      <dsp:spPr>
        <a:xfrm rot="16200000">
          <a:off x="2124359" y="2491137"/>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178315" y="2636444"/>
        <a:ext cx="251792" cy="274051"/>
      </dsp:txXfrm>
    </dsp:sp>
    <dsp:sp modelId="{0A8AF0EB-7287-4207-8F88-B73863808BC4}">
      <dsp:nvSpPr>
        <dsp:cNvPr id="0" name=""/>
        <dsp:cNvSpPr/>
      </dsp:nvSpPr>
      <dsp:spPr>
        <a:xfrm>
          <a:off x="1627538"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Ask for help</a:t>
          </a:r>
        </a:p>
      </dsp:txBody>
      <dsp:txXfrm>
        <a:off x="1825730" y="1214838"/>
        <a:ext cx="956959" cy="956959"/>
      </dsp:txXfrm>
    </dsp:sp>
    <dsp:sp modelId="{5A12E5B9-46B2-481A-95AA-FDFEBCCF1738}">
      <dsp:nvSpPr>
        <dsp:cNvPr id="0" name=""/>
        <dsp:cNvSpPr/>
      </dsp:nvSpPr>
      <dsp:spPr>
        <a:xfrm rot="19800000">
          <a:off x="2995437" y="96202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002666" y="1080353"/>
        <a:ext cx="251792" cy="2740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3A0A9-EB75-4CF4-99B9-FABC4CE45805}"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AEF52-9C05-4616-A39C-1700E0579A5E}" type="slidenum">
              <a:rPr lang="en-GB" smtClean="0"/>
              <a:t>‹#›</a:t>
            </a:fld>
            <a:endParaRPr lang="en-GB"/>
          </a:p>
        </p:txBody>
      </p:sp>
    </p:spTree>
    <p:extLst>
      <p:ext uri="{BB962C8B-B14F-4D97-AF65-F5344CB8AC3E}">
        <p14:creationId xmlns:p14="http://schemas.microsoft.com/office/powerpoint/2010/main" val="21193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I’d just like to acknowledge before we start that attachment and trauma can be an emotive subject- The content isn’t particularly “heavy” but could potentially trigger difficult feelings.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Support each others or draw on your own support networks if needed. We’ll be online for a bit after the session if there is anything you want to discuss with us. </a:t>
            </a:r>
          </a:p>
          <a:p>
            <a:endParaRPr lang="en-GB" dirty="0"/>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3</a:t>
            </a:fld>
            <a:endParaRPr lang="en-GB"/>
          </a:p>
        </p:txBody>
      </p:sp>
    </p:spTree>
    <p:extLst>
      <p:ext uri="{BB962C8B-B14F-4D97-AF65-F5344CB8AC3E}">
        <p14:creationId xmlns:p14="http://schemas.microsoft.com/office/powerpoint/2010/main" val="5619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impact does this have on learning? Clear now that it is not possible to make a clear distinction or separation between learning and social/emotional development- we need to look at the whole child. </a:t>
            </a:r>
          </a:p>
          <a:p>
            <a:endParaRPr lang="en-GB" dirty="0"/>
          </a:p>
          <a:p>
            <a:r>
              <a:rPr lang="en-GB" dirty="0"/>
              <a:t>When we ask a child to engage with learning in fact we are asking them to: </a:t>
            </a:r>
          </a:p>
          <a:p>
            <a:endParaRPr lang="en-GB" dirty="0"/>
          </a:p>
          <a:p>
            <a:r>
              <a:rPr lang="en-GB" dirty="0"/>
              <a:t>If we think about that insecurely attached child who is living in world characterised by distrust and lack of safety (in their minds at least) – these are the very features which they have learned to avoid. They have learned to avoid risks and to look after themselves- they can’t trust someone else to do it for them. They generally aren’t therefore able to tolerate the chance of getting something wrong, or appearing vulnerable in asking for help. They don’t have the emotional regulation skills to be able to tolerate the feelings of frustration (which may seem mild to you or I, but can be intolerable for them) that learning something new brings about. </a:t>
            </a:r>
          </a:p>
          <a:p>
            <a:endParaRPr lang="en-GB" dirty="0"/>
          </a:p>
          <a:p>
            <a:r>
              <a:rPr lang="en-GB" dirty="0"/>
              <a:t>This is the child who is unwilling to try, who rips up or destroys their work, who creates a diversion to avoid having to complete a task, or who alternatively is adept at keeping you involved in a conversation about something else to avoid having to start a task. Alternatively you may have the child who only feels safe when they know exactly where you are- ideally right next to them, and they use a whole range of strategies (remember both aversive and attractive) to make that happen. </a:t>
            </a: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23</a:t>
            </a:fld>
            <a:endParaRPr lang="en-GB"/>
          </a:p>
        </p:txBody>
      </p:sp>
    </p:spTree>
    <p:extLst>
      <p:ext uri="{BB962C8B-B14F-4D97-AF65-F5344CB8AC3E}">
        <p14:creationId xmlns:p14="http://schemas.microsoft.com/office/powerpoint/2010/main" val="133575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Symptoms the way people act.</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The signs and symptoms of trauma can be varied as listed here, many of these may seem familiar to you. A couple of important points to note: </a:t>
            </a:r>
          </a:p>
          <a:p>
            <a:endParaRPr lang="en-GB" altLang="en-US" dirty="0">
              <a:latin typeface="Arial" panose="020B0604020202020204" pitchFamily="34" charset="0"/>
              <a:ea typeface="ＭＳ Ｐゴシック" panose="020B0600070205080204" pitchFamily="34" charset="-128"/>
            </a:endParaRPr>
          </a:p>
          <a:p>
            <a:pPr marL="171999" indent="-171999">
              <a:buFontTx/>
              <a:buChar char="-"/>
            </a:pPr>
            <a:r>
              <a:rPr lang="en-GB" altLang="en-US" dirty="0">
                <a:latin typeface="Arial" panose="020B0604020202020204" pitchFamily="34" charset="0"/>
                <a:ea typeface="ＭＳ Ｐゴシック" panose="020B0600070205080204" pitchFamily="34" charset="-128"/>
              </a:rPr>
              <a:t>Pupils with attachment difficulties or trauma often ‘miscue’ – that is the behaviour they display is at odds with the feelings that are underpinning that behaviour – for example, anxiety or sense of vulnerability is masked through appearing angry or tough on the outside- not needing anyone. Feeling out of control can come across as being very manipulative or controlling. This means that it is easy to misinterpret or misunderstand what is happening for these students. </a:t>
            </a:r>
          </a:p>
          <a:p>
            <a:pPr marL="171999" indent="-171999">
              <a:buFontTx/>
              <a:buChar char="-"/>
            </a:pPr>
            <a:endParaRPr lang="en-GB" altLang="en-US" dirty="0">
              <a:latin typeface="Arial" panose="020B0604020202020204" pitchFamily="34" charset="0"/>
              <a:ea typeface="ＭＳ Ｐゴシック" panose="020B0600070205080204" pitchFamily="34" charset="-128"/>
            </a:endParaRPr>
          </a:p>
          <a:p>
            <a:pPr marL="171999" indent="-171999">
              <a:buFontTx/>
              <a:buChar char="-"/>
            </a:pPr>
            <a:r>
              <a:rPr lang="en-GB" altLang="en-US" dirty="0">
                <a:latin typeface="Arial" panose="020B0604020202020204" pitchFamily="34" charset="0"/>
                <a:ea typeface="ＭＳ Ｐゴシック" panose="020B0600070205080204" pitchFamily="34" charset="-128"/>
              </a:rPr>
              <a:t>Problems can occur both at home and at school or in one context only. So it is possible to believe parents when they tell you there are no problems at home- this doesn’t minimise in any way the challenges that may be experienced in school or vice versa. Being able to cope in one context does not imply choice in behaviour in another setting. </a:t>
            </a:r>
          </a:p>
          <a:p>
            <a:pPr marL="171999" indent="-171999">
              <a:buFontTx/>
              <a:buChar char="-"/>
            </a:pPr>
            <a:endParaRPr lang="en-GB" altLang="en-US" dirty="0">
              <a:latin typeface="Arial" panose="020B0604020202020204" pitchFamily="34" charset="0"/>
              <a:ea typeface="ＭＳ Ｐゴシック" panose="020B0600070205080204" pitchFamily="34" charset="-128"/>
            </a:endParaRPr>
          </a:p>
          <a:p>
            <a:pPr marL="171999" indent="-171999">
              <a:buFontTx/>
              <a:buChar char="-"/>
            </a:pPr>
            <a:r>
              <a:rPr lang="en-GB" altLang="en-US" dirty="0">
                <a:latin typeface="Arial" panose="020B0604020202020204" pitchFamily="34" charset="0"/>
                <a:ea typeface="ＭＳ Ｐゴシック" panose="020B0600070205080204" pitchFamily="34" charset="-128"/>
              </a:rPr>
              <a:t>Many of these signs and symptoms can be easily mislabelled as other disorders. For example, children may experience difficulties managing change, social relationships,  struggle with others agenda- similar to a YP with ASD. </a:t>
            </a:r>
          </a:p>
          <a:p>
            <a:endParaRPr lang="en-GB" dirty="0"/>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24</a:t>
            </a:fld>
            <a:endParaRPr lang="en-GB"/>
          </a:p>
        </p:txBody>
      </p:sp>
    </p:spTree>
    <p:extLst>
      <p:ext uri="{BB962C8B-B14F-4D97-AF65-F5344CB8AC3E}">
        <p14:creationId xmlns:p14="http://schemas.microsoft.com/office/powerpoint/2010/main" val="87115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Signs, symptoms ……….. ?</a:t>
            </a:r>
          </a:p>
          <a:p>
            <a:pPr lvl="1"/>
            <a:r>
              <a:rPr lang="en-GB" altLang="en-US" dirty="0">
                <a:latin typeface="Arial" panose="020B0604020202020204" pitchFamily="34" charset="0"/>
                <a:ea typeface="ＭＳ Ｐゴシック" panose="020B0600070205080204" pitchFamily="34" charset="-128"/>
              </a:rPr>
              <a:t>Anger, challenging, provocative behaviour, out of control, ‘bizarre’ behaviours, friendship/peer type challenges, reports that the child can only get on with adults, repetitive behaviours</a:t>
            </a:r>
          </a:p>
          <a:p>
            <a:pPr lvl="1"/>
            <a:r>
              <a:rPr lang="en-GB" altLang="en-US" dirty="0">
                <a:latin typeface="Arial" panose="020B0604020202020204" pitchFamily="34" charset="0"/>
                <a:ea typeface="ＭＳ Ｐゴシック" panose="020B0600070205080204" pitchFamily="34" charset="-128"/>
              </a:rPr>
              <a:t>Problems at home and/or school</a:t>
            </a:r>
          </a:p>
          <a:p>
            <a:r>
              <a:rPr lang="en-GB" altLang="en-US" dirty="0">
                <a:latin typeface="Arial" panose="020B0604020202020204" pitchFamily="34" charset="0"/>
                <a:ea typeface="ＭＳ Ｐゴシック" panose="020B0600070205080204" pitchFamily="34" charset="-128"/>
              </a:rPr>
              <a:t>Will the young person receive the right support?</a:t>
            </a:r>
          </a:p>
          <a:p>
            <a:pPr lvl="1"/>
            <a:r>
              <a:rPr lang="en-GB" altLang="en-US" dirty="0">
                <a:latin typeface="Arial" panose="020B0604020202020204" pitchFamily="34" charset="0"/>
                <a:ea typeface="ＭＳ Ｐゴシック" panose="020B0600070205080204" pitchFamily="34" charset="-128"/>
              </a:rPr>
              <a:t>Many of these symptoms are similar to neurodevelopmental disorders – e.g. ASD, ADHD</a:t>
            </a:r>
          </a:p>
          <a:p>
            <a:pPr lvl="1"/>
            <a:r>
              <a:rPr lang="en-GB" altLang="en-US" dirty="0">
                <a:latin typeface="Arial" panose="020B0604020202020204" pitchFamily="34" charset="0"/>
                <a:ea typeface="ＭＳ Ｐゴシック" panose="020B0600070205080204" pitchFamily="34" charset="-128"/>
              </a:rPr>
              <a:t>Behavioural responses are often not effective but they can be our first response</a:t>
            </a: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25</a:t>
            </a:fld>
            <a:endParaRPr lang="en-GB"/>
          </a:p>
        </p:txBody>
      </p:sp>
    </p:spTree>
    <p:extLst>
      <p:ext uri="{BB962C8B-B14F-4D97-AF65-F5344CB8AC3E}">
        <p14:creationId xmlns:p14="http://schemas.microsoft.com/office/powerpoint/2010/main" val="171456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Symptoms the way people act.</a:t>
            </a: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26</a:t>
            </a:fld>
            <a:endParaRPr lang="en-GB"/>
          </a:p>
        </p:txBody>
      </p:sp>
    </p:spTree>
    <p:extLst>
      <p:ext uri="{BB962C8B-B14F-4D97-AF65-F5344CB8AC3E}">
        <p14:creationId xmlns:p14="http://schemas.microsoft.com/office/powerpoint/2010/main" val="180353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most important thing you can do in school is think about connections and relationships. </a:t>
            </a:r>
          </a:p>
          <a:p>
            <a:endParaRPr lang="en-GB" dirty="0"/>
          </a:p>
          <a:p>
            <a:r>
              <a:rPr lang="en-GB" dirty="0"/>
              <a:t>-who is an appropriate key adult</a:t>
            </a:r>
          </a:p>
          <a:p>
            <a:pPr marL="171999" indent="-171999">
              <a:buFontTx/>
              <a:buChar char="-"/>
            </a:pPr>
            <a:r>
              <a:rPr lang="en-GB" dirty="0"/>
              <a:t>They are empathetic and warm, consistent and calm</a:t>
            </a:r>
          </a:p>
          <a:p>
            <a:pPr marL="171999" indent="-171999">
              <a:buFontTx/>
              <a:buChar char="-"/>
            </a:pPr>
            <a:r>
              <a:rPr lang="en-GB" dirty="0"/>
              <a:t>They may already have the beginnings of a relationship with the child</a:t>
            </a:r>
          </a:p>
          <a:p>
            <a:pPr marL="171999" indent="-171999">
              <a:buFontTx/>
              <a:buChar char="-"/>
            </a:pPr>
            <a:r>
              <a:rPr lang="en-GB" dirty="0"/>
              <a:t>They are available both physically and emotionally</a:t>
            </a:r>
          </a:p>
          <a:p>
            <a:r>
              <a:rPr lang="en-GB" dirty="0"/>
              <a:t>(you can involve the child in the choice but make sure it is from a selection of appropriate individuals)</a:t>
            </a:r>
          </a:p>
          <a:p>
            <a:endParaRPr lang="en-GB" dirty="0"/>
          </a:p>
          <a:p>
            <a:r>
              <a:rPr lang="en-GB" dirty="0"/>
              <a:t>-some children will thrive from closeness and physical contact- others may find that intolerable- you need to take the lead from the child. </a:t>
            </a:r>
          </a:p>
          <a:p>
            <a:endParaRPr lang="en-GB" dirty="0"/>
          </a:p>
          <a:p>
            <a:pPr marL="171999" indent="-171999">
              <a:buFontTx/>
              <a:buChar char="-"/>
            </a:pPr>
            <a:r>
              <a:rPr lang="en-GB" dirty="0"/>
              <a:t>Children who have experienced difficult relationships often haven’t had the feeling of being ‘held in mind’- of someone who thinks about them when they are not physically there, who is making sure they are safe (so they don’t have to do it themselves). How can we demonstrate this? Take note of the child’s interests and mention these (e.g. did you watch the football? How was the match at the weekend? I saw this and thought of you?) Be reliable- when you say you will do something, make sure you do it. </a:t>
            </a:r>
          </a:p>
          <a:p>
            <a:pPr marL="171999" indent="-171999">
              <a:buFontTx/>
              <a:buChar char="-"/>
            </a:pPr>
            <a:endParaRPr lang="en-GB" dirty="0"/>
          </a:p>
          <a:p>
            <a:pPr marL="171999" indent="-171999">
              <a:buFontTx/>
              <a:buChar char="-"/>
            </a:pPr>
            <a:r>
              <a:rPr lang="en-GB" dirty="0"/>
              <a:t>Not just the key person- think about whether everyone in school is on the same page on this and how can you develop this sense of belonging and safety for all children in school?</a:t>
            </a: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27</a:t>
            </a:fld>
            <a:endParaRPr lang="en-GB"/>
          </a:p>
        </p:txBody>
      </p:sp>
    </p:spTree>
    <p:extLst>
      <p:ext uri="{BB962C8B-B14F-4D97-AF65-F5344CB8AC3E}">
        <p14:creationId xmlns:p14="http://schemas.microsoft.com/office/powerpoint/2010/main" val="21788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29</a:t>
            </a:fld>
            <a:endParaRPr lang="en-GB"/>
          </a:p>
        </p:txBody>
      </p:sp>
    </p:spTree>
    <p:extLst>
      <p:ext uri="{BB962C8B-B14F-4D97-AF65-F5344CB8AC3E}">
        <p14:creationId xmlns:p14="http://schemas.microsoft.com/office/powerpoint/2010/main" val="252465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ea typeface="ＭＳ Ｐゴシック" panose="020B0600070205080204" pitchFamily="34" charset="-128"/>
              </a:rPr>
              <a:t>A strategy which can be helpful in dealing with those challenging moments is emotion coaching. It is a method which is built on the evidence from neuroscience discussed earlier- we know that what adults do shapes brain development- so lets deal with situations in a way that will strengthen brain development. </a:t>
            </a:r>
          </a:p>
          <a:p>
            <a:pPr eaLnBrk="1" hangingPunct="1"/>
            <a:endParaRPr lang="en-GB" altLang="en-US" dirty="0">
              <a:latin typeface="Arial" panose="020B0604020202020204" pitchFamily="34" charset="0"/>
              <a:ea typeface="ＭＳ Ｐゴシック" panose="020B0600070205080204" pitchFamily="34" charset="-128"/>
            </a:endParaRPr>
          </a:p>
          <a:p>
            <a:r>
              <a:rPr lang="en-GB" dirty="0"/>
              <a:t>Recognises</a:t>
            </a:r>
            <a:r>
              <a:rPr lang="en-GB" baseline="0" dirty="0"/>
              <a:t> that emotional regulation is not possible for young people alone. Their feelings are too big – primitive (downstairs) brain is in the driving seat – threat response, fight flight. Young people need support to move upstairs. This is CO-REGULATION.  Emotion coaching is a kind of ‘how to’ of co-regulation. </a:t>
            </a:r>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All feelings are ok – no shame or judgement</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Helping the child to label the emotion- helps to engage the cortex- cognitive aspects of the brain- creates a sense of distance between the child and the emotion. Begins by you labelling it for them.</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Emotion coaching suggests a approach which includes high levels of empathy but also high levels of guidance and support. As opposed to lots of guidance, but no empathy or lots of empathy but no support, or a lack of either, which can come across to the child as disapproving or dismissive of their feelings and experiences or suggest to them that there is no hope for a way forwards. </a:t>
            </a:r>
          </a:p>
          <a:p>
            <a:pPr eaLnBrk="1" hangingPunct="1"/>
            <a:endParaRPr lang="en-GB" altLang="en-US"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30</a:t>
            </a:fld>
            <a:endParaRPr lang="en-GB"/>
          </a:p>
        </p:txBody>
      </p:sp>
    </p:spTree>
    <p:extLst>
      <p:ext uri="{BB962C8B-B14F-4D97-AF65-F5344CB8AC3E}">
        <p14:creationId xmlns:p14="http://schemas.microsoft.com/office/powerpoint/2010/main" val="138319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Five Essential Steps of Emotion Coaching.</a:t>
            </a:r>
            <a:r>
              <a:rPr lang="en-GB" dirty="0"/>
              <a:t> </a:t>
            </a:r>
          </a:p>
          <a:p>
            <a:r>
              <a:rPr lang="en-GB" b="1" dirty="0"/>
              <a:t>Step 1 – Be aware of emotions and tune in to the child’s emotions and your own</a:t>
            </a:r>
            <a:endParaRPr lang="en-GB" dirty="0"/>
          </a:p>
          <a:p>
            <a:r>
              <a:rPr lang="en-GB" dirty="0"/>
              <a:t>pay attention to your own emotions, from happiness to sadness to </a:t>
            </a:r>
            <a:r>
              <a:rPr lang="en-GB" dirty="0" err="1"/>
              <a:t>angerN</a:t>
            </a:r>
            <a:endParaRPr lang="en-GB" dirty="0"/>
          </a:p>
          <a:p>
            <a:r>
              <a:rPr lang="en-GB" dirty="0"/>
              <a:t>understand that emotions are a natural and valuable part of life</a:t>
            </a:r>
          </a:p>
          <a:p>
            <a:r>
              <a:rPr lang="en-GB" dirty="0"/>
              <a:t>observe, listen and learn how your child expresses different emotions</a:t>
            </a:r>
          </a:p>
          <a:p>
            <a:r>
              <a:rPr lang="en-GB" dirty="0"/>
              <a:t>watch for changes in facial expressions, body language, posture and tone of voice.</a:t>
            </a:r>
          </a:p>
          <a:p>
            <a:r>
              <a:rPr lang="en-GB" b="1" dirty="0"/>
              <a:t>Step 2- Connect with the child. Use emotional moments as opportunities to connect</a:t>
            </a:r>
            <a:endParaRPr lang="en-GB" dirty="0"/>
          </a:p>
          <a:p>
            <a:r>
              <a:rPr lang="en-GB" dirty="0"/>
              <a:t>pay close attention to the child’s emotions</a:t>
            </a:r>
          </a:p>
          <a:p>
            <a:r>
              <a:rPr lang="en-GB" dirty="0"/>
              <a:t>try not to dismiss or avoid them</a:t>
            </a:r>
          </a:p>
          <a:p>
            <a:r>
              <a:rPr lang="en-GB" dirty="0"/>
              <a:t>see emotional moments as opportunities for teaching.</a:t>
            </a:r>
          </a:p>
          <a:p>
            <a:r>
              <a:rPr lang="en-GB" dirty="0"/>
              <a:t>recognise feelings and encourage the child to talk about his or her emotions</a:t>
            </a:r>
          </a:p>
          <a:p>
            <a:r>
              <a:rPr lang="en-GB" dirty="0"/>
              <a:t>provide guidance before emotions escalate into misbehaviour</a:t>
            </a:r>
          </a:p>
          <a:p>
            <a:r>
              <a:rPr lang="en-GB" b="1" dirty="0"/>
              <a:t>Step 3 – Listen to the child. Respect the child’s feelings by taking time to listen carefully</a:t>
            </a:r>
            <a:endParaRPr lang="en-GB" dirty="0"/>
          </a:p>
          <a:p>
            <a:r>
              <a:rPr lang="en-GB" dirty="0"/>
              <a:t>take the child’s emotions seriously</a:t>
            </a:r>
          </a:p>
          <a:p>
            <a:r>
              <a:rPr lang="en-GB" dirty="0"/>
              <a:t>show the child that you understand what he or she is feeling</a:t>
            </a:r>
          </a:p>
          <a:p>
            <a:r>
              <a:rPr lang="en-GB" dirty="0"/>
              <a:t>avoid judging or criticising the child’s emotions</a:t>
            </a:r>
          </a:p>
          <a:p>
            <a:r>
              <a:rPr lang="en-GB" b="1" dirty="0"/>
              <a:t>Step 4 – Name emotions. Help the child identify and name emotions</a:t>
            </a:r>
            <a:endParaRPr lang="en-GB" dirty="0"/>
          </a:p>
          <a:p>
            <a:r>
              <a:rPr lang="en-GB" dirty="0"/>
              <a:t>identify the emotions the child is experiencing instead of telling the child how he or she should feel</a:t>
            </a:r>
          </a:p>
          <a:p>
            <a:r>
              <a:rPr lang="en-GB" dirty="0"/>
              <a:t>naming emotions helps soothe a child</a:t>
            </a:r>
          </a:p>
          <a:p>
            <a:r>
              <a:rPr lang="en-GB" dirty="0"/>
              <a:t>set a good example by naming your own emotions and talking about them</a:t>
            </a:r>
          </a:p>
          <a:p>
            <a:r>
              <a:rPr lang="en-GB" dirty="0"/>
              <a:t>help the child to build a vocabulary for different feelings</a:t>
            </a:r>
          </a:p>
          <a:p>
            <a:r>
              <a:rPr lang="en-GB" dirty="0"/>
              <a:t> </a:t>
            </a:r>
            <a:r>
              <a:rPr lang="en-GB" b="1" dirty="0"/>
              <a:t>Step 5 -  Find good solutions. Explore solutions to problems together</a:t>
            </a:r>
            <a:endParaRPr lang="en-GB" dirty="0"/>
          </a:p>
          <a:p>
            <a:r>
              <a:rPr lang="en-GB" dirty="0"/>
              <a:t>redirect misbehaving children for what they do, not what they feel</a:t>
            </a:r>
          </a:p>
          <a:p>
            <a:r>
              <a:rPr lang="en-GB" dirty="0"/>
              <a:t>when children misbehave, help them to identify their feelings and explain why their behaviour was inappropriate</a:t>
            </a:r>
          </a:p>
          <a:p>
            <a:r>
              <a:rPr lang="en-GB" dirty="0"/>
              <a:t>encourage emotional expression but set clear limits on behaviour</a:t>
            </a:r>
          </a:p>
          <a:p>
            <a:r>
              <a:rPr lang="en-GB" dirty="0"/>
              <a:t>help children think through possible solutions</a:t>
            </a:r>
          </a:p>
          <a:p>
            <a:r>
              <a:rPr lang="en-GB" dirty="0"/>
              <a:t>don’t expect too much too soon</a:t>
            </a:r>
          </a:p>
          <a:p>
            <a:r>
              <a:rPr lang="en-GB" dirty="0"/>
              <a:t>be aware of potentially difficult settings and be prepared to help the child through them</a:t>
            </a:r>
          </a:p>
          <a:p>
            <a:r>
              <a:rPr lang="en-GB" dirty="0"/>
              <a:t>create situations where the child can explore without hearing lots of ‘don’ts’</a:t>
            </a:r>
          </a:p>
          <a:p>
            <a:r>
              <a:rPr lang="en-GB" dirty="0"/>
              <a:t>catch the child doing lots of things right and praise them</a:t>
            </a:r>
          </a:p>
          <a:p>
            <a:r>
              <a:rPr lang="en-GB" dirty="0"/>
              <a:t>make tasks as fun as possible e.g. with a young child, tidying up together</a:t>
            </a: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31</a:t>
            </a:fld>
            <a:endParaRPr lang="en-GB"/>
          </a:p>
        </p:txBody>
      </p:sp>
    </p:spTree>
    <p:extLst>
      <p:ext uri="{BB962C8B-B14F-4D97-AF65-F5344CB8AC3E}">
        <p14:creationId xmlns:p14="http://schemas.microsoft.com/office/powerpoint/2010/main" val="361619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ea typeface="ＭＳ Ｐゴシック" panose="020B0600070205080204" pitchFamily="34" charset="-128"/>
              </a:rPr>
              <a:t>The challenge here is to be in control of the relationship without being controlling or directive- these are students who do not respond well to strict, inflexible approaches such as zero tolerance. Even use of behavioural strategies such as rewards can be interpreted as an attempt to control or manipulate. </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We can start by understanding the child. Once we have empathy and understanding for the behaviour, we can respond in more attuned ways. We need to be able to communicate this to others too (especially for those of you in secondary environments, this can be a real challenge). </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As noted above, important to start from a position of being regulated and calm yourself. </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A good starting point can be to try to reflect the needs you are seeing e.g. ‘I see you need help with…’. Most students won’t be able to answer ‘why’ in response to their behaviours- not usually helpful and run the risk of triggering further feelings of shame. Need to be non-judgemental in our approach. </a:t>
            </a: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32</a:t>
            </a:fld>
            <a:endParaRPr lang="en-GB"/>
          </a:p>
        </p:txBody>
      </p:sp>
    </p:spTree>
    <p:extLst>
      <p:ext uri="{BB962C8B-B14F-4D97-AF65-F5344CB8AC3E}">
        <p14:creationId xmlns:p14="http://schemas.microsoft.com/office/powerpoint/2010/main" val="300222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quickly point out the learning objectives.  Explain that we are going to introduce relevant theoretical ideas and what neuroscience tells us out the impact of attachment and trauma but also focus on practical strategies. Reminder of the resources that have been sent out. </a:t>
            </a:r>
          </a:p>
          <a:p>
            <a:endParaRPr lang="en-GB" dirty="0"/>
          </a:p>
          <a:p>
            <a:r>
              <a:rPr lang="en-GB" dirty="0"/>
              <a:t>Highlight the second point</a:t>
            </a:r>
          </a:p>
          <a:p>
            <a:endParaRPr lang="en-GB" dirty="0"/>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4</a:t>
            </a:fld>
            <a:endParaRPr lang="en-GB"/>
          </a:p>
        </p:txBody>
      </p:sp>
    </p:spTree>
    <p:extLst>
      <p:ext uri="{BB962C8B-B14F-4D97-AF65-F5344CB8AC3E}">
        <p14:creationId xmlns:p14="http://schemas.microsoft.com/office/powerpoint/2010/main" val="126161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Three major tasks of adolescence are physical development, cognitive development and psycho-social development. Physical development refers mostly to the process of puberty; the development of secondary sex characteristics and gains in height and weight. It also refers to ongoing brain development, which continues until at least the early twenties (some argue they continue until about 30). Cognitive development refers to the development of abstract thinking and advanced reasoning. Psycho-social development refers to establishing a personal identity, autonomy (especially from the family unit) and intimacy (friendships and the beginnings of relationships). It also refers to achievement, particularly educational achievement.</a:t>
            </a:r>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14</a:t>
            </a:fld>
            <a:endParaRPr lang="en-GB"/>
          </a:p>
        </p:txBody>
      </p:sp>
    </p:spTree>
    <p:extLst>
      <p:ext uri="{BB962C8B-B14F-4D97-AF65-F5344CB8AC3E}">
        <p14:creationId xmlns:p14="http://schemas.microsoft.com/office/powerpoint/2010/main" val="287251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Intervening when a mental health problem starts is always important, regardless of the person’s age. However, the impact on whole-of-life functioning is enormous when a mental health problem starts during adolescence. It interferes with adolescent development of all kinds. Drug and alcohol use, which often go along with mental health problems, can particularly interfere with brain development in a permanent way. Therefore, during adolescence, it’s not just a matter of early intervention for its own sake, but for the sake of normal healthy development.</a:t>
            </a:r>
          </a:p>
          <a:p>
            <a:endParaRPr lang="en-GB" dirty="0"/>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15</a:t>
            </a:fld>
            <a:endParaRPr lang="en-GB"/>
          </a:p>
        </p:txBody>
      </p:sp>
    </p:spTree>
    <p:extLst>
      <p:ext uri="{BB962C8B-B14F-4D97-AF65-F5344CB8AC3E}">
        <p14:creationId xmlns:p14="http://schemas.microsoft.com/office/powerpoint/2010/main" val="149546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Outline and discuss the </a:t>
            </a:r>
            <a:r>
              <a:rPr lang="en-GB" dirty="0" err="1"/>
              <a:t>fivesteps</a:t>
            </a:r>
            <a:r>
              <a:rPr lang="en-GB" dirty="0"/>
              <a:t> of MHFA. A – Ask about suicide L – Listen non-judgmentally G – Give reassurance and information E – Encourage young person to get appropriate help and support E – Encourage self-help strategies Emphasise the ‘fluidity” of the model; especially in relation to young people. The actions are not necessarily steps to be followed in a fixed order. The helper needs to be flexible and responsive to the situation and the needs of the young person they are helping.</a:t>
            </a:r>
          </a:p>
          <a:p>
            <a:endParaRPr lang="en-GB" dirty="0"/>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17</a:t>
            </a:fld>
            <a:endParaRPr lang="en-GB"/>
          </a:p>
        </p:txBody>
      </p:sp>
    </p:spTree>
    <p:extLst>
      <p:ext uri="{BB962C8B-B14F-4D97-AF65-F5344CB8AC3E}">
        <p14:creationId xmlns:p14="http://schemas.microsoft.com/office/powerpoint/2010/main" val="43843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Attachment can be thought of as a continuum ranging from securely to insecurely attached. </a:t>
            </a:r>
          </a:p>
          <a:p>
            <a:endParaRPr lang="en-GB" dirty="0"/>
          </a:p>
          <a:p>
            <a:r>
              <a:rPr lang="en-GB" dirty="0"/>
              <a:t>At one end, we have the securely attached child, who has received that attuned care and responsive parenting, and who therefore has grown up in a world that appears safe and predictable and where adults have shown themselves to be trustworthy and supportive.  This provides the foundations for that child to be able to feel safe and secure and to have a positive sense of themselves as lovable and able to interact successfully with others. Essentially they can begin to develop resilience which will allow them to be better able to cope with more difficult situations and challenges when they occur. </a:t>
            </a:r>
          </a:p>
          <a:p>
            <a:endParaRPr lang="en-GB" dirty="0"/>
          </a:p>
          <a:p>
            <a:r>
              <a:rPr lang="en-GB" dirty="0"/>
              <a:t>Furthermore, the securely attached child is more willing to take risks and explore the world around them- all of which underpin successful learning. </a:t>
            </a:r>
          </a:p>
          <a:p>
            <a:endParaRPr lang="en-GB" dirty="0"/>
          </a:p>
          <a:p>
            <a:r>
              <a:rPr lang="en-GB" dirty="0"/>
              <a:t>When we think about resilience, we often talk about risk and protective factors and secure attachment is one of those protective factors which can provide a buffer against the impact of later adversity.</a:t>
            </a:r>
          </a:p>
          <a:p>
            <a:endParaRPr lang="en-GB" dirty="0"/>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18</a:t>
            </a:fld>
            <a:endParaRPr lang="en-GB"/>
          </a:p>
        </p:txBody>
      </p:sp>
    </p:spTree>
    <p:extLst>
      <p:ext uri="{BB962C8B-B14F-4D97-AF65-F5344CB8AC3E}">
        <p14:creationId xmlns:p14="http://schemas.microsoft.com/office/powerpoint/2010/main" val="406462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other end of the spectrum we have insecure attachment. This occurs when caregivers are unresponsive, inconsistent or even frightening in their interactions with the child. However, the infant will continue to try to forge that attachment, even in these adverse circumstances, such is the biological imperative for attachment and connection with others. This can lead to the development of a range of behavioural strategies which the child uses to keep themselves safe and get their needs met. In the circumstances, these strategies are viewed as normal responses, however, as the child develops and moves into different circumstances, such as school, these behaviours can appear maladaptive and unhelpful. </a:t>
            </a:r>
          </a:p>
          <a:p>
            <a:endParaRPr lang="en-GB" dirty="0"/>
          </a:p>
          <a:p>
            <a:r>
              <a:rPr lang="en-GB" dirty="0"/>
              <a:t>Essentially for the insecurely attached child, they have experienced a world that is unpredictable and unsafe, and where adults are unhelpful, not trustworthy and even frightening. They are not able to develop those essential neural pathways and develop those skills for emotional regulation and they begin to view themselves as </a:t>
            </a:r>
            <a:r>
              <a:rPr lang="en-GB" dirty="0" err="1"/>
              <a:t>unloveable</a:t>
            </a:r>
            <a:r>
              <a:rPr lang="en-GB" dirty="0"/>
              <a:t> and unworthy.  These ways of thinking about the world become embedded and shape their interactions with other people and the world moving forwards. </a:t>
            </a:r>
          </a:p>
          <a:p>
            <a:endParaRPr lang="en-GB" dirty="0"/>
          </a:p>
          <a:p>
            <a:r>
              <a:rPr lang="en-GB" dirty="0"/>
              <a:t>Their world is characterised by dysregulation and distrust. </a:t>
            </a:r>
          </a:p>
          <a:p>
            <a:endParaRPr lang="en-GB" dirty="0"/>
          </a:p>
          <a:p>
            <a:r>
              <a:rPr lang="en-GB" dirty="0"/>
              <a:t>At this point it’s important to think back to that idea of a continuum- it’s not a case of securely or insecurely attached and two black and white positions, in reality the picture is likely to be much more complex and depends on the unique experiences of that individual. </a:t>
            </a:r>
          </a:p>
          <a:p>
            <a:endParaRPr lang="en-GB" dirty="0"/>
          </a:p>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19</a:t>
            </a:fld>
            <a:endParaRPr lang="en-GB"/>
          </a:p>
        </p:txBody>
      </p:sp>
    </p:spTree>
    <p:extLst>
      <p:ext uri="{BB962C8B-B14F-4D97-AF65-F5344CB8AC3E}">
        <p14:creationId xmlns:p14="http://schemas.microsoft.com/office/powerpoint/2010/main" val="365003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with ACEs</a:t>
            </a:r>
          </a:p>
        </p:txBody>
      </p:sp>
      <p:sp>
        <p:nvSpPr>
          <p:cNvPr id="4" name="Slide Number Placeholder 3"/>
          <p:cNvSpPr>
            <a:spLocks noGrp="1"/>
          </p:cNvSpPr>
          <p:nvPr>
            <p:ph type="sldNum" sz="quarter" idx="5"/>
          </p:nvPr>
        </p:nvSpPr>
        <p:spPr/>
        <p:txBody>
          <a:bodyPr/>
          <a:lstStyle/>
          <a:p>
            <a:fld id="{4BEAEF52-9C05-4616-A39C-1700E0579A5E}" type="slidenum">
              <a:rPr lang="en-GB" smtClean="0"/>
              <a:t>20</a:t>
            </a:fld>
            <a:endParaRPr lang="en-GB"/>
          </a:p>
        </p:txBody>
      </p:sp>
    </p:spTree>
    <p:extLst>
      <p:ext uri="{BB962C8B-B14F-4D97-AF65-F5344CB8AC3E}">
        <p14:creationId xmlns:p14="http://schemas.microsoft.com/office/powerpoint/2010/main" val="408594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resources – why do teachers need to consider these factors?</a:t>
            </a:r>
          </a:p>
        </p:txBody>
      </p:sp>
      <p:sp>
        <p:nvSpPr>
          <p:cNvPr id="4" name="Slide Number Placeholder 3"/>
          <p:cNvSpPr>
            <a:spLocks noGrp="1"/>
          </p:cNvSpPr>
          <p:nvPr>
            <p:ph type="sldNum" sz="quarter" idx="5"/>
          </p:nvPr>
        </p:nvSpPr>
        <p:spPr/>
        <p:txBody>
          <a:bodyPr/>
          <a:lstStyle/>
          <a:p>
            <a:fld id="{4BEAEF52-9C05-4616-A39C-1700E0579A5E}" type="slidenum">
              <a:rPr lang="en-GB" smtClean="0"/>
              <a:t>22</a:t>
            </a:fld>
            <a:endParaRPr lang="en-GB"/>
          </a:p>
        </p:txBody>
      </p:sp>
    </p:spTree>
    <p:extLst>
      <p:ext uri="{BB962C8B-B14F-4D97-AF65-F5344CB8AC3E}">
        <p14:creationId xmlns:p14="http://schemas.microsoft.com/office/powerpoint/2010/main" val="1127482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51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4123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52136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00093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1A9A2591-EEF0-433C-810D-0B3D1561BABF}" type="slidenum">
              <a:rPr lang="en-GB" altLang="en-US" smtClean="0"/>
              <a:pPr>
                <a:defRPr/>
              </a:pPr>
              <a:t>‹#›</a:t>
            </a:fld>
            <a:endParaRPr lang="en-GB" altLang="en-US"/>
          </a:p>
        </p:txBody>
      </p:sp>
      <p:sp>
        <p:nvSpPr>
          <p:cNvPr id="7" name="Date Placeholder 3"/>
          <p:cNvSpPr txBox="1">
            <a:spLocks/>
          </p:cNvSpPr>
          <p:nvPr userDrawn="1"/>
        </p:nvSpPr>
        <p:spPr>
          <a:xfrm>
            <a:off x="838200" y="6356350"/>
            <a:ext cx="2743200"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3A6FD2A8-89ED-48FA-B7FF-6B8480C8C554}" type="datetimeFigureOut">
              <a:rPr lang="en-GB" smtClean="0"/>
              <a:pPr>
                <a:defRPr/>
              </a:pPr>
              <a:t>09/11/2023</a:t>
            </a:fld>
            <a:endParaRPr lang="en-GB"/>
          </a:p>
        </p:txBody>
      </p:sp>
      <p:sp>
        <p:nvSpPr>
          <p:cNvPr id="8"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DDDD52A2-EF5B-4852-991F-921A38D52139}" type="slidenum">
              <a:rPr lang="en-GB" smtClean="0"/>
              <a:pPr>
                <a:defRPr/>
              </a:pPr>
              <a:t>‹#›</a:t>
            </a:fld>
            <a:endParaRPr lang="en-GB"/>
          </a:p>
        </p:txBody>
      </p:sp>
      <p:grpSp>
        <p:nvGrpSpPr>
          <p:cNvPr id="9" name="Group 21"/>
          <p:cNvGrpSpPr>
            <a:grpSpLocks/>
          </p:cNvGrpSpPr>
          <p:nvPr userDrawn="1"/>
        </p:nvGrpSpPr>
        <p:grpSpPr bwMode="auto">
          <a:xfrm>
            <a:off x="0" y="5972175"/>
            <a:ext cx="12192000" cy="885825"/>
            <a:chOff x="0" y="5972090"/>
            <a:chExt cx="12192000" cy="885909"/>
          </a:xfrm>
        </p:grpSpPr>
        <p:sp>
          <p:nvSpPr>
            <p:cNvPr id="10" name="Rectangle 9"/>
            <p:cNvSpPr/>
            <p:nvPr/>
          </p:nvSpPr>
          <p:spPr>
            <a:xfrm>
              <a:off x="0" y="5972090"/>
              <a:ext cx="12192000" cy="885909"/>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1"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7050" y="5991141"/>
              <a:ext cx="2618506" cy="8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191000" y="6116567"/>
              <a:ext cx="3810000" cy="522337"/>
            </a:xfrm>
            <a:prstGeom prst="rect">
              <a:avLst/>
            </a:prstGeom>
            <a:noFill/>
            <a:ln>
              <a:noFill/>
            </a:ln>
          </p:spPr>
          <p:txBody>
            <a:bodyPr>
              <a:spAutoFit/>
            </a:bodyPr>
            <a:lstStyle/>
            <a:p>
              <a:pPr algn="ctr">
                <a:defRPr/>
              </a:pPr>
              <a:r>
                <a:rPr lang="en-GB" sz="2800" spc="-150" dirty="0">
                  <a:solidFill>
                    <a:schemeClr val="bg1"/>
                  </a:solidFill>
                  <a:latin typeface="+mn-lt"/>
                </a:rPr>
                <a:t>www.</a:t>
              </a:r>
              <a:r>
                <a:rPr lang="en-GB" sz="2800" b="1" spc="-150" dirty="0">
                  <a:solidFill>
                    <a:schemeClr val="bg1"/>
                  </a:solidFill>
                  <a:latin typeface="+mn-lt"/>
                </a:rPr>
                <a:t>inspiringteachers</a:t>
              </a:r>
              <a:r>
                <a:rPr lang="en-GB" sz="2800" spc="-150" dirty="0">
                  <a:solidFill>
                    <a:schemeClr val="bg1"/>
                  </a:solidFill>
                  <a:latin typeface="+mn-lt"/>
                </a:rPr>
                <a:t>.me</a:t>
              </a:r>
              <a:endParaRPr lang="en-GB" spc="-150" dirty="0">
                <a:solidFill>
                  <a:schemeClr val="bg1"/>
                </a:solidFill>
                <a:latin typeface="+mn-lt"/>
              </a:endParaRPr>
            </a:p>
          </p:txBody>
        </p:sp>
        <p:pic>
          <p:nvPicPr>
            <p:cNvPr id="13" name="Picture 4" descr="https://www.getsimi.com/public/img/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59" y="60747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soilsolutions.com.au/images/twitter-circle-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55" y="6155993"/>
              <a:ext cx="52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http://www.herestwocents.com/images/linkedin.png?14128896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509" y="60874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userDrawn="1"/>
        </p:nvSpPr>
        <p:spPr>
          <a:xfrm>
            <a:off x="0" y="0"/>
            <a:ext cx="12192000" cy="598488"/>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TextBox 16"/>
          <p:cNvSpPr txBox="1"/>
          <p:nvPr userDrawn="1"/>
        </p:nvSpPr>
        <p:spPr>
          <a:xfrm>
            <a:off x="142875" y="31750"/>
            <a:ext cx="2705100" cy="522288"/>
          </a:xfrm>
          <a:prstGeom prst="rect">
            <a:avLst/>
          </a:prstGeom>
          <a:noFill/>
        </p:spPr>
        <p:txBody>
          <a:bodyPr wrap="none">
            <a:spAutoFit/>
          </a:bodyPr>
          <a:lstStyle/>
          <a:p>
            <a:pPr>
              <a:defRPr/>
            </a:pPr>
            <a:r>
              <a:rPr lang="en-GB" sz="2800" b="1" spc="-150">
                <a:solidFill>
                  <a:schemeClr val="bg1"/>
                </a:solidFill>
                <a:latin typeface="+mn-lt"/>
              </a:rPr>
              <a:t>Educational Theory</a:t>
            </a:r>
            <a:endParaRPr lang="en-GB" sz="2800" spc="-150" dirty="0">
              <a:solidFill>
                <a:schemeClr val="bg1"/>
              </a:solidFill>
              <a:latin typeface="+mn-lt"/>
            </a:endParaRPr>
          </a:p>
        </p:txBody>
      </p:sp>
      <p:sp>
        <p:nvSpPr>
          <p:cNvPr id="2" name="Title 1"/>
          <p:cNvSpPr>
            <a:spLocks noGrp="1"/>
          </p:cNvSpPr>
          <p:nvPr>
            <p:ph type="title"/>
          </p:nvPr>
        </p:nvSpPr>
        <p:spPr>
          <a:xfrm>
            <a:off x="1162051" y="854574"/>
            <a:ext cx="10883900" cy="769441"/>
          </a:xfrm>
        </p:spPr>
        <p:txBody>
          <a:bodyPr/>
          <a:lstStyle/>
          <a:p>
            <a:r>
              <a:rPr lang="en-US"/>
              <a:t>Click to edit Master title style</a:t>
            </a:r>
            <a:endParaRPr lang="en-GB"/>
          </a:p>
        </p:txBody>
      </p:sp>
      <p:sp>
        <p:nvSpPr>
          <p:cNvPr id="3" name="Content Placeholder 2"/>
          <p:cNvSpPr>
            <a:spLocks noGrp="1"/>
          </p:cNvSpPr>
          <p:nvPr>
            <p:ph sz="quarter" idx="1"/>
          </p:nvPr>
        </p:nvSpPr>
        <p:spPr>
          <a:xfrm>
            <a:off x="1217084" y="1905000"/>
            <a:ext cx="53043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1217084" y="4076700"/>
            <a:ext cx="53043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6724652" y="1905000"/>
            <a:ext cx="530648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Rectangle 67"/>
          <p:cNvSpPr>
            <a:spLocks noGrp="1" noChangeArrowheads="1"/>
          </p:cNvSpPr>
          <p:nvPr>
            <p:ph type="dt" sz="half" idx="10"/>
          </p:nvPr>
        </p:nvSpPr>
        <p:spPr/>
        <p:txBody>
          <a:bodyPr/>
          <a:lstStyle>
            <a:lvl1pPr>
              <a:defRPr/>
            </a:lvl1pPr>
          </a:lstStyle>
          <a:p>
            <a:pPr>
              <a:defRPr/>
            </a:pPr>
            <a:endParaRPr lang="en-GB"/>
          </a:p>
        </p:txBody>
      </p:sp>
      <p:sp>
        <p:nvSpPr>
          <p:cNvPr id="19" name="Rectangle 68"/>
          <p:cNvSpPr>
            <a:spLocks noGrp="1" noChangeArrowheads="1"/>
          </p:cNvSpPr>
          <p:nvPr>
            <p:ph type="ftr" sz="quarter" idx="11"/>
          </p:nvPr>
        </p:nvSpPr>
        <p:spPr/>
        <p:txBody>
          <a:bodyPr/>
          <a:lstStyle>
            <a:lvl1pPr>
              <a:defRPr/>
            </a:lvl1pPr>
          </a:lstStyle>
          <a:p>
            <a:pPr>
              <a:defRPr/>
            </a:pPr>
            <a:endParaRPr lang="en-GB"/>
          </a:p>
        </p:txBody>
      </p:sp>
      <p:sp>
        <p:nvSpPr>
          <p:cNvPr id="20" name="Rectangle 69"/>
          <p:cNvSpPr>
            <a:spLocks noGrp="1" noChangeArrowheads="1"/>
          </p:cNvSpPr>
          <p:nvPr>
            <p:ph type="sldNum" sz="quarter" idx="12"/>
          </p:nvPr>
        </p:nvSpPr>
        <p:spPr/>
        <p:txBody>
          <a:bodyPr/>
          <a:lstStyle>
            <a:lvl1pPr>
              <a:defRPr/>
            </a:lvl1pPr>
          </a:lstStyle>
          <a:p>
            <a:pPr>
              <a:defRPr/>
            </a:pPr>
            <a:fld id="{130671BB-F7EA-4C3D-B956-185AD3C6309B}" type="slidenum">
              <a:rPr lang="en-GB" altLang="en-US"/>
              <a:pPr>
                <a:defRPr/>
              </a:pPr>
              <a:t>‹#›</a:t>
            </a:fld>
            <a:endParaRPr lang="en-GB" altLang="en-US"/>
          </a:p>
        </p:txBody>
      </p:sp>
    </p:spTree>
    <p:extLst>
      <p:ext uri="{BB962C8B-B14F-4D97-AF65-F5344CB8AC3E}">
        <p14:creationId xmlns:p14="http://schemas.microsoft.com/office/powerpoint/2010/main" val="167968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F5A24D1E-6845-44C7-89CD-17F433D93A0F}" type="slidenum">
              <a:rPr lang="en-GB" altLang="en-US" smtClean="0"/>
              <a:pPr>
                <a:defRPr/>
              </a:pPr>
              <a:t>‹#›</a:t>
            </a:fld>
            <a:endParaRPr lang="en-GB" altLang="en-US"/>
          </a:p>
        </p:txBody>
      </p:sp>
      <p:sp>
        <p:nvSpPr>
          <p:cNvPr id="6" name="Date Placeholder 3"/>
          <p:cNvSpPr txBox="1">
            <a:spLocks/>
          </p:cNvSpPr>
          <p:nvPr userDrawn="1"/>
        </p:nvSpPr>
        <p:spPr>
          <a:xfrm>
            <a:off x="838200" y="6356350"/>
            <a:ext cx="2743200"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3A6FD2A8-89ED-48FA-B7FF-6B8480C8C554}" type="datetimeFigureOut">
              <a:rPr lang="en-GB" smtClean="0"/>
              <a:pPr>
                <a:defRPr/>
              </a:pPr>
              <a:t>09/11/2023</a:t>
            </a:fld>
            <a:endParaRPr lang="en-GB"/>
          </a:p>
        </p:txBody>
      </p:sp>
      <p:sp>
        <p:nvSpPr>
          <p:cNvPr id="7"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C3F58BC8-CB34-4A03-AB09-EFF41066188B}" type="slidenum">
              <a:rPr lang="en-GB" smtClean="0"/>
              <a:pPr>
                <a:defRPr/>
              </a:pPr>
              <a:t>‹#›</a:t>
            </a:fld>
            <a:endParaRPr lang="en-GB"/>
          </a:p>
        </p:txBody>
      </p:sp>
      <p:grpSp>
        <p:nvGrpSpPr>
          <p:cNvPr id="8" name="Group 21"/>
          <p:cNvGrpSpPr>
            <a:grpSpLocks/>
          </p:cNvGrpSpPr>
          <p:nvPr userDrawn="1"/>
        </p:nvGrpSpPr>
        <p:grpSpPr bwMode="auto">
          <a:xfrm>
            <a:off x="0" y="5972175"/>
            <a:ext cx="12192000" cy="885825"/>
            <a:chOff x="0" y="5972090"/>
            <a:chExt cx="12192000" cy="885909"/>
          </a:xfrm>
        </p:grpSpPr>
        <p:sp>
          <p:nvSpPr>
            <p:cNvPr id="9" name="Rectangle 8"/>
            <p:cNvSpPr/>
            <p:nvPr/>
          </p:nvSpPr>
          <p:spPr>
            <a:xfrm>
              <a:off x="0" y="5972090"/>
              <a:ext cx="12192000" cy="885909"/>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7050" y="5991141"/>
              <a:ext cx="2618506" cy="8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191000" y="6116567"/>
              <a:ext cx="3810000" cy="522337"/>
            </a:xfrm>
            <a:prstGeom prst="rect">
              <a:avLst/>
            </a:prstGeom>
            <a:noFill/>
            <a:ln>
              <a:noFill/>
            </a:ln>
          </p:spPr>
          <p:txBody>
            <a:bodyPr>
              <a:spAutoFit/>
            </a:bodyPr>
            <a:lstStyle/>
            <a:p>
              <a:pPr algn="ctr">
                <a:defRPr/>
              </a:pPr>
              <a:r>
                <a:rPr lang="en-GB" sz="2800" spc="-150" dirty="0">
                  <a:solidFill>
                    <a:schemeClr val="bg1"/>
                  </a:solidFill>
                  <a:latin typeface="+mn-lt"/>
                </a:rPr>
                <a:t>www.</a:t>
              </a:r>
              <a:r>
                <a:rPr lang="en-GB" sz="2800" b="1" spc="-150" dirty="0">
                  <a:solidFill>
                    <a:schemeClr val="bg1"/>
                  </a:solidFill>
                  <a:latin typeface="+mn-lt"/>
                </a:rPr>
                <a:t>inspiringteachers</a:t>
              </a:r>
              <a:r>
                <a:rPr lang="en-GB" sz="2800" spc="-150" dirty="0">
                  <a:solidFill>
                    <a:schemeClr val="bg1"/>
                  </a:solidFill>
                  <a:latin typeface="+mn-lt"/>
                </a:rPr>
                <a:t>.me</a:t>
              </a:r>
              <a:endParaRPr lang="en-GB" spc="-150" dirty="0">
                <a:solidFill>
                  <a:schemeClr val="bg1"/>
                </a:solidFill>
                <a:latin typeface="+mn-lt"/>
              </a:endParaRPr>
            </a:p>
          </p:txBody>
        </p:sp>
        <p:pic>
          <p:nvPicPr>
            <p:cNvPr id="12" name="Picture 4" descr="https://www.getsimi.com/public/img/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59" y="60747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soilsolutions.com.au/images/twitter-circle-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55" y="6155993"/>
              <a:ext cx="52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herestwocents.com/images/linkedin.png?14128896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509" y="60874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0"/>
            <a:ext cx="12192000" cy="598488"/>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TextBox 15"/>
          <p:cNvSpPr txBox="1"/>
          <p:nvPr userDrawn="1"/>
        </p:nvSpPr>
        <p:spPr>
          <a:xfrm>
            <a:off x="142875" y="31750"/>
            <a:ext cx="2705100" cy="522288"/>
          </a:xfrm>
          <a:prstGeom prst="rect">
            <a:avLst/>
          </a:prstGeom>
          <a:noFill/>
        </p:spPr>
        <p:txBody>
          <a:bodyPr wrap="none">
            <a:spAutoFit/>
          </a:bodyPr>
          <a:lstStyle/>
          <a:p>
            <a:pPr>
              <a:defRPr/>
            </a:pPr>
            <a:r>
              <a:rPr lang="en-GB" sz="2800" b="1" spc="-150">
                <a:solidFill>
                  <a:schemeClr val="bg1"/>
                </a:solidFill>
                <a:latin typeface="+mn-lt"/>
              </a:rPr>
              <a:t>Educational Theory</a:t>
            </a:r>
            <a:endParaRPr lang="en-GB" sz="2800" spc="-150" dirty="0">
              <a:solidFill>
                <a:schemeClr val="bg1"/>
              </a:solidFill>
              <a:latin typeface="+mn-lt"/>
            </a:endParaRPr>
          </a:p>
        </p:txBody>
      </p:sp>
      <p:sp>
        <p:nvSpPr>
          <p:cNvPr id="2" name="Title 1"/>
          <p:cNvSpPr>
            <a:spLocks noGrp="1"/>
          </p:cNvSpPr>
          <p:nvPr>
            <p:ph type="title"/>
          </p:nvPr>
        </p:nvSpPr>
        <p:spPr>
          <a:xfrm>
            <a:off x="1162051" y="854574"/>
            <a:ext cx="10883900" cy="769441"/>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1217084" y="1905000"/>
            <a:ext cx="5304367" cy="4191000"/>
          </a:xfrm>
        </p:spPr>
        <p:txBody>
          <a:bodyPr rtlCol="0">
            <a:normAutofit/>
          </a:bodyPr>
          <a:lstStyle/>
          <a:p>
            <a:pPr lvl="0"/>
            <a:endParaRPr lang="en-GB" noProof="0"/>
          </a:p>
        </p:txBody>
      </p:sp>
      <p:sp>
        <p:nvSpPr>
          <p:cNvPr id="4" name="Text Placeholder 3"/>
          <p:cNvSpPr>
            <a:spLocks noGrp="1"/>
          </p:cNvSpPr>
          <p:nvPr>
            <p:ph type="body" sz="half" idx="2"/>
          </p:nvPr>
        </p:nvSpPr>
        <p:spPr>
          <a:xfrm>
            <a:off x="6724652" y="1905000"/>
            <a:ext cx="530648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67"/>
          <p:cNvSpPr>
            <a:spLocks noGrp="1" noChangeArrowheads="1"/>
          </p:cNvSpPr>
          <p:nvPr>
            <p:ph type="dt" sz="half" idx="10"/>
          </p:nvPr>
        </p:nvSpPr>
        <p:spPr/>
        <p:txBody>
          <a:bodyPr/>
          <a:lstStyle>
            <a:lvl1pPr>
              <a:defRPr/>
            </a:lvl1pPr>
          </a:lstStyle>
          <a:p>
            <a:pPr>
              <a:defRPr/>
            </a:pPr>
            <a:endParaRPr lang="en-GB"/>
          </a:p>
        </p:txBody>
      </p:sp>
      <p:sp>
        <p:nvSpPr>
          <p:cNvPr id="18" name="Rectangle 68"/>
          <p:cNvSpPr>
            <a:spLocks noGrp="1" noChangeArrowheads="1"/>
          </p:cNvSpPr>
          <p:nvPr>
            <p:ph type="ftr" sz="quarter" idx="11"/>
          </p:nvPr>
        </p:nvSpPr>
        <p:spPr/>
        <p:txBody>
          <a:bodyPr/>
          <a:lstStyle>
            <a:lvl1pPr>
              <a:defRPr/>
            </a:lvl1pPr>
          </a:lstStyle>
          <a:p>
            <a:pPr>
              <a:defRPr/>
            </a:pPr>
            <a:endParaRPr lang="en-GB"/>
          </a:p>
        </p:txBody>
      </p:sp>
      <p:sp>
        <p:nvSpPr>
          <p:cNvPr id="19" name="Rectangle 69"/>
          <p:cNvSpPr>
            <a:spLocks noGrp="1" noChangeArrowheads="1"/>
          </p:cNvSpPr>
          <p:nvPr>
            <p:ph type="sldNum" sz="quarter" idx="12"/>
          </p:nvPr>
        </p:nvSpPr>
        <p:spPr/>
        <p:txBody>
          <a:bodyPr/>
          <a:lstStyle>
            <a:lvl1pPr>
              <a:defRPr/>
            </a:lvl1pPr>
          </a:lstStyle>
          <a:p>
            <a:pPr>
              <a:defRPr/>
            </a:pPr>
            <a:fld id="{C5571370-D102-42F1-A30D-53A337F84168}" type="slidenum">
              <a:rPr lang="en-GB" altLang="en-US"/>
              <a:pPr>
                <a:defRPr/>
              </a:pPr>
              <a:t>‹#›</a:t>
            </a:fld>
            <a:endParaRPr lang="en-GB" altLang="en-US"/>
          </a:p>
        </p:txBody>
      </p:sp>
    </p:spTree>
    <p:extLst>
      <p:ext uri="{BB962C8B-B14F-4D97-AF65-F5344CB8AC3E}">
        <p14:creationId xmlns:p14="http://schemas.microsoft.com/office/powerpoint/2010/main" val="108669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r="6551"/>
          <a:stretch/>
        </p:blipFill>
        <p:spPr>
          <a:xfrm>
            <a:off x="7100637" y="247649"/>
            <a:ext cx="5091364" cy="5543551"/>
          </a:xfrm>
          <a:prstGeom prst="rect">
            <a:avLst/>
          </a:prstGeom>
        </p:spPr>
      </p:pic>
      <p:sp>
        <p:nvSpPr>
          <p:cNvPr id="3" name="Date Placeholder 2"/>
          <p:cNvSpPr>
            <a:spLocks noGrp="1"/>
          </p:cNvSpPr>
          <p:nvPr>
            <p:ph type="dt" sz="half" idx="10"/>
          </p:nvPr>
        </p:nvSpPr>
        <p:spPr/>
        <p:txBody>
          <a:bodyPr/>
          <a:lstStyle/>
          <a:p>
            <a:fld id="{0DAF1EB4-F472-4602-AC63-C25E1F9EE2B5}"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95056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33949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82481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F1EB4-F472-4602-AC63-C25E1F9EE2B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5952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F1EB4-F472-4602-AC63-C25E1F9EE2B5}"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89856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F1EB4-F472-4602-AC63-C25E1F9EE2B5}"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92719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1EB4-F472-4602-AC63-C25E1F9EE2B5}"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46038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59333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1EB4-F472-4602-AC63-C25E1F9EE2B5}" type="datetimeFigureOut">
              <a:rPr lang="en-GB" smtClean="0"/>
              <a:t>09/11/2023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C62EF-549E-450B-AC97-E23285B73974}" type="slidenum">
              <a:rPr lang="en-GB" smtClean="0"/>
              <a:t>‹#›</a:t>
            </a:fld>
            <a:endParaRPr lang="en-GB"/>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2191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43676/Initial_teacher_training_core_content_framework.pdf" TargetMode="External"/><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coverycollegeonline.co.uk/young-people/" TargetMode="External"/><Relationship Id="rId2" Type="http://schemas.openxmlformats.org/officeDocument/2006/relationships/hyperlink" Target="https://www.nes.scot.nhs.uk/education-and-training/by-discipline/psychology/multiprofessional-psychology/national-trauma-training-framework/trauma-informed-resources-opening-doors-and-sowing-seeds-animations.aspx"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vert="horz" lIns="91440" tIns="45720" rIns="91440" bIns="45720" rtlCol="0" anchor="t">
            <a:noAutofit/>
          </a:bodyPr>
          <a:lstStyle/>
          <a:p>
            <a:r>
              <a:rPr lang="en-GB" sz="4000" b="1" spc="200" dirty="0">
                <a:solidFill>
                  <a:srgbClr val="FDE001"/>
                </a:solidFill>
              </a:rPr>
              <a:t>Mental Health &amp; Well-Being</a:t>
            </a:r>
          </a:p>
          <a:p>
            <a:r>
              <a:rPr lang="en-GB" sz="2800" spc="300" dirty="0">
                <a:solidFill>
                  <a:schemeClr val="bg1"/>
                </a:solidFill>
              </a:rPr>
              <a:t>Thursday 9</a:t>
            </a:r>
            <a:r>
              <a:rPr lang="en-GB" sz="2800" spc="300" baseline="30000" dirty="0">
                <a:solidFill>
                  <a:schemeClr val="bg1"/>
                </a:solidFill>
              </a:rPr>
              <a:t>th</a:t>
            </a:r>
            <a:r>
              <a:rPr lang="en-GB" sz="2800" spc="300" dirty="0">
                <a:solidFill>
                  <a:schemeClr val="bg1"/>
                </a:solidFill>
              </a:rPr>
              <a:t> November 2023</a:t>
            </a:r>
            <a:endParaRPr lang="en-GB" sz="2800" spc="300" dirty="0">
              <a:solidFill>
                <a:schemeClr val="bg1"/>
              </a:solidFill>
              <a:ea typeface="Calibri"/>
              <a:cs typeface="Calibri"/>
            </a:endParaRPr>
          </a:p>
        </p:txBody>
      </p:sp>
      <p:sp>
        <p:nvSpPr>
          <p:cNvPr id="2" name="Rectangle 1"/>
          <p:cNvSpPr/>
          <p:nvPr/>
        </p:nvSpPr>
        <p:spPr>
          <a:xfrm>
            <a:off x="257174" y="97381"/>
            <a:ext cx="11760200" cy="7344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indent="92075" algn="ctr"/>
            <a:r>
              <a:rPr lang="en-GB" sz="4400" b="1" dirty="0">
                <a:solidFill>
                  <a:srgbClr val="FEE001"/>
                </a:solidFill>
                <a:latin typeface="Tw Cen MT" panose="020B0602020104020603" pitchFamily="34" charset="0"/>
              </a:rPr>
              <a:t>Central Training: </a:t>
            </a:r>
            <a:r>
              <a:rPr lang="en-GB" sz="4400" dirty="0">
                <a:solidFill>
                  <a:srgbClr val="FEE001"/>
                </a:solidFill>
                <a:latin typeface="Tw Cen MT" panose="020B0602020104020603" pitchFamily="34" charset="0"/>
              </a:rPr>
              <a:t>General Professional Studies</a:t>
            </a:r>
          </a:p>
        </p:txBody>
      </p:sp>
      <p:pic>
        <p:nvPicPr>
          <p:cNvPr id="2050" name="Picture 2" descr="Ofsted Outstanding Logo | Aylesbury Town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4" y="97381"/>
            <a:ext cx="733251" cy="73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3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Risk Factors</a:t>
            </a:r>
            <a:endParaRPr lang="en-GB" sz="2800" b="1" dirty="0">
              <a:solidFill>
                <a:srgbClr val="B4B5E2"/>
              </a:solidFill>
              <a:latin typeface="Tw Cen MT" panose="020B0602020104020603" pitchFamily="34" charset="0"/>
            </a:endParaRPr>
          </a:p>
        </p:txBody>
      </p:sp>
      <p:pic>
        <p:nvPicPr>
          <p:cNvPr id="4" name="Picture 3">
            <a:extLst>
              <a:ext uri="{FF2B5EF4-FFF2-40B4-BE49-F238E27FC236}">
                <a16:creationId xmlns:a16="http://schemas.microsoft.com/office/drawing/2014/main" id="{CB65E18D-1B8B-4B71-8CBC-2AF09634681C}"/>
              </a:ext>
            </a:extLst>
          </p:cNvPr>
          <p:cNvPicPr/>
          <p:nvPr/>
        </p:nvPicPr>
        <p:blipFill>
          <a:blip r:embed="rId2"/>
          <a:stretch>
            <a:fillRect/>
          </a:stretch>
        </p:blipFill>
        <p:spPr>
          <a:xfrm>
            <a:off x="508000" y="967023"/>
            <a:ext cx="11176000" cy="5038408"/>
          </a:xfrm>
          <a:prstGeom prst="rect">
            <a:avLst/>
          </a:prstGeom>
        </p:spPr>
      </p:pic>
    </p:spTree>
    <p:extLst>
      <p:ext uri="{BB962C8B-B14F-4D97-AF65-F5344CB8AC3E}">
        <p14:creationId xmlns:p14="http://schemas.microsoft.com/office/powerpoint/2010/main" val="145299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Resilience </a:t>
            </a:r>
            <a:r>
              <a:rPr lang="en-GB" sz="3600" b="1" dirty="0">
                <a:latin typeface="Tw Cen MT" panose="020B0602020104020603" pitchFamily="34" charset="0"/>
                <a:sym typeface="Wingdings" panose="05000000000000000000" pitchFamily="2" charset="2"/>
              </a:rPr>
              <a:t> </a:t>
            </a:r>
            <a:r>
              <a:rPr lang="en-GB" sz="2800" b="1" dirty="0">
                <a:solidFill>
                  <a:srgbClr val="B4B5E2"/>
                </a:solidFill>
                <a:latin typeface="Tw Cen MT" panose="020B0602020104020603" pitchFamily="34" charset="0"/>
                <a:sym typeface="Wingdings" panose="05000000000000000000" pitchFamily="2" charset="2"/>
              </a:rPr>
              <a:t>Daniel and </a:t>
            </a:r>
            <a:r>
              <a:rPr lang="en-GB" sz="2800" b="1" dirty="0" err="1">
                <a:solidFill>
                  <a:srgbClr val="B4B5E2"/>
                </a:solidFill>
                <a:latin typeface="Tw Cen MT" panose="020B0602020104020603" pitchFamily="34" charset="0"/>
                <a:sym typeface="Wingdings" panose="05000000000000000000" pitchFamily="2" charset="2"/>
              </a:rPr>
              <a:t>Wassell</a:t>
            </a:r>
            <a:r>
              <a:rPr lang="en-GB" sz="2800" b="1" dirty="0">
                <a:solidFill>
                  <a:srgbClr val="B4B5E2"/>
                </a:solidFill>
                <a:latin typeface="Tw Cen MT" panose="020B0602020104020603" pitchFamily="34" charset="0"/>
                <a:sym typeface="Wingdings" panose="05000000000000000000" pitchFamily="2" charset="2"/>
              </a:rPr>
              <a:t> (2002)</a:t>
            </a:r>
            <a:endParaRPr lang="en-GB" sz="2800" b="1" dirty="0">
              <a:solidFill>
                <a:srgbClr val="B4B5E2"/>
              </a:solidFill>
              <a:latin typeface="Tw Cen MT" panose="020B0602020104020603" pitchFamily="34" charset="0"/>
            </a:endParaRPr>
          </a:p>
        </p:txBody>
      </p:sp>
      <p:pic>
        <p:nvPicPr>
          <p:cNvPr id="4" name="Picture 3">
            <a:extLst>
              <a:ext uri="{FF2B5EF4-FFF2-40B4-BE49-F238E27FC236}">
                <a16:creationId xmlns:a16="http://schemas.microsoft.com/office/drawing/2014/main" id="{ECD5D6C1-B824-478A-825A-80903DAFC9D2}"/>
              </a:ext>
            </a:extLst>
          </p:cNvPr>
          <p:cNvPicPr/>
          <p:nvPr/>
        </p:nvPicPr>
        <p:blipFill>
          <a:blip r:embed="rId2"/>
          <a:stretch>
            <a:fillRect/>
          </a:stretch>
        </p:blipFill>
        <p:spPr>
          <a:xfrm>
            <a:off x="922020" y="1296193"/>
            <a:ext cx="9906000" cy="4265613"/>
          </a:xfrm>
          <a:prstGeom prst="rect">
            <a:avLst/>
          </a:prstGeom>
        </p:spPr>
      </p:pic>
    </p:spTree>
    <p:extLst>
      <p:ext uri="{BB962C8B-B14F-4D97-AF65-F5344CB8AC3E}">
        <p14:creationId xmlns:p14="http://schemas.microsoft.com/office/powerpoint/2010/main" val="226638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Resilience Factors</a:t>
            </a:r>
            <a:endParaRPr lang="en-GB" sz="2800" b="1" dirty="0">
              <a:solidFill>
                <a:srgbClr val="B4B5E2"/>
              </a:solidFill>
              <a:latin typeface="Tw Cen MT" panose="020B0602020104020603" pitchFamily="34" charset="0"/>
            </a:endParaRPr>
          </a:p>
        </p:txBody>
      </p:sp>
      <p:pic>
        <p:nvPicPr>
          <p:cNvPr id="4" name="Content Placeholder 3">
            <a:extLst>
              <a:ext uri="{FF2B5EF4-FFF2-40B4-BE49-F238E27FC236}">
                <a16:creationId xmlns:a16="http://schemas.microsoft.com/office/drawing/2014/main" id="{48FC291C-27EE-49BA-9C02-4D20A7DA8CE0}"/>
              </a:ext>
            </a:extLst>
          </p:cNvPr>
          <p:cNvPicPr>
            <a:picLocks/>
          </p:cNvPicPr>
          <p:nvPr/>
        </p:nvPicPr>
        <p:blipFill>
          <a:blip r:embed="rId2"/>
          <a:stretch>
            <a:fillRect/>
          </a:stretch>
        </p:blipFill>
        <p:spPr>
          <a:xfrm>
            <a:off x="1491175" y="967023"/>
            <a:ext cx="9200271" cy="4772581"/>
          </a:xfrm>
          <a:prstGeom prst="rect">
            <a:avLst/>
          </a:prstGeom>
        </p:spPr>
      </p:pic>
    </p:spTree>
    <p:extLst>
      <p:ext uri="{BB962C8B-B14F-4D97-AF65-F5344CB8AC3E}">
        <p14:creationId xmlns:p14="http://schemas.microsoft.com/office/powerpoint/2010/main" val="236273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Background</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776A9384-6DFD-4489-8379-577E158AB370}"/>
              </a:ext>
            </a:extLst>
          </p:cNvPr>
          <p:cNvSpPr txBox="1">
            <a:spLocks/>
          </p:cNvSpPr>
          <p:nvPr/>
        </p:nvSpPr>
        <p:spPr>
          <a:xfrm>
            <a:off x="480060" y="967023"/>
            <a:ext cx="6857413" cy="4842933"/>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Mental health problems are common in young people.</a:t>
            </a:r>
          </a:p>
          <a:p>
            <a:r>
              <a:rPr lang="en-GB" sz="2200" dirty="0"/>
              <a:t>There is a high level of stigma associated with mental health problems and young people.</a:t>
            </a:r>
          </a:p>
          <a:p>
            <a:r>
              <a:rPr lang="en-GB" sz="2200" dirty="0"/>
              <a:t>Many young people are not well informed about mental health problems.</a:t>
            </a:r>
          </a:p>
          <a:p>
            <a:r>
              <a:rPr lang="en-GB" sz="2200" dirty="0"/>
              <a:t>Many young people do not seek help for mental health problems.</a:t>
            </a:r>
          </a:p>
          <a:p>
            <a:r>
              <a:rPr lang="en-GB" sz="2200" dirty="0"/>
              <a:t>A young person may not realise that they need help or that effective help is available.</a:t>
            </a:r>
          </a:p>
          <a:p>
            <a:r>
              <a:rPr lang="en-GB" sz="2200" dirty="0"/>
              <a:t>Action by adults, who they have a good relationship with, may determine how quickly the young person gets helps or recovers.</a:t>
            </a:r>
          </a:p>
          <a:p>
            <a:r>
              <a:rPr lang="en-GB" sz="2200" dirty="0"/>
              <a:t>Mental health problems interfere with adolescent development.</a:t>
            </a:r>
          </a:p>
        </p:txBody>
      </p:sp>
      <p:pic>
        <p:nvPicPr>
          <p:cNvPr id="4098" name="Picture 2" descr="We need to talk about children's mental health…">
            <a:extLst>
              <a:ext uri="{FF2B5EF4-FFF2-40B4-BE49-F238E27FC236}">
                <a16:creationId xmlns:a16="http://schemas.microsoft.com/office/drawing/2014/main" id="{99FBA9E8-02B8-4CE3-B130-075702460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473" y="2165984"/>
            <a:ext cx="4538659" cy="202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5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Tasks of Adolescent Development</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B67183B9-B252-4989-B318-040A3FB91296}"/>
              </a:ext>
            </a:extLst>
          </p:cNvPr>
          <p:cNvSpPr txBox="1">
            <a:spLocks/>
          </p:cNvSpPr>
          <p:nvPr/>
        </p:nvSpPr>
        <p:spPr>
          <a:xfrm>
            <a:off x="203200" y="1417320"/>
            <a:ext cx="7801317" cy="40233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Physical development</a:t>
            </a:r>
          </a:p>
          <a:p>
            <a:pPr lvl="1"/>
            <a:r>
              <a:rPr lang="en-GB" dirty="0"/>
              <a:t>secondary sex characteristics</a:t>
            </a:r>
            <a:endParaRPr lang="en-GB" dirty="0">
              <a:ea typeface="Calibri"/>
              <a:cs typeface="Calibri"/>
            </a:endParaRPr>
          </a:p>
          <a:p>
            <a:pPr lvl="1"/>
            <a:r>
              <a:rPr lang="en-GB" dirty="0"/>
              <a:t>on-going brain development</a:t>
            </a:r>
            <a:endParaRPr lang="en-GB" dirty="0">
              <a:ea typeface="Calibri" panose="020F0502020204030204"/>
              <a:cs typeface="Calibri" panose="020F0502020204030204"/>
            </a:endParaRPr>
          </a:p>
          <a:p>
            <a:r>
              <a:rPr lang="en-GB" dirty="0"/>
              <a:t>Cognitive development</a:t>
            </a:r>
          </a:p>
          <a:p>
            <a:pPr lvl="1"/>
            <a:r>
              <a:rPr lang="en-GB" dirty="0"/>
              <a:t>advanced thinking and reasoning</a:t>
            </a:r>
            <a:endParaRPr lang="en-GB" dirty="0">
              <a:ea typeface="Calibri"/>
              <a:cs typeface="Calibri"/>
            </a:endParaRPr>
          </a:p>
          <a:p>
            <a:r>
              <a:rPr lang="en-GB" dirty="0"/>
              <a:t>Psycho-social development</a:t>
            </a:r>
          </a:p>
          <a:p>
            <a:pPr lvl="1"/>
            <a:r>
              <a:rPr lang="en-GB" dirty="0"/>
              <a:t>establishing identity and autonomy</a:t>
            </a:r>
            <a:endParaRPr lang="en-GB" dirty="0">
              <a:ea typeface="Calibri"/>
              <a:cs typeface="Calibri"/>
            </a:endParaRPr>
          </a:p>
          <a:p>
            <a:pPr lvl="1"/>
            <a:r>
              <a:rPr lang="en-GB" dirty="0"/>
              <a:t>becoming comfortable with sexuality</a:t>
            </a:r>
          </a:p>
          <a:p>
            <a:pPr lvl="1"/>
            <a:r>
              <a:rPr lang="en-GB" dirty="0"/>
              <a:t>achievement (especially educational)</a:t>
            </a:r>
          </a:p>
        </p:txBody>
      </p:sp>
      <p:pic>
        <p:nvPicPr>
          <p:cNvPr id="5122" name="Picture 2" descr="Pin on Psychological Development in Adolescence">
            <a:extLst>
              <a:ext uri="{FF2B5EF4-FFF2-40B4-BE49-F238E27FC236}">
                <a16:creationId xmlns:a16="http://schemas.microsoft.com/office/drawing/2014/main" id="{A69D84AC-5B3C-4CA8-8E31-4FF90345F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118" y="1180954"/>
            <a:ext cx="4335780" cy="407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5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Adolescent Development</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2F3C620F-808D-4B23-AFE9-D7EB26E9EC11}"/>
              </a:ext>
            </a:extLst>
          </p:cNvPr>
          <p:cNvSpPr txBox="1">
            <a:spLocks/>
          </p:cNvSpPr>
          <p:nvPr/>
        </p:nvSpPr>
        <p:spPr>
          <a:xfrm>
            <a:off x="365760" y="1417320"/>
            <a:ext cx="11648440" cy="40233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Associated physical health problems e.g. drug and alcohol use, poor  eating habits etc. can impact on physical development.</a:t>
            </a:r>
          </a:p>
          <a:p>
            <a:pPr marL="0" indent="0">
              <a:buFont typeface="Arial" panose="020B0604020202020204" pitchFamily="34" charset="0"/>
              <a:buNone/>
            </a:pPr>
            <a:endParaRPr lang="en-GB" dirty="0"/>
          </a:p>
          <a:p>
            <a:r>
              <a:rPr lang="en-GB" dirty="0"/>
              <a:t>Difficulties thinking, lack of concentration and motivation, withdrawal from school and social situations etc. can impact on cognitive and psycho-social development.</a:t>
            </a:r>
            <a:endParaRPr lang="en-GB">
              <a:ea typeface="Calibri"/>
              <a:cs typeface="Calibri"/>
            </a:endParaRPr>
          </a:p>
          <a:p>
            <a:pPr marL="0" indent="0">
              <a:buFont typeface="Arial" panose="020B0604020202020204" pitchFamily="34" charset="0"/>
              <a:buNone/>
            </a:pPr>
            <a:endParaRPr lang="en-GB" dirty="0"/>
          </a:p>
          <a:p>
            <a:r>
              <a:rPr lang="en-GB" dirty="0"/>
              <a:t>The impact on adolescent development can be minimised by ensuring early detection and intervention.</a:t>
            </a:r>
            <a:endParaRPr lang="en-GB" dirty="0">
              <a:ea typeface="Calibri"/>
              <a:cs typeface="Calibri"/>
            </a:endParaRPr>
          </a:p>
        </p:txBody>
      </p:sp>
    </p:spTree>
    <p:extLst>
      <p:ext uri="{BB962C8B-B14F-4D97-AF65-F5344CB8AC3E}">
        <p14:creationId xmlns:p14="http://schemas.microsoft.com/office/powerpoint/2010/main" val="195485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Signs and Indicators</a:t>
            </a:r>
            <a:endParaRPr lang="en-GB" sz="2800" b="1" dirty="0">
              <a:solidFill>
                <a:srgbClr val="B4B5E2"/>
              </a:solidFill>
              <a:latin typeface="Tw Cen MT" panose="020B0602020104020603" pitchFamily="34" charset="0"/>
            </a:endParaRPr>
          </a:p>
        </p:txBody>
      </p:sp>
      <p:sp>
        <p:nvSpPr>
          <p:cNvPr id="4" name="Content Placeholder 3">
            <a:extLst>
              <a:ext uri="{FF2B5EF4-FFF2-40B4-BE49-F238E27FC236}">
                <a16:creationId xmlns:a16="http://schemas.microsoft.com/office/drawing/2014/main" id="{EDF1D66D-1537-400B-ADEC-6BAB4D1FFB39}"/>
              </a:ext>
            </a:extLst>
          </p:cNvPr>
          <p:cNvSpPr txBox="1">
            <a:spLocks/>
          </p:cNvSpPr>
          <p:nvPr/>
        </p:nvSpPr>
        <p:spPr>
          <a:xfrm>
            <a:off x="158068" y="1164605"/>
            <a:ext cx="11405937" cy="40233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sz="3200" dirty="0"/>
              <a:t>Sudden mood and behaviour changes.</a:t>
            </a:r>
          </a:p>
          <a:p>
            <a:pPr marL="514350" indent="-514350">
              <a:buFont typeface="+mj-lt"/>
              <a:buAutoNum type="arabicPeriod"/>
            </a:pPr>
            <a:r>
              <a:rPr lang="en-GB" sz="3200" dirty="0"/>
              <a:t>Self-harming.</a:t>
            </a:r>
            <a:endParaRPr lang="en-GB" sz="3200">
              <a:ea typeface="Calibri"/>
              <a:cs typeface="Calibri"/>
            </a:endParaRPr>
          </a:p>
          <a:p>
            <a:pPr marL="514350" indent="-514350">
              <a:buFont typeface="+mj-lt"/>
              <a:buAutoNum type="arabicPeriod"/>
            </a:pPr>
            <a:r>
              <a:rPr lang="en-GB" sz="3200" dirty="0"/>
              <a:t>Unexplained physical changes, such as weight loss or gain.</a:t>
            </a:r>
            <a:endParaRPr lang="en-GB" sz="3200">
              <a:ea typeface="Calibri" panose="020F0502020204030204"/>
              <a:cs typeface="Calibri" panose="020F0502020204030204"/>
            </a:endParaRPr>
          </a:p>
          <a:p>
            <a:pPr marL="514350" indent="-514350">
              <a:buFont typeface="+mj-lt"/>
              <a:buAutoNum type="arabicPeriod"/>
            </a:pPr>
            <a:r>
              <a:rPr lang="en-GB" sz="3200" dirty="0"/>
              <a:t>Sudden poor behaviour or academic performance.</a:t>
            </a:r>
            <a:endParaRPr lang="en-GB" sz="3200">
              <a:ea typeface="Calibri" panose="020F0502020204030204"/>
              <a:cs typeface="Calibri" panose="020F0502020204030204"/>
            </a:endParaRPr>
          </a:p>
          <a:p>
            <a:pPr marL="514350" indent="-514350">
              <a:buFont typeface="+mj-lt"/>
              <a:buAutoNum type="arabicPeriod"/>
            </a:pPr>
            <a:r>
              <a:rPr lang="en-GB" sz="3200" dirty="0"/>
              <a:t>Sleeping problems.</a:t>
            </a:r>
            <a:endParaRPr lang="en-GB" sz="3200">
              <a:ea typeface="Calibri" panose="020F0502020204030204"/>
              <a:cs typeface="Calibri" panose="020F0502020204030204"/>
            </a:endParaRPr>
          </a:p>
          <a:p>
            <a:pPr marL="514350" indent="-514350">
              <a:buFont typeface="+mj-lt"/>
              <a:buAutoNum type="arabicPeriod"/>
            </a:pPr>
            <a:r>
              <a:rPr lang="en-GB" sz="3200" dirty="0"/>
              <a:t>Changes in social habits, such as withdrawal or avoidance of friends and family.</a:t>
            </a:r>
            <a:endParaRPr lang="en-US" b="1" dirty="0"/>
          </a:p>
          <a:p>
            <a:pPr marL="57150">
              <a:spcAft>
                <a:spcPts val="600"/>
              </a:spcAft>
            </a:pPr>
            <a:r>
              <a:rPr lang="en-US" b="1" i="1" dirty="0"/>
              <a:t>* Chart based on pupils' primary need</a:t>
            </a:r>
          </a:p>
        </p:txBody>
      </p:sp>
      <p:pic>
        <p:nvPicPr>
          <p:cNvPr id="5" name="Picture 2" descr="See the source image">
            <a:extLst>
              <a:ext uri="{FF2B5EF4-FFF2-40B4-BE49-F238E27FC236}">
                <a16:creationId xmlns:a16="http://schemas.microsoft.com/office/drawing/2014/main" id="{B1DAA6D0-D43E-48BD-A8B3-83F3ED063F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7077" y="0"/>
            <a:ext cx="1425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6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dirty="0">
                <a:latin typeface="Tw Cen MT"/>
              </a:rPr>
              <a:t>Dealing with an extreme crisis.</a:t>
            </a:r>
            <a:endParaRPr lang="en-GB" sz="2800" b="1" dirty="0">
              <a:solidFill>
                <a:srgbClr val="B4B5E2"/>
              </a:solidFill>
              <a:latin typeface="Tw Cen MT"/>
            </a:endParaRPr>
          </a:p>
        </p:txBody>
      </p:sp>
      <p:sp>
        <p:nvSpPr>
          <p:cNvPr id="4" name="Content Placeholder 2">
            <a:extLst>
              <a:ext uri="{FF2B5EF4-FFF2-40B4-BE49-F238E27FC236}">
                <a16:creationId xmlns:a16="http://schemas.microsoft.com/office/drawing/2014/main" id="{7F48E30D-65F6-40DC-80FC-2D0800DC44E4}"/>
              </a:ext>
            </a:extLst>
          </p:cNvPr>
          <p:cNvSpPr txBox="1">
            <a:spLocks/>
          </p:cNvSpPr>
          <p:nvPr/>
        </p:nvSpPr>
        <p:spPr>
          <a:xfrm>
            <a:off x="864109" y="1417320"/>
            <a:ext cx="4794230" cy="40233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a:t>ALGEE</a:t>
            </a:r>
            <a:endParaRPr lang="en-GB" dirty="0"/>
          </a:p>
          <a:p>
            <a:r>
              <a:rPr lang="en-GB" dirty="0"/>
              <a:t>Ask about harm and suicide.</a:t>
            </a:r>
            <a:endParaRPr lang="en-GB" dirty="0">
              <a:ea typeface="Calibri"/>
              <a:cs typeface="Calibri"/>
            </a:endParaRPr>
          </a:p>
          <a:p>
            <a:r>
              <a:rPr lang="en-GB" dirty="0"/>
              <a:t>Listen non-judgementally.</a:t>
            </a:r>
          </a:p>
          <a:p>
            <a:r>
              <a:rPr lang="en-GB" dirty="0"/>
              <a:t>Give reassurance and information.</a:t>
            </a:r>
          </a:p>
          <a:p>
            <a:r>
              <a:rPr lang="en-GB" dirty="0"/>
              <a:t>Encourage the young person to get appropriate help.</a:t>
            </a:r>
          </a:p>
          <a:p>
            <a:r>
              <a:rPr lang="en-GB" dirty="0"/>
              <a:t>Encourage self-help strategies.</a:t>
            </a:r>
          </a:p>
        </p:txBody>
      </p:sp>
      <p:pic>
        <p:nvPicPr>
          <p:cNvPr id="6146" name="Picture 2" descr="Mental Health at DOG and what it means to us | DevOpsGroup">
            <a:extLst>
              <a:ext uri="{FF2B5EF4-FFF2-40B4-BE49-F238E27FC236}">
                <a16:creationId xmlns:a16="http://schemas.microsoft.com/office/drawing/2014/main" id="{7C7DC653-BE89-47B2-A98D-DE3DAD9D5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338" y="1591407"/>
            <a:ext cx="6533662" cy="367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dirty="0">
                <a:latin typeface="Tw Cen MT"/>
              </a:rPr>
              <a:t>Attachment</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A66D55E2-96EC-42D6-88A9-47E3720B4606}"/>
              </a:ext>
            </a:extLst>
          </p:cNvPr>
          <p:cNvSpPr txBox="1">
            <a:spLocks/>
          </p:cNvSpPr>
          <p:nvPr/>
        </p:nvSpPr>
        <p:spPr>
          <a:xfrm>
            <a:off x="203200" y="1623535"/>
            <a:ext cx="7725117"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200" dirty="0"/>
              <a:t>A secure attachment provides us with a sense of trust in ourselves, the world and those around us.</a:t>
            </a:r>
          </a:p>
          <a:p>
            <a:r>
              <a:rPr lang="en-GB" altLang="en-US" sz="2200" dirty="0"/>
              <a:t>It provides the foundations to cope with our emotions and develop resilience but also enables us to use others effectively when the situation calls for it. </a:t>
            </a:r>
          </a:p>
          <a:p>
            <a:r>
              <a:rPr lang="en-GB" altLang="en-US" sz="2200" dirty="0"/>
              <a:t>When we feel safe we are more likely to feel comfortable to explore and learn.</a:t>
            </a:r>
          </a:p>
          <a:p>
            <a:r>
              <a:rPr lang="en-GB" altLang="en-US" sz="2200" dirty="0"/>
              <a:t>Developing a secure attachment is a significant protective factor in adulthood and helps us to cope with adversity.</a:t>
            </a:r>
          </a:p>
          <a:p>
            <a:endParaRPr lang="en-GB" sz="2200" dirty="0"/>
          </a:p>
        </p:txBody>
      </p:sp>
      <p:pic>
        <p:nvPicPr>
          <p:cNvPr id="7170" name="Picture 2" descr="The Four Different Attachment Styles | by Karin Cho | Invisible Illness |  Medium">
            <a:extLst>
              <a:ext uri="{FF2B5EF4-FFF2-40B4-BE49-F238E27FC236}">
                <a16:creationId xmlns:a16="http://schemas.microsoft.com/office/drawing/2014/main" id="{34BE6486-94DF-43BC-BB27-B4A5288A8E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8317" y="1143000"/>
            <a:ext cx="3910814" cy="391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6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Insecure Attachment</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96B584EC-32F4-45C7-BC9A-DFCBD464AAE6}"/>
              </a:ext>
            </a:extLst>
          </p:cNvPr>
          <p:cNvSpPr txBox="1">
            <a:spLocks/>
          </p:cNvSpPr>
          <p:nvPr/>
        </p:nvSpPr>
        <p:spPr>
          <a:xfrm>
            <a:off x="222641" y="1648151"/>
            <a:ext cx="7053825" cy="32673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2200" dirty="0">
                <a:cs typeface="Arial" panose="020B0604020202020204" pitchFamily="34" charset="0"/>
              </a:rPr>
              <a:t>When caregivers are unresponsive or very inconsistent the infant will adapt and do whatever necessary to keep the attachment going, even if it may be detrimental to them. </a:t>
            </a:r>
          </a:p>
          <a:p>
            <a:pPr>
              <a:lnSpc>
                <a:spcPct val="100000"/>
              </a:lnSpc>
            </a:pPr>
            <a:r>
              <a:rPr lang="en-US" altLang="en-US" sz="2200" dirty="0">
                <a:cs typeface="Arial"/>
              </a:rPr>
              <a:t>The </a:t>
            </a:r>
            <a:r>
              <a:rPr lang="en-US" altLang="en-US" sz="2200" err="1">
                <a:cs typeface="Arial"/>
              </a:rPr>
              <a:t>behaviour</a:t>
            </a:r>
            <a:r>
              <a:rPr lang="en-US" altLang="en-US" sz="2200" dirty="0">
                <a:cs typeface="Arial"/>
              </a:rPr>
              <a:t> can be seen as a strategy that the child has embedded over time, to keep themself safe and to get their needs met.</a:t>
            </a:r>
            <a:endParaRPr lang="en-US" altLang="en-US" sz="2200" dirty="0">
              <a:ea typeface="Calibri"/>
              <a:cs typeface="Arial"/>
            </a:endParaRPr>
          </a:p>
          <a:p>
            <a:pPr>
              <a:lnSpc>
                <a:spcPct val="100000"/>
              </a:lnSpc>
            </a:pPr>
            <a:r>
              <a:rPr lang="en-US" altLang="en-US" sz="2200" dirty="0">
                <a:cs typeface="Arial" panose="020B0604020202020204" pitchFamily="34" charset="0"/>
              </a:rPr>
              <a:t>These strategies shape aspects of our development and our personalities.</a:t>
            </a:r>
          </a:p>
          <a:p>
            <a:endParaRPr lang="en-GB" sz="2200" dirty="0"/>
          </a:p>
        </p:txBody>
      </p:sp>
      <p:pic>
        <p:nvPicPr>
          <p:cNvPr id="8194" name="Picture 2" descr="Whole Staff CPD: Adolescents and Attachment part 2 | westfieldacademytandl">
            <a:extLst>
              <a:ext uri="{FF2B5EF4-FFF2-40B4-BE49-F238E27FC236}">
                <a16:creationId xmlns:a16="http://schemas.microsoft.com/office/drawing/2014/main" id="{E70EFBC6-2AEB-4912-B33D-B13C7844C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024" y="922867"/>
            <a:ext cx="45148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49" y="1248833"/>
            <a:ext cx="10932059" cy="1167795"/>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261933"/>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58" y="1362543"/>
            <a:ext cx="545587" cy="918995"/>
          </a:xfrm>
          <a:prstGeom prst="rect">
            <a:avLst/>
          </a:prstGeom>
        </p:spPr>
      </p:pic>
      <p:sp>
        <p:nvSpPr>
          <p:cNvPr id="8" name="Rectangle 7"/>
          <p:cNvSpPr/>
          <p:nvPr/>
        </p:nvSpPr>
        <p:spPr>
          <a:xfrm>
            <a:off x="1453045" y="1222559"/>
            <a:ext cx="4385047" cy="1200329"/>
          </a:xfrm>
          <a:prstGeom prst="rect">
            <a:avLst/>
          </a:prstGeom>
        </p:spPr>
        <p:txBody>
          <a:bodyPr wrap="square">
            <a:spAutoFit/>
          </a:bodyPr>
          <a:lstStyle/>
          <a:p>
            <a:r>
              <a:rPr lang="en-GB" sz="3600" b="1" dirty="0">
                <a:latin typeface="Tw Cen MT" panose="020B0602020104020603" pitchFamily="34" charset="0"/>
              </a:rPr>
              <a:t>Evidence Statements: </a:t>
            </a:r>
            <a:r>
              <a:rPr lang="en-GB" sz="36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7688" y="2705414"/>
            <a:ext cx="4235911" cy="1200329"/>
          </a:xfrm>
          <a:prstGeom prst="rect">
            <a:avLst/>
          </a:prstGeom>
          <a:noFill/>
        </p:spPr>
        <p:txBody>
          <a:bodyPr wrap="square" rtlCol="0">
            <a:spAutoFit/>
          </a:bodyPr>
          <a:lstStyle/>
          <a:p>
            <a:pPr>
              <a:spcAft>
                <a:spcPts val="1200"/>
              </a:spcAft>
            </a:pPr>
            <a:r>
              <a:rPr lang="en-GB" sz="2400" dirty="0"/>
              <a:t>Teachers have the ability to affect and improve the wellbeing of their pupils.</a:t>
            </a:r>
          </a:p>
        </p:txBody>
      </p:sp>
      <p:grpSp>
        <p:nvGrpSpPr>
          <p:cNvPr id="16" name="Group 15"/>
          <p:cNvGrpSpPr/>
          <p:nvPr/>
        </p:nvGrpSpPr>
        <p:grpSpPr>
          <a:xfrm>
            <a:off x="888999" y="2622247"/>
            <a:ext cx="719667" cy="733118"/>
            <a:chOff x="152400" y="3352800"/>
            <a:chExt cx="719667" cy="733118"/>
          </a:xfrm>
        </p:grpSpPr>
        <p:sp>
          <p:nvSpPr>
            <p:cNvPr id="14" name="Oval 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5" name="TextBox 14"/>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1.1</a:t>
              </a:r>
            </a:p>
          </p:txBody>
        </p:sp>
      </p:grpSp>
      <p:grpSp>
        <p:nvGrpSpPr>
          <p:cNvPr id="35" name="Group 34"/>
          <p:cNvGrpSpPr/>
          <p:nvPr/>
        </p:nvGrpSpPr>
        <p:grpSpPr>
          <a:xfrm>
            <a:off x="6616979" y="2622247"/>
            <a:ext cx="719667" cy="733118"/>
            <a:chOff x="152400" y="3352800"/>
            <a:chExt cx="719667" cy="733118"/>
          </a:xfrm>
        </p:grpSpPr>
        <p:sp>
          <p:nvSpPr>
            <p:cNvPr id="36" name="Oval 35"/>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7" name="TextBox 36"/>
            <p:cNvSpPr txBox="1"/>
            <p:nvPr/>
          </p:nvSpPr>
          <p:spPr>
            <a:xfrm>
              <a:off x="185174"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7.4</a:t>
              </a:r>
            </a:p>
          </p:txBody>
        </p:sp>
      </p:grpSp>
      <p:sp>
        <p:nvSpPr>
          <p:cNvPr id="41" name="TextBox 40"/>
          <p:cNvSpPr txBox="1"/>
          <p:nvPr/>
        </p:nvSpPr>
        <p:spPr>
          <a:xfrm>
            <a:off x="7451677" y="2705414"/>
            <a:ext cx="4476465" cy="1938992"/>
          </a:xfrm>
          <a:prstGeom prst="rect">
            <a:avLst/>
          </a:prstGeom>
          <a:noFill/>
        </p:spPr>
        <p:txBody>
          <a:bodyPr wrap="square" rtlCol="0">
            <a:spAutoFit/>
          </a:bodyPr>
          <a:lstStyle/>
          <a:p>
            <a:r>
              <a:rPr lang="en-GB" sz="2400" dirty="0"/>
              <a:t>Teachers can influence pupils’ resilience and beliefs about their ability to succeed, by ensuring all pupils have the opportunity to experience meaningful success.</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TS1 &amp; TS7</a:t>
            </a:r>
            <a:endParaRPr lang="en-GB" sz="2800" b="1" dirty="0">
              <a:solidFill>
                <a:srgbClr val="B4B5E2"/>
              </a:solidFill>
              <a:latin typeface="Tw Cen MT" panose="020B0602020104020603" pitchFamily="34" charset="0"/>
            </a:endParaRPr>
          </a:p>
        </p:txBody>
      </p:sp>
      <p:sp>
        <p:nvSpPr>
          <p:cNvPr id="54" name="TextBox 53"/>
          <p:cNvSpPr txBox="1"/>
          <p:nvPr/>
        </p:nvSpPr>
        <p:spPr>
          <a:xfrm>
            <a:off x="7111473" y="4863760"/>
            <a:ext cx="4963236" cy="707886"/>
          </a:xfrm>
          <a:prstGeom prst="rect">
            <a:avLst/>
          </a:prstGeom>
          <a:noFill/>
        </p:spPr>
        <p:txBody>
          <a:bodyPr wrap="square" rtlCol="0">
            <a:spAutoFit/>
          </a:bodyPr>
          <a:lstStyle/>
          <a:p>
            <a:r>
              <a:rPr lang="en-GB" i="1" dirty="0">
                <a:solidFill>
                  <a:schemeClr val="bg1">
                    <a:lumMod val="65000"/>
                  </a:schemeClr>
                </a:solidFill>
              </a:rPr>
              <a:t>See full detail in the </a:t>
            </a:r>
            <a:r>
              <a:rPr lang="en-GB" b="1" i="1" dirty="0">
                <a:solidFill>
                  <a:schemeClr val="bg1">
                    <a:lumMod val="65000"/>
                  </a:schemeClr>
                </a:solidFill>
              </a:rPr>
              <a:t>ITT Core Content Framework.</a:t>
            </a:r>
          </a:p>
          <a:p>
            <a:r>
              <a:rPr lang="en-GB" sz="1100" dirty="0">
                <a:solidFill>
                  <a:schemeClr val="bg1">
                    <a:lumMod val="65000"/>
                  </a:schemeClr>
                </a:solidFill>
                <a:hlinkClick r:id="rId3"/>
              </a:rPr>
              <a:t>https://assets.publishing.service.gov.uk/government/uploads/system/uploads/attachment_data/file/843676/Initial_teacher_training_core_content_framework.pdf</a:t>
            </a:r>
            <a:endParaRPr lang="en-GB" sz="1100" b="1" i="1" dirty="0">
              <a:solidFill>
                <a:schemeClr val="bg1">
                  <a:lumMod val="65000"/>
                </a:schemeClr>
              </a:solidFill>
            </a:endParaRPr>
          </a:p>
        </p:txBody>
      </p:sp>
      <p:pic>
        <p:nvPicPr>
          <p:cNvPr id="55" name="Picture 5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6514393" y="4927238"/>
            <a:ext cx="561068" cy="658458"/>
          </a:xfrm>
          <a:prstGeom prst="rect">
            <a:avLst/>
          </a:prstGeom>
        </p:spPr>
      </p:pic>
    </p:spTree>
    <p:extLst>
      <p:ext uri="{BB962C8B-B14F-4D97-AF65-F5344CB8AC3E}">
        <p14:creationId xmlns:p14="http://schemas.microsoft.com/office/powerpoint/2010/main" val="79275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Sources of Trauma</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AD9D264B-34AF-4F84-A65A-BBD048898493}"/>
              </a:ext>
            </a:extLst>
          </p:cNvPr>
          <p:cNvSpPr txBox="1">
            <a:spLocks/>
          </p:cNvSpPr>
          <p:nvPr/>
        </p:nvSpPr>
        <p:spPr bwMode="auto">
          <a:xfrm>
            <a:off x="6977380" y="1481138"/>
            <a:ext cx="43307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7338" indent="-287338" algn="l" rtl="0" eaLnBrk="0" fontAlgn="base" hangingPunct="0">
              <a:spcBef>
                <a:spcPct val="20000"/>
              </a:spcBef>
              <a:spcAft>
                <a:spcPct val="20000"/>
              </a:spcAft>
              <a:buClr>
                <a:srgbClr val="CD0921"/>
              </a:buClr>
              <a:buFont typeface="Wingdings" panose="05000000000000000000" pitchFamily="2" charset="2"/>
              <a:buChar char="l"/>
              <a:defRPr sz="2400">
                <a:solidFill>
                  <a:schemeClr val="tx1"/>
                </a:solidFill>
                <a:latin typeface="+mn-lt"/>
                <a:ea typeface="+mn-ea"/>
                <a:cs typeface="+mn-cs"/>
              </a:defRPr>
            </a:lvl1pPr>
            <a:lvl2pPr marL="760413" indent="-282575" algn="l" rtl="0" eaLnBrk="0" fontAlgn="base" hangingPunct="0">
              <a:spcBef>
                <a:spcPct val="20000"/>
              </a:spcBef>
              <a:spcAft>
                <a:spcPct val="20000"/>
              </a:spcAft>
              <a:buClr>
                <a:srgbClr val="5D9E34"/>
              </a:buClr>
              <a:buFont typeface="Wingdings" panose="05000000000000000000" pitchFamily="2" charset="2"/>
              <a:buChar char="l"/>
              <a:defRPr>
                <a:solidFill>
                  <a:schemeClr val="tx1"/>
                </a:solidFill>
                <a:latin typeface="+mn-lt"/>
                <a:ea typeface="+mn-ea"/>
              </a:defRPr>
            </a:lvl2pPr>
            <a:lvl3pPr marL="1239838" indent="-288925" algn="l" rtl="0" eaLnBrk="0" fontAlgn="base" hangingPunct="0">
              <a:spcBef>
                <a:spcPct val="20000"/>
              </a:spcBef>
              <a:spcAft>
                <a:spcPct val="20000"/>
              </a:spcAft>
              <a:buClr>
                <a:srgbClr val="0A77AD"/>
              </a:buClr>
              <a:buFont typeface="Wingdings" panose="05000000000000000000" pitchFamily="2" charset="2"/>
              <a:buChar char="l"/>
              <a:defRPr>
                <a:solidFill>
                  <a:schemeClr val="tx1"/>
                </a:solidFill>
                <a:latin typeface="+mn-lt"/>
                <a:ea typeface="+mn-ea"/>
              </a:defRPr>
            </a:lvl3pPr>
            <a:lvl4pPr marL="2132013" indent="-228600" algn="l" rtl="0" eaLnBrk="0" fontAlgn="base" hangingPunct="0">
              <a:spcBef>
                <a:spcPct val="20000"/>
              </a:spcBef>
              <a:spcAft>
                <a:spcPct val="0"/>
              </a:spcAft>
              <a:buChar char="–"/>
              <a:defRPr sz="2000">
                <a:solidFill>
                  <a:schemeClr val="tx1"/>
                </a:solidFill>
                <a:latin typeface="+mn-lt"/>
                <a:ea typeface="+mn-ea"/>
              </a:defRPr>
            </a:lvl4pPr>
            <a:lvl5pPr marL="2551113" indent="-228600" algn="l" rtl="0" eaLnBrk="0" fontAlgn="base" hangingPunct="0">
              <a:spcBef>
                <a:spcPct val="20000"/>
              </a:spcBef>
              <a:spcAft>
                <a:spcPct val="0"/>
              </a:spcAft>
              <a:buChar char="»"/>
              <a:defRPr sz="2000">
                <a:solidFill>
                  <a:schemeClr val="tx1"/>
                </a:solidFill>
                <a:latin typeface="+mn-lt"/>
                <a:ea typeface="+mn-ea"/>
              </a:defRPr>
            </a:lvl5pPr>
            <a:lvl6pPr marL="3008313" indent="-228600" algn="l" rtl="0" fontAlgn="base">
              <a:spcBef>
                <a:spcPct val="20000"/>
              </a:spcBef>
              <a:spcAft>
                <a:spcPct val="0"/>
              </a:spcAft>
              <a:buChar char="»"/>
              <a:defRPr sz="2000">
                <a:solidFill>
                  <a:schemeClr val="tx1"/>
                </a:solidFill>
                <a:latin typeface="+mn-lt"/>
                <a:ea typeface="+mn-ea"/>
              </a:defRPr>
            </a:lvl6pPr>
            <a:lvl7pPr marL="3465513" indent="-228600" algn="l" rtl="0" fontAlgn="base">
              <a:spcBef>
                <a:spcPct val="20000"/>
              </a:spcBef>
              <a:spcAft>
                <a:spcPct val="0"/>
              </a:spcAft>
              <a:buChar char="»"/>
              <a:defRPr sz="2000">
                <a:solidFill>
                  <a:schemeClr val="tx1"/>
                </a:solidFill>
                <a:latin typeface="+mn-lt"/>
                <a:ea typeface="+mn-ea"/>
              </a:defRPr>
            </a:lvl7pPr>
            <a:lvl8pPr marL="3922713" indent="-228600" algn="l" rtl="0" fontAlgn="base">
              <a:spcBef>
                <a:spcPct val="20000"/>
              </a:spcBef>
              <a:spcAft>
                <a:spcPct val="0"/>
              </a:spcAft>
              <a:buChar char="»"/>
              <a:defRPr sz="2000">
                <a:solidFill>
                  <a:schemeClr val="tx1"/>
                </a:solidFill>
                <a:latin typeface="+mn-lt"/>
                <a:ea typeface="+mn-ea"/>
              </a:defRPr>
            </a:lvl8pPr>
            <a:lvl9pPr marL="4379913" indent="-228600" algn="l" rtl="0" fontAlgn="base">
              <a:spcBef>
                <a:spcPct val="20000"/>
              </a:spcBef>
              <a:spcAft>
                <a:spcPct val="0"/>
              </a:spcAft>
              <a:buChar char="»"/>
              <a:defRPr sz="2000">
                <a:solidFill>
                  <a:schemeClr val="tx1"/>
                </a:solidFill>
                <a:latin typeface="+mn-lt"/>
                <a:ea typeface="+mn-ea"/>
              </a:defRPr>
            </a:lvl9pPr>
          </a:lstStyle>
          <a:p>
            <a:pPr>
              <a:defRPr/>
            </a:pPr>
            <a:r>
              <a:rPr lang="en-GB" altLang="en-US" sz="2000" kern="0" dirty="0"/>
              <a:t>Changes in family dynamic</a:t>
            </a:r>
          </a:p>
          <a:p>
            <a:pPr>
              <a:defRPr/>
            </a:pPr>
            <a:r>
              <a:rPr lang="en-GB" altLang="en-US" sz="2000" kern="0" dirty="0"/>
              <a:t>War/ combat experience</a:t>
            </a:r>
          </a:p>
          <a:p>
            <a:pPr>
              <a:defRPr/>
            </a:pPr>
            <a:r>
              <a:rPr lang="en-GB" altLang="en-US" sz="2000" kern="0" dirty="0"/>
              <a:t>Witnessing/ learning of traumatic event</a:t>
            </a:r>
          </a:p>
          <a:p>
            <a:pPr>
              <a:defRPr/>
            </a:pPr>
            <a:r>
              <a:rPr lang="en-GB" altLang="en-US" sz="2000" kern="0" dirty="0"/>
              <a:t>Hostage/ torture</a:t>
            </a:r>
          </a:p>
          <a:p>
            <a:pPr>
              <a:defRPr/>
            </a:pPr>
            <a:r>
              <a:rPr lang="en-GB" altLang="en-US" sz="2000" kern="0" dirty="0"/>
              <a:t>Horrific death/ loss of a loved one</a:t>
            </a:r>
          </a:p>
          <a:p>
            <a:pPr>
              <a:defRPr/>
            </a:pPr>
            <a:r>
              <a:rPr lang="en-GB" altLang="en-US" sz="2000" kern="0" dirty="0"/>
              <a:t>Serious surgery/ medical diagnosis</a:t>
            </a:r>
          </a:p>
          <a:p>
            <a:pPr>
              <a:defRPr/>
            </a:pPr>
            <a:r>
              <a:rPr lang="en-GB" altLang="en-US" sz="2000" kern="0" dirty="0"/>
              <a:t>Witnessing domestic violence</a:t>
            </a:r>
          </a:p>
          <a:p>
            <a:pPr>
              <a:defRPr/>
            </a:pPr>
            <a:r>
              <a:rPr lang="en-GB" altLang="en-US" sz="2000" kern="0" dirty="0"/>
              <a:t>Drug use in the home</a:t>
            </a:r>
          </a:p>
        </p:txBody>
      </p:sp>
      <p:pic>
        <p:nvPicPr>
          <p:cNvPr id="5" name="Picture 4">
            <a:extLst>
              <a:ext uri="{FF2B5EF4-FFF2-40B4-BE49-F238E27FC236}">
                <a16:creationId xmlns:a16="http://schemas.microsoft.com/office/drawing/2014/main" id="{43A65808-512C-4C9F-8006-DF38DA9889E0}"/>
              </a:ext>
            </a:extLst>
          </p:cNvPr>
          <p:cNvPicPr>
            <a:picLocks noChangeAspect="1"/>
          </p:cNvPicPr>
          <p:nvPr/>
        </p:nvPicPr>
        <p:blipFill>
          <a:blip r:embed="rId3"/>
          <a:stretch>
            <a:fillRect/>
          </a:stretch>
        </p:blipFill>
        <p:spPr>
          <a:xfrm>
            <a:off x="1450206" y="1444580"/>
            <a:ext cx="4109060" cy="3968840"/>
          </a:xfrm>
          <a:prstGeom prst="rect">
            <a:avLst/>
          </a:prstGeom>
        </p:spPr>
      </p:pic>
    </p:spTree>
    <p:extLst>
      <p:ext uri="{BB962C8B-B14F-4D97-AF65-F5344CB8AC3E}">
        <p14:creationId xmlns:p14="http://schemas.microsoft.com/office/powerpoint/2010/main" val="477747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dirty="0">
                <a:latin typeface="Tw Cen MT"/>
              </a:rPr>
              <a:t>KCSIE (Keeping Children Safe in Education)</a:t>
            </a:r>
            <a:endParaRPr lang="en-GB" sz="2800" b="1" dirty="0">
              <a:solidFill>
                <a:srgbClr val="B4B5E2"/>
              </a:solidFill>
              <a:latin typeface="Tw Cen MT" panose="020B0602020104020603" pitchFamily="34" charset="0"/>
            </a:endParaRPr>
          </a:p>
        </p:txBody>
      </p:sp>
      <p:sp>
        <p:nvSpPr>
          <p:cNvPr id="4" name="Subtitle 2">
            <a:extLst>
              <a:ext uri="{FF2B5EF4-FFF2-40B4-BE49-F238E27FC236}">
                <a16:creationId xmlns:a16="http://schemas.microsoft.com/office/drawing/2014/main" id="{0D8B41B2-9BC9-4B50-BF1F-8CC0F301898F}"/>
              </a:ext>
            </a:extLst>
          </p:cNvPr>
          <p:cNvSpPr txBox="1">
            <a:spLocks/>
          </p:cNvSpPr>
          <p:nvPr/>
        </p:nvSpPr>
        <p:spPr>
          <a:xfrm>
            <a:off x="618213" y="1369414"/>
            <a:ext cx="6713552" cy="4119172"/>
          </a:xfrm>
          <a:prstGeom prst="rect">
            <a:avLst/>
          </a:prstGeom>
        </p:spPr>
        <p:txBody>
          <a:bodyPr vert="horz" lIns="91440" tIns="45720" rIns="9144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42900"/>
            <a:endParaRPr lang="en-US" dirty="0"/>
          </a:p>
          <a:p>
            <a:pPr indent="-228600">
              <a:buFont typeface="Arial" panose="020B0604020202020204" pitchFamily="34" charset="0"/>
              <a:buChar char="•"/>
            </a:pPr>
            <a:r>
              <a:rPr lang="en-US" i="1" dirty="0"/>
              <a:t>“Preventing impairment of children’s </a:t>
            </a:r>
            <a:r>
              <a:rPr lang="en-US" b="1" i="1" dirty="0">
                <a:solidFill>
                  <a:srgbClr val="FF0000"/>
                </a:solidFill>
              </a:rPr>
              <a:t>mental and physical </a:t>
            </a:r>
            <a:r>
              <a:rPr lang="en-US" i="1" dirty="0"/>
              <a:t>health or development”</a:t>
            </a:r>
            <a:endParaRPr lang="en-US" altLang="en-US" dirty="0"/>
          </a:p>
          <a:p>
            <a:pPr indent="-228600">
              <a:buFont typeface="Arial" panose="020B0604020202020204" pitchFamily="34" charset="0"/>
              <a:buChar char="•"/>
            </a:pPr>
            <a:r>
              <a:rPr lang="en-US" dirty="0"/>
              <a:t>Role of staff</a:t>
            </a:r>
          </a:p>
          <a:p>
            <a:pPr indent="-228600">
              <a:buFont typeface="Arial" panose="020B0604020202020204" pitchFamily="34" charset="0"/>
              <a:buChar char="•"/>
            </a:pPr>
            <a:r>
              <a:rPr lang="en-US" dirty="0"/>
              <a:t>Mental Health as an indicator</a:t>
            </a:r>
          </a:p>
          <a:p>
            <a:pPr indent="-228600">
              <a:buFont typeface="Arial" panose="020B0604020202020204" pitchFamily="34" charset="0"/>
              <a:buChar char="•"/>
            </a:pPr>
            <a:r>
              <a:rPr lang="en-US" dirty="0"/>
              <a:t>Impact of safeguarding concerns on Mental Health</a:t>
            </a:r>
          </a:p>
        </p:txBody>
      </p:sp>
      <p:pic>
        <p:nvPicPr>
          <p:cNvPr id="5" name="Picture 2" descr="Blog - MyConcern">
            <a:extLst>
              <a:ext uri="{FF2B5EF4-FFF2-40B4-BE49-F238E27FC236}">
                <a16:creationId xmlns:a16="http://schemas.microsoft.com/office/drawing/2014/main" id="{E69BBC22-7043-43DB-A399-AFB33536C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3" r="19" b="-3"/>
          <a:stretch/>
        </p:blipFill>
        <p:spPr bwMode="auto">
          <a:xfrm>
            <a:off x="7721378" y="1392074"/>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4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Resources </a:t>
            </a:r>
            <a:endParaRPr lang="en-GB" sz="2800" b="1" dirty="0">
              <a:solidFill>
                <a:srgbClr val="B4B5E2"/>
              </a:solidFill>
              <a:latin typeface="Tw Cen MT" panose="020B0602020104020603" pitchFamily="34" charset="0"/>
            </a:endParaRPr>
          </a:p>
        </p:txBody>
      </p:sp>
      <p:pic>
        <p:nvPicPr>
          <p:cNvPr id="4" name="Content Placeholder 3">
            <a:extLst>
              <a:ext uri="{FF2B5EF4-FFF2-40B4-BE49-F238E27FC236}">
                <a16:creationId xmlns:a16="http://schemas.microsoft.com/office/drawing/2014/main" id="{5C9CDA7F-1078-4C3D-84E5-20E104F2C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91987" y="967023"/>
            <a:ext cx="6277793" cy="4689053"/>
          </a:xfrm>
          <a:prstGeom prst="rect">
            <a:avLst/>
          </a:prstGeom>
        </p:spPr>
      </p:pic>
    </p:spTree>
    <p:extLst>
      <p:ext uri="{BB962C8B-B14F-4D97-AF65-F5344CB8AC3E}">
        <p14:creationId xmlns:p14="http://schemas.microsoft.com/office/powerpoint/2010/main" val="120107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Attachment and Learning</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B3D18609-606D-43DC-B537-5FEB565446DA}"/>
              </a:ext>
            </a:extLst>
          </p:cNvPr>
          <p:cNvSpPr txBox="1">
            <a:spLocks noChangeArrowheads="1"/>
          </p:cNvSpPr>
          <p:nvPr/>
        </p:nvSpPr>
        <p:spPr>
          <a:xfrm>
            <a:off x="109846" y="1069145"/>
            <a:ext cx="5993452" cy="4492612"/>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en-US" dirty="0">
                <a:cs typeface="Arial"/>
              </a:rPr>
              <a:t>Our brains </a:t>
            </a:r>
            <a:r>
              <a:rPr lang="en-US" altLang="en-US" dirty="0" err="1">
                <a:cs typeface="Arial"/>
              </a:rPr>
              <a:t>prioritise</a:t>
            </a:r>
            <a:r>
              <a:rPr lang="en-US" altLang="en-US" dirty="0">
                <a:cs typeface="Arial"/>
              </a:rPr>
              <a:t> feeling safe and secure above our cognitive functions.  Therefore a child who feels unsafe is not ready to learn.  In this way our emotions are inextricably linked to our capacity to learn. To engage well in their learning, you are asking a child to:</a:t>
            </a:r>
          </a:p>
          <a:p>
            <a:pPr>
              <a:lnSpc>
                <a:spcPct val="120000"/>
              </a:lnSpc>
            </a:pPr>
            <a:r>
              <a:rPr lang="en-US" altLang="en-US" dirty="0">
                <a:cs typeface="Arial"/>
              </a:rPr>
              <a:t>be willing to take risks/explore;</a:t>
            </a:r>
            <a:endParaRPr lang="en-US" altLang="en-US" dirty="0">
              <a:ea typeface="Calibri"/>
              <a:cs typeface="Arial"/>
            </a:endParaRPr>
          </a:p>
          <a:p>
            <a:pPr>
              <a:lnSpc>
                <a:spcPct val="120000"/>
              </a:lnSpc>
            </a:pPr>
            <a:r>
              <a:rPr lang="en-US" altLang="en-US" dirty="0">
                <a:cs typeface="Arial"/>
              </a:rPr>
              <a:t>to trust you;</a:t>
            </a:r>
            <a:endParaRPr lang="en-US" altLang="en-US" dirty="0">
              <a:ea typeface="Calibri"/>
              <a:cs typeface="Arial"/>
            </a:endParaRPr>
          </a:p>
          <a:p>
            <a:pPr>
              <a:lnSpc>
                <a:spcPct val="120000"/>
              </a:lnSpc>
            </a:pPr>
            <a:r>
              <a:rPr lang="en-US" altLang="en-US" dirty="0">
                <a:cs typeface="Arial"/>
              </a:rPr>
              <a:t>have the capacity to tolerate frustration and uncertainty;</a:t>
            </a:r>
            <a:endParaRPr lang="en-US" altLang="en-US" dirty="0">
              <a:ea typeface="Calibri"/>
              <a:cs typeface="Arial"/>
            </a:endParaRPr>
          </a:p>
          <a:p>
            <a:pPr>
              <a:lnSpc>
                <a:spcPct val="120000"/>
              </a:lnSpc>
            </a:pPr>
            <a:r>
              <a:rPr lang="en-US" altLang="en-US" dirty="0">
                <a:cs typeface="Arial"/>
              </a:rPr>
              <a:t>to ask for help when they need it.</a:t>
            </a:r>
            <a:endParaRPr lang="en-US" altLang="en-US" dirty="0">
              <a:ea typeface="Calibri"/>
              <a:cs typeface="Arial"/>
            </a:endParaRPr>
          </a:p>
          <a:p>
            <a:pPr>
              <a:lnSpc>
                <a:spcPct val="120000"/>
              </a:lnSpc>
            </a:pPr>
            <a:endParaRPr lang="en-GB" altLang="en-US" dirty="0"/>
          </a:p>
        </p:txBody>
      </p:sp>
      <p:pic>
        <p:nvPicPr>
          <p:cNvPr id="9218" name="Picture 2" descr="Attachment Disorder Mind Map (teacher made)">
            <a:extLst>
              <a:ext uri="{FF2B5EF4-FFF2-40B4-BE49-F238E27FC236}">
                <a16:creationId xmlns:a16="http://schemas.microsoft.com/office/drawing/2014/main" id="{2ED8322A-A9B7-43C1-8CB7-8C6DE2C5F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2786942"/>
            <a:ext cx="60007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What can Trauma look like?</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6FD05D50-5B0D-4E13-8586-180458ABD1F1}"/>
              </a:ext>
            </a:extLst>
          </p:cNvPr>
          <p:cNvSpPr txBox="1">
            <a:spLocks noChangeArrowheads="1"/>
          </p:cNvSpPr>
          <p:nvPr/>
        </p:nvSpPr>
        <p:spPr>
          <a:xfrm>
            <a:off x="203200" y="1481137"/>
            <a:ext cx="6999761" cy="3895725"/>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Signs, symptoms (the way children and young people may act)</a:t>
            </a:r>
          </a:p>
          <a:p>
            <a:pPr lvl="1"/>
            <a:r>
              <a:rPr lang="en-GB" altLang="en-US" dirty="0"/>
              <a:t>Anxiety, hypervigilance, anger, challenging, oppositional, provocative behaviour, out of control, ‘bizarre’ behaviours, friendship/peer type challenges, reports that the child can only get on with adults, repetitive behaviours</a:t>
            </a:r>
          </a:p>
          <a:p>
            <a:pPr lvl="1"/>
            <a:r>
              <a:rPr lang="en-GB" altLang="en-US" dirty="0"/>
              <a:t>Problems at home </a:t>
            </a:r>
            <a:r>
              <a:rPr lang="en-GB" altLang="en-US" b="1" dirty="0"/>
              <a:t>and</a:t>
            </a:r>
            <a:r>
              <a:rPr lang="en-GB" altLang="en-US" dirty="0"/>
              <a:t> school.</a:t>
            </a:r>
          </a:p>
          <a:p>
            <a:pPr lvl="1"/>
            <a:r>
              <a:rPr lang="en-GB" altLang="en-US" dirty="0"/>
              <a:t>Problems </a:t>
            </a:r>
            <a:r>
              <a:rPr lang="en-GB" altLang="en-US" b="1" dirty="0"/>
              <a:t>only</a:t>
            </a:r>
            <a:r>
              <a:rPr lang="en-GB" altLang="en-US" dirty="0"/>
              <a:t> at home or </a:t>
            </a:r>
            <a:r>
              <a:rPr lang="en-GB" altLang="en-US" b="1" dirty="0"/>
              <a:t>only</a:t>
            </a:r>
            <a:r>
              <a:rPr lang="en-GB" altLang="en-US" dirty="0"/>
              <a:t> at school.</a:t>
            </a:r>
            <a:endParaRPr lang="en-GB" altLang="en-US" dirty="0">
              <a:ea typeface="Calibri"/>
              <a:cs typeface="Calibri"/>
            </a:endParaRPr>
          </a:p>
          <a:p>
            <a:pPr lvl="1"/>
            <a:r>
              <a:rPr lang="en-GB" altLang="en-US" dirty="0"/>
              <a:t>Many of these symptoms look  and feel similar to neurodevelopmental disorders like ADHD and autism.</a:t>
            </a:r>
            <a:endParaRPr lang="en-GB" altLang="en-US" dirty="0">
              <a:ea typeface="Calibri"/>
              <a:cs typeface="Calibri"/>
            </a:endParaRPr>
          </a:p>
        </p:txBody>
      </p:sp>
      <p:pic>
        <p:nvPicPr>
          <p:cNvPr id="10242" name="Picture 2" descr="What Does Psychological Trauma Do to the Brain? | Vantage Recovery">
            <a:extLst>
              <a:ext uri="{FF2B5EF4-FFF2-40B4-BE49-F238E27FC236}">
                <a16:creationId xmlns:a16="http://schemas.microsoft.com/office/drawing/2014/main" id="{86EE2A58-E240-4B06-954B-3AD0CE6D6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961" y="1138971"/>
            <a:ext cx="4989039" cy="332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54488" y="887983"/>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60735" y="141091"/>
            <a:ext cx="12089452" cy="769441"/>
          </a:xfrm>
          <a:prstGeom prst="rect">
            <a:avLst/>
          </a:prstGeom>
          <a:noFill/>
        </p:spPr>
        <p:txBody>
          <a:bodyPr wrap="square" rtlCol="0">
            <a:spAutoFit/>
          </a:bodyPr>
          <a:lstStyle/>
          <a:p>
            <a:r>
              <a:rPr lang="en-GB" sz="4400" b="1" dirty="0">
                <a:latin typeface="Tw Cen MT" panose="020B0602020104020603" pitchFamily="34" charset="0"/>
              </a:rPr>
              <a:t>What we see</a:t>
            </a:r>
            <a:endParaRPr lang="en-GB" sz="2800" b="1" dirty="0">
              <a:solidFill>
                <a:srgbClr val="B4B5E2"/>
              </a:solidFill>
              <a:latin typeface="Tw Cen MT" panose="020B0602020104020603" pitchFamily="34" charset="0"/>
            </a:endParaRPr>
          </a:p>
        </p:txBody>
      </p:sp>
      <p:sp>
        <p:nvSpPr>
          <p:cNvPr id="4" name="TextBox 3">
            <a:extLst>
              <a:ext uri="{FF2B5EF4-FFF2-40B4-BE49-F238E27FC236}">
                <a16:creationId xmlns:a16="http://schemas.microsoft.com/office/drawing/2014/main" id="{51FB0171-F9E0-41FD-BEFF-33C07E778D4D}"/>
              </a:ext>
            </a:extLst>
          </p:cNvPr>
          <p:cNvSpPr txBox="1"/>
          <p:nvPr/>
        </p:nvSpPr>
        <p:spPr>
          <a:xfrm rot="877822">
            <a:off x="7346951" y="930585"/>
            <a:ext cx="1082675" cy="519112"/>
          </a:xfrm>
          <a:prstGeom prst="ellipse">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GB" dirty="0"/>
              <a:t>Lying</a:t>
            </a:r>
          </a:p>
        </p:txBody>
      </p:sp>
      <p:sp>
        <p:nvSpPr>
          <p:cNvPr id="5" name="TextBox 4">
            <a:extLst>
              <a:ext uri="{FF2B5EF4-FFF2-40B4-BE49-F238E27FC236}">
                <a16:creationId xmlns:a16="http://schemas.microsoft.com/office/drawing/2014/main" id="{AF53EFA6-6E99-45AF-81D1-C9B0291F6C08}"/>
              </a:ext>
            </a:extLst>
          </p:cNvPr>
          <p:cNvSpPr txBox="1"/>
          <p:nvPr/>
        </p:nvSpPr>
        <p:spPr>
          <a:xfrm rot="312510">
            <a:off x="3146425" y="2675248"/>
            <a:ext cx="947738" cy="409575"/>
          </a:xfrm>
          <a:prstGeom prst="flowChartAlternateProcess">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Anger</a:t>
            </a:r>
          </a:p>
        </p:txBody>
      </p:sp>
      <p:sp>
        <p:nvSpPr>
          <p:cNvPr id="6" name="TextBox 12">
            <a:extLst>
              <a:ext uri="{FF2B5EF4-FFF2-40B4-BE49-F238E27FC236}">
                <a16:creationId xmlns:a16="http://schemas.microsoft.com/office/drawing/2014/main" id="{1165B65E-626F-44E7-AF53-280DD66154EC}"/>
              </a:ext>
            </a:extLst>
          </p:cNvPr>
          <p:cNvSpPr txBox="1">
            <a:spLocks noChangeArrowheads="1"/>
          </p:cNvSpPr>
          <p:nvPr/>
        </p:nvSpPr>
        <p:spPr bwMode="auto">
          <a:xfrm rot="532909">
            <a:off x="7670800" y="2108511"/>
            <a:ext cx="1728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Impulsivity</a:t>
            </a:r>
            <a:endParaRPr lang="en-GB" altLang="en-US"/>
          </a:p>
        </p:txBody>
      </p:sp>
      <p:sp>
        <p:nvSpPr>
          <p:cNvPr id="7" name="TextBox 13">
            <a:extLst>
              <a:ext uri="{FF2B5EF4-FFF2-40B4-BE49-F238E27FC236}">
                <a16:creationId xmlns:a16="http://schemas.microsoft.com/office/drawing/2014/main" id="{7489B56C-19CB-4F94-B7FE-D8D81A818D32}"/>
              </a:ext>
            </a:extLst>
          </p:cNvPr>
          <p:cNvSpPr txBox="1">
            <a:spLocks noChangeArrowheads="1"/>
          </p:cNvSpPr>
          <p:nvPr/>
        </p:nvSpPr>
        <p:spPr bwMode="auto">
          <a:xfrm rot="524929">
            <a:off x="4335464" y="2214872"/>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Aggression</a:t>
            </a:r>
          </a:p>
        </p:txBody>
      </p:sp>
      <p:sp>
        <p:nvSpPr>
          <p:cNvPr id="8" name="TextBox 14">
            <a:extLst>
              <a:ext uri="{FF2B5EF4-FFF2-40B4-BE49-F238E27FC236}">
                <a16:creationId xmlns:a16="http://schemas.microsoft.com/office/drawing/2014/main" id="{FEC4E842-7C81-4829-949F-28229B1021DC}"/>
              </a:ext>
            </a:extLst>
          </p:cNvPr>
          <p:cNvSpPr txBox="1">
            <a:spLocks noChangeArrowheads="1"/>
          </p:cNvSpPr>
          <p:nvPr/>
        </p:nvSpPr>
        <p:spPr bwMode="auto">
          <a:xfrm rot="247497">
            <a:off x="2270126" y="3222936"/>
            <a:ext cx="247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Not trusting of others</a:t>
            </a:r>
          </a:p>
        </p:txBody>
      </p:sp>
      <p:sp>
        <p:nvSpPr>
          <p:cNvPr id="9" name="TextBox 15">
            <a:extLst>
              <a:ext uri="{FF2B5EF4-FFF2-40B4-BE49-F238E27FC236}">
                <a16:creationId xmlns:a16="http://schemas.microsoft.com/office/drawing/2014/main" id="{D9F26316-7D6B-408B-9220-2B32163414B5}"/>
              </a:ext>
            </a:extLst>
          </p:cNvPr>
          <p:cNvSpPr txBox="1">
            <a:spLocks noChangeArrowheads="1"/>
          </p:cNvSpPr>
          <p:nvPr/>
        </p:nvSpPr>
        <p:spPr bwMode="auto">
          <a:xfrm>
            <a:off x="5094288" y="1792597"/>
            <a:ext cx="2468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Repetitive behaviours</a:t>
            </a:r>
          </a:p>
        </p:txBody>
      </p:sp>
      <p:sp>
        <p:nvSpPr>
          <p:cNvPr id="10" name="TextBox 16">
            <a:extLst>
              <a:ext uri="{FF2B5EF4-FFF2-40B4-BE49-F238E27FC236}">
                <a16:creationId xmlns:a16="http://schemas.microsoft.com/office/drawing/2014/main" id="{86E77E4C-2578-4808-98C9-0048A143C436}"/>
              </a:ext>
            </a:extLst>
          </p:cNvPr>
          <p:cNvSpPr txBox="1">
            <a:spLocks noChangeArrowheads="1"/>
          </p:cNvSpPr>
          <p:nvPr/>
        </p:nvSpPr>
        <p:spPr bwMode="auto">
          <a:xfrm rot="495757">
            <a:off x="2457451" y="1519547"/>
            <a:ext cx="220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Lack of eye contact</a:t>
            </a:r>
          </a:p>
        </p:txBody>
      </p:sp>
      <p:sp>
        <p:nvSpPr>
          <p:cNvPr id="12" name="TextBox 17">
            <a:extLst>
              <a:ext uri="{FF2B5EF4-FFF2-40B4-BE49-F238E27FC236}">
                <a16:creationId xmlns:a16="http://schemas.microsoft.com/office/drawing/2014/main" id="{DD82334E-4142-4B38-A3CC-764D650A73F2}"/>
              </a:ext>
            </a:extLst>
          </p:cNvPr>
          <p:cNvSpPr txBox="1">
            <a:spLocks noChangeArrowheads="1"/>
          </p:cNvSpPr>
          <p:nvPr/>
        </p:nvSpPr>
        <p:spPr bwMode="auto">
          <a:xfrm rot="-517568">
            <a:off x="4313239" y="2741922"/>
            <a:ext cx="172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Violence</a:t>
            </a:r>
            <a:endParaRPr lang="en-GB" altLang="en-US"/>
          </a:p>
        </p:txBody>
      </p:sp>
      <p:sp>
        <p:nvSpPr>
          <p:cNvPr id="13" name="TextBox 18">
            <a:extLst>
              <a:ext uri="{FF2B5EF4-FFF2-40B4-BE49-F238E27FC236}">
                <a16:creationId xmlns:a16="http://schemas.microsoft.com/office/drawing/2014/main" id="{AC61F251-69A2-44D9-9B43-1E4FF9B2578D}"/>
              </a:ext>
            </a:extLst>
          </p:cNvPr>
          <p:cNvSpPr txBox="1">
            <a:spLocks noChangeArrowheads="1"/>
          </p:cNvSpPr>
          <p:nvPr/>
        </p:nvSpPr>
        <p:spPr bwMode="auto">
          <a:xfrm rot="276670">
            <a:off x="4770439" y="1248085"/>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Clinginess</a:t>
            </a:r>
          </a:p>
        </p:txBody>
      </p:sp>
      <p:sp>
        <p:nvSpPr>
          <p:cNvPr id="14" name="TextBox 19">
            <a:extLst>
              <a:ext uri="{FF2B5EF4-FFF2-40B4-BE49-F238E27FC236}">
                <a16:creationId xmlns:a16="http://schemas.microsoft.com/office/drawing/2014/main" id="{276C7684-CFC7-47E1-A0E5-3C23086BA429}"/>
              </a:ext>
            </a:extLst>
          </p:cNvPr>
          <p:cNvSpPr txBox="1">
            <a:spLocks noChangeArrowheads="1"/>
          </p:cNvSpPr>
          <p:nvPr/>
        </p:nvSpPr>
        <p:spPr bwMode="auto">
          <a:xfrm rot="274518">
            <a:off x="6213476" y="2611747"/>
            <a:ext cx="418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Difficulties making &amp; keeping friends</a:t>
            </a:r>
          </a:p>
        </p:txBody>
      </p:sp>
      <p:sp>
        <p:nvSpPr>
          <p:cNvPr id="15" name="TextBox 20">
            <a:extLst>
              <a:ext uri="{FF2B5EF4-FFF2-40B4-BE49-F238E27FC236}">
                <a16:creationId xmlns:a16="http://schemas.microsoft.com/office/drawing/2014/main" id="{5A740842-C001-4493-BD1F-83A5E73115DD}"/>
              </a:ext>
            </a:extLst>
          </p:cNvPr>
          <p:cNvSpPr txBox="1">
            <a:spLocks noChangeArrowheads="1"/>
          </p:cNvSpPr>
          <p:nvPr/>
        </p:nvSpPr>
        <p:spPr bwMode="auto">
          <a:xfrm rot="481842">
            <a:off x="2170114" y="2125972"/>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Bizarre behaviour</a:t>
            </a:r>
          </a:p>
        </p:txBody>
      </p:sp>
      <p:sp>
        <p:nvSpPr>
          <p:cNvPr id="16" name="TextBox 21">
            <a:extLst>
              <a:ext uri="{FF2B5EF4-FFF2-40B4-BE49-F238E27FC236}">
                <a16:creationId xmlns:a16="http://schemas.microsoft.com/office/drawing/2014/main" id="{04772989-32CF-43B4-A3A9-98788F588242}"/>
              </a:ext>
            </a:extLst>
          </p:cNvPr>
          <p:cNvSpPr txBox="1">
            <a:spLocks noChangeArrowheads="1"/>
          </p:cNvSpPr>
          <p:nvPr/>
        </p:nvSpPr>
        <p:spPr bwMode="auto">
          <a:xfrm rot="239567">
            <a:off x="7391401" y="3241986"/>
            <a:ext cx="247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Provocative behaviour</a:t>
            </a:r>
          </a:p>
        </p:txBody>
      </p:sp>
      <p:sp>
        <p:nvSpPr>
          <p:cNvPr id="17" name="TextBox 22">
            <a:extLst>
              <a:ext uri="{FF2B5EF4-FFF2-40B4-BE49-F238E27FC236}">
                <a16:creationId xmlns:a16="http://schemas.microsoft.com/office/drawing/2014/main" id="{2D3BCCD9-DE0A-4DCC-A674-A9D9DE79378B}"/>
              </a:ext>
            </a:extLst>
          </p:cNvPr>
          <p:cNvSpPr txBox="1">
            <a:spLocks noChangeArrowheads="1"/>
          </p:cNvSpPr>
          <p:nvPr/>
        </p:nvSpPr>
        <p:spPr bwMode="auto">
          <a:xfrm rot="407380">
            <a:off x="7899401" y="1608447"/>
            <a:ext cx="279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Only gets on with adults</a:t>
            </a:r>
          </a:p>
        </p:txBody>
      </p:sp>
      <p:sp>
        <p:nvSpPr>
          <p:cNvPr id="18" name="TextBox 24">
            <a:extLst>
              <a:ext uri="{FF2B5EF4-FFF2-40B4-BE49-F238E27FC236}">
                <a16:creationId xmlns:a16="http://schemas.microsoft.com/office/drawing/2014/main" id="{91781964-2377-47A4-9786-DCD56CD37242}"/>
              </a:ext>
            </a:extLst>
          </p:cNvPr>
          <p:cNvSpPr txBox="1">
            <a:spLocks noChangeArrowheads="1"/>
          </p:cNvSpPr>
          <p:nvPr/>
        </p:nvSpPr>
        <p:spPr bwMode="auto">
          <a:xfrm rot="714327">
            <a:off x="6311900" y="1292535"/>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Stealing</a:t>
            </a:r>
          </a:p>
        </p:txBody>
      </p:sp>
      <p:pic>
        <p:nvPicPr>
          <p:cNvPr id="19" name="Picture 29">
            <a:extLst>
              <a:ext uri="{FF2B5EF4-FFF2-40B4-BE49-F238E27FC236}">
                <a16:creationId xmlns:a16="http://schemas.microsoft.com/office/drawing/2014/main" id="{E7E99089-50B0-4F82-80A6-9099008D1A13}"/>
              </a:ext>
            </a:extLst>
          </p:cNvPr>
          <p:cNvPicPr>
            <a:picLocks noChangeAspect="1"/>
          </p:cNvPicPr>
          <p:nvPr/>
        </p:nvPicPr>
        <p:blipFill>
          <a:blip r:embed="rId3" cstate="print">
            <a:extLst>
              <a:ext uri="{28A0092B-C50C-407E-A947-70E740481C1C}">
                <a14:useLocalDpi xmlns:a14="http://schemas.microsoft.com/office/drawing/2010/main" val="0"/>
              </a:ext>
            </a:extLst>
          </a:blip>
          <a:srcRect t="6889"/>
          <a:stretch>
            <a:fillRect/>
          </a:stretch>
        </p:blipFill>
        <p:spPr bwMode="auto">
          <a:xfrm>
            <a:off x="4308475" y="2918135"/>
            <a:ext cx="368935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03947C21-128C-4E70-8875-306616939160}"/>
              </a:ext>
            </a:extLst>
          </p:cNvPr>
          <p:cNvCxnSpPr/>
          <p:nvPr/>
        </p:nvCxnSpPr>
        <p:spPr bwMode="auto">
          <a:xfrm flipV="1">
            <a:off x="7058025" y="3729347"/>
            <a:ext cx="2241550" cy="190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D7D02F-7990-4BD4-A8C0-EB8A54740710}"/>
              </a:ext>
            </a:extLst>
          </p:cNvPr>
          <p:cNvCxnSpPr/>
          <p:nvPr/>
        </p:nvCxnSpPr>
        <p:spPr bwMode="auto">
          <a:xfrm flipV="1">
            <a:off x="3062288" y="3759510"/>
            <a:ext cx="2241550" cy="190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468D4C-3B87-4CD6-A725-6878FF696728}"/>
              </a:ext>
            </a:extLst>
          </p:cNvPr>
          <p:cNvSpPr txBox="1"/>
          <p:nvPr/>
        </p:nvSpPr>
        <p:spPr>
          <a:xfrm>
            <a:off x="8534400" y="1029011"/>
            <a:ext cx="1436688" cy="407987"/>
          </a:xfrm>
          <a:prstGeom prst="flowChartAlternateProcess">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Self harm</a:t>
            </a:r>
          </a:p>
        </p:txBody>
      </p:sp>
      <p:sp>
        <p:nvSpPr>
          <p:cNvPr id="24" name="TextBox 23">
            <a:extLst>
              <a:ext uri="{FF2B5EF4-FFF2-40B4-BE49-F238E27FC236}">
                <a16:creationId xmlns:a16="http://schemas.microsoft.com/office/drawing/2014/main" id="{E2E393D4-FF61-492E-AD80-D2E60FB44DE6}"/>
              </a:ext>
            </a:extLst>
          </p:cNvPr>
          <p:cNvSpPr txBox="1"/>
          <p:nvPr/>
        </p:nvSpPr>
        <p:spPr>
          <a:xfrm rot="21280689">
            <a:off x="1725613" y="2659372"/>
            <a:ext cx="1484312" cy="407988"/>
          </a:xfrm>
          <a:prstGeom prst="flowChartAlternateProcess">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Self-injury</a:t>
            </a:r>
          </a:p>
        </p:txBody>
      </p:sp>
    </p:spTree>
    <p:extLst>
      <p:ext uri="{BB962C8B-B14F-4D97-AF65-F5344CB8AC3E}">
        <p14:creationId xmlns:p14="http://schemas.microsoft.com/office/powerpoint/2010/main" val="2385468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270124"/>
            <a:ext cx="12089452" cy="769441"/>
          </a:xfrm>
          <a:prstGeom prst="rect">
            <a:avLst/>
          </a:prstGeom>
          <a:noFill/>
        </p:spPr>
        <p:txBody>
          <a:bodyPr wrap="square" rtlCol="0">
            <a:spAutoFit/>
          </a:bodyPr>
          <a:lstStyle/>
          <a:p>
            <a:r>
              <a:rPr lang="en-GB" sz="4400" b="1" dirty="0">
                <a:latin typeface="Tw Cen MT" panose="020B0602020104020603" pitchFamily="34" charset="0"/>
              </a:rPr>
              <a:t>What lies beneath?</a:t>
            </a:r>
            <a:endParaRPr lang="en-GB" sz="2800" b="1" dirty="0">
              <a:solidFill>
                <a:srgbClr val="B4B5E2"/>
              </a:solidFill>
              <a:latin typeface="Tw Cen MT" panose="020B0602020104020603" pitchFamily="34" charset="0"/>
            </a:endParaRPr>
          </a:p>
        </p:txBody>
      </p:sp>
      <p:sp>
        <p:nvSpPr>
          <p:cNvPr id="5" name="TextBox 23">
            <a:extLst>
              <a:ext uri="{FF2B5EF4-FFF2-40B4-BE49-F238E27FC236}">
                <a16:creationId xmlns:a16="http://schemas.microsoft.com/office/drawing/2014/main" id="{240F1C32-A8CB-4166-8AE1-B1116327F23B}"/>
              </a:ext>
            </a:extLst>
          </p:cNvPr>
          <p:cNvSpPr txBox="1">
            <a:spLocks noChangeArrowheads="1"/>
          </p:cNvSpPr>
          <p:nvPr/>
        </p:nvSpPr>
        <p:spPr bwMode="auto">
          <a:xfrm>
            <a:off x="3216275" y="3629025"/>
            <a:ext cx="1449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Frightened</a:t>
            </a:r>
          </a:p>
        </p:txBody>
      </p:sp>
      <p:sp>
        <p:nvSpPr>
          <p:cNvPr id="6" name="TextBox 25">
            <a:extLst>
              <a:ext uri="{FF2B5EF4-FFF2-40B4-BE49-F238E27FC236}">
                <a16:creationId xmlns:a16="http://schemas.microsoft.com/office/drawing/2014/main" id="{3172EDA3-CC30-4AFE-9474-D7FBB1B08EDB}"/>
              </a:ext>
            </a:extLst>
          </p:cNvPr>
          <p:cNvSpPr txBox="1">
            <a:spLocks noChangeArrowheads="1"/>
          </p:cNvSpPr>
          <p:nvPr/>
        </p:nvSpPr>
        <p:spPr bwMode="auto">
          <a:xfrm>
            <a:off x="3875089" y="4071939"/>
            <a:ext cx="1449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Afraid</a:t>
            </a:r>
          </a:p>
        </p:txBody>
      </p:sp>
      <p:sp>
        <p:nvSpPr>
          <p:cNvPr id="7" name="TextBox 26">
            <a:extLst>
              <a:ext uri="{FF2B5EF4-FFF2-40B4-BE49-F238E27FC236}">
                <a16:creationId xmlns:a16="http://schemas.microsoft.com/office/drawing/2014/main" id="{D7321D62-10C9-4343-AEE0-BD3AF1A24C24}"/>
              </a:ext>
            </a:extLst>
          </p:cNvPr>
          <p:cNvSpPr txBox="1">
            <a:spLocks noChangeArrowheads="1"/>
          </p:cNvSpPr>
          <p:nvPr/>
        </p:nvSpPr>
        <p:spPr bwMode="auto">
          <a:xfrm>
            <a:off x="3838576" y="4535489"/>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Vulnerable</a:t>
            </a:r>
          </a:p>
        </p:txBody>
      </p:sp>
      <p:sp>
        <p:nvSpPr>
          <p:cNvPr id="8" name="TextBox 27">
            <a:extLst>
              <a:ext uri="{FF2B5EF4-FFF2-40B4-BE49-F238E27FC236}">
                <a16:creationId xmlns:a16="http://schemas.microsoft.com/office/drawing/2014/main" id="{E68445E5-5EA9-49D8-A4AD-381692B9E574}"/>
              </a:ext>
            </a:extLst>
          </p:cNvPr>
          <p:cNvSpPr txBox="1">
            <a:spLocks noChangeArrowheads="1"/>
          </p:cNvSpPr>
          <p:nvPr/>
        </p:nvSpPr>
        <p:spPr bwMode="auto">
          <a:xfrm>
            <a:off x="6959600" y="4019550"/>
            <a:ext cx="1449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Abused</a:t>
            </a:r>
          </a:p>
        </p:txBody>
      </p:sp>
      <p:sp>
        <p:nvSpPr>
          <p:cNvPr id="9" name="TextBox 28">
            <a:extLst>
              <a:ext uri="{FF2B5EF4-FFF2-40B4-BE49-F238E27FC236}">
                <a16:creationId xmlns:a16="http://schemas.microsoft.com/office/drawing/2014/main" id="{C89C39FD-2974-4B8E-A783-4D63A47A5548}"/>
              </a:ext>
            </a:extLst>
          </p:cNvPr>
          <p:cNvSpPr txBox="1">
            <a:spLocks noChangeArrowheads="1"/>
          </p:cNvSpPr>
          <p:nvPr/>
        </p:nvSpPr>
        <p:spPr bwMode="auto">
          <a:xfrm>
            <a:off x="6850064" y="4535489"/>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Neglected</a:t>
            </a:r>
          </a:p>
        </p:txBody>
      </p:sp>
      <p:sp>
        <p:nvSpPr>
          <p:cNvPr id="10" name="TextBox 29">
            <a:extLst>
              <a:ext uri="{FF2B5EF4-FFF2-40B4-BE49-F238E27FC236}">
                <a16:creationId xmlns:a16="http://schemas.microsoft.com/office/drawing/2014/main" id="{86DBC496-EDDC-44BD-A16D-94562F77A11E}"/>
              </a:ext>
            </a:extLst>
          </p:cNvPr>
          <p:cNvSpPr txBox="1">
            <a:spLocks noChangeArrowheads="1"/>
          </p:cNvSpPr>
          <p:nvPr/>
        </p:nvSpPr>
        <p:spPr bwMode="auto">
          <a:xfrm>
            <a:off x="6516689" y="5024439"/>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Not worthy</a:t>
            </a:r>
          </a:p>
        </p:txBody>
      </p:sp>
      <p:sp>
        <p:nvSpPr>
          <p:cNvPr id="12" name="TextBox 30">
            <a:extLst>
              <a:ext uri="{FF2B5EF4-FFF2-40B4-BE49-F238E27FC236}">
                <a16:creationId xmlns:a16="http://schemas.microsoft.com/office/drawing/2014/main" id="{2615C2D8-CF00-4839-8940-4631E58D947A}"/>
              </a:ext>
            </a:extLst>
          </p:cNvPr>
          <p:cNvSpPr txBox="1">
            <a:spLocks noChangeArrowheads="1"/>
          </p:cNvSpPr>
          <p:nvPr/>
        </p:nvSpPr>
        <p:spPr bwMode="auto">
          <a:xfrm>
            <a:off x="5087938" y="5487988"/>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Low self-esteem</a:t>
            </a:r>
          </a:p>
        </p:txBody>
      </p:sp>
      <p:sp>
        <p:nvSpPr>
          <p:cNvPr id="13" name="TextBox 31">
            <a:extLst>
              <a:ext uri="{FF2B5EF4-FFF2-40B4-BE49-F238E27FC236}">
                <a16:creationId xmlns:a16="http://schemas.microsoft.com/office/drawing/2014/main" id="{418F6139-1620-45C0-A7A0-2260D7079D59}"/>
              </a:ext>
            </a:extLst>
          </p:cNvPr>
          <p:cNvSpPr txBox="1">
            <a:spLocks noChangeArrowheads="1"/>
          </p:cNvSpPr>
          <p:nvPr/>
        </p:nvSpPr>
        <p:spPr bwMode="auto">
          <a:xfrm>
            <a:off x="4267201" y="5029200"/>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Unsafe</a:t>
            </a:r>
          </a:p>
        </p:txBody>
      </p:sp>
      <p:sp>
        <p:nvSpPr>
          <p:cNvPr id="14" name="TextBox 32">
            <a:extLst>
              <a:ext uri="{FF2B5EF4-FFF2-40B4-BE49-F238E27FC236}">
                <a16:creationId xmlns:a16="http://schemas.microsoft.com/office/drawing/2014/main" id="{500DBEA9-E6D6-447F-A770-31FA1FCD8B9B}"/>
              </a:ext>
            </a:extLst>
          </p:cNvPr>
          <p:cNvSpPr txBox="1">
            <a:spLocks noChangeArrowheads="1"/>
          </p:cNvSpPr>
          <p:nvPr/>
        </p:nvSpPr>
        <p:spPr bwMode="auto">
          <a:xfrm>
            <a:off x="7166769" y="3556000"/>
            <a:ext cx="2484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800"/>
              <a:t>Unable to trust others</a:t>
            </a:r>
          </a:p>
        </p:txBody>
      </p:sp>
      <p:pic>
        <p:nvPicPr>
          <p:cNvPr id="15" name="Picture 33">
            <a:extLst>
              <a:ext uri="{FF2B5EF4-FFF2-40B4-BE49-F238E27FC236}">
                <a16:creationId xmlns:a16="http://schemas.microsoft.com/office/drawing/2014/main" id="{696F7153-70A5-43AA-9B7B-FFF802DF35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776413"/>
            <a:ext cx="42592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89D8EB9A-BD01-400F-AF20-409871F25176}"/>
              </a:ext>
            </a:extLst>
          </p:cNvPr>
          <p:cNvCxnSpPr/>
          <p:nvPr/>
        </p:nvCxnSpPr>
        <p:spPr bwMode="auto">
          <a:xfrm flipV="1">
            <a:off x="2613025" y="2981325"/>
            <a:ext cx="2241550" cy="190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204CFF-6C70-402C-8A6F-3BBF762DE9E2}"/>
              </a:ext>
            </a:extLst>
          </p:cNvPr>
          <p:cNvCxnSpPr/>
          <p:nvPr/>
        </p:nvCxnSpPr>
        <p:spPr bwMode="auto">
          <a:xfrm flipV="1">
            <a:off x="6965950" y="2970214"/>
            <a:ext cx="2241550" cy="2063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2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Creating Connections</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46F1BC26-3572-4F88-B470-643A98C09851}"/>
              </a:ext>
            </a:extLst>
          </p:cNvPr>
          <p:cNvSpPr txBox="1">
            <a:spLocks noChangeArrowheads="1"/>
          </p:cNvSpPr>
          <p:nvPr/>
        </p:nvSpPr>
        <p:spPr>
          <a:xfrm>
            <a:off x="301674" y="1417320"/>
            <a:ext cx="8393919" cy="4023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a:t>Relationships can help us recover from trauma and provide a safe base to manage times of stress.</a:t>
            </a:r>
          </a:p>
          <a:p>
            <a:pPr>
              <a:defRPr/>
            </a:pPr>
            <a:r>
              <a:rPr lang="en-GB" altLang="en-US" dirty="0"/>
              <a:t>Provide a key adult for consistent support.</a:t>
            </a:r>
          </a:p>
          <a:p>
            <a:pPr>
              <a:defRPr/>
            </a:pPr>
            <a:r>
              <a:rPr lang="en-GB" altLang="en-US" dirty="0"/>
              <a:t>Be mindful that children manage anxiety and proximity in relationships differently. </a:t>
            </a:r>
          </a:p>
          <a:p>
            <a:pPr>
              <a:defRPr/>
            </a:pPr>
            <a:r>
              <a:rPr lang="en-GB" altLang="en-US" dirty="0"/>
              <a:t>Demonstrate that you can “hold them in mind”. </a:t>
            </a:r>
          </a:p>
          <a:p>
            <a:pPr>
              <a:defRPr/>
            </a:pPr>
            <a:r>
              <a:rPr lang="en-GB" altLang="en-US" dirty="0"/>
              <a:t>Everyone in school has a role to play in contributing to a sense of belonging and safety.</a:t>
            </a:r>
          </a:p>
          <a:p>
            <a:pPr marL="0" indent="0">
              <a:buFont typeface="Arial" panose="020B0604020202020204" pitchFamily="34" charset="0"/>
              <a:buNone/>
              <a:defRPr/>
            </a:pPr>
            <a:endParaRPr lang="en-GB" altLang="en-US" dirty="0"/>
          </a:p>
        </p:txBody>
      </p:sp>
      <p:pic>
        <p:nvPicPr>
          <p:cNvPr id="11266" name="Picture 2" descr="Creating Connections - International Coach Federation - Vancouver Island  Chapter">
            <a:extLst>
              <a:ext uri="{FF2B5EF4-FFF2-40B4-BE49-F238E27FC236}">
                <a16:creationId xmlns:a16="http://schemas.microsoft.com/office/drawing/2014/main" id="{84EC3AC9-20E0-4C44-A66D-C77FEF2B4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119" y="2015864"/>
            <a:ext cx="3135336" cy="274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6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dirty="0">
                <a:latin typeface="Tw Cen MT"/>
              </a:rPr>
              <a:t>Secure Base and Key Adult</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4255C0B0-832E-4E55-86A9-5D8EBC19F532}"/>
              </a:ext>
            </a:extLst>
          </p:cNvPr>
          <p:cNvSpPr txBox="1">
            <a:spLocks noChangeArrowheads="1"/>
          </p:cNvSpPr>
          <p:nvPr/>
        </p:nvSpPr>
        <p:spPr>
          <a:xfrm>
            <a:off x="102548" y="1417320"/>
            <a:ext cx="6207629" cy="402336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t>Physical Secure Base “I need somewhere to return to”.</a:t>
            </a:r>
          </a:p>
          <a:p>
            <a:r>
              <a:rPr lang="en-GB" altLang="en-US" sz="2000" dirty="0"/>
              <a:t>Emotional Secure Base “I need someone to keep me in mind”.</a:t>
            </a:r>
            <a:endParaRPr lang="en-GB" altLang="en-US" sz="2000" dirty="0">
              <a:ea typeface="Calibri"/>
              <a:cs typeface="Calibri"/>
            </a:endParaRPr>
          </a:p>
          <a:p>
            <a:r>
              <a:rPr lang="en-GB" altLang="en-US" sz="2000" dirty="0"/>
              <a:t>Provide ‘emotional scaffolding’.</a:t>
            </a:r>
          </a:p>
          <a:p>
            <a:r>
              <a:rPr lang="en-GB" altLang="en-US" sz="2000" dirty="0"/>
              <a:t>Check-in opportunities.</a:t>
            </a:r>
          </a:p>
          <a:p>
            <a:r>
              <a:rPr lang="en-GB" altLang="en-US" sz="2000" dirty="0"/>
              <a:t>Relationships characterised by warmth and fun. </a:t>
            </a:r>
          </a:p>
          <a:p>
            <a:r>
              <a:rPr lang="en-GB" altLang="en-US" sz="2000" dirty="0"/>
              <a:t>Key adults (and all staff) need time to reflect and seek advice from outside professionals.</a:t>
            </a:r>
          </a:p>
          <a:p>
            <a:r>
              <a:rPr lang="en-GB" altLang="en-US" sz="2000" dirty="0"/>
              <a:t>Key adults need emotional support and supervision.</a:t>
            </a:r>
          </a:p>
        </p:txBody>
      </p:sp>
      <p:pic>
        <p:nvPicPr>
          <p:cNvPr id="12290" name="Picture 2" descr="4 Holistic Classroom Ideas Inspired by Maslow's Humanist Approach | Getting  Smart">
            <a:extLst>
              <a:ext uri="{FF2B5EF4-FFF2-40B4-BE49-F238E27FC236}">
                <a16:creationId xmlns:a16="http://schemas.microsoft.com/office/drawing/2014/main" id="{F695A9A1-4E99-46F0-9026-7BF312BE6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177" y="1417320"/>
            <a:ext cx="5704023" cy="416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97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Emotional Regulation </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9F9BDCF5-45E0-46EE-84F1-41CE10AC29B1}"/>
              </a:ext>
            </a:extLst>
          </p:cNvPr>
          <p:cNvSpPr txBox="1">
            <a:spLocks noChangeArrowheads="1"/>
          </p:cNvSpPr>
          <p:nvPr/>
        </p:nvSpPr>
        <p:spPr>
          <a:xfrm>
            <a:off x="406908" y="1125415"/>
            <a:ext cx="7555893" cy="431526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200" dirty="0"/>
              <a:t>When the safety system is activated (when we sense danger), access to the ‘upstairs’ brain (cortex) is disrupted. </a:t>
            </a:r>
          </a:p>
          <a:p>
            <a:r>
              <a:rPr lang="en-GB" altLang="en-US" sz="2200" dirty="0"/>
              <a:t>So, we are stuck in survival mode (‘fight, flight or freeze’) and unable to access the parts of the brain required for emotional regulation, reasoning etc. </a:t>
            </a:r>
          </a:p>
          <a:p>
            <a:r>
              <a:rPr lang="en-GB" altLang="en-US" sz="2200" dirty="0"/>
              <a:t>We call this ‘flipping your lid’. </a:t>
            </a:r>
          </a:p>
          <a:p>
            <a:r>
              <a:rPr lang="en-GB" altLang="en-US" sz="2200" dirty="0"/>
              <a:t>Some people flip their lid very easily and for some young people it can be as if the lid is constantly flipping. </a:t>
            </a:r>
            <a:endParaRPr lang="en-GB" altLang="en-US" sz="2200" dirty="0">
              <a:ea typeface="Calibri"/>
              <a:cs typeface="Calibri"/>
            </a:endParaRPr>
          </a:p>
          <a:p>
            <a:r>
              <a:rPr lang="en-GB" altLang="en-US" sz="2200" b="1" dirty="0"/>
              <a:t>Need a calm and regulated adult (with their lid down) to help them to co-regulate and put the lid back on. </a:t>
            </a:r>
          </a:p>
          <a:p>
            <a:r>
              <a:rPr lang="en-GB" altLang="en-US" sz="2200" dirty="0"/>
              <a:t>Not only will behaviour be a problem, but there is no capacity for learning. </a:t>
            </a:r>
          </a:p>
        </p:txBody>
      </p:sp>
      <p:pic>
        <p:nvPicPr>
          <p:cNvPr id="5" name="Picture 3">
            <a:extLst>
              <a:ext uri="{FF2B5EF4-FFF2-40B4-BE49-F238E27FC236}">
                <a16:creationId xmlns:a16="http://schemas.microsoft.com/office/drawing/2014/main" id="{3D336A02-11F3-494C-9730-A4613AD58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512" t="12791" r="46481" b="4556"/>
          <a:stretch>
            <a:fillRect/>
          </a:stretch>
        </p:blipFill>
        <p:spPr bwMode="auto">
          <a:xfrm>
            <a:off x="7962801" y="1893094"/>
            <a:ext cx="32035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75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Keeping Safe Today</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32450392-94B6-4B9B-8798-63F49A2474A4}"/>
              </a:ext>
            </a:extLst>
          </p:cNvPr>
          <p:cNvSpPr txBox="1">
            <a:spLocks/>
          </p:cNvSpPr>
          <p:nvPr/>
        </p:nvSpPr>
        <p:spPr>
          <a:xfrm>
            <a:off x="918111" y="1648153"/>
            <a:ext cx="6454239" cy="4023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ltLang="en-US" dirty="0"/>
              <a:t>Mental Health and Emotional Wellbeing are emotive subjects and today’s training may trigger difficult feelings.  </a:t>
            </a:r>
          </a:p>
          <a:p>
            <a:pPr marL="0" indent="0" algn="ctr">
              <a:buFont typeface="Arial" panose="020B0604020202020204" pitchFamily="34" charset="0"/>
              <a:buNone/>
            </a:pPr>
            <a:endParaRPr lang="en-GB" altLang="en-US" dirty="0"/>
          </a:p>
          <a:p>
            <a:pPr marL="0" indent="0" algn="ctr">
              <a:buFont typeface="Arial" panose="020B0604020202020204" pitchFamily="34" charset="0"/>
              <a:buNone/>
            </a:pPr>
            <a:r>
              <a:rPr lang="en-GB" altLang="en-US" dirty="0"/>
              <a:t>Please take time out if needed or leave training at any time if you need a few minutes</a:t>
            </a:r>
          </a:p>
          <a:p>
            <a:pPr marL="0" indent="0" algn="ctr">
              <a:buFont typeface="Arial" panose="020B0604020202020204" pitchFamily="34" charset="0"/>
              <a:buNone/>
            </a:pPr>
            <a:endParaRPr lang="en-GB" dirty="0"/>
          </a:p>
        </p:txBody>
      </p:sp>
      <p:pic>
        <p:nvPicPr>
          <p:cNvPr id="1026" name="Picture 2" descr="Keeping Safe | Kirklees Council">
            <a:extLst>
              <a:ext uri="{FF2B5EF4-FFF2-40B4-BE49-F238E27FC236}">
                <a16:creationId xmlns:a16="http://schemas.microsoft.com/office/drawing/2014/main" id="{2AEE236B-0ECB-421B-9DF1-6EA3385AD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869" y="2007393"/>
            <a:ext cx="4888331" cy="284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07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Diffusing Conflict: Emotion Coaching</a:t>
            </a:r>
            <a:endParaRPr lang="en-GB" sz="2800" b="1" dirty="0">
              <a:solidFill>
                <a:srgbClr val="B4B5E2"/>
              </a:solidFill>
              <a:latin typeface="Tw Cen MT" panose="020B0602020104020603" pitchFamily="34" charset="0"/>
            </a:endParaRPr>
          </a:p>
        </p:txBody>
      </p:sp>
      <p:sp>
        <p:nvSpPr>
          <p:cNvPr id="4" name="Rectangle 3">
            <a:extLst>
              <a:ext uri="{FF2B5EF4-FFF2-40B4-BE49-F238E27FC236}">
                <a16:creationId xmlns:a16="http://schemas.microsoft.com/office/drawing/2014/main" id="{6F81EFC0-DF5E-4B26-84B2-18BCE669B3B4}"/>
              </a:ext>
            </a:extLst>
          </p:cNvPr>
          <p:cNvSpPr txBox="1">
            <a:spLocks noChangeArrowheads="1"/>
          </p:cNvSpPr>
          <p:nvPr/>
        </p:nvSpPr>
        <p:spPr>
          <a:xfrm>
            <a:off x="203200" y="1259767"/>
            <a:ext cx="8713787" cy="48958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t>Through repetitive, consistent and empathetic Emotion Coaching, the ability of a child to regulate their emotions is promoted.</a:t>
            </a:r>
          </a:p>
          <a:p>
            <a:pPr marL="0" indent="0">
              <a:buFont typeface="Arial" panose="020B0604020202020204" pitchFamily="34" charset="0"/>
              <a:buNone/>
            </a:pPr>
            <a:r>
              <a:rPr lang="en-GB" sz="2200" dirty="0"/>
              <a:t>Emotion Coaching involves:</a:t>
            </a:r>
          </a:p>
          <a:p>
            <a:r>
              <a:rPr lang="en-GB" sz="2200" dirty="0"/>
              <a:t>becoming aware of the child's emotions;</a:t>
            </a:r>
            <a:endParaRPr lang="en-GB" sz="2200">
              <a:ea typeface="Calibri"/>
              <a:cs typeface="Calibri"/>
            </a:endParaRPr>
          </a:p>
          <a:p>
            <a:r>
              <a:rPr lang="en-GB" sz="2200" dirty="0"/>
              <a:t>recognising the emotion as an opportunity for teaching;</a:t>
            </a:r>
            <a:endParaRPr lang="en-GB" sz="2200">
              <a:ea typeface="Calibri" panose="020F0502020204030204"/>
              <a:cs typeface="Calibri" panose="020F0502020204030204"/>
            </a:endParaRPr>
          </a:p>
          <a:p>
            <a:r>
              <a:rPr lang="en-GB" sz="2200" dirty="0"/>
              <a:t>listening empathetically, validating the child's feelings;</a:t>
            </a:r>
          </a:p>
          <a:p>
            <a:r>
              <a:rPr lang="en-GB" sz="2200" dirty="0"/>
              <a:t>helping the child find words to label the emotion;</a:t>
            </a:r>
            <a:endParaRPr lang="en-GB" sz="2200">
              <a:ea typeface="Calibri"/>
              <a:cs typeface="Calibri"/>
            </a:endParaRPr>
          </a:p>
          <a:p>
            <a:r>
              <a:rPr lang="en-GB" sz="2200" dirty="0"/>
              <a:t>setting limits and explore strategies to solve the problem at hand.</a:t>
            </a:r>
          </a:p>
          <a:p>
            <a:pPr marL="0" indent="0" algn="ctr">
              <a:buClr>
                <a:schemeClr val="tx2"/>
              </a:buClr>
              <a:buFont typeface="Arial" panose="020B0604020202020204" pitchFamily="34" charset="0"/>
              <a:buNone/>
              <a:defRPr/>
            </a:pPr>
            <a:r>
              <a:rPr lang="en-US" altLang="en-US" sz="2200" b="1" dirty="0"/>
              <a:t>Connection before correction</a:t>
            </a:r>
          </a:p>
          <a:p>
            <a:pPr marL="0" indent="0" algn="ctr">
              <a:buClr>
                <a:schemeClr val="tx2"/>
              </a:buClr>
              <a:buNone/>
              <a:defRPr/>
            </a:pPr>
            <a:r>
              <a:rPr lang="en-US" altLang="en-US" sz="2200" b="1" dirty="0"/>
              <a:t>						</a:t>
            </a:r>
            <a:r>
              <a:rPr lang="en-US" altLang="en-US" sz="2000" dirty="0"/>
              <a:t>Emotion Coaching UK</a:t>
            </a:r>
          </a:p>
          <a:p>
            <a:pPr lvl="1">
              <a:buClr>
                <a:schemeClr val="tx2"/>
              </a:buClr>
              <a:defRPr/>
            </a:pPr>
            <a:endParaRPr lang="en-US" altLang="en-US" sz="2000" dirty="0"/>
          </a:p>
          <a:p>
            <a:pPr lvl="1">
              <a:buClr>
                <a:schemeClr val="tx2"/>
              </a:buClr>
              <a:defRPr/>
            </a:pPr>
            <a:endParaRPr lang="en-US" altLang="en-US" dirty="0"/>
          </a:p>
        </p:txBody>
      </p:sp>
      <p:pic>
        <p:nvPicPr>
          <p:cNvPr id="13314" name="Picture 2" descr="The Meadows Primary Academy - Emotion Coaching">
            <a:extLst>
              <a:ext uri="{FF2B5EF4-FFF2-40B4-BE49-F238E27FC236}">
                <a16:creationId xmlns:a16="http://schemas.microsoft.com/office/drawing/2014/main" id="{20338D5F-6AF1-45B1-9FC8-8B359AC07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674" y="922867"/>
            <a:ext cx="3389695" cy="478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4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Emotion Coaching: 5 Steps</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1B248D47-E130-43D7-B335-0787AA87A3B3}"/>
              </a:ext>
            </a:extLst>
          </p:cNvPr>
          <p:cNvSpPr txBox="1">
            <a:spLocks/>
          </p:cNvSpPr>
          <p:nvPr/>
        </p:nvSpPr>
        <p:spPr>
          <a:xfrm>
            <a:off x="203200" y="1481137"/>
            <a:ext cx="7772400" cy="3895725"/>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Step 1: Be aware of emotions and tune into the child’s emotions and your own.</a:t>
            </a:r>
          </a:p>
          <a:p>
            <a:pPr marL="0" indent="0">
              <a:buFont typeface="Arial" panose="020B0604020202020204" pitchFamily="34" charset="0"/>
              <a:buNone/>
            </a:pPr>
            <a:r>
              <a:rPr lang="en-GB" dirty="0"/>
              <a:t>Step 2: Connect with the child. Use emotional moments as opportunities to connect.</a:t>
            </a:r>
            <a:endParaRPr lang="en-GB" dirty="0">
              <a:ea typeface="Calibri"/>
              <a:cs typeface="Calibri"/>
            </a:endParaRPr>
          </a:p>
          <a:p>
            <a:pPr marL="0" indent="0">
              <a:buFont typeface="Arial" panose="020B0604020202020204" pitchFamily="34" charset="0"/>
              <a:buNone/>
            </a:pPr>
            <a:r>
              <a:rPr lang="en-GB" dirty="0"/>
              <a:t>Step 3: Listen to the child. Respect the child’s feelings by taking time to listen carefully.</a:t>
            </a:r>
            <a:endParaRPr lang="en-GB" dirty="0">
              <a:ea typeface="Calibri"/>
              <a:cs typeface="Calibri"/>
            </a:endParaRPr>
          </a:p>
          <a:p>
            <a:pPr marL="0" indent="0">
              <a:buNone/>
            </a:pPr>
            <a:r>
              <a:rPr lang="en-GB" dirty="0"/>
              <a:t>Step 4:  Name emotions. Help the child identify and name emotions.</a:t>
            </a:r>
            <a:endParaRPr lang="en-GB" dirty="0">
              <a:ea typeface="Calibri"/>
              <a:cs typeface="Calibri"/>
            </a:endParaRPr>
          </a:p>
          <a:p>
            <a:pPr marL="0" indent="0">
              <a:buFont typeface="Arial" panose="020B0604020202020204" pitchFamily="34" charset="0"/>
              <a:buNone/>
            </a:pPr>
            <a:r>
              <a:rPr lang="en-GB" dirty="0"/>
              <a:t>Step 5: Find good solutions. Setting limits while helping the child problem solve.</a:t>
            </a:r>
            <a:endParaRPr lang="en-GB" dirty="0">
              <a:ea typeface="Calibri"/>
              <a:cs typeface="Calibri"/>
            </a:endParaRPr>
          </a:p>
        </p:txBody>
      </p:sp>
      <p:pic>
        <p:nvPicPr>
          <p:cNvPr id="14338" name="Picture 2" descr="5 Steps of Emotion Coaching, Dr. John Gottman | Emotional child, Parenting  techniques, Parenting skills">
            <a:extLst>
              <a:ext uri="{FF2B5EF4-FFF2-40B4-BE49-F238E27FC236}">
                <a16:creationId xmlns:a16="http://schemas.microsoft.com/office/drawing/2014/main" id="{775A1062-90A2-410D-BF7F-09BE56A020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628" y="1083213"/>
            <a:ext cx="3545052" cy="443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72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Creating Connection and Diffusing Conflict</a:t>
            </a:r>
            <a:endParaRPr lang="en-GB" sz="2800" b="1" dirty="0">
              <a:solidFill>
                <a:srgbClr val="B4B5E2"/>
              </a:solidFill>
              <a:latin typeface="Tw Cen MT" panose="020B0602020104020603" pitchFamily="34" charset="0"/>
            </a:endParaRPr>
          </a:p>
        </p:txBody>
      </p:sp>
      <p:sp>
        <p:nvSpPr>
          <p:cNvPr id="4" name="Rectangle 3">
            <a:extLst>
              <a:ext uri="{FF2B5EF4-FFF2-40B4-BE49-F238E27FC236}">
                <a16:creationId xmlns:a16="http://schemas.microsoft.com/office/drawing/2014/main" id="{8B4565FB-4CDC-4A73-A8F0-2B4D19CEB47D}"/>
              </a:ext>
            </a:extLst>
          </p:cNvPr>
          <p:cNvSpPr txBox="1">
            <a:spLocks noChangeArrowheads="1"/>
          </p:cNvSpPr>
          <p:nvPr/>
        </p:nvSpPr>
        <p:spPr>
          <a:xfrm>
            <a:off x="177800" y="1485106"/>
            <a:ext cx="8878254" cy="3887787"/>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Be in control of the relationship without being controlling!</a:t>
            </a:r>
            <a:endParaRPr lang="en-US" altLang="en-US" dirty="0">
              <a:ea typeface="Calibri"/>
              <a:cs typeface="Calibri"/>
            </a:endParaRPr>
          </a:p>
          <a:p>
            <a:r>
              <a:rPr lang="en-US" altLang="en-US" dirty="0"/>
              <a:t>Understand the child.</a:t>
            </a:r>
          </a:p>
          <a:p>
            <a:pPr lvl="1">
              <a:buClr>
                <a:schemeClr val="tx2"/>
              </a:buClr>
            </a:pPr>
            <a:r>
              <a:rPr lang="en-US" altLang="en-US" dirty="0"/>
              <a:t>Is their developmental age lower than their chronological age?</a:t>
            </a:r>
            <a:endParaRPr lang="en-US" altLang="en-US" dirty="0">
              <a:ea typeface="Calibri"/>
              <a:cs typeface="Calibri"/>
            </a:endParaRPr>
          </a:p>
          <a:p>
            <a:pPr lvl="1">
              <a:buClr>
                <a:schemeClr val="tx2"/>
              </a:buClr>
            </a:pPr>
            <a:r>
              <a:rPr lang="en-US" altLang="en-US" dirty="0"/>
              <a:t>Develop empathy by understanding the reasons behind the </a:t>
            </a:r>
            <a:r>
              <a:rPr lang="en-US" altLang="en-US" dirty="0" err="1"/>
              <a:t>behaviour</a:t>
            </a:r>
            <a:r>
              <a:rPr lang="en-US" altLang="en-US" dirty="0"/>
              <a:t>.</a:t>
            </a:r>
          </a:p>
          <a:p>
            <a:r>
              <a:rPr lang="en-US" altLang="en-US" dirty="0"/>
              <a:t>Manage your own reactions.</a:t>
            </a:r>
          </a:p>
          <a:p>
            <a:pPr lvl="1"/>
            <a:r>
              <a:rPr lang="en-US" altLang="en-US" dirty="0"/>
              <a:t>Ask yourself, ‘Am I regulated’ before intervening or helping.</a:t>
            </a:r>
            <a:endParaRPr lang="en-US" altLang="en-US" dirty="0">
              <a:ea typeface="Calibri"/>
              <a:cs typeface="Calibri"/>
            </a:endParaRPr>
          </a:p>
          <a:p>
            <a:r>
              <a:rPr lang="en-US" altLang="en-US" dirty="0"/>
              <a:t>‘I see you need help with …. ’</a:t>
            </a:r>
          </a:p>
          <a:p>
            <a:pPr lvl="1">
              <a:buClr>
                <a:schemeClr val="tx2"/>
              </a:buClr>
            </a:pPr>
            <a:r>
              <a:rPr lang="en-US" altLang="en-US" dirty="0"/>
              <a:t>It is likely something has triggered shame -  avoid asking why?  They are unlikely to know.</a:t>
            </a:r>
            <a:endParaRPr lang="en-US" altLang="en-US" dirty="0">
              <a:ea typeface="Calibri"/>
              <a:cs typeface="Calibri"/>
            </a:endParaRPr>
          </a:p>
        </p:txBody>
      </p:sp>
      <p:pic>
        <p:nvPicPr>
          <p:cNvPr id="15362" name="Picture 2" descr="CONFLICT RESOLUTION School Counseling Guidance Lesson, Game &amp; Tips  *Low-Prep! | School counseling lessons, Teaching social skills, Conflict  resolution">
            <a:extLst>
              <a:ext uri="{FF2B5EF4-FFF2-40B4-BE49-F238E27FC236}">
                <a16:creationId xmlns:a16="http://schemas.microsoft.com/office/drawing/2014/main" id="{C9983B9E-CB47-4181-9E54-9855F1C6B2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6054" y="1211159"/>
            <a:ext cx="2958146" cy="443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659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cxnSpLocks/>
          </p:cNvCxnSpPr>
          <p:nvPr/>
        </p:nvCxnSpPr>
        <p:spPr>
          <a:xfrm flipV="1">
            <a:off x="203200" y="922868"/>
            <a:ext cx="11838745"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280348" y="247863"/>
            <a:ext cx="11911652" cy="769441"/>
          </a:xfrm>
          <a:prstGeom prst="rect">
            <a:avLst/>
          </a:prstGeom>
          <a:noFill/>
        </p:spPr>
        <p:txBody>
          <a:bodyPr wrap="square" rtlCol="0">
            <a:spAutoFit/>
          </a:bodyPr>
          <a:lstStyle/>
          <a:p>
            <a:r>
              <a:rPr lang="en-GB" sz="4400" b="1" dirty="0">
                <a:latin typeface="Tw Cen MT" panose="020B0602020104020603" pitchFamily="34" charset="0"/>
              </a:rPr>
              <a:t>6 tips for our own wellbeing </a:t>
            </a:r>
            <a:endParaRPr lang="en-GB" sz="2800" b="1" dirty="0">
              <a:solidFill>
                <a:srgbClr val="B4B5E2"/>
              </a:solidFill>
              <a:latin typeface="Tw Cen MT" panose="020B0602020104020603" pitchFamily="34" charset="0"/>
            </a:endParaRPr>
          </a:p>
        </p:txBody>
      </p:sp>
      <p:graphicFrame>
        <p:nvGraphicFramePr>
          <p:cNvPr id="3" name="Diagram 2">
            <a:extLst>
              <a:ext uri="{FF2B5EF4-FFF2-40B4-BE49-F238E27FC236}">
                <a16:creationId xmlns:a16="http://schemas.microsoft.com/office/drawing/2014/main" id="{CD978182-9B42-418D-8CF0-668B4B5A1D50}"/>
              </a:ext>
            </a:extLst>
          </p:cNvPr>
          <p:cNvGraphicFramePr/>
          <p:nvPr>
            <p:extLst>
              <p:ext uri="{D42A27DB-BD31-4B8C-83A1-F6EECF244321}">
                <p14:modId xmlns:p14="http://schemas.microsoft.com/office/powerpoint/2010/main" val="1075441482"/>
              </p:ext>
            </p:extLst>
          </p:nvPr>
        </p:nvGraphicFramePr>
        <p:xfrm>
          <a:off x="5197231" y="3257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3">
            <a:extLst>
              <a:ext uri="{FF2B5EF4-FFF2-40B4-BE49-F238E27FC236}">
                <a16:creationId xmlns:a16="http://schemas.microsoft.com/office/drawing/2014/main" id="{CFC885CC-E896-432C-87AF-E62B62BE7D78}"/>
              </a:ext>
            </a:extLst>
          </p:cNvPr>
          <p:cNvSpPr txBox="1">
            <a:spLocks noChangeArrowheads="1"/>
          </p:cNvSpPr>
          <p:nvPr/>
        </p:nvSpPr>
        <p:spPr>
          <a:xfrm>
            <a:off x="280348" y="1095212"/>
            <a:ext cx="6331467" cy="427768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Maintain a connection with others – even when you don’t feel like it!</a:t>
            </a:r>
            <a:endParaRPr lang="en-US" altLang="en-US" dirty="0">
              <a:ea typeface="Calibri"/>
              <a:cs typeface="Calibri"/>
            </a:endParaRPr>
          </a:p>
          <a:p>
            <a:r>
              <a:rPr lang="en-US" altLang="en-US" dirty="0"/>
              <a:t>Dedicate time for things that make you feel good.</a:t>
            </a:r>
          </a:p>
          <a:p>
            <a:r>
              <a:rPr lang="en-US" altLang="en-US" dirty="0"/>
              <a:t>Take control – </a:t>
            </a:r>
            <a:r>
              <a:rPr lang="en-US" altLang="en-US" dirty="0" err="1"/>
              <a:t>recognise</a:t>
            </a:r>
            <a:r>
              <a:rPr lang="en-US" altLang="en-US" dirty="0"/>
              <a:t> your limits.</a:t>
            </a:r>
          </a:p>
          <a:p>
            <a:r>
              <a:rPr lang="en-US" altLang="en-US" dirty="0"/>
              <a:t>Get to know yourself – look out for signs your own mental health is deteriorating. </a:t>
            </a:r>
          </a:p>
          <a:p>
            <a:r>
              <a:rPr lang="en-US" altLang="en-US" dirty="0"/>
              <a:t>It’s OK not to have all the answers – get another perspective and ask for help.</a:t>
            </a:r>
          </a:p>
        </p:txBody>
      </p:sp>
    </p:spTree>
    <p:extLst>
      <p:ext uri="{BB962C8B-B14F-4D97-AF65-F5344CB8AC3E}">
        <p14:creationId xmlns:p14="http://schemas.microsoft.com/office/powerpoint/2010/main" val="390163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Resources </a:t>
            </a:r>
            <a:endParaRPr lang="en-GB" sz="2800" b="1" dirty="0">
              <a:solidFill>
                <a:srgbClr val="B4B5E2"/>
              </a:solidFill>
              <a:latin typeface="Tw Cen MT" panose="020B0602020104020603" pitchFamily="34" charset="0"/>
            </a:endParaRPr>
          </a:p>
        </p:txBody>
      </p:sp>
      <p:sp>
        <p:nvSpPr>
          <p:cNvPr id="2" name="Rectangle 1">
            <a:extLst>
              <a:ext uri="{FF2B5EF4-FFF2-40B4-BE49-F238E27FC236}">
                <a16:creationId xmlns:a16="http://schemas.microsoft.com/office/drawing/2014/main" id="{6858D2E3-5E9F-4F71-A7B3-D362695ED24A}"/>
              </a:ext>
            </a:extLst>
          </p:cNvPr>
          <p:cNvSpPr/>
          <p:nvPr/>
        </p:nvSpPr>
        <p:spPr>
          <a:xfrm>
            <a:off x="868680" y="1648153"/>
            <a:ext cx="9144000" cy="1754326"/>
          </a:xfrm>
          <a:prstGeom prst="rect">
            <a:avLst/>
          </a:prstGeom>
        </p:spPr>
        <p:txBody>
          <a:bodyPr wrap="square">
            <a:spAutoFit/>
          </a:bodyPr>
          <a:lstStyle/>
          <a:p>
            <a:r>
              <a:rPr lang="en-GB" altLang="en-US" dirty="0">
                <a:hlinkClick r:id="rId2"/>
              </a:rPr>
              <a:t>https://www.annafreud.org/schools-and-colleges/</a:t>
            </a:r>
          </a:p>
          <a:p>
            <a:r>
              <a:rPr lang="en-GB" altLang="en-US" dirty="0">
                <a:hlinkClick r:id="rId2"/>
              </a:rPr>
              <a:t>https://beaconhouse.org.uk/resources/</a:t>
            </a:r>
          </a:p>
          <a:p>
            <a:r>
              <a:rPr lang="en-GB" altLang="en-US" dirty="0">
                <a:hlinkClick r:id="rId2"/>
              </a:rPr>
              <a:t>https://www.nes.scot.nhs.uk/education-and-training/by-discipline/psychology/multiprofessional-psychology/national-trauma-training-framework/trauma-informed-resources-opening-doors-and-sowing-seeds-animations.aspx</a:t>
            </a:r>
            <a:endParaRPr lang="en-GB" altLang="en-US" dirty="0"/>
          </a:p>
          <a:p>
            <a:r>
              <a:rPr lang="en-GB" altLang="en-US" dirty="0">
                <a:hlinkClick r:id="rId3"/>
              </a:rPr>
              <a:t>https://www.recoverycollegeonline.co.uk/young-people/</a:t>
            </a:r>
            <a:r>
              <a:rPr lang="en-GB" altLang="en-US" dirty="0"/>
              <a:t> </a:t>
            </a:r>
          </a:p>
        </p:txBody>
      </p:sp>
    </p:spTree>
    <p:extLst>
      <p:ext uri="{BB962C8B-B14F-4D97-AF65-F5344CB8AC3E}">
        <p14:creationId xmlns:p14="http://schemas.microsoft.com/office/powerpoint/2010/main" val="93951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als, objectives and reflective habits | The University of Edinburgh">
            <a:extLst>
              <a:ext uri="{FF2B5EF4-FFF2-40B4-BE49-F238E27FC236}">
                <a16:creationId xmlns:a16="http://schemas.microsoft.com/office/drawing/2014/main" id="{E356E169-78E4-4F94-A8E9-26C96C513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4" y="1692308"/>
            <a:ext cx="5096626" cy="249746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Learning Objectives</a:t>
            </a:r>
            <a:endParaRPr lang="en-GB" sz="2800" b="1" dirty="0">
              <a:solidFill>
                <a:srgbClr val="B4B5E2"/>
              </a:solidFill>
              <a:latin typeface="Tw Cen MT" panose="020B0602020104020603" pitchFamily="34" charset="0"/>
            </a:endParaRPr>
          </a:p>
        </p:txBody>
      </p:sp>
      <p:sp>
        <p:nvSpPr>
          <p:cNvPr id="2" name="Rectangle 1">
            <a:extLst>
              <a:ext uri="{FF2B5EF4-FFF2-40B4-BE49-F238E27FC236}">
                <a16:creationId xmlns:a16="http://schemas.microsoft.com/office/drawing/2014/main" id="{1BC55D23-55C1-4A71-BA99-14B6BA1CD522}"/>
              </a:ext>
            </a:extLst>
          </p:cNvPr>
          <p:cNvSpPr/>
          <p:nvPr/>
        </p:nvSpPr>
        <p:spPr>
          <a:xfrm>
            <a:off x="382905" y="1228397"/>
            <a:ext cx="7246620" cy="3477875"/>
          </a:xfrm>
          <a:prstGeom prst="rect">
            <a:avLst/>
          </a:prstGeom>
        </p:spPr>
        <p:txBody>
          <a:bodyPr wrap="square">
            <a:spAutoFit/>
          </a:bodyPr>
          <a:lstStyle/>
          <a:p>
            <a:pPr>
              <a:buFont typeface="Wingdings" pitchFamily="100" charset="2"/>
              <a:buChar char="l"/>
              <a:defRPr/>
            </a:pPr>
            <a:r>
              <a:rPr lang="en-GB" altLang="en-US" sz="2200" dirty="0"/>
              <a:t>To increase awareness of the impact of Mental Health and Emotional Wellbeing and how this may affect children and young people when they are in school.</a:t>
            </a:r>
          </a:p>
          <a:p>
            <a:pPr>
              <a:defRPr/>
            </a:pPr>
            <a:endParaRPr lang="en-GB" altLang="en-US" sz="2200" dirty="0"/>
          </a:p>
          <a:p>
            <a:pPr>
              <a:buFont typeface="Wingdings" pitchFamily="100" charset="2"/>
              <a:buChar char="l"/>
              <a:defRPr/>
            </a:pPr>
            <a:r>
              <a:rPr lang="en-GB" altLang="en-US" sz="2200" dirty="0"/>
              <a:t>To promote an informed approach within schools to help children to feel safe and able to learn.</a:t>
            </a:r>
          </a:p>
          <a:p>
            <a:pPr>
              <a:defRPr/>
            </a:pPr>
            <a:endParaRPr lang="en-GB" altLang="en-US" sz="2200" dirty="0"/>
          </a:p>
          <a:p>
            <a:pPr>
              <a:buFont typeface="Wingdings" pitchFamily="100" charset="2"/>
              <a:buChar char="l"/>
              <a:defRPr/>
            </a:pPr>
            <a:r>
              <a:rPr lang="en-GB" altLang="en-US" sz="2200" dirty="0"/>
              <a:t>To help you to support children and young people who have attachment difficulties and/or have experienced trauma in their learning, social relationships and emotional well-being</a:t>
            </a:r>
            <a:endParaRPr lang="en-GB" sz="2200" dirty="0"/>
          </a:p>
        </p:txBody>
      </p:sp>
    </p:spTree>
    <p:extLst>
      <p:ext uri="{BB962C8B-B14F-4D97-AF65-F5344CB8AC3E}">
        <p14:creationId xmlns:p14="http://schemas.microsoft.com/office/powerpoint/2010/main" val="211411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The Facts</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6413BFD3-5137-4E25-B1AA-F396C9EE3E82}"/>
              </a:ext>
            </a:extLst>
          </p:cNvPr>
          <p:cNvSpPr txBox="1">
            <a:spLocks/>
          </p:cNvSpPr>
          <p:nvPr/>
        </p:nvSpPr>
        <p:spPr>
          <a:xfrm>
            <a:off x="275962" y="1532419"/>
            <a:ext cx="7568418" cy="440271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200" dirty="0"/>
              <a:t>Mental and physical health are both important. </a:t>
            </a:r>
          </a:p>
          <a:p>
            <a:pPr>
              <a:lnSpc>
                <a:spcPct val="100000"/>
              </a:lnSpc>
            </a:pPr>
            <a:r>
              <a:rPr lang="en-GB" sz="2200" dirty="0"/>
              <a:t>1 in 10 children and young people will experience a mental health problem before the age of 16. That is three students in an average-sized class.</a:t>
            </a:r>
          </a:p>
          <a:p>
            <a:pPr>
              <a:lnSpc>
                <a:spcPct val="100000"/>
              </a:lnSpc>
            </a:pPr>
            <a:r>
              <a:rPr lang="en-GB" sz="2200" dirty="0"/>
              <a:t>1 in 4 adults will experience a mental health problem in any year. </a:t>
            </a:r>
          </a:p>
          <a:p>
            <a:pPr>
              <a:lnSpc>
                <a:spcPct val="100000"/>
              </a:lnSpc>
            </a:pPr>
            <a:r>
              <a:rPr lang="en-GB" sz="2200" dirty="0"/>
              <a:t>Even if a young person does not experience mental health problems directly, the statistics above suggest they are likely to know someone who is affected. </a:t>
            </a:r>
          </a:p>
          <a:p>
            <a:pPr>
              <a:lnSpc>
                <a:spcPct val="100000"/>
              </a:lnSpc>
            </a:pPr>
            <a:endParaRPr lang="en-GB" sz="2200" dirty="0"/>
          </a:p>
        </p:txBody>
      </p:sp>
      <p:pic>
        <p:nvPicPr>
          <p:cNvPr id="3074" name="Picture 2">
            <a:extLst>
              <a:ext uri="{FF2B5EF4-FFF2-40B4-BE49-F238E27FC236}">
                <a16:creationId xmlns:a16="http://schemas.microsoft.com/office/drawing/2014/main" id="{63D5614B-5C7B-4880-A90A-C4AF965A8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830" y="1886712"/>
            <a:ext cx="4060170" cy="227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9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Mental Health Stigma</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FEED7352-FEE4-450E-9771-2078F016374D}"/>
              </a:ext>
            </a:extLst>
          </p:cNvPr>
          <p:cNvSpPr txBox="1">
            <a:spLocks/>
          </p:cNvSpPr>
          <p:nvPr/>
        </p:nvSpPr>
        <p:spPr>
          <a:xfrm>
            <a:off x="681228" y="1211580"/>
            <a:ext cx="9720073" cy="402336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cs typeface="InterstatePlus Light"/>
              </a:rPr>
              <a:t>9 in 10 of young people who experience mental health problems say they have experienced stigma and discrimination as a result. </a:t>
            </a:r>
          </a:p>
          <a:p>
            <a:endParaRPr lang="en-GB" sz="2200" dirty="0">
              <a:cs typeface="InterstatePlus Light"/>
            </a:endParaRPr>
          </a:p>
          <a:p>
            <a:r>
              <a:rPr lang="en-GB" sz="2200" dirty="0">
                <a:cs typeface="InterstatePlus Light"/>
              </a:rPr>
              <a:t>Nearly 3 in 4 young people</a:t>
            </a:r>
            <a:br>
              <a:rPr lang="en-GB" sz="2200" dirty="0">
                <a:cs typeface="InterstatePlus Light"/>
              </a:rPr>
            </a:br>
            <a:r>
              <a:rPr lang="en-GB" sz="2200" dirty="0">
                <a:cs typeface="InterstatePlus Light"/>
              </a:rPr>
              <a:t>with mental health problem</a:t>
            </a:r>
            <a:br>
              <a:rPr lang="en-GB" sz="2200" dirty="0">
                <a:cs typeface="InterstatePlus Light"/>
              </a:rPr>
            </a:br>
            <a:r>
              <a:rPr lang="en-GB" sz="2200" dirty="0">
                <a:cs typeface="InterstatePlus Light"/>
              </a:rPr>
              <a:t>fear the reaction of friends. </a:t>
            </a:r>
            <a:endParaRPr lang="en-GB" sz="2200" dirty="0">
              <a:ea typeface="Calibri"/>
              <a:cs typeface="InterstatePlus Light"/>
            </a:endParaRPr>
          </a:p>
          <a:p>
            <a:r>
              <a:rPr lang="en-GB" sz="2200" dirty="0">
                <a:cs typeface="InterstatePlus Light"/>
              </a:rPr>
              <a:t>Stigma often stops young people</a:t>
            </a:r>
            <a:br>
              <a:rPr lang="en-GB" sz="2200" dirty="0">
                <a:cs typeface="InterstatePlus Light"/>
              </a:rPr>
            </a:br>
            <a:r>
              <a:rPr lang="en-GB" sz="2200" dirty="0">
                <a:cs typeface="InterstatePlus Light"/>
              </a:rPr>
              <a:t>seeking. </a:t>
            </a:r>
            <a:br>
              <a:rPr lang="en-GB" sz="2200" dirty="0">
                <a:cs typeface="InterstatePlus Light"/>
              </a:rPr>
            </a:br>
            <a:endParaRPr lang="en-GB" sz="2200" dirty="0">
              <a:cs typeface="InterstatePlus Light"/>
            </a:endParaRPr>
          </a:p>
          <a:p>
            <a:endParaRPr lang="en-GB" sz="2200" dirty="0"/>
          </a:p>
        </p:txBody>
      </p:sp>
      <p:pic>
        <p:nvPicPr>
          <p:cNvPr id="5" name="Picture 4">
            <a:extLst>
              <a:ext uri="{FF2B5EF4-FFF2-40B4-BE49-F238E27FC236}">
                <a16:creationId xmlns:a16="http://schemas.microsoft.com/office/drawing/2014/main" id="{9EE02255-4AB3-489E-8C19-793A8FC296CB}"/>
              </a:ext>
            </a:extLst>
          </p:cNvPr>
          <p:cNvPicPr>
            <a:picLocks noChangeAspect="1" noChangeArrowheads="1"/>
          </p:cNvPicPr>
          <p:nvPr/>
        </p:nvPicPr>
        <p:blipFill>
          <a:blip r:embed="rId2"/>
          <a:srcRect/>
          <a:stretch>
            <a:fillRect/>
          </a:stretch>
        </p:blipFill>
        <p:spPr bwMode="auto">
          <a:xfrm>
            <a:off x="6579601" y="1856936"/>
            <a:ext cx="5152744" cy="3576842"/>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101641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Being open benefits us all…</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ED62CF57-5267-449A-8684-367D4A472911}"/>
              </a:ext>
            </a:extLst>
          </p:cNvPr>
          <p:cNvSpPr txBox="1">
            <a:spLocks/>
          </p:cNvSpPr>
          <p:nvPr/>
        </p:nvSpPr>
        <p:spPr>
          <a:xfrm>
            <a:off x="566928" y="1417320"/>
            <a:ext cx="7873687"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It can be an effective preventative strategy; normalising the topic and the experience.  </a:t>
            </a:r>
          </a:p>
          <a:p>
            <a:pPr marL="0" indent="0">
              <a:buNone/>
            </a:pPr>
            <a:endParaRPr lang="en-GB" sz="2200" dirty="0"/>
          </a:p>
          <a:p>
            <a:r>
              <a:rPr lang="en-GB" sz="2200" dirty="0"/>
              <a:t>It enables young people to look after their own</a:t>
            </a:r>
            <a:br>
              <a:rPr lang="en-GB" sz="2200" dirty="0"/>
            </a:br>
            <a:r>
              <a:rPr lang="en-GB" sz="2200" dirty="0"/>
              <a:t>mental health and ask for help if they need it.</a:t>
            </a:r>
            <a:br>
              <a:rPr lang="en-GB" sz="2200" dirty="0"/>
            </a:br>
            <a:r>
              <a:rPr lang="en-GB" sz="2200" dirty="0"/>
              <a:t>It also helps them to support their peers or</a:t>
            </a:r>
            <a:br>
              <a:rPr lang="en-GB" sz="2200" dirty="0"/>
            </a:br>
            <a:r>
              <a:rPr lang="en-GB" sz="2200" dirty="0"/>
              <a:t>family members outside school. </a:t>
            </a:r>
          </a:p>
          <a:p>
            <a:pPr marL="0" indent="0">
              <a:buNone/>
            </a:pPr>
            <a:endParaRPr lang="en-GB" sz="2200" dirty="0"/>
          </a:p>
          <a:p>
            <a:r>
              <a:rPr lang="en-GB" sz="2200" dirty="0"/>
              <a:t>Early intervention can have a huge impact and </a:t>
            </a:r>
            <a:br>
              <a:rPr lang="en-GB" sz="2200" dirty="0"/>
            </a:br>
            <a:r>
              <a:rPr lang="en-GB" sz="2200" dirty="0"/>
              <a:t>positively influence a young person’s recovery.</a:t>
            </a:r>
          </a:p>
          <a:p>
            <a:endParaRPr lang="en-GB" sz="2200" dirty="0"/>
          </a:p>
        </p:txBody>
      </p:sp>
      <p:pic>
        <p:nvPicPr>
          <p:cNvPr id="5" name="Picture 4">
            <a:extLst>
              <a:ext uri="{FF2B5EF4-FFF2-40B4-BE49-F238E27FC236}">
                <a16:creationId xmlns:a16="http://schemas.microsoft.com/office/drawing/2014/main" id="{B0C42E72-7E95-4884-979A-4BD21E7FAB6C}"/>
              </a:ext>
            </a:extLst>
          </p:cNvPr>
          <p:cNvPicPr>
            <a:picLocks noChangeAspect="1"/>
          </p:cNvPicPr>
          <p:nvPr/>
        </p:nvPicPr>
        <p:blipFill>
          <a:blip r:embed="rId2"/>
          <a:stretch>
            <a:fillRect/>
          </a:stretch>
        </p:blipFill>
        <p:spPr>
          <a:xfrm>
            <a:off x="8695019" y="1417320"/>
            <a:ext cx="2930053" cy="3590925"/>
          </a:xfrm>
          <a:prstGeom prst="rect">
            <a:avLst/>
          </a:prstGeom>
        </p:spPr>
      </p:pic>
      <p:sp>
        <p:nvSpPr>
          <p:cNvPr id="6" name="Content Placeholder 26">
            <a:extLst>
              <a:ext uri="{FF2B5EF4-FFF2-40B4-BE49-F238E27FC236}">
                <a16:creationId xmlns:a16="http://schemas.microsoft.com/office/drawing/2014/main" id="{D679E7C7-8DD2-4E96-9C5D-DAD12C2D7B0C}"/>
              </a:ext>
            </a:extLst>
          </p:cNvPr>
          <p:cNvSpPr txBox="1">
            <a:spLocks/>
          </p:cNvSpPr>
          <p:nvPr/>
        </p:nvSpPr>
        <p:spPr>
          <a:xfrm>
            <a:off x="8964460" y="1623761"/>
            <a:ext cx="2552700" cy="277177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C60751"/>
                </a:solidFill>
                <a:latin typeface="InterstatePlus Bold"/>
                <a:cs typeface="InterstatePlus Bold"/>
              </a:rPr>
              <a:t>We can make sure people are better able to seek support should they need it and avoid reaching crisis points that inevitably have an impact on progress and learning, or success at </a:t>
            </a:r>
            <a:r>
              <a:rPr lang="en-US" sz="1800">
                <a:solidFill>
                  <a:srgbClr val="C60751"/>
                </a:solidFill>
                <a:latin typeface="InterstatePlus Bold"/>
                <a:cs typeface="InterstatePlus Bold"/>
              </a:rPr>
              <a:t>work.</a:t>
            </a:r>
            <a:endParaRPr lang="en-US" sz="1800" dirty="0">
              <a:latin typeface="Interstate Mono"/>
              <a:cs typeface="Interstate Mono"/>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878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What does Mental Health mean to you?</a:t>
            </a:r>
            <a:endParaRPr lang="en-GB" sz="2800" b="1" dirty="0">
              <a:solidFill>
                <a:srgbClr val="B4B5E2"/>
              </a:solidFill>
              <a:latin typeface="Tw Cen MT" panose="020B0602020104020603" pitchFamily="34" charset="0"/>
            </a:endParaRPr>
          </a:p>
        </p:txBody>
      </p:sp>
      <p:pic>
        <p:nvPicPr>
          <p:cNvPr id="4" name="Content Placeholder 3">
            <a:extLst>
              <a:ext uri="{FF2B5EF4-FFF2-40B4-BE49-F238E27FC236}">
                <a16:creationId xmlns:a16="http://schemas.microsoft.com/office/drawing/2014/main" id="{2A2919FF-C03E-4D02-886C-53ED2F6A0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54576" y="1692308"/>
            <a:ext cx="4785396" cy="35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06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915EE7-F046-47F3-8B5C-FB1203595D5B}"/>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Risk Factors</a:t>
            </a:r>
            <a:endParaRPr lang="en-GB" sz="2800" b="1" dirty="0">
              <a:solidFill>
                <a:srgbClr val="B4B5E2"/>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E13A552A-9E79-4FDE-9F64-9CD337021DC0}"/>
              </a:ext>
            </a:extLst>
          </p:cNvPr>
          <p:cNvSpPr txBox="1">
            <a:spLocks/>
          </p:cNvSpPr>
          <p:nvPr/>
        </p:nvSpPr>
        <p:spPr>
          <a:xfrm>
            <a:off x="612648" y="1417320"/>
            <a:ext cx="9720073" cy="40233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Try to identify possible risks in the following categories:</a:t>
            </a:r>
          </a:p>
          <a:p>
            <a:pPr marL="0" indent="0">
              <a:buFont typeface="Arial" panose="020B0604020202020204" pitchFamily="34" charset="0"/>
              <a:buNone/>
            </a:pPr>
            <a:endParaRPr lang="en-GB" dirty="0"/>
          </a:p>
          <a:p>
            <a:r>
              <a:rPr lang="en-GB" b="1" dirty="0"/>
              <a:t>Child</a:t>
            </a:r>
            <a:r>
              <a:rPr lang="en-GB" dirty="0"/>
              <a:t> e.g. learning difficulties.</a:t>
            </a:r>
            <a:endParaRPr lang="en-GB" dirty="0">
              <a:ea typeface="Calibri"/>
              <a:cs typeface="Calibri"/>
            </a:endParaRPr>
          </a:p>
          <a:p>
            <a:endParaRPr lang="en-GB" dirty="0"/>
          </a:p>
          <a:p>
            <a:r>
              <a:rPr lang="en-GB" b="1" dirty="0"/>
              <a:t>Family</a:t>
            </a:r>
            <a:r>
              <a:rPr lang="en-GB" dirty="0"/>
              <a:t> e.g. young carer.</a:t>
            </a:r>
            <a:endParaRPr lang="en-GB" dirty="0">
              <a:ea typeface="Calibri"/>
              <a:cs typeface="Calibri"/>
            </a:endParaRPr>
          </a:p>
          <a:p>
            <a:endParaRPr lang="en-GB" dirty="0"/>
          </a:p>
          <a:p>
            <a:r>
              <a:rPr lang="en-GB" b="1" dirty="0"/>
              <a:t>Community</a:t>
            </a:r>
            <a:r>
              <a:rPr lang="en-GB" dirty="0"/>
              <a:t> e.g. deprivation.</a:t>
            </a:r>
            <a:endParaRPr lang="en-GB" dirty="0">
              <a:ea typeface="Calibri"/>
              <a:cs typeface="Calibri"/>
            </a:endParaRPr>
          </a:p>
          <a:p>
            <a:pPr marL="0" indent="0">
              <a:buFont typeface="Arial" panose="020B0604020202020204" pitchFamily="34" charset="0"/>
              <a:buNone/>
            </a:pPr>
            <a:endParaRPr lang="en-GB" dirty="0"/>
          </a:p>
        </p:txBody>
      </p:sp>
      <p:pic>
        <p:nvPicPr>
          <p:cNvPr id="5" name="Picture 4" descr="Image result for health">
            <a:extLst>
              <a:ext uri="{FF2B5EF4-FFF2-40B4-BE49-F238E27FC236}">
                <a16:creationId xmlns:a16="http://schemas.microsoft.com/office/drawing/2014/main" id="{602BF6CB-E0E3-47BC-ACC6-9E0B03962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020" y="1941224"/>
            <a:ext cx="4318000" cy="336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80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y Induction Day 2020-21" id="{191F015D-F899-3945-A7C1-BD5E8B050B2F}" vid="{8FCB3C38-51AC-C245-BB76-5818A6482A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D3EF9DB40A3946AB5E9343EA88D263" ma:contentTypeVersion="15" ma:contentTypeDescription="Create a new document." ma:contentTypeScope="" ma:versionID="56f5d9e19239bb764da11ebaad2507d4">
  <xsd:schema xmlns:xsd="http://www.w3.org/2001/XMLSchema" xmlns:xs="http://www.w3.org/2001/XMLSchema" xmlns:p="http://schemas.microsoft.com/office/2006/metadata/properties" xmlns:ns3="44e56462-8743-4330-bd0a-46559dc97b96" xmlns:ns4="3e2de8df-948d-46c8-801b-c20e33822a66" targetNamespace="http://schemas.microsoft.com/office/2006/metadata/properties" ma:root="true" ma:fieldsID="214c6df436e1b0fe61edee41b21057d4" ns3:_="" ns4:_="">
    <xsd:import namespace="44e56462-8743-4330-bd0a-46559dc97b96"/>
    <xsd:import namespace="3e2de8df-948d-46c8-801b-c20e33822a66"/>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56462-8743-4330-bd0a-46559dc97b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e2de8df-948d-46c8-801b-c20e33822a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50500-DA23-41DC-AE6C-EE3B66DB1B76}">
  <ds:schemaRefs>
    <ds:schemaRef ds:uri="http://schemas.microsoft.com/sharepoint/v3/contenttype/forms"/>
  </ds:schemaRefs>
</ds:datastoreItem>
</file>

<file path=customXml/itemProps2.xml><?xml version="1.0" encoding="utf-8"?>
<ds:datastoreItem xmlns:ds="http://schemas.openxmlformats.org/officeDocument/2006/customXml" ds:itemID="{8F0FE9A4-9F5E-4340-8E81-DEE7BE836BCC}">
  <ds:schemaRefs>
    <ds:schemaRef ds:uri="http://purl.org/dc/terms/"/>
    <ds:schemaRef ds:uri="http://purl.org/dc/elements/1.1/"/>
    <ds:schemaRef ds:uri="http://purl.org/dc/dcmitype/"/>
    <ds:schemaRef ds:uri="3e2de8df-948d-46c8-801b-c20e33822a66"/>
    <ds:schemaRef ds:uri="44e56462-8743-4330-bd0a-46559dc97b96"/>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6EEF26A-8FAC-46EA-B0A1-F8D3983D6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e56462-8743-4330-bd0a-46559dc97b96"/>
    <ds:schemaRef ds:uri="3e2de8df-948d-46c8-801b-c20e33822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Summary Primary Induction Day 2020-21</Template>
  <TotalTime>8671</TotalTime>
  <Words>4411</Words>
  <Application>Microsoft Office PowerPoint</Application>
  <PresentationFormat>Widescreen</PresentationFormat>
  <Paragraphs>343</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Kathryn Coyle</cp:lastModifiedBy>
  <cp:revision>441</cp:revision>
  <dcterms:created xsi:type="dcterms:W3CDTF">2020-07-14T16:13:08Z</dcterms:created>
  <dcterms:modified xsi:type="dcterms:W3CDTF">2023-11-09T15:43:21Z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0x010100DCD3EF9DB40A3946AB5E9343EA88D263</vt:lpwstr>
  </property>
</Properties>
</file>