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56" r:id="rId2"/>
    <p:sldId id="257" r:id="rId3"/>
    <p:sldId id="544" r:id="rId4"/>
    <p:sldId id="503" r:id="rId5"/>
    <p:sldId id="512" r:id="rId6"/>
    <p:sldId id="511" r:id="rId7"/>
    <p:sldId id="510" r:id="rId8"/>
    <p:sldId id="513" r:id="rId9"/>
    <p:sldId id="515" r:id="rId10"/>
    <p:sldId id="514" r:id="rId11"/>
    <p:sldId id="410" r:id="rId12"/>
    <p:sldId id="412" r:id="rId13"/>
    <p:sldId id="518" r:id="rId14"/>
    <p:sldId id="517" r:id="rId15"/>
    <p:sldId id="459" r:id="rId16"/>
    <p:sldId id="496" r:id="rId17"/>
    <p:sldId id="460" r:id="rId18"/>
    <p:sldId id="411" r:id="rId19"/>
    <p:sldId id="494" r:id="rId20"/>
    <p:sldId id="413" r:id="rId21"/>
    <p:sldId id="415" r:id="rId22"/>
    <p:sldId id="461" r:id="rId23"/>
    <p:sldId id="520" r:id="rId24"/>
    <p:sldId id="417" r:id="rId25"/>
    <p:sldId id="418" r:id="rId26"/>
    <p:sldId id="426" r:id="rId27"/>
    <p:sldId id="516" r:id="rId28"/>
    <p:sldId id="462" r:id="rId29"/>
    <p:sldId id="463" r:id="rId30"/>
    <p:sldId id="521" r:id="rId31"/>
    <p:sldId id="523" r:id="rId32"/>
    <p:sldId id="421" r:id="rId33"/>
    <p:sldId id="422" r:id="rId34"/>
    <p:sldId id="423" r:id="rId35"/>
    <p:sldId id="501" r:id="rId36"/>
    <p:sldId id="425" r:id="rId37"/>
    <p:sldId id="500" r:id="rId38"/>
    <p:sldId id="542" r:id="rId39"/>
    <p:sldId id="427" r:id="rId40"/>
    <p:sldId id="527" r:id="rId41"/>
    <p:sldId id="530" r:id="rId42"/>
    <p:sldId id="455" r:id="rId43"/>
    <p:sldId id="525" r:id="rId44"/>
    <p:sldId id="526" r:id="rId45"/>
    <p:sldId id="528" r:id="rId46"/>
    <p:sldId id="493" r:id="rId47"/>
    <p:sldId id="464" r:id="rId48"/>
    <p:sldId id="533" r:id="rId49"/>
    <p:sldId id="534" r:id="rId50"/>
    <p:sldId id="535" r:id="rId51"/>
    <p:sldId id="536" r:id="rId52"/>
    <p:sldId id="537" r:id="rId53"/>
    <p:sldId id="540" r:id="rId54"/>
    <p:sldId id="538" r:id="rId55"/>
    <p:sldId id="539" r:id="rId56"/>
    <p:sldId id="541" r:id="rId57"/>
    <p:sldId id="428" r:id="rId58"/>
    <p:sldId id="429" r:id="rId59"/>
    <p:sldId id="430" r:id="rId60"/>
    <p:sldId id="431" r:id="rId61"/>
    <p:sldId id="432" r:id="rId62"/>
    <p:sldId id="543" r:id="rId63"/>
    <p:sldId id="433" r:id="rId64"/>
    <p:sldId id="338" r:id="rId65"/>
    <p:sldId id="309" r:id="rId66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>
        <p:scale>
          <a:sx n="77" d="100"/>
          <a:sy n="77" d="100"/>
        </p:scale>
        <p:origin x="33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871D9-5E16-404D-B0AE-236B50B265DB}" type="datetimeFigureOut">
              <a:rPr lang="en-GB" smtClean="0"/>
              <a:t>30/10/2023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A350A-1032-48FB-9889-424EA7189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3725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9BAFB-1966-4322-9377-D1FD43909CF4}" type="datetimeFigureOut">
              <a:rPr lang="en-GB" smtClean="0"/>
              <a:t>30/10/2023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BFBFF5-F025-494A-8D12-1F1B044893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967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47352-4153-BA46-8527-C30C3F8915C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42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CEA48E-BF14-4C12-9AF5-9D9648233EC7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55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82947" name="Rectangle 7"/>
          <p:cNvSpPr txBox="1">
            <a:spLocks noGrp="1" noChangeArrowheads="1"/>
          </p:cNvSpPr>
          <p:nvPr/>
        </p:nvSpPr>
        <p:spPr bwMode="auto">
          <a:xfrm>
            <a:off x="3821113" y="10256838"/>
            <a:ext cx="29241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54F5FB6-3051-4408-AE51-B955965D50B0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55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48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999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47352-4153-BA46-8527-C30C3F8915C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07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47352-4153-BA46-8527-C30C3F8915C1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60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75CBF5-8F82-4817-8951-67F736746879}" type="datetimeFigureOut">
              <a:rPr lang="en-GB" smtClean="0"/>
              <a:t>30/10/2023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57DA65-44D6-4CDE-9036-52621C343D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174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75CBF5-8F82-4817-8951-67F736746879}" type="datetimeFigureOut">
              <a:rPr lang="en-GB" smtClean="0"/>
              <a:t>30/10/2023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57DA65-44D6-4CDE-9036-52621C343D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696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75CBF5-8F82-4817-8951-67F736746879}" type="datetimeFigureOut">
              <a:rPr lang="en-GB" smtClean="0"/>
              <a:t>30/10/2023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57DA65-44D6-4CDE-9036-52621C343D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805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75CBF5-8F82-4817-8951-67F736746879}" type="datetimeFigureOut">
              <a:rPr lang="en-GB" smtClean="0"/>
              <a:t>30/10/2023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57DA65-44D6-4CDE-9036-52621C343D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452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75CBF5-8F82-4817-8951-67F736746879}" type="datetimeFigureOut">
              <a:rPr lang="en-GB" smtClean="0"/>
              <a:t>30/10/2023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57DA65-44D6-4CDE-9036-52621C343D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237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75CBF5-8F82-4817-8951-67F736746879}" type="datetimeFigureOut">
              <a:rPr lang="en-GB" smtClean="0"/>
              <a:t>30/10/2023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57DA65-44D6-4CDE-9036-52621C343D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781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75CBF5-8F82-4817-8951-67F736746879}" type="datetimeFigureOut">
              <a:rPr lang="en-GB" smtClean="0"/>
              <a:t>30/10/2023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57DA65-44D6-4CDE-9036-52621C343D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255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75CBF5-8F82-4817-8951-67F736746879}" type="datetimeFigureOut">
              <a:rPr lang="en-GB" smtClean="0"/>
              <a:t>30/10/2023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57DA65-44D6-4CDE-9036-52621C343D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004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75CBF5-8F82-4817-8951-67F736746879}" type="datetimeFigureOut">
              <a:rPr lang="en-GB" smtClean="0"/>
              <a:t>30/10/2023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57DA65-44D6-4CDE-9036-52621C343D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448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75CBF5-8F82-4817-8951-67F736746879}" type="datetimeFigureOut">
              <a:rPr lang="en-GB" smtClean="0"/>
              <a:t>30/10/2023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57DA65-44D6-4CDE-9036-52621C343D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172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75CBF5-8F82-4817-8951-67F736746879}" type="datetimeFigureOut">
              <a:rPr lang="en-GB" smtClean="0"/>
              <a:t>30/10/2023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57DA65-44D6-4CDE-9036-52621C343D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116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5972090"/>
            <a:ext cx="12192000" cy="885909"/>
            <a:chOff x="0" y="5972090"/>
            <a:chExt cx="12192000" cy="885909"/>
          </a:xfrm>
        </p:grpSpPr>
        <p:sp>
          <p:nvSpPr>
            <p:cNvPr id="8" name="Rectangle 7"/>
            <p:cNvSpPr/>
            <p:nvPr/>
          </p:nvSpPr>
          <p:spPr>
            <a:xfrm>
              <a:off x="0" y="5972090"/>
              <a:ext cx="12192000" cy="885909"/>
            </a:xfrm>
            <a:prstGeom prst="rect">
              <a:avLst/>
            </a:prstGeom>
            <a:solidFill>
              <a:srgbClr val="191A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050" y="5991141"/>
              <a:ext cx="2618506" cy="827524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4191000" y="6116473"/>
              <a:ext cx="38100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spc="-150" dirty="0">
                  <a:solidFill>
                    <a:schemeClr val="bg1"/>
                  </a:solidFill>
                </a:rPr>
                <a:t>www.</a:t>
              </a:r>
              <a:r>
                <a:rPr lang="en-GB" sz="2800" b="1" spc="-150" dirty="0">
                  <a:solidFill>
                    <a:schemeClr val="bg1"/>
                  </a:solidFill>
                </a:rPr>
                <a:t>inspiringteachers</a:t>
              </a:r>
              <a:r>
                <a:rPr lang="en-GB" sz="2800" spc="-150" dirty="0">
                  <a:solidFill>
                    <a:schemeClr val="bg1"/>
                  </a:solidFill>
                </a:rPr>
                <a:t>.me</a:t>
              </a:r>
              <a:endParaRPr lang="en-GB" sz="2400" spc="-150" dirty="0">
                <a:solidFill>
                  <a:schemeClr val="bg1"/>
                </a:solidFill>
              </a:endParaRPr>
            </a:p>
          </p:txBody>
        </p:sp>
        <p:pic>
          <p:nvPicPr>
            <p:cNvPr id="11" name="Picture 4" descr="https://www.getsimi.com/public/img/facebook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59" y="6074745"/>
              <a:ext cx="660316" cy="660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http://www.soilsolutions.com.au/images/twitter-circle-white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155" y="6155993"/>
              <a:ext cx="52322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http://www.herestwocents.com/images/linkedin.png?1412889612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8509" y="6087445"/>
              <a:ext cx="660316" cy="660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4909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2.jpeg"/><Relationship Id="rId3" Type="http://schemas.openxmlformats.org/officeDocument/2006/relationships/image" Target="../media/image6.jpeg"/><Relationship Id="rId7" Type="http://schemas.openxmlformats.org/officeDocument/2006/relationships/image" Target="../media/image1.png"/><Relationship Id="rId12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0.jpg"/><Relationship Id="rId5" Type="http://schemas.openxmlformats.org/officeDocument/2006/relationships/image" Target="../media/image8.jpg"/><Relationship Id="rId10" Type="http://schemas.openxmlformats.org/officeDocument/2006/relationships/image" Target="../media/image4.png"/><Relationship Id="rId4" Type="http://schemas.openxmlformats.org/officeDocument/2006/relationships/image" Target="../media/image7.jpeg"/><Relationship Id="rId9" Type="http://schemas.openxmlformats.org/officeDocument/2006/relationships/image" Target="../media/image3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4.png"/><Relationship Id="rId3" Type="http://schemas.openxmlformats.org/officeDocument/2006/relationships/image" Target="../media/image9.jpeg"/><Relationship Id="rId7" Type="http://schemas.openxmlformats.org/officeDocument/2006/relationships/image" Target="../media/image5.jpeg"/><Relationship Id="rId12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2.png"/><Relationship Id="rId5" Type="http://schemas.openxmlformats.org/officeDocument/2006/relationships/image" Target="../media/image11.jpeg"/><Relationship Id="rId10" Type="http://schemas.openxmlformats.org/officeDocument/2006/relationships/image" Target="../media/image1.png"/><Relationship Id="rId4" Type="http://schemas.openxmlformats.org/officeDocument/2006/relationships/image" Target="../media/image10.jp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jpe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mp"/><Relationship Id="rId2" Type="http://schemas.openxmlformats.org/officeDocument/2006/relationships/image" Target="../media/image68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kfindout.com/" TargetMode="External"/><Relationship Id="rId3" Type="http://schemas.openxmlformats.org/officeDocument/2006/relationships/hyperlink" Target="http://www.oxfordowl.co.uk/" TargetMode="External"/><Relationship Id="rId7" Type="http://schemas.openxmlformats.org/officeDocument/2006/relationships/hyperlink" Target="http://www.spellingshed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iteracyshed.com/" TargetMode="External"/><Relationship Id="rId5" Type="http://schemas.openxmlformats.org/officeDocument/2006/relationships/hyperlink" Target="http://www.classroomsecrets.com/" TargetMode="External"/><Relationship Id="rId4" Type="http://schemas.openxmlformats.org/officeDocument/2006/relationships/hyperlink" Target="https://clpe.org.uk/" TargetMode="External"/><Relationship Id="rId9" Type="http://schemas.openxmlformats.org/officeDocument/2006/relationships/hyperlink" Target="http://www.twinkl.co.uk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596899"/>
          </a:xfrm>
          <a:prstGeom prst="rect">
            <a:avLst/>
          </a:prstGeom>
          <a:solidFill>
            <a:srgbClr val="191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9" r="16923"/>
          <a:stretch/>
        </p:blipFill>
        <p:spPr>
          <a:xfrm>
            <a:off x="0" y="596900"/>
            <a:ext cx="3033486" cy="2668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4"/>
          <a:stretch/>
        </p:blipFill>
        <p:spPr>
          <a:xfrm>
            <a:off x="6050952" y="3265396"/>
            <a:ext cx="3093048" cy="27257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r="12301"/>
          <a:stretch/>
        </p:blipFill>
        <p:spPr>
          <a:xfrm>
            <a:off x="0" y="3265396"/>
            <a:ext cx="3033486" cy="27319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6"/>
          <a:stretch/>
        </p:blipFill>
        <p:spPr>
          <a:xfrm>
            <a:off x="3031982" y="3258973"/>
            <a:ext cx="3067482" cy="2798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" r="10542"/>
          <a:stretch/>
        </p:blipFill>
        <p:spPr>
          <a:xfrm>
            <a:off x="9144000" y="3265396"/>
            <a:ext cx="3048000" cy="272574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5972090"/>
            <a:ext cx="12192000" cy="885909"/>
            <a:chOff x="0" y="5972090"/>
            <a:chExt cx="12192000" cy="885909"/>
          </a:xfrm>
        </p:grpSpPr>
        <p:sp>
          <p:nvSpPr>
            <p:cNvPr id="11" name="Rectangle 10"/>
            <p:cNvSpPr/>
            <p:nvPr/>
          </p:nvSpPr>
          <p:spPr>
            <a:xfrm>
              <a:off x="0" y="5972090"/>
              <a:ext cx="12192000" cy="885909"/>
            </a:xfrm>
            <a:prstGeom prst="rect">
              <a:avLst/>
            </a:prstGeom>
            <a:solidFill>
              <a:srgbClr val="191A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050" y="5991141"/>
              <a:ext cx="2618506" cy="827524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4191000" y="6116473"/>
              <a:ext cx="38100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spc="-150" dirty="0">
                  <a:solidFill>
                    <a:schemeClr val="bg1"/>
                  </a:solidFill>
                </a:rPr>
                <a:t>www.</a:t>
              </a:r>
              <a:r>
                <a:rPr lang="en-GB" sz="2800" b="1" spc="-150" dirty="0">
                  <a:solidFill>
                    <a:schemeClr val="bg1"/>
                  </a:solidFill>
                </a:rPr>
                <a:t>inspiringteachers</a:t>
              </a:r>
              <a:r>
                <a:rPr lang="en-GB" sz="2800" spc="-150" dirty="0">
                  <a:solidFill>
                    <a:schemeClr val="bg1"/>
                  </a:solidFill>
                </a:rPr>
                <a:t>.me</a:t>
              </a:r>
              <a:endParaRPr lang="en-GB" sz="2400" spc="-150" dirty="0">
                <a:solidFill>
                  <a:schemeClr val="bg1"/>
                </a:solidFill>
              </a:endParaRPr>
            </a:p>
          </p:txBody>
        </p:sp>
        <p:pic>
          <p:nvPicPr>
            <p:cNvPr id="14" name="Picture 4" descr="https://www.getsimi.com/public/img/facebook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59" y="6074745"/>
              <a:ext cx="660316" cy="660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http://www.soilsolutions.com.au/images/twitter-circle-whit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155" y="6155993"/>
              <a:ext cx="52322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http://www.herestwocents.com/images/linkedin.png?141288961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8509" y="6087445"/>
              <a:ext cx="660316" cy="660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0" r="19192" b="23967"/>
          <a:stretch/>
        </p:blipFill>
        <p:spPr>
          <a:xfrm>
            <a:off x="3033486" y="596900"/>
            <a:ext cx="3065978" cy="26684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8" r="16654"/>
          <a:stretch/>
        </p:blipFill>
        <p:spPr>
          <a:xfrm>
            <a:off x="6099458" y="596582"/>
            <a:ext cx="3044541" cy="26719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" r="9308"/>
          <a:stretch/>
        </p:blipFill>
        <p:spPr>
          <a:xfrm>
            <a:off x="9141028" y="596582"/>
            <a:ext cx="3041447" cy="26688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482" y="1005238"/>
            <a:ext cx="5962650" cy="188436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998416" y="4270291"/>
            <a:ext cx="4419600" cy="762000"/>
            <a:chOff x="3858716" y="4333791"/>
            <a:chExt cx="4419600" cy="762000"/>
          </a:xfrm>
        </p:grpSpPr>
        <p:sp>
          <p:nvSpPr>
            <p:cNvPr id="22" name="Rounded Rectangle 21"/>
            <p:cNvSpPr/>
            <p:nvPr/>
          </p:nvSpPr>
          <p:spPr>
            <a:xfrm>
              <a:off x="3896816" y="4333791"/>
              <a:ext cx="4381500" cy="7620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2526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858716" y="4457700"/>
              <a:ext cx="4381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191A51"/>
                  </a:solidFill>
                  <a:latin typeface="Gill Sans MT" panose="020B0502020104020203" pitchFamily="34" charset="0"/>
                </a:rPr>
                <a:t>Primary Training </a:t>
              </a:r>
              <a:r>
                <a:rPr lang="en-GB" sz="2800" dirty="0" smtClean="0">
                  <a:solidFill>
                    <a:srgbClr val="191A51"/>
                  </a:solidFill>
                  <a:latin typeface="Gill Sans MT" panose="020B0502020104020203" pitchFamily="34" charset="0"/>
                </a:rPr>
                <a:t>2023/24</a:t>
              </a:r>
              <a:endParaRPr lang="en-GB" sz="2800" dirty="0">
                <a:solidFill>
                  <a:srgbClr val="191A51"/>
                </a:solidFill>
                <a:latin typeface="Gill Sans MT" panose="020B0502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451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701550" y="872998"/>
            <a:ext cx="5789361" cy="4043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051241" y="1391423"/>
            <a:ext cx="5172074" cy="36237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4594" y="101415"/>
            <a:ext cx="4191001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What type of writing?</a:t>
            </a:r>
          </a:p>
          <a:p>
            <a:r>
              <a:rPr lang="en-GB" dirty="0" smtClean="0"/>
              <a:t>What would we expect to learn?</a:t>
            </a:r>
          </a:p>
          <a:p>
            <a:r>
              <a:rPr lang="en-GB" dirty="0" smtClean="0"/>
              <a:t>Can you </a:t>
            </a:r>
            <a:r>
              <a:rPr lang="en-GB" dirty="0" smtClean="0">
                <a:solidFill>
                  <a:srgbClr val="FF0000"/>
                </a:solidFill>
              </a:rPr>
              <a:t>point</a:t>
            </a:r>
            <a:r>
              <a:rPr lang="en-GB" dirty="0" smtClean="0"/>
              <a:t> to where we would find the answer to… </a:t>
            </a:r>
          </a:p>
          <a:p>
            <a:r>
              <a:rPr lang="en-GB" dirty="0" smtClean="0"/>
              <a:t>Where do </a:t>
            </a:r>
            <a:r>
              <a:rPr lang="en-GB" dirty="0"/>
              <a:t>b</a:t>
            </a:r>
            <a:r>
              <a:rPr lang="en-GB" dirty="0" smtClean="0"/>
              <a:t>arn owls live?</a:t>
            </a:r>
          </a:p>
          <a:p>
            <a:r>
              <a:rPr lang="en-GB" dirty="0" smtClean="0"/>
              <a:t>What food does a </a:t>
            </a:r>
            <a:r>
              <a:rPr lang="en-GB" dirty="0"/>
              <a:t>b</a:t>
            </a:r>
            <a:r>
              <a:rPr lang="en-GB" dirty="0" smtClean="0"/>
              <a:t>arn owl eat?</a:t>
            </a:r>
          </a:p>
          <a:p>
            <a:r>
              <a:rPr lang="en-GB" dirty="0" smtClean="0"/>
              <a:t>What would they do if they felt threatened?</a:t>
            </a:r>
          </a:p>
          <a:p>
            <a:r>
              <a:rPr lang="en-GB" dirty="0" smtClean="0"/>
              <a:t>Why did you think that?</a:t>
            </a:r>
          </a:p>
          <a:p>
            <a:r>
              <a:rPr lang="en-GB" dirty="0" smtClean="0"/>
              <a:t>Subheadings!</a:t>
            </a:r>
          </a:p>
          <a:p>
            <a:r>
              <a:rPr lang="en-GB" dirty="0" smtClean="0"/>
              <a:t>Let’s check – children volunteer to read the sections/sentences that provide the answers – maybe give pairs a section each to read and </a:t>
            </a:r>
            <a:r>
              <a:rPr lang="en-GB" dirty="0" smtClean="0"/>
              <a:t>retrieve or summarise.</a:t>
            </a:r>
          </a:p>
          <a:p>
            <a:r>
              <a:rPr lang="en-GB" dirty="0" smtClean="0"/>
              <a:t>Identify technical V in their section.</a:t>
            </a:r>
            <a:endParaRPr lang="en-GB" dirty="0" smtClean="0"/>
          </a:p>
          <a:p>
            <a:r>
              <a:rPr lang="en-GB" dirty="0" smtClean="0"/>
              <a:t>Now – read the first paragraph yourselves – any V you don’t know. Clarify meaning of V (remind what is a paragraph if needed) What subheading would we give the first paragraph – summarise main points. Would you split the paragraph</a:t>
            </a:r>
            <a:r>
              <a:rPr lang="en-GB" dirty="0" smtClean="0"/>
              <a:t>?</a:t>
            </a: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30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171" y="1802039"/>
            <a:ext cx="10515600" cy="1325563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8800" dirty="0" smtClean="0"/>
              <a:t>Writing</a:t>
            </a:r>
            <a:endParaRPr lang="en-GB" sz="8800" dirty="0"/>
          </a:p>
        </p:txBody>
      </p:sp>
    </p:spTree>
    <p:extLst>
      <p:ext uri="{BB962C8B-B14F-4D97-AF65-F5344CB8AC3E}">
        <p14:creationId xmlns:p14="http://schemas.microsoft.com/office/powerpoint/2010/main" val="170677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675" y="15259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 smtClean="0"/>
              <a:t>Daily Lessons</a:t>
            </a:r>
          </a:p>
          <a:p>
            <a:pPr marL="0" indent="0">
              <a:buNone/>
            </a:pPr>
            <a:r>
              <a:rPr lang="en-GB" sz="2000" b="1" dirty="0" smtClean="0"/>
              <a:t>Writing </a:t>
            </a:r>
            <a:r>
              <a:rPr lang="en-GB" sz="2000" b="1" dirty="0"/>
              <a:t>is an amazingly complex activity. The writer has to deal with </a:t>
            </a:r>
            <a:br>
              <a:rPr lang="en-GB" sz="2000" b="1" dirty="0"/>
            </a:br>
            <a:r>
              <a:rPr lang="en-GB" sz="2000" b="1" dirty="0"/>
              <a:t>many skills simultaneously:</a:t>
            </a:r>
          </a:p>
          <a:p>
            <a:endParaRPr lang="en-GB" sz="2000" b="1" dirty="0"/>
          </a:p>
          <a:p>
            <a:r>
              <a:rPr lang="en-GB" sz="2000" dirty="0"/>
              <a:t>thinking what to write about</a:t>
            </a:r>
          </a:p>
          <a:p>
            <a:r>
              <a:rPr lang="en-GB" sz="2000" dirty="0"/>
              <a:t>selecting appropriate content, supporting information and detail</a:t>
            </a:r>
          </a:p>
          <a:p>
            <a:r>
              <a:rPr lang="en-GB" sz="2000" dirty="0"/>
              <a:t>linking it all together</a:t>
            </a:r>
          </a:p>
          <a:p>
            <a:r>
              <a:rPr lang="en-GB" sz="2000" dirty="0"/>
              <a:t>layout of the text</a:t>
            </a:r>
          </a:p>
          <a:p>
            <a:r>
              <a:rPr lang="en-GB" sz="2000" dirty="0"/>
              <a:t>grammar</a:t>
            </a:r>
          </a:p>
          <a:p>
            <a:r>
              <a:rPr lang="en-GB" sz="2000" dirty="0"/>
              <a:t>spelling</a:t>
            </a:r>
          </a:p>
          <a:p>
            <a:r>
              <a:rPr lang="en-GB" sz="2000" dirty="0"/>
              <a:t>punctuation</a:t>
            </a:r>
          </a:p>
          <a:p>
            <a:r>
              <a:rPr lang="en-GB" sz="2000" dirty="0"/>
              <a:t>letter formation and </a:t>
            </a:r>
            <a:r>
              <a:rPr lang="en-GB" sz="2000" dirty="0" smtClean="0"/>
              <a:t>legibility</a:t>
            </a:r>
          </a:p>
          <a:p>
            <a:endParaRPr lang="en-GB" sz="2000" dirty="0" smtClean="0"/>
          </a:p>
          <a:p>
            <a:pPr marL="0" indent="0">
              <a:buNone/>
            </a:pPr>
            <a:r>
              <a:rPr lang="en-GB" sz="2000" b="1" dirty="0" smtClean="0"/>
              <a:t>Even </a:t>
            </a:r>
            <a:r>
              <a:rPr lang="en-GB" sz="2000" b="1" dirty="0"/>
              <a:t>skilled and talented writers find it challenging to control all these </a:t>
            </a:r>
            <a:br>
              <a:rPr lang="en-GB" sz="2000" b="1" dirty="0"/>
            </a:br>
            <a:r>
              <a:rPr lang="en-GB" sz="2000" b="1" dirty="0"/>
              <a:t>aspects simultaneously.  </a:t>
            </a:r>
          </a:p>
          <a:p>
            <a:pPr marL="0" indent="0">
              <a:buNone/>
            </a:pP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37277" y="350995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Break it down!</a:t>
            </a:r>
            <a:endParaRPr lang="en-GB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5988554" y="2877013"/>
            <a:ext cx="4817327" cy="1973765"/>
          </a:xfrm>
          <a:prstGeom prst="wedgeEllipseCallou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06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Choosing writing outcomes………..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217107" y="5934670"/>
            <a:ext cx="1866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Ask what we know already? discuss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2668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553" y="785191"/>
            <a:ext cx="4112181" cy="43150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071" y="1225759"/>
            <a:ext cx="3795386" cy="34339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33" y="572248"/>
            <a:ext cx="3816042" cy="16094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01" y="2392470"/>
            <a:ext cx="3866146" cy="326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79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9065">
            <a:off x="693098" y="164556"/>
            <a:ext cx="2719818" cy="271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See the source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9"/>
          <a:stretch/>
        </p:blipFill>
        <p:spPr bwMode="auto">
          <a:xfrm rot="20677100">
            <a:off x="709269" y="3117248"/>
            <a:ext cx="2800934" cy="234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See the source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0407">
            <a:off x="3470485" y="1249022"/>
            <a:ext cx="2510119" cy="251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615" y="402555"/>
            <a:ext cx="3506307" cy="17531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3188" y="2504081"/>
            <a:ext cx="2240106" cy="32343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3026" y="2787825"/>
            <a:ext cx="3028950" cy="15144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66587" y="5934670"/>
            <a:ext cx="2542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Read as writers – our reading need to feed inti</a:t>
            </a:r>
          </a:p>
          <a:p>
            <a:r>
              <a:rPr lang="en-GB" dirty="0" smtClean="0"/>
              <a:t>The writing outcome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485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-2" y="35496"/>
          <a:ext cx="12177488" cy="6175248"/>
        </p:xfrm>
        <a:graphic>
          <a:graphicData uri="http://schemas.openxmlformats.org/drawingml/2006/table">
            <a:tbl>
              <a:tblPr/>
              <a:tblGrid>
                <a:gridCol w="7098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5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5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5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5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2863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Year</a:t>
                      </a:r>
                      <a:r>
                        <a:rPr lang="en-GB" sz="1200" b="1" baseline="0" dirty="0" smtClean="0"/>
                        <a:t> 1</a:t>
                      </a:r>
                      <a:r>
                        <a:rPr lang="en-GB" sz="1200" b="1" dirty="0" smtClean="0"/>
                        <a:t> </a:t>
                      </a:r>
                      <a:r>
                        <a:rPr lang="en-GB" sz="1200" b="1" baseline="0" dirty="0" smtClean="0"/>
                        <a:t> </a:t>
                      </a:r>
                      <a:endParaRPr lang="en-GB" sz="1200" b="1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Year 2</a:t>
                      </a:r>
                      <a:endParaRPr lang="en-GB" sz="1200" b="1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Year 3</a:t>
                      </a:r>
                      <a:endParaRPr lang="en-GB" sz="1200" b="1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Year 4</a:t>
                      </a:r>
                      <a:endParaRPr lang="en-GB" sz="1200" b="1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Year 5</a:t>
                      </a:r>
                      <a:endParaRPr lang="en-GB" sz="1200" b="1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Year 6</a:t>
                      </a:r>
                      <a:endParaRPr lang="en-GB" sz="1200" b="1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6184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Instructions</a:t>
                      </a:r>
                    </a:p>
                    <a:p>
                      <a:pPr marL="342900" indent="-342900">
                        <a:spcBef>
                          <a:spcPct val="20000"/>
                        </a:spcBef>
                        <a:buFontTx/>
                        <a:buChar char="•"/>
                      </a:pPr>
                      <a:r>
                        <a:rPr lang="en-GB" sz="1400" dirty="0" smtClean="0">
                          <a:solidFill>
                            <a:schemeClr val="accent2"/>
                          </a:solidFill>
                          <a:latin typeface="Arial Rounded MT Bold" pitchFamily="34" charset="0"/>
                        </a:rPr>
                        <a:t>A recipe</a:t>
                      </a:r>
                    </a:p>
                    <a:p>
                      <a:pPr marL="342900" indent="-342900">
                        <a:spcBef>
                          <a:spcPct val="20000"/>
                        </a:spcBef>
                        <a:buFontTx/>
                        <a:buChar char="•"/>
                      </a:pPr>
                      <a:r>
                        <a:rPr lang="en-GB" sz="1400" dirty="0" smtClean="0">
                          <a:solidFill>
                            <a:srgbClr val="CC00FF"/>
                          </a:solidFill>
                          <a:latin typeface="Arial Rounded MT Bold" pitchFamily="34" charset="0"/>
                        </a:rPr>
                        <a:t>An instruction poster </a:t>
                      </a:r>
                      <a:r>
                        <a:rPr lang="en-GB" sz="1400" i="1" dirty="0" smtClean="0">
                          <a:solidFill>
                            <a:srgbClr val="CC00FF"/>
                          </a:solidFill>
                          <a:latin typeface="Arial Rounded MT Bold" pitchFamily="34" charset="0"/>
                        </a:rPr>
                        <a:t>(e.g. instructions on how to make a computer)</a:t>
                      </a:r>
                    </a:p>
                    <a:p>
                      <a:pPr marL="342900" indent="-342900">
                        <a:spcBef>
                          <a:spcPct val="20000"/>
                        </a:spcBef>
                        <a:buFontTx/>
                        <a:buChar char="•"/>
                      </a:pPr>
                      <a:r>
                        <a:rPr lang="en-GB" sz="1400" dirty="0" smtClean="0">
                          <a:solidFill>
                            <a:srgbClr val="3399FF"/>
                          </a:solidFill>
                          <a:latin typeface="Arial Rounded MT Bold" pitchFamily="34" charset="0"/>
                        </a:rPr>
                        <a:t>An instruction leaflet </a:t>
                      </a:r>
                      <a:r>
                        <a:rPr lang="en-GB" sz="1400" i="1" dirty="0" smtClean="0">
                          <a:solidFill>
                            <a:srgbClr val="3399FF"/>
                          </a:solidFill>
                          <a:latin typeface="Arial Rounded MT Bold" pitchFamily="34" charset="0"/>
                        </a:rPr>
                        <a:t>(e.g. how to make something or safety procedures)</a:t>
                      </a:r>
                    </a:p>
                    <a:p>
                      <a:pPr marL="342900" indent="-342900">
                        <a:spcBef>
                          <a:spcPct val="20000"/>
                        </a:spcBef>
                        <a:buFontTx/>
                        <a:buChar char="•"/>
                      </a:pPr>
                      <a:r>
                        <a:rPr lang="en-GB" sz="1400" dirty="0" smtClean="0">
                          <a:solidFill>
                            <a:srgbClr val="9900CC"/>
                          </a:solidFill>
                          <a:latin typeface="Arial Rounded MT Bold" pitchFamily="34" charset="0"/>
                        </a:rPr>
                        <a:t>Instructions for a game</a:t>
                      </a:r>
                    </a:p>
                    <a:p>
                      <a:pPr marL="342900" indent="-342900">
                        <a:spcBef>
                          <a:spcPct val="20000"/>
                        </a:spcBef>
                        <a:buFontTx/>
                        <a:buChar char="•"/>
                      </a:pPr>
                      <a:r>
                        <a:rPr lang="en-GB" sz="1400" dirty="0" smtClean="0">
                          <a:solidFill>
                            <a:srgbClr val="9933FF"/>
                          </a:solidFill>
                          <a:latin typeface="Arial Rounded MT Bold" pitchFamily="34" charset="0"/>
                        </a:rPr>
                        <a:t>Map directions</a:t>
                      </a:r>
                    </a:p>
                    <a:p>
                      <a:pPr marL="342900" indent="-342900">
                        <a:spcBef>
                          <a:spcPct val="20000"/>
                        </a:spcBef>
                      </a:pPr>
                      <a:r>
                        <a:rPr lang="en-GB" sz="1400" dirty="0" smtClean="0">
                          <a:solidFill>
                            <a:srgbClr val="CC00CC"/>
                          </a:solidFill>
                          <a:latin typeface="Arial Rounded MT Bold" pitchFamily="34" charset="0"/>
                        </a:rPr>
                        <a:t>These are ones that do not to be in order:</a:t>
                      </a:r>
                    </a:p>
                    <a:p>
                      <a:pPr marL="342900" indent="-342900">
                        <a:spcBef>
                          <a:spcPct val="20000"/>
                        </a:spcBef>
                        <a:buFontTx/>
                        <a:buChar char="•"/>
                      </a:pPr>
                      <a:r>
                        <a:rPr lang="en-GB" sz="1400" dirty="0" smtClean="0">
                          <a:solidFill>
                            <a:schemeClr val="accent2"/>
                          </a:solidFill>
                          <a:latin typeface="Arial Rounded MT Bold" pitchFamily="34" charset="0"/>
                        </a:rPr>
                        <a:t>A list of school rules or guidelines</a:t>
                      </a:r>
                    </a:p>
                    <a:p>
                      <a:pPr marL="342900" indent="-342900">
                        <a:spcBef>
                          <a:spcPct val="20000"/>
                        </a:spcBef>
                        <a:buFontTx/>
                        <a:buChar char="•"/>
                      </a:pPr>
                      <a:r>
                        <a:rPr lang="en-GB" sz="1400" dirty="0" smtClean="0">
                          <a:solidFill>
                            <a:srgbClr val="6666FF"/>
                          </a:solidFill>
                          <a:latin typeface="Arial Rounded MT Bold" pitchFamily="34" charset="0"/>
                        </a:rPr>
                        <a:t>A poster showing general advice on an issue </a:t>
                      </a:r>
                      <a:r>
                        <a:rPr lang="en-GB" sz="1400" i="1" dirty="0" smtClean="0">
                          <a:solidFill>
                            <a:srgbClr val="6666FF"/>
                          </a:solidFill>
                          <a:latin typeface="Arial Rounded MT Bold" pitchFamily="34" charset="0"/>
                        </a:rPr>
                        <a:t>(e.g. water safety)</a:t>
                      </a: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6144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Report</a:t>
                      </a:r>
                    </a:p>
                    <a:p>
                      <a:pPr marL="342900" indent="-342900">
                        <a:spcBef>
                          <a:spcPct val="20000"/>
                        </a:spcBef>
                        <a:buFontTx/>
                        <a:buChar char="•"/>
                      </a:pPr>
                      <a:r>
                        <a:rPr lang="en-GB" sz="1400" dirty="0" smtClean="0">
                          <a:solidFill>
                            <a:schemeClr val="accent2"/>
                          </a:solidFill>
                          <a:latin typeface="Arial Rounded MT Bold" pitchFamily="34" charset="0"/>
                        </a:rPr>
                        <a:t>An information leaflet</a:t>
                      </a:r>
                    </a:p>
                    <a:p>
                      <a:pPr marL="342900" indent="-342900">
                        <a:spcBef>
                          <a:spcPct val="20000"/>
                        </a:spcBef>
                        <a:buFontTx/>
                        <a:buChar char="•"/>
                      </a:pPr>
                      <a:r>
                        <a:rPr lang="en-GB" sz="1400" dirty="0" smtClean="0">
                          <a:solidFill>
                            <a:srgbClr val="CC00FF"/>
                          </a:solidFill>
                          <a:latin typeface="Arial Rounded MT Bold" pitchFamily="34" charset="0"/>
                        </a:rPr>
                        <a:t>A newspaper or magazine article</a:t>
                      </a:r>
                    </a:p>
                    <a:p>
                      <a:pPr marL="342900" indent="-342900">
                        <a:spcBef>
                          <a:spcPct val="20000"/>
                        </a:spcBef>
                        <a:buFontTx/>
                        <a:buChar char="•"/>
                      </a:pPr>
                      <a:r>
                        <a:rPr lang="en-GB" sz="1400" dirty="0" smtClean="0">
                          <a:solidFill>
                            <a:srgbClr val="3399FF"/>
                          </a:solidFill>
                          <a:latin typeface="Arial Rounded MT Bold" pitchFamily="34" charset="0"/>
                        </a:rPr>
                        <a:t>A letter</a:t>
                      </a:r>
                    </a:p>
                    <a:p>
                      <a:pPr marL="342900" indent="-342900">
                        <a:spcBef>
                          <a:spcPct val="20000"/>
                        </a:spcBef>
                        <a:buFontTx/>
                        <a:buChar char="•"/>
                      </a:pPr>
                      <a:r>
                        <a:rPr lang="en-GB" sz="1400" dirty="0" smtClean="0">
                          <a:solidFill>
                            <a:srgbClr val="9900CC"/>
                          </a:solidFill>
                          <a:latin typeface="Arial Rounded MT Bold" pitchFamily="34" charset="0"/>
                        </a:rPr>
                        <a:t>A non-fiction book</a:t>
                      </a:r>
                    </a:p>
                    <a:p>
                      <a:pPr marL="342900" indent="-342900">
                        <a:spcBef>
                          <a:spcPct val="20000"/>
                        </a:spcBef>
                        <a:buFontTx/>
                        <a:buChar char="•"/>
                      </a:pPr>
                      <a:r>
                        <a:rPr lang="en-GB" sz="1400" dirty="0" smtClean="0">
                          <a:solidFill>
                            <a:srgbClr val="9933FF"/>
                          </a:solidFill>
                          <a:latin typeface="Arial Rounded MT Bold" pitchFamily="34" charset="0"/>
                        </a:rPr>
                        <a:t>An encyclopaedia entry</a:t>
                      </a:r>
                    </a:p>
                    <a:p>
                      <a:pPr marL="342900" indent="-342900">
                        <a:spcBef>
                          <a:spcPct val="20000"/>
                        </a:spcBef>
                        <a:buFontTx/>
                        <a:buChar char="•"/>
                      </a:pPr>
                      <a:r>
                        <a:rPr lang="en-GB" sz="1400" dirty="0" smtClean="0">
                          <a:latin typeface="Arial Rounded MT Bold" pitchFamily="34" charset="0"/>
                        </a:rPr>
                        <a:t>A catalogue</a:t>
                      </a:r>
                    </a:p>
                    <a:p>
                      <a:pPr marL="342900" indent="-342900">
                        <a:spcBef>
                          <a:spcPct val="20000"/>
                        </a:spcBef>
                        <a:buFontTx/>
                        <a:buChar char="•"/>
                      </a:pPr>
                      <a:r>
                        <a:rPr lang="en-GB" sz="1400" dirty="0" smtClean="0">
                          <a:solidFill>
                            <a:schemeClr val="accent2"/>
                          </a:solidFill>
                          <a:latin typeface="Arial Rounded MT Bold" pitchFamily="34" charset="0"/>
                        </a:rPr>
                        <a:t>A school website</a:t>
                      </a:r>
                      <a:endParaRPr lang="en-GB" sz="1400" dirty="0" smtClean="0">
                        <a:solidFill>
                          <a:srgbClr val="0066CC"/>
                        </a:solidFill>
                        <a:latin typeface="Arial Rounded MT Bold" pitchFamily="34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Discussion</a:t>
                      </a:r>
                    </a:p>
                    <a:p>
                      <a:pPr marL="342900" indent="-342900">
                        <a:spcBef>
                          <a:spcPct val="20000"/>
                        </a:spcBef>
                        <a:buFontTx/>
                        <a:buChar char="•"/>
                      </a:pPr>
                      <a:r>
                        <a:rPr lang="en-GB" sz="1400" dirty="0" smtClean="0">
                          <a:solidFill>
                            <a:schemeClr val="accent2"/>
                          </a:solidFill>
                          <a:latin typeface="Arial Rounded MT Bold" pitchFamily="34" charset="0"/>
                        </a:rPr>
                        <a:t>An leaflet explaining both sides of an issue</a:t>
                      </a:r>
                    </a:p>
                    <a:p>
                      <a:pPr marL="342900" indent="-342900">
                        <a:spcBef>
                          <a:spcPct val="20000"/>
                        </a:spcBef>
                        <a:buFontTx/>
                        <a:buChar char="•"/>
                      </a:pPr>
                      <a:r>
                        <a:rPr lang="en-GB" sz="1400" dirty="0" smtClean="0">
                          <a:solidFill>
                            <a:srgbClr val="CC00FF"/>
                          </a:solidFill>
                          <a:latin typeface="Arial Rounded MT Bold" pitchFamily="34" charset="0"/>
                        </a:rPr>
                        <a:t>A newspaper article</a:t>
                      </a:r>
                      <a:endParaRPr lang="en-GB" sz="1400" i="1" dirty="0" smtClean="0">
                        <a:solidFill>
                          <a:srgbClr val="CC00FF"/>
                        </a:solidFill>
                        <a:latin typeface="Arial Rounded MT Bold" pitchFamily="34" charset="0"/>
                      </a:endParaRPr>
                    </a:p>
                    <a:p>
                      <a:pPr marL="342900" indent="-342900">
                        <a:spcBef>
                          <a:spcPct val="20000"/>
                        </a:spcBef>
                        <a:buFontTx/>
                        <a:buChar char="•"/>
                      </a:pPr>
                      <a:r>
                        <a:rPr lang="en-GB" sz="1400" dirty="0" smtClean="0">
                          <a:solidFill>
                            <a:srgbClr val="3399FF"/>
                          </a:solidFill>
                          <a:latin typeface="Arial Rounded MT Bold" pitchFamily="34" charset="0"/>
                        </a:rPr>
                        <a:t>Information in non fiction books</a:t>
                      </a:r>
                      <a:endParaRPr lang="en-GB" sz="1400" i="1" dirty="0" smtClean="0">
                        <a:solidFill>
                          <a:srgbClr val="3399FF"/>
                        </a:solidFill>
                        <a:latin typeface="Arial Rounded MT Bold" pitchFamily="34" charset="0"/>
                      </a:endParaRPr>
                    </a:p>
                    <a:p>
                      <a:pPr marL="342900" indent="-342900">
                        <a:spcBef>
                          <a:spcPct val="20000"/>
                        </a:spcBef>
                        <a:buFontTx/>
                        <a:buChar char="•"/>
                      </a:pPr>
                      <a:r>
                        <a:rPr lang="en-GB" sz="1400" dirty="0" smtClean="0">
                          <a:solidFill>
                            <a:srgbClr val="9900CC"/>
                          </a:solidFill>
                          <a:latin typeface="Arial Rounded MT Bold" pitchFamily="34" charset="0"/>
                        </a:rPr>
                        <a:t>A write up of a debate</a:t>
                      </a: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774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52655" y="2609090"/>
            <a:ext cx="1058908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613" y="0"/>
            <a:ext cx="7838687" cy="603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9657" y="217714"/>
            <a:ext cx="1161142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Assessment and Planning materials in practice –  Writing</a:t>
            </a:r>
            <a:endParaRPr lang="en-GB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28" y="871203"/>
            <a:ext cx="8926286" cy="465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03119" y="6100354"/>
            <a:ext cx="2181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Maybe add in Pie Corbett here too.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04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205" y="334065"/>
            <a:ext cx="3899535" cy="5598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166" y="334064"/>
            <a:ext cx="3974039" cy="55981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900" y="2217420"/>
            <a:ext cx="30975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Can you see the links between the skills within the planning and the NC progression document?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Note – narrative FIRST!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276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6"/>
          <a:stretch/>
        </p:blipFill>
        <p:spPr>
          <a:xfrm>
            <a:off x="3031982" y="3258973"/>
            <a:ext cx="3067482" cy="279892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" r="10542"/>
          <a:stretch/>
        </p:blipFill>
        <p:spPr>
          <a:xfrm>
            <a:off x="9134475" y="3246345"/>
            <a:ext cx="3048000" cy="272574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0" r="19192" b="23967"/>
          <a:stretch/>
        </p:blipFill>
        <p:spPr>
          <a:xfrm>
            <a:off x="3033486" y="596900"/>
            <a:ext cx="3065978" cy="266849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8" r="16654"/>
          <a:stretch/>
        </p:blipFill>
        <p:spPr>
          <a:xfrm>
            <a:off x="6099458" y="596582"/>
            <a:ext cx="3044541" cy="26719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" r="9308"/>
          <a:stretch/>
        </p:blipFill>
        <p:spPr>
          <a:xfrm>
            <a:off x="9141028" y="596582"/>
            <a:ext cx="3041447" cy="266881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9" r="16923"/>
          <a:stretch/>
        </p:blipFill>
        <p:spPr>
          <a:xfrm>
            <a:off x="0" y="596900"/>
            <a:ext cx="3033486" cy="266881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4"/>
          <a:stretch/>
        </p:blipFill>
        <p:spPr>
          <a:xfrm>
            <a:off x="6050952" y="3265396"/>
            <a:ext cx="3093048" cy="272574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r="12301"/>
          <a:stretch/>
        </p:blipFill>
        <p:spPr>
          <a:xfrm>
            <a:off x="0" y="3265396"/>
            <a:ext cx="3033486" cy="2731911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0" y="5972090"/>
            <a:ext cx="12192000" cy="885909"/>
            <a:chOff x="0" y="5972090"/>
            <a:chExt cx="12192000" cy="885909"/>
          </a:xfrm>
        </p:grpSpPr>
        <p:sp>
          <p:nvSpPr>
            <p:cNvPr id="47" name="Rectangle 46"/>
            <p:cNvSpPr/>
            <p:nvPr/>
          </p:nvSpPr>
          <p:spPr>
            <a:xfrm>
              <a:off x="0" y="5972090"/>
              <a:ext cx="12192000" cy="885909"/>
            </a:xfrm>
            <a:prstGeom prst="rect">
              <a:avLst/>
            </a:prstGeom>
            <a:solidFill>
              <a:srgbClr val="191A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050" y="5991141"/>
              <a:ext cx="2618506" cy="827524"/>
            </a:xfrm>
            <a:prstGeom prst="rect">
              <a:avLst/>
            </a:prstGeom>
            <a:ln>
              <a:noFill/>
            </a:ln>
          </p:spPr>
        </p:pic>
        <p:sp>
          <p:nvSpPr>
            <p:cNvPr id="49" name="TextBox 48"/>
            <p:cNvSpPr txBox="1"/>
            <p:nvPr/>
          </p:nvSpPr>
          <p:spPr>
            <a:xfrm>
              <a:off x="4191000" y="6116473"/>
              <a:ext cx="38100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spc="-150" dirty="0">
                  <a:solidFill>
                    <a:schemeClr val="bg1"/>
                  </a:solidFill>
                </a:rPr>
                <a:t>www.</a:t>
              </a:r>
              <a:r>
                <a:rPr lang="en-GB" sz="2800" b="1" spc="-150" dirty="0">
                  <a:solidFill>
                    <a:schemeClr val="bg1"/>
                  </a:solidFill>
                </a:rPr>
                <a:t>inspiringteachers</a:t>
              </a:r>
              <a:r>
                <a:rPr lang="en-GB" sz="2800" spc="-150" dirty="0">
                  <a:solidFill>
                    <a:schemeClr val="bg1"/>
                  </a:solidFill>
                </a:rPr>
                <a:t>.me</a:t>
              </a:r>
              <a:endParaRPr lang="en-GB" sz="2400" spc="-150" dirty="0">
                <a:solidFill>
                  <a:schemeClr val="bg1"/>
                </a:solidFill>
              </a:endParaRPr>
            </a:p>
          </p:txBody>
        </p:sp>
        <p:pic>
          <p:nvPicPr>
            <p:cNvPr id="50" name="Picture 4" descr="https://www.getsimi.com/public/img/facebook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59" y="6074745"/>
              <a:ext cx="660316" cy="660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6" descr="http://www.soilsolutions.com.au/images/twitter-circle-white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155" y="6155993"/>
              <a:ext cx="52322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8" descr="http://www.herestwocents.com/images/linkedin.png?141288961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8509" y="6087445"/>
              <a:ext cx="660316" cy="660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3" name="Rectangle 52"/>
          <p:cNvSpPr/>
          <p:nvPr/>
        </p:nvSpPr>
        <p:spPr>
          <a:xfrm>
            <a:off x="0" y="1"/>
            <a:ext cx="12192000" cy="599123"/>
          </a:xfrm>
          <a:prstGeom prst="rect">
            <a:avLst/>
          </a:prstGeom>
          <a:solidFill>
            <a:srgbClr val="191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TextBox 53"/>
          <p:cNvSpPr txBox="1"/>
          <p:nvPr/>
        </p:nvSpPr>
        <p:spPr>
          <a:xfrm>
            <a:off x="458189" y="1097930"/>
            <a:ext cx="11185526" cy="317009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Gill Sans MT" pitchFamily="34" charset="0"/>
              </a:rPr>
              <a:t>English Training</a:t>
            </a:r>
            <a:endParaRPr lang="en-GB" sz="4000" b="1" dirty="0">
              <a:solidFill>
                <a:srgbClr val="25265E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GB" sz="4000" b="1" dirty="0">
                <a:solidFill>
                  <a:srgbClr val="25265E"/>
                </a:solidFill>
                <a:latin typeface="Gill Sans MT" panose="020B0502020104020203" pitchFamily="34" charset="0"/>
              </a:rPr>
              <a:t>Carmel College</a:t>
            </a:r>
          </a:p>
          <a:p>
            <a:pPr algn="ctr"/>
            <a:endParaRPr lang="en-GB" sz="4000" b="1" dirty="0">
              <a:solidFill>
                <a:srgbClr val="25265E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GB" sz="4000" b="1" dirty="0" smtClean="0">
                <a:solidFill>
                  <a:srgbClr val="25265E"/>
                </a:solidFill>
                <a:latin typeface="Gill Sans MT" panose="020B0502020104020203" pitchFamily="34" charset="0"/>
              </a:rPr>
              <a:t>Brigit Kinsey</a:t>
            </a:r>
            <a:endParaRPr lang="en-GB" sz="4000" b="1" dirty="0">
              <a:solidFill>
                <a:srgbClr val="25265E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GB" sz="4000" b="1" dirty="0" smtClean="0">
                <a:solidFill>
                  <a:srgbClr val="25265E"/>
                </a:solidFill>
                <a:latin typeface="Gill Sans MT" panose="020B0502020104020203" pitchFamily="34" charset="0"/>
              </a:rPr>
              <a:t>Friday </a:t>
            </a:r>
            <a:r>
              <a:rPr lang="en-GB" sz="4000" b="1" dirty="0" smtClean="0">
                <a:solidFill>
                  <a:srgbClr val="25265E"/>
                </a:solidFill>
                <a:latin typeface="Gill Sans MT" panose="020B0502020104020203" pitchFamily="34" charset="0"/>
              </a:rPr>
              <a:t>10</a:t>
            </a:r>
            <a:r>
              <a:rPr lang="en-GB" sz="4000" b="1" baseline="30000" dirty="0" smtClean="0">
                <a:solidFill>
                  <a:srgbClr val="25265E"/>
                </a:solidFill>
                <a:latin typeface="Gill Sans MT" panose="020B0502020104020203" pitchFamily="34" charset="0"/>
              </a:rPr>
              <a:t>th</a:t>
            </a:r>
            <a:r>
              <a:rPr lang="en-GB" sz="4000" b="1" dirty="0" smtClean="0">
                <a:solidFill>
                  <a:srgbClr val="25265E"/>
                </a:solidFill>
                <a:latin typeface="Gill Sans MT" panose="020B0502020104020203" pitchFamily="34" charset="0"/>
              </a:rPr>
              <a:t> November</a:t>
            </a:r>
            <a:endParaRPr lang="en-GB" sz="3600" b="1" dirty="0">
              <a:solidFill>
                <a:srgbClr val="25265E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18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685" y="130629"/>
            <a:ext cx="10515600" cy="1325563"/>
          </a:xfrm>
        </p:spPr>
        <p:txBody>
          <a:bodyPr/>
          <a:lstStyle/>
          <a:p>
            <a:r>
              <a:rPr lang="en-US" dirty="0" smtClean="0"/>
              <a:t>Short Term Planning (Daily Lessons)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513" y="1115556"/>
            <a:ext cx="10515600" cy="4167644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2000" dirty="0" smtClean="0">
                <a:solidFill>
                  <a:srgbClr val="FF0000"/>
                </a:solidFill>
              </a:rPr>
              <a:t>Will </a:t>
            </a:r>
            <a:r>
              <a:rPr lang="en-US" sz="2000" dirty="0">
                <a:solidFill>
                  <a:srgbClr val="FF0000"/>
                </a:solidFill>
              </a:rPr>
              <a:t>be part of a unit: Fiction/non </a:t>
            </a:r>
            <a:r>
              <a:rPr lang="en-US" sz="2000" dirty="0" smtClean="0">
                <a:solidFill>
                  <a:srgbClr val="FF0000"/>
                </a:solidFill>
              </a:rPr>
              <a:t>fiction/poetry (from medium term plan)</a:t>
            </a:r>
          </a:p>
          <a:p>
            <a:r>
              <a:rPr lang="en-US" sz="2000" dirty="0">
                <a:solidFill>
                  <a:srgbClr val="FF0000"/>
                </a:solidFill>
              </a:rPr>
              <a:t>Each unit will last 2 or 3 weeks (occasionally more – less for poetry maybe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2000" dirty="0">
                <a:solidFill>
                  <a:srgbClr val="FF0000"/>
                </a:solidFill>
              </a:rPr>
              <a:t>Builds skills through a lesson and across a series of </a:t>
            </a:r>
            <a:r>
              <a:rPr lang="en-US" sz="2000" dirty="0" smtClean="0">
                <a:solidFill>
                  <a:srgbClr val="FF0000"/>
                </a:solidFill>
              </a:rPr>
              <a:t>lesson (practice)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 smtClean="0"/>
              <a:t>Must </a:t>
            </a:r>
            <a:r>
              <a:rPr lang="en-US" sz="2000" dirty="0"/>
              <a:t>have clear objectives and outcomes (the purpose of the lesson and learning)</a:t>
            </a:r>
          </a:p>
          <a:p>
            <a:r>
              <a:rPr lang="en-US" sz="2000" dirty="0"/>
              <a:t>Must have success criteria (what the children need to do to be </a:t>
            </a:r>
            <a:r>
              <a:rPr lang="en-US" sz="2000" dirty="0" smtClean="0"/>
              <a:t>successful )</a:t>
            </a:r>
            <a:endParaRPr lang="en-US" sz="2000" dirty="0"/>
          </a:p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Learning may be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scaffolded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(set them up for success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).</a:t>
            </a:r>
          </a:p>
          <a:p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Differentiated activities for different ability groups.</a:t>
            </a:r>
          </a:p>
          <a:p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Remember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– You are the best resource……you need to model/guide/support their learning.</a:t>
            </a:r>
          </a:p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Marking or feedback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must be prompt, to the point and contain achievable targets.</a:t>
            </a:r>
          </a:p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Feedback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must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match the teaching and learning (non-negotiables)</a:t>
            </a:r>
          </a:p>
          <a:p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181497" y="5934670"/>
            <a:ext cx="2220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Give a flip</a:t>
            </a:r>
          </a:p>
          <a:p>
            <a:r>
              <a:rPr lang="en-GB" dirty="0" smtClean="0"/>
              <a:t>Assess a piece of writing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216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9" y="292798"/>
            <a:ext cx="12017181" cy="5380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259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90" y="0"/>
            <a:ext cx="10201869" cy="599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3083" y="551343"/>
            <a:ext cx="4136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84534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196" y="375374"/>
            <a:ext cx="11755577" cy="34778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0" b="1" dirty="0" smtClean="0">
                <a:solidFill>
                  <a:srgbClr val="FF0000"/>
                </a:solidFill>
              </a:rPr>
              <a:t>Read </a:t>
            </a:r>
            <a:r>
              <a:rPr lang="en-GB" sz="11000" b="1" dirty="0">
                <a:solidFill>
                  <a:srgbClr val="FF0000"/>
                </a:solidFill>
              </a:rPr>
              <a:t>as </a:t>
            </a:r>
            <a:r>
              <a:rPr lang="en-GB" sz="11000" b="1" dirty="0" smtClean="0">
                <a:solidFill>
                  <a:srgbClr val="FF0000"/>
                </a:solidFill>
              </a:rPr>
              <a:t>writers</a:t>
            </a:r>
          </a:p>
          <a:p>
            <a:pPr algn="ctr"/>
            <a:r>
              <a:rPr lang="en-GB" sz="11000" b="1" dirty="0">
                <a:solidFill>
                  <a:srgbClr val="FF0000"/>
                </a:solidFill>
              </a:rPr>
              <a:t>W</a:t>
            </a:r>
            <a:r>
              <a:rPr lang="en-GB" sz="11000" b="1" dirty="0" smtClean="0">
                <a:solidFill>
                  <a:srgbClr val="FF0000"/>
                </a:solidFill>
              </a:rPr>
              <a:t>rite </a:t>
            </a:r>
            <a:r>
              <a:rPr lang="en-GB" sz="11000" b="1" dirty="0">
                <a:solidFill>
                  <a:srgbClr val="FF0000"/>
                </a:solidFill>
              </a:rPr>
              <a:t>as readers</a:t>
            </a:r>
          </a:p>
        </p:txBody>
      </p:sp>
      <p:pic>
        <p:nvPicPr>
          <p:cNvPr id="6146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057" y="3853249"/>
            <a:ext cx="3086066" cy="208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209" y="5228457"/>
            <a:ext cx="7982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C</a:t>
            </a:r>
            <a:r>
              <a:rPr lang="en-GB" sz="4000" dirty="0" smtClean="0"/>
              <a:t>hoosing a good text is key!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4126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89504"/>
          </a:xfrm>
          <a:solidFill>
            <a:srgbClr val="FFC000"/>
          </a:solidFill>
        </p:spPr>
        <p:txBody>
          <a:bodyPr/>
          <a:lstStyle/>
          <a:p>
            <a:r>
              <a:rPr lang="en-GB" dirty="0" smtClean="0"/>
              <a:t>Audience and Purpose</a:t>
            </a:r>
            <a:br>
              <a:rPr lang="en-GB" dirty="0" smtClean="0"/>
            </a:br>
            <a:r>
              <a:rPr lang="en-GB" dirty="0" smtClean="0"/>
              <a:t>Why and who for?</a:t>
            </a:r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820321"/>
              </p:ext>
            </p:extLst>
          </p:nvPr>
        </p:nvGraphicFramePr>
        <p:xfrm>
          <a:off x="827314" y="1973942"/>
          <a:ext cx="10450287" cy="3840480"/>
        </p:xfrm>
        <a:graphic>
          <a:graphicData uri="http://schemas.openxmlformats.org/drawingml/2006/table">
            <a:tbl>
              <a:tblPr/>
              <a:tblGrid>
                <a:gridCol w="653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5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Reading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Writing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5955">
                <a:tc>
                  <a:txBody>
                    <a:bodyPr/>
                    <a:lstStyle/>
                    <a:p>
                      <a:r>
                        <a:rPr lang="en-GB" dirty="0" smtClean="0"/>
                        <a:t>fiction</a:t>
                      </a:r>
                      <a:endParaRPr lang="en-GB" dirty="0"/>
                    </a:p>
                  </a:txBody>
                  <a:tcPr vert="vert27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Entertain </a:t>
                      </a:r>
                    </a:p>
                    <a:p>
                      <a:r>
                        <a:rPr lang="en-GB" dirty="0" smtClean="0"/>
                        <a:t>Suspense</a:t>
                      </a:r>
                    </a:p>
                    <a:p>
                      <a:r>
                        <a:rPr lang="en-GB" dirty="0" smtClean="0"/>
                        <a:t>Frighten</a:t>
                      </a:r>
                      <a:endParaRPr lang="en-GB" baseline="0" dirty="0" smtClean="0"/>
                    </a:p>
                    <a:p>
                      <a:r>
                        <a:rPr lang="en-GB" baseline="0" dirty="0" smtClean="0"/>
                        <a:t>Adventure</a:t>
                      </a:r>
                    </a:p>
                    <a:p>
                      <a:r>
                        <a:rPr lang="en-GB" baseline="0" dirty="0" smtClean="0"/>
                        <a:t>Escape</a:t>
                      </a:r>
                    </a:p>
                    <a:p>
                      <a:r>
                        <a:rPr lang="en-GB" dirty="0" smtClean="0"/>
                        <a:t>Empathise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9143">
                <a:tc>
                  <a:txBody>
                    <a:bodyPr/>
                    <a:lstStyle/>
                    <a:p>
                      <a:r>
                        <a:rPr lang="en-GB" dirty="0" smtClean="0"/>
                        <a:t>Non-fiction</a:t>
                      </a:r>
                      <a:endParaRPr lang="en-GB" dirty="0"/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Inform</a:t>
                      </a:r>
                    </a:p>
                    <a:p>
                      <a:r>
                        <a:rPr lang="en-GB" dirty="0" smtClean="0"/>
                        <a:t>Retell</a:t>
                      </a:r>
                    </a:p>
                    <a:p>
                      <a:r>
                        <a:rPr lang="en-GB" dirty="0" smtClean="0"/>
                        <a:t>Instruct</a:t>
                      </a:r>
                    </a:p>
                    <a:p>
                      <a:r>
                        <a:rPr lang="en-GB" dirty="0" smtClean="0"/>
                        <a:t>Explain</a:t>
                      </a:r>
                    </a:p>
                    <a:p>
                      <a:r>
                        <a:rPr lang="en-GB" dirty="0" smtClean="0"/>
                        <a:t>Persuade</a:t>
                      </a:r>
                    </a:p>
                    <a:p>
                      <a:r>
                        <a:rPr lang="en-GB" dirty="0" smtClean="0"/>
                        <a:t>Discuss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553029" y="2423885"/>
            <a:ext cx="1393371" cy="1638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553029" y="4143828"/>
            <a:ext cx="1393371" cy="1656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47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89504"/>
          </a:xfrm>
          <a:solidFill>
            <a:srgbClr val="FFC000"/>
          </a:solidFill>
        </p:spPr>
        <p:txBody>
          <a:bodyPr/>
          <a:lstStyle/>
          <a:p>
            <a:r>
              <a:rPr lang="en-GB" dirty="0" smtClean="0"/>
              <a:t>Audience and Purpose</a:t>
            </a:r>
            <a:br>
              <a:rPr lang="en-GB" dirty="0" smtClean="0"/>
            </a:br>
            <a:r>
              <a:rPr lang="en-GB" dirty="0" smtClean="0"/>
              <a:t>Why and who for?</a:t>
            </a:r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352657"/>
              </p:ext>
            </p:extLst>
          </p:nvPr>
        </p:nvGraphicFramePr>
        <p:xfrm>
          <a:off x="827314" y="1973942"/>
          <a:ext cx="10450287" cy="3840480"/>
        </p:xfrm>
        <a:graphic>
          <a:graphicData uri="http://schemas.openxmlformats.org/drawingml/2006/table">
            <a:tbl>
              <a:tblPr/>
              <a:tblGrid>
                <a:gridCol w="653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5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Reading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Writing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5955">
                <a:tc>
                  <a:txBody>
                    <a:bodyPr/>
                    <a:lstStyle/>
                    <a:p>
                      <a:r>
                        <a:rPr lang="en-GB" dirty="0" smtClean="0"/>
                        <a:t>fiction</a:t>
                      </a:r>
                      <a:endParaRPr lang="en-GB" dirty="0"/>
                    </a:p>
                  </a:txBody>
                  <a:tcPr vert="vert27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Entertain </a:t>
                      </a:r>
                    </a:p>
                    <a:p>
                      <a:r>
                        <a:rPr lang="en-GB" dirty="0" smtClean="0"/>
                        <a:t>Suspense</a:t>
                      </a:r>
                    </a:p>
                    <a:p>
                      <a:r>
                        <a:rPr lang="en-GB" dirty="0" smtClean="0"/>
                        <a:t>Frighten</a:t>
                      </a:r>
                      <a:endParaRPr lang="en-GB" baseline="0" dirty="0" smtClean="0"/>
                    </a:p>
                    <a:p>
                      <a:r>
                        <a:rPr lang="en-GB" baseline="0" dirty="0" smtClean="0"/>
                        <a:t>Adventure</a:t>
                      </a:r>
                    </a:p>
                    <a:p>
                      <a:r>
                        <a:rPr lang="en-GB" baseline="0" dirty="0" smtClean="0"/>
                        <a:t>Escape</a:t>
                      </a:r>
                    </a:p>
                    <a:p>
                      <a:r>
                        <a:rPr lang="en-GB" dirty="0" smtClean="0"/>
                        <a:t>Empathise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9143">
                <a:tc>
                  <a:txBody>
                    <a:bodyPr/>
                    <a:lstStyle/>
                    <a:p>
                      <a:r>
                        <a:rPr lang="en-GB" dirty="0" smtClean="0"/>
                        <a:t>Non-fiction</a:t>
                      </a:r>
                      <a:endParaRPr lang="en-GB" dirty="0"/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Inform</a:t>
                      </a:r>
                    </a:p>
                    <a:p>
                      <a:r>
                        <a:rPr lang="en-GB" dirty="0" smtClean="0"/>
                        <a:t>Retell</a:t>
                      </a:r>
                    </a:p>
                    <a:p>
                      <a:r>
                        <a:rPr lang="en-GB" dirty="0" smtClean="0"/>
                        <a:t>Instruct</a:t>
                      </a:r>
                    </a:p>
                    <a:p>
                      <a:r>
                        <a:rPr lang="en-GB" dirty="0" smtClean="0"/>
                        <a:t>Explain</a:t>
                      </a:r>
                    </a:p>
                    <a:p>
                      <a:r>
                        <a:rPr lang="en-GB" dirty="0" smtClean="0"/>
                        <a:t>Persuade</a:t>
                      </a:r>
                    </a:p>
                    <a:p>
                      <a:r>
                        <a:rPr lang="en-GB" dirty="0" smtClean="0"/>
                        <a:t>Discuss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ight Arrow 2"/>
          <p:cNvSpPr/>
          <p:nvPr/>
        </p:nvSpPr>
        <p:spPr>
          <a:xfrm>
            <a:off x="5288096" y="2952520"/>
            <a:ext cx="1751682" cy="4186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7"/>
          <p:cNvSpPr/>
          <p:nvPr/>
        </p:nvSpPr>
        <p:spPr>
          <a:xfrm>
            <a:off x="5288096" y="4658298"/>
            <a:ext cx="1751682" cy="4186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38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GB" b="1" dirty="0" smtClean="0"/>
              <a:t>Giving Purpose to children’s writing from the start! – Why and Who?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41461"/>
          </a:xfrm>
        </p:spPr>
        <p:txBody>
          <a:bodyPr/>
          <a:lstStyle/>
          <a:p>
            <a:r>
              <a:rPr lang="en-GB" sz="4800" dirty="0" smtClean="0"/>
              <a:t>Publish it</a:t>
            </a:r>
          </a:p>
          <a:p>
            <a:r>
              <a:rPr lang="en-GB" sz="4800" dirty="0" smtClean="0"/>
              <a:t>Share it</a:t>
            </a:r>
          </a:p>
          <a:p>
            <a:r>
              <a:rPr lang="en-GB" sz="4800" dirty="0" smtClean="0"/>
              <a:t>Display it</a:t>
            </a:r>
          </a:p>
          <a:p>
            <a:r>
              <a:rPr lang="en-GB" sz="4800" dirty="0" smtClean="0"/>
              <a:t>Post it</a:t>
            </a:r>
          </a:p>
        </p:txBody>
      </p:sp>
      <p:pic>
        <p:nvPicPr>
          <p:cNvPr id="3074" name="Picture 2" descr="Image result for class made 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758" y="1923629"/>
            <a:ext cx="24288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195" y="1923629"/>
            <a:ext cx="2860407" cy="286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Image result for children reading to children"/>
          <p:cNvSpPr>
            <a:spLocks noChangeAspect="1" noChangeArrowheads="1"/>
          </p:cNvSpPr>
          <p:nvPr/>
        </p:nvSpPr>
        <p:spPr bwMode="auto">
          <a:xfrm>
            <a:off x="63500" y="-136525"/>
            <a:ext cx="2857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80" name="Picture 8" descr="See the source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226" y="4194767"/>
            <a:ext cx="2357074" cy="117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Image result for tourist leaflet child"/>
          <p:cNvSpPr>
            <a:spLocks noChangeAspect="1" noChangeArrowheads="1"/>
          </p:cNvSpPr>
          <p:nvPr/>
        </p:nvSpPr>
        <p:spPr bwMode="auto">
          <a:xfrm>
            <a:off x="63500" y="-136525"/>
            <a:ext cx="2571750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12" descr="Image result for tourist leaflet child"/>
          <p:cNvSpPr>
            <a:spLocks noChangeAspect="1" noChangeArrowheads="1"/>
          </p:cNvSpPr>
          <p:nvPr/>
        </p:nvSpPr>
        <p:spPr bwMode="auto">
          <a:xfrm>
            <a:off x="215900" y="15875"/>
            <a:ext cx="2571750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86" name="Picture 14" descr="See the source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475" y="4194767"/>
            <a:ext cx="2211536" cy="155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82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3634" y="172650"/>
            <a:ext cx="10515600" cy="934286"/>
          </a:xfrm>
          <a:solidFill>
            <a:srgbClr val="FFC000"/>
          </a:solidFill>
        </p:spPr>
        <p:txBody>
          <a:bodyPr/>
          <a:lstStyle/>
          <a:p>
            <a:r>
              <a:rPr lang="en-GB" dirty="0" smtClean="0"/>
              <a:t>Purpose – going that bit further to inspire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" y="3254125"/>
            <a:ext cx="2694555" cy="1315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37" y="1531968"/>
            <a:ext cx="1723013" cy="14927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096" y="1799459"/>
            <a:ext cx="1109568" cy="14265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2782" y="2872806"/>
            <a:ext cx="2717641" cy="15286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5998" y="4597655"/>
            <a:ext cx="2867776" cy="1228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5835" y="3054631"/>
            <a:ext cx="1141558" cy="14207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1087" y="1421720"/>
            <a:ext cx="1551824" cy="12112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5544" y="1280589"/>
            <a:ext cx="2696918" cy="1355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96999" y="2722408"/>
            <a:ext cx="1803297" cy="12872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20455" y="3270365"/>
            <a:ext cx="1702007" cy="12829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3876" y="4600554"/>
            <a:ext cx="1342774" cy="12423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87452" y="4659581"/>
            <a:ext cx="1274256" cy="11046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9066452" y="4394534"/>
            <a:ext cx="1956635" cy="9423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40267" y="1531968"/>
            <a:ext cx="1336611" cy="14272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22889" y="3024676"/>
            <a:ext cx="1004038" cy="118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0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587375"/>
            <a:ext cx="8086725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91"/>
            <a:ext cx="70104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086531"/>
            <a:ext cx="4095991" cy="3064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70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574FA97-8AB8-4DF6-B473-22807ECA23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116114"/>
            <a:ext cx="6383720" cy="4049486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D7C5FF-23AE-4966-9951-48C36315E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930" y="1979158"/>
            <a:ext cx="6094639" cy="3857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205990" y="6000750"/>
            <a:ext cx="2366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Task – choose a text type. What features would you expect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713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044" y="277443"/>
            <a:ext cx="10515600" cy="1325563"/>
          </a:xfrm>
        </p:spPr>
        <p:txBody>
          <a:bodyPr/>
          <a:lstStyle/>
          <a:p>
            <a:r>
              <a:rPr lang="en-GB" dirty="0" smtClean="0"/>
              <a:t>Today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835" y="1136692"/>
            <a:ext cx="10515600" cy="4800644"/>
          </a:xfrm>
        </p:spPr>
        <p:txBody>
          <a:bodyPr/>
          <a:lstStyle/>
          <a:p>
            <a:r>
              <a:rPr lang="en-GB" dirty="0" smtClean="0"/>
              <a:t>Reading Revision</a:t>
            </a:r>
          </a:p>
          <a:p>
            <a:endParaRPr lang="en-GB" dirty="0"/>
          </a:p>
          <a:p>
            <a:r>
              <a:rPr lang="en-GB" dirty="0" smtClean="0"/>
              <a:t>Writing</a:t>
            </a:r>
          </a:p>
          <a:p>
            <a:pPr lvl="1"/>
            <a:r>
              <a:rPr lang="en-GB" dirty="0" smtClean="0"/>
              <a:t>Outcomes and planning</a:t>
            </a:r>
          </a:p>
          <a:p>
            <a:pPr lvl="1"/>
            <a:r>
              <a:rPr lang="en-GB" dirty="0" smtClean="0"/>
              <a:t>Assessing and progress</a:t>
            </a:r>
          </a:p>
          <a:p>
            <a:pPr lvl="1"/>
            <a:r>
              <a:rPr lang="en-GB" dirty="0" smtClean="0"/>
              <a:t>Audience and purpose</a:t>
            </a:r>
          </a:p>
          <a:p>
            <a:pPr lvl="1"/>
            <a:r>
              <a:rPr lang="en-GB" dirty="0" smtClean="0"/>
              <a:t>Skills and modelling</a:t>
            </a:r>
          </a:p>
          <a:p>
            <a:pPr lvl="1"/>
            <a:endParaRPr lang="en-GB" dirty="0"/>
          </a:p>
          <a:p>
            <a:r>
              <a:rPr lang="en-GB" dirty="0" smtClean="0"/>
              <a:t>Transcription</a:t>
            </a:r>
          </a:p>
          <a:p>
            <a:pPr lvl="1"/>
            <a:r>
              <a:rPr lang="en-GB" dirty="0" smtClean="0"/>
              <a:t>Spelling</a:t>
            </a:r>
          </a:p>
          <a:p>
            <a:pPr lvl="1"/>
            <a:r>
              <a:rPr lang="en-GB" dirty="0" smtClean="0"/>
              <a:t>Handwriting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marL="0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7049532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196" y="375374"/>
            <a:ext cx="11755577" cy="34778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0" b="1" dirty="0" smtClean="0">
                <a:solidFill>
                  <a:srgbClr val="FF0000"/>
                </a:solidFill>
              </a:rPr>
              <a:t>Read </a:t>
            </a:r>
            <a:r>
              <a:rPr lang="en-GB" sz="11000" b="1" dirty="0">
                <a:solidFill>
                  <a:srgbClr val="FF0000"/>
                </a:solidFill>
              </a:rPr>
              <a:t>as </a:t>
            </a:r>
            <a:r>
              <a:rPr lang="en-GB" sz="11000" b="1" dirty="0" smtClean="0">
                <a:solidFill>
                  <a:srgbClr val="FF0000"/>
                </a:solidFill>
              </a:rPr>
              <a:t>writers</a:t>
            </a:r>
          </a:p>
          <a:p>
            <a:pPr algn="ctr"/>
            <a:r>
              <a:rPr lang="en-GB" sz="11000" b="1" dirty="0">
                <a:solidFill>
                  <a:srgbClr val="FF0000"/>
                </a:solidFill>
              </a:rPr>
              <a:t>W</a:t>
            </a:r>
            <a:r>
              <a:rPr lang="en-GB" sz="11000" b="1" dirty="0" smtClean="0">
                <a:solidFill>
                  <a:srgbClr val="FF0000"/>
                </a:solidFill>
              </a:rPr>
              <a:t>rite </a:t>
            </a:r>
            <a:r>
              <a:rPr lang="en-GB" sz="11000" b="1" dirty="0">
                <a:solidFill>
                  <a:srgbClr val="FF0000"/>
                </a:solidFill>
              </a:rPr>
              <a:t>as readers</a:t>
            </a:r>
          </a:p>
        </p:txBody>
      </p:sp>
      <p:pic>
        <p:nvPicPr>
          <p:cNvPr id="6146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057" y="3853249"/>
            <a:ext cx="3086066" cy="208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3196" y="5015515"/>
            <a:ext cx="8868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Analyse/respond a text first! WAGOLL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06649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9065">
            <a:off x="693098" y="164556"/>
            <a:ext cx="2719818" cy="271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See the source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9"/>
          <a:stretch/>
        </p:blipFill>
        <p:spPr bwMode="auto">
          <a:xfrm rot="20677100">
            <a:off x="709269" y="3117248"/>
            <a:ext cx="2800934" cy="234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See the source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0407">
            <a:off x="3590330" y="526582"/>
            <a:ext cx="2510119" cy="251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615" y="402555"/>
            <a:ext cx="3506307" cy="17531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91332">
            <a:off x="3725336" y="2673942"/>
            <a:ext cx="2240106" cy="32343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27893">
            <a:off x="7845860" y="3098627"/>
            <a:ext cx="4173470" cy="20867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17588" y="5950578"/>
            <a:ext cx="3457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Giving them the </a:t>
            </a:r>
            <a:r>
              <a:rPr lang="en-GB" dirty="0" err="1" smtClean="0"/>
              <a:t>opp</a:t>
            </a:r>
            <a:r>
              <a:rPr lang="en-GB" dirty="0" smtClean="0"/>
              <a:t> to identify what makes a good one successful – </a:t>
            </a:r>
            <a:r>
              <a:rPr lang="en-GB" dirty="0" err="1" smtClean="0"/>
              <a:t>sc</a:t>
            </a:r>
            <a:r>
              <a:rPr lang="en-GB" dirty="0" smtClean="0"/>
              <a:t> in practice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60148">
            <a:off x="6149436" y="1159241"/>
            <a:ext cx="1881218" cy="264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02" y="424149"/>
            <a:ext cx="3473987" cy="2605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42"/>
          <a:stretch/>
        </p:blipFill>
        <p:spPr bwMode="auto">
          <a:xfrm>
            <a:off x="6852492" y="3188078"/>
            <a:ext cx="4590361" cy="258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47" y="388993"/>
            <a:ext cx="3525398" cy="264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ee the source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208" y="388993"/>
            <a:ext cx="2539044" cy="338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00" y="2814809"/>
            <a:ext cx="3947711" cy="296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20290" y="6126480"/>
            <a:ext cx="2170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Same for narrative – maybe give a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993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7411"/>
            <a:ext cx="10515600" cy="1325563"/>
          </a:xfrm>
        </p:spPr>
        <p:txBody>
          <a:bodyPr/>
          <a:lstStyle/>
          <a:p>
            <a:pPr algn="ctr"/>
            <a:r>
              <a:rPr lang="en-GB" sz="3200" dirty="0" smtClean="0"/>
              <a:t>VCOP – working Display to teach VGP and improve Writing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06400" y="595086"/>
            <a:ext cx="110744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Vocabulary</a:t>
            </a:r>
            <a:r>
              <a:rPr lang="en-GB" dirty="0" smtClean="0"/>
              <a:t> – New words, effective words</a:t>
            </a:r>
          </a:p>
          <a:p>
            <a:r>
              <a:rPr lang="en-GB" dirty="0"/>
              <a:t>P</a:t>
            </a:r>
            <a:r>
              <a:rPr lang="en-GB" dirty="0" smtClean="0"/>
              <a:t>ull out words and phrases from the text that work really well – display, sort into N, V, A</a:t>
            </a:r>
          </a:p>
          <a:p>
            <a:r>
              <a:rPr lang="en-GB" dirty="0" smtClean="0"/>
              <a:t>Give a passage and ask children to change or add the V from the display</a:t>
            </a:r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Conjunctions </a:t>
            </a:r>
            <a:r>
              <a:rPr lang="en-GB" dirty="0" smtClean="0"/>
              <a:t>– ways of adding detail and extending ideas</a:t>
            </a:r>
          </a:p>
          <a:p>
            <a:r>
              <a:rPr lang="en-GB" dirty="0"/>
              <a:t>B</a:t>
            </a:r>
            <a:r>
              <a:rPr lang="en-GB" dirty="0" smtClean="0"/>
              <a:t>uild these up according to the order you want to teach them (and, then, but, because </a:t>
            </a:r>
            <a:r>
              <a:rPr lang="en-GB" dirty="0" err="1" smtClean="0"/>
              <a:t>etc</a:t>
            </a:r>
            <a:r>
              <a:rPr lang="en-GB" dirty="0" smtClean="0"/>
              <a:t>_</a:t>
            </a:r>
          </a:p>
          <a:p>
            <a:r>
              <a:rPr lang="en-GB" dirty="0" smtClean="0"/>
              <a:t>Identify their use in texts in reading sessions, get children to practise extending sentences.</a:t>
            </a:r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Openers</a:t>
            </a:r>
            <a:r>
              <a:rPr lang="en-GB" dirty="0" smtClean="0"/>
              <a:t> – ways of starting sentences</a:t>
            </a:r>
          </a:p>
          <a:p>
            <a:r>
              <a:rPr lang="en-GB" dirty="0" smtClean="0"/>
              <a:t>Identify how these are used in reading and display them</a:t>
            </a:r>
          </a:p>
          <a:p>
            <a:r>
              <a:rPr lang="en-GB" dirty="0" smtClean="0"/>
              <a:t>Group them. Great for identifying adverbs – how, when, where etc.</a:t>
            </a:r>
          </a:p>
          <a:p>
            <a:r>
              <a:rPr lang="en-GB" dirty="0" err="1" smtClean="0"/>
              <a:t>Uplevel</a:t>
            </a:r>
            <a:r>
              <a:rPr lang="en-GB" dirty="0" smtClean="0"/>
              <a:t> sentences by adding/changing the first word</a:t>
            </a:r>
          </a:p>
          <a:p>
            <a:endParaRPr lang="en-GB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Punctuation </a:t>
            </a:r>
          </a:p>
          <a:p>
            <a:r>
              <a:rPr lang="en-GB" dirty="0" smtClean="0"/>
              <a:t>Like conjunctions, build the bank as you teach/discover it.</a:t>
            </a:r>
          </a:p>
          <a:p>
            <a:r>
              <a:rPr lang="en-GB" dirty="0" smtClean="0"/>
              <a:t>Select the target punctuation to work on that day</a:t>
            </a:r>
          </a:p>
          <a:p>
            <a:r>
              <a:rPr lang="en-GB" dirty="0" smtClean="0"/>
              <a:t>Make up actions for each</a:t>
            </a:r>
          </a:p>
          <a:p>
            <a:r>
              <a:rPr lang="en-GB" dirty="0" smtClean="0"/>
              <a:t>Correct a teacher’s/puppet’s/piece of work</a:t>
            </a:r>
          </a:p>
          <a:p>
            <a:pPr algn="ctr"/>
            <a:r>
              <a:rPr lang="en-GB" b="1" dirty="0" smtClean="0"/>
              <a:t>MAKE A SENTENCE –  USE IT TO EDIT - JUMPSTART GRAMMAR</a:t>
            </a:r>
          </a:p>
          <a:p>
            <a:r>
              <a:rPr lang="en-GB" dirty="0" smtClean="0"/>
              <a:t>   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10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8704" y="542276"/>
            <a:ext cx="521062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Let’s practise </a:t>
            </a:r>
            <a:r>
              <a:rPr lang="en-GB" dirty="0" err="1" smtClean="0"/>
              <a:t>uplevelling</a:t>
            </a:r>
            <a:r>
              <a:rPr lang="en-GB" dirty="0" smtClean="0"/>
              <a:t>/make a sentence</a:t>
            </a:r>
          </a:p>
          <a:p>
            <a:endParaRPr lang="en-GB" dirty="0"/>
          </a:p>
          <a:p>
            <a:r>
              <a:rPr lang="en-GB" sz="3600" dirty="0" smtClean="0"/>
              <a:t>Add a word V</a:t>
            </a:r>
          </a:p>
          <a:p>
            <a:r>
              <a:rPr lang="en-GB" sz="3600" dirty="0" smtClean="0"/>
              <a:t>Add </a:t>
            </a:r>
            <a:r>
              <a:rPr lang="en-GB" sz="3600" dirty="0" smtClean="0"/>
              <a:t>an O</a:t>
            </a:r>
          </a:p>
          <a:p>
            <a:r>
              <a:rPr lang="en-GB" sz="3600" dirty="0" smtClean="0"/>
              <a:t>Extend with a C</a:t>
            </a:r>
          </a:p>
          <a:p>
            <a:r>
              <a:rPr lang="en-GB" sz="3600" dirty="0" smtClean="0"/>
              <a:t>Change a word</a:t>
            </a:r>
          </a:p>
          <a:p>
            <a:r>
              <a:rPr lang="en-GB" sz="3600" dirty="0" smtClean="0"/>
              <a:t>Add a simile</a:t>
            </a:r>
          </a:p>
          <a:p>
            <a:r>
              <a:rPr lang="en-GB" sz="3600" dirty="0" smtClean="0"/>
              <a:t>Alliterate</a:t>
            </a:r>
          </a:p>
          <a:p>
            <a:r>
              <a:rPr lang="en-GB" sz="3600" dirty="0" smtClean="0"/>
              <a:t>Add parenthesis</a:t>
            </a:r>
            <a:endParaRPr lang="en-GB" sz="3600" dirty="0" smtClean="0"/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386286" y="449943"/>
            <a:ext cx="52251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The wolf banged at the door.</a:t>
            </a:r>
          </a:p>
          <a:p>
            <a:endParaRPr lang="en-GB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6082282" y="2435101"/>
            <a:ext cx="2278742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600" dirty="0"/>
              <a:t>g</a:t>
            </a:r>
            <a:r>
              <a:rPr lang="en-GB" sz="3600" dirty="0" smtClean="0"/>
              <a:t>ingerly</a:t>
            </a:r>
            <a:endParaRPr lang="en-GB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8748337" y="3081432"/>
            <a:ext cx="246742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while</a:t>
            </a:r>
            <a:endParaRPr lang="en-GB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6200698" y="4202667"/>
            <a:ext cx="224971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crept</a:t>
            </a:r>
            <a:endParaRPr lang="en-GB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44728" y="5343590"/>
            <a:ext cx="5454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Jumpstart </a:t>
            </a:r>
            <a:r>
              <a:rPr lang="en-GB" dirty="0" smtClean="0"/>
              <a:t>Grammar – so many! </a:t>
            </a:r>
          </a:p>
          <a:p>
            <a:r>
              <a:rPr lang="en-GB" dirty="0" smtClean="0"/>
              <a:t>Make drills or games that match the class text/outcome.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073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986" y="365125"/>
            <a:ext cx="10515600" cy="1325563"/>
          </a:xfrm>
        </p:spPr>
        <p:txBody>
          <a:bodyPr/>
          <a:lstStyle/>
          <a:p>
            <a:r>
              <a:rPr lang="en-GB" dirty="0" smtClean="0"/>
              <a:t>Here’s a piece of text. </a:t>
            </a:r>
            <a:r>
              <a:rPr lang="en-GB" dirty="0"/>
              <a:t>W</a:t>
            </a:r>
            <a:r>
              <a:rPr lang="en-GB" dirty="0" smtClean="0"/>
              <a:t>hat </a:t>
            </a:r>
            <a:r>
              <a:rPr lang="en-GB" dirty="0" smtClean="0"/>
              <a:t>would you want to pull out for the children’s writing?</a:t>
            </a:r>
            <a:br>
              <a:rPr lang="en-GB" dirty="0" smtClean="0"/>
            </a:br>
            <a:r>
              <a:rPr lang="en-GB" dirty="0" smtClean="0"/>
              <a:t>What would you be putting on your working wall?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27374">
            <a:off x="1513059" y="3455728"/>
            <a:ext cx="1950889" cy="26458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896" y="3312309"/>
            <a:ext cx="3132796" cy="21430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8572">
            <a:off x="8664944" y="3105628"/>
            <a:ext cx="2149727" cy="286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142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2229" y="319314"/>
            <a:ext cx="11538857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9600" dirty="0" smtClean="0"/>
              <a:t>Model it!</a:t>
            </a:r>
            <a:endParaRPr lang="en-GB" sz="9600" dirty="0"/>
          </a:p>
        </p:txBody>
      </p:sp>
      <p:sp>
        <p:nvSpPr>
          <p:cNvPr id="5" name="TextBox 4"/>
          <p:cNvSpPr txBox="1"/>
          <p:nvPr/>
        </p:nvSpPr>
        <p:spPr>
          <a:xfrm>
            <a:off x="747486" y="2247613"/>
            <a:ext cx="2627085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Ask for ideas</a:t>
            </a:r>
            <a:endParaRPr lang="en-GB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5007429" y="2171543"/>
            <a:ext cx="4499428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Share your thinking</a:t>
            </a:r>
            <a:endParaRPr lang="en-GB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2873829" y="3429391"/>
            <a:ext cx="4034972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Make amendments</a:t>
            </a:r>
            <a:endParaRPr lang="en-GB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8113485" y="3294742"/>
            <a:ext cx="38608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Use your working wall</a:t>
            </a:r>
            <a:endParaRPr lang="en-GB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6545946" y="4506608"/>
            <a:ext cx="525417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Include class targets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23143" y="6483527"/>
            <a:ext cx="2481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chemeClr val="accent6">
                    <a:lumMod val="75000"/>
                  </a:schemeClr>
                </a:solidFill>
              </a:rPr>
              <a:t>Metacogn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 b and forth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2229" y="4922106"/>
            <a:ext cx="5863773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Apply taught and practised skills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05199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080" y="200251"/>
            <a:ext cx="10951454" cy="1325563"/>
          </a:xfrm>
        </p:spPr>
        <p:txBody>
          <a:bodyPr/>
          <a:lstStyle/>
          <a:p>
            <a:r>
              <a:rPr lang="en-GB" dirty="0" smtClean="0"/>
              <a:t>Task - model it, a cave setting.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sz="2000" dirty="0" smtClean="0"/>
              <a:t>You are going to model writing a setting description.</a:t>
            </a:r>
            <a:br>
              <a:rPr lang="en-GB" sz="2000" dirty="0" smtClean="0"/>
            </a:br>
            <a:r>
              <a:rPr lang="en-GB" sz="2000" dirty="0" smtClean="0"/>
              <a:t>The things we’ve been looking at </a:t>
            </a:r>
            <a:r>
              <a:rPr lang="en-GB" sz="2000" dirty="0" smtClean="0"/>
              <a:t>are: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preposition </a:t>
            </a:r>
            <a:r>
              <a:rPr lang="en-GB" sz="2000" dirty="0" smtClean="0"/>
              <a:t>openers and manner adverb </a:t>
            </a:r>
            <a:r>
              <a:rPr lang="en-GB" sz="2000" dirty="0" smtClean="0"/>
              <a:t>o, sentences </a:t>
            </a:r>
            <a:r>
              <a:rPr lang="en-GB" sz="2000" dirty="0" smtClean="0"/>
              <a:t>of 3</a:t>
            </a:r>
            <a:br>
              <a:rPr lang="en-GB" sz="2000" dirty="0" smtClean="0"/>
            </a:br>
            <a:r>
              <a:rPr lang="en-GB" sz="2000" dirty="0" smtClean="0"/>
              <a:t>we’ve been practising </a:t>
            </a:r>
            <a:r>
              <a:rPr lang="en-GB" sz="2000" dirty="0" smtClean="0"/>
              <a:t>subordinating conjunctions: </a:t>
            </a:r>
            <a:r>
              <a:rPr lang="en-GB" sz="2000" dirty="0" smtClean="0"/>
              <a:t>with, while, when, as</a:t>
            </a:r>
            <a:br>
              <a:rPr lang="en-GB" sz="2000" dirty="0" smtClean="0"/>
            </a:br>
            <a:r>
              <a:rPr lang="en-GB" sz="2000" dirty="0" smtClean="0"/>
              <a:t>V we’ve collected from our texts along the way (here’s the </a:t>
            </a:r>
            <a:r>
              <a:rPr lang="en-GB" sz="2000" dirty="0" err="1" smtClean="0"/>
              <a:t>wordbank</a:t>
            </a:r>
            <a:r>
              <a:rPr lang="en-GB" sz="2000" dirty="0" smtClean="0"/>
              <a:t>}</a:t>
            </a:r>
            <a:br>
              <a:rPr lang="en-GB" sz="2000" dirty="0" smtClean="0"/>
            </a:br>
            <a:r>
              <a:rPr lang="en-GB" sz="2000" dirty="0" smtClean="0"/>
              <a:t>Can you </a:t>
            </a:r>
            <a:r>
              <a:rPr lang="en-GB" sz="2000" dirty="0" smtClean="0"/>
              <a:t>model</a:t>
            </a:r>
            <a:r>
              <a:rPr lang="en-GB" sz="2000" dirty="0" smtClean="0"/>
              <a:t> </a:t>
            </a:r>
            <a:r>
              <a:rPr lang="en-GB" sz="2000" dirty="0" smtClean="0"/>
              <a:t>a </a:t>
            </a:r>
            <a:r>
              <a:rPr lang="en-GB" sz="2000" dirty="0" smtClean="0"/>
              <a:t>WAGOLL </a:t>
            </a:r>
            <a:r>
              <a:rPr lang="en-GB" sz="2000" dirty="0" smtClean="0"/>
              <a:t>for the children – taking their ideas?</a:t>
            </a:r>
            <a:br>
              <a:rPr lang="en-GB" sz="2000" dirty="0" smtClean="0"/>
            </a:b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 smtClean="0"/>
              <a:t>Have a go!</a:t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 smtClean="0"/>
              <a:t>This is where metacognition comes in. You’ve practised using adverb and prep o</a:t>
            </a:r>
            <a:br>
              <a:rPr lang="en-GB" sz="2000" dirty="0" smtClean="0"/>
            </a:br>
            <a:r>
              <a:rPr lang="en-GB" sz="2000" dirty="0" smtClean="0"/>
              <a:t>You’ve practised completing sentences with c</a:t>
            </a:r>
            <a:br>
              <a:rPr lang="en-GB" sz="2000" dirty="0" smtClean="0"/>
            </a:br>
            <a:r>
              <a:rPr lang="en-GB" sz="2000" dirty="0" smtClean="0"/>
              <a:t>You’ve made lists of 3</a:t>
            </a:r>
            <a:br>
              <a:rPr lang="en-GB" sz="2000" dirty="0" smtClean="0"/>
            </a:br>
            <a:r>
              <a:rPr lang="en-GB" sz="2000" dirty="0" smtClean="0"/>
              <a:t>You’ve collected v from texts. Now you’re asking children to call on that </a:t>
            </a:r>
            <a:r>
              <a:rPr lang="en-GB" sz="2000" dirty="0" smtClean="0"/>
              <a:t>to write a setting description </a:t>
            </a:r>
            <a:r>
              <a:rPr lang="en-GB" sz="1200" dirty="0" smtClean="0"/>
              <a:t/>
            </a:r>
            <a:br>
              <a:rPr lang="en-GB" sz="1200" dirty="0" smtClean="0"/>
            </a:br>
            <a:r>
              <a:rPr lang="en-GB" sz="1200" dirty="0" smtClean="0"/>
              <a:t> </a:t>
            </a:r>
            <a:endParaRPr lang="en-GB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0433" y="0"/>
            <a:ext cx="3469970" cy="462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578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044" y="1580149"/>
            <a:ext cx="10515600" cy="182693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Transcription</a:t>
            </a:r>
            <a:br>
              <a:rPr lang="en-GB" dirty="0" smtClean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43761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00657" cy="781504"/>
          </a:xfrm>
          <a:solidFill>
            <a:srgbClr val="FFC000"/>
          </a:solidFill>
        </p:spPr>
        <p:txBody>
          <a:bodyPr/>
          <a:lstStyle/>
          <a:p>
            <a:r>
              <a:rPr lang="en-GB" dirty="0" smtClean="0"/>
              <a:t>Transcription – Spelling and Handwriting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807" y="2279146"/>
            <a:ext cx="10515600" cy="1730375"/>
          </a:xfrm>
        </p:spPr>
        <p:txBody>
          <a:bodyPr/>
          <a:lstStyle/>
          <a:p>
            <a:r>
              <a:rPr lang="en-GB" dirty="0" smtClean="0"/>
              <a:t>Statutory – appendix 1</a:t>
            </a:r>
          </a:p>
          <a:p>
            <a:r>
              <a:rPr lang="en-GB" dirty="0" smtClean="0"/>
              <a:t>What and when</a:t>
            </a:r>
            <a:endParaRPr lang="en-GB" dirty="0" smtClean="0"/>
          </a:p>
          <a:p>
            <a:r>
              <a:rPr lang="en-GB" dirty="0" smtClean="0"/>
              <a:t>Strategies</a:t>
            </a:r>
          </a:p>
          <a:p>
            <a:r>
              <a:rPr lang="en-GB" dirty="0" smtClean="0"/>
              <a:t>Useful resources and sources</a:t>
            </a:r>
            <a:endParaRPr lang="en-GB" dirty="0"/>
          </a:p>
        </p:txBody>
      </p:sp>
      <p:pic>
        <p:nvPicPr>
          <p:cNvPr id="3074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607" y="1640114"/>
            <a:ext cx="5332004" cy="366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9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7" y="128588"/>
            <a:ext cx="10515600" cy="777874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GB" dirty="0" smtClean="0"/>
              <a:t>Reading Revision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10" y="1077911"/>
            <a:ext cx="11534775" cy="5108576"/>
          </a:xfrm>
        </p:spPr>
        <p:txBody>
          <a:bodyPr/>
          <a:lstStyle/>
          <a:p>
            <a:r>
              <a:rPr lang="en-GB" b="1" dirty="0" smtClean="0"/>
              <a:t>Choose texts</a:t>
            </a:r>
          </a:p>
          <a:p>
            <a:pPr lvl="1"/>
            <a:r>
              <a:rPr lang="en-GB" dirty="0" smtClean="0"/>
              <a:t>Subject </a:t>
            </a:r>
            <a:r>
              <a:rPr lang="en-GB" dirty="0" smtClean="0"/>
              <a:t>lead/scheme</a:t>
            </a:r>
            <a:endParaRPr lang="en-GB" dirty="0" smtClean="0"/>
          </a:p>
          <a:p>
            <a:pPr lvl="1"/>
            <a:r>
              <a:rPr lang="en-GB" dirty="0" smtClean="0"/>
              <a:t>Topic</a:t>
            </a:r>
          </a:p>
          <a:p>
            <a:pPr lvl="1"/>
            <a:r>
              <a:rPr lang="en-GB" dirty="0" smtClean="0"/>
              <a:t>Reading objectives and writing outcomes</a:t>
            </a:r>
          </a:p>
          <a:p>
            <a:pPr lvl="1"/>
            <a:r>
              <a:rPr lang="en-GB" dirty="0" smtClean="0"/>
              <a:t>Genre or author</a:t>
            </a:r>
          </a:p>
          <a:p>
            <a:pPr lvl="1"/>
            <a:r>
              <a:rPr lang="en-GB" dirty="0"/>
              <a:t>R</a:t>
            </a:r>
            <a:r>
              <a:rPr lang="en-GB" dirty="0" smtClean="0"/>
              <a:t>esources available? </a:t>
            </a:r>
          </a:p>
          <a:p>
            <a:r>
              <a:rPr lang="en-GB" b="1" dirty="0" smtClean="0"/>
              <a:t>Organise into timetable</a:t>
            </a:r>
          </a:p>
          <a:p>
            <a:r>
              <a:rPr lang="en-GB" b="1" dirty="0" smtClean="0"/>
              <a:t>Plan shared, guided and independent reading activities</a:t>
            </a:r>
          </a:p>
          <a:p>
            <a:pPr lvl="1"/>
            <a:r>
              <a:rPr lang="en-GB" dirty="0" smtClean="0"/>
              <a:t>Base on NC objectives</a:t>
            </a:r>
          </a:p>
          <a:p>
            <a:pPr lvl="1"/>
            <a:r>
              <a:rPr lang="en-GB" dirty="0" smtClean="0"/>
              <a:t>VIPERS/domain skills</a:t>
            </a:r>
          </a:p>
          <a:p>
            <a:pPr lvl="1"/>
            <a:r>
              <a:rPr lang="en-GB" dirty="0" smtClean="0"/>
              <a:t>Writing outcomes (WAGOLL)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04510">
            <a:off x="4597123" y="845705"/>
            <a:ext cx="1636714" cy="1636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4606" y="4430811"/>
            <a:ext cx="1218807" cy="1437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168" t="14011" r="2759" b="44003"/>
          <a:stretch/>
        </p:blipFill>
        <p:spPr>
          <a:xfrm>
            <a:off x="5658239" y="5016962"/>
            <a:ext cx="4986339" cy="7647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5512" y="1262318"/>
            <a:ext cx="4150691" cy="282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3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81947">
            <a:off x="1677247" y="-345286"/>
            <a:ext cx="5566520" cy="4819542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717505">
            <a:off x="6840566" y="552751"/>
            <a:ext cx="4803776" cy="48221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416" y="5320153"/>
            <a:ext cx="3870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Why do we need to know these?</a:t>
            </a:r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6096000" y="3419605"/>
            <a:ext cx="1945710" cy="17411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7922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81947">
            <a:off x="1677247" y="-345286"/>
            <a:ext cx="5566520" cy="4819542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717505">
            <a:off x="6840566" y="552751"/>
            <a:ext cx="4803776" cy="4822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21850"/>
            <a:ext cx="4180041" cy="259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585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49714" y="76591"/>
            <a:ext cx="6879772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/>
              <a:t>Programme versus Need</a:t>
            </a:r>
            <a:endParaRPr lang="en-GB" sz="4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571" y="1041690"/>
            <a:ext cx="8781143" cy="476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3904">
            <a:off x="345088" y="2249714"/>
            <a:ext cx="3294974" cy="416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65714" y="6387737"/>
            <a:ext cx="2090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Task to have a go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074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55913" y="404814"/>
            <a:ext cx="6119812" cy="584993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96226" y="5661025"/>
            <a:ext cx="1738313" cy="825500"/>
          </a:xfrm>
          <a:solidFill>
            <a:schemeClr val="accent4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en-GB" altLang="en-US" dirty="0" smtClean="0">
                <a:solidFill>
                  <a:srgbClr val="002060"/>
                </a:solidFill>
              </a:rPr>
              <a:t>Have a go</a:t>
            </a:r>
          </a:p>
          <a:p>
            <a:pPr>
              <a:defRPr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0247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49593" y="939779"/>
            <a:ext cx="4363133" cy="4170839"/>
          </a:xfr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609567" y="1901248"/>
            <a:ext cx="3455988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002060"/>
                </a:solidFill>
                <a:latin typeface="Gisha" charset="0"/>
                <a:cs typeface="Gisha" charset="0"/>
              </a:rPr>
              <a:t>Speech issue?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002060"/>
                </a:solidFill>
                <a:latin typeface="Gisha" charset="0"/>
                <a:cs typeface="Gisha" charset="0"/>
              </a:rPr>
              <a:t>Reversals</a:t>
            </a:r>
            <a:r>
              <a:rPr lang="en-GB" altLang="en-US" sz="2000" dirty="0">
                <a:latin typeface="Gisha" charset="0"/>
                <a:cs typeface="Gisha" charset="0"/>
              </a:rPr>
              <a:t> </a:t>
            </a:r>
            <a:r>
              <a:rPr lang="en-GB" altLang="en-US" sz="2000" dirty="0">
                <a:solidFill>
                  <a:srgbClr val="FF0000"/>
                </a:solidFill>
                <a:latin typeface="Gisha" charset="0"/>
                <a:cs typeface="Gisha" charset="0"/>
              </a:rPr>
              <a:t>b/d and numbers 21/12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002060"/>
                </a:solidFill>
                <a:latin typeface="Gisha" charset="0"/>
                <a:cs typeface="Gisha" charset="0"/>
              </a:rPr>
              <a:t>High frequency words – </a:t>
            </a:r>
            <a:r>
              <a:rPr lang="en-GB" altLang="en-US" sz="2000" dirty="0">
                <a:solidFill>
                  <a:srgbClr val="FF0000"/>
                </a:solidFill>
                <a:latin typeface="Gisha" charset="0"/>
                <a:cs typeface="Gisha" charset="0"/>
              </a:rPr>
              <a:t>was , could , when , with,  my,  out, have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002060"/>
                </a:solidFill>
                <a:latin typeface="Gisha" charset="0"/>
                <a:cs typeface="Gisha" charset="0"/>
              </a:rPr>
              <a:t>Past tense endings </a:t>
            </a:r>
          </a:p>
        </p:txBody>
      </p:sp>
    </p:spTree>
    <p:extLst>
      <p:ext uri="{BB962C8B-B14F-4D97-AF65-F5344CB8AC3E}">
        <p14:creationId xmlns:p14="http://schemas.microsoft.com/office/powerpoint/2010/main" val="87227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Content Placeholder 2"/>
          <p:cNvSpPr>
            <a:spLocks noGrp="1"/>
          </p:cNvSpPr>
          <p:nvPr>
            <p:ph idx="1"/>
          </p:nvPr>
        </p:nvSpPr>
        <p:spPr>
          <a:xfrm>
            <a:off x="1992313" y="981076"/>
            <a:ext cx="8229600" cy="4525963"/>
          </a:xfrm>
          <a:solidFill>
            <a:schemeClr val="accent4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endParaRPr lang="en-GB" altLang="en-US" dirty="0" smtClean="0">
              <a:latin typeface="Leelawadee" pitchFamily="34" charset="-34"/>
              <a:cs typeface="Leelawadee" pitchFamily="34" charset="-34"/>
            </a:endParaRPr>
          </a:p>
          <a:p>
            <a:pPr>
              <a:defRPr/>
            </a:pPr>
            <a:r>
              <a:rPr lang="en-GB" altLang="en-US" dirty="0" smtClean="0">
                <a:latin typeface="Leelawadee" pitchFamily="34" charset="-34"/>
                <a:cs typeface="Leelawadee" pitchFamily="34" charset="-34"/>
              </a:rPr>
              <a:t>Key Stage 1 spellings </a:t>
            </a:r>
            <a:r>
              <a:rPr lang="en-GB" altLang="en-US" dirty="0" smtClean="0">
                <a:latin typeface="Leelawadee" pitchFamily="34" charset="-34"/>
                <a:cs typeface="Leelawadee" pitchFamily="34" charset="-34"/>
              </a:rPr>
              <a:t>(CEW</a:t>
            </a:r>
            <a:r>
              <a:rPr lang="en-GB" altLang="en-US" dirty="0" smtClean="0">
                <a:latin typeface="Leelawadee" pitchFamily="34" charset="-34"/>
                <a:cs typeface="Leelawadee" pitchFamily="34" charset="-34"/>
              </a:rPr>
              <a:t>, adding suffixes, homophones and incorrect grapheme selection)are the areas where our children make most mistakes </a:t>
            </a:r>
          </a:p>
          <a:p>
            <a:pPr>
              <a:defRPr/>
            </a:pPr>
            <a:endParaRPr lang="en-GB" altLang="en-US" dirty="0" smtClean="0">
              <a:latin typeface="Leelawadee" pitchFamily="34" charset="-34"/>
              <a:cs typeface="Leelawadee" pitchFamily="34" charset="-34"/>
            </a:endParaRPr>
          </a:p>
          <a:p>
            <a:pPr>
              <a:defRPr/>
            </a:pPr>
            <a:r>
              <a:rPr lang="en-GB" altLang="en-US" dirty="0" smtClean="0">
                <a:latin typeface="Leelawadee" pitchFamily="34" charset="-34"/>
                <a:cs typeface="Leelawadee" pitchFamily="34" charset="-34"/>
              </a:rPr>
              <a:t>This is what should be constantly revisited throughout KS2</a:t>
            </a:r>
          </a:p>
        </p:txBody>
      </p:sp>
    </p:spTree>
    <p:extLst>
      <p:ext uri="{BB962C8B-B14F-4D97-AF65-F5344CB8AC3E}">
        <p14:creationId xmlns:p14="http://schemas.microsoft.com/office/powerpoint/2010/main" val="348433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Drip Feed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7614"/>
            <a:ext cx="10515600" cy="4351338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GB" dirty="0" smtClean="0"/>
              <a:t>During register – write three words with ……</a:t>
            </a:r>
          </a:p>
          <a:p>
            <a:r>
              <a:rPr lang="en-GB" dirty="0" smtClean="0"/>
              <a:t>Modelling writing….. Thinking aloud</a:t>
            </a:r>
          </a:p>
          <a:p>
            <a:r>
              <a:rPr lang="en-GB" dirty="0" smtClean="0"/>
              <a:t>Add to target flips or give as mini word banks</a:t>
            </a:r>
          </a:p>
          <a:p>
            <a:r>
              <a:rPr lang="en-GB" dirty="0" smtClean="0"/>
              <a:t>Display</a:t>
            </a:r>
          </a:p>
          <a:p>
            <a:r>
              <a:rPr lang="en-GB" dirty="0" smtClean="0"/>
              <a:t>Look for these and highlight during all reading activities</a:t>
            </a:r>
          </a:p>
          <a:p>
            <a:r>
              <a:rPr lang="en-GB" dirty="0" smtClean="0"/>
              <a:t>Have group spelling banks on tables and update them</a:t>
            </a:r>
          </a:p>
          <a:p>
            <a:r>
              <a:rPr lang="en-GB" dirty="0" smtClean="0"/>
              <a:t>Self correct selected words (or parts of words) as part of marking policy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4993" y="2733177"/>
            <a:ext cx="1209675" cy="1514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56" t="47201" r="76822" b="10707"/>
          <a:stretch/>
        </p:blipFill>
        <p:spPr>
          <a:xfrm>
            <a:off x="8168649" y="660542"/>
            <a:ext cx="1502696" cy="1896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1981" y="240202"/>
            <a:ext cx="1821435" cy="213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453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0696" y="507917"/>
            <a:ext cx="11351623" cy="495520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Phonics Never Ends</a:t>
            </a:r>
          </a:p>
          <a:p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Phonics can continue through KS2 – whatever your age range, know your SSP!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Use the phonic clues to build and segment longer words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Use your spelling voice to hear the phonemes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Look for alternative graphemes – even up in UKS2 </a:t>
            </a:r>
            <a:r>
              <a:rPr lang="en-GB" sz="2400" dirty="0" err="1" smtClean="0"/>
              <a:t>iou</a:t>
            </a:r>
            <a:r>
              <a:rPr lang="en-GB" sz="2400" dirty="0" smtClean="0"/>
              <a:t> spells u (3 letters one sound) This is a chance to practise u </a:t>
            </a:r>
            <a:r>
              <a:rPr lang="en-GB" sz="2400" dirty="0" err="1" smtClean="0"/>
              <a:t>ou</a:t>
            </a:r>
            <a:r>
              <a:rPr lang="en-GB" sz="2400" dirty="0" smtClean="0"/>
              <a:t> </a:t>
            </a:r>
            <a:r>
              <a:rPr lang="en-GB" sz="2400" dirty="0" err="1" smtClean="0"/>
              <a:t>oo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Continue SSP intervention with children who need </a:t>
            </a:r>
            <a:r>
              <a:rPr lang="en-GB" sz="2400" dirty="0" smtClean="0"/>
              <a:t>it </a:t>
            </a: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3592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</p:txBody>
      </p:sp>
      <p:sp>
        <p:nvSpPr>
          <p:cNvPr id="2" name="Cloud Callout 1"/>
          <p:cNvSpPr/>
          <p:nvPr/>
        </p:nvSpPr>
        <p:spPr>
          <a:xfrm>
            <a:off x="1841501" y="188914"/>
            <a:ext cx="4824413" cy="3024187"/>
          </a:xfrm>
          <a:prstGeom prst="cloudCallout">
            <a:avLst>
              <a:gd name="adj1" fmla="val 53941"/>
              <a:gd name="adj2" fmla="val 58773"/>
            </a:avLst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How many spelling strategies do you know?</a:t>
            </a:r>
            <a:endParaRPr lang="en-GB" sz="2800" b="1" dirty="0">
              <a:solidFill>
                <a:srgbClr val="002060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5880100" y="3368676"/>
            <a:ext cx="3671888" cy="2652713"/>
          </a:xfrm>
          <a:prstGeom prst="cloudCallout">
            <a:avLst>
              <a:gd name="adj1" fmla="val -88368"/>
              <a:gd name="adj2" fmla="val 47933"/>
            </a:avLst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2800" b="1" dirty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How many different strategies do you teach?</a:t>
            </a:r>
          </a:p>
        </p:txBody>
      </p:sp>
    </p:spTree>
    <p:extLst>
      <p:ext uri="{BB962C8B-B14F-4D97-AF65-F5344CB8AC3E}">
        <p14:creationId xmlns:p14="http://schemas.microsoft.com/office/powerpoint/2010/main" val="382562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260351"/>
            <a:ext cx="8955088" cy="647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22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of The Owl Who Was Afraid of the Dark By Jill Tomlin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67" y="695323"/>
            <a:ext cx="2519364" cy="3846771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0"/>
          <a:stretch/>
        </p:blipFill>
        <p:spPr bwMode="auto">
          <a:xfrm>
            <a:off x="2259011" y="2438399"/>
            <a:ext cx="9812111" cy="333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28975" y="285750"/>
            <a:ext cx="88296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Short story with chapters (picture book for LA)</a:t>
            </a:r>
          </a:p>
          <a:p>
            <a:endParaRPr lang="en-GB" dirty="0"/>
          </a:p>
          <a:p>
            <a:r>
              <a:rPr lang="en-GB" dirty="0" smtClean="0"/>
              <a:t>Compliments science topic</a:t>
            </a:r>
          </a:p>
          <a:p>
            <a:endParaRPr lang="en-GB" dirty="0"/>
          </a:p>
          <a:p>
            <a:r>
              <a:rPr lang="en-GB" dirty="0" smtClean="0"/>
              <a:t>Lots of secondary texts and resources</a:t>
            </a:r>
          </a:p>
          <a:p>
            <a:endParaRPr lang="en-GB" dirty="0"/>
          </a:p>
          <a:p>
            <a:r>
              <a:rPr lang="en-GB" dirty="0" smtClean="0"/>
              <a:t>Writing outcomes: Narrative - Overcoming </a:t>
            </a:r>
            <a:r>
              <a:rPr lang="en-GB" dirty="0" smtClean="0"/>
              <a:t>fear </a:t>
            </a:r>
            <a:r>
              <a:rPr lang="en-GB" dirty="0" err="1" smtClean="0"/>
              <a:t>bme</a:t>
            </a:r>
            <a:r>
              <a:rPr lang="en-GB" dirty="0" smtClean="0"/>
              <a:t>,  </a:t>
            </a:r>
            <a:r>
              <a:rPr lang="en-GB" dirty="0" smtClean="0"/>
              <a:t>Explanation - How do barn </a:t>
            </a:r>
            <a:r>
              <a:rPr lang="en-GB" dirty="0"/>
              <a:t>o</a:t>
            </a:r>
            <a:r>
              <a:rPr lang="en-GB" dirty="0" smtClean="0"/>
              <a:t>wls </a:t>
            </a:r>
            <a:r>
              <a:rPr lang="en-GB" dirty="0"/>
              <a:t>e</a:t>
            </a:r>
            <a:r>
              <a:rPr lang="en-GB" dirty="0" smtClean="0"/>
              <a:t>at?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519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0" y="158751"/>
            <a:ext cx="8229600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GB" altLang="en-US" b="1" dirty="0" smtClean="0">
                <a:latin typeface="Leelawadee" pitchFamily="34" charset="-34"/>
                <a:cs typeface="Leelawadee" pitchFamily="34" charset="-34"/>
              </a:rPr>
              <a:t>Segmenting is key</a:t>
            </a:r>
            <a:br>
              <a:rPr lang="en-GB" altLang="en-US" b="1" dirty="0" smtClean="0">
                <a:latin typeface="Leelawadee" pitchFamily="34" charset="-34"/>
                <a:cs typeface="Leelawadee" pitchFamily="34" charset="-34"/>
              </a:rPr>
            </a:br>
            <a:r>
              <a:rPr lang="en-GB" altLang="en-US" b="1" dirty="0" smtClean="0">
                <a:latin typeface="Leelawadee" pitchFamily="34" charset="-34"/>
                <a:cs typeface="Leelawadee" pitchFamily="34" charset="-34"/>
              </a:rPr>
              <a:t/>
            </a:r>
            <a:br>
              <a:rPr lang="en-GB" altLang="en-US" b="1" dirty="0" smtClean="0">
                <a:latin typeface="Leelawadee" pitchFamily="34" charset="-34"/>
                <a:cs typeface="Leelawadee" pitchFamily="34" charset="-34"/>
              </a:rPr>
            </a:br>
            <a:r>
              <a:rPr lang="en-GB" altLang="en-US" b="1" dirty="0" smtClean="0">
                <a:latin typeface="Leelawadee" pitchFamily="34" charset="-34"/>
                <a:cs typeface="Leelawadee" pitchFamily="34" charset="-34"/>
              </a:rPr>
              <a:t/>
            </a:r>
            <a:br>
              <a:rPr lang="en-GB" altLang="en-US" b="1" dirty="0" smtClean="0">
                <a:latin typeface="Leelawadee" pitchFamily="34" charset="-34"/>
                <a:cs typeface="Leelawadee" pitchFamily="34" charset="-34"/>
              </a:rPr>
            </a:br>
            <a:r>
              <a:rPr lang="en-GB" altLang="en-US" b="1" dirty="0" smtClean="0">
                <a:latin typeface="Leelawadee" pitchFamily="34" charset="-34"/>
                <a:cs typeface="Leelawadee" pitchFamily="34" charset="-34"/>
              </a:rPr>
              <a:t/>
            </a:r>
            <a:br>
              <a:rPr lang="en-GB" altLang="en-US" b="1" dirty="0" smtClean="0">
                <a:latin typeface="Leelawadee" pitchFamily="34" charset="-34"/>
                <a:cs typeface="Leelawadee" pitchFamily="34" charset="-34"/>
              </a:rPr>
            </a:br>
            <a:r>
              <a:rPr lang="en-GB" altLang="en-US" b="1" dirty="0" smtClean="0">
                <a:latin typeface="Leelawadee" pitchFamily="34" charset="-34"/>
                <a:cs typeface="Leelawadee" pitchFamily="34" charset="-34"/>
              </a:rPr>
              <a:t/>
            </a:r>
            <a:br>
              <a:rPr lang="en-GB" altLang="en-US" b="1" dirty="0" smtClean="0">
                <a:latin typeface="Leelawadee" pitchFamily="34" charset="-34"/>
                <a:cs typeface="Leelawadee" pitchFamily="34" charset="-34"/>
              </a:rPr>
            </a:br>
            <a:endParaRPr lang="en-GB" altLang="en-US" b="1" dirty="0" smtClean="0">
              <a:latin typeface="Leelawadee" pitchFamily="34" charset="-34"/>
              <a:cs typeface="Leelawadee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1353" y="918142"/>
            <a:ext cx="10822487" cy="501675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3200" b="1" dirty="0">
                <a:latin typeface="Leelawadee" pitchFamily="34" charset="-34"/>
                <a:cs typeface="Leelawadee" pitchFamily="34" charset="-34"/>
              </a:rPr>
              <a:t>Use your spelling voice</a:t>
            </a:r>
          </a:p>
          <a:p>
            <a:pPr>
              <a:defRPr/>
            </a:pPr>
            <a:r>
              <a:rPr lang="en-GB" altLang="en-US" sz="3200" b="1" dirty="0">
                <a:latin typeface="Leelawadee" pitchFamily="34" charset="-34"/>
                <a:cs typeface="Leelawadee" pitchFamily="34" charset="-34"/>
              </a:rPr>
              <a:t/>
            </a:r>
            <a:br>
              <a:rPr lang="en-GB" altLang="en-US" sz="3200" b="1" dirty="0">
                <a:latin typeface="Leelawadee" pitchFamily="34" charset="-34"/>
                <a:cs typeface="Leelawadee" pitchFamily="34" charset="-34"/>
              </a:rPr>
            </a:br>
            <a:r>
              <a:rPr lang="en-GB" altLang="en-US" sz="3200" b="1" dirty="0">
                <a:latin typeface="Leelawadee" pitchFamily="34" charset="-34"/>
                <a:cs typeface="Leelawadee" pitchFamily="34" charset="-34"/>
              </a:rPr>
              <a:t>Break the word into syllables</a:t>
            </a:r>
          </a:p>
          <a:p>
            <a:pPr>
              <a:defRPr/>
            </a:pPr>
            <a:r>
              <a:rPr lang="en-GB" altLang="en-US" sz="3200" b="1" dirty="0">
                <a:latin typeface="Leelawadee" pitchFamily="34" charset="-34"/>
                <a:cs typeface="Leelawadee" pitchFamily="34" charset="-34"/>
              </a:rPr>
              <a:t/>
            </a:r>
            <a:br>
              <a:rPr lang="en-GB" altLang="en-US" sz="3200" b="1" dirty="0">
                <a:latin typeface="Leelawadee" pitchFamily="34" charset="-34"/>
                <a:cs typeface="Leelawadee" pitchFamily="34" charset="-34"/>
              </a:rPr>
            </a:br>
            <a:r>
              <a:rPr lang="en-GB" altLang="en-US" sz="3200" b="1" dirty="0">
                <a:latin typeface="Leelawadee" pitchFamily="34" charset="-34"/>
                <a:cs typeface="Leelawadee" pitchFamily="34" charset="-34"/>
              </a:rPr>
              <a:t>Unpick each syllable – other examples for tricky syllables</a:t>
            </a:r>
          </a:p>
          <a:p>
            <a:pPr>
              <a:defRPr/>
            </a:pPr>
            <a:r>
              <a:rPr lang="en-GB" altLang="en-US" sz="3200" b="1" dirty="0">
                <a:latin typeface="Leelawadee" pitchFamily="34" charset="-34"/>
                <a:cs typeface="Leelawadee" pitchFamily="34" charset="-34"/>
              </a:rPr>
              <a:t/>
            </a:r>
            <a:br>
              <a:rPr lang="en-GB" altLang="en-US" sz="3200" b="1" dirty="0">
                <a:latin typeface="Leelawadee" pitchFamily="34" charset="-34"/>
                <a:cs typeface="Leelawadee" pitchFamily="34" charset="-34"/>
              </a:rPr>
            </a:br>
            <a:r>
              <a:rPr lang="en-GB" altLang="en-US" sz="3200" b="1" dirty="0">
                <a:latin typeface="Leelawadee" pitchFamily="34" charset="-34"/>
                <a:cs typeface="Leelawadee" pitchFamily="34" charset="-34"/>
              </a:rPr>
              <a:t>Write in syllables on </a:t>
            </a:r>
            <a:r>
              <a:rPr lang="en-GB" altLang="en-US" sz="3200" b="1" dirty="0" smtClean="0">
                <a:latin typeface="Leelawadee" pitchFamily="34" charset="-34"/>
                <a:cs typeface="Leelawadee" pitchFamily="34" charset="-34"/>
              </a:rPr>
              <a:t>lines (phonics policy)</a:t>
            </a:r>
            <a:endParaRPr lang="en-GB" altLang="en-US" sz="3200" b="1" dirty="0">
              <a:latin typeface="Leelawadee" pitchFamily="34" charset="-34"/>
              <a:cs typeface="Leelawadee" pitchFamily="34" charset="-34"/>
            </a:endParaRPr>
          </a:p>
          <a:p>
            <a:pPr>
              <a:defRPr/>
            </a:pPr>
            <a:r>
              <a:rPr lang="en-GB" altLang="en-US" sz="3200" b="1" dirty="0">
                <a:latin typeface="Leelawadee" pitchFamily="34" charset="-34"/>
                <a:cs typeface="Leelawadee" pitchFamily="34" charset="-34"/>
              </a:rPr>
              <a:t/>
            </a:r>
            <a:br>
              <a:rPr lang="en-GB" altLang="en-US" sz="3200" b="1" dirty="0">
                <a:latin typeface="Leelawadee" pitchFamily="34" charset="-34"/>
                <a:cs typeface="Leelawadee" pitchFamily="34" charset="-34"/>
              </a:rPr>
            </a:br>
            <a:r>
              <a:rPr lang="en-GB" altLang="en-US" sz="3200" b="1" dirty="0">
                <a:latin typeface="Leelawadee" pitchFamily="34" charset="-34"/>
                <a:cs typeface="Leelawadee" pitchFamily="34" charset="-34"/>
              </a:rPr>
              <a:t>Write and say each syllable, and then the whole word.</a:t>
            </a:r>
            <a:endParaRPr lang="en-GB" sz="3200" dirty="0">
              <a:latin typeface="Arial" charset="0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7896226" y="404814"/>
            <a:ext cx="2303463" cy="1368425"/>
          </a:xfrm>
          <a:prstGeom prst="cloudCallout">
            <a:avLst>
              <a:gd name="adj1" fmla="val -52800"/>
              <a:gd name="adj2" fmla="val 9963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2774" name="TextBox 7"/>
          <p:cNvSpPr txBox="1">
            <a:spLocks noChangeArrowheads="1"/>
          </p:cNvSpPr>
          <p:nvPr/>
        </p:nvSpPr>
        <p:spPr bwMode="auto">
          <a:xfrm>
            <a:off x="8045450" y="730251"/>
            <a:ext cx="2616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3600">
                <a:latin typeface="Arial" panose="020B0604020202020204" pitchFamily="34" charset="0"/>
              </a:rPr>
              <a:t>impossible</a:t>
            </a:r>
          </a:p>
        </p:txBody>
      </p:sp>
    </p:spTree>
    <p:extLst>
      <p:ext uri="{BB962C8B-B14F-4D97-AF65-F5344CB8AC3E}">
        <p14:creationId xmlns:p14="http://schemas.microsoft.com/office/powerpoint/2010/main" val="415552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>
                <a:latin typeface="Gisha" charset="0"/>
                <a:cs typeface="Gisha" charset="0"/>
              </a:rPr>
              <a:t>Mnemonics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My – </a:t>
            </a:r>
            <a:r>
              <a:rPr lang="en-GB" altLang="en-US" b="1" smtClean="0">
                <a:solidFill>
                  <a:srgbClr val="FF0000"/>
                </a:solidFill>
              </a:rPr>
              <a:t>m</a:t>
            </a:r>
            <a:r>
              <a:rPr lang="en-GB" altLang="en-US" smtClean="0"/>
              <a:t>y </a:t>
            </a:r>
            <a:r>
              <a:rPr lang="en-GB" altLang="en-US" b="1" smtClean="0">
                <a:solidFill>
                  <a:srgbClr val="FF0000"/>
                </a:solidFill>
              </a:rPr>
              <a:t>y</a:t>
            </a:r>
            <a:r>
              <a:rPr lang="en-GB" altLang="en-US" smtClean="0"/>
              <a:t>o-yo</a:t>
            </a:r>
          </a:p>
          <a:p>
            <a:pPr eaLnBrk="1" hangingPunct="1"/>
            <a:r>
              <a:rPr lang="en-GB" altLang="en-US" smtClean="0"/>
              <a:t>All – </a:t>
            </a:r>
            <a:r>
              <a:rPr lang="en-GB" altLang="en-US" b="1" smtClean="0">
                <a:solidFill>
                  <a:srgbClr val="FF0000"/>
                </a:solidFill>
              </a:rPr>
              <a:t>a</a:t>
            </a:r>
            <a:r>
              <a:rPr lang="en-GB" altLang="en-US" smtClean="0"/>
              <a:t>ll </a:t>
            </a:r>
            <a:r>
              <a:rPr lang="en-GB" altLang="en-US" b="1" smtClean="0">
                <a:solidFill>
                  <a:srgbClr val="FF0000"/>
                </a:solidFill>
              </a:rPr>
              <a:t>l</a:t>
            </a:r>
            <a:r>
              <a:rPr lang="en-GB" altLang="en-US" smtClean="0"/>
              <a:t>abradors </a:t>
            </a:r>
            <a:r>
              <a:rPr lang="en-GB" altLang="en-US" b="1" smtClean="0">
                <a:solidFill>
                  <a:srgbClr val="FF0000"/>
                </a:solidFill>
              </a:rPr>
              <a:t>l</a:t>
            </a:r>
            <a:r>
              <a:rPr lang="en-GB" altLang="en-US" smtClean="0"/>
              <a:t>ick</a:t>
            </a:r>
          </a:p>
          <a:p>
            <a:pPr eaLnBrk="1" hangingPunct="1"/>
            <a:r>
              <a:rPr lang="en-GB" altLang="en-US" smtClean="0"/>
              <a:t>Some – </a:t>
            </a:r>
            <a:r>
              <a:rPr lang="en-GB" altLang="en-US" b="1" smtClean="0">
                <a:solidFill>
                  <a:srgbClr val="FF0000"/>
                </a:solidFill>
              </a:rPr>
              <a:t>s</a:t>
            </a:r>
            <a:r>
              <a:rPr lang="en-GB" altLang="en-US" smtClean="0"/>
              <a:t>ome </a:t>
            </a:r>
            <a:r>
              <a:rPr lang="en-GB" altLang="en-US" b="1" smtClean="0">
                <a:solidFill>
                  <a:srgbClr val="FF0000"/>
                </a:solidFill>
              </a:rPr>
              <a:t>o</a:t>
            </a:r>
            <a:r>
              <a:rPr lang="en-GB" altLang="en-US" smtClean="0"/>
              <a:t>ld </a:t>
            </a:r>
            <a:r>
              <a:rPr lang="en-GB" altLang="en-US" b="1" smtClean="0">
                <a:solidFill>
                  <a:srgbClr val="FF0000"/>
                </a:solidFill>
              </a:rPr>
              <a:t>m</a:t>
            </a:r>
            <a:r>
              <a:rPr lang="en-GB" altLang="en-US" smtClean="0"/>
              <a:t>onkey </a:t>
            </a:r>
            <a:r>
              <a:rPr lang="en-GB" altLang="en-US" b="1" smtClean="0">
                <a:solidFill>
                  <a:srgbClr val="FF0000"/>
                </a:solidFill>
              </a:rPr>
              <a:t>e</a:t>
            </a:r>
            <a:r>
              <a:rPr lang="en-GB" altLang="en-US" smtClean="0"/>
              <a:t>xplodes</a:t>
            </a:r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</p:txBody>
      </p:sp>
      <p:sp>
        <p:nvSpPr>
          <p:cNvPr id="4" name="Cloud Callout 3"/>
          <p:cNvSpPr/>
          <p:nvPr/>
        </p:nvSpPr>
        <p:spPr>
          <a:xfrm>
            <a:off x="7096576" y="1368435"/>
            <a:ext cx="4752528" cy="2520280"/>
          </a:xfrm>
          <a:prstGeom prst="cloudCallout">
            <a:avLst>
              <a:gd name="adj1" fmla="val -81690"/>
              <a:gd name="adj2" fmla="val 70903"/>
            </a:avLst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2400" dirty="0">
                <a:solidFill>
                  <a:srgbClr val="002060"/>
                </a:solidFill>
              </a:rPr>
              <a:t>What would be the benefit of getting children to create their own mnemonics?</a:t>
            </a:r>
          </a:p>
        </p:txBody>
      </p:sp>
    </p:spTree>
    <p:extLst>
      <p:ext uri="{BB962C8B-B14F-4D97-AF65-F5344CB8AC3E}">
        <p14:creationId xmlns:p14="http://schemas.microsoft.com/office/powerpoint/2010/main" val="364145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4819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2" b="-2"/>
          <a:stretch>
            <a:fillRect/>
          </a:stretch>
        </p:blipFill>
        <p:spPr>
          <a:xfrm>
            <a:off x="2135188" y="444500"/>
            <a:ext cx="7772400" cy="1244600"/>
          </a:xfrm>
        </p:spPr>
      </p:pic>
      <p:pic>
        <p:nvPicPr>
          <p:cNvPr id="3482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746" y="2859414"/>
            <a:ext cx="451485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Box 6"/>
          <p:cNvSpPr txBox="1">
            <a:spLocks noChangeArrowheads="1"/>
          </p:cNvSpPr>
          <p:nvPr/>
        </p:nvSpPr>
        <p:spPr bwMode="auto">
          <a:xfrm>
            <a:off x="6816726" y="3806825"/>
            <a:ext cx="3294063" cy="15700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66"/>
              </a:buClr>
              <a:buChar char="•"/>
              <a:defRPr sz="3200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Char char="•"/>
              <a:defRPr sz="2800"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66"/>
              </a:buClr>
              <a:buChar char="•"/>
              <a:defRPr sz="2400"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66"/>
              </a:buClr>
              <a:buChar char="•"/>
              <a:defRPr sz="2000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66"/>
              </a:buClr>
              <a:buChar char="•"/>
              <a:defRPr sz="2000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•"/>
              <a:defRPr sz="2000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•"/>
              <a:defRPr sz="2000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•"/>
              <a:defRPr sz="2000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•"/>
              <a:defRPr sz="2000">
                <a:solidFill>
                  <a:srgbClr val="000066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dirty="0">
                <a:solidFill>
                  <a:srgbClr val="002060"/>
                </a:solidFill>
                <a:latin typeface="Leelawadee" pitchFamily="34" charset="-34"/>
                <a:cs typeface="Leelawadee" pitchFamily="34" charset="-34"/>
              </a:rPr>
              <a:t>Have you taught </a:t>
            </a: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dirty="0">
                <a:solidFill>
                  <a:srgbClr val="002060"/>
                </a:solidFill>
                <a:latin typeface="Leelawadee" pitchFamily="34" charset="-34"/>
                <a:cs typeface="Leelawadee" pitchFamily="34" charset="-34"/>
              </a:rPr>
              <a:t>children </a:t>
            </a: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dirty="0">
                <a:solidFill>
                  <a:srgbClr val="002060"/>
                </a:solidFill>
                <a:latin typeface="Leelawadee" pitchFamily="34" charset="-34"/>
                <a:cs typeface="Leelawadee" pitchFamily="34" charset="-34"/>
              </a:rPr>
              <a:t>how to do this?</a:t>
            </a:r>
          </a:p>
        </p:txBody>
      </p:sp>
      <p:sp>
        <p:nvSpPr>
          <p:cNvPr id="34822" name="TextBox 7"/>
          <p:cNvSpPr txBox="1">
            <a:spLocks noChangeArrowheads="1"/>
          </p:cNvSpPr>
          <p:nvPr/>
        </p:nvSpPr>
        <p:spPr bwMode="auto">
          <a:xfrm>
            <a:off x="2703513" y="2047876"/>
            <a:ext cx="5759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rgbClr val="00206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Make the implicit explicit</a:t>
            </a:r>
          </a:p>
        </p:txBody>
      </p:sp>
    </p:spTree>
    <p:extLst>
      <p:ext uri="{BB962C8B-B14F-4D97-AF65-F5344CB8AC3E}">
        <p14:creationId xmlns:p14="http://schemas.microsoft.com/office/powerpoint/2010/main" val="409703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750517" y="177234"/>
            <a:ext cx="10515600" cy="1325563"/>
          </a:xfrm>
        </p:spPr>
        <p:txBody>
          <a:bodyPr/>
          <a:lstStyle/>
          <a:p>
            <a:pPr eaLnBrk="1" hangingPunct="1"/>
            <a:r>
              <a:rPr lang="en-GB" altLang="en-US" b="1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Selecting, Searching and Sorting</a:t>
            </a:r>
            <a:endParaRPr lang="en-GB" altLang="en-US" b="1" dirty="0" smtClean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517" y="1061538"/>
            <a:ext cx="10515600" cy="4351338"/>
          </a:xfrm>
          <a:solidFill>
            <a:schemeClr val="accent4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endParaRPr lang="en-GB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>
              <a:defRPr/>
            </a:pPr>
            <a:r>
              <a:rPr lang="en-GB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Splat the correct spelling (in or </a:t>
            </a:r>
            <a:r>
              <a:rPr lang="en-GB" dirty="0" err="1" smtClean="0">
                <a:latin typeface="Leelawadee" panose="020B0502040204020203" pitchFamily="34" charset="-34"/>
                <a:cs typeface="Leelawadee" panose="020B0502040204020203" pitchFamily="34" charset="-34"/>
              </a:rPr>
              <a:t>im</a:t>
            </a:r>
            <a:r>
              <a:rPr lang="en-GB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GB" dirty="0" err="1" smtClean="0">
                <a:latin typeface="Leelawadee" panose="020B0502040204020203" pitchFamily="34" charset="-34"/>
                <a:cs typeface="Leelawadee" panose="020B0502040204020203" pitchFamily="34" charset="-34"/>
              </a:rPr>
              <a:t>tion</a:t>
            </a:r>
            <a:r>
              <a:rPr lang="en-GB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 or </a:t>
            </a:r>
            <a:r>
              <a:rPr lang="en-GB" dirty="0" err="1" smtClean="0">
                <a:latin typeface="Leelawadee" panose="020B0502040204020203" pitchFamily="34" charset="-34"/>
                <a:cs typeface="Leelawadee" panose="020B0502040204020203" pitchFamily="34" charset="-34"/>
              </a:rPr>
              <a:t>sion</a:t>
            </a:r>
            <a:r>
              <a:rPr lang="en-GB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)</a:t>
            </a:r>
          </a:p>
          <a:p>
            <a:pPr marL="0" indent="0">
              <a:buNone/>
              <a:defRPr/>
            </a:pPr>
            <a:endParaRPr lang="en-GB" dirty="0" smtClean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>
              <a:defRPr/>
            </a:pPr>
            <a:r>
              <a:rPr lang="en-GB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GB" dirty="0" err="1" smtClean="0">
                <a:latin typeface="Leelawadee" panose="020B0502040204020203" pitchFamily="34" charset="-34"/>
                <a:cs typeface="Leelawadee" panose="020B0502040204020203" pitchFamily="34" charset="-34"/>
              </a:rPr>
              <a:t>Wordsort</a:t>
            </a:r>
            <a:r>
              <a:rPr lang="en-GB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   </a:t>
            </a:r>
            <a:r>
              <a:rPr lang="en-GB" dirty="0" err="1" smtClean="0">
                <a:latin typeface="Leelawadee" panose="020B0502040204020203" pitchFamily="34" charset="-34"/>
                <a:cs typeface="Leelawadee" panose="020B0502040204020203" pitchFamily="34" charset="-34"/>
              </a:rPr>
              <a:t>ai</a:t>
            </a:r>
            <a:r>
              <a:rPr lang="en-GB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 ay </a:t>
            </a:r>
            <a:r>
              <a:rPr lang="en-GB" dirty="0" err="1" smtClean="0">
                <a:latin typeface="Leelawadee" panose="020B0502040204020203" pitchFamily="34" charset="-34"/>
                <a:cs typeface="Leelawadee" panose="020B0502040204020203" pitchFamily="34" charset="-34"/>
              </a:rPr>
              <a:t>ei</a:t>
            </a:r>
            <a:r>
              <a:rPr lang="en-GB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 a-e</a:t>
            </a:r>
          </a:p>
          <a:p>
            <a:pPr>
              <a:defRPr/>
            </a:pPr>
            <a:endParaRPr lang="en-GB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>
              <a:defRPr/>
            </a:pPr>
            <a:r>
              <a:rPr lang="en-GB" dirty="0" err="1" smtClean="0">
                <a:latin typeface="Leelawadee" panose="020B0502040204020203" pitchFamily="34" charset="-34"/>
                <a:cs typeface="Leelawadee" panose="020B0502040204020203" pitchFamily="34" charset="-34"/>
              </a:rPr>
              <a:t>Wordsearch</a:t>
            </a:r>
            <a:endParaRPr lang="en-GB" dirty="0" smtClean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0" indent="0">
              <a:buNone/>
              <a:defRPr/>
            </a:pPr>
            <a:endParaRPr lang="en-GB" dirty="0" smtClean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0" indent="0">
              <a:buNone/>
              <a:defRPr/>
            </a:pPr>
            <a:endParaRPr lang="en-GB" dirty="0" smtClean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4234" y="1279293"/>
            <a:ext cx="3103710" cy="37687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811" y="2202578"/>
            <a:ext cx="2876596" cy="3054792"/>
          </a:xfrm>
          <a:prstGeom prst="rect">
            <a:avLst/>
          </a:prstGeom>
        </p:spPr>
      </p:pic>
      <p:pic>
        <p:nvPicPr>
          <p:cNvPr id="7" name="Picture 5" descr="Document1 - Microsoft Wor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4" t="36755" r="41206" b="24979"/>
          <a:stretch>
            <a:fillRect/>
          </a:stretch>
        </p:blipFill>
        <p:spPr bwMode="auto">
          <a:xfrm>
            <a:off x="358898" y="4229417"/>
            <a:ext cx="2484297" cy="163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2676808" y="5346920"/>
            <a:ext cx="79930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rgbClr val="000066"/>
                </a:solidFill>
              </a:rPr>
              <a:t>    </a:t>
            </a:r>
            <a:r>
              <a:rPr lang="en-GB" altLang="en-US" b="1" dirty="0" err="1">
                <a:solidFill>
                  <a:srgbClr val="000066"/>
                </a:solidFill>
              </a:rPr>
              <a:t>aboutfurtanssgemothereonepicwhere</a:t>
            </a:r>
            <a:endParaRPr lang="en-GB" altLang="en-US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7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155961" y="2711885"/>
            <a:ext cx="8651918" cy="83372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 eaLnBrk="1" hangingPunct="1"/>
            <a:r>
              <a:rPr lang="en-GB" altLang="en-US" b="1" dirty="0" smtClean="0"/>
              <a:t>Dictation</a:t>
            </a:r>
            <a:endParaRPr lang="en-GB" altLang="en-US" b="1" dirty="0" smtClean="0"/>
          </a:p>
        </p:txBody>
      </p:sp>
      <p:sp>
        <p:nvSpPr>
          <p:cNvPr id="3" name="Rounded Rectangular Callout 2"/>
          <p:cNvSpPr/>
          <p:nvPr/>
        </p:nvSpPr>
        <p:spPr>
          <a:xfrm>
            <a:off x="2621506" y="739035"/>
            <a:ext cx="2467627" cy="989556"/>
          </a:xfrm>
          <a:prstGeom prst="wedgeRoundRectCallout">
            <a:avLst>
              <a:gd name="adj1" fmla="val 54241"/>
              <a:gd name="adj2" fmla="val 1276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739036" y="3719017"/>
            <a:ext cx="107097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/>
              <a:t>Context and meaning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/>
              <a:t>Within text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/>
              <a:t>How much to record?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/>
              <a:t>Cloze pro?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47112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2208213" y="260351"/>
            <a:ext cx="7772400" cy="792163"/>
          </a:xfrm>
        </p:spPr>
        <p:txBody>
          <a:bodyPr/>
          <a:lstStyle/>
          <a:p>
            <a:pPr eaLnBrk="1" hangingPunct="1"/>
            <a:r>
              <a:rPr lang="en-GB" altLang="en-US" b="1" smtClean="0"/>
              <a:t>Right and wrong</a:t>
            </a:r>
          </a:p>
        </p:txBody>
      </p:sp>
      <p:sp>
        <p:nvSpPr>
          <p:cNvPr id="69635" name="Rectangle 7"/>
          <p:cNvSpPr>
            <a:spLocks noGrp="1" noChangeArrowheads="1"/>
          </p:cNvSpPr>
          <p:nvPr>
            <p:ph idx="1"/>
          </p:nvPr>
        </p:nvSpPr>
        <p:spPr>
          <a:xfrm>
            <a:off x="1919288" y="1268413"/>
            <a:ext cx="8229600" cy="4525962"/>
          </a:xfrm>
          <a:solidFill>
            <a:schemeClr val="accent4">
              <a:lumMod val="40000"/>
              <a:lumOff val="60000"/>
            </a:schemeClr>
          </a:solidFill>
        </p:spPr>
        <p:txBody>
          <a:bodyPr rtlCol="0">
            <a:normAutofit fontScale="85000" lnSpcReduction="20000"/>
          </a:bodyPr>
          <a:lstStyle/>
          <a:p>
            <a:pPr marL="0" indent="0">
              <a:buNone/>
              <a:defRPr/>
            </a:pPr>
            <a:r>
              <a:rPr lang="en-GB" altLang="en-US" sz="3400" dirty="0"/>
              <a:t>Quick-fire 2 minute starter </a:t>
            </a:r>
          </a:p>
          <a:p>
            <a:pPr marL="0" indent="0">
              <a:buNone/>
              <a:defRPr/>
            </a:pPr>
            <a:endParaRPr lang="en-GB" altLang="en-US" sz="3400" dirty="0"/>
          </a:p>
          <a:p>
            <a:pPr marL="0" indent="0" algn="ctr">
              <a:buNone/>
              <a:defRPr/>
            </a:pPr>
            <a:r>
              <a:rPr lang="en-GB" altLang="en-US" sz="4000" b="1" dirty="0" err="1"/>
              <a:t>wos</a:t>
            </a:r>
            <a:r>
              <a:rPr lang="en-GB" altLang="en-US" sz="4000" b="1" dirty="0"/>
              <a:t>	    </a:t>
            </a:r>
            <a:r>
              <a:rPr lang="en-GB" altLang="en-US" sz="4000" b="1" dirty="0" err="1"/>
              <a:t>woz</a:t>
            </a:r>
            <a:r>
              <a:rPr lang="en-GB" altLang="en-US" sz="4000" b="1" dirty="0"/>
              <a:t>	  was     </a:t>
            </a:r>
            <a:r>
              <a:rPr lang="en-GB" altLang="en-US" sz="4000" b="1" dirty="0" err="1"/>
              <a:t>whas</a:t>
            </a:r>
            <a:endParaRPr lang="en-GB" altLang="en-US" sz="4000" b="1" dirty="0"/>
          </a:p>
          <a:p>
            <a:pPr marL="0" indent="0" algn="r">
              <a:buNone/>
              <a:defRPr/>
            </a:pPr>
            <a:endParaRPr lang="en-GB" altLang="en-US" sz="3400" i="1" dirty="0"/>
          </a:p>
          <a:p>
            <a:pPr marL="0" indent="0">
              <a:buNone/>
              <a:defRPr/>
            </a:pPr>
            <a:r>
              <a:rPr lang="en-GB" altLang="en-US" sz="3400" dirty="0"/>
              <a:t>Use words that are often </a:t>
            </a:r>
            <a:r>
              <a:rPr lang="en-GB" altLang="en-US" sz="3400" dirty="0" err="1"/>
              <a:t>mis</a:t>
            </a:r>
            <a:r>
              <a:rPr lang="en-GB" altLang="en-US" sz="3400" dirty="0"/>
              <a:t>-spelt </a:t>
            </a:r>
            <a:r>
              <a:rPr lang="en-GB" altLang="en-US" sz="3400" dirty="0" smtClean="0"/>
              <a:t>for </a:t>
            </a:r>
            <a:r>
              <a:rPr lang="en-GB" altLang="en-US" sz="3400" dirty="0"/>
              <a:t>your spelling focus e.g.</a:t>
            </a:r>
          </a:p>
          <a:p>
            <a:pPr marL="0" indent="0">
              <a:buNone/>
              <a:defRPr/>
            </a:pPr>
            <a:endParaRPr lang="en-GB" altLang="en-US" sz="3400" dirty="0"/>
          </a:p>
          <a:p>
            <a:pPr marL="0" indent="0" algn="ctr">
              <a:buNone/>
              <a:defRPr/>
            </a:pPr>
            <a:r>
              <a:rPr lang="en-GB" altLang="en-US" sz="3400" i="1" dirty="0"/>
              <a:t>tomorrow, they, with, because, </a:t>
            </a:r>
          </a:p>
          <a:p>
            <a:pPr marL="0" indent="0" algn="ctr">
              <a:buNone/>
              <a:defRPr/>
            </a:pPr>
            <a:r>
              <a:rPr lang="en-GB" altLang="en-US" sz="3400" i="1" dirty="0"/>
              <a:t>Put these into sentences too – use a puppet to get children to correct passages with key spellings</a:t>
            </a:r>
          </a:p>
          <a:p>
            <a:pPr marL="0" indent="0" algn="r">
              <a:buNone/>
              <a:defRPr/>
            </a:pPr>
            <a:endParaRPr lang="en-GB" altLang="en-US" sz="3400" dirty="0"/>
          </a:p>
          <a:p>
            <a:pPr marL="0" indent="0" algn="r">
              <a:buNone/>
              <a:defRPr/>
            </a:pPr>
            <a:endParaRPr lang="en-GB" altLang="en-US" sz="3400" dirty="0"/>
          </a:p>
        </p:txBody>
      </p:sp>
    </p:spTree>
    <p:extLst>
      <p:ext uri="{BB962C8B-B14F-4D97-AF65-F5344CB8AC3E}">
        <p14:creationId xmlns:p14="http://schemas.microsoft.com/office/powerpoint/2010/main" val="35369982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Around the Classroom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Phonics display </a:t>
            </a:r>
          </a:p>
          <a:p>
            <a:r>
              <a:rPr lang="en-GB" dirty="0" smtClean="0"/>
              <a:t>VCOP </a:t>
            </a:r>
          </a:p>
          <a:p>
            <a:r>
              <a:rPr lang="en-GB" dirty="0" smtClean="0"/>
              <a:t>Current convention display</a:t>
            </a:r>
          </a:p>
          <a:p>
            <a:r>
              <a:rPr lang="en-GB" dirty="0" smtClean="0"/>
              <a:t>Table prompts</a:t>
            </a:r>
          </a:p>
          <a:p>
            <a:r>
              <a:rPr lang="en-GB" dirty="0" err="1" smtClean="0"/>
              <a:t>Wordbanks</a:t>
            </a:r>
            <a:endParaRPr lang="en-GB" dirty="0" smtClean="0"/>
          </a:p>
          <a:p>
            <a:r>
              <a:rPr lang="en-GB" dirty="0" smtClean="0"/>
              <a:t>Curriculum V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3978" y="1101907"/>
            <a:ext cx="6215477" cy="463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925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5947">
            <a:off x="5934437" y="1385757"/>
            <a:ext cx="576262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5709">
            <a:off x="471607" y="1317815"/>
            <a:ext cx="5334481" cy="421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54093" y="211683"/>
            <a:ext cx="31307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400" b="1" dirty="0">
                <a:latin typeface="Gisha" charset="0"/>
                <a:ea typeface="MS PGothic" panose="020B0600070205080204" pitchFamily="34" charset="-128"/>
                <a:cs typeface="Gisha" charset="0"/>
              </a:rPr>
              <a:t>Quick Fire Activities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9650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5674" y="125260"/>
            <a:ext cx="11843738" cy="57554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u="sng" dirty="0" smtClean="0">
                <a:latin typeface="Comic Sans MS" pitchFamily="66" charset="0"/>
              </a:rPr>
              <a:t>A 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omic Sans MS" pitchFamily="66" charset="0"/>
              </a:rPr>
              <a:t>Timetable it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Comic Sans MS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omic Sans MS" pitchFamily="66" charset="0"/>
              </a:rPr>
              <a:t>Teach </a:t>
            </a:r>
            <a:r>
              <a:rPr lang="en-GB" sz="2000" dirty="0">
                <a:latin typeface="Comic Sans MS" pitchFamily="66" charset="0"/>
              </a:rPr>
              <a:t>the </a:t>
            </a:r>
            <a:r>
              <a:rPr lang="en-GB" sz="2000" b="1" dirty="0">
                <a:solidFill>
                  <a:srgbClr val="FF0000"/>
                </a:solidFill>
                <a:latin typeface="Comic Sans MS" pitchFamily="66" charset="0"/>
              </a:rPr>
              <a:t>rule/convention</a:t>
            </a:r>
            <a:r>
              <a:rPr lang="en-GB" sz="2000" dirty="0">
                <a:latin typeface="Comic Sans MS" pitchFamily="66" charset="0"/>
              </a:rPr>
              <a:t>, not a list of words.</a:t>
            </a:r>
          </a:p>
          <a:p>
            <a:pPr marL="342900" indent="-342900">
              <a:buFont typeface="+mj-lt"/>
              <a:buAutoNum type="arabicPeriod"/>
            </a:pPr>
            <a:endParaRPr lang="en-GB" sz="2000" dirty="0">
              <a:latin typeface="Comic Sans MS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F0000"/>
                </a:solidFill>
                <a:latin typeface="Comic Sans MS" pitchFamily="66" charset="0"/>
              </a:rPr>
              <a:t>Review</a:t>
            </a:r>
            <a:r>
              <a:rPr lang="en-GB" sz="2000" dirty="0">
                <a:latin typeface="Comic Sans MS" pitchFamily="66" charset="0"/>
              </a:rPr>
              <a:t> previously learnt sounds/rules </a:t>
            </a:r>
            <a:r>
              <a:rPr lang="en-GB" sz="2000" dirty="0" smtClean="0">
                <a:latin typeface="Comic Sans MS" pitchFamily="66" charset="0"/>
              </a:rPr>
              <a:t>regularly. </a:t>
            </a:r>
            <a:r>
              <a:rPr lang="en-GB" sz="2000" dirty="0">
                <a:latin typeface="Comic Sans MS" pitchFamily="66" charset="0"/>
              </a:rPr>
              <a:t>Include the </a:t>
            </a:r>
            <a:r>
              <a:rPr lang="en-GB" sz="2000" b="1" dirty="0">
                <a:solidFill>
                  <a:srgbClr val="FF0000"/>
                </a:solidFill>
                <a:latin typeface="Comic Sans MS" pitchFamily="66" charset="0"/>
              </a:rPr>
              <a:t>modelling</a:t>
            </a:r>
            <a:r>
              <a:rPr lang="en-GB" sz="2000" dirty="0">
                <a:latin typeface="Comic Sans MS" pitchFamily="66" charset="0"/>
              </a:rPr>
              <a:t> of spelling when modelling writing.</a:t>
            </a:r>
          </a:p>
          <a:p>
            <a:pPr marL="342900" indent="-342900">
              <a:buFont typeface="+mj-lt"/>
              <a:buAutoNum type="arabicPeriod"/>
            </a:pPr>
            <a:endParaRPr lang="en-GB" sz="2000" dirty="0">
              <a:latin typeface="Comic Sans MS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omic Sans MS" pitchFamily="66" charset="0"/>
              </a:rPr>
              <a:t>Engage in daily spelling </a:t>
            </a:r>
            <a:r>
              <a:rPr lang="en-GB" sz="2000" dirty="0" smtClean="0">
                <a:latin typeface="Comic Sans MS" pitchFamily="66" charset="0"/>
              </a:rPr>
              <a:t>activities.</a:t>
            </a:r>
            <a:endParaRPr lang="en-GB" sz="2000" dirty="0">
              <a:latin typeface="Comic Sans MS" pitchFamily="66" charset="0"/>
            </a:endParaRPr>
          </a:p>
          <a:p>
            <a:endParaRPr lang="en-GB" sz="2000" dirty="0">
              <a:latin typeface="Comic Sans MS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omic Sans MS" pitchFamily="66" charset="0"/>
              </a:rPr>
              <a:t>Practise spelling </a:t>
            </a:r>
            <a:r>
              <a:rPr lang="en-GB" sz="2000" dirty="0" smtClean="0">
                <a:latin typeface="Comic Sans MS" pitchFamily="66" charset="0"/>
              </a:rPr>
              <a:t>rules </a:t>
            </a:r>
            <a:r>
              <a:rPr lang="en-GB" sz="2000" dirty="0">
                <a:latin typeface="Comic Sans MS" pitchFamily="66" charset="0"/>
              </a:rPr>
              <a:t>during </a:t>
            </a:r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handwriting</a:t>
            </a:r>
            <a:r>
              <a:rPr lang="en-GB" sz="2000" dirty="0" smtClean="0">
                <a:latin typeface="Comic Sans MS" pitchFamily="66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Comic Sans MS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Display</a:t>
            </a:r>
            <a:r>
              <a:rPr lang="en-GB" sz="2000" dirty="0" smtClean="0">
                <a:latin typeface="Comic Sans MS" pitchFamily="66" charset="0"/>
              </a:rPr>
              <a:t> spelling rules/conventions in classrooms. Refer to these in teaching, marking and </a:t>
            </a:r>
            <a:r>
              <a:rPr lang="en-GB" sz="2000" dirty="0" smtClean="0">
                <a:latin typeface="Comic Sans MS" pitchFamily="66" charset="0"/>
              </a:rPr>
              <a:t>feedback</a:t>
            </a:r>
            <a:r>
              <a:rPr lang="en-GB" sz="2000" dirty="0">
                <a:latin typeface="Comic Sans MS" pitchFamily="66" charset="0"/>
              </a:rPr>
              <a:t> </a:t>
            </a:r>
            <a:r>
              <a:rPr lang="en-GB" sz="2000" dirty="0" smtClean="0">
                <a:latin typeface="Comic Sans MS" pitchFamily="66" charset="0"/>
              </a:rPr>
              <a:t>and </a:t>
            </a:r>
            <a:r>
              <a:rPr lang="en-GB" sz="2000" dirty="0" smtClean="0">
                <a:solidFill>
                  <a:srgbClr val="FF0000"/>
                </a:solidFill>
                <a:latin typeface="Comic Sans MS" pitchFamily="66" charset="0"/>
              </a:rPr>
              <a:t>encourage interaction</a:t>
            </a:r>
            <a:endParaRPr lang="en-GB" sz="20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endParaRPr lang="en-GB" sz="2000" dirty="0" smtClean="0">
              <a:latin typeface="Comic Sans MS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omic Sans MS" pitchFamily="66" charset="0"/>
              </a:rPr>
              <a:t>Give children a chance to correct their own </a:t>
            </a:r>
            <a:r>
              <a:rPr lang="en-GB" sz="2000" dirty="0" smtClean="0">
                <a:latin typeface="Comic Sans MS" pitchFamily="66" charset="0"/>
              </a:rPr>
              <a:t>work –make it clear in the </a:t>
            </a:r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marking policy</a:t>
            </a:r>
            <a:endParaRPr lang="en-GB" sz="20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Comic Sans MS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omic Sans MS" pitchFamily="66" charset="0"/>
              </a:rPr>
              <a:t>Write around spellings – test?               </a:t>
            </a:r>
            <a:endParaRPr lang="en-GB" sz="2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60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See the source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r="14459"/>
          <a:stretch/>
        </p:blipFill>
        <p:spPr bwMode="auto">
          <a:xfrm>
            <a:off x="3349128" y="1294482"/>
            <a:ext cx="5136402" cy="360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ee the source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9" t="41843" r="33497" b="8588"/>
          <a:stretch/>
        </p:blipFill>
        <p:spPr bwMode="auto">
          <a:xfrm>
            <a:off x="220338" y="550844"/>
            <a:ext cx="2941504" cy="14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See the source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38" y="3209517"/>
            <a:ext cx="2938546" cy="207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See the source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058" y="352540"/>
            <a:ext cx="3279382" cy="206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See the source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086" y="2854268"/>
            <a:ext cx="2573462" cy="278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0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50" y="242888"/>
            <a:ext cx="9772650" cy="2895600"/>
          </a:xfrm>
          <a:prstGeom prst="rect">
            <a:avLst/>
          </a:prstGeom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38"/>
          <a:stretch/>
        </p:blipFill>
        <p:spPr bwMode="auto">
          <a:xfrm>
            <a:off x="0" y="3030507"/>
            <a:ext cx="10273905" cy="2931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84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6195" y="465492"/>
            <a:ext cx="3467805" cy="3524422"/>
          </a:xfrm>
        </p:spPr>
      </p:pic>
      <p:pic>
        <p:nvPicPr>
          <p:cNvPr id="10244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010" y="2040820"/>
            <a:ext cx="3593746" cy="355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2910315"/>
            <a:ext cx="3784071" cy="368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6489" y="465492"/>
            <a:ext cx="6841066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Remember left handers! Think about where they sit as well as how they sit.</a:t>
            </a:r>
            <a:endParaRPr lang="en-GB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42711" y="5737173"/>
            <a:ext cx="6841066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Remind the children of these key elements in every session.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44271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819" y="1019274"/>
            <a:ext cx="11853334" cy="4829984"/>
          </a:xfrm>
          <a:solidFill>
            <a:srgbClr val="FF99FF"/>
          </a:solidFill>
        </p:spPr>
        <p:txBody>
          <a:bodyPr>
            <a:normAutofit fontScale="55000" lnSpcReduction="20000"/>
          </a:bodyPr>
          <a:lstStyle/>
          <a:p>
            <a:r>
              <a:rPr lang="en-GB" sz="4500" dirty="0" smtClean="0"/>
              <a:t>Identify the problem, break it down and </a:t>
            </a:r>
            <a:r>
              <a:rPr lang="en-GB" sz="4500" b="1" dirty="0" smtClean="0">
                <a:solidFill>
                  <a:srgbClr val="FF0000"/>
                </a:solidFill>
              </a:rPr>
              <a:t>start with one thing</a:t>
            </a:r>
            <a:r>
              <a:rPr lang="en-GB" sz="45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GB" sz="4500" dirty="0" smtClean="0"/>
              <a:t>Size</a:t>
            </a:r>
          </a:p>
          <a:p>
            <a:r>
              <a:rPr lang="en-GB" sz="4500" dirty="0" smtClean="0"/>
              <a:t>Shape</a:t>
            </a:r>
          </a:p>
          <a:p>
            <a:r>
              <a:rPr lang="en-GB" sz="4500" dirty="0" smtClean="0"/>
              <a:t>Sitting</a:t>
            </a:r>
          </a:p>
          <a:p>
            <a:r>
              <a:rPr lang="en-GB" sz="4500" dirty="0" smtClean="0"/>
              <a:t>Spacing</a:t>
            </a:r>
          </a:p>
          <a:p>
            <a:r>
              <a:rPr lang="en-GB" sz="4500" dirty="0" smtClean="0"/>
              <a:t>Speed - Pace </a:t>
            </a:r>
            <a:r>
              <a:rPr lang="en-GB" sz="4500" dirty="0" smtClean="0"/>
              <a:t>of the pen/pencil</a:t>
            </a:r>
            <a:endParaRPr lang="en-GB" sz="4500" dirty="0"/>
          </a:p>
          <a:p>
            <a:r>
              <a:rPr lang="en-GB" sz="4500" dirty="0" smtClean="0"/>
              <a:t>On a class list, make a </a:t>
            </a:r>
            <a:r>
              <a:rPr lang="en-GB" sz="4500" b="1" dirty="0" smtClean="0"/>
              <a:t>very simple</a:t>
            </a:r>
            <a:r>
              <a:rPr lang="en-GB" sz="4500" dirty="0" smtClean="0"/>
              <a:t> note of each child’s issue.</a:t>
            </a:r>
          </a:p>
          <a:p>
            <a:pPr marL="0" indent="0">
              <a:buNone/>
            </a:pPr>
            <a:r>
              <a:rPr lang="en-GB" sz="4500" dirty="0" smtClean="0"/>
              <a:t>Share it – with child and adults</a:t>
            </a:r>
          </a:p>
          <a:p>
            <a:pPr marL="0" indent="0">
              <a:buNone/>
            </a:pPr>
            <a:r>
              <a:rPr lang="en-GB" sz="4500" dirty="0" smtClean="0"/>
              <a:t>Refer to it in marking and feedback - Positively too! </a:t>
            </a:r>
          </a:p>
          <a:p>
            <a:r>
              <a:rPr lang="en-GB" sz="4500" dirty="0"/>
              <a:t>Use handwriting as a </a:t>
            </a:r>
            <a:r>
              <a:rPr lang="en-GB" sz="4500" dirty="0" smtClean="0"/>
              <a:t>target.</a:t>
            </a:r>
          </a:p>
          <a:p>
            <a:r>
              <a:rPr lang="en-GB" sz="4500" dirty="0"/>
              <a:t>B</a:t>
            </a:r>
            <a:r>
              <a:rPr lang="en-GB" sz="4500" dirty="0" smtClean="0"/>
              <a:t>e specific! Choose a letter, a group of letters, a join, ascenders. This </a:t>
            </a:r>
            <a:r>
              <a:rPr lang="en-GB" sz="4500" dirty="0"/>
              <a:t>will show progress</a:t>
            </a:r>
            <a:r>
              <a:rPr lang="en-GB" sz="4500" dirty="0" smtClean="0"/>
              <a:t>.</a:t>
            </a:r>
          </a:p>
          <a:p>
            <a:r>
              <a:rPr lang="en-GB" sz="4500" dirty="0" smtClean="0"/>
              <a:t>Show an </a:t>
            </a:r>
            <a:r>
              <a:rPr lang="en-GB" sz="4500" b="1" dirty="0" smtClean="0"/>
              <a:t>example of their very best </a:t>
            </a:r>
            <a:r>
              <a:rPr lang="en-GB" sz="4500" dirty="0" smtClean="0"/>
              <a:t>as an example. Challenge to make it match.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9333" y="116769"/>
            <a:ext cx="11853334" cy="696031"/>
          </a:xfrm>
          <a:solidFill>
            <a:srgbClr val="FF99CC"/>
          </a:solidFill>
        </p:spPr>
        <p:txBody>
          <a:bodyPr/>
          <a:lstStyle/>
          <a:p>
            <a:r>
              <a:rPr lang="en-GB" altLang="en-US" b="1" dirty="0" smtClean="0">
                <a:latin typeface="Gisha" pitchFamily="34" charset="-79"/>
                <a:cs typeface="Gisha" pitchFamily="34" charset="-79"/>
              </a:rPr>
              <a:t>Tackling issues</a:t>
            </a:r>
          </a:p>
        </p:txBody>
      </p:sp>
    </p:spTree>
    <p:extLst>
      <p:ext uri="{BB962C8B-B14F-4D97-AF65-F5344CB8AC3E}">
        <p14:creationId xmlns:p14="http://schemas.microsoft.com/office/powerpoint/2010/main" val="107365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5885" y="701457"/>
            <a:ext cx="11260899" cy="517064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Intervention programme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Finger spacer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Pencil grip/shaped pencils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Weights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Additional time/Adapted expectation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Writing slope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Muscle tone or Fine motor?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116" y="1095689"/>
            <a:ext cx="2286261" cy="19280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0501" y="3039090"/>
            <a:ext cx="1143000" cy="1228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0772" y="3961528"/>
            <a:ext cx="1686447" cy="16475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6305" y="1051834"/>
            <a:ext cx="1438275" cy="971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5117" y="-203354"/>
            <a:ext cx="12101609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922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7022" y="564444"/>
            <a:ext cx="2314222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Jigsaws</a:t>
            </a:r>
            <a:endParaRPr lang="en-GB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7766756" y="417688"/>
            <a:ext cx="4312355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Hama beads</a:t>
            </a:r>
            <a:endParaRPr lang="en-GB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3341511" y="2115066"/>
            <a:ext cx="4086578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Pick up sticks</a:t>
            </a:r>
            <a:endParaRPr lang="en-GB" sz="4800" dirty="0"/>
          </a:p>
        </p:txBody>
      </p:sp>
      <p:sp>
        <p:nvSpPr>
          <p:cNvPr id="8" name="TextBox 7"/>
          <p:cNvSpPr txBox="1"/>
          <p:nvPr/>
        </p:nvSpPr>
        <p:spPr>
          <a:xfrm>
            <a:off x="7964310" y="2518449"/>
            <a:ext cx="3917245" cy="10156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6000" dirty="0" smtClean="0"/>
              <a:t>Threading</a:t>
            </a:r>
            <a:endParaRPr lang="en-GB" sz="6000" dirty="0"/>
          </a:p>
        </p:txBody>
      </p:sp>
      <p:sp>
        <p:nvSpPr>
          <p:cNvPr id="9" name="TextBox 8"/>
          <p:cNvSpPr txBox="1"/>
          <p:nvPr/>
        </p:nvSpPr>
        <p:spPr>
          <a:xfrm>
            <a:off x="296503" y="3226791"/>
            <a:ext cx="5576711" cy="17543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Tracing patterns/letters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59079" y="4828669"/>
            <a:ext cx="4267199" cy="110799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6600" dirty="0" smtClean="0"/>
              <a:t>Play dough</a:t>
            </a:r>
            <a:endParaRPr lang="en-GB" sz="6600" dirty="0"/>
          </a:p>
        </p:txBody>
      </p:sp>
      <p:sp>
        <p:nvSpPr>
          <p:cNvPr id="11" name="TextBox 10"/>
          <p:cNvSpPr txBox="1"/>
          <p:nvPr/>
        </p:nvSpPr>
        <p:spPr>
          <a:xfrm>
            <a:off x="4255911" y="225778"/>
            <a:ext cx="2731911" cy="9233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Dot-dot</a:t>
            </a:r>
            <a:endParaRPr lang="en-GB" sz="5400" dirty="0"/>
          </a:p>
        </p:txBody>
      </p:sp>
      <p:sp>
        <p:nvSpPr>
          <p:cNvPr id="2" name="TextBox 1"/>
          <p:cNvSpPr txBox="1"/>
          <p:nvPr/>
        </p:nvSpPr>
        <p:spPr>
          <a:xfrm>
            <a:off x="587022" y="1828800"/>
            <a:ext cx="2168704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Grips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28564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points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600" y="1259568"/>
            <a:ext cx="10515600" cy="4139746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GB" dirty="0"/>
              <a:t>Provide reading opportunities everywhere</a:t>
            </a:r>
            <a:r>
              <a:rPr lang="en-GB" dirty="0" smtClean="0"/>
              <a:t>.</a:t>
            </a:r>
          </a:p>
          <a:p>
            <a:pPr marL="0" indent="0">
              <a:buNone/>
            </a:pPr>
            <a:r>
              <a:rPr lang="en-GB" dirty="0" smtClean="0"/>
              <a:t>Link reading and writing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VCOP or working walls</a:t>
            </a:r>
          </a:p>
          <a:p>
            <a:pPr marL="0" indent="0">
              <a:buNone/>
            </a:pPr>
            <a:r>
              <a:rPr lang="en-GB" dirty="0" smtClean="0"/>
              <a:t>A chance to practise skills in VGP or shorter tasks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Model, model, </a:t>
            </a:r>
            <a:r>
              <a:rPr lang="en-GB" dirty="0" smtClean="0"/>
              <a:t>model</a:t>
            </a:r>
            <a:r>
              <a:rPr lang="en-GB" dirty="0"/>
              <a:t> </a:t>
            </a:r>
            <a:r>
              <a:rPr lang="en-GB" dirty="0" smtClean="0"/>
              <a:t>in reading and writing!</a:t>
            </a:r>
          </a:p>
          <a:p>
            <a:pPr marL="0" indent="0">
              <a:buNone/>
            </a:pPr>
            <a:r>
              <a:rPr lang="en-GB" dirty="0" smtClean="0"/>
              <a:t>Give purpose – who and why?</a:t>
            </a:r>
          </a:p>
          <a:p>
            <a:pPr marL="0" indent="0">
              <a:buNone/>
            </a:pPr>
            <a:r>
              <a:rPr lang="en-GB" dirty="0" smtClean="0"/>
              <a:t>Timetable the basics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Have </a:t>
            </a:r>
            <a:r>
              <a:rPr lang="en-GB" dirty="0"/>
              <a:t>fun</a:t>
            </a:r>
            <a:r>
              <a:rPr lang="en-GB" dirty="0" smtClean="0"/>
              <a:t>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195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useful websites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869" y="1162321"/>
            <a:ext cx="10515600" cy="3660775"/>
          </a:xfrm>
        </p:spPr>
        <p:txBody>
          <a:bodyPr/>
          <a:lstStyle/>
          <a:p>
            <a:r>
              <a:rPr lang="en-GB" sz="2400" dirty="0">
                <a:hlinkClick r:id="rId3"/>
              </a:rPr>
              <a:t>https://educationendowmentfoundation.org.uk/http://www.oxfordowl.co.uk/</a:t>
            </a:r>
            <a:r>
              <a:rPr lang="en-GB" sz="2400" dirty="0"/>
              <a:t> </a:t>
            </a:r>
            <a:endParaRPr lang="en-GB" sz="2400" dirty="0" smtClean="0"/>
          </a:p>
          <a:p>
            <a:r>
              <a:rPr lang="en-GB" sz="2400" dirty="0">
                <a:hlinkClick r:id="rId4"/>
              </a:rPr>
              <a:t>https://clpe.org.uk</a:t>
            </a:r>
            <a:r>
              <a:rPr lang="en-GB" sz="2400" dirty="0" smtClean="0">
                <a:hlinkClick r:id="rId4"/>
              </a:rPr>
              <a:t>/</a:t>
            </a:r>
            <a:endParaRPr lang="en-GB" sz="2400" dirty="0" smtClean="0"/>
          </a:p>
          <a:p>
            <a:r>
              <a:rPr lang="en-GB" sz="2400" dirty="0">
                <a:hlinkClick r:id="rId5"/>
              </a:rPr>
              <a:t>https://assets.publishing.service.gov.uk/government/uploads/system/uploads/attachment_data/file/1000986/Reading_framework_Teaching_the_foundations_of_literacy_-_</a:t>
            </a:r>
            <a:r>
              <a:rPr lang="en-GB" sz="2400" dirty="0" smtClean="0">
                <a:hlinkClick r:id="rId5"/>
              </a:rPr>
              <a:t>July-2021.pdf</a:t>
            </a:r>
          </a:p>
          <a:p>
            <a:r>
              <a:rPr lang="en-GB" sz="2400" dirty="0" smtClean="0">
                <a:hlinkClick r:id="rId5"/>
              </a:rPr>
              <a:t>www.classroomsecrets.com</a:t>
            </a:r>
            <a:endParaRPr lang="en-GB" sz="2400" dirty="0" smtClean="0"/>
          </a:p>
          <a:p>
            <a:r>
              <a:rPr lang="en-GB" sz="2400" dirty="0" smtClean="0">
                <a:hlinkClick r:id="rId6"/>
              </a:rPr>
              <a:t>www.literacyshed.com</a:t>
            </a:r>
            <a:endParaRPr lang="en-GB" sz="2400" dirty="0" smtClean="0"/>
          </a:p>
          <a:p>
            <a:r>
              <a:rPr lang="en-GB" sz="2400" dirty="0" smtClean="0">
                <a:hlinkClick r:id="rId7"/>
              </a:rPr>
              <a:t>www.spellingshed.com</a:t>
            </a:r>
            <a:endParaRPr lang="en-GB" sz="2400" dirty="0" smtClean="0"/>
          </a:p>
          <a:p>
            <a:r>
              <a:rPr lang="en-GB" sz="2400" dirty="0" smtClean="0">
                <a:hlinkClick r:id="rId8"/>
              </a:rPr>
              <a:t>www.dkfindout.com</a:t>
            </a:r>
            <a:endParaRPr lang="en-GB" sz="2400" dirty="0" smtClean="0"/>
          </a:p>
          <a:p>
            <a:r>
              <a:rPr lang="en-GB" sz="2400" dirty="0" smtClean="0">
                <a:hlinkClick r:id="rId9"/>
              </a:rPr>
              <a:t>www.twinkl.co.uk</a:t>
            </a:r>
            <a:endParaRPr lang="en-GB" sz="2400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 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503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942" y="106475"/>
            <a:ext cx="10515600" cy="1325563"/>
          </a:xfrm>
        </p:spPr>
        <p:txBody>
          <a:bodyPr/>
          <a:lstStyle/>
          <a:p>
            <a:pPr algn="ctr"/>
            <a:r>
              <a:rPr lang="en-GB" dirty="0" smtClean="0"/>
              <a:t>Before			During 			After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065704"/>
              </p:ext>
            </p:extLst>
          </p:nvPr>
        </p:nvGraphicFramePr>
        <p:xfrm>
          <a:off x="576942" y="860697"/>
          <a:ext cx="10885714" cy="4754880"/>
        </p:xfrm>
        <a:graphic>
          <a:graphicData uri="http://schemas.openxmlformats.org/drawingml/2006/table">
            <a:tbl>
              <a:tblPr/>
              <a:tblGrid>
                <a:gridCol w="3628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8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28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80115">
                <a:tc>
                  <a:txBody>
                    <a:bodyPr/>
                    <a:lstStyle/>
                    <a:p>
                      <a:r>
                        <a:rPr lang="en-GB" dirty="0" smtClean="0"/>
                        <a:t>Book Talk</a:t>
                      </a:r>
                    </a:p>
                    <a:p>
                      <a:endParaRPr lang="en-GB" dirty="0" smtClean="0"/>
                    </a:p>
                    <a:p>
                      <a:r>
                        <a:rPr lang="en-GB" dirty="0" smtClean="0"/>
                        <a:t>Explore the cover or title</a:t>
                      </a:r>
                    </a:p>
                    <a:p>
                      <a:endParaRPr lang="en-GB" dirty="0" smtClean="0"/>
                    </a:p>
                    <a:p>
                      <a:r>
                        <a:rPr lang="en-GB" dirty="0" smtClean="0"/>
                        <a:t>Predict</a:t>
                      </a:r>
                      <a:r>
                        <a:rPr lang="en-GB" baseline="0" dirty="0" smtClean="0"/>
                        <a:t> characters, setting plot</a:t>
                      </a:r>
                    </a:p>
                    <a:p>
                      <a:endParaRPr lang="en-GB" baseline="0" dirty="0" smtClean="0"/>
                    </a:p>
                    <a:p>
                      <a:r>
                        <a:rPr lang="en-GB" baseline="0" dirty="0" smtClean="0"/>
                        <a:t>Pre read (them or modelled), and point out tricky V</a:t>
                      </a:r>
                    </a:p>
                    <a:p>
                      <a:endParaRPr lang="en-GB" baseline="0" dirty="0" smtClean="0"/>
                    </a:p>
                    <a:p>
                      <a:r>
                        <a:rPr lang="en-GB" baseline="0" dirty="0" smtClean="0"/>
                        <a:t>Outline the story</a:t>
                      </a:r>
                    </a:p>
                    <a:p>
                      <a:endParaRPr lang="en-GB" baseline="0" dirty="0" smtClean="0"/>
                    </a:p>
                    <a:p>
                      <a:r>
                        <a:rPr lang="en-GB" baseline="0" dirty="0" smtClean="0"/>
                        <a:t>Make links with other stories</a:t>
                      </a:r>
                    </a:p>
                    <a:p>
                      <a:endParaRPr lang="en-GB" baseline="0" dirty="0" smtClean="0"/>
                    </a:p>
                    <a:p>
                      <a:r>
                        <a:rPr lang="en-GB" baseline="0" dirty="0" smtClean="0"/>
                        <a:t>Model fluency and expression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Book Talk</a:t>
                      </a:r>
                    </a:p>
                    <a:p>
                      <a:endParaRPr lang="en-GB" dirty="0" smtClean="0"/>
                    </a:p>
                    <a:p>
                      <a:r>
                        <a:rPr lang="en-GB" dirty="0" smtClean="0"/>
                        <a:t>Monitor</a:t>
                      </a:r>
                      <a:r>
                        <a:rPr lang="en-GB" baseline="0" dirty="0" smtClean="0"/>
                        <a:t> understanding, using all of the strategies mentioned</a:t>
                      </a:r>
                    </a:p>
                    <a:p>
                      <a:endParaRPr lang="en-GB" baseline="0" dirty="0" smtClean="0"/>
                    </a:p>
                    <a:p>
                      <a:r>
                        <a:rPr lang="en-GB" baseline="0" dirty="0" smtClean="0"/>
                        <a:t>Keep updating predictions</a:t>
                      </a:r>
                    </a:p>
                    <a:p>
                      <a:endParaRPr lang="en-GB" baseline="0" dirty="0" smtClean="0"/>
                    </a:p>
                    <a:p>
                      <a:r>
                        <a:rPr lang="en-GB" baseline="0" dirty="0" smtClean="0"/>
                        <a:t>Record CEW or expected words they find difficult (CUL)</a:t>
                      </a:r>
                    </a:p>
                    <a:p>
                      <a:endParaRPr lang="en-GB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 smtClean="0"/>
                        <a:t>Model fluency and expression – rehearse and reread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 smtClean="0"/>
                        <a:t>(reading theatre FFT F into C)</a:t>
                      </a:r>
                      <a:endParaRPr lang="en-GB" dirty="0" smtClean="0"/>
                    </a:p>
                    <a:p>
                      <a:endParaRPr lang="en-GB" baseline="0" dirty="0" smtClean="0"/>
                    </a:p>
                    <a:p>
                      <a:r>
                        <a:rPr lang="en-GB" baseline="0" dirty="0" smtClean="0"/>
                        <a:t>Model answering questions </a:t>
                      </a:r>
                      <a:r>
                        <a:rPr lang="en-GB" baseline="0" dirty="0" smtClean="0"/>
                        <a:t>(R</a:t>
                      </a:r>
                      <a:r>
                        <a:rPr lang="en-GB" baseline="0" dirty="0" smtClean="0"/>
                        <a:t>, I)</a:t>
                      </a:r>
                    </a:p>
                    <a:p>
                      <a:endParaRPr lang="en-GB" baseline="0" dirty="0" smtClean="0"/>
                    </a:p>
                    <a:p>
                      <a:r>
                        <a:rPr lang="en-GB" baseline="0" dirty="0" smtClean="0"/>
                        <a:t>Sequence/summarise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Book Talk</a:t>
                      </a:r>
                    </a:p>
                    <a:p>
                      <a:endParaRPr lang="en-GB" dirty="0" smtClean="0"/>
                    </a:p>
                    <a:p>
                      <a:r>
                        <a:rPr lang="en-GB" dirty="0" smtClean="0"/>
                        <a:t>Clarify their understanding</a:t>
                      </a:r>
                    </a:p>
                    <a:p>
                      <a:endParaRPr lang="en-GB" dirty="0" smtClean="0"/>
                    </a:p>
                    <a:p>
                      <a:r>
                        <a:rPr lang="en-GB" dirty="0" smtClean="0"/>
                        <a:t>Revisit predictions</a:t>
                      </a:r>
                    </a:p>
                    <a:p>
                      <a:endParaRPr lang="en-GB" dirty="0" smtClean="0"/>
                    </a:p>
                    <a:p>
                      <a:r>
                        <a:rPr lang="en-GB" dirty="0" smtClean="0"/>
                        <a:t>Visit</a:t>
                      </a:r>
                      <a:r>
                        <a:rPr lang="en-GB" baseline="0" dirty="0" smtClean="0"/>
                        <a:t> phonic or CEW words they found difficult</a:t>
                      </a:r>
                    </a:p>
                    <a:p>
                      <a:endParaRPr lang="en-GB" baseline="0" dirty="0" smtClean="0"/>
                    </a:p>
                    <a:p>
                      <a:r>
                        <a:rPr lang="en-GB" baseline="0" dirty="0" smtClean="0"/>
                        <a:t>Discuss preferences</a:t>
                      </a:r>
                    </a:p>
                    <a:p>
                      <a:endParaRPr lang="en-GB" baseline="0" dirty="0" smtClean="0"/>
                    </a:p>
                    <a:p>
                      <a:r>
                        <a:rPr lang="en-GB" baseline="0" dirty="0" smtClean="0"/>
                        <a:t>Make links to real life/experiences or other texts</a:t>
                      </a:r>
                    </a:p>
                    <a:p>
                      <a:endParaRPr lang="en-GB" baseline="0" dirty="0" smtClean="0"/>
                    </a:p>
                    <a:p>
                      <a:r>
                        <a:rPr lang="en-GB" baseline="0" dirty="0" smtClean="0"/>
                        <a:t>Summarise</a:t>
                      </a:r>
                      <a:endParaRPr lang="en-GB" dirty="0" smtClean="0"/>
                    </a:p>
                    <a:p>
                      <a:r>
                        <a:rPr lang="en-GB" dirty="0" smtClean="0"/>
                        <a:t> </a:t>
                      </a:r>
                    </a:p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24742" y="6027003"/>
            <a:ext cx="1959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Make the point NF is essential – what would we be </a:t>
            </a:r>
            <a:r>
              <a:rPr lang="en-GB" sz="1200" dirty="0" err="1" smtClean="0"/>
              <a:t>inc</a:t>
            </a:r>
            <a:r>
              <a:rPr lang="en-GB" sz="1200" dirty="0" smtClean="0"/>
              <a:t>/changing layout, tense, sentence </a:t>
            </a:r>
            <a:r>
              <a:rPr lang="en-GB" sz="1200" dirty="0" err="1" smtClean="0"/>
              <a:t>struc</a:t>
            </a:r>
            <a:r>
              <a:rPr lang="en-GB" sz="1200" dirty="0" smtClean="0"/>
              <a:t>, V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12317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6287"/>
            <a:ext cx="3994011" cy="5240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294" y="79723"/>
            <a:ext cx="3867956" cy="5174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0742" y="104775"/>
            <a:ext cx="3924932" cy="5272456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783765"/>
              </p:ext>
            </p:extLst>
          </p:nvPr>
        </p:nvGraphicFramePr>
        <p:xfrm>
          <a:off x="4412846" y="3630603"/>
          <a:ext cx="2914650" cy="1980202"/>
        </p:xfrm>
        <a:graphic>
          <a:graphicData uri="http://schemas.openxmlformats.org/drawingml/2006/table">
            <a:tbl>
              <a:tblPr/>
              <a:tblGrid>
                <a:gridCol w="971550">
                  <a:extLst>
                    <a:ext uri="{9D8B030D-6E8A-4147-A177-3AD203B41FA5}">
                      <a16:colId xmlns:a16="http://schemas.microsoft.com/office/drawing/2014/main" val="1635577383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3141154117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863899858"/>
                    </a:ext>
                  </a:extLst>
                </a:gridCol>
              </a:tblGrid>
              <a:tr h="99010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958593"/>
                  </a:ext>
                </a:extLst>
              </a:tr>
              <a:tr h="99010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503100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1392" y="350727"/>
            <a:ext cx="1187435" cy="16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422" y="0"/>
            <a:ext cx="4041998" cy="5791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07" y="1185755"/>
            <a:ext cx="5102853" cy="342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885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31488</TotalTime>
  <Words>1833</Words>
  <Application>Microsoft Office PowerPoint</Application>
  <PresentationFormat>Widescreen</PresentationFormat>
  <Paragraphs>423</Paragraphs>
  <Slides>65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4" baseType="lpstr">
      <vt:lpstr>MS PGothic</vt:lpstr>
      <vt:lpstr>Arial</vt:lpstr>
      <vt:lpstr>Arial Rounded MT Bold</vt:lpstr>
      <vt:lpstr>Calibri</vt:lpstr>
      <vt:lpstr>Comic Sans MS</vt:lpstr>
      <vt:lpstr>Gill Sans MT</vt:lpstr>
      <vt:lpstr>Gisha</vt:lpstr>
      <vt:lpstr>Leelawadee</vt:lpstr>
      <vt:lpstr>Office Theme</vt:lpstr>
      <vt:lpstr>PowerPoint Presentation</vt:lpstr>
      <vt:lpstr>PowerPoint Presentation</vt:lpstr>
      <vt:lpstr>Today</vt:lpstr>
      <vt:lpstr>Reading Revision</vt:lpstr>
      <vt:lpstr>PowerPoint Presentation</vt:lpstr>
      <vt:lpstr>PowerPoint Presentation</vt:lpstr>
      <vt:lpstr>Before   During    After</vt:lpstr>
      <vt:lpstr>PowerPoint Presentation</vt:lpstr>
      <vt:lpstr>PowerPoint Presentation</vt:lpstr>
      <vt:lpstr>PowerPoint Presentation</vt:lpstr>
      <vt:lpstr>Writing</vt:lpstr>
      <vt:lpstr>PowerPoint Presentation</vt:lpstr>
      <vt:lpstr>Choosing writing outcomes………..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Short Term Planning (Daily Lessons)</vt:lpstr>
      <vt:lpstr>PowerPoint Presentation</vt:lpstr>
      <vt:lpstr>PowerPoint Presentation</vt:lpstr>
      <vt:lpstr>PowerPoint Presentation</vt:lpstr>
      <vt:lpstr>Audience and Purpose Why and who for?</vt:lpstr>
      <vt:lpstr>Audience and Purpose Why and who for?</vt:lpstr>
      <vt:lpstr>Giving Purpose to children’s writing from the start! – Why and Who?</vt:lpstr>
      <vt:lpstr>Purpose – going that bit further to inspire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VCOP – working Display to teach VGP and improve Writing        </vt:lpstr>
      <vt:lpstr>PowerPoint Presentation</vt:lpstr>
      <vt:lpstr>Here’s a piece of text. What would you want to pull out for the children’s writing? What would you be putting on your working wall?</vt:lpstr>
      <vt:lpstr>PowerPoint Presentation</vt:lpstr>
      <vt:lpstr>Task - model it, a cave setting.  You are going to model writing a setting description. The things we’ve been looking at are: preposition openers and manner adverb o, sentences of 3 we’ve been practising subordinating conjunctions: with, while, when, as V we’ve collected from our texts along the way (here’s the wordbank} Can you model a WAGOLL for the children – taking their ideas?  Have a go!   This is where metacognition comes in. You’ve practised using adverb and prep o You’ve practised completing sentences with c You’ve made lists of 3 You’ve collected v from texts. Now you’re asking children to call on that to write a setting description   </vt:lpstr>
      <vt:lpstr> Transcription </vt:lpstr>
      <vt:lpstr>Transcription – Spelling and Handwriting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Drip Feed</vt:lpstr>
      <vt:lpstr>PowerPoint Presentation</vt:lpstr>
      <vt:lpstr>PowerPoint Presentation</vt:lpstr>
      <vt:lpstr>PowerPoint Presentation</vt:lpstr>
      <vt:lpstr>Segmenting is key     </vt:lpstr>
      <vt:lpstr>Mnemonics</vt:lpstr>
      <vt:lpstr>PowerPoint Presentation</vt:lpstr>
      <vt:lpstr>Selecting, Searching and Sorting</vt:lpstr>
      <vt:lpstr>Dictation</vt:lpstr>
      <vt:lpstr>Right and wrong</vt:lpstr>
      <vt:lpstr>Around the Classroom</vt:lpstr>
      <vt:lpstr>PowerPoint Presentation</vt:lpstr>
      <vt:lpstr>PowerPoint Presentation</vt:lpstr>
      <vt:lpstr>PowerPoint Presentation</vt:lpstr>
      <vt:lpstr>PowerPoint Presentation</vt:lpstr>
      <vt:lpstr>Tackling issues</vt:lpstr>
      <vt:lpstr>PowerPoint Presentation</vt:lpstr>
      <vt:lpstr>PowerPoint Presentation</vt:lpstr>
      <vt:lpstr>Key points to remember</vt:lpstr>
      <vt:lpstr>Some useful websites</vt:lpstr>
    </vt:vector>
  </TitlesOfParts>
  <Company>Carmel RC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Tyler Holmes</dc:creator>
  <cp:lastModifiedBy>Brigit Kinsey</cp:lastModifiedBy>
  <cp:revision>295</cp:revision>
  <cp:lastPrinted>2022-10-06T09:31:25Z</cp:lastPrinted>
  <dcterms:created xsi:type="dcterms:W3CDTF">2015-04-13T08:56:57Z</dcterms:created>
  <dcterms:modified xsi:type="dcterms:W3CDTF">2023-11-05T14:11:43Z</dcterms:modified>
</cp:coreProperties>
</file>