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84" r:id="rId3"/>
    <p:sldId id="258" r:id="rId4"/>
    <p:sldId id="265" r:id="rId5"/>
    <p:sldId id="264" r:id="rId6"/>
    <p:sldId id="286" r:id="rId7"/>
    <p:sldId id="256" r:id="rId8"/>
    <p:sldId id="285" r:id="rId9"/>
    <p:sldId id="287" r:id="rId10"/>
    <p:sldId id="290" r:id="rId11"/>
    <p:sldId id="266" r:id="rId12"/>
    <p:sldId id="315" r:id="rId13"/>
    <p:sldId id="307" r:id="rId14"/>
    <p:sldId id="267" r:id="rId15"/>
    <p:sldId id="268" r:id="rId16"/>
    <p:sldId id="272" r:id="rId17"/>
    <p:sldId id="270" r:id="rId18"/>
    <p:sldId id="271" r:id="rId19"/>
    <p:sldId id="314" r:id="rId20"/>
    <p:sldId id="273" r:id="rId21"/>
    <p:sldId id="288" r:id="rId22"/>
    <p:sldId id="274" r:id="rId23"/>
    <p:sldId id="289" r:id="rId24"/>
    <p:sldId id="275" r:id="rId25"/>
    <p:sldId id="306" r:id="rId26"/>
    <p:sldId id="263" r:id="rId27"/>
    <p:sldId id="291" r:id="rId28"/>
    <p:sldId id="276" r:id="rId29"/>
    <p:sldId id="295" r:id="rId30"/>
    <p:sldId id="310" r:id="rId31"/>
    <p:sldId id="294" r:id="rId32"/>
    <p:sldId id="297" r:id="rId33"/>
    <p:sldId id="308" r:id="rId34"/>
    <p:sldId id="277" r:id="rId35"/>
    <p:sldId id="278" r:id="rId36"/>
    <p:sldId id="279" r:id="rId37"/>
    <p:sldId id="280" r:id="rId38"/>
    <p:sldId id="281" r:id="rId39"/>
    <p:sldId id="309" r:id="rId40"/>
    <p:sldId id="292" r:id="rId41"/>
    <p:sldId id="293" r:id="rId42"/>
    <p:sldId id="317" r:id="rId43"/>
    <p:sldId id="316" r:id="rId44"/>
    <p:sldId id="318" r:id="rId45"/>
    <p:sldId id="319" r:id="rId46"/>
    <p:sldId id="320" r:id="rId47"/>
    <p:sldId id="303" r:id="rId48"/>
    <p:sldId id="302" r:id="rId49"/>
    <p:sldId id="301" r:id="rId50"/>
    <p:sldId id="298" r:id="rId51"/>
    <p:sldId id="304" r:id="rId52"/>
    <p:sldId id="305" r:id="rId53"/>
    <p:sldId id="259" r:id="rId54"/>
    <p:sldId id="299" r:id="rId55"/>
    <p:sldId id="300" r:id="rId56"/>
    <p:sldId id="311" r:id="rId57"/>
    <p:sldId id="312" r:id="rId58"/>
    <p:sldId id="321" r:id="rId59"/>
    <p:sldId id="322" r:id="rId60"/>
    <p:sldId id="313" r:id="rId61"/>
  </p:sldIdLst>
  <p:sldSz cx="9144000" cy="6858000" type="screen4x3"/>
  <p:notesSz cx="6811963" cy="99425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2"/>
  </p:normalViewPr>
  <p:slideViewPr>
    <p:cSldViewPr>
      <p:cViewPr varScale="1">
        <p:scale>
          <a:sx n="106" d="100"/>
          <a:sy n="106" d="100"/>
        </p:scale>
        <p:origin x="180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6D9EC-DC52-4074-84E3-A46A92C157F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F6C75-6F3C-441D-B59E-AB7134F2E28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B207B-3EA9-464E-AEDF-9E0169EA86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B8A9B-3A22-4B10-8D4D-42375496CE3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B48DA-09EB-4881-93A6-50ACEA6BBC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B48E65-54F0-4001-ACEC-B576B90053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E2666-2C57-49E5-978A-70ABA293D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126E-E0F3-4796-ACB0-2559926C2E94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9CF91-06E6-4FCE-9549-4FA30654E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31C34-CE96-4AA8-9984-03BF20155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9C6D9-750F-4965-AB47-8DF470D1E1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1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0FEEB-20A4-4C2B-AD91-2F9EEAC0A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DCFDD-32C3-46AA-B5D2-304A5B91AC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CC2C4-7317-40A7-A64B-2EE5F69E5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126E-E0F3-4796-ACB0-2559926C2E94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84450-87C2-4169-BC19-843E17BC0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5844D-89D2-4FA1-BA2E-43207BCB7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9C6D9-750F-4965-AB47-8DF470D1E1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625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DF1DA-611A-47B6-9183-80AF3B1B8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39CE9F-A5EC-4E9F-A561-93FA7666D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941AF-1E5E-45F1-B5C6-8494A1266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126E-E0F3-4796-ACB0-2559926C2E94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FD424-8A77-44C8-8A7B-5F35F017E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7B49A-1F44-40A1-9981-631060772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9C6D9-750F-4965-AB47-8DF470D1E1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3954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D7317-46D6-4852-A0FE-0E1D2776C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CFCEE-A5A3-4748-A99E-AA8D439B22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02AB51-D586-4F20-B119-00A8C01F99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46A61-87DB-4E1B-B8AB-46FDE7858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126E-E0F3-4796-ACB0-2559926C2E94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EA8EEB-616F-4591-A883-29B1424EF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84F21-2667-4AFA-848E-9FE391FC7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9C6D9-750F-4965-AB47-8DF470D1E1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2634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96050-D54E-4D28-9923-4EE42DC59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2388BE-52AD-47F4-A8EA-07399E25E1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684D8C-863C-4CFD-9290-AF867C2AE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0A3DC-01B5-4DF4-900C-DE0C73694B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F20A1C-470E-455F-8B3B-C427AC39F5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CFB5F5-F279-43AA-B576-1CC75F60C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126E-E0F3-4796-ACB0-2559926C2E94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D51279-048C-4196-A94B-A0C658870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2613D4-F8C2-4519-A9EF-4EB9C1964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9C6D9-750F-4965-AB47-8DF470D1E1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77621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D9CB1-A2F1-4C0B-85D4-1F4B5EC19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F81328-4F08-4C91-BBC4-90DAD2365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126E-E0F3-4796-ACB0-2559926C2E94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559246-3A02-4A4A-BDCF-8EBE41530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F91987-52F3-460E-93EE-83A901CF0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9C6D9-750F-4965-AB47-8DF470D1E1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275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AD6550-1D7A-4D13-AE98-520735BF8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126E-E0F3-4796-ACB0-2559926C2E94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B34BF-F9B9-49F6-8F41-EE331F269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595C1-1EB2-4CD1-9EFE-6175A3FC5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9C6D9-750F-4965-AB47-8DF470D1E1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9647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1809C-236D-4109-A76C-16C940B666A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94E29-A4CD-4BAB-96E5-40C0AD17D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67309-E6DC-4A0A-B38D-E92F26FA7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364081-5EB0-4823-9CD1-267634DA00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1CF557-5680-4967-A013-E5C391D30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126E-E0F3-4796-ACB0-2559926C2E94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9EA61A-E0CF-4C0E-A375-4DD0E2B0B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81CC64-746D-40BA-8952-AFA1FA547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9C6D9-750F-4965-AB47-8DF470D1E1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4703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B6028-5D3F-46E3-B0BB-C124A6402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D650F5-6D24-4656-95DE-09985BC14D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35D3FA-19A7-4B5D-87A6-3350ED25B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2699A7-06C8-460E-B15D-1F3884ED6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126E-E0F3-4796-ACB0-2559926C2E94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09D688-A4E1-40A2-B8C9-65D3DDE8A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EF8077-F39D-44F8-A147-F550EA8CB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9C6D9-750F-4965-AB47-8DF470D1E1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6675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A7AC5-2F58-4128-B59F-DD5EAADD7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920A3E-4C0E-48C9-949F-9898E134C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EAE61-2E97-479F-A315-0E725C57D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126E-E0F3-4796-ACB0-2559926C2E94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3199FB-159B-4799-9C64-E0DD7755C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7B096-C813-42A0-8F42-22A335F43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9C6D9-750F-4965-AB47-8DF470D1E1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8716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2CEA36-A955-4C5B-A890-3B37C4BEC4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B2BA72-C169-4D0C-AEE9-FE40CF195C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196829-6C53-4F54-8CB5-8A9A4D7D4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126E-E0F3-4796-ACB0-2559926C2E94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5A28F-5619-4376-BCBC-E45933623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078082-F374-4040-932C-FA72C16B8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9C6D9-750F-4965-AB47-8DF470D1E1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508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41ED6-F0EB-4D4E-9456-81ACEFDEC1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99F8A-CD04-4E44-BFFB-6C0CB5E852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722FD-A737-4535-AEC3-0C994DEEBCF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C67C8-22EA-4673-9116-31BCE469D9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F36C5-6D0C-4F26-A665-EE38C28444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DDA76-B752-49B0-ACBF-84C4155AA3D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0A96C-913E-469D-9D5B-1005F84D2C2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23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A7CD7242-3E55-455E-97CB-0BD8D559323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ransition advTm="20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23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192FAF-5572-4202-A2EE-34334C915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9B674-E04B-42EB-91CD-90D468AA1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CF580-CA2E-471F-9DEF-280FFE3488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7126E-E0F3-4796-ACB0-2559926C2E94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8817B-471C-4E08-A55E-F294B44E9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1640F8-253C-477F-BB38-FA2A20C37A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9C6D9-750F-4965-AB47-8DF470D1E1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8904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sz="8000">
                <a:latin typeface="Playbill" pitchFamily="82" charset="0"/>
              </a:rPr>
              <a:t>A Great Calamity:</a:t>
            </a:r>
            <a:br>
              <a:rPr lang="en-GB" sz="8000">
                <a:latin typeface="Playbill" pitchFamily="82" charset="0"/>
              </a:rPr>
            </a:br>
            <a:r>
              <a:rPr lang="en-GB" sz="7200">
                <a:latin typeface="Playbill" pitchFamily="82" charset="0"/>
              </a:rPr>
              <a:t>The Great Fire of Gateshead &amp; Newcastle</a:t>
            </a:r>
          </a:p>
        </p:txBody>
      </p:sp>
      <p:sp>
        <p:nvSpPr>
          <p:cNvPr id="1433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724400"/>
            <a:ext cx="6400800" cy="1752600"/>
          </a:xfrm>
        </p:spPr>
        <p:txBody>
          <a:bodyPr/>
          <a:lstStyle/>
          <a:p>
            <a:pPr eaLnBrk="1" hangingPunct="1"/>
            <a:r>
              <a:rPr lang="en-GB">
                <a:latin typeface="Rockwell Extra Bold" pitchFamily="18" charset="0"/>
              </a:rPr>
              <a:t>6</a:t>
            </a:r>
            <a:r>
              <a:rPr lang="en-GB" baseline="30000">
                <a:latin typeface="Rockwell Extra Bold" pitchFamily="18" charset="0"/>
              </a:rPr>
              <a:t>th</a:t>
            </a:r>
            <a:r>
              <a:rPr lang="en-GB">
                <a:latin typeface="Rockwell Extra Bold" pitchFamily="18" charset="0"/>
              </a:rPr>
              <a:t> October 1854</a:t>
            </a:r>
          </a:p>
        </p:txBody>
      </p:sp>
    </p:spTree>
  </p:cSld>
  <p:clrMapOvr>
    <a:masterClrMapping/>
  </p:clrMapOvr>
  <p:transition advTm="20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3555" name="Picture 4" descr="Smart Screen_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8125"/>
            <a:ext cx="8991600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5" descr="KittiwakesTyneBrid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8663" y="0"/>
            <a:ext cx="5146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5" descr="P101043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44450"/>
            <a:ext cx="7772400" cy="681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6627" name="Picture 4" descr="Smart Screen_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7651" name="Picture 4" descr="Smart Screen_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8675" name="Picture 4" descr="Smart Screen_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75"/>
            <a:ext cx="9144000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9699" name="Picture 4" descr="Smart Screen_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0723" name="Picture 4" descr="Smart Screen_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5" descr="tyne-bridge-kittiwake-and-chick-pictured-by-ian-cook-8944716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6025"/>
            <a:ext cx="9144000" cy="442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2771" name="Picture 4" descr="Smart Screen_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9050"/>
            <a:ext cx="76200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1">
                <a:solidFill>
                  <a:schemeClr val="tx1"/>
                </a:solidFill>
                <a:latin typeface="Playbill" pitchFamily="82" charset="0"/>
              </a:rPr>
              <a:t>Gateshead Observer 7th October 1854</a:t>
            </a: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GB" b="1"/>
          </a:p>
          <a:p>
            <a:pPr eaLnBrk="1" hangingPunct="1">
              <a:buFontTx/>
              <a:buNone/>
            </a:pPr>
            <a:r>
              <a:rPr lang="en-GB" b="1"/>
              <a:t>“We have been visited by one of the most destructive and most appalling disasters on record… our two towns were shivered”</a:t>
            </a:r>
          </a:p>
          <a:p>
            <a:pPr eaLnBrk="1" hangingPunct="1">
              <a:buFontTx/>
              <a:buNone/>
            </a:pPr>
            <a:r>
              <a:rPr lang="en-GB" b="1"/>
              <a:t>“No death has, so far as we are aware, resulted directly from the fire…”</a:t>
            </a:r>
          </a:p>
        </p:txBody>
      </p:sp>
    </p:spTree>
  </p:cSld>
  <p:clrMapOvr>
    <a:masterClrMapping/>
  </p:clrMapOvr>
  <p:transition advTm="20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>
                <a:latin typeface="Playbill" pitchFamily="82" charset="0"/>
              </a:rPr>
              <a:t>Newcastle Courant 6th October 1854</a:t>
            </a:r>
          </a:p>
        </p:txBody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400"/>
              <a:t>“…</a:t>
            </a:r>
            <a:r>
              <a:rPr lang="en-GB" sz="2400" b="1"/>
              <a:t>An elevated wooden erection, formerly used as a coal staith, added fuel to the fire, and for a time shared with the warehouse the attention of the astonished and wondering multitude…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400" b="1"/>
              <a:t>…as the flames progressed, the excitement amounted to intense anxiety … a slight concussion warned the thickly gathering crowd that there was something more perilous than sulphur alone in the burning pile… It is to be regretted that a second slight explosion .. did not immediately warn of the numerous firemen and the surrounding crowd but none foreboded the awful calamity that was about to follow.</a:t>
            </a:r>
            <a:r>
              <a:rPr lang="en-US" sz="2400"/>
              <a:t> </a:t>
            </a:r>
            <a:r>
              <a:rPr lang="en-GB" sz="2400" b="1"/>
              <a:t>”.</a:t>
            </a:r>
          </a:p>
        </p:txBody>
      </p:sp>
    </p:spTree>
  </p:cSld>
  <p:clrMapOvr>
    <a:masterClrMapping/>
  </p:clrMapOvr>
  <p:transition advTm="20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4819" name="Picture 4" descr="Smart Screen_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319088"/>
            <a:ext cx="7620000" cy="621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5" descr="g523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8613"/>
            <a:ext cx="9144000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6867" name="Picture 4" descr="Smart Screen_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309563"/>
            <a:ext cx="7620000" cy="623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>
                <a:latin typeface="Playbill" pitchFamily="82" charset="0"/>
              </a:rPr>
              <a:t>Newcastle Courant 6th October 1854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GB" sz="3600"/>
              <a:t>“About a quarter past three o’clock, almost every inhabitant of the town, and for a considerable distance in the outskirts, was aroused by a terrible shock, which shook the buildings to their very foundation, and left people in breathless excitement.”</a:t>
            </a:r>
          </a:p>
        </p:txBody>
      </p:sp>
    </p:spTree>
  </p:cSld>
  <p:clrMapOvr>
    <a:masterClrMapping/>
  </p:clrMapOvr>
  <p:transition advTm="20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8914" name="Picture 4" descr="Great_fire_of_Newcastle_185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762000"/>
            <a:ext cx="9144000" cy="5340350"/>
          </a:xfrm>
        </p:spPr>
      </p:pic>
    </p:spTree>
  </p:cSld>
  <p:clrMapOvr>
    <a:masterClrMapping/>
  </p:clrMapOvr>
  <p:transition advTm="20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2400" b="1">
                <a:solidFill>
                  <a:schemeClr val="tx1"/>
                </a:solidFill>
              </a:rPr>
              <a:t>“ the iron-bound High Level, as it met the force of the convulsion, quivered on its lofty piers, as in a mighty struggle for a prolonged existence”</a:t>
            </a:r>
          </a:p>
        </p:txBody>
      </p:sp>
      <p:pic>
        <p:nvPicPr>
          <p:cNvPr id="39938" name="Picture 4" descr="220px-High_Level_and_Low_Level_bridges_-_Newcastle_-_186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47800" y="2590800"/>
            <a:ext cx="6096000" cy="3741738"/>
          </a:xfrm>
        </p:spPr>
      </p:pic>
    </p:spTree>
  </p:cSld>
  <p:clrMapOvr>
    <a:masterClrMapping/>
  </p:clrMapOvr>
  <p:transition advTm="20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0963" name="Picture 4" descr="Smart Screen_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-38100"/>
            <a:ext cx="7620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4000" b="1">
                <a:solidFill>
                  <a:schemeClr val="tx1"/>
                </a:solidFill>
              </a:rPr>
              <a:t>David Haggie, Mayor of Gateshead</a:t>
            </a:r>
            <a:br>
              <a:rPr lang="en-GB" sz="4000" b="1">
                <a:solidFill>
                  <a:schemeClr val="tx1"/>
                </a:solidFill>
              </a:rPr>
            </a:br>
            <a:endParaRPr lang="en-GB" sz="4000" b="1">
              <a:solidFill>
                <a:schemeClr val="tx1"/>
              </a:solidFill>
            </a:endParaRPr>
          </a:p>
        </p:txBody>
      </p:sp>
      <p:sp>
        <p:nvSpPr>
          <p:cNvPr id="41986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GB" sz="2000" b="1"/>
              <a:t>“…his Worship… had been in Hillgate from the earliest commencement of the fire, actively exerting himself… in directing the operations for the suppression of the flames. … he had no sooner reached the Church Walk than the explosion took place… he threw himself under the fire engine for shelter and safety, but he was driven from his lodging-place by the stroke of a heavy beam, and was rescued by a policemen dragging him into a passage”</a:t>
            </a:r>
            <a:endParaRPr lang="en-US" sz="2000" b="1"/>
          </a:p>
          <a:p>
            <a:pPr eaLnBrk="1" hangingPunct="1">
              <a:lnSpc>
                <a:spcPct val="80000"/>
              </a:lnSpc>
            </a:pPr>
            <a:endParaRPr lang="en-GB" sz="2000"/>
          </a:p>
        </p:txBody>
      </p:sp>
      <p:pic>
        <p:nvPicPr>
          <p:cNvPr id="41987" name="Picture 6" descr="GL003342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035550" y="1600200"/>
            <a:ext cx="3262313" cy="4525963"/>
          </a:xfrm>
        </p:spPr>
      </p:pic>
    </p:spTree>
  </p:cSld>
  <p:clrMapOvr>
    <a:masterClrMapping/>
  </p:clrMapOvr>
  <p:transition advTm="20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5" descr="GL0028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6513"/>
            <a:ext cx="9144000" cy="678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6387" name="Picture 4" descr="Smart Screen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7800"/>
            <a:ext cx="9144000" cy="668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200" b="1">
                <a:solidFill>
                  <a:schemeClr val="tx1"/>
                </a:solidFill>
              </a:rPr>
              <a:t>“About 4 o’clock a telegraphic message was sent down for the engines”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4035" name="Picture 5" descr="telegraph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719263"/>
            <a:ext cx="7315200" cy="513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/>
              <a:t>Destruction on the Tyne</a:t>
            </a:r>
          </a:p>
        </p:txBody>
      </p:sp>
      <p:pic>
        <p:nvPicPr>
          <p:cNvPr id="45058" name="Picture 4" descr="4084787357_9111170416_o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2227263"/>
            <a:ext cx="4267200" cy="3216275"/>
          </a:xfrm>
        </p:spPr>
      </p:pic>
      <p:sp>
        <p:nvSpPr>
          <p:cNvPr id="45059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1600" b="1" dirty="0"/>
              <a:t>The frontage of the Quayside, … is entirely levelled … as a whole, the buildings have fallen into a shapeless mass of smoking debris”</a:t>
            </a:r>
          </a:p>
          <a:p>
            <a:pPr eaLnBrk="1" hangingPunct="1">
              <a:lnSpc>
                <a:spcPct val="90000"/>
              </a:lnSpc>
            </a:pPr>
            <a:endParaRPr lang="en-GB" sz="1600" b="1" dirty="0"/>
          </a:p>
          <a:p>
            <a:pPr eaLnBrk="1" hangingPunct="1">
              <a:lnSpc>
                <a:spcPct val="90000"/>
              </a:lnSpc>
            </a:pPr>
            <a:r>
              <a:rPr lang="en-GB" sz="1600" b="1" dirty="0"/>
              <a:t>“The  sight at the Gateshead station is most horrifying…on the Newcastle side, the fire                                          still rages</a:t>
            </a:r>
          </a:p>
          <a:p>
            <a:pPr eaLnBrk="1" hangingPunct="1">
              <a:lnSpc>
                <a:spcPct val="90000"/>
              </a:lnSpc>
            </a:pPr>
            <a:endParaRPr lang="en-GB" sz="1800" b="1" dirty="0"/>
          </a:p>
          <a:p>
            <a:pPr eaLnBrk="1" hangingPunct="1">
              <a:lnSpc>
                <a:spcPct val="90000"/>
              </a:lnSpc>
            </a:pPr>
            <a:r>
              <a:rPr lang="en-GB" sz="1800" b="1" dirty="0"/>
              <a:t>“In the lower part of Gateshead it is almost impossible to make way through the streets,                                       so overpowering is the vapour                                                               of burning                                                 sulphur”</a:t>
            </a:r>
          </a:p>
        </p:txBody>
      </p:sp>
    </p:spTree>
  </p:cSld>
  <p:clrMapOvr>
    <a:masterClrMapping/>
  </p:clrMapOvr>
  <p:transition advTm="20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 descr="IMG_09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34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7107" name="Picture 4" descr="Smart Screen_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423863"/>
            <a:ext cx="7620000" cy="601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8131" name="Picture 4" descr="Smart Screen_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204788"/>
            <a:ext cx="7620000" cy="644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9155" name="Picture 4" descr="Smart Screen_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419100"/>
            <a:ext cx="7620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50179" name="Picture 4" descr="Smart Screen_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309563"/>
            <a:ext cx="7620000" cy="623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51203" name="Picture 4" descr="Smart Screen_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209550"/>
            <a:ext cx="7620000" cy="643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5" descr="The Great Fire Memorial and Stones in the Churchyard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7075" y="0"/>
            <a:ext cx="5149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/>
              <a:t>The Victims</a:t>
            </a:r>
          </a:p>
        </p:txBody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sz="2800"/>
              <a:t>Charles Bertram - past owner of the bonded warehouse. Merchant and magistrate</a:t>
            </a:r>
          </a:p>
          <a:p>
            <a:pPr eaLnBrk="1" hangingPunct="1"/>
            <a:r>
              <a:rPr lang="en-GB" sz="2800"/>
              <a:t>Ensign Cranbourne Hastings Paynter (19) Ensign of the 26 Cameronians</a:t>
            </a:r>
          </a:p>
          <a:p>
            <a:pPr eaLnBrk="1" hangingPunct="1"/>
            <a:r>
              <a:rPr lang="en-GB" sz="2800"/>
              <a:t>Alexander Ralph Dobson (25) architect, son of John Dobson, architect</a:t>
            </a:r>
          </a:p>
          <a:p>
            <a:pPr eaLnBrk="1" hangingPunct="1"/>
            <a:r>
              <a:rPr lang="en-GB" sz="2800"/>
              <a:t>William Davidson, jn (22) miller (body not found until Tuesday)</a:t>
            </a:r>
          </a:p>
          <a:p>
            <a:pPr eaLnBrk="1" hangingPunct="1"/>
            <a:r>
              <a:rPr lang="en-GB" sz="2800"/>
              <a:t>… + a further 49</a:t>
            </a:r>
          </a:p>
        </p:txBody>
      </p:sp>
    </p:spTree>
  </p:cSld>
  <p:clrMapOvr>
    <a:masterClrMapping/>
  </p:clrMapOvr>
  <p:transition advTm="20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7411" name="Picture 4" descr="Smart Screen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04800"/>
            <a:ext cx="8839200" cy="630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/>
              <a:t>Charles Bertram J.P.</a:t>
            </a:r>
          </a:p>
        </p:txBody>
      </p:sp>
      <p:pic>
        <p:nvPicPr>
          <p:cNvPr id="54274" name="Picture 4" descr="st_marys_6_470x333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432050"/>
            <a:ext cx="4038600" cy="2860675"/>
          </a:xfrm>
        </p:spPr>
      </p:pic>
      <p:sp>
        <p:nvSpPr>
          <p:cNvPr id="54275" name="Rectangle 8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400" b="1"/>
              <a:t>“Well, lets have a pinch first”</a:t>
            </a:r>
            <a:r>
              <a:rPr lang="en-GB" sz="2400"/>
              <a:t>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400"/>
              <a:t>last reported words of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400"/>
              <a:t>Charles Bertram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24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400" b="1"/>
              <a:t>“ all that has been discovered of his remains are a few bones, his snuff box, and a key. His snuff box was of silver and marked “C.B”</a:t>
            </a:r>
            <a:endParaRPr lang="en-US" sz="24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2400"/>
          </a:p>
        </p:txBody>
      </p:sp>
    </p:spTree>
  </p:cSld>
  <p:clrMapOvr>
    <a:masterClrMapping/>
  </p:clrMapOvr>
  <p:transition advTm="20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3" descr="A picture containing text, outdoor, old, black&#10;&#10;Description automatically generated">
            <a:extLst>
              <a:ext uri="{FF2B5EF4-FFF2-40B4-BE49-F238E27FC236}">
                <a16:creationId xmlns:a16="http://schemas.microsoft.com/office/drawing/2014/main" id="{5F6B36F5-E4DE-4DFD-8658-84C571EF6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13" y="186690"/>
            <a:ext cx="8151773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763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text, outdoor, old, white&#10;&#10;Description automatically generated">
            <a:extLst>
              <a:ext uri="{FF2B5EF4-FFF2-40B4-BE49-F238E27FC236}">
                <a16:creationId xmlns:a16="http://schemas.microsoft.com/office/drawing/2014/main" id="{C137448C-AA79-4CCB-A39F-3FFDE2683764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554464"/>
            <a:ext cx="8763000" cy="5749071"/>
          </a:xfrm>
        </p:spPr>
      </p:pic>
    </p:spTree>
    <p:extLst>
      <p:ext uri="{BB962C8B-B14F-4D97-AF65-F5344CB8AC3E}">
        <p14:creationId xmlns:p14="http://schemas.microsoft.com/office/powerpoint/2010/main" val="10536055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57DF1B10-42A1-44E6-AD53-19C8C0A8F8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338"/>
            <a:ext cx="9144000" cy="646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6717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CB8CAA1C-16A7-4F1E-AB62-EC463D07D4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338"/>
            <a:ext cx="9144000" cy="646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5238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D74C0-1D2A-4C34-BF7E-8EE777D50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Collateral Damage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E8866-2ACB-429A-B771-4896ED8EF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Total damage estimated at £500,000 9equivalent of £39 million today</a:t>
            </a:r>
          </a:p>
          <a:p>
            <a:r>
              <a:rPr lang="en-GB" dirty="0"/>
              <a:t>Total insurance </a:t>
            </a:r>
            <a:r>
              <a:rPr lang="en-GB" dirty="0" err="1"/>
              <a:t>payouts</a:t>
            </a:r>
            <a:r>
              <a:rPr lang="en-GB" dirty="0"/>
              <a:t> of around £150,00</a:t>
            </a:r>
          </a:p>
          <a:p>
            <a:r>
              <a:rPr lang="en-GB" dirty="0"/>
              <a:t>200 family homes completely destroyed</a:t>
            </a:r>
          </a:p>
          <a:p>
            <a:r>
              <a:rPr lang="en-GB" dirty="0"/>
              <a:t>£50 compensation let many families considerably better off.</a:t>
            </a:r>
          </a:p>
        </p:txBody>
      </p:sp>
    </p:spTree>
    <p:extLst>
      <p:ext uri="{BB962C8B-B14F-4D97-AF65-F5344CB8AC3E}">
        <p14:creationId xmlns:p14="http://schemas.microsoft.com/office/powerpoint/2010/main" val="648229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2"/>
          <p:cNvSpPr txBox="1">
            <a:spLocks noChangeArrowheads="1"/>
          </p:cNvSpPr>
          <p:nvPr/>
        </p:nvSpPr>
        <p:spPr bwMode="auto">
          <a:xfrm>
            <a:off x="533400" y="1752600"/>
            <a:ext cx="7993063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2400" b="1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“… That this meeting, deploring the great calamity with which Newcastle and Gateshead have been visited by the fire and explosion in this borough, resolves to join in a public subscription for the relief of the necessitous sufferers”</a:t>
            </a:r>
          </a:p>
          <a:p>
            <a:pPr>
              <a:spcBef>
                <a:spcPct val="50000"/>
              </a:spcBef>
            </a:pPr>
            <a:endParaRPr lang="en-GB" sz="2400" b="1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GB" sz="2400" b="1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GB" b="1"/>
              <a:t>Dr John Davies Rector of Gateshead</a:t>
            </a:r>
          </a:p>
          <a:p>
            <a:pPr>
              <a:spcBef>
                <a:spcPct val="50000"/>
              </a:spcBef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5529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/>
              <a:t>Relief Fund</a:t>
            </a:r>
          </a:p>
        </p:txBody>
      </p:sp>
      <p:sp>
        <p:nvSpPr>
          <p:cNvPr id="55299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dirty="0"/>
          </a:p>
        </p:txBody>
      </p:sp>
    </p:spTree>
  </p:cSld>
  <p:clrMapOvr>
    <a:masterClrMapping/>
  </p:clrMapOvr>
  <p:transition advTm="20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2"/>
          <p:cNvSpPr txBox="1">
            <a:spLocks noChangeArrowheads="1"/>
          </p:cNvSpPr>
          <p:nvPr/>
        </p:nvSpPr>
        <p:spPr bwMode="auto">
          <a:xfrm>
            <a:off x="539750" y="188913"/>
            <a:ext cx="7993063" cy="605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>
                <a:latin typeface="Times New Roman" pitchFamily="18" charset="0"/>
              </a:rPr>
              <a:t>Subscriptions to the relief fund</a:t>
            </a:r>
          </a:p>
          <a:p>
            <a:pPr>
              <a:spcBef>
                <a:spcPct val="50000"/>
              </a:spcBef>
            </a:pPr>
            <a:endParaRPr lang="en-GB" sz="2400"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Cuthbert Ellison £450</a:t>
            </a:r>
          </a:p>
          <a:p>
            <a:pPr algn="ctr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Alnwick – nearly £300</a:t>
            </a:r>
          </a:p>
          <a:p>
            <a:pPr algn="ctr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Mrs Marllion of Paris £200</a:t>
            </a:r>
          </a:p>
          <a:p>
            <a:pPr algn="ctr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Hawks, Crawshay &amp; Sons £200 </a:t>
            </a:r>
          </a:p>
          <a:p>
            <a:pPr algn="ctr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Bishop of Durham £150</a:t>
            </a:r>
          </a:p>
          <a:p>
            <a:pPr algn="ctr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Queen Victoria  £100</a:t>
            </a:r>
          </a:p>
          <a:p>
            <a:pPr algn="ctr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Mayor of Gateshead £100</a:t>
            </a:r>
          </a:p>
          <a:p>
            <a:pPr algn="ctr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R S Newall    £50</a:t>
            </a:r>
          </a:p>
          <a:p>
            <a:pPr algn="ctr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Haggie Brothers £50</a:t>
            </a:r>
            <a:endParaRPr lang="en-US" sz="2400">
              <a:latin typeface="Times New Roman" pitchFamily="18" charset="0"/>
            </a:endParaRPr>
          </a:p>
        </p:txBody>
      </p:sp>
    </p:spTree>
  </p:cSld>
  <p:clrMapOvr>
    <a:masterClrMapping/>
  </p:clrMapOvr>
  <p:transition advTm="20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File:Queen Victoria and Prince Albert 1854.jpg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4284663" y="333375"/>
            <a:ext cx="4398962" cy="5762625"/>
          </a:xfrm>
        </p:spPr>
      </p:pic>
      <p:sp>
        <p:nvSpPr>
          <p:cNvPr id="57346" name="Text Box 3"/>
          <p:cNvSpPr txBox="1">
            <a:spLocks noChangeArrowheads="1"/>
          </p:cNvSpPr>
          <p:nvPr/>
        </p:nvSpPr>
        <p:spPr bwMode="auto">
          <a:xfrm>
            <a:off x="395288" y="4581525"/>
            <a:ext cx="3311525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“</a:t>
            </a:r>
            <a:r>
              <a:rPr lang="en-GB" sz="2400" i="1">
                <a:latin typeface="Times New Roman" pitchFamily="18" charset="0"/>
              </a:rPr>
              <a:t>This has been a most calamitous occurrence. I feel exceedingly sorry for Gateshead</a:t>
            </a:r>
            <a:r>
              <a:rPr lang="en-GB" sz="2400">
                <a:latin typeface="Times New Roman" pitchFamily="18" charset="0"/>
              </a:rPr>
              <a:t>”  Queen Victoria 13 October 1854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57347" name="Text Box 4"/>
          <p:cNvSpPr txBox="1">
            <a:spLocks noChangeArrowheads="1"/>
          </p:cNvSpPr>
          <p:nvPr/>
        </p:nvSpPr>
        <p:spPr bwMode="auto">
          <a:xfrm>
            <a:off x="179388" y="549275"/>
            <a:ext cx="424815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The Royal travellers passed slowly along the High Level Bridge and viewed with great interest and sympathy the havock made in the two towns by the fire and explosion”</a:t>
            </a:r>
            <a:endParaRPr lang="en-US" sz="2400" b="1">
              <a:latin typeface="Times New Roman" pitchFamily="18" charset="0"/>
            </a:endParaRPr>
          </a:p>
        </p:txBody>
      </p:sp>
    </p:spTree>
  </p:cSld>
  <p:clrMapOvr>
    <a:masterClrMapping/>
  </p:clrMapOvr>
  <p:transition advTm="20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5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/>
              <a:t>The Enquiry</a:t>
            </a:r>
          </a:p>
        </p:txBody>
      </p:sp>
      <p:sp>
        <p:nvSpPr>
          <p:cNvPr id="58370" name="Rectangle 6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  <p:transition advTm="20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AutoShape 5" descr="Gateshead, c.1920"/>
          <p:cNvSpPr>
            <a:spLocks noChangeAspect="1" noChangeArrowheads="1"/>
          </p:cNvSpPr>
          <p:nvPr/>
        </p:nvSpPr>
        <p:spPr bwMode="auto">
          <a:xfrm>
            <a:off x="155575" y="46038"/>
            <a:ext cx="38100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34" name="AutoShape 7" descr="Gateshead, c.1920"/>
          <p:cNvSpPr>
            <a:spLocks noChangeAspect="1" noChangeArrowheads="1"/>
          </p:cNvSpPr>
          <p:nvPr/>
        </p:nvSpPr>
        <p:spPr bwMode="auto">
          <a:xfrm>
            <a:off x="155575" y="46038"/>
            <a:ext cx="38100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35" name="AutoShape 9" descr="Gateshead, c.1920"/>
          <p:cNvSpPr>
            <a:spLocks noChangeAspect="1" noChangeArrowheads="1"/>
          </p:cNvSpPr>
          <p:nvPr/>
        </p:nvSpPr>
        <p:spPr bwMode="auto">
          <a:xfrm>
            <a:off x="155575" y="46038"/>
            <a:ext cx="38100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36" name="AutoShape 11" descr="Gateshead, c.1920"/>
          <p:cNvSpPr>
            <a:spLocks noChangeAspect="1" noChangeArrowheads="1"/>
          </p:cNvSpPr>
          <p:nvPr/>
        </p:nvSpPr>
        <p:spPr bwMode="auto">
          <a:xfrm>
            <a:off x="2667000" y="2081213"/>
            <a:ext cx="38100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8437" name="Picture 12" descr="hillgat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8580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PE_40A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3786188" y="0"/>
            <a:ext cx="5357812" cy="6858000"/>
          </a:xfrm>
        </p:spPr>
      </p:pic>
      <p:sp>
        <p:nvSpPr>
          <p:cNvPr id="59394" name="Text Box 3"/>
          <p:cNvSpPr txBox="1">
            <a:spLocks noChangeArrowheads="1"/>
          </p:cNvSpPr>
          <p:nvPr/>
        </p:nvSpPr>
        <p:spPr bwMode="auto">
          <a:xfrm>
            <a:off x="0" y="260350"/>
            <a:ext cx="3492500" cy="629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    </a:t>
            </a:r>
            <a:r>
              <a:rPr lang="en-GB" sz="2400" b="1">
                <a:latin typeface="Times New Roman" pitchFamily="18" charset="0"/>
              </a:rPr>
              <a:t>Hugh Lee Pattinson</a:t>
            </a:r>
          </a:p>
          <a:p>
            <a:pPr>
              <a:spcBef>
                <a:spcPct val="50000"/>
              </a:spcBef>
            </a:pPr>
            <a:endParaRPr lang="en-GB" sz="240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“I have given my mind to chemistry during nearly the whole of my life – 40 years …. The contents of the warehouse alone would not explode …We want therefore another element – and that element is water… the explosion would be caused by the conversion into steam of the water which got access to the chamber”</a:t>
            </a:r>
            <a:endParaRPr lang="en-US" sz="2400" b="1">
              <a:latin typeface="Times New Roman" pitchFamily="18" charset="0"/>
            </a:endParaRPr>
          </a:p>
        </p:txBody>
      </p:sp>
    </p:spTree>
  </p:cSld>
  <p:clrMapOvr>
    <a:masterClrMapping/>
  </p:clrMapOvr>
  <p:transition advTm="20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2"/>
          <p:cNvSpPr txBox="1">
            <a:spLocks noChangeArrowheads="1"/>
          </p:cNvSpPr>
          <p:nvPr/>
        </p:nvSpPr>
        <p:spPr bwMode="auto">
          <a:xfrm>
            <a:off x="468313" y="1196975"/>
            <a:ext cx="84963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3200" b="1">
              <a:solidFill>
                <a:srgbClr val="FFFF99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“Having thus placed the Evidence of the Enquiry in as clear and perspicuous light as we have been able, we are not disposed to intrude further remark; except the brief observations that, the origin of the fire appears plainly unascertainable, - and that the evidence against their being Gunpowder in the warehouse is so clearly demonstrative as to banish all doubt from the minds of the intelligent… </a:t>
            </a:r>
          </a:p>
          <a:p>
            <a:pPr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we have done what we could to place the chief points of the evidence fully and fairly before our readers, and each one must decide for himself…”</a:t>
            </a:r>
          </a:p>
          <a:p>
            <a:pPr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60418" name="Text Box 3"/>
          <p:cNvSpPr txBox="1">
            <a:spLocks noChangeArrowheads="1"/>
          </p:cNvSpPr>
          <p:nvPr/>
        </p:nvSpPr>
        <p:spPr bwMode="auto">
          <a:xfrm>
            <a:off x="684213" y="404813"/>
            <a:ext cx="84597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>
                <a:latin typeface="Times New Roman" pitchFamily="18" charset="0"/>
              </a:rPr>
              <a:t>The Verdict</a:t>
            </a:r>
            <a:endParaRPr lang="en-US" sz="3200">
              <a:latin typeface="Times New Roman" pitchFamily="18" charset="0"/>
            </a:endParaRPr>
          </a:p>
        </p:txBody>
      </p:sp>
    </p:spTree>
  </p:cSld>
  <p:clrMapOvr>
    <a:masterClrMapping/>
  </p:clrMapOvr>
  <p:transition advTm="20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/>
              <a:t>Rising from the ashes</a:t>
            </a:r>
          </a:p>
        </p:txBody>
      </p:sp>
      <p:pic>
        <p:nvPicPr>
          <p:cNvPr id="61442" name="Picture 4" descr="N718190911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 b="57071"/>
          <a:stretch>
            <a:fillRect/>
          </a:stretch>
        </p:blipFill>
        <p:spPr>
          <a:xfrm>
            <a:off x="0" y="1425575"/>
            <a:ext cx="9144000" cy="5432425"/>
          </a:xfrm>
        </p:spPr>
      </p:pic>
    </p:spTree>
  </p:cSld>
  <p:clrMapOvr>
    <a:masterClrMapping/>
  </p:clrMapOvr>
  <p:transition advTm="20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/>
              <a:t>Gateshead Observer</a:t>
            </a:r>
          </a:p>
        </p:txBody>
      </p:sp>
      <p:sp>
        <p:nvSpPr>
          <p:cNvPr id="62466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GB"/>
              <a:t>“it appears to us however, that there is no help for it, and that old St. Mary’s after her long, and we trust useful reign, must give way to a new dynasty…..”</a:t>
            </a:r>
          </a:p>
          <a:p>
            <a:pPr eaLnBrk="1" hangingPunct="1">
              <a:buFontTx/>
              <a:buNone/>
            </a:pPr>
            <a:endParaRPr lang="en-GB"/>
          </a:p>
          <a:p>
            <a:pPr eaLnBrk="1" hangingPunct="1">
              <a:buFontTx/>
              <a:buNone/>
            </a:pPr>
            <a:r>
              <a:rPr lang="en-GB"/>
              <a:t>“The Bishop of Durham, we are glad to find, views the matter precisely in the same light as ourselves….”</a:t>
            </a:r>
          </a:p>
        </p:txBody>
      </p:sp>
    </p:spTree>
  </p:cSld>
  <p:clrMapOvr>
    <a:masterClrMapping/>
  </p:clrMapOvr>
  <p:transition advTm="20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3490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63491" name="Picture 7" descr="GL01119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0"/>
            <a:ext cx="5227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5" descr="GL00309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500"/>
            <a:ext cx="9144000" cy="679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6" descr="GL00865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838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E9BC4-47CB-449F-9290-ACFEB0E4A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A more sinister explanation?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71690-6C4F-4976-83E1-5740A42514B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800" b="1" dirty="0"/>
              <a:t>Newcastle Courant, Friday 13</a:t>
            </a:r>
            <a:r>
              <a:rPr lang="en-GB" sz="2800" b="1" baseline="30000" dirty="0"/>
              <a:t>th</a:t>
            </a:r>
            <a:r>
              <a:rPr lang="en-GB" sz="2800" b="1" dirty="0"/>
              <a:t> January 1854</a:t>
            </a:r>
          </a:p>
          <a:p>
            <a:pPr marL="0" indent="0">
              <a:buNone/>
            </a:pPr>
            <a:endParaRPr lang="en-GB" sz="2800" dirty="0"/>
          </a:p>
          <a:p>
            <a:pPr marL="0" indent="0" algn="ctr">
              <a:buNone/>
            </a:pPr>
            <a:r>
              <a:rPr lang="en-GB" sz="2800" dirty="0"/>
              <a:t>“The town (Gateshead) could never be made healthy until </a:t>
            </a:r>
            <a:r>
              <a:rPr lang="en-GB" sz="2800" dirty="0" err="1"/>
              <a:t>Hillgate</a:t>
            </a:r>
            <a:r>
              <a:rPr lang="en-GB" sz="2800" dirty="0"/>
              <a:t> &amp; </a:t>
            </a:r>
            <a:r>
              <a:rPr lang="en-GB" sz="2800" dirty="0" err="1"/>
              <a:t>Pipewellgate</a:t>
            </a:r>
            <a:r>
              <a:rPr lang="en-GB" sz="2800" dirty="0"/>
              <a:t> were swept away.”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C5C7BB-A4AA-43E1-833C-380B6A94CCC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5684EFF-D864-4B07-893A-E266253BA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47" y="1600200"/>
            <a:ext cx="3946072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429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C0CE3E-9F51-4BD8-97E9-6B207D76F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The Gateshead Improvement Committee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087614-EA6D-4836-ADF3-A5EDF95EB57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800" b="1" dirty="0"/>
              <a:t>Newcastle Courant, Friday 27</a:t>
            </a:r>
            <a:r>
              <a:rPr lang="en-GB" sz="2800" b="1" baseline="30000" dirty="0"/>
              <a:t>th</a:t>
            </a:r>
            <a:r>
              <a:rPr lang="en-GB" sz="2800" b="1" dirty="0"/>
              <a:t> October 1854</a:t>
            </a:r>
          </a:p>
          <a:p>
            <a:pPr marL="0" indent="0" algn="ctr">
              <a:buNone/>
            </a:pPr>
            <a:r>
              <a:rPr lang="en-GB" dirty="0"/>
              <a:t>“The late fire had laid the most valuable part of </a:t>
            </a:r>
            <a:r>
              <a:rPr lang="en-GB" dirty="0" err="1"/>
              <a:t>Hillgate</a:t>
            </a:r>
            <a:r>
              <a:rPr lang="en-GB" dirty="0"/>
              <a:t> in ruins, and removed obstacles which the Council had been unable to remove”</a:t>
            </a:r>
            <a:endParaRPr lang="en-GB" sz="2800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DA431C2C-6434-4239-98C1-BB6FC3AE0B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759" y="2057400"/>
            <a:ext cx="3867558" cy="3646554"/>
          </a:xfrm>
        </p:spPr>
      </p:pic>
    </p:spTree>
    <p:extLst>
      <p:ext uri="{BB962C8B-B14F-4D97-AF65-F5344CB8AC3E}">
        <p14:creationId xmlns:p14="http://schemas.microsoft.com/office/powerpoint/2010/main" val="5632739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4" descr="P10202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9459" name="Picture 4" descr="N7181909115"/>
          <p:cNvPicPr>
            <a:picLocks noChangeAspect="1" noChangeArrowheads="1"/>
          </p:cNvPicPr>
          <p:nvPr/>
        </p:nvPicPr>
        <p:blipFill>
          <a:blip r:embed="rId2"/>
          <a:srcRect t="61984"/>
          <a:stretch>
            <a:fillRect/>
          </a:stretch>
        </p:blipFill>
        <p:spPr bwMode="auto">
          <a:xfrm>
            <a:off x="0" y="1052513"/>
            <a:ext cx="9144000" cy="490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0483" name="Picture 5" descr="GL0018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22475" y="0"/>
            <a:ext cx="5102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1507" name="Picture 4" descr="Cholera_395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7025"/>
            <a:ext cx="9144000" cy="620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5" descr="Gateshead Cholera Map Part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74900" y="0"/>
            <a:ext cx="43957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0"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1774</TotalTime>
  <Words>1052</Words>
  <Application>Microsoft Macintosh PowerPoint</Application>
  <PresentationFormat>On-screen Show (4:3)</PresentationFormat>
  <Paragraphs>77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67" baseType="lpstr">
      <vt:lpstr>Arial</vt:lpstr>
      <vt:lpstr>Calibri</vt:lpstr>
      <vt:lpstr>Calibri Light</vt:lpstr>
      <vt:lpstr>Playbill</vt:lpstr>
      <vt:lpstr>Rockwell Extra Bold</vt:lpstr>
      <vt:lpstr>Times New Roman</vt:lpstr>
      <vt:lpstr>Default Design</vt:lpstr>
      <vt:lpstr>Custom Design</vt:lpstr>
      <vt:lpstr>A Great Calamity: The Great Fire of Gateshead &amp; Newcastle</vt:lpstr>
      <vt:lpstr>Gateshead Observer 7th October 1854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Newcastle Courant 6th October 1854</vt:lpstr>
      <vt:lpstr>PowerPoint Presentation</vt:lpstr>
      <vt:lpstr>PowerPoint Presentation</vt:lpstr>
      <vt:lpstr>PowerPoint Presentation</vt:lpstr>
      <vt:lpstr>Newcastle Courant 6th October 1854</vt:lpstr>
      <vt:lpstr>PowerPoint Presentation</vt:lpstr>
      <vt:lpstr>“ the iron-bound High Level, as it met the force of the convulsion, quivered on its lofty piers, as in a mighty struggle for a prolonged existence”</vt:lpstr>
      <vt:lpstr>PowerPoint Presentation</vt:lpstr>
      <vt:lpstr>David Haggie, Mayor of Gateshead </vt:lpstr>
      <vt:lpstr>PowerPoint Presentation</vt:lpstr>
      <vt:lpstr>“About 4 o’clock a telegraphic message was sent down for the engines”</vt:lpstr>
      <vt:lpstr>Destruction on the Tyne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Victims</vt:lpstr>
      <vt:lpstr>Charles Bertram J.P.</vt:lpstr>
      <vt:lpstr>PowerPoint Presentation</vt:lpstr>
      <vt:lpstr>PowerPoint Presentation</vt:lpstr>
      <vt:lpstr>PowerPoint Presentation</vt:lpstr>
      <vt:lpstr>PowerPoint Presentation</vt:lpstr>
      <vt:lpstr>Collateral Damage</vt:lpstr>
      <vt:lpstr>Relief Fund</vt:lpstr>
      <vt:lpstr>PowerPoint Presentation</vt:lpstr>
      <vt:lpstr>PowerPoint Presentation</vt:lpstr>
      <vt:lpstr>The Enquiry</vt:lpstr>
      <vt:lpstr>PowerPoint Presentation</vt:lpstr>
      <vt:lpstr>PowerPoint Presentation</vt:lpstr>
      <vt:lpstr>Rising from the ashes</vt:lpstr>
      <vt:lpstr>Gateshead Observer</vt:lpstr>
      <vt:lpstr>PowerPoint Presentation</vt:lpstr>
      <vt:lpstr>PowerPoint Presentation</vt:lpstr>
      <vt:lpstr>PowerPoint Presentation</vt:lpstr>
      <vt:lpstr>A more sinister explanation?</vt:lpstr>
      <vt:lpstr>The Gateshead Improvement Committee</vt:lpstr>
      <vt:lpstr>PowerPoint Presentation</vt:lpstr>
    </vt:vector>
  </TitlesOfParts>
  <Company>Gateshead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Greens</dc:creator>
  <cp:lastModifiedBy>Helen Bullerwell (St Aidans)</cp:lastModifiedBy>
  <cp:revision>26</cp:revision>
  <dcterms:created xsi:type="dcterms:W3CDTF">2012-05-09T09:31:16Z</dcterms:created>
  <dcterms:modified xsi:type="dcterms:W3CDTF">2023-11-05T12:41:36Z</dcterms:modified>
</cp:coreProperties>
</file>