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7" r:id="rId4"/>
    <p:sldId id="262" r:id="rId5"/>
    <p:sldId id="399" r:id="rId6"/>
    <p:sldId id="275" r:id="rId7"/>
    <p:sldId id="409" r:id="rId8"/>
    <p:sldId id="260" r:id="rId9"/>
    <p:sldId id="410" r:id="rId10"/>
    <p:sldId id="281" r:id="rId11"/>
    <p:sldId id="261" r:id="rId12"/>
    <p:sldId id="499" r:id="rId13"/>
    <p:sldId id="274" r:id="rId14"/>
    <p:sldId id="400" r:id="rId15"/>
    <p:sldId id="403" r:id="rId16"/>
    <p:sldId id="277" r:id="rId17"/>
    <p:sldId id="404" r:id="rId18"/>
    <p:sldId id="280" r:id="rId19"/>
    <p:sldId id="406" r:id="rId20"/>
    <p:sldId id="3220" r:id="rId21"/>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97"/>
    <p:restoredTop sz="95909"/>
  </p:normalViewPr>
  <p:slideViewPr>
    <p:cSldViewPr snapToGrid="0" snapToObjects="1">
      <p:cViewPr varScale="1">
        <p:scale>
          <a:sx n="82" d="100"/>
          <a:sy n="82" d="100"/>
        </p:scale>
        <p:origin x="57"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DFAA42-448E-4387-855B-1D728422D48B}"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n-US"/>
        </a:p>
      </dgm:t>
    </dgm:pt>
    <dgm:pt modelId="{C825B0F8-724D-4D8E-92E6-10BBED421745}">
      <dgm:prSet phldrT="[Text]"/>
      <dgm:spPr/>
      <dgm:t>
        <a:bodyPr/>
        <a:lstStyle/>
        <a:p>
          <a:pPr>
            <a:buFont typeface="Wingdings" panose="05000000000000000000" pitchFamily="2" charset="2"/>
            <a:buNone/>
          </a:pPr>
          <a:r>
            <a:rPr lang="en-GB" dirty="0"/>
            <a:t>Have you set the issue in context? </a:t>
          </a:r>
          <a:endParaRPr lang="en-US" dirty="0"/>
        </a:p>
      </dgm:t>
    </dgm:pt>
    <dgm:pt modelId="{FE2D0A30-96FF-4F8C-A7C8-98948482A1AF}" type="parTrans" cxnId="{E90805BA-86B8-45B0-A026-0210FC435961}">
      <dgm:prSet/>
      <dgm:spPr/>
      <dgm:t>
        <a:bodyPr/>
        <a:lstStyle/>
        <a:p>
          <a:endParaRPr lang="en-US"/>
        </a:p>
      </dgm:t>
    </dgm:pt>
    <dgm:pt modelId="{DDC8508F-79D3-4DB3-9A6C-DCE85B56FB86}" type="sibTrans" cxnId="{E90805BA-86B8-45B0-A026-0210FC435961}">
      <dgm:prSet/>
      <dgm:spPr/>
      <dgm:t>
        <a:bodyPr/>
        <a:lstStyle/>
        <a:p>
          <a:endParaRPr lang="en-US"/>
        </a:p>
      </dgm:t>
    </dgm:pt>
    <dgm:pt modelId="{A8D38F37-43BC-41E8-B557-881D92A1897F}">
      <dgm:prSet/>
      <dgm:spPr/>
      <dgm:t>
        <a:bodyPr/>
        <a:lstStyle/>
        <a:p>
          <a:r>
            <a:rPr lang="en-GB" dirty="0"/>
            <a:t>What sort? National? School? Class?</a:t>
          </a:r>
        </a:p>
      </dgm:t>
    </dgm:pt>
    <dgm:pt modelId="{397952EC-BBAF-471E-B89E-97A018821B1E}" type="parTrans" cxnId="{4DBDFE70-878E-456A-8B30-C12346CA16B2}">
      <dgm:prSet/>
      <dgm:spPr/>
      <dgm:t>
        <a:bodyPr/>
        <a:lstStyle/>
        <a:p>
          <a:endParaRPr lang="en-US"/>
        </a:p>
      </dgm:t>
    </dgm:pt>
    <dgm:pt modelId="{1E1997DE-6D26-47AD-8823-B91FFB2FDE94}" type="sibTrans" cxnId="{4DBDFE70-878E-456A-8B30-C12346CA16B2}">
      <dgm:prSet/>
      <dgm:spPr/>
      <dgm:t>
        <a:bodyPr/>
        <a:lstStyle/>
        <a:p>
          <a:endParaRPr lang="en-US"/>
        </a:p>
      </dgm:t>
    </dgm:pt>
    <dgm:pt modelId="{885A1F6A-453E-4349-92C3-CE8047DB5D0F}">
      <dgm:prSet/>
      <dgm:spPr/>
      <dgm:t>
        <a:bodyPr/>
        <a:lstStyle/>
        <a:p>
          <a:r>
            <a:rPr lang="en-GB" dirty="0"/>
            <a:t>Have you defined the issue clearly?</a:t>
          </a:r>
        </a:p>
      </dgm:t>
    </dgm:pt>
    <dgm:pt modelId="{B5362BB6-4090-4FB5-9E89-4593FB468A04}" type="parTrans" cxnId="{1A62035C-0B31-4356-B268-BF699BF6AC09}">
      <dgm:prSet/>
      <dgm:spPr/>
      <dgm:t>
        <a:bodyPr/>
        <a:lstStyle/>
        <a:p>
          <a:endParaRPr lang="en-US"/>
        </a:p>
      </dgm:t>
    </dgm:pt>
    <dgm:pt modelId="{B8FF3D6F-C1F7-4513-A032-564D4ABC968F}" type="sibTrans" cxnId="{1A62035C-0B31-4356-B268-BF699BF6AC09}">
      <dgm:prSet/>
      <dgm:spPr/>
      <dgm:t>
        <a:bodyPr/>
        <a:lstStyle/>
        <a:p>
          <a:endParaRPr lang="en-US"/>
        </a:p>
      </dgm:t>
    </dgm:pt>
    <dgm:pt modelId="{EC049CE7-0084-4CBE-8333-A2FF5EB0CD6D}">
      <dgm:prSet/>
      <dgm:spPr/>
      <dgm:t>
        <a:bodyPr/>
        <a:lstStyle/>
        <a:p>
          <a:r>
            <a:rPr lang="en-GB" dirty="0"/>
            <a:t>Have you linked the issue to your teaching?</a:t>
          </a:r>
        </a:p>
      </dgm:t>
    </dgm:pt>
    <dgm:pt modelId="{15BAF565-9C65-4720-A281-C771A17F7BA4}" type="parTrans" cxnId="{581937BA-DA88-4D70-8CE9-BE33C811EF76}">
      <dgm:prSet/>
      <dgm:spPr/>
      <dgm:t>
        <a:bodyPr/>
        <a:lstStyle/>
        <a:p>
          <a:endParaRPr lang="en-US"/>
        </a:p>
      </dgm:t>
    </dgm:pt>
    <dgm:pt modelId="{00647F21-D5EF-4719-9AD3-0A183E36298F}" type="sibTrans" cxnId="{581937BA-DA88-4D70-8CE9-BE33C811EF76}">
      <dgm:prSet/>
      <dgm:spPr/>
      <dgm:t>
        <a:bodyPr/>
        <a:lstStyle/>
        <a:p>
          <a:endParaRPr lang="en-US"/>
        </a:p>
      </dgm:t>
    </dgm:pt>
    <dgm:pt modelId="{C6917B2B-2538-4D31-B8E0-E045929281A2}">
      <dgm:prSet/>
      <dgm:spPr/>
      <dgm:t>
        <a:bodyPr/>
        <a:lstStyle/>
        <a:p>
          <a:r>
            <a:rPr lang="en-GB" dirty="0"/>
            <a:t>Do we know the general barriers?</a:t>
          </a:r>
        </a:p>
      </dgm:t>
    </dgm:pt>
    <dgm:pt modelId="{3958A6ED-DCB0-4C66-BE25-FF9C6DED669A}" type="parTrans" cxnId="{A3B8CD96-E43C-443D-AA2B-FEDB5599FC51}">
      <dgm:prSet/>
      <dgm:spPr/>
      <dgm:t>
        <a:bodyPr/>
        <a:lstStyle/>
        <a:p>
          <a:endParaRPr lang="en-GB"/>
        </a:p>
      </dgm:t>
    </dgm:pt>
    <dgm:pt modelId="{FAAAD6A7-875C-4E89-A579-E737EB2C9053}" type="sibTrans" cxnId="{A3B8CD96-E43C-443D-AA2B-FEDB5599FC51}">
      <dgm:prSet/>
      <dgm:spPr/>
      <dgm:t>
        <a:bodyPr/>
        <a:lstStyle/>
        <a:p>
          <a:endParaRPr lang="en-GB"/>
        </a:p>
      </dgm:t>
    </dgm:pt>
    <dgm:pt modelId="{DB4FB70D-0136-4042-B23A-280BE3835700}">
      <dgm:prSet/>
      <dgm:spPr/>
      <dgm:t>
        <a:bodyPr/>
        <a:lstStyle/>
        <a:p>
          <a:r>
            <a:rPr lang="en-GB" dirty="0"/>
            <a:t>Can we see how the issue intersects with your teaching? Here we are listening for what has been observed, what has been planned for, etc.</a:t>
          </a:r>
        </a:p>
      </dgm:t>
    </dgm:pt>
    <dgm:pt modelId="{62DF40BB-1ACB-4482-B0EA-045B48C04EC0}" type="parTrans" cxnId="{E45F5A9C-82BE-410E-BD0A-04EEF7329280}">
      <dgm:prSet/>
      <dgm:spPr/>
      <dgm:t>
        <a:bodyPr/>
        <a:lstStyle/>
        <a:p>
          <a:endParaRPr lang="en-GB"/>
        </a:p>
      </dgm:t>
    </dgm:pt>
    <dgm:pt modelId="{B79CEDF0-C28D-4D40-951B-BB6DDC5BDB35}" type="sibTrans" cxnId="{E45F5A9C-82BE-410E-BD0A-04EEF7329280}">
      <dgm:prSet/>
      <dgm:spPr/>
      <dgm:t>
        <a:bodyPr/>
        <a:lstStyle/>
        <a:p>
          <a:endParaRPr lang="en-GB"/>
        </a:p>
      </dgm:t>
    </dgm:pt>
    <dgm:pt modelId="{5D86DDD7-6260-47B5-8A60-3DDE4727497B}" type="pres">
      <dgm:prSet presAssocID="{90DFAA42-448E-4387-855B-1D728422D48B}" presName="Name0" presStyleCnt="0">
        <dgm:presLayoutVars>
          <dgm:chMax val="7"/>
          <dgm:chPref val="7"/>
          <dgm:dir/>
        </dgm:presLayoutVars>
      </dgm:prSet>
      <dgm:spPr/>
    </dgm:pt>
    <dgm:pt modelId="{FA9E0E93-B45B-4883-8593-FD6E2255B681}" type="pres">
      <dgm:prSet presAssocID="{90DFAA42-448E-4387-855B-1D728422D48B}" presName="Name1" presStyleCnt="0"/>
      <dgm:spPr/>
    </dgm:pt>
    <dgm:pt modelId="{462B7160-7D4E-4232-A380-5437245A6D6F}" type="pres">
      <dgm:prSet presAssocID="{90DFAA42-448E-4387-855B-1D728422D48B}" presName="cycle" presStyleCnt="0"/>
      <dgm:spPr/>
    </dgm:pt>
    <dgm:pt modelId="{9115EBAF-E5A4-4F1C-944B-86DDD659EA77}" type="pres">
      <dgm:prSet presAssocID="{90DFAA42-448E-4387-855B-1D728422D48B}" presName="srcNode" presStyleLbl="node1" presStyleIdx="0" presStyleCnt="3"/>
      <dgm:spPr/>
    </dgm:pt>
    <dgm:pt modelId="{C6EFDF80-6458-4AD7-8D63-C1C09F011507}" type="pres">
      <dgm:prSet presAssocID="{90DFAA42-448E-4387-855B-1D728422D48B}" presName="conn" presStyleLbl="parChTrans1D2" presStyleIdx="0" presStyleCnt="1"/>
      <dgm:spPr/>
    </dgm:pt>
    <dgm:pt modelId="{89681A8C-8EA0-4292-A56C-4E2FDD7C5CE4}" type="pres">
      <dgm:prSet presAssocID="{90DFAA42-448E-4387-855B-1D728422D48B}" presName="extraNode" presStyleLbl="node1" presStyleIdx="0" presStyleCnt="3"/>
      <dgm:spPr/>
    </dgm:pt>
    <dgm:pt modelId="{53D903FF-9ED9-42A4-A94B-1034BDFDD93D}" type="pres">
      <dgm:prSet presAssocID="{90DFAA42-448E-4387-855B-1D728422D48B}" presName="dstNode" presStyleLbl="node1" presStyleIdx="0" presStyleCnt="3"/>
      <dgm:spPr/>
    </dgm:pt>
    <dgm:pt modelId="{0AA77A49-4485-4C82-96C7-E017A489FBD0}" type="pres">
      <dgm:prSet presAssocID="{C825B0F8-724D-4D8E-92E6-10BBED421745}" presName="text_1" presStyleLbl="node1" presStyleIdx="0" presStyleCnt="3">
        <dgm:presLayoutVars>
          <dgm:bulletEnabled val="1"/>
        </dgm:presLayoutVars>
      </dgm:prSet>
      <dgm:spPr/>
    </dgm:pt>
    <dgm:pt modelId="{93BD15A1-D9DA-4026-80A5-5656843D279F}" type="pres">
      <dgm:prSet presAssocID="{C825B0F8-724D-4D8E-92E6-10BBED421745}" presName="accent_1" presStyleCnt="0"/>
      <dgm:spPr/>
    </dgm:pt>
    <dgm:pt modelId="{9687C9B0-C23C-4F7D-9E98-E8C4FDBF47DB}" type="pres">
      <dgm:prSet presAssocID="{C825B0F8-724D-4D8E-92E6-10BBED421745}" presName="accentRepeatNode" presStyleLbl="solidFgAcc1" presStyleIdx="0" presStyleCnt="3"/>
      <dgm:spPr/>
    </dgm:pt>
    <dgm:pt modelId="{86B2EB09-C9F8-40D4-AB91-6C847C6797D1}" type="pres">
      <dgm:prSet presAssocID="{885A1F6A-453E-4349-92C3-CE8047DB5D0F}" presName="text_2" presStyleLbl="node1" presStyleIdx="1" presStyleCnt="3">
        <dgm:presLayoutVars>
          <dgm:bulletEnabled val="1"/>
        </dgm:presLayoutVars>
      </dgm:prSet>
      <dgm:spPr/>
    </dgm:pt>
    <dgm:pt modelId="{55AAF6C5-176A-410A-9C56-C67E8CFB3CE0}" type="pres">
      <dgm:prSet presAssocID="{885A1F6A-453E-4349-92C3-CE8047DB5D0F}" presName="accent_2" presStyleCnt="0"/>
      <dgm:spPr/>
    </dgm:pt>
    <dgm:pt modelId="{584857EC-5F2A-4510-BFB2-89B377C534D4}" type="pres">
      <dgm:prSet presAssocID="{885A1F6A-453E-4349-92C3-CE8047DB5D0F}" presName="accentRepeatNode" presStyleLbl="solidFgAcc1" presStyleIdx="1" presStyleCnt="3"/>
      <dgm:spPr/>
    </dgm:pt>
    <dgm:pt modelId="{832A9DAE-A65A-4262-BD5B-84FE42885CC7}" type="pres">
      <dgm:prSet presAssocID="{EC049CE7-0084-4CBE-8333-A2FF5EB0CD6D}" presName="text_3" presStyleLbl="node1" presStyleIdx="2" presStyleCnt="3" custScaleY="169064">
        <dgm:presLayoutVars>
          <dgm:bulletEnabled val="1"/>
        </dgm:presLayoutVars>
      </dgm:prSet>
      <dgm:spPr/>
    </dgm:pt>
    <dgm:pt modelId="{EFB59DEA-8481-422F-A578-F301193EB1AD}" type="pres">
      <dgm:prSet presAssocID="{EC049CE7-0084-4CBE-8333-A2FF5EB0CD6D}" presName="accent_3" presStyleCnt="0"/>
      <dgm:spPr/>
    </dgm:pt>
    <dgm:pt modelId="{2DE0AC50-7691-4651-8230-AFAF19B47A15}" type="pres">
      <dgm:prSet presAssocID="{EC049CE7-0084-4CBE-8333-A2FF5EB0CD6D}" presName="accentRepeatNode" presStyleLbl="solidFgAcc1" presStyleIdx="2" presStyleCnt="3"/>
      <dgm:spPr/>
    </dgm:pt>
  </dgm:ptLst>
  <dgm:cxnLst>
    <dgm:cxn modelId="{4BD7B403-B15F-4FBD-9AE1-97A5C77A8D43}" type="presOf" srcId="{DB4FB70D-0136-4042-B23A-280BE3835700}" destId="{832A9DAE-A65A-4262-BD5B-84FE42885CC7}" srcOrd="0" destOrd="1" presId="urn:microsoft.com/office/officeart/2008/layout/VerticalCurvedList"/>
    <dgm:cxn modelId="{EAABB311-A823-4533-89CA-8CE2CAAB8017}" type="presOf" srcId="{885A1F6A-453E-4349-92C3-CE8047DB5D0F}" destId="{86B2EB09-C9F8-40D4-AB91-6C847C6797D1}" srcOrd="0" destOrd="0" presId="urn:microsoft.com/office/officeart/2008/layout/VerticalCurvedList"/>
    <dgm:cxn modelId="{FF1BAB38-532C-4B86-A3F5-9384BF2D0C52}" type="presOf" srcId="{C825B0F8-724D-4D8E-92E6-10BBED421745}" destId="{0AA77A49-4485-4C82-96C7-E017A489FBD0}" srcOrd="0" destOrd="0" presId="urn:microsoft.com/office/officeart/2008/layout/VerticalCurvedList"/>
    <dgm:cxn modelId="{C777023A-941F-4C55-9251-A62A66F647BF}" type="presOf" srcId="{A8D38F37-43BC-41E8-B557-881D92A1897F}" destId="{0AA77A49-4485-4C82-96C7-E017A489FBD0}" srcOrd="0" destOrd="1" presId="urn:microsoft.com/office/officeart/2008/layout/VerticalCurvedList"/>
    <dgm:cxn modelId="{2E7CAF3A-14D0-4625-BEFE-28A33BC06A0C}" type="presOf" srcId="{EC049CE7-0084-4CBE-8333-A2FF5EB0CD6D}" destId="{832A9DAE-A65A-4262-BD5B-84FE42885CC7}" srcOrd="0" destOrd="0" presId="urn:microsoft.com/office/officeart/2008/layout/VerticalCurvedList"/>
    <dgm:cxn modelId="{1A62035C-0B31-4356-B268-BF699BF6AC09}" srcId="{90DFAA42-448E-4387-855B-1D728422D48B}" destId="{885A1F6A-453E-4349-92C3-CE8047DB5D0F}" srcOrd="1" destOrd="0" parTransId="{B5362BB6-4090-4FB5-9E89-4593FB468A04}" sibTransId="{B8FF3D6F-C1F7-4513-A032-564D4ABC968F}"/>
    <dgm:cxn modelId="{4DBDFE70-878E-456A-8B30-C12346CA16B2}" srcId="{C825B0F8-724D-4D8E-92E6-10BBED421745}" destId="{A8D38F37-43BC-41E8-B557-881D92A1897F}" srcOrd="0" destOrd="0" parTransId="{397952EC-BBAF-471E-B89E-97A018821B1E}" sibTransId="{1E1997DE-6D26-47AD-8823-B91FFB2FDE94}"/>
    <dgm:cxn modelId="{197EF491-A867-4F9D-87AE-4381106DF981}" type="presOf" srcId="{C6917B2B-2538-4D31-B8E0-E045929281A2}" destId="{86B2EB09-C9F8-40D4-AB91-6C847C6797D1}" srcOrd="0" destOrd="1" presId="urn:microsoft.com/office/officeart/2008/layout/VerticalCurvedList"/>
    <dgm:cxn modelId="{2A8BCD92-7F42-4C90-A9D1-1D910158A318}" type="presOf" srcId="{90DFAA42-448E-4387-855B-1D728422D48B}" destId="{5D86DDD7-6260-47B5-8A60-3DDE4727497B}" srcOrd="0" destOrd="0" presId="urn:microsoft.com/office/officeart/2008/layout/VerticalCurvedList"/>
    <dgm:cxn modelId="{A3B8CD96-E43C-443D-AA2B-FEDB5599FC51}" srcId="{885A1F6A-453E-4349-92C3-CE8047DB5D0F}" destId="{C6917B2B-2538-4D31-B8E0-E045929281A2}" srcOrd="0" destOrd="0" parTransId="{3958A6ED-DCB0-4C66-BE25-FF9C6DED669A}" sibTransId="{FAAAD6A7-875C-4E89-A579-E737EB2C9053}"/>
    <dgm:cxn modelId="{E45F5A9C-82BE-410E-BD0A-04EEF7329280}" srcId="{EC049CE7-0084-4CBE-8333-A2FF5EB0CD6D}" destId="{DB4FB70D-0136-4042-B23A-280BE3835700}" srcOrd="0" destOrd="0" parTransId="{62DF40BB-1ACB-4482-B0EA-045B48C04EC0}" sibTransId="{B79CEDF0-C28D-4D40-951B-BB6DDC5BDB35}"/>
    <dgm:cxn modelId="{E90805BA-86B8-45B0-A026-0210FC435961}" srcId="{90DFAA42-448E-4387-855B-1D728422D48B}" destId="{C825B0F8-724D-4D8E-92E6-10BBED421745}" srcOrd="0" destOrd="0" parTransId="{FE2D0A30-96FF-4F8C-A7C8-98948482A1AF}" sibTransId="{DDC8508F-79D3-4DB3-9A6C-DCE85B56FB86}"/>
    <dgm:cxn modelId="{581937BA-DA88-4D70-8CE9-BE33C811EF76}" srcId="{90DFAA42-448E-4387-855B-1D728422D48B}" destId="{EC049CE7-0084-4CBE-8333-A2FF5EB0CD6D}" srcOrd="2" destOrd="0" parTransId="{15BAF565-9C65-4720-A281-C771A17F7BA4}" sibTransId="{00647F21-D5EF-4719-9AD3-0A183E36298F}"/>
    <dgm:cxn modelId="{D647D6EA-613D-4DFC-987A-EEFC16DABE7D}" type="presOf" srcId="{1E1997DE-6D26-47AD-8823-B91FFB2FDE94}" destId="{C6EFDF80-6458-4AD7-8D63-C1C09F011507}" srcOrd="0" destOrd="0" presId="urn:microsoft.com/office/officeart/2008/layout/VerticalCurvedList"/>
    <dgm:cxn modelId="{7076F71C-93B3-4DBD-99EF-C92C5ABCE10D}" type="presParOf" srcId="{5D86DDD7-6260-47B5-8A60-3DDE4727497B}" destId="{FA9E0E93-B45B-4883-8593-FD6E2255B681}" srcOrd="0" destOrd="0" presId="urn:microsoft.com/office/officeart/2008/layout/VerticalCurvedList"/>
    <dgm:cxn modelId="{34924B48-A7B8-434B-997B-D1260B7A2796}" type="presParOf" srcId="{FA9E0E93-B45B-4883-8593-FD6E2255B681}" destId="{462B7160-7D4E-4232-A380-5437245A6D6F}" srcOrd="0" destOrd="0" presId="urn:microsoft.com/office/officeart/2008/layout/VerticalCurvedList"/>
    <dgm:cxn modelId="{80089689-2242-4224-85AC-C4CEA4D80970}" type="presParOf" srcId="{462B7160-7D4E-4232-A380-5437245A6D6F}" destId="{9115EBAF-E5A4-4F1C-944B-86DDD659EA77}" srcOrd="0" destOrd="0" presId="urn:microsoft.com/office/officeart/2008/layout/VerticalCurvedList"/>
    <dgm:cxn modelId="{F167F6AA-97B2-483E-B315-6E393ED92E06}" type="presParOf" srcId="{462B7160-7D4E-4232-A380-5437245A6D6F}" destId="{C6EFDF80-6458-4AD7-8D63-C1C09F011507}" srcOrd="1" destOrd="0" presId="urn:microsoft.com/office/officeart/2008/layout/VerticalCurvedList"/>
    <dgm:cxn modelId="{0D7CE25A-0DE7-48F3-BB90-2A64BEDBAC41}" type="presParOf" srcId="{462B7160-7D4E-4232-A380-5437245A6D6F}" destId="{89681A8C-8EA0-4292-A56C-4E2FDD7C5CE4}" srcOrd="2" destOrd="0" presId="urn:microsoft.com/office/officeart/2008/layout/VerticalCurvedList"/>
    <dgm:cxn modelId="{EBD19055-34ED-4314-8C7A-9F598A015F38}" type="presParOf" srcId="{462B7160-7D4E-4232-A380-5437245A6D6F}" destId="{53D903FF-9ED9-42A4-A94B-1034BDFDD93D}" srcOrd="3" destOrd="0" presId="urn:microsoft.com/office/officeart/2008/layout/VerticalCurvedList"/>
    <dgm:cxn modelId="{CFBE9424-D4CE-47B6-92A0-7C6E52F2ECD5}" type="presParOf" srcId="{FA9E0E93-B45B-4883-8593-FD6E2255B681}" destId="{0AA77A49-4485-4C82-96C7-E017A489FBD0}" srcOrd="1" destOrd="0" presId="urn:microsoft.com/office/officeart/2008/layout/VerticalCurvedList"/>
    <dgm:cxn modelId="{6AF6CBD1-90B1-4BCE-A375-38B234B5385F}" type="presParOf" srcId="{FA9E0E93-B45B-4883-8593-FD6E2255B681}" destId="{93BD15A1-D9DA-4026-80A5-5656843D279F}" srcOrd="2" destOrd="0" presId="urn:microsoft.com/office/officeart/2008/layout/VerticalCurvedList"/>
    <dgm:cxn modelId="{787E6009-7499-4769-B6A7-0E248D77A4D8}" type="presParOf" srcId="{93BD15A1-D9DA-4026-80A5-5656843D279F}" destId="{9687C9B0-C23C-4F7D-9E98-E8C4FDBF47DB}" srcOrd="0" destOrd="0" presId="urn:microsoft.com/office/officeart/2008/layout/VerticalCurvedList"/>
    <dgm:cxn modelId="{BFF4EC70-5BCC-4698-ADDD-4B436839DA03}" type="presParOf" srcId="{FA9E0E93-B45B-4883-8593-FD6E2255B681}" destId="{86B2EB09-C9F8-40D4-AB91-6C847C6797D1}" srcOrd="3" destOrd="0" presId="urn:microsoft.com/office/officeart/2008/layout/VerticalCurvedList"/>
    <dgm:cxn modelId="{9422592D-3700-46A3-B079-3972F8C882CE}" type="presParOf" srcId="{FA9E0E93-B45B-4883-8593-FD6E2255B681}" destId="{55AAF6C5-176A-410A-9C56-C67E8CFB3CE0}" srcOrd="4" destOrd="0" presId="urn:microsoft.com/office/officeart/2008/layout/VerticalCurvedList"/>
    <dgm:cxn modelId="{025330CB-71AA-4D97-AC1C-D563B8ACD9E1}" type="presParOf" srcId="{55AAF6C5-176A-410A-9C56-C67E8CFB3CE0}" destId="{584857EC-5F2A-4510-BFB2-89B377C534D4}" srcOrd="0" destOrd="0" presId="urn:microsoft.com/office/officeart/2008/layout/VerticalCurvedList"/>
    <dgm:cxn modelId="{95C77B09-7422-4366-A5B5-DD8ECD842C0B}" type="presParOf" srcId="{FA9E0E93-B45B-4883-8593-FD6E2255B681}" destId="{832A9DAE-A65A-4262-BD5B-84FE42885CC7}" srcOrd="5" destOrd="0" presId="urn:microsoft.com/office/officeart/2008/layout/VerticalCurvedList"/>
    <dgm:cxn modelId="{2A5A85AB-1696-4281-94E2-07E992BE522D}" type="presParOf" srcId="{FA9E0E93-B45B-4883-8593-FD6E2255B681}" destId="{EFB59DEA-8481-422F-A578-F301193EB1AD}" srcOrd="6" destOrd="0" presId="urn:microsoft.com/office/officeart/2008/layout/VerticalCurvedList"/>
    <dgm:cxn modelId="{B4E389AB-84BC-4A33-8A78-71BB20E5B4FA}" type="presParOf" srcId="{EFB59DEA-8481-422F-A578-F301193EB1AD}" destId="{2DE0AC50-7691-4651-8230-AFAF19B47A1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DFAA42-448E-4387-855B-1D728422D4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825B0F8-724D-4D8E-92E6-10BBED421745}">
      <dgm:prSet phldrT="[Text]"/>
      <dgm:spPr/>
      <dgm:t>
        <a:bodyPr/>
        <a:lstStyle/>
        <a:p>
          <a:pPr>
            <a:buFont typeface="Wingdings" panose="05000000000000000000" pitchFamily="2" charset="2"/>
            <a:buNone/>
          </a:pPr>
          <a:r>
            <a:rPr lang="en-GB" dirty="0"/>
            <a:t>How you INTEND to overcome SPECIFIC barriers: This is critical to listen out for. Make notes and consider the questions you might want to ask if this isn’t clear to you in the presentation.</a:t>
          </a:r>
          <a:endParaRPr lang="en-US" dirty="0"/>
        </a:p>
      </dgm:t>
    </dgm:pt>
    <dgm:pt modelId="{FE2D0A30-96FF-4F8C-A7C8-98948482A1AF}" type="parTrans" cxnId="{E90805BA-86B8-45B0-A026-0210FC435961}">
      <dgm:prSet/>
      <dgm:spPr/>
      <dgm:t>
        <a:bodyPr/>
        <a:lstStyle/>
        <a:p>
          <a:endParaRPr lang="en-US"/>
        </a:p>
      </dgm:t>
    </dgm:pt>
    <dgm:pt modelId="{DDC8508F-79D3-4DB3-9A6C-DCE85B56FB86}" type="sibTrans" cxnId="{E90805BA-86B8-45B0-A026-0210FC435961}">
      <dgm:prSet/>
      <dgm:spPr/>
      <dgm:t>
        <a:bodyPr/>
        <a:lstStyle/>
        <a:p>
          <a:endParaRPr lang="en-US"/>
        </a:p>
      </dgm:t>
    </dgm:pt>
    <dgm:pt modelId="{ED2E2F72-220A-4FA8-8CC7-7B4A0A3F9154}">
      <dgm:prSet phldrT="[Text]"/>
      <dgm:spPr/>
      <dgm:t>
        <a:bodyPr/>
        <a:lstStyle/>
        <a:p>
          <a:pPr>
            <a:buFont typeface="Wingdings" panose="05000000000000000000" pitchFamily="2" charset="2"/>
            <a:buNone/>
          </a:pPr>
          <a:r>
            <a:rPr lang="en-US" dirty="0"/>
            <a:t>Literature supporting specific methods and approaches. Again, listen out for what has been read and how this reading supports the pedagogy/strategies to support the individual need</a:t>
          </a:r>
        </a:p>
      </dgm:t>
    </dgm:pt>
    <dgm:pt modelId="{03386FB1-1B41-496F-A608-74DA4BEC0EA3}" type="parTrans" cxnId="{D550D542-E906-43DF-B9A5-AD883622FB59}">
      <dgm:prSet/>
      <dgm:spPr/>
      <dgm:t>
        <a:bodyPr/>
        <a:lstStyle/>
        <a:p>
          <a:endParaRPr lang="en-GB"/>
        </a:p>
      </dgm:t>
    </dgm:pt>
    <dgm:pt modelId="{439E21FA-69A5-4B34-948B-56041978D146}" type="sibTrans" cxnId="{D550D542-E906-43DF-B9A5-AD883622FB59}">
      <dgm:prSet/>
      <dgm:spPr/>
      <dgm:t>
        <a:bodyPr/>
        <a:lstStyle/>
        <a:p>
          <a:endParaRPr lang="en-GB"/>
        </a:p>
      </dgm:t>
    </dgm:pt>
    <dgm:pt modelId="{71D16C1A-9578-4E88-92AE-E5AF9822A8C0}">
      <dgm:prSet phldrT="[Text]"/>
      <dgm:spPr/>
      <dgm:t>
        <a:bodyPr/>
        <a:lstStyle/>
        <a:p>
          <a:pPr>
            <a:buFont typeface="Wingdings" panose="05000000000000000000" pitchFamily="2" charset="2"/>
            <a:buNone/>
          </a:pPr>
          <a:r>
            <a:rPr lang="en-US" dirty="0"/>
            <a:t>Any critical reflections on the literature/approaches</a:t>
          </a:r>
        </a:p>
      </dgm:t>
    </dgm:pt>
    <dgm:pt modelId="{5D3D677E-0D62-4E0F-A5FB-F37F75E7CB83}" type="parTrans" cxnId="{116C7FA6-955B-4F99-A68D-8BB5B8535F92}">
      <dgm:prSet/>
      <dgm:spPr/>
      <dgm:t>
        <a:bodyPr/>
        <a:lstStyle/>
        <a:p>
          <a:endParaRPr lang="en-GB"/>
        </a:p>
      </dgm:t>
    </dgm:pt>
    <dgm:pt modelId="{804B5C60-63F0-4CF7-8C64-23E2861AB346}" type="sibTrans" cxnId="{116C7FA6-955B-4F99-A68D-8BB5B8535F92}">
      <dgm:prSet/>
      <dgm:spPr/>
      <dgm:t>
        <a:bodyPr/>
        <a:lstStyle/>
        <a:p>
          <a:endParaRPr lang="en-GB"/>
        </a:p>
      </dgm:t>
    </dgm:pt>
    <dgm:pt modelId="{F97C52F0-143D-40F3-99EE-F62F7E7838D2}" type="pres">
      <dgm:prSet presAssocID="{90DFAA42-448E-4387-855B-1D728422D48B}" presName="linear" presStyleCnt="0">
        <dgm:presLayoutVars>
          <dgm:animLvl val="lvl"/>
          <dgm:resizeHandles val="exact"/>
        </dgm:presLayoutVars>
      </dgm:prSet>
      <dgm:spPr/>
    </dgm:pt>
    <dgm:pt modelId="{6C26248D-D622-4A55-B2DC-06E276C4FA6B}" type="pres">
      <dgm:prSet presAssocID="{C825B0F8-724D-4D8E-92E6-10BBED421745}" presName="parentText" presStyleLbl="node1" presStyleIdx="0" presStyleCnt="3">
        <dgm:presLayoutVars>
          <dgm:chMax val="0"/>
          <dgm:bulletEnabled val="1"/>
        </dgm:presLayoutVars>
      </dgm:prSet>
      <dgm:spPr/>
    </dgm:pt>
    <dgm:pt modelId="{FB2084E4-8332-452B-921F-583DCA779AF6}" type="pres">
      <dgm:prSet presAssocID="{DDC8508F-79D3-4DB3-9A6C-DCE85B56FB86}" presName="spacer" presStyleCnt="0"/>
      <dgm:spPr/>
    </dgm:pt>
    <dgm:pt modelId="{D86497DC-1F34-4DE9-8EB6-13F5259D81A4}" type="pres">
      <dgm:prSet presAssocID="{ED2E2F72-220A-4FA8-8CC7-7B4A0A3F9154}" presName="parentText" presStyleLbl="node1" presStyleIdx="1" presStyleCnt="3">
        <dgm:presLayoutVars>
          <dgm:chMax val="0"/>
          <dgm:bulletEnabled val="1"/>
        </dgm:presLayoutVars>
      </dgm:prSet>
      <dgm:spPr/>
    </dgm:pt>
    <dgm:pt modelId="{24D2551E-7D2B-4889-922F-72DD1C62552C}" type="pres">
      <dgm:prSet presAssocID="{439E21FA-69A5-4B34-948B-56041978D146}" presName="spacer" presStyleCnt="0"/>
      <dgm:spPr/>
    </dgm:pt>
    <dgm:pt modelId="{0B5D3EB5-9A3E-4E2B-9232-5ACF83B6795A}" type="pres">
      <dgm:prSet presAssocID="{71D16C1A-9578-4E88-92AE-E5AF9822A8C0}" presName="parentText" presStyleLbl="node1" presStyleIdx="2" presStyleCnt="3">
        <dgm:presLayoutVars>
          <dgm:chMax val="0"/>
          <dgm:bulletEnabled val="1"/>
        </dgm:presLayoutVars>
      </dgm:prSet>
      <dgm:spPr/>
    </dgm:pt>
  </dgm:ptLst>
  <dgm:cxnLst>
    <dgm:cxn modelId="{89F36102-C82A-4289-AECF-BD7A30326DBE}" type="presOf" srcId="{C825B0F8-724D-4D8E-92E6-10BBED421745}" destId="{6C26248D-D622-4A55-B2DC-06E276C4FA6B}" srcOrd="0" destOrd="0" presId="urn:microsoft.com/office/officeart/2005/8/layout/vList2"/>
    <dgm:cxn modelId="{D550D542-E906-43DF-B9A5-AD883622FB59}" srcId="{90DFAA42-448E-4387-855B-1D728422D48B}" destId="{ED2E2F72-220A-4FA8-8CC7-7B4A0A3F9154}" srcOrd="1" destOrd="0" parTransId="{03386FB1-1B41-496F-A608-74DA4BEC0EA3}" sibTransId="{439E21FA-69A5-4B34-948B-56041978D146}"/>
    <dgm:cxn modelId="{116C7FA6-955B-4F99-A68D-8BB5B8535F92}" srcId="{90DFAA42-448E-4387-855B-1D728422D48B}" destId="{71D16C1A-9578-4E88-92AE-E5AF9822A8C0}" srcOrd="2" destOrd="0" parTransId="{5D3D677E-0D62-4E0F-A5FB-F37F75E7CB83}" sibTransId="{804B5C60-63F0-4CF7-8C64-23E2861AB346}"/>
    <dgm:cxn modelId="{08472CA8-044F-4DEE-B881-C28053ED1119}" type="presOf" srcId="{ED2E2F72-220A-4FA8-8CC7-7B4A0A3F9154}" destId="{D86497DC-1F34-4DE9-8EB6-13F5259D81A4}" srcOrd="0" destOrd="0" presId="urn:microsoft.com/office/officeart/2005/8/layout/vList2"/>
    <dgm:cxn modelId="{E90805BA-86B8-45B0-A026-0210FC435961}" srcId="{90DFAA42-448E-4387-855B-1D728422D48B}" destId="{C825B0F8-724D-4D8E-92E6-10BBED421745}" srcOrd="0" destOrd="0" parTransId="{FE2D0A30-96FF-4F8C-A7C8-98948482A1AF}" sibTransId="{DDC8508F-79D3-4DB3-9A6C-DCE85B56FB86}"/>
    <dgm:cxn modelId="{6E852CBA-E1B1-4115-8DB5-30326F7D4462}" type="presOf" srcId="{71D16C1A-9578-4E88-92AE-E5AF9822A8C0}" destId="{0B5D3EB5-9A3E-4E2B-9232-5ACF83B6795A}" srcOrd="0" destOrd="0" presId="urn:microsoft.com/office/officeart/2005/8/layout/vList2"/>
    <dgm:cxn modelId="{966765F0-62A0-4021-9CCF-E2BA1BE4B3B5}" type="presOf" srcId="{90DFAA42-448E-4387-855B-1D728422D48B}" destId="{F97C52F0-143D-40F3-99EE-F62F7E7838D2}" srcOrd="0" destOrd="0" presId="urn:microsoft.com/office/officeart/2005/8/layout/vList2"/>
    <dgm:cxn modelId="{0CC16A64-37B2-4A80-BA3A-ED2E1EF52186}" type="presParOf" srcId="{F97C52F0-143D-40F3-99EE-F62F7E7838D2}" destId="{6C26248D-D622-4A55-B2DC-06E276C4FA6B}" srcOrd="0" destOrd="0" presId="urn:microsoft.com/office/officeart/2005/8/layout/vList2"/>
    <dgm:cxn modelId="{34B77E77-EF41-46C9-BC85-25FC31B93D94}" type="presParOf" srcId="{F97C52F0-143D-40F3-99EE-F62F7E7838D2}" destId="{FB2084E4-8332-452B-921F-583DCA779AF6}" srcOrd="1" destOrd="0" presId="urn:microsoft.com/office/officeart/2005/8/layout/vList2"/>
    <dgm:cxn modelId="{70F6905A-8130-4AD3-B0DA-5DD9CABE8FFC}" type="presParOf" srcId="{F97C52F0-143D-40F3-99EE-F62F7E7838D2}" destId="{D86497DC-1F34-4DE9-8EB6-13F5259D81A4}" srcOrd="2" destOrd="0" presId="urn:microsoft.com/office/officeart/2005/8/layout/vList2"/>
    <dgm:cxn modelId="{F7A323D8-B753-4383-A0CA-C6F716D98E22}" type="presParOf" srcId="{F97C52F0-143D-40F3-99EE-F62F7E7838D2}" destId="{24D2551E-7D2B-4889-922F-72DD1C62552C}" srcOrd="3" destOrd="0" presId="urn:microsoft.com/office/officeart/2005/8/layout/vList2"/>
    <dgm:cxn modelId="{B1ACFB36-C9F8-4D55-851F-93CCCAB6DC1B}" type="presParOf" srcId="{F97C52F0-143D-40F3-99EE-F62F7E7838D2}" destId="{0B5D3EB5-9A3E-4E2B-9232-5ACF83B6795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FDF80-6458-4AD7-8D63-C1C09F011507}">
      <dsp:nvSpPr>
        <dsp:cNvPr id="0" name=""/>
        <dsp:cNvSpPr/>
      </dsp:nvSpPr>
      <dsp:spPr>
        <a:xfrm>
          <a:off x="-5380799" y="-824045"/>
          <a:ext cx="6407660" cy="6407660"/>
        </a:xfrm>
        <a:prstGeom prst="blockArc">
          <a:avLst>
            <a:gd name="adj1" fmla="val 18900000"/>
            <a:gd name="adj2" fmla="val 2700000"/>
            <a:gd name="adj3" fmla="val 337"/>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A77A49-4485-4C82-96C7-E017A489FBD0}">
      <dsp:nvSpPr>
        <dsp:cNvPr id="0" name=""/>
        <dsp:cNvSpPr/>
      </dsp:nvSpPr>
      <dsp:spPr>
        <a:xfrm>
          <a:off x="660628" y="475956"/>
          <a:ext cx="8200324" cy="95191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5582" tIns="63500" rIns="63500" bIns="63500" numCol="1" spcCol="1270" anchor="t" anchorCtr="0">
          <a:noAutofit/>
        </a:bodyPr>
        <a:lstStyle/>
        <a:p>
          <a:pPr marL="0" lvl="0" indent="0" algn="l" defTabSz="1111250">
            <a:lnSpc>
              <a:spcPct val="90000"/>
            </a:lnSpc>
            <a:spcBef>
              <a:spcPct val="0"/>
            </a:spcBef>
            <a:spcAft>
              <a:spcPct val="35000"/>
            </a:spcAft>
            <a:buFont typeface="Wingdings" panose="05000000000000000000" pitchFamily="2" charset="2"/>
            <a:buNone/>
          </a:pPr>
          <a:r>
            <a:rPr lang="en-GB" sz="2500" kern="1200" dirty="0"/>
            <a:t>Have you set the issue in context? </a:t>
          </a:r>
          <a:endParaRPr lang="en-US" sz="2500" kern="1200" dirty="0"/>
        </a:p>
        <a:p>
          <a:pPr marL="228600" lvl="1" indent="-228600" algn="l" defTabSz="889000">
            <a:lnSpc>
              <a:spcPct val="90000"/>
            </a:lnSpc>
            <a:spcBef>
              <a:spcPct val="0"/>
            </a:spcBef>
            <a:spcAft>
              <a:spcPct val="15000"/>
            </a:spcAft>
            <a:buChar char="•"/>
          </a:pPr>
          <a:r>
            <a:rPr lang="en-GB" sz="2000" kern="1200" dirty="0"/>
            <a:t>What sort? National? School? Class?</a:t>
          </a:r>
        </a:p>
      </dsp:txBody>
      <dsp:txXfrm>
        <a:off x="660628" y="475956"/>
        <a:ext cx="8200324" cy="951913"/>
      </dsp:txXfrm>
    </dsp:sp>
    <dsp:sp modelId="{9687C9B0-C23C-4F7D-9E98-E8C4FDBF47DB}">
      <dsp:nvSpPr>
        <dsp:cNvPr id="0" name=""/>
        <dsp:cNvSpPr/>
      </dsp:nvSpPr>
      <dsp:spPr>
        <a:xfrm>
          <a:off x="65682" y="356967"/>
          <a:ext cx="1189892" cy="1189892"/>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B2EB09-C9F8-40D4-AB91-6C847C6797D1}">
      <dsp:nvSpPr>
        <dsp:cNvPr id="0" name=""/>
        <dsp:cNvSpPr/>
      </dsp:nvSpPr>
      <dsp:spPr>
        <a:xfrm>
          <a:off x="1006648" y="1903827"/>
          <a:ext cx="7854304" cy="95191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5582" tIns="63500" rIns="63500" bIns="63500" numCol="1" spcCol="1270" anchor="t" anchorCtr="0">
          <a:noAutofit/>
        </a:bodyPr>
        <a:lstStyle/>
        <a:p>
          <a:pPr marL="0" lvl="0" indent="0" algn="l" defTabSz="1111250">
            <a:lnSpc>
              <a:spcPct val="90000"/>
            </a:lnSpc>
            <a:spcBef>
              <a:spcPct val="0"/>
            </a:spcBef>
            <a:spcAft>
              <a:spcPct val="35000"/>
            </a:spcAft>
            <a:buNone/>
          </a:pPr>
          <a:r>
            <a:rPr lang="en-GB" sz="2500" kern="1200" dirty="0"/>
            <a:t>Have you defined the issue clearly?</a:t>
          </a:r>
        </a:p>
        <a:p>
          <a:pPr marL="228600" lvl="1" indent="-228600" algn="l" defTabSz="889000">
            <a:lnSpc>
              <a:spcPct val="90000"/>
            </a:lnSpc>
            <a:spcBef>
              <a:spcPct val="0"/>
            </a:spcBef>
            <a:spcAft>
              <a:spcPct val="15000"/>
            </a:spcAft>
            <a:buChar char="•"/>
          </a:pPr>
          <a:r>
            <a:rPr lang="en-GB" sz="2000" kern="1200" dirty="0"/>
            <a:t>Do we know the general barriers?</a:t>
          </a:r>
        </a:p>
      </dsp:txBody>
      <dsp:txXfrm>
        <a:off x="1006648" y="1903827"/>
        <a:ext cx="7854304" cy="951913"/>
      </dsp:txXfrm>
    </dsp:sp>
    <dsp:sp modelId="{584857EC-5F2A-4510-BFB2-89B377C534D4}">
      <dsp:nvSpPr>
        <dsp:cNvPr id="0" name=""/>
        <dsp:cNvSpPr/>
      </dsp:nvSpPr>
      <dsp:spPr>
        <a:xfrm>
          <a:off x="411702" y="1784838"/>
          <a:ext cx="1189892" cy="1189892"/>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2A9DAE-A65A-4262-BD5B-84FE42885CC7}">
      <dsp:nvSpPr>
        <dsp:cNvPr id="0" name=""/>
        <dsp:cNvSpPr/>
      </dsp:nvSpPr>
      <dsp:spPr>
        <a:xfrm>
          <a:off x="660628" y="3002983"/>
          <a:ext cx="8200324" cy="160934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5582" tIns="63500" rIns="63500" bIns="63500" numCol="1" spcCol="1270" anchor="t" anchorCtr="0">
          <a:noAutofit/>
        </a:bodyPr>
        <a:lstStyle/>
        <a:p>
          <a:pPr marL="0" lvl="0" indent="0" algn="l" defTabSz="1111250">
            <a:lnSpc>
              <a:spcPct val="90000"/>
            </a:lnSpc>
            <a:spcBef>
              <a:spcPct val="0"/>
            </a:spcBef>
            <a:spcAft>
              <a:spcPct val="35000"/>
            </a:spcAft>
            <a:buNone/>
          </a:pPr>
          <a:r>
            <a:rPr lang="en-GB" sz="2500" kern="1200" dirty="0"/>
            <a:t>Have you linked the issue to your teaching?</a:t>
          </a:r>
        </a:p>
        <a:p>
          <a:pPr marL="228600" lvl="1" indent="-228600" algn="l" defTabSz="889000">
            <a:lnSpc>
              <a:spcPct val="90000"/>
            </a:lnSpc>
            <a:spcBef>
              <a:spcPct val="0"/>
            </a:spcBef>
            <a:spcAft>
              <a:spcPct val="15000"/>
            </a:spcAft>
            <a:buChar char="•"/>
          </a:pPr>
          <a:r>
            <a:rPr lang="en-GB" sz="2000" kern="1200" dirty="0"/>
            <a:t>Can we see how the issue intersects with your teaching? Here we are listening for what has been observed, what has been planned for, etc.</a:t>
          </a:r>
        </a:p>
      </dsp:txBody>
      <dsp:txXfrm>
        <a:off x="660628" y="3002983"/>
        <a:ext cx="8200324" cy="1609343"/>
      </dsp:txXfrm>
    </dsp:sp>
    <dsp:sp modelId="{2DE0AC50-7691-4651-8230-AFAF19B47A15}">
      <dsp:nvSpPr>
        <dsp:cNvPr id="0" name=""/>
        <dsp:cNvSpPr/>
      </dsp:nvSpPr>
      <dsp:spPr>
        <a:xfrm>
          <a:off x="65682" y="3212709"/>
          <a:ext cx="1189892" cy="1189892"/>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6248D-D622-4A55-B2DC-06E276C4FA6B}">
      <dsp:nvSpPr>
        <dsp:cNvPr id="0" name=""/>
        <dsp:cNvSpPr/>
      </dsp:nvSpPr>
      <dsp:spPr>
        <a:xfrm>
          <a:off x="0" y="47967"/>
          <a:ext cx="8668727" cy="12647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Font typeface="Wingdings" panose="05000000000000000000" pitchFamily="2" charset="2"/>
            <a:buNone/>
          </a:pPr>
          <a:r>
            <a:rPr lang="en-GB" sz="2300" kern="1200" dirty="0"/>
            <a:t>How you INTEND to overcome SPECIFIC barriers: This is critical to listen out for. Make notes and consider the questions you might want to ask if this isn’t clear to you in the presentation.</a:t>
          </a:r>
          <a:endParaRPr lang="en-US" sz="2300" kern="1200" dirty="0"/>
        </a:p>
      </dsp:txBody>
      <dsp:txXfrm>
        <a:off x="61741" y="109708"/>
        <a:ext cx="8545245" cy="1141288"/>
      </dsp:txXfrm>
    </dsp:sp>
    <dsp:sp modelId="{D86497DC-1F34-4DE9-8EB6-13F5259D81A4}">
      <dsp:nvSpPr>
        <dsp:cNvPr id="0" name=""/>
        <dsp:cNvSpPr/>
      </dsp:nvSpPr>
      <dsp:spPr>
        <a:xfrm>
          <a:off x="0" y="1378977"/>
          <a:ext cx="8668727" cy="12647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Font typeface="Wingdings" panose="05000000000000000000" pitchFamily="2" charset="2"/>
            <a:buNone/>
          </a:pPr>
          <a:r>
            <a:rPr lang="en-US" sz="2300" kern="1200" dirty="0"/>
            <a:t>Literature supporting specific methods and approaches. Again, listen out for what has been read and how this reading supports the pedagogy/strategies to support the individual need</a:t>
          </a:r>
        </a:p>
      </dsp:txBody>
      <dsp:txXfrm>
        <a:off x="61741" y="1440718"/>
        <a:ext cx="8545245" cy="1141288"/>
      </dsp:txXfrm>
    </dsp:sp>
    <dsp:sp modelId="{0B5D3EB5-9A3E-4E2B-9232-5ACF83B6795A}">
      <dsp:nvSpPr>
        <dsp:cNvPr id="0" name=""/>
        <dsp:cNvSpPr/>
      </dsp:nvSpPr>
      <dsp:spPr>
        <a:xfrm>
          <a:off x="0" y="2709987"/>
          <a:ext cx="8668727" cy="12647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Font typeface="Wingdings" panose="05000000000000000000" pitchFamily="2" charset="2"/>
            <a:buNone/>
          </a:pPr>
          <a:r>
            <a:rPr lang="en-US" sz="2300" kern="1200" dirty="0"/>
            <a:t>Any critical reflections on the literature/approaches</a:t>
          </a:r>
        </a:p>
      </dsp:txBody>
      <dsp:txXfrm>
        <a:off x="61741" y="2771728"/>
        <a:ext cx="8545245" cy="114128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B319-3AFA-3747-9CF7-CB526A24089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091C46F-2C34-FD4B-9D5D-C45F5FAC1B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B1AAE2C-1087-DA45-ACAC-4252EA42F699}"/>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5" name="Footer Placeholder 4">
            <a:extLst>
              <a:ext uri="{FF2B5EF4-FFF2-40B4-BE49-F238E27FC236}">
                <a16:creationId xmlns:a16="http://schemas.microsoft.com/office/drawing/2014/main" id="{DB287241-101F-D943-A560-1F7C81963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D63655-A8B4-A947-AD04-F95944809707}"/>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298532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1193C-E596-444A-9D83-3871325155B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154CA3-DFEF-0D42-B4CB-7509AF9F37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0E8C45-1518-374A-B68C-4C7D70B4C060}"/>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5" name="Footer Placeholder 4">
            <a:extLst>
              <a:ext uri="{FF2B5EF4-FFF2-40B4-BE49-F238E27FC236}">
                <a16:creationId xmlns:a16="http://schemas.microsoft.com/office/drawing/2014/main" id="{C55169C4-BAC5-4841-BD72-CB6480817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05C472-208A-AA41-8729-E7FDED8859C2}"/>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34561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492CF0-9A70-F043-AFA8-20D3C0908F4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31D3111-A345-E54F-B31F-983B8ED7DC4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653F00-566E-3C44-93AC-2182FE89B1DA}"/>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5" name="Footer Placeholder 4">
            <a:extLst>
              <a:ext uri="{FF2B5EF4-FFF2-40B4-BE49-F238E27FC236}">
                <a16:creationId xmlns:a16="http://schemas.microsoft.com/office/drawing/2014/main" id="{168D66AC-20BB-D145-97CE-FE6E21708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C3B62-F30A-3D45-A66F-0D62A2944878}"/>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915582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2A69-0F28-4B7A-8C53-D6F492B277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C93504-1FEC-4A0A-A4F7-EC9D16546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D494D9-E740-4596-8C1E-6C40C932F6F8}"/>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5" name="Footer Placeholder 4">
            <a:extLst>
              <a:ext uri="{FF2B5EF4-FFF2-40B4-BE49-F238E27FC236}">
                <a16:creationId xmlns:a16="http://schemas.microsoft.com/office/drawing/2014/main" id="{7624255F-3749-4D50-852D-B6726F416A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F9DB53-C132-4DCF-9424-FBEB324DED3E}"/>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418858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D97E-33B6-4FFB-BF9F-4530CBC07B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113013-763D-4318-B0F3-C2A0A12856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7120C3-0597-48FF-A5BD-E28C1C46B03C}"/>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5" name="Footer Placeholder 4">
            <a:extLst>
              <a:ext uri="{FF2B5EF4-FFF2-40B4-BE49-F238E27FC236}">
                <a16:creationId xmlns:a16="http://schemas.microsoft.com/office/drawing/2014/main" id="{FD6CDB1D-C821-4C9E-B050-1406000D3F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620762-DDFB-4525-BB4D-805C75D4777C}"/>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1145427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13D3D-ACBA-4AAE-BEC5-8434BA04C8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EC4431-1F67-4680-8CC7-DA0BD09B5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30A9A7-2D09-4856-B2C5-8F2A2C0347D1}"/>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5" name="Footer Placeholder 4">
            <a:extLst>
              <a:ext uri="{FF2B5EF4-FFF2-40B4-BE49-F238E27FC236}">
                <a16:creationId xmlns:a16="http://schemas.microsoft.com/office/drawing/2014/main" id="{3B1FF3C2-6231-4778-8D36-A7138F2A24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599EC-0BAE-4C10-8345-DCA3D78BD73A}"/>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728489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F540-1AFF-4CDD-A24B-C474DE0E5A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E60CE2-AB37-4F89-9205-34584FC94D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C93FC7-2493-42AC-9008-11DDA08DF2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E2A770-AA2E-4369-8F51-4BE9D4755D9B}"/>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6" name="Footer Placeholder 5">
            <a:extLst>
              <a:ext uri="{FF2B5EF4-FFF2-40B4-BE49-F238E27FC236}">
                <a16:creationId xmlns:a16="http://schemas.microsoft.com/office/drawing/2014/main" id="{5FA7B935-3F5B-41EB-8EFE-06900D2755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5B1D6E-6CFD-48B5-AC58-61CDE4189FC0}"/>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2076880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4C925-EE5D-4EC2-9E6E-F858060E5B5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F92B02-C1FF-4C38-B552-BCEE7509D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534F7-872A-4038-8063-6A96CEC42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41ABB46-468B-4470-B3C7-A489779BF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190F26-7FCA-4E07-BF1B-DACCD27080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6B834B-FAE5-459F-9B9D-69C5D431B9BC}"/>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8" name="Footer Placeholder 7">
            <a:extLst>
              <a:ext uri="{FF2B5EF4-FFF2-40B4-BE49-F238E27FC236}">
                <a16:creationId xmlns:a16="http://schemas.microsoft.com/office/drawing/2014/main" id="{75ED7F3E-0648-421B-BB26-1EA2218CE7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B62CF2-1436-4443-91CA-4A0C874CE2FE}"/>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147323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DF698-D621-457D-8ABA-6BE4880F8E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88B3D4D-8913-4723-BAD8-7348A3718765}"/>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4" name="Footer Placeholder 3">
            <a:extLst>
              <a:ext uri="{FF2B5EF4-FFF2-40B4-BE49-F238E27FC236}">
                <a16:creationId xmlns:a16="http://schemas.microsoft.com/office/drawing/2014/main" id="{7BA084DC-06A3-4DA7-8AD1-4FE6E41DA04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4C1685-4DB7-45C9-9C77-CBA10AE7ECF6}"/>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2529671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1E9069-80CB-4CC2-9306-F527A4988177}"/>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3" name="Footer Placeholder 2">
            <a:extLst>
              <a:ext uri="{FF2B5EF4-FFF2-40B4-BE49-F238E27FC236}">
                <a16:creationId xmlns:a16="http://schemas.microsoft.com/office/drawing/2014/main" id="{BBB8107A-A4F9-4B7C-AB86-B28A949AD86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511600-61CB-455F-9478-F48DEB121982}"/>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2262753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BCFC-14F0-43E1-8B24-B46EBA844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5CE3C4D-C27B-473F-A0D2-2319B4BA3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F554E8E-CB73-42C3-8129-ABE0FAE24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50F23A-285B-4A09-9F29-8459D4152438}"/>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6" name="Footer Placeholder 5">
            <a:extLst>
              <a:ext uri="{FF2B5EF4-FFF2-40B4-BE49-F238E27FC236}">
                <a16:creationId xmlns:a16="http://schemas.microsoft.com/office/drawing/2014/main" id="{B8ABDD92-A85A-4B67-A76A-C61DEF10FA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553AD6-CD17-435E-A91A-10EBE43954D7}"/>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305112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F1D3-14FA-424A-8A01-C92132EF16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4A52EDC-14B3-F146-816A-A91E0718198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FD673D-8E89-BD43-9A46-7E2454753B7D}"/>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5" name="Footer Placeholder 4">
            <a:extLst>
              <a:ext uri="{FF2B5EF4-FFF2-40B4-BE49-F238E27FC236}">
                <a16:creationId xmlns:a16="http://schemas.microsoft.com/office/drawing/2014/main" id="{41C59928-ECD6-5045-8417-CC08C7B7C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595C3-4459-EC43-9B12-CA3948C3C52B}"/>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3190243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3210-4B48-40E6-A5C8-65CE257288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EE4733-3736-45AC-A119-12C151D08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2026A3E-4755-4A16-A504-12A0DDA55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229968-2DFC-4C15-B359-5E5F132C3C26}"/>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6" name="Footer Placeholder 5">
            <a:extLst>
              <a:ext uri="{FF2B5EF4-FFF2-40B4-BE49-F238E27FC236}">
                <a16:creationId xmlns:a16="http://schemas.microsoft.com/office/drawing/2014/main" id="{A7ECD722-D930-4DC6-BB52-FAA4C36A2D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693CF5-581B-43D9-BEA1-28246E4F4C9E}"/>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2456013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07E1-A52F-44CE-8E01-753E0E72E19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33BD09-A48D-4849-AB8D-913E95C42E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0199B9-F471-40B3-A09C-430DD07CB1C6}"/>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5" name="Footer Placeholder 4">
            <a:extLst>
              <a:ext uri="{FF2B5EF4-FFF2-40B4-BE49-F238E27FC236}">
                <a16:creationId xmlns:a16="http://schemas.microsoft.com/office/drawing/2014/main" id="{B6FE43E5-1E95-4698-A0D5-833FAC8766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0ED05D-6C55-46FD-87C3-11F9387CD036}"/>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4057031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75FACB-86F3-46ED-B5DA-216FD93401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DCAC5E-1A39-4ABE-BAEE-EDF5251D03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A62F1B-3A71-4934-BD10-527E47467412}"/>
              </a:ext>
            </a:extLst>
          </p:cNvPr>
          <p:cNvSpPr>
            <a:spLocks noGrp="1"/>
          </p:cNvSpPr>
          <p:nvPr>
            <p:ph type="dt" sz="half" idx="10"/>
          </p:nvPr>
        </p:nvSpPr>
        <p:spPr/>
        <p:txBody>
          <a:bodyPr/>
          <a:lstStyle/>
          <a:p>
            <a:fld id="{DB5A260B-8486-4479-B0AF-61BD30BC51D2}" type="datetimeFigureOut">
              <a:rPr lang="en-GB" smtClean="0"/>
              <a:t>16/11/2023</a:t>
            </a:fld>
            <a:endParaRPr lang="en-GB"/>
          </a:p>
        </p:txBody>
      </p:sp>
      <p:sp>
        <p:nvSpPr>
          <p:cNvPr id="5" name="Footer Placeholder 4">
            <a:extLst>
              <a:ext uri="{FF2B5EF4-FFF2-40B4-BE49-F238E27FC236}">
                <a16:creationId xmlns:a16="http://schemas.microsoft.com/office/drawing/2014/main" id="{FACA3E0F-8B4B-40FB-9587-493D387DC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FEFB86-B32F-4DD4-BCB9-DE1479A71541}"/>
              </a:ext>
            </a:extLst>
          </p:cNvPr>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205161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A5001-461E-1C4F-9C7A-78B460A05B2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44DDBE6-6D35-A141-ACA0-E9206FAFCC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F18A47-C87F-0440-84E7-4C0B1163D190}"/>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5" name="Footer Placeholder 4">
            <a:extLst>
              <a:ext uri="{FF2B5EF4-FFF2-40B4-BE49-F238E27FC236}">
                <a16:creationId xmlns:a16="http://schemas.microsoft.com/office/drawing/2014/main" id="{B5C7A78A-83E9-C34E-B8C7-EB095F9A6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93D56-B334-D64C-91A9-A3372E410597}"/>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12122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FFA7-5F38-0C4C-BAF2-22541A7631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E87E684-8EB2-1048-A7F2-FEA649973C2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BBAEFE5-FDFC-1B46-AE72-6A566C9DECC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FFB7B82-D76B-FA43-B7EF-86BA15383C24}"/>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6" name="Footer Placeholder 5">
            <a:extLst>
              <a:ext uri="{FF2B5EF4-FFF2-40B4-BE49-F238E27FC236}">
                <a16:creationId xmlns:a16="http://schemas.microsoft.com/office/drawing/2014/main" id="{13D42976-B283-4B47-BED1-4CC2CAA39F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854FAA-C845-5D41-8329-DBF33E9062B3}"/>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395184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EF7-BBAE-DD4A-BDB7-72EC654E3D2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4EEC6CE-C6E8-854B-A1B5-38C4AFB66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A6315C0-CB62-A74A-9910-13D3DFBE136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B08DAA4-0A03-5345-8D6D-EE92DA8FA3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1FC13DC-C63D-B040-8F2B-51101A7F687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B48D8D-3F97-9143-94E9-2BCD4348CA44}"/>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8" name="Footer Placeholder 7">
            <a:extLst>
              <a:ext uri="{FF2B5EF4-FFF2-40B4-BE49-F238E27FC236}">
                <a16:creationId xmlns:a16="http://schemas.microsoft.com/office/drawing/2014/main" id="{48326D2C-C8CB-444A-8150-F15993CDD2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6A5A23-2E3D-2A4A-879A-27D89F9245A3}"/>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323205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EB033-6DA2-B546-91B8-67A7ACD062E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5EE7DD0-7357-F548-AC43-8FAE22D6863C}"/>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4" name="Footer Placeholder 3">
            <a:extLst>
              <a:ext uri="{FF2B5EF4-FFF2-40B4-BE49-F238E27FC236}">
                <a16:creationId xmlns:a16="http://schemas.microsoft.com/office/drawing/2014/main" id="{EF3F8FA7-DC76-E74D-9347-48D1B6D985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16B343-AF48-C142-A191-D5037F206995}"/>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417551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67BF7-F70D-4F45-B296-B34317844176}"/>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3" name="Footer Placeholder 2">
            <a:extLst>
              <a:ext uri="{FF2B5EF4-FFF2-40B4-BE49-F238E27FC236}">
                <a16:creationId xmlns:a16="http://schemas.microsoft.com/office/drawing/2014/main" id="{7EFEE1FA-F8EE-F54C-A7FF-C8B427623B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F4968A-8E98-9B42-92CA-CD485D578E6E}"/>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236854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D86A5-ECDD-E042-B2E5-0D26971E6A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D87C42B-8E60-654E-B0AD-C80049393D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8ADF484-D57E-9249-8F82-F9812006D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46A37F2-320C-A348-9039-9BA9130ABA1B}"/>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6" name="Footer Placeholder 5">
            <a:extLst>
              <a:ext uri="{FF2B5EF4-FFF2-40B4-BE49-F238E27FC236}">
                <a16:creationId xmlns:a16="http://schemas.microsoft.com/office/drawing/2014/main" id="{F1BA8FEF-2E20-8D4A-BB70-5FA0B08DD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82983-FCD0-3142-B131-AD8D744809F6}"/>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401281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8720-D7C7-684F-A48E-2F106D513E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017157D-F8A8-1D4B-8FDE-E0F5899DC1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C2C90-69D0-7B47-9572-ADD520655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B10C36-CC76-0146-8C05-EFDB38B9A337}"/>
              </a:ext>
            </a:extLst>
          </p:cNvPr>
          <p:cNvSpPr>
            <a:spLocks noGrp="1"/>
          </p:cNvSpPr>
          <p:nvPr>
            <p:ph type="dt" sz="half" idx="10"/>
          </p:nvPr>
        </p:nvSpPr>
        <p:spPr/>
        <p:txBody>
          <a:bodyPr/>
          <a:lstStyle/>
          <a:p>
            <a:fld id="{B8C93D72-A397-1441-B486-4C122AEB1F34}" type="datetimeFigureOut">
              <a:rPr lang="en-US" smtClean="0"/>
              <a:t>11/16/2023</a:t>
            </a:fld>
            <a:endParaRPr lang="en-US"/>
          </a:p>
        </p:txBody>
      </p:sp>
      <p:sp>
        <p:nvSpPr>
          <p:cNvPr id="6" name="Footer Placeholder 5">
            <a:extLst>
              <a:ext uri="{FF2B5EF4-FFF2-40B4-BE49-F238E27FC236}">
                <a16:creationId xmlns:a16="http://schemas.microsoft.com/office/drawing/2014/main" id="{35E788B5-3866-9E45-82D2-7959332C8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5ECD15-FFF3-2F47-8140-7CFE377DA9A5}"/>
              </a:ext>
            </a:extLst>
          </p:cNvPr>
          <p:cNvSpPr>
            <a:spLocks noGrp="1"/>
          </p:cNvSpPr>
          <p:nvPr>
            <p:ph type="sldNum" sz="quarter" idx="12"/>
          </p:nvPr>
        </p:nvSpPr>
        <p:spPr/>
        <p:txBody>
          <a:bodyPr/>
          <a:lstStyle/>
          <a:p>
            <a:fld id="{88CFFE53-12C4-E349-BD26-6A0BB92EA8FD}" type="slidenum">
              <a:rPr lang="en-US" smtClean="0"/>
              <a:t>‹#›</a:t>
            </a:fld>
            <a:endParaRPr lang="en-US"/>
          </a:p>
        </p:txBody>
      </p:sp>
    </p:spTree>
    <p:extLst>
      <p:ext uri="{BB962C8B-B14F-4D97-AF65-F5344CB8AC3E}">
        <p14:creationId xmlns:p14="http://schemas.microsoft.com/office/powerpoint/2010/main" val="123981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A1DB71-DE00-9043-A5AC-5B8B5CCBDA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38437F8-2D5E-B34F-AFD8-0B5225059B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EAE770-A25C-B34B-AE2B-B6A7EF8EF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93D72-A397-1441-B486-4C122AEB1F34}" type="datetimeFigureOut">
              <a:rPr lang="en-US" smtClean="0"/>
              <a:t>11/16/2023</a:t>
            </a:fld>
            <a:endParaRPr lang="en-US"/>
          </a:p>
        </p:txBody>
      </p:sp>
      <p:sp>
        <p:nvSpPr>
          <p:cNvPr id="5" name="Footer Placeholder 4">
            <a:extLst>
              <a:ext uri="{FF2B5EF4-FFF2-40B4-BE49-F238E27FC236}">
                <a16:creationId xmlns:a16="http://schemas.microsoft.com/office/drawing/2014/main" id="{F9F9A656-5F27-D24B-9AA7-4A2F05C7EB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F76F08-9D95-FD4D-AA03-930344F404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FFE53-12C4-E349-BD26-6A0BB92EA8FD}" type="slidenum">
              <a:rPr lang="en-US" smtClean="0"/>
              <a:t>‹#›</a:t>
            </a:fld>
            <a:endParaRPr lang="en-US"/>
          </a:p>
        </p:txBody>
      </p:sp>
    </p:spTree>
    <p:extLst>
      <p:ext uri="{BB962C8B-B14F-4D97-AF65-F5344CB8AC3E}">
        <p14:creationId xmlns:p14="http://schemas.microsoft.com/office/powerpoint/2010/main" val="126446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D243FD-E2DF-4DF7-819E-0D910CD4B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C03EA5-6403-4C6F-A962-A4A5025FBC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320D54-7E22-49E3-8F70-D39B668AC5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A260B-8486-4479-B0AF-61BD30BC51D2}" type="datetimeFigureOut">
              <a:rPr lang="en-GB" smtClean="0"/>
              <a:t>16/11/2023</a:t>
            </a:fld>
            <a:endParaRPr lang="en-GB"/>
          </a:p>
        </p:txBody>
      </p:sp>
      <p:sp>
        <p:nvSpPr>
          <p:cNvPr id="5" name="Footer Placeholder 4">
            <a:extLst>
              <a:ext uri="{FF2B5EF4-FFF2-40B4-BE49-F238E27FC236}">
                <a16:creationId xmlns:a16="http://schemas.microsoft.com/office/drawing/2014/main" id="{EC148D49-76E3-441D-BEA9-E4597458B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F51B785-5985-4523-BCF9-57951F089A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65562-8924-4812-9C9F-1345C263009B}" type="slidenum">
              <a:rPr lang="en-GB" smtClean="0"/>
              <a:t>‹#›</a:t>
            </a:fld>
            <a:endParaRPr lang="en-GB"/>
          </a:p>
        </p:txBody>
      </p:sp>
    </p:spTree>
    <p:extLst>
      <p:ext uri="{BB962C8B-B14F-4D97-AF65-F5344CB8AC3E}">
        <p14:creationId xmlns:p14="http://schemas.microsoft.com/office/powerpoint/2010/main" val="4286326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video" Target="https://www.youtube.com/embed/EDvdzM-0roQ?start=282&amp;feature=oembe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ed.com/talks/chimamanda_ngozi_adichie_the_danger_of_a_single_story"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ed.com/talks/chimamanda_ngozi_adichie_the_danger_of_a_single_story"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5">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3ABF3-274C-2F42-9A85-400743A3CA94}"/>
              </a:ext>
            </a:extLst>
          </p:cNvPr>
          <p:cNvSpPr>
            <a:spLocks noGrp="1"/>
          </p:cNvSpPr>
          <p:nvPr>
            <p:ph type="ctrTitle"/>
          </p:nvPr>
        </p:nvSpPr>
        <p:spPr>
          <a:xfrm>
            <a:off x="1366160" y="2644627"/>
            <a:ext cx="9623404" cy="2989084"/>
          </a:xfrm>
        </p:spPr>
        <p:txBody>
          <a:bodyPr>
            <a:normAutofit/>
          </a:bodyPr>
          <a:lstStyle/>
          <a:p>
            <a:pPr algn="l"/>
            <a:br>
              <a:rPr lang="en-US" altLang="en-US" sz="1700" dirty="0"/>
            </a:br>
            <a:r>
              <a:rPr lang="en-US" altLang="en-US" sz="3100" dirty="0">
                <a:latin typeface="Athelas" panose="02000503000000020003" pitchFamily="2" charset="77"/>
              </a:rPr>
              <a:t>PGCert / Level 7 2023/24</a:t>
            </a:r>
            <a:br>
              <a:rPr lang="en-US" altLang="en-US" sz="2700" dirty="0">
                <a:latin typeface="Athelas" panose="02000503000000020003" pitchFamily="2" charset="77"/>
              </a:rPr>
            </a:br>
            <a:br>
              <a:rPr lang="en-US" altLang="en-US" sz="2700" dirty="0">
                <a:latin typeface="Athelas" panose="02000503000000020003" pitchFamily="2" charset="77"/>
              </a:rPr>
            </a:br>
            <a:r>
              <a:rPr lang="en-US" altLang="en-US" sz="3600" dirty="0">
                <a:latin typeface="Athelas" panose="02000503000000020003" pitchFamily="2" charset="77"/>
              </a:rPr>
              <a:t>Module 1: </a:t>
            </a:r>
            <a:r>
              <a:rPr lang="en-GB" altLang="en-US" sz="3600" dirty="0">
                <a:latin typeface="Athelas" panose="02000503000000020003" pitchFamily="2" charset="77"/>
              </a:rPr>
              <a:t>Supporting Individual Needs</a:t>
            </a:r>
            <a:br>
              <a:rPr lang="en-GB" altLang="en-US" sz="3600" dirty="0">
                <a:latin typeface="Athelas" panose="02000503000000020003" pitchFamily="2" charset="77"/>
              </a:rPr>
            </a:br>
            <a:br>
              <a:rPr lang="en-US" altLang="en-US" sz="3600" dirty="0">
                <a:latin typeface="Athelas" panose="02000503000000020003" pitchFamily="2" charset="77"/>
              </a:rPr>
            </a:br>
            <a:r>
              <a:rPr lang="en-US" altLang="en-US" sz="4400" dirty="0">
                <a:latin typeface="Athelas" panose="02000503000000020003" pitchFamily="2" charset="77"/>
              </a:rPr>
              <a:t>Day 2</a:t>
            </a:r>
          </a:p>
        </p:txBody>
      </p:sp>
      <p:sp>
        <p:nvSpPr>
          <p:cNvPr id="3" name="Subtitle 2">
            <a:extLst>
              <a:ext uri="{FF2B5EF4-FFF2-40B4-BE49-F238E27FC236}">
                <a16:creationId xmlns:a16="http://schemas.microsoft.com/office/drawing/2014/main" id="{C80C38CA-37B7-DC4D-98FB-C297B05E96BB}"/>
              </a:ext>
            </a:extLst>
          </p:cNvPr>
          <p:cNvSpPr>
            <a:spLocks noGrp="1"/>
          </p:cNvSpPr>
          <p:nvPr>
            <p:ph type="subTitle" idx="1"/>
          </p:nvPr>
        </p:nvSpPr>
        <p:spPr>
          <a:xfrm flipV="1">
            <a:off x="1366159" y="7036419"/>
            <a:ext cx="9623404" cy="441164"/>
          </a:xfrm>
        </p:spPr>
        <p:txBody>
          <a:bodyPr>
            <a:noAutofit/>
          </a:bodyPr>
          <a:lstStyle/>
          <a:p>
            <a:pPr algn="l"/>
            <a:endParaRPr lang="en-US" altLang="en-US" sz="1400" dirty="0"/>
          </a:p>
        </p:txBody>
      </p:sp>
      <p:sp>
        <p:nvSpPr>
          <p:cNvPr id="37" name="Rectangle 17">
            <a:extLst>
              <a:ext uri="{FF2B5EF4-FFF2-40B4-BE49-F238E27FC236}">
                <a16:creationId xmlns:a16="http://schemas.microsoft.com/office/drawing/2014/main" id="{EF5FE77B-EA4C-4573-8509-E577DCA8AF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2C19459-6763-5B4A-9662-59E04C839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9329" y="4328"/>
            <a:ext cx="4289777" cy="2989084"/>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1173462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736456-C302-C746-89E9-F84C9479093B}"/>
              </a:ext>
            </a:extLst>
          </p:cNvPr>
          <p:cNvSpPr>
            <a:spLocks noGrp="1"/>
          </p:cNvSpPr>
          <p:nvPr>
            <p:ph type="title"/>
          </p:nvPr>
        </p:nvSpPr>
        <p:spPr>
          <a:xfrm>
            <a:off x="1078752" y="423746"/>
            <a:ext cx="8288272" cy="1824231"/>
          </a:xfrm>
        </p:spPr>
        <p:txBody>
          <a:bodyPr>
            <a:normAutofit/>
          </a:bodyPr>
          <a:lstStyle/>
          <a:p>
            <a:pPr algn="ctr"/>
            <a:r>
              <a:rPr lang="en-US" altLang="en-US" sz="4000" dirty="0">
                <a:latin typeface="Athelas" panose="02000503000000020003" pitchFamily="2" charset="77"/>
              </a:rPr>
              <a:t>Personal Action Planning</a:t>
            </a:r>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722376" y="1918011"/>
            <a:ext cx="11259220" cy="4650058"/>
          </a:xfrm>
        </p:spPr>
        <p:txBody>
          <a:bodyPr>
            <a:normAutofit/>
          </a:bodyPr>
          <a:lstStyle/>
          <a:p>
            <a:pPr>
              <a:defRPr/>
            </a:pPr>
            <a:endParaRPr lang="en-US" altLang="en-US" sz="2000" dirty="0"/>
          </a:p>
          <a:p>
            <a:pPr>
              <a:defRPr/>
            </a:pPr>
            <a:r>
              <a:rPr lang="en-US" altLang="en-US" sz="2400" dirty="0"/>
              <a:t>You have made your presentation and have been given feedback from your group. Thinking back to the video earlier, you are now able to self-reflect on the process so far and self-assess your next steps. </a:t>
            </a:r>
          </a:p>
          <a:p>
            <a:pPr>
              <a:defRPr/>
            </a:pPr>
            <a:r>
              <a:rPr lang="en-US" altLang="en-US" sz="2400" dirty="0"/>
              <a:t>Spend 15 minutes reading through your feedback notes. Make notes as to where you are now and your aims for the next few weeks. Use this timeline to map out what you need to do.</a:t>
            </a:r>
          </a:p>
          <a:p>
            <a:pPr>
              <a:defRPr/>
            </a:pPr>
            <a:r>
              <a:rPr lang="en-US" altLang="en-US" sz="2400" dirty="0"/>
              <a:t>Identify what you’d like to gain from this afternoon’s session. Are there areas you are still uncertain about? Write a list of questions you’d like clarifying, either by the end of today or during your tutorial. Ensure you have these to hand in this afternoon’s session.</a:t>
            </a:r>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288966" y="1"/>
            <a:ext cx="2692630" cy="2071688"/>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250803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6B47-FAAD-8F10-FD80-C5A9B278C18E}"/>
              </a:ext>
            </a:extLst>
          </p:cNvPr>
          <p:cNvSpPr>
            <a:spLocks noGrp="1"/>
          </p:cNvSpPr>
          <p:nvPr>
            <p:ph type="title"/>
          </p:nvPr>
        </p:nvSpPr>
        <p:spPr>
          <a:xfrm>
            <a:off x="263352" y="-675456"/>
            <a:ext cx="620567" cy="45719"/>
          </a:xfrm>
        </p:spPr>
        <p:txBody>
          <a:bodyPr>
            <a:normAutofit fontScale="90000"/>
          </a:bodyPr>
          <a:lstStyle/>
          <a:p>
            <a:pPr algn="ctr"/>
            <a:endParaRPr lang="en-US" dirty="0"/>
          </a:p>
        </p:txBody>
      </p:sp>
      <p:pic>
        <p:nvPicPr>
          <p:cNvPr id="4" name="Online Media 3" descr="Don’t Call Me ‘Disadvantaged’">
            <a:hlinkClick r:id="" action="ppaction://media"/>
            <a:extLst>
              <a:ext uri="{FF2B5EF4-FFF2-40B4-BE49-F238E27FC236}">
                <a16:creationId xmlns:a16="http://schemas.microsoft.com/office/drawing/2014/main" id="{36F04955-67E0-11E3-85A8-CF364D0CDD2A}"/>
              </a:ext>
            </a:extLst>
          </p:cNvPr>
          <p:cNvPicPr>
            <a:picLocks noGrp="1" noRot="1" noChangeAspect="1"/>
          </p:cNvPicPr>
          <p:nvPr>
            <p:ph idx="1"/>
            <a:videoFile r:link="rId1"/>
          </p:nvPr>
        </p:nvPicPr>
        <p:blipFill>
          <a:blip r:embed="rId3"/>
          <a:stretch>
            <a:fillRect/>
          </a:stretch>
        </p:blipFill>
        <p:spPr>
          <a:xfrm>
            <a:off x="119336" y="116632"/>
            <a:ext cx="11953328" cy="6732322"/>
          </a:xfrm>
          <a:prstGeom prst="rect">
            <a:avLst/>
          </a:prstGeom>
        </p:spPr>
      </p:pic>
    </p:spTree>
    <p:extLst>
      <p:ext uri="{BB962C8B-B14F-4D97-AF65-F5344CB8AC3E}">
        <p14:creationId xmlns:p14="http://schemas.microsoft.com/office/powerpoint/2010/main" val="45966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3818-9F93-9C42-9975-6607570C0F34}"/>
              </a:ext>
            </a:extLst>
          </p:cNvPr>
          <p:cNvSpPr>
            <a:spLocks noGrp="1"/>
          </p:cNvSpPr>
          <p:nvPr>
            <p:ph type="title"/>
          </p:nvPr>
        </p:nvSpPr>
        <p:spPr/>
        <p:txBody>
          <a:bodyPr/>
          <a:lstStyle/>
          <a:p>
            <a:endParaRPr lang="en-US" dirty="0"/>
          </a:p>
        </p:txBody>
      </p:sp>
      <p:sp useBgFill="1">
        <p:nvSpPr>
          <p:cNvPr id="4" name="Rectangle 3">
            <a:extLst>
              <a:ext uri="{FF2B5EF4-FFF2-40B4-BE49-F238E27FC236}">
                <a16:creationId xmlns:a16="http://schemas.microsoft.com/office/drawing/2014/main" id="{50462088-B0B5-8441-A371-AA332E013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2553BA-486A-FD4F-8D92-A55A872EA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11">
            <a:extLst>
              <a:ext uri="{FF2B5EF4-FFF2-40B4-BE49-F238E27FC236}">
                <a16:creationId xmlns:a16="http://schemas.microsoft.com/office/drawing/2014/main" id="{44926AB3-9925-2040-B182-80A503F6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9E5BA5CD-2E58-E04E-90BD-9B7372CD94DA}"/>
              </a:ext>
            </a:extLst>
          </p:cNvPr>
          <p:cNvSpPr txBox="1">
            <a:spLocks/>
          </p:cNvSpPr>
          <p:nvPr/>
        </p:nvSpPr>
        <p:spPr>
          <a:xfrm>
            <a:off x="804672" y="640080"/>
            <a:ext cx="2977106" cy="5257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Writing  your Supporting Individuals</a:t>
            </a:r>
          </a:p>
          <a:p>
            <a:pPr algn="ctr"/>
            <a:r>
              <a:rPr lang="en-US" dirty="0">
                <a:solidFill>
                  <a:schemeClr val="bg1"/>
                </a:solidFill>
              </a:rPr>
              <a:t>Assignment</a:t>
            </a:r>
          </a:p>
        </p:txBody>
      </p:sp>
      <p:pic>
        <p:nvPicPr>
          <p:cNvPr id="8" name="Content Placeholder 21">
            <a:extLst>
              <a:ext uri="{FF2B5EF4-FFF2-40B4-BE49-F238E27FC236}">
                <a16:creationId xmlns:a16="http://schemas.microsoft.com/office/drawing/2014/main" id="{F0D3B364-C010-8547-BF57-658A42CF1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12" name="TextBox 11">
            <a:extLst>
              <a:ext uri="{FF2B5EF4-FFF2-40B4-BE49-F238E27FC236}">
                <a16:creationId xmlns:a16="http://schemas.microsoft.com/office/drawing/2014/main" id="{96495F39-6768-9E49-AE1F-FF650A8F588B}"/>
              </a:ext>
            </a:extLst>
          </p:cNvPr>
          <p:cNvSpPr txBox="1"/>
          <p:nvPr/>
        </p:nvSpPr>
        <p:spPr>
          <a:xfrm>
            <a:off x="7715250" y="2814638"/>
            <a:ext cx="184731" cy="646331"/>
          </a:xfrm>
          <a:prstGeom prst="rect">
            <a:avLst/>
          </a:prstGeom>
          <a:noFill/>
        </p:spPr>
        <p:txBody>
          <a:bodyPr wrap="none" rtlCol="0">
            <a:spAutoFit/>
          </a:bodyPr>
          <a:lstStyle/>
          <a:p>
            <a:endParaRPr lang="en-US" dirty="0"/>
          </a:p>
          <a:p>
            <a:endParaRPr lang="en-US" dirty="0"/>
          </a:p>
        </p:txBody>
      </p:sp>
      <p:sp>
        <p:nvSpPr>
          <p:cNvPr id="13" name="TextBox 12">
            <a:hlinkClick r:id="rId3"/>
            <a:extLst>
              <a:ext uri="{FF2B5EF4-FFF2-40B4-BE49-F238E27FC236}">
                <a16:creationId xmlns:a16="http://schemas.microsoft.com/office/drawing/2014/main" id="{3A2FB070-35CF-2D4E-8DD7-8E87EB1CB1BA}"/>
              </a:ext>
            </a:extLst>
          </p:cNvPr>
          <p:cNvSpPr txBox="1"/>
          <p:nvPr/>
        </p:nvSpPr>
        <p:spPr>
          <a:xfrm>
            <a:off x="6869151" y="3354963"/>
            <a:ext cx="3691054" cy="369332"/>
          </a:xfrm>
          <a:prstGeom prst="rect">
            <a:avLst/>
          </a:prstGeom>
          <a:noFill/>
        </p:spPr>
        <p:txBody>
          <a:bodyPr wrap="square" rtlCol="0">
            <a:spAutoFit/>
          </a:bodyPr>
          <a:lstStyle/>
          <a:p>
            <a:endParaRPr lang="en-US" dirty="0"/>
          </a:p>
        </p:txBody>
      </p:sp>
      <p:sp>
        <p:nvSpPr>
          <p:cNvPr id="10" name="Content Placeholder 9">
            <a:extLst>
              <a:ext uri="{FF2B5EF4-FFF2-40B4-BE49-F238E27FC236}">
                <a16:creationId xmlns:a16="http://schemas.microsoft.com/office/drawing/2014/main" id="{41EB3EBF-69B1-FC4B-8927-A362F585CB89}"/>
              </a:ext>
            </a:extLst>
          </p:cNvPr>
          <p:cNvSpPr>
            <a:spLocks noGrp="1"/>
          </p:cNvSpPr>
          <p:nvPr>
            <p:ph idx="1"/>
          </p:nvPr>
        </p:nvSpPr>
        <p:spPr>
          <a:xfrm>
            <a:off x="5139558" y="1918010"/>
            <a:ext cx="6242816" cy="4705814"/>
          </a:xfrm>
        </p:spPr>
        <p:txBody>
          <a:bodyPr>
            <a:normAutofit fontScale="92500" lnSpcReduction="20000"/>
          </a:bodyPr>
          <a:lstStyle/>
          <a:p>
            <a:pPr marL="0" indent="0">
              <a:buNone/>
            </a:pPr>
            <a:r>
              <a:rPr lang="en-US" sz="2600" dirty="0"/>
              <a:t>Last session we looked in depth at the first two parts of the assignment. Today we’ll focus on the </a:t>
            </a:r>
            <a:r>
              <a:rPr lang="en-US" sz="2600" b="1" dirty="0"/>
              <a:t>third and fourth parts</a:t>
            </a:r>
            <a:r>
              <a:rPr lang="en-US" sz="2600" dirty="0"/>
              <a:t>:</a:t>
            </a:r>
          </a:p>
          <a:p>
            <a:pPr marL="0" indent="0">
              <a:buNone/>
            </a:pPr>
            <a:r>
              <a:rPr lang="en-US" sz="2600" dirty="0"/>
              <a:t>The</a:t>
            </a:r>
            <a:r>
              <a:rPr lang="en-US" sz="2600" b="1" dirty="0"/>
              <a:t> Reflective Evaluation </a:t>
            </a:r>
            <a:r>
              <a:rPr lang="en-US" sz="2600" dirty="0"/>
              <a:t>(c. 2,000 words) Includes </a:t>
            </a:r>
            <a:r>
              <a:rPr lang="en-US" sz="2600" b="1" dirty="0"/>
              <a:t>findings</a:t>
            </a:r>
            <a:r>
              <a:rPr lang="en-US" sz="2600" dirty="0"/>
              <a:t>, </a:t>
            </a:r>
            <a:r>
              <a:rPr lang="en-US" sz="2600" b="1" dirty="0"/>
              <a:t>conclusions </a:t>
            </a:r>
            <a:r>
              <a:rPr lang="en-US" sz="2600" dirty="0"/>
              <a:t>and </a:t>
            </a:r>
            <a:r>
              <a:rPr lang="en-US" sz="2600" b="1" dirty="0"/>
              <a:t>impact</a:t>
            </a:r>
            <a:r>
              <a:rPr lang="en-US" sz="2600" dirty="0"/>
              <a:t> on your practice and that of the experienced teachers you observed. You will </a:t>
            </a:r>
            <a:r>
              <a:rPr lang="en-US" sz="2600" b="1" dirty="0"/>
              <a:t>reflect </a:t>
            </a:r>
            <a:r>
              <a:rPr lang="en-US" sz="2600" dirty="0"/>
              <a:t>upon and </a:t>
            </a:r>
            <a:r>
              <a:rPr lang="en-US" sz="2600" b="1" dirty="0"/>
              <a:t>evaluate</a:t>
            </a:r>
            <a:r>
              <a:rPr lang="en-US" sz="2600" dirty="0"/>
              <a:t> the approaches that you took </a:t>
            </a:r>
            <a:r>
              <a:rPr lang="en-US" sz="2600" b="1" dirty="0"/>
              <a:t>using evidence</a:t>
            </a:r>
            <a:r>
              <a:rPr lang="en-US" sz="2600" dirty="0"/>
              <a:t> of their </a:t>
            </a:r>
            <a:r>
              <a:rPr lang="en-US" sz="2600" b="1" dirty="0"/>
              <a:t>impact</a:t>
            </a:r>
            <a:r>
              <a:rPr lang="en-US" sz="2600" dirty="0"/>
              <a:t> on your learners.</a:t>
            </a:r>
          </a:p>
          <a:p>
            <a:pPr marL="0" indent="0">
              <a:buNone/>
            </a:pPr>
            <a:r>
              <a:rPr lang="en-US" sz="2600" b="1" dirty="0"/>
              <a:t>The evaluation enables you to discuss </a:t>
            </a:r>
            <a:r>
              <a:rPr lang="en-US" sz="2600" dirty="0"/>
              <a:t>your overall findings in relation to the themes that emerged during your literature review. It is important that you </a:t>
            </a:r>
            <a:r>
              <a:rPr lang="en-US" sz="2600" b="1" dirty="0"/>
              <a:t>substantiate (support)</a:t>
            </a:r>
            <a:r>
              <a:rPr lang="en-US" sz="2600" dirty="0"/>
              <a:t> your reflections with reference to relevant evidence from work your pupils did, or things they said in reaction to your teaching.</a:t>
            </a:r>
          </a:p>
          <a:p>
            <a:endParaRPr lang="en-US" sz="2000" dirty="0"/>
          </a:p>
          <a:p>
            <a:endParaRPr lang="en-US" sz="2000" dirty="0"/>
          </a:p>
          <a:p>
            <a:endParaRPr lang="en-US" sz="2000" dirty="0"/>
          </a:p>
        </p:txBody>
      </p:sp>
    </p:spTree>
    <p:extLst>
      <p:ext uri="{BB962C8B-B14F-4D97-AF65-F5344CB8AC3E}">
        <p14:creationId xmlns:p14="http://schemas.microsoft.com/office/powerpoint/2010/main" val="2442838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722376" y="1918011"/>
            <a:ext cx="11259220" cy="4650058"/>
          </a:xfrm>
        </p:spPr>
        <p:txBody>
          <a:bodyPr>
            <a:normAutofit/>
          </a:bodyPr>
          <a:lstStyle/>
          <a:p>
            <a:pPr>
              <a:defRPr/>
            </a:pPr>
            <a:endParaRPr lang="en-US" altLang="en-US" sz="2400" dirty="0"/>
          </a:p>
          <a:p>
            <a:pPr>
              <a:defRPr/>
            </a:pPr>
            <a:r>
              <a:rPr lang="en-US" altLang="en-US" sz="2400" dirty="0"/>
              <a:t>We are going to look together at some exemplar pieces of writing, with a focus on the Reflective Evaluation and assignment Conclusion.</a:t>
            </a:r>
          </a:p>
          <a:p>
            <a:pPr>
              <a:defRPr/>
            </a:pPr>
            <a:r>
              <a:rPr lang="en-US" altLang="en-US" sz="2400" dirty="0"/>
              <a:t>We’ll use the Frankenstein example, constructed from a range of assignment submissions incorporating Development Language Disorder (DLD); Autism Spectrum Disorder (ASD); English as an Additional Language (EAL) and Tourette’s Syndrome.</a:t>
            </a:r>
          </a:p>
          <a:p>
            <a:pPr>
              <a:defRPr/>
            </a:pPr>
            <a:r>
              <a:rPr lang="en-US" altLang="en-US" sz="2400" dirty="0"/>
              <a:t>You might want to have your Checklist Document to hand.</a:t>
            </a:r>
          </a:p>
          <a:p>
            <a:pPr>
              <a:defRPr/>
            </a:pPr>
            <a:r>
              <a:rPr lang="en-GB" sz="2400" dirty="0">
                <a:solidFill>
                  <a:sysClr val="windowText" lastClr="000000"/>
                </a:solidFill>
              </a:rPr>
              <a:t>Do the examples demonstrate the IMPACT of the writer’s methods?</a:t>
            </a:r>
          </a:p>
          <a:p>
            <a:pPr>
              <a:defRPr/>
            </a:pPr>
            <a:r>
              <a:rPr lang="en-GB" sz="2400" dirty="0">
                <a:solidFill>
                  <a:sysClr val="windowText" lastClr="000000"/>
                </a:solidFill>
              </a:rPr>
              <a:t>Have they considered the results in light of what they read?</a:t>
            </a:r>
          </a:p>
          <a:p>
            <a:pPr>
              <a:defRPr/>
            </a:pPr>
            <a:endParaRPr lang="en-US" sz="2400" dirty="0">
              <a:solidFill>
                <a:sysClr val="windowText" lastClr="000000"/>
              </a:solidFill>
            </a:endParaRPr>
          </a:p>
          <a:p>
            <a:pPr>
              <a:defRPr/>
            </a:pPr>
            <a:endParaRPr lang="en-US" altLang="en-US" sz="2400" dirty="0"/>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407470" y="1"/>
            <a:ext cx="2574125" cy="1980511"/>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231573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722376" y="1918011"/>
            <a:ext cx="11259220" cy="4650058"/>
          </a:xfrm>
        </p:spPr>
        <p:txBody>
          <a:bodyPr>
            <a:normAutofit lnSpcReduction="10000"/>
          </a:bodyPr>
          <a:lstStyle/>
          <a:p>
            <a:pPr marL="0" indent="0">
              <a:buNone/>
              <a:defRPr/>
            </a:pPr>
            <a:r>
              <a:rPr lang="en-US" altLang="en-US" dirty="0"/>
              <a:t>Looking at the Frankenstein Exemplar, read through the </a:t>
            </a:r>
            <a:r>
              <a:rPr lang="en-US" altLang="en-US" b="1" i="1" dirty="0"/>
              <a:t>Reflective Evaluation</a:t>
            </a:r>
            <a:r>
              <a:rPr lang="en-US" altLang="en-US" b="1" dirty="0"/>
              <a:t>. </a:t>
            </a:r>
          </a:p>
          <a:p>
            <a:pPr>
              <a:defRPr/>
            </a:pPr>
            <a:r>
              <a:rPr lang="en-US" altLang="en-US" dirty="0"/>
              <a:t>Spend 15 minutes discussing what you’ve read with your group and consider:</a:t>
            </a:r>
          </a:p>
          <a:p>
            <a:pPr lvl="1">
              <a:defRPr/>
            </a:pPr>
            <a:r>
              <a:rPr lang="en-US" altLang="en-US" sz="2800" dirty="0"/>
              <a:t>Does the writer provide suitable examples of the IMPACT of their methods? What are they?</a:t>
            </a:r>
          </a:p>
          <a:p>
            <a:pPr lvl="1">
              <a:defRPr/>
            </a:pPr>
            <a:r>
              <a:rPr lang="en-US" altLang="en-US" sz="2800" dirty="0"/>
              <a:t>Has the writer supported their evaluation with evidence? Identify where and the types of evidence used.</a:t>
            </a:r>
          </a:p>
          <a:p>
            <a:pPr lvl="1">
              <a:defRPr/>
            </a:pPr>
            <a:r>
              <a:rPr lang="en-US" altLang="en-US" sz="2800" dirty="0"/>
              <a:t>Has the writer considered their results in light of what they read? Note down examples of where this writer does it well.</a:t>
            </a:r>
          </a:p>
          <a:p>
            <a:pPr lvl="1">
              <a:defRPr/>
            </a:pPr>
            <a:r>
              <a:rPr lang="en-US" altLang="en-US" sz="2800" dirty="0"/>
              <a:t>Consider the rubric to evaluate the quality of the response(s)</a:t>
            </a:r>
          </a:p>
          <a:p>
            <a:pPr lvl="1" algn="ctr">
              <a:defRPr/>
            </a:pPr>
            <a:endParaRPr lang="en-US" altLang="en-US" sz="2800" b="1" dirty="0"/>
          </a:p>
          <a:p>
            <a:pPr lvl="1">
              <a:defRPr/>
            </a:pPr>
            <a:endParaRPr lang="en-US" altLang="en-US" dirty="0"/>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407470" y="1"/>
            <a:ext cx="2574125" cy="1980511"/>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08717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3818-9F93-9C42-9975-6607570C0F34}"/>
              </a:ext>
            </a:extLst>
          </p:cNvPr>
          <p:cNvSpPr>
            <a:spLocks noGrp="1"/>
          </p:cNvSpPr>
          <p:nvPr>
            <p:ph type="title"/>
          </p:nvPr>
        </p:nvSpPr>
        <p:spPr/>
        <p:txBody>
          <a:bodyPr/>
          <a:lstStyle/>
          <a:p>
            <a:endParaRPr lang="en-US" dirty="0"/>
          </a:p>
        </p:txBody>
      </p:sp>
      <p:sp useBgFill="1">
        <p:nvSpPr>
          <p:cNvPr id="4" name="Rectangle 3">
            <a:extLst>
              <a:ext uri="{FF2B5EF4-FFF2-40B4-BE49-F238E27FC236}">
                <a16:creationId xmlns:a16="http://schemas.microsoft.com/office/drawing/2014/main" id="{50462088-B0B5-8441-A371-AA332E013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2553BA-486A-FD4F-8D92-A55A872EA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11">
            <a:extLst>
              <a:ext uri="{FF2B5EF4-FFF2-40B4-BE49-F238E27FC236}">
                <a16:creationId xmlns:a16="http://schemas.microsoft.com/office/drawing/2014/main" id="{44926AB3-9925-2040-B182-80A503F6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9E5BA5CD-2E58-E04E-90BD-9B7372CD94DA}"/>
              </a:ext>
            </a:extLst>
          </p:cNvPr>
          <p:cNvSpPr txBox="1">
            <a:spLocks/>
          </p:cNvSpPr>
          <p:nvPr/>
        </p:nvSpPr>
        <p:spPr>
          <a:xfrm>
            <a:off x="804672" y="640080"/>
            <a:ext cx="2977106" cy="5257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Writing  your Supporting Individuals</a:t>
            </a:r>
          </a:p>
          <a:p>
            <a:pPr algn="ctr"/>
            <a:r>
              <a:rPr lang="en-US" dirty="0">
                <a:solidFill>
                  <a:schemeClr val="bg1"/>
                </a:solidFill>
              </a:rPr>
              <a:t>Assignment</a:t>
            </a:r>
          </a:p>
        </p:txBody>
      </p:sp>
      <p:pic>
        <p:nvPicPr>
          <p:cNvPr id="8" name="Content Placeholder 21">
            <a:extLst>
              <a:ext uri="{FF2B5EF4-FFF2-40B4-BE49-F238E27FC236}">
                <a16:creationId xmlns:a16="http://schemas.microsoft.com/office/drawing/2014/main" id="{F0D3B364-C010-8547-BF57-658A42CF1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12" name="TextBox 11">
            <a:extLst>
              <a:ext uri="{FF2B5EF4-FFF2-40B4-BE49-F238E27FC236}">
                <a16:creationId xmlns:a16="http://schemas.microsoft.com/office/drawing/2014/main" id="{96495F39-6768-9E49-AE1F-FF650A8F588B}"/>
              </a:ext>
            </a:extLst>
          </p:cNvPr>
          <p:cNvSpPr txBox="1"/>
          <p:nvPr/>
        </p:nvSpPr>
        <p:spPr>
          <a:xfrm>
            <a:off x="7715250" y="2814638"/>
            <a:ext cx="184731" cy="646331"/>
          </a:xfrm>
          <a:prstGeom prst="rect">
            <a:avLst/>
          </a:prstGeom>
          <a:noFill/>
        </p:spPr>
        <p:txBody>
          <a:bodyPr wrap="none" rtlCol="0">
            <a:spAutoFit/>
          </a:bodyPr>
          <a:lstStyle/>
          <a:p>
            <a:endParaRPr lang="en-US" dirty="0"/>
          </a:p>
          <a:p>
            <a:endParaRPr lang="en-US" dirty="0"/>
          </a:p>
        </p:txBody>
      </p:sp>
      <p:sp>
        <p:nvSpPr>
          <p:cNvPr id="13" name="TextBox 12">
            <a:hlinkClick r:id="rId3"/>
            <a:extLst>
              <a:ext uri="{FF2B5EF4-FFF2-40B4-BE49-F238E27FC236}">
                <a16:creationId xmlns:a16="http://schemas.microsoft.com/office/drawing/2014/main" id="{3A2FB070-35CF-2D4E-8DD7-8E87EB1CB1BA}"/>
              </a:ext>
            </a:extLst>
          </p:cNvPr>
          <p:cNvSpPr txBox="1"/>
          <p:nvPr/>
        </p:nvSpPr>
        <p:spPr>
          <a:xfrm>
            <a:off x="6869151" y="3354963"/>
            <a:ext cx="3691054" cy="369332"/>
          </a:xfrm>
          <a:prstGeom prst="rect">
            <a:avLst/>
          </a:prstGeom>
          <a:noFill/>
        </p:spPr>
        <p:txBody>
          <a:bodyPr wrap="square" rtlCol="0">
            <a:spAutoFit/>
          </a:bodyPr>
          <a:lstStyle/>
          <a:p>
            <a:endParaRPr lang="en-US" dirty="0"/>
          </a:p>
        </p:txBody>
      </p:sp>
      <p:sp>
        <p:nvSpPr>
          <p:cNvPr id="10" name="Content Placeholder 9">
            <a:extLst>
              <a:ext uri="{FF2B5EF4-FFF2-40B4-BE49-F238E27FC236}">
                <a16:creationId xmlns:a16="http://schemas.microsoft.com/office/drawing/2014/main" id="{41EB3EBF-69B1-FC4B-8927-A362F585CB89}"/>
              </a:ext>
            </a:extLst>
          </p:cNvPr>
          <p:cNvSpPr>
            <a:spLocks noGrp="1"/>
          </p:cNvSpPr>
          <p:nvPr>
            <p:ph idx="1"/>
          </p:nvPr>
        </p:nvSpPr>
        <p:spPr>
          <a:xfrm>
            <a:off x="5139558" y="1918010"/>
            <a:ext cx="6242816" cy="4520015"/>
          </a:xfrm>
        </p:spPr>
        <p:txBody>
          <a:bodyPr>
            <a:normAutofit lnSpcReduction="10000"/>
          </a:bodyPr>
          <a:lstStyle/>
          <a:p>
            <a:r>
              <a:rPr lang="en-US" sz="2000" dirty="0"/>
              <a:t>The final parts of your Supporting Individuals Assignment are:</a:t>
            </a:r>
          </a:p>
          <a:p>
            <a:r>
              <a:rPr lang="en-US" sz="2000" b="1" dirty="0"/>
              <a:t>Conclusion</a:t>
            </a:r>
            <a:r>
              <a:rPr lang="en-US" sz="2000" dirty="0"/>
              <a:t> (c.500 words)</a:t>
            </a:r>
          </a:p>
          <a:p>
            <a:r>
              <a:rPr lang="en-US" sz="2000" b="1" dirty="0"/>
              <a:t>Reference List </a:t>
            </a:r>
            <a:r>
              <a:rPr lang="en-US" sz="2000" dirty="0"/>
              <a:t>(does not count to word limit)</a:t>
            </a:r>
          </a:p>
          <a:p>
            <a:r>
              <a:rPr lang="en-US" sz="2000" b="1" dirty="0"/>
              <a:t>Appendix </a:t>
            </a:r>
            <a:r>
              <a:rPr lang="en-US" sz="2000" dirty="0"/>
              <a:t>(does not count to word limit, but counts towards your assignment)</a:t>
            </a:r>
          </a:p>
          <a:p>
            <a:endParaRPr lang="en-US" sz="2000" dirty="0"/>
          </a:p>
          <a:p>
            <a:r>
              <a:rPr lang="en-US" sz="2000" dirty="0"/>
              <a:t>What you will hand in: </a:t>
            </a:r>
          </a:p>
          <a:p>
            <a:r>
              <a:rPr lang="en-US" sz="2000" dirty="0"/>
              <a:t>Your written assignment: 5,000 words</a:t>
            </a:r>
          </a:p>
          <a:p>
            <a:r>
              <a:rPr lang="en-US" sz="2000" dirty="0"/>
              <a:t>Appendix part 1 – your lesson plans and specific resources (equivalent to 1,000 words)</a:t>
            </a:r>
          </a:p>
          <a:p>
            <a:r>
              <a:rPr lang="en-US" sz="2000" dirty="0"/>
              <a:t>Appendix part 2 – up to 4 examples of students work or other responses.</a:t>
            </a:r>
          </a:p>
          <a:p>
            <a:endParaRPr lang="en-US" sz="2000" dirty="0"/>
          </a:p>
          <a:p>
            <a:endParaRPr lang="en-US" sz="2000" dirty="0"/>
          </a:p>
          <a:p>
            <a:endParaRPr lang="en-US" sz="2000" dirty="0"/>
          </a:p>
        </p:txBody>
      </p:sp>
    </p:spTree>
    <p:extLst>
      <p:ext uri="{BB962C8B-B14F-4D97-AF65-F5344CB8AC3E}">
        <p14:creationId xmlns:p14="http://schemas.microsoft.com/office/powerpoint/2010/main" val="72989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722376" y="1918011"/>
            <a:ext cx="11259220" cy="4650058"/>
          </a:xfrm>
        </p:spPr>
        <p:txBody>
          <a:bodyPr>
            <a:normAutofit/>
          </a:bodyPr>
          <a:lstStyle/>
          <a:p>
            <a:pPr marL="0" indent="0">
              <a:buNone/>
              <a:defRPr/>
            </a:pPr>
            <a:r>
              <a:rPr lang="en-US" altLang="en-US" dirty="0"/>
              <a:t>Looking at the Frankenstein Exemplar, read through the </a:t>
            </a:r>
            <a:r>
              <a:rPr lang="en-US" altLang="en-US" b="1" i="1" dirty="0"/>
              <a:t>Conclusion.</a:t>
            </a:r>
          </a:p>
          <a:p>
            <a:pPr marL="0" indent="0">
              <a:buNone/>
              <a:defRPr/>
            </a:pPr>
            <a:endParaRPr lang="en-US" altLang="en-US" sz="2800" b="1" i="1" dirty="0"/>
          </a:p>
          <a:p>
            <a:pPr>
              <a:defRPr/>
            </a:pPr>
            <a:r>
              <a:rPr lang="en-US" altLang="en-US" dirty="0"/>
              <a:t>Has the writer drawn out what seemed to be effective or less effective? </a:t>
            </a:r>
          </a:p>
          <a:p>
            <a:pPr marL="0" indent="0">
              <a:buNone/>
              <a:defRPr/>
            </a:pPr>
            <a:endParaRPr lang="en-US" altLang="en-US" dirty="0"/>
          </a:p>
          <a:p>
            <a:pPr>
              <a:defRPr/>
            </a:pPr>
            <a:r>
              <a:rPr lang="en-US" altLang="en-US" sz="2800" dirty="0"/>
              <a:t>Has the writer specified how they might further develop their approaches?</a:t>
            </a:r>
          </a:p>
          <a:p>
            <a:pPr>
              <a:defRPr/>
            </a:pPr>
            <a:endParaRPr lang="en-US" altLang="en-US" dirty="0"/>
          </a:p>
          <a:p>
            <a:pPr>
              <a:defRPr/>
            </a:pPr>
            <a:r>
              <a:rPr lang="en-US" altLang="en-US" sz="2800" dirty="0"/>
              <a:t>Has the writer developed any learning targets for their own practice?</a:t>
            </a:r>
          </a:p>
          <a:p>
            <a:pPr lvl="1">
              <a:defRPr/>
            </a:pPr>
            <a:endParaRPr lang="en-US" altLang="en-US" dirty="0"/>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407470" y="1"/>
            <a:ext cx="2574125" cy="1980511"/>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22230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631B-DB02-4BB4-90CF-91A7B3F38E56}"/>
              </a:ext>
            </a:extLst>
          </p:cNvPr>
          <p:cNvSpPr>
            <a:spLocks noGrp="1"/>
          </p:cNvSpPr>
          <p:nvPr>
            <p:ph type="title"/>
          </p:nvPr>
        </p:nvSpPr>
        <p:spPr/>
        <p:txBody>
          <a:bodyPr/>
          <a:lstStyle/>
          <a:p>
            <a:r>
              <a:rPr lang="en-GB" dirty="0"/>
              <a:t>Some titles</a:t>
            </a:r>
          </a:p>
        </p:txBody>
      </p:sp>
      <p:sp>
        <p:nvSpPr>
          <p:cNvPr id="3" name="Content Placeholder 2">
            <a:extLst>
              <a:ext uri="{FF2B5EF4-FFF2-40B4-BE49-F238E27FC236}">
                <a16:creationId xmlns:a16="http://schemas.microsoft.com/office/drawing/2014/main" id="{A35A49CB-1297-442E-8EA5-58DAC55885EA}"/>
              </a:ext>
            </a:extLst>
          </p:cNvPr>
          <p:cNvSpPr>
            <a:spLocks noGrp="1"/>
          </p:cNvSpPr>
          <p:nvPr>
            <p:ph idx="1"/>
          </p:nvPr>
        </p:nvSpPr>
        <p:spPr>
          <a:xfrm>
            <a:off x="838200" y="1825624"/>
            <a:ext cx="10515600" cy="4753595"/>
          </a:xfrm>
        </p:spPr>
        <p:txBody>
          <a:bodyPr>
            <a:normAutofit lnSpcReduction="10000"/>
          </a:bodyPr>
          <a:lstStyle/>
          <a:p>
            <a:pPr marL="457200" indent="-457200">
              <a:buFont typeface="+mj-lt"/>
              <a:buAutoNum type="alphaUcPeriod"/>
            </a:pPr>
            <a:r>
              <a:rPr lang="en-US" dirty="0"/>
              <a:t>The effectiveness of teaching strategies used to reduce the impact of ….as a barrier to effective learning in …. *</a:t>
            </a:r>
          </a:p>
          <a:p>
            <a:pPr marL="457200" indent="-457200">
              <a:buFont typeface="+mj-lt"/>
              <a:buAutoNum type="alphaUcPeriod"/>
            </a:pPr>
            <a:r>
              <a:rPr lang="en-US" dirty="0"/>
              <a:t>Combating Attention Deficit Hyperactivity Disorder: An evaluation of strategies used in ….. * lessons</a:t>
            </a:r>
          </a:p>
          <a:p>
            <a:pPr marL="457200" indent="-457200">
              <a:buFont typeface="+mj-lt"/>
              <a:buAutoNum type="alphaUcPeriod"/>
            </a:pPr>
            <a:r>
              <a:rPr lang="en-US" dirty="0"/>
              <a:t>How do we begin to close the gap for secondary school students with speech, language and communication difficulties?</a:t>
            </a:r>
          </a:p>
          <a:p>
            <a:pPr marL="457200" indent="-457200">
              <a:buFont typeface="+mj-lt"/>
              <a:buAutoNum type="alphaUcPeriod"/>
            </a:pPr>
            <a:r>
              <a:rPr lang="en-US" dirty="0"/>
              <a:t>Strategies to enable Autistic Spectrum students to work effectively in …*</a:t>
            </a:r>
          </a:p>
          <a:p>
            <a:pPr marL="457200" indent="-457200">
              <a:buFont typeface="+mj-lt"/>
              <a:buAutoNum type="alphaUcPeriod"/>
            </a:pPr>
            <a:r>
              <a:rPr lang="en-GB" dirty="0"/>
              <a:t>‘Sir…do we have to do all this writing?’ Supporting lower-attaining pupils in essay and extended writing.</a:t>
            </a:r>
            <a:endParaRPr lang="en-US" dirty="0"/>
          </a:p>
          <a:p>
            <a:pPr marL="0" indent="0">
              <a:buNone/>
            </a:pPr>
            <a:r>
              <a:rPr lang="en-US" dirty="0"/>
              <a:t>*subject name</a:t>
            </a:r>
          </a:p>
          <a:p>
            <a:pPr marL="457200" indent="-457200">
              <a:buFont typeface="+mj-lt"/>
              <a:buAutoNum type="alphaUcPeriod"/>
            </a:pPr>
            <a:endParaRPr lang="en-GB" dirty="0"/>
          </a:p>
        </p:txBody>
      </p:sp>
      <p:pic>
        <p:nvPicPr>
          <p:cNvPr id="6" name="Picture 5">
            <a:extLst>
              <a:ext uri="{FF2B5EF4-FFF2-40B4-BE49-F238E27FC236}">
                <a16:creationId xmlns:a16="http://schemas.microsoft.com/office/drawing/2014/main" id="{59FE5FAA-A189-295B-BC39-54A267C9D5C8}"/>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407470" y="1"/>
            <a:ext cx="2574125" cy="1825623"/>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497624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6456-C302-C746-89E9-F84C9479093B}"/>
              </a:ext>
            </a:extLst>
          </p:cNvPr>
          <p:cNvSpPr>
            <a:spLocks noGrp="1"/>
          </p:cNvSpPr>
          <p:nvPr>
            <p:ph type="title"/>
          </p:nvPr>
        </p:nvSpPr>
        <p:spPr>
          <a:xfrm>
            <a:off x="1078752" y="423746"/>
            <a:ext cx="8288272" cy="1824231"/>
          </a:xfrm>
        </p:spPr>
        <p:txBody>
          <a:bodyPr>
            <a:normAutofit/>
          </a:bodyPr>
          <a:lstStyle/>
          <a:p>
            <a:pPr algn="ctr"/>
            <a:r>
              <a:rPr lang="en-US" altLang="en-US" sz="4000" dirty="0">
                <a:latin typeface="Athelas" panose="02000503000000020003" pitchFamily="2" charset="77"/>
              </a:rPr>
              <a:t>Personal Action Planning</a:t>
            </a:r>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722376" y="1918011"/>
            <a:ext cx="11259220" cy="4650058"/>
          </a:xfrm>
        </p:spPr>
        <p:txBody>
          <a:bodyPr>
            <a:normAutofit lnSpcReduction="10000"/>
          </a:bodyPr>
          <a:lstStyle/>
          <a:p>
            <a:pPr>
              <a:defRPr/>
            </a:pPr>
            <a:endParaRPr lang="en-US" altLang="en-US" sz="2000" dirty="0"/>
          </a:p>
          <a:p>
            <a:pPr>
              <a:defRPr/>
            </a:pPr>
            <a:r>
              <a:rPr lang="en-US" altLang="en-US" sz="2400" dirty="0"/>
              <a:t>You have spent some time this afternoon looking through examples of writing the Supporting Individuals Assignment. </a:t>
            </a:r>
          </a:p>
          <a:p>
            <a:pPr>
              <a:defRPr/>
            </a:pPr>
            <a:r>
              <a:rPr lang="en-US" altLang="en-US" sz="2400" dirty="0"/>
              <a:t>Spend the remainder of today’s session mapping out what you now need to do on your assignment and, if we have time, work on it. It is suggested that you will have written out each section of your assignment, in draft, by your tutorial date. Use the </a:t>
            </a:r>
            <a:r>
              <a:rPr lang="en-US" altLang="en-US" sz="2400" i="1" dirty="0"/>
              <a:t>Evaluation of Your Writing Checklist </a:t>
            </a:r>
            <a:r>
              <a:rPr lang="en-US" altLang="en-US" sz="2400" dirty="0"/>
              <a:t>to ascertain where you are, in order to identify any areas for discussion in your tutorial. </a:t>
            </a:r>
          </a:p>
          <a:p>
            <a:pPr>
              <a:defRPr/>
            </a:pPr>
            <a:r>
              <a:rPr lang="en-US" altLang="en-US" sz="2400" dirty="0"/>
              <a:t>You will receive a Teams invitation to attend your small group tutorial. Please sign the sheet to book a slot</a:t>
            </a:r>
          </a:p>
          <a:p>
            <a:pPr>
              <a:defRPr/>
            </a:pPr>
            <a:r>
              <a:rPr lang="en-US" altLang="en-US" sz="2400" dirty="0"/>
              <a:t>Are there areas you are still uncertain about? Write a list of questions you’d like clarifying, either by the end of today or during your tutorial. Ensure you have these to hand in this afternoon’s final Q&amp;A session.</a:t>
            </a:r>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288966" y="1"/>
            <a:ext cx="2692630" cy="2071688"/>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872260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BF146-7935-BE46-9BD5-96C7F5EBE85A}"/>
              </a:ext>
            </a:extLst>
          </p:cNvPr>
          <p:cNvSpPr>
            <a:spLocks noGrp="1"/>
          </p:cNvSpPr>
          <p:nvPr>
            <p:ph type="title"/>
          </p:nvPr>
        </p:nvSpPr>
        <p:spPr/>
        <p:txBody>
          <a:bodyPr/>
          <a:lstStyle/>
          <a:p>
            <a:br>
              <a:rPr lang="en-US" dirty="0"/>
            </a:br>
            <a:endParaRPr lang="en-US" dirty="0"/>
          </a:p>
        </p:txBody>
      </p:sp>
      <p:sp useBgFill="1">
        <p:nvSpPr>
          <p:cNvPr id="4" name="Rectangle 3">
            <a:extLst>
              <a:ext uri="{FF2B5EF4-FFF2-40B4-BE49-F238E27FC236}">
                <a16:creationId xmlns:a16="http://schemas.microsoft.com/office/drawing/2014/main" id="{CE258B26-4D9B-454D-8712-CFF683ECB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52045134-A524-4B45-B600-6A3A91DC8F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reeform: Shape 11">
            <a:extLst>
              <a:ext uri="{FF2B5EF4-FFF2-40B4-BE49-F238E27FC236}">
                <a16:creationId xmlns:a16="http://schemas.microsoft.com/office/drawing/2014/main" id="{B41739AC-6B76-3947-A6B8-E717657AA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C4B1D8E0-109E-3144-AEFF-5C43CEA7432A}"/>
              </a:ext>
            </a:extLst>
          </p:cNvPr>
          <p:cNvSpPr txBox="1">
            <a:spLocks/>
          </p:cNvSpPr>
          <p:nvPr/>
        </p:nvSpPr>
        <p:spPr>
          <a:xfrm>
            <a:off x="804672" y="640080"/>
            <a:ext cx="3282696" cy="5257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pic>
        <p:nvPicPr>
          <p:cNvPr id="8" name="Content Placeholder 21">
            <a:extLst>
              <a:ext uri="{FF2B5EF4-FFF2-40B4-BE49-F238E27FC236}">
                <a16:creationId xmlns:a16="http://schemas.microsoft.com/office/drawing/2014/main" id="{E1CA0661-88BD-DA4D-8D7E-05E346EC9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9" name="TextBox 8">
            <a:extLst>
              <a:ext uri="{FF2B5EF4-FFF2-40B4-BE49-F238E27FC236}">
                <a16:creationId xmlns:a16="http://schemas.microsoft.com/office/drawing/2014/main" id="{ABFB2B30-3E8F-DB48-A83F-F710FCF53643}"/>
              </a:ext>
            </a:extLst>
          </p:cNvPr>
          <p:cNvSpPr txBox="1"/>
          <p:nvPr/>
        </p:nvSpPr>
        <p:spPr>
          <a:xfrm>
            <a:off x="6614556" y="2719449"/>
            <a:ext cx="184731" cy="369332"/>
          </a:xfrm>
          <a:prstGeom prst="rect">
            <a:avLst/>
          </a:prstGeom>
          <a:noFill/>
        </p:spPr>
        <p:txBody>
          <a:bodyPr wrap="none" rtlCol="0">
            <a:spAutoFit/>
          </a:bodyPr>
          <a:lstStyle/>
          <a:p>
            <a:endParaRPr lang="en-US" dirty="0"/>
          </a:p>
        </p:txBody>
      </p:sp>
      <p:sp>
        <p:nvSpPr>
          <p:cNvPr id="15" name="Rectangle 12">
            <a:extLst>
              <a:ext uri="{FF2B5EF4-FFF2-40B4-BE49-F238E27FC236}">
                <a16:creationId xmlns:a16="http://schemas.microsoft.com/office/drawing/2014/main" id="{5188BD45-93FC-3B47-8700-AD68D54E708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TextBox 11">
            <a:extLst>
              <a:ext uri="{FF2B5EF4-FFF2-40B4-BE49-F238E27FC236}">
                <a16:creationId xmlns:a16="http://schemas.microsoft.com/office/drawing/2014/main" id="{2ABDB651-652D-CD42-93F2-C9EF1173CBA5}"/>
              </a:ext>
            </a:extLst>
          </p:cNvPr>
          <p:cNvSpPr txBox="1"/>
          <p:nvPr/>
        </p:nvSpPr>
        <p:spPr>
          <a:xfrm>
            <a:off x="256479" y="1204343"/>
            <a:ext cx="4232020" cy="4216539"/>
          </a:xfrm>
          <a:prstGeom prst="rect">
            <a:avLst/>
          </a:prstGeom>
          <a:noFill/>
        </p:spPr>
        <p:txBody>
          <a:bodyPr wrap="square" rtlCol="0">
            <a:spAutoFit/>
          </a:bodyPr>
          <a:lstStyle/>
          <a:p>
            <a:pPr algn="ctr"/>
            <a:r>
              <a:rPr lang="en-GB" altLang="en-US" sz="3600" dirty="0">
                <a:solidFill>
                  <a:schemeClr val="bg1"/>
                </a:solidFill>
              </a:rPr>
              <a:t> </a:t>
            </a:r>
          </a:p>
          <a:p>
            <a:pPr algn="ctr"/>
            <a:endParaRPr lang="en-GB" altLang="en-US" sz="3600" dirty="0">
              <a:solidFill>
                <a:schemeClr val="bg1"/>
              </a:solidFill>
            </a:endParaRPr>
          </a:p>
          <a:p>
            <a:pPr algn="ctr"/>
            <a:endParaRPr lang="en-GB" altLang="en-US" sz="3600" dirty="0">
              <a:solidFill>
                <a:schemeClr val="bg1"/>
              </a:solidFill>
            </a:endParaRPr>
          </a:p>
          <a:p>
            <a:pPr algn="ctr"/>
            <a:r>
              <a:rPr lang="en-GB" altLang="en-US" sz="4000" dirty="0">
                <a:solidFill>
                  <a:schemeClr val="bg1"/>
                </a:solidFill>
              </a:rPr>
              <a:t>Q&amp;A</a:t>
            </a:r>
          </a:p>
          <a:p>
            <a:pPr algn="ctr">
              <a:defRPr/>
            </a:pPr>
            <a:endParaRPr lang="en-GB" sz="2400" dirty="0">
              <a:solidFill>
                <a:schemeClr val="bg1"/>
              </a:solidFill>
            </a:endParaRPr>
          </a:p>
          <a:p>
            <a:pPr algn="ctr">
              <a:defRPr/>
            </a:pPr>
            <a:endParaRPr lang="en-GB" sz="2400" dirty="0">
              <a:solidFill>
                <a:schemeClr val="bg1"/>
              </a:solidFill>
            </a:endParaRPr>
          </a:p>
          <a:p>
            <a:pPr algn="ctr"/>
            <a:endParaRPr lang="en-GB" sz="3600" dirty="0">
              <a:solidFill>
                <a:schemeClr val="bg1"/>
              </a:solidFill>
            </a:endParaRPr>
          </a:p>
          <a:p>
            <a:pPr algn="ctr"/>
            <a:endParaRPr lang="en-US" sz="3600" dirty="0">
              <a:solidFill>
                <a:schemeClr val="bg1"/>
              </a:solidFill>
            </a:endParaRPr>
          </a:p>
        </p:txBody>
      </p:sp>
      <p:sp>
        <p:nvSpPr>
          <p:cNvPr id="16" name="Content Placeholder 15">
            <a:extLst>
              <a:ext uri="{FF2B5EF4-FFF2-40B4-BE49-F238E27FC236}">
                <a16:creationId xmlns:a16="http://schemas.microsoft.com/office/drawing/2014/main" id="{B969AD4B-EE32-862D-A750-53EBD364F85D}"/>
              </a:ext>
            </a:extLst>
          </p:cNvPr>
          <p:cNvSpPr>
            <a:spLocks noGrp="1"/>
          </p:cNvSpPr>
          <p:nvPr>
            <p:ph idx="1"/>
          </p:nvPr>
        </p:nvSpPr>
        <p:spPr>
          <a:xfrm>
            <a:off x="5854534" y="1825625"/>
            <a:ext cx="5499265" cy="4351338"/>
          </a:xfrm>
        </p:spPr>
        <p:txBody>
          <a:bodyPr/>
          <a:lstStyle/>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5462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736456-C302-C746-89E9-F84C9479093B}"/>
              </a:ext>
            </a:extLst>
          </p:cNvPr>
          <p:cNvSpPr>
            <a:spLocks noGrp="1"/>
          </p:cNvSpPr>
          <p:nvPr>
            <p:ph type="title"/>
          </p:nvPr>
        </p:nvSpPr>
        <p:spPr>
          <a:xfrm>
            <a:off x="1078752" y="1054121"/>
            <a:ext cx="5067537" cy="1193856"/>
          </a:xfrm>
        </p:spPr>
        <p:txBody>
          <a:bodyPr>
            <a:normAutofit/>
          </a:bodyPr>
          <a:lstStyle/>
          <a:p>
            <a:pPr algn="ctr"/>
            <a:r>
              <a:rPr lang="en-US" altLang="en-US" sz="4000" dirty="0">
                <a:latin typeface="Athelas" panose="02000503000000020003" pitchFamily="2" charset="77"/>
              </a:rPr>
              <a:t>Introduction and Day 2 Learning Intentions</a:t>
            </a:r>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1078992" y="2410558"/>
            <a:ext cx="9871506" cy="3389510"/>
          </a:xfrm>
        </p:spPr>
        <p:txBody>
          <a:bodyPr>
            <a:normAutofit/>
          </a:bodyPr>
          <a:lstStyle/>
          <a:p>
            <a:pPr marL="0" indent="0">
              <a:buNone/>
              <a:defRPr/>
            </a:pPr>
            <a:r>
              <a:rPr lang="en-US" altLang="en-US" sz="2400" dirty="0">
                <a:cs typeface="Baghdad" pitchFamily="2" charset="-78"/>
              </a:rPr>
              <a:t>By the end of today, we will have:                                             </a:t>
            </a:r>
          </a:p>
          <a:p>
            <a:pPr>
              <a:defRPr/>
            </a:pPr>
            <a:r>
              <a:rPr lang="en-US" altLang="en-US" sz="2400" dirty="0">
                <a:cs typeface="Baghdad" pitchFamily="2" charset="-78"/>
              </a:rPr>
              <a:t>Discussed and explored guidance on giving effective feedback </a:t>
            </a:r>
          </a:p>
          <a:p>
            <a:pPr>
              <a:defRPr/>
            </a:pPr>
            <a:r>
              <a:rPr lang="en-US" altLang="en-US" sz="2400" dirty="0" err="1">
                <a:cs typeface="Baghdad" pitchFamily="2" charset="-78"/>
              </a:rPr>
              <a:t>Utilised</a:t>
            </a:r>
            <a:r>
              <a:rPr lang="en-US" altLang="en-US" sz="2400" dirty="0">
                <a:cs typeface="Baghdad" pitchFamily="2" charset="-78"/>
              </a:rPr>
              <a:t> </a:t>
            </a:r>
            <a:r>
              <a:rPr lang="en-US" altLang="en-US" sz="2400" dirty="0" err="1">
                <a:cs typeface="Baghdad" pitchFamily="2" charset="-78"/>
              </a:rPr>
              <a:t>markschemes</a:t>
            </a:r>
            <a:r>
              <a:rPr lang="en-US" altLang="en-US" sz="2400" dirty="0">
                <a:cs typeface="Baghdad" pitchFamily="2" charset="-78"/>
              </a:rPr>
              <a:t> as an effective tool to give next steps guidance or   structured feedforward </a:t>
            </a:r>
          </a:p>
          <a:p>
            <a:pPr>
              <a:defRPr/>
            </a:pPr>
            <a:r>
              <a:rPr lang="en-US" altLang="en-US" sz="2400" dirty="0">
                <a:cs typeface="Baghdad" pitchFamily="2" charset="-78"/>
              </a:rPr>
              <a:t>Made informal individual presentations to peer groups</a:t>
            </a:r>
          </a:p>
          <a:p>
            <a:pPr>
              <a:defRPr/>
            </a:pPr>
            <a:r>
              <a:rPr lang="en-US" altLang="en-US" sz="2400" dirty="0">
                <a:cs typeface="Baghdad" pitchFamily="2" charset="-78"/>
              </a:rPr>
              <a:t>Reflected on personal progress so far and ways to move forward</a:t>
            </a:r>
          </a:p>
          <a:p>
            <a:pPr>
              <a:defRPr/>
            </a:pPr>
            <a:r>
              <a:rPr lang="en-US" altLang="en-US" sz="2400" dirty="0">
                <a:cs typeface="Baghdad" pitchFamily="2" charset="-78"/>
              </a:rPr>
              <a:t>Addressed Assignment 1 next steps: writing reflective evaluations, using exemplars to guide the writing process</a:t>
            </a:r>
          </a:p>
          <a:p>
            <a:pPr>
              <a:defRPr/>
            </a:pPr>
            <a:endParaRPr lang="en-US" altLang="en-US" sz="2000" dirty="0"/>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288966" y="1"/>
            <a:ext cx="2692630" cy="2071688"/>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280178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396474-E30F-418A-94F9-29D6077FDEF7}"/>
              </a:ext>
            </a:extLst>
          </p:cNvPr>
          <p:cNvSpPr>
            <a:spLocks noGrp="1"/>
          </p:cNvSpPr>
          <p:nvPr>
            <p:ph type="title"/>
          </p:nvPr>
        </p:nvSpPr>
        <p:spPr/>
        <p:txBody>
          <a:bodyPr/>
          <a:lstStyle/>
          <a:p>
            <a:r>
              <a:rPr lang="en-GB" altLang="en-US"/>
              <a:t>Submission of assignments…</a:t>
            </a:r>
            <a:endParaRPr lang="en-GB" dirty="0"/>
          </a:p>
        </p:txBody>
      </p:sp>
      <p:sp>
        <p:nvSpPr>
          <p:cNvPr id="5" name="Content Placeholder 4">
            <a:extLst>
              <a:ext uri="{FF2B5EF4-FFF2-40B4-BE49-F238E27FC236}">
                <a16:creationId xmlns:a16="http://schemas.microsoft.com/office/drawing/2014/main" id="{67AA0150-F256-4D9A-A60B-C19186003E13}"/>
              </a:ext>
            </a:extLst>
          </p:cNvPr>
          <p:cNvSpPr>
            <a:spLocks noGrp="1"/>
          </p:cNvSpPr>
          <p:nvPr>
            <p:ph idx="1"/>
          </p:nvPr>
        </p:nvSpPr>
        <p:spPr/>
        <p:txBody>
          <a:bodyPr>
            <a:normAutofit fontScale="92500" lnSpcReduction="20000"/>
          </a:bodyPr>
          <a:lstStyle/>
          <a:p>
            <a:r>
              <a:rPr lang="en-GB" dirty="0"/>
              <a:t>All assignments should be submitted through Moodle – PGCE External SKITT Partners (Secondary) – using the upload section. The deadline date for submission is </a:t>
            </a:r>
            <a:r>
              <a:rPr lang="en-GB" dirty="0">
                <a:highlight>
                  <a:srgbClr val="FFFF00"/>
                </a:highlight>
              </a:rPr>
              <a:t>midday, Monday 9</a:t>
            </a:r>
            <a:r>
              <a:rPr lang="en-GB" baseline="30000" dirty="0">
                <a:highlight>
                  <a:srgbClr val="FFFF00"/>
                </a:highlight>
              </a:rPr>
              <a:t>th</a:t>
            </a:r>
            <a:r>
              <a:rPr lang="en-GB" dirty="0">
                <a:highlight>
                  <a:srgbClr val="FFFF00"/>
                </a:highlight>
              </a:rPr>
              <a:t> January, 2023</a:t>
            </a:r>
          </a:p>
          <a:p>
            <a:r>
              <a:rPr lang="en-GB" dirty="0"/>
              <a:t>Ensure your assignment is one document (convert to a pdf if you can)</a:t>
            </a:r>
          </a:p>
          <a:p>
            <a:r>
              <a:rPr lang="en-GB" dirty="0"/>
              <a:t>The deadline is the deadline:– extensions can only be given for very specific circumstances*.</a:t>
            </a:r>
          </a:p>
          <a:p>
            <a:r>
              <a:rPr lang="en-GB" dirty="0"/>
              <a:t>For assignments submitted later than the deadline where an extension has not been agreed, 5 marks are deducted per day, even if your assignment is only 1 minute late – so give yourself enough time to submit your assignment.</a:t>
            </a:r>
          </a:p>
          <a:p>
            <a:r>
              <a:rPr lang="en-GB" dirty="0"/>
              <a:t>All assignments will be checked through Turnitin. </a:t>
            </a:r>
          </a:p>
          <a:p>
            <a:pPr marL="0" indent="0">
              <a:buNone/>
            </a:pPr>
            <a:r>
              <a:rPr lang="en-GB" dirty="0"/>
              <a:t>*</a:t>
            </a:r>
            <a:r>
              <a:rPr lang="en-GB" sz="2200" dirty="0"/>
              <a:t>Refer to your module handbook for guidance on assignment extensions.</a:t>
            </a:r>
          </a:p>
        </p:txBody>
      </p:sp>
      <p:pic>
        <p:nvPicPr>
          <p:cNvPr id="6" name="Picture 5">
            <a:extLst>
              <a:ext uri="{FF2B5EF4-FFF2-40B4-BE49-F238E27FC236}">
                <a16:creationId xmlns:a16="http://schemas.microsoft.com/office/drawing/2014/main" id="{212E588D-AFE8-20AE-4BA5-AEE55D7A2CD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515958" y="1"/>
            <a:ext cx="2465637" cy="1690687"/>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756677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925" name="Rectangle 38920">
            <a:extLst>
              <a:ext uri="{FF2B5EF4-FFF2-40B4-BE49-F238E27FC236}">
                <a16:creationId xmlns:a16="http://schemas.microsoft.com/office/drawing/2014/main" id="{394842B0-684D-44CC-B4BC-D13331CFD2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4" name="Title 1">
            <a:extLst>
              <a:ext uri="{FF2B5EF4-FFF2-40B4-BE49-F238E27FC236}">
                <a16:creationId xmlns:a16="http://schemas.microsoft.com/office/drawing/2014/main" id="{054C4580-CF5C-483C-808D-A9C811296463}"/>
              </a:ext>
            </a:extLst>
          </p:cNvPr>
          <p:cNvSpPr>
            <a:spLocks noGrp="1"/>
          </p:cNvSpPr>
          <p:nvPr>
            <p:ph type="title"/>
          </p:nvPr>
        </p:nvSpPr>
        <p:spPr>
          <a:xfrm>
            <a:off x="640080" y="329184"/>
            <a:ext cx="6894576" cy="1783080"/>
          </a:xfrm>
        </p:spPr>
        <p:txBody>
          <a:bodyPr vert="horz" lIns="91440" tIns="45720" rIns="91440" bIns="45720" rtlCol="0" anchor="b">
            <a:normAutofit/>
          </a:bodyPr>
          <a:lstStyle/>
          <a:p>
            <a:r>
              <a:rPr lang="en-US" altLang="en-US" sz="6600" kern="1200">
                <a:solidFill>
                  <a:schemeClr val="tx1"/>
                </a:solidFill>
                <a:latin typeface="+mj-lt"/>
                <a:ea typeface="+mj-ea"/>
                <a:cs typeface="+mj-cs"/>
              </a:rPr>
              <a:t>Turnitin</a:t>
            </a:r>
          </a:p>
        </p:txBody>
      </p:sp>
      <p:sp>
        <p:nvSpPr>
          <p:cNvPr id="38926" name="sketch line">
            <a:extLst>
              <a:ext uri="{FF2B5EF4-FFF2-40B4-BE49-F238E27FC236}">
                <a16:creationId xmlns:a16="http://schemas.microsoft.com/office/drawing/2014/main" id="{4C2A3DC3-F495-4B99-9FF3-3FB30D632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9BE034-D5FD-4085-B842-D2658A61034D}"/>
              </a:ext>
            </a:extLst>
          </p:cNvPr>
          <p:cNvSpPr>
            <a:spLocks noGrp="1"/>
          </p:cNvSpPr>
          <p:nvPr>
            <p:ph sz="half" idx="1"/>
          </p:nvPr>
        </p:nvSpPr>
        <p:spPr>
          <a:xfrm>
            <a:off x="640080" y="2706624"/>
            <a:ext cx="6894576" cy="3483864"/>
          </a:xfrm>
        </p:spPr>
        <p:txBody>
          <a:bodyPr vert="horz" lIns="91440" tIns="45720" rIns="91440" bIns="45720" rtlCol="0">
            <a:normAutofit fontScale="92500" lnSpcReduction="10000"/>
          </a:bodyPr>
          <a:lstStyle/>
          <a:p>
            <a:pPr marL="0">
              <a:defRPr/>
            </a:pPr>
            <a:endParaRPr lang="en-US" sz="2200" dirty="0"/>
          </a:p>
          <a:p>
            <a:pPr>
              <a:defRPr/>
            </a:pPr>
            <a:r>
              <a:rPr lang="en-US" sz="2200" dirty="0"/>
              <a:t>Any online source you use in  your assignment can be identified by Turnitin software.</a:t>
            </a:r>
          </a:p>
          <a:p>
            <a:pPr>
              <a:defRPr/>
            </a:pPr>
            <a:r>
              <a:rPr lang="en-US" sz="2200" dirty="0"/>
              <a:t>You must use quotation marks to acknowledge when you are directly using someone else’s work – failure to do so can lead to a charge of plagiarism which is very serious</a:t>
            </a:r>
          </a:p>
          <a:p>
            <a:pPr>
              <a:defRPr/>
            </a:pPr>
            <a:r>
              <a:rPr lang="en-US" sz="2200" dirty="0"/>
              <a:t>If unsure, please read the LTU guidance on using citations and references ( found on the library website) or contact the </a:t>
            </a:r>
            <a:r>
              <a:rPr lang="en-US" sz="2200" u="sng" dirty="0"/>
              <a:t>Learning Hub </a:t>
            </a:r>
            <a:r>
              <a:rPr lang="en-US" sz="2200" dirty="0"/>
              <a:t>for a tutorial. There is also guidance during our online liaison librarian talk at 10am today. This is an opportunity to ask any questions you may have.</a:t>
            </a:r>
          </a:p>
        </p:txBody>
      </p:sp>
      <p:pic>
        <p:nvPicPr>
          <p:cNvPr id="38916" name="Content Placeholder 3">
            <a:extLst>
              <a:ext uri="{FF2B5EF4-FFF2-40B4-BE49-F238E27FC236}">
                <a16:creationId xmlns:a16="http://schemas.microsoft.com/office/drawing/2014/main" id="{00E0C712-A5F5-4BD0-94BC-010385C357F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0429" r="3" b="3"/>
          <a:stretch/>
        </p:blipFill>
        <p:spPr>
          <a:xfrm>
            <a:off x="8174736" y="2706624"/>
            <a:ext cx="4035547" cy="4069844"/>
          </a:xfrm>
          <a:custGeom>
            <a:avLst/>
            <a:gdLst/>
            <a:ahLst/>
            <a:cxnLst/>
            <a:rect l="l" t="t" r="r" b="b"/>
            <a:pathLst>
              <a:path w="4035547" h="4178808">
                <a:moveTo>
                  <a:pt x="14988" y="0"/>
                </a:moveTo>
                <a:lnTo>
                  <a:pt x="4035547" y="0"/>
                </a:lnTo>
                <a:lnTo>
                  <a:pt x="4035547" y="4161794"/>
                </a:lnTo>
                <a:lnTo>
                  <a:pt x="3918602" y="4164199"/>
                </a:lnTo>
                <a:cubicBezTo>
                  <a:pt x="3673497" y="4178956"/>
                  <a:pt x="3428120" y="4172295"/>
                  <a:pt x="3183014" y="4175560"/>
                </a:cubicBezTo>
                <a:cubicBezTo>
                  <a:pt x="2855121" y="4180001"/>
                  <a:pt x="2527499" y="4168639"/>
                  <a:pt x="2199742" y="4167595"/>
                </a:cubicBezTo>
                <a:cubicBezTo>
                  <a:pt x="2132562" y="4167334"/>
                  <a:pt x="2065110" y="4170729"/>
                  <a:pt x="1998202" y="4175952"/>
                </a:cubicBezTo>
                <a:cubicBezTo>
                  <a:pt x="1905507" y="4183005"/>
                  <a:pt x="1814033" y="4174124"/>
                  <a:pt x="1722153" y="4165766"/>
                </a:cubicBezTo>
                <a:cubicBezTo>
                  <a:pt x="1611407" y="4155711"/>
                  <a:pt x="1500933" y="4164591"/>
                  <a:pt x="1390867" y="4176214"/>
                </a:cubicBezTo>
                <a:lnTo>
                  <a:pt x="1348076" y="4178808"/>
                </a:lnTo>
                <a:lnTo>
                  <a:pt x="597587" y="4178808"/>
                </a:lnTo>
                <a:lnTo>
                  <a:pt x="507890" y="4175773"/>
                </a:lnTo>
                <a:cubicBezTo>
                  <a:pt x="403218" y="4174810"/>
                  <a:pt x="298546" y="4175691"/>
                  <a:pt x="193840" y="4176214"/>
                </a:cubicBezTo>
                <a:lnTo>
                  <a:pt x="2757" y="4175742"/>
                </a:lnTo>
                <a:lnTo>
                  <a:pt x="2810" y="4034870"/>
                </a:lnTo>
                <a:cubicBezTo>
                  <a:pt x="5629" y="3979851"/>
                  <a:pt x="10539" y="3924896"/>
                  <a:pt x="15416" y="3870068"/>
                </a:cubicBezTo>
                <a:cubicBezTo>
                  <a:pt x="23018" y="3799731"/>
                  <a:pt x="25045" y="3728899"/>
                  <a:pt x="21498" y="3658244"/>
                </a:cubicBezTo>
                <a:cubicBezTo>
                  <a:pt x="17063" y="3602147"/>
                  <a:pt x="10095" y="3546050"/>
                  <a:pt x="8828" y="3489953"/>
                </a:cubicBezTo>
                <a:cubicBezTo>
                  <a:pt x="6548" y="3389688"/>
                  <a:pt x="7434" y="3289424"/>
                  <a:pt x="13262" y="3189160"/>
                </a:cubicBezTo>
                <a:cubicBezTo>
                  <a:pt x="16176" y="3138901"/>
                  <a:pt x="20864" y="3089150"/>
                  <a:pt x="22891" y="3038510"/>
                </a:cubicBezTo>
                <a:cubicBezTo>
                  <a:pt x="24918" y="2987870"/>
                  <a:pt x="28973" y="2936723"/>
                  <a:pt x="17444" y="2887098"/>
                </a:cubicBezTo>
                <a:cubicBezTo>
                  <a:pt x="-2068" y="2802699"/>
                  <a:pt x="12249" y="2718680"/>
                  <a:pt x="16430" y="2634534"/>
                </a:cubicBezTo>
                <a:cubicBezTo>
                  <a:pt x="18964" y="2582244"/>
                  <a:pt x="34168" y="2528685"/>
                  <a:pt x="20738" y="2477919"/>
                </a:cubicBezTo>
                <a:cubicBezTo>
                  <a:pt x="-421" y="2398342"/>
                  <a:pt x="13389" y="2320415"/>
                  <a:pt x="20738" y="2242107"/>
                </a:cubicBezTo>
                <a:cubicBezTo>
                  <a:pt x="29213" y="2168001"/>
                  <a:pt x="27718" y="2093082"/>
                  <a:pt x="16303" y="2019369"/>
                </a:cubicBezTo>
                <a:cubicBezTo>
                  <a:pt x="1986" y="1946239"/>
                  <a:pt x="1986" y="1871028"/>
                  <a:pt x="16303" y="1797899"/>
                </a:cubicBezTo>
                <a:cubicBezTo>
                  <a:pt x="28162" y="1737537"/>
                  <a:pt x="29530" y="1675589"/>
                  <a:pt x="20357" y="1614758"/>
                </a:cubicBezTo>
                <a:cubicBezTo>
                  <a:pt x="14149" y="1571226"/>
                  <a:pt x="3000" y="1527947"/>
                  <a:pt x="1480" y="1484415"/>
                </a:cubicBezTo>
                <a:cubicBezTo>
                  <a:pt x="-1662" y="1393377"/>
                  <a:pt x="200" y="1302238"/>
                  <a:pt x="7055" y="1211417"/>
                </a:cubicBezTo>
                <a:cubicBezTo>
                  <a:pt x="15036" y="1107980"/>
                  <a:pt x="30366" y="1004923"/>
                  <a:pt x="19724" y="900725"/>
                </a:cubicBezTo>
                <a:cubicBezTo>
                  <a:pt x="16050" y="864934"/>
                  <a:pt x="8575" y="829270"/>
                  <a:pt x="7815" y="793353"/>
                </a:cubicBezTo>
                <a:cubicBezTo>
                  <a:pt x="6168" y="726087"/>
                  <a:pt x="5407" y="659710"/>
                  <a:pt x="9208" y="590286"/>
                </a:cubicBezTo>
                <a:cubicBezTo>
                  <a:pt x="13009" y="520863"/>
                  <a:pt x="27452" y="450424"/>
                  <a:pt x="17697" y="382270"/>
                </a:cubicBezTo>
                <a:cubicBezTo>
                  <a:pt x="7941" y="314115"/>
                  <a:pt x="14276" y="247103"/>
                  <a:pt x="20611" y="180218"/>
                </a:cubicBezTo>
                <a:cubicBezTo>
                  <a:pt x="23652" y="148426"/>
                  <a:pt x="25711" y="116982"/>
                  <a:pt x="25156" y="85665"/>
                </a:cubicBezTo>
                <a:close/>
              </a:path>
            </a:pathLst>
          </a:custGeom>
        </p:spPr>
      </p:pic>
      <p:pic>
        <p:nvPicPr>
          <p:cNvPr id="7" name="Picture 6">
            <a:extLst>
              <a:ext uri="{FF2B5EF4-FFF2-40B4-BE49-F238E27FC236}">
                <a16:creationId xmlns:a16="http://schemas.microsoft.com/office/drawing/2014/main" id="{BEAE48F8-49D0-9BEA-1B77-012FA3451F82}"/>
              </a:ext>
            </a:extLst>
          </p:cNvPr>
          <p:cNvPicPr>
            <a:picLocks noChangeAspect="1"/>
          </p:cNvPicPr>
          <p:nvPr/>
        </p:nvPicPr>
        <p:blipFill rotWithShape="1">
          <a:blip r:embed="rId3">
            <a:extLst>
              <a:ext uri="{28A0092B-C50C-407E-A947-70E740481C1C}">
                <a14:useLocalDpi xmlns:a14="http://schemas.microsoft.com/office/drawing/2010/main" val="0"/>
              </a:ext>
            </a:extLst>
          </a:blip>
          <a:srcRect t="7785" r="-1" b="6871"/>
          <a:stretch/>
        </p:blipFill>
        <p:spPr>
          <a:xfrm>
            <a:off x="8100836" y="-74680"/>
            <a:ext cx="4047645" cy="2590808"/>
          </a:xfrm>
          <a:custGeom>
            <a:avLst/>
            <a:gdLst/>
            <a:ahLst/>
            <a:cxnLst/>
            <a:rect l="l" t="t" r="r" b="b"/>
            <a:pathLst>
              <a:path w="4047645" h="2495811">
                <a:moveTo>
                  <a:pt x="2441891" y="4"/>
                </a:moveTo>
                <a:cubicBezTo>
                  <a:pt x="2489381" y="-78"/>
                  <a:pt x="2536882" y="1163"/>
                  <a:pt x="2584383" y="4428"/>
                </a:cubicBezTo>
                <a:cubicBezTo>
                  <a:pt x="2744314" y="17813"/>
                  <a:pt x="2904989" y="21079"/>
                  <a:pt x="3065367" y="14222"/>
                </a:cubicBezTo>
                <a:cubicBezTo>
                  <a:pt x="3194244" y="5694"/>
                  <a:pt x="3323514" y="4206"/>
                  <a:pt x="3452568" y="9782"/>
                </a:cubicBezTo>
                <a:cubicBezTo>
                  <a:pt x="3572813" y="16442"/>
                  <a:pt x="3693059" y="23233"/>
                  <a:pt x="3813712" y="19315"/>
                </a:cubicBezTo>
                <a:cubicBezTo>
                  <a:pt x="3861755" y="17748"/>
                  <a:pt x="3909121" y="15789"/>
                  <a:pt x="3956758" y="13177"/>
                </a:cubicBezTo>
                <a:lnTo>
                  <a:pt x="4047645" y="9696"/>
                </a:lnTo>
                <a:lnTo>
                  <a:pt x="4047645" y="2495811"/>
                </a:lnTo>
                <a:lnTo>
                  <a:pt x="28177" y="2495811"/>
                </a:lnTo>
                <a:lnTo>
                  <a:pt x="28782" y="2485852"/>
                </a:lnTo>
                <a:cubicBezTo>
                  <a:pt x="31911" y="2365446"/>
                  <a:pt x="35027" y="2245002"/>
                  <a:pt x="38157" y="2124521"/>
                </a:cubicBezTo>
                <a:cubicBezTo>
                  <a:pt x="38284" y="2119444"/>
                  <a:pt x="39171" y="2114494"/>
                  <a:pt x="39171" y="2109417"/>
                </a:cubicBezTo>
                <a:cubicBezTo>
                  <a:pt x="48166" y="1995573"/>
                  <a:pt x="53107" y="1881729"/>
                  <a:pt x="18899" y="1770550"/>
                </a:cubicBezTo>
                <a:cubicBezTo>
                  <a:pt x="15871" y="1760104"/>
                  <a:pt x="14262" y="1749304"/>
                  <a:pt x="14084" y="1738440"/>
                </a:cubicBezTo>
                <a:cubicBezTo>
                  <a:pt x="12413" y="1641514"/>
                  <a:pt x="16644" y="1544587"/>
                  <a:pt x="26754" y="1448181"/>
                </a:cubicBezTo>
                <a:cubicBezTo>
                  <a:pt x="31949" y="1389038"/>
                  <a:pt x="26754" y="1329006"/>
                  <a:pt x="43478" y="1270498"/>
                </a:cubicBezTo>
                <a:cubicBezTo>
                  <a:pt x="50864" y="1241421"/>
                  <a:pt x="55109" y="1211634"/>
                  <a:pt x="56147" y="1181656"/>
                </a:cubicBezTo>
                <a:cubicBezTo>
                  <a:pt x="59948" y="1109060"/>
                  <a:pt x="38537" y="1040779"/>
                  <a:pt x="18139" y="972244"/>
                </a:cubicBezTo>
                <a:cubicBezTo>
                  <a:pt x="7370" y="935945"/>
                  <a:pt x="-5426" y="898886"/>
                  <a:pt x="2429" y="860811"/>
                </a:cubicBezTo>
                <a:cubicBezTo>
                  <a:pt x="16707" y="802251"/>
                  <a:pt x="24854" y="742359"/>
                  <a:pt x="26754" y="682112"/>
                </a:cubicBezTo>
                <a:cubicBezTo>
                  <a:pt x="26754" y="639468"/>
                  <a:pt x="16365" y="597712"/>
                  <a:pt x="20039" y="555195"/>
                </a:cubicBezTo>
                <a:cubicBezTo>
                  <a:pt x="28211" y="472712"/>
                  <a:pt x="30238" y="389734"/>
                  <a:pt x="26121" y="306946"/>
                </a:cubicBezTo>
                <a:cubicBezTo>
                  <a:pt x="26095" y="273846"/>
                  <a:pt x="29846" y="240848"/>
                  <a:pt x="37270" y="208585"/>
                </a:cubicBezTo>
                <a:cubicBezTo>
                  <a:pt x="46506" y="151651"/>
                  <a:pt x="48419" y="93777"/>
                  <a:pt x="42971" y="36360"/>
                </a:cubicBezTo>
                <a:lnTo>
                  <a:pt x="38853" y="8429"/>
                </a:lnTo>
                <a:lnTo>
                  <a:pt x="56649" y="7824"/>
                </a:lnTo>
                <a:cubicBezTo>
                  <a:pt x="210497" y="-156"/>
                  <a:pt x="364754" y="3162"/>
                  <a:pt x="518087" y="17748"/>
                </a:cubicBezTo>
                <a:cubicBezTo>
                  <a:pt x="626567" y="25440"/>
                  <a:pt x="735534" y="24213"/>
                  <a:pt x="843809" y="14092"/>
                </a:cubicBezTo>
                <a:cubicBezTo>
                  <a:pt x="1042499" y="-1711"/>
                  <a:pt x="1240782" y="10958"/>
                  <a:pt x="1439065" y="21666"/>
                </a:cubicBezTo>
                <a:cubicBezTo>
                  <a:pt x="1631105" y="32113"/>
                  <a:pt x="1823010" y="24408"/>
                  <a:pt x="2015050" y="17487"/>
                </a:cubicBezTo>
                <a:cubicBezTo>
                  <a:pt x="2157045" y="12394"/>
                  <a:pt x="2299420" y="249"/>
                  <a:pt x="2441891" y="4"/>
                </a:cubicBezTo>
                <a:close/>
              </a:path>
            </a:pathLst>
          </a:custGeom>
        </p:spPr>
      </p:pic>
    </p:spTree>
    <p:extLst>
      <p:ext uri="{BB962C8B-B14F-4D97-AF65-F5344CB8AC3E}">
        <p14:creationId xmlns:p14="http://schemas.microsoft.com/office/powerpoint/2010/main" val="419178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3818-9F93-9C42-9975-6607570C0F3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C775054-8DDC-144D-B42C-8D24965CF0F1}"/>
              </a:ext>
            </a:extLst>
          </p:cNvPr>
          <p:cNvSpPr>
            <a:spLocks noGrp="1"/>
          </p:cNvSpPr>
          <p:nvPr>
            <p:ph idx="1"/>
          </p:nvPr>
        </p:nvSpPr>
        <p:spPr/>
        <p:txBody>
          <a:bodyPr/>
          <a:lstStyle/>
          <a:p>
            <a:r>
              <a:rPr lang="en-US" dirty="0"/>
              <a:t>https://</a:t>
            </a:r>
            <a:r>
              <a:rPr lang="en-US" dirty="0" err="1"/>
              <a:t>www.youtube.com</a:t>
            </a:r>
            <a:r>
              <a:rPr lang="en-US" dirty="0"/>
              <a:t>/</a:t>
            </a:r>
            <a:r>
              <a:rPr lang="en-US" dirty="0" err="1"/>
              <a:t>watcVh?v</a:t>
            </a:r>
            <a:r>
              <a:rPr lang="en-US" dirty="0"/>
              <a:t>=RHSM8rsu5lk</a:t>
            </a:r>
          </a:p>
        </p:txBody>
      </p:sp>
      <p:sp useBgFill="1">
        <p:nvSpPr>
          <p:cNvPr id="4" name="Rectangle 3">
            <a:extLst>
              <a:ext uri="{FF2B5EF4-FFF2-40B4-BE49-F238E27FC236}">
                <a16:creationId xmlns:a16="http://schemas.microsoft.com/office/drawing/2014/main" id="{50462088-B0B5-8441-A371-AA332E013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2553BA-486A-FD4F-8D92-A55A872EA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11">
            <a:extLst>
              <a:ext uri="{FF2B5EF4-FFF2-40B4-BE49-F238E27FC236}">
                <a16:creationId xmlns:a16="http://schemas.microsoft.com/office/drawing/2014/main" id="{44926AB3-9925-2040-B182-80A503F6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9E5BA5CD-2E58-E04E-90BD-9B7372CD94DA}"/>
              </a:ext>
            </a:extLst>
          </p:cNvPr>
          <p:cNvSpPr txBox="1">
            <a:spLocks/>
          </p:cNvSpPr>
          <p:nvPr/>
        </p:nvSpPr>
        <p:spPr>
          <a:xfrm>
            <a:off x="804672" y="640080"/>
            <a:ext cx="2977106" cy="5257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bg1"/>
                </a:solidFill>
              </a:rPr>
              <a:t>Individual Task for </a:t>
            </a:r>
          </a:p>
          <a:p>
            <a:pPr algn="ctr"/>
            <a:r>
              <a:rPr lang="en-GB" altLang="en-US" dirty="0">
                <a:solidFill>
                  <a:schemeClr val="bg1"/>
                </a:solidFill>
              </a:rPr>
              <a:t>Day 2 </a:t>
            </a:r>
          </a:p>
        </p:txBody>
      </p:sp>
      <p:pic>
        <p:nvPicPr>
          <p:cNvPr id="8" name="Content Placeholder 21">
            <a:extLst>
              <a:ext uri="{FF2B5EF4-FFF2-40B4-BE49-F238E27FC236}">
                <a16:creationId xmlns:a16="http://schemas.microsoft.com/office/drawing/2014/main" id="{F0D3B364-C010-8547-BF57-658A42CF1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12" name="TextBox 11">
            <a:extLst>
              <a:ext uri="{FF2B5EF4-FFF2-40B4-BE49-F238E27FC236}">
                <a16:creationId xmlns:a16="http://schemas.microsoft.com/office/drawing/2014/main" id="{96495F39-6768-9E49-AE1F-FF650A8F588B}"/>
              </a:ext>
            </a:extLst>
          </p:cNvPr>
          <p:cNvSpPr txBox="1"/>
          <p:nvPr/>
        </p:nvSpPr>
        <p:spPr>
          <a:xfrm>
            <a:off x="7715250" y="2814638"/>
            <a:ext cx="184731" cy="646331"/>
          </a:xfrm>
          <a:prstGeom prst="rect">
            <a:avLst/>
          </a:prstGeom>
          <a:noFill/>
        </p:spPr>
        <p:txBody>
          <a:bodyPr wrap="none" rtlCol="0">
            <a:spAutoFit/>
          </a:bodyPr>
          <a:lstStyle/>
          <a:p>
            <a:endParaRPr lang="en-US" dirty="0"/>
          </a:p>
          <a:p>
            <a:endParaRPr lang="en-US" dirty="0"/>
          </a:p>
        </p:txBody>
      </p:sp>
      <p:sp>
        <p:nvSpPr>
          <p:cNvPr id="9" name="TextBox 8">
            <a:extLst>
              <a:ext uri="{FF2B5EF4-FFF2-40B4-BE49-F238E27FC236}">
                <a16:creationId xmlns:a16="http://schemas.microsoft.com/office/drawing/2014/main" id="{328E932E-3069-E244-A283-A4CC7CA38249}"/>
              </a:ext>
            </a:extLst>
          </p:cNvPr>
          <p:cNvSpPr txBox="1"/>
          <p:nvPr/>
        </p:nvSpPr>
        <p:spPr>
          <a:xfrm>
            <a:off x="5018048" y="1825626"/>
            <a:ext cx="6754089" cy="5447645"/>
          </a:xfrm>
          <a:prstGeom prst="rect">
            <a:avLst/>
          </a:prstGeom>
          <a:noFill/>
        </p:spPr>
        <p:txBody>
          <a:bodyPr wrap="square" rtlCol="0">
            <a:spAutoFit/>
          </a:bodyPr>
          <a:lstStyle/>
          <a:p>
            <a:r>
              <a:rPr lang="en-GB" dirty="0"/>
              <a:t>Prepare a short, </a:t>
            </a:r>
            <a:r>
              <a:rPr lang="en-GB" b="1" dirty="0"/>
              <a:t>informal</a:t>
            </a:r>
            <a:r>
              <a:rPr lang="en-GB" dirty="0"/>
              <a:t> presentation about the </a:t>
            </a:r>
            <a:r>
              <a:rPr lang="en-GB" b="1" dirty="0"/>
              <a:t>strategies appropriate to your chosen inclusion need </a:t>
            </a:r>
            <a:r>
              <a:rPr lang="en-GB" dirty="0"/>
              <a:t>and the changes you </a:t>
            </a:r>
            <a:r>
              <a:rPr lang="en-GB" b="1" dirty="0"/>
              <a:t>either observed or made yourself to a lesson plan and resource.</a:t>
            </a:r>
            <a:r>
              <a:rPr lang="en-GB" dirty="0"/>
              <a:t> </a:t>
            </a:r>
          </a:p>
          <a:p>
            <a:endParaRPr lang="en-GB" sz="2000" dirty="0"/>
          </a:p>
          <a:p>
            <a:r>
              <a:rPr lang="en-GB" dirty="0"/>
              <a:t>Your presentation should: </a:t>
            </a:r>
          </a:p>
          <a:p>
            <a:endParaRPr lang="en-GB" sz="2000" dirty="0"/>
          </a:p>
          <a:p>
            <a:r>
              <a:rPr lang="en-GB" b="1" dirty="0"/>
              <a:t>Outline </a:t>
            </a:r>
            <a:r>
              <a:rPr lang="en-GB" dirty="0"/>
              <a:t>the particular need you have decided to focus on.</a:t>
            </a:r>
          </a:p>
          <a:p>
            <a:endParaRPr lang="en-GB" dirty="0"/>
          </a:p>
          <a:p>
            <a:r>
              <a:rPr lang="en-GB" b="1" dirty="0"/>
              <a:t>Summarise</a:t>
            </a:r>
            <a:r>
              <a:rPr lang="en-GB" dirty="0"/>
              <a:t> </a:t>
            </a:r>
            <a:r>
              <a:rPr lang="en-GB" b="1" dirty="0"/>
              <a:t>and discuss at least two </a:t>
            </a:r>
            <a:r>
              <a:rPr lang="en-GB" dirty="0"/>
              <a:t>pieces of research or professional literature that suggests strategies that may work for this need.</a:t>
            </a:r>
          </a:p>
          <a:p>
            <a:endParaRPr lang="en-GB" dirty="0"/>
          </a:p>
          <a:p>
            <a:r>
              <a:rPr lang="en-GB" b="1" dirty="0"/>
              <a:t>Provide an outline </a:t>
            </a:r>
            <a:r>
              <a:rPr lang="en-GB" dirty="0"/>
              <a:t>of the pupil(s) you are observing and relate the literature to this/these pupil(s). Ensure the pupil(s) remain anonymous.</a:t>
            </a:r>
          </a:p>
          <a:p>
            <a:endParaRPr lang="en-GB" dirty="0"/>
          </a:p>
          <a:p>
            <a:r>
              <a:rPr lang="en-GB" b="1" dirty="0"/>
              <a:t>Outline </a:t>
            </a:r>
            <a:r>
              <a:rPr lang="en-GB" dirty="0"/>
              <a:t>and</a:t>
            </a:r>
            <a:r>
              <a:rPr lang="en-GB" b="1" dirty="0"/>
              <a:t> explain </a:t>
            </a:r>
            <a:r>
              <a:rPr lang="en-GB" dirty="0"/>
              <a:t>the changes you made to your lesson plan and resource</a:t>
            </a:r>
            <a:r>
              <a:rPr lang="en-GB" b="1" dirty="0"/>
              <a:t> </a:t>
            </a:r>
            <a:r>
              <a:rPr lang="en-GB" dirty="0"/>
              <a:t>and </a:t>
            </a:r>
            <a:r>
              <a:rPr lang="en-GB" b="1" dirty="0"/>
              <a:t>relate these to the literature. </a:t>
            </a:r>
            <a:endParaRPr lang="en-GB" dirty="0"/>
          </a:p>
          <a:p>
            <a:br>
              <a:rPr lang="en-GB" dirty="0"/>
            </a:br>
            <a:endParaRPr lang="en-US" sz="2000" dirty="0"/>
          </a:p>
        </p:txBody>
      </p:sp>
    </p:spTree>
    <p:extLst>
      <p:ext uri="{BB962C8B-B14F-4D97-AF65-F5344CB8AC3E}">
        <p14:creationId xmlns:p14="http://schemas.microsoft.com/office/powerpoint/2010/main" val="4002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0" y="585216"/>
            <a:ext cx="3438525" cy="1499616"/>
          </a:xfrm>
        </p:spPr>
        <p:txBody>
          <a:bodyPr/>
          <a:lstStyle/>
          <a:p>
            <a:r>
              <a:rPr lang="en-GB" dirty="0"/>
              <a:t>Key criteria for marking</a:t>
            </a:r>
          </a:p>
        </p:txBody>
      </p:sp>
      <p:pic>
        <p:nvPicPr>
          <p:cNvPr id="6" name="Content Placeholder 5" descr="Screen Clipping"/>
          <p:cNvPicPr>
            <a:picLocks noGrp="1" noChangeAspect="1"/>
          </p:cNvPicPr>
          <p:nvPr>
            <p:ph idx="1"/>
          </p:nvPr>
        </p:nvPicPr>
        <p:blipFill>
          <a:blip r:embed="rId2"/>
          <a:stretch>
            <a:fillRect/>
          </a:stretch>
        </p:blipFill>
        <p:spPr>
          <a:xfrm>
            <a:off x="2088977" y="939719"/>
            <a:ext cx="4299204" cy="5369007"/>
          </a:xfrm>
        </p:spPr>
      </p:pic>
      <p:pic>
        <p:nvPicPr>
          <p:cNvPr id="7" name="Picture 6" descr="Screen Clipping"/>
          <p:cNvPicPr>
            <a:picLocks noChangeAspect="1"/>
          </p:cNvPicPr>
          <p:nvPr/>
        </p:nvPicPr>
        <p:blipFill>
          <a:blip r:embed="rId3"/>
          <a:stretch>
            <a:fillRect/>
          </a:stretch>
        </p:blipFill>
        <p:spPr>
          <a:xfrm>
            <a:off x="6870370" y="2609850"/>
            <a:ext cx="3797631" cy="3698875"/>
          </a:xfrm>
          <a:prstGeom prst="rect">
            <a:avLst/>
          </a:prstGeom>
        </p:spPr>
      </p:pic>
      <p:sp>
        <p:nvSpPr>
          <p:cNvPr id="8" name="TextBox 7"/>
          <p:cNvSpPr txBox="1"/>
          <p:nvPr/>
        </p:nvSpPr>
        <p:spPr>
          <a:xfrm rot="16200000">
            <a:off x="1218693" y="2604730"/>
            <a:ext cx="1262653" cy="523220"/>
          </a:xfrm>
          <a:prstGeom prst="rect">
            <a:avLst/>
          </a:prstGeom>
          <a:noFill/>
        </p:spPr>
        <p:txBody>
          <a:bodyPr wrap="none" rtlCol="0">
            <a:spAutoFit/>
          </a:bodyPr>
          <a:lstStyle/>
          <a:p>
            <a:r>
              <a:rPr lang="en-GB" sz="1400" dirty="0"/>
              <a:t>Knowledge &amp; </a:t>
            </a:r>
          </a:p>
          <a:p>
            <a:r>
              <a:rPr lang="en-GB" sz="1400" dirty="0"/>
              <a:t>Understanding</a:t>
            </a:r>
          </a:p>
        </p:txBody>
      </p:sp>
      <p:sp>
        <p:nvSpPr>
          <p:cNvPr id="9" name="TextBox 8"/>
          <p:cNvSpPr txBox="1"/>
          <p:nvPr/>
        </p:nvSpPr>
        <p:spPr>
          <a:xfrm rot="16200000">
            <a:off x="1439647" y="4160252"/>
            <a:ext cx="845744" cy="307777"/>
          </a:xfrm>
          <a:prstGeom prst="rect">
            <a:avLst/>
          </a:prstGeom>
          <a:noFill/>
        </p:spPr>
        <p:txBody>
          <a:bodyPr wrap="none" rtlCol="0">
            <a:spAutoFit/>
          </a:bodyPr>
          <a:lstStyle/>
          <a:p>
            <a:r>
              <a:rPr lang="en-GB" sz="1400" dirty="0"/>
              <a:t>Research</a:t>
            </a:r>
          </a:p>
        </p:txBody>
      </p:sp>
      <p:sp>
        <p:nvSpPr>
          <p:cNvPr id="10" name="TextBox 9"/>
          <p:cNvSpPr txBox="1"/>
          <p:nvPr/>
        </p:nvSpPr>
        <p:spPr>
          <a:xfrm rot="16200000">
            <a:off x="1278866" y="5435806"/>
            <a:ext cx="1167307" cy="523220"/>
          </a:xfrm>
          <a:prstGeom prst="rect">
            <a:avLst/>
          </a:prstGeom>
          <a:noFill/>
        </p:spPr>
        <p:txBody>
          <a:bodyPr wrap="none" rtlCol="0">
            <a:spAutoFit/>
          </a:bodyPr>
          <a:lstStyle/>
          <a:p>
            <a:r>
              <a:rPr lang="en-GB" sz="1400" dirty="0"/>
              <a:t>Application &amp;</a:t>
            </a:r>
          </a:p>
          <a:p>
            <a:r>
              <a:rPr lang="en-GB" sz="1400" dirty="0"/>
              <a:t>Evaluation</a:t>
            </a:r>
          </a:p>
        </p:txBody>
      </p:sp>
      <p:sp>
        <p:nvSpPr>
          <p:cNvPr id="11" name="TextBox 10"/>
          <p:cNvSpPr txBox="1"/>
          <p:nvPr/>
        </p:nvSpPr>
        <p:spPr>
          <a:xfrm rot="16200000">
            <a:off x="5948801" y="3446887"/>
            <a:ext cx="1342099" cy="523220"/>
          </a:xfrm>
          <a:prstGeom prst="rect">
            <a:avLst/>
          </a:prstGeom>
          <a:noFill/>
        </p:spPr>
        <p:txBody>
          <a:bodyPr wrap="none" rtlCol="0">
            <a:spAutoFit/>
          </a:bodyPr>
          <a:lstStyle/>
          <a:p>
            <a:r>
              <a:rPr lang="en-GB" sz="1400" dirty="0"/>
              <a:t>Language &amp; </a:t>
            </a:r>
          </a:p>
          <a:p>
            <a:r>
              <a:rPr lang="en-GB" sz="1400" dirty="0"/>
              <a:t>Communication</a:t>
            </a:r>
          </a:p>
        </p:txBody>
      </p:sp>
      <p:sp>
        <p:nvSpPr>
          <p:cNvPr id="12" name="TextBox 11"/>
          <p:cNvSpPr txBox="1"/>
          <p:nvPr/>
        </p:nvSpPr>
        <p:spPr>
          <a:xfrm rot="16200000">
            <a:off x="6167317" y="4604982"/>
            <a:ext cx="930063" cy="523220"/>
          </a:xfrm>
          <a:prstGeom prst="rect">
            <a:avLst/>
          </a:prstGeom>
          <a:noFill/>
        </p:spPr>
        <p:txBody>
          <a:bodyPr wrap="none" rtlCol="0">
            <a:spAutoFit/>
          </a:bodyPr>
          <a:lstStyle/>
          <a:p>
            <a:r>
              <a:rPr lang="en-GB" sz="1400" dirty="0"/>
              <a:t>Analysis &amp;</a:t>
            </a:r>
          </a:p>
          <a:p>
            <a:r>
              <a:rPr lang="en-GB" sz="1400" dirty="0"/>
              <a:t>Critique</a:t>
            </a:r>
          </a:p>
        </p:txBody>
      </p:sp>
      <p:sp>
        <p:nvSpPr>
          <p:cNvPr id="13" name="TextBox 12"/>
          <p:cNvSpPr txBox="1"/>
          <p:nvPr/>
        </p:nvSpPr>
        <p:spPr>
          <a:xfrm rot="16200000">
            <a:off x="6086330" y="5657830"/>
            <a:ext cx="1092030" cy="307777"/>
          </a:xfrm>
          <a:prstGeom prst="rect">
            <a:avLst/>
          </a:prstGeom>
          <a:noFill/>
        </p:spPr>
        <p:txBody>
          <a:bodyPr wrap="none" rtlCol="0">
            <a:spAutoFit/>
          </a:bodyPr>
          <a:lstStyle/>
          <a:p>
            <a:r>
              <a:rPr lang="en-GB" sz="1400" dirty="0"/>
              <a:t>Conventions</a:t>
            </a:r>
          </a:p>
        </p:txBody>
      </p:sp>
    </p:spTree>
    <p:extLst>
      <p:ext uri="{BB962C8B-B14F-4D97-AF65-F5344CB8AC3E}">
        <p14:creationId xmlns:p14="http://schemas.microsoft.com/office/powerpoint/2010/main" val="2869459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736456-C302-C746-89E9-F84C9479093B}"/>
              </a:ext>
            </a:extLst>
          </p:cNvPr>
          <p:cNvSpPr>
            <a:spLocks noGrp="1"/>
          </p:cNvSpPr>
          <p:nvPr>
            <p:ph type="title"/>
          </p:nvPr>
        </p:nvSpPr>
        <p:spPr>
          <a:xfrm>
            <a:off x="1078752" y="423746"/>
            <a:ext cx="8000116" cy="1824231"/>
          </a:xfrm>
        </p:spPr>
        <p:txBody>
          <a:bodyPr>
            <a:normAutofit/>
          </a:bodyPr>
          <a:lstStyle/>
          <a:p>
            <a:pPr algn="ctr"/>
            <a:r>
              <a:rPr lang="en-US" altLang="en-US" sz="4000" dirty="0">
                <a:latin typeface="Athelas" panose="02000503000000020003" pitchFamily="2" charset="77"/>
              </a:rPr>
              <a:t>Feedback…</a:t>
            </a:r>
          </a:p>
        </p:txBody>
      </p:sp>
      <p:sp>
        <p:nvSpPr>
          <p:cNvPr id="3" name="Content Placeholder 2">
            <a:extLst>
              <a:ext uri="{FF2B5EF4-FFF2-40B4-BE49-F238E27FC236}">
                <a16:creationId xmlns:a16="http://schemas.microsoft.com/office/drawing/2014/main" id="{DABA83F4-7401-DF4C-B3AF-4D2C3FC6CA23}"/>
              </a:ext>
            </a:extLst>
          </p:cNvPr>
          <p:cNvSpPr>
            <a:spLocks noGrp="1"/>
          </p:cNvSpPr>
          <p:nvPr>
            <p:ph idx="1"/>
          </p:nvPr>
        </p:nvSpPr>
        <p:spPr>
          <a:xfrm>
            <a:off x="1078992" y="1962615"/>
            <a:ext cx="10902604" cy="4605453"/>
          </a:xfrm>
        </p:spPr>
        <p:txBody>
          <a:bodyPr>
            <a:normAutofit lnSpcReduction="10000"/>
          </a:bodyPr>
          <a:lstStyle/>
          <a:p>
            <a:pPr>
              <a:defRPr/>
            </a:pPr>
            <a:r>
              <a:rPr lang="en-US" altLang="en-US" sz="2000" dirty="0"/>
              <a:t>Feedback should cause thinking, not an emotional reaction.</a:t>
            </a:r>
          </a:p>
          <a:p>
            <a:pPr>
              <a:defRPr/>
            </a:pPr>
            <a:r>
              <a:rPr lang="en-US" altLang="en-US" sz="2000" dirty="0"/>
              <a:t>Comparing one person’s performance with that of another is unlikely to be helpful.</a:t>
            </a:r>
          </a:p>
          <a:p>
            <a:pPr>
              <a:defRPr/>
            </a:pPr>
            <a:r>
              <a:rPr lang="en-US" altLang="en-US" sz="2000" dirty="0"/>
              <a:t>Feedback should be more work for the recipient than the donor</a:t>
            </a:r>
          </a:p>
          <a:p>
            <a:pPr>
              <a:defRPr/>
            </a:pPr>
            <a:r>
              <a:rPr lang="en-US" altLang="en-US" sz="2000" dirty="0"/>
              <a:t>What matters most is the </a:t>
            </a:r>
            <a:r>
              <a:rPr lang="en-US" altLang="en-US" sz="2000" i="1" dirty="0"/>
              <a:t>follow-up action </a:t>
            </a:r>
            <a:r>
              <a:rPr lang="en-US" altLang="en-US" sz="2000" dirty="0"/>
              <a:t>taken by the individual receiving feedback. As such, use this exercise to utilize your ability to ask supportive questions with the marking criteria underpinning the question. For example, “You effectively highlighted and critiqued an approach taken by [teacher x]. Could you also highlight a contrasting perspective to this approach using literature findings or other teacher’s approaches and strategies?”</a:t>
            </a:r>
          </a:p>
          <a:p>
            <a:pPr>
              <a:defRPr/>
            </a:pPr>
            <a:r>
              <a:rPr lang="en-US" altLang="en-US" sz="2000" dirty="0"/>
              <a:t>Aim to discuss use of time and reflect upon which tasks were most time-consuming/most engaging. Use </a:t>
            </a:r>
            <a:r>
              <a:rPr lang="en-US" altLang="en-US" sz="2000" i="1" dirty="0"/>
              <a:t>how </a:t>
            </a:r>
            <a:r>
              <a:rPr lang="en-US" altLang="en-US" sz="2000" dirty="0"/>
              <a:t>questions to challenge and for deeper reflection.</a:t>
            </a:r>
          </a:p>
          <a:p>
            <a:pPr>
              <a:defRPr/>
            </a:pPr>
            <a:r>
              <a:rPr lang="en-US" altLang="en-US" sz="2000" dirty="0"/>
              <a:t>Identify and discuss strengths (</a:t>
            </a:r>
            <a:r>
              <a:rPr lang="en-US" altLang="en-US" sz="2000" dirty="0" err="1"/>
              <a:t>eg.</a:t>
            </a:r>
            <a:r>
              <a:rPr lang="en-US" altLang="en-US" sz="2000" dirty="0"/>
              <a:t> in applying research findings to planning and teaching) and areas for development (</a:t>
            </a:r>
            <a:r>
              <a:rPr lang="en-US" altLang="en-US" sz="2000" dirty="0" err="1"/>
              <a:t>eg.</a:t>
            </a:r>
            <a:r>
              <a:rPr lang="en-US" altLang="en-US" sz="2000" dirty="0"/>
              <a:t> time management). Ask what the recipient learned in the process that serves the final assignment. </a:t>
            </a:r>
          </a:p>
          <a:p>
            <a:pPr>
              <a:defRPr/>
            </a:pPr>
            <a:r>
              <a:rPr lang="en-US" altLang="en-US" sz="2000" i="1" dirty="0"/>
              <a:t>Take notes </a:t>
            </a:r>
            <a:r>
              <a:rPr lang="en-US" altLang="en-US" sz="2000" dirty="0"/>
              <a:t>during the presentations, using the </a:t>
            </a:r>
            <a:r>
              <a:rPr lang="en-US" altLang="en-US" sz="2000" dirty="0" err="1"/>
              <a:t>marksheme</a:t>
            </a:r>
            <a:r>
              <a:rPr lang="en-US" altLang="en-US" sz="2000" dirty="0"/>
              <a:t> to support your observations. </a:t>
            </a:r>
            <a:r>
              <a:rPr lang="en-US" altLang="en-US" sz="2000" i="1" dirty="0"/>
              <a:t>Make notes </a:t>
            </a:r>
            <a:r>
              <a:rPr lang="en-US" altLang="en-US" sz="2000" dirty="0"/>
              <a:t>when you are receiving your feedback. </a:t>
            </a:r>
          </a:p>
          <a:p>
            <a:pPr>
              <a:defRPr/>
            </a:pPr>
            <a:endParaRPr lang="en-US" altLang="en-US" sz="2000" dirty="0"/>
          </a:p>
          <a:p>
            <a:pPr>
              <a:defRPr/>
            </a:pPr>
            <a:endParaRPr lang="en-US" altLang="en-US" sz="2000" dirty="0"/>
          </a:p>
        </p:txBody>
      </p:sp>
      <p:pic>
        <p:nvPicPr>
          <p:cNvPr id="11" name="Picture 10">
            <a:extLst>
              <a:ext uri="{FF2B5EF4-FFF2-40B4-BE49-F238E27FC236}">
                <a16:creationId xmlns:a16="http://schemas.microsoft.com/office/drawing/2014/main" id="{3E8644F6-0ABD-A24B-8946-2B26CDE0C525}"/>
              </a:ext>
            </a:extLst>
          </p:cNvPr>
          <p:cNvPicPr>
            <a:picLocks noChangeAspect="1"/>
          </p:cNvPicPr>
          <p:nvPr/>
        </p:nvPicPr>
        <p:blipFill rotWithShape="1">
          <a:blip r:embed="rId2">
            <a:extLst>
              <a:ext uri="{28A0092B-C50C-407E-A947-70E740481C1C}">
                <a14:useLocalDpi xmlns:a14="http://schemas.microsoft.com/office/drawing/2010/main" val="0"/>
              </a:ext>
            </a:extLst>
          </a:blip>
          <a:srcRect t="990" b="77"/>
          <a:stretch/>
        </p:blipFill>
        <p:spPr>
          <a:xfrm>
            <a:off x="9288966" y="1"/>
            <a:ext cx="2692630" cy="2071688"/>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116787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097" y="585216"/>
            <a:ext cx="5761657" cy="1499616"/>
          </a:xfrm>
        </p:spPr>
        <p:txBody>
          <a:bodyPr>
            <a:normAutofit/>
          </a:bodyPr>
          <a:lstStyle/>
          <a:p>
            <a:pPr algn="ctr"/>
            <a:r>
              <a:rPr lang="en-GB" sz="3200" dirty="0">
                <a:latin typeface="+mn-lt"/>
              </a:rPr>
              <a:t>Points to note for peer discussion: (1) setting the context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9317083"/>
              </p:ext>
            </p:extLst>
          </p:nvPr>
        </p:nvGraphicFramePr>
        <p:xfrm>
          <a:off x="2292349" y="1770185"/>
          <a:ext cx="8926635" cy="4759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D8CC40CA-60BD-487A-F2AB-352F70D612CA}"/>
              </a:ext>
            </a:extLst>
          </p:cNvPr>
          <p:cNvPicPr>
            <a:picLocks noChangeAspect="1"/>
          </p:cNvPicPr>
          <p:nvPr/>
        </p:nvPicPr>
        <p:blipFill rotWithShape="1">
          <a:blip r:embed="rId7">
            <a:extLst>
              <a:ext uri="{28A0092B-C50C-407E-A947-70E740481C1C}">
                <a14:useLocalDpi xmlns:a14="http://schemas.microsoft.com/office/drawing/2010/main" val="0"/>
              </a:ext>
            </a:extLst>
          </a:blip>
          <a:srcRect t="990" b="77"/>
          <a:stretch/>
        </p:blipFill>
        <p:spPr>
          <a:xfrm>
            <a:off x="9288966" y="1"/>
            <a:ext cx="2692630" cy="2071688"/>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40940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6EFDF80-6458-4AD7-8D63-C1C09F011507}"/>
                                            </p:graphicEl>
                                          </p:spTgt>
                                        </p:tgtEl>
                                        <p:attrNameLst>
                                          <p:attrName>style.visibility</p:attrName>
                                        </p:attrNameLst>
                                      </p:cBhvr>
                                      <p:to>
                                        <p:strVal val="visible"/>
                                      </p:to>
                                    </p:set>
                                    <p:animEffect transition="in" filter="fade">
                                      <p:cBhvr>
                                        <p:cTn id="7" dur="500"/>
                                        <p:tgtEl>
                                          <p:spTgt spid="4">
                                            <p:graphicEl>
                                              <a:dgm id="{C6EFDF80-6458-4AD7-8D63-C1C09F011507}"/>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9687C9B0-C23C-4F7D-9E98-E8C4FDBF47DB}"/>
                                            </p:graphicEl>
                                          </p:spTgt>
                                        </p:tgtEl>
                                        <p:attrNameLst>
                                          <p:attrName>style.visibility</p:attrName>
                                        </p:attrNameLst>
                                      </p:cBhvr>
                                      <p:to>
                                        <p:strVal val="visible"/>
                                      </p:to>
                                    </p:set>
                                    <p:animEffect transition="in" filter="fade">
                                      <p:cBhvr>
                                        <p:cTn id="10" dur="500"/>
                                        <p:tgtEl>
                                          <p:spTgt spid="4">
                                            <p:graphicEl>
                                              <a:dgm id="{9687C9B0-C23C-4F7D-9E98-E8C4FDBF47DB}"/>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0AA77A49-4485-4C82-96C7-E017A489FBD0}"/>
                                            </p:graphicEl>
                                          </p:spTgt>
                                        </p:tgtEl>
                                        <p:attrNameLst>
                                          <p:attrName>style.visibility</p:attrName>
                                        </p:attrNameLst>
                                      </p:cBhvr>
                                      <p:to>
                                        <p:strVal val="visible"/>
                                      </p:to>
                                    </p:set>
                                    <p:animEffect transition="in" filter="fade">
                                      <p:cBhvr>
                                        <p:cTn id="13" dur="500"/>
                                        <p:tgtEl>
                                          <p:spTgt spid="4">
                                            <p:graphicEl>
                                              <a:dgm id="{0AA77A49-4485-4C82-96C7-E017A489FBD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graphicEl>
                                              <a:dgm id="{584857EC-5F2A-4510-BFB2-89B377C534D4}"/>
                                            </p:graphicEl>
                                          </p:spTgt>
                                        </p:tgtEl>
                                        <p:attrNameLst>
                                          <p:attrName>style.visibility</p:attrName>
                                        </p:attrNameLst>
                                      </p:cBhvr>
                                      <p:to>
                                        <p:strVal val="visible"/>
                                      </p:to>
                                    </p:set>
                                    <p:animEffect transition="in" filter="fade">
                                      <p:cBhvr>
                                        <p:cTn id="18" dur="500"/>
                                        <p:tgtEl>
                                          <p:spTgt spid="4">
                                            <p:graphicEl>
                                              <a:dgm id="{584857EC-5F2A-4510-BFB2-89B377C534D4}"/>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86B2EB09-C9F8-40D4-AB91-6C847C6797D1}"/>
                                            </p:graphicEl>
                                          </p:spTgt>
                                        </p:tgtEl>
                                        <p:attrNameLst>
                                          <p:attrName>style.visibility</p:attrName>
                                        </p:attrNameLst>
                                      </p:cBhvr>
                                      <p:to>
                                        <p:strVal val="visible"/>
                                      </p:to>
                                    </p:set>
                                    <p:animEffect transition="in" filter="fade">
                                      <p:cBhvr>
                                        <p:cTn id="21" dur="500"/>
                                        <p:tgtEl>
                                          <p:spTgt spid="4">
                                            <p:graphicEl>
                                              <a:dgm id="{86B2EB09-C9F8-40D4-AB91-6C847C6797D1}"/>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2DE0AC50-7691-4651-8230-AFAF19B47A15}"/>
                                            </p:graphicEl>
                                          </p:spTgt>
                                        </p:tgtEl>
                                        <p:attrNameLst>
                                          <p:attrName>style.visibility</p:attrName>
                                        </p:attrNameLst>
                                      </p:cBhvr>
                                      <p:to>
                                        <p:strVal val="visible"/>
                                      </p:to>
                                    </p:set>
                                    <p:animEffect transition="in" filter="fade">
                                      <p:cBhvr>
                                        <p:cTn id="26" dur="500"/>
                                        <p:tgtEl>
                                          <p:spTgt spid="4">
                                            <p:graphicEl>
                                              <a:dgm id="{2DE0AC50-7691-4651-8230-AFAF19B47A15}"/>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832A9DAE-A65A-4262-BD5B-84FE42885CC7}"/>
                                            </p:graphicEl>
                                          </p:spTgt>
                                        </p:tgtEl>
                                        <p:attrNameLst>
                                          <p:attrName>style.visibility</p:attrName>
                                        </p:attrNameLst>
                                      </p:cBhvr>
                                      <p:to>
                                        <p:strVal val="visible"/>
                                      </p:to>
                                    </p:set>
                                    <p:animEffect transition="in" filter="fade">
                                      <p:cBhvr>
                                        <p:cTn id="29" dur="500"/>
                                        <p:tgtEl>
                                          <p:spTgt spid="4">
                                            <p:graphicEl>
                                              <a:dgm id="{832A9DAE-A65A-4262-BD5B-84FE42885CC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097" y="585216"/>
            <a:ext cx="6007841" cy="1499616"/>
          </a:xfrm>
        </p:spPr>
        <p:txBody>
          <a:bodyPr>
            <a:normAutofit fontScale="90000"/>
          </a:bodyPr>
          <a:lstStyle/>
          <a:p>
            <a:r>
              <a:rPr lang="en-GB" sz="4400" dirty="0"/>
              <a:t>Points to note for peer discussion: (2) </a:t>
            </a:r>
            <a:r>
              <a:rPr lang="en-GB" dirty="0"/>
              <a:t>SETTING OUT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6731581"/>
              </p:ext>
            </p:extLst>
          </p:nvPr>
        </p:nvGraphicFramePr>
        <p:xfrm>
          <a:off x="2292349" y="2286001"/>
          <a:ext cx="866872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4AC931A4-8091-8B9A-F70B-CF616128E5BA}"/>
              </a:ext>
            </a:extLst>
          </p:cNvPr>
          <p:cNvPicPr>
            <a:picLocks noChangeAspect="1"/>
          </p:cNvPicPr>
          <p:nvPr/>
        </p:nvPicPr>
        <p:blipFill rotWithShape="1">
          <a:blip r:embed="rId7">
            <a:extLst>
              <a:ext uri="{28A0092B-C50C-407E-A947-70E740481C1C}">
                <a14:useLocalDpi xmlns:a14="http://schemas.microsoft.com/office/drawing/2010/main" val="0"/>
              </a:ext>
            </a:extLst>
          </a:blip>
          <a:srcRect t="990" b="77"/>
          <a:stretch/>
        </p:blipFill>
        <p:spPr>
          <a:xfrm>
            <a:off x="9288966" y="1"/>
            <a:ext cx="2692630" cy="2071688"/>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1653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C26248D-D622-4A55-B2DC-06E276C4FA6B}"/>
                                            </p:graphicEl>
                                          </p:spTgt>
                                        </p:tgtEl>
                                        <p:attrNameLst>
                                          <p:attrName>style.visibility</p:attrName>
                                        </p:attrNameLst>
                                      </p:cBhvr>
                                      <p:to>
                                        <p:strVal val="visible"/>
                                      </p:to>
                                    </p:set>
                                    <p:animEffect transition="in" filter="fade">
                                      <p:cBhvr>
                                        <p:cTn id="7" dur="500"/>
                                        <p:tgtEl>
                                          <p:spTgt spid="4">
                                            <p:graphicEl>
                                              <a:dgm id="{6C26248D-D622-4A55-B2DC-06E276C4FA6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86497DC-1F34-4DE9-8EB6-13F5259D81A4}"/>
                                            </p:graphicEl>
                                          </p:spTgt>
                                        </p:tgtEl>
                                        <p:attrNameLst>
                                          <p:attrName>style.visibility</p:attrName>
                                        </p:attrNameLst>
                                      </p:cBhvr>
                                      <p:to>
                                        <p:strVal val="visible"/>
                                      </p:to>
                                    </p:set>
                                    <p:animEffect transition="in" filter="fade">
                                      <p:cBhvr>
                                        <p:cTn id="12" dur="500"/>
                                        <p:tgtEl>
                                          <p:spTgt spid="4">
                                            <p:graphicEl>
                                              <a:dgm id="{D86497DC-1F34-4DE9-8EB6-13F5259D81A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B5D3EB5-9A3E-4E2B-9232-5ACF83B6795A}"/>
                                            </p:graphicEl>
                                          </p:spTgt>
                                        </p:tgtEl>
                                        <p:attrNameLst>
                                          <p:attrName>style.visibility</p:attrName>
                                        </p:attrNameLst>
                                      </p:cBhvr>
                                      <p:to>
                                        <p:strVal val="visible"/>
                                      </p:to>
                                    </p:set>
                                    <p:animEffect transition="in" filter="fade">
                                      <p:cBhvr>
                                        <p:cTn id="17" dur="500"/>
                                        <p:tgtEl>
                                          <p:spTgt spid="4">
                                            <p:graphicEl>
                                              <a:dgm id="{0B5D3EB5-9A3E-4E2B-9232-5ACF83B679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PRESGUID" val="7021f280-bbc5-4b94-93ca-23b4ab22f5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1704</Words>
  <Application>Microsoft Office PowerPoint</Application>
  <PresentationFormat>Widescreen</PresentationFormat>
  <Paragraphs>128</Paragraphs>
  <Slides>19</Slides>
  <Notes>0</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Athelas</vt:lpstr>
      <vt:lpstr>Calibri</vt:lpstr>
      <vt:lpstr>Calibri Light</vt:lpstr>
      <vt:lpstr>Wingdings</vt:lpstr>
      <vt:lpstr>Office Theme</vt:lpstr>
      <vt:lpstr>1_Office Theme</vt:lpstr>
      <vt:lpstr> PGCert / Level 7 2023/24  Module 1: Supporting Individual Needs  Day 2</vt:lpstr>
      <vt:lpstr>Introduction and Day 2 Learning Intentions</vt:lpstr>
      <vt:lpstr>Submission of assignments…</vt:lpstr>
      <vt:lpstr>Turnitin</vt:lpstr>
      <vt:lpstr>PowerPoint Presentation</vt:lpstr>
      <vt:lpstr>Key criteria for marking</vt:lpstr>
      <vt:lpstr>Feedback…</vt:lpstr>
      <vt:lpstr>Points to note for peer discussion: (1) setting the context</vt:lpstr>
      <vt:lpstr>Points to note for peer discussion: (2) SETTING OUT approaches</vt:lpstr>
      <vt:lpstr>Personal Action Planning</vt:lpstr>
      <vt:lpstr>PowerPoint Presentation</vt:lpstr>
      <vt:lpstr>PowerPoint Presentation</vt:lpstr>
      <vt:lpstr>PowerPoint Presentation</vt:lpstr>
      <vt:lpstr>PowerPoint Presentation</vt:lpstr>
      <vt:lpstr>PowerPoint Presentation</vt:lpstr>
      <vt:lpstr>PowerPoint Presentation</vt:lpstr>
      <vt:lpstr>Some titles</vt:lpstr>
      <vt:lpstr>Personal Action Planning</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Palmer-Jones</dc:creator>
  <cp:lastModifiedBy>Claire Palmer-Jones</cp:lastModifiedBy>
  <cp:revision>98</cp:revision>
  <cp:lastPrinted>2022-11-10T15:04:00Z</cp:lastPrinted>
  <dcterms:created xsi:type="dcterms:W3CDTF">2021-09-27T17:09:55Z</dcterms:created>
  <dcterms:modified xsi:type="dcterms:W3CDTF">2023-11-16T14:31:06Z</dcterms:modified>
</cp:coreProperties>
</file>