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1"/>
  </p:notesMasterIdLst>
  <p:sldIdLst>
    <p:sldId id="449" r:id="rId5"/>
    <p:sldId id="505" r:id="rId6"/>
    <p:sldId id="517" r:id="rId7"/>
    <p:sldId id="509" r:id="rId8"/>
    <p:sldId id="519" r:id="rId9"/>
    <p:sldId id="520" r:id="rId10"/>
    <p:sldId id="522" r:id="rId11"/>
    <p:sldId id="523" r:id="rId12"/>
    <p:sldId id="506" r:id="rId13"/>
    <p:sldId id="524" r:id="rId14"/>
    <p:sldId id="525" r:id="rId15"/>
    <p:sldId id="526" r:id="rId16"/>
    <p:sldId id="521" r:id="rId17"/>
    <p:sldId id="507" r:id="rId18"/>
    <p:sldId id="511" r:id="rId19"/>
    <p:sldId id="508" r:id="rId20"/>
    <p:sldId id="527" r:id="rId21"/>
    <p:sldId id="547" r:id="rId22"/>
    <p:sldId id="528" r:id="rId23"/>
    <p:sldId id="531" r:id="rId24"/>
    <p:sldId id="601" r:id="rId25"/>
    <p:sldId id="533" r:id="rId26"/>
    <p:sldId id="534" r:id="rId27"/>
    <p:sldId id="530" r:id="rId28"/>
    <p:sldId id="602" r:id="rId29"/>
    <p:sldId id="603" r:id="rId30"/>
    <p:sldId id="604" r:id="rId31"/>
    <p:sldId id="605" r:id="rId32"/>
    <p:sldId id="606" r:id="rId33"/>
    <p:sldId id="644" r:id="rId34"/>
    <p:sldId id="535" r:id="rId35"/>
    <p:sldId id="537" r:id="rId36"/>
    <p:sldId id="538" r:id="rId37"/>
    <p:sldId id="541" r:id="rId38"/>
    <p:sldId id="542" r:id="rId39"/>
    <p:sldId id="1152" r:id="rId40"/>
    <p:sldId id="1154" r:id="rId41"/>
    <p:sldId id="292" r:id="rId42"/>
    <p:sldId id="295" r:id="rId43"/>
    <p:sldId id="294" r:id="rId44"/>
    <p:sldId id="293" r:id="rId45"/>
    <p:sldId id="263" r:id="rId46"/>
    <p:sldId id="320" r:id="rId47"/>
    <p:sldId id="300" r:id="rId48"/>
    <p:sldId id="302" r:id="rId49"/>
    <p:sldId id="304" r:id="rId50"/>
    <p:sldId id="303" r:id="rId51"/>
    <p:sldId id="1132" r:id="rId52"/>
    <p:sldId id="301" r:id="rId53"/>
    <p:sldId id="1162" r:id="rId54"/>
    <p:sldId id="264" r:id="rId55"/>
    <p:sldId id="1163" r:id="rId56"/>
    <p:sldId id="1165" r:id="rId57"/>
    <p:sldId id="313" r:id="rId58"/>
    <p:sldId id="261" r:id="rId59"/>
    <p:sldId id="258" r:id="rId60"/>
    <p:sldId id="276" r:id="rId61"/>
    <p:sldId id="1128" r:id="rId62"/>
    <p:sldId id="285" r:id="rId63"/>
    <p:sldId id="310" r:id="rId64"/>
    <p:sldId id="266" r:id="rId65"/>
    <p:sldId id="1133" r:id="rId66"/>
    <p:sldId id="1156" r:id="rId67"/>
    <p:sldId id="1167" r:id="rId68"/>
    <p:sldId id="1157" r:id="rId69"/>
    <p:sldId id="1166" r:id="rId70"/>
    <p:sldId id="1168" r:id="rId71"/>
    <p:sldId id="270" r:id="rId72"/>
    <p:sldId id="1134" r:id="rId73"/>
    <p:sldId id="1158" r:id="rId74"/>
    <p:sldId id="1138" r:id="rId75"/>
    <p:sldId id="1139" r:id="rId76"/>
    <p:sldId id="1140" r:id="rId77"/>
    <p:sldId id="1141" r:id="rId78"/>
    <p:sldId id="1142" r:id="rId79"/>
    <p:sldId id="1143" r:id="rId80"/>
    <p:sldId id="1144" r:id="rId81"/>
    <p:sldId id="1145" r:id="rId82"/>
    <p:sldId id="1146" r:id="rId83"/>
    <p:sldId id="1147" r:id="rId84"/>
    <p:sldId id="1148" r:id="rId85"/>
    <p:sldId id="1149" r:id="rId86"/>
    <p:sldId id="1150" r:id="rId87"/>
    <p:sldId id="1169" r:id="rId88"/>
    <p:sldId id="1170" r:id="rId89"/>
    <p:sldId id="1171" r:id="rId90"/>
    <p:sldId id="1137" r:id="rId91"/>
    <p:sldId id="1135" r:id="rId92"/>
    <p:sldId id="1186" r:id="rId93"/>
    <p:sldId id="1176" r:id="rId94"/>
    <p:sldId id="1177" r:id="rId95"/>
    <p:sldId id="1178" r:id="rId96"/>
    <p:sldId id="1179" r:id="rId97"/>
    <p:sldId id="1180" r:id="rId98"/>
    <p:sldId id="1181" r:id="rId99"/>
    <p:sldId id="1182" r:id="rId100"/>
    <p:sldId id="1183" r:id="rId101"/>
    <p:sldId id="281" r:id="rId102"/>
    <p:sldId id="279" r:id="rId103"/>
    <p:sldId id="543" r:id="rId104"/>
    <p:sldId id="607" r:id="rId105"/>
    <p:sldId id="544" r:id="rId106"/>
    <p:sldId id="545" r:id="rId107"/>
    <p:sldId id="608" r:id="rId108"/>
    <p:sldId id="546" r:id="rId109"/>
    <p:sldId id="548" r:id="rId110"/>
    <p:sldId id="549" r:id="rId111"/>
    <p:sldId id="609" r:id="rId112"/>
    <p:sldId id="610" r:id="rId113"/>
    <p:sldId id="551" r:id="rId114"/>
    <p:sldId id="550" r:id="rId115"/>
    <p:sldId id="611" r:id="rId116"/>
    <p:sldId id="552" r:id="rId117"/>
    <p:sldId id="553" r:id="rId118"/>
    <p:sldId id="555" r:id="rId119"/>
    <p:sldId id="556" r:id="rId120"/>
    <p:sldId id="557" r:id="rId121"/>
    <p:sldId id="558" r:id="rId122"/>
    <p:sldId id="559" r:id="rId123"/>
    <p:sldId id="1173" r:id="rId124"/>
    <p:sldId id="1174" r:id="rId125"/>
    <p:sldId id="1175" r:id="rId126"/>
    <p:sldId id="561" r:id="rId127"/>
    <p:sldId id="562" r:id="rId128"/>
    <p:sldId id="563" r:id="rId129"/>
    <p:sldId id="564" r:id="rId130"/>
    <p:sldId id="565" r:id="rId131"/>
    <p:sldId id="566" r:id="rId132"/>
    <p:sldId id="567" r:id="rId133"/>
    <p:sldId id="568" r:id="rId134"/>
    <p:sldId id="643" r:id="rId135"/>
    <p:sldId id="569" r:id="rId136"/>
    <p:sldId id="570" r:id="rId137"/>
    <p:sldId id="571" r:id="rId138"/>
    <p:sldId id="572" r:id="rId139"/>
    <p:sldId id="573" r:id="rId140"/>
    <p:sldId id="612" r:id="rId141"/>
    <p:sldId id="613" r:id="rId142"/>
    <p:sldId id="296" r:id="rId143"/>
    <p:sldId id="324" r:id="rId144"/>
    <p:sldId id="286" r:id="rId145"/>
    <p:sldId id="287" r:id="rId146"/>
    <p:sldId id="288" r:id="rId147"/>
    <p:sldId id="574" r:id="rId148"/>
    <p:sldId id="578" r:id="rId149"/>
    <p:sldId id="579" r:id="rId150"/>
    <p:sldId id="615" r:id="rId151"/>
    <p:sldId id="616" r:id="rId152"/>
    <p:sldId id="580" r:id="rId153"/>
    <p:sldId id="617" r:id="rId154"/>
    <p:sldId id="596" r:id="rId155"/>
    <p:sldId id="597" r:id="rId156"/>
    <p:sldId id="598" r:id="rId157"/>
    <p:sldId id="599" r:id="rId158"/>
    <p:sldId id="600" r:id="rId159"/>
    <p:sldId id="618" r:id="rId160"/>
    <p:sldId id="619" r:id="rId161"/>
    <p:sldId id="620" r:id="rId162"/>
    <p:sldId id="621" r:id="rId163"/>
    <p:sldId id="622" r:id="rId164"/>
    <p:sldId id="623" r:id="rId165"/>
    <p:sldId id="624" r:id="rId166"/>
    <p:sldId id="625" r:id="rId167"/>
    <p:sldId id="626" r:id="rId168"/>
    <p:sldId id="627" r:id="rId169"/>
    <p:sldId id="628" r:id="rId170"/>
    <p:sldId id="629" r:id="rId171"/>
    <p:sldId id="630" r:id="rId172"/>
    <p:sldId id="631" r:id="rId173"/>
    <p:sldId id="632" r:id="rId174"/>
    <p:sldId id="633" r:id="rId175"/>
    <p:sldId id="634" r:id="rId176"/>
    <p:sldId id="635" r:id="rId177"/>
    <p:sldId id="636" r:id="rId178"/>
    <p:sldId id="582" r:id="rId179"/>
    <p:sldId id="638" r:id="rId180"/>
    <p:sldId id="637" r:id="rId181"/>
    <p:sldId id="639" r:id="rId182"/>
    <p:sldId id="640" r:id="rId183"/>
    <p:sldId id="641" r:id="rId184"/>
    <p:sldId id="311" r:id="rId185"/>
    <p:sldId id="309" r:id="rId186"/>
    <p:sldId id="323" r:id="rId187"/>
    <p:sldId id="322" r:id="rId188"/>
    <p:sldId id="583" r:id="rId189"/>
    <p:sldId id="595" r:id="rId190"/>
    <p:sldId id="584" r:id="rId191"/>
    <p:sldId id="585" r:id="rId192"/>
    <p:sldId id="586" r:id="rId193"/>
    <p:sldId id="588" r:id="rId194"/>
    <p:sldId id="589" r:id="rId195"/>
    <p:sldId id="642" r:id="rId196"/>
    <p:sldId id="594" r:id="rId197"/>
    <p:sldId id="590" r:id="rId198"/>
    <p:sldId id="593" r:id="rId199"/>
    <p:sldId id="592" r:id="rId2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A69"/>
    <a:srgbClr val="1F7082"/>
    <a:srgbClr val="F7C901"/>
    <a:srgbClr val="BDD7EE"/>
    <a:srgbClr val="DAF8FF"/>
    <a:srgbClr val="FDB614"/>
    <a:srgbClr val="FF8824"/>
    <a:srgbClr val="FB5B43"/>
    <a:srgbClr val="67C3D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CA81E8-78B8-B14B-8F47-48998344C7D6}" v="114" dt="2023-11-08T19:37:47.779"/>
    <p1510:client id="{BF4F29F4-AE8E-13D8-DEE0-65FD926D051D}" v="2" dt="2023-11-19T19:05:51.594"/>
    <p1510:client id="{CEE642B5-0E0B-47B7-85F0-4C6059437DD5}" v="36" dt="2023-11-08T15:21:20.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microsoft.com/office/2016/11/relationships/changesInfo" Target="changesInfos/changesInfo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microsoft.com/office/2015/10/relationships/revisionInfo" Target="revisionInfo.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204"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notesMaster" Target="notesMasters/notesMaster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presProps" Target="presProp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Bullerwell (St Aidans)" userId="13ea76ed-2514-4b94-83c9-72824c80aa39" providerId="ADAL" clId="{CEE642B5-0E0B-47B7-85F0-4C6059437DD5}"/>
    <pc:docChg chg="custSel addSld delSld modSld">
      <pc:chgData name="Helen Bullerwell (St Aidans)" userId="13ea76ed-2514-4b94-83c9-72824c80aa39" providerId="ADAL" clId="{CEE642B5-0E0B-47B7-85F0-4C6059437DD5}" dt="2023-11-08T15:21:20.233" v="35" actId="2696"/>
      <pc:docMkLst>
        <pc:docMk/>
      </pc:docMkLst>
      <pc:sldChg chg="modSp">
        <pc:chgData name="Helen Bullerwell (St Aidans)" userId="13ea76ed-2514-4b94-83c9-72824c80aa39" providerId="ADAL" clId="{CEE642B5-0E0B-47B7-85F0-4C6059437DD5}" dt="2023-11-08T15:12:09.178" v="0" actId="1076"/>
        <pc:sldMkLst>
          <pc:docMk/>
          <pc:sldMk cId="2457697400" sldId="593"/>
        </pc:sldMkLst>
        <pc:spChg chg="mod">
          <ac:chgData name="Helen Bullerwell (St Aidans)" userId="13ea76ed-2514-4b94-83c9-72824c80aa39" providerId="ADAL" clId="{CEE642B5-0E0B-47B7-85F0-4C6059437DD5}" dt="2023-11-08T15:12:09.178" v="0" actId="1076"/>
          <ac:spMkLst>
            <pc:docMk/>
            <pc:sldMk cId="2457697400" sldId="593"/>
            <ac:spMk id="3" creationId="{0D61F2A6-A5D7-464C-97BC-1A2521ECD8D6}"/>
          </ac:spMkLst>
        </pc:spChg>
      </pc:sldChg>
      <pc:sldChg chg="addSp modSp add">
        <pc:chgData name="Helen Bullerwell (St Aidans)" userId="13ea76ed-2514-4b94-83c9-72824c80aa39" providerId="ADAL" clId="{CEE642B5-0E0B-47B7-85F0-4C6059437DD5}" dt="2023-11-08T15:16:07.122" v="11" actId="14100"/>
        <pc:sldMkLst>
          <pc:docMk/>
          <pc:sldMk cId="1246886566" sldId="1176"/>
        </pc:sldMkLst>
        <pc:picChg chg="add mod">
          <ac:chgData name="Helen Bullerwell (St Aidans)" userId="13ea76ed-2514-4b94-83c9-72824c80aa39" providerId="ADAL" clId="{CEE642B5-0E0B-47B7-85F0-4C6059437DD5}" dt="2023-11-08T15:16:07.122" v="11" actId="14100"/>
          <ac:picMkLst>
            <pc:docMk/>
            <pc:sldMk cId="1246886566" sldId="1176"/>
            <ac:picMk id="2" creationId="{8FAC5ACE-827E-4AB1-A56B-5B79EC472017}"/>
          </ac:picMkLst>
        </pc:picChg>
      </pc:sldChg>
      <pc:sldChg chg="addSp modSp add">
        <pc:chgData name="Helen Bullerwell (St Aidans)" userId="13ea76ed-2514-4b94-83c9-72824c80aa39" providerId="ADAL" clId="{CEE642B5-0E0B-47B7-85F0-4C6059437DD5}" dt="2023-11-08T15:18:02.417" v="14" actId="14100"/>
        <pc:sldMkLst>
          <pc:docMk/>
          <pc:sldMk cId="1859419574" sldId="1177"/>
        </pc:sldMkLst>
        <pc:picChg chg="add mod">
          <ac:chgData name="Helen Bullerwell (St Aidans)" userId="13ea76ed-2514-4b94-83c9-72824c80aa39" providerId="ADAL" clId="{CEE642B5-0E0B-47B7-85F0-4C6059437DD5}" dt="2023-11-08T15:18:02.417" v="14" actId="14100"/>
          <ac:picMkLst>
            <pc:docMk/>
            <pc:sldMk cId="1859419574" sldId="1177"/>
            <ac:picMk id="2" creationId="{C6F1FECC-0A7C-45E8-99D2-367D7EB56F22}"/>
          </ac:picMkLst>
        </pc:picChg>
      </pc:sldChg>
      <pc:sldChg chg="addSp modSp add">
        <pc:chgData name="Helen Bullerwell (St Aidans)" userId="13ea76ed-2514-4b94-83c9-72824c80aa39" providerId="ADAL" clId="{CEE642B5-0E0B-47B7-85F0-4C6059437DD5}" dt="2023-11-08T15:18:25.586" v="18" actId="1076"/>
        <pc:sldMkLst>
          <pc:docMk/>
          <pc:sldMk cId="1200854243" sldId="1178"/>
        </pc:sldMkLst>
        <pc:picChg chg="add mod">
          <ac:chgData name="Helen Bullerwell (St Aidans)" userId="13ea76ed-2514-4b94-83c9-72824c80aa39" providerId="ADAL" clId="{CEE642B5-0E0B-47B7-85F0-4C6059437DD5}" dt="2023-11-08T15:18:25.586" v="18" actId="1076"/>
          <ac:picMkLst>
            <pc:docMk/>
            <pc:sldMk cId="1200854243" sldId="1178"/>
            <ac:picMk id="2" creationId="{1F57FBC5-EC87-4F3F-8785-37825CFEF2C4}"/>
          </ac:picMkLst>
        </pc:picChg>
      </pc:sldChg>
      <pc:sldChg chg="addSp modSp add">
        <pc:chgData name="Helen Bullerwell (St Aidans)" userId="13ea76ed-2514-4b94-83c9-72824c80aa39" providerId="ADAL" clId="{CEE642B5-0E0B-47B7-85F0-4C6059437DD5}" dt="2023-11-08T15:18:44.993" v="21" actId="14100"/>
        <pc:sldMkLst>
          <pc:docMk/>
          <pc:sldMk cId="588957965" sldId="1179"/>
        </pc:sldMkLst>
        <pc:picChg chg="add mod">
          <ac:chgData name="Helen Bullerwell (St Aidans)" userId="13ea76ed-2514-4b94-83c9-72824c80aa39" providerId="ADAL" clId="{CEE642B5-0E0B-47B7-85F0-4C6059437DD5}" dt="2023-11-08T15:18:44.993" v="21" actId="14100"/>
          <ac:picMkLst>
            <pc:docMk/>
            <pc:sldMk cId="588957965" sldId="1179"/>
            <ac:picMk id="2" creationId="{7B081BB9-0457-4CCC-967C-BFED085FE4A0}"/>
          </ac:picMkLst>
        </pc:picChg>
      </pc:sldChg>
      <pc:sldChg chg="addSp modSp add">
        <pc:chgData name="Helen Bullerwell (St Aidans)" userId="13ea76ed-2514-4b94-83c9-72824c80aa39" providerId="ADAL" clId="{CEE642B5-0E0B-47B7-85F0-4C6059437DD5}" dt="2023-11-08T15:19:09.562" v="25" actId="1076"/>
        <pc:sldMkLst>
          <pc:docMk/>
          <pc:sldMk cId="3036660554" sldId="1180"/>
        </pc:sldMkLst>
        <pc:picChg chg="add mod">
          <ac:chgData name="Helen Bullerwell (St Aidans)" userId="13ea76ed-2514-4b94-83c9-72824c80aa39" providerId="ADAL" clId="{CEE642B5-0E0B-47B7-85F0-4C6059437DD5}" dt="2023-11-08T15:19:09.562" v="25" actId="1076"/>
          <ac:picMkLst>
            <pc:docMk/>
            <pc:sldMk cId="3036660554" sldId="1180"/>
            <ac:picMk id="2" creationId="{A988606D-F676-43EA-8948-040F01914BD4}"/>
          </ac:picMkLst>
        </pc:picChg>
      </pc:sldChg>
      <pc:sldChg chg="addSp modSp add">
        <pc:chgData name="Helen Bullerwell (St Aidans)" userId="13ea76ed-2514-4b94-83c9-72824c80aa39" providerId="ADAL" clId="{CEE642B5-0E0B-47B7-85F0-4C6059437DD5}" dt="2023-11-08T15:19:46.474" v="29" actId="1076"/>
        <pc:sldMkLst>
          <pc:docMk/>
          <pc:sldMk cId="3390941436" sldId="1181"/>
        </pc:sldMkLst>
        <pc:picChg chg="add mod">
          <ac:chgData name="Helen Bullerwell (St Aidans)" userId="13ea76ed-2514-4b94-83c9-72824c80aa39" providerId="ADAL" clId="{CEE642B5-0E0B-47B7-85F0-4C6059437DD5}" dt="2023-11-08T15:19:46.474" v="29" actId="1076"/>
          <ac:picMkLst>
            <pc:docMk/>
            <pc:sldMk cId="3390941436" sldId="1181"/>
            <ac:picMk id="2" creationId="{214A9684-D709-4A96-B42A-59156E28C714}"/>
          </ac:picMkLst>
        </pc:picChg>
      </pc:sldChg>
      <pc:sldChg chg="addSp add">
        <pc:chgData name="Helen Bullerwell (St Aidans)" userId="13ea76ed-2514-4b94-83c9-72824c80aa39" providerId="ADAL" clId="{CEE642B5-0E0B-47B7-85F0-4C6059437DD5}" dt="2023-11-08T15:20:08.263" v="30"/>
        <pc:sldMkLst>
          <pc:docMk/>
          <pc:sldMk cId="1708930710" sldId="1182"/>
        </pc:sldMkLst>
        <pc:picChg chg="add">
          <ac:chgData name="Helen Bullerwell (St Aidans)" userId="13ea76ed-2514-4b94-83c9-72824c80aa39" providerId="ADAL" clId="{CEE642B5-0E0B-47B7-85F0-4C6059437DD5}" dt="2023-11-08T15:20:08.263" v="30"/>
          <ac:picMkLst>
            <pc:docMk/>
            <pc:sldMk cId="1708930710" sldId="1182"/>
            <ac:picMk id="2" creationId="{2E6F2509-5B23-441D-AAB1-1D4EA267E635}"/>
          </ac:picMkLst>
        </pc:picChg>
      </pc:sldChg>
      <pc:sldChg chg="addSp modSp add">
        <pc:chgData name="Helen Bullerwell (St Aidans)" userId="13ea76ed-2514-4b94-83c9-72824c80aa39" providerId="ADAL" clId="{CEE642B5-0E0B-47B7-85F0-4C6059437DD5}" dt="2023-11-08T15:20:42.665" v="34" actId="1076"/>
        <pc:sldMkLst>
          <pc:docMk/>
          <pc:sldMk cId="2513608785" sldId="1183"/>
        </pc:sldMkLst>
        <pc:picChg chg="add mod">
          <ac:chgData name="Helen Bullerwell (St Aidans)" userId="13ea76ed-2514-4b94-83c9-72824c80aa39" providerId="ADAL" clId="{CEE642B5-0E0B-47B7-85F0-4C6059437DD5}" dt="2023-11-08T15:20:42.665" v="34" actId="1076"/>
          <ac:picMkLst>
            <pc:docMk/>
            <pc:sldMk cId="2513608785" sldId="1183"/>
            <ac:picMk id="2" creationId="{298ABE8B-5EDC-401A-8419-718224464AA1}"/>
          </ac:picMkLst>
        </pc:picChg>
      </pc:sldChg>
      <pc:sldChg chg="add del">
        <pc:chgData name="Helen Bullerwell (St Aidans)" userId="13ea76ed-2514-4b94-83c9-72824c80aa39" providerId="ADAL" clId="{CEE642B5-0E0B-47B7-85F0-4C6059437DD5}" dt="2023-11-08T15:21:20.233" v="35" actId="2696"/>
        <pc:sldMkLst>
          <pc:docMk/>
          <pc:sldMk cId="1633036254" sldId="1184"/>
        </pc:sldMkLst>
      </pc:sldChg>
    </pc:docChg>
  </pc:docChgLst>
  <pc:docChgLst>
    <pc:chgData clId="Web-{BF4F29F4-AE8E-13D8-DEE0-65FD926D051D}"/>
    <pc:docChg chg="modSld">
      <pc:chgData name="" userId="" providerId="" clId="Web-{BF4F29F4-AE8E-13D8-DEE0-65FD926D051D}" dt="2023-11-19T19:05:51.594" v="1"/>
      <pc:docMkLst>
        <pc:docMk/>
      </pc:docMkLst>
      <pc:sldChg chg="delSp">
        <pc:chgData name="" userId="" providerId="" clId="Web-{BF4F29F4-AE8E-13D8-DEE0-65FD926D051D}" dt="2023-11-19T19:05:51.594" v="1"/>
        <pc:sldMkLst>
          <pc:docMk/>
          <pc:sldMk cId="1578538008" sldId="449"/>
        </pc:sldMkLst>
        <pc:spChg chg="del">
          <ac:chgData name="" userId="" providerId="" clId="Web-{BF4F29F4-AE8E-13D8-DEE0-65FD926D051D}" dt="2023-11-19T19:05:51.594" v="1"/>
          <ac:spMkLst>
            <pc:docMk/>
            <pc:sldMk cId="1578538008" sldId="449"/>
            <ac:spMk id="2" creationId="{00000000-0000-0000-0000-000000000000}"/>
          </ac:spMkLst>
        </pc:spChg>
        <pc:picChg chg="del">
          <ac:chgData name="" userId="" providerId="" clId="Web-{BF4F29F4-AE8E-13D8-DEE0-65FD926D051D}" dt="2023-11-19T19:05:49.578" v="0"/>
          <ac:picMkLst>
            <pc:docMk/>
            <pc:sldMk cId="1578538008" sldId="449"/>
            <ac:picMk id="2050" creationId="{00000000-0000-0000-0000-000000000000}"/>
          </ac:picMkLst>
        </pc:picChg>
      </pc:sldChg>
    </pc:docChg>
  </pc:docChgLst>
  <pc:docChgLst>
    <pc:chgData name="Helen Bullerwell (St Aidans)" userId="13ea76ed-2514-4b94-83c9-72824c80aa39" providerId="ADAL" clId="{9BCA81E8-78B8-B14B-8F47-48998344C7D6}"/>
    <pc:docChg chg="custSel addSld delSld modSld sldOrd">
      <pc:chgData name="Helen Bullerwell (St Aidans)" userId="13ea76ed-2514-4b94-83c9-72824c80aa39" providerId="ADAL" clId="{9BCA81E8-78B8-B14B-8F47-48998344C7D6}" dt="2023-11-08T19:37:47.779" v="133" actId="2696"/>
      <pc:docMkLst>
        <pc:docMk/>
      </pc:docMkLst>
      <pc:sldChg chg="modSp del mod">
        <pc:chgData name="Helen Bullerwell (St Aidans)" userId="13ea76ed-2514-4b94-83c9-72824c80aa39" providerId="ADAL" clId="{9BCA81E8-78B8-B14B-8F47-48998344C7D6}" dt="2023-11-08T19:22:12.205" v="26" actId="2696"/>
        <pc:sldMkLst>
          <pc:docMk/>
          <pc:sldMk cId="3619482580" sldId="259"/>
        </pc:sldMkLst>
        <pc:spChg chg="mod">
          <ac:chgData name="Helen Bullerwell (St Aidans)" userId="13ea76ed-2514-4b94-83c9-72824c80aa39" providerId="ADAL" clId="{9BCA81E8-78B8-B14B-8F47-48998344C7D6}" dt="2023-11-08T19:22:01.320" v="25" actId="1076"/>
          <ac:spMkLst>
            <pc:docMk/>
            <pc:sldMk cId="3619482580" sldId="259"/>
            <ac:spMk id="3" creationId="{00000000-0000-0000-0000-000000000000}"/>
          </ac:spMkLst>
        </pc:spChg>
      </pc:sldChg>
      <pc:sldChg chg="del">
        <pc:chgData name="Helen Bullerwell (St Aidans)" userId="13ea76ed-2514-4b94-83c9-72824c80aa39" providerId="ADAL" clId="{9BCA81E8-78B8-B14B-8F47-48998344C7D6}" dt="2023-11-08T19:21:32.883" v="23" actId="2696"/>
        <pc:sldMkLst>
          <pc:docMk/>
          <pc:sldMk cId="3427185354" sldId="260"/>
        </pc:sldMkLst>
      </pc:sldChg>
      <pc:sldChg chg="modSp mod">
        <pc:chgData name="Helen Bullerwell (St Aidans)" userId="13ea76ed-2514-4b94-83c9-72824c80aa39" providerId="ADAL" clId="{9BCA81E8-78B8-B14B-8F47-48998344C7D6}" dt="2023-11-08T19:20:09.211" v="16" actId="14100"/>
        <pc:sldMkLst>
          <pc:docMk/>
          <pc:sldMk cId="3567480240" sldId="292"/>
        </pc:sldMkLst>
        <pc:spChg chg="mod">
          <ac:chgData name="Helen Bullerwell (St Aidans)" userId="13ea76ed-2514-4b94-83c9-72824c80aa39" providerId="ADAL" clId="{9BCA81E8-78B8-B14B-8F47-48998344C7D6}" dt="2023-11-08T19:20:04.216" v="15" actId="1076"/>
          <ac:spMkLst>
            <pc:docMk/>
            <pc:sldMk cId="3567480240" sldId="292"/>
            <ac:spMk id="2" creationId="{2271AF43-53F8-4E58-821E-584FEA1D1C35}"/>
          </ac:spMkLst>
        </pc:spChg>
        <pc:picChg chg="mod">
          <ac:chgData name="Helen Bullerwell (St Aidans)" userId="13ea76ed-2514-4b94-83c9-72824c80aa39" providerId="ADAL" clId="{9BCA81E8-78B8-B14B-8F47-48998344C7D6}" dt="2023-11-08T19:20:09.211" v="16" actId="14100"/>
          <ac:picMkLst>
            <pc:docMk/>
            <pc:sldMk cId="3567480240" sldId="292"/>
            <ac:picMk id="2068" creationId="{BB2D9C54-8609-466C-81BA-AF95D506C508}"/>
          </ac:picMkLst>
        </pc:picChg>
      </pc:sldChg>
      <pc:sldChg chg="modSp">
        <pc:chgData name="Helen Bullerwell (St Aidans)" userId="13ea76ed-2514-4b94-83c9-72824c80aa39" providerId="ADAL" clId="{9BCA81E8-78B8-B14B-8F47-48998344C7D6}" dt="2023-11-08T19:20:38.674" v="22" actId="1036"/>
        <pc:sldMkLst>
          <pc:docMk/>
          <pc:sldMk cId="583138803" sldId="294"/>
        </pc:sldMkLst>
        <pc:picChg chg="mod">
          <ac:chgData name="Helen Bullerwell (St Aidans)" userId="13ea76ed-2514-4b94-83c9-72824c80aa39" providerId="ADAL" clId="{9BCA81E8-78B8-B14B-8F47-48998344C7D6}" dt="2023-11-08T19:20:38.674" v="22" actId="1036"/>
          <ac:picMkLst>
            <pc:docMk/>
            <pc:sldMk cId="583138803" sldId="294"/>
            <ac:picMk id="3074" creationId="{537889BC-07B7-406D-A251-67827E994E67}"/>
          </ac:picMkLst>
        </pc:picChg>
      </pc:sldChg>
      <pc:sldChg chg="modSp">
        <pc:chgData name="Helen Bullerwell (St Aidans)" userId="13ea76ed-2514-4b94-83c9-72824c80aa39" providerId="ADAL" clId="{9BCA81E8-78B8-B14B-8F47-48998344C7D6}" dt="2023-11-08T19:20:19.442" v="19" actId="1036"/>
        <pc:sldMkLst>
          <pc:docMk/>
          <pc:sldMk cId="3681767600" sldId="295"/>
        </pc:sldMkLst>
        <pc:picChg chg="mod">
          <ac:chgData name="Helen Bullerwell (St Aidans)" userId="13ea76ed-2514-4b94-83c9-72824c80aa39" providerId="ADAL" clId="{9BCA81E8-78B8-B14B-8F47-48998344C7D6}" dt="2023-11-08T19:20:19.442" v="19" actId="1036"/>
          <ac:picMkLst>
            <pc:docMk/>
            <pc:sldMk cId="3681767600" sldId="295"/>
            <ac:picMk id="2" creationId="{F2E33D51-48A7-4CA5-A559-72B8837764D3}"/>
          </ac:picMkLst>
        </pc:picChg>
      </pc:sldChg>
      <pc:sldChg chg="del">
        <pc:chgData name="Helen Bullerwell (St Aidans)" userId="13ea76ed-2514-4b94-83c9-72824c80aa39" providerId="ADAL" clId="{9BCA81E8-78B8-B14B-8F47-48998344C7D6}" dt="2023-11-08T19:19:01.286" v="8" actId="2696"/>
        <pc:sldMkLst>
          <pc:docMk/>
          <pc:sldMk cId="2456796535" sldId="306"/>
        </pc:sldMkLst>
      </pc:sldChg>
      <pc:sldChg chg="del">
        <pc:chgData name="Helen Bullerwell (St Aidans)" userId="13ea76ed-2514-4b94-83c9-72824c80aa39" providerId="ADAL" clId="{9BCA81E8-78B8-B14B-8F47-48998344C7D6}" dt="2023-11-08T19:19:05.529" v="9" actId="2696"/>
        <pc:sldMkLst>
          <pc:docMk/>
          <pc:sldMk cId="4294463339" sldId="307"/>
        </pc:sldMkLst>
      </pc:sldChg>
      <pc:sldChg chg="modSp mod">
        <pc:chgData name="Helen Bullerwell (St Aidans)" userId="13ea76ed-2514-4b94-83c9-72824c80aa39" providerId="ADAL" clId="{9BCA81E8-78B8-B14B-8F47-48998344C7D6}" dt="2023-11-08T19:15:21.828" v="0" actId="20577"/>
        <pc:sldMkLst>
          <pc:docMk/>
          <pc:sldMk cId="68092880" sldId="505"/>
        </pc:sldMkLst>
        <pc:spChg chg="mod">
          <ac:chgData name="Helen Bullerwell (St Aidans)" userId="13ea76ed-2514-4b94-83c9-72824c80aa39" providerId="ADAL" clId="{9BCA81E8-78B8-B14B-8F47-48998344C7D6}" dt="2023-11-08T19:15:21.828" v="0" actId="20577"/>
          <ac:spMkLst>
            <pc:docMk/>
            <pc:sldMk cId="68092880" sldId="505"/>
            <ac:spMk id="18" creationId="{00000000-0000-0000-0000-000000000000}"/>
          </ac:spMkLst>
        </pc:spChg>
      </pc:sldChg>
      <pc:sldChg chg="addSp modSp mod">
        <pc:chgData name="Helen Bullerwell (St Aidans)" userId="13ea76ed-2514-4b94-83c9-72824c80aa39" providerId="ADAL" clId="{9BCA81E8-78B8-B14B-8F47-48998344C7D6}" dt="2023-11-08T19:30:53.910" v="60" actId="1076"/>
        <pc:sldMkLst>
          <pc:docMk/>
          <pc:sldMk cId="328188364" sldId="571"/>
        </pc:sldMkLst>
        <pc:spChg chg="mod">
          <ac:chgData name="Helen Bullerwell (St Aidans)" userId="13ea76ed-2514-4b94-83c9-72824c80aa39" providerId="ADAL" clId="{9BCA81E8-78B8-B14B-8F47-48998344C7D6}" dt="2023-11-08T19:30:12.460" v="58" actId="1076"/>
          <ac:spMkLst>
            <pc:docMk/>
            <pc:sldMk cId="328188364" sldId="571"/>
            <ac:spMk id="4" creationId="{024D09D4-4DF6-4CFF-9E35-AFC24A39800D}"/>
          </ac:spMkLst>
        </pc:spChg>
        <pc:picChg chg="mod">
          <ac:chgData name="Helen Bullerwell (St Aidans)" userId="13ea76ed-2514-4b94-83c9-72824c80aa39" providerId="ADAL" clId="{9BCA81E8-78B8-B14B-8F47-48998344C7D6}" dt="2023-11-08T19:30:08.586" v="57" actId="1076"/>
          <ac:picMkLst>
            <pc:docMk/>
            <pc:sldMk cId="328188364" sldId="571"/>
            <ac:picMk id="2" creationId="{4DE89756-73CD-4561-86BC-E1F0F31A98E7}"/>
          </ac:picMkLst>
        </pc:picChg>
        <pc:picChg chg="add mod">
          <ac:chgData name="Helen Bullerwell (St Aidans)" userId="13ea76ed-2514-4b94-83c9-72824c80aa39" providerId="ADAL" clId="{9BCA81E8-78B8-B14B-8F47-48998344C7D6}" dt="2023-11-08T19:30:07.013" v="56" actId="1076"/>
          <ac:picMkLst>
            <pc:docMk/>
            <pc:sldMk cId="328188364" sldId="571"/>
            <ac:picMk id="5" creationId="{EA6A8778-5B85-A982-EF9E-0DDDF5A52570}"/>
          </ac:picMkLst>
        </pc:picChg>
        <pc:picChg chg="mod">
          <ac:chgData name="Helen Bullerwell (St Aidans)" userId="13ea76ed-2514-4b94-83c9-72824c80aa39" providerId="ADAL" clId="{9BCA81E8-78B8-B14B-8F47-48998344C7D6}" dt="2023-11-08T19:30:53.910" v="60" actId="1076"/>
          <ac:picMkLst>
            <pc:docMk/>
            <pc:sldMk cId="328188364" sldId="571"/>
            <ac:picMk id="7" creationId="{3ADA3789-16DB-4E26-B368-83C24A12C186}"/>
          </ac:picMkLst>
        </pc:picChg>
        <pc:picChg chg="mod">
          <ac:chgData name="Helen Bullerwell (St Aidans)" userId="13ea76ed-2514-4b94-83c9-72824c80aa39" providerId="ADAL" clId="{9BCA81E8-78B8-B14B-8F47-48998344C7D6}" dt="2023-11-08T19:30:05.610" v="55" actId="1076"/>
          <ac:picMkLst>
            <pc:docMk/>
            <pc:sldMk cId="328188364" sldId="571"/>
            <ac:picMk id="8" creationId="{60C4B615-8EB9-4E10-9BFE-5BEBA15022E5}"/>
          </ac:picMkLst>
        </pc:picChg>
      </pc:sldChg>
      <pc:sldChg chg="modSp mod">
        <pc:chgData name="Helen Bullerwell (St Aidans)" userId="13ea76ed-2514-4b94-83c9-72824c80aa39" providerId="ADAL" clId="{9BCA81E8-78B8-B14B-8F47-48998344C7D6}" dt="2023-11-08T19:16:24.419" v="2" actId="1036"/>
        <pc:sldMkLst>
          <pc:docMk/>
          <pc:sldMk cId="779141164" sldId="604"/>
        </pc:sldMkLst>
        <pc:spChg chg="mod">
          <ac:chgData name="Helen Bullerwell (St Aidans)" userId="13ea76ed-2514-4b94-83c9-72824c80aa39" providerId="ADAL" clId="{9BCA81E8-78B8-B14B-8F47-48998344C7D6}" dt="2023-11-08T19:16:24.419" v="2" actId="1036"/>
          <ac:spMkLst>
            <pc:docMk/>
            <pc:sldMk cId="779141164" sldId="604"/>
            <ac:spMk id="5" creationId="{ED9A293D-43D7-4993-A979-789937E9F197}"/>
          </ac:spMkLst>
        </pc:spChg>
      </pc:sldChg>
      <pc:sldChg chg="del">
        <pc:chgData name="Helen Bullerwell (St Aidans)" userId="13ea76ed-2514-4b94-83c9-72824c80aa39" providerId="ADAL" clId="{9BCA81E8-78B8-B14B-8F47-48998344C7D6}" dt="2023-11-08T19:17:14.294" v="3" actId="2696"/>
        <pc:sldMkLst>
          <pc:docMk/>
          <pc:sldMk cId="1127126423" sldId="1153"/>
        </pc:sldMkLst>
      </pc:sldChg>
      <pc:sldChg chg="modSp mod">
        <pc:chgData name="Helen Bullerwell (St Aidans)" userId="13ea76ed-2514-4b94-83c9-72824c80aa39" providerId="ADAL" clId="{9BCA81E8-78B8-B14B-8F47-48998344C7D6}" dt="2023-11-08T19:18:48.565" v="7" actId="1076"/>
        <pc:sldMkLst>
          <pc:docMk/>
          <pc:sldMk cId="2761488459" sldId="1163"/>
        </pc:sldMkLst>
        <pc:spChg chg="mod">
          <ac:chgData name="Helen Bullerwell (St Aidans)" userId="13ea76ed-2514-4b94-83c9-72824c80aa39" providerId="ADAL" clId="{9BCA81E8-78B8-B14B-8F47-48998344C7D6}" dt="2023-11-08T19:18:43.044" v="6" actId="1076"/>
          <ac:spMkLst>
            <pc:docMk/>
            <pc:sldMk cId="2761488459" sldId="1163"/>
            <ac:spMk id="2" creationId="{89057615-5F62-4C1F-A394-74D4B9C91EB5}"/>
          </ac:spMkLst>
        </pc:spChg>
        <pc:spChg chg="mod">
          <ac:chgData name="Helen Bullerwell (St Aidans)" userId="13ea76ed-2514-4b94-83c9-72824c80aa39" providerId="ADAL" clId="{9BCA81E8-78B8-B14B-8F47-48998344C7D6}" dt="2023-11-08T19:18:48.565" v="7" actId="1076"/>
          <ac:spMkLst>
            <pc:docMk/>
            <pc:sldMk cId="2761488459" sldId="1163"/>
            <ac:spMk id="3" creationId="{F1573CF2-3552-46B8-BFE6-6DA3FAE856A9}"/>
          </ac:spMkLst>
        </pc:spChg>
      </pc:sldChg>
      <pc:sldChg chg="del">
        <pc:chgData name="Helen Bullerwell (St Aidans)" userId="13ea76ed-2514-4b94-83c9-72824c80aa39" providerId="ADAL" clId="{9BCA81E8-78B8-B14B-8F47-48998344C7D6}" dt="2023-11-08T19:21:35.684" v="24" actId="2696"/>
        <pc:sldMkLst>
          <pc:docMk/>
          <pc:sldMk cId="612648908" sldId="1164"/>
        </pc:sldMkLst>
      </pc:sldChg>
      <pc:sldChg chg="ord">
        <pc:chgData name="Helen Bullerwell (St Aidans)" userId="13ea76ed-2514-4b94-83c9-72824c80aa39" providerId="ADAL" clId="{9BCA81E8-78B8-B14B-8F47-48998344C7D6}" dt="2023-11-08T19:22:58.172" v="27" actId="20578"/>
        <pc:sldMkLst>
          <pc:docMk/>
          <pc:sldMk cId="1217097088" sldId="1167"/>
        </pc:sldMkLst>
      </pc:sldChg>
      <pc:sldChg chg="modSp mod">
        <pc:chgData name="Helen Bullerwell (St Aidans)" userId="13ea76ed-2514-4b94-83c9-72824c80aa39" providerId="ADAL" clId="{9BCA81E8-78B8-B14B-8F47-48998344C7D6}" dt="2023-11-08T19:23:23.669" v="28" actId="20577"/>
        <pc:sldMkLst>
          <pc:docMk/>
          <pc:sldMk cId="574711901" sldId="1168"/>
        </pc:sldMkLst>
        <pc:spChg chg="mod">
          <ac:chgData name="Helen Bullerwell (St Aidans)" userId="13ea76ed-2514-4b94-83c9-72824c80aa39" providerId="ADAL" clId="{9BCA81E8-78B8-B14B-8F47-48998344C7D6}" dt="2023-11-08T19:23:23.669" v="28" actId="20577"/>
          <ac:spMkLst>
            <pc:docMk/>
            <pc:sldMk cId="574711901" sldId="1168"/>
            <ac:spMk id="2" creationId="{00000000-0000-0000-0000-000000000000}"/>
          </ac:spMkLst>
        </pc:spChg>
      </pc:sldChg>
      <pc:sldChg chg="del">
        <pc:chgData name="Helen Bullerwell (St Aidans)" userId="13ea76ed-2514-4b94-83c9-72824c80aa39" providerId="ADAL" clId="{9BCA81E8-78B8-B14B-8F47-48998344C7D6}" dt="2023-11-08T19:37:47.779" v="133" actId="2696"/>
        <pc:sldMkLst>
          <pc:docMk/>
          <pc:sldMk cId="3106570912" sldId="1172"/>
        </pc:sldMkLst>
      </pc:sldChg>
      <pc:sldChg chg="addSp modSp mod">
        <pc:chgData name="Helen Bullerwell (St Aidans)" userId="13ea76ed-2514-4b94-83c9-72824c80aa39" providerId="ADAL" clId="{9BCA81E8-78B8-B14B-8F47-48998344C7D6}" dt="2023-11-08T19:35:26.666" v="128" actId="1076"/>
        <pc:sldMkLst>
          <pc:docMk/>
          <pc:sldMk cId="1246886566" sldId="1176"/>
        </pc:sldMkLst>
        <pc:spChg chg="add mod">
          <ac:chgData name="Helen Bullerwell (St Aidans)" userId="13ea76ed-2514-4b94-83c9-72824c80aa39" providerId="ADAL" clId="{9BCA81E8-78B8-B14B-8F47-48998344C7D6}" dt="2023-11-08T19:32:36.860" v="70" actId="1076"/>
          <ac:spMkLst>
            <pc:docMk/>
            <pc:sldMk cId="1246886566" sldId="1176"/>
            <ac:spMk id="4" creationId="{E4805C45-DAB8-C555-CFBA-1DF1B6E61065}"/>
          </ac:spMkLst>
        </pc:spChg>
        <pc:picChg chg="mod">
          <ac:chgData name="Helen Bullerwell (St Aidans)" userId="13ea76ed-2514-4b94-83c9-72824c80aa39" providerId="ADAL" clId="{9BCA81E8-78B8-B14B-8F47-48998344C7D6}" dt="2023-11-08T19:35:26.666" v="128" actId="1076"/>
          <ac:picMkLst>
            <pc:docMk/>
            <pc:sldMk cId="1246886566" sldId="1176"/>
            <ac:picMk id="2" creationId="{8FAC5ACE-827E-4AB1-A56B-5B79EC472017}"/>
          </ac:picMkLst>
        </pc:picChg>
      </pc:sldChg>
      <pc:sldChg chg="addSp modSp mod">
        <pc:chgData name="Helen Bullerwell (St Aidans)" userId="13ea76ed-2514-4b94-83c9-72824c80aa39" providerId="ADAL" clId="{9BCA81E8-78B8-B14B-8F47-48998344C7D6}" dt="2023-11-08T19:33:37.557" v="80" actId="1076"/>
        <pc:sldMkLst>
          <pc:docMk/>
          <pc:sldMk cId="1859419574" sldId="1177"/>
        </pc:sldMkLst>
        <pc:spChg chg="add mod">
          <ac:chgData name="Helen Bullerwell (St Aidans)" userId="13ea76ed-2514-4b94-83c9-72824c80aa39" providerId="ADAL" clId="{9BCA81E8-78B8-B14B-8F47-48998344C7D6}" dt="2023-11-08T19:33:37.557" v="80" actId="1076"/>
          <ac:spMkLst>
            <pc:docMk/>
            <pc:sldMk cId="1859419574" sldId="1177"/>
            <ac:spMk id="4" creationId="{2F33A83A-4EB1-9A0A-BF6A-0E91475D1018}"/>
          </ac:spMkLst>
        </pc:spChg>
      </pc:sldChg>
      <pc:sldChg chg="modSp mod">
        <pc:chgData name="Helen Bullerwell (St Aidans)" userId="13ea76ed-2514-4b94-83c9-72824c80aa39" providerId="ADAL" clId="{9BCA81E8-78B8-B14B-8F47-48998344C7D6}" dt="2023-11-08T19:35:58.357" v="132" actId="1036"/>
        <pc:sldMkLst>
          <pc:docMk/>
          <pc:sldMk cId="1200854243" sldId="1178"/>
        </pc:sldMkLst>
        <pc:picChg chg="mod">
          <ac:chgData name="Helen Bullerwell (St Aidans)" userId="13ea76ed-2514-4b94-83c9-72824c80aa39" providerId="ADAL" clId="{9BCA81E8-78B8-B14B-8F47-48998344C7D6}" dt="2023-11-08T19:35:58.357" v="132" actId="1036"/>
          <ac:picMkLst>
            <pc:docMk/>
            <pc:sldMk cId="1200854243" sldId="1178"/>
            <ac:picMk id="2" creationId="{1F57FBC5-EC87-4F3F-8785-37825CFEF2C4}"/>
          </ac:picMkLst>
        </pc:picChg>
      </pc:sldChg>
      <pc:sldChg chg="addSp delSp modSp new del mod">
        <pc:chgData name="Helen Bullerwell (St Aidans)" userId="13ea76ed-2514-4b94-83c9-72824c80aa39" providerId="ADAL" clId="{9BCA81E8-78B8-B14B-8F47-48998344C7D6}" dt="2023-11-08T19:35:37.210" v="130" actId="2696"/>
        <pc:sldMkLst>
          <pc:docMk/>
          <pc:sldMk cId="1308676017" sldId="1184"/>
        </pc:sldMkLst>
        <pc:picChg chg="add del mod modCrop">
          <ac:chgData name="Helen Bullerwell (St Aidans)" userId="13ea76ed-2514-4b94-83c9-72824c80aa39" providerId="ADAL" clId="{9BCA81E8-78B8-B14B-8F47-48998344C7D6}" dt="2023-11-08T19:31:40.509" v="62" actId="21"/>
          <ac:picMkLst>
            <pc:docMk/>
            <pc:sldMk cId="1308676017" sldId="1184"/>
            <ac:picMk id="2" creationId="{82EDA101-16E6-1FA4-9B4C-82AB77E53033}"/>
          </ac:picMkLst>
        </pc:picChg>
        <pc:picChg chg="add del mod">
          <ac:chgData name="Helen Bullerwell (St Aidans)" userId="13ea76ed-2514-4b94-83c9-72824c80aa39" providerId="ADAL" clId="{9BCA81E8-78B8-B14B-8F47-48998344C7D6}" dt="2023-11-08T19:31:42.408" v="63" actId="21"/>
          <ac:picMkLst>
            <pc:docMk/>
            <pc:sldMk cId="1308676017" sldId="1184"/>
            <ac:picMk id="3" creationId="{C9617FFF-894A-20AD-F78F-157D03ADCC8C}"/>
          </ac:picMkLst>
        </pc:picChg>
      </pc:sldChg>
      <pc:sldChg chg="addSp modSp new del mod">
        <pc:chgData name="Helen Bullerwell (St Aidans)" userId="13ea76ed-2514-4b94-83c9-72824c80aa39" providerId="ADAL" clId="{9BCA81E8-78B8-B14B-8F47-48998344C7D6}" dt="2023-11-08T19:35:35.712" v="129" actId="2696"/>
        <pc:sldMkLst>
          <pc:docMk/>
          <pc:sldMk cId="2432932265" sldId="1185"/>
        </pc:sldMkLst>
        <pc:spChg chg="add mod">
          <ac:chgData name="Helen Bullerwell (St Aidans)" userId="13ea76ed-2514-4b94-83c9-72824c80aa39" providerId="ADAL" clId="{9BCA81E8-78B8-B14B-8F47-48998344C7D6}" dt="2023-11-08T19:31:23.860" v="61" actId="20577"/>
          <ac:spMkLst>
            <pc:docMk/>
            <pc:sldMk cId="2432932265" sldId="1185"/>
            <ac:spMk id="3" creationId="{D910914B-D78F-D227-8279-EA3C3C4779E0}"/>
          </ac:spMkLst>
        </pc:spChg>
      </pc:sldChg>
      <pc:sldChg chg="addSp modSp new mod">
        <pc:chgData name="Helen Bullerwell (St Aidans)" userId="13ea76ed-2514-4b94-83c9-72824c80aa39" providerId="ADAL" clId="{9BCA81E8-78B8-B14B-8F47-48998344C7D6}" dt="2023-11-08T19:35:19.306" v="127" actId="122"/>
        <pc:sldMkLst>
          <pc:docMk/>
          <pc:sldMk cId="3133861952" sldId="1186"/>
        </pc:sldMkLst>
        <pc:spChg chg="add mod">
          <ac:chgData name="Helen Bullerwell (St Aidans)" userId="13ea76ed-2514-4b94-83c9-72824c80aa39" providerId="ADAL" clId="{9BCA81E8-78B8-B14B-8F47-48998344C7D6}" dt="2023-11-08T19:35:19.306" v="127" actId="122"/>
          <ac:spMkLst>
            <pc:docMk/>
            <pc:sldMk cId="3133861952" sldId="1186"/>
            <ac:spMk id="3" creationId="{0727A66C-85D0-07EA-E3C5-CAC255F4EC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3A0A9-EB75-4CF4-99B9-FABC4CE45805}" type="datetimeFigureOut">
              <a:rPr lang="en-GB" smtClean="0"/>
              <a:t>19/11/2023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AEF52-9C05-4616-A39C-1700E0579A5E}" type="slidenum">
              <a:rPr lang="en-GB" smtClean="0"/>
              <a:t>‹#›</a:t>
            </a:fld>
            <a:endParaRPr lang="en-GB"/>
          </a:p>
        </p:txBody>
      </p:sp>
    </p:spTree>
    <p:extLst>
      <p:ext uri="{BB962C8B-B14F-4D97-AF65-F5344CB8AC3E}">
        <p14:creationId xmlns:p14="http://schemas.microsoft.com/office/powerpoint/2010/main" val="211932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BEAEF52-9C05-4616-A39C-1700E0579A5E}" type="slidenum">
              <a:rPr lang="en-GB" smtClean="0"/>
              <a:t>16</a:t>
            </a:fld>
            <a:endParaRPr lang="en-GB"/>
          </a:p>
        </p:txBody>
      </p:sp>
    </p:spTree>
    <p:extLst>
      <p:ext uri="{BB962C8B-B14F-4D97-AF65-F5344CB8AC3E}">
        <p14:creationId xmlns:p14="http://schemas.microsoft.com/office/powerpoint/2010/main" val="3515409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48</a:t>
            </a:fld>
            <a:endParaRPr lang="en-GB"/>
          </a:p>
        </p:txBody>
      </p:sp>
    </p:spTree>
    <p:extLst>
      <p:ext uri="{BB962C8B-B14F-4D97-AF65-F5344CB8AC3E}">
        <p14:creationId xmlns:p14="http://schemas.microsoft.com/office/powerpoint/2010/main" val="1793779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50</a:t>
            </a:fld>
            <a:endParaRPr lang="en-GB"/>
          </a:p>
        </p:txBody>
      </p:sp>
    </p:spTree>
    <p:extLst>
      <p:ext uri="{BB962C8B-B14F-4D97-AF65-F5344CB8AC3E}">
        <p14:creationId xmlns:p14="http://schemas.microsoft.com/office/powerpoint/2010/main" val="3608840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51</a:t>
            </a:fld>
            <a:endParaRPr lang="en-GB"/>
          </a:p>
        </p:txBody>
      </p:sp>
    </p:spTree>
    <p:extLst>
      <p:ext uri="{BB962C8B-B14F-4D97-AF65-F5344CB8AC3E}">
        <p14:creationId xmlns:p14="http://schemas.microsoft.com/office/powerpoint/2010/main" val="188520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52</a:t>
            </a:fld>
            <a:endParaRPr lang="en-GB"/>
          </a:p>
        </p:txBody>
      </p:sp>
    </p:spTree>
    <p:extLst>
      <p:ext uri="{BB962C8B-B14F-4D97-AF65-F5344CB8AC3E}">
        <p14:creationId xmlns:p14="http://schemas.microsoft.com/office/powerpoint/2010/main" val="1337151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53</a:t>
            </a:fld>
            <a:endParaRPr lang="en-GB"/>
          </a:p>
        </p:txBody>
      </p:sp>
    </p:spTree>
    <p:extLst>
      <p:ext uri="{BB962C8B-B14F-4D97-AF65-F5344CB8AC3E}">
        <p14:creationId xmlns:p14="http://schemas.microsoft.com/office/powerpoint/2010/main" val="282375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54</a:t>
            </a:fld>
            <a:endParaRPr lang="en-GB"/>
          </a:p>
        </p:txBody>
      </p:sp>
    </p:spTree>
    <p:extLst>
      <p:ext uri="{BB962C8B-B14F-4D97-AF65-F5344CB8AC3E}">
        <p14:creationId xmlns:p14="http://schemas.microsoft.com/office/powerpoint/2010/main" val="2307114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55</a:t>
            </a:fld>
            <a:endParaRPr lang="en-GB"/>
          </a:p>
        </p:txBody>
      </p:sp>
    </p:spTree>
    <p:extLst>
      <p:ext uri="{BB962C8B-B14F-4D97-AF65-F5344CB8AC3E}">
        <p14:creationId xmlns:p14="http://schemas.microsoft.com/office/powerpoint/2010/main" val="2657866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57</a:t>
            </a:fld>
            <a:endParaRPr lang="en-GB"/>
          </a:p>
        </p:txBody>
      </p:sp>
    </p:spTree>
    <p:extLst>
      <p:ext uri="{BB962C8B-B14F-4D97-AF65-F5344CB8AC3E}">
        <p14:creationId xmlns:p14="http://schemas.microsoft.com/office/powerpoint/2010/main" val="900967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58</a:t>
            </a:fld>
            <a:endParaRPr lang="en-GB"/>
          </a:p>
        </p:txBody>
      </p:sp>
    </p:spTree>
    <p:extLst>
      <p:ext uri="{BB962C8B-B14F-4D97-AF65-F5344CB8AC3E}">
        <p14:creationId xmlns:p14="http://schemas.microsoft.com/office/powerpoint/2010/main" val="3713085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59</a:t>
            </a:fld>
            <a:endParaRPr lang="en-GB"/>
          </a:p>
        </p:txBody>
      </p:sp>
    </p:spTree>
    <p:extLst>
      <p:ext uri="{BB962C8B-B14F-4D97-AF65-F5344CB8AC3E}">
        <p14:creationId xmlns:p14="http://schemas.microsoft.com/office/powerpoint/2010/main" val="266913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38</a:t>
            </a:fld>
            <a:endParaRPr lang="en-GB"/>
          </a:p>
        </p:txBody>
      </p:sp>
    </p:spTree>
    <p:extLst>
      <p:ext uri="{BB962C8B-B14F-4D97-AF65-F5344CB8AC3E}">
        <p14:creationId xmlns:p14="http://schemas.microsoft.com/office/powerpoint/2010/main" val="695144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61</a:t>
            </a:fld>
            <a:endParaRPr lang="en-GB"/>
          </a:p>
        </p:txBody>
      </p:sp>
    </p:spTree>
    <p:extLst>
      <p:ext uri="{BB962C8B-B14F-4D97-AF65-F5344CB8AC3E}">
        <p14:creationId xmlns:p14="http://schemas.microsoft.com/office/powerpoint/2010/main" val="3747170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62</a:t>
            </a:fld>
            <a:endParaRPr lang="en-GB"/>
          </a:p>
        </p:txBody>
      </p:sp>
    </p:spTree>
    <p:extLst>
      <p:ext uri="{BB962C8B-B14F-4D97-AF65-F5344CB8AC3E}">
        <p14:creationId xmlns:p14="http://schemas.microsoft.com/office/powerpoint/2010/main" val="341989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63</a:t>
            </a:fld>
            <a:endParaRPr lang="en-GB"/>
          </a:p>
        </p:txBody>
      </p:sp>
    </p:spTree>
    <p:extLst>
      <p:ext uri="{BB962C8B-B14F-4D97-AF65-F5344CB8AC3E}">
        <p14:creationId xmlns:p14="http://schemas.microsoft.com/office/powerpoint/2010/main" val="2082805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65</a:t>
            </a:fld>
            <a:endParaRPr lang="en-GB"/>
          </a:p>
        </p:txBody>
      </p:sp>
    </p:spTree>
    <p:extLst>
      <p:ext uri="{BB962C8B-B14F-4D97-AF65-F5344CB8AC3E}">
        <p14:creationId xmlns:p14="http://schemas.microsoft.com/office/powerpoint/2010/main" val="1005012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67</a:t>
            </a:fld>
            <a:endParaRPr lang="en-GB"/>
          </a:p>
        </p:txBody>
      </p:sp>
    </p:spTree>
    <p:extLst>
      <p:ext uri="{BB962C8B-B14F-4D97-AF65-F5344CB8AC3E}">
        <p14:creationId xmlns:p14="http://schemas.microsoft.com/office/powerpoint/2010/main" val="62923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68</a:t>
            </a:fld>
            <a:endParaRPr lang="en-GB"/>
          </a:p>
        </p:txBody>
      </p:sp>
    </p:spTree>
    <p:extLst>
      <p:ext uri="{BB962C8B-B14F-4D97-AF65-F5344CB8AC3E}">
        <p14:creationId xmlns:p14="http://schemas.microsoft.com/office/powerpoint/2010/main" val="1558388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69</a:t>
            </a:fld>
            <a:endParaRPr lang="en-GB"/>
          </a:p>
        </p:txBody>
      </p:sp>
    </p:spTree>
    <p:extLst>
      <p:ext uri="{BB962C8B-B14F-4D97-AF65-F5344CB8AC3E}">
        <p14:creationId xmlns:p14="http://schemas.microsoft.com/office/powerpoint/2010/main" val="2384368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87</a:t>
            </a:fld>
            <a:endParaRPr lang="en-GB"/>
          </a:p>
        </p:txBody>
      </p:sp>
    </p:spTree>
    <p:extLst>
      <p:ext uri="{BB962C8B-B14F-4D97-AF65-F5344CB8AC3E}">
        <p14:creationId xmlns:p14="http://schemas.microsoft.com/office/powerpoint/2010/main" val="1487259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88</a:t>
            </a:fld>
            <a:endParaRPr lang="en-GB"/>
          </a:p>
        </p:txBody>
      </p:sp>
    </p:spTree>
    <p:extLst>
      <p:ext uri="{BB962C8B-B14F-4D97-AF65-F5344CB8AC3E}">
        <p14:creationId xmlns:p14="http://schemas.microsoft.com/office/powerpoint/2010/main" val="159943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98</a:t>
            </a:fld>
            <a:endParaRPr lang="en-GB"/>
          </a:p>
        </p:txBody>
      </p:sp>
    </p:spTree>
    <p:extLst>
      <p:ext uri="{BB962C8B-B14F-4D97-AF65-F5344CB8AC3E}">
        <p14:creationId xmlns:p14="http://schemas.microsoft.com/office/powerpoint/2010/main" val="375322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02BAD5-EB59-45E4-8C3E-C38F190505FB}" type="slidenum">
              <a:rPr lang="en-GB" smtClean="0"/>
              <a:t>41</a:t>
            </a:fld>
            <a:endParaRPr lang="en-GB"/>
          </a:p>
        </p:txBody>
      </p:sp>
    </p:spTree>
    <p:extLst>
      <p:ext uri="{BB962C8B-B14F-4D97-AF65-F5344CB8AC3E}">
        <p14:creationId xmlns:p14="http://schemas.microsoft.com/office/powerpoint/2010/main" val="2853908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99</a:t>
            </a:fld>
            <a:endParaRPr lang="en-GB"/>
          </a:p>
        </p:txBody>
      </p:sp>
    </p:spTree>
    <p:extLst>
      <p:ext uri="{BB962C8B-B14F-4D97-AF65-F5344CB8AC3E}">
        <p14:creationId xmlns:p14="http://schemas.microsoft.com/office/powerpoint/2010/main" val="35736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42</a:t>
            </a:fld>
            <a:endParaRPr lang="en-GB"/>
          </a:p>
        </p:txBody>
      </p:sp>
    </p:spTree>
    <p:extLst>
      <p:ext uri="{BB962C8B-B14F-4D97-AF65-F5344CB8AC3E}">
        <p14:creationId xmlns:p14="http://schemas.microsoft.com/office/powerpoint/2010/main" val="256901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43</a:t>
            </a:fld>
            <a:endParaRPr lang="en-GB"/>
          </a:p>
        </p:txBody>
      </p:sp>
    </p:spTree>
    <p:extLst>
      <p:ext uri="{BB962C8B-B14F-4D97-AF65-F5344CB8AC3E}">
        <p14:creationId xmlns:p14="http://schemas.microsoft.com/office/powerpoint/2010/main" val="151834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44</a:t>
            </a:fld>
            <a:endParaRPr lang="en-GB"/>
          </a:p>
        </p:txBody>
      </p:sp>
    </p:spTree>
    <p:extLst>
      <p:ext uri="{BB962C8B-B14F-4D97-AF65-F5344CB8AC3E}">
        <p14:creationId xmlns:p14="http://schemas.microsoft.com/office/powerpoint/2010/main" val="118518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45</a:t>
            </a:fld>
            <a:endParaRPr lang="en-GB"/>
          </a:p>
        </p:txBody>
      </p:sp>
    </p:spTree>
    <p:extLst>
      <p:ext uri="{BB962C8B-B14F-4D97-AF65-F5344CB8AC3E}">
        <p14:creationId xmlns:p14="http://schemas.microsoft.com/office/powerpoint/2010/main" val="440773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46</a:t>
            </a:fld>
            <a:endParaRPr lang="en-GB"/>
          </a:p>
        </p:txBody>
      </p:sp>
    </p:spTree>
    <p:extLst>
      <p:ext uri="{BB962C8B-B14F-4D97-AF65-F5344CB8AC3E}">
        <p14:creationId xmlns:p14="http://schemas.microsoft.com/office/powerpoint/2010/main" val="1097344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02BAD5-EB59-45E4-8C3E-C38F190505FB}" type="slidenum">
              <a:rPr lang="en-GB" smtClean="0"/>
              <a:t>47</a:t>
            </a:fld>
            <a:endParaRPr lang="en-GB"/>
          </a:p>
        </p:txBody>
      </p:sp>
    </p:spTree>
    <p:extLst>
      <p:ext uri="{BB962C8B-B14F-4D97-AF65-F5344CB8AC3E}">
        <p14:creationId xmlns:p14="http://schemas.microsoft.com/office/powerpoint/2010/main" val="939773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65127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74123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52136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000939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r="6551"/>
          <a:stretch/>
        </p:blipFill>
        <p:spPr>
          <a:xfrm>
            <a:off x="7100637" y="247649"/>
            <a:ext cx="5091364" cy="5543551"/>
          </a:xfrm>
          <a:prstGeom prst="rect">
            <a:avLst/>
          </a:prstGeom>
        </p:spPr>
      </p:pic>
      <p:sp>
        <p:nvSpPr>
          <p:cNvPr id="3" name="Date Placeholder 2"/>
          <p:cNvSpPr>
            <a:spLocks noGrp="1"/>
          </p:cNvSpPr>
          <p:nvPr>
            <p:ph type="dt" sz="half" idx="10"/>
          </p:nvPr>
        </p:nvSpPr>
        <p:spPr/>
        <p:txBody>
          <a:bodyPr/>
          <a:lstStyle/>
          <a:p>
            <a:fld id="{0DAF1EB4-F472-4602-AC63-C25E1F9EE2B5}" type="datetimeFigureOut">
              <a:rPr lang="en-GB" smtClean="0"/>
              <a:t>19/11/2023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95056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339493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1EB4-F472-4602-AC63-C25E1F9EE2B5}" type="datetimeFigureOut">
              <a:rPr lang="en-GB" smtClean="0"/>
              <a:t>19/11/2023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824819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DAF1EB4-F472-4602-AC63-C25E1F9EE2B5}" type="datetimeFigureOut">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75952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DAF1EB4-F472-4602-AC63-C25E1F9EE2B5}" type="datetimeFigureOut">
              <a:rPr lang="en-GB" smtClean="0"/>
              <a:t>19/11/2023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898562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DAF1EB4-F472-4602-AC63-C25E1F9EE2B5}" type="datetimeFigureOut">
              <a:rPr lang="en-GB" smtClean="0"/>
              <a:t>19/11/2023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2927197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F1EB4-F472-4602-AC63-C25E1F9EE2B5}" type="datetimeFigureOut">
              <a:rPr lang="en-GB" smtClean="0"/>
              <a:t>19/11/2023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46038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19/11/2023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159333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F1EB4-F472-4602-AC63-C25E1F9EE2B5}" type="datetimeFigureOut">
              <a:rPr lang="en-GB" smtClean="0"/>
              <a:t>19/11/2023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C62EF-549E-450B-AC97-E23285B73974}" type="slidenum">
              <a:rPr lang="en-GB" smtClean="0"/>
              <a:t>‹#›</a:t>
            </a:fld>
            <a:endParaRPr lang="en-GB"/>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72191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5.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6.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8.xml"/><Relationship Id="rId1" Type="http://schemas.openxmlformats.org/officeDocument/2006/relationships/tags" Target="../tags/tag38.xml"/><Relationship Id="rId4" Type="http://schemas.openxmlformats.org/officeDocument/2006/relationships/image" Target="../media/image73.png"/></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8.xml"/><Relationship Id="rId1" Type="http://schemas.openxmlformats.org/officeDocument/2006/relationships/tags" Target="../tags/tag39.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0.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1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slideLayout" Target="../slideLayouts/slideLayout8.xml"/><Relationship Id="rId1" Type="http://schemas.openxmlformats.org/officeDocument/2006/relationships/tags" Target="../tags/tag43.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11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8.xml"/><Relationship Id="rId1" Type="http://schemas.openxmlformats.org/officeDocument/2006/relationships/tags" Target="../tags/tag44.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5.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6.xm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8.xml"/><Relationship Id="rId1" Type="http://schemas.openxmlformats.org/officeDocument/2006/relationships/tags" Target="../tags/tag4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8.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9.xml"/></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8.xml"/><Relationship Id="rId1" Type="http://schemas.openxmlformats.org/officeDocument/2006/relationships/tags" Target="../tags/tag50.xml"/></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8.xml"/><Relationship Id="rId1" Type="http://schemas.openxmlformats.org/officeDocument/2006/relationships/tags" Target="../tags/tag51.xml"/></Relationships>
</file>

<file path=ppt/slides/_rels/slide1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8.xml"/><Relationship Id="rId1" Type="http://schemas.openxmlformats.org/officeDocument/2006/relationships/tags" Target="../tags/tag5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12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8.xml"/><Relationship Id="rId1" Type="http://schemas.openxmlformats.org/officeDocument/2006/relationships/tags" Target="../tags/tag53.xml"/></Relationships>
</file>

<file path=ppt/slides/_rels/slide1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8.xml"/><Relationship Id="rId1" Type="http://schemas.openxmlformats.org/officeDocument/2006/relationships/tags" Target="../tags/tag54.xml"/></Relationships>
</file>

<file path=ppt/slides/_rels/slide1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8.xml"/><Relationship Id="rId1" Type="http://schemas.openxmlformats.org/officeDocument/2006/relationships/tags" Target="../tags/tag55.xml"/></Relationships>
</file>

<file path=ppt/slides/_rels/slide1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8.xml"/><Relationship Id="rId1" Type="http://schemas.openxmlformats.org/officeDocument/2006/relationships/tags" Target="../tags/tag56.xml"/><Relationship Id="rId5" Type="http://schemas.openxmlformats.org/officeDocument/2006/relationships/image" Target="../media/image100.png"/><Relationship Id="rId4" Type="http://schemas.openxmlformats.org/officeDocument/2006/relationships/image" Target="../media/image9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8.xml"/><Relationship Id="rId1" Type="http://schemas.openxmlformats.org/officeDocument/2006/relationships/tags" Target="../tags/tag57.xml"/><Relationship Id="rId4" Type="http://schemas.openxmlformats.org/officeDocument/2006/relationships/image" Target="../media/image10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8.xml"/><Relationship Id="rId1" Type="http://schemas.openxmlformats.org/officeDocument/2006/relationships/tags" Target="../tags/tag58.xml"/><Relationship Id="rId4" Type="http://schemas.openxmlformats.org/officeDocument/2006/relationships/image" Target="../media/image10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8.xml"/><Relationship Id="rId1" Type="http://schemas.openxmlformats.org/officeDocument/2006/relationships/tags" Target="../tags/tag59.xml"/><Relationship Id="rId5" Type="http://schemas.openxmlformats.org/officeDocument/2006/relationships/image" Target="../media/image104.jpeg"/><Relationship Id="rId4" Type="http://schemas.openxmlformats.org/officeDocument/2006/relationships/image" Target="../media/image10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8.xml"/><Relationship Id="rId1" Type="http://schemas.openxmlformats.org/officeDocument/2006/relationships/tags" Target="../tags/tag60.xml"/><Relationship Id="rId5" Type="http://schemas.openxmlformats.org/officeDocument/2006/relationships/image" Target="../media/image106.jpeg"/><Relationship Id="rId4" Type="http://schemas.openxmlformats.org/officeDocument/2006/relationships/image" Target="../media/image105.jpeg"/></Relationships>
</file>

<file path=ppt/slides/_rels/slide1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8.xml"/><Relationship Id="rId1" Type="http://schemas.openxmlformats.org/officeDocument/2006/relationships/tags" Target="../tags/tag61.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8.xml"/><Relationship Id="rId1" Type="http://schemas.openxmlformats.org/officeDocument/2006/relationships/tags" Target="../tags/tag62.xml"/></Relationships>
</file>

<file path=ppt/slides/_rels/slide13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111.png"/><Relationship Id="rId2" Type="http://schemas.openxmlformats.org/officeDocument/2006/relationships/slideLayout" Target="../slideLayouts/slideLayout8.xml"/><Relationship Id="rId1" Type="http://schemas.openxmlformats.org/officeDocument/2006/relationships/tags" Target="../tags/tag63.xml"/><Relationship Id="rId6" Type="http://schemas.openxmlformats.org/officeDocument/2006/relationships/image" Target="../media/image110.png"/><Relationship Id="rId5" Type="http://schemas.openxmlformats.org/officeDocument/2006/relationships/hyperlink" Target="https://www.hamilton-trust.org.uk/" TargetMode="External"/><Relationship Id="rId4" Type="http://schemas.openxmlformats.org/officeDocument/2006/relationships/image" Target="../media/image109.png"/></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8.xml"/><Relationship Id="rId1" Type="http://schemas.openxmlformats.org/officeDocument/2006/relationships/tags" Target="../tags/tag65.xml"/><Relationship Id="rId5" Type="http://schemas.openxmlformats.org/officeDocument/2006/relationships/image" Target="../media/image114.png"/><Relationship Id="rId4" Type="http://schemas.openxmlformats.org/officeDocument/2006/relationships/image" Target="../media/image113.png"/></Relationships>
</file>

<file path=ppt/slides/_rels/slide13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15.jpeg"/><Relationship Id="rId7" Type="http://schemas.openxmlformats.org/officeDocument/2006/relationships/image" Target="../media/image118.jpeg"/><Relationship Id="rId12" Type="http://schemas.openxmlformats.org/officeDocument/2006/relationships/image" Target="../media/image121.jpeg"/><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7.jpeg"/><Relationship Id="rId11" Type="http://schemas.openxmlformats.org/officeDocument/2006/relationships/image" Target="../media/image120.jpeg"/><Relationship Id="rId5" Type="http://schemas.openxmlformats.org/officeDocument/2006/relationships/image" Target="../media/image117.jpeg"/><Relationship Id="rId10" Type="http://schemas.openxmlformats.org/officeDocument/2006/relationships/image" Target="../media/image119.jpeg"/><Relationship Id="rId4" Type="http://schemas.openxmlformats.org/officeDocument/2006/relationships/image" Target="../media/image116.jpeg"/><Relationship Id="rId9" Type="http://schemas.openxmlformats.org/officeDocument/2006/relationships/image" Target="../media/image32.jpeg"/></Relationships>
</file>

<file path=ppt/slides/_rels/slide13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24.jpe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31.jpeg"/></Relationships>
</file>

<file path=ppt/slides/_rels/slide1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14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1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1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8.xml"/><Relationship Id="rId1" Type="http://schemas.openxmlformats.org/officeDocument/2006/relationships/tags" Target="../tags/tag71.xml"/><Relationship Id="rId4" Type="http://schemas.openxmlformats.org/officeDocument/2006/relationships/image" Target="../media/image131.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8.xml"/><Relationship Id="rId1" Type="http://schemas.openxmlformats.org/officeDocument/2006/relationships/tags" Target="../tags/tag73.xml"/></Relationships>
</file>

<file path=ppt/slides/_rels/slide1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8.xml"/><Relationship Id="rId1" Type="http://schemas.openxmlformats.org/officeDocument/2006/relationships/tags" Target="../tags/tag7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hyperlink" Target="https://assets.publishing.service.gov.uk/government/uploads/system/uploads/attachment_data/file/843676/Initial_teacher_training_core_content_framework.pdf" TargetMode="External"/></Relationships>
</file>

<file path=ppt/slides/_rels/slide15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hyperlink" Target="https://www.history.org.uk/files/download/20260/1540545669/PH80GoodpracticeQMBForrestMJones.pdf" TargetMode="External"/><Relationship Id="rId3" Type="http://schemas.openxmlformats.org/officeDocument/2006/relationships/notesSlide" Target="../notesSlides/notesSlide1.xml"/><Relationship Id="rId7" Type="http://schemas.openxmlformats.org/officeDocument/2006/relationships/hyperlink" Target="https://assets.publishing.service.gov.uk/government/uploads/system/uploads/attachment_data/file/23%209035/PRIMARY_national_curriculum_-_History.pdf" TargetMode="Externa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hyperlink" Target="https://assets.publishing.service.gov.uk/government/uploads/system/uploads/attachment_data/file/974907/EYFS_framework_-_March_2021.pdf" TargetMode="External"/><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https://www.subjectassociations.org.uk/wp-content/uploads/2018/07/PS-History.pdf" TargetMode="External"/></Relationships>
</file>

<file path=ppt/slides/_rels/slide16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17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8.xml"/><Relationship Id="rId4" Type="http://schemas.openxmlformats.org/officeDocument/2006/relationships/image" Target="../media/image163.jpeg"/></Relationships>
</file>

<file path=ppt/slides/_rels/slide17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8.xml"/><Relationship Id="rId4" Type="http://schemas.openxmlformats.org/officeDocument/2006/relationships/image" Target="../media/image16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8.xml"/><Relationship Id="rId4" Type="http://schemas.openxmlformats.org/officeDocument/2006/relationships/image" Target="../media/image163.jpeg"/></Relationships>
</file>

<file path=ppt/slides/_rels/slide1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3.xml"/><Relationship Id="rId1" Type="http://schemas.openxmlformats.org/officeDocument/2006/relationships/tags" Target="../tags/tag76.xml"/><Relationship Id="rId4" Type="http://schemas.openxmlformats.org/officeDocument/2006/relationships/image" Target="../media/image165.png"/></Relationships>
</file>

<file path=ppt/slides/_rels/slide1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183.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slideLayout" Target="../slideLayouts/slideLayout3.xml"/><Relationship Id="rId1" Type="http://schemas.openxmlformats.org/officeDocument/2006/relationships/tags" Target="../tags/tag78.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185.xml.rels><?xml version="1.0" encoding="UTF-8" standalone="yes"?>
<Relationships xmlns="http://schemas.openxmlformats.org/package/2006/relationships"><Relationship Id="rId8" Type="http://schemas.openxmlformats.org/officeDocument/2006/relationships/hyperlink" Target="https://twamschools.org.uk/boxes-of-delight" TargetMode="External"/><Relationship Id="rId3" Type="http://schemas.openxmlformats.org/officeDocument/2006/relationships/image" Target="../media/image174.png"/><Relationship Id="rId7" Type="http://schemas.openxmlformats.org/officeDocument/2006/relationships/hyperlink" Target="https://www.britishmuseum.org/collection" TargetMode="External"/><Relationship Id="rId2" Type="http://schemas.openxmlformats.org/officeDocument/2006/relationships/slideLayout" Target="../slideLayouts/slideLayout8.xml"/><Relationship Id="rId1" Type="http://schemas.openxmlformats.org/officeDocument/2006/relationships/tags" Target="../tags/tag80.xml"/><Relationship Id="rId6" Type="http://schemas.openxmlformats.org/officeDocument/2006/relationships/hyperlink" Target="http://www.gatesheadlocalstudies.com/" TargetMode="External"/><Relationship Id="rId5" Type="http://schemas.openxmlformats.org/officeDocument/2006/relationships/hyperlink" Target="https://www.ancestry.co.uk/" TargetMode="External"/><Relationship Id="rId4" Type="http://schemas.openxmlformats.org/officeDocument/2006/relationships/hyperlink" Target="http://northumbriaworldwarone.co.uk/northumbria-ww1-project-database/" TargetMode="External"/></Relationships>
</file>

<file path=ppt/slides/_rels/slide18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1.xml"/></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2.xml"/></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3.xml"/></Relationships>
</file>

<file path=ppt/slides/_rels/slide18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8.xml"/><Relationship Id="rId1" Type="http://schemas.openxmlformats.org/officeDocument/2006/relationships/tags" Target="../tags/tag8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19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8.xml"/><Relationship Id="rId1" Type="http://schemas.openxmlformats.org/officeDocument/2006/relationships/tags" Target="../tags/tag85.xml"/><Relationship Id="rId4" Type="http://schemas.openxmlformats.org/officeDocument/2006/relationships/image" Target="../media/image177.png"/></Relationships>
</file>

<file path=ppt/slides/_rels/slide19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8.xml"/><Relationship Id="rId1" Type="http://schemas.openxmlformats.org/officeDocument/2006/relationships/tags" Target="../tags/tag86.xml"/><Relationship Id="rId4" Type="http://schemas.openxmlformats.org/officeDocument/2006/relationships/image" Target="../media/image179.png"/></Relationships>
</file>

<file path=ppt/slides/_rels/slide192.xml.rels><?xml version="1.0" encoding="UTF-8" standalone="yes"?>
<Relationships xmlns="http://schemas.openxmlformats.org/package/2006/relationships"><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image" Target="../media/image180.png"/><Relationship Id="rId1" Type="http://schemas.openxmlformats.org/officeDocument/2006/relationships/slideLayout" Target="../slideLayouts/slideLayout8.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7.xml"/></Relationships>
</file>

<file path=ppt/slides/_rels/slide19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19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8.xml"/><Relationship Id="rId1" Type="http://schemas.openxmlformats.org/officeDocument/2006/relationships/tags" Target="../tags/tag24.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v.uk/government/publications/research-review-series-history/research-review-series-history" TargetMode="External"/><Relationship Id="rId2" Type="http://schemas.openxmlformats.org/officeDocument/2006/relationships/slideLayout" Target="../slideLayouts/slideLayout8.xml"/><Relationship Id="rId1" Type="http://schemas.openxmlformats.org/officeDocument/2006/relationships/tags" Target="../tags/tag31.xml"/><Relationship Id="rId5" Type="http://schemas.openxmlformats.org/officeDocument/2006/relationships/image" Target="../media/image18.pn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xml"/><Relationship Id="rId1" Type="http://schemas.openxmlformats.org/officeDocument/2006/relationships/tags" Target="../tags/tag32.xml"/><Relationship Id="rId5" Type="http://schemas.openxmlformats.org/officeDocument/2006/relationships/hyperlink" Target="https://www.gov.uk/government/publications/research-review-series-history/research-review-series-history" TargetMode="Externa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607169"/>
            <a:ext cx="12122727" cy="808361"/>
          </a:xfrm>
        </p:spPr>
        <p:txBody>
          <a:bodyPr>
            <a:noAutofit/>
          </a:bodyPr>
          <a:lstStyle/>
          <a:p>
            <a:r>
              <a:rPr lang="en-GB" sz="4000" b="1" spc="200">
                <a:solidFill>
                  <a:srgbClr val="FDE001"/>
                </a:solidFill>
              </a:rPr>
              <a:t>History</a:t>
            </a:r>
          </a:p>
        </p:txBody>
      </p:sp>
    </p:spTree>
    <p:custDataLst>
      <p:tags r:id="rId1"/>
    </p:custDataLst>
    <p:extLst>
      <p:ext uri="{BB962C8B-B14F-4D97-AF65-F5344CB8AC3E}">
        <p14:creationId xmlns:p14="http://schemas.microsoft.com/office/powerpoint/2010/main" val="1578538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Evidence Statements: </a:t>
            </a:r>
            <a:r>
              <a:rPr lang="en-GB" sz="440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5099909"/>
            <a:ext cx="5415859" cy="409023"/>
          </a:xfrm>
          <a:prstGeom prst="rect">
            <a:avLst/>
          </a:prstGeom>
          <a:noFill/>
        </p:spPr>
        <p:txBody>
          <a:bodyPr wrap="square" rtlCol="0">
            <a:spAutoFit/>
          </a:bodyPr>
          <a:lstStyle/>
          <a:p>
            <a:pPr>
              <a:lnSpc>
                <a:spcPct val="85000"/>
              </a:lnSpc>
              <a:spcAft>
                <a:spcPts val="1200"/>
              </a:spcAft>
            </a:pPr>
            <a:r>
              <a:rPr lang="en-GB" sz="2400"/>
              <a:t>Homework can improve pupil outcomes</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 </a:t>
            </a:r>
            <a:r>
              <a:rPr lang="en-GB" sz="3600" b="1">
                <a:solidFill>
                  <a:srgbClr val="B4B5E2"/>
                </a:solidFill>
                <a:latin typeface="Tw Cen MT" panose="020B0602020104020603" pitchFamily="34" charset="0"/>
                <a:sym typeface="Wingdings" panose="05000000000000000000" pitchFamily="2" charset="2"/>
              </a:rPr>
              <a:t>Classroom Practice (TS4)</a:t>
            </a:r>
            <a:endParaRPr lang="en-GB" sz="2800" b="1">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a:solidFill>
                  <a:srgbClr val="1B1A69"/>
                </a:solidFill>
              </a:rPr>
              <a:t>Ensuring pupils have repeated opportunities to practise increases success.</a:t>
            </a:r>
            <a:endParaRPr lang="en-GB" sz="2400"/>
          </a:p>
        </p:txBody>
      </p:sp>
      <p:sp>
        <p:nvSpPr>
          <p:cNvPr id="61" name="Rectangle 60"/>
          <p:cNvSpPr/>
          <p:nvPr/>
        </p:nvSpPr>
        <p:spPr>
          <a:xfrm>
            <a:off x="1724529" y="3029755"/>
            <a:ext cx="5261768" cy="1036887"/>
          </a:xfrm>
          <a:prstGeom prst="rect">
            <a:avLst/>
          </a:prstGeom>
        </p:spPr>
        <p:txBody>
          <a:bodyPr wrap="square">
            <a:spAutoFit/>
          </a:bodyPr>
          <a:lstStyle/>
          <a:p>
            <a:pPr>
              <a:lnSpc>
                <a:spcPct val="85000"/>
              </a:lnSpc>
              <a:spcAft>
                <a:spcPts val="1200"/>
              </a:spcAft>
            </a:pPr>
            <a:r>
              <a:rPr lang="en-GB" sz="2400"/>
              <a:t>Paired and group activities can increase pupil success, but to work effectively pupils need guidance and support. </a:t>
            </a:r>
          </a:p>
        </p:txBody>
      </p:sp>
      <p:sp>
        <p:nvSpPr>
          <p:cNvPr id="65" name="Rectangle 64"/>
          <p:cNvSpPr/>
          <p:nvPr/>
        </p:nvSpPr>
        <p:spPr>
          <a:xfrm>
            <a:off x="1713762" y="4064832"/>
            <a:ext cx="4998733" cy="1036887"/>
          </a:xfrm>
          <a:prstGeom prst="rect">
            <a:avLst/>
          </a:prstGeom>
        </p:spPr>
        <p:txBody>
          <a:bodyPr wrap="square">
            <a:spAutoFit/>
          </a:bodyPr>
          <a:lstStyle/>
          <a:p>
            <a:pPr>
              <a:lnSpc>
                <a:spcPct val="85000"/>
              </a:lnSpc>
              <a:spcAft>
                <a:spcPts val="1200"/>
              </a:spcAft>
            </a:pPr>
            <a:r>
              <a:rPr lang="en-GB" sz="2400"/>
              <a:t>Care should be taken to monitor the impact of groupings on pupil attainment, behaviour and motivation. </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a:ln>
                    <a:solidFill>
                      <a:schemeClr val="tx1"/>
                    </a:solidFill>
                  </a:ln>
                  <a:latin typeface="Tw Cen MT" panose="020B0602020104020603" pitchFamily="34" charset="0"/>
                </a:rPr>
                <a:t>4.8</a:t>
              </a:r>
            </a:p>
          </p:txBody>
        </p:sp>
      </p:grpSp>
      <p:grpSp>
        <p:nvGrpSpPr>
          <p:cNvPr id="84" name="Group 83"/>
          <p:cNvGrpSpPr/>
          <p:nvPr/>
        </p:nvGrpSpPr>
        <p:grpSpPr>
          <a:xfrm>
            <a:off x="897406" y="4074932"/>
            <a:ext cx="891492" cy="829905"/>
            <a:chOff x="152400" y="3256013"/>
            <a:chExt cx="891492" cy="829905"/>
          </a:xfrm>
        </p:grpSpPr>
        <p:sp>
          <p:nvSpPr>
            <p:cNvPr id="85" name="Oval 84"/>
            <p:cNvSpPr/>
            <p:nvPr/>
          </p:nvSpPr>
          <p:spPr>
            <a:xfrm>
              <a:off x="152400" y="3256013"/>
              <a:ext cx="891492" cy="829905"/>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849913"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4.10</a:t>
              </a:r>
            </a:p>
          </p:txBody>
        </p:sp>
      </p:grpSp>
      <p:grpSp>
        <p:nvGrpSpPr>
          <p:cNvPr id="87" name="Group 86"/>
          <p:cNvGrpSpPr/>
          <p:nvPr/>
        </p:nvGrpSpPr>
        <p:grpSpPr>
          <a:xfrm>
            <a:off x="908173" y="4943210"/>
            <a:ext cx="1069483" cy="857573"/>
            <a:chOff x="152400" y="3352800"/>
            <a:chExt cx="891491"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849913"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4.11</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4.9</a:t>
              </a:r>
            </a:p>
          </p:txBody>
        </p:sp>
      </p:grpSp>
    </p:spTree>
    <p:custDataLst>
      <p:tags r:id="rId1"/>
    </p:custDataLst>
    <p:extLst>
      <p:ext uri="{BB962C8B-B14F-4D97-AF65-F5344CB8AC3E}">
        <p14:creationId xmlns:p14="http://schemas.microsoft.com/office/powerpoint/2010/main" val="2572019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C258BD-0A9B-4B9A-9485-14C328E945E9}"/>
              </a:ext>
            </a:extLst>
          </p:cNvPr>
          <p:cNvSpPr txBox="1"/>
          <p:nvPr/>
        </p:nvSpPr>
        <p:spPr>
          <a:xfrm>
            <a:off x="389479" y="547882"/>
            <a:ext cx="11413040" cy="707886"/>
          </a:xfrm>
          <a:prstGeom prst="rect">
            <a:avLst/>
          </a:prstGeom>
          <a:noFill/>
        </p:spPr>
        <p:txBody>
          <a:bodyPr wrap="square" rtlCol="0">
            <a:spAutoFit/>
          </a:bodyPr>
          <a:lstStyle/>
          <a:p>
            <a:pPr algn="ctr"/>
            <a:r>
              <a:rPr lang="en-US" sz="4000"/>
              <a:t>Aims of the National Curriculum for History</a:t>
            </a:r>
            <a:endParaRPr lang="en-GB" sz="4000"/>
          </a:p>
        </p:txBody>
      </p:sp>
      <p:sp>
        <p:nvSpPr>
          <p:cNvPr id="5" name="Rectangle 4">
            <a:extLst>
              <a:ext uri="{FF2B5EF4-FFF2-40B4-BE49-F238E27FC236}">
                <a16:creationId xmlns:a16="http://schemas.microsoft.com/office/drawing/2014/main" id="{56A764A3-D8EC-4E5A-AD1C-426A5505963B}"/>
              </a:ext>
            </a:extLst>
          </p:cNvPr>
          <p:cNvSpPr/>
          <p:nvPr/>
        </p:nvSpPr>
        <p:spPr>
          <a:xfrm>
            <a:off x="953384" y="1454750"/>
            <a:ext cx="10285229" cy="3785652"/>
          </a:xfrm>
          <a:prstGeom prst="rect">
            <a:avLst/>
          </a:prstGeom>
        </p:spPr>
        <p:txBody>
          <a:bodyPr wrap="square">
            <a:spAutoFit/>
          </a:bodyPr>
          <a:lstStyle/>
          <a:p>
            <a:pPr marL="285750" indent="-285750">
              <a:buFont typeface="Arial" panose="020B0604020202020204" pitchFamily="34" charset="0"/>
              <a:buChar char="•"/>
            </a:pPr>
            <a:r>
              <a:rPr lang="en-US" sz="2400"/>
              <a:t>know and understand the history of these islands as a coherent, chronological narrative, from the earliest times to the present day: how people’s lives have shaped this nation and how Britain has influenced and been influenced by the wider world </a:t>
            </a:r>
          </a:p>
          <a:p>
            <a:pPr marL="285750" indent="-285750">
              <a:buFont typeface="Arial" panose="020B0604020202020204" pitchFamily="34" charset="0"/>
              <a:buChar char="•"/>
            </a:pPr>
            <a:r>
              <a:rPr lang="en-US" sz="2400"/>
              <a:t>know and understand significant aspects of the history of the wider world: the nature of ancient </a:t>
            </a:r>
            <a:r>
              <a:rPr lang="en-US" sz="2400" err="1"/>
              <a:t>civilisations</a:t>
            </a:r>
            <a:r>
              <a:rPr lang="en-US" sz="2400"/>
              <a:t>; the expansion and dissolution of empires; characteristic features of past non-European societies; achievements and follies of mankind </a:t>
            </a:r>
          </a:p>
          <a:p>
            <a:pPr marL="285750" indent="-285750">
              <a:buFont typeface="Arial" panose="020B0604020202020204" pitchFamily="34" charset="0"/>
              <a:buChar char="•"/>
            </a:pPr>
            <a:r>
              <a:rPr lang="en-US" sz="2400"/>
              <a:t>gain and deploy a historically grounded understanding of abstract terms such as ‘empire’, ‘</a:t>
            </a:r>
            <a:r>
              <a:rPr lang="en-US" sz="2400" err="1"/>
              <a:t>civilisation</a:t>
            </a:r>
            <a:r>
              <a:rPr lang="en-US" sz="2400"/>
              <a:t>’, ‘parliament’ and ‘peasantry’ </a:t>
            </a:r>
          </a:p>
        </p:txBody>
      </p:sp>
    </p:spTree>
    <p:custDataLst>
      <p:tags r:id="rId1"/>
    </p:custDataLst>
    <p:extLst>
      <p:ext uri="{BB962C8B-B14F-4D97-AF65-F5344CB8AC3E}">
        <p14:creationId xmlns:p14="http://schemas.microsoft.com/office/powerpoint/2010/main" val="12035796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C258BD-0A9B-4B9A-9485-14C328E945E9}"/>
              </a:ext>
            </a:extLst>
          </p:cNvPr>
          <p:cNvSpPr txBox="1"/>
          <p:nvPr/>
        </p:nvSpPr>
        <p:spPr>
          <a:xfrm>
            <a:off x="389479" y="547882"/>
            <a:ext cx="11413040" cy="707886"/>
          </a:xfrm>
          <a:prstGeom prst="rect">
            <a:avLst/>
          </a:prstGeom>
          <a:noFill/>
        </p:spPr>
        <p:txBody>
          <a:bodyPr wrap="square" rtlCol="0">
            <a:spAutoFit/>
          </a:bodyPr>
          <a:lstStyle/>
          <a:p>
            <a:pPr algn="ctr"/>
            <a:r>
              <a:rPr lang="en-US" sz="4000"/>
              <a:t>Aims of the National Curriculum for History</a:t>
            </a:r>
            <a:endParaRPr lang="en-GB" sz="4000"/>
          </a:p>
        </p:txBody>
      </p:sp>
      <p:sp>
        <p:nvSpPr>
          <p:cNvPr id="5" name="Rectangle 4">
            <a:extLst>
              <a:ext uri="{FF2B5EF4-FFF2-40B4-BE49-F238E27FC236}">
                <a16:creationId xmlns:a16="http://schemas.microsoft.com/office/drawing/2014/main" id="{56A764A3-D8EC-4E5A-AD1C-426A5505963B}"/>
              </a:ext>
            </a:extLst>
          </p:cNvPr>
          <p:cNvSpPr/>
          <p:nvPr/>
        </p:nvSpPr>
        <p:spPr>
          <a:xfrm>
            <a:off x="953385" y="1635504"/>
            <a:ext cx="10285229" cy="3816429"/>
          </a:xfrm>
          <a:prstGeom prst="rect">
            <a:avLst/>
          </a:prstGeom>
        </p:spPr>
        <p:txBody>
          <a:bodyPr wrap="square">
            <a:spAutoFit/>
          </a:bodyPr>
          <a:lstStyle/>
          <a:p>
            <a:pPr marL="285750" indent="-285750">
              <a:buFont typeface="Arial" panose="020B0604020202020204" pitchFamily="34" charset="0"/>
              <a:buChar char="•"/>
            </a:pPr>
            <a:r>
              <a:rPr lang="en-US" sz="2200"/>
              <a:t>understand historical concepts such as continuity and change, cause and consequence, similarity, difference and significance, and use them to make connections, draw contrasts, </a:t>
            </a:r>
            <a:r>
              <a:rPr lang="en-US" sz="2200" err="1"/>
              <a:t>analyse</a:t>
            </a:r>
            <a:r>
              <a:rPr lang="en-US" sz="2200"/>
              <a:t> trends, frame historically-valid questions and create their own structured accounts, including written narratives and analyses </a:t>
            </a:r>
          </a:p>
          <a:p>
            <a:pPr marL="285750" indent="-285750">
              <a:buFont typeface="Arial" panose="020B0604020202020204" pitchFamily="34" charset="0"/>
              <a:buChar char="•"/>
            </a:pPr>
            <a:r>
              <a:rPr lang="en-US" sz="2200"/>
              <a:t>understand the methods of historical enquiry, including how evidence is used rigorously to make historical claims, and discern how and why contrasting arguments and interpretations of the past have been constructed</a:t>
            </a:r>
          </a:p>
          <a:p>
            <a:pPr marL="285750" indent="-285750">
              <a:buFont typeface="Arial" panose="020B0604020202020204" pitchFamily="34" charset="0"/>
              <a:buChar char="•"/>
            </a:pPr>
            <a:r>
              <a:rPr lang="en-US" sz="2200"/>
              <a:t>gain historical perspective by placing their growing knowledge into different contexts, understanding the connections between local, regional, national and international history; between cultural, economic, military, political, religious and social history; and between short- and long-term timescales.</a:t>
            </a:r>
          </a:p>
        </p:txBody>
      </p:sp>
    </p:spTree>
    <p:custDataLst>
      <p:tags r:id="rId1"/>
    </p:custDataLst>
    <p:extLst>
      <p:ext uri="{BB962C8B-B14F-4D97-AF65-F5344CB8AC3E}">
        <p14:creationId xmlns:p14="http://schemas.microsoft.com/office/powerpoint/2010/main" val="11451764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FA625D-9BD4-4069-BD11-72FE6E09F32C}"/>
              </a:ext>
            </a:extLst>
          </p:cNvPr>
          <p:cNvPicPr>
            <a:picLocks noChangeAspect="1"/>
          </p:cNvPicPr>
          <p:nvPr/>
        </p:nvPicPr>
        <p:blipFill>
          <a:blip r:embed="rId3"/>
          <a:stretch>
            <a:fillRect/>
          </a:stretch>
        </p:blipFill>
        <p:spPr>
          <a:xfrm>
            <a:off x="3145643" y="260727"/>
            <a:ext cx="6185926" cy="5552226"/>
          </a:xfrm>
          <a:prstGeom prst="rect">
            <a:avLst/>
          </a:prstGeom>
        </p:spPr>
      </p:pic>
    </p:spTree>
    <p:custDataLst>
      <p:tags r:id="rId1"/>
    </p:custDataLst>
    <p:extLst>
      <p:ext uri="{BB962C8B-B14F-4D97-AF65-F5344CB8AC3E}">
        <p14:creationId xmlns:p14="http://schemas.microsoft.com/office/powerpoint/2010/main" val="42683886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D39CC-106E-4212-8447-FF99DFC3F22C}"/>
              </a:ext>
            </a:extLst>
          </p:cNvPr>
          <p:cNvPicPr>
            <a:picLocks noChangeAspect="1"/>
          </p:cNvPicPr>
          <p:nvPr/>
        </p:nvPicPr>
        <p:blipFill>
          <a:blip r:embed="rId3"/>
          <a:stretch>
            <a:fillRect/>
          </a:stretch>
        </p:blipFill>
        <p:spPr>
          <a:xfrm>
            <a:off x="261900" y="0"/>
            <a:ext cx="5480367" cy="6858000"/>
          </a:xfrm>
          <a:prstGeom prst="rect">
            <a:avLst/>
          </a:prstGeom>
        </p:spPr>
      </p:pic>
      <p:pic>
        <p:nvPicPr>
          <p:cNvPr id="6" name="Picture 5">
            <a:extLst>
              <a:ext uri="{FF2B5EF4-FFF2-40B4-BE49-F238E27FC236}">
                <a16:creationId xmlns:a16="http://schemas.microsoft.com/office/drawing/2014/main" id="{A22C16FB-1D61-4F49-841C-9892E13B7EE7}"/>
              </a:ext>
            </a:extLst>
          </p:cNvPr>
          <p:cNvPicPr>
            <a:picLocks noChangeAspect="1"/>
          </p:cNvPicPr>
          <p:nvPr/>
        </p:nvPicPr>
        <p:blipFill>
          <a:blip r:embed="rId4"/>
          <a:stretch>
            <a:fillRect/>
          </a:stretch>
        </p:blipFill>
        <p:spPr>
          <a:xfrm>
            <a:off x="6096000" y="0"/>
            <a:ext cx="5834100" cy="6858000"/>
          </a:xfrm>
          <a:prstGeom prst="rect">
            <a:avLst/>
          </a:prstGeom>
        </p:spPr>
      </p:pic>
    </p:spTree>
    <p:custDataLst>
      <p:tags r:id="rId1"/>
    </p:custDataLst>
    <p:extLst>
      <p:ext uri="{BB962C8B-B14F-4D97-AF65-F5344CB8AC3E}">
        <p14:creationId xmlns:p14="http://schemas.microsoft.com/office/powerpoint/2010/main" val="30115332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D3733-FF43-4BD2-ACCC-B3CE45322FDC}"/>
              </a:ext>
            </a:extLst>
          </p:cNvPr>
          <p:cNvPicPr>
            <a:picLocks noChangeAspect="1"/>
          </p:cNvPicPr>
          <p:nvPr/>
        </p:nvPicPr>
        <p:blipFill>
          <a:blip r:embed="rId3"/>
          <a:stretch>
            <a:fillRect/>
          </a:stretch>
        </p:blipFill>
        <p:spPr>
          <a:xfrm>
            <a:off x="2623370" y="318730"/>
            <a:ext cx="6567522" cy="5454793"/>
          </a:xfrm>
          <a:prstGeom prst="rect">
            <a:avLst/>
          </a:prstGeom>
        </p:spPr>
      </p:pic>
    </p:spTree>
    <p:custDataLst>
      <p:tags r:id="rId1"/>
    </p:custDataLst>
    <p:extLst>
      <p:ext uri="{BB962C8B-B14F-4D97-AF65-F5344CB8AC3E}">
        <p14:creationId xmlns:p14="http://schemas.microsoft.com/office/powerpoint/2010/main" val="15067122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D13925-BD64-43AE-9890-04624E547364}"/>
              </a:ext>
            </a:extLst>
          </p:cNvPr>
          <p:cNvSpPr txBox="1"/>
          <p:nvPr/>
        </p:nvSpPr>
        <p:spPr>
          <a:xfrm>
            <a:off x="389480" y="494719"/>
            <a:ext cx="11413040" cy="707886"/>
          </a:xfrm>
          <a:prstGeom prst="rect">
            <a:avLst/>
          </a:prstGeom>
          <a:noFill/>
        </p:spPr>
        <p:txBody>
          <a:bodyPr wrap="square" rtlCol="0">
            <a:spAutoFit/>
          </a:bodyPr>
          <a:lstStyle/>
          <a:p>
            <a:pPr algn="ctr"/>
            <a:r>
              <a:rPr lang="en-US" sz="4000"/>
              <a:t>Key Historical Concepts:</a:t>
            </a:r>
            <a:endParaRPr lang="en-GB" sz="4000"/>
          </a:p>
        </p:txBody>
      </p:sp>
      <p:sp>
        <p:nvSpPr>
          <p:cNvPr id="3" name="TextBox 2">
            <a:extLst>
              <a:ext uri="{FF2B5EF4-FFF2-40B4-BE49-F238E27FC236}">
                <a16:creationId xmlns:a16="http://schemas.microsoft.com/office/drawing/2014/main" id="{A15601F5-2D69-46D3-BF7C-75AB98208B23}"/>
              </a:ext>
            </a:extLst>
          </p:cNvPr>
          <p:cNvSpPr txBox="1"/>
          <p:nvPr/>
        </p:nvSpPr>
        <p:spPr>
          <a:xfrm>
            <a:off x="861237" y="1765005"/>
            <a:ext cx="7696594" cy="2554545"/>
          </a:xfrm>
          <a:prstGeom prst="rect">
            <a:avLst/>
          </a:prstGeom>
          <a:noFill/>
        </p:spPr>
        <p:txBody>
          <a:bodyPr wrap="none" rtlCol="0">
            <a:spAutoFit/>
          </a:bodyPr>
          <a:lstStyle/>
          <a:p>
            <a:pPr marL="285750" indent="-285750">
              <a:buFont typeface="Arial" panose="020B0604020202020204" pitchFamily="34" charset="0"/>
              <a:buChar char="•"/>
            </a:pPr>
            <a:r>
              <a:rPr lang="en-US" sz="4000">
                <a:latin typeface="+mj-lt"/>
              </a:rPr>
              <a:t>Chronology, continuity and change </a:t>
            </a:r>
          </a:p>
          <a:p>
            <a:pPr marL="285750" indent="-285750">
              <a:buFont typeface="Arial" panose="020B0604020202020204" pitchFamily="34" charset="0"/>
              <a:buChar char="•"/>
            </a:pPr>
            <a:r>
              <a:rPr lang="en-US" sz="4000">
                <a:latin typeface="+mj-lt"/>
              </a:rPr>
              <a:t>Cause and consequence</a:t>
            </a:r>
          </a:p>
          <a:p>
            <a:pPr marL="285750" indent="-285750">
              <a:buFont typeface="Arial" panose="020B0604020202020204" pitchFamily="34" charset="0"/>
              <a:buChar char="•"/>
            </a:pPr>
            <a:r>
              <a:rPr lang="en-US" sz="4000">
                <a:latin typeface="+mj-lt"/>
              </a:rPr>
              <a:t>Using historical evidence</a:t>
            </a:r>
          </a:p>
          <a:p>
            <a:pPr marL="285750" indent="-285750">
              <a:buFont typeface="Arial" panose="020B0604020202020204" pitchFamily="34" charset="0"/>
              <a:buChar char="•"/>
            </a:pPr>
            <a:r>
              <a:rPr lang="en-US" sz="4000">
                <a:latin typeface="+mj-lt"/>
              </a:rPr>
              <a:t>Significance</a:t>
            </a:r>
          </a:p>
        </p:txBody>
      </p:sp>
    </p:spTree>
    <p:custDataLst>
      <p:tags r:id="rId1"/>
    </p:custDataLst>
    <p:extLst>
      <p:ext uri="{BB962C8B-B14F-4D97-AF65-F5344CB8AC3E}">
        <p14:creationId xmlns:p14="http://schemas.microsoft.com/office/powerpoint/2010/main" val="3936565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1076145" y="1525175"/>
            <a:ext cx="10353855" cy="784830"/>
          </a:xfrm>
          <a:prstGeom prst="rect">
            <a:avLst/>
          </a:prstGeom>
          <a:noFill/>
        </p:spPr>
        <p:txBody>
          <a:bodyPr wrap="square" rtlCol="0">
            <a:spAutoFit/>
          </a:bodyPr>
          <a:lstStyle/>
          <a:p>
            <a:pPr algn="ctr"/>
            <a:r>
              <a:rPr lang="en-US" sz="4500"/>
              <a:t>Session 2: Subject-Knowledge Development</a:t>
            </a:r>
            <a:endParaRPr lang="en-GB" sz="6000"/>
          </a:p>
        </p:txBody>
      </p:sp>
    </p:spTree>
    <p:custDataLst>
      <p:tags r:id="rId1"/>
    </p:custDataLst>
    <p:extLst>
      <p:ext uri="{BB962C8B-B14F-4D97-AF65-F5344CB8AC3E}">
        <p14:creationId xmlns:p14="http://schemas.microsoft.com/office/powerpoint/2010/main" val="11193327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269404-3B99-4090-8BE8-0DC935257F1D}"/>
              </a:ext>
            </a:extLst>
          </p:cNvPr>
          <p:cNvSpPr/>
          <p:nvPr/>
        </p:nvSpPr>
        <p:spPr>
          <a:xfrm>
            <a:off x="2684313" y="4387703"/>
            <a:ext cx="2790092" cy="480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C413983-5548-468E-94A6-321956899768}"/>
              </a:ext>
            </a:extLst>
          </p:cNvPr>
          <p:cNvSpPr txBox="1"/>
          <p:nvPr/>
        </p:nvSpPr>
        <p:spPr>
          <a:xfrm>
            <a:off x="5050466" y="843677"/>
            <a:ext cx="6687642" cy="2708434"/>
          </a:xfrm>
          <a:prstGeom prst="rect">
            <a:avLst/>
          </a:prstGeom>
          <a:noFill/>
        </p:spPr>
        <p:txBody>
          <a:bodyPr wrap="square" rtlCol="0">
            <a:spAutoFit/>
          </a:bodyPr>
          <a:lstStyle/>
          <a:p>
            <a:pPr algn="ctr"/>
            <a:r>
              <a:rPr lang="en-US" sz="3200">
                <a:solidFill>
                  <a:srgbClr val="7030A0"/>
                </a:solidFill>
              </a:rPr>
              <a:t>Can you order these historical periods of time in chronological order?</a:t>
            </a:r>
          </a:p>
          <a:p>
            <a:pPr algn="ctr"/>
            <a:endParaRPr lang="en-US" sz="3200">
              <a:solidFill>
                <a:srgbClr val="7030A0"/>
              </a:solidFill>
            </a:endParaRPr>
          </a:p>
          <a:p>
            <a:pPr algn="ctr"/>
            <a:r>
              <a:rPr lang="en-US" sz="3200">
                <a:solidFill>
                  <a:srgbClr val="7030A0"/>
                </a:solidFill>
              </a:rPr>
              <a:t>Could you place these on a timeline?</a:t>
            </a:r>
          </a:p>
          <a:p>
            <a:pPr algn="ctr"/>
            <a:endParaRPr lang="en-US" sz="2400">
              <a:solidFill>
                <a:schemeClr val="accent6"/>
              </a:solidFill>
            </a:endParaRPr>
          </a:p>
          <a:p>
            <a:endParaRPr lang="en-GB"/>
          </a:p>
        </p:txBody>
      </p:sp>
      <p:sp>
        <p:nvSpPr>
          <p:cNvPr id="4" name="TextBox 3">
            <a:extLst>
              <a:ext uri="{FF2B5EF4-FFF2-40B4-BE49-F238E27FC236}">
                <a16:creationId xmlns:a16="http://schemas.microsoft.com/office/drawing/2014/main" id="{AFDD5B8B-0F99-4990-AA5B-3C951925EE7E}"/>
              </a:ext>
            </a:extLst>
          </p:cNvPr>
          <p:cNvSpPr txBox="1"/>
          <p:nvPr/>
        </p:nvSpPr>
        <p:spPr>
          <a:xfrm>
            <a:off x="1143427" y="280152"/>
            <a:ext cx="2935932" cy="5632311"/>
          </a:xfrm>
          <a:prstGeom prst="rect">
            <a:avLst/>
          </a:prstGeom>
          <a:noFill/>
        </p:spPr>
        <p:txBody>
          <a:bodyPr wrap="none" rtlCol="0">
            <a:spAutoFit/>
          </a:bodyPr>
          <a:lstStyle/>
          <a:p>
            <a:r>
              <a:rPr lang="en-US" sz="3000"/>
              <a:t>The Victorians</a:t>
            </a:r>
          </a:p>
          <a:p>
            <a:r>
              <a:rPr lang="en-US" sz="3000"/>
              <a:t>The Vikings</a:t>
            </a:r>
          </a:p>
          <a:p>
            <a:r>
              <a:rPr lang="en-US" sz="3000"/>
              <a:t>The Romans</a:t>
            </a:r>
          </a:p>
          <a:p>
            <a:r>
              <a:rPr lang="en-US" sz="3000"/>
              <a:t>The Anglo-Saxons</a:t>
            </a:r>
          </a:p>
          <a:p>
            <a:r>
              <a:rPr lang="en-US" sz="3000"/>
              <a:t>Stone Age</a:t>
            </a:r>
          </a:p>
          <a:p>
            <a:r>
              <a:rPr lang="en-US" sz="3000"/>
              <a:t>Iron Age </a:t>
            </a:r>
          </a:p>
          <a:p>
            <a:r>
              <a:rPr lang="en-US" sz="3000"/>
              <a:t>Bronze Age</a:t>
            </a:r>
          </a:p>
          <a:p>
            <a:r>
              <a:rPr lang="en-US" sz="3000"/>
              <a:t>World War I</a:t>
            </a:r>
          </a:p>
          <a:p>
            <a:r>
              <a:rPr lang="en-US" sz="3000"/>
              <a:t>World War II</a:t>
            </a:r>
          </a:p>
          <a:p>
            <a:r>
              <a:rPr lang="en-US" sz="3000"/>
              <a:t>The Tudors</a:t>
            </a:r>
          </a:p>
          <a:p>
            <a:r>
              <a:rPr lang="en-US" sz="3000"/>
              <a:t>Ancient Egypt</a:t>
            </a:r>
          </a:p>
          <a:p>
            <a:r>
              <a:rPr lang="en-US" sz="3000"/>
              <a:t>Ancient Maya</a:t>
            </a:r>
            <a:endParaRPr lang="en-GB" sz="3000"/>
          </a:p>
        </p:txBody>
      </p:sp>
    </p:spTree>
    <p:custDataLst>
      <p:tags r:id="rId1"/>
    </p:custDataLst>
    <p:extLst>
      <p:ext uri="{BB962C8B-B14F-4D97-AF65-F5344CB8AC3E}">
        <p14:creationId xmlns:p14="http://schemas.microsoft.com/office/powerpoint/2010/main" val="40628489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AB4EA5-1A2E-42C8-8BBE-5003571FAB3B}"/>
              </a:ext>
            </a:extLst>
          </p:cNvPr>
          <p:cNvPicPr>
            <a:picLocks noChangeAspect="1"/>
          </p:cNvPicPr>
          <p:nvPr/>
        </p:nvPicPr>
        <p:blipFill>
          <a:blip r:embed="rId2"/>
          <a:stretch>
            <a:fillRect/>
          </a:stretch>
        </p:blipFill>
        <p:spPr>
          <a:xfrm>
            <a:off x="142875" y="1057275"/>
            <a:ext cx="11906250" cy="4743450"/>
          </a:xfrm>
          <a:prstGeom prst="rect">
            <a:avLst/>
          </a:prstGeom>
        </p:spPr>
      </p:pic>
    </p:spTree>
    <p:extLst>
      <p:ext uri="{BB962C8B-B14F-4D97-AF65-F5344CB8AC3E}">
        <p14:creationId xmlns:p14="http://schemas.microsoft.com/office/powerpoint/2010/main" val="33166358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602ED-5A26-464E-9631-CCC686C39473}"/>
              </a:ext>
            </a:extLst>
          </p:cNvPr>
          <p:cNvPicPr>
            <a:picLocks noChangeAspect="1"/>
          </p:cNvPicPr>
          <p:nvPr/>
        </p:nvPicPr>
        <p:blipFill>
          <a:blip r:embed="rId2"/>
          <a:stretch>
            <a:fillRect/>
          </a:stretch>
        </p:blipFill>
        <p:spPr>
          <a:xfrm>
            <a:off x="0" y="343022"/>
            <a:ext cx="12192000" cy="5624024"/>
          </a:xfrm>
          <a:prstGeom prst="rect">
            <a:avLst/>
          </a:prstGeom>
        </p:spPr>
      </p:pic>
      <p:sp>
        <p:nvSpPr>
          <p:cNvPr id="4" name="TextBox 3">
            <a:extLst>
              <a:ext uri="{FF2B5EF4-FFF2-40B4-BE49-F238E27FC236}">
                <a16:creationId xmlns:a16="http://schemas.microsoft.com/office/drawing/2014/main" id="{5C0C1673-A5F5-4B61-BB90-DB35843489A5}"/>
              </a:ext>
            </a:extLst>
          </p:cNvPr>
          <p:cNvSpPr txBox="1"/>
          <p:nvPr/>
        </p:nvSpPr>
        <p:spPr>
          <a:xfrm>
            <a:off x="0" y="5158154"/>
            <a:ext cx="5720862" cy="808892"/>
          </a:xfrm>
          <a:prstGeom prst="rect">
            <a:avLst/>
          </a:prstGeom>
          <a:solidFill>
            <a:srgbClr val="FFFF00"/>
          </a:solidFill>
        </p:spPr>
        <p:txBody>
          <a:bodyPr wrap="square" rtlCol="0">
            <a:spAutoFit/>
          </a:bodyPr>
          <a:lstStyle/>
          <a:p>
            <a:endParaRPr lang="en-GB"/>
          </a:p>
        </p:txBody>
      </p:sp>
    </p:spTree>
    <p:extLst>
      <p:ext uri="{BB962C8B-B14F-4D97-AF65-F5344CB8AC3E}">
        <p14:creationId xmlns:p14="http://schemas.microsoft.com/office/powerpoint/2010/main" val="1137988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Evidence Statements: </a:t>
            </a:r>
            <a:r>
              <a:rPr lang="en-GB" sz="440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879472"/>
          </a:xfrm>
          <a:prstGeom prst="rect">
            <a:avLst/>
          </a:prstGeom>
          <a:noFill/>
        </p:spPr>
        <p:txBody>
          <a:bodyPr wrap="square" rtlCol="0">
            <a:spAutoFit/>
          </a:bodyPr>
          <a:lstStyle/>
          <a:p>
            <a:pPr>
              <a:lnSpc>
                <a:spcPct val="85000"/>
              </a:lnSpc>
              <a:spcAft>
                <a:spcPts val="1200"/>
              </a:spcAft>
            </a:pPr>
            <a:r>
              <a:rPr lang="en-GB" sz="2000"/>
              <a:t>Adaptive teaching is less likely to succeed if teachers set lower expectations for particular pupils</a:t>
            </a:r>
          </a:p>
        </p:txBody>
      </p:sp>
      <p:sp>
        <p:nvSpPr>
          <p:cNvPr id="27" name="Rectangle 26"/>
          <p:cNvSpPr/>
          <p:nvPr/>
        </p:nvSpPr>
        <p:spPr>
          <a:xfrm>
            <a:off x="7956177" y="3713284"/>
            <a:ext cx="4065494" cy="1036887"/>
          </a:xfrm>
          <a:prstGeom prst="rect">
            <a:avLst/>
          </a:prstGeom>
        </p:spPr>
        <p:txBody>
          <a:bodyPr wrap="square">
            <a:spAutoFit/>
          </a:bodyPr>
          <a:lstStyle/>
          <a:p>
            <a:pPr>
              <a:lnSpc>
                <a:spcPct val="85000"/>
              </a:lnSpc>
              <a:spcAft>
                <a:spcPts val="1200"/>
              </a:spcAft>
            </a:pPr>
            <a:r>
              <a:rPr lang="en-GB" sz="2400"/>
              <a:t>It is a common misconception that pupils have distinct and identifiable learning styles.</a:t>
            </a:r>
          </a:p>
        </p:txBody>
      </p:sp>
      <p:sp>
        <p:nvSpPr>
          <p:cNvPr id="28" name="Rectangle 27"/>
          <p:cNvSpPr/>
          <p:nvPr/>
        </p:nvSpPr>
        <p:spPr>
          <a:xfrm>
            <a:off x="7956177" y="1968451"/>
            <a:ext cx="4065494" cy="1664751"/>
          </a:xfrm>
          <a:prstGeom prst="rect">
            <a:avLst/>
          </a:prstGeom>
        </p:spPr>
        <p:txBody>
          <a:bodyPr wrap="square">
            <a:spAutoFit/>
          </a:bodyPr>
          <a:lstStyle/>
          <a:p>
            <a:pPr>
              <a:lnSpc>
                <a:spcPct val="85000"/>
              </a:lnSpc>
              <a:spcAft>
                <a:spcPts val="1200"/>
              </a:spcAft>
            </a:pPr>
            <a:r>
              <a:rPr lang="en-GB" sz="2400"/>
              <a:t>Flexibly grouping pupils within a class can be effective, but care should be taken to monitor impact on engagement.</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 </a:t>
            </a:r>
            <a:r>
              <a:rPr lang="en-GB" sz="3600" b="1">
                <a:solidFill>
                  <a:srgbClr val="B4B5E2"/>
                </a:solidFill>
                <a:latin typeface="Tw Cen MT" panose="020B0602020104020603" pitchFamily="34" charset="0"/>
                <a:sym typeface="Wingdings" panose="05000000000000000000" pitchFamily="2" charset="2"/>
              </a:rPr>
              <a:t>Adaptive Teaching (TS5)</a:t>
            </a:r>
            <a:endParaRPr lang="en-GB" sz="2800" b="1">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a:solidFill>
                  <a:srgbClr val="1B1A69"/>
                </a:solidFill>
              </a:rPr>
              <a:t>Pupils are likely to learn at different rates and require different levels of support from teachers to succeed. </a:t>
            </a:r>
            <a:endParaRPr lang="en-GB" sz="2400"/>
          </a:p>
        </p:txBody>
      </p:sp>
      <p:sp>
        <p:nvSpPr>
          <p:cNvPr id="61" name="Rectangle 60"/>
          <p:cNvSpPr/>
          <p:nvPr/>
        </p:nvSpPr>
        <p:spPr>
          <a:xfrm>
            <a:off x="1724529" y="3029755"/>
            <a:ext cx="5261768" cy="1350819"/>
          </a:xfrm>
          <a:prstGeom prst="rect">
            <a:avLst/>
          </a:prstGeom>
        </p:spPr>
        <p:txBody>
          <a:bodyPr wrap="square">
            <a:spAutoFit/>
          </a:bodyPr>
          <a:lstStyle/>
          <a:p>
            <a:pPr>
              <a:lnSpc>
                <a:spcPct val="85000"/>
              </a:lnSpc>
              <a:spcAft>
                <a:spcPts val="1200"/>
              </a:spcAft>
            </a:pPr>
            <a:r>
              <a:rPr lang="en-GB" sz="2400"/>
              <a:t>Seeking to understand pupils’ different, including different levels of prior knowledge and potential barriers to learning is essential.</a:t>
            </a:r>
          </a:p>
        </p:txBody>
      </p:sp>
      <p:sp>
        <p:nvSpPr>
          <p:cNvPr id="65" name="Rectangle 64"/>
          <p:cNvSpPr/>
          <p:nvPr/>
        </p:nvSpPr>
        <p:spPr>
          <a:xfrm>
            <a:off x="1713762" y="4277785"/>
            <a:ext cx="4998733" cy="722955"/>
          </a:xfrm>
          <a:prstGeom prst="rect">
            <a:avLst/>
          </a:prstGeom>
        </p:spPr>
        <p:txBody>
          <a:bodyPr wrap="square">
            <a:spAutoFit/>
          </a:bodyPr>
          <a:lstStyle/>
          <a:p>
            <a:pPr>
              <a:lnSpc>
                <a:spcPct val="85000"/>
              </a:lnSpc>
              <a:spcAft>
                <a:spcPts val="1200"/>
              </a:spcAft>
            </a:pPr>
            <a:r>
              <a:rPr lang="en-GB" sz="2400"/>
              <a:t>Adapting teaching in a responsive way is likely to increase success.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a:ln>
                    <a:solidFill>
                      <a:schemeClr val="tx1"/>
                    </a:solidFill>
                  </a:ln>
                  <a:latin typeface="Tw Cen MT" panose="020B0602020104020603" pitchFamily="34" charset="0"/>
                </a:rPr>
                <a:t>5.1</a:t>
              </a:r>
            </a:p>
          </p:txBody>
        </p:sp>
      </p:grpSp>
      <p:grpSp>
        <p:nvGrpSpPr>
          <p:cNvPr id="84" name="Group 83"/>
          <p:cNvGrpSpPr/>
          <p:nvPr/>
        </p:nvGrpSpPr>
        <p:grpSpPr>
          <a:xfrm>
            <a:off x="897406" y="4171719"/>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5.3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5.4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5.5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5.2</a:t>
              </a:r>
            </a:p>
          </p:txBody>
        </p:sp>
      </p:grpSp>
      <p:grpSp>
        <p:nvGrpSpPr>
          <p:cNvPr id="96" name="Group 95"/>
          <p:cNvGrpSpPr/>
          <p:nvPr/>
        </p:nvGrpSpPr>
        <p:grpSpPr>
          <a:xfrm>
            <a:off x="7161405" y="3849517"/>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5.6</a:t>
              </a:r>
            </a:p>
          </p:txBody>
        </p:sp>
      </p:grpSp>
      <p:sp>
        <p:nvSpPr>
          <p:cNvPr id="32" name="Rectangle 31"/>
          <p:cNvSpPr/>
          <p:nvPr/>
        </p:nvSpPr>
        <p:spPr>
          <a:xfrm>
            <a:off x="7956177" y="4771447"/>
            <a:ext cx="4065494" cy="1036887"/>
          </a:xfrm>
          <a:prstGeom prst="rect">
            <a:avLst/>
          </a:prstGeom>
        </p:spPr>
        <p:txBody>
          <a:bodyPr wrap="square">
            <a:spAutoFit/>
          </a:bodyPr>
          <a:lstStyle/>
          <a:p>
            <a:pPr>
              <a:lnSpc>
                <a:spcPct val="85000"/>
              </a:lnSpc>
              <a:spcAft>
                <a:spcPts val="1200"/>
              </a:spcAft>
            </a:pPr>
            <a:r>
              <a:rPr lang="en-GB" sz="2400"/>
              <a:t>Pupils with SEND are likely to require additional or adapted support </a:t>
            </a:r>
          </a:p>
        </p:txBody>
      </p:sp>
      <p:grpSp>
        <p:nvGrpSpPr>
          <p:cNvPr id="33" name="Group 32"/>
          <p:cNvGrpSpPr/>
          <p:nvPr/>
        </p:nvGrpSpPr>
        <p:grpSpPr>
          <a:xfrm>
            <a:off x="7140388" y="5010409"/>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5.7</a:t>
              </a:r>
            </a:p>
          </p:txBody>
        </p:sp>
      </p:grpSp>
    </p:spTree>
    <p:custDataLst>
      <p:tags r:id="rId1"/>
    </p:custDataLst>
    <p:extLst>
      <p:ext uri="{BB962C8B-B14F-4D97-AF65-F5344CB8AC3E}">
        <p14:creationId xmlns:p14="http://schemas.microsoft.com/office/powerpoint/2010/main" val="42933377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4B38A6-A751-4438-BFA2-62D2F203BEFC}"/>
              </a:ext>
            </a:extLst>
          </p:cNvPr>
          <p:cNvSpPr txBox="1"/>
          <p:nvPr/>
        </p:nvSpPr>
        <p:spPr>
          <a:xfrm>
            <a:off x="328246" y="806089"/>
            <a:ext cx="359394" cy="369332"/>
          </a:xfrm>
          <a:prstGeom prst="rect">
            <a:avLst/>
          </a:prstGeom>
          <a:noFill/>
        </p:spPr>
        <p:txBody>
          <a:bodyPr wrap="none" rtlCol="0">
            <a:spAutoFit/>
          </a:bodyPr>
          <a:lstStyle/>
          <a:p>
            <a:r>
              <a:rPr lang="en-US"/>
              <a:t>1.</a:t>
            </a:r>
            <a:endParaRPr lang="en-GB"/>
          </a:p>
        </p:txBody>
      </p:sp>
      <p:sp>
        <p:nvSpPr>
          <p:cNvPr id="4" name="TextBox 3">
            <a:extLst>
              <a:ext uri="{FF2B5EF4-FFF2-40B4-BE49-F238E27FC236}">
                <a16:creationId xmlns:a16="http://schemas.microsoft.com/office/drawing/2014/main" id="{9DED22FB-3BBE-470E-AFB5-B0DE0ED0E6D4}"/>
              </a:ext>
            </a:extLst>
          </p:cNvPr>
          <p:cNvSpPr txBox="1"/>
          <p:nvPr/>
        </p:nvSpPr>
        <p:spPr>
          <a:xfrm>
            <a:off x="3957493" y="713940"/>
            <a:ext cx="359394" cy="369332"/>
          </a:xfrm>
          <a:prstGeom prst="rect">
            <a:avLst/>
          </a:prstGeom>
          <a:noFill/>
        </p:spPr>
        <p:txBody>
          <a:bodyPr wrap="none" rtlCol="0">
            <a:spAutoFit/>
          </a:bodyPr>
          <a:lstStyle/>
          <a:p>
            <a:r>
              <a:rPr lang="en-US"/>
              <a:t>2.</a:t>
            </a:r>
            <a:endParaRPr lang="en-GB"/>
          </a:p>
        </p:txBody>
      </p:sp>
      <p:sp>
        <p:nvSpPr>
          <p:cNvPr id="7" name="TextBox 6">
            <a:extLst>
              <a:ext uri="{FF2B5EF4-FFF2-40B4-BE49-F238E27FC236}">
                <a16:creationId xmlns:a16="http://schemas.microsoft.com/office/drawing/2014/main" id="{CBD5DBF5-12FE-42A3-A554-16CF11C3E683}"/>
              </a:ext>
            </a:extLst>
          </p:cNvPr>
          <p:cNvSpPr txBox="1"/>
          <p:nvPr/>
        </p:nvSpPr>
        <p:spPr>
          <a:xfrm>
            <a:off x="7980144" y="716235"/>
            <a:ext cx="359394" cy="369332"/>
          </a:xfrm>
          <a:prstGeom prst="rect">
            <a:avLst/>
          </a:prstGeom>
          <a:noFill/>
        </p:spPr>
        <p:txBody>
          <a:bodyPr wrap="none" rtlCol="0">
            <a:spAutoFit/>
          </a:bodyPr>
          <a:lstStyle/>
          <a:p>
            <a:r>
              <a:rPr lang="en-US"/>
              <a:t>3.</a:t>
            </a:r>
            <a:endParaRPr lang="en-GB"/>
          </a:p>
        </p:txBody>
      </p:sp>
      <p:sp>
        <p:nvSpPr>
          <p:cNvPr id="11" name="TextBox 10">
            <a:extLst>
              <a:ext uri="{FF2B5EF4-FFF2-40B4-BE49-F238E27FC236}">
                <a16:creationId xmlns:a16="http://schemas.microsoft.com/office/drawing/2014/main" id="{156D3624-EEFB-4324-B373-966134227C1E}"/>
              </a:ext>
            </a:extLst>
          </p:cNvPr>
          <p:cNvSpPr txBox="1"/>
          <p:nvPr/>
        </p:nvSpPr>
        <p:spPr>
          <a:xfrm>
            <a:off x="328246" y="3168256"/>
            <a:ext cx="359394" cy="369332"/>
          </a:xfrm>
          <a:prstGeom prst="rect">
            <a:avLst/>
          </a:prstGeom>
          <a:noFill/>
        </p:spPr>
        <p:txBody>
          <a:bodyPr wrap="none" rtlCol="0">
            <a:spAutoFit/>
          </a:bodyPr>
          <a:lstStyle/>
          <a:p>
            <a:r>
              <a:rPr lang="en-US"/>
              <a:t>4.</a:t>
            </a:r>
            <a:endParaRPr lang="en-GB"/>
          </a:p>
        </p:txBody>
      </p:sp>
      <p:sp>
        <p:nvSpPr>
          <p:cNvPr id="14" name="TextBox 13">
            <a:extLst>
              <a:ext uri="{FF2B5EF4-FFF2-40B4-BE49-F238E27FC236}">
                <a16:creationId xmlns:a16="http://schemas.microsoft.com/office/drawing/2014/main" id="{F4B70866-39D9-4844-AA9B-2C977ED86376}"/>
              </a:ext>
            </a:extLst>
          </p:cNvPr>
          <p:cNvSpPr txBox="1"/>
          <p:nvPr/>
        </p:nvSpPr>
        <p:spPr>
          <a:xfrm>
            <a:off x="3926720" y="3070054"/>
            <a:ext cx="359394" cy="369332"/>
          </a:xfrm>
          <a:prstGeom prst="rect">
            <a:avLst/>
          </a:prstGeom>
          <a:noFill/>
        </p:spPr>
        <p:txBody>
          <a:bodyPr wrap="none" rtlCol="0">
            <a:spAutoFit/>
          </a:bodyPr>
          <a:lstStyle/>
          <a:p>
            <a:r>
              <a:rPr lang="en-US"/>
              <a:t>5.</a:t>
            </a:r>
            <a:endParaRPr lang="en-GB"/>
          </a:p>
        </p:txBody>
      </p:sp>
      <p:sp>
        <p:nvSpPr>
          <p:cNvPr id="16" name="TextBox 15">
            <a:extLst>
              <a:ext uri="{FF2B5EF4-FFF2-40B4-BE49-F238E27FC236}">
                <a16:creationId xmlns:a16="http://schemas.microsoft.com/office/drawing/2014/main" id="{485AE40E-F8E3-4609-97DA-7B1632E5167C}"/>
              </a:ext>
            </a:extLst>
          </p:cNvPr>
          <p:cNvSpPr txBox="1"/>
          <p:nvPr/>
        </p:nvSpPr>
        <p:spPr>
          <a:xfrm>
            <a:off x="8159841" y="3078668"/>
            <a:ext cx="1407280" cy="369332"/>
          </a:xfrm>
          <a:prstGeom prst="rect">
            <a:avLst/>
          </a:prstGeom>
          <a:noFill/>
        </p:spPr>
        <p:txBody>
          <a:bodyPr wrap="square" rtlCol="0">
            <a:spAutoFit/>
          </a:bodyPr>
          <a:lstStyle/>
          <a:p>
            <a:r>
              <a:rPr lang="en-US"/>
              <a:t>6.</a:t>
            </a:r>
            <a:endParaRPr lang="en-GB"/>
          </a:p>
        </p:txBody>
      </p:sp>
      <p:pic>
        <p:nvPicPr>
          <p:cNvPr id="3" name="Picture 2">
            <a:extLst>
              <a:ext uri="{FF2B5EF4-FFF2-40B4-BE49-F238E27FC236}">
                <a16:creationId xmlns:a16="http://schemas.microsoft.com/office/drawing/2014/main" id="{CA7DAEED-57A6-4487-BD5B-059DCF5B10E3}"/>
              </a:ext>
            </a:extLst>
          </p:cNvPr>
          <p:cNvPicPr>
            <a:picLocks noChangeAspect="1"/>
          </p:cNvPicPr>
          <p:nvPr/>
        </p:nvPicPr>
        <p:blipFill>
          <a:blip r:embed="rId3"/>
          <a:stretch>
            <a:fillRect/>
          </a:stretch>
        </p:blipFill>
        <p:spPr>
          <a:xfrm>
            <a:off x="893816" y="898606"/>
            <a:ext cx="1625596" cy="1961552"/>
          </a:xfrm>
          <a:prstGeom prst="rect">
            <a:avLst/>
          </a:prstGeom>
        </p:spPr>
      </p:pic>
      <p:pic>
        <p:nvPicPr>
          <p:cNvPr id="2050" name="Picture 2" descr="Celebrating Florence Nightingale and her relevance to palliative nursing on  her 200th birthday - ehospice">
            <a:extLst>
              <a:ext uri="{FF2B5EF4-FFF2-40B4-BE49-F238E27FC236}">
                <a16:creationId xmlns:a16="http://schemas.microsoft.com/office/drawing/2014/main" id="{96EB7406-51DD-495B-B265-2E34C884E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6392" y="787266"/>
            <a:ext cx="3120348" cy="20751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n this day, Rosa Parks wouldn&amp;#39;t give up her bus seat - National  Constitution Center">
            <a:extLst>
              <a:ext uri="{FF2B5EF4-FFF2-40B4-BE49-F238E27FC236}">
                <a16:creationId xmlns:a16="http://schemas.microsoft.com/office/drawing/2014/main" id="{617511CD-65F5-40FE-8C35-A6D0C08FA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3292" y="784999"/>
            <a:ext cx="3186221" cy="20751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0FC5D2-CDD5-4B27-99AF-1CB1DBF1698E}"/>
              </a:ext>
            </a:extLst>
          </p:cNvPr>
          <p:cNvPicPr>
            <a:picLocks noChangeAspect="1"/>
          </p:cNvPicPr>
          <p:nvPr/>
        </p:nvPicPr>
        <p:blipFill>
          <a:blip r:embed="rId6"/>
          <a:stretch>
            <a:fillRect/>
          </a:stretch>
        </p:blipFill>
        <p:spPr>
          <a:xfrm>
            <a:off x="918758" y="3266385"/>
            <a:ext cx="1519352" cy="1961552"/>
          </a:xfrm>
          <a:prstGeom prst="rect">
            <a:avLst/>
          </a:prstGeom>
        </p:spPr>
      </p:pic>
      <p:pic>
        <p:nvPicPr>
          <p:cNvPr id="8" name="Picture 6" descr="Why, How &amp;amp; When Did Queen Victoria Become Empress Of India? - HistoryExtra">
            <a:extLst>
              <a:ext uri="{FF2B5EF4-FFF2-40B4-BE49-F238E27FC236}">
                <a16:creationId xmlns:a16="http://schemas.microsoft.com/office/drawing/2014/main" id="{AEE586CB-BD14-46BF-9021-47FCB12AB5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2802" y="3168256"/>
            <a:ext cx="3120349" cy="20785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st of Emperor Hadrian of Rome - hand made in the UK in gypsum plaster.">
            <a:extLst>
              <a:ext uri="{FF2B5EF4-FFF2-40B4-BE49-F238E27FC236}">
                <a16:creationId xmlns:a16="http://schemas.microsoft.com/office/drawing/2014/main" id="{49BC10CC-E4DC-48FA-9BFB-66E0983369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29586" y="3078668"/>
            <a:ext cx="1516912" cy="22753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860964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7CB3E6-EFC8-4D01-99DA-871919476DE1}"/>
              </a:ext>
            </a:extLst>
          </p:cNvPr>
          <p:cNvSpPr/>
          <p:nvPr/>
        </p:nvSpPr>
        <p:spPr>
          <a:xfrm>
            <a:off x="504145" y="681887"/>
            <a:ext cx="11089141" cy="4339650"/>
          </a:xfrm>
          <a:prstGeom prst="rect">
            <a:avLst/>
          </a:prstGeom>
        </p:spPr>
        <p:txBody>
          <a:bodyPr wrap="square">
            <a:spAutoFit/>
          </a:bodyPr>
          <a:lstStyle/>
          <a:p>
            <a:pPr marL="342900" indent="-342900">
              <a:buAutoNum type="arabicPeriod"/>
            </a:pPr>
            <a:r>
              <a:rPr lang="en-GB" sz="2400"/>
              <a:t>When did the First World War begin and end?</a:t>
            </a:r>
          </a:p>
          <a:p>
            <a:pPr marL="342900" indent="-342900">
              <a:buAutoNum type="arabicPeriod"/>
            </a:pPr>
            <a:r>
              <a:rPr lang="en-US" sz="2400"/>
              <a:t>W</a:t>
            </a:r>
            <a:r>
              <a:rPr lang="en-GB" sz="2400"/>
              <a:t>hat did Howard Carter discover in 1924?</a:t>
            </a:r>
          </a:p>
          <a:p>
            <a:pPr marL="342900" indent="-342900">
              <a:buAutoNum type="arabicPeriod"/>
            </a:pPr>
            <a:r>
              <a:rPr lang="en-US" sz="2400"/>
              <a:t>N</a:t>
            </a:r>
            <a:r>
              <a:rPr lang="en-GB" sz="2400" err="1"/>
              <a:t>ame</a:t>
            </a:r>
            <a:r>
              <a:rPr lang="en-GB" sz="2400"/>
              <a:t> an ancient civilisation who believed in the afterlife.</a:t>
            </a:r>
          </a:p>
          <a:p>
            <a:pPr marL="342900" indent="-342900">
              <a:buAutoNum type="arabicPeriod"/>
            </a:pPr>
            <a:r>
              <a:rPr lang="en-US" sz="2400"/>
              <a:t>W</a:t>
            </a:r>
            <a:r>
              <a:rPr lang="en-GB" sz="2400"/>
              <a:t>hen was the Battle of Hastings?</a:t>
            </a:r>
          </a:p>
          <a:p>
            <a:pPr marL="342900" indent="-342900">
              <a:buAutoNum type="arabicPeriod"/>
            </a:pPr>
            <a:r>
              <a:rPr lang="en-US" sz="2400"/>
              <a:t>N</a:t>
            </a:r>
            <a:r>
              <a:rPr lang="en-GB" sz="2400" err="1"/>
              <a:t>ame</a:t>
            </a:r>
            <a:r>
              <a:rPr lang="en-GB" sz="2400"/>
              <a:t> a place where the Vikings raided.</a:t>
            </a:r>
          </a:p>
          <a:p>
            <a:pPr marL="342900" indent="-342900">
              <a:buAutoNum type="arabicPeriod"/>
            </a:pPr>
            <a:r>
              <a:rPr lang="en-US" sz="2400"/>
              <a:t>N</a:t>
            </a:r>
            <a:r>
              <a:rPr lang="en-GB" sz="2400" err="1"/>
              <a:t>ame</a:t>
            </a:r>
            <a:r>
              <a:rPr lang="en-GB" sz="2400"/>
              <a:t> one of the saints that first brought Christianity to England.</a:t>
            </a:r>
          </a:p>
          <a:p>
            <a:pPr marL="342900" indent="-342900">
              <a:buAutoNum type="arabicPeriod"/>
            </a:pPr>
            <a:r>
              <a:rPr lang="en-US" sz="2400"/>
              <a:t>W</a:t>
            </a:r>
            <a:r>
              <a:rPr lang="en-GB" sz="2400" err="1"/>
              <a:t>hy</a:t>
            </a:r>
            <a:r>
              <a:rPr lang="en-GB" sz="2400"/>
              <a:t> is Grace Darling remembered?</a:t>
            </a:r>
          </a:p>
          <a:p>
            <a:pPr marL="342900" indent="-342900">
              <a:buAutoNum type="arabicPeriod"/>
            </a:pPr>
            <a:r>
              <a:rPr lang="en-US" sz="2400"/>
              <a:t>W</a:t>
            </a:r>
            <a:r>
              <a:rPr lang="en-GB" sz="2400" err="1"/>
              <a:t>hich</a:t>
            </a:r>
            <a:r>
              <a:rPr lang="en-GB" sz="2400"/>
              <a:t> war did Florence Nightingale help soldiers in? </a:t>
            </a:r>
          </a:p>
          <a:p>
            <a:pPr marL="342900" indent="-342900">
              <a:buFontTx/>
              <a:buAutoNum type="arabicPeriod"/>
            </a:pPr>
            <a:r>
              <a:rPr lang="en-US" sz="2400"/>
              <a:t>How did the Ancient Greeks have an impact on how the UK is run today?</a:t>
            </a:r>
          </a:p>
          <a:p>
            <a:pPr marL="342900" indent="-342900">
              <a:buFontTx/>
              <a:buAutoNum type="arabicPeriod"/>
            </a:pPr>
            <a:r>
              <a:rPr lang="en-US" sz="2400"/>
              <a:t>W</a:t>
            </a:r>
            <a:r>
              <a:rPr lang="en-GB" sz="2400"/>
              <a:t>hat does this Victorian object do?</a:t>
            </a:r>
          </a:p>
          <a:p>
            <a:pPr marL="342900" indent="-342900">
              <a:buAutoNum type="arabicPeriod"/>
            </a:pPr>
            <a:endParaRPr lang="en-GB"/>
          </a:p>
          <a:p>
            <a:pPr marL="342900" indent="-342900">
              <a:buAutoNum type="arabicPeriod"/>
            </a:pPr>
            <a:endParaRPr lang="en-GB"/>
          </a:p>
        </p:txBody>
      </p:sp>
      <p:pic>
        <p:nvPicPr>
          <p:cNvPr id="7170" name="Picture 2" descr="Carpet Beaters, Victorian, Original | Object Lessons - Work &amp;amp; Innovation:  Victorians">
            <a:extLst>
              <a:ext uri="{FF2B5EF4-FFF2-40B4-BE49-F238E27FC236}">
                <a16:creationId xmlns:a16="http://schemas.microsoft.com/office/drawing/2014/main" id="{0EFD87ED-221C-45FE-97EA-05ADC431CD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545" y="4083331"/>
            <a:ext cx="2032474" cy="15412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556270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7CB3E6-EFC8-4D01-99DA-871919476DE1}"/>
              </a:ext>
            </a:extLst>
          </p:cNvPr>
          <p:cNvSpPr/>
          <p:nvPr/>
        </p:nvSpPr>
        <p:spPr>
          <a:xfrm>
            <a:off x="504145" y="681887"/>
            <a:ext cx="11089141" cy="5447645"/>
          </a:xfrm>
          <a:prstGeom prst="rect">
            <a:avLst/>
          </a:prstGeom>
        </p:spPr>
        <p:txBody>
          <a:bodyPr wrap="square">
            <a:spAutoFit/>
          </a:bodyPr>
          <a:lstStyle/>
          <a:p>
            <a:pPr marL="342900" indent="-342900">
              <a:buAutoNum type="arabicPeriod"/>
            </a:pPr>
            <a:r>
              <a:rPr lang="en-GB" sz="2400"/>
              <a:t>When did the First World War begin and end? </a:t>
            </a:r>
            <a:r>
              <a:rPr lang="en-GB" sz="2400">
                <a:solidFill>
                  <a:srgbClr val="7030A0"/>
                </a:solidFill>
              </a:rPr>
              <a:t>1914-1918</a:t>
            </a:r>
          </a:p>
          <a:p>
            <a:pPr marL="342900" indent="-342900">
              <a:buAutoNum type="arabicPeriod"/>
            </a:pPr>
            <a:r>
              <a:rPr lang="en-US" sz="2400"/>
              <a:t>W</a:t>
            </a:r>
            <a:r>
              <a:rPr lang="en-GB" sz="2400"/>
              <a:t>hat did Howard Carter discover in 1924? </a:t>
            </a:r>
            <a:r>
              <a:rPr lang="en-GB" sz="2400">
                <a:solidFill>
                  <a:srgbClr val="7030A0"/>
                </a:solidFill>
              </a:rPr>
              <a:t>Tutankhamun’s tomb</a:t>
            </a:r>
          </a:p>
          <a:p>
            <a:pPr marL="342900" indent="-342900">
              <a:buAutoNum type="arabicPeriod"/>
            </a:pPr>
            <a:r>
              <a:rPr lang="en-US" sz="2400"/>
              <a:t>N</a:t>
            </a:r>
            <a:r>
              <a:rPr lang="en-GB" sz="2400" err="1"/>
              <a:t>ame</a:t>
            </a:r>
            <a:r>
              <a:rPr lang="en-GB" sz="2400"/>
              <a:t> an ancient civilisation who believed in the afterlife. </a:t>
            </a:r>
            <a:r>
              <a:rPr lang="en-GB" sz="2400">
                <a:solidFill>
                  <a:srgbClr val="7030A0"/>
                </a:solidFill>
              </a:rPr>
              <a:t>Ancient Egyptians, Shang Dynasty of Ancient China, Ancient Maya</a:t>
            </a:r>
          </a:p>
          <a:p>
            <a:pPr marL="342900" indent="-342900">
              <a:buAutoNum type="arabicPeriod"/>
            </a:pPr>
            <a:r>
              <a:rPr lang="en-US" sz="2400"/>
              <a:t>W</a:t>
            </a:r>
            <a:r>
              <a:rPr lang="en-GB" sz="2400"/>
              <a:t>hen was the Battle of Hastings? </a:t>
            </a:r>
            <a:r>
              <a:rPr lang="en-GB" sz="2400">
                <a:solidFill>
                  <a:srgbClr val="7030A0"/>
                </a:solidFill>
              </a:rPr>
              <a:t>1066</a:t>
            </a:r>
          </a:p>
          <a:p>
            <a:pPr marL="342900" indent="-342900">
              <a:buAutoNum type="arabicPeriod"/>
            </a:pPr>
            <a:r>
              <a:rPr lang="en-US" sz="2400"/>
              <a:t>Which island in the North East of England did the Vikings raid?</a:t>
            </a:r>
            <a:r>
              <a:rPr lang="en-GB" sz="2400"/>
              <a:t> </a:t>
            </a:r>
            <a:r>
              <a:rPr lang="en-GB" sz="2400">
                <a:solidFill>
                  <a:srgbClr val="7030A0"/>
                </a:solidFill>
              </a:rPr>
              <a:t>Lindisfarne</a:t>
            </a:r>
          </a:p>
          <a:p>
            <a:pPr marL="342900" indent="-342900">
              <a:buAutoNum type="arabicPeriod"/>
            </a:pPr>
            <a:r>
              <a:rPr lang="en-US" sz="2400"/>
              <a:t>N</a:t>
            </a:r>
            <a:r>
              <a:rPr lang="en-GB" sz="2400" err="1"/>
              <a:t>ame</a:t>
            </a:r>
            <a:r>
              <a:rPr lang="en-GB" sz="2400"/>
              <a:t> one of the saints that first brought Christianity to England. </a:t>
            </a:r>
            <a:r>
              <a:rPr lang="en-GB" sz="2400">
                <a:solidFill>
                  <a:srgbClr val="7030A0"/>
                </a:solidFill>
              </a:rPr>
              <a:t>St Aidan, St Columba or St Augustine</a:t>
            </a:r>
          </a:p>
          <a:p>
            <a:pPr marL="342900" indent="-342900">
              <a:buAutoNum type="arabicPeriod"/>
            </a:pPr>
            <a:r>
              <a:rPr lang="en-US" sz="2400"/>
              <a:t>W</a:t>
            </a:r>
            <a:r>
              <a:rPr lang="en-GB" sz="2400" err="1"/>
              <a:t>hy</a:t>
            </a:r>
            <a:r>
              <a:rPr lang="en-GB" sz="2400"/>
              <a:t> is Grace Darling remembered? </a:t>
            </a:r>
            <a:r>
              <a:rPr lang="en-GB" sz="2400">
                <a:solidFill>
                  <a:srgbClr val="7030A0"/>
                </a:solidFill>
              </a:rPr>
              <a:t>She saved people from a shipwreck SS Forfarshire off the coast of </a:t>
            </a:r>
            <a:r>
              <a:rPr lang="en-GB" sz="2400" err="1">
                <a:solidFill>
                  <a:srgbClr val="7030A0"/>
                </a:solidFill>
              </a:rPr>
              <a:t>Bamburgh</a:t>
            </a:r>
            <a:endParaRPr lang="en-GB" sz="2400">
              <a:solidFill>
                <a:srgbClr val="7030A0"/>
              </a:solidFill>
            </a:endParaRPr>
          </a:p>
          <a:p>
            <a:pPr marL="342900" indent="-342900">
              <a:buAutoNum type="arabicPeriod"/>
            </a:pPr>
            <a:r>
              <a:rPr lang="en-US" sz="2400"/>
              <a:t>W</a:t>
            </a:r>
            <a:r>
              <a:rPr lang="en-GB" sz="2400" err="1"/>
              <a:t>hich</a:t>
            </a:r>
            <a:r>
              <a:rPr lang="en-GB" sz="2400"/>
              <a:t> war did Florence Nightingale help soldiers in? </a:t>
            </a:r>
            <a:r>
              <a:rPr lang="en-GB" sz="2400">
                <a:solidFill>
                  <a:srgbClr val="7030A0"/>
                </a:solidFill>
              </a:rPr>
              <a:t>The Crimean War</a:t>
            </a:r>
          </a:p>
          <a:p>
            <a:pPr marL="342900" indent="-342900">
              <a:buFontTx/>
              <a:buAutoNum type="arabicPeriod"/>
            </a:pPr>
            <a:r>
              <a:rPr lang="en-US" sz="2400"/>
              <a:t>How did the Ancient Greeks have an impact on how the UK is run today? </a:t>
            </a:r>
            <a:r>
              <a:rPr lang="en-US" sz="2400">
                <a:solidFill>
                  <a:srgbClr val="7030A0"/>
                </a:solidFill>
              </a:rPr>
              <a:t>Democracy</a:t>
            </a:r>
          </a:p>
          <a:p>
            <a:pPr marL="342900" indent="-342900">
              <a:buFontTx/>
              <a:buAutoNum type="arabicPeriod"/>
            </a:pPr>
            <a:r>
              <a:rPr lang="en-US" sz="2400"/>
              <a:t>W</a:t>
            </a:r>
            <a:r>
              <a:rPr lang="en-GB" sz="2400"/>
              <a:t>hat does this Victorian object do? </a:t>
            </a:r>
            <a:r>
              <a:rPr lang="en-GB" sz="2400">
                <a:solidFill>
                  <a:srgbClr val="7030A0"/>
                </a:solidFill>
              </a:rPr>
              <a:t>Carpet beater</a:t>
            </a:r>
          </a:p>
          <a:p>
            <a:pPr marL="342900" indent="-342900">
              <a:buAutoNum type="arabicPeriod"/>
            </a:pPr>
            <a:endParaRPr lang="en-GB"/>
          </a:p>
          <a:p>
            <a:pPr marL="342900" indent="-342900">
              <a:buAutoNum type="arabicPeriod"/>
            </a:pPr>
            <a:endParaRPr lang="en-GB"/>
          </a:p>
        </p:txBody>
      </p:sp>
    </p:spTree>
    <p:custDataLst>
      <p:tags r:id="rId1"/>
    </p:custDataLst>
    <p:extLst>
      <p:ext uri="{BB962C8B-B14F-4D97-AF65-F5344CB8AC3E}">
        <p14:creationId xmlns:p14="http://schemas.microsoft.com/office/powerpoint/2010/main" val="42934217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225540" y="366227"/>
            <a:ext cx="10353855" cy="5632311"/>
          </a:xfrm>
          <a:prstGeom prst="rect">
            <a:avLst/>
          </a:prstGeom>
          <a:noFill/>
        </p:spPr>
        <p:txBody>
          <a:bodyPr wrap="square" rtlCol="0">
            <a:spAutoFit/>
          </a:bodyPr>
          <a:lstStyle/>
          <a:p>
            <a:r>
              <a:rPr lang="en-US" sz="3000"/>
              <a:t>Reflecting on the subject knowledge that is needed for KS1 and KS2 History, complete your Autumn History audit if you have not done so already.</a:t>
            </a:r>
          </a:p>
          <a:p>
            <a:endParaRPr lang="en-US" sz="3000"/>
          </a:p>
          <a:p>
            <a:r>
              <a:rPr lang="en-US" sz="3000"/>
              <a:t>Consider: </a:t>
            </a:r>
          </a:p>
          <a:p>
            <a:pPr marL="457200" indent="-457200">
              <a:buFontTx/>
              <a:buChar char="-"/>
            </a:pPr>
            <a:r>
              <a:rPr lang="en-US" sz="3000"/>
              <a:t>What subject knowledge do you need to improve on?</a:t>
            </a:r>
          </a:p>
          <a:p>
            <a:pPr marL="457200" indent="-457200">
              <a:buFontTx/>
              <a:buChar char="-"/>
            </a:pPr>
            <a:r>
              <a:rPr lang="en-US" sz="3000"/>
              <a:t>What subject knowledge do you need for your current placement?</a:t>
            </a:r>
          </a:p>
          <a:p>
            <a:pPr marL="457200" indent="-457200">
              <a:buFontTx/>
              <a:buChar char="-"/>
            </a:pPr>
            <a:r>
              <a:rPr lang="en-US" sz="3000"/>
              <a:t>What subject knowledge will you need on future placements?</a:t>
            </a:r>
          </a:p>
          <a:p>
            <a:pPr marL="457200" indent="-457200">
              <a:buFontTx/>
              <a:buChar char="-"/>
            </a:pPr>
            <a:r>
              <a:rPr lang="en-US" sz="3000"/>
              <a:t>How can you improve this?</a:t>
            </a:r>
          </a:p>
          <a:p>
            <a:pPr algn="ctr"/>
            <a:endParaRPr lang="en-GB" sz="6000"/>
          </a:p>
        </p:txBody>
      </p:sp>
    </p:spTree>
    <p:custDataLst>
      <p:tags r:id="rId1"/>
    </p:custDataLst>
    <p:extLst>
      <p:ext uri="{BB962C8B-B14F-4D97-AF65-F5344CB8AC3E}">
        <p14:creationId xmlns:p14="http://schemas.microsoft.com/office/powerpoint/2010/main" val="37546344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919072" y="600143"/>
            <a:ext cx="10353855" cy="1477328"/>
          </a:xfrm>
          <a:prstGeom prst="rect">
            <a:avLst/>
          </a:prstGeom>
          <a:noFill/>
        </p:spPr>
        <p:txBody>
          <a:bodyPr wrap="square" rtlCol="0">
            <a:spAutoFit/>
          </a:bodyPr>
          <a:lstStyle/>
          <a:p>
            <a:pPr algn="ctr"/>
            <a:r>
              <a:rPr lang="en-US" sz="4500"/>
              <a:t>Suggested Resources to Improve your Subject Knowledge</a:t>
            </a:r>
            <a:endParaRPr lang="en-GB" sz="6000"/>
          </a:p>
        </p:txBody>
      </p:sp>
      <p:pic>
        <p:nvPicPr>
          <p:cNvPr id="2" name="Picture 1">
            <a:extLst>
              <a:ext uri="{FF2B5EF4-FFF2-40B4-BE49-F238E27FC236}">
                <a16:creationId xmlns:a16="http://schemas.microsoft.com/office/drawing/2014/main" id="{9BEF8729-29FD-4F18-87CA-921FDDDCE7B8}"/>
              </a:ext>
            </a:extLst>
          </p:cNvPr>
          <p:cNvPicPr>
            <a:picLocks noChangeAspect="1"/>
          </p:cNvPicPr>
          <p:nvPr/>
        </p:nvPicPr>
        <p:blipFill>
          <a:blip r:embed="rId3"/>
          <a:stretch>
            <a:fillRect/>
          </a:stretch>
        </p:blipFill>
        <p:spPr>
          <a:xfrm>
            <a:off x="1018400" y="2628014"/>
            <a:ext cx="1478313" cy="497958"/>
          </a:xfrm>
          <a:prstGeom prst="rect">
            <a:avLst/>
          </a:prstGeom>
        </p:spPr>
      </p:pic>
      <p:pic>
        <p:nvPicPr>
          <p:cNvPr id="4" name="Picture 3">
            <a:extLst>
              <a:ext uri="{FF2B5EF4-FFF2-40B4-BE49-F238E27FC236}">
                <a16:creationId xmlns:a16="http://schemas.microsoft.com/office/drawing/2014/main" id="{85B77F78-56AD-44CD-B7E0-CFC9370A7A60}"/>
              </a:ext>
            </a:extLst>
          </p:cNvPr>
          <p:cNvPicPr>
            <a:picLocks noChangeAspect="1"/>
          </p:cNvPicPr>
          <p:nvPr/>
        </p:nvPicPr>
        <p:blipFill>
          <a:blip r:embed="rId4"/>
          <a:stretch>
            <a:fillRect/>
          </a:stretch>
        </p:blipFill>
        <p:spPr>
          <a:xfrm>
            <a:off x="2097383" y="3151004"/>
            <a:ext cx="1724025" cy="581025"/>
          </a:xfrm>
          <a:prstGeom prst="rect">
            <a:avLst/>
          </a:prstGeom>
        </p:spPr>
      </p:pic>
      <p:pic>
        <p:nvPicPr>
          <p:cNvPr id="7" name="Picture 6">
            <a:extLst>
              <a:ext uri="{FF2B5EF4-FFF2-40B4-BE49-F238E27FC236}">
                <a16:creationId xmlns:a16="http://schemas.microsoft.com/office/drawing/2014/main" id="{04DAE74D-46D0-4345-8E4E-1ECE35A6E29C}"/>
              </a:ext>
            </a:extLst>
          </p:cNvPr>
          <p:cNvPicPr>
            <a:picLocks noChangeAspect="1"/>
          </p:cNvPicPr>
          <p:nvPr/>
        </p:nvPicPr>
        <p:blipFill>
          <a:blip r:embed="rId5"/>
          <a:stretch>
            <a:fillRect/>
          </a:stretch>
        </p:blipFill>
        <p:spPr>
          <a:xfrm>
            <a:off x="4440314" y="4315996"/>
            <a:ext cx="2242362" cy="1293670"/>
          </a:xfrm>
          <a:prstGeom prst="rect">
            <a:avLst/>
          </a:prstGeom>
        </p:spPr>
      </p:pic>
      <p:pic>
        <p:nvPicPr>
          <p:cNvPr id="8" name="Picture 7">
            <a:extLst>
              <a:ext uri="{FF2B5EF4-FFF2-40B4-BE49-F238E27FC236}">
                <a16:creationId xmlns:a16="http://schemas.microsoft.com/office/drawing/2014/main" id="{03C4F3D9-DB40-43A1-B3B6-EFC68E784704}"/>
              </a:ext>
            </a:extLst>
          </p:cNvPr>
          <p:cNvPicPr>
            <a:picLocks noChangeAspect="1"/>
          </p:cNvPicPr>
          <p:nvPr/>
        </p:nvPicPr>
        <p:blipFill>
          <a:blip r:embed="rId6"/>
          <a:stretch>
            <a:fillRect/>
          </a:stretch>
        </p:blipFill>
        <p:spPr>
          <a:xfrm>
            <a:off x="5923664" y="2601421"/>
            <a:ext cx="4533900" cy="1190625"/>
          </a:xfrm>
          <a:prstGeom prst="rect">
            <a:avLst/>
          </a:prstGeom>
        </p:spPr>
      </p:pic>
    </p:spTree>
    <p:custDataLst>
      <p:tags r:id="rId1"/>
    </p:custDataLst>
    <p:extLst>
      <p:ext uri="{BB962C8B-B14F-4D97-AF65-F5344CB8AC3E}">
        <p14:creationId xmlns:p14="http://schemas.microsoft.com/office/powerpoint/2010/main" val="24676502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1076145" y="1525175"/>
            <a:ext cx="10353855" cy="784830"/>
          </a:xfrm>
          <a:prstGeom prst="rect">
            <a:avLst/>
          </a:prstGeom>
          <a:noFill/>
        </p:spPr>
        <p:txBody>
          <a:bodyPr wrap="square" rtlCol="0">
            <a:spAutoFit/>
          </a:bodyPr>
          <a:lstStyle/>
          <a:p>
            <a:pPr algn="ctr"/>
            <a:r>
              <a:rPr lang="en-US" sz="4500"/>
              <a:t>Session 3: Planning</a:t>
            </a:r>
            <a:endParaRPr lang="en-GB" sz="6000"/>
          </a:p>
        </p:txBody>
      </p:sp>
    </p:spTree>
    <p:custDataLst>
      <p:tags r:id="rId1"/>
    </p:custDataLst>
    <p:extLst>
      <p:ext uri="{BB962C8B-B14F-4D97-AF65-F5344CB8AC3E}">
        <p14:creationId xmlns:p14="http://schemas.microsoft.com/office/powerpoint/2010/main" val="40199568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2A17A9-DFB0-4C4B-878D-8542B7DD53FD}"/>
              </a:ext>
            </a:extLst>
          </p:cNvPr>
          <p:cNvSpPr txBox="1"/>
          <p:nvPr/>
        </p:nvSpPr>
        <p:spPr>
          <a:xfrm>
            <a:off x="437180" y="1090435"/>
            <a:ext cx="7324588" cy="3939540"/>
          </a:xfrm>
          <a:prstGeom prst="rect">
            <a:avLst/>
          </a:prstGeom>
          <a:noFill/>
        </p:spPr>
        <p:txBody>
          <a:bodyPr wrap="square" rtlCol="0">
            <a:spAutoFit/>
          </a:bodyPr>
          <a:lstStyle/>
          <a:p>
            <a:pPr algn="ctr"/>
            <a:r>
              <a:rPr lang="en-US" sz="4500"/>
              <a:t>Our Curriculum Rationale is set out in our History Intent Statement. </a:t>
            </a:r>
          </a:p>
          <a:p>
            <a:pPr algn="ctr"/>
            <a:endParaRPr lang="en-US" sz="4500"/>
          </a:p>
          <a:p>
            <a:pPr algn="ctr"/>
            <a:r>
              <a:rPr lang="en-US" sz="3500"/>
              <a:t>Please take some time to read this in more detail.</a:t>
            </a:r>
            <a:endParaRPr lang="en-GB" sz="3500"/>
          </a:p>
        </p:txBody>
      </p:sp>
      <p:sp>
        <p:nvSpPr>
          <p:cNvPr id="3" name="TextBox 2">
            <a:extLst>
              <a:ext uri="{FF2B5EF4-FFF2-40B4-BE49-F238E27FC236}">
                <a16:creationId xmlns:a16="http://schemas.microsoft.com/office/drawing/2014/main" id="{00ACF73E-A870-4AF3-9879-11E181785F08}"/>
              </a:ext>
            </a:extLst>
          </p:cNvPr>
          <p:cNvSpPr txBox="1"/>
          <p:nvPr/>
        </p:nvSpPr>
        <p:spPr>
          <a:xfrm>
            <a:off x="8155172" y="521048"/>
            <a:ext cx="3455581" cy="5078313"/>
          </a:xfrm>
          <a:prstGeom prst="rect">
            <a:avLst/>
          </a:prstGeom>
          <a:solidFill>
            <a:srgbClr val="7030A0"/>
          </a:solidFill>
          <a:ln>
            <a:solidFill>
              <a:srgbClr val="7030A0"/>
            </a:solidFill>
          </a:ln>
        </p:spPr>
        <p:txBody>
          <a:bodyPr wrap="square" rtlCol="0">
            <a:spAutoFit/>
          </a:bodyPr>
          <a:lstStyle/>
          <a:p>
            <a:pPr algn="ctr"/>
            <a:r>
              <a:rPr lang="en-US" u="sng"/>
              <a:t>Key Points</a:t>
            </a:r>
          </a:p>
          <a:p>
            <a:pPr algn="ctr"/>
            <a:endParaRPr lang="en-US" u="sng"/>
          </a:p>
          <a:p>
            <a:r>
              <a:rPr lang="en-US"/>
              <a:t>Our History curriculum is:</a:t>
            </a:r>
          </a:p>
          <a:p>
            <a:pPr marL="285750" indent="-285750">
              <a:buFont typeface="Arial" panose="020B0604020202020204" pitchFamily="34" charset="0"/>
              <a:buChar char="•"/>
            </a:pPr>
            <a:r>
              <a:rPr lang="en-GB" b="1"/>
              <a:t>Aspirational</a:t>
            </a:r>
          </a:p>
          <a:p>
            <a:pPr marL="285750" indent="-285750">
              <a:buFont typeface="Arial" panose="020B0604020202020204" pitchFamily="34" charset="0"/>
              <a:buChar char="•"/>
            </a:pPr>
            <a:r>
              <a:rPr lang="en-GB" b="1"/>
              <a:t>Logical, relevant, broad and balanced</a:t>
            </a:r>
            <a:r>
              <a:rPr lang="en-GB"/>
              <a:t> </a:t>
            </a:r>
          </a:p>
          <a:p>
            <a:pPr marL="285750" indent="-285750">
              <a:buFont typeface="Arial" panose="020B0604020202020204" pitchFamily="34" charset="0"/>
              <a:buChar char="•"/>
            </a:pPr>
            <a:r>
              <a:rPr lang="en-GB" b="1"/>
              <a:t>Largely chronologically sequenced</a:t>
            </a:r>
            <a:r>
              <a:rPr lang="en-GB"/>
              <a:t> to allows opportunities to evaluate both change and progress from one historical period to another and to build on previous knowledge and understanding as they tackle more complex and demanding enquiries</a:t>
            </a:r>
          </a:p>
          <a:p>
            <a:pPr marL="285750" indent="-285750">
              <a:buFont typeface="Arial" panose="020B0604020202020204" pitchFamily="34" charset="0"/>
              <a:buChar char="•"/>
            </a:pPr>
            <a:r>
              <a:rPr lang="en-US" b="1"/>
              <a:t>Progressive</a:t>
            </a:r>
          </a:p>
          <a:p>
            <a:pPr marL="285750" indent="-285750">
              <a:buFont typeface="Arial" panose="020B0604020202020204" pitchFamily="34" charset="0"/>
              <a:buChar char="•"/>
            </a:pPr>
            <a:r>
              <a:rPr lang="en-US" b="1"/>
              <a:t>Inclusive</a:t>
            </a:r>
            <a:endParaRPr lang="en-GB" b="1"/>
          </a:p>
          <a:p>
            <a:endParaRPr lang="en-GB"/>
          </a:p>
        </p:txBody>
      </p:sp>
    </p:spTree>
    <p:custDataLst>
      <p:tags r:id="rId1"/>
    </p:custDataLst>
    <p:extLst>
      <p:ext uri="{BB962C8B-B14F-4D97-AF65-F5344CB8AC3E}">
        <p14:creationId xmlns:p14="http://schemas.microsoft.com/office/powerpoint/2010/main" val="42531456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F3B30-1171-433F-8C4C-C1A84DD38F70}"/>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990277B-9191-4617-B45A-BE727A2DCB32}"/>
              </a:ext>
            </a:extLst>
          </p:cNvPr>
          <p:cNvSpPr txBox="1"/>
          <p:nvPr/>
        </p:nvSpPr>
        <p:spPr>
          <a:xfrm>
            <a:off x="74428" y="5837276"/>
            <a:ext cx="1679944" cy="923330"/>
          </a:xfrm>
          <a:prstGeom prst="rect">
            <a:avLst/>
          </a:prstGeom>
          <a:noFill/>
          <a:ln w="76200">
            <a:solidFill>
              <a:srgbClr val="FF0000"/>
            </a:solidFill>
          </a:ln>
        </p:spPr>
        <p:txBody>
          <a:bodyPr wrap="square" rtlCol="0">
            <a:spAutoFit/>
          </a:bodyPr>
          <a:lstStyle/>
          <a:p>
            <a:r>
              <a:rPr lang="en-US">
                <a:solidFill>
                  <a:srgbClr val="FF0000"/>
                </a:solidFill>
              </a:rPr>
              <a:t>SPOT THE ERROR ON THE PLANNING</a:t>
            </a:r>
            <a:endParaRPr lang="en-GB">
              <a:solidFill>
                <a:srgbClr val="FF0000"/>
              </a:solidFill>
            </a:endParaRPr>
          </a:p>
        </p:txBody>
      </p:sp>
    </p:spTree>
    <p:custDataLst>
      <p:tags r:id="rId1"/>
    </p:custDataLst>
    <p:extLst>
      <p:ext uri="{BB962C8B-B14F-4D97-AF65-F5344CB8AC3E}">
        <p14:creationId xmlns:p14="http://schemas.microsoft.com/office/powerpoint/2010/main" val="23386600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34B1FB-4B24-41BB-8367-F88F7ACFFEE1}"/>
              </a:ext>
            </a:extLst>
          </p:cNvPr>
          <p:cNvSpPr/>
          <p:nvPr/>
        </p:nvSpPr>
        <p:spPr>
          <a:xfrm>
            <a:off x="-328882" y="482808"/>
            <a:ext cx="5268296" cy="1682512"/>
          </a:xfrm>
          <a:prstGeom prst="rect">
            <a:avLst/>
          </a:prstGeom>
        </p:spPr>
        <p:txBody>
          <a:bodyPr wrap="square">
            <a:spAutoFit/>
          </a:bodyPr>
          <a:lstStyle/>
          <a:p>
            <a:pPr marL="342900" lvl="0">
              <a:spcAft>
                <a:spcPts val="800"/>
              </a:spcAft>
            </a:pPr>
            <a:r>
              <a:rPr lang="en-GB">
                <a:latin typeface="Comic Sans MS" panose="030F0702030302020204" pitchFamily="66" charset="0"/>
                <a:ea typeface="Calibri" panose="020F0502020204030204" pitchFamily="34" charset="0"/>
                <a:cs typeface="Times New Roman" panose="02020603050405020304" pitchFamily="18" charset="0"/>
              </a:rPr>
              <a:t>-</a:t>
            </a:r>
            <a:r>
              <a:rPr lang="en-GB">
                <a:latin typeface="Comic Sans MS" panose="030F0702030302020204" pitchFamily="66" charset="0"/>
                <a:ea typeface="Calibri" panose="020F0502020204030204" pitchFamily="34" charset="0"/>
                <a:cs typeface="Calibri" panose="020F0502020204030204" pitchFamily="34" charset="0"/>
              </a:rPr>
              <a:t> Where is knowledge being revisited and built upon?</a:t>
            </a:r>
          </a:p>
          <a:p>
            <a:pPr marL="342900" lvl="0">
              <a:spcAft>
                <a:spcPts val="800"/>
              </a:spcAft>
            </a:pPr>
            <a:endParaRPr lang="en-GB">
              <a:latin typeface="Comic Sans MS" panose="030F0702030302020204" pitchFamily="66" charset="0"/>
              <a:ea typeface="Calibri" panose="020F0502020204030204" pitchFamily="34" charset="0"/>
              <a:cs typeface="Times New Roman" panose="02020603050405020304" pitchFamily="18" charset="0"/>
            </a:endParaRPr>
          </a:p>
          <a:p>
            <a:pPr marL="342900" lvl="0">
              <a:spcAft>
                <a:spcPts val="800"/>
              </a:spcAft>
              <a:buFont typeface="Calibri" panose="020F0502020204030204" pitchFamily="34" charset="0"/>
              <a:buChar char="-"/>
            </a:pPr>
            <a:r>
              <a:rPr lang="en-GB">
                <a:latin typeface="Comic Sans MS" panose="030F0702030302020204" pitchFamily="66" charset="0"/>
                <a:ea typeface="Calibri" panose="020F0502020204030204" pitchFamily="34" charset="0"/>
              </a:rPr>
              <a:t> Where are historical concepts being revisited and built upon?</a:t>
            </a:r>
            <a:endParaRPr lang="en-GB">
              <a:latin typeface="Comic Sans MS" panose="030F0702030302020204" pitchFamily="66" charset="0"/>
            </a:endParaRPr>
          </a:p>
        </p:txBody>
      </p:sp>
      <p:pic>
        <p:nvPicPr>
          <p:cNvPr id="3" name="Picture 2">
            <a:extLst>
              <a:ext uri="{FF2B5EF4-FFF2-40B4-BE49-F238E27FC236}">
                <a16:creationId xmlns:a16="http://schemas.microsoft.com/office/drawing/2014/main" id="{5DA5EEDF-A04B-4CB3-B2FD-A8A8C9C4497D}"/>
              </a:ext>
            </a:extLst>
          </p:cNvPr>
          <p:cNvPicPr>
            <a:picLocks noChangeAspect="1"/>
          </p:cNvPicPr>
          <p:nvPr/>
        </p:nvPicPr>
        <p:blipFill>
          <a:blip r:embed="rId3"/>
          <a:stretch>
            <a:fillRect/>
          </a:stretch>
        </p:blipFill>
        <p:spPr>
          <a:xfrm>
            <a:off x="3391786" y="1897602"/>
            <a:ext cx="8216883" cy="4621996"/>
          </a:xfrm>
          <a:prstGeom prst="rect">
            <a:avLst/>
          </a:prstGeom>
        </p:spPr>
      </p:pic>
    </p:spTree>
    <p:custDataLst>
      <p:tags r:id="rId1"/>
    </p:custDataLst>
    <p:extLst>
      <p:ext uri="{BB962C8B-B14F-4D97-AF65-F5344CB8AC3E}">
        <p14:creationId xmlns:p14="http://schemas.microsoft.com/office/powerpoint/2010/main" val="32244208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226163" y="255384"/>
            <a:ext cx="5360875" cy="5632311"/>
          </a:xfrm>
          <a:prstGeom prst="rect">
            <a:avLst/>
          </a:prstGeom>
          <a:noFill/>
        </p:spPr>
        <p:txBody>
          <a:bodyPr wrap="square" rtlCol="0">
            <a:spAutoFit/>
          </a:bodyPr>
          <a:lstStyle/>
          <a:p>
            <a:r>
              <a:rPr lang="en-US" sz="3000"/>
              <a:t>The process of planning must begin with consideration of what you want the children to know and be able to do by the end of the topic.</a:t>
            </a:r>
          </a:p>
          <a:p>
            <a:endParaRPr lang="en-US" sz="3000"/>
          </a:p>
          <a:p>
            <a:r>
              <a:rPr lang="en-US" sz="3000"/>
              <a:t>All activities should build towards children achieving these LEARNING GOALS.</a:t>
            </a:r>
          </a:p>
          <a:p>
            <a:endParaRPr lang="en-US" sz="3000"/>
          </a:p>
          <a:p>
            <a:r>
              <a:rPr lang="en-US" sz="3000"/>
              <a:t>Children’s learning must be at the heart of everything you plan. </a:t>
            </a:r>
            <a:endParaRPr lang="en-GB" sz="3000"/>
          </a:p>
        </p:txBody>
      </p:sp>
      <p:pic>
        <p:nvPicPr>
          <p:cNvPr id="4" name="Picture 3">
            <a:extLst>
              <a:ext uri="{FF2B5EF4-FFF2-40B4-BE49-F238E27FC236}">
                <a16:creationId xmlns:a16="http://schemas.microsoft.com/office/drawing/2014/main" id="{925AD43D-8901-484A-ABF2-13AC133B51CE}"/>
              </a:ext>
            </a:extLst>
          </p:cNvPr>
          <p:cNvPicPr>
            <a:picLocks noChangeAspect="1"/>
          </p:cNvPicPr>
          <p:nvPr/>
        </p:nvPicPr>
        <p:blipFill>
          <a:blip r:embed="rId3"/>
          <a:stretch>
            <a:fillRect/>
          </a:stretch>
        </p:blipFill>
        <p:spPr>
          <a:xfrm>
            <a:off x="5702595" y="0"/>
            <a:ext cx="5949108" cy="6858000"/>
          </a:xfrm>
          <a:prstGeom prst="rect">
            <a:avLst/>
          </a:prstGeom>
        </p:spPr>
      </p:pic>
    </p:spTree>
    <p:custDataLst>
      <p:tags r:id="rId1"/>
    </p:custDataLst>
    <p:extLst>
      <p:ext uri="{BB962C8B-B14F-4D97-AF65-F5344CB8AC3E}">
        <p14:creationId xmlns:p14="http://schemas.microsoft.com/office/powerpoint/2010/main" val="3663517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Evidence Statements: </a:t>
            </a:r>
            <a:r>
              <a:rPr lang="en-GB" sz="440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866210"/>
            <a:ext cx="5415859" cy="1036887"/>
          </a:xfrm>
          <a:prstGeom prst="rect">
            <a:avLst/>
          </a:prstGeom>
          <a:noFill/>
        </p:spPr>
        <p:txBody>
          <a:bodyPr wrap="square" rtlCol="0">
            <a:spAutoFit/>
          </a:bodyPr>
          <a:lstStyle/>
          <a:p>
            <a:pPr>
              <a:lnSpc>
                <a:spcPct val="85000"/>
              </a:lnSpc>
              <a:spcAft>
                <a:spcPts val="1200"/>
              </a:spcAft>
            </a:pPr>
            <a:r>
              <a:rPr lang="en-GB" sz="2400"/>
              <a:t>Teachers used information from assessments to inform decisions they make. </a:t>
            </a:r>
          </a:p>
        </p:txBody>
      </p:sp>
      <p:sp>
        <p:nvSpPr>
          <p:cNvPr id="27" name="Rectangle 26"/>
          <p:cNvSpPr/>
          <p:nvPr/>
        </p:nvSpPr>
        <p:spPr>
          <a:xfrm>
            <a:off x="7956177" y="3713284"/>
            <a:ext cx="4065494" cy="1036887"/>
          </a:xfrm>
          <a:prstGeom prst="rect">
            <a:avLst/>
          </a:prstGeom>
        </p:spPr>
        <p:txBody>
          <a:bodyPr wrap="square">
            <a:spAutoFit/>
          </a:bodyPr>
          <a:lstStyle/>
          <a:p>
            <a:pPr>
              <a:lnSpc>
                <a:spcPct val="85000"/>
              </a:lnSpc>
              <a:spcAft>
                <a:spcPts val="1200"/>
              </a:spcAft>
            </a:pPr>
            <a:r>
              <a:rPr lang="en-US" sz="2400"/>
              <a:t>O</a:t>
            </a:r>
            <a:r>
              <a:rPr lang="en-GB" sz="2400" err="1"/>
              <a:t>ver</a:t>
            </a:r>
            <a:r>
              <a:rPr lang="en-GB" sz="2400"/>
              <a:t> time, feedback should support pupils to monitor and regulate their own learning.</a:t>
            </a:r>
          </a:p>
        </p:txBody>
      </p:sp>
      <p:sp>
        <p:nvSpPr>
          <p:cNvPr id="28" name="Rectangle 27"/>
          <p:cNvSpPr/>
          <p:nvPr/>
        </p:nvSpPr>
        <p:spPr>
          <a:xfrm>
            <a:off x="7956177" y="1968451"/>
            <a:ext cx="4065494" cy="1664751"/>
          </a:xfrm>
          <a:prstGeom prst="rect">
            <a:avLst/>
          </a:prstGeom>
        </p:spPr>
        <p:txBody>
          <a:bodyPr wrap="square">
            <a:spAutoFit/>
          </a:bodyPr>
          <a:lstStyle/>
          <a:p>
            <a:pPr>
              <a:lnSpc>
                <a:spcPct val="85000"/>
              </a:lnSpc>
              <a:spcAft>
                <a:spcPts val="1200"/>
              </a:spcAft>
            </a:pPr>
            <a:r>
              <a:rPr lang="en-GB" sz="2400"/>
              <a:t>High-quality feedback can be written or verbal, encourages further effort and provides specific guidance on how to improve. </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 </a:t>
            </a:r>
            <a:r>
              <a:rPr lang="en-GB" sz="3600" b="1">
                <a:solidFill>
                  <a:srgbClr val="B4B5E2"/>
                </a:solidFill>
                <a:latin typeface="Tw Cen MT" panose="020B0602020104020603" pitchFamily="34" charset="0"/>
                <a:sym typeface="Wingdings" panose="05000000000000000000" pitchFamily="2" charset="2"/>
              </a:rPr>
              <a:t>Assessment (TS6)</a:t>
            </a:r>
            <a:endParaRPr lang="en-GB" sz="2800" b="1">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a:solidFill>
                  <a:srgbClr val="1B1A69"/>
                </a:solidFill>
              </a:rPr>
              <a:t>Effective assessment provides teacher with information about pupils’ understanding and needs.</a:t>
            </a:r>
            <a:endParaRPr lang="en-GB" sz="2400"/>
          </a:p>
        </p:txBody>
      </p:sp>
      <p:sp>
        <p:nvSpPr>
          <p:cNvPr id="61" name="Rectangle 60"/>
          <p:cNvSpPr/>
          <p:nvPr/>
        </p:nvSpPr>
        <p:spPr>
          <a:xfrm>
            <a:off x="1724529" y="3029755"/>
            <a:ext cx="5261768" cy="1036887"/>
          </a:xfrm>
          <a:prstGeom prst="rect">
            <a:avLst/>
          </a:prstGeom>
        </p:spPr>
        <p:txBody>
          <a:bodyPr wrap="square">
            <a:spAutoFit/>
          </a:bodyPr>
          <a:lstStyle/>
          <a:p>
            <a:pPr>
              <a:lnSpc>
                <a:spcPct val="85000"/>
              </a:lnSpc>
              <a:spcAft>
                <a:spcPts val="1200"/>
              </a:spcAft>
            </a:pPr>
            <a:r>
              <a:rPr lang="en-GB" sz="2400"/>
              <a:t>Good assessment helps teachers avoid being over-influenced by potentially misleading factors. </a:t>
            </a:r>
          </a:p>
        </p:txBody>
      </p:sp>
      <p:sp>
        <p:nvSpPr>
          <p:cNvPr id="65" name="Rectangle 64"/>
          <p:cNvSpPr/>
          <p:nvPr/>
        </p:nvSpPr>
        <p:spPr>
          <a:xfrm>
            <a:off x="1713195" y="4170599"/>
            <a:ext cx="4998733" cy="722955"/>
          </a:xfrm>
          <a:prstGeom prst="rect">
            <a:avLst/>
          </a:prstGeom>
        </p:spPr>
        <p:txBody>
          <a:bodyPr wrap="square">
            <a:spAutoFit/>
          </a:bodyPr>
          <a:lstStyle/>
          <a:p>
            <a:pPr>
              <a:lnSpc>
                <a:spcPct val="85000"/>
              </a:lnSpc>
              <a:spcAft>
                <a:spcPts val="1200"/>
              </a:spcAft>
            </a:pPr>
            <a:r>
              <a:rPr lang="en-GB" sz="2400"/>
              <a:t>Teachers should be clear about how assessment informs decisions.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a:ln>
                    <a:solidFill>
                      <a:schemeClr val="tx1"/>
                    </a:solidFill>
                  </a:ln>
                  <a:latin typeface="Tw Cen MT" panose="020B0602020104020603" pitchFamily="34" charset="0"/>
                </a:rPr>
                <a:t>6.1</a:t>
              </a:r>
            </a:p>
          </p:txBody>
        </p:sp>
      </p:grpSp>
      <p:grpSp>
        <p:nvGrpSpPr>
          <p:cNvPr id="84" name="Group 83"/>
          <p:cNvGrpSpPr/>
          <p:nvPr/>
        </p:nvGrpSpPr>
        <p:grpSpPr>
          <a:xfrm>
            <a:off x="897406" y="4171719"/>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6.3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6.4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6.5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6.2</a:t>
              </a:r>
            </a:p>
          </p:txBody>
        </p:sp>
      </p:grpSp>
      <p:grpSp>
        <p:nvGrpSpPr>
          <p:cNvPr id="96" name="Group 95"/>
          <p:cNvGrpSpPr/>
          <p:nvPr/>
        </p:nvGrpSpPr>
        <p:grpSpPr>
          <a:xfrm>
            <a:off x="7161405" y="3849517"/>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6.6</a:t>
              </a:r>
            </a:p>
          </p:txBody>
        </p:sp>
      </p:grpSp>
      <p:sp>
        <p:nvSpPr>
          <p:cNvPr id="32" name="Rectangle 31"/>
          <p:cNvSpPr/>
          <p:nvPr/>
        </p:nvSpPr>
        <p:spPr>
          <a:xfrm>
            <a:off x="7956177" y="4771447"/>
            <a:ext cx="4065494" cy="1036887"/>
          </a:xfrm>
          <a:prstGeom prst="rect">
            <a:avLst/>
          </a:prstGeom>
        </p:spPr>
        <p:txBody>
          <a:bodyPr wrap="square">
            <a:spAutoFit/>
          </a:bodyPr>
          <a:lstStyle/>
          <a:p>
            <a:pPr>
              <a:lnSpc>
                <a:spcPct val="85000"/>
              </a:lnSpc>
              <a:spcAft>
                <a:spcPts val="1200"/>
              </a:spcAft>
            </a:pPr>
            <a:r>
              <a:rPr lang="en-GB" sz="2400"/>
              <a:t>Working with colleagues to identify efficient approaches to assessment is important.</a:t>
            </a:r>
          </a:p>
        </p:txBody>
      </p:sp>
      <p:grpSp>
        <p:nvGrpSpPr>
          <p:cNvPr id="33" name="Group 32"/>
          <p:cNvGrpSpPr/>
          <p:nvPr/>
        </p:nvGrpSpPr>
        <p:grpSpPr>
          <a:xfrm>
            <a:off x="7140388" y="5010409"/>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6.7</a:t>
              </a:r>
            </a:p>
          </p:txBody>
        </p:sp>
      </p:grpSp>
    </p:spTree>
    <p:custDataLst>
      <p:tags r:id="rId1"/>
    </p:custDataLst>
    <p:extLst>
      <p:ext uri="{BB962C8B-B14F-4D97-AF65-F5344CB8AC3E}">
        <p14:creationId xmlns:p14="http://schemas.microsoft.com/office/powerpoint/2010/main" val="39874315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2F177-7194-411E-99E2-0D6D9AAD4D02}"/>
              </a:ext>
            </a:extLst>
          </p:cNvPr>
          <p:cNvPicPr>
            <a:picLocks noChangeAspect="1"/>
          </p:cNvPicPr>
          <p:nvPr/>
        </p:nvPicPr>
        <p:blipFill rotWithShape="1">
          <a:blip r:embed="rId2"/>
          <a:srcRect b="14454"/>
          <a:stretch/>
        </p:blipFill>
        <p:spPr>
          <a:xfrm>
            <a:off x="67339" y="58781"/>
            <a:ext cx="12057321" cy="6799219"/>
          </a:xfrm>
          <a:prstGeom prst="rect">
            <a:avLst/>
          </a:prstGeom>
        </p:spPr>
      </p:pic>
    </p:spTree>
    <p:extLst>
      <p:ext uri="{BB962C8B-B14F-4D97-AF65-F5344CB8AC3E}">
        <p14:creationId xmlns:p14="http://schemas.microsoft.com/office/powerpoint/2010/main" val="18438821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58EA1-45F6-43BB-BEA9-6C2799D9BCF6}"/>
              </a:ext>
            </a:extLst>
          </p:cNvPr>
          <p:cNvPicPr>
            <a:picLocks noChangeAspect="1"/>
          </p:cNvPicPr>
          <p:nvPr/>
        </p:nvPicPr>
        <p:blipFill rotWithShape="1">
          <a:blip r:embed="rId2"/>
          <a:srcRect t="7244"/>
          <a:stretch/>
        </p:blipFill>
        <p:spPr>
          <a:xfrm>
            <a:off x="849086" y="606056"/>
            <a:ext cx="10231091" cy="987584"/>
          </a:xfrm>
          <a:prstGeom prst="rect">
            <a:avLst/>
          </a:prstGeom>
        </p:spPr>
      </p:pic>
      <p:pic>
        <p:nvPicPr>
          <p:cNvPr id="3" name="Picture 2">
            <a:extLst>
              <a:ext uri="{FF2B5EF4-FFF2-40B4-BE49-F238E27FC236}">
                <a16:creationId xmlns:a16="http://schemas.microsoft.com/office/drawing/2014/main" id="{80C100C6-364B-4FF1-BF39-5625A2EDEA0B}"/>
              </a:ext>
            </a:extLst>
          </p:cNvPr>
          <p:cNvPicPr>
            <a:picLocks noChangeAspect="1"/>
          </p:cNvPicPr>
          <p:nvPr/>
        </p:nvPicPr>
        <p:blipFill>
          <a:blip r:embed="rId3"/>
          <a:stretch>
            <a:fillRect/>
          </a:stretch>
        </p:blipFill>
        <p:spPr>
          <a:xfrm>
            <a:off x="849086" y="1506499"/>
            <a:ext cx="10398994" cy="524319"/>
          </a:xfrm>
          <a:prstGeom prst="rect">
            <a:avLst/>
          </a:prstGeom>
        </p:spPr>
      </p:pic>
      <p:pic>
        <p:nvPicPr>
          <p:cNvPr id="4" name="Picture 3">
            <a:extLst>
              <a:ext uri="{FF2B5EF4-FFF2-40B4-BE49-F238E27FC236}">
                <a16:creationId xmlns:a16="http://schemas.microsoft.com/office/drawing/2014/main" id="{584F1C8E-C1A7-4B74-91F8-E87C2B3CEDEA}"/>
              </a:ext>
            </a:extLst>
          </p:cNvPr>
          <p:cNvPicPr>
            <a:picLocks noChangeAspect="1"/>
          </p:cNvPicPr>
          <p:nvPr/>
        </p:nvPicPr>
        <p:blipFill>
          <a:blip r:embed="rId4"/>
          <a:stretch>
            <a:fillRect/>
          </a:stretch>
        </p:blipFill>
        <p:spPr>
          <a:xfrm>
            <a:off x="849085" y="2030818"/>
            <a:ext cx="10231091" cy="3402146"/>
          </a:xfrm>
          <a:prstGeom prst="rect">
            <a:avLst/>
          </a:prstGeom>
        </p:spPr>
      </p:pic>
    </p:spTree>
    <p:extLst>
      <p:ext uri="{BB962C8B-B14F-4D97-AF65-F5344CB8AC3E}">
        <p14:creationId xmlns:p14="http://schemas.microsoft.com/office/powerpoint/2010/main" val="11125944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6882A-6149-4569-A19B-69BFE1996707}"/>
              </a:ext>
            </a:extLst>
          </p:cNvPr>
          <p:cNvPicPr>
            <a:picLocks noChangeAspect="1"/>
          </p:cNvPicPr>
          <p:nvPr/>
        </p:nvPicPr>
        <p:blipFill rotWithShape="1">
          <a:blip r:embed="rId2"/>
          <a:srcRect b="50744"/>
          <a:stretch/>
        </p:blipFill>
        <p:spPr>
          <a:xfrm>
            <a:off x="45049" y="101009"/>
            <a:ext cx="12101901" cy="3327991"/>
          </a:xfrm>
          <a:prstGeom prst="rect">
            <a:avLst/>
          </a:prstGeom>
        </p:spPr>
      </p:pic>
      <p:pic>
        <p:nvPicPr>
          <p:cNvPr id="3" name="Picture 2">
            <a:extLst>
              <a:ext uri="{FF2B5EF4-FFF2-40B4-BE49-F238E27FC236}">
                <a16:creationId xmlns:a16="http://schemas.microsoft.com/office/drawing/2014/main" id="{C535A446-713D-4E8F-97DB-8130CDEEE5DB}"/>
              </a:ext>
            </a:extLst>
          </p:cNvPr>
          <p:cNvPicPr>
            <a:picLocks noChangeAspect="1"/>
          </p:cNvPicPr>
          <p:nvPr/>
        </p:nvPicPr>
        <p:blipFill rotWithShape="1">
          <a:blip r:embed="rId2"/>
          <a:srcRect t="86759"/>
          <a:stretch/>
        </p:blipFill>
        <p:spPr>
          <a:xfrm>
            <a:off x="45049" y="3429001"/>
            <a:ext cx="12101901" cy="894662"/>
          </a:xfrm>
          <a:prstGeom prst="rect">
            <a:avLst/>
          </a:prstGeom>
        </p:spPr>
      </p:pic>
    </p:spTree>
    <p:extLst>
      <p:ext uri="{BB962C8B-B14F-4D97-AF65-F5344CB8AC3E}">
        <p14:creationId xmlns:p14="http://schemas.microsoft.com/office/powerpoint/2010/main" val="38973065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1D6B6-DDE3-45B5-988E-51AC258C63EF}"/>
              </a:ext>
            </a:extLst>
          </p:cNvPr>
          <p:cNvPicPr>
            <a:picLocks noChangeAspect="1"/>
          </p:cNvPicPr>
          <p:nvPr/>
        </p:nvPicPr>
        <p:blipFill>
          <a:blip r:embed="rId3"/>
          <a:stretch>
            <a:fillRect/>
          </a:stretch>
        </p:blipFill>
        <p:spPr>
          <a:xfrm>
            <a:off x="0" y="-1"/>
            <a:ext cx="12192000" cy="6910671"/>
          </a:xfrm>
          <a:prstGeom prst="rect">
            <a:avLst/>
          </a:prstGeom>
        </p:spPr>
      </p:pic>
    </p:spTree>
    <p:custDataLst>
      <p:tags r:id="rId1"/>
    </p:custDataLst>
    <p:extLst>
      <p:ext uri="{BB962C8B-B14F-4D97-AF65-F5344CB8AC3E}">
        <p14:creationId xmlns:p14="http://schemas.microsoft.com/office/powerpoint/2010/main" val="41018949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D2D70A-5F76-4169-83F9-97CD1589FD75}"/>
              </a:ext>
            </a:extLst>
          </p:cNvPr>
          <p:cNvPicPr>
            <a:picLocks noChangeAspect="1"/>
          </p:cNvPicPr>
          <p:nvPr/>
        </p:nvPicPr>
        <p:blipFill>
          <a:blip r:embed="rId3"/>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0364558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4D60EB-F638-4CE5-A58A-613DECAE9164}"/>
              </a:ext>
            </a:extLst>
          </p:cNvPr>
          <p:cNvPicPr>
            <a:picLocks noChangeAspect="1"/>
          </p:cNvPicPr>
          <p:nvPr/>
        </p:nvPicPr>
        <p:blipFill>
          <a:blip r:embed="rId3"/>
          <a:stretch>
            <a:fillRect/>
          </a:stretch>
        </p:blipFill>
        <p:spPr>
          <a:xfrm>
            <a:off x="0" y="-1"/>
            <a:ext cx="12164852" cy="6858001"/>
          </a:xfrm>
          <a:prstGeom prst="rect">
            <a:avLst/>
          </a:prstGeom>
        </p:spPr>
      </p:pic>
    </p:spTree>
    <p:custDataLst>
      <p:tags r:id="rId1"/>
    </p:custDataLst>
    <p:extLst>
      <p:ext uri="{BB962C8B-B14F-4D97-AF65-F5344CB8AC3E}">
        <p14:creationId xmlns:p14="http://schemas.microsoft.com/office/powerpoint/2010/main" val="32189475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E6F63A-4E28-4A06-941E-2018DA2FDF1A}"/>
              </a:ext>
            </a:extLst>
          </p:cNvPr>
          <p:cNvSpPr txBox="1"/>
          <p:nvPr/>
        </p:nvSpPr>
        <p:spPr>
          <a:xfrm>
            <a:off x="912628" y="265138"/>
            <a:ext cx="10366744" cy="646331"/>
          </a:xfrm>
          <a:prstGeom prst="rect">
            <a:avLst/>
          </a:prstGeom>
          <a:noFill/>
        </p:spPr>
        <p:txBody>
          <a:bodyPr wrap="square" rtlCol="0">
            <a:spAutoFit/>
          </a:bodyPr>
          <a:lstStyle/>
          <a:p>
            <a:r>
              <a:rPr lang="en-US"/>
              <a:t>Knowledge, skills and vocabulary are revisited throughout the topic and built upon as the children progress towards the end of the topic. </a:t>
            </a:r>
            <a:endParaRPr lang="en-GB"/>
          </a:p>
        </p:txBody>
      </p:sp>
      <p:pic>
        <p:nvPicPr>
          <p:cNvPr id="5" name="Picture 4">
            <a:extLst>
              <a:ext uri="{FF2B5EF4-FFF2-40B4-BE49-F238E27FC236}">
                <a16:creationId xmlns:a16="http://schemas.microsoft.com/office/drawing/2014/main" id="{64CBB585-0CF2-4AD3-A53E-72D4044F9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05125" y="1592237"/>
            <a:ext cx="5715000" cy="4286250"/>
          </a:xfrm>
          <a:prstGeom prst="rect">
            <a:avLst/>
          </a:prstGeom>
        </p:spPr>
      </p:pic>
      <p:pic>
        <p:nvPicPr>
          <p:cNvPr id="7" name="Picture 6">
            <a:extLst>
              <a:ext uri="{FF2B5EF4-FFF2-40B4-BE49-F238E27FC236}">
                <a16:creationId xmlns:a16="http://schemas.microsoft.com/office/drawing/2014/main" id="{029D727C-8ACE-42AA-AB75-A64C393E2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191375" y="1592237"/>
            <a:ext cx="5715000" cy="4286250"/>
          </a:xfrm>
          <a:prstGeom prst="rect">
            <a:avLst/>
          </a:prstGeom>
        </p:spPr>
      </p:pic>
      <p:pic>
        <p:nvPicPr>
          <p:cNvPr id="4" name="Picture 3">
            <a:extLst>
              <a:ext uri="{FF2B5EF4-FFF2-40B4-BE49-F238E27FC236}">
                <a16:creationId xmlns:a16="http://schemas.microsoft.com/office/drawing/2014/main" id="{889951D4-DE9A-4CD6-AC25-85E07C3668AC}"/>
              </a:ext>
            </a:extLst>
          </p:cNvPr>
          <p:cNvPicPr>
            <a:picLocks noChangeAspect="1"/>
          </p:cNvPicPr>
          <p:nvPr/>
        </p:nvPicPr>
        <p:blipFill>
          <a:blip r:embed="rId5"/>
          <a:stretch>
            <a:fillRect/>
          </a:stretch>
        </p:blipFill>
        <p:spPr>
          <a:xfrm>
            <a:off x="245878" y="1169928"/>
            <a:ext cx="4868382" cy="1420872"/>
          </a:xfrm>
          <a:prstGeom prst="rect">
            <a:avLst/>
          </a:prstGeom>
        </p:spPr>
      </p:pic>
    </p:spTree>
    <p:custDataLst>
      <p:tags r:id="rId1"/>
    </p:custDataLst>
    <p:extLst>
      <p:ext uri="{BB962C8B-B14F-4D97-AF65-F5344CB8AC3E}">
        <p14:creationId xmlns:p14="http://schemas.microsoft.com/office/powerpoint/2010/main" val="1371195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A96C12-5D9F-406B-A88F-D8747766E6F3}"/>
              </a:ext>
            </a:extLst>
          </p:cNvPr>
          <p:cNvPicPr>
            <a:picLocks noChangeAspect="1"/>
          </p:cNvPicPr>
          <p:nvPr/>
        </p:nvPicPr>
        <p:blipFill>
          <a:blip r:embed="rId3"/>
          <a:stretch>
            <a:fillRect/>
          </a:stretch>
        </p:blipFill>
        <p:spPr>
          <a:xfrm>
            <a:off x="209183" y="592382"/>
            <a:ext cx="5623876" cy="1623279"/>
          </a:xfrm>
          <a:prstGeom prst="rect">
            <a:avLst/>
          </a:prstGeom>
        </p:spPr>
      </p:pic>
      <p:pic>
        <p:nvPicPr>
          <p:cNvPr id="3" name="Picture 2">
            <a:extLst>
              <a:ext uri="{FF2B5EF4-FFF2-40B4-BE49-F238E27FC236}">
                <a16:creationId xmlns:a16="http://schemas.microsoft.com/office/drawing/2014/main" id="{491A8A15-4832-4BD7-9434-446F39CF7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38298" y="993530"/>
            <a:ext cx="6494585" cy="4870939"/>
          </a:xfrm>
          <a:prstGeom prst="rect">
            <a:avLst/>
          </a:prstGeom>
        </p:spPr>
      </p:pic>
    </p:spTree>
    <p:custDataLst>
      <p:tags r:id="rId1"/>
    </p:custDataLst>
    <p:extLst>
      <p:ext uri="{BB962C8B-B14F-4D97-AF65-F5344CB8AC3E}">
        <p14:creationId xmlns:p14="http://schemas.microsoft.com/office/powerpoint/2010/main" val="36164378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4311BE-BE8A-4106-87D0-AEE5CD63CAF3}"/>
              </a:ext>
            </a:extLst>
          </p:cNvPr>
          <p:cNvPicPr>
            <a:picLocks noChangeAspect="1"/>
          </p:cNvPicPr>
          <p:nvPr/>
        </p:nvPicPr>
        <p:blipFill>
          <a:blip r:embed="rId3"/>
          <a:stretch>
            <a:fillRect/>
          </a:stretch>
        </p:blipFill>
        <p:spPr>
          <a:xfrm>
            <a:off x="232628" y="592382"/>
            <a:ext cx="5623876" cy="1623279"/>
          </a:xfrm>
          <a:prstGeom prst="rect">
            <a:avLst/>
          </a:prstGeom>
        </p:spPr>
      </p:pic>
      <p:pic>
        <p:nvPicPr>
          <p:cNvPr id="3" name="Picture 2">
            <a:extLst>
              <a:ext uri="{FF2B5EF4-FFF2-40B4-BE49-F238E27FC236}">
                <a16:creationId xmlns:a16="http://schemas.microsoft.com/office/drawing/2014/main" id="{9B51F527-3E8A-4554-82F0-86590817F6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58466" y="877033"/>
            <a:ext cx="7016262" cy="5262197"/>
          </a:xfrm>
          <a:prstGeom prst="rect">
            <a:avLst/>
          </a:prstGeom>
        </p:spPr>
      </p:pic>
    </p:spTree>
    <p:custDataLst>
      <p:tags r:id="rId1"/>
    </p:custDataLst>
    <p:extLst>
      <p:ext uri="{BB962C8B-B14F-4D97-AF65-F5344CB8AC3E}">
        <p14:creationId xmlns:p14="http://schemas.microsoft.com/office/powerpoint/2010/main" val="18186983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F8CF3D-1F6E-4340-B125-4B5BE1F503FF}"/>
              </a:ext>
            </a:extLst>
          </p:cNvPr>
          <p:cNvPicPr>
            <a:picLocks noChangeAspect="1"/>
          </p:cNvPicPr>
          <p:nvPr/>
        </p:nvPicPr>
        <p:blipFill>
          <a:blip r:embed="rId3"/>
          <a:stretch>
            <a:fillRect/>
          </a:stretch>
        </p:blipFill>
        <p:spPr>
          <a:xfrm>
            <a:off x="-83894" y="252413"/>
            <a:ext cx="5623876" cy="1623279"/>
          </a:xfrm>
          <a:prstGeom prst="rect">
            <a:avLst/>
          </a:prstGeom>
        </p:spPr>
      </p:pic>
      <p:pic>
        <p:nvPicPr>
          <p:cNvPr id="3" name="Picture 2">
            <a:extLst>
              <a:ext uri="{FF2B5EF4-FFF2-40B4-BE49-F238E27FC236}">
                <a16:creationId xmlns:a16="http://schemas.microsoft.com/office/drawing/2014/main" id="{913B6217-AA00-4149-99D8-66C0FE452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55187" y="2439452"/>
            <a:ext cx="4809391" cy="4027705"/>
          </a:xfrm>
          <a:prstGeom prst="rect">
            <a:avLst/>
          </a:prstGeom>
        </p:spPr>
      </p:pic>
      <p:pic>
        <p:nvPicPr>
          <p:cNvPr id="5" name="Picture 4">
            <a:extLst>
              <a:ext uri="{FF2B5EF4-FFF2-40B4-BE49-F238E27FC236}">
                <a16:creationId xmlns:a16="http://schemas.microsoft.com/office/drawing/2014/main" id="{20F850A6-CB38-4F2B-A658-7CEA11C24A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586732" y="872315"/>
            <a:ext cx="6840783" cy="5130587"/>
          </a:xfrm>
          <a:prstGeom prst="rect">
            <a:avLst/>
          </a:prstGeom>
        </p:spPr>
      </p:pic>
    </p:spTree>
    <p:custDataLst>
      <p:tags r:id="rId1"/>
    </p:custDataLst>
    <p:extLst>
      <p:ext uri="{BB962C8B-B14F-4D97-AF65-F5344CB8AC3E}">
        <p14:creationId xmlns:p14="http://schemas.microsoft.com/office/powerpoint/2010/main" val="872767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Evidence Statements: </a:t>
            </a:r>
            <a:r>
              <a:rPr lang="en-GB" sz="440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720197"/>
          </a:xfrm>
          <a:prstGeom prst="rect">
            <a:avLst/>
          </a:prstGeom>
          <a:noFill/>
        </p:spPr>
        <p:txBody>
          <a:bodyPr wrap="square" rtlCol="0">
            <a:spAutoFit/>
          </a:bodyPr>
          <a:lstStyle/>
          <a:p>
            <a:pPr>
              <a:lnSpc>
                <a:spcPct val="85000"/>
              </a:lnSpc>
              <a:spcAft>
                <a:spcPts val="1200"/>
              </a:spcAft>
            </a:pPr>
            <a:r>
              <a:rPr lang="en-GB" sz="2400"/>
              <a:t>Teachers can influence pupils’ </a:t>
            </a:r>
            <a:r>
              <a:rPr lang="en-GB" sz="2400" b="1">
                <a:solidFill>
                  <a:srgbClr val="1B1A69"/>
                </a:solidFill>
              </a:rPr>
              <a:t>resilience</a:t>
            </a:r>
            <a:r>
              <a:rPr lang="en-GB" sz="2400"/>
              <a:t> and beliefs about their ability to succeed.</a:t>
            </a:r>
          </a:p>
        </p:txBody>
      </p:sp>
      <p:sp>
        <p:nvSpPr>
          <p:cNvPr id="27" name="Rectangle 26"/>
          <p:cNvSpPr/>
          <p:nvPr/>
        </p:nvSpPr>
        <p:spPr>
          <a:xfrm>
            <a:off x="7956177" y="3533242"/>
            <a:ext cx="4065494" cy="720197"/>
          </a:xfrm>
          <a:prstGeom prst="rect">
            <a:avLst/>
          </a:prstGeom>
        </p:spPr>
        <p:txBody>
          <a:bodyPr wrap="square">
            <a:spAutoFit/>
          </a:bodyPr>
          <a:lstStyle/>
          <a:p>
            <a:pPr>
              <a:lnSpc>
                <a:spcPct val="85000"/>
              </a:lnSpc>
              <a:spcAft>
                <a:spcPts val="1200"/>
              </a:spcAft>
            </a:pPr>
            <a:r>
              <a:rPr lang="en-GB" sz="2400"/>
              <a:t>Pupils are motivated by </a:t>
            </a:r>
            <a:r>
              <a:rPr lang="en-GB" sz="2400" b="1">
                <a:solidFill>
                  <a:srgbClr val="1B1A69"/>
                </a:solidFill>
              </a:rPr>
              <a:t>intrinsic and extrinsic factors</a:t>
            </a:r>
            <a:r>
              <a:rPr lang="en-GB" sz="2400"/>
              <a:t>.</a:t>
            </a:r>
          </a:p>
        </p:txBody>
      </p:sp>
      <p:sp>
        <p:nvSpPr>
          <p:cNvPr id="28" name="Rectangle 27"/>
          <p:cNvSpPr/>
          <p:nvPr/>
        </p:nvSpPr>
        <p:spPr>
          <a:xfrm>
            <a:off x="7956177" y="1968451"/>
            <a:ext cx="4065494" cy="1348061"/>
          </a:xfrm>
          <a:prstGeom prst="rect">
            <a:avLst/>
          </a:prstGeom>
        </p:spPr>
        <p:txBody>
          <a:bodyPr wrap="square">
            <a:spAutoFit/>
          </a:bodyPr>
          <a:lstStyle/>
          <a:p>
            <a:pPr>
              <a:lnSpc>
                <a:spcPct val="85000"/>
              </a:lnSpc>
              <a:spcAft>
                <a:spcPts val="1200"/>
              </a:spcAft>
            </a:pPr>
            <a:r>
              <a:rPr lang="en-GB" sz="2400"/>
              <a:t>Building </a:t>
            </a:r>
            <a:r>
              <a:rPr lang="en-GB" sz="2400" b="1">
                <a:solidFill>
                  <a:srgbClr val="1B1A69"/>
                </a:solidFill>
              </a:rPr>
              <a:t>effective</a:t>
            </a:r>
            <a:r>
              <a:rPr lang="en-GB" sz="2400"/>
              <a:t> </a:t>
            </a:r>
            <a:r>
              <a:rPr lang="en-GB" sz="2400" b="1">
                <a:solidFill>
                  <a:srgbClr val="1B1A69"/>
                </a:solidFill>
              </a:rPr>
              <a:t>relationships</a:t>
            </a:r>
            <a:r>
              <a:rPr lang="en-GB" sz="2400"/>
              <a:t> is easier when pupils believe that their feelings will be considered and understood.</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 </a:t>
            </a:r>
            <a:r>
              <a:rPr lang="en-GB" sz="3600" b="1">
                <a:solidFill>
                  <a:srgbClr val="B4B5E2"/>
                </a:solidFill>
                <a:latin typeface="Tw Cen MT" panose="020B0602020104020603" pitchFamily="34" charset="0"/>
                <a:sym typeface="Wingdings" panose="05000000000000000000" pitchFamily="2" charset="2"/>
              </a:rPr>
              <a:t>Behaviour Management (TS7)</a:t>
            </a:r>
            <a:endParaRPr lang="en-GB" sz="2800" b="1">
              <a:solidFill>
                <a:srgbClr val="B4B5E2"/>
              </a:solidFill>
              <a:latin typeface="Tw Cen MT" panose="020B0602020104020603" pitchFamily="34" charset="0"/>
            </a:endParaRPr>
          </a:p>
        </p:txBody>
      </p:sp>
      <p:sp>
        <p:nvSpPr>
          <p:cNvPr id="57" name="Rectangle 56"/>
          <p:cNvSpPr/>
          <p:nvPr/>
        </p:nvSpPr>
        <p:spPr>
          <a:xfrm>
            <a:off x="1724529" y="1990190"/>
            <a:ext cx="5246336" cy="722955"/>
          </a:xfrm>
          <a:prstGeom prst="rect">
            <a:avLst/>
          </a:prstGeom>
        </p:spPr>
        <p:txBody>
          <a:bodyPr wrap="square">
            <a:spAutoFit/>
          </a:bodyPr>
          <a:lstStyle/>
          <a:p>
            <a:pPr>
              <a:lnSpc>
                <a:spcPct val="85000"/>
              </a:lnSpc>
              <a:spcAft>
                <a:spcPts val="1200"/>
              </a:spcAft>
            </a:pPr>
            <a:r>
              <a:rPr lang="en-GB" sz="2400" b="1">
                <a:solidFill>
                  <a:srgbClr val="1B1A69"/>
                </a:solidFill>
              </a:rPr>
              <a:t>Routines</a:t>
            </a:r>
            <a:r>
              <a:rPr lang="en-GB" sz="2400"/>
              <a:t> can help create an effective learning environment.</a:t>
            </a:r>
          </a:p>
        </p:txBody>
      </p:sp>
      <p:sp>
        <p:nvSpPr>
          <p:cNvPr id="61" name="Rectangle 60"/>
          <p:cNvSpPr/>
          <p:nvPr/>
        </p:nvSpPr>
        <p:spPr>
          <a:xfrm>
            <a:off x="1724529" y="2889825"/>
            <a:ext cx="5261768" cy="720197"/>
          </a:xfrm>
          <a:prstGeom prst="rect">
            <a:avLst/>
          </a:prstGeom>
        </p:spPr>
        <p:txBody>
          <a:bodyPr wrap="square">
            <a:spAutoFit/>
          </a:bodyPr>
          <a:lstStyle/>
          <a:p>
            <a:pPr>
              <a:lnSpc>
                <a:spcPct val="85000"/>
              </a:lnSpc>
              <a:spcAft>
                <a:spcPts val="1200"/>
              </a:spcAft>
            </a:pPr>
            <a:r>
              <a:rPr lang="en-GB" sz="2400"/>
              <a:t>A </a:t>
            </a:r>
            <a:r>
              <a:rPr lang="en-GB" sz="2400" b="1">
                <a:solidFill>
                  <a:srgbClr val="1B1A69"/>
                </a:solidFill>
              </a:rPr>
              <a:t>predictable</a:t>
            </a:r>
            <a:r>
              <a:rPr lang="en-GB" sz="2400"/>
              <a:t> </a:t>
            </a:r>
            <a:r>
              <a:rPr lang="en-GB" sz="2400" b="1">
                <a:solidFill>
                  <a:srgbClr val="1B1A69"/>
                </a:solidFill>
              </a:rPr>
              <a:t>and</a:t>
            </a:r>
            <a:r>
              <a:rPr lang="en-GB" sz="2400"/>
              <a:t> </a:t>
            </a:r>
            <a:r>
              <a:rPr lang="en-GB" sz="2400" b="1">
                <a:solidFill>
                  <a:srgbClr val="1B1A69"/>
                </a:solidFill>
              </a:rPr>
              <a:t>secure</a:t>
            </a:r>
            <a:r>
              <a:rPr lang="en-GB" sz="2400"/>
              <a:t> </a:t>
            </a:r>
            <a:r>
              <a:rPr lang="en-GB" sz="2400" b="1">
                <a:solidFill>
                  <a:srgbClr val="1B1A69"/>
                </a:solidFill>
              </a:rPr>
              <a:t>environment</a:t>
            </a:r>
            <a:r>
              <a:rPr lang="en-GB" sz="2400"/>
              <a:t> benefits all pupils, but particularly SEN.</a:t>
            </a:r>
          </a:p>
        </p:txBody>
      </p:sp>
      <p:sp>
        <p:nvSpPr>
          <p:cNvPr id="65" name="Rectangle 64"/>
          <p:cNvSpPr/>
          <p:nvPr/>
        </p:nvSpPr>
        <p:spPr>
          <a:xfrm>
            <a:off x="1724529" y="3786702"/>
            <a:ext cx="4998733" cy="1034129"/>
          </a:xfrm>
          <a:prstGeom prst="rect">
            <a:avLst/>
          </a:prstGeom>
        </p:spPr>
        <p:txBody>
          <a:bodyPr wrap="square">
            <a:spAutoFit/>
          </a:bodyPr>
          <a:lstStyle/>
          <a:p>
            <a:pPr>
              <a:lnSpc>
                <a:spcPct val="85000"/>
              </a:lnSpc>
              <a:spcAft>
                <a:spcPts val="1200"/>
              </a:spcAft>
            </a:pPr>
            <a:r>
              <a:rPr lang="en-GB" sz="2400"/>
              <a:t>The ability to </a:t>
            </a:r>
            <a:r>
              <a:rPr lang="en-GB" sz="2400" b="1">
                <a:solidFill>
                  <a:srgbClr val="1B1A69"/>
                </a:solidFill>
              </a:rPr>
              <a:t>self-regulate</a:t>
            </a:r>
            <a:r>
              <a:rPr lang="en-GB" sz="2400"/>
              <a:t> affects pupils’ ability to learn, success in school and future lives.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a:ln>
                    <a:solidFill>
                      <a:schemeClr val="tx1"/>
                    </a:solidFill>
                  </a:ln>
                  <a:latin typeface="Tw Cen MT" panose="020B0602020104020603" pitchFamily="34" charset="0"/>
                </a:rPr>
                <a:t>7.1</a:t>
              </a:r>
            </a:p>
          </p:txBody>
        </p:sp>
      </p:grpSp>
      <p:grpSp>
        <p:nvGrpSpPr>
          <p:cNvPr id="84" name="Group 83"/>
          <p:cNvGrpSpPr/>
          <p:nvPr/>
        </p:nvGrpSpPr>
        <p:grpSpPr>
          <a:xfrm>
            <a:off x="908173" y="3772950"/>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7.3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7.4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7.5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7.2</a:t>
              </a:r>
            </a:p>
          </p:txBody>
        </p:sp>
      </p:grpSp>
      <p:grpSp>
        <p:nvGrpSpPr>
          <p:cNvPr id="96" name="Group 95"/>
          <p:cNvGrpSpPr/>
          <p:nvPr/>
        </p:nvGrpSpPr>
        <p:grpSpPr>
          <a:xfrm>
            <a:off x="7164534" y="3639886"/>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7.6</a:t>
              </a:r>
            </a:p>
          </p:txBody>
        </p:sp>
      </p:grpSp>
      <p:sp>
        <p:nvSpPr>
          <p:cNvPr id="32" name="Rectangle 31"/>
          <p:cNvSpPr/>
          <p:nvPr/>
        </p:nvSpPr>
        <p:spPr>
          <a:xfrm>
            <a:off x="7956177" y="4470169"/>
            <a:ext cx="4065494" cy="1348061"/>
          </a:xfrm>
          <a:prstGeom prst="rect">
            <a:avLst/>
          </a:prstGeom>
        </p:spPr>
        <p:txBody>
          <a:bodyPr wrap="square">
            <a:spAutoFit/>
          </a:bodyPr>
          <a:lstStyle/>
          <a:p>
            <a:pPr>
              <a:lnSpc>
                <a:spcPct val="85000"/>
              </a:lnSpc>
              <a:spcAft>
                <a:spcPts val="1200"/>
              </a:spcAft>
            </a:pPr>
            <a:r>
              <a:rPr lang="en-GB" sz="2400"/>
              <a:t>Pupils’ investment in learning is also driven by their </a:t>
            </a:r>
            <a:r>
              <a:rPr lang="en-GB" sz="2400" b="1">
                <a:solidFill>
                  <a:srgbClr val="1B1A69"/>
                </a:solidFill>
              </a:rPr>
              <a:t>prior experiences and perceptions of success and failure</a:t>
            </a:r>
            <a:r>
              <a:rPr lang="en-GB" sz="2400"/>
              <a:t>.</a:t>
            </a:r>
          </a:p>
        </p:txBody>
      </p:sp>
      <p:grpSp>
        <p:nvGrpSpPr>
          <p:cNvPr id="33" name="Group 32"/>
          <p:cNvGrpSpPr/>
          <p:nvPr/>
        </p:nvGrpSpPr>
        <p:grpSpPr>
          <a:xfrm>
            <a:off x="7164534" y="4585662"/>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7.7</a:t>
              </a:r>
            </a:p>
          </p:txBody>
        </p:sp>
      </p:grpSp>
    </p:spTree>
    <p:custDataLst>
      <p:tags r:id="rId1"/>
    </p:custDataLst>
    <p:extLst>
      <p:ext uri="{BB962C8B-B14F-4D97-AF65-F5344CB8AC3E}">
        <p14:creationId xmlns:p14="http://schemas.microsoft.com/office/powerpoint/2010/main" val="740051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B60649-F64A-4C9D-BA17-602A0161C161}"/>
              </a:ext>
            </a:extLst>
          </p:cNvPr>
          <p:cNvPicPr>
            <a:picLocks noChangeAspect="1"/>
          </p:cNvPicPr>
          <p:nvPr/>
        </p:nvPicPr>
        <p:blipFill>
          <a:blip r:embed="rId3"/>
          <a:stretch>
            <a:fillRect/>
          </a:stretch>
        </p:blipFill>
        <p:spPr>
          <a:xfrm>
            <a:off x="0" y="275859"/>
            <a:ext cx="5623876" cy="1623279"/>
          </a:xfrm>
          <a:prstGeom prst="rect">
            <a:avLst/>
          </a:prstGeom>
        </p:spPr>
      </p:pic>
      <p:pic>
        <p:nvPicPr>
          <p:cNvPr id="3" name="Picture 2">
            <a:extLst>
              <a:ext uri="{FF2B5EF4-FFF2-40B4-BE49-F238E27FC236}">
                <a16:creationId xmlns:a16="http://schemas.microsoft.com/office/drawing/2014/main" id="{E7113FDB-AD1D-4B1D-8538-6ED116A354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78" y="2039082"/>
            <a:ext cx="6127262" cy="4595446"/>
          </a:xfrm>
          <a:prstGeom prst="rect">
            <a:avLst/>
          </a:prstGeom>
        </p:spPr>
      </p:pic>
      <p:pic>
        <p:nvPicPr>
          <p:cNvPr id="6" name="Picture 5">
            <a:extLst>
              <a:ext uri="{FF2B5EF4-FFF2-40B4-BE49-F238E27FC236}">
                <a16:creationId xmlns:a16="http://schemas.microsoft.com/office/drawing/2014/main" id="{C949FA62-C663-40B4-85AD-09EA76D752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85608" y="979122"/>
            <a:ext cx="6463322" cy="4847491"/>
          </a:xfrm>
          <a:prstGeom prst="rect">
            <a:avLst/>
          </a:prstGeom>
        </p:spPr>
      </p:pic>
    </p:spTree>
    <p:custDataLst>
      <p:tags r:id="rId1"/>
    </p:custDataLst>
    <p:extLst>
      <p:ext uri="{BB962C8B-B14F-4D97-AF65-F5344CB8AC3E}">
        <p14:creationId xmlns:p14="http://schemas.microsoft.com/office/powerpoint/2010/main" val="34244694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732DA-A8BC-41E7-984D-4AE1FC8FD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634154" y="457201"/>
            <a:ext cx="8276492" cy="6207369"/>
          </a:xfrm>
          <a:prstGeom prst="rect">
            <a:avLst/>
          </a:prstGeom>
        </p:spPr>
      </p:pic>
      <p:pic>
        <p:nvPicPr>
          <p:cNvPr id="4" name="Picture 3">
            <a:extLst>
              <a:ext uri="{FF2B5EF4-FFF2-40B4-BE49-F238E27FC236}">
                <a16:creationId xmlns:a16="http://schemas.microsoft.com/office/drawing/2014/main" id="{9D20A70F-23BA-4EAC-805E-47147E1F6EE9}"/>
              </a:ext>
            </a:extLst>
          </p:cNvPr>
          <p:cNvPicPr>
            <a:picLocks noChangeAspect="1"/>
          </p:cNvPicPr>
          <p:nvPr/>
        </p:nvPicPr>
        <p:blipFill>
          <a:blip r:embed="rId3"/>
          <a:stretch>
            <a:fillRect/>
          </a:stretch>
        </p:blipFill>
        <p:spPr>
          <a:xfrm>
            <a:off x="0" y="0"/>
            <a:ext cx="5623876" cy="1623279"/>
          </a:xfrm>
          <a:prstGeom prst="rect">
            <a:avLst/>
          </a:prstGeom>
        </p:spPr>
      </p:pic>
    </p:spTree>
    <p:extLst>
      <p:ext uri="{BB962C8B-B14F-4D97-AF65-F5344CB8AC3E}">
        <p14:creationId xmlns:p14="http://schemas.microsoft.com/office/powerpoint/2010/main" val="22541595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60626D-9A63-4037-96E0-FF68211A6724}"/>
              </a:ext>
            </a:extLst>
          </p:cNvPr>
          <p:cNvSpPr txBox="1"/>
          <p:nvPr/>
        </p:nvSpPr>
        <p:spPr>
          <a:xfrm>
            <a:off x="140465" y="376733"/>
            <a:ext cx="6097836" cy="3646960"/>
          </a:xfrm>
          <a:prstGeom prst="rect">
            <a:avLst/>
          </a:prstGeom>
          <a:noFill/>
        </p:spPr>
        <p:txBody>
          <a:bodyPr wrap="square">
            <a:sp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Calibri" panose="020F0502020204030204" pitchFamily="34" charset="0"/>
              </a:rPr>
              <a:t>Choose a topic from the board or think about a topic you may be teaching at the moment. Use the planning format to draft out a sequence of lessons with intended learning objectives.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Consider which key vocabulary you will need to teach.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Consider which pre-existing children knowledge will need to have to build upon.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Consider which topics within the History curriculum this could link to from the past/future.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Consider which </a:t>
            </a:r>
            <a:r>
              <a:rPr lang="en-GB">
                <a:latin typeface="Calibri" panose="020F0502020204030204" pitchFamily="34" charset="0"/>
                <a:ea typeface="Calibri" panose="020F0502020204030204" pitchFamily="34" charset="0"/>
                <a:cs typeface="Calibri" panose="020F0502020204030204" pitchFamily="34" charset="0"/>
              </a:rPr>
              <a:t>historical</a:t>
            </a:r>
            <a:r>
              <a:rPr lang="en-GB" sz="1800">
                <a:effectLst/>
                <a:latin typeface="Calibri" panose="020F0502020204030204" pitchFamily="34" charset="0"/>
                <a:ea typeface="Calibri" panose="020F0502020204030204" pitchFamily="34" charset="0"/>
                <a:cs typeface="Calibri" panose="020F0502020204030204" pitchFamily="34" charset="0"/>
              </a:rPr>
              <a:t> concepts you could cover.</a:t>
            </a:r>
          </a:p>
          <a:p>
            <a:pPr marL="342900" lvl="0" indent="-342900">
              <a:lnSpc>
                <a:spcPct val="107000"/>
              </a:lnSpc>
              <a:spcAft>
                <a:spcPts val="800"/>
              </a:spcAft>
              <a:buFont typeface="Calibri" panose="020F0502020204030204" pitchFamily="34" charset="0"/>
              <a:buChar char="-"/>
            </a:pPr>
            <a:endParaRPr lang="en-GB">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Be prepared to feedback!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6353AC9-1054-497B-87B4-B6F0C8470A5E}"/>
              </a:ext>
            </a:extLst>
          </p:cNvPr>
          <p:cNvPicPr>
            <a:picLocks noChangeAspect="1"/>
          </p:cNvPicPr>
          <p:nvPr/>
        </p:nvPicPr>
        <p:blipFill>
          <a:blip r:embed="rId3"/>
          <a:stretch>
            <a:fillRect/>
          </a:stretch>
        </p:blipFill>
        <p:spPr>
          <a:xfrm>
            <a:off x="5392445" y="3080792"/>
            <a:ext cx="6097836" cy="3070593"/>
          </a:xfrm>
          <a:prstGeom prst="rect">
            <a:avLst/>
          </a:prstGeom>
        </p:spPr>
      </p:pic>
    </p:spTree>
    <p:custDataLst>
      <p:tags r:id="rId1"/>
    </p:custDataLst>
    <p:extLst>
      <p:ext uri="{BB962C8B-B14F-4D97-AF65-F5344CB8AC3E}">
        <p14:creationId xmlns:p14="http://schemas.microsoft.com/office/powerpoint/2010/main" val="8658674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8AC36B-E8FC-4FEC-BE16-6754B9E8E5BD}"/>
              </a:ext>
            </a:extLst>
          </p:cNvPr>
          <p:cNvPicPr>
            <a:picLocks noChangeAspect="1"/>
          </p:cNvPicPr>
          <p:nvPr/>
        </p:nvPicPr>
        <p:blipFill>
          <a:blip r:embed="rId3"/>
          <a:stretch>
            <a:fillRect/>
          </a:stretch>
        </p:blipFill>
        <p:spPr>
          <a:xfrm>
            <a:off x="915318" y="452642"/>
            <a:ext cx="10538127" cy="5306522"/>
          </a:xfrm>
          <a:prstGeom prst="rect">
            <a:avLst/>
          </a:prstGeom>
        </p:spPr>
      </p:pic>
    </p:spTree>
    <p:custDataLst>
      <p:tags r:id="rId1"/>
    </p:custDataLst>
    <p:extLst>
      <p:ext uri="{BB962C8B-B14F-4D97-AF65-F5344CB8AC3E}">
        <p14:creationId xmlns:p14="http://schemas.microsoft.com/office/powerpoint/2010/main" val="24512818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919072" y="600143"/>
            <a:ext cx="10353855" cy="784830"/>
          </a:xfrm>
          <a:prstGeom prst="rect">
            <a:avLst/>
          </a:prstGeom>
          <a:noFill/>
        </p:spPr>
        <p:txBody>
          <a:bodyPr wrap="square" rtlCol="0">
            <a:spAutoFit/>
          </a:bodyPr>
          <a:lstStyle/>
          <a:p>
            <a:pPr algn="ctr"/>
            <a:r>
              <a:rPr lang="en-US" sz="4500"/>
              <a:t>Suggested Resources to Support Planning</a:t>
            </a:r>
            <a:endParaRPr lang="en-GB" sz="6000"/>
          </a:p>
        </p:txBody>
      </p:sp>
      <p:pic>
        <p:nvPicPr>
          <p:cNvPr id="7" name="Picture 6">
            <a:extLst>
              <a:ext uri="{FF2B5EF4-FFF2-40B4-BE49-F238E27FC236}">
                <a16:creationId xmlns:a16="http://schemas.microsoft.com/office/drawing/2014/main" id="{3ADA3789-16DB-4E26-B368-83C24A12C186}"/>
              </a:ext>
            </a:extLst>
          </p:cNvPr>
          <p:cNvPicPr>
            <a:picLocks noChangeAspect="1"/>
          </p:cNvPicPr>
          <p:nvPr/>
        </p:nvPicPr>
        <p:blipFill>
          <a:blip r:embed="rId3"/>
          <a:stretch>
            <a:fillRect/>
          </a:stretch>
        </p:blipFill>
        <p:spPr>
          <a:xfrm>
            <a:off x="1119392" y="4381862"/>
            <a:ext cx="4533900" cy="1190625"/>
          </a:xfrm>
          <a:prstGeom prst="rect">
            <a:avLst/>
          </a:prstGeom>
        </p:spPr>
      </p:pic>
      <p:pic>
        <p:nvPicPr>
          <p:cNvPr id="2" name="Picture 1">
            <a:extLst>
              <a:ext uri="{FF2B5EF4-FFF2-40B4-BE49-F238E27FC236}">
                <a16:creationId xmlns:a16="http://schemas.microsoft.com/office/drawing/2014/main" id="{4DE89756-73CD-4561-86BC-E1F0F31A98E7}"/>
              </a:ext>
            </a:extLst>
          </p:cNvPr>
          <p:cNvPicPr>
            <a:picLocks noChangeAspect="1"/>
          </p:cNvPicPr>
          <p:nvPr/>
        </p:nvPicPr>
        <p:blipFill>
          <a:blip r:embed="rId4"/>
          <a:stretch>
            <a:fillRect/>
          </a:stretch>
        </p:blipFill>
        <p:spPr>
          <a:xfrm>
            <a:off x="596426" y="1668849"/>
            <a:ext cx="4456118" cy="1338259"/>
          </a:xfrm>
          <a:prstGeom prst="rect">
            <a:avLst/>
          </a:prstGeom>
        </p:spPr>
      </p:pic>
      <p:sp>
        <p:nvSpPr>
          <p:cNvPr id="4" name="Rectangle 3">
            <a:extLst>
              <a:ext uri="{FF2B5EF4-FFF2-40B4-BE49-F238E27FC236}">
                <a16:creationId xmlns:a16="http://schemas.microsoft.com/office/drawing/2014/main" id="{024D09D4-4DF6-4CFF-9E35-AFC24A39800D}"/>
              </a:ext>
            </a:extLst>
          </p:cNvPr>
          <p:cNvSpPr/>
          <p:nvPr/>
        </p:nvSpPr>
        <p:spPr>
          <a:xfrm>
            <a:off x="935865" y="3024399"/>
            <a:ext cx="3594061" cy="369332"/>
          </a:xfrm>
          <a:prstGeom prst="rect">
            <a:avLst/>
          </a:prstGeom>
        </p:spPr>
        <p:txBody>
          <a:bodyPr wrap="none">
            <a:spAutoFit/>
          </a:bodyPr>
          <a:lstStyle/>
          <a:p>
            <a:r>
              <a:rPr lang="en-GB">
                <a:hlinkClick r:id="rId5"/>
              </a:rPr>
              <a:t>https://www.hamilton-trust.org.uk/</a:t>
            </a:r>
            <a:r>
              <a:rPr lang="en-GB"/>
              <a:t> </a:t>
            </a:r>
          </a:p>
        </p:txBody>
      </p:sp>
      <p:pic>
        <p:nvPicPr>
          <p:cNvPr id="8" name="Picture 7">
            <a:extLst>
              <a:ext uri="{FF2B5EF4-FFF2-40B4-BE49-F238E27FC236}">
                <a16:creationId xmlns:a16="http://schemas.microsoft.com/office/drawing/2014/main" id="{60C4B615-8EB9-4E10-9BFE-5BEBA15022E5}"/>
              </a:ext>
            </a:extLst>
          </p:cNvPr>
          <p:cNvPicPr>
            <a:picLocks noChangeAspect="1"/>
          </p:cNvPicPr>
          <p:nvPr/>
        </p:nvPicPr>
        <p:blipFill>
          <a:blip r:embed="rId6"/>
          <a:stretch>
            <a:fillRect/>
          </a:stretch>
        </p:blipFill>
        <p:spPr>
          <a:xfrm>
            <a:off x="9323983" y="2611669"/>
            <a:ext cx="2093444" cy="2648847"/>
          </a:xfrm>
          <a:prstGeom prst="rect">
            <a:avLst/>
          </a:prstGeom>
        </p:spPr>
      </p:pic>
      <p:pic>
        <p:nvPicPr>
          <p:cNvPr id="5" name="Picture 4">
            <a:extLst>
              <a:ext uri="{FF2B5EF4-FFF2-40B4-BE49-F238E27FC236}">
                <a16:creationId xmlns:a16="http://schemas.microsoft.com/office/drawing/2014/main" id="{EA6A8778-5B85-A982-EF9E-0DDDF5A52570}"/>
              </a:ext>
            </a:extLst>
          </p:cNvPr>
          <p:cNvPicPr>
            <a:picLocks noChangeAspect="1"/>
          </p:cNvPicPr>
          <p:nvPr/>
        </p:nvPicPr>
        <p:blipFill>
          <a:blip r:embed="rId7"/>
          <a:stretch>
            <a:fillRect/>
          </a:stretch>
        </p:blipFill>
        <p:spPr>
          <a:xfrm>
            <a:off x="5112209" y="1483961"/>
            <a:ext cx="3848100" cy="2082800"/>
          </a:xfrm>
          <a:prstGeom prst="rect">
            <a:avLst/>
          </a:prstGeom>
        </p:spPr>
      </p:pic>
    </p:spTree>
    <p:custDataLst>
      <p:tags r:id="rId1"/>
    </p:custDataLst>
    <p:extLst>
      <p:ext uri="{BB962C8B-B14F-4D97-AF65-F5344CB8AC3E}">
        <p14:creationId xmlns:p14="http://schemas.microsoft.com/office/powerpoint/2010/main" val="3281883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919072" y="1646361"/>
            <a:ext cx="10353855" cy="1477328"/>
          </a:xfrm>
          <a:prstGeom prst="rect">
            <a:avLst/>
          </a:prstGeom>
          <a:noFill/>
        </p:spPr>
        <p:txBody>
          <a:bodyPr wrap="square" rtlCol="0">
            <a:spAutoFit/>
          </a:bodyPr>
          <a:lstStyle/>
          <a:p>
            <a:pPr algn="ctr"/>
            <a:r>
              <a:rPr lang="en-US" sz="4500"/>
              <a:t>Session 4: Progression from Early Years to KS3</a:t>
            </a:r>
            <a:endParaRPr lang="en-GB" sz="6000"/>
          </a:p>
        </p:txBody>
      </p:sp>
    </p:spTree>
    <p:custDataLst>
      <p:tags r:id="rId1"/>
    </p:custDataLst>
    <p:extLst>
      <p:ext uri="{BB962C8B-B14F-4D97-AF65-F5344CB8AC3E}">
        <p14:creationId xmlns:p14="http://schemas.microsoft.com/office/powerpoint/2010/main" val="535738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A92FF1-B93C-423E-A7BA-54A40FAAE275}"/>
              </a:ext>
            </a:extLst>
          </p:cNvPr>
          <p:cNvSpPr txBox="1"/>
          <p:nvPr/>
        </p:nvSpPr>
        <p:spPr>
          <a:xfrm>
            <a:off x="5885727" y="179877"/>
            <a:ext cx="6157734" cy="1477328"/>
          </a:xfrm>
          <a:prstGeom prst="rect">
            <a:avLst/>
          </a:prstGeom>
          <a:noFill/>
        </p:spPr>
        <p:txBody>
          <a:bodyPr wrap="square" rtlCol="0">
            <a:spAutoFit/>
          </a:bodyPr>
          <a:lstStyle/>
          <a:p>
            <a:pPr algn="ctr"/>
            <a:r>
              <a:rPr lang="en-US" sz="4500"/>
              <a:t>Progression from Early Years to KS1</a:t>
            </a:r>
            <a:endParaRPr lang="en-GB" sz="6000"/>
          </a:p>
        </p:txBody>
      </p:sp>
      <p:pic>
        <p:nvPicPr>
          <p:cNvPr id="3" name="Picture 2">
            <a:extLst>
              <a:ext uri="{FF2B5EF4-FFF2-40B4-BE49-F238E27FC236}">
                <a16:creationId xmlns:a16="http://schemas.microsoft.com/office/drawing/2014/main" id="{53DE2536-E96C-4320-A9E5-B0394ADBEFED}"/>
              </a:ext>
            </a:extLst>
          </p:cNvPr>
          <p:cNvPicPr>
            <a:picLocks noChangeAspect="1"/>
          </p:cNvPicPr>
          <p:nvPr/>
        </p:nvPicPr>
        <p:blipFill>
          <a:blip r:embed="rId3"/>
          <a:stretch>
            <a:fillRect/>
          </a:stretch>
        </p:blipFill>
        <p:spPr>
          <a:xfrm>
            <a:off x="148540" y="433195"/>
            <a:ext cx="6157734" cy="1348713"/>
          </a:xfrm>
          <a:prstGeom prst="rect">
            <a:avLst/>
          </a:prstGeom>
        </p:spPr>
      </p:pic>
      <p:pic>
        <p:nvPicPr>
          <p:cNvPr id="5" name="Picture 4">
            <a:extLst>
              <a:ext uri="{FF2B5EF4-FFF2-40B4-BE49-F238E27FC236}">
                <a16:creationId xmlns:a16="http://schemas.microsoft.com/office/drawing/2014/main" id="{725C7114-0611-410D-8330-0A980BA94E53}"/>
              </a:ext>
            </a:extLst>
          </p:cNvPr>
          <p:cNvPicPr>
            <a:picLocks noChangeAspect="1"/>
          </p:cNvPicPr>
          <p:nvPr/>
        </p:nvPicPr>
        <p:blipFill>
          <a:blip r:embed="rId4"/>
          <a:stretch>
            <a:fillRect/>
          </a:stretch>
        </p:blipFill>
        <p:spPr>
          <a:xfrm>
            <a:off x="2567353" y="1781908"/>
            <a:ext cx="9311757" cy="2887540"/>
          </a:xfrm>
          <a:prstGeom prst="rect">
            <a:avLst/>
          </a:prstGeom>
        </p:spPr>
      </p:pic>
      <p:pic>
        <p:nvPicPr>
          <p:cNvPr id="7" name="Picture 6">
            <a:extLst>
              <a:ext uri="{FF2B5EF4-FFF2-40B4-BE49-F238E27FC236}">
                <a16:creationId xmlns:a16="http://schemas.microsoft.com/office/drawing/2014/main" id="{4F3FEE82-8EAF-46A7-A9AC-1BFB3D30BB62}"/>
              </a:ext>
            </a:extLst>
          </p:cNvPr>
          <p:cNvPicPr>
            <a:picLocks noChangeAspect="1"/>
          </p:cNvPicPr>
          <p:nvPr/>
        </p:nvPicPr>
        <p:blipFill>
          <a:blip r:embed="rId5"/>
          <a:stretch>
            <a:fillRect/>
          </a:stretch>
        </p:blipFill>
        <p:spPr>
          <a:xfrm>
            <a:off x="2566060" y="4669448"/>
            <a:ext cx="9311757" cy="2141147"/>
          </a:xfrm>
          <a:prstGeom prst="rect">
            <a:avLst/>
          </a:prstGeom>
        </p:spPr>
      </p:pic>
    </p:spTree>
    <p:custDataLst>
      <p:tags r:id="rId1"/>
    </p:custDataLst>
    <p:extLst>
      <p:ext uri="{BB962C8B-B14F-4D97-AF65-F5344CB8AC3E}">
        <p14:creationId xmlns:p14="http://schemas.microsoft.com/office/powerpoint/2010/main" val="106313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1014DA-D2AD-464E-888A-7E2C7E4A34A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496" y="505288"/>
            <a:ext cx="1471930" cy="1439545"/>
          </a:xfrm>
          <a:prstGeom prst="rect">
            <a:avLst/>
          </a:prstGeom>
          <a:noFill/>
          <a:ln>
            <a:solidFill>
              <a:schemeClr val="tx1"/>
            </a:solidFill>
          </a:ln>
        </p:spPr>
      </p:pic>
      <p:pic>
        <p:nvPicPr>
          <p:cNvPr id="3" name="Picture 2">
            <a:extLst>
              <a:ext uri="{FF2B5EF4-FFF2-40B4-BE49-F238E27FC236}">
                <a16:creationId xmlns:a16="http://schemas.microsoft.com/office/drawing/2014/main" id="{C38DD056-389B-42BA-A660-1887E5DB493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738" y="505288"/>
            <a:ext cx="1371600" cy="1530350"/>
          </a:xfrm>
          <a:prstGeom prst="rect">
            <a:avLst/>
          </a:prstGeom>
          <a:noFill/>
          <a:ln>
            <a:solidFill>
              <a:schemeClr val="tx1"/>
            </a:solidFill>
          </a:ln>
        </p:spPr>
      </p:pic>
      <p:pic>
        <p:nvPicPr>
          <p:cNvPr id="4" name="Picture 3">
            <a:extLst>
              <a:ext uri="{FF2B5EF4-FFF2-40B4-BE49-F238E27FC236}">
                <a16:creationId xmlns:a16="http://schemas.microsoft.com/office/drawing/2014/main" id="{D1A12F94-0105-48B7-B653-F95FE80343F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4650" y="524338"/>
            <a:ext cx="1247775" cy="1492250"/>
          </a:xfrm>
          <a:prstGeom prst="rect">
            <a:avLst/>
          </a:prstGeom>
          <a:noFill/>
          <a:ln>
            <a:solidFill>
              <a:schemeClr val="tx1"/>
            </a:solidFill>
          </a:ln>
        </p:spPr>
      </p:pic>
      <p:pic>
        <p:nvPicPr>
          <p:cNvPr id="5" name="Picture 4">
            <a:extLst>
              <a:ext uri="{FF2B5EF4-FFF2-40B4-BE49-F238E27FC236}">
                <a16:creationId xmlns:a16="http://schemas.microsoft.com/office/drawing/2014/main" id="{EF058A15-9DFC-461D-9D8A-E7767B7BDA0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7737" y="502748"/>
            <a:ext cx="1419225" cy="1513840"/>
          </a:xfrm>
          <a:prstGeom prst="rect">
            <a:avLst/>
          </a:prstGeom>
          <a:noFill/>
          <a:ln>
            <a:solidFill>
              <a:sysClr val="windowText" lastClr="000000"/>
            </a:solidFill>
          </a:ln>
        </p:spPr>
      </p:pic>
      <p:pic>
        <p:nvPicPr>
          <p:cNvPr id="6" name="Picture 5">
            <a:extLst>
              <a:ext uri="{FF2B5EF4-FFF2-40B4-BE49-F238E27FC236}">
                <a16:creationId xmlns:a16="http://schemas.microsoft.com/office/drawing/2014/main" id="{A8EBFC1E-24A0-48DA-910D-27AC6686AA6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4649" y="477983"/>
            <a:ext cx="1628775" cy="1538605"/>
          </a:xfrm>
          <a:prstGeom prst="rect">
            <a:avLst/>
          </a:prstGeom>
          <a:noFill/>
          <a:ln>
            <a:solidFill>
              <a:sysClr val="windowText" lastClr="000000"/>
            </a:solidFill>
          </a:ln>
        </p:spPr>
      </p:pic>
      <p:pic>
        <p:nvPicPr>
          <p:cNvPr id="7" name="Picture 6">
            <a:extLst>
              <a:ext uri="{FF2B5EF4-FFF2-40B4-BE49-F238E27FC236}">
                <a16:creationId xmlns:a16="http://schemas.microsoft.com/office/drawing/2014/main" id="{6E07864B-5B5A-42C0-B3CB-52485224E51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211" y="2425944"/>
            <a:ext cx="1466215" cy="1466850"/>
          </a:xfrm>
          <a:prstGeom prst="rect">
            <a:avLst/>
          </a:prstGeom>
          <a:noFill/>
          <a:ln>
            <a:solidFill>
              <a:schemeClr val="tx1"/>
            </a:solidFill>
          </a:ln>
        </p:spPr>
      </p:pic>
      <p:pic>
        <p:nvPicPr>
          <p:cNvPr id="8" name="Picture 7">
            <a:extLst>
              <a:ext uri="{FF2B5EF4-FFF2-40B4-BE49-F238E27FC236}">
                <a16:creationId xmlns:a16="http://schemas.microsoft.com/office/drawing/2014/main" id="{1A650A76-DE73-4131-A6D1-F661AA2547D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7738" y="2380859"/>
            <a:ext cx="1438275" cy="1511935"/>
          </a:xfrm>
          <a:prstGeom prst="rect">
            <a:avLst/>
          </a:prstGeom>
          <a:noFill/>
          <a:ln>
            <a:solidFill>
              <a:sysClr val="windowText" lastClr="000000"/>
            </a:solidFill>
          </a:ln>
        </p:spPr>
      </p:pic>
      <p:pic>
        <p:nvPicPr>
          <p:cNvPr id="9" name="Picture 8" descr="martin waddell - toymaker - AbeBooks">
            <a:extLst>
              <a:ext uri="{FF2B5EF4-FFF2-40B4-BE49-F238E27FC236}">
                <a16:creationId xmlns:a16="http://schemas.microsoft.com/office/drawing/2014/main" id="{5B11B1D2-10B8-41CF-B919-8F78586C9A6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961325" y="2402131"/>
            <a:ext cx="1343025" cy="1469390"/>
          </a:xfrm>
          <a:prstGeom prst="rect">
            <a:avLst/>
          </a:prstGeom>
          <a:noFill/>
          <a:ln>
            <a:noFill/>
          </a:ln>
        </p:spPr>
      </p:pic>
      <p:pic>
        <p:nvPicPr>
          <p:cNvPr id="10" name="Picture 9" descr="Toby and The Great Fire Of London Hopscotch: Histories: Amazon.co.uk: Nash,  Margaret, Cope, Jane: Books">
            <a:extLst>
              <a:ext uri="{FF2B5EF4-FFF2-40B4-BE49-F238E27FC236}">
                <a16:creationId xmlns:a16="http://schemas.microsoft.com/office/drawing/2014/main" id="{69814087-F412-4B64-B993-A841E05978C3}"/>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0496" y="4168630"/>
            <a:ext cx="1228725" cy="1489075"/>
          </a:xfrm>
          <a:prstGeom prst="rect">
            <a:avLst/>
          </a:prstGeom>
          <a:noFill/>
          <a:ln>
            <a:solidFill>
              <a:schemeClr val="tx1"/>
            </a:solidFill>
          </a:ln>
        </p:spPr>
      </p:pic>
      <p:pic>
        <p:nvPicPr>
          <p:cNvPr id="11" name="Picture 10" descr="Vlad and the Great Fire of London Vlad the Flea in History: Amazon.co.uk:  Cunningham, Kate, Cunningham, Sam: Books">
            <a:extLst>
              <a:ext uri="{FF2B5EF4-FFF2-40B4-BE49-F238E27FC236}">
                <a16:creationId xmlns:a16="http://schemas.microsoft.com/office/drawing/2014/main" id="{52FBB7F6-8331-4B29-A2EE-C1FFD91E7260}"/>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2127738" y="4167995"/>
            <a:ext cx="1323975" cy="1489710"/>
          </a:xfrm>
          <a:prstGeom prst="rect">
            <a:avLst/>
          </a:prstGeom>
          <a:noFill/>
          <a:ln>
            <a:solidFill>
              <a:schemeClr val="tx1"/>
            </a:solidFill>
          </a:ln>
        </p:spPr>
      </p:pic>
      <p:pic>
        <p:nvPicPr>
          <p:cNvPr id="12" name="Picture 11" descr="Samson's Titanic Journey - book, teaching resources, story, cards, mat">
            <a:extLst>
              <a:ext uri="{FF2B5EF4-FFF2-40B4-BE49-F238E27FC236}">
                <a16:creationId xmlns:a16="http://schemas.microsoft.com/office/drawing/2014/main" id="{F3B13646-FD06-47AE-B171-1E06807B4493}"/>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3983720" y="4152755"/>
            <a:ext cx="1205865" cy="1504950"/>
          </a:xfrm>
          <a:prstGeom prst="rect">
            <a:avLst/>
          </a:prstGeom>
          <a:noFill/>
          <a:ln>
            <a:solidFill>
              <a:schemeClr val="tx1"/>
            </a:solidFill>
          </a:ln>
        </p:spPr>
      </p:pic>
      <p:sp>
        <p:nvSpPr>
          <p:cNvPr id="13" name="TextBox 12">
            <a:extLst>
              <a:ext uri="{FF2B5EF4-FFF2-40B4-BE49-F238E27FC236}">
                <a16:creationId xmlns:a16="http://schemas.microsoft.com/office/drawing/2014/main" id="{09194A12-EC91-4975-9F98-AFE535B1490F}"/>
              </a:ext>
            </a:extLst>
          </p:cNvPr>
          <p:cNvSpPr txBox="1"/>
          <p:nvPr/>
        </p:nvSpPr>
        <p:spPr>
          <a:xfrm>
            <a:off x="5685692" y="2930769"/>
            <a:ext cx="1259768" cy="369332"/>
          </a:xfrm>
          <a:prstGeom prst="rect">
            <a:avLst/>
          </a:prstGeom>
          <a:noFill/>
        </p:spPr>
        <p:txBody>
          <a:bodyPr wrap="none" rtlCol="0">
            <a:spAutoFit/>
          </a:bodyPr>
          <a:lstStyle/>
          <a:p>
            <a:r>
              <a:rPr lang="en-US"/>
              <a:t>Chronology</a:t>
            </a:r>
            <a:endParaRPr lang="en-GB"/>
          </a:p>
        </p:txBody>
      </p:sp>
      <p:sp>
        <p:nvSpPr>
          <p:cNvPr id="15" name="TextBox 14">
            <a:extLst>
              <a:ext uri="{FF2B5EF4-FFF2-40B4-BE49-F238E27FC236}">
                <a16:creationId xmlns:a16="http://schemas.microsoft.com/office/drawing/2014/main" id="{FC5E9F65-3763-4142-A8D0-9B9D307A7819}"/>
              </a:ext>
            </a:extLst>
          </p:cNvPr>
          <p:cNvSpPr txBox="1"/>
          <p:nvPr/>
        </p:nvSpPr>
        <p:spPr>
          <a:xfrm>
            <a:off x="5721592" y="4720564"/>
            <a:ext cx="2444580" cy="369332"/>
          </a:xfrm>
          <a:prstGeom prst="rect">
            <a:avLst/>
          </a:prstGeom>
          <a:noFill/>
        </p:spPr>
        <p:txBody>
          <a:bodyPr wrap="none" rtlCol="0">
            <a:spAutoFit/>
          </a:bodyPr>
          <a:lstStyle/>
          <a:p>
            <a:r>
              <a:rPr lang="en-US"/>
              <a:t>Cause and consequence</a:t>
            </a:r>
            <a:endParaRPr lang="en-GB"/>
          </a:p>
        </p:txBody>
      </p:sp>
      <p:sp>
        <p:nvSpPr>
          <p:cNvPr id="16" name="TextBox 15">
            <a:extLst>
              <a:ext uri="{FF2B5EF4-FFF2-40B4-BE49-F238E27FC236}">
                <a16:creationId xmlns:a16="http://schemas.microsoft.com/office/drawing/2014/main" id="{5291B435-6A72-4786-9324-57B4A15BF051}"/>
              </a:ext>
            </a:extLst>
          </p:cNvPr>
          <p:cNvSpPr txBox="1"/>
          <p:nvPr/>
        </p:nvSpPr>
        <p:spPr>
          <a:xfrm>
            <a:off x="9434378" y="855728"/>
            <a:ext cx="2289858" cy="369332"/>
          </a:xfrm>
          <a:prstGeom prst="rect">
            <a:avLst/>
          </a:prstGeom>
          <a:noFill/>
        </p:spPr>
        <p:txBody>
          <a:bodyPr wrap="none" rtlCol="0">
            <a:spAutoFit/>
          </a:bodyPr>
          <a:lstStyle/>
          <a:p>
            <a:r>
              <a:rPr lang="en-US"/>
              <a:t>Change and continuity</a:t>
            </a:r>
            <a:endParaRPr lang="en-GB"/>
          </a:p>
        </p:txBody>
      </p:sp>
    </p:spTree>
    <p:extLst>
      <p:ext uri="{BB962C8B-B14F-4D97-AF65-F5344CB8AC3E}">
        <p14:creationId xmlns:p14="http://schemas.microsoft.com/office/powerpoint/2010/main" val="3075551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3F4E96-EB6C-4FD4-8FB5-AF05C693ACBC}"/>
              </a:ext>
            </a:extLst>
          </p:cNvPr>
          <p:cNvPicPr/>
          <p:nvPr/>
        </p:nvPicPr>
        <p:blipFill>
          <a:blip r:embed="rId2"/>
          <a:stretch>
            <a:fillRect/>
          </a:stretch>
        </p:blipFill>
        <p:spPr>
          <a:xfrm>
            <a:off x="522528" y="589348"/>
            <a:ext cx="1409700" cy="1504950"/>
          </a:xfrm>
          <a:prstGeom prst="rect">
            <a:avLst/>
          </a:prstGeom>
          <a:ln>
            <a:solidFill>
              <a:sysClr val="windowText" lastClr="000000"/>
            </a:solidFill>
          </a:ln>
        </p:spPr>
      </p:pic>
      <p:pic>
        <p:nvPicPr>
          <p:cNvPr id="3" name="Picture 2" descr="A Street Through Time: A 12,000 Year Journey Along the Same Street (Hardback)">
            <a:extLst>
              <a:ext uri="{FF2B5EF4-FFF2-40B4-BE49-F238E27FC236}">
                <a16:creationId xmlns:a16="http://schemas.microsoft.com/office/drawing/2014/main" id="{A5DAA91D-D75C-4EBB-9CDA-7E554980D7F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832" y="632210"/>
            <a:ext cx="1599565" cy="1419225"/>
          </a:xfrm>
          <a:prstGeom prst="rect">
            <a:avLst/>
          </a:prstGeom>
          <a:noFill/>
          <a:ln>
            <a:solidFill>
              <a:sysClr val="windowText" lastClr="000000"/>
            </a:solidFill>
          </a:ln>
        </p:spPr>
      </p:pic>
      <p:pic>
        <p:nvPicPr>
          <p:cNvPr id="4" name="Picture 3" descr="The Wolf's Story By Toby Forward">
            <a:extLst>
              <a:ext uri="{FF2B5EF4-FFF2-40B4-BE49-F238E27FC236}">
                <a16:creationId xmlns:a16="http://schemas.microsoft.com/office/drawing/2014/main" id="{D2B5CF57-7F18-49D4-A867-31575656353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528" y="2358073"/>
            <a:ext cx="1258570" cy="1400175"/>
          </a:xfrm>
          <a:prstGeom prst="rect">
            <a:avLst/>
          </a:prstGeom>
          <a:noFill/>
          <a:ln>
            <a:solidFill>
              <a:schemeClr val="tx1"/>
            </a:solidFill>
          </a:ln>
        </p:spPr>
      </p:pic>
      <p:pic>
        <p:nvPicPr>
          <p:cNvPr id="5" name="Picture 4" descr="The True Story of the Three Little Pigs By Lane Smith">
            <a:extLst>
              <a:ext uri="{FF2B5EF4-FFF2-40B4-BE49-F238E27FC236}">
                <a16:creationId xmlns:a16="http://schemas.microsoft.com/office/drawing/2014/main" id="{ED7C814F-3E87-43F7-ADE0-5963EF48087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9263" y="2358073"/>
            <a:ext cx="1162050" cy="1482090"/>
          </a:xfrm>
          <a:prstGeom prst="rect">
            <a:avLst/>
          </a:prstGeom>
          <a:noFill/>
          <a:ln>
            <a:solidFill>
              <a:schemeClr val="tx1"/>
            </a:solidFill>
          </a:ln>
        </p:spPr>
      </p:pic>
      <p:pic>
        <p:nvPicPr>
          <p:cNvPr id="6" name="Picture 5" descr="Tutankhamun and the Golden Chariot by Damian Harvey, Graham Philpot |  Waterstones">
            <a:extLst>
              <a:ext uri="{FF2B5EF4-FFF2-40B4-BE49-F238E27FC236}">
                <a16:creationId xmlns:a16="http://schemas.microsoft.com/office/drawing/2014/main" id="{DAF8A59E-32A9-4C3D-B333-8D2DEA248A6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528" y="4022023"/>
            <a:ext cx="1076325" cy="1515745"/>
          </a:xfrm>
          <a:prstGeom prst="rect">
            <a:avLst/>
          </a:prstGeom>
          <a:noFill/>
          <a:ln>
            <a:solidFill>
              <a:sysClr val="windowText" lastClr="000000"/>
            </a:solidFill>
          </a:ln>
        </p:spPr>
      </p:pic>
      <p:pic>
        <p:nvPicPr>
          <p:cNvPr id="7" name="Picture 6">
            <a:extLst>
              <a:ext uri="{FF2B5EF4-FFF2-40B4-BE49-F238E27FC236}">
                <a16:creationId xmlns:a16="http://schemas.microsoft.com/office/drawing/2014/main" id="{D7E3A98A-A736-455A-8709-6A261721A21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2228" y="4037263"/>
            <a:ext cx="1143000" cy="1500505"/>
          </a:xfrm>
          <a:prstGeom prst="rect">
            <a:avLst/>
          </a:prstGeom>
          <a:noFill/>
          <a:ln>
            <a:solidFill>
              <a:schemeClr val="tx1"/>
            </a:solidFill>
          </a:ln>
        </p:spPr>
      </p:pic>
      <p:sp>
        <p:nvSpPr>
          <p:cNvPr id="8" name="TextBox 7">
            <a:extLst>
              <a:ext uri="{FF2B5EF4-FFF2-40B4-BE49-F238E27FC236}">
                <a16:creationId xmlns:a16="http://schemas.microsoft.com/office/drawing/2014/main" id="{FCAC9817-A8D4-4424-969F-74488A5D7E01}"/>
              </a:ext>
            </a:extLst>
          </p:cNvPr>
          <p:cNvSpPr txBox="1"/>
          <p:nvPr/>
        </p:nvSpPr>
        <p:spPr>
          <a:xfrm>
            <a:off x="4500871" y="1057746"/>
            <a:ext cx="2469137" cy="369332"/>
          </a:xfrm>
          <a:prstGeom prst="rect">
            <a:avLst/>
          </a:prstGeom>
          <a:noFill/>
        </p:spPr>
        <p:txBody>
          <a:bodyPr wrap="none" rtlCol="0">
            <a:spAutoFit/>
          </a:bodyPr>
          <a:lstStyle/>
          <a:p>
            <a:r>
              <a:rPr lang="en-US"/>
              <a:t>Similarity and difference</a:t>
            </a:r>
            <a:endParaRPr lang="en-GB"/>
          </a:p>
        </p:txBody>
      </p:sp>
      <p:sp>
        <p:nvSpPr>
          <p:cNvPr id="9" name="TextBox 8">
            <a:extLst>
              <a:ext uri="{FF2B5EF4-FFF2-40B4-BE49-F238E27FC236}">
                <a16:creationId xmlns:a16="http://schemas.microsoft.com/office/drawing/2014/main" id="{C1F0368B-FC17-49CA-A7BD-132D38170E85}"/>
              </a:ext>
            </a:extLst>
          </p:cNvPr>
          <p:cNvSpPr txBox="1"/>
          <p:nvPr/>
        </p:nvSpPr>
        <p:spPr>
          <a:xfrm>
            <a:off x="4500871" y="2719128"/>
            <a:ext cx="1262269" cy="369332"/>
          </a:xfrm>
          <a:prstGeom prst="rect">
            <a:avLst/>
          </a:prstGeom>
          <a:noFill/>
        </p:spPr>
        <p:txBody>
          <a:bodyPr wrap="none" rtlCol="0">
            <a:spAutoFit/>
          </a:bodyPr>
          <a:lstStyle/>
          <a:p>
            <a:r>
              <a:rPr lang="en-US"/>
              <a:t>Perspective</a:t>
            </a:r>
            <a:endParaRPr lang="en-GB"/>
          </a:p>
        </p:txBody>
      </p:sp>
      <p:sp>
        <p:nvSpPr>
          <p:cNvPr id="10" name="TextBox 9">
            <a:extLst>
              <a:ext uri="{FF2B5EF4-FFF2-40B4-BE49-F238E27FC236}">
                <a16:creationId xmlns:a16="http://schemas.microsoft.com/office/drawing/2014/main" id="{7098F046-E229-4AB8-B20C-E875D1678DA6}"/>
              </a:ext>
            </a:extLst>
          </p:cNvPr>
          <p:cNvSpPr txBox="1"/>
          <p:nvPr/>
        </p:nvSpPr>
        <p:spPr>
          <a:xfrm>
            <a:off x="4500871" y="4418183"/>
            <a:ext cx="3288144" cy="646331"/>
          </a:xfrm>
          <a:prstGeom prst="rect">
            <a:avLst/>
          </a:prstGeom>
          <a:noFill/>
        </p:spPr>
        <p:txBody>
          <a:bodyPr wrap="none" rtlCol="0">
            <a:spAutoFit/>
          </a:bodyPr>
          <a:lstStyle/>
          <a:p>
            <a:r>
              <a:rPr lang="en-US"/>
              <a:t>Significant individuals and events</a:t>
            </a:r>
          </a:p>
          <a:p>
            <a:r>
              <a:rPr lang="en-US"/>
              <a:t>- Hopscotch Histories</a:t>
            </a:r>
            <a:endParaRPr lang="en-GB"/>
          </a:p>
        </p:txBody>
      </p:sp>
    </p:spTree>
    <p:extLst>
      <p:ext uri="{BB962C8B-B14F-4D97-AF65-F5344CB8AC3E}">
        <p14:creationId xmlns:p14="http://schemas.microsoft.com/office/powerpoint/2010/main" val="34395769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67158-09B8-4197-B58F-2AD1F3F050F9}"/>
              </a:ext>
            </a:extLst>
          </p:cNvPr>
          <p:cNvSpPr>
            <a:spLocks noGrp="1"/>
          </p:cNvSpPr>
          <p:nvPr>
            <p:ph type="title"/>
          </p:nvPr>
        </p:nvSpPr>
        <p:spPr>
          <a:xfrm>
            <a:off x="374370" y="1436369"/>
            <a:ext cx="4731391" cy="4584380"/>
          </a:xfrm>
        </p:spPr>
        <p:txBody>
          <a:bodyPr>
            <a:normAutofit/>
          </a:bodyPr>
          <a:lstStyle/>
          <a:p>
            <a:r>
              <a:rPr lang="en-US" sz="3100"/>
              <a:t>As a Trust, we decided upon 4 ‘Threshold Concepts’ and looked at how these would be developed through each of the primary phases and into KS2. </a:t>
            </a:r>
            <a:endParaRPr lang="en-GB" sz="2800"/>
          </a:p>
        </p:txBody>
      </p:sp>
      <p:sp>
        <p:nvSpPr>
          <p:cNvPr id="4" name="TextBox 3">
            <a:extLst>
              <a:ext uri="{FF2B5EF4-FFF2-40B4-BE49-F238E27FC236}">
                <a16:creationId xmlns:a16="http://schemas.microsoft.com/office/drawing/2014/main" id="{3E1E8E47-6A6F-492B-A6C0-9A54E12C7EA1}"/>
              </a:ext>
            </a:extLst>
          </p:cNvPr>
          <p:cNvSpPr txBox="1"/>
          <p:nvPr/>
        </p:nvSpPr>
        <p:spPr>
          <a:xfrm>
            <a:off x="478398" y="272845"/>
            <a:ext cx="4225805" cy="1477328"/>
          </a:xfrm>
          <a:prstGeom prst="rect">
            <a:avLst/>
          </a:prstGeom>
          <a:noFill/>
        </p:spPr>
        <p:txBody>
          <a:bodyPr wrap="square" rtlCol="0">
            <a:spAutoFit/>
          </a:bodyPr>
          <a:lstStyle/>
          <a:p>
            <a:pPr algn="ctr"/>
            <a:r>
              <a:rPr lang="en-US" sz="4500"/>
              <a:t>Progression from KS1 to KS2</a:t>
            </a:r>
            <a:endParaRPr lang="en-GB" sz="6000"/>
          </a:p>
        </p:txBody>
      </p:sp>
      <p:pic>
        <p:nvPicPr>
          <p:cNvPr id="7" name="Picture 6">
            <a:extLst>
              <a:ext uri="{FF2B5EF4-FFF2-40B4-BE49-F238E27FC236}">
                <a16:creationId xmlns:a16="http://schemas.microsoft.com/office/drawing/2014/main" id="{841ABFBB-16F6-45C8-9B35-E1BBCB3CE1C8}"/>
              </a:ext>
            </a:extLst>
          </p:cNvPr>
          <p:cNvPicPr>
            <a:picLocks noChangeAspect="1"/>
          </p:cNvPicPr>
          <p:nvPr/>
        </p:nvPicPr>
        <p:blipFill>
          <a:blip r:embed="rId3"/>
          <a:stretch>
            <a:fillRect/>
          </a:stretch>
        </p:blipFill>
        <p:spPr>
          <a:xfrm>
            <a:off x="5574408" y="1436369"/>
            <a:ext cx="6139194" cy="2921194"/>
          </a:xfrm>
          <a:prstGeom prst="rect">
            <a:avLst/>
          </a:prstGeom>
        </p:spPr>
      </p:pic>
    </p:spTree>
    <p:custDataLst>
      <p:tags r:id="rId1"/>
    </p:custDataLst>
    <p:extLst>
      <p:ext uri="{BB962C8B-B14F-4D97-AF65-F5344CB8AC3E}">
        <p14:creationId xmlns:p14="http://schemas.microsoft.com/office/powerpoint/2010/main" val="1545632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03" y="1218210"/>
            <a:ext cx="822889" cy="838200"/>
          </a:xfrm>
          <a:prstGeom prst="rect">
            <a:avLst/>
          </a:prstGeom>
        </p:spPr>
      </p:pic>
      <p:sp>
        <p:nvSpPr>
          <p:cNvPr id="10" name="TextBox 9"/>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a:t>
            </a:r>
            <a:endParaRPr lang="en-GB" sz="3600" b="1" spc="-100">
              <a:solidFill>
                <a:srgbClr val="B4B5E2"/>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93579" y="3025112"/>
            <a:ext cx="4546800" cy="830997"/>
          </a:xfrm>
          <a:prstGeom prst="rect">
            <a:avLst/>
          </a:prstGeom>
          <a:noFill/>
        </p:spPr>
        <p:txBody>
          <a:bodyPr wrap="square" rtlCol="0">
            <a:spAutoFit/>
          </a:bodyPr>
          <a:lstStyle/>
          <a:p>
            <a:r>
              <a:rPr lang="en-GB" sz="2400"/>
              <a:t>Communicate a </a:t>
            </a:r>
            <a:r>
              <a:rPr lang="en-GB" sz="2400" b="1">
                <a:solidFill>
                  <a:srgbClr val="1B1A69"/>
                </a:solidFill>
              </a:rPr>
              <a:t>belief in the academic potential </a:t>
            </a:r>
            <a:r>
              <a:rPr lang="en-GB" sz="2400"/>
              <a:t>of all pupils.</a:t>
            </a:r>
          </a:p>
        </p:txBody>
      </p:sp>
      <p:sp>
        <p:nvSpPr>
          <p:cNvPr id="44" name="TextBox 43"/>
          <p:cNvSpPr txBox="1"/>
          <p:nvPr/>
        </p:nvSpPr>
        <p:spPr>
          <a:xfrm>
            <a:off x="1693579" y="2098262"/>
            <a:ext cx="4546800" cy="830997"/>
          </a:xfrm>
          <a:prstGeom prst="rect">
            <a:avLst/>
          </a:prstGeom>
          <a:noFill/>
        </p:spPr>
        <p:txBody>
          <a:bodyPr wrap="square" rtlCol="0">
            <a:spAutoFit/>
          </a:bodyPr>
          <a:lstStyle/>
          <a:p>
            <a:r>
              <a:rPr lang="en-GB" sz="2400"/>
              <a:t>Demonstrate consistently </a:t>
            </a:r>
            <a:r>
              <a:rPr lang="en-GB" sz="2400" b="1">
                <a:solidFill>
                  <a:srgbClr val="1B1A69"/>
                </a:solidFill>
              </a:rPr>
              <a:t>high behavioural expectations</a:t>
            </a:r>
            <a:r>
              <a:rPr lang="en-GB" sz="2400"/>
              <a:t>.</a:t>
            </a:r>
          </a:p>
        </p:txBody>
      </p:sp>
      <p:sp>
        <p:nvSpPr>
          <p:cNvPr id="59" name="Rectangle 58"/>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Practice Statements: </a:t>
            </a:r>
            <a:r>
              <a:rPr lang="en-GB" sz="4400">
                <a:latin typeface="Tw Cen MT" panose="020B0602020104020603" pitchFamily="34" charset="0"/>
              </a:rPr>
              <a:t>Learn how to…</a:t>
            </a:r>
          </a:p>
        </p:txBody>
      </p:sp>
      <p:sp>
        <p:nvSpPr>
          <p:cNvPr id="33" name="TextBox 32"/>
          <p:cNvSpPr txBox="1"/>
          <p:nvPr/>
        </p:nvSpPr>
        <p:spPr>
          <a:xfrm>
            <a:off x="7263257" y="2055820"/>
            <a:ext cx="4546800" cy="461665"/>
          </a:xfrm>
          <a:prstGeom prst="rect">
            <a:avLst/>
          </a:prstGeom>
          <a:noFill/>
        </p:spPr>
        <p:txBody>
          <a:bodyPr wrap="square" rtlCol="0">
            <a:spAutoFit/>
          </a:bodyPr>
          <a:lstStyle/>
          <a:p>
            <a:r>
              <a:rPr lang="en-GB" sz="2400"/>
              <a:t>Plan effective lessons.</a:t>
            </a:r>
          </a:p>
        </p:txBody>
      </p:sp>
      <p:sp>
        <p:nvSpPr>
          <p:cNvPr id="52" name="TextBox 51"/>
          <p:cNvSpPr txBox="1"/>
          <p:nvPr/>
        </p:nvSpPr>
        <p:spPr>
          <a:xfrm>
            <a:off x="7260190" y="2929259"/>
            <a:ext cx="4546800" cy="830997"/>
          </a:xfrm>
          <a:prstGeom prst="rect">
            <a:avLst/>
          </a:prstGeom>
          <a:noFill/>
        </p:spPr>
        <p:txBody>
          <a:bodyPr wrap="square" rtlCol="0">
            <a:spAutoFit/>
          </a:bodyPr>
          <a:lstStyle/>
          <a:p>
            <a:r>
              <a:rPr lang="en-GB" sz="2400"/>
              <a:t>Provide opportunity for all pupils to experience success.</a:t>
            </a:r>
          </a:p>
        </p:txBody>
      </p:sp>
      <p:sp>
        <p:nvSpPr>
          <p:cNvPr id="56" name="TextBox 55"/>
          <p:cNvSpPr txBox="1"/>
          <p:nvPr/>
        </p:nvSpPr>
        <p:spPr>
          <a:xfrm>
            <a:off x="7260190" y="3940804"/>
            <a:ext cx="4546800" cy="830997"/>
          </a:xfrm>
          <a:prstGeom prst="rect">
            <a:avLst/>
          </a:prstGeom>
          <a:noFill/>
        </p:spPr>
        <p:txBody>
          <a:bodyPr wrap="square" rtlCol="0">
            <a:spAutoFit/>
          </a:bodyPr>
          <a:lstStyle/>
          <a:p>
            <a:r>
              <a:rPr lang="en-GB" sz="2400"/>
              <a:t>Check prior knowledge and understanding during lessons.</a:t>
            </a:r>
          </a:p>
        </p:txBody>
      </p:sp>
      <p:sp>
        <p:nvSpPr>
          <p:cNvPr id="63" name="TextBox 62"/>
          <p:cNvSpPr txBox="1"/>
          <p:nvPr/>
        </p:nvSpPr>
        <p:spPr>
          <a:xfrm>
            <a:off x="7260190" y="5067961"/>
            <a:ext cx="4546800" cy="461665"/>
          </a:xfrm>
          <a:prstGeom prst="rect">
            <a:avLst/>
          </a:prstGeom>
          <a:noFill/>
        </p:spPr>
        <p:txBody>
          <a:bodyPr wrap="square" rtlCol="0">
            <a:spAutoFit/>
          </a:bodyPr>
          <a:lstStyle/>
          <a:p>
            <a:r>
              <a:rPr lang="en-GB" sz="2400" b="1">
                <a:solidFill>
                  <a:srgbClr val="1B1A69"/>
                </a:solidFill>
              </a:rPr>
              <a:t>Provide high-quality feedback</a:t>
            </a:r>
            <a:r>
              <a:rPr lang="en-GB" sz="2400"/>
              <a:t>.</a:t>
            </a:r>
          </a:p>
        </p:txBody>
      </p:sp>
      <p:grpSp>
        <p:nvGrpSpPr>
          <p:cNvPr id="95" name="Group 94"/>
          <p:cNvGrpSpPr/>
          <p:nvPr/>
        </p:nvGrpSpPr>
        <p:grpSpPr>
          <a:xfrm>
            <a:off x="884110" y="3079923"/>
            <a:ext cx="719667" cy="733118"/>
            <a:chOff x="152400" y="3352800"/>
            <a:chExt cx="719667" cy="733118"/>
          </a:xfrm>
        </p:grpSpPr>
        <p:sp>
          <p:nvSpPr>
            <p:cNvPr id="96" name="Oval 95"/>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7" name="TextBox 96"/>
            <p:cNvSpPr txBox="1"/>
            <p:nvPr/>
          </p:nvSpPr>
          <p:spPr>
            <a:xfrm>
              <a:off x="314739" y="3375080"/>
              <a:ext cx="429926" cy="646331"/>
            </a:xfrm>
            <a:prstGeom prst="rect">
              <a:avLst/>
            </a:prstGeom>
            <a:noFill/>
          </p:spPr>
          <p:txBody>
            <a:bodyPr wrap="none" rtlCol="0">
              <a:spAutoFit/>
            </a:bodyPr>
            <a:lstStyle/>
            <a:p>
              <a:r>
                <a:rPr lang="en-GB" sz="3600" b="1">
                  <a:ln>
                    <a:solidFill>
                      <a:schemeClr val="tx1"/>
                    </a:solidFill>
                  </a:ln>
                  <a:latin typeface="Tw Cen MT" panose="020B0602020104020603" pitchFamily="34" charset="0"/>
                </a:rPr>
                <a:t>1</a:t>
              </a:r>
            </a:p>
          </p:txBody>
        </p:sp>
      </p:grpSp>
      <p:grpSp>
        <p:nvGrpSpPr>
          <p:cNvPr id="101" name="Group 100"/>
          <p:cNvGrpSpPr/>
          <p:nvPr/>
        </p:nvGrpSpPr>
        <p:grpSpPr>
          <a:xfrm>
            <a:off x="884110" y="2069270"/>
            <a:ext cx="719667" cy="733118"/>
            <a:chOff x="152400" y="3352800"/>
            <a:chExt cx="719667" cy="733118"/>
          </a:xfrm>
        </p:grpSpPr>
        <p:sp>
          <p:nvSpPr>
            <p:cNvPr id="102" name="Oval 10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3" name="TextBox 102"/>
            <p:cNvSpPr txBox="1"/>
            <p:nvPr/>
          </p:nvSpPr>
          <p:spPr>
            <a:xfrm>
              <a:off x="314739" y="3375080"/>
              <a:ext cx="429926" cy="646331"/>
            </a:xfrm>
            <a:prstGeom prst="rect">
              <a:avLst/>
            </a:prstGeom>
            <a:noFill/>
          </p:spPr>
          <p:txBody>
            <a:bodyPr wrap="none" rtlCol="0">
              <a:spAutoFit/>
            </a:bodyPr>
            <a:lstStyle/>
            <a:p>
              <a:r>
                <a:rPr lang="en-GB" sz="3600" b="1">
                  <a:ln>
                    <a:solidFill>
                      <a:schemeClr val="tx1"/>
                    </a:solidFill>
                  </a:ln>
                  <a:latin typeface="Tw Cen MT" panose="020B0602020104020603" pitchFamily="34" charset="0"/>
                </a:rPr>
                <a:t>1</a:t>
              </a:r>
            </a:p>
          </p:txBody>
        </p:sp>
      </p:grpSp>
      <p:grpSp>
        <p:nvGrpSpPr>
          <p:cNvPr id="104" name="Group 103"/>
          <p:cNvGrpSpPr/>
          <p:nvPr/>
        </p:nvGrpSpPr>
        <p:grpSpPr>
          <a:xfrm>
            <a:off x="6383958" y="2086965"/>
            <a:ext cx="719667" cy="733118"/>
            <a:chOff x="152400" y="3352800"/>
            <a:chExt cx="719667" cy="733118"/>
          </a:xfrm>
        </p:grpSpPr>
        <p:sp>
          <p:nvSpPr>
            <p:cNvPr id="105" name="Oval 10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6" name="TextBox 105"/>
            <p:cNvSpPr txBox="1"/>
            <p:nvPr/>
          </p:nvSpPr>
          <p:spPr>
            <a:xfrm>
              <a:off x="314739" y="3375080"/>
              <a:ext cx="429926" cy="646331"/>
            </a:xfrm>
            <a:prstGeom prst="rect">
              <a:avLst/>
            </a:prstGeom>
            <a:noFill/>
          </p:spPr>
          <p:txBody>
            <a:bodyPr wrap="none" rtlCol="0">
              <a:spAutoFit/>
            </a:bodyPr>
            <a:lstStyle/>
            <a:p>
              <a:r>
                <a:rPr lang="en-US" sz="3600" b="1">
                  <a:ln>
                    <a:solidFill>
                      <a:schemeClr val="tx1"/>
                    </a:solidFill>
                  </a:ln>
                  <a:latin typeface="Tw Cen MT" panose="020B0602020104020603" pitchFamily="34" charset="0"/>
                </a:rPr>
                <a:t>4</a:t>
              </a:r>
              <a:endParaRPr lang="en-GB" sz="3600" b="1">
                <a:ln>
                  <a:solidFill>
                    <a:schemeClr val="tx1"/>
                  </a:solidFill>
                </a:ln>
                <a:latin typeface="Tw Cen MT" panose="020B0602020104020603" pitchFamily="34" charset="0"/>
              </a:endParaRPr>
            </a:p>
          </p:txBody>
        </p:sp>
      </p:grpSp>
      <p:grpSp>
        <p:nvGrpSpPr>
          <p:cNvPr id="107" name="Group 106"/>
          <p:cNvGrpSpPr/>
          <p:nvPr/>
        </p:nvGrpSpPr>
        <p:grpSpPr>
          <a:xfrm>
            <a:off x="6383958" y="3980876"/>
            <a:ext cx="719667" cy="733118"/>
            <a:chOff x="152400" y="3352800"/>
            <a:chExt cx="719667" cy="733118"/>
          </a:xfrm>
        </p:grpSpPr>
        <p:sp>
          <p:nvSpPr>
            <p:cNvPr id="108" name="Oval 10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9" name="TextBox 108"/>
            <p:cNvSpPr txBox="1"/>
            <p:nvPr/>
          </p:nvSpPr>
          <p:spPr>
            <a:xfrm>
              <a:off x="314739" y="3375080"/>
              <a:ext cx="429926" cy="646331"/>
            </a:xfrm>
            <a:prstGeom prst="rect">
              <a:avLst/>
            </a:prstGeom>
            <a:noFill/>
          </p:spPr>
          <p:txBody>
            <a:bodyPr wrap="none" rtlCol="0">
              <a:spAutoFit/>
            </a:bodyPr>
            <a:lstStyle/>
            <a:p>
              <a:r>
                <a:rPr lang="en-US" sz="3600" b="1">
                  <a:ln>
                    <a:solidFill>
                      <a:schemeClr val="tx1"/>
                    </a:solidFill>
                  </a:ln>
                  <a:latin typeface="Tw Cen MT" panose="020B0602020104020603" pitchFamily="34" charset="0"/>
                </a:rPr>
                <a:t>6</a:t>
              </a:r>
              <a:endParaRPr lang="en-GB" sz="3600" b="1">
                <a:ln>
                  <a:solidFill>
                    <a:schemeClr val="tx1"/>
                  </a:solidFill>
                </a:ln>
                <a:latin typeface="Tw Cen MT" panose="020B0602020104020603" pitchFamily="34" charset="0"/>
              </a:endParaRPr>
            </a:p>
          </p:txBody>
        </p:sp>
      </p:grpSp>
      <p:grpSp>
        <p:nvGrpSpPr>
          <p:cNvPr id="110" name="Group 109"/>
          <p:cNvGrpSpPr/>
          <p:nvPr/>
        </p:nvGrpSpPr>
        <p:grpSpPr>
          <a:xfrm>
            <a:off x="6383958" y="2970223"/>
            <a:ext cx="719667" cy="733118"/>
            <a:chOff x="152400" y="3352800"/>
            <a:chExt cx="719667" cy="733118"/>
          </a:xfrm>
        </p:grpSpPr>
        <p:sp>
          <p:nvSpPr>
            <p:cNvPr id="111" name="Oval 11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12" name="TextBox 111"/>
            <p:cNvSpPr txBox="1"/>
            <p:nvPr/>
          </p:nvSpPr>
          <p:spPr>
            <a:xfrm>
              <a:off x="314739" y="3375080"/>
              <a:ext cx="429926" cy="646331"/>
            </a:xfrm>
            <a:prstGeom prst="rect">
              <a:avLst/>
            </a:prstGeom>
            <a:noFill/>
          </p:spPr>
          <p:txBody>
            <a:bodyPr wrap="none" rtlCol="0">
              <a:spAutoFit/>
            </a:bodyPr>
            <a:lstStyle/>
            <a:p>
              <a:r>
                <a:rPr lang="en-US" sz="3600" b="1">
                  <a:ln>
                    <a:solidFill>
                      <a:schemeClr val="tx1"/>
                    </a:solidFill>
                  </a:ln>
                  <a:latin typeface="Tw Cen MT" panose="020B0602020104020603" pitchFamily="34" charset="0"/>
                </a:rPr>
                <a:t>5</a:t>
              </a:r>
              <a:endParaRPr lang="en-GB" sz="3600" b="1">
                <a:ln>
                  <a:solidFill>
                    <a:schemeClr val="tx1"/>
                  </a:solidFill>
                </a:ln>
                <a:latin typeface="Tw Cen MT" panose="020B0602020104020603" pitchFamily="34" charset="0"/>
              </a:endParaRPr>
            </a:p>
          </p:txBody>
        </p:sp>
      </p:grpSp>
      <p:grpSp>
        <p:nvGrpSpPr>
          <p:cNvPr id="113" name="Group 112"/>
          <p:cNvGrpSpPr/>
          <p:nvPr/>
        </p:nvGrpSpPr>
        <p:grpSpPr>
          <a:xfrm>
            <a:off x="6383958" y="4870505"/>
            <a:ext cx="719667" cy="733118"/>
            <a:chOff x="152400" y="3352800"/>
            <a:chExt cx="719667" cy="733118"/>
          </a:xfrm>
        </p:grpSpPr>
        <p:sp>
          <p:nvSpPr>
            <p:cNvPr id="114" name="Oval 1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15" name="TextBox 114"/>
            <p:cNvSpPr txBox="1"/>
            <p:nvPr/>
          </p:nvSpPr>
          <p:spPr>
            <a:xfrm>
              <a:off x="314739" y="3375080"/>
              <a:ext cx="429926" cy="646331"/>
            </a:xfrm>
            <a:prstGeom prst="rect">
              <a:avLst/>
            </a:prstGeom>
            <a:noFill/>
          </p:spPr>
          <p:txBody>
            <a:bodyPr wrap="none" rtlCol="0">
              <a:spAutoFit/>
            </a:bodyPr>
            <a:lstStyle/>
            <a:p>
              <a:r>
                <a:rPr lang="en-US" sz="3600" b="1">
                  <a:ln>
                    <a:solidFill>
                      <a:schemeClr val="tx1"/>
                    </a:solidFill>
                  </a:ln>
                  <a:latin typeface="Tw Cen MT" panose="020B0602020104020603" pitchFamily="34" charset="0"/>
                </a:rPr>
                <a:t>6</a:t>
              </a:r>
              <a:endParaRPr lang="en-GB" sz="3600" b="1">
                <a:ln>
                  <a:solidFill>
                    <a:schemeClr val="tx1"/>
                  </a:solidFill>
                </a:ln>
                <a:latin typeface="Tw Cen MT" panose="020B0602020104020603" pitchFamily="34" charset="0"/>
              </a:endParaRPr>
            </a:p>
          </p:txBody>
        </p:sp>
      </p:grpSp>
      <p:grpSp>
        <p:nvGrpSpPr>
          <p:cNvPr id="32" name="Group 31">
            <a:extLst>
              <a:ext uri="{FF2B5EF4-FFF2-40B4-BE49-F238E27FC236}">
                <a16:creationId xmlns:a16="http://schemas.microsoft.com/office/drawing/2014/main" id="{BCAEC67E-D956-425F-8023-F9FA707D6AC2}"/>
              </a:ext>
            </a:extLst>
          </p:cNvPr>
          <p:cNvGrpSpPr/>
          <p:nvPr/>
        </p:nvGrpSpPr>
        <p:grpSpPr>
          <a:xfrm>
            <a:off x="901578" y="4003156"/>
            <a:ext cx="719667" cy="733118"/>
            <a:chOff x="152400" y="3352800"/>
            <a:chExt cx="719667" cy="733118"/>
          </a:xfrm>
        </p:grpSpPr>
        <p:sp>
          <p:nvSpPr>
            <p:cNvPr id="34" name="Oval 33">
              <a:extLst>
                <a:ext uri="{FF2B5EF4-FFF2-40B4-BE49-F238E27FC236}">
                  <a16:creationId xmlns:a16="http://schemas.microsoft.com/office/drawing/2014/main" id="{F2D40415-44D8-4CFA-AF91-532429890A57}"/>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a:extLst>
                <a:ext uri="{FF2B5EF4-FFF2-40B4-BE49-F238E27FC236}">
                  <a16:creationId xmlns:a16="http://schemas.microsoft.com/office/drawing/2014/main" id="{F66622CC-32CB-4B0C-8A3E-D0C4271DE7A2}"/>
                </a:ext>
              </a:extLst>
            </p:cNvPr>
            <p:cNvSpPr txBox="1"/>
            <p:nvPr/>
          </p:nvSpPr>
          <p:spPr>
            <a:xfrm>
              <a:off x="314739" y="3375080"/>
              <a:ext cx="429926" cy="646331"/>
            </a:xfrm>
            <a:prstGeom prst="rect">
              <a:avLst/>
            </a:prstGeom>
            <a:noFill/>
          </p:spPr>
          <p:txBody>
            <a:bodyPr wrap="none" rtlCol="0">
              <a:spAutoFit/>
            </a:bodyPr>
            <a:lstStyle/>
            <a:p>
              <a:r>
                <a:rPr lang="en-US" sz="3600" b="1">
                  <a:ln>
                    <a:solidFill>
                      <a:schemeClr val="tx1"/>
                    </a:solidFill>
                  </a:ln>
                  <a:latin typeface="Tw Cen MT" panose="020B0602020104020603" pitchFamily="34" charset="0"/>
                </a:rPr>
                <a:t>2</a:t>
              </a:r>
              <a:endParaRPr lang="en-GB" sz="3600" b="1">
                <a:ln>
                  <a:solidFill>
                    <a:schemeClr val="tx1"/>
                  </a:solidFill>
                </a:ln>
                <a:latin typeface="Tw Cen MT" panose="020B0602020104020603" pitchFamily="34" charset="0"/>
              </a:endParaRPr>
            </a:p>
          </p:txBody>
        </p:sp>
      </p:grpSp>
      <p:sp>
        <p:nvSpPr>
          <p:cNvPr id="36" name="TextBox 35">
            <a:extLst>
              <a:ext uri="{FF2B5EF4-FFF2-40B4-BE49-F238E27FC236}">
                <a16:creationId xmlns:a16="http://schemas.microsoft.com/office/drawing/2014/main" id="{29DE6D72-39B6-4BE7-B882-24DC47BAC955}"/>
              </a:ext>
            </a:extLst>
          </p:cNvPr>
          <p:cNvSpPr txBox="1"/>
          <p:nvPr/>
        </p:nvSpPr>
        <p:spPr>
          <a:xfrm>
            <a:off x="1680593" y="3932888"/>
            <a:ext cx="4546800" cy="461665"/>
          </a:xfrm>
          <a:prstGeom prst="rect">
            <a:avLst/>
          </a:prstGeom>
          <a:noFill/>
        </p:spPr>
        <p:txBody>
          <a:bodyPr wrap="square" rtlCol="0">
            <a:spAutoFit/>
          </a:bodyPr>
          <a:lstStyle/>
          <a:p>
            <a:r>
              <a:rPr lang="en-GB" sz="2400"/>
              <a:t>Build on pupils’ prior knowledge.</a:t>
            </a:r>
          </a:p>
        </p:txBody>
      </p:sp>
      <p:grpSp>
        <p:nvGrpSpPr>
          <p:cNvPr id="37" name="Group 36">
            <a:extLst>
              <a:ext uri="{FF2B5EF4-FFF2-40B4-BE49-F238E27FC236}">
                <a16:creationId xmlns:a16="http://schemas.microsoft.com/office/drawing/2014/main" id="{9895C4DB-02EE-47C7-B952-B30EB0B6C3A5}"/>
              </a:ext>
            </a:extLst>
          </p:cNvPr>
          <p:cNvGrpSpPr/>
          <p:nvPr/>
        </p:nvGrpSpPr>
        <p:grpSpPr>
          <a:xfrm>
            <a:off x="884109" y="4870505"/>
            <a:ext cx="719667" cy="733118"/>
            <a:chOff x="152400" y="3352800"/>
            <a:chExt cx="719667" cy="733118"/>
          </a:xfrm>
        </p:grpSpPr>
        <p:sp>
          <p:nvSpPr>
            <p:cNvPr id="38" name="Oval 37">
              <a:extLst>
                <a:ext uri="{FF2B5EF4-FFF2-40B4-BE49-F238E27FC236}">
                  <a16:creationId xmlns:a16="http://schemas.microsoft.com/office/drawing/2014/main" id="{DD5E9C6B-7A61-4136-A78D-3154F05A58E8}"/>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9" name="TextBox 38">
              <a:extLst>
                <a:ext uri="{FF2B5EF4-FFF2-40B4-BE49-F238E27FC236}">
                  <a16:creationId xmlns:a16="http://schemas.microsoft.com/office/drawing/2014/main" id="{0AF4EF93-3FA5-416E-B70A-D2CE383F9017}"/>
                </a:ext>
              </a:extLst>
            </p:cNvPr>
            <p:cNvSpPr txBox="1"/>
            <p:nvPr/>
          </p:nvSpPr>
          <p:spPr>
            <a:xfrm>
              <a:off x="314739" y="3375080"/>
              <a:ext cx="429926" cy="646331"/>
            </a:xfrm>
            <a:prstGeom prst="rect">
              <a:avLst/>
            </a:prstGeom>
            <a:noFill/>
          </p:spPr>
          <p:txBody>
            <a:bodyPr wrap="none" rtlCol="0">
              <a:spAutoFit/>
            </a:bodyPr>
            <a:lstStyle/>
            <a:p>
              <a:r>
                <a:rPr lang="en-US" sz="3600" b="1">
                  <a:ln>
                    <a:solidFill>
                      <a:schemeClr val="tx1"/>
                    </a:solidFill>
                  </a:ln>
                  <a:latin typeface="Tw Cen MT" panose="020B0602020104020603" pitchFamily="34" charset="0"/>
                </a:rPr>
                <a:t>3</a:t>
              </a:r>
              <a:endParaRPr lang="en-GB" sz="3600" b="1">
                <a:ln>
                  <a:solidFill>
                    <a:schemeClr val="tx1"/>
                  </a:solidFill>
                </a:ln>
                <a:latin typeface="Tw Cen MT" panose="020B0602020104020603" pitchFamily="34" charset="0"/>
              </a:endParaRPr>
            </a:p>
          </p:txBody>
        </p:sp>
      </p:grpSp>
      <p:sp>
        <p:nvSpPr>
          <p:cNvPr id="40" name="TextBox 39">
            <a:extLst>
              <a:ext uri="{FF2B5EF4-FFF2-40B4-BE49-F238E27FC236}">
                <a16:creationId xmlns:a16="http://schemas.microsoft.com/office/drawing/2014/main" id="{5FA7B128-6D15-4059-A145-40CCB513E60D}"/>
              </a:ext>
            </a:extLst>
          </p:cNvPr>
          <p:cNvSpPr txBox="1"/>
          <p:nvPr/>
        </p:nvSpPr>
        <p:spPr>
          <a:xfrm>
            <a:off x="1693579" y="4892785"/>
            <a:ext cx="4546800" cy="830997"/>
          </a:xfrm>
          <a:prstGeom prst="rect">
            <a:avLst/>
          </a:prstGeom>
          <a:noFill/>
        </p:spPr>
        <p:txBody>
          <a:bodyPr wrap="square" rtlCol="0">
            <a:spAutoFit/>
          </a:bodyPr>
          <a:lstStyle/>
          <a:p>
            <a:r>
              <a:rPr lang="en-GB" sz="2400"/>
              <a:t>Deliver a carefully sequenced and coherent curriculum.</a:t>
            </a:r>
          </a:p>
        </p:txBody>
      </p:sp>
    </p:spTree>
    <p:custDataLst>
      <p:tags r:id="rId1"/>
    </p:custDataLst>
    <p:extLst>
      <p:ext uri="{BB962C8B-B14F-4D97-AF65-F5344CB8AC3E}">
        <p14:creationId xmlns:p14="http://schemas.microsoft.com/office/powerpoint/2010/main" val="31379360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90AD-C3BF-5341-9236-6D52C6F43423}"/>
              </a:ext>
            </a:extLst>
          </p:cNvPr>
          <p:cNvSpPr>
            <a:spLocks noGrp="1"/>
          </p:cNvSpPr>
          <p:nvPr>
            <p:ph type="title"/>
          </p:nvPr>
        </p:nvSpPr>
        <p:spPr>
          <a:xfrm>
            <a:off x="838200" y="498791"/>
            <a:ext cx="10515600" cy="1325563"/>
          </a:xfrm>
        </p:spPr>
        <p:txBody>
          <a:bodyPr/>
          <a:lstStyle/>
          <a:p>
            <a:pPr algn="ctr"/>
            <a:r>
              <a:rPr lang="en-US"/>
              <a:t>Progression from EYFS – Y6</a:t>
            </a:r>
          </a:p>
        </p:txBody>
      </p:sp>
      <p:pic>
        <p:nvPicPr>
          <p:cNvPr id="3" name="Picture 2">
            <a:extLst>
              <a:ext uri="{FF2B5EF4-FFF2-40B4-BE49-F238E27FC236}">
                <a16:creationId xmlns:a16="http://schemas.microsoft.com/office/drawing/2014/main" id="{3BFAC902-67F8-45B9-8467-A2A687F0C796}"/>
              </a:ext>
            </a:extLst>
          </p:cNvPr>
          <p:cNvPicPr>
            <a:picLocks noChangeAspect="1"/>
          </p:cNvPicPr>
          <p:nvPr/>
        </p:nvPicPr>
        <p:blipFill>
          <a:blip r:embed="rId3"/>
          <a:stretch>
            <a:fillRect/>
          </a:stretch>
        </p:blipFill>
        <p:spPr>
          <a:xfrm>
            <a:off x="0" y="1824354"/>
            <a:ext cx="12192000" cy="4869280"/>
          </a:xfrm>
          <a:prstGeom prst="rect">
            <a:avLst/>
          </a:prstGeom>
        </p:spPr>
      </p:pic>
    </p:spTree>
    <p:custDataLst>
      <p:tags r:id="rId1"/>
    </p:custDataLst>
    <p:extLst>
      <p:ext uri="{BB962C8B-B14F-4D97-AF65-F5344CB8AC3E}">
        <p14:creationId xmlns:p14="http://schemas.microsoft.com/office/powerpoint/2010/main" val="9543694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90AD-C3BF-5341-9236-6D52C6F43423}"/>
              </a:ext>
            </a:extLst>
          </p:cNvPr>
          <p:cNvSpPr>
            <a:spLocks noGrp="1"/>
          </p:cNvSpPr>
          <p:nvPr>
            <p:ph type="title"/>
          </p:nvPr>
        </p:nvSpPr>
        <p:spPr/>
        <p:txBody>
          <a:bodyPr/>
          <a:lstStyle/>
          <a:p>
            <a:pPr algn="ctr"/>
            <a:r>
              <a:rPr lang="en-US"/>
              <a:t>Progression from EYFS – Y6</a:t>
            </a:r>
          </a:p>
        </p:txBody>
      </p:sp>
      <p:pic>
        <p:nvPicPr>
          <p:cNvPr id="5" name="Picture 4">
            <a:extLst>
              <a:ext uri="{FF2B5EF4-FFF2-40B4-BE49-F238E27FC236}">
                <a16:creationId xmlns:a16="http://schemas.microsoft.com/office/drawing/2014/main" id="{D72BBD36-0FFA-4E8C-AFEB-334455248BB9}"/>
              </a:ext>
            </a:extLst>
          </p:cNvPr>
          <p:cNvPicPr>
            <a:picLocks noChangeAspect="1"/>
          </p:cNvPicPr>
          <p:nvPr/>
        </p:nvPicPr>
        <p:blipFill>
          <a:blip r:embed="rId3"/>
          <a:stretch>
            <a:fillRect/>
          </a:stretch>
        </p:blipFill>
        <p:spPr>
          <a:xfrm>
            <a:off x="0" y="1690688"/>
            <a:ext cx="12192000" cy="3810000"/>
          </a:xfrm>
          <a:prstGeom prst="rect">
            <a:avLst/>
          </a:prstGeom>
        </p:spPr>
      </p:pic>
    </p:spTree>
    <p:custDataLst>
      <p:tags r:id="rId1"/>
    </p:custDataLst>
    <p:extLst>
      <p:ext uri="{BB962C8B-B14F-4D97-AF65-F5344CB8AC3E}">
        <p14:creationId xmlns:p14="http://schemas.microsoft.com/office/powerpoint/2010/main" val="17317747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90AD-C3BF-5341-9236-6D52C6F43423}"/>
              </a:ext>
            </a:extLst>
          </p:cNvPr>
          <p:cNvSpPr>
            <a:spLocks noGrp="1"/>
          </p:cNvSpPr>
          <p:nvPr>
            <p:ph type="title"/>
          </p:nvPr>
        </p:nvSpPr>
        <p:spPr/>
        <p:txBody>
          <a:bodyPr/>
          <a:lstStyle/>
          <a:p>
            <a:pPr algn="ctr"/>
            <a:r>
              <a:rPr lang="en-US"/>
              <a:t>Progression from EYFS – Y6</a:t>
            </a:r>
          </a:p>
        </p:txBody>
      </p:sp>
      <p:pic>
        <p:nvPicPr>
          <p:cNvPr id="4" name="Picture 3">
            <a:extLst>
              <a:ext uri="{FF2B5EF4-FFF2-40B4-BE49-F238E27FC236}">
                <a16:creationId xmlns:a16="http://schemas.microsoft.com/office/drawing/2014/main" id="{56C86FA1-727C-421C-B581-84CCB4716A25}"/>
              </a:ext>
            </a:extLst>
          </p:cNvPr>
          <p:cNvPicPr>
            <a:picLocks noChangeAspect="1"/>
          </p:cNvPicPr>
          <p:nvPr/>
        </p:nvPicPr>
        <p:blipFill>
          <a:blip r:embed="rId3"/>
          <a:stretch>
            <a:fillRect/>
          </a:stretch>
        </p:blipFill>
        <p:spPr>
          <a:xfrm>
            <a:off x="0" y="1865239"/>
            <a:ext cx="12192000" cy="4776439"/>
          </a:xfrm>
          <a:prstGeom prst="rect">
            <a:avLst/>
          </a:prstGeom>
        </p:spPr>
      </p:pic>
    </p:spTree>
    <p:custDataLst>
      <p:tags r:id="rId1"/>
    </p:custDataLst>
    <p:extLst>
      <p:ext uri="{BB962C8B-B14F-4D97-AF65-F5344CB8AC3E}">
        <p14:creationId xmlns:p14="http://schemas.microsoft.com/office/powerpoint/2010/main" val="11966424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90AD-C3BF-5341-9236-6D52C6F43423}"/>
              </a:ext>
            </a:extLst>
          </p:cNvPr>
          <p:cNvSpPr>
            <a:spLocks noGrp="1"/>
          </p:cNvSpPr>
          <p:nvPr>
            <p:ph type="title"/>
          </p:nvPr>
        </p:nvSpPr>
        <p:spPr/>
        <p:txBody>
          <a:bodyPr/>
          <a:lstStyle/>
          <a:p>
            <a:pPr algn="ctr"/>
            <a:r>
              <a:rPr lang="en-US"/>
              <a:t>Progression from EYFS – Y6</a:t>
            </a:r>
          </a:p>
        </p:txBody>
      </p:sp>
      <p:pic>
        <p:nvPicPr>
          <p:cNvPr id="4" name="Picture 3">
            <a:extLst>
              <a:ext uri="{FF2B5EF4-FFF2-40B4-BE49-F238E27FC236}">
                <a16:creationId xmlns:a16="http://schemas.microsoft.com/office/drawing/2014/main" id="{0FB2B837-669D-4C22-ADD6-8653CC20EA5C}"/>
              </a:ext>
            </a:extLst>
          </p:cNvPr>
          <p:cNvPicPr>
            <a:picLocks noChangeAspect="1"/>
          </p:cNvPicPr>
          <p:nvPr/>
        </p:nvPicPr>
        <p:blipFill>
          <a:blip r:embed="rId3"/>
          <a:stretch>
            <a:fillRect/>
          </a:stretch>
        </p:blipFill>
        <p:spPr>
          <a:xfrm>
            <a:off x="0" y="1831902"/>
            <a:ext cx="12192000" cy="4873094"/>
          </a:xfrm>
          <a:prstGeom prst="rect">
            <a:avLst/>
          </a:prstGeom>
        </p:spPr>
      </p:pic>
    </p:spTree>
    <p:custDataLst>
      <p:tags r:id="rId1"/>
    </p:custDataLst>
    <p:extLst>
      <p:ext uri="{BB962C8B-B14F-4D97-AF65-F5344CB8AC3E}">
        <p14:creationId xmlns:p14="http://schemas.microsoft.com/office/powerpoint/2010/main" val="21922352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1040258" y="335354"/>
            <a:ext cx="10353855" cy="2169825"/>
          </a:xfrm>
          <a:prstGeom prst="rect">
            <a:avLst/>
          </a:prstGeom>
          <a:noFill/>
        </p:spPr>
        <p:txBody>
          <a:bodyPr wrap="square" rtlCol="0">
            <a:spAutoFit/>
          </a:bodyPr>
          <a:lstStyle/>
          <a:p>
            <a:pPr algn="ctr"/>
            <a:r>
              <a:rPr lang="en-US" sz="4500"/>
              <a:t>Progression across the primary school</a:t>
            </a:r>
          </a:p>
          <a:p>
            <a:pPr algn="ctr"/>
            <a:r>
              <a:rPr lang="en-US" sz="4500"/>
              <a:t>Significant event study</a:t>
            </a:r>
          </a:p>
          <a:p>
            <a:pPr algn="ctr"/>
            <a:r>
              <a:rPr lang="en-US" sz="4500"/>
              <a:t>EYFS</a:t>
            </a:r>
            <a:endParaRPr lang="en-GB" sz="6000"/>
          </a:p>
        </p:txBody>
      </p:sp>
      <p:sp>
        <p:nvSpPr>
          <p:cNvPr id="6" name="TextBox 5">
            <a:extLst>
              <a:ext uri="{FF2B5EF4-FFF2-40B4-BE49-F238E27FC236}">
                <a16:creationId xmlns:a16="http://schemas.microsoft.com/office/drawing/2014/main" id="{3574428A-44E2-4D78-AC3F-2DB3FAA1A225}"/>
              </a:ext>
            </a:extLst>
          </p:cNvPr>
          <p:cNvSpPr txBox="1"/>
          <p:nvPr/>
        </p:nvSpPr>
        <p:spPr>
          <a:xfrm>
            <a:off x="2049138" y="2566930"/>
            <a:ext cx="1055097" cy="369332"/>
          </a:xfrm>
          <a:prstGeom prst="rect">
            <a:avLst/>
          </a:prstGeom>
          <a:noFill/>
        </p:spPr>
        <p:txBody>
          <a:bodyPr wrap="none" rtlCol="0">
            <a:spAutoFit/>
          </a:bodyPr>
          <a:lstStyle/>
          <a:p>
            <a:r>
              <a:rPr lang="en-GB"/>
              <a:t>NURSERY</a:t>
            </a:r>
          </a:p>
        </p:txBody>
      </p:sp>
      <p:sp>
        <p:nvSpPr>
          <p:cNvPr id="7" name="TextBox 6">
            <a:extLst>
              <a:ext uri="{FF2B5EF4-FFF2-40B4-BE49-F238E27FC236}">
                <a16:creationId xmlns:a16="http://schemas.microsoft.com/office/drawing/2014/main" id="{613C0E74-E036-49CA-BE33-8997E6E300CE}"/>
              </a:ext>
            </a:extLst>
          </p:cNvPr>
          <p:cNvSpPr txBox="1"/>
          <p:nvPr/>
        </p:nvSpPr>
        <p:spPr>
          <a:xfrm>
            <a:off x="8251746" y="2566930"/>
            <a:ext cx="1243738" cy="369332"/>
          </a:xfrm>
          <a:prstGeom prst="rect">
            <a:avLst/>
          </a:prstGeom>
          <a:noFill/>
        </p:spPr>
        <p:txBody>
          <a:bodyPr wrap="none" rtlCol="0">
            <a:spAutoFit/>
          </a:bodyPr>
          <a:lstStyle/>
          <a:p>
            <a:r>
              <a:rPr lang="en-GB"/>
              <a:t>RECEPTION</a:t>
            </a:r>
          </a:p>
        </p:txBody>
      </p:sp>
      <p:pic>
        <p:nvPicPr>
          <p:cNvPr id="2" name="Picture 1">
            <a:extLst>
              <a:ext uri="{FF2B5EF4-FFF2-40B4-BE49-F238E27FC236}">
                <a16:creationId xmlns:a16="http://schemas.microsoft.com/office/drawing/2014/main" id="{B0286087-1000-4F9A-9E85-B00D27ADCB4E}"/>
              </a:ext>
            </a:extLst>
          </p:cNvPr>
          <p:cNvPicPr>
            <a:picLocks noChangeAspect="1"/>
          </p:cNvPicPr>
          <p:nvPr/>
        </p:nvPicPr>
        <p:blipFill>
          <a:blip r:embed="rId3"/>
          <a:stretch>
            <a:fillRect/>
          </a:stretch>
        </p:blipFill>
        <p:spPr>
          <a:xfrm>
            <a:off x="1040258" y="3129295"/>
            <a:ext cx="3448050" cy="1428750"/>
          </a:xfrm>
          <a:prstGeom prst="rect">
            <a:avLst/>
          </a:prstGeom>
        </p:spPr>
      </p:pic>
      <p:pic>
        <p:nvPicPr>
          <p:cNvPr id="4" name="Picture 3">
            <a:extLst>
              <a:ext uri="{FF2B5EF4-FFF2-40B4-BE49-F238E27FC236}">
                <a16:creationId xmlns:a16="http://schemas.microsoft.com/office/drawing/2014/main" id="{7CB2A7A4-E854-431F-A9C4-A97C95CB99E9}"/>
              </a:ext>
            </a:extLst>
          </p:cNvPr>
          <p:cNvPicPr>
            <a:picLocks noChangeAspect="1"/>
          </p:cNvPicPr>
          <p:nvPr/>
        </p:nvPicPr>
        <p:blipFill>
          <a:blip r:embed="rId4"/>
          <a:stretch>
            <a:fillRect/>
          </a:stretch>
        </p:blipFill>
        <p:spPr>
          <a:xfrm>
            <a:off x="7121015" y="3129295"/>
            <a:ext cx="3505200" cy="2257425"/>
          </a:xfrm>
          <a:prstGeom prst="rect">
            <a:avLst/>
          </a:prstGeom>
        </p:spPr>
      </p:pic>
    </p:spTree>
    <p:custDataLst>
      <p:tags r:id="rId1"/>
    </p:custDataLst>
    <p:extLst>
      <p:ext uri="{BB962C8B-B14F-4D97-AF65-F5344CB8AC3E}">
        <p14:creationId xmlns:p14="http://schemas.microsoft.com/office/powerpoint/2010/main" val="18526227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A2349C-E8AE-4B7A-8601-1248F26C212F}"/>
              </a:ext>
            </a:extLst>
          </p:cNvPr>
          <p:cNvSpPr txBox="1"/>
          <p:nvPr/>
        </p:nvSpPr>
        <p:spPr>
          <a:xfrm>
            <a:off x="1119048" y="1952322"/>
            <a:ext cx="10353855" cy="784830"/>
          </a:xfrm>
          <a:prstGeom prst="rect">
            <a:avLst/>
          </a:prstGeom>
          <a:noFill/>
        </p:spPr>
        <p:txBody>
          <a:bodyPr wrap="square" rtlCol="0">
            <a:spAutoFit/>
          </a:bodyPr>
          <a:lstStyle/>
          <a:p>
            <a:pPr algn="ctr"/>
            <a:r>
              <a:rPr lang="en-US" sz="4500"/>
              <a:t>Progression in Historical Concepts</a:t>
            </a:r>
            <a:endParaRPr lang="en-GB" sz="6000"/>
          </a:p>
        </p:txBody>
      </p:sp>
    </p:spTree>
    <p:custDataLst>
      <p:tags r:id="rId1"/>
    </p:custDataLst>
    <p:extLst>
      <p:ext uri="{BB962C8B-B14F-4D97-AF65-F5344CB8AC3E}">
        <p14:creationId xmlns:p14="http://schemas.microsoft.com/office/powerpoint/2010/main" val="38083468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063BF3-DA1A-4E6F-A965-157C31DFAD8B}"/>
              </a:ext>
            </a:extLst>
          </p:cNvPr>
          <p:cNvPicPr>
            <a:picLocks noChangeAspect="1"/>
          </p:cNvPicPr>
          <p:nvPr/>
        </p:nvPicPr>
        <p:blipFill>
          <a:blip r:embed="rId3"/>
          <a:stretch>
            <a:fillRect/>
          </a:stretch>
        </p:blipFill>
        <p:spPr>
          <a:xfrm>
            <a:off x="1547812" y="100012"/>
            <a:ext cx="9096375" cy="6657975"/>
          </a:xfrm>
          <a:prstGeom prst="rect">
            <a:avLst/>
          </a:prstGeom>
        </p:spPr>
      </p:pic>
    </p:spTree>
    <p:custDataLst>
      <p:tags r:id="rId1"/>
    </p:custDataLst>
    <p:extLst>
      <p:ext uri="{BB962C8B-B14F-4D97-AF65-F5344CB8AC3E}">
        <p14:creationId xmlns:p14="http://schemas.microsoft.com/office/powerpoint/2010/main" val="25635676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67C94C-D85A-49A3-8E61-6D8F37852EBD}"/>
              </a:ext>
            </a:extLst>
          </p:cNvPr>
          <p:cNvPicPr>
            <a:picLocks noChangeAspect="1"/>
          </p:cNvPicPr>
          <p:nvPr/>
        </p:nvPicPr>
        <p:blipFill>
          <a:blip r:embed="rId2"/>
          <a:stretch>
            <a:fillRect/>
          </a:stretch>
        </p:blipFill>
        <p:spPr>
          <a:xfrm>
            <a:off x="1909762" y="330077"/>
            <a:ext cx="8372475" cy="5400675"/>
          </a:xfrm>
          <a:prstGeom prst="rect">
            <a:avLst/>
          </a:prstGeom>
        </p:spPr>
      </p:pic>
    </p:spTree>
    <p:extLst>
      <p:ext uri="{BB962C8B-B14F-4D97-AF65-F5344CB8AC3E}">
        <p14:creationId xmlns:p14="http://schemas.microsoft.com/office/powerpoint/2010/main" val="19627572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4F7716-76B8-470E-A012-23BE0435C3EA}"/>
              </a:ext>
            </a:extLst>
          </p:cNvPr>
          <p:cNvPicPr>
            <a:picLocks noChangeAspect="1"/>
          </p:cNvPicPr>
          <p:nvPr/>
        </p:nvPicPr>
        <p:blipFill>
          <a:blip r:embed="rId2"/>
          <a:stretch>
            <a:fillRect/>
          </a:stretch>
        </p:blipFill>
        <p:spPr>
          <a:xfrm>
            <a:off x="1790700" y="197461"/>
            <a:ext cx="8610600" cy="5335832"/>
          </a:xfrm>
          <a:prstGeom prst="rect">
            <a:avLst/>
          </a:prstGeom>
        </p:spPr>
      </p:pic>
    </p:spTree>
    <p:extLst>
      <p:ext uri="{BB962C8B-B14F-4D97-AF65-F5344CB8AC3E}">
        <p14:creationId xmlns:p14="http://schemas.microsoft.com/office/powerpoint/2010/main" val="249601983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8600D-7363-4F3D-B539-EC95508F516A}"/>
              </a:ext>
            </a:extLst>
          </p:cNvPr>
          <p:cNvPicPr>
            <a:picLocks noChangeAspect="1"/>
          </p:cNvPicPr>
          <p:nvPr/>
        </p:nvPicPr>
        <p:blipFill>
          <a:blip r:embed="rId3"/>
          <a:stretch>
            <a:fillRect/>
          </a:stretch>
        </p:blipFill>
        <p:spPr>
          <a:xfrm>
            <a:off x="1614487" y="95250"/>
            <a:ext cx="8963025" cy="6667500"/>
          </a:xfrm>
          <a:prstGeom prst="rect">
            <a:avLst/>
          </a:prstGeom>
        </p:spPr>
      </p:pic>
    </p:spTree>
    <p:custDataLst>
      <p:tags r:id="rId1"/>
    </p:custDataLst>
    <p:extLst>
      <p:ext uri="{BB962C8B-B14F-4D97-AF65-F5344CB8AC3E}">
        <p14:creationId xmlns:p14="http://schemas.microsoft.com/office/powerpoint/2010/main" val="2330404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03" y="1218210"/>
            <a:ext cx="822889" cy="838200"/>
          </a:xfrm>
          <a:prstGeom prst="rect">
            <a:avLst/>
          </a:prstGeom>
        </p:spPr>
      </p:pic>
      <p:sp>
        <p:nvSpPr>
          <p:cNvPr id="10" name="TextBox 9"/>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a:t>
            </a:r>
            <a:endParaRPr lang="en-GB" sz="3600" b="1" spc="-100">
              <a:solidFill>
                <a:srgbClr val="B4B5E2"/>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Practice Statements: </a:t>
            </a:r>
            <a:r>
              <a:rPr lang="en-GB" sz="4400">
                <a:latin typeface="Tw Cen MT" panose="020B0602020104020603" pitchFamily="34" charset="0"/>
              </a:rPr>
              <a:t>Learn how to…</a:t>
            </a:r>
          </a:p>
        </p:txBody>
      </p:sp>
      <p:sp>
        <p:nvSpPr>
          <p:cNvPr id="67" name="TextBox 66"/>
          <p:cNvSpPr txBox="1"/>
          <p:nvPr/>
        </p:nvSpPr>
        <p:spPr>
          <a:xfrm>
            <a:off x="1693579" y="2266126"/>
            <a:ext cx="5156400" cy="830997"/>
          </a:xfrm>
          <a:prstGeom prst="rect">
            <a:avLst/>
          </a:prstGeom>
          <a:noFill/>
        </p:spPr>
        <p:txBody>
          <a:bodyPr wrap="square" rtlCol="0">
            <a:spAutoFit/>
          </a:bodyPr>
          <a:lstStyle/>
          <a:p>
            <a:r>
              <a:rPr lang="en-GB" sz="2400"/>
              <a:t>Develop a positive, predictable and safe environment for all pupils.</a:t>
            </a:r>
          </a:p>
        </p:txBody>
      </p:sp>
      <p:sp>
        <p:nvSpPr>
          <p:cNvPr id="71" name="TextBox 70"/>
          <p:cNvSpPr txBox="1"/>
          <p:nvPr/>
        </p:nvSpPr>
        <p:spPr>
          <a:xfrm>
            <a:off x="1693579" y="3139774"/>
            <a:ext cx="5177868" cy="461665"/>
          </a:xfrm>
          <a:prstGeom prst="rect">
            <a:avLst/>
          </a:prstGeom>
          <a:noFill/>
        </p:spPr>
        <p:txBody>
          <a:bodyPr wrap="square" rtlCol="0">
            <a:spAutoFit/>
          </a:bodyPr>
          <a:lstStyle/>
          <a:p>
            <a:r>
              <a:rPr lang="en-GB" sz="2400"/>
              <a:t>Motivate pupils.</a:t>
            </a:r>
          </a:p>
        </p:txBody>
      </p:sp>
      <p:grpSp>
        <p:nvGrpSpPr>
          <p:cNvPr id="61" name="Group 60"/>
          <p:cNvGrpSpPr/>
          <p:nvPr/>
        </p:nvGrpSpPr>
        <p:grpSpPr>
          <a:xfrm>
            <a:off x="860046" y="3158718"/>
            <a:ext cx="719667" cy="733118"/>
            <a:chOff x="152400" y="3352800"/>
            <a:chExt cx="719667" cy="733118"/>
          </a:xfrm>
        </p:grpSpPr>
        <p:sp>
          <p:nvSpPr>
            <p:cNvPr id="62" name="Oval 6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314739" y="3375080"/>
              <a:ext cx="429926" cy="646331"/>
            </a:xfrm>
            <a:prstGeom prst="rect">
              <a:avLst/>
            </a:prstGeom>
            <a:noFill/>
          </p:spPr>
          <p:txBody>
            <a:bodyPr wrap="none" rtlCol="0">
              <a:spAutoFit/>
            </a:bodyPr>
            <a:lstStyle/>
            <a:p>
              <a:r>
                <a:rPr lang="en-US" sz="3600" b="1">
                  <a:ln>
                    <a:solidFill>
                      <a:schemeClr val="tx1"/>
                    </a:solidFill>
                  </a:ln>
                  <a:latin typeface="Tw Cen MT" panose="020B0602020104020603" pitchFamily="34" charset="0"/>
                </a:rPr>
                <a:t>7</a:t>
              </a:r>
              <a:endParaRPr lang="en-GB" sz="3600" b="1">
                <a:ln>
                  <a:solidFill>
                    <a:schemeClr val="tx1"/>
                  </a:solidFill>
                </a:ln>
                <a:latin typeface="Tw Cen MT" panose="020B0602020104020603" pitchFamily="34" charset="0"/>
              </a:endParaRPr>
            </a:p>
          </p:txBody>
        </p:sp>
      </p:grpSp>
      <p:grpSp>
        <p:nvGrpSpPr>
          <p:cNvPr id="84" name="Group 83"/>
          <p:cNvGrpSpPr/>
          <p:nvPr/>
        </p:nvGrpSpPr>
        <p:grpSpPr>
          <a:xfrm>
            <a:off x="813558" y="2306555"/>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314739" y="3375080"/>
              <a:ext cx="429926" cy="646331"/>
            </a:xfrm>
            <a:prstGeom prst="rect">
              <a:avLst/>
            </a:prstGeom>
            <a:noFill/>
          </p:spPr>
          <p:txBody>
            <a:bodyPr wrap="none" rtlCol="0">
              <a:spAutoFit/>
            </a:bodyPr>
            <a:lstStyle/>
            <a:p>
              <a:r>
                <a:rPr lang="en-US" sz="3600" b="1">
                  <a:ln>
                    <a:solidFill>
                      <a:schemeClr val="tx1"/>
                    </a:solidFill>
                  </a:ln>
                  <a:latin typeface="Tw Cen MT" panose="020B0602020104020603" pitchFamily="34" charset="0"/>
                </a:rPr>
                <a:t>7</a:t>
              </a:r>
              <a:endParaRPr lang="en-GB" sz="3600" b="1">
                <a:ln>
                  <a:solidFill>
                    <a:schemeClr val="tx1"/>
                  </a:solidFill>
                </a:ln>
                <a:latin typeface="Tw Cen MT" panose="020B0602020104020603" pitchFamily="34" charset="0"/>
              </a:endParaRPr>
            </a:p>
          </p:txBody>
        </p:sp>
      </p:grpSp>
      <p:sp>
        <p:nvSpPr>
          <p:cNvPr id="44" name="TextBox 43"/>
          <p:cNvSpPr txBox="1"/>
          <p:nvPr/>
        </p:nvSpPr>
        <p:spPr>
          <a:xfrm>
            <a:off x="1719952" y="4944443"/>
            <a:ext cx="4963236" cy="707886"/>
          </a:xfrm>
          <a:prstGeom prst="rect">
            <a:avLst/>
          </a:prstGeom>
          <a:noFill/>
        </p:spPr>
        <p:txBody>
          <a:bodyPr wrap="square" rtlCol="0">
            <a:spAutoFit/>
          </a:bodyPr>
          <a:lstStyle/>
          <a:p>
            <a:r>
              <a:rPr lang="en-GB" i="1">
                <a:solidFill>
                  <a:schemeClr val="bg1">
                    <a:lumMod val="65000"/>
                  </a:schemeClr>
                </a:solidFill>
              </a:rPr>
              <a:t>See full detail in the </a:t>
            </a:r>
            <a:r>
              <a:rPr lang="en-GB" b="1" i="1">
                <a:solidFill>
                  <a:schemeClr val="bg1">
                    <a:lumMod val="65000"/>
                  </a:schemeClr>
                </a:solidFill>
              </a:rPr>
              <a:t>ITT Core Content Framework.</a:t>
            </a:r>
          </a:p>
          <a:p>
            <a:r>
              <a:rPr lang="en-GB" sz="1100">
                <a:solidFill>
                  <a:schemeClr val="bg1">
                    <a:lumMod val="65000"/>
                  </a:schemeClr>
                </a:solidFill>
                <a:hlinkClick r:id="rId4"/>
              </a:rPr>
              <a:t>https://assets.publishing.service.gov.uk/government/uploads/system/uploads/attachment_data/file/843676/Initial_teacher_training_core_content_framework.pdf</a:t>
            </a:r>
            <a:endParaRPr lang="en-GB" sz="1100" b="1" i="1">
              <a:solidFill>
                <a:schemeClr val="bg1">
                  <a:lumMod val="65000"/>
                </a:schemeClr>
              </a:solidFill>
            </a:endParaRPr>
          </a:p>
        </p:txBody>
      </p:sp>
      <p:pic>
        <p:nvPicPr>
          <p:cNvPr id="45" name="Picture 44"/>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3694622" y="4193534"/>
            <a:ext cx="561068" cy="658458"/>
          </a:xfrm>
          <a:prstGeom prst="rect">
            <a:avLst/>
          </a:prstGeom>
        </p:spPr>
      </p:pic>
      <p:grpSp>
        <p:nvGrpSpPr>
          <p:cNvPr id="18" name="Group 17">
            <a:extLst>
              <a:ext uri="{FF2B5EF4-FFF2-40B4-BE49-F238E27FC236}">
                <a16:creationId xmlns:a16="http://schemas.microsoft.com/office/drawing/2014/main" id="{6904FB1B-6856-47A2-9032-A89C4C17C81F}"/>
              </a:ext>
            </a:extLst>
          </p:cNvPr>
          <p:cNvGrpSpPr/>
          <p:nvPr/>
        </p:nvGrpSpPr>
        <p:grpSpPr>
          <a:xfrm>
            <a:off x="6978092" y="2208800"/>
            <a:ext cx="719667" cy="733118"/>
            <a:chOff x="152400" y="3352800"/>
            <a:chExt cx="719667" cy="733118"/>
          </a:xfrm>
        </p:grpSpPr>
        <p:sp>
          <p:nvSpPr>
            <p:cNvPr id="19" name="Oval 18">
              <a:extLst>
                <a:ext uri="{FF2B5EF4-FFF2-40B4-BE49-F238E27FC236}">
                  <a16:creationId xmlns:a16="http://schemas.microsoft.com/office/drawing/2014/main" id="{B8B3277E-49E1-470E-81CE-F64D7CF36A62}"/>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0" name="TextBox 19">
              <a:extLst>
                <a:ext uri="{FF2B5EF4-FFF2-40B4-BE49-F238E27FC236}">
                  <a16:creationId xmlns:a16="http://schemas.microsoft.com/office/drawing/2014/main" id="{A955A866-16F0-4A56-A6D8-65EE5D06B223}"/>
                </a:ext>
              </a:extLst>
            </p:cNvPr>
            <p:cNvSpPr txBox="1"/>
            <p:nvPr/>
          </p:nvSpPr>
          <p:spPr>
            <a:xfrm>
              <a:off x="314739" y="3375080"/>
              <a:ext cx="429926" cy="646331"/>
            </a:xfrm>
            <a:prstGeom prst="rect">
              <a:avLst/>
            </a:prstGeom>
            <a:noFill/>
          </p:spPr>
          <p:txBody>
            <a:bodyPr wrap="none" rtlCol="0">
              <a:spAutoFit/>
            </a:bodyPr>
            <a:lstStyle/>
            <a:p>
              <a:r>
                <a:rPr lang="en-US" sz="3600" b="1">
                  <a:ln>
                    <a:solidFill>
                      <a:schemeClr val="tx1"/>
                    </a:solidFill>
                  </a:ln>
                  <a:latin typeface="Tw Cen MT" panose="020B0602020104020603" pitchFamily="34" charset="0"/>
                </a:rPr>
                <a:t>8</a:t>
              </a:r>
              <a:endParaRPr lang="en-GB" sz="3600" b="1">
                <a:ln>
                  <a:solidFill>
                    <a:schemeClr val="tx1"/>
                  </a:solidFill>
                </a:ln>
                <a:latin typeface="Tw Cen MT" panose="020B0602020104020603" pitchFamily="34" charset="0"/>
              </a:endParaRPr>
            </a:p>
          </p:txBody>
        </p:sp>
      </p:grpSp>
      <p:sp>
        <p:nvSpPr>
          <p:cNvPr id="21" name="TextBox 20">
            <a:extLst>
              <a:ext uri="{FF2B5EF4-FFF2-40B4-BE49-F238E27FC236}">
                <a16:creationId xmlns:a16="http://schemas.microsoft.com/office/drawing/2014/main" id="{43AFA729-66B6-4703-BE91-788B13390BFA}"/>
              </a:ext>
            </a:extLst>
          </p:cNvPr>
          <p:cNvSpPr txBox="1"/>
          <p:nvPr/>
        </p:nvSpPr>
        <p:spPr>
          <a:xfrm>
            <a:off x="7825872" y="2268190"/>
            <a:ext cx="3806147" cy="461665"/>
          </a:xfrm>
          <a:prstGeom prst="rect">
            <a:avLst/>
          </a:prstGeom>
          <a:noFill/>
        </p:spPr>
        <p:txBody>
          <a:bodyPr wrap="square" rtlCol="0">
            <a:spAutoFit/>
          </a:bodyPr>
          <a:lstStyle/>
          <a:p>
            <a:r>
              <a:rPr lang="en-GB" sz="2400"/>
              <a:t>Develop as a professional.</a:t>
            </a:r>
          </a:p>
        </p:txBody>
      </p:sp>
    </p:spTree>
    <p:custDataLst>
      <p:tags r:id="rId1"/>
    </p:custDataLst>
    <p:extLst>
      <p:ext uri="{BB962C8B-B14F-4D97-AF65-F5344CB8AC3E}">
        <p14:creationId xmlns:p14="http://schemas.microsoft.com/office/powerpoint/2010/main" val="38424559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02B6F0-EDB4-4036-A7A2-8A6B0583A840}"/>
              </a:ext>
            </a:extLst>
          </p:cNvPr>
          <p:cNvPicPr>
            <a:picLocks noChangeAspect="1"/>
          </p:cNvPicPr>
          <p:nvPr/>
        </p:nvPicPr>
        <p:blipFill>
          <a:blip r:embed="rId2"/>
          <a:stretch>
            <a:fillRect/>
          </a:stretch>
        </p:blipFill>
        <p:spPr>
          <a:xfrm>
            <a:off x="1752600" y="195262"/>
            <a:ext cx="8686800" cy="6467475"/>
          </a:xfrm>
          <a:prstGeom prst="rect">
            <a:avLst/>
          </a:prstGeom>
        </p:spPr>
      </p:pic>
    </p:spTree>
    <p:extLst>
      <p:ext uri="{BB962C8B-B14F-4D97-AF65-F5344CB8AC3E}">
        <p14:creationId xmlns:p14="http://schemas.microsoft.com/office/powerpoint/2010/main" val="158974194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22936-432B-4B71-91B0-B980ABD91289}"/>
              </a:ext>
            </a:extLst>
          </p:cNvPr>
          <p:cNvPicPr>
            <a:picLocks noChangeAspect="1"/>
          </p:cNvPicPr>
          <p:nvPr/>
        </p:nvPicPr>
        <p:blipFill>
          <a:blip r:embed="rId2"/>
          <a:stretch>
            <a:fillRect/>
          </a:stretch>
        </p:blipFill>
        <p:spPr>
          <a:xfrm>
            <a:off x="1604962" y="100012"/>
            <a:ext cx="8982075" cy="6657975"/>
          </a:xfrm>
          <a:prstGeom prst="rect">
            <a:avLst/>
          </a:prstGeom>
        </p:spPr>
      </p:pic>
    </p:spTree>
    <p:extLst>
      <p:ext uri="{BB962C8B-B14F-4D97-AF65-F5344CB8AC3E}">
        <p14:creationId xmlns:p14="http://schemas.microsoft.com/office/powerpoint/2010/main" val="36395542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1FCF54-DE10-4EC2-AB0B-A922647F0B12}"/>
              </a:ext>
            </a:extLst>
          </p:cNvPr>
          <p:cNvPicPr>
            <a:picLocks noChangeAspect="1"/>
          </p:cNvPicPr>
          <p:nvPr/>
        </p:nvPicPr>
        <p:blipFill>
          <a:blip r:embed="rId2"/>
          <a:stretch>
            <a:fillRect/>
          </a:stretch>
        </p:blipFill>
        <p:spPr>
          <a:xfrm>
            <a:off x="0" y="187202"/>
            <a:ext cx="8696325" cy="5686425"/>
          </a:xfrm>
          <a:prstGeom prst="rect">
            <a:avLst/>
          </a:prstGeom>
        </p:spPr>
      </p:pic>
      <p:pic>
        <p:nvPicPr>
          <p:cNvPr id="4" name="Picture 3">
            <a:extLst>
              <a:ext uri="{FF2B5EF4-FFF2-40B4-BE49-F238E27FC236}">
                <a16:creationId xmlns:a16="http://schemas.microsoft.com/office/drawing/2014/main" id="{65A5EBE6-C171-4E19-B7E0-5DF19E4B6D77}"/>
              </a:ext>
            </a:extLst>
          </p:cNvPr>
          <p:cNvPicPr>
            <a:picLocks noChangeAspect="1"/>
          </p:cNvPicPr>
          <p:nvPr/>
        </p:nvPicPr>
        <p:blipFill>
          <a:blip r:embed="rId3"/>
          <a:stretch>
            <a:fillRect/>
          </a:stretch>
        </p:blipFill>
        <p:spPr>
          <a:xfrm>
            <a:off x="7253345" y="2091835"/>
            <a:ext cx="4938655" cy="3781792"/>
          </a:xfrm>
          <a:prstGeom prst="rect">
            <a:avLst/>
          </a:prstGeom>
        </p:spPr>
      </p:pic>
    </p:spTree>
    <p:extLst>
      <p:ext uri="{BB962C8B-B14F-4D97-AF65-F5344CB8AC3E}">
        <p14:creationId xmlns:p14="http://schemas.microsoft.com/office/powerpoint/2010/main" val="22128296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0BE7A-FFB8-4C40-9C49-59A4B3E3CC3F}"/>
              </a:ext>
            </a:extLst>
          </p:cNvPr>
          <p:cNvPicPr>
            <a:picLocks noChangeAspect="1"/>
          </p:cNvPicPr>
          <p:nvPr/>
        </p:nvPicPr>
        <p:blipFill>
          <a:blip r:embed="rId2"/>
          <a:stretch>
            <a:fillRect/>
          </a:stretch>
        </p:blipFill>
        <p:spPr>
          <a:xfrm>
            <a:off x="1624012" y="290512"/>
            <a:ext cx="8943975" cy="6276975"/>
          </a:xfrm>
          <a:prstGeom prst="rect">
            <a:avLst/>
          </a:prstGeom>
        </p:spPr>
      </p:pic>
    </p:spTree>
    <p:extLst>
      <p:ext uri="{BB962C8B-B14F-4D97-AF65-F5344CB8AC3E}">
        <p14:creationId xmlns:p14="http://schemas.microsoft.com/office/powerpoint/2010/main" val="32325453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7BB4DF-74B0-4D69-A041-2EBBDB7402B2}"/>
              </a:ext>
            </a:extLst>
          </p:cNvPr>
          <p:cNvPicPr>
            <a:picLocks noChangeAspect="1"/>
          </p:cNvPicPr>
          <p:nvPr/>
        </p:nvPicPr>
        <p:blipFill>
          <a:blip r:embed="rId2"/>
          <a:stretch>
            <a:fillRect/>
          </a:stretch>
        </p:blipFill>
        <p:spPr>
          <a:xfrm>
            <a:off x="1928812" y="522410"/>
            <a:ext cx="8334375" cy="5086350"/>
          </a:xfrm>
          <a:prstGeom prst="rect">
            <a:avLst/>
          </a:prstGeom>
        </p:spPr>
      </p:pic>
    </p:spTree>
    <p:extLst>
      <p:ext uri="{BB962C8B-B14F-4D97-AF65-F5344CB8AC3E}">
        <p14:creationId xmlns:p14="http://schemas.microsoft.com/office/powerpoint/2010/main" val="14799989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A8DFE8-91EB-4244-93FC-036EA843DC0E}"/>
              </a:ext>
            </a:extLst>
          </p:cNvPr>
          <p:cNvPicPr>
            <a:picLocks noChangeAspect="1"/>
          </p:cNvPicPr>
          <p:nvPr/>
        </p:nvPicPr>
        <p:blipFill>
          <a:blip r:embed="rId2"/>
          <a:stretch>
            <a:fillRect/>
          </a:stretch>
        </p:blipFill>
        <p:spPr>
          <a:xfrm>
            <a:off x="1900237" y="309562"/>
            <a:ext cx="8391525" cy="6238875"/>
          </a:xfrm>
          <a:prstGeom prst="rect">
            <a:avLst/>
          </a:prstGeom>
        </p:spPr>
      </p:pic>
    </p:spTree>
    <p:extLst>
      <p:ext uri="{BB962C8B-B14F-4D97-AF65-F5344CB8AC3E}">
        <p14:creationId xmlns:p14="http://schemas.microsoft.com/office/powerpoint/2010/main" val="351677864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B521D4-DF41-4C04-BE7E-E5035E57D8C8}"/>
              </a:ext>
            </a:extLst>
          </p:cNvPr>
          <p:cNvPicPr>
            <a:picLocks noChangeAspect="1"/>
          </p:cNvPicPr>
          <p:nvPr/>
        </p:nvPicPr>
        <p:blipFill>
          <a:blip r:embed="rId2"/>
          <a:stretch>
            <a:fillRect/>
          </a:stretch>
        </p:blipFill>
        <p:spPr>
          <a:xfrm>
            <a:off x="2242038" y="286482"/>
            <a:ext cx="7543800" cy="5276850"/>
          </a:xfrm>
          <a:prstGeom prst="rect">
            <a:avLst/>
          </a:prstGeom>
        </p:spPr>
      </p:pic>
    </p:spTree>
    <p:extLst>
      <p:ext uri="{BB962C8B-B14F-4D97-AF65-F5344CB8AC3E}">
        <p14:creationId xmlns:p14="http://schemas.microsoft.com/office/powerpoint/2010/main" val="7413317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62C331-2328-4A6F-8102-A64C18EB6378}"/>
              </a:ext>
            </a:extLst>
          </p:cNvPr>
          <p:cNvPicPr>
            <a:picLocks noChangeAspect="1"/>
          </p:cNvPicPr>
          <p:nvPr/>
        </p:nvPicPr>
        <p:blipFill>
          <a:blip r:embed="rId2"/>
          <a:stretch>
            <a:fillRect/>
          </a:stretch>
        </p:blipFill>
        <p:spPr>
          <a:xfrm>
            <a:off x="2347912" y="395653"/>
            <a:ext cx="7496175" cy="5105400"/>
          </a:xfrm>
          <a:prstGeom prst="rect">
            <a:avLst/>
          </a:prstGeom>
        </p:spPr>
      </p:pic>
    </p:spTree>
    <p:extLst>
      <p:ext uri="{BB962C8B-B14F-4D97-AF65-F5344CB8AC3E}">
        <p14:creationId xmlns:p14="http://schemas.microsoft.com/office/powerpoint/2010/main" val="8311378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31D220-EDF5-48A2-91CF-AD3C3C801088}"/>
              </a:ext>
            </a:extLst>
          </p:cNvPr>
          <p:cNvPicPr>
            <a:picLocks noChangeAspect="1"/>
          </p:cNvPicPr>
          <p:nvPr/>
        </p:nvPicPr>
        <p:blipFill>
          <a:blip r:embed="rId2"/>
          <a:stretch>
            <a:fillRect/>
          </a:stretch>
        </p:blipFill>
        <p:spPr>
          <a:xfrm>
            <a:off x="2371725" y="343632"/>
            <a:ext cx="7448550" cy="5162550"/>
          </a:xfrm>
          <a:prstGeom prst="rect">
            <a:avLst/>
          </a:prstGeom>
        </p:spPr>
      </p:pic>
    </p:spTree>
    <p:extLst>
      <p:ext uri="{BB962C8B-B14F-4D97-AF65-F5344CB8AC3E}">
        <p14:creationId xmlns:p14="http://schemas.microsoft.com/office/powerpoint/2010/main" val="2731203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92CE3-2695-4EB8-8F17-9EACCFE943C0}"/>
              </a:ext>
            </a:extLst>
          </p:cNvPr>
          <p:cNvPicPr>
            <a:picLocks noChangeAspect="1"/>
          </p:cNvPicPr>
          <p:nvPr/>
        </p:nvPicPr>
        <p:blipFill>
          <a:blip r:embed="rId2"/>
          <a:stretch>
            <a:fillRect/>
          </a:stretch>
        </p:blipFill>
        <p:spPr>
          <a:xfrm>
            <a:off x="2438400" y="517646"/>
            <a:ext cx="7315200" cy="5095875"/>
          </a:xfrm>
          <a:prstGeom prst="rect">
            <a:avLst/>
          </a:prstGeom>
        </p:spPr>
      </p:pic>
    </p:spTree>
    <p:extLst>
      <p:ext uri="{BB962C8B-B14F-4D97-AF65-F5344CB8AC3E}">
        <p14:creationId xmlns:p14="http://schemas.microsoft.com/office/powerpoint/2010/main" val="320509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1905"/>
          <a:stretch/>
        </p:blipFill>
        <p:spPr>
          <a:xfrm>
            <a:off x="2465710" y="4164859"/>
            <a:ext cx="2102262" cy="1546664"/>
          </a:xfrm>
          <a:prstGeom prst="rect">
            <a:avLst/>
          </a:prstGeom>
        </p:spPr>
      </p:pic>
      <p:sp>
        <p:nvSpPr>
          <p:cNvPr id="48" name="Rectangle 47"/>
          <p:cNvSpPr/>
          <p:nvPr/>
        </p:nvSpPr>
        <p:spPr>
          <a:xfrm>
            <a:off x="1149350" y="1248834"/>
            <a:ext cx="4734983" cy="723900"/>
          </a:xfrm>
          <a:prstGeom prst="rect">
            <a:avLst/>
          </a:prstGeom>
          <a:solidFill>
            <a:srgbClr val="DED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83711" y="1057216"/>
            <a:ext cx="1193800" cy="1117600"/>
          </a:xfrm>
          <a:prstGeom prst="ellipse">
            <a:avLst/>
          </a:prstGeom>
          <a:solidFill>
            <a:srgbClr val="1B1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Academic Reading </a:t>
            </a:r>
            <a:r>
              <a:rPr lang="en-GB" sz="4400" b="1">
                <a:latin typeface="Tw Cen MT" panose="020B0602020104020603" pitchFamily="34" charset="0"/>
                <a:sym typeface="Wingdings" panose="05000000000000000000" pitchFamily="2" charset="2"/>
              </a:rPr>
              <a:t> </a:t>
            </a:r>
            <a:r>
              <a:rPr lang="en-GB" sz="4400" b="1">
                <a:solidFill>
                  <a:srgbClr val="FFC203"/>
                </a:solidFill>
                <a:latin typeface="Tw Cen MT" panose="020B0602020104020603" pitchFamily="34" charset="0"/>
                <a:sym typeface="Wingdings" panose="05000000000000000000" pitchFamily="2" charset="2"/>
              </a:rPr>
              <a:t>Assigned Bibliography</a:t>
            </a:r>
            <a:endParaRPr lang="en-GB" sz="3600" b="1">
              <a:solidFill>
                <a:srgbClr val="FFC203"/>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462811" y="2018275"/>
            <a:ext cx="4546800" cy="2677656"/>
          </a:xfrm>
          <a:prstGeom prst="rect">
            <a:avLst/>
          </a:prstGeom>
          <a:noFill/>
        </p:spPr>
        <p:txBody>
          <a:bodyPr wrap="square" rtlCol="0">
            <a:spAutoFit/>
          </a:bodyPr>
          <a:lstStyle/>
          <a:p>
            <a:r>
              <a:rPr lang="en-GB" sz="1200"/>
              <a:t>Early Years Foundation Stage Framework 2021: Understanding the World</a:t>
            </a:r>
          </a:p>
          <a:p>
            <a:r>
              <a:rPr lang="en-GB" sz="1200" u="sng">
                <a:hlinkClick r:id="rId6"/>
              </a:rPr>
              <a:t>https://assets.publishing.service.gov.uk/government/uploads/system/uploads/attachment_data/file/974907/EYFS_framework_-_March_2021.pdf</a:t>
            </a:r>
            <a:r>
              <a:rPr lang="en-GB" sz="1200" u="sng"/>
              <a:t> </a:t>
            </a:r>
            <a:endParaRPr lang="en-GB" sz="1200"/>
          </a:p>
          <a:p>
            <a:endParaRPr lang="en-US" sz="1200" i="1"/>
          </a:p>
          <a:p>
            <a:endParaRPr lang="en-US" sz="1200" i="1"/>
          </a:p>
          <a:p>
            <a:r>
              <a:rPr lang="en-GB" sz="1200"/>
              <a:t>History programmes of study: key stages 1 and 2, DfE, 2013 </a:t>
            </a:r>
            <a:r>
              <a:rPr lang="en-GB" sz="1200" u="sng">
                <a:hlinkClick r:id="rId7"/>
              </a:rPr>
              <a:t>https://assets.publishing.service.gov.uk/government/uploads/system/uploads/attachment_data/file/23 9035/PRIMARY_national_curriculum_-_History.pdf</a:t>
            </a:r>
            <a:r>
              <a:rPr lang="en-GB" sz="1200"/>
              <a:t> </a:t>
            </a:r>
          </a:p>
          <a:p>
            <a:endParaRPr lang="en-US" sz="1200" i="1"/>
          </a:p>
          <a:p>
            <a:endParaRPr lang="en-US" sz="1200" i="1"/>
          </a:p>
          <a:p>
            <a:endParaRPr lang="en-GB" sz="1200" i="1"/>
          </a:p>
        </p:txBody>
      </p:sp>
      <p:sp>
        <p:nvSpPr>
          <p:cNvPr id="44" name="TextBox 43"/>
          <p:cNvSpPr txBox="1"/>
          <p:nvPr/>
        </p:nvSpPr>
        <p:spPr>
          <a:xfrm>
            <a:off x="7129825" y="1996462"/>
            <a:ext cx="4546800" cy="3231654"/>
          </a:xfrm>
          <a:prstGeom prst="rect">
            <a:avLst/>
          </a:prstGeom>
          <a:noFill/>
        </p:spPr>
        <p:txBody>
          <a:bodyPr wrap="square" rtlCol="0">
            <a:spAutoFit/>
          </a:bodyPr>
          <a:lstStyle/>
          <a:p>
            <a:r>
              <a:rPr lang="en-GB" sz="1200"/>
              <a:t>Learning To Teach History In The Primary School, Rosie Turner-Bisset, 2004</a:t>
            </a:r>
          </a:p>
          <a:p>
            <a:r>
              <a:rPr lang="en-GB" sz="1200"/>
              <a:t>Carmel LRC: SR 372.89 TUR ISBN-13: 9781843121152</a:t>
            </a:r>
          </a:p>
          <a:p>
            <a:endParaRPr lang="en-US" sz="1200"/>
          </a:p>
          <a:p>
            <a:r>
              <a:rPr lang="en-GB" sz="1200"/>
              <a:t>Primary History : Using The Evidence Of The Historic Environment, English Heritage, 1999 Carmel LRC: SR 372.89 ENG ISBN-13: 9781850746508</a:t>
            </a:r>
          </a:p>
          <a:p>
            <a:endParaRPr lang="en-US" sz="1200"/>
          </a:p>
          <a:p>
            <a:r>
              <a:rPr lang="en-GB" sz="1200"/>
              <a:t>Good practice in primary history: celebrating outstanding history teaching through the Quality Mark scheme, Bev Forrest and Mel Jones (Historical Association), 2018</a:t>
            </a:r>
          </a:p>
          <a:p>
            <a:r>
              <a:rPr lang="en-GB" sz="1200" u="sng">
                <a:hlinkClick r:id="rId8"/>
              </a:rPr>
              <a:t>https://www.history.org.uk/files/download/20260/1540545669/PH80GoodpracticeQMBForrestMJones.pdf</a:t>
            </a:r>
            <a:r>
              <a:rPr lang="en-GB" sz="1200"/>
              <a:t> </a:t>
            </a:r>
          </a:p>
          <a:p>
            <a:endParaRPr lang="en-US" sz="1200"/>
          </a:p>
          <a:p>
            <a:r>
              <a:rPr lang="en-GB" sz="1200"/>
              <a:t>Primary Subjects History: Making every child matter, Subject Associations, 2008 </a:t>
            </a:r>
            <a:r>
              <a:rPr lang="en-GB" sz="1200" u="sng">
                <a:hlinkClick r:id="rId9"/>
              </a:rPr>
              <a:t>https://www.subjectassociations.org.uk/wp-content/uploads/2018/07/PS-History.pdf</a:t>
            </a:r>
            <a:r>
              <a:rPr lang="en-GB" sz="1200"/>
              <a:t> </a:t>
            </a:r>
            <a:endParaRPr lang="en-US" sz="1200"/>
          </a:p>
        </p:txBody>
      </p:sp>
      <p:sp>
        <p:nvSpPr>
          <p:cNvPr id="59" name="Rectangle 58"/>
          <p:cNvSpPr/>
          <p:nvPr/>
        </p:nvSpPr>
        <p:spPr>
          <a:xfrm>
            <a:off x="1453045" y="1222559"/>
            <a:ext cx="4583688" cy="769441"/>
          </a:xfrm>
          <a:prstGeom prst="rect">
            <a:avLst/>
          </a:prstGeom>
        </p:spPr>
        <p:txBody>
          <a:bodyPr wrap="square">
            <a:spAutoFit/>
          </a:bodyPr>
          <a:lstStyle/>
          <a:p>
            <a:r>
              <a:rPr lang="en-GB" sz="4400" b="1">
                <a:latin typeface="Tw Cen MT" panose="020B0602020104020603" pitchFamily="34" charset="0"/>
              </a:rPr>
              <a:t>Pre </a:t>
            </a:r>
            <a:r>
              <a:rPr lang="en-GB" sz="4400">
                <a:latin typeface="Tw Cen MT" panose="020B0602020104020603" pitchFamily="34" charset="0"/>
              </a:rPr>
              <a:t>Reading</a:t>
            </a:r>
          </a:p>
        </p:txBody>
      </p:sp>
      <p:sp>
        <p:nvSpPr>
          <p:cNvPr id="28" name="Rectangle 27"/>
          <p:cNvSpPr/>
          <p:nvPr/>
        </p:nvSpPr>
        <p:spPr>
          <a:xfrm>
            <a:off x="7033684" y="1248834"/>
            <a:ext cx="5005916" cy="723900"/>
          </a:xfrm>
          <a:prstGeom prst="rect">
            <a:avLst/>
          </a:prstGeom>
          <a:solidFill>
            <a:srgbClr val="DED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068045" y="1057216"/>
            <a:ext cx="1193800" cy="1117600"/>
          </a:xfrm>
          <a:prstGeom prst="ellipse">
            <a:avLst/>
          </a:prstGeom>
          <a:solidFill>
            <a:srgbClr val="1B1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7379712" y="1197159"/>
            <a:ext cx="4685288" cy="769441"/>
          </a:xfrm>
          <a:prstGeom prst="rect">
            <a:avLst/>
          </a:prstGeom>
        </p:spPr>
        <p:txBody>
          <a:bodyPr wrap="square">
            <a:spAutoFit/>
          </a:bodyPr>
          <a:lstStyle/>
          <a:p>
            <a:r>
              <a:rPr lang="en-GB" sz="4400" b="1">
                <a:latin typeface="Tw Cen MT" panose="020B0602020104020603" pitchFamily="34" charset="0"/>
              </a:rPr>
              <a:t>Follow-Up </a:t>
            </a:r>
            <a:r>
              <a:rPr lang="en-GB" sz="4400">
                <a:latin typeface="Tw Cen MT" panose="020B0602020104020603" pitchFamily="34" charset="0"/>
              </a:rPr>
              <a:t>Reading</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312" y="1179592"/>
            <a:ext cx="879113" cy="886275"/>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0712" y="1204992"/>
            <a:ext cx="879113" cy="886275"/>
          </a:xfrm>
          <a:prstGeom prst="rect">
            <a:avLst/>
          </a:prstGeom>
        </p:spPr>
      </p:pic>
    </p:spTree>
    <p:custDataLst>
      <p:tags r:id="rId1"/>
    </p:custDataLst>
    <p:extLst>
      <p:ext uri="{BB962C8B-B14F-4D97-AF65-F5344CB8AC3E}">
        <p14:creationId xmlns:p14="http://schemas.microsoft.com/office/powerpoint/2010/main" val="4455907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287BDA-B25C-4071-872A-0A200AF955CB}"/>
              </a:ext>
            </a:extLst>
          </p:cNvPr>
          <p:cNvPicPr>
            <a:picLocks noChangeAspect="1"/>
          </p:cNvPicPr>
          <p:nvPr/>
        </p:nvPicPr>
        <p:blipFill>
          <a:blip r:embed="rId2"/>
          <a:stretch>
            <a:fillRect/>
          </a:stretch>
        </p:blipFill>
        <p:spPr>
          <a:xfrm>
            <a:off x="2469722" y="409942"/>
            <a:ext cx="7252555" cy="5297170"/>
          </a:xfrm>
          <a:prstGeom prst="rect">
            <a:avLst/>
          </a:prstGeom>
        </p:spPr>
      </p:pic>
    </p:spTree>
    <p:extLst>
      <p:ext uri="{BB962C8B-B14F-4D97-AF65-F5344CB8AC3E}">
        <p14:creationId xmlns:p14="http://schemas.microsoft.com/office/powerpoint/2010/main" val="34423583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292DCC-7FB7-40D7-90EA-523A90CA8FE7}"/>
              </a:ext>
            </a:extLst>
          </p:cNvPr>
          <p:cNvPicPr>
            <a:picLocks noChangeAspect="1"/>
          </p:cNvPicPr>
          <p:nvPr/>
        </p:nvPicPr>
        <p:blipFill>
          <a:blip r:embed="rId2"/>
          <a:stretch>
            <a:fillRect/>
          </a:stretch>
        </p:blipFill>
        <p:spPr>
          <a:xfrm>
            <a:off x="1757362" y="230431"/>
            <a:ext cx="8677275" cy="5857875"/>
          </a:xfrm>
          <a:prstGeom prst="rect">
            <a:avLst/>
          </a:prstGeom>
        </p:spPr>
      </p:pic>
    </p:spTree>
    <p:extLst>
      <p:ext uri="{BB962C8B-B14F-4D97-AF65-F5344CB8AC3E}">
        <p14:creationId xmlns:p14="http://schemas.microsoft.com/office/powerpoint/2010/main" val="273343071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CAE755-251E-4DC9-B13A-4922545863F9}"/>
              </a:ext>
            </a:extLst>
          </p:cNvPr>
          <p:cNvPicPr>
            <a:picLocks noChangeAspect="1"/>
          </p:cNvPicPr>
          <p:nvPr/>
        </p:nvPicPr>
        <p:blipFill>
          <a:blip r:embed="rId2"/>
          <a:stretch>
            <a:fillRect/>
          </a:stretch>
        </p:blipFill>
        <p:spPr>
          <a:xfrm>
            <a:off x="1585912" y="223837"/>
            <a:ext cx="9020175" cy="6410325"/>
          </a:xfrm>
          <a:prstGeom prst="rect">
            <a:avLst/>
          </a:prstGeom>
        </p:spPr>
      </p:pic>
    </p:spTree>
    <p:extLst>
      <p:ext uri="{BB962C8B-B14F-4D97-AF65-F5344CB8AC3E}">
        <p14:creationId xmlns:p14="http://schemas.microsoft.com/office/powerpoint/2010/main" val="9734158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096CF2-5CC1-466B-8EE5-59D1F8E0070F}"/>
              </a:ext>
            </a:extLst>
          </p:cNvPr>
          <p:cNvPicPr>
            <a:picLocks noChangeAspect="1"/>
          </p:cNvPicPr>
          <p:nvPr/>
        </p:nvPicPr>
        <p:blipFill>
          <a:blip r:embed="rId2"/>
          <a:stretch>
            <a:fillRect/>
          </a:stretch>
        </p:blipFill>
        <p:spPr>
          <a:xfrm>
            <a:off x="1614487" y="76200"/>
            <a:ext cx="8963025" cy="6705600"/>
          </a:xfrm>
          <a:prstGeom prst="rect">
            <a:avLst/>
          </a:prstGeom>
        </p:spPr>
      </p:pic>
    </p:spTree>
    <p:extLst>
      <p:ext uri="{BB962C8B-B14F-4D97-AF65-F5344CB8AC3E}">
        <p14:creationId xmlns:p14="http://schemas.microsoft.com/office/powerpoint/2010/main" val="1512678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1DB251-3612-4076-9E63-59B5FE687807}"/>
              </a:ext>
            </a:extLst>
          </p:cNvPr>
          <p:cNvPicPr>
            <a:picLocks noChangeAspect="1"/>
          </p:cNvPicPr>
          <p:nvPr/>
        </p:nvPicPr>
        <p:blipFill>
          <a:blip r:embed="rId2"/>
          <a:stretch>
            <a:fillRect/>
          </a:stretch>
        </p:blipFill>
        <p:spPr>
          <a:xfrm>
            <a:off x="1709737" y="319087"/>
            <a:ext cx="8772525" cy="6219825"/>
          </a:xfrm>
          <a:prstGeom prst="rect">
            <a:avLst/>
          </a:prstGeom>
        </p:spPr>
      </p:pic>
    </p:spTree>
    <p:extLst>
      <p:ext uri="{BB962C8B-B14F-4D97-AF65-F5344CB8AC3E}">
        <p14:creationId xmlns:p14="http://schemas.microsoft.com/office/powerpoint/2010/main" val="28221537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607A7-A645-4707-A6F4-24E884710E6B}"/>
              </a:ext>
            </a:extLst>
          </p:cNvPr>
          <p:cNvPicPr>
            <a:picLocks noChangeAspect="1"/>
          </p:cNvPicPr>
          <p:nvPr/>
        </p:nvPicPr>
        <p:blipFill>
          <a:blip r:embed="rId2"/>
          <a:stretch>
            <a:fillRect/>
          </a:stretch>
        </p:blipFill>
        <p:spPr>
          <a:xfrm>
            <a:off x="1628775" y="447675"/>
            <a:ext cx="8934450" cy="5962650"/>
          </a:xfrm>
          <a:prstGeom prst="rect">
            <a:avLst/>
          </a:prstGeom>
        </p:spPr>
      </p:pic>
    </p:spTree>
    <p:extLst>
      <p:ext uri="{BB962C8B-B14F-4D97-AF65-F5344CB8AC3E}">
        <p14:creationId xmlns:p14="http://schemas.microsoft.com/office/powerpoint/2010/main" val="16126808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3531B6-EAD6-4A18-966F-7C128A59CB5E}"/>
              </a:ext>
            </a:extLst>
          </p:cNvPr>
          <p:cNvPicPr>
            <a:picLocks noChangeAspect="1"/>
          </p:cNvPicPr>
          <p:nvPr/>
        </p:nvPicPr>
        <p:blipFill>
          <a:blip r:embed="rId2"/>
          <a:stretch>
            <a:fillRect/>
          </a:stretch>
        </p:blipFill>
        <p:spPr>
          <a:xfrm>
            <a:off x="1557337" y="571500"/>
            <a:ext cx="9077325" cy="5715000"/>
          </a:xfrm>
          <a:prstGeom prst="rect">
            <a:avLst/>
          </a:prstGeom>
        </p:spPr>
      </p:pic>
    </p:spTree>
    <p:extLst>
      <p:ext uri="{BB962C8B-B14F-4D97-AF65-F5344CB8AC3E}">
        <p14:creationId xmlns:p14="http://schemas.microsoft.com/office/powerpoint/2010/main" val="284088447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C7CFC3-523C-478F-839E-3BB2C6B37F56}"/>
              </a:ext>
            </a:extLst>
          </p:cNvPr>
          <p:cNvPicPr>
            <a:picLocks noChangeAspect="1"/>
          </p:cNvPicPr>
          <p:nvPr/>
        </p:nvPicPr>
        <p:blipFill>
          <a:blip r:embed="rId2"/>
          <a:stretch>
            <a:fillRect/>
          </a:stretch>
        </p:blipFill>
        <p:spPr>
          <a:xfrm>
            <a:off x="1666875" y="309562"/>
            <a:ext cx="8858250" cy="6238875"/>
          </a:xfrm>
          <a:prstGeom prst="rect">
            <a:avLst/>
          </a:prstGeom>
        </p:spPr>
      </p:pic>
    </p:spTree>
    <p:extLst>
      <p:ext uri="{BB962C8B-B14F-4D97-AF65-F5344CB8AC3E}">
        <p14:creationId xmlns:p14="http://schemas.microsoft.com/office/powerpoint/2010/main" val="20594326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9A9E20-0684-4F64-95AD-B28709372AD0}"/>
              </a:ext>
            </a:extLst>
          </p:cNvPr>
          <p:cNvPicPr>
            <a:picLocks noChangeAspect="1"/>
          </p:cNvPicPr>
          <p:nvPr/>
        </p:nvPicPr>
        <p:blipFill>
          <a:blip r:embed="rId2"/>
          <a:stretch>
            <a:fillRect/>
          </a:stretch>
        </p:blipFill>
        <p:spPr>
          <a:xfrm>
            <a:off x="1666875" y="57150"/>
            <a:ext cx="8858250" cy="6743700"/>
          </a:xfrm>
          <a:prstGeom prst="rect">
            <a:avLst/>
          </a:prstGeom>
        </p:spPr>
      </p:pic>
    </p:spTree>
    <p:extLst>
      <p:ext uri="{BB962C8B-B14F-4D97-AF65-F5344CB8AC3E}">
        <p14:creationId xmlns:p14="http://schemas.microsoft.com/office/powerpoint/2010/main" val="42262896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6E88B1-FA7E-478C-B346-0F4B83C737BD}"/>
              </a:ext>
            </a:extLst>
          </p:cNvPr>
          <p:cNvPicPr>
            <a:picLocks noChangeAspect="1"/>
          </p:cNvPicPr>
          <p:nvPr/>
        </p:nvPicPr>
        <p:blipFill>
          <a:blip r:embed="rId2"/>
          <a:stretch>
            <a:fillRect/>
          </a:stretch>
        </p:blipFill>
        <p:spPr>
          <a:xfrm>
            <a:off x="1614487" y="261937"/>
            <a:ext cx="8963025" cy="6334125"/>
          </a:xfrm>
          <a:prstGeom prst="rect">
            <a:avLst/>
          </a:prstGeom>
        </p:spPr>
      </p:pic>
    </p:spTree>
    <p:extLst>
      <p:ext uri="{BB962C8B-B14F-4D97-AF65-F5344CB8AC3E}">
        <p14:creationId xmlns:p14="http://schemas.microsoft.com/office/powerpoint/2010/main" val="3943455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1076145" y="1525175"/>
            <a:ext cx="10353855" cy="1477328"/>
          </a:xfrm>
          <a:prstGeom prst="rect">
            <a:avLst/>
          </a:prstGeom>
          <a:noFill/>
        </p:spPr>
        <p:txBody>
          <a:bodyPr wrap="square" rtlCol="0">
            <a:spAutoFit/>
          </a:bodyPr>
          <a:lstStyle/>
          <a:p>
            <a:pPr algn="ctr"/>
            <a:r>
              <a:rPr lang="en-US" sz="4500"/>
              <a:t>Session 1: Rationale, Context and National Curriculum</a:t>
            </a:r>
            <a:endParaRPr lang="en-GB" sz="6000"/>
          </a:p>
        </p:txBody>
      </p:sp>
    </p:spTree>
    <p:custDataLst>
      <p:tags r:id="rId1"/>
    </p:custDataLst>
    <p:extLst>
      <p:ext uri="{BB962C8B-B14F-4D97-AF65-F5344CB8AC3E}">
        <p14:creationId xmlns:p14="http://schemas.microsoft.com/office/powerpoint/2010/main" val="157243865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803690-B9F4-4CE8-BC47-BF91B62724C7}"/>
              </a:ext>
            </a:extLst>
          </p:cNvPr>
          <p:cNvPicPr>
            <a:picLocks noChangeAspect="1"/>
          </p:cNvPicPr>
          <p:nvPr/>
        </p:nvPicPr>
        <p:blipFill>
          <a:blip r:embed="rId2"/>
          <a:stretch>
            <a:fillRect/>
          </a:stretch>
        </p:blipFill>
        <p:spPr>
          <a:xfrm>
            <a:off x="2047875" y="419100"/>
            <a:ext cx="8096250" cy="6019800"/>
          </a:xfrm>
          <a:prstGeom prst="rect">
            <a:avLst/>
          </a:prstGeom>
        </p:spPr>
      </p:pic>
    </p:spTree>
    <p:extLst>
      <p:ext uri="{BB962C8B-B14F-4D97-AF65-F5344CB8AC3E}">
        <p14:creationId xmlns:p14="http://schemas.microsoft.com/office/powerpoint/2010/main" val="391790761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F9D45-2FBE-4890-9DE1-70FD9DE49AE6}"/>
              </a:ext>
            </a:extLst>
          </p:cNvPr>
          <p:cNvPicPr>
            <a:picLocks noChangeAspect="1"/>
          </p:cNvPicPr>
          <p:nvPr/>
        </p:nvPicPr>
        <p:blipFill>
          <a:blip r:embed="rId2"/>
          <a:stretch>
            <a:fillRect/>
          </a:stretch>
        </p:blipFill>
        <p:spPr>
          <a:xfrm>
            <a:off x="1976437" y="404812"/>
            <a:ext cx="8239125" cy="6048375"/>
          </a:xfrm>
          <a:prstGeom prst="rect">
            <a:avLst/>
          </a:prstGeom>
        </p:spPr>
      </p:pic>
    </p:spTree>
    <p:extLst>
      <p:ext uri="{BB962C8B-B14F-4D97-AF65-F5344CB8AC3E}">
        <p14:creationId xmlns:p14="http://schemas.microsoft.com/office/powerpoint/2010/main" val="419282775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1EE20C-F368-47DC-8C08-B955B7A95EA6}"/>
              </a:ext>
            </a:extLst>
          </p:cNvPr>
          <p:cNvPicPr>
            <a:picLocks noChangeAspect="1"/>
          </p:cNvPicPr>
          <p:nvPr/>
        </p:nvPicPr>
        <p:blipFill>
          <a:blip r:embed="rId2"/>
          <a:stretch>
            <a:fillRect/>
          </a:stretch>
        </p:blipFill>
        <p:spPr>
          <a:xfrm>
            <a:off x="1876314" y="488433"/>
            <a:ext cx="8162925" cy="6115050"/>
          </a:xfrm>
          <a:prstGeom prst="rect">
            <a:avLst/>
          </a:prstGeom>
        </p:spPr>
      </p:pic>
    </p:spTree>
    <p:extLst>
      <p:ext uri="{BB962C8B-B14F-4D97-AF65-F5344CB8AC3E}">
        <p14:creationId xmlns:p14="http://schemas.microsoft.com/office/powerpoint/2010/main" val="345897381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AC851-096C-4212-9634-FCB2868742B7}"/>
              </a:ext>
            </a:extLst>
          </p:cNvPr>
          <p:cNvPicPr>
            <a:picLocks noChangeAspect="1"/>
          </p:cNvPicPr>
          <p:nvPr/>
        </p:nvPicPr>
        <p:blipFill>
          <a:blip r:embed="rId2"/>
          <a:stretch>
            <a:fillRect/>
          </a:stretch>
        </p:blipFill>
        <p:spPr>
          <a:xfrm>
            <a:off x="2290762" y="507023"/>
            <a:ext cx="7610475" cy="5257800"/>
          </a:xfrm>
          <a:prstGeom prst="rect">
            <a:avLst/>
          </a:prstGeom>
        </p:spPr>
      </p:pic>
    </p:spTree>
    <p:extLst>
      <p:ext uri="{BB962C8B-B14F-4D97-AF65-F5344CB8AC3E}">
        <p14:creationId xmlns:p14="http://schemas.microsoft.com/office/powerpoint/2010/main" val="282932615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31EC6-D287-4801-8E3F-529069AA3D49}"/>
              </a:ext>
            </a:extLst>
          </p:cNvPr>
          <p:cNvSpPr txBox="1"/>
          <p:nvPr/>
        </p:nvSpPr>
        <p:spPr>
          <a:xfrm>
            <a:off x="938937" y="769088"/>
            <a:ext cx="10479472" cy="784830"/>
          </a:xfrm>
          <a:prstGeom prst="rect">
            <a:avLst/>
          </a:prstGeom>
          <a:noFill/>
        </p:spPr>
        <p:txBody>
          <a:bodyPr wrap="none" rtlCol="0">
            <a:spAutoFit/>
          </a:bodyPr>
          <a:lstStyle/>
          <a:p>
            <a:r>
              <a:rPr lang="en-US" sz="4500"/>
              <a:t>Progression of timelines from EYFS to Year 6</a:t>
            </a:r>
            <a:endParaRPr lang="en-GB" sz="4500"/>
          </a:p>
        </p:txBody>
      </p:sp>
      <p:sp>
        <p:nvSpPr>
          <p:cNvPr id="3" name="TextBox 2">
            <a:extLst>
              <a:ext uri="{FF2B5EF4-FFF2-40B4-BE49-F238E27FC236}">
                <a16:creationId xmlns:a16="http://schemas.microsoft.com/office/drawing/2014/main" id="{68230975-1AB7-413D-8C4E-A791FFC08AD5}"/>
              </a:ext>
            </a:extLst>
          </p:cNvPr>
          <p:cNvSpPr txBox="1"/>
          <p:nvPr/>
        </p:nvSpPr>
        <p:spPr>
          <a:xfrm>
            <a:off x="938937" y="2020186"/>
            <a:ext cx="9711954" cy="3416320"/>
          </a:xfrm>
          <a:prstGeom prst="rect">
            <a:avLst/>
          </a:prstGeom>
          <a:noFill/>
        </p:spPr>
        <p:txBody>
          <a:bodyPr wrap="none" rtlCol="0">
            <a:spAutoFit/>
          </a:bodyPr>
          <a:lstStyle/>
          <a:p>
            <a:r>
              <a:rPr lang="en-US"/>
              <a:t>EYFS – Now/next boards for Plan, Do, Review</a:t>
            </a:r>
          </a:p>
          <a:p>
            <a:r>
              <a:rPr lang="en-US"/>
              <a:t>         - Story sequencing</a:t>
            </a:r>
          </a:p>
          <a:p>
            <a:r>
              <a:rPr lang="en-US"/>
              <a:t>         - Sorting old and new</a:t>
            </a:r>
          </a:p>
          <a:p>
            <a:endParaRPr lang="en-US"/>
          </a:p>
          <a:p>
            <a:r>
              <a:rPr lang="en-US"/>
              <a:t>KS1 – Sequencing pictures from old to new</a:t>
            </a:r>
          </a:p>
          <a:p>
            <a:r>
              <a:rPr lang="en-US"/>
              <a:t>        - Placing key events on a timeline of a single event</a:t>
            </a:r>
          </a:p>
          <a:p>
            <a:r>
              <a:rPr lang="en-US"/>
              <a:t> </a:t>
            </a:r>
          </a:p>
          <a:p>
            <a:r>
              <a:rPr lang="en-US"/>
              <a:t>LKS2 – Placing key events on a timeline with pre-existing equidistant intervals across a period of time</a:t>
            </a:r>
          </a:p>
          <a:p>
            <a:endParaRPr lang="en-US"/>
          </a:p>
          <a:p>
            <a:r>
              <a:rPr lang="en-US"/>
              <a:t>UKS2 – Placing key events on a timeline with pre-existing equidistant intervals across a period of time </a:t>
            </a:r>
          </a:p>
          <a:p>
            <a:r>
              <a:rPr lang="en-US"/>
              <a:t>(To be drawn by children) </a:t>
            </a:r>
          </a:p>
          <a:p>
            <a:endParaRPr lang="en-GB"/>
          </a:p>
        </p:txBody>
      </p:sp>
    </p:spTree>
    <p:extLst>
      <p:ext uri="{BB962C8B-B14F-4D97-AF65-F5344CB8AC3E}">
        <p14:creationId xmlns:p14="http://schemas.microsoft.com/office/powerpoint/2010/main" val="46084690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919072" y="1646361"/>
            <a:ext cx="10353855" cy="1477328"/>
          </a:xfrm>
          <a:prstGeom prst="rect">
            <a:avLst/>
          </a:prstGeom>
          <a:noFill/>
        </p:spPr>
        <p:txBody>
          <a:bodyPr wrap="square" rtlCol="0">
            <a:spAutoFit/>
          </a:bodyPr>
          <a:lstStyle/>
          <a:p>
            <a:pPr algn="ctr"/>
            <a:r>
              <a:rPr lang="en-US" sz="4500"/>
              <a:t>Session 5: Use of historical sources of information </a:t>
            </a:r>
            <a:endParaRPr lang="en-GB" sz="6000"/>
          </a:p>
        </p:txBody>
      </p:sp>
    </p:spTree>
    <p:custDataLst>
      <p:tags r:id="rId1"/>
    </p:custDataLst>
    <p:extLst>
      <p:ext uri="{BB962C8B-B14F-4D97-AF65-F5344CB8AC3E}">
        <p14:creationId xmlns:p14="http://schemas.microsoft.com/office/powerpoint/2010/main" val="326588663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E1AE12-A254-43F8-A4F2-8F666912CB32}"/>
              </a:ext>
            </a:extLst>
          </p:cNvPr>
          <p:cNvSpPr txBox="1"/>
          <p:nvPr/>
        </p:nvSpPr>
        <p:spPr>
          <a:xfrm>
            <a:off x="1676148" y="1343751"/>
            <a:ext cx="8996915" cy="2169825"/>
          </a:xfrm>
          <a:prstGeom prst="rect">
            <a:avLst/>
          </a:prstGeom>
          <a:noFill/>
        </p:spPr>
        <p:txBody>
          <a:bodyPr wrap="square" rtlCol="0">
            <a:spAutoFit/>
          </a:bodyPr>
          <a:lstStyle/>
          <a:p>
            <a:pPr algn="ctr"/>
            <a:r>
              <a:rPr lang="en-US" sz="4500"/>
              <a:t>Discuss: Why do you think it is important to use historical sources of information to learn about the past?</a:t>
            </a:r>
            <a:endParaRPr lang="en-GB" sz="4500"/>
          </a:p>
        </p:txBody>
      </p:sp>
    </p:spTree>
    <p:extLst>
      <p:ext uri="{BB962C8B-B14F-4D97-AF65-F5344CB8AC3E}">
        <p14:creationId xmlns:p14="http://schemas.microsoft.com/office/powerpoint/2010/main" val="184431767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6F581F-9BC5-4EB7-A3F0-DD0F40B09F8E}"/>
              </a:ext>
            </a:extLst>
          </p:cNvPr>
          <p:cNvSpPr/>
          <p:nvPr/>
        </p:nvSpPr>
        <p:spPr>
          <a:xfrm>
            <a:off x="1166036" y="965375"/>
            <a:ext cx="7488865" cy="3139321"/>
          </a:xfrm>
          <a:prstGeom prst="rect">
            <a:avLst/>
          </a:prstGeom>
        </p:spPr>
        <p:txBody>
          <a:bodyPr wrap="square">
            <a:spAutoFit/>
          </a:bodyPr>
          <a:lstStyle/>
          <a:p>
            <a:r>
              <a:rPr lang="en-US">
                <a:solidFill>
                  <a:srgbClr val="333333"/>
                </a:solidFill>
                <a:latin typeface="Lato"/>
              </a:rPr>
              <a:t>“A key cornerstone of history is historical enquiry. Quality history provision has historical enquiry at its heart. Through historical enquiry children can be shown how to ask questions, select and evaluate evidence and to make judgments about the past. It can also be a vital way of showing them that there is often more than one side to a story and that history is multi-perspective. Historical enquiry is all about asking questions or </a:t>
            </a:r>
            <a:r>
              <a:rPr lang="en-US" err="1">
                <a:solidFill>
                  <a:srgbClr val="333333"/>
                </a:solidFill>
                <a:latin typeface="Lato"/>
              </a:rPr>
              <a:t>hypothesising</a:t>
            </a:r>
            <a:r>
              <a:rPr lang="en-US">
                <a:solidFill>
                  <a:srgbClr val="333333"/>
                </a:solidFill>
                <a:latin typeface="Lato"/>
              </a:rPr>
              <a:t>  about the past that we hope the evidence will help us to answer, but getting the enquiry question right is not always easy. In this section you will find resources and guidance that will help you to plan challenging enquiries for your children that will help them to develop as historians.”</a:t>
            </a:r>
            <a:endParaRPr lang="en-GB"/>
          </a:p>
        </p:txBody>
      </p:sp>
      <p:sp>
        <p:nvSpPr>
          <p:cNvPr id="3" name="TextBox 2">
            <a:extLst>
              <a:ext uri="{FF2B5EF4-FFF2-40B4-BE49-F238E27FC236}">
                <a16:creationId xmlns:a16="http://schemas.microsoft.com/office/drawing/2014/main" id="{C5DC159E-3765-42EF-9CA6-95E224B6A9DA}"/>
              </a:ext>
            </a:extLst>
          </p:cNvPr>
          <p:cNvSpPr txBox="1"/>
          <p:nvPr/>
        </p:nvSpPr>
        <p:spPr>
          <a:xfrm>
            <a:off x="8484781" y="4901610"/>
            <a:ext cx="2177969" cy="369332"/>
          </a:xfrm>
          <a:prstGeom prst="rect">
            <a:avLst/>
          </a:prstGeom>
          <a:noFill/>
        </p:spPr>
        <p:txBody>
          <a:bodyPr wrap="none" rtlCol="0">
            <a:spAutoFit/>
          </a:bodyPr>
          <a:lstStyle/>
          <a:p>
            <a:r>
              <a:rPr lang="en-US"/>
              <a:t>Historical Association</a:t>
            </a:r>
            <a:endParaRPr lang="en-GB"/>
          </a:p>
        </p:txBody>
      </p:sp>
      <p:sp>
        <p:nvSpPr>
          <p:cNvPr id="5" name="Rectangle 4">
            <a:extLst>
              <a:ext uri="{FF2B5EF4-FFF2-40B4-BE49-F238E27FC236}">
                <a16:creationId xmlns:a16="http://schemas.microsoft.com/office/drawing/2014/main" id="{35DD1D00-952B-4B9C-84DD-0A2F608071ED}"/>
              </a:ext>
            </a:extLst>
          </p:cNvPr>
          <p:cNvSpPr/>
          <p:nvPr/>
        </p:nvSpPr>
        <p:spPr>
          <a:xfrm>
            <a:off x="935665" y="808074"/>
            <a:ext cx="8123275" cy="378519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81116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947A7-5125-48D1-8E39-AACAB62923DB}"/>
              </a:ext>
            </a:extLst>
          </p:cNvPr>
          <p:cNvSpPr/>
          <p:nvPr/>
        </p:nvSpPr>
        <p:spPr>
          <a:xfrm>
            <a:off x="666307" y="954468"/>
            <a:ext cx="6096000" cy="4247317"/>
          </a:xfrm>
          <a:prstGeom prst="rect">
            <a:avLst/>
          </a:prstGeom>
        </p:spPr>
        <p:txBody>
          <a:bodyPr>
            <a:spAutoFit/>
          </a:bodyPr>
          <a:lstStyle/>
          <a:p>
            <a:r>
              <a:rPr lang="en-US">
                <a:solidFill>
                  <a:srgbClr val="0066C0"/>
                </a:solidFill>
                <a:latin typeface="robotobold"/>
              </a:rPr>
              <a:t>Reasons to Use Historical Sources</a:t>
            </a:r>
          </a:p>
          <a:p>
            <a:r>
              <a:rPr lang="en-US">
                <a:solidFill>
                  <a:srgbClr val="333333"/>
                </a:solidFill>
                <a:latin typeface="robotoregular"/>
              </a:rPr>
              <a:t>Historical sources can be used as </a:t>
            </a:r>
            <a:r>
              <a:rPr lang="en-US">
                <a:solidFill>
                  <a:srgbClr val="333333"/>
                </a:solidFill>
                <a:latin typeface="robotobold"/>
              </a:rPr>
              <a:t>evidence</a:t>
            </a:r>
            <a:r>
              <a:rPr lang="en-US">
                <a:solidFill>
                  <a:srgbClr val="333333"/>
                </a:solidFill>
                <a:latin typeface="robotoregular"/>
              </a:rPr>
              <a:t> to back up your claims of what the past was like. They allow you to say that something happened, whether it’s a battle, or the existence of a famous figure. You can then use them to create your own interpretations of the finer details.</a:t>
            </a:r>
          </a:p>
          <a:p>
            <a:r>
              <a:rPr lang="en-US">
                <a:solidFill>
                  <a:srgbClr val="333333"/>
                </a:solidFill>
                <a:latin typeface="robotoregular"/>
              </a:rPr>
              <a:t>They’re also great for showing children </a:t>
            </a:r>
            <a:r>
              <a:rPr lang="en-US">
                <a:solidFill>
                  <a:srgbClr val="333333"/>
                </a:solidFill>
                <a:latin typeface="robotobold"/>
              </a:rPr>
              <a:t>how bias can affect a source</a:t>
            </a:r>
            <a:r>
              <a:rPr lang="en-US">
                <a:solidFill>
                  <a:srgbClr val="333333"/>
                </a:solidFill>
                <a:latin typeface="robotoregular"/>
              </a:rPr>
              <a:t>. It’s said that ‘history is written by the victors’. Compare different primary historical sources to see what other people of the time thought. A newspaper might print biased reporting of a war or an election, while people’s private journals disagree.</a:t>
            </a:r>
          </a:p>
          <a:p>
            <a:r>
              <a:rPr lang="en-US">
                <a:solidFill>
                  <a:srgbClr val="333333"/>
                </a:solidFill>
                <a:latin typeface="robotoregular"/>
              </a:rPr>
              <a:t>You can also compare primary sources to someone’s analysis of them in a secondary source to </a:t>
            </a:r>
            <a:r>
              <a:rPr lang="en-US">
                <a:solidFill>
                  <a:srgbClr val="333333"/>
                </a:solidFill>
                <a:latin typeface="robotobold"/>
              </a:rPr>
              <a:t>fact-check</a:t>
            </a:r>
            <a:r>
              <a:rPr lang="en-US">
                <a:solidFill>
                  <a:srgbClr val="333333"/>
                </a:solidFill>
                <a:latin typeface="robotoregular"/>
              </a:rPr>
              <a:t> their claims about the past and make sure they’re accurate.</a:t>
            </a:r>
            <a:endParaRPr lang="en-US" b="0" i="0">
              <a:solidFill>
                <a:srgbClr val="333333"/>
              </a:solidFill>
              <a:effectLst/>
              <a:latin typeface="robotoregular"/>
            </a:endParaRPr>
          </a:p>
        </p:txBody>
      </p:sp>
      <p:pic>
        <p:nvPicPr>
          <p:cNvPr id="1026" name="Picture 2" descr="Source Kind and Type - History Skills">
            <a:extLst>
              <a:ext uri="{FF2B5EF4-FFF2-40B4-BE49-F238E27FC236}">
                <a16:creationId xmlns:a16="http://schemas.microsoft.com/office/drawing/2014/main" id="{4A4382F0-E53B-4C49-B2CE-1C5E001C7A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5223" y="809503"/>
            <a:ext cx="4390470" cy="1019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Photos of Life in the Trenches During WW1 | Imperial War Museums">
            <a:extLst>
              <a:ext uri="{FF2B5EF4-FFF2-40B4-BE49-F238E27FC236}">
                <a16:creationId xmlns:a16="http://schemas.microsoft.com/office/drawing/2014/main" id="{1477942E-03DA-4BF5-9A35-5187DF678D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3523" y="2414954"/>
            <a:ext cx="2436935" cy="31652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K Census Online">
            <a:extLst>
              <a:ext uri="{FF2B5EF4-FFF2-40B4-BE49-F238E27FC236}">
                <a16:creationId xmlns:a16="http://schemas.microsoft.com/office/drawing/2014/main" id="{F108300E-45FE-41A6-B33E-6B46A1D1AD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8244" y="1999603"/>
            <a:ext cx="3628032" cy="215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59391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947A7-5125-48D1-8E39-AACAB62923DB}"/>
              </a:ext>
            </a:extLst>
          </p:cNvPr>
          <p:cNvSpPr/>
          <p:nvPr/>
        </p:nvSpPr>
        <p:spPr>
          <a:xfrm>
            <a:off x="666307" y="954468"/>
            <a:ext cx="6096000" cy="4062651"/>
          </a:xfrm>
          <a:prstGeom prst="rect">
            <a:avLst/>
          </a:prstGeom>
        </p:spPr>
        <p:txBody>
          <a:bodyPr>
            <a:spAutoFit/>
          </a:bodyPr>
          <a:lstStyle/>
          <a:p>
            <a:pPr algn="ctr"/>
            <a:r>
              <a:rPr lang="en-US" sz="2400" u="sng"/>
              <a:t>Advantages</a:t>
            </a:r>
          </a:p>
          <a:p>
            <a:pPr algn="ctr"/>
            <a:endParaRPr lang="en-US" u="sng"/>
          </a:p>
          <a:p>
            <a:r>
              <a:rPr lang="en-US"/>
              <a:t>You know that the historical source hasn’t been changed, altered, or paraphrased by anyone else. It’s “straight from the horse’s mouth” and ready for you to apply your own interpretation.</a:t>
            </a:r>
          </a:p>
          <a:p>
            <a:endParaRPr lang="en-US"/>
          </a:p>
          <a:p>
            <a:r>
              <a:rPr lang="en-US"/>
              <a:t>If a source was not ever meant to be read by other people (for example, diaries or journals) then it might be more candid and direct than other sources from the past and present.</a:t>
            </a:r>
          </a:p>
          <a:p>
            <a:r>
              <a:rPr lang="en-US"/>
              <a:t>It provides evidence that can be linked back to an original source or author – someone who was alive at the time of the event. This is usually more convincing than guessing or making unconfirmed claims would be.</a:t>
            </a:r>
          </a:p>
        </p:txBody>
      </p:sp>
      <p:pic>
        <p:nvPicPr>
          <p:cNvPr id="1026" name="Picture 2" descr="Source Kind and Type - History Skills">
            <a:extLst>
              <a:ext uri="{FF2B5EF4-FFF2-40B4-BE49-F238E27FC236}">
                <a16:creationId xmlns:a16="http://schemas.microsoft.com/office/drawing/2014/main" id="{4A4382F0-E53B-4C49-B2CE-1C5E001C7A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5223" y="809503"/>
            <a:ext cx="4390470" cy="1019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Photos of Life in the Trenches During WW1 | Imperial War Museums">
            <a:extLst>
              <a:ext uri="{FF2B5EF4-FFF2-40B4-BE49-F238E27FC236}">
                <a16:creationId xmlns:a16="http://schemas.microsoft.com/office/drawing/2014/main" id="{1477942E-03DA-4BF5-9A35-5187DF678D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3523" y="2414954"/>
            <a:ext cx="2436935" cy="31652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K Census Online">
            <a:extLst>
              <a:ext uri="{FF2B5EF4-FFF2-40B4-BE49-F238E27FC236}">
                <a16:creationId xmlns:a16="http://schemas.microsoft.com/office/drawing/2014/main" id="{F108300E-45FE-41A6-B33E-6B46A1D1AD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8244" y="1999603"/>
            <a:ext cx="3628032" cy="215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5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E45B1302-16F6-4FBF-8834-EE604E9E5671}"/>
              </a:ext>
            </a:extLst>
          </p:cNvPr>
          <p:cNvSpPr/>
          <p:nvPr/>
        </p:nvSpPr>
        <p:spPr>
          <a:xfrm>
            <a:off x="3604436" y="2211572"/>
            <a:ext cx="8367823" cy="3272640"/>
          </a:xfrm>
          <a:prstGeom prst="wedgeRoundRectCallout">
            <a:avLst>
              <a:gd name="adj1" fmla="val -62081"/>
              <a:gd name="adj2" fmla="val 469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3B1DDD4-F031-477D-839C-D5CEFD436E68}"/>
              </a:ext>
            </a:extLst>
          </p:cNvPr>
          <p:cNvSpPr/>
          <p:nvPr/>
        </p:nvSpPr>
        <p:spPr>
          <a:xfrm>
            <a:off x="4338084" y="2626242"/>
            <a:ext cx="6794205" cy="3028850"/>
          </a:xfrm>
          <a:prstGeom prst="rect">
            <a:avLst/>
          </a:prstGeom>
        </p:spPr>
        <p:txBody>
          <a:bodyPr wrap="square">
            <a:spAutoFit/>
          </a:bodyPr>
          <a:lstStyle/>
          <a:p>
            <a:r>
              <a:rPr lang="en-GB" i="1"/>
              <a:t>‘Engaging children and young people in investigating questions about people and events in the past helps them to better understand their lives today, the contested nature of knowledge and prepares them for the future as more informed citizens.’</a:t>
            </a:r>
          </a:p>
          <a:p>
            <a:endParaRPr lang="en-US" i="1"/>
          </a:p>
          <a:p>
            <a:endParaRPr lang="en-US" i="1"/>
          </a:p>
          <a:p>
            <a:pPr algn="r"/>
            <a:endParaRPr lang="en-GB"/>
          </a:p>
          <a:p>
            <a:pPr algn="r"/>
            <a:r>
              <a:rPr lang="en-GB" i="1"/>
              <a:t>Independent Review of the Primary Curriculum 2009</a:t>
            </a:r>
            <a:endParaRPr lang="en-GB"/>
          </a:p>
          <a:p>
            <a:pPr>
              <a:lnSpc>
                <a:spcPct val="115000"/>
              </a:lnSpc>
              <a:spcAft>
                <a:spcPts val="1000"/>
              </a:spcAft>
            </a:pPr>
            <a:br>
              <a:rPr lang="en-GB" i="1">
                <a:latin typeface="Comic Sans MS" panose="030F0702030302020204" pitchFamily="66" charset="0"/>
                <a:ea typeface="Calibri" panose="020F0502020204030204" pitchFamily="34" charset="0"/>
                <a:cs typeface="Times New Roman" panose="02020603050405020304" pitchFamily="18" charset="0"/>
              </a:rPr>
            </a:br>
            <a:endParaRPr lang="en-GB" sz="240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B0889FC-E706-496F-89EA-0DDD7ECD708C}"/>
              </a:ext>
            </a:extLst>
          </p:cNvPr>
          <p:cNvSpPr txBox="1"/>
          <p:nvPr/>
        </p:nvSpPr>
        <p:spPr>
          <a:xfrm>
            <a:off x="129847" y="865956"/>
            <a:ext cx="10811871" cy="1015663"/>
          </a:xfrm>
          <a:prstGeom prst="rect">
            <a:avLst/>
          </a:prstGeom>
          <a:noFill/>
        </p:spPr>
        <p:txBody>
          <a:bodyPr wrap="none" rtlCol="0">
            <a:spAutoFit/>
          </a:bodyPr>
          <a:lstStyle/>
          <a:p>
            <a:r>
              <a:rPr lang="en-US" sz="4500"/>
              <a:t>Discuss: </a:t>
            </a:r>
            <a:r>
              <a:rPr lang="en-US" sz="6000"/>
              <a:t>Why teach primary history?</a:t>
            </a:r>
            <a:endParaRPr lang="en-GB" sz="6000"/>
          </a:p>
        </p:txBody>
      </p:sp>
    </p:spTree>
    <p:custDataLst>
      <p:tags r:id="rId1"/>
    </p:custDataLst>
    <p:extLst>
      <p:ext uri="{BB962C8B-B14F-4D97-AF65-F5344CB8AC3E}">
        <p14:creationId xmlns:p14="http://schemas.microsoft.com/office/powerpoint/2010/main" val="51894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 calcmode="lin" valueType="num">
                                      <p:cBhvr additive="base">
                                        <p:cTn id="1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 calcmode="lin" valueType="num">
                                      <p:cBhvr additive="base">
                                        <p:cTn id="20"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947A7-5125-48D1-8E39-AACAB62923DB}"/>
              </a:ext>
            </a:extLst>
          </p:cNvPr>
          <p:cNvSpPr/>
          <p:nvPr/>
        </p:nvSpPr>
        <p:spPr>
          <a:xfrm>
            <a:off x="528084" y="631302"/>
            <a:ext cx="6096000" cy="4893647"/>
          </a:xfrm>
          <a:prstGeom prst="rect">
            <a:avLst/>
          </a:prstGeom>
        </p:spPr>
        <p:txBody>
          <a:bodyPr>
            <a:spAutoFit/>
          </a:bodyPr>
          <a:lstStyle/>
          <a:p>
            <a:pPr algn="ctr"/>
            <a:r>
              <a:rPr lang="en-US" sz="2400" u="sng"/>
              <a:t>Disadvantages</a:t>
            </a:r>
          </a:p>
          <a:p>
            <a:pPr algn="ctr"/>
            <a:endParaRPr lang="en-US" u="sng"/>
          </a:p>
          <a:p>
            <a:r>
              <a:rPr lang="en-US"/>
              <a:t>Some historical sources might cause problems when it comes to understanding them – especially the written ones! Language changes over time. The English in use today is not the same as the one that was used even 400 years ago, which can make it difficult to interpret.</a:t>
            </a:r>
          </a:p>
          <a:p>
            <a:endParaRPr lang="en-US"/>
          </a:p>
          <a:p>
            <a:r>
              <a:rPr lang="en-US"/>
              <a:t>Older historical sources can be fragile, and have to be kept in museums or special collections. This means they are difficult to access for ordinary people, requiring special permission – if you can even access them at all!</a:t>
            </a:r>
          </a:p>
          <a:p>
            <a:endParaRPr lang="en-US"/>
          </a:p>
          <a:p>
            <a:r>
              <a:rPr lang="en-US"/>
              <a:t>You don’t know if a historical source is telling the truth or not. It could be true or untrue, it could be leaving out key pieces of information to create a biased account, or it could be based on false beliefs and prejudices that the writer had at the time.</a:t>
            </a:r>
          </a:p>
        </p:txBody>
      </p:sp>
      <p:pic>
        <p:nvPicPr>
          <p:cNvPr id="1026" name="Picture 2" descr="Source Kind and Type - History Skills">
            <a:extLst>
              <a:ext uri="{FF2B5EF4-FFF2-40B4-BE49-F238E27FC236}">
                <a16:creationId xmlns:a16="http://schemas.microsoft.com/office/drawing/2014/main" id="{4A4382F0-E53B-4C49-B2CE-1C5E001C7A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5223" y="809503"/>
            <a:ext cx="4390470" cy="10192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Photos of Life in the Trenches During WW1 | Imperial War Museums">
            <a:extLst>
              <a:ext uri="{FF2B5EF4-FFF2-40B4-BE49-F238E27FC236}">
                <a16:creationId xmlns:a16="http://schemas.microsoft.com/office/drawing/2014/main" id="{1477942E-03DA-4BF5-9A35-5187DF678D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3523" y="2414954"/>
            <a:ext cx="2436935" cy="31652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K Census Online">
            <a:extLst>
              <a:ext uri="{FF2B5EF4-FFF2-40B4-BE49-F238E27FC236}">
                <a16:creationId xmlns:a16="http://schemas.microsoft.com/office/drawing/2014/main" id="{F108300E-45FE-41A6-B33E-6B46A1D1AD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8244" y="1999603"/>
            <a:ext cx="3628032" cy="215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3423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90AD-C3BF-5341-9236-6D52C6F43423}"/>
              </a:ext>
            </a:extLst>
          </p:cNvPr>
          <p:cNvSpPr>
            <a:spLocks noGrp="1"/>
          </p:cNvSpPr>
          <p:nvPr>
            <p:ph type="title"/>
          </p:nvPr>
        </p:nvSpPr>
        <p:spPr>
          <a:xfrm>
            <a:off x="838200" y="142331"/>
            <a:ext cx="10515600" cy="1325563"/>
          </a:xfrm>
        </p:spPr>
        <p:txBody>
          <a:bodyPr/>
          <a:lstStyle/>
          <a:p>
            <a:pPr algn="ctr"/>
            <a:r>
              <a:rPr lang="en-US"/>
              <a:t>www.timemaps.com</a:t>
            </a:r>
          </a:p>
        </p:txBody>
      </p:sp>
      <p:pic>
        <p:nvPicPr>
          <p:cNvPr id="4" name="Picture 3">
            <a:extLst>
              <a:ext uri="{FF2B5EF4-FFF2-40B4-BE49-F238E27FC236}">
                <a16:creationId xmlns:a16="http://schemas.microsoft.com/office/drawing/2014/main" id="{B605E06D-33B3-4A5A-BFFD-6C6A895B66C7}"/>
              </a:ext>
            </a:extLst>
          </p:cNvPr>
          <p:cNvPicPr>
            <a:picLocks noChangeAspect="1"/>
          </p:cNvPicPr>
          <p:nvPr/>
        </p:nvPicPr>
        <p:blipFill>
          <a:blip r:embed="rId3"/>
          <a:stretch>
            <a:fillRect/>
          </a:stretch>
        </p:blipFill>
        <p:spPr>
          <a:xfrm>
            <a:off x="1309688" y="1243263"/>
            <a:ext cx="9334500" cy="5614737"/>
          </a:xfrm>
          <a:prstGeom prst="rect">
            <a:avLst/>
          </a:prstGeom>
          <a:ln w="38100">
            <a:solidFill>
              <a:schemeClr val="accent4"/>
            </a:solidFill>
          </a:ln>
        </p:spPr>
      </p:pic>
      <p:pic>
        <p:nvPicPr>
          <p:cNvPr id="5" name="Picture 4">
            <a:extLst>
              <a:ext uri="{FF2B5EF4-FFF2-40B4-BE49-F238E27FC236}">
                <a16:creationId xmlns:a16="http://schemas.microsoft.com/office/drawing/2014/main" id="{8A4E4A9E-4E15-473A-8E46-92ACDEF269C5}"/>
              </a:ext>
            </a:extLst>
          </p:cNvPr>
          <p:cNvPicPr>
            <a:picLocks noChangeAspect="1"/>
          </p:cNvPicPr>
          <p:nvPr/>
        </p:nvPicPr>
        <p:blipFill>
          <a:blip r:embed="rId4"/>
          <a:stretch>
            <a:fillRect/>
          </a:stretch>
        </p:blipFill>
        <p:spPr>
          <a:xfrm>
            <a:off x="8696324" y="5176586"/>
            <a:ext cx="3028230" cy="876301"/>
          </a:xfrm>
          <a:prstGeom prst="rect">
            <a:avLst/>
          </a:prstGeom>
        </p:spPr>
      </p:pic>
    </p:spTree>
    <p:custDataLst>
      <p:tags r:id="rId1"/>
    </p:custDataLst>
    <p:extLst>
      <p:ext uri="{BB962C8B-B14F-4D97-AF65-F5344CB8AC3E}">
        <p14:creationId xmlns:p14="http://schemas.microsoft.com/office/powerpoint/2010/main" val="90331381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2744-A28F-49F2-BC41-37A5900F474D}"/>
              </a:ext>
            </a:extLst>
          </p:cNvPr>
          <p:cNvSpPr>
            <a:spLocks noGrp="1"/>
          </p:cNvSpPr>
          <p:nvPr>
            <p:ph type="title"/>
          </p:nvPr>
        </p:nvSpPr>
        <p:spPr/>
        <p:txBody>
          <a:bodyPr/>
          <a:lstStyle/>
          <a:p>
            <a:pPr algn="ctr"/>
            <a:r>
              <a:rPr lang="en-GB"/>
              <a:t>www.mozaweb.com/mozaik3D</a:t>
            </a:r>
          </a:p>
        </p:txBody>
      </p:sp>
      <p:pic>
        <p:nvPicPr>
          <p:cNvPr id="4" name="Picture 3">
            <a:extLst>
              <a:ext uri="{FF2B5EF4-FFF2-40B4-BE49-F238E27FC236}">
                <a16:creationId xmlns:a16="http://schemas.microsoft.com/office/drawing/2014/main" id="{5933F666-A535-4C6D-858E-6A44409D6449}"/>
              </a:ext>
            </a:extLst>
          </p:cNvPr>
          <p:cNvPicPr>
            <a:picLocks noChangeAspect="1"/>
          </p:cNvPicPr>
          <p:nvPr/>
        </p:nvPicPr>
        <p:blipFill>
          <a:blip r:embed="rId3"/>
          <a:stretch>
            <a:fillRect/>
          </a:stretch>
        </p:blipFill>
        <p:spPr>
          <a:xfrm>
            <a:off x="474688" y="1441911"/>
            <a:ext cx="11242623" cy="5416089"/>
          </a:xfrm>
          <a:prstGeom prst="rect">
            <a:avLst/>
          </a:prstGeom>
        </p:spPr>
      </p:pic>
    </p:spTree>
    <p:custDataLst>
      <p:tags r:id="rId1"/>
    </p:custDataLst>
    <p:extLst>
      <p:ext uri="{BB962C8B-B14F-4D97-AF65-F5344CB8AC3E}">
        <p14:creationId xmlns:p14="http://schemas.microsoft.com/office/powerpoint/2010/main" val="103266786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2744-A28F-49F2-BC41-37A5900F474D}"/>
              </a:ext>
            </a:extLst>
          </p:cNvPr>
          <p:cNvSpPr>
            <a:spLocks noGrp="1"/>
          </p:cNvSpPr>
          <p:nvPr>
            <p:ph type="title"/>
          </p:nvPr>
        </p:nvSpPr>
        <p:spPr/>
        <p:txBody>
          <a:bodyPr/>
          <a:lstStyle/>
          <a:p>
            <a:pPr algn="ctr"/>
            <a:r>
              <a:rPr lang="en-GB"/>
              <a:t>www.mozaweb.com/mozaik3D</a:t>
            </a:r>
          </a:p>
        </p:txBody>
      </p:sp>
      <p:pic>
        <p:nvPicPr>
          <p:cNvPr id="3" name="Picture 2">
            <a:extLst>
              <a:ext uri="{FF2B5EF4-FFF2-40B4-BE49-F238E27FC236}">
                <a16:creationId xmlns:a16="http://schemas.microsoft.com/office/drawing/2014/main" id="{370B862A-3E5B-4E5F-8E44-DAC0988AC47C}"/>
              </a:ext>
            </a:extLst>
          </p:cNvPr>
          <p:cNvPicPr>
            <a:picLocks noChangeAspect="1"/>
          </p:cNvPicPr>
          <p:nvPr/>
        </p:nvPicPr>
        <p:blipFill>
          <a:blip r:embed="rId3"/>
          <a:stretch>
            <a:fillRect/>
          </a:stretch>
        </p:blipFill>
        <p:spPr>
          <a:xfrm>
            <a:off x="259350" y="1690688"/>
            <a:ext cx="5438775" cy="1743075"/>
          </a:xfrm>
          <a:prstGeom prst="rect">
            <a:avLst/>
          </a:prstGeom>
        </p:spPr>
      </p:pic>
      <p:pic>
        <p:nvPicPr>
          <p:cNvPr id="5" name="Picture 4">
            <a:extLst>
              <a:ext uri="{FF2B5EF4-FFF2-40B4-BE49-F238E27FC236}">
                <a16:creationId xmlns:a16="http://schemas.microsoft.com/office/drawing/2014/main" id="{AEFC8995-ECEC-4AC9-9457-880240B25FC7}"/>
              </a:ext>
            </a:extLst>
          </p:cNvPr>
          <p:cNvPicPr>
            <a:picLocks noChangeAspect="1"/>
          </p:cNvPicPr>
          <p:nvPr/>
        </p:nvPicPr>
        <p:blipFill>
          <a:blip r:embed="rId4"/>
          <a:stretch>
            <a:fillRect/>
          </a:stretch>
        </p:blipFill>
        <p:spPr>
          <a:xfrm>
            <a:off x="259350" y="3749676"/>
            <a:ext cx="2676525" cy="2019300"/>
          </a:xfrm>
          <a:prstGeom prst="rect">
            <a:avLst/>
          </a:prstGeom>
        </p:spPr>
      </p:pic>
      <p:pic>
        <p:nvPicPr>
          <p:cNvPr id="6" name="Picture 5">
            <a:extLst>
              <a:ext uri="{FF2B5EF4-FFF2-40B4-BE49-F238E27FC236}">
                <a16:creationId xmlns:a16="http://schemas.microsoft.com/office/drawing/2014/main" id="{C719C0AA-0559-41DF-BFC7-346B27EF50FE}"/>
              </a:ext>
            </a:extLst>
          </p:cNvPr>
          <p:cNvPicPr>
            <a:picLocks noChangeAspect="1"/>
          </p:cNvPicPr>
          <p:nvPr/>
        </p:nvPicPr>
        <p:blipFill>
          <a:blip r:embed="rId5"/>
          <a:stretch>
            <a:fillRect/>
          </a:stretch>
        </p:blipFill>
        <p:spPr>
          <a:xfrm>
            <a:off x="3084673" y="3740151"/>
            <a:ext cx="2600325" cy="2028825"/>
          </a:xfrm>
          <a:prstGeom prst="rect">
            <a:avLst/>
          </a:prstGeom>
        </p:spPr>
      </p:pic>
      <p:pic>
        <p:nvPicPr>
          <p:cNvPr id="7" name="Picture 6">
            <a:extLst>
              <a:ext uri="{FF2B5EF4-FFF2-40B4-BE49-F238E27FC236}">
                <a16:creationId xmlns:a16="http://schemas.microsoft.com/office/drawing/2014/main" id="{F2F76B65-AAF8-47CD-AA57-7524783AB558}"/>
              </a:ext>
            </a:extLst>
          </p:cNvPr>
          <p:cNvPicPr>
            <a:picLocks noChangeAspect="1"/>
          </p:cNvPicPr>
          <p:nvPr/>
        </p:nvPicPr>
        <p:blipFill>
          <a:blip r:embed="rId6"/>
          <a:stretch>
            <a:fillRect/>
          </a:stretch>
        </p:blipFill>
        <p:spPr>
          <a:xfrm>
            <a:off x="6276975" y="1690688"/>
            <a:ext cx="5372100" cy="1981200"/>
          </a:xfrm>
          <a:prstGeom prst="rect">
            <a:avLst/>
          </a:prstGeom>
        </p:spPr>
      </p:pic>
      <p:pic>
        <p:nvPicPr>
          <p:cNvPr id="8" name="Picture 7">
            <a:extLst>
              <a:ext uri="{FF2B5EF4-FFF2-40B4-BE49-F238E27FC236}">
                <a16:creationId xmlns:a16="http://schemas.microsoft.com/office/drawing/2014/main" id="{4F82FD84-5EE4-4120-A23E-04AA60BB0B9B}"/>
              </a:ext>
            </a:extLst>
          </p:cNvPr>
          <p:cNvPicPr>
            <a:picLocks noChangeAspect="1"/>
          </p:cNvPicPr>
          <p:nvPr/>
        </p:nvPicPr>
        <p:blipFill>
          <a:blip r:embed="rId7"/>
          <a:stretch>
            <a:fillRect/>
          </a:stretch>
        </p:blipFill>
        <p:spPr>
          <a:xfrm>
            <a:off x="6276975" y="3749676"/>
            <a:ext cx="2590800" cy="1790700"/>
          </a:xfrm>
          <a:prstGeom prst="rect">
            <a:avLst/>
          </a:prstGeom>
        </p:spPr>
      </p:pic>
      <p:pic>
        <p:nvPicPr>
          <p:cNvPr id="9" name="Picture 8">
            <a:extLst>
              <a:ext uri="{FF2B5EF4-FFF2-40B4-BE49-F238E27FC236}">
                <a16:creationId xmlns:a16="http://schemas.microsoft.com/office/drawing/2014/main" id="{8C5B2A7E-FE41-46A0-8B48-5266AA9FB5E7}"/>
              </a:ext>
            </a:extLst>
          </p:cNvPr>
          <p:cNvPicPr>
            <a:picLocks noChangeAspect="1"/>
          </p:cNvPicPr>
          <p:nvPr/>
        </p:nvPicPr>
        <p:blipFill>
          <a:blip r:embed="rId8"/>
          <a:stretch>
            <a:fillRect/>
          </a:stretch>
        </p:blipFill>
        <p:spPr>
          <a:xfrm>
            <a:off x="9048750" y="3749676"/>
            <a:ext cx="2600325" cy="1847850"/>
          </a:xfrm>
          <a:prstGeom prst="rect">
            <a:avLst/>
          </a:prstGeom>
        </p:spPr>
      </p:pic>
    </p:spTree>
    <p:custDataLst>
      <p:tags r:id="rId1"/>
    </p:custDataLst>
    <p:extLst>
      <p:ext uri="{BB962C8B-B14F-4D97-AF65-F5344CB8AC3E}">
        <p14:creationId xmlns:p14="http://schemas.microsoft.com/office/powerpoint/2010/main" val="2838709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2744-A28F-49F2-BC41-37A5900F474D}"/>
              </a:ext>
            </a:extLst>
          </p:cNvPr>
          <p:cNvSpPr>
            <a:spLocks noGrp="1"/>
          </p:cNvSpPr>
          <p:nvPr>
            <p:ph type="title"/>
          </p:nvPr>
        </p:nvSpPr>
        <p:spPr>
          <a:xfrm>
            <a:off x="838200" y="179387"/>
            <a:ext cx="10515600" cy="1325563"/>
          </a:xfrm>
        </p:spPr>
        <p:txBody>
          <a:bodyPr/>
          <a:lstStyle/>
          <a:p>
            <a:pPr algn="ctr"/>
            <a:r>
              <a:rPr lang="en-GB"/>
              <a:t>www.mozaweb.com/mozaik3D</a:t>
            </a:r>
          </a:p>
        </p:txBody>
      </p:sp>
      <p:pic>
        <p:nvPicPr>
          <p:cNvPr id="3" name="Picture 2">
            <a:extLst>
              <a:ext uri="{FF2B5EF4-FFF2-40B4-BE49-F238E27FC236}">
                <a16:creationId xmlns:a16="http://schemas.microsoft.com/office/drawing/2014/main" id="{9D991499-DB9A-4243-8ED8-55CD4B584277}"/>
              </a:ext>
            </a:extLst>
          </p:cNvPr>
          <p:cNvPicPr>
            <a:picLocks noChangeAspect="1"/>
          </p:cNvPicPr>
          <p:nvPr/>
        </p:nvPicPr>
        <p:blipFill>
          <a:blip r:embed="rId3"/>
          <a:stretch>
            <a:fillRect/>
          </a:stretch>
        </p:blipFill>
        <p:spPr>
          <a:xfrm>
            <a:off x="1495425" y="1504950"/>
            <a:ext cx="9201150" cy="5353050"/>
          </a:xfrm>
          <a:prstGeom prst="rect">
            <a:avLst/>
          </a:prstGeom>
        </p:spPr>
      </p:pic>
    </p:spTree>
    <p:custDataLst>
      <p:tags r:id="rId1"/>
    </p:custDataLst>
    <p:extLst>
      <p:ext uri="{BB962C8B-B14F-4D97-AF65-F5344CB8AC3E}">
        <p14:creationId xmlns:p14="http://schemas.microsoft.com/office/powerpoint/2010/main" val="426933640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6D9F8-C71F-41DE-A9EF-057A4FD36C26}"/>
              </a:ext>
            </a:extLst>
          </p:cNvPr>
          <p:cNvPicPr>
            <a:picLocks noChangeAspect="1"/>
          </p:cNvPicPr>
          <p:nvPr/>
        </p:nvPicPr>
        <p:blipFill>
          <a:blip r:embed="rId3"/>
          <a:stretch>
            <a:fillRect/>
          </a:stretch>
        </p:blipFill>
        <p:spPr>
          <a:xfrm>
            <a:off x="457448" y="548593"/>
            <a:ext cx="3813092" cy="1059869"/>
          </a:xfrm>
          <a:prstGeom prst="rect">
            <a:avLst/>
          </a:prstGeom>
        </p:spPr>
      </p:pic>
      <p:sp>
        <p:nvSpPr>
          <p:cNvPr id="3" name="Rectangle 2">
            <a:extLst>
              <a:ext uri="{FF2B5EF4-FFF2-40B4-BE49-F238E27FC236}">
                <a16:creationId xmlns:a16="http://schemas.microsoft.com/office/drawing/2014/main" id="{1BF53D9A-E6B7-4B45-A192-6691846ED038}"/>
              </a:ext>
            </a:extLst>
          </p:cNvPr>
          <p:cNvSpPr/>
          <p:nvPr/>
        </p:nvSpPr>
        <p:spPr>
          <a:xfrm>
            <a:off x="457448" y="2127067"/>
            <a:ext cx="10483454" cy="2304477"/>
          </a:xfrm>
          <a:prstGeom prst="rect">
            <a:avLst/>
          </a:prstGeom>
        </p:spPr>
        <p:txBody>
          <a:bodyPr wrap="square">
            <a:spAutoFit/>
          </a:bodyPr>
          <a:lstStyle/>
          <a:p>
            <a:pPr>
              <a:lnSpc>
                <a:spcPct val="107000"/>
              </a:lnSpc>
              <a:spcAft>
                <a:spcPts val="800"/>
              </a:spcAft>
            </a:pPr>
            <a:r>
              <a:rPr lang="en-GB" sz="1400" u="sng">
                <a:solidFill>
                  <a:srgbClr val="0563C1"/>
                </a:solidFill>
                <a:latin typeface="Comic Sans MS" panose="030F0702030302020204" pitchFamily="66" charset="0"/>
                <a:ea typeface="Calibri" panose="020F0502020204030204" pitchFamily="34" charset="0"/>
                <a:cs typeface="Times New Roman" panose="02020603050405020304" pitchFamily="18" charset="0"/>
                <a:hlinkClick r:id="rId4"/>
              </a:rPr>
              <a:t>http://northumbriaworldwarone.co.uk/northumbria-ww1-project-database/</a:t>
            </a:r>
            <a:endParaRPr lang="en-GB">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u="sng">
                <a:solidFill>
                  <a:srgbClr val="0563C1"/>
                </a:solidFill>
                <a:latin typeface="Calibri" panose="020F0502020204030204" pitchFamily="34" charset="0"/>
                <a:ea typeface="Calibri" panose="020F0502020204030204" pitchFamily="34" charset="0"/>
                <a:cs typeface="Calibri" panose="020F0502020204030204" pitchFamily="34" charset="0"/>
                <a:hlinkClick r:id="rId5"/>
              </a:rPr>
              <a:t>https://www.ancestry.co.uk/</a:t>
            </a:r>
            <a:r>
              <a:rPr lang="en-GB">
                <a:latin typeface="Calibri" panose="020F0502020204030204" pitchFamily="34" charset="0"/>
                <a:ea typeface="Calibri" panose="020F0502020204030204" pitchFamily="34" charset="0"/>
                <a:cs typeface="Calibri" panose="020F0502020204030204" pitchFamily="34" charset="0"/>
              </a:rPr>
              <a:t> </a:t>
            </a:r>
            <a:endParaRPr lang="en-GB">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u="sng">
                <a:solidFill>
                  <a:srgbClr val="0563C1"/>
                </a:solidFill>
                <a:latin typeface="Calibri" panose="020F0502020204030204" pitchFamily="34" charset="0"/>
                <a:ea typeface="Calibri" panose="020F0502020204030204" pitchFamily="34" charset="0"/>
                <a:cs typeface="Calibri" panose="020F0502020204030204" pitchFamily="34" charset="0"/>
                <a:hlinkClick r:id="rId6"/>
              </a:rPr>
              <a:t>http://www.gatesheadlocalstudies.com/</a:t>
            </a:r>
            <a:r>
              <a:rPr lang="en-GB">
                <a:latin typeface="Calibri" panose="020F0502020204030204" pitchFamily="34" charset="0"/>
                <a:ea typeface="Calibri" panose="020F0502020204030204" pitchFamily="34" charset="0"/>
                <a:cs typeface="Calibri" panose="020F0502020204030204" pitchFamily="34" charset="0"/>
              </a:rPr>
              <a:t> </a:t>
            </a:r>
            <a:endParaRPr lang="en-GB">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u="sng">
                <a:solidFill>
                  <a:srgbClr val="0563C1"/>
                </a:solidFill>
                <a:latin typeface="Calibri" panose="020F0502020204030204" pitchFamily="34" charset="0"/>
                <a:ea typeface="Calibri" panose="020F0502020204030204" pitchFamily="34" charset="0"/>
                <a:cs typeface="Calibri" panose="020F0502020204030204" pitchFamily="34" charset="0"/>
                <a:hlinkClick r:id="rId7"/>
              </a:rPr>
              <a:t>https://www.britishmuseum.org/collection</a:t>
            </a:r>
            <a:r>
              <a:rPr lang="en-GB">
                <a:latin typeface="Calibri" panose="020F0502020204030204" pitchFamily="34" charset="0"/>
                <a:ea typeface="Calibri" panose="020F0502020204030204" pitchFamily="34" charset="0"/>
                <a:cs typeface="Calibri" panose="020F0502020204030204" pitchFamily="34" charset="0"/>
              </a:rPr>
              <a:t> </a:t>
            </a:r>
            <a:endParaRPr lang="en-GB">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u="sng">
                <a:solidFill>
                  <a:srgbClr val="0563C1"/>
                </a:solidFill>
                <a:latin typeface="Calibri" panose="020F0502020204030204" pitchFamily="34" charset="0"/>
                <a:ea typeface="Calibri" panose="020F0502020204030204" pitchFamily="34" charset="0"/>
                <a:cs typeface="Calibri" panose="020F0502020204030204" pitchFamily="34" charset="0"/>
                <a:hlinkClick r:id="rId8"/>
              </a:rPr>
              <a:t>https://twamschools.org.uk/boxes-of-delight</a:t>
            </a:r>
            <a:r>
              <a:rPr lang="en-GB">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US">
                <a:latin typeface="Calibri" panose="020F0502020204030204" pitchFamily="34" charset="0"/>
                <a:ea typeface="Calibri" panose="020F0502020204030204" pitchFamily="34" charset="0"/>
                <a:cs typeface="Calibri" panose="020F0502020204030204" pitchFamily="34" charset="0"/>
              </a:rPr>
              <a:t>C</a:t>
            </a:r>
            <a:r>
              <a:rPr lang="en-GB" err="1">
                <a:latin typeface="Calibri" panose="020F0502020204030204" pitchFamily="34" charset="0"/>
                <a:ea typeface="Calibri" panose="020F0502020204030204" pitchFamily="34" charset="0"/>
                <a:cs typeface="Calibri" panose="020F0502020204030204" pitchFamily="34" charset="0"/>
              </a:rPr>
              <a:t>harity</a:t>
            </a:r>
            <a:r>
              <a:rPr lang="en-GB">
                <a:latin typeface="Calibri" panose="020F0502020204030204" pitchFamily="34" charset="0"/>
                <a:ea typeface="Calibri" panose="020F0502020204030204" pitchFamily="34" charset="0"/>
                <a:cs typeface="Calibri" panose="020F0502020204030204" pitchFamily="34" charset="0"/>
              </a:rPr>
              <a:t> shops/Facebook Marketplace</a:t>
            </a:r>
            <a:endParaRPr lang="en-GB">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20775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D4DD7C-DF84-4BCE-830D-714BDC5A361D}"/>
              </a:ext>
            </a:extLst>
          </p:cNvPr>
          <p:cNvSpPr txBox="1"/>
          <p:nvPr/>
        </p:nvSpPr>
        <p:spPr>
          <a:xfrm>
            <a:off x="824428" y="1872867"/>
            <a:ext cx="11470395" cy="2400657"/>
          </a:xfrm>
          <a:prstGeom prst="rect">
            <a:avLst/>
          </a:prstGeom>
          <a:noFill/>
        </p:spPr>
        <p:txBody>
          <a:bodyPr wrap="square" rtlCol="0">
            <a:spAutoFit/>
          </a:bodyPr>
          <a:lstStyle/>
          <a:p>
            <a:pPr lvl="0"/>
            <a:r>
              <a:rPr lang="en-GB" sz="3000"/>
              <a:t>- Why should we use historical sources of information in History?</a:t>
            </a:r>
          </a:p>
          <a:p>
            <a:pPr lvl="0"/>
            <a:r>
              <a:rPr lang="en-GB" sz="3000"/>
              <a:t>- How do these skills link with other areas of the curriculum?</a:t>
            </a:r>
          </a:p>
          <a:p>
            <a:pPr lvl="0"/>
            <a:r>
              <a:rPr lang="en-GB" sz="3000"/>
              <a:t>- Think about a topic that you may have taught this half term. Did you exploit the opportunities for historical enquiry? If not, what could you have done?</a:t>
            </a:r>
          </a:p>
        </p:txBody>
      </p:sp>
      <p:sp>
        <p:nvSpPr>
          <p:cNvPr id="3" name="TextBox 2">
            <a:extLst>
              <a:ext uri="{FF2B5EF4-FFF2-40B4-BE49-F238E27FC236}">
                <a16:creationId xmlns:a16="http://schemas.microsoft.com/office/drawing/2014/main" id="{CEBBECC8-224D-414D-8E8F-F84D4E5ECE29}"/>
              </a:ext>
            </a:extLst>
          </p:cNvPr>
          <p:cNvSpPr txBox="1"/>
          <p:nvPr/>
        </p:nvSpPr>
        <p:spPr>
          <a:xfrm>
            <a:off x="824429" y="848299"/>
            <a:ext cx="4299126" cy="861774"/>
          </a:xfrm>
          <a:prstGeom prst="rect">
            <a:avLst/>
          </a:prstGeom>
          <a:noFill/>
        </p:spPr>
        <p:txBody>
          <a:bodyPr wrap="none" rtlCol="0">
            <a:spAutoFit/>
          </a:bodyPr>
          <a:lstStyle/>
          <a:p>
            <a:r>
              <a:rPr lang="en-GB" sz="5000" u="sng"/>
              <a:t>Reflection Point</a:t>
            </a:r>
          </a:p>
        </p:txBody>
      </p:sp>
    </p:spTree>
    <p:custDataLst>
      <p:tags r:id="rId1"/>
    </p:custDataLst>
    <p:extLst>
      <p:ext uri="{BB962C8B-B14F-4D97-AF65-F5344CB8AC3E}">
        <p14:creationId xmlns:p14="http://schemas.microsoft.com/office/powerpoint/2010/main" val="17036561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919072" y="1646361"/>
            <a:ext cx="10353855" cy="1477328"/>
          </a:xfrm>
          <a:prstGeom prst="rect">
            <a:avLst/>
          </a:prstGeom>
          <a:noFill/>
        </p:spPr>
        <p:txBody>
          <a:bodyPr wrap="square" rtlCol="0">
            <a:spAutoFit/>
          </a:bodyPr>
          <a:lstStyle/>
          <a:p>
            <a:pPr algn="ctr"/>
            <a:r>
              <a:rPr lang="en-US" sz="4500"/>
              <a:t>Session 6: Use of local history and educational visits</a:t>
            </a:r>
            <a:endParaRPr lang="en-GB" sz="6000"/>
          </a:p>
        </p:txBody>
      </p:sp>
    </p:spTree>
    <p:custDataLst>
      <p:tags r:id="rId1"/>
    </p:custDataLst>
    <p:extLst>
      <p:ext uri="{BB962C8B-B14F-4D97-AF65-F5344CB8AC3E}">
        <p14:creationId xmlns:p14="http://schemas.microsoft.com/office/powerpoint/2010/main" val="12969794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919072" y="1304209"/>
            <a:ext cx="10353855" cy="1477328"/>
          </a:xfrm>
          <a:prstGeom prst="rect">
            <a:avLst/>
          </a:prstGeom>
          <a:noFill/>
        </p:spPr>
        <p:txBody>
          <a:bodyPr wrap="square" rtlCol="0">
            <a:spAutoFit/>
          </a:bodyPr>
          <a:lstStyle/>
          <a:p>
            <a:pPr algn="ctr"/>
            <a:r>
              <a:rPr lang="en-US" sz="4500"/>
              <a:t>Discuss: Why do you think it is important to study local history?</a:t>
            </a:r>
            <a:endParaRPr lang="en-GB" sz="6000"/>
          </a:p>
        </p:txBody>
      </p:sp>
    </p:spTree>
    <p:custDataLst>
      <p:tags r:id="rId1"/>
    </p:custDataLst>
    <p:extLst>
      <p:ext uri="{BB962C8B-B14F-4D97-AF65-F5344CB8AC3E}">
        <p14:creationId xmlns:p14="http://schemas.microsoft.com/office/powerpoint/2010/main" val="129472469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831394" y="855733"/>
            <a:ext cx="10353855" cy="784830"/>
          </a:xfrm>
          <a:prstGeom prst="rect">
            <a:avLst/>
          </a:prstGeom>
          <a:noFill/>
        </p:spPr>
        <p:txBody>
          <a:bodyPr wrap="square" rtlCol="0">
            <a:spAutoFit/>
          </a:bodyPr>
          <a:lstStyle/>
          <a:p>
            <a:pPr algn="ctr"/>
            <a:r>
              <a:rPr lang="en-US" sz="4500"/>
              <a:t>Why study local history?</a:t>
            </a:r>
            <a:endParaRPr lang="en-GB" sz="6000"/>
          </a:p>
        </p:txBody>
      </p:sp>
      <p:pic>
        <p:nvPicPr>
          <p:cNvPr id="2" name="Picture 1">
            <a:extLst>
              <a:ext uri="{FF2B5EF4-FFF2-40B4-BE49-F238E27FC236}">
                <a16:creationId xmlns:a16="http://schemas.microsoft.com/office/drawing/2014/main" id="{9EE6908D-5574-466F-8275-03521D3B6DF5}"/>
              </a:ext>
            </a:extLst>
          </p:cNvPr>
          <p:cNvPicPr>
            <a:picLocks noChangeAspect="1"/>
          </p:cNvPicPr>
          <p:nvPr/>
        </p:nvPicPr>
        <p:blipFill>
          <a:blip r:embed="rId3"/>
          <a:stretch>
            <a:fillRect/>
          </a:stretch>
        </p:blipFill>
        <p:spPr>
          <a:xfrm>
            <a:off x="891959" y="2420081"/>
            <a:ext cx="10293290" cy="1542317"/>
          </a:xfrm>
          <a:prstGeom prst="rect">
            <a:avLst/>
          </a:prstGeom>
        </p:spPr>
      </p:pic>
    </p:spTree>
    <p:custDataLst>
      <p:tags r:id="rId1"/>
    </p:custDataLst>
    <p:extLst>
      <p:ext uri="{BB962C8B-B14F-4D97-AF65-F5344CB8AC3E}">
        <p14:creationId xmlns:p14="http://schemas.microsoft.com/office/powerpoint/2010/main" val="1946433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41471C-568C-42D1-9581-2B5ABC0990A2}"/>
              </a:ext>
            </a:extLst>
          </p:cNvPr>
          <p:cNvSpPr txBox="1"/>
          <p:nvPr/>
        </p:nvSpPr>
        <p:spPr>
          <a:xfrm>
            <a:off x="233917" y="566678"/>
            <a:ext cx="10823944" cy="4524315"/>
          </a:xfrm>
          <a:prstGeom prst="rect">
            <a:avLst/>
          </a:prstGeom>
          <a:noFill/>
        </p:spPr>
        <p:txBody>
          <a:bodyPr wrap="square" rtlCol="0">
            <a:spAutoFit/>
          </a:bodyPr>
          <a:lstStyle/>
          <a:p>
            <a:pPr marL="285750" indent="-285750">
              <a:buFont typeface="Arial" panose="020B0604020202020204" pitchFamily="34" charset="0"/>
              <a:buChar char="•"/>
            </a:pPr>
            <a:r>
              <a:rPr lang="en-GB"/>
              <a:t>Inspires children to see the world through the eyes of young historians, enabling them to understand how events in the past have contributed to shaping the world in which we live in today</a:t>
            </a:r>
          </a:p>
          <a:p>
            <a:pPr marL="285750" indent="-285750">
              <a:buFont typeface="Arial" panose="020B0604020202020204" pitchFamily="34" charset="0"/>
              <a:buChar char="•"/>
            </a:pPr>
            <a:r>
              <a:rPr lang="en-GB"/>
              <a:t>Promotes the children’s understanding of the process of change, the diversity of societies, people’s lives and the challenges that have been faced and overcome in their society and wider world</a:t>
            </a:r>
          </a:p>
          <a:p>
            <a:pPr marL="285750" indent="-285750">
              <a:buFont typeface="Arial" panose="020B0604020202020204" pitchFamily="34" charset="0"/>
              <a:buChar char="•"/>
            </a:pPr>
            <a:r>
              <a:rPr lang="en-GB"/>
              <a:t>Develops children’s understanding of core historical concepts such as cause and consequence, continuity and change, and significance</a:t>
            </a:r>
          </a:p>
          <a:p>
            <a:pPr marL="285750" indent="-285750">
              <a:buFont typeface="Arial" panose="020B0604020202020204" pitchFamily="34" charset="0"/>
              <a:buChar char="•"/>
            </a:pPr>
            <a:r>
              <a:rPr lang="en-GB"/>
              <a:t>Engages pupils in investigating questions about people and events in the past in order to enable them to better understand their lives today and for a future as more informed and enlightened citizens. </a:t>
            </a:r>
          </a:p>
          <a:p>
            <a:pPr marL="285750" indent="-285750">
              <a:buFont typeface="Arial" panose="020B0604020202020204" pitchFamily="34" charset="0"/>
              <a:buChar char="•"/>
            </a:pPr>
            <a:r>
              <a:rPr lang="en-GB"/>
              <a:t>Develops a wide range of critical thinking skills, which enable them to understand the contested nature of knowledge </a:t>
            </a:r>
          </a:p>
          <a:p>
            <a:pPr marL="285750" indent="-285750">
              <a:buFont typeface="Arial" panose="020B0604020202020204" pitchFamily="34" charset="0"/>
              <a:buChar char="•"/>
            </a:pPr>
            <a:r>
              <a:rPr lang="en-GB"/>
              <a:t>Enables children to distinguish between ‘fact’ and subjectivity when it comes to reaching conclusions and making judgements</a:t>
            </a:r>
          </a:p>
          <a:p>
            <a:pPr marL="285750" indent="-285750">
              <a:buFont typeface="Arial" panose="020B0604020202020204" pitchFamily="34" charset="0"/>
              <a:buChar char="•"/>
            </a:pPr>
            <a:r>
              <a:rPr lang="en-GB"/>
              <a:t>Develops knowledge and skills that are transferable to other curriculum areas </a:t>
            </a:r>
          </a:p>
          <a:p>
            <a:pPr marL="285750" indent="-285750">
              <a:buFont typeface="Arial" panose="020B0604020202020204" pitchFamily="34" charset="0"/>
              <a:buChar char="•"/>
            </a:pPr>
            <a:r>
              <a:rPr lang="en-GB"/>
              <a:t>Promotes their spiritual, moral, social and cultural development</a:t>
            </a:r>
          </a:p>
          <a:p>
            <a:pPr marL="285750" indent="-285750">
              <a:buFont typeface="Arial" panose="020B0604020202020204" pitchFamily="34" charset="0"/>
              <a:buChar char="•"/>
            </a:pPr>
            <a:r>
              <a:rPr lang="en-GB"/>
              <a:t>As history is by nature an investigative and enquiry-based subject, develops an understanding of concepts, knowledge and skills. </a:t>
            </a:r>
          </a:p>
        </p:txBody>
      </p:sp>
    </p:spTree>
    <p:custDataLst>
      <p:tags r:id="rId1"/>
    </p:custDataLst>
    <p:extLst>
      <p:ext uri="{BB962C8B-B14F-4D97-AF65-F5344CB8AC3E}">
        <p14:creationId xmlns:p14="http://schemas.microsoft.com/office/powerpoint/2010/main" val="1636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FFC957-3664-4FE9-B60B-9B01F382C67E}"/>
              </a:ext>
            </a:extLst>
          </p:cNvPr>
          <p:cNvSpPr txBox="1"/>
          <p:nvPr/>
        </p:nvSpPr>
        <p:spPr>
          <a:xfrm>
            <a:off x="903384" y="1096044"/>
            <a:ext cx="756426" cy="369332"/>
          </a:xfrm>
          <a:prstGeom prst="rect">
            <a:avLst/>
          </a:prstGeom>
          <a:noFill/>
        </p:spPr>
        <p:txBody>
          <a:bodyPr wrap="none" rtlCol="0">
            <a:spAutoFit/>
          </a:bodyPr>
          <a:lstStyle/>
          <a:p>
            <a:r>
              <a:rPr lang="en-GB"/>
              <a:t>Year 1</a:t>
            </a:r>
          </a:p>
        </p:txBody>
      </p:sp>
      <p:sp>
        <p:nvSpPr>
          <p:cNvPr id="7" name="TextBox 6">
            <a:extLst>
              <a:ext uri="{FF2B5EF4-FFF2-40B4-BE49-F238E27FC236}">
                <a16:creationId xmlns:a16="http://schemas.microsoft.com/office/drawing/2014/main" id="{E8E06184-52C6-47E2-8873-BF33D944B76C}"/>
              </a:ext>
            </a:extLst>
          </p:cNvPr>
          <p:cNvSpPr txBox="1"/>
          <p:nvPr/>
        </p:nvSpPr>
        <p:spPr>
          <a:xfrm>
            <a:off x="990606" y="4156169"/>
            <a:ext cx="756426" cy="369332"/>
          </a:xfrm>
          <a:prstGeom prst="rect">
            <a:avLst/>
          </a:prstGeom>
          <a:noFill/>
        </p:spPr>
        <p:txBody>
          <a:bodyPr wrap="none" rtlCol="0">
            <a:spAutoFit/>
          </a:bodyPr>
          <a:lstStyle/>
          <a:p>
            <a:r>
              <a:rPr lang="en-GB"/>
              <a:t>Year 2</a:t>
            </a:r>
          </a:p>
        </p:txBody>
      </p:sp>
      <p:pic>
        <p:nvPicPr>
          <p:cNvPr id="2" name="Picture 1">
            <a:extLst>
              <a:ext uri="{FF2B5EF4-FFF2-40B4-BE49-F238E27FC236}">
                <a16:creationId xmlns:a16="http://schemas.microsoft.com/office/drawing/2014/main" id="{A1E0A562-A26B-4929-9D87-50E6B22009BE}"/>
              </a:ext>
            </a:extLst>
          </p:cNvPr>
          <p:cNvPicPr>
            <a:picLocks noChangeAspect="1"/>
          </p:cNvPicPr>
          <p:nvPr/>
        </p:nvPicPr>
        <p:blipFill>
          <a:blip r:embed="rId3"/>
          <a:stretch>
            <a:fillRect/>
          </a:stretch>
        </p:blipFill>
        <p:spPr>
          <a:xfrm>
            <a:off x="2604721" y="300404"/>
            <a:ext cx="8858250" cy="2724150"/>
          </a:xfrm>
          <a:prstGeom prst="rect">
            <a:avLst/>
          </a:prstGeom>
        </p:spPr>
      </p:pic>
      <p:pic>
        <p:nvPicPr>
          <p:cNvPr id="4" name="Picture 3">
            <a:extLst>
              <a:ext uri="{FF2B5EF4-FFF2-40B4-BE49-F238E27FC236}">
                <a16:creationId xmlns:a16="http://schemas.microsoft.com/office/drawing/2014/main" id="{E4AE8D1A-9FB0-4D2F-AC03-C4DB75C21ABA}"/>
              </a:ext>
            </a:extLst>
          </p:cNvPr>
          <p:cNvPicPr>
            <a:picLocks noChangeAspect="1"/>
          </p:cNvPicPr>
          <p:nvPr/>
        </p:nvPicPr>
        <p:blipFill>
          <a:blip r:embed="rId4"/>
          <a:stretch>
            <a:fillRect/>
          </a:stretch>
        </p:blipFill>
        <p:spPr>
          <a:xfrm>
            <a:off x="2604721" y="3364523"/>
            <a:ext cx="8886825" cy="1952625"/>
          </a:xfrm>
          <a:prstGeom prst="rect">
            <a:avLst/>
          </a:prstGeom>
        </p:spPr>
      </p:pic>
    </p:spTree>
    <p:custDataLst>
      <p:tags r:id="rId1"/>
    </p:custDataLst>
    <p:extLst>
      <p:ext uri="{BB962C8B-B14F-4D97-AF65-F5344CB8AC3E}">
        <p14:creationId xmlns:p14="http://schemas.microsoft.com/office/powerpoint/2010/main" val="418789323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A1F66E9-95EA-4C7D-9FA8-B4CF71981E32}"/>
              </a:ext>
            </a:extLst>
          </p:cNvPr>
          <p:cNvSpPr txBox="1"/>
          <p:nvPr/>
        </p:nvSpPr>
        <p:spPr>
          <a:xfrm>
            <a:off x="903384" y="1096044"/>
            <a:ext cx="756426" cy="369332"/>
          </a:xfrm>
          <a:prstGeom prst="rect">
            <a:avLst/>
          </a:prstGeom>
          <a:noFill/>
        </p:spPr>
        <p:txBody>
          <a:bodyPr wrap="none" rtlCol="0">
            <a:spAutoFit/>
          </a:bodyPr>
          <a:lstStyle/>
          <a:p>
            <a:r>
              <a:rPr lang="en-GB"/>
              <a:t>Year 3</a:t>
            </a:r>
          </a:p>
        </p:txBody>
      </p:sp>
      <p:sp>
        <p:nvSpPr>
          <p:cNvPr id="7" name="TextBox 6">
            <a:extLst>
              <a:ext uri="{FF2B5EF4-FFF2-40B4-BE49-F238E27FC236}">
                <a16:creationId xmlns:a16="http://schemas.microsoft.com/office/drawing/2014/main" id="{6BFE2F50-A7E2-45BC-A42B-742D5726559D}"/>
              </a:ext>
            </a:extLst>
          </p:cNvPr>
          <p:cNvSpPr txBox="1"/>
          <p:nvPr/>
        </p:nvSpPr>
        <p:spPr>
          <a:xfrm>
            <a:off x="965748" y="3398570"/>
            <a:ext cx="756426" cy="369332"/>
          </a:xfrm>
          <a:prstGeom prst="rect">
            <a:avLst/>
          </a:prstGeom>
          <a:noFill/>
        </p:spPr>
        <p:txBody>
          <a:bodyPr wrap="none" rtlCol="0">
            <a:spAutoFit/>
          </a:bodyPr>
          <a:lstStyle/>
          <a:p>
            <a:r>
              <a:rPr lang="en-GB"/>
              <a:t>Year 4</a:t>
            </a:r>
          </a:p>
        </p:txBody>
      </p:sp>
      <p:pic>
        <p:nvPicPr>
          <p:cNvPr id="2" name="Picture 1">
            <a:extLst>
              <a:ext uri="{FF2B5EF4-FFF2-40B4-BE49-F238E27FC236}">
                <a16:creationId xmlns:a16="http://schemas.microsoft.com/office/drawing/2014/main" id="{7C5349E8-E1F3-4A83-99FD-405300187554}"/>
              </a:ext>
            </a:extLst>
          </p:cNvPr>
          <p:cNvPicPr>
            <a:picLocks noChangeAspect="1"/>
          </p:cNvPicPr>
          <p:nvPr/>
        </p:nvPicPr>
        <p:blipFill>
          <a:blip r:embed="rId3"/>
          <a:stretch>
            <a:fillRect/>
          </a:stretch>
        </p:blipFill>
        <p:spPr>
          <a:xfrm>
            <a:off x="2977661" y="311462"/>
            <a:ext cx="8006861" cy="2259447"/>
          </a:xfrm>
          <a:prstGeom prst="rect">
            <a:avLst/>
          </a:prstGeom>
        </p:spPr>
      </p:pic>
      <p:pic>
        <p:nvPicPr>
          <p:cNvPr id="4" name="Picture 3">
            <a:extLst>
              <a:ext uri="{FF2B5EF4-FFF2-40B4-BE49-F238E27FC236}">
                <a16:creationId xmlns:a16="http://schemas.microsoft.com/office/drawing/2014/main" id="{5A3016EB-4F7A-4964-80E1-851EA4E7E34D}"/>
              </a:ext>
            </a:extLst>
          </p:cNvPr>
          <p:cNvPicPr>
            <a:picLocks noChangeAspect="1"/>
          </p:cNvPicPr>
          <p:nvPr/>
        </p:nvPicPr>
        <p:blipFill>
          <a:blip r:embed="rId4"/>
          <a:stretch>
            <a:fillRect/>
          </a:stretch>
        </p:blipFill>
        <p:spPr>
          <a:xfrm>
            <a:off x="2977661" y="2750158"/>
            <a:ext cx="8006861" cy="4055088"/>
          </a:xfrm>
          <a:prstGeom prst="rect">
            <a:avLst/>
          </a:prstGeom>
        </p:spPr>
      </p:pic>
    </p:spTree>
    <p:custDataLst>
      <p:tags r:id="rId1"/>
    </p:custDataLst>
    <p:extLst>
      <p:ext uri="{BB962C8B-B14F-4D97-AF65-F5344CB8AC3E}">
        <p14:creationId xmlns:p14="http://schemas.microsoft.com/office/powerpoint/2010/main" val="80292062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B7A15F-9923-4DFE-94F5-4290834AFD05}"/>
              </a:ext>
            </a:extLst>
          </p:cNvPr>
          <p:cNvSpPr txBox="1"/>
          <p:nvPr/>
        </p:nvSpPr>
        <p:spPr>
          <a:xfrm>
            <a:off x="1477926" y="401684"/>
            <a:ext cx="9628662" cy="707886"/>
          </a:xfrm>
          <a:prstGeom prst="rect">
            <a:avLst/>
          </a:prstGeom>
          <a:noFill/>
        </p:spPr>
        <p:txBody>
          <a:bodyPr wrap="none" rtlCol="0">
            <a:spAutoFit/>
          </a:bodyPr>
          <a:lstStyle/>
          <a:p>
            <a:r>
              <a:rPr lang="en-US" sz="4000"/>
              <a:t>Educational Visits to enhance history learning</a:t>
            </a:r>
            <a:endParaRPr lang="en-GB" sz="4000"/>
          </a:p>
        </p:txBody>
      </p:sp>
      <p:pic>
        <p:nvPicPr>
          <p:cNvPr id="3" name="Picture 2">
            <a:extLst>
              <a:ext uri="{FF2B5EF4-FFF2-40B4-BE49-F238E27FC236}">
                <a16:creationId xmlns:a16="http://schemas.microsoft.com/office/drawing/2014/main" id="{6BB10DA0-B7E9-422C-BA89-726ACDC43A07}"/>
              </a:ext>
            </a:extLst>
          </p:cNvPr>
          <p:cNvPicPr>
            <a:picLocks noChangeAspect="1"/>
          </p:cNvPicPr>
          <p:nvPr/>
        </p:nvPicPr>
        <p:blipFill>
          <a:blip r:embed="rId2"/>
          <a:stretch>
            <a:fillRect/>
          </a:stretch>
        </p:blipFill>
        <p:spPr>
          <a:xfrm>
            <a:off x="515901" y="1526435"/>
            <a:ext cx="2433282" cy="2095995"/>
          </a:xfrm>
          <a:prstGeom prst="rect">
            <a:avLst/>
          </a:prstGeom>
        </p:spPr>
      </p:pic>
      <p:pic>
        <p:nvPicPr>
          <p:cNvPr id="2050" name="Picture 2" descr="Segedunum Roman Fort | What&amp;#39;s on North East">
            <a:extLst>
              <a:ext uri="{FF2B5EF4-FFF2-40B4-BE49-F238E27FC236}">
                <a16:creationId xmlns:a16="http://schemas.microsoft.com/office/drawing/2014/main" id="{E9FA19AA-3485-4BB8-BB8D-7F12A2D94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1" y="1548575"/>
            <a:ext cx="3716215" cy="19355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scovery Museum - Wikipedia">
            <a:extLst>
              <a:ext uri="{FF2B5EF4-FFF2-40B4-BE49-F238E27FC236}">
                <a16:creationId xmlns:a16="http://schemas.microsoft.com/office/drawing/2014/main" id="{6243C4F6-667A-4CEB-846B-44F90B4857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2634" y="1109570"/>
            <a:ext cx="3899876" cy="28135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at North Museum – Hancock | What&amp;#39;s on North East">
            <a:extLst>
              <a:ext uri="{FF2B5EF4-FFF2-40B4-BE49-F238E27FC236}">
                <a16:creationId xmlns:a16="http://schemas.microsoft.com/office/drawing/2014/main" id="{E0EA181E-1DC2-43BF-AC9F-7D25FBC68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831" y="4088254"/>
            <a:ext cx="4546679" cy="23680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ateshead Central Library | OurGateshead">
            <a:extLst>
              <a:ext uri="{FF2B5EF4-FFF2-40B4-BE49-F238E27FC236}">
                <a16:creationId xmlns:a16="http://schemas.microsoft.com/office/drawing/2014/main" id="{238F3FED-C973-44E1-8752-EC785C2A59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01" y="4000576"/>
            <a:ext cx="32766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race Darling Museum | Day Out With The Kids">
            <a:extLst>
              <a:ext uri="{FF2B5EF4-FFF2-40B4-BE49-F238E27FC236}">
                <a16:creationId xmlns:a16="http://schemas.microsoft.com/office/drawing/2014/main" id="{C26B0108-5254-4C82-B814-C7F4620AC7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50076" y="3833446"/>
            <a:ext cx="2921663" cy="1935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68487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D4DD7C-DF84-4BCE-830D-714BDC5A361D}"/>
              </a:ext>
            </a:extLst>
          </p:cNvPr>
          <p:cNvSpPr txBox="1"/>
          <p:nvPr/>
        </p:nvSpPr>
        <p:spPr>
          <a:xfrm>
            <a:off x="824429" y="1872867"/>
            <a:ext cx="10307860" cy="2862322"/>
          </a:xfrm>
          <a:prstGeom prst="rect">
            <a:avLst/>
          </a:prstGeom>
          <a:noFill/>
        </p:spPr>
        <p:txBody>
          <a:bodyPr wrap="square" rtlCol="0">
            <a:spAutoFit/>
          </a:bodyPr>
          <a:lstStyle/>
          <a:p>
            <a:r>
              <a:rPr lang="en-GB" sz="3000"/>
              <a:t>- How do educational visits enhance history learning?</a:t>
            </a:r>
          </a:p>
          <a:p>
            <a:r>
              <a:rPr lang="en-GB" sz="3000"/>
              <a:t>- Which areas of the History curriculum would lend themselves well to educational visits?</a:t>
            </a:r>
          </a:p>
          <a:p>
            <a:r>
              <a:rPr lang="en-GB" sz="3000"/>
              <a:t>- Think about a topic that you may have taught this half term. Did you exploit the opportunities for local history or educational visits? If not, what could you have done?</a:t>
            </a:r>
          </a:p>
        </p:txBody>
      </p:sp>
      <p:sp>
        <p:nvSpPr>
          <p:cNvPr id="3" name="TextBox 2">
            <a:extLst>
              <a:ext uri="{FF2B5EF4-FFF2-40B4-BE49-F238E27FC236}">
                <a16:creationId xmlns:a16="http://schemas.microsoft.com/office/drawing/2014/main" id="{CEBBECC8-224D-414D-8E8F-F84D4E5ECE29}"/>
              </a:ext>
            </a:extLst>
          </p:cNvPr>
          <p:cNvSpPr txBox="1"/>
          <p:nvPr/>
        </p:nvSpPr>
        <p:spPr>
          <a:xfrm>
            <a:off x="824429" y="848299"/>
            <a:ext cx="4299126" cy="861774"/>
          </a:xfrm>
          <a:prstGeom prst="rect">
            <a:avLst/>
          </a:prstGeom>
          <a:noFill/>
        </p:spPr>
        <p:txBody>
          <a:bodyPr wrap="none" rtlCol="0">
            <a:spAutoFit/>
          </a:bodyPr>
          <a:lstStyle/>
          <a:p>
            <a:r>
              <a:rPr lang="en-GB" sz="5000" u="sng"/>
              <a:t>Reflection Point</a:t>
            </a:r>
          </a:p>
        </p:txBody>
      </p:sp>
    </p:spTree>
    <p:custDataLst>
      <p:tags r:id="rId1"/>
    </p:custDataLst>
    <p:extLst>
      <p:ext uri="{BB962C8B-B14F-4D97-AF65-F5344CB8AC3E}">
        <p14:creationId xmlns:p14="http://schemas.microsoft.com/office/powerpoint/2010/main" val="272129819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F3F16FF-E389-48D7-8750-32399B376C2C}"/>
              </a:ext>
            </a:extLst>
          </p:cNvPr>
          <p:cNvGraphicFramePr>
            <a:graphicFrameLocks noGrp="1"/>
          </p:cNvGraphicFramePr>
          <p:nvPr>
            <p:extLst>
              <p:ext uri="{D42A27DB-BD31-4B8C-83A1-F6EECF244321}">
                <p14:modId xmlns:p14="http://schemas.microsoft.com/office/powerpoint/2010/main" val="3225491727"/>
              </p:ext>
            </p:extLst>
          </p:nvPr>
        </p:nvGraphicFramePr>
        <p:xfrm>
          <a:off x="3278617" y="462885"/>
          <a:ext cx="8738950" cy="4783505"/>
        </p:xfrm>
        <a:graphic>
          <a:graphicData uri="http://schemas.openxmlformats.org/drawingml/2006/table">
            <a:tbl>
              <a:tblPr firstRow="1" firstCol="1" bandRow="1">
                <a:tableStyleId>{5C22544A-7EE6-4342-B048-85BDC9FD1C3A}</a:tableStyleId>
              </a:tblPr>
              <a:tblGrid>
                <a:gridCol w="4369475">
                  <a:extLst>
                    <a:ext uri="{9D8B030D-6E8A-4147-A177-3AD203B41FA5}">
                      <a16:colId xmlns:a16="http://schemas.microsoft.com/office/drawing/2014/main" val="1216671427"/>
                    </a:ext>
                  </a:extLst>
                </a:gridCol>
                <a:gridCol w="4369475">
                  <a:extLst>
                    <a:ext uri="{9D8B030D-6E8A-4147-A177-3AD203B41FA5}">
                      <a16:colId xmlns:a16="http://schemas.microsoft.com/office/drawing/2014/main" val="3210362478"/>
                    </a:ext>
                  </a:extLst>
                </a:gridCol>
              </a:tblGrid>
              <a:tr h="500938">
                <a:tc>
                  <a:txBody>
                    <a:bodyPr/>
                    <a:lstStyle/>
                    <a:p>
                      <a:pPr algn="ctr">
                        <a:lnSpc>
                          <a:spcPct val="107000"/>
                        </a:lnSpc>
                        <a:spcAft>
                          <a:spcPts val="800"/>
                        </a:spcAft>
                      </a:pPr>
                      <a:r>
                        <a:rPr lang="en-GB" sz="1500">
                          <a:effectLst/>
                        </a:rPr>
                        <a:t>Focused Observations</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500">
                          <a:effectLst/>
                        </a:rPr>
                        <a:t>Directed Tasks</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5914476"/>
                  </a:ext>
                </a:extLst>
              </a:tr>
              <a:tr h="3994332">
                <a:tc>
                  <a:txBody>
                    <a:bodyPr/>
                    <a:lstStyle/>
                    <a:p>
                      <a:pPr>
                        <a:lnSpc>
                          <a:spcPct val="150000"/>
                        </a:lnSpc>
                        <a:spcAft>
                          <a:spcPts val="800"/>
                        </a:spcAft>
                      </a:pPr>
                      <a:r>
                        <a:rPr lang="en-GB" sz="1500">
                          <a:effectLst/>
                        </a:rPr>
                        <a:t> </a:t>
                      </a:r>
                    </a:p>
                    <a:p>
                      <a:pPr>
                        <a:lnSpc>
                          <a:spcPct val="150000"/>
                        </a:lnSpc>
                        <a:spcAft>
                          <a:spcPts val="800"/>
                        </a:spcAft>
                      </a:pPr>
                      <a:r>
                        <a:rPr lang="en-GB" sz="1500">
                          <a:effectLst/>
                        </a:rPr>
                        <a:t>Observe a history lesson and consider the following:</a:t>
                      </a:r>
                    </a:p>
                    <a:p>
                      <a:pPr marL="342900" lvl="0" indent="-342900">
                        <a:lnSpc>
                          <a:spcPct val="150000"/>
                        </a:lnSpc>
                        <a:buFont typeface="Symbol" panose="05050102010706020507" pitchFamily="18" charset="2"/>
                        <a:buChar char=""/>
                      </a:pPr>
                      <a:r>
                        <a:rPr lang="en-GB" sz="1500">
                          <a:effectLst/>
                        </a:rPr>
                        <a:t>History National Curriculum or EYFS content</a:t>
                      </a:r>
                    </a:p>
                    <a:p>
                      <a:pPr marL="342900" lvl="0" indent="-342900">
                        <a:lnSpc>
                          <a:spcPct val="150000"/>
                        </a:lnSpc>
                        <a:buFont typeface="Symbol" panose="05050102010706020507" pitchFamily="18" charset="2"/>
                        <a:buChar char=""/>
                      </a:pPr>
                      <a:r>
                        <a:rPr lang="en-GB" sz="1500">
                          <a:effectLst/>
                        </a:rPr>
                        <a:t>What skills did the teacher teach? </a:t>
                      </a:r>
                    </a:p>
                    <a:p>
                      <a:pPr marL="342900" lvl="0" indent="-342900">
                        <a:lnSpc>
                          <a:spcPct val="150000"/>
                        </a:lnSpc>
                        <a:buFont typeface="Symbol" panose="05050102010706020507" pitchFamily="18" charset="2"/>
                        <a:buChar char=""/>
                      </a:pPr>
                      <a:r>
                        <a:rPr lang="en-GB" sz="1500">
                          <a:effectLst/>
                        </a:rPr>
                        <a:t>What resources did the teacher and children use in the lesson?</a:t>
                      </a:r>
                    </a:p>
                    <a:p>
                      <a:pPr marL="342900" lvl="0" indent="-342900">
                        <a:lnSpc>
                          <a:spcPct val="150000"/>
                        </a:lnSpc>
                        <a:buFont typeface="Symbol" panose="05050102010706020507" pitchFamily="18" charset="2"/>
                        <a:buChar char=""/>
                      </a:pPr>
                      <a:r>
                        <a:rPr lang="en-GB" sz="1500">
                          <a:effectLst/>
                        </a:rPr>
                        <a:t>Modelling and adapting teaching to meet the needs of the learners</a:t>
                      </a:r>
                    </a:p>
                    <a:p>
                      <a:pPr marL="342900" lvl="0" indent="-342900">
                        <a:lnSpc>
                          <a:spcPct val="150000"/>
                        </a:lnSpc>
                        <a:buFont typeface="Symbol" panose="05050102010706020507" pitchFamily="18" charset="2"/>
                        <a:buChar char=""/>
                      </a:pPr>
                      <a:r>
                        <a:rPr lang="en-GB" sz="1500">
                          <a:effectLst/>
                        </a:rPr>
                        <a:t>Grouping of pupils</a:t>
                      </a:r>
                    </a:p>
                    <a:p>
                      <a:pPr marL="342900" lvl="0" indent="-342900">
                        <a:lnSpc>
                          <a:spcPct val="150000"/>
                        </a:lnSpc>
                        <a:buFont typeface="Symbol" panose="05050102010706020507" pitchFamily="18" charset="2"/>
                        <a:buChar char=""/>
                      </a:pPr>
                      <a:r>
                        <a:rPr lang="en-GB" sz="1500">
                          <a:effectLst/>
                        </a:rPr>
                        <a:t>How did the teacher engage the learners?</a:t>
                      </a:r>
                    </a:p>
                    <a:p>
                      <a:pPr marL="342900" lvl="0" indent="-342900">
                        <a:lnSpc>
                          <a:spcPct val="150000"/>
                        </a:lnSpc>
                        <a:spcAft>
                          <a:spcPts val="800"/>
                        </a:spcAft>
                        <a:buFont typeface="Symbol" panose="05050102010706020507" pitchFamily="18" charset="2"/>
                        <a:buChar char=""/>
                      </a:pPr>
                      <a:r>
                        <a:rPr lang="en-GB" sz="1500">
                          <a:effectLst/>
                        </a:rPr>
                        <a:t>How did the teacher assess what the children knew before and could do after the lesson?</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n-GB" sz="1500">
                          <a:effectLst/>
                        </a:rPr>
                        <a:t> </a:t>
                      </a:r>
                    </a:p>
                    <a:p>
                      <a:pPr marL="342900" lvl="0" indent="-342900">
                        <a:lnSpc>
                          <a:spcPct val="150000"/>
                        </a:lnSpc>
                        <a:buFont typeface="+mj-lt"/>
                        <a:buAutoNum type="arabicPeriod"/>
                      </a:pPr>
                      <a:r>
                        <a:rPr lang="en-GB" sz="1500">
                          <a:effectLst/>
                        </a:rPr>
                        <a:t>Speak to the school’s history leader regarding:-</a:t>
                      </a:r>
                    </a:p>
                    <a:p>
                      <a:pPr marL="342900" lvl="0" indent="-342900">
                        <a:lnSpc>
                          <a:spcPct val="150000"/>
                        </a:lnSpc>
                        <a:buFont typeface="Symbol" panose="05050102010706020507" pitchFamily="18" charset="2"/>
                        <a:buChar char=""/>
                      </a:pPr>
                      <a:r>
                        <a:rPr lang="en-GB" sz="1500">
                          <a:effectLst/>
                        </a:rPr>
                        <a:t>the curriculum</a:t>
                      </a:r>
                    </a:p>
                    <a:p>
                      <a:pPr marL="342900" lvl="0" indent="-342900">
                        <a:lnSpc>
                          <a:spcPct val="150000"/>
                        </a:lnSpc>
                        <a:buFont typeface="Symbol" panose="05050102010706020507" pitchFamily="18" charset="2"/>
                        <a:buChar char=""/>
                      </a:pPr>
                      <a:r>
                        <a:rPr lang="en-GB" sz="1500">
                          <a:effectLst/>
                        </a:rPr>
                        <a:t>resources available in school;</a:t>
                      </a:r>
                    </a:p>
                    <a:p>
                      <a:pPr marL="342900" lvl="0" indent="-342900">
                        <a:lnSpc>
                          <a:spcPct val="150000"/>
                        </a:lnSpc>
                        <a:buFont typeface="Symbol" panose="05050102010706020507" pitchFamily="18" charset="2"/>
                        <a:buChar char=""/>
                      </a:pPr>
                      <a:r>
                        <a:rPr lang="en-GB" sz="1500">
                          <a:effectLst/>
                        </a:rPr>
                        <a:t>assessment and reporting for history in the school;</a:t>
                      </a:r>
                    </a:p>
                    <a:p>
                      <a:pPr marL="342900" lvl="0" indent="-342900">
                        <a:lnSpc>
                          <a:spcPct val="150000"/>
                        </a:lnSpc>
                        <a:buFont typeface="Symbol" panose="05050102010706020507" pitchFamily="18" charset="2"/>
                        <a:buChar char=""/>
                      </a:pPr>
                      <a:r>
                        <a:rPr lang="en-GB" sz="1500">
                          <a:effectLst/>
                        </a:rPr>
                        <a:t>KS2-KS3 Transition strategies in place for history.</a:t>
                      </a:r>
                    </a:p>
                    <a:p>
                      <a:pPr marL="0" lvl="0" indent="0">
                        <a:lnSpc>
                          <a:spcPct val="150000"/>
                        </a:lnSpc>
                        <a:spcAft>
                          <a:spcPts val="800"/>
                        </a:spcAft>
                        <a:buFont typeface="+mj-lt"/>
                        <a:buNone/>
                      </a:pPr>
                      <a:r>
                        <a:rPr lang="en-GB" sz="1500">
                          <a:effectLst/>
                        </a:rPr>
                        <a:t>2. Carry out post training task  - plan and deliver a series of lessons in history.</a:t>
                      </a:r>
                    </a:p>
                    <a:p>
                      <a:pPr marL="228600">
                        <a:lnSpc>
                          <a:spcPct val="115000"/>
                        </a:lnSpc>
                        <a:spcAft>
                          <a:spcPts val="800"/>
                        </a:spcAft>
                      </a:pPr>
                      <a:r>
                        <a:rPr lang="en-GB" sz="1500">
                          <a:effectLst/>
                        </a:rPr>
                        <a: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8345818"/>
                  </a:ext>
                </a:extLst>
              </a:tr>
            </a:tbl>
          </a:graphicData>
        </a:graphic>
      </p:graphicFrame>
      <p:sp>
        <p:nvSpPr>
          <p:cNvPr id="5" name="TextBox 4">
            <a:extLst>
              <a:ext uri="{FF2B5EF4-FFF2-40B4-BE49-F238E27FC236}">
                <a16:creationId xmlns:a16="http://schemas.microsoft.com/office/drawing/2014/main" id="{A35EEBC7-BC4A-4A47-86C6-7D5FB6F8D0A3}"/>
              </a:ext>
            </a:extLst>
          </p:cNvPr>
          <p:cNvSpPr txBox="1"/>
          <p:nvPr/>
        </p:nvSpPr>
        <p:spPr>
          <a:xfrm>
            <a:off x="-3497902" y="588854"/>
            <a:ext cx="10353855" cy="784830"/>
          </a:xfrm>
          <a:prstGeom prst="rect">
            <a:avLst/>
          </a:prstGeom>
          <a:noFill/>
        </p:spPr>
        <p:txBody>
          <a:bodyPr wrap="square" rtlCol="0">
            <a:spAutoFit/>
          </a:bodyPr>
          <a:lstStyle/>
          <a:p>
            <a:pPr algn="ctr"/>
            <a:r>
              <a:rPr lang="en-US" sz="4500"/>
              <a:t>Next Steps…</a:t>
            </a:r>
            <a:endParaRPr lang="en-GB" sz="6000"/>
          </a:p>
        </p:txBody>
      </p:sp>
    </p:spTree>
    <p:custDataLst>
      <p:tags r:id="rId1"/>
    </p:custDataLst>
    <p:extLst>
      <p:ext uri="{BB962C8B-B14F-4D97-AF65-F5344CB8AC3E}">
        <p14:creationId xmlns:p14="http://schemas.microsoft.com/office/powerpoint/2010/main" val="397840221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C86FA9-6A7E-41D5-8C05-F3714A11F936}"/>
              </a:ext>
            </a:extLst>
          </p:cNvPr>
          <p:cNvSpPr txBox="1"/>
          <p:nvPr/>
        </p:nvSpPr>
        <p:spPr>
          <a:xfrm>
            <a:off x="1164410" y="588854"/>
            <a:ext cx="10353855" cy="784830"/>
          </a:xfrm>
          <a:prstGeom prst="rect">
            <a:avLst/>
          </a:prstGeom>
          <a:noFill/>
        </p:spPr>
        <p:txBody>
          <a:bodyPr wrap="square" rtlCol="0">
            <a:spAutoFit/>
          </a:bodyPr>
          <a:lstStyle/>
          <a:p>
            <a:pPr algn="ctr"/>
            <a:r>
              <a:rPr lang="en-US" sz="4500"/>
              <a:t>Any questions?</a:t>
            </a:r>
            <a:endParaRPr lang="en-GB" sz="6000"/>
          </a:p>
        </p:txBody>
      </p:sp>
      <p:sp>
        <p:nvSpPr>
          <p:cNvPr id="3" name="TextBox 2">
            <a:extLst>
              <a:ext uri="{FF2B5EF4-FFF2-40B4-BE49-F238E27FC236}">
                <a16:creationId xmlns:a16="http://schemas.microsoft.com/office/drawing/2014/main" id="{0D61F2A6-A5D7-464C-97BC-1A2521ECD8D6}"/>
              </a:ext>
            </a:extLst>
          </p:cNvPr>
          <p:cNvSpPr txBox="1"/>
          <p:nvPr/>
        </p:nvSpPr>
        <p:spPr>
          <a:xfrm>
            <a:off x="631993" y="2229813"/>
            <a:ext cx="10353855" cy="1708160"/>
          </a:xfrm>
          <a:prstGeom prst="rect">
            <a:avLst/>
          </a:prstGeom>
          <a:noFill/>
        </p:spPr>
        <p:txBody>
          <a:bodyPr wrap="square" rtlCol="0">
            <a:spAutoFit/>
          </a:bodyPr>
          <a:lstStyle/>
          <a:p>
            <a:r>
              <a:rPr lang="en-US" sz="3500"/>
              <a:t>If you have any further questions, please feel free to email me!</a:t>
            </a:r>
          </a:p>
          <a:p>
            <a:r>
              <a:rPr lang="en-US" sz="3500" u="sng"/>
              <a:t>helenbullerwell@gatedu.org</a:t>
            </a:r>
            <a:endParaRPr lang="en-GB" sz="3500" u="sng"/>
          </a:p>
        </p:txBody>
      </p:sp>
    </p:spTree>
    <p:custDataLst>
      <p:tags r:id="rId1"/>
    </p:custDataLst>
    <p:extLst>
      <p:ext uri="{BB962C8B-B14F-4D97-AF65-F5344CB8AC3E}">
        <p14:creationId xmlns:p14="http://schemas.microsoft.com/office/powerpoint/2010/main" val="245769740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C86FA9-6A7E-41D5-8C05-F3714A11F936}"/>
              </a:ext>
            </a:extLst>
          </p:cNvPr>
          <p:cNvSpPr txBox="1"/>
          <p:nvPr/>
        </p:nvSpPr>
        <p:spPr>
          <a:xfrm>
            <a:off x="1164410" y="588854"/>
            <a:ext cx="10353855" cy="784830"/>
          </a:xfrm>
          <a:prstGeom prst="rect">
            <a:avLst/>
          </a:prstGeom>
          <a:noFill/>
        </p:spPr>
        <p:txBody>
          <a:bodyPr wrap="square" rtlCol="0">
            <a:spAutoFit/>
          </a:bodyPr>
          <a:lstStyle/>
          <a:p>
            <a:pPr algn="ctr"/>
            <a:r>
              <a:rPr lang="en-US" sz="4500"/>
              <a:t>Evaluation</a:t>
            </a:r>
            <a:endParaRPr lang="en-GB" sz="6000"/>
          </a:p>
        </p:txBody>
      </p:sp>
    </p:spTree>
    <p:custDataLst>
      <p:tags r:id="rId1"/>
    </p:custDataLst>
    <p:extLst>
      <p:ext uri="{BB962C8B-B14F-4D97-AF65-F5344CB8AC3E}">
        <p14:creationId xmlns:p14="http://schemas.microsoft.com/office/powerpoint/2010/main" val="1613913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Training Overview</a:t>
            </a:r>
            <a:endParaRPr lang="en-GB" sz="3600" b="1">
              <a:solidFill>
                <a:srgbClr val="FFC203"/>
              </a:solidFill>
              <a:latin typeface="Tw Cen MT" panose="020B0602020104020603" pitchFamily="34" charset="0"/>
            </a:endParaRPr>
          </a:p>
        </p:txBody>
      </p:sp>
      <p:cxnSp>
        <p:nvCxnSpPr>
          <p:cNvPr id="3" name="Straight Connector 2"/>
          <p:cNvCxnSpPr/>
          <p:nvPr/>
        </p:nvCxnSpPr>
        <p:spPr>
          <a:xfrm>
            <a:off x="203200" y="922867"/>
            <a:ext cx="72453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08258" y="1972734"/>
            <a:ext cx="6736438" cy="3954929"/>
          </a:xfrm>
          <a:prstGeom prst="rect">
            <a:avLst/>
          </a:prstGeom>
          <a:noFill/>
        </p:spPr>
        <p:txBody>
          <a:bodyPr wrap="square" rtlCol="0">
            <a:spAutoFit/>
          </a:bodyPr>
          <a:lstStyle/>
          <a:p>
            <a:r>
              <a:rPr lang="en-GB" sz="2000" b="1">
                <a:solidFill>
                  <a:srgbClr val="1B1A69"/>
                </a:solidFill>
              </a:rPr>
              <a:t>Introduction </a:t>
            </a:r>
            <a:r>
              <a:rPr lang="en-GB" sz="2000" b="1"/>
              <a:t>- </a:t>
            </a:r>
            <a:r>
              <a:rPr lang="en-GB" sz="2000"/>
              <a:t>To understand the core aims and expectations of the EYFS/KS1 and KS2 Programmes of Study for History.</a:t>
            </a:r>
          </a:p>
          <a:p>
            <a:endParaRPr lang="en-GB" sz="1100"/>
          </a:p>
          <a:p>
            <a:pPr lvl="0"/>
            <a:r>
              <a:rPr lang="en-GB" sz="2000" b="1">
                <a:solidFill>
                  <a:srgbClr val="1B1A69"/>
                </a:solidFill>
              </a:rPr>
              <a:t>Research &amp; Recommendations</a:t>
            </a:r>
            <a:r>
              <a:rPr lang="en-GB" sz="2000" b="1"/>
              <a:t> - </a:t>
            </a:r>
            <a:r>
              <a:rPr lang="en-GB"/>
              <a:t>To introduce trainees to the national context of history Teaching </a:t>
            </a:r>
            <a:r>
              <a:rPr lang="en-GB" b="1"/>
              <a:t>from R-Y6.</a:t>
            </a:r>
            <a:endParaRPr lang="en-GB"/>
          </a:p>
          <a:p>
            <a:endParaRPr lang="en-GB" sz="1100"/>
          </a:p>
          <a:p>
            <a:r>
              <a:rPr lang="en-GB" sz="2000" b="1">
                <a:solidFill>
                  <a:srgbClr val="1B1A69"/>
                </a:solidFill>
              </a:rPr>
              <a:t>Subject Knowledge and Development – </a:t>
            </a:r>
            <a:r>
              <a:rPr lang="en-GB" sz="2000"/>
              <a:t>To empower trainees to deliver engaging and purposeful history lessons by developing their historical and pedagogical knowledge from Reception to Year 6.</a:t>
            </a:r>
          </a:p>
          <a:p>
            <a:endParaRPr lang="en-GB" sz="1100"/>
          </a:p>
          <a:p>
            <a:r>
              <a:rPr lang="en-GB" sz="2000" b="1">
                <a:solidFill>
                  <a:srgbClr val="1B1A69"/>
                </a:solidFill>
              </a:rPr>
              <a:t>Pedagogy Planning and Progression </a:t>
            </a:r>
            <a:r>
              <a:rPr lang="en-GB" sz="2000" b="1"/>
              <a:t>– </a:t>
            </a:r>
            <a:r>
              <a:rPr lang="en-GB" sz="2000"/>
              <a:t>To equip trainees with a range of teaching and learning strategies to implement in their history lessons.</a:t>
            </a:r>
          </a:p>
        </p:txBody>
      </p:sp>
      <p:grpSp>
        <p:nvGrpSpPr>
          <p:cNvPr id="5" name="Group 4"/>
          <p:cNvGrpSpPr/>
          <p:nvPr/>
        </p:nvGrpSpPr>
        <p:grpSpPr>
          <a:xfrm>
            <a:off x="254023" y="2695815"/>
            <a:ext cx="594148" cy="605253"/>
            <a:chOff x="152400" y="3352800"/>
            <a:chExt cx="719667" cy="733118"/>
          </a:xfrm>
        </p:grpSpPr>
        <p:sp>
          <p:nvSpPr>
            <p:cNvPr id="6" name="Oval 5"/>
            <p:cNvSpPr/>
            <p:nvPr/>
          </p:nvSpPr>
          <p:spPr>
            <a:xfrm>
              <a:off x="152400" y="3352800"/>
              <a:ext cx="719667" cy="7331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DE104"/>
                </a:solidFill>
                <a:latin typeface="Tw Cen MT" panose="020B0602020104020603" pitchFamily="34" charset="0"/>
              </a:endParaRPr>
            </a:p>
          </p:txBody>
        </p:sp>
        <p:sp>
          <p:nvSpPr>
            <p:cNvPr id="7" name="TextBox 6"/>
            <p:cNvSpPr txBox="1"/>
            <p:nvPr/>
          </p:nvSpPr>
          <p:spPr>
            <a:xfrm>
              <a:off x="270139" y="3365201"/>
              <a:ext cx="487742" cy="708314"/>
            </a:xfrm>
            <a:prstGeom prst="rect">
              <a:avLst/>
            </a:prstGeom>
            <a:noFill/>
          </p:spPr>
          <p:txBody>
            <a:bodyPr wrap="none" rtlCol="0">
              <a:spAutoFit/>
            </a:bodyPr>
            <a:lstStyle/>
            <a:p>
              <a:r>
                <a:rPr lang="en-US" sz="3200" b="1">
                  <a:ln>
                    <a:solidFill>
                      <a:schemeClr val="bg1"/>
                    </a:solidFill>
                  </a:ln>
                  <a:solidFill>
                    <a:schemeClr val="bg1"/>
                  </a:solidFill>
                  <a:latin typeface="Tw Cen MT" panose="020B0602020104020603" pitchFamily="34" charset="0"/>
                </a:rPr>
                <a:t>1</a:t>
              </a:r>
              <a:endParaRPr lang="en-GB" sz="3200" b="1">
                <a:ln>
                  <a:solidFill>
                    <a:schemeClr val="bg1"/>
                  </a:solidFill>
                </a:ln>
                <a:solidFill>
                  <a:schemeClr val="bg1"/>
                </a:solidFill>
                <a:latin typeface="Tw Cen MT" panose="020B0602020104020603" pitchFamily="34" charset="0"/>
              </a:endParaRPr>
            </a:p>
          </p:txBody>
        </p:sp>
      </p:grpSp>
      <p:grpSp>
        <p:nvGrpSpPr>
          <p:cNvPr id="8" name="Group 7"/>
          <p:cNvGrpSpPr/>
          <p:nvPr/>
        </p:nvGrpSpPr>
        <p:grpSpPr>
          <a:xfrm>
            <a:off x="238576" y="3623738"/>
            <a:ext cx="594148" cy="605253"/>
            <a:chOff x="152400" y="3352800"/>
            <a:chExt cx="719667" cy="733118"/>
          </a:xfrm>
        </p:grpSpPr>
        <p:sp>
          <p:nvSpPr>
            <p:cNvPr id="9" name="Oval 8"/>
            <p:cNvSpPr/>
            <p:nvPr/>
          </p:nvSpPr>
          <p:spPr>
            <a:xfrm>
              <a:off x="152400" y="3352800"/>
              <a:ext cx="719667" cy="7331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w Cen MT" panose="020B0602020104020603" pitchFamily="34" charset="0"/>
              </a:endParaRPr>
            </a:p>
          </p:txBody>
        </p:sp>
        <p:sp>
          <p:nvSpPr>
            <p:cNvPr id="10" name="TextBox 9"/>
            <p:cNvSpPr txBox="1"/>
            <p:nvPr/>
          </p:nvSpPr>
          <p:spPr>
            <a:xfrm>
              <a:off x="274241" y="3365201"/>
              <a:ext cx="487742" cy="708314"/>
            </a:xfrm>
            <a:prstGeom prst="rect">
              <a:avLst/>
            </a:prstGeom>
            <a:noFill/>
          </p:spPr>
          <p:txBody>
            <a:bodyPr wrap="none" rtlCol="0">
              <a:spAutoFit/>
            </a:bodyPr>
            <a:lstStyle/>
            <a:p>
              <a:r>
                <a:rPr lang="en-GB" sz="3200" b="1">
                  <a:ln>
                    <a:solidFill>
                      <a:schemeClr val="bg1"/>
                    </a:solidFill>
                  </a:ln>
                  <a:solidFill>
                    <a:schemeClr val="bg1"/>
                  </a:solidFill>
                  <a:latin typeface="Tw Cen MT" panose="020B0602020104020603" pitchFamily="34" charset="0"/>
                </a:rPr>
                <a:t>2</a:t>
              </a:r>
            </a:p>
          </p:txBody>
        </p:sp>
      </p:grpSp>
      <p:grpSp>
        <p:nvGrpSpPr>
          <p:cNvPr id="11" name="Group 10"/>
          <p:cNvGrpSpPr/>
          <p:nvPr/>
        </p:nvGrpSpPr>
        <p:grpSpPr>
          <a:xfrm>
            <a:off x="271393" y="5004678"/>
            <a:ext cx="594148" cy="605253"/>
            <a:chOff x="152400" y="3352800"/>
            <a:chExt cx="719667" cy="733118"/>
          </a:xfrm>
        </p:grpSpPr>
        <p:sp>
          <p:nvSpPr>
            <p:cNvPr id="12" name="Oval 11"/>
            <p:cNvSpPr/>
            <p:nvPr/>
          </p:nvSpPr>
          <p:spPr>
            <a:xfrm>
              <a:off x="152400" y="3352800"/>
              <a:ext cx="719667" cy="7331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w Cen MT" panose="020B0602020104020603" pitchFamily="34" charset="0"/>
              </a:endParaRPr>
            </a:p>
          </p:txBody>
        </p:sp>
        <p:sp>
          <p:nvSpPr>
            <p:cNvPr id="13" name="TextBox 12"/>
            <p:cNvSpPr txBox="1"/>
            <p:nvPr/>
          </p:nvSpPr>
          <p:spPr>
            <a:xfrm>
              <a:off x="270139" y="3352800"/>
              <a:ext cx="487742" cy="708314"/>
            </a:xfrm>
            <a:prstGeom prst="rect">
              <a:avLst/>
            </a:prstGeom>
            <a:noFill/>
          </p:spPr>
          <p:txBody>
            <a:bodyPr wrap="none" rtlCol="0">
              <a:spAutoFit/>
            </a:bodyPr>
            <a:lstStyle/>
            <a:p>
              <a:r>
                <a:rPr lang="en-GB" sz="3200" b="1">
                  <a:ln>
                    <a:solidFill>
                      <a:schemeClr val="bg1"/>
                    </a:solidFill>
                  </a:ln>
                  <a:solidFill>
                    <a:schemeClr val="bg1"/>
                  </a:solidFill>
                  <a:latin typeface="Tw Cen MT" panose="020B0602020104020603" pitchFamily="34" charset="0"/>
                </a:rPr>
                <a:t>3</a:t>
              </a:r>
            </a:p>
          </p:txBody>
        </p:sp>
      </p:grpSp>
      <p:sp>
        <p:nvSpPr>
          <p:cNvPr id="14" name="Rectangle 13"/>
          <p:cNvSpPr/>
          <p:nvPr/>
        </p:nvSpPr>
        <p:spPr>
          <a:xfrm>
            <a:off x="1149350" y="1248834"/>
            <a:ext cx="6301317" cy="723900"/>
          </a:xfrm>
          <a:prstGeom prst="rect">
            <a:avLst/>
          </a:prstGeom>
          <a:solidFill>
            <a:srgbClr val="FDE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83711" y="1057216"/>
            <a:ext cx="1193800" cy="111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453045" y="1222559"/>
            <a:ext cx="10544222" cy="769441"/>
          </a:xfrm>
          <a:prstGeom prst="rect">
            <a:avLst/>
          </a:prstGeom>
        </p:spPr>
        <p:txBody>
          <a:bodyPr wrap="square">
            <a:spAutoFit/>
          </a:bodyPr>
          <a:lstStyle/>
          <a:p>
            <a:r>
              <a:rPr lang="en-GB" sz="4400">
                <a:latin typeface="Tw Cen MT" panose="020B0602020104020603" pitchFamily="34" charset="0"/>
              </a:rPr>
              <a:t>This session </a:t>
            </a:r>
            <a:r>
              <a:rPr lang="en-GB" sz="4400" b="1">
                <a:latin typeface="Tw Cen MT" panose="020B0602020104020603" pitchFamily="34" charset="0"/>
              </a:rPr>
              <a:t>will aim to…</a:t>
            </a:r>
            <a:endParaRPr lang="en-GB" sz="4400">
              <a:latin typeface="Tw Cen MT" panose="020B0602020104020603" pitchFamily="34" charset="0"/>
            </a:endParaRPr>
          </a:p>
        </p:txBody>
      </p:sp>
      <p:sp>
        <p:nvSpPr>
          <p:cNvPr id="18" name="Rectangle 17"/>
          <p:cNvSpPr/>
          <p:nvPr/>
        </p:nvSpPr>
        <p:spPr>
          <a:xfrm>
            <a:off x="8077200" y="4581526"/>
            <a:ext cx="3914775" cy="1095374"/>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a:solidFill>
                <a:srgbClr val="FDE104"/>
              </a:solidFill>
              <a:latin typeface="Tw Cen MT" panose="020B0602020104020603"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72" y="1248069"/>
            <a:ext cx="872153" cy="799805"/>
          </a:xfrm>
          <a:prstGeom prst="rect">
            <a:avLst/>
          </a:prstGeom>
        </p:spPr>
      </p:pic>
      <p:sp>
        <p:nvSpPr>
          <p:cNvPr id="20" name="Content Placeholder 2"/>
          <p:cNvSpPr txBox="1">
            <a:spLocks/>
          </p:cNvSpPr>
          <p:nvPr/>
        </p:nvSpPr>
        <p:spPr>
          <a:xfrm>
            <a:off x="12192000" y="173170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a:p>
            <a:endParaRPr lang="en-GB"/>
          </a:p>
        </p:txBody>
      </p:sp>
    </p:spTree>
    <p:custDataLst>
      <p:tags r:id="rId1"/>
    </p:custDataLst>
    <p:extLst>
      <p:ext uri="{BB962C8B-B14F-4D97-AF65-F5344CB8AC3E}">
        <p14:creationId xmlns:p14="http://schemas.microsoft.com/office/powerpoint/2010/main" val="6809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368740" y="938282"/>
            <a:ext cx="11823260" cy="1323439"/>
          </a:xfrm>
          <a:prstGeom prst="rect">
            <a:avLst/>
          </a:prstGeom>
          <a:noFill/>
        </p:spPr>
        <p:txBody>
          <a:bodyPr wrap="square" rtlCol="0">
            <a:spAutoFit/>
          </a:bodyPr>
          <a:lstStyle/>
          <a:p>
            <a:pPr algn="ctr"/>
            <a:r>
              <a:rPr lang="en-US" sz="4000"/>
              <a:t>What are the benefits and drawbacks of teaching history in a chronological way?</a:t>
            </a:r>
            <a:endParaRPr lang="en-GB" sz="4000"/>
          </a:p>
        </p:txBody>
      </p:sp>
    </p:spTree>
    <p:custDataLst>
      <p:tags r:id="rId1"/>
    </p:custDataLst>
    <p:extLst>
      <p:ext uri="{BB962C8B-B14F-4D97-AF65-F5344CB8AC3E}">
        <p14:creationId xmlns:p14="http://schemas.microsoft.com/office/powerpoint/2010/main" val="1323338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368740" y="938282"/>
            <a:ext cx="11823260" cy="3323987"/>
          </a:xfrm>
          <a:prstGeom prst="rect">
            <a:avLst/>
          </a:prstGeom>
          <a:noFill/>
        </p:spPr>
        <p:txBody>
          <a:bodyPr wrap="square" rtlCol="0">
            <a:spAutoFit/>
          </a:bodyPr>
          <a:lstStyle/>
          <a:p>
            <a:r>
              <a:rPr lang="en-US" sz="4000" u="sng">
                <a:latin typeface="Comic Sans MS" panose="030F0702030302020204" pitchFamily="66" charset="0"/>
              </a:rPr>
              <a:t>Reflection Point: </a:t>
            </a:r>
          </a:p>
          <a:p>
            <a:endParaRPr lang="en-US" sz="3000" u="sng">
              <a:latin typeface="Comic Sans MS" panose="030F0702030302020204" pitchFamily="66" charset="0"/>
            </a:endParaRPr>
          </a:p>
          <a:p>
            <a:r>
              <a:rPr lang="en-GB" sz="3000">
                <a:latin typeface="Comic Sans MS" panose="030F0702030302020204" pitchFamily="66" charset="0"/>
              </a:rPr>
              <a:t>-  Is chronology always appropriate when teaching EYFS and KS1?</a:t>
            </a:r>
          </a:p>
          <a:p>
            <a:pPr algn="ctr"/>
            <a:endParaRPr lang="en-US" sz="4000"/>
          </a:p>
          <a:p>
            <a:pPr algn="ctr"/>
            <a:endParaRPr lang="en-GB" sz="4000"/>
          </a:p>
        </p:txBody>
      </p:sp>
    </p:spTree>
    <p:custDataLst>
      <p:tags r:id="rId1"/>
    </p:custDataLst>
    <p:extLst>
      <p:ext uri="{BB962C8B-B14F-4D97-AF65-F5344CB8AC3E}">
        <p14:creationId xmlns:p14="http://schemas.microsoft.com/office/powerpoint/2010/main" val="3553696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889FC-E706-496F-89EA-0DDD7ECD708C}"/>
              </a:ext>
            </a:extLst>
          </p:cNvPr>
          <p:cNvSpPr txBox="1"/>
          <p:nvPr/>
        </p:nvSpPr>
        <p:spPr>
          <a:xfrm>
            <a:off x="368740" y="276562"/>
            <a:ext cx="11823260" cy="1323439"/>
          </a:xfrm>
          <a:prstGeom prst="rect">
            <a:avLst/>
          </a:prstGeom>
          <a:noFill/>
        </p:spPr>
        <p:txBody>
          <a:bodyPr wrap="square" rtlCol="0">
            <a:spAutoFit/>
          </a:bodyPr>
          <a:lstStyle/>
          <a:p>
            <a:pPr algn="ctr"/>
            <a:r>
              <a:rPr lang="en-US" sz="4000"/>
              <a:t>What are the benefits and drawbacks of teaching in a chronological way?</a:t>
            </a:r>
            <a:endParaRPr lang="en-GB" sz="4000"/>
          </a:p>
        </p:txBody>
      </p:sp>
      <p:pic>
        <p:nvPicPr>
          <p:cNvPr id="5" name="Picture 4">
            <a:extLst>
              <a:ext uri="{FF2B5EF4-FFF2-40B4-BE49-F238E27FC236}">
                <a16:creationId xmlns:a16="http://schemas.microsoft.com/office/drawing/2014/main" id="{F52C5A2B-3B56-47A2-A794-141C7B6D3D42}"/>
              </a:ext>
            </a:extLst>
          </p:cNvPr>
          <p:cNvPicPr>
            <a:picLocks noChangeAspect="1"/>
          </p:cNvPicPr>
          <p:nvPr/>
        </p:nvPicPr>
        <p:blipFill>
          <a:blip r:embed="rId3"/>
          <a:stretch>
            <a:fillRect/>
          </a:stretch>
        </p:blipFill>
        <p:spPr>
          <a:xfrm>
            <a:off x="368740" y="1600001"/>
            <a:ext cx="6143625" cy="4171950"/>
          </a:xfrm>
          <a:prstGeom prst="rect">
            <a:avLst/>
          </a:prstGeom>
        </p:spPr>
      </p:pic>
      <p:sp>
        <p:nvSpPr>
          <p:cNvPr id="6" name="Rectangle 5">
            <a:extLst>
              <a:ext uri="{FF2B5EF4-FFF2-40B4-BE49-F238E27FC236}">
                <a16:creationId xmlns:a16="http://schemas.microsoft.com/office/drawing/2014/main" id="{976936F1-D095-48FC-97F9-1219C2F214F6}"/>
              </a:ext>
            </a:extLst>
          </p:cNvPr>
          <p:cNvSpPr/>
          <p:nvPr/>
        </p:nvSpPr>
        <p:spPr>
          <a:xfrm>
            <a:off x="6640880" y="4189804"/>
            <a:ext cx="5422604" cy="1477328"/>
          </a:xfrm>
          <a:prstGeom prst="rect">
            <a:avLst/>
          </a:prstGeom>
        </p:spPr>
        <p:txBody>
          <a:bodyPr wrap="square">
            <a:spAutoFit/>
          </a:bodyPr>
          <a:lstStyle/>
          <a:p>
            <a:r>
              <a:rPr lang="en-US" err="1"/>
              <a:t>Tew</a:t>
            </a:r>
            <a:r>
              <a:rPr lang="en-US"/>
              <a:t>, D. J. (2014, June). Pedagogy of Teaching History: Comparing the Chronologic and Thematic Approaches (2014). Retrieved from Digital Commons @ Western Oregon University: http://digitalcommons.wou.edu/honor_thesis</a:t>
            </a:r>
            <a:endParaRPr lang="en-GB"/>
          </a:p>
        </p:txBody>
      </p:sp>
    </p:spTree>
    <p:custDataLst>
      <p:tags r:id="rId1"/>
    </p:custDataLst>
    <p:extLst>
      <p:ext uri="{BB962C8B-B14F-4D97-AF65-F5344CB8AC3E}">
        <p14:creationId xmlns:p14="http://schemas.microsoft.com/office/powerpoint/2010/main" val="4163847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1CFE0C-8B54-49A0-A5AA-EA39772EF0F7}"/>
              </a:ext>
            </a:extLst>
          </p:cNvPr>
          <p:cNvGrpSpPr/>
          <p:nvPr/>
        </p:nvGrpSpPr>
        <p:grpSpPr>
          <a:xfrm>
            <a:off x="7868093" y="712237"/>
            <a:ext cx="3867421" cy="4635939"/>
            <a:chOff x="8052184" y="1573475"/>
            <a:chExt cx="3630167" cy="4094060"/>
          </a:xfrm>
        </p:grpSpPr>
        <p:pic>
          <p:nvPicPr>
            <p:cNvPr id="4" name="Picture 2" descr="Bruner&amp;#39;s Spiral Curriculum Diagram, HD Png Download - kindpng">
              <a:extLst>
                <a:ext uri="{FF2B5EF4-FFF2-40B4-BE49-F238E27FC236}">
                  <a16:creationId xmlns:a16="http://schemas.microsoft.com/office/drawing/2014/main" id="{2846C8A4-3323-4A95-9D33-B1FBBACB8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1249" y="1573475"/>
              <a:ext cx="3541102" cy="37384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568A21-DFDF-4733-89E9-09386D1E47DF}"/>
                </a:ext>
              </a:extLst>
            </p:cNvPr>
            <p:cNvSpPr txBox="1"/>
            <p:nvPr/>
          </p:nvSpPr>
          <p:spPr>
            <a:xfrm>
              <a:off x="8052184" y="5298203"/>
              <a:ext cx="2687980" cy="369332"/>
            </a:xfrm>
            <a:prstGeom prst="rect">
              <a:avLst/>
            </a:prstGeom>
            <a:noFill/>
          </p:spPr>
          <p:txBody>
            <a:bodyPr wrap="none" rtlCol="0">
              <a:spAutoFit/>
            </a:bodyPr>
            <a:lstStyle/>
            <a:p>
              <a:r>
                <a:rPr lang="en-US"/>
                <a:t>Bruner’s Spiral Curriculum </a:t>
              </a:r>
              <a:endParaRPr lang="en-GB"/>
            </a:p>
          </p:txBody>
        </p:sp>
      </p:grpSp>
      <p:sp>
        <p:nvSpPr>
          <p:cNvPr id="6" name="TextBox 5">
            <a:extLst>
              <a:ext uri="{FF2B5EF4-FFF2-40B4-BE49-F238E27FC236}">
                <a16:creationId xmlns:a16="http://schemas.microsoft.com/office/drawing/2014/main" id="{2875B8FA-2138-4F10-AA05-40067089181F}"/>
              </a:ext>
            </a:extLst>
          </p:cNvPr>
          <p:cNvSpPr txBox="1"/>
          <p:nvPr/>
        </p:nvSpPr>
        <p:spPr>
          <a:xfrm>
            <a:off x="335345" y="889851"/>
            <a:ext cx="7422333" cy="3785652"/>
          </a:xfrm>
          <a:prstGeom prst="rect">
            <a:avLst/>
          </a:prstGeom>
          <a:noFill/>
        </p:spPr>
        <p:txBody>
          <a:bodyPr wrap="square" rtlCol="0">
            <a:spAutoFit/>
          </a:bodyPr>
          <a:lstStyle/>
          <a:p>
            <a:pPr algn="ctr"/>
            <a:r>
              <a:rPr lang="en-US" sz="4000"/>
              <a:t>A knowledge-rich curriculum focused on long-term retention of knowledge</a:t>
            </a:r>
          </a:p>
          <a:p>
            <a:pPr algn="ctr"/>
            <a:endParaRPr lang="en-US" sz="4000"/>
          </a:p>
          <a:p>
            <a:pPr algn="ctr"/>
            <a:r>
              <a:rPr lang="en-US" sz="4000"/>
              <a:t>Focus on children knowing more and remembering more…</a:t>
            </a:r>
            <a:endParaRPr lang="en-GB" sz="4000"/>
          </a:p>
        </p:txBody>
      </p:sp>
    </p:spTree>
    <p:custDataLst>
      <p:tags r:id="rId1"/>
    </p:custDataLst>
    <p:extLst>
      <p:ext uri="{BB962C8B-B14F-4D97-AF65-F5344CB8AC3E}">
        <p14:creationId xmlns:p14="http://schemas.microsoft.com/office/powerpoint/2010/main" val="3685732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42E9B2-B32F-48C0-BCF8-9F6E0DDEA02B}"/>
              </a:ext>
            </a:extLst>
          </p:cNvPr>
          <p:cNvSpPr txBox="1"/>
          <p:nvPr/>
        </p:nvSpPr>
        <p:spPr>
          <a:xfrm>
            <a:off x="659219" y="2296633"/>
            <a:ext cx="184731" cy="369332"/>
          </a:xfrm>
          <a:prstGeom prst="rect">
            <a:avLst/>
          </a:prstGeom>
          <a:noFill/>
        </p:spPr>
        <p:txBody>
          <a:bodyPr wrap="none" rtlCol="0">
            <a:spAutoFit/>
          </a:bodyPr>
          <a:lstStyle/>
          <a:p>
            <a:endParaRPr lang="en-GB"/>
          </a:p>
        </p:txBody>
      </p:sp>
      <p:pic>
        <p:nvPicPr>
          <p:cNvPr id="6148" name="Picture 4" descr="Cognitive Load Theory - Learning Skills From MindTools.com">
            <a:extLst>
              <a:ext uri="{FF2B5EF4-FFF2-40B4-BE49-F238E27FC236}">
                <a16:creationId xmlns:a16="http://schemas.microsoft.com/office/drawing/2014/main" id="{B8862B5C-46B6-45F1-BDAC-55CC788DC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019" y="1738832"/>
            <a:ext cx="4982018" cy="22806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021A7D-65EE-4E66-A10A-F8C3FF5D0BD5}"/>
              </a:ext>
            </a:extLst>
          </p:cNvPr>
          <p:cNvPicPr>
            <a:picLocks noChangeAspect="1"/>
          </p:cNvPicPr>
          <p:nvPr/>
        </p:nvPicPr>
        <p:blipFill>
          <a:blip r:embed="rId4"/>
          <a:stretch>
            <a:fillRect/>
          </a:stretch>
        </p:blipFill>
        <p:spPr>
          <a:xfrm>
            <a:off x="-97441" y="426851"/>
            <a:ext cx="7274419" cy="5325745"/>
          </a:xfrm>
          <a:prstGeom prst="rect">
            <a:avLst/>
          </a:prstGeom>
        </p:spPr>
      </p:pic>
    </p:spTree>
    <p:custDataLst>
      <p:tags r:id="rId1"/>
    </p:custDataLst>
    <p:extLst>
      <p:ext uri="{BB962C8B-B14F-4D97-AF65-F5344CB8AC3E}">
        <p14:creationId xmlns:p14="http://schemas.microsoft.com/office/powerpoint/2010/main" val="1408002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9D268A-3272-48F6-BC53-F9C1012B2FA9}"/>
              </a:ext>
            </a:extLst>
          </p:cNvPr>
          <p:cNvPicPr>
            <a:picLocks noChangeAspect="1"/>
          </p:cNvPicPr>
          <p:nvPr/>
        </p:nvPicPr>
        <p:blipFill>
          <a:blip r:embed="rId3"/>
          <a:stretch>
            <a:fillRect/>
          </a:stretch>
        </p:blipFill>
        <p:spPr>
          <a:xfrm>
            <a:off x="2312377" y="377337"/>
            <a:ext cx="7848600" cy="5353050"/>
          </a:xfrm>
          <a:prstGeom prst="rect">
            <a:avLst/>
          </a:prstGeom>
        </p:spPr>
      </p:pic>
    </p:spTree>
    <p:custDataLst>
      <p:tags r:id="rId1"/>
    </p:custDataLst>
    <p:extLst>
      <p:ext uri="{BB962C8B-B14F-4D97-AF65-F5344CB8AC3E}">
        <p14:creationId xmlns:p14="http://schemas.microsoft.com/office/powerpoint/2010/main" val="3744604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2173D6-C5F6-4CD6-9C39-C2A4C991596B}"/>
              </a:ext>
            </a:extLst>
          </p:cNvPr>
          <p:cNvPicPr>
            <a:picLocks noChangeAspect="1"/>
          </p:cNvPicPr>
          <p:nvPr/>
        </p:nvPicPr>
        <p:blipFill>
          <a:blip r:embed="rId3"/>
          <a:stretch>
            <a:fillRect/>
          </a:stretch>
        </p:blipFill>
        <p:spPr>
          <a:xfrm>
            <a:off x="2365633" y="1450568"/>
            <a:ext cx="7800975" cy="2638425"/>
          </a:xfrm>
          <a:prstGeom prst="rect">
            <a:avLst/>
          </a:prstGeom>
        </p:spPr>
      </p:pic>
    </p:spTree>
    <p:custDataLst>
      <p:tags r:id="rId1"/>
    </p:custDataLst>
    <p:extLst>
      <p:ext uri="{BB962C8B-B14F-4D97-AF65-F5344CB8AC3E}">
        <p14:creationId xmlns:p14="http://schemas.microsoft.com/office/powerpoint/2010/main" val="2736535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6C871B-65C3-4E53-93C1-CEC25E71E55B}"/>
              </a:ext>
            </a:extLst>
          </p:cNvPr>
          <p:cNvSpPr txBox="1"/>
          <p:nvPr/>
        </p:nvSpPr>
        <p:spPr>
          <a:xfrm>
            <a:off x="2307265" y="425301"/>
            <a:ext cx="7781233" cy="630942"/>
          </a:xfrm>
          <a:prstGeom prst="rect">
            <a:avLst/>
          </a:prstGeom>
          <a:noFill/>
        </p:spPr>
        <p:txBody>
          <a:bodyPr wrap="none" rtlCol="0">
            <a:spAutoFit/>
          </a:bodyPr>
          <a:lstStyle/>
          <a:p>
            <a:r>
              <a:rPr lang="en-US" sz="3500"/>
              <a:t>Retrieval Practice Activities and Strategies</a:t>
            </a:r>
            <a:endParaRPr lang="en-GB" sz="3500"/>
          </a:p>
        </p:txBody>
      </p:sp>
      <p:sp>
        <p:nvSpPr>
          <p:cNvPr id="4" name="Rectangle 3">
            <a:extLst>
              <a:ext uri="{FF2B5EF4-FFF2-40B4-BE49-F238E27FC236}">
                <a16:creationId xmlns:a16="http://schemas.microsoft.com/office/drawing/2014/main" id="{0C83A179-0422-4539-B5CB-221C9B37C952}"/>
              </a:ext>
            </a:extLst>
          </p:cNvPr>
          <p:cNvSpPr/>
          <p:nvPr/>
        </p:nvSpPr>
        <p:spPr>
          <a:xfrm>
            <a:off x="101882" y="1326315"/>
            <a:ext cx="6096000" cy="2585323"/>
          </a:xfrm>
          <a:prstGeom prst="rect">
            <a:avLst/>
          </a:prstGeom>
          <a:ln>
            <a:solidFill>
              <a:srgbClr val="FFFF00"/>
            </a:solidFill>
          </a:ln>
        </p:spPr>
        <p:txBody>
          <a:bodyPr>
            <a:spAutoFit/>
          </a:bodyPr>
          <a:lstStyle/>
          <a:p>
            <a:pPr fontAlgn="base"/>
            <a:r>
              <a:rPr lang="en-US" b="1">
                <a:solidFill>
                  <a:srgbClr val="0C1F32"/>
                </a:solidFill>
                <a:latin typeface="Nunito"/>
              </a:rPr>
              <a:t>Retrieval Practice Activity 1 – Sharing in Pairs</a:t>
            </a:r>
          </a:p>
          <a:p>
            <a:pPr fontAlgn="base"/>
            <a:r>
              <a:rPr lang="en-US">
                <a:solidFill>
                  <a:srgbClr val="0C1F32"/>
                </a:solidFill>
                <a:latin typeface="Nunito"/>
              </a:rPr>
              <a:t>This simple task can be used at any time throughout the day to encourage students to recall information and cement knowledge, and the joy is that it can be used across subjects, not just history!</a:t>
            </a:r>
          </a:p>
          <a:p>
            <a:pPr fontAlgn="base"/>
            <a:r>
              <a:rPr lang="en-US">
                <a:solidFill>
                  <a:srgbClr val="0C1F32"/>
                </a:solidFill>
                <a:latin typeface="Nunito"/>
              </a:rPr>
              <a:t>All you have to do is ask a simple, open-ended question to the class such as:</a:t>
            </a:r>
          </a:p>
          <a:p>
            <a:pPr fontAlgn="base"/>
            <a:r>
              <a:rPr lang="en-US" i="1">
                <a:solidFill>
                  <a:srgbClr val="0C1F32"/>
                </a:solidFill>
                <a:latin typeface="Nunito"/>
              </a:rPr>
              <a:t>“Name one thing you learned yesterday in our lesson about Ancient Egyptians.”</a:t>
            </a:r>
            <a:endParaRPr lang="en-US" b="0" i="0">
              <a:solidFill>
                <a:srgbClr val="0C1F32"/>
              </a:solidFill>
              <a:effectLst/>
              <a:latin typeface="Nunito"/>
            </a:endParaRPr>
          </a:p>
        </p:txBody>
      </p:sp>
      <p:sp>
        <p:nvSpPr>
          <p:cNvPr id="5" name="Rectangle 4">
            <a:extLst>
              <a:ext uri="{FF2B5EF4-FFF2-40B4-BE49-F238E27FC236}">
                <a16:creationId xmlns:a16="http://schemas.microsoft.com/office/drawing/2014/main" id="{ED9A293D-43D7-4993-A979-789937E9F197}"/>
              </a:ext>
            </a:extLst>
          </p:cNvPr>
          <p:cNvSpPr/>
          <p:nvPr/>
        </p:nvSpPr>
        <p:spPr>
          <a:xfrm>
            <a:off x="6197881" y="3621640"/>
            <a:ext cx="6096000" cy="1477328"/>
          </a:xfrm>
          <a:prstGeom prst="rect">
            <a:avLst/>
          </a:prstGeom>
          <a:ln>
            <a:solidFill>
              <a:srgbClr val="FFFF00"/>
            </a:solidFill>
          </a:ln>
        </p:spPr>
        <p:txBody>
          <a:bodyPr>
            <a:spAutoFit/>
          </a:bodyPr>
          <a:lstStyle/>
          <a:p>
            <a:pPr fontAlgn="base"/>
            <a:r>
              <a:rPr lang="en-US" b="1">
                <a:solidFill>
                  <a:srgbClr val="0C1F32"/>
                </a:solidFill>
                <a:latin typeface="Nunito"/>
              </a:rPr>
              <a:t>Retrieval Practice Activity 2 – Quick Low-Stakes Quizzes</a:t>
            </a:r>
          </a:p>
          <a:p>
            <a:pPr fontAlgn="base"/>
            <a:r>
              <a:rPr lang="en-US">
                <a:solidFill>
                  <a:srgbClr val="0C1F32"/>
                </a:solidFill>
                <a:latin typeface="Nunito"/>
              </a:rPr>
              <a:t>Nothing too complicated is needed here! Simple quizzes as a starter activity can help to cement subject knowledge. 5 questions on a worksheet will work perfectly fine, but if you have access to technology, you can use Kahoot! </a:t>
            </a:r>
          </a:p>
        </p:txBody>
      </p:sp>
    </p:spTree>
    <p:custDataLst>
      <p:tags r:id="rId1"/>
    </p:custDataLst>
    <p:extLst>
      <p:ext uri="{BB962C8B-B14F-4D97-AF65-F5344CB8AC3E}">
        <p14:creationId xmlns:p14="http://schemas.microsoft.com/office/powerpoint/2010/main" val="779141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6C871B-65C3-4E53-93C1-CEC25E71E55B}"/>
              </a:ext>
            </a:extLst>
          </p:cNvPr>
          <p:cNvSpPr txBox="1"/>
          <p:nvPr/>
        </p:nvSpPr>
        <p:spPr>
          <a:xfrm>
            <a:off x="2307265" y="425301"/>
            <a:ext cx="7781233" cy="630942"/>
          </a:xfrm>
          <a:prstGeom prst="rect">
            <a:avLst/>
          </a:prstGeom>
          <a:noFill/>
        </p:spPr>
        <p:txBody>
          <a:bodyPr wrap="none" rtlCol="0">
            <a:spAutoFit/>
          </a:bodyPr>
          <a:lstStyle/>
          <a:p>
            <a:r>
              <a:rPr lang="en-US" sz="3500"/>
              <a:t>Retrieval Practice Activities and Strategies</a:t>
            </a:r>
            <a:endParaRPr lang="en-GB" sz="3500"/>
          </a:p>
        </p:txBody>
      </p:sp>
      <p:sp>
        <p:nvSpPr>
          <p:cNvPr id="4" name="Rectangle 3">
            <a:extLst>
              <a:ext uri="{FF2B5EF4-FFF2-40B4-BE49-F238E27FC236}">
                <a16:creationId xmlns:a16="http://schemas.microsoft.com/office/drawing/2014/main" id="{0C83A179-0422-4539-B5CB-221C9B37C952}"/>
              </a:ext>
            </a:extLst>
          </p:cNvPr>
          <p:cNvSpPr/>
          <p:nvPr/>
        </p:nvSpPr>
        <p:spPr>
          <a:xfrm>
            <a:off x="101882" y="1326315"/>
            <a:ext cx="5480211" cy="3139321"/>
          </a:xfrm>
          <a:prstGeom prst="rect">
            <a:avLst/>
          </a:prstGeom>
          <a:ln>
            <a:solidFill>
              <a:srgbClr val="FFFF00"/>
            </a:solidFill>
          </a:ln>
        </p:spPr>
        <p:txBody>
          <a:bodyPr wrap="square">
            <a:spAutoFit/>
          </a:bodyPr>
          <a:lstStyle/>
          <a:p>
            <a:pPr fontAlgn="base"/>
            <a:r>
              <a:rPr lang="en-US" b="1"/>
              <a:t>Retrieval Practice Activity 3 – It’s Brain Dump Time!</a:t>
            </a:r>
          </a:p>
          <a:p>
            <a:pPr fontAlgn="base"/>
            <a:r>
              <a:rPr lang="en-US"/>
              <a:t>Another simple, yet effective task, brain dumps are perfectly suited to retrieval practice.</a:t>
            </a:r>
          </a:p>
          <a:p>
            <a:pPr fontAlgn="base"/>
            <a:r>
              <a:rPr lang="en-US"/>
              <a:t>Ask your pupils to write down everything they remember about a history topic on a piece of paper in five minutes.</a:t>
            </a:r>
          </a:p>
          <a:p>
            <a:pPr fontAlgn="base"/>
            <a:r>
              <a:rPr lang="en-US"/>
              <a:t>After this, you can get them to pair up and compare what they have written down or create a whole class brain dump. This gives pupils a great chance to see what they may have missed from their own sheet and make corrections and additions as needed!</a:t>
            </a:r>
          </a:p>
        </p:txBody>
      </p:sp>
      <p:sp>
        <p:nvSpPr>
          <p:cNvPr id="5" name="Rectangle 4">
            <a:extLst>
              <a:ext uri="{FF2B5EF4-FFF2-40B4-BE49-F238E27FC236}">
                <a16:creationId xmlns:a16="http://schemas.microsoft.com/office/drawing/2014/main" id="{ED9A293D-43D7-4993-A979-789937E9F197}"/>
              </a:ext>
            </a:extLst>
          </p:cNvPr>
          <p:cNvSpPr/>
          <p:nvPr/>
        </p:nvSpPr>
        <p:spPr>
          <a:xfrm>
            <a:off x="5878905" y="3596919"/>
            <a:ext cx="6096000" cy="2031325"/>
          </a:xfrm>
          <a:prstGeom prst="rect">
            <a:avLst/>
          </a:prstGeom>
          <a:ln>
            <a:solidFill>
              <a:srgbClr val="FFFF00"/>
            </a:solidFill>
          </a:ln>
        </p:spPr>
        <p:txBody>
          <a:bodyPr>
            <a:spAutoFit/>
          </a:bodyPr>
          <a:lstStyle/>
          <a:p>
            <a:r>
              <a:rPr lang="en-US" b="1">
                <a:solidFill>
                  <a:srgbClr val="0C1F32"/>
                </a:solidFill>
                <a:latin typeface="Nunito"/>
              </a:rPr>
              <a:t>Retrieval Practice Activity 4 - </a:t>
            </a:r>
            <a:r>
              <a:rPr lang="en-US" b="1"/>
              <a:t>Using Working Memory Challenge Grids</a:t>
            </a:r>
          </a:p>
          <a:p>
            <a:r>
              <a:rPr lang="en-US"/>
              <a:t>Working Memory Challenge Grids are a table with prompts for retrieval practice where pupils work at their own pace to answer </a:t>
            </a:r>
            <a:r>
              <a:rPr lang="en-US" err="1"/>
              <a:t>colour</a:t>
            </a:r>
            <a:r>
              <a:rPr lang="en-US"/>
              <a:t>-coded questions. They're ideal for laminating for reuse with a whiteboard pen.</a:t>
            </a:r>
          </a:p>
          <a:p>
            <a:pPr fontAlgn="base"/>
            <a:endParaRPr lang="en-US">
              <a:solidFill>
                <a:srgbClr val="0C1F32"/>
              </a:solidFill>
              <a:latin typeface="Nunito"/>
            </a:endParaRPr>
          </a:p>
        </p:txBody>
      </p:sp>
    </p:spTree>
    <p:custDataLst>
      <p:tags r:id="rId1"/>
    </p:custDataLst>
    <p:extLst>
      <p:ext uri="{BB962C8B-B14F-4D97-AF65-F5344CB8AC3E}">
        <p14:creationId xmlns:p14="http://schemas.microsoft.com/office/powerpoint/2010/main" val="4147242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6C871B-65C3-4E53-93C1-CEC25E71E55B}"/>
              </a:ext>
            </a:extLst>
          </p:cNvPr>
          <p:cNvSpPr txBox="1"/>
          <p:nvPr/>
        </p:nvSpPr>
        <p:spPr>
          <a:xfrm>
            <a:off x="2307265" y="425301"/>
            <a:ext cx="7781233" cy="630942"/>
          </a:xfrm>
          <a:prstGeom prst="rect">
            <a:avLst/>
          </a:prstGeom>
          <a:noFill/>
        </p:spPr>
        <p:txBody>
          <a:bodyPr wrap="none" rtlCol="0">
            <a:spAutoFit/>
          </a:bodyPr>
          <a:lstStyle/>
          <a:p>
            <a:r>
              <a:rPr lang="en-US" sz="3500"/>
              <a:t>Retrieval Practice Activities and Strategies</a:t>
            </a:r>
            <a:endParaRPr lang="en-GB" sz="3500"/>
          </a:p>
        </p:txBody>
      </p:sp>
      <p:sp>
        <p:nvSpPr>
          <p:cNvPr id="4" name="Rectangle 3">
            <a:extLst>
              <a:ext uri="{FF2B5EF4-FFF2-40B4-BE49-F238E27FC236}">
                <a16:creationId xmlns:a16="http://schemas.microsoft.com/office/drawing/2014/main" id="{0C83A179-0422-4539-B5CB-221C9B37C952}"/>
              </a:ext>
            </a:extLst>
          </p:cNvPr>
          <p:cNvSpPr/>
          <p:nvPr/>
        </p:nvSpPr>
        <p:spPr>
          <a:xfrm>
            <a:off x="101882" y="1326315"/>
            <a:ext cx="5480211" cy="1754326"/>
          </a:xfrm>
          <a:prstGeom prst="rect">
            <a:avLst/>
          </a:prstGeom>
          <a:ln>
            <a:solidFill>
              <a:srgbClr val="FFFF00"/>
            </a:solidFill>
          </a:ln>
        </p:spPr>
        <p:txBody>
          <a:bodyPr wrap="square">
            <a:spAutoFit/>
          </a:bodyPr>
          <a:lstStyle/>
          <a:p>
            <a:pPr fontAlgn="base"/>
            <a:r>
              <a:rPr lang="en-US" b="1"/>
              <a:t>Retrieval Practice Activity 5 – Flashcards</a:t>
            </a:r>
          </a:p>
          <a:p>
            <a:r>
              <a:rPr lang="en-US"/>
              <a:t>A powerful retrieval tool that you'll find in most primary classrooms is flashcards. These are tasks where cards are displayed containing a word or a picture. Then, students are asked to retrieve their knowledge on what they are shown, recalling facts aloud. </a:t>
            </a:r>
          </a:p>
        </p:txBody>
      </p:sp>
    </p:spTree>
    <p:custDataLst>
      <p:tags r:id="rId1"/>
    </p:custDataLst>
    <p:extLst>
      <p:ext uri="{BB962C8B-B14F-4D97-AF65-F5344CB8AC3E}">
        <p14:creationId xmlns:p14="http://schemas.microsoft.com/office/powerpoint/2010/main" val="3916897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Training Overview</a:t>
            </a:r>
            <a:endParaRPr lang="en-GB" sz="3600" b="1">
              <a:solidFill>
                <a:srgbClr val="FFC203"/>
              </a:solidFill>
              <a:latin typeface="Tw Cen MT" panose="020B0602020104020603" pitchFamily="34" charset="0"/>
            </a:endParaRPr>
          </a:p>
        </p:txBody>
      </p:sp>
      <p:cxnSp>
        <p:nvCxnSpPr>
          <p:cNvPr id="3" name="Straight Connector 2"/>
          <p:cNvCxnSpPr/>
          <p:nvPr/>
        </p:nvCxnSpPr>
        <p:spPr>
          <a:xfrm>
            <a:off x="203200" y="922867"/>
            <a:ext cx="72453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80611" y="1616016"/>
            <a:ext cx="6736438" cy="3108543"/>
          </a:xfrm>
          <a:prstGeom prst="rect">
            <a:avLst/>
          </a:prstGeom>
          <a:noFill/>
        </p:spPr>
        <p:txBody>
          <a:bodyPr wrap="square" rtlCol="0">
            <a:spAutoFit/>
          </a:bodyPr>
          <a:lstStyle/>
          <a:p>
            <a:endParaRPr lang="en-GB" sz="2800">
              <a:latin typeface="Tw Cen MT" panose="020B0602020104020603" pitchFamily="34" charset="0"/>
            </a:endParaRPr>
          </a:p>
          <a:p>
            <a:r>
              <a:rPr lang="en-GB" sz="2800">
                <a:latin typeface="Tw Cen MT" panose="020B0602020104020603" pitchFamily="34" charset="0"/>
              </a:rPr>
              <a:t>1. National Curriculum, Theory &amp; Research</a:t>
            </a:r>
          </a:p>
          <a:p>
            <a:r>
              <a:rPr lang="en-GB" sz="2800">
                <a:latin typeface="Tw Cen MT" panose="020B0602020104020603" pitchFamily="34" charset="0"/>
              </a:rPr>
              <a:t>2. Subject Knowledge Development</a:t>
            </a:r>
          </a:p>
          <a:p>
            <a:r>
              <a:rPr lang="en-GB" sz="2800">
                <a:latin typeface="Tw Cen MT" panose="020B0602020104020603" pitchFamily="34" charset="0"/>
              </a:rPr>
              <a:t>3. Pedagogy &amp; Planning</a:t>
            </a:r>
          </a:p>
          <a:p>
            <a:r>
              <a:rPr lang="en-GB" sz="2800">
                <a:latin typeface="Tw Cen MT" panose="020B0602020104020603" pitchFamily="34" charset="0"/>
              </a:rPr>
              <a:t>4. Progression from Early Years to KS3</a:t>
            </a:r>
          </a:p>
          <a:p>
            <a:r>
              <a:rPr lang="en-GB" sz="2800">
                <a:latin typeface="Tw Cen MT" panose="020B0602020104020603" pitchFamily="34" charset="0"/>
              </a:rPr>
              <a:t>5. Use of historical sources of information</a:t>
            </a:r>
          </a:p>
          <a:p>
            <a:r>
              <a:rPr lang="en-US" sz="2800">
                <a:latin typeface="Tw Cen MT" panose="020B0602020104020603" pitchFamily="34" charset="0"/>
              </a:rPr>
              <a:t>6</a:t>
            </a:r>
            <a:r>
              <a:rPr lang="en-GB" sz="2800">
                <a:latin typeface="Tw Cen MT" panose="020B0602020104020603" pitchFamily="34" charset="0"/>
              </a:rPr>
              <a:t>. Use of local area and educational visits</a:t>
            </a:r>
          </a:p>
        </p:txBody>
      </p:sp>
      <p:sp>
        <p:nvSpPr>
          <p:cNvPr id="14" name="Rectangle 13"/>
          <p:cNvSpPr/>
          <p:nvPr/>
        </p:nvSpPr>
        <p:spPr>
          <a:xfrm>
            <a:off x="1190625" y="1066635"/>
            <a:ext cx="6301317" cy="723900"/>
          </a:xfrm>
          <a:prstGeom prst="rect">
            <a:avLst/>
          </a:prstGeom>
          <a:solidFill>
            <a:srgbClr val="FDE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83711" y="1057216"/>
            <a:ext cx="1193800" cy="111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464067" y="1001211"/>
            <a:ext cx="10544222" cy="769441"/>
          </a:xfrm>
          <a:prstGeom prst="rect">
            <a:avLst/>
          </a:prstGeom>
        </p:spPr>
        <p:txBody>
          <a:bodyPr wrap="square">
            <a:spAutoFit/>
          </a:bodyPr>
          <a:lstStyle/>
          <a:p>
            <a:r>
              <a:rPr lang="en-GB" sz="4400">
                <a:latin typeface="Tw Cen MT" panose="020B0602020104020603" pitchFamily="34" charset="0"/>
              </a:rPr>
              <a:t>Outline of the Day</a:t>
            </a:r>
          </a:p>
        </p:txBody>
      </p:sp>
      <p:sp>
        <p:nvSpPr>
          <p:cNvPr id="18" name="Rectangle 17"/>
          <p:cNvSpPr/>
          <p:nvPr/>
        </p:nvSpPr>
        <p:spPr>
          <a:xfrm>
            <a:off x="8077200" y="4581526"/>
            <a:ext cx="3914775" cy="1095374"/>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FDE104"/>
                </a:solidFill>
                <a:latin typeface="Tw Cen MT" panose="020B0602020104020603" pitchFamily="34" charset="0"/>
              </a:rPr>
              <a:t>History</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72" y="1248069"/>
            <a:ext cx="872153" cy="799805"/>
          </a:xfrm>
          <a:prstGeom prst="rect">
            <a:avLst/>
          </a:prstGeom>
        </p:spPr>
      </p:pic>
      <p:sp>
        <p:nvSpPr>
          <p:cNvPr id="20" name="Content Placeholder 2"/>
          <p:cNvSpPr txBox="1">
            <a:spLocks/>
          </p:cNvSpPr>
          <p:nvPr/>
        </p:nvSpPr>
        <p:spPr>
          <a:xfrm>
            <a:off x="12192000" y="173170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a:p>
            <a:endParaRPr lang="en-GB"/>
          </a:p>
        </p:txBody>
      </p:sp>
    </p:spTree>
    <p:custDataLst>
      <p:tags r:id="rId1"/>
    </p:custDataLst>
    <p:extLst>
      <p:ext uri="{BB962C8B-B14F-4D97-AF65-F5344CB8AC3E}">
        <p14:creationId xmlns:p14="http://schemas.microsoft.com/office/powerpoint/2010/main" val="260107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E37DB-5B5A-4D53-B89F-65B09FF3CF95}"/>
              </a:ext>
            </a:extLst>
          </p:cNvPr>
          <p:cNvPicPr>
            <a:picLocks noChangeAspect="1"/>
          </p:cNvPicPr>
          <p:nvPr/>
        </p:nvPicPr>
        <p:blipFill>
          <a:blip r:embed="rId2"/>
          <a:stretch>
            <a:fillRect/>
          </a:stretch>
        </p:blipFill>
        <p:spPr>
          <a:xfrm>
            <a:off x="184133" y="834212"/>
            <a:ext cx="11823734" cy="2904455"/>
          </a:xfrm>
          <a:prstGeom prst="rect">
            <a:avLst/>
          </a:prstGeom>
        </p:spPr>
      </p:pic>
    </p:spTree>
    <p:extLst>
      <p:ext uri="{BB962C8B-B14F-4D97-AF65-F5344CB8AC3E}">
        <p14:creationId xmlns:p14="http://schemas.microsoft.com/office/powerpoint/2010/main" val="717424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DE3CE3-2253-46D0-9E60-4C9156914CB1}"/>
              </a:ext>
            </a:extLst>
          </p:cNvPr>
          <p:cNvSpPr txBox="1"/>
          <p:nvPr/>
        </p:nvSpPr>
        <p:spPr>
          <a:xfrm>
            <a:off x="649641" y="568776"/>
            <a:ext cx="10892717" cy="4862870"/>
          </a:xfrm>
          <a:prstGeom prst="rect">
            <a:avLst/>
          </a:prstGeom>
          <a:noFill/>
        </p:spPr>
        <p:txBody>
          <a:bodyPr wrap="square" rtlCol="0">
            <a:spAutoFit/>
          </a:bodyPr>
          <a:lstStyle/>
          <a:p>
            <a:pPr algn="ctr"/>
            <a:r>
              <a:rPr lang="en-GB" sz="3000">
                <a:latin typeface="+mj-lt"/>
              </a:rPr>
              <a:t>Importance of Historical Vocabulary</a:t>
            </a:r>
          </a:p>
          <a:p>
            <a:endParaRPr lang="en-GB" sz="2000">
              <a:latin typeface="+mj-lt"/>
            </a:endParaRPr>
          </a:p>
          <a:p>
            <a:pPr algn="l"/>
            <a:r>
              <a:rPr lang="en-GB" sz="2000" b="1" i="0">
                <a:solidFill>
                  <a:srgbClr val="303133"/>
                </a:solidFill>
                <a:effectLst/>
                <a:latin typeface="Lato" panose="020F0502020204030203" pitchFamily="34" charset="0"/>
              </a:rPr>
              <a:t>1 It improves reading </a:t>
            </a:r>
            <a:r>
              <a:rPr lang="en-GB" sz="2000" b="1">
                <a:solidFill>
                  <a:srgbClr val="303133"/>
                </a:solidFill>
                <a:latin typeface="Lato" panose="020F0502020204030203" pitchFamily="34" charset="0"/>
              </a:rPr>
              <a:t>co</a:t>
            </a:r>
            <a:r>
              <a:rPr lang="en-GB" sz="2000" b="1" i="0">
                <a:solidFill>
                  <a:srgbClr val="303133"/>
                </a:solidFill>
                <a:effectLst/>
                <a:latin typeface="Lato" panose="020F0502020204030203" pitchFamily="34" charset="0"/>
              </a:rPr>
              <a:t>mprehension. </a:t>
            </a:r>
            <a:r>
              <a:rPr lang="en-GB" sz="2000" b="0" i="0">
                <a:solidFill>
                  <a:srgbClr val="555555"/>
                </a:solidFill>
                <a:effectLst/>
                <a:latin typeface="Lato" panose="020F0502020204030203" pitchFamily="34" charset="0"/>
              </a:rPr>
              <a:t>Research has shown that children need to understand </a:t>
            </a:r>
            <a:r>
              <a:rPr lang="en-GB" sz="2000" b="1" i="0">
                <a:solidFill>
                  <a:srgbClr val="303133"/>
                </a:solidFill>
                <a:effectLst/>
                <a:latin typeface="Lato" panose="020F0502020204030203" pitchFamily="34" charset="0"/>
              </a:rPr>
              <a:t>98%</a:t>
            </a:r>
            <a:r>
              <a:rPr lang="en-GB" sz="2000" b="0" i="0">
                <a:solidFill>
                  <a:srgbClr val="555555"/>
                </a:solidFill>
                <a:effectLst/>
                <a:latin typeface="Lato" panose="020F0502020204030203" pitchFamily="34" charset="0"/>
              </a:rPr>
              <a:t> of the words they read to understand </a:t>
            </a:r>
            <a:r>
              <a:rPr lang="en-GB" sz="2000" b="1" i="0">
                <a:solidFill>
                  <a:srgbClr val="303133"/>
                </a:solidFill>
                <a:effectLst/>
                <a:latin typeface="Lato" panose="020F0502020204030203" pitchFamily="34" charset="0"/>
              </a:rPr>
              <a:t>what</a:t>
            </a:r>
            <a:r>
              <a:rPr lang="en-GB" sz="2000" b="0" i="0">
                <a:solidFill>
                  <a:srgbClr val="555555"/>
                </a:solidFill>
                <a:effectLst/>
                <a:latin typeface="Lato" panose="020F0502020204030203" pitchFamily="34" charset="0"/>
              </a:rPr>
              <a:t> they are reading. Improving vocabulary skills will improve their understanding of novels and textbooks.</a:t>
            </a:r>
          </a:p>
          <a:p>
            <a:pPr algn="l"/>
            <a:r>
              <a:rPr lang="en-GB" sz="2000" b="1" i="0">
                <a:solidFill>
                  <a:srgbClr val="303133"/>
                </a:solidFill>
                <a:effectLst/>
                <a:latin typeface="Lato" panose="020F0502020204030203" pitchFamily="34" charset="0"/>
              </a:rPr>
              <a:t>2 It’s important to Language Development. </a:t>
            </a:r>
            <a:r>
              <a:rPr lang="en-GB" sz="2000" b="0" i="0">
                <a:solidFill>
                  <a:srgbClr val="555555"/>
                </a:solidFill>
                <a:effectLst/>
                <a:latin typeface="Lato" panose="020F0502020204030203" pitchFamily="34" charset="0"/>
              </a:rPr>
              <a:t> Children who develop a rich vocabulary tend to be deeper thinkers, express themselves better and read more. Improving language and literacy skills early in life will help them be more successful academically and communicatively.</a:t>
            </a:r>
          </a:p>
          <a:p>
            <a:pPr algn="l"/>
            <a:r>
              <a:rPr lang="en-GB" sz="2000" b="1" i="0">
                <a:solidFill>
                  <a:srgbClr val="303133"/>
                </a:solidFill>
                <a:effectLst/>
                <a:latin typeface="Lato" panose="020F0502020204030203" pitchFamily="34" charset="0"/>
              </a:rPr>
              <a:t>3 Communicating Ideas.</a:t>
            </a:r>
            <a:r>
              <a:rPr lang="en-GB" sz="2000" b="0" i="0">
                <a:solidFill>
                  <a:srgbClr val="555555"/>
                </a:solidFill>
                <a:effectLst/>
                <a:latin typeface="Lato" panose="020F0502020204030203" pitchFamily="34" charset="0"/>
              </a:rPr>
              <a:t> Successful communication or “saying what you mean” is dependent upon a good vocabulary base. Using the right words when talking, makes you a more effective communicator.</a:t>
            </a:r>
          </a:p>
          <a:p>
            <a:pPr algn="l"/>
            <a:r>
              <a:rPr lang="en-GB" sz="2000" b="1" i="0">
                <a:solidFill>
                  <a:srgbClr val="303133"/>
                </a:solidFill>
                <a:effectLst/>
                <a:latin typeface="Lato" panose="020F0502020204030203" pitchFamily="34" charset="0"/>
              </a:rPr>
              <a:t>4 Expressing Yourself in Writing.</a:t>
            </a:r>
            <a:r>
              <a:rPr lang="en-GB" sz="2000" b="0" i="0">
                <a:solidFill>
                  <a:srgbClr val="555555"/>
                </a:solidFill>
                <a:effectLst/>
                <a:latin typeface="Lato" panose="020F0502020204030203" pitchFamily="34" charset="0"/>
              </a:rPr>
              <a:t> Having a good vocabulary to draw from can help you write more effectively. </a:t>
            </a:r>
          </a:p>
          <a:p>
            <a:pPr algn="l"/>
            <a:r>
              <a:rPr lang="en-GB" sz="2000" b="1" i="0">
                <a:solidFill>
                  <a:srgbClr val="303133"/>
                </a:solidFill>
                <a:effectLst/>
                <a:latin typeface="Lato" panose="020F0502020204030203" pitchFamily="34" charset="0"/>
              </a:rPr>
              <a:t>5 Occupational Success.</a:t>
            </a:r>
            <a:r>
              <a:rPr lang="en-GB" sz="2000" b="0" i="0">
                <a:solidFill>
                  <a:srgbClr val="555555"/>
                </a:solidFill>
                <a:effectLst/>
                <a:latin typeface="Lato" panose="020F0502020204030203" pitchFamily="34" charset="0"/>
              </a:rPr>
              <a:t> Researcher Johnson O’Connor found that “a person’s vocabulary level is the best single predictor of occupational success.”</a:t>
            </a:r>
          </a:p>
        </p:txBody>
      </p:sp>
    </p:spTree>
    <p:custDataLst>
      <p:tags r:id="rId1"/>
    </p:custDataLst>
    <p:extLst>
      <p:ext uri="{BB962C8B-B14F-4D97-AF65-F5344CB8AC3E}">
        <p14:creationId xmlns:p14="http://schemas.microsoft.com/office/powerpoint/2010/main" val="2511079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4528D-1483-4897-AA34-19B4D2DD1544}"/>
              </a:ext>
            </a:extLst>
          </p:cNvPr>
          <p:cNvSpPr/>
          <p:nvPr/>
        </p:nvSpPr>
        <p:spPr>
          <a:xfrm>
            <a:off x="1028810" y="5009064"/>
            <a:ext cx="10441172" cy="646331"/>
          </a:xfrm>
          <a:prstGeom prst="rect">
            <a:avLst/>
          </a:prstGeom>
        </p:spPr>
        <p:txBody>
          <a:bodyPr wrap="square">
            <a:spAutoFit/>
          </a:bodyPr>
          <a:lstStyle/>
          <a:p>
            <a:r>
              <a:rPr lang="en-GB" b="1" u="sng">
                <a:hlinkClick r:id="rId3"/>
              </a:rPr>
              <a:t>https://www.gov.uk/government/publications/research-review-series-history/research-review-series-history</a:t>
            </a:r>
            <a:r>
              <a:rPr lang="en-GB" b="1"/>
              <a:t> </a:t>
            </a:r>
            <a:endParaRPr lang="en-GB"/>
          </a:p>
        </p:txBody>
      </p:sp>
      <p:sp>
        <p:nvSpPr>
          <p:cNvPr id="4" name="TextBox 3">
            <a:extLst>
              <a:ext uri="{FF2B5EF4-FFF2-40B4-BE49-F238E27FC236}">
                <a16:creationId xmlns:a16="http://schemas.microsoft.com/office/drawing/2014/main" id="{F8C258BD-0A9B-4B9A-9485-14C328E945E9}"/>
              </a:ext>
            </a:extLst>
          </p:cNvPr>
          <p:cNvSpPr txBox="1"/>
          <p:nvPr/>
        </p:nvSpPr>
        <p:spPr>
          <a:xfrm>
            <a:off x="389480" y="494719"/>
            <a:ext cx="11413040" cy="707886"/>
          </a:xfrm>
          <a:prstGeom prst="rect">
            <a:avLst/>
          </a:prstGeom>
          <a:noFill/>
        </p:spPr>
        <p:txBody>
          <a:bodyPr wrap="square" rtlCol="0">
            <a:spAutoFit/>
          </a:bodyPr>
          <a:lstStyle/>
          <a:p>
            <a:pPr algn="ctr"/>
            <a:r>
              <a:rPr lang="en-US" sz="4000"/>
              <a:t>The National Context of History in Primary Schools </a:t>
            </a:r>
            <a:endParaRPr lang="en-GB" sz="4000"/>
          </a:p>
        </p:txBody>
      </p:sp>
      <p:pic>
        <p:nvPicPr>
          <p:cNvPr id="10242" name="Picture 2" descr="What is OFSTED? | Educational Standards - Engage Education">
            <a:extLst>
              <a:ext uri="{FF2B5EF4-FFF2-40B4-BE49-F238E27FC236}">
                <a16:creationId xmlns:a16="http://schemas.microsoft.com/office/drawing/2014/main" id="{0B80F756-AB26-445C-BDC8-EE84CA688A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981" y="2048158"/>
            <a:ext cx="4961188" cy="23145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386F23-7DCF-4B1B-9E3C-1C41A5042B7A}"/>
              </a:ext>
            </a:extLst>
          </p:cNvPr>
          <p:cNvPicPr>
            <a:picLocks noChangeAspect="1"/>
          </p:cNvPicPr>
          <p:nvPr/>
        </p:nvPicPr>
        <p:blipFill rotWithShape="1">
          <a:blip r:embed="rId5"/>
          <a:srcRect b="49945"/>
          <a:stretch/>
        </p:blipFill>
        <p:spPr>
          <a:xfrm>
            <a:off x="3681142" y="1761078"/>
            <a:ext cx="8007306" cy="2511847"/>
          </a:xfrm>
          <a:prstGeom prst="rect">
            <a:avLst/>
          </a:prstGeom>
        </p:spPr>
      </p:pic>
    </p:spTree>
    <p:custDataLst>
      <p:tags r:id="rId1"/>
    </p:custDataLst>
    <p:extLst>
      <p:ext uri="{BB962C8B-B14F-4D97-AF65-F5344CB8AC3E}">
        <p14:creationId xmlns:p14="http://schemas.microsoft.com/office/powerpoint/2010/main" val="1908854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C258BD-0A9B-4B9A-9485-14C328E945E9}"/>
              </a:ext>
            </a:extLst>
          </p:cNvPr>
          <p:cNvSpPr txBox="1"/>
          <p:nvPr/>
        </p:nvSpPr>
        <p:spPr>
          <a:xfrm>
            <a:off x="389480" y="494719"/>
            <a:ext cx="11413040" cy="707886"/>
          </a:xfrm>
          <a:prstGeom prst="rect">
            <a:avLst/>
          </a:prstGeom>
          <a:noFill/>
        </p:spPr>
        <p:txBody>
          <a:bodyPr wrap="square" rtlCol="0">
            <a:spAutoFit/>
          </a:bodyPr>
          <a:lstStyle/>
          <a:p>
            <a:pPr algn="ctr"/>
            <a:r>
              <a:rPr lang="en-US" sz="4000"/>
              <a:t>The National Context of History in Primary Schools </a:t>
            </a:r>
            <a:endParaRPr lang="en-GB" sz="4000"/>
          </a:p>
        </p:txBody>
      </p:sp>
      <p:pic>
        <p:nvPicPr>
          <p:cNvPr id="10242" name="Picture 2" descr="What is OFSTED? | Educational Standards - Engage Education">
            <a:extLst>
              <a:ext uri="{FF2B5EF4-FFF2-40B4-BE49-F238E27FC236}">
                <a16:creationId xmlns:a16="http://schemas.microsoft.com/office/drawing/2014/main" id="{0B80F756-AB26-445C-BDC8-EE84CA688A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981" y="2048158"/>
            <a:ext cx="4961188" cy="2314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EBECD7-56A6-411C-8665-6997C8DED668}"/>
              </a:ext>
            </a:extLst>
          </p:cNvPr>
          <p:cNvPicPr>
            <a:picLocks noChangeAspect="1"/>
          </p:cNvPicPr>
          <p:nvPr/>
        </p:nvPicPr>
        <p:blipFill rotWithShape="1">
          <a:blip r:embed="rId4"/>
          <a:srcRect t="50683"/>
          <a:stretch/>
        </p:blipFill>
        <p:spPr>
          <a:xfrm>
            <a:off x="3773561" y="1923935"/>
            <a:ext cx="7488764" cy="2314575"/>
          </a:xfrm>
          <a:prstGeom prst="rect">
            <a:avLst/>
          </a:prstGeom>
        </p:spPr>
      </p:pic>
      <p:sp>
        <p:nvSpPr>
          <p:cNvPr id="7" name="Rectangle 6">
            <a:extLst>
              <a:ext uri="{FF2B5EF4-FFF2-40B4-BE49-F238E27FC236}">
                <a16:creationId xmlns:a16="http://schemas.microsoft.com/office/drawing/2014/main" id="{01395391-8513-4BC2-94E8-834BA8F1F900}"/>
              </a:ext>
            </a:extLst>
          </p:cNvPr>
          <p:cNvSpPr/>
          <p:nvPr/>
        </p:nvSpPr>
        <p:spPr>
          <a:xfrm>
            <a:off x="975647" y="4561955"/>
            <a:ext cx="10441172" cy="646331"/>
          </a:xfrm>
          <a:prstGeom prst="rect">
            <a:avLst/>
          </a:prstGeom>
        </p:spPr>
        <p:txBody>
          <a:bodyPr wrap="square">
            <a:spAutoFit/>
          </a:bodyPr>
          <a:lstStyle/>
          <a:p>
            <a:r>
              <a:rPr lang="en-GB" b="1" u="sng">
                <a:hlinkClick r:id="rId5"/>
              </a:rPr>
              <a:t>https://www.gov.uk/government/publications/research-review-series-history/research-review-series-history</a:t>
            </a:r>
            <a:r>
              <a:rPr lang="en-GB" b="1"/>
              <a:t> </a:t>
            </a:r>
            <a:endParaRPr lang="en-GB"/>
          </a:p>
        </p:txBody>
      </p:sp>
    </p:spTree>
    <p:custDataLst>
      <p:tags r:id="rId1"/>
    </p:custDataLst>
    <p:extLst>
      <p:ext uri="{BB962C8B-B14F-4D97-AF65-F5344CB8AC3E}">
        <p14:creationId xmlns:p14="http://schemas.microsoft.com/office/powerpoint/2010/main" val="809145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C258BD-0A9B-4B9A-9485-14C328E945E9}"/>
              </a:ext>
            </a:extLst>
          </p:cNvPr>
          <p:cNvSpPr txBox="1"/>
          <p:nvPr/>
        </p:nvSpPr>
        <p:spPr>
          <a:xfrm>
            <a:off x="389480" y="494719"/>
            <a:ext cx="11413040" cy="707886"/>
          </a:xfrm>
          <a:prstGeom prst="rect">
            <a:avLst/>
          </a:prstGeom>
          <a:noFill/>
        </p:spPr>
        <p:txBody>
          <a:bodyPr wrap="square" rtlCol="0">
            <a:spAutoFit/>
          </a:bodyPr>
          <a:lstStyle/>
          <a:p>
            <a:pPr algn="ctr"/>
            <a:r>
              <a:rPr lang="en-US" sz="4000"/>
              <a:t>Aims of the Early Years Foundation Stage Framework</a:t>
            </a:r>
            <a:endParaRPr lang="en-GB" sz="4000"/>
          </a:p>
        </p:txBody>
      </p:sp>
      <p:sp>
        <p:nvSpPr>
          <p:cNvPr id="5" name="Rectangle 4">
            <a:extLst>
              <a:ext uri="{FF2B5EF4-FFF2-40B4-BE49-F238E27FC236}">
                <a16:creationId xmlns:a16="http://schemas.microsoft.com/office/drawing/2014/main" id="{56A764A3-D8EC-4E5A-AD1C-426A5505963B}"/>
              </a:ext>
            </a:extLst>
          </p:cNvPr>
          <p:cNvSpPr/>
          <p:nvPr/>
        </p:nvSpPr>
        <p:spPr>
          <a:xfrm>
            <a:off x="953385" y="1635504"/>
            <a:ext cx="10285229" cy="2862322"/>
          </a:xfrm>
          <a:prstGeom prst="rect">
            <a:avLst/>
          </a:prstGeom>
        </p:spPr>
        <p:txBody>
          <a:bodyPr wrap="square">
            <a:spAutoFit/>
          </a:bodyPr>
          <a:lstStyle/>
          <a:p>
            <a:r>
              <a:rPr lang="en-US"/>
              <a:t>Understanding the World </a:t>
            </a:r>
          </a:p>
          <a:p>
            <a:endParaRPr lang="en-US"/>
          </a:p>
          <a:p>
            <a:r>
              <a:rPr lang="en-US"/>
              <a:t>Understanding the world involves guiding children to make sense of their physical world and their community. The frequency and range of children’s personal experiences increases their knowledge and sense of the world around them – from visiting parks, libraries and museums to meeting important members of society such as police officers, nurses and firefighters. In addition, listening to a broad selection of stories, non-fiction, rhymes and poems will foster their understanding of our culturally, socially, technologically and ecologically diverse world. As well as building important knowledge, this extends their familiarity with words that support understanding across domains. Enriching and widening children’s vocabulary will support later reading comprehension.</a:t>
            </a:r>
            <a:endParaRPr lang="en-GB"/>
          </a:p>
        </p:txBody>
      </p:sp>
    </p:spTree>
    <p:custDataLst>
      <p:tags r:id="rId1"/>
    </p:custDataLst>
    <p:extLst>
      <p:ext uri="{BB962C8B-B14F-4D97-AF65-F5344CB8AC3E}">
        <p14:creationId xmlns:p14="http://schemas.microsoft.com/office/powerpoint/2010/main" val="33008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47821F-9F9E-4898-BBE2-3965216844B5}"/>
              </a:ext>
            </a:extLst>
          </p:cNvPr>
          <p:cNvSpPr/>
          <p:nvPr/>
        </p:nvSpPr>
        <p:spPr>
          <a:xfrm>
            <a:off x="602511" y="815416"/>
            <a:ext cx="9434625" cy="2862322"/>
          </a:xfrm>
          <a:prstGeom prst="rect">
            <a:avLst/>
          </a:prstGeom>
        </p:spPr>
        <p:txBody>
          <a:bodyPr wrap="square">
            <a:spAutoFit/>
          </a:bodyPr>
          <a:lstStyle/>
          <a:p>
            <a:r>
              <a:rPr lang="en-US"/>
              <a:t>ELG: Past and Present Children at the expected level of development will: </a:t>
            </a:r>
          </a:p>
          <a:p>
            <a:pPr marL="285750" indent="-285750">
              <a:buFontTx/>
              <a:buChar char="-"/>
            </a:pPr>
            <a:r>
              <a:rPr lang="en-US"/>
              <a:t>Talk about the lives of the people around them and their roles in society; </a:t>
            </a:r>
          </a:p>
          <a:p>
            <a:pPr marL="285750" indent="-285750">
              <a:buFontTx/>
              <a:buChar char="-"/>
            </a:pPr>
            <a:r>
              <a:rPr lang="en-US"/>
              <a:t>Know some similarities and differences between things in the past and now, drawing on their experiences and what has been read in class; </a:t>
            </a:r>
          </a:p>
          <a:p>
            <a:pPr marL="285750" indent="-285750">
              <a:buFontTx/>
              <a:buChar char="-"/>
            </a:pPr>
            <a:r>
              <a:rPr lang="en-US"/>
              <a:t>Understand the past through settings, characters and events encountered in books read in class and storytelling.</a:t>
            </a:r>
          </a:p>
          <a:p>
            <a:endParaRPr lang="en-US"/>
          </a:p>
          <a:p>
            <a:r>
              <a:rPr lang="en-US"/>
              <a:t>ELG: People, Culture and Communities</a:t>
            </a:r>
          </a:p>
          <a:p>
            <a:endParaRPr lang="en-US"/>
          </a:p>
          <a:p>
            <a:r>
              <a:rPr lang="en-US"/>
              <a:t>ELG: The Natural World</a:t>
            </a:r>
          </a:p>
        </p:txBody>
      </p:sp>
    </p:spTree>
    <p:custDataLst>
      <p:tags r:id="rId1"/>
    </p:custDataLst>
    <p:extLst>
      <p:ext uri="{BB962C8B-B14F-4D97-AF65-F5344CB8AC3E}">
        <p14:creationId xmlns:p14="http://schemas.microsoft.com/office/powerpoint/2010/main" val="1705248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5B85-B97F-4D90-A66C-6C50B1A51BDA}"/>
              </a:ext>
            </a:extLst>
          </p:cNvPr>
          <p:cNvSpPr>
            <a:spLocks noGrp="1"/>
          </p:cNvSpPr>
          <p:nvPr>
            <p:ph type="title"/>
          </p:nvPr>
        </p:nvSpPr>
        <p:spPr>
          <a:xfrm>
            <a:off x="838200" y="365125"/>
            <a:ext cx="10515600" cy="795855"/>
          </a:xfrm>
        </p:spPr>
        <p:txBody>
          <a:bodyPr>
            <a:normAutofit/>
          </a:bodyPr>
          <a:lstStyle/>
          <a:p>
            <a:pPr algn="ctr"/>
            <a:r>
              <a:rPr lang="en-US" sz="4000" b="1"/>
              <a:t>History in the Early Years</a:t>
            </a:r>
            <a:endParaRPr lang="en-GB" sz="4000" b="1"/>
          </a:p>
        </p:txBody>
      </p:sp>
      <p:sp>
        <p:nvSpPr>
          <p:cNvPr id="3" name="Content Placeholder 2">
            <a:extLst>
              <a:ext uri="{FF2B5EF4-FFF2-40B4-BE49-F238E27FC236}">
                <a16:creationId xmlns:a16="http://schemas.microsoft.com/office/drawing/2014/main" id="{49791124-E295-4598-A41E-14279A47D76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06577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E57A-34F3-4752-BEF6-3915667D92C2}"/>
              </a:ext>
            </a:extLst>
          </p:cNvPr>
          <p:cNvSpPr>
            <a:spLocks noGrp="1"/>
          </p:cNvSpPr>
          <p:nvPr>
            <p:ph type="title"/>
          </p:nvPr>
        </p:nvSpPr>
        <p:spPr>
          <a:xfrm>
            <a:off x="838200" y="365126"/>
            <a:ext cx="10515600" cy="765032"/>
          </a:xfrm>
        </p:spPr>
        <p:txBody>
          <a:bodyPr>
            <a:normAutofit/>
          </a:bodyPr>
          <a:lstStyle/>
          <a:p>
            <a:pPr algn="ctr"/>
            <a:r>
              <a:rPr lang="en-US" sz="4000" b="1"/>
              <a:t>The purpose and value of studying History</a:t>
            </a:r>
            <a:endParaRPr lang="en-GB" sz="4000"/>
          </a:p>
        </p:txBody>
      </p:sp>
      <p:sp>
        <p:nvSpPr>
          <p:cNvPr id="3" name="Content Placeholder 2">
            <a:extLst>
              <a:ext uri="{FF2B5EF4-FFF2-40B4-BE49-F238E27FC236}">
                <a16:creationId xmlns:a16="http://schemas.microsoft.com/office/drawing/2014/main" id="{E4E34B03-1750-4AC8-8F00-8B01302DB707}"/>
              </a:ext>
            </a:extLst>
          </p:cNvPr>
          <p:cNvSpPr>
            <a:spLocks noGrp="1"/>
          </p:cNvSpPr>
          <p:nvPr>
            <p:ph sz="half" idx="1"/>
          </p:nvPr>
        </p:nvSpPr>
        <p:spPr>
          <a:xfrm>
            <a:off x="328774" y="1489753"/>
            <a:ext cx="5208998" cy="3961243"/>
          </a:xfrm>
          <a:ln>
            <a:solidFill>
              <a:schemeClr val="tx1"/>
            </a:solidFill>
          </a:ln>
        </p:spPr>
        <p:txBody>
          <a:bodyPr>
            <a:normAutofit/>
          </a:bodyPr>
          <a:lstStyle/>
          <a:p>
            <a:pPr marL="0" indent="0">
              <a:buNone/>
            </a:pPr>
            <a:r>
              <a:rPr lang="en-GB" sz="2800" i="1">
                <a:solidFill>
                  <a:sysClr val="windowText" lastClr="000000"/>
                </a:solidFill>
              </a:rPr>
              <a:t>Engaging children and young people in investigating questions about people and events in the past helps them to better understand their lives today, the contested nature of knowledge and prepares them for the future as more informed citizens.</a:t>
            </a:r>
            <a:br>
              <a:rPr lang="en-GB" sz="2800" i="1">
                <a:solidFill>
                  <a:sysClr val="windowText" lastClr="000000"/>
                </a:solidFill>
              </a:rPr>
            </a:br>
            <a:br>
              <a:rPr lang="en-GB" sz="2800" i="1">
                <a:solidFill>
                  <a:sysClr val="windowText" lastClr="000000"/>
                </a:solidFill>
              </a:rPr>
            </a:br>
            <a:endParaRPr lang="en-GB" sz="2800">
              <a:solidFill>
                <a:sysClr val="windowText" lastClr="000000"/>
              </a:solidFill>
            </a:endParaRPr>
          </a:p>
          <a:p>
            <a:endParaRPr lang="en-GB">
              <a:solidFill>
                <a:sysClr val="windowText" lastClr="000000"/>
              </a:solidFill>
            </a:endParaRPr>
          </a:p>
        </p:txBody>
      </p:sp>
      <p:sp>
        <p:nvSpPr>
          <p:cNvPr id="4" name="Content Placeholder 3">
            <a:extLst>
              <a:ext uri="{FF2B5EF4-FFF2-40B4-BE49-F238E27FC236}">
                <a16:creationId xmlns:a16="http://schemas.microsoft.com/office/drawing/2014/main" id="{EDE49368-5313-43C5-B5BC-C0219F19F3B1}"/>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198942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1AF43-53F8-4E58-821E-584FEA1D1C35}"/>
              </a:ext>
            </a:extLst>
          </p:cNvPr>
          <p:cNvSpPr>
            <a:spLocks noGrp="1"/>
          </p:cNvSpPr>
          <p:nvPr>
            <p:ph type="title"/>
          </p:nvPr>
        </p:nvSpPr>
        <p:spPr>
          <a:xfrm>
            <a:off x="666750" y="170815"/>
            <a:ext cx="10515600" cy="773011"/>
          </a:xfrm>
        </p:spPr>
        <p:txBody>
          <a:bodyPr>
            <a:normAutofit/>
          </a:bodyPr>
          <a:lstStyle/>
          <a:p>
            <a:pPr algn="ctr"/>
            <a:r>
              <a:rPr lang="en-US" sz="4000" b="1"/>
              <a:t>Emigration from Ireland to the USA 1800-1890</a:t>
            </a:r>
            <a:endParaRPr lang="en-GB" sz="4000" b="1"/>
          </a:p>
        </p:txBody>
      </p:sp>
      <p:pic>
        <p:nvPicPr>
          <p:cNvPr id="2068" name="Picture 20">
            <a:extLst>
              <a:ext uri="{FF2B5EF4-FFF2-40B4-BE49-F238E27FC236}">
                <a16:creationId xmlns:a16="http://schemas.microsoft.com/office/drawing/2014/main" id="{BB2D9C54-8609-466C-81BA-AF95D506C50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45870" y="814926"/>
            <a:ext cx="9258300" cy="57864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480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F2E33D51-48A7-4CA5-A559-72B883776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008" y="114531"/>
            <a:ext cx="8965984" cy="66517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76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Evidence Statements: </a:t>
            </a:r>
            <a:r>
              <a:rPr lang="en-GB" sz="440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07689" y="2203614"/>
            <a:ext cx="4320000" cy="1938992"/>
          </a:xfrm>
          <a:prstGeom prst="rect">
            <a:avLst/>
          </a:prstGeom>
          <a:noFill/>
        </p:spPr>
        <p:txBody>
          <a:bodyPr wrap="square" rtlCol="0">
            <a:spAutoFit/>
          </a:bodyPr>
          <a:lstStyle/>
          <a:p>
            <a:pPr>
              <a:spcAft>
                <a:spcPts val="1200"/>
              </a:spcAft>
            </a:pPr>
            <a:r>
              <a:rPr lang="en-GB" sz="2400"/>
              <a:t>Teachers have the ability to affect and improve the behaviour and motivation of their pupils.</a:t>
            </a:r>
          </a:p>
        </p:txBody>
      </p:sp>
      <p:grpSp>
        <p:nvGrpSpPr>
          <p:cNvPr id="16" name="Group 15"/>
          <p:cNvGrpSpPr/>
          <p:nvPr/>
        </p:nvGrpSpPr>
        <p:grpSpPr>
          <a:xfrm>
            <a:off x="905564" y="2099733"/>
            <a:ext cx="719667" cy="733118"/>
            <a:chOff x="152400" y="3352800"/>
            <a:chExt cx="719667" cy="733118"/>
          </a:xfrm>
        </p:grpSpPr>
        <p:sp>
          <p:nvSpPr>
            <p:cNvPr id="14" name="Oval 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5" name="TextBox 14"/>
            <p:cNvSpPr txBox="1"/>
            <p:nvPr/>
          </p:nvSpPr>
          <p:spPr>
            <a:xfrm>
              <a:off x="193978" y="3437466"/>
              <a:ext cx="659155" cy="523220"/>
            </a:xfrm>
            <a:prstGeom prst="rect">
              <a:avLst/>
            </a:prstGeom>
            <a:noFill/>
          </p:spPr>
          <p:txBody>
            <a:bodyPr wrap="none" rtlCol="0">
              <a:spAutoFit/>
            </a:bodyPr>
            <a:lstStyle/>
            <a:p>
              <a:pPr algn="ctr"/>
              <a:r>
                <a:rPr lang="en-GB" sz="2800" b="1">
                  <a:ln>
                    <a:solidFill>
                      <a:schemeClr val="tx1"/>
                    </a:solidFill>
                  </a:ln>
                  <a:latin typeface="Tw Cen MT" panose="020B0602020104020603" pitchFamily="34" charset="0"/>
                </a:rPr>
                <a:t>1.1</a:t>
              </a:r>
            </a:p>
          </p:txBody>
        </p:sp>
      </p:grpSp>
      <p:grpSp>
        <p:nvGrpSpPr>
          <p:cNvPr id="17" name="Group 16"/>
          <p:cNvGrpSpPr/>
          <p:nvPr/>
        </p:nvGrpSpPr>
        <p:grpSpPr>
          <a:xfrm>
            <a:off x="905564" y="3624030"/>
            <a:ext cx="719667" cy="733118"/>
            <a:chOff x="152400" y="3352800"/>
            <a:chExt cx="719667" cy="733118"/>
          </a:xfrm>
        </p:grpSpPr>
        <p:sp>
          <p:nvSpPr>
            <p:cNvPr id="18" name="Oval 1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9" name="TextBox 18"/>
            <p:cNvSpPr txBox="1"/>
            <p:nvPr/>
          </p:nvSpPr>
          <p:spPr>
            <a:xfrm>
              <a:off x="193979" y="34374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1.2</a:t>
              </a:r>
            </a:p>
          </p:txBody>
        </p:sp>
      </p:grpSp>
      <p:grpSp>
        <p:nvGrpSpPr>
          <p:cNvPr id="20" name="Group 19"/>
          <p:cNvGrpSpPr/>
          <p:nvPr/>
        </p:nvGrpSpPr>
        <p:grpSpPr>
          <a:xfrm>
            <a:off x="6665388" y="2028879"/>
            <a:ext cx="719667" cy="733118"/>
            <a:chOff x="152400" y="3352800"/>
            <a:chExt cx="719667" cy="733118"/>
          </a:xfrm>
        </p:grpSpPr>
        <p:sp>
          <p:nvSpPr>
            <p:cNvPr id="21" name="Oval 2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2" name="TextBox 21"/>
            <p:cNvSpPr txBox="1"/>
            <p:nvPr/>
          </p:nvSpPr>
          <p:spPr>
            <a:xfrm>
              <a:off x="193978" y="3454400"/>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1.4</a:t>
              </a:r>
            </a:p>
          </p:txBody>
        </p:sp>
      </p:grpSp>
      <p:grpSp>
        <p:nvGrpSpPr>
          <p:cNvPr id="29" name="Group 28"/>
          <p:cNvGrpSpPr/>
          <p:nvPr/>
        </p:nvGrpSpPr>
        <p:grpSpPr>
          <a:xfrm>
            <a:off x="905564" y="4434799"/>
            <a:ext cx="719667" cy="733118"/>
            <a:chOff x="152400" y="3352800"/>
            <a:chExt cx="719667" cy="733118"/>
          </a:xfrm>
        </p:grpSpPr>
        <p:sp>
          <p:nvSpPr>
            <p:cNvPr id="33" name="Oval 32"/>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4" name="TextBox 33"/>
            <p:cNvSpPr txBox="1"/>
            <p:nvPr/>
          </p:nvSpPr>
          <p:spPr>
            <a:xfrm>
              <a:off x="19397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1.3</a:t>
              </a:r>
            </a:p>
          </p:txBody>
        </p:sp>
      </p:grpSp>
      <p:sp>
        <p:nvSpPr>
          <p:cNvPr id="12" name="Rectangle 11"/>
          <p:cNvSpPr/>
          <p:nvPr/>
        </p:nvSpPr>
        <p:spPr>
          <a:xfrm>
            <a:off x="1707689" y="4312077"/>
            <a:ext cx="4320000" cy="830997"/>
          </a:xfrm>
          <a:prstGeom prst="rect">
            <a:avLst/>
          </a:prstGeom>
        </p:spPr>
        <p:txBody>
          <a:bodyPr wrap="square">
            <a:spAutoFit/>
          </a:bodyPr>
          <a:lstStyle/>
          <a:p>
            <a:pPr>
              <a:spcAft>
                <a:spcPts val="1200"/>
              </a:spcAft>
            </a:pPr>
            <a:r>
              <a:rPr lang="en-GB" sz="2400"/>
              <a:t>Teacher </a:t>
            </a:r>
            <a:r>
              <a:rPr lang="en-GB" sz="2400" b="1">
                <a:solidFill>
                  <a:srgbClr val="1B1A69"/>
                </a:solidFill>
              </a:rPr>
              <a:t>expectations</a:t>
            </a:r>
            <a:r>
              <a:rPr lang="en-GB" sz="2400"/>
              <a:t> can affect pupil outcomes.</a:t>
            </a:r>
          </a:p>
        </p:txBody>
      </p:sp>
      <p:sp>
        <p:nvSpPr>
          <p:cNvPr id="27" name="Rectangle 26"/>
          <p:cNvSpPr/>
          <p:nvPr/>
        </p:nvSpPr>
        <p:spPr>
          <a:xfrm>
            <a:off x="7602729" y="1951709"/>
            <a:ext cx="4320000" cy="1200329"/>
          </a:xfrm>
          <a:prstGeom prst="rect">
            <a:avLst/>
          </a:prstGeom>
        </p:spPr>
        <p:txBody>
          <a:bodyPr wrap="square">
            <a:spAutoFit/>
          </a:bodyPr>
          <a:lstStyle/>
          <a:p>
            <a:pPr>
              <a:spcAft>
                <a:spcPts val="1200"/>
              </a:spcAft>
            </a:pPr>
            <a:r>
              <a:rPr lang="en-GB" sz="2400"/>
              <a:t>Setting </a:t>
            </a:r>
            <a:r>
              <a:rPr lang="en-GB" sz="2400" b="1">
                <a:solidFill>
                  <a:srgbClr val="1B1A69"/>
                </a:solidFill>
              </a:rPr>
              <a:t>clear</a:t>
            </a:r>
            <a:r>
              <a:rPr lang="en-GB" sz="2400"/>
              <a:t> </a:t>
            </a:r>
            <a:r>
              <a:rPr lang="en-GB" sz="2400" b="1">
                <a:solidFill>
                  <a:srgbClr val="1B1A69"/>
                </a:solidFill>
              </a:rPr>
              <a:t>expectations</a:t>
            </a:r>
            <a:r>
              <a:rPr lang="en-GB" sz="2400"/>
              <a:t> can help communicate shared values that improve classroom and school culture.</a:t>
            </a:r>
          </a:p>
        </p:txBody>
      </p:sp>
      <p:sp>
        <p:nvSpPr>
          <p:cNvPr id="28" name="Rectangle 27"/>
          <p:cNvSpPr/>
          <p:nvPr/>
        </p:nvSpPr>
        <p:spPr>
          <a:xfrm>
            <a:off x="1707689" y="3584572"/>
            <a:ext cx="4320000" cy="461665"/>
          </a:xfrm>
          <a:prstGeom prst="rect">
            <a:avLst/>
          </a:prstGeom>
        </p:spPr>
        <p:txBody>
          <a:bodyPr wrap="square">
            <a:spAutoFit/>
          </a:bodyPr>
          <a:lstStyle/>
          <a:p>
            <a:pPr>
              <a:spcAft>
                <a:spcPts val="1200"/>
              </a:spcAft>
            </a:pPr>
            <a:r>
              <a:rPr lang="en-GB" sz="2400"/>
              <a:t>Teachers are key </a:t>
            </a:r>
            <a:r>
              <a:rPr lang="en-GB" sz="2400" b="1">
                <a:solidFill>
                  <a:srgbClr val="1B1A69"/>
                </a:solidFill>
              </a:rPr>
              <a:t>role</a:t>
            </a:r>
            <a:r>
              <a:rPr lang="en-GB" sz="2400"/>
              <a:t> </a:t>
            </a:r>
            <a:r>
              <a:rPr lang="en-GB" sz="2400" b="1">
                <a:solidFill>
                  <a:srgbClr val="1B1A69"/>
                </a:solidFill>
              </a:rPr>
              <a:t>models</a:t>
            </a:r>
            <a:r>
              <a:rPr lang="en-GB" sz="2400"/>
              <a:t>.</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 </a:t>
            </a:r>
            <a:r>
              <a:rPr lang="en-GB" sz="3600" b="1">
                <a:solidFill>
                  <a:srgbClr val="B4B5E2"/>
                </a:solidFill>
                <a:latin typeface="Tw Cen MT" panose="020B0602020104020603" pitchFamily="34" charset="0"/>
                <a:sym typeface="Wingdings" panose="05000000000000000000" pitchFamily="2" charset="2"/>
              </a:rPr>
              <a:t>High Expectations (TS1)</a:t>
            </a:r>
            <a:endParaRPr lang="en-GB" sz="2800" b="1">
              <a:solidFill>
                <a:srgbClr val="B4B5E2"/>
              </a:solidFill>
              <a:latin typeface="Tw Cen MT" panose="020B0602020104020603" pitchFamily="34" charset="0"/>
            </a:endParaRPr>
          </a:p>
        </p:txBody>
      </p:sp>
      <p:grpSp>
        <p:nvGrpSpPr>
          <p:cNvPr id="30" name="Group 29"/>
          <p:cNvGrpSpPr/>
          <p:nvPr/>
        </p:nvGrpSpPr>
        <p:grpSpPr>
          <a:xfrm>
            <a:off x="6646454" y="3465906"/>
            <a:ext cx="719667" cy="733118"/>
            <a:chOff x="152400" y="3352800"/>
            <a:chExt cx="719667" cy="733118"/>
          </a:xfrm>
        </p:grpSpPr>
        <p:sp>
          <p:nvSpPr>
            <p:cNvPr id="31" name="Oval 3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2" name="TextBox 31"/>
            <p:cNvSpPr txBox="1"/>
            <p:nvPr/>
          </p:nvSpPr>
          <p:spPr>
            <a:xfrm>
              <a:off x="19397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1.5</a:t>
              </a:r>
            </a:p>
          </p:txBody>
        </p:sp>
      </p:grpSp>
      <p:sp>
        <p:nvSpPr>
          <p:cNvPr id="38" name="Rectangle 37"/>
          <p:cNvSpPr/>
          <p:nvPr/>
        </p:nvSpPr>
        <p:spPr>
          <a:xfrm>
            <a:off x="7586291" y="3464222"/>
            <a:ext cx="4320000" cy="1200329"/>
          </a:xfrm>
          <a:prstGeom prst="rect">
            <a:avLst/>
          </a:prstGeom>
        </p:spPr>
        <p:txBody>
          <a:bodyPr wrap="square">
            <a:spAutoFit/>
          </a:bodyPr>
          <a:lstStyle/>
          <a:p>
            <a:pPr>
              <a:spcAft>
                <a:spcPts val="1200"/>
              </a:spcAft>
            </a:pPr>
            <a:r>
              <a:rPr lang="en-GB" sz="2400"/>
              <a:t>A culture of </a:t>
            </a:r>
            <a:r>
              <a:rPr lang="en-GB" sz="2400" b="1">
                <a:solidFill>
                  <a:srgbClr val="1B1A69"/>
                </a:solidFill>
              </a:rPr>
              <a:t>mutual</a:t>
            </a:r>
            <a:r>
              <a:rPr lang="en-GB" sz="2400"/>
              <a:t> </a:t>
            </a:r>
            <a:r>
              <a:rPr lang="en-GB" sz="2400" b="1">
                <a:solidFill>
                  <a:srgbClr val="1B1A69"/>
                </a:solidFill>
              </a:rPr>
              <a:t>trust</a:t>
            </a:r>
            <a:r>
              <a:rPr lang="en-GB" sz="2400"/>
              <a:t> </a:t>
            </a:r>
            <a:r>
              <a:rPr lang="en-GB" sz="2400" b="1">
                <a:solidFill>
                  <a:srgbClr val="1B1A69"/>
                </a:solidFill>
              </a:rPr>
              <a:t>and respect </a:t>
            </a:r>
            <a:r>
              <a:rPr lang="en-GB" sz="2400"/>
              <a:t>supports effective relationships.</a:t>
            </a:r>
          </a:p>
        </p:txBody>
      </p:sp>
      <p:grpSp>
        <p:nvGrpSpPr>
          <p:cNvPr id="35" name="Group 34">
            <a:extLst>
              <a:ext uri="{FF2B5EF4-FFF2-40B4-BE49-F238E27FC236}">
                <a16:creationId xmlns:a16="http://schemas.microsoft.com/office/drawing/2014/main" id="{DA40B756-DDF5-417C-BAE8-03A82E76AF0B}"/>
              </a:ext>
            </a:extLst>
          </p:cNvPr>
          <p:cNvGrpSpPr/>
          <p:nvPr/>
        </p:nvGrpSpPr>
        <p:grpSpPr>
          <a:xfrm>
            <a:off x="6688032" y="4622515"/>
            <a:ext cx="719667" cy="733118"/>
            <a:chOff x="152400" y="3352800"/>
            <a:chExt cx="719667" cy="733118"/>
          </a:xfrm>
        </p:grpSpPr>
        <p:sp>
          <p:nvSpPr>
            <p:cNvPr id="36" name="Oval 35">
              <a:extLst>
                <a:ext uri="{FF2B5EF4-FFF2-40B4-BE49-F238E27FC236}">
                  <a16:creationId xmlns:a16="http://schemas.microsoft.com/office/drawing/2014/main" id="{67541724-6993-4377-9287-EE834F59A791}"/>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7" name="TextBox 36">
              <a:extLst>
                <a:ext uri="{FF2B5EF4-FFF2-40B4-BE49-F238E27FC236}">
                  <a16:creationId xmlns:a16="http://schemas.microsoft.com/office/drawing/2014/main" id="{C458EF0E-3C89-49DD-98C9-3AFF0E94A47F}"/>
                </a:ext>
              </a:extLst>
            </p:cNvPr>
            <p:cNvSpPr txBox="1"/>
            <p:nvPr/>
          </p:nvSpPr>
          <p:spPr>
            <a:xfrm>
              <a:off x="19397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1.6</a:t>
              </a:r>
            </a:p>
          </p:txBody>
        </p:sp>
      </p:grpSp>
      <p:sp>
        <p:nvSpPr>
          <p:cNvPr id="39" name="Rectangle 38">
            <a:extLst>
              <a:ext uri="{FF2B5EF4-FFF2-40B4-BE49-F238E27FC236}">
                <a16:creationId xmlns:a16="http://schemas.microsoft.com/office/drawing/2014/main" id="{1C840347-C63E-4D2F-9C82-A4C8BA7349AF}"/>
              </a:ext>
            </a:extLst>
          </p:cNvPr>
          <p:cNvSpPr/>
          <p:nvPr/>
        </p:nvSpPr>
        <p:spPr>
          <a:xfrm>
            <a:off x="7567357" y="4567752"/>
            <a:ext cx="4320000" cy="1200329"/>
          </a:xfrm>
          <a:prstGeom prst="rect">
            <a:avLst/>
          </a:prstGeom>
        </p:spPr>
        <p:txBody>
          <a:bodyPr wrap="square">
            <a:spAutoFit/>
          </a:bodyPr>
          <a:lstStyle/>
          <a:p>
            <a:pPr>
              <a:spcAft>
                <a:spcPts val="1200"/>
              </a:spcAft>
            </a:pPr>
            <a:r>
              <a:rPr lang="en-GB" sz="2400"/>
              <a:t>High-quality teaching has a long-term positive effect on pupil’s life chances.</a:t>
            </a:r>
          </a:p>
        </p:txBody>
      </p:sp>
    </p:spTree>
    <p:custDataLst>
      <p:tags r:id="rId1"/>
    </p:custDataLst>
    <p:extLst>
      <p:ext uri="{BB962C8B-B14F-4D97-AF65-F5344CB8AC3E}">
        <p14:creationId xmlns:p14="http://schemas.microsoft.com/office/powerpoint/2010/main" val="792752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ttering Ram at Irish Eviction. Moyaste, Co. Clare, Ireland 1888 National  Library of Ireland photo. | Ireland history, Ireland, Irish history">
            <a:extLst>
              <a:ext uri="{FF2B5EF4-FFF2-40B4-BE49-F238E27FC236}">
                <a16:creationId xmlns:a16="http://schemas.microsoft.com/office/drawing/2014/main" id="{537889BC-07B7-406D-A251-67827E994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70" y="11430"/>
            <a:ext cx="8895215" cy="68659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138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7CA0-C89A-496F-A940-56DA5D901290}"/>
              </a:ext>
            </a:extLst>
          </p:cNvPr>
          <p:cNvSpPr>
            <a:spLocks noGrp="1"/>
          </p:cNvSpPr>
          <p:nvPr>
            <p:ph type="title"/>
          </p:nvPr>
        </p:nvSpPr>
        <p:spPr>
          <a:xfrm>
            <a:off x="838200" y="365125"/>
            <a:ext cx="10515600" cy="939693"/>
          </a:xfrm>
        </p:spPr>
        <p:txBody>
          <a:bodyPr>
            <a:normAutofit/>
          </a:bodyPr>
          <a:lstStyle/>
          <a:p>
            <a:pPr algn="ctr"/>
            <a:r>
              <a:rPr lang="en-US" sz="4000" b="1"/>
              <a:t>Historical concepts</a:t>
            </a:r>
            <a:endParaRPr lang="en-GB" sz="4000" b="1"/>
          </a:p>
        </p:txBody>
      </p:sp>
      <p:sp>
        <p:nvSpPr>
          <p:cNvPr id="3" name="Content Placeholder 2">
            <a:extLst>
              <a:ext uri="{FF2B5EF4-FFF2-40B4-BE49-F238E27FC236}">
                <a16:creationId xmlns:a16="http://schemas.microsoft.com/office/drawing/2014/main" id="{23702887-365B-42FA-9D1C-1D9782625C97}"/>
              </a:ext>
            </a:extLst>
          </p:cNvPr>
          <p:cNvSpPr>
            <a:spLocks noGrp="1"/>
          </p:cNvSpPr>
          <p:nvPr>
            <p:ph idx="1"/>
          </p:nvPr>
        </p:nvSpPr>
        <p:spPr>
          <a:xfrm>
            <a:off x="838200" y="834971"/>
            <a:ext cx="10515600" cy="4351338"/>
          </a:xfrm>
        </p:spPr>
        <p:txBody>
          <a:bodyPr>
            <a:normAutofit lnSpcReduction="10000"/>
          </a:bodyPr>
          <a:lstStyle/>
          <a:p>
            <a:r>
              <a:rPr lang="en-US"/>
              <a:t>Change</a:t>
            </a:r>
          </a:p>
          <a:p>
            <a:r>
              <a:rPr lang="en-US"/>
              <a:t>Continuity</a:t>
            </a:r>
          </a:p>
          <a:p>
            <a:r>
              <a:rPr lang="en-US"/>
              <a:t>Causation</a:t>
            </a:r>
          </a:p>
          <a:p>
            <a:r>
              <a:rPr lang="en-US"/>
              <a:t>Significance</a:t>
            </a:r>
          </a:p>
          <a:p>
            <a:r>
              <a:rPr lang="en-US"/>
              <a:t>Similarity and difference</a:t>
            </a:r>
          </a:p>
          <a:p>
            <a:r>
              <a:rPr lang="en-US"/>
              <a:t>Perspective</a:t>
            </a:r>
          </a:p>
          <a:p>
            <a:r>
              <a:rPr lang="en-US"/>
              <a:t>Sources</a:t>
            </a:r>
          </a:p>
          <a:p>
            <a:r>
              <a:rPr lang="en-US"/>
              <a:t>Chronology</a:t>
            </a:r>
          </a:p>
          <a:p>
            <a:r>
              <a:rPr lang="en-US"/>
              <a:t>Empathy</a:t>
            </a:r>
            <a:endParaRPr lang="en-GB"/>
          </a:p>
        </p:txBody>
      </p:sp>
    </p:spTree>
    <p:extLst>
      <p:ext uri="{BB962C8B-B14F-4D97-AF65-F5344CB8AC3E}">
        <p14:creationId xmlns:p14="http://schemas.microsoft.com/office/powerpoint/2010/main" val="1203349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a:t>History in Development Matters </a:t>
            </a:r>
            <a:br>
              <a:rPr lang="en-GB" sz="4000" b="1"/>
            </a:br>
            <a:r>
              <a:rPr lang="en-GB" sz="4000" b="1"/>
              <a:t>( Reception aged children)</a:t>
            </a:r>
          </a:p>
        </p:txBody>
      </p:sp>
      <p:sp>
        <p:nvSpPr>
          <p:cNvPr id="3" name="Content Placeholder 2"/>
          <p:cNvSpPr>
            <a:spLocks noGrp="1"/>
          </p:cNvSpPr>
          <p:nvPr>
            <p:ph idx="1"/>
          </p:nvPr>
        </p:nvSpPr>
        <p:spPr>
          <a:xfrm>
            <a:off x="838200" y="1880171"/>
            <a:ext cx="10515600" cy="4296792"/>
          </a:xfrm>
        </p:spPr>
        <p:txBody>
          <a:bodyPr/>
          <a:lstStyle/>
          <a:p>
            <a:endParaRPr lang="en-GB">
              <a:solidFill>
                <a:srgbClr val="FF0000"/>
              </a:solidFill>
            </a:endParaRPr>
          </a:p>
          <a:p>
            <a:r>
              <a:rPr lang="en-GB">
                <a:solidFill>
                  <a:srgbClr val="FF0000"/>
                </a:solidFill>
              </a:rPr>
              <a:t>Artefacts (Sources)</a:t>
            </a:r>
          </a:p>
          <a:p>
            <a:r>
              <a:rPr lang="en-GB">
                <a:solidFill>
                  <a:srgbClr val="FF0000"/>
                </a:solidFill>
              </a:rPr>
              <a:t>Similarity and Difference</a:t>
            </a:r>
          </a:p>
          <a:p>
            <a:r>
              <a:rPr lang="en-GB"/>
              <a:t>Accounts from the past</a:t>
            </a:r>
          </a:p>
          <a:p>
            <a:r>
              <a:rPr lang="en-GB"/>
              <a:t>Historical importance</a:t>
            </a:r>
          </a:p>
          <a:p>
            <a:r>
              <a:rPr lang="en-GB">
                <a:solidFill>
                  <a:srgbClr val="FF0000"/>
                </a:solidFill>
              </a:rPr>
              <a:t>Past and present</a:t>
            </a:r>
          </a:p>
          <a:p>
            <a:r>
              <a:rPr lang="en-GB"/>
              <a:t>Basic </a:t>
            </a:r>
            <a:r>
              <a:rPr lang="en-GB">
                <a:solidFill>
                  <a:srgbClr val="FF0000"/>
                </a:solidFill>
              </a:rPr>
              <a:t>Chronology</a:t>
            </a:r>
          </a:p>
        </p:txBody>
      </p:sp>
    </p:spTree>
    <p:extLst>
      <p:ext uri="{BB962C8B-B14F-4D97-AF65-F5344CB8AC3E}">
        <p14:creationId xmlns:p14="http://schemas.microsoft.com/office/powerpoint/2010/main" val="3658736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F59E-2111-4DD0-931F-FEE806F4190D}"/>
              </a:ext>
            </a:extLst>
          </p:cNvPr>
          <p:cNvSpPr>
            <a:spLocks noGrp="1"/>
          </p:cNvSpPr>
          <p:nvPr>
            <p:ph type="title"/>
          </p:nvPr>
        </p:nvSpPr>
        <p:spPr>
          <a:xfrm>
            <a:off x="838200" y="365125"/>
            <a:ext cx="10515600" cy="836951"/>
          </a:xfrm>
        </p:spPr>
        <p:txBody>
          <a:bodyPr>
            <a:normAutofit/>
          </a:bodyPr>
          <a:lstStyle/>
          <a:p>
            <a:pPr algn="ctr"/>
            <a:r>
              <a:rPr lang="en-US" sz="4000" b="1"/>
              <a:t>History in the EYFS</a:t>
            </a:r>
            <a:endParaRPr lang="en-GB" sz="4000" b="1"/>
          </a:p>
        </p:txBody>
      </p:sp>
      <p:sp>
        <p:nvSpPr>
          <p:cNvPr id="3" name="Content Placeholder 2">
            <a:extLst>
              <a:ext uri="{FF2B5EF4-FFF2-40B4-BE49-F238E27FC236}">
                <a16:creationId xmlns:a16="http://schemas.microsoft.com/office/drawing/2014/main" id="{10FD25A3-3C41-4CDA-8988-C322F4BED24B}"/>
              </a:ext>
            </a:extLst>
          </p:cNvPr>
          <p:cNvSpPr>
            <a:spLocks noGrp="1"/>
          </p:cNvSpPr>
          <p:nvPr>
            <p:ph idx="1"/>
          </p:nvPr>
        </p:nvSpPr>
        <p:spPr>
          <a:xfrm>
            <a:off x="838200" y="1001014"/>
            <a:ext cx="10515600" cy="4697484"/>
          </a:xfrm>
        </p:spPr>
        <p:txBody>
          <a:bodyPr>
            <a:normAutofit/>
          </a:bodyPr>
          <a:lstStyle/>
          <a:p>
            <a:r>
              <a:rPr lang="en-US"/>
              <a:t>Knowledge building</a:t>
            </a:r>
          </a:p>
          <a:p>
            <a:r>
              <a:rPr lang="en-US"/>
              <a:t>Concept formulation</a:t>
            </a:r>
          </a:p>
          <a:p>
            <a:r>
              <a:rPr lang="en-US"/>
              <a:t>Language acquisition</a:t>
            </a:r>
          </a:p>
          <a:p>
            <a:pPr marL="0" indent="0">
              <a:buNone/>
            </a:pPr>
            <a:endParaRPr lang="en-US"/>
          </a:p>
          <a:p>
            <a:pPr marL="0" indent="0">
              <a:buNone/>
            </a:pPr>
            <a:r>
              <a:rPr lang="en-US"/>
              <a:t>The </a:t>
            </a:r>
            <a:r>
              <a:rPr lang="en-US" i="1"/>
              <a:t>characteristics of effective teaching and learning </a:t>
            </a:r>
            <a:r>
              <a:rPr lang="en-US"/>
              <a:t>underpin and support the development of historical thinking through:</a:t>
            </a:r>
          </a:p>
          <a:p>
            <a:pPr>
              <a:buFont typeface="Wingdings" panose="05000000000000000000" pitchFamily="2" charset="2"/>
              <a:buChar char="Ø"/>
            </a:pPr>
            <a:r>
              <a:rPr lang="en-US"/>
              <a:t>Playing and exploring</a:t>
            </a:r>
          </a:p>
          <a:p>
            <a:pPr>
              <a:buFont typeface="Wingdings" panose="05000000000000000000" pitchFamily="2" charset="2"/>
              <a:buChar char="Ø"/>
            </a:pPr>
            <a:r>
              <a:rPr lang="en-US"/>
              <a:t>Active learning</a:t>
            </a:r>
          </a:p>
          <a:p>
            <a:pPr>
              <a:buFont typeface="Wingdings" panose="05000000000000000000" pitchFamily="2" charset="2"/>
              <a:buChar char="Ø"/>
            </a:pPr>
            <a:r>
              <a:rPr lang="en-US"/>
              <a:t>Creating and </a:t>
            </a:r>
            <a:r>
              <a:rPr lang="en-US" b="1" i="1" u="sng"/>
              <a:t>thinking critically </a:t>
            </a:r>
            <a:endParaRPr lang="en-GB" b="1" i="1" u="sng"/>
          </a:p>
        </p:txBody>
      </p:sp>
    </p:spTree>
    <p:extLst>
      <p:ext uri="{BB962C8B-B14F-4D97-AF65-F5344CB8AC3E}">
        <p14:creationId xmlns:p14="http://schemas.microsoft.com/office/powerpoint/2010/main" val="3032346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9693"/>
          </a:xfrm>
        </p:spPr>
        <p:txBody>
          <a:bodyPr>
            <a:normAutofit/>
          </a:bodyPr>
          <a:lstStyle/>
          <a:p>
            <a:pPr algn="ctr"/>
            <a:r>
              <a:rPr lang="en-GB" sz="4000" b="1"/>
              <a:t>Statutory framework for the EYFS</a:t>
            </a:r>
          </a:p>
        </p:txBody>
      </p:sp>
      <p:sp>
        <p:nvSpPr>
          <p:cNvPr id="3" name="Content Placeholder 2"/>
          <p:cNvSpPr>
            <a:spLocks noGrp="1"/>
          </p:cNvSpPr>
          <p:nvPr>
            <p:ph idx="1"/>
          </p:nvPr>
        </p:nvSpPr>
        <p:spPr>
          <a:xfrm>
            <a:off x="466061" y="992927"/>
            <a:ext cx="10515600" cy="4872145"/>
          </a:xfrm>
        </p:spPr>
        <p:txBody>
          <a:bodyPr>
            <a:normAutofit/>
          </a:bodyPr>
          <a:lstStyle/>
          <a:p>
            <a:pPr marL="0" indent="0">
              <a:buNone/>
            </a:pPr>
            <a:r>
              <a:rPr lang="en-GB"/>
              <a:t>The Learning and Development requirements cover:</a:t>
            </a:r>
          </a:p>
          <a:p>
            <a:pPr marL="0" indent="0">
              <a:buNone/>
            </a:pPr>
            <a:endParaRPr lang="en-GB"/>
          </a:p>
          <a:p>
            <a:r>
              <a:rPr lang="en-GB"/>
              <a:t>The seven areas of learning and development  (all areas of learning and development are important and inter-connected). </a:t>
            </a:r>
          </a:p>
          <a:p>
            <a:r>
              <a:rPr lang="en-GB"/>
              <a:t>The Educational Programmes (statutory overview of each area of learning)</a:t>
            </a:r>
          </a:p>
          <a:p>
            <a:r>
              <a:rPr lang="en-GB"/>
              <a:t>The Early Learning Goals (the level of development children should be expected to have attained </a:t>
            </a:r>
            <a:r>
              <a:rPr lang="en-GB" b="1"/>
              <a:t>by the end </a:t>
            </a:r>
            <a:r>
              <a:rPr lang="en-GB"/>
              <a:t>of the EYFS)</a:t>
            </a:r>
          </a:p>
          <a:p>
            <a:r>
              <a:rPr lang="en-GB"/>
              <a:t>Assessment arrangements ( for measuring progress and reporting to parents)</a:t>
            </a:r>
          </a:p>
        </p:txBody>
      </p:sp>
    </p:spTree>
    <p:extLst>
      <p:ext uri="{BB962C8B-B14F-4D97-AF65-F5344CB8AC3E}">
        <p14:creationId xmlns:p14="http://schemas.microsoft.com/office/powerpoint/2010/main" val="2711760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9967"/>
          </a:xfrm>
        </p:spPr>
        <p:txBody>
          <a:bodyPr>
            <a:normAutofit/>
          </a:bodyPr>
          <a:lstStyle/>
          <a:p>
            <a:pPr algn="ctr"/>
            <a:r>
              <a:rPr lang="en-GB" sz="4000" b="1"/>
              <a:t>The seven Areas of Learning and Development</a:t>
            </a:r>
          </a:p>
        </p:txBody>
      </p:sp>
      <p:sp>
        <p:nvSpPr>
          <p:cNvPr id="3" name="Content Placeholder 2"/>
          <p:cNvSpPr>
            <a:spLocks noGrp="1"/>
          </p:cNvSpPr>
          <p:nvPr>
            <p:ph idx="1"/>
          </p:nvPr>
        </p:nvSpPr>
        <p:spPr>
          <a:xfrm>
            <a:off x="838200" y="1113073"/>
            <a:ext cx="10515600" cy="4861871"/>
          </a:xfrm>
        </p:spPr>
        <p:txBody>
          <a:bodyPr>
            <a:normAutofit/>
          </a:bodyPr>
          <a:lstStyle/>
          <a:p>
            <a:pPr marL="0" indent="0">
              <a:buNone/>
            </a:pPr>
            <a:r>
              <a:rPr lang="en-GB" b="1"/>
              <a:t>3 Prime Areas:</a:t>
            </a:r>
          </a:p>
          <a:p>
            <a:r>
              <a:rPr lang="en-GB">
                <a:solidFill>
                  <a:srgbClr val="C00000"/>
                </a:solidFill>
              </a:rPr>
              <a:t>Communication and Language (C&amp;L)</a:t>
            </a:r>
          </a:p>
          <a:p>
            <a:r>
              <a:rPr lang="en-GB">
                <a:solidFill>
                  <a:srgbClr val="C00000"/>
                </a:solidFill>
              </a:rPr>
              <a:t>Physical development(PD)</a:t>
            </a:r>
          </a:p>
          <a:p>
            <a:r>
              <a:rPr lang="en-GB">
                <a:solidFill>
                  <a:srgbClr val="C00000"/>
                </a:solidFill>
              </a:rPr>
              <a:t>Personal, social and emotional(PSED) </a:t>
            </a:r>
          </a:p>
          <a:p>
            <a:pPr marL="0" indent="0">
              <a:buNone/>
            </a:pPr>
            <a:r>
              <a:rPr lang="en-GB" b="1"/>
              <a:t>4 Specific Areas</a:t>
            </a:r>
            <a:r>
              <a:rPr lang="en-GB" b="1">
                <a:solidFill>
                  <a:srgbClr val="C00000"/>
                </a:solidFill>
              </a:rPr>
              <a:t>:</a:t>
            </a:r>
          </a:p>
          <a:p>
            <a:r>
              <a:rPr lang="en-GB">
                <a:solidFill>
                  <a:srgbClr val="C00000"/>
                </a:solidFill>
              </a:rPr>
              <a:t>Literacy</a:t>
            </a:r>
          </a:p>
          <a:p>
            <a:r>
              <a:rPr lang="en-GB">
                <a:solidFill>
                  <a:srgbClr val="C00000"/>
                </a:solidFill>
              </a:rPr>
              <a:t>Maths</a:t>
            </a:r>
          </a:p>
          <a:p>
            <a:r>
              <a:rPr lang="en-GB"/>
              <a:t>Understanding the World(UtW)</a:t>
            </a:r>
          </a:p>
          <a:p>
            <a:r>
              <a:rPr lang="en-GB"/>
              <a:t>Expressive arts and design (EAD)</a:t>
            </a:r>
          </a:p>
        </p:txBody>
      </p:sp>
    </p:spTree>
    <p:extLst>
      <p:ext uri="{BB962C8B-B14F-4D97-AF65-F5344CB8AC3E}">
        <p14:creationId xmlns:p14="http://schemas.microsoft.com/office/powerpoint/2010/main" val="1585620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8322"/>
          </a:xfrm>
        </p:spPr>
        <p:txBody>
          <a:bodyPr>
            <a:normAutofit/>
          </a:bodyPr>
          <a:lstStyle/>
          <a:p>
            <a:pPr algn="ctr"/>
            <a:r>
              <a:rPr lang="en-GB" sz="4000" b="1"/>
              <a:t>The new Educational Programme for UtW</a:t>
            </a:r>
          </a:p>
        </p:txBody>
      </p:sp>
      <p:sp>
        <p:nvSpPr>
          <p:cNvPr id="3" name="Content Placeholder 2"/>
          <p:cNvSpPr>
            <a:spLocks noGrp="1"/>
          </p:cNvSpPr>
          <p:nvPr>
            <p:ph idx="1"/>
          </p:nvPr>
        </p:nvSpPr>
        <p:spPr>
          <a:xfrm>
            <a:off x="262109" y="711188"/>
            <a:ext cx="11270751" cy="5239426"/>
          </a:xfrm>
        </p:spPr>
        <p:txBody>
          <a:bodyPr>
            <a:normAutofit/>
          </a:bodyPr>
          <a:lstStyle/>
          <a:p>
            <a:pPr marL="0" indent="0">
              <a:buNone/>
            </a:pPr>
            <a:endParaRPr lang="en-GB" i="1"/>
          </a:p>
          <a:p>
            <a:pPr marL="0" indent="0">
              <a:buNone/>
            </a:pPr>
            <a:r>
              <a:rPr lang="en-GB" i="1"/>
              <a:t>Understanding the world involves guiding children to make sense of their physical world and their community. </a:t>
            </a:r>
            <a:r>
              <a:rPr lang="en-GB"/>
              <a:t>The frequency and range of children’s </a:t>
            </a:r>
            <a:r>
              <a:rPr lang="en-GB" b="1"/>
              <a:t>personal experiences </a:t>
            </a:r>
            <a:r>
              <a:rPr lang="en-GB"/>
              <a:t>increases their knowledge and sense of the world around them – from </a:t>
            </a:r>
            <a:r>
              <a:rPr lang="en-GB" b="1"/>
              <a:t>visiting</a:t>
            </a:r>
            <a:r>
              <a:rPr lang="en-GB"/>
              <a:t> parks, libraries and museums to meeting important members of society such as police officers, nurses and firefighters. In addition, listening to a broad selection of </a:t>
            </a:r>
            <a:r>
              <a:rPr lang="en-GB" b="1"/>
              <a:t>stories</a:t>
            </a:r>
            <a:r>
              <a:rPr lang="en-GB"/>
              <a:t>, non-fiction, rhymes and poems will foster their understanding of our culturally, socially, technologically and ecologically diverse world. As well as building important knowledge, this extends their familiarity with words that support understanding across domains. Enriching and widening children’s </a:t>
            </a:r>
            <a:r>
              <a:rPr lang="en-GB" b="1"/>
              <a:t>vocabulary</a:t>
            </a:r>
            <a:r>
              <a:rPr lang="en-GB"/>
              <a:t> will support later reading comprehension.</a:t>
            </a:r>
          </a:p>
        </p:txBody>
      </p:sp>
    </p:spTree>
    <p:extLst>
      <p:ext uri="{BB962C8B-B14F-4D97-AF65-F5344CB8AC3E}">
        <p14:creationId xmlns:p14="http://schemas.microsoft.com/office/powerpoint/2010/main" val="1690943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047" y="365125"/>
            <a:ext cx="11301573" cy="1093805"/>
          </a:xfrm>
        </p:spPr>
        <p:txBody>
          <a:bodyPr>
            <a:normAutofit fontScale="90000"/>
          </a:bodyPr>
          <a:lstStyle/>
          <a:p>
            <a:pPr algn="ctr"/>
            <a:r>
              <a:rPr lang="en-GB" sz="4000" b="1"/>
              <a:t>New Early Learning Goals for Understanding the World</a:t>
            </a:r>
          </a:p>
        </p:txBody>
      </p:sp>
      <p:sp>
        <p:nvSpPr>
          <p:cNvPr id="3" name="Content Placeholder 2"/>
          <p:cNvSpPr>
            <a:spLocks noGrp="1"/>
          </p:cNvSpPr>
          <p:nvPr>
            <p:ph idx="1"/>
          </p:nvPr>
        </p:nvSpPr>
        <p:spPr/>
        <p:txBody>
          <a:bodyPr>
            <a:normAutofit/>
          </a:bodyPr>
          <a:lstStyle/>
          <a:p>
            <a:pPr marL="0" indent="0">
              <a:buNone/>
            </a:pPr>
            <a:r>
              <a:rPr lang="en-GB"/>
              <a:t>The early learning goals, summarise the </a:t>
            </a:r>
            <a:r>
              <a:rPr lang="en-GB" b="1"/>
              <a:t>knowledge, skills and understanding </a:t>
            </a:r>
            <a:r>
              <a:rPr lang="en-GB"/>
              <a:t>that all young children should have gained by the end of the Reception year.</a:t>
            </a:r>
          </a:p>
          <a:p>
            <a:pPr marL="0" indent="0">
              <a:buNone/>
            </a:pPr>
            <a:endParaRPr lang="en-GB"/>
          </a:p>
          <a:p>
            <a:pPr marL="0" indent="0">
              <a:buNone/>
            </a:pPr>
            <a:r>
              <a:rPr lang="en-GB"/>
              <a:t>ELG: </a:t>
            </a:r>
            <a:r>
              <a:rPr lang="en-GB" b="1">
                <a:solidFill>
                  <a:srgbClr val="FF0000"/>
                </a:solidFill>
              </a:rPr>
              <a:t>Past and Present</a:t>
            </a:r>
            <a:endParaRPr lang="en-GB">
              <a:solidFill>
                <a:srgbClr val="FF0000"/>
              </a:solidFill>
            </a:endParaRPr>
          </a:p>
          <a:p>
            <a:pPr marL="0" indent="0">
              <a:buNone/>
            </a:pPr>
            <a:r>
              <a:rPr lang="en-GB"/>
              <a:t>ELG: </a:t>
            </a:r>
            <a:r>
              <a:rPr lang="en-GB" b="1"/>
              <a:t>People, </a:t>
            </a:r>
            <a:r>
              <a:rPr lang="en-GB" b="1">
                <a:solidFill>
                  <a:srgbClr val="FF0000"/>
                </a:solidFill>
              </a:rPr>
              <a:t>Culture</a:t>
            </a:r>
            <a:r>
              <a:rPr lang="en-GB" b="1"/>
              <a:t> and Communities</a:t>
            </a:r>
          </a:p>
          <a:p>
            <a:pPr marL="0" indent="0">
              <a:buNone/>
            </a:pPr>
            <a:r>
              <a:rPr lang="en-GB"/>
              <a:t>ELG: </a:t>
            </a:r>
            <a:r>
              <a:rPr lang="en-GB" b="1"/>
              <a:t>The </a:t>
            </a:r>
            <a:r>
              <a:rPr lang="en-GB" b="1">
                <a:solidFill>
                  <a:srgbClr val="FF0000"/>
                </a:solidFill>
              </a:rPr>
              <a:t>Natural</a:t>
            </a:r>
            <a:r>
              <a:rPr lang="en-GB" b="1"/>
              <a:t> World</a:t>
            </a:r>
          </a:p>
        </p:txBody>
      </p:sp>
    </p:spTree>
    <p:extLst>
      <p:ext uri="{BB962C8B-B14F-4D97-AF65-F5344CB8AC3E}">
        <p14:creationId xmlns:p14="http://schemas.microsoft.com/office/powerpoint/2010/main" val="1390403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5855"/>
          </a:xfrm>
        </p:spPr>
        <p:txBody>
          <a:bodyPr>
            <a:normAutofit/>
          </a:bodyPr>
          <a:lstStyle/>
          <a:p>
            <a:pPr algn="ctr"/>
            <a:r>
              <a:rPr lang="en-GB" sz="4000" b="1"/>
              <a:t>ELG: Past and Present</a:t>
            </a:r>
          </a:p>
        </p:txBody>
      </p:sp>
      <p:sp>
        <p:nvSpPr>
          <p:cNvPr id="3" name="Content Placeholder 2"/>
          <p:cNvSpPr>
            <a:spLocks noGrp="1"/>
          </p:cNvSpPr>
          <p:nvPr>
            <p:ph idx="1"/>
          </p:nvPr>
        </p:nvSpPr>
        <p:spPr>
          <a:xfrm>
            <a:off x="838200" y="1160980"/>
            <a:ext cx="10515600" cy="5015983"/>
          </a:xfrm>
        </p:spPr>
        <p:txBody>
          <a:bodyPr>
            <a:normAutofit/>
          </a:bodyPr>
          <a:lstStyle/>
          <a:p>
            <a:r>
              <a:rPr lang="en-GB"/>
              <a:t>Talk about the lives of the people around them and their roles in society; </a:t>
            </a:r>
          </a:p>
          <a:p>
            <a:r>
              <a:rPr lang="en-GB"/>
              <a:t>Know some similarities and differences between things in the past and now, drawing on their experiences and what has been read in class; </a:t>
            </a:r>
          </a:p>
          <a:p>
            <a:r>
              <a:rPr lang="en-GB"/>
              <a:t>Understand the past through settings, characters and events encountered in books read in class and storytelling. </a:t>
            </a:r>
          </a:p>
          <a:p>
            <a:pPr marL="0" indent="0">
              <a:buNone/>
            </a:pPr>
            <a:endParaRPr lang="en-GB"/>
          </a:p>
          <a:p>
            <a:pPr marL="0" indent="0">
              <a:buNone/>
            </a:pPr>
            <a:r>
              <a:rPr lang="en-GB"/>
              <a:t>The ELGs should not be used as a curriculum or in any way to limit the wide variety of rich experiences that are crucial to child development.</a:t>
            </a:r>
          </a:p>
          <a:p>
            <a:pPr marL="0" indent="0">
              <a:buNone/>
            </a:pPr>
            <a:endParaRPr lang="en-GB"/>
          </a:p>
        </p:txBody>
      </p:sp>
    </p:spTree>
    <p:extLst>
      <p:ext uri="{BB962C8B-B14F-4D97-AF65-F5344CB8AC3E}">
        <p14:creationId xmlns:p14="http://schemas.microsoft.com/office/powerpoint/2010/main" val="32688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i="1"/>
              <a:t>Development  Matters</a:t>
            </a:r>
            <a:r>
              <a:rPr lang="en-GB" sz="4000" b="1"/>
              <a:t>: </a:t>
            </a:r>
            <a:br>
              <a:rPr lang="en-GB" sz="4000" b="1"/>
            </a:br>
            <a:r>
              <a:rPr lang="en-GB" sz="4000" b="1"/>
              <a:t>Non statutory curriculum guidance for the EYFS</a:t>
            </a:r>
          </a:p>
        </p:txBody>
      </p:sp>
      <p:sp>
        <p:nvSpPr>
          <p:cNvPr id="3" name="Content Placeholder 2"/>
          <p:cNvSpPr>
            <a:spLocks noGrp="1"/>
          </p:cNvSpPr>
          <p:nvPr>
            <p:ph idx="1"/>
          </p:nvPr>
        </p:nvSpPr>
        <p:spPr>
          <a:xfrm>
            <a:off x="739739" y="1690688"/>
            <a:ext cx="11044719" cy="4802187"/>
          </a:xfrm>
        </p:spPr>
        <p:txBody>
          <a:bodyPr/>
          <a:lstStyle/>
          <a:p>
            <a:endParaRPr lang="en-GB"/>
          </a:p>
          <a:p>
            <a:r>
              <a:rPr lang="en-GB"/>
              <a:t>Seven key features of effective practice (new)</a:t>
            </a:r>
          </a:p>
          <a:p>
            <a:r>
              <a:rPr lang="en-GB"/>
              <a:t>Characteristics of effective teaching and learning</a:t>
            </a:r>
          </a:p>
          <a:p>
            <a:r>
              <a:rPr lang="en-GB"/>
              <a:t>What children will be learning in the age bands:</a:t>
            </a:r>
          </a:p>
          <a:p>
            <a:pPr>
              <a:buFont typeface="Wingdings" panose="05000000000000000000" pitchFamily="2" charset="2"/>
              <a:buChar char="ü"/>
            </a:pPr>
            <a:r>
              <a:rPr lang="en-GB" i="1"/>
              <a:t>Birth to three</a:t>
            </a:r>
          </a:p>
          <a:p>
            <a:pPr>
              <a:buFont typeface="Wingdings" panose="05000000000000000000" pitchFamily="2" charset="2"/>
              <a:buChar char="ü"/>
            </a:pPr>
            <a:r>
              <a:rPr lang="en-GB" i="1"/>
              <a:t>3&amp;4 year olds</a:t>
            </a:r>
          </a:p>
          <a:p>
            <a:pPr>
              <a:buFont typeface="Wingdings" panose="05000000000000000000" pitchFamily="2" charset="2"/>
              <a:buChar char="ü"/>
            </a:pPr>
            <a:r>
              <a:rPr lang="en-GB" i="1"/>
              <a:t>Reception </a:t>
            </a:r>
          </a:p>
        </p:txBody>
      </p:sp>
    </p:spTree>
    <p:extLst>
      <p:ext uri="{BB962C8B-B14F-4D97-AF65-F5344CB8AC3E}">
        <p14:creationId xmlns:p14="http://schemas.microsoft.com/office/powerpoint/2010/main" val="600901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Evidence Statements: </a:t>
            </a:r>
            <a:r>
              <a:rPr lang="en-GB" sz="440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07689" y="2203614"/>
            <a:ext cx="4320000" cy="1200329"/>
          </a:xfrm>
          <a:prstGeom prst="rect">
            <a:avLst/>
          </a:prstGeom>
          <a:noFill/>
        </p:spPr>
        <p:txBody>
          <a:bodyPr wrap="square" rtlCol="0">
            <a:spAutoFit/>
          </a:bodyPr>
          <a:lstStyle/>
          <a:p>
            <a:pPr>
              <a:spcAft>
                <a:spcPts val="1200"/>
              </a:spcAft>
            </a:pPr>
            <a:r>
              <a:rPr lang="en-GB" sz="2400"/>
              <a:t>Learning involves a lasting change in pupils’ capabilities and understanding. </a:t>
            </a:r>
          </a:p>
        </p:txBody>
      </p:sp>
      <p:grpSp>
        <p:nvGrpSpPr>
          <p:cNvPr id="16" name="Group 15"/>
          <p:cNvGrpSpPr/>
          <p:nvPr/>
        </p:nvGrpSpPr>
        <p:grpSpPr>
          <a:xfrm>
            <a:off x="905564" y="2099733"/>
            <a:ext cx="719667" cy="733118"/>
            <a:chOff x="152400" y="3352800"/>
            <a:chExt cx="719667" cy="733118"/>
          </a:xfrm>
        </p:grpSpPr>
        <p:sp>
          <p:nvSpPr>
            <p:cNvPr id="14" name="Oval 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5" name="TextBox 14"/>
            <p:cNvSpPr txBox="1"/>
            <p:nvPr/>
          </p:nvSpPr>
          <p:spPr>
            <a:xfrm>
              <a:off x="193978" y="3437466"/>
              <a:ext cx="659155" cy="523220"/>
            </a:xfrm>
            <a:prstGeom prst="rect">
              <a:avLst/>
            </a:prstGeom>
            <a:noFill/>
          </p:spPr>
          <p:txBody>
            <a:bodyPr wrap="none" rtlCol="0">
              <a:spAutoFit/>
            </a:bodyPr>
            <a:lstStyle/>
            <a:p>
              <a:pPr algn="ctr"/>
              <a:r>
                <a:rPr lang="en-GB" sz="2800" b="1">
                  <a:ln>
                    <a:solidFill>
                      <a:schemeClr val="tx1"/>
                    </a:solidFill>
                  </a:ln>
                  <a:latin typeface="Tw Cen MT" panose="020B0602020104020603" pitchFamily="34" charset="0"/>
                </a:rPr>
                <a:t>2.1</a:t>
              </a:r>
            </a:p>
          </p:txBody>
        </p:sp>
      </p:grpSp>
      <p:grpSp>
        <p:nvGrpSpPr>
          <p:cNvPr id="17" name="Group 16"/>
          <p:cNvGrpSpPr/>
          <p:nvPr/>
        </p:nvGrpSpPr>
        <p:grpSpPr>
          <a:xfrm>
            <a:off x="916885" y="3412509"/>
            <a:ext cx="719667" cy="733118"/>
            <a:chOff x="152400" y="3352800"/>
            <a:chExt cx="719667" cy="733118"/>
          </a:xfrm>
        </p:grpSpPr>
        <p:sp>
          <p:nvSpPr>
            <p:cNvPr id="18" name="Oval 1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9" name="TextBox 18"/>
            <p:cNvSpPr txBox="1"/>
            <p:nvPr/>
          </p:nvSpPr>
          <p:spPr>
            <a:xfrm>
              <a:off x="193979" y="34374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2.2</a:t>
              </a:r>
            </a:p>
          </p:txBody>
        </p:sp>
      </p:grpSp>
      <p:grpSp>
        <p:nvGrpSpPr>
          <p:cNvPr id="20" name="Group 19"/>
          <p:cNvGrpSpPr/>
          <p:nvPr/>
        </p:nvGrpSpPr>
        <p:grpSpPr>
          <a:xfrm>
            <a:off x="6665388" y="2028879"/>
            <a:ext cx="719667" cy="733118"/>
            <a:chOff x="152400" y="3352800"/>
            <a:chExt cx="719667" cy="733118"/>
          </a:xfrm>
        </p:grpSpPr>
        <p:sp>
          <p:nvSpPr>
            <p:cNvPr id="21" name="Oval 2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2" name="TextBox 21"/>
            <p:cNvSpPr txBox="1"/>
            <p:nvPr/>
          </p:nvSpPr>
          <p:spPr>
            <a:xfrm>
              <a:off x="193978" y="3454400"/>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2.4</a:t>
              </a:r>
            </a:p>
          </p:txBody>
        </p:sp>
      </p:grpSp>
      <p:grpSp>
        <p:nvGrpSpPr>
          <p:cNvPr id="29" name="Group 28"/>
          <p:cNvGrpSpPr/>
          <p:nvPr/>
        </p:nvGrpSpPr>
        <p:grpSpPr>
          <a:xfrm>
            <a:off x="905564" y="4434799"/>
            <a:ext cx="719667" cy="733118"/>
            <a:chOff x="152400" y="3352800"/>
            <a:chExt cx="719667" cy="733118"/>
          </a:xfrm>
        </p:grpSpPr>
        <p:sp>
          <p:nvSpPr>
            <p:cNvPr id="33" name="Oval 32"/>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4" name="TextBox 33"/>
            <p:cNvSpPr txBox="1"/>
            <p:nvPr/>
          </p:nvSpPr>
          <p:spPr>
            <a:xfrm>
              <a:off x="19397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2.3</a:t>
              </a:r>
            </a:p>
          </p:txBody>
        </p:sp>
      </p:grpSp>
      <p:sp>
        <p:nvSpPr>
          <p:cNvPr id="12" name="Rectangle 11"/>
          <p:cNvSpPr/>
          <p:nvPr/>
        </p:nvSpPr>
        <p:spPr>
          <a:xfrm>
            <a:off x="1707689" y="4485458"/>
            <a:ext cx="4320000" cy="1200329"/>
          </a:xfrm>
          <a:prstGeom prst="rect">
            <a:avLst/>
          </a:prstGeom>
        </p:spPr>
        <p:txBody>
          <a:bodyPr wrap="square">
            <a:spAutoFit/>
          </a:bodyPr>
          <a:lstStyle/>
          <a:p>
            <a:pPr>
              <a:spcAft>
                <a:spcPts val="1200"/>
              </a:spcAft>
            </a:pPr>
            <a:r>
              <a:rPr lang="en-GB" sz="2400"/>
              <a:t>An important factor in learning is memory: working memory and long-term memory.</a:t>
            </a:r>
          </a:p>
        </p:txBody>
      </p:sp>
      <p:sp>
        <p:nvSpPr>
          <p:cNvPr id="27" name="Rectangle 26"/>
          <p:cNvSpPr/>
          <p:nvPr/>
        </p:nvSpPr>
        <p:spPr>
          <a:xfrm>
            <a:off x="7602729" y="1951709"/>
            <a:ext cx="4320000" cy="1200329"/>
          </a:xfrm>
          <a:prstGeom prst="rect">
            <a:avLst/>
          </a:prstGeom>
        </p:spPr>
        <p:txBody>
          <a:bodyPr wrap="square">
            <a:spAutoFit/>
          </a:bodyPr>
          <a:lstStyle/>
          <a:p>
            <a:pPr>
              <a:spcAft>
                <a:spcPts val="1200"/>
              </a:spcAft>
            </a:pPr>
            <a:r>
              <a:rPr lang="en-GB" sz="2400"/>
              <a:t>Working memory is where information that is being actively processed is held but is limited. </a:t>
            </a:r>
          </a:p>
        </p:txBody>
      </p:sp>
      <p:sp>
        <p:nvSpPr>
          <p:cNvPr id="28" name="Rectangle 27"/>
          <p:cNvSpPr/>
          <p:nvPr/>
        </p:nvSpPr>
        <p:spPr>
          <a:xfrm>
            <a:off x="1688755" y="3344536"/>
            <a:ext cx="4320000" cy="1200329"/>
          </a:xfrm>
          <a:prstGeom prst="rect">
            <a:avLst/>
          </a:prstGeom>
        </p:spPr>
        <p:txBody>
          <a:bodyPr wrap="square">
            <a:spAutoFit/>
          </a:bodyPr>
          <a:lstStyle/>
          <a:p>
            <a:pPr>
              <a:spcAft>
                <a:spcPts val="1200"/>
              </a:spcAft>
            </a:pPr>
            <a:r>
              <a:rPr lang="en-GB" sz="2400"/>
              <a:t>Prior knowledge plays an important part in how pupils learn. </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 </a:t>
            </a:r>
            <a:r>
              <a:rPr lang="en-GB" sz="3600" b="1">
                <a:solidFill>
                  <a:srgbClr val="B4B5E2"/>
                </a:solidFill>
                <a:latin typeface="Tw Cen MT" panose="020B0602020104020603" pitchFamily="34" charset="0"/>
                <a:sym typeface="Wingdings" panose="05000000000000000000" pitchFamily="2" charset="2"/>
              </a:rPr>
              <a:t>How Pupils Learn (TS2)</a:t>
            </a:r>
            <a:endParaRPr lang="en-GB" sz="2800" b="1">
              <a:solidFill>
                <a:srgbClr val="B4B5E2"/>
              </a:solidFill>
              <a:latin typeface="Tw Cen MT" panose="020B0602020104020603" pitchFamily="34" charset="0"/>
            </a:endParaRPr>
          </a:p>
        </p:txBody>
      </p:sp>
      <p:grpSp>
        <p:nvGrpSpPr>
          <p:cNvPr id="30" name="Group 29"/>
          <p:cNvGrpSpPr/>
          <p:nvPr/>
        </p:nvGrpSpPr>
        <p:grpSpPr>
          <a:xfrm>
            <a:off x="6665388" y="3071669"/>
            <a:ext cx="719667" cy="733118"/>
            <a:chOff x="152400" y="3352800"/>
            <a:chExt cx="719667" cy="733118"/>
          </a:xfrm>
        </p:grpSpPr>
        <p:sp>
          <p:nvSpPr>
            <p:cNvPr id="31" name="Oval 3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2" name="TextBox 31"/>
            <p:cNvSpPr txBox="1"/>
            <p:nvPr/>
          </p:nvSpPr>
          <p:spPr>
            <a:xfrm>
              <a:off x="19397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2.5</a:t>
              </a:r>
            </a:p>
          </p:txBody>
        </p:sp>
      </p:grpSp>
      <p:sp>
        <p:nvSpPr>
          <p:cNvPr id="38" name="Rectangle 37"/>
          <p:cNvSpPr/>
          <p:nvPr/>
        </p:nvSpPr>
        <p:spPr>
          <a:xfrm>
            <a:off x="7567357" y="3104790"/>
            <a:ext cx="4320000" cy="1200329"/>
          </a:xfrm>
          <a:prstGeom prst="rect">
            <a:avLst/>
          </a:prstGeom>
        </p:spPr>
        <p:txBody>
          <a:bodyPr wrap="square">
            <a:spAutoFit/>
          </a:bodyPr>
          <a:lstStyle/>
          <a:p>
            <a:pPr>
              <a:spcAft>
                <a:spcPts val="1200"/>
              </a:spcAft>
            </a:pPr>
            <a:r>
              <a:rPr lang="en-US" sz="2400"/>
              <a:t>L</a:t>
            </a:r>
            <a:r>
              <a:rPr lang="en-GB" sz="2400" err="1"/>
              <a:t>ong</a:t>
            </a:r>
            <a:r>
              <a:rPr lang="en-GB" sz="2400"/>
              <a:t>-term memory is a store of knowledge that changes as pupils learn.</a:t>
            </a:r>
          </a:p>
        </p:txBody>
      </p:sp>
      <p:grpSp>
        <p:nvGrpSpPr>
          <p:cNvPr id="35" name="Group 34">
            <a:extLst>
              <a:ext uri="{FF2B5EF4-FFF2-40B4-BE49-F238E27FC236}">
                <a16:creationId xmlns:a16="http://schemas.microsoft.com/office/drawing/2014/main" id="{DA40B756-DDF5-417C-BAE8-03A82E76AF0B}"/>
              </a:ext>
            </a:extLst>
          </p:cNvPr>
          <p:cNvGrpSpPr/>
          <p:nvPr/>
        </p:nvGrpSpPr>
        <p:grpSpPr>
          <a:xfrm>
            <a:off x="6665388" y="4145627"/>
            <a:ext cx="719667" cy="733118"/>
            <a:chOff x="152400" y="3352800"/>
            <a:chExt cx="719667" cy="733118"/>
          </a:xfrm>
        </p:grpSpPr>
        <p:sp>
          <p:nvSpPr>
            <p:cNvPr id="36" name="Oval 35">
              <a:extLst>
                <a:ext uri="{FF2B5EF4-FFF2-40B4-BE49-F238E27FC236}">
                  <a16:creationId xmlns:a16="http://schemas.microsoft.com/office/drawing/2014/main" id="{67541724-6993-4377-9287-EE834F59A791}"/>
                </a:ext>
              </a:extLst>
            </p:cNvPr>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7" name="TextBox 36">
              <a:extLst>
                <a:ext uri="{FF2B5EF4-FFF2-40B4-BE49-F238E27FC236}">
                  <a16:creationId xmlns:a16="http://schemas.microsoft.com/office/drawing/2014/main" id="{C458EF0E-3C89-49DD-98C9-3AFF0E94A47F}"/>
                </a:ext>
              </a:extLst>
            </p:cNvPr>
            <p:cNvSpPr txBox="1"/>
            <p:nvPr/>
          </p:nvSpPr>
          <p:spPr>
            <a:xfrm>
              <a:off x="19397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2.6</a:t>
              </a:r>
            </a:p>
          </p:txBody>
        </p:sp>
      </p:grpSp>
      <p:sp>
        <p:nvSpPr>
          <p:cNvPr id="39" name="Rectangle 38">
            <a:extLst>
              <a:ext uri="{FF2B5EF4-FFF2-40B4-BE49-F238E27FC236}">
                <a16:creationId xmlns:a16="http://schemas.microsoft.com/office/drawing/2014/main" id="{1C840347-C63E-4D2F-9C82-A4C8BA7349AF}"/>
              </a:ext>
            </a:extLst>
          </p:cNvPr>
          <p:cNvSpPr/>
          <p:nvPr/>
        </p:nvSpPr>
        <p:spPr>
          <a:xfrm>
            <a:off x="7531985" y="4255693"/>
            <a:ext cx="4320000" cy="1200329"/>
          </a:xfrm>
          <a:prstGeom prst="rect">
            <a:avLst/>
          </a:prstGeom>
        </p:spPr>
        <p:txBody>
          <a:bodyPr wrap="square">
            <a:spAutoFit/>
          </a:bodyPr>
          <a:lstStyle/>
          <a:p>
            <a:pPr>
              <a:spcAft>
                <a:spcPts val="1200"/>
              </a:spcAft>
            </a:pPr>
            <a:r>
              <a:rPr lang="en-GB" sz="2400"/>
              <a:t>Where prior learning is weak, pupils are more likely to develop misconceptions.</a:t>
            </a:r>
          </a:p>
        </p:txBody>
      </p:sp>
    </p:spTree>
    <p:custDataLst>
      <p:tags r:id="rId1"/>
    </p:custDataLst>
    <p:extLst>
      <p:ext uri="{BB962C8B-B14F-4D97-AF65-F5344CB8AC3E}">
        <p14:creationId xmlns:p14="http://schemas.microsoft.com/office/powerpoint/2010/main" val="3913465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a:t>Nursery aged children</a:t>
            </a:r>
          </a:p>
        </p:txBody>
      </p:sp>
      <p:sp>
        <p:nvSpPr>
          <p:cNvPr id="3" name="Content Placeholder 2"/>
          <p:cNvSpPr>
            <a:spLocks noGrp="1"/>
          </p:cNvSpPr>
          <p:nvPr>
            <p:ph idx="1"/>
          </p:nvPr>
        </p:nvSpPr>
        <p:spPr/>
        <p:txBody>
          <a:bodyPr/>
          <a:lstStyle/>
          <a:p>
            <a:pPr marL="0" indent="0">
              <a:buNone/>
            </a:pPr>
            <a:r>
              <a:rPr lang="en-GB"/>
              <a:t>Three and four year olds will be learning to:</a:t>
            </a:r>
          </a:p>
          <a:p>
            <a:pPr marL="0" indent="0">
              <a:buNone/>
            </a:pPr>
            <a:r>
              <a:rPr lang="en-GB"/>
              <a:t>Make sense of their own life-story and family's history</a:t>
            </a:r>
          </a:p>
          <a:p>
            <a:pPr marL="0" indent="0">
              <a:buNone/>
            </a:pPr>
            <a:endParaRPr lang="en-GB"/>
          </a:p>
          <a:p>
            <a:pPr marL="0" indent="0">
              <a:buNone/>
            </a:pPr>
            <a:r>
              <a:rPr lang="en-GB"/>
              <a:t>Examples of how to support this:</a:t>
            </a:r>
          </a:p>
          <a:p>
            <a:r>
              <a:rPr lang="en-GB"/>
              <a:t>Spend time with children talking about photos, memories</a:t>
            </a:r>
          </a:p>
          <a:p>
            <a:r>
              <a:rPr lang="en-GB"/>
              <a:t>Encourage children to retell what their parents told them about their life story and family</a:t>
            </a:r>
          </a:p>
        </p:txBody>
      </p:sp>
    </p:spTree>
    <p:extLst>
      <p:ext uri="{BB962C8B-B14F-4D97-AF65-F5344CB8AC3E}">
        <p14:creationId xmlns:p14="http://schemas.microsoft.com/office/powerpoint/2010/main" val="395411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54758"/>
          </a:xfrm>
        </p:spPr>
        <p:txBody>
          <a:bodyPr>
            <a:noAutofit/>
          </a:bodyPr>
          <a:lstStyle/>
          <a:p>
            <a:pPr algn="ctr"/>
            <a:r>
              <a:rPr lang="en-GB" sz="4000" b="1"/>
              <a:t>The World to an EYFS child</a:t>
            </a:r>
            <a:br>
              <a:rPr lang="en-GB" sz="4000"/>
            </a:br>
            <a:endParaRPr lang="en-GB" sz="4000"/>
          </a:p>
        </p:txBody>
      </p:sp>
      <p:sp>
        <p:nvSpPr>
          <p:cNvPr id="3" name="Content Placeholder 2"/>
          <p:cNvSpPr>
            <a:spLocks noGrp="1"/>
          </p:cNvSpPr>
          <p:nvPr>
            <p:ph idx="1"/>
          </p:nvPr>
        </p:nvSpPr>
        <p:spPr>
          <a:xfrm>
            <a:off x="753140" y="799133"/>
            <a:ext cx="10515600" cy="5589140"/>
          </a:xfrm>
        </p:spPr>
        <p:txBody>
          <a:bodyPr>
            <a:normAutofit fontScale="85000" lnSpcReduction="20000"/>
          </a:bodyPr>
          <a:lstStyle/>
          <a:p>
            <a:r>
              <a:rPr lang="en-GB" sz="3300"/>
              <a:t>Being in the world – learning about who and what  is in their world – parents/carers, family members, friends and familiar places </a:t>
            </a:r>
          </a:p>
          <a:p>
            <a:endParaRPr lang="en-GB" sz="3300"/>
          </a:p>
          <a:p>
            <a:r>
              <a:rPr lang="en-GB" sz="3300"/>
              <a:t>A sense of belonging – once a child knows who they are, who is important to them, where they feel safe and happy,  children will feel confident to begin to explore their world – first the immediate, the toys/objects presented to them (or within their reach) but then the wider world, much of which will be the  natural world</a:t>
            </a:r>
          </a:p>
          <a:p>
            <a:endParaRPr lang="en-GB" sz="3300"/>
          </a:p>
          <a:p>
            <a:r>
              <a:rPr lang="en-GB" sz="3300"/>
              <a:t>Thinking about the world – exploration of the world leads to critical thinking, further development of a sense of self and that not everyone is the same. Beginning to understand how the world works, similarities and differences, cause and effect, how things change( most importantly themselves) and the passing of time</a:t>
            </a:r>
          </a:p>
          <a:p>
            <a:endParaRPr lang="en-GB"/>
          </a:p>
          <a:p>
            <a:pPr marL="0" indent="0">
              <a:buNone/>
            </a:pPr>
            <a:r>
              <a:rPr lang="en-GB"/>
              <a:t> </a:t>
            </a:r>
          </a:p>
        </p:txBody>
      </p:sp>
    </p:spTree>
    <p:extLst>
      <p:ext uri="{BB962C8B-B14F-4D97-AF65-F5344CB8AC3E}">
        <p14:creationId xmlns:p14="http://schemas.microsoft.com/office/powerpoint/2010/main" val="3489819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57615-5F62-4C1F-A394-74D4B9C91EB5}"/>
              </a:ext>
            </a:extLst>
          </p:cNvPr>
          <p:cNvSpPr>
            <a:spLocks noGrp="1"/>
          </p:cNvSpPr>
          <p:nvPr>
            <p:ph type="title"/>
          </p:nvPr>
        </p:nvSpPr>
        <p:spPr>
          <a:xfrm>
            <a:off x="137674" y="364492"/>
            <a:ext cx="12218155" cy="888322"/>
          </a:xfrm>
        </p:spPr>
        <p:txBody>
          <a:bodyPr>
            <a:normAutofit/>
          </a:bodyPr>
          <a:lstStyle/>
          <a:p>
            <a:r>
              <a:rPr lang="en-US" sz="4000" b="1"/>
              <a:t>Three characteristics of Effective Teaching and Learning</a:t>
            </a:r>
            <a:endParaRPr lang="en-GB" sz="4000" b="1"/>
          </a:p>
        </p:txBody>
      </p:sp>
      <p:sp>
        <p:nvSpPr>
          <p:cNvPr id="3" name="Content Placeholder 2">
            <a:extLst>
              <a:ext uri="{FF2B5EF4-FFF2-40B4-BE49-F238E27FC236}">
                <a16:creationId xmlns:a16="http://schemas.microsoft.com/office/drawing/2014/main" id="{F1573CF2-3552-46B8-BFE6-6DA3FAE856A9}"/>
              </a:ext>
            </a:extLst>
          </p:cNvPr>
          <p:cNvSpPr>
            <a:spLocks noGrp="1"/>
          </p:cNvSpPr>
          <p:nvPr>
            <p:ph idx="1"/>
          </p:nvPr>
        </p:nvSpPr>
        <p:spPr>
          <a:xfrm>
            <a:off x="600297" y="1001988"/>
            <a:ext cx="10515600" cy="5239426"/>
          </a:xfrm>
        </p:spPr>
        <p:txBody>
          <a:bodyPr/>
          <a:lstStyle/>
          <a:p>
            <a:pPr marL="0" indent="0">
              <a:buNone/>
            </a:pPr>
            <a:r>
              <a:rPr lang="en-GB"/>
              <a:t>In planning and guiding what children learn, practitioners </a:t>
            </a:r>
            <a:r>
              <a:rPr lang="en-GB" b="1"/>
              <a:t>must</a:t>
            </a:r>
            <a:r>
              <a:rPr lang="en-GB"/>
              <a:t> reflect on the different rates at which children are developing and adjust their practice appropriately. </a:t>
            </a:r>
          </a:p>
          <a:p>
            <a:pPr marL="0" indent="0">
              <a:buNone/>
            </a:pPr>
            <a:endParaRPr lang="en-GB"/>
          </a:p>
          <a:p>
            <a:pPr marL="0" indent="0">
              <a:buNone/>
            </a:pPr>
            <a:r>
              <a:rPr lang="en-GB"/>
              <a:t>• playing and exploring - children investigate and experience things, and ‘have a go’ </a:t>
            </a:r>
          </a:p>
          <a:p>
            <a:pPr marL="0" indent="0">
              <a:buNone/>
            </a:pPr>
            <a:r>
              <a:rPr lang="en-GB"/>
              <a:t>• active learning - children concentrate and keep on trying if they encounter difficulties, and enjoy achievements </a:t>
            </a:r>
          </a:p>
          <a:p>
            <a:pPr marL="0" indent="0">
              <a:buNone/>
            </a:pPr>
            <a:r>
              <a:rPr lang="en-GB"/>
              <a:t>• creating and thinking critically - children have and develop their own ideas, make links between ideas, and develop strategies for doing things</a:t>
            </a:r>
          </a:p>
        </p:txBody>
      </p:sp>
    </p:spTree>
    <p:extLst>
      <p:ext uri="{BB962C8B-B14F-4D97-AF65-F5344CB8AC3E}">
        <p14:creationId xmlns:p14="http://schemas.microsoft.com/office/powerpoint/2010/main" val="2761488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8322"/>
          </a:xfrm>
        </p:spPr>
        <p:txBody>
          <a:bodyPr>
            <a:normAutofit/>
          </a:bodyPr>
          <a:lstStyle/>
          <a:p>
            <a:pPr algn="ctr"/>
            <a:r>
              <a:rPr lang="en-GB" sz="4000" b="1"/>
              <a:t>Key points to consider</a:t>
            </a:r>
          </a:p>
        </p:txBody>
      </p:sp>
      <p:sp>
        <p:nvSpPr>
          <p:cNvPr id="3" name="Content Placeholder 2"/>
          <p:cNvSpPr>
            <a:spLocks noGrp="1"/>
          </p:cNvSpPr>
          <p:nvPr>
            <p:ph idx="1"/>
          </p:nvPr>
        </p:nvSpPr>
        <p:spPr>
          <a:xfrm>
            <a:off x="721242" y="967242"/>
            <a:ext cx="10515600" cy="4923515"/>
          </a:xfrm>
        </p:spPr>
        <p:txBody>
          <a:bodyPr>
            <a:normAutofit/>
          </a:bodyPr>
          <a:lstStyle/>
          <a:p>
            <a:endParaRPr lang="en-GB"/>
          </a:p>
          <a:p>
            <a:r>
              <a:rPr lang="en-GB"/>
              <a:t>The value and purpose of learning History in the EY (and the curriculum)</a:t>
            </a:r>
          </a:p>
          <a:p>
            <a:r>
              <a:rPr lang="en-GB"/>
              <a:t>Understanding the past to better understand the present – at any stage of learning</a:t>
            </a:r>
          </a:p>
          <a:p>
            <a:r>
              <a:rPr lang="en-GB"/>
              <a:t>Familiar to unfamiliar/known to unknown</a:t>
            </a:r>
          </a:p>
          <a:p>
            <a:r>
              <a:rPr lang="en-GB"/>
              <a:t>Talk is central to the learning of History – language acquisition and the learning of new vocabulary</a:t>
            </a:r>
          </a:p>
          <a:p>
            <a:r>
              <a:rPr lang="en-GB"/>
              <a:t>It’s History! – not activity or display driven – outcomes of learning not just outputs or products of learning</a:t>
            </a:r>
          </a:p>
        </p:txBody>
      </p:sp>
    </p:spTree>
    <p:extLst>
      <p:ext uri="{BB962C8B-B14F-4D97-AF65-F5344CB8AC3E}">
        <p14:creationId xmlns:p14="http://schemas.microsoft.com/office/powerpoint/2010/main" val="608481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44" y="365125"/>
            <a:ext cx="11537878" cy="1206821"/>
          </a:xfrm>
        </p:spPr>
        <p:txBody>
          <a:bodyPr>
            <a:normAutofit/>
          </a:bodyPr>
          <a:lstStyle/>
          <a:p>
            <a:pPr algn="ctr"/>
            <a:r>
              <a:rPr lang="en-GB" sz="4000" b="1"/>
              <a:t>Preparing for exploring the past – resourcing the Continuous Provision</a:t>
            </a:r>
          </a:p>
        </p:txBody>
      </p:sp>
      <p:sp>
        <p:nvSpPr>
          <p:cNvPr id="3" name="Content Placeholder 2"/>
          <p:cNvSpPr>
            <a:spLocks noGrp="1"/>
          </p:cNvSpPr>
          <p:nvPr>
            <p:ph idx="1"/>
          </p:nvPr>
        </p:nvSpPr>
        <p:spPr>
          <a:xfrm>
            <a:off x="519224" y="1345079"/>
            <a:ext cx="10515600" cy="4726112"/>
          </a:xfrm>
        </p:spPr>
        <p:txBody>
          <a:bodyPr/>
          <a:lstStyle/>
          <a:p>
            <a:endParaRPr lang="en-GB"/>
          </a:p>
          <a:p>
            <a:r>
              <a:rPr lang="en-GB"/>
              <a:t>Artefacts</a:t>
            </a:r>
          </a:p>
          <a:p>
            <a:r>
              <a:rPr lang="en-GB"/>
              <a:t>Collections </a:t>
            </a:r>
          </a:p>
          <a:p>
            <a:r>
              <a:rPr lang="en-GB"/>
              <a:t>Nursery rhymes</a:t>
            </a:r>
          </a:p>
          <a:p>
            <a:r>
              <a:rPr lang="en-GB"/>
              <a:t>Knowledge/images/use of the local area</a:t>
            </a:r>
          </a:p>
          <a:p>
            <a:r>
              <a:rPr lang="en-GB"/>
              <a:t>Photographs, pictures and postcards of the past</a:t>
            </a:r>
          </a:p>
          <a:p>
            <a:r>
              <a:rPr lang="en-GB"/>
              <a:t>Story collections</a:t>
            </a:r>
          </a:p>
          <a:p>
            <a:r>
              <a:rPr lang="en-GB"/>
              <a:t>Historical stimuli</a:t>
            </a:r>
          </a:p>
          <a:p>
            <a:endParaRPr lang="en-GB"/>
          </a:p>
        </p:txBody>
      </p:sp>
    </p:spTree>
    <p:extLst>
      <p:ext uri="{BB962C8B-B14F-4D97-AF65-F5344CB8AC3E}">
        <p14:creationId xmlns:p14="http://schemas.microsoft.com/office/powerpoint/2010/main" val="389794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7500"/>
          </a:xfrm>
        </p:spPr>
        <p:txBody>
          <a:bodyPr>
            <a:normAutofit/>
          </a:bodyPr>
          <a:lstStyle/>
          <a:p>
            <a:pPr algn="ctr"/>
            <a:r>
              <a:rPr lang="en-GB" sz="4000" b="1"/>
              <a:t>History in the early years</a:t>
            </a:r>
          </a:p>
        </p:txBody>
      </p:sp>
      <p:sp>
        <p:nvSpPr>
          <p:cNvPr id="3" name="Content Placeholder 2"/>
          <p:cNvSpPr>
            <a:spLocks noGrp="1"/>
          </p:cNvSpPr>
          <p:nvPr>
            <p:ph idx="1"/>
          </p:nvPr>
        </p:nvSpPr>
        <p:spPr>
          <a:xfrm>
            <a:off x="657446" y="1084403"/>
            <a:ext cx="10515600" cy="5085707"/>
          </a:xfrm>
        </p:spPr>
        <p:txBody>
          <a:bodyPr/>
          <a:lstStyle/>
          <a:p>
            <a:endParaRPr lang="en-GB"/>
          </a:p>
          <a:p>
            <a:r>
              <a:rPr lang="en-GB"/>
              <a:t>Broaden children’s experiences beyond the immediate – ‘Awe and Wonder’ </a:t>
            </a:r>
          </a:p>
          <a:p>
            <a:r>
              <a:rPr lang="en-GB"/>
              <a:t>Importance of first hand experiences– experiential learning</a:t>
            </a:r>
          </a:p>
          <a:p>
            <a:r>
              <a:rPr lang="en-GB"/>
              <a:t>Talk is essential to History</a:t>
            </a:r>
          </a:p>
          <a:p>
            <a:r>
              <a:rPr lang="en-GB"/>
              <a:t>Story – sequence, perspective, illustration, character behaviour</a:t>
            </a:r>
          </a:p>
          <a:p>
            <a:r>
              <a:rPr lang="en-GB"/>
              <a:t>Questions – used by children to seek meaning in the world</a:t>
            </a:r>
          </a:p>
          <a:p>
            <a:r>
              <a:rPr lang="en-GB"/>
              <a:t>Curiosity – the desire to understand how the world works</a:t>
            </a:r>
          </a:p>
          <a:p>
            <a:r>
              <a:rPr lang="en-GB"/>
              <a:t>Helps to develop a sense of self </a:t>
            </a:r>
          </a:p>
          <a:p>
            <a:endParaRPr lang="en-GB"/>
          </a:p>
        </p:txBody>
      </p:sp>
    </p:spTree>
    <p:extLst>
      <p:ext uri="{BB962C8B-B14F-4D97-AF65-F5344CB8AC3E}">
        <p14:creationId xmlns:p14="http://schemas.microsoft.com/office/powerpoint/2010/main" val="3713647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6129"/>
          </a:xfrm>
        </p:spPr>
        <p:txBody>
          <a:bodyPr>
            <a:normAutofit/>
          </a:bodyPr>
          <a:lstStyle/>
          <a:p>
            <a:pPr algn="ctr"/>
            <a:r>
              <a:rPr lang="en-GB" sz="4000" b="1"/>
              <a:t>Considerations for EYFS teachers</a:t>
            </a:r>
          </a:p>
        </p:txBody>
      </p:sp>
      <p:sp>
        <p:nvSpPr>
          <p:cNvPr id="3" name="Content Placeholder 2"/>
          <p:cNvSpPr>
            <a:spLocks noGrp="1"/>
          </p:cNvSpPr>
          <p:nvPr>
            <p:ph idx="1"/>
          </p:nvPr>
        </p:nvSpPr>
        <p:spPr>
          <a:xfrm>
            <a:off x="814449" y="1401289"/>
            <a:ext cx="10894888" cy="4944538"/>
          </a:xfrm>
        </p:spPr>
        <p:txBody>
          <a:bodyPr/>
          <a:lstStyle/>
          <a:p>
            <a:pPr marL="0" indent="0">
              <a:buNone/>
            </a:pPr>
            <a:endParaRPr lang="en-GB"/>
          </a:p>
          <a:p>
            <a:r>
              <a:rPr lang="en-GB"/>
              <a:t>What do you need to do/change to meet the expectations for </a:t>
            </a:r>
            <a:r>
              <a:rPr lang="en-GB" i="1"/>
              <a:t>Past and Present?</a:t>
            </a:r>
          </a:p>
          <a:p>
            <a:r>
              <a:rPr lang="en-GB"/>
              <a:t>Who do you need to talk to?</a:t>
            </a:r>
          </a:p>
          <a:p>
            <a:r>
              <a:rPr lang="en-GB"/>
              <a:t>Are there any resource implications?</a:t>
            </a:r>
          </a:p>
          <a:p>
            <a:r>
              <a:rPr lang="en-GB"/>
              <a:t>How confident are you that your provision provides opportunities for understanding the past?</a:t>
            </a:r>
          </a:p>
          <a:p>
            <a:r>
              <a:rPr lang="en-GB"/>
              <a:t>What will you be observing and assessing – how will you track progress towards the ELG? </a:t>
            </a:r>
          </a:p>
        </p:txBody>
      </p:sp>
    </p:spTree>
    <p:extLst>
      <p:ext uri="{BB962C8B-B14F-4D97-AF65-F5344CB8AC3E}">
        <p14:creationId xmlns:p14="http://schemas.microsoft.com/office/powerpoint/2010/main" val="3280110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91461-EA10-4175-B9F7-86057C76AFC2}"/>
              </a:ext>
            </a:extLst>
          </p:cNvPr>
          <p:cNvSpPr>
            <a:spLocks noGrp="1"/>
          </p:cNvSpPr>
          <p:nvPr>
            <p:ph type="title"/>
          </p:nvPr>
        </p:nvSpPr>
        <p:spPr>
          <a:xfrm>
            <a:off x="838199" y="365126"/>
            <a:ext cx="10971179" cy="888322"/>
          </a:xfrm>
        </p:spPr>
        <p:txBody>
          <a:bodyPr>
            <a:normAutofit/>
          </a:bodyPr>
          <a:lstStyle/>
          <a:p>
            <a:pPr algn="ctr"/>
            <a:r>
              <a:rPr lang="en-US" sz="4000" b="1"/>
              <a:t>Implications for whole school History provision</a:t>
            </a:r>
            <a:endParaRPr lang="en-GB" sz="4000" b="1"/>
          </a:p>
        </p:txBody>
      </p:sp>
      <p:sp>
        <p:nvSpPr>
          <p:cNvPr id="3" name="Content Placeholder 2">
            <a:extLst>
              <a:ext uri="{FF2B5EF4-FFF2-40B4-BE49-F238E27FC236}">
                <a16:creationId xmlns:a16="http://schemas.microsoft.com/office/drawing/2014/main" id="{D5DDADE5-91A6-4B9E-97E0-CE0E0866D9F2}"/>
              </a:ext>
            </a:extLst>
          </p:cNvPr>
          <p:cNvSpPr>
            <a:spLocks noGrp="1"/>
          </p:cNvSpPr>
          <p:nvPr>
            <p:ph idx="1"/>
          </p:nvPr>
        </p:nvSpPr>
        <p:spPr>
          <a:xfrm>
            <a:off x="721242" y="1147122"/>
            <a:ext cx="10515600" cy="5147352"/>
          </a:xfrm>
        </p:spPr>
        <p:txBody>
          <a:bodyPr>
            <a:normAutofit/>
          </a:bodyPr>
          <a:lstStyle/>
          <a:p>
            <a:endParaRPr lang="en-US" i="1"/>
          </a:p>
          <a:p>
            <a:r>
              <a:rPr lang="en-US" i="1"/>
              <a:t>Sequencing</a:t>
            </a:r>
          </a:p>
          <a:p>
            <a:r>
              <a:rPr lang="en-US" i="1"/>
              <a:t>Continuity</a:t>
            </a:r>
          </a:p>
          <a:p>
            <a:pPr>
              <a:buFont typeface="Wingdings" panose="05000000000000000000" pitchFamily="2" charset="2"/>
              <a:buChar char="Ø"/>
            </a:pPr>
            <a:r>
              <a:rPr lang="en-US"/>
              <a:t>Areas of study</a:t>
            </a:r>
          </a:p>
          <a:p>
            <a:pPr>
              <a:buFont typeface="Wingdings" panose="05000000000000000000" pitchFamily="2" charset="2"/>
              <a:buChar char="Ø"/>
            </a:pPr>
            <a:r>
              <a:rPr lang="en-US"/>
              <a:t>Pedagogy – working as young historians </a:t>
            </a:r>
          </a:p>
          <a:p>
            <a:pPr>
              <a:buFont typeface="Wingdings" panose="05000000000000000000" pitchFamily="2" charset="2"/>
              <a:buChar char="Ø"/>
            </a:pPr>
            <a:r>
              <a:rPr lang="en-US"/>
              <a:t>Assessment</a:t>
            </a:r>
          </a:p>
          <a:p>
            <a:r>
              <a:rPr lang="en-US" i="1"/>
              <a:t>Progression</a:t>
            </a:r>
          </a:p>
          <a:p>
            <a:pPr>
              <a:buFont typeface="Wingdings" panose="05000000000000000000" pitchFamily="2" charset="2"/>
              <a:buChar char="Ø"/>
            </a:pPr>
            <a:r>
              <a:rPr lang="en-US"/>
              <a:t>Knowledge and understanding </a:t>
            </a:r>
          </a:p>
          <a:p>
            <a:pPr>
              <a:buFont typeface="Wingdings" panose="05000000000000000000" pitchFamily="2" charset="2"/>
              <a:buChar char="Ø"/>
            </a:pPr>
            <a:r>
              <a:rPr lang="en-US"/>
              <a:t>Skills </a:t>
            </a:r>
          </a:p>
          <a:p>
            <a:pPr>
              <a:buFont typeface="Wingdings" panose="05000000000000000000" pitchFamily="2" charset="2"/>
              <a:buChar char="Ø"/>
            </a:pPr>
            <a:r>
              <a:rPr lang="en-US"/>
              <a:t>Language</a:t>
            </a:r>
          </a:p>
        </p:txBody>
      </p:sp>
    </p:spTree>
    <p:extLst>
      <p:ext uri="{BB962C8B-B14F-4D97-AF65-F5344CB8AC3E}">
        <p14:creationId xmlns:p14="http://schemas.microsoft.com/office/powerpoint/2010/main" val="2125477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4CD85-9368-4C20-86CD-54B587D3B2D3}"/>
              </a:ext>
            </a:extLst>
          </p:cNvPr>
          <p:cNvSpPr>
            <a:spLocks noGrp="1"/>
          </p:cNvSpPr>
          <p:nvPr>
            <p:ph type="title"/>
          </p:nvPr>
        </p:nvSpPr>
        <p:spPr>
          <a:xfrm>
            <a:off x="1981200" y="274638"/>
            <a:ext cx="8229600" cy="639761"/>
          </a:xfrm>
        </p:spPr>
        <p:txBody>
          <a:bodyPr>
            <a:normAutofit fontScale="90000"/>
          </a:bodyPr>
          <a:lstStyle/>
          <a:p>
            <a:pPr algn="ctr"/>
            <a:r>
              <a:rPr lang="en-US" b="1"/>
              <a:t>Progress in History EYFS – Year 6</a:t>
            </a:r>
            <a:endParaRPr lang="en-GB" b="1"/>
          </a:p>
        </p:txBody>
      </p:sp>
      <p:sp>
        <p:nvSpPr>
          <p:cNvPr id="3" name="Content Placeholder 2">
            <a:extLst>
              <a:ext uri="{FF2B5EF4-FFF2-40B4-BE49-F238E27FC236}">
                <a16:creationId xmlns:a16="http://schemas.microsoft.com/office/drawing/2014/main" id="{6843709A-9BEB-4488-B177-2D0DB7BF6B26}"/>
              </a:ext>
            </a:extLst>
          </p:cNvPr>
          <p:cNvSpPr>
            <a:spLocks noGrp="1"/>
          </p:cNvSpPr>
          <p:nvPr>
            <p:ph idx="1"/>
          </p:nvPr>
        </p:nvSpPr>
        <p:spPr>
          <a:xfrm>
            <a:off x="369870" y="1160980"/>
            <a:ext cx="11548152" cy="5517222"/>
          </a:xfrm>
        </p:spPr>
        <p:txBody>
          <a:bodyPr/>
          <a:lstStyle/>
          <a:p>
            <a:endParaRPr lang="en-US"/>
          </a:p>
          <a:p>
            <a:r>
              <a:rPr lang="en-US"/>
              <a:t>Greater knowledge – knowing more</a:t>
            </a:r>
          </a:p>
          <a:p>
            <a:r>
              <a:rPr lang="en-US"/>
              <a:t>Greater understanding of the significance and meaning of new knowledge –so that it becomes ‘sticky’ ‘long lasting’ and ‘retrievable’</a:t>
            </a:r>
          </a:p>
          <a:p>
            <a:r>
              <a:rPr lang="en-US"/>
              <a:t>Mastery of increasingly more complex subject skills which enable children to make meaning from and comprehend the significance of new knowledge</a:t>
            </a:r>
          </a:p>
          <a:p>
            <a:r>
              <a:rPr lang="en-US"/>
              <a:t>Increasing grasp of concepts</a:t>
            </a:r>
          </a:p>
          <a:p>
            <a:r>
              <a:rPr lang="en-US"/>
              <a:t>Expansion of subject vocabulary – basic, appropriate and specialised</a:t>
            </a:r>
          </a:p>
          <a:p>
            <a:endParaRPr lang="en-US"/>
          </a:p>
          <a:p>
            <a:endParaRPr lang="en-US"/>
          </a:p>
          <a:p>
            <a:pPr marL="0" indent="0">
              <a:buNone/>
            </a:pPr>
            <a:endParaRPr lang="en-US"/>
          </a:p>
        </p:txBody>
      </p:sp>
    </p:spTree>
    <p:extLst>
      <p:ext uri="{BB962C8B-B14F-4D97-AF65-F5344CB8AC3E}">
        <p14:creationId xmlns:p14="http://schemas.microsoft.com/office/powerpoint/2010/main" val="276444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95" y="681037"/>
            <a:ext cx="11589249" cy="1144588"/>
          </a:xfrm>
        </p:spPr>
        <p:txBody>
          <a:bodyPr>
            <a:noAutofit/>
          </a:bodyPr>
          <a:lstStyle/>
          <a:p>
            <a:pPr algn="ctr"/>
            <a:r>
              <a:rPr lang="en-GB" sz="4000" b="1"/>
              <a:t>Assessment </a:t>
            </a:r>
            <a:br>
              <a:rPr lang="en-GB" sz="4000" b="1"/>
            </a:br>
            <a:r>
              <a:rPr lang="en-GB" sz="3600" b="1"/>
              <a:t>What will tracking of progress towards the ELG in the summer term look like?</a:t>
            </a:r>
            <a:br>
              <a:rPr lang="en-GB" sz="3600" b="1"/>
            </a:br>
            <a:endParaRPr lang="en-GB" sz="3600" b="1"/>
          </a:p>
        </p:txBody>
      </p:sp>
      <p:sp>
        <p:nvSpPr>
          <p:cNvPr id="3" name="Content Placeholder 2"/>
          <p:cNvSpPr>
            <a:spLocks noGrp="1"/>
          </p:cNvSpPr>
          <p:nvPr>
            <p:ph idx="1"/>
          </p:nvPr>
        </p:nvSpPr>
        <p:spPr>
          <a:xfrm>
            <a:off x="668079" y="1730598"/>
            <a:ext cx="10515600" cy="4623370"/>
          </a:xfrm>
        </p:spPr>
        <p:txBody>
          <a:bodyPr/>
          <a:lstStyle/>
          <a:p>
            <a:pPr marL="0" indent="0">
              <a:buNone/>
            </a:pPr>
            <a:r>
              <a:rPr lang="en-US"/>
              <a:t>Children at the expected level of development will:</a:t>
            </a:r>
          </a:p>
          <a:p>
            <a:pPr marL="0" indent="0">
              <a:buNone/>
            </a:pPr>
            <a:endParaRPr lang="en-GB"/>
          </a:p>
          <a:p>
            <a:pPr lvl="0"/>
            <a:r>
              <a:rPr lang="en-US"/>
              <a:t>Talk about the lives of the people around them and their roles in society</a:t>
            </a:r>
            <a:endParaRPr lang="en-GB"/>
          </a:p>
          <a:p>
            <a:pPr lvl="0"/>
            <a:r>
              <a:rPr lang="en-US"/>
              <a:t>Know some similarities and differences between things in the past and now, drawing on their experiences and what has been read in class</a:t>
            </a:r>
            <a:endParaRPr lang="en-GB"/>
          </a:p>
          <a:p>
            <a:pPr lvl="0"/>
            <a:r>
              <a:rPr lang="en-US"/>
              <a:t>Understand the past through settings, characters and events in encountered books read in class and story telling</a:t>
            </a:r>
            <a:endParaRPr lang="en-GB"/>
          </a:p>
          <a:p>
            <a:pPr marL="0" indent="0">
              <a:buNone/>
            </a:pPr>
            <a:endParaRPr lang="en-GB"/>
          </a:p>
          <a:p>
            <a:pPr marL="0" indent="0">
              <a:buNone/>
            </a:pPr>
            <a:endParaRPr lang="en-GB"/>
          </a:p>
        </p:txBody>
      </p:sp>
    </p:spTree>
    <p:extLst>
      <p:ext uri="{BB962C8B-B14F-4D97-AF65-F5344CB8AC3E}">
        <p14:creationId xmlns:p14="http://schemas.microsoft.com/office/powerpoint/2010/main" val="3659560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Evidence Statements: </a:t>
            </a:r>
            <a:r>
              <a:rPr lang="en-GB" sz="440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07689" y="2203614"/>
            <a:ext cx="4320000" cy="1200329"/>
          </a:xfrm>
          <a:prstGeom prst="rect">
            <a:avLst/>
          </a:prstGeom>
          <a:noFill/>
        </p:spPr>
        <p:txBody>
          <a:bodyPr wrap="square" rtlCol="0">
            <a:spAutoFit/>
          </a:bodyPr>
          <a:lstStyle/>
          <a:p>
            <a:pPr>
              <a:spcAft>
                <a:spcPts val="1200"/>
              </a:spcAft>
            </a:pPr>
            <a:r>
              <a:rPr lang="en-GB" sz="2400"/>
              <a:t>Regular purposeful practice of what has previously been taught can help consolidate learning.</a:t>
            </a:r>
          </a:p>
        </p:txBody>
      </p:sp>
      <p:grpSp>
        <p:nvGrpSpPr>
          <p:cNvPr id="16" name="Group 15"/>
          <p:cNvGrpSpPr/>
          <p:nvPr/>
        </p:nvGrpSpPr>
        <p:grpSpPr>
          <a:xfrm>
            <a:off x="905564" y="2099733"/>
            <a:ext cx="719667" cy="733118"/>
            <a:chOff x="152400" y="3352800"/>
            <a:chExt cx="719667" cy="733118"/>
          </a:xfrm>
        </p:grpSpPr>
        <p:sp>
          <p:nvSpPr>
            <p:cNvPr id="14" name="Oval 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5" name="TextBox 14"/>
            <p:cNvSpPr txBox="1"/>
            <p:nvPr/>
          </p:nvSpPr>
          <p:spPr>
            <a:xfrm>
              <a:off x="193978" y="3437466"/>
              <a:ext cx="659155" cy="523220"/>
            </a:xfrm>
            <a:prstGeom prst="rect">
              <a:avLst/>
            </a:prstGeom>
            <a:noFill/>
          </p:spPr>
          <p:txBody>
            <a:bodyPr wrap="none" rtlCol="0">
              <a:spAutoFit/>
            </a:bodyPr>
            <a:lstStyle/>
            <a:p>
              <a:pPr algn="ctr"/>
              <a:r>
                <a:rPr lang="en-GB" sz="2800" b="1">
                  <a:ln>
                    <a:solidFill>
                      <a:schemeClr val="tx1"/>
                    </a:solidFill>
                  </a:ln>
                  <a:latin typeface="Tw Cen MT" panose="020B0602020104020603" pitchFamily="34" charset="0"/>
                </a:rPr>
                <a:t>2.7</a:t>
              </a:r>
            </a:p>
          </p:txBody>
        </p:sp>
      </p:grpSp>
      <p:grpSp>
        <p:nvGrpSpPr>
          <p:cNvPr id="17" name="Group 16"/>
          <p:cNvGrpSpPr/>
          <p:nvPr/>
        </p:nvGrpSpPr>
        <p:grpSpPr>
          <a:xfrm>
            <a:off x="916885" y="3412509"/>
            <a:ext cx="719667" cy="733118"/>
            <a:chOff x="152400" y="3352800"/>
            <a:chExt cx="719667" cy="733118"/>
          </a:xfrm>
        </p:grpSpPr>
        <p:sp>
          <p:nvSpPr>
            <p:cNvPr id="18" name="Oval 1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9" name="TextBox 18"/>
            <p:cNvSpPr txBox="1"/>
            <p:nvPr/>
          </p:nvSpPr>
          <p:spPr>
            <a:xfrm>
              <a:off x="193979" y="34374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2.8</a:t>
              </a:r>
            </a:p>
          </p:txBody>
        </p:sp>
      </p:grpSp>
      <p:grpSp>
        <p:nvGrpSpPr>
          <p:cNvPr id="20" name="Group 19"/>
          <p:cNvGrpSpPr/>
          <p:nvPr/>
        </p:nvGrpSpPr>
        <p:grpSpPr>
          <a:xfrm>
            <a:off x="6665388" y="2028879"/>
            <a:ext cx="719667" cy="733118"/>
            <a:chOff x="152400" y="3352800"/>
            <a:chExt cx="719667" cy="733118"/>
          </a:xfrm>
        </p:grpSpPr>
        <p:sp>
          <p:nvSpPr>
            <p:cNvPr id="21" name="Oval 2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2" name="TextBox 21"/>
            <p:cNvSpPr txBox="1"/>
            <p:nvPr/>
          </p:nvSpPr>
          <p:spPr>
            <a:xfrm>
              <a:off x="193978" y="3454400"/>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2.9</a:t>
              </a:r>
            </a:p>
          </p:txBody>
        </p:sp>
      </p:grpSp>
      <p:sp>
        <p:nvSpPr>
          <p:cNvPr id="27" name="Rectangle 26"/>
          <p:cNvSpPr/>
          <p:nvPr/>
        </p:nvSpPr>
        <p:spPr>
          <a:xfrm>
            <a:off x="7602729" y="1951709"/>
            <a:ext cx="4320000" cy="1569660"/>
          </a:xfrm>
          <a:prstGeom prst="rect">
            <a:avLst/>
          </a:prstGeom>
        </p:spPr>
        <p:txBody>
          <a:bodyPr wrap="square">
            <a:spAutoFit/>
          </a:bodyPr>
          <a:lstStyle/>
          <a:p>
            <a:pPr>
              <a:spcAft>
                <a:spcPts val="1200"/>
              </a:spcAft>
            </a:pPr>
            <a:r>
              <a:rPr lang="en-GB" sz="2400"/>
              <a:t>Worked examples that take pupils through each step of a new process are also likely to support pupils to learn. </a:t>
            </a:r>
          </a:p>
        </p:txBody>
      </p:sp>
      <p:sp>
        <p:nvSpPr>
          <p:cNvPr id="28" name="Rectangle 27"/>
          <p:cNvSpPr/>
          <p:nvPr/>
        </p:nvSpPr>
        <p:spPr>
          <a:xfrm>
            <a:off x="1688755" y="3344536"/>
            <a:ext cx="4320000" cy="1938992"/>
          </a:xfrm>
          <a:prstGeom prst="rect">
            <a:avLst/>
          </a:prstGeom>
        </p:spPr>
        <p:txBody>
          <a:bodyPr wrap="square">
            <a:spAutoFit/>
          </a:bodyPr>
          <a:lstStyle/>
          <a:p>
            <a:pPr>
              <a:spcAft>
                <a:spcPts val="1200"/>
              </a:spcAft>
            </a:pPr>
            <a:r>
              <a:rPr lang="en-GB" sz="2400"/>
              <a:t>Requiring children to retrieve information from memory and spacing so that pupils revisit learning after a gap are also likely to strengthen recall.</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 </a:t>
            </a:r>
            <a:r>
              <a:rPr lang="en-GB" sz="3600" b="1">
                <a:solidFill>
                  <a:srgbClr val="B4B5E2"/>
                </a:solidFill>
                <a:latin typeface="Tw Cen MT" panose="020B0602020104020603" pitchFamily="34" charset="0"/>
                <a:sym typeface="Wingdings" panose="05000000000000000000" pitchFamily="2" charset="2"/>
              </a:rPr>
              <a:t>How Pupils Learn (TS2)</a:t>
            </a:r>
            <a:endParaRPr lang="en-GB" sz="2800" b="1">
              <a:solidFill>
                <a:srgbClr val="B4B5E2"/>
              </a:solidFill>
              <a:latin typeface="Tw Cen MT" panose="020B0602020104020603" pitchFamily="34" charset="0"/>
            </a:endParaRPr>
          </a:p>
        </p:txBody>
      </p:sp>
    </p:spTree>
    <p:custDataLst>
      <p:tags r:id="rId1"/>
    </p:custDataLst>
    <p:extLst>
      <p:ext uri="{BB962C8B-B14F-4D97-AF65-F5344CB8AC3E}">
        <p14:creationId xmlns:p14="http://schemas.microsoft.com/office/powerpoint/2010/main" val="442326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a:t>History in the statutory framework </a:t>
            </a:r>
            <a:br>
              <a:rPr lang="en-GB" sz="4000" b="1"/>
            </a:br>
            <a:r>
              <a:rPr lang="en-GB" sz="4000" b="1"/>
              <a:t>(educational programme)</a:t>
            </a:r>
          </a:p>
        </p:txBody>
      </p:sp>
      <p:sp>
        <p:nvSpPr>
          <p:cNvPr id="3" name="Content Placeholder 2"/>
          <p:cNvSpPr>
            <a:spLocks noGrp="1"/>
          </p:cNvSpPr>
          <p:nvPr>
            <p:ph idx="1"/>
          </p:nvPr>
        </p:nvSpPr>
        <p:spPr/>
        <p:txBody>
          <a:bodyPr/>
          <a:lstStyle/>
          <a:p>
            <a:endParaRPr lang="en-GB"/>
          </a:p>
          <a:p>
            <a:r>
              <a:rPr lang="en-GB"/>
              <a:t>Visits – ‘the frequency and range of children’s personal experiences’</a:t>
            </a:r>
          </a:p>
          <a:p>
            <a:endParaRPr lang="en-GB"/>
          </a:p>
          <a:p>
            <a:r>
              <a:rPr lang="en-GB"/>
              <a:t>Stories – ‘foster understanding of our culturally, socially and ecologically diverse world’</a:t>
            </a:r>
          </a:p>
          <a:p>
            <a:endParaRPr lang="en-GB"/>
          </a:p>
          <a:p>
            <a:r>
              <a:rPr lang="en-GB"/>
              <a:t>Words – ‘support knowledge and understanding and widen vocabulary’</a:t>
            </a:r>
          </a:p>
        </p:txBody>
      </p:sp>
    </p:spTree>
    <p:extLst>
      <p:ext uri="{BB962C8B-B14F-4D97-AF65-F5344CB8AC3E}">
        <p14:creationId xmlns:p14="http://schemas.microsoft.com/office/powerpoint/2010/main" val="2964547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98596"/>
          </a:xfrm>
        </p:spPr>
        <p:txBody>
          <a:bodyPr>
            <a:normAutofit/>
          </a:bodyPr>
          <a:lstStyle/>
          <a:p>
            <a:pPr algn="ctr"/>
            <a:r>
              <a:rPr lang="en-GB" sz="4000" b="1"/>
              <a:t>Planning a visit</a:t>
            </a:r>
          </a:p>
        </p:txBody>
      </p:sp>
      <p:pic>
        <p:nvPicPr>
          <p:cNvPr id="1028" name="Picture 4" descr="Hampton Court Palace - Historic Site &amp; House - visitlondon.com">
            <a:extLst>
              <a:ext uri="{FF2B5EF4-FFF2-40B4-BE49-F238E27FC236}">
                <a16:creationId xmlns:a16="http://schemas.microsoft.com/office/drawing/2014/main" id="{909008E3-35CA-4524-866C-9393A58383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39960" y="1254829"/>
            <a:ext cx="9312080" cy="52380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4840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8322"/>
          </a:xfrm>
        </p:spPr>
        <p:txBody>
          <a:bodyPr>
            <a:normAutofit/>
          </a:bodyPr>
          <a:lstStyle/>
          <a:p>
            <a:pPr algn="ctr"/>
            <a:r>
              <a:rPr lang="en-GB" sz="4000" b="1"/>
              <a:t>The importance of story</a:t>
            </a:r>
          </a:p>
        </p:txBody>
      </p:sp>
      <p:sp>
        <p:nvSpPr>
          <p:cNvPr id="3" name="Content Placeholder 2"/>
          <p:cNvSpPr>
            <a:spLocks noGrp="1"/>
          </p:cNvSpPr>
          <p:nvPr>
            <p:ph idx="1"/>
          </p:nvPr>
        </p:nvSpPr>
        <p:spPr>
          <a:xfrm>
            <a:off x="838200" y="1253448"/>
            <a:ext cx="10515600" cy="5013787"/>
          </a:xfrm>
        </p:spPr>
        <p:txBody>
          <a:bodyPr>
            <a:normAutofit lnSpcReduction="10000"/>
          </a:bodyPr>
          <a:lstStyle/>
          <a:p>
            <a:pPr marL="0" indent="0">
              <a:buNone/>
            </a:pPr>
            <a:r>
              <a:rPr lang="en-GB"/>
              <a:t>Through stories children:</a:t>
            </a:r>
          </a:p>
          <a:p>
            <a:r>
              <a:rPr lang="en-GB"/>
              <a:t>Gain knowledge of ‘past’</a:t>
            </a:r>
          </a:p>
          <a:p>
            <a:r>
              <a:rPr lang="en-GB"/>
              <a:t>Build conceptual understanding</a:t>
            </a:r>
          </a:p>
          <a:p>
            <a:r>
              <a:rPr lang="en-GB"/>
              <a:t>Explore different view points and interpretations of ‘past’ (perspective)</a:t>
            </a:r>
          </a:p>
          <a:p>
            <a:r>
              <a:rPr lang="en-GB"/>
              <a:t>Extract information from illustrations and historical sources</a:t>
            </a:r>
          </a:p>
          <a:p>
            <a:r>
              <a:rPr lang="en-GB"/>
              <a:t>Understand character behaviour and motive  (empathy)</a:t>
            </a:r>
          </a:p>
          <a:p>
            <a:r>
              <a:rPr lang="en-GB"/>
              <a:t>Experience new places and locations</a:t>
            </a:r>
          </a:p>
          <a:p>
            <a:r>
              <a:rPr lang="en-GB"/>
              <a:t>Have opportunities to wonder and use imagination</a:t>
            </a:r>
          </a:p>
          <a:p>
            <a:r>
              <a:rPr lang="en-GB"/>
              <a:t>Understand sequence (chronology) and cause and effect (causation)</a:t>
            </a:r>
          </a:p>
          <a:p>
            <a:r>
              <a:rPr lang="en-GB"/>
              <a:t>Develop critical thinking – reason, predict and anticipate</a:t>
            </a:r>
          </a:p>
          <a:p>
            <a:endParaRPr lang="en-GB"/>
          </a:p>
        </p:txBody>
      </p:sp>
    </p:spTree>
    <p:extLst>
      <p:ext uri="{BB962C8B-B14F-4D97-AF65-F5344CB8AC3E}">
        <p14:creationId xmlns:p14="http://schemas.microsoft.com/office/powerpoint/2010/main" val="31422794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8AFCEB0-98C7-4318-A01D-5E9DCE5A5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851935" y="995951"/>
            <a:ext cx="6488130" cy="4866098"/>
          </a:xfrm>
          <a:prstGeom prst="rect">
            <a:avLst/>
          </a:prstGeom>
          <a:ln>
            <a:solidFill>
              <a:schemeClr val="tx1"/>
            </a:solidFill>
          </a:ln>
        </p:spPr>
      </p:pic>
    </p:spTree>
    <p:extLst>
      <p:ext uri="{BB962C8B-B14F-4D97-AF65-F5344CB8AC3E}">
        <p14:creationId xmlns:p14="http://schemas.microsoft.com/office/powerpoint/2010/main" val="1195872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9BDEBD1-252A-4D46-890F-2AC2778746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29163" y="1034479"/>
            <a:ext cx="6385389" cy="4789042"/>
          </a:xfrm>
          <a:prstGeom prst="rect">
            <a:avLst/>
          </a:prstGeom>
          <a:ln>
            <a:solidFill>
              <a:schemeClr val="tx1"/>
            </a:solidFill>
          </a:ln>
        </p:spPr>
      </p:pic>
    </p:spTree>
    <p:extLst>
      <p:ext uri="{BB962C8B-B14F-4D97-AF65-F5344CB8AC3E}">
        <p14:creationId xmlns:p14="http://schemas.microsoft.com/office/powerpoint/2010/main" val="12170970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8DE688-5BE6-498A-B71D-577430825AF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00" y="635000"/>
            <a:ext cx="2679700" cy="2616200"/>
          </a:xfrm>
          <a:prstGeom prst="rect">
            <a:avLst/>
          </a:prstGeom>
          <a:ln>
            <a:solidFill>
              <a:schemeClr val="tx1"/>
            </a:solidFill>
          </a:ln>
        </p:spPr>
      </p:pic>
      <p:pic>
        <p:nvPicPr>
          <p:cNvPr id="7" name="Picture 6">
            <a:extLst>
              <a:ext uri="{FF2B5EF4-FFF2-40B4-BE49-F238E27FC236}">
                <a16:creationId xmlns:a16="http://schemas.microsoft.com/office/drawing/2014/main" id="{05375E38-6C03-4274-9FB3-6791C1451CA9}"/>
              </a:ext>
            </a:extLst>
          </p:cNvPr>
          <p:cNvPicPr/>
          <p:nvPr/>
        </p:nvPicPr>
        <p:blipFill>
          <a:blip r:embed="rId4"/>
          <a:stretch>
            <a:fillRect/>
          </a:stretch>
        </p:blipFill>
        <p:spPr>
          <a:xfrm>
            <a:off x="711200" y="3327400"/>
            <a:ext cx="2679700" cy="2857500"/>
          </a:xfrm>
          <a:prstGeom prst="rect">
            <a:avLst/>
          </a:prstGeom>
        </p:spPr>
      </p:pic>
      <p:pic>
        <p:nvPicPr>
          <p:cNvPr id="3" name="Picture 2" descr="Calendar&#10;&#10;Description automatically generated with low confidence">
            <a:extLst>
              <a:ext uri="{FF2B5EF4-FFF2-40B4-BE49-F238E27FC236}">
                <a16:creationId xmlns:a16="http://schemas.microsoft.com/office/drawing/2014/main" id="{01A144C4-7EC3-4715-B0BA-45F3CC442AB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7100" y="635000"/>
            <a:ext cx="2997200" cy="2819400"/>
          </a:xfrm>
          <a:prstGeom prst="rect">
            <a:avLst/>
          </a:prstGeom>
        </p:spPr>
      </p:pic>
      <p:pic>
        <p:nvPicPr>
          <p:cNvPr id="8" name="Picture 7" descr="A Street Through Time: A 12,000 Year Journey Along the Same Street (Hardback)">
            <a:extLst>
              <a:ext uri="{FF2B5EF4-FFF2-40B4-BE49-F238E27FC236}">
                <a16:creationId xmlns:a16="http://schemas.microsoft.com/office/drawing/2014/main" id="{98951118-DBA2-47E7-8E72-F5838E8A040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7100" y="3530600"/>
            <a:ext cx="2997200" cy="2654300"/>
          </a:xfrm>
          <a:prstGeom prst="rect">
            <a:avLst/>
          </a:prstGeom>
        </p:spPr>
      </p:pic>
      <p:pic>
        <p:nvPicPr>
          <p:cNvPr id="4" name="Picture 3">
            <a:extLst>
              <a:ext uri="{FF2B5EF4-FFF2-40B4-BE49-F238E27FC236}">
                <a16:creationId xmlns:a16="http://schemas.microsoft.com/office/drawing/2014/main" id="{0D5AD8FA-92BD-4992-82EB-19E1CA4C4C6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540500" y="635000"/>
            <a:ext cx="2336800" cy="2463800"/>
          </a:xfrm>
          <a:prstGeom prst="rect">
            <a:avLst/>
          </a:prstGeom>
        </p:spPr>
      </p:pic>
      <p:pic>
        <p:nvPicPr>
          <p:cNvPr id="10" name="Picture 9" descr="The True Story of the Three Little Pigs By Lane Smith">
            <a:extLst>
              <a:ext uri="{FF2B5EF4-FFF2-40B4-BE49-F238E27FC236}">
                <a16:creationId xmlns:a16="http://schemas.microsoft.com/office/drawing/2014/main" id="{D2FFB99B-3CDA-40EB-9616-21E6CD3AF20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540500" y="3175000"/>
            <a:ext cx="2336800" cy="3009900"/>
          </a:xfrm>
          <a:prstGeom prst="rect">
            <a:avLst/>
          </a:prstGeom>
        </p:spPr>
      </p:pic>
      <p:pic>
        <p:nvPicPr>
          <p:cNvPr id="9" name="Picture 8" descr="The Wolf's Story By Toby Forward">
            <a:extLst>
              <a:ext uri="{FF2B5EF4-FFF2-40B4-BE49-F238E27FC236}">
                <a16:creationId xmlns:a16="http://schemas.microsoft.com/office/drawing/2014/main" id="{0B0E2459-4BC1-49FD-9523-446F668D33C2}"/>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8966200" y="635000"/>
            <a:ext cx="2476500" cy="2768600"/>
          </a:xfrm>
          <a:prstGeom prst="rect">
            <a:avLst/>
          </a:prstGeom>
        </p:spPr>
      </p:pic>
      <p:pic>
        <p:nvPicPr>
          <p:cNvPr id="6" name="Picture 5" descr="martin waddell - toymaker - AbeBooks">
            <a:extLst>
              <a:ext uri="{FF2B5EF4-FFF2-40B4-BE49-F238E27FC236}">
                <a16:creationId xmlns:a16="http://schemas.microsoft.com/office/drawing/2014/main" id="{2992081C-65B1-432A-8E91-32A6B73CE431}"/>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8966200" y="3467100"/>
            <a:ext cx="2476500" cy="2717800"/>
          </a:xfrm>
          <a:prstGeom prst="rect">
            <a:avLst/>
          </a:prstGeom>
        </p:spPr>
      </p:pic>
    </p:spTree>
    <p:extLst>
      <p:ext uri="{BB962C8B-B14F-4D97-AF65-F5344CB8AC3E}">
        <p14:creationId xmlns:p14="http://schemas.microsoft.com/office/powerpoint/2010/main" val="41837756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724396"/>
            <a:ext cx="10515600" cy="3838080"/>
          </a:xfrm>
        </p:spPr>
        <p:txBody>
          <a:bodyPr/>
          <a:lstStyle/>
          <a:p>
            <a:r>
              <a:rPr lang="en-GB" sz="4000" b="1"/>
              <a:t>Boat/Ship </a:t>
            </a:r>
            <a:r>
              <a:rPr lang="en-GB" b="1"/>
              <a:t>  </a:t>
            </a:r>
            <a:r>
              <a:rPr lang="en-GB"/>
              <a:t>           </a:t>
            </a:r>
            <a:r>
              <a:rPr lang="en-GB" sz="4000" b="1"/>
              <a:t>Fleet</a:t>
            </a:r>
            <a:r>
              <a:rPr lang="en-GB" sz="4000"/>
              <a:t> </a:t>
            </a:r>
            <a:r>
              <a:rPr lang="en-GB" sz="4800"/>
              <a:t>                  </a:t>
            </a:r>
            <a:r>
              <a:rPr lang="en-GB" sz="4000" b="1"/>
              <a:t>Armada</a:t>
            </a:r>
          </a:p>
        </p:txBody>
      </p:sp>
      <p:sp>
        <p:nvSpPr>
          <p:cNvPr id="3" name="Text Placeholder 2"/>
          <p:cNvSpPr>
            <a:spLocks noGrp="1"/>
          </p:cNvSpPr>
          <p:nvPr>
            <p:ph type="body" idx="1"/>
          </p:nvPr>
        </p:nvSpPr>
        <p:spPr/>
        <p:txBody>
          <a:bodyPr/>
          <a:lstStyle/>
          <a:p>
            <a:r>
              <a:rPr lang="en-GB" b="1">
                <a:solidFill>
                  <a:schemeClr val="bg2">
                    <a:lumMod val="50000"/>
                  </a:schemeClr>
                </a:solidFill>
              </a:rPr>
              <a:t>Basic </a:t>
            </a:r>
            <a:r>
              <a:rPr lang="en-GB"/>
              <a:t>                                                    </a:t>
            </a:r>
            <a:r>
              <a:rPr lang="en-GB" b="1"/>
              <a:t>Appropriate   </a:t>
            </a:r>
            <a:r>
              <a:rPr lang="en-GB"/>
              <a:t>                           </a:t>
            </a:r>
            <a:r>
              <a:rPr lang="en-GB" b="1"/>
              <a:t>Specialised</a:t>
            </a:r>
          </a:p>
        </p:txBody>
      </p:sp>
      <p:pic>
        <p:nvPicPr>
          <p:cNvPr id="4" name="Picture 2" descr="Are traditional sail boats the future of trade?">
            <a:extLst>
              <a:ext uri="{FF2B5EF4-FFF2-40B4-BE49-F238E27FC236}">
                <a16:creationId xmlns:a16="http://schemas.microsoft.com/office/drawing/2014/main" id="{F50EBD0D-F2EF-4C9E-880F-1700914BC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79" y="1619579"/>
            <a:ext cx="3395766" cy="20978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8" descr="Multinational Interception Force (MIF)">
            <a:extLst>
              <a:ext uri="{FF2B5EF4-FFF2-40B4-BE49-F238E27FC236}">
                <a16:creationId xmlns:a16="http://schemas.microsoft.com/office/drawing/2014/main" id="{75E7CDD3-ED26-4794-A8D0-0BCD515CC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125" y="1619580"/>
            <a:ext cx="3088522" cy="20978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10" descr="BBC Radio 4 - In Our Time, The Spanish Armada">
            <a:extLst>
              <a:ext uri="{FF2B5EF4-FFF2-40B4-BE49-F238E27FC236}">
                <a16:creationId xmlns:a16="http://schemas.microsoft.com/office/drawing/2014/main" id="{30B714F1-0287-4190-A6DD-43248EE3D3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9904" y="1619580"/>
            <a:ext cx="3217275" cy="20978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8989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65724"/>
          </a:xfrm>
        </p:spPr>
        <p:txBody>
          <a:bodyPr/>
          <a:lstStyle/>
          <a:p>
            <a:pPr algn="ctr"/>
            <a:r>
              <a:rPr lang="en-US" sz="4400"/>
              <a:t>vocabulary</a:t>
            </a:r>
            <a:endParaRPr lang="en-GB"/>
          </a:p>
        </p:txBody>
      </p:sp>
      <p:sp>
        <p:nvSpPr>
          <p:cNvPr id="4" name="TextBox 3">
            <a:extLst>
              <a:ext uri="{FF2B5EF4-FFF2-40B4-BE49-F238E27FC236}">
                <a16:creationId xmlns:a16="http://schemas.microsoft.com/office/drawing/2014/main" id="{85319D2D-4338-42FE-B3A8-0EC7C1763C04}"/>
              </a:ext>
            </a:extLst>
          </p:cNvPr>
          <p:cNvSpPr txBox="1"/>
          <p:nvPr/>
        </p:nvSpPr>
        <p:spPr>
          <a:xfrm>
            <a:off x="1854995" y="3155834"/>
            <a:ext cx="902298" cy="369332"/>
          </a:xfrm>
          <a:prstGeom prst="rect">
            <a:avLst/>
          </a:prstGeom>
          <a:noFill/>
        </p:spPr>
        <p:txBody>
          <a:bodyPr wrap="none" rtlCol="0">
            <a:spAutoFit/>
          </a:bodyPr>
          <a:lstStyle/>
          <a:p>
            <a:r>
              <a:rPr lang="en-GB"/>
              <a:t>Ancient</a:t>
            </a:r>
          </a:p>
        </p:txBody>
      </p:sp>
      <p:sp>
        <p:nvSpPr>
          <p:cNvPr id="5" name="TextBox 4">
            <a:extLst>
              <a:ext uri="{FF2B5EF4-FFF2-40B4-BE49-F238E27FC236}">
                <a16:creationId xmlns:a16="http://schemas.microsoft.com/office/drawing/2014/main" id="{53AB5928-393C-4844-A380-1EBBB365051A}"/>
              </a:ext>
            </a:extLst>
          </p:cNvPr>
          <p:cNvSpPr txBox="1"/>
          <p:nvPr/>
        </p:nvSpPr>
        <p:spPr>
          <a:xfrm>
            <a:off x="4005943" y="2042683"/>
            <a:ext cx="583814" cy="369332"/>
          </a:xfrm>
          <a:prstGeom prst="rect">
            <a:avLst/>
          </a:prstGeom>
          <a:noFill/>
        </p:spPr>
        <p:txBody>
          <a:bodyPr wrap="none" rtlCol="0">
            <a:spAutoFit/>
          </a:bodyPr>
          <a:lstStyle/>
          <a:p>
            <a:r>
              <a:rPr lang="en-GB"/>
              <a:t>Blitz</a:t>
            </a:r>
          </a:p>
        </p:txBody>
      </p:sp>
      <p:sp>
        <p:nvSpPr>
          <p:cNvPr id="6" name="TextBox 5">
            <a:extLst>
              <a:ext uri="{FF2B5EF4-FFF2-40B4-BE49-F238E27FC236}">
                <a16:creationId xmlns:a16="http://schemas.microsoft.com/office/drawing/2014/main" id="{274EFD51-C1E1-4EC9-9A9D-369F62CD951E}"/>
              </a:ext>
            </a:extLst>
          </p:cNvPr>
          <p:cNvSpPr txBox="1"/>
          <p:nvPr/>
        </p:nvSpPr>
        <p:spPr>
          <a:xfrm>
            <a:off x="5174343" y="3293180"/>
            <a:ext cx="1211678" cy="369332"/>
          </a:xfrm>
          <a:prstGeom prst="rect">
            <a:avLst/>
          </a:prstGeom>
          <a:noFill/>
        </p:spPr>
        <p:txBody>
          <a:bodyPr wrap="none" rtlCol="0">
            <a:spAutoFit/>
          </a:bodyPr>
          <a:lstStyle/>
          <a:p>
            <a:r>
              <a:rPr lang="en-GB"/>
              <a:t>Lighthouse</a:t>
            </a:r>
          </a:p>
        </p:txBody>
      </p:sp>
      <p:sp>
        <p:nvSpPr>
          <p:cNvPr id="7" name="TextBox 6">
            <a:extLst>
              <a:ext uri="{FF2B5EF4-FFF2-40B4-BE49-F238E27FC236}">
                <a16:creationId xmlns:a16="http://schemas.microsoft.com/office/drawing/2014/main" id="{4F33086F-671E-45B9-A84A-764CC0875758}"/>
              </a:ext>
            </a:extLst>
          </p:cNvPr>
          <p:cNvSpPr txBox="1"/>
          <p:nvPr/>
        </p:nvSpPr>
        <p:spPr>
          <a:xfrm>
            <a:off x="7032171" y="2059841"/>
            <a:ext cx="958852" cy="369332"/>
          </a:xfrm>
          <a:prstGeom prst="rect">
            <a:avLst/>
          </a:prstGeom>
          <a:noFill/>
        </p:spPr>
        <p:txBody>
          <a:bodyPr wrap="none" rtlCol="0">
            <a:spAutoFit/>
          </a:bodyPr>
          <a:lstStyle/>
          <a:p>
            <a:r>
              <a:rPr lang="en-GB"/>
              <a:t>Uniform</a:t>
            </a:r>
          </a:p>
        </p:txBody>
      </p:sp>
      <p:sp>
        <p:nvSpPr>
          <p:cNvPr id="9" name="TextBox 8">
            <a:extLst>
              <a:ext uri="{FF2B5EF4-FFF2-40B4-BE49-F238E27FC236}">
                <a16:creationId xmlns:a16="http://schemas.microsoft.com/office/drawing/2014/main" id="{D8DC564A-2C5C-475A-A618-9579BD0343AC}"/>
              </a:ext>
            </a:extLst>
          </p:cNvPr>
          <p:cNvSpPr txBox="1"/>
          <p:nvPr/>
        </p:nvSpPr>
        <p:spPr>
          <a:xfrm>
            <a:off x="9973571" y="2042683"/>
            <a:ext cx="787267" cy="369332"/>
          </a:xfrm>
          <a:prstGeom prst="rect">
            <a:avLst/>
          </a:prstGeom>
          <a:noFill/>
        </p:spPr>
        <p:txBody>
          <a:bodyPr wrap="none" rtlCol="0">
            <a:spAutoFit/>
          </a:bodyPr>
          <a:lstStyle/>
          <a:p>
            <a:r>
              <a:rPr lang="en-GB"/>
              <a:t>Statue</a:t>
            </a:r>
          </a:p>
        </p:txBody>
      </p:sp>
      <p:sp>
        <p:nvSpPr>
          <p:cNvPr id="10" name="TextBox 9">
            <a:extLst>
              <a:ext uri="{FF2B5EF4-FFF2-40B4-BE49-F238E27FC236}">
                <a16:creationId xmlns:a16="http://schemas.microsoft.com/office/drawing/2014/main" id="{9DA28EA9-CB0F-4474-928F-5084437AE6B2}"/>
              </a:ext>
            </a:extLst>
          </p:cNvPr>
          <p:cNvSpPr txBox="1"/>
          <p:nvPr/>
        </p:nvSpPr>
        <p:spPr>
          <a:xfrm>
            <a:off x="8549927" y="3660112"/>
            <a:ext cx="1232004" cy="369332"/>
          </a:xfrm>
          <a:prstGeom prst="rect">
            <a:avLst/>
          </a:prstGeom>
          <a:noFill/>
        </p:spPr>
        <p:txBody>
          <a:bodyPr wrap="none" rtlCol="0">
            <a:spAutoFit/>
          </a:bodyPr>
          <a:lstStyle/>
          <a:p>
            <a:r>
              <a:rPr lang="en-GB"/>
              <a:t>Coronation</a:t>
            </a:r>
          </a:p>
        </p:txBody>
      </p:sp>
      <p:sp>
        <p:nvSpPr>
          <p:cNvPr id="11" name="TextBox 10">
            <a:extLst>
              <a:ext uri="{FF2B5EF4-FFF2-40B4-BE49-F238E27FC236}">
                <a16:creationId xmlns:a16="http://schemas.microsoft.com/office/drawing/2014/main" id="{D7B1102D-A187-4102-9D05-422E556408CF}"/>
              </a:ext>
            </a:extLst>
          </p:cNvPr>
          <p:cNvSpPr txBox="1"/>
          <p:nvPr/>
        </p:nvSpPr>
        <p:spPr>
          <a:xfrm>
            <a:off x="9221095" y="5277541"/>
            <a:ext cx="1856790" cy="369332"/>
          </a:xfrm>
          <a:prstGeom prst="rect">
            <a:avLst/>
          </a:prstGeom>
          <a:noFill/>
        </p:spPr>
        <p:txBody>
          <a:bodyPr wrap="none" rtlCol="0">
            <a:spAutoFit/>
          </a:bodyPr>
          <a:lstStyle/>
          <a:p>
            <a:r>
              <a:rPr lang="en-GB"/>
              <a:t>The Crown Jewels</a:t>
            </a:r>
          </a:p>
        </p:txBody>
      </p:sp>
      <p:sp>
        <p:nvSpPr>
          <p:cNvPr id="12" name="TextBox 11">
            <a:extLst>
              <a:ext uri="{FF2B5EF4-FFF2-40B4-BE49-F238E27FC236}">
                <a16:creationId xmlns:a16="http://schemas.microsoft.com/office/drawing/2014/main" id="{50C5751B-1303-4FF8-8B78-58ED59B86333}"/>
              </a:ext>
            </a:extLst>
          </p:cNvPr>
          <p:cNvSpPr txBox="1"/>
          <p:nvPr/>
        </p:nvSpPr>
        <p:spPr>
          <a:xfrm>
            <a:off x="6386021" y="5770244"/>
            <a:ext cx="836511" cy="369332"/>
          </a:xfrm>
          <a:prstGeom prst="rect">
            <a:avLst/>
          </a:prstGeom>
          <a:noFill/>
        </p:spPr>
        <p:txBody>
          <a:bodyPr wrap="none" rtlCol="0">
            <a:spAutoFit/>
          </a:bodyPr>
          <a:lstStyle/>
          <a:p>
            <a:r>
              <a:rPr lang="en-GB"/>
              <a:t>Hazard</a:t>
            </a:r>
          </a:p>
        </p:txBody>
      </p:sp>
      <p:sp>
        <p:nvSpPr>
          <p:cNvPr id="13" name="TextBox 12">
            <a:extLst>
              <a:ext uri="{FF2B5EF4-FFF2-40B4-BE49-F238E27FC236}">
                <a16:creationId xmlns:a16="http://schemas.microsoft.com/office/drawing/2014/main" id="{97FA6219-ECE8-4340-80DF-F055F35D95F7}"/>
              </a:ext>
            </a:extLst>
          </p:cNvPr>
          <p:cNvSpPr txBox="1"/>
          <p:nvPr/>
        </p:nvSpPr>
        <p:spPr>
          <a:xfrm>
            <a:off x="1492137" y="5519482"/>
            <a:ext cx="593432" cy="369332"/>
          </a:xfrm>
          <a:prstGeom prst="rect">
            <a:avLst/>
          </a:prstGeom>
          <a:noFill/>
        </p:spPr>
        <p:txBody>
          <a:bodyPr wrap="none" rtlCol="0">
            <a:spAutoFit/>
          </a:bodyPr>
          <a:lstStyle/>
          <a:p>
            <a:r>
              <a:rPr lang="en-GB"/>
              <a:t>Coal</a:t>
            </a:r>
          </a:p>
        </p:txBody>
      </p:sp>
      <p:sp>
        <p:nvSpPr>
          <p:cNvPr id="14" name="TextBox 13">
            <a:extLst>
              <a:ext uri="{FF2B5EF4-FFF2-40B4-BE49-F238E27FC236}">
                <a16:creationId xmlns:a16="http://schemas.microsoft.com/office/drawing/2014/main" id="{7243EF2D-4398-48F3-96E0-B28ED167EBC5}"/>
              </a:ext>
            </a:extLst>
          </p:cNvPr>
          <p:cNvSpPr txBox="1"/>
          <p:nvPr/>
        </p:nvSpPr>
        <p:spPr>
          <a:xfrm>
            <a:off x="3237420" y="4388932"/>
            <a:ext cx="896592" cy="369332"/>
          </a:xfrm>
          <a:prstGeom prst="rect">
            <a:avLst/>
          </a:prstGeom>
          <a:noFill/>
        </p:spPr>
        <p:txBody>
          <a:bodyPr wrap="none" rtlCol="0">
            <a:spAutoFit/>
          </a:bodyPr>
          <a:lstStyle/>
          <a:p>
            <a:r>
              <a:rPr lang="en-GB"/>
              <a:t>Climate</a:t>
            </a:r>
          </a:p>
        </p:txBody>
      </p:sp>
      <p:sp>
        <p:nvSpPr>
          <p:cNvPr id="15" name="TextBox 14">
            <a:extLst>
              <a:ext uri="{FF2B5EF4-FFF2-40B4-BE49-F238E27FC236}">
                <a16:creationId xmlns:a16="http://schemas.microsoft.com/office/drawing/2014/main" id="{65BA72AF-CCF7-4B13-A404-5706BFDBC48F}"/>
              </a:ext>
            </a:extLst>
          </p:cNvPr>
          <p:cNvSpPr txBox="1"/>
          <p:nvPr/>
        </p:nvSpPr>
        <p:spPr>
          <a:xfrm>
            <a:off x="1492137" y="1745735"/>
            <a:ext cx="1032462" cy="369332"/>
          </a:xfrm>
          <a:prstGeom prst="rect">
            <a:avLst/>
          </a:prstGeom>
          <a:noFill/>
        </p:spPr>
        <p:txBody>
          <a:bodyPr wrap="none" rtlCol="0">
            <a:spAutoFit/>
          </a:bodyPr>
          <a:lstStyle/>
          <a:p>
            <a:r>
              <a:rPr lang="en-GB"/>
              <a:t>Monarch</a:t>
            </a:r>
          </a:p>
        </p:txBody>
      </p:sp>
    </p:spTree>
    <p:extLst>
      <p:ext uri="{BB962C8B-B14F-4D97-AF65-F5344CB8AC3E}">
        <p14:creationId xmlns:p14="http://schemas.microsoft.com/office/powerpoint/2010/main" val="57471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P spid="13" grpId="0"/>
      <p:bldP spid="14"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a:t>Developing understanding of chronology through the language of time</a:t>
            </a:r>
          </a:p>
        </p:txBody>
      </p:sp>
      <p:sp>
        <p:nvSpPr>
          <p:cNvPr id="3" name="Content Placeholder 2"/>
          <p:cNvSpPr>
            <a:spLocks noGrp="1"/>
          </p:cNvSpPr>
          <p:nvPr>
            <p:ph idx="1"/>
          </p:nvPr>
        </p:nvSpPr>
        <p:spPr>
          <a:xfrm>
            <a:off x="838200" y="1582220"/>
            <a:ext cx="10515600" cy="5054886"/>
          </a:xfrm>
        </p:spPr>
        <p:txBody>
          <a:bodyPr>
            <a:normAutofit fontScale="77500" lnSpcReduction="20000"/>
          </a:bodyPr>
          <a:lstStyle/>
          <a:p>
            <a:r>
              <a:rPr lang="en-GB"/>
              <a:t>Visual time tables</a:t>
            </a:r>
          </a:p>
          <a:p>
            <a:r>
              <a:rPr lang="en-GB"/>
              <a:t>Calendars</a:t>
            </a:r>
          </a:p>
          <a:p>
            <a:r>
              <a:rPr lang="en-GB"/>
              <a:t>Routines</a:t>
            </a:r>
          </a:p>
          <a:p>
            <a:r>
              <a:rPr lang="en-GB"/>
              <a:t>Recall</a:t>
            </a:r>
          </a:p>
          <a:p>
            <a:r>
              <a:rPr lang="en-GB"/>
              <a:t>Story starters - </a:t>
            </a:r>
            <a:r>
              <a:rPr lang="en-GB" i="1"/>
              <a:t>Once upon a time, a long time ago</a:t>
            </a:r>
          </a:p>
          <a:p>
            <a:r>
              <a:rPr lang="en-GB"/>
              <a:t>Following instructions</a:t>
            </a:r>
          </a:p>
          <a:p>
            <a:r>
              <a:rPr lang="en-GB"/>
              <a:t>Key times of the day</a:t>
            </a:r>
          </a:p>
          <a:p>
            <a:r>
              <a:rPr lang="en-GB"/>
              <a:t>Days of the week</a:t>
            </a:r>
          </a:p>
          <a:p>
            <a:r>
              <a:rPr lang="en-GB"/>
              <a:t>Learning journals</a:t>
            </a:r>
          </a:p>
          <a:p>
            <a:r>
              <a:rPr lang="en-GB"/>
              <a:t>Birthdays</a:t>
            </a:r>
          </a:p>
          <a:p>
            <a:r>
              <a:rPr lang="en-GB"/>
              <a:t>Sequencing activities</a:t>
            </a:r>
          </a:p>
          <a:p>
            <a:r>
              <a:rPr lang="en-GB"/>
              <a:t>Photographs</a:t>
            </a:r>
          </a:p>
          <a:p>
            <a:r>
              <a:rPr lang="en-GB"/>
              <a:t>Seasons</a:t>
            </a:r>
          </a:p>
          <a:p>
            <a:r>
              <a:rPr lang="en-GB"/>
              <a:t>Celebrations and events</a:t>
            </a:r>
          </a:p>
        </p:txBody>
      </p:sp>
    </p:spTree>
    <p:extLst>
      <p:ext uri="{BB962C8B-B14F-4D97-AF65-F5344CB8AC3E}">
        <p14:creationId xmlns:p14="http://schemas.microsoft.com/office/powerpoint/2010/main" val="324520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 calcmode="lin" valueType="num">
                                      <p:cBhvr additive="base">
                                        <p:cTn id="5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1285"/>
            <a:ext cx="10515600" cy="739302"/>
          </a:xfrm>
        </p:spPr>
        <p:txBody>
          <a:bodyPr>
            <a:normAutofit fontScale="90000"/>
          </a:bodyPr>
          <a:lstStyle/>
          <a:p>
            <a:pPr marL="0" indent="0" algn="ctr">
              <a:buNone/>
            </a:pPr>
            <a:br>
              <a:rPr lang="en-GB"/>
            </a:br>
            <a:r>
              <a:rPr lang="en-GB" b="1"/>
              <a:t>Artefacts</a:t>
            </a:r>
            <a:br>
              <a:rPr lang="en-GB"/>
            </a:br>
            <a:endParaRPr lang="en-GB"/>
          </a:p>
        </p:txBody>
      </p:sp>
      <p:pic>
        <p:nvPicPr>
          <p:cNvPr id="10" name="Content Placeholder 9" descr="A picture containing text, black&#10;&#10;Description automatically generated">
            <a:extLst>
              <a:ext uri="{FF2B5EF4-FFF2-40B4-BE49-F238E27FC236}">
                <a16:creationId xmlns:a16="http://schemas.microsoft.com/office/drawing/2014/main" id="{3288615A-009D-4325-AB01-5BED13D385A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87039" y="1050586"/>
            <a:ext cx="6873410" cy="5350213"/>
          </a:xfrm>
          <a:ln>
            <a:solidFill>
              <a:schemeClr val="tx1"/>
            </a:solidFill>
          </a:ln>
        </p:spPr>
      </p:pic>
    </p:spTree>
    <p:extLst>
      <p:ext uri="{BB962C8B-B14F-4D97-AF65-F5344CB8AC3E}">
        <p14:creationId xmlns:p14="http://schemas.microsoft.com/office/powerpoint/2010/main" val="4224866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Evidence Statements: </a:t>
            </a:r>
            <a:r>
              <a:rPr lang="en-GB" sz="440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722955"/>
          </a:xfrm>
          <a:prstGeom prst="rect">
            <a:avLst/>
          </a:prstGeom>
          <a:noFill/>
        </p:spPr>
        <p:txBody>
          <a:bodyPr wrap="square" rtlCol="0">
            <a:spAutoFit/>
          </a:bodyPr>
          <a:lstStyle/>
          <a:p>
            <a:pPr>
              <a:lnSpc>
                <a:spcPct val="85000"/>
              </a:lnSpc>
              <a:spcAft>
                <a:spcPts val="1200"/>
              </a:spcAft>
            </a:pPr>
            <a:r>
              <a:rPr lang="en-GB" sz="2400"/>
              <a:t>Anticipating common misconceptions is important aspect of curricular knowledge.</a:t>
            </a:r>
          </a:p>
        </p:txBody>
      </p:sp>
      <p:sp>
        <p:nvSpPr>
          <p:cNvPr id="27" name="Rectangle 26"/>
          <p:cNvSpPr/>
          <p:nvPr/>
        </p:nvSpPr>
        <p:spPr>
          <a:xfrm>
            <a:off x="7956177" y="3120022"/>
            <a:ext cx="4065494" cy="1036887"/>
          </a:xfrm>
          <a:prstGeom prst="rect">
            <a:avLst/>
          </a:prstGeom>
        </p:spPr>
        <p:txBody>
          <a:bodyPr wrap="square">
            <a:spAutoFit/>
          </a:bodyPr>
          <a:lstStyle/>
          <a:p>
            <a:pPr>
              <a:lnSpc>
                <a:spcPct val="85000"/>
              </a:lnSpc>
              <a:spcAft>
                <a:spcPts val="1200"/>
              </a:spcAft>
            </a:pPr>
            <a:r>
              <a:rPr lang="en-GB" sz="2400"/>
              <a:t>To think critically, pupils must have secure understanding of knowledge.</a:t>
            </a:r>
          </a:p>
        </p:txBody>
      </p:sp>
      <p:sp>
        <p:nvSpPr>
          <p:cNvPr id="28" name="Rectangle 27"/>
          <p:cNvSpPr/>
          <p:nvPr/>
        </p:nvSpPr>
        <p:spPr>
          <a:xfrm>
            <a:off x="7956177" y="1968451"/>
            <a:ext cx="4065494" cy="1036887"/>
          </a:xfrm>
          <a:prstGeom prst="rect">
            <a:avLst/>
          </a:prstGeom>
        </p:spPr>
        <p:txBody>
          <a:bodyPr wrap="square">
            <a:spAutoFit/>
          </a:bodyPr>
          <a:lstStyle/>
          <a:p>
            <a:pPr>
              <a:lnSpc>
                <a:spcPct val="85000"/>
              </a:lnSpc>
              <a:spcAft>
                <a:spcPts val="1200"/>
              </a:spcAft>
            </a:pPr>
            <a:r>
              <a:rPr lang="en-GB" sz="2400"/>
              <a:t>Explicitly teaching knowledge and skills pupils need is beneficial.</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 </a:t>
            </a:r>
            <a:r>
              <a:rPr lang="en-GB" sz="3600" b="1">
                <a:solidFill>
                  <a:srgbClr val="B4B5E2"/>
                </a:solidFill>
                <a:latin typeface="Tw Cen MT" panose="020B0602020104020603" pitchFamily="34" charset="0"/>
                <a:sym typeface="Wingdings" panose="05000000000000000000" pitchFamily="2" charset="2"/>
              </a:rPr>
              <a:t>Curriculum (TS3)</a:t>
            </a:r>
            <a:endParaRPr lang="en-GB" sz="2800" b="1">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a:solidFill>
                  <a:srgbClr val="1B1A69"/>
                </a:solidFill>
              </a:rPr>
              <a:t>A school curriculum sets out its vision for the knowledge, skills and values that pupils learn.</a:t>
            </a:r>
            <a:endParaRPr lang="en-GB" sz="2400"/>
          </a:p>
        </p:txBody>
      </p:sp>
      <p:sp>
        <p:nvSpPr>
          <p:cNvPr id="61" name="Rectangle 60"/>
          <p:cNvSpPr/>
          <p:nvPr/>
        </p:nvSpPr>
        <p:spPr>
          <a:xfrm>
            <a:off x="1724529" y="3026997"/>
            <a:ext cx="5261768" cy="722955"/>
          </a:xfrm>
          <a:prstGeom prst="rect">
            <a:avLst/>
          </a:prstGeom>
        </p:spPr>
        <p:txBody>
          <a:bodyPr wrap="square">
            <a:spAutoFit/>
          </a:bodyPr>
          <a:lstStyle/>
          <a:p>
            <a:pPr>
              <a:lnSpc>
                <a:spcPct val="85000"/>
              </a:lnSpc>
              <a:spcAft>
                <a:spcPts val="1200"/>
              </a:spcAft>
            </a:pPr>
            <a:r>
              <a:rPr lang="en-GB" sz="2400"/>
              <a:t>Secure subject knowledge helps teachers to motivate pupils and teach effectively. </a:t>
            </a:r>
          </a:p>
        </p:txBody>
      </p:sp>
      <p:sp>
        <p:nvSpPr>
          <p:cNvPr id="65" name="Rectangle 64"/>
          <p:cNvSpPr/>
          <p:nvPr/>
        </p:nvSpPr>
        <p:spPr>
          <a:xfrm>
            <a:off x="1724529" y="3786702"/>
            <a:ext cx="4998733" cy="1036887"/>
          </a:xfrm>
          <a:prstGeom prst="rect">
            <a:avLst/>
          </a:prstGeom>
        </p:spPr>
        <p:txBody>
          <a:bodyPr wrap="square">
            <a:spAutoFit/>
          </a:bodyPr>
          <a:lstStyle/>
          <a:p>
            <a:pPr>
              <a:lnSpc>
                <a:spcPct val="85000"/>
              </a:lnSpc>
              <a:spcAft>
                <a:spcPts val="1200"/>
              </a:spcAft>
            </a:pPr>
            <a:r>
              <a:rPr lang="en-GB" sz="2400"/>
              <a:t>Ensuring pupils master foundational concepts and knowledge before moving on is likely to build confidence</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a:ln>
                    <a:solidFill>
                      <a:schemeClr val="tx1"/>
                    </a:solidFill>
                  </a:ln>
                  <a:latin typeface="Tw Cen MT" panose="020B0602020104020603" pitchFamily="34" charset="0"/>
                </a:rPr>
                <a:t>3.1</a:t>
              </a:r>
            </a:p>
          </p:txBody>
        </p:sp>
      </p:grpSp>
      <p:grpSp>
        <p:nvGrpSpPr>
          <p:cNvPr id="84" name="Group 83"/>
          <p:cNvGrpSpPr/>
          <p:nvPr/>
        </p:nvGrpSpPr>
        <p:grpSpPr>
          <a:xfrm>
            <a:off x="908173" y="3772950"/>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3.3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3.4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3.5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3.2</a:t>
              </a:r>
            </a:p>
          </p:txBody>
        </p:sp>
      </p:grpSp>
      <p:grpSp>
        <p:nvGrpSpPr>
          <p:cNvPr id="96" name="Group 95"/>
          <p:cNvGrpSpPr/>
          <p:nvPr/>
        </p:nvGrpSpPr>
        <p:grpSpPr>
          <a:xfrm>
            <a:off x="7175855" y="3160222"/>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3.6</a:t>
              </a:r>
            </a:p>
          </p:txBody>
        </p:sp>
      </p:grpSp>
      <p:sp>
        <p:nvSpPr>
          <p:cNvPr id="32" name="Rectangle 31"/>
          <p:cNvSpPr/>
          <p:nvPr/>
        </p:nvSpPr>
        <p:spPr>
          <a:xfrm>
            <a:off x="7956177" y="4470169"/>
            <a:ext cx="4065494" cy="1036887"/>
          </a:xfrm>
          <a:prstGeom prst="rect">
            <a:avLst/>
          </a:prstGeom>
        </p:spPr>
        <p:txBody>
          <a:bodyPr wrap="square">
            <a:spAutoFit/>
          </a:bodyPr>
          <a:lstStyle/>
          <a:p>
            <a:pPr>
              <a:lnSpc>
                <a:spcPct val="85000"/>
              </a:lnSpc>
              <a:spcAft>
                <a:spcPts val="1200"/>
              </a:spcAft>
            </a:pPr>
            <a:r>
              <a:rPr lang="en-GB" sz="2400"/>
              <a:t>Pupils learn new ideas by linking those ideas to existing knowledge.</a:t>
            </a:r>
          </a:p>
        </p:txBody>
      </p:sp>
      <p:grpSp>
        <p:nvGrpSpPr>
          <p:cNvPr id="33" name="Group 32"/>
          <p:cNvGrpSpPr/>
          <p:nvPr/>
        </p:nvGrpSpPr>
        <p:grpSpPr>
          <a:xfrm>
            <a:off x="7164534" y="4585662"/>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3.7</a:t>
              </a:r>
            </a:p>
          </p:txBody>
        </p:sp>
      </p:grpSp>
    </p:spTree>
    <p:custDataLst>
      <p:tags r:id="rId1"/>
    </p:custDataLst>
    <p:extLst>
      <p:ext uri="{BB962C8B-B14F-4D97-AF65-F5344CB8AC3E}">
        <p14:creationId xmlns:p14="http://schemas.microsoft.com/office/powerpoint/2010/main" val="1951974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10;&#10;Description automatically generated">
            <a:extLst>
              <a:ext uri="{FF2B5EF4-FFF2-40B4-BE49-F238E27FC236}">
                <a16:creationId xmlns:a16="http://schemas.microsoft.com/office/drawing/2014/main" id="{50EE591E-9171-45DF-9FFC-E7A7C7C85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56134" y="1015215"/>
            <a:ext cx="6436760" cy="4827570"/>
          </a:xfrm>
          <a:prstGeom prst="rect">
            <a:avLst/>
          </a:prstGeom>
          <a:ln>
            <a:solidFill>
              <a:schemeClr val="tx1"/>
            </a:solidFill>
          </a:ln>
        </p:spPr>
      </p:pic>
    </p:spTree>
    <p:extLst>
      <p:ext uri="{BB962C8B-B14F-4D97-AF65-F5344CB8AC3E}">
        <p14:creationId xmlns:p14="http://schemas.microsoft.com/office/powerpoint/2010/main" val="2907608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ll, indoor, toilet, white&#10;&#10;Description automatically generated">
            <a:extLst>
              <a:ext uri="{FF2B5EF4-FFF2-40B4-BE49-F238E27FC236}">
                <a16:creationId xmlns:a16="http://schemas.microsoft.com/office/drawing/2014/main" id="{AA78559D-E08E-4F0A-9629-4E0042DD8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08788" y="1116673"/>
            <a:ext cx="5974422" cy="4480817"/>
          </a:xfrm>
          <a:prstGeom prst="rect">
            <a:avLst/>
          </a:prstGeom>
          <a:ln>
            <a:solidFill>
              <a:schemeClr val="tx1"/>
            </a:solidFill>
          </a:ln>
        </p:spPr>
      </p:pic>
    </p:spTree>
    <p:extLst>
      <p:ext uri="{BB962C8B-B14F-4D97-AF65-F5344CB8AC3E}">
        <p14:creationId xmlns:p14="http://schemas.microsoft.com/office/powerpoint/2010/main" val="1681698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39F51-789B-4A2A-ACDD-79C01CC43BC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7470" y="276779"/>
            <a:ext cx="4510355" cy="6304441"/>
          </a:xfrm>
          <a:prstGeom prst="rect">
            <a:avLst/>
          </a:prstGeom>
          <a:noFill/>
          <a:ln>
            <a:solidFill>
              <a:schemeClr val="tx1"/>
            </a:solidFill>
          </a:ln>
        </p:spPr>
      </p:pic>
    </p:spTree>
    <p:extLst>
      <p:ext uri="{BB962C8B-B14F-4D97-AF65-F5344CB8AC3E}">
        <p14:creationId xmlns:p14="http://schemas.microsoft.com/office/powerpoint/2010/main" val="739213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kitchen, electronics&#10;&#10;Description automatically generated">
            <a:extLst>
              <a:ext uri="{FF2B5EF4-FFF2-40B4-BE49-F238E27FC236}">
                <a16:creationId xmlns:a16="http://schemas.microsoft.com/office/drawing/2014/main" id="{68469B8C-2668-4BB6-BE18-3419B55532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70088" y="995951"/>
            <a:ext cx="6488130" cy="4866098"/>
          </a:xfrm>
          <a:prstGeom prst="rect">
            <a:avLst/>
          </a:prstGeom>
          <a:ln>
            <a:solidFill>
              <a:schemeClr val="tx1"/>
            </a:solidFill>
          </a:ln>
        </p:spPr>
      </p:pic>
    </p:spTree>
    <p:extLst>
      <p:ext uri="{BB962C8B-B14F-4D97-AF65-F5344CB8AC3E}">
        <p14:creationId xmlns:p14="http://schemas.microsoft.com/office/powerpoint/2010/main" val="8186002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70B84-08F4-4B49-9513-F67C41920C9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7015" y="376237"/>
            <a:ext cx="9157970" cy="6105525"/>
          </a:xfrm>
          <a:prstGeom prst="rect">
            <a:avLst/>
          </a:prstGeom>
          <a:noFill/>
          <a:ln>
            <a:solidFill>
              <a:schemeClr val="tx1"/>
            </a:solidFill>
          </a:ln>
        </p:spPr>
      </p:pic>
    </p:spTree>
    <p:extLst>
      <p:ext uri="{BB962C8B-B14F-4D97-AF65-F5344CB8AC3E}">
        <p14:creationId xmlns:p14="http://schemas.microsoft.com/office/powerpoint/2010/main" val="38406684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72C20-114F-4CE8-A108-0C7CB304333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9775" y="364172"/>
            <a:ext cx="8172450" cy="6129655"/>
          </a:xfrm>
          <a:prstGeom prst="rect">
            <a:avLst/>
          </a:prstGeom>
          <a:noFill/>
          <a:ln>
            <a:solidFill>
              <a:schemeClr val="tx1"/>
            </a:solidFill>
          </a:ln>
        </p:spPr>
      </p:pic>
    </p:spTree>
    <p:extLst>
      <p:ext uri="{BB962C8B-B14F-4D97-AF65-F5344CB8AC3E}">
        <p14:creationId xmlns:p14="http://schemas.microsoft.com/office/powerpoint/2010/main" val="2854837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C9870-1292-4269-B4C1-C39F5214A4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57072" y="999804"/>
            <a:ext cx="6477856" cy="4858392"/>
          </a:xfrm>
          <a:prstGeom prst="rect">
            <a:avLst/>
          </a:prstGeom>
        </p:spPr>
      </p:pic>
    </p:spTree>
    <p:extLst>
      <p:ext uri="{BB962C8B-B14F-4D97-AF65-F5344CB8AC3E}">
        <p14:creationId xmlns:p14="http://schemas.microsoft.com/office/powerpoint/2010/main" val="31278629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all, metal, kitchen appliance&#10;&#10;Description automatically generated">
            <a:extLst>
              <a:ext uri="{FF2B5EF4-FFF2-40B4-BE49-F238E27FC236}">
                <a16:creationId xmlns:a16="http://schemas.microsoft.com/office/drawing/2014/main" id="{8D1DCDEA-1633-4935-B4E2-9D628E1B3A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46797" y="992099"/>
            <a:ext cx="6498404" cy="4873803"/>
          </a:xfrm>
          <a:prstGeom prst="rect">
            <a:avLst/>
          </a:prstGeom>
        </p:spPr>
      </p:pic>
    </p:spTree>
    <p:extLst>
      <p:ext uri="{BB962C8B-B14F-4D97-AF65-F5344CB8AC3E}">
        <p14:creationId xmlns:p14="http://schemas.microsoft.com/office/powerpoint/2010/main" val="4105961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all, bathroom, white&#10;&#10;Description automatically generated">
            <a:extLst>
              <a:ext uri="{FF2B5EF4-FFF2-40B4-BE49-F238E27FC236}">
                <a16:creationId xmlns:a16="http://schemas.microsoft.com/office/drawing/2014/main" id="{B55B5DAF-95EC-40B8-8E52-EFC6C532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39264" y="1061449"/>
            <a:ext cx="6313470" cy="4735103"/>
          </a:xfrm>
          <a:prstGeom prst="rect">
            <a:avLst/>
          </a:prstGeom>
        </p:spPr>
      </p:pic>
    </p:spTree>
    <p:extLst>
      <p:ext uri="{BB962C8B-B14F-4D97-AF65-F5344CB8AC3E}">
        <p14:creationId xmlns:p14="http://schemas.microsoft.com/office/powerpoint/2010/main" val="13929636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DE86C-846A-49E0-8A92-544DF6D0F63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1123" y="469586"/>
            <a:ext cx="4389754" cy="5774987"/>
          </a:xfrm>
          <a:prstGeom prst="rect">
            <a:avLst/>
          </a:prstGeom>
          <a:noFill/>
          <a:ln>
            <a:solidFill>
              <a:schemeClr val="tx1"/>
            </a:solidFill>
          </a:ln>
        </p:spPr>
      </p:pic>
    </p:spTree>
    <p:extLst>
      <p:ext uri="{BB962C8B-B14F-4D97-AF65-F5344CB8AC3E}">
        <p14:creationId xmlns:p14="http://schemas.microsoft.com/office/powerpoint/2010/main" val="3249848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Evidence Statements: </a:t>
            </a:r>
            <a:r>
              <a:rPr lang="en-GB" sz="440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 </a:t>
            </a:r>
            <a:r>
              <a:rPr lang="en-GB" sz="3600" b="1">
                <a:solidFill>
                  <a:srgbClr val="B4B5E2"/>
                </a:solidFill>
                <a:latin typeface="Tw Cen MT" panose="020B0602020104020603" pitchFamily="34" charset="0"/>
                <a:sym typeface="Wingdings" panose="05000000000000000000" pitchFamily="2" charset="2"/>
              </a:rPr>
              <a:t>Curriculum (TS3)</a:t>
            </a:r>
            <a:endParaRPr lang="en-GB" sz="2800" b="1">
              <a:solidFill>
                <a:srgbClr val="B4B5E2"/>
              </a:solidFill>
              <a:latin typeface="Tw Cen MT" panose="020B0602020104020603" pitchFamily="34" charset="0"/>
            </a:endParaRPr>
          </a:p>
        </p:txBody>
      </p:sp>
      <p:sp>
        <p:nvSpPr>
          <p:cNvPr id="57" name="Rectangle 56"/>
          <p:cNvSpPr/>
          <p:nvPr/>
        </p:nvSpPr>
        <p:spPr>
          <a:xfrm>
            <a:off x="1736457" y="2136552"/>
            <a:ext cx="5246336" cy="1036887"/>
          </a:xfrm>
          <a:prstGeom prst="rect">
            <a:avLst/>
          </a:prstGeom>
        </p:spPr>
        <p:txBody>
          <a:bodyPr wrap="square">
            <a:spAutoFit/>
          </a:bodyPr>
          <a:lstStyle/>
          <a:p>
            <a:pPr>
              <a:lnSpc>
                <a:spcPct val="85000"/>
              </a:lnSpc>
              <a:spcAft>
                <a:spcPts val="1200"/>
              </a:spcAft>
            </a:pPr>
            <a:r>
              <a:rPr lang="en-GB" sz="2400" b="1">
                <a:solidFill>
                  <a:srgbClr val="1B1A69"/>
                </a:solidFill>
              </a:rPr>
              <a:t>Pupils are likely to struggle to transfer what has been learnt in one discipline to a new or unfamiliar context.</a:t>
            </a:r>
            <a:endParaRPr lang="en-GB" sz="2400"/>
          </a:p>
        </p:txBody>
      </p:sp>
      <p:sp>
        <p:nvSpPr>
          <p:cNvPr id="61" name="Rectangle 60"/>
          <p:cNvSpPr/>
          <p:nvPr/>
        </p:nvSpPr>
        <p:spPr>
          <a:xfrm>
            <a:off x="1736457" y="3281365"/>
            <a:ext cx="5261768" cy="722955"/>
          </a:xfrm>
          <a:prstGeom prst="rect">
            <a:avLst/>
          </a:prstGeom>
        </p:spPr>
        <p:txBody>
          <a:bodyPr wrap="square">
            <a:spAutoFit/>
          </a:bodyPr>
          <a:lstStyle/>
          <a:p>
            <a:pPr>
              <a:lnSpc>
                <a:spcPct val="85000"/>
              </a:lnSpc>
              <a:spcAft>
                <a:spcPts val="1200"/>
              </a:spcAft>
            </a:pPr>
            <a:r>
              <a:rPr lang="en-GB" sz="2400"/>
              <a:t>Reading is key to learning in the rest of the curriculum.</a:t>
            </a:r>
          </a:p>
        </p:txBody>
      </p:sp>
      <p:sp>
        <p:nvSpPr>
          <p:cNvPr id="65" name="Rectangle 64"/>
          <p:cNvSpPr/>
          <p:nvPr/>
        </p:nvSpPr>
        <p:spPr>
          <a:xfrm>
            <a:off x="1736457" y="4439341"/>
            <a:ext cx="4998733" cy="722955"/>
          </a:xfrm>
          <a:prstGeom prst="rect">
            <a:avLst/>
          </a:prstGeom>
        </p:spPr>
        <p:txBody>
          <a:bodyPr wrap="square">
            <a:spAutoFit/>
          </a:bodyPr>
          <a:lstStyle/>
          <a:p>
            <a:pPr>
              <a:lnSpc>
                <a:spcPct val="85000"/>
              </a:lnSpc>
              <a:spcAft>
                <a:spcPts val="1200"/>
              </a:spcAft>
            </a:pPr>
            <a:r>
              <a:rPr lang="en-GB" sz="2400"/>
              <a:t>Every teacher can improve pupils’ literacy</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a:ln>
                    <a:solidFill>
                      <a:schemeClr val="tx1"/>
                    </a:solidFill>
                  </a:ln>
                  <a:latin typeface="Tw Cen MT" panose="020B0602020104020603" pitchFamily="34" charset="0"/>
                </a:rPr>
                <a:t>3.8</a:t>
              </a:r>
            </a:p>
          </p:txBody>
        </p:sp>
      </p:grpSp>
      <p:grpSp>
        <p:nvGrpSpPr>
          <p:cNvPr id="84" name="Group 83"/>
          <p:cNvGrpSpPr/>
          <p:nvPr/>
        </p:nvGrpSpPr>
        <p:grpSpPr>
          <a:xfrm>
            <a:off x="870846" y="4255494"/>
            <a:ext cx="1117442" cy="963454"/>
            <a:chOff x="152400" y="3352800"/>
            <a:chExt cx="891492"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849913"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3.10</a:t>
              </a:r>
            </a:p>
          </p:txBody>
        </p:sp>
      </p:grpSp>
      <p:grpSp>
        <p:nvGrpSpPr>
          <p:cNvPr id="93" name="Group 92"/>
          <p:cNvGrpSpPr/>
          <p:nvPr/>
        </p:nvGrpSpPr>
        <p:grpSpPr>
          <a:xfrm>
            <a:off x="908173" y="3286746"/>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3.9</a:t>
              </a:r>
            </a:p>
          </p:txBody>
        </p:sp>
      </p:grpSp>
    </p:spTree>
    <p:custDataLst>
      <p:tags r:id="rId1"/>
    </p:custDataLst>
    <p:extLst>
      <p:ext uri="{BB962C8B-B14F-4D97-AF65-F5344CB8AC3E}">
        <p14:creationId xmlns:p14="http://schemas.microsoft.com/office/powerpoint/2010/main" val="2493719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394AA5-7505-4FCA-A2BF-EFC69003417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0012" y="441790"/>
            <a:ext cx="5971975" cy="5568168"/>
          </a:xfrm>
          <a:prstGeom prst="rect">
            <a:avLst/>
          </a:prstGeom>
          <a:noFill/>
          <a:ln>
            <a:solidFill>
              <a:schemeClr val="tx1"/>
            </a:solidFill>
          </a:ln>
        </p:spPr>
      </p:pic>
    </p:spTree>
    <p:extLst>
      <p:ext uri="{BB962C8B-B14F-4D97-AF65-F5344CB8AC3E}">
        <p14:creationId xmlns:p14="http://schemas.microsoft.com/office/powerpoint/2010/main" val="20523198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9CCE9-8473-4228-90FD-8B13A7E51D2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20602" y="359596"/>
            <a:ext cx="5941153" cy="5752914"/>
          </a:xfrm>
          <a:prstGeom prst="rect">
            <a:avLst/>
          </a:prstGeom>
          <a:noFill/>
          <a:ln>
            <a:solidFill>
              <a:schemeClr val="tx1"/>
            </a:solidFill>
          </a:ln>
        </p:spPr>
      </p:pic>
    </p:spTree>
    <p:extLst>
      <p:ext uri="{BB962C8B-B14F-4D97-AF65-F5344CB8AC3E}">
        <p14:creationId xmlns:p14="http://schemas.microsoft.com/office/powerpoint/2010/main" val="26216514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D903EA-869A-4943-8400-E32E99559FB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87209" y="1317661"/>
            <a:ext cx="6467583" cy="4222678"/>
          </a:xfrm>
          <a:prstGeom prst="rect">
            <a:avLst/>
          </a:prstGeom>
          <a:noFill/>
          <a:ln>
            <a:solidFill>
              <a:schemeClr val="tx1"/>
            </a:solidFill>
          </a:ln>
        </p:spPr>
      </p:pic>
    </p:spTree>
    <p:extLst>
      <p:ext uri="{BB962C8B-B14F-4D97-AF65-F5344CB8AC3E}">
        <p14:creationId xmlns:p14="http://schemas.microsoft.com/office/powerpoint/2010/main" val="20803755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F49BC9-25B1-485C-A1F2-C876C5B2BF7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407352"/>
            <a:ext cx="8077200" cy="6043295"/>
          </a:xfrm>
          <a:prstGeom prst="rect">
            <a:avLst/>
          </a:prstGeom>
          <a:noFill/>
          <a:ln>
            <a:solidFill>
              <a:schemeClr val="tx1"/>
            </a:solidFill>
          </a:ln>
        </p:spPr>
      </p:pic>
    </p:spTree>
    <p:extLst>
      <p:ext uri="{BB962C8B-B14F-4D97-AF65-F5344CB8AC3E}">
        <p14:creationId xmlns:p14="http://schemas.microsoft.com/office/powerpoint/2010/main" val="37382828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33E8-E7A4-4183-B45B-5FE4F1FCDA55}"/>
              </a:ext>
            </a:extLst>
          </p:cNvPr>
          <p:cNvSpPr>
            <a:spLocks noGrp="1"/>
          </p:cNvSpPr>
          <p:nvPr>
            <p:ph type="title"/>
          </p:nvPr>
        </p:nvSpPr>
        <p:spPr>
          <a:xfrm>
            <a:off x="554803" y="395948"/>
            <a:ext cx="10485205" cy="806129"/>
          </a:xfrm>
        </p:spPr>
        <p:txBody>
          <a:bodyPr/>
          <a:lstStyle/>
          <a:p>
            <a:pPr algn="ctr"/>
            <a:r>
              <a:rPr lang="en-US"/>
              <a:t>History Chat Mat</a:t>
            </a:r>
            <a:endParaRPr lang="en-GB"/>
          </a:p>
        </p:txBody>
      </p:sp>
      <p:pic>
        <p:nvPicPr>
          <p:cNvPr id="4" name="Content Placeholder 3">
            <a:extLst>
              <a:ext uri="{FF2B5EF4-FFF2-40B4-BE49-F238E27FC236}">
                <a16:creationId xmlns:a16="http://schemas.microsoft.com/office/drawing/2014/main" id="{385C1BE7-B195-4779-A521-D4FEE2589249}"/>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1038008" y="1472201"/>
            <a:ext cx="3529392" cy="3292012"/>
          </a:xfrm>
          <a:prstGeom prst="rect">
            <a:avLst/>
          </a:prstGeom>
          <a:noFill/>
          <a:ln>
            <a:noFill/>
          </a:ln>
        </p:spPr>
      </p:pic>
      <p:graphicFrame>
        <p:nvGraphicFramePr>
          <p:cNvPr id="5" name="Table 4">
            <a:extLst>
              <a:ext uri="{FF2B5EF4-FFF2-40B4-BE49-F238E27FC236}">
                <a16:creationId xmlns:a16="http://schemas.microsoft.com/office/drawing/2014/main" id="{C01EDBB7-74BC-453D-9440-3748D8246FAF}"/>
              </a:ext>
            </a:extLst>
          </p:cNvPr>
          <p:cNvGraphicFramePr>
            <a:graphicFrameLocks noGrp="1"/>
          </p:cNvGraphicFramePr>
          <p:nvPr/>
        </p:nvGraphicFramePr>
        <p:xfrm>
          <a:off x="1156698" y="4882901"/>
          <a:ext cx="9251023" cy="1358162"/>
        </p:xfrm>
        <a:graphic>
          <a:graphicData uri="http://schemas.openxmlformats.org/drawingml/2006/table">
            <a:tbl>
              <a:tblPr firstRow="1" firstCol="1" bandRow="1">
                <a:tableStyleId>{5C22544A-7EE6-4342-B048-85BDC9FD1C3A}</a:tableStyleId>
              </a:tblPr>
              <a:tblGrid>
                <a:gridCol w="3292012">
                  <a:extLst>
                    <a:ext uri="{9D8B030D-6E8A-4147-A177-3AD203B41FA5}">
                      <a16:colId xmlns:a16="http://schemas.microsoft.com/office/drawing/2014/main" val="1327122452"/>
                    </a:ext>
                  </a:extLst>
                </a:gridCol>
                <a:gridCol w="3041151">
                  <a:extLst>
                    <a:ext uri="{9D8B030D-6E8A-4147-A177-3AD203B41FA5}">
                      <a16:colId xmlns:a16="http://schemas.microsoft.com/office/drawing/2014/main" val="1936850133"/>
                    </a:ext>
                  </a:extLst>
                </a:gridCol>
                <a:gridCol w="2917860">
                  <a:extLst>
                    <a:ext uri="{9D8B030D-6E8A-4147-A177-3AD203B41FA5}">
                      <a16:colId xmlns:a16="http://schemas.microsoft.com/office/drawing/2014/main" val="3856295341"/>
                    </a:ext>
                  </a:extLst>
                </a:gridCol>
              </a:tblGrid>
              <a:tr h="1358162">
                <a:tc>
                  <a:txBody>
                    <a:bodyPr/>
                    <a:lstStyle/>
                    <a:p>
                      <a:pPr marL="342900" lvl="0" indent="-342900">
                        <a:lnSpc>
                          <a:spcPct val="107000"/>
                        </a:lnSpc>
                        <a:buFont typeface="Symbol" panose="05050102010706020507" pitchFamily="18" charset="2"/>
                        <a:buChar char=""/>
                      </a:pPr>
                      <a:r>
                        <a:rPr lang="en-GB" sz="2000">
                          <a:effectLst/>
                        </a:rPr>
                        <a:t>old</a:t>
                      </a:r>
                    </a:p>
                    <a:p>
                      <a:pPr marL="342900" lvl="0" indent="-342900">
                        <a:lnSpc>
                          <a:spcPct val="107000"/>
                        </a:lnSpc>
                        <a:buFont typeface="Symbol" panose="05050102010706020507" pitchFamily="18" charset="2"/>
                        <a:buChar char=""/>
                      </a:pPr>
                      <a:r>
                        <a:rPr lang="en-GB" sz="2000">
                          <a:effectLst/>
                        </a:rPr>
                        <a:t>oldest</a:t>
                      </a:r>
                    </a:p>
                    <a:p>
                      <a:pPr marL="342900" lvl="0" indent="-342900">
                        <a:lnSpc>
                          <a:spcPct val="107000"/>
                        </a:lnSpc>
                        <a:buFont typeface="Symbol" panose="05050102010706020507" pitchFamily="18" charset="2"/>
                        <a:buChar char=""/>
                      </a:pPr>
                      <a:r>
                        <a:rPr lang="en-GB" sz="2000">
                          <a:effectLst/>
                        </a:rPr>
                        <a:t>very old</a:t>
                      </a:r>
                    </a:p>
                    <a:p>
                      <a:pPr marL="457200">
                        <a:lnSpc>
                          <a:spcPct val="107000"/>
                        </a:lnSpc>
                      </a:pPr>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GB" sz="2000" b="0">
                          <a:effectLst/>
                        </a:rPr>
                        <a:t>newer</a:t>
                      </a:r>
                    </a:p>
                    <a:p>
                      <a:pPr marL="342900" lvl="0" indent="-342900">
                        <a:lnSpc>
                          <a:spcPct val="107000"/>
                        </a:lnSpc>
                        <a:buFont typeface="Symbol" panose="05050102010706020507" pitchFamily="18" charset="2"/>
                        <a:buChar char=""/>
                      </a:pPr>
                      <a:r>
                        <a:rPr lang="en-GB" sz="2000" b="0">
                          <a:effectLst/>
                        </a:rPr>
                        <a:t>more recent</a:t>
                      </a:r>
                    </a:p>
                    <a:p>
                      <a:pPr marL="342900" lvl="0" indent="-342900">
                        <a:lnSpc>
                          <a:spcPct val="107000"/>
                        </a:lnSpc>
                        <a:buFont typeface="Symbol" panose="05050102010706020507" pitchFamily="18" charset="2"/>
                        <a:buChar char=""/>
                      </a:pPr>
                      <a:r>
                        <a:rPr lang="en-GB" sz="2000" b="0">
                          <a:effectLst/>
                        </a:rPr>
                        <a:t>quite old</a:t>
                      </a:r>
                      <a:endParaRPr lang="en-GB" sz="20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GB" sz="2000">
                          <a:effectLst/>
                        </a:rPr>
                        <a:t>new</a:t>
                      </a:r>
                    </a:p>
                    <a:p>
                      <a:pPr marL="342900" lvl="0" indent="-342900">
                        <a:lnSpc>
                          <a:spcPct val="107000"/>
                        </a:lnSpc>
                        <a:buFont typeface="Symbol" panose="05050102010706020507" pitchFamily="18" charset="2"/>
                        <a:buChar char=""/>
                      </a:pPr>
                      <a:r>
                        <a:rPr lang="en-GB" sz="2000">
                          <a:effectLst/>
                        </a:rPr>
                        <a:t>newest </a:t>
                      </a:r>
                    </a:p>
                    <a:p>
                      <a:pPr marL="342900" lvl="0" indent="-342900">
                        <a:lnSpc>
                          <a:spcPct val="107000"/>
                        </a:lnSpc>
                        <a:spcAft>
                          <a:spcPts val="800"/>
                        </a:spcAft>
                        <a:buFont typeface="Symbol" panose="05050102010706020507" pitchFamily="18" charset="2"/>
                        <a:buChar char=""/>
                      </a:pPr>
                      <a:r>
                        <a:rPr lang="en-GB" sz="2000">
                          <a:effectLst/>
                        </a:rPr>
                        <a:t>modern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4042937"/>
                  </a:ext>
                </a:extLst>
              </a:tr>
            </a:tbl>
          </a:graphicData>
        </a:graphic>
      </p:graphicFrame>
      <p:pic>
        <p:nvPicPr>
          <p:cNvPr id="7" name="Picture 6">
            <a:extLst>
              <a:ext uri="{FF2B5EF4-FFF2-40B4-BE49-F238E27FC236}">
                <a16:creationId xmlns:a16="http://schemas.microsoft.com/office/drawing/2014/main" id="{B1BA1E74-FC89-4961-A308-3DB571A2EF0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192665" y="1609557"/>
            <a:ext cx="3529392" cy="3017302"/>
          </a:xfrm>
          <a:prstGeom prst="rect">
            <a:avLst/>
          </a:prstGeom>
          <a:noFill/>
          <a:ln>
            <a:noFill/>
          </a:ln>
        </p:spPr>
      </p:pic>
      <p:pic>
        <p:nvPicPr>
          <p:cNvPr id="8" name="Picture 7" descr="Russell Hobbs 20460 Buckingham Quiet Boil 1.7L Cordless Kettle – Stainless  Steel | Robert Dyas">
            <a:extLst>
              <a:ext uri="{FF2B5EF4-FFF2-40B4-BE49-F238E27FC236}">
                <a16:creationId xmlns:a16="http://schemas.microsoft.com/office/drawing/2014/main" id="{0073D3BF-B6D4-450E-919A-B3F59631EC8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6012" y="1371491"/>
            <a:ext cx="2931435" cy="3493430"/>
          </a:xfrm>
          <a:prstGeom prst="rect">
            <a:avLst/>
          </a:prstGeom>
          <a:noFill/>
          <a:ln>
            <a:solidFill>
              <a:schemeClr val="tx1"/>
            </a:solidFill>
          </a:ln>
        </p:spPr>
      </p:pic>
    </p:spTree>
    <p:extLst>
      <p:ext uri="{BB962C8B-B14F-4D97-AF65-F5344CB8AC3E}">
        <p14:creationId xmlns:p14="http://schemas.microsoft.com/office/powerpoint/2010/main" val="19084262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33E8-E7A4-4183-B45B-5FE4F1FCDA55}"/>
              </a:ext>
            </a:extLst>
          </p:cNvPr>
          <p:cNvSpPr>
            <a:spLocks noGrp="1"/>
          </p:cNvSpPr>
          <p:nvPr>
            <p:ph type="title"/>
          </p:nvPr>
        </p:nvSpPr>
        <p:spPr>
          <a:xfrm>
            <a:off x="554803" y="395948"/>
            <a:ext cx="10485205" cy="806129"/>
          </a:xfrm>
        </p:spPr>
        <p:txBody>
          <a:bodyPr/>
          <a:lstStyle/>
          <a:p>
            <a:pPr algn="ctr"/>
            <a:r>
              <a:rPr lang="en-US"/>
              <a:t>History Chat Mat</a:t>
            </a:r>
            <a:endParaRPr lang="en-GB"/>
          </a:p>
        </p:txBody>
      </p:sp>
      <p:graphicFrame>
        <p:nvGraphicFramePr>
          <p:cNvPr id="5" name="Table 4">
            <a:extLst>
              <a:ext uri="{FF2B5EF4-FFF2-40B4-BE49-F238E27FC236}">
                <a16:creationId xmlns:a16="http://schemas.microsoft.com/office/drawing/2014/main" id="{C01EDBB7-74BC-453D-9440-3748D8246FAF}"/>
              </a:ext>
            </a:extLst>
          </p:cNvPr>
          <p:cNvGraphicFramePr>
            <a:graphicFrameLocks noGrp="1"/>
          </p:cNvGraphicFramePr>
          <p:nvPr/>
        </p:nvGraphicFramePr>
        <p:xfrm>
          <a:off x="1170400" y="4335584"/>
          <a:ext cx="9251023" cy="1616202"/>
        </p:xfrm>
        <a:graphic>
          <a:graphicData uri="http://schemas.openxmlformats.org/drawingml/2006/table">
            <a:tbl>
              <a:tblPr firstRow="1" firstCol="1" bandRow="1">
                <a:tableStyleId>{5C22544A-7EE6-4342-B048-85BDC9FD1C3A}</a:tableStyleId>
              </a:tblPr>
              <a:tblGrid>
                <a:gridCol w="3257762">
                  <a:extLst>
                    <a:ext uri="{9D8B030D-6E8A-4147-A177-3AD203B41FA5}">
                      <a16:colId xmlns:a16="http://schemas.microsoft.com/office/drawing/2014/main" val="1327122452"/>
                    </a:ext>
                  </a:extLst>
                </a:gridCol>
                <a:gridCol w="2732926">
                  <a:extLst>
                    <a:ext uri="{9D8B030D-6E8A-4147-A177-3AD203B41FA5}">
                      <a16:colId xmlns:a16="http://schemas.microsoft.com/office/drawing/2014/main" val="1936850133"/>
                    </a:ext>
                  </a:extLst>
                </a:gridCol>
                <a:gridCol w="3260335">
                  <a:extLst>
                    <a:ext uri="{9D8B030D-6E8A-4147-A177-3AD203B41FA5}">
                      <a16:colId xmlns:a16="http://schemas.microsoft.com/office/drawing/2014/main" val="3856295341"/>
                    </a:ext>
                  </a:extLst>
                </a:gridCol>
              </a:tblGrid>
              <a:tr h="1358162">
                <a:tc>
                  <a:txBody>
                    <a:bodyPr/>
                    <a:lstStyle/>
                    <a:p>
                      <a:pPr marL="342900" lvl="0" indent="-342900">
                        <a:lnSpc>
                          <a:spcPct val="107000"/>
                        </a:lnSpc>
                        <a:buFont typeface="Symbol" panose="05050102010706020507" pitchFamily="18" charset="2"/>
                        <a:buChar char=""/>
                      </a:pPr>
                      <a:r>
                        <a:rPr lang="en-GB" sz="2000">
                          <a:effectLst/>
                        </a:rPr>
                        <a:t>old</a:t>
                      </a:r>
                    </a:p>
                    <a:p>
                      <a:pPr marL="342900" lvl="0" indent="-342900">
                        <a:lnSpc>
                          <a:spcPct val="107000"/>
                        </a:lnSpc>
                        <a:buFont typeface="Symbol" panose="05050102010706020507" pitchFamily="18" charset="2"/>
                        <a:buChar char=""/>
                      </a:pPr>
                      <a:r>
                        <a:rPr lang="en-GB" sz="2000">
                          <a:effectLst/>
                        </a:rPr>
                        <a:t>oldest</a:t>
                      </a:r>
                    </a:p>
                    <a:p>
                      <a:pPr marL="342900" lvl="0" indent="-342900">
                        <a:lnSpc>
                          <a:spcPct val="107000"/>
                        </a:lnSpc>
                        <a:buFont typeface="Symbol" panose="05050102010706020507" pitchFamily="18" charset="2"/>
                        <a:buChar char=""/>
                      </a:pPr>
                      <a:r>
                        <a:rPr lang="en-GB" sz="2000">
                          <a:effectLst/>
                        </a:rPr>
                        <a:t>very old</a:t>
                      </a:r>
                    </a:p>
                    <a:p>
                      <a:pPr marL="342900" lvl="0" indent="-342900">
                        <a:lnSpc>
                          <a:spcPct val="107000"/>
                        </a:lnSpc>
                        <a:buFont typeface="Symbol" panose="05050102010706020507" pitchFamily="18" charset="2"/>
                        <a:buChar char=""/>
                      </a:pPr>
                      <a:r>
                        <a:rPr lang="en-GB" sz="2000">
                          <a:effectLst/>
                        </a:rPr>
                        <a:t>long ago</a:t>
                      </a:r>
                    </a:p>
                    <a:p>
                      <a:pPr marL="457200">
                        <a:lnSpc>
                          <a:spcPct val="107000"/>
                        </a:lnSpc>
                      </a:pPr>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GB" sz="2000" b="1">
                          <a:effectLst/>
                        </a:rPr>
                        <a:t>newer</a:t>
                      </a:r>
                    </a:p>
                    <a:p>
                      <a:pPr marL="342900" lvl="0" indent="-342900">
                        <a:lnSpc>
                          <a:spcPct val="107000"/>
                        </a:lnSpc>
                        <a:buFont typeface="Symbol" panose="05050102010706020507" pitchFamily="18" charset="2"/>
                        <a:buChar char=""/>
                      </a:pPr>
                      <a:r>
                        <a:rPr lang="en-GB" sz="2000" b="1">
                          <a:effectLst/>
                        </a:rPr>
                        <a:t>more recent</a:t>
                      </a:r>
                    </a:p>
                    <a:p>
                      <a:pPr marL="342900" lvl="0" indent="-342900">
                        <a:lnSpc>
                          <a:spcPct val="107000"/>
                        </a:lnSpc>
                        <a:buFont typeface="Symbol" panose="05050102010706020507" pitchFamily="18" charset="2"/>
                        <a:buChar char=""/>
                      </a:pPr>
                      <a:r>
                        <a:rPr lang="en-GB" sz="2000" b="1">
                          <a:effectLst/>
                        </a:rPr>
                        <a:t>quite old</a:t>
                      </a:r>
                    </a:p>
                    <a:p>
                      <a:pPr marL="342900" lvl="0" indent="-342900">
                        <a:lnSpc>
                          <a:spcPct val="107000"/>
                        </a:lnSpc>
                        <a:buFont typeface="Symbol" panose="05050102010706020507" pitchFamily="18" charset="2"/>
                        <a:buChar char=""/>
                      </a:pPr>
                      <a:r>
                        <a:rPr lang="en-GB" sz="2000" b="1">
                          <a:effectLst/>
                          <a:latin typeface="Calibri" panose="020F0502020204030204" pitchFamily="34" charset="0"/>
                          <a:ea typeface="Calibri" panose="020F0502020204030204" pitchFamily="34" charset="0"/>
                          <a:cs typeface="Times New Roman" panose="02020603050405020304" pitchFamily="18" charset="0"/>
                        </a:rPr>
                        <a:t>older</a:t>
                      </a:r>
                    </a:p>
                  </a:txBody>
                  <a:tcPr marL="68580" marR="68580" marT="0" marB="0"/>
                </a:tc>
                <a:tc>
                  <a:txBody>
                    <a:bodyPr/>
                    <a:lstStyle/>
                    <a:p>
                      <a:pPr marL="342900" lvl="0" indent="-342900">
                        <a:lnSpc>
                          <a:spcPct val="107000"/>
                        </a:lnSpc>
                        <a:buFont typeface="Symbol" panose="05050102010706020507" pitchFamily="18" charset="2"/>
                        <a:buChar char=""/>
                      </a:pPr>
                      <a:r>
                        <a:rPr lang="en-GB" sz="2000">
                          <a:effectLst/>
                        </a:rPr>
                        <a:t>new</a:t>
                      </a:r>
                    </a:p>
                    <a:p>
                      <a:pPr marL="342900" lvl="0" indent="-342900">
                        <a:lnSpc>
                          <a:spcPct val="107000"/>
                        </a:lnSpc>
                        <a:buFont typeface="Symbol" panose="05050102010706020507" pitchFamily="18" charset="2"/>
                        <a:buChar char=""/>
                      </a:pPr>
                      <a:r>
                        <a:rPr lang="en-GB" sz="2000">
                          <a:effectLst/>
                        </a:rPr>
                        <a:t>newest </a:t>
                      </a:r>
                    </a:p>
                    <a:p>
                      <a:pPr marL="342900" lvl="0" indent="-342900">
                        <a:lnSpc>
                          <a:spcPct val="100000"/>
                        </a:lnSpc>
                        <a:spcAft>
                          <a:spcPts val="800"/>
                        </a:spcAft>
                        <a:buFont typeface="Symbol" panose="05050102010706020507" pitchFamily="18" charset="2"/>
                        <a:buChar char=""/>
                      </a:pPr>
                      <a:r>
                        <a:rPr lang="en-GB" sz="2000">
                          <a:effectLst/>
                        </a:rPr>
                        <a:t>modern </a:t>
                      </a:r>
                    </a:p>
                    <a:p>
                      <a:pPr marL="342900" lvl="0" indent="-342900">
                        <a:lnSpc>
                          <a:spcPct val="100000"/>
                        </a:lnSpc>
                        <a:spcAft>
                          <a:spcPts val="800"/>
                        </a:spcAft>
                        <a:buFont typeface="Symbol" panose="05050102010706020507" pitchFamily="18" charset="2"/>
                        <a:buChar char=""/>
                      </a:pPr>
                      <a:r>
                        <a:rPr lang="en-GB" sz="2000">
                          <a:effectLst/>
                        </a:rPr>
                        <a:t>present-day</a:t>
                      </a:r>
                    </a:p>
                  </a:txBody>
                  <a:tcPr marL="68580" marR="68580" marT="0" marB="0"/>
                </a:tc>
                <a:extLst>
                  <a:ext uri="{0D108BD9-81ED-4DB2-BD59-A6C34878D82A}">
                    <a16:rowId xmlns:a16="http://schemas.microsoft.com/office/drawing/2014/main" val="3334042937"/>
                  </a:ext>
                </a:extLst>
              </a:tr>
            </a:tbl>
          </a:graphicData>
        </a:graphic>
      </p:graphicFrame>
      <p:pic>
        <p:nvPicPr>
          <p:cNvPr id="9" name="Content Placeholder 8">
            <a:extLst>
              <a:ext uri="{FF2B5EF4-FFF2-40B4-BE49-F238E27FC236}">
                <a16:creationId xmlns:a16="http://schemas.microsoft.com/office/drawing/2014/main" id="{B1DA5A60-57C5-47C4-9335-F20B6CEDE536}"/>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98434" y="1353511"/>
            <a:ext cx="3250276" cy="3000055"/>
          </a:xfrm>
          <a:prstGeom prst="rect">
            <a:avLst/>
          </a:prstGeom>
          <a:noFill/>
          <a:ln>
            <a:solidFill>
              <a:schemeClr val="tx1"/>
            </a:solidFill>
          </a:ln>
        </p:spPr>
      </p:pic>
      <p:pic>
        <p:nvPicPr>
          <p:cNvPr id="10" name="Picture 9">
            <a:extLst>
              <a:ext uri="{FF2B5EF4-FFF2-40B4-BE49-F238E27FC236}">
                <a16:creationId xmlns:a16="http://schemas.microsoft.com/office/drawing/2014/main" id="{D50C923B-1203-4606-AC68-90262FCF1FCC}"/>
              </a:ext>
            </a:extLst>
          </p:cNvPr>
          <p:cNvPicPr/>
          <p:nvPr/>
        </p:nvPicPr>
        <p:blipFill rotWithShape="1">
          <a:blip r:embed="rId3" cstate="print">
            <a:extLst>
              <a:ext uri="{28A0092B-C50C-407E-A947-70E740481C1C}">
                <a14:useLocalDpi xmlns:a14="http://schemas.microsoft.com/office/drawing/2010/main" val="0"/>
              </a:ext>
            </a:extLst>
          </a:blip>
          <a:srcRect t="11973"/>
          <a:stretch/>
        </p:blipFill>
        <p:spPr bwMode="auto">
          <a:xfrm>
            <a:off x="4448710" y="1371492"/>
            <a:ext cx="2694405" cy="2982074"/>
          </a:xfrm>
          <a:prstGeom prst="rect">
            <a:avLst/>
          </a:prstGeom>
          <a:noFill/>
          <a:ln>
            <a:solidFill>
              <a:schemeClr val="tx1"/>
            </a:solidFill>
          </a:ln>
          <a:extLst>
            <a:ext uri="{53640926-AAD7-44D8-BBD7-CCE9431645EC}">
              <a14:shadowObscured xmlns:a14="http://schemas.microsoft.com/office/drawing/2010/main"/>
            </a:ext>
          </a:extLst>
        </p:spPr>
      </p:pic>
      <p:pic>
        <p:nvPicPr>
          <p:cNvPr id="11" name="Picture 10" descr="Salter Aquatronic Glass Electronic Digital Kitchen Scales">
            <a:extLst>
              <a:ext uri="{FF2B5EF4-FFF2-40B4-BE49-F238E27FC236}">
                <a16:creationId xmlns:a16="http://schemas.microsoft.com/office/drawing/2014/main" id="{BE4EC5F3-7027-4C7D-925E-955B98028F25}"/>
              </a:ext>
            </a:extLst>
          </p:cNvPr>
          <p:cNvPicPr/>
          <p:nvPr/>
        </p:nvPicPr>
        <p:blipFill rotWithShape="1">
          <a:blip r:embed="rId4" cstate="print">
            <a:extLst>
              <a:ext uri="{28A0092B-C50C-407E-A947-70E740481C1C}">
                <a14:useLocalDpi xmlns:a14="http://schemas.microsoft.com/office/drawing/2010/main" val="0"/>
              </a:ext>
            </a:extLst>
          </a:blip>
          <a:srcRect t="20959" b="19653"/>
          <a:stretch/>
        </p:blipFill>
        <p:spPr bwMode="auto">
          <a:xfrm>
            <a:off x="7143115" y="1371492"/>
            <a:ext cx="3250276" cy="2964092"/>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10100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7A1B-1721-4406-B195-E0F911A8F5AD}"/>
              </a:ext>
            </a:extLst>
          </p:cNvPr>
          <p:cNvSpPr>
            <a:spLocks noGrp="1"/>
          </p:cNvSpPr>
          <p:nvPr>
            <p:ph type="title"/>
          </p:nvPr>
        </p:nvSpPr>
        <p:spPr/>
        <p:txBody>
          <a:bodyPr/>
          <a:lstStyle/>
          <a:p>
            <a:pPr algn="ctr"/>
            <a:r>
              <a:rPr lang="en-US"/>
              <a:t>History Chat Mat</a:t>
            </a:r>
            <a:endParaRPr lang="en-GB"/>
          </a:p>
        </p:txBody>
      </p:sp>
      <p:sp>
        <p:nvSpPr>
          <p:cNvPr id="3" name="Text Placeholder 2">
            <a:extLst>
              <a:ext uri="{FF2B5EF4-FFF2-40B4-BE49-F238E27FC236}">
                <a16:creationId xmlns:a16="http://schemas.microsoft.com/office/drawing/2014/main" id="{C35C478C-0B5F-4A9F-857E-1A8CF5B77227}"/>
              </a:ext>
            </a:extLst>
          </p:cNvPr>
          <p:cNvSpPr>
            <a:spLocks noGrp="1"/>
          </p:cNvSpPr>
          <p:nvPr>
            <p:ph type="body" idx="1"/>
          </p:nvPr>
        </p:nvSpPr>
        <p:spPr>
          <a:xfrm>
            <a:off x="839788" y="1417834"/>
            <a:ext cx="10583806" cy="2011162"/>
          </a:xfrm>
          <a:ln>
            <a:solidFill>
              <a:schemeClr val="tx1"/>
            </a:solidFill>
          </a:ln>
        </p:spPr>
        <p:txBody>
          <a:bodyPr>
            <a:normAutofit fontScale="62500" lnSpcReduction="20000"/>
          </a:bodyPr>
          <a:lstStyle/>
          <a:p>
            <a:endParaRPr lang="en-US"/>
          </a:p>
          <a:p>
            <a:pPr algn="just"/>
            <a:r>
              <a:rPr lang="en-US" sz="4500"/>
              <a:t>Ceramic		 Texture		  Weigh	              Copper</a:t>
            </a:r>
          </a:p>
          <a:p>
            <a:pPr algn="just"/>
            <a:r>
              <a:rPr lang="en-US" sz="4500"/>
              <a:t>Stopper		 Heavy	             Balance	              Brass</a:t>
            </a:r>
          </a:p>
          <a:p>
            <a:pPr algn="just"/>
            <a:r>
              <a:rPr lang="en-GB" sz="4500"/>
              <a:t>Handle		 Shiny			  Scrub		   Handle</a:t>
            </a:r>
          </a:p>
          <a:p>
            <a:pPr algn="just"/>
            <a:r>
              <a:rPr lang="en-GB" sz="4500"/>
              <a:t>Warm		            Smooth		  Wash		   Heat</a:t>
            </a:r>
          </a:p>
        </p:txBody>
      </p:sp>
      <p:pic>
        <p:nvPicPr>
          <p:cNvPr id="7" name="Content Placeholder 6">
            <a:extLst>
              <a:ext uri="{FF2B5EF4-FFF2-40B4-BE49-F238E27FC236}">
                <a16:creationId xmlns:a16="http://schemas.microsoft.com/office/drawing/2014/main" id="{C5C3B993-6F95-4E81-8FC0-9C971C7D2F93}"/>
              </a:ext>
            </a:extLst>
          </p:cNvPr>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36612" y="3429000"/>
            <a:ext cx="2605231" cy="2457343"/>
          </a:xfrm>
          <a:prstGeom prst="rect">
            <a:avLst/>
          </a:prstGeom>
          <a:noFill/>
          <a:ln>
            <a:solidFill>
              <a:schemeClr val="tx1"/>
            </a:solidFill>
          </a:ln>
        </p:spPr>
      </p:pic>
      <p:pic>
        <p:nvPicPr>
          <p:cNvPr id="8" name="Picture 7">
            <a:extLst>
              <a:ext uri="{FF2B5EF4-FFF2-40B4-BE49-F238E27FC236}">
                <a16:creationId xmlns:a16="http://schemas.microsoft.com/office/drawing/2014/main" id="{2A8C7CC6-BFEA-4B87-93FA-DDA7DCD5F86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1844" y="3428999"/>
            <a:ext cx="2577958" cy="2457343"/>
          </a:xfrm>
          <a:prstGeom prst="rect">
            <a:avLst/>
          </a:prstGeom>
          <a:noFill/>
          <a:ln>
            <a:solidFill>
              <a:schemeClr val="tx1"/>
            </a:solidFill>
          </a:ln>
        </p:spPr>
      </p:pic>
      <p:pic>
        <p:nvPicPr>
          <p:cNvPr id="9" name="Content Placeholder 8">
            <a:extLst>
              <a:ext uri="{FF2B5EF4-FFF2-40B4-BE49-F238E27FC236}">
                <a16:creationId xmlns:a16="http://schemas.microsoft.com/office/drawing/2014/main" id="{AEAF446A-B132-46F6-BC86-0883C40A99F2}"/>
              </a:ext>
            </a:extLst>
          </p:cNvPr>
          <p:cNvPicPr>
            <a:picLocks noGrp="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6019802" y="3428998"/>
            <a:ext cx="2689167" cy="2457343"/>
          </a:xfrm>
          <a:prstGeom prst="rect">
            <a:avLst/>
          </a:prstGeom>
          <a:noFill/>
          <a:ln>
            <a:solidFill>
              <a:sysClr val="windowText" lastClr="000000"/>
            </a:solidFill>
          </a:ln>
        </p:spPr>
      </p:pic>
      <p:pic>
        <p:nvPicPr>
          <p:cNvPr id="10" name="Picture 9">
            <a:extLst>
              <a:ext uri="{FF2B5EF4-FFF2-40B4-BE49-F238E27FC236}">
                <a16:creationId xmlns:a16="http://schemas.microsoft.com/office/drawing/2014/main" id="{D5F75DD0-479D-4020-91B4-AD9789C15D6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8969" y="3428998"/>
            <a:ext cx="2714625" cy="2457342"/>
          </a:xfrm>
          <a:prstGeom prst="rect">
            <a:avLst/>
          </a:prstGeom>
          <a:noFill/>
          <a:ln>
            <a:solidFill>
              <a:schemeClr val="tx1"/>
            </a:solidFill>
          </a:ln>
        </p:spPr>
      </p:pic>
    </p:spTree>
    <p:extLst>
      <p:ext uri="{BB962C8B-B14F-4D97-AF65-F5344CB8AC3E}">
        <p14:creationId xmlns:p14="http://schemas.microsoft.com/office/powerpoint/2010/main" val="37044935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tique candle holder. Old copper Candlestick. Chamber candle holder. Candle  holder with saucer and… | Antiqued candle holders, Metal candle holders, Candle  holders">
            <a:extLst>
              <a:ext uri="{FF2B5EF4-FFF2-40B4-BE49-F238E27FC236}">
                <a16:creationId xmlns:a16="http://schemas.microsoft.com/office/drawing/2014/main" id="{1A27188A-A419-4643-B158-9DDD2096B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800" y="608798"/>
            <a:ext cx="6976237" cy="52138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7322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BE41A-78E8-47B8-90EF-59BA90BC2157}"/>
              </a:ext>
            </a:extLst>
          </p:cNvPr>
          <p:cNvSpPr>
            <a:spLocks noGrp="1"/>
          </p:cNvSpPr>
          <p:nvPr>
            <p:ph type="title"/>
          </p:nvPr>
        </p:nvSpPr>
        <p:spPr>
          <a:xfrm>
            <a:off x="838200" y="365126"/>
            <a:ext cx="10515600" cy="734210"/>
          </a:xfrm>
        </p:spPr>
        <p:txBody>
          <a:bodyPr>
            <a:normAutofit/>
          </a:bodyPr>
          <a:lstStyle/>
          <a:p>
            <a:pPr algn="ctr"/>
            <a:endParaRPr lang="en-GB" sz="4000" b="1"/>
          </a:p>
        </p:txBody>
      </p:sp>
      <p:pic>
        <p:nvPicPr>
          <p:cNvPr id="2050" name="Picture 2" descr="Imperial State Crown's weight could break your neck, says Queen Elizabeth -  The Economic Times">
            <a:extLst>
              <a:ext uri="{FF2B5EF4-FFF2-40B4-BE49-F238E27FC236}">
                <a16:creationId xmlns:a16="http://schemas.microsoft.com/office/drawing/2014/main" id="{6463C424-8108-4CE0-BF29-A3417A6A6B3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67154" y="365126"/>
            <a:ext cx="7057692" cy="52932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4852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27A66C-85D0-07EA-E3C5-CAC255F4EC64}"/>
              </a:ext>
            </a:extLst>
          </p:cNvPr>
          <p:cNvSpPr txBox="1"/>
          <p:nvPr/>
        </p:nvSpPr>
        <p:spPr>
          <a:xfrm>
            <a:off x="480060" y="662940"/>
            <a:ext cx="9303543" cy="4678204"/>
          </a:xfrm>
          <a:prstGeom prst="rect">
            <a:avLst/>
          </a:prstGeom>
          <a:noFill/>
        </p:spPr>
        <p:txBody>
          <a:bodyPr wrap="square">
            <a:spAutoFit/>
          </a:bodyPr>
          <a:lstStyle/>
          <a:p>
            <a:pPr algn="ctr"/>
            <a:r>
              <a:rPr lang="en-GB" sz="4000" b="0" i="0" u="none" strike="noStrike">
                <a:solidFill>
                  <a:srgbClr val="0A0A0A"/>
                </a:solidFill>
                <a:effectLst/>
                <a:latin typeface="Roboto" panose="020F0502020204030204" pitchFamily="34" charset="0"/>
              </a:rPr>
              <a:t>Currently, the two terms used are ????????? and ???????????? concepts. </a:t>
            </a:r>
          </a:p>
          <a:p>
            <a:pPr algn="l"/>
            <a:endParaRPr lang="en-GB" sz="4000">
              <a:solidFill>
                <a:srgbClr val="0A0A0A"/>
              </a:solidFill>
              <a:latin typeface="Roboto" panose="020F0502020204030204" pitchFamily="34" charset="0"/>
            </a:endParaRPr>
          </a:p>
          <a:p>
            <a:pPr algn="ctr"/>
            <a:r>
              <a:rPr lang="en-GB" sz="4000" b="0" i="0" u="none" strike="noStrike">
                <a:solidFill>
                  <a:srgbClr val="0A0A0A"/>
                </a:solidFill>
                <a:effectLst/>
                <a:latin typeface="Roboto" panose="020F0502020204030204" pitchFamily="34" charset="0"/>
              </a:rPr>
              <a:t>OFSTED have actively stated we do not need to use these terms but understanding the differences between them is important:</a:t>
            </a:r>
          </a:p>
          <a:p>
            <a:pPr algn="l"/>
            <a:endParaRPr lang="en-GB" b="0" i="0" u="none" strike="noStrike">
              <a:solidFill>
                <a:srgbClr val="0A0A0A"/>
              </a:solidFill>
              <a:effectLst/>
              <a:latin typeface="Roboto" panose="020F0502020204030204" pitchFamily="34" charset="0"/>
            </a:endParaRPr>
          </a:p>
        </p:txBody>
      </p:sp>
    </p:spTree>
    <p:extLst>
      <p:ext uri="{BB962C8B-B14F-4D97-AF65-F5344CB8AC3E}">
        <p14:creationId xmlns:p14="http://schemas.microsoft.com/office/powerpoint/2010/main" val="313386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a:latin typeface="Tw Cen MT" panose="020B0602020104020603" pitchFamily="34" charset="0"/>
              </a:rPr>
              <a:t>Evidence Statements: </a:t>
            </a:r>
            <a:r>
              <a:rPr lang="en-GB" sz="440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722955"/>
          </a:xfrm>
          <a:prstGeom prst="rect">
            <a:avLst/>
          </a:prstGeom>
          <a:noFill/>
        </p:spPr>
        <p:txBody>
          <a:bodyPr wrap="square" rtlCol="0">
            <a:spAutoFit/>
          </a:bodyPr>
          <a:lstStyle/>
          <a:p>
            <a:pPr>
              <a:lnSpc>
                <a:spcPct val="85000"/>
              </a:lnSpc>
              <a:spcAft>
                <a:spcPts val="1200"/>
              </a:spcAft>
            </a:pPr>
            <a:r>
              <a:rPr lang="en-GB" sz="2400"/>
              <a:t>Guides, scaffolds and worked examples can help to apply new ideas.</a:t>
            </a:r>
          </a:p>
        </p:txBody>
      </p:sp>
      <p:sp>
        <p:nvSpPr>
          <p:cNvPr id="27" name="Rectangle 26"/>
          <p:cNvSpPr/>
          <p:nvPr/>
        </p:nvSpPr>
        <p:spPr>
          <a:xfrm>
            <a:off x="7956177" y="3254197"/>
            <a:ext cx="4065494" cy="1350819"/>
          </a:xfrm>
          <a:prstGeom prst="rect">
            <a:avLst/>
          </a:prstGeom>
        </p:spPr>
        <p:txBody>
          <a:bodyPr wrap="square">
            <a:spAutoFit/>
          </a:bodyPr>
          <a:lstStyle/>
          <a:p>
            <a:pPr>
              <a:lnSpc>
                <a:spcPct val="85000"/>
              </a:lnSpc>
              <a:spcAft>
                <a:spcPts val="1200"/>
              </a:spcAft>
            </a:pPr>
            <a:r>
              <a:rPr lang="en-GB" sz="2400"/>
              <a:t>Questioning used to check prior knowledge, assess understanding and break down problems. </a:t>
            </a:r>
          </a:p>
        </p:txBody>
      </p:sp>
      <p:sp>
        <p:nvSpPr>
          <p:cNvPr id="28" name="Rectangle 27"/>
          <p:cNvSpPr/>
          <p:nvPr/>
        </p:nvSpPr>
        <p:spPr>
          <a:xfrm>
            <a:off x="7956177" y="1968451"/>
            <a:ext cx="4065494" cy="1350819"/>
          </a:xfrm>
          <a:prstGeom prst="rect">
            <a:avLst/>
          </a:prstGeom>
        </p:spPr>
        <p:txBody>
          <a:bodyPr wrap="square">
            <a:spAutoFit/>
          </a:bodyPr>
          <a:lstStyle/>
          <a:p>
            <a:pPr>
              <a:lnSpc>
                <a:spcPct val="85000"/>
              </a:lnSpc>
              <a:spcAft>
                <a:spcPts val="1200"/>
              </a:spcAft>
            </a:pPr>
            <a:r>
              <a:rPr lang="en-GB" sz="2400"/>
              <a:t>Explicitly teaching pupils metacognitive strategies support independence and academic success.</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a:latin typeface="Tw Cen MT" panose="020B0602020104020603" pitchFamily="34" charset="0"/>
              </a:rPr>
              <a:t>Core Content Overview </a:t>
            </a:r>
            <a:r>
              <a:rPr lang="en-GB" sz="4400" b="1">
                <a:latin typeface="Tw Cen MT" panose="020B0602020104020603" pitchFamily="34" charset="0"/>
                <a:sym typeface="Wingdings" panose="05000000000000000000" pitchFamily="2" charset="2"/>
              </a:rPr>
              <a:t> </a:t>
            </a:r>
            <a:r>
              <a:rPr lang="en-GB" sz="3600" b="1">
                <a:solidFill>
                  <a:srgbClr val="B4B5E2"/>
                </a:solidFill>
                <a:latin typeface="Tw Cen MT" panose="020B0602020104020603" pitchFamily="34" charset="0"/>
                <a:sym typeface="Wingdings" panose="05000000000000000000" pitchFamily="2" charset="2"/>
              </a:rPr>
              <a:t>Classroom Practice (TS4)</a:t>
            </a:r>
            <a:endParaRPr lang="en-GB" sz="2800" b="1">
              <a:solidFill>
                <a:srgbClr val="B4B5E2"/>
              </a:solidFill>
              <a:latin typeface="Tw Cen MT" panose="020B0602020104020603" pitchFamily="34" charset="0"/>
            </a:endParaRPr>
          </a:p>
        </p:txBody>
      </p:sp>
      <p:sp>
        <p:nvSpPr>
          <p:cNvPr id="57" name="Rectangle 56"/>
          <p:cNvSpPr/>
          <p:nvPr/>
        </p:nvSpPr>
        <p:spPr>
          <a:xfrm>
            <a:off x="1724529" y="1990190"/>
            <a:ext cx="5246336" cy="1036887"/>
          </a:xfrm>
          <a:prstGeom prst="rect">
            <a:avLst/>
          </a:prstGeom>
        </p:spPr>
        <p:txBody>
          <a:bodyPr wrap="square">
            <a:spAutoFit/>
          </a:bodyPr>
          <a:lstStyle/>
          <a:p>
            <a:pPr>
              <a:lnSpc>
                <a:spcPct val="85000"/>
              </a:lnSpc>
              <a:spcAft>
                <a:spcPts val="1200"/>
              </a:spcAft>
            </a:pPr>
            <a:r>
              <a:rPr lang="en-GB" sz="2400" b="1">
                <a:solidFill>
                  <a:srgbClr val="1B1A69"/>
                </a:solidFill>
              </a:rPr>
              <a:t>Effective teaching can transform pupils’ knowledge, capabilities and beliefs about knowledge. </a:t>
            </a:r>
            <a:endParaRPr lang="en-GB" sz="2400"/>
          </a:p>
        </p:txBody>
      </p:sp>
      <p:sp>
        <p:nvSpPr>
          <p:cNvPr id="61" name="Rectangle 60"/>
          <p:cNvSpPr/>
          <p:nvPr/>
        </p:nvSpPr>
        <p:spPr>
          <a:xfrm>
            <a:off x="1724529" y="3029755"/>
            <a:ext cx="5261768" cy="1350819"/>
          </a:xfrm>
          <a:prstGeom prst="rect">
            <a:avLst/>
          </a:prstGeom>
        </p:spPr>
        <p:txBody>
          <a:bodyPr wrap="square">
            <a:spAutoFit/>
          </a:bodyPr>
          <a:lstStyle/>
          <a:p>
            <a:pPr>
              <a:lnSpc>
                <a:spcPct val="85000"/>
              </a:lnSpc>
              <a:spcAft>
                <a:spcPts val="1200"/>
              </a:spcAft>
            </a:pPr>
            <a:r>
              <a:rPr lang="en-GB" sz="2400"/>
              <a:t>Effective teachers introduce new material in steps, explicitly linking new ideas to what has previously been learned.</a:t>
            </a:r>
          </a:p>
        </p:txBody>
      </p:sp>
      <p:sp>
        <p:nvSpPr>
          <p:cNvPr id="65" name="Rectangle 64"/>
          <p:cNvSpPr/>
          <p:nvPr/>
        </p:nvSpPr>
        <p:spPr>
          <a:xfrm>
            <a:off x="1713762" y="4277785"/>
            <a:ext cx="4998733" cy="722955"/>
          </a:xfrm>
          <a:prstGeom prst="rect">
            <a:avLst/>
          </a:prstGeom>
        </p:spPr>
        <p:txBody>
          <a:bodyPr wrap="square">
            <a:spAutoFit/>
          </a:bodyPr>
          <a:lstStyle/>
          <a:p>
            <a:pPr>
              <a:lnSpc>
                <a:spcPct val="85000"/>
              </a:lnSpc>
              <a:spcAft>
                <a:spcPts val="1200"/>
              </a:spcAft>
            </a:pPr>
            <a:r>
              <a:rPr lang="en-GB" sz="2400"/>
              <a:t>Modelling helps pupil understand new processes and ideas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a:ln>
                    <a:solidFill>
                      <a:schemeClr val="tx1"/>
                    </a:solidFill>
                  </a:ln>
                  <a:latin typeface="Tw Cen MT" panose="020B0602020104020603" pitchFamily="34" charset="0"/>
                </a:rPr>
                <a:t>4.1</a:t>
              </a:r>
            </a:p>
          </p:txBody>
        </p:sp>
      </p:grpSp>
      <p:grpSp>
        <p:nvGrpSpPr>
          <p:cNvPr id="84" name="Group 83"/>
          <p:cNvGrpSpPr/>
          <p:nvPr/>
        </p:nvGrpSpPr>
        <p:grpSpPr>
          <a:xfrm>
            <a:off x="897406" y="4171719"/>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4.3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4.4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4.5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4.2</a:t>
              </a:r>
            </a:p>
          </p:txBody>
        </p:sp>
      </p:grpSp>
      <p:grpSp>
        <p:nvGrpSpPr>
          <p:cNvPr id="96" name="Group 95"/>
          <p:cNvGrpSpPr/>
          <p:nvPr/>
        </p:nvGrpSpPr>
        <p:grpSpPr>
          <a:xfrm>
            <a:off x="7164534" y="3639886"/>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4.6</a:t>
              </a:r>
            </a:p>
          </p:txBody>
        </p:sp>
      </p:grpSp>
      <p:sp>
        <p:nvSpPr>
          <p:cNvPr id="32" name="Rectangle 31"/>
          <p:cNvSpPr/>
          <p:nvPr/>
        </p:nvSpPr>
        <p:spPr>
          <a:xfrm>
            <a:off x="7956177" y="4683333"/>
            <a:ext cx="4065494" cy="722955"/>
          </a:xfrm>
          <a:prstGeom prst="rect">
            <a:avLst/>
          </a:prstGeom>
        </p:spPr>
        <p:txBody>
          <a:bodyPr wrap="square">
            <a:spAutoFit/>
          </a:bodyPr>
          <a:lstStyle/>
          <a:p>
            <a:pPr>
              <a:lnSpc>
                <a:spcPct val="85000"/>
              </a:lnSpc>
              <a:spcAft>
                <a:spcPts val="1200"/>
              </a:spcAft>
            </a:pPr>
            <a:r>
              <a:rPr lang="en-GB" sz="2400"/>
              <a:t>High-quality classroom talk can support pupils.</a:t>
            </a:r>
          </a:p>
        </p:txBody>
      </p:sp>
      <p:grpSp>
        <p:nvGrpSpPr>
          <p:cNvPr id="33" name="Group 32"/>
          <p:cNvGrpSpPr/>
          <p:nvPr/>
        </p:nvGrpSpPr>
        <p:grpSpPr>
          <a:xfrm>
            <a:off x="7164534" y="4648257"/>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a:ln>
                    <a:solidFill>
                      <a:schemeClr val="tx1"/>
                    </a:solidFill>
                  </a:ln>
                  <a:latin typeface="Tw Cen MT" panose="020B0602020104020603" pitchFamily="34" charset="0"/>
                </a:rPr>
                <a:t>4.7</a:t>
              </a:r>
            </a:p>
          </p:txBody>
        </p:sp>
      </p:grpSp>
    </p:spTree>
    <p:custDataLst>
      <p:tags r:id="rId1"/>
    </p:custDataLst>
    <p:extLst>
      <p:ext uri="{BB962C8B-B14F-4D97-AF65-F5344CB8AC3E}">
        <p14:creationId xmlns:p14="http://schemas.microsoft.com/office/powerpoint/2010/main" val="32116851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C5ACE-827E-4AB1-A56B-5B79EC472017}"/>
              </a:ext>
            </a:extLst>
          </p:cNvPr>
          <p:cNvPicPr>
            <a:picLocks noChangeAspect="1"/>
          </p:cNvPicPr>
          <p:nvPr/>
        </p:nvPicPr>
        <p:blipFill>
          <a:blip r:embed="rId2"/>
          <a:stretch>
            <a:fillRect/>
          </a:stretch>
        </p:blipFill>
        <p:spPr>
          <a:xfrm>
            <a:off x="79374" y="540310"/>
            <a:ext cx="10630536" cy="5338479"/>
          </a:xfrm>
          <a:prstGeom prst="rect">
            <a:avLst/>
          </a:prstGeom>
        </p:spPr>
      </p:pic>
      <p:sp>
        <p:nvSpPr>
          <p:cNvPr id="4" name="TextBox 3">
            <a:extLst>
              <a:ext uri="{FF2B5EF4-FFF2-40B4-BE49-F238E27FC236}">
                <a16:creationId xmlns:a16="http://schemas.microsoft.com/office/drawing/2014/main" id="{E4805C45-DAB8-C555-CFBA-1DF1B6E61065}"/>
              </a:ext>
            </a:extLst>
          </p:cNvPr>
          <p:cNvSpPr txBox="1"/>
          <p:nvPr/>
        </p:nvSpPr>
        <p:spPr>
          <a:xfrm>
            <a:off x="460058" y="5232458"/>
            <a:ext cx="10249852" cy="646331"/>
          </a:xfrm>
          <a:prstGeom prst="rect">
            <a:avLst/>
          </a:prstGeom>
          <a:noFill/>
        </p:spPr>
        <p:txBody>
          <a:bodyPr wrap="square">
            <a:spAutoFit/>
          </a:bodyPr>
          <a:lstStyle/>
          <a:p>
            <a:pPr algn="l"/>
            <a:r>
              <a:rPr lang="en-GB" b="1" i="0" u="none" strike="noStrike">
                <a:solidFill>
                  <a:srgbClr val="0A0A0A"/>
                </a:solidFill>
                <a:effectLst/>
                <a:latin typeface="Roboto Slab" panose="020F0502020204030204" pitchFamily="34" charset="0"/>
              </a:rPr>
              <a:t>Disciplinary knowledge</a:t>
            </a:r>
            <a:r>
              <a:rPr lang="en-GB" b="0" i="0" u="none" strike="noStrike">
                <a:solidFill>
                  <a:srgbClr val="0A0A0A"/>
                </a:solidFill>
                <a:effectLst/>
                <a:latin typeface="Roboto" panose="02000000000000000000" pitchFamily="2" charset="0"/>
              </a:rPr>
              <a:t> – this is how we make use of the facts that are learned. Simply, these are the concepts that term a list of facts into historicised knowledge. </a:t>
            </a:r>
          </a:p>
        </p:txBody>
      </p:sp>
    </p:spTree>
    <p:extLst>
      <p:ext uri="{BB962C8B-B14F-4D97-AF65-F5344CB8AC3E}">
        <p14:creationId xmlns:p14="http://schemas.microsoft.com/office/powerpoint/2010/main" val="1246886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F1FECC-0A7C-45E8-99D2-367D7EB56F22}"/>
              </a:ext>
            </a:extLst>
          </p:cNvPr>
          <p:cNvPicPr>
            <a:picLocks noChangeAspect="1"/>
          </p:cNvPicPr>
          <p:nvPr/>
        </p:nvPicPr>
        <p:blipFill>
          <a:blip r:embed="rId2"/>
          <a:stretch>
            <a:fillRect/>
          </a:stretch>
        </p:blipFill>
        <p:spPr>
          <a:xfrm>
            <a:off x="0" y="150934"/>
            <a:ext cx="11903965" cy="4069373"/>
          </a:xfrm>
          <a:prstGeom prst="rect">
            <a:avLst/>
          </a:prstGeom>
        </p:spPr>
      </p:pic>
      <p:sp>
        <p:nvSpPr>
          <p:cNvPr id="4" name="TextBox 3">
            <a:extLst>
              <a:ext uri="{FF2B5EF4-FFF2-40B4-BE49-F238E27FC236}">
                <a16:creationId xmlns:a16="http://schemas.microsoft.com/office/drawing/2014/main" id="{2F33A83A-4EB1-9A0A-BF6A-0E91475D1018}"/>
              </a:ext>
            </a:extLst>
          </p:cNvPr>
          <p:cNvSpPr txBox="1"/>
          <p:nvPr/>
        </p:nvSpPr>
        <p:spPr>
          <a:xfrm>
            <a:off x="248602" y="4474756"/>
            <a:ext cx="10598468" cy="707886"/>
          </a:xfrm>
          <a:prstGeom prst="rect">
            <a:avLst/>
          </a:prstGeom>
          <a:noFill/>
        </p:spPr>
        <p:txBody>
          <a:bodyPr wrap="square">
            <a:spAutoFit/>
          </a:bodyPr>
          <a:lstStyle/>
          <a:p>
            <a:pPr algn="l"/>
            <a:r>
              <a:rPr lang="en-GB" sz="2000" b="1" i="0" u="none" strike="noStrike">
                <a:solidFill>
                  <a:srgbClr val="0A0A0A"/>
                </a:solidFill>
                <a:effectLst/>
                <a:latin typeface="Roboto Slab" panose="020F0502020204030204" pitchFamily="34" charset="0"/>
              </a:rPr>
              <a:t>Substantive knowledge</a:t>
            </a:r>
            <a:r>
              <a:rPr lang="en-GB" sz="2000" b="0" i="0" u="none" strike="noStrike">
                <a:solidFill>
                  <a:srgbClr val="0A0A0A"/>
                </a:solidFill>
                <a:effectLst/>
                <a:latin typeface="Roboto" panose="02000000000000000000" pitchFamily="2" charset="0"/>
              </a:rPr>
              <a:t> – the historical facts we teach that form the narratives of the curriculum. </a:t>
            </a:r>
          </a:p>
        </p:txBody>
      </p:sp>
    </p:spTree>
    <p:extLst>
      <p:ext uri="{BB962C8B-B14F-4D97-AF65-F5344CB8AC3E}">
        <p14:creationId xmlns:p14="http://schemas.microsoft.com/office/powerpoint/2010/main" val="18594195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7FBC5-EC87-4F3F-8785-37825CFEF2C4}"/>
              </a:ext>
            </a:extLst>
          </p:cNvPr>
          <p:cNvPicPr>
            <a:picLocks noChangeAspect="1"/>
          </p:cNvPicPr>
          <p:nvPr/>
        </p:nvPicPr>
        <p:blipFill>
          <a:blip r:embed="rId2"/>
          <a:stretch>
            <a:fillRect/>
          </a:stretch>
        </p:blipFill>
        <p:spPr>
          <a:xfrm>
            <a:off x="138303" y="324839"/>
            <a:ext cx="11915393" cy="6231182"/>
          </a:xfrm>
          <a:prstGeom prst="rect">
            <a:avLst/>
          </a:prstGeom>
        </p:spPr>
      </p:pic>
    </p:spTree>
    <p:extLst>
      <p:ext uri="{BB962C8B-B14F-4D97-AF65-F5344CB8AC3E}">
        <p14:creationId xmlns:p14="http://schemas.microsoft.com/office/powerpoint/2010/main" val="12008542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081BB9-0457-4CCC-967C-BFED085FE4A0}"/>
              </a:ext>
            </a:extLst>
          </p:cNvPr>
          <p:cNvPicPr>
            <a:picLocks noChangeAspect="1"/>
          </p:cNvPicPr>
          <p:nvPr/>
        </p:nvPicPr>
        <p:blipFill>
          <a:blip r:embed="rId2"/>
          <a:stretch>
            <a:fillRect/>
          </a:stretch>
        </p:blipFill>
        <p:spPr>
          <a:xfrm>
            <a:off x="190499" y="97814"/>
            <a:ext cx="11857313" cy="6408494"/>
          </a:xfrm>
          <a:prstGeom prst="rect">
            <a:avLst/>
          </a:prstGeom>
        </p:spPr>
      </p:pic>
    </p:spTree>
    <p:extLst>
      <p:ext uri="{BB962C8B-B14F-4D97-AF65-F5344CB8AC3E}">
        <p14:creationId xmlns:p14="http://schemas.microsoft.com/office/powerpoint/2010/main" val="5889579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88606D-F676-43EA-8948-040F01914BD4}"/>
              </a:ext>
            </a:extLst>
          </p:cNvPr>
          <p:cNvPicPr>
            <a:picLocks noChangeAspect="1"/>
          </p:cNvPicPr>
          <p:nvPr/>
        </p:nvPicPr>
        <p:blipFill>
          <a:blip r:embed="rId2"/>
          <a:stretch>
            <a:fillRect/>
          </a:stretch>
        </p:blipFill>
        <p:spPr>
          <a:xfrm>
            <a:off x="160721" y="996827"/>
            <a:ext cx="11870557" cy="4489573"/>
          </a:xfrm>
          <a:prstGeom prst="rect">
            <a:avLst/>
          </a:prstGeom>
        </p:spPr>
      </p:pic>
    </p:spTree>
    <p:extLst>
      <p:ext uri="{BB962C8B-B14F-4D97-AF65-F5344CB8AC3E}">
        <p14:creationId xmlns:p14="http://schemas.microsoft.com/office/powerpoint/2010/main" val="30366605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4A9684-D709-4A96-B42A-59156E28C714}"/>
              </a:ext>
            </a:extLst>
          </p:cNvPr>
          <p:cNvPicPr>
            <a:picLocks noChangeAspect="1"/>
          </p:cNvPicPr>
          <p:nvPr/>
        </p:nvPicPr>
        <p:blipFill>
          <a:blip r:embed="rId2"/>
          <a:stretch>
            <a:fillRect/>
          </a:stretch>
        </p:blipFill>
        <p:spPr>
          <a:xfrm>
            <a:off x="316097" y="341459"/>
            <a:ext cx="11410950" cy="5324475"/>
          </a:xfrm>
          <a:prstGeom prst="rect">
            <a:avLst/>
          </a:prstGeom>
        </p:spPr>
      </p:pic>
    </p:spTree>
    <p:extLst>
      <p:ext uri="{BB962C8B-B14F-4D97-AF65-F5344CB8AC3E}">
        <p14:creationId xmlns:p14="http://schemas.microsoft.com/office/powerpoint/2010/main" val="33909414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6F2509-5B23-441D-AAB1-1D4EA267E635}"/>
              </a:ext>
            </a:extLst>
          </p:cNvPr>
          <p:cNvPicPr>
            <a:picLocks noChangeAspect="1"/>
          </p:cNvPicPr>
          <p:nvPr/>
        </p:nvPicPr>
        <p:blipFill>
          <a:blip r:embed="rId2"/>
          <a:stretch>
            <a:fillRect/>
          </a:stretch>
        </p:blipFill>
        <p:spPr>
          <a:xfrm>
            <a:off x="366712" y="576262"/>
            <a:ext cx="11458575" cy="5705475"/>
          </a:xfrm>
          <a:prstGeom prst="rect">
            <a:avLst/>
          </a:prstGeom>
        </p:spPr>
      </p:pic>
    </p:spTree>
    <p:extLst>
      <p:ext uri="{BB962C8B-B14F-4D97-AF65-F5344CB8AC3E}">
        <p14:creationId xmlns:p14="http://schemas.microsoft.com/office/powerpoint/2010/main" val="17089307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ABE8B-5EDC-401A-8419-718224464AA1}"/>
              </a:ext>
            </a:extLst>
          </p:cNvPr>
          <p:cNvPicPr>
            <a:picLocks noChangeAspect="1"/>
          </p:cNvPicPr>
          <p:nvPr/>
        </p:nvPicPr>
        <p:blipFill>
          <a:blip r:embed="rId2"/>
          <a:stretch>
            <a:fillRect/>
          </a:stretch>
        </p:blipFill>
        <p:spPr>
          <a:xfrm>
            <a:off x="457200" y="1012640"/>
            <a:ext cx="11277600" cy="4067175"/>
          </a:xfrm>
          <a:prstGeom prst="rect">
            <a:avLst/>
          </a:prstGeom>
        </p:spPr>
      </p:pic>
    </p:spTree>
    <p:extLst>
      <p:ext uri="{BB962C8B-B14F-4D97-AF65-F5344CB8AC3E}">
        <p14:creationId xmlns:p14="http://schemas.microsoft.com/office/powerpoint/2010/main" val="25136087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0B22-444D-460B-B008-88EBBD995612}"/>
              </a:ext>
            </a:extLst>
          </p:cNvPr>
          <p:cNvSpPr>
            <a:spLocks noGrp="1"/>
          </p:cNvSpPr>
          <p:nvPr>
            <p:ph type="title"/>
          </p:nvPr>
        </p:nvSpPr>
        <p:spPr>
          <a:xfrm>
            <a:off x="838200" y="365125"/>
            <a:ext cx="10515600" cy="662291"/>
          </a:xfrm>
        </p:spPr>
        <p:txBody>
          <a:bodyPr>
            <a:normAutofit/>
          </a:bodyPr>
          <a:lstStyle/>
          <a:p>
            <a:pPr algn="ctr"/>
            <a:r>
              <a:rPr lang="en-US" sz="4000" b="1"/>
              <a:t>Making meaningful links</a:t>
            </a:r>
            <a:endParaRPr lang="en-GB" sz="4000" b="1"/>
          </a:p>
        </p:txBody>
      </p:sp>
      <p:sp>
        <p:nvSpPr>
          <p:cNvPr id="3" name="Content Placeholder 2">
            <a:extLst>
              <a:ext uri="{FF2B5EF4-FFF2-40B4-BE49-F238E27FC236}">
                <a16:creationId xmlns:a16="http://schemas.microsoft.com/office/drawing/2014/main" id="{EE78C8A3-2941-456A-9D1E-16AB16486403}"/>
              </a:ext>
            </a:extLst>
          </p:cNvPr>
          <p:cNvSpPr>
            <a:spLocks noGrp="1"/>
          </p:cNvSpPr>
          <p:nvPr>
            <p:ph idx="1"/>
          </p:nvPr>
        </p:nvSpPr>
        <p:spPr>
          <a:xfrm>
            <a:off x="838200" y="1376737"/>
            <a:ext cx="10515600" cy="5116138"/>
          </a:xfrm>
        </p:spPr>
        <p:txBody>
          <a:bodyPr/>
          <a:lstStyle/>
          <a:p>
            <a:endParaRPr lang="en-GB"/>
          </a:p>
          <a:p>
            <a:r>
              <a:rPr lang="en-GB"/>
              <a:t>How could a focus on London ( within a history topic) link to other popular themes such as buildings/people who help us/holidays/travel/British values?</a:t>
            </a:r>
          </a:p>
          <a:p>
            <a:endParaRPr lang="en-GB"/>
          </a:p>
          <a:p>
            <a:r>
              <a:rPr lang="en-GB"/>
              <a:t>‘Beyond the castle’ – how would you do this without focusing on castles, fairy tales or burglars</a:t>
            </a:r>
          </a:p>
          <a:p>
            <a:endParaRPr lang="en-GB"/>
          </a:p>
          <a:p>
            <a:r>
              <a:rPr lang="en-GB"/>
              <a:t>Making ravens - Output (product) and outcome ( learning)</a:t>
            </a:r>
          </a:p>
        </p:txBody>
      </p:sp>
    </p:spTree>
    <p:extLst>
      <p:ext uri="{BB962C8B-B14F-4D97-AF65-F5344CB8AC3E}">
        <p14:creationId xmlns:p14="http://schemas.microsoft.com/office/powerpoint/2010/main" val="27593677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10920"/>
          </a:xfrm>
        </p:spPr>
        <p:txBody>
          <a:bodyPr>
            <a:noAutofit/>
          </a:bodyPr>
          <a:lstStyle/>
          <a:p>
            <a:pPr algn="ctr"/>
            <a:r>
              <a:rPr lang="en-GB" sz="4000" b="1"/>
              <a:t>Skills</a:t>
            </a:r>
          </a:p>
        </p:txBody>
      </p:sp>
      <p:sp>
        <p:nvSpPr>
          <p:cNvPr id="3" name="Content Placeholder 2"/>
          <p:cNvSpPr>
            <a:spLocks noGrp="1"/>
          </p:cNvSpPr>
          <p:nvPr>
            <p:ph idx="1"/>
          </p:nvPr>
        </p:nvSpPr>
        <p:spPr>
          <a:xfrm>
            <a:off x="614916" y="497581"/>
            <a:ext cx="10515599" cy="5414480"/>
          </a:xfrm>
        </p:spPr>
        <p:txBody>
          <a:bodyPr>
            <a:normAutofit lnSpcReduction="10000"/>
          </a:bodyPr>
          <a:lstStyle/>
          <a:p>
            <a:r>
              <a:rPr lang="en-GB"/>
              <a:t>Recognise</a:t>
            </a:r>
          </a:p>
          <a:p>
            <a:r>
              <a:rPr lang="en-GB"/>
              <a:t>Identify</a:t>
            </a:r>
          </a:p>
          <a:p>
            <a:r>
              <a:rPr lang="en-GB"/>
              <a:t>Describe</a:t>
            </a:r>
          </a:p>
          <a:p>
            <a:r>
              <a:rPr lang="en-GB"/>
              <a:t>Observe</a:t>
            </a:r>
          </a:p>
          <a:p>
            <a:r>
              <a:rPr lang="en-GB"/>
              <a:t>Select</a:t>
            </a:r>
          </a:p>
          <a:p>
            <a:r>
              <a:rPr lang="en-GB"/>
              <a:t>Categorise</a:t>
            </a:r>
          </a:p>
          <a:p>
            <a:r>
              <a:rPr lang="en-GB"/>
              <a:t>Classify</a:t>
            </a:r>
          </a:p>
          <a:p>
            <a:r>
              <a:rPr lang="en-GB"/>
              <a:t>Sequence</a:t>
            </a:r>
          </a:p>
          <a:p>
            <a:r>
              <a:rPr lang="en-GB"/>
              <a:t>Compare and contrast</a:t>
            </a:r>
          </a:p>
          <a:p>
            <a:r>
              <a:rPr lang="en-GB"/>
              <a:t>Recall</a:t>
            </a:r>
          </a:p>
          <a:p>
            <a:r>
              <a:rPr lang="en-GB"/>
              <a:t>Reason/speculate</a:t>
            </a:r>
          </a:p>
        </p:txBody>
      </p:sp>
    </p:spTree>
    <p:extLst>
      <p:ext uri="{BB962C8B-B14F-4D97-AF65-F5344CB8AC3E}">
        <p14:creationId xmlns:p14="http://schemas.microsoft.com/office/powerpoint/2010/main" val="14049047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mary Induction Day 2020-21" id="{191F015D-F899-3945-A7C1-BD5E8B050B2F}" vid="{8FCB3C38-51AC-C245-BB76-5818A6482A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2CDE4C4F0E5E41AE47E441BAA60865" ma:contentTypeVersion="17" ma:contentTypeDescription="Create a new document." ma:contentTypeScope="" ma:versionID="e8b7ea701f28c9defdd3ff0934ea9b3a">
  <xsd:schema xmlns:xsd="http://www.w3.org/2001/XMLSchema" xmlns:xs="http://www.w3.org/2001/XMLSchema" xmlns:p="http://schemas.microsoft.com/office/2006/metadata/properties" xmlns:ns3="4c7b1b9c-98ec-4448-8a12-f36d3ca6b668" xmlns:ns4="be5931dc-d775-4db8-bd74-7693636ff1eb" targetNamespace="http://schemas.microsoft.com/office/2006/metadata/properties" ma:root="true" ma:fieldsID="7db09da0f2d6f21ea0f6c8b0343652d6" ns3:_="" ns4:_="">
    <xsd:import namespace="4c7b1b9c-98ec-4448-8a12-f36d3ca6b668"/>
    <xsd:import namespace="be5931dc-d775-4db8-bd74-7693636ff1e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MediaServiceOCR"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b1b9c-98ec-4448-8a12-f36d3ca6b66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5931dc-d775-4db8-bd74-7693636ff1e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4c7b1b9c-98ec-4448-8a12-f36d3ca6b668" xsi:nil="true"/>
  </documentManagement>
</p:properties>
</file>

<file path=customXml/itemProps1.xml><?xml version="1.0" encoding="utf-8"?>
<ds:datastoreItem xmlns:ds="http://schemas.openxmlformats.org/officeDocument/2006/customXml" ds:itemID="{E4F50500-DA23-41DC-AE6C-EE3B66DB1B76}">
  <ds:schemaRefs>
    <ds:schemaRef ds:uri="http://schemas.microsoft.com/sharepoint/v3/contenttype/forms"/>
  </ds:schemaRefs>
</ds:datastoreItem>
</file>

<file path=customXml/itemProps2.xml><?xml version="1.0" encoding="utf-8"?>
<ds:datastoreItem xmlns:ds="http://schemas.openxmlformats.org/officeDocument/2006/customXml" ds:itemID="{F9DBC4AB-043D-41CD-8E10-B4C91290CE00}">
  <ds:schemaRefs>
    <ds:schemaRef ds:uri="4c7b1b9c-98ec-4448-8a12-f36d3ca6b668"/>
    <ds:schemaRef ds:uri="be5931dc-d775-4db8-bd74-7693636ff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0FE9A4-9F5E-4340-8E81-DEE7BE836BCC}">
  <ds:schemaRefs>
    <ds:schemaRef ds:uri="4c7b1b9c-98ec-4448-8a12-f36d3ca6b668"/>
    <ds:schemaRef ds:uri="be5931dc-d775-4db8-bd74-7693636ff1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Summary Primary Induction Day 2020-21</Template>
  <Application>Microsoft Office PowerPoint</Application>
  <PresentationFormat>Widescreen</PresentationFormat>
  <Slides>196</Slides>
  <Notes>30</Notes>
  <HiddenSlides>0</HiddenSlides>
  <ScaleCrop>false</ScaleCrop>
  <HeadingPairs>
    <vt:vector size="4" baseType="variant">
      <vt:variant>
        <vt:lpstr>Theme</vt:lpstr>
      </vt:variant>
      <vt:variant>
        <vt:i4>1</vt:i4>
      </vt:variant>
      <vt:variant>
        <vt:lpstr>Slide Titles</vt:lpstr>
      </vt:variant>
      <vt:variant>
        <vt:i4>196</vt:i4>
      </vt:variant>
    </vt:vector>
  </HeadingPairs>
  <TitlesOfParts>
    <vt:vector size="19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in the Early Years</vt:lpstr>
      <vt:lpstr>The purpose and value of studying History</vt:lpstr>
      <vt:lpstr>Emigration from Ireland to the USA 1800-1890</vt:lpstr>
      <vt:lpstr>PowerPoint Presentation</vt:lpstr>
      <vt:lpstr>PowerPoint Presentation</vt:lpstr>
      <vt:lpstr>Historical concepts</vt:lpstr>
      <vt:lpstr>History in Development Matters  ( Reception aged children)</vt:lpstr>
      <vt:lpstr>History in the EYFS</vt:lpstr>
      <vt:lpstr>Statutory framework for the EYFS</vt:lpstr>
      <vt:lpstr>The seven Areas of Learning and Development</vt:lpstr>
      <vt:lpstr>The new Educational Programme for UtW</vt:lpstr>
      <vt:lpstr>New Early Learning Goals for Understanding the World</vt:lpstr>
      <vt:lpstr>ELG: Past and Present</vt:lpstr>
      <vt:lpstr>Development  Matters:  Non statutory curriculum guidance for the EYFS</vt:lpstr>
      <vt:lpstr>Nursery aged children</vt:lpstr>
      <vt:lpstr>The World to an EYFS child </vt:lpstr>
      <vt:lpstr>Three characteristics of Effective Teaching and Learning</vt:lpstr>
      <vt:lpstr>Key points to consider</vt:lpstr>
      <vt:lpstr>Preparing for exploring the past – resourcing the Continuous Provision</vt:lpstr>
      <vt:lpstr>History in the early years</vt:lpstr>
      <vt:lpstr>Considerations for EYFS teachers</vt:lpstr>
      <vt:lpstr>Implications for whole school History provision</vt:lpstr>
      <vt:lpstr>Progress in History EYFS – Year 6</vt:lpstr>
      <vt:lpstr>Assessment  What will tracking of progress towards the ELG in the summer term look like? </vt:lpstr>
      <vt:lpstr>History in the statutory framework  (educational programme)</vt:lpstr>
      <vt:lpstr>Planning a visit</vt:lpstr>
      <vt:lpstr>The importance of story</vt:lpstr>
      <vt:lpstr>PowerPoint Presentation</vt:lpstr>
      <vt:lpstr>PowerPoint Presentation</vt:lpstr>
      <vt:lpstr>PowerPoint Presentation</vt:lpstr>
      <vt:lpstr>Boat/Ship              Fleet                   Armada</vt:lpstr>
      <vt:lpstr>vocabulary</vt:lpstr>
      <vt:lpstr>Developing understanding of chronology through the language of time</vt:lpstr>
      <vt:lpstr> Artefacts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Chat Mat</vt:lpstr>
      <vt:lpstr>History Chat Mat</vt:lpstr>
      <vt:lpstr>History Chat Mat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meaningful links</vt:lpstr>
      <vt:lpstr>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a Trust, we decided upon 4 ‘Threshold Concepts’ and looked at how these would be developed through each of the primary phases and into KS2. </vt:lpstr>
      <vt:lpstr>Progression from EYFS – Y6</vt:lpstr>
      <vt:lpstr>Progression from EYFS – Y6</vt:lpstr>
      <vt:lpstr>Progression from EYFS – Y6</vt:lpstr>
      <vt:lpstr>Progression from EYFS – Y6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www.timemaps.com</vt:lpstr>
      <vt:lpstr>www.mozaweb.com/mozaik3D</vt:lpstr>
      <vt:lpstr>www.mozaweb.com/mozaik3D</vt:lpstr>
      <vt:lpstr>www.mozaweb.com/mozaik3D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Carmel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revision>3</cp:revision>
  <dcterms:created xsi:type="dcterms:W3CDTF">2020-07-14T16:13:08Z</dcterms:created>
  <dcterms:modified xsi:type="dcterms:W3CDTF">2023-11-19T19:06:00Z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0x010100472CDE4C4F0E5E41AE47E441BAA60865</vt:lpwstr>
  </property>
</Properties>
</file>