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556" r:id="rId2"/>
    <p:sldId id="266" r:id="rId3"/>
    <p:sldId id="680" r:id="rId4"/>
    <p:sldId id="660" r:id="rId5"/>
    <p:sldId id="323" r:id="rId6"/>
    <p:sldId id="661" r:id="rId7"/>
    <p:sldId id="752" r:id="rId8"/>
    <p:sldId id="753" r:id="rId9"/>
    <p:sldId id="648" r:id="rId10"/>
    <p:sldId id="678" r:id="rId11"/>
    <p:sldId id="625" r:id="rId12"/>
    <p:sldId id="624" r:id="rId13"/>
    <p:sldId id="684" r:id="rId14"/>
    <p:sldId id="685" r:id="rId15"/>
    <p:sldId id="686" r:id="rId16"/>
    <p:sldId id="687" r:id="rId17"/>
    <p:sldId id="635" r:id="rId18"/>
    <p:sldId id="688" r:id="rId19"/>
    <p:sldId id="480" r:id="rId20"/>
    <p:sldId id="574" r:id="rId21"/>
    <p:sldId id="575" r:id="rId22"/>
    <p:sldId id="576" r:id="rId23"/>
    <p:sldId id="577" r:id="rId24"/>
    <p:sldId id="578" r:id="rId25"/>
    <p:sldId id="580" r:id="rId26"/>
    <p:sldId id="581" r:id="rId27"/>
    <p:sldId id="564" r:id="rId28"/>
    <p:sldId id="582" r:id="rId29"/>
    <p:sldId id="583" r:id="rId30"/>
    <p:sldId id="689" r:id="rId31"/>
    <p:sldId id="691" r:id="rId32"/>
    <p:sldId id="692" r:id="rId33"/>
    <p:sldId id="693" r:id="rId34"/>
    <p:sldId id="387" r:id="rId35"/>
    <p:sldId id="698" r:id="rId36"/>
    <p:sldId id="699" r:id="rId37"/>
    <p:sldId id="700" r:id="rId38"/>
    <p:sldId id="640" r:id="rId39"/>
    <p:sldId id="702" r:id="rId40"/>
    <p:sldId id="703" r:id="rId41"/>
    <p:sldId id="651" r:id="rId42"/>
    <p:sldId id="2425" r:id="rId43"/>
    <p:sldId id="368" r:id="rId44"/>
    <p:sldId id="593" r:id="rId45"/>
    <p:sldId id="595" r:id="rId46"/>
    <p:sldId id="607" r:id="rId47"/>
    <p:sldId id="608" r:id="rId48"/>
    <p:sldId id="609" r:id="rId49"/>
    <p:sldId id="611" r:id="rId50"/>
    <p:sldId id="617" r:id="rId51"/>
    <p:sldId id="618" r:id="rId52"/>
    <p:sldId id="653" r:id="rId53"/>
    <p:sldId id="654" r:id="rId54"/>
    <p:sldId id="656" r:id="rId55"/>
    <p:sldId id="655" r:id="rId56"/>
    <p:sldId id="658" r:id="rId57"/>
    <p:sldId id="315" r:id="rId58"/>
    <p:sldId id="633" r:id="rId59"/>
    <p:sldId id="704" r:id="rId60"/>
    <p:sldId id="623" r:id="rId61"/>
    <p:sldId id="632" r:id="rId62"/>
    <p:sldId id="469" r:id="rId63"/>
    <p:sldId id="291" r:id="rId64"/>
    <p:sldId id="292" r:id="rId65"/>
    <p:sldId id="470" r:id="rId66"/>
    <p:sldId id="552" r:id="rId67"/>
    <p:sldId id="553" r:id="rId68"/>
    <p:sldId id="501" r:id="rId69"/>
    <p:sldId id="502" r:id="rId70"/>
    <p:sldId id="503" r:id="rId71"/>
    <p:sldId id="473" r:id="rId72"/>
    <p:sldId id="479" r:id="rId73"/>
    <p:sldId id="547" r:id="rId74"/>
    <p:sldId id="279" r:id="rId75"/>
    <p:sldId id="504" r:id="rId76"/>
    <p:sldId id="548" r:id="rId77"/>
    <p:sldId id="467" r:id="rId78"/>
    <p:sldId id="283" r:id="rId79"/>
    <p:sldId id="285" r:id="rId80"/>
    <p:sldId id="401" r:id="rId81"/>
    <p:sldId id="523" r:id="rId82"/>
    <p:sldId id="515" r:id="rId83"/>
    <p:sldId id="521" r:id="rId84"/>
    <p:sldId id="527" r:id="rId85"/>
    <p:sldId id="525" r:id="rId86"/>
    <p:sldId id="537" r:id="rId87"/>
    <p:sldId id="538" r:id="rId88"/>
    <p:sldId id="539" r:id="rId89"/>
    <p:sldId id="540" r:id="rId90"/>
    <p:sldId id="541" r:id="rId91"/>
    <p:sldId id="542" r:id="rId92"/>
    <p:sldId id="544" r:id="rId93"/>
    <p:sldId id="545" r:id="rId94"/>
    <p:sldId id="546" r:id="rId95"/>
    <p:sldId id="554" r:id="rId96"/>
    <p:sldId id="619" r:id="rId97"/>
    <p:sldId id="399"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4681"/>
  </p:normalViewPr>
  <p:slideViewPr>
    <p:cSldViewPr snapToGrid="0" snapToObjects="1">
      <p:cViewPr varScale="1">
        <p:scale>
          <a:sx n="75" d="100"/>
          <a:sy n="75" d="100"/>
        </p:scale>
        <p:origin x="160"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923B2-6B41-D94C-8910-126F17A3FF33}" type="datetimeFigureOut">
              <a:rPr lang="en-GB" smtClean="0"/>
              <a:t>11/12/2023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D793E-A374-C040-9AB4-DBE06D26AC30}" type="slidenum">
              <a:rPr lang="en-GB" smtClean="0"/>
              <a:t>‹#›</a:t>
            </a:fld>
            <a:endParaRPr lang="en-GB"/>
          </a:p>
        </p:txBody>
      </p:sp>
    </p:spTree>
    <p:extLst>
      <p:ext uri="{BB962C8B-B14F-4D97-AF65-F5344CB8AC3E}">
        <p14:creationId xmlns:p14="http://schemas.microsoft.com/office/powerpoint/2010/main" val="71467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258A-2FF4-5C41-81C5-D59C0F97B0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FA1587A-309A-6E4A-81A2-5DB8D7B299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04A318-0493-3440-B988-214A2D1DDCBE}"/>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5" name="Footer Placeholder 4">
            <a:extLst>
              <a:ext uri="{FF2B5EF4-FFF2-40B4-BE49-F238E27FC236}">
                <a16:creationId xmlns:a16="http://schemas.microsoft.com/office/drawing/2014/main" id="{4A41D0CA-CA41-6543-A1D8-1EE71DFC63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4ED6B9-5DE7-1447-B0D5-BBB282B5FAA8}"/>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44312406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CD67-0C1F-4A4F-8E94-04CB83BAE7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670EB2-9AC2-FC4F-915A-4138A60984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FA789B-DB39-5540-837E-A827D9BCFC93}"/>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5" name="Footer Placeholder 4">
            <a:extLst>
              <a:ext uri="{FF2B5EF4-FFF2-40B4-BE49-F238E27FC236}">
                <a16:creationId xmlns:a16="http://schemas.microsoft.com/office/drawing/2014/main" id="{C50EF87E-20B3-D146-BB6F-B7C8775E23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EF0992-3165-A345-B039-D02F2B8A6E69}"/>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161370063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E46AF6-CAB4-DC48-8C5C-F1374C3F84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BC4A74-B808-6F4A-9225-0A74FE1C558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21424-0E5F-0B42-B5FD-12E7BCD1DAD3}"/>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5" name="Footer Placeholder 4">
            <a:extLst>
              <a:ext uri="{FF2B5EF4-FFF2-40B4-BE49-F238E27FC236}">
                <a16:creationId xmlns:a16="http://schemas.microsoft.com/office/drawing/2014/main" id="{621EFC80-4E92-DD4E-A1BC-DD72203525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6E0143-75CA-D245-A389-827DED7781C7}"/>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20058968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D5B2A74-BAA1-DC4B-A910-5AFB4B593AD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2D0DE51-1688-2247-8408-E40ED33D773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6FDE4F0-34B4-3242-B58B-6697BD8E5601}"/>
              </a:ext>
            </a:extLst>
          </p:cNvPr>
          <p:cNvSpPr>
            <a:spLocks noGrp="1" noChangeArrowheads="1"/>
          </p:cNvSpPr>
          <p:nvPr>
            <p:ph type="sldNum" sz="quarter" idx="12"/>
          </p:nvPr>
        </p:nvSpPr>
        <p:spPr>
          <a:ln/>
        </p:spPr>
        <p:txBody>
          <a:bodyPr/>
          <a:lstStyle>
            <a:lvl1pPr>
              <a:defRPr/>
            </a:lvl1pPr>
          </a:lstStyle>
          <a:p>
            <a:pPr>
              <a:defRPr/>
            </a:pPr>
            <a:fld id="{C80E1E41-7EAC-4D4E-BC5D-11BFF91AC0C3}" type="slidenum">
              <a:rPr lang="en-GB" altLang="en-US"/>
              <a:pPr>
                <a:defRPr/>
              </a:pPr>
              <a:t>‹#›</a:t>
            </a:fld>
            <a:endParaRPr lang="en-GB" altLang="en-US"/>
          </a:p>
        </p:txBody>
      </p:sp>
    </p:spTree>
    <p:extLst>
      <p:ext uri="{BB962C8B-B14F-4D97-AF65-F5344CB8AC3E}">
        <p14:creationId xmlns:p14="http://schemas.microsoft.com/office/powerpoint/2010/main" val="2759031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2B845B-0DEB-4F49-8EC0-BEC346C625C1}"/>
              </a:ext>
            </a:extLst>
          </p:cNvPr>
          <p:cNvSpPr>
            <a:spLocks noGrp="1"/>
          </p:cNvSpPr>
          <p:nvPr>
            <p:ph type="dt" sz="half" idx="10"/>
          </p:nvPr>
        </p:nvSpPr>
        <p:spPr>
          <a:xfrm>
            <a:off x="1828800" y="6248400"/>
            <a:ext cx="2540000" cy="457200"/>
          </a:xfrm>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8F73FE6E-102B-CB45-AA8B-A9B695D8E04F}"/>
              </a:ext>
            </a:extLst>
          </p:cNvPr>
          <p:cNvSpPr>
            <a:spLocks noGrp="1"/>
          </p:cNvSpPr>
          <p:nvPr>
            <p:ph type="ftr" sz="quarter" idx="11"/>
          </p:nvPr>
        </p:nvSpPr>
        <p:spPr>
          <a:xfrm>
            <a:off x="4741333" y="6248400"/>
            <a:ext cx="3860800" cy="457200"/>
          </a:xfrm>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FCD0C220-4A12-D44D-A5E9-8186BF2897F0}"/>
              </a:ext>
            </a:extLst>
          </p:cNvPr>
          <p:cNvSpPr>
            <a:spLocks noGrp="1"/>
          </p:cNvSpPr>
          <p:nvPr>
            <p:ph type="sldNum" sz="quarter" idx="12"/>
          </p:nvPr>
        </p:nvSpPr>
        <p:spPr>
          <a:xfrm>
            <a:off x="8957733" y="6248400"/>
            <a:ext cx="2540000" cy="457200"/>
          </a:xfrm>
        </p:spPr>
        <p:txBody>
          <a:bodyPr/>
          <a:lstStyle>
            <a:lvl1pPr>
              <a:defRPr/>
            </a:lvl1pPr>
          </a:lstStyle>
          <a:p>
            <a:pPr>
              <a:defRPr/>
            </a:pPr>
            <a:fld id="{95442D6B-2E0F-674B-8915-E409887CD7AB}" type="slidenum">
              <a:rPr lang="en-GB" altLang="en-US"/>
              <a:pPr>
                <a:defRPr/>
              </a:pPr>
              <a:t>‹#›</a:t>
            </a:fld>
            <a:endParaRPr lang="en-GB" altLang="en-US"/>
          </a:p>
        </p:txBody>
      </p:sp>
    </p:spTree>
    <p:extLst>
      <p:ext uri="{BB962C8B-B14F-4D97-AF65-F5344CB8AC3E}">
        <p14:creationId xmlns:p14="http://schemas.microsoft.com/office/powerpoint/2010/main" val="171573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4BD3-1425-8C4E-847F-C872891D6F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A09697-C3C3-CC41-9A6D-276810A8B0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7AB539-86DB-824A-8AAA-489C2A9671E9}"/>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5" name="Footer Placeholder 4">
            <a:extLst>
              <a:ext uri="{FF2B5EF4-FFF2-40B4-BE49-F238E27FC236}">
                <a16:creationId xmlns:a16="http://schemas.microsoft.com/office/drawing/2014/main" id="{F58D0D07-13B1-B844-B814-A5BE963B32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417E26-5AB3-0845-A173-9118294AFC8C}"/>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7159059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03A4-9342-E148-810A-24DAFD487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6647E6-C23D-5941-A317-1D42132DD3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246FF0-7FE0-4F48-94E0-D5C16B321FC6}"/>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5" name="Footer Placeholder 4">
            <a:extLst>
              <a:ext uri="{FF2B5EF4-FFF2-40B4-BE49-F238E27FC236}">
                <a16:creationId xmlns:a16="http://schemas.microsoft.com/office/drawing/2014/main" id="{2B73B3FE-DACA-AC49-B239-2A5F940E5D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BC2F68-80D9-9346-B257-FBE2D473F81C}"/>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4781132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436A-342A-9742-94CF-AF70EE8CAF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E63760-CAF1-0F44-9E9D-C8CA90A89E6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98647E-1DDC-154B-B014-B06C60CD6A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5EA466-B6CA-CF4C-A771-836FDEDE5D5A}"/>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6" name="Footer Placeholder 5">
            <a:extLst>
              <a:ext uri="{FF2B5EF4-FFF2-40B4-BE49-F238E27FC236}">
                <a16:creationId xmlns:a16="http://schemas.microsoft.com/office/drawing/2014/main" id="{F45C5DFB-3E18-0848-BFB0-E0D26B7404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12531A-F47A-5B47-B161-B103DAF04B0E}"/>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233848773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210B-4AF9-9843-B9A9-DA40FF09AC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2D30C-892F-DC4A-B366-E4CB07793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EA1BE6-FB30-484C-816E-5414C6D30A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38350F-8F49-154B-8F82-320CA6311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A3FAB7-B31C-1548-9976-57011466A0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07F525-7E24-5A46-A8A8-5A54E8B2A679}"/>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8" name="Footer Placeholder 7">
            <a:extLst>
              <a:ext uri="{FF2B5EF4-FFF2-40B4-BE49-F238E27FC236}">
                <a16:creationId xmlns:a16="http://schemas.microsoft.com/office/drawing/2014/main" id="{C5F37D73-7CE8-4F4F-9009-410AD3BFB8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EB1E811-042E-9749-ABAA-1B3B7082C66A}"/>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220513543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98B3-4ADB-1F47-9A08-3CF45D62F1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05D86B-13C8-9B4E-A266-5E2B7D2B6848}"/>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4" name="Footer Placeholder 3">
            <a:extLst>
              <a:ext uri="{FF2B5EF4-FFF2-40B4-BE49-F238E27FC236}">
                <a16:creationId xmlns:a16="http://schemas.microsoft.com/office/drawing/2014/main" id="{09370198-27DB-BB49-86CC-D738C58175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8DD8B9-A5F7-8143-93CA-46E7D8D025B5}"/>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346729985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6E19D-4B41-EB44-8F89-9F8B58F36896}"/>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3" name="Footer Placeholder 2">
            <a:extLst>
              <a:ext uri="{FF2B5EF4-FFF2-40B4-BE49-F238E27FC236}">
                <a16:creationId xmlns:a16="http://schemas.microsoft.com/office/drawing/2014/main" id="{DE0C5B6F-2620-D144-8AA7-98228AE355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E2A7EB-03AC-F544-9E3A-D43325B56B26}"/>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95909507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B2AA-C529-304A-8810-08688F338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5B9396-4E9C-AC48-A6A2-D62D4F93A1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05DDE2-8AF0-C24A-9F1A-9BD0051E1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13EA19-D8DD-EE47-A5EA-7AE7FFA0D476}"/>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6" name="Footer Placeholder 5">
            <a:extLst>
              <a:ext uri="{FF2B5EF4-FFF2-40B4-BE49-F238E27FC236}">
                <a16:creationId xmlns:a16="http://schemas.microsoft.com/office/drawing/2014/main" id="{CA07A786-A965-C94B-845F-C89C9526B1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630539-4BBF-FC46-A2A4-EF80141BBB51}"/>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253071813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E70D-23CC-324C-B6A1-53070E729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1F841F-4F76-224A-8875-A699D5E96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01EA7-FB76-BF44-82D6-1DCA87581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9195CB-1B13-604B-98D6-7CC59FF01021}"/>
              </a:ext>
            </a:extLst>
          </p:cNvPr>
          <p:cNvSpPr>
            <a:spLocks noGrp="1"/>
          </p:cNvSpPr>
          <p:nvPr>
            <p:ph type="dt" sz="half" idx="10"/>
          </p:nvPr>
        </p:nvSpPr>
        <p:spPr/>
        <p:txBody>
          <a:bodyPr/>
          <a:lstStyle/>
          <a:p>
            <a:fld id="{94B24DE2-C4C8-954B-8D50-D23F07773087}" type="datetimeFigureOut">
              <a:rPr lang="en-GB" smtClean="0"/>
              <a:t>11/12/2023</a:t>
            </a:fld>
            <a:endParaRPr lang="en-GB"/>
          </a:p>
        </p:txBody>
      </p:sp>
      <p:sp>
        <p:nvSpPr>
          <p:cNvPr id="6" name="Footer Placeholder 5">
            <a:extLst>
              <a:ext uri="{FF2B5EF4-FFF2-40B4-BE49-F238E27FC236}">
                <a16:creationId xmlns:a16="http://schemas.microsoft.com/office/drawing/2014/main" id="{F6EEEAFB-CD36-3040-8925-B85160CF88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FB2576-12AD-5B44-82B6-747FC7BC10E9}"/>
              </a:ext>
            </a:extLst>
          </p:cNvPr>
          <p:cNvSpPr>
            <a:spLocks noGrp="1"/>
          </p:cNvSpPr>
          <p:nvPr>
            <p:ph type="sldNum" sz="quarter" idx="12"/>
          </p:nvPr>
        </p:nvSpPr>
        <p:spPr/>
        <p:txBody>
          <a:bodyPr/>
          <a:lstStyle/>
          <a:p>
            <a:fld id="{AA8C113E-A2DC-B849-BF73-04E6F7D418A1}" type="slidenum">
              <a:rPr lang="en-GB" smtClean="0"/>
              <a:t>‹#›</a:t>
            </a:fld>
            <a:endParaRPr lang="en-GB"/>
          </a:p>
        </p:txBody>
      </p:sp>
    </p:spTree>
    <p:extLst>
      <p:ext uri="{BB962C8B-B14F-4D97-AF65-F5344CB8AC3E}">
        <p14:creationId xmlns:p14="http://schemas.microsoft.com/office/powerpoint/2010/main" val="2165850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68120-D62F-ED48-95F4-3049DBFFC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EC213A-991D-5C4D-BC2C-2A0D3A22DA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ECE8B7-7613-8840-B912-FD27F29B4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24DE2-C4C8-954B-8D50-D23F07773087}" type="datetimeFigureOut">
              <a:rPr lang="en-GB" smtClean="0"/>
              <a:t>11/12/2023</a:t>
            </a:fld>
            <a:endParaRPr lang="en-GB"/>
          </a:p>
        </p:txBody>
      </p:sp>
      <p:sp>
        <p:nvSpPr>
          <p:cNvPr id="5" name="Footer Placeholder 4">
            <a:extLst>
              <a:ext uri="{FF2B5EF4-FFF2-40B4-BE49-F238E27FC236}">
                <a16:creationId xmlns:a16="http://schemas.microsoft.com/office/drawing/2014/main" id="{11E25FE4-E792-2544-A436-72056FB18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13283C-1D45-5D42-9A4A-1AC2D5D13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C113E-A2DC-B849-BF73-04E6F7D418A1}" type="slidenum">
              <a:rPr lang="en-GB" smtClean="0"/>
              <a:t>‹#›</a:t>
            </a:fld>
            <a:endParaRPr lang="en-GB"/>
          </a:p>
        </p:txBody>
      </p:sp>
    </p:spTree>
    <p:extLst>
      <p:ext uri="{BB962C8B-B14F-4D97-AF65-F5344CB8AC3E}">
        <p14:creationId xmlns:p14="http://schemas.microsoft.com/office/powerpoint/2010/main" val="240583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openai.com/blog/chatgpt"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rdictionary.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teachrock.org/lesson/learning-rhythm-through-gospe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bbc.co.uk/radio4/today/reports/misc/sixwordlife_20080205.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mailto:adam@adambushnell.co.uk"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51E614-9318-6641-A37C-404B4AB26D12}"/>
              </a:ext>
            </a:extLst>
          </p:cNvPr>
          <p:cNvSpPr txBox="1">
            <a:spLocks/>
          </p:cNvSpPr>
          <p:nvPr/>
        </p:nvSpPr>
        <p:spPr>
          <a:xfrm>
            <a:off x="838200" y="1795348"/>
            <a:ext cx="10515600" cy="26476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600" b="1" i="1" dirty="0"/>
              <a:t>Making Writing Exciting </a:t>
            </a:r>
          </a:p>
          <a:p>
            <a:pPr algn="ctr"/>
            <a:endParaRPr lang="en-GB" sz="5600" b="1" dirty="0"/>
          </a:p>
        </p:txBody>
      </p:sp>
    </p:spTree>
    <p:extLst>
      <p:ext uri="{BB962C8B-B14F-4D97-AF65-F5344CB8AC3E}">
        <p14:creationId xmlns:p14="http://schemas.microsoft.com/office/powerpoint/2010/main" val="175317682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B7A6-C915-24F8-12E1-D94B217D7AB2}"/>
              </a:ext>
            </a:extLst>
          </p:cNvPr>
          <p:cNvSpPr>
            <a:spLocks noGrp="1"/>
          </p:cNvSpPr>
          <p:nvPr>
            <p:ph type="title"/>
          </p:nvPr>
        </p:nvSpPr>
        <p:spPr>
          <a:xfrm>
            <a:off x="838200" y="365126"/>
            <a:ext cx="10515600" cy="624226"/>
          </a:xfrm>
        </p:spPr>
        <p:txBody>
          <a:bodyPr>
            <a:normAutofit fontScale="90000"/>
          </a:bodyPr>
          <a:lstStyle/>
          <a:p>
            <a:pPr algn="ctr"/>
            <a:r>
              <a:rPr lang="en-GB" b="1" dirty="0"/>
              <a:t>WHO ARE YOU?</a:t>
            </a:r>
          </a:p>
        </p:txBody>
      </p:sp>
      <p:sp>
        <p:nvSpPr>
          <p:cNvPr id="3" name="Content Placeholder 2">
            <a:extLst>
              <a:ext uri="{FF2B5EF4-FFF2-40B4-BE49-F238E27FC236}">
                <a16:creationId xmlns:a16="http://schemas.microsoft.com/office/drawing/2014/main" id="{2ED0870E-B24A-4934-F8C0-E28E6BB68BC5}"/>
              </a:ext>
            </a:extLst>
          </p:cNvPr>
          <p:cNvSpPr>
            <a:spLocks noGrp="1"/>
          </p:cNvSpPr>
          <p:nvPr>
            <p:ph idx="1"/>
          </p:nvPr>
        </p:nvSpPr>
        <p:spPr>
          <a:xfrm>
            <a:off x="419725" y="989352"/>
            <a:ext cx="11362544" cy="5646975"/>
          </a:xfrm>
        </p:spPr>
        <p:txBody>
          <a:bodyPr>
            <a:normAutofit fontScale="25000" lnSpcReduction="20000"/>
          </a:bodyPr>
          <a:lstStyle/>
          <a:p>
            <a:pPr marL="0" indent="0" algn="just">
              <a:lnSpc>
                <a:spcPct val="200000"/>
              </a:lnSpc>
              <a:spcAft>
                <a:spcPts val="800"/>
              </a:spcAft>
              <a:buNone/>
            </a:pPr>
            <a:r>
              <a:rPr lang="en-GB" sz="7200" dirty="0">
                <a:ea typeface="Times New Roman" panose="02020603050405020304" pitchFamily="18" charset="0"/>
              </a:rPr>
              <a:t>Here we r</a:t>
            </a:r>
            <a:r>
              <a:rPr lang="en-GB" sz="7200" dirty="0">
                <a:effectLst/>
                <a:ea typeface="Times New Roman" panose="02020603050405020304" pitchFamily="18" charset="0"/>
              </a:rPr>
              <a:t>eflect on who you are</a:t>
            </a:r>
            <a:r>
              <a:rPr lang="en-GB" sz="7200" dirty="0">
                <a:ea typeface="Times New Roman" panose="02020603050405020304" pitchFamily="18" charset="0"/>
              </a:rPr>
              <a:t>, </a:t>
            </a:r>
            <a:r>
              <a:rPr lang="en-GB" sz="7200" dirty="0">
                <a:effectLst/>
                <a:ea typeface="Times New Roman" panose="02020603050405020304" pitchFamily="18" charset="0"/>
              </a:rPr>
              <a:t>what matters to you</a:t>
            </a:r>
            <a:r>
              <a:rPr lang="en-GB" sz="7200" dirty="0">
                <a:ea typeface="Times New Roman" panose="02020603050405020304" pitchFamily="18" charset="0"/>
              </a:rPr>
              <a:t>, your </a:t>
            </a:r>
            <a:r>
              <a:rPr lang="en-GB" sz="7200" dirty="0">
                <a:effectLst/>
                <a:ea typeface="Times New Roman" panose="02020603050405020304" pitchFamily="18" charset="0"/>
              </a:rPr>
              <a:t>fears, loves, hobbies etc.</a:t>
            </a:r>
          </a:p>
          <a:p>
            <a:pPr marL="0" indent="0" algn="ctr">
              <a:lnSpc>
                <a:spcPct val="200000"/>
              </a:lnSpc>
              <a:spcAft>
                <a:spcPts val="800"/>
              </a:spcAft>
              <a:buNone/>
            </a:pPr>
            <a:r>
              <a:rPr lang="en-GB" sz="8000" b="1" u="sng" dirty="0">
                <a:effectLst/>
                <a:ea typeface="Times New Roman" panose="02020603050405020304" pitchFamily="18" charset="0"/>
              </a:rPr>
              <a:t>‘Who is Adam Bushnell?’</a:t>
            </a:r>
            <a:endParaRPr lang="en-GB" sz="8000" dirty="0">
              <a:solidFill>
                <a:srgbClr val="FF0000"/>
              </a:solidFill>
              <a:effectLst/>
              <a:ea typeface="Times New Roman" panose="02020603050405020304" pitchFamily="18" charset="0"/>
            </a:endParaRPr>
          </a:p>
          <a:p>
            <a:pPr lvl="7" indent="-342900">
              <a:lnSpc>
                <a:spcPct val="200000"/>
              </a:lnSpc>
              <a:spcAft>
                <a:spcPts val="800"/>
              </a:spcAft>
              <a:buFont typeface="Symbol" panose="05050102010706020507" pitchFamily="18" charset="2"/>
              <a:buChar char=""/>
            </a:pPr>
            <a:r>
              <a:rPr lang="en-GB" sz="8000" dirty="0">
                <a:effectLst/>
                <a:ea typeface="Times New Roman" panose="02020603050405020304" pitchFamily="18" charset="0"/>
              </a:rPr>
              <a:t>main character trait (</a:t>
            </a:r>
            <a:r>
              <a:rPr lang="en-GB" sz="8000" dirty="0">
                <a:ea typeface="Times New Roman" panose="02020603050405020304" pitchFamily="18" charset="0"/>
              </a:rPr>
              <a:t>friendly, lover of learning</a:t>
            </a:r>
            <a:r>
              <a:rPr lang="en-GB" sz="8000" dirty="0">
                <a:effectLst/>
                <a:ea typeface="Times New Roman" panose="02020603050405020304" pitchFamily="18" charset="0"/>
              </a:rPr>
              <a:t>)  </a:t>
            </a:r>
          </a:p>
          <a:p>
            <a:pPr lvl="7" indent="-342900">
              <a:lnSpc>
                <a:spcPct val="200000"/>
              </a:lnSpc>
              <a:spcAft>
                <a:spcPts val="800"/>
              </a:spcAft>
              <a:buFont typeface="Symbol" panose="05050102010706020507" pitchFamily="18" charset="2"/>
              <a:buChar char=""/>
            </a:pPr>
            <a:r>
              <a:rPr lang="en-GB" sz="8000" dirty="0">
                <a:effectLst/>
                <a:ea typeface="Times New Roman" panose="02020603050405020304" pitchFamily="18" charset="0"/>
              </a:rPr>
              <a:t>what you love (dogs, sport, comedy, writing, reading) </a:t>
            </a:r>
          </a:p>
          <a:p>
            <a:pPr lvl="7" indent="-342900">
              <a:lnSpc>
                <a:spcPct val="200000"/>
              </a:lnSpc>
              <a:spcAft>
                <a:spcPts val="800"/>
              </a:spcAft>
              <a:buFont typeface="Symbol" panose="05050102010706020507" pitchFamily="18" charset="2"/>
              <a:buChar char=""/>
            </a:pPr>
            <a:r>
              <a:rPr lang="en-GB" sz="8000" dirty="0">
                <a:effectLst/>
                <a:ea typeface="Times New Roman" panose="02020603050405020304" pitchFamily="18" charset="0"/>
              </a:rPr>
              <a:t>what you fear (</a:t>
            </a:r>
            <a:r>
              <a:rPr lang="en-GB" sz="8000" dirty="0">
                <a:ea typeface="Times New Roman" panose="02020603050405020304" pitchFamily="18" charset="0"/>
              </a:rPr>
              <a:t>heights</a:t>
            </a:r>
            <a:r>
              <a:rPr lang="en-GB" sz="8000" dirty="0">
                <a:effectLst/>
                <a:ea typeface="Times New Roman" panose="02020603050405020304" pitchFamily="18" charset="0"/>
              </a:rPr>
              <a:t>) </a:t>
            </a:r>
          </a:p>
          <a:p>
            <a:pPr lvl="7" indent="-342900">
              <a:lnSpc>
                <a:spcPct val="200000"/>
              </a:lnSpc>
              <a:spcAft>
                <a:spcPts val="800"/>
              </a:spcAft>
              <a:buFont typeface="Symbol" panose="05050102010706020507" pitchFamily="18" charset="2"/>
              <a:buChar char=""/>
            </a:pPr>
            <a:r>
              <a:rPr lang="en-GB" sz="8000" dirty="0">
                <a:effectLst/>
                <a:ea typeface="Times New Roman" panose="02020603050405020304" pitchFamily="18" charset="0"/>
              </a:rPr>
              <a:t>places you would like to visit (</a:t>
            </a:r>
            <a:r>
              <a:rPr lang="en-GB" sz="8000" dirty="0">
                <a:ea typeface="Times New Roman" panose="02020603050405020304" pitchFamily="18" charset="0"/>
              </a:rPr>
              <a:t>India, Japan, Ireland</a:t>
            </a:r>
            <a:r>
              <a:rPr lang="en-GB" sz="8000" dirty="0">
                <a:effectLst/>
                <a:ea typeface="Times New Roman" panose="02020603050405020304" pitchFamily="18" charset="0"/>
              </a:rPr>
              <a:t>) </a:t>
            </a:r>
          </a:p>
          <a:p>
            <a:pPr lvl="7" indent="-342900">
              <a:lnSpc>
                <a:spcPct val="200000"/>
              </a:lnSpc>
              <a:spcAft>
                <a:spcPts val="800"/>
              </a:spcAft>
              <a:buFont typeface="Symbol" panose="05050102010706020507" pitchFamily="18" charset="2"/>
              <a:buChar char=""/>
            </a:pPr>
            <a:r>
              <a:rPr lang="en-GB" sz="8000" dirty="0">
                <a:effectLst/>
                <a:ea typeface="Times New Roman" panose="02020603050405020304" pitchFamily="18" charset="0"/>
              </a:rPr>
              <a:t>someone you would like to have met (</a:t>
            </a:r>
            <a:r>
              <a:rPr lang="en-GB" sz="8000" dirty="0">
                <a:ea typeface="Times New Roman" panose="02020603050405020304" pitchFamily="18" charset="0"/>
              </a:rPr>
              <a:t>Mohammed Ali</a:t>
            </a:r>
            <a:r>
              <a:rPr lang="en-GB" sz="8000" dirty="0">
                <a:effectLst/>
                <a:ea typeface="Times New Roman" panose="02020603050405020304" pitchFamily="18" charset="0"/>
              </a:rPr>
              <a:t>)</a:t>
            </a:r>
          </a:p>
          <a:p>
            <a:endParaRPr lang="en-GB" dirty="0"/>
          </a:p>
        </p:txBody>
      </p:sp>
      <p:sp>
        <p:nvSpPr>
          <p:cNvPr id="4" name="Date Placeholder 3">
            <a:extLst>
              <a:ext uri="{FF2B5EF4-FFF2-40B4-BE49-F238E27FC236}">
                <a16:creationId xmlns:a16="http://schemas.microsoft.com/office/drawing/2014/main" id="{E82A3E56-E5C9-1DB2-A682-73C53DB8F637}"/>
              </a:ext>
            </a:extLst>
          </p:cNvPr>
          <p:cNvSpPr>
            <a:spLocks noGrp="1"/>
          </p:cNvSpPr>
          <p:nvPr>
            <p:ph type="dt" sz="half" idx="10"/>
          </p:nvPr>
        </p:nvSpPr>
        <p:spPr/>
        <p:txBody>
          <a:bodyPr/>
          <a:lstStyle/>
          <a:p>
            <a:fld id="{0BFF5422-0E19-4F8A-B725-F7971EDCCC27}" type="datetimeyyyy">
              <a:rPr lang="en-US" smtClean="0"/>
              <a:t>2023</a:t>
            </a:fld>
            <a:endParaRPr lang="en-US" dirty="0"/>
          </a:p>
        </p:txBody>
      </p:sp>
      <p:sp>
        <p:nvSpPr>
          <p:cNvPr id="6" name="Slide Number Placeholder 5">
            <a:extLst>
              <a:ext uri="{FF2B5EF4-FFF2-40B4-BE49-F238E27FC236}">
                <a16:creationId xmlns:a16="http://schemas.microsoft.com/office/drawing/2014/main" id="{63E30ABD-0C21-5A7D-8E34-D90F43479F02}"/>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5209740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8766ED-F716-E6C0-804F-FF51BC9B4BD1}"/>
              </a:ext>
            </a:extLst>
          </p:cNvPr>
          <p:cNvSpPr txBox="1"/>
          <p:nvPr/>
        </p:nvSpPr>
        <p:spPr>
          <a:xfrm>
            <a:off x="3049859" y="375376"/>
            <a:ext cx="6099716" cy="6107249"/>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rPr>
              <a:t>WHO IS……………………………………………………………….?                          				</a:t>
            </a:r>
            <a:endParaRPr lang="en-GB" sz="14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A…………………………………………………………………………………..</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Lover of……………………………………………………………………………</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Who feels …………………………………………………………………………</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Who fears…………………………………………………………………………</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Who would have liked to have met………………………………………………</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Who would like to visit…………………………………………………………..</a:t>
            </a:r>
            <a:endParaRPr lang="en-GB" sz="1400" dirty="0">
              <a:effectLst/>
              <a:latin typeface="Times New Roman" panose="02020603050405020304" pitchFamily="18" charset="0"/>
              <a:ea typeface="Times New Roman" panose="02020603050405020304" pitchFamily="18" charset="0"/>
            </a:endParaRPr>
          </a:p>
          <a:p>
            <a:pPr>
              <a:lnSpc>
                <a:spcPct val="200000"/>
              </a:lnSpc>
            </a:pPr>
            <a:r>
              <a:rPr lang="en-GB" sz="1800" dirty="0">
                <a:effectLst/>
                <a:latin typeface="Calibri" panose="020F0502020204030204" pitchFamily="34" charset="0"/>
                <a:ea typeface="Times New Roman" panose="02020603050405020304" pitchFamily="18" charset="0"/>
              </a:rPr>
              <a:t>Resident in ……………………………………………………………………….</a:t>
            </a:r>
            <a:endParaRPr lang="en-GB"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39753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B7A6-C915-24F8-12E1-D94B217D7AB2}"/>
              </a:ext>
            </a:extLst>
          </p:cNvPr>
          <p:cNvSpPr>
            <a:spLocks noGrp="1"/>
          </p:cNvSpPr>
          <p:nvPr>
            <p:ph type="title"/>
          </p:nvPr>
        </p:nvSpPr>
        <p:spPr>
          <a:xfrm>
            <a:off x="838200" y="365126"/>
            <a:ext cx="10515600" cy="624226"/>
          </a:xfrm>
        </p:spPr>
        <p:txBody>
          <a:bodyPr>
            <a:normAutofit fontScale="90000"/>
          </a:bodyPr>
          <a:lstStyle/>
          <a:p>
            <a:pPr algn="ctr"/>
            <a:r>
              <a:rPr lang="en-GB" b="1" dirty="0"/>
              <a:t>WHO ARE YOU?</a:t>
            </a:r>
          </a:p>
        </p:txBody>
      </p:sp>
      <p:sp>
        <p:nvSpPr>
          <p:cNvPr id="3" name="Content Placeholder 2">
            <a:extLst>
              <a:ext uri="{FF2B5EF4-FFF2-40B4-BE49-F238E27FC236}">
                <a16:creationId xmlns:a16="http://schemas.microsoft.com/office/drawing/2014/main" id="{2ED0870E-B24A-4934-F8C0-E28E6BB68BC5}"/>
              </a:ext>
            </a:extLst>
          </p:cNvPr>
          <p:cNvSpPr>
            <a:spLocks noGrp="1"/>
          </p:cNvSpPr>
          <p:nvPr>
            <p:ph idx="1"/>
          </p:nvPr>
        </p:nvSpPr>
        <p:spPr>
          <a:xfrm>
            <a:off x="419725" y="989352"/>
            <a:ext cx="11362544" cy="5646975"/>
          </a:xfrm>
        </p:spPr>
        <p:txBody>
          <a:bodyPr>
            <a:normAutofit/>
          </a:bodyPr>
          <a:lstStyle/>
          <a:p>
            <a:pPr marL="0" indent="0">
              <a:buNone/>
            </a:pPr>
            <a:endParaRPr lang="en-GB" sz="3200" dirty="0">
              <a:effectLst/>
              <a:latin typeface="Calibri" panose="020F0502020204030204" pitchFamily="34" charset="0"/>
              <a:ea typeface="Times New Roman" panose="02020603050405020304" pitchFamily="18" charset="0"/>
            </a:endParaRPr>
          </a:p>
          <a:p>
            <a:pPr marL="0" indent="0">
              <a:buNone/>
            </a:pPr>
            <a:r>
              <a:rPr lang="en-GB" sz="3200" dirty="0">
                <a:effectLst/>
                <a:latin typeface="Calibri" panose="020F0502020204030204" pitchFamily="34" charset="0"/>
                <a:ea typeface="Times New Roman" panose="02020603050405020304" pitchFamily="18" charset="0"/>
              </a:rPr>
              <a:t>Who </a:t>
            </a:r>
            <a:r>
              <a:rPr lang="en-GB" sz="3200" dirty="0">
                <a:latin typeface="Calibri" panose="020F0502020204030204" pitchFamily="34" charset="0"/>
                <a:ea typeface="Times New Roman" panose="02020603050405020304" pitchFamily="18" charset="0"/>
              </a:rPr>
              <a:t>is </a:t>
            </a:r>
            <a:r>
              <a:rPr lang="en-GB" sz="3200" dirty="0">
                <a:effectLst/>
                <a:latin typeface="Calibri" panose="020F0502020204030204" pitchFamily="34" charset="0"/>
                <a:ea typeface="Times New Roman" panose="02020603050405020304" pitchFamily="18" charset="0"/>
              </a:rPr>
              <a:t>Adam Bushnell?                          				</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effectLst/>
                <a:ea typeface="Times New Roman" panose="02020603050405020304" pitchFamily="18" charset="0"/>
              </a:rPr>
              <a:t>A N</a:t>
            </a:r>
            <a:r>
              <a:rPr lang="en-GB" sz="3200" dirty="0">
                <a:effectLst/>
                <a:latin typeface="Calibri" panose="020F0502020204030204" pitchFamily="34" charset="0"/>
                <a:ea typeface="Times New Roman" panose="02020603050405020304" pitchFamily="18" charset="0"/>
              </a:rPr>
              <a:t>etflix watcher, hard worker and bookworm. Slave to 3 children.</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effectLst/>
                <a:latin typeface="Calibri" panose="020F0502020204030204" pitchFamily="34" charset="0"/>
                <a:ea typeface="Times New Roman" panose="02020603050405020304" pitchFamily="18" charset="0"/>
              </a:rPr>
              <a:t>Lover of Belle the dog. </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effectLst/>
                <a:latin typeface="Calibri" panose="020F0502020204030204" pitchFamily="34" charset="0"/>
                <a:ea typeface="Times New Roman" panose="02020603050405020304" pitchFamily="18" charset="0"/>
              </a:rPr>
              <a:t>Who feels grateful and excited.</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effectLst/>
                <a:latin typeface="Calibri" panose="020F0502020204030204" pitchFamily="34" charset="0"/>
                <a:ea typeface="Times New Roman" panose="02020603050405020304" pitchFamily="18" charset="0"/>
              </a:rPr>
              <a:t>Who fears failure and heights.</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effectLst/>
                <a:latin typeface="Calibri" panose="020F0502020204030204" pitchFamily="34" charset="0"/>
                <a:ea typeface="Times New Roman" panose="02020603050405020304" pitchFamily="18" charset="0"/>
              </a:rPr>
              <a:t>Who would have liked to have met Mohammad Ali. </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effectLst/>
                <a:latin typeface="Calibri" panose="020F0502020204030204" pitchFamily="34" charset="0"/>
                <a:ea typeface="Times New Roman" panose="02020603050405020304" pitchFamily="18" charset="0"/>
              </a:rPr>
              <a:t>Who would like to visit India and Mexico.</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effectLst/>
                <a:latin typeface="Calibri" panose="020F0502020204030204" pitchFamily="34" charset="0"/>
                <a:ea typeface="Times New Roman" panose="02020603050405020304" pitchFamily="18" charset="0"/>
              </a:rPr>
              <a:t>Resident in historic, ancient and undiscovered Durham.</a:t>
            </a:r>
            <a:endParaRPr lang="en-GB"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568258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10E4-0FF4-47CB-AC46-12A3B7FFE14E}"/>
              </a:ext>
            </a:extLst>
          </p:cNvPr>
          <p:cNvSpPr>
            <a:spLocks noGrp="1"/>
          </p:cNvSpPr>
          <p:nvPr>
            <p:ph type="title"/>
          </p:nvPr>
        </p:nvSpPr>
        <p:spPr/>
        <p:txBody>
          <a:bodyPr/>
          <a:lstStyle/>
          <a:p>
            <a:pPr algn="ctr"/>
            <a:r>
              <a:rPr lang="en-GB" dirty="0"/>
              <a:t>Character Descriptions</a:t>
            </a:r>
          </a:p>
        </p:txBody>
      </p:sp>
      <p:sp>
        <p:nvSpPr>
          <p:cNvPr id="3" name="Content Placeholder 2">
            <a:extLst>
              <a:ext uri="{FF2B5EF4-FFF2-40B4-BE49-F238E27FC236}">
                <a16:creationId xmlns:a16="http://schemas.microsoft.com/office/drawing/2014/main" id="{BB76B5A8-23B8-F779-437C-54094B793A05}"/>
              </a:ext>
            </a:extLst>
          </p:cNvPr>
          <p:cNvSpPr>
            <a:spLocks noGrp="1"/>
          </p:cNvSpPr>
          <p:nvPr>
            <p:ph idx="1"/>
          </p:nvPr>
        </p:nvSpPr>
        <p:spPr/>
        <p:txBody>
          <a:bodyPr/>
          <a:lstStyle/>
          <a:p>
            <a:pPr marL="0" indent="0" algn="ctr">
              <a:lnSpc>
                <a:spcPct val="20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Choose someone for whom you have strong feelings (positive or negative)</a:t>
            </a:r>
          </a:p>
          <a:p>
            <a:pPr marL="0" indent="0">
              <a:lnSpc>
                <a:spcPct val="20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I____________________________</a:t>
            </a:r>
          </a:p>
          <a:p>
            <a:pPr marL="0" indent="0">
              <a:lnSpc>
                <a:spcPct val="20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my_______________________________________    </a:t>
            </a:r>
          </a:p>
          <a:p>
            <a:pPr marL="0" indent="0">
              <a:lnSpc>
                <a:spcPct val="200000"/>
              </a:lnSpc>
              <a:spcAft>
                <a:spcPts val="800"/>
              </a:spcAft>
              <a:buNone/>
            </a:pPr>
            <a:r>
              <a:rPr lang="en-GB" sz="1800" dirty="0">
                <a:latin typeface="Calibri" panose="020F0502020204030204" pitchFamily="34" charset="0"/>
                <a:ea typeface="Calibri" panose="020F0502020204030204" pitchFamily="34" charset="0"/>
                <a:cs typeface="Times New Roman" panose="02020603050405020304" pitchFamily="18" charset="0"/>
              </a:rPr>
              <a:t>M</a:t>
            </a:r>
            <a:r>
              <a:rPr lang="en-GB" sz="1800" dirty="0">
                <a:effectLst/>
                <a:latin typeface="Calibri" panose="020F0502020204030204" pitchFamily="34" charset="0"/>
                <a:ea typeface="Calibri" panose="020F0502020204030204" pitchFamily="34" charset="0"/>
                <a:cs typeface="Times New Roman" panose="02020603050405020304" pitchFamily="18" charset="0"/>
              </a:rPr>
              <a:t>um/Dad/Grandad/Grandma/sister/brother/teacher/friend/enemy/neighbour/pet</a:t>
            </a:r>
          </a:p>
          <a:p>
            <a:pPr marL="0" indent="0">
              <a:lnSpc>
                <a:spcPct val="200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BECAUSE </a:t>
            </a:r>
            <a:r>
              <a:rPr lang="en-GB" sz="28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 </a:t>
            </a:r>
            <a:endParaRPr lang="en-GB" dirty="0"/>
          </a:p>
        </p:txBody>
      </p:sp>
    </p:spTree>
    <p:extLst>
      <p:ext uri="{BB962C8B-B14F-4D97-AF65-F5344CB8AC3E}">
        <p14:creationId xmlns:p14="http://schemas.microsoft.com/office/powerpoint/2010/main" val="36898208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10E4-0FF4-47CB-AC46-12A3B7FFE14E}"/>
              </a:ext>
            </a:extLst>
          </p:cNvPr>
          <p:cNvSpPr>
            <a:spLocks noGrp="1"/>
          </p:cNvSpPr>
          <p:nvPr>
            <p:ph type="title"/>
          </p:nvPr>
        </p:nvSpPr>
        <p:spPr/>
        <p:txBody>
          <a:bodyPr/>
          <a:lstStyle/>
          <a:p>
            <a:pPr algn="ctr"/>
            <a:r>
              <a:rPr lang="en-GB" dirty="0"/>
              <a:t>Character Descriptions</a:t>
            </a:r>
          </a:p>
        </p:txBody>
      </p:sp>
      <p:sp>
        <p:nvSpPr>
          <p:cNvPr id="3" name="Content Placeholder 2">
            <a:extLst>
              <a:ext uri="{FF2B5EF4-FFF2-40B4-BE49-F238E27FC236}">
                <a16:creationId xmlns:a16="http://schemas.microsoft.com/office/drawing/2014/main" id="{BB76B5A8-23B8-F779-437C-54094B793A05}"/>
              </a:ext>
            </a:extLst>
          </p:cNvPr>
          <p:cNvSpPr>
            <a:spLocks noGrp="1"/>
          </p:cNvSpPr>
          <p:nvPr>
            <p:ph idx="1"/>
          </p:nvPr>
        </p:nvSpPr>
        <p:spPr/>
        <p:txBody>
          <a:bodyPr/>
          <a:lstStyle/>
          <a:p>
            <a:pPr marL="0" indent="0" algn="ctr">
              <a:lnSpc>
                <a:spcPct val="20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Choose someone for whom you have strong feelings (positive or negative)</a:t>
            </a:r>
          </a:p>
          <a:p>
            <a:pPr marL="0" indent="0">
              <a:lnSpc>
                <a:spcPct val="20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I love </a:t>
            </a:r>
          </a:p>
          <a:p>
            <a:pPr marL="0" indent="0">
              <a:lnSpc>
                <a:spcPct val="20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My dog </a:t>
            </a:r>
          </a:p>
          <a:p>
            <a:pPr marL="0" indent="0">
              <a:lnSpc>
                <a:spcPct val="200000"/>
              </a:lnSpc>
              <a:spcAft>
                <a:spcPts val="800"/>
              </a:spcAft>
              <a:buNone/>
            </a:pPr>
            <a:r>
              <a:rPr lang="en-GB" sz="1800" dirty="0">
                <a:latin typeface="Calibri" panose="020F0502020204030204" pitchFamily="34" charset="0"/>
                <a:ea typeface="Calibri" panose="020F0502020204030204" pitchFamily="34" charset="0"/>
                <a:cs typeface="Times New Roman" panose="02020603050405020304" pitchFamily="18" charset="0"/>
              </a:rPr>
              <a:t>M</a:t>
            </a:r>
            <a:r>
              <a:rPr lang="en-GB" sz="1800" dirty="0">
                <a:effectLst/>
                <a:latin typeface="Calibri" panose="020F0502020204030204" pitchFamily="34" charset="0"/>
                <a:ea typeface="Calibri" panose="020F0502020204030204" pitchFamily="34" charset="0"/>
                <a:cs typeface="Times New Roman" panose="02020603050405020304" pitchFamily="18" charset="0"/>
              </a:rPr>
              <a:t>um/Dad/Grandad/Grandma/sister/brother/teacher/friend/enemy/neighbour/pet</a:t>
            </a:r>
          </a:p>
          <a:p>
            <a:pPr marL="0" indent="0">
              <a:lnSpc>
                <a:spcPct val="200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BECAUSE </a:t>
            </a:r>
            <a:r>
              <a:rPr lang="en-GB" sz="1800" dirty="0">
                <a:effectLst/>
                <a:latin typeface="Calibri" panose="020F0502020204030204" pitchFamily="34" charset="0"/>
                <a:ea typeface="Calibri" panose="020F0502020204030204" pitchFamily="34" charset="0"/>
                <a:cs typeface="Times New Roman" panose="02020603050405020304" pitchFamily="18" charset="0"/>
              </a:rPr>
              <a:t>she is so clever, loyal and full of fun. </a:t>
            </a:r>
            <a:endParaRPr lang="en-GB" dirty="0"/>
          </a:p>
        </p:txBody>
      </p:sp>
    </p:spTree>
    <p:extLst>
      <p:ext uri="{BB962C8B-B14F-4D97-AF65-F5344CB8AC3E}">
        <p14:creationId xmlns:p14="http://schemas.microsoft.com/office/powerpoint/2010/main" val="90020623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10E4-0FF4-47CB-AC46-12A3B7FFE14E}"/>
              </a:ext>
            </a:extLst>
          </p:cNvPr>
          <p:cNvSpPr>
            <a:spLocks noGrp="1"/>
          </p:cNvSpPr>
          <p:nvPr>
            <p:ph type="title"/>
          </p:nvPr>
        </p:nvSpPr>
        <p:spPr/>
        <p:txBody>
          <a:bodyPr>
            <a:normAutofit/>
          </a:bodyPr>
          <a:lstStyle/>
          <a:p>
            <a:pPr algn="ctr"/>
            <a:r>
              <a:rPr lang="en-GB" sz="2800" dirty="0">
                <a:effectLst/>
                <a:latin typeface="Calibri" panose="020F0502020204030204" pitchFamily="34" charset="0"/>
                <a:ea typeface="Calibri" panose="020F0502020204030204" pitchFamily="34" charset="0"/>
                <a:cs typeface="Times New Roman" panose="02020603050405020304" pitchFamily="18" charset="0"/>
              </a:rPr>
              <a:t>Add more detail and description for the person chosen and why you feel the way you do about them</a:t>
            </a:r>
            <a:r>
              <a:rPr lang="en-GB" sz="2800" dirty="0">
                <a:latin typeface="Calibri" panose="020F0502020204030204" pitchFamily="34" charset="0"/>
                <a:ea typeface="Calibri" panose="020F0502020204030204" pitchFamily="34" charset="0"/>
                <a:cs typeface="Times New Roman" panose="02020603050405020304" pitchFamily="18" charset="0"/>
              </a:rPr>
              <a:t>.</a:t>
            </a:r>
            <a:endParaRPr lang="en-GB" sz="2800" dirty="0"/>
          </a:p>
        </p:txBody>
      </p:sp>
      <p:sp>
        <p:nvSpPr>
          <p:cNvPr id="3" name="Content Placeholder 2">
            <a:extLst>
              <a:ext uri="{FF2B5EF4-FFF2-40B4-BE49-F238E27FC236}">
                <a16:creationId xmlns:a16="http://schemas.microsoft.com/office/drawing/2014/main" id="{BB76B5A8-23B8-F779-437C-54094B793A05}"/>
              </a:ext>
            </a:extLst>
          </p:cNvPr>
          <p:cNvSpPr>
            <a:spLocks noGrp="1"/>
          </p:cNvSpPr>
          <p:nvPr>
            <p:ph idx="1"/>
          </p:nvPr>
        </p:nvSpPr>
        <p:spPr/>
        <p:txBody>
          <a:bodyPr/>
          <a:lstStyle/>
          <a:p>
            <a:pPr marL="0" indent="0">
              <a:lnSpc>
                <a:spcPct val="200000"/>
              </a:lnSpc>
              <a:spcAft>
                <a:spcPts val="800"/>
              </a:spcAft>
              <a:buNone/>
            </a:pPr>
            <a:r>
              <a:rPr lang="en-GB" dirty="0"/>
              <a:t>She looked at me with her head cocked to one side as she searched my soul with her cavernous eyes of ink, deeper than any ocean. Using her many super powers, I found myself walking to the treat tin and offering her one. Her training had taken such a long time but now, at last, she had done it. I was a human treat dispenser. </a:t>
            </a:r>
          </a:p>
        </p:txBody>
      </p:sp>
    </p:spTree>
    <p:extLst>
      <p:ext uri="{BB962C8B-B14F-4D97-AF65-F5344CB8AC3E}">
        <p14:creationId xmlns:p14="http://schemas.microsoft.com/office/powerpoint/2010/main" val="377152593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Setting Descriptions</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a:xfrm>
            <a:off x="838200" y="1569148"/>
            <a:ext cx="10515600" cy="4351338"/>
          </a:xfrm>
        </p:spPr>
        <p:txBody>
          <a:bodyPr>
            <a:normAutofit fontScale="25000" lnSpcReduction="20000"/>
          </a:bodyPr>
          <a:lstStyle/>
          <a:p>
            <a:pPr marL="0" indent="0">
              <a:lnSpc>
                <a:spcPct val="200000"/>
              </a:lnSpc>
              <a:spcAft>
                <a:spcPts val="800"/>
              </a:spcAft>
              <a:buNone/>
            </a:pPr>
            <a:r>
              <a:rPr lang="en-GB" sz="8000" dirty="0">
                <a:effectLst/>
                <a:latin typeface="Calibri" panose="020F0502020204030204" pitchFamily="34" charset="0"/>
                <a:ea typeface="Calibri" panose="020F0502020204030204" pitchFamily="34" charset="0"/>
                <a:cs typeface="Times New Roman" panose="02020603050405020304" pitchFamily="18" charset="0"/>
              </a:rPr>
              <a:t>Use the following sentence stems as a stimulus for a setting description:</a:t>
            </a:r>
          </a:p>
          <a:p>
            <a:pPr marL="342900" lvl="0" indent="-342900">
              <a:lnSpc>
                <a:spcPct val="200000"/>
              </a:lnSpc>
              <a:spcAft>
                <a:spcPts val="800"/>
              </a:spcAft>
              <a:buFont typeface="Wingdings 3" pitchFamily="2" charset="2"/>
              <a:buChar char=""/>
              <a:tabLst>
                <a:tab pos="457200" algn="l"/>
              </a:tabLst>
            </a:pPr>
            <a:r>
              <a:rPr lang="en-GB" sz="8000" dirty="0">
                <a:effectLst/>
                <a:latin typeface="Calibri" panose="020F0502020204030204" pitchFamily="34" charset="0"/>
                <a:ea typeface="Calibri" panose="020F0502020204030204" pitchFamily="34" charset="0"/>
                <a:cs typeface="Times New Roman" panose="02020603050405020304" pitchFamily="18" charset="0"/>
              </a:rPr>
              <a:t>My favourite place is………………………………………………………</a:t>
            </a:r>
          </a:p>
          <a:p>
            <a:pPr marL="342900" lvl="0" indent="-342900">
              <a:lnSpc>
                <a:spcPct val="200000"/>
              </a:lnSpc>
              <a:spcAft>
                <a:spcPts val="800"/>
              </a:spcAft>
              <a:buFont typeface="Wingdings 3" pitchFamily="2" charset="2"/>
              <a:buChar char=""/>
              <a:tabLst>
                <a:tab pos="457200" algn="l"/>
              </a:tabLst>
            </a:pPr>
            <a:r>
              <a:rPr lang="en-GB" sz="8000" dirty="0">
                <a:effectLst/>
                <a:latin typeface="Calibri" panose="020F0502020204030204" pitchFamily="34" charset="0"/>
                <a:ea typeface="Calibri" panose="020F0502020204030204" pitchFamily="34" charset="0"/>
                <a:cs typeface="Times New Roman" panose="02020603050405020304" pitchFamily="18" charset="0"/>
              </a:rPr>
              <a:t>I hate going to……………………………………………………………...</a:t>
            </a:r>
          </a:p>
          <a:p>
            <a:pPr marL="342900" lvl="0" indent="-342900">
              <a:lnSpc>
                <a:spcPct val="200000"/>
              </a:lnSpc>
              <a:spcAft>
                <a:spcPts val="800"/>
              </a:spcAft>
              <a:buFont typeface="Wingdings 3" pitchFamily="2" charset="2"/>
              <a:buChar char=""/>
              <a:tabLst>
                <a:tab pos="457200" algn="l"/>
              </a:tabLst>
            </a:pPr>
            <a:r>
              <a:rPr lang="en-GB" sz="8000" dirty="0">
                <a:effectLst/>
                <a:latin typeface="Calibri" panose="020F0502020204030204" pitchFamily="34" charset="0"/>
                <a:ea typeface="Calibri" panose="020F0502020204030204" pitchFamily="34" charset="0"/>
                <a:cs typeface="Times New Roman" panose="02020603050405020304" pitchFamily="18" charset="0"/>
              </a:rPr>
              <a:t>I was really excited when I went to…………………………………</a:t>
            </a:r>
          </a:p>
          <a:p>
            <a:pPr marL="342900" lvl="0" indent="-342900">
              <a:lnSpc>
                <a:spcPct val="200000"/>
              </a:lnSpc>
              <a:spcAft>
                <a:spcPts val="800"/>
              </a:spcAft>
              <a:buFont typeface="Wingdings 3" pitchFamily="2" charset="2"/>
              <a:buChar char=""/>
              <a:tabLst>
                <a:tab pos="457200" algn="l"/>
              </a:tabLst>
            </a:pPr>
            <a:r>
              <a:rPr lang="en-GB" sz="8000" dirty="0">
                <a:effectLst/>
                <a:latin typeface="Calibri" panose="020F0502020204030204" pitchFamily="34" charset="0"/>
                <a:ea typeface="Calibri" panose="020F0502020204030204" pitchFamily="34" charset="0"/>
                <a:cs typeface="Times New Roman" panose="02020603050405020304" pitchFamily="18" charset="0"/>
              </a:rPr>
              <a:t>I really want to go back to………………………………………………</a:t>
            </a:r>
          </a:p>
          <a:p>
            <a:endParaRPr lang="en-GB" dirty="0"/>
          </a:p>
        </p:txBody>
      </p:sp>
    </p:spTree>
    <p:extLst>
      <p:ext uri="{BB962C8B-B14F-4D97-AF65-F5344CB8AC3E}">
        <p14:creationId xmlns:p14="http://schemas.microsoft.com/office/powerpoint/2010/main" val="253994462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Setting Descriptions</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a:xfrm>
            <a:off x="838200" y="1569148"/>
            <a:ext cx="10515600" cy="4351338"/>
          </a:xfrm>
        </p:spPr>
        <p:txBody>
          <a:bodyPr>
            <a:normAutofit/>
          </a:bodyPr>
          <a:lstStyle/>
          <a:p>
            <a:pPr marL="0" indent="0">
              <a:lnSpc>
                <a:spcPct val="20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NOTE: Craft a description of a setting by writing a couple of telling sentences and developing them into a series of showing sentences using more detail.</a:t>
            </a: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TIPS: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Brainstorm words and phrases for the setting.</a:t>
            </a: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Just write whatever comes into your head without censoring.</a:t>
            </a:r>
          </a:p>
          <a:p>
            <a:pPr marL="0" indent="0" algn="just">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These are likely to be the most important details that frame the setting.</a:t>
            </a:r>
          </a:p>
          <a:p>
            <a:pPr marL="0" indent="0">
              <a:lnSpc>
                <a:spcPct val="107000"/>
              </a:lnSpc>
              <a:spcAft>
                <a:spcPts val="800"/>
              </a:spcAft>
              <a:buNone/>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Include:</a:t>
            </a:r>
            <a:r>
              <a:rPr lang="en-GB" sz="1800" i="1" dirty="0">
                <a:latin typeface="Calibri" panose="020F0502020204030204" pitchFamily="34" charset="0"/>
                <a:ea typeface="Calibri" panose="020F0502020204030204" pitchFamily="34" charset="0"/>
                <a:cs typeface="Times New Roman" panose="02020603050405020304" pitchFamily="18" charset="0"/>
              </a:rPr>
              <a:t> </a:t>
            </a:r>
            <a:r>
              <a:rPr lang="en-GB" sz="1800" dirty="0">
                <a:latin typeface="Calibri" panose="020F0502020204030204" pitchFamily="34" charset="0"/>
                <a:ea typeface="Calibri" panose="020F0502020204030204" pitchFamily="34" charset="0"/>
                <a:cs typeface="Times New Roman" panose="02020603050405020304" pitchFamily="18" charset="0"/>
              </a:rPr>
              <a:t>Your 5 senses. What can you see and hear? What can you feel on your skin or under you feet? Are there any smells or tastes in the air? </a:t>
            </a:r>
            <a:endParaRPr lang="en-GB" dirty="0"/>
          </a:p>
        </p:txBody>
      </p:sp>
    </p:spTree>
    <p:extLst>
      <p:ext uri="{BB962C8B-B14F-4D97-AF65-F5344CB8AC3E}">
        <p14:creationId xmlns:p14="http://schemas.microsoft.com/office/powerpoint/2010/main" val="3356775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Setting Descriptions</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a:xfrm>
            <a:off x="838200" y="1569148"/>
            <a:ext cx="10515600" cy="4351338"/>
          </a:xfrm>
        </p:spPr>
        <p:txBody>
          <a:bodyPr>
            <a:normAutofit fontScale="40000" lnSpcReduction="20000"/>
          </a:bodyPr>
          <a:lstStyle/>
          <a:p>
            <a:pPr marL="0" indent="0" algn="ctr">
              <a:lnSpc>
                <a:spcPct val="200000"/>
              </a:lnSpc>
              <a:spcAft>
                <a:spcPts val="800"/>
              </a:spcAft>
              <a:buNone/>
            </a:pPr>
            <a:r>
              <a:rPr lang="en-GB" sz="8000" dirty="0">
                <a:effectLst/>
                <a:latin typeface="Calibri" panose="020F0502020204030204" pitchFamily="34" charset="0"/>
                <a:ea typeface="Calibri" panose="020F0502020204030204" pitchFamily="34" charset="0"/>
                <a:cs typeface="Times New Roman" panose="02020603050405020304" pitchFamily="18" charset="0"/>
              </a:rPr>
              <a:t>The Metro Centre</a:t>
            </a:r>
          </a:p>
          <a:p>
            <a:pPr marL="0" indent="0">
              <a:lnSpc>
                <a:spcPct val="200000"/>
              </a:lnSpc>
              <a:spcAft>
                <a:spcPts val="800"/>
              </a:spcAft>
              <a:buNone/>
            </a:pPr>
            <a:r>
              <a:rPr lang="en-GB" sz="8000" dirty="0">
                <a:latin typeface="Calibri" panose="020F0502020204030204" pitchFamily="34" charset="0"/>
                <a:ea typeface="Calibri" panose="020F0502020204030204" pitchFamily="34" charset="0"/>
                <a:cs typeface="Times New Roman" panose="02020603050405020304" pitchFamily="18" charset="0"/>
              </a:rPr>
              <a:t>bright lights, miserable people, screaming kids, deadly train, tang of bleach, cleaning fluid, hospital vibes, noisy adverts, taste of retail desperation, Metro Gnome screeches.</a:t>
            </a:r>
            <a:endParaRPr lang="en-GB" sz="8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04413138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7048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5FFC13D-012C-E846-96A8-473A014E55ED}"/>
              </a:ext>
            </a:extLst>
          </p:cNvPr>
          <p:cNvSpPr>
            <a:spLocks noGrp="1" noChangeArrowheads="1"/>
          </p:cNvSpPr>
          <p:nvPr>
            <p:ph type="title"/>
          </p:nvPr>
        </p:nvSpPr>
        <p:spPr>
          <a:xfrm>
            <a:off x="1981200" y="2286000"/>
            <a:ext cx="8229600" cy="1143000"/>
          </a:xfrm>
        </p:spPr>
        <p:txBody>
          <a:bodyPr/>
          <a:lstStyle/>
          <a:p>
            <a:pPr eaLnBrk="1" hangingPunct="1"/>
            <a:r>
              <a:rPr lang="en-US" altLang="en-US" dirty="0">
                <a:ea typeface="ＭＳ Ｐゴシック" panose="020B0600070205080204" pitchFamily="34" charset="-128"/>
              </a:rPr>
              <a:t>Why do you want to be a teacher?</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B397-0AE5-3C46-B557-4E36981BCA7B}"/>
              </a:ext>
            </a:extLst>
          </p:cNvPr>
          <p:cNvSpPr>
            <a:spLocks noGrp="1"/>
          </p:cNvSpPr>
          <p:nvPr>
            <p:ph type="title"/>
          </p:nvPr>
        </p:nvSpPr>
        <p:spPr/>
        <p:txBody>
          <a:bodyPr/>
          <a:lstStyle/>
          <a:p>
            <a:pPr algn="ctr"/>
            <a:r>
              <a:rPr lang="en-GB" dirty="0"/>
              <a:t>What does good writing look like?</a:t>
            </a:r>
          </a:p>
        </p:txBody>
      </p:sp>
      <p:sp>
        <p:nvSpPr>
          <p:cNvPr id="3" name="TextBox 2">
            <a:extLst>
              <a:ext uri="{FF2B5EF4-FFF2-40B4-BE49-F238E27FC236}">
                <a16:creationId xmlns:a16="http://schemas.microsoft.com/office/drawing/2014/main" id="{63E04AB1-0C3D-3C41-96ED-93F187D7877F}"/>
              </a:ext>
            </a:extLst>
          </p:cNvPr>
          <p:cNvSpPr txBox="1"/>
          <p:nvPr/>
        </p:nvSpPr>
        <p:spPr>
          <a:xfrm>
            <a:off x="1643063" y="1571625"/>
            <a:ext cx="9258300" cy="5570756"/>
          </a:xfrm>
          <a:prstGeom prst="rect">
            <a:avLst/>
          </a:prstGeom>
          <a:noFill/>
        </p:spPr>
        <p:txBody>
          <a:bodyPr wrap="square" rtlCol="0">
            <a:spAutoFit/>
          </a:bodyPr>
          <a:lstStyle/>
          <a:p>
            <a:r>
              <a:rPr lang="en-GB" sz="2400" dirty="0"/>
              <a:t>Anton Chekov is quoted on many websites to have said, “Don’t tell me the moon is shining; show me the glint of light on broken glass.” </a:t>
            </a:r>
          </a:p>
          <a:p>
            <a:endParaRPr lang="en-GB" sz="2400" dirty="0"/>
          </a:p>
          <a:p>
            <a:r>
              <a:rPr lang="en-GB" sz="2400" dirty="0"/>
              <a:t>However, this is an interpretation and abbreviation of the real quotation which comes from a letter Chekhov wrote to his brother Alexander in May of 1886 when offering advise on how to become a successful writer,</a:t>
            </a:r>
          </a:p>
          <a:p>
            <a:endParaRPr lang="en-GB" sz="2400" dirty="0"/>
          </a:p>
          <a:p>
            <a:r>
              <a:rPr lang="en-GB" sz="2400" dirty="0"/>
              <a:t>“In descriptions of Nature one must seize on small details, grouping them so that when the reader closes his eyes he gets a picture. For instance, you’ll have a moonlit night if you write that on the mill dam a piece of glass from a broken bottle glittered like a bright little star, and that the black shadow of a dog or a wolf rolled past like a ball.” p14 Introduction (1959).</a:t>
            </a:r>
          </a:p>
          <a:p>
            <a:endParaRPr lang="en-GB" sz="4400" dirty="0"/>
          </a:p>
        </p:txBody>
      </p:sp>
    </p:spTree>
    <p:extLst>
      <p:ext uri="{BB962C8B-B14F-4D97-AF65-F5344CB8AC3E}">
        <p14:creationId xmlns:p14="http://schemas.microsoft.com/office/powerpoint/2010/main" val="440751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83301BA8-8A73-E94B-A0DD-D3B1E2DDE9FB}"/>
              </a:ext>
            </a:extLst>
          </p:cNvPr>
          <p:cNvSpPr>
            <a:spLocks noGrp="1" noChangeArrowheads="1"/>
          </p:cNvSpPr>
          <p:nvPr>
            <p:ph type="ctrTitle"/>
          </p:nvPr>
        </p:nvSpPr>
        <p:spPr/>
        <p:txBody>
          <a:bodyPr/>
          <a:lstStyle/>
          <a:p>
            <a:r>
              <a:rPr lang="en-GB" altLang="en-US" dirty="0">
                <a:ea typeface="ＭＳ Ｐゴシック" panose="020B0600070205080204" pitchFamily="34" charset="-128"/>
              </a:rPr>
              <a:t>Good writing doesn’t have to be long . . . </a:t>
            </a:r>
          </a:p>
        </p:txBody>
      </p:sp>
      <p:sp>
        <p:nvSpPr>
          <p:cNvPr id="45058" name="Subtitle 2">
            <a:extLst>
              <a:ext uri="{FF2B5EF4-FFF2-40B4-BE49-F238E27FC236}">
                <a16:creationId xmlns:a16="http://schemas.microsoft.com/office/drawing/2014/main" id="{8107B2A8-E754-2540-AC77-9F651D7DDFE3}"/>
              </a:ext>
            </a:extLst>
          </p:cNvPr>
          <p:cNvSpPr>
            <a:spLocks noGrp="1" noChangeArrowheads="1"/>
          </p:cNvSpPr>
          <p:nvPr>
            <p:ph type="subTitle" idx="1"/>
          </p:nvPr>
        </p:nvSpPr>
        <p:spPr/>
        <p:txBody>
          <a:bodyPr/>
          <a:lstStyle/>
          <a:p>
            <a:endParaRPr lang="en-GB" altLang="en-US" b="1"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36945702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83301BA8-8A73-E94B-A0DD-D3B1E2DDE9FB}"/>
              </a:ext>
            </a:extLst>
          </p:cNvPr>
          <p:cNvSpPr>
            <a:spLocks noGrp="1" noChangeArrowheads="1"/>
          </p:cNvSpPr>
          <p:nvPr>
            <p:ph type="ctrTitle"/>
          </p:nvPr>
        </p:nvSpPr>
        <p:spPr/>
        <p:txBody>
          <a:bodyPr/>
          <a:lstStyle/>
          <a:p>
            <a:r>
              <a:rPr lang="en-GB" altLang="en-US">
                <a:ea typeface="ＭＳ Ｐゴシック" panose="020B0600070205080204" pitchFamily="34" charset="-128"/>
              </a:rPr>
              <a:t>Exactly 50 Words</a:t>
            </a:r>
          </a:p>
        </p:txBody>
      </p:sp>
      <p:sp>
        <p:nvSpPr>
          <p:cNvPr id="45058" name="Subtitle 2">
            <a:extLst>
              <a:ext uri="{FF2B5EF4-FFF2-40B4-BE49-F238E27FC236}">
                <a16:creationId xmlns:a16="http://schemas.microsoft.com/office/drawing/2014/main" id="{8107B2A8-E754-2540-AC77-9F651D7DDFE3}"/>
              </a:ext>
            </a:extLst>
          </p:cNvPr>
          <p:cNvSpPr>
            <a:spLocks noGrp="1" noChangeArrowheads="1"/>
          </p:cNvSpPr>
          <p:nvPr>
            <p:ph type="subTitle" idx="1"/>
          </p:nvPr>
        </p:nvSpPr>
        <p:spPr/>
        <p:txBody>
          <a:bodyPr/>
          <a:lstStyle/>
          <a:p>
            <a:r>
              <a:rPr lang="en-GB" altLang="en-US" b="1">
                <a:solidFill>
                  <a:srgbClr val="FF0000"/>
                </a:solidFill>
                <a:ea typeface="ＭＳ Ｐゴシック" panose="020B0600070205080204" pitchFamily="34" charset="-128"/>
              </a:rPr>
              <a:t>Writing doesn’t have to be lengthy to be good</a:t>
            </a:r>
          </a:p>
        </p:txBody>
      </p:sp>
    </p:spTree>
    <p:extLst>
      <p:ext uri="{BB962C8B-B14F-4D97-AF65-F5344CB8AC3E}">
        <p14:creationId xmlns:p14="http://schemas.microsoft.com/office/powerpoint/2010/main" val="374889425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D0250986-4377-A945-A901-C5DE846266C4}"/>
              </a:ext>
            </a:extLst>
          </p:cNvPr>
          <p:cNvSpPr>
            <a:spLocks noGrp="1" noChangeArrowheads="1"/>
          </p:cNvSpPr>
          <p:nvPr>
            <p:ph type="title"/>
          </p:nvPr>
        </p:nvSpPr>
        <p:spPr/>
        <p:txBody>
          <a:bodyPr/>
          <a:lstStyle/>
          <a:p>
            <a:pPr algn="ctr"/>
            <a:r>
              <a:rPr lang="en-GB" altLang="en-US" dirty="0">
                <a:ea typeface="ＭＳ Ｐゴシック" panose="020B0600070205080204" pitchFamily="34" charset="-128"/>
              </a:rPr>
              <a:t>What is a 50 word story?</a:t>
            </a:r>
          </a:p>
        </p:txBody>
      </p:sp>
      <p:sp>
        <p:nvSpPr>
          <p:cNvPr id="46082" name="Content Placeholder 2">
            <a:extLst>
              <a:ext uri="{FF2B5EF4-FFF2-40B4-BE49-F238E27FC236}">
                <a16:creationId xmlns:a16="http://schemas.microsoft.com/office/drawing/2014/main" id="{66D88821-AFE3-A34B-8778-943077CB7D03}"/>
              </a:ext>
            </a:extLst>
          </p:cNvPr>
          <p:cNvSpPr>
            <a:spLocks noGrp="1" noChangeArrowheads="1"/>
          </p:cNvSpPr>
          <p:nvPr>
            <p:ph idx="1"/>
          </p:nvPr>
        </p:nvSpPr>
        <p:spPr/>
        <p:txBody>
          <a:bodyPr/>
          <a:lstStyle/>
          <a:p>
            <a:r>
              <a:rPr lang="en-GB" altLang="en-US">
                <a:ea typeface="ＭＳ Ｐゴシック" panose="020B0600070205080204" pitchFamily="34" charset="-128"/>
              </a:rPr>
              <a:t>A very, very short story that has exactly 50 words in it. This is excluding the title which can have up to 15 words in it.</a:t>
            </a:r>
          </a:p>
          <a:p>
            <a:r>
              <a:rPr lang="en-GB" altLang="en-US">
                <a:ea typeface="ＭＳ Ｐゴシック" panose="020B0600070205080204" pitchFamily="34" charset="-128"/>
              </a:rPr>
              <a:t>It has the same construction as a story in that it has a beginning, a middle and an end.</a:t>
            </a:r>
          </a:p>
          <a:p>
            <a:r>
              <a:rPr lang="en-GB" altLang="en-US">
                <a:ea typeface="ＭＳ Ｐゴシック" panose="020B0600070205080204" pitchFamily="34" charset="-128"/>
              </a:rPr>
              <a:t>It must tell a complete story.</a:t>
            </a:r>
          </a:p>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210779220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8B24C1A-6058-2A49-AB04-876E0600E518}"/>
              </a:ext>
            </a:extLst>
          </p:cNvPr>
          <p:cNvSpPr>
            <a:spLocks noGrp="1" noChangeArrowheads="1"/>
          </p:cNvSpPr>
          <p:nvPr>
            <p:ph type="title"/>
          </p:nvPr>
        </p:nvSpPr>
        <p:spPr/>
        <p:txBody>
          <a:bodyPr/>
          <a:lstStyle/>
          <a:p>
            <a:pPr algn="ctr"/>
            <a:r>
              <a:rPr lang="en-US" altLang="en-US" sz="3200" b="1" dirty="0">
                <a:ea typeface="ＭＳ Ｐゴシック" panose="020B0600070205080204" pitchFamily="34" charset="-128"/>
              </a:rPr>
              <a:t>Goldilocks and the Three Bears</a:t>
            </a:r>
            <a:br>
              <a:rPr lang="en-US" altLang="en-US" sz="4000" dirty="0">
                <a:ea typeface="ＭＳ Ｐゴシック" panose="020B0600070205080204" pitchFamily="34" charset="-128"/>
              </a:rPr>
            </a:br>
            <a:endParaRPr lang="en-GB" altLang="en-US" sz="4000" dirty="0">
              <a:ea typeface="ＭＳ Ｐゴシック" panose="020B0600070205080204" pitchFamily="34" charset="-128"/>
            </a:endParaRPr>
          </a:p>
        </p:txBody>
      </p:sp>
      <p:sp>
        <p:nvSpPr>
          <p:cNvPr id="47106" name="Rectangle 3">
            <a:extLst>
              <a:ext uri="{FF2B5EF4-FFF2-40B4-BE49-F238E27FC236}">
                <a16:creationId xmlns:a16="http://schemas.microsoft.com/office/drawing/2014/main" id="{3917FDD7-8AEA-AB46-88EA-58BAF8FB3C07}"/>
              </a:ext>
            </a:extLst>
          </p:cNvPr>
          <p:cNvSpPr>
            <a:spLocks noGrp="1" noChangeArrowheads="1"/>
          </p:cNvSpPr>
          <p:nvPr>
            <p:ph type="body" sz="half" idx="1"/>
          </p:nvPr>
        </p:nvSpPr>
        <p:spPr>
          <a:xfrm>
            <a:off x="2209800" y="1828800"/>
            <a:ext cx="7558088" cy="3657600"/>
          </a:xfrm>
        </p:spPr>
        <p:txBody>
          <a:bodyPr/>
          <a:lstStyle/>
          <a:p>
            <a:pPr algn="just">
              <a:buFontTx/>
              <a:buNone/>
            </a:pPr>
            <a:r>
              <a:rPr lang="en-US" altLang="en-US">
                <a:ea typeface="ＭＳ Ｐゴシック" panose="020B0600070205080204" pitchFamily="34" charset="-128"/>
              </a:rPr>
              <a:t>	Three bears, Mummy, Daddy and Baby, awoke. Breakfast was too hot, so they took a walk. Goldilocks, little rascal, sneaked into their house, ate their porridge, sat on their chairs and broke Baby Bear's. She slept on the small bear's bed, but ran away in terror when the family returned.</a:t>
            </a:r>
            <a:r>
              <a:rPr lang="en-GB" altLang="en-US">
                <a:ea typeface="ＭＳ Ｐゴシック" panose="020B0600070205080204" pitchFamily="34" charset="-128"/>
              </a:rPr>
              <a:t> </a:t>
            </a:r>
          </a:p>
        </p:txBody>
      </p:sp>
      <p:sp>
        <p:nvSpPr>
          <p:cNvPr id="3" name="Content Placeholder 2">
            <a:extLst>
              <a:ext uri="{FF2B5EF4-FFF2-40B4-BE49-F238E27FC236}">
                <a16:creationId xmlns:a16="http://schemas.microsoft.com/office/drawing/2014/main" id="{F659DA47-8CF1-B28C-3C8A-1FE0F5541CF7}"/>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019931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a:extLst>
              <a:ext uri="{FF2B5EF4-FFF2-40B4-BE49-F238E27FC236}">
                <a16:creationId xmlns:a16="http://schemas.microsoft.com/office/drawing/2014/main" id="{39EBA1E7-8457-E44D-9DEF-390903D04FF3}"/>
              </a:ext>
            </a:extLst>
          </p:cNvPr>
          <p:cNvSpPr>
            <a:spLocks noGrp="1" noChangeArrowheads="1"/>
          </p:cNvSpPr>
          <p:nvPr>
            <p:ph type="title"/>
          </p:nvPr>
        </p:nvSpPr>
        <p:spPr/>
        <p:txBody>
          <a:bodyPr/>
          <a:lstStyle/>
          <a:p>
            <a:pPr algn="ctr"/>
            <a:r>
              <a:rPr lang="en-GB" altLang="en-US" dirty="0">
                <a:ea typeface="ＭＳ Ｐゴシック" panose="020B0600070205080204" pitchFamily="34" charset="-128"/>
              </a:rPr>
              <a:t>Guess the Story . . .</a:t>
            </a:r>
          </a:p>
        </p:txBody>
      </p:sp>
      <p:sp>
        <p:nvSpPr>
          <p:cNvPr id="49154" name="Content Placeholder 4">
            <a:extLst>
              <a:ext uri="{FF2B5EF4-FFF2-40B4-BE49-F238E27FC236}">
                <a16:creationId xmlns:a16="http://schemas.microsoft.com/office/drawing/2014/main" id="{82327A49-CD3C-414D-873E-B69C0EE7E43C}"/>
              </a:ext>
            </a:extLst>
          </p:cNvPr>
          <p:cNvSpPr>
            <a:spLocks noGrp="1" noChangeArrowheads="1"/>
          </p:cNvSpPr>
          <p:nvPr>
            <p:ph idx="1"/>
          </p:nvPr>
        </p:nvSpPr>
        <p:spPr/>
        <p:txBody>
          <a:bodyPr/>
          <a:lstStyle/>
          <a:p>
            <a:pPr marL="0" indent="0">
              <a:buNone/>
            </a:pPr>
            <a:r>
              <a:rPr lang="en-GB" altLang="en-US">
                <a:ea typeface="ＭＳ Ｐゴシック" panose="020B0600070205080204" pitchFamily="34" charset="-128"/>
              </a:rPr>
              <a:t>A bitch marries a single Dad. She makes the Dad get rid of the kids by dumping them in the woods. They get lost and find a sweetie house. A cannibal lives there and traps them. But they push the cannibal into the oven. Once home, bitch gets kicked out.</a:t>
            </a:r>
          </a:p>
        </p:txBody>
      </p:sp>
    </p:spTree>
    <p:extLst>
      <p:ext uri="{BB962C8B-B14F-4D97-AF65-F5344CB8AC3E}">
        <p14:creationId xmlns:p14="http://schemas.microsoft.com/office/powerpoint/2010/main" val="138855336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D56D95FA-453E-CC40-A9D4-1C56D149FFF2}"/>
              </a:ext>
            </a:extLst>
          </p:cNvPr>
          <p:cNvSpPr>
            <a:spLocks noGrp="1" noChangeArrowheads="1"/>
          </p:cNvSpPr>
          <p:nvPr>
            <p:ph type="title"/>
          </p:nvPr>
        </p:nvSpPr>
        <p:spPr/>
        <p:txBody>
          <a:bodyPr/>
          <a:lstStyle/>
          <a:p>
            <a:pPr algn="ctr"/>
            <a:r>
              <a:rPr lang="en-GB" altLang="en-US" dirty="0">
                <a:ea typeface="ＭＳ Ｐゴシック" panose="020B0600070205080204" pitchFamily="34" charset="-128"/>
              </a:rPr>
              <a:t>Why 50 words?</a:t>
            </a:r>
          </a:p>
        </p:txBody>
      </p:sp>
      <p:sp>
        <p:nvSpPr>
          <p:cNvPr id="50178" name="Content Placeholder 2">
            <a:extLst>
              <a:ext uri="{FF2B5EF4-FFF2-40B4-BE49-F238E27FC236}">
                <a16:creationId xmlns:a16="http://schemas.microsoft.com/office/drawing/2014/main" id="{2CA9A1CE-0569-614B-99FD-95543849F4BB}"/>
              </a:ext>
            </a:extLst>
          </p:cNvPr>
          <p:cNvSpPr>
            <a:spLocks noGrp="1" noChangeArrowheads="1"/>
          </p:cNvSpPr>
          <p:nvPr>
            <p:ph idx="1"/>
          </p:nvPr>
        </p:nvSpPr>
        <p:spPr/>
        <p:txBody>
          <a:bodyPr/>
          <a:lstStyle/>
          <a:p>
            <a:r>
              <a:rPr lang="en-GB" altLang="en-US">
                <a:ea typeface="ＭＳ Ｐゴシック" panose="020B0600070205080204" pitchFamily="34" charset="-128"/>
              </a:rPr>
              <a:t>Encourages precision in language</a:t>
            </a:r>
          </a:p>
          <a:p>
            <a:r>
              <a:rPr lang="en-GB" altLang="en-US">
                <a:ea typeface="ＭＳ Ｐゴシック" panose="020B0600070205080204" pitchFamily="34" charset="-128"/>
              </a:rPr>
              <a:t>Fosters discussion about use of language</a:t>
            </a:r>
          </a:p>
          <a:p>
            <a:r>
              <a:rPr lang="en-GB" altLang="en-US">
                <a:ea typeface="ＭＳ Ｐゴシック" panose="020B0600070205080204" pitchFamily="34" charset="-128"/>
              </a:rPr>
              <a:t>Encourages experimentation with phrasing</a:t>
            </a:r>
          </a:p>
          <a:p>
            <a:r>
              <a:rPr lang="en-GB" altLang="en-US">
                <a:ea typeface="ＭＳ Ｐゴシック" panose="020B0600070205080204" pitchFamily="34" charset="-128"/>
              </a:rPr>
              <a:t>Emphasises the importance of punctuation</a:t>
            </a:r>
          </a:p>
          <a:p>
            <a:r>
              <a:rPr lang="en-GB" altLang="en-US">
                <a:ea typeface="ＭＳ Ｐゴシック" panose="020B0600070205080204" pitchFamily="34" charset="-128"/>
              </a:rPr>
              <a:t>Real writing often has to be concise</a:t>
            </a:r>
          </a:p>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358048376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1">
            <a:extLst>
              <a:ext uri="{FF2B5EF4-FFF2-40B4-BE49-F238E27FC236}">
                <a16:creationId xmlns:a16="http://schemas.microsoft.com/office/drawing/2014/main" id="{EFBC7A86-F421-034D-9AC3-CC8B5E53A996}"/>
              </a:ext>
            </a:extLst>
          </p:cNvPr>
          <p:cNvSpPr>
            <a:spLocks noGrp="1" noChangeArrowheads="1"/>
          </p:cNvSpPr>
          <p:nvPr>
            <p:ph type="title"/>
          </p:nvPr>
        </p:nvSpPr>
        <p:spPr/>
        <p:txBody>
          <a:bodyPr/>
          <a:lstStyle/>
          <a:p>
            <a:pPr algn="ctr"/>
            <a:r>
              <a:rPr lang="en-US" altLang="en-US" dirty="0">
                <a:ea typeface="ＭＳ Ｐゴシック" panose="020B0600070205080204" pitchFamily="34" charset="-128"/>
              </a:rPr>
              <a:t>Creating 5 Sensory Word Banks</a:t>
            </a:r>
          </a:p>
        </p:txBody>
      </p:sp>
    </p:spTree>
    <p:extLst>
      <p:ext uri="{BB962C8B-B14F-4D97-AF65-F5344CB8AC3E}">
        <p14:creationId xmlns:p14="http://schemas.microsoft.com/office/powerpoint/2010/main" val="304614734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F2C2-0FB6-F94C-B820-B2B68E3DCADA}"/>
              </a:ext>
            </a:extLst>
          </p:cNvPr>
          <p:cNvSpPr>
            <a:spLocks noGrp="1"/>
          </p:cNvSpPr>
          <p:nvPr>
            <p:ph type="title"/>
          </p:nvPr>
        </p:nvSpPr>
        <p:spPr>
          <a:xfrm>
            <a:off x="838200" y="365126"/>
            <a:ext cx="10515600" cy="635000"/>
          </a:xfrm>
        </p:spPr>
        <p:txBody>
          <a:bodyPr>
            <a:normAutofit fontScale="90000"/>
          </a:bodyPr>
          <a:lstStyle/>
          <a:p>
            <a:pPr algn="ctr"/>
            <a:r>
              <a:rPr lang="en-GB" dirty="0"/>
              <a:t>Word Banks</a:t>
            </a:r>
          </a:p>
        </p:txBody>
      </p:sp>
      <p:sp>
        <p:nvSpPr>
          <p:cNvPr id="5" name="TextBox 4">
            <a:extLst>
              <a:ext uri="{FF2B5EF4-FFF2-40B4-BE49-F238E27FC236}">
                <a16:creationId xmlns:a16="http://schemas.microsoft.com/office/drawing/2014/main" id="{162A0BF5-C6FC-8C48-9A86-E120090FD988}"/>
              </a:ext>
            </a:extLst>
          </p:cNvPr>
          <p:cNvSpPr txBox="1"/>
          <p:nvPr/>
        </p:nvSpPr>
        <p:spPr>
          <a:xfrm>
            <a:off x="271467" y="885822"/>
            <a:ext cx="11830050" cy="6617196"/>
          </a:xfrm>
          <a:prstGeom prst="rect">
            <a:avLst/>
          </a:prstGeom>
          <a:noFill/>
        </p:spPr>
        <p:txBody>
          <a:bodyPr wrap="square" rtlCol="0">
            <a:spAutoFit/>
          </a:bodyPr>
          <a:lstStyle/>
          <a:p>
            <a:r>
              <a:rPr lang="en-US" sz="1400" b="1" dirty="0"/>
              <a:t>Sight</a:t>
            </a:r>
            <a:endParaRPr lang="en-GB" sz="1400" dirty="0"/>
          </a:p>
          <a:p>
            <a:r>
              <a:rPr lang="en-US" sz="1400" dirty="0"/>
              <a:t>green, brown, fallen trees, logs, branches, twigs, fallen leaves, ferns, underbrush, moss, brambles, thickets, ivy, berry bushes, pine needles, pine cones, acorns, insects, rabbits, birds, squirrels, lizards, mice, foxes, spider webs, deer, sun-dappled, shady, shafts of light, branches blowing, deer paths, dark, thick, thin, sparse, colorful, rose hips, flowers, bird nests, shifting patterns of light, cool, trunks covered with moss, bugs, stillness, beetles, grass hassock, cave, rocky, moist, ravines, creek, steam, melting snow patches/snow covered ground, willows, oak trees, sap crusts, aspen, spruce boughs, seeds, pods, decay, wild mushrooms, toadstools,</a:t>
            </a:r>
            <a:endParaRPr lang="en-GB" sz="1400" dirty="0"/>
          </a:p>
          <a:p>
            <a:r>
              <a:rPr lang="en-US" sz="1400" dirty="0"/>
              <a:t> </a:t>
            </a:r>
            <a:endParaRPr lang="en-GB" sz="1400" dirty="0"/>
          </a:p>
          <a:p>
            <a:r>
              <a:rPr lang="en-US" sz="1400" b="1" dirty="0"/>
              <a:t>Sounds</a:t>
            </a:r>
            <a:endParaRPr lang="en-GB" sz="1400" dirty="0"/>
          </a:p>
          <a:p>
            <a:r>
              <a:rPr lang="en-US" sz="1400" dirty="0"/>
              <a:t>branches creaking, feet shuffling through detritus, squirrels chattering, leaves rustling, wind whistling around trunks/disturbing the leaves, birds singing, insects humming/churring, rustle of animals rooting in underbrush, scrabbling of lizards on tree bark, limbs crashing to the ground, still, quiet, crackling underfoot, breaking branches, clattering leaves, soughing wind, groaning trees, squawking birds, hostile screeches from animals, panting, barking yips, ruffling, ticking, tapping, rattling, shake, shiver, grating, the beat of paws against a path, harmonic, rhythm</a:t>
            </a:r>
            <a:endParaRPr lang="en-GB" sz="1400" dirty="0"/>
          </a:p>
          <a:p>
            <a:r>
              <a:rPr lang="en-US" sz="1400" dirty="0"/>
              <a:t> </a:t>
            </a:r>
            <a:endParaRPr lang="en-GB" sz="1400" dirty="0"/>
          </a:p>
          <a:p>
            <a:r>
              <a:rPr lang="en-US" sz="1400" b="1" dirty="0"/>
              <a:t>Smells </a:t>
            </a:r>
            <a:endParaRPr lang="en-GB" sz="1400" dirty="0"/>
          </a:p>
          <a:p>
            <a:r>
              <a:rPr lang="en-US" sz="1400" dirty="0"/>
              <a:t>tree smells (pine, </a:t>
            </a:r>
            <a:r>
              <a:rPr lang="en-US" sz="1400" dirty="0" err="1"/>
              <a:t>etc</a:t>
            </a:r>
            <a:r>
              <a:rPr lang="en-US" sz="1400" dirty="0"/>
              <a:t>), wildflowers, earthy smell, animal scents, rotting wood, fresh, stale, dry, damp, wet, scents on the wind from nearby places (water, wood smoke, ocean), wild mint/herbs, decay (bogs, stagnant pools of water, dead animals), musk, spoor, stench, subtle, fetid, foul, acrid, sweet, rancid, cedar, ripe, sharp</a:t>
            </a:r>
            <a:endParaRPr lang="en-GB" sz="1400" dirty="0"/>
          </a:p>
          <a:p>
            <a:r>
              <a:rPr lang="en-US" sz="1400" dirty="0"/>
              <a:t> </a:t>
            </a:r>
            <a:endParaRPr lang="en-GB" sz="1400" dirty="0"/>
          </a:p>
          <a:p>
            <a:r>
              <a:rPr lang="en-US" sz="1400" b="1" dirty="0"/>
              <a:t>Tastes</a:t>
            </a:r>
            <a:endParaRPr lang="en-GB" sz="1400" dirty="0"/>
          </a:p>
          <a:p>
            <a:r>
              <a:rPr lang="en-US" sz="1400" dirty="0"/>
              <a:t>earthy air, sweet/sour berries, nuts, mushrooms, wild onions, seeds, bitter, mint, gritty, mealy, meaty, relish, savor, acidic, sweet, flavorful, sour, tart, flavorless, swallow, mild, nutty, rose hips, cranberries, pine needle tea, edible leaves, bark, roots</a:t>
            </a:r>
            <a:endParaRPr lang="en-GB" sz="1400" dirty="0"/>
          </a:p>
          <a:p>
            <a:r>
              <a:rPr lang="en-US" sz="1400" dirty="0"/>
              <a:t> </a:t>
            </a:r>
            <a:endParaRPr lang="en-GB" sz="1400" dirty="0"/>
          </a:p>
          <a:p>
            <a:r>
              <a:rPr lang="en-US" sz="1400" b="1" dirty="0"/>
              <a:t>Touch</a:t>
            </a:r>
            <a:endParaRPr lang="en-GB" sz="1400" dirty="0"/>
          </a:p>
          <a:p>
            <a:r>
              <a:rPr lang="en-US" sz="1400" dirty="0"/>
              <a:t>rough tree bark, kiss of falling leaves, branches slapping, uneven ground, roots underfoot, sticky sap, underbrush that tangles/grabs, prickle of briars, slick leaves, twigs snagging at hair/scratching face, tickle of hanging moss, spider web strands on skin, soft breeze, strong gale winds, utter stillness, cold, warm, sweaty hot, humid, feeling of claustrophobia, wind against sweaty face, ruffling through hair, grass sliding against legs, uneven ground, moisture seeping into boots, mud, rocks/pine needles/small twigs getting stuck in shoes, hot, muggy, thick unmoving air, sticky clothes, spongy ground, scratchy moss, slimy lichen</a:t>
            </a:r>
            <a:endParaRPr lang="en-GB" sz="1400" dirty="0"/>
          </a:p>
          <a:p>
            <a:r>
              <a:rPr lang="en-US" sz="1400" dirty="0"/>
              <a:t> </a:t>
            </a:r>
            <a:endParaRPr lang="en-GB" sz="1400" dirty="0"/>
          </a:p>
          <a:p>
            <a:r>
              <a:rPr lang="en-US" sz="1400" b="1" i="1" dirty="0"/>
              <a:t> </a:t>
            </a:r>
            <a:endParaRPr lang="en-GB" sz="1400" dirty="0"/>
          </a:p>
          <a:p>
            <a:r>
              <a:rPr lang="en-GB" sz="1400" dirty="0"/>
              <a:t> </a:t>
            </a:r>
          </a:p>
          <a:p>
            <a:endParaRPr lang="en-GB" dirty="0"/>
          </a:p>
        </p:txBody>
      </p:sp>
    </p:spTree>
    <p:extLst>
      <p:ext uri="{BB962C8B-B14F-4D97-AF65-F5344CB8AC3E}">
        <p14:creationId xmlns:p14="http://schemas.microsoft.com/office/powerpoint/2010/main" val="1383019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77A324-F0E4-4D47-93B3-5239287738DC}"/>
              </a:ext>
            </a:extLst>
          </p:cNvPr>
          <p:cNvSpPr/>
          <p:nvPr/>
        </p:nvSpPr>
        <p:spPr>
          <a:xfrm>
            <a:off x="285750" y="-633650"/>
            <a:ext cx="11906250" cy="6186309"/>
          </a:xfrm>
          <a:prstGeom prst="rect">
            <a:avLst/>
          </a:prstGeom>
        </p:spPr>
        <p:txBody>
          <a:bodyPr wrap="square">
            <a:spAutoFit/>
          </a:bodyPr>
          <a:lstStyle/>
          <a:p>
            <a:endParaRPr lang="en-GB" dirty="0"/>
          </a:p>
          <a:p>
            <a:r>
              <a:rPr lang="en-US" b="1" i="1" dirty="0"/>
              <a:t> </a:t>
            </a:r>
            <a:endParaRPr lang="en-GB" dirty="0"/>
          </a:p>
          <a:p>
            <a:r>
              <a:rPr lang="en-US" b="1" i="1" dirty="0"/>
              <a:t> </a:t>
            </a:r>
            <a:endParaRPr lang="en-GB" dirty="0"/>
          </a:p>
          <a:p>
            <a:r>
              <a:rPr lang="en-US" b="1" i="1" dirty="0"/>
              <a:t> </a:t>
            </a:r>
            <a:endParaRPr lang="en-GB" dirty="0"/>
          </a:p>
          <a:p>
            <a:r>
              <a:rPr lang="en-US" b="1" i="1" dirty="0"/>
              <a:t> </a:t>
            </a:r>
            <a:endParaRPr lang="en-GB" dirty="0"/>
          </a:p>
          <a:p>
            <a:r>
              <a:rPr lang="en-US" b="1" i="1" dirty="0"/>
              <a:t>Helpful hints:</a:t>
            </a:r>
            <a:endParaRPr lang="en-GB" dirty="0"/>
          </a:p>
          <a:p>
            <a:r>
              <a:rPr lang="en-US" dirty="0"/>
              <a:t> </a:t>
            </a:r>
            <a:endParaRPr lang="en-GB" dirty="0"/>
          </a:p>
          <a:p>
            <a:r>
              <a:rPr lang="en-US" b="1" dirty="0"/>
              <a:t>--The words you choose can convey atmosphere and mood.</a:t>
            </a:r>
            <a:endParaRPr lang="en-GB" dirty="0"/>
          </a:p>
          <a:p>
            <a:r>
              <a:rPr lang="en-US" dirty="0"/>
              <a:t> </a:t>
            </a:r>
            <a:endParaRPr lang="en-GB" dirty="0"/>
          </a:p>
          <a:p>
            <a:r>
              <a:rPr lang="en-US" i="1" dirty="0"/>
              <a:t>Example 1: </a:t>
            </a:r>
            <a:r>
              <a:rPr lang="en-US" dirty="0"/>
              <a:t>I lifted my face, letting the light and shadow dance across my skin. Bees hummed in and out of the pennyroyal. I inhaled its minty smell and continued on, delighting in the sound of my feet sliding through the leaves.</a:t>
            </a:r>
            <a:endParaRPr lang="en-GB" dirty="0"/>
          </a:p>
          <a:p>
            <a:r>
              <a:rPr lang="en-US" dirty="0"/>
              <a:t> </a:t>
            </a:r>
            <a:endParaRPr lang="en-GB" dirty="0"/>
          </a:p>
          <a:p>
            <a:r>
              <a:rPr lang="en-US" i="1" dirty="0"/>
              <a:t>Example 2:</a:t>
            </a:r>
            <a:r>
              <a:rPr lang="en-US" dirty="0"/>
              <a:t> The light was fading, creating new shadows and dark patches around me. Eyes glimmered from tree hollows. The wind wailed between distorted trunks, carrying the sickly stink of wood rot. I moved faster, ignoring the briars that caught at my jeans, the damp leaves that grimed my skin.</a:t>
            </a:r>
            <a:endParaRPr lang="en-GB" dirty="0"/>
          </a:p>
          <a:p>
            <a:r>
              <a:rPr lang="en-US" dirty="0"/>
              <a:t> </a:t>
            </a:r>
            <a:endParaRPr lang="en-GB" dirty="0"/>
          </a:p>
          <a:p>
            <a:r>
              <a:rPr lang="en-US" b="1" dirty="0"/>
              <a:t>--Similes and metaphors create strong imagery when used sparingly.</a:t>
            </a:r>
            <a:endParaRPr lang="en-GB" dirty="0"/>
          </a:p>
          <a:p>
            <a:r>
              <a:rPr lang="en-US" dirty="0"/>
              <a:t> </a:t>
            </a:r>
            <a:endParaRPr lang="en-GB" dirty="0"/>
          </a:p>
          <a:p>
            <a:r>
              <a:rPr lang="en-US" i="1" dirty="0"/>
              <a:t>Example 1:</a:t>
            </a:r>
            <a:r>
              <a:rPr lang="en-US" dirty="0"/>
              <a:t> (Simile) The trees lashed and crashed against each other like drum sticks in the hands of a giant.</a:t>
            </a:r>
            <a:endParaRPr lang="en-GB" dirty="0"/>
          </a:p>
          <a:p>
            <a:r>
              <a:rPr lang="en-US" dirty="0"/>
              <a:t> </a:t>
            </a:r>
            <a:endParaRPr lang="en-GB" dirty="0"/>
          </a:p>
          <a:p>
            <a:r>
              <a:rPr lang="en-US" i="1" dirty="0"/>
              <a:t>Example 2:</a:t>
            </a:r>
            <a:r>
              <a:rPr lang="en-US" dirty="0"/>
              <a:t> (Metaphor) The trees stood utterly still, statues in a living museum where no leaf dared to fall.</a:t>
            </a:r>
            <a:endParaRPr lang="en-GB" dirty="0"/>
          </a:p>
          <a:p>
            <a:r>
              <a:rPr lang="en-US" dirty="0"/>
              <a:t> </a:t>
            </a:r>
            <a:endParaRPr lang="en-GB" dirty="0"/>
          </a:p>
        </p:txBody>
      </p:sp>
    </p:spTree>
    <p:extLst>
      <p:ext uri="{BB962C8B-B14F-4D97-AF65-F5344CB8AC3E}">
        <p14:creationId xmlns:p14="http://schemas.microsoft.com/office/powerpoint/2010/main" val="32282822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515D-2ECC-5A0F-FD94-A9968BBCD159}"/>
              </a:ext>
            </a:extLst>
          </p:cNvPr>
          <p:cNvSpPr>
            <a:spLocks noGrp="1"/>
          </p:cNvSpPr>
          <p:nvPr>
            <p:ph type="title"/>
          </p:nvPr>
        </p:nvSpPr>
        <p:spPr/>
        <p:txBody>
          <a:bodyPr/>
          <a:lstStyle/>
          <a:p>
            <a:pPr algn="ctr"/>
            <a:r>
              <a:rPr lang="en-GB" dirty="0"/>
              <a:t>What kind of teacher are you? </a:t>
            </a:r>
          </a:p>
        </p:txBody>
      </p:sp>
      <p:sp>
        <p:nvSpPr>
          <p:cNvPr id="3" name="Content Placeholder 2">
            <a:extLst>
              <a:ext uri="{FF2B5EF4-FFF2-40B4-BE49-F238E27FC236}">
                <a16:creationId xmlns:a16="http://schemas.microsoft.com/office/drawing/2014/main" id="{3CB8BEFC-8756-43FE-875F-ED560BDC1E9E}"/>
              </a:ext>
            </a:extLst>
          </p:cNvPr>
          <p:cNvSpPr>
            <a:spLocks noGrp="1"/>
          </p:cNvSpPr>
          <p:nvPr>
            <p:ph idx="1"/>
          </p:nvPr>
        </p:nvSpPr>
        <p:spPr/>
        <p:txBody>
          <a:bodyPr>
            <a:normAutofit lnSpcReduction="10000"/>
          </a:bodyPr>
          <a:lstStyle/>
          <a:p>
            <a:r>
              <a:rPr lang="en-GB" sz="3200" dirty="0"/>
              <a:t>The Idealist – wants to make a difference to children and to society. </a:t>
            </a:r>
          </a:p>
          <a:p>
            <a:r>
              <a:rPr lang="en-GB" sz="3200" dirty="0"/>
              <a:t>The Practitioner – interested in their pupils’ development as well as their own. </a:t>
            </a:r>
          </a:p>
          <a:p>
            <a:r>
              <a:rPr lang="en-GB" sz="3200" dirty="0"/>
              <a:t>The Rationalist – joined the profession as it’s a good job that pays the bills and good holidays.</a:t>
            </a:r>
          </a:p>
          <a:p>
            <a:r>
              <a:rPr lang="en-GB" sz="3200" dirty="0"/>
              <a:t>The Moderate – motivated by a mixture of the above and unlikely to raise strong opinions in the staffroom. </a:t>
            </a:r>
          </a:p>
          <a:p>
            <a:pPr marL="0" indent="0" algn="ctr">
              <a:buNone/>
            </a:pPr>
            <a:r>
              <a:rPr lang="en-GB" sz="3200" dirty="0"/>
              <a:t>@</a:t>
            </a:r>
            <a:r>
              <a:rPr lang="en-GB" sz="3200" dirty="0" err="1"/>
              <a:t>guardianteach</a:t>
            </a:r>
            <a:r>
              <a:rPr lang="en-GB" sz="3200" dirty="0"/>
              <a:t> </a:t>
            </a:r>
          </a:p>
          <a:p>
            <a:endParaRPr lang="en-GB" dirty="0"/>
          </a:p>
        </p:txBody>
      </p:sp>
    </p:spTree>
    <p:extLst>
      <p:ext uri="{BB962C8B-B14F-4D97-AF65-F5344CB8AC3E}">
        <p14:creationId xmlns:p14="http://schemas.microsoft.com/office/powerpoint/2010/main" val="82542948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51E614-9318-6641-A37C-404B4AB26D12}"/>
              </a:ext>
            </a:extLst>
          </p:cNvPr>
          <p:cNvSpPr txBox="1">
            <a:spLocks/>
          </p:cNvSpPr>
          <p:nvPr/>
        </p:nvSpPr>
        <p:spPr>
          <a:xfrm>
            <a:off x="838200" y="1097280"/>
            <a:ext cx="10515600" cy="402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The Advantages and Disadvantages of Using Sentence Starters for Description</a:t>
            </a:r>
          </a:p>
          <a:p>
            <a:pPr algn="ctr"/>
            <a:endParaRPr lang="en-GB" dirty="0"/>
          </a:p>
        </p:txBody>
      </p:sp>
    </p:spTree>
    <p:extLst>
      <p:ext uri="{BB962C8B-B14F-4D97-AF65-F5344CB8AC3E}">
        <p14:creationId xmlns:p14="http://schemas.microsoft.com/office/powerpoint/2010/main" val="83176175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B3B4D-B050-7243-96E5-59044E673E04}"/>
              </a:ext>
            </a:extLst>
          </p:cNvPr>
          <p:cNvSpPr>
            <a:spLocks noGrp="1"/>
          </p:cNvSpPr>
          <p:nvPr>
            <p:ph type="title"/>
          </p:nvPr>
        </p:nvSpPr>
        <p:spPr/>
        <p:txBody>
          <a:bodyPr/>
          <a:lstStyle/>
          <a:p>
            <a:pPr algn="ctr"/>
            <a:r>
              <a:rPr lang="en-GB" dirty="0"/>
              <a:t>Advantages . . . </a:t>
            </a:r>
          </a:p>
        </p:txBody>
      </p:sp>
      <p:sp>
        <p:nvSpPr>
          <p:cNvPr id="5" name="Content Placeholder 2">
            <a:extLst>
              <a:ext uri="{FF2B5EF4-FFF2-40B4-BE49-F238E27FC236}">
                <a16:creationId xmlns:a16="http://schemas.microsoft.com/office/drawing/2014/main" id="{94B6EEB5-E3E4-CF4F-A4FC-93088962DDFE}"/>
              </a:ext>
            </a:extLst>
          </p:cNvPr>
          <p:cNvSpPr>
            <a:spLocks noGrp="1"/>
          </p:cNvSpPr>
          <p:nvPr>
            <p:ph idx="1"/>
          </p:nvPr>
        </p:nvSpPr>
        <p:spPr/>
        <p:txBody>
          <a:bodyPr>
            <a:normAutofit fontScale="92500"/>
          </a:bodyPr>
          <a:lstStyle/>
          <a:p>
            <a:pPr algn="ctr"/>
            <a:r>
              <a:rPr lang="en-GB" sz="4800" dirty="0"/>
              <a:t>Everyone achieves descriptive sentences.</a:t>
            </a:r>
          </a:p>
          <a:p>
            <a:pPr algn="ctr"/>
            <a:r>
              <a:rPr lang="en-GB" sz="4800" dirty="0"/>
              <a:t>Learning sentence structure.</a:t>
            </a:r>
          </a:p>
          <a:p>
            <a:pPr algn="ctr"/>
            <a:r>
              <a:rPr lang="en-GB" sz="4800" dirty="0"/>
              <a:t>Builds writing stamina and confidence.</a:t>
            </a:r>
          </a:p>
          <a:p>
            <a:pPr algn="ctr"/>
            <a:r>
              <a:rPr lang="en-GB" sz="4800" dirty="0"/>
              <a:t>Making a variety of descriptive techniques become habits for independent writing.</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28341702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16A1-D0C5-2146-83FE-271BE08EDE96}"/>
              </a:ext>
            </a:extLst>
          </p:cNvPr>
          <p:cNvSpPr>
            <a:spLocks noGrp="1"/>
          </p:cNvSpPr>
          <p:nvPr>
            <p:ph type="title"/>
          </p:nvPr>
        </p:nvSpPr>
        <p:spPr/>
        <p:txBody>
          <a:bodyPr/>
          <a:lstStyle/>
          <a:p>
            <a:pPr algn="ctr"/>
            <a:r>
              <a:rPr lang="en-GB" dirty="0"/>
              <a:t>Disadvantages . . .</a:t>
            </a:r>
          </a:p>
        </p:txBody>
      </p:sp>
      <p:sp>
        <p:nvSpPr>
          <p:cNvPr id="3" name="Content Placeholder 2">
            <a:extLst>
              <a:ext uri="{FF2B5EF4-FFF2-40B4-BE49-F238E27FC236}">
                <a16:creationId xmlns:a16="http://schemas.microsoft.com/office/drawing/2014/main" id="{186E69B2-075C-CF43-A467-F56ADB5A886E}"/>
              </a:ext>
            </a:extLst>
          </p:cNvPr>
          <p:cNvSpPr>
            <a:spLocks noGrp="1"/>
          </p:cNvSpPr>
          <p:nvPr>
            <p:ph idx="1"/>
          </p:nvPr>
        </p:nvSpPr>
        <p:spPr/>
        <p:txBody>
          <a:bodyPr>
            <a:normAutofit/>
          </a:bodyPr>
          <a:lstStyle/>
          <a:p>
            <a:pPr algn="ctr"/>
            <a:r>
              <a:rPr lang="en-GB" sz="4800" dirty="0"/>
              <a:t>Marking 30 identical descriptions.</a:t>
            </a:r>
          </a:p>
          <a:p>
            <a:pPr algn="ctr"/>
            <a:r>
              <a:rPr lang="en-GB" sz="4800" dirty="0"/>
              <a:t>Too much structure.</a:t>
            </a:r>
          </a:p>
          <a:p>
            <a:pPr algn="ctr"/>
            <a:r>
              <a:rPr lang="en-GB" sz="4800" dirty="0"/>
              <a:t>No variety of sentence opening.</a:t>
            </a:r>
          </a:p>
          <a:p>
            <a:pPr algn="ctr"/>
            <a:r>
              <a:rPr lang="en-GB" sz="4800" dirty="0"/>
              <a:t>No written voice.</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95063123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D3BE79-B900-F88B-120D-11FD00A287B0}"/>
              </a:ext>
            </a:extLst>
          </p:cNvPr>
          <p:cNvPicPr>
            <a:picLocks noChangeAspect="1"/>
          </p:cNvPicPr>
          <p:nvPr/>
        </p:nvPicPr>
        <p:blipFill>
          <a:blip r:embed="rId2"/>
          <a:stretch>
            <a:fillRect/>
          </a:stretch>
        </p:blipFill>
        <p:spPr>
          <a:xfrm>
            <a:off x="3672894" y="0"/>
            <a:ext cx="4846211" cy="6858000"/>
          </a:xfrm>
          <a:prstGeom prst="rect">
            <a:avLst/>
          </a:prstGeom>
        </p:spPr>
      </p:pic>
    </p:spTree>
    <p:extLst>
      <p:ext uri="{BB962C8B-B14F-4D97-AF65-F5344CB8AC3E}">
        <p14:creationId xmlns:p14="http://schemas.microsoft.com/office/powerpoint/2010/main" val="181058333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98CD-D583-5B98-1E8B-1DFDF8D790B3}"/>
              </a:ext>
            </a:extLst>
          </p:cNvPr>
          <p:cNvSpPr>
            <a:spLocks noGrp="1"/>
          </p:cNvSpPr>
          <p:nvPr>
            <p:ph type="title"/>
          </p:nvPr>
        </p:nvSpPr>
        <p:spPr/>
        <p:txBody>
          <a:bodyPr/>
          <a:lstStyle/>
          <a:p>
            <a:pPr algn="ctr"/>
            <a:r>
              <a:rPr lang="en-GB" dirty="0"/>
              <a:t>How do you use Descriptosaurus phrases into a paragraph?</a:t>
            </a:r>
          </a:p>
        </p:txBody>
      </p:sp>
      <p:sp>
        <p:nvSpPr>
          <p:cNvPr id="3" name="Content Placeholder 2">
            <a:extLst>
              <a:ext uri="{FF2B5EF4-FFF2-40B4-BE49-F238E27FC236}">
                <a16:creationId xmlns:a16="http://schemas.microsoft.com/office/drawing/2014/main" id="{168369A0-0350-1111-9163-BE49A63298EC}"/>
              </a:ext>
            </a:extLst>
          </p:cNvPr>
          <p:cNvSpPr>
            <a:spLocks noGrp="1"/>
          </p:cNvSpPr>
          <p:nvPr>
            <p:ph idx="1"/>
          </p:nvPr>
        </p:nvSpPr>
        <p:spPr>
          <a:xfrm>
            <a:off x="838200" y="2141033"/>
            <a:ext cx="10515600" cy="4035929"/>
          </a:xfrm>
        </p:spPr>
        <p:txBody>
          <a:bodyPr>
            <a:normAutofit lnSpcReduction="10000"/>
          </a:bodyPr>
          <a:lstStyle/>
          <a:p>
            <a:r>
              <a:rPr lang="en-GB" sz="3500" dirty="0"/>
              <a:t>Add your own sentence openings</a:t>
            </a:r>
          </a:p>
          <a:p>
            <a:r>
              <a:rPr lang="en-GB" sz="3500" dirty="0"/>
              <a:t>Combine phrases into longer sentences</a:t>
            </a:r>
          </a:p>
          <a:p>
            <a:r>
              <a:rPr lang="en-GB" sz="3500" dirty="0"/>
              <a:t>Change some of the words in the phrases </a:t>
            </a:r>
          </a:p>
          <a:p>
            <a:r>
              <a:rPr lang="en-GB" sz="3500" dirty="0"/>
              <a:t>Match the phrases to the type of description you are writing</a:t>
            </a:r>
          </a:p>
          <a:p>
            <a:r>
              <a:rPr lang="en-GB" sz="3500" dirty="0"/>
              <a:t>Expand the phrases with your own description</a:t>
            </a:r>
          </a:p>
          <a:p>
            <a:r>
              <a:rPr lang="en-GB" sz="3500" dirty="0"/>
              <a:t>Add figurative language</a:t>
            </a:r>
          </a:p>
        </p:txBody>
      </p:sp>
      <p:sp>
        <p:nvSpPr>
          <p:cNvPr id="4" name="Date Placeholder 3">
            <a:extLst>
              <a:ext uri="{FF2B5EF4-FFF2-40B4-BE49-F238E27FC236}">
                <a16:creationId xmlns:a16="http://schemas.microsoft.com/office/drawing/2014/main" id="{8E26381D-6A74-139B-9C9E-4AAA44A69FC2}"/>
              </a:ext>
            </a:extLst>
          </p:cNvPr>
          <p:cNvSpPr>
            <a:spLocks noGrp="1"/>
          </p:cNvSpPr>
          <p:nvPr>
            <p:ph type="dt" sz="half" idx="10"/>
          </p:nvPr>
        </p:nvSpPr>
        <p:spPr/>
        <p:txBody>
          <a:bodyPr/>
          <a:lstStyle/>
          <a:p>
            <a:fld id="{6067F25A-2CE9-4107-8827-DC3A4B3BE26D}" type="datetimeyyyy">
              <a:rPr lang="en-US" smtClean="0"/>
              <a:t>2023</a:t>
            </a:fld>
            <a:endParaRPr lang="en-US" dirty="0"/>
          </a:p>
        </p:txBody>
      </p:sp>
      <p:sp>
        <p:nvSpPr>
          <p:cNvPr id="5" name="Slide Number Placeholder 4">
            <a:extLst>
              <a:ext uri="{FF2B5EF4-FFF2-40B4-BE49-F238E27FC236}">
                <a16:creationId xmlns:a16="http://schemas.microsoft.com/office/drawing/2014/main" id="{CBBAF405-C386-D98D-B58D-EA2CE63FA7B5}"/>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4439766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Adding Detail</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p:txBody>
          <a:bodyPr>
            <a:normAutofit fontScale="85000" lnSpcReduction="20000"/>
          </a:bodyPr>
          <a:lstStyle/>
          <a:p>
            <a:pPr marL="0" indent="0">
              <a:lnSpc>
                <a:spcPct val="107000"/>
              </a:lnSpc>
              <a:spcAft>
                <a:spcPts val="800"/>
              </a:spcAft>
              <a:buNone/>
            </a:pPr>
            <a:r>
              <a:rPr lang="en-GB" sz="3200" b="1" dirty="0">
                <a:effectLst/>
                <a:latin typeface="Calibri" panose="020F0502020204030204" pitchFamily="34" charset="0"/>
                <a:ea typeface="Calibri" panose="020F0502020204030204" pitchFamily="34" charset="0"/>
                <a:cs typeface="Times New Roman" panose="02020603050405020304" pitchFamily="18" charset="0"/>
              </a:rPr>
              <a:t>Dialogue Tags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3200" dirty="0">
                <a:effectLst/>
                <a:latin typeface="Calibri" panose="020F0502020204030204" pitchFamily="34" charset="0"/>
                <a:ea typeface="Calibri" panose="020F0502020204030204" pitchFamily="34" charset="0"/>
                <a:cs typeface="Times New Roman" panose="02020603050405020304" pitchFamily="18" charset="0"/>
              </a:rPr>
              <a:t>Dialogue tags attach the words actually spoken to a particular character. For example, </a:t>
            </a:r>
            <a:r>
              <a:rPr lang="en-GB" sz="3200" i="1" dirty="0">
                <a:effectLst/>
                <a:latin typeface="Calibri" panose="020F0502020204030204" pitchFamily="34" charset="0"/>
                <a:ea typeface="Calibri" panose="020F0502020204030204" pitchFamily="34" charset="0"/>
                <a:cs typeface="Times New Roman" panose="02020603050405020304" pitchFamily="18" charset="0"/>
              </a:rPr>
              <a:t>‘She said</a:t>
            </a:r>
            <a:r>
              <a:rPr lang="en-GB" sz="3200" dirty="0">
                <a:effectLst/>
                <a:latin typeface="Calibri" panose="020F0502020204030204" pitchFamily="34" charset="0"/>
                <a:ea typeface="Calibri" panose="020F0502020204030204" pitchFamily="34" charset="0"/>
                <a:cs typeface="Times New Roman" panose="02020603050405020304" pitchFamily="18" charset="0"/>
              </a:rPr>
              <a:t>,’ or </a:t>
            </a:r>
            <a:r>
              <a:rPr lang="en-GB" sz="3200" i="1" dirty="0">
                <a:effectLst/>
                <a:latin typeface="Calibri" panose="020F0502020204030204" pitchFamily="34" charset="0"/>
                <a:ea typeface="Calibri" panose="020F0502020204030204" pitchFamily="34" charset="0"/>
                <a:cs typeface="Times New Roman" panose="02020603050405020304" pitchFamily="18" charset="0"/>
              </a:rPr>
              <a:t>‘She answered</a:t>
            </a:r>
            <a:r>
              <a:rPr lang="en-GB" sz="3200" dirty="0">
                <a:effectLst/>
                <a:latin typeface="Calibri" panose="020F0502020204030204" pitchFamily="34" charset="0"/>
                <a:ea typeface="Calibri" panose="020F0502020204030204" pitchFamily="34" charset="0"/>
                <a:cs typeface="Times New Roman" panose="02020603050405020304" pitchFamily="18" charset="0"/>
              </a:rPr>
              <a:t>,’ or </a:t>
            </a:r>
            <a:r>
              <a:rPr lang="en-GB" sz="3200" i="1" dirty="0">
                <a:effectLst/>
                <a:latin typeface="Calibri" panose="020F0502020204030204" pitchFamily="34" charset="0"/>
                <a:ea typeface="Calibri" panose="020F0502020204030204" pitchFamily="34" charset="0"/>
                <a:cs typeface="Times New Roman" panose="02020603050405020304" pitchFamily="18" charset="0"/>
              </a:rPr>
              <a:t>‘cried George.’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3200" b="1" dirty="0">
                <a:effectLst/>
                <a:latin typeface="Calibri" panose="020F0502020204030204" pitchFamily="34" charset="0"/>
                <a:ea typeface="Calibri" panose="020F0502020204030204" pitchFamily="34" charset="0"/>
                <a:cs typeface="Times New Roman" panose="02020603050405020304" pitchFamily="18" charset="0"/>
              </a:rPr>
              <a:t>Action Beats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3200" dirty="0">
                <a:effectLst/>
                <a:latin typeface="Calibri" panose="020F0502020204030204" pitchFamily="34" charset="0"/>
                <a:ea typeface="Calibri" panose="020F0502020204030204" pitchFamily="34" charset="0"/>
                <a:cs typeface="Times New Roman" panose="02020603050405020304" pitchFamily="18" charset="0"/>
              </a:rPr>
              <a:t>Action beats can be an action, thought or description. They are important as they help the reader to visualise the interaction between the characters and the scene. For example</a:t>
            </a:r>
            <a:r>
              <a:rPr lang="en-GB" sz="3200" i="1" dirty="0">
                <a:effectLst/>
                <a:latin typeface="Calibri" panose="020F0502020204030204" pitchFamily="34" charset="0"/>
                <a:ea typeface="Calibri" panose="020F0502020204030204" pitchFamily="34" charset="0"/>
                <a:cs typeface="Times New Roman" panose="02020603050405020304" pitchFamily="18" charset="0"/>
              </a:rPr>
              <a:t>, ‘she said, looking worried’ or ‘she answered, looking to the left then the right’ or ‘cried George, with a look of horror on his face’.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33041933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‘Wonder’ by RJ Palacio</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a:xfrm>
            <a:off x="838200" y="1516566"/>
            <a:ext cx="10515600" cy="4660397"/>
          </a:xfrm>
        </p:spPr>
        <p:txBody>
          <a:bodyPr>
            <a:normAutofit fontScale="77500" lnSpcReduction="20000"/>
          </a:bodyPr>
          <a:lstStyle/>
          <a:p>
            <a:pPr marL="0" indent="0" algn="just">
              <a:lnSpc>
                <a:spcPct val="150000"/>
              </a:lnSpc>
              <a:spcAft>
                <a:spcPts val="800"/>
              </a:spcAft>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“I wonder if it’s something you ate,” </a:t>
            </a:r>
            <a:r>
              <a:rPr lang="en-GB" sz="2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said Mom, looking worried.</a:t>
            </a:r>
          </a:p>
          <a:p>
            <a:pPr marL="0" indent="0" algn="just">
              <a:lnSpc>
                <a:spcPct val="150000"/>
              </a:lnSpc>
              <a:spcAft>
                <a:spcPts val="800"/>
              </a:spcAft>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“There’s a stomach bug going around,” said Nurse Molly.</a:t>
            </a:r>
          </a:p>
          <a:p>
            <a:pPr marL="0" indent="0">
              <a:lnSpc>
                <a:spcPct val="150000"/>
              </a:lnSpc>
              <a:spcAft>
                <a:spcPts val="800"/>
              </a:spcAft>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“Oh geez,” </a:t>
            </a:r>
            <a:r>
              <a:rPr lang="en-GB" sz="2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said Mom, her eyebrows going up as she shook her head</a:t>
            </a:r>
            <a:r>
              <a:rPr lang="en-GB" sz="2100" dirty="0">
                <a:effectLst/>
                <a:latin typeface="Calibri" panose="020F0502020204030204" pitchFamily="34" charset="0"/>
                <a:ea typeface="Calibri" panose="020F0502020204030204" pitchFamily="34" charset="0"/>
                <a:cs typeface="Times New Roman" panose="02020603050405020304" pitchFamily="18" charset="0"/>
              </a:rPr>
              <a:t>. She helped me to my feet. “Should I call a taxi or are you okay walking home?”</a:t>
            </a:r>
            <a:br>
              <a:rPr lang="en-GB" sz="2100" dirty="0">
                <a:effectLst/>
                <a:latin typeface="Calibri" panose="020F0502020204030204" pitchFamily="34" charset="0"/>
                <a:ea typeface="Calibri" panose="020F0502020204030204" pitchFamily="34" charset="0"/>
                <a:cs typeface="Times New Roman" panose="02020603050405020304" pitchFamily="18" charset="0"/>
              </a:rPr>
            </a:br>
            <a:r>
              <a:rPr lang="en-GB" sz="2100" dirty="0">
                <a:effectLst/>
                <a:latin typeface="Calibri" panose="020F0502020204030204" pitchFamily="34" charset="0"/>
                <a:ea typeface="Calibri" panose="020F0502020204030204" pitchFamily="34" charset="0"/>
                <a:cs typeface="Times New Roman" panose="02020603050405020304" pitchFamily="18" charset="0"/>
              </a:rPr>
              <a:t>“I can walk.”</a:t>
            </a:r>
          </a:p>
          <a:p>
            <a:pPr marL="0" indent="0" algn="just">
              <a:lnSpc>
                <a:spcPct val="150000"/>
              </a:lnSpc>
              <a:spcAft>
                <a:spcPts val="800"/>
              </a:spcAft>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“What a brave kid!” </a:t>
            </a:r>
            <a:r>
              <a:rPr lang="en-GB" sz="2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said Nurse Molly, patting me on the back as she walked us toward the door</a:t>
            </a:r>
            <a:r>
              <a:rPr lang="en-GB" sz="2100" dirty="0">
                <a:effectLst/>
                <a:latin typeface="Calibri" panose="020F0502020204030204" pitchFamily="34" charset="0"/>
                <a:ea typeface="Calibri" panose="020F0502020204030204" pitchFamily="34" charset="0"/>
                <a:cs typeface="Times New Roman" panose="02020603050405020304" pitchFamily="18" charset="0"/>
              </a:rPr>
              <a:t>. “If he starts throwing up or runs a temperature, you should call the doctor.” </a:t>
            </a:r>
          </a:p>
          <a:p>
            <a:pPr marL="0" indent="0" algn="just">
              <a:lnSpc>
                <a:spcPct val="150000"/>
              </a:lnSpc>
              <a:spcAft>
                <a:spcPts val="800"/>
              </a:spcAft>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“Absolutely,” </a:t>
            </a:r>
            <a:r>
              <a:rPr lang="en-GB" sz="2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said Mom, shaking Nurse Molly’s hand</a:t>
            </a:r>
            <a:r>
              <a:rPr lang="en-GB" sz="2100" dirty="0">
                <a:effectLst/>
                <a:latin typeface="Calibri" panose="020F0502020204030204" pitchFamily="34" charset="0"/>
                <a:ea typeface="Calibri" panose="020F0502020204030204" pitchFamily="34" charset="0"/>
                <a:cs typeface="Times New Roman" panose="02020603050405020304" pitchFamily="18" charset="0"/>
              </a:rPr>
              <a:t>. “Thank you so much for taking care of him.”</a:t>
            </a:r>
          </a:p>
          <a:p>
            <a:pPr marL="0" indent="0" algn="just">
              <a:lnSpc>
                <a:spcPct val="150000"/>
              </a:lnSpc>
              <a:spcAft>
                <a:spcPts val="800"/>
              </a:spcAft>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“My pleasure,” </a:t>
            </a:r>
            <a:r>
              <a:rPr lang="en-GB" sz="2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answered Nurse Molly, putting her hand under my chin and tilting my face up</a:t>
            </a:r>
            <a:r>
              <a:rPr lang="en-GB" sz="2100" dirty="0">
                <a:effectLst/>
                <a:latin typeface="Calibri" panose="020F0502020204030204" pitchFamily="34" charset="0"/>
                <a:ea typeface="Calibri" panose="020F0502020204030204" pitchFamily="34" charset="0"/>
                <a:cs typeface="Times New Roman" panose="02020603050405020304" pitchFamily="18" charset="0"/>
              </a:rPr>
              <a:t>. “You take care of yourself, okay?”</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45401841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‘George’s Marvellous Medicine’ by Roald Dahl</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a:xfrm>
            <a:off x="838200" y="1583473"/>
            <a:ext cx="10515600" cy="4806176"/>
          </a:xfrm>
        </p:spPr>
        <p:txBody>
          <a:bodyPr>
            <a:normAutofit fontScale="92500" lnSpcReduction="10000"/>
          </a:bodyPr>
          <a:lstStyle/>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old hag </a:t>
            </a:r>
            <a:r>
              <a:rPr lang="en-GB"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grinned, showing those pale brown teeth</a:t>
            </a:r>
            <a:r>
              <a:rPr lang="en-GB" sz="1800" dirty="0">
                <a:effectLst/>
                <a:latin typeface="Calibri" panose="020F0502020204030204" pitchFamily="34" charset="0"/>
                <a:ea typeface="Calibri" panose="020F0502020204030204" pitchFamily="34" charset="0"/>
                <a:cs typeface="Times New Roman" panose="02020603050405020304" pitchFamily="18" charset="0"/>
              </a:rPr>
              <a:t>. ‘Sometimes, if you’re lucky,’ she said, ‘you get a beetle inside the stem of a stick of celery. That’s what I like.’</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‘Grandma! How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could </a:t>
            </a:r>
            <a:r>
              <a:rPr lang="en-GB" sz="1800" dirty="0">
                <a:effectLst/>
                <a:latin typeface="Calibri" panose="020F0502020204030204" pitchFamily="34" charset="0"/>
                <a:ea typeface="Calibri" panose="020F0502020204030204" pitchFamily="34" charset="0"/>
                <a:cs typeface="Times New Roman" panose="02020603050405020304" pitchFamily="18" charset="0"/>
              </a:rPr>
              <a:t>you?’</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find all sorts of nice things in sticks of raw celery,” the old woman went on. ‘Sometimes it’s earwigs.’</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 don’t want to hear about it!’ cried George.</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 big fat earwig is very tasty,’ </a:t>
            </a:r>
            <a:r>
              <a:rPr lang="en-GB"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Grandma said, licking her lips</a:t>
            </a:r>
            <a:r>
              <a:rPr lang="en-GB" sz="1800" dirty="0">
                <a:effectLst/>
                <a:latin typeface="Calibri" panose="020F0502020204030204" pitchFamily="34" charset="0"/>
                <a:ea typeface="Calibri" panose="020F0502020204030204" pitchFamily="34" charset="0"/>
                <a:cs typeface="Times New Roman" panose="02020603050405020304" pitchFamily="18" charset="0"/>
              </a:rPr>
              <a:t>. ‘But you’ve got to be very quick, my dear; when you put one of those in your mouth. It has a pair of sharp nippers on its back end and if it grabs your tongue with those, it never lets go. So you’ve got to bite the earwig first,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chop, chop, </a:t>
            </a:r>
            <a:r>
              <a:rPr lang="en-GB" sz="1800" dirty="0">
                <a:effectLst/>
                <a:latin typeface="Calibri" panose="020F0502020204030204" pitchFamily="34" charset="0"/>
                <a:ea typeface="Calibri" panose="020F0502020204030204" pitchFamily="34" charset="0"/>
                <a:cs typeface="Times New Roman" panose="02020603050405020304" pitchFamily="18" charset="0"/>
              </a:rPr>
              <a:t>before it bites you.’</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George started edging towards the door. He wanted to get as far away as possible from this filthy old woman.</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21492908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‘George’s Marvellous Medicine’ by Roald Dahl</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a:xfrm>
            <a:off x="838200" y="1494262"/>
            <a:ext cx="10515600" cy="4817327"/>
          </a:xfrm>
        </p:spPr>
        <p:txBody>
          <a:bodyPr>
            <a:normAutofit fontScale="92500" lnSpcReduction="20000"/>
          </a:bodyPr>
          <a:lstStyle/>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‘You’re trying to get away from me, aren’t you?’ </a:t>
            </a:r>
            <a:r>
              <a:rPr lang="en-GB"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she said, pointing a finger straight at George’s face</a:t>
            </a:r>
            <a:r>
              <a:rPr lang="en-GB" sz="1800" dirty="0">
                <a:effectLst/>
                <a:latin typeface="Calibri" panose="020F0502020204030204" pitchFamily="34" charset="0"/>
                <a:ea typeface="Calibri" panose="020F0502020204030204" pitchFamily="34" charset="0"/>
                <a:cs typeface="Times New Roman" panose="02020603050405020304" pitchFamily="18" charset="0"/>
              </a:rPr>
              <a:t>. ‘You’re trying to get away from Grandma.’</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Little George stood by the door staring at the old hag in the chair. She stared back at him.</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Could it be, George wondered, that she was a witch? He had always thought witches were only in fairy tales, but now he was not so sure.</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‘Come over here to Grandma and she’ll whisper secrets to you.’</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George took a step backwards, edging closer to the door.</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mustn’t be frightened of your old Grandma,’ </a:t>
            </a:r>
            <a:r>
              <a:rPr lang="en-GB"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she said, smiling that icy smile</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gn="just">
              <a:lnSpc>
                <a:spcPct val="150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George took another step backwards.</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39791327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5539-2C21-983A-9195-C8AB50CCD502}"/>
              </a:ext>
            </a:extLst>
          </p:cNvPr>
          <p:cNvSpPr>
            <a:spLocks noGrp="1"/>
          </p:cNvSpPr>
          <p:nvPr>
            <p:ph type="title"/>
          </p:nvPr>
        </p:nvSpPr>
        <p:spPr/>
        <p:txBody>
          <a:bodyPr/>
          <a:lstStyle/>
          <a:p>
            <a:pPr algn="ctr"/>
            <a:r>
              <a:rPr lang="en-GB" dirty="0"/>
              <a:t>Stephen King on Adverbs</a:t>
            </a:r>
          </a:p>
        </p:txBody>
      </p:sp>
      <p:sp>
        <p:nvSpPr>
          <p:cNvPr id="3" name="Content Placeholder 2">
            <a:extLst>
              <a:ext uri="{FF2B5EF4-FFF2-40B4-BE49-F238E27FC236}">
                <a16:creationId xmlns:a16="http://schemas.microsoft.com/office/drawing/2014/main" id="{09C01D60-2B92-9FEF-7D21-693E2BB26AE7}"/>
              </a:ext>
            </a:extLst>
          </p:cNvPr>
          <p:cNvSpPr>
            <a:spLocks noGrp="1"/>
          </p:cNvSpPr>
          <p:nvPr>
            <p:ph idx="1"/>
          </p:nvPr>
        </p:nvSpPr>
        <p:spPr>
          <a:xfrm>
            <a:off x="838200" y="1690688"/>
            <a:ext cx="10515600" cy="4802187"/>
          </a:xfrm>
        </p:spPr>
        <p:txBody>
          <a:bodyPr>
            <a:normAutofit/>
          </a:bodyPr>
          <a:lstStyle/>
          <a:p>
            <a:pPr marL="0" indent="0">
              <a:buNone/>
            </a:pPr>
            <a:r>
              <a:rPr lang="en-GB" sz="3200" b="0" i="0" u="none" strike="noStrike" dirty="0">
                <a:solidFill>
                  <a:srgbClr val="0A0A0A"/>
                </a:solidFill>
                <a:effectLst/>
                <a:latin typeface="Raleway" panose="020F0502020204030204" pitchFamily="34" charset="0"/>
              </a:rPr>
              <a:t>“I believe the road to hell is paved with adverbs, and I will shout it from the rooftops. To put it another way, they’re like dandelions. If you have one in your lawn, it looks pretty and unique. If you fail to root it out, however, you find five the next day…fifty the day after that…and then, my brothers and sisters, your lawn is </a:t>
            </a:r>
            <a:r>
              <a:rPr lang="en-GB" sz="3200" i="0" u="none" strike="noStrike" dirty="0">
                <a:solidFill>
                  <a:srgbClr val="0A0A0A"/>
                </a:solidFill>
                <a:effectLst/>
                <a:latin typeface="Raleway" panose="020F0502020204030204" pitchFamily="34" charset="0"/>
              </a:rPr>
              <a:t>totally, with dandelions. By then you see them for </a:t>
            </a:r>
            <a:r>
              <a:rPr lang="en-GB" sz="3200" dirty="0">
                <a:solidFill>
                  <a:srgbClr val="0A0A0A"/>
                </a:solidFill>
                <a:latin typeface="Raleway" panose="020F0502020204030204" pitchFamily="34" charset="0"/>
              </a:rPr>
              <a:t>completely, and profligately covered the </a:t>
            </a:r>
            <a:r>
              <a:rPr lang="en-GB" sz="3200" b="0" i="0" u="none" strike="noStrike" dirty="0">
                <a:solidFill>
                  <a:srgbClr val="0A0A0A"/>
                </a:solidFill>
                <a:effectLst/>
                <a:latin typeface="Raleway" panose="020F0502020204030204" pitchFamily="34" charset="0"/>
              </a:rPr>
              <a:t>weeds they really are, but by then it’s—</a:t>
            </a:r>
            <a:r>
              <a:rPr lang="en-GB" sz="3200" b="0" i="1" u="none" strike="noStrike" dirty="0">
                <a:solidFill>
                  <a:srgbClr val="0A0A0A"/>
                </a:solidFill>
                <a:effectLst/>
                <a:latin typeface="Raleway" panose="020F0502020204030204" pitchFamily="34" charset="0"/>
              </a:rPr>
              <a:t>GASP!!</a:t>
            </a:r>
            <a:r>
              <a:rPr lang="en-GB" sz="3200" b="0" i="0" u="none" strike="noStrike" dirty="0">
                <a:solidFill>
                  <a:srgbClr val="0A0A0A"/>
                </a:solidFill>
                <a:effectLst/>
                <a:latin typeface="Raleway" panose="020F0502020204030204" pitchFamily="34" charset="0"/>
              </a:rPr>
              <a:t>—too late.”</a:t>
            </a:r>
          </a:p>
          <a:p>
            <a:pPr marL="0" indent="0">
              <a:buNone/>
            </a:pPr>
            <a:r>
              <a:rPr lang="en-GB" dirty="0"/>
              <a:t>‘On Writing’ by Stephen King. </a:t>
            </a:r>
          </a:p>
        </p:txBody>
      </p:sp>
    </p:spTree>
    <p:extLst>
      <p:ext uri="{BB962C8B-B14F-4D97-AF65-F5344CB8AC3E}">
        <p14:creationId xmlns:p14="http://schemas.microsoft.com/office/powerpoint/2010/main" val="38372468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5F540-B8B7-CE83-9FF8-84AF1794D288}"/>
              </a:ext>
            </a:extLst>
          </p:cNvPr>
          <p:cNvSpPr>
            <a:spLocks noGrp="1"/>
          </p:cNvSpPr>
          <p:nvPr>
            <p:ph type="title"/>
          </p:nvPr>
        </p:nvSpPr>
        <p:spPr/>
        <p:txBody>
          <a:bodyPr/>
          <a:lstStyle/>
          <a:p>
            <a:pPr algn="ctr"/>
            <a:r>
              <a:rPr lang="en-GB" dirty="0"/>
              <a:t>Mental Health Crisis Point</a:t>
            </a:r>
          </a:p>
        </p:txBody>
      </p:sp>
      <p:sp>
        <p:nvSpPr>
          <p:cNvPr id="3" name="Content Placeholder 2">
            <a:extLst>
              <a:ext uri="{FF2B5EF4-FFF2-40B4-BE49-F238E27FC236}">
                <a16:creationId xmlns:a16="http://schemas.microsoft.com/office/drawing/2014/main" id="{14CCFC37-7DB6-FF3D-845F-C647F3C4167A}"/>
              </a:ext>
            </a:extLst>
          </p:cNvPr>
          <p:cNvSpPr>
            <a:spLocks noGrp="1"/>
          </p:cNvSpPr>
          <p:nvPr>
            <p:ph idx="1"/>
          </p:nvPr>
        </p:nvSpPr>
        <p:spPr>
          <a:xfrm>
            <a:off x="838200" y="2015196"/>
            <a:ext cx="10515600" cy="3605019"/>
          </a:xfrm>
        </p:spPr>
        <p:txBody>
          <a:bodyPr>
            <a:normAutofit/>
          </a:bodyPr>
          <a:lstStyle/>
          <a:p>
            <a:pPr marL="0" indent="0">
              <a:buNone/>
            </a:pPr>
            <a:r>
              <a:rPr lang="en-GB" sz="3600" dirty="0">
                <a:solidFill>
                  <a:srgbClr val="000000"/>
                </a:solidFill>
                <a:effectLst/>
                <a:latin typeface="Calibri" panose="020F0502020204030204" pitchFamily="34" charset="0"/>
                <a:ea typeface="Calibri" panose="020F0502020204030204" pitchFamily="34" charset="0"/>
              </a:rPr>
              <a:t>The NHS have reported that currently 5 - 19% of children and adolescents in the UK suffer from some form of anxiety. There could be up to 6 children in your class who are struggling with anxiety. This could take the form of a phobia of some sort, separation anxiety, social anxiety, panic disorder, obsessive compulsive disorder, school-based anxiety and more. </a:t>
            </a:r>
            <a:endParaRPr lang="en-GB" sz="3600" dirty="0"/>
          </a:p>
        </p:txBody>
      </p:sp>
    </p:spTree>
    <p:extLst>
      <p:ext uri="{BB962C8B-B14F-4D97-AF65-F5344CB8AC3E}">
        <p14:creationId xmlns:p14="http://schemas.microsoft.com/office/powerpoint/2010/main" val="335291298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DDC9-CB95-623C-8D35-F4091E684366}"/>
              </a:ext>
            </a:extLst>
          </p:cNvPr>
          <p:cNvSpPr>
            <a:spLocks noGrp="1"/>
          </p:cNvSpPr>
          <p:nvPr>
            <p:ph type="title"/>
          </p:nvPr>
        </p:nvSpPr>
        <p:spPr/>
        <p:txBody>
          <a:bodyPr/>
          <a:lstStyle/>
          <a:p>
            <a:pPr algn="ctr"/>
            <a:r>
              <a:rPr lang="en-GB" dirty="0"/>
              <a:t>Adding Detail</a:t>
            </a:r>
          </a:p>
        </p:txBody>
      </p:sp>
      <p:sp>
        <p:nvSpPr>
          <p:cNvPr id="3" name="Content Placeholder 2">
            <a:extLst>
              <a:ext uri="{FF2B5EF4-FFF2-40B4-BE49-F238E27FC236}">
                <a16:creationId xmlns:a16="http://schemas.microsoft.com/office/drawing/2014/main" id="{4A597159-67F7-64AF-2048-45F583FC08AD}"/>
              </a:ext>
            </a:extLst>
          </p:cNvPr>
          <p:cNvSpPr>
            <a:spLocks noGrp="1"/>
          </p:cNvSpPr>
          <p:nvPr>
            <p:ph idx="1"/>
          </p:nvPr>
        </p:nvSpPr>
        <p:spPr>
          <a:xfrm>
            <a:off x="838200" y="1413030"/>
            <a:ext cx="10515600" cy="4876258"/>
          </a:xfrm>
        </p:spPr>
        <p:txBody>
          <a:bodyPr>
            <a:normAutofit/>
          </a:bodyPr>
          <a:lstStyle/>
          <a:p>
            <a:pPr marL="0" indent="0" algn="ctr">
              <a:buNone/>
            </a:pPr>
            <a:r>
              <a:rPr lang="en-GB" sz="3200" dirty="0"/>
              <a:t>Changing adverbs into actions . . .</a:t>
            </a:r>
          </a:p>
          <a:p>
            <a:pPr marL="0" indent="0">
              <a:buNone/>
            </a:pPr>
            <a:r>
              <a:rPr lang="en-GB" sz="3200" dirty="0"/>
              <a:t>She ran </a:t>
            </a:r>
            <a:r>
              <a:rPr lang="en-GB" sz="3200" dirty="0">
                <a:solidFill>
                  <a:srgbClr val="FFFF00"/>
                </a:solidFill>
              </a:rPr>
              <a:t>quickly </a:t>
            </a:r>
            <a:r>
              <a:rPr lang="en-GB" sz="3200" dirty="0"/>
              <a:t>across the yard. </a:t>
            </a:r>
          </a:p>
          <a:p>
            <a:pPr marL="0" indent="0">
              <a:buNone/>
            </a:pPr>
            <a:r>
              <a:rPr lang="en-GB" sz="3200" dirty="0"/>
              <a:t>She ran with her feet pounding onto the concrete at great speed across the yard. </a:t>
            </a:r>
          </a:p>
          <a:p>
            <a:pPr marL="0" indent="0">
              <a:buNone/>
            </a:pPr>
            <a:r>
              <a:rPr lang="en-GB" sz="3200" dirty="0"/>
              <a:t>The dragon flew </a:t>
            </a:r>
            <a:r>
              <a:rPr lang="en-GB" sz="3200" dirty="0">
                <a:solidFill>
                  <a:srgbClr val="FFFF00"/>
                </a:solidFill>
              </a:rPr>
              <a:t>threateningly </a:t>
            </a:r>
            <a:r>
              <a:rPr lang="en-GB" sz="3200" dirty="0"/>
              <a:t>over the village.</a:t>
            </a:r>
          </a:p>
          <a:p>
            <a:pPr marL="0" indent="0">
              <a:buNone/>
            </a:pPr>
            <a:r>
              <a:rPr lang="en-GB" sz="3200" dirty="0"/>
              <a:t>The dragon flew snarling and spitting with rage over the village. </a:t>
            </a:r>
          </a:p>
          <a:p>
            <a:pPr marL="0" indent="0">
              <a:buNone/>
            </a:pPr>
            <a:r>
              <a:rPr lang="en-GB" sz="3200" dirty="0"/>
              <a:t>He swam </a:t>
            </a:r>
            <a:r>
              <a:rPr lang="en-GB" sz="3200" dirty="0">
                <a:solidFill>
                  <a:srgbClr val="FFFF00"/>
                </a:solidFill>
              </a:rPr>
              <a:t>wildly</a:t>
            </a:r>
            <a:r>
              <a:rPr lang="en-GB" sz="3200" dirty="0"/>
              <a:t> in the pool. </a:t>
            </a:r>
          </a:p>
          <a:p>
            <a:pPr marL="0" indent="0">
              <a:buNone/>
            </a:pPr>
            <a:r>
              <a:rPr lang="en-GB" sz="3200" dirty="0"/>
              <a:t>He swam with flailing arms and wild feet in the pool. </a:t>
            </a:r>
          </a:p>
        </p:txBody>
      </p:sp>
    </p:spTree>
    <p:extLst>
      <p:ext uri="{BB962C8B-B14F-4D97-AF65-F5344CB8AC3E}">
        <p14:creationId xmlns:p14="http://schemas.microsoft.com/office/powerpoint/2010/main" val="3161161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7885-C5BE-F74E-B2BD-6BE769487E98}"/>
              </a:ext>
            </a:extLst>
          </p:cNvPr>
          <p:cNvSpPr>
            <a:spLocks noGrp="1"/>
          </p:cNvSpPr>
          <p:nvPr>
            <p:ph type="title"/>
          </p:nvPr>
        </p:nvSpPr>
        <p:spPr>
          <a:xfrm>
            <a:off x="960864" y="2684579"/>
            <a:ext cx="10515600" cy="1325563"/>
          </a:xfrm>
        </p:spPr>
        <p:txBody>
          <a:bodyPr>
            <a:normAutofit fontScale="90000"/>
          </a:bodyPr>
          <a:lstStyle/>
          <a:p>
            <a:pPr algn="ctr"/>
            <a:br>
              <a:rPr lang="en-GB" dirty="0"/>
            </a:br>
            <a:br>
              <a:rPr lang="en-GB" dirty="0"/>
            </a:br>
            <a:br>
              <a:rPr lang="en-GB" dirty="0"/>
            </a:br>
            <a:br>
              <a:rPr lang="en-GB" dirty="0"/>
            </a:br>
            <a:r>
              <a:rPr lang="en-GB" dirty="0">
                <a:hlinkClick r:id="rId2"/>
              </a:rPr>
              <a:t>https://openai.com/blog/chatgpt</a:t>
            </a:r>
            <a:br>
              <a:rPr lang="en-GB" dirty="0"/>
            </a:br>
            <a:br>
              <a:rPr lang="en-GB" dirty="0"/>
            </a:br>
            <a:r>
              <a:rPr lang="en-GB" dirty="0" err="1"/>
              <a:t>ChatGPT</a:t>
            </a:r>
            <a:r>
              <a:rPr lang="en-GB" dirty="0"/>
              <a:t> is a sibling model to </a:t>
            </a:r>
            <a:r>
              <a:rPr lang="en-GB" dirty="0" err="1"/>
              <a:t>InstructGPT</a:t>
            </a:r>
            <a:r>
              <a:rPr lang="en-GB" dirty="0"/>
              <a:t>, which is trained to follow an instruction in a prompt and provide a detailed response.</a:t>
            </a:r>
            <a:br>
              <a:rPr lang="en-GB" dirty="0"/>
            </a:br>
            <a:endParaRPr lang="en-GB" dirty="0"/>
          </a:p>
        </p:txBody>
      </p:sp>
      <p:sp>
        <p:nvSpPr>
          <p:cNvPr id="3" name="Title 1">
            <a:extLst>
              <a:ext uri="{FF2B5EF4-FFF2-40B4-BE49-F238E27FC236}">
                <a16:creationId xmlns:a16="http://schemas.microsoft.com/office/drawing/2014/main" id="{60107C43-A1A4-1344-9328-A632C8DF259D}"/>
              </a:ext>
            </a:extLst>
          </p:cNvPr>
          <p:cNvSpPr txBox="1">
            <a:spLocks/>
          </p:cNvSpPr>
          <p:nvPr/>
        </p:nvSpPr>
        <p:spPr>
          <a:xfrm>
            <a:off x="838200" y="365125"/>
            <a:ext cx="10515600" cy="1853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t>Artificial Intelligence for Reading and Writing</a:t>
            </a:r>
          </a:p>
        </p:txBody>
      </p:sp>
    </p:spTree>
    <p:extLst>
      <p:ext uri="{BB962C8B-B14F-4D97-AF65-F5344CB8AC3E}">
        <p14:creationId xmlns:p14="http://schemas.microsoft.com/office/powerpoint/2010/main" val="30180364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7885-C5BE-F74E-B2BD-6BE769487E98}"/>
              </a:ext>
            </a:extLst>
          </p:cNvPr>
          <p:cNvSpPr>
            <a:spLocks noGrp="1"/>
          </p:cNvSpPr>
          <p:nvPr>
            <p:ph type="title"/>
          </p:nvPr>
        </p:nvSpPr>
        <p:spPr>
          <a:xfrm>
            <a:off x="960864" y="2684579"/>
            <a:ext cx="10515600" cy="1325563"/>
          </a:xfrm>
        </p:spPr>
        <p:txBody>
          <a:bodyPr>
            <a:normAutofit fontScale="90000"/>
          </a:bodyPr>
          <a:lstStyle/>
          <a:p>
            <a:pPr algn="ctr"/>
            <a:br>
              <a:rPr lang="en-GB" dirty="0"/>
            </a:br>
            <a:br>
              <a:rPr lang="en-GB" dirty="0"/>
            </a:br>
            <a:br>
              <a:rPr lang="en-GB" dirty="0"/>
            </a:br>
            <a:br>
              <a:rPr lang="en-GB" dirty="0"/>
            </a:br>
            <a:r>
              <a:rPr lang="en-GB" dirty="0"/>
              <a:t>https://</a:t>
            </a:r>
            <a:r>
              <a:rPr lang="en-GB" dirty="0" err="1"/>
              <a:t>katteb.com</a:t>
            </a:r>
            <a:r>
              <a:rPr lang="en-GB" dirty="0"/>
              <a:t>/</a:t>
            </a:r>
            <a:r>
              <a:rPr lang="en-GB" dirty="0" err="1"/>
              <a:t>en</a:t>
            </a:r>
            <a:br>
              <a:rPr lang="en-GB" dirty="0"/>
            </a:br>
            <a:br>
              <a:rPr lang="en-GB" dirty="0"/>
            </a:br>
            <a:r>
              <a:rPr lang="en-GB" dirty="0" err="1"/>
              <a:t>Katteb</a:t>
            </a:r>
            <a:r>
              <a:rPr lang="en-GB" dirty="0"/>
              <a:t> is fact based AI generated writing and image creation.</a:t>
            </a:r>
            <a:br>
              <a:rPr lang="en-GB" dirty="0"/>
            </a:br>
            <a:endParaRPr lang="en-GB" dirty="0"/>
          </a:p>
        </p:txBody>
      </p:sp>
      <p:sp>
        <p:nvSpPr>
          <p:cNvPr id="3" name="Title 1">
            <a:extLst>
              <a:ext uri="{FF2B5EF4-FFF2-40B4-BE49-F238E27FC236}">
                <a16:creationId xmlns:a16="http://schemas.microsoft.com/office/drawing/2014/main" id="{60107C43-A1A4-1344-9328-A632C8DF259D}"/>
              </a:ext>
            </a:extLst>
          </p:cNvPr>
          <p:cNvSpPr txBox="1">
            <a:spLocks/>
          </p:cNvSpPr>
          <p:nvPr/>
        </p:nvSpPr>
        <p:spPr>
          <a:xfrm>
            <a:off x="603031" y="412421"/>
            <a:ext cx="10985938" cy="1853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t>Fact Based Artificial Intelligence</a:t>
            </a:r>
          </a:p>
        </p:txBody>
      </p:sp>
    </p:spTree>
    <p:extLst>
      <p:ext uri="{BB962C8B-B14F-4D97-AF65-F5344CB8AC3E}">
        <p14:creationId xmlns:p14="http://schemas.microsoft.com/office/powerpoint/2010/main" val="269715997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C64C-F056-F844-BA64-F34ABFEF595F}"/>
              </a:ext>
            </a:extLst>
          </p:cNvPr>
          <p:cNvSpPr>
            <a:spLocks noGrp="1"/>
          </p:cNvSpPr>
          <p:nvPr>
            <p:ph type="title"/>
          </p:nvPr>
        </p:nvSpPr>
        <p:spPr>
          <a:xfrm>
            <a:off x="838200" y="2265363"/>
            <a:ext cx="10515600" cy="1325563"/>
          </a:xfrm>
        </p:spPr>
        <p:txBody>
          <a:bodyPr/>
          <a:lstStyle/>
          <a:p>
            <a:pPr algn="ctr"/>
            <a:r>
              <a:rPr lang="en-GB" dirty="0"/>
              <a:t>What else can we use to help children find their own written voice? </a:t>
            </a:r>
          </a:p>
        </p:txBody>
      </p:sp>
    </p:spTree>
    <p:extLst>
      <p:ext uri="{BB962C8B-B14F-4D97-AF65-F5344CB8AC3E}">
        <p14:creationId xmlns:p14="http://schemas.microsoft.com/office/powerpoint/2010/main" val="141410119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F7D0-F035-C441-9252-8B2662D7C9C2}"/>
              </a:ext>
            </a:extLst>
          </p:cNvPr>
          <p:cNvSpPr>
            <a:spLocks noGrp="1"/>
          </p:cNvSpPr>
          <p:nvPr>
            <p:ph type="title"/>
          </p:nvPr>
        </p:nvSpPr>
        <p:spPr>
          <a:xfrm>
            <a:off x="838200" y="365125"/>
            <a:ext cx="10515600" cy="5649913"/>
          </a:xfrm>
        </p:spPr>
        <p:txBody>
          <a:bodyPr>
            <a:noAutofit/>
          </a:bodyPr>
          <a:lstStyle/>
          <a:p>
            <a:r>
              <a:rPr lang="en-GB" sz="3200" dirty="0"/>
              <a:t>Herts for Learning English team (2018) recommend that when writing at greater depth it is important to ADD LO(v)E;</a:t>
            </a:r>
            <a:br>
              <a:rPr lang="en-GB" sz="3200" dirty="0"/>
            </a:br>
            <a:r>
              <a:rPr lang="en-GB" sz="3200" b="1" dirty="0"/>
              <a:t> </a:t>
            </a:r>
            <a:br>
              <a:rPr lang="en-GB" sz="3200" dirty="0"/>
            </a:br>
            <a:r>
              <a:rPr lang="en-GB" sz="3200" b="1" dirty="0"/>
              <a:t>A</a:t>
            </a:r>
            <a:r>
              <a:rPr lang="en-GB" sz="3200" dirty="0"/>
              <a:t>udience and purpose</a:t>
            </a:r>
            <a:br>
              <a:rPr lang="en-GB" sz="3200" dirty="0"/>
            </a:br>
            <a:r>
              <a:rPr lang="en-GB" sz="3200" b="1" dirty="0"/>
              <a:t>D</a:t>
            </a:r>
            <a:r>
              <a:rPr lang="en-GB" sz="3200" dirty="0"/>
              <a:t>erived from reading and</a:t>
            </a:r>
            <a:br>
              <a:rPr lang="en-GB" sz="3200" dirty="0"/>
            </a:br>
            <a:r>
              <a:rPr lang="en-GB" sz="3200" b="1" dirty="0"/>
              <a:t>D</a:t>
            </a:r>
            <a:r>
              <a:rPr lang="en-GB" sz="3200" dirty="0"/>
              <a:t>eveloped through spoken language</a:t>
            </a:r>
            <a:br>
              <a:rPr lang="en-GB" sz="3200" dirty="0"/>
            </a:br>
            <a:r>
              <a:rPr lang="en-GB" sz="3200" b="1" dirty="0"/>
              <a:t>L</a:t>
            </a:r>
            <a:r>
              <a:rPr lang="en-GB" sz="3200" dirty="0"/>
              <a:t>evels of formality</a:t>
            </a:r>
            <a:br>
              <a:rPr lang="en-GB" sz="3200" dirty="0"/>
            </a:br>
            <a:r>
              <a:rPr lang="en-GB" sz="3200" b="1" dirty="0"/>
              <a:t>O</a:t>
            </a:r>
            <a:r>
              <a:rPr lang="en-GB" sz="3200" dirty="0"/>
              <a:t>rganisation</a:t>
            </a:r>
            <a:br>
              <a:rPr lang="en-GB" sz="3200" dirty="0"/>
            </a:br>
            <a:r>
              <a:rPr lang="en-GB" sz="3200" b="1" dirty="0"/>
              <a:t>V</a:t>
            </a:r>
            <a:r>
              <a:rPr lang="en-GB" sz="3200" dirty="0"/>
              <a:t>ocabulary</a:t>
            </a:r>
            <a:br>
              <a:rPr lang="en-GB" sz="3200" dirty="0"/>
            </a:br>
            <a:r>
              <a:rPr lang="en-GB" sz="3200" b="1" dirty="0"/>
              <a:t>V</a:t>
            </a:r>
            <a:r>
              <a:rPr lang="en-GB" sz="3200" dirty="0"/>
              <a:t>ariation of sentence structures to suit purpose</a:t>
            </a:r>
            <a:br>
              <a:rPr lang="en-GB" sz="3200" dirty="0"/>
            </a:br>
            <a:r>
              <a:rPr lang="en-GB" sz="3200" b="1" dirty="0"/>
              <a:t>E</a:t>
            </a:r>
            <a:r>
              <a:rPr lang="en-GB" sz="3200" dirty="0"/>
              <a:t>diting for accuracy and enhancement</a:t>
            </a:r>
          </a:p>
        </p:txBody>
      </p:sp>
    </p:spTree>
    <p:extLst>
      <p:ext uri="{BB962C8B-B14F-4D97-AF65-F5344CB8AC3E}">
        <p14:creationId xmlns:p14="http://schemas.microsoft.com/office/powerpoint/2010/main" val="1358072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C95A48-08E2-F747-9415-EC738E673DC4}"/>
              </a:ext>
            </a:extLst>
          </p:cNvPr>
          <p:cNvSpPr txBox="1">
            <a:spLocks/>
          </p:cNvSpPr>
          <p:nvPr/>
        </p:nvSpPr>
        <p:spPr>
          <a:xfrm>
            <a:off x="927409" y="1326996"/>
            <a:ext cx="10515600" cy="37959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dirty="0"/>
              <a:t>Chain Writing for KS1</a:t>
            </a:r>
          </a:p>
          <a:p>
            <a:br>
              <a:rPr lang="en-GB" sz="3200" dirty="0"/>
            </a:br>
            <a:r>
              <a:rPr lang="en-GB" sz="3200" b="1" dirty="0"/>
              <a:t> </a:t>
            </a:r>
            <a:br>
              <a:rPr lang="en-GB" sz="3200" dirty="0"/>
            </a:br>
            <a:r>
              <a:rPr lang="en-GB" sz="3200" dirty="0"/>
              <a:t>Begin with an adverb.</a:t>
            </a:r>
          </a:p>
          <a:p>
            <a:r>
              <a:rPr lang="en-GB" sz="3200" dirty="0"/>
              <a:t>Add a comma.</a:t>
            </a:r>
          </a:p>
          <a:p>
            <a:r>
              <a:rPr lang="en-GB" sz="3200" dirty="0"/>
              <a:t>‘the’ then two adjectives.</a:t>
            </a:r>
          </a:p>
          <a:p>
            <a:r>
              <a:rPr lang="en-GB" sz="3200" dirty="0"/>
              <a:t>Add a noun.</a:t>
            </a:r>
          </a:p>
          <a:p>
            <a:r>
              <a:rPr lang="en-GB" sz="3200" dirty="0"/>
              <a:t>The bridge to the sentence is ‘was’.</a:t>
            </a:r>
          </a:p>
          <a:p>
            <a:r>
              <a:rPr lang="en-GB" sz="3200" dirty="0"/>
              <a:t>Add a verb.</a:t>
            </a:r>
          </a:p>
          <a:p>
            <a:r>
              <a:rPr lang="en-GB" sz="3200" dirty="0"/>
              <a:t>Add another adverb.</a:t>
            </a:r>
          </a:p>
          <a:p>
            <a:r>
              <a:rPr lang="en-GB" sz="3200" dirty="0"/>
              <a:t>Finish with a preposition phrase.</a:t>
            </a:r>
            <a:br>
              <a:rPr lang="en-GB" sz="3200" dirty="0"/>
            </a:br>
            <a:endParaRPr lang="en-GB" sz="3200" dirty="0"/>
          </a:p>
        </p:txBody>
      </p:sp>
    </p:spTree>
    <p:extLst>
      <p:ext uri="{BB962C8B-B14F-4D97-AF65-F5344CB8AC3E}">
        <p14:creationId xmlns:p14="http://schemas.microsoft.com/office/powerpoint/2010/main" val="221224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C404-4807-114D-8A7F-92E075FA39F6}"/>
              </a:ext>
            </a:extLst>
          </p:cNvPr>
          <p:cNvSpPr>
            <a:spLocks noGrp="1"/>
          </p:cNvSpPr>
          <p:nvPr>
            <p:ph type="title"/>
          </p:nvPr>
        </p:nvSpPr>
        <p:spPr/>
        <p:txBody>
          <a:bodyPr/>
          <a:lstStyle/>
          <a:p>
            <a:pPr algn="ctr"/>
            <a:r>
              <a:rPr lang="en-GB" dirty="0"/>
              <a:t>Figurative Language</a:t>
            </a:r>
          </a:p>
        </p:txBody>
      </p:sp>
      <p:pic>
        <p:nvPicPr>
          <p:cNvPr id="3" name="Picture 2">
            <a:extLst>
              <a:ext uri="{FF2B5EF4-FFF2-40B4-BE49-F238E27FC236}">
                <a16:creationId xmlns:a16="http://schemas.microsoft.com/office/drawing/2014/main" id="{94FEE56C-E714-1D46-BFA6-0559FBA2D9ED}"/>
              </a:ext>
            </a:extLst>
          </p:cNvPr>
          <p:cNvPicPr>
            <a:picLocks noChangeAspect="1"/>
          </p:cNvPicPr>
          <p:nvPr/>
        </p:nvPicPr>
        <p:blipFill>
          <a:blip r:embed="rId2"/>
          <a:stretch>
            <a:fillRect/>
          </a:stretch>
        </p:blipFill>
        <p:spPr>
          <a:xfrm>
            <a:off x="2464420" y="1487975"/>
            <a:ext cx="7892121" cy="4993826"/>
          </a:xfrm>
          <a:prstGeom prst="rect">
            <a:avLst/>
          </a:prstGeom>
        </p:spPr>
      </p:pic>
    </p:spTree>
    <p:extLst>
      <p:ext uri="{BB962C8B-B14F-4D97-AF65-F5344CB8AC3E}">
        <p14:creationId xmlns:p14="http://schemas.microsoft.com/office/powerpoint/2010/main" val="181460575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C404-4807-114D-8A7F-92E075FA39F6}"/>
              </a:ext>
            </a:extLst>
          </p:cNvPr>
          <p:cNvSpPr>
            <a:spLocks noGrp="1"/>
          </p:cNvSpPr>
          <p:nvPr>
            <p:ph type="title"/>
          </p:nvPr>
        </p:nvSpPr>
        <p:spPr/>
        <p:txBody>
          <a:bodyPr/>
          <a:lstStyle/>
          <a:p>
            <a:pPr algn="ctr"/>
            <a:r>
              <a:rPr lang="en-GB" dirty="0"/>
              <a:t>Metaphor</a:t>
            </a:r>
          </a:p>
        </p:txBody>
      </p:sp>
    </p:spTree>
    <p:extLst>
      <p:ext uri="{BB962C8B-B14F-4D97-AF65-F5344CB8AC3E}">
        <p14:creationId xmlns:p14="http://schemas.microsoft.com/office/powerpoint/2010/main" val="96292951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C404-4807-114D-8A7F-92E075FA39F6}"/>
              </a:ext>
            </a:extLst>
          </p:cNvPr>
          <p:cNvSpPr>
            <a:spLocks noGrp="1"/>
          </p:cNvSpPr>
          <p:nvPr>
            <p:ph type="title"/>
          </p:nvPr>
        </p:nvSpPr>
        <p:spPr/>
        <p:txBody>
          <a:bodyPr/>
          <a:lstStyle/>
          <a:p>
            <a:pPr algn="ctr"/>
            <a:r>
              <a:rPr lang="en-GB" dirty="0"/>
              <a:t>Alliteration</a:t>
            </a:r>
          </a:p>
        </p:txBody>
      </p:sp>
      <p:sp>
        <p:nvSpPr>
          <p:cNvPr id="3" name="TextBox 2">
            <a:extLst>
              <a:ext uri="{FF2B5EF4-FFF2-40B4-BE49-F238E27FC236}">
                <a16:creationId xmlns:a16="http://schemas.microsoft.com/office/drawing/2014/main" id="{9277D5E6-9B25-5A42-BD17-4D44F8E0E387}"/>
              </a:ext>
            </a:extLst>
          </p:cNvPr>
          <p:cNvSpPr txBox="1"/>
          <p:nvPr/>
        </p:nvSpPr>
        <p:spPr>
          <a:xfrm>
            <a:off x="992459" y="1690688"/>
            <a:ext cx="10361341" cy="3477875"/>
          </a:xfrm>
          <a:prstGeom prst="rect">
            <a:avLst/>
          </a:prstGeom>
          <a:noFill/>
        </p:spPr>
        <p:txBody>
          <a:bodyPr wrap="square" rtlCol="0">
            <a:spAutoFit/>
          </a:bodyPr>
          <a:lstStyle/>
          <a:p>
            <a:endParaRPr lang="en-GB" sz="4400" dirty="0"/>
          </a:p>
          <a:p>
            <a:endParaRPr lang="en-GB" sz="4400" dirty="0"/>
          </a:p>
          <a:p>
            <a:pPr algn="ctr"/>
            <a:r>
              <a:rPr lang="en-GB" sz="4400" dirty="0"/>
              <a:t>The withered white witches were wind whipped by the wild wind in the woods.</a:t>
            </a:r>
          </a:p>
          <a:p>
            <a:endParaRPr lang="en-GB" sz="4400" dirty="0"/>
          </a:p>
        </p:txBody>
      </p:sp>
    </p:spTree>
    <p:extLst>
      <p:ext uri="{BB962C8B-B14F-4D97-AF65-F5344CB8AC3E}">
        <p14:creationId xmlns:p14="http://schemas.microsoft.com/office/powerpoint/2010/main" val="57394688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2C57-6DA7-E64F-B3D7-B14403E294B7}"/>
              </a:ext>
            </a:extLst>
          </p:cNvPr>
          <p:cNvSpPr>
            <a:spLocks noGrp="1"/>
          </p:cNvSpPr>
          <p:nvPr>
            <p:ph type="title"/>
          </p:nvPr>
        </p:nvSpPr>
        <p:spPr/>
        <p:txBody>
          <a:bodyPr>
            <a:normAutofit fontScale="90000"/>
          </a:bodyPr>
          <a:lstStyle/>
          <a:p>
            <a:pPr algn="ctr"/>
            <a:br>
              <a:rPr lang="en-GB" dirty="0"/>
            </a:br>
            <a:r>
              <a:rPr lang="en-GB" dirty="0"/>
              <a:t>Alan Partridge in </a:t>
            </a:r>
            <a:br>
              <a:rPr lang="en-GB" dirty="0"/>
            </a:br>
            <a:r>
              <a:rPr lang="en-GB" dirty="0"/>
              <a:t>‘I, Partridge: We Need to Talk About Alan’</a:t>
            </a:r>
            <a:br>
              <a:rPr lang="en-GB" dirty="0"/>
            </a:br>
            <a:endParaRPr lang="en-GB" dirty="0"/>
          </a:p>
        </p:txBody>
      </p:sp>
      <p:sp>
        <p:nvSpPr>
          <p:cNvPr id="3" name="Content Placeholder 2">
            <a:extLst>
              <a:ext uri="{FF2B5EF4-FFF2-40B4-BE49-F238E27FC236}">
                <a16:creationId xmlns:a16="http://schemas.microsoft.com/office/drawing/2014/main" id="{02E0FEB6-DA62-404E-A53F-52489B1C9AFC}"/>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r>
              <a:rPr lang="en-GB" dirty="0"/>
              <a:t>I love alliteration. I love, love, love it. Alliteration just makes everything sound fantastic. I genuinely can’t think of anything with matching initials that I don’t like: Green Goddess, Hemel Hempstead, Bum Bags, Monster Mash, Krispy Kreme, Dirty Dozen, Peter Purves, Est Est Est, the SS, World Wide Web, Clear Cache.’ </a:t>
            </a:r>
          </a:p>
          <a:p>
            <a:pPr marL="0" indent="0">
              <a:buNone/>
            </a:pPr>
            <a:r>
              <a:rPr lang="en-GB" i="1" dirty="0"/>
              <a:t>There’s a footnote for the SS: ‘More the font they used, rather than what they did which was pretty awful’.</a:t>
            </a:r>
          </a:p>
        </p:txBody>
      </p:sp>
    </p:spTree>
    <p:extLst>
      <p:ext uri="{BB962C8B-B14F-4D97-AF65-F5344CB8AC3E}">
        <p14:creationId xmlns:p14="http://schemas.microsoft.com/office/powerpoint/2010/main" val="61628144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D4AAFA6-17BB-A84F-AA7B-766578D86185}"/>
              </a:ext>
            </a:extLst>
          </p:cNvPr>
          <p:cNvSpPr>
            <a:spLocks noGrp="1" noChangeArrowheads="1"/>
          </p:cNvSpPr>
          <p:nvPr>
            <p:ph type="title"/>
          </p:nvPr>
        </p:nvSpPr>
        <p:spPr/>
        <p:txBody>
          <a:bodyPr/>
          <a:lstStyle/>
          <a:p>
            <a:pPr algn="ctr"/>
            <a:r>
              <a:rPr lang="en-GB" altLang="en-US" dirty="0">
                <a:solidFill>
                  <a:schemeClr val="tx1"/>
                </a:solidFill>
                <a:ea typeface="ＭＳ Ｐゴシック" panose="020B0600070205080204" pitchFamily="34" charset="-128"/>
              </a:rPr>
              <a:t>The Four Anchors</a:t>
            </a:r>
            <a:br>
              <a:rPr lang="en-GB" altLang="en-US" dirty="0">
                <a:solidFill>
                  <a:schemeClr val="tx1"/>
                </a:solidFill>
                <a:ea typeface="ＭＳ Ｐゴシック" panose="020B0600070205080204" pitchFamily="34" charset="-128"/>
              </a:rPr>
            </a:br>
            <a:r>
              <a:rPr lang="en-GB" altLang="en-US" sz="2400" i="1" dirty="0">
                <a:ea typeface="ＭＳ Ｐゴシック" panose="020B0600070205080204" pitchFamily="34" charset="-128"/>
              </a:rPr>
              <a:t>of mental health </a:t>
            </a:r>
            <a:endParaRPr lang="en-US" altLang="en-US" dirty="0">
              <a:solidFill>
                <a:schemeClr val="tx1"/>
              </a:solidFill>
              <a:ea typeface="ＭＳ Ｐゴシック" panose="020B0600070205080204" pitchFamily="34" charset="-128"/>
            </a:endParaRPr>
          </a:p>
        </p:txBody>
      </p:sp>
      <p:sp>
        <p:nvSpPr>
          <p:cNvPr id="22531" name="Content Placeholder 2">
            <a:extLst>
              <a:ext uri="{FF2B5EF4-FFF2-40B4-BE49-F238E27FC236}">
                <a16:creationId xmlns:a16="http://schemas.microsoft.com/office/drawing/2014/main" id="{31CF9C62-5B24-7942-A2EF-BC05741464CB}"/>
              </a:ext>
            </a:extLst>
          </p:cNvPr>
          <p:cNvSpPr>
            <a:spLocks noGrp="1" noChangeArrowheads="1"/>
          </p:cNvSpPr>
          <p:nvPr>
            <p:ph idx="1"/>
          </p:nvPr>
        </p:nvSpPr>
        <p:spPr/>
        <p:txBody>
          <a:bodyPr/>
          <a:lstStyle/>
          <a:p>
            <a:pPr marL="742950" indent="-742950">
              <a:buFontTx/>
              <a:buAutoNum type="arabicPeriod"/>
            </a:pPr>
            <a:r>
              <a:rPr lang="en-GB" altLang="en-US" sz="4800" dirty="0">
                <a:ea typeface="ＭＳ Ｐゴシック" panose="020B0600070205080204" pitchFamily="34" charset="-128"/>
              </a:rPr>
              <a:t>Being Loved</a:t>
            </a:r>
          </a:p>
          <a:p>
            <a:pPr marL="742950" indent="-742950">
              <a:buFontTx/>
              <a:buAutoNum type="arabicPeriod"/>
            </a:pPr>
            <a:r>
              <a:rPr lang="en-GB" altLang="en-US" sz="4800" dirty="0">
                <a:ea typeface="ＭＳ Ｐゴシック" panose="020B0600070205080204" pitchFamily="34" charset="-128"/>
              </a:rPr>
              <a:t>Belief</a:t>
            </a:r>
          </a:p>
          <a:p>
            <a:pPr marL="742950" indent="-742950">
              <a:buFontTx/>
              <a:buAutoNum type="arabicPeriod"/>
            </a:pPr>
            <a:r>
              <a:rPr lang="en-GB" altLang="en-US" sz="4800" dirty="0">
                <a:ea typeface="ＭＳ Ｐゴシック" panose="020B0600070205080204" pitchFamily="34" charset="-128"/>
              </a:rPr>
              <a:t>Belonging</a:t>
            </a:r>
          </a:p>
          <a:p>
            <a:pPr marL="742950" indent="-742950">
              <a:buFontTx/>
              <a:buAutoNum type="arabicPeriod"/>
            </a:pPr>
            <a:r>
              <a:rPr lang="en-GB" altLang="en-US" sz="4800" dirty="0">
                <a:ea typeface="ＭＳ Ｐゴシック" panose="020B0600070205080204" pitchFamily="34" charset="-128"/>
              </a:rPr>
              <a:t>Routine</a:t>
            </a:r>
          </a:p>
          <a:p>
            <a:pPr marL="742950" indent="-742950" algn="ctr">
              <a:buNone/>
            </a:pPr>
            <a:r>
              <a:rPr lang="en-GB" altLang="en-US" i="1" dirty="0">
                <a:ea typeface="ＭＳ Ｐゴシック" panose="020B0600070205080204" pitchFamily="34" charset="-128"/>
              </a:rPr>
              <a:t>Children in care lose all four of these.</a:t>
            </a:r>
          </a:p>
          <a:p>
            <a:pPr marL="742950" indent="-742950" algn="ctr">
              <a:buNone/>
            </a:pPr>
            <a:r>
              <a:rPr lang="en-GB" altLang="en-US" i="1" dirty="0">
                <a:ea typeface="ＭＳ Ｐゴシック" panose="020B0600070205080204" pitchFamily="34" charset="-128"/>
              </a:rPr>
              <a:t>Care homes rebuild using these steps: 4, 3, 2,</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28803696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00EF15-C54B-5D46-A67B-62977DCDEF2D}"/>
              </a:ext>
            </a:extLst>
          </p:cNvPr>
          <p:cNvSpPr>
            <a:spLocks noGrp="1"/>
          </p:cNvSpPr>
          <p:nvPr>
            <p:ph idx="1"/>
          </p:nvPr>
        </p:nvSpPr>
        <p:spPr>
          <a:xfrm>
            <a:off x="670932" y="365125"/>
            <a:ext cx="10515600" cy="4351338"/>
          </a:xfrm>
        </p:spPr>
        <p:txBody>
          <a:bodyPr/>
          <a:lstStyle/>
          <a:p>
            <a:pPr marL="0" indent="0" algn="ctr">
              <a:buNone/>
            </a:pPr>
            <a:r>
              <a:rPr lang="en-GB" dirty="0"/>
              <a:t>Vast and highly recommended resource, especially for figurative language  . . . </a:t>
            </a:r>
          </a:p>
          <a:p>
            <a:pPr marL="0" indent="0" algn="ctr">
              <a:buNone/>
            </a:pPr>
            <a:r>
              <a:rPr lang="en-GB" dirty="0">
                <a:hlinkClick r:id="rId2"/>
              </a:rPr>
              <a:t>https://www.yourdictionary.com</a:t>
            </a:r>
            <a:endParaRPr lang="en-GB" dirty="0"/>
          </a:p>
          <a:p>
            <a:pPr marL="0" indent="0" algn="ctr">
              <a:buNone/>
            </a:pPr>
            <a:endParaRPr lang="en-GB" dirty="0"/>
          </a:p>
          <a:p>
            <a:pPr marL="0" indent="0">
              <a:buNone/>
            </a:pPr>
            <a:endParaRPr lang="en-GB" dirty="0"/>
          </a:p>
        </p:txBody>
      </p:sp>
    </p:spTree>
    <p:extLst>
      <p:ext uri="{BB962C8B-B14F-4D97-AF65-F5344CB8AC3E}">
        <p14:creationId xmlns:p14="http://schemas.microsoft.com/office/powerpoint/2010/main" val="3717548485"/>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DDBB-7295-CE49-BFAB-8228FBCC9FBA}"/>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10761873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BD69-026C-F145-BDF1-EB7A2AE1DC1C}"/>
              </a:ext>
            </a:extLst>
          </p:cNvPr>
          <p:cNvSpPr>
            <a:spLocks noGrp="1"/>
          </p:cNvSpPr>
          <p:nvPr>
            <p:ph type="title"/>
          </p:nvPr>
        </p:nvSpPr>
        <p:spPr>
          <a:xfrm>
            <a:off x="838200" y="365125"/>
            <a:ext cx="10515600" cy="549275"/>
          </a:xfrm>
        </p:spPr>
        <p:txBody>
          <a:bodyPr>
            <a:normAutofit fontScale="90000"/>
          </a:bodyPr>
          <a:lstStyle/>
          <a:p>
            <a:pPr algn="ctr"/>
            <a:r>
              <a:rPr lang="en-GB" dirty="0"/>
              <a:t>Sentence Combining</a:t>
            </a:r>
          </a:p>
        </p:txBody>
      </p:sp>
      <p:sp>
        <p:nvSpPr>
          <p:cNvPr id="3" name="Content Placeholder 2">
            <a:extLst>
              <a:ext uri="{FF2B5EF4-FFF2-40B4-BE49-F238E27FC236}">
                <a16:creationId xmlns:a16="http://schemas.microsoft.com/office/drawing/2014/main" id="{00F244C6-1A80-D942-B628-B601FBAA665D}"/>
              </a:ext>
            </a:extLst>
          </p:cNvPr>
          <p:cNvSpPr>
            <a:spLocks noGrp="1"/>
          </p:cNvSpPr>
          <p:nvPr>
            <p:ph idx="1"/>
          </p:nvPr>
        </p:nvSpPr>
        <p:spPr>
          <a:xfrm>
            <a:off x="838200" y="1215483"/>
            <a:ext cx="10515600" cy="4961480"/>
          </a:xfrm>
        </p:spPr>
        <p:txBody>
          <a:bodyPr>
            <a:normAutofit fontScale="92500" lnSpcReduction="20000"/>
          </a:bodyPr>
          <a:lstStyle/>
          <a:p>
            <a:pPr marL="0" indent="0">
              <a:buNone/>
            </a:pPr>
            <a:r>
              <a:rPr lang="en-GB" dirty="0"/>
              <a:t>Provide facts and information in a numbered list;</a:t>
            </a:r>
          </a:p>
          <a:p>
            <a:pPr marL="0" indent="0">
              <a:buNone/>
            </a:pPr>
            <a:endParaRPr lang="en-GB" dirty="0"/>
          </a:p>
          <a:p>
            <a:pPr lvl="0"/>
            <a:r>
              <a:rPr lang="en-GB" dirty="0"/>
              <a:t>The rabbit is white.</a:t>
            </a:r>
          </a:p>
          <a:p>
            <a:pPr lvl="0"/>
            <a:r>
              <a:rPr lang="en-GB" dirty="0"/>
              <a:t>The rabbit is friendly.</a:t>
            </a:r>
          </a:p>
          <a:p>
            <a:pPr lvl="0"/>
            <a:r>
              <a:rPr lang="en-GB" dirty="0"/>
              <a:t>It lives in a cage.</a:t>
            </a:r>
          </a:p>
          <a:p>
            <a:pPr lvl="0"/>
            <a:r>
              <a:rPr lang="en-GB" dirty="0"/>
              <a:t>It eats dried food.</a:t>
            </a:r>
          </a:p>
          <a:p>
            <a:pPr lvl="0"/>
            <a:r>
              <a:rPr lang="en-GB" dirty="0"/>
              <a:t>It also eats hay and grass.</a:t>
            </a:r>
          </a:p>
          <a:p>
            <a:pPr lvl="0"/>
            <a:r>
              <a:rPr lang="en-GB" dirty="0"/>
              <a:t>The rabbit likes to go outside.</a:t>
            </a:r>
          </a:p>
          <a:p>
            <a:pPr lvl="0"/>
            <a:r>
              <a:rPr lang="en-GB" dirty="0"/>
              <a:t>It plays in a run.</a:t>
            </a:r>
          </a:p>
          <a:p>
            <a:pPr lvl="0"/>
            <a:r>
              <a:rPr lang="en-GB" dirty="0"/>
              <a:t>The rabbit is gentle.</a:t>
            </a:r>
          </a:p>
          <a:p>
            <a:pPr lvl="0"/>
            <a:r>
              <a:rPr lang="en-GB" dirty="0"/>
              <a:t>It likes to be stroked.</a:t>
            </a:r>
          </a:p>
          <a:p>
            <a:pPr lvl="0"/>
            <a:r>
              <a:rPr lang="en-GB" dirty="0"/>
              <a:t>It leaps when it is happy.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289192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CDB170-DD77-E84C-B0B7-F32EEE66449C}"/>
              </a:ext>
            </a:extLst>
          </p:cNvPr>
          <p:cNvSpPr>
            <a:spLocks noGrp="1"/>
          </p:cNvSpPr>
          <p:nvPr>
            <p:ph sz="half" idx="2"/>
          </p:nvPr>
        </p:nvSpPr>
        <p:spPr>
          <a:xfrm>
            <a:off x="839788" y="457200"/>
            <a:ext cx="11158924" cy="5732463"/>
          </a:xfrm>
        </p:spPr>
        <p:txBody>
          <a:bodyPr>
            <a:normAutofit/>
          </a:bodyPr>
          <a:lstStyle/>
          <a:p>
            <a:pPr marL="0" indent="0">
              <a:buNone/>
            </a:pPr>
            <a:r>
              <a:rPr lang="en-GB" dirty="0"/>
              <a:t>Combine two of the numbered sentences together to make one sentence;</a:t>
            </a:r>
          </a:p>
          <a:p>
            <a:pPr marL="0" indent="0">
              <a:buNone/>
            </a:pPr>
            <a:endParaRPr lang="en-GB" dirty="0"/>
          </a:p>
          <a:p>
            <a:pPr lvl="0"/>
            <a:r>
              <a:rPr lang="en-GB" dirty="0"/>
              <a:t>The rabbit is white and friendly.</a:t>
            </a:r>
          </a:p>
          <a:p>
            <a:pPr marL="0" indent="0">
              <a:buNone/>
            </a:pPr>
            <a:endParaRPr lang="en-GB" dirty="0"/>
          </a:p>
          <a:p>
            <a:pPr marL="0" indent="0">
              <a:buNone/>
            </a:pPr>
            <a:r>
              <a:rPr lang="en-GB" dirty="0"/>
              <a:t>Try to combine the two sentences in different ways;</a:t>
            </a:r>
          </a:p>
          <a:p>
            <a:pPr marL="0" indent="0">
              <a:buNone/>
            </a:pPr>
            <a:endParaRPr lang="en-GB" dirty="0"/>
          </a:p>
          <a:p>
            <a:pPr lvl="0"/>
            <a:r>
              <a:rPr lang="en-GB" dirty="0"/>
              <a:t>The white rabbit is friendly.</a:t>
            </a:r>
          </a:p>
          <a:p>
            <a:pPr lvl="0"/>
            <a:r>
              <a:rPr lang="en-GB" dirty="0"/>
              <a:t>The friendly rabbit is white.</a:t>
            </a:r>
          </a:p>
          <a:p>
            <a:pPr lvl="0"/>
            <a:r>
              <a:rPr lang="en-GB" dirty="0"/>
              <a:t>There is a friendly, white rabbit.</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078668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FF314-0462-9D48-9322-FAC183CA82D8}"/>
              </a:ext>
            </a:extLst>
          </p:cNvPr>
          <p:cNvSpPr>
            <a:spLocks noGrp="1"/>
          </p:cNvSpPr>
          <p:nvPr>
            <p:ph idx="1"/>
          </p:nvPr>
        </p:nvSpPr>
        <p:spPr>
          <a:xfrm>
            <a:off x="838200" y="412595"/>
            <a:ext cx="10515600" cy="5764368"/>
          </a:xfrm>
        </p:spPr>
        <p:txBody>
          <a:bodyPr/>
          <a:lstStyle/>
          <a:p>
            <a:pPr marL="0" indent="0">
              <a:buNone/>
            </a:pPr>
            <a:endParaRPr lang="en-GB" dirty="0"/>
          </a:p>
          <a:p>
            <a:pPr marL="0" indent="0">
              <a:buNone/>
            </a:pPr>
            <a:endParaRPr lang="en-GB" dirty="0"/>
          </a:p>
          <a:p>
            <a:pPr marL="0" indent="0">
              <a:buNone/>
            </a:pPr>
            <a:r>
              <a:rPr lang="en-GB" dirty="0"/>
              <a:t>Combine three sentences together in different ways;</a:t>
            </a:r>
          </a:p>
          <a:p>
            <a:pPr marL="0" indent="0">
              <a:buNone/>
            </a:pPr>
            <a:endParaRPr lang="en-GB" dirty="0"/>
          </a:p>
          <a:p>
            <a:pPr lvl="0"/>
            <a:r>
              <a:rPr lang="en-GB" dirty="0"/>
              <a:t>The rabbit lives in a cage but likes to go outside to play in a run.</a:t>
            </a:r>
          </a:p>
          <a:p>
            <a:pPr lvl="0"/>
            <a:r>
              <a:rPr lang="en-GB" dirty="0"/>
              <a:t>When the rabbit is not in a cage, it plays in a run outside.</a:t>
            </a:r>
          </a:p>
          <a:p>
            <a:pPr lvl="0"/>
            <a:r>
              <a:rPr lang="en-GB" dirty="0"/>
              <a:t>The rabbit likes to go outside to play in a run when it is not in its cage.</a:t>
            </a:r>
          </a:p>
        </p:txBody>
      </p:sp>
    </p:spTree>
    <p:extLst>
      <p:ext uri="{BB962C8B-B14F-4D97-AF65-F5344CB8AC3E}">
        <p14:creationId xmlns:p14="http://schemas.microsoft.com/office/powerpoint/2010/main" val="226502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CDB917-848C-084F-9945-465A3864AD6C}"/>
              </a:ext>
            </a:extLst>
          </p:cNvPr>
          <p:cNvSpPr>
            <a:spLocks noGrp="1"/>
          </p:cNvSpPr>
          <p:nvPr>
            <p:ph idx="1"/>
          </p:nvPr>
        </p:nvSpPr>
        <p:spPr>
          <a:xfrm>
            <a:off x="838200" y="412596"/>
            <a:ext cx="10515600" cy="6021658"/>
          </a:xfrm>
        </p:spPr>
        <p:txBody>
          <a:bodyPr>
            <a:normAutofit fontScale="92500" lnSpcReduction="20000"/>
          </a:bodyPr>
          <a:lstStyle/>
          <a:p>
            <a:pPr marL="0" indent="0">
              <a:buNone/>
            </a:pPr>
            <a:r>
              <a:rPr lang="en-GB" dirty="0"/>
              <a:t>Combine any of the sentences to write a descriptive paragraph;</a:t>
            </a:r>
          </a:p>
          <a:p>
            <a:pPr marL="0" indent="0">
              <a:buNone/>
            </a:pPr>
            <a:endParaRPr lang="en-GB" dirty="0"/>
          </a:p>
          <a:p>
            <a:pPr marL="0" lvl="0" indent="0">
              <a:buNone/>
            </a:pPr>
            <a:r>
              <a:rPr lang="en-GB" dirty="0"/>
              <a:t>The white, friendly rabbit lives in a cage. It eats dried food, hay and grass. The rabbit likes to go outside where it plays in a run. It is gentle and likes to be stroked. You can tell when it is happy because it leaps.</a:t>
            </a:r>
          </a:p>
          <a:p>
            <a:pPr marL="0" indent="0">
              <a:buNone/>
            </a:pPr>
            <a:endParaRPr lang="en-GB" dirty="0"/>
          </a:p>
          <a:p>
            <a:pPr marL="0" indent="0">
              <a:buNone/>
            </a:pPr>
            <a:r>
              <a:rPr lang="en-GB" dirty="0"/>
              <a:t>or</a:t>
            </a:r>
          </a:p>
          <a:p>
            <a:pPr marL="0" lvl="0" indent="0">
              <a:buNone/>
            </a:pPr>
            <a:endParaRPr lang="en-GB" dirty="0"/>
          </a:p>
          <a:p>
            <a:pPr marL="0" lvl="0" indent="0">
              <a:buNone/>
            </a:pPr>
            <a:r>
              <a:rPr lang="en-GB" dirty="0"/>
              <a:t>The rabbit lives in a cage where it eats hay and grass. You can also feed it dried food. As it is so gentle and friendly, you can stroke the white fur of the rabbit, which it likes. It also likes to go outside to play in a run and sometimes you can see it leap. This means it is happy. </a:t>
            </a:r>
          </a:p>
          <a:p>
            <a:pPr marL="0" indent="0">
              <a:buNone/>
            </a:pPr>
            <a:endParaRPr lang="en-GB" dirty="0"/>
          </a:p>
          <a:p>
            <a:pPr marL="0" indent="0">
              <a:buNone/>
            </a:pPr>
            <a:r>
              <a:rPr lang="en-GB" dirty="0"/>
              <a:t>Ask the children to write ten facts about something that they are interested in and then combine the list into sentences for a descriptive paragraph of writing. </a:t>
            </a:r>
          </a:p>
          <a:p>
            <a:endParaRPr lang="en-GB" dirty="0"/>
          </a:p>
        </p:txBody>
      </p:sp>
    </p:spTree>
    <p:extLst>
      <p:ext uri="{BB962C8B-B14F-4D97-AF65-F5344CB8AC3E}">
        <p14:creationId xmlns:p14="http://schemas.microsoft.com/office/powerpoint/2010/main" val="1123610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CDB170-DD77-E84C-B0B7-F32EEE66449C}"/>
              </a:ext>
            </a:extLst>
          </p:cNvPr>
          <p:cNvSpPr>
            <a:spLocks noGrp="1"/>
          </p:cNvSpPr>
          <p:nvPr>
            <p:ph sz="half" idx="2"/>
          </p:nvPr>
        </p:nvSpPr>
        <p:spPr>
          <a:xfrm>
            <a:off x="839788" y="457200"/>
            <a:ext cx="11158924" cy="5732463"/>
          </a:xfrm>
        </p:spPr>
        <p:txBody>
          <a:bodyPr>
            <a:normAutofit fontScale="77500" lnSpcReduction="20000"/>
          </a:bodyPr>
          <a:lstStyle/>
          <a:p>
            <a:pPr marL="0" indent="0">
              <a:buNone/>
            </a:pPr>
            <a:r>
              <a:rPr lang="en-GB" dirty="0"/>
              <a:t>Write three or four simple sentences.</a:t>
            </a:r>
          </a:p>
          <a:p>
            <a:pPr marL="0" indent="0">
              <a:buNone/>
            </a:pPr>
            <a:r>
              <a:rPr lang="en-GB" dirty="0"/>
              <a:t>Then swap with a partner.</a:t>
            </a:r>
          </a:p>
          <a:p>
            <a:pPr marL="0" indent="0">
              <a:buNone/>
            </a:pPr>
            <a:endParaRPr lang="en-GB" dirty="0"/>
          </a:p>
          <a:p>
            <a:pPr marL="0" indent="0">
              <a:buNone/>
            </a:pPr>
            <a:r>
              <a:rPr lang="en-GB" dirty="0"/>
              <a:t>Combine two, three or even four of the sentences into one descriptive sentence. Have a go at combining them in different ways.</a:t>
            </a:r>
          </a:p>
          <a:p>
            <a:pPr marL="0" indent="0">
              <a:buNone/>
            </a:pPr>
            <a:endParaRPr lang="en-GB" dirty="0"/>
          </a:p>
          <a:p>
            <a:pPr marL="0" indent="0">
              <a:buNone/>
            </a:pPr>
            <a:r>
              <a:rPr lang="en-GB" dirty="0"/>
              <a:t>For example,</a:t>
            </a:r>
          </a:p>
          <a:p>
            <a:r>
              <a:rPr lang="en-GB" dirty="0"/>
              <a:t>Jet is a pet tortoise.</a:t>
            </a:r>
          </a:p>
          <a:p>
            <a:r>
              <a:rPr lang="en-GB" dirty="0"/>
              <a:t>His shell is green and black.</a:t>
            </a:r>
          </a:p>
          <a:p>
            <a:r>
              <a:rPr lang="en-GB" dirty="0"/>
              <a:t>He likes to eat cucumber and dandelion leaves.</a:t>
            </a:r>
          </a:p>
          <a:p>
            <a:r>
              <a:rPr lang="en-GB" dirty="0"/>
              <a:t>He does not hibernate. </a:t>
            </a:r>
          </a:p>
          <a:p>
            <a:endParaRPr lang="en-GB" dirty="0"/>
          </a:p>
          <a:p>
            <a:pPr marL="0" indent="0">
              <a:buNone/>
            </a:pPr>
            <a:r>
              <a:rPr lang="en-GB" dirty="0"/>
              <a:t>Might become,</a:t>
            </a:r>
          </a:p>
          <a:p>
            <a:r>
              <a:rPr lang="en-GB" dirty="0"/>
              <a:t>Jet is a pet tortoise with a green and black shell. </a:t>
            </a:r>
          </a:p>
          <a:p>
            <a:pPr marL="0" indent="0">
              <a:buNone/>
            </a:pPr>
            <a:r>
              <a:rPr lang="en-GB" dirty="0"/>
              <a:t>or</a:t>
            </a:r>
          </a:p>
          <a:p>
            <a:r>
              <a:rPr lang="en-GB" dirty="0"/>
              <a:t>Jet the tortoise, who does not hibernate, has a green and black shell.</a:t>
            </a:r>
          </a:p>
          <a:p>
            <a:endParaRPr lang="en-GB" dirty="0"/>
          </a:p>
          <a:p>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095637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5BEC2256-A60B-564D-8AD6-E189E94A11D5}"/>
              </a:ext>
            </a:extLst>
          </p:cNvPr>
          <p:cNvSpPr>
            <a:spLocks noGrp="1"/>
          </p:cNvSpPr>
          <p:nvPr>
            <p:ph type="title"/>
          </p:nvPr>
        </p:nvSpPr>
        <p:spPr/>
        <p:txBody>
          <a:bodyPr/>
          <a:lstStyle/>
          <a:p>
            <a:pPr algn="ctr"/>
            <a:r>
              <a:rPr lang="en-US" altLang="en-US" dirty="0">
                <a:ea typeface="ＭＳ Ｐゴシック" panose="020B0600070205080204" pitchFamily="34" charset="-128"/>
              </a:rPr>
              <a:t>Up Level the Sentences</a:t>
            </a:r>
          </a:p>
        </p:txBody>
      </p:sp>
      <p:sp>
        <p:nvSpPr>
          <p:cNvPr id="41986" name="Content Placeholder 2">
            <a:extLst>
              <a:ext uri="{FF2B5EF4-FFF2-40B4-BE49-F238E27FC236}">
                <a16:creationId xmlns:a16="http://schemas.microsoft.com/office/drawing/2014/main" id="{0C41EB8B-5A18-E54A-821B-7D67883F0FEE}"/>
              </a:ext>
            </a:extLst>
          </p:cNvPr>
          <p:cNvSpPr>
            <a:spLocks noGrp="1"/>
          </p:cNvSpPr>
          <p:nvPr>
            <p:ph idx="1"/>
          </p:nvPr>
        </p:nvSpPr>
        <p:spPr>
          <a:xfrm>
            <a:off x="838200" y="2141537"/>
            <a:ext cx="10515600" cy="4351338"/>
          </a:xfrm>
        </p:spPr>
        <p:txBody>
          <a:bodyPr/>
          <a:lstStyle/>
          <a:p>
            <a:r>
              <a:rPr lang="en-US" altLang="en-US" dirty="0">
                <a:ea typeface="ＭＳ Ｐゴシック" panose="020B0600070205080204" pitchFamily="34" charset="-128"/>
              </a:rPr>
              <a:t>The shark swam.</a:t>
            </a:r>
          </a:p>
          <a:p>
            <a:r>
              <a:rPr lang="en-US" altLang="en-US" dirty="0">
                <a:ea typeface="ＭＳ Ｐゴシック" panose="020B0600070205080204" pitchFamily="34" charset="-128"/>
              </a:rPr>
              <a:t>The shark swam in the blue ocean.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As the colossal grey shark boomed like thunder (in the deep ocean) hunting for its prey, it chomped on the remaining fish.</a:t>
            </a:r>
          </a:p>
          <a:p>
            <a:r>
              <a:rPr lang="en-US" altLang="en-US" i="1" dirty="0">
                <a:ea typeface="ＭＳ Ｐゴシック" panose="020B0600070205080204" pitchFamily="34" charset="-128"/>
              </a:rPr>
              <a:t>By John Vickers, St Bede’s RC Primary, Darlington.</a:t>
            </a:r>
          </a:p>
        </p:txBody>
      </p:sp>
    </p:spTree>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8358-9966-9841-89F8-C579DAFA19FC}"/>
              </a:ext>
            </a:extLst>
          </p:cNvPr>
          <p:cNvSpPr>
            <a:spLocks noGrp="1"/>
          </p:cNvSpPr>
          <p:nvPr>
            <p:ph type="title"/>
          </p:nvPr>
        </p:nvSpPr>
        <p:spPr/>
        <p:txBody>
          <a:bodyPr/>
          <a:lstStyle/>
          <a:p>
            <a:pPr algn="ctr"/>
            <a:r>
              <a:rPr lang="en-GB" dirty="0"/>
              <a:t>Short Writing Tasks</a:t>
            </a:r>
          </a:p>
        </p:txBody>
      </p:sp>
      <p:sp>
        <p:nvSpPr>
          <p:cNvPr id="3" name="Content Placeholder 2">
            <a:extLst>
              <a:ext uri="{FF2B5EF4-FFF2-40B4-BE49-F238E27FC236}">
                <a16:creationId xmlns:a16="http://schemas.microsoft.com/office/drawing/2014/main" id="{B8B3B822-A0AE-A240-93D1-FC572F716A14}"/>
              </a:ext>
            </a:extLst>
          </p:cNvPr>
          <p:cNvSpPr>
            <a:spLocks noGrp="1"/>
          </p:cNvSpPr>
          <p:nvPr>
            <p:ph idx="1"/>
          </p:nvPr>
        </p:nvSpPr>
        <p:spPr/>
        <p:txBody>
          <a:bodyPr/>
          <a:lstStyle/>
          <a:p>
            <a:r>
              <a:rPr lang="en-GB" dirty="0"/>
              <a:t>Up-Levelling</a:t>
            </a:r>
          </a:p>
          <a:p>
            <a:r>
              <a:rPr lang="en-GB" dirty="0"/>
              <a:t>Riddles</a:t>
            </a:r>
          </a:p>
          <a:p>
            <a:r>
              <a:rPr lang="en-GB" dirty="0"/>
              <a:t>Jokes</a:t>
            </a:r>
          </a:p>
          <a:p>
            <a:r>
              <a:rPr lang="en-GB" dirty="0"/>
              <a:t>Opposite writing</a:t>
            </a:r>
          </a:p>
          <a:p>
            <a:r>
              <a:rPr lang="en-GB" dirty="0"/>
              <a:t>Guess the animal etc.</a:t>
            </a:r>
          </a:p>
          <a:p>
            <a:r>
              <a:rPr lang="en-GB" dirty="0"/>
              <a:t>Turning into an animal etc</a:t>
            </a:r>
          </a:p>
          <a:p>
            <a:r>
              <a:rPr lang="en-GB" dirty="0"/>
              <a:t>News</a:t>
            </a:r>
          </a:p>
          <a:p>
            <a:r>
              <a:rPr lang="en-GB" dirty="0"/>
              <a:t>Show and tell</a:t>
            </a:r>
          </a:p>
        </p:txBody>
      </p:sp>
    </p:spTree>
    <p:extLst>
      <p:ext uri="{BB962C8B-B14F-4D97-AF65-F5344CB8AC3E}">
        <p14:creationId xmlns:p14="http://schemas.microsoft.com/office/powerpoint/2010/main" val="1735577593"/>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C527-B5A2-DA0A-4036-9E0B4319E9A4}"/>
              </a:ext>
            </a:extLst>
          </p:cNvPr>
          <p:cNvSpPr>
            <a:spLocks noGrp="1"/>
          </p:cNvSpPr>
          <p:nvPr>
            <p:ph type="title"/>
          </p:nvPr>
        </p:nvSpPr>
        <p:spPr/>
        <p:txBody>
          <a:bodyPr/>
          <a:lstStyle/>
          <a:p>
            <a:pPr algn="ctr"/>
            <a:r>
              <a:rPr lang="en-GB" dirty="0"/>
              <a:t>Editing</a:t>
            </a:r>
          </a:p>
        </p:txBody>
      </p:sp>
      <p:sp>
        <p:nvSpPr>
          <p:cNvPr id="5" name="Content Placeholder 4">
            <a:extLst>
              <a:ext uri="{FF2B5EF4-FFF2-40B4-BE49-F238E27FC236}">
                <a16:creationId xmlns:a16="http://schemas.microsoft.com/office/drawing/2014/main" id="{DE11115B-E24C-038C-7D2B-A1835E1FFDE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46842521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5C01-2370-ECB5-C9A8-338806197315}"/>
              </a:ext>
            </a:extLst>
          </p:cNvPr>
          <p:cNvSpPr>
            <a:spLocks noGrp="1"/>
          </p:cNvSpPr>
          <p:nvPr>
            <p:ph type="title"/>
          </p:nvPr>
        </p:nvSpPr>
        <p:spPr/>
        <p:txBody>
          <a:bodyPr/>
          <a:lstStyle/>
          <a:p>
            <a:pPr algn="ctr"/>
            <a:r>
              <a:rPr lang="en-GB" dirty="0"/>
              <a:t>Benefits of Reading</a:t>
            </a:r>
          </a:p>
        </p:txBody>
      </p:sp>
      <p:sp>
        <p:nvSpPr>
          <p:cNvPr id="3" name="Content Placeholder 2">
            <a:extLst>
              <a:ext uri="{FF2B5EF4-FFF2-40B4-BE49-F238E27FC236}">
                <a16:creationId xmlns:a16="http://schemas.microsoft.com/office/drawing/2014/main" id="{142CC0A7-269A-5A86-461B-D4E91165880A}"/>
              </a:ext>
            </a:extLst>
          </p:cNvPr>
          <p:cNvSpPr>
            <a:spLocks noGrp="1"/>
          </p:cNvSpPr>
          <p:nvPr>
            <p:ph idx="1"/>
          </p:nvPr>
        </p:nvSpPr>
        <p:spPr/>
        <p:txBody>
          <a:bodyPr>
            <a:normAutofit lnSpcReduction="10000"/>
          </a:bodyPr>
          <a:lstStyle/>
          <a:p>
            <a:pPr algn="l">
              <a:buFont typeface="Arial" panose="020B0604020202020204" pitchFamily="34" charset="0"/>
              <a:buChar char="•"/>
            </a:pPr>
            <a:r>
              <a:rPr lang="en-GB" b="0" i="0" u="none" strike="noStrike" dirty="0">
                <a:effectLst/>
                <a:latin typeface="arial" panose="020B0604020202020204" pitchFamily="34" charset="0"/>
              </a:rPr>
              <a:t>improves brain connectivity.</a:t>
            </a:r>
          </a:p>
          <a:p>
            <a:pPr algn="l">
              <a:buFont typeface="Arial" panose="020B0604020202020204" pitchFamily="34" charset="0"/>
              <a:buChar char="•"/>
            </a:pPr>
            <a:r>
              <a:rPr lang="en-GB" b="0" i="0" u="none" strike="noStrike" dirty="0">
                <a:effectLst/>
                <a:latin typeface="arial" panose="020B0604020202020204" pitchFamily="34" charset="0"/>
              </a:rPr>
              <a:t>increases your vocabulary and comprehension.</a:t>
            </a:r>
          </a:p>
          <a:p>
            <a:pPr algn="l">
              <a:buFont typeface="Arial" panose="020B0604020202020204" pitchFamily="34" charset="0"/>
              <a:buChar char="•"/>
            </a:pPr>
            <a:r>
              <a:rPr lang="en-GB" b="0" i="0" u="none" strike="noStrike" dirty="0">
                <a:effectLst/>
                <a:latin typeface="arial" panose="020B0604020202020204" pitchFamily="34" charset="0"/>
              </a:rPr>
              <a:t>empowers you to empathise with other people.</a:t>
            </a:r>
          </a:p>
          <a:p>
            <a:pPr algn="l">
              <a:buFont typeface="Arial" panose="020B0604020202020204" pitchFamily="34" charset="0"/>
              <a:buChar char="•"/>
            </a:pPr>
            <a:r>
              <a:rPr lang="en-GB" dirty="0">
                <a:latin typeface="arial" panose="020B0604020202020204" pitchFamily="34" charset="0"/>
              </a:rPr>
              <a:t>helps you </a:t>
            </a:r>
            <a:r>
              <a:rPr lang="en-GB" b="0" i="0" u="none" strike="noStrike" dirty="0">
                <a:effectLst/>
                <a:latin typeface="arial" panose="020B0604020202020204" pitchFamily="34" charset="0"/>
              </a:rPr>
              <a:t>sleep.</a:t>
            </a:r>
          </a:p>
          <a:p>
            <a:pPr algn="l">
              <a:buFont typeface="Arial" panose="020B0604020202020204" pitchFamily="34" charset="0"/>
              <a:buChar char="•"/>
            </a:pPr>
            <a:r>
              <a:rPr lang="en-GB" b="0" i="0" u="none" strike="noStrike" dirty="0">
                <a:effectLst/>
                <a:latin typeface="arial" panose="020B0604020202020204" pitchFamily="34" charset="0"/>
              </a:rPr>
              <a:t>lowers blood pressure and heart rate.</a:t>
            </a:r>
          </a:p>
          <a:p>
            <a:pPr algn="l">
              <a:buFont typeface="Arial" panose="020B0604020202020204" pitchFamily="34" charset="0"/>
              <a:buChar char="•"/>
            </a:pPr>
            <a:r>
              <a:rPr lang="en-GB" b="0" i="0" u="none" strike="noStrike" dirty="0">
                <a:effectLst/>
                <a:latin typeface="arial" panose="020B0604020202020204" pitchFamily="34" charset="0"/>
              </a:rPr>
              <a:t>fights depression symptoms.</a:t>
            </a:r>
          </a:p>
          <a:p>
            <a:pPr algn="l">
              <a:buFont typeface="Arial" panose="020B0604020202020204" pitchFamily="34" charset="0"/>
              <a:buChar char="•"/>
            </a:pPr>
            <a:r>
              <a:rPr lang="en-GB" b="0" i="0" u="none" strike="noStrike" dirty="0">
                <a:effectLst/>
                <a:latin typeface="arial" panose="020B0604020202020204" pitchFamily="34" charset="0"/>
              </a:rPr>
              <a:t>prevents cognitive decline as you age.</a:t>
            </a:r>
          </a:p>
          <a:p>
            <a:pPr algn="l">
              <a:buFont typeface="Arial" panose="020B0604020202020204" pitchFamily="34" charset="0"/>
              <a:buChar char="•"/>
            </a:pPr>
            <a:r>
              <a:rPr lang="en-GB" dirty="0">
                <a:latin typeface="arial" panose="020B0604020202020204" pitchFamily="34" charset="0"/>
              </a:rPr>
              <a:t>helps with memory retention. </a:t>
            </a:r>
          </a:p>
          <a:p>
            <a:r>
              <a:rPr lang="en-GB" b="0" i="0" u="none" strike="noStrike" dirty="0">
                <a:effectLst/>
                <a:latin typeface="arial" panose="020B0604020202020204" pitchFamily="34" charset="0"/>
              </a:rPr>
              <a:t>reduces stress.</a:t>
            </a:r>
          </a:p>
          <a:p>
            <a:endParaRPr lang="en-GB" dirty="0"/>
          </a:p>
        </p:txBody>
      </p:sp>
    </p:spTree>
    <p:extLst>
      <p:ext uri="{BB962C8B-B14F-4D97-AF65-F5344CB8AC3E}">
        <p14:creationId xmlns:p14="http://schemas.microsoft.com/office/powerpoint/2010/main" val="409146459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E226-0697-63C5-41C4-B878D9CF43FC}"/>
              </a:ext>
            </a:extLst>
          </p:cNvPr>
          <p:cNvSpPr>
            <a:spLocks noGrp="1"/>
          </p:cNvSpPr>
          <p:nvPr>
            <p:ph type="title"/>
          </p:nvPr>
        </p:nvSpPr>
        <p:spPr/>
        <p:txBody>
          <a:bodyPr/>
          <a:lstStyle/>
          <a:p>
            <a:pPr algn="ctr"/>
            <a:r>
              <a:rPr lang="en-GB" dirty="0"/>
              <a:t>Letting Children Edit Other’s Work </a:t>
            </a:r>
          </a:p>
        </p:txBody>
      </p:sp>
      <p:sp>
        <p:nvSpPr>
          <p:cNvPr id="5" name="Content Placeholder 4">
            <a:extLst>
              <a:ext uri="{FF2B5EF4-FFF2-40B4-BE49-F238E27FC236}">
                <a16:creationId xmlns:a16="http://schemas.microsoft.com/office/drawing/2014/main" id="{ED79CED9-211C-67FD-1B3B-0C5B4226358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734465717"/>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8358-9966-9841-89F8-C579DAFA19FC}"/>
              </a:ext>
            </a:extLst>
          </p:cNvPr>
          <p:cNvSpPr>
            <a:spLocks noGrp="1"/>
          </p:cNvSpPr>
          <p:nvPr>
            <p:ph type="title"/>
          </p:nvPr>
        </p:nvSpPr>
        <p:spPr/>
        <p:txBody>
          <a:bodyPr/>
          <a:lstStyle/>
          <a:p>
            <a:pPr algn="ctr"/>
            <a:endParaRPr lang="en-GB" dirty="0"/>
          </a:p>
        </p:txBody>
      </p:sp>
      <p:sp>
        <p:nvSpPr>
          <p:cNvPr id="3" name="Content Placeholder 2">
            <a:extLst>
              <a:ext uri="{FF2B5EF4-FFF2-40B4-BE49-F238E27FC236}">
                <a16:creationId xmlns:a16="http://schemas.microsoft.com/office/drawing/2014/main" id="{B8B3B822-A0AE-A240-93D1-FC572F716A1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04358810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E3D6CC-174D-D543-9B22-6E76CCD5B3A6}"/>
              </a:ext>
            </a:extLst>
          </p:cNvPr>
          <p:cNvSpPr>
            <a:spLocks noGrp="1" noChangeArrowheads="1"/>
          </p:cNvSpPr>
          <p:nvPr>
            <p:ph type="title"/>
          </p:nvPr>
        </p:nvSpPr>
        <p:spPr/>
        <p:txBody>
          <a:bodyPr>
            <a:normAutofit fontScale="90000"/>
          </a:bodyPr>
          <a:lstStyle/>
          <a:p>
            <a:pPr algn="ct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br>
              <a:rPr lang="en-GB" altLang="en-US" dirty="0">
                <a:solidFill>
                  <a:schemeClr val="bg1"/>
                </a:solidFill>
                <a:ea typeface="ＭＳ Ｐゴシック" panose="020B0600070205080204" pitchFamily="34" charset="-128"/>
              </a:rPr>
            </a:br>
            <a:r>
              <a:rPr lang="en-GB" altLang="en-US" dirty="0">
                <a:ea typeface="ＭＳ Ｐゴシック" panose="020B0600070205080204" pitchFamily="34" charset="-128"/>
              </a:rPr>
              <a:t>Poetry</a:t>
            </a:r>
            <a:br>
              <a:rPr lang="en-GB" altLang="en-US" dirty="0">
                <a:ea typeface="ＭＳ Ｐゴシック" panose="020B0600070205080204" pitchFamily="34" charset="-128"/>
              </a:rPr>
            </a:br>
            <a:br>
              <a:rPr lang="en-GB" altLang="en-US" dirty="0">
                <a:ea typeface="ＭＳ Ｐゴシック" panose="020B0600070205080204" pitchFamily="34" charset="-128"/>
              </a:rPr>
            </a:br>
            <a:r>
              <a:rPr lang="en-GB" altLang="en-US" dirty="0">
                <a:ea typeface="ＭＳ Ｐゴシック" panose="020B0600070205080204" pitchFamily="34" charset="-128"/>
              </a:rPr>
              <a:t>Do you read poems?</a:t>
            </a:r>
            <a:br>
              <a:rPr lang="en-GB" altLang="en-US" dirty="0">
                <a:ea typeface="ＭＳ Ｐゴシック" panose="020B0600070205080204" pitchFamily="34" charset="-128"/>
              </a:rPr>
            </a:br>
            <a:br>
              <a:rPr lang="en-GB" altLang="en-US" dirty="0">
                <a:ea typeface="ＭＳ Ｐゴシック" panose="020B0600070205080204" pitchFamily="34" charset="-128"/>
              </a:rPr>
            </a:br>
            <a:r>
              <a:rPr lang="en-GB" altLang="en-US" dirty="0">
                <a:ea typeface="ＭＳ Ｐゴシック" panose="020B0600070205080204" pitchFamily="34" charset="-128"/>
              </a:rPr>
              <a:t>What poems do you recommend for your age phase?</a:t>
            </a:r>
            <a:br>
              <a:rPr lang="en-GB" altLang="en-US" dirty="0">
                <a:ea typeface="ＭＳ Ｐゴシック" panose="020B0600070205080204" pitchFamily="34" charset="-128"/>
              </a:rPr>
            </a:br>
            <a:br>
              <a:rPr lang="en-GB" altLang="en-US" dirty="0">
                <a:ea typeface="ＭＳ Ｐゴシック" panose="020B0600070205080204" pitchFamily="34" charset="-128"/>
              </a:rPr>
            </a:br>
            <a:r>
              <a:rPr lang="en-GB" altLang="en-US" dirty="0">
                <a:ea typeface="ＭＳ Ｐゴシック" panose="020B0600070205080204" pitchFamily="34" charset="-128"/>
              </a:rPr>
              <a:t>Which poets do you know?</a:t>
            </a:r>
            <a:br>
              <a:rPr lang="en-GB" altLang="en-US" dirty="0">
                <a:ea typeface="ＭＳ Ｐゴシック" panose="020B0600070205080204" pitchFamily="34" charset="-128"/>
              </a:rPr>
            </a:br>
            <a:br>
              <a:rPr lang="en-GB" altLang="en-US" dirty="0">
                <a:ea typeface="ＭＳ Ｐゴシック" panose="020B0600070205080204" pitchFamily="34" charset="-128"/>
              </a:rPr>
            </a:br>
            <a:endParaRPr lang="en-GB" altLang="en-US" dirty="0">
              <a:ea typeface="ＭＳ Ｐゴシック" panose="020B0600070205080204" pitchFamily="34" charset="-128"/>
            </a:endParaRPr>
          </a:p>
        </p:txBody>
      </p:sp>
    </p:spTree>
    <p:extLst>
      <p:ext uri="{BB962C8B-B14F-4D97-AF65-F5344CB8AC3E}">
        <p14:creationId xmlns:p14="http://schemas.microsoft.com/office/powerpoint/2010/main" val="3713193749"/>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7DA4491-E23E-8C4A-9A42-3054979F7AA4}"/>
              </a:ext>
            </a:extLst>
          </p:cNvPr>
          <p:cNvSpPr>
            <a:spLocks noGrp="1"/>
          </p:cNvSpPr>
          <p:nvPr>
            <p:ph type="title"/>
          </p:nvPr>
        </p:nvSpPr>
        <p:spPr/>
        <p:txBody>
          <a:bodyPr/>
          <a:lstStyle/>
          <a:p>
            <a:pPr algn="ctr"/>
            <a:r>
              <a:rPr lang="en-GB" altLang="en-US" sz="3200" b="1" dirty="0">
                <a:ea typeface="ＭＳ Ｐゴシック" panose="020B0600070205080204" pitchFamily="34" charset="-128"/>
              </a:rPr>
              <a:t>What do teachers know about children’s poetry?</a:t>
            </a:r>
            <a:br>
              <a:rPr lang="en-GB"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5FC7DABC-04DB-8A4A-9416-07853DED71E0}"/>
              </a:ext>
            </a:extLst>
          </p:cNvPr>
          <p:cNvSpPr>
            <a:spLocks noGrp="1"/>
          </p:cNvSpPr>
          <p:nvPr>
            <p:ph idx="1"/>
          </p:nvPr>
        </p:nvSpPr>
        <p:spPr>
          <a:xfrm>
            <a:off x="838200" y="1079653"/>
            <a:ext cx="10515600" cy="5097310"/>
          </a:xfrm>
        </p:spPr>
        <p:txBody>
          <a:bodyPr>
            <a:noAutofit/>
          </a:bodyPr>
          <a:lstStyle/>
          <a:p>
            <a:pPr marL="0" indent="0">
              <a:buNone/>
            </a:pPr>
            <a:r>
              <a:rPr lang="en-GB" altLang="en-US" sz="1800" dirty="0" err="1">
                <a:ea typeface="ＭＳ Ｐゴシック" panose="020B0600070205080204" pitchFamily="34" charset="-128"/>
              </a:rPr>
              <a:t>Cremin</a:t>
            </a:r>
            <a:r>
              <a:rPr lang="en-GB" altLang="en-US" sz="1800" dirty="0">
                <a:ea typeface="ＭＳ Ｐゴシック" panose="020B0600070205080204" pitchFamily="34" charset="-128"/>
              </a:rPr>
              <a:t> (2011) drew upon the first phases of a United Kingdom Literacy Association (UKLA) project </a:t>
            </a:r>
            <a:r>
              <a:rPr lang="en-GB" altLang="en-US" sz="1800" i="1" dirty="0">
                <a:ea typeface="ＭＳ Ｐゴシック" panose="020B0600070205080204" pitchFamily="34" charset="-128"/>
              </a:rPr>
              <a:t>Teachers as Readers: Building Communities of Readers. Phase I </a:t>
            </a:r>
            <a:r>
              <a:rPr lang="en-GB" altLang="en-US" sz="1800" dirty="0">
                <a:ea typeface="ＭＳ Ｐゴシック" panose="020B0600070205080204" pitchFamily="34" charset="-128"/>
              </a:rPr>
              <a:t>(2006-7) which involved a survey of 1200 teachers’ reading habits and their knowledge and use of children’s literature.  She maintained: “In relation to poetry, the results…represent a cause for concern: </a:t>
            </a:r>
          </a:p>
          <a:p>
            <a:pPr marL="0" indent="0"/>
            <a:r>
              <a:rPr lang="en-GB" altLang="en-US" sz="1800" dirty="0">
                <a:ea typeface="ＭＳ Ｐゴシック" panose="020B0600070205080204" pitchFamily="34" charset="-128"/>
              </a:rPr>
              <a:t>58% (of teachers surveyed) named one, two or no poets</a:t>
            </a:r>
          </a:p>
          <a:p>
            <a:pPr marL="0" indent="0"/>
            <a:r>
              <a:rPr lang="en-GB" altLang="en-US" sz="1800" dirty="0">
                <a:ea typeface="ＭＳ Ｐゴシック" panose="020B0600070205080204" pitchFamily="34" charset="-128"/>
              </a:rPr>
              <a:t>22% named no poets </a:t>
            </a:r>
          </a:p>
          <a:p>
            <a:pPr marL="0" indent="0"/>
            <a:r>
              <a:rPr lang="en-GB" altLang="en-US" sz="1800" dirty="0">
                <a:ea typeface="ＭＳ Ｐゴシック" panose="020B0600070205080204" pitchFamily="34" charset="-128"/>
              </a:rPr>
              <a:t>10% named 6 poets</a:t>
            </a:r>
          </a:p>
          <a:p>
            <a:pPr marL="0" indent="0"/>
            <a:r>
              <a:rPr lang="en-GB" altLang="en-US" sz="1800" dirty="0">
                <a:ea typeface="ＭＳ Ｐゴシック" panose="020B0600070205080204" pitchFamily="34" charset="-128"/>
              </a:rPr>
              <a:t>The top five poets who all received over 100 mentions included:</a:t>
            </a:r>
          </a:p>
          <a:p>
            <a:pPr marL="0" indent="0"/>
            <a:r>
              <a:rPr lang="en-GB" altLang="en-US" sz="1800" dirty="0">
                <a:ea typeface="ＭＳ Ｐゴシック" panose="020B0600070205080204" pitchFamily="34" charset="-128"/>
              </a:rPr>
              <a:t>Michael Rosen (452) </a:t>
            </a:r>
          </a:p>
          <a:p>
            <a:pPr marL="0" indent="0"/>
            <a:r>
              <a:rPr lang="en-GB" altLang="en-US" sz="1800" dirty="0">
                <a:ea typeface="ＭＳ Ｐゴシック" panose="020B0600070205080204" pitchFamily="34" charset="-128"/>
              </a:rPr>
              <a:t>Allan </a:t>
            </a:r>
            <a:r>
              <a:rPr lang="en-GB" altLang="en-US" sz="1800" dirty="0" err="1">
                <a:ea typeface="ＭＳ Ｐゴシック" panose="020B0600070205080204" pitchFamily="34" charset="-128"/>
              </a:rPr>
              <a:t>Ahlberg</a:t>
            </a:r>
            <a:r>
              <a:rPr lang="en-GB" altLang="en-US" sz="1800" dirty="0">
                <a:ea typeface="ＭＳ Ｐゴシック" panose="020B0600070205080204" pitchFamily="34" charset="-128"/>
              </a:rPr>
              <a:t> (207)</a:t>
            </a:r>
          </a:p>
          <a:p>
            <a:pPr marL="0" indent="0"/>
            <a:r>
              <a:rPr lang="en-GB" altLang="en-US" sz="1800" dirty="0">
                <a:ea typeface="ＭＳ Ｐゴシック" panose="020B0600070205080204" pitchFamily="34" charset="-128"/>
              </a:rPr>
              <a:t>Roger McGough (197)</a:t>
            </a:r>
          </a:p>
          <a:p>
            <a:pPr marL="0" indent="0"/>
            <a:r>
              <a:rPr lang="en-GB" altLang="en-US" sz="1800" dirty="0">
                <a:ea typeface="ＭＳ Ｐゴシック" panose="020B0600070205080204" pitchFamily="34" charset="-128"/>
              </a:rPr>
              <a:t>Roald Dahl (165)</a:t>
            </a:r>
          </a:p>
          <a:p>
            <a:pPr marL="0" indent="0"/>
            <a:r>
              <a:rPr lang="en-GB" altLang="en-US" sz="1800" dirty="0">
                <a:ea typeface="ＭＳ Ｐゴシック" panose="020B0600070205080204" pitchFamily="34" charset="-128"/>
              </a:rPr>
              <a:t>Spike Milligan (159)</a:t>
            </a:r>
          </a:p>
          <a:p>
            <a:pPr marL="0" indent="0"/>
            <a:r>
              <a:rPr lang="en-GB" altLang="en-US" sz="1800" dirty="0">
                <a:ea typeface="ＭＳ Ｐゴシック" panose="020B0600070205080204" pitchFamily="34" charset="-128"/>
              </a:rPr>
              <a:t>Benjamin Zephaniah (131)</a:t>
            </a:r>
          </a:p>
          <a:p>
            <a:pPr marL="0" indent="0"/>
            <a:r>
              <a:rPr lang="en-GB" altLang="en-US" sz="1800" dirty="0">
                <a:ea typeface="ＭＳ Ｐゴシック" panose="020B0600070205080204" pitchFamily="34" charset="-128"/>
              </a:rPr>
              <a:t>After these, three poets were mentioned more than fifty times: </a:t>
            </a:r>
          </a:p>
          <a:p>
            <a:pPr marL="0" indent="0"/>
            <a:r>
              <a:rPr lang="en-GB" altLang="en-US" sz="1800" dirty="0">
                <a:ea typeface="ＭＳ Ｐゴシック" panose="020B0600070205080204" pitchFamily="34" charset="-128"/>
              </a:rPr>
              <a:t>Edward Lear (85), Ted Hughes (58), A.A. Milne (57). </a:t>
            </a:r>
          </a:p>
          <a:p>
            <a:pPr marL="0" indent="0"/>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23862477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5F08703-1D1A-7547-AA48-12810649B0BB}"/>
              </a:ext>
            </a:extLst>
          </p:cNvPr>
          <p:cNvSpPr>
            <a:spLocks noGrp="1"/>
          </p:cNvSpPr>
          <p:nvPr>
            <p:ph type="title"/>
          </p:nvPr>
        </p:nvSpPr>
        <p:spPr>
          <a:xfrm>
            <a:off x="838200" y="365125"/>
            <a:ext cx="10515600" cy="1155203"/>
          </a:xfrm>
        </p:spPr>
        <p:txBody>
          <a:bodyPr/>
          <a:lstStyle/>
          <a:p>
            <a:pPr algn="ctr"/>
            <a:r>
              <a:rPr lang="en-GB" altLang="en-US" sz="3200" b="1" dirty="0">
                <a:ea typeface="ＭＳ Ｐゴシック" panose="020B0600070205080204" pitchFamily="34" charset="-128"/>
              </a:rPr>
              <a:t>What do teachers know about children’s poetry?</a:t>
            </a:r>
            <a:br>
              <a:rPr lang="en-GB"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33794" name="Content Placeholder 2">
            <a:extLst>
              <a:ext uri="{FF2B5EF4-FFF2-40B4-BE49-F238E27FC236}">
                <a16:creationId xmlns:a16="http://schemas.microsoft.com/office/drawing/2014/main" id="{BA41BE30-F801-D448-9E17-8B0793F95630}"/>
              </a:ext>
            </a:extLst>
          </p:cNvPr>
          <p:cNvSpPr>
            <a:spLocks noGrp="1"/>
          </p:cNvSpPr>
          <p:nvPr>
            <p:ph idx="1"/>
          </p:nvPr>
        </p:nvSpPr>
        <p:spPr>
          <a:xfrm>
            <a:off x="838200" y="991518"/>
            <a:ext cx="10515600" cy="5185445"/>
          </a:xfrm>
        </p:spPr>
        <p:txBody>
          <a:bodyPr>
            <a:normAutofit/>
          </a:bodyPr>
          <a:lstStyle/>
          <a:p>
            <a:pPr marL="0" indent="0">
              <a:buNone/>
            </a:pPr>
            <a:endParaRPr lang="en-GB" altLang="en-US" sz="2000" dirty="0">
              <a:ea typeface="ＭＳ Ｐゴシック" panose="020B0600070205080204" pitchFamily="34" charset="-128"/>
            </a:endParaRPr>
          </a:p>
          <a:p>
            <a:pPr marL="0" indent="0">
              <a:buNone/>
            </a:pPr>
            <a:r>
              <a:rPr lang="en-GB" altLang="en-US" sz="2000" dirty="0">
                <a:ea typeface="ＭＳ Ｐゴシック" panose="020B0600070205080204" pitchFamily="34" charset="-128"/>
              </a:rPr>
              <a:t>The data for poetry indicate that the teachers in the survey leant towards the more humorous or ‘light hearted’ poets (e.g., Rosen or Milligan) or towards the work of particular poets whose work may well be studied under the … category of ‘classic poetry’ (e.g., Causley, Lear, Stephenson or Milne). </a:t>
            </a:r>
          </a:p>
          <a:p>
            <a:pPr marL="0" indent="0">
              <a:buNone/>
            </a:pPr>
            <a:r>
              <a:rPr lang="en-GB" altLang="en-US" sz="2000" dirty="0">
                <a:ea typeface="ＭＳ Ｐゴシック" panose="020B0600070205080204" pitchFamily="34" charset="-128"/>
              </a:rPr>
              <a:t>In the sample of 1200, very few women poets were mentioned; the highest numbers were: </a:t>
            </a:r>
          </a:p>
          <a:p>
            <a:pPr marL="0" indent="0">
              <a:buNone/>
            </a:pPr>
            <a:r>
              <a:rPr lang="en-GB" altLang="en-US" sz="2000" dirty="0">
                <a:ea typeface="ＭＳ Ｐゴシック" panose="020B0600070205080204" pitchFamily="34" charset="-128"/>
              </a:rPr>
              <a:t>Grace Nicholls (16), Christina Rossetti (11), Eleanor </a:t>
            </a:r>
            <a:r>
              <a:rPr lang="en-GB" altLang="en-US" sz="2000" dirty="0" err="1">
                <a:ea typeface="ＭＳ Ｐゴシック" panose="020B0600070205080204" pitchFamily="34" charset="-128"/>
              </a:rPr>
              <a:t>Farjeon</a:t>
            </a:r>
            <a:r>
              <a:rPr lang="en-GB" altLang="en-US" sz="2000" dirty="0">
                <a:ea typeface="ＭＳ Ｐゴシック" panose="020B0600070205080204" pitchFamily="34" charset="-128"/>
              </a:rPr>
              <a:t> (9), Judith Nicholls (8), Pam Ayres (5), </a:t>
            </a:r>
            <a:r>
              <a:rPr lang="en-GB" altLang="en-US" sz="2000" dirty="0" err="1">
                <a:ea typeface="ＭＳ Ｐゴシック" panose="020B0600070205080204" pitchFamily="34" charset="-128"/>
              </a:rPr>
              <a:t>Floella</a:t>
            </a:r>
            <a:r>
              <a:rPr lang="en-GB" altLang="en-US" sz="2000" dirty="0">
                <a:ea typeface="ＭＳ Ｐゴシック" panose="020B0600070205080204" pitchFamily="34" charset="-128"/>
              </a:rPr>
              <a:t> Benjamin (3), Sandy </a:t>
            </a:r>
            <a:r>
              <a:rPr lang="en-GB" altLang="en-US" sz="2000" dirty="0" err="1">
                <a:ea typeface="ＭＳ Ｐゴシック" panose="020B0600070205080204" pitchFamily="34" charset="-128"/>
              </a:rPr>
              <a:t>Brownjohn</a:t>
            </a:r>
            <a:r>
              <a:rPr lang="en-GB" altLang="en-US" sz="2000" dirty="0">
                <a:ea typeface="ＭＳ Ｐゴシック" panose="020B0600070205080204" pitchFamily="34" charset="-128"/>
              </a:rPr>
              <a:t> (3), Sharon Creech (3), Carol Ann Duffy (3), Jill Murphy (3), Jackie Kay (2), Valerie Bloom (2) and Wendy Cope (1).” </a:t>
            </a:r>
          </a:p>
          <a:p>
            <a:pPr marL="0" indent="0">
              <a:buNone/>
            </a:pPr>
            <a:r>
              <a:rPr lang="en-GB" altLang="en-US" sz="2000" dirty="0">
                <a:ea typeface="ＭＳ Ｐゴシック" panose="020B0600070205080204" pitchFamily="34" charset="-128"/>
              </a:rPr>
              <a:t> </a:t>
            </a:r>
          </a:p>
          <a:p>
            <a:pPr marL="0" indent="0">
              <a:buNone/>
            </a:pPr>
            <a:r>
              <a:rPr lang="en-GB" altLang="en-US" sz="2000" dirty="0" err="1">
                <a:ea typeface="ＭＳ Ｐゴシック" panose="020B0600070205080204" pitchFamily="34" charset="-128"/>
              </a:rPr>
              <a:t>Cremin</a:t>
            </a:r>
            <a:r>
              <a:rPr lang="en-GB" altLang="en-US" sz="2000" dirty="0">
                <a:ea typeface="ＭＳ Ｐゴシック" panose="020B0600070205080204" pitchFamily="34" charset="-128"/>
              </a:rPr>
              <a:t> concluded:</a:t>
            </a:r>
          </a:p>
          <a:p>
            <a:pPr marL="0" indent="0">
              <a:buNone/>
            </a:pPr>
            <a:r>
              <a:rPr lang="en-GB" altLang="en-US" sz="2000" dirty="0">
                <a:ea typeface="ＭＳ Ｐゴシック" panose="020B0600070205080204" pitchFamily="34" charset="-128"/>
              </a:rPr>
              <a:t>“The apparent lack of knowledge of poets may indicate that teachers tend to select poetry for its capacity to teach about literary language rather than enjoying it for its own sake. Ofsted (2007), in tune with this research, also suggest that teachers, both primary and secondary, tend to rely upon a narrow range of poems, many of which they were taught in school.”</a:t>
            </a:r>
          </a:p>
          <a:p>
            <a:pPr marL="0" indent="0"/>
            <a:endParaRPr lang="en-US" altLang="en-US" sz="2000" dirty="0">
              <a:ea typeface="ＭＳ Ｐゴシック" panose="020B0600070205080204" pitchFamily="34" charset="-128"/>
            </a:endParaRPr>
          </a:p>
        </p:txBody>
      </p:sp>
    </p:spTree>
    <p:extLst>
      <p:ext uri="{BB962C8B-B14F-4D97-AF65-F5344CB8AC3E}">
        <p14:creationId xmlns:p14="http://schemas.microsoft.com/office/powerpoint/2010/main" val="132996726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C4DD6-B6E8-2B47-B64B-C99F7F8D059A}"/>
              </a:ext>
            </a:extLst>
          </p:cNvPr>
          <p:cNvSpPr/>
          <p:nvPr/>
        </p:nvSpPr>
        <p:spPr>
          <a:xfrm>
            <a:off x="1520327" y="841080"/>
            <a:ext cx="10102468" cy="4401205"/>
          </a:xfrm>
          <a:prstGeom prst="rect">
            <a:avLst/>
          </a:prstGeom>
        </p:spPr>
        <p:txBody>
          <a:bodyPr wrap="square">
            <a:spAutoFit/>
          </a:bodyPr>
          <a:lstStyle/>
          <a:p>
            <a:pPr algn="ctr"/>
            <a:r>
              <a:rPr lang="en-GB" altLang="en-US" sz="4000" dirty="0">
                <a:ea typeface="ＭＳ Ｐゴシック" panose="020B0600070205080204" pitchFamily="34" charset="-128"/>
              </a:rPr>
              <a:t>Why?</a:t>
            </a:r>
          </a:p>
          <a:p>
            <a:endParaRPr lang="en-GB" altLang="en-US" sz="4000" dirty="0">
              <a:ea typeface="ＭＳ Ｐゴシック" panose="020B0600070205080204" pitchFamily="34" charset="-128"/>
            </a:endParaRPr>
          </a:p>
          <a:p>
            <a:r>
              <a:rPr lang="en-GB" altLang="en-US" sz="4000" dirty="0">
                <a:ea typeface="ＭＳ Ｐゴシック" panose="020B0600070205080204" pitchFamily="34" charset="-128"/>
              </a:rPr>
              <a:t>Did you like reading poetry when you were at school?</a:t>
            </a:r>
            <a:br>
              <a:rPr lang="en-GB" altLang="en-US" sz="4000" dirty="0">
                <a:ea typeface="ＭＳ Ｐゴシック" panose="020B0600070205080204" pitchFamily="34" charset="-128"/>
              </a:rPr>
            </a:br>
            <a:br>
              <a:rPr lang="en-GB" altLang="en-US" sz="4000" dirty="0">
                <a:ea typeface="ＭＳ Ｐゴシック" panose="020B0600070205080204" pitchFamily="34" charset="-128"/>
              </a:rPr>
            </a:br>
            <a:r>
              <a:rPr lang="en-GB" altLang="en-US" sz="4000" dirty="0">
                <a:ea typeface="ＭＳ Ｐゴシック" panose="020B0600070205080204" pitchFamily="34" charset="-128"/>
              </a:rPr>
              <a:t>Did or does anything put you off reading poetry?</a:t>
            </a:r>
            <a:endParaRPr lang="en-US" sz="4000" dirty="0"/>
          </a:p>
        </p:txBody>
      </p:sp>
    </p:spTree>
    <p:extLst>
      <p:ext uri="{BB962C8B-B14F-4D97-AF65-F5344CB8AC3E}">
        <p14:creationId xmlns:p14="http://schemas.microsoft.com/office/powerpoint/2010/main" val="327334014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237EE0D-FC88-7C47-A25B-B732A67D3C71}"/>
              </a:ext>
            </a:extLst>
          </p:cNvPr>
          <p:cNvSpPr>
            <a:spLocks noGrp="1"/>
          </p:cNvSpPr>
          <p:nvPr>
            <p:ph type="title"/>
          </p:nvPr>
        </p:nvSpPr>
        <p:spPr/>
        <p:txBody>
          <a:bodyPr/>
          <a:lstStyle/>
          <a:p>
            <a:pPr algn="ctr" eaLnBrk="1" hangingPunct="1"/>
            <a:r>
              <a:rPr lang="en-US" altLang="en-US" dirty="0">
                <a:latin typeface="Calibri" panose="020F0502020204030204" pitchFamily="34" charset="0"/>
                <a:ea typeface="ＭＳ Ｐゴシック" panose="020B0600070205080204" pitchFamily="34" charset="-128"/>
              </a:rPr>
              <a:t>Hip Hop or Shakespeare?</a:t>
            </a:r>
          </a:p>
        </p:txBody>
      </p:sp>
      <p:sp>
        <p:nvSpPr>
          <p:cNvPr id="33794" name="Content Placeholder 2">
            <a:extLst>
              <a:ext uri="{FF2B5EF4-FFF2-40B4-BE49-F238E27FC236}">
                <a16:creationId xmlns:a16="http://schemas.microsoft.com/office/drawing/2014/main" id="{E1A91DF6-CA5B-7949-A587-564622BC7298}"/>
              </a:ext>
            </a:extLst>
          </p:cNvPr>
          <p:cNvSpPr>
            <a:spLocks noGrp="1"/>
          </p:cNvSpPr>
          <p:nvPr>
            <p:ph sz="half" idx="1"/>
          </p:nvPr>
        </p:nvSpPr>
        <p:spPr/>
        <p:txBody>
          <a:bodyPr>
            <a:normAutofit lnSpcReduction="10000"/>
          </a:bodyPr>
          <a:lstStyle/>
          <a:p>
            <a:pPr marL="0" indent="0">
              <a:buNone/>
            </a:pPr>
            <a:r>
              <a:rPr lang="en-GB" dirty="0"/>
              <a:t>To destroy the beauty from which one came.</a:t>
            </a:r>
          </a:p>
          <a:p>
            <a:pPr marL="0" indent="0">
              <a:buNone/>
            </a:pPr>
            <a:r>
              <a:rPr lang="en-GB" dirty="0"/>
              <a:t>Jay Z – Can I Live?</a:t>
            </a:r>
          </a:p>
          <a:p>
            <a:pPr marL="0" indent="0">
              <a:buNone/>
            </a:pPr>
            <a:r>
              <a:rPr lang="en-GB" dirty="0"/>
              <a:t>Maybe its hatred I spew. Maybe its food for the spirit.</a:t>
            </a:r>
          </a:p>
          <a:p>
            <a:pPr marL="0" indent="0">
              <a:buNone/>
            </a:pPr>
            <a:r>
              <a:rPr lang="en-GB" dirty="0"/>
              <a:t>Eminem – Renegade</a:t>
            </a:r>
          </a:p>
          <a:p>
            <a:pPr marL="0" indent="0">
              <a:buNone/>
            </a:pPr>
            <a:r>
              <a:rPr lang="en-GB" dirty="0"/>
              <a:t>Men would rather use their broken weapons than their bare hands.</a:t>
            </a:r>
          </a:p>
          <a:p>
            <a:pPr marL="0" indent="0">
              <a:buNone/>
            </a:pPr>
            <a:r>
              <a:rPr lang="en-GB" dirty="0"/>
              <a:t>Shakespeare – Othello</a:t>
            </a:r>
          </a:p>
          <a:p>
            <a:pPr eaLnBrk="1" hangingPunct="1"/>
            <a:endParaRPr lang="en-US" altLang="en-US" dirty="0">
              <a:latin typeface="Calibri" panose="020F0502020204030204" pitchFamily="34" charset="0"/>
              <a:ea typeface="ＭＳ Ｐゴシック" panose="020B0600070205080204" pitchFamily="34" charset="-128"/>
            </a:endParaRPr>
          </a:p>
        </p:txBody>
      </p:sp>
      <p:sp>
        <p:nvSpPr>
          <p:cNvPr id="33795" name="Text Placeholder 3">
            <a:extLst>
              <a:ext uri="{FF2B5EF4-FFF2-40B4-BE49-F238E27FC236}">
                <a16:creationId xmlns:a16="http://schemas.microsoft.com/office/drawing/2014/main" id="{E80AAE06-2B7A-AA43-8FB0-6787BDAA1D97}"/>
              </a:ext>
            </a:extLst>
          </p:cNvPr>
          <p:cNvSpPr>
            <a:spLocks noGrp="1"/>
          </p:cNvSpPr>
          <p:nvPr>
            <p:ph type="body" sz="half" idx="2"/>
          </p:nvPr>
        </p:nvSpPr>
        <p:spPr/>
        <p:txBody>
          <a:bodyPr>
            <a:normAutofit lnSpcReduction="10000"/>
          </a:bodyPr>
          <a:lstStyle/>
          <a:p>
            <a:pPr marL="0" indent="0">
              <a:buNone/>
            </a:pPr>
            <a:r>
              <a:rPr lang="en-GB" dirty="0"/>
              <a:t>I was not born under a rhyming planet.</a:t>
            </a:r>
          </a:p>
          <a:p>
            <a:pPr marL="0" indent="0">
              <a:buNone/>
            </a:pPr>
            <a:r>
              <a:rPr lang="en-GB" dirty="0"/>
              <a:t>Shakespeare – Much Ado About Nothing</a:t>
            </a:r>
          </a:p>
          <a:p>
            <a:pPr marL="0" indent="0">
              <a:buNone/>
            </a:pPr>
            <a:r>
              <a:rPr lang="en-GB" dirty="0"/>
              <a:t>The most benevolent king communicates through your dreams.</a:t>
            </a:r>
          </a:p>
          <a:p>
            <a:pPr marL="0" indent="0">
              <a:buNone/>
            </a:pPr>
            <a:r>
              <a:rPr lang="en-GB" dirty="0"/>
              <a:t>Wu Tang Clan - Impossible</a:t>
            </a:r>
          </a:p>
          <a:p>
            <a:pPr marL="0" indent="0">
              <a:buNone/>
            </a:pPr>
            <a:r>
              <a:rPr lang="en-GB" dirty="0"/>
              <a:t>Socrates, philosophies and hypotheses can’t define.</a:t>
            </a:r>
          </a:p>
          <a:p>
            <a:pPr marL="0" indent="0">
              <a:buNone/>
            </a:pPr>
            <a:r>
              <a:rPr lang="en-GB" dirty="0"/>
              <a:t>Wu Tang Clan - Triumph</a:t>
            </a:r>
          </a:p>
          <a:p>
            <a:pPr eaLnBrk="1" hangingPunct="1"/>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70601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Teach Rock</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hlinkClick r:id="rId2"/>
              </a:rPr>
              <a:t>https://teachrock.org/lesson/learning-rhythm-through-gospel/</a:t>
            </a:r>
            <a:endParaRPr lang="en-GB" dirty="0"/>
          </a:p>
          <a:p>
            <a:pPr marL="0" indent="0">
              <a:buNone/>
            </a:pPr>
            <a:r>
              <a:rPr lang="en-GB" dirty="0"/>
              <a:t> </a:t>
            </a:r>
          </a:p>
          <a:p>
            <a:pPr marL="0" indent="0">
              <a:buNone/>
            </a:pPr>
            <a:endParaRPr lang="en-US" dirty="0"/>
          </a:p>
        </p:txBody>
      </p:sp>
      <p:pic>
        <p:nvPicPr>
          <p:cNvPr id="2" name="Picture 1">
            <a:extLst>
              <a:ext uri="{FF2B5EF4-FFF2-40B4-BE49-F238E27FC236}">
                <a16:creationId xmlns:a16="http://schemas.microsoft.com/office/drawing/2014/main" id="{8BD19116-17F7-5548-A432-880C81CBB9FB}"/>
              </a:ext>
            </a:extLst>
          </p:cNvPr>
          <p:cNvPicPr>
            <a:picLocks noChangeAspect="1"/>
          </p:cNvPicPr>
          <p:nvPr/>
        </p:nvPicPr>
        <p:blipFill>
          <a:blip r:embed="rId3"/>
          <a:stretch>
            <a:fillRect/>
          </a:stretch>
        </p:blipFill>
        <p:spPr>
          <a:xfrm>
            <a:off x="1572322" y="2220211"/>
            <a:ext cx="9047356" cy="3956752"/>
          </a:xfrm>
          <a:prstGeom prst="rect">
            <a:avLst/>
          </a:prstGeom>
        </p:spPr>
      </p:pic>
    </p:spTree>
    <p:extLst>
      <p:ext uri="{BB962C8B-B14F-4D97-AF65-F5344CB8AC3E}">
        <p14:creationId xmlns:p14="http://schemas.microsoft.com/office/powerpoint/2010/main" val="1570085659"/>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237EE0D-FC88-7C47-A25B-B732A67D3C71}"/>
              </a:ext>
            </a:extLst>
          </p:cNvPr>
          <p:cNvSpPr>
            <a:spLocks noGrp="1"/>
          </p:cNvSpPr>
          <p:nvPr>
            <p:ph type="title"/>
          </p:nvPr>
        </p:nvSpPr>
        <p:spPr/>
        <p:txBody>
          <a:bodyPr/>
          <a:lstStyle/>
          <a:p>
            <a:pPr eaLnBrk="1" hangingPunct="1"/>
            <a:endParaRPr lang="en-US" altLang="en-US">
              <a:latin typeface="Calibri" panose="020F0502020204030204" pitchFamily="34" charset="0"/>
              <a:ea typeface="ＭＳ Ｐゴシック" panose="020B0600070205080204" pitchFamily="34" charset="-128"/>
            </a:endParaRPr>
          </a:p>
        </p:txBody>
      </p:sp>
      <p:sp>
        <p:nvSpPr>
          <p:cNvPr id="33794" name="Content Placeholder 2">
            <a:extLst>
              <a:ext uri="{FF2B5EF4-FFF2-40B4-BE49-F238E27FC236}">
                <a16:creationId xmlns:a16="http://schemas.microsoft.com/office/drawing/2014/main" id="{E1A91DF6-CA5B-7949-A587-564622BC7298}"/>
              </a:ext>
            </a:extLst>
          </p:cNvPr>
          <p:cNvSpPr>
            <a:spLocks noGrp="1"/>
          </p:cNvSpPr>
          <p:nvPr>
            <p:ph sz="half" idx="1"/>
          </p:nvPr>
        </p:nvSpPr>
        <p:spPr/>
        <p:txBody>
          <a:bodyPr/>
          <a:lstStyle/>
          <a:p>
            <a:pPr eaLnBrk="1" hangingPunct="1"/>
            <a:endParaRPr lang="en-US" altLang="en-US">
              <a:latin typeface="Calibri" panose="020F0502020204030204" pitchFamily="34" charset="0"/>
              <a:ea typeface="ＭＳ Ｐゴシック" panose="020B0600070205080204" pitchFamily="34" charset="-128"/>
            </a:endParaRPr>
          </a:p>
        </p:txBody>
      </p:sp>
      <p:sp>
        <p:nvSpPr>
          <p:cNvPr id="33795" name="Text Placeholder 3">
            <a:extLst>
              <a:ext uri="{FF2B5EF4-FFF2-40B4-BE49-F238E27FC236}">
                <a16:creationId xmlns:a16="http://schemas.microsoft.com/office/drawing/2014/main" id="{E80AAE06-2B7A-AA43-8FB0-6787BDAA1D97}"/>
              </a:ext>
            </a:extLst>
          </p:cNvPr>
          <p:cNvSpPr>
            <a:spLocks noGrp="1"/>
          </p:cNvSpPr>
          <p:nvPr>
            <p:ph type="body" sz="half" idx="2"/>
          </p:nvPr>
        </p:nvSpPr>
        <p:spPr/>
        <p:txBody>
          <a:bodyPr/>
          <a:lstStyle/>
          <a:p>
            <a:pPr eaLnBrk="1" hangingPunct="1"/>
            <a:endParaRPr lang="en-US"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496191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C4DD6-B6E8-2B47-B64B-C99F7F8D059A}"/>
              </a:ext>
            </a:extLst>
          </p:cNvPr>
          <p:cNvSpPr/>
          <p:nvPr/>
        </p:nvSpPr>
        <p:spPr>
          <a:xfrm>
            <a:off x="716096" y="841080"/>
            <a:ext cx="10906699" cy="4401205"/>
          </a:xfrm>
          <a:prstGeom prst="rect">
            <a:avLst/>
          </a:prstGeom>
        </p:spPr>
        <p:txBody>
          <a:bodyPr wrap="square">
            <a:spAutoFit/>
          </a:bodyPr>
          <a:lstStyle/>
          <a:p>
            <a:pPr algn="ctr"/>
            <a:endParaRPr lang="en-GB" altLang="en-US" sz="4000" dirty="0">
              <a:ea typeface="ＭＳ Ｐゴシック" panose="020B0600070205080204" pitchFamily="34" charset="-128"/>
            </a:endParaRPr>
          </a:p>
          <a:p>
            <a:pPr algn="ctr"/>
            <a:endParaRPr lang="en-GB" altLang="en-US" sz="4000" dirty="0">
              <a:ea typeface="ＭＳ Ｐゴシック" panose="020B0600070205080204" pitchFamily="34" charset="-128"/>
            </a:endParaRPr>
          </a:p>
          <a:p>
            <a:pPr algn="ctr"/>
            <a:endParaRPr lang="en-GB" altLang="en-US" sz="4000" dirty="0">
              <a:ea typeface="ＭＳ Ｐゴシック" panose="020B0600070205080204" pitchFamily="34" charset="-128"/>
            </a:endParaRPr>
          </a:p>
          <a:p>
            <a:pPr algn="ctr"/>
            <a:r>
              <a:rPr lang="en-GB" altLang="en-US" sz="4000" dirty="0">
                <a:ea typeface="ＭＳ Ｐゴシック" panose="020B0600070205080204" pitchFamily="34" charset="-128"/>
              </a:rPr>
              <a:t>But why performance poetry?</a:t>
            </a:r>
          </a:p>
          <a:p>
            <a:pPr algn="ctr"/>
            <a:endParaRPr lang="en-GB" altLang="en-US" sz="4000" dirty="0">
              <a:ea typeface="ＭＳ Ｐゴシック" panose="020B0600070205080204" pitchFamily="34" charset="-128"/>
            </a:endParaRPr>
          </a:p>
          <a:p>
            <a:pPr algn="ctr"/>
            <a:endParaRPr lang="en-GB" altLang="en-US" sz="4000" dirty="0">
              <a:ea typeface="ＭＳ Ｐゴシック" panose="020B0600070205080204" pitchFamily="34" charset="-128"/>
            </a:endParaRPr>
          </a:p>
          <a:p>
            <a:endParaRPr lang="en-GB" altLang="en-US" sz="4000" dirty="0">
              <a:ea typeface="ＭＳ Ｐゴシック" panose="020B0600070205080204" pitchFamily="34" charset="-128"/>
            </a:endParaRPr>
          </a:p>
        </p:txBody>
      </p:sp>
    </p:spTree>
    <p:extLst>
      <p:ext uri="{BB962C8B-B14F-4D97-AF65-F5344CB8AC3E}">
        <p14:creationId xmlns:p14="http://schemas.microsoft.com/office/powerpoint/2010/main" val="2492591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A17A-982B-3836-75CF-A97B8DC92B30}"/>
              </a:ext>
            </a:extLst>
          </p:cNvPr>
          <p:cNvSpPr>
            <a:spLocks noGrp="1"/>
          </p:cNvSpPr>
          <p:nvPr>
            <p:ph type="title"/>
          </p:nvPr>
        </p:nvSpPr>
        <p:spPr>
          <a:xfrm>
            <a:off x="0" y="2766218"/>
            <a:ext cx="12191999" cy="1325563"/>
          </a:xfrm>
        </p:spPr>
        <p:txBody>
          <a:bodyPr>
            <a:noAutofit/>
          </a:bodyPr>
          <a:lstStyle/>
          <a:p>
            <a:pPr algn="ctr"/>
            <a:r>
              <a:rPr lang="en-GB" sz="5400" b="1" dirty="0"/>
              <a:t>Reading makes you smarter and happier.</a:t>
            </a:r>
            <a:br>
              <a:rPr lang="en-GB" sz="5400" b="1" dirty="0"/>
            </a:br>
            <a:r>
              <a:rPr lang="en-GB" sz="5400" b="1" dirty="0"/>
              <a:t> </a:t>
            </a:r>
            <a:br>
              <a:rPr lang="en-GB" sz="5400" b="1" dirty="0"/>
            </a:br>
            <a:r>
              <a:rPr lang="en-GB" sz="5400" b="1" dirty="0"/>
              <a:t>It also helps you to live longer. </a:t>
            </a:r>
          </a:p>
        </p:txBody>
      </p:sp>
    </p:spTree>
    <p:extLst>
      <p:ext uri="{BB962C8B-B14F-4D97-AF65-F5344CB8AC3E}">
        <p14:creationId xmlns:p14="http://schemas.microsoft.com/office/powerpoint/2010/main" val="426453487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2C4DD6-B6E8-2B47-B64B-C99F7F8D059A}"/>
              </a:ext>
            </a:extLst>
          </p:cNvPr>
          <p:cNvSpPr/>
          <p:nvPr/>
        </p:nvSpPr>
        <p:spPr>
          <a:xfrm>
            <a:off x="561859" y="-95354"/>
            <a:ext cx="10906699" cy="8094524"/>
          </a:xfrm>
          <a:prstGeom prst="rect">
            <a:avLst/>
          </a:prstGeom>
        </p:spPr>
        <p:txBody>
          <a:bodyPr wrap="square">
            <a:spAutoFit/>
          </a:bodyPr>
          <a:lstStyle/>
          <a:p>
            <a:pPr algn="ctr"/>
            <a:endParaRPr lang="en-GB" altLang="en-US" sz="4000" dirty="0">
              <a:ea typeface="ＭＳ Ｐゴシック" panose="020B0600070205080204" pitchFamily="34" charset="-128"/>
            </a:endParaRPr>
          </a:p>
          <a:p>
            <a:pPr algn="ctr"/>
            <a:endParaRPr lang="en-GB" altLang="en-US" sz="4000" dirty="0">
              <a:ea typeface="ＭＳ Ｐゴシック" panose="020B0600070205080204" pitchFamily="34" charset="-128"/>
            </a:endParaRPr>
          </a:p>
          <a:p>
            <a:pPr algn="ctr"/>
            <a:endParaRPr lang="en-GB" altLang="en-US" sz="4000" dirty="0">
              <a:ea typeface="ＭＳ Ｐゴシック" panose="020B0600070205080204" pitchFamily="34" charset="-128"/>
            </a:endParaRPr>
          </a:p>
          <a:p>
            <a:pPr algn="ctr"/>
            <a:r>
              <a:rPr lang="en-GB" altLang="en-US" sz="4000" dirty="0">
                <a:ea typeface="ＭＳ Ｐゴシック" panose="020B0600070205080204" pitchFamily="34" charset="-128"/>
              </a:rPr>
              <a:t>3 Reasons . . .</a:t>
            </a:r>
          </a:p>
          <a:p>
            <a:pPr algn="ctr"/>
            <a:endParaRPr lang="en-GB" altLang="en-US" sz="4000" dirty="0">
              <a:ea typeface="ＭＳ Ｐゴシック" panose="020B0600070205080204" pitchFamily="34" charset="-128"/>
            </a:endParaRPr>
          </a:p>
          <a:p>
            <a:pPr marL="742950" indent="-742950">
              <a:buFont typeface="+mj-lt"/>
              <a:buAutoNum type="arabicPeriod"/>
            </a:pPr>
            <a:r>
              <a:rPr lang="en-GB" altLang="en-US" sz="4000" dirty="0">
                <a:ea typeface="ＭＳ Ｐゴシック" panose="020B0600070205080204" pitchFamily="34" charset="-128"/>
              </a:rPr>
              <a:t>Encourages memory skills</a:t>
            </a:r>
          </a:p>
          <a:p>
            <a:pPr marL="742950" indent="-742950">
              <a:buFont typeface="+mj-lt"/>
              <a:buAutoNum type="arabicPeriod"/>
            </a:pPr>
            <a:r>
              <a:rPr lang="en-GB" altLang="en-US" sz="4000" dirty="0">
                <a:ea typeface="ＭＳ Ｐゴシック" panose="020B0600070205080204" pitchFamily="34" charset="-128"/>
              </a:rPr>
              <a:t>Develops listening</a:t>
            </a:r>
          </a:p>
          <a:p>
            <a:pPr marL="742950" indent="-742950">
              <a:buFont typeface="+mj-lt"/>
              <a:buAutoNum type="arabicPeriod"/>
            </a:pPr>
            <a:r>
              <a:rPr lang="en-GB" altLang="en-US" sz="4000" dirty="0">
                <a:ea typeface="ＭＳ Ｐゴシック" panose="020B0600070205080204" pitchFamily="34" charset="-128"/>
              </a:rPr>
              <a:t>Improves vocabulary choices and creative writing that leads to confidence which accesses greater depth ability.</a:t>
            </a:r>
          </a:p>
          <a:p>
            <a:pPr algn="ctr"/>
            <a:endParaRPr lang="en-GB" altLang="en-US" sz="4000" dirty="0">
              <a:ea typeface="ＭＳ Ｐゴシック" panose="020B0600070205080204" pitchFamily="34" charset="-128"/>
            </a:endParaRPr>
          </a:p>
          <a:p>
            <a:pPr algn="ctr"/>
            <a:endParaRPr lang="en-GB" altLang="en-US" sz="4000" dirty="0">
              <a:ea typeface="ＭＳ Ｐゴシック" panose="020B0600070205080204" pitchFamily="34" charset="-128"/>
            </a:endParaRPr>
          </a:p>
          <a:p>
            <a:endParaRPr lang="en-GB" altLang="en-US" sz="4000" dirty="0">
              <a:ea typeface="ＭＳ Ｐゴシック" panose="020B0600070205080204" pitchFamily="34" charset="-128"/>
            </a:endParaRPr>
          </a:p>
        </p:txBody>
      </p:sp>
    </p:spTree>
    <p:extLst>
      <p:ext uri="{BB962C8B-B14F-4D97-AF65-F5344CB8AC3E}">
        <p14:creationId xmlns:p14="http://schemas.microsoft.com/office/powerpoint/2010/main" val="416114244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6307F809-232A-B74E-A5B3-16490A4C1D23}"/>
              </a:ext>
            </a:extLst>
          </p:cNvPr>
          <p:cNvSpPr>
            <a:spLocks noChangeArrowheads="1"/>
          </p:cNvSpPr>
          <p:nvPr/>
        </p:nvSpPr>
        <p:spPr bwMode="auto">
          <a:xfrm>
            <a:off x="1703389" y="333376"/>
            <a:ext cx="87137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2800" dirty="0">
                <a:cs typeface="Times New Roman" panose="02020603050405020304" pitchFamily="18" charset="0"/>
              </a:rPr>
              <a:t>In Neil </a:t>
            </a:r>
            <a:r>
              <a:rPr lang="en-GB" altLang="en-US" sz="2800" dirty="0" err="1">
                <a:cs typeface="Times New Roman" panose="02020603050405020304" pitchFamily="18" charset="0"/>
              </a:rPr>
              <a:t>Gaiman’s</a:t>
            </a:r>
            <a:r>
              <a:rPr lang="en-GB" altLang="en-US" sz="2800" dirty="0">
                <a:cs typeface="Times New Roman" panose="02020603050405020304" pitchFamily="18" charset="0"/>
              </a:rPr>
              <a:t> </a:t>
            </a:r>
            <a:r>
              <a:rPr lang="en-GB" altLang="en-US" sz="2800" i="1" dirty="0">
                <a:cs typeface="Times New Roman" panose="02020603050405020304" pitchFamily="18" charset="0"/>
              </a:rPr>
              <a:t>The Ocean at the End of the Lane</a:t>
            </a:r>
            <a:r>
              <a:rPr lang="en-GB" altLang="en-US" sz="2800" dirty="0">
                <a:cs typeface="Times New Roman" panose="02020603050405020304" pitchFamily="18" charset="0"/>
              </a:rPr>
              <a:t> one of the characters, Mrs </a:t>
            </a:r>
            <a:r>
              <a:rPr lang="en-GB" altLang="en-US" sz="2800" dirty="0" err="1">
                <a:cs typeface="Times New Roman" panose="02020603050405020304" pitchFamily="18" charset="0"/>
              </a:rPr>
              <a:t>Hempstock</a:t>
            </a:r>
            <a:r>
              <a:rPr lang="en-GB" altLang="en-US" sz="2800" dirty="0">
                <a:cs typeface="Times New Roman" panose="02020603050405020304" pitchFamily="18" charset="0"/>
              </a:rPr>
              <a:t>, says, “Different people remember things differently. You’ll not get any two people to remember anything the same, whether they were there or not.”</a:t>
            </a:r>
            <a:endParaRPr lang="en-GB" altLang="en-US" sz="2800" dirty="0">
              <a:latin typeface="Times New Roman" panose="02020603050405020304" pitchFamily="18" charset="0"/>
              <a:cs typeface="Times New Roman" panose="02020603050405020304" pitchFamily="18" charset="0"/>
            </a:endParaRPr>
          </a:p>
          <a:p>
            <a:pPr>
              <a:spcBef>
                <a:spcPct val="0"/>
              </a:spcBef>
              <a:buFontTx/>
              <a:buNone/>
            </a:pPr>
            <a:r>
              <a:rPr lang="en-GB" altLang="en-US" sz="2800" dirty="0">
                <a:cs typeface="Times New Roman" panose="02020603050405020304" pitchFamily="18" charset="0"/>
              </a:rPr>
              <a:t> </a:t>
            </a:r>
            <a:endParaRPr lang="en-GB" altLang="en-US" sz="2800" dirty="0">
              <a:latin typeface="Times New Roman" panose="02020603050405020304" pitchFamily="18" charset="0"/>
              <a:cs typeface="Times New Roman" panose="02020603050405020304" pitchFamily="18" charset="0"/>
            </a:endParaRPr>
          </a:p>
          <a:p>
            <a:pPr>
              <a:spcBef>
                <a:spcPct val="0"/>
              </a:spcBef>
              <a:buFontTx/>
              <a:buNone/>
            </a:pPr>
            <a:r>
              <a:rPr lang="en-GB" altLang="en-US" sz="2800" dirty="0" err="1">
                <a:cs typeface="Times New Roman" panose="02020603050405020304" pitchFamily="18" charset="0"/>
              </a:rPr>
              <a:t>Gaiman</a:t>
            </a:r>
            <a:r>
              <a:rPr lang="en-GB" altLang="en-US" sz="2800" dirty="0">
                <a:cs typeface="Times New Roman" panose="02020603050405020304" pitchFamily="18" charset="0"/>
              </a:rPr>
              <a:t> (2013) then explains that what he meant by this is, “It’s the glory and the magic of the way memory works. Memories are being rewritten all the time and the view changes wherever your standing. People take other people’s memories, people remember things differently, and if there was an absolute truth at the exact moment it happened all you have to reconstruct it with is a subjective truth.”</a:t>
            </a:r>
            <a:endParaRPr lang="en-GB"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113590"/>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9386F38-B637-FD4D-B753-B6963E080D5C}"/>
              </a:ext>
            </a:extLst>
          </p:cNvPr>
          <p:cNvSpPr>
            <a:spLocks noGrp="1" noChangeArrowheads="1"/>
          </p:cNvSpPr>
          <p:nvPr>
            <p:ph type="title"/>
          </p:nvPr>
        </p:nvSpPr>
        <p:spPr>
          <a:xfrm>
            <a:off x="1919288" y="2349500"/>
            <a:ext cx="8229600" cy="1143000"/>
          </a:xfrm>
        </p:spPr>
        <p:txBody>
          <a:bodyPr>
            <a:normAutofit fontScale="90000"/>
          </a:bodyPr>
          <a:lstStyle/>
          <a:p>
            <a:pPr eaLnBrk="1" hangingPunct="1"/>
            <a:r>
              <a:rPr lang="en-US" altLang="en-US" dirty="0">
                <a:ea typeface="ＭＳ Ｐゴシック" panose="020B0600070205080204" pitchFamily="34" charset="-128"/>
              </a:rPr>
              <a:t>What is the best way to help children remember what they learn?</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548764259"/>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9386F38-B637-FD4D-B753-B6963E080D5C}"/>
              </a:ext>
            </a:extLst>
          </p:cNvPr>
          <p:cNvSpPr>
            <a:spLocks noGrp="1" noChangeArrowheads="1"/>
          </p:cNvSpPr>
          <p:nvPr>
            <p:ph type="title"/>
          </p:nvPr>
        </p:nvSpPr>
        <p:spPr>
          <a:xfrm>
            <a:off x="1919288" y="2349500"/>
            <a:ext cx="8229600" cy="1143000"/>
          </a:xfrm>
        </p:spPr>
        <p:txBody>
          <a:bodyPr>
            <a:normAutofit/>
          </a:bodyPr>
          <a:lstStyle/>
          <a:p>
            <a:pPr algn="ctr"/>
            <a:r>
              <a:rPr lang="en-GB" altLang="en-US" dirty="0">
                <a:ea typeface="ＭＳ Ｐゴシック" panose="020B0600070205080204" pitchFamily="34" charset="-128"/>
              </a:rPr>
              <a:t>2. Develops listening</a:t>
            </a:r>
          </a:p>
        </p:txBody>
      </p:sp>
    </p:spTree>
    <p:extLst>
      <p:ext uri="{BB962C8B-B14F-4D97-AF65-F5344CB8AC3E}">
        <p14:creationId xmlns:p14="http://schemas.microsoft.com/office/powerpoint/2010/main" val="2696934186"/>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0C0295D-2285-6C43-BEC4-1BF6EB55E57D}"/>
              </a:ext>
            </a:extLst>
          </p:cNvPr>
          <p:cNvSpPr>
            <a:spLocks noGrp="1" noChangeArrowheads="1"/>
          </p:cNvSpPr>
          <p:nvPr>
            <p:ph type="title"/>
          </p:nvPr>
        </p:nvSpPr>
        <p:spPr/>
        <p:txBody>
          <a:bodyPr/>
          <a:lstStyle/>
          <a:p>
            <a:pPr algn="ctr"/>
            <a:r>
              <a:rPr lang="en-GB" altLang="en-US" sz="4800" dirty="0">
                <a:ea typeface="ＭＳ Ｐゴシック" panose="020B0600070205080204" pitchFamily="34" charset="-128"/>
              </a:rPr>
              <a:t>The Ladder of Participation</a:t>
            </a:r>
          </a:p>
        </p:txBody>
      </p:sp>
      <p:sp>
        <p:nvSpPr>
          <p:cNvPr id="28675" name="Content Placeholder 2">
            <a:extLst>
              <a:ext uri="{FF2B5EF4-FFF2-40B4-BE49-F238E27FC236}">
                <a16:creationId xmlns:a16="http://schemas.microsoft.com/office/drawing/2014/main" id="{6C96B21D-1751-C940-9635-A58739F3A6D3}"/>
              </a:ext>
            </a:extLst>
          </p:cNvPr>
          <p:cNvSpPr>
            <a:spLocks noGrp="1" noChangeArrowheads="1"/>
          </p:cNvSpPr>
          <p:nvPr>
            <p:ph idx="1"/>
          </p:nvPr>
        </p:nvSpPr>
        <p:spPr/>
        <p:txBody>
          <a:bodyPr/>
          <a:lstStyle/>
          <a:p>
            <a:r>
              <a:rPr lang="en-GB" altLang="en-US" sz="4400" dirty="0">
                <a:ea typeface="ＭＳ Ｐゴシック" panose="020B0600070205080204" pitchFamily="34" charset="-128"/>
              </a:rPr>
              <a:t>Communicators+</a:t>
            </a:r>
          </a:p>
          <a:p>
            <a:r>
              <a:rPr lang="en-GB" altLang="en-US" sz="4400" dirty="0">
                <a:ea typeface="ＭＳ Ｐゴシック" panose="020B0600070205080204" pitchFamily="34" charset="-128"/>
              </a:rPr>
              <a:t>Communicators</a:t>
            </a:r>
          </a:p>
          <a:p>
            <a:r>
              <a:rPr lang="en-GB" altLang="en-US" sz="4400" dirty="0">
                <a:ea typeface="ＭＳ Ｐゴシック" panose="020B0600070205080204" pitchFamily="34" charset="-128"/>
              </a:rPr>
              <a:t>Participators</a:t>
            </a:r>
          </a:p>
          <a:p>
            <a:r>
              <a:rPr lang="en-GB" altLang="en-US" sz="4400" dirty="0">
                <a:ea typeface="ＭＳ Ｐゴシック" panose="020B0600070205080204" pitchFamily="34" charset="-128"/>
              </a:rPr>
              <a:t>Attenders</a:t>
            </a:r>
          </a:p>
          <a:p>
            <a:r>
              <a:rPr lang="en-GB" altLang="en-US" sz="4400" dirty="0">
                <a:ea typeface="ＭＳ Ｐゴシック" panose="020B0600070205080204" pitchFamily="34" charset="-128"/>
              </a:rPr>
              <a:t>Non Attenders </a:t>
            </a:r>
          </a:p>
        </p:txBody>
      </p:sp>
    </p:spTree>
    <p:extLst>
      <p:ext uri="{BB962C8B-B14F-4D97-AF65-F5344CB8AC3E}">
        <p14:creationId xmlns:p14="http://schemas.microsoft.com/office/powerpoint/2010/main" val="3813997825"/>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09375"/>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9386F38-B637-FD4D-B753-B6963E080D5C}"/>
              </a:ext>
            </a:extLst>
          </p:cNvPr>
          <p:cNvSpPr>
            <a:spLocks noGrp="1" noChangeArrowheads="1"/>
          </p:cNvSpPr>
          <p:nvPr>
            <p:ph type="title"/>
          </p:nvPr>
        </p:nvSpPr>
        <p:spPr>
          <a:xfrm>
            <a:off x="1919288" y="2349500"/>
            <a:ext cx="8229600" cy="1143000"/>
          </a:xfrm>
        </p:spPr>
        <p:txBody>
          <a:bodyPr>
            <a:normAutofit fontScale="90000"/>
          </a:bodyPr>
          <a:lstStyle/>
          <a:p>
            <a:pPr algn="ctr"/>
            <a:r>
              <a:rPr lang="en-GB" altLang="en-US" dirty="0">
                <a:ea typeface="ＭＳ Ｐゴシック" panose="020B0600070205080204" pitchFamily="34" charset="-128"/>
              </a:rPr>
              <a:t>3. Improves vocabulary choices and creative writing </a:t>
            </a:r>
          </a:p>
        </p:txBody>
      </p:sp>
    </p:spTree>
    <p:extLst>
      <p:ext uri="{BB962C8B-B14F-4D97-AF65-F5344CB8AC3E}">
        <p14:creationId xmlns:p14="http://schemas.microsoft.com/office/powerpoint/2010/main" val="585237899"/>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83301BA8-8A73-E94B-A0DD-D3B1E2DDE9FB}"/>
              </a:ext>
            </a:extLst>
          </p:cNvPr>
          <p:cNvSpPr>
            <a:spLocks noGrp="1" noChangeArrowheads="1"/>
          </p:cNvSpPr>
          <p:nvPr>
            <p:ph type="ctrTitle"/>
          </p:nvPr>
        </p:nvSpPr>
        <p:spPr/>
        <p:txBody>
          <a:bodyPr/>
          <a:lstStyle/>
          <a:p>
            <a:r>
              <a:rPr lang="en-GB" altLang="en-US" dirty="0">
                <a:ea typeface="ＭＳ Ｐゴシック" panose="020B0600070205080204" pitchFamily="34" charset="-128"/>
              </a:rPr>
              <a:t>Good writing doesn’t have to be long . . . </a:t>
            </a:r>
          </a:p>
        </p:txBody>
      </p:sp>
      <p:sp>
        <p:nvSpPr>
          <p:cNvPr id="45058" name="Subtitle 2">
            <a:extLst>
              <a:ext uri="{FF2B5EF4-FFF2-40B4-BE49-F238E27FC236}">
                <a16:creationId xmlns:a16="http://schemas.microsoft.com/office/drawing/2014/main" id="{8107B2A8-E754-2540-AC77-9F651D7DDFE3}"/>
              </a:ext>
            </a:extLst>
          </p:cNvPr>
          <p:cNvSpPr>
            <a:spLocks noGrp="1" noChangeArrowheads="1"/>
          </p:cNvSpPr>
          <p:nvPr>
            <p:ph type="subTitle" idx="1"/>
          </p:nvPr>
        </p:nvSpPr>
        <p:spPr/>
        <p:txBody>
          <a:bodyPr/>
          <a:lstStyle/>
          <a:p>
            <a:endParaRPr lang="en-GB" altLang="en-US" b="1"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2684495199"/>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00870ACB-03E9-144F-8968-938EDEFC70A6}"/>
              </a:ext>
            </a:extLst>
          </p:cNvPr>
          <p:cNvSpPr>
            <a:spLocks noGrp="1" noChangeArrowheads="1"/>
          </p:cNvSpPr>
          <p:nvPr>
            <p:ph type="title"/>
          </p:nvPr>
        </p:nvSpPr>
        <p:spPr/>
        <p:txBody>
          <a:bodyPr/>
          <a:lstStyle/>
          <a:p>
            <a:pPr algn="ctr"/>
            <a:r>
              <a:rPr lang="en-US" altLang="en-US" sz="3200" dirty="0">
                <a:ea typeface="ＭＳ Ｐゴシック" panose="020B0600070205080204" pitchFamily="34" charset="-128"/>
              </a:rPr>
              <a:t>Words and Language</a:t>
            </a:r>
          </a:p>
        </p:txBody>
      </p:sp>
      <p:sp>
        <p:nvSpPr>
          <p:cNvPr id="3" name="Content Placeholder 2">
            <a:extLst>
              <a:ext uri="{FF2B5EF4-FFF2-40B4-BE49-F238E27FC236}">
                <a16:creationId xmlns:a16="http://schemas.microsoft.com/office/drawing/2014/main" id="{FAC8C7B4-2CC7-D141-8975-F0F470C7B587}"/>
              </a:ext>
            </a:extLst>
          </p:cNvPr>
          <p:cNvSpPr>
            <a:spLocks noGrp="1"/>
          </p:cNvSpPr>
          <p:nvPr>
            <p:ph idx="1"/>
          </p:nvPr>
        </p:nvSpPr>
        <p:spPr/>
        <p:txBody>
          <a:bodyPr/>
          <a:lstStyle/>
          <a:p>
            <a:pPr marL="0" indent="0">
              <a:buNone/>
              <a:defRPr/>
            </a:pPr>
            <a:r>
              <a:rPr lang="en-GB" dirty="0"/>
              <a:t>It is said that Ernest Hemmingway made a ten-dollar bet that he could write a story in six words.   </a:t>
            </a:r>
          </a:p>
          <a:p>
            <a:pPr marL="0" indent="0">
              <a:buNone/>
              <a:defRPr/>
            </a:pPr>
            <a:endParaRPr lang="en-GB" dirty="0"/>
          </a:p>
          <a:p>
            <a:pPr>
              <a:defRPr/>
            </a:pPr>
            <a:endParaRPr lang="en-GB" dirty="0">
              <a:solidFill>
                <a:srgbClr val="FFFFFF"/>
              </a:solidFill>
            </a:endParaRPr>
          </a:p>
          <a:p>
            <a:pPr>
              <a:defRPr/>
            </a:pPr>
            <a:endParaRPr lang="en-US" dirty="0"/>
          </a:p>
        </p:txBody>
      </p:sp>
    </p:spTree>
    <p:extLst>
      <p:ext uri="{BB962C8B-B14F-4D97-AF65-F5344CB8AC3E}">
        <p14:creationId xmlns:p14="http://schemas.microsoft.com/office/powerpoint/2010/main" val="2484029353"/>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1944984-10CA-8C4E-8930-7B371EC42FB7}"/>
              </a:ext>
            </a:extLst>
          </p:cNvPr>
          <p:cNvSpPr>
            <a:spLocks noGrp="1" noChangeArrowheads="1"/>
          </p:cNvSpPr>
          <p:nvPr>
            <p:ph type="title"/>
          </p:nvPr>
        </p:nvSpPr>
        <p:spPr>
          <a:xfrm>
            <a:off x="1992313" y="260350"/>
            <a:ext cx="8229600" cy="1143000"/>
          </a:xfrm>
        </p:spPr>
        <p:txBody>
          <a:bodyPr/>
          <a:lstStyle/>
          <a:p>
            <a:pPr algn="ctr"/>
            <a:r>
              <a:rPr lang="en-US" altLang="en-US" dirty="0">
                <a:ea typeface="ＭＳ Ｐゴシック" panose="020B0600070205080204" pitchFamily="34" charset="-128"/>
              </a:rPr>
              <a:t>6 Word Stories</a:t>
            </a:r>
          </a:p>
        </p:txBody>
      </p:sp>
      <p:sp>
        <p:nvSpPr>
          <p:cNvPr id="36866" name="Content Placeholder 2">
            <a:extLst>
              <a:ext uri="{FF2B5EF4-FFF2-40B4-BE49-F238E27FC236}">
                <a16:creationId xmlns:a16="http://schemas.microsoft.com/office/drawing/2014/main" id="{E71705B7-1C4C-AA4F-BCC0-EA956C26180D}"/>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hlinkClick r:id="rId2">
                  <a:extLst>
                    <a:ext uri="{A12FA001-AC4F-418D-AE19-62706E023703}">
                      <ahyp:hlinkClr xmlns:ahyp="http://schemas.microsoft.com/office/drawing/2018/hyperlinkcolor" val="tx"/>
                    </a:ext>
                  </a:extLst>
                </a:hlinkClick>
              </a:rPr>
              <a:t>http://www.bbc.co.uk/radio4/today/reports/misc/sixwordlife_20080205.shtml</a:t>
            </a: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Online magazine where readers sum up their lives in six words.</a:t>
            </a:r>
          </a:p>
        </p:txBody>
      </p:sp>
    </p:spTree>
    <p:extLst>
      <p:ext uri="{BB962C8B-B14F-4D97-AF65-F5344CB8AC3E}">
        <p14:creationId xmlns:p14="http://schemas.microsoft.com/office/powerpoint/2010/main" val="6785716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E6DE-C812-CE49-B70D-C171B7DC9456}"/>
              </a:ext>
            </a:extLst>
          </p:cNvPr>
          <p:cNvSpPr>
            <a:spLocks noGrp="1"/>
          </p:cNvSpPr>
          <p:nvPr>
            <p:ph type="title"/>
          </p:nvPr>
        </p:nvSpPr>
        <p:spPr>
          <a:xfrm>
            <a:off x="838200" y="2766218"/>
            <a:ext cx="10515600" cy="1325563"/>
          </a:xfrm>
        </p:spPr>
        <p:txBody>
          <a:bodyPr>
            <a:normAutofit/>
          </a:bodyPr>
          <a:lstStyle/>
          <a:p>
            <a:pPr algn="ctr"/>
            <a:r>
              <a:rPr lang="en-GB" sz="5400" b="1" dirty="0"/>
              <a:t>It’s fun too!</a:t>
            </a:r>
          </a:p>
        </p:txBody>
      </p:sp>
    </p:spTree>
    <p:extLst>
      <p:ext uri="{BB962C8B-B14F-4D97-AF65-F5344CB8AC3E}">
        <p14:creationId xmlns:p14="http://schemas.microsoft.com/office/powerpoint/2010/main" val="2187652296"/>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DDBB-7295-CE49-BFAB-8228FBCC9FBA}"/>
              </a:ext>
            </a:extLst>
          </p:cNvPr>
          <p:cNvSpPr>
            <a:spLocks noGrp="1"/>
          </p:cNvSpPr>
          <p:nvPr>
            <p:ph type="title"/>
          </p:nvPr>
        </p:nvSpPr>
        <p:spPr>
          <a:xfrm>
            <a:off x="838200" y="2623583"/>
            <a:ext cx="10515600" cy="1325563"/>
          </a:xfrm>
        </p:spPr>
        <p:txBody>
          <a:bodyPr/>
          <a:lstStyle/>
          <a:p>
            <a:pPr algn="ctr"/>
            <a:r>
              <a:rPr lang="en-GB" dirty="0"/>
              <a:t>But why </a:t>
            </a:r>
            <a:r>
              <a:rPr lang="en-GB" i="1" dirty="0"/>
              <a:t>performance </a:t>
            </a:r>
            <a:r>
              <a:rPr lang="en-GB" dirty="0"/>
              <a:t>poetry?</a:t>
            </a:r>
          </a:p>
        </p:txBody>
      </p:sp>
    </p:spTree>
    <p:extLst>
      <p:ext uri="{BB962C8B-B14F-4D97-AF65-F5344CB8AC3E}">
        <p14:creationId xmlns:p14="http://schemas.microsoft.com/office/powerpoint/2010/main" val="3220785945"/>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DDBB-7295-CE49-BFAB-8228FBCC9FBA}"/>
              </a:ext>
            </a:extLst>
          </p:cNvPr>
          <p:cNvSpPr>
            <a:spLocks noGrp="1"/>
          </p:cNvSpPr>
          <p:nvPr>
            <p:ph type="title"/>
          </p:nvPr>
        </p:nvSpPr>
        <p:spPr>
          <a:xfrm>
            <a:off x="838200" y="2623583"/>
            <a:ext cx="10515600" cy="1325563"/>
          </a:xfrm>
        </p:spPr>
        <p:txBody>
          <a:bodyPr/>
          <a:lstStyle/>
          <a:p>
            <a:pPr algn="ctr"/>
            <a:r>
              <a:rPr lang="en-GB" dirty="0"/>
              <a:t>Finding the right performance poetry for you</a:t>
            </a:r>
          </a:p>
        </p:txBody>
      </p:sp>
    </p:spTree>
    <p:extLst>
      <p:ext uri="{BB962C8B-B14F-4D97-AF65-F5344CB8AC3E}">
        <p14:creationId xmlns:p14="http://schemas.microsoft.com/office/powerpoint/2010/main" val="2570954954"/>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40C6D-8DA1-1D4E-BF51-7E6D7B47EF29}"/>
              </a:ext>
            </a:extLst>
          </p:cNvPr>
          <p:cNvPicPr>
            <a:picLocks noChangeAspect="1"/>
          </p:cNvPicPr>
          <p:nvPr/>
        </p:nvPicPr>
        <p:blipFill>
          <a:blip r:embed="rId2"/>
          <a:stretch>
            <a:fillRect/>
          </a:stretch>
        </p:blipFill>
        <p:spPr>
          <a:xfrm>
            <a:off x="3622935" y="0"/>
            <a:ext cx="4946130" cy="6858000"/>
          </a:xfrm>
          <a:prstGeom prst="rect">
            <a:avLst/>
          </a:prstGeom>
        </p:spPr>
      </p:pic>
    </p:spTree>
    <p:extLst>
      <p:ext uri="{BB962C8B-B14F-4D97-AF65-F5344CB8AC3E}">
        <p14:creationId xmlns:p14="http://schemas.microsoft.com/office/powerpoint/2010/main" val="2452931216"/>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02783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DDBB-7295-CE49-BFAB-8228FBCC9FBA}"/>
              </a:ext>
            </a:extLst>
          </p:cNvPr>
          <p:cNvSpPr>
            <a:spLocks noGrp="1"/>
          </p:cNvSpPr>
          <p:nvPr>
            <p:ph type="title"/>
          </p:nvPr>
        </p:nvSpPr>
        <p:spPr>
          <a:xfrm>
            <a:off x="838200" y="2623583"/>
            <a:ext cx="10515600" cy="1325563"/>
          </a:xfrm>
        </p:spPr>
        <p:txBody>
          <a:bodyPr>
            <a:normAutofit fontScale="90000"/>
          </a:bodyPr>
          <a:lstStyle/>
          <a:p>
            <a:pPr algn="ctr"/>
            <a:br>
              <a:rPr lang="en-GB" dirty="0"/>
            </a:br>
            <a:br>
              <a:rPr lang="en-GB" dirty="0"/>
            </a:br>
            <a:r>
              <a:rPr lang="en-GB" dirty="0"/>
              <a:t>The Power of Outdoors</a:t>
            </a:r>
            <a:br>
              <a:rPr lang="en-GB" dirty="0"/>
            </a:br>
            <a:br>
              <a:rPr lang="en-GB" dirty="0"/>
            </a:br>
            <a:r>
              <a:rPr lang="en-GB" i="1" dirty="0"/>
              <a:t>a few ideas for writing outside</a:t>
            </a:r>
          </a:p>
        </p:txBody>
      </p:sp>
    </p:spTree>
    <p:extLst>
      <p:ext uri="{BB962C8B-B14F-4D97-AF65-F5344CB8AC3E}">
        <p14:creationId xmlns:p14="http://schemas.microsoft.com/office/powerpoint/2010/main" val="134006430"/>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Trolls in School!</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t>Looking for evidence of trolls around the school grounds then building troll traps to catch any unwanted guests. </a:t>
            </a:r>
          </a:p>
          <a:p>
            <a:pPr marL="0" indent="0">
              <a:buNone/>
            </a:pPr>
            <a:r>
              <a:rPr lang="en-GB" dirty="0"/>
              <a:t>Writing based on what we did. Edited and rewritten as Viking Saga myths.</a:t>
            </a:r>
          </a:p>
          <a:p>
            <a:pPr marL="0" indent="0">
              <a:buNone/>
            </a:pPr>
            <a:endParaRPr lang="en-US" dirty="0"/>
          </a:p>
        </p:txBody>
      </p:sp>
    </p:spTree>
    <p:extLst>
      <p:ext uri="{BB962C8B-B14F-4D97-AF65-F5344CB8AC3E}">
        <p14:creationId xmlns:p14="http://schemas.microsoft.com/office/powerpoint/2010/main" val="3166471879"/>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Green Men and Green Women</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t>Finding hidden faces in nature and describing their portraits. Make performance masks.</a:t>
            </a:r>
            <a:endParaRPr lang="en-US" dirty="0"/>
          </a:p>
        </p:txBody>
      </p:sp>
    </p:spTree>
    <p:extLst>
      <p:ext uri="{BB962C8B-B14F-4D97-AF65-F5344CB8AC3E}">
        <p14:creationId xmlns:p14="http://schemas.microsoft.com/office/powerpoint/2010/main" val="3723551932"/>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Fairy Doors</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t>Reading letters from fairies and writing replies. Then writing to describe fairy land.</a:t>
            </a:r>
          </a:p>
          <a:p>
            <a:pPr marL="0" indent="0">
              <a:buNone/>
            </a:pPr>
            <a:endParaRPr lang="en-US" dirty="0"/>
          </a:p>
        </p:txBody>
      </p:sp>
    </p:spTree>
    <p:extLst>
      <p:ext uri="{BB962C8B-B14F-4D97-AF65-F5344CB8AC3E}">
        <p14:creationId xmlns:p14="http://schemas.microsoft.com/office/powerpoint/2010/main" val="2456227410"/>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Listening Leaves</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t>Finding a leaf and holding it with eyes closed to enhance listening skills. The children describe all of the sounds they can hear both real and imaginary. These can then be written with sound effects for performance.</a:t>
            </a:r>
          </a:p>
          <a:p>
            <a:pPr marL="0" indent="0">
              <a:buNone/>
            </a:pPr>
            <a:endParaRPr lang="en-US" dirty="0"/>
          </a:p>
        </p:txBody>
      </p:sp>
    </p:spTree>
    <p:extLst>
      <p:ext uri="{BB962C8B-B14F-4D97-AF65-F5344CB8AC3E}">
        <p14:creationId xmlns:p14="http://schemas.microsoft.com/office/powerpoint/2010/main" val="1960069929"/>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The Firebird</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t>Writing poetry about what a firebird looks like after making an Autumn collage as a class.</a:t>
            </a:r>
            <a:endParaRPr lang="en-US" dirty="0"/>
          </a:p>
        </p:txBody>
      </p:sp>
    </p:spTree>
    <p:extLst>
      <p:ext uri="{BB962C8B-B14F-4D97-AF65-F5344CB8AC3E}">
        <p14:creationId xmlns:p14="http://schemas.microsoft.com/office/powerpoint/2010/main" val="40652188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F1AC-E962-B0CB-0217-74ABAADC4B99}"/>
              </a:ext>
            </a:extLst>
          </p:cNvPr>
          <p:cNvSpPr>
            <a:spLocks noGrp="1"/>
          </p:cNvSpPr>
          <p:nvPr>
            <p:ph type="title"/>
          </p:nvPr>
        </p:nvSpPr>
        <p:spPr/>
        <p:txBody>
          <a:bodyPr/>
          <a:lstStyle/>
          <a:p>
            <a:pPr algn="ctr"/>
            <a:r>
              <a:rPr lang="en-GB" b="1" dirty="0"/>
              <a:t>Teachers As Writers</a:t>
            </a:r>
          </a:p>
        </p:txBody>
      </p:sp>
      <p:sp>
        <p:nvSpPr>
          <p:cNvPr id="3" name="Content Placeholder 2">
            <a:extLst>
              <a:ext uri="{FF2B5EF4-FFF2-40B4-BE49-F238E27FC236}">
                <a16:creationId xmlns:a16="http://schemas.microsoft.com/office/drawing/2014/main" id="{7477AA42-92EB-59A2-6C48-74D059858DEC}"/>
              </a:ext>
            </a:extLst>
          </p:cNvPr>
          <p:cNvSpPr>
            <a:spLocks noGrp="1"/>
          </p:cNvSpPr>
          <p:nvPr>
            <p:ph idx="1"/>
          </p:nvPr>
        </p:nvSpPr>
        <p:spPr/>
        <p:txBody>
          <a:bodyPr>
            <a:normAutofit/>
          </a:bodyPr>
          <a:lstStyle/>
          <a:p>
            <a:pPr marL="0" indent="0">
              <a:buNone/>
            </a:pPr>
            <a:r>
              <a:rPr lang="en-GB" sz="4000" b="0" i="0" u="none" strike="noStrike" dirty="0">
                <a:effectLst/>
              </a:rPr>
              <a:t>“It is increasingly clear that creative writing is best nurtured in the classroom by teachers who are willing to engage with writing themselves - indeed who see themselves as practising writers.” </a:t>
            </a:r>
          </a:p>
          <a:p>
            <a:pPr marL="0" indent="0">
              <a:buNone/>
            </a:pPr>
            <a:endParaRPr lang="en-GB" sz="4000" b="0" i="0" u="none" strike="noStrike" dirty="0">
              <a:effectLst/>
            </a:endParaRPr>
          </a:p>
          <a:p>
            <a:pPr marL="0" indent="0">
              <a:buNone/>
            </a:pPr>
            <a:r>
              <a:rPr lang="en-GB" sz="4000" b="0" i="0" u="none" strike="noStrike" dirty="0">
                <a:effectLst/>
              </a:rPr>
              <a:t>NAWE (National  Association of Writers in Education 2022)</a:t>
            </a:r>
            <a:endParaRPr lang="en-GB" sz="4000" dirty="0"/>
          </a:p>
        </p:txBody>
      </p:sp>
    </p:spTree>
    <p:extLst>
      <p:ext uri="{BB962C8B-B14F-4D97-AF65-F5344CB8AC3E}">
        <p14:creationId xmlns:p14="http://schemas.microsoft.com/office/powerpoint/2010/main" val="1559211758"/>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Story Circles</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2196789"/>
            <a:ext cx="5049644" cy="3980173"/>
          </a:xfrm>
        </p:spPr>
        <p:txBody>
          <a:bodyPr>
            <a:normAutofit lnSpcReduction="10000"/>
          </a:bodyPr>
          <a:lstStyle/>
          <a:p>
            <a:pPr marL="0" indent="0">
              <a:buNone/>
            </a:pPr>
            <a:endParaRPr lang="en-GB" dirty="0"/>
          </a:p>
          <a:p>
            <a:pPr marL="0" indent="0">
              <a:buNone/>
            </a:pPr>
            <a:endParaRPr lang="en-GB" dirty="0"/>
          </a:p>
          <a:p>
            <a:pPr marL="514350" indent="-514350">
              <a:buFont typeface="+mj-lt"/>
              <a:buAutoNum type="arabicPeriod"/>
            </a:pPr>
            <a:r>
              <a:rPr lang="en-GB" dirty="0"/>
              <a:t>Girl</a:t>
            </a:r>
          </a:p>
          <a:p>
            <a:pPr marL="514350" indent="-514350">
              <a:buFont typeface="+mj-lt"/>
              <a:buAutoNum type="arabicPeriod"/>
            </a:pPr>
            <a:r>
              <a:rPr lang="en-GB" dirty="0"/>
              <a:t>Key</a:t>
            </a:r>
          </a:p>
          <a:p>
            <a:pPr marL="514350" indent="-514350">
              <a:buFont typeface="+mj-lt"/>
              <a:buAutoNum type="arabicPeriod"/>
            </a:pPr>
            <a:r>
              <a:rPr lang="en-GB" dirty="0"/>
              <a:t>Forest</a:t>
            </a:r>
          </a:p>
          <a:p>
            <a:pPr marL="514350" indent="-514350">
              <a:buFont typeface="+mj-lt"/>
              <a:buAutoNum type="arabicPeriod"/>
            </a:pPr>
            <a:r>
              <a:rPr lang="en-GB" dirty="0"/>
              <a:t>Becomes lost</a:t>
            </a:r>
          </a:p>
          <a:p>
            <a:pPr marL="514350" indent="-514350">
              <a:buFont typeface="+mj-lt"/>
              <a:buAutoNum type="arabicPeriod"/>
            </a:pPr>
            <a:r>
              <a:rPr lang="en-GB" dirty="0"/>
              <a:t>Finds a hut</a:t>
            </a:r>
          </a:p>
          <a:p>
            <a:pPr marL="514350" indent="-514350">
              <a:buFont typeface="+mj-lt"/>
              <a:buAutoNum type="arabicPeriod"/>
            </a:pPr>
            <a:r>
              <a:rPr lang="en-GB" dirty="0"/>
              <a:t>Meets a witch</a:t>
            </a:r>
          </a:p>
          <a:p>
            <a:pPr marL="514350" indent="-514350">
              <a:buFont typeface="+mj-lt"/>
              <a:buAutoNum type="arabicPeriod"/>
            </a:pPr>
            <a:endParaRPr lang="en-GB" dirty="0"/>
          </a:p>
          <a:p>
            <a:pPr marL="514350" indent="-514350">
              <a:buFont typeface="+mj-lt"/>
              <a:buAutoNum type="arabicPeriod"/>
            </a:pPr>
            <a:endParaRPr lang="en-GB" dirty="0"/>
          </a:p>
          <a:p>
            <a:pPr marL="0" indent="0">
              <a:buNone/>
            </a:pPr>
            <a:endParaRPr lang="en-US" dirty="0"/>
          </a:p>
        </p:txBody>
      </p:sp>
      <p:sp>
        <p:nvSpPr>
          <p:cNvPr id="6" name="TextBox 5">
            <a:extLst>
              <a:ext uri="{FF2B5EF4-FFF2-40B4-BE49-F238E27FC236}">
                <a16:creationId xmlns:a16="http://schemas.microsoft.com/office/drawing/2014/main" id="{AA527682-19BE-9D42-8DDB-2ACCADE7D1F3}"/>
              </a:ext>
            </a:extLst>
          </p:cNvPr>
          <p:cNvSpPr txBox="1"/>
          <p:nvPr/>
        </p:nvSpPr>
        <p:spPr>
          <a:xfrm>
            <a:off x="4873082" y="3033665"/>
            <a:ext cx="5698273" cy="3539430"/>
          </a:xfrm>
          <a:prstGeom prst="rect">
            <a:avLst/>
          </a:prstGeom>
          <a:noFill/>
        </p:spPr>
        <p:txBody>
          <a:bodyPr wrap="square" rtlCol="0">
            <a:spAutoFit/>
          </a:bodyPr>
          <a:lstStyle/>
          <a:p>
            <a:r>
              <a:rPr lang="en-GB" sz="2800" dirty="0"/>
              <a:t>The girl was all alone.</a:t>
            </a:r>
          </a:p>
          <a:p>
            <a:r>
              <a:rPr lang="en-GB" sz="2800" dirty="0"/>
              <a:t>Until she found a key.</a:t>
            </a:r>
          </a:p>
          <a:p>
            <a:r>
              <a:rPr lang="en-GB" sz="2800" dirty="0"/>
              <a:t>The girl was in the woods.</a:t>
            </a:r>
          </a:p>
          <a:p>
            <a:r>
              <a:rPr lang="en-GB" sz="2800" dirty="0"/>
              <a:t>Lost and alone.</a:t>
            </a:r>
          </a:p>
          <a:p>
            <a:r>
              <a:rPr lang="en-GB" sz="2800" dirty="0"/>
              <a:t>Until she found a hut.</a:t>
            </a:r>
          </a:p>
          <a:p>
            <a:r>
              <a:rPr lang="en-GB" sz="2800" dirty="0"/>
              <a:t>The girl met a witch.</a:t>
            </a:r>
          </a:p>
          <a:p>
            <a:r>
              <a:rPr lang="en-GB" sz="2800" dirty="0"/>
              <a:t>Magic and learning came next.</a:t>
            </a:r>
          </a:p>
          <a:p>
            <a:r>
              <a:rPr lang="en-GB" sz="2800" dirty="0"/>
              <a:t>The key to everything. </a:t>
            </a:r>
            <a:r>
              <a:rPr lang="en-GB" sz="2800" i="1" dirty="0"/>
              <a:t>By Ryan Y5</a:t>
            </a:r>
          </a:p>
        </p:txBody>
      </p:sp>
      <p:sp>
        <p:nvSpPr>
          <p:cNvPr id="8" name="TextBox 7">
            <a:extLst>
              <a:ext uri="{FF2B5EF4-FFF2-40B4-BE49-F238E27FC236}">
                <a16:creationId xmlns:a16="http://schemas.microsoft.com/office/drawing/2014/main" id="{F5A85766-614A-4D47-9628-A5F127E51E00}"/>
              </a:ext>
            </a:extLst>
          </p:cNvPr>
          <p:cNvSpPr txBox="1"/>
          <p:nvPr/>
        </p:nvSpPr>
        <p:spPr>
          <a:xfrm>
            <a:off x="1070517" y="1121230"/>
            <a:ext cx="10283283" cy="2092881"/>
          </a:xfrm>
          <a:prstGeom prst="rect">
            <a:avLst/>
          </a:prstGeom>
          <a:noFill/>
        </p:spPr>
        <p:txBody>
          <a:bodyPr wrap="square" rtlCol="0">
            <a:spAutoFit/>
          </a:bodyPr>
          <a:lstStyle/>
          <a:p>
            <a:r>
              <a:rPr lang="en-GB" sz="2800" dirty="0"/>
              <a:t>Six images are collected of a character, an object, a setting and three events then the children sit on wooden logs and tell stories in talk partners. The stories are rewritten as poems or stories and told in circles.</a:t>
            </a:r>
          </a:p>
          <a:p>
            <a:endParaRPr lang="en-US" dirty="0"/>
          </a:p>
        </p:txBody>
      </p:sp>
    </p:spTree>
    <p:extLst>
      <p:ext uri="{BB962C8B-B14F-4D97-AF65-F5344CB8AC3E}">
        <p14:creationId xmlns:p14="http://schemas.microsoft.com/office/powerpoint/2010/main" val="3306883451"/>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Potion Making</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t>In plastic cups, the children collect leaves, flowers, bark, grass and other natural materials and water is added. The ingredients are then listed and spells are written as poems for what the potions might do.</a:t>
            </a:r>
          </a:p>
          <a:p>
            <a:pPr marL="0" indent="0">
              <a:buNone/>
            </a:pPr>
            <a:r>
              <a:rPr lang="en-GB" dirty="0"/>
              <a:t>Include nonsense words and actions.</a:t>
            </a:r>
          </a:p>
          <a:p>
            <a:pPr marL="0" indent="0">
              <a:buNone/>
            </a:pPr>
            <a:endParaRPr lang="en-GB" dirty="0"/>
          </a:p>
        </p:txBody>
      </p:sp>
    </p:spTree>
    <p:extLst>
      <p:ext uri="{BB962C8B-B14F-4D97-AF65-F5344CB8AC3E}">
        <p14:creationId xmlns:p14="http://schemas.microsoft.com/office/powerpoint/2010/main" val="2967537858"/>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Autumn Poetry</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endParaRPr lang="en-GB" dirty="0"/>
          </a:p>
          <a:p>
            <a:pPr marL="0" indent="0">
              <a:buNone/>
            </a:pPr>
            <a:r>
              <a:rPr lang="en-GB" dirty="0"/>
              <a:t>Using verbs, nouns, adjectives and adverbs to describe the colours, weather, traditions and festivals of Autumn.</a:t>
            </a:r>
          </a:p>
        </p:txBody>
      </p:sp>
    </p:spTree>
    <p:extLst>
      <p:ext uri="{BB962C8B-B14F-4D97-AF65-F5344CB8AC3E}">
        <p14:creationId xmlns:p14="http://schemas.microsoft.com/office/powerpoint/2010/main" val="812050771"/>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Figurative Descriptions</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a:bodyPr>
          <a:lstStyle/>
          <a:p>
            <a:pPr marL="0" indent="0">
              <a:buNone/>
            </a:pPr>
            <a:r>
              <a:rPr lang="en-GB" dirty="0"/>
              <a:t>Imagining the children are an animal, a plant or the weather and describing the environment from that perspective.</a:t>
            </a:r>
          </a:p>
        </p:txBody>
      </p:sp>
    </p:spTree>
    <p:extLst>
      <p:ext uri="{BB962C8B-B14F-4D97-AF65-F5344CB8AC3E}">
        <p14:creationId xmlns:p14="http://schemas.microsoft.com/office/powerpoint/2010/main" val="823435910"/>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9830D2-C09E-A149-8DDA-86B56F0B37B2}"/>
              </a:ext>
            </a:extLst>
          </p:cNvPr>
          <p:cNvSpPr>
            <a:spLocks noGrp="1"/>
          </p:cNvSpPr>
          <p:nvPr>
            <p:ph type="title"/>
          </p:nvPr>
        </p:nvSpPr>
        <p:spPr>
          <a:xfrm>
            <a:off x="838200" y="365126"/>
            <a:ext cx="10515600" cy="756104"/>
          </a:xfrm>
        </p:spPr>
        <p:txBody>
          <a:bodyPr/>
          <a:lstStyle/>
          <a:p>
            <a:pPr algn="ctr"/>
            <a:r>
              <a:rPr lang="en-GB" i="1" dirty="0"/>
              <a:t>Adjectives for Texture</a:t>
            </a:r>
            <a:endParaRPr lang="en-US" dirty="0"/>
          </a:p>
        </p:txBody>
      </p:sp>
      <p:sp>
        <p:nvSpPr>
          <p:cNvPr id="4" name="Content Placeholder 3">
            <a:extLst>
              <a:ext uri="{FF2B5EF4-FFF2-40B4-BE49-F238E27FC236}">
                <a16:creationId xmlns:a16="http://schemas.microsoft.com/office/drawing/2014/main" id="{38E6E733-B004-E543-ACC9-3243AE8DB247}"/>
              </a:ext>
            </a:extLst>
          </p:cNvPr>
          <p:cNvSpPr>
            <a:spLocks noGrp="1"/>
          </p:cNvSpPr>
          <p:nvPr>
            <p:ph idx="1"/>
          </p:nvPr>
        </p:nvSpPr>
        <p:spPr>
          <a:xfrm>
            <a:off x="838200" y="1034143"/>
            <a:ext cx="10515600" cy="5142820"/>
          </a:xfrm>
        </p:spPr>
        <p:txBody>
          <a:bodyPr>
            <a:normAutofit fontScale="92500" lnSpcReduction="10000"/>
          </a:bodyPr>
          <a:lstStyle/>
          <a:p>
            <a:pPr marL="0" indent="0">
              <a:buNone/>
            </a:pPr>
            <a:endParaRPr lang="en-GB" dirty="0"/>
          </a:p>
          <a:p>
            <a:pPr marL="0" indent="0">
              <a:buNone/>
            </a:pPr>
            <a:r>
              <a:rPr lang="en-GB" dirty="0"/>
              <a:t>Adjectives such as bumpy or smooth or rough or lined are placed on trays. The children then collect materials such as twigs, leaves, dry grass, stones or moss and add these to the correct adjective. They then write poems about the outdoors.</a:t>
            </a:r>
          </a:p>
          <a:p>
            <a:pPr marL="0" indent="0">
              <a:buNone/>
            </a:pPr>
            <a:endParaRPr lang="en-GB" dirty="0"/>
          </a:p>
          <a:p>
            <a:pPr marL="0" indent="0">
              <a:buNone/>
            </a:pPr>
            <a:r>
              <a:rPr lang="en-GB" dirty="0"/>
              <a:t>Twigs are bumpy.</a:t>
            </a:r>
          </a:p>
          <a:p>
            <a:pPr marL="0" indent="0">
              <a:buNone/>
            </a:pPr>
            <a:r>
              <a:rPr lang="en-GB" dirty="0"/>
              <a:t>Leaves are smooth.</a:t>
            </a:r>
          </a:p>
          <a:p>
            <a:pPr marL="0" indent="0">
              <a:buNone/>
            </a:pPr>
            <a:r>
              <a:rPr lang="en-GB" dirty="0"/>
              <a:t>Grass is crumbly.</a:t>
            </a:r>
          </a:p>
          <a:p>
            <a:pPr marL="0" indent="0">
              <a:buNone/>
            </a:pPr>
            <a:r>
              <a:rPr lang="en-GB" dirty="0"/>
              <a:t>Stones are hard.</a:t>
            </a:r>
          </a:p>
          <a:p>
            <a:pPr marL="0" indent="0">
              <a:buNone/>
            </a:pPr>
            <a:r>
              <a:rPr lang="en-GB" dirty="0"/>
              <a:t>Moss is squishy.</a:t>
            </a:r>
          </a:p>
          <a:p>
            <a:pPr marL="0" indent="0">
              <a:buNone/>
            </a:pPr>
            <a:r>
              <a:rPr lang="en-GB" dirty="0"/>
              <a:t>Outside is fun! </a:t>
            </a:r>
            <a:r>
              <a:rPr lang="en-GB" i="1" dirty="0"/>
              <a:t>By Olivia Y1.</a:t>
            </a:r>
          </a:p>
        </p:txBody>
      </p:sp>
    </p:spTree>
    <p:extLst>
      <p:ext uri="{BB962C8B-B14F-4D97-AF65-F5344CB8AC3E}">
        <p14:creationId xmlns:p14="http://schemas.microsoft.com/office/powerpoint/2010/main" val="2389699045"/>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97961"/>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5823D87-DAD4-CC4D-86A4-82E76860B8D3}"/>
              </a:ext>
            </a:extLst>
          </p:cNvPr>
          <p:cNvSpPr>
            <a:spLocks noGrp="1" noChangeArrowheads="1"/>
          </p:cNvSpPr>
          <p:nvPr>
            <p:ph type="title"/>
          </p:nvPr>
        </p:nvSpPr>
        <p:spPr/>
        <p:txBody>
          <a:bodyPr/>
          <a:lstStyle/>
          <a:p>
            <a:pPr algn="ctr"/>
            <a:r>
              <a:rPr lang="en-US" altLang="en-US" dirty="0">
                <a:ea typeface="ＭＳ Ｐゴシック" panose="020B0600070205080204" pitchFamily="34" charset="-128"/>
              </a:rPr>
              <a:t>But basically . . . Books!</a:t>
            </a:r>
            <a:br>
              <a:rPr lang="en-US" altLang="en-US" dirty="0">
                <a:ea typeface="ＭＳ Ｐゴシック" panose="020B0600070205080204" pitchFamily="34" charset="-128"/>
              </a:rPr>
            </a:br>
            <a:r>
              <a:rPr lang="en-US" altLang="en-US" sz="3600" i="1" dirty="0">
                <a:ea typeface="ＭＳ Ｐゴシック" panose="020B0600070205080204" pitchFamily="34" charset="-128"/>
              </a:rPr>
              <a:t>Recommended Reads . . . </a:t>
            </a:r>
          </a:p>
        </p:txBody>
      </p:sp>
      <p:sp>
        <p:nvSpPr>
          <p:cNvPr id="43010" name="Content Placeholder 2">
            <a:extLst>
              <a:ext uri="{FF2B5EF4-FFF2-40B4-BE49-F238E27FC236}">
                <a16:creationId xmlns:a16="http://schemas.microsoft.com/office/drawing/2014/main" id="{7E85DCD3-13C3-6F43-8656-72195E0A6E4E}"/>
              </a:ext>
            </a:extLst>
          </p:cNvPr>
          <p:cNvSpPr>
            <a:spLocks noGrp="1" noChangeArrowheads="1"/>
          </p:cNvSpPr>
          <p:nvPr>
            <p:ph idx="1"/>
          </p:nvPr>
        </p:nvSpPr>
        <p:spPr/>
        <p:txBody>
          <a:bodyPr/>
          <a:lstStyle/>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932417958"/>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1547-A1FC-1F43-A6EF-D7E9D93E9A41}"/>
              </a:ext>
            </a:extLst>
          </p:cNvPr>
          <p:cNvSpPr>
            <a:spLocks noGrp="1"/>
          </p:cNvSpPr>
          <p:nvPr>
            <p:ph type="title"/>
          </p:nvPr>
        </p:nvSpPr>
        <p:spPr>
          <a:xfrm>
            <a:off x="2152650" y="1131094"/>
            <a:ext cx="7886700" cy="4451486"/>
          </a:xfrm>
        </p:spPr>
        <p:txBody>
          <a:bodyPr>
            <a:normAutofit fontScale="90000"/>
          </a:bodyPr>
          <a:lstStyle/>
          <a:p>
            <a:pPr algn="ctr"/>
            <a:br>
              <a:rPr lang="en-GB" dirty="0">
                <a:hlinkClick r:id="rId2">
                  <a:extLst>
                    <a:ext uri="{A12FA001-AC4F-418D-AE19-62706E023703}">
                      <ahyp:hlinkClr xmlns:ahyp="http://schemas.microsoft.com/office/drawing/2018/hyperlinkcolor" val="tx"/>
                    </a:ext>
                  </a:extLst>
                </a:hlinkClick>
              </a:rPr>
            </a:br>
            <a:r>
              <a:rPr lang="en-GB" dirty="0">
                <a:hlinkClick r:id="rId2">
                  <a:extLst>
                    <a:ext uri="{A12FA001-AC4F-418D-AE19-62706E023703}">
                      <ahyp:hlinkClr xmlns:ahyp="http://schemas.microsoft.com/office/drawing/2018/hyperlinkcolor" val="tx"/>
                    </a:ext>
                  </a:extLst>
                </a:hlinkClick>
              </a:rPr>
              <a:t>E mail - adam@adambushnell.co.uk</a:t>
            </a:r>
            <a:br>
              <a:rPr lang="en-GB" dirty="0"/>
            </a:br>
            <a:br>
              <a:rPr lang="en-GB" dirty="0"/>
            </a:br>
            <a:r>
              <a:rPr lang="en-GB" dirty="0"/>
              <a:t>Twitter/X - @</a:t>
            </a:r>
            <a:r>
              <a:rPr lang="en-GB" dirty="0" err="1"/>
              <a:t>authoradam</a:t>
            </a:r>
            <a:br>
              <a:rPr lang="en-GB" dirty="0"/>
            </a:br>
            <a:br>
              <a:rPr lang="en-GB" dirty="0"/>
            </a:br>
            <a:r>
              <a:rPr lang="en-GB" dirty="0"/>
              <a:t>Instagram - </a:t>
            </a:r>
            <a:r>
              <a:rPr lang="en-GB" dirty="0" err="1"/>
              <a:t>authoradam</a:t>
            </a:r>
            <a:br>
              <a:rPr lang="en-GB" dirty="0"/>
            </a:br>
            <a:br>
              <a:rPr lang="en-GB" dirty="0"/>
            </a:br>
            <a:endParaRPr lang="en-GB" dirty="0"/>
          </a:p>
        </p:txBody>
      </p:sp>
    </p:spTree>
    <p:extLst>
      <p:ext uri="{BB962C8B-B14F-4D97-AF65-F5344CB8AC3E}">
        <p14:creationId xmlns:p14="http://schemas.microsoft.com/office/powerpoint/2010/main" val="190958241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27373</TotalTime>
  <Words>5151</Words>
  <Application>Microsoft Macintosh PowerPoint</Application>
  <PresentationFormat>Widescreen</PresentationFormat>
  <Paragraphs>453</Paragraphs>
  <Slides>97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97</vt:i4>
      </vt:variant>
    </vt:vector>
  </HeadingPairs>
  <TitlesOfParts>
    <vt:vector size="106" baseType="lpstr">
      <vt:lpstr>arial</vt:lpstr>
      <vt:lpstr>arial</vt:lpstr>
      <vt:lpstr>Calibri</vt:lpstr>
      <vt:lpstr>Calibri Light</vt:lpstr>
      <vt:lpstr>Raleway</vt:lpstr>
      <vt:lpstr>Symbol</vt:lpstr>
      <vt:lpstr>Times New Roman</vt:lpstr>
      <vt:lpstr>Wingdings 3</vt:lpstr>
      <vt:lpstr>Office Theme</vt:lpstr>
      <vt:lpstr>PowerPoint Presentation</vt:lpstr>
      <vt:lpstr>Why do you want to be a teacher?</vt:lpstr>
      <vt:lpstr>What kind of teacher are you? </vt:lpstr>
      <vt:lpstr>Mental Health Crisis Point</vt:lpstr>
      <vt:lpstr>The Four Anchors of mental health </vt:lpstr>
      <vt:lpstr>Benefits of Reading</vt:lpstr>
      <vt:lpstr>Reading makes you smarter and happier.   It also helps you to live longer. </vt:lpstr>
      <vt:lpstr>It’s fun too!</vt:lpstr>
      <vt:lpstr>Teachers As Writers</vt:lpstr>
      <vt:lpstr>WHO ARE YOU?</vt:lpstr>
      <vt:lpstr>PowerPoint Presentation</vt:lpstr>
      <vt:lpstr>WHO ARE YOU?</vt:lpstr>
      <vt:lpstr>Character Descriptions</vt:lpstr>
      <vt:lpstr>Character Descriptions</vt:lpstr>
      <vt:lpstr>Add more detail and description for the person chosen and why you feel the way you do about them.</vt:lpstr>
      <vt:lpstr>Setting Descriptions</vt:lpstr>
      <vt:lpstr>Setting Descriptions</vt:lpstr>
      <vt:lpstr>Setting Descriptions</vt:lpstr>
      <vt:lpstr>PowerPoint Presentation</vt:lpstr>
      <vt:lpstr>What does good writing look like?</vt:lpstr>
      <vt:lpstr>Good writing doesn’t have to be long . . . </vt:lpstr>
      <vt:lpstr>Exactly 50 Words</vt:lpstr>
      <vt:lpstr>What is a 50 word story?</vt:lpstr>
      <vt:lpstr>Goldilocks and the Three Bears </vt:lpstr>
      <vt:lpstr>Guess the Story . . .</vt:lpstr>
      <vt:lpstr>Why 50 words?</vt:lpstr>
      <vt:lpstr>Creating 5 Sensory Word Banks</vt:lpstr>
      <vt:lpstr>Word Banks</vt:lpstr>
      <vt:lpstr>PowerPoint Presentation</vt:lpstr>
      <vt:lpstr>PowerPoint Presentation</vt:lpstr>
      <vt:lpstr>Advantages . . . </vt:lpstr>
      <vt:lpstr>Disadvantages . . .</vt:lpstr>
      <vt:lpstr>PowerPoint Presentation</vt:lpstr>
      <vt:lpstr>How do you use Descriptosaurus phrases into a paragraph?</vt:lpstr>
      <vt:lpstr>Adding Detail</vt:lpstr>
      <vt:lpstr>‘Wonder’ by RJ Palacio</vt:lpstr>
      <vt:lpstr>‘George’s Marvellous Medicine’ by Roald Dahl</vt:lpstr>
      <vt:lpstr>‘George’s Marvellous Medicine’ by Roald Dahl</vt:lpstr>
      <vt:lpstr>Stephen King on Adverbs</vt:lpstr>
      <vt:lpstr>Adding Detail</vt:lpstr>
      <vt:lpstr>    https://openai.com/blog/chatgpt  ChatGPT is a sibling model to InstructGPT, which is trained to follow an instruction in a prompt and provide a detailed response. </vt:lpstr>
      <vt:lpstr>    https://katteb.com/en  Katteb is fact based AI generated writing and image creation. </vt:lpstr>
      <vt:lpstr>What else can we use to help children find their own written voice? </vt:lpstr>
      <vt:lpstr>Herts for Learning English team (2018) recommend that when writing at greater depth it is important to ADD LO(v)E;   Audience and purpose Derived from reading and Developed through spoken language Levels of formality Organisation Vocabulary Variation of sentence structures to suit purpose Editing for accuracy and enhancement</vt:lpstr>
      <vt:lpstr>PowerPoint Presentation</vt:lpstr>
      <vt:lpstr>Figurative Language</vt:lpstr>
      <vt:lpstr>Metaphor</vt:lpstr>
      <vt:lpstr>Alliteration</vt:lpstr>
      <vt:lpstr> Alan Partridge in  ‘I, Partridge: We Need to Talk About Alan’ </vt:lpstr>
      <vt:lpstr>PowerPoint Presentation</vt:lpstr>
      <vt:lpstr>PowerPoint Presentation</vt:lpstr>
      <vt:lpstr>Sentence Combining</vt:lpstr>
      <vt:lpstr>PowerPoint Presentation</vt:lpstr>
      <vt:lpstr>PowerPoint Presentation</vt:lpstr>
      <vt:lpstr>PowerPoint Presentation</vt:lpstr>
      <vt:lpstr>PowerPoint Presentation</vt:lpstr>
      <vt:lpstr>Up Level the Sentences</vt:lpstr>
      <vt:lpstr>Short Writing Tasks</vt:lpstr>
      <vt:lpstr>Editing</vt:lpstr>
      <vt:lpstr>Letting Children Edit Other’s Work </vt:lpstr>
      <vt:lpstr>PowerPoint Presentation</vt:lpstr>
      <vt:lpstr>         Poetry  Do you read poems?  What poems do you recommend for your age phase?  Which poets do you know?  </vt:lpstr>
      <vt:lpstr>What do teachers know about children’s poetry? </vt:lpstr>
      <vt:lpstr>What do teachers know about children’s poetry? </vt:lpstr>
      <vt:lpstr>PowerPoint Presentation</vt:lpstr>
      <vt:lpstr>Hip Hop or Shakespeare?</vt:lpstr>
      <vt:lpstr>Teach Rock</vt:lpstr>
      <vt:lpstr>PowerPoint Presentation</vt:lpstr>
      <vt:lpstr>PowerPoint Presentation</vt:lpstr>
      <vt:lpstr>PowerPoint Presentation</vt:lpstr>
      <vt:lpstr>PowerPoint Presentation</vt:lpstr>
      <vt:lpstr>What is the best way to help children remember what they learn? </vt:lpstr>
      <vt:lpstr>2. Develops listening</vt:lpstr>
      <vt:lpstr>The Ladder of Participation</vt:lpstr>
      <vt:lpstr>PowerPoint Presentation</vt:lpstr>
      <vt:lpstr>3. Improves vocabulary choices and creative writing </vt:lpstr>
      <vt:lpstr>Good writing doesn’t have to be long . . . </vt:lpstr>
      <vt:lpstr>Words and Language</vt:lpstr>
      <vt:lpstr>6 Word Stories</vt:lpstr>
      <vt:lpstr>But why performance poetry?</vt:lpstr>
      <vt:lpstr>Finding the right performance poetry for you</vt:lpstr>
      <vt:lpstr>PowerPoint Presentation</vt:lpstr>
      <vt:lpstr>PowerPoint Presentation</vt:lpstr>
      <vt:lpstr>  The Power of Outdoors  a few ideas for writing outside</vt:lpstr>
      <vt:lpstr>Trolls in School!</vt:lpstr>
      <vt:lpstr>Green Men and Green Women</vt:lpstr>
      <vt:lpstr>Fairy Doors</vt:lpstr>
      <vt:lpstr>Listening Leaves</vt:lpstr>
      <vt:lpstr>The Firebird</vt:lpstr>
      <vt:lpstr>Story Circles</vt:lpstr>
      <vt:lpstr>Potion Making</vt:lpstr>
      <vt:lpstr>Autumn Poetry</vt:lpstr>
      <vt:lpstr>Figurative Descriptions</vt:lpstr>
      <vt:lpstr>Adjectives for Texture</vt:lpstr>
      <vt:lpstr>PowerPoint Presentation</vt:lpstr>
      <vt:lpstr>But basically . . . Books! Recommended Reads . . . </vt:lpstr>
      <vt:lpstr> E mail - adam@adambushnell.co.uk  Twitter/X - @authoradam  Instagram - authoradam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Bushnell</dc:creator>
  <cp:lastModifiedBy>Adam Bushnell</cp:lastModifiedBy>
  <cp:revision>83</cp:revision>
  <dcterms:created xsi:type="dcterms:W3CDTF">2019-01-27T16:30:48Z</dcterms:created>
  <dcterms:modified xsi:type="dcterms:W3CDTF">2023-12-11T18:17:19Z</dcterms:modified>
</cp:coreProperties>
</file>