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78" r:id="rId5"/>
    <p:sldId id="256" r:id="rId6"/>
    <p:sldId id="257" r:id="rId7"/>
    <p:sldId id="800" r:id="rId8"/>
    <p:sldId id="796" r:id="rId9"/>
    <p:sldId id="279" r:id="rId10"/>
    <p:sldId id="258" r:id="rId11"/>
    <p:sldId id="289" r:id="rId12"/>
    <p:sldId id="789" r:id="rId13"/>
    <p:sldId id="336" r:id="rId14"/>
    <p:sldId id="337" r:id="rId15"/>
    <p:sldId id="260" r:id="rId16"/>
    <p:sldId id="787" r:id="rId17"/>
    <p:sldId id="788" r:id="rId18"/>
    <p:sldId id="349" r:id="rId19"/>
    <p:sldId id="343" r:id="rId20"/>
    <p:sldId id="338" r:id="rId21"/>
    <p:sldId id="340" r:id="rId22"/>
    <p:sldId id="342" r:id="rId23"/>
    <p:sldId id="344" r:id="rId24"/>
    <p:sldId id="264" r:id="rId25"/>
    <p:sldId id="286" r:id="rId26"/>
    <p:sldId id="266" r:id="rId27"/>
    <p:sldId id="345" r:id="rId28"/>
    <p:sldId id="273" r:id="rId29"/>
    <p:sldId id="583" r:id="rId30"/>
    <p:sldId id="267" r:id="rId31"/>
    <p:sldId id="268" r:id="rId32"/>
    <p:sldId id="274" r:id="rId33"/>
    <p:sldId id="275" r:id="rId34"/>
    <p:sldId id="320" r:id="rId35"/>
    <p:sldId id="331" r:id="rId36"/>
    <p:sldId id="786" r:id="rId37"/>
    <p:sldId id="330" r:id="rId38"/>
    <p:sldId id="276" r:id="rId39"/>
    <p:sldId id="321" r:id="rId40"/>
    <p:sldId id="288" r:id="rId41"/>
    <p:sldId id="290" r:id="rId42"/>
    <p:sldId id="799" r:id="rId43"/>
    <p:sldId id="795" r:id="rId44"/>
    <p:sldId id="794" r:id="rId45"/>
    <p:sldId id="798" r:id="rId46"/>
    <p:sldId id="294" r:id="rId47"/>
    <p:sldId id="346" r:id="rId48"/>
    <p:sldId id="335" r:id="rId49"/>
    <p:sldId id="291" r:id="rId50"/>
    <p:sldId id="295" r:id="rId51"/>
    <p:sldId id="297" r:id="rId52"/>
    <p:sldId id="797" r:id="rId53"/>
    <p:sldId id="259" r:id="rId54"/>
    <p:sldId id="334" r:id="rId55"/>
    <p:sldId id="323" r:id="rId56"/>
    <p:sldId id="348" r:id="rId5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ECC2E-412E-45F8-BC16-8EC1A4373211}" v="39" dt="2021-12-12T22:17:11.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99"/>
  </p:normalViewPr>
  <p:slideViewPr>
    <p:cSldViewPr>
      <p:cViewPr varScale="1">
        <p:scale>
          <a:sx n="109" d="100"/>
          <a:sy n="109" d="100"/>
        </p:scale>
        <p:origin x="17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45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B8E1152-FDE4-4670-92E1-3D8FACE9A70C}" type="datetimeFigureOut">
              <a:rPr lang="en-GB" smtClean="0"/>
              <a:t>21/12/2023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16BD0A-F96F-4850-83B0-FD27CE8B8B3B}" type="slidenum">
              <a:rPr lang="en-GB" smtClean="0"/>
              <a:t>‹#›</a:t>
            </a:fld>
            <a:endParaRPr lang="en-GB" dirty="0"/>
          </a:p>
        </p:txBody>
      </p:sp>
    </p:spTree>
    <p:extLst>
      <p:ext uri="{BB962C8B-B14F-4D97-AF65-F5344CB8AC3E}">
        <p14:creationId xmlns:p14="http://schemas.microsoft.com/office/powerpoint/2010/main" val="17949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AC5181-40BA-544C-8244-85FEEDD712B1}" type="datetimeFigureOut">
              <a:rPr lang="en-US" smtClean="0"/>
              <a:t>12/21/2023</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44C8C3-92E6-CE4B-A837-A71DE01CAA38}" type="slidenum">
              <a:rPr lang="en-US" smtClean="0"/>
              <a:t>‹#›</a:t>
            </a:fld>
            <a:endParaRPr lang="en-US" dirty="0"/>
          </a:p>
        </p:txBody>
      </p:sp>
    </p:spTree>
    <p:extLst>
      <p:ext uri="{BB962C8B-B14F-4D97-AF65-F5344CB8AC3E}">
        <p14:creationId xmlns:p14="http://schemas.microsoft.com/office/powerpoint/2010/main" val="417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a:t>
            </a:fld>
            <a:endParaRPr lang="en-US" dirty="0"/>
          </a:p>
        </p:txBody>
      </p:sp>
    </p:spTree>
    <p:extLst>
      <p:ext uri="{BB962C8B-B14F-4D97-AF65-F5344CB8AC3E}">
        <p14:creationId xmlns:p14="http://schemas.microsoft.com/office/powerpoint/2010/main" val="42565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10</a:t>
            </a:fld>
            <a:endParaRPr lang="en-US" dirty="0"/>
          </a:p>
        </p:txBody>
      </p:sp>
    </p:spTree>
    <p:extLst>
      <p:ext uri="{BB962C8B-B14F-4D97-AF65-F5344CB8AC3E}">
        <p14:creationId xmlns:p14="http://schemas.microsoft.com/office/powerpoint/2010/main" val="53344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11</a:t>
            </a:fld>
            <a:endParaRPr lang="en-US" dirty="0"/>
          </a:p>
        </p:txBody>
      </p:sp>
    </p:spTree>
    <p:extLst>
      <p:ext uri="{BB962C8B-B14F-4D97-AF65-F5344CB8AC3E}">
        <p14:creationId xmlns:p14="http://schemas.microsoft.com/office/powerpoint/2010/main" val="55167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12</a:t>
            </a:fld>
            <a:endParaRPr lang="en-US" dirty="0"/>
          </a:p>
        </p:txBody>
      </p:sp>
    </p:spTree>
    <p:extLst>
      <p:ext uri="{BB962C8B-B14F-4D97-AF65-F5344CB8AC3E}">
        <p14:creationId xmlns:p14="http://schemas.microsoft.com/office/powerpoint/2010/main" val="171530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13</a:t>
            </a:fld>
            <a:endParaRPr lang="en-US" dirty="0"/>
          </a:p>
        </p:txBody>
      </p:sp>
    </p:spTree>
    <p:extLst>
      <p:ext uri="{BB962C8B-B14F-4D97-AF65-F5344CB8AC3E}">
        <p14:creationId xmlns:p14="http://schemas.microsoft.com/office/powerpoint/2010/main" val="23908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14</a:t>
            </a:fld>
            <a:endParaRPr lang="en-US" dirty="0"/>
          </a:p>
        </p:txBody>
      </p:sp>
    </p:spTree>
    <p:extLst>
      <p:ext uri="{BB962C8B-B14F-4D97-AF65-F5344CB8AC3E}">
        <p14:creationId xmlns:p14="http://schemas.microsoft.com/office/powerpoint/2010/main" val="231560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15</a:t>
            </a:fld>
            <a:endParaRPr lang="en-US" dirty="0"/>
          </a:p>
        </p:txBody>
      </p:sp>
    </p:spTree>
    <p:extLst>
      <p:ext uri="{BB962C8B-B14F-4D97-AF65-F5344CB8AC3E}">
        <p14:creationId xmlns:p14="http://schemas.microsoft.com/office/powerpoint/2010/main" val="48680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16</a:t>
            </a:fld>
            <a:endParaRPr lang="en-US" dirty="0"/>
          </a:p>
        </p:txBody>
      </p:sp>
    </p:spTree>
    <p:extLst>
      <p:ext uri="{BB962C8B-B14F-4D97-AF65-F5344CB8AC3E}">
        <p14:creationId xmlns:p14="http://schemas.microsoft.com/office/powerpoint/2010/main" val="182170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17</a:t>
            </a:fld>
            <a:endParaRPr lang="en-US" dirty="0"/>
          </a:p>
        </p:txBody>
      </p:sp>
    </p:spTree>
    <p:extLst>
      <p:ext uri="{BB962C8B-B14F-4D97-AF65-F5344CB8AC3E}">
        <p14:creationId xmlns:p14="http://schemas.microsoft.com/office/powerpoint/2010/main" val="172272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18</a:t>
            </a:fld>
            <a:endParaRPr lang="en-US" dirty="0"/>
          </a:p>
        </p:txBody>
      </p:sp>
    </p:spTree>
    <p:extLst>
      <p:ext uri="{BB962C8B-B14F-4D97-AF65-F5344CB8AC3E}">
        <p14:creationId xmlns:p14="http://schemas.microsoft.com/office/powerpoint/2010/main" val="402860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19</a:t>
            </a:fld>
            <a:endParaRPr lang="en-US" dirty="0"/>
          </a:p>
        </p:txBody>
      </p:sp>
    </p:spTree>
    <p:extLst>
      <p:ext uri="{BB962C8B-B14F-4D97-AF65-F5344CB8AC3E}">
        <p14:creationId xmlns:p14="http://schemas.microsoft.com/office/powerpoint/2010/main" val="273222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a:t>
            </a:fld>
            <a:endParaRPr lang="en-US" dirty="0"/>
          </a:p>
        </p:txBody>
      </p:sp>
    </p:spTree>
    <p:extLst>
      <p:ext uri="{BB962C8B-B14F-4D97-AF65-F5344CB8AC3E}">
        <p14:creationId xmlns:p14="http://schemas.microsoft.com/office/powerpoint/2010/main" val="201276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20</a:t>
            </a:fld>
            <a:endParaRPr lang="en-US" dirty="0"/>
          </a:p>
        </p:txBody>
      </p:sp>
    </p:spTree>
    <p:extLst>
      <p:ext uri="{BB962C8B-B14F-4D97-AF65-F5344CB8AC3E}">
        <p14:creationId xmlns:p14="http://schemas.microsoft.com/office/powerpoint/2010/main" val="3823749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4C8C3-92E6-CE4B-A837-A71DE01CAA38}" type="slidenum">
              <a:rPr lang="en-US" smtClean="0"/>
              <a:t>21</a:t>
            </a:fld>
            <a:endParaRPr lang="en-US" dirty="0"/>
          </a:p>
        </p:txBody>
      </p:sp>
    </p:spTree>
    <p:extLst>
      <p:ext uri="{BB962C8B-B14F-4D97-AF65-F5344CB8AC3E}">
        <p14:creationId xmlns:p14="http://schemas.microsoft.com/office/powerpoint/2010/main" val="229873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22</a:t>
            </a:fld>
            <a:endParaRPr lang="en-US" dirty="0"/>
          </a:p>
        </p:txBody>
      </p:sp>
    </p:spTree>
    <p:extLst>
      <p:ext uri="{BB962C8B-B14F-4D97-AF65-F5344CB8AC3E}">
        <p14:creationId xmlns:p14="http://schemas.microsoft.com/office/powerpoint/2010/main" val="331009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23</a:t>
            </a:fld>
            <a:endParaRPr lang="en-US" dirty="0"/>
          </a:p>
        </p:txBody>
      </p:sp>
    </p:spTree>
    <p:extLst>
      <p:ext uri="{BB962C8B-B14F-4D97-AF65-F5344CB8AC3E}">
        <p14:creationId xmlns:p14="http://schemas.microsoft.com/office/powerpoint/2010/main" val="1222184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89E94-532B-494D-AD7A-712B16D9F5AA}" type="slidenum">
              <a:rPr lang="en-US" smtClean="0"/>
              <a:pPr/>
              <a:t>24</a:t>
            </a:fld>
            <a:endParaRPr lang="en-US" dirty="0"/>
          </a:p>
        </p:txBody>
      </p:sp>
    </p:spTree>
    <p:extLst>
      <p:ext uri="{BB962C8B-B14F-4D97-AF65-F5344CB8AC3E}">
        <p14:creationId xmlns:p14="http://schemas.microsoft.com/office/powerpoint/2010/main" val="256783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25</a:t>
            </a:fld>
            <a:endParaRPr lang="en-US" dirty="0"/>
          </a:p>
        </p:txBody>
      </p:sp>
    </p:spTree>
    <p:extLst>
      <p:ext uri="{BB962C8B-B14F-4D97-AF65-F5344CB8AC3E}">
        <p14:creationId xmlns:p14="http://schemas.microsoft.com/office/powerpoint/2010/main" val="187157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26</a:t>
            </a:fld>
            <a:endParaRPr lang="en-GB" dirty="0"/>
          </a:p>
        </p:txBody>
      </p:sp>
    </p:spTree>
    <p:extLst>
      <p:ext uri="{BB962C8B-B14F-4D97-AF65-F5344CB8AC3E}">
        <p14:creationId xmlns:p14="http://schemas.microsoft.com/office/powerpoint/2010/main" val="236975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27</a:t>
            </a:fld>
            <a:endParaRPr lang="en-US" dirty="0"/>
          </a:p>
        </p:txBody>
      </p:sp>
    </p:spTree>
    <p:extLst>
      <p:ext uri="{BB962C8B-B14F-4D97-AF65-F5344CB8AC3E}">
        <p14:creationId xmlns:p14="http://schemas.microsoft.com/office/powerpoint/2010/main" val="79222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Clr>
                <a:srgbClr val="00628C"/>
              </a:buClr>
              <a:buFont typeface="Arial" charset="0"/>
              <a:buChar char="●"/>
            </a:pPr>
            <a:fld id="{B88C26AF-30FF-AF48-9805-D0E273F06960}" type="slidenum">
              <a:rPr lang="en-GB" altLang="en-US" sz="1200">
                <a:solidFill>
                  <a:srgbClr val="000000"/>
                </a:solidFill>
              </a:rPr>
              <a:pPr eaLnBrk="1" hangingPunct="1">
                <a:buClr>
                  <a:srgbClr val="00628C"/>
                </a:buClr>
                <a:buFont typeface="Arial" charset="0"/>
                <a:buChar char="●"/>
              </a:pPr>
              <a:t>28</a:t>
            </a:fld>
            <a:endParaRPr lang="en-GB" altLang="en-US" sz="1200" dirty="0">
              <a:solidFill>
                <a:srgbClr val="000000"/>
              </a:solidFill>
            </a:endParaRPr>
          </a:p>
        </p:txBody>
      </p:sp>
      <p:sp>
        <p:nvSpPr>
          <p:cNvPr id="66562" name="Rectangle 2"/>
          <p:cNvSpPr>
            <a:spLocks noGrp="1" noRot="1" noChangeAspect="1" noChangeArrowheads="1" noTextEdit="1"/>
          </p:cNvSpPr>
          <p:nvPr>
            <p:ph type="sldImg"/>
          </p:nvPr>
        </p:nvSpPr>
        <p:spPr bwMode="auto">
          <a:xfrm>
            <a:off x="696913" y="844550"/>
            <a:ext cx="5387975" cy="40417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2" name="Rectangle 3"/>
          <p:cNvSpPr>
            <a:spLocks noGrp="1" noChangeArrowheads="1"/>
          </p:cNvSpPr>
          <p:nvPr>
            <p:ph type="body" idx="1"/>
          </p:nvPr>
        </p:nvSpPr>
        <p:spPr bwMode="auto">
          <a:xfrm>
            <a:off x="925239" y="5137380"/>
            <a:ext cx="4934609" cy="488749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fontAlgn="auto" hangingPunct="1">
              <a:spcBef>
                <a:spcPts val="0"/>
              </a:spcBef>
              <a:spcAft>
                <a:spcPts val="0"/>
              </a:spcAft>
              <a:defRPr/>
            </a:pPr>
            <a:r>
              <a:rPr lang="en-US" altLang="en-US" b="1" dirty="0"/>
              <a:t>A possible optional starter </a:t>
            </a:r>
            <a:r>
              <a:rPr lang="en-US" altLang="en-US" dirty="0"/>
              <a:t>to get some reasoning in pairs.</a:t>
            </a:r>
          </a:p>
          <a:p>
            <a:pPr eaLnBrk="1" fontAlgn="auto" hangingPunct="1">
              <a:spcBef>
                <a:spcPts val="0"/>
              </a:spcBef>
              <a:spcAft>
                <a:spcPts val="0"/>
              </a:spcAft>
              <a:defRPr/>
            </a:pPr>
            <a:r>
              <a:rPr lang="en-US" altLang="en-US" b="1" dirty="0"/>
              <a:t>Bar graph Hide and reveal </a:t>
            </a:r>
            <a:r>
              <a:rPr lang="en-US" altLang="en-US" dirty="0"/>
              <a:t>– simple way to generate reasoning from even a context/image of limited interest?</a:t>
            </a:r>
          </a:p>
          <a:p>
            <a:pPr eaLnBrk="1" fontAlgn="auto" hangingPunct="1">
              <a:spcBef>
                <a:spcPts val="0"/>
              </a:spcBef>
              <a:spcAft>
                <a:spcPts val="0"/>
              </a:spcAft>
              <a:defRPr/>
            </a:pPr>
            <a:r>
              <a:rPr lang="en-US" altLang="en-US" i="1" dirty="0"/>
              <a:t>Follow each question below by clicking on mouse to reveal the titles</a:t>
            </a:r>
          </a:p>
          <a:p>
            <a:pPr marL="171450" indent="-171450" eaLnBrk="1" fontAlgn="auto" hangingPunct="1">
              <a:spcBef>
                <a:spcPts val="0"/>
              </a:spcBef>
              <a:spcAft>
                <a:spcPts val="0"/>
              </a:spcAft>
              <a:buFont typeface="Arial" panose="020B0604020202020204" pitchFamily="34" charset="0"/>
              <a:buChar char="•"/>
              <a:defRPr/>
            </a:pPr>
            <a:r>
              <a:rPr lang="en-US" altLang="en-US" dirty="0"/>
              <a:t>What could this be about (clue typical maths class survey)</a:t>
            </a:r>
          </a:p>
          <a:p>
            <a:pPr marL="171450" indent="-171450" eaLnBrk="1" fontAlgn="auto" hangingPunct="1">
              <a:spcBef>
                <a:spcPts val="0"/>
              </a:spcBef>
              <a:spcAft>
                <a:spcPts val="0"/>
              </a:spcAft>
              <a:buFont typeface="Arial" panose="020B0604020202020204" pitchFamily="34" charset="0"/>
              <a:buChar char="•"/>
              <a:defRPr/>
            </a:pPr>
            <a:r>
              <a:rPr lang="en-US" altLang="en-US" dirty="0"/>
              <a:t>Reveal title</a:t>
            </a:r>
          </a:p>
          <a:p>
            <a:pPr marL="171450" indent="-171450" eaLnBrk="1" fontAlgn="auto" hangingPunct="1">
              <a:spcBef>
                <a:spcPts val="0"/>
              </a:spcBef>
              <a:spcAft>
                <a:spcPts val="0"/>
              </a:spcAft>
              <a:buFont typeface="Arial" panose="020B0604020202020204" pitchFamily="34" charset="0"/>
              <a:buChar char="•"/>
              <a:defRPr/>
            </a:pPr>
            <a:r>
              <a:rPr lang="en-US" altLang="en-US" dirty="0"/>
              <a:t>What could the horizontal and vertical categories be about?</a:t>
            </a:r>
          </a:p>
          <a:p>
            <a:pPr marL="171450" indent="-171450" eaLnBrk="1" fontAlgn="auto" hangingPunct="1">
              <a:spcBef>
                <a:spcPts val="0"/>
              </a:spcBef>
              <a:spcAft>
                <a:spcPts val="0"/>
              </a:spcAft>
              <a:buFont typeface="Arial" panose="020B0604020202020204" pitchFamily="34" charset="0"/>
              <a:buChar char="•"/>
              <a:defRPr/>
            </a:pPr>
            <a:r>
              <a:rPr lang="en-US" altLang="en-US" dirty="0"/>
              <a:t>In pairs discuss and then suggest categories carefully justifying using possible conjectures for red and green bars etc.</a:t>
            </a:r>
          </a:p>
          <a:p>
            <a:pPr marL="171450" indent="-171450" eaLnBrk="1" fontAlgn="auto" hangingPunct="1">
              <a:spcBef>
                <a:spcPts val="0"/>
              </a:spcBef>
              <a:spcAft>
                <a:spcPts val="0"/>
              </a:spcAft>
              <a:buFont typeface="Arial" panose="020B0604020202020204" pitchFamily="34" charset="0"/>
              <a:buChar char="•"/>
              <a:defRPr/>
            </a:pPr>
            <a:endParaRPr lang="en-US" altLang="en-US" i="1" dirty="0"/>
          </a:p>
          <a:p>
            <a:pPr eaLnBrk="1" fontAlgn="auto" hangingPunct="1">
              <a:spcBef>
                <a:spcPts val="0"/>
              </a:spcBef>
              <a:spcAft>
                <a:spcPts val="0"/>
              </a:spcAft>
              <a:defRPr/>
            </a:pPr>
            <a:r>
              <a:rPr lang="en-US" altLang="en-US" b="1" dirty="0"/>
              <a:t>Note:</a:t>
            </a:r>
            <a:r>
              <a:rPr lang="en-US" altLang="en-US" dirty="0"/>
              <a:t> hide and reveal is a strategy from the generic activities list given in workshop 1</a:t>
            </a:r>
          </a:p>
        </p:txBody>
      </p:sp>
    </p:spTree>
    <p:extLst>
      <p:ext uri="{BB962C8B-B14F-4D97-AF65-F5344CB8AC3E}">
        <p14:creationId xmlns:p14="http://schemas.microsoft.com/office/powerpoint/2010/main" val="785458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Now look at the handout of sequencing problem related to this bag of flour context</a:t>
            </a:r>
          </a:p>
          <a:p>
            <a:pPr eaLnBrk="1" hangingPunct="1">
              <a:spcBef>
                <a:spcPct val="0"/>
              </a:spcBef>
            </a:pPr>
            <a:r>
              <a:rPr lang="en-GB" altLang="en-US" dirty="0"/>
              <a:t>In pairs have ago – 5+ mins</a:t>
            </a:r>
          </a:p>
          <a:p>
            <a:pPr eaLnBrk="1" hangingPunct="1">
              <a:spcBef>
                <a:spcPct val="0"/>
              </a:spcBef>
            </a:pPr>
            <a:r>
              <a:rPr lang="en-GB" altLang="en-US" dirty="0"/>
              <a:t>Take feedback 5 + mins</a:t>
            </a:r>
          </a:p>
          <a:p>
            <a:pPr eaLnBrk="1" hangingPunct="1">
              <a:spcBef>
                <a:spcPct val="0"/>
              </a:spcBef>
            </a:pPr>
            <a:endParaRPr lang="en-GB" altLang="en-US" dirty="0"/>
          </a:p>
          <a:p>
            <a:pPr eaLnBrk="1" hangingPunct="1">
              <a:spcBef>
                <a:spcPct val="0"/>
              </a:spcBef>
            </a:pPr>
            <a:endParaRPr lang="en-GB"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20000"/>
              </a:spcBef>
              <a:buClr>
                <a:srgbClr val="00628C"/>
              </a:buClr>
              <a:buFont typeface="Arial" charset="0"/>
              <a:buChar char="●"/>
            </a:pPr>
            <a:fld id="{19A15BFA-640F-AB45-932E-B355808B288A}" type="slidenum">
              <a:rPr lang="en-GB" altLang="en-US" sz="1200">
                <a:solidFill>
                  <a:srgbClr val="000000"/>
                </a:solidFill>
              </a:rPr>
              <a:pPr eaLnBrk="1" hangingPunct="1">
                <a:spcBef>
                  <a:spcPct val="20000"/>
                </a:spcBef>
                <a:buClr>
                  <a:srgbClr val="00628C"/>
                </a:buClr>
                <a:buFont typeface="Arial" charset="0"/>
                <a:buChar char="●"/>
              </a:pPr>
              <a:t>29</a:t>
            </a:fld>
            <a:endParaRPr lang="en-GB" altLang="en-US" sz="1200" dirty="0">
              <a:solidFill>
                <a:srgbClr val="000000"/>
              </a:solidFill>
            </a:endParaRPr>
          </a:p>
        </p:txBody>
      </p:sp>
    </p:spTree>
    <p:extLst>
      <p:ext uri="{BB962C8B-B14F-4D97-AF65-F5344CB8AC3E}">
        <p14:creationId xmlns:p14="http://schemas.microsoft.com/office/powerpoint/2010/main" val="211814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a:t>
            </a:fld>
            <a:endParaRPr lang="en-US" dirty="0"/>
          </a:p>
        </p:txBody>
      </p:sp>
    </p:spTree>
    <p:extLst>
      <p:ext uri="{BB962C8B-B14F-4D97-AF65-F5344CB8AC3E}">
        <p14:creationId xmlns:p14="http://schemas.microsoft.com/office/powerpoint/2010/main" val="2889402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Show solution</a:t>
            </a:r>
          </a:p>
          <a:p>
            <a:pPr eaLnBrk="1" hangingPunct="1">
              <a:spcBef>
                <a:spcPct val="0"/>
              </a:spcBef>
            </a:pPr>
            <a:r>
              <a:rPr lang="en-GB" altLang="en-US" dirty="0"/>
              <a:t>Discuss – </a:t>
            </a:r>
          </a:p>
          <a:p>
            <a:pPr eaLnBrk="1" hangingPunct="1">
              <a:spcBef>
                <a:spcPct val="0"/>
              </a:spcBef>
            </a:pPr>
            <a:r>
              <a:rPr lang="en-GB" altLang="en-US" dirty="0"/>
              <a:t>in what way did this generate reasoning?</a:t>
            </a:r>
          </a:p>
          <a:p>
            <a:pPr eaLnBrk="1" hangingPunct="1">
              <a:spcBef>
                <a:spcPct val="0"/>
              </a:spcBef>
            </a:pPr>
            <a:r>
              <a:rPr lang="en-GB" altLang="en-US" dirty="0"/>
              <a:t>In what sense is this task ‘generic’? -How applicable would the idea of sequencing to other areas of the curriculum?</a:t>
            </a:r>
          </a:p>
          <a:p>
            <a:pPr eaLnBrk="1" hangingPunct="1">
              <a:spcBef>
                <a:spcPct val="0"/>
              </a:spcBef>
            </a:pPr>
            <a:r>
              <a:rPr lang="en-GB" altLang="en-US" dirty="0"/>
              <a:t>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20000"/>
              </a:spcBef>
              <a:buClr>
                <a:srgbClr val="00628C"/>
              </a:buClr>
              <a:buFont typeface="Arial" charset="0"/>
              <a:buChar char="●"/>
            </a:pPr>
            <a:fld id="{8E74B5F9-4C99-F441-AEA2-A9B1E230FB63}" type="slidenum">
              <a:rPr lang="en-GB" altLang="en-US" sz="1200">
                <a:solidFill>
                  <a:srgbClr val="000000"/>
                </a:solidFill>
              </a:rPr>
              <a:pPr eaLnBrk="1" hangingPunct="1">
                <a:spcBef>
                  <a:spcPct val="20000"/>
                </a:spcBef>
                <a:buClr>
                  <a:srgbClr val="00628C"/>
                </a:buClr>
                <a:buFont typeface="Arial" charset="0"/>
                <a:buChar char="●"/>
              </a:pPr>
              <a:t>30</a:t>
            </a:fld>
            <a:endParaRPr lang="en-GB" altLang="en-US" sz="1200" dirty="0">
              <a:solidFill>
                <a:srgbClr val="000000"/>
              </a:solidFill>
            </a:endParaRPr>
          </a:p>
        </p:txBody>
      </p:sp>
    </p:spTree>
    <p:extLst>
      <p:ext uri="{BB962C8B-B14F-4D97-AF65-F5344CB8AC3E}">
        <p14:creationId xmlns:p14="http://schemas.microsoft.com/office/powerpoint/2010/main" val="2040163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31</a:t>
            </a:fld>
            <a:endParaRPr lang="en-US" dirty="0"/>
          </a:p>
        </p:txBody>
      </p:sp>
    </p:spTree>
    <p:extLst>
      <p:ext uri="{BB962C8B-B14F-4D97-AF65-F5344CB8AC3E}">
        <p14:creationId xmlns:p14="http://schemas.microsoft.com/office/powerpoint/2010/main" val="2166419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7D1B417-8D09-467C-837A-DDA400DC39B4}" type="slidenum">
              <a:rPr lang="en-GB" altLang="en-US">
                <a:latin typeface="Arial" panose="020B0604020202020204" pitchFamily="34" charset="0"/>
              </a:rPr>
              <a:pPr>
                <a:spcBef>
                  <a:spcPct val="20000"/>
                </a:spcBef>
              </a:pPr>
              <a:t>32</a:t>
            </a:fld>
            <a:endParaRPr lang="en-GB" altLang="en-US" dirty="0">
              <a:latin typeface="Arial" panose="020B0604020202020204" pitchFamily="34" charset="0"/>
            </a:endParaRPr>
          </a:p>
        </p:txBody>
      </p:sp>
    </p:spTree>
    <p:extLst>
      <p:ext uri="{BB962C8B-B14F-4D97-AF65-F5344CB8AC3E}">
        <p14:creationId xmlns:p14="http://schemas.microsoft.com/office/powerpoint/2010/main" val="1313243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33</a:t>
            </a:fld>
            <a:endParaRPr lang="en-US" dirty="0"/>
          </a:p>
        </p:txBody>
      </p:sp>
    </p:spTree>
    <p:extLst>
      <p:ext uri="{BB962C8B-B14F-4D97-AF65-F5344CB8AC3E}">
        <p14:creationId xmlns:p14="http://schemas.microsoft.com/office/powerpoint/2010/main" val="243787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34</a:t>
            </a:fld>
            <a:endParaRPr lang="en-US" dirty="0"/>
          </a:p>
        </p:txBody>
      </p:sp>
    </p:spTree>
    <p:extLst>
      <p:ext uri="{BB962C8B-B14F-4D97-AF65-F5344CB8AC3E}">
        <p14:creationId xmlns:p14="http://schemas.microsoft.com/office/powerpoint/2010/main" val="3251951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35</a:t>
            </a:fld>
            <a:endParaRPr lang="en-US" dirty="0"/>
          </a:p>
        </p:txBody>
      </p:sp>
    </p:spTree>
    <p:extLst>
      <p:ext uri="{BB962C8B-B14F-4D97-AF65-F5344CB8AC3E}">
        <p14:creationId xmlns:p14="http://schemas.microsoft.com/office/powerpoint/2010/main" val="1127591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7D1B417-8D09-467C-837A-DDA400DC39B4}" type="slidenum">
              <a:rPr lang="en-GB" altLang="en-US">
                <a:latin typeface="Arial" panose="020B0604020202020204" pitchFamily="34" charset="0"/>
              </a:rPr>
              <a:pPr>
                <a:spcBef>
                  <a:spcPct val="20000"/>
                </a:spcBef>
              </a:pPr>
              <a:t>36</a:t>
            </a:fld>
            <a:endParaRPr lang="en-GB" altLang="en-US" dirty="0">
              <a:latin typeface="Arial" panose="020B0604020202020204" pitchFamily="34" charset="0"/>
            </a:endParaRPr>
          </a:p>
        </p:txBody>
      </p:sp>
    </p:spTree>
    <p:extLst>
      <p:ext uri="{BB962C8B-B14F-4D97-AF65-F5344CB8AC3E}">
        <p14:creationId xmlns:p14="http://schemas.microsoft.com/office/powerpoint/2010/main" val="1425872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37</a:t>
            </a:fld>
            <a:endParaRPr lang="en-US" dirty="0"/>
          </a:p>
        </p:txBody>
      </p:sp>
    </p:spTree>
    <p:extLst>
      <p:ext uri="{BB962C8B-B14F-4D97-AF65-F5344CB8AC3E}">
        <p14:creationId xmlns:p14="http://schemas.microsoft.com/office/powerpoint/2010/main" val="3382818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38</a:t>
            </a:fld>
            <a:endParaRPr lang="en-US" dirty="0"/>
          </a:p>
        </p:txBody>
      </p:sp>
    </p:spTree>
    <p:extLst>
      <p:ext uri="{BB962C8B-B14F-4D97-AF65-F5344CB8AC3E}">
        <p14:creationId xmlns:p14="http://schemas.microsoft.com/office/powerpoint/2010/main" val="43796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39</a:t>
            </a:fld>
            <a:endParaRPr lang="en-US" dirty="0"/>
          </a:p>
        </p:txBody>
      </p:sp>
    </p:spTree>
    <p:extLst>
      <p:ext uri="{BB962C8B-B14F-4D97-AF65-F5344CB8AC3E}">
        <p14:creationId xmlns:p14="http://schemas.microsoft.com/office/powerpoint/2010/main" val="71753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a:t>
            </a:fld>
            <a:endParaRPr lang="en-US" dirty="0"/>
          </a:p>
        </p:txBody>
      </p:sp>
    </p:spTree>
    <p:extLst>
      <p:ext uri="{BB962C8B-B14F-4D97-AF65-F5344CB8AC3E}">
        <p14:creationId xmlns:p14="http://schemas.microsoft.com/office/powerpoint/2010/main" val="1430086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40</a:t>
            </a:fld>
            <a:endParaRPr lang="en-US" dirty="0"/>
          </a:p>
        </p:txBody>
      </p:sp>
    </p:spTree>
    <p:extLst>
      <p:ext uri="{BB962C8B-B14F-4D97-AF65-F5344CB8AC3E}">
        <p14:creationId xmlns:p14="http://schemas.microsoft.com/office/powerpoint/2010/main" val="1785796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41</a:t>
            </a:fld>
            <a:endParaRPr lang="en-US" dirty="0"/>
          </a:p>
        </p:txBody>
      </p:sp>
    </p:spTree>
    <p:extLst>
      <p:ext uri="{BB962C8B-B14F-4D97-AF65-F5344CB8AC3E}">
        <p14:creationId xmlns:p14="http://schemas.microsoft.com/office/powerpoint/2010/main" val="3862271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42</a:t>
            </a:fld>
            <a:endParaRPr lang="en-US" dirty="0"/>
          </a:p>
        </p:txBody>
      </p:sp>
    </p:spTree>
    <p:extLst>
      <p:ext uri="{BB962C8B-B14F-4D97-AF65-F5344CB8AC3E}">
        <p14:creationId xmlns:p14="http://schemas.microsoft.com/office/powerpoint/2010/main" val="3690572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43</a:t>
            </a:fld>
            <a:endParaRPr lang="en-US" dirty="0"/>
          </a:p>
        </p:txBody>
      </p:sp>
    </p:spTree>
    <p:extLst>
      <p:ext uri="{BB962C8B-B14F-4D97-AF65-F5344CB8AC3E}">
        <p14:creationId xmlns:p14="http://schemas.microsoft.com/office/powerpoint/2010/main" val="2852666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44</a:t>
            </a:fld>
            <a:endParaRPr lang="en-US" dirty="0"/>
          </a:p>
        </p:txBody>
      </p:sp>
    </p:spTree>
    <p:extLst>
      <p:ext uri="{BB962C8B-B14F-4D97-AF65-F5344CB8AC3E}">
        <p14:creationId xmlns:p14="http://schemas.microsoft.com/office/powerpoint/2010/main" val="440797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45</a:t>
            </a:fld>
            <a:endParaRPr lang="en-US" dirty="0"/>
          </a:p>
        </p:txBody>
      </p:sp>
    </p:spTree>
    <p:extLst>
      <p:ext uri="{BB962C8B-B14F-4D97-AF65-F5344CB8AC3E}">
        <p14:creationId xmlns:p14="http://schemas.microsoft.com/office/powerpoint/2010/main" val="556967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46</a:t>
            </a:fld>
            <a:endParaRPr lang="en-US" dirty="0"/>
          </a:p>
        </p:txBody>
      </p:sp>
    </p:spTree>
    <p:extLst>
      <p:ext uri="{BB962C8B-B14F-4D97-AF65-F5344CB8AC3E}">
        <p14:creationId xmlns:p14="http://schemas.microsoft.com/office/powerpoint/2010/main" val="400242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47</a:t>
            </a:fld>
            <a:endParaRPr lang="en-US" dirty="0"/>
          </a:p>
        </p:txBody>
      </p:sp>
    </p:spTree>
    <p:extLst>
      <p:ext uri="{BB962C8B-B14F-4D97-AF65-F5344CB8AC3E}">
        <p14:creationId xmlns:p14="http://schemas.microsoft.com/office/powerpoint/2010/main" val="2390941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suggested answers and answers may vary due to interpretation, this is something you may need to discuss as a class. </a:t>
            </a:r>
          </a:p>
          <a:p>
            <a:endParaRPr lang="en-US" dirty="0"/>
          </a:p>
        </p:txBody>
      </p:sp>
      <p:sp>
        <p:nvSpPr>
          <p:cNvPr id="4" name="Slide Number Placeholder 3"/>
          <p:cNvSpPr>
            <a:spLocks noGrp="1"/>
          </p:cNvSpPr>
          <p:nvPr>
            <p:ph type="sldNum" sz="quarter" idx="5"/>
          </p:nvPr>
        </p:nvSpPr>
        <p:spPr/>
        <p:txBody>
          <a:bodyPr/>
          <a:lstStyle/>
          <a:p>
            <a:fld id="{091B04ED-1B78-D04B-BB88-4AD90E5A570B}" type="slidenum">
              <a:rPr lang="en-US" smtClean="0"/>
              <a:t>48</a:t>
            </a:fld>
            <a:endParaRPr lang="en-US" dirty="0"/>
          </a:p>
        </p:txBody>
      </p:sp>
    </p:spTree>
    <p:extLst>
      <p:ext uri="{BB962C8B-B14F-4D97-AF65-F5344CB8AC3E}">
        <p14:creationId xmlns:p14="http://schemas.microsoft.com/office/powerpoint/2010/main" val="299242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49</a:t>
            </a:fld>
            <a:endParaRPr lang="en-US" dirty="0"/>
          </a:p>
        </p:txBody>
      </p:sp>
    </p:spTree>
    <p:extLst>
      <p:ext uri="{BB962C8B-B14F-4D97-AF65-F5344CB8AC3E}">
        <p14:creationId xmlns:p14="http://schemas.microsoft.com/office/powerpoint/2010/main" val="330694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5</a:t>
            </a:fld>
            <a:endParaRPr lang="en-US" dirty="0"/>
          </a:p>
        </p:txBody>
      </p:sp>
    </p:spTree>
    <p:extLst>
      <p:ext uri="{BB962C8B-B14F-4D97-AF65-F5344CB8AC3E}">
        <p14:creationId xmlns:p14="http://schemas.microsoft.com/office/powerpoint/2010/main" val="883322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50</a:t>
            </a:fld>
            <a:endParaRPr lang="en-US" dirty="0"/>
          </a:p>
        </p:txBody>
      </p:sp>
    </p:spTree>
    <p:extLst>
      <p:ext uri="{BB962C8B-B14F-4D97-AF65-F5344CB8AC3E}">
        <p14:creationId xmlns:p14="http://schemas.microsoft.com/office/powerpoint/2010/main" val="406370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51</a:t>
            </a:fld>
            <a:endParaRPr lang="en-US" dirty="0"/>
          </a:p>
        </p:txBody>
      </p:sp>
    </p:spTree>
    <p:extLst>
      <p:ext uri="{BB962C8B-B14F-4D97-AF65-F5344CB8AC3E}">
        <p14:creationId xmlns:p14="http://schemas.microsoft.com/office/powerpoint/2010/main" val="807867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52</a:t>
            </a:fld>
            <a:endParaRPr lang="en-US" dirty="0"/>
          </a:p>
        </p:txBody>
      </p:sp>
    </p:spTree>
    <p:extLst>
      <p:ext uri="{BB962C8B-B14F-4D97-AF65-F5344CB8AC3E}">
        <p14:creationId xmlns:p14="http://schemas.microsoft.com/office/powerpoint/2010/main" val="2251950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53</a:t>
            </a:fld>
            <a:endParaRPr lang="en-US" dirty="0"/>
          </a:p>
        </p:txBody>
      </p:sp>
    </p:spTree>
    <p:extLst>
      <p:ext uri="{BB962C8B-B14F-4D97-AF65-F5344CB8AC3E}">
        <p14:creationId xmlns:p14="http://schemas.microsoft.com/office/powerpoint/2010/main" val="390722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6</a:t>
            </a:fld>
            <a:endParaRPr lang="en-US" dirty="0"/>
          </a:p>
        </p:txBody>
      </p:sp>
    </p:spTree>
    <p:extLst>
      <p:ext uri="{BB962C8B-B14F-4D97-AF65-F5344CB8AC3E}">
        <p14:creationId xmlns:p14="http://schemas.microsoft.com/office/powerpoint/2010/main" val="193511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7</a:t>
            </a:fld>
            <a:endParaRPr lang="en-US" dirty="0"/>
          </a:p>
        </p:txBody>
      </p:sp>
    </p:spTree>
    <p:extLst>
      <p:ext uri="{BB962C8B-B14F-4D97-AF65-F5344CB8AC3E}">
        <p14:creationId xmlns:p14="http://schemas.microsoft.com/office/powerpoint/2010/main" val="311648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8</a:t>
            </a:fld>
            <a:endParaRPr lang="en-US" dirty="0"/>
          </a:p>
        </p:txBody>
      </p:sp>
    </p:spTree>
    <p:extLst>
      <p:ext uri="{BB962C8B-B14F-4D97-AF65-F5344CB8AC3E}">
        <p14:creationId xmlns:p14="http://schemas.microsoft.com/office/powerpoint/2010/main" val="142900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44C8C3-92E6-CE4B-A837-A71DE01CAA38}" type="slidenum">
              <a:rPr lang="en-US" smtClean="0"/>
              <a:t>9</a:t>
            </a:fld>
            <a:endParaRPr lang="en-US" dirty="0"/>
          </a:p>
        </p:txBody>
      </p:sp>
    </p:spTree>
    <p:extLst>
      <p:ext uri="{BB962C8B-B14F-4D97-AF65-F5344CB8AC3E}">
        <p14:creationId xmlns:p14="http://schemas.microsoft.com/office/powerpoint/2010/main" val="238360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92462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85290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049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86386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29157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75558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5105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20856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06071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032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84E6B-9C76-4287-A4EB-ED0C44BFB6DD}" type="datetimeFigureOut">
              <a:rPr lang="en-GB" smtClean="0"/>
              <a:t>21/12/2023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8580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84E6B-9C76-4287-A4EB-ED0C44BFB6DD}" type="datetimeFigureOut">
              <a:rPr lang="en-GB" smtClean="0"/>
              <a:t>21/12/2023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CFE3-C4DC-4242-BEA4-B9BB498E6185}" type="slidenum">
              <a:rPr lang="en-GB" smtClean="0"/>
              <a:t>‹#›</a:t>
            </a:fld>
            <a:endParaRPr lang="en-GB" dirty="0"/>
          </a:p>
        </p:txBody>
      </p:sp>
    </p:spTree>
    <p:extLst>
      <p:ext uri="{BB962C8B-B14F-4D97-AF65-F5344CB8AC3E}">
        <p14:creationId xmlns:p14="http://schemas.microsoft.com/office/powerpoint/2010/main" val="377418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nrich.maths.org/4770"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educationworld.com/a_curr/curr146.shtml" TargetMode="External"/><Relationship Id="rId4" Type="http://schemas.openxmlformats.org/officeDocument/2006/relationships/hyperlink" Target="https://nrich.maths.org/public/topic.php?group_id=4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mrbartonmaths.com/blog/david-didau-making-kids-clever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s://www.education.vic.gov.au/school/teachers/teachingresources/discipline/english/literacy/Pages/introduction_to_literacy_in_mathematics.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42F221D-5159-4AD4-940E-AFEABE5A5300}"/>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altLang="en-US" sz="2800" dirty="0"/>
              <a:t>Objective: Today we are going to solve a problem </a:t>
            </a:r>
          </a:p>
          <a:p>
            <a:pPr marL="0" indent="0">
              <a:buFont typeface="Arial" pitchFamily="34" charset="0"/>
              <a:buNone/>
            </a:pPr>
            <a:endParaRPr lang="en-GB" altLang="en-US" sz="2800" dirty="0"/>
          </a:p>
          <a:p>
            <a:pPr marL="0" indent="0">
              <a:buFont typeface="Arial" pitchFamily="34" charset="0"/>
              <a:buNone/>
            </a:pPr>
            <a:r>
              <a:rPr lang="en-GB" altLang="en-US" sz="2800" dirty="0"/>
              <a:t>                                        _ _x_ =_ _</a:t>
            </a:r>
          </a:p>
          <a:p>
            <a:pPr marL="0" indent="0">
              <a:buFont typeface="Arial" pitchFamily="34" charset="0"/>
              <a:buNone/>
            </a:pPr>
            <a:endParaRPr lang="en-GB" altLang="en-US" sz="2800" dirty="0"/>
          </a:p>
          <a:p>
            <a:pPr marL="0" indent="0">
              <a:buFont typeface="Arial" pitchFamily="34" charset="0"/>
              <a:buNone/>
            </a:pPr>
            <a:endParaRPr lang="en-GB" altLang="en-US" sz="2800" dirty="0"/>
          </a:p>
          <a:p>
            <a:pPr marL="0" indent="0">
              <a:buNone/>
            </a:pPr>
            <a:r>
              <a:rPr lang="en-GB" altLang="en-US" sz="2800" dirty="0"/>
              <a:t>The five digits are all different and none of them is 0.</a:t>
            </a:r>
          </a:p>
          <a:p>
            <a:pPr marL="0" indent="0">
              <a:buFont typeface="Arial" pitchFamily="34" charset="0"/>
              <a:buNone/>
            </a:pPr>
            <a:endParaRPr lang="en-GB" altLang="en-US" sz="2800" dirty="0"/>
          </a:p>
          <a:p>
            <a:pPr marL="0" indent="0">
              <a:buFont typeface="Arial" pitchFamily="34" charset="0"/>
              <a:buNone/>
            </a:pPr>
            <a:endParaRPr lang="en-GB" sz="2800" dirty="0"/>
          </a:p>
        </p:txBody>
      </p:sp>
      <p:pic>
        <p:nvPicPr>
          <p:cNvPr id="5" name="Picture 4"/>
          <p:cNvPicPr>
            <a:picLocks noChangeAspect="1"/>
          </p:cNvPicPr>
          <p:nvPr/>
        </p:nvPicPr>
        <p:blipFill>
          <a:blip r:embed="rId3"/>
          <a:stretch>
            <a:fillRect/>
          </a:stretch>
        </p:blipFill>
        <p:spPr>
          <a:xfrm>
            <a:off x="251520" y="5517232"/>
            <a:ext cx="2667001" cy="1143000"/>
          </a:xfrm>
          <a:prstGeom prst="rect">
            <a:avLst/>
          </a:prstGeom>
        </p:spPr>
      </p:pic>
      <p:pic>
        <p:nvPicPr>
          <p:cNvPr id="6" name="Picture 5"/>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354151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FE8E-A33C-3943-BF8E-BEF811FD8DE1}"/>
              </a:ext>
            </a:extLst>
          </p:cNvPr>
          <p:cNvSpPr>
            <a:spLocks noGrp="1"/>
          </p:cNvSpPr>
          <p:nvPr>
            <p:ph type="title"/>
          </p:nvPr>
        </p:nvSpPr>
        <p:spPr/>
        <p:txBody>
          <a:bodyPr>
            <a:normAutofit fontScale="90000"/>
          </a:bodyPr>
          <a:lstStyle/>
          <a:p>
            <a:r>
              <a:rPr lang="en-GB" b="1" dirty="0"/>
              <a:t>All</a:t>
            </a:r>
            <a:r>
              <a:rPr lang="en-GB" dirty="0"/>
              <a:t> subjects use maths: how? </a:t>
            </a:r>
            <a:br>
              <a:rPr lang="en-GB" dirty="0"/>
            </a:br>
            <a:endParaRPr lang="en-US" dirty="0"/>
          </a:p>
        </p:txBody>
      </p:sp>
      <p:pic>
        <p:nvPicPr>
          <p:cNvPr id="4" name="Picture 3">
            <a:extLst>
              <a:ext uri="{FF2B5EF4-FFF2-40B4-BE49-F238E27FC236}">
                <a16:creationId xmlns:a16="http://schemas.microsoft.com/office/drawing/2014/main" id="{36F18C35-A956-1F46-8585-D28DA833C444}"/>
              </a:ext>
            </a:extLst>
          </p:cNvPr>
          <p:cNvPicPr>
            <a:picLocks noChangeAspect="1"/>
          </p:cNvPicPr>
          <p:nvPr/>
        </p:nvPicPr>
        <p:blipFill>
          <a:blip r:embed="rId3"/>
          <a:stretch>
            <a:fillRect/>
          </a:stretch>
        </p:blipFill>
        <p:spPr>
          <a:xfrm>
            <a:off x="228600" y="5715000"/>
            <a:ext cx="2667001" cy="1143000"/>
          </a:xfrm>
          <a:prstGeom prst="rect">
            <a:avLst/>
          </a:prstGeom>
        </p:spPr>
      </p:pic>
      <p:pic>
        <p:nvPicPr>
          <p:cNvPr id="5" name="Picture 4">
            <a:extLst>
              <a:ext uri="{FF2B5EF4-FFF2-40B4-BE49-F238E27FC236}">
                <a16:creationId xmlns:a16="http://schemas.microsoft.com/office/drawing/2014/main" id="{3C62E392-5EF9-634D-B4BF-72A74121577F}"/>
              </a:ext>
            </a:extLst>
          </p:cNvPr>
          <p:cNvPicPr>
            <a:picLocks noChangeAspect="1"/>
          </p:cNvPicPr>
          <p:nvPr/>
        </p:nvPicPr>
        <p:blipFill>
          <a:blip r:embed="rId4"/>
          <a:stretch>
            <a:fillRect/>
          </a:stretch>
        </p:blipFill>
        <p:spPr>
          <a:xfrm>
            <a:off x="7308304" y="5867400"/>
            <a:ext cx="1607096" cy="704850"/>
          </a:xfrm>
          <a:prstGeom prst="rect">
            <a:avLst/>
          </a:prstGeom>
        </p:spPr>
      </p:pic>
    </p:spTree>
    <p:extLst>
      <p:ext uri="{BB962C8B-B14F-4D97-AF65-F5344CB8AC3E}">
        <p14:creationId xmlns:p14="http://schemas.microsoft.com/office/powerpoint/2010/main" val="378403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5A81-B3F9-F34E-8938-DCDF8BE283AA}"/>
              </a:ext>
            </a:extLst>
          </p:cNvPr>
          <p:cNvSpPr>
            <a:spLocks noGrp="1"/>
          </p:cNvSpPr>
          <p:nvPr>
            <p:ph type="title"/>
          </p:nvPr>
        </p:nvSpPr>
        <p:spPr/>
        <p:txBody>
          <a:bodyPr/>
          <a:lstStyle/>
          <a:p>
            <a:r>
              <a:rPr lang="en-US" dirty="0"/>
              <a:t>Specific Links to Other Subjects </a:t>
            </a:r>
          </a:p>
        </p:txBody>
      </p:sp>
      <p:sp>
        <p:nvSpPr>
          <p:cNvPr id="3" name="Content Placeholder 2">
            <a:extLst>
              <a:ext uri="{FF2B5EF4-FFF2-40B4-BE49-F238E27FC236}">
                <a16:creationId xmlns:a16="http://schemas.microsoft.com/office/drawing/2014/main" id="{C14378DB-CB1A-EB47-AD38-0078F86AB091}"/>
              </a:ext>
            </a:extLst>
          </p:cNvPr>
          <p:cNvSpPr>
            <a:spLocks noGrp="1"/>
          </p:cNvSpPr>
          <p:nvPr>
            <p:ph idx="1"/>
          </p:nvPr>
        </p:nvSpPr>
        <p:spPr>
          <a:xfrm>
            <a:off x="457200" y="1052737"/>
            <a:ext cx="8229600" cy="4320480"/>
          </a:xfrm>
        </p:spPr>
        <p:txBody>
          <a:bodyPr>
            <a:normAutofit fontScale="92500" lnSpcReduction="10000"/>
          </a:bodyPr>
          <a:lstStyle/>
          <a:p>
            <a:pPr marL="0" indent="0">
              <a:buNone/>
            </a:pPr>
            <a:endParaRPr lang="en-US" dirty="0"/>
          </a:p>
          <a:p>
            <a:r>
              <a:rPr lang="en-GB" dirty="0">
                <a:hlinkClick r:id="rId3"/>
              </a:rPr>
              <a:t>Creative Approaches to Mathematics Across the Curriculum (maths.org)</a:t>
            </a:r>
            <a:endParaRPr lang="en-GB" dirty="0"/>
          </a:p>
          <a:p>
            <a:pPr marL="0" indent="0">
              <a:buNone/>
            </a:pPr>
            <a:endParaRPr lang="en-US" dirty="0">
              <a:hlinkClick r:id="rId4"/>
            </a:endParaRPr>
          </a:p>
          <a:p>
            <a:r>
              <a:rPr lang="en-US" dirty="0">
                <a:hlinkClick r:id="rId4"/>
              </a:rPr>
              <a:t>https://nrich.maths.org/public/topic.php?group_id=48</a:t>
            </a:r>
            <a:endParaRPr lang="en-US" dirty="0"/>
          </a:p>
          <a:p>
            <a:endParaRPr lang="en-US" dirty="0"/>
          </a:p>
          <a:p>
            <a:r>
              <a:rPr lang="en-US" dirty="0">
                <a:hlinkClick r:id="rId5"/>
              </a:rPr>
              <a:t>https://www.educationworld.com/a_curr/curr146.shtml</a:t>
            </a:r>
            <a:endParaRPr lang="en-US" dirty="0"/>
          </a:p>
          <a:p>
            <a:endParaRPr lang="en-US" dirty="0"/>
          </a:p>
        </p:txBody>
      </p:sp>
      <p:pic>
        <p:nvPicPr>
          <p:cNvPr id="4" name="Picture 3">
            <a:extLst>
              <a:ext uri="{FF2B5EF4-FFF2-40B4-BE49-F238E27FC236}">
                <a16:creationId xmlns:a16="http://schemas.microsoft.com/office/drawing/2014/main" id="{784EBE43-8A33-4E4A-BD52-C6877D94322A}"/>
              </a:ext>
            </a:extLst>
          </p:cNvPr>
          <p:cNvPicPr>
            <a:picLocks noChangeAspect="1"/>
          </p:cNvPicPr>
          <p:nvPr/>
        </p:nvPicPr>
        <p:blipFill>
          <a:blip r:embed="rId6"/>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2B99AD9C-0C8A-2C4C-8DF9-62193E00A62A}"/>
              </a:ext>
            </a:extLst>
          </p:cNvPr>
          <p:cNvPicPr>
            <a:picLocks noChangeAspect="1"/>
          </p:cNvPicPr>
          <p:nvPr/>
        </p:nvPicPr>
        <p:blipFill>
          <a:blip r:embed="rId7"/>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08020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Test!</a:t>
            </a:r>
          </a:p>
        </p:txBody>
      </p:sp>
      <p:sp>
        <p:nvSpPr>
          <p:cNvPr id="3" name="Content Placeholder 2"/>
          <p:cNvSpPr>
            <a:spLocks noGrp="1"/>
          </p:cNvSpPr>
          <p:nvPr>
            <p:ph idx="1"/>
          </p:nvPr>
        </p:nvSpPr>
        <p:spPr/>
        <p:txBody>
          <a:bodyPr>
            <a:normAutofit/>
          </a:bodyPr>
          <a:lstStyle/>
          <a:p>
            <a:pPr marL="0" indent="0">
              <a:buNone/>
            </a:pPr>
            <a:r>
              <a:rPr lang="en-GB" b="1" u="sng" dirty="0"/>
              <a:t>Numeracy</a:t>
            </a:r>
            <a:r>
              <a:rPr lang="en-GB" b="1" dirty="0"/>
              <a:t> Across the Curriculum Test</a:t>
            </a:r>
            <a:endParaRPr lang="en-GB" dirty="0"/>
          </a:p>
          <a:p>
            <a:pPr marL="0" indent="0">
              <a:buNone/>
            </a:pPr>
            <a:r>
              <a:rPr lang="en-GB" dirty="0"/>
              <a:t>Please show/keep all your working - (correct) answers are not important here - it is (more) important to have attempted each question and to have thought about and recorded </a:t>
            </a:r>
            <a:r>
              <a:rPr lang="en-GB" b="1" dirty="0"/>
              <a:t>how you attempted it</a:t>
            </a:r>
            <a:r>
              <a:rPr lang="en-GB" dirty="0"/>
              <a:t>.</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202695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34E89-B760-4B62-B539-CA2DC725461A}"/>
              </a:ext>
            </a:extLst>
          </p:cNvPr>
          <p:cNvSpPr>
            <a:spLocks noGrp="1"/>
          </p:cNvSpPr>
          <p:nvPr>
            <p:ph idx="1"/>
          </p:nvPr>
        </p:nvSpPr>
        <p:spPr>
          <a:xfrm>
            <a:off x="457200" y="548680"/>
            <a:ext cx="8229600" cy="6034682"/>
          </a:xfrm>
        </p:spPr>
        <p:txBody>
          <a:bodyPr>
            <a:normAutofit fontScale="40000" lnSpcReduction="20000"/>
          </a:bodyPr>
          <a:lstStyle/>
          <a:p>
            <a:pPr marL="0" indent="0" algn="ctr">
              <a:buNone/>
            </a:pPr>
            <a:r>
              <a:rPr lang="en-GB" sz="4500" u="sng" dirty="0"/>
              <a:t>Issues for Teachers related to Numeracy and Mathematics</a:t>
            </a:r>
            <a:endParaRPr lang="en-GB" sz="4500" dirty="0"/>
          </a:p>
          <a:p>
            <a:pPr marL="0" indent="0" algn="ctr">
              <a:buNone/>
            </a:pPr>
            <a:r>
              <a:rPr lang="en-GB" sz="4500" dirty="0"/>
              <a:t> </a:t>
            </a:r>
          </a:p>
          <a:p>
            <a:r>
              <a:rPr lang="en-GB" sz="3500" dirty="0"/>
              <a:t>1.  Axes -</a:t>
            </a:r>
            <a:r>
              <a:rPr lang="en-GB" sz="3500" u="sng" dirty="0"/>
              <a:t>Data</a:t>
            </a:r>
            <a:r>
              <a:rPr lang="en-GB" sz="3500" dirty="0"/>
              <a:t> horizontally, </a:t>
            </a:r>
            <a:r>
              <a:rPr lang="en-GB" sz="3500" u="sng" dirty="0"/>
              <a:t>frequency</a:t>
            </a:r>
            <a:r>
              <a:rPr lang="en-GB" sz="3500" dirty="0"/>
              <a:t> vertically, so do not use or allow horizontal bar charts - perhaps with exception of proportional bar charts.</a:t>
            </a:r>
          </a:p>
          <a:p>
            <a:r>
              <a:rPr lang="en-GB" sz="3500" dirty="0"/>
              <a:t> </a:t>
            </a:r>
          </a:p>
          <a:p>
            <a:r>
              <a:rPr lang="en-GB" sz="3500" dirty="0"/>
              <a:t>2.  Scales and ratio sign: "1cm represents 1 km" is fine, i.e. 1</a:t>
            </a:r>
            <a:r>
              <a:rPr lang="en-GB" sz="3500" b="1" dirty="0"/>
              <a:t>:</a:t>
            </a:r>
            <a:r>
              <a:rPr lang="en-GB" sz="3500" dirty="0"/>
              <a:t>100000, but </a:t>
            </a:r>
            <a:r>
              <a:rPr lang="en-GB" sz="3500" u="sng" dirty="0"/>
              <a:t>never</a:t>
            </a:r>
            <a:r>
              <a:rPr lang="en-GB" sz="3500" dirty="0"/>
              <a:t> 1cm = 1 km (i.e. NOT ‘equals’). Especially avoid £1 = 1cm or such nonsense. Generally be careful of abuse of equals signs!</a:t>
            </a:r>
          </a:p>
          <a:p>
            <a:r>
              <a:rPr lang="en-GB" sz="3500" dirty="0"/>
              <a:t> </a:t>
            </a:r>
          </a:p>
          <a:p>
            <a:r>
              <a:rPr lang="en-GB" sz="3500" dirty="0"/>
              <a:t>3.  Reinforce </a:t>
            </a:r>
            <a:r>
              <a:rPr lang="en-GB" sz="3500" u="sng" dirty="0"/>
              <a:t>England</a:t>
            </a:r>
            <a:r>
              <a:rPr lang="en-GB" sz="3500" dirty="0"/>
              <a:t>, (Eastings and Northings); </a:t>
            </a:r>
            <a:r>
              <a:rPr lang="en-GB" sz="3500" u="sng" dirty="0"/>
              <a:t>x</a:t>
            </a:r>
            <a:r>
              <a:rPr lang="en-GB" sz="3500" dirty="0"/>
              <a:t> before </a:t>
            </a:r>
            <a:r>
              <a:rPr lang="en-GB" sz="3500" u="sng" dirty="0"/>
              <a:t>y</a:t>
            </a:r>
            <a:r>
              <a:rPr lang="en-GB" sz="3500" dirty="0"/>
              <a:t> on coordinates and maps, latitude and longitude – all in alphabetical order too!</a:t>
            </a:r>
          </a:p>
          <a:p>
            <a:r>
              <a:rPr lang="en-GB" sz="3500" dirty="0"/>
              <a:t> </a:t>
            </a:r>
          </a:p>
          <a:p>
            <a:r>
              <a:rPr lang="en-GB" sz="3500" dirty="0"/>
              <a:t>4.  If discrete data then separate bars on bar or chart, e.g. countries' GDP, but for continuous data e.g. rainfall in months of the year can have adjacent bars - though on line graphs </a:t>
            </a:r>
            <a:r>
              <a:rPr lang="en-GB" sz="3500" u="sng" dirty="0"/>
              <a:t>not</a:t>
            </a:r>
            <a:r>
              <a:rPr lang="en-GB" sz="3500" dirty="0"/>
              <a:t> connected dots as it implies smooth changes.</a:t>
            </a:r>
          </a:p>
          <a:p>
            <a:r>
              <a:rPr lang="en-GB" sz="3500" dirty="0"/>
              <a:t> </a:t>
            </a:r>
          </a:p>
          <a:p>
            <a:r>
              <a:rPr lang="en-GB" sz="3500" dirty="0"/>
              <a:t>5.  </a:t>
            </a:r>
            <a:r>
              <a:rPr lang="en-GB" sz="3500" u="sng" dirty="0"/>
              <a:t>Both</a:t>
            </a:r>
            <a:r>
              <a:rPr lang="en-GB" sz="3500" dirty="0"/>
              <a:t> axes need to be shown with their origin - if either scale does not start at zero then "break" must be shown. Axes need to be labelled with what they are measuring and in what units.</a:t>
            </a:r>
          </a:p>
          <a:p>
            <a:r>
              <a:rPr lang="en-GB" sz="3500" dirty="0"/>
              <a:t> </a:t>
            </a:r>
          </a:p>
          <a:p>
            <a:r>
              <a:rPr lang="en-GB" sz="3500" dirty="0"/>
              <a:t>6.  Pupils may need </a:t>
            </a:r>
            <a:r>
              <a:rPr lang="en-GB" sz="3500" u="sng" dirty="0"/>
              <a:t>teaching</a:t>
            </a:r>
            <a:r>
              <a:rPr lang="en-GB" sz="3500" dirty="0"/>
              <a:t> about bar charts, line graphs, pie charts, box and whisker plots, and how to interpret them.</a:t>
            </a:r>
          </a:p>
          <a:p>
            <a:r>
              <a:rPr lang="en-GB" sz="3500" dirty="0"/>
              <a:t> </a:t>
            </a:r>
          </a:p>
          <a:p>
            <a:r>
              <a:rPr lang="en-GB" sz="3500" dirty="0"/>
              <a:t>7.  Amount v Number - Ma3 v Ma2, ‘Amount’ is answering ‘How much’? versus Number is answering ‘How many’? So it is </a:t>
            </a:r>
            <a:r>
              <a:rPr lang="en-GB" sz="3500" u="sng" dirty="0"/>
              <a:t>not</a:t>
            </a:r>
            <a:r>
              <a:rPr lang="en-GB" sz="3500" dirty="0"/>
              <a:t> "an amount of people", "an amount of times", but ‘a number of     ’. Amounts usually have units attached.</a:t>
            </a:r>
          </a:p>
          <a:p>
            <a:r>
              <a:rPr lang="en-GB" sz="3500" dirty="0"/>
              <a:t> </a:t>
            </a:r>
          </a:p>
          <a:p>
            <a:r>
              <a:rPr lang="en-GB" sz="3500" dirty="0"/>
              <a:t>8.  Decimal points do not move!  Numbers move to become bigger or smaller (easier and more sensible than left or right). - refer to tens and units separated by decimal point from tenths etc.</a:t>
            </a:r>
          </a:p>
          <a:p>
            <a:r>
              <a:rPr lang="en-GB" sz="3500" dirty="0"/>
              <a:t> </a:t>
            </a:r>
          </a:p>
          <a:p>
            <a:endParaRPr lang="en-GB" dirty="0"/>
          </a:p>
        </p:txBody>
      </p:sp>
      <p:pic>
        <p:nvPicPr>
          <p:cNvPr id="4" name="Picture 3">
            <a:extLst>
              <a:ext uri="{FF2B5EF4-FFF2-40B4-BE49-F238E27FC236}">
                <a16:creationId xmlns:a16="http://schemas.microsoft.com/office/drawing/2014/main" id="{874EEA9F-0BBE-4BED-8B5D-FCF5F5C56493}"/>
              </a:ext>
            </a:extLst>
          </p:cNvPr>
          <p:cNvPicPr>
            <a:picLocks noChangeAspect="1"/>
          </p:cNvPicPr>
          <p:nvPr/>
        </p:nvPicPr>
        <p:blipFill>
          <a:blip r:embed="rId3"/>
          <a:stretch>
            <a:fillRect/>
          </a:stretch>
        </p:blipFill>
        <p:spPr>
          <a:xfrm>
            <a:off x="179512" y="5737820"/>
            <a:ext cx="2667001" cy="1143000"/>
          </a:xfrm>
          <a:prstGeom prst="rect">
            <a:avLst/>
          </a:prstGeom>
        </p:spPr>
      </p:pic>
      <p:pic>
        <p:nvPicPr>
          <p:cNvPr id="7" name="Picture 6">
            <a:extLst>
              <a:ext uri="{FF2B5EF4-FFF2-40B4-BE49-F238E27FC236}">
                <a16:creationId xmlns:a16="http://schemas.microsoft.com/office/drawing/2014/main" id="{A40F90EC-B12A-4C90-BC46-243548B510DD}"/>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6860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ABECA-61FB-4A73-835E-FE864BD9AA25}"/>
              </a:ext>
            </a:extLst>
          </p:cNvPr>
          <p:cNvSpPr>
            <a:spLocks noGrp="1"/>
          </p:cNvSpPr>
          <p:nvPr>
            <p:ph idx="1"/>
          </p:nvPr>
        </p:nvSpPr>
        <p:spPr>
          <a:xfrm>
            <a:off x="457200" y="197768"/>
            <a:ext cx="8229600" cy="5928395"/>
          </a:xfrm>
        </p:spPr>
        <p:txBody>
          <a:bodyPr>
            <a:normAutofit fontScale="25000" lnSpcReduction="20000"/>
          </a:bodyPr>
          <a:lstStyle/>
          <a:p>
            <a:r>
              <a:rPr lang="en-GB" sz="5600" dirty="0"/>
              <a:t>9.  "Multiply by 10" is not always solved by "adding a 0 on the end".</a:t>
            </a:r>
          </a:p>
          <a:p>
            <a:r>
              <a:rPr lang="en-GB" sz="5600" dirty="0"/>
              <a:t> </a:t>
            </a:r>
          </a:p>
          <a:p>
            <a:r>
              <a:rPr lang="en-GB" sz="5600" dirty="0"/>
              <a:t>10.  Decimals need reading properly - e.g. </a:t>
            </a:r>
            <a:r>
              <a:rPr lang="en-GB" sz="5600" u="sng" dirty="0"/>
              <a:t>not</a:t>
            </a:r>
            <a:r>
              <a:rPr lang="en-GB" sz="5600" dirty="0"/>
              <a:t> 3 point "fourteen" (3.14 &lt; 3.2)</a:t>
            </a:r>
          </a:p>
          <a:p>
            <a:r>
              <a:rPr lang="en-GB" sz="5600" dirty="0"/>
              <a:t> </a:t>
            </a:r>
          </a:p>
          <a:p>
            <a:r>
              <a:rPr lang="en-GB" sz="5600" dirty="0"/>
              <a:t>11.  Calculator use should not just be "allowed" - don't assume they can use them appropriately or accurately; they may need teaching, including use of calculator memory.  Valid if used to make calculations easier to make learning a topic the focus, so number problem doesn't get in the way, but pupils should be given time to work out tables if can’t remember.</a:t>
            </a:r>
          </a:p>
          <a:p>
            <a:r>
              <a:rPr lang="en-GB" sz="5600" dirty="0"/>
              <a:t> </a:t>
            </a:r>
          </a:p>
          <a:p>
            <a:r>
              <a:rPr lang="en-GB" sz="5600" dirty="0"/>
              <a:t>12.  Remember number facts, tables, percentages etc. may be remembered but not well enough understood to be applied and some children don’t use long multiplication but prefer the grid method.</a:t>
            </a:r>
          </a:p>
          <a:p>
            <a:r>
              <a:rPr lang="en-GB" sz="5600" dirty="0"/>
              <a:t> </a:t>
            </a:r>
          </a:p>
          <a:p>
            <a:r>
              <a:rPr lang="en-GB" sz="5600" dirty="0"/>
              <a:t>13.  </a:t>
            </a:r>
            <a:r>
              <a:rPr lang="en-GB" sz="5600" u="sng" dirty="0"/>
              <a:t>Never</a:t>
            </a:r>
            <a:r>
              <a:rPr lang="en-GB" sz="5600" dirty="0"/>
              <a:t> say "I was never any good at maths" or set maths activities as a punishment.</a:t>
            </a:r>
          </a:p>
          <a:p>
            <a:r>
              <a:rPr lang="en-GB" sz="5600" dirty="0"/>
              <a:t> </a:t>
            </a:r>
          </a:p>
          <a:p>
            <a:r>
              <a:rPr lang="en-GB" sz="5600" dirty="0"/>
              <a:t>14. Never talk about “THE average”; pupils should know about at least three: the mean, the median and the mode; and should know which is the most appropriate in the context.</a:t>
            </a:r>
          </a:p>
          <a:p>
            <a:r>
              <a:rPr lang="en-GB" sz="5600" dirty="0"/>
              <a:t> </a:t>
            </a:r>
          </a:p>
          <a:p>
            <a:r>
              <a:rPr lang="en-GB" sz="5600" dirty="0"/>
              <a:t>15. When solving linear equations, treat it as a balance, doing the same thing to both sides. Don’t do spiritualist maths–‘taking things over to the other side’ </a:t>
            </a:r>
          </a:p>
          <a:p>
            <a:r>
              <a:rPr lang="en-GB" sz="5600" dirty="0"/>
              <a:t> </a:t>
            </a:r>
          </a:p>
          <a:p>
            <a:r>
              <a:rPr lang="en-GB" sz="5600" dirty="0"/>
              <a:t>16. Use correct mathematical language: avoid ‘plusing or minusing’ but use adding or subtracting/taking away.  Be careful with not calling a cube a square; or a cylinder, a circle, and 3-D prism with just the shape of its most obvious surface. Remember all squares are (also) rectangles: a rectangle which is not a square is an oblong. A square balanced on a vertex could still be a square not a diamond or rhombus. All equilateral triangles are also isosceles.</a:t>
            </a:r>
          </a:p>
          <a:p>
            <a:r>
              <a:rPr lang="en-GB" sz="5600" dirty="0"/>
              <a:t> </a:t>
            </a:r>
          </a:p>
          <a:p>
            <a:r>
              <a:rPr lang="en-GB" sz="5600" dirty="0"/>
              <a:t>17. A demonstration some process works is not necessarily a proof. Because it works once, it may not always work!</a:t>
            </a:r>
          </a:p>
          <a:p>
            <a:endParaRPr lang="en-GB" dirty="0"/>
          </a:p>
        </p:txBody>
      </p:sp>
      <p:pic>
        <p:nvPicPr>
          <p:cNvPr id="4" name="Picture 3">
            <a:extLst>
              <a:ext uri="{FF2B5EF4-FFF2-40B4-BE49-F238E27FC236}">
                <a16:creationId xmlns:a16="http://schemas.microsoft.com/office/drawing/2014/main" id="{3F6A5487-40CE-4C22-9BEE-7E86600DA247}"/>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62607F35-E71D-49BE-821E-3D15191BEC7D}"/>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16929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Views of mathematics </a:t>
            </a:r>
            <a:br>
              <a:rPr lang="en-GB" dirty="0"/>
            </a:br>
            <a:endParaRPr lang="en-GB" dirty="0"/>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en-GB" dirty="0"/>
              <a:t>Views of mathematics </a:t>
            </a:r>
          </a:p>
          <a:p>
            <a:pPr marL="0" indent="0">
              <a:buNone/>
            </a:pPr>
            <a:r>
              <a:rPr lang="en-GB" dirty="0"/>
              <a:t>Mathematics is ...</a:t>
            </a:r>
          </a:p>
          <a:p>
            <a:pPr marL="0" indent="0">
              <a:buNone/>
            </a:pPr>
            <a:r>
              <a:rPr lang="en-GB" dirty="0"/>
              <a:t>• an important subject</a:t>
            </a:r>
          </a:p>
          <a:p>
            <a:pPr marL="0" indent="0">
              <a:buNone/>
            </a:pPr>
            <a:r>
              <a:rPr lang="en-GB" dirty="0"/>
              <a:t>• nothing to do with real life</a:t>
            </a:r>
          </a:p>
          <a:p>
            <a:pPr marL="0" indent="0">
              <a:buNone/>
            </a:pPr>
            <a:r>
              <a:rPr lang="en-GB" dirty="0"/>
              <a:t>• a </a:t>
            </a:r>
            <a:r>
              <a:rPr lang="en-GB" dirty="0" smtClean="0"/>
              <a:t>male </a:t>
            </a:r>
            <a:r>
              <a:rPr lang="en-GB" dirty="0"/>
              <a:t>subject</a:t>
            </a:r>
          </a:p>
          <a:p>
            <a:pPr marL="0" indent="0">
              <a:buNone/>
            </a:pPr>
            <a:r>
              <a:rPr lang="en-GB" dirty="0"/>
              <a:t>• something you can either do or you can’t</a:t>
            </a:r>
          </a:p>
          <a:p>
            <a:pPr marL="0" indent="0">
              <a:buNone/>
            </a:pPr>
            <a:r>
              <a:rPr lang="en-GB" dirty="0"/>
              <a:t>• about learning rules</a:t>
            </a:r>
          </a:p>
          <a:p>
            <a:pPr marL="0" indent="0">
              <a:buNone/>
            </a:pPr>
            <a:r>
              <a:rPr lang="en-GB" dirty="0"/>
              <a:t>• about right and wrong answers</a:t>
            </a:r>
          </a:p>
          <a:p>
            <a:pPr marL="0" indent="0">
              <a:buNone/>
            </a:pPr>
            <a:r>
              <a:rPr lang="en-GB" dirty="0"/>
              <a:t>………</a:t>
            </a:r>
          </a:p>
          <a:p>
            <a:pPr marL="0" indent="0">
              <a:buNone/>
            </a:pPr>
            <a:endParaRPr lang="en-GB" dirty="0"/>
          </a:p>
        </p:txBody>
      </p:sp>
      <p:pic>
        <p:nvPicPr>
          <p:cNvPr id="4" name="Picture 3">
            <a:extLst>
              <a:ext uri="{FF2B5EF4-FFF2-40B4-BE49-F238E27FC236}">
                <a16:creationId xmlns:a16="http://schemas.microsoft.com/office/drawing/2014/main" id="{E73E45A4-66DE-4264-8C11-D4C352C6AC9E}"/>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BF3CE6F3-BD90-42C1-957C-8610758D87B6}"/>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66983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59A9-D59B-514B-A386-CD6065AD6188}"/>
              </a:ext>
            </a:extLst>
          </p:cNvPr>
          <p:cNvSpPr>
            <a:spLocks noGrp="1"/>
          </p:cNvSpPr>
          <p:nvPr>
            <p:ph type="title"/>
          </p:nvPr>
        </p:nvSpPr>
        <p:spPr/>
        <p:txBody>
          <a:bodyPr/>
          <a:lstStyle/>
          <a:p>
            <a:r>
              <a:rPr lang="en-US" dirty="0"/>
              <a:t>Thinking Like a Mathematician</a:t>
            </a:r>
          </a:p>
        </p:txBody>
      </p:sp>
      <p:pic>
        <p:nvPicPr>
          <p:cNvPr id="5" name="Picture 4">
            <a:extLst>
              <a:ext uri="{FF2B5EF4-FFF2-40B4-BE49-F238E27FC236}">
                <a16:creationId xmlns:a16="http://schemas.microsoft.com/office/drawing/2014/main" id="{EE1E9048-3ACA-5B4A-999C-1E488D40FA72}"/>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0DFEF532-82C4-8E4A-9686-1B97829549CC}"/>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30909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3246-4E50-754C-A53D-4F49655A50A5}"/>
              </a:ext>
            </a:extLst>
          </p:cNvPr>
          <p:cNvSpPr>
            <a:spLocks noGrp="1"/>
          </p:cNvSpPr>
          <p:nvPr>
            <p:ph type="title"/>
          </p:nvPr>
        </p:nvSpPr>
        <p:spPr/>
        <p:txBody>
          <a:bodyPr/>
          <a:lstStyle/>
          <a:p>
            <a:r>
              <a:rPr lang="en-US" dirty="0"/>
              <a:t>David Didau</a:t>
            </a:r>
          </a:p>
        </p:txBody>
      </p:sp>
      <p:sp>
        <p:nvSpPr>
          <p:cNvPr id="3" name="Content Placeholder 2">
            <a:extLst>
              <a:ext uri="{FF2B5EF4-FFF2-40B4-BE49-F238E27FC236}">
                <a16:creationId xmlns:a16="http://schemas.microsoft.com/office/drawing/2014/main" id="{A4D38280-026C-2642-8683-FC17BFD9567C}"/>
              </a:ext>
            </a:extLst>
          </p:cNvPr>
          <p:cNvSpPr>
            <a:spLocks noGrp="1"/>
          </p:cNvSpPr>
          <p:nvPr>
            <p:ph idx="1"/>
          </p:nvPr>
        </p:nvSpPr>
        <p:spPr/>
        <p:txBody>
          <a:bodyPr/>
          <a:lstStyle/>
          <a:p>
            <a:pPr marL="0" indent="0">
              <a:buNone/>
            </a:pPr>
            <a:r>
              <a:rPr lang="en-US" dirty="0"/>
              <a:t>Blog </a:t>
            </a:r>
            <a:r>
              <a:rPr lang="en-US" dirty="0">
                <a:hlinkClick r:id="rId3"/>
              </a:rPr>
              <a:t>http://www.mrbartonmaths.com/blog/david-didau-making-kids-cleverer/</a:t>
            </a:r>
            <a:endParaRPr lang="en-US" dirty="0"/>
          </a:p>
          <a:p>
            <a:pPr marL="0" indent="0">
              <a:buNone/>
            </a:pPr>
            <a:r>
              <a:rPr lang="en-US" dirty="0"/>
              <a:t>Podcast with Craig Barton 8-11 mins</a:t>
            </a:r>
          </a:p>
        </p:txBody>
      </p:sp>
      <p:pic>
        <p:nvPicPr>
          <p:cNvPr id="4" name="Picture 3">
            <a:extLst>
              <a:ext uri="{FF2B5EF4-FFF2-40B4-BE49-F238E27FC236}">
                <a16:creationId xmlns:a16="http://schemas.microsoft.com/office/drawing/2014/main" id="{F641560B-852C-004E-99EE-51333C8F4A9E}"/>
              </a:ext>
            </a:extLst>
          </p:cNvPr>
          <p:cNvPicPr>
            <a:picLocks noChangeAspect="1"/>
          </p:cNvPicPr>
          <p:nvPr/>
        </p:nvPicPr>
        <p:blipFill>
          <a:blip r:embed="rId4"/>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8D522D89-374E-A948-88F4-9644AB6F3C5C}"/>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384074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2664-AC24-4E4B-9579-808AE247472E}"/>
              </a:ext>
            </a:extLst>
          </p:cNvPr>
          <p:cNvSpPr>
            <a:spLocks noGrp="1"/>
          </p:cNvSpPr>
          <p:nvPr>
            <p:ph type="title"/>
          </p:nvPr>
        </p:nvSpPr>
        <p:spPr/>
        <p:txBody>
          <a:bodyPr>
            <a:normAutofit fontScale="90000"/>
          </a:bodyPr>
          <a:lstStyle/>
          <a:p>
            <a:r>
              <a:rPr lang="en-GB" dirty="0"/>
              <a:t>Brainteaser 1</a:t>
            </a:r>
            <a:br>
              <a:rPr lang="en-GB" dirty="0"/>
            </a:br>
            <a:endParaRPr lang="en-US" dirty="0"/>
          </a:p>
        </p:txBody>
      </p:sp>
      <p:sp>
        <p:nvSpPr>
          <p:cNvPr id="3" name="Content Placeholder 2">
            <a:extLst>
              <a:ext uri="{FF2B5EF4-FFF2-40B4-BE49-F238E27FC236}">
                <a16:creationId xmlns:a16="http://schemas.microsoft.com/office/drawing/2014/main" id="{5BF18037-CE15-6046-BF04-A9100C7718E4}"/>
              </a:ext>
            </a:extLst>
          </p:cNvPr>
          <p:cNvSpPr>
            <a:spLocks noGrp="1"/>
          </p:cNvSpPr>
          <p:nvPr>
            <p:ph idx="1"/>
          </p:nvPr>
        </p:nvSpPr>
        <p:spPr>
          <a:xfrm>
            <a:off x="457200" y="1124745"/>
            <a:ext cx="8229600" cy="4464496"/>
          </a:xfrm>
        </p:spPr>
        <p:txBody>
          <a:bodyPr>
            <a:normAutofit fontScale="92500" lnSpcReduction="20000"/>
          </a:bodyPr>
          <a:lstStyle/>
          <a:p>
            <a:pPr marL="0" indent="0">
              <a:buNone/>
            </a:pPr>
            <a:r>
              <a:rPr lang="en-GB" dirty="0"/>
              <a:t>Solve the following brainteaser, without discussing it.</a:t>
            </a:r>
          </a:p>
          <a:p>
            <a:pPr marL="0" indent="0">
              <a:buNone/>
            </a:pPr>
            <a:r>
              <a:rPr lang="en-GB" dirty="0"/>
              <a:t>In a mathematics test, no two pupils scored the same. Brian scored less than 4 and Julie scored more than 6, but did not get full marks. Simon’s score was the sum of Brian’s and David’s. Rachel scored three times as many as Brian. Brian, Julie and Rachel all scored even numbers, while Simon’s and David’s scores were both odd. David’s score was half of Rachel’s. </a:t>
            </a:r>
          </a:p>
          <a:p>
            <a:pPr marL="0" indent="0">
              <a:buNone/>
            </a:pPr>
            <a:r>
              <a:rPr lang="en-GB" dirty="0"/>
              <a:t>What did each pupil score out of 10?</a:t>
            </a:r>
            <a:endParaRPr lang="en-US" dirty="0"/>
          </a:p>
        </p:txBody>
      </p:sp>
      <p:pic>
        <p:nvPicPr>
          <p:cNvPr id="4" name="Picture 3">
            <a:extLst>
              <a:ext uri="{FF2B5EF4-FFF2-40B4-BE49-F238E27FC236}">
                <a16:creationId xmlns:a16="http://schemas.microsoft.com/office/drawing/2014/main" id="{0A9CB804-B36D-8E44-8C23-4BF9C0DF26FD}"/>
              </a:ext>
            </a:extLst>
          </p:cNvPr>
          <p:cNvPicPr>
            <a:picLocks noChangeAspect="1"/>
          </p:cNvPicPr>
          <p:nvPr/>
        </p:nvPicPr>
        <p:blipFill>
          <a:blip r:embed="rId3"/>
          <a:stretch>
            <a:fillRect/>
          </a:stretch>
        </p:blipFill>
        <p:spPr>
          <a:xfrm>
            <a:off x="7391400" y="5956300"/>
            <a:ext cx="1524000" cy="704850"/>
          </a:xfrm>
          <a:prstGeom prst="rect">
            <a:avLst/>
          </a:prstGeom>
        </p:spPr>
      </p:pic>
      <p:pic>
        <p:nvPicPr>
          <p:cNvPr id="5" name="Picture 4">
            <a:extLst>
              <a:ext uri="{FF2B5EF4-FFF2-40B4-BE49-F238E27FC236}">
                <a16:creationId xmlns:a16="http://schemas.microsoft.com/office/drawing/2014/main" id="{D144E0FF-C55D-944F-8E7B-214E0BE1630E}"/>
              </a:ext>
            </a:extLst>
          </p:cNvPr>
          <p:cNvPicPr>
            <a:picLocks noChangeAspect="1"/>
          </p:cNvPicPr>
          <p:nvPr/>
        </p:nvPicPr>
        <p:blipFill>
          <a:blip r:embed="rId4"/>
          <a:stretch>
            <a:fillRect/>
          </a:stretch>
        </p:blipFill>
        <p:spPr>
          <a:xfrm>
            <a:off x="228600" y="5715000"/>
            <a:ext cx="2667001" cy="1143000"/>
          </a:xfrm>
          <a:prstGeom prst="rect">
            <a:avLst/>
          </a:prstGeom>
        </p:spPr>
      </p:pic>
    </p:spTree>
    <p:extLst>
      <p:ext uri="{BB962C8B-B14F-4D97-AF65-F5344CB8AC3E}">
        <p14:creationId xmlns:p14="http://schemas.microsoft.com/office/powerpoint/2010/main" val="305272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A800-C0F3-194C-9F57-7924E8F5D094}"/>
              </a:ext>
            </a:extLst>
          </p:cNvPr>
          <p:cNvSpPr>
            <a:spLocks noGrp="1"/>
          </p:cNvSpPr>
          <p:nvPr>
            <p:ph type="title"/>
          </p:nvPr>
        </p:nvSpPr>
        <p:spPr/>
        <p:txBody>
          <a:bodyPr/>
          <a:lstStyle/>
          <a:p>
            <a:r>
              <a:rPr lang="en-US" dirty="0"/>
              <a:t>Washing Up </a:t>
            </a:r>
          </a:p>
        </p:txBody>
      </p:sp>
      <p:sp>
        <p:nvSpPr>
          <p:cNvPr id="3" name="Content Placeholder 2">
            <a:extLst>
              <a:ext uri="{FF2B5EF4-FFF2-40B4-BE49-F238E27FC236}">
                <a16:creationId xmlns:a16="http://schemas.microsoft.com/office/drawing/2014/main" id="{325AF2F9-BF5A-D144-BDF9-E4AE256041CA}"/>
              </a:ext>
            </a:extLst>
          </p:cNvPr>
          <p:cNvSpPr>
            <a:spLocks noGrp="1"/>
          </p:cNvSpPr>
          <p:nvPr>
            <p:ph idx="1"/>
          </p:nvPr>
        </p:nvSpPr>
        <p:spPr/>
        <p:txBody>
          <a:bodyPr/>
          <a:lstStyle/>
          <a:p>
            <a:pPr marL="0" indent="0">
              <a:buNone/>
            </a:pPr>
            <a:r>
              <a:rPr lang="en-GB" dirty="0"/>
              <a:t/>
            </a:r>
            <a:br>
              <a:rPr lang="en-GB" dirty="0"/>
            </a:br>
            <a:endParaRPr lang="en-US" dirty="0"/>
          </a:p>
        </p:txBody>
      </p:sp>
      <p:pic>
        <p:nvPicPr>
          <p:cNvPr id="4" name="Picture 3">
            <a:extLst>
              <a:ext uri="{FF2B5EF4-FFF2-40B4-BE49-F238E27FC236}">
                <a16:creationId xmlns:a16="http://schemas.microsoft.com/office/drawing/2014/main" id="{D39A112D-5C95-0A46-B72B-7C25EA8DB892}"/>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0BB2BB24-DF96-034E-835E-53F345231DE0}"/>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6" name="Picture 5"/>
          <p:cNvPicPr>
            <a:picLocks noChangeAspect="1"/>
          </p:cNvPicPr>
          <p:nvPr/>
        </p:nvPicPr>
        <p:blipFill>
          <a:blip r:embed="rId5"/>
          <a:stretch>
            <a:fillRect/>
          </a:stretch>
        </p:blipFill>
        <p:spPr>
          <a:xfrm>
            <a:off x="2699792" y="1600200"/>
            <a:ext cx="4410075" cy="4010025"/>
          </a:xfrm>
          <a:prstGeom prst="rect">
            <a:avLst/>
          </a:prstGeom>
        </p:spPr>
      </p:pic>
    </p:spTree>
    <p:extLst>
      <p:ext uri="{BB962C8B-B14F-4D97-AF65-F5344CB8AC3E}">
        <p14:creationId xmlns:p14="http://schemas.microsoft.com/office/powerpoint/2010/main" val="15732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Maths Across the Curriculum</a:t>
            </a:r>
            <a:br>
              <a:rPr lang="en-GB" dirty="0"/>
            </a:br>
            <a:r>
              <a:rPr lang="en-GB" dirty="0" smtClean="0"/>
              <a:t>21</a:t>
            </a:r>
            <a:r>
              <a:rPr lang="en-GB" baseline="30000" dirty="0" smtClean="0"/>
              <a:t>st</a:t>
            </a:r>
            <a:r>
              <a:rPr lang="en-GB" dirty="0" smtClean="0"/>
              <a:t> December 2023</a:t>
            </a:r>
            <a:endParaRPr lang="en-GB" dirty="0"/>
          </a:p>
        </p:txBody>
      </p:sp>
      <p:sp>
        <p:nvSpPr>
          <p:cNvPr id="3" name="Subtitle 2"/>
          <p:cNvSpPr>
            <a:spLocks noGrp="1"/>
          </p:cNvSpPr>
          <p:nvPr>
            <p:ph type="subTitle" idx="1"/>
          </p:nvPr>
        </p:nvSpPr>
        <p:spPr/>
        <p:txBody>
          <a:bodyPr>
            <a:normAutofit fontScale="92500" lnSpcReduction="20000"/>
          </a:bodyPr>
          <a:lstStyle/>
          <a:p>
            <a:r>
              <a:rPr lang="en-GB" dirty="0"/>
              <a:t>Rose-Marie </a:t>
            </a:r>
            <a:r>
              <a:rPr lang="en-GB" dirty="0" smtClean="0"/>
              <a:t>Rochester</a:t>
            </a:r>
          </a:p>
          <a:p>
            <a:r>
              <a:rPr lang="en-GB" dirty="0" smtClean="0"/>
              <a:t>Maths Hub Lead/ BHCET </a:t>
            </a:r>
            <a:r>
              <a:rPr lang="en-GB" dirty="0" smtClean="0"/>
              <a:t>Director of Maths </a:t>
            </a:r>
          </a:p>
          <a:p>
            <a:r>
              <a:rPr lang="en-GB" dirty="0" smtClean="0"/>
              <a:t>rochesterr@carmel.bhcet.org.uk</a:t>
            </a:r>
            <a:endParaRPr lang="en-GB" dirty="0"/>
          </a:p>
        </p:txBody>
      </p:sp>
      <p:pic>
        <p:nvPicPr>
          <p:cNvPr id="4" name="Picture 3"/>
          <p:cNvPicPr>
            <a:picLocks noChangeAspect="1"/>
          </p:cNvPicPr>
          <p:nvPr/>
        </p:nvPicPr>
        <p:blipFill>
          <a:blip r:embed="rId3"/>
          <a:stretch>
            <a:fillRect/>
          </a:stretch>
        </p:blipFill>
        <p:spPr>
          <a:xfrm>
            <a:off x="251520" y="5517232"/>
            <a:ext cx="2667001" cy="1143000"/>
          </a:xfrm>
          <a:prstGeom prst="rect">
            <a:avLst/>
          </a:prstGeom>
        </p:spPr>
      </p:pic>
      <p:pic>
        <p:nvPicPr>
          <p:cNvPr id="5" name="Picture 4"/>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6899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inspector calls re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0728"/>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BFF7F7-C266-410A-B55F-BE30D307C920}"/>
              </a:ext>
            </a:extLst>
          </p:cNvPr>
          <p:cNvPicPr>
            <a:picLocks noChangeAspect="1"/>
          </p:cNvPicPr>
          <p:nvPr/>
        </p:nvPicPr>
        <p:blipFill>
          <a:blip r:embed="rId4"/>
          <a:stretch>
            <a:fillRect/>
          </a:stretch>
        </p:blipFill>
        <p:spPr>
          <a:xfrm>
            <a:off x="251520" y="5598368"/>
            <a:ext cx="2667001" cy="1143000"/>
          </a:xfrm>
          <a:prstGeom prst="rect">
            <a:avLst/>
          </a:prstGeom>
        </p:spPr>
      </p:pic>
      <p:pic>
        <p:nvPicPr>
          <p:cNvPr id="4" name="Picture 3">
            <a:extLst>
              <a:ext uri="{FF2B5EF4-FFF2-40B4-BE49-F238E27FC236}">
                <a16:creationId xmlns:a16="http://schemas.microsoft.com/office/drawing/2014/main" id="{EE7D9F6E-8E04-4F65-8BA9-907742CFD420}"/>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58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the Maths Curriculum</a:t>
            </a:r>
          </a:p>
        </p:txBody>
      </p:sp>
      <p:sp>
        <p:nvSpPr>
          <p:cNvPr id="3" name="Content Placeholder 2"/>
          <p:cNvSpPr>
            <a:spLocks noGrp="1"/>
          </p:cNvSpPr>
          <p:nvPr>
            <p:ph idx="1"/>
          </p:nvPr>
        </p:nvSpPr>
        <p:spPr/>
        <p:txBody>
          <a:bodyPr/>
          <a:lstStyle/>
          <a:p>
            <a:r>
              <a:rPr lang="en-US" dirty="0"/>
              <a:t>Fluency </a:t>
            </a:r>
          </a:p>
          <a:p>
            <a:r>
              <a:rPr lang="en-US" dirty="0"/>
              <a:t>Reasoning </a:t>
            </a:r>
          </a:p>
          <a:p>
            <a:r>
              <a:rPr lang="en-US" dirty="0"/>
              <a:t>Problem Solving</a:t>
            </a:r>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21066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C3B00585-447D-DF43-BD4F-4E434C0844E3}"/>
              </a:ext>
            </a:extLst>
          </p:cNvPr>
          <p:cNvPicPr>
            <a:picLocks noChangeAspect="1"/>
          </p:cNvPicPr>
          <p:nvPr/>
        </p:nvPicPr>
        <p:blipFill rotWithShape="1">
          <a:blip r:embed="rId5"/>
          <a:srcRect l="27950" t="24788" r="27950" b="17785"/>
          <a:stretch/>
        </p:blipFill>
        <p:spPr>
          <a:xfrm>
            <a:off x="1115616" y="183312"/>
            <a:ext cx="7037783" cy="5333920"/>
          </a:xfrm>
          <a:prstGeom prst="rect">
            <a:avLst/>
          </a:prstGeom>
          <a:ln w="38100" cap="sq">
            <a:solidFill>
              <a:srgbClr val="00628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457200" y="274638"/>
            <a:ext cx="8229600" cy="633412"/>
          </a:xfrm>
        </p:spPr>
        <p:txBody>
          <a:bodyPr>
            <a:normAutofit fontScale="90000"/>
          </a:bodyPr>
          <a:lstStyle/>
          <a:p>
            <a:pPr eaLnBrk="1" hangingPunct="1"/>
            <a:r>
              <a:rPr lang="en-GB" altLang="en-US" sz="4000" dirty="0"/>
              <a:t>What’s it Worth?</a:t>
            </a:r>
          </a:p>
        </p:txBody>
      </p:sp>
      <p:sp>
        <p:nvSpPr>
          <p:cNvPr id="45058" name="Rectangle 5"/>
          <p:cNvSpPr>
            <a:spLocks noGrp="1" noChangeArrowheads="1"/>
          </p:cNvSpPr>
          <p:nvPr>
            <p:ph idx="1"/>
          </p:nvPr>
        </p:nvSpPr>
        <p:spPr>
          <a:xfrm>
            <a:off x="611188" y="981075"/>
            <a:ext cx="3384550" cy="4895850"/>
          </a:xfrm>
        </p:spPr>
        <p:txBody>
          <a:bodyPr/>
          <a:lstStyle/>
          <a:p>
            <a:pPr marL="0" indent="0" eaLnBrk="1" hangingPunct="1">
              <a:lnSpc>
                <a:spcPct val="90000"/>
              </a:lnSpc>
              <a:buFont typeface="Wingdings" charset="2"/>
              <a:buNone/>
            </a:pPr>
            <a:r>
              <a:rPr lang="en-GB" altLang="en-US" sz="2400" dirty="0"/>
              <a:t>Each symbol has a numerical value. </a:t>
            </a:r>
            <a:br>
              <a:rPr lang="en-GB" altLang="en-US" sz="2400" dirty="0"/>
            </a:br>
            <a:r>
              <a:rPr lang="en-GB" altLang="en-US" sz="2400" dirty="0"/>
              <a:t/>
            </a:r>
            <a:br>
              <a:rPr lang="en-GB" altLang="en-US" sz="2400" dirty="0"/>
            </a:br>
            <a:r>
              <a:rPr lang="en-GB" altLang="en-US" sz="2400" dirty="0"/>
              <a:t>The total for the symbols is written at the end of each row and column. </a:t>
            </a:r>
          </a:p>
          <a:p>
            <a:pPr marL="0" indent="0" eaLnBrk="1" hangingPunct="1">
              <a:lnSpc>
                <a:spcPct val="90000"/>
              </a:lnSpc>
              <a:buFont typeface="Wingdings" charset="2"/>
              <a:buNone/>
            </a:pPr>
            <a:endParaRPr lang="en-GB" altLang="en-US" sz="2400" dirty="0"/>
          </a:p>
          <a:p>
            <a:pPr marL="0" indent="0" eaLnBrk="1" hangingPunct="1">
              <a:lnSpc>
                <a:spcPct val="90000"/>
              </a:lnSpc>
              <a:buFont typeface="Wingdings" charset="2"/>
              <a:buNone/>
            </a:pPr>
            <a:r>
              <a:rPr lang="en-GB" altLang="en-US" sz="2400" dirty="0"/>
              <a:t>Can you find the missing total that should go where the question mark has been put? </a:t>
            </a:r>
          </a:p>
        </p:txBody>
      </p:sp>
      <p:pic>
        <p:nvPicPr>
          <p:cNvPr id="45059" name="Picture 9" descr="worth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52513"/>
            <a:ext cx="498633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391400" y="5867400"/>
            <a:ext cx="1524000" cy="704850"/>
          </a:xfrm>
          <a:prstGeom prst="rect">
            <a:avLst/>
          </a:prstGeom>
        </p:spPr>
      </p:pic>
      <p:pic>
        <p:nvPicPr>
          <p:cNvPr id="6" name="Picture 5"/>
          <p:cNvPicPr>
            <a:picLocks noChangeAspect="1"/>
          </p:cNvPicPr>
          <p:nvPr/>
        </p:nvPicPr>
        <p:blipFill>
          <a:blip r:embed="rId5"/>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49976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13106400" cy="1143000"/>
          </a:xfrm>
        </p:spPr>
        <p:txBody>
          <a:bodyPr/>
          <a:lstStyle/>
          <a:p>
            <a:r>
              <a:rPr lang="en-GB" altLang="en-US" dirty="0"/>
              <a:t>Keys to success</a:t>
            </a:r>
            <a:endParaRPr lang="en-GB" dirty="0"/>
          </a:p>
        </p:txBody>
      </p:sp>
      <p:pic>
        <p:nvPicPr>
          <p:cNvPr id="4" name="Picture 3"/>
          <p:cNvPicPr>
            <a:picLocks noChangeAspect="1"/>
          </p:cNvPicPr>
          <p:nvPr/>
        </p:nvPicPr>
        <p:blipFill>
          <a:blip r:embed="rId3"/>
          <a:stretch>
            <a:fillRect/>
          </a:stretch>
        </p:blipFill>
        <p:spPr>
          <a:xfrm>
            <a:off x="0" y="5554663"/>
            <a:ext cx="2667001" cy="1143000"/>
          </a:xfrm>
          <a:prstGeom prst="rect">
            <a:avLst/>
          </a:prstGeom>
        </p:spPr>
      </p:pic>
      <p:pic>
        <p:nvPicPr>
          <p:cNvPr id="5" name="Picture 4"/>
          <p:cNvPicPr>
            <a:picLocks noChangeAspect="1"/>
          </p:cNvPicPr>
          <p:nvPr/>
        </p:nvPicPr>
        <p:blipFill>
          <a:blip r:embed="rId4"/>
          <a:stretch>
            <a:fillRect/>
          </a:stretch>
        </p:blipFill>
        <p:spPr>
          <a:xfrm>
            <a:off x="7391400" y="5867400"/>
            <a:ext cx="1524000" cy="704850"/>
          </a:xfrm>
          <a:prstGeom prst="rect">
            <a:avLst/>
          </a:prstGeom>
        </p:spPr>
      </p:pic>
      <p:sp>
        <p:nvSpPr>
          <p:cNvPr id="6" name="Content Placeholder 5">
            <a:extLst>
              <a:ext uri="{FF2B5EF4-FFF2-40B4-BE49-F238E27FC236}">
                <a16:creationId xmlns:a16="http://schemas.microsoft.com/office/drawing/2014/main" id="{40865D23-3121-4078-A332-2AA71CBD363C}"/>
              </a:ext>
            </a:extLst>
          </p:cNvPr>
          <p:cNvSpPr>
            <a:spLocks noGrp="1"/>
          </p:cNvSpPr>
          <p:nvPr>
            <p:ph idx="1"/>
          </p:nvPr>
        </p:nvSpPr>
        <p:spPr/>
        <p:txBody>
          <a:bodyPr/>
          <a:lstStyle/>
          <a:p>
            <a:r>
              <a:rPr lang="en-GB" altLang="en-US" dirty="0"/>
              <a:t>Visualisation</a:t>
            </a:r>
          </a:p>
          <a:p>
            <a:r>
              <a:rPr lang="en-GB" altLang="en-US" dirty="0"/>
              <a:t>Number sense</a:t>
            </a:r>
          </a:p>
          <a:p>
            <a:r>
              <a:rPr lang="en-GB" altLang="en-US" dirty="0"/>
              <a:t>Generalisation</a:t>
            </a:r>
          </a:p>
          <a:p>
            <a:r>
              <a:rPr lang="en-GB" altLang="en-US" dirty="0"/>
              <a:t>Metacognition</a:t>
            </a:r>
          </a:p>
          <a:p>
            <a:r>
              <a:rPr lang="en-GB" altLang="en-US" dirty="0"/>
              <a:t>Communication </a:t>
            </a:r>
          </a:p>
          <a:p>
            <a:endParaRPr lang="en-GB" dirty="0"/>
          </a:p>
        </p:txBody>
      </p:sp>
    </p:spTree>
    <p:extLst>
      <p:ext uri="{BB962C8B-B14F-4D97-AF65-F5344CB8AC3E}">
        <p14:creationId xmlns:p14="http://schemas.microsoft.com/office/powerpoint/2010/main" val="679266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23963"/>
            <a:ext cx="6805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391400" y="5867400"/>
            <a:ext cx="1524000" cy="704850"/>
          </a:xfrm>
          <a:prstGeom prst="rect">
            <a:avLst/>
          </a:prstGeom>
        </p:spPr>
      </p:pic>
      <p:pic>
        <p:nvPicPr>
          <p:cNvPr id="4" name="Picture 3"/>
          <p:cNvPicPr>
            <a:picLocks noChangeAspect="1"/>
          </p:cNvPicPr>
          <p:nvPr/>
        </p:nvPicPr>
        <p:blipFill>
          <a:blip r:embed="rId5"/>
          <a:stretch>
            <a:fillRect/>
          </a:stretch>
        </p:blipFill>
        <p:spPr>
          <a:xfrm>
            <a:off x="251520" y="5517232"/>
            <a:ext cx="2667001" cy="1143000"/>
          </a:xfrm>
          <a:prstGeom prst="rect">
            <a:avLst/>
          </a:prstGeom>
        </p:spPr>
      </p:pic>
      <p:sp>
        <p:nvSpPr>
          <p:cNvPr id="2" name="TextBox 1">
            <a:extLst>
              <a:ext uri="{FF2B5EF4-FFF2-40B4-BE49-F238E27FC236}">
                <a16:creationId xmlns:a16="http://schemas.microsoft.com/office/drawing/2014/main" id="{781B97CE-C94B-5549-9E56-A725C9E121B3}"/>
              </a:ext>
            </a:extLst>
          </p:cNvPr>
          <p:cNvSpPr txBox="1"/>
          <p:nvPr/>
        </p:nvSpPr>
        <p:spPr>
          <a:xfrm>
            <a:off x="1187624" y="764704"/>
            <a:ext cx="6532389" cy="523220"/>
          </a:xfrm>
          <a:prstGeom prst="rect">
            <a:avLst/>
          </a:prstGeom>
          <a:noFill/>
        </p:spPr>
        <p:txBody>
          <a:bodyPr wrap="square" rtlCol="0">
            <a:spAutoFit/>
          </a:bodyPr>
          <a:lstStyle/>
          <a:p>
            <a:r>
              <a:rPr lang="en-US" sz="2800" dirty="0"/>
              <a:t>Bar Modelling</a:t>
            </a:r>
          </a:p>
        </p:txBody>
      </p:sp>
    </p:spTree>
    <p:extLst>
      <p:ext uri="{BB962C8B-B14F-4D97-AF65-F5344CB8AC3E}">
        <p14:creationId xmlns:p14="http://schemas.microsoft.com/office/powerpoint/2010/main" val="94385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42FDEC-8131-496E-9FFC-E704EF26B1CC}"/>
              </a:ext>
            </a:extLst>
          </p:cNvPr>
          <p:cNvSpPr>
            <a:spLocks noGrp="1"/>
          </p:cNvSpPr>
          <p:nvPr>
            <p:ph idx="1"/>
          </p:nvPr>
        </p:nvSpPr>
        <p:spPr>
          <a:xfrm>
            <a:off x="386953" y="1417639"/>
            <a:ext cx="8574167" cy="2288956"/>
          </a:xfrm>
        </p:spPr>
        <p:txBody>
          <a:bodyPr>
            <a:normAutofit fontScale="77500" lnSpcReduction="20000"/>
          </a:bodyPr>
          <a:lstStyle/>
          <a:p>
            <a:pPr marL="0" indent="0">
              <a:spcBef>
                <a:spcPct val="0"/>
              </a:spcBef>
              <a:buNone/>
            </a:pPr>
            <a:r>
              <a:rPr lang="en-GB" altLang="en-US" dirty="0">
                <a:solidFill>
                  <a:srgbClr val="00628C"/>
                </a:solidFill>
              </a:rPr>
              <a:t>Farmer Brown has a third of the sheep that Farmer Giles has.</a:t>
            </a:r>
          </a:p>
          <a:p>
            <a:pPr marL="0" indent="0">
              <a:spcBef>
                <a:spcPct val="0"/>
              </a:spcBef>
              <a:buNone/>
            </a:pPr>
            <a:r>
              <a:rPr lang="en-GB" altLang="en-US" dirty="0">
                <a:solidFill>
                  <a:srgbClr val="00628C"/>
                </a:solidFill>
              </a:rPr>
              <a:t> </a:t>
            </a:r>
          </a:p>
          <a:p>
            <a:pPr marL="0" indent="0">
              <a:spcBef>
                <a:spcPct val="0"/>
              </a:spcBef>
              <a:buNone/>
            </a:pPr>
            <a:r>
              <a:rPr lang="en-GB" altLang="en-US" dirty="0">
                <a:solidFill>
                  <a:srgbClr val="00628C"/>
                </a:solidFill>
              </a:rPr>
              <a:t>After 12 of farmer Giles’ sheep escape into Farmer Brown’s field they have the same amount.</a:t>
            </a:r>
          </a:p>
          <a:p>
            <a:pPr marL="0" indent="0">
              <a:spcBef>
                <a:spcPct val="0"/>
              </a:spcBef>
              <a:buNone/>
            </a:pPr>
            <a:endParaRPr lang="en-GB" altLang="en-US" dirty="0">
              <a:solidFill>
                <a:srgbClr val="00628C"/>
              </a:solidFill>
            </a:endParaRPr>
          </a:p>
          <a:p>
            <a:pPr marL="0" indent="0">
              <a:spcBef>
                <a:spcPct val="0"/>
              </a:spcBef>
              <a:buNone/>
            </a:pPr>
            <a:r>
              <a:rPr lang="en-GB" altLang="en-US" dirty="0">
                <a:solidFill>
                  <a:srgbClr val="00628C"/>
                </a:solidFill>
              </a:rPr>
              <a:t>How many sheep do they have in total?</a:t>
            </a:r>
          </a:p>
        </p:txBody>
      </p:sp>
      <p:sp>
        <p:nvSpPr>
          <p:cNvPr id="5" name="Rectangle 4">
            <a:extLst>
              <a:ext uri="{FF2B5EF4-FFF2-40B4-BE49-F238E27FC236}">
                <a16:creationId xmlns:a16="http://schemas.microsoft.com/office/drawing/2014/main" id="{8AF89A58-9244-4D48-BD7E-43C217730617}"/>
              </a:ext>
            </a:extLst>
          </p:cNvPr>
          <p:cNvSpPr>
            <a:spLocks noChangeArrowheads="1"/>
          </p:cNvSpPr>
          <p:nvPr/>
        </p:nvSpPr>
        <p:spPr bwMode="auto">
          <a:xfrm>
            <a:off x="5384067" y="3720973"/>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1350" dirty="0">
                <a:solidFill>
                  <a:schemeClr val="bg1"/>
                </a:solidFill>
              </a:rPr>
              <a:t>12</a:t>
            </a:r>
          </a:p>
        </p:txBody>
      </p:sp>
      <p:sp>
        <p:nvSpPr>
          <p:cNvPr id="7" name="Rectangle 6">
            <a:extLst>
              <a:ext uri="{FF2B5EF4-FFF2-40B4-BE49-F238E27FC236}">
                <a16:creationId xmlns:a16="http://schemas.microsoft.com/office/drawing/2014/main" id="{C0F61259-F68D-4862-A3F3-DC21D04D68A3}"/>
              </a:ext>
            </a:extLst>
          </p:cNvPr>
          <p:cNvSpPr>
            <a:spLocks noChangeArrowheads="1"/>
          </p:cNvSpPr>
          <p:nvPr/>
        </p:nvSpPr>
        <p:spPr bwMode="auto">
          <a:xfrm>
            <a:off x="5384067"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8" name="Rectangle 6">
            <a:extLst>
              <a:ext uri="{FF2B5EF4-FFF2-40B4-BE49-F238E27FC236}">
                <a16:creationId xmlns:a16="http://schemas.microsoft.com/office/drawing/2014/main" id="{3D22B33B-4E5D-48A2-9689-3153765E893A}"/>
              </a:ext>
            </a:extLst>
          </p:cNvPr>
          <p:cNvSpPr>
            <a:spLocks noChangeArrowheads="1"/>
          </p:cNvSpPr>
          <p:nvPr/>
        </p:nvSpPr>
        <p:spPr bwMode="auto">
          <a:xfrm>
            <a:off x="6489091" y="3720973"/>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10" name="Rectangle 6">
            <a:extLst>
              <a:ext uri="{FF2B5EF4-FFF2-40B4-BE49-F238E27FC236}">
                <a16:creationId xmlns:a16="http://schemas.microsoft.com/office/drawing/2014/main" id="{D82EE3D7-93C0-4847-A0CD-4296005A660C}"/>
              </a:ext>
            </a:extLst>
          </p:cNvPr>
          <p:cNvSpPr>
            <a:spLocks noChangeArrowheads="1"/>
          </p:cNvSpPr>
          <p:nvPr/>
        </p:nvSpPr>
        <p:spPr bwMode="auto">
          <a:xfrm>
            <a:off x="6489091"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11" name="Rectangle 6">
            <a:extLst>
              <a:ext uri="{FF2B5EF4-FFF2-40B4-BE49-F238E27FC236}">
                <a16:creationId xmlns:a16="http://schemas.microsoft.com/office/drawing/2014/main" id="{7AA6FDA0-D6E9-4858-87A0-A64F8F88942C}"/>
              </a:ext>
            </a:extLst>
          </p:cNvPr>
          <p:cNvSpPr>
            <a:spLocks noChangeArrowheads="1"/>
          </p:cNvSpPr>
          <p:nvPr/>
        </p:nvSpPr>
        <p:spPr bwMode="auto">
          <a:xfrm>
            <a:off x="7594116"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350" dirty="0">
              <a:solidFill>
                <a:schemeClr val="tx1"/>
              </a:solidFill>
            </a:endParaRPr>
          </a:p>
        </p:txBody>
      </p:sp>
      <p:sp>
        <p:nvSpPr>
          <p:cNvPr id="2" name="TextBox 1">
            <a:extLst>
              <a:ext uri="{FF2B5EF4-FFF2-40B4-BE49-F238E27FC236}">
                <a16:creationId xmlns:a16="http://schemas.microsoft.com/office/drawing/2014/main" id="{4A104AB4-90B5-4AE4-A463-942BC06DEB3D}"/>
              </a:ext>
            </a:extLst>
          </p:cNvPr>
          <p:cNvSpPr txBox="1"/>
          <p:nvPr/>
        </p:nvSpPr>
        <p:spPr>
          <a:xfrm>
            <a:off x="5040630" y="3726180"/>
            <a:ext cx="388620" cy="300082"/>
          </a:xfrm>
          <a:prstGeom prst="rect">
            <a:avLst/>
          </a:prstGeom>
          <a:noFill/>
        </p:spPr>
        <p:txBody>
          <a:bodyPr wrap="square" rtlCol="0">
            <a:spAutoFit/>
          </a:bodyPr>
          <a:lstStyle/>
          <a:p>
            <a:r>
              <a:rPr lang="en-GB" sz="1350" dirty="0"/>
              <a:t>FB</a:t>
            </a:r>
          </a:p>
        </p:txBody>
      </p:sp>
      <p:sp>
        <p:nvSpPr>
          <p:cNvPr id="12" name="TextBox 11">
            <a:extLst>
              <a:ext uri="{FF2B5EF4-FFF2-40B4-BE49-F238E27FC236}">
                <a16:creationId xmlns:a16="http://schemas.microsoft.com/office/drawing/2014/main" id="{E4AD0625-DFE4-4408-BD18-882892A876C2}"/>
              </a:ext>
            </a:extLst>
          </p:cNvPr>
          <p:cNvSpPr txBox="1"/>
          <p:nvPr/>
        </p:nvSpPr>
        <p:spPr>
          <a:xfrm>
            <a:off x="5052060" y="4206240"/>
            <a:ext cx="388620" cy="300082"/>
          </a:xfrm>
          <a:prstGeom prst="rect">
            <a:avLst/>
          </a:prstGeom>
          <a:noFill/>
        </p:spPr>
        <p:txBody>
          <a:bodyPr wrap="square" rtlCol="0">
            <a:spAutoFit/>
          </a:bodyPr>
          <a:lstStyle/>
          <a:p>
            <a:r>
              <a:rPr lang="en-GB" sz="1350" dirty="0"/>
              <a:t>FG</a:t>
            </a:r>
          </a:p>
        </p:txBody>
      </p:sp>
      <p:sp>
        <p:nvSpPr>
          <p:cNvPr id="3" name="Right Brace 2">
            <a:extLst>
              <a:ext uri="{FF2B5EF4-FFF2-40B4-BE49-F238E27FC236}">
                <a16:creationId xmlns:a16="http://schemas.microsoft.com/office/drawing/2014/main" id="{C4EC3C72-8C69-4DBB-91EF-83F35B7FDA51}"/>
              </a:ext>
            </a:extLst>
          </p:cNvPr>
          <p:cNvSpPr/>
          <p:nvPr/>
        </p:nvSpPr>
        <p:spPr>
          <a:xfrm>
            <a:off x="7612380" y="3497580"/>
            <a:ext cx="480060" cy="1531620"/>
          </a:xfrm>
          <a:prstGeom prst="rightBrace">
            <a:avLst>
              <a:gd name="adj1" fmla="val 8333"/>
              <a:gd name="adj2" fmla="val 4925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3" name="TextBox 12">
            <a:extLst>
              <a:ext uri="{FF2B5EF4-FFF2-40B4-BE49-F238E27FC236}">
                <a16:creationId xmlns:a16="http://schemas.microsoft.com/office/drawing/2014/main" id="{DB05A160-06BC-4239-9725-1347B1A2552E}"/>
              </a:ext>
            </a:extLst>
          </p:cNvPr>
          <p:cNvSpPr txBox="1"/>
          <p:nvPr/>
        </p:nvSpPr>
        <p:spPr>
          <a:xfrm>
            <a:off x="7989570" y="3989071"/>
            <a:ext cx="1154430" cy="923330"/>
          </a:xfrm>
          <a:prstGeom prst="rect">
            <a:avLst/>
          </a:prstGeom>
          <a:noFill/>
        </p:spPr>
        <p:txBody>
          <a:bodyPr wrap="square" rtlCol="0">
            <a:spAutoFit/>
          </a:bodyPr>
          <a:lstStyle/>
          <a:p>
            <a:r>
              <a:rPr lang="en-GB" b="1" dirty="0"/>
              <a:t>Total = </a:t>
            </a:r>
          </a:p>
          <a:p>
            <a:r>
              <a:rPr lang="en-GB" b="1" dirty="0"/>
              <a:t>12 x 4 = 48</a:t>
            </a:r>
          </a:p>
        </p:txBody>
      </p:sp>
      <p:pic>
        <p:nvPicPr>
          <p:cNvPr id="14" name="Picture 13">
            <a:extLst>
              <a:ext uri="{FF2B5EF4-FFF2-40B4-BE49-F238E27FC236}">
                <a16:creationId xmlns:a16="http://schemas.microsoft.com/office/drawing/2014/main" id="{C5DED720-4A07-4BF0-B64B-57D4ADB6649F}"/>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15" name="Picture 14">
            <a:extLst>
              <a:ext uri="{FF2B5EF4-FFF2-40B4-BE49-F238E27FC236}">
                <a16:creationId xmlns:a16="http://schemas.microsoft.com/office/drawing/2014/main" id="{464165E2-6FFC-4FDE-86BA-4CCFD00769D3}"/>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5402223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3"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Arial" panose="020B0604020202020204" pitchFamily="34" charset="0"/>
              <a:buNone/>
              <a:defRPr/>
            </a:pPr>
            <a:r>
              <a:rPr lang="en-GB" dirty="0"/>
              <a:t>Generic Structures: </a:t>
            </a:r>
          </a:p>
          <a:p>
            <a:pPr marL="457200" indent="-457200" eaLnBrk="1" hangingPunct="1">
              <a:buFont typeface="Arial" panose="020B0604020202020204" pitchFamily="34" charset="0"/>
              <a:buChar char="•"/>
              <a:defRPr/>
            </a:pPr>
            <a:r>
              <a:rPr lang="en-GB" dirty="0"/>
              <a:t>hide and reveal</a:t>
            </a:r>
          </a:p>
          <a:p>
            <a:pPr marL="457200" indent="-457200" eaLnBrk="1" hangingPunct="1">
              <a:buFont typeface="Arial" panose="020B0604020202020204" pitchFamily="34" charset="0"/>
              <a:buChar char="•"/>
              <a:defRPr/>
            </a:pPr>
            <a:r>
              <a:rPr lang="en-GB" dirty="0"/>
              <a:t>sequencing</a:t>
            </a:r>
          </a:p>
          <a:p>
            <a:pPr eaLnBrk="1" hangingPunct="1">
              <a:buFont typeface="Arial" panose="020B0604020202020204" pitchFamily="34" charset="0"/>
              <a:buNone/>
              <a:defRPr/>
            </a:pPr>
            <a:endParaRPr lang="en-GB" dirty="0"/>
          </a:p>
        </p:txBody>
      </p:sp>
      <p:sp>
        <p:nvSpPr>
          <p:cNvPr id="64514" name="Title 1"/>
          <p:cNvSpPr>
            <a:spLocks noGrp="1"/>
          </p:cNvSpPr>
          <p:nvPr>
            <p:ph type="title"/>
          </p:nvPr>
        </p:nvSpPr>
        <p:spPr/>
        <p:txBody>
          <a:bodyPr/>
          <a:lstStyle/>
          <a:p>
            <a:pPr eaLnBrk="1" hangingPunct="1"/>
            <a:r>
              <a:rPr lang="en-US" altLang="en-US" dirty="0"/>
              <a:t>Mathematical Thinking</a:t>
            </a:r>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38186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87488" y="5456238"/>
            <a:ext cx="838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50000"/>
              </a:spcBef>
              <a:buClrTx/>
              <a:defRPr/>
            </a:pPr>
            <a:r>
              <a:rPr lang="en-GB" altLang="en-US" sz="1050" dirty="0">
                <a:solidFill>
                  <a:srgbClr val="00628C"/>
                </a:solidFill>
              </a:rPr>
              <a:t>Slide 7.4</a:t>
            </a:r>
          </a:p>
        </p:txBody>
      </p:sp>
      <p:sp>
        <p:nvSpPr>
          <p:cNvPr id="17411" name="Rectangle 3"/>
          <p:cNvSpPr>
            <a:spLocks noChangeArrowheads="1"/>
          </p:cNvSpPr>
          <p:nvPr/>
        </p:nvSpPr>
        <p:spPr bwMode="auto">
          <a:xfrm>
            <a:off x="3070225" y="930275"/>
            <a:ext cx="27352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225"/>
              </a:spcAft>
              <a:buClrTx/>
              <a:defRPr/>
            </a:pPr>
            <a:r>
              <a:rPr lang="en-GB" altLang="en-US" sz="1950" b="1" dirty="0">
                <a:solidFill>
                  <a:srgbClr val="00628C"/>
                </a:solidFill>
                <a:latin typeface="Arial Black" panose="020B0A04020102020204" pitchFamily="34" charset="0"/>
              </a:rPr>
              <a:t>Hide and reveal </a:t>
            </a:r>
          </a:p>
          <a:p>
            <a:pPr>
              <a:spcBef>
                <a:spcPct val="0"/>
              </a:spcBef>
              <a:spcAft>
                <a:spcPts val="450"/>
              </a:spcAft>
              <a:buClrTx/>
              <a:defRPr/>
            </a:pPr>
            <a:r>
              <a:rPr lang="en-GB" altLang="en-US" sz="1950" b="1" dirty="0">
                <a:solidFill>
                  <a:srgbClr val="00628C"/>
                </a:solidFill>
                <a:latin typeface="Arial Black" panose="020B0A04020102020204" pitchFamily="34" charset="0"/>
              </a:rPr>
              <a:t>reasoning activity</a:t>
            </a:r>
          </a:p>
        </p:txBody>
      </p:sp>
      <p:sp>
        <p:nvSpPr>
          <p:cNvPr id="17412" name="Rectangle 4"/>
          <p:cNvSpPr>
            <a:spLocks noChangeArrowheads="1"/>
          </p:cNvSpPr>
          <p:nvPr/>
        </p:nvSpPr>
        <p:spPr bwMode="auto">
          <a:xfrm>
            <a:off x="1674813" y="1787525"/>
            <a:ext cx="5541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50000"/>
              </a:spcBef>
              <a:buClrTx/>
              <a:defRPr/>
            </a:pPr>
            <a:r>
              <a:rPr lang="en-GB" altLang="en-US" sz="1350" b="1" dirty="0">
                <a:solidFill>
                  <a:srgbClr val="00628C"/>
                </a:solidFill>
                <a:latin typeface="Helvetica" panose="020B0604020202020204" pitchFamily="34" charset="0"/>
              </a:rPr>
              <a:t>How children travel to school</a:t>
            </a:r>
          </a:p>
        </p:txBody>
      </p:sp>
      <p:grpSp>
        <p:nvGrpSpPr>
          <p:cNvPr id="65540" name="Group 5"/>
          <p:cNvGrpSpPr>
            <a:grpSpLocks/>
          </p:cNvGrpSpPr>
          <p:nvPr/>
        </p:nvGrpSpPr>
        <p:grpSpPr bwMode="auto">
          <a:xfrm>
            <a:off x="6205538" y="1665288"/>
            <a:ext cx="866775" cy="509587"/>
            <a:chOff x="4606" y="679"/>
            <a:chExt cx="789" cy="428"/>
          </a:xfrm>
        </p:grpSpPr>
        <p:sp>
          <p:nvSpPr>
            <p:cNvPr id="17460" name="Rectangle 6"/>
            <p:cNvSpPr>
              <a:spLocks noChangeArrowheads="1"/>
            </p:cNvSpPr>
            <p:nvPr/>
          </p:nvSpPr>
          <p:spPr bwMode="auto">
            <a:xfrm>
              <a:off x="4607" y="742"/>
              <a:ext cx="132" cy="132"/>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61" name="Rectangle 7"/>
            <p:cNvSpPr>
              <a:spLocks noChangeArrowheads="1"/>
            </p:cNvSpPr>
            <p:nvPr/>
          </p:nvSpPr>
          <p:spPr bwMode="auto">
            <a:xfrm>
              <a:off x="4606" y="934"/>
              <a:ext cx="131" cy="13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62" name="Rectangle 8"/>
            <p:cNvSpPr>
              <a:spLocks noChangeArrowheads="1"/>
            </p:cNvSpPr>
            <p:nvPr/>
          </p:nvSpPr>
          <p:spPr bwMode="auto">
            <a:xfrm>
              <a:off x="4740" y="679"/>
              <a:ext cx="6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Girls</a:t>
              </a:r>
            </a:p>
          </p:txBody>
        </p:sp>
        <p:sp>
          <p:nvSpPr>
            <p:cNvPr id="17463" name="Rectangle 9"/>
            <p:cNvSpPr>
              <a:spLocks noChangeArrowheads="1"/>
            </p:cNvSpPr>
            <p:nvPr/>
          </p:nvSpPr>
          <p:spPr bwMode="auto">
            <a:xfrm>
              <a:off x="4752" y="874"/>
              <a:ext cx="6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Boys</a:t>
              </a:r>
            </a:p>
          </p:txBody>
        </p:sp>
      </p:grpSp>
      <p:sp>
        <p:nvSpPr>
          <p:cNvPr id="17414" name="Rectangle 10"/>
          <p:cNvSpPr>
            <a:spLocks noChangeArrowheads="1"/>
          </p:cNvSpPr>
          <p:nvPr/>
        </p:nvSpPr>
        <p:spPr bwMode="auto">
          <a:xfrm>
            <a:off x="3792538" y="5145088"/>
            <a:ext cx="19716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Mode of transport</a:t>
            </a:r>
          </a:p>
        </p:txBody>
      </p:sp>
      <p:sp>
        <p:nvSpPr>
          <p:cNvPr id="17415" name="Rectangle 11"/>
          <p:cNvSpPr>
            <a:spLocks noChangeArrowheads="1"/>
          </p:cNvSpPr>
          <p:nvPr/>
        </p:nvSpPr>
        <p:spPr bwMode="auto">
          <a:xfrm>
            <a:off x="2303463" y="2274888"/>
            <a:ext cx="4527550" cy="2608262"/>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52" name="Line 12"/>
          <p:cNvSpPr>
            <a:spLocks noChangeShapeType="1"/>
          </p:cNvSpPr>
          <p:nvPr/>
        </p:nvSpPr>
        <p:spPr bwMode="auto">
          <a:xfrm>
            <a:off x="2171700" y="3251200"/>
            <a:ext cx="46577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3" name="Line 13"/>
          <p:cNvSpPr>
            <a:spLocks noChangeShapeType="1"/>
          </p:cNvSpPr>
          <p:nvPr/>
        </p:nvSpPr>
        <p:spPr bwMode="auto">
          <a:xfrm>
            <a:off x="2179638" y="3783013"/>
            <a:ext cx="464978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4" name="Line 14"/>
          <p:cNvSpPr>
            <a:spLocks noChangeShapeType="1"/>
          </p:cNvSpPr>
          <p:nvPr/>
        </p:nvSpPr>
        <p:spPr bwMode="auto">
          <a:xfrm>
            <a:off x="2173288" y="4332288"/>
            <a:ext cx="465455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5" name="Line 15"/>
          <p:cNvSpPr>
            <a:spLocks noChangeShapeType="1"/>
          </p:cNvSpPr>
          <p:nvPr/>
        </p:nvSpPr>
        <p:spPr bwMode="auto">
          <a:xfrm>
            <a:off x="2301875" y="2273300"/>
            <a:ext cx="0" cy="27733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6" name="Line 16"/>
          <p:cNvSpPr>
            <a:spLocks noChangeShapeType="1"/>
          </p:cNvSpPr>
          <p:nvPr/>
        </p:nvSpPr>
        <p:spPr bwMode="auto">
          <a:xfrm>
            <a:off x="4879975" y="4889500"/>
            <a:ext cx="1588" cy="16033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7" name="Line 17"/>
          <p:cNvSpPr>
            <a:spLocks noChangeShapeType="1"/>
          </p:cNvSpPr>
          <p:nvPr/>
        </p:nvSpPr>
        <p:spPr bwMode="auto">
          <a:xfrm>
            <a:off x="5859463" y="4889500"/>
            <a:ext cx="0" cy="1508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8" name="Line 18"/>
          <p:cNvSpPr>
            <a:spLocks noChangeShapeType="1"/>
          </p:cNvSpPr>
          <p:nvPr/>
        </p:nvSpPr>
        <p:spPr bwMode="auto">
          <a:xfrm flipH="1">
            <a:off x="3135313" y="4884738"/>
            <a:ext cx="1587" cy="1714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9" name="Line 19"/>
          <p:cNvSpPr>
            <a:spLocks noChangeShapeType="1"/>
          </p:cNvSpPr>
          <p:nvPr/>
        </p:nvSpPr>
        <p:spPr bwMode="auto">
          <a:xfrm>
            <a:off x="4025900" y="4886325"/>
            <a:ext cx="0" cy="1539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60" name="Line 20"/>
          <p:cNvSpPr>
            <a:spLocks noChangeShapeType="1"/>
          </p:cNvSpPr>
          <p:nvPr/>
        </p:nvSpPr>
        <p:spPr bwMode="auto">
          <a:xfrm flipH="1">
            <a:off x="2176463" y="2271713"/>
            <a:ext cx="1143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7425" name="Rectangle 21"/>
          <p:cNvSpPr>
            <a:spLocks noChangeArrowheads="1"/>
          </p:cNvSpPr>
          <p:nvPr/>
        </p:nvSpPr>
        <p:spPr bwMode="auto">
          <a:xfrm>
            <a:off x="2514600" y="4886325"/>
            <a:ext cx="5873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walk</a:t>
            </a:r>
          </a:p>
        </p:txBody>
      </p:sp>
      <p:sp>
        <p:nvSpPr>
          <p:cNvPr id="17426" name="Rectangle 22"/>
          <p:cNvSpPr>
            <a:spLocks noChangeArrowheads="1"/>
          </p:cNvSpPr>
          <p:nvPr/>
        </p:nvSpPr>
        <p:spPr bwMode="auto">
          <a:xfrm>
            <a:off x="3367088" y="4886325"/>
            <a:ext cx="5318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train</a:t>
            </a:r>
          </a:p>
        </p:txBody>
      </p:sp>
      <p:sp>
        <p:nvSpPr>
          <p:cNvPr id="17427" name="Rectangle 23"/>
          <p:cNvSpPr>
            <a:spLocks noChangeArrowheads="1"/>
          </p:cNvSpPr>
          <p:nvPr/>
        </p:nvSpPr>
        <p:spPr bwMode="auto">
          <a:xfrm>
            <a:off x="4298950" y="4886325"/>
            <a:ext cx="3984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car</a:t>
            </a:r>
          </a:p>
        </p:txBody>
      </p:sp>
      <p:sp>
        <p:nvSpPr>
          <p:cNvPr id="17428" name="Rectangle 24"/>
          <p:cNvSpPr>
            <a:spLocks noChangeArrowheads="1"/>
          </p:cNvSpPr>
          <p:nvPr/>
        </p:nvSpPr>
        <p:spPr bwMode="auto">
          <a:xfrm>
            <a:off x="5180013" y="4900613"/>
            <a:ext cx="6921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bus</a:t>
            </a:r>
          </a:p>
        </p:txBody>
      </p:sp>
      <p:sp>
        <p:nvSpPr>
          <p:cNvPr id="17429" name="Rectangle 25"/>
          <p:cNvSpPr>
            <a:spLocks noChangeArrowheads="1"/>
          </p:cNvSpPr>
          <p:nvPr/>
        </p:nvSpPr>
        <p:spPr bwMode="auto">
          <a:xfrm>
            <a:off x="6084888" y="4886325"/>
            <a:ext cx="5746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other</a:t>
            </a:r>
          </a:p>
        </p:txBody>
      </p:sp>
      <p:sp>
        <p:nvSpPr>
          <p:cNvPr id="17430" name="Rectangle 26"/>
          <p:cNvSpPr>
            <a:spLocks noChangeArrowheads="1"/>
          </p:cNvSpPr>
          <p:nvPr/>
        </p:nvSpPr>
        <p:spPr bwMode="auto">
          <a:xfrm>
            <a:off x="3233738" y="4060825"/>
            <a:ext cx="303212" cy="814388"/>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31" name="Rectangle 27"/>
          <p:cNvSpPr>
            <a:spLocks noChangeArrowheads="1"/>
          </p:cNvSpPr>
          <p:nvPr/>
        </p:nvSpPr>
        <p:spPr bwMode="auto">
          <a:xfrm>
            <a:off x="3540125" y="3787775"/>
            <a:ext cx="304800" cy="1087438"/>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32" name="Rectangle 28"/>
          <p:cNvSpPr>
            <a:spLocks noChangeArrowheads="1"/>
          </p:cNvSpPr>
          <p:nvPr/>
        </p:nvSpPr>
        <p:spPr bwMode="auto">
          <a:xfrm>
            <a:off x="1997075" y="478313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0</a:t>
            </a:r>
          </a:p>
        </p:txBody>
      </p:sp>
      <p:sp>
        <p:nvSpPr>
          <p:cNvPr id="17433" name="Rectangle 29"/>
          <p:cNvSpPr>
            <a:spLocks noChangeArrowheads="1"/>
          </p:cNvSpPr>
          <p:nvPr/>
        </p:nvSpPr>
        <p:spPr bwMode="auto">
          <a:xfrm>
            <a:off x="1998663" y="419258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2</a:t>
            </a:r>
          </a:p>
        </p:txBody>
      </p:sp>
      <p:sp>
        <p:nvSpPr>
          <p:cNvPr id="17434" name="Rectangle 30"/>
          <p:cNvSpPr>
            <a:spLocks noChangeArrowheads="1"/>
          </p:cNvSpPr>
          <p:nvPr/>
        </p:nvSpPr>
        <p:spPr bwMode="auto">
          <a:xfrm>
            <a:off x="2008188" y="3629025"/>
            <a:ext cx="31908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4</a:t>
            </a:r>
          </a:p>
        </p:txBody>
      </p:sp>
      <p:sp>
        <p:nvSpPr>
          <p:cNvPr id="17435" name="Rectangle 31"/>
          <p:cNvSpPr>
            <a:spLocks noChangeArrowheads="1"/>
          </p:cNvSpPr>
          <p:nvPr/>
        </p:nvSpPr>
        <p:spPr bwMode="auto">
          <a:xfrm>
            <a:off x="1998663" y="3109913"/>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6</a:t>
            </a:r>
          </a:p>
        </p:txBody>
      </p:sp>
      <p:sp>
        <p:nvSpPr>
          <p:cNvPr id="17436" name="Rectangle 32"/>
          <p:cNvSpPr>
            <a:spLocks noChangeArrowheads="1"/>
          </p:cNvSpPr>
          <p:nvPr/>
        </p:nvSpPr>
        <p:spPr bwMode="auto">
          <a:xfrm>
            <a:off x="1997075" y="261778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8</a:t>
            </a:r>
          </a:p>
        </p:txBody>
      </p:sp>
      <p:sp>
        <p:nvSpPr>
          <p:cNvPr id="17437" name="Rectangle 33"/>
          <p:cNvSpPr>
            <a:spLocks noChangeArrowheads="1"/>
          </p:cNvSpPr>
          <p:nvPr/>
        </p:nvSpPr>
        <p:spPr bwMode="auto">
          <a:xfrm>
            <a:off x="1930400" y="2141538"/>
            <a:ext cx="3317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10</a:t>
            </a:r>
          </a:p>
        </p:txBody>
      </p:sp>
      <p:sp>
        <p:nvSpPr>
          <p:cNvPr id="17438" name="Rectangle 34"/>
          <p:cNvSpPr>
            <a:spLocks noChangeArrowheads="1"/>
          </p:cNvSpPr>
          <p:nvPr/>
        </p:nvSpPr>
        <p:spPr bwMode="auto">
          <a:xfrm rot="16200000">
            <a:off x="604838" y="3094037"/>
            <a:ext cx="23955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Number of children</a:t>
            </a:r>
          </a:p>
        </p:txBody>
      </p:sp>
      <p:sp>
        <p:nvSpPr>
          <p:cNvPr id="17439" name="Rectangle 35"/>
          <p:cNvSpPr>
            <a:spLocks noChangeArrowheads="1"/>
          </p:cNvSpPr>
          <p:nvPr/>
        </p:nvSpPr>
        <p:spPr bwMode="auto">
          <a:xfrm>
            <a:off x="4125913" y="3525838"/>
            <a:ext cx="304800" cy="1349375"/>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0" name="Rectangle 36"/>
          <p:cNvSpPr>
            <a:spLocks noChangeArrowheads="1"/>
          </p:cNvSpPr>
          <p:nvPr/>
        </p:nvSpPr>
        <p:spPr bwMode="auto">
          <a:xfrm>
            <a:off x="4437063" y="4579938"/>
            <a:ext cx="285750" cy="300037"/>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1" name="Rectangle 37"/>
          <p:cNvSpPr>
            <a:spLocks noChangeArrowheads="1"/>
          </p:cNvSpPr>
          <p:nvPr/>
        </p:nvSpPr>
        <p:spPr bwMode="auto">
          <a:xfrm>
            <a:off x="5043488" y="3792538"/>
            <a:ext cx="304800" cy="1087437"/>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2" name="Rectangle 38"/>
          <p:cNvSpPr>
            <a:spLocks noChangeArrowheads="1"/>
          </p:cNvSpPr>
          <p:nvPr/>
        </p:nvSpPr>
        <p:spPr bwMode="auto">
          <a:xfrm>
            <a:off x="5988050" y="4594225"/>
            <a:ext cx="304800" cy="284163"/>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3" name="Rectangle 39"/>
          <p:cNvSpPr>
            <a:spLocks noChangeArrowheads="1"/>
          </p:cNvSpPr>
          <p:nvPr/>
        </p:nvSpPr>
        <p:spPr bwMode="auto">
          <a:xfrm>
            <a:off x="6278563" y="4332288"/>
            <a:ext cx="304800" cy="54451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80" name="Line 40"/>
          <p:cNvSpPr>
            <a:spLocks noChangeShapeType="1"/>
          </p:cNvSpPr>
          <p:nvPr/>
        </p:nvSpPr>
        <p:spPr bwMode="auto">
          <a:xfrm>
            <a:off x="2163763" y="2765425"/>
            <a:ext cx="46577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7445" name="Rectangle 41"/>
          <p:cNvSpPr>
            <a:spLocks noChangeArrowheads="1"/>
          </p:cNvSpPr>
          <p:nvPr/>
        </p:nvSpPr>
        <p:spPr bwMode="auto">
          <a:xfrm>
            <a:off x="2449513" y="2533650"/>
            <a:ext cx="303212" cy="2343150"/>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6" name="Rectangle 42"/>
          <p:cNvSpPr>
            <a:spLocks noChangeArrowheads="1"/>
          </p:cNvSpPr>
          <p:nvPr/>
        </p:nvSpPr>
        <p:spPr bwMode="auto">
          <a:xfrm>
            <a:off x="2740025" y="2532063"/>
            <a:ext cx="304800" cy="2343150"/>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7" name="Rectangle 43"/>
          <p:cNvSpPr>
            <a:spLocks noChangeArrowheads="1"/>
          </p:cNvSpPr>
          <p:nvPr/>
        </p:nvSpPr>
        <p:spPr bwMode="auto">
          <a:xfrm>
            <a:off x="5349875" y="2767013"/>
            <a:ext cx="303213" cy="211296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84" name="Line 44"/>
          <p:cNvSpPr>
            <a:spLocks noChangeShapeType="1"/>
          </p:cNvSpPr>
          <p:nvPr/>
        </p:nvSpPr>
        <p:spPr bwMode="auto">
          <a:xfrm>
            <a:off x="2179638" y="4883150"/>
            <a:ext cx="4652962"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85" name="Line 45"/>
          <p:cNvSpPr>
            <a:spLocks noChangeShapeType="1"/>
          </p:cNvSpPr>
          <p:nvPr/>
        </p:nvSpPr>
        <p:spPr bwMode="auto">
          <a:xfrm>
            <a:off x="6832600" y="4883150"/>
            <a:ext cx="1588" cy="16033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 name="Rectangle 1"/>
          <p:cNvSpPr/>
          <p:nvPr/>
        </p:nvSpPr>
        <p:spPr>
          <a:xfrm>
            <a:off x="3136900" y="1817688"/>
            <a:ext cx="2516188" cy="23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49" name="Rectangle 48"/>
          <p:cNvSpPr/>
          <p:nvPr/>
        </p:nvSpPr>
        <p:spPr>
          <a:xfrm>
            <a:off x="2413000" y="4922838"/>
            <a:ext cx="693738" cy="20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0" name="Rectangle 49"/>
          <p:cNvSpPr/>
          <p:nvPr/>
        </p:nvSpPr>
        <p:spPr>
          <a:xfrm>
            <a:off x="3286125"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1" name="Rectangle 50"/>
          <p:cNvSpPr/>
          <p:nvPr/>
        </p:nvSpPr>
        <p:spPr>
          <a:xfrm>
            <a:off x="4132263" y="4937125"/>
            <a:ext cx="695325"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2" name="Rectangle 51"/>
          <p:cNvSpPr/>
          <p:nvPr/>
        </p:nvSpPr>
        <p:spPr>
          <a:xfrm>
            <a:off x="5070475"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3" name="Rectangle 52"/>
          <p:cNvSpPr/>
          <p:nvPr/>
        </p:nvSpPr>
        <p:spPr>
          <a:xfrm>
            <a:off x="6038850"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4" name="Rectangle 53"/>
          <p:cNvSpPr/>
          <p:nvPr/>
        </p:nvSpPr>
        <p:spPr>
          <a:xfrm>
            <a:off x="6418263" y="1685925"/>
            <a:ext cx="530225" cy="21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5" name="Rectangle 54"/>
          <p:cNvSpPr/>
          <p:nvPr/>
        </p:nvSpPr>
        <p:spPr>
          <a:xfrm>
            <a:off x="6408738" y="1941513"/>
            <a:ext cx="53975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6" name="Rectangle 55"/>
          <p:cNvSpPr/>
          <p:nvPr/>
        </p:nvSpPr>
        <p:spPr>
          <a:xfrm>
            <a:off x="1712913" y="2617788"/>
            <a:ext cx="206375" cy="194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7" name="Rectangle 56"/>
          <p:cNvSpPr/>
          <p:nvPr/>
        </p:nvSpPr>
        <p:spPr>
          <a:xfrm>
            <a:off x="3856038" y="5219700"/>
            <a:ext cx="1562100" cy="23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pic>
        <p:nvPicPr>
          <p:cNvPr id="58" name="Picture 57"/>
          <p:cNvPicPr>
            <a:picLocks noChangeAspect="1"/>
          </p:cNvPicPr>
          <p:nvPr/>
        </p:nvPicPr>
        <p:blipFill>
          <a:blip r:embed="rId3"/>
          <a:stretch>
            <a:fillRect/>
          </a:stretch>
        </p:blipFill>
        <p:spPr>
          <a:xfrm>
            <a:off x="7391400" y="5867400"/>
            <a:ext cx="1524000" cy="704850"/>
          </a:xfrm>
          <a:prstGeom prst="rect">
            <a:avLst/>
          </a:prstGeom>
        </p:spPr>
      </p:pic>
      <p:pic>
        <p:nvPicPr>
          <p:cNvPr id="59" name="Picture 58"/>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88432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7"/>
                                        </p:tgtEl>
                                      </p:cBhvr>
                                    </p:animEffect>
                                    <p:set>
                                      <p:cBhvr>
                                        <p:cTn id="12" dur="1" fill="hold">
                                          <p:stCondLst>
                                            <p:cond delay="499"/>
                                          </p:stCondLst>
                                        </p:cTn>
                                        <p:tgtEl>
                                          <p:spTgt spid="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0"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ppt_x"/>
                                          </p:val>
                                        </p:tav>
                                      </p:tavLst>
                                    </p:anim>
                                    <p:anim calcmode="lin" valueType="num">
                                      <p:cBhvr additive="base">
                                        <p:cTn id="22" dur="500"/>
                                        <p:tgtEl>
                                          <p:spTgt spid="49"/>
                                        </p:tgtEl>
                                        <p:attrNameLst>
                                          <p:attrName>ppt_y</p:attrName>
                                        </p:attrNameLst>
                                      </p:cBhvr>
                                      <p:tavLst>
                                        <p:tav tm="0">
                                          <p:val>
                                            <p:strVal val="ppt_y"/>
                                          </p:val>
                                        </p:tav>
                                        <p:tav tm="100000">
                                          <p:val>
                                            <p:strVal val="1+ppt_h/2"/>
                                          </p:val>
                                        </p:tav>
                                      </p:tavLst>
                                    </p:anim>
                                    <p:set>
                                      <p:cBhvr>
                                        <p:cTn id="23" dur="1" fill="hold">
                                          <p:stCondLst>
                                            <p:cond delay="499"/>
                                          </p:stCondLst>
                                        </p:cTn>
                                        <p:tgtEl>
                                          <p:spTgt spid="49"/>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50"/>
                                        </p:tgtEl>
                                        <p:attrNameLst>
                                          <p:attrName>ppt_x</p:attrName>
                                        </p:attrNameLst>
                                      </p:cBhvr>
                                      <p:tavLst>
                                        <p:tav tm="0">
                                          <p:val>
                                            <p:strVal val="ppt_x"/>
                                          </p:val>
                                        </p:tav>
                                        <p:tav tm="100000">
                                          <p:val>
                                            <p:strVal val="ppt_x"/>
                                          </p:val>
                                        </p:tav>
                                      </p:tavLst>
                                    </p:anim>
                                    <p:anim calcmode="lin" valueType="num">
                                      <p:cBhvr additive="base">
                                        <p:cTn id="26" dur="500"/>
                                        <p:tgtEl>
                                          <p:spTgt spid="50"/>
                                        </p:tgtEl>
                                        <p:attrNameLst>
                                          <p:attrName>ppt_y</p:attrName>
                                        </p:attrNameLst>
                                      </p:cBhvr>
                                      <p:tavLst>
                                        <p:tav tm="0">
                                          <p:val>
                                            <p:strVal val="ppt_y"/>
                                          </p:val>
                                        </p:tav>
                                        <p:tav tm="100000">
                                          <p:val>
                                            <p:strVal val="1+ppt_h/2"/>
                                          </p:val>
                                        </p:tav>
                                      </p:tavLst>
                                    </p:anim>
                                    <p:set>
                                      <p:cBhvr>
                                        <p:cTn id="27" dur="1" fill="hold">
                                          <p:stCondLst>
                                            <p:cond delay="499"/>
                                          </p:stCondLst>
                                        </p:cTn>
                                        <p:tgtEl>
                                          <p:spTgt spid="50"/>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500"/>
                                        <p:tgtEl>
                                          <p:spTgt spid="51"/>
                                        </p:tgtEl>
                                        <p:attrNameLst>
                                          <p:attrName>ppt_x</p:attrName>
                                        </p:attrNameLst>
                                      </p:cBhvr>
                                      <p:tavLst>
                                        <p:tav tm="0">
                                          <p:val>
                                            <p:strVal val="ppt_x"/>
                                          </p:val>
                                        </p:tav>
                                        <p:tav tm="100000">
                                          <p:val>
                                            <p:strVal val="ppt_x"/>
                                          </p:val>
                                        </p:tav>
                                      </p:tavLst>
                                    </p:anim>
                                    <p:anim calcmode="lin" valueType="num">
                                      <p:cBhvr additive="base">
                                        <p:cTn id="30" dur="500"/>
                                        <p:tgtEl>
                                          <p:spTgt spid="51"/>
                                        </p:tgtEl>
                                        <p:attrNameLst>
                                          <p:attrName>ppt_y</p:attrName>
                                        </p:attrNameLst>
                                      </p:cBhvr>
                                      <p:tavLst>
                                        <p:tav tm="0">
                                          <p:val>
                                            <p:strVal val="ppt_y"/>
                                          </p:val>
                                        </p:tav>
                                        <p:tav tm="100000">
                                          <p:val>
                                            <p:strVal val="1+ppt_h/2"/>
                                          </p:val>
                                        </p:tav>
                                      </p:tavLst>
                                    </p:anim>
                                    <p:set>
                                      <p:cBhvr>
                                        <p:cTn id="31" dur="1" fill="hold">
                                          <p:stCondLst>
                                            <p:cond delay="499"/>
                                          </p:stCondLst>
                                        </p:cTn>
                                        <p:tgtEl>
                                          <p:spTgt spid="51"/>
                                        </p:tgtEl>
                                        <p:attrNameLst>
                                          <p:attrName>style.visibility</p:attrName>
                                        </p:attrNameLst>
                                      </p:cBhvr>
                                      <p:to>
                                        <p:strVal val="hidden"/>
                                      </p:to>
                                    </p:set>
                                  </p:childTnLst>
                                </p:cTn>
                              </p:par>
                              <p:par>
                                <p:cTn id="32" presetID="2" presetClass="exit" presetSubtype="4" fill="hold" grpId="0" nodeType="withEffect">
                                  <p:stCondLst>
                                    <p:cond delay="0"/>
                                  </p:stCondLst>
                                  <p:childTnLst>
                                    <p:anim calcmode="lin" valueType="num">
                                      <p:cBhvr additive="base">
                                        <p:cTn id="33" dur="500"/>
                                        <p:tgtEl>
                                          <p:spTgt spid="52"/>
                                        </p:tgtEl>
                                        <p:attrNameLst>
                                          <p:attrName>ppt_x</p:attrName>
                                        </p:attrNameLst>
                                      </p:cBhvr>
                                      <p:tavLst>
                                        <p:tav tm="0">
                                          <p:val>
                                            <p:strVal val="ppt_x"/>
                                          </p:val>
                                        </p:tav>
                                        <p:tav tm="100000">
                                          <p:val>
                                            <p:strVal val="ppt_x"/>
                                          </p:val>
                                        </p:tav>
                                      </p:tavLst>
                                    </p:anim>
                                    <p:anim calcmode="lin" valueType="num">
                                      <p:cBhvr additive="base">
                                        <p:cTn id="34" dur="500"/>
                                        <p:tgtEl>
                                          <p:spTgt spid="52"/>
                                        </p:tgtEl>
                                        <p:attrNameLst>
                                          <p:attrName>ppt_y</p:attrName>
                                        </p:attrNameLst>
                                      </p:cBhvr>
                                      <p:tavLst>
                                        <p:tav tm="0">
                                          <p:val>
                                            <p:strVal val="ppt_y"/>
                                          </p:val>
                                        </p:tav>
                                        <p:tav tm="100000">
                                          <p:val>
                                            <p:strVal val="1+ppt_h/2"/>
                                          </p:val>
                                        </p:tav>
                                      </p:tavLst>
                                    </p:anim>
                                    <p:set>
                                      <p:cBhvr>
                                        <p:cTn id="35" dur="1" fill="hold">
                                          <p:stCondLst>
                                            <p:cond delay="499"/>
                                          </p:stCondLst>
                                        </p:cTn>
                                        <p:tgtEl>
                                          <p:spTgt spid="52"/>
                                        </p:tgtEl>
                                        <p:attrNameLst>
                                          <p:attrName>style.visibility</p:attrName>
                                        </p:attrNameLst>
                                      </p:cBhvr>
                                      <p:to>
                                        <p:strVal val="hidden"/>
                                      </p:to>
                                    </p:set>
                                  </p:childTnLst>
                                </p:cTn>
                              </p:par>
                              <p:par>
                                <p:cTn id="36" presetID="2" presetClass="exit" presetSubtype="4" fill="hold" grpId="0" nodeType="withEffect">
                                  <p:stCondLst>
                                    <p:cond delay="0"/>
                                  </p:stCondLst>
                                  <p:childTnLst>
                                    <p:anim calcmode="lin" valueType="num">
                                      <p:cBhvr additive="base">
                                        <p:cTn id="37" dur="500"/>
                                        <p:tgtEl>
                                          <p:spTgt spid="53"/>
                                        </p:tgtEl>
                                        <p:attrNameLst>
                                          <p:attrName>ppt_x</p:attrName>
                                        </p:attrNameLst>
                                      </p:cBhvr>
                                      <p:tavLst>
                                        <p:tav tm="0">
                                          <p:val>
                                            <p:strVal val="ppt_x"/>
                                          </p:val>
                                        </p:tav>
                                        <p:tav tm="100000">
                                          <p:val>
                                            <p:strVal val="ppt_x"/>
                                          </p:val>
                                        </p:tav>
                                      </p:tavLst>
                                    </p:anim>
                                    <p:anim calcmode="lin" valueType="num">
                                      <p:cBhvr additive="base">
                                        <p:cTn id="38" dur="500"/>
                                        <p:tgtEl>
                                          <p:spTgt spid="53"/>
                                        </p:tgtEl>
                                        <p:attrNameLst>
                                          <p:attrName>ppt_y</p:attrName>
                                        </p:attrNameLst>
                                      </p:cBhvr>
                                      <p:tavLst>
                                        <p:tav tm="0">
                                          <p:val>
                                            <p:strVal val="ppt_y"/>
                                          </p:val>
                                        </p:tav>
                                        <p:tav tm="100000">
                                          <p:val>
                                            <p:strVal val="1+ppt_h/2"/>
                                          </p:val>
                                        </p:tav>
                                      </p:tavLst>
                                    </p:anim>
                                    <p:set>
                                      <p:cBhvr>
                                        <p:cTn id="39" dur="1" fill="hold">
                                          <p:stCondLst>
                                            <p:cond delay="499"/>
                                          </p:stCondLst>
                                        </p:cTn>
                                        <p:tgtEl>
                                          <p:spTgt spid="5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xit" presetSubtype="0" fill="hold" grpId="0" nodeType="clickEffect">
                                  <p:stCondLst>
                                    <p:cond delay="0"/>
                                  </p:stCondLst>
                                  <p:childTnLst>
                                    <p:animEffect transition="out" filter="fade">
                                      <p:cBhvr>
                                        <p:cTn id="43" dur="1000"/>
                                        <p:tgtEl>
                                          <p:spTgt spid="55"/>
                                        </p:tgtEl>
                                      </p:cBhvr>
                                    </p:animEffect>
                                    <p:anim calcmode="lin" valueType="num">
                                      <p:cBhvr>
                                        <p:cTn id="44" dur="1000"/>
                                        <p:tgtEl>
                                          <p:spTgt spid="55"/>
                                        </p:tgtEl>
                                        <p:attrNameLst>
                                          <p:attrName>ppt_x</p:attrName>
                                        </p:attrNameLst>
                                      </p:cBhvr>
                                      <p:tavLst>
                                        <p:tav tm="0">
                                          <p:val>
                                            <p:strVal val="ppt_x"/>
                                          </p:val>
                                        </p:tav>
                                        <p:tav tm="100000">
                                          <p:val>
                                            <p:strVal val="ppt_x"/>
                                          </p:val>
                                        </p:tav>
                                      </p:tavLst>
                                    </p:anim>
                                    <p:anim calcmode="lin" valueType="num">
                                      <p:cBhvr>
                                        <p:cTn id="45" dur="1000"/>
                                        <p:tgtEl>
                                          <p:spTgt spid="55"/>
                                        </p:tgtEl>
                                        <p:attrNameLst>
                                          <p:attrName>ppt_y</p:attrName>
                                        </p:attrNameLst>
                                      </p:cBhvr>
                                      <p:tavLst>
                                        <p:tav tm="0">
                                          <p:val>
                                            <p:strVal val="ppt_y"/>
                                          </p:val>
                                        </p:tav>
                                        <p:tav tm="100000">
                                          <p:val>
                                            <p:strVal val="ppt_y+.1"/>
                                          </p:val>
                                        </p:tav>
                                      </p:tavLst>
                                    </p:anim>
                                    <p:set>
                                      <p:cBhvr>
                                        <p:cTn id="46" dur="1" fill="hold">
                                          <p:stCondLst>
                                            <p:cond delay="999"/>
                                          </p:stCondLst>
                                        </p:cTn>
                                        <p:tgtEl>
                                          <p:spTgt spid="55"/>
                                        </p:tgtEl>
                                        <p:attrNameLst>
                                          <p:attrName>style.visibility</p:attrName>
                                        </p:attrNameLst>
                                      </p:cBhvr>
                                      <p:to>
                                        <p:strVal val="hidden"/>
                                      </p:to>
                                    </p:set>
                                  </p:childTnLst>
                                </p:cTn>
                              </p:par>
                              <p:par>
                                <p:cTn id="47" presetID="42" presetClass="exit" presetSubtype="0" fill="hold" grpId="0" nodeType="withEffect">
                                  <p:stCondLst>
                                    <p:cond delay="0"/>
                                  </p:stCondLst>
                                  <p:childTnLst>
                                    <p:animEffect transition="out" filter="fade">
                                      <p:cBhvr>
                                        <p:cTn id="48" dur="1000"/>
                                        <p:tgtEl>
                                          <p:spTgt spid="54"/>
                                        </p:tgtEl>
                                      </p:cBhvr>
                                    </p:animEffect>
                                    <p:anim calcmode="lin" valueType="num">
                                      <p:cBhvr>
                                        <p:cTn id="49" dur="1000"/>
                                        <p:tgtEl>
                                          <p:spTgt spid="54"/>
                                        </p:tgtEl>
                                        <p:attrNameLst>
                                          <p:attrName>ppt_x</p:attrName>
                                        </p:attrNameLst>
                                      </p:cBhvr>
                                      <p:tavLst>
                                        <p:tav tm="0">
                                          <p:val>
                                            <p:strVal val="ppt_x"/>
                                          </p:val>
                                        </p:tav>
                                        <p:tav tm="100000">
                                          <p:val>
                                            <p:strVal val="ppt_x"/>
                                          </p:val>
                                        </p:tav>
                                      </p:tavLst>
                                    </p:anim>
                                    <p:anim calcmode="lin" valueType="num">
                                      <p:cBhvr>
                                        <p:cTn id="50" dur="1000"/>
                                        <p:tgtEl>
                                          <p:spTgt spid="54"/>
                                        </p:tgtEl>
                                        <p:attrNameLst>
                                          <p:attrName>ppt_y</p:attrName>
                                        </p:attrNameLst>
                                      </p:cBhvr>
                                      <p:tavLst>
                                        <p:tav tm="0">
                                          <p:val>
                                            <p:strVal val="ppt_y"/>
                                          </p:val>
                                        </p:tav>
                                        <p:tav tm="100000">
                                          <p:val>
                                            <p:strVal val="ppt_y+.1"/>
                                          </p:val>
                                        </p:tav>
                                      </p:tavLst>
                                    </p:anim>
                                    <p:set>
                                      <p:cBhvr>
                                        <p:cTn id="51" dur="1" fill="hold">
                                          <p:stCondLst>
                                            <p:cond delay="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noChangeAspect="1"/>
          </p:cNvGrpSpPr>
          <p:nvPr/>
        </p:nvGrpSpPr>
        <p:grpSpPr bwMode="auto">
          <a:xfrm>
            <a:off x="1417638" y="3660775"/>
            <a:ext cx="6237287" cy="2036763"/>
            <a:chOff x="-3831" y="585909"/>
            <a:chExt cx="6543675" cy="2136031"/>
          </a:xfrm>
        </p:grpSpPr>
        <p:sp>
          <p:nvSpPr>
            <p:cNvPr id="15365" name="Text Box 2"/>
            <p:cNvSpPr txBox="1">
              <a:spLocks noChangeArrowheads="1"/>
            </p:cNvSpPr>
            <p:nvPr/>
          </p:nvSpPr>
          <p:spPr bwMode="auto">
            <a:xfrm>
              <a:off x="-3831" y="585909"/>
              <a:ext cx="6543675" cy="2136031"/>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spcAft>
                  <a:spcPts val="450"/>
                </a:spcAft>
                <a:buClr>
                  <a:srgbClr val="00628C"/>
                </a:buClr>
                <a:defRPr/>
              </a:pP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shop now sells the same flour from large sacks at a rate of £1.20 for 750g. As an introductory offer the shop is currently offering a discount of   ___ % on all sales of flour.</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working out a student used to answer a problem related to this information is shown mixed up below.</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Can you find out the particular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problem</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student was working on and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rearrange</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working out into the order you think the student might have done it?  Write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 reason</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explaining the meaning of each line of working out in relation to the problem.  What was the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discount on offer</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grpSp>
          <p:nvGrpSpPr>
            <p:cNvPr id="14342" name="Group 3"/>
            <p:cNvGrpSpPr>
              <a:grpSpLocks/>
            </p:cNvGrpSpPr>
            <p:nvPr/>
          </p:nvGrpSpPr>
          <p:grpSpPr bwMode="auto">
            <a:xfrm>
              <a:off x="298093" y="1275432"/>
              <a:ext cx="5589560" cy="734083"/>
              <a:chOff x="-46292" y="396658"/>
              <a:chExt cx="5589560" cy="734083"/>
            </a:xfrm>
          </p:grpSpPr>
          <p:sp>
            <p:nvSpPr>
              <p:cNvPr id="14343" name="Text Box 2"/>
              <p:cNvSpPr txBox="1">
                <a:spLocks noChangeArrowheads="1"/>
              </p:cNvSpPr>
              <p:nvPr/>
            </p:nvSpPr>
            <p:spPr bwMode="auto">
              <a:xfrm>
                <a:off x="-46292" y="580711"/>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 3.60 = 10.80 </a:t>
                </a:r>
                <a:endParaRPr lang="en-GB" altLang="en-US" sz="900" dirty="0">
                  <a:solidFill>
                    <a:srgbClr val="000000"/>
                  </a:solidFill>
                  <a:latin typeface="Times New Roman" charset="0"/>
                  <a:ea typeface="MS Mincho" charset="-128"/>
                  <a:cs typeface="Times New Roman" charset="0"/>
                </a:endParaRPr>
              </a:p>
            </p:txBody>
          </p:sp>
          <p:sp>
            <p:nvSpPr>
              <p:cNvPr id="14344" name="Text Box 2"/>
              <p:cNvSpPr txBox="1">
                <a:spLocks noChangeArrowheads="1"/>
              </p:cNvSpPr>
              <p:nvPr/>
            </p:nvSpPr>
            <p:spPr bwMode="auto">
              <a:xfrm>
                <a:off x="1807593" y="396658"/>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x 0.25 = 3.60 </a:t>
                </a:r>
                <a:endParaRPr lang="en-GB" altLang="en-US" sz="900" dirty="0">
                  <a:solidFill>
                    <a:srgbClr val="000000"/>
                  </a:solidFill>
                  <a:latin typeface="Times New Roman" charset="0"/>
                  <a:ea typeface="MS Mincho" charset="-128"/>
                  <a:cs typeface="Times New Roman" charset="0"/>
                </a:endParaRPr>
              </a:p>
            </p:txBody>
          </p:sp>
          <p:sp>
            <p:nvSpPr>
              <p:cNvPr id="14345" name="Text Box 2"/>
              <p:cNvSpPr txBox="1">
                <a:spLocks noChangeArrowheads="1"/>
              </p:cNvSpPr>
              <p:nvPr/>
            </p:nvSpPr>
            <p:spPr bwMode="auto">
              <a:xfrm>
                <a:off x="4082604" y="580711"/>
                <a:ext cx="1460664"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12 x 1.20 = 14.40 </a:t>
                </a:r>
                <a:endParaRPr lang="en-GB" altLang="en-US" sz="900" dirty="0">
                  <a:solidFill>
                    <a:srgbClr val="000000"/>
                  </a:solidFill>
                  <a:latin typeface="Times New Roman" charset="0"/>
                  <a:ea typeface="MS Mincho" charset="-128"/>
                  <a:cs typeface="Times New Roman" charset="0"/>
                </a:endParaRPr>
              </a:p>
            </p:txBody>
          </p:sp>
          <p:sp>
            <p:nvSpPr>
              <p:cNvPr id="14346" name="Text Box 2"/>
              <p:cNvSpPr txBox="1">
                <a:spLocks noChangeArrowheads="1"/>
              </p:cNvSpPr>
              <p:nvPr/>
            </p:nvSpPr>
            <p:spPr bwMode="auto">
              <a:xfrm>
                <a:off x="2197120" y="888564"/>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60 ÷ 5 = 12 </a:t>
                </a:r>
                <a:endParaRPr lang="en-GB" altLang="en-US" sz="900" dirty="0">
                  <a:solidFill>
                    <a:srgbClr val="000000"/>
                  </a:solidFill>
                  <a:latin typeface="Times New Roman" charset="0"/>
                  <a:ea typeface="MS Mincho" charset="-128"/>
                  <a:cs typeface="Times New Roman" charset="0"/>
                </a:endParaRPr>
              </a:p>
            </p:txBody>
          </p:sp>
        </p:grpSp>
      </p:grpSp>
      <p:sp>
        <p:nvSpPr>
          <p:cNvPr id="14339" name="TextBox 8"/>
          <p:cNvSpPr txBox="1">
            <a:spLocks noChangeArrowheads="1"/>
          </p:cNvSpPr>
          <p:nvPr/>
        </p:nvSpPr>
        <p:spPr bwMode="auto">
          <a:xfrm>
            <a:off x="2525713" y="1039813"/>
            <a:ext cx="34496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b="1" dirty="0">
                <a:solidFill>
                  <a:srgbClr val="0070C0"/>
                </a:solidFill>
              </a:rPr>
              <a:t>Have ago at the sequencing activity below</a:t>
            </a:r>
          </a:p>
        </p:txBody>
      </p:sp>
      <p:pic>
        <p:nvPicPr>
          <p:cNvPr id="1434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1598613"/>
            <a:ext cx="257651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7391400" y="5867400"/>
            <a:ext cx="1524000" cy="704850"/>
          </a:xfrm>
          <a:prstGeom prst="rect">
            <a:avLst/>
          </a:prstGeom>
        </p:spPr>
      </p:pic>
      <p:pic>
        <p:nvPicPr>
          <p:cNvPr id="12" name="Picture 11"/>
          <p:cNvPicPr>
            <a:picLocks noChangeAspect="1"/>
          </p:cNvPicPr>
          <p:nvPr/>
        </p:nvPicPr>
        <p:blipFill>
          <a:blip r:embed="rId5"/>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211400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pPr algn="l"/>
            <a:r>
              <a:rPr lang="en-GB" dirty="0"/>
              <a:t/>
            </a:r>
            <a:br>
              <a:rPr lang="en-GB" dirty="0"/>
            </a:br>
            <a:r>
              <a:rPr lang="en-GB" dirty="0"/>
              <a:t/>
            </a:r>
            <a:br>
              <a:rPr lang="en-GB" dirty="0"/>
            </a:br>
            <a:r>
              <a:rPr lang="en-GB" dirty="0"/>
              <a:t/>
            </a:r>
            <a:br>
              <a:rPr lang="en-GB" dirty="0"/>
            </a:br>
            <a:r>
              <a:rPr lang="en-GB" dirty="0"/>
              <a:t/>
            </a:r>
            <a:br>
              <a:rPr lang="en-GB" dirty="0"/>
            </a:br>
            <a:r>
              <a:rPr lang="en-GB" dirty="0"/>
              <a:t>Objectives:</a:t>
            </a:r>
            <a:br>
              <a:rPr lang="en-GB" dirty="0"/>
            </a:br>
            <a:r>
              <a:rPr lang="en-GB" dirty="0"/>
              <a:t> </a:t>
            </a:r>
            <a:br>
              <a:rPr lang="en-GB" dirty="0"/>
            </a:br>
            <a:r>
              <a:rPr lang="en-GB" dirty="0"/>
              <a:t>To demonstrate the importance and relevance of maths across the curriculum.</a:t>
            </a:r>
            <a:br>
              <a:rPr lang="en-GB" dirty="0"/>
            </a:br>
            <a:r>
              <a:rPr lang="en-GB" dirty="0"/>
              <a:t>To consider all subjects as ways to “think like a mathematician” and improve mathematical literacy and communication across the curriculum.</a:t>
            </a:r>
          </a:p>
        </p:txBody>
      </p:sp>
      <p:sp>
        <p:nvSpPr>
          <p:cNvPr id="3" name="Content Placeholder 2"/>
          <p:cNvSpPr>
            <a:spLocks noGrp="1"/>
          </p:cNvSpPr>
          <p:nvPr>
            <p:ph idx="1"/>
          </p:nvPr>
        </p:nvSpPr>
        <p:spPr>
          <a:xfrm>
            <a:off x="457200" y="836712"/>
            <a:ext cx="8229600" cy="5289451"/>
          </a:xfrm>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64412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noChangeAspect="1"/>
          </p:cNvGrpSpPr>
          <p:nvPr/>
        </p:nvGrpSpPr>
        <p:grpSpPr bwMode="auto">
          <a:xfrm>
            <a:off x="1331913" y="1701800"/>
            <a:ext cx="6237287" cy="3833813"/>
            <a:chOff x="-3831" y="342144"/>
            <a:chExt cx="6543675" cy="4023129"/>
          </a:xfrm>
        </p:grpSpPr>
        <p:sp>
          <p:nvSpPr>
            <p:cNvPr id="16393" name="Text Box 2"/>
            <p:cNvSpPr txBox="1">
              <a:spLocks noChangeArrowheads="1"/>
            </p:cNvSpPr>
            <p:nvPr/>
          </p:nvSpPr>
          <p:spPr bwMode="auto">
            <a:xfrm>
              <a:off x="-3831" y="342144"/>
              <a:ext cx="6543675" cy="4023129"/>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spcAft>
                  <a:spcPts val="450"/>
                </a:spcAft>
                <a:buClr>
                  <a:srgbClr val="00628C"/>
                </a:buClr>
                <a:defRPr/>
              </a:pP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shop now sells the same flour from large sacks at a rate of £1.20 for 750g. As an introductory offer the shop is currently offering a discount of   </a:t>
              </a:r>
              <a:r>
                <a:rPr lang="en-US" altLang="en-US" sz="105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25 </a:t>
              </a: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on all sales of flour.</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working out a student used to answer a problem related to this information is shown mixed up below.</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Can you find out the particular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problem</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student was working on and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rearrange</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working out into the order you think the student might have done it?  Write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 reason</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explaining the meaning of each line of working out in relation to the problem.  What was the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discount on offer</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grpSp>
          <p:nvGrpSpPr>
            <p:cNvPr id="16394" name="Group 3"/>
            <p:cNvGrpSpPr>
              <a:grpSpLocks/>
            </p:cNvGrpSpPr>
            <p:nvPr/>
          </p:nvGrpSpPr>
          <p:grpSpPr bwMode="auto">
            <a:xfrm>
              <a:off x="109496" y="1226778"/>
              <a:ext cx="1477107" cy="1764911"/>
              <a:chOff x="-234889" y="348004"/>
              <a:chExt cx="1477107" cy="1764911"/>
            </a:xfrm>
          </p:grpSpPr>
          <p:sp>
            <p:nvSpPr>
              <p:cNvPr id="16395" name="Text Box 2"/>
              <p:cNvSpPr txBox="1">
                <a:spLocks noChangeArrowheads="1"/>
              </p:cNvSpPr>
              <p:nvPr/>
            </p:nvSpPr>
            <p:spPr bwMode="auto">
              <a:xfrm>
                <a:off x="-234889" y="1870684"/>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 3.60 = 10.80 </a:t>
                </a:r>
                <a:endParaRPr lang="en-GB" altLang="en-US" sz="900" dirty="0">
                  <a:solidFill>
                    <a:srgbClr val="000000"/>
                  </a:solidFill>
                  <a:latin typeface="Times New Roman" charset="0"/>
                  <a:ea typeface="MS Mincho" charset="-128"/>
                  <a:cs typeface="Times New Roman" charset="0"/>
                </a:endParaRPr>
              </a:p>
            </p:txBody>
          </p:sp>
          <p:sp>
            <p:nvSpPr>
              <p:cNvPr id="16396" name="Text Box 2"/>
              <p:cNvSpPr txBox="1">
                <a:spLocks noChangeArrowheads="1"/>
              </p:cNvSpPr>
              <p:nvPr/>
            </p:nvSpPr>
            <p:spPr bwMode="auto">
              <a:xfrm>
                <a:off x="-234889" y="1332431"/>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x 0.25 = 3.60 </a:t>
                </a:r>
                <a:endParaRPr lang="en-GB" altLang="en-US" sz="900" dirty="0">
                  <a:solidFill>
                    <a:srgbClr val="000000"/>
                  </a:solidFill>
                  <a:latin typeface="Times New Roman" charset="0"/>
                  <a:ea typeface="MS Mincho" charset="-128"/>
                  <a:cs typeface="Times New Roman" charset="0"/>
                </a:endParaRPr>
              </a:p>
            </p:txBody>
          </p:sp>
          <p:sp>
            <p:nvSpPr>
              <p:cNvPr id="16397" name="Text Box 2"/>
              <p:cNvSpPr txBox="1">
                <a:spLocks noChangeArrowheads="1"/>
              </p:cNvSpPr>
              <p:nvPr/>
            </p:nvSpPr>
            <p:spPr bwMode="auto">
              <a:xfrm>
                <a:off x="-218446" y="823301"/>
                <a:ext cx="1460664"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12 x 1.20 = 14.40 </a:t>
                </a:r>
                <a:endParaRPr lang="en-GB" altLang="en-US" sz="900" dirty="0">
                  <a:solidFill>
                    <a:srgbClr val="000000"/>
                  </a:solidFill>
                  <a:latin typeface="Times New Roman" charset="0"/>
                  <a:ea typeface="MS Mincho" charset="-128"/>
                  <a:cs typeface="Times New Roman" charset="0"/>
                </a:endParaRPr>
              </a:p>
            </p:txBody>
          </p:sp>
          <p:sp>
            <p:nvSpPr>
              <p:cNvPr id="16398" name="Text Box 2"/>
              <p:cNvSpPr txBox="1">
                <a:spLocks noChangeArrowheads="1"/>
              </p:cNvSpPr>
              <p:nvPr/>
            </p:nvSpPr>
            <p:spPr bwMode="auto">
              <a:xfrm>
                <a:off x="-218448" y="348004"/>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60 ÷ 5 = 12 </a:t>
                </a:r>
                <a:endParaRPr lang="en-GB" altLang="en-US" sz="900" dirty="0">
                  <a:solidFill>
                    <a:srgbClr val="000000"/>
                  </a:solidFill>
                  <a:latin typeface="Times New Roman" charset="0"/>
                  <a:ea typeface="MS Mincho" charset="-128"/>
                  <a:cs typeface="Times New Roman" charset="0"/>
                </a:endParaRPr>
              </a:p>
            </p:txBody>
          </p:sp>
        </p:grpSp>
      </p:grpSp>
      <p:sp>
        <p:nvSpPr>
          <p:cNvPr id="11" name="TextBox 10"/>
          <p:cNvSpPr txBox="1">
            <a:spLocks noChangeArrowheads="1"/>
          </p:cNvSpPr>
          <p:nvPr/>
        </p:nvSpPr>
        <p:spPr bwMode="auto">
          <a:xfrm>
            <a:off x="4968875" y="2579688"/>
            <a:ext cx="2530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i="1" dirty="0">
                <a:solidFill>
                  <a:srgbClr val="0070C0"/>
                </a:solidFill>
              </a:rPr>
              <a:t>The student has worked out that the cost of flour needed to make </a:t>
            </a:r>
            <a:r>
              <a:rPr lang="en-GB" altLang="en-US" sz="1500" i="1" dirty="0">
                <a:solidFill>
                  <a:srgbClr val="C00000"/>
                </a:solidFill>
              </a:rPr>
              <a:t>60 </a:t>
            </a:r>
            <a:r>
              <a:rPr lang="en-GB" altLang="en-US" sz="1500" i="1" dirty="0">
                <a:solidFill>
                  <a:srgbClr val="0070C0"/>
                </a:solidFill>
              </a:rPr>
              <a:t>cakes is </a:t>
            </a:r>
            <a:r>
              <a:rPr lang="en-GB" altLang="en-US" sz="1500" i="1" dirty="0">
                <a:solidFill>
                  <a:srgbClr val="C00000"/>
                </a:solidFill>
              </a:rPr>
              <a:t>£10.80 </a:t>
            </a:r>
            <a:r>
              <a:rPr lang="en-GB" altLang="en-US" sz="1500" i="1" dirty="0">
                <a:solidFill>
                  <a:srgbClr val="0070C0"/>
                </a:solidFill>
              </a:rPr>
              <a:t>given that the cost of the flour is being discounted by </a:t>
            </a:r>
            <a:r>
              <a:rPr lang="en-GB" altLang="en-US" sz="1500" i="1" dirty="0">
                <a:solidFill>
                  <a:srgbClr val="C00000"/>
                </a:solidFill>
              </a:rPr>
              <a:t>25</a:t>
            </a:r>
            <a:r>
              <a:rPr lang="en-GB" altLang="en-US" sz="1500" i="1" dirty="0">
                <a:solidFill>
                  <a:srgbClr val="0070C0"/>
                </a:solidFill>
              </a:rPr>
              <a:t>%</a:t>
            </a:r>
          </a:p>
        </p:txBody>
      </p:sp>
      <p:sp>
        <p:nvSpPr>
          <p:cNvPr id="12" name="Text Box 2"/>
          <p:cNvSpPr txBox="1">
            <a:spLocks noChangeArrowheads="1"/>
          </p:cNvSpPr>
          <p:nvPr/>
        </p:nvSpPr>
        <p:spPr bwMode="auto">
          <a:xfrm>
            <a:off x="2897188" y="2544763"/>
            <a:ext cx="1962150"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Number of bags of flour needed to make 60 cakes</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3" name="Text Box 2"/>
          <p:cNvSpPr txBox="1">
            <a:spLocks noChangeArrowheads="1"/>
          </p:cNvSpPr>
          <p:nvPr/>
        </p:nvSpPr>
        <p:spPr bwMode="auto">
          <a:xfrm>
            <a:off x="2898775" y="3017838"/>
            <a:ext cx="1241425" cy="219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Cost of 12 bags of flour</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Text Box 2"/>
          <p:cNvSpPr txBox="1">
            <a:spLocks noChangeArrowheads="1"/>
          </p:cNvSpPr>
          <p:nvPr/>
        </p:nvSpPr>
        <p:spPr bwMode="auto">
          <a:xfrm>
            <a:off x="2914650" y="3455988"/>
            <a:ext cx="1603375"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25% of the cost of 12 bags of flour</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5" name="Text Box 2"/>
          <p:cNvSpPr txBox="1">
            <a:spLocks noChangeArrowheads="1"/>
          </p:cNvSpPr>
          <p:nvPr/>
        </p:nvSpPr>
        <p:spPr bwMode="auto">
          <a:xfrm>
            <a:off x="2897188" y="3970338"/>
            <a:ext cx="1962150"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The cost of 12 bags of flour after a 25% discount</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6392" name="TextBox 15"/>
          <p:cNvSpPr txBox="1">
            <a:spLocks noChangeArrowheads="1"/>
          </p:cNvSpPr>
          <p:nvPr/>
        </p:nvSpPr>
        <p:spPr bwMode="auto">
          <a:xfrm>
            <a:off x="2525713" y="1039813"/>
            <a:ext cx="34496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b="1" dirty="0">
                <a:solidFill>
                  <a:srgbClr val="0070C0"/>
                </a:solidFill>
              </a:rPr>
              <a:t>Have ago at the sequencing activity below</a:t>
            </a:r>
          </a:p>
        </p:txBody>
      </p:sp>
      <p:pic>
        <p:nvPicPr>
          <p:cNvPr id="16" name="Picture 15"/>
          <p:cNvPicPr>
            <a:picLocks noChangeAspect="1"/>
          </p:cNvPicPr>
          <p:nvPr/>
        </p:nvPicPr>
        <p:blipFill>
          <a:blip r:embed="rId3"/>
          <a:stretch>
            <a:fillRect/>
          </a:stretch>
        </p:blipFill>
        <p:spPr>
          <a:xfrm>
            <a:off x="7391400" y="5867400"/>
            <a:ext cx="1524000" cy="704850"/>
          </a:xfrm>
          <a:prstGeom prst="rect">
            <a:avLst/>
          </a:prstGeom>
        </p:spPr>
      </p:pic>
      <p:pic>
        <p:nvPicPr>
          <p:cNvPr id="17" name="Picture 16"/>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54175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E4CDE2-5900-0D48-BCA9-B1BB27B0B57A}"/>
              </a:ext>
            </a:extLst>
          </p:cNvPr>
          <p:cNvSpPr/>
          <p:nvPr/>
        </p:nvSpPr>
        <p:spPr>
          <a:xfrm>
            <a:off x="457200" y="590208"/>
            <a:ext cx="8507288" cy="4401205"/>
          </a:xfrm>
          <a:prstGeom prst="rect">
            <a:avLst/>
          </a:prstGeom>
        </p:spPr>
        <p:txBody>
          <a:bodyPr wrap="square">
            <a:spAutoFit/>
          </a:bodyPr>
          <a:lstStyle/>
          <a:p>
            <a:endParaRPr lang="en-US" dirty="0"/>
          </a:p>
          <a:p>
            <a:endParaRPr lang="en-US" dirty="0"/>
          </a:p>
          <a:p>
            <a:endParaRPr lang="en-US" dirty="0"/>
          </a:p>
          <a:p>
            <a:endParaRPr lang="en-US" dirty="0"/>
          </a:p>
          <a:p>
            <a:r>
              <a:rPr lang="en-US" sz="3200" dirty="0"/>
              <a:t>Mathematical reasoning may be regarded rather schematically as the exercise of a combination of two facilities, which we may call intuition and ingenuity.          </a:t>
            </a:r>
            <a:r>
              <a:rPr lang="en-US" sz="2400" dirty="0"/>
              <a:t/>
            </a:r>
            <a:br>
              <a:rPr lang="en-US" sz="2400" dirty="0"/>
            </a:br>
            <a:r>
              <a:rPr lang="en-US" sz="2400" dirty="0"/>
              <a:t>                                                                                                         </a:t>
            </a:r>
            <a:r>
              <a:rPr lang="en-US" dirty="0"/>
              <a:t>                                                              </a:t>
            </a:r>
            <a:br>
              <a:rPr lang="en-US" dirty="0"/>
            </a:br>
            <a:r>
              <a:rPr lang="en-US" dirty="0"/>
              <a:t>                                                                                                                                                                            </a:t>
            </a:r>
            <a:r>
              <a:rPr lang="en-US" sz="2000" dirty="0"/>
              <a:t>Alan Turing</a:t>
            </a:r>
            <a:r>
              <a:rPr lang="en-US" dirty="0"/>
              <a:t/>
            </a:r>
            <a:br>
              <a:rPr lang="en-US" dirty="0"/>
            </a:br>
            <a:endParaRPr lang="en-US" dirty="0"/>
          </a:p>
        </p:txBody>
      </p:sp>
      <p:pic>
        <p:nvPicPr>
          <p:cNvPr id="5" name="Picture 4">
            <a:extLst>
              <a:ext uri="{FF2B5EF4-FFF2-40B4-BE49-F238E27FC236}">
                <a16:creationId xmlns:a16="http://schemas.microsoft.com/office/drawing/2014/main" id="{EF029595-AE53-9B4C-9347-CCD9B69F4C6E}"/>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472E264A-4451-074B-8CD5-9343EEE48A0F}"/>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924680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1473994" y="476672"/>
            <a:ext cx="6272213" cy="864096"/>
          </a:xfrm>
        </p:spPr>
        <p:txBody>
          <a:bodyPr/>
          <a:lstStyle/>
          <a:p>
            <a:pPr algn="ctr" eaLnBrk="1" hangingPunct="1"/>
            <a:r>
              <a:rPr lang="en-US" altLang="en-US" sz="2400" dirty="0"/>
              <a:t>Mathematical Reasoning</a:t>
            </a:r>
            <a:endParaRPr lang="en-US" altLang="en-US" sz="2400" i="1" dirty="0">
              <a:solidFill>
                <a:srgbClr val="7030A0"/>
              </a:solidFill>
            </a:endParaRPr>
          </a:p>
        </p:txBody>
      </p:sp>
      <p:sp>
        <p:nvSpPr>
          <p:cNvPr id="18435" name="Oval 3"/>
          <p:cNvSpPr>
            <a:spLocks noChangeArrowheads="1"/>
          </p:cNvSpPr>
          <p:nvPr/>
        </p:nvSpPr>
        <p:spPr bwMode="auto">
          <a:xfrm>
            <a:off x="4787504" y="3429000"/>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100" dirty="0"/>
          </a:p>
        </p:txBody>
      </p:sp>
      <p:sp>
        <p:nvSpPr>
          <p:cNvPr id="30724" name="TextBox 1"/>
          <p:cNvSpPr txBox="1">
            <a:spLocks noChangeArrowheads="1"/>
          </p:cNvSpPr>
          <p:nvPr/>
        </p:nvSpPr>
        <p:spPr bwMode="auto">
          <a:xfrm>
            <a:off x="899592" y="1181522"/>
            <a:ext cx="7020446" cy="74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1350"/>
              </a:spcAft>
              <a:buClrTx/>
            </a:pPr>
            <a:r>
              <a:rPr lang="en-GB" altLang="en-US" sz="1800" dirty="0"/>
              <a:t>‘Reasoning’  - </a:t>
            </a:r>
            <a:r>
              <a:rPr lang="en-GB" sz="1800" dirty="0"/>
              <a:t>the action of thinking about something in a logical, sensible way.</a:t>
            </a:r>
          </a:p>
          <a:p>
            <a:pPr>
              <a:spcBef>
                <a:spcPct val="0"/>
              </a:spcBef>
              <a:spcAft>
                <a:spcPts val="1350"/>
              </a:spcAft>
              <a:buClrTx/>
            </a:pPr>
            <a:r>
              <a:rPr lang="en-GB" altLang="en-US" sz="1800" dirty="0"/>
              <a:t>What do you think mathematical reasoning is?</a:t>
            </a:r>
          </a:p>
          <a:p>
            <a:pPr>
              <a:spcBef>
                <a:spcPct val="0"/>
              </a:spcBef>
              <a:spcAft>
                <a:spcPts val="1350"/>
              </a:spcAft>
              <a:buClrTx/>
            </a:pPr>
            <a:r>
              <a:rPr lang="en-GB" altLang="en-US" sz="1800" dirty="0"/>
              <a:t>Why is mathematical reasoning important?</a:t>
            </a:r>
          </a:p>
          <a:p>
            <a:pPr>
              <a:spcBef>
                <a:spcPct val="0"/>
              </a:spcBef>
              <a:spcAft>
                <a:spcPts val="1350"/>
              </a:spcAft>
              <a:buClrTx/>
            </a:pPr>
            <a:r>
              <a:rPr lang="en-GB" altLang="en-US" sz="1800" dirty="0"/>
              <a:t>What does mathematical reasoning look like for students?</a:t>
            </a:r>
          </a:p>
          <a:p>
            <a:pPr>
              <a:spcBef>
                <a:spcPct val="0"/>
              </a:spcBef>
              <a:spcAft>
                <a:spcPts val="1350"/>
              </a:spcAft>
              <a:buClrTx/>
            </a:pPr>
            <a:r>
              <a:rPr lang="en-GB" altLang="en-US" sz="1800" dirty="0"/>
              <a:t>How do we develop mathematical reasoning in students?</a:t>
            </a:r>
          </a:p>
          <a:p>
            <a:r>
              <a:rPr lang="en-GB" sz="1800" dirty="0"/>
              <a:t>Mathematical Reasoning is a key feature of the National Curriculum</a:t>
            </a:r>
          </a:p>
          <a:p>
            <a:endParaRPr lang="en-GB" sz="1800" dirty="0"/>
          </a:p>
          <a:p>
            <a:r>
              <a:rPr lang="en-GB" sz="1800" dirty="0"/>
              <a:t>Mathematical Reasoning aids deep understanding of concepts and helps to  develop fluency and mastery</a:t>
            </a:r>
          </a:p>
          <a:p>
            <a:endParaRPr lang="en-GB" sz="1800" dirty="0"/>
          </a:p>
          <a:p>
            <a:r>
              <a:rPr lang="en-GB" sz="1800" dirty="0"/>
              <a:t>There are variety of techniques which can be used in different circumstances</a:t>
            </a:r>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p:txBody>
      </p:sp>
      <p:pic>
        <p:nvPicPr>
          <p:cNvPr id="6" name="Picture 5">
            <a:extLst>
              <a:ext uri="{FF2B5EF4-FFF2-40B4-BE49-F238E27FC236}">
                <a16:creationId xmlns:a16="http://schemas.microsoft.com/office/drawing/2014/main" id="{76149E95-2E80-3841-B58C-CB3B46D73364}"/>
              </a:ext>
            </a:extLst>
          </p:cNvPr>
          <p:cNvPicPr>
            <a:picLocks noChangeAspect="1"/>
          </p:cNvPicPr>
          <p:nvPr/>
        </p:nvPicPr>
        <p:blipFill>
          <a:blip r:embed="rId3"/>
          <a:stretch>
            <a:fillRect/>
          </a:stretch>
        </p:blipFill>
        <p:spPr>
          <a:xfrm>
            <a:off x="7482408" y="6028903"/>
            <a:ext cx="1524000" cy="704850"/>
          </a:xfrm>
          <a:prstGeom prst="rect">
            <a:avLst/>
          </a:prstGeom>
        </p:spPr>
      </p:pic>
      <p:pic>
        <p:nvPicPr>
          <p:cNvPr id="10" name="Picture 9">
            <a:extLst>
              <a:ext uri="{FF2B5EF4-FFF2-40B4-BE49-F238E27FC236}">
                <a16:creationId xmlns:a16="http://schemas.microsoft.com/office/drawing/2014/main" id="{30FB48AB-6E2F-FE47-ABE5-5E4B39AB4A2A}"/>
              </a:ext>
            </a:extLst>
          </p:cNvPr>
          <p:cNvPicPr>
            <a:picLocks noChangeAspect="1"/>
          </p:cNvPicPr>
          <p:nvPr/>
        </p:nvPicPr>
        <p:blipFill>
          <a:blip r:embed="rId4"/>
          <a:stretch>
            <a:fillRect/>
          </a:stretch>
        </p:blipFill>
        <p:spPr>
          <a:xfrm>
            <a:off x="0" y="5730205"/>
            <a:ext cx="2667001" cy="1143000"/>
          </a:xfrm>
          <a:prstGeom prst="rect">
            <a:avLst/>
          </a:prstGeom>
        </p:spPr>
      </p:pic>
    </p:spTree>
    <p:extLst>
      <p:ext uri="{BB962C8B-B14F-4D97-AF65-F5344CB8AC3E}">
        <p14:creationId xmlns:p14="http://schemas.microsoft.com/office/powerpoint/2010/main" val="133778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0775" y="1124744"/>
            <a:ext cx="8513713" cy="4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1 – Describing: </a:t>
            </a:r>
            <a:r>
              <a:rPr lang="en-GB" altLang="en-US" sz="1800" i="1" dirty="0">
                <a:solidFill>
                  <a:srgbClr val="000000"/>
                </a:solidFill>
                <a:latin typeface="Calibri" panose="020F0502020204030204" pitchFamily="34" charset="0"/>
                <a:cs typeface="Calibri" panose="020F0502020204030204" pitchFamily="34" charset="0"/>
              </a:rPr>
              <a:t>simply tells what they did.</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2 – Explaining: </a:t>
            </a:r>
            <a:r>
              <a:rPr lang="en-GB" altLang="en-US" sz="1800" i="1" dirty="0">
                <a:solidFill>
                  <a:srgbClr val="000000"/>
                </a:solidFill>
                <a:latin typeface="Calibri" panose="020F0502020204030204" pitchFamily="34" charset="0"/>
                <a:cs typeface="Calibri" panose="020F0502020204030204" pitchFamily="34" charset="0"/>
              </a:rPr>
              <a:t>offers some reasons for what they did. These may or may not be correct.  The argument may yet not hang together coherently. This is the beginning of inductive reasoning.</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3 – Convincing: </a:t>
            </a:r>
            <a:r>
              <a:rPr lang="en-GB" altLang="en-US" sz="1800" i="1" dirty="0">
                <a:solidFill>
                  <a:srgbClr val="000000"/>
                </a:solidFill>
                <a:latin typeface="Calibri" panose="020F0502020204030204" pitchFamily="34" charset="0"/>
                <a:cs typeface="Calibri" panose="020F0502020204030204" pitchFamily="34" charset="0"/>
              </a:rPr>
              <a:t>confident that their chain of reasoning is right and may use words such as, ‘I reckon’ or ‘without doubt’. The underlying mathematical argument may or may not be accurate yet is likely to have more coherence and completeness than the explaining stage. This is called inductive reasoning.</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4 – Justifying: </a:t>
            </a:r>
            <a:r>
              <a:rPr lang="en-GB" altLang="en-US" sz="1800" i="1" dirty="0">
                <a:solidFill>
                  <a:srgbClr val="000000"/>
                </a:solidFill>
                <a:latin typeface="Calibri" panose="020F0502020204030204" pitchFamily="34" charset="0"/>
                <a:cs typeface="Calibri" panose="020F0502020204030204" pitchFamily="34" charset="0"/>
              </a:rPr>
              <a:t>a correct logical argument that has a complete chain of reasoning to it and uses words such as ‘because’, ‘therefore’, ‘and so’, ‘that leads to’ ...</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5 – Proving: </a:t>
            </a:r>
            <a:r>
              <a:rPr lang="en-GB" altLang="en-US" sz="1800" i="1" dirty="0">
                <a:solidFill>
                  <a:srgbClr val="000000"/>
                </a:solidFill>
                <a:latin typeface="Calibri" panose="020F0502020204030204" pitchFamily="34" charset="0"/>
                <a:cs typeface="Calibri" panose="020F0502020204030204" pitchFamily="34" charset="0"/>
              </a:rPr>
              <a:t>a watertight argument that is mathematically sound, often based on generalisations and underlying structure. This is also called deductive reasoning.</a:t>
            </a:r>
          </a:p>
        </p:txBody>
      </p:sp>
      <p:sp>
        <p:nvSpPr>
          <p:cNvPr id="9" name="Title 3"/>
          <p:cNvSpPr>
            <a:spLocks noGrp="1"/>
          </p:cNvSpPr>
          <p:nvPr>
            <p:ph type="title"/>
          </p:nvPr>
        </p:nvSpPr>
        <p:spPr>
          <a:xfrm>
            <a:off x="450776" y="-99392"/>
            <a:ext cx="8229600" cy="1368151"/>
          </a:xfrm>
        </p:spPr>
        <p:txBody>
          <a:bodyPr/>
          <a:lstStyle/>
          <a:p>
            <a:r>
              <a:rPr lang="en-US" dirty="0"/>
              <a:t>NRICH 5 Steps</a:t>
            </a:r>
            <a:endParaRPr lang="en-GB" dirty="0"/>
          </a:p>
        </p:txBody>
      </p:sp>
      <p:pic>
        <p:nvPicPr>
          <p:cNvPr id="4" name="Picture 3">
            <a:extLst>
              <a:ext uri="{FF2B5EF4-FFF2-40B4-BE49-F238E27FC236}">
                <a16:creationId xmlns:a16="http://schemas.microsoft.com/office/drawing/2014/main" id="{DDE036A4-ED67-4487-BE38-567BB3A9EBFD}"/>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77037286-DAB1-43C1-9A16-27FA52E4ADA3}"/>
              </a:ext>
            </a:extLst>
          </p:cNvPr>
          <p:cNvPicPr>
            <a:picLocks noChangeAspect="1"/>
          </p:cNvPicPr>
          <p:nvPr/>
        </p:nvPicPr>
        <p:blipFill>
          <a:blip r:embed="rId4"/>
          <a:stretch>
            <a:fillRect/>
          </a:stretch>
        </p:blipFill>
        <p:spPr>
          <a:xfrm>
            <a:off x="179512" y="5745014"/>
            <a:ext cx="2667001" cy="1143000"/>
          </a:xfrm>
          <a:prstGeom prst="rect">
            <a:avLst/>
          </a:prstGeom>
        </p:spPr>
      </p:pic>
    </p:spTree>
    <p:extLst>
      <p:ext uri="{BB962C8B-B14F-4D97-AF65-F5344CB8AC3E}">
        <p14:creationId xmlns:p14="http://schemas.microsoft.com/office/powerpoint/2010/main" val="6138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for our students now there are 3 “tiers of reasoning” </a:t>
            </a:r>
          </a:p>
        </p:txBody>
      </p:sp>
      <p:sp>
        <p:nvSpPr>
          <p:cNvPr id="3" name="Content Placeholder 2"/>
          <p:cNvSpPr>
            <a:spLocks noGrp="1"/>
          </p:cNvSpPr>
          <p:nvPr>
            <p:ph idx="1"/>
          </p:nvPr>
        </p:nvSpPr>
        <p:spPr/>
        <p:txBody>
          <a:bodyPr>
            <a:normAutofit fontScale="85000" lnSpcReduction="10000"/>
          </a:bodyPr>
          <a:lstStyle/>
          <a:p>
            <a:pPr marL="257175" indent="-257175">
              <a:buFont typeface="+mj-lt"/>
              <a:buAutoNum type="arabicPeriod"/>
            </a:pPr>
            <a:r>
              <a:rPr lang="en-US" dirty="0"/>
              <a:t>Explain how you know, give reasons for your answer</a:t>
            </a:r>
            <a:r>
              <a:rPr lang="mr-IN" dirty="0"/>
              <a:t>…</a:t>
            </a:r>
            <a:endParaRPr lang="en-US" dirty="0"/>
          </a:p>
          <a:p>
            <a:pPr marL="257175" indent="-257175">
              <a:buFont typeface="+mj-lt"/>
              <a:buAutoNum type="arabicPeriod"/>
            </a:pPr>
            <a:endParaRPr lang="en-GB" dirty="0"/>
          </a:p>
          <a:p>
            <a:pPr marL="257175" indent="-257175">
              <a:buFont typeface="+mj-lt"/>
              <a:buAutoNum type="arabicPeriod"/>
            </a:pPr>
            <a:r>
              <a:rPr lang="en-GB" dirty="0"/>
              <a:t>You must show how you get your answer, you must show your working, explain your reasoning </a:t>
            </a:r>
            <a:r>
              <a:rPr lang="mr-IN" dirty="0"/>
              <a:t>…</a:t>
            </a:r>
            <a:endParaRPr lang="en-GB" dirty="0"/>
          </a:p>
          <a:p>
            <a:pPr marL="257175" indent="-257175">
              <a:buFont typeface="+mj-lt"/>
              <a:buAutoNum type="arabicPeriod"/>
            </a:pPr>
            <a:endParaRPr lang="en-GB" dirty="0"/>
          </a:p>
          <a:p>
            <a:pPr marL="257175" indent="-257175">
              <a:buFont typeface="+mj-lt"/>
              <a:buAutoNum type="arabicPeriod"/>
            </a:pPr>
            <a:r>
              <a:rPr lang="en-GB" dirty="0"/>
              <a:t>Evaluate, show, prove </a:t>
            </a:r>
            <a:r>
              <a:rPr lang="mr-IN" dirty="0"/>
              <a:t>…</a:t>
            </a:r>
            <a:endParaRPr lang="en-GB" dirty="0"/>
          </a:p>
          <a:p>
            <a:pPr marL="257175" indent="-257175">
              <a:buFont typeface="+mj-lt"/>
              <a:buAutoNum type="arabicPeriod"/>
            </a:pPr>
            <a:endParaRPr lang="en-GB" dirty="0"/>
          </a:p>
          <a:p>
            <a:pPr marL="257175" indent="-257175">
              <a:buFont typeface="+mj-lt"/>
              <a:buAutoNum type="arabicPeriod"/>
            </a:pPr>
            <a:endParaRPr lang="en-GB" dirty="0"/>
          </a:p>
          <a:p>
            <a:pPr marL="0" indent="0">
              <a:buNone/>
            </a:pPr>
            <a:r>
              <a:rPr lang="en-GB" dirty="0"/>
              <a:t>These are not always distinct </a:t>
            </a:r>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endParaRPr lang="en-US" dirty="0"/>
          </a:p>
        </p:txBody>
      </p:sp>
      <p:pic>
        <p:nvPicPr>
          <p:cNvPr id="4" name="Picture 3">
            <a:extLst>
              <a:ext uri="{FF2B5EF4-FFF2-40B4-BE49-F238E27FC236}">
                <a16:creationId xmlns:a16="http://schemas.microsoft.com/office/drawing/2014/main" id="{9AE61B9C-F8F9-D247-98AF-4940E2FDD6FE}"/>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3877BACB-D160-0B48-B12A-BC46F0D180D0}"/>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1733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3195786"/>
          </a:xfrm>
        </p:spPr>
        <p:txBody>
          <a:bodyPr/>
          <a:lstStyle/>
          <a:p>
            <a:r>
              <a:rPr lang="en-GB" dirty="0"/>
              <a:t>In your lessons……..</a:t>
            </a:r>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963154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1473994" y="1160860"/>
            <a:ext cx="6272213" cy="509588"/>
          </a:xfrm>
        </p:spPr>
        <p:txBody>
          <a:bodyPr/>
          <a:lstStyle/>
          <a:p>
            <a:pPr eaLnBrk="1" hangingPunct="1"/>
            <a:r>
              <a:rPr lang="en-US" altLang="en-US" sz="2400" dirty="0"/>
              <a:t>Planning for Student Responses</a:t>
            </a:r>
          </a:p>
        </p:txBody>
      </p:sp>
      <p:sp>
        <p:nvSpPr>
          <p:cNvPr id="18435" name="Oval 3"/>
          <p:cNvSpPr>
            <a:spLocks noChangeArrowheads="1"/>
          </p:cNvSpPr>
          <p:nvPr/>
        </p:nvSpPr>
        <p:spPr bwMode="auto">
          <a:xfrm>
            <a:off x="4787504" y="3429000"/>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100" dirty="0"/>
          </a:p>
        </p:txBody>
      </p:sp>
      <p:sp>
        <p:nvSpPr>
          <p:cNvPr id="30724" name="TextBox 1"/>
          <p:cNvSpPr txBox="1">
            <a:spLocks noChangeArrowheads="1"/>
          </p:cNvSpPr>
          <p:nvPr/>
        </p:nvSpPr>
        <p:spPr bwMode="auto">
          <a:xfrm>
            <a:off x="1498966" y="1732382"/>
            <a:ext cx="6404372"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marL="257175" indent="-257175">
              <a:spcBef>
                <a:spcPct val="0"/>
              </a:spcBef>
              <a:spcAft>
                <a:spcPts val="1350"/>
              </a:spcAft>
              <a:buClrTx/>
              <a:buFont typeface="Arial" panose="020B0604020202020204" pitchFamily="34" charset="0"/>
              <a:buChar char="•"/>
            </a:pPr>
            <a:endParaRPr lang="en-GB" altLang="en-US" sz="1800" dirty="0"/>
          </a:p>
          <a:p>
            <a:pPr marL="257175" indent="-257175">
              <a:spcBef>
                <a:spcPct val="0"/>
              </a:spcBef>
              <a:spcAft>
                <a:spcPts val="1350"/>
              </a:spcAft>
              <a:buClrTx/>
              <a:buFont typeface="Arial" panose="020B0604020202020204" pitchFamily="34" charset="0"/>
              <a:buChar char="•"/>
            </a:pPr>
            <a:endParaRPr lang="en-GB" altLang="en-US" sz="1800" dirty="0"/>
          </a:p>
        </p:txBody>
      </p:sp>
      <p:sp>
        <p:nvSpPr>
          <p:cNvPr id="5" name="TextBox 1"/>
          <p:cNvSpPr txBox="1">
            <a:spLocks noChangeArrowheads="1"/>
          </p:cNvSpPr>
          <p:nvPr/>
        </p:nvSpPr>
        <p:spPr bwMode="auto">
          <a:xfrm>
            <a:off x="3707904" y="1988841"/>
            <a:ext cx="5328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1350"/>
              </a:spcAft>
              <a:buClrTx/>
            </a:pPr>
            <a:r>
              <a:rPr lang="en-GB" altLang="en-US" sz="1350" dirty="0"/>
              <a:t>• </a:t>
            </a:r>
            <a:r>
              <a:rPr lang="en-GB" altLang="en-US" sz="1800" dirty="0"/>
              <a:t>Why do you think that …?</a:t>
            </a:r>
            <a:br>
              <a:rPr lang="en-GB" altLang="en-US" sz="1800" dirty="0"/>
            </a:br>
            <a:r>
              <a:rPr lang="en-GB" altLang="en-US" sz="1800" dirty="0"/>
              <a:t>• Can you explain why that is right?</a:t>
            </a:r>
            <a:br>
              <a:rPr lang="en-GB" altLang="en-US" sz="1800" dirty="0"/>
            </a:br>
            <a:r>
              <a:rPr lang="en-GB" altLang="en-US" sz="1800" dirty="0"/>
              <a:t>• How do you know?</a:t>
            </a:r>
            <a:br>
              <a:rPr lang="en-GB" altLang="en-US" sz="1800" dirty="0"/>
            </a:br>
            <a:r>
              <a:rPr lang="en-GB" altLang="en-US" sz="1800" dirty="0"/>
              <a:t>• How did you reach that conclusion?</a:t>
            </a:r>
            <a:br>
              <a:rPr lang="en-GB" altLang="en-US" sz="1800" dirty="0"/>
            </a:br>
            <a:r>
              <a:rPr lang="en-GB" altLang="en-US" sz="1800" dirty="0"/>
              <a:t>• What might explain that …?</a:t>
            </a:r>
            <a:br>
              <a:rPr lang="en-GB" altLang="en-US" sz="1800" dirty="0"/>
            </a:br>
            <a:r>
              <a:rPr lang="en-GB" altLang="en-US" sz="1800" dirty="0"/>
              <a:t>• How is that possible?</a:t>
            </a:r>
            <a:br>
              <a:rPr lang="en-GB" altLang="en-US" sz="1800" dirty="0"/>
            </a:br>
            <a:r>
              <a:rPr lang="en-GB" altLang="en-US" sz="1800" dirty="0"/>
              <a:t>• Can you show me …?</a:t>
            </a:r>
            <a:br>
              <a:rPr lang="en-GB" altLang="en-US" sz="1800" dirty="0"/>
            </a:br>
            <a:r>
              <a:rPr lang="en-GB" altLang="en-US" sz="1800" dirty="0"/>
              <a:t>• Is there another way …?</a:t>
            </a:r>
            <a:br>
              <a:rPr lang="en-GB" altLang="en-US" sz="1800" dirty="0"/>
            </a:br>
            <a:r>
              <a:rPr lang="en-GB" altLang="en-US" sz="1800" dirty="0"/>
              <a:t>• What explanation do you think is best …?</a:t>
            </a:r>
            <a:br>
              <a:rPr lang="en-GB" altLang="en-US" sz="1800" dirty="0"/>
            </a:br>
            <a:r>
              <a:rPr lang="en-GB" altLang="en-US" sz="1800" dirty="0"/>
              <a:t>• Have you tried all the possible cases?</a:t>
            </a:r>
            <a:br>
              <a:rPr lang="en-GB" altLang="en-US" sz="1800" dirty="0"/>
            </a:br>
            <a:r>
              <a:rPr lang="en-GB" altLang="en-US" sz="1800" dirty="0"/>
              <a:t>• Does it always work? Why?</a:t>
            </a:r>
            <a:br>
              <a:rPr lang="en-GB" altLang="en-US" sz="1800" dirty="0"/>
            </a:br>
            <a:r>
              <a:rPr lang="en-GB" altLang="en-US" sz="1800" dirty="0"/>
              <a:t>• What do you notice when …?</a:t>
            </a:r>
          </a:p>
        </p:txBody>
      </p:sp>
      <p:pic>
        <p:nvPicPr>
          <p:cNvPr id="6" name="Picture 5"/>
          <p:cNvPicPr>
            <a:picLocks noChangeAspect="1"/>
          </p:cNvPicPr>
          <p:nvPr/>
        </p:nvPicPr>
        <p:blipFill>
          <a:blip r:embed="rId3"/>
          <a:stretch>
            <a:fillRect/>
          </a:stretch>
        </p:blipFill>
        <p:spPr>
          <a:xfrm>
            <a:off x="251520" y="1844824"/>
            <a:ext cx="3647702" cy="3852315"/>
          </a:xfrm>
          <a:prstGeom prst="rect">
            <a:avLst/>
          </a:prstGeom>
        </p:spPr>
      </p:pic>
      <p:pic>
        <p:nvPicPr>
          <p:cNvPr id="7" name="Picture 6">
            <a:extLst>
              <a:ext uri="{FF2B5EF4-FFF2-40B4-BE49-F238E27FC236}">
                <a16:creationId xmlns:a16="http://schemas.microsoft.com/office/drawing/2014/main" id="{29742728-84CE-434B-B475-E0353B600AB6}"/>
              </a:ext>
            </a:extLst>
          </p:cNvPr>
          <p:cNvPicPr>
            <a:picLocks noChangeAspect="1"/>
          </p:cNvPicPr>
          <p:nvPr/>
        </p:nvPicPr>
        <p:blipFill>
          <a:blip r:embed="rId4"/>
          <a:stretch>
            <a:fillRect/>
          </a:stretch>
        </p:blipFill>
        <p:spPr>
          <a:xfrm>
            <a:off x="251520" y="5517232"/>
            <a:ext cx="2667001" cy="1143000"/>
          </a:xfrm>
          <a:prstGeom prst="rect">
            <a:avLst/>
          </a:prstGeom>
        </p:spPr>
      </p:pic>
      <p:pic>
        <p:nvPicPr>
          <p:cNvPr id="8" name="Picture 7">
            <a:extLst>
              <a:ext uri="{FF2B5EF4-FFF2-40B4-BE49-F238E27FC236}">
                <a16:creationId xmlns:a16="http://schemas.microsoft.com/office/drawing/2014/main" id="{D40D9B66-92D1-0C4D-A703-BFB78CAC8DA7}"/>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432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6" name="Content Placeholder 3">
            <a:extLst>
              <a:ext uri="{FF2B5EF4-FFF2-40B4-BE49-F238E27FC236}">
                <a16:creationId xmlns:a16="http://schemas.microsoft.com/office/drawing/2014/main" id="{4C50DBB3-7F4C-6B44-A117-44676CC70457}"/>
              </a:ext>
            </a:extLst>
          </p:cNvPr>
          <p:cNvPicPr>
            <a:picLocks noChangeAspect="1"/>
          </p:cNvPicPr>
          <p:nvPr/>
        </p:nvPicPr>
        <p:blipFill>
          <a:blip r:embed="rId5"/>
          <a:stretch>
            <a:fillRect/>
          </a:stretch>
        </p:blipFill>
        <p:spPr>
          <a:xfrm>
            <a:off x="1585020" y="692696"/>
            <a:ext cx="5976664" cy="5256584"/>
          </a:xfrm>
          <a:prstGeom prst="rect">
            <a:avLst/>
          </a:prstGeom>
        </p:spPr>
      </p:pic>
    </p:spTree>
    <p:extLst>
      <p:ext uri="{BB962C8B-B14F-4D97-AF65-F5344CB8AC3E}">
        <p14:creationId xmlns:p14="http://schemas.microsoft.com/office/powerpoint/2010/main" val="410113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8C145FBD-AE8C-7F49-B849-4982BE031C46}"/>
              </a:ext>
            </a:extLst>
          </p:cNvPr>
          <p:cNvPicPr>
            <a:picLocks noChangeAspect="1"/>
          </p:cNvPicPr>
          <p:nvPr/>
        </p:nvPicPr>
        <p:blipFill>
          <a:blip r:embed="rId5"/>
          <a:stretch>
            <a:fillRect/>
          </a:stretch>
        </p:blipFill>
        <p:spPr>
          <a:xfrm>
            <a:off x="1614320" y="278148"/>
            <a:ext cx="5777080" cy="5592762"/>
          </a:xfrm>
          <a:prstGeom prst="rect">
            <a:avLst/>
          </a:prstGeom>
        </p:spPr>
      </p:pic>
    </p:spTree>
    <p:extLst>
      <p:ext uri="{BB962C8B-B14F-4D97-AF65-F5344CB8AC3E}">
        <p14:creationId xmlns:p14="http://schemas.microsoft.com/office/powerpoint/2010/main" val="150027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982-633D-4CC8-8475-CE7EA8F9DE60}"/>
              </a:ext>
            </a:extLst>
          </p:cNvPr>
          <p:cNvSpPr>
            <a:spLocks noGrp="1"/>
          </p:cNvSpPr>
          <p:nvPr>
            <p:ph type="title"/>
          </p:nvPr>
        </p:nvSpPr>
        <p:spPr/>
        <p:txBody>
          <a:bodyPr>
            <a:normAutofit fontScale="90000"/>
          </a:bodyPr>
          <a:lstStyle/>
          <a:p>
            <a:r>
              <a:rPr lang="en-GB" dirty="0"/>
              <a:t>Mathematical Literacy and Communication </a:t>
            </a:r>
          </a:p>
        </p:txBody>
      </p:sp>
      <p:pic>
        <p:nvPicPr>
          <p:cNvPr id="4" name="Picture 3">
            <a:extLst>
              <a:ext uri="{FF2B5EF4-FFF2-40B4-BE49-F238E27FC236}">
                <a16:creationId xmlns:a16="http://schemas.microsoft.com/office/drawing/2014/main" id="{6D8FD9DC-1A74-409E-B981-C3F291685371}"/>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4BD24280-223C-4351-8EF7-246F19C03E78}"/>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06361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ITT Core Content Framework Foci:</a:t>
            </a:r>
            <a:endParaRPr lang="en-GB" dirty="0"/>
          </a:p>
        </p:txBody>
      </p:sp>
      <p:sp>
        <p:nvSpPr>
          <p:cNvPr id="3" name="Content Placeholder 2"/>
          <p:cNvSpPr>
            <a:spLocks noGrp="1"/>
          </p:cNvSpPr>
          <p:nvPr>
            <p:ph idx="1"/>
          </p:nvPr>
        </p:nvSpPr>
        <p:spPr/>
        <p:txBody>
          <a:bodyPr>
            <a:normAutofit lnSpcReduction="10000"/>
          </a:bodyPr>
          <a:lstStyle/>
          <a:p>
            <a:r>
              <a:rPr lang="en-GB" dirty="0"/>
              <a:t>High Expectations (Standard 1 – ‘Set high expectations</a:t>
            </a:r>
            <a:r>
              <a:rPr lang="en-GB" dirty="0" smtClean="0"/>
              <a:t>’)</a:t>
            </a:r>
          </a:p>
          <a:p>
            <a:r>
              <a:rPr lang="en-GB" dirty="0"/>
              <a:t>How Pupils Learn (Standard 2 – ‘Promote good progress</a:t>
            </a:r>
            <a:r>
              <a:rPr lang="en-GB" dirty="0" smtClean="0"/>
              <a:t>’)</a:t>
            </a:r>
          </a:p>
          <a:p>
            <a:r>
              <a:rPr lang="en-GB" dirty="0"/>
              <a:t>Subject and Curriculum (Standard 3 – ‘Demonstrate good subject and curriculum knowledge</a:t>
            </a:r>
            <a:r>
              <a:rPr lang="en-GB" dirty="0" smtClean="0"/>
              <a:t>’)</a:t>
            </a:r>
          </a:p>
          <a:p>
            <a:r>
              <a:rPr lang="en-GB" dirty="0"/>
              <a:t>Professional Behaviours (Standard 8 – ‘Fulfil wider professional responsibilities’)</a:t>
            </a:r>
          </a:p>
        </p:txBody>
      </p:sp>
      <p:pic>
        <p:nvPicPr>
          <p:cNvPr id="4" name="Picture 3"/>
          <p:cNvPicPr>
            <a:picLocks noChangeAspect="1"/>
          </p:cNvPicPr>
          <p:nvPr/>
        </p:nvPicPr>
        <p:blipFill>
          <a:blip r:embed="rId3"/>
          <a:stretch>
            <a:fillRect/>
          </a:stretch>
        </p:blipFill>
        <p:spPr>
          <a:xfrm>
            <a:off x="251520" y="5517232"/>
            <a:ext cx="2667001" cy="1143000"/>
          </a:xfrm>
          <a:prstGeom prst="rect">
            <a:avLst/>
          </a:prstGeom>
        </p:spPr>
      </p:pic>
      <p:pic>
        <p:nvPicPr>
          <p:cNvPr id="5" name="Picture 4"/>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190398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60E9-22C4-475E-A9BA-497C5D7859B3}"/>
              </a:ext>
            </a:extLst>
          </p:cNvPr>
          <p:cNvSpPr>
            <a:spLocks noGrp="1"/>
          </p:cNvSpPr>
          <p:nvPr>
            <p:ph type="title"/>
          </p:nvPr>
        </p:nvSpPr>
        <p:spPr/>
        <p:txBody>
          <a:bodyPr>
            <a:normAutofit fontScale="90000"/>
          </a:bodyPr>
          <a:lstStyle/>
          <a:p>
            <a:r>
              <a:rPr lang="en-GB" dirty="0">
                <a:hlinkClick r:id="rId3"/>
              </a:rPr>
              <a:t>Introduction to literacy in Mathematics (education.vic.gov.au)</a:t>
            </a:r>
            <a:endParaRPr lang="en-GB" dirty="0"/>
          </a:p>
        </p:txBody>
      </p:sp>
      <p:pic>
        <p:nvPicPr>
          <p:cNvPr id="7" name="Picture 6">
            <a:extLst>
              <a:ext uri="{FF2B5EF4-FFF2-40B4-BE49-F238E27FC236}">
                <a16:creationId xmlns:a16="http://schemas.microsoft.com/office/drawing/2014/main" id="{F7DAAE73-9428-4EEC-B77C-D06CEFD28A33}"/>
              </a:ext>
            </a:extLst>
          </p:cNvPr>
          <p:cNvPicPr>
            <a:picLocks noChangeAspect="1"/>
          </p:cNvPicPr>
          <p:nvPr/>
        </p:nvPicPr>
        <p:blipFill>
          <a:blip r:embed="rId4"/>
          <a:stretch>
            <a:fillRect/>
          </a:stretch>
        </p:blipFill>
        <p:spPr>
          <a:xfrm>
            <a:off x="251520" y="5598368"/>
            <a:ext cx="2667001" cy="1143000"/>
          </a:xfrm>
          <a:prstGeom prst="rect">
            <a:avLst/>
          </a:prstGeom>
        </p:spPr>
      </p:pic>
      <p:pic>
        <p:nvPicPr>
          <p:cNvPr id="8" name="Picture 7">
            <a:extLst>
              <a:ext uri="{FF2B5EF4-FFF2-40B4-BE49-F238E27FC236}">
                <a16:creationId xmlns:a16="http://schemas.microsoft.com/office/drawing/2014/main" id="{6CD28189-461B-4799-8DBB-B4F26FA957DD}"/>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03215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DE54E8-6A92-42B7-B37B-DAD5E2204592}"/>
              </a:ext>
            </a:extLst>
          </p:cNvPr>
          <p:cNvPicPr>
            <a:picLocks noGrp="1" noChangeAspect="1"/>
          </p:cNvPicPr>
          <p:nvPr>
            <p:ph idx="1"/>
          </p:nvPr>
        </p:nvPicPr>
        <p:blipFill>
          <a:blip r:embed="rId3"/>
          <a:stretch>
            <a:fillRect/>
          </a:stretch>
        </p:blipFill>
        <p:spPr>
          <a:xfrm>
            <a:off x="907342" y="2771775"/>
            <a:ext cx="7246058" cy="2982465"/>
          </a:xfrm>
        </p:spPr>
      </p:pic>
      <p:pic>
        <p:nvPicPr>
          <p:cNvPr id="11" name="Content Placeholder 4">
            <a:extLst>
              <a:ext uri="{FF2B5EF4-FFF2-40B4-BE49-F238E27FC236}">
                <a16:creationId xmlns:a16="http://schemas.microsoft.com/office/drawing/2014/main" id="{50F3D274-2806-45C5-B2D6-0725EA5D5DB4}"/>
              </a:ext>
            </a:extLst>
          </p:cNvPr>
          <p:cNvPicPr>
            <a:picLocks noChangeAspect="1"/>
          </p:cNvPicPr>
          <p:nvPr/>
        </p:nvPicPr>
        <p:blipFill>
          <a:blip r:embed="rId4"/>
          <a:stretch>
            <a:fillRect/>
          </a:stretch>
        </p:blipFill>
        <p:spPr>
          <a:xfrm>
            <a:off x="52758" y="0"/>
            <a:ext cx="8785797" cy="2771775"/>
          </a:xfrm>
          <a:prstGeom prst="rect">
            <a:avLst/>
          </a:prstGeom>
        </p:spPr>
      </p:pic>
      <p:pic>
        <p:nvPicPr>
          <p:cNvPr id="12" name="Picture 11">
            <a:extLst>
              <a:ext uri="{FF2B5EF4-FFF2-40B4-BE49-F238E27FC236}">
                <a16:creationId xmlns:a16="http://schemas.microsoft.com/office/drawing/2014/main" id="{B3DC17FB-42A2-48BC-824F-00EA40E96C87}"/>
              </a:ext>
            </a:extLst>
          </p:cNvPr>
          <p:cNvPicPr>
            <a:picLocks noChangeAspect="1"/>
          </p:cNvPicPr>
          <p:nvPr/>
        </p:nvPicPr>
        <p:blipFill>
          <a:blip r:embed="rId5"/>
          <a:stretch>
            <a:fillRect/>
          </a:stretch>
        </p:blipFill>
        <p:spPr>
          <a:xfrm>
            <a:off x="247183" y="5671739"/>
            <a:ext cx="2667001" cy="1143000"/>
          </a:xfrm>
          <a:prstGeom prst="rect">
            <a:avLst/>
          </a:prstGeom>
        </p:spPr>
      </p:pic>
      <p:pic>
        <p:nvPicPr>
          <p:cNvPr id="13" name="Picture 12">
            <a:extLst>
              <a:ext uri="{FF2B5EF4-FFF2-40B4-BE49-F238E27FC236}">
                <a16:creationId xmlns:a16="http://schemas.microsoft.com/office/drawing/2014/main" id="{8320C35C-114C-4D23-B3D6-AE924034F15D}"/>
              </a:ext>
            </a:extLst>
          </p:cNvPr>
          <p:cNvPicPr>
            <a:picLocks noChangeAspect="1"/>
          </p:cNvPicPr>
          <p:nvPr/>
        </p:nvPicPr>
        <p:blipFill>
          <a:blip r:embed="rId6"/>
          <a:stretch>
            <a:fillRect/>
          </a:stretch>
        </p:blipFill>
        <p:spPr>
          <a:xfrm>
            <a:off x="7405743" y="5934049"/>
            <a:ext cx="1524000" cy="704850"/>
          </a:xfrm>
          <a:prstGeom prst="rect">
            <a:avLst/>
          </a:prstGeom>
        </p:spPr>
      </p:pic>
    </p:spTree>
    <p:extLst>
      <p:ext uri="{BB962C8B-B14F-4D97-AF65-F5344CB8AC3E}">
        <p14:creationId xmlns:p14="http://schemas.microsoft.com/office/powerpoint/2010/main" val="831919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72E0F7-A9CA-4BAA-ACD6-EB307CD4E7BA}"/>
              </a:ext>
            </a:extLst>
          </p:cNvPr>
          <p:cNvPicPr>
            <a:picLocks noGrp="1" noChangeAspect="1"/>
          </p:cNvPicPr>
          <p:nvPr>
            <p:ph idx="1"/>
          </p:nvPr>
        </p:nvPicPr>
        <p:blipFill>
          <a:blip r:embed="rId3"/>
          <a:stretch>
            <a:fillRect/>
          </a:stretch>
        </p:blipFill>
        <p:spPr>
          <a:xfrm>
            <a:off x="1014462" y="3532602"/>
            <a:ext cx="6505575" cy="2314575"/>
          </a:xfrm>
          <a:prstGeom prst="rect">
            <a:avLst/>
          </a:prstGeom>
        </p:spPr>
      </p:pic>
      <p:pic>
        <p:nvPicPr>
          <p:cNvPr id="5" name="Picture 4">
            <a:extLst>
              <a:ext uri="{FF2B5EF4-FFF2-40B4-BE49-F238E27FC236}">
                <a16:creationId xmlns:a16="http://schemas.microsoft.com/office/drawing/2014/main" id="{A0D72AF9-C878-44EB-A70D-A8D524C893A6}"/>
              </a:ext>
            </a:extLst>
          </p:cNvPr>
          <p:cNvPicPr>
            <a:picLocks noChangeAspect="1"/>
          </p:cNvPicPr>
          <p:nvPr/>
        </p:nvPicPr>
        <p:blipFill>
          <a:blip r:embed="rId4"/>
          <a:stretch>
            <a:fillRect/>
          </a:stretch>
        </p:blipFill>
        <p:spPr>
          <a:xfrm>
            <a:off x="1057325" y="128899"/>
            <a:ext cx="6419850" cy="3333750"/>
          </a:xfrm>
          <a:prstGeom prst="rect">
            <a:avLst/>
          </a:prstGeom>
        </p:spPr>
      </p:pic>
      <p:sp>
        <p:nvSpPr>
          <p:cNvPr id="7" name="TextBox 6">
            <a:extLst>
              <a:ext uri="{FF2B5EF4-FFF2-40B4-BE49-F238E27FC236}">
                <a16:creationId xmlns:a16="http://schemas.microsoft.com/office/drawing/2014/main" id="{02F94A83-90B1-4CB9-8433-725B4E400777}"/>
              </a:ext>
            </a:extLst>
          </p:cNvPr>
          <p:cNvSpPr txBox="1"/>
          <p:nvPr/>
        </p:nvSpPr>
        <p:spPr>
          <a:xfrm>
            <a:off x="5940152" y="5445224"/>
            <a:ext cx="4788024" cy="369332"/>
          </a:xfrm>
          <a:prstGeom prst="rect">
            <a:avLst/>
          </a:prstGeom>
          <a:noFill/>
        </p:spPr>
        <p:txBody>
          <a:bodyPr wrap="square">
            <a:spAutoFit/>
          </a:bodyPr>
          <a:lstStyle/>
          <a:p>
            <a:r>
              <a:rPr lang="en-GB" sz="1800" dirty="0"/>
              <a:t>Math4teaching.com</a:t>
            </a:r>
            <a:endParaRPr lang="en-GB" dirty="0"/>
          </a:p>
        </p:txBody>
      </p:sp>
      <p:pic>
        <p:nvPicPr>
          <p:cNvPr id="8" name="Picture 7">
            <a:extLst>
              <a:ext uri="{FF2B5EF4-FFF2-40B4-BE49-F238E27FC236}">
                <a16:creationId xmlns:a16="http://schemas.microsoft.com/office/drawing/2014/main" id="{6F2AA29D-C46E-4F53-8291-9ED7D9B25784}"/>
              </a:ext>
            </a:extLst>
          </p:cNvPr>
          <p:cNvPicPr>
            <a:picLocks noChangeAspect="1"/>
          </p:cNvPicPr>
          <p:nvPr/>
        </p:nvPicPr>
        <p:blipFill>
          <a:blip r:embed="rId5"/>
          <a:stretch>
            <a:fillRect/>
          </a:stretch>
        </p:blipFill>
        <p:spPr>
          <a:xfrm>
            <a:off x="251520" y="5598368"/>
            <a:ext cx="2667001" cy="1143000"/>
          </a:xfrm>
          <a:prstGeom prst="rect">
            <a:avLst/>
          </a:prstGeom>
        </p:spPr>
      </p:pic>
      <p:pic>
        <p:nvPicPr>
          <p:cNvPr id="9" name="Picture 8">
            <a:extLst>
              <a:ext uri="{FF2B5EF4-FFF2-40B4-BE49-F238E27FC236}">
                <a16:creationId xmlns:a16="http://schemas.microsoft.com/office/drawing/2014/main" id="{E22ACF4E-CA0B-4EDD-B17B-3DCB43CC8D38}"/>
              </a:ext>
            </a:extLst>
          </p:cNvPr>
          <p:cNvPicPr>
            <a:picLocks noChangeAspect="1"/>
          </p:cNvPicPr>
          <p:nvPr/>
        </p:nvPicPr>
        <p:blipFill>
          <a:blip r:embed="rId6"/>
          <a:stretch>
            <a:fillRect/>
          </a:stretch>
        </p:blipFill>
        <p:spPr>
          <a:xfrm>
            <a:off x="7368480" y="5942337"/>
            <a:ext cx="1524000" cy="704850"/>
          </a:xfrm>
          <a:prstGeom prst="rect">
            <a:avLst/>
          </a:prstGeom>
        </p:spPr>
      </p:pic>
    </p:spTree>
    <p:extLst>
      <p:ext uri="{BB962C8B-B14F-4D97-AF65-F5344CB8AC3E}">
        <p14:creationId xmlns:p14="http://schemas.microsoft.com/office/powerpoint/2010/main" val="3444621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EC66-447D-5E40-AA08-155BE0029847}"/>
              </a:ext>
            </a:extLst>
          </p:cNvPr>
          <p:cNvSpPr>
            <a:spLocks noGrp="1"/>
          </p:cNvSpPr>
          <p:nvPr>
            <p:ph type="title"/>
          </p:nvPr>
        </p:nvSpPr>
        <p:spPr/>
        <p:txBody>
          <a:bodyPr/>
          <a:lstStyle/>
          <a:p>
            <a:r>
              <a:rPr lang="en-US" dirty="0"/>
              <a:t>Literacy Tasks </a:t>
            </a:r>
          </a:p>
        </p:txBody>
      </p:sp>
      <p:sp>
        <p:nvSpPr>
          <p:cNvPr id="3" name="Content Placeholder 2">
            <a:extLst>
              <a:ext uri="{FF2B5EF4-FFF2-40B4-BE49-F238E27FC236}">
                <a16:creationId xmlns:a16="http://schemas.microsoft.com/office/drawing/2014/main" id="{BF474FCE-215A-DF41-A815-A631E610FB4E}"/>
              </a:ext>
            </a:extLst>
          </p:cNvPr>
          <p:cNvSpPr>
            <a:spLocks noGrp="1"/>
          </p:cNvSpPr>
          <p:nvPr>
            <p:ph idx="1"/>
          </p:nvPr>
        </p:nvSpPr>
        <p:spPr/>
        <p:txBody>
          <a:bodyPr/>
          <a:lstStyle/>
          <a:p>
            <a:r>
              <a:rPr lang="en-US" dirty="0"/>
              <a:t>Developing communication of reasoning and problem solving</a:t>
            </a:r>
          </a:p>
        </p:txBody>
      </p:sp>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22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4129" y="313126"/>
            <a:ext cx="3290644" cy="369332"/>
          </a:xfrm>
          <a:prstGeom prst="rect">
            <a:avLst/>
          </a:prstGeom>
        </p:spPr>
        <p:txBody>
          <a:bodyPr wrap="none">
            <a:spAutoFit/>
          </a:bodyPr>
          <a:lstStyle/>
          <a:p>
            <a:pPr algn="ctr">
              <a:spcAft>
                <a:spcPts val="0"/>
              </a:spcAft>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Literacy Task  - Scatter Graphs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0" y="1182795"/>
            <a:ext cx="3683634" cy="3288665"/>
            <a:chOff x="0" y="0"/>
            <a:chExt cx="3683940" cy="3288766"/>
          </a:xfrm>
        </p:grpSpPr>
        <p:grpSp>
          <p:nvGrpSpPr>
            <p:cNvPr id="6" name="Group 5"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GrpSpPr/>
            <p:nvPr/>
          </p:nvGrpSpPr>
          <p:grpSpPr>
            <a:xfrm>
              <a:off x="729983" y="0"/>
              <a:ext cx="2953957" cy="2958353"/>
              <a:chOff x="0" y="0"/>
              <a:chExt cx="2953957" cy="2958353"/>
            </a:xfrm>
          </p:grpSpPr>
          <p:cxnSp>
            <p:nvCxnSpPr>
              <p:cNvPr id="17" name="Straight Connector 16" descr="JMQGpaper"/>
              <p:cNvCxnSpPr/>
              <p:nvPr/>
            </p:nvCxnSpPr>
            <p:spPr>
              <a:xfrm>
                <a:off x="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JMQGpaper"/>
              <p:cNvCxnSpPr/>
              <p:nvPr/>
            </p:nvCxnSpPr>
            <p:spPr>
              <a:xfrm>
                <a:off x="17673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JMQGpaper"/>
              <p:cNvCxnSpPr/>
              <p:nvPr/>
            </p:nvCxnSpPr>
            <p:spPr>
              <a:xfrm>
                <a:off x="36115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descr="JMQGpaper"/>
              <p:cNvCxnSpPr/>
              <p:nvPr/>
            </p:nvCxnSpPr>
            <p:spPr>
              <a:xfrm>
                <a:off x="537882"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JMQGpaper"/>
              <p:cNvCxnSpPr/>
              <p:nvPr/>
            </p:nvCxnSpPr>
            <p:spPr>
              <a:xfrm>
                <a:off x="722299"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JMQGpaper"/>
              <p:cNvCxnSpPr/>
              <p:nvPr/>
            </p:nvCxnSpPr>
            <p:spPr>
              <a:xfrm>
                <a:off x="899032"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JMQGpaper"/>
              <p:cNvCxnSpPr/>
              <p:nvPr/>
            </p:nvCxnSpPr>
            <p:spPr>
              <a:xfrm>
                <a:off x="1083449"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JMQGpaper"/>
              <p:cNvCxnSpPr/>
              <p:nvPr/>
            </p:nvCxnSpPr>
            <p:spPr>
              <a:xfrm>
                <a:off x="126018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JMQGpaper"/>
              <p:cNvCxnSpPr/>
              <p:nvPr/>
            </p:nvCxnSpPr>
            <p:spPr>
              <a:xfrm>
                <a:off x="1436914"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JMQGpaper"/>
              <p:cNvCxnSpPr/>
              <p:nvPr/>
            </p:nvCxnSpPr>
            <p:spPr>
              <a:xfrm>
                <a:off x="162133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JMQGpaper"/>
              <p:cNvCxnSpPr/>
              <p:nvPr/>
            </p:nvCxnSpPr>
            <p:spPr>
              <a:xfrm>
                <a:off x="1798064"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JMQGpaper"/>
              <p:cNvCxnSpPr/>
              <p:nvPr/>
            </p:nvCxnSpPr>
            <p:spPr>
              <a:xfrm>
                <a:off x="198248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JMQGpaper"/>
              <p:cNvCxnSpPr/>
              <p:nvPr/>
            </p:nvCxnSpPr>
            <p:spPr>
              <a:xfrm>
                <a:off x="215921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JMQGpaper"/>
              <p:cNvCxnSpPr/>
              <p:nvPr/>
            </p:nvCxnSpPr>
            <p:spPr>
              <a:xfrm>
                <a:off x="234363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JMQGpaper"/>
              <p:cNvCxnSpPr/>
              <p:nvPr/>
            </p:nvCxnSpPr>
            <p:spPr>
              <a:xfrm>
                <a:off x="252036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JMQGpaper"/>
              <p:cNvCxnSpPr/>
              <p:nvPr/>
            </p:nvCxnSpPr>
            <p:spPr>
              <a:xfrm>
                <a:off x="2697096"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descr="JMQGpaper"/>
              <p:cNvCxnSpPr/>
              <p:nvPr/>
            </p:nvCxnSpPr>
            <p:spPr>
              <a:xfrm>
                <a:off x="0" y="295835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descr="JMQGpaper"/>
              <p:cNvCxnSpPr/>
              <p:nvPr/>
            </p:nvCxnSpPr>
            <p:spPr>
              <a:xfrm>
                <a:off x="0" y="2773936"/>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descr="JMQGpaper"/>
              <p:cNvCxnSpPr/>
              <p:nvPr/>
            </p:nvCxnSpPr>
            <p:spPr>
              <a:xfrm>
                <a:off x="0" y="259720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JMQGpaper"/>
              <p:cNvCxnSpPr/>
              <p:nvPr/>
            </p:nvCxnSpPr>
            <p:spPr>
              <a:xfrm>
                <a:off x="0" y="2412786"/>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JMQGpaper"/>
              <p:cNvCxnSpPr/>
              <p:nvPr/>
            </p:nvCxnSpPr>
            <p:spPr>
              <a:xfrm>
                <a:off x="0" y="2236054"/>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descr="JMQGpaper"/>
              <p:cNvCxnSpPr/>
              <p:nvPr/>
            </p:nvCxnSpPr>
            <p:spPr>
              <a:xfrm>
                <a:off x="0" y="2051637"/>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descr="JMQGpaper"/>
              <p:cNvCxnSpPr/>
              <p:nvPr/>
            </p:nvCxnSpPr>
            <p:spPr>
              <a:xfrm>
                <a:off x="0" y="1874904"/>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JMQGpaper"/>
              <p:cNvCxnSpPr/>
              <p:nvPr/>
            </p:nvCxnSpPr>
            <p:spPr>
              <a:xfrm>
                <a:off x="0" y="1698171"/>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JMQGpaper"/>
              <p:cNvCxnSpPr/>
              <p:nvPr/>
            </p:nvCxnSpPr>
            <p:spPr>
              <a:xfrm>
                <a:off x="0" y="151375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descr="JMQGpaper"/>
              <p:cNvCxnSpPr/>
              <p:nvPr/>
            </p:nvCxnSpPr>
            <p:spPr>
              <a:xfrm>
                <a:off x="0" y="1337022"/>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JMQGpaper"/>
              <p:cNvCxnSpPr/>
              <p:nvPr/>
            </p:nvCxnSpPr>
            <p:spPr>
              <a:xfrm>
                <a:off x="0" y="115260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descr="JMQGpaper"/>
              <p:cNvCxnSpPr/>
              <p:nvPr/>
            </p:nvCxnSpPr>
            <p:spPr>
              <a:xfrm>
                <a:off x="0" y="975872"/>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descr="JMQGpaper"/>
              <p:cNvCxnSpPr/>
              <p:nvPr/>
            </p:nvCxnSpPr>
            <p:spPr>
              <a:xfrm>
                <a:off x="0" y="79145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descr="JMQGpaper"/>
              <p:cNvCxnSpPr/>
              <p:nvPr/>
            </p:nvCxnSpPr>
            <p:spPr>
              <a:xfrm>
                <a:off x="0" y="61472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descr="JMQGpaper"/>
              <p:cNvCxnSpPr/>
              <p:nvPr/>
            </p:nvCxnSpPr>
            <p:spPr>
              <a:xfrm>
                <a:off x="0" y="437990"/>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descr="JMQGpaper"/>
              <p:cNvCxnSpPr/>
              <p:nvPr/>
            </p:nvCxnSpPr>
            <p:spPr>
              <a:xfrm>
                <a:off x="0" y="25357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CxnSpPr/>
              <p:nvPr/>
            </p:nvCxnSpPr>
            <p:spPr>
              <a:xfrm>
                <a:off x="0" y="2950669"/>
                <a:ext cx="2953957" cy="0"/>
              </a:xfrm>
              <a:prstGeom prst="line">
                <a:avLst/>
              </a:prstGeom>
              <a:ln w="19050">
                <a:solidFill>
                  <a:srgbClr val="00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Connector 49"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CxnSpPr/>
              <p:nvPr/>
            </p:nvCxnSpPr>
            <p:spPr>
              <a:xfrm flipV="1">
                <a:off x="0" y="0"/>
                <a:ext cx="0" cy="2953957"/>
              </a:xfrm>
              <a:prstGeom prst="line">
                <a:avLst/>
              </a:prstGeom>
              <a:ln w="19050">
                <a:solidFill>
                  <a:srgbClr val="000000"/>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7" name="Text Box 233"/>
            <p:cNvSpPr txBox="1"/>
            <p:nvPr/>
          </p:nvSpPr>
          <p:spPr>
            <a:xfrm>
              <a:off x="0" y="1229445"/>
              <a:ext cx="845243" cy="7221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Reaction time</a:t>
              </a:r>
              <a:endParaRPr lang="en-GB" sz="1100" dirty="0">
                <a:effectLst/>
                <a:ea typeface="Calibri" panose="020F0502020204030204" pitchFamily="34" charset="0"/>
                <a:cs typeface="Times New Roman" panose="02020603050405020304" pitchFamily="18" charset="0"/>
              </a:endParaRPr>
            </a:p>
          </p:txBody>
        </p:sp>
        <p:sp>
          <p:nvSpPr>
            <p:cNvPr id="8" name="Text Box 234"/>
            <p:cNvSpPr txBox="1"/>
            <p:nvPr/>
          </p:nvSpPr>
          <p:spPr>
            <a:xfrm>
              <a:off x="1191025" y="3012141"/>
              <a:ext cx="2236053" cy="2766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Amount of alcohol consumed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35"/>
            <p:cNvSpPr txBox="1"/>
            <p:nvPr/>
          </p:nvSpPr>
          <p:spPr>
            <a:xfrm>
              <a:off x="2282158" y="2074689"/>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0" name="Text Box 236"/>
            <p:cNvSpPr txBox="1"/>
            <p:nvPr/>
          </p:nvSpPr>
          <p:spPr>
            <a:xfrm>
              <a:off x="2213001" y="1536806"/>
              <a:ext cx="307361" cy="3611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37"/>
            <p:cNvSpPr txBox="1"/>
            <p:nvPr/>
          </p:nvSpPr>
          <p:spPr>
            <a:xfrm>
              <a:off x="1506070" y="991240"/>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2" name="Text Box 238"/>
            <p:cNvSpPr txBox="1"/>
            <p:nvPr/>
          </p:nvSpPr>
          <p:spPr>
            <a:xfrm>
              <a:off x="1905640" y="1344705"/>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3" name="Text Box 239"/>
            <p:cNvSpPr txBox="1"/>
            <p:nvPr/>
          </p:nvSpPr>
          <p:spPr>
            <a:xfrm>
              <a:off x="2528047" y="1782695"/>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4" name="Text Box 240"/>
            <p:cNvSpPr txBox="1"/>
            <p:nvPr/>
          </p:nvSpPr>
          <p:spPr>
            <a:xfrm>
              <a:off x="2942985" y="2312894"/>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5" name="Text Box 241"/>
            <p:cNvSpPr txBox="1"/>
            <p:nvPr/>
          </p:nvSpPr>
          <p:spPr>
            <a:xfrm>
              <a:off x="1137237" y="614722"/>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6" name="Text Box 242"/>
            <p:cNvSpPr txBox="1"/>
            <p:nvPr/>
          </p:nvSpPr>
          <p:spPr>
            <a:xfrm>
              <a:off x="1321653" y="622406"/>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grpSp>
      <p:sp>
        <p:nvSpPr>
          <p:cNvPr id="51" name="Rectangle 50"/>
          <p:cNvSpPr/>
          <p:nvPr/>
        </p:nvSpPr>
        <p:spPr>
          <a:xfrm>
            <a:off x="4211970" y="2105716"/>
            <a:ext cx="4355346" cy="3046988"/>
          </a:xfrm>
          <a:prstGeom prst="rect">
            <a:avLst/>
          </a:prstGeom>
        </p:spPr>
        <p:txBody>
          <a:bodyPr wrap="square">
            <a:spAutoFit/>
          </a:bodyPr>
          <a:lstStyle/>
          <a:p>
            <a:pPr>
              <a:spcAft>
                <a:spcPts val="0"/>
              </a:spcAft>
            </a:pPr>
            <a:r>
              <a:rPr lang="en-GB" sz="1600" u="sng" dirty="0">
                <a:effectLst/>
                <a:latin typeface="Times New Roman" panose="02020603050405020304" pitchFamily="18" charset="0"/>
                <a:ea typeface="Calibri" panose="020F0502020204030204" pitchFamily="34" charset="0"/>
                <a:cs typeface="Times New Roman" panose="02020603050405020304" pitchFamily="18" charset="0"/>
              </a:rPr>
              <a:t>Describe the relationship</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1.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 less alcohol consumed the slower your reaction time score.</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 Negative.</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3.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If you have a faster reaction time you drink less alcohol.</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4.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As the amount of alcohol consumed increases the reaction time decreases.</a:t>
            </a:r>
          </a:p>
        </p:txBody>
      </p:sp>
      <p:pic>
        <p:nvPicPr>
          <p:cNvPr id="52" name="Picture 51">
            <a:extLst>
              <a:ext uri="{FF2B5EF4-FFF2-40B4-BE49-F238E27FC236}">
                <a16:creationId xmlns:a16="http://schemas.microsoft.com/office/drawing/2014/main" id="{63252484-518E-43CA-AC88-29219DDE6AA0}"/>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53" name="Picture 52">
            <a:extLst>
              <a:ext uri="{FF2B5EF4-FFF2-40B4-BE49-F238E27FC236}">
                <a16:creationId xmlns:a16="http://schemas.microsoft.com/office/drawing/2014/main" id="{04B4F827-4CC0-4A75-A634-160A2612690A}"/>
              </a:ext>
            </a:extLst>
          </p:cNvPr>
          <p:cNvPicPr>
            <a:picLocks noChangeAspect="1"/>
          </p:cNvPicPr>
          <p:nvPr/>
        </p:nvPicPr>
        <p:blipFill>
          <a:blip r:embed="rId4"/>
          <a:stretch>
            <a:fillRect/>
          </a:stretch>
        </p:blipFill>
        <p:spPr>
          <a:xfrm>
            <a:off x="251520" y="5706154"/>
            <a:ext cx="2667001" cy="1143000"/>
          </a:xfrm>
          <a:prstGeom prst="rect">
            <a:avLst/>
          </a:prstGeom>
        </p:spPr>
      </p:pic>
    </p:spTree>
    <p:extLst>
      <p:ext uri="{BB962C8B-B14F-4D97-AF65-F5344CB8AC3E}">
        <p14:creationId xmlns:p14="http://schemas.microsoft.com/office/powerpoint/2010/main" val="3484198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t>Convincing, justifying…..</a:t>
            </a:r>
          </a:p>
        </p:txBody>
      </p:sp>
      <p:sp>
        <p:nvSpPr>
          <p:cNvPr id="3" name="Content Placeholder 2"/>
          <p:cNvSpPr>
            <a:spLocks noGrp="1"/>
          </p:cNvSpPr>
          <p:nvPr>
            <p:ph idx="1"/>
          </p:nvPr>
        </p:nvSpPr>
        <p:spPr>
          <a:xfrm>
            <a:off x="1714501" y="2227660"/>
            <a:ext cx="5941219" cy="3037284"/>
          </a:xfrm>
        </p:spPr>
        <p:txBody>
          <a:bodyPr>
            <a:normAutofit/>
          </a:bodyPr>
          <a:lstStyle/>
          <a:p>
            <a:pPr marL="0" indent="0">
              <a:lnSpc>
                <a:spcPct val="110000"/>
              </a:lnSpc>
              <a:spcAft>
                <a:spcPts val="900"/>
              </a:spcAft>
              <a:buNone/>
              <a:defRPr/>
            </a:pPr>
            <a:r>
              <a:rPr lang="en-GB" sz="2100" dirty="0"/>
              <a:t>Three friends rent a go-kart and agree to share the cost.  </a:t>
            </a:r>
          </a:p>
          <a:p>
            <a:pPr marL="0" indent="0">
              <a:lnSpc>
                <a:spcPct val="110000"/>
              </a:lnSpc>
              <a:spcAft>
                <a:spcPts val="900"/>
              </a:spcAft>
              <a:buNone/>
              <a:defRPr/>
            </a:pPr>
            <a:r>
              <a:rPr lang="en-GB" sz="2100" dirty="0"/>
              <a:t>Annie travels 3 laps, Barry travels 5 laps and Carol travels 8 laps.  </a:t>
            </a:r>
          </a:p>
          <a:p>
            <a:pPr>
              <a:lnSpc>
                <a:spcPct val="110000"/>
              </a:lnSpc>
              <a:spcAft>
                <a:spcPts val="900"/>
              </a:spcAft>
              <a:buNone/>
              <a:defRPr/>
            </a:pPr>
            <a:r>
              <a:rPr lang="en-GB" sz="2100" dirty="0"/>
              <a:t>The total cost is £3.20.  </a:t>
            </a:r>
          </a:p>
          <a:p>
            <a:pPr marL="0" indent="0">
              <a:buNone/>
              <a:defRPr/>
            </a:pPr>
            <a:r>
              <a:rPr lang="en-GB" sz="2100" b="1" dirty="0"/>
              <a:t>How much should each person pay for it to be fair?</a:t>
            </a:r>
          </a:p>
        </p:txBody>
      </p:sp>
      <p:pic>
        <p:nvPicPr>
          <p:cNvPr id="4" name="Picture 3">
            <a:extLst>
              <a:ext uri="{FF2B5EF4-FFF2-40B4-BE49-F238E27FC236}">
                <a16:creationId xmlns:a16="http://schemas.microsoft.com/office/drawing/2014/main" id="{8E5FC49E-FA79-5A4B-AE73-DB87BCF1795E}"/>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06E66CBC-5649-9242-82D1-ADD3F7B723AE}"/>
              </a:ext>
            </a:extLst>
          </p:cNvPr>
          <p:cNvPicPr>
            <a:picLocks noChangeAspect="1"/>
          </p:cNvPicPr>
          <p:nvPr/>
        </p:nvPicPr>
        <p:blipFill>
          <a:blip r:embed="rId4"/>
          <a:stretch>
            <a:fillRect/>
          </a:stretch>
        </p:blipFill>
        <p:spPr>
          <a:xfrm>
            <a:off x="7391400" y="5805264"/>
            <a:ext cx="1524000" cy="704850"/>
          </a:xfrm>
          <a:prstGeom prst="rect">
            <a:avLst/>
          </a:prstGeom>
        </p:spPr>
      </p:pic>
    </p:spTree>
    <p:extLst>
      <p:ext uri="{BB962C8B-B14F-4D97-AF65-F5344CB8AC3E}">
        <p14:creationId xmlns:p14="http://schemas.microsoft.com/office/powerpoint/2010/main" val="2635263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32F-4E89-DC47-B7B6-D766875A7361}"/>
              </a:ext>
            </a:extLst>
          </p:cNvPr>
          <p:cNvSpPr>
            <a:spLocks noGrp="1"/>
          </p:cNvSpPr>
          <p:nvPr>
            <p:ph type="title"/>
          </p:nvPr>
        </p:nvSpPr>
        <p:spPr>
          <a:xfrm>
            <a:off x="606853" y="629266"/>
            <a:ext cx="2669389" cy="1676603"/>
          </a:xfrm>
        </p:spPr>
        <p:txBody>
          <a:bodyPr>
            <a:normAutofit fontScale="90000"/>
          </a:bodyPr>
          <a:lstStyle/>
          <a:p>
            <a:r>
              <a:rPr lang="en-US" sz="2824" b="1" u="sng" dirty="0"/>
              <a:t>Activity 1: Word Families</a:t>
            </a:r>
            <a:r>
              <a:rPr lang="en-US" sz="2824" dirty="0"/>
              <a:t/>
            </a:r>
            <a:br>
              <a:rPr lang="en-US" sz="2824" dirty="0"/>
            </a:br>
            <a:r>
              <a:rPr lang="en-US" sz="2824" dirty="0"/>
              <a:t>Part A: Finding the definition</a:t>
            </a:r>
          </a:p>
        </p:txBody>
      </p:sp>
      <p:sp>
        <p:nvSpPr>
          <p:cNvPr id="3" name="Content Placeholder 2">
            <a:extLst>
              <a:ext uri="{FF2B5EF4-FFF2-40B4-BE49-F238E27FC236}">
                <a16:creationId xmlns:a16="http://schemas.microsoft.com/office/drawing/2014/main" id="{20D7FB87-C0DC-C341-9426-12333CD15741}"/>
              </a:ext>
            </a:extLst>
          </p:cNvPr>
          <p:cNvSpPr>
            <a:spLocks noGrp="1"/>
          </p:cNvSpPr>
          <p:nvPr>
            <p:ph idx="1"/>
          </p:nvPr>
        </p:nvSpPr>
        <p:spPr>
          <a:xfrm>
            <a:off x="606854" y="2438401"/>
            <a:ext cx="2669386" cy="3779520"/>
          </a:xfrm>
        </p:spPr>
        <p:txBody>
          <a:bodyPr>
            <a:noAutofit/>
          </a:bodyPr>
          <a:lstStyle/>
          <a:p>
            <a:pPr marL="0" indent="0">
              <a:buNone/>
            </a:pPr>
            <a:r>
              <a:rPr lang="en-US" sz="2118" dirty="0"/>
              <a:t>Using the definition sheet, can you explain the meaning of each of the tier 2 words in a mathematical context that you have been given? </a:t>
            </a:r>
          </a:p>
          <a:p>
            <a:pPr marL="0" indent="0">
              <a:buNone/>
            </a:pPr>
            <a:r>
              <a:rPr lang="en-US" sz="2118" dirty="0"/>
              <a:t>Write your own definition for each of the words on the sheet provided. </a:t>
            </a:r>
          </a:p>
        </p:txBody>
      </p:sp>
      <p:pic>
        <p:nvPicPr>
          <p:cNvPr id="6" name="Picture 5">
            <a:extLst>
              <a:ext uri="{FF2B5EF4-FFF2-40B4-BE49-F238E27FC236}">
                <a16:creationId xmlns:a16="http://schemas.microsoft.com/office/drawing/2014/main" id="{7A8AC20A-A847-407B-B7CE-3F79230423A3}"/>
              </a:ext>
            </a:extLst>
          </p:cNvPr>
          <p:cNvPicPr>
            <a:picLocks noChangeAspect="1"/>
          </p:cNvPicPr>
          <p:nvPr/>
        </p:nvPicPr>
        <p:blipFill>
          <a:blip r:embed="rId3"/>
          <a:stretch>
            <a:fillRect/>
          </a:stretch>
        </p:blipFill>
        <p:spPr>
          <a:xfrm>
            <a:off x="3675014" y="966950"/>
            <a:ext cx="5168713" cy="4471147"/>
          </a:xfrm>
          <a:prstGeom prst="rect">
            <a:avLst/>
          </a:prstGeom>
        </p:spPr>
      </p:pic>
      <p:pic>
        <p:nvPicPr>
          <p:cNvPr id="7" name="Picture 6">
            <a:extLst>
              <a:ext uri="{FF2B5EF4-FFF2-40B4-BE49-F238E27FC236}">
                <a16:creationId xmlns:a16="http://schemas.microsoft.com/office/drawing/2014/main" id="{45D15170-82AE-41DD-A8C9-E222FA036073}"/>
              </a:ext>
            </a:extLst>
          </p:cNvPr>
          <p:cNvPicPr>
            <a:picLocks noChangeAspect="1"/>
          </p:cNvPicPr>
          <p:nvPr/>
        </p:nvPicPr>
        <p:blipFill>
          <a:blip r:embed="rId4"/>
          <a:stretch>
            <a:fillRect/>
          </a:stretch>
        </p:blipFill>
        <p:spPr>
          <a:xfrm>
            <a:off x="0" y="5778953"/>
            <a:ext cx="2667001" cy="1143000"/>
          </a:xfrm>
          <a:prstGeom prst="rect">
            <a:avLst/>
          </a:prstGeom>
        </p:spPr>
      </p:pic>
      <p:pic>
        <p:nvPicPr>
          <p:cNvPr id="8" name="Picture 7">
            <a:extLst>
              <a:ext uri="{FF2B5EF4-FFF2-40B4-BE49-F238E27FC236}">
                <a16:creationId xmlns:a16="http://schemas.microsoft.com/office/drawing/2014/main" id="{9053BB68-1640-43C2-907E-36787E9A6A9F}"/>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756484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42B1CE-9E0C-EF4B-B949-25E7C284AAD3}"/>
              </a:ext>
            </a:extLst>
          </p:cNvPr>
          <p:cNvSpPr/>
          <p:nvPr/>
        </p:nvSpPr>
        <p:spPr>
          <a:xfrm>
            <a:off x="1111152" y="155703"/>
            <a:ext cx="7125645" cy="1070165"/>
          </a:xfrm>
          <a:prstGeom prst="rect">
            <a:avLst/>
          </a:prstGeom>
        </p:spPr>
        <p:txBody>
          <a:bodyPr wrap="square">
            <a:spAutoFit/>
          </a:bodyPr>
          <a:lstStyle/>
          <a:p>
            <a:pPr algn="ctr"/>
            <a:r>
              <a:rPr lang="en-US" sz="3177" b="1" u="sng" dirty="0"/>
              <a:t>Activity 2:  Naming your Word Families</a:t>
            </a:r>
            <a:r>
              <a:rPr lang="en-US" sz="3177" dirty="0"/>
              <a:t/>
            </a:r>
            <a:br>
              <a:rPr lang="en-US" sz="3177" dirty="0"/>
            </a:br>
            <a:endParaRPr lang="en-US" sz="3177" b="1" dirty="0"/>
          </a:p>
        </p:txBody>
      </p:sp>
      <p:sp>
        <p:nvSpPr>
          <p:cNvPr id="4" name="TextBox 3">
            <a:extLst>
              <a:ext uri="{FF2B5EF4-FFF2-40B4-BE49-F238E27FC236}">
                <a16:creationId xmlns:a16="http://schemas.microsoft.com/office/drawing/2014/main" id="{C242B2A6-2C7D-0F46-AE7B-20EC453C0D9C}"/>
              </a:ext>
            </a:extLst>
          </p:cNvPr>
          <p:cNvSpPr txBox="1"/>
          <p:nvPr/>
        </p:nvSpPr>
        <p:spPr>
          <a:xfrm>
            <a:off x="714818" y="820978"/>
            <a:ext cx="7976529" cy="1993494"/>
          </a:xfrm>
          <a:prstGeom prst="rect">
            <a:avLst/>
          </a:prstGeom>
          <a:noFill/>
        </p:spPr>
        <p:txBody>
          <a:bodyPr wrap="square" rtlCol="0">
            <a:spAutoFit/>
          </a:bodyPr>
          <a:lstStyle/>
          <a:p>
            <a:pPr algn="ctr"/>
            <a:r>
              <a:rPr lang="en-US" sz="2471" dirty="0"/>
              <a:t>Now you are in your word families please decide on the name of the family based on similarities with the definitions of these words.  On the pieces of paper that are stuck around your classroom, write the name of the word family at the top and stick your words under the heading. </a:t>
            </a:r>
          </a:p>
        </p:txBody>
      </p:sp>
      <p:sp>
        <p:nvSpPr>
          <p:cNvPr id="5" name="TextBox 4">
            <a:extLst>
              <a:ext uri="{FF2B5EF4-FFF2-40B4-BE49-F238E27FC236}">
                <a16:creationId xmlns:a16="http://schemas.microsoft.com/office/drawing/2014/main" id="{69DC7996-51FD-A84E-B342-E1702B629919}"/>
              </a:ext>
            </a:extLst>
          </p:cNvPr>
          <p:cNvSpPr txBox="1"/>
          <p:nvPr/>
        </p:nvSpPr>
        <p:spPr>
          <a:xfrm>
            <a:off x="293564" y="3669465"/>
            <a:ext cx="2465925" cy="1070165"/>
          </a:xfrm>
          <a:prstGeom prst="rect">
            <a:avLst/>
          </a:prstGeom>
          <a:solidFill>
            <a:srgbClr val="FFFF0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6" name="TextBox 5">
            <a:extLst>
              <a:ext uri="{FF2B5EF4-FFF2-40B4-BE49-F238E27FC236}">
                <a16:creationId xmlns:a16="http://schemas.microsoft.com/office/drawing/2014/main" id="{0E3E9193-019B-F747-BD10-5252AE209E14}"/>
              </a:ext>
            </a:extLst>
          </p:cNvPr>
          <p:cNvSpPr txBox="1"/>
          <p:nvPr/>
        </p:nvSpPr>
        <p:spPr>
          <a:xfrm>
            <a:off x="3339038" y="3689573"/>
            <a:ext cx="2465925" cy="1070165"/>
          </a:xfrm>
          <a:prstGeom prst="rect">
            <a:avLst/>
          </a:prstGeom>
          <a:solidFill>
            <a:srgbClr val="FF000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7" name="TextBox 6">
            <a:extLst>
              <a:ext uri="{FF2B5EF4-FFF2-40B4-BE49-F238E27FC236}">
                <a16:creationId xmlns:a16="http://schemas.microsoft.com/office/drawing/2014/main" id="{0CF76786-A51F-9947-8364-DF483653BC9E}"/>
              </a:ext>
            </a:extLst>
          </p:cNvPr>
          <p:cNvSpPr txBox="1"/>
          <p:nvPr/>
        </p:nvSpPr>
        <p:spPr>
          <a:xfrm>
            <a:off x="6384511" y="3669465"/>
            <a:ext cx="2465925" cy="1070165"/>
          </a:xfrm>
          <a:prstGeom prst="rect">
            <a:avLst/>
          </a:prstGeom>
          <a:solidFill>
            <a:srgbClr val="92D05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8" name="TextBox 7">
            <a:extLst>
              <a:ext uri="{FF2B5EF4-FFF2-40B4-BE49-F238E27FC236}">
                <a16:creationId xmlns:a16="http://schemas.microsoft.com/office/drawing/2014/main" id="{7C76F7B6-0FC0-8E49-8348-792C15B9F79B}"/>
              </a:ext>
            </a:extLst>
          </p:cNvPr>
          <p:cNvSpPr txBox="1"/>
          <p:nvPr/>
        </p:nvSpPr>
        <p:spPr>
          <a:xfrm>
            <a:off x="293563" y="5268724"/>
            <a:ext cx="2465925" cy="1070165"/>
          </a:xfrm>
          <a:prstGeom prst="rect">
            <a:avLst/>
          </a:prstGeom>
          <a:solidFill>
            <a:srgbClr val="00B0F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9" name="TextBox 8">
            <a:extLst>
              <a:ext uri="{FF2B5EF4-FFF2-40B4-BE49-F238E27FC236}">
                <a16:creationId xmlns:a16="http://schemas.microsoft.com/office/drawing/2014/main" id="{806B15E7-8D03-C246-9F4A-319C14B1D4C2}"/>
              </a:ext>
            </a:extLst>
          </p:cNvPr>
          <p:cNvSpPr txBox="1"/>
          <p:nvPr/>
        </p:nvSpPr>
        <p:spPr>
          <a:xfrm>
            <a:off x="6384510" y="5268725"/>
            <a:ext cx="2465925" cy="1070165"/>
          </a:xfrm>
          <a:prstGeom prst="rect">
            <a:avLst/>
          </a:prstGeom>
          <a:solidFill>
            <a:srgbClr val="FF00F9"/>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10" name="TextBox 9">
            <a:extLst>
              <a:ext uri="{FF2B5EF4-FFF2-40B4-BE49-F238E27FC236}">
                <a16:creationId xmlns:a16="http://schemas.microsoft.com/office/drawing/2014/main" id="{AF4760B8-5DED-46EB-8EC9-440243F16E7F}"/>
              </a:ext>
            </a:extLst>
          </p:cNvPr>
          <p:cNvSpPr txBox="1"/>
          <p:nvPr/>
        </p:nvSpPr>
        <p:spPr>
          <a:xfrm>
            <a:off x="3339037" y="5268724"/>
            <a:ext cx="2465925" cy="1070165"/>
          </a:xfrm>
          <a:prstGeom prst="rect">
            <a:avLst/>
          </a:prstGeom>
          <a:solidFill>
            <a:srgbClr val="66FFFF"/>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Tree>
    <p:extLst>
      <p:ext uri="{BB962C8B-B14F-4D97-AF65-F5344CB8AC3E}">
        <p14:creationId xmlns:p14="http://schemas.microsoft.com/office/powerpoint/2010/main" val="1834686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42B1CE-9E0C-EF4B-B949-25E7C284AAD3}"/>
              </a:ext>
            </a:extLst>
          </p:cNvPr>
          <p:cNvSpPr/>
          <p:nvPr/>
        </p:nvSpPr>
        <p:spPr>
          <a:xfrm>
            <a:off x="1114591" y="439291"/>
            <a:ext cx="7122206" cy="1070165"/>
          </a:xfrm>
          <a:prstGeom prst="rect">
            <a:avLst/>
          </a:prstGeom>
        </p:spPr>
        <p:txBody>
          <a:bodyPr wrap="square">
            <a:spAutoFit/>
          </a:bodyPr>
          <a:lstStyle/>
          <a:p>
            <a:pPr algn="ctr"/>
            <a:r>
              <a:rPr lang="en-US" sz="3177" b="1" u="sng" dirty="0"/>
              <a:t>Activity 2:  Sorting Word Families Grid</a:t>
            </a:r>
            <a:r>
              <a:rPr lang="en-US" sz="3177" dirty="0"/>
              <a:t/>
            </a:r>
            <a:br>
              <a:rPr lang="en-US" sz="3177" dirty="0"/>
            </a:br>
            <a:endParaRPr lang="en-US" sz="3177" b="1" dirty="0"/>
          </a:p>
        </p:txBody>
      </p:sp>
      <p:sp>
        <p:nvSpPr>
          <p:cNvPr id="5" name="TextBox 4">
            <a:extLst>
              <a:ext uri="{FF2B5EF4-FFF2-40B4-BE49-F238E27FC236}">
                <a16:creationId xmlns:a16="http://schemas.microsoft.com/office/drawing/2014/main" id="{69DC7996-51FD-A84E-B342-E1702B629919}"/>
              </a:ext>
            </a:extLst>
          </p:cNvPr>
          <p:cNvSpPr txBox="1"/>
          <p:nvPr/>
        </p:nvSpPr>
        <p:spPr>
          <a:xfrm>
            <a:off x="134471" y="1213888"/>
            <a:ext cx="2465925" cy="2373855"/>
          </a:xfrm>
          <a:prstGeom prst="rect">
            <a:avLst/>
          </a:prstGeom>
          <a:solidFill>
            <a:srgbClr val="FFFF00"/>
          </a:solidFill>
        </p:spPr>
        <p:txBody>
          <a:bodyPr wrap="square" rtlCol="0">
            <a:spAutoFit/>
          </a:bodyPr>
          <a:lstStyle/>
          <a:p>
            <a:pPr algn="ctr"/>
            <a:r>
              <a:rPr lang="en-US" sz="3177" b="1" u="sng" dirty="0">
                <a:latin typeface="Chalkboard" panose="03050602040202020205" pitchFamily="66" charset="77"/>
              </a:rPr>
              <a:t>Algebra questions  </a:t>
            </a:r>
          </a:p>
          <a:p>
            <a:pPr algn="ctr"/>
            <a:r>
              <a:rPr lang="en-US" sz="2118" dirty="0">
                <a:latin typeface="Chalkboard" panose="03050602040202020205" pitchFamily="66" charset="77"/>
              </a:rPr>
              <a:t>Simplify </a:t>
            </a:r>
          </a:p>
          <a:p>
            <a:pPr algn="ctr"/>
            <a:r>
              <a:rPr lang="en-US" sz="2118" dirty="0">
                <a:latin typeface="Chalkboard" panose="03050602040202020205" pitchFamily="66" charset="77"/>
              </a:rPr>
              <a:t>Expand </a:t>
            </a:r>
          </a:p>
          <a:p>
            <a:pPr algn="ctr"/>
            <a:r>
              <a:rPr lang="en-US" sz="2118" dirty="0">
                <a:latin typeface="Chalkboard" panose="03050602040202020205" pitchFamily="66" charset="77"/>
              </a:rPr>
              <a:t>Factorise</a:t>
            </a:r>
          </a:p>
          <a:p>
            <a:pPr algn="ctr"/>
            <a:endParaRPr lang="en-US" sz="2118" dirty="0">
              <a:latin typeface="Chalkboard" panose="03050602040202020205" pitchFamily="66" charset="77"/>
            </a:endParaRPr>
          </a:p>
        </p:txBody>
      </p:sp>
      <p:sp>
        <p:nvSpPr>
          <p:cNvPr id="6" name="TextBox 5">
            <a:extLst>
              <a:ext uri="{FF2B5EF4-FFF2-40B4-BE49-F238E27FC236}">
                <a16:creationId xmlns:a16="http://schemas.microsoft.com/office/drawing/2014/main" id="{0E3E9193-019B-F747-BD10-5252AE209E14}"/>
              </a:ext>
            </a:extLst>
          </p:cNvPr>
          <p:cNvSpPr txBox="1"/>
          <p:nvPr/>
        </p:nvSpPr>
        <p:spPr>
          <a:xfrm>
            <a:off x="3339038" y="1213888"/>
            <a:ext cx="2465925" cy="1874077"/>
          </a:xfrm>
          <a:prstGeom prst="rect">
            <a:avLst/>
          </a:prstGeom>
          <a:solidFill>
            <a:srgbClr val="FF0000"/>
          </a:solidFill>
        </p:spPr>
        <p:txBody>
          <a:bodyPr wrap="square" lIns="80682" tIns="40341" rIns="80682" bIns="40341" rtlCol="0" anchor="t">
            <a:spAutoFit/>
          </a:bodyPr>
          <a:lstStyle/>
          <a:p>
            <a:pPr algn="ctr"/>
            <a:r>
              <a:rPr lang="en-US" sz="3177" b="1" u="sng" dirty="0">
                <a:latin typeface="Chalkboard" panose="03050602040202020205" pitchFamily="66" charset="77"/>
              </a:rPr>
              <a:t>Explain</a:t>
            </a:r>
          </a:p>
          <a:p>
            <a:pPr algn="ctr"/>
            <a:r>
              <a:rPr lang="en-US" sz="2118" dirty="0">
                <a:latin typeface="Chalkboard" panose="03050602040202020205" pitchFamily="66" charset="77"/>
              </a:rPr>
              <a:t>Explain</a:t>
            </a:r>
          </a:p>
          <a:p>
            <a:pPr algn="ctr"/>
            <a:r>
              <a:rPr lang="en-US" sz="2118" dirty="0">
                <a:latin typeface="Chalkboard" panose="03050602040202020205" pitchFamily="66" charset="77"/>
              </a:rPr>
              <a:t>Describe</a:t>
            </a:r>
          </a:p>
          <a:p>
            <a:pPr algn="ctr"/>
            <a:r>
              <a:rPr lang="en-US" sz="2118" dirty="0">
                <a:latin typeface="Chalkboard"/>
              </a:rPr>
              <a:t>Justify</a:t>
            </a:r>
            <a:endParaRPr lang="en-US" sz="2118" dirty="0">
              <a:latin typeface="Chalkboard" panose="03050602040202020205" pitchFamily="66" charset="77"/>
            </a:endParaRPr>
          </a:p>
          <a:p>
            <a:pPr algn="ctr"/>
            <a:endParaRPr lang="en-US" sz="2118" dirty="0">
              <a:latin typeface="Chalkboard" panose="03050602040202020205" pitchFamily="66" charset="77"/>
            </a:endParaRPr>
          </a:p>
        </p:txBody>
      </p:sp>
      <p:sp>
        <p:nvSpPr>
          <p:cNvPr id="7" name="TextBox 6">
            <a:extLst>
              <a:ext uri="{FF2B5EF4-FFF2-40B4-BE49-F238E27FC236}">
                <a16:creationId xmlns:a16="http://schemas.microsoft.com/office/drawing/2014/main" id="{0CF76786-A51F-9947-8364-DF483653BC9E}"/>
              </a:ext>
            </a:extLst>
          </p:cNvPr>
          <p:cNvSpPr txBox="1"/>
          <p:nvPr/>
        </p:nvSpPr>
        <p:spPr>
          <a:xfrm>
            <a:off x="6543604" y="1030265"/>
            <a:ext cx="2227091" cy="3188630"/>
          </a:xfrm>
          <a:prstGeom prst="rect">
            <a:avLst/>
          </a:prstGeom>
          <a:solidFill>
            <a:srgbClr val="92D050"/>
          </a:solidFill>
        </p:spPr>
        <p:txBody>
          <a:bodyPr wrap="square" rtlCol="0">
            <a:spAutoFit/>
          </a:bodyPr>
          <a:lstStyle/>
          <a:p>
            <a:pPr algn="ctr"/>
            <a:r>
              <a:rPr lang="en-US" sz="3177" b="1" u="sng" dirty="0">
                <a:latin typeface="Chalkboard" panose="03050602040202020205" pitchFamily="66" charset="77"/>
              </a:rPr>
              <a:t>Figure out</a:t>
            </a:r>
          </a:p>
          <a:p>
            <a:pPr algn="ctr"/>
            <a:r>
              <a:rPr lang="en-US" sz="2118" dirty="0">
                <a:latin typeface="Chalkboard" panose="03050602040202020205" pitchFamily="66" charset="77"/>
              </a:rPr>
              <a:t>Solve</a:t>
            </a:r>
          </a:p>
          <a:p>
            <a:pPr algn="ctr"/>
            <a:r>
              <a:rPr lang="en-US" sz="2118" dirty="0">
                <a:latin typeface="Chalkboard" panose="03050602040202020205" pitchFamily="66" charset="77"/>
              </a:rPr>
              <a:t>Calculate</a:t>
            </a:r>
          </a:p>
          <a:p>
            <a:pPr algn="ctr"/>
            <a:r>
              <a:rPr lang="en-US" sz="2118" dirty="0">
                <a:latin typeface="Chalkboard" panose="03050602040202020205" pitchFamily="66" charset="77"/>
              </a:rPr>
              <a:t>Work out</a:t>
            </a:r>
          </a:p>
          <a:p>
            <a:pPr algn="ctr"/>
            <a:r>
              <a:rPr lang="en-US" sz="2118" dirty="0">
                <a:latin typeface="Chalkboard" panose="03050602040202020205" pitchFamily="66" charset="77"/>
              </a:rPr>
              <a:t>Evaluate </a:t>
            </a:r>
          </a:p>
          <a:p>
            <a:pPr algn="ctr"/>
            <a:r>
              <a:rPr lang="en-US" sz="2118" dirty="0">
                <a:latin typeface="Chalkboard" panose="03050602040202020205" pitchFamily="66" charset="77"/>
              </a:rPr>
              <a:t>Express</a:t>
            </a:r>
          </a:p>
          <a:p>
            <a:pPr algn="ctr"/>
            <a:endParaRPr lang="en-US" sz="2118" dirty="0">
              <a:latin typeface="Chalkboard" panose="03050602040202020205" pitchFamily="66" charset="77"/>
            </a:endParaRPr>
          </a:p>
          <a:p>
            <a:pPr algn="ctr"/>
            <a:endParaRPr lang="en-US" sz="2118" dirty="0">
              <a:latin typeface="Chalkboard" panose="03050602040202020205" pitchFamily="66" charset="77"/>
            </a:endParaRPr>
          </a:p>
          <a:p>
            <a:pPr algn="ctr"/>
            <a:endParaRPr lang="en-US" sz="2118" dirty="0">
              <a:latin typeface="Chalkboard" panose="03050602040202020205" pitchFamily="66" charset="77"/>
            </a:endParaRPr>
          </a:p>
        </p:txBody>
      </p:sp>
      <p:sp>
        <p:nvSpPr>
          <p:cNvPr id="8" name="TextBox 7">
            <a:extLst>
              <a:ext uri="{FF2B5EF4-FFF2-40B4-BE49-F238E27FC236}">
                <a16:creationId xmlns:a16="http://schemas.microsoft.com/office/drawing/2014/main" id="{7C76F7B6-0FC0-8E49-8348-792C15B9F79B}"/>
              </a:ext>
            </a:extLst>
          </p:cNvPr>
          <p:cNvSpPr txBox="1"/>
          <p:nvPr/>
        </p:nvSpPr>
        <p:spPr>
          <a:xfrm>
            <a:off x="480166" y="3878519"/>
            <a:ext cx="2465925" cy="2699778"/>
          </a:xfrm>
          <a:prstGeom prst="rect">
            <a:avLst/>
          </a:prstGeom>
          <a:solidFill>
            <a:srgbClr val="00B0F0"/>
          </a:solidFill>
        </p:spPr>
        <p:txBody>
          <a:bodyPr wrap="square" rtlCol="0">
            <a:spAutoFit/>
          </a:bodyPr>
          <a:lstStyle/>
          <a:p>
            <a:pPr algn="ctr"/>
            <a:r>
              <a:rPr lang="en-US" sz="3177" b="1" u="sng" dirty="0">
                <a:latin typeface="Chalkboard" panose="03050602040202020205" pitchFamily="66" charset="77"/>
              </a:rPr>
              <a:t>Identify</a:t>
            </a:r>
          </a:p>
          <a:p>
            <a:pPr algn="ctr"/>
            <a:r>
              <a:rPr lang="en-US" sz="2118" dirty="0">
                <a:latin typeface="Chalkboard" panose="03050602040202020205" pitchFamily="66" charset="77"/>
              </a:rPr>
              <a:t>Find</a:t>
            </a:r>
          </a:p>
          <a:p>
            <a:pPr algn="ctr"/>
            <a:r>
              <a:rPr lang="en-US" sz="2118" dirty="0">
                <a:latin typeface="Chalkboard" panose="03050602040202020205" pitchFamily="66" charset="77"/>
              </a:rPr>
              <a:t>Complete </a:t>
            </a:r>
          </a:p>
          <a:p>
            <a:pPr algn="ctr"/>
            <a:r>
              <a:rPr lang="en-US" sz="2118" dirty="0">
                <a:latin typeface="Chalkboard" panose="03050602040202020205" pitchFamily="66" charset="77"/>
              </a:rPr>
              <a:t>How many</a:t>
            </a:r>
          </a:p>
          <a:p>
            <a:pPr algn="ctr"/>
            <a:r>
              <a:rPr lang="en-US" sz="2118" dirty="0">
                <a:latin typeface="Chalkboard" panose="03050602040202020205" pitchFamily="66" charset="77"/>
              </a:rPr>
              <a:t>Write </a:t>
            </a:r>
          </a:p>
          <a:p>
            <a:pPr algn="ctr"/>
            <a:endParaRPr lang="en-US" sz="2118" dirty="0">
              <a:latin typeface="Chalkboard" panose="03050602040202020205" pitchFamily="66" charset="77"/>
            </a:endParaRPr>
          </a:p>
          <a:p>
            <a:pPr algn="ctr"/>
            <a:endParaRPr lang="en-US" sz="3177" dirty="0">
              <a:latin typeface="Chalkboard" panose="03050602040202020205" pitchFamily="66" charset="77"/>
            </a:endParaRPr>
          </a:p>
        </p:txBody>
      </p:sp>
      <p:sp>
        <p:nvSpPr>
          <p:cNvPr id="9" name="TextBox 8">
            <a:extLst>
              <a:ext uri="{FF2B5EF4-FFF2-40B4-BE49-F238E27FC236}">
                <a16:creationId xmlns:a16="http://schemas.microsoft.com/office/drawing/2014/main" id="{806B15E7-8D03-C246-9F4A-319C14B1D4C2}"/>
              </a:ext>
            </a:extLst>
          </p:cNvPr>
          <p:cNvSpPr txBox="1"/>
          <p:nvPr/>
        </p:nvSpPr>
        <p:spPr>
          <a:xfrm>
            <a:off x="6424186" y="4530282"/>
            <a:ext cx="2465925" cy="2047933"/>
          </a:xfrm>
          <a:prstGeom prst="rect">
            <a:avLst/>
          </a:prstGeom>
          <a:solidFill>
            <a:schemeClr val="bg1"/>
          </a:solidFill>
        </p:spPr>
        <p:txBody>
          <a:bodyPr wrap="square" rtlCol="0">
            <a:spAutoFit/>
          </a:bodyPr>
          <a:lstStyle/>
          <a:p>
            <a:pPr algn="ctr"/>
            <a:r>
              <a:rPr lang="en-US" sz="3177" b="1" u="sng" dirty="0">
                <a:latin typeface="Chalkboard" panose="03050602040202020205" pitchFamily="66" charset="77"/>
              </a:rPr>
              <a:t>Estimate</a:t>
            </a:r>
          </a:p>
          <a:p>
            <a:pPr algn="ctr"/>
            <a:r>
              <a:rPr lang="en-US" sz="2118" dirty="0">
                <a:latin typeface="Chalkboard" panose="03050602040202020205" pitchFamily="66" charset="77"/>
              </a:rPr>
              <a:t>Estimate</a:t>
            </a:r>
          </a:p>
          <a:p>
            <a:pPr algn="ctr"/>
            <a:r>
              <a:rPr lang="en-US" sz="2118" dirty="0">
                <a:latin typeface="Chalkboard" panose="03050602040202020205" pitchFamily="66" charset="77"/>
              </a:rPr>
              <a:t>Approximate</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
        <p:nvSpPr>
          <p:cNvPr id="11" name="TextBox 10">
            <a:extLst>
              <a:ext uri="{FF2B5EF4-FFF2-40B4-BE49-F238E27FC236}">
                <a16:creationId xmlns:a16="http://schemas.microsoft.com/office/drawing/2014/main" id="{8FAE0A2E-D6DB-4CE6-B110-98883779970B}"/>
              </a:ext>
            </a:extLst>
          </p:cNvPr>
          <p:cNvSpPr txBox="1"/>
          <p:nvPr/>
        </p:nvSpPr>
        <p:spPr>
          <a:xfrm>
            <a:off x="6197909" y="4367341"/>
            <a:ext cx="2465925" cy="2373855"/>
          </a:xfrm>
          <a:prstGeom prst="rect">
            <a:avLst/>
          </a:prstGeom>
          <a:solidFill>
            <a:srgbClr val="FF00F9"/>
          </a:solidFill>
        </p:spPr>
        <p:txBody>
          <a:bodyPr wrap="square" rtlCol="0">
            <a:spAutoFit/>
          </a:bodyPr>
          <a:lstStyle/>
          <a:p>
            <a:pPr algn="ctr"/>
            <a:r>
              <a:rPr lang="en-US" sz="3177" b="1" u="sng" dirty="0">
                <a:latin typeface="Chalkboard" panose="03050602040202020205" pitchFamily="66" charset="77"/>
              </a:rPr>
              <a:t>Proof </a:t>
            </a:r>
          </a:p>
          <a:p>
            <a:pPr algn="ctr"/>
            <a:r>
              <a:rPr lang="en-US" sz="2118" dirty="0">
                <a:latin typeface="Chalkboard" panose="03050602040202020205" pitchFamily="66" charset="77"/>
              </a:rPr>
              <a:t>Demonstrate  </a:t>
            </a:r>
          </a:p>
          <a:p>
            <a:pPr algn="ctr"/>
            <a:r>
              <a:rPr lang="en-US" sz="2118" dirty="0">
                <a:latin typeface="Chalkboard" panose="03050602040202020205" pitchFamily="66" charset="77"/>
              </a:rPr>
              <a:t>Show </a:t>
            </a:r>
          </a:p>
          <a:p>
            <a:pPr algn="ctr"/>
            <a:r>
              <a:rPr lang="en-US" sz="2118" dirty="0">
                <a:latin typeface="Chalkboard" panose="03050602040202020205" pitchFamily="66" charset="77"/>
              </a:rPr>
              <a:t>Prove </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
        <p:nvSpPr>
          <p:cNvPr id="12" name="TextBox 11">
            <a:extLst>
              <a:ext uri="{FF2B5EF4-FFF2-40B4-BE49-F238E27FC236}">
                <a16:creationId xmlns:a16="http://schemas.microsoft.com/office/drawing/2014/main" id="{06D4583D-1F0D-4119-9463-B54BD23913A4}"/>
              </a:ext>
            </a:extLst>
          </p:cNvPr>
          <p:cNvSpPr txBox="1"/>
          <p:nvPr/>
        </p:nvSpPr>
        <p:spPr>
          <a:xfrm>
            <a:off x="3339038" y="3878519"/>
            <a:ext cx="2465925" cy="2047933"/>
          </a:xfrm>
          <a:prstGeom prst="rect">
            <a:avLst/>
          </a:prstGeom>
          <a:solidFill>
            <a:srgbClr val="66FFFF"/>
          </a:solidFill>
        </p:spPr>
        <p:txBody>
          <a:bodyPr wrap="square" rtlCol="0">
            <a:spAutoFit/>
          </a:bodyPr>
          <a:lstStyle/>
          <a:p>
            <a:pPr algn="ctr"/>
            <a:r>
              <a:rPr lang="en-US" sz="3177" b="1" u="sng" dirty="0">
                <a:latin typeface="Chalkboard" panose="03050602040202020205" pitchFamily="66" charset="77"/>
              </a:rPr>
              <a:t>Estimate</a:t>
            </a:r>
          </a:p>
          <a:p>
            <a:pPr algn="ctr"/>
            <a:r>
              <a:rPr lang="en-US" sz="2118" dirty="0">
                <a:latin typeface="Chalkboard" panose="03050602040202020205" pitchFamily="66" charset="77"/>
              </a:rPr>
              <a:t>Estimate</a:t>
            </a:r>
          </a:p>
          <a:p>
            <a:pPr algn="ctr"/>
            <a:r>
              <a:rPr lang="en-US" sz="2118" dirty="0">
                <a:latin typeface="Chalkboard" panose="03050602040202020205" pitchFamily="66" charset="77"/>
              </a:rPr>
              <a:t>Approximate</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Tree>
    <p:extLst>
      <p:ext uri="{BB962C8B-B14F-4D97-AF65-F5344CB8AC3E}">
        <p14:creationId xmlns:p14="http://schemas.microsoft.com/office/powerpoint/2010/main" val="859978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4561-D231-4F57-8C09-8B8DA83B4DDF}"/>
              </a:ext>
            </a:extLst>
          </p:cNvPr>
          <p:cNvSpPr>
            <a:spLocks noGrp="1"/>
          </p:cNvSpPr>
          <p:nvPr>
            <p:ph type="title"/>
          </p:nvPr>
        </p:nvSpPr>
        <p:spPr/>
        <p:txBody>
          <a:bodyPr/>
          <a:lstStyle/>
          <a:p>
            <a:r>
              <a:rPr lang="en-GB" dirty="0"/>
              <a:t>Syntax and Notation </a:t>
            </a:r>
          </a:p>
        </p:txBody>
      </p:sp>
      <p:pic>
        <p:nvPicPr>
          <p:cNvPr id="5" name="Picture 4">
            <a:extLst>
              <a:ext uri="{FF2B5EF4-FFF2-40B4-BE49-F238E27FC236}">
                <a16:creationId xmlns:a16="http://schemas.microsoft.com/office/drawing/2014/main" id="{AEF17FCB-F87C-40F9-BC2E-6002D9ED8CCE}"/>
              </a:ext>
            </a:extLst>
          </p:cNvPr>
          <p:cNvPicPr>
            <a:picLocks noChangeAspect="1"/>
          </p:cNvPicPr>
          <p:nvPr/>
        </p:nvPicPr>
        <p:blipFill>
          <a:blip r:embed="rId3"/>
          <a:stretch>
            <a:fillRect/>
          </a:stretch>
        </p:blipFill>
        <p:spPr>
          <a:xfrm>
            <a:off x="1728541" y="1196752"/>
            <a:ext cx="5695950" cy="2362200"/>
          </a:xfrm>
          <a:prstGeom prst="rect">
            <a:avLst/>
          </a:prstGeom>
        </p:spPr>
      </p:pic>
      <p:pic>
        <p:nvPicPr>
          <p:cNvPr id="7" name="Picture 6">
            <a:extLst>
              <a:ext uri="{FF2B5EF4-FFF2-40B4-BE49-F238E27FC236}">
                <a16:creationId xmlns:a16="http://schemas.microsoft.com/office/drawing/2014/main" id="{432CCA8A-B5C3-4B99-95BB-AF8853BA609F}"/>
              </a:ext>
            </a:extLst>
          </p:cNvPr>
          <p:cNvPicPr>
            <a:picLocks noChangeAspect="1"/>
          </p:cNvPicPr>
          <p:nvPr/>
        </p:nvPicPr>
        <p:blipFill>
          <a:blip r:embed="rId4"/>
          <a:stretch>
            <a:fillRect/>
          </a:stretch>
        </p:blipFill>
        <p:spPr>
          <a:xfrm>
            <a:off x="1728541" y="3724465"/>
            <a:ext cx="5486400" cy="2543175"/>
          </a:xfrm>
          <a:prstGeom prst="rect">
            <a:avLst/>
          </a:prstGeom>
        </p:spPr>
      </p:pic>
      <p:pic>
        <p:nvPicPr>
          <p:cNvPr id="8" name="Picture 7">
            <a:extLst>
              <a:ext uri="{FF2B5EF4-FFF2-40B4-BE49-F238E27FC236}">
                <a16:creationId xmlns:a16="http://schemas.microsoft.com/office/drawing/2014/main" id="{A1F99F6E-4855-42B9-A07D-8A46FC029BC8}"/>
              </a:ext>
            </a:extLst>
          </p:cNvPr>
          <p:cNvPicPr>
            <a:picLocks noChangeAspect="1"/>
          </p:cNvPicPr>
          <p:nvPr/>
        </p:nvPicPr>
        <p:blipFill>
          <a:blip r:embed="rId5"/>
          <a:stretch>
            <a:fillRect/>
          </a:stretch>
        </p:blipFill>
        <p:spPr>
          <a:xfrm>
            <a:off x="82621" y="5715000"/>
            <a:ext cx="2667001" cy="1143000"/>
          </a:xfrm>
          <a:prstGeom prst="rect">
            <a:avLst/>
          </a:prstGeom>
        </p:spPr>
      </p:pic>
      <p:pic>
        <p:nvPicPr>
          <p:cNvPr id="9" name="Picture 8">
            <a:extLst>
              <a:ext uri="{FF2B5EF4-FFF2-40B4-BE49-F238E27FC236}">
                <a16:creationId xmlns:a16="http://schemas.microsoft.com/office/drawing/2014/main" id="{B184A69F-22D8-4CC9-BCE0-0E7D331B0358}"/>
              </a:ext>
            </a:extLst>
          </p:cNvPr>
          <p:cNvPicPr>
            <a:picLocks noChangeAspect="1"/>
          </p:cNvPicPr>
          <p:nvPr/>
        </p:nvPicPr>
        <p:blipFill>
          <a:blip r:embed="rId6"/>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4369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C93C9-82DD-4B2D-8926-36D3B658CBB9}"/>
              </a:ext>
            </a:extLst>
          </p:cNvPr>
          <p:cNvSpPr>
            <a:spLocks noGrp="1"/>
          </p:cNvSpPr>
          <p:nvPr>
            <p:ph idx="1"/>
          </p:nvPr>
        </p:nvSpPr>
        <p:spPr>
          <a:xfrm>
            <a:off x="457200" y="332656"/>
            <a:ext cx="8229600" cy="5793507"/>
          </a:xfrm>
        </p:spPr>
        <p:txBody>
          <a:bodyPr/>
          <a:lstStyle/>
          <a:p>
            <a:pPr marL="0" indent="0">
              <a:buNone/>
            </a:pPr>
            <a:r>
              <a:rPr lang="en-GB" dirty="0" smtClean="0"/>
              <a:t>The importance of maths……… </a:t>
            </a:r>
          </a:p>
          <a:p>
            <a:pPr marL="0" indent="0">
              <a:buNone/>
            </a:pPr>
            <a:r>
              <a:rPr lang="en-GB" dirty="0" smtClean="0"/>
              <a:t> </a:t>
            </a:r>
          </a:p>
          <a:p>
            <a:pPr marL="0" indent="0">
              <a:buNone/>
            </a:pPr>
            <a:r>
              <a:rPr lang="en-GB" dirty="0" smtClean="0"/>
              <a:t>“</a:t>
            </a:r>
            <a:r>
              <a:rPr lang="en-GB" dirty="0"/>
              <a:t>The remorseful logic of exponential growth”</a:t>
            </a:r>
          </a:p>
        </p:txBody>
      </p:sp>
      <p:pic>
        <p:nvPicPr>
          <p:cNvPr id="4" name="Picture 3">
            <a:extLst>
              <a:ext uri="{FF2B5EF4-FFF2-40B4-BE49-F238E27FC236}">
                <a16:creationId xmlns:a16="http://schemas.microsoft.com/office/drawing/2014/main" id="{C63F5545-4E60-4FB4-8485-BBB10DAAAE75}"/>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21F62D9A-274E-4CDD-97BF-378AA5200EB7}"/>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7" name="Picture 6">
            <a:extLst>
              <a:ext uri="{FF2B5EF4-FFF2-40B4-BE49-F238E27FC236}">
                <a16:creationId xmlns:a16="http://schemas.microsoft.com/office/drawing/2014/main" id="{6A7F55F0-A645-4AF4-B0E3-6B22F062514D}"/>
              </a:ext>
            </a:extLst>
          </p:cNvPr>
          <p:cNvPicPr>
            <a:picLocks noChangeAspect="1"/>
          </p:cNvPicPr>
          <p:nvPr/>
        </p:nvPicPr>
        <p:blipFill>
          <a:blip r:embed="rId5"/>
          <a:stretch>
            <a:fillRect/>
          </a:stretch>
        </p:blipFill>
        <p:spPr>
          <a:xfrm>
            <a:off x="33144" y="2707898"/>
            <a:ext cx="9144000" cy="1764299"/>
          </a:xfrm>
          <a:prstGeom prst="rect">
            <a:avLst/>
          </a:prstGeom>
        </p:spPr>
      </p:pic>
    </p:spTree>
    <p:extLst>
      <p:ext uri="{BB962C8B-B14F-4D97-AF65-F5344CB8AC3E}">
        <p14:creationId xmlns:p14="http://schemas.microsoft.com/office/powerpoint/2010/main" val="2884178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5C15-8BFF-4B18-9C6E-4438B508EA9D}"/>
              </a:ext>
            </a:extLst>
          </p:cNvPr>
          <p:cNvSpPr>
            <a:spLocks noGrp="1"/>
          </p:cNvSpPr>
          <p:nvPr>
            <p:ph type="title"/>
          </p:nvPr>
        </p:nvSpPr>
        <p:spPr/>
        <p:txBody>
          <a:bodyPr>
            <a:normAutofit/>
          </a:bodyPr>
          <a:lstStyle/>
          <a:p>
            <a:r>
              <a:rPr lang="en-GB" dirty="0"/>
              <a:t>What do we want to see . . .?</a:t>
            </a:r>
          </a:p>
        </p:txBody>
      </p:sp>
      <p:sp>
        <p:nvSpPr>
          <p:cNvPr id="3" name="Content Placeholder 2">
            <a:extLst>
              <a:ext uri="{FF2B5EF4-FFF2-40B4-BE49-F238E27FC236}">
                <a16:creationId xmlns:a16="http://schemas.microsoft.com/office/drawing/2014/main" id="{A16EDE47-C483-46AF-9104-0CF9FBED0333}"/>
              </a:ext>
            </a:extLst>
          </p:cNvPr>
          <p:cNvSpPr>
            <a:spLocks noGrp="1"/>
          </p:cNvSpPr>
          <p:nvPr>
            <p:ph idx="1"/>
          </p:nvPr>
        </p:nvSpPr>
        <p:spPr>
          <a:xfrm>
            <a:off x="3412499" y="2164915"/>
            <a:ext cx="2838864" cy="3263504"/>
          </a:xfrm>
        </p:spPr>
        <p:txBody>
          <a:bodyPr/>
          <a:lstStyle/>
          <a:p>
            <a:pPr marL="0" indent="0">
              <a:buNone/>
            </a:pPr>
            <a:r>
              <a:rPr lang="en-GB" dirty="0"/>
              <a:t>Work out </a:t>
            </a:r>
          </a:p>
          <a:p>
            <a:pPr marL="0" indent="0">
              <a:buNone/>
            </a:pPr>
            <a:endParaRPr lang="en-GB" dirty="0"/>
          </a:p>
          <a:p>
            <a:pPr marL="0" indent="0">
              <a:buNone/>
            </a:pPr>
            <a:r>
              <a:rPr lang="en-GB" dirty="0"/>
              <a:t>12 x 3 – 17</a:t>
            </a:r>
          </a:p>
          <a:p>
            <a:pPr marL="0" indent="0">
              <a:buNone/>
            </a:pPr>
            <a:r>
              <a:rPr lang="en-GB" dirty="0"/>
              <a:t>= 36 – 17</a:t>
            </a:r>
          </a:p>
          <a:p>
            <a:pPr marL="0" indent="0">
              <a:buNone/>
            </a:pPr>
            <a:r>
              <a:rPr lang="en-GB" dirty="0"/>
              <a:t>= 19</a:t>
            </a:r>
          </a:p>
        </p:txBody>
      </p:sp>
      <p:sp>
        <p:nvSpPr>
          <p:cNvPr id="5" name="Cloud 4">
            <a:extLst>
              <a:ext uri="{FF2B5EF4-FFF2-40B4-BE49-F238E27FC236}">
                <a16:creationId xmlns:a16="http://schemas.microsoft.com/office/drawing/2014/main" id="{5A674CB7-FB8A-43A8-BF5A-96B0A1CA361B}"/>
              </a:ext>
            </a:extLst>
          </p:cNvPr>
          <p:cNvSpPr/>
          <p:nvPr/>
        </p:nvSpPr>
        <p:spPr>
          <a:xfrm>
            <a:off x="149193" y="4226593"/>
            <a:ext cx="3183556" cy="1774157"/>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Cloud 6">
            <a:extLst>
              <a:ext uri="{FF2B5EF4-FFF2-40B4-BE49-F238E27FC236}">
                <a16:creationId xmlns:a16="http://schemas.microsoft.com/office/drawing/2014/main" id="{64FB50B7-3E00-4747-83BC-D5ECE4EE390B}"/>
              </a:ext>
            </a:extLst>
          </p:cNvPr>
          <p:cNvSpPr/>
          <p:nvPr/>
        </p:nvSpPr>
        <p:spPr>
          <a:xfrm>
            <a:off x="149193" y="2192995"/>
            <a:ext cx="2456848" cy="1236005"/>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Cloud 7">
            <a:extLst>
              <a:ext uri="{FF2B5EF4-FFF2-40B4-BE49-F238E27FC236}">
                <a16:creationId xmlns:a16="http://schemas.microsoft.com/office/drawing/2014/main" id="{8A21657F-6C3A-405F-9B7D-D1D1591871A4}"/>
              </a:ext>
            </a:extLst>
          </p:cNvPr>
          <p:cNvSpPr/>
          <p:nvPr/>
        </p:nvSpPr>
        <p:spPr>
          <a:xfrm>
            <a:off x="5605912" y="2078927"/>
            <a:ext cx="3183556" cy="1774157"/>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Box 8">
            <a:extLst>
              <a:ext uri="{FF2B5EF4-FFF2-40B4-BE49-F238E27FC236}">
                <a16:creationId xmlns:a16="http://schemas.microsoft.com/office/drawing/2014/main" id="{F08A0EC3-8192-4D37-A72D-FFDDA1431E30}"/>
              </a:ext>
            </a:extLst>
          </p:cNvPr>
          <p:cNvSpPr txBox="1"/>
          <p:nvPr/>
        </p:nvSpPr>
        <p:spPr>
          <a:xfrm>
            <a:off x="683568" y="2531782"/>
            <a:ext cx="1584176" cy="415498"/>
          </a:xfrm>
          <a:prstGeom prst="rect">
            <a:avLst/>
          </a:prstGeom>
          <a:noFill/>
        </p:spPr>
        <p:txBody>
          <a:bodyPr wrap="square" rtlCol="0">
            <a:spAutoFit/>
          </a:bodyPr>
          <a:lstStyle/>
          <a:p>
            <a:r>
              <a:rPr lang="en-GB" sz="2100" dirty="0"/>
              <a:t>Equal signs</a:t>
            </a:r>
          </a:p>
        </p:txBody>
      </p:sp>
      <p:sp>
        <p:nvSpPr>
          <p:cNvPr id="10" name="TextBox 9">
            <a:extLst>
              <a:ext uri="{FF2B5EF4-FFF2-40B4-BE49-F238E27FC236}">
                <a16:creationId xmlns:a16="http://schemas.microsoft.com/office/drawing/2014/main" id="{E40DCEE1-A5B0-4145-93D6-2D3081E3BA07}"/>
              </a:ext>
            </a:extLst>
          </p:cNvPr>
          <p:cNvSpPr txBox="1"/>
          <p:nvPr/>
        </p:nvSpPr>
        <p:spPr>
          <a:xfrm>
            <a:off x="786387" y="4667734"/>
            <a:ext cx="2086276" cy="738664"/>
          </a:xfrm>
          <a:prstGeom prst="rect">
            <a:avLst/>
          </a:prstGeom>
          <a:noFill/>
        </p:spPr>
        <p:txBody>
          <a:bodyPr wrap="square" rtlCol="0">
            <a:spAutoFit/>
          </a:bodyPr>
          <a:lstStyle/>
          <a:p>
            <a:r>
              <a:rPr lang="en-GB" sz="2100" dirty="0"/>
              <a:t>Working down the page </a:t>
            </a:r>
          </a:p>
        </p:txBody>
      </p:sp>
      <p:sp>
        <p:nvSpPr>
          <p:cNvPr id="11" name="TextBox 10">
            <a:extLst>
              <a:ext uri="{FF2B5EF4-FFF2-40B4-BE49-F238E27FC236}">
                <a16:creationId xmlns:a16="http://schemas.microsoft.com/office/drawing/2014/main" id="{A69E61A6-5DDA-4BEA-B685-304FB1E6B763}"/>
              </a:ext>
            </a:extLst>
          </p:cNvPr>
          <p:cNvSpPr txBox="1"/>
          <p:nvPr/>
        </p:nvSpPr>
        <p:spPr>
          <a:xfrm>
            <a:off x="6251362" y="2636912"/>
            <a:ext cx="1979339" cy="415498"/>
          </a:xfrm>
          <a:prstGeom prst="rect">
            <a:avLst/>
          </a:prstGeom>
          <a:noFill/>
        </p:spPr>
        <p:txBody>
          <a:bodyPr wrap="square" rtlCol="0">
            <a:spAutoFit/>
          </a:bodyPr>
          <a:lstStyle/>
          <a:p>
            <a:r>
              <a:rPr lang="en-GB" sz="2100" dirty="0"/>
              <a:t>Correct syntax</a:t>
            </a:r>
          </a:p>
        </p:txBody>
      </p:sp>
      <p:sp>
        <p:nvSpPr>
          <p:cNvPr id="4" name="TextBox 3">
            <a:extLst>
              <a:ext uri="{FF2B5EF4-FFF2-40B4-BE49-F238E27FC236}">
                <a16:creationId xmlns:a16="http://schemas.microsoft.com/office/drawing/2014/main" id="{2C32725B-CF4A-4039-8577-092D227D401B}"/>
              </a:ext>
            </a:extLst>
          </p:cNvPr>
          <p:cNvSpPr txBox="1"/>
          <p:nvPr/>
        </p:nvSpPr>
        <p:spPr>
          <a:xfrm>
            <a:off x="4646053" y="4226594"/>
            <a:ext cx="2414789" cy="1477328"/>
          </a:xfrm>
          <a:prstGeom prst="rect">
            <a:avLst/>
          </a:prstGeom>
          <a:noFill/>
        </p:spPr>
        <p:txBody>
          <a:bodyPr wrap="square" rtlCol="0">
            <a:spAutoFit/>
          </a:bodyPr>
          <a:lstStyle/>
          <a:p>
            <a:r>
              <a:rPr lang="en-GB" sz="3000" dirty="0"/>
              <a:t>       12 x 3 –17</a:t>
            </a:r>
          </a:p>
          <a:p>
            <a:r>
              <a:rPr lang="en-GB" sz="3000" dirty="0"/>
              <a:t>     = 36</a:t>
            </a:r>
          </a:p>
          <a:p>
            <a:r>
              <a:rPr lang="en-GB" sz="3000" dirty="0"/>
              <a:t>     = 19</a:t>
            </a:r>
          </a:p>
        </p:txBody>
      </p:sp>
      <p:cxnSp>
        <p:nvCxnSpPr>
          <p:cNvPr id="12" name="Straight Connector 11">
            <a:extLst>
              <a:ext uri="{FF2B5EF4-FFF2-40B4-BE49-F238E27FC236}">
                <a16:creationId xmlns:a16="http://schemas.microsoft.com/office/drawing/2014/main" id="{30D14EBB-7A61-4430-83E6-21F6934B6716}"/>
              </a:ext>
            </a:extLst>
          </p:cNvPr>
          <p:cNvCxnSpPr>
            <a:cxnSpLocks/>
          </p:cNvCxnSpPr>
          <p:nvPr/>
        </p:nvCxnSpPr>
        <p:spPr>
          <a:xfrm>
            <a:off x="5436096" y="4324044"/>
            <a:ext cx="1761594" cy="1379878"/>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35D8D503-192B-40C2-80D8-642501725C63}"/>
              </a:ext>
            </a:extLst>
          </p:cNvPr>
          <p:cNvCxnSpPr>
            <a:cxnSpLocks/>
          </p:cNvCxnSpPr>
          <p:nvPr/>
        </p:nvCxnSpPr>
        <p:spPr>
          <a:xfrm flipH="1">
            <a:off x="5265791" y="4324044"/>
            <a:ext cx="1792030" cy="1477328"/>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8853A041-E064-493B-9D55-AC3BE036AD52}"/>
              </a:ext>
            </a:extLst>
          </p:cNvPr>
          <p:cNvPicPr>
            <a:picLocks noChangeAspect="1"/>
          </p:cNvPicPr>
          <p:nvPr/>
        </p:nvPicPr>
        <p:blipFill>
          <a:blip r:embed="rId3"/>
          <a:stretch>
            <a:fillRect/>
          </a:stretch>
        </p:blipFill>
        <p:spPr>
          <a:xfrm>
            <a:off x="205662" y="5756235"/>
            <a:ext cx="2667001" cy="1143000"/>
          </a:xfrm>
          <a:prstGeom prst="rect">
            <a:avLst/>
          </a:prstGeom>
        </p:spPr>
      </p:pic>
      <p:pic>
        <p:nvPicPr>
          <p:cNvPr id="21" name="Picture 20">
            <a:extLst>
              <a:ext uri="{FF2B5EF4-FFF2-40B4-BE49-F238E27FC236}">
                <a16:creationId xmlns:a16="http://schemas.microsoft.com/office/drawing/2014/main" id="{64FE289B-0E15-4F77-912D-7827A3B7E6A4}"/>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838819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035960"/>
            <a:ext cx="5143536" cy="2308324"/>
          </a:xfrm>
          <a:prstGeom prst="rect">
            <a:avLst/>
          </a:prstGeom>
        </p:spPr>
        <p:txBody>
          <a:bodyPr wrap="square">
            <a:spAutoFit/>
          </a:bodyPr>
          <a:lstStyle/>
          <a:p>
            <a:pPr algn="ctr"/>
            <a:r>
              <a:rPr lang="en-GB" sz="3600" dirty="0"/>
              <a:t>Sally was given a cake, she ate a sixth and then gave a fifth to her sister. How much cake was left?</a:t>
            </a:r>
            <a:endParaRPr lang="en-US" sz="3600" dirty="0"/>
          </a:p>
        </p:txBody>
      </p:sp>
      <p:pic>
        <p:nvPicPr>
          <p:cNvPr id="3" name="Picture 2">
            <a:extLst>
              <a:ext uri="{FF2B5EF4-FFF2-40B4-BE49-F238E27FC236}">
                <a16:creationId xmlns:a16="http://schemas.microsoft.com/office/drawing/2014/main" id="{65616DBA-E08E-A64F-A553-D1A36C50CE8A}"/>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4" name="Picture 3">
            <a:extLst>
              <a:ext uri="{FF2B5EF4-FFF2-40B4-BE49-F238E27FC236}">
                <a16:creationId xmlns:a16="http://schemas.microsoft.com/office/drawing/2014/main" id="{B26A8C9A-C5AA-0841-91BD-16A0B16813C6}"/>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09695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3"/>
          <a:srcRect l="28564" t="27344" r="24560" b="30664"/>
          <a:stretch>
            <a:fillRect/>
          </a:stretch>
        </p:blipFill>
        <p:spPr bwMode="auto">
          <a:xfrm>
            <a:off x="1376579" y="1315363"/>
            <a:ext cx="6429420" cy="4104617"/>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C38AD0E-C8D0-6E44-B283-C5CF1EE1FFDF}"/>
              </a:ext>
            </a:extLst>
          </p:cNvPr>
          <p:cNvPicPr>
            <a:picLocks noChangeAspect="1"/>
          </p:cNvPicPr>
          <p:nvPr/>
        </p:nvPicPr>
        <p:blipFill>
          <a:blip r:embed="rId4"/>
          <a:stretch>
            <a:fillRect/>
          </a:stretch>
        </p:blipFill>
        <p:spPr>
          <a:xfrm>
            <a:off x="251520" y="5598368"/>
            <a:ext cx="2667001" cy="1143000"/>
          </a:xfrm>
          <a:prstGeom prst="rect">
            <a:avLst/>
          </a:prstGeom>
        </p:spPr>
      </p:pic>
      <p:pic>
        <p:nvPicPr>
          <p:cNvPr id="4" name="Picture 3">
            <a:extLst>
              <a:ext uri="{FF2B5EF4-FFF2-40B4-BE49-F238E27FC236}">
                <a16:creationId xmlns:a16="http://schemas.microsoft.com/office/drawing/2014/main" id="{66190554-4464-D542-996D-53B0843808FC}"/>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247548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9535004"/>
              </p:ext>
            </p:extLst>
          </p:nvPr>
        </p:nvGraphicFramePr>
        <p:xfrm>
          <a:off x="457200" y="620688"/>
          <a:ext cx="8229600" cy="424847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124509651"/>
                    </a:ext>
                  </a:extLst>
                </a:gridCol>
                <a:gridCol w="2057400">
                  <a:extLst>
                    <a:ext uri="{9D8B030D-6E8A-4147-A177-3AD203B41FA5}">
                      <a16:colId xmlns:a16="http://schemas.microsoft.com/office/drawing/2014/main" val="3796800032"/>
                    </a:ext>
                  </a:extLst>
                </a:gridCol>
                <a:gridCol w="2057400">
                  <a:extLst>
                    <a:ext uri="{9D8B030D-6E8A-4147-A177-3AD203B41FA5}">
                      <a16:colId xmlns:a16="http://schemas.microsoft.com/office/drawing/2014/main" val="1324590346"/>
                    </a:ext>
                  </a:extLst>
                </a:gridCol>
                <a:gridCol w="2057400">
                  <a:extLst>
                    <a:ext uri="{9D8B030D-6E8A-4147-A177-3AD203B41FA5}">
                      <a16:colId xmlns:a16="http://schemas.microsoft.com/office/drawing/2014/main" val="771144530"/>
                    </a:ext>
                  </a:extLst>
                </a:gridCol>
              </a:tblGrid>
              <a:tr h="370840">
                <a:tc>
                  <a:txBody>
                    <a:bodyPr/>
                    <a:lstStyle/>
                    <a:p>
                      <a:r>
                        <a:rPr lang="en-GB" dirty="0">
                          <a:latin typeface="Arial" panose="020B0604020202020204" pitchFamily="34" charset="0"/>
                        </a:rPr>
                        <a:t>To improve accuracy in calculation, measurement and graphical</a:t>
                      </a:r>
                      <a:r>
                        <a:rPr lang="en-GB" baseline="0" dirty="0">
                          <a:latin typeface="Arial" panose="020B0604020202020204" pitchFamily="34" charset="0"/>
                        </a:rPr>
                        <a:t> work </a:t>
                      </a:r>
                      <a:endParaRPr lang="en-GB" dirty="0"/>
                    </a:p>
                  </a:txBody>
                  <a:tcPr/>
                </a:tc>
                <a:tc>
                  <a:txBody>
                    <a:bodyPr/>
                    <a:lstStyle/>
                    <a:p>
                      <a:r>
                        <a:rPr lang="en-GB" dirty="0">
                          <a:latin typeface="Arial" panose="020B0604020202020204" pitchFamily="34" charset="0"/>
                        </a:rPr>
                        <a:t>To improve interpretation</a:t>
                      </a:r>
                      <a:r>
                        <a:rPr lang="en-GB" baseline="0" dirty="0">
                          <a:latin typeface="Arial" panose="020B0604020202020204" pitchFamily="34" charset="0"/>
                        </a:rPr>
                        <a:t> and </a:t>
                      </a:r>
                      <a:r>
                        <a:rPr lang="en-GB" dirty="0">
                          <a:latin typeface="Arial" panose="020B0604020202020204" pitchFamily="34" charset="0"/>
                        </a:rPr>
                        <a:t>presentation</a:t>
                      </a:r>
                      <a:r>
                        <a:rPr lang="en-GB" baseline="0" dirty="0">
                          <a:latin typeface="Arial" panose="020B0604020202020204" pitchFamily="34" charset="0"/>
                        </a:rPr>
                        <a:t> of graphs, charts and diagrams </a:t>
                      </a:r>
                      <a:endParaRPr lang="en-GB" dirty="0"/>
                    </a:p>
                  </a:txBody>
                  <a:tcPr/>
                </a:tc>
                <a:tc>
                  <a:txBody>
                    <a:bodyPr/>
                    <a:lstStyle/>
                    <a:p>
                      <a:r>
                        <a:rPr lang="en-GB" dirty="0">
                          <a:latin typeface="Arial" panose="020B0604020202020204" pitchFamily="34" charset="0"/>
                        </a:rPr>
                        <a:t>To improve reasoning</a:t>
                      </a:r>
                      <a:r>
                        <a:rPr lang="en-GB" baseline="0" dirty="0">
                          <a:latin typeface="Arial" panose="020B0604020202020204" pitchFamily="34" charset="0"/>
                        </a:rPr>
                        <a:t> and </a:t>
                      </a:r>
                      <a:r>
                        <a:rPr lang="en-GB" dirty="0">
                          <a:latin typeface="Arial" panose="020B0604020202020204" pitchFamily="34" charset="0"/>
                        </a:rPr>
                        <a:t>problem solving </a:t>
                      </a:r>
                      <a:endParaRPr lang="en-GB" dirty="0"/>
                    </a:p>
                  </a:txBody>
                  <a:tcPr/>
                </a:tc>
                <a:tc>
                  <a:txBody>
                    <a:bodyPr/>
                    <a:lstStyle/>
                    <a:p>
                      <a:r>
                        <a:rPr lang="en-GB" dirty="0"/>
                        <a:t>Other </a:t>
                      </a:r>
                    </a:p>
                  </a:txBody>
                  <a:tcPr/>
                </a:tc>
                <a:extLst>
                  <a:ext uri="{0D108BD9-81ED-4DB2-BD59-A6C34878D82A}">
                    <a16:rowId xmlns:a16="http://schemas.microsoft.com/office/drawing/2014/main" val="2498815907"/>
                  </a:ext>
                </a:extLst>
              </a:tr>
              <a:tr h="85492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38388187"/>
                  </a:ext>
                </a:extLst>
              </a:tr>
              <a:tr h="762883">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54172684"/>
                  </a:ext>
                </a:extLst>
              </a:tr>
              <a:tr h="8933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66419073"/>
                  </a:ext>
                </a:extLst>
              </a:tr>
            </a:tbl>
          </a:graphicData>
        </a:graphic>
      </p:graphicFrame>
      <p:pic>
        <p:nvPicPr>
          <p:cNvPr id="5" name="Picture 4">
            <a:extLst>
              <a:ext uri="{FF2B5EF4-FFF2-40B4-BE49-F238E27FC236}">
                <a16:creationId xmlns:a16="http://schemas.microsoft.com/office/drawing/2014/main" id="{80029876-108F-4869-8075-01ED90368AA6}"/>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4253644B-CA82-49ED-9880-BDE5C217AA9C}"/>
              </a:ext>
            </a:extLst>
          </p:cNvPr>
          <p:cNvPicPr>
            <a:picLocks noChangeAspect="1"/>
          </p:cNvPicPr>
          <p:nvPr/>
        </p:nvPicPr>
        <p:blipFill>
          <a:blip r:embed="rId4"/>
          <a:stretch>
            <a:fillRect/>
          </a:stretch>
        </p:blipFill>
        <p:spPr>
          <a:xfrm>
            <a:off x="7391400" y="5805264"/>
            <a:ext cx="1524000" cy="704850"/>
          </a:xfrm>
          <a:prstGeom prst="rect">
            <a:avLst/>
          </a:prstGeom>
        </p:spPr>
      </p:pic>
    </p:spTree>
    <p:extLst>
      <p:ext uri="{BB962C8B-B14F-4D97-AF65-F5344CB8AC3E}">
        <p14:creationId xmlns:p14="http://schemas.microsoft.com/office/powerpoint/2010/main" val="88371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buNone/>
            </a:pPr>
            <a:r>
              <a:rPr lang="en-GB" dirty="0"/>
              <a:t>It is recognized that mathematics is “an excellent vehicle for the development and improvement of a person’s intellectual competence in logical reasoning, spatial visualization, analysis and abstract thought” </a:t>
            </a:r>
          </a:p>
          <a:p>
            <a:pPr marL="0" indent="0">
              <a:buNone/>
            </a:pPr>
            <a:endParaRPr lang="en-GB" dirty="0"/>
          </a:p>
          <a:p>
            <a:pPr marL="0" indent="0">
              <a:buNone/>
            </a:pPr>
            <a:r>
              <a:rPr lang="en-GB" dirty="0"/>
              <a:t>    Ministry of Education Singapore 2006</a:t>
            </a:r>
          </a:p>
        </p:txBody>
      </p:sp>
      <p:pic>
        <p:nvPicPr>
          <p:cNvPr id="5" name="Picture 4"/>
          <p:cNvPicPr>
            <a:picLocks noChangeAspect="1"/>
          </p:cNvPicPr>
          <p:nvPr/>
        </p:nvPicPr>
        <p:blipFill>
          <a:blip r:embed="rId3"/>
          <a:stretch>
            <a:fillRect/>
          </a:stretch>
        </p:blipFill>
        <p:spPr>
          <a:xfrm>
            <a:off x="251520" y="5517232"/>
            <a:ext cx="2667001" cy="1143000"/>
          </a:xfrm>
          <a:prstGeom prst="rect">
            <a:avLst/>
          </a:prstGeom>
        </p:spPr>
      </p:pic>
      <p:pic>
        <p:nvPicPr>
          <p:cNvPr id="6" name="Picture 5"/>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60153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all teachers need maths?</a:t>
            </a:r>
          </a:p>
        </p:txBody>
      </p:sp>
      <p:sp>
        <p:nvSpPr>
          <p:cNvPr id="3" name="Content Placeholder 2"/>
          <p:cNvSpPr>
            <a:spLocks noGrp="1"/>
          </p:cNvSpPr>
          <p:nvPr>
            <p:ph idx="1"/>
          </p:nvPr>
        </p:nvSpPr>
        <p:spPr>
          <a:xfrm>
            <a:off x="457200" y="1173480"/>
            <a:ext cx="8229600" cy="4952683"/>
          </a:xfrm>
        </p:spPr>
        <p:txBody>
          <a:bodyPr>
            <a:normAutofit fontScale="25000" lnSpcReduction="20000"/>
          </a:bodyPr>
          <a:lstStyle/>
          <a:p>
            <a:r>
              <a:rPr lang="en-GB" sz="7200" dirty="0"/>
              <a:t>Statistics: mean, median, upper quartile, standard deviation</a:t>
            </a:r>
          </a:p>
          <a:p>
            <a:r>
              <a:rPr lang="en-GB" sz="7200" dirty="0"/>
              <a:t>Interpreting results for individuals/ classes- box plots</a:t>
            </a:r>
          </a:p>
          <a:p>
            <a:r>
              <a:rPr lang="en-GB" sz="7200" dirty="0"/>
              <a:t>Value added and Progress 8</a:t>
            </a:r>
          </a:p>
          <a:p>
            <a:r>
              <a:rPr lang="en-GB" sz="7200" dirty="0"/>
              <a:t>Rankings, CAGs, TAGs</a:t>
            </a:r>
          </a:p>
          <a:p>
            <a:endParaRPr lang="en-GB" sz="7200" dirty="0"/>
          </a:p>
          <a:p>
            <a:r>
              <a:rPr lang="en-GB" sz="7200" dirty="0"/>
              <a:t>Number work in general: planning, monitoring</a:t>
            </a:r>
          </a:p>
          <a:p>
            <a:r>
              <a:rPr lang="en-GB" sz="7200" dirty="0"/>
              <a:t>Working out test results, making comparisons </a:t>
            </a:r>
          </a:p>
          <a:p>
            <a:r>
              <a:rPr lang="en-GB" sz="7200" dirty="0"/>
              <a:t>Weightings of coursework and different exams</a:t>
            </a:r>
          </a:p>
          <a:p>
            <a:endParaRPr lang="en-GB" sz="7200" dirty="0"/>
          </a:p>
          <a:p>
            <a:r>
              <a:rPr lang="en-GB" sz="7200" dirty="0"/>
              <a:t>Form Tutor </a:t>
            </a:r>
          </a:p>
          <a:p>
            <a:r>
              <a:rPr lang="en-GB" sz="7200" dirty="0"/>
              <a:t>PSHE</a:t>
            </a:r>
          </a:p>
          <a:p>
            <a:r>
              <a:rPr lang="en-GB" sz="7200" dirty="0"/>
              <a:t>Cover</a:t>
            </a:r>
          </a:p>
          <a:p>
            <a:r>
              <a:rPr lang="en-GB" sz="7200" dirty="0"/>
              <a:t>Budgets</a:t>
            </a:r>
          </a:p>
          <a:p>
            <a:r>
              <a:rPr lang="en-GB" sz="7200" dirty="0"/>
              <a:t>PDRs </a:t>
            </a:r>
          </a:p>
          <a:p>
            <a:endParaRPr lang="en-GB" sz="7200" dirty="0"/>
          </a:p>
          <a:p>
            <a:r>
              <a:rPr lang="en-GB" sz="7200" dirty="0"/>
              <a:t>Some subjects use mathematical concepts and ideas specifically: science, geography, psychology. </a:t>
            </a:r>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28600" y="5715000"/>
            <a:ext cx="2667001" cy="1143000"/>
          </a:xfrm>
          <a:prstGeom prst="rect">
            <a:avLst/>
          </a:prstGeom>
        </p:spPr>
      </p:pic>
    </p:spTree>
    <p:extLst>
      <p:ext uri="{BB962C8B-B14F-4D97-AF65-F5344CB8AC3E}">
        <p14:creationId xmlns:p14="http://schemas.microsoft.com/office/powerpoint/2010/main" val="403031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4"/>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F0A36A7A-5147-EA43-8076-F934C77F1E9D}"/>
              </a:ext>
            </a:extLst>
          </p:cNvPr>
          <p:cNvPicPr>
            <a:picLocks noChangeAspect="1"/>
          </p:cNvPicPr>
          <p:nvPr/>
        </p:nvPicPr>
        <p:blipFill>
          <a:blip r:embed="rId5"/>
          <a:stretch>
            <a:fillRect/>
          </a:stretch>
        </p:blipFill>
        <p:spPr>
          <a:xfrm>
            <a:off x="1511788" y="476672"/>
            <a:ext cx="6732620" cy="5040559"/>
          </a:xfrm>
          <a:prstGeom prst="rect">
            <a:avLst/>
          </a:prstGeom>
        </p:spPr>
      </p:pic>
    </p:spTree>
    <p:extLst>
      <p:ext uri="{BB962C8B-B14F-4D97-AF65-F5344CB8AC3E}">
        <p14:creationId xmlns:p14="http://schemas.microsoft.com/office/powerpoint/2010/main" val="151511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3C3B-D36E-45CF-84B8-24EA1CBBFD3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EA8E373-72CA-47B0-9B04-162EAAE87B29}"/>
              </a:ext>
            </a:extLst>
          </p:cNvPr>
          <p:cNvSpPr>
            <a:spLocks noGrp="1"/>
          </p:cNvSpPr>
          <p:nvPr>
            <p:ph idx="1"/>
          </p:nvPr>
        </p:nvSpPr>
        <p:spPr>
          <a:xfrm>
            <a:off x="1243012" y="1520046"/>
            <a:ext cx="8229600" cy="4525963"/>
          </a:xfrm>
        </p:spPr>
        <p:txBody>
          <a:bodyPr/>
          <a:lstStyle/>
          <a:p>
            <a:endParaRPr lang="en-GB" dirty="0"/>
          </a:p>
        </p:txBody>
      </p:sp>
      <p:pic>
        <p:nvPicPr>
          <p:cNvPr id="1026" name="Picture 2">
            <a:extLst>
              <a:ext uri="{FF2B5EF4-FFF2-40B4-BE49-F238E27FC236}">
                <a16:creationId xmlns:a16="http://schemas.microsoft.com/office/drawing/2014/main" id="{0726D457-6D5A-4E9C-8C0F-1C6C10D7B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75391"/>
            <a:ext cx="10007601" cy="692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16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C5DFEB1D8B89419DFA012FD2C13E8C" ma:contentTypeVersion="13" ma:contentTypeDescription="Create a new document." ma:contentTypeScope="" ma:versionID="04abc1bd855cd12366b0dac1f1a7b567">
  <xsd:schema xmlns:xsd="http://www.w3.org/2001/XMLSchema" xmlns:xs="http://www.w3.org/2001/XMLSchema" xmlns:p="http://schemas.microsoft.com/office/2006/metadata/properties" xmlns:ns3="39b9bd43-3c54-447e-ba19-6f10bb495691" xmlns:ns4="f990114d-8eed-4411-b8c1-44fd442fe155" targetNamespace="http://schemas.microsoft.com/office/2006/metadata/properties" ma:root="true" ma:fieldsID="7bbcc05805059cf6759832e6d1c1eaeb" ns3:_="" ns4:_="">
    <xsd:import namespace="39b9bd43-3c54-447e-ba19-6f10bb495691"/>
    <xsd:import namespace="f990114d-8eed-4411-b8c1-44fd442fe1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9bd43-3c54-447e-ba19-6f10bb495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0114d-8eed-4411-b8c1-44fd442fe1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B845F-1919-4BD7-8996-393B9C019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9bd43-3c54-447e-ba19-6f10bb495691"/>
    <ds:schemaRef ds:uri="f990114d-8eed-4411-b8c1-44fd442fe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9B63F-2951-4015-A21F-E6B84A3C9086}">
  <ds:schemaRefs>
    <ds:schemaRef ds:uri="http://purl.org/dc/elements/1.1/"/>
    <ds:schemaRef ds:uri="http://schemas.microsoft.com/office/2006/metadata/properties"/>
    <ds:schemaRef ds:uri="f990114d-8eed-4411-b8c1-44fd442fe15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9b9bd43-3c54-447e-ba19-6f10bb495691"/>
    <ds:schemaRef ds:uri="http://www.w3.org/XML/1998/namespace"/>
    <ds:schemaRef ds:uri="http://purl.org/dc/dcmitype/"/>
  </ds:schemaRefs>
</ds:datastoreItem>
</file>

<file path=customXml/itemProps3.xml><?xml version="1.0" encoding="utf-8"?>
<ds:datastoreItem xmlns:ds="http://schemas.openxmlformats.org/officeDocument/2006/customXml" ds:itemID="{3A288D79-7DBC-4113-8A34-45025E7DC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TotalTime>
  <Words>2847</Words>
  <Application>Microsoft Office PowerPoint</Application>
  <PresentationFormat>On-screen Show (4:3)</PresentationFormat>
  <Paragraphs>395</Paragraphs>
  <Slides>53</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 Black</vt:lpstr>
      <vt:lpstr>Calibri</vt:lpstr>
      <vt:lpstr>Chalkboard</vt:lpstr>
      <vt:lpstr>Helvetica</vt:lpstr>
      <vt:lpstr>Mangal</vt:lpstr>
      <vt:lpstr>MS Mincho</vt:lpstr>
      <vt:lpstr>Times New Roman</vt:lpstr>
      <vt:lpstr>Trebuchet MS</vt:lpstr>
      <vt:lpstr>Wingdings</vt:lpstr>
      <vt:lpstr>Wingdings 3</vt:lpstr>
      <vt:lpstr>Office Theme</vt:lpstr>
      <vt:lpstr>PowerPoint Presentation</vt:lpstr>
      <vt:lpstr>Maths Across the Curriculum 21st December 2023</vt:lpstr>
      <vt:lpstr>    Objectives:   To demonstrate the importance and relevance of maths across the curriculum. To consider all subjects as ways to “think like a mathematician” and improve mathematical literacy and communication across the curriculum.</vt:lpstr>
      <vt:lpstr>ITT Core Content Framework Foci:</vt:lpstr>
      <vt:lpstr>PowerPoint Presentation</vt:lpstr>
      <vt:lpstr>PowerPoint Presentation</vt:lpstr>
      <vt:lpstr>Why do all teachers need maths?</vt:lpstr>
      <vt:lpstr>PowerPoint Presentation</vt:lpstr>
      <vt:lpstr>PowerPoint Presentation</vt:lpstr>
      <vt:lpstr>All subjects use maths: how?  </vt:lpstr>
      <vt:lpstr>Specific Links to Other Subjects </vt:lpstr>
      <vt:lpstr>Maths Test!</vt:lpstr>
      <vt:lpstr>PowerPoint Presentation</vt:lpstr>
      <vt:lpstr>PowerPoint Presentation</vt:lpstr>
      <vt:lpstr>Views of mathematics  </vt:lpstr>
      <vt:lpstr>Thinking Like a Mathematician</vt:lpstr>
      <vt:lpstr>David Didau</vt:lpstr>
      <vt:lpstr>Brainteaser 1 </vt:lpstr>
      <vt:lpstr>Washing Up </vt:lpstr>
      <vt:lpstr>PowerPoint Presentation</vt:lpstr>
      <vt:lpstr>Changes to the Maths Curriculum</vt:lpstr>
      <vt:lpstr>PowerPoint Presentation</vt:lpstr>
      <vt:lpstr>What’s it Worth?</vt:lpstr>
      <vt:lpstr>Keys to success</vt:lpstr>
      <vt:lpstr>PowerPoint Presentation</vt:lpstr>
      <vt:lpstr>PowerPoint Presentation</vt:lpstr>
      <vt:lpstr>Mathematical Thinking</vt:lpstr>
      <vt:lpstr>PowerPoint Presentation</vt:lpstr>
      <vt:lpstr>PowerPoint Presentation</vt:lpstr>
      <vt:lpstr>PowerPoint Presentation</vt:lpstr>
      <vt:lpstr>PowerPoint Presentation</vt:lpstr>
      <vt:lpstr>Mathematical Reasoning</vt:lpstr>
      <vt:lpstr>NRICH 5 Steps</vt:lpstr>
      <vt:lpstr>So for our students now there are 3 “tiers of reasoning” </vt:lpstr>
      <vt:lpstr>In your lessons……..</vt:lpstr>
      <vt:lpstr>Planning for Student Responses</vt:lpstr>
      <vt:lpstr>PowerPoint Presentation</vt:lpstr>
      <vt:lpstr>PowerPoint Presentation</vt:lpstr>
      <vt:lpstr>Mathematical Literacy and Communication </vt:lpstr>
      <vt:lpstr>Introduction to literacy in Mathematics (education.vic.gov.au)</vt:lpstr>
      <vt:lpstr>PowerPoint Presentation</vt:lpstr>
      <vt:lpstr>PowerPoint Presentation</vt:lpstr>
      <vt:lpstr>Literacy Tasks </vt:lpstr>
      <vt:lpstr>PowerPoint Presentation</vt:lpstr>
      <vt:lpstr>Convincing, justifying…..</vt:lpstr>
      <vt:lpstr>Activity 1: Word Families Part A: Finding the definition</vt:lpstr>
      <vt:lpstr>PowerPoint Presentation</vt:lpstr>
      <vt:lpstr>PowerPoint Presentation</vt:lpstr>
      <vt:lpstr>Syntax and Notation </vt:lpstr>
      <vt:lpstr>What do we want to see . . .?</vt:lpstr>
      <vt:lpstr>PowerPoint Presentation</vt:lpstr>
      <vt:lpstr>PowerPoint Presentation</vt:lpstr>
      <vt:lpstr>PowerPoint Presentation</vt:lpstr>
    </vt:vector>
  </TitlesOfParts>
  <Company>Carmel RC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Across the Curriculum</dc:title>
  <dc:creator>Maths1</dc:creator>
  <cp:lastModifiedBy>Rose-Marie Rochester</cp:lastModifiedBy>
  <cp:revision>60</cp:revision>
  <cp:lastPrinted>2023-12-21T10:57:35Z</cp:lastPrinted>
  <dcterms:created xsi:type="dcterms:W3CDTF">2014-03-08T19:22:21Z</dcterms:created>
  <dcterms:modified xsi:type="dcterms:W3CDTF">2023-12-21T14:19:48Z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0x010100C6C5DFEB1D8B89419DFA012FD2C13E8C</vt:lpwstr>
  </property>
</Properties>
</file>