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4"/>
  </p:notesMasterIdLst>
  <p:handoutMasterIdLst>
    <p:handoutMasterId r:id="rId65"/>
  </p:handoutMasterIdLst>
  <p:sldIdLst>
    <p:sldId id="256" r:id="rId5"/>
    <p:sldId id="259" r:id="rId6"/>
    <p:sldId id="264" r:id="rId7"/>
    <p:sldId id="319" r:id="rId8"/>
    <p:sldId id="263" r:id="rId9"/>
    <p:sldId id="260" r:id="rId10"/>
    <p:sldId id="271" r:id="rId11"/>
    <p:sldId id="272" r:id="rId12"/>
    <p:sldId id="262" r:id="rId13"/>
    <p:sldId id="265" r:id="rId14"/>
    <p:sldId id="266" r:id="rId15"/>
    <p:sldId id="268" r:id="rId16"/>
    <p:sldId id="267" r:id="rId17"/>
    <p:sldId id="270" r:id="rId18"/>
    <p:sldId id="273" r:id="rId19"/>
    <p:sldId id="274" r:id="rId20"/>
    <p:sldId id="275" r:id="rId21"/>
    <p:sldId id="280" r:id="rId22"/>
    <p:sldId id="276" r:id="rId23"/>
    <p:sldId id="277" r:id="rId24"/>
    <p:sldId id="278" r:id="rId25"/>
    <p:sldId id="279" r:id="rId26"/>
    <p:sldId id="282" r:id="rId27"/>
    <p:sldId id="281" r:id="rId28"/>
    <p:sldId id="312" r:id="rId29"/>
    <p:sldId id="313" r:id="rId30"/>
    <p:sldId id="314" r:id="rId31"/>
    <p:sldId id="315" r:id="rId32"/>
    <p:sldId id="316" r:id="rId33"/>
    <p:sldId id="317" r:id="rId34"/>
    <p:sldId id="318" r:id="rId35"/>
    <p:sldId id="286" r:id="rId36"/>
    <p:sldId id="287" r:id="rId37"/>
    <p:sldId id="296" r:id="rId38"/>
    <p:sldId id="28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290" r:id="rId53"/>
    <p:sldId id="289" r:id="rId54"/>
    <p:sldId id="283" r:id="rId55"/>
    <p:sldId id="285" r:id="rId56"/>
    <p:sldId id="291" r:id="rId57"/>
    <p:sldId id="292" r:id="rId58"/>
    <p:sldId id="293" r:id="rId59"/>
    <p:sldId id="294" r:id="rId60"/>
    <p:sldId id="297" r:id="rId61"/>
    <p:sldId id="320" r:id="rId62"/>
    <p:sldId id="295" r:id="rId6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38193E-8A11-4F28-AFE3-1E1CC00A7606}" v="76" dt="2020-02-21T13:30:04.829"/>
    <p1510:client id="{E21AC69A-74A6-E2B8-3EA1-C076B01B8753}" v="24" dt="2021-11-18T11:03:30.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95" autoAdjust="0"/>
    <p:restoredTop sz="94660"/>
  </p:normalViewPr>
  <p:slideViewPr>
    <p:cSldViewPr snapToGrid="0">
      <p:cViewPr varScale="1">
        <p:scale>
          <a:sx n="105" d="100"/>
          <a:sy n="105" d="100"/>
        </p:scale>
        <p:origin x="2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wena Smith" userId="S::rsmith@holyfamily.bhcet.org.uk::381a0298-9867-4cf0-b5ce-e632752d3d4f" providerId="AD" clId="Web-{E21AC69A-74A6-E2B8-3EA1-C076B01B8753}"/>
    <pc:docChg chg="modSld">
      <pc:chgData name="Rowena Smith" userId="S::rsmith@holyfamily.bhcet.org.uk::381a0298-9867-4cf0-b5ce-e632752d3d4f" providerId="AD" clId="Web-{E21AC69A-74A6-E2B8-3EA1-C076B01B8753}" dt="2021-11-18T11:03:27.865" v="21" actId="20577"/>
      <pc:docMkLst>
        <pc:docMk/>
      </pc:docMkLst>
      <pc:sldChg chg="modSp">
        <pc:chgData name="Rowena Smith" userId="S::rsmith@holyfamily.bhcet.org.uk::381a0298-9867-4cf0-b5ce-e632752d3d4f" providerId="AD" clId="Web-{E21AC69A-74A6-E2B8-3EA1-C076B01B8753}" dt="2021-11-18T11:03:27.865" v="21" actId="20577"/>
        <pc:sldMkLst>
          <pc:docMk/>
          <pc:sldMk cId="678215932" sldId="279"/>
        </pc:sldMkLst>
        <pc:spChg chg="mod">
          <ac:chgData name="Rowena Smith" userId="S::rsmith@holyfamily.bhcet.org.uk::381a0298-9867-4cf0-b5ce-e632752d3d4f" providerId="AD" clId="Web-{E21AC69A-74A6-E2B8-3EA1-C076B01B8753}" dt="2021-11-18T11:03:27.865" v="21" actId="20577"/>
          <ac:spMkLst>
            <pc:docMk/>
            <pc:sldMk cId="678215932" sldId="279"/>
            <ac:spMk id="2" creationId="{F5A02C9D-174E-4CE7-AED4-E40FB12F349B}"/>
          </ac:spMkLst>
        </pc:spChg>
      </pc:sldChg>
      <pc:sldChg chg="modSp">
        <pc:chgData name="Rowena Smith" userId="S::rsmith@holyfamily.bhcet.org.uk::381a0298-9867-4cf0-b5ce-e632752d3d4f" providerId="AD" clId="Web-{E21AC69A-74A6-E2B8-3EA1-C076B01B8753}" dt="2021-11-18T11:02:49.849" v="1" actId="20577"/>
        <pc:sldMkLst>
          <pc:docMk/>
          <pc:sldMk cId="1845771160" sldId="295"/>
        </pc:sldMkLst>
        <pc:spChg chg="mod">
          <ac:chgData name="Rowena Smith" userId="S::rsmith@holyfamily.bhcet.org.uk::381a0298-9867-4cf0-b5ce-e632752d3d4f" providerId="AD" clId="Web-{E21AC69A-74A6-E2B8-3EA1-C076B01B8753}" dt="2021-11-18T11:02:49.849" v="1" actId="20577"/>
          <ac:spMkLst>
            <pc:docMk/>
            <pc:sldMk cId="1845771160" sldId="295"/>
            <ac:spMk id="3" creationId="{F52C9F3A-78A5-4BFB-95E2-AB07DAECD426}"/>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4.png"/><Relationship Id="rId6" Type="http://schemas.openxmlformats.org/officeDocument/2006/relationships/image" Target="../media/image2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2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4.png"/><Relationship Id="rId6" Type="http://schemas.openxmlformats.org/officeDocument/2006/relationships/image" Target="../media/image21.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8.png"/><Relationship Id="rId1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13209-B433-4ED9-806C-B5F60C972443}" type="doc">
      <dgm:prSet loTypeId="urn:microsoft.com/office/officeart/2018/5/layout/IconLeaf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C36F6F5E-DA5F-42DF-AE13-66A7C923D75A}">
      <dgm:prSet/>
      <dgm:spPr/>
      <dgm:t>
        <a:bodyPr/>
        <a:lstStyle/>
        <a:p>
          <a:pPr>
            <a:defRPr cap="all"/>
          </a:pPr>
          <a:r>
            <a:rPr lang="en-GB"/>
            <a:t>I will be able to define the term SEND </a:t>
          </a:r>
          <a:endParaRPr lang="en-US"/>
        </a:p>
      </dgm:t>
    </dgm:pt>
    <dgm:pt modelId="{67AA22C7-F845-47FF-8E53-5F6900F4AD9C}" type="parTrans" cxnId="{D89AA16E-020A-4840-8CF8-1F94A1916755}">
      <dgm:prSet/>
      <dgm:spPr/>
      <dgm:t>
        <a:bodyPr/>
        <a:lstStyle/>
        <a:p>
          <a:endParaRPr lang="en-US"/>
        </a:p>
      </dgm:t>
    </dgm:pt>
    <dgm:pt modelId="{21A48B52-5E67-4DF1-9255-F064F335C2FC}" type="sibTrans" cxnId="{D89AA16E-020A-4840-8CF8-1F94A1916755}">
      <dgm:prSet/>
      <dgm:spPr/>
      <dgm:t>
        <a:bodyPr/>
        <a:lstStyle/>
        <a:p>
          <a:endParaRPr lang="en-US"/>
        </a:p>
      </dgm:t>
    </dgm:pt>
    <dgm:pt modelId="{690EECC4-58B8-4805-9645-DF61E958F470}">
      <dgm:prSet/>
      <dgm:spPr/>
      <dgm:t>
        <a:bodyPr/>
        <a:lstStyle/>
        <a:p>
          <a:pPr>
            <a:defRPr cap="all"/>
          </a:pPr>
          <a:r>
            <a:rPr lang="en-GB"/>
            <a:t>I recognise the 4 broad areas of need</a:t>
          </a:r>
          <a:endParaRPr lang="en-US"/>
        </a:p>
      </dgm:t>
    </dgm:pt>
    <dgm:pt modelId="{C70A13BF-E631-49BA-B01C-6D87BD614C91}" type="parTrans" cxnId="{8FF100BC-A551-44B9-8377-FC40D3A27D0B}">
      <dgm:prSet/>
      <dgm:spPr/>
      <dgm:t>
        <a:bodyPr/>
        <a:lstStyle/>
        <a:p>
          <a:endParaRPr lang="en-US"/>
        </a:p>
      </dgm:t>
    </dgm:pt>
    <dgm:pt modelId="{C4DA5A6F-BA5A-453B-AB24-38331B6140EA}" type="sibTrans" cxnId="{8FF100BC-A551-44B9-8377-FC40D3A27D0B}">
      <dgm:prSet/>
      <dgm:spPr/>
      <dgm:t>
        <a:bodyPr/>
        <a:lstStyle/>
        <a:p>
          <a:endParaRPr lang="en-US"/>
        </a:p>
      </dgm:t>
    </dgm:pt>
    <dgm:pt modelId="{5441229F-3402-4C40-876A-A73F77C43665}">
      <dgm:prSet/>
      <dgm:spPr/>
      <dgm:t>
        <a:bodyPr/>
        <a:lstStyle/>
        <a:p>
          <a:pPr>
            <a:defRPr cap="all"/>
          </a:pPr>
          <a:r>
            <a:rPr lang="en-GB"/>
            <a:t>I will be able to consider my role as a teacher in supporting those with SEND </a:t>
          </a:r>
          <a:endParaRPr lang="en-US"/>
        </a:p>
      </dgm:t>
    </dgm:pt>
    <dgm:pt modelId="{7351888E-368E-4C17-BF1D-BC118A8C8742}" type="parTrans" cxnId="{35F8A346-02C9-4C9E-BE48-61C8CEDDE66A}">
      <dgm:prSet/>
      <dgm:spPr/>
      <dgm:t>
        <a:bodyPr/>
        <a:lstStyle/>
        <a:p>
          <a:endParaRPr lang="en-US"/>
        </a:p>
      </dgm:t>
    </dgm:pt>
    <dgm:pt modelId="{1A4FBCA5-ED65-4A13-9445-865136CC3E3F}" type="sibTrans" cxnId="{35F8A346-02C9-4C9E-BE48-61C8CEDDE66A}">
      <dgm:prSet/>
      <dgm:spPr/>
      <dgm:t>
        <a:bodyPr/>
        <a:lstStyle/>
        <a:p>
          <a:endParaRPr lang="en-US"/>
        </a:p>
      </dgm:t>
    </dgm:pt>
    <dgm:pt modelId="{9563A516-ACEC-4E9F-85BA-07B2FCF1AB77}">
      <dgm:prSet/>
      <dgm:spPr/>
      <dgm:t>
        <a:bodyPr/>
        <a:lstStyle/>
        <a:p>
          <a:pPr>
            <a:defRPr cap="all"/>
          </a:pPr>
          <a:r>
            <a:rPr lang="en-GB"/>
            <a:t>I will understand the term Quality First Teaching </a:t>
          </a:r>
          <a:endParaRPr lang="en-US"/>
        </a:p>
      </dgm:t>
    </dgm:pt>
    <dgm:pt modelId="{0E795055-9967-47F3-93ED-7028253F18EF}" type="parTrans" cxnId="{FDFCA10B-852D-4205-B797-ED7D9D483BD3}">
      <dgm:prSet/>
      <dgm:spPr/>
      <dgm:t>
        <a:bodyPr/>
        <a:lstStyle/>
        <a:p>
          <a:endParaRPr lang="en-US"/>
        </a:p>
      </dgm:t>
    </dgm:pt>
    <dgm:pt modelId="{31175DA0-642C-4B33-A8F3-0BA99BFD1E55}" type="sibTrans" cxnId="{FDFCA10B-852D-4205-B797-ED7D9D483BD3}">
      <dgm:prSet/>
      <dgm:spPr/>
      <dgm:t>
        <a:bodyPr/>
        <a:lstStyle/>
        <a:p>
          <a:endParaRPr lang="en-US"/>
        </a:p>
      </dgm:t>
    </dgm:pt>
    <dgm:pt modelId="{C14340BF-B77B-4099-9A5A-55C4697A0C9D}">
      <dgm:prSet/>
      <dgm:spPr/>
      <dgm:t>
        <a:bodyPr/>
        <a:lstStyle/>
        <a:p>
          <a:pPr>
            <a:defRPr cap="all"/>
          </a:pPr>
          <a:r>
            <a:rPr lang="en-GB"/>
            <a:t>I know how and when to speak to the SENCO </a:t>
          </a:r>
          <a:endParaRPr lang="en-US"/>
        </a:p>
      </dgm:t>
    </dgm:pt>
    <dgm:pt modelId="{65EC14B9-23F8-4CA1-A7F1-B8A66CE040FD}" type="parTrans" cxnId="{2621B87C-E4BB-4FEF-9400-5EF324339C9A}">
      <dgm:prSet/>
      <dgm:spPr/>
      <dgm:t>
        <a:bodyPr/>
        <a:lstStyle/>
        <a:p>
          <a:endParaRPr lang="en-US"/>
        </a:p>
      </dgm:t>
    </dgm:pt>
    <dgm:pt modelId="{B540B672-0D30-45E9-A02B-BEE37DF31F47}" type="sibTrans" cxnId="{2621B87C-E4BB-4FEF-9400-5EF324339C9A}">
      <dgm:prSet/>
      <dgm:spPr/>
      <dgm:t>
        <a:bodyPr/>
        <a:lstStyle/>
        <a:p>
          <a:endParaRPr lang="en-US"/>
        </a:p>
      </dgm:t>
    </dgm:pt>
    <dgm:pt modelId="{117793BF-9BFF-4554-AA6C-17B49E294108}">
      <dgm:prSet/>
      <dgm:spPr/>
      <dgm:t>
        <a:bodyPr/>
        <a:lstStyle/>
        <a:p>
          <a:pPr>
            <a:defRPr cap="all"/>
          </a:pPr>
          <a:r>
            <a:rPr lang="en-GB"/>
            <a:t>I am aware of some practical strategies I can implement </a:t>
          </a:r>
          <a:endParaRPr lang="en-US"/>
        </a:p>
      </dgm:t>
    </dgm:pt>
    <dgm:pt modelId="{2BF4C66E-5C76-467F-9751-F4B69DC4DC8F}" type="parTrans" cxnId="{7FF7C5FE-FA0C-46FA-B3C0-16E57D11623C}">
      <dgm:prSet/>
      <dgm:spPr/>
      <dgm:t>
        <a:bodyPr/>
        <a:lstStyle/>
        <a:p>
          <a:endParaRPr lang="en-US"/>
        </a:p>
      </dgm:t>
    </dgm:pt>
    <dgm:pt modelId="{53C20707-9899-4797-ACF4-C562F15D96FA}" type="sibTrans" cxnId="{7FF7C5FE-FA0C-46FA-B3C0-16E57D11623C}">
      <dgm:prSet/>
      <dgm:spPr/>
      <dgm:t>
        <a:bodyPr/>
        <a:lstStyle/>
        <a:p>
          <a:endParaRPr lang="en-US"/>
        </a:p>
      </dgm:t>
    </dgm:pt>
    <dgm:pt modelId="{A3E403B3-4BDB-48C0-A453-92AFA7733651}">
      <dgm:prSet/>
      <dgm:spPr/>
      <dgm:t>
        <a:bodyPr/>
        <a:lstStyle/>
        <a:p>
          <a:pPr>
            <a:defRPr cap="all"/>
          </a:pPr>
          <a:r>
            <a:rPr lang="en-GB"/>
            <a:t>I have an awareness of some specific learning difficulties. </a:t>
          </a:r>
          <a:endParaRPr lang="en-US"/>
        </a:p>
      </dgm:t>
    </dgm:pt>
    <dgm:pt modelId="{FF8F3864-DE67-41AF-804C-8A74F147D0FF}" type="parTrans" cxnId="{26F61CBF-3361-4CAE-8EB5-01F104CDE151}">
      <dgm:prSet/>
      <dgm:spPr/>
      <dgm:t>
        <a:bodyPr/>
        <a:lstStyle/>
        <a:p>
          <a:endParaRPr lang="en-US"/>
        </a:p>
      </dgm:t>
    </dgm:pt>
    <dgm:pt modelId="{30DC049B-1CBD-43A4-A08B-294546E0B6ED}" type="sibTrans" cxnId="{26F61CBF-3361-4CAE-8EB5-01F104CDE151}">
      <dgm:prSet/>
      <dgm:spPr/>
      <dgm:t>
        <a:bodyPr/>
        <a:lstStyle/>
        <a:p>
          <a:endParaRPr lang="en-US"/>
        </a:p>
      </dgm:t>
    </dgm:pt>
    <dgm:pt modelId="{7A9D3AEB-29D9-40C8-A9F4-073066F9713C}" type="pres">
      <dgm:prSet presAssocID="{A9013209-B433-4ED9-806C-B5F60C972443}" presName="root" presStyleCnt="0">
        <dgm:presLayoutVars>
          <dgm:dir/>
          <dgm:resizeHandles val="exact"/>
        </dgm:presLayoutVars>
      </dgm:prSet>
      <dgm:spPr/>
      <dgm:t>
        <a:bodyPr/>
        <a:lstStyle/>
        <a:p>
          <a:endParaRPr lang="en-US"/>
        </a:p>
      </dgm:t>
    </dgm:pt>
    <dgm:pt modelId="{00DD0E0D-746D-441C-9A23-5F64D9B208BD}" type="pres">
      <dgm:prSet presAssocID="{C36F6F5E-DA5F-42DF-AE13-66A7C923D75A}" presName="compNode" presStyleCnt="0"/>
      <dgm:spPr/>
    </dgm:pt>
    <dgm:pt modelId="{8532709B-DF34-4C20-BFBE-E91C094274B9}" type="pres">
      <dgm:prSet presAssocID="{C36F6F5E-DA5F-42DF-AE13-66A7C923D75A}" presName="iconBgRect" presStyleLbl="bgShp" presStyleIdx="0" presStyleCnt="7"/>
      <dgm:spPr>
        <a:prstGeom prst="round2DiagRect">
          <a:avLst>
            <a:gd name="adj1" fmla="val 29727"/>
            <a:gd name="adj2" fmla="val 0"/>
          </a:avLst>
        </a:prstGeom>
      </dgm:spPr>
    </dgm:pt>
    <dgm:pt modelId="{57AC16FA-4E8E-4DF9-A2CD-68638763B1B0}" type="pres">
      <dgm:prSet presAssocID="{C36F6F5E-DA5F-42DF-AE13-66A7C923D75A}"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Influencer"/>
        </a:ext>
      </dgm:extLst>
    </dgm:pt>
    <dgm:pt modelId="{A7744351-4182-42D4-813B-F5490777D9BF}" type="pres">
      <dgm:prSet presAssocID="{C36F6F5E-DA5F-42DF-AE13-66A7C923D75A}" presName="spaceRect" presStyleCnt="0"/>
      <dgm:spPr/>
    </dgm:pt>
    <dgm:pt modelId="{93D84F61-6F47-48C3-83C1-CEE0D337CDDC}" type="pres">
      <dgm:prSet presAssocID="{C36F6F5E-DA5F-42DF-AE13-66A7C923D75A}" presName="textRect" presStyleLbl="revTx" presStyleIdx="0" presStyleCnt="7">
        <dgm:presLayoutVars>
          <dgm:chMax val="1"/>
          <dgm:chPref val="1"/>
        </dgm:presLayoutVars>
      </dgm:prSet>
      <dgm:spPr/>
      <dgm:t>
        <a:bodyPr/>
        <a:lstStyle/>
        <a:p>
          <a:endParaRPr lang="en-US"/>
        </a:p>
      </dgm:t>
    </dgm:pt>
    <dgm:pt modelId="{E014A0ED-3D52-4607-8685-844EF2B29D70}" type="pres">
      <dgm:prSet presAssocID="{21A48B52-5E67-4DF1-9255-F064F335C2FC}" presName="sibTrans" presStyleCnt="0"/>
      <dgm:spPr/>
    </dgm:pt>
    <dgm:pt modelId="{CC102EBF-0202-4FBA-A980-084AE35D16D6}" type="pres">
      <dgm:prSet presAssocID="{690EECC4-58B8-4805-9645-DF61E958F470}" presName="compNode" presStyleCnt="0"/>
      <dgm:spPr/>
    </dgm:pt>
    <dgm:pt modelId="{1E4D642C-69D1-4EDD-A3CF-96E6BED24428}" type="pres">
      <dgm:prSet presAssocID="{690EECC4-58B8-4805-9645-DF61E958F470}" presName="iconBgRect" presStyleLbl="bgShp" presStyleIdx="1" presStyleCnt="7"/>
      <dgm:spPr>
        <a:prstGeom prst="round2DiagRect">
          <a:avLst>
            <a:gd name="adj1" fmla="val 29727"/>
            <a:gd name="adj2" fmla="val 0"/>
          </a:avLst>
        </a:prstGeom>
      </dgm:spPr>
    </dgm:pt>
    <dgm:pt modelId="{8CC7D8E7-43C5-40BC-95C7-AC2BB222DB35}" type="pres">
      <dgm:prSet presAssocID="{690EECC4-58B8-4805-9645-DF61E958F470}"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Checkmark"/>
        </a:ext>
      </dgm:extLst>
    </dgm:pt>
    <dgm:pt modelId="{0C2822E9-96DC-444F-88E4-683D5FEE0854}" type="pres">
      <dgm:prSet presAssocID="{690EECC4-58B8-4805-9645-DF61E958F470}" presName="spaceRect" presStyleCnt="0"/>
      <dgm:spPr/>
    </dgm:pt>
    <dgm:pt modelId="{C03009CD-D51F-4D81-85D2-16F39DCC9C0D}" type="pres">
      <dgm:prSet presAssocID="{690EECC4-58B8-4805-9645-DF61E958F470}" presName="textRect" presStyleLbl="revTx" presStyleIdx="1" presStyleCnt="7">
        <dgm:presLayoutVars>
          <dgm:chMax val="1"/>
          <dgm:chPref val="1"/>
        </dgm:presLayoutVars>
      </dgm:prSet>
      <dgm:spPr/>
      <dgm:t>
        <a:bodyPr/>
        <a:lstStyle/>
        <a:p>
          <a:endParaRPr lang="en-US"/>
        </a:p>
      </dgm:t>
    </dgm:pt>
    <dgm:pt modelId="{6CFBC087-5549-4923-BDCC-CF82111AF39D}" type="pres">
      <dgm:prSet presAssocID="{C4DA5A6F-BA5A-453B-AB24-38331B6140EA}" presName="sibTrans" presStyleCnt="0"/>
      <dgm:spPr/>
    </dgm:pt>
    <dgm:pt modelId="{3E35B10C-7647-41B0-8112-12CA070CA5CD}" type="pres">
      <dgm:prSet presAssocID="{5441229F-3402-4C40-876A-A73F77C43665}" presName="compNode" presStyleCnt="0"/>
      <dgm:spPr/>
    </dgm:pt>
    <dgm:pt modelId="{E24BD8A2-F540-459C-9CCE-12F864CC5160}" type="pres">
      <dgm:prSet presAssocID="{5441229F-3402-4C40-876A-A73F77C43665}" presName="iconBgRect" presStyleLbl="bgShp" presStyleIdx="2" presStyleCnt="7"/>
      <dgm:spPr>
        <a:prstGeom prst="round2DiagRect">
          <a:avLst>
            <a:gd name="adj1" fmla="val 29727"/>
            <a:gd name="adj2" fmla="val 0"/>
          </a:avLst>
        </a:prstGeom>
      </dgm:spPr>
    </dgm:pt>
    <dgm:pt modelId="{33961BB3-2E51-44C6-8F60-F5AB51AAE66E}" type="pres">
      <dgm:prSet presAssocID="{5441229F-3402-4C40-876A-A73F77C43665}"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lassroom"/>
        </a:ext>
      </dgm:extLst>
    </dgm:pt>
    <dgm:pt modelId="{A7768C1E-F008-4107-82B3-D0EF363C0B62}" type="pres">
      <dgm:prSet presAssocID="{5441229F-3402-4C40-876A-A73F77C43665}" presName="spaceRect" presStyleCnt="0"/>
      <dgm:spPr/>
    </dgm:pt>
    <dgm:pt modelId="{74263E54-4681-4DE3-85AE-911F3DB39675}" type="pres">
      <dgm:prSet presAssocID="{5441229F-3402-4C40-876A-A73F77C43665}" presName="textRect" presStyleLbl="revTx" presStyleIdx="2" presStyleCnt="7">
        <dgm:presLayoutVars>
          <dgm:chMax val="1"/>
          <dgm:chPref val="1"/>
        </dgm:presLayoutVars>
      </dgm:prSet>
      <dgm:spPr/>
      <dgm:t>
        <a:bodyPr/>
        <a:lstStyle/>
        <a:p>
          <a:endParaRPr lang="en-US"/>
        </a:p>
      </dgm:t>
    </dgm:pt>
    <dgm:pt modelId="{A0D86509-9BC5-42ED-B4F6-47D8B1C875B0}" type="pres">
      <dgm:prSet presAssocID="{1A4FBCA5-ED65-4A13-9445-865136CC3E3F}" presName="sibTrans" presStyleCnt="0"/>
      <dgm:spPr/>
    </dgm:pt>
    <dgm:pt modelId="{A855EEB5-16E1-4E0D-8F0C-533EA67D7C22}" type="pres">
      <dgm:prSet presAssocID="{9563A516-ACEC-4E9F-85BA-07B2FCF1AB77}" presName="compNode" presStyleCnt="0"/>
      <dgm:spPr/>
    </dgm:pt>
    <dgm:pt modelId="{5C6E5142-5D08-4AE9-9D41-44D143B5833F}" type="pres">
      <dgm:prSet presAssocID="{9563A516-ACEC-4E9F-85BA-07B2FCF1AB77}" presName="iconBgRect" presStyleLbl="bgShp" presStyleIdx="3" presStyleCnt="7"/>
      <dgm:spPr>
        <a:prstGeom prst="round2DiagRect">
          <a:avLst>
            <a:gd name="adj1" fmla="val 29727"/>
            <a:gd name="adj2" fmla="val 0"/>
          </a:avLst>
        </a:prstGeom>
      </dgm:spPr>
    </dgm:pt>
    <dgm:pt modelId="{E309B4E8-D63C-4711-A02C-92942020CAE3}" type="pres">
      <dgm:prSet presAssocID="{9563A516-ACEC-4E9F-85BA-07B2FCF1AB7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Books"/>
        </a:ext>
      </dgm:extLst>
    </dgm:pt>
    <dgm:pt modelId="{CF300F8C-43DC-4633-AA17-A1FA33780C2C}" type="pres">
      <dgm:prSet presAssocID="{9563A516-ACEC-4E9F-85BA-07B2FCF1AB77}" presName="spaceRect" presStyleCnt="0"/>
      <dgm:spPr/>
    </dgm:pt>
    <dgm:pt modelId="{73255DE7-32A3-4204-9EA0-74F3BEFA3781}" type="pres">
      <dgm:prSet presAssocID="{9563A516-ACEC-4E9F-85BA-07B2FCF1AB77}" presName="textRect" presStyleLbl="revTx" presStyleIdx="3" presStyleCnt="7">
        <dgm:presLayoutVars>
          <dgm:chMax val="1"/>
          <dgm:chPref val="1"/>
        </dgm:presLayoutVars>
      </dgm:prSet>
      <dgm:spPr/>
      <dgm:t>
        <a:bodyPr/>
        <a:lstStyle/>
        <a:p>
          <a:endParaRPr lang="en-US"/>
        </a:p>
      </dgm:t>
    </dgm:pt>
    <dgm:pt modelId="{B370FE8F-64B3-4F8D-834D-7FDDFBE42B08}" type="pres">
      <dgm:prSet presAssocID="{31175DA0-642C-4B33-A8F3-0BA99BFD1E55}" presName="sibTrans" presStyleCnt="0"/>
      <dgm:spPr/>
    </dgm:pt>
    <dgm:pt modelId="{79CFD13A-DE40-4B6E-A4D6-2AFA20FFCC82}" type="pres">
      <dgm:prSet presAssocID="{C14340BF-B77B-4099-9A5A-55C4697A0C9D}" presName="compNode" presStyleCnt="0"/>
      <dgm:spPr/>
    </dgm:pt>
    <dgm:pt modelId="{D4A08C34-7C3F-4BCF-89B0-7DB0DD165EEC}" type="pres">
      <dgm:prSet presAssocID="{C14340BF-B77B-4099-9A5A-55C4697A0C9D}" presName="iconBgRect" presStyleLbl="bgShp" presStyleIdx="4" presStyleCnt="7"/>
      <dgm:spPr>
        <a:prstGeom prst="round2DiagRect">
          <a:avLst>
            <a:gd name="adj1" fmla="val 29727"/>
            <a:gd name="adj2" fmla="val 0"/>
          </a:avLst>
        </a:prstGeom>
      </dgm:spPr>
    </dgm:pt>
    <dgm:pt modelId="{DD98BAFC-45BB-45C9-AC68-793F1C333053}" type="pres">
      <dgm:prSet presAssocID="{C14340BF-B77B-4099-9A5A-55C4697A0C9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Tongue"/>
        </a:ext>
      </dgm:extLst>
    </dgm:pt>
    <dgm:pt modelId="{F5A001A9-0F07-4559-8898-51873B901352}" type="pres">
      <dgm:prSet presAssocID="{C14340BF-B77B-4099-9A5A-55C4697A0C9D}" presName="spaceRect" presStyleCnt="0"/>
      <dgm:spPr/>
    </dgm:pt>
    <dgm:pt modelId="{67FA48CF-BEE6-4E3A-ACC9-A214BA8409F4}" type="pres">
      <dgm:prSet presAssocID="{C14340BF-B77B-4099-9A5A-55C4697A0C9D}" presName="textRect" presStyleLbl="revTx" presStyleIdx="4" presStyleCnt="7">
        <dgm:presLayoutVars>
          <dgm:chMax val="1"/>
          <dgm:chPref val="1"/>
        </dgm:presLayoutVars>
      </dgm:prSet>
      <dgm:spPr/>
      <dgm:t>
        <a:bodyPr/>
        <a:lstStyle/>
        <a:p>
          <a:endParaRPr lang="en-US"/>
        </a:p>
      </dgm:t>
    </dgm:pt>
    <dgm:pt modelId="{C04AC2AA-A29F-4D88-A258-26E517F76387}" type="pres">
      <dgm:prSet presAssocID="{B540B672-0D30-45E9-A02B-BEE37DF31F47}" presName="sibTrans" presStyleCnt="0"/>
      <dgm:spPr/>
    </dgm:pt>
    <dgm:pt modelId="{E3203612-30A2-41CD-A2A1-92052D956332}" type="pres">
      <dgm:prSet presAssocID="{117793BF-9BFF-4554-AA6C-17B49E294108}" presName="compNode" presStyleCnt="0"/>
      <dgm:spPr/>
    </dgm:pt>
    <dgm:pt modelId="{A03899F8-BE89-4427-893E-0FC5566A13CE}" type="pres">
      <dgm:prSet presAssocID="{117793BF-9BFF-4554-AA6C-17B49E294108}" presName="iconBgRect" presStyleLbl="bgShp" presStyleIdx="5" presStyleCnt="7"/>
      <dgm:spPr>
        <a:prstGeom prst="round2DiagRect">
          <a:avLst>
            <a:gd name="adj1" fmla="val 29727"/>
            <a:gd name="adj2" fmla="val 0"/>
          </a:avLst>
        </a:prstGeom>
      </dgm:spPr>
    </dgm:pt>
    <dgm:pt modelId="{5744FAA2-5C29-4DF2-A2E7-E418FC748DFB}" type="pres">
      <dgm:prSet presAssocID="{117793BF-9BFF-4554-AA6C-17B49E294108}"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a:noFill/>
        </a:ln>
      </dgm:spPr>
      <dgm:extLst>
        <a:ext uri="{E40237B7-FDA0-4F09-8148-C483321AD2D9}">
          <dgm14:cNvPr xmlns:dgm14="http://schemas.microsoft.com/office/drawing/2010/diagram" id="0" name="" descr="Light Bulb and Gear"/>
        </a:ext>
      </dgm:extLst>
    </dgm:pt>
    <dgm:pt modelId="{96A54A41-1DD7-4C6D-91B7-8B0641F330A6}" type="pres">
      <dgm:prSet presAssocID="{117793BF-9BFF-4554-AA6C-17B49E294108}" presName="spaceRect" presStyleCnt="0"/>
      <dgm:spPr/>
    </dgm:pt>
    <dgm:pt modelId="{6413FC54-06D1-4BDD-AA34-61340E51BA61}" type="pres">
      <dgm:prSet presAssocID="{117793BF-9BFF-4554-AA6C-17B49E294108}" presName="textRect" presStyleLbl="revTx" presStyleIdx="5" presStyleCnt="7">
        <dgm:presLayoutVars>
          <dgm:chMax val="1"/>
          <dgm:chPref val="1"/>
        </dgm:presLayoutVars>
      </dgm:prSet>
      <dgm:spPr/>
      <dgm:t>
        <a:bodyPr/>
        <a:lstStyle/>
        <a:p>
          <a:endParaRPr lang="en-US"/>
        </a:p>
      </dgm:t>
    </dgm:pt>
    <dgm:pt modelId="{2BEF2DD2-5B9E-431C-B91F-6FD15671C00B}" type="pres">
      <dgm:prSet presAssocID="{53C20707-9899-4797-ACF4-C562F15D96FA}" presName="sibTrans" presStyleCnt="0"/>
      <dgm:spPr/>
    </dgm:pt>
    <dgm:pt modelId="{BE35F2B4-C365-44D4-A269-89A011095B7E}" type="pres">
      <dgm:prSet presAssocID="{A3E403B3-4BDB-48C0-A453-92AFA7733651}" presName="compNode" presStyleCnt="0"/>
      <dgm:spPr/>
    </dgm:pt>
    <dgm:pt modelId="{900A38B4-6A0C-4316-887C-2538312DB965}" type="pres">
      <dgm:prSet presAssocID="{A3E403B3-4BDB-48C0-A453-92AFA7733651}" presName="iconBgRect" presStyleLbl="bgShp" presStyleIdx="6" presStyleCnt="7"/>
      <dgm:spPr>
        <a:prstGeom prst="round2DiagRect">
          <a:avLst>
            <a:gd name="adj1" fmla="val 29727"/>
            <a:gd name="adj2" fmla="val 0"/>
          </a:avLst>
        </a:prstGeom>
      </dgm:spPr>
    </dgm:pt>
    <dgm:pt modelId="{439B559A-D371-423B-9D53-884301B1F5C5}" type="pres">
      <dgm:prSet presAssocID="{A3E403B3-4BDB-48C0-A453-92AFA7733651}"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a:noFill/>
        </a:ln>
      </dgm:spPr>
      <dgm:extLst>
        <a:ext uri="{E40237B7-FDA0-4F09-8148-C483321AD2D9}">
          <dgm14:cNvPr xmlns:dgm14="http://schemas.microsoft.com/office/drawing/2010/diagram" id="0" name="" descr="Head with Gears"/>
        </a:ext>
      </dgm:extLst>
    </dgm:pt>
    <dgm:pt modelId="{63A0125D-02FB-490A-B104-7065ABD15E32}" type="pres">
      <dgm:prSet presAssocID="{A3E403B3-4BDB-48C0-A453-92AFA7733651}" presName="spaceRect" presStyleCnt="0"/>
      <dgm:spPr/>
    </dgm:pt>
    <dgm:pt modelId="{E18CC8EE-1E84-4B25-903E-C4EBEBAA7122}" type="pres">
      <dgm:prSet presAssocID="{A3E403B3-4BDB-48C0-A453-92AFA7733651}" presName="textRect" presStyleLbl="revTx" presStyleIdx="6" presStyleCnt="7">
        <dgm:presLayoutVars>
          <dgm:chMax val="1"/>
          <dgm:chPref val="1"/>
        </dgm:presLayoutVars>
      </dgm:prSet>
      <dgm:spPr/>
      <dgm:t>
        <a:bodyPr/>
        <a:lstStyle/>
        <a:p>
          <a:endParaRPr lang="en-US"/>
        </a:p>
      </dgm:t>
    </dgm:pt>
  </dgm:ptLst>
  <dgm:cxnLst>
    <dgm:cxn modelId="{2EC8F99A-5206-4171-AB89-81992DF41410}" type="presOf" srcId="{A3E403B3-4BDB-48C0-A453-92AFA7733651}" destId="{E18CC8EE-1E84-4B25-903E-C4EBEBAA7122}" srcOrd="0" destOrd="0" presId="urn:microsoft.com/office/officeart/2018/5/layout/IconLeafLabelList"/>
    <dgm:cxn modelId="{D89AA16E-020A-4840-8CF8-1F94A1916755}" srcId="{A9013209-B433-4ED9-806C-B5F60C972443}" destId="{C36F6F5E-DA5F-42DF-AE13-66A7C923D75A}" srcOrd="0" destOrd="0" parTransId="{67AA22C7-F845-47FF-8E53-5F6900F4AD9C}" sibTransId="{21A48B52-5E67-4DF1-9255-F064F335C2FC}"/>
    <dgm:cxn modelId="{DB4F8AE3-A253-47BB-A31C-B4CFF7351AA9}" type="presOf" srcId="{C14340BF-B77B-4099-9A5A-55C4697A0C9D}" destId="{67FA48CF-BEE6-4E3A-ACC9-A214BA8409F4}" srcOrd="0" destOrd="0" presId="urn:microsoft.com/office/officeart/2018/5/layout/IconLeafLabelList"/>
    <dgm:cxn modelId="{7FF7C5FE-FA0C-46FA-B3C0-16E57D11623C}" srcId="{A9013209-B433-4ED9-806C-B5F60C972443}" destId="{117793BF-9BFF-4554-AA6C-17B49E294108}" srcOrd="5" destOrd="0" parTransId="{2BF4C66E-5C76-467F-9751-F4B69DC4DC8F}" sibTransId="{53C20707-9899-4797-ACF4-C562F15D96FA}"/>
    <dgm:cxn modelId="{26F61CBF-3361-4CAE-8EB5-01F104CDE151}" srcId="{A9013209-B433-4ED9-806C-B5F60C972443}" destId="{A3E403B3-4BDB-48C0-A453-92AFA7733651}" srcOrd="6" destOrd="0" parTransId="{FF8F3864-DE67-41AF-804C-8A74F147D0FF}" sibTransId="{30DC049B-1CBD-43A4-A08B-294546E0B6ED}"/>
    <dgm:cxn modelId="{37883BC9-D9EA-484D-9051-EE46605967FA}" type="presOf" srcId="{C36F6F5E-DA5F-42DF-AE13-66A7C923D75A}" destId="{93D84F61-6F47-48C3-83C1-CEE0D337CDDC}" srcOrd="0" destOrd="0" presId="urn:microsoft.com/office/officeart/2018/5/layout/IconLeafLabelList"/>
    <dgm:cxn modelId="{D1BC58E8-EF8A-42D8-8C65-2AC1A3EEBCFA}" type="presOf" srcId="{690EECC4-58B8-4805-9645-DF61E958F470}" destId="{C03009CD-D51F-4D81-85D2-16F39DCC9C0D}" srcOrd="0" destOrd="0" presId="urn:microsoft.com/office/officeart/2018/5/layout/IconLeafLabelList"/>
    <dgm:cxn modelId="{FD97C614-BCC9-41E0-A497-A204EB52015A}" type="presOf" srcId="{117793BF-9BFF-4554-AA6C-17B49E294108}" destId="{6413FC54-06D1-4BDD-AA34-61340E51BA61}" srcOrd="0" destOrd="0" presId="urn:microsoft.com/office/officeart/2018/5/layout/IconLeafLabelList"/>
    <dgm:cxn modelId="{48DC9D53-B8BC-42B9-BF1A-CADDA6811D74}" type="presOf" srcId="{9563A516-ACEC-4E9F-85BA-07B2FCF1AB77}" destId="{73255DE7-32A3-4204-9EA0-74F3BEFA3781}" srcOrd="0" destOrd="0" presId="urn:microsoft.com/office/officeart/2018/5/layout/IconLeafLabelList"/>
    <dgm:cxn modelId="{35F8A346-02C9-4C9E-BE48-61C8CEDDE66A}" srcId="{A9013209-B433-4ED9-806C-B5F60C972443}" destId="{5441229F-3402-4C40-876A-A73F77C43665}" srcOrd="2" destOrd="0" parTransId="{7351888E-368E-4C17-BF1D-BC118A8C8742}" sibTransId="{1A4FBCA5-ED65-4A13-9445-865136CC3E3F}"/>
    <dgm:cxn modelId="{0331CD83-7C8E-4B7D-AC4F-68BFB9A2DDB4}" type="presOf" srcId="{A9013209-B433-4ED9-806C-B5F60C972443}" destId="{7A9D3AEB-29D9-40C8-A9F4-073066F9713C}" srcOrd="0" destOrd="0" presId="urn:microsoft.com/office/officeart/2018/5/layout/IconLeafLabelList"/>
    <dgm:cxn modelId="{2621B87C-E4BB-4FEF-9400-5EF324339C9A}" srcId="{A9013209-B433-4ED9-806C-B5F60C972443}" destId="{C14340BF-B77B-4099-9A5A-55C4697A0C9D}" srcOrd="4" destOrd="0" parTransId="{65EC14B9-23F8-4CA1-A7F1-B8A66CE040FD}" sibTransId="{B540B672-0D30-45E9-A02B-BEE37DF31F47}"/>
    <dgm:cxn modelId="{8FF100BC-A551-44B9-8377-FC40D3A27D0B}" srcId="{A9013209-B433-4ED9-806C-B5F60C972443}" destId="{690EECC4-58B8-4805-9645-DF61E958F470}" srcOrd="1" destOrd="0" parTransId="{C70A13BF-E631-49BA-B01C-6D87BD614C91}" sibTransId="{C4DA5A6F-BA5A-453B-AB24-38331B6140EA}"/>
    <dgm:cxn modelId="{A805EB86-AE79-4A4C-B871-949CD379327E}" type="presOf" srcId="{5441229F-3402-4C40-876A-A73F77C43665}" destId="{74263E54-4681-4DE3-85AE-911F3DB39675}" srcOrd="0" destOrd="0" presId="urn:microsoft.com/office/officeart/2018/5/layout/IconLeafLabelList"/>
    <dgm:cxn modelId="{FDFCA10B-852D-4205-B797-ED7D9D483BD3}" srcId="{A9013209-B433-4ED9-806C-B5F60C972443}" destId="{9563A516-ACEC-4E9F-85BA-07B2FCF1AB77}" srcOrd="3" destOrd="0" parTransId="{0E795055-9967-47F3-93ED-7028253F18EF}" sibTransId="{31175DA0-642C-4B33-A8F3-0BA99BFD1E55}"/>
    <dgm:cxn modelId="{95ED754A-11F8-41D9-AEB3-D4C371DE584E}" type="presParOf" srcId="{7A9D3AEB-29D9-40C8-A9F4-073066F9713C}" destId="{00DD0E0D-746D-441C-9A23-5F64D9B208BD}" srcOrd="0" destOrd="0" presId="urn:microsoft.com/office/officeart/2018/5/layout/IconLeafLabelList"/>
    <dgm:cxn modelId="{A985ABB4-60D1-469B-864D-939AFF0642BD}" type="presParOf" srcId="{00DD0E0D-746D-441C-9A23-5F64D9B208BD}" destId="{8532709B-DF34-4C20-BFBE-E91C094274B9}" srcOrd="0" destOrd="0" presId="urn:microsoft.com/office/officeart/2018/5/layout/IconLeafLabelList"/>
    <dgm:cxn modelId="{321E435F-429D-491F-877A-563D49B81B92}" type="presParOf" srcId="{00DD0E0D-746D-441C-9A23-5F64D9B208BD}" destId="{57AC16FA-4E8E-4DF9-A2CD-68638763B1B0}" srcOrd="1" destOrd="0" presId="urn:microsoft.com/office/officeart/2018/5/layout/IconLeafLabelList"/>
    <dgm:cxn modelId="{980E5B39-1417-4B3E-A3F6-34B8C93B3941}" type="presParOf" srcId="{00DD0E0D-746D-441C-9A23-5F64D9B208BD}" destId="{A7744351-4182-42D4-813B-F5490777D9BF}" srcOrd="2" destOrd="0" presId="urn:microsoft.com/office/officeart/2018/5/layout/IconLeafLabelList"/>
    <dgm:cxn modelId="{DC658FE4-87AA-4CD4-AF80-AFC821896970}" type="presParOf" srcId="{00DD0E0D-746D-441C-9A23-5F64D9B208BD}" destId="{93D84F61-6F47-48C3-83C1-CEE0D337CDDC}" srcOrd="3" destOrd="0" presId="urn:microsoft.com/office/officeart/2018/5/layout/IconLeafLabelList"/>
    <dgm:cxn modelId="{803DD0F7-BBD7-45BD-8BCF-617344D142C8}" type="presParOf" srcId="{7A9D3AEB-29D9-40C8-A9F4-073066F9713C}" destId="{E014A0ED-3D52-4607-8685-844EF2B29D70}" srcOrd="1" destOrd="0" presId="urn:microsoft.com/office/officeart/2018/5/layout/IconLeafLabelList"/>
    <dgm:cxn modelId="{AB2DB329-2C62-46A2-A273-B129E9498C80}" type="presParOf" srcId="{7A9D3AEB-29D9-40C8-A9F4-073066F9713C}" destId="{CC102EBF-0202-4FBA-A980-084AE35D16D6}" srcOrd="2" destOrd="0" presId="urn:microsoft.com/office/officeart/2018/5/layout/IconLeafLabelList"/>
    <dgm:cxn modelId="{C47982A8-A5AE-481A-8ABA-290F597FF721}" type="presParOf" srcId="{CC102EBF-0202-4FBA-A980-084AE35D16D6}" destId="{1E4D642C-69D1-4EDD-A3CF-96E6BED24428}" srcOrd="0" destOrd="0" presId="urn:microsoft.com/office/officeart/2018/5/layout/IconLeafLabelList"/>
    <dgm:cxn modelId="{9A8D5DE2-9677-481C-AA35-76657D7D6A8F}" type="presParOf" srcId="{CC102EBF-0202-4FBA-A980-084AE35D16D6}" destId="{8CC7D8E7-43C5-40BC-95C7-AC2BB222DB35}" srcOrd="1" destOrd="0" presId="urn:microsoft.com/office/officeart/2018/5/layout/IconLeafLabelList"/>
    <dgm:cxn modelId="{D752C34D-4E5C-40AC-A244-083C450A07A2}" type="presParOf" srcId="{CC102EBF-0202-4FBA-A980-084AE35D16D6}" destId="{0C2822E9-96DC-444F-88E4-683D5FEE0854}" srcOrd="2" destOrd="0" presId="urn:microsoft.com/office/officeart/2018/5/layout/IconLeafLabelList"/>
    <dgm:cxn modelId="{BC2C4F78-D21B-4035-9682-E9000FD19804}" type="presParOf" srcId="{CC102EBF-0202-4FBA-A980-084AE35D16D6}" destId="{C03009CD-D51F-4D81-85D2-16F39DCC9C0D}" srcOrd="3" destOrd="0" presId="urn:microsoft.com/office/officeart/2018/5/layout/IconLeafLabelList"/>
    <dgm:cxn modelId="{963A824D-7F8F-409E-8ED6-D7D132C2E67A}" type="presParOf" srcId="{7A9D3AEB-29D9-40C8-A9F4-073066F9713C}" destId="{6CFBC087-5549-4923-BDCC-CF82111AF39D}" srcOrd="3" destOrd="0" presId="urn:microsoft.com/office/officeart/2018/5/layout/IconLeafLabelList"/>
    <dgm:cxn modelId="{5F9138BF-0CD8-470C-9BD3-892516C423C6}" type="presParOf" srcId="{7A9D3AEB-29D9-40C8-A9F4-073066F9713C}" destId="{3E35B10C-7647-41B0-8112-12CA070CA5CD}" srcOrd="4" destOrd="0" presId="urn:microsoft.com/office/officeart/2018/5/layout/IconLeafLabelList"/>
    <dgm:cxn modelId="{DFE93BC6-4AFC-4337-B11D-4B8E536BB3A3}" type="presParOf" srcId="{3E35B10C-7647-41B0-8112-12CA070CA5CD}" destId="{E24BD8A2-F540-459C-9CCE-12F864CC5160}" srcOrd="0" destOrd="0" presId="urn:microsoft.com/office/officeart/2018/5/layout/IconLeafLabelList"/>
    <dgm:cxn modelId="{523DB090-0816-444B-A758-0472C4BC54B5}" type="presParOf" srcId="{3E35B10C-7647-41B0-8112-12CA070CA5CD}" destId="{33961BB3-2E51-44C6-8F60-F5AB51AAE66E}" srcOrd="1" destOrd="0" presId="urn:microsoft.com/office/officeart/2018/5/layout/IconLeafLabelList"/>
    <dgm:cxn modelId="{C88B643D-CAA0-47CD-AF08-D021413180C2}" type="presParOf" srcId="{3E35B10C-7647-41B0-8112-12CA070CA5CD}" destId="{A7768C1E-F008-4107-82B3-D0EF363C0B62}" srcOrd="2" destOrd="0" presId="urn:microsoft.com/office/officeart/2018/5/layout/IconLeafLabelList"/>
    <dgm:cxn modelId="{25DDB651-72EB-46C8-8E12-88F63944CD9B}" type="presParOf" srcId="{3E35B10C-7647-41B0-8112-12CA070CA5CD}" destId="{74263E54-4681-4DE3-85AE-911F3DB39675}" srcOrd="3" destOrd="0" presId="urn:microsoft.com/office/officeart/2018/5/layout/IconLeafLabelList"/>
    <dgm:cxn modelId="{340267C7-67C8-447E-A7D1-3138DE626141}" type="presParOf" srcId="{7A9D3AEB-29D9-40C8-A9F4-073066F9713C}" destId="{A0D86509-9BC5-42ED-B4F6-47D8B1C875B0}" srcOrd="5" destOrd="0" presId="urn:microsoft.com/office/officeart/2018/5/layout/IconLeafLabelList"/>
    <dgm:cxn modelId="{86B39E0F-D8E4-48D6-B4E6-1E8B6985909F}" type="presParOf" srcId="{7A9D3AEB-29D9-40C8-A9F4-073066F9713C}" destId="{A855EEB5-16E1-4E0D-8F0C-533EA67D7C22}" srcOrd="6" destOrd="0" presId="urn:microsoft.com/office/officeart/2018/5/layout/IconLeafLabelList"/>
    <dgm:cxn modelId="{194AC631-CB28-479F-8107-95B837DF0378}" type="presParOf" srcId="{A855EEB5-16E1-4E0D-8F0C-533EA67D7C22}" destId="{5C6E5142-5D08-4AE9-9D41-44D143B5833F}" srcOrd="0" destOrd="0" presId="urn:microsoft.com/office/officeart/2018/5/layout/IconLeafLabelList"/>
    <dgm:cxn modelId="{9CC2928B-A636-428F-BB2E-22B4F9A46E3B}" type="presParOf" srcId="{A855EEB5-16E1-4E0D-8F0C-533EA67D7C22}" destId="{E309B4E8-D63C-4711-A02C-92942020CAE3}" srcOrd="1" destOrd="0" presId="urn:microsoft.com/office/officeart/2018/5/layout/IconLeafLabelList"/>
    <dgm:cxn modelId="{C5122C49-8D85-4572-94B1-F537B677CE42}" type="presParOf" srcId="{A855EEB5-16E1-4E0D-8F0C-533EA67D7C22}" destId="{CF300F8C-43DC-4633-AA17-A1FA33780C2C}" srcOrd="2" destOrd="0" presId="urn:microsoft.com/office/officeart/2018/5/layout/IconLeafLabelList"/>
    <dgm:cxn modelId="{E5F750C4-1FF8-4E96-851E-867ABA2F716B}" type="presParOf" srcId="{A855EEB5-16E1-4E0D-8F0C-533EA67D7C22}" destId="{73255DE7-32A3-4204-9EA0-74F3BEFA3781}" srcOrd="3" destOrd="0" presId="urn:microsoft.com/office/officeart/2018/5/layout/IconLeafLabelList"/>
    <dgm:cxn modelId="{CE2E747C-9E00-4C04-BF1A-EA310B1E6DED}" type="presParOf" srcId="{7A9D3AEB-29D9-40C8-A9F4-073066F9713C}" destId="{B370FE8F-64B3-4F8D-834D-7FDDFBE42B08}" srcOrd="7" destOrd="0" presId="urn:microsoft.com/office/officeart/2018/5/layout/IconLeafLabelList"/>
    <dgm:cxn modelId="{082A56E6-E2EF-4EDC-A21F-4EE330FBCFB4}" type="presParOf" srcId="{7A9D3AEB-29D9-40C8-A9F4-073066F9713C}" destId="{79CFD13A-DE40-4B6E-A4D6-2AFA20FFCC82}" srcOrd="8" destOrd="0" presId="urn:microsoft.com/office/officeart/2018/5/layout/IconLeafLabelList"/>
    <dgm:cxn modelId="{B29B9FE3-0150-4430-88C5-597C9536A098}" type="presParOf" srcId="{79CFD13A-DE40-4B6E-A4D6-2AFA20FFCC82}" destId="{D4A08C34-7C3F-4BCF-89B0-7DB0DD165EEC}" srcOrd="0" destOrd="0" presId="urn:microsoft.com/office/officeart/2018/5/layout/IconLeafLabelList"/>
    <dgm:cxn modelId="{6F069A86-A5F2-4C92-ADF3-65EB4AD0AA17}" type="presParOf" srcId="{79CFD13A-DE40-4B6E-A4D6-2AFA20FFCC82}" destId="{DD98BAFC-45BB-45C9-AC68-793F1C333053}" srcOrd="1" destOrd="0" presId="urn:microsoft.com/office/officeart/2018/5/layout/IconLeafLabelList"/>
    <dgm:cxn modelId="{CAD23FC3-B52D-4341-B7E1-8BE7A5712726}" type="presParOf" srcId="{79CFD13A-DE40-4B6E-A4D6-2AFA20FFCC82}" destId="{F5A001A9-0F07-4559-8898-51873B901352}" srcOrd="2" destOrd="0" presId="urn:microsoft.com/office/officeart/2018/5/layout/IconLeafLabelList"/>
    <dgm:cxn modelId="{76A18BB3-4914-47BC-9ECC-EA49161C63C4}" type="presParOf" srcId="{79CFD13A-DE40-4B6E-A4D6-2AFA20FFCC82}" destId="{67FA48CF-BEE6-4E3A-ACC9-A214BA8409F4}" srcOrd="3" destOrd="0" presId="urn:microsoft.com/office/officeart/2018/5/layout/IconLeafLabelList"/>
    <dgm:cxn modelId="{EC101EF9-A265-4DAD-ACF6-0CA77F1B30C2}" type="presParOf" srcId="{7A9D3AEB-29D9-40C8-A9F4-073066F9713C}" destId="{C04AC2AA-A29F-4D88-A258-26E517F76387}" srcOrd="9" destOrd="0" presId="urn:microsoft.com/office/officeart/2018/5/layout/IconLeafLabelList"/>
    <dgm:cxn modelId="{1379F64B-E2E7-4B54-80B1-DD39628E72B6}" type="presParOf" srcId="{7A9D3AEB-29D9-40C8-A9F4-073066F9713C}" destId="{E3203612-30A2-41CD-A2A1-92052D956332}" srcOrd="10" destOrd="0" presId="urn:microsoft.com/office/officeart/2018/5/layout/IconLeafLabelList"/>
    <dgm:cxn modelId="{BA4B6C72-7A6E-4FDB-8267-314E5A7A729C}" type="presParOf" srcId="{E3203612-30A2-41CD-A2A1-92052D956332}" destId="{A03899F8-BE89-4427-893E-0FC5566A13CE}" srcOrd="0" destOrd="0" presId="urn:microsoft.com/office/officeart/2018/5/layout/IconLeafLabelList"/>
    <dgm:cxn modelId="{E6C581E4-F8C4-417C-B05D-27C2CCFF3936}" type="presParOf" srcId="{E3203612-30A2-41CD-A2A1-92052D956332}" destId="{5744FAA2-5C29-4DF2-A2E7-E418FC748DFB}" srcOrd="1" destOrd="0" presId="urn:microsoft.com/office/officeart/2018/5/layout/IconLeafLabelList"/>
    <dgm:cxn modelId="{8FDF322E-8D12-4994-8FE7-337A2F6998AF}" type="presParOf" srcId="{E3203612-30A2-41CD-A2A1-92052D956332}" destId="{96A54A41-1DD7-4C6D-91B7-8B0641F330A6}" srcOrd="2" destOrd="0" presId="urn:microsoft.com/office/officeart/2018/5/layout/IconLeafLabelList"/>
    <dgm:cxn modelId="{EBD67A69-44ED-442D-9733-F58758FB35B0}" type="presParOf" srcId="{E3203612-30A2-41CD-A2A1-92052D956332}" destId="{6413FC54-06D1-4BDD-AA34-61340E51BA61}" srcOrd="3" destOrd="0" presId="urn:microsoft.com/office/officeart/2018/5/layout/IconLeafLabelList"/>
    <dgm:cxn modelId="{CEF9DCEA-8076-41C3-8DA6-C27F9591A98A}" type="presParOf" srcId="{7A9D3AEB-29D9-40C8-A9F4-073066F9713C}" destId="{2BEF2DD2-5B9E-431C-B91F-6FD15671C00B}" srcOrd="11" destOrd="0" presId="urn:microsoft.com/office/officeart/2018/5/layout/IconLeafLabelList"/>
    <dgm:cxn modelId="{AD02B536-31A6-4CF5-98C2-AD71DD606D59}" type="presParOf" srcId="{7A9D3AEB-29D9-40C8-A9F4-073066F9713C}" destId="{BE35F2B4-C365-44D4-A269-89A011095B7E}" srcOrd="12" destOrd="0" presId="urn:microsoft.com/office/officeart/2018/5/layout/IconLeafLabelList"/>
    <dgm:cxn modelId="{B113CE57-F0FB-49D1-AB85-ACD8ABCB88ED}" type="presParOf" srcId="{BE35F2B4-C365-44D4-A269-89A011095B7E}" destId="{900A38B4-6A0C-4316-887C-2538312DB965}" srcOrd="0" destOrd="0" presId="urn:microsoft.com/office/officeart/2018/5/layout/IconLeafLabelList"/>
    <dgm:cxn modelId="{B5F4C01B-3D31-41B4-8CF0-B0469AE9E05E}" type="presParOf" srcId="{BE35F2B4-C365-44D4-A269-89A011095B7E}" destId="{439B559A-D371-423B-9D53-884301B1F5C5}" srcOrd="1" destOrd="0" presId="urn:microsoft.com/office/officeart/2018/5/layout/IconLeafLabelList"/>
    <dgm:cxn modelId="{D83D117F-7151-4661-B5B9-BD80B2F77224}" type="presParOf" srcId="{BE35F2B4-C365-44D4-A269-89A011095B7E}" destId="{63A0125D-02FB-490A-B104-7065ABD15E32}" srcOrd="2" destOrd="0" presId="urn:microsoft.com/office/officeart/2018/5/layout/IconLeafLabelList"/>
    <dgm:cxn modelId="{FD21D917-7A4F-412D-A2E3-797662696CA2}" type="presParOf" srcId="{BE35F2B4-C365-44D4-A269-89A011095B7E}" destId="{E18CC8EE-1E84-4B25-903E-C4EBEBAA712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DA7453-4A03-401A-9BA8-8543F85C5A2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599E333-A085-475C-9BFD-95008639E3D8}">
      <dgm:prSet/>
      <dgm:spPr/>
      <dgm:t>
        <a:bodyPr/>
        <a:lstStyle/>
        <a:p>
          <a:r>
            <a:rPr lang="en-GB" dirty="0" smtClean="0"/>
            <a:t>Housekeeping </a:t>
          </a:r>
          <a:r>
            <a:rPr lang="en-GB" dirty="0"/>
            <a:t>and introductions </a:t>
          </a:r>
          <a:endParaRPr lang="en-US" dirty="0"/>
        </a:p>
      </dgm:t>
    </dgm:pt>
    <dgm:pt modelId="{7552A94C-3B3C-49E4-B5C4-F74E5DDBDFDB}" type="parTrans" cxnId="{EFE1B90B-D04A-4BD0-8442-B2114061B67D}">
      <dgm:prSet/>
      <dgm:spPr/>
      <dgm:t>
        <a:bodyPr/>
        <a:lstStyle/>
        <a:p>
          <a:endParaRPr lang="en-US"/>
        </a:p>
      </dgm:t>
    </dgm:pt>
    <dgm:pt modelId="{9195EAF7-6A49-4670-973D-A429C3419FE6}" type="sibTrans" cxnId="{EFE1B90B-D04A-4BD0-8442-B2114061B67D}">
      <dgm:prSet/>
      <dgm:spPr/>
      <dgm:t>
        <a:bodyPr/>
        <a:lstStyle/>
        <a:p>
          <a:endParaRPr lang="en-US"/>
        </a:p>
      </dgm:t>
    </dgm:pt>
    <dgm:pt modelId="{EC84AF47-786D-4ACF-ADF7-362A522EC11B}">
      <dgm:prSet/>
      <dgm:spPr/>
      <dgm:t>
        <a:bodyPr/>
        <a:lstStyle/>
        <a:p>
          <a:r>
            <a:rPr lang="en-GB" dirty="0" smtClean="0"/>
            <a:t>What </a:t>
          </a:r>
          <a:r>
            <a:rPr lang="en-GB" dirty="0"/>
            <a:t>is SEND (Code of practise) and 4 broad areas of need </a:t>
          </a:r>
          <a:endParaRPr lang="en-US" dirty="0"/>
        </a:p>
      </dgm:t>
    </dgm:pt>
    <dgm:pt modelId="{6442077F-8B04-4035-BF6B-0B4B7557A05B}" type="parTrans" cxnId="{A36D6303-182A-49FD-878C-157377778D68}">
      <dgm:prSet/>
      <dgm:spPr/>
      <dgm:t>
        <a:bodyPr/>
        <a:lstStyle/>
        <a:p>
          <a:endParaRPr lang="en-US"/>
        </a:p>
      </dgm:t>
    </dgm:pt>
    <dgm:pt modelId="{0D4671AC-DE8C-484A-99AC-E1F649926556}" type="sibTrans" cxnId="{A36D6303-182A-49FD-878C-157377778D68}">
      <dgm:prSet/>
      <dgm:spPr/>
      <dgm:t>
        <a:bodyPr/>
        <a:lstStyle/>
        <a:p>
          <a:endParaRPr lang="en-US"/>
        </a:p>
      </dgm:t>
    </dgm:pt>
    <dgm:pt modelId="{015824A3-4CC6-4B4D-9B2B-E6F6EA1BB821}">
      <dgm:prSet/>
      <dgm:spPr/>
      <dgm:t>
        <a:bodyPr/>
        <a:lstStyle/>
        <a:p>
          <a:r>
            <a:rPr lang="en-GB" dirty="0" smtClean="0"/>
            <a:t>Activity re support </a:t>
          </a:r>
          <a:endParaRPr lang="en-US" dirty="0"/>
        </a:p>
      </dgm:t>
    </dgm:pt>
    <dgm:pt modelId="{D6A203BC-4F3F-4E60-86B8-FD7FCB75563E}" type="parTrans" cxnId="{DF18EAB5-C738-40A5-8390-8D26ACA2E162}">
      <dgm:prSet/>
      <dgm:spPr/>
      <dgm:t>
        <a:bodyPr/>
        <a:lstStyle/>
        <a:p>
          <a:endParaRPr lang="en-US"/>
        </a:p>
      </dgm:t>
    </dgm:pt>
    <dgm:pt modelId="{239D68B5-4769-41D8-9722-0AC964426F95}" type="sibTrans" cxnId="{DF18EAB5-C738-40A5-8390-8D26ACA2E162}">
      <dgm:prSet/>
      <dgm:spPr/>
      <dgm:t>
        <a:bodyPr/>
        <a:lstStyle/>
        <a:p>
          <a:endParaRPr lang="en-US"/>
        </a:p>
      </dgm:t>
    </dgm:pt>
    <dgm:pt modelId="{10400D7A-13B7-41FC-A360-5855E560CE22}">
      <dgm:prSet/>
      <dgm:spPr/>
      <dgm:t>
        <a:bodyPr/>
        <a:lstStyle/>
        <a:p>
          <a:r>
            <a:rPr lang="en-GB" dirty="0" smtClean="0"/>
            <a:t> cognition and learning (supporting learners) </a:t>
          </a:r>
          <a:endParaRPr lang="en-US" dirty="0"/>
        </a:p>
      </dgm:t>
    </dgm:pt>
    <dgm:pt modelId="{152EDDCA-ACEA-40DD-B800-6D1DE91CEDA5}" type="parTrans" cxnId="{A2B9AEF5-FB02-4FF6-A407-F93359167EE0}">
      <dgm:prSet/>
      <dgm:spPr/>
      <dgm:t>
        <a:bodyPr/>
        <a:lstStyle/>
        <a:p>
          <a:endParaRPr lang="en-US"/>
        </a:p>
      </dgm:t>
    </dgm:pt>
    <dgm:pt modelId="{E43CB3B8-C059-4A3F-A786-D3F1F85F64D7}" type="sibTrans" cxnId="{A2B9AEF5-FB02-4FF6-A407-F93359167EE0}">
      <dgm:prSet/>
      <dgm:spPr/>
      <dgm:t>
        <a:bodyPr/>
        <a:lstStyle/>
        <a:p>
          <a:endParaRPr lang="en-US"/>
        </a:p>
      </dgm:t>
    </dgm:pt>
    <dgm:pt modelId="{606E11B8-F622-47D7-B871-47EC866A5272}">
      <dgm:prSet/>
      <dgm:spPr/>
      <dgm:t>
        <a:bodyPr/>
        <a:lstStyle/>
        <a:p>
          <a:r>
            <a:rPr lang="en-GB" dirty="0" smtClean="0"/>
            <a:t>Enabling </a:t>
          </a:r>
          <a:r>
            <a:rPr lang="en-GB" dirty="0"/>
            <a:t>Environments </a:t>
          </a:r>
          <a:endParaRPr lang="en-US" dirty="0"/>
        </a:p>
      </dgm:t>
    </dgm:pt>
    <dgm:pt modelId="{4FA7D77E-A162-4964-B17E-33432B36F203}" type="parTrans" cxnId="{A569C97A-38EE-4364-B7A1-9FB6BD8B6BBD}">
      <dgm:prSet/>
      <dgm:spPr/>
      <dgm:t>
        <a:bodyPr/>
        <a:lstStyle/>
        <a:p>
          <a:endParaRPr lang="en-US"/>
        </a:p>
      </dgm:t>
    </dgm:pt>
    <dgm:pt modelId="{0507760C-6FD6-44F8-B1F1-6A6F60B958BD}" type="sibTrans" cxnId="{A569C97A-38EE-4364-B7A1-9FB6BD8B6BBD}">
      <dgm:prSet/>
      <dgm:spPr/>
      <dgm:t>
        <a:bodyPr/>
        <a:lstStyle/>
        <a:p>
          <a:endParaRPr lang="en-US"/>
        </a:p>
      </dgm:t>
    </dgm:pt>
    <dgm:pt modelId="{E45B3FB5-E992-4E5B-8911-D76E6A58976E}">
      <dgm:prSet/>
      <dgm:spPr/>
      <dgm:t>
        <a:bodyPr/>
        <a:lstStyle/>
        <a:p>
          <a:r>
            <a:rPr lang="en-GB" dirty="0" smtClean="0"/>
            <a:t>Communication </a:t>
          </a:r>
          <a:r>
            <a:rPr lang="en-GB" dirty="0"/>
            <a:t>friendly classroom.  </a:t>
          </a:r>
          <a:endParaRPr lang="en-US" dirty="0"/>
        </a:p>
      </dgm:t>
    </dgm:pt>
    <dgm:pt modelId="{D1B07623-0C8B-4518-9781-7325003BBDC4}" type="parTrans" cxnId="{4FB0FDDF-D446-44A2-95E4-40AFAB8F023A}">
      <dgm:prSet/>
      <dgm:spPr/>
      <dgm:t>
        <a:bodyPr/>
        <a:lstStyle/>
        <a:p>
          <a:endParaRPr lang="en-US"/>
        </a:p>
      </dgm:t>
    </dgm:pt>
    <dgm:pt modelId="{1430EBB3-9F3F-4A94-987A-CE888395F8F4}" type="sibTrans" cxnId="{4FB0FDDF-D446-44A2-95E4-40AFAB8F023A}">
      <dgm:prSet/>
      <dgm:spPr/>
      <dgm:t>
        <a:bodyPr/>
        <a:lstStyle/>
        <a:p>
          <a:endParaRPr lang="en-US"/>
        </a:p>
      </dgm:t>
    </dgm:pt>
    <dgm:pt modelId="{68060658-A24A-4EE8-A454-C1A298589899}">
      <dgm:prSet/>
      <dgm:spPr/>
      <dgm:t>
        <a:bodyPr/>
        <a:lstStyle/>
        <a:p>
          <a:r>
            <a:rPr lang="en-GB" dirty="0" smtClean="0"/>
            <a:t>SEND </a:t>
          </a:r>
          <a:r>
            <a:rPr lang="en-GB" dirty="0"/>
            <a:t>Ranges as a tool for supporting teachers. </a:t>
          </a:r>
          <a:endParaRPr lang="en-US" dirty="0"/>
        </a:p>
      </dgm:t>
    </dgm:pt>
    <dgm:pt modelId="{C1989AE5-F67F-4204-8763-0C9EF4C62B5D}" type="parTrans" cxnId="{99898068-E500-440F-BCEA-32A9670F95A4}">
      <dgm:prSet/>
      <dgm:spPr/>
      <dgm:t>
        <a:bodyPr/>
        <a:lstStyle/>
        <a:p>
          <a:endParaRPr lang="en-US"/>
        </a:p>
      </dgm:t>
    </dgm:pt>
    <dgm:pt modelId="{1A718D0F-B885-48A4-BC81-18A7221502A4}" type="sibTrans" cxnId="{99898068-E500-440F-BCEA-32A9670F95A4}">
      <dgm:prSet/>
      <dgm:spPr/>
      <dgm:t>
        <a:bodyPr/>
        <a:lstStyle/>
        <a:p>
          <a:endParaRPr lang="en-US"/>
        </a:p>
      </dgm:t>
    </dgm:pt>
    <dgm:pt modelId="{6C1B347F-F975-4130-AF5C-41D580BB5143}">
      <dgm:prSet/>
      <dgm:spPr/>
      <dgm:t>
        <a:bodyPr/>
        <a:lstStyle/>
        <a:p>
          <a:r>
            <a:rPr lang="en-GB" dirty="0" smtClean="0"/>
            <a:t>Action </a:t>
          </a:r>
          <a:r>
            <a:rPr lang="en-GB" dirty="0"/>
            <a:t>planning and ideas into practise </a:t>
          </a:r>
          <a:endParaRPr lang="en-US" dirty="0"/>
        </a:p>
      </dgm:t>
    </dgm:pt>
    <dgm:pt modelId="{2D167002-74D4-410A-B4B4-D9F7F70706B3}" type="parTrans" cxnId="{54DC1A06-4987-45C5-94AE-6C157D5F97E2}">
      <dgm:prSet/>
      <dgm:spPr/>
      <dgm:t>
        <a:bodyPr/>
        <a:lstStyle/>
        <a:p>
          <a:endParaRPr lang="en-US"/>
        </a:p>
      </dgm:t>
    </dgm:pt>
    <dgm:pt modelId="{D11D8406-C40A-479D-9F55-D66F3D3E4054}" type="sibTrans" cxnId="{54DC1A06-4987-45C5-94AE-6C157D5F97E2}">
      <dgm:prSet/>
      <dgm:spPr/>
      <dgm:t>
        <a:bodyPr/>
        <a:lstStyle/>
        <a:p>
          <a:endParaRPr lang="en-US"/>
        </a:p>
      </dgm:t>
    </dgm:pt>
    <dgm:pt modelId="{7BA540BB-95C7-473B-B125-511E0482BFDF}">
      <dgm:prSet/>
      <dgm:spPr/>
      <dgm:t>
        <a:bodyPr/>
        <a:lstStyle/>
        <a:p>
          <a:r>
            <a:rPr lang="en-GB" dirty="0" smtClean="0"/>
            <a:t>Specific areas of need, classroom practise and implications for practise</a:t>
          </a:r>
          <a:endParaRPr lang="en-US" dirty="0"/>
        </a:p>
      </dgm:t>
    </dgm:pt>
    <dgm:pt modelId="{B022B630-F75D-4DFB-B1D4-9885B085A63B}" type="parTrans" cxnId="{95207B82-D4BB-47ED-980C-367C9FAC63A6}">
      <dgm:prSet/>
      <dgm:spPr/>
      <dgm:t>
        <a:bodyPr/>
        <a:lstStyle/>
        <a:p>
          <a:endParaRPr lang="en-US"/>
        </a:p>
      </dgm:t>
    </dgm:pt>
    <dgm:pt modelId="{7A875CC8-12C0-43BD-8914-C8535BC6D61E}" type="sibTrans" cxnId="{95207B82-D4BB-47ED-980C-367C9FAC63A6}">
      <dgm:prSet/>
      <dgm:spPr/>
      <dgm:t>
        <a:bodyPr/>
        <a:lstStyle/>
        <a:p>
          <a:endParaRPr lang="en-US"/>
        </a:p>
      </dgm:t>
    </dgm:pt>
    <dgm:pt modelId="{EC1E0623-CE66-4792-8CF0-D576A317F644}" type="pres">
      <dgm:prSet presAssocID="{4EDA7453-4A03-401A-9BA8-8543F85C5A28}" presName="linear" presStyleCnt="0">
        <dgm:presLayoutVars>
          <dgm:animLvl val="lvl"/>
          <dgm:resizeHandles val="exact"/>
        </dgm:presLayoutVars>
      </dgm:prSet>
      <dgm:spPr/>
      <dgm:t>
        <a:bodyPr/>
        <a:lstStyle/>
        <a:p>
          <a:endParaRPr lang="en-US"/>
        </a:p>
      </dgm:t>
    </dgm:pt>
    <dgm:pt modelId="{7E09D648-104B-429A-8B25-C45A8C13DED9}" type="pres">
      <dgm:prSet presAssocID="{D599E333-A085-475C-9BFD-95008639E3D8}" presName="parentText" presStyleLbl="node1" presStyleIdx="0" presStyleCnt="9">
        <dgm:presLayoutVars>
          <dgm:chMax val="0"/>
          <dgm:bulletEnabled val="1"/>
        </dgm:presLayoutVars>
      </dgm:prSet>
      <dgm:spPr/>
      <dgm:t>
        <a:bodyPr/>
        <a:lstStyle/>
        <a:p>
          <a:endParaRPr lang="en-US"/>
        </a:p>
      </dgm:t>
    </dgm:pt>
    <dgm:pt modelId="{43B62500-97EE-4C1C-BC16-AF36D265DBFF}" type="pres">
      <dgm:prSet presAssocID="{9195EAF7-6A49-4670-973D-A429C3419FE6}" presName="spacer" presStyleCnt="0"/>
      <dgm:spPr/>
    </dgm:pt>
    <dgm:pt modelId="{BE4AEB5E-BC03-4075-A6D6-ECC9A25405C0}" type="pres">
      <dgm:prSet presAssocID="{EC84AF47-786D-4ACF-ADF7-362A522EC11B}" presName="parentText" presStyleLbl="node1" presStyleIdx="1" presStyleCnt="9">
        <dgm:presLayoutVars>
          <dgm:chMax val="0"/>
          <dgm:bulletEnabled val="1"/>
        </dgm:presLayoutVars>
      </dgm:prSet>
      <dgm:spPr/>
      <dgm:t>
        <a:bodyPr/>
        <a:lstStyle/>
        <a:p>
          <a:endParaRPr lang="en-US"/>
        </a:p>
      </dgm:t>
    </dgm:pt>
    <dgm:pt modelId="{4D525586-6294-4A55-95E3-D923D4CBD37A}" type="pres">
      <dgm:prSet presAssocID="{0D4671AC-DE8C-484A-99AC-E1F649926556}" presName="spacer" presStyleCnt="0"/>
      <dgm:spPr/>
    </dgm:pt>
    <dgm:pt modelId="{ED9BC1C6-3950-482B-A69A-6EB4886CF868}" type="pres">
      <dgm:prSet presAssocID="{7BA540BB-95C7-473B-B125-511E0482BFDF}" presName="parentText" presStyleLbl="node1" presStyleIdx="2" presStyleCnt="9">
        <dgm:presLayoutVars>
          <dgm:chMax val="0"/>
          <dgm:bulletEnabled val="1"/>
        </dgm:presLayoutVars>
      </dgm:prSet>
      <dgm:spPr/>
      <dgm:t>
        <a:bodyPr/>
        <a:lstStyle/>
        <a:p>
          <a:endParaRPr lang="en-US"/>
        </a:p>
      </dgm:t>
    </dgm:pt>
    <dgm:pt modelId="{0B46F94D-604E-4FE9-8757-FDB40FED4313}" type="pres">
      <dgm:prSet presAssocID="{7A875CC8-12C0-43BD-8914-C8535BC6D61E}" presName="spacer" presStyleCnt="0"/>
      <dgm:spPr/>
    </dgm:pt>
    <dgm:pt modelId="{7D3D22A8-13F9-447B-81EF-886C990E1AF0}" type="pres">
      <dgm:prSet presAssocID="{015824A3-4CC6-4B4D-9B2B-E6F6EA1BB821}" presName="parentText" presStyleLbl="node1" presStyleIdx="3" presStyleCnt="9" custLinFactNeighborX="-2115" custLinFactNeighborY="87287">
        <dgm:presLayoutVars>
          <dgm:chMax val="0"/>
          <dgm:bulletEnabled val="1"/>
        </dgm:presLayoutVars>
      </dgm:prSet>
      <dgm:spPr/>
      <dgm:t>
        <a:bodyPr/>
        <a:lstStyle/>
        <a:p>
          <a:endParaRPr lang="en-US"/>
        </a:p>
      </dgm:t>
    </dgm:pt>
    <dgm:pt modelId="{C31FA4E5-F5F3-45D2-ACE6-298510BC22AC}" type="pres">
      <dgm:prSet presAssocID="{239D68B5-4769-41D8-9722-0AC964426F95}" presName="spacer" presStyleCnt="0"/>
      <dgm:spPr/>
    </dgm:pt>
    <dgm:pt modelId="{DBE9D27F-44B0-41AD-AEEA-635BFCBBAD4D}" type="pres">
      <dgm:prSet presAssocID="{10400D7A-13B7-41FC-A360-5855E560CE22}" presName="parentText" presStyleLbl="node1" presStyleIdx="4" presStyleCnt="9">
        <dgm:presLayoutVars>
          <dgm:chMax val="0"/>
          <dgm:bulletEnabled val="1"/>
        </dgm:presLayoutVars>
      </dgm:prSet>
      <dgm:spPr/>
      <dgm:t>
        <a:bodyPr/>
        <a:lstStyle/>
        <a:p>
          <a:endParaRPr lang="en-US"/>
        </a:p>
      </dgm:t>
    </dgm:pt>
    <dgm:pt modelId="{B47F188E-DA06-4B34-8A46-3D1E979E4E94}" type="pres">
      <dgm:prSet presAssocID="{E43CB3B8-C059-4A3F-A786-D3F1F85F64D7}" presName="spacer" presStyleCnt="0"/>
      <dgm:spPr/>
    </dgm:pt>
    <dgm:pt modelId="{3CAE9438-892A-4810-B47A-F7418B6511C3}" type="pres">
      <dgm:prSet presAssocID="{606E11B8-F622-47D7-B871-47EC866A5272}" presName="parentText" presStyleLbl="node1" presStyleIdx="5" presStyleCnt="9">
        <dgm:presLayoutVars>
          <dgm:chMax val="0"/>
          <dgm:bulletEnabled val="1"/>
        </dgm:presLayoutVars>
      </dgm:prSet>
      <dgm:spPr/>
      <dgm:t>
        <a:bodyPr/>
        <a:lstStyle/>
        <a:p>
          <a:endParaRPr lang="en-US"/>
        </a:p>
      </dgm:t>
    </dgm:pt>
    <dgm:pt modelId="{A9E4B334-CBD7-4FF6-8D92-C6F3A3BCBA6C}" type="pres">
      <dgm:prSet presAssocID="{0507760C-6FD6-44F8-B1F1-6A6F60B958BD}" presName="spacer" presStyleCnt="0"/>
      <dgm:spPr/>
    </dgm:pt>
    <dgm:pt modelId="{C4E7FCDF-307F-4FEE-A221-A3A6473CEC34}" type="pres">
      <dgm:prSet presAssocID="{E45B3FB5-E992-4E5B-8911-D76E6A58976E}" presName="parentText" presStyleLbl="node1" presStyleIdx="6" presStyleCnt="9">
        <dgm:presLayoutVars>
          <dgm:chMax val="0"/>
          <dgm:bulletEnabled val="1"/>
        </dgm:presLayoutVars>
      </dgm:prSet>
      <dgm:spPr/>
      <dgm:t>
        <a:bodyPr/>
        <a:lstStyle/>
        <a:p>
          <a:endParaRPr lang="en-US"/>
        </a:p>
      </dgm:t>
    </dgm:pt>
    <dgm:pt modelId="{58591562-C1CC-46C9-9A82-A3DEC97A1765}" type="pres">
      <dgm:prSet presAssocID="{1430EBB3-9F3F-4A94-987A-CE888395F8F4}" presName="spacer" presStyleCnt="0"/>
      <dgm:spPr/>
    </dgm:pt>
    <dgm:pt modelId="{6FE26F5F-77B0-4D5F-BBD5-4A65FDC9202F}" type="pres">
      <dgm:prSet presAssocID="{68060658-A24A-4EE8-A454-C1A298589899}" presName="parentText" presStyleLbl="node1" presStyleIdx="7" presStyleCnt="9">
        <dgm:presLayoutVars>
          <dgm:chMax val="0"/>
          <dgm:bulletEnabled val="1"/>
        </dgm:presLayoutVars>
      </dgm:prSet>
      <dgm:spPr/>
      <dgm:t>
        <a:bodyPr/>
        <a:lstStyle/>
        <a:p>
          <a:endParaRPr lang="en-US"/>
        </a:p>
      </dgm:t>
    </dgm:pt>
    <dgm:pt modelId="{C733D0C1-B419-4BF2-A79E-BB20CD3B5303}" type="pres">
      <dgm:prSet presAssocID="{1A718D0F-B885-48A4-BC81-18A7221502A4}" presName="spacer" presStyleCnt="0"/>
      <dgm:spPr/>
    </dgm:pt>
    <dgm:pt modelId="{4F59E518-9227-4E6F-A858-8FE26BAFE20B}" type="pres">
      <dgm:prSet presAssocID="{6C1B347F-F975-4130-AF5C-41D580BB5143}" presName="parentText" presStyleLbl="node1" presStyleIdx="8" presStyleCnt="9">
        <dgm:presLayoutVars>
          <dgm:chMax val="0"/>
          <dgm:bulletEnabled val="1"/>
        </dgm:presLayoutVars>
      </dgm:prSet>
      <dgm:spPr/>
      <dgm:t>
        <a:bodyPr/>
        <a:lstStyle/>
        <a:p>
          <a:endParaRPr lang="en-US"/>
        </a:p>
      </dgm:t>
    </dgm:pt>
  </dgm:ptLst>
  <dgm:cxnLst>
    <dgm:cxn modelId="{DF18EAB5-C738-40A5-8390-8D26ACA2E162}" srcId="{4EDA7453-4A03-401A-9BA8-8543F85C5A28}" destId="{015824A3-4CC6-4B4D-9B2B-E6F6EA1BB821}" srcOrd="3" destOrd="0" parTransId="{D6A203BC-4F3F-4E60-86B8-FD7FCB75563E}" sibTransId="{239D68B5-4769-41D8-9722-0AC964426F95}"/>
    <dgm:cxn modelId="{4FB0FDDF-D446-44A2-95E4-40AFAB8F023A}" srcId="{4EDA7453-4A03-401A-9BA8-8543F85C5A28}" destId="{E45B3FB5-E992-4E5B-8911-D76E6A58976E}" srcOrd="6" destOrd="0" parTransId="{D1B07623-0C8B-4518-9781-7325003BBDC4}" sibTransId="{1430EBB3-9F3F-4A94-987A-CE888395F8F4}"/>
    <dgm:cxn modelId="{53706070-D03A-46CC-9949-DD22A5AAAE8C}" type="presOf" srcId="{EC84AF47-786D-4ACF-ADF7-362A522EC11B}" destId="{BE4AEB5E-BC03-4075-A6D6-ECC9A25405C0}" srcOrd="0" destOrd="0" presId="urn:microsoft.com/office/officeart/2005/8/layout/vList2"/>
    <dgm:cxn modelId="{EFE1B90B-D04A-4BD0-8442-B2114061B67D}" srcId="{4EDA7453-4A03-401A-9BA8-8543F85C5A28}" destId="{D599E333-A085-475C-9BFD-95008639E3D8}" srcOrd="0" destOrd="0" parTransId="{7552A94C-3B3C-49E4-B5C4-F74E5DDBDFDB}" sibTransId="{9195EAF7-6A49-4670-973D-A429C3419FE6}"/>
    <dgm:cxn modelId="{A2E0DA48-9E59-4C2C-AC70-430A12996A91}" type="presOf" srcId="{10400D7A-13B7-41FC-A360-5855E560CE22}" destId="{DBE9D27F-44B0-41AD-AEEA-635BFCBBAD4D}" srcOrd="0" destOrd="0" presId="urn:microsoft.com/office/officeart/2005/8/layout/vList2"/>
    <dgm:cxn modelId="{2BFF8D05-D6BE-4126-BAF0-4B8DD596AF4F}" type="presOf" srcId="{7BA540BB-95C7-473B-B125-511E0482BFDF}" destId="{ED9BC1C6-3950-482B-A69A-6EB4886CF868}" srcOrd="0" destOrd="0" presId="urn:microsoft.com/office/officeart/2005/8/layout/vList2"/>
    <dgm:cxn modelId="{A36D6303-182A-49FD-878C-157377778D68}" srcId="{4EDA7453-4A03-401A-9BA8-8543F85C5A28}" destId="{EC84AF47-786D-4ACF-ADF7-362A522EC11B}" srcOrd="1" destOrd="0" parTransId="{6442077F-8B04-4035-BF6B-0B4B7557A05B}" sibTransId="{0D4671AC-DE8C-484A-99AC-E1F649926556}"/>
    <dgm:cxn modelId="{A28222D8-CD55-461A-AEBD-7DF247DFCDCE}" type="presOf" srcId="{6C1B347F-F975-4130-AF5C-41D580BB5143}" destId="{4F59E518-9227-4E6F-A858-8FE26BAFE20B}" srcOrd="0" destOrd="0" presId="urn:microsoft.com/office/officeart/2005/8/layout/vList2"/>
    <dgm:cxn modelId="{89B3E179-98E8-4E30-9F01-5D64D16071D9}" type="presOf" srcId="{E45B3FB5-E992-4E5B-8911-D76E6A58976E}" destId="{C4E7FCDF-307F-4FEE-A221-A3A6473CEC34}" srcOrd="0" destOrd="0" presId="urn:microsoft.com/office/officeart/2005/8/layout/vList2"/>
    <dgm:cxn modelId="{95207B82-D4BB-47ED-980C-367C9FAC63A6}" srcId="{4EDA7453-4A03-401A-9BA8-8543F85C5A28}" destId="{7BA540BB-95C7-473B-B125-511E0482BFDF}" srcOrd="2" destOrd="0" parTransId="{B022B630-F75D-4DFB-B1D4-9885B085A63B}" sibTransId="{7A875CC8-12C0-43BD-8914-C8535BC6D61E}"/>
    <dgm:cxn modelId="{A569C97A-38EE-4364-B7A1-9FB6BD8B6BBD}" srcId="{4EDA7453-4A03-401A-9BA8-8543F85C5A28}" destId="{606E11B8-F622-47D7-B871-47EC866A5272}" srcOrd="5" destOrd="0" parTransId="{4FA7D77E-A162-4964-B17E-33432B36F203}" sibTransId="{0507760C-6FD6-44F8-B1F1-6A6F60B958BD}"/>
    <dgm:cxn modelId="{20DA56E4-1B51-4983-A4D0-4C7ADBF1C7E6}" type="presOf" srcId="{606E11B8-F622-47D7-B871-47EC866A5272}" destId="{3CAE9438-892A-4810-B47A-F7418B6511C3}" srcOrd="0" destOrd="0" presId="urn:microsoft.com/office/officeart/2005/8/layout/vList2"/>
    <dgm:cxn modelId="{A2B9AEF5-FB02-4FF6-A407-F93359167EE0}" srcId="{4EDA7453-4A03-401A-9BA8-8543F85C5A28}" destId="{10400D7A-13B7-41FC-A360-5855E560CE22}" srcOrd="4" destOrd="0" parTransId="{152EDDCA-ACEA-40DD-B800-6D1DE91CEDA5}" sibTransId="{E43CB3B8-C059-4A3F-A786-D3F1F85F64D7}"/>
    <dgm:cxn modelId="{B90967DA-5E87-4122-8A77-84297743968D}" type="presOf" srcId="{015824A3-4CC6-4B4D-9B2B-E6F6EA1BB821}" destId="{7D3D22A8-13F9-447B-81EF-886C990E1AF0}" srcOrd="0" destOrd="0" presId="urn:microsoft.com/office/officeart/2005/8/layout/vList2"/>
    <dgm:cxn modelId="{FB8AB14E-4BBF-4544-B778-A695374C56B0}" type="presOf" srcId="{D599E333-A085-475C-9BFD-95008639E3D8}" destId="{7E09D648-104B-429A-8B25-C45A8C13DED9}" srcOrd="0" destOrd="0" presId="urn:microsoft.com/office/officeart/2005/8/layout/vList2"/>
    <dgm:cxn modelId="{99898068-E500-440F-BCEA-32A9670F95A4}" srcId="{4EDA7453-4A03-401A-9BA8-8543F85C5A28}" destId="{68060658-A24A-4EE8-A454-C1A298589899}" srcOrd="7" destOrd="0" parTransId="{C1989AE5-F67F-4204-8763-0C9EF4C62B5D}" sibTransId="{1A718D0F-B885-48A4-BC81-18A7221502A4}"/>
    <dgm:cxn modelId="{54DC1A06-4987-45C5-94AE-6C157D5F97E2}" srcId="{4EDA7453-4A03-401A-9BA8-8543F85C5A28}" destId="{6C1B347F-F975-4130-AF5C-41D580BB5143}" srcOrd="8" destOrd="0" parTransId="{2D167002-74D4-410A-B4B4-D9F7F70706B3}" sibTransId="{D11D8406-C40A-479D-9F55-D66F3D3E4054}"/>
    <dgm:cxn modelId="{484058E6-CF5B-4A17-BFC9-857E9DFD28D9}" type="presOf" srcId="{68060658-A24A-4EE8-A454-C1A298589899}" destId="{6FE26F5F-77B0-4D5F-BBD5-4A65FDC9202F}" srcOrd="0" destOrd="0" presId="urn:microsoft.com/office/officeart/2005/8/layout/vList2"/>
    <dgm:cxn modelId="{32DA41FF-9738-49DB-A8F0-990FDF8C44FD}" type="presOf" srcId="{4EDA7453-4A03-401A-9BA8-8543F85C5A28}" destId="{EC1E0623-CE66-4792-8CF0-D576A317F644}" srcOrd="0" destOrd="0" presId="urn:microsoft.com/office/officeart/2005/8/layout/vList2"/>
    <dgm:cxn modelId="{C571F083-AC7B-45FB-BBE2-57C9DDC2EE8D}" type="presParOf" srcId="{EC1E0623-CE66-4792-8CF0-D576A317F644}" destId="{7E09D648-104B-429A-8B25-C45A8C13DED9}" srcOrd="0" destOrd="0" presId="urn:microsoft.com/office/officeart/2005/8/layout/vList2"/>
    <dgm:cxn modelId="{AF109D1F-A796-4A85-99DF-99CFBC7CC303}" type="presParOf" srcId="{EC1E0623-CE66-4792-8CF0-D576A317F644}" destId="{43B62500-97EE-4C1C-BC16-AF36D265DBFF}" srcOrd="1" destOrd="0" presId="urn:microsoft.com/office/officeart/2005/8/layout/vList2"/>
    <dgm:cxn modelId="{C1245382-9C0C-4345-966A-4C718A44354B}" type="presParOf" srcId="{EC1E0623-CE66-4792-8CF0-D576A317F644}" destId="{BE4AEB5E-BC03-4075-A6D6-ECC9A25405C0}" srcOrd="2" destOrd="0" presId="urn:microsoft.com/office/officeart/2005/8/layout/vList2"/>
    <dgm:cxn modelId="{69BF0D99-3BE3-4128-8473-E3EDFCB60C59}" type="presParOf" srcId="{EC1E0623-CE66-4792-8CF0-D576A317F644}" destId="{4D525586-6294-4A55-95E3-D923D4CBD37A}" srcOrd="3" destOrd="0" presId="urn:microsoft.com/office/officeart/2005/8/layout/vList2"/>
    <dgm:cxn modelId="{5E271240-52C1-40C1-8446-188E08669E21}" type="presParOf" srcId="{EC1E0623-CE66-4792-8CF0-D576A317F644}" destId="{ED9BC1C6-3950-482B-A69A-6EB4886CF868}" srcOrd="4" destOrd="0" presId="urn:microsoft.com/office/officeart/2005/8/layout/vList2"/>
    <dgm:cxn modelId="{6A7A095F-A06E-4584-9261-7891C9C2BFE8}" type="presParOf" srcId="{EC1E0623-CE66-4792-8CF0-D576A317F644}" destId="{0B46F94D-604E-4FE9-8757-FDB40FED4313}" srcOrd="5" destOrd="0" presId="urn:microsoft.com/office/officeart/2005/8/layout/vList2"/>
    <dgm:cxn modelId="{89347173-21CA-4659-992A-BD9CA2D7AFA4}" type="presParOf" srcId="{EC1E0623-CE66-4792-8CF0-D576A317F644}" destId="{7D3D22A8-13F9-447B-81EF-886C990E1AF0}" srcOrd="6" destOrd="0" presId="urn:microsoft.com/office/officeart/2005/8/layout/vList2"/>
    <dgm:cxn modelId="{39FCD75D-44B7-470F-AC2E-0D582D0424F1}" type="presParOf" srcId="{EC1E0623-CE66-4792-8CF0-D576A317F644}" destId="{C31FA4E5-F5F3-45D2-ACE6-298510BC22AC}" srcOrd="7" destOrd="0" presId="urn:microsoft.com/office/officeart/2005/8/layout/vList2"/>
    <dgm:cxn modelId="{99D9C1FE-1E0C-4A91-993B-DBFED4840ECC}" type="presParOf" srcId="{EC1E0623-CE66-4792-8CF0-D576A317F644}" destId="{DBE9D27F-44B0-41AD-AEEA-635BFCBBAD4D}" srcOrd="8" destOrd="0" presId="urn:microsoft.com/office/officeart/2005/8/layout/vList2"/>
    <dgm:cxn modelId="{589055F9-AE18-479D-8A51-6EDFEC6A995A}" type="presParOf" srcId="{EC1E0623-CE66-4792-8CF0-D576A317F644}" destId="{B47F188E-DA06-4B34-8A46-3D1E979E4E94}" srcOrd="9" destOrd="0" presId="urn:microsoft.com/office/officeart/2005/8/layout/vList2"/>
    <dgm:cxn modelId="{C29268A5-2A82-4C6A-BFB9-FD5E680860F7}" type="presParOf" srcId="{EC1E0623-CE66-4792-8CF0-D576A317F644}" destId="{3CAE9438-892A-4810-B47A-F7418B6511C3}" srcOrd="10" destOrd="0" presId="urn:microsoft.com/office/officeart/2005/8/layout/vList2"/>
    <dgm:cxn modelId="{70AF595D-9D88-4056-BB1D-54282B2B35C0}" type="presParOf" srcId="{EC1E0623-CE66-4792-8CF0-D576A317F644}" destId="{A9E4B334-CBD7-4FF6-8D92-C6F3A3BCBA6C}" srcOrd="11" destOrd="0" presId="urn:microsoft.com/office/officeart/2005/8/layout/vList2"/>
    <dgm:cxn modelId="{848BD707-26E9-47A7-9211-CF3586F491B9}" type="presParOf" srcId="{EC1E0623-CE66-4792-8CF0-D576A317F644}" destId="{C4E7FCDF-307F-4FEE-A221-A3A6473CEC34}" srcOrd="12" destOrd="0" presId="urn:microsoft.com/office/officeart/2005/8/layout/vList2"/>
    <dgm:cxn modelId="{51E4CDFF-03FF-46BB-B853-0539846DD74D}" type="presParOf" srcId="{EC1E0623-CE66-4792-8CF0-D576A317F644}" destId="{58591562-C1CC-46C9-9A82-A3DEC97A1765}" srcOrd="13" destOrd="0" presId="urn:microsoft.com/office/officeart/2005/8/layout/vList2"/>
    <dgm:cxn modelId="{76121140-F927-41C3-B1A8-70CF8EE0DF65}" type="presParOf" srcId="{EC1E0623-CE66-4792-8CF0-D576A317F644}" destId="{6FE26F5F-77B0-4D5F-BBD5-4A65FDC9202F}" srcOrd="14" destOrd="0" presId="urn:microsoft.com/office/officeart/2005/8/layout/vList2"/>
    <dgm:cxn modelId="{6C433DC0-C661-440E-B3ED-67F96D3EBB38}" type="presParOf" srcId="{EC1E0623-CE66-4792-8CF0-D576A317F644}" destId="{C733D0C1-B419-4BF2-A79E-BB20CD3B5303}" srcOrd="15" destOrd="0" presId="urn:microsoft.com/office/officeart/2005/8/layout/vList2"/>
    <dgm:cxn modelId="{00AFD40E-4AAA-4A23-B2BC-3F14077C6582}" type="presParOf" srcId="{EC1E0623-CE66-4792-8CF0-D576A317F644}" destId="{4F59E518-9227-4E6F-A858-8FE26BAFE20B}"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2709B-DF34-4C20-BFBE-E91C094274B9}">
      <dsp:nvSpPr>
        <dsp:cNvPr id="0" name=""/>
        <dsp:cNvSpPr/>
      </dsp:nvSpPr>
      <dsp:spPr>
        <a:xfrm>
          <a:off x="27442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AC16FA-4E8E-4DF9-A2CD-68638763B1B0}">
      <dsp:nvSpPr>
        <dsp:cNvPr id="0" name=""/>
        <dsp:cNvSpPr/>
      </dsp:nvSpPr>
      <dsp:spPr>
        <a:xfrm>
          <a:off x="455411" y="1122977"/>
          <a:ext cx="487265" cy="4872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3D84F61-6F47-48C3-83C1-CEE0D337CDDC}">
      <dsp:nvSpPr>
        <dsp:cNvPr id="0" name=""/>
        <dsp:cNvSpPr/>
      </dsp:nvSpPr>
      <dsp:spPr>
        <a:xfrm>
          <a:off x="2950"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be able to define the term SEND </a:t>
          </a:r>
          <a:endParaRPr lang="en-US" sz="1100" kern="1200"/>
        </a:p>
      </dsp:txBody>
      <dsp:txXfrm>
        <a:off x="2950" y="2055743"/>
        <a:ext cx="1392187" cy="556875"/>
      </dsp:txXfrm>
    </dsp:sp>
    <dsp:sp modelId="{1E4D642C-69D1-4EDD-A3CF-96E6BED24428}">
      <dsp:nvSpPr>
        <dsp:cNvPr id="0" name=""/>
        <dsp:cNvSpPr/>
      </dsp:nvSpPr>
      <dsp:spPr>
        <a:xfrm>
          <a:off x="191024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C7D8E7-43C5-40BC-95C7-AC2BB222DB35}">
      <dsp:nvSpPr>
        <dsp:cNvPr id="0" name=""/>
        <dsp:cNvSpPr/>
      </dsp:nvSpPr>
      <dsp:spPr>
        <a:xfrm>
          <a:off x="2091232" y="1122977"/>
          <a:ext cx="487265" cy="4872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03009CD-D51F-4D81-85D2-16F39DCC9C0D}">
      <dsp:nvSpPr>
        <dsp:cNvPr id="0" name=""/>
        <dsp:cNvSpPr/>
      </dsp:nvSpPr>
      <dsp:spPr>
        <a:xfrm>
          <a:off x="163877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recognise the 4 broad areas of need</a:t>
          </a:r>
          <a:endParaRPr lang="en-US" sz="1100" kern="1200"/>
        </a:p>
      </dsp:txBody>
      <dsp:txXfrm>
        <a:off x="1638771" y="2055743"/>
        <a:ext cx="1392187" cy="556875"/>
      </dsp:txXfrm>
    </dsp:sp>
    <dsp:sp modelId="{E24BD8A2-F540-459C-9CCE-12F864CC5160}">
      <dsp:nvSpPr>
        <dsp:cNvPr id="0" name=""/>
        <dsp:cNvSpPr/>
      </dsp:nvSpPr>
      <dsp:spPr>
        <a:xfrm>
          <a:off x="3546067"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961BB3-2E51-44C6-8F60-F5AB51AAE66E}">
      <dsp:nvSpPr>
        <dsp:cNvPr id="0" name=""/>
        <dsp:cNvSpPr/>
      </dsp:nvSpPr>
      <dsp:spPr>
        <a:xfrm>
          <a:off x="3727052" y="1122977"/>
          <a:ext cx="487265" cy="4872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4263E54-4681-4DE3-85AE-911F3DB39675}">
      <dsp:nvSpPr>
        <dsp:cNvPr id="0" name=""/>
        <dsp:cNvSpPr/>
      </dsp:nvSpPr>
      <dsp:spPr>
        <a:xfrm>
          <a:off x="327459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be able to consider my role as a teacher in supporting those with SEND </a:t>
          </a:r>
          <a:endParaRPr lang="en-US" sz="1100" kern="1200"/>
        </a:p>
      </dsp:txBody>
      <dsp:txXfrm>
        <a:off x="3274591" y="2055743"/>
        <a:ext cx="1392187" cy="556875"/>
      </dsp:txXfrm>
    </dsp:sp>
    <dsp:sp modelId="{5C6E5142-5D08-4AE9-9D41-44D143B5833F}">
      <dsp:nvSpPr>
        <dsp:cNvPr id="0" name=""/>
        <dsp:cNvSpPr/>
      </dsp:nvSpPr>
      <dsp:spPr>
        <a:xfrm>
          <a:off x="5181888" y="941993"/>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09B4E8-D63C-4711-A02C-92942020CAE3}">
      <dsp:nvSpPr>
        <dsp:cNvPr id="0" name=""/>
        <dsp:cNvSpPr/>
      </dsp:nvSpPr>
      <dsp:spPr>
        <a:xfrm>
          <a:off x="5362872" y="1122977"/>
          <a:ext cx="487265" cy="4872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3255DE7-32A3-4204-9EA0-74F3BEFA3781}">
      <dsp:nvSpPr>
        <dsp:cNvPr id="0" name=""/>
        <dsp:cNvSpPr/>
      </dsp:nvSpPr>
      <dsp:spPr>
        <a:xfrm>
          <a:off x="4910411" y="2055743"/>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will understand the term Quality First Teaching </a:t>
          </a:r>
          <a:endParaRPr lang="en-US" sz="1100" kern="1200"/>
        </a:p>
      </dsp:txBody>
      <dsp:txXfrm>
        <a:off x="4910411" y="2055743"/>
        <a:ext cx="1392187" cy="556875"/>
      </dsp:txXfrm>
    </dsp:sp>
    <dsp:sp modelId="{D4A08C34-7C3F-4BCF-89B0-7DB0DD165EEC}">
      <dsp:nvSpPr>
        <dsp:cNvPr id="0" name=""/>
        <dsp:cNvSpPr/>
      </dsp:nvSpPr>
      <dsp:spPr>
        <a:xfrm>
          <a:off x="1092337"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8BAFC-45BB-45C9-AC68-793F1C333053}">
      <dsp:nvSpPr>
        <dsp:cNvPr id="0" name=""/>
        <dsp:cNvSpPr/>
      </dsp:nvSpPr>
      <dsp:spPr>
        <a:xfrm>
          <a:off x="1273321" y="3141649"/>
          <a:ext cx="487265" cy="4872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7FA48CF-BEE6-4E3A-ACC9-A214BA8409F4}">
      <dsp:nvSpPr>
        <dsp:cNvPr id="0" name=""/>
        <dsp:cNvSpPr/>
      </dsp:nvSpPr>
      <dsp:spPr>
        <a:xfrm>
          <a:off x="820860"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know how and when to speak to the SENCO </a:t>
          </a:r>
          <a:endParaRPr lang="en-US" sz="1100" kern="1200"/>
        </a:p>
      </dsp:txBody>
      <dsp:txXfrm>
        <a:off x="820860" y="4074414"/>
        <a:ext cx="1392187" cy="556875"/>
      </dsp:txXfrm>
    </dsp:sp>
    <dsp:sp modelId="{A03899F8-BE89-4427-893E-0FC5566A13CE}">
      <dsp:nvSpPr>
        <dsp:cNvPr id="0" name=""/>
        <dsp:cNvSpPr/>
      </dsp:nvSpPr>
      <dsp:spPr>
        <a:xfrm>
          <a:off x="2728157"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4FAA2-5C29-4DF2-A2E7-E418FC748DFB}">
      <dsp:nvSpPr>
        <dsp:cNvPr id="0" name=""/>
        <dsp:cNvSpPr/>
      </dsp:nvSpPr>
      <dsp:spPr>
        <a:xfrm>
          <a:off x="2909142" y="3141649"/>
          <a:ext cx="487265" cy="4872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413FC54-06D1-4BDD-AA34-61340E51BA61}">
      <dsp:nvSpPr>
        <dsp:cNvPr id="0" name=""/>
        <dsp:cNvSpPr/>
      </dsp:nvSpPr>
      <dsp:spPr>
        <a:xfrm>
          <a:off x="2456681"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am aware of some practical strategies I can implement </a:t>
          </a:r>
          <a:endParaRPr lang="en-US" sz="1100" kern="1200"/>
        </a:p>
      </dsp:txBody>
      <dsp:txXfrm>
        <a:off x="2456681" y="4074414"/>
        <a:ext cx="1392187" cy="556875"/>
      </dsp:txXfrm>
    </dsp:sp>
    <dsp:sp modelId="{900A38B4-6A0C-4316-887C-2538312DB965}">
      <dsp:nvSpPr>
        <dsp:cNvPr id="0" name=""/>
        <dsp:cNvSpPr/>
      </dsp:nvSpPr>
      <dsp:spPr>
        <a:xfrm>
          <a:off x="4363978" y="2960664"/>
          <a:ext cx="849234" cy="84923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9B559A-D371-423B-9D53-884301B1F5C5}">
      <dsp:nvSpPr>
        <dsp:cNvPr id="0" name=""/>
        <dsp:cNvSpPr/>
      </dsp:nvSpPr>
      <dsp:spPr>
        <a:xfrm>
          <a:off x="4544962" y="3141649"/>
          <a:ext cx="487265" cy="48726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a:blipFill>
        <a:ln w="12700"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18CC8EE-1E84-4B25-903E-C4EBEBAA7122}">
      <dsp:nvSpPr>
        <dsp:cNvPr id="0" name=""/>
        <dsp:cNvSpPr/>
      </dsp:nvSpPr>
      <dsp:spPr>
        <a:xfrm>
          <a:off x="4092501" y="4074414"/>
          <a:ext cx="1392187" cy="55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I have an awareness of some specific learning difficulties. </a:t>
          </a:r>
          <a:endParaRPr lang="en-US" sz="1100" kern="1200"/>
        </a:p>
      </dsp:txBody>
      <dsp:txXfrm>
        <a:off x="4092501" y="4074414"/>
        <a:ext cx="1392187" cy="556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09D648-104B-429A-8B25-C45A8C13DED9}">
      <dsp:nvSpPr>
        <dsp:cNvPr id="0" name=""/>
        <dsp:cNvSpPr/>
      </dsp:nvSpPr>
      <dsp:spPr>
        <a:xfrm>
          <a:off x="0" y="800701"/>
          <a:ext cx="6305550" cy="397800"/>
        </a:xfrm>
        <a:prstGeom prst="roundRect">
          <a:avLst/>
        </a:prstGeom>
        <a:solidFill>
          <a:schemeClr val="accent2">
            <a:hueOff val="0"/>
            <a:satOff val="0"/>
            <a:lumOff val="0"/>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Housekeeping </a:t>
          </a:r>
          <a:r>
            <a:rPr lang="en-GB" sz="1700" kern="1200" dirty="0"/>
            <a:t>and introductions </a:t>
          </a:r>
          <a:endParaRPr lang="en-US" sz="1700" kern="1200" dirty="0"/>
        </a:p>
      </dsp:txBody>
      <dsp:txXfrm>
        <a:off x="19419" y="820120"/>
        <a:ext cx="6266712" cy="358962"/>
      </dsp:txXfrm>
    </dsp:sp>
    <dsp:sp modelId="{BE4AEB5E-BC03-4075-A6D6-ECC9A25405C0}">
      <dsp:nvSpPr>
        <dsp:cNvPr id="0" name=""/>
        <dsp:cNvSpPr/>
      </dsp:nvSpPr>
      <dsp:spPr>
        <a:xfrm>
          <a:off x="0" y="1247461"/>
          <a:ext cx="6305550" cy="397800"/>
        </a:xfrm>
        <a:prstGeom prst="roundRect">
          <a:avLst/>
        </a:prstGeom>
        <a:solidFill>
          <a:schemeClr val="accent2">
            <a:hueOff val="-1061065"/>
            <a:satOff val="-1988"/>
            <a:lumOff val="3382"/>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What </a:t>
          </a:r>
          <a:r>
            <a:rPr lang="en-GB" sz="1700" kern="1200" dirty="0"/>
            <a:t>is SEND (Code of practise) and 4 broad areas of need </a:t>
          </a:r>
          <a:endParaRPr lang="en-US" sz="1700" kern="1200" dirty="0"/>
        </a:p>
      </dsp:txBody>
      <dsp:txXfrm>
        <a:off x="19419" y="1266880"/>
        <a:ext cx="6266712" cy="358962"/>
      </dsp:txXfrm>
    </dsp:sp>
    <dsp:sp modelId="{ED9BC1C6-3950-482B-A69A-6EB4886CF868}">
      <dsp:nvSpPr>
        <dsp:cNvPr id="0" name=""/>
        <dsp:cNvSpPr/>
      </dsp:nvSpPr>
      <dsp:spPr>
        <a:xfrm>
          <a:off x="0" y="1694221"/>
          <a:ext cx="6305550" cy="397800"/>
        </a:xfrm>
        <a:prstGeom prst="roundRect">
          <a:avLst/>
        </a:prstGeom>
        <a:solidFill>
          <a:schemeClr val="accent2">
            <a:hueOff val="-2122130"/>
            <a:satOff val="-3976"/>
            <a:lumOff val="6765"/>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Specific areas of need, classroom practise and implications for practise</a:t>
          </a:r>
          <a:endParaRPr lang="en-US" sz="1700" kern="1200" dirty="0"/>
        </a:p>
      </dsp:txBody>
      <dsp:txXfrm>
        <a:off x="19419" y="1713640"/>
        <a:ext cx="6266712" cy="358962"/>
      </dsp:txXfrm>
    </dsp:sp>
    <dsp:sp modelId="{7D3D22A8-13F9-447B-81EF-886C990E1AF0}">
      <dsp:nvSpPr>
        <dsp:cNvPr id="0" name=""/>
        <dsp:cNvSpPr/>
      </dsp:nvSpPr>
      <dsp:spPr>
        <a:xfrm>
          <a:off x="0" y="2183717"/>
          <a:ext cx="6305550" cy="397800"/>
        </a:xfrm>
        <a:prstGeom prst="roundRect">
          <a:avLst/>
        </a:prstGeom>
        <a:solidFill>
          <a:schemeClr val="accent2">
            <a:hueOff val="-3183196"/>
            <a:satOff val="-5964"/>
            <a:lumOff val="10147"/>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Activity re support </a:t>
          </a:r>
          <a:endParaRPr lang="en-US" sz="1700" kern="1200" dirty="0"/>
        </a:p>
      </dsp:txBody>
      <dsp:txXfrm>
        <a:off x="19419" y="2203136"/>
        <a:ext cx="6266712" cy="358962"/>
      </dsp:txXfrm>
    </dsp:sp>
    <dsp:sp modelId="{DBE9D27F-44B0-41AD-AEEA-635BFCBBAD4D}">
      <dsp:nvSpPr>
        <dsp:cNvPr id="0" name=""/>
        <dsp:cNvSpPr/>
      </dsp:nvSpPr>
      <dsp:spPr>
        <a:xfrm>
          <a:off x="0" y="2587741"/>
          <a:ext cx="6305550" cy="397800"/>
        </a:xfrm>
        <a:prstGeom prst="roundRect">
          <a:avLst/>
        </a:prstGeom>
        <a:solidFill>
          <a:schemeClr val="accent2">
            <a:hueOff val="-4244261"/>
            <a:satOff val="-7952"/>
            <a:lumOff val="13529"/>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 cognition and learning (supporting learners) </a:t>
          </a:r>
          <a:endParaRPr lang="en-US" sz="1700" kern="1200" dirty="0"/>
        </a:p>
      </dsp:txBody>
      <dsp:txXfrm>
        <a:off x="19419" y="2607160"/>
        <a:ext cx="6266712" cy="358962"/>
      </dsp:txXfrm>
    </dsp:sp>
    <dsp:sp modelId="{3CAE9438-892A-4810-B47A-F7418B6511C3}">
      <dsp:nvSpPr>
        <dsp:cNvPr id="0" name=""/>
        <dsp:cNvSpPr/>
      </dsp:nvSpPr>
      <dsp:spPr>
        <a:xfrm>
          <a:off x="0" y="3034501"/>
          <a:ext cx="6305550" cy="397800"/>
        </a:xfrm>
        <a:prstGeom prst="roundRect">
          <a:avLst/>
        </a:prstGeom>
        <a:solidFill>
          <a:schemeClr val="accent2">
            <a:hueOff val="-5305326"/>
            <a:satOff val="-9939"/>
            <a:lumOff val="16911"/>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Enabling </a:t>
          </a:r>
          <a:r>
            <a:rPr lang="en-GB" sz="1700" kern="1200" dirty="0"/>
            <a:t>Environments </a:t>
          </a:r>
          <a:endParaRPr lang="en-US" sz="1700" kern="1200" dirty="0"/>
        </a:p>
      </dsp:txBody>
      <dsp:txXfrm>
        <a:off x="19419" y="3053920"/>
        <a:ext cx="6266712" cy="358962"/>
      </dsp:txXfrm>
    </dsp:sp>
    <dsp:sp modelId="{C4E7FCDF-307F-4FEE-A221-A3A6473CEC34}">
      <dsp:nvSpPr>
        <dsp:cNvPr id="0" name=""/>
        <dsp:cNvSpPr/>
      </dsp:nvSpPr>
      <dsp:spPr>
        <a:xfrm>
          <a:off x="0" y="3481261"/>
          <a:ext cx="6305550" cy="397800"/>
        </a:xfrm>
        <a:prstGeom prst="roundRect">
          <a:avLst/>
        </a:prstGeom>
        <a:solidFill>
          <a:schemeClr val="accent2">
            <a:hueOff val="-6366391"/>
            <a:satOff val="-11927"/>
            <a:lumOff val="20294"/>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Communication </a:t>
          </a:r>
          <a:r>
            <a:rPr lang="en-GB" sz="1700" kern="1200" dirty="0"/>
            <a:t>friendly classroom.  </a:t>
          </a:r>
          <a:endParaRPr lang="en-US" sz="1700" kern="1200" dirty="0"/>
        </a:p>
      </dsp:txBody>
      <dsp:txXfrm>
        <a:off x="19419" y="3500680"/>
        <a:ext cx="6266712" cy="358962"/>
      </dsp:txXfrm>
    </dsp:sp>
    <dsp:sp modelId="{6FE26F5F-77B0-4D5F-BBD5-4A65FDC9202F}">
      <dsp:nvSpPr>
        <dsp:cNvPr id="0" name=""/>
        <dsp:cNvSpPr/>
      </dsp:nvSpPr>
      <dsp:spPr>
        <a:xfrm>
          <a:off x="0" y="3928021"/>
          <a:ext cx="6305550" cy="397800"/>
        </a:xfrm>
        <a:prstGeom prst="roundRect">
          <a:avLst/>
        </a:prstGeom>
        <a:solidFill>
          <a:schemeClr val="accent2">
            <a:hueOff val="-7427456"/>
            <a:satOff val="-13915"/>
            <a:lumOff val="23676"/>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SEND </a:t>
          </a:r>
          <a:r>
            <a:rPr lang="en-GB" sz="1700" kern="1200" dirty="0"/>
            <a:t>Ranges as a tool for supporting teachers. </a:t>
          </a:r>
          <a:endParaRPr lang="en-US" sz="1700" kern="1200" dirty="0"/>
        </a:p>
      </dsp:txBody>
      <dsp:txXfrm>
        <a:off x="19419" y="3947440"/>
        <a:ext cx="6266712" cy="358962"/>
      </dsp:txXfrm>
    </dsp:sp>
    <dsp:sp modelId="{4F59E518-9227-4E6F-A858-8FE26BAFE20B}">
      <dsp:nvSpPr>
        <dsp:cNvPr id="0" name=""/>
        <dsp:cNvSpPr/>
      </dsp:nvSpPr>
      <dsp:spPr>
        <a:xfrm>
          <a:off x="0" y="4374781"/>
          <a:ext cx="6305550" cy="397800"/>
        </a:xfrm>
        <a:prstGeom prst="roundRect">
          <a:avLst/>
        </a:prstGeom>
        <a:solidFill>
          <a:schemeClr val="accent2">
            <a:hueOff val="-8488521"/>
            <a:satOff val="-15903"/>
            <a:lumOff val="27058"/>
            <a:alphaOff val="0"/>
          </a:schemeClr>
        </a:solidFill>
        <a:ln w="12700"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GB" sz="1700" kern="1200" dirty="0" smtClean="0"/>
            <a:t>Action </a:t>
          </a:r>
          <a:r>
            <a:rPr lang="en-GB" sz="1700" kern="1200" dirty="0"/>
            <a:t>planning and ideas into practise </a:t>
          </a:r>
          <a:endParaRPr lang="en-US" sz="1700" kern="1200" dirty="0"/>
        </a:p>
      </dsp:txBody>
      <dsp:txXfrm>
        <a:off x="19419" y="4394200"/>
        <a:ext cx="6266712" cy="358962"/>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7FA297E3-28E2-4EE1-AE29-02E94ED8AC33}" type="datetimeFigureOut">
              <a:rPr lang="en-GB" smtClean="0"/>
              <a:t>16/11/2022</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8B934BF-DAA5-4D3E-B47E-C58E44F2D366}" type="slidenum">
              <a:rPr lang="en-GB" smtClean="0"/>
              <a:t>‹#›</a:t>
            </a:fld>
            <a:endParaRPr lang="en-GB"/>
          </a:p>
        </p:txBody>
      </p:sp>
    </p:spTree>
    <p:extLst>
      <p:ext uri="{BB962C8B-B14F-4D97-AF65-F5344CB8AC3E}">
        <p14:creationId xmlns:p14="http://schemas.microsoft.com/office/powerpoint/2010/main" val="21955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4CF9B89-A233-4222-81EA-AB9683470E13}" type="datetimeFigureOut">
              <a:rPr lang="en-GB" smtClean="0"/>
              <a:t>16/11/2022</a:t>
            </a:fld>
            <a:endParaRPr lang="en-GB"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88915EA-04DF-461C-93A7-45BDF91DFB44}" type="slidenum">
              <a:rPr lang="en-GB" smtClean="0"/>
              <a:t>‹#›</a:t>
            </a:fld>
            <a:endParaRPr lang="en-GB" dirty="0"/>
          </a:p>
        </p:txBody>
      </p:sp>
    </p:spTree>
    <p:extLst>
      <p:ext uri="{BB962C8B-B14F-4D97-AF65-F5344CB8AC3E}">
        <p14:creationId xmlns:p14="http://schemas.microsoft.com/office/powerpoint/2010/main" val="3965599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hs.uk/conditions/hearing-los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rightheart.co.uk/dyslexi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ontent.twinkl.co.uk/resource/05/e8/T-S-2804-Assess-Plan-Do-Review-Cycle.pdf?__token__=exp=1582289986~acl=%2Fresource%2F05%2Fe8%2FT-S-2804-Assess-Plan-Do-Review-Cycle.pdf%2A~hmac=d489cce1ba9d284b63a260210b3291e72cd721e8afaeea9123b234e9c25f779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toolshero.com/personal-development/smart-goal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ducationendowmentfoundation.org.uk/public/files/Publications/SEL/EEF_Social_and_Emotional_Learning.pdf" TargetMode="External"/><Relationship Id="rId3" Type="http://schemas.openxmlformats.org/officeDocument/2006/relationships/hyperlink" Target="https://www.youtube.com/watch?v=J7E8ouAeHsw&amp;feature=youtu.be" TargetMode="External"/><Relationship Id="rId7" Type="http://schemas.openxmlformats.org/officeDocument/2006/relationships/hyperlink" Target="https://educationendowmentfoundation.org.uk/public/files/Publications/ParentalEngagement/EEF_Parental_Engagement_Guidance_Report.pdf"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educationendowmentfoundation.org.uk/public/files/Publications/Send/EEF_Special_Educational_Needs_in_Mainstream_Schools_Guidance_Report.pdf" TargetMode="External"/><Relationship Id="rId5" Type="http://schemas.openxmlformats.org/officeDocument/2006/relationships/hyperlink" Target="https://educationendowmentfoundation.org.uk/public/files/Publications/Metacognition/EEF_Metacognition_and_self-regulated_learning.pdf" TargetMode="External"/><Relationship Id="rId4" Type="http://schemas.openxmlformats.org/officeDocument/2006/relationships/hyperlink" Target="https://educationendowmentfoundation.org.uk/public/files/Publications/Behaviour/EEF_Improving_behaviour_in_schools_Report.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thirdspacelearning.com/blog/quality-first-teachin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thirdspacelearning.com/blog/quality-first-teachin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aalma2014.files.wordpress.com/2014/11/4-areas.p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ooks.google.co.uk/books?id=iPOICwAAQBAJ&amp;pg=PA88&amp;lpg=PA88&amp;dq=Every+teacher+is+responsible+and+accountable+for+all+pupils+in+their+class+wherever+or+with+whoever+the+pupils+are+working&amp;source=bl&amp;ots=o2oYJNi1Yy&amp;sig=ACfU3U1mu89TaSeP0gUix-Aab0S-8bs10w&amp;hl=en&amp;sa=X&amp;ved=2ahUKEwjR4fiKyeLnAhXTTxUIHR0GBI4Q6AEwAXoECAkQAQ#v=onepage&amp;q&amp;f=fals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ooks.google.co.uk/books?id=iPOICwAAQBAJ&amp;pg=PA88&amp;lpg=PA88&amp;dq=Every+teacher+is+responsible+and+accountable+for+all+pupils+in+their+class+wherever+or+with+whoever+the+pupils+are+working&amp;source=bl&amp;ots=o2oYJNi1Yy&amp;sig=ACfU3U1mu89TaSeP0gUix-Aab0S-8bs10w&amp;hl=en&amp;sa=X&amp;ved=2ahUKEwjR4fiKyeLnAhXTTxUIHR0GBI4Q6AEwAXoECAkQAQ#v=onepage&amp;q&amp;f=fals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rightheart.co.uk/autism-spectrum-condition-asc-asd/"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complexneeds.org.uk/modules/Module-3.4-Emotional-well-being-and-mental-health/All/downloads/m12p050c/the_circle_of_friends_approach.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rightheart.co.uk/adh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visen.org.uk/Learningpage02.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6</a:t>
            </a:fld>
            <a:endParaRPr lang="en-GB" dirty="0"/>
          </a:p>
        </p:txBody>
      </p:sp>
    </p:spTree>
    <p:extLst>
      <p:ext uri="{BB962C8B-B14F-4D97-AF65-F5344CB8AC3E}">
        <p14:creationId xmlns:p14="http://schemas.microsoft.com/office/powerpoint/2010/main" val="3908611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https://www.nhs.uk/conditions/hearing-loss/</a:t>
            </a:r>
            <a:endParaRPr lang="en-GB" dirty="0"/>
          </a:p>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20</a:t>
            </a:fld>
            <a:endParaRPr lang="en-GB" dirty="0"/>
          </a:p>
        </p:txBody>
      </p:sp>
    </p:spTree>
    <p:extLst>
      <p:ext uri="{BB962C8B-B14F-4D97-AF65-F5344CB8AC3E}">
        <p14:creationId xmlns:p14="http://schemas.microsoft.com/office/powerpoint/2010/main" val="254482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Communication friendly school (resources roaming reporter, visual timetable, timers, visual supports, speaking and listening, questioning, team work, chance to speak) </a:t>
            </a:r>
          </a:p>
        </p:txBody>
      </p:sp>
      <p:sp>
        <p:nvSpPr>
          <p:cNvPr id="4" name="Slide Number Placeholder 3"/>
          <p:cNvSpPr>
            <a:spLocks noGrp="1"/>
          </p:cNvSpPr>
          <p:nvPr>
            <p:ph type="sldNum" sz="quarter" idx="5"/>
          </p:nvPr>
        </p:nvSpPr>
        <p:spPr/>
        <p:txBody>
          <a:bodyPr/>
          <a:lstStyle/>
          <a:p>
            <a:fld id="{488915EA-04DF-461C-93A7-45BDF91DFB44}" type="slidenum">
              <a:rPr lang="en-GB" smtClean="0"/>
              <a:t>21</a:t>
            </a:fld>
            <a:endParaRPr lang="en-GB" dirty="0"/>
          </a:p>
        </p:txBody>
      </p:sp>
    </p:spTree>
    <p:extLst>
      <p:ext uri="{BB962C8B-B14F-4D97-AF65-F5344CB8AC3E}">
        <p14:creationId xmlns:p14="http://schemas.microsoft.com/office/powerpoint/2010/main" val="389899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https://www.brightheart.co.uk/dyslexia/</a:t>
            </a:r>
            <a:endParaRPr lang="en-GB" dirty="0"/>
          </a:p>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22</a:t>
            </a:fld>
            <a:endParaRPr lang="en-GB" dirty="0"/>
          </a:p>
        </p:txBody>
      </p:sp>
    </p:spTree>
    <p:extLst>
      <p:ext uri="{BB962C8B-B14F-4D97-AF65-F5344CB8AC3E}">
        <p14:creationId xmlns:p14="http://schemas.microsoft.com/office/powerpoint/2010/main" val="1489430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 code of Practise 2015 </a:t>
            </a:r>
          </a:p>
        </p:txBody>
      </p:sp>
      <p:sp>
        <p:nvSpPr>
          <p:cNvPr id="4" name="Slide Number Placeholder 3"/>
          <p:cNvSpPr>
            <a:spLocks noGrp="1"/>
          </p:cNvSpPr>
          <p:nvPr>
            <p:ph type="sldNum" sz="quarter" idx="5"/>
          </p:nvPr>
        </p:nvSpPr>
        <p:spPr/>
        <p:txBody>
          <a:bodyPr/>
          <a:lstStyle/>
          <a:p>
            <a:fld id="{488915EA-04DF-461C-93A7-45BDF91DFB44}" type="slidenum">
              <a:rPr lang="en-GB" smtClean="0"/>
              <a:t>32</a:t>
            </a:fld>
            <a:endParaRPr lang="en-GB" dirty="0"/>
          </a:p>
        </p:txBody>
      </p:sp>
    </p:spTree>
    <p:extLst>
      <p:ext uri="{BB962C8B-B14F-4D97-AF65-F5344CB8AC3E}">
        <p14:creationId xmlns:p14="http://schemas.microsoft.com/office/powerpoint/2010/main" val="2032041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https://content.twinkl.co.uk/resource/05/e8/T-S-2804-Assess-Plan-Do-Review-Cycle.pdf?__token__=exp=1582289986~acl=%2Fresource%2F05%2Fe8%2FT-S-2804-Assess-Plan-Do-Review-Cycle.pdf%2A~hmac=d489cce1ba9d284b63a260210b3291e72cd721e8afaeea9123b234e9c25f7791</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33</a:t>
            </a:fld>
            <a:endParaRPr lang="en-GB" dirty="0"/>
          </a:p>
        </p:txBody>
      </p:sp>
    </p:spTree>
    <p:extLst>
      <p:ext uri="{BB962C8B-B14F-4D97-AF65-F5344CB8AC3E}">
        <p14:creationId xmlns:p14="http://schemas.microsoft.com/office/powerpoint/2010/main" val="1321523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https://www.toolshero.com/personal-development/smart-goals/</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34</a:t>
            </a:fld>
            <a:endParaRPr lang="en-GB" dirty="0"/>
          </a:p>
        </p:txBody>
      </p:sp>
    </p:spTree>
    <p:extLst>
      <p:ext uri="{BB962C8B-B14F-4D97-AF65-F5344CB8AC3E}">
        <p14:creationId xmlns:p14="http://schemas.microsoft.com/office/powerpoint/2010/main" val="3254007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a:spLocks noGrp="1" noRot="1" noChangeAspect="1"/>
          </p:cNvSpPr>
          <p:nvPr>
            <p:ph type="sldImg" idx="2"/>
          </p:nvPr>
        </p:nvSpPr>
        <p:spPr>
          <a:xfrm>
            <a:off x="-146050" y="1490663"/>
            <a:ext cx="7150100" cy="40227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9:notes"/>
          <p:cNvSpPr txBox="1">
            <a:spLocks noGrp="1"/>
          </p:cNvSpPr>
          <p:nvPr>
            <p:ph type="body" idx="1"/>
          </p:nvPr>
        </p:nvSpPr>
        <p:spPr>
          <a:xfrm>
            <a:off x="906357" y="2690189"/>
            <a:ext cx="7250853" cy="220247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dirty="0"/>
              <a:t>Cannot see SEND in isolation…</a:t>
            </a:r>
            <a:r>
              <a:rPr lang="en-GB" sz="1200" dirty="0"/>
              <a:t>The aim is to give an overview of some key ‘best bets’ for improving special educational provision. In many cases, the advice here overlaps with other EEF guidance reports such as Metacognition and Self-regulated Learning. We strongly recommend that schools consider other EEF guidance reports when planning their SEND provision. This guidance is based on a focused review of the best available evidence on improving outcomes for pupils with SEND in mainstream schools. </a:t>
            </a:r>
            <a:endParaRPr sz="10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Learning Behaviours background and link to animation. </a:t>
            </a:r>
            <a:r>
              <a:rPr lang="en-GB" sz="1100" u="sng" dirty="0">
                <a:solidFill>
                  <a:schemeClr val="hlink"/>
                </a:solidFill>
                <a:latin typeface="Arial"/>
                <a:ea typeface="Arial"/>
                <a:cs typeface="Arial"/>
                <a:sym typeface="Arial"/>
                <a:hlinkClick r:id="rId3"/>
              </a:rPr>
              <a:t>https://www.youtube.com/watch?v=J7E8ouAeHsw&amp;feature=youtu.be</a:t>
            </a:r>
            <a:r>
              <a:rPr lang="en-GB" dirty="0"/>
              <a:t>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When we use the word behaviour we can quickly assume that it relates to strategies to manage misbehaviour in the classroom. It is of course important to have strategies to minimise this, but teachers can also explicitly support </a:t>
            </a:r>
            <a:r>
              <a:rPr lang="en-GB" b="1" dirty="0"/>
              <a:t>‘learning behaviours’</a:t>
            </a:r>
            <a:r>
              <a:rPr lang="en-GB" dirty="0"/>
              <a:t>. As we teach, develop and strengthen these learning behaviours, young people become more motivated and determined to succeed.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i="1" dirty="0"/>
              <a:t>So, what do we mean by learning behaviours? </a:t>
            </a:r>
            <a:endParaRPr dirty="0"/>
          </a:p>
          <a:p>
            <a:pPr marL="0" lvl="0" indent="0" algn="l" rtl="0">
              <a:lnSpc>
                <a:spcPct val="100000"/>
              </a:lnSpc>
              <a:spcBef>
                <a:spcPts val="0"/>
              </a:spcBef>
              <a:spcAft>
                <a:spcPts val="0"/>
              </a:spcAft>
              <a:buSzPts val="1400"/>
              <a:buNone/>
            </a:pPr>
            <a:r>
              <a:rPr lang="en-GB" dirty="0"/>
              <a:t>A learning behaviour can be thought of as a behaviour that is necessary in order for a person to learn effectively in the group setting of the classroom. When we walk round a classroom, can we see these behaviours in action?</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Effective learning behaviours can be helpfully defined using the rich and diverse evidence base represented in the EEF guidance reports on improving </a:t>
            </a:r>
            <a:r>
              <a:rPr lang="en-GB" u="sng" dirty="0">
                <a:solidFill>
                  <a:schemeClr val="hlink"/>
                </a:solidFill>
                <a:hlinkClick r:id="rId4"/>
              </a:rPr>
              <a:t>behaviour</a:t>
            </a:r>
            <a:r>
              <a:rPr lang="en-GB" dirty="0"/>
              <a:t>, </a:t>
            </a:r>
            <a:r>
              <a:rPr lang="en-GB" u="sng" dirty="0">
                <a:solidFill>
                  <a:schemeClr val="hlink"/>
                </a:solidFill>
                <a:hlinkClick r:id="rId5"/>
              </a:rPr>
              <a:t>metacognition and self-regulation</a:t>
            </a:r>
            <a:r>
              <a:rPr lang="en-GB" dirty="0"/>
              <a:t>, </a:t>
            </a:r>
            <a:r>
              <a:rPr lang="en-GB" u="sng" dirty="0">
                <a:solidFill>
                  <a:schemeClr val="hlink"/>
                </a:solidFill>
                <a:hlinkClick r:id="rId6"/>
              </a:rPr>
              <a:t>special educational needs in mainstream schools</a:t>
            </a:r>
            <a:r>
              <a:rPr lang="en-GB" dirty="0"/>
              <a:t>, </a:t>
            </a:r>
            <a:r>
              <a:rPr lang="en-GB" u="sng" dirty="0">
                <a:solidFill>
                  <a:schemeClr val="hlink"/>
                </a:solidFill>
                <a:hlinkClick r:id="rId7"/>
              </a:rPr>
              <a:t>working with parents</a:t>
            </a:r>
            <a:r>
              <a:rPr lang="en-GB" dirty="0"/>
              <a:t>, and </a:t>
            </a:r>
            <a:r>
              <a:rPr lang="en-GB" u="sng" dirty="0">
                <a:solidFill>
                  <a:schemeClr val="hlink"/>
                </a:solidFill>
                <a:hlinkClick r:id="rId8"/>
              </a:rPr>
              <a:t>social and emotional learning</a:t>
            </a:r>
            <a:r>
              <a:rPr lang="en-GB" dirty="0"/>
              <a:t>.  Successful learning behaviours rely on layering all these areas to wrap around every child in our schools.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Each is part of a puzzle which makes best sense when all parts click together, building long-term protective factors for deeper learning.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There are times when effective learning behaviours are at risk. Independent learning that is scaffolded at school can become disrupted or less fluent at home at times of homework, school closures, or revision. Indeed, transition within and between schools, changes in home circumstances, low literacy or numeracy levels can all disrupt threads of effective learning behaviours.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If we imagine a child in the centre of this pentagon – what would it tell us about what is working well and challenges to face together? If one piece of the puzzle is not embedded, or at worst missing, this can disrupt learning. All strands need to stay intact. </a:t>
            </a:r>
            <a:endParaRPr dirty="0"/>
          </a:p>
          <a:p>
            <a:pPr marL="0" lvl="0" indent="0" algn="l" rtl="0">
              <a:lnSpc>
                <a:spcPct val="100000"/>
              </a:lnSpc>
              <a:spcBef>
                <a:spcPts val="0"/>
              </a:spcBef>
              <a:spcAft>
                <a:spcPts val="0"/>
              </a:spcAft>
              <a:buSzPts val="1400"/>
              <a:buNone/>
            </a:pPr>
            <a:r>
              <a:rPr lang="en-GB" dirty="0"/>
              <a:t>  </a:t>
            </a:r>
            <a:endParaRPr dirty="0"/>
          </a:p>
          <a:p>
            <a:pPr marL="0" lvl="0" indent="0" algn="l" rtl="0">
              <a:lnSpc>
                <a:spcPct val="100000"/>
              </a:lnSpc>
              <a:spcBef>
                <a:spcPts val="0"/>
              </a:spcBef>
              <a:spcAft>
                <a:spcPts val="0"/>
              </a:spcAft>
              <a:buSzPts val="1400"/>
              <a:buNone/>
            </a:pPr>
            <a:r>
              <a:rPr lang="en-GB" dirty="0"/>
              <a:t>To put all the pieces of the puzzle in place, will be working with schools to build on effective learning behaviours in their school context, with further training and resources to come. We will amplify voices from the classroom to share how teaching effective learning behaviours allow teachers to teach in safe classrooms, enabling self-regulated learning, whilst fostering positive, proactive relationships with pupils, teachers and families.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The upcoming Effective Learning Behaviours course developed by Research School Network will focus on Social &amp; Emotional Learning and behaviour.</a:t>
            </a:r>
            <a:endParaRPr dirty="0"/>
          </a:p>
        </p:txBody>
      </p:sp>
      <p:sp>
        <p:nvSpPr>
          <p:cNvPr id="236" name="Google Shape;236;p19:notes"/>
          <p:cNvSpPr txBox="1">
            <a:spLocks noGrp="1"/>
          </p:cNvSpPr>
          <p:nvPr>
            <p:ph type="sldNum" idx="12"/>
          </p:nvPr>
        </p:nvSpPr>
        <p:spPr>
          <a:xfrm>
            <a:off x="5134448" y="5309718"/>
            <a:ext cx="3927546" cy="2809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5:notes"/>
          <p:cNvSpPr>
            <a:spLocks noGrp="1" noRot="1" noChangeAspect="1"/>
          </p:cNvSpPr>
          <p:nvPr>
            <p:ph type="sldImg" idx="2"/>
          </p:nvPr>
        </p:nvSpPr>
        <p:spPr>
          <a:xfrm>
            <a:off x="2857500" y="700088"/>
            <a:ext cx="3348038" cy="18843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5:notes"/>
          <p:cNvSpPr txBox="1">
            <a:spLocks noGrp="1"/>
          </p:cNvSpPr>
          <p:nvPr>
            <p:ph type="body" idx="1"/>
          </p:nvPr>
        </p:nvSpPr>
        <p:spPr>
          <a:xfrm>
            <a:off x="906357" y="2690189"/>
            <a:ext cx="7250853" cy="2202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Some recommendations here will be helpful to special schools although we recognise some may need to be adapted for those with profound learning needs.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term SEND is used throughout the report to be inclusive of all pupils with these needs and in recognition of the fact that a disability will often overlap with special educational needs. However this report is about SEN and provision rather than any adaptations schools may need to make for pupils with a physical disability or long-term health condition.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5 recommendations that should be the focus for school improvement. The aim is to give some key ‘best bets’ for improving special educational provision. Advice here overlaps with guidance on  Metacognition and Self Regulation, Improving Behaviour, Social and Emotional Learning and Working with Parents.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Note questions in chat as we go along and I will try to answer these at the end/as we go along.</a:t>
            </a:r>
            <a:endParaRPr b="1"/>
          </a:p>
        </p:txBody>
      </p:sp>
      <p:sp>
        <p:nvSpPr>
          <p:cNvPr id="302" name="Google Shape;302;p25:notes"/>
          <p:cNvSpPr txBox="1">
            <a:spLocks noGrp="1"/>
          </p:cNvSpPr>
          <p:nvPr>
            <p:ph type="sldNum" idx="12"/>
          </p:nvPr>
        </p:nvSpPr>
        <p:spPr>
          <a:xfrm>
            <a:off x="5134448" y="5309718"/>
            <a:ext cx="3927546" cy="2809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txBox="1">
            <a:spLocks noGrp="1"/>
          </p:cNvSpPr>
          <p:nvPr>
            <p:ph type="body" idx="1"/>
          </p:nvPr>
        </p:nvSpPr>
        <p:spPr>
          <a:xfrm>
            <a:off x="906357" y="2690189"/>
            <a:ext cx="7250853" cy="220247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Most important lever for disadvantaged. Most important for SEND?</a:t>
            </a:r>
          </a:p>
          <a:p>
            <a:pPr marL="0" lvl="0" indent="0" algn="l" rtl="0">
              <a:lnSpc>
                <a:spcPct val="100000"/>
              </a:lnSpc>
              <a:spcBef>
                <a:spcPts val="0"/>
              </a:spcBef>
              <a:spcAft>
                <a:spcPts val="0"/>
              </a:spcAft>
              <a:buSzPts val="1400"/>
              <a:buNone/>
            </a:pPr>
            <a:r>
              <a:rPr lang="en-GB" dirty="0"/>
              <a:t>But there will always be a need to </a:t>
            </a:r>
            <a:r>
              <a:rPr lang="en-GB"/>
              <a:t>targeted interventions…</a:t>
            </a:r>
            <a:endParaRPr/>
          </a:p>
        </p:txBody>
      </p:sp>
      <p:sp>
        <p:nvSpPr>
          <p:cNvPr id="385" name="Google Shape;385;p33:notes"/>
          <p:cNvSpPr>
            <a:spLocks noGrp="1" noRot="1" noChangeAspect="1"/>
          </p:cNvSpPr>
          <p:nvPr>
            <p:ph type="sldImg" idx="2"/>
          </p:nvPr>
        </p:nvSpPr>
        <p:spPr>
          <a:xfrm>
            <a:off x="2857500" y="700088"/>
            <a:ext cx="3348038" cy="18843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https://thirdspacelearning.com/blog/quality-first-teaching/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49</a:t>
            </a:fld>
            <a:endParaRPr lang="en-GB" dirty="0"/>
          </a:p>
        </p:txBody>
      </p:sp>
    </p:spTree>
    <p:extLst>
      <p:ext uri="{BB962C8B-B14F-4D97-AF65-F5344CB8AC3E}">
        <p14:creationId xmlns:p14="http://schemas.microsoft.com/office/powerpoint/2010/main" val="129826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Write on flipcharts </a:t>
            </a:r>
          </a:p>
        </p:txBody>
      </p:sp>
      <p:sp>
        <p:nvSpPr>
          <p:cNvPr id="4" name="Slide Number Placeholder 3"/>
          <p:cNvSpPr>
            <a:spLocks noGrp="1"/>
          </p:cNvSpPr>
          <p:nvPr>
            <p:ph type="sldNum" sz="quarter" idx="5"/>
          </p:nvPr>
        </p:nvSpPr>
        <p:spPr/>
        <p:txBody>
          <a:bodyPr/>
          <a:lstStyle/>
          <a:p>
            <a:fld id="{488915EA-04DF-461C-93A7-45BDF91DFB44}" type="slidenum">
              <a:rPr lang="en-GB" smtClean="0"/>
              <a:t>7</a:t>
            </a:fld>
            <a:endParaRPr lang="en-GB" dirty="0"/>
          </a:p>
        </p:txBody>
      </p:sp>
    </p:spTree>
    <p:extLst>
      <p:ext uri="{BB962C8B-B14F-4D97-AF65-F5344CB8AC3E}">
        <p14:creationId xmlns:p14="http://schemas.microsoft.com/office/powerpoint/2010/main" val="120413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https://thirdspacelearning.com/blog/quality-first-teaching/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50</a:t>
            </a:fld>
            <a:endParaRPr lang="en-GB" dirty="0"/>
          </a:p>
        </p:txBody>
      </p:sp>
    </p:spTree>
    <p:extLst>
      <p:ext uri="{BB962C8B-B14F-4D97-AF65-F5344CB8AC3E}">
        <p14:creationId xmlns:p14="http://schemas.microsoft.com/office/powerpoint/2010/main" val="1168544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51</a:t>
            </a:fld>
            <a:endParaRPr lang="en-GB" dirty="0"/>
          </a:p>
        </p:txBody>
      </p:sp>
    </p:spTree>
    <p:extLst>
      <p:ext uri="{BB962C8B-B14F-4D97-AF65-F5344CB8AC3E}">
        <p14:creationId xmlns:p14="http://schemas.microsoft.com/office/powerpoint/2010/main" val="3527648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57</a:t>
            </a:fld>
            <a:endParaRPr lang="en-GB" dirty="0"/>
          </a:p>
        </p:txBody>
      </p:sp>
    </p:spTree>
    <p:extLst>
      <p:ext uri="{BB962C8B-B14F-4D97-AF65-F5344CB8AC3E}">
        <p14:creationId xmlns:p14="http://schemas.microsoft.com/office/powerpoint/2010/main" val="1391994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https://saalma2014.files.wordpress.com/2014/11/4-areas.png</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8</a:t>
            </a:fld>
            <a:endParaRPr lang="en-GB" dirty="0"/>
          </a:p>
        </p:txBody>
      </p:sp>
    </p:spTree>
    <p:extLst>
      <p:ext uri="{BB962C8B-B14F-4D97-AF65-F5344CB8AC3E}">
        <p14:creationId xmlns:p14="http://schemas.microsoft.com/office/powerpoint/2010/main" val="287977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books.google.co.uk/books?id=iPOICwAAQBAJ&amp;pg=PA88&amp;lpg=PA88&amp;dq=Every+teacher+is+responsible+and+accountable+for+all+pupils+in+their+class+wherever+or+with+whoever+the+pupils+are+working&amp;source=bl&amp;ots=o2oYJNi1Yy&amp;sig=ACfU3U1mu89TaSeP0gUix-Aab0S-8bs10w&amp;hl=en&amp;sa=X&amp;ved=2ahUKEwjR4fiKyeLnAhXTTxUIHR0GBI4Q6AEwAXoECAkQAQ#v=onepage&amp;q&amp;f=false</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13</a:t>
            </a:fld>
            <a:endParaRPr lang="en-GB" dirty="0"/>
          </a:p>
        </p:txBody>
      </p:sp>
    </p:spTree>
    <p:extLst>
      <p:ext uri="{BB962C8B-B14F-4D97-AF65-F5344CB8AC3E}">
        <p14:creationId xmlns:p14="http://schemas.microsoft.com/office/powerpoint/2010/main" val="2704080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books.google.co.uk/books?id=iPOICwAAQBAJ&amp;pg=PA88&amp;lpg=PA88&amp;dq=Every+teacher+is+responsible+and+accountable+for+all+pupils+in+their+class+wherever+or+with+whoever+the+pupils+are+working&amp;source=bl&amp;ots=o2oYJNi1Yy&amp;sig=ACfU3U1mu89TaSeP0gUix-Aab0S-8bs10w&amp;hl=en&amp;sa=X&amp;ved=2ahUKEwjR4fiKyeLnAhXTTxUIHR0GBI4Q6AEwAXoECAkQAQ#v=onepage&amp;q&amp;f=false</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14</a:t>
            </a:fld>
            <a:endParaRPr lang="en-GB" dirty="0"/>
          </a:p>
        </p:txBody>
      </p:sp>
    </p:spTree>
    <p:extLst>
      <p:ext uri="{BB962C8B-B14F-4D97-AF65-F5344CB8AC3E}">
        <p14:creationId xmlns:p14="http://schemas.microsoft.com/office/powerpoint/2010/main" val="4112679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Experience of QFT </a:t>
            </a:r>
          </a:p>
          <a:p>
            <a:r>
              <a:rPr lang="en-GB" dirty="0"/>
              <a:t>Differentiation </a:t>
            </a:r>
          </a:p>
          <a:p>
            <a:r>
              <a:rPr lang="en-GB" dirty="0"/>
              <a:t>SEND in the classroom </a:t>
            </a:r>
          </a:p>
          <a:p>
            <a:r>
              <a:rPr lang="en-GB" dirty="0"/>
              <a:t>Adaptations </a:t>
            </a:r>
          </a:p>
          <a:p>
            <a:r>
              <a:rPr lang="en-GB" dirty="0"/>
              <a:t>Support Plans </a:t>
            </a:r>
          </a:p>
          <a:p>
            <a:r>
              <a:rPr lang="en-GB" dirty="0"/>
              <a:t>Intervention </a:t>
            </a:r>
          </a:p>
        </p:txBody>
      </p:sp>
      <p:sp>
        <p:nvSpPr>
          <p:cNvPr id="4" name="Slide Number Placeholder 3"/>
          <p:cNvSpPr>
            <a:spLocks noGrp="1"/>
          </p:cNvSpPr>
          <p:nvPr>
            <p:ph type="sldNum" sz="quarter" idx="5"/>
          </p:nvPr>
        </p:nvSpPr>
        <p:spPr/>
        <p:txBody>
          <a:bodyPr/>
          <a:lstStyle/>
          <a:p>
            <a:fld id="{488915EA-04DF-461C-93A7-45BDF91DFB44}" type="slidenum">
              <a:rPr lang="en-GB" smtClean="0"/>
              <a:t>15</a:t>
            </a:fld>
            <a:endParaRPr lang="en-GB" dirty="0"/>
          </a:p>
        </p:txBody>
      </p:sp>
    </p:spTree>
    <p:extLst>
      <p:ext uri="{BB962C8B-B14F-4D97-AF65-F5344CB8AC3E}">
        <p14:creationId xmlns:p14="http://schemas.microsoft.com/office/powerpoint/2010/main" val="2392257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https://www.brightheart.co.uk/autism-spectrum-condition-asc-asd/</a:t>
            </a:r>
            <a:endParaRPr lang="en-GB" dirty="0"/>
          </a:p>
          <a:p>
            <a:r>
              <a:rPr lang="en-GB" dirty="0"/>
              <a:t>Circle of friends - </a:t>
            </a:r>
            <a:r>
              <a:rPr lang="en-GB" dirty="0">
                <a:hlinkClick r:id="rId4"/>
              </a:rPr>
              <a:t>http://www.complexneeds.org.uk/modules/Module-3.4-Emotional-well-being-and-mental-health/All/downloads/m12p050c/the_circle_of_friends_approach.pdf</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16</a:t>
            </a:fld>
            <a:endParaRPr lang="en-GB" dirty="0"/>
          </a:p>
        </p:txBody>
      </p:sp>
    </p:spTree>
    <p:extLst>
      <p:ext uri="{BB962C8B-B14F-4D97-AF65-F5344CB8AC3E}">
        <p14:creationId xmlns:p14="http://schemas.microsoft.com/office/powerpoint/2010/main" val="3937350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https://www.brightheart.co.uk/adhd/</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17</a:t>
            </a:fld>
            <a:endParaRPr lang="en-GB" dirty="0"/>
          </a:p>
        </p:txBody>
      </p:sp>
    </p:spTree>
    <p:extLst>
      <p:ext uri="{BB962C8B-B14F-4D97-AF65-F5344CB8AC3E}">
        <p14:creationId xmlns:p14="http://schemas.microsoft.com/office/powerpoint/2010/main" val="650211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http://www.visen.org.uk/Learningpage02.html</a:t>
            </a:r>
            <a:endParaRPr lang="en-GB" dirty="0"/>
          </a:p>
        </p:txBody>
      </p:sp>
      <p:sp>
        <p:nvSpPr>
          <p:cNvPr id="4" name="Slide Number Placeholder 3"/>
          <p:cNvSpPr>
            <a:spLocks noGrp="1"/>
          </p:cNvSpPr>
          <p:nvPr>
            <p:ph type="sldNum" sz="quarter" idx="5"/>
          </p:nvPr>
        </p:nvSpPr>
        <p:spPr/>
        <p:txBody>
          <a:bodyPr/>
          <a:lstStyle/>
          <a:p>
            <a:fld id="{488915EA-04DF-461C-93A7-45BDF91DFB44}" type="slidenum">
              <a:rPr lang="en-GB" smtClean="0"/>
              <a:t>19</a:t>
            </a:fld>
            <a:endParaRPr lang="en-GB" dirty="0"/>
          </a:p>
        </p:txBody>
      </p:sp>
    </p:spTree>
    <p:extLst>
      <p:ext uri="{BB962C8B-B14F-4D97-AF65-F5344CB8AC3E}">
        <p14:creationId xmlns:p14="http://schemas.microsoft.com/office/powerpoint/2010/main" val="2817070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11/16/2022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11/16/2022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11/16/2022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11/16/2022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11/16/2022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carmelteachertraining.org.uk/" TargetMode="Externa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Rita%20Cheminais'%20Handbook%20for%20SENCO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Lk4qs8jGN4U"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youtube.com/watch?v=aPknwW8mPA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CFknFT5kkl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visen.org.uk/Staffinfo.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nhs.uk/conditions/glue-ea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thecommunicationtrust.org.uk/media/267020/strategies_for_every_classroom-_early_identification_of_slcn.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dadyslexia.org.uk/" TargetMode="External"/><Relationship Id="rId7" Type="http://schemas.openxmlformats.org/officeDocument/2006/relationships/hyperlink" Target="https://www.nhs.uk/conditions/hearing-loss/" TargetMode="External"/><Relationship Id="rId2" Type="http://schemas.openxmlformats.org/officeDocument/2006/relationships/hyperlink" Target="https://www.nhs.uk/conditions/attention-deficit-hyperactivity-disorder-adhd/" TargetMode="External"/><Relationship Id="rId1" Type="http://schemas.openxmlformats.org/officeDocument/2006/relationships/slideLayout" Target="../slideLayouts/slideLayout2.xml"/><Relationship Id="rId6" Type="http://schemas.openxmlformats.org/officeDocument/2006/relationships/hyperlink" Target="https://www.ndcs.org.uk/" TargetMode="External"/><Relationship Id="rId5" Type="http://schemas.openxmlformats.org/officeDocument/2006/relationships/hyperlink" Target="https://www.healthline.com/health/adhd/parenting-tips#what-not-to-do" TargetMode="External"/><Relationship Id="rId4" Type="http://schemas.openxmlformats.org/officeDocument/2006/relationships/hyperlink" Target="https://www.nhs.uk/conditions/dyslexia/"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toolshero.com/personal-development/smart-goals/"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youtube.com/watch?v=J7E8ouAeHsw&amp;list=PLiTIWYO_hXdptzNuY7emiaNZaNoADKfDL&amp;index=1"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thoughtco.com/reciprocal-teaching-definition-4583097"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aft.org/sites/default/files/periodicals/Rosenshine.pd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theconfidentteacher.com/2018/04/vocabulary-knowledge-and-the-frayer-mode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educationendowmentfoundation.org.uk/public/files/Publications/digitalTech/EEF_Digital_Technology_Guidance_Report.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hyperlink" Target="https://www.darlington.gov.uk/education-and-learning/darlington-special-educational-needs-service/additional-information/information-for-sencos/send-range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109303/2021_Pre-key_stage_1_-_pupils_working_below_the_national_curriculum_assessment_standard.pdf" TargetMode="External"/><Relationship Id="rId2" Type="http://schemas.openxmlformats.org/officeDocument/2006/relationships/hyperlink" Target="https://assets.publishing.service.gov.uk/government/uploads/system/uploads/attachment_data/file/903590/Performance_-_P_Scale_-_attainment_targets_for_pupils_with_special_educational_needs_June_2017.pdf" TargetMode="External"/><Relationship Id="rId1" Type="http://schemas.openxmlformats.org/officeDocument/2006/relationships/slideLayout" Target="../slideLayouts/slideLayout2.xml"/><Relationship Id="rId4" Type="http://schemas.openxmlformats.org/officeDocument/2006/relationships/hyperlink" Target="https://assets.publishing.service.gov.uk/government/uploads/system/uploads/attachment_data/file/1109305/2021_Pre-key_stage_2_-_pupils_working_below_the_national_curriculum_assessment_standard.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legislation.gov.uk/ukpga/2014/6/part/3"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909469-4F9D-4F97-9C4F-9181579FE8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EAE24EE9-D711-411F-9D5F-D5D49CF711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0" y="0"/>
            <a:ext cx="8913887" cy="6858000"/>
          </a:xfrm>
          <a:custGeom>
            <a:avLst/>
            <a:gdLst>
              <a:gd name="connsiteX0" fmla="*/ 8913887 w 8913887"/>
              <a:gd name="connsiteY0" fmla="*/ 0 h 6858000"/>
              <a:gd name="connsiteX1" fmla="*/ 0 w 8913887"/>
              <a:gd name="connsiteY1" fmla="*/ 0 h 6858000"/>
              <a:gd name="connsiteX2" fmla="*/ 30402 w 8913887"/>
              <a:gd name="connsiteY2" fmla="*/ 87312 h 6858000"/>
              <a:gd name="connsiteX3" fmla="*/ 59016 w 8913887"/>
              <a:gd name="connsiteY3" fmla="*/ 174625 h 6858000"/>
              <a:gd name="connsiteX4" fmla="*/ 87631 w 8913887"/>
              <a:gd name="connsiteY4" fmla="*/ 263525 h 6858000"/>
              <a:gd name="connsiteX5" fmla="*/ 112668 w 8913887"/>
              <a:gd name="connsiteY5" fmla="*/ 354012 h 6858000"/>
              <a:gd name="connsiteX6" fmla="*/ 143072 w 8913887"/>
              <a:gd name="connsiteY6" fmla="*/ 441325 h 6858000"/>
              <a:gd name="connsiteX7" fmla="*/ 175263 w 8913887"/>
              <a:gd name="connsiteY7" fmla="*/ 525462 h 6858000"/>
              <a:gd name="connsiteX8" fmla="*/ 216395 w 8913887"/>
              <a:gd name="connsiteY8" fmla="*/ 604837 h 6858000"/>
              <a:gd name="connsiteX9" fmla="*/ 264682 w 8913887"/>
              <a:gd name="connsiteY9" fmla="*/ 677862 h 6858000"/>
              <a:gd name="connsiteX10" fmla="*/ 318334 w 8913887"/>
              <a:gd name="connsiteY10" fmla="*/ 739775 h 6858000"/>
              <a:gd name="connsiteX11" fmla="*/ 377351 w 8913887"/>
              <a:gd name="connsiteY11" fmla="*/ 798512 h 6858000"/>
              <a:gd name="connsiteX12" fmla="*/ 445310 w 8913887"/>
              <a:gd name="connsiteY12" fmla="*/ 852487 h 6858000"/>
              <a:gd name="connsiteX13" fmla="*/ 516846 w 8913887"/>
              <a:gd name="connsiteY13" fmla="*/ 906462 h 6858000"/>
              <a:gd name="connsiteX14" fmla="*/ 591958 w 8913887"/>
              <a:gd name="connsiteY14" fmla="*/ 957262 h 6858000"/>
              <a:gd name="connsiteX15" fmla="*/ 667071 w 8913887"/>
              <a:gd name="connsiteY15" fmla="*/ 1008062 h 6858000"/>
              <a:gd name="connsiteX16" fmla="*/ 743972 w 8913887"/>
              <a:gd name="connsiteY16" fmla="*/ 1060450 h 6858000"/>
              <a:gd name="connsiteX17" fmla="*/ 817296 w 8913887"/>
              <a:gd name="connsiteY17" fmla="*/ 1111250 h 6858000"/>
              <a:gd name="connsiteX18" fmla="*/ 887044 w 8913887"/>
              <a:gd name="connsiteY18" fmla="*/ 1165225 h 6858000"/>
              <a:gd name="connsiteX19" fmla="*/ 951426 w 8913887"/>
              <a:gd name="connsiteY19" fmla="*/ 1223962 h 6858000"/>
              <a:gd name="connsiteX20" fmla="*/ 1010443 w 8913887"/>
              <a:gd name="connsiteY20" fmla="*/ 1282700 h 6858000"/>
              <a:gd name="connsiteX21" fmla="*/ 1058730 w 8913887"/>
              <a:gd name="connsiteY21" fmla="*/ 1346200 h 6858000"/>
              <a:gd name="connsiteX22" fmla="*/ 1099863 w 8913887"/>
              <a:gd name="connsiteY22" fmla="*/ 1417637 h 6858000"/>
              <a:gd name="connsiteX23" fmla="*/ 1124900 w 8913887"/>
              <a:gd name="connsiteY23" fmla="*/ 1487487 h 6858000"/>
              <a:gd name="connsiteX24" fmla="*/ 1140996 w 8913887"/>
              <a:gd name="connsiteY24" fmla="*/ 1565275 h 6858000"/>
              <a:gd name="connsiteX25" fmla="*/ 1148150 w 8913887"/>
              <a:gd name="connsiteY25" fmla="*/ 1641475 h 6858000"/>
              <a:gd name="connsiteX26" fmla="*/ 1146361 w 8913887"/>
              <a:gd name="connsiteY26" fmla="*/ 1722437 h 6858000"/>
              <a:gd name="connsiteX27" fmla="*/ 1139207 w 8913887"/>
              <a:gd name="connsiteY27" fmla="*/ 1803400 h 6858000"/>
              <a:gd name="connsiteX28" fmla="*/ 1130266 w 8913887"/>
              <a:gd name="connsiteY28" fmla="*/ 1887537 h 6858000"/>
              <a:gd name="connsiteX29" fmla="*/ 1117747 w 8913887"/>
              <a:gd name="connsiteY29" fmla="*/ 1971675 h 6858000"/>
              <a:gd name="connsiteX30" fmla="*/ 1103440 w 8913887"/>
              <a:gd name="connsiteY30" fmla="*/ 2055812 h 6858000"/>
              <a:gd name="connsiteX31" fmla="*/ 1092709 w 8913887"/>
              <a:gd name="connsiteY31" fmla="*/ 2139950 h 6858000"/>
              <a:gd name="connsiteX32" fmla="*/ 1085556 w 8913887"/>
              <a:gd name="connsiteY32" fmla="*/ 2224087 h 6858000"/>
              <a:gd name="connsiteX33" fmla="*/ 1080191 w 8913887"/>
              <a:gd name="connsiteY33" fmla="*/ 2305050 h 6858000"/>
              <a:gd name="connsiteX34" fmla="*/ 1085556 w 8913887"/>
              <a:gd name="connsiteY34" fmla="*/ 2384425 h 6858000"/>
              <a:gd name="connsiteX35" fmla="*/ 1096286 w 8913887"/>
              <a:gd name="connsiteY35" fmla="*/ 2462212 h 6858000"/>
              <a:gd name="connsiteX36" fmla="*/ 1119536 w 8913887"/>
              <a:gd name="connsiteY36" fmla="*/ 2543175 h 6858000"/>
              <a:gd name="connsiteX37" fmla="*/ 1155304 w 8913887"/>
              <a:gd name="connsiteY37" fmla="*/ 2622550 h 6858000"/>
              <a:gd name="connsiteX38" fmla="*/ 1198225 w 8913887"/>
              <a:gd name="connsiteY38" fmla="*/ 2701925 h 6858000"/>
              <a:gd name="connsiteX39" fmla="*/ 1246511 w 8913887"/>
              <a:gd name="connsiteY39" fmla="*/ 2781300 h 6858000"/>
              <a:gd name="connsiteX40" fmla="*/ 1296586 w 8913887"/>
              <a:gd name="connsiteY40" fmla="*/ 2859087 h 6858000"/>
              <a:gd name="connsiteX41" fmla="*/ 1350238 w 8913887"/>
              <a:gd name="connsiteY41" fmla="*/ 2938462 h 6858000"/>
              <a:gd name="connsiteX42" fmla="*/ 1398525 w 8913887"/>
              <a:gd name="connsiteY42" fmla="*/ 3017837 h 6858000"/>
              <a:gd name="connsiteX43" fmla="*/ 1446813 w 8913887"/>
              <a:gd name="connsiteY43" fmla="*/ 3098800 h 6858000"/>
              <a:gd name="connsiteX44" fmla="*/ 1487945 w 8913887"/>
              <a:gd name="connsiteY44" fmla="*/ 3179762 h 6858000"/>
              <a:gd name="connsiteX45" fmla="*/ 1520136 w 8913887"/>
              <a:gd name="connsiteY45" fmla="*/ 3260725 h 6858000"/>
              <a:gd name="connsiteX46" fmla="*/ 1538020 w 8913887"/>
              <a:gd name="connsiteY46" fmla="*/ 3343275 h 6858000"/>
              <a:gd name="connsiteX47" fmla="*/ 1548750 w 8913887"/>
              <a:gd name="connsiteY47" fmla="*/ 3429000 h 6858000"/>
              <a:gd name="connsiteX48" fmla="*/ 1538020 w 8913887"/>
              <a:gd name="connsiteY48" fmla="*/ 3514725 h 6858000"/>
              <a:gd name="connsiteX49" fmla="*/ 1520136 w 8913887"/>
              <a:gd name="connsiteY49" fmla="*/ 3597275 h 6858000"/>
              <a:gd name="connsiteX50" fmla="*/ 1487945 w 8913887"/>
              <a:gd name="connsiteY50" fmla="*/ 3678237 h 6858000"/>
              <a:gd name="connsiteX51" fmla="*/ 1446813 w 8913887"/>
              <a:gd name="connsiteY51" fmla="*/ 3759200 h 6858000"/>
              <a:gd name="connsiteX52" fmla="*/ 1398525 w 8913887"/>
              <a:gd name="connsiteY52" fmla="*/ 3840162 h 6858000"/>
              <a:gd name="connsiteX53" fmla="*/ 1350238 w 8913887"/>
              <a:gd name="connsiteY53" fmla="*/ 3919537 h 6858000"/>
              <a:gd name="connsiteX54" fmla="*/ 1296586 w 8913887"/>
              <a:gd name="connsiteY54" fmla="*/ 3998912 h 6858000"/>
              <a:gd name="connsiteX55" fmla="*/ 1246511 w 8913887"/>
              <a:gd name="connsiteY55" fmla="*/ 4076700 h 6858000"/>
              <a:gd name="connsiteX56" fmla="*/ 1198225 w 8913887"/>
              <a:gd name="connsiteY56" fmla="*/ 4156075 h 6858000"/>
              <a:gd name="connsiteX57" fmla="*/ 1155304 w 8913887"/>
              <a:gd name="connsiteY57" fmla="*/ 4235450 h 6858000"/>
              <a:gd name="connsiteX58" fmla="*/ 1119536 w 8913887"/>
              <a:gd name="connsiteY58" fmla="*/ 4314825 h 6858000"/>
              <a:gd name="connsiteX59" fmla="*/ 1096286 w 8913887"/>
              <a:gd name="connsiteY59" fmla="*/ 4395787 h 6858000"/>
              <a:gd name="connsiteX60" fmla="*/ 1085556 w 8913887"/>
              <a:gd name="connsiteY60" fmla="*/ 4473575 h 6858000"/>
              <a:gd name="connsiteX61" fmla="*/ 1080191 w 8913887"/>
              <a:gd name="connsiteY61" fmla="*/ 4552950 h 6858000"/>
              <a:gd name="connsiteX62" fmla="*/ 1085556 w 8913887"/>
              <a:gd name="connsiteY62" fmla="*/ 4633912 h 6858000"/>
              <a:gd name="connsiteX63" fmla="*/ 1092709 w 8913887"/>
              <a:gd name="connsiteY63" fmla="*/ 4718050 h 6858000"/>
              <a:gd name="connsiteX64" fmla="*/ 1103440 w 8913887"/>
              <a:gd name="connsiteY64" fmla="*/ 4802187 h 6858000"/>
              <a:gd name="connsiteX65" fmla="*/ 1117747 w 8913887"/>
              <a:gd name="connsiteY65" fmla="*/ 4886325 h 6858000"/>
              <a:gd name="connsiteX66" fmla="*/ 1130266 w 8913887"/>
              <a:gd name="connsiteY66" fmla="*/ 4970462 h 6858000"/>
              <a:gd name="connsiteX67" fmla="*/ 1139207 w 8913887"/>
              <a:gd name="connsiteY67" fmla="*/ 5054600 h 6858000"/>
              <a:gd name="connsiteX68" fmla="*/ 1146361 w 8913887"/>
              <a:gd name="connsiteY68" fmla="*/ 5135562 h 6858000"/>
              <a:gd name="connsiteX69" fmla="*/ 1148150 w 8913887"/>
              <a:gd name="connsiteY69" fmla="*/ 5216525 h 6858000"/>
              <a:gd name="connsiteX70" fmla="*/ 1140996 w 8913887"/>
              <a:gd name="connsiteY70" fmla="*/ 5292725 h 6858000"/>
              <a:gd name="connsiteX71" fmla="*/ 1124900 w 8913887"/>
              <a:gd name="connsiteY71" fmla="*/ 5370512 h 6858000"/>
              <a:gd name="connsiteX72" fmla="*/ 1099863 w 8913887"/>
              <a:gd name="connsiteY72" fmla="*/ 5440362 h 6858000"/>
              <a:gd name="connsiteX73" fmla="*/ 1058730 w 8913887"/>
              <a:gd name="connsiteY73" fmla="*/ 5511800 h 6858000"/>
              <a:gd name="connsiteX74" fmla="*/ 1010443 w 8913887"/>
              <a:gd name="connsiteY74" fmla="*/ 5575300 h 6858000"/>
              <a:gd name="connsiteX75" fmla="*/ 951426 w 8913887"/>
              <a:gd name="connsiteY75" fmla="*/ 5634037 h 6858000"/>
              <a:gd name="connsiteX76" fmla="*/ 887044 w 8913887"/>
              <a:gd name="connsiteY76" fmla="*/ 5692775 h 6858000"/>
              <a:gd name="connsiteX77" fmla="*/ 817296 w 8913887"/>
              <a:gd name="connsiteY77" fmla="*/ 5746750 h 6858000"/>
              <a:gd name="connsiteX78" fmla="*/ 743972 w 8913887"/>
              <a:gd name="connsiteY78" fmla="*/ 5797550 h 6858000"/>
              <a:gd name="connsiteX79" fmla="*/ 667071 w 8913887"/>
              <a:gd name="connsiteY79" fmla="*/ 5849937 h 6858000"/>
              <a:gd name="connsiteX80" fmla="*/ 591958 w 8913887"/>
              <a:gd name="connsiteY80" fmla="*/ 5900737 h 6858000"/>
              <a:gd name="connsiteX81" fmla="*/ 516846 w 8913887"/>
              <a:gd name="connsiteY81" fmla="*/ 5951537 h 6858000"/>
              <a:gd name="connsiteX82" fmla="*/ 445310 w 8913887"/>
              <a:gd name="connsiteY82" fmla="*/ 6005512 h 6858000"/>
              <a:gd name="connsiteX83" fmla="*/ 377351 w 8913887"/>
              <a:gd name="connsiteY83" fmla="*/ 6059487 h 6858000"/>
              <a:gd name="connsiteX84" fmla="*/ 318334 w 8913887"/>
              <a:gd name="connsiteY84" fmla="*/ 6118225 h 6858000"/>
              <a:gd name="connsiteX85" fmla="*/ 264682 w 8913887"/>
              <a:gd name="connsiteY85" fmla="*/ 6180137 h 6858000"/>
              <a:gd name="connsiteX86" fmla="*/ 216395 w 8913887"/>
              <a:gd name="connsiteY86" fmla="*/ 6253162 h 6858000"/>
              <a:gd name="connsiteX87" fmla="*/ 175263 w 8913887"/>
              <a:gd name="connsiteY87" fmla="*/ 6332537 h 6858000"/>
              <a:gd name="connsiteX88" fmla="*/ 143072 w 8913887"/>
              <a:gd name="connsiteY88" fmla="*/ 6416675 h 6858000"/>
              <a:gd name="connsiteX89" fmla="*/ 112668 w 8913887"/>
              <a:gd name="connsiteY89" fmla="*/ 6503987 h 6858000"/>
              <a:gd name="connsiteX90" fmla="*/ 87631 w 8913887"/>
              <a:gd name="connsiteY90" fmla="*/ 6594475 h 6858000"/>
              <a:gd name="connsiteX91" fmla="*/ 59016 w 8913887"/>
              <a:gd name="connsiteY91" fmla="*/ 6683375 h 6858000"/>
              <a:gd name="connsiteX92" fmla="*/ 30402 w 8913887"/>
              <a:gd name="connsiteY92" fmla="*/ 6770687 h 6858000"/>
              <a:gd name="connsiteX93" fmla="*/ 0 w 8913887"/>
              <a:gd name="connsiteY93" fmla="*/ 6858000 h 6858000"/>
              <a:gd name="connsiteX94" fmla="*/ 8913887 w 8913887"/>
              <a:gd name="connsiteY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8913887" h="6858000">
                <a:moveTo>
                  <a:pt x="8913887" y="0"/>
                </a:moveTo>
                <a:lnTo>
                  <a:pt x="0" y="0"/>
                </a:lnTo>
                <a:lnTo>
                  <a:pt x="30402" y="87312"/>
                </a:lnTo>
                <a:lnTo>
                  <a:pt x="59016" y="174625"/>
                </a:lnTo>
                <a:lnTo>
                  <a:pt x="87631" y="263525"/>
                </a:lnTo>
                <a:lnTo>
                  <a:pt x="112668" y="354012"/>
                </a:lnTo>
                <a:lnTo>
                  <a:pt x="143072" y="441325"/>
                </a:lnTo>
                <a:lnTo>
                  <a:pt x="175263" y="525462"/>
                </a:lnTo>
                <a:lnTo>
                  <a:pt x="216395" y="604837"/>
                </a:lnTo>
                <a:lnTo>
                  <a:pt x="264682" y="677862"/>
                </a:lnTo>
                <a:lnTo>
                  <a:pt x="318334" y="739775"/>
                </a:lnTo>
                <a:lnTo>
                  <a:pt x="377351" y="798512"/>
                </a:lnTo>
                <a:lnTo>
                  <a:pt x="445310" y="852487"/>
                </a:lnTo>
                <a:lnTo>
                  <a:pt x="516846" y="906462"/>
                </a:lnTo>
                <a:lnTo>
                  <a:pt x="591958" y="957262"/>
                </a:lnTo>
                <a:lnTo>
                  <a:pt x="667071" y="1008062"/>
                </a:lnTo>
                <a:lnTo>
                  <a:pt x="743972" y="1060450"/>
                </a:lnTo>
                <a:lnTo>
                  <a:pt x="817296" y="1111250"/>
                </a:lnTo>
                <a:lnTo>
                  <a:pt x="887044" y="1165225"/>
                </a:lnTo>
                <a:lnTo>
                  <a:pt x="951426" y="1223962"/>
                </a:lnTo>
                <a:lnTo>
                  <a:pt x="1010443" y="1282700"/>
                </a:lnTo>
                <a:lnTo>
                  <a:pt x="1058730" y="1346200"/>
                </a:lnTo>
                <a:lnTo>
                  <a:pt x="1099863" y="1417637"/>
                </a:lnTo>
                <a:lnTo>
                  <a:pt x="1124900" y="1487487"/>
                </a:lnTo>
                <a:lnTo>
                  <a:pt x="1140996" y="1565275"/>
                </a:lnTo>
                <a:lnTo>
                  <a:pt x="1148150" y="1641475"/>
                </a:lnTo>
                <a:lnTo>
                  <a:pt x="1146361" y="1722437"/>
                </a:lnTo>
                <a:lnTo>
                  <a:pt x="1139207" y="1803400"/>
                </a:lnTo>
                <a:lnTo>
                  <a:pt x="1130266" y="1887537"/>
                </a:lnTo>
                <a:lnTo>
                  <a:pt x="1117747" y="1971675"/>
                </a:lnTo>
                <a:lnTo>
                  <a:pt x="1103440" y="2055812"/>
                </a:lnTo>
                <a:lnTo>
                  <a:pt x="1092709" y="2139950"/>
                </a:lnTo>
                <a:lnTo>
                  <a:pt x="1085556" y="2224087"/>
                </a:lnTo>
                <a:lnTo>
                  <a:pt x="1080191" y="2305050"/>
                </a:lnTo>
                <a:lnTo>
                  <a:pt x="1085556" y="2384425"/>
                </a:lnTo>
                <a:lnTo>
                  <a:pt x="1096286" y="2462212"/>
                </a:lnTo>
                <a:lnTo>
                  <a:pt x="1119536" y="2543175"/>
                </a:lnTo>
                <a:lnTo>
                  <a:pt x="1155304" y="2622550"/>
                </a:lnTo>
                <a:lnTo>
                  <a:pt x="1198225" y="2701925"/>
                </a:lnTo>
                <a:lnTo>
                  <a:pt x="1246511" y="2781300"/>
                </a:lnTo>
                <a:lnTo>
                  <a:pt x="1296586" y="2859087"/>
                </a:lnTo>
                <a:lnTo>
                  <a:pt x="1350238" y="2938462"/>
                </a:lnTo>
                <a:lnTo>
                  <a:pt x="1398525" y="3017837"/>
                </a:lnTo>
                <a:lnTo>
                  <a:pt x="1446813" y="3098800"/>
                </a:lnTo>
                <a:lnTo>
                  <a:pt x="1487945" y="3179762"/>
                </a:lnTo>
                <a:lnTo>
                  <a:pt x="1520136" y="3260725"/>
                </a:lnTo>
                <a:lnTo>
                  <a:pt x="1538020" y="3343275"/>
                </a:lnTo>
                <a:lnTo>
                  <a:pt x="1548750" y="3429000"/>
                </a:lnTo>
                <a:lnTo>
                  <a:pt x="1538020" y="3514725"/>
                </a:lnTo>
                <a:lnTo>
                  <a:pt x="1520136" y="3597275"/>
                </a:lnTo>
                <a:lnTo>
                  <a:pt x="1487945" y="3678237"/>
                </a:lnTo>
                <a:lnTo>
                  <a:pt x="1446813" y="3759200"/>
                </a:lnTo>
                <a:lnTo>
                  <a:pt x="1398525" y="3840162"/>
                </a:lnTo>
                <a:lnTo>
                  <a:pt x="1350238" y="3919537"/>
                </a:lnTo>
                <a:lnTo>
                  <a:pt x="1296586" y="3998912"/>
                </a:lnTo>
                <a:lnTo>
                  <a:pt x="1246511" y="4076700"/>
                </a:lnTo>
                <a:lnTo>
                  <a:pt x="1198225" y="4156075"/>
                </a:lnTo>
                <a:lnTo>
                  <a:pt x="1155304" y="4235450"/>
                </a:lnTo>
                <a:lnTo>
                  <a:pt x="1119536" y="4314825"/>
                </a:lnTo>
                <a:lnTo>
                  <a:pt x="1096286" y="4395787"/>
                </a:lnTo>
                <a:lnTo>
                  <a:pt x="1085556" y="4473575"/>
                </a:lnTo>
                <a:lnTo>
                  <a:pt x="1080191" y="4552950"/>
                </a:lnTo>
                <a:lnTo>
                  <a:pt x="1085556" y="4633912"/>
                </a:lnTo>
                <a:lnTo>
                  <a:pt x="1092709" y="4718050"/>
                </a:lnTo>
                <a:lnTo>
                  <a:pt x="1103440" y="4802187"/>
                </a:lnTo>
                <a:lnTo>
                  <a:pt x="1117747" y="4886325"/>
                </a:lnTo>
                <a:lnTo>
                  <a:pt x="1130266" y="4970462"/>
                </a:lnTo>
                <a:lnTo>
                  <a:pt x="1139207" y="5054600"/>
                </a:lnTo>
                <a:lnTo>
                  <a:pt x="1146361" y="5135562"/>
                </a:lnTo>
                <a:lnTo>
                  <a:pt x="1148150" y="5216525"/>
                </a:lnTo>
                <a:lnTo>
                  <a:pt x="1140996" y="5292725"/>
                </a:lnTo>
                <a:lnTo>
                  <a:pt x="1124900" y="5370512"/>
                </a:lnTo>
                <a:lnTo>
                  <a:pt x="1099863" y="5440362"/>
                </a:lnTo>
                <a:lnTo>
                  <a:pt x="1058730" y="5511800"/>
                </a:lnTo>
                <a:lnTo>
                  <a:pt x="1010443" y="5575300"/>
                </a:lnTo>
                <a:lnTo>
                  <a:pt x="951426" y="5634037"/>
                </a:lnTo>
                <a:lnTo>
                  <a:pt x="887044" y="5692775"/>
                </a:lnTo>
                <a:lnTo>
                  <a:pt x="817296" y="5746750"/>
                </a:lnTo>
                <a:lnTo>
                  <a:pt x="743972" y="5797550"/>
                </a:lnTo>
                <a:lnTo>
                  <a:pt x="667071" y="5849937"/>
                </a:lnTo>
                <a:lnTo>
                  <a:pt x="591958" y="5900737"/>
                </a:lnTo>
                <a:lnTo>
                  <a:pt x="516846" y="5951537"/>
                </a:lnTo>
                <a:lnTo>
                  <a:pt x="445310" y="6005512"/>
                </a:lnTo>
                <a:lnTo>
                  <a:pt x="377351" y="6059487"/>
                </a:lnTo>
                <a:lnTo>
                  <a:pt x="318334" y="6118225"/>
                </a:lnTo>
                <a:lnTo>
                  <a:pt x="264682" y="6180137"/>
                </a:lnTo>
                <a:lnTo>
                  <a:pt x="216395" y="6253162"/>
                </a:lnTo>
                <a:lnTo>
                  <a:pt x="175263" y="6332537"/>
                </a:lnTo>
                <a:lnTo>
                  <a:pt x="143072" y="6416675"/>
                </a:lnTo>
                <a:lnTo>
                  <a:pt x="112668" y="6503987"/>
                </a:lnTo>
                <a:lnTo>
                  <a:pt x="87631" y="6594475"/>
                </a:lnTo>
                <a:lnTo>
                  <a:pt x="59016" y="6683375"/>
                </a:lnTo>
                <a:lnTo>
                  <a:pt x="30402" y="6770687"/>
                </a:lnTo>
                <a:lnTo>
                  <a:pt x="0" y="6858000"/>
                </a:lnTo>
                <a:lnTo>
                  <a:pt x="8913887"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A15628E7-F2C3-43FC-B3DF-1AC65FF2F930}"/>
              </a:ext>
            </a:extLst>
          </p:cNvPr>
          <p:cNvSpPr>
            <a:spLocks noGrp="1"/>
          </p:cNvSpPr>
          <p:nvPr>
            <p:ph type="ctrTitle"/>
          </p:nvPr>
        </p:nvSpPr>
        <p:spPr>
          <a:xfrm>
            <a:off x="711017" y="1098388"/>
            <a:ext cx="6137255" cy="4394988"/>
          </a:xfrm>
        </p:spPr>
        <p:txBody>
          <a:bodyPr>
            <a:normAutofit/>
          </a:bodyPr>
          <a:lstStyle/>
          <a:p>
            <a:pPr algn="l"/>
            <a:r>
              <a:rPr lang="en-GB" sz="7200"/>
              <a:t>SEND </a:t>
            </a:r>
          </a:p>
        </p:txBody>
      </p:sp>
      <p:sp>
        <p:nvSpPr>
          <p:cNvPr id="3" name="Subtitle 2">
            <a:extLst>
              <a:ext uri="{FF2B5EF4-FFF2-40B4-BE49-F238E27FC236}">
                <a16:creationId xmlns:a16="http://schemas.microsoft.com/office/drawing/2014/main" id="{69FADF79-A111-4857-BCA1-63253507138C}"/>
              </a:ext>
            </a:extLst>
          </p:cNvPr>
          <p:cNvSpPr>
            <a:spLocks noGrp="1"/>
          </p:cNvSpPr>
          <p:nvPr>
            <p:ph type="subTitle" idx="1"/>
          </p:nvPr>
        </p:nvSpPr>
        <p:spPr>
          <a:xfrm>
            <a:off x="711017" y="5563388"/>
            <a:ext cx="6137255" cy="742279"/>
          </a:xfrm>
        </p:spPr>
        <p:txBody>
          <a:bodyPr>
            <a:normAutofit/>
          </a:bodyPr>
          <a:lstStyle/>
          <a:p>
            <a:pPr algn="l"/>
            <a:r>
              <a:rPr lang="en-GB">
                <a:solidFill>
                  <a:schemeClr val="bg2"/>
                </a:solidFill>
                <a:hlinkClick r:id="rId2">
                  <a:extLst>
                    <a:ext uri="{A12FA001-AC4F-418D-AE19-62706E023703}">
                      <ahyp:hlinkClr xmlns:ahyp="http://schemas.microsoft.com/office/drawing/2018/hyperlinkcolor" xmlns="" val="tx"/>
                    </a:ext>
                  </a:extLst>
                </a:hlinkClick>
              </a:rPr>
              <a:t>http://www.carmelteachertraining.org.uk/</a:t>
            </a:r>
            <a:endParaRPr lang="en-GB">
              <a:solidFill>
                <a:schemeClr val="bg2"/>
              </a:solidFill>
            </a:endParaRPr>
          </a:p>
        </p:txBody>
      </p:sp>
      <p:sp>
        <p:nvSpPr>
          <p:cNvPr id="15" name="Rectangle 14">
            <a:extLst>
              <a:ext uri="{FF2B5EF4-FFF2-40B4-BE49-F238E27FC236}">
                <a16:creationId xmlns:a16="http://schemas.microsoft.com/office/drawing/2014/main" id="{B2BB044C-84A3-45EA-9A85-A5808F86C1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D8C7F7E8-882C-438E-A766-7C7D5F9AB764}"/>
              </a:ext>
            </a:extLst>
          </p:cNvPr>
          <p:cNvPicPr/>
          <p:nvPr/>
        </p:nvPicPr>
        <p:blipFill rotWithShape="1">
          <a:blip r:embed="rId3"/>
          <a:srcRect l="3869" t="16331" r="5726" b="11887"/>
          <a:stretch/>
        </p:blipFill>
        <p:spPr bwMode="auto">
          <a:xfrm>
            <a:off x="8912703" y="944990"/>
            <a:ext cx="2569464" cy="1147593"/>
          </a:xfrm>
          <a:prstGeom prst="rect">
            <a:avLst/>
          </a:prstGeom>
          <a:extLst>
            <a:ext uri="{53640926-AAD7-44D8-BBD7-CCE9431645EC}">
              <a14:shadowObscured xmlns:a14="http://schemas.microsoft.com/office/drawing/2010/main"/>
            </a:ext>
          </a:extLst>
        </p:spPr>
      </p:pic>
      <p:pic>
        <p:nvPicPr>
          <p:cNvPr id="4" name="Picture 19">
            <a:extLst>
              <a:ext uri="{FF2B5EF4-FFF2-40B4-BE49-F238E27FC236}">
                <a16:creationId xmlns:a16="http://schemas.microsoft.com/office/drawing/2014/main" id="{6759FE07-2CB2-49FD-B27C-A56B8BD28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264834" y="2927037"/>
            <a:ext cx="3217333" cy="10134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EAFAE65-2E08-4342-B91D-B78BFED737F6}"/>
              </a:ext>
            </a:extLst>
          </p:cNvPr>
          <p:cNvPicPr/>
          <p:nvPr/>
        </p:nvPicPr>
        <p:blipFill rotWithShape="1">
          <a:blip r:embed="rId5"/>
          <a:srcRect l="3868" t="14612" r="3783" b="11035"/>
          <a:stretch/>
        </p:blipFill>
        <p:spPr bwMode="auto">
          <a:xfrm>
            <a:off x="8915071" y="4769166"/>
            <a:ext cx="2567096" cy="1162601"/>
          </a:xfrm>
          <a:prstGeom prst="rect">
            <a:avLst/>
          </a:prstGeom>
          <a:extLst>
            <a:ext uri="{53640926-AAD7-44D8-BBD7-CCE9431645EC}">
              <a14:shadowObscured xmlns:a14="http://schemas.microsoft.com/office/drawing/2010/main"/>
            </a:ext>
          </a:extLst>
        </p:spPr>
      </p:pic>
      <p:cxnSp>
        <p:nvCxnSpPr>
          <p:cNvPr id="17" name="Straight Connector 16">
            <a:extLst>
              <a:ext uri="{FF2B5EF4-FFF2-40B4-BE49-F238E27FC236}">
                <a16:creationId xmlns:a16="http://schemas.microsoft.com/office/drawing/2014/main" id="{8C3565F6-B942-406D-88D9-64457E54AE6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13887" y="6858000"/>
            <a:ext cx="3845324"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493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31C52B-DEF9-4845-9A79-72C9330F49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754144" y="484631"/>
            <a:ext cx="6340519" cy="1638469"/>
          </a:xfrm>
        </p:spPr>
        <p:txBody>
          <a:bodyPr>
            <a:normAutofit/>
          </a:bodyPr>
          <a:lstStyle/>
          <a:p>
            <a:r>
              <a:rPr lang="en-GB" dirty="0"/>
              <a:t>Code of Practise 6.9</a:t>
            </a:r>
          </a:p>
        </p:txBody>
      </p:sp>
      <p:sp>
        <p:nvSpPr>
          <p:cNvPr id="14" name="Rectangle 13">
            <a:extLst>
              <a:ext uri="{FF2B5EF4-FFF2-40B4-BE49-F238E27FC236}">
                <a16:creationId xmlns:a16="http://schemas.microsoft.com/office/drawing/2014/main" id="{F2F5074D-2B0A-40BB-B69E-C08F65EC3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765051" y="2443140"/>
            <a:ext cx="6306309" cy="3930227"/>
          </a:xfrm>
        </p:spPr>
        <p:txBody>
          <a:bodyPr>
            <a:normAutofit/>
          </a:bodyPr>
          <a:lstStyle/>
          <a:p>
            <a:pPr>
              <a:lnSpc>
                <a:spcPct val="100000"/>
              </a:lnSpc>
            </a:pPr>
            <a:r>
              <a:rPr lang="en-GB">
                <a:solidFill>
                  <a:srgbClr val="000000"/>
                </a:solidFill>
              </a:rPr>
              <a:t>All schools have duties under the Equality Act 2010 towards individual disabled children and young people. They must make reasonable adjustments, including the provision of auxiliary aids and services for disabled children, to prevent them being put at a substantial disadvantage. These duties are anticipatory – they require thought to be given in advance to what disabled children and young people might require and what adjustments might need to be made to prevent that disadvantage. Schools also have wider duties to prevent discrimination, to promote equality of opportunity and to foster good relations.</a:t>
            </a:r>
          </a:p>
        </p:txBody>
      </p:sp>
      <p:pic>
        <p:nvPicPr>
          <p:cNvPr id="7" name="Graphic 6" descr="New Wheelchair">
            <a:extLst>
              <a:ext uri="{FF2B5EF4-FFF2-40B4-BE49-F238E27FC236}">
                <a16:creationId xmlns:a16="http://schemas.microsoft.com/office/drawing/2014/main" id="{11AF891B-6E0B-498A-8740-6A3AB7BC9F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050787" y="1600709"/>
            <a:ext cx="3656581" cy="3656581"/>
          </a:xfrm>
          <a:prstGeom prst="rect">
            <a:avLst/>
          </a:prstGeom>
        </p:spPr>
      </p:pic>
    </p:spTree>
    <p:extLst>
      <p:ext uri="{BB962C8B-B14F-4D97-AF65-F5344CB8AC3E}">
        <p14:creationId xmlns:p14="http://schemas.microsoft.com/office/powerpoint/2010/main" val="2057055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1251677" y="1078378"/>
            <a:ext cx="2917551" cy="4701244"/>
          </a:xfrm>
        </p:spPr>
        <p:txBody>
          <a:bodyPr anchor="ctr">
            <a:normAutofit/>
          </a:bodyPr>
          <a:lstStyle/>
          <a:p>
            <a:r>
              <a:rPr lang="en-GB" sz="3600"/>
              <a:t>CODe of Practise 6.12 Curriculum</a:t>
            </a:r>
          </a:p>
        </p:txBody>
      </p:sp>
      <p:sp>
        <p:nvSpPr>
          <p:cNvPr id="1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5167062" y="1078378"/>
            <a:ext cx="6262938" cy="4701244"/>
          </a:xfrm>
        </p:spPr>
        <p:txBody>
          <a:bodyPr anchor="ctr">
            <a:normAutofit/>
          </a:bodyPr>
          <a:lstStyle/>
          <a:p>
            <a:r>
              <a:rPr lang="en-GB" dirty="0"/>
              <a:t>All pupils should have access to a broad and balanced curriculum. The National Curriculum Inclusion Statement states that teachers should set high expectations for every pupil, whatever their prior attainment. Teachers should use appropriate assessment to set targets which are deliberately ambitious. Potential areas of difficulty should be identified and addressed at the outset. Lessons should be planned to address potential areas of difficulty and to remove barriers to pupil achievement. In many cases, such planning will mean that pupils with SEN and disabilities will be able to study the full national curriculum. </a:t>
            </a:r>
          </a:p>
        </p:txBody>
      </p:sp>
    </p:spTree>
    <p:extLst>
      <p:ext uri="{BB962C8B-B14F-4D97-AF65-F5344CB8AC3E}">
        <p14:creationId xmlns:p14="http://schemas.microsoft.com/office/powerpoint/2010/main" val="1153295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8AD482-27A4-454E-8A3A-84F73CBDA7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2422E2-F15A-43AE-98F1-7210710B0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03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75B0F-545F-4D64-9E47-F16CCF21F037}"/>
              </a:ext>
            </a:extLst>
          </p:cNvPr>
          <p:cNvSpPr>
            <a:spLocks noGrp="1"/>
          </p:cNvSpPr>
          <p:nvPr>
            <p:ph type="title"/>
          </p:nvPr>
        </p:nvSpPr>
        <p:spPr>
          <a:xfrm>
            <a:off x="1251677" y="1078378"/>
            <a:ext cx="2917551" cy="4701244"/>
          </a:xfrm>
        </p:spPr>
        <p:txBody>
          <a:bodyPr anchor="ctr">
            <a:normAutofit/>
          </a:bodyPr>
          <a:lstStyle/>
          <a:p>
            <a:r>
              <a:rPr lang="en-GB" sz="3600"/>
              <a:t>CODe of Practise 6.23</a:t>
            </a:r>
          </a:p>
        </p:txBody>
      </p:sp>
      <p:sp>
        <p:nvSpPr>
          <p:cNvPr id="12" name="Freeform 6">
            <a:extLst>
              <a:ext uri="{FF2B5EF4-FFF2-40B4-BE49-F238E27FC236}">
                <a16:creationId xmlns:a16="http://schemas.microsoft.com/office/drawing/2014/main" id="{BDC8164B-5FC0-4CBD-B7AE-0CB8780FFC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75000"/>
              <a:alpha val="70000"/>
            </a:schemeClr>
          </a:solidFill>
          <a:ln w="0">
            <a:noFill/>
            <a:prstDash val="solid"/>
            <a:round/>
            <a:headEnd/>
            <a:tailEnd/>
          </a:ln>
        </p:spPr>
      </p:sp>
      <p:sp>
        <p:nvSpPr>
          <p:cNvPr id="3" name="Content Placeholder 2">
            <a:extLst>
              <a:ext uri="{FF2B5EF4-FFF2-40B4-BE49-F238E27FC236}">
                <a16:creationId xmlns:a16="http://schemas.microsoft.com/office/drawing/2014/main" id="{C411212C-9265-4725-AC74-C53A6231257F}"/>
              </a:ext>
            </a:extLst>
          </p:cNvPr>
          <p:cNvSpPr>
            <a:spLocks noGrp="1"/>
          </p:cNvSpPr>
          <p:nvPr>
            <p:ph idx="1"/>
          </p:nvPr>
        </p:nvSpPr>
        <p:spPr>
          <a:xfrm>
            <a:off x="5167062" y="1078378"/>
            <a:ext cx="6262938" cy="4701244"/>
          </a:xfrm>
        </p:spPr>
        <p:txBody>
          <a:bodyPr anchor="ctr">
            <a:normAutofit/>
          </a:bodyPr>
          <a:lstStyle/>
          <a:p>
            <a:r>
              <a:rPr lang="en-GB" dirty="0"/>
              <a:t>Slow progress and low attainment do not necessarily mean that a child has SEN and should not automatically lead to a pupil being recorded as having SEN. However, they may be an indicator of a range of learning difficulties or disabilities. Equally, it should not be assumed that attainment in line with chronological age means that there is no learning difficulty or disability. Some learning difficulties and disabilities occur across the range of cognitive ability and, left unaddressed may lead to frustration, which may manifest itself as disaffection, emotional or behavioural difficulties.</a:t>
            </a:r>
          </a:p>
        </p:txBody>
      </p:sp>
    </p:spTree>
    <p:extLst>
      <p:ext uri="{BB962C8B-B14F-4D97-AF65-F5344CB8AC3E}">
        <p14:creationId xmlns:p14="http://schemas.microsoft.com/office/powerpoint/2010/main" val="3195212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64B9-2E78-4D5F-9D7C-28994BAE52F4}"/>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BAB5E35-9673-4A32-9545-60179F752022}"/>
              </a:ext>
            </a:extLst>
          </p:cNvPr>
          <p:cNvSpPr>
            <a:spLocks noGrp="1"/>
          </p:cNvSpPr>
          <p:nvPr>
            <p:ph idx="1"/>
          </p:nvPr>
        </p:nvSpPr>
        <p:spPr/>
        <p:txBody>
          <a:bodyPr/>
          <a:lstStyle/>
          <a:p>
            <a:endParaRPr lang="en-GB" dirty="0"/>
          </a:p>
        </p:txBody>
      </p:sp>
      <p:pic>
        <p:nvPicPr>
          <p:cNvPr id="4" name="Picture 3">
            <a:hlinkClick r:id="rId3"/>
            <a:extLst>
              <a:ext uri="{FF2B5EF4-FFF2-40B4-BE49-F238E27FC236}">
                <a16:creationId xmlns:a16="http://schemas.microsoft.com/office/drawing/2014/main" id="{8E596A07-79AD-4083-8387-69E6F287E002}"/>
              </a:ext>
            </a:extLst>
          </p:cNvPr>
          <p:cNvPicPr>
            <a:picLocks noChangeAspect="1"/>
          </p:cNvPicPr>
          <p:nvPr/>
        </p:nvPicPr>
        <p:blipFill rotWithShape="1">
          <a:blip r:embed="rId4"/>
          <a:srcRect l="40993" t="36347" r="41541" b="39543"/>
          <a:stretch/>
        </p:blipFill>
        <p:spPr>
          <a:xfrm>
            <a:off x="1251678" y="126632"/>
            <a:ext cx="8506097" cy="6604736"/>
          </a:xfrm>
          <a:prstGeom prst="rect">
            <a:avLst/>
          </a:prstGeom>
        </p:spPr>
      </p:pic>
    </p:spTree>
    <p:extLst>
      <p:ext uri="{BB962C8B-B14F-4D97-AF65-F5344CB8AC3E}">
        <p14:creationId xmlns:p14="http://schemas.microsoft.com/office/powerpoint/2010/main" val="2622940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799FD0-76DE-4457-95F7-62430E139B36}"/>
              </a:ext>
            </a:extLst>
          </p:cNvPr>
          <p:cNvPicPr>
            <a:picLocks noChangeAspect="1"/>
          </p:cNvPicPr>
          <p:nvPr/>
        </p:nvPicPr>
        <p:blipFill rotWithShape="1">
          <a:blip r:embed="rId3"/>
          <a:srcRect l="59712" t="62051" r="23269" b="14530"/>
          <a:stretch/>
        </p:blipFill>
        <p:spPr>
          <a:xfrm>
            <a:off x="1348153" y="-50801"/>
            <a:ext cx="8991601" cy="6959601"/>
          </a:xfrm>
          <a:prstGeom prst="rect">
            <a:avLst/>
          </a:prstGeom>
        </p:spPr>
      </p:pic>
    </p:spTree>
    <p:extLst>
      <p:ext uri="{BB962C8B-B14F-4D97-AF65-F5344CB8AC3E}">
        <p14:creationId xmlns:p14="http://schemas.microsoft.com/office/powerpoint/2010/main" val="28084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AACE35A-DD26-4C0E-81A5-8C18F73905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B9E871BE-68DD-43BE-B3DB-E11D2B5402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08051" y="1262092"/>
            <a:ext cx="4369702" cy="4364402"/>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E59BF3A0-DD12-41C0-BA07-6DDA66D512F8}"/>
              </a:ext>
            </a:extLst>
          </p:cNvPr>
          <p:cNvSpPr>
            <a:spLocks noGrp="1"/>
          </p:cNvSpPr>
          <p:nvPr>
            <p:ph type="ctrTitle"/>
          </p:nvPr>
        </p:nvSpPr>
        <p:spPr>
          <a:xfrm>
            <a:off x="761996" y="1231506"/>
            <a:ext cx="6461812" cy="4394988"/>
          </a:xfrm>
        </p:spPr>
        <p:txBody>
          <a:bodyPr>
            <a:normAutofit/>
          </a:bodyPr>
          <a:lstStyle/>
          <a:p>
            <a:r>
              <a:rPr lang="en-GB" sz="4800"/>
              <a:t>Experience of SEN so Far </a:t>
            </a:r>
          </a:p>
        </p:txBody>
      </p:sp>
      <p:sp>
        <p:nvSpPr>
          <p:cNvPr id="3" name="Subtitle 2">
            <a:extLst>
              <a:ext uri="{FF2B5EF4-FFF2-40B4-BE49-F238E27FC236}">
                <a16:creationId xmlns:a16="http://schemas.microsoft.com/office/drawing/2014/main" id="{2ABB314F-02EB-4EE0-9A2E-353C1FD3788A}"/>
              </a:ext>
            </a:extLst>
          </p:cNvPr>
          <p:cNvSpPr>
            <a:spLocks noGrp="1"/>
          </p:cNvSpPr>
          <p:nvPr>
            <p:ph type="subTitle" idx="1"/>
          </p:nvPr>
        </p:nvSpPr>
        <p:spPr>
          <a:xfrm>
            <a:off x="7867275" y="1231506"/>
            <a:ext cx="3207933" cy="4394988"/>
          </a:xfrm>
        </p:spPr>
        <p:txBody>
          <a:bodyPr anchor="ctr">
            <a:normAutofit/>
          </a:bodyPr>
          <a:lstStyle/>
          <a:p>
            <a:pPr algn="r"/>
            <a:r>
              <a:rPr lang="en-GB" dirty="0"/>
              <a:t>What have we discovered or experienced – Chance to discuss </a:t>
            </a:r>
            <a:endParaRPr lang="en-GB"/>
          </a:p>
        </p:txBody>
      </p:sp>
      <p:sp>
        <p:nvSpPr>
          <p:cNvPr id="12" name="Freeform: Shape 11">
            <a:extLst>
              <a:ext uri="{FF2B5EF4-FFF2-40B4-BE49-F238E27FC236}">
                <a16:creationId xmlns:a16="http://schemas.microsoft.com/office/drawing/2014/main" id="{19C71155-FE2E-4DAD-A34B-04706245E3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02742" y="3407199"/>
            <a:ext cx="2032000" cy="43602"/>
          </a:xfrm>
          <a:custGeom>
            <a:avLst/>
            <a:gdLst>
              <a:gd name="connsiteX0" fmla="*/ 103232 w 2032000"/>
              <a:gd name="connsiteY0" fmla="*/ 0 h 43602"/>
              <a:gd name="connsiteX1" fmla="*/ 114609 w 2032000"/>
              <a:gd name="connsiteY1" fmla="*/ 529 h 43602"/>
              <a:gd name="connsiteX2" fmla="*/ 124663 w 2032000"/>
              <a:gd name="connsiteY2" fmla="*/ 1588 h 43602"/>
              <a:gd name="connsiteX3" fmla="*/ 133394 w 2032000"/>
              <a:gd name="connsiteY3" fmla="*/ 3440 h 43602"/>
              <a:gd name="connsiteX4" fmla="*/ 141067 w 2032000"/>
              <a:gd name="connsiteY4" fmla="*/ 6085 h 43602"/>
              <a:gd name="connsiteX5" fmla="*/ 147946 w 2032000"/>
              <a:gd name="connsiteY5" fmla="*/ 8731 h 43602"/>
              <a:gd name="connsiteX6" fmla="*/ 154032 w 2032000"/>
              <a:gd name="connsiteY6" fmla="*/ 11377 h 43602"/>
              <a:gd name="connsiteX7" fmla="*/ 160382 w 2032000"/>
              <a:gd name="connsiteY7" fmla="*/ 14552 h 43602"/>
              <a:gd name="connsiteX8" fmla="*/ 166732 w 2032000"/>
              <a:gd name="connsiteY8" fmla="*/ 17727 h 43602"/>
              <a:gd name="connsiteX9" fmla="*/ 172817 w 2032000"/>
              <a:gd name="connsiteY9" fmla="*/ 20902 h 43602"/>
              <a:gd name="connsiteX10" fmla="*/ 179696 w 2032000"/>
              <a:gd name="connsiteY10" fmla="*/ 23548 h 43602"/>
              <a:gd name="connsiteX11" fmla="*/ 187369 w 2032000"/>
              <a:gd name="connsiteY11" fmla="*/ 25929 h 43602"/>
              <a:gd name="connsiteX12" fmla="*/ 196100 w 2032000"/>
              <a:gd name="connsiteY12" fmla="*/ 27781 h 43602"/>
              <a:gd name="connsiteX13" fmla="*/ 206155 w 2032000"/>
              <a:gd name="connsiteY13" fmla="*/ 29104 h 43602"/>
              <a:gd name="connsiteX14" fmla="*/ 217532 w 2032000"/>
              <a:gd name="connsiteY14" fmla="*/ 29369 h 43602"/>
              <a:gd name="connsiteX15" fmla="*/ 228909 w 2032000"/>
              <a:gd name="connsiteY15" fmla="*/ 29104 h 43602"/>
              <a:gd name="connsiteX16" fmla="*/ 238963 w 2032000"/>
              <a:gd name="connsiteY16" fmla="*/ 27781 h 43602"/>
              <a:gd name="connsiteX17" fmla="*/ 247694 w 2032000"/>
              <a:gd name="connsiteY17" fmla="*/ 25929 h 43602"/>
              <a:gd name="connsiteX18" fmla="*/ 255367 w 2032000"/>
              <a:gd name="connsiteY18" fmla="*/ 23548 h 43602"/>
              <a:gd name="connsiteX19" fmla="*/ 262246 w 2032000"/>
              <a:gd name="connsiteY19" fmla="*/ 20902 h 43602"/>
              <a:gd name="connsiteX20" fmla="*/ 268332 w 2032000"/>
              <a:gd name="connsiteY20" fmla="*/ 17727 h 43602"/>
              <a:gd name="connsiteX21" fmla="*/ 274682 w 2032000"/>
              <a:gd name="connsiteY21" fmla="*/ 14552 h 43602"/>
              <a:gd name="connsiteX22" fmla="*/ 281032 w 2032000"/>
              <a:gd name="connsiteY22" fmla="*/ 11377 h 43602"/>
              <a:gd name="connsiteX23" fmla="*/ 287117 w 2032000"/>
              <a:gd name="connsiteY23" fmla="*/ 8731 h 43602"/>
              <a:gd name="connsiteX24" fmla="*/ 293996 w 2032000"/>
              <a:gd name="connsiteY24" fmla="*/ 6085 h 43602"/>
              <a:gd name="connsiteX25" fmla="*/ 301669 w 2032000"/>
              <a:gd name="connsiteY25" fmla="*/ 3440 h 43602"/>
              <a:gd name="connsiteX26" fmla="*/ 310400 w 2032000"/>
              <a:gd name="connsiteY26" fmla="*/ 1588 h 43602"/>
              <a:gd name="connsiteX27" fmla="*/ 320455 w 2032000"/>
              <a:gd name="connsiteY27" fmla="*/ 529 h 43602"/>
              <a:gd name="connsiteX28" fmla="*/ 331832 w 2032000"/>
              <a:gd name="connsiteY28" fmla="*/ 0 h 43602"/>
              <a:gd name="connsiteX29" fmla="*/ 343209 w 2032000"/>
              <a:gd name="connsiteY29" fmla="*/ 529 h 43602"/>
              <a:gd name="connsiteX30" fmla="*/ 353263 w 2032000"/>
              <a:gd name="connsiteY30" fmla="*/ 1588 h 43602"/>
              <a:gd name="connsiteX31" fmla="*/ 361994 w 2032000"/>
              <a:gd name="connsiteY31" fmla="*/ 3440 h 43602"/>
              <a:gd name="connsiteX32" fmla="*/ 369667 w 2032000"/>
              <a:gd name="connsiteY32" fmla="*/ 6085 h 43602"/>
              <a:gd name="connsiteX33" fmla="*/ 376546 w 2032000"/>
              <a:gd name="connsiteY33" fmla="*/ 8731 h 43602"/>
              <a:gd name="connsiteX34" fmla="*/ 382632 w 2032000"/>
              <a:gd name="connsiteY34" fmla="*/ 11377 h 43602"/>
              <a:gd name="connsiteX35" fmla="*/ 388982 w 2032000"/>
              <a:gd name="connsiteY35" fmla="*/ 14552 h 43602"/>
              <a:gd name="connsiteX36" fmla="*/ 395332 w 2032000"/>
              <a:gd name="connsiteY36" fmla="*/ 17727 h 43602"/>
              <a:gd name="connsiteX37" fmla="*/ 401417 w 2032000"/>
              <a:gd name="connsiteY37" fmla="*/ 20902 h 43602"/>
              <a:gd name="connsiteX38" fmla="*/ 408296 w 2032000"/>
              <a:gd name="connsiteY38" fmla="*/ 23548 h 43602"/>
              <a:gd name="connsiteX39" fmla="*/ 415969 w 2032000"/>
              <a:gd name="connsiteY39" fmla="*/ 25929 h 43602"/>
              <a:gd name="connsiteX40" fmla="*/ 424700 w 2032000"/>
              <a:gd name="connsiteY40" fmla="*/ 27781 h 43602"/>
              <a:gd name="connsiteX41" fmla="*/ 434755 w 2032000"/>
              <a:gd name="connsiteY41" fmla="*/ 29104 h 43602"/>
              <a:gd name="connsiteX42" fmla="*/ 446132 w 2032000"/>
              <a:gd name="connsiteY42" fmla="*/ 29369 h 43602"/>
              <a:gd name="connsiteX43" fmla="*/ 457509 w 2032000"/>
              <a:gd name="connsiteY43" fmla="*/ 29104 h 43602"/>
              <a:gd name="connsiteX44" fmla="*/ 467563 w 2032000"/>
              <a:gd name="connsiteY44" fmla="*/ 27781 h 43602"/>
              <a:gd name="connsiteX45" fmla="*/ 476294 w 2032000"/>
              <a:gd name="connsiteY45" fmla="*/ 25929 h 43602"/>
              <a:gd name="connsiteX46" fmla="*/ 483967 w 2032000"/>
              <a:gd name="connsiteY46" fmla="*/ 23548 h 43602"/>
              <a:gd name="connsiteX47" fmla="*/ 490846 w 2032000"/>
              <a:gd name="connsiteY47" fmla="*/ 20902 h 43602"/>
              <a:gd name="connsiteX48" fmla="*/ 496932 w 2032000"/>
              <a:gd name="connsiteY48" fmla="*/ 17727 h 43602"/>
              <a:gd name="connsiteX49" fmla="*/ 503282 w 2032000"/>
              <a:gd name="connsiteY49" fmla="*/ 14552 h 43602"/>
              <a:gd name="connsiteX50" fmla="*/ 509632 w 2032000"/>
              <a:gd name="connsiteY50" fmla="*/ 11377 h 43602"/>
              <a:gd name="connsiteX51" fmla="*/ 515717 w 2032000"/>
              <a:gd name="connsiteY51" fmla="*/ 8731 h 43602"/>
              <a:gd name="connsiteX52" fmla="*/ 522596 w 2032000"/>
              <a:gd name="connsiteY52" fmla="*/ 6085 h 43602"/>
              <a:gd name="connsiteX53" fmla="*/ 530269 w 2032000"/>
              <a:gd name="connsiteY53" fmla="*/ 3440 h 43602"/>
              <a:gd name="connsiteX54" fmla="*/ 539000 w 2032000"/>
              <a:gd name="connsiteY54" fmla="*/ 1588 h 43602"/>
              <a:gd name="connsiteX55" fmla="*/ 549055 w 2032000"/>
              <a:gd name="connsiteY55" fmla="*/ 529 h 43602"/>
              <a:gd name="connsiteX56" fmla="*/ 560167 w 2032000"/>
              <a:gd name="connsiteY56" fmla="*/ 0 h 43602"/>
              <a:gd name="connsiteX57" fmla="*/ 571809 w 2032000"/>
              <a:gd name="connsiteY57" fmla="*/ 529 h 43602"/>
              <a:gd name="connsiteX58" fmla="*/ 581863 w 2032000"/>
              <a:gd name="connsiteY58" fmla="*/ 1588 h 43602"/>
              <a:gd name="connsiteX59" fmla="*/ 590594 w 2032000"/>
              <a:gd name="connsiteY59" fmla="*/ 3440 h 43602"/>
              <a:gd name="connsiteX60" fmla="*/ 598267 w 2032000"/>
              <a:gd name="connsiteY60" fmla="*/ 6085 h 43602"/>
              <a:gd name="connsiteX61" fmla="*/ 605146 w 2032000"/>
              <a:gd name="connsiteY61" fmla="*/ 8731 h 43602"/>
              <a:gd name="connsiteX62" fmla="*/ 611232 w 2032000"/>
              <a:gd name="connsiteY62" fmla="*/ 11377 h 43602"/>
              <a:gd name="connsiteX63" fmla="*/ 617582 w 2032000"/>
              <a:gd name="connsiteY63" fmla="*/ 14552 h 43602"/>
              <a:gd name="connsiteX64" fmla="*/ 623932 w 2032000"/>
              <a:gd name="connsiteY64" fmla="*/ 17727 h 43602"/>
              <a:gd name="connsiteX65" fmla="*/ 630017 w 2032000"/>
              <a:gd name="connsiteY65" fmla="*/ 20902 h 43602"/>
              <a:gd name="connsiteX66" fmla="*/ 636896 w 2032000"/>
              <a:gd name="connsiteY66" fmla="*/ 23548 h 43602"/>
              <a:gd name="connsiteX67" fmla="*/ 644569 w 2032000"/>
              <a:gd name="connsiteY67" fmla="*/ 25929 h 43602"/>
              <a:gd name="connsiteX68" fmla="*/ 653300 w 2032000"/>
              <a:gd name="connsiteY68" fmla="*/ 27781 h 43602"/>
              <a:gd name="connsiteX69" fmla="*/ 663355 w 2032000"/>
              <a:gd name="connsiteY69" fmla="*/ 29104 h 43602"/>
              <a:gd name="connsiteX70" fmla="*/ 674732 w 2032000"/>
              <a:gd name="connsiteY70" fmla="*/ 29369 h 43602"/>
              <a:gd name="connsiteX71" fmla="*/ 686109 w 2032000"/>
              <a:gd name="connsiteY71" fmla="*/ 29104 h 43602"/>
              <a:gd name="connsiteX72" fmla="*/ 696163 w 2032000"/>
              <a:gd name="connsiteY72" fmla="*/ 27781 h 43602"/>
              <a:gd name="connsiteX73" fmla="*/ 704894 w 2032000"/>
              <a:gd name="connsiteY73" fmla="*/ 25929 h 43602"/>
              <a:gd name="connsiteX74" fmla="*/ 712567 w 2032000"/>
              <a:gd name="connsiteY74" fmla="*/ 23548 h 43602"/>
              <a:gd name="connsiteX75" fmla="*/ 719446 w 2032000"/>
              <a:gd name="connsiteY75" fmla="*/ 20902 h 43602"/>
              <a:gd name="connsiteX76" fmla="*/ 725532 w 2032000"/>
              <a:gd name="connsiteY76" fmla="*/ 17727 h 43602"/>
              <a:gd name="connsiteX77" fmla="*/ 738232 w 2032000"/>
              <a:gd name="connsiteY77" fmla="*/ 11377 h 43602"/>
              <a:gd name="connsiteX78" fmla="*/ 744317 w 2032000"/>
              <a:gd name="connsiteY78" fmla="*/ 8731 h 43602"/>
              <a:gd name="connsiteX79" fmla="*/ 751196 w 2032000"/>
              <a:gd name="connsiteY79" fmla="*/ 6085 h 43602"/>
              <a:gd name="connsiteX80" fmla="*/ 758869 w 2032000"/>
              <a:gd name="connsiteY80" fmla="*/ 3440 h 43602"/>
              <a:gd name="connsiteX81" fmla="*/ 767600 w 2032000"/>
              <a:gd name="connsiteY81" fmla="*/ 1588 h 43602"/>
              <a:gd name="connsiteX82" fmla="*/ 777655 w 2032000"/>
              <a:gd name="connsiteY82" fmla="*/ 529 h 43602"/>
              <a:gd name="connsiteX83" fmla="*/ 789032 w 2032000"/>
              <a:gd name="connsiteY83" fmla="*/ 0 h 43602"/>
              <a:gd name="connsiteX84" fmla="*/ 800409 w 2032000"/>
              <a:gd name="connsiteY84" fmla="*/ 529 h 43602"/>
              <a:gd name="connsiteX85" fmla="*/ 810463 w 2032000"/>
              <a:gd name="connsiteY85" fmla="*/ 1588 h 43602"/>
              <a:gd name="connsiteX86" fmla="*/ 819194 w 2032000"/>
              <a:gd name="connsiteY86" fmla="*/ 3440 h 43602"/>
              <a:gd name="connsiteX87" fmla="*/ 826867 w 2032000"/>
              <a:gd name="connsiteY87" fmla="*/ 6085 h 43602"/>
              <a:gd name="connsiteX88" fmla="*/ 833746 w 2032000"/>
              <a:gd name="connsiteY88" fmla="*/ 8731 h 43602"/>
              <a:gd name="connsiteX89" fmla="*/ 839832 w 2032000"/>
              <a:gd name="connsiteY89" fmla="*/ 11377 h 43602"/>
              <a:gd name="connsiteX90" fmla="*/ 846182 w 2032000"/>
              <a:gd name="connsiteY90" fmla="*/ 14552 h 43602"/>
              <a:gd name="connsiteX91" fmla="*/ 852532 w 2032000"/>
              <a:gd name="connsiteY91" fmla="*/ 17727 h 43602"/>
              <a:gd name="connsiteX92" fmla="*/ 858617 w 2032000"/>
              <a:gd name="connsiteY92" fmla="*/ 20902 h 43602"/>
              <a:gd name="connsiteX93" fmla="*/ 865496 w 2032000"/>
              <a:gd name="connsiteY93" fmla="*/ 23548 h 43602"/>
              <a:gd name="connsiteX94" fmla="*/ 873169 w 2032000"/>
              <a:gd name="connsiteY94" fmla="*/ 25929 h 43602"/>
              <a:gd name="connsiteX95" fmla="*/ 881900 w 2032000"/>
              <a:gd name="connsiteY95" fmla="*/ 27781 h 43602"/>
              <a:gd name="connsiteX96" fmla="*/ 891955 w 2032000"/>
              <a:gd name="connsiteY96" fmla="*/ 29104 h 43602"/>
              <a:gd name="connsiteX97" fmla="*/ 901700 w 2032000"/>
              <a:gd name="connsiteY97" fmla="*/ 29331 h 43602"/>
              <a:gd name="connsiteX98" fmla="*/ 911445 w 2032000"/>
              <a:gd name="connsiteY98" fmla="*/ 29104 h 43602"/>
              <a:gd name="connsiteX99" fmla="*/ 921499 w 2032000"/>
              <a:gd name="connsiteY99" fmla="*/ 27781 h 43602"/>
              <a:gd name="connsiteX100" fmla="*/ 930231 w 2032000"/>
              <a:gd name="connsiteY100" fmla="*/ 25929 h 43602"/>
              <a:gd name="connsiteX101" fmla="*/ 937904 w 2032000"/>
              <a:gd name="connsiteY101" fmla="*/ 23548 h 43602"/>
              <a:gd name="connsiteX102" fmla="*/ 944783 w 2032000"/>
              <a:gd name="connsiteY102" fmla="*/ 20902 h 43602"/>
              <a:gd name="connsiteX103" fmla="*/ 950868 w 2032000"/>
              <a:gd name="connsiteY103" fmla="*/ 17727 h 43602"/>
              <a:gd name="connsiteX104" fmla="*/ 957218 w 2032000"/>
              <a:gd name="connsiteY104" fmla="*/ 14552 h 43602"/>
              <a:gd name="connsiteX105" fmla="*/ 963568 w 2032000"/>
              <a:gd name="connsiteY105" fmla="*/ 11377 h 43602"/>
              <a:gd name="connsiteX106" fmla="*/ 969654 w 2032000"/>
              <a:gd name="connsiteY106" fmla="*/ 8731 h 43602"/>
              <a:gd name="connsiteX107" fmla="*/ 976533 w 2032000"/>
              <a:gd name="connsiteY107" fmla="*/ 6085 h 43602"/>
              <a:gd name="connsiteX108" fmla="*/ 984206 w 2032000"/>
              <a:gd name="connsiteY108" fmla="*/ 3440 h 43602"/>
              <a:gd name="connsiteX109" fmla="*/ 992937 w 2032000"/>
              <a:gd name="connsiteY109" fmla="*/ 1588 h 43602"/>
              <a:gd name="connsiteX110" fmla="*/ 1002991 w 2032000"/>
              <a:gd name="connsiteY110" fmla="*/ 529 h 43602"/>
              <a:gd name="connsiteX111" fmla="*/ 1014368 w 2032000"/>
              <a:gd name="connsiteY111" fmla="*/ 0 h 43602"/>
              <a:gd name="connsiteX112" fmla="*/ 1016000 w 2032000"/>
              <a:gd name="connsiteY112" fmla="*/ 76 h 43602"/>
              <a:gd name="connsiteX113" fmla="*/ 1017632 w 2032000"/>
              <a:gd name="connsiteY113" fmla="*/ 0 h 43602"/>
              <a:gd name="connsiteX114" fmla="*/ 1029009 w 2032000"/>
              <a:gd name="connsiteY114" fmla="*/ 529 h 43602"/>
              <a:gd name="connsiteX115" fmla="*/ 1039063 w 2032000"/>
              <a:gd name="connsiteY115" fmla="*/ 1588 h 43602"/>
              <a:gd name="connsiteX116" fmla="*/ 1047794 w 2032000"/>
              <a:gd name="connsiteY116" fmla="*/ 3440 h 43602"/>
              <a:gd name="connsiteX117" fmla="*/ 1055467 w 2032000"/>
              <a:gd name="connsiteY117" fmla="*/ 6085 h 43602"/>
              <a:gd name="connsiteX118" fmla="*/ 1062346 w 2032000"/>
              <a:gd name="connsiteY118" fmla="*/ 8731 h 43602"/>
              <a:gd name="connsiteX119" fmla="*/ 1068432 w 2032000"/>
              <a:gd name="connsiteY119" fmla="*/ 11377 h 43602"/>
              <a:gd name="connsiteX120" fmla="*/ 1074782 w 2032000"/>
              <a:gd name="connsiteY120" fmla="*/ 14552 h 43602"/>
              <a:gd name="connsiteX121" fmla="*/ 1081132 w 2032000"/>
              <a:gd name="connsiteY121" fmla="*/ 17727 h 43602"/>
              <a:gd name="connsiteX122" fmla="*/ 1087217 w 2032000"/>
              <a:gd name="connsiteY122" fmla="*/ 20902 h 43602"/>
              <a:gd name="connsiteX123" fmla="*/ 1094096 w 2032000"/>
              <a:gd name="connsiteY123" fmla="*/ 23548 h 43602"/>
              <a:gd name="connsiteX124" fmla="*/ 1101769 w 2032000"/>
              <a:gd name="connsiteY124" fmla="*/ 25929 h 43602"/>
              <a:gd name="connsiteX125" fmla="*/ 1110501 w 2032000"/>
              <a:gd name="connsiteY125" fmla="*/ 27781 h 43602"/>
              <a:gd name="connsiteX126" fmla="*/ 1120555 w 2032000"/>
              <a:gd name="connsiteY126" fmla="*/ 29104 h 43602"/>
              <a:gd name="connsiteX127" fmla="*/ 1130300 w 2032000"/>
              <a:gd name="connsiteY127" fmla="*/ 29331 h 43602"/>
              <a:gd name="connsiteX128" fmla="*/ 1140045 w 2032000"/>
              <a:gd name="connsiteY128" fmla="*/ 29104 h 43602"/>
              <a:gd name="connsiteX129" fmla="*/ 1150100 w 2032000"/>
              <a:gd name="connsiteY129" fmla="*/ 27781 h 43602"/>
              <a:gd name="connsiteX130" fmla="*/ 1158831 w 2032000"/>
              <a:gd name="connsiteY130" fmla="*/ 25929 h 43602"/>
              <a:gd name="connsiteX131" fmla="*/ 1166504 w 2032000"/>
              <a:gd name="connsiteY131" fmla="*/ 23548 h 43602"/>
              <a:gd name="connsiteX132" fmla="*/ 1173383 w 2032000"/>
              <a:gd name="connsiteY132" fmla="*/ 20902 h 43602"/>
              <a:gd name="connsiteX133" fmla="*/ 1179468 w 2032000"/>
              <a:gd name="connsiteY133" fmla="*/ 17727 h 43602"/>
              <a:gd name="connsiteX134" fmla="*/ 1185818 w 2032000"/>
              <a:gd name="connsiteY134" fmla="*/ 14552 h 43602"/>
              <a:gd name="connsiteX135" fmla="*/ 1192168 w 2032000"/>
              <a:gd name="connsiteY135" fmla="*/ 11377 h 43602"/>
              <a:gd name="connsiteX136" fmla="*/ 1198254 w 2032000"/>
              <a:gd name="connsiteY136" fmla="*/ 8731 h 43602"/>
              <a:gd name="connsiteX137" fmla="*/ 1205133 w 2032000"/>
              <a:gd name="connsiteY137" fmla="*/ 6085 h 43602"/>
              <a:gd name="connsiteX138" fmla="*/ 1212806 w 2032000"/>
              <a:gd name="connsiteY138" fmla="*/ 3440 h 43602"/>
              <a:gd name="connsiteX139" fmla="*/ 1221537 w 2032000"/>
              <a:gd name="connsiteY139" fmla="*/ 1588 h 43602"/>
              <a:gd name="connsiteX140" fmla="*/ 1231591 w 2032000"/>
              <a:gd name="connsiteY140" fmla="*/ 529 h 43602"/>
              <a:gd name="connsiteX141" fmla="*/ 1242968 w 2032000"/>
              <a:gd name="connsiteY141" fmla="*/ 0 h 43602"/>
              <a:gd name="connsiteX142" fmla="*/ 1254345 w 2032000"/>
              <a:gd name="connsiteY142" fmla="*/ 529 h 43602"/>
              <a:gd name="connsiteX143" fmla="*/ 1264400 w 2032000"/>
              <a:gd name="connsiteY143" fmla="*/ 1588 h 43602"/>
              <a:gd name="connsiteX144" fmla="*/ 1273131 w 2032000"/>
              <a:gd name="connsiteY144" fmla="*/ 3440 h 43602"/>
              <a:gd name="connsiteX145" fmla="*/ 1280804 w 2032000"/>
              <a:gd name="connsiteY145" fmla="*/ 6085 h 43602"/>
              <a:gd name="connsiteX146" fmla="*/ 1287683 w 2032000"/>
              <a:gd name="connsiteY146" fmla="*/ 8731 h 43602"/>
              <a:gd name="connsiteX147" fmla="*/ 1293768 w 2032000"/>
              <a:gd name="connsiteY147" fmla="*/ 11377 h 43602"/>
              <a:gd name="connsiteX148" fmla="*/ 1300118 w 2032000"/>
              <a:gd name="connsiteY148" fmla="*/ 14552 h 43602"/>
              <a:gd name="connsiteX149" fmla="*/ 1306468 w 2032000"/>
              <a:gd name="connsiteY149" fmla="*/ 17727 h 43602"/>
              <a:gd name="connsiteX150" fmla="*/ 1312554 w 2032000"/>
              <a:gd name="connsiteY150" fmla="*/ 20902 h 43602"/>
              <a:gd name="connsiteX151" fmla="*/ 1319433 w 2032000"/>
              <a:gd name="connsiteY151" fmla="*/ 23548 h 43602"/>
              <a:gd name="connsiteX152" fmla="*/ 1327106 w 2032000"/>
              <a:gd name="connsiteY152" fmla="*/ 25929 h 43602"/>
              <a:gd name="connsiteX153" fmla="*/ 1335837 w 2032000"/>
              <a:gd name="connsiteY153" fmla="*/ 27781 h 43602"/>
              <a:gd name="connsiteX154" fmla="*/ 1345891 w 2032000"/>
              <a:gd name="connsiteY154" fmla="*/ 29104 h 43602"/>
              <a:gd name="connsiteX155" fmla="*/ 1357268 w 2032000"/>
              <a:gd name="connsiteY155" fmla="*/ 29369 h 43602"/>
              <a:gd name="connsiteX156" fmla="*/ 1368645 w 2032000"/>
              <a:gd name="connsiteY156" fmla="*/ 29104 h 43602"/>
              <a:gd name="connsiteX157" fmla="*/ 1378700 w 2032000"/>
              <a:gd name="connsiteY157" fmla="*/ 27781 h 43602"/>
              <a:gd name="connsiteX158" fmla="*/ 1387431 w 2032000"/>
              <a:gd name="connsiteY158" fmla="*/ 25929 h 43602"/>
              <a:gd name="connsiteX159" fmla="*/ 1395104 w 2032000"/>
              <a:gd name="connsiteY159" fmla="*/ 23548 h 43602"/>
              <a:gd name="connsiteX160" fmla="*/ 1401983 w 2032000"/>
              <a:gd name="connsiteY160" fmla="*/ 20902 h 43602"/>
              <a:gd name="connsiteX161" fmla="*/ 1408068 w 2032000"/>
              <a:gd name="connsiteY161" fmla="*/ 17727 h 43602"/>
              <a:gd name="connsiteX162" fmla="*/ 1414418 w 2032000"/>
              <a:gd name="connsiteY162" fmla="*/ 14552 h 43602"/>
              <a:gd name="connsiteX163" fmla="*/ 1420768 w 2032000"/>
              <a:gd name="connsiteY163" fmla="*/ 11377 h 43602"/>
              <a:gd name="connsiteX164" fmla="*/ 1426854 w 2032000"/>
              <a:gd name="connsiteY164" fmla="*/ 8731 h 43602"/>
              <a:gd name="connsiteX165" fmla="*/ 1433733 w 2032000"/>
              <a:gd name="connsiteY165" fmla="*/ 6085 h 43602"/>
              <a:gd name="connsiteX166" fmla="*/ 1441406 w 2032000"/>
              <a:gd name="connsiteY166" fmla="*/ 3440 h 43602"/>
              <a:gd name="connsiteX167" fmla="*/ 1450137 w 2032000"/>
              <a:gd name="connsiteY167" fmla="*/ 1588 h 43602"/>
              <a:gd name="connsiteX168" fmla="*/ 1460191 w 2032000"/>
              <a:gd name="connsiteY168" fmla="*/ 529 h 43602"/>
              <a:gd name="connsiteX169" fmla="*/ 1471304 w 2032000"/>
              <a:gd name="connsiteY169" fmla="*/ 0 h 43602"/>
              <a:gd name="connsiteX170" fmla="*/ 1482945 w 2032000"/>
              <a:gd name="connsiteY170" fmla="*/ 529 h 43602"/>
              <a:gd name="connsiteX171" fmla="*/ 1493000 w 2032000"/>
              <a:gd name="connsiteY171" fmla="*/ 1588 h 43602"/>
              <a:gd name="connsiteX172" fmla="*/ 1501731 w 2032000"/>
              <a:gd name="connsiteY172" fmla="*/ 3440 h 43602"/>
              <a:gd name="connsiteX173" fmla="*/ 1509404 w 2032000"/>
              <a:gd name="connsiteY173" fmla="*/ 6085 h 43602"/>
              <a:gd name="connsiteX174" fmla="*/ 1516283 w 2032000"/>
              <a:gd name="connsiteY174" fmla="*/ 8731 h 43602"/>
              <a:gd name="connsiteX175" fmla="*/ 1522368 w 2032000"/>
              <a:gd name="connsiteY175" fmla="*/ 11377 h 43602"/>
              <a:gd name="connsiteX176" fmla="*/ 1528718 w 2032000"/>
              <a:gd name="connsiteY176" fmla="*/ 14552 h 43602"/>
              <a:gd name="connsiteX177" fmla="*/ 1535068 w 2032000"/>
              <a:gd name="connsiteY177" fmla="*/ 17727 h 43602"/>
              <a:gd name="connsiteX178" fmla="*/ 1541154 w 2032000"/>
              <a:gd name="connsiteY178" fmla="*/ 20902 h 43602"/>
              <a:gd name="connsiteX179" fmla="*/ 1548033 w 2032000"/>
              <a:gd name="connsiteY179" fmla="*/ 23548 h 43602"/>
              <a:gd name="connsiteX180" fmla="*/ 1555706 w 2032000"/>
              <a:gd name="connsiteY180" fmla="*/ 25929 h 43602"/>
              <a:gd name="connsiteX181" fmla="*/ 1564437 w 2032000"/>
              <a:gd name="connsiteY181" fmla="*/ 27781 h 43602"/>
              <a:gd name="connsiteX182" fmla="*/ 1574491 w 2032000"/>
              <a:gd name="connsiteY182" fmla="*/ 29104 h 43602"/>
              <a:gd name="connsiteX183" fmla="*/ 1585868 w 2032000"/>
              <a:gd name="connsiteY183" fmla="*/ 29369 h 43602"/>
              <a:gd name="connsiteX184" fmla="*/ 1597245 w 2032000"/>
              <a:gd name="connsiteY184" fmla="*/ 29104 h 43602"/>
              <a:gd name="connsiteX185" fmla="*/ 1607300 w 2032000"/>
              <a:gd name="connsiteY185" fmla="*/ 27781 h 43602"/>
              <a:gd name="connsiteX186" fmla="*/ 1616031 w 2032000"/>
              <a:gd name="connsiteY186" fmla="*/ 25929 h 43602"/>
              <a:gd name="connsiteX187" fmla="*/ 1623704 w 2032000"/>
              <a:gd name="connsiteY187" fmla="*/ 23548 h 43602"/>
              <a:gd name="connsiteX188" fmla="*/ 1630583 w 2032000"/>
              <a:gd name="connsiteY188" fmla="*/ 20902 h 43602"/>
              <a:gd name="connsiteX189" fmla="*/ 1636668 w 2032000"/>
              <a:gd name="connsiteY189" fmla="*/ 17727 h 43602"/>
              <a:gd name="connsiteX190" fmla="*/ 1649368 w 2032000"/>
              <a:gd name="connsiteY190" fmla="*/ 11377 h 43602"/>
              <a:gd name="connsiteX191" fmla="*/ 1655454 w 2032000"/>
              <a:gd name="connsiteY191" fmla="*/ 8731 h 43602"/>
              <a:gd name="connsiteX192" fmla="*/ 1662333 w 2032000"/>
              <a:gd name="connsiteY192" fmla="*/ 6085 h 43602"/>
              <a:gd name="connsiteX193" fmla="*/ 1670006 w 2032000"/>
              <a:gd name="connsiteY193" fmla="*/ 3440 h 43602"/>
              <a:gd name="connsiteX194" fmla="*/ 1678737 w 2032000"/>
              <a:gd name="connsiteY194" fmla="*/ 1588 h 43602"/>
              <a:gd name="connsiteX195" fmla="*/ 1688791 w 2032000"/>
              <a:gd name="connsiteY195" fmla="*/ 529 h 43602"/>
              <a:gd name="connsiteX196" fmla="*/ 1700168 w 2032000"/>
              <a:gd name="connsiteY196" fmla="*/ 0 h 43602"/>
              <a:gd name="connsiteX197" fmla="*/ 1711545 w 2032000"/>
              <a:gd name="connsiteY197" fmla="*/ 529 h 43602"/>
              <a:gd name="connsiteX198" fmla="*/ 1721600 w 2032000"/>
              <a:gd name="connsiteY198" fmla="*/ 1588 h 43602"/>
              <a:gd name="connsiteX199" fmla="*/ 1730331 w 2032000"/>
              <a:gd name="connsiteY199" fmla="*/ 3440 h 43602"/>
              <a:gd name="connsiteX200" fmla="*/ 1738004 w 2032000"/>
              <a:gd name="connsiteY200" fmla="*/ 6085 h 43602"/>
              <a:gd name="connsiteX201" fmla="*/ 1744883 w 2032000"/>
              <a:gd name="connsiteY201" fmla="*/ 8731 h 43602"/>
              <a:gd name="connsiteX202" fmla="*/ 1750968 w 2032000"/>
              <a:gd name="connsiteY202" fmla="*/ 11377 h 43602"/>
              <a:gd name="connsiteX203" fmla="*/ 1757318 w 2032000"/>
              <a:gd name="connsiteY203" fmla="*/ 14552 h 43602"/>
              <a:gd name="connsiteX204" fmla="*/ 1763668 w 2032000"/>
              <a:gd name="connsiteY204" fmla="*/ 17727 h 43602"/>
              <a:gd name="connsiteX205" fmla="*/ 1769754 w 2032000"/>
              <a:gd name="connsiteY205" fmla="*/ 20902 h 43602"/>
              <a:gd name="connsiteX206" fmla="*/ 1776633 w 2032000"/>
              <a:gd name="connsiteY206" fmla="*/ 23548 h 43602"/>
              <a:gd name="connsiteX207" fmla="*/ 1784306 w 2032000"/>
              <a:gd name="connsiteY207" fmla="*/ 25929 h 43602"/>
              <a:gd name="connsiteX208" fmla="*/ 1793037 w 2032000"/>
              <a:gd name="connsiteY208" fmla="*/ 27781 h 43602"/>
              <a:gd name="connsiteX209" fmla="*/ 1803091 w 2032000"/>
              <a:gd name="connsiteY209" fmla="*/ 29104 h 43602"/>
              <a:gd name="connsiteX210" fmla="*/ 1814468 w 2032000"/>
              <a:gd name="connsiteY210" fmla="*/ 29369 h 43602"/>
              <a:gd name="connsiteX211" fmla="*/ 1825845 w 2032000"/>
              <a:gd name="connsiteY211" fmla="*/ 29104 h 43602"/>
              <a:gd name="connsiteX212" fmla="*/ 1835900 w 2032000"/>
              <a:gd name="connsiteY212" fmla="*/ 27781 h 43602"/>
              <a:gd name="connsiteX213" fmla="*/ 1844631 w 2032000"/>
              <a:gd name="connsiteY213" fmla="*/ 25929 h 43602"/>
              <a:gd name="connsiteX214" fmla="*/ 1852304 w 2032000"/>
              <a:gd name="connsiteY214" fmla="*/ 23548 h 43602"/>
              <a:gd name="connsiteX215" fmla="*/ 1859183 w 2032000"/>
              <a:gd name="connsiteY215" fmla="*/ 20902 h 43602"/>
              <a:gd name="connsiteX216" fmla="*/ 1865268 w 2032000"/>
              <a:gd name="connsiteY216" fmla="*/ 17727 h 43602"/>
              <a:gd name="connsiteX217" fmla="*/ 1871618 w 2032000"/>
              <a:gd name="connsiteY217" fmla="*/ 14552 h 43602"/>
              <a:gd name="connsiteX218" fmla="*/ 1877968 w 2032000"/>
              <a:gd name="connsiteY218" fmla="*/ 11377 h 43602"/>
              <a:gd name="connsiteX219" fmla="*/ 1884054 w 2032000"/>
              <a:gd name="connsiteY219" fmla="*/ 8731 h 43602"/>
              <a:gd name="connsiteX220" fmla="*/ 1890933 w 2032000"/>
              <a:gd name="connsiteY220" fmla="*/ 6085 h 43602"/>
              <a:gd name="connsiteX221" fmla="*/ 1898606 w 2032000"/>
              <a:gd name="connsiteY221" fmla="*/ 3440 h 43602"/>
              <a:gd name="connsiteX222" fmla="*/ 1907337 w 2032000"/>
              <a:gd name="connsiteY222" fmla="*/ 1588 h 43602"/>
              <a:gd name="connsiteX223" fmla="*/ 1917391 w 2032000"/>
              <a:gd name="connsiteY223" fmla="*/ 529 h 43602"/>
              <a:gd name="connsiteX224" fmla="*/ 1928768 w 2032000"/>
              <a:gd name="connsiteY224" fmla="*/ 0 h 43602"/>
              <a:gd name="connsiteX225" fmla="*/ 1940145 w 2032000"/>
              <a:gd name="connsiteY225" fmla="*/ 529 h 43602"/>
              <a:gd name="connsiteX226" fmla="*/ 1950200 w 2032000"/>
              <a:gd name="connsiteY226" fmla="*/ 1588 h 43602"/>
              <a:gd name="connsiteX227" fmla="*/ 1958931 w 2032000"/>
              <a:gd name="connsiteY227" fmla="*/ 3440 h 43602"/>
              <a:gd name="connsiteX228" fmla="*/ 1966604 w 2032000"/>
              <a:gd name="connsiteY228" fmla="*/ 6085 h 43602"/>
              <a:gd name="connsiteX229" fmla="*/ 1973483 w 2032000"/>
              <a:gd name="connsiteY229" fmla="*/ 8731 h 43602"/>
              <a:gd name="connsiteX230" fmla="*/ 1979568 w 2032000"/>
              <a:gd name="connsiteY230" fmla="*/ 11377 h 43602"/>
              <a:gd name="connsiteX231" fmla="*/ 1985918 w 2032000"/>
              <a:gd name="connsiteY231" fmla="*/ 14552 h 43602"/>
              <a:gd name="connsiteX232" fmla="*/ 1992268 w 2032000"/>
              <a:gd name="connsiteY232" fmla="*/ 17727 h 43602"/>
              <a:gd name="connsiteX233" fmla="*/ 1998354 w 2032000"/>
              <a:gd name="connsiteY233" fmla="*/ 20902 h 43602"/>
              <a:gd name="connsiteX234" fmla="*/ 2005233 w 2032000"/>
              <a:gd name="connsiteY234" fmla="*/ 23548 h 43602"/>
              <a:gd name="connsiteX235" fmla="*/ 2012906 w 2032000"/>
              <a:gd name="connsiteY235" fmla="*/ 25929 h 43602"/>
              <a:gd name="connsiteX236" fmla="*/ 2021637 w 2032000"/>
              <a:gd name="connsiteY236" fmla="*/ 27781 h 43602"/>
              <a:gd name="connsiteX237" fmla="*/ 2031691 w 2032000"/>
              <a:gd name="connsiteY237" fmla="*/ 29104 h 43602"/>
              <a:gd name="connsiteX238" fmla="*/ 2032000 w 2032000"/>
              <a:gd name="connsiteY238" fmla="*/ 29111 h 43602"/>
              <a:gd name="connsiteX239" fmla="*/ 2032000 w 2032000"/>
              <a:gd name="connsiteY239" fmla="*/ 43344 h 43602"/>
              <a:gd name="connsiteX240" fmla="*/ 2031691 w 2032000"/>
              <a:gd name="connsiteY240" fmla="*/ 43337 h 43602"/>
              <a:gd name="connsiteX241" fmla="*/ 2021637 w 2032000"/>
              <a:gd name="connsiteY241" fmla="*/ 42014 h 43602"/>
              <a:gd name="connsiteX242" fmla="*/ 2012906 w 2032000"/>
              <a:gd name="connsiteY242" fmla="*/ 40162 h 43602"/>
              <a:gd name="connsiteX243" fmla="*/ 2005233 w 2032000"/>
              <a:gd name="connsiteY243" fmla="*/ 37781 h 43602"/>
              <a:gd name="connsiteX244" fmla="*/ 1998354 w 2032000"/>
              <a:gd name="connsiteY244" fmla="*/ 35135 h 43602"/>
              <a:gd name="connsiteX245" fmla="*/ 1992268 w 2032000"/>
              <a:gd name="connsiteY245" fmla="*/ 31960 h 43602"/>
              <a:gd name="connsiteX246" fmla="*/ 1985918 w 2032000"/>
              <a:gd name="connsiteY246" fmla="*/ 28785 h 43602"/>
              <a:gd name="connsiteX247" fmla="*/ 1979568 w 2032000"/>
              <a:gd name="connsiteY247" fmla="*/ 25610 h 43602"/>
              <a:gd name="connsiteX248" fmla="*/ 1973483 w 2032000"/>
              <a:gd name="connsiteY248" fmla="*/ 22964 h 43602"/>
              <a:gd name="connsiteX249" fmla="*/ 1966604 w 2032000"/>
              <a:gd name="connsiteY249" fmla="*/ 20318 h 43602"/>
              <a:gd name="connsiteX250" fmla="*/ 1958931 w 2032000"/>
              <a:gd name="connsiteY250" fmla="*/ 17673 h 43602"/>
              <a:gd name="connsiteX251" fmla="*/ 1950200 w 2032000"/>
              <a:gd name="connsiteY251" fmla="*/ 15821 h 43602"/>
              <a:gd name="connsiteX252" fmla="*/ 1940145 w 2032000"/>
              <a:gd name="connsiteY252" fmla="*/ 14762 h 43602"/>
              <a:gd name="connsiteX253" fmla="*/ 1928768 w 2032000"/>
              <a:gd name="connsiteY253" fmla="*/ 14233 h 43602"/>
              <a:gd name="connsiteX254" fmla="*/ 1917391 w 2032000"/>
              <a:gd name="connsiteY254" fmla="*/ 14762 h 43602"/>
              <a:gd name="connsiteX255" fmla="*/ 1907337 w 2032000"/>
              <a:gd name="connsiteY255" fmla="*/ 15821 h 43602"/>
              <a:gd name="connsiteX256" fmla="*/ 1898606 w 2032000"/>
              <a:gd name="connsiteY256" fmla="*/ 17673 h 43602"/>
              <a:gd name="connsiteX257" fmla="*/ 1890933 w 2032000"/>
              <a:gd name="connsiteY257" fmla="*/ 20318 h 43602"/>
              <a:gd name="connsiteX258" fmla="*/ 1884054 w 2032000"/>
              <a:gd name="connsiteY258" fmla="*/ 22964 h 43602"/>
              <a:gd name="connsiteX259" fmla="*/ 1877968 w 2032000"/>
              <a:gd name="connsiteY259" fmla="*/ 25610 h 43602"/>
              <a:gd name="connsiteX260" fmla="*/ 1871618 w 2032000"/>
              <a:gd name="connsiteY260" fmla="*/ 28785 h 43602"/>
              <a:gd name="connsiteX261" fmla="*/ 1865268 w 2032000"/>
              <a:gd name="connsiteY261" fmla="*/ 31960 h 43602"/>
              <a:gd name="connsiteX262" fmla="*/ 1859183 w 2032000"/>
              <a:gd name="connsiteY262" fmla="*/ 35135 h 43602"/>
              <a:gd name="connsiteX263" fmla="*/ 1852304 w 2032000"/>
              <a:gd name="connsiteY263" fmla="*/ 37781 h 43602"/>
              <a:gd name="connsiteX264" fmla="*/ 1844631 w 2032000"/>
              <a:gd name="connsiteY264" fmla="*/ 40162 h 43602"/>
              <a:gd name="connsiteX265" fmla="*/ 1835900 w 2032000"/>
              <a:gd name="connsiteY265" fmla="*/ 42014 h 43602"/>
              <a:gd name="connsiteX266" fmla="*/ 1825845 w 2032000"/>
              <a:gd name="connsiteY266" fmla="*/ 43337 h 43602"/>
              <a:gd name="connsiteX267" fmla="*/ 1814468 w 2032000"/>
              <a:gd name="connsiteY267" fmla="*/ 43602 h 43602"/>
              <a:gd name="connsiteX268" fmla="*/ 1803091 w 2032000"/>
              <a:gd name="connsiteY268" fmla="*/ 43337 h 43602"/>
              <a:gd name="connsiteX269" fmla="*/ 1793037 w 2032000"/>
              <a:gd name="connsiteY269" fmla="*/ 42014 h 43602"/>
              <a:gd name="connsiteX270" fmla="*/ 1784306 w 2032000"/>
              <a:gd name="connsiteY270" fmla="*/ 40162 h 43602"/>
              <a:gd name="connsiteX271" fmla="*/ 1776633 w 2032000"/>
              <a:gd name="connsiteY271" fmla="*/ 37781 h 43602"/>
              <a:gd name="connsiteX272" fmla="*/ 1769754 w 2032000"/>
              <a:gd name="connsiteY272" fmla="*/ 35135 h 43602"/>
              <a:gd name="connsiteX273" fmla="*/ 1763668 w 2032000"/>
              <a:gd name="connsiteY273" fmla="*/ 31960 h 43602"/>
              <a:gd name="connsiteX274" fmla="*/ 1757318 w 2032000"/>
              <a:gd name="connsiteY274" fmla="*/ 28785 h 43602"/>
              <a:gd name="connsiteX275" fmla="*/ 1750968 w 2032000"/>
              <a:gd name="connsiteY275" fmla="*/ 25610 h 43602"/>
              <a:gd name="connsiteX276" fmla="*/ 1744883 w 2032000"/>
              <a:gd name="connsiteY276" fmla="*/ 22964 h 43602"/>
              <a:gd name="connsiteX277" fmla="*/ 1738004 w 2032000"/>
              <a:gd name="connsiteY277" fmla="*/ 20318 h 43602"/>
              <a:gd name="connsiteX278" fmla="*/ 1730331 w 2032000"/>
              <a:gd name="connsiteY278" fmla="*/ 17673 h 43602"/>
              <a:gd name="connsiteX279" fmla="*/ 1721600 w 2032000"/>
              <a:gd name="connsiteY279" fmla="*/ 15821 h 43602"/>
              <a:gd name="connsiteX280" fmla="*/ 1711545 w 2032000"/>
              <a:gd name="connsiteY280" fmla="*/ 14762 h 43602"/>
              <a:gd name="connsiteX281" fmla="*/ 1700168 w 2032000"/>
              <a:gd name="connsiteY281" fmla="*/ 14233 h 43602"/>
              <a:gd name="connsiteX282" fmla="*/ 1688791 w 2032000"/>
              <a:gd name="connsiteY282" fmla="*/ 14762 h 43602"/>
              <a:gd name="connsiteX283" fmla="*/ 1678737 w 2032000"/>
              <a:gd name="connsiteY283" fmla="*/ 15821 h 43602"/>
              <a:gd name="connsiteX284" fmla="*/ 1670006 w 2032000"/>
              <a:gd name="connsiteY284" fmla="*/ 17673 h 43602"/>
              <a:gd name="connsiteX285" fmla="*/ 1662333 w 2032000"/>
              <a:gd name="connsiteY285" fmla="*/ 20318 h 43602"/>
              <a:gd name="connsiteX286" fmla="*/ 1655454 w 2032000"/>
              <a:gd name="connsiteY286" fmla="*/ 22964 h 43602"/>
              <a:gd name="connsiteX287" fmla="*/ 1649368 w 2032000"/>
              <a:gd name="connsiteY287" fmla="*/ 25610 h 43602"/>
              <a:gd name="connsiteX288" fmla="*/ 1636668 w 2032000"/>
              <a:gd name="connsiteY288" fmla="*/ 31960 h 43602"/>
              <a:gd name="connsiteX289" fmla="*/ 1630583 w 2032000"/>
              <a:gd name="connsiteY289" fmla="*/ 35135 h 43602"/>
              <a:gd name="connsiteX290" fmla="*/ 1623704 w 2032000"/>
              <a:gd name="connsiteY290" fmla="*/ 37781 h 43602"/>
              <a:gd name="connsiteX291" fmla="*/ 1616031 w 2032000"/>
              <a:gd name="connsiteY291" fmla="*/ 40162 h 43602"/>
              <a:gd name="connsiteX292" fmla="*/ 1607300 w 2032000"/>
              <a:gd name="connsiteY292" fmla="*/ 42014 h 43602"/>
              <a:gd name="connsiteX293" fmla="*/ 1597245 w 2032000"/>
              <a:gd name="connsiteY293" fmla="*/ 43337 h 43602"/>
              <a:gd name="connsiteX294" fmla="*/ 1585868 w 2032000"/>
              <a:gd name="connsiteY294" fmla="*/ 43602 h 43602"/>
              <a:gd name="connsiteX295" fmla="*/ 1574491 w 2032000"/>
              <a:gd name="connsiteY295" fmla="*/ 43337 h 43602"/>
              <a:gd name="connsiteX296" fmla="*/ 1564437 w 2032000"/>
              <a:gd name="connsiteY296" fmla="*/ 42014 h 43602"/>
              <a:gd name="connsiteX297" fmla="*/ 1555706 w 2032000"/>
              <a:gd name="connsiteY297" fmla="*/ 40162 h 43602"/>
              <a:gd name="connsiteX298" fmla="*/ 1548033 w 2032000"/>
              <a:gd name="connsiteY298" fmla="*/ 37781 h 43602"/>
              <a:gd name="connsiteX299" fmla="*/ 1541154 w 2032000"/>
              <a:gd name="connsiteY299" fmla="*/ 35135 h 43602"/>
              <a:gd name="connsiteX300" fmla="*/ 1535068 w 2032000"/>
              <a:gd name="connsiteY300" fmla="*/ 31960 h 43602"/>
              <a:gd name="connsiteX301" fmla="*/ 1528718 w 2032000"/>
              <a:gd name="connsiteY301" fmla="*/ 28785 h 43602"/>
              <a:gd name="connsiteX302" fmla="*/ 1522368 w 2032000"/>
              <a:gd name="connsiteY302" fmla="*/ 25610 h 43602"/>
              <a:gd name="connsiteX303" fmla="*/ 1516283 w 2032000"/>
              <a:gd name="connsiteY303" fmla="*/ 22964 h 43602"/>
              <a:gd name="connsiteX304" fmla="*/ 1509404 w 2032000"/>
              <a:gd name="connsiteY304" fmla="*/ 20318 h 43602"/>
              <a:gd name="connsiteX305" fmla="*/ 1501731 w 2032000"/>
              <a:gd name="connsiteY305" fmla="*/ 17673 h 43602"/>
              <a:gd name="connsiteX306" fmla="*/ 1493000 w 2032000"/>
              <a:gd name="connsiteY306" fmla="*/ 15821 h 43602"/>
              <a:gd name="connsiteX307" fmla="*/ 1482945 w 2032000"/>
              <a:gd name="connsiteY307" fmla="*/ 14762 h 43602"/>
              <a:gd name="connsiteX308" fmla="*/ 1471304 w 2032000"/>
              <a:gd name="connsiteY308" fmla="*/ 14233 h 43602"/>
              <a:gd name="connsiteX309" fmla="*/ 1460191 w 2032000"/>
              <a:gd name="connsiteY309" fmla="*/ 14762 h 43602"/>
              <a:gd name="connsiteX310" fmla="*/ 1450137 w 2032000"/>
              <a:gd name="connsiteY310" fmla="*/ 15821 h 43602"/>
              <a:gd name="connsiteX311" fmla="*/ 1441406 w 2032000"/>
              <a:gd name="connsiteY311" fmla="*/ 17673 h 43602"/>
              <a:gd name="connsiteX312" fmla="*/ 1433733 w 2032000"/>
              <a:gd name="connsiteY312" fmla="*/ 20318 h 43602"/>
              <a:gd name="connsiteX313" fmla="*/ 1426854 w 2032000"/>
              <a:gd name="connsiteY313" fmla="*/ 22964 h 43602"/>
              <a:gd name="connsiteX314" fmla="*/ 1420768 w 2032000"/>
              <a:gd name="connsiteY314" fmla="*/ 25610 h 43602"/>
              <a:gd name="connsiteX315" fmla="*/ 1414418 w 2032000"/>
              <a:gd name="connsiteY315" fmla="*/ 28785 h 43602"/>
              <a:gd name="connsiteX316" fmla="*/ 1408068 w 2032000"/>
              <a:gd name="connsiteY316" fmla="*/ 31960 h 43602"/>
              <a:gd name="connsiteX317" fmla="*/ 1401983 w 2032000"/>
              <a:gd name="connsiteY317" fmla="*/ 35135 h 43602"/>
              <a:gd name="connsiteX318" fmla="*/ 1395104 w 2032000"/>
              <a:gd name="connsiteY318" fmla="*/ 37781 h 43602"/>
              <a:gd name="connsiteX319" fmla="*/ 1387431 w 2032000"/>
              <a:gd name="connsiteY319" fmla="*/ 40162 h 43602"/>
              <a:gd name="connsiteX320" fmla="*/ 1378700 w 2032000"/>
              <a:gd name="connsiteY320" fmla="*/ 42014 h 43602"/>
              <a:gd name="connsiteX321" fmla="*/ 1368645 w 2032000"/>
              <a:gd name="connsiteY321" fmla="*/ 43337 h 43602"/>
              <a:gd name="connsiteX322" fmla="*/ 1357268 w 2032000"/>
              <a:gd name="connsiteY322" fmla="*/ 43602 h 43602"/>
              <a:gd name="connsiteX323" fmla="*/ 1345891 w 2032000"/>
              <a:gd name="connsiteY323" fmla="*/ 43337 h 43602"/>
              <a:gd name="connsiteX324" fmla="*/ 1335837 w 2032000"/>
              <a:gd name="connsiteY324" fmla="*/ 42014 h 43602"/>
              <a:gd name="connsiteX325" fmla="*/ 1327106 w 2032000"/>
              <a:gd name="connsiteY325" fmla="*/ 40162 h 43602"/>
              <a:gd name="connsiteX326" fmla="*/ 1319433 w 2032000"/>
              <a:gd name="connsiteY326" fmla="*/ 37781 h 43602"/>
              <a:gd name="connsiteX327" fmla="*/ 1312554 w 2032000"/>
              <a:gd name="connsiteY327" fmla="*/ 35135 h 43602"/>
              <a:gd name="connsiteX328" fmla="*/ 1306468 w 2032000"/>
              <a:gd name="connsiteY328" fmla="*/ 31960 h 43602"/>
              <a:gd name="connsiteX329" fmla="*/ 1300118 w 2032000"/>
              <a:gd name="connsiteY329" fmla="*/ 28785 h 43602"/>
              <a:gd name="connsiteX330" fmla="*/ 1293768 w 2032000"/>
              <a:gd name="connsiteY330" fmla="*/ 25610 h 43602"/>
              <a:gd name="connsiteX331" fmla="*/ 1287683 w 2032000"/>
              <a:gd name="connsiteY331" fmla="*/ 22964 h 43602"/>
              <a:gd name="connsiteX332" fmla="*/ 1280804 w 2032000"/>
              <a:gd name="connsiteY332" fmla="*/ 20318 h 43602"/>
              <a:gd name="connsiteX333" fmla="*/ 1273131 w 2032000"/>
              <a:gd name="connsiteY333" fmla="*/ 17673 h 43602"/>
              <a:gd name="connsiteX334" fmla="*/ 1264400 w 2032000"/>
              <a:gd name="connsiteY334" fmla="*/ 15821 h 43602"/>
              <a:gd name="connsiteX335" fmla="*/ 1254345 w 2032000"/>
              <a:gd name="connsiteY335" fmla="*/ 14762 h 43602"/>
              <a:gd name="connsiteX336" fmla="*/ 1242968 w 2032000"/>
              <a:gd name="connsiteY336" fmla="*/ 14233 h 43602"/>
              <a:gd name="connsiteX337" fmla="*/ 1231591 w 2032000"/>
              <a:gd name="connsiteY337" fmla="*/ 14762 h 43602"/>
              <a:gd name="connsiteX338" fmla="*/ 1221537 w 2032000"/>
              <a:gd name="connsiteY338" fmla="*/ 15821 h 43602"/>
              <a:gd name="connsiteX339" fmla="*/ 1212806 w 2032000"/>
              <a:gd name="connsiteY339" fmla="*/ 17673 h 43602"/>
              <a:gd name="connsiteX340" fmla="*/ 1205133 w 2032000"/>
              <a:gd name="connsiteY340" fmla="*/ 20318 h 43602"/>
              <a:gd name="connsiteX341" fmla="*/ 1198254 w 2032000"/>
              <a:gd name="connsiteY341" fmla="*/ 22964 h 43602"/>
              <a:gd name="connsiteX342" fmla="*/ 1192168 w 2032000"/>
              <a:gd name="connsiteY342" fmla="*/ 25610 h 43602"/>
              <a:gd name="connsiteX343" fmla="*/ 1185818 w 2032000"/>
              <a:gd name="connsiteY343" fmla="*/ 28785 h 43602"/>
              <a:gd name="connsiteX344" fmla="*/ 1179468 w 2032000"/>
              <a:gd name="connsiteY344" fmla="*/ 31960 h 43602"/>
              <a:gd name="connsiteX345" fmla="*/ 1173383 w 2032000"/>
              <a:gd name="connsiteY345" fmla="*/ 35135 h 43602"/>
              <a:gd name="connsiteX346" fmla="*/ 1166504 w 2032000"/>
              <a:gd name="connsiteY346" fmla="*/ 37781 h 43602"/>
              <a:gd name="connsiteX347" fmla="*/ 1158831 w 2032000"/>
              <a:gd name="connsiteY347" fmla="*/ 40162 h 43602"/>
              <a:gd name="connsiteX348" fmla="*/ 1150100 w 2032000"/>
              <a:gd name="connsiteY348" fmla="*/ 42014 h 43602"/>
              <a:gd name="connsiteX349" fmla="*/ 1140045 w 2032000"/>
              <a:gd name="connsiteY349" fmla="*/ 43337 h 43602"/>
              <a:gd name="connsiteX350" fmla="*/ 1130300 w 2032000"/>
              <a:gd name="connsiteY350" fmla="*/ 43564 h 43602"/>
              <a:gd name="connsiteX351" fmla="*/ 1120555 w 2032000"/>
              <a:gd name="connsiteY351" fmla="*/ 43337 h 43602"/>
              <a:gd name="connsiteX352" fmla="*/ 1110501 w 2032000"/>
              <a:gd name="connsiteY352" fmla="*/ 42014 h 43602"/>
              <a:gd name="connsiteX353" fmla="*/ 1101769 w 2032000"/>
              <a:gd name="connsiteY353" fmla="*/ 40162 h 43602"/>
              <a:gd name="connsiteX354" fmla="*/ 1094096 w 2032000"/>
              <a:gd name="connsiteY354" fmla="*/ 37781 h 43602"/>
              <a:gd name="connsiteX355" fmla="*/ 1087217 w 2032000"/>
              <a:gd name="connsiteY355" fmla="*/ 35135 h 43602"/>
              <a:gd name="connsiteX356" fmla="*/ 1081132 w 2032000"/>
              <a:gd name="connsiteY356" fmla="*/ 31960 h 43602"/>
              <a:gd name="connsiteX357" fmla="*/ 1074782 w 2032000"/>
              <a:gd name="connsiteY357" fmla="*/ 28785 h 43602"/>
              <a:gd name="connsiteX358" fmla="*/ 1068432 w 2032000"/>
              <a:gd name="connsiteY358" fmla="*/ 25610 h 43602"/>
              <a:gd name="connsiteX359" fmla="*/ 1062346 w 2032000"/>
              <a:gd name="connsiteY359" fmla="*/ 22964 h 43602"/>
              <a:gd name="connsiteX360" fmla="*/ 1055467 w 2032000"/>
              <a:gd name="connsiteY360" fmla="*/ 20318 h 43602"/>
              <a:gd name="connsiteX361" fmla="*/ 1047794 w 2032000"/>
              <a:gd name="connsiteY361" fmla="*/ 17673 h 43602"/>
              <a:gd name="connsiteX362" fmla="*/ 1039063 w 2032000"/>
              <a:gd name="connsiteY362" fmla="*/ 15821 h 43602"/>
              <a:gd name="connsiteX363" fmla="*/ 1029009 w 2032000"/>
              <a:gd name="connsiteY363" fmla="*/ 14762 h 43602"/>
              <a:gd name="connsiteX364" fmla="*/ 1017632 w 2032000"/>
              <a:gd name="connsiteY364" fmla="*/ 14233 h 43602"/>
              <a:gd name="connsiteX365" fmla="*/ 1016000 w 2032000"/>
              <a:gd name="connsiteY365" fmla="*/ 14309 h 43602"/>
              <a:gd name="connsiteX366" fmla="*/ 1014368 w 2032000"/>
              <a:gd name="connsiteY366" fmla="*/ 14233 h 43602"/>
              <a:gd name="connsiteX367" fmla="*/ 1002991 w 2032000"/>
              <a:gd name="connsiteY367" fmla="*/ 14762 h 43602"/>
              <a:gd name="connsiteX368" fmla="*/ 992937 w 2032000"/>
              <a:gd name="connsiteY368" fmla="*/ 15821 h 43602"/>
              <a:gd name="connsiteX369" fmla="*/ 984206 w 2032000"/>
              <a:gd name="connsiteY369" fmla="*/ 17673 h 43602"/>
              <a:gd name="connsiteX370" fmla="*/ 976533 w 2032000"/>
              <a:gd name="connsiteY370" fmla="*/ 20318 h 43602"/>
              <a:gd name="connsiteX371" fmla="*/ 969654 w 2032000"/>
              <a:gd name="connsiteY371" fmla="*/ 22964 h 43602"/>
              <a:gd name="connsiteX372" fmla="*/ 963568 w 2032000"/>
              <a:gd name="connsiteY372" fmla="*/ 25610 h 43602"/>
              <a:gd name="connsiteX373" fmla="*/ 957218 w 2032000"/>
              <a:gd name="connsiteY373" fmla="*/ 28785 h 43602"/>
              <a:gd name="connsiteX374" fmla="*/ 950868 w 2032000"/>
              <a:gd name="connsiteY374" fmla="*/ 31960 h 43602"/>
              <a:gd name="connsiteX375" fmla="*/ 944783 w 2032000"/>
              <a:gd name="connsiteY375" fmla="*/ 35135 h 43602"/>
              <a:gd name="connsiteX376" fmla="*/ 937904 w 2032000"/>
              <a:gd name="connsiteY376" fmla="*/ 37781 h 43602"/>
              <a:gd name="connsiteX377" fmla="*/ 930231 w 2032000"/>
              <a:gd name="connsiteY377" fmla="*/ 40162 h 43602"/>
              <a:gd name="connsiteX378" fmla="*/ 921499 w 2032000"/>
              <a:gd name="connsiteY378" fmla="*/ 42014 h 43602"/>
              <a:gd name="connsiteX379" fmla="*/ 911445 w 2032000"/>
              <a:gd name="connsiteY379" fmla="*/ 43337 h 43602"/>
              <a:gd name="connsiteX380" fmla="*/ 901700 w 2032000"/>
              <a:gd name="connsiteY380" fmla="*/ 43564 h 43602"/>
              <a:gd name="connsiteX381" fmla="*/ 891955 w 2032000"/>
              <a:gd name="connsiteY381" fmla="*/ 43337 h 43602"/>
              <a:gd name="connsiteX382" fmla="*/ 881900 w 2032000"/>
              <a:gd name="connsiteY382" fmla="*/ 42014 h 43602"/>
              <a:gd name="connsiteX383" fmla="*/ 873169 w 2032000"/>
              <a:gd name="connsiteY383" fmla="*/ 40162 h 43602"/>
              <a:gd name="connsiteX384" fmla="*/ 865496 w 2032000"/>
              <a:gd name="connsiteY384" fmla="*/ 37781 h 43602"/>
              <a:gd name="connsiteX385" fmla="*/ 858617 w 2032000"/>
              <a:gd name="connsiteY385" fmla="*/ 35135 h 43602"/>
              <a:gd name="connsiteX386" fmla="*/ 852532 w 2032000"/>
              <a:gd name="connsiteY386" fmla="*/ 31960 h 43602"/>
              <a:gd name="connsiteX387" fmla="*/ 846182 w 2032000"/>
              <a:gd name="connsiteY387" fmla="*/ 28785 h 43602"/>
              <a:gd name="connsiteX388" fmla="*/ 839832 w 2032000"/>
              <a:gd name="connsiteY388" fmla="*/ 25610 h 43602"/>
              <a:gd name="connsiteX389" fmla="*/ 833746 w 2032000"/>
              <a:gd name="connsiteY389" fmla="*/ 22964 h 43602"/>
              <a:gd name="connsiteX390" fmla="*/ 826867 w 2032000"/>
              <a:gd name="connsiteY390" fmla="*/ 20318 h 43602"/>
              <a:gd name="connsiteX391" fmla="*/ 819194 w 2032000"/>
              <a:gd name="connsiteY391" fmla="*/ 17673 h 43602"/>
              <a:gd name="connsiteX392" fmla="*/ 810463 w 2032000"/>
              <a:gd name="connsiteY392" fmla="*/ 15821 h 43602"/>
              <a:gd name="connsiteX393" fmla="*/ 800409 w 2032000"/>
              <a:gd name="connsiteY393" fmla="*/ 14762 h 43602"/>
              <a:gd name="connsiteX394" fmla="*/ 789032 w 2032000"/>
              <a:gd name="connsiteY394" fmla="*/ 14233 h 43602"/>
              <a:gd name="connsiteX395" fmla="*/ 777655 w 2032000"/>
              <a:gd name="connsiteY395" fmla="*/ 14762 h 43602"/>
              <a:gd name="connsiteX396" fmla="*/ 767600 w 2032000"/>
              <a:gd name="connsiteY396" fmla="*/ 15821 h 43602"/>
              <a:gd name="connsiteX397" fmla="*/ 758869 w 2032000"/>
              <a:gd name="connsiteY397" fmla="*/ 17673 h 43602"/>
              <a:gd name="connsiteX398" fmla="*/ 751196 w 2032000"/>
              <a:gd name="connsiteY398" fmla="*/ 20318 h 43602"/>
              <a:gd name="connsiteX399" fmla="*/ 744317 w 2032000"/>
              <a:gd name="connsiteY399" fmla="*/ 22964 h 43602"/>
              <a:gd name="connsiteX400" fmla="*/ 738232 w 2032000"/>
              <a:gd name="connsiteY400" fmla="*/ 25610 h 43602"/>
              <a:gd name="connsiteX401" fmla="*/ 725532 w 2032000"/>
              <a:gd name="connsiteY401" fmla="*/ 31960 h 43602"/>
              <a:gd name="connsiteX402" fmla="*/ 719446 w 2032000"/>
              <a:gd name="connsiteY402" fmla="*/ 35135 h 43602"/>
              <a:gd name="connsiteX403" fmla="*/ 712567 w 2032000"/>
              <a:gd name="connsiteY403" fmla="*/ 37781 h 43602"/>
              <a:gd name="connsiteX404" fmla="*/ 704894 w 2032000"/>
              <a:gd name="connsiteY404" fmla="*/ 40162 h 43602"/>
              <a:gd name="connsiteX405" fmla="*/ 696163 w 2032000"/>
              <a:gd name="connsiteY405" fmla="*/ 42014 h 43602"/>
              <a:gd name="connsiteX406" fmla="*/ 686109 w 2032000"/>
              <a:gd name="connsiteY406" fmla="*/ 43337 h 43602"/>
              <a:gd name="connsiteX407" fmla="*/ 674732 w 2032000"/>
              <a:gd name="connsiteY407" fmla="*/ 43602 h 43602"/>
              <a:gd name="connsiteX408" fmla="*/ 663355 w 2032000"/>
              <a:gd name="connsiteY408" fmla="*/ 43337 h 43602"/>
              <a:gd name="connsiteX409" fmla="*/ 653300 w 2032000"/>
              <a:gd name="connsiteY409" fmla="*/ 42014 h 43602"/>
              <a:gd name="connsiteX410" fmla="*/ 644569 w 2032000"/>
              <a:gd name="connsiteY410" fmla="*/ 40162 h 43602"/>
              <a:gd name="connsiteX411" fmla="*/ 636896 w 2032000"/>
              <a:gd name="connsiteY411" fmla="*/ 37781 h 43602"/>
              <a:gd name="connsiteX412" fmla="*/ 630017 w 2032000"/>
              <a:gd name="connsiteY412" fmla="*/ 35135 h 43602"/>
              <a:gd name="connsiteX413" fmla="*/ 623932 w 2032000"/>
              <a:gd name="connsiteY413" fmla="*/ 31960 h 43602"/>
              <a:gd name="connsiteX414" fmla="*/ 617582 w 2032000"/>
              <a:gd name="connsiteY414" fmla="*/ 28785 h 43602"/>
              <a:gd name="connsiteX415" fmla="*/ 611232 w 2032000"/>
              <a:gd name="connsiteY415" fmla="*/ 25610 h 43602"/>
              <a:gd name="connsiteX416" fmla="*/ 605146 w 2032000"/>
              <a:gd name="connsiteY416" fmla="*/ 22964 h 43602"/>
              <a:gd name="connsiteX417" fmla="*/ 598267 w 2032000"/>
              <a:gd name="connsiteY417" fmla="*/ 20318 h 43602"/>
              <a:gd name="connsiteX418" fmla="*/ 590594 w 2032000"/>
              <a:gd name="connsiteY418" fmla="*/ 17673 h 43602"/>
              <a:gd name="connsiteX419" fmla="*/ 581863 w 2032000"/>
              <a:gd name="connsiteY419" fmla="*/ 15821 h 43602"/>
              <a:gd name="connsiteX420" fmla="*/ 571809 w 2032000"/>
              <a:gd name="connsiteY420" fmla="*/ 14762 h 43602"/>
              <a:gd name="connsiteX421" fmla="*/ 560167 w 2032000"/>
              <a:gd name="connsiteY421" fmla="*/ 14233 h 43602"/>
              <a:gd name="connsiteX422" fmla="*/ 549055 w 2032000"/>
              <a:gd name="connsiteY422" fmla="*/ 14762 h 43602"/>
              <a:gd name="connsiteX423" fmla="*/ 539000 w 2032000"/>
              <a:gd name="connsiteY423" fmla="*/ 15821 h 43602"/>
              <a:gd name="connsiteX424" fmla="*/ 530269 w 2032000"/>
              <a:gd name="connsiteY424" fmla="*/ 17673 h 43602"/>
              <a:gd name="connsiteX425" fmla="*/ 522596 w 2032000"/>
              <a:gd name="connsiteY425" fmla="*/ 20318 h 43602"/>
              <a:gd name="connsiteX426" fmla="*/ 515717 w 2032000"/>
              <a:gd name="connsiteY426" fmla="*/ 22964 h 43602"/>
              <a:gd name="connsiteX427" fmla="*/ 509632 w 2032000"/>
              <a:gd name="connsiteY427" fmla="*/ 25610 h 43602"/>
              <a:gd name="connsiteX428" fmla="*/ 503282 w 2032000"/>
              <a:gd name="connsiteY428" fmla="*/ 28785 h 43602"/>
              <a:gd name="connsiteX429" fmla="*/ 496932 w 2032000"/>
              <a:gd name="connsiteY429" fmla="*/ 31960 h 43602"/>
              <a:gd name="connsiteX430" fmla="*/ 490846 w 2032000"/>
              <a:gd name="connsiteY430" fmla="*/ 35135 h 43602"/>
              <a:gd name="connsiteX431" fmla="*/ 483967 w 2032000"/>
              <a:gd name="connsiteY431" fmla="*/ 37781 h 43602"/>
              <a:gd name="connsiteX432" fmla="*/ 476294 w 2032000"/>
              <a:gd name="connsiteY432" fmla="*/ 40162 h 43602"/>
              <a:gd name="connsiteX433" fmla="*/ 467563 w 2032000"/>
              <a:gd name="connsiteY433" fmla="*/ 42014 h 43602"/>
              <a:gd name="connsiteX434" fmla="*/ 457509 w 2032000"/>
              <a:gd name="connsiteY434" fmla="*/ 43337 h 43602"/>
              <a:gd name="connsiteX435" fmla="*/ 446132 w 2032000"/>
              <a:gd name="connsiteY435" fmla="*/ 43602 h 43602"/>
              <a:gd name="connsiteX436" fmla="*/ 434755 w 2032000"/>
              <a:gd name="connsiteY436" fmla="*/ 43337 h 43602"/>
              <a:gd name="connsiteX437" fmla="*/ 424700 w 2032000"/>
              <a:gd name="connsiteY437" fmla="*/ 42014 h 43602"/>
              <a:gd name="connsiteX438" fmla="*/ 415969 w 2032000"/>
              <a:gd name="connsiteY438" fmla="*/ 40162 h 43602"/>
              <a:gd name="connsiteX439" fmla="*/ 408296 w 2032000"/>
              <a:gd name="connsiteY439" fmla="*/ 37781 h 43602"/>
              <a:gd name="connsiteX440" fmla="*/ 401417 w 2032000"/>
              <a:gd name="connsiteY440" fmla="*/ 35135 h 43602"/>
              <a:gd name="connsiteX441" fmla="*/ 395332 w 2032000"/>
              <a:gd name="connsiteY441" fmla="*/ 31960 h 43602"/>
              <a:gd name="connsiteX442" fmla="*/ 388982 w 2032000"/>
              <a:gd name="connsiteY442" fmla="*/ 28785 h 43602"/>
              <a:gd name="connsiteX443" fmla="*/ 382632 w 2032000"/>
              <a:gd name="connsiteY443" fmla="*/ 25610 h 43602"/>
              <a:gd name="connsiteX444" fmla="*/ 376546 w 2032000"/>
              <a:gd name="connsiteY444" fmla="*/ 22964 h 43602"/>
              <a:gd name="connsiteX445" fmla="*/ 369667 w 2032000"/>
              <a:gd name="connsiteY445" fmla="*/ 20318 h 43602"/>
              <a:gd name="connsiteX446" fmla="*/ 361994 w 2032000"/>
              <a:gd name="connsiteY446" fmla="*/ 17673 h 43602"/>
              <a:gd name="connsiteX447" fmla="*/ 353263 w 2032000"/>
              <a:gd name="connsiteY447" fmla="*/ 15821 h 43602"/>
              <a:gd name="connsiteX448" fmla="*/ 343209 w 2032000"/>
              <a:gd name="connsiteY448" fmla="*/ 14762 h 43602"/>
              <a:gd name="connsiteX449" fmla="*/ 331832 w 2032000"/>
              <a:gd name="connsiteY449" fmla="*/ 14233 h 43602"/>
              <a:gd name="connsiteX450" fmla="*/ 320455 w 2032000"/>
              <a:gd name="connsiteY450" fmla="*/ 14762 h 43602"/>
              <a:gd name="connsiteX451" fmla="*/ 310400 w 2032000"/>
              <a:gd name="connsiteY451" fmla="*/ 15821 h 43602"/>
              <a:gd name="connsiteX452" fmla="*/ 301669 w 2032000"/>
              <a:gd name="connsiteY452" fmla="*/ 17673 h 43602"/>
              <a:gd name="connsiteX453" fmla="*/ 293996 w 2032000"/>
              <a:gd name="connsiteY453" fmla="*/ 20318 h 43602"/>
              <a:gd name="connsiteX454" fmla="*/ 287117 w 2032000"/>
              <a:gd name="connsiteY454" fmla="*/ 22964 h 43602"/>
              <a:gd name="connsiteX455" fmla="*/ 281032 w 2032000"/>
              <a:gd name="connsiteY455" fmla="*/ 25610 h 43602"/>
              <a:gd name="connsiteX456" fmla="*/ 274682 w 2032000"/>
              <a:gd name="connsiteY456" fmla="*/ 28785 h 43602"/>
              <a:gd name="connsiteX457" fmla="*/ 268332 w 2032000"/>
              <a:gd name="connsiteY457" fmla="*/ 31960 h 43602"/>
              <a:gd name="connsiteX458" fmla="*/ 262246 w 2032000"/>
              <a:gd name="connsiteY458" fmla="*/ 35135 h 43602"/>
              <a:gd name="connsiteX459" fmla="*/ 255367 w 2032000"/>
              <a:gd name="connsiteY459" fmla="*/ 37781 h 43602"/>
              <a:gd name="connsiteX460" fmla="*/ 247694 w 2032000"/>
              <a:gd name="connsiteY460" fmla="*/ 40162 h 43602"/>
              <a:gd name="connsiteX461" fmla="*/ 238963 w 2032000"/>
              <a:gd name="connsiteY461" fmla="*/ 42014 h 43602"/>
              <a:gd name="connsiteX462" fmla="*/ 228909 w 2032000"/>
              <a:gd name="connsiteY462" fmla="*/ 43337 h 43602"/>
              <a:gd name="connsiteX463" fmla="*/ 217532 w 2032000"/>
              <a:gd name="connsiteY463" fmla="*/ 43602 h 43602"/>
              <a:gd name="connsiteX464" fmla="*/ 206155 w 2032000"/>
              <a:gd name="connsiteY464" fmla="*/ 43337 h 43602"/>
              <a:gd name="connsiteX465" fmla="*/ 196100 w 2032000"/>
              <a:gd name="connsiteY465" fmla="*/ 42014 h 43602"/>
              <a:gd name="connsiteX466" fmla="*/ 187369 w 2032000"/>
              <a:gd name="connsiteY466" fmla="*/ 40162 h 43602"/>
              <a:gd name="connsiteX467" fmla="*/ 179696 w 2032000"/>
              <a:gd name="connsiteY467" fmla="*/ 37781 h 43602"/>
              <a:gd name="connsiteX468" fmla="*/ 172817 w 2032000"/>
              <a:gd name="connsiteY468" fmla="*/ 35135 h 43602"/>
              <a:gd name="connsiteX469" fmla="*/ 166732 w 2032000"/>
              <a:gd name="connsiteY469" fmla="*/ 31960 h 43602"/>
              <a:gd name="connsiteX470" fmla="*/ 160382 w 2032000"/>
              <a:gd name="connsiteY470" fmla="*/ 28785 h 43602"/>
              <a:gd name="connsiteX471" fmla="*/ 154032 w 2032000"/>
              <a:gd name="connsiteY471" fmla="*/ 25610 h 43602"/>
              <a:gd name="connsiteX472" fmla="*/ 147946 w 2032000"/>
              <a:gd name="connsiteY472" fmla="*/ 22964 h 43602"/>
              <a:gd name="connsiteX473" fmla="*/ 141067 w 2032000"/>
              <a:gd name="connsiteY473" fmla="*/ 20318 h 43602"/>
              <a:gd name="connsiteX474" fmla="*/ 133394 w 2032000"/>
              <a:gd name="connsiteY474" fmla="*/ 17673 h 43602"/>
              <a:gd name="connsiteX475" fmla="*/ 124663 w 2032000"/>
              <a:gd name="connsiteY475" fmla="*/ 15821 h 43602"/>
              <a:gd name="connsiteX476" fmla="*/ 114609 w 2032000"/>
              <a:gd name="connsiteY476" fmla="*/ 14762 h 43602"/>
              <a:gd name="connsiteX477" fmla="*/ 103232 w 2032000"/>
              <a:gd name="connsiteY477" fmla="*/ 14233 h 43602"/>
              <a:gd name="connsiteX478" fmla="*/ 91855 w 2032000"/>
              <a:gd name="connsiteY478" fmla="*/ 14762 h 43602"/>
              <a:gd name="connsiteX479" fmla="*/ 81800 w 2032000"/>
              <a:gd name="connsiteY479" fmla="*/ 15821 h 43602"/>
              <a:gd name="connsiteX480" fmla="*/ 73069 w 2032000"/>
              <a:gd name="connsiteY480" fmla="*/ 17673 h 43602"/>
              <a:gd name="connsiteX481" fmla="*/ 65396 w 2032000"/>
              <a:gd name="connsiteY481" fmla="*/ 20318 h 43602"/>
              <a:gd name="connsiteX482" fmla="*/ 58517 w 2032000"/>
              <a:gd name="connsiteY482" fmla="*/ 22964 h 43602"/>
              <a:gd name="connsiteX483" fmla="*/ 52432 w 2032000"/>
              <a:gd name="connsiteY483" fmla="*/ 25610 h 43602"/>
              <a:gd name="connsiteX484" fmla="*/ 46082 w 2032000"/>
              <a:gd name="connsiteY484" fmla="*/ 28785 h 43602"/>
              <a:gd name="connsiteX485" fmla="*/ 39732 w 2032000"/>
              <a:gd name="connsiteY485" fmla="*/ 31960 h 43602"/>
              <a:gd name="connsiteX486" fmla="*/ 33646 w 2032000"/>
              <a:gd name="connsiteY486" fmla="*/ 35135 h 43602"/>
              <a:gd name="connsiteX487" fmla="*/ 26767 w 2032000"/>
              <a:gd name="connsiteY487" fmla="*/ 37781 h 43602"/>
              <a:gd name="connsiteX488" fmla="*/ 19094 w 2032000"/>
              <a:gd name="connsiteY488" fmla="*/ 40162 h 43602"/>
              <a:gd name="connsiteX489" fmla="*/ 10363 w 2032000"/>
              <a:gd name="connsiteY489" fmla="*/ 42014 h 43602"/>
              <a:gd name="connsiteX490" fmla="*/ 309 w 2032000"/>
              <a:gd name="connsiteY490" fmla="*/ 43337 h 43602"/>
              <a:gd name="connsiteX491" fmla="*/ 0 w 2032000"/>
              <a:gd name="connsiteY491" fmla="*/ 43344 h 43602"/>
              <a:gd name="connsiteX492" fmla="*/ 0 w 2032000"/>
              <a:gd name="connsiteY492" fmla="*/ 29111 h 43602"/>
              <a:gd name="connsiteX493" fmla="*/ 309 w 2032000"/>
              <a:gd name="connsiteY493" fmla="*/ 29104 h 43602"/>
              <a:gd name="connsiteX494" fmla="*/ 10363 w 2032000"/>
              <a:gd name="connsiteY494" fmla="*/ 27781 h 43602"/>
              <a:gd name="connsiteX495" fmla="*/ 19094 w 2032000"/>
              <a:gd name="connsiteY495" fmla="*/ 25929 h 43602"/>
              <a:gd name="connsiteX496" fmla="*/ 26767 w 2032000"/>
              <a:gd name="connsiteY496" fmla="*/ 23548 h 43602"/>
              <a:gd name="connsiteX497" fmla="*/ 33646 w 2032000"/>
              <a:gd name="connsiteY497" fmla="*/ 20902 h 43602"/>
              <a:gd name="connsiteX498" fmla="*/ 39732 w 2032000"/>
              <a:gd name="connsiteY498" fmla="*/ 17727 h 43602"/>
              <a:gd name="connsiteX499" fmla="*/ 46082 w 2032000"/>
              <a:gd name="connsiteY499" fmla="*/ 14552 h 43602"/>
              <a:gd name="connsiteX500" fmla="*/ 52432 w 2032000"/>
              <a:gd name="connsiteY500" fmla="*/ 11377 h 43602"/>
              <a:gd name="connsiteX501" fmla="*/ 58517 w 2032000"/>
              <a:gd name="connsiteY501" fmla="*/ 8731 h 43602"/>
              <a:gd name="connsiteX502" fmla="*/ 65396 w 2032000"/>
              <a:gd name="connsiteY502" fmla="*/ 6085 h 43602"/>
              <a:gd name="connsiteX503" fmla="*/ 73069 w 2032000"/>
              <a:gd name="connsiteY503" fmla="*/ 3440 h 43602"/>
              <a:gd name="connsiteX504" fmla="*/ 81800 w 2032000"/>
              <a:gd name="connsiteY504" fmla="*/ 1588 h 43602"/>
              <a:gd name="connsiteX505" fmla="*/ 91855 w 2032000"/>
              <a:gd name="connsiteY505" fmla="*/ 529 h 4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Lst>
            <a:rect l="l" t="t" r="r" b="b"/>
            <a:pathLst>
              <a:path w="2032000" h="43602">
                <a:moveTo>
                  <a:pt x="103232" y="0"/>
                </a:moveTo>
                <a:lnTo>
                  <a:pt x="114609" y="529"/>
                </a:lnTo>
                <a:lnTo>
                  <a:pt x="124663" y="1588"/>
                </a:lnTo>
                <a:lnTo>
                  <a:pt x="133394" y="3440"/>
                </a:lnTo>
                <a:lnTo>
                  <a:pt x="141067" y="6085"/>
                </a:lnTo>
                <a:lnTo>
                  <a:pt x="147946" y="8731"/>
                </a:lnTo>
                <a:lnTo>
                  <a:pt x="154032" y="11377"/>
                </a:lnTo>
                <a:lnTo>
                  <a:pt x="160382" y="14552"/>
                </a:lnTo>
                <a:lnTo>
                  <a:pt x="166732" y="17727"/>
                </a:lnTo>
                <a:lnTo>
                  <a:pt x="172817" y="20902"/>
                </a:lnTo>
                <a:lnTo>
                  <a:pt x="179696" y="23548"/>
                </a:lnTo>
                <a:lnTo>
                  <a:pt x="187369" y="25929"/>
                </a:lnTo>
                <a:lnTo>
                  <a:pt x="196100" y="27781"/>
                </a:lnTo>
                <a:lnTo>
                  <a:pt x="206155" y="29104"/>
                </a:lnTo>
                <a:lnTo>
                  <a:pt x="217532" y="29369"/>
                </a:lnTo>
                <a:lnTo>
                  <a:pt x="228909" y="29104"/>
                </a:lnTo>
                <a:lnTo>
                  <a:pt x="238963" y="27781"/>
                </a:lnTo>
                <a:lnTo>
                  <a:pt x="247694" y="25929"/>
                </a:lnTo>
                <a:lnTo>
                  <a:pt x="255367" y="23548"/>
                </a:lnTo>
                <a:lnTo>
                  <a:pt x="262246" y="20902"/>
                </a:lnTo>
                <a:lnTo>
                  <a:pt x="268332" y="17727"/>
                </a:lnTo>
                <a:lnTo>
                  <a:pt x="274682" y="14552"/>
                </a:lnTo>
                <a:lnTo>
                  <a:pt x="281032" y="11377"/>
                </a:lnTo>
                <a:lnTo>
                  <a:pt x="287117" y="8731"/>
                </a:lnTo>
                <a:lnTo>
                  <a:pt x="293996" y="6085"/>
                </a:lnTo>
                <a:lnTo>
                  <a:pt x="301669" y="3440"/>
                </a:lnTo>
                <a:lnTo>
                  <a:pt x="310400" y="1588"/>
                </a:lnTo>
                <a:lnTo>
                  <a:pt x="320455" y="529"/>
                </a:lnTo>
                <a:lnTo>
                  <a:pt x="331832" y="0"/>
                </a:lnTo>
                <a:lnTo>
                  <a:pt x="343209" y="529"/>
                </a:lnTo>
                <a:lnTo>
                  <a:pt x="353263" y="1588"/>
                </a:lnTo>
                <a:lnTo>
                  <a:pt x="361994" y="3440"/>
                </a:lnTo>
                <a:lnTo>
                  <a:pt x="369667" y="6085"/>
                </a:lnTo>
                <a:lnTo>
                  <a:pt x="376546" y="8731"/>
                </a:lnTo>
                <a:lnTo>
                  <a:pt x="382632" y="11377"/>
                </a:lnTo>
                <a:lnTo>
                  <a:pt x="388982" y="14552"/>
                </a:lnTo>
                <a:lnTo>
                  <a:pt x="395332" y="17727"/>
                </a:lnTo>
                <a:lnTo>
                  <a:pt x="401417" y="20902"/>
                </a:lnTo>
                <a:lnTo>
                  <a:pt x="408296" y="23548"/>
                </a:lnTo>
                <a:lnTo>
                  <a:pt x="415969" y="25929"/>
                </a:lnTo>
                <a:lnTo>
                  <a:pt x="424700" y="27781"/>
                </a:lnTo>
                <a:lnTo>
                  <a:pt x="434755" y="29104"/>
                </a:lnTo>
                <a:lnTo>
                  <a:pt x="446132" y="29369"/>
                </a:lnTo>
                <a:lnTo>
                  <a:pt x="457509" y="29104"/>
                </a:lnTo>
                <a:lnTo>
                  <a:pt x="467563" y="27781"/>
                </a:lnTo>
                <a:lnTo>
                  <a:pt x="476294" y="25929"/>
                </a:lnTo>
                <a:lnTo>
                  <a:pt x="483967" y="23548"/>
                </a:lnTo>
                <a:lnTo>
                  <a:pt x="490846" y="20902"/>
                </a:lnTo>
                <a:lnTo>
                  <a:pt x="496932" y="17727"/>
                </a:lnTo>
                <a:lnTo>
                  <a:pt x="503282" y="14552"/>
                </a:lnTo>
                <a:lnTo>
                  <a:pt x="509632" y="11377"/>
                </a:lnTo>
                <a:lnTo>
                  <a:pt x="515717" y="8731"/>
                </a:lnTo>
                <a:lnTo>
                  <a:pt x="522596" y="6085"/>
                </a:lnTo>
                <a:lnTo>
                  <a:pt x="530269" y="3440"/>
                </a:lnTo>
                <a:lnTo>
                  <a:pt x="539000" y="1588"/>
                </a:lnTo>
                <a:lnTo>
                  <a:pt x="549055" y="529"/>
                </a:lnTo>
                <a:lnTo>
                  <a:pt x="560167" y="0"/>
                </a:lnTo>
                <a:lnTo>
                  <a:pt x="571809" y="529"/>
                </a:lnTo>
                <a:lnTo>
                  <a:pt x="581863" y="1588"/>
                </a:lnTo>
                <a:lnTo>
                  <a:pt x="590594" y="3440"/>
                </a:lnTo>
                <a:lnTo>
                  <a:pt x="598267" y="6085"/>
                </a:lnTo>
                <a:lnTo>
                  <a:pt x="605146" y="8731"/>
                </a:lnTo>
                <a:lnTo>
                  <a:pt x="611232" y="11377"/>
                </a:lnTo>
                <a:lnTo>
                  <a:pt x="617582" y="14552"/>
                </a:lnTo>
                <a:lnTo>
                  <a:pt x="623932" y="17727"/>
                </a:lnTo>
                <a:lnTo>
                  <a:pt x="630017" y="20902"/>
                </a:lnTo>
                <a:lnTo>
                  <a:pt x="636896" y="23548"/>
                </a:lnTo>
                <a:lnTo>
                  <a:pt x="644569" y="25929"/>
                </a:lnTo>
                <a:lnTo>
                  <a:pt x="653300" y="27781"/>
                </a:lnTo>
                <a:lnTo>
                  <a:pt x="663355" y="29104"/>
                </a:lnTo>
                <a:lnTo>
                  <a:pt x="674732" y="29369"/>
                </a:lnTo>
                <a:lnTo>
                  <a:pt x="686109" y="29104"/>
                </a:lnTo>
                <a:lnTo>
                  <a:pt x="696163" y="27781"/>
                </a:lnTo>
                <a:lnTo>
                  <a:pt x="704894" y="25929"/>
                </a:lnTo>
                <a:lnTo>
                  <a:pt x="712567" y="23548"/>
                </a:lnTo>
                <a:lnTo>
                  <a:pt x="719446" y="20902"/>
                </a:lnTo>
                <a:lnTo>
                  <a:pt x="725532" y="17727"/>
                </a:lnTo>
                <a:lnTo>
                  <a:pt x="738232" y="11377"/>
                </a:lnTo>
                <a:lnTo>
                  <a:pt x="744317" y="8731"/>
                </a:lnTo>
                <a:lnTo>
                  <a:pt x="751196" y="6085"/>
                </a:lnTo>
                <a:lnTo>
                  <a:pt x="758869" y="3440"/>
                </a:lnTo>
                <a:lnTo>
                  <a:pt x="767600" y="1588"/>
                </a:lnTo>
                <a:lnTo>
                  <a:pt x="777655" y="529"/>
                </a:lnTo>
                <a:lnTo>
                  <a:pt x="789032" y="0"/>
                </a:lnTo>
                <a:lnTo>
                  <a:pt x="800409" y="529"/>
                </a:lnTo>
                <a:lnTo>
                  <a:pt x="810463" y="1588"/>
                </a:lnTo>
                <a:lnTo>
                  <a:pt x="819194" y="3440"/>
                </a:lnTo>
                <a:lnTo>
                  <a:pt x="826867" y="6085"/>
                </a:lnTo>
                <a:lnTo>
                  <a:pt x="833746" y="8731"/>
                </a:lnTo>
                <a:lnTo>
                  <a:pt x="839832" y="11377"/>
                </a:lnTo>
                <a:lnTo>
                  <a:pt x="846182" y="14552"/>
                </a:lnTo>
                <a:lnTo>
                  <a:pt x="852532" y="17727"/>
                </a:lnTo>
                <a:lnTo>
                  <a:pt x="858617" y="20902"/>
                </a:lnTo>
                <a:lnTo>
                  <a:pt x="865496" y="23548"/>
                </a:lnTo>
                <a:lnTo>
                  <a:pt x="873169" y="25929"/>
                </a:lnTo>
                <a:lnTo>
                  <a:pt x="881900" y="27781"/>
                </a:lnTo>
                <a:lnTo>
                  <a:pt x="891955" y="29104"/>
                </a:lnTo>
                <a:lnTo>
                  <a:pt x="901700" y="29331"/>
                </a:lnTo>
                <a:lnTo>
                  <a:pt x="911445" y="29104"/>
                </a:lnTo>
                <a:lnTo>
                  <a:pt x="921499" y="27781"/>
                </a:lnTo>
                <a:lnTo>
                  <a:pt x="930231" y="25929"/>
                </a:lnTo>
                <a:lnTo>
                  <a:pt x="937904" y="23548"/>
                </a:lnTo>
                <a:lnTo>
                  <a:pt x="944783" y="20902"/>
                </a:lnTo>
                <a:lnTo>
                  <a:pt x="950868" y="17727"/>
                </a:lnTo>
                <a:lnTo>
                  <a:pt x="957218" y="14552"/>
                </a:lnTo>
                <a:lnTo>
                  <a:pt x="963568" y="11377"/>
                </a:lnTo>
                <a:lnTo>
                  <a:pt x="969654" y="8731"/>
                </a:lnTo>
                <a:lnTo>
                  <a:pt x="976533" y="6085"/>
                </a:lnTo>
                <a:lnTo>
                  <a:pt x="984206" y="3440"/>
                </a:lnTo>
                <a:lnTo>
                  <a:pt x="992937" y="1588"/>
                </a:lnTo>
                <a:lnTo>
                  <a:pt x="1002991" y="529"/>
                </a:lnTo>
                <a:lnTo>
                  <a:pt x="1014368" y="0"/>
                </a:lnTo>
                <a:lnTo>
                  <a:pt x="1016000" y="76"/>
                </a:lnTo>
                <a:lnTo>
                  <a:pt x="1017632" y="0"/>
                </a:lnTo>
                <a:lnTo>
                  <a:pt x="1029009" y="529"/>
                </a:lnTo>
                <a:lnTo>
                  <a:pt x="1039063" y="1588"/>
                </a:lnTo>
                <a:lnTo>
                  <a:pt x="1047794" y="3440"/>
                </a:lnTo>
                <a:lnTo>
                  <a:pt x="1055467" y="6085"/>
                </a:lnTo>
                <a:lnTo>
                  <a:pt x="1062346" y="8731"/>
                </a:lnTo>
                <a:lnTo>
                  <a:pt x="1068432" y="11377"/>
                </a:lnTo>
                <a:lnTo>
                  <a:pt x="1074782" y="14552"/>
                </a:lnTo>
                <a:lnTo>
                  <a:pt x="1081132" y="17727"/>
                </a:lnTo>
                <a:lnTo>
                  <a:pt x="1087217" y="20902"/>
                </a:lnTo>
                <a:lnTo>
                  <a:pt x="1094096" y="23548"/>
                </a:lnTo>
                <a:lnTo>
                  <a:pt x="1101769" y="25929"/>
                </a:lnTo>
                <a:lnTo>
                  <a:pt x="1110501" y="27781"/>
                </a:lnTo>
                <a:lnTo>
                  <a:pt x="1120555" y="29104"/>
                </a:lnTo>
                <a:lnTo>
                  <a:pt x="1130300" y="29331"/>
                </a:lnTo>
                <a:lnTo>
                  <a:pt x="1140045" y="29104"/>
                </a:lnTo>
                <a:lnTo>
                  <a:pt x="1150100" y="27781"/>
                </a:lnTo>
                <a:lnTo>
                  <a:pt x="1158831" y="25929"/>
                </a:lnTo>
                <a:lnTo>
                  <a:pt x="1166504" y="23548"/>
                </a:lnTo>
                <a:lnTo>
                  <a:pt x="1173383" y="20902"/>
                </a:lnTo>
                <a:lnTo>
                  <a:pt x="1179468" y="17727"/>
                </a:lnTo>
                <a:lnTo>
                  <a:pt x="1185818" y="14552"/>
                </a:lnTo>
                <a:lnTo>
                  <a:pt x="1192168" y="11377"/>
                </a:lnTo>
                <a:lnTo>
                  <a:pt x="1198254" y="8731"/>
                </a:lnTo>
                <a:lnTo>
                  <a:pt x="1205133" y="6085"/>
                </a:lnTo>
                <a:lnTo>
                  <a:pt x="1212806" y="3440"/>
                </a:lnTo>
                <a:lnTo>
                  <a:pt x="1221537" y="1588"/>
                </a:lnTo>
                <a:lnTo>
                  <a:pt x="1231591" y="529"/>
                </a:lnTo>
                <a:lnTo>
                  <a:pt x="1242968" y="0"/>
                </a:lnTo>
                <a:lnTo>
                  <a:pt x="1254345" y="529"/>
                </a:lnTo>
                <a:lnTo>
                  <a:pt x="1264400" y="1588"/>
                </a:lnTo>
                <a:lnTo>
                  <a:pt x="1273131" y="3440"/>
                </a:lnTo>
                <a:lnTo>
                  <a:pt x="1280804" y="6085"/>
                </a:lnTo>
                <a:lnTo>
                  <a:pt x="1287683" y="8731"/>
                </a:lnTo>
                <a:lnTo>
                  <a:pt x="1293768" y="11377"/>
                </a:lnTo>
                <a:lnTo>
                  <a:pt x="1300118" y="14552"/>
                </a:lnTo>
                <a:lnTo>
                  <a:pt x="1306468" y="17727"/>
                </a:lnTo>
                <a:lnTo>
                  <a:pt x="1312554" y="20902"/>
                </a:lnTo>
                <a:lnTo>
                  <a:pt x="1319433" y="23548"/>
                </a:lnTo>
                <a:lnTo>
                  <a:pt x="1327106" y="25929"/>
                </a:lnTo>
                <a:lnTo>
                  <a:pt x="1335837" y="27781"/>
                </a:lnTo>
                <a:lnTo>
                  <a:pt x="1345891" y="29104"/>
                </a:lnTo>
                <a:lnTo>
                  <a:pt x="1357268" y="29369"/>
                </a:lnTo>
                <a:lnTo>
                  <a:pt x="1368645" y="29104"/>
                </a:lnTo>
                <a:lnTo>
                  <a:pt x="1378700" y="27781"/>
                </a:lnTo>
                <a:lnTo>
                  <a:pt x="1387431" y="25929"/>
                </a:lnTo>
                <a:lnTo>
                  <a:pt x="1395104" y="23548"/>
                </a:lnTo>
                <a:lnTo>
                  <a:pt x="1401983" y="20902"/>
                </a:lnTo>
                <a:lnTo>
                  <a:pt x="1408068" y="17727"/>
                </a:lnTo>
                <a:lnTo>
                  <a:pt x="1414418" y="14552"/>
                </a:lnTo>
                <a:lnTo>
                  <a:pt x="1420768" y="11377"/>
                </a:lnTo>
                <a:lnTo>
                  <a:pt x="1426854" y="8731"/>
                </a:lnTo>
                <a:lnTo>
                  <a:pt x="1433733" y="6085"/>
                </a:lnTo>
                <a:lnTo>
                  <a:pt x="1441406" y="3440"/>
                </a:lnTo>
                <a:lnTo>
                  <a:pt x="1450137" y="1588"/>
                </a:lnTo>
                <a:lnTo>
                  <a:pt x="1460191" y="529"/>
                </a:lnTo>
                <a:lnTo>
                  <a:pt x="1471304" y="0"/>
                </a:lnTo>
                <a:lnTo>
                  <a:pt x="1482945" y="529"/>
                </a:lnTo>
                <a:lnTo>
                  <a:pt x="1493000" y="1588"/>
                </a:lnTo>
                <a:lnTo>
                  <a:pt x="1501731" y="3440"/>
                </a:lnTo>
                <a:lnTo>
                  <a:pt x="1509404" y="6085"/>
                </a:lnTo>
                <a:lnTo>
                  <a:pt x="1516283" y="8731"/>
                </a:lnTo>
                <a:lnTo>
                  <a:pt x="1522368" y="11377"/>
                </a:lnTo>
                <a:lnTo>
                  <a:pt x="1528718" y="14552"/>
                </a:lnTo>
                <a:lnTo>
                  <a:pt x="1535068" y="17727"/>
                </a:lnTo>
                <a:lnTo>
                  <a:pt x="1541154" y="20902"/>
                </a:lnTo>
                <a:lnTo>
                  <a:pt x="1548033" y="23548"/>
                </a:lnTo>
                <a:lnTo>
                  <a:pt x="1555706" y="25929"/>
                </a:lnTo>
                <a:lnTo>
                  <a:pt x="1564437" y="27781"/>
                </a:lnTo>
                <a:lnTo>
                  <a:pt x="1574491" y="29104"/>
                </a:lnTo>
                <a:lnTo>
                  <a:pt x="1585868" y="29369"/>
                </a:lnTo>
                <a:lnTo>
                  <a:pt x="1597245" y="29104"/>
                </a:lnTo>
                <a:lnTo>
                  <a:pt x="1607300" y="27781"/>
                </a:lnTo>
                <a:lnTo>
                  <a:pt x="1616031" y="25929"/>
                </a:lnTo>
                <a:lnTo>
                  <a:pt x="1623704" y="23548"/>
                </a:lnTo>
                <a:lnTo>
                  <a:pt x="1630583" y="20902"/>
                </a:lnTo>
                <a:lnTo>
                  <a:pt x="1636668" y="17727"/>
                </a:lnTo>
                <a:lnTo>
                  <a:pt x="1649368" y="11377"/>
                </a:lnTo>
                <a:lnTo>
                  <a:pt x="1655454" y="8731"/>
                </a:lnTo>
                <a:lnTo>
                  <a:pt x="1662333" y="6085"/>
                </a:lnTo>
                <a:lnTo>
                  <a:pt x="1670006" y="3440"/>
                </a:lnTo>
                <a:lnTo>
                  <a:pt x="1678737" y="1588"/>
                </a:lnTo>
                <a:lnTo>
                  <a:pt x="1688791" y="529"/>
                </a:lnTo>
                <a:lnTo>
                  <a:pt x="1700168" y="0"/>
                </a:lnTo>
                <a:lnTo>
                  <a:pt x="1711545" y="529"/>
                </a:lnTo>
                <a:lnTo>
                  <a:pt x="1721600" y="1588"/>
                </a:lnTo>
                <a:lnTo>
                  <a:pt x="1730331" y="3440"/>
                </a:lnTo>
                <a:lnTo>
                  <a:pt x="1738004" y="6085"/>
                </a:lnTo>
                <a:lnTo>
                  <a:pt x="1744883" y="8731"/>
                </a:lnTo>
                <a:lnTo>
                  <a:pt x="1750968" y="11377"/>
                </a:lnTo>
                <a:lnTo>
                  <a:pt x="1757318" y="14552"/>
                </a:lnTo>
                <a:lnTo>
                  <a:pt x="1763668" y="17727"/>
                </a:lnTo>
                <a:lnTo>
                  <a:pt x="1769754" y="20902"/>
                </a:lnTo>
                <a:lnTo>
                  <a:pt x="1776633" y="23548"/>
                </a:lnTo>
                <a:lnTo>
                  <a:pt x="1784306" y="25929"/>
                </a:lnTo>
                <a:lnTo>
                  <a:pt x="1793037" y="27781"/>
                </a:lnTo>
                <a:lnTo>
                  <a:pt x="1803091" y="29104"/>
                </a:lnTo>
                <a:lnTo>
                  <a:pt x="1814468" y="29369"/>
                </a:lnTo>
                <a:lnTo>
                  <a:pt x="1825845" y="29104"/>
                </a:lnTo>
                <a:lnTo>
                  <a:pt x="1835900" y="27781"/>
                </a:lnTo>
                <a:lnTo>
                  <a:pt x="1844631" y="25929"/>
                </a:lnTo>
                <a:lnTo>
                  <a:pt x="1852304" y="23548"/>
                </a:lnTo>
                <a:lnTo>
                  <a:pt x="1859183" y="20902"/>
                </a:lnTo>
                <a:lnTo>
                  <a:pt x="1865268" y="17727"/>
                </a:lnTo>
                <a:lnTo>
                  <a:pt x="1871618" y="14552"/>
                </a:lnTo>
                <a:lnTo>
                  <a:pt x="1877968" y="11377"/>
                </a:lnTo>
                <a:lnTo>
                  <a:pt x="1884054" y="8731"/>
                </a:lnTo>
                <a:lnTo>
                  <a:pt x="1890933" y="6085"/>
                </a:lnTo>
                <a:lnTo>
                  <a:pt x="1898606" y="3440"/>
                </a:lnTo>
                <a:lnTo>
                  <a:pt x="1907337" y="1588"/>
                </a:lnTo>
                <a:lnTo>
                  <a:pt x="1917391" y="529"/>
                </a:lnTo>
                <a:lnTo>
                  <a:pt x="1928768" y="0"/>
                </a:lnTo>
                <a:lnTo>
                  <a:pt x="1940145" y="529"/>
                </a:lnTo>
                <a:lnTo>
                  <a:pt x="1950200" y="1588"/>
                </a:lnTo>
                <a:lnTo>
                  <a:pt x="1958931" y="3440"/>
                </a:lnTo>
                <a:lnTo>
                  <a:pt x="1966604" y="6085"/>
                </a:lnTo>
                <a:lnTo>
                  <a:pt x="1973483" y="8731"/>
                </a:lnTo>
                <a:lnTo>
                  <a:pt x="1979568" y="11377"/>
                </a:lnTo>
                <a:lnTo>
                  <a:pt x="1985918" y="14552"/>
                </a:lnTo>
                <a:lnTo>
                  <a:pt x="1992268" y="17727"/>
                </a:lnTo>
                <a:lnTo>
                  <a:pt x="1998354" y="20902"/>
                </a:lnTo>
                <a:lnTo>
                  <a:pt x="2005233" y="23548"/>
                </a:lnTo>
                <a:lnTo>
                  <a:pt x="2012906" y="25929"/>
                </a:lnTo>
                <a:lnTo>
                  <a:pt x="2021637" y="27781"/>
                </a:lnTo>
                <a:lnTo>
                  <a:pt x="2031691" y="29104"/>
                </a:lnTo>
                <a:lnTo>
                  <a:pt x="2032000" y="29111"/>
                </a:lnTo>
                <a:lnTo>
                  <a:pt x="2032000" y="43344"/>
                </a:lnTo>
                <a:lnTo>
                  <a:pt x="2031691" y="43337"/>
                </a:lnTo>
                <a:lnTo>
                  <a:pt x="2021637" y="42014"/>
                </a:lnTo>
                <a:lnTo>
                  <a:pt x="2012906" y="40162"/>
                </a:lnTo>
                <a:lnTo>
                  <a:pt x="2005233" y="37781"/>
                </a:lnTo>
                <a:lnTo>
                  <a:pt x="1998354" y="35135"/>
                </a:lnTo>
                <a:lnTo>
                  <a:pt x="1992268" y="31960"/>
                </a:lnTo>
                <a:lnTo>
                  <a:pt x="1985918" y="28785"/>
                </a:lnTo>
                <a:lnTo>
                  <a:pt x="1979568" y="25610"/>
                </a:lnTo>
                <a:lnTo>
                  <a:pt x="1973483" y="22964"/>
                </a:lnTo>
                <a:lnTo>
                  <a:pt x="1966604" y="20318"/>
                </a:lnTo>
                <a:lnTo>
                  <a:pt x="1958931" y="17673"/>
                </a:lnTo>
                <a:lnTo>
                  <a:pt x="1950200" y="15821"/>
                </a:lnTo>
                <a:lnTo>
                  <a:pt x="1940145" y="14762"/>
                </a:lnTo>
                <a:lnTo>
                  <a:pt x="1928768" y="14233"/>
                </a:lnTo>
                <a:lnTo>
                  <a:pt x="1917391" y="14762"/>
                </a:lnTo>
                <a:lnTo>
                  <a:pt x="1907337" y="15821"/>
                </a:lnTo>
                <a:lnTo>
                  <a:pt x="1898606" y="17673"/>
                </a:lnTo>
                <a:lnTo>
                  <a:pt x="1890933" y="20318"/>
                </a:lnTo>
                <a:lnTo>
                  <a:pt x="1884054" y="22964"/>
                </a:lnTo>
                <a:lnTo>
                  <a:pt x="1877968" y="25610"/>
                </a:lnTo>
                <a:lnTo>
                  <a:pt x="1871618" y="28785"/>
                </a:lnTo>
                <a:lnTo>
                  <a:pt x="1865268" y="31960"/>
                </a:lnTo>
                <a:lnTo>
                  <a:pt x="1859183" y="35135"/>
                </a:lnTo>
                <a:lnTo>
                  <a:pt x="1852304" y="37781"/>
                </a:lnTo>
                <a:lnTo>
                  <a:pt x="1844631" y="40162"/>
                </a:lnTo>
                <a:lnTo>
                  <a:pt x="1835900" y="42014"/>
                </a:lnTo>
                <a:lnTo>
                  <a:pt x="1825845" y="43337"/>
                </a:lnTo>
                <a:lnTo>
                  <a:pt x="1814468" y="43602"/>
                </a:lnTo>
                <a:lnTo>
                  <a:pt x="1803091" y="43337"/>
                </a:lnTo>
                <a:lnTo>
                  <a:pt x="1793037" y="42014"/>
                </a:lnTo>
                <a:lnTo>
                  <a:pt x="1784306" y="40162"/>
                </a:lnTo>
                <a:lnTo>
                  <a:pt x="1776633" y="37781"/>
                </a:lnTo>
                <a:lnTo>
                  <a:pt x="1769754" y="35135"/>
                </a:lnTo>
                <a:lnTo>
                  <a:pt x="1763668" y="31960"/>
                </a:lnTo>
                <a:lnTo>
                  <a:pt x="1757318" y="28785"/>
                </a:lnTo>
                <a:lnTo>
                  <a:pt x="1750968" y="25610"/>
                </a:lnTo>
                <a:lnTo>
                  <a:pt x="1744883" y="22964"/>
                </a:lnTo>
                <a:lnTo>
                  <a:pt x="1738004" y="20318"/>
                </a:lnTo>
                <a:lnTo>
                  <a:pt x="1730331" y="17673"/>
                </a:lnTo>
                <a:lnTo>
                  <a:pt x="1721600" y="15821"/>
                </a:lnTo>
                <a:lnTo>
                  <a:pt x="1711545" y="14762"/>
                </a:lnTo>
                <a:lnTo>
                  <a:pt x="1700168" y="14233"/>
                </a:lnTo>
                <a:lnTo>
                  <a:pt x="1688791" y="14762"/>
                </a:lnTo>
                <a:lnTo>
                  <a:pt x="1678737" y="15821"/>
                </a:lnTo>
                <a:lnTo>
                  <a:pt x="1670006" y="17673"/>
                </a:lnTo>
                <a:lnTo>
                  <a:pt x="1662333" y="20318"/>
                </a:lnTo>
                <a:lnTo>
                  <a:pt x="1655454" y="22964"/>
                </a:lnTo>
                <a:lnTo>
                  <a:pt x="1649368" y="25610"/>
                </a:lnTo>
                <a:lnTo>
                  <a:pt x="1636668" y="31960"/>
                </a:lnTo>
                <a:lnTo>
                  <a:pt x="1630583" y="35135"/>
                </a:lnTo>
                <a:lnTo>
                  <a:pt x="1623704" y="37781"/>
                </a:lnTo>
                <a:lnTo>
                  <a:pt x="1616031" y="40162"/>
                </a:lnTo>
                <a:lnTo>
                  <a:pt x="1607300" y="42014"/>
                </a:lnTo>
                <a:lnTo>
                  <a:pt x="1597245" y="43337"/>
                </a:lnTo>
                <a:lnTo>
                  <a:pt x="1585868" y="43602"/>
                </a:lnTo>
                <a:lnTo>
                  <a:pt x="1574491" y="43337"/>
                </a:lnTo>
                <a:lnTo>
                  <a:pt x="1564437" y="42014"/>
                </a:lnTo>
                <a:lnTo>
                  <a:pt x="1555706" y="40162"/>
                </a:lnTo>
                <a:lnTo>
                  <a:pt x="1548033" y="37781"/>
                </a:lnTo>
                <a:lnTo>
                  <a:pt x="1541154" y="35135"/>
                </a:lnTo>
                <a:lnTo>
                  <a:pt x="1535068" y="31960"/>
                </a:lnTo>
                <a:lnTo>
                  <a:pt x="1528718" y="28785"/>
                </a:lnTo>
                <a:lnTo>
                  <a:pt x="1522368" y="25610"/>
                </a:lnTo>
                <a:lnTo>
                  <a:pt x="1516283" y="22964"/>
                </a:lnTo>
                <a:lnTo>
                  <a:pt x="1509404" y="20318"/>
                </a:lnTo>
                <a:lnTo>
                  <a:pt x="1501731" y="17673"/>
                </a:lnTo>
                <a:lnTo>
                  <a:pt x="1493000" y="15821"/>
                </a:lnTo>
                <a:lnTo>
                  <a:pt x="1482945" y="14762"/>
                </a:lnTo>
                <a:lnTo>
                  <a:pt x="1471304" y="14233"/>
                </a:lnTo>
                <a:lnTo>
                  <a:pt x="1460191" y="14762"/>
                </a:lnTo>
                <a:lnTo>
                  <a:pt x="1450137" y="15821"/>
                </a:lnTo>
                <a:lnTo>
                  <a:pt x="1441406" y="17673"/>
                </a:lnTo>
                <a:lnTo>
                  <a:pt x="1433733" y="20318"/>
                </a:lnTo>
                <a:lnTo>
                  <a:pt x="1426854" y="22964"/>
                </a:lnTo>
                <a:lnTo>
                  <a:pt x="1420768" y="25610"/>
                </a:lnTo>
                <a:lnTo>
                  <a:pt x="1414418" y="28785"/>
                </a:lnTo>
                <a:lnTo>
                  <a:pt x="1408068" y="31960"/>
                </a:lnTo>
                <a:lnTo>
                  <a:pt x="1401983" y="35135"/>
                </a:lnTo>
                <a:lnTo>
                  <a:pt x="1395104" y="37781"/>
                </a:lnTo>
                <a:lnTo>
                  <a:pt x="1387431" y="40162"/>
                </a:lnTo>
                <a:lnTo>
                  <a:pt x="1378700" y="42014"/>
                </a:lnTo>
                <a:lnTo>
                  <a:pt x="1368645" y="43337"/>
                </a:lnTo>
                <a:lnTo>
                  <a:pt x="1357268" y="43602"/>
                </a:lnTo>
                <a:lnTo>
                  <a:pt x="1345891" y="43337"/>
                </a:lnTo>
                <a:lnTo>
                  <a:pt x="1335837" y="42014"/>
                </a:lnTo>
                <a:lnTo>
                  <a:pt x="1327106" y="40162"/>
                </a:lnTo>
                <a:lnTo>
                  <a:pt x="1319433" y="37781"/>
                </a:lnTo>
                <a:lnTo>
                  <a:pt x="1312554" y="35135"/>
                </a:lnTo>
                <a:lnTo>
                  <a:pt x="1306468" y="31960"/>
                </a:lnTo>
                <a:lnTo>
                  <a:pt x="1300118" y="28785"/>
                </a:lnTo>
                <a:lnTo>
                  <a:pt x="1293768" y="25610"/>
                </a:lnTo>
                <a:lnTo>
                  <a:pt x="1287683" y="22964"/>
                </a:lnTo>
                <a:lnTo>
                  <a:pt x="1280804" y="20318"/>
                </a:lnTo>
                <a:lnTo>
                  <a:pt x="1273131" y="17673"/>
                </a:lnTo>
                <a:lnTo>
                  <a:pt x="1264400" y="15821"/>
                </a:lnTo>
                <a:lnTo>
                  <a:pt x="1254345" y="14762"/>
                </a:lnTo>
                <a:lnTo>
                  <a:pt x="1242968" y="14233"/>
                </a:lnTo>
                <a:lnTo>
                  <a:pt x="1231591" y="14762"/>
                </a:lnTo>
                <a:lnTo>
                  <a:pt x="1221537" y="15821"/>
                </a:lnTo>
                <a:lnTo>
                  <a:pt x="1212806" y="17673"/>
                </a:lnTo>
                <a:lnTo>
                  <a:pt x="1205133" y="20318"/>
                </a:lnTo>
                <a:lnTo>
                  <a:pt x="1198254" y="22964"/>
                </a:lnTo>
                <a:lnTo>
                  <a:pt x="1192168" y="25610"/>
                </a:lnTo>
                <a:lnTo>
                  <a:pt x="1185818" y="28785"/>
                </a:lnTo>
                <a:lnTo>
                  <a:pt x="1179468" y="31960"/>
                </a:lnTo>
                <a:lnTo>
                  <a:pt x="1173383" y="35135"/>
                </a:lnTo>
                <a:lnTo>
                  <a:pt x="1166504" y="37781"/>
                </a:lnTo>
                <a:lnTo>
                  <a:pt x="1158831" y="40162"/>
                </a:lnTo>
                <a:lnTo>
                  <a:pt x="1150100" y="42014"/>
                </a:lnTo>
                <a:lnTo>
                  <a:pt x="1140045" y="43337"/>
                </a:lnTo>
                <a:lnTo>
                  <a:pt x="1130300" y="43564"/>
                </a:lnTo>
                <a:lnTo>
                  <a:pt x="1120555" y="43337"/>
                </a:lnTo>
                <a:lnTo>
                  <a:pt x="1110501" y="42014"/>
                </a:lnTo>
                <a:lnTo>
                  <a:pt x="1101769" y="40162"/>
                </a:lnTo>
                <a:lnTo>
                  <a:pt x="1094096" y="37781"/>
                </a:lnTo>
                <a:lnTo>
                  <a:pt x="1087217" y="35135"/>
                </a:lnTo>
                <a:lnTo>
                  <a:pt x="1081132" y="31960"/>
                </a:lnTo>
                <a:lnTo>
                  <a:pt x="1074782" y="28785"/>
                </a:lnTo>
                <a:lnTo>
                  <a:pt x="1068432" y="25610"/>
                </a:lnTo>
                <a:lnTo>
                  <a:pt x="1062346" y="22964"/>
                </a:lnTo>
                <a:lnTo>
                  <a:pt x="1055467" y="20318"/>
                </a:lnTo>
                <a:lnTo>
                  <a:pt x="1047794" y="17673"/>
                </a:lnTo>
                <a:lnTo>
                  <a:pt x="1039063" y="15821"/>
                </a:lnTo>
                <a:lnTo>
                  <a:pt x="1029009" y="14762"/>
                </a:lnTo>
                <a:lnTo>
                  <a:pt x="1017632" y="14233"/>
                </a:lnTo>
                <a:lnTo>
                  <a:pt x="1016000" y="14309"/>
                </a:lnTo>
                <a:lnTo>
                  <a:pt x="1014368" y="14233"/>
                </a:lnTo>
                <a:lnTo>
                  <a:pt x="1002991" y="14762"/>
                </a:lnTo>
                <a:lnTo>
                  <a:pt x="992937" y="15821"/>
                </a:lnTo>
                <a:lnTo>
                  <a:pt x="984206" y="17673"/>
                </a:lnTo>
                <a:lnTo>
                  <a:pt x="976533" y="20318"/>
                </a:lnTo>
                <a:lnTo>
                  <a:pt x="969654" y="22964"/>
                </a:lnTo>
                <a:lnTo>
                  <a:pt x="963568" y="25610"/>
                </a:lnTo>
                <a:lnTo>
                  <a:pt x="957218" y="28785"/>
                </a:lnTo>
                <a:lnTo>
                  <a:pt x="950868" y="31960"/>
                </a:lnTo>
                <a:lnTo>
                  <a:pt x="944783" y="35135"/>
                </a:lnTo>
                <a:lnTo>
                  <a:pt x="937904" y="37781"/>
                </a:lnTo>
                <a:lnTo>
                  <a:pt x="930231" y="40162"/>
                </a:lnTo>
                <a:lnTo>
                  <a:pt x="921499" y="42014"/>
                </a:lnTo>
                <a:lnTo>
                  <a:pt x="911445" y="43337"/>
                </a:lnTo>
                <a:lnTo>
                  <a:pt x="901700" y="43564"/>
                </a:lnTo>
                <a:lnTo>
                  <a:pt x="891955" y="43337"/>
                </a:lnTo>
                <a:lnTo>
                  <a:pt x="881900" y="42014"/>
                </a:lnTo>
                <a:lnTo>
                  <a:pt x="873169" y="40162"/>
                </a:lnTo>
                <a:lnTo>
                  <a:pt x="865496" y="37781"/>
                </a:lnTo>
                <a:lnTo>
                  <a:pt x="858617" y="35135"/>
                </a:lnTo>
                <a:lnTo>
                  <a:pt x="852532" y="31960"/>
                </a:lnTo>
                <a:lnTo>
                  <a:pt x="846182" y="28785"/>
                </a:lnTo>
                <a:lnTo>
                  <a:pt x="839832" y="25610"/>
                </a:lnTo>
                <a:lnTo>
                  <a:pt x="833746" y="22964"/>
                </a:lnTo>
                <a:lnTo>
                  <a:pt x="826867" y="20318"/>
                </a:lnTo>
                <a:lnTo>
                  <a:pt x="819194" y="17673"/>
                </a:lnTo>
                <a:lnTo>
                  <a:pt x="810463" y="15821"/>
                </a:lnTo>
                <a:lnTo>
                  <a:pt x="800409" y="14762"/>
                </a:lnTo>
                <a:lnTo>
                  <a:pt x="789032" y="14233"/>
                </a:lnTo>
                <a:lnTo>
                  <a:pt x="777655" y="14762"/>
                </a:lnTo>
                <a:lnTo>
                  <a:pt x="767600" y="15821"/>
                </a:lnTo>
                <a:lnTo>
                  <a:pt x="758869" y="17673"/>
                </a:lnTo>
                <a:lnTo>
                  <a:pt x="751196" y="20318"/>
                </a:lnTo>
                <a:lnTo>
                  <a:pt x="744317" y="22964"/>
                </a:lnTo>
                <a:lnTo>
                  <a:pt x="738232" y="25610"/>
                </a:lnTo>
                <a:lnTo>
                  <a:pt x="725532" y="31960"/>
                </a:lnTo>
                <a:lnTo>
                  <a:pt x="719446" y="35135"/>
                </a:lnTo>
                <a:lnTo>
                  <a:pt x="712567" y="37781"/>
                </a:lnTo>
                <a:lnTo>
                  <a:pt x="704894" y="40162"/>
                </a:lnTo>
                <a:lnTo>
                  <a:pt x="696163" y="42014"/>
                </a:lnTo>
                <a:lnTo>
                  <a:pt x="686109" y="43337"/>
                </a:lnTo>
                <a:lnTo>
                  <a:pt x="674732" y="43602"/>
                </a:lnTo>
                <a:lnTo>
                  <a:pt x="663355" y="43337"/>
                </a:lnTo>
                <a:lnTo>
                  <a:pt x="653300" y="42014"/>
                </a:lnTo>
                <a:lnTo>
                  <a:pt x="644569" y="40162"/>
                </a:lnTo>
                <a:lnTo>
                  <a:pt x="636896" y="37781"/>
                </a:lnTo>
                <a:lnTo>
                  <a:pt x="630017" y="35135"/>
                </a:lnTo>
                <a:lnTo>
                  <a:pt x="623932" y="31960"/>
                </a:lnTo>
                <a:lnTo>
                  <a:pt x="617582" y="28785"/>
                </a:lnTo>
                <a:lnTo>
                  <a:pt x="611232" y="25610"/>
                </a:lnTo>
                <a:lnTo>
                  <a:pt x="605146" y="22964"/>
                </a:lnTo>
                <a:lnTo>
                  <a:pt x="598267" y="20318"/>
                </a:lnTo>
                <a:lnTo>
                  <a:pt x="590594" y="17673"/>
                </a:lnTo>
                <a:lnTo>
                  <a:pt x="581863" y="15821"/>
                </a:lnTo>
                <a:lnTo>
                  <a:pt x="571809" y="14762"/>
                </a:lnTo>
                <a:lnTo>
                  <a:pt x="560167" y="14233"/>
                </a:lnTo>
                <a:lnTo>
                  <a:pt x="549055" y="14762"/>
                </a:lnTo>
                <a:lnTo>
                  <a:pt x="539000" y="15821"/>
                </a:lnTo>
                <a:lnTo>
                  <a:pt x="530269" y="17673"/>
                </a:lnTo>
                <a:lnTo>
                  <a:pt x="522596" y="20318"/>
                </a:lnTo>
                <a:lnTo>
                  <a:pt x="515717" y="22964"/>
                </a:lnTo>
                <a:lnTo>
                  <a:pt x="509632" y="25610"/>
                </a:lnTo>
                <a:lnTo>
                  <a:pt x="503282" y="28785"/>
                </a:lnTo>
                <a:lnTo>
                  <a:pt x="496932" y="31960"/>
                </a:lnTo>
                <a:lnTo>
                  <a:pt x="490846" y="35135"/>
                </a:lnTo>
                <a:lnTo>
                  <a:pt x="483967" y="37781"/>
                </a:lnTo>
                <a:lnTo>
                  <a:pt x="476294" y="40162"/>
                </a:lnTo>
                <a:lnTo>
                  <a:pt x="467563" y="42014"/>
                </a:lnTo>
                <a:lnTo>
                  <a:pt x="457509" y="43337"/>
                </a:lnTo>
                <a:lnTo>
                  <a:pt x="446132" y="43602"/>
                </a:lnTo>
                <a:lnTo>
                  <a:pt x="434755" y="43337"/>
                </a:lnTo>
                <a:lnTo>
                  <a:pt x="424700" y="42014"/>
                </a:lnTo>
                <a:lnTo>
                  <a:pt x="415969" y="40162"/>
                </a:lnTo>
                <a:lnTo>
                  <a:pt x="408296" y="37781"/>
                </a:lnTo>
                <a:lnTo>
                  <a:pt x="401417" y="35135"/>
                </a:lnTo>
                <a:lnTo>
                  <a:pt x="395332" y="31960"/>
                </a:lnTo>
                <a:lnTo>
                  <a:pt x="388982" y="28785"/>
                </a:lnTo>
                <a:lnTo>
                  <a:pt x="382632" y="25610"/>
                </a:lnTo>
                <a:lnTo>
                  <a:pt x="376546" y="22964"/>
                </a:lnTo>
                <a:lnTo>
                  <a:pt x="369667" y="20318"/>
                </a:lnTo>
                <a:lnTo>
                  <a:pt x="361994" y="17673"/>
                </a:lnTo>
                <a:lnTo>
                  <a:pt x="353263" y="15821"/>
                </a:lnTo>
                <a:lnTo>
                  <a:pt x="343209" y="14762"/>
                </a:lnTo>
                <a:lnTo>
                  <a:pt x="331832" y="14233"/>
                </a:lnTo>
                <a:lnTo>
                  <a:pt x="320455" y="14762"/>
                </a:lnTo>
                <a:lnTo>
                  <a:pt x="310400" y="15821"/>
                </a:lnTo>
                <a:lnTo>
                  <a:pt x="301669" y="17673"/>
                </a:lnTo>
                <a:lnTo>
                  <a:pt x="293996" y="20318"/>
                </a:lnTo>
                <a:lnTo>
                  <a:pt x="287117" y="22964"/>
                </a:lnTo>
                <a:lnTo>
                  <a:pt x="281032" y="25610"/>
                </a:lnTo>
                <a:lnTo>
                  <a:pt x="274682" y="28785"/>
                </a:lnTo>
                <a:lnTo>
                  <a:pt x="268332" y="31960"/>
                </a:lnTo>
                <a:lnTo>
                  <a:pt x="262246" y="35135"/>
                </a:lnTo>
                <a:lnTo>
                  <a:pt x="255367" y="37781"/>
                </a:lnTo>
                <a:lnTo>
                  <a:pt x="247694" y="40162"/>
                </a:lnTo>
                <a:lnTo>
                  <a:pt x="238963" y="42014"/>
                </a:lnTo>
                <a:lnTo>
                  <a:pt x="228909" y="43337"/>
                </a:lnTo>
                <a:lnTo>
                  <a:pt x="217532" y="43602"/>
                </a:lnTo>
                <a:lnTo>
                  <a:pt x="206155" y="43337"/>
                </a:lnTo>
                <a:lnTo>
                  <a:pt x="196100" y="42014"/>
                </a:lnTo>
                <a:lnTo>
                  <a:pt x="187369" y="40162"/>
                </a:lnTo>
                <a:lnTo>
                  <a:pt x="179696" y="37781"/>
                </a:lnTo>
                <a:lnTo>
                  <a:pt x="172817" y="35135"/>
                </a:lnTo>
                <a:lnTo>
                  <a:pt x="166732" y="31960"/>
                </a:lnTo>
                <a:lnTo>
                  <a:pt x="160382" y="28785"/>
                </a:lnTo>
                <a:lnTo>
                  <a:pt x="154032" y="25610"/>
                </a:lnTo>
                <a:lnTo>
                  <a:pt x="147946" y="22964"/>
                </a:lnTo>
                <a:lnTo>
                  <a:pt x="141067" y="20318"/>
                </a:lnTo>
                <a:lnTo>
                  <a:pt x="133394" y="17673"/>
                </a:lnTo>
                <a:lnTo>
                  <a:pt x="124663" y="15821"/>
                </a:lnTo>
                <a:lnTo>
                  <a:pt x="114609" y="14762"/>
                </a:lnTo>
                <a:lnTo>
                  <a:pt x="103232" y="14233"/>
                </a:lnTo>
                <a:lnTo>
                  <a:pt x="91855" y="14762"/>
                </a:lnTo>
                <a:lnTo>
                  <a:pt x="81800" y="15821"/>
                </a:lnTo>
                <a:lnTo>
                  <a:pt x="73069" y="17673"/>
                </a:lnTo>
                <a:lnTo>
                  <a:pt x="65396" y="20318"/>
                </a:lnTo>
                <a:lnTo>
                  <a:pt x="58517" y="22964"/>
                </a:lnTo>
                <a:lnTo>
                  <a:pt x="52432" y="25610"/>
                </a:lnTo>
                <a:lnTo>
                  <a:pt x="46082" y="28785"/>
                </a:lnTo>
                <a:lnTo>
                  <a:pt x="39732" y="31960"/>
                </a:lnTo>
                <a:lnTo>
                  <a:pt x="33646" y="35135"/>
                </a:lnTo>
                <a:lnTo>
                  <a:pt x="26767" y="37781"/>
                </a:lnTo>
                <a:lnTo>
                  <a:pt x="19094" y="40162"/>
                </a:lnTo>
                <a:lnTo>
                  <a:pt x="10363" y="42014"/>
                </a:lnTo>
                <a:lnTo>
                  <a:pt x="309" y="43337"/>
                </a:lnTo>
                <a:lnTo>
                  <a:pt x="0" y="43344"/>
                </a:lnTo>
                <a:lnTo>
                  <a:pt x="0" y="29111"/>
                </a:lnTo>
                <a:lnTo>
                  <a:pt x="309" y="29104"/>
                </a:lnTo>
                <a:lnTo>
                  <a:pt x="10363" y="27781"/>
                </a:lnTo>
                <a:lnTo>
                  <a:pt x="19094" y="25929"/>
                </a:lnTo>
                <a:lnTo>
                  <a:pt x="26767" y="23548"/>
                </a:lnTo>
                <a:lnTo>
                  <a:pt x="33646" y="20902"/>
                </a:lnTo>
                <a:lnTo>
                  <a:pt x="39732" y="17727"/>
                </a:lnTo>
                <a:lnTo>
                  <a:pt x="46082" y="14552"/>
                </a:lnTo>
                <a:lnTo>
                  <a:pt x="52432" y="11377"/>
                </a:lnTo>
                <a:lnTo>
                  <a:pt x="58517" y="8731"/>
                </a:lnTo>
                <a:lnTo>
                  <a:pt x="65396" y="6085"/>
                </a:lnTo>
                <a:lnTo>
                  <a:pt x="73069" y="3440"/>
                </a:lnTo>
                <a:lnTo>
                  <a:pt x="81800" y="1588"/>
                </a:lnTo>
                <a:lnTo>
                  <a:pt x="91855" y="52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767609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07A50-6FE6-4CC4-9150-E6FDC707347B}"/>
              </a:ext>
            </a:extLst>
          </p:cNvPr>
          <p:cNvSpPr>
            <a:spLocks noGrp="1"/>
          </p:cNvSpPr>
          <p:nvPr>
            <p:ph type="title"/>
          </p:nvPr>
        </p:nvSpPr>
        <p:spPr/>
        <p:txBody>
          <a:bodyPr/>
          <a:lstStyle/>
          <a:p>
            <a:r>
              <a:rPr lang="en-GB" dirty="0"/>
              <a:t>ASD (ASC)</a:t>
            </a:r>
          </a:p>
        </p:txBody>
      </p:sp>
      <p:sp>
        <p:nvSpPr>
          <p:cNvPr id="3" name="Content Placeholder 2">
            <a:extLst>
              <a:ext uri="{FF2B5EF4-FFF2-40B4-BE49-F238E27FC236}">
                <a16:creationId xmlns:a16="http://schemas.microsoft.com/office/drawing/2014/main" id="{ABDB39E0-4A12-417E-B050-E74EF7656E60}"/>
              </a:ext>
            </a:extLst>
          </p:cNvPr>
          <p:cNvSpPr>
            <a:spLocks noGrp="1"/>
          </p:cNvSpPr>
          <p:nvPr>
            <p:ph idx="1"/>
          </p:nvPr>
        </p:nvSpPr>
        <p:spPr>
          <a:xfrm>
            <a:off x="1175478" y="1389893"/>
            <a:ext cx="10178322" cy="5391907"/>
          </a:xfrm>
        </p:spPr>
        <p:txBody>
          <a:bodyPr>
            <a:normAutofit fontScale="77500" lnSpcReduction="20000"/>
          </a:bodyPr>
          <a:lstStyle/>
          <a:p>
            <a:pPr marL="0" indent="0">
              <a:buNone/>
            </a:pPr>
            <a:r>
              <a:rPr lang="en-GB" dirty="0"/>
              <a:t>Autism Spectrum Condition</a:t>
            </a:r>
          </a:p>
          <a:p>
            <a:r>
              <a:rPr lang="en-GB" dirty="0"/>
              <a:t>Autism spectrum condition (ASC) is a lifelong, developmental condition that affects how someone communicates with and relates to other people and how they experience the world around them, including impacts on interests and behaviour. Autistic students share certain difficulties which may include learning challenges, mental health issues, speech and communication issues and anxiety.</a:t>
            </a:r>
          </a:p>
          <a:p>
            <a:pPr marL="0" indent="0">
              <a:buNone/>
            </a:pPr>
            <a:r>
              <a:rPr lang="en-GB" dirty="0">
                <a:hlinkClick r:id="rId3"/>
              </a:rPr>
              <a:t>https://www.youtube.com/watch?v=Lk4qs8jGN4U</a:t>
            </a:r>
            <a:r>
              <a:rPr lang="en-GB" dirty="0"/>
              <a:t> </a:t>
            </a:r>
          </a:p>
          <a:p>
            <a:pPr marL="0" indent="0">
              <a:buNone/>
            </a:pPr>
            <a:r>
              <a:rPr lang="en-GB" dirty="0">
                <a:hlinkClick r:id="rId4"/>
              </a:rPr>
              <a:t>https://www.youtube.com/watch?v=aPknwW8mPAM</a:t>
            </a:r>
            <a:r>
              <a:rPr lang="en-GB" dirty="0"/>
              <a:t> </a:t>
            </a:r>
          </a:p>
          <a:p>
            <a:pPr marL="0" indent="0">
              <a:buNone/>
            </a:pPr>
            <a:r>
              <a:rPr lang="en-GB" u="sng" dirty="0"/>
              <a:t>Strategies to support </a:t>
            </a:r>
          </a:p>
          <a:p>
            <a:pPr marL="0" indent="0">
              <a:buNone/>
            </a:pPr>
            <a:r>
              <a:rPr lang="en-GB" dirty="0"/>
              <a:t>-visual timetable </a:t>
            </a:r>
          </a:p>
          <a:p>
            <a:pPr marL="0" indent="0">
              <a:buNone/>
            </a:pPr>
            <a:r>
              <a:rPr lang="en-GB" dirty="0"/>
              <a:t>-Routine </a:t>
            </a:r>
          </a:p>
          <a:p>
            <a:pPr marL="0" indent="0">
              <a:buNone/>
            </a:pPr>
            <a:r>
              <a:rPr lang="en-GB" dirty="0"/>
              <a:t>-Use of rewards as motivators </a:t>
            </a:r>
          </a:p>
          <a:p>
            <a:pPr marL="0" indent="0">
              <a:buNone/>
            </a:pPr>
            <a:r>
              <a:rPr lang="en-GB" dirty="0"/>
              <a:t>-Now and next </a:t>
            </a:r>
          </a:p>
          <a:p>
            <a:pPr marL="0" indent="0">
              <a:buNone/>
            </a:pPr>
            <a:r>
              <a:rPr lang="en-GB" dirty="0"/>
              <a:t>-Choice boxes/boards </a:t>
            </a:r>
          </a:p>
          <a:p>
            <a:pPr marL="0" indent="0">
              <a:buNone/>
            </a:pPr>
            <a:r>
              <a:rPr lang="en-GB" dirty="0"/>
              <a:t>-In task scheduling </a:t>
            </a:r>
          </a:p>
          <a:p>
            <a:pPr marL="0" indent="0">
              <a:buNone/>
            </a:pPr>
            <a:r>
              <a:rPr lang="en-GB" dirty="0"/>
              <a:t>-check listing </a:t>
            </a:r>
          </a:p>
          <a:p>
            <a:pPr marL="0" indent="0">
              <a:buNone/>
            </a:pPr>
            <a:r>
              <a:rPr lang="en-GB" dirty="0"/>
              <a:t>-explicit teaching of social skills </a:t>
            </a:r>
          </a:p>
          <a:p>
            <a:pPr>
              <a:buFontTx/>
              <a:buChar char="-"/>
            </a:pPr>
            <a:r>
              <a:rPr lang="en-GB" dirty="0"/>
              <a:t>Scaffolding of interactions </a:t>
            </a:r>
          </a:p>
          <a:p>
            <a:pPr>
              <a:buFontTx/>
              <a:buChar char="-"/>
            </a:pPr>
            <a:r>
              <a:rPr lang="en-GB" dirty="0"/>
              <a:t>Circle of friends </a:t>
            </a:r>
          </a:p>
        </p:txBody>
      </p:sp>
    </p:spTree>
    <p:extLst>
      <p:ext uri="{BB962C8B-B14F-4D97-AF65-F5344CB8AC3E}">
        <p14:creationId xmlns:p14="http://schemas.microsoft.com/office/powerpoint/2010/main" val="1995919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F834-0F13-46C1-B1C6-DA143C45716B}"/>
              </a:ext>
            </a:extLst>
          </p:cNvPr>
          <p:cNvSpPr>
            <a:spLocks noGrp="1"/>
          </p:cNvSpPr>
          <p:nvPr>
            <p:ph type="title"/>
          </p:nvPr>
        </p:nvSpPr>
        <p:spPr>
          <a:xfrm>
            <a:off x="1251678" y="382385"/>
            <a:ext cx="10178322" cy="817765"/>
          </a:xfrm>
        </p:spPr>
        <p:txBody>
          <a:bodyPr/>
          <a:lstStyle/>
          <a:p>
            <a:r>
              <a:rPr lang="en-GB" dirty="0"/>
              <a:t>ADHD </a:t>
            </a:r>
          </a:p>
        </p:txBody>
      </p:sp>
      <p:sp>
        <p:nvSpPr>
          <p:cNvPr id="3" name="Content Placeholder 2">
            <a:extLst>
              <a:ext uri="{FF2B5EF4-FFF2-40B4-BE49-F238E27FC236}">
                <a16:creationId xmlns:a16="http://schemas.microsoft.com/office/drawing/2014/main" id="{96375C6D-6829-43EF-B88B-D502F9875B0A}"/>
              </a:ext>
            </a:extLst>
          </p:cNvPr>
          <p:cNvSpPr>
            <a:spLocks noGrp="1"/>
          </p:cNvSpPr>
          <p:nvPr>
            <p:ph idx="1"/>
          </p:nvPr>
        </p:nvSpPr>
        <p:spPr>
          <a:xfrm>
            <a:off x="1251678" y="1200150"/>
            <a:ext cx="10178322" cy="3593591"/>
          </a:xfrm>
        </p:spPr>
        <p:txBody>
          <a:bodyPr/>
          <a:lstStyle/>
          <a:p>
            <a:pPr marL="0" indent="0">
              <a:buNone/>
            </a:pPr>
            <a:r>
              <a:rPr lang="en-GB" dirty="0"/>
              <a:t>Attention-deficit hyperactivity disorder (ADHD) can be categorised as either inattentiveness or as hyperactivity and impulsiveness, although it is often the case that a student with ADHD may experience both these forms. With inattentiveness the student can still be quiet in class and it may go unnoticed for many years.</a:t>
            </a:r>
          </a:p>
          <a:p>
            <a:pPr marL="0" indent="0">
              <a:buNone/>
            </a:pPr>
            <a:r>
              <a:rPr lang="en-GB" dirty="0">
                <a:hlinkClick r:id="rId3"/>
              </a:rPr>
              <a:t>https://www.youtube.com/watch?v=CFknFT5kkl4</a:t>
            </a:r>
            <a:r>
              <a:rPr lang="en-GB" dirty="0"/>
              <a:t> </a:t>
            </a:r>
          </a:p>
          <a:p>
            <a:endParaRPr lang="en-GB" dirty="0"/>
          </a:p>
        </p:txBody>
      </p:sp>
      <p:graphicFrame>
        <p:nvGraphicFramePr>
          <p:cNvPr id="6" name="Table 6">
            <a:extLst>
              <a:ext uri="{FF2B5EF4-FFF2-40B4-BE49-F238E27FC236}">
                <a16:creationId xmlns:a16="http://schemas.microsoft.com/office/drawing/2014/main" id="{91FED713-F8C1-41AA-B222-1995627D7A48}"/>
              </a:ext>
            </a:extLst>
          </p:cNvPr>
          <p:cNvGraphicFramePr>
            <a:graphicFrameLocks noGrp="1"/>
          </p:cNvGraphicFramePr>
          <p:nvPr>
            <p:extLst>
              <p:ext uri="{D42A27DB-BD31-4B8C-83A1-F6EECF244321}">
                <p14:modId xmlns:p14="http://schemas.microsoft.com/office/powerpoint/2010/main" val="1052165933"/>
              </p:ext>
            </p:extLst>
          </p:nvPr>
        </p:nvGraphicFramePr>
        <p:xfrm>
          <a:off x="2712202" y="2996945"/>
          <a:ext cx="8128000" cy="3998717"/>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75504915"/>
                    </a:ext>
                  </a:extLst>
                </a:gridCol>
                <a:gridCol w="4064000">
                  <a:extLst>
                    <a:ext uri="{9D8B030D-6E8A-4147-A177-3AD203B41FA5}">
                      <a16:colId xmlns:a16="http://schemas.microsoft.com/office/drawing/2014/main" val="4043266229"/>
                    </a:ext>
                  </a:extLst>
                </a:gridCol>
              </a:tblGrid>
              <a:tr h="587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mn-lt"/>
                          <a:ea typeface="+mn-ea"/>
                          <a:cs typeface="+mn-cs"/>
                        </a:rPr>
                        <a:t>Signs of inattentiveness:</a:t>
                      </a:r>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kern="1200" dirty="0">
                          <a:solidFill>
                            <a:schemeClr val="dk1"/>
                          </a:solidFill>
                          <a:effectLst/>
                          <a:latin typeface="+mn-lt"/>
                          <a:ea typeface="+mn-ea"/>
                          <a:cs typeface="+mn-cs"/>
                        </a:rPr>
                        <a:t>Signs of hyperactivity and impulsiveness:</a:t>
                      </a:r>
                    </a:p>
                    <a:p>
                      <a:endParaRPr lang="en-GB" dirty="0"/>
                    </a:p>
                  </a:txBody>
                  <a:tcPr/>
                </a:tc>
                <a:extLst>
                  <a:ext uri="{0D108BD9-81ED-4DB2-BD59-A6C34878D82A}">
                    <a16:rowId xmlns:a16="http://schemas.microsoft.com/office/drawing/2014/main" val="4053296079"/>
                  </a:ext>
                </a:extLst>
              </a:tr>
              <a:tr h="3358637">
                <a:tc>
                  <a:txBody>
                    <a:bodyPr/>
                    <a:lstStyle/>
                    <a:p>
                      <a:r>
                        <a:rPr lang="en-GB" sz="1800" b="0" i="0" kern="1200" dirty="0">
                          <a:solidFill>
                            <a:schemeClr val="dk1"/>
                          </a:solidFill>
                          <a:effectLst/>
                          <a:latin typeface="+mn-lt"/>
                          <a:ea typeface="+mn-ea"/>
                          <a:cs typeface="+mn-cs"/>
                        </a:rPr>
                        <a:t>Getting easily distracted</a:t>
                      </a:r>
                    </a:p>
                    <a:p>
                      <a:r>
                        <a:rPr lang="en-GB" sz="1800" b="0" i="0" kern="1200" dirty="0">
                          <a:solidFill>
                            <a:schemeClr val="dk1"/>
                          </a:solidFill>
                          <a:effectLst/>
                          <a:latin typeface="+mn-lt"/>
                          <a:ea typeface="+mn-ea"/>
                          <a:cs typeface="+mn-cs"/>
                        </a:rPr>
                        <a:t>Poor attention to detail, making careless mistakes</a:t>
                      </a:r>
                    </a:p>
                    <a:p>
                      <a:r>
                        <a:rPr lang="en-GB" sz="1800" b="0" i="0" kern="1200" dirty="0">
                          <a:solidFill>
                            <a:schemeClr val="dk1"/>
                          </a:solidFill>
                          <a:effectLst/>
                          <a:latin typeface="+mn-lt"/>
                          <a:ea typeface="+mn-ea"/>
                          <a:cs typeface="+mn-cs"/>
                        </a:rPr>
                        <a:t>Being forgetful or losing things</a:t>
                      </a:r>
                    </a:p>
                    <a:p>
                      <a:r>
                        <a:rPr lang="en-GB" sz="1800" b="0" i="0" kern="1200" dirty="0">
                          <a:solidFill>
                            <a:schemeClr val="dk1"/>
                          </a:solidFill>
                          <a:effectLst/>
                          <a:latin typeface="+mn-lt"/>
                          <a:ea typeface="+mn-ea"/>
                          <a:cs typeface="+mn-cs"/>
                        </a:rPr>
                        <a:t>Struggles to stick to tasks that are tedious or time-consuming</a:t>
                      </a:r>
                    </a:p>
                    <a:p>
                      <a:r>
                        <a:rPr lang="en-GB" sz="1800" b="0" i="0" kern="1200" dirty="0">
                          <a:solidFill>
                            <a:schemeClr val="dk1"/>
                          </a:solidFill>
                          <a:effectLst/>
                          <a:latin typeface="+mn-lt"/>
                          <a:ea typeface="+mn-ea"/>
                          <a:cs typeface="+mn-cs"/>
                        </a:rPr>
                        <a:t>Struggles to listen to or carry out instructions</a:t>
                      </a:r>
                    </a:p>
                    <a:p>
                      <a:r>
                        <a:rPr lang="en-GB" sz="1800" b="0" i="0" kern="1200" dirty="0">
                          <a:solidFill>
                            <a:schemeClr val="dk1"/>
                          </a:solidFill>
                          <a:effectLst/>
                          <a:latin typeface="+mn-lt"/>
                          <a:ea typeface="+mn-ea"/>
                          <a:cs typeface="+mn-cs"/>
                        </a:rPr>
                        <a:t>Constantly changing activity or task</a:t>
                      </a:r>
                    </a:p>
                    <a:p>
                      <a:r>
                        <a:rPr lang="en-GB" sz="1800" b="0" i="0" kern="1200" dirty="0">
                          <a:solidFill>
                            <a:schemeClr val="dk1"/>
                          </a:solidFill>
                          <a:effectLst/>
                          <a:latin typeface="+mn-lt"/>
                          <a:ea typeface="+mn-ea"/>
                          <a:cs typeface="+mn-cs"/>
                        </a:rPr>
                        <a:t>Having difficulty organising tasks</a:t>
                      </a:r>
                    </a:p>
                  </a:txBody>
                  <a:tcPr/>
                </a:tc>
                <a:tc>
                  <a:txBody>
                    <a:bodyPr/>
                    <a:lstStyle/>
                    <a:p>
                      <a:r>
                        <a:rPr lang="en-GB" sz="1800" b="0" kern="1200" dirty="0">
                          <a:solidFill>
                            <a:schemeClr val="dk1"/>
                          </a:solidFill>
                          <a:effectLst/>
                          <a:latin typeface="+mn-lt"/>
                          <a:ea typeface="+mn-ea"/>
                          <a:cs typeface="+mn-cs"/>
                        </a:rPr>
                        <a:t>Struggles to sit still, especially in calm or quiet surroundings</a:t>
                      </a:r>
                    </a:p>
                    <a:p>
                      <a:r>
                        <a:rPr lang="en-GB" sz="1800" b="0" kern="1200" dirty="0">
                          <a:solidFill>
                            <a:schemeClr val="dk1"/>
                          </a:solidFill>
                          <a:effectLst/>
                          <a:latin typeface="+mn-lt"/>
                          <a:ea typeface="+mn-ea"/>
                          <a:cs typeface="+mn-cs"/>
                        </a:rPr>
                        <a:t>Constantly fidgeting</a:t>
                      </a:r>
                    </a:p>
                    <a:p>
                      <a:r>
                        <a:rPr lang="en-GB" sz="1800" b="0" kern="1200" dirty="0">
                          <a:solidFill>
                            <a:schemeClr val="dk1"/>
                          </a:solidFill>
                          <a:effectLst/>
                          <a:latin typeface="+mn-lt"/>
                          <a:ea typeface="+mn-ea"/>
                          <a:cs typeface="+mn-cs"/>
                        </a:rPr>
                        <a:t>Struggles to concentrate on quiet tasks, such as reading</a:t>
                      </a:r>
                    </a:p>
                    <a:p>
                      <a:r>
                        <a:rPr lang="en-GB" sz="1800" b="0" kern="1200" dirty="0">
                          <a:solidFill>
                            <a:schemeClr val="dk1"/>
                          </a:solidFill>
                          <a:effectLst/>
                          <a:latin typeface="+mn-lt"/>
                          <a:ea typeface="+mn-ea"/>
                          <a:cs typeface="+mn-cs"/>
                        </a:rPr>
                        <a:t>Excessive physical movement</a:t>
                      </a:r>
                    </a:p>
                    <a:p>
                      <a:r>
                        <a:rPr lang="en-GB" sz="1800" b="0" kern="1200" dirty="0">
                          <a:solidFill>
                            <a:schemeClr val="dk1"/>
                          </a:solidFill>
                          <a:effectLst/>
                          <a:latin typeface="+mn-lt"/>
                          <a:ea typeface="+mn-ea"/>
                          <a:cs typeface="+mn-cs"/>
                        </a:rPr>
                        <a:t>Excessive talking</a:t>
                      </a:r>
                    </a:p>
                    <a:p>
                      <a:r>
                        <a:rPr lang="en-GB" sz="1800" b="0" kern="1200" dirty="0">
                          <a:solidFill>
                            <a:schemeClr val="dk1"/>
                          </a:solidFill>
                          <a:effectLst/>
                          <a:latin typeface="+mn-lt"/>
                          <a:ea typeface="+mn-ea"/>
                          <a:cs typeface="+mn-cs"/>
                        </a:rPr>
                        <a:t>Being unable to wait their turn</a:t>
                      </a:r>
                    </a:p>
                    <a:p>
                      <a:r>
                        <a:rPr lang="en-GB" sz="1800" b="0" kern="1200" dirty="0">
                          <a:solidFill>
                            <a:schemeClr val="dk1"/>
                          </a:solidFill>
                          <a:effectLst/>
                          <a:latin typeface="+mn-lt"/>
                          <a:ea typeface="+mn-ea"/>
                          <a:cs typeface="+mn-cs"/>
                        </a:rPr>
                        <a:t>Acting without thinking</a:t>
                      </a:r>
                    </a:p>
                    <a:p>
                      <a:r>
                        <a:rPr lang="en-GB" sz="1800" b="0" kern="1200" dirty="0">
                          <a:solidFill>
                            <a:schemeClr val="dk1"/>
                          </a:solidFill>
                          <a:effectLst/>
                          <a:latin typeface="+mn-lt"/>
                          <a:ea typeface="+mn-ea"/>
                          <a:cs typeface="+mn-cs"/>
                        </a:rPr>
                        <a:t>Interrupting conversations</a:t>
                      </a:r>
                    </a:p>
                    <a:p>
                      <a:r>
                        <a:rPr lang="en-GB" sz="1800" b="0" kern="1200" dirty="0">
                          <a:solidFill>
                            <a:schemeClr val="dk1"/>
                          </a:solidFill>
                          <a:effectLst/>
                          <a:latin typeface="+mn-lt"/>
                          <a:ea typeface="+mn-ea"/>
                          <a:cs typeface="+mn-cs"/>
                        </a:rPr>
                        <a:t>Reduced sense of danger</a:t>
                      </a:r>
                    </a:p>
                  </a:txBody>
                  <a:tcPr/>
                </a:tc>
                <a:extLst>
                  <a:ext uri="{0D108BD9-81ED-4DB2-BD59-A6C34878D82A}">
                    <a16:rowId xmlns:a16="http://schemas.microsoft.com/office/drawing/2014/main" val="1488178342"/>
                  </a:ext>
                </a:extLst>
              </a:tr>
            </a:tbl>
          </a:graphicData>
        </a:graphic>
      </p:graphicFrame>
    </p:spTree>
    <p:extLst>
      <p:ext uri="{BB962C8B-B14F-4D97-AF65-F5344CB8AC3E}">
        <p14:creationId xmlns:p14="http://schemas.microsoft.com/office/powerpoint/2010/main" val="1290496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F6E0A5-BEA7-4642-8808-F79ADE7E53A8}"/>
              </a:ext>
            </a:extLst>
          </p:cNvPr>
          <p:cNvSpPr>
            <a:spLocks noGrp="1"/>
          </p:cNvSpPr>
          <p:nvPr>
            <p:ph idx="1"/>
          </p:nvPr>
        </p:nvSpPr>
        <p:spPr>
          <a:xfrm>
            <a:off x="1251678" y="447675"/>
            <a:ext cx="10178322" cy="5431917"/>
          </a:xfrm>
        </p:spPr>
        <p:txBody>
          <a:bodyPr/>
          <a:lstStyle/>
          <a:p>
            <a:pPr marL="0" indent="0">
              <a:buNone/>
            </a:pPr>
            <a:r>
              <a:rPr lang="en-GB" u="sng" dirty="0"/>
              <a:t>Strategies </a:t>
            </a:r>
          </a:p>
          <a:p>
            <a:pPr marL="0" indent="0">
              <a:buNone/>
            </a:pPr>
            <a:r>
              <a:rPr lang="en-GB" dirty="0"/>
              <a:t>Be positive </a:t>
            </a:r>
          </a:p>
          <a:p>
            <a:pPr marL="0" indent="0">
              <a:buNone/>
            </a:pPr>
            <a:r>
              <a:rPr lang="en-GB" dirty="0"/>
              <a:t>Allow a sense of ownership and compromise (e.g. completing 2 of 3 given tasks) </a:t>
            </a:r>
          </a:p>
          <a:p>
            <a:pPr marL="0" indent="0">
              <a:buNone/>
            </a:pPr>
            <a:r>
              <a:rPr lang="en-GB" dirty="0"/>
              <a:t>If they need a movement break build one in (foolscap file, jobs list) </a:t>
            </a:r>
          </a:p>
          <a:p>
            <a:pPr marL="0" indent="0">
              <a:buNone/>
            </a:pPr>
            <a:r>
              <a:rPr lang="en-GB" dirty="0"/>
              <a:t>Good relationships with behaviours </a:t>
            </a:r>
          </a:p>
          <a:p>
            <a:pPr marL="0" indent="0">
              <a:buNone/>
            </a:pPr>
            <a:r>
              <a:rPr lang="en-GB" dirty="0"/>
              <a:t>Provide some structure to breaktimes </a:t>
            </a:r>
          </a:p>
          <a:p>
            <a:pPr marL="0" indent="0">
              <a:buNone/>
            </a:pPr>
            <a:r>
              <a:rPr lang="en-GB" dirty="0"/>
              <a:t>Have hard limits (non negotiables) </a:t>
            </a:r>
          </a:p>
          <a:p>
            <a:endParaRPr lang="en-GB" dirty="0"/>
          </a:p>
        </p:txBody>
      </p:sp>
    </p:spTree>
    <p:extLst>
      <p:ext uri="{BB962C8B-B14F-4D97-AF65-F5344CB8AC3E}">
        <p14:creationId xmlns:p14="http://schemas.microsoft.com/office/powerpoint/2010/main" val="25615092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FBDA-DDA3-4682-BFCC-6B1263D105D0}"/>
              </a:ext>
            </a:extLst>
          </p:cNvPr>
          <p:cNvSpPr>
            <a:spLocks noGrp="1"/>
          </p:cNvSpPr>
          <p:nvPr>
            <p:ph type="title"/>
          </p:nvPr>
        </p:nvSpPr>
        <p:spPr/>
        <p:txBody>
          <a:bodyPr/>
          <a:lstStyle/>
          <a:p>
            <a:r>
              <a:rPr lang="en-GB" dirty="0"/>
              <a:t>Visual Impairment</a:t>
            </a:r>
          </a:p>
        </p:txBody>
      </p:sp>
      <p:sp>
        <p:nvSpPr>
          <p:cNvPr id="3" name="Content Placeholder 2">
            <a:extLst>
              <a:ext uri="{FF2B5EF4-FFF2-40B4-BE49-F238E27FC236}">
                <a16:creationId xmlns:a16="http://schemas.microsoft.com/office/drawing/2014/main" id="{DA993F53-A1DC-4E3A-B806-8033FF1D6228}"/>
              </a:ext>
            </a:extLst>
          </p:cNvPr>
          <p:cNvSpPr>
            <a:spLocks noGrp="1"/>
          </p:cNvSpPr>
          <p:nvPr>
            <p:ph idx="1"/>
          </p:nvPr>
        </p:nvSpPr>
        <p:spPr>
          <a:xfrm>
            <a:off x="1337403" y="1128451"/>
            <a:ext cx="10178322" cy="3593591"/>
          </a:xfrm>
        </p:spPr>
        <p:txBody>
          <a:bodyPr/>
          <a:lstStyle/>
          <a:p>
            <a:r>
              <a:rPr lang="en-GB" dirty="0"/>
              <a:t>Many people have some problems with their vision, but most can be corrected using glasses, contact lenses or through surgery, such as laser treatment.</a:t>
            </a:r>
          </a:p>
          <a:p>
            <a:r>
              <a:rPr lang="en-GB" dirty="0"/>
              <a:t>Visual impairment refers to conditions which result in the person experiencing some degree of sight loss which cannot be corrected by these methods.</a:t>
            </a:r>
          </a:p>
          <a:p>
            <a:endParaRPr lang="en-GB" dirty="0"/>
          </a:p>
          <a:p>
            <a:endParaRPr lang="en-GB" dirty="0"/>
          </a:p>
          <a:p>
            <a:endParaRPr lang="en-GB" dirty="0"/>
          </a:p>
        </p:txBody>
      </p:sp>
      <p:graphicFrame>
        <p:nvGraphicFramePr>
          <p:cNvPr id="4" name="Table 3">
            <a:extLst>
              <a:ext uri="{FF2B5EF4-FFF2-40B4-BE49-F238E27FC236}">
                <a16:creationId xmlns:a16="http://schemas.microsoft.com/office/drawing/2014/main" id="{A8D085C5-2736-499C-A215-61A0DFEAF011}"/>
              </a:ext>
            </a:extLst>
          </p:cNvPr>
          <p:cNvGraphicFramePr>
            <a:graphicFrameLocks noGrp="1"/>
          </p:cNvGraphicFramePr>
          <p:nvPr>
            <p:extLst>
              <p:ext uri="{D42A27DB-BD31-4B8C-83A1-F6EECF244321}">
                <p14:modId xmlns:p14="http://schemas.microsoft.com/office/powerpoint/2010/main" val="2222789817"/>
              </p:ext>
            </p:extLst>
          </p:nvPr>
        </p:nvGraphicFramePr>
        <p:xfrm>
          <a:off x="1453019" y="2286000"/>
          <a:ext cx="8967331" cy="4374544"/>
        </p:xfrm>
        <a:graphic>
          <a:graphicData uri="http://schemas.openxmlformats.org/drawingml/2006/table">
            <a:tbl>
              <a:tblPr/>
              <a:tblGrid>
                <a:gridCol w="8967331">
                  <a:extLst>
                    <a:ext uri="{9D8B030D-6E8A-4147-A177-3AD203B41FA5}">
                      <a16:colId xmlns:a16="http://schemas.microsoft.com/office/drawing/2014/main" val="4054156763"/>
                    </a:ext>
                  </a:extLst>
                </a:gridCol>
              </a:tblGrid>
              <a:tr h="63612">
                <a:tc>
                  <a:txBody>
                    <a:bodyPr/>
                    <a:lstStyle/>
                    <a:p>
                      <a:endParaRPr lang="en-GB" sz="1100" dirty="0"/>
                    </a:p>
                  </a:txBody>
                  <a:tcPr marL="15903" marR="15903" marT="7952" marB="7952">
                    <a:lnL>
                      <a:noFill/>
                    </a:lnL>
                    <a:lnR>
                      <a:noFill/>
                    </a:lnR>
                    <a:lnT>
                      <a:noFill/>
                    </a:lnT>
                    <a:lnB>
                      <a:noFill/>
                    </a:lnB>
                    <a:solidFill>
                      <a:srgbClr val="FFFFFF"/>
                    </a:solidFill>
                  </a:tcPr>
                </a:tc>
                <a:extLst>
                  <a:ext uri="{0D108BD9-81ED-4DB2-BD59-A6C34878D82A}">
                    <a16:rowId xmlns:a16="http://schemas.microsoft.com/office/drawing/2014/main" val="1359761226"/>
                  </a:ext>
                </a:extLst>
              </a:tr>
              <a:tr h="3530487">
                <a:tc>
                  <a:txBody>
                    <a:bodyPr/>
                    <a:lstStyle/>
                    <a:p>
                      <a:pPr algn="just"/>
                      <a:r>
                        <a:rPr lang="en-GB" sz="1100" dirty="0">
                          <a:solidFill>
                            <a:srgbClr val="000000"/>
                          </a:solidFill>
                          <a:effectLst/>
                          <a:latin typeface="Verdana" panose="020B0604030504040204" pitchFamily="34" charset="0"/>
                        </a:rPr>
                        <a:t>School staff must be given sufficient information about the VI pupil to understand how to support them. It is unlikely that each teacher and support assistant will have access to the pupil's EHCP and will probably be given some information by the SENCo. On occasion we have drafted staff information sheets on behalf of the parents for them to provide for staff with the co-operation of the SENCo.</a:t>
                      </a:r>
                    </a:p>
                    <a:p>
                      <a:pPr algn="just"/>
                      <a:r>
                        <a:rPr lang="en-GB" sz="1100" b="1" u="none" strike="noStrike" dirty="0">
                          <a:solidFill>
                            <a:srgbClr val="005BCA"/>
                          </a:solidFill>
                          <a:effectLst/>
                          <a:latin typeface="Arial" panose="020B0604020202020204" pitchFamily="34" charset="0"/>
                          <a:hlinkClick r:id="rId3"/>
                        </a:rPr>
                        <a:t>Click here for an example of a staff information sheet.</a:t>
                      </a:r>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School staff can help the visually impaired pupil to feel included, be safe and to understand what is happening around him/her by being aware of appropriate strategies etc.</a:t>
                      </a:r>
                    </a:p>
                    <a:p>
                      <a:pPr algn="just"/>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Severely visually impaired pupils obtain much of the information about what is happening around them aurally. </a:t>
                      </a:r>
                    </a:p>
                    <a:p>
                      <a:pPr algn="just"/>
                      <a:r>
                        <a:rPr lang="en-GB" sz="1100" dirty="0">
                          <a:solidFill>
                            <a:srgbClr val="000000"/>
                          </a:solidFill>
                          <a:effectLst/>
                          <a:latin typeface="Verdana" panose="020B0604030504040204" pitchFamily="34" charset="0"/>
                        </a:rPr>
                        <a:t>Many are frightened or confused by sudden loud noises or if the environment is generally noisy, i.e. a lot of people talking.</a:t>
                      </a:r>
                    </a:p>
                    <a:p>
                      <a:pPr algn="just"/>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Staff should always introduce themselves to the pupil and encourage other pupils to say who they are when they speak.</a:t>
                      </a:r>
                    </a:p>
                    <a:p>
                      <a:pPr algn="just"/>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Verbalize praise and disapproval as a severely visually impaired pupil will not see gestures, body language or facial expressions.</a:t>
                      </a:r>
                    </a:p>
                    <a:p>
                      <a:pPr algn="just"/>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Be specific with descriptive language and avoid using terms like “here” or “there” when describing the location of a person or an object.</a:t>
                      </a:r>
                    </a:p>
                    <a:p>
                      <a:pPr algn="just"/>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Talk directly to the pupil rather than through an accompanying person.</a:t>
                      </a:r>
                    </a:p>
                    <a:p>
                      <a:pPr algn="just"/>
                      <a:endParaRPr lang="en-GB" sz="1100" dirty="0">
                        <a:solidFill>
                          <a:srgbClr val="000000"/>
                        </a:solidFill>
                        <a:effectLst/>
                        <a:latin typeface="Verdana" panose="020B0604030504040204" pitchFamily="34" charset="0"/>
                      </a:endParaRPr>
                    </a:p>
                    <a:p>
                      <a:pPr algn="just"/>
                      <a:r>
                        <a:rPr lang="en-GB" sz="1100" dirty="0">
                          <a:solidFill>
                            <a:srgbClr val="000000"/>
                          </a:solidFill>
                          <a:effectLst/>
                          <a:latin typeface="Verdana" panose="020B0604030504040204" pitchFamily="34" charset="0"/>
                        </a:rPr>
                        <a:t>Familiarize the pupil with the environment and keep classrooms, corridors and stairs free of clutter. Let the him/her know if the environment changes, e.g. furniture has been moved.</a:t>
                      </a:r>
                    </a:p>
                    <a:p>
                      <a:pPr algn="ctr"/>
                      <a:r>
                        <a:rPr lang="en-GB" sz="1100" b="1" dirty="0">
                          <a:solidFill>
                            <a:srgbClr val="FF0000"/>
                          </a:solidFill>
                          <a:effectLst/>
                        </a:rPr>
                        <a:t> </a:t>
                      </a:r>
                    </a:p>
                    <a:p>
                      <a:pPr algn="just"/>
                      <a:r>
                        <a:rPr lang="en-GB" sz="1100" dirty="0">
                          <a:solidFill>
                            <a:srgbClr val="000000"/>
                          </a:solidFill>
                          <a:effectLst/>
                          <a:latin typeface="Verdana" panose="020B0604030504040204" pitchFamily="34" charset="0"/>
                        </a:rPr>
                        <a:t> </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51170022"/>
                  </a:ext>
                </a:extLst>
              </a:tr>
            </a:tbl>
          </a:graphicData>
        </a:graphic>
      </p:graphicFrame>
    </p:spTree>
    <p:extLst>
      <p:ext uri="{BB962C8B-B14F-4D97-AF65-F5344CB8AC3E}">
        <p14:creationId xmlns:p14="http://schemas.microsoft.com/office/powerpoint/2010/main" val="1876489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2086D7-FFDE-40CF-A09D-9BEB9D70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F3EFEBE-02CA-45A1-9FAC-23EF6225D481}"/>
              </a:ext>
            </a:extLst>
          </p:cNvPr>
          <p:cNvSpPr>
            <a:spLocks noGrp="1"/>
          </p:cNvSpPr>
          <p:nvPr>
            <p:ph type="title"/>
          </p:nvPr>
        </p:nvSpPr>
        <p:spPr>
          <a:xfrm>
            <a:off x="8050787" y="482322"/>
            <a:ext cx="3656581" cy="5571624"/>
          </a:xfrm>
        </p:spPr>
        <p:txBody>
          <a:bodyPr anchor="ctr">
            <a:normAutofit/>
          </a:bodyPr>
          <a:lstStyle/>
          <a:p>
            <a:r>
              <a:rPr lang="en-GB" dirty="0"/>
              <a:t>Aims </a:t>
            </a:r>
          </a:p>
        </p:txBody>
      </p:sp>
      <p:sp>
        <p:nvSpPr>
          <p:cNvPr id="12" name="Freeform 10">
            <a:extLst>
              <a:ext uri="{FF2B5EF4-FFF2-40B4-BE49-F238E27FC236}">
                <a16:creationId xmlns:a16="http://schemas.microsoft.com/office/drawing/2014/main" id="{0EF9EB2F-9261-487B-9F73-DEE10D9E3A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6AEE16F-E153-48FA-B097-3680B830BE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D332EE86-BAA3-4629-8050-68962CA6E562}"/>
              </a:ext>
            </a:extLst>
          </p:cNvPr>
          <p:cNvGraphicFramePr>
            <a:graphicFrameLocks noGrp="1"/>
          </p:cNvGraphicFramePr>
          <p:nvPr>
            <p:ph idx="1"/>
            <p:extLst>
              <p:ext uri="{D42A27DB-BD31-4B8C-83A1-F6EECF244321}">
                <p14:modId xmlns:p14="http://schemas.microsoft.com/office/powerpoint/2010/main" val="1066617215"/>
              </p:ext>
            </p:extLst>
          </p:nvPr>
        </p:nvGraphicFramePr>
        <p:xfrm>
          <a:off x="765175" y="481013"/>
          <a:ext cx="6305550" cy="5573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6522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5E35C-0AE1-4CCC-B5F1-BA342EA52ED0}"/>
              </a:ext>
            </a:extLst>
          </p:cNvPr>
          <p:cNvSpPr>
            <a:spLocks noGrp="1"/>
          </p:cNvSpPr>
          <p:nvPr>
            <p:ph type="title"/>
          </p:nvPr>
        </p:nvSpPr>
        <p:spPr>
          <a:xfrm>
            <a:off x="1251678" y="382385"/>
            <a:ext cx="10178322" cy="722515"/>
          </a:xfrm>
        </p:spPr>
        <p:txBody>
          <a:bodyPr>
            <a:normAutofit fontScale="90000"/>
          </a:bodyPr>
          <a:lstStyle/>
          <a:p>
            <a:r>
              <a:rPr lang="en-GB" dirty="0"/>
              <a:t>Hearing impairment </a:t>
            </a:r>
          </a:p>
        </p:txBody>
      </p:sp>
      <p:sp>
        <p:nvSpPr>
          <p:cNvPr id="3" name="Content Placeholder 2">
            <a:extLst>
              <a:ext uri="{FF2B5EF4-FFF2-40B4-BE49-F238E27FC236}">
                <a16:creationId xmlns:a16="http://schemas.microsoft.com/office/drawing/2014/main" id="{23F154EF-FA6A-4D06-A3E9-BCC8FECD657B}"/>
              </a:ext>
            </a:extLst>
          </p:cNvPr>
          <p:cNvSpPr>
            <a:spLocks noGrp="1"/>
          </p:cNvSpPr>
          <p:nvPr>
            <p:ph idx="1"/>
          </p:nvPr>
        </p:nvSpPr>
        <p:spPr>
          <a:xfrm>
            <a:off x="1251678" y="1104900"/>
            <a:ext cx="10178322" cy="5370715"/>
          </a:xfrm>
        </p:spPr>
        <p:txBody>
          <a:bodyPr>
            <a:normAutofit fontScale="85000" lnSpcReduction="20000"/>
          </a:bodyPr>
          <a:lstStyle/>
          <a:p>
            <a:r>
              <a:rPr lang="en-GB" dirty="0"/>
              <a:t>Your child may have a problem with their hearing if they:</a:t>
            </a:r>
          </a:p>
          <a:p>
            <a:r>
              <a:rPr lang="en-GB" dirty="0"/>
              <a:t>are slow to learn to talk, or aren't clear when they speak </a:t>
            </a:r>
          </a:p>
          <a:p>
            <a:r>
              <a:rPr lang="en-GB" dirty="0"/>
              <a:t>don't reply when you call them</a:t>
            </a:r>
          </a:p>
          <a:p>
            <a:r>
              <a:rPr lang="en-GB" dirty="0"/>
              <a:t>talk very loudly</a:t>
            </a:r>
          </a:p>
          <a:p>
            <a:r>
              <a:rPr lang="en-GB" dirty="0"/>
              <a:t>ask you to repeat yourself or respond inappropriately to questions</a:t>
            </a:r>
          </a:p>
          <a:p>
            <a:r>
              <a:rPr lang="en-GB" dirty="0"/>
              <a:t>turn up the volume of the TV very high</a:t>
            </a:r>
          </a:p>
          <a:p>
            <a:r>
              <a:rPr lang="en-GB" dirty="0"/>
              <a:t>See your GP if you're worried about your child's hearing.</a:t>
            </a:r>
          </a:p>
          <a:p>
            <a:r>
              <a:rPr lang="en-GB" dirty="0"/>
              <a:t>Hearing loss in children can be caused by a build-up of fluid in the ear </a:t>
            </a:r>
            <a:r>
              <a:rPr lang="en-GB" dirty="0">
                <a:hlinkClick r:id="rId3"/>
              </a:rPr>
              <a:t>(glue ear)</a:t>
            </a:r>
            <a:r>
              <a:rPr lang="en-GB" dirty="0"/>
              <a:t>, which tends to get better over time and can be treated.</a:t>
            </a:r>
          </a:p>
          <a:p>
            <a:pPr marL="0" indent="0">
              <a:buNone/>
            </a:pPr>
            <a:r>
              <a:rPr lang="en-GB" u="sng" dirty="0"/>
              <a:t>Strategies </a:t>
            </a:r>
          </a:p>
          <a:p>
            <a:pPr marL="0" indent="0">
              <a:buNone/>
            </a:pPr>
            <a:r>
              <a:rPr lang="en-GB" dirty="0"/>
              <a:t>-seating position </a:t>
            </a:r>
          </a:p>
          <a:p>
            <a:pPr marL="0" indent="0">
              <a:buNone/>
            </a:pPr>
            <a:r>
              <a:rPr lang="en-GB" dirty="0"/>
              <a:t>-low level noise </a:t>
            </a:r>
          </a:p>
          <a:p>
            <a:pPr marL="0" indent="0">
              <a:buNone/>
            </a:pPr>
            <a:r>
              <a:rPr lang="en-GB" dirty="0"/>
              <a:t>-specific instructions </a:t>
            </a:r>
          </a:p>
          <a:p>
            <a:pPr marL="0" indent="0">
              <a:buNone/>
            </a:pPr>
            <a:r>
              <a:rPr lang="en-GB" dirty="0"/>
              <a:t>-securing attention </a:t>
            </a:r>
          </a:p>
          <a:p>
            <a:pPr marL="0" indent="0">
              <a:buNone/>
            </a:pPr>
            <a:r>
              <a:rPr lang="en-GB" dirty="0"/>
              <a:t>-LINS </a:t>
            </a:r>
          </a:p>
          <a:p>
            <a:pPr>
              <a:buFontTx/>
              <a:buChar char="-"/>
            </a:pPr>
            <a:r>
              <a:rPr lang="en-GB" dirty="0"/>
              <a:t>Parents </a:t>
            </a:r>
          </a:p>
          <a:p>
            <a:pPr>
              <a:buFontTx/>
              <a:buChar char="-"/>
            </a:pPr>
            <a:endParaRPr lang="en-GB" u="sng" dirty="0"/>
          </a:p>
          <a:p>
            <a:endParaRPr lang="en-GB" dirty="0"/>
          </a:p>
        </p:txBody>
      </p:sp>
    </p:spTree>
    <p:extLst>
      <p:ext uri="{BB962C8B-B14F-4D97-AF65-F5344CB8AC3E}">
        <p14:creationId xmlns:p14="http://schemas.microsoft.com/office/powerpoint/2010/main" val="3257580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6A13-D392-415F-82B7-834F48BDF5F5}"/>
              </a:ext>
            </a:extLst>
          </p:cNvPr>
          <p:cNvSpPr>
            <a:spLocks noGrp="1"/>
          </p:cNvSpPr>
          <p:nvPr>
            <p:ph type="title"/>
          </p:nvPr>
        </p:nvSpPr>
        <p:spPr>
          <a:xfrm>
            <a:off x="1251678" y="382385"/>
            <a:ext cx="10178322" cy="596023"/>
          </a:xfrm>
        </p:spPr>
        <p:txBody>
          <a:bodyPr>
            <a:normAutofit fontScale="90000"/>
          </a:bodyPr>
          <a:lstStyle/>
          <a:p>
            <a:r>
              <a:rPr lang="en-GB" dirty="0"/>
              <a:t>Speech and Language </a:t>
            </a:r>
          </a:p>
        </p:txBody>
      </p:sp>
      <p:pic>
        <p:nvPicPr>
          <p:cNvPr id="4" name="Content Placeholder 3">
            <a:hlinkClick r:id="rId3"/>
            <a:extLst>
              <a:ext uri="{FF2B5EF4-FFF2-40B4-BE49-F238E27FC236}">
                <a16:creationId xmlns:a16="http://schemas.microsoft.com/office/drawing/2014/main" id="{6DB04F9C-CE9F-455E-B348-27DA1A43789C}"/>
              </a:ext>
            </a:extLst>
          </p:cNvPr>
          <p:cNvPicPr>
            <a:picLocks noGrp="1" noChangeAspect="1"/>
          </p:cNvPicPr>
          <p:nvPr>
            <p:ph idx="1"/>
          </p:nvPr>
        </p:nvPicPr>
        <p:blipFill rotWithShape="1">
          <a:blip r:embed="rId4"/>
          <a:srcRect l="14135" t="23380" r="14791" b="29970"/>
          <a:stretch/>
        </p:blipFill>
        <p:spPr>
          <a:xfrm>
            <a:off x="1251677" y="1236945"/>
            <a:ext cx="10390341" cy="3836096"/>
          </a:xfrm>
          <a:prstGeom prst="rect">
            <a:avLst/>
          </a:prstGeom>
        </p:spPr>
      </p:pic>
    </p:spTree>
    <p:extLst>
      <p:ext uri="{BB962C8B-B14F-4D97-AF65-F5344CB8AC3E}">
        <p14:creationId xmlns:p14="http://schemas.microsoft.com/office/powerpoint/2010/main" val="14096360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02C9D-174E-4CE7-AED4-E40FB12F349B}"/>
              </a:ext>
            </a:extLst>
          </p:cNvPr>
          <p:cNvSpPr>
            <a:spLocks noGrp="1"/>
          </p:cNvSpPr>
          <p:nvPr>
            <p:ph type="title"/>
          </p:nvPr>
        </p:nvSpPr>
        <p:spPr/>
        <p:txBody>
          <a:bodyPr>
            <a:normAutofit/>
          </a:bodyPr>
          <a:lstStyle/>
          <a:p>
            <a:r>
              <a:rPr lang="en-GB" sz="4000" dirty="0"/>
              <a:t>Dyslexia (SPECIFIC LITERACY DIFFICULTIES)</a:t>
            </a:r>
          </a:p>
        </p:txBody>
      </p:sp>
      <p:sp>
        <p:nvSpPr>
          <p:cNvPr id="3" name="Content Placeholder 2">
            <a:extLst>
              <a:ext uri="{FF2B5EF4-FFF2-40B4-BE49-F238E27FC236}">
                <a16:creationId xmlns:a16="http://schemas.microsoft.com/office/drawing/2014/main" id="{1E0F257E-9E9C-41A4-92FB-9F302032DB23}"/>
              </a:ext>
            </a:extLst>
          </p:cNvPr>
          <p:cNvSpPr>
            <a:spLocks noGrp="1"/>
          </p:cNvSpPr>
          <p:nvPr>
            <p:ph idx="1"/>
          </p:nvPr>
        </p:nvSpPr>
        <p:spPr>
          <a:xfrm>
            <a:off x="1251678" y="1295401"/>
            <a:ext cx="10178322" cy="5410200"/>
          </a:xfrm>
        </p:spPr>
        <p:txBody>
          <a:bodyPr>
            <a:normAutofit fontScale="92500" lnSpcReduction="20000"/>
          </a:bodyPr>
          <a:lstStyle/>
          <a:p>
            <a:pPr marL="0" indent="0">
              <a:buNone/>
            </a:pPr>
            <a:r>
              <a:rPr lang="en-GB" b="1" dirty="0"/>
              <a:t>The Sir Jim Rose report (2009) commissioned by the Secretary of State for Children, Schools and Families, described dyslexia as:</a:t>
            </a:r>
          </a:p>
          <a:p>
            <a:r>
              <a:rPr lang="en-GB" dirty="0"/>
              <a:t>A learning difficulty that primarily affects the skills involved in accurate and fluent word reading and spelling.</a:t>
            </a:r>
          </a:p>
          <a:p>
            <a:r>
              <a:rPr lang="en-GB" dirty="0"/>
              <a:t>Characteristic features of dyslexia are difficulties in phonological awareness (identifying and manipulating units of oral language), verbal memory and verbal processing speed.</a:t>
            </a:r>
          </a:p>
          <a:p>
            <a:r>
              <a:rPr lang="en-GB" dirty="0"/>
              <a:t>Dyslexia occurs across the range of intellectual abilities. It is best thought of as a continuum, not a distinct category, and there are no clear cut-off points.</a:t>
            </a:r>
          </a:p>
          <a:p>
            <a:r>
              <a:rPr lang="en-GB" dirty="0"/>
              <a:t>Co-occurring difficulties may be seen in aspects of language, motor coordination, mental calculation, concentration and personal organisation, but these are not by themselves markers of dyslexia.</a:t>
            </a:r>
          </a:p>
          <a:p>
            <a:pPr marL="0" indent="0">
              <a:buNone/>
            </a:pPr>
            <a:r>
              <a:rPr lang="en-GB" b="1" dirty="0"/>
              <a:t>Some signs or indications of dyslexia:</a:t>
            </a:r>
          </a:p>
          <a:p>
            <a:r>
              <a:rPr lang="en-GB" dirty="0"/>
              <a:t>Good and bad days at school, for no apparent reason</a:t>
            </a:r>
          </a:p>
          <a:p>
            <a:r>
              <a:rPr lang="en-GB" dirty="0"/>
              <a:t>A family history of dyslexia</a:t>
            </a:r>
          </a:p>
          <a:p>
            <a:r>
              <a:rPr lang="en-GB" dirty="0"/>
              <a:t>Confusion between directional words (e.g. up/down)</a:t>
            </a:r>
          </a:p>
          <a:p>
            <a:r>
              <a:rPr lang="en-GB" dirty="0"/>
              <a:t>Confusion with sequences e.g. days of the week</a:t>
            </a:r>
          </a:p>
          <a:p>
            <a:r>
              <a:rPr lang="en-GB" dirty="0"/>
              <a:t>Jumbled phrases</a:t>
            </a:r>
          </a:p>
          <a:p>
            <a:endParaRPr lang="en-GB" dirty="0"/>
          </a:p>
        </p:txBody>
      </p:sp>
    </p:spTree>
    <p:extLst>
      <p:ext uri="{BB962C8B-B14F-4D97-AF65-F5344CB8AC3E}">
        <p14:creationId xmlns:p14="http://schemas.microsoft.com/office/powerpoint/2010/main" val="678215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DFE7A5-4002-4515-90AF-0D982D3E8EB5}"/>
              </a:ext>
            </a:extLst>
          </p:cNvPr>
          <p:cNvSpPr>
            <a:spLocks noGrp="1"/>
          </p:cNvSpPr>
          <p:nvPr>
            <p:ph idx="1"/>
          </p:nvPr>
        </p:nvSpPr>
        <p:spPr>
          <a:xfrm>
            <a:off x="1251678" y="533400"/>
            <a:ext cx="10178322" cy="5412867"/>
          </a:xfrm>
        </p:spPr>
        <p:txBody>
          <a:bodyPr/>
          <a:lstStyle/>
          <a:p>
            <a:pPr marL="0" indent="0">
              <a:buNone/>
            </a:pPr>
            <a:r>
              <a:rPr lang="en-GB" u="sng" dirty="0"/>
              <a:t>Strategies </a:t>
            </a:r>
          </a:p>
          <a:p>
            <a:pPr marL="0" indent="0">
              <a:buNone/>
            </a:pPr>
            <a:r>
              <a:rPr lang="en-GB" dirty="0"/>
              <a:t>Chunking information so as not to overwhelm with long passages to read </a:t>
            </a:r>
          </a:p>
          <a:p>
            <a:pPr marL="0" indent="0">
              <a:buNone/>
            </a:pPr>
            <a:r>
              <a:rPr lang="en-GB" dirty="0"/>
              <a:t>Spacing between lines </a:t>
            </a:r>
          </a:p>
          <a:p>
            <a:pPr marL="0" indent="0">
              <a:buNone/>
            </a:pPr>
            <a:r>
              <a:rPr lang="en-GB" dirty="0"/>
              <a:t>Use of fonts </a:t>
            </a:r>
          </a:p>
          <a:p>
            <a:pPr marL="0" indent="0">
              <a:buNone/>
            </a:pPr>
            <a:r>
              <a:rPr lang="en-GB" dirty="0"/>
              <a:t>Use of coloured backgrounds and overlays (reduce visual stress)</a:t>
            </a:r>
          </a:p>
          <a:p>
            <a:pPr marL="0" indent="0">
              <a:buNone/>
            </a:pPr>
            <a:r>
              <a:rPr lang="en-GB" dirty="0"/>
              <a:t>Use of bullet points to share key information</a:t>
            </a:r>
          </a:p>
          <a:p>
            <a:pPr marL="0" indent="0">
              <a:buNone/>
            </a:pPr>
            <a:r>
              <a:rPr lang="en-GB" dirty="0"/>
              <a:t>Shared reading (reading along with at the same time as an adult) </a:t>
            </a:r>
          </a:p>
          <a:p>
            <a:pPr marL="0" indent="0">
              <a:buNone/>
            </a:pPr>
            <a:r>
              <a:rPr lang="en-GB" dirty="0"/>
              <a:t>Use of word banks </a:t>
            </a:r>
          </a:p>
          <a:p>
            <a:pPr marL="0" indent="0">
              <a:buNone/>
            </a:pPr>
            <a:r>
              <a:rPr lang="en-GB" dirty="0"/>
              <a:t>Key vocab mats </a:t>
            </a:r>
          </a:p>
          <a:p>
            <a:pPr marL="0" indent="0">
              <a:buNone/>
            </a:pPr>
            <a:r>
              <a:rPr lang="en-GB" dirty="0"/>
              <a:t>Use of bold instead of italics to highlight important information. </a:t>
            </a:r>
          </a:p>
        </p:txBody>
      </p:sp>
    </p:spTree>
    <p:extLst>
      <p:ext uri="{BB962C8B-B14F-4D97-AF65-F5344CB8AC3E}">
        <p14:creationId xmlns:p14="http://schemas.microsoft.com/office/powerpoint/2010/main" val="12333304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1E06-F020-47CF-AA19-7C806A249D83}"/>
              </a:ext>
            </a:extLst>
          </p:cNvPr>
          <p:cNvSpPr>
            <a:spLocks noGrp="1"/>
          </p:cNvSpPr>
          <p:nvPr>
            <p:ph type="title"/>
          </p:nvPr>
        </p:nvSpPr>
        <p:spPr/>
        <p:txBody>
          <a:bodyPr/>
          <a:lstStyle/>
          <a:p>
            <a:r>
              <a:rPr lang="en-GB" dirty="0"/>
              <a:t>Useful Links </a:t>
            </a:r>
          </a:p>
        </p:txBody>
      </p:sp>
      <p:sp>
        <p:nvSpPr>
          <p:cNvPr id="3" name="Content Placeholder 2">
            <a:extLst>
              <a:ext uri="{FF2B5EF4-FFF2-40B4-BE49-F238E27FC236}">
                <a16:creationId xmlns:a16="http://schemas.microsoft.com/office/drawing/2014/main" id="{312ABA6D-4C4B-4392-B151-0A3D09D02F2C}"/>
              </a:ext>
            </a:extLst>
          </p:cNvPr>
          <p:cNvSpPr>
            <a:spLocks noGrp="1"/>
          </p:cNvSpPr>
          <p:nvPr>
            <p:ph idx="1"/>
          </p:nvPr>
        </p:nvSpPr>
        <p:spPr/>
        <p:txBody>
          <a:bodyPr/>
          <a:lstStyle/>
          <a:p>
            <a:r>
              <a:rPr lang="en-GB" dirty="0">
                <a:hlinkClick r:id="rId2"/>
              </a:rPr>
              <a:t>https://www.nhs.uk/conditions/attention-deficit-hyperactivity-disorder-adhd/</a:t>
            </a:r>
            <a:endParaRPr lang="en-GB" dirty="0"/>
          </a:p>
          <a:p>
            <a:r>
              <a:rPr lang="en-GB" dirty="0">
                <a:hlinkClick r:id="rId3"/>
              </a:rPr>
              <a:t>https://www.bdadyslexia.org.uk/</a:t>
            </a:r>
            <a:endParaRPr lang="en-GB" dirty="0"/>
          </a:p>
          <a:p>
            <a:r>
              <a:rPr lang="en-GB" dirty="0">
                <a:hlinkClick r:id="rId4"/>
              </a:rPr>
              <a:t>https://www.nhs.uk/conditions/dyslexia/</a:t>
            </a:r>
            <a:endParaRPr lang="en-GB" dirty="0"/>
          </a:p>
          <a:p>
            <a:r>
              <a:rPr lang="en-GB" dirty="0">
                <a:hlinkClick r:id="rId5"/>
              </a:rPr>
              <a:t>https://www.healthline.com/health/adhd/parenting-tips#what-not-to-do</a:t>
            </a:r>
            <a:endParaRPr lang="en-GB" dirty="0"/>
          </a:p>
          <a:p>
            <a:r>
              <a:rPr lang="en-GB" dirty="0">
                <a:hlinkClick r:id="rId6"/>
              </a:rPr>
              <a:t>https://www.ndcs.org.uk/</a:t>
            </a:r>
            <a:endParaRPr lang="en-GB" dirty="0"/>
          </a:p>
          <a:p>
            <a:r>
              <a:rPr lang="en-GB" dirty="0">
                <a:hlinkClick r:id="rId7"/>
              </a:rPr>
              <a:t>https://www.nhs.uk/conditions/hearing-loss/</a:t>
            </a:r>
            <a:endParaRPr lang="en-GB" dirty="0"/>
          </a:p>
        </p:txBody>
      </p:sp>
    </p:spTree>
    <p:extLst>
      <p:ext uri="{BB962C8B-B14F-4D97-AF65-F5344CB8AC3E}">
        <p14:creationId xmlns:p14="http://schemas.microsoft.com/office/powerpoint/2010/main" val="456224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Task –Choose one of the below pupils and create a list of QFT and support strategies.  </a:t>
            </a:r>
            <a:endParaRPr lang="en-GB" dirty="0"/>
          </a:p>
        </p:txBody>
      </p:sp>
      <p:sp>
        <p:nvSpPr>
          <p:cNvPr id="3" name="Content Placeholder 2"/>
          <p:cNvSpPr>
            <a:spLocks noGrp="1"/>
          </p:cNvSpPr>
          <p:nvPr>
            <p:ph idx="1"/>
          </p:nvPr>
        </p:nvSpPr>
        <p:spPr>
          <a:xfrm>
            <a:off x="1114518" y="2350009"/>
            <a:ext cx="10178322" cy="3593591"/>
          </a:xfrm>
        </p:spPr>
        <p:txBody>
          <a:bodyPr>
            <a:normAutofit fontScale="92500" lnSpcReduction="20000"/>
          </a:bodyPr>
          <a:lstStyle/>
          <a:p>
            <a:pPr marL="0" indent="0">
              <a:buNone/>
            </a:pPr>
            <a:r>
              <a:rPr lang="en-US" dirty="0" smtClean="0"/>
              <a:t>1. This girl has difficulty spelling, she can spell phonetically but is in year 3 and does not know how to spell her common exception and high frequency words. She says she feels like the words move on her paper and she often writes letters backwards, she also appears very disorganized and finds it hard to follow instructions with more than one step. </a:t>
            </a:r>
          </a:p>
          <a:p>
            <a:pPr marL="0" indent="0">
              <a:buNone/>
            </a:pPr>
            <a:endParaRPr lang="en-US" dirty="0"/>
          </a:p>
          <a:p>
            <a:pPr marL="0" indent="0">
              <a:buNone/>
            </a:pPr>
            <a:r>
              <a:rPr lang="en-US" dirty="0" smtClean="0"/>
              <a:t>2. This boy dislikes change in routine and experiences meltdowns when things in the environment change. He likes to know what is coming next, he tends to cover his ears when there are loud noises or when others are speaking. He appears bossy at playtimes as he likes to dominate and lead play. </a:t>
            </a:r>
          </a:p>
          <a:p>
            <a:pPr marL="0" indent="0">
              <a:buNone/>
            </a:pPr>
            <a:endParaRPr lang="en-US" dirty="0"/>
          </a:p>
          <a:p>
            <a:pPr marL="0" indent="0">
              <a:buNone/>
            </a:pPr>
            <a:r>
              <a:rPr lang="en-US" dirty="0" smtClean="0"/>
              <a:t>3. This child struggles to sit still, is always out of their seats and wants to be moving around. Notices what everyone else is up to, appears disengaged and like they are not listening is impulsive.</a:t>
            </a:r>
            <a:endParaRPr lang="en-GB" dirty="0"/>
          </a:p>
        </p:txBody>
      </p:sp>
      <p:pic>
        <p:nvPicPr>
          <p:cNvPr id="4" name="Picture 3"/>
          <p:cNvPicPr>
            <a:picLocks noChangeAspect="1"/>
          </p:cNvPicPr>
          <p:nvPr/>
        </p:nvPicPr>
        <p:blipFill>
          <a:blip r:embed="rId2"/>
          <a:stretch>
            <a:fillRect/>
          </a:stretch>
        </p:blipFill>
        <p:spPr>
          <a:xfrm>
            <a:off x="9979914" y="5554598"/>
            <a:ext cx="1943100" cy="1266825"/>
          </a:xfrm>
          <a:prstGeom prst="rect">
            <a:avLst/>
          </a:prstGeom>
        </p:spPr>
      </p:pic>
    </p:spTree>
    <p:extLst>
      <p:ext uri="{BB962C8B-B14F-4D97-AF65-F5344CB8AC3E}">
        <p14:creationId xmlns:p14="http://schemas.microsoft.com/office/powerpoint/2010/main" val="36287328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1DF32-EF55-44EF-8FCB-EDD011AF4124}"/>
              </a:ext>
            </a:extLst>
          </p:cNvPr>
          <p:cNvSpPr>
            <a:spLocks noGrp="1"/>
          </p:cNvSpPr>
          <p:nvPr>
            <p:ph type="ctrTitle"/>
          </p:nvPr>
        </p:nvSpPr>
        <p:spPr>
          <a:xfrm>
            <a:off x="855663" y="1898650"/>
            <a:ext cx="10300017" cy="1100582"/>
          </a:xfrm>
        </p:spPr>
        <p:txBody>
          <a:bodyPr>
            <a:normAutofit fontScale="90000"/>
          </a:bodyPr>
          <a:lstStyle/>
          <a:p>
            <a:pPr algn="l">
              <a:defRPr/>
            </a:pPr>
            <a:r>
              <a:rPr lang="en-GB" sz="2700" b="1" dirty="0"/>
              <a:t>What is working memory?</a:t>
            </a:r>
            <a:br>
              <a:rPr lang="en-GB" sz="2700" b="1" dirty="0"/>
            </a:br>
            <a:r>
              <a:rPr lang="en-GB" sz="2700" b="1" dirty="0"/>
              <a:t/>
            </a:r>
            <a:br>
              <a:rPr lang="en-GB" sz="2700" b="1" dirty="0"/>
            </a:br>
            <a:r>
              <a:rPr lang="en-GB" sz="2700" dirty="0"/>
              <a:t>Working memory, or operative memory, can be defined as the set of processes that allow us to store and manipulate temporary information and carry-out complex cognitive tasks like language comprehension, reading, learning, or reasoning. Working memory is a type of short-term memory.</a:t>
            </a:r>
            <a:r>
              <a:rPr lang="en-GB" dirty="0"/>
              <a:t/>
            </a:r>
            <a:br>
              <a:rPr lang="en-GB" dirty="0"/>
            </a:br>
            <a:endParaRPr lang="en-GB" dirty="0"/>
          </a:p>
        </p:txBody>
      </p:sp>
      <p:pic>
        <p:nvPicPr>
          <p:cNvPr id="62467" name="Picture 3">
            <a:extLst>
              <a:ext uri="{FF2B5EF4-FFF2-40B4-BE49-F238E27FC236}">
                <a16:creationId xmlns:a16="http://schemas.microsoft.com/office/drawing/2014/main" id="{EABEBCFB-7A23-40AE-9446-ABC69CA19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58" t="26479" r="59694" b="34119"/>
          <a:stretch>
            <a:fillRect/>
          </a:stretch>
        </p:blipFill>
        <p:spPr bwMode="auto">
          <a:xfrm>
            <a:off x="6552670" y="3426635"/>
            <a:ext cx="5157556" cy="300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 descr="Image result for working memory as a filing cabinet">
            <a:extLst>
              <a:ext uri="{FF2B5EF4-FFF2-40B4-BE49-F238E27FC236}">
                <a16:creationId xmlns:a16="http://schemas.microsoft.com/office/drawing/2014/main" id="{D2B6699F-DBE8-427B-8D05-B95AD32CB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334" y="3634201"/>
            <a:ext cx="4078287"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587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B36AA6F8-B56D-4EC6-828D-3956BA4C2DDC}"/>
              </a:ext>
            </a:extLst>
          </p:cNvPr>
          <p:cNvSpPr>
            <a:spLocks noGrp="1"/>
          </p:cNvSpPr>
          <p:nvPr>
            <p:ph type="title"/>
          </p:nvPr>
        </p:nvSpPr>
        <p:spPr>
          <a:xfrm>
            <a:off x="1648905" y="127889"/>
            <a:ext cx="8597900" cy="1320800"/>
          </a:xfrm>
        </p:spPr>
        <p:txBody>
          <a:bodyPr>
            <a:normAutofit fontScale="90000"/>
          </a:bodyPr>
          <a:lstStyle/>
          <a:p>
            <a:r>
              <a:rPr lang="en-GB" altLang="en-US" dirty="0"/>
              <a:t>Characteristics of working memory </a:t>
            </a:r>
          </a:p>
        </p:txBody>
      </p:sp>
      <p:sp>
        <p:nvSpPr>
          <p:cNvPr id="63491" name="Content Placeholder 2">
            <a:extLst>
              <a:ext uri="{FF2B5EF4-FFF2-40B4-BE49-F238E27FC236}">
                <a16:creationId xmlns:a16="http://schemas.microsoft.com/office/drawing/2014/main" id="{7E0BD2E0-FC89-4F15-BDCE-EC445E34E3AB}"/>
              </a:ext>
            </a:extLst>
          </p:cNvPr>
          <p:cNvSpPr>
            <a:spLocks noGrp="1"/>
          </p:cNvSpPr>
          <p:nvPr>
            <p:ph idx="1"/>
          </p:nvPr>
        </p:nvSpPr>
        <p:spPr>
          <a:xfrm>
            <a:off x="2065528" y="1839849"/>
            <a:ext cx="9888538" cy="3881438"/>
          </a:xfrm>
        </p:spPr>
        <p:txBody>
          <a:bodyPr>
            <a:normAutofit fontScale="70000" lnSpcReduction="20000"/>
          </a:bodyPr>
          <a:lstStyle/>
          <a:p>
            <a:r>
              <a:rPr lang="en-GB" altLang="en-US" dirty="0"/>
              <a:t>Its capacity is limited We are only able to store 5-9 elements at a time.</a:t>
            </a:r>
          </a:p>
          <a:p>
            <a:r>
              <a:rPr lang="en-GB" altLang="en-US" dirty="0"/>
              <a:t>It is active. It doesn't only store information, it also manipulates and transforms it.</a:t>
            </a:r>
          </a:p>
          <a:p>
            <a:r>
              <a:rPr lang="en-GB" altLang="en-US" dirty="0"/>
              <a:t>Its content is permanently being updated.</a:t>
            </a:r>
          </a:p>
          <a:p>
            <a:r>
              <a:rPr lang="en-GB" altLang="en-US" dirty="0"/>
              <a:t>It is modulated by the dorsolateral frontal cortex.</a:t>
            </a:r>
          </a:p>
          <a:p>
            <a:r>
              <a:rPr lang="en-GB" altLang="en-US" dirty="0"/>
              <a:t>Examples of working memory</a:t>
            </a:r>
          </a:p>
          <a:p>
            <a:r>
              <a:rPr lang="en-GB" altLang="en-US" dirty="0"/>
              <a:t>Working memory refers to the ability that allows us to retain the elements that we need in our brain while we carry-out a certain task. Thanks to working or operative memory, we are able to:</a:t>
            </a:r>
          </a:p>
          <a:p>
            <a:r>
              <a:rPr lang="en-GB" altLang="en-US" dirty="0"/>
              <a:t>Integrate two or more things that took place close together. For example, remembering and responding to the information that was said during a conversation.</a:t>
            </a:r>
          </a:p>
          <a:p>
            <a:r>
              <a:rPr lang="en-GB" altLang="en-US" dirty="0"/>
              <a:t>Associate a new concept with previous ideas. It allows us to learn</a:t>
            </a:r>
          </a:p>
          <a:p>
            <a:r>
              <a:rPr lang="en-GB" altLang="en-US" dirty="0"/>
              <a:t>Retain information while we pay attention to something else. For example, we are able to prepare the ingredients that we need for a recipe while we talk on the phone.</a:t>
            </a:r>
          </a:p>
          <a:p>
            <a:r>
              <a:rPr lang="en-GB" altLang="en-US" dirty="0"/>
              <a:t>We use our working or operative memory on a daily basis for a number of tasks. When we try to remember a telephone number before writing it down or when we are immersed in conversation: we need to remember what was just said, process it, and respond to it by giving our own opinion. </a:t>
            </a:r>
          </a:p>
        </p:txBody>
      </p:sp>
    </p:spTree>
    <p:extLst>
      <p:ext uri="{BB962C8B-B14F-4D97-AF65-F5344CB8AC3E}">
        <p14:creationId xmlns:p14="http://schemas.microsoft.com/office/powerpoint/2010/main" val="875015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F0DECC0-477B-4FA1-9411-2C7DBB6639E9}"/>
              </a:ext>
            </a:extLst>
          </p:cNvPr>
          <p:cNvSpPr>
            <a:spLocks noGrp="1"/>
          </p:cNvSpPr>
          <p:nvPr>
            <p:ph type="title"/>
          </p:nvPr>
        </p:nvSpPr>
        <p:spPr/>
        <p:txBody>
          <a:bodyPr/>
          <a:lstStyle/>
          <a:p>
            <a:endParaRPr lang="en-GB" altLang="en-US"/>
          </a:p>
        </p:txBody>
      </p:sp>
      <p:sp>
        <p:nvSpPr>
          <p:cNvPr id="64515" name="Content Placeholder 2">
            <a:extLst>
              <a:ext uri="{FF2B5EF4-FFF2-40B4-BE49-F238E27FC236}">
                <a16:creationId xmlns:a16="http://schemas.microsoft.com/office/drawing/2014/main" id="{D0BF82DF-BB51-4DC8-8B48-DAECA1FD978B}"/>
              </a:ext>
            </a:extLst>
          </p:cNvPr>
          <p:cNvSpPr>
            <a:spLocks noGrp="1"/>
          </p:cNvSpPr>
          <p:nvPr>
            <p:ph idx="1"/>
          </p:nvPr>
        </p:nvSpPr>
        <p:spPr/>
        <p:txBody>
          <a:bodyPr/>
          <a:lstStyle/>
          <a:p>
            <a:endParaRPr lang="en-GB" altLang="en-US"/>
          </a:p>
        </p:txBody>
      </p:sp>
      <p:pic>
        <p:nvPicPr>
          <p:cNvPr id="64516" name="Picture 2" descr="Image result for working memory as a filing cabinet">
            <a:extLst>
              <a:ext uri="{FF2B5EF4-FFF2-40B4-BE49-F238E27FC236}">
                <a16:creationId xmlns:a16="http://schemas.microsoft.com/office/drawing/2014/main" id="{1EAB9E4C-CADC-4736-AE7E-27EA82BFA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3623" y="226346"/>
            <a:ext cx="8287893" cy="621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3313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5E9CC02-446F-479A-B6F7-67CA03195B00}"/>
              </a:ext>
            </a:extLst>
          </p:cNvPr>
          <p:cNvSpPr>
            <a:spLocks noGrp="1"/>
          </p:cNvSpPr>
          <p:nvPr>
            <p:ph type="title"/>
          </p:nvPr>
        </p:nvSpPr>
        <p:spPr/>
        <p:txBody>
          <a:bodyPr>
            <a:normAutofit fontScale="90000"/>
          </a:bodyPr>
          <a:lstStyle/>
          <a:p>
            <a:r>
              <a:rPr lang="en-GB" altLang="en-US" b="1" dirty="0">
                <a:solidFill>
                  <a:srgbClr val="11324E"/>
                </a:solidFill>
                <a:latin typeface="Walsheim"/>
              </a:rPr>
              <a:t>Children with working memory difficulties have a reduced capacity to temporarily store and process information in this short-term ‘mental workspace’.</a:t>
            </a:r>
            <a:endParaRPr lang="en-GB" altLang="en-US" dirty="0"/>
          </a:p>
        </p:txBody>
      </p:sp>
      <p:sp>
        <p:nvSpPr>
          <p:cNvPr id="65539" name="Content Placeholder 2">
            <a:extLst>
              <a:ext uri="{FF2B5EF4-FFF2-40B4-BE49-F238E27FC236}">
                <a16:creationId xmlns:a16="http://schemas.microsoft.com/office/drawing/2014/main" id="{68D9F27C-5ADF-47A6-B940-C7FFA9DFE249}"/>
              </a:ext>
            </a:extLst>
          </p:cNvPr>
          <p:cNvSpPr>
            <a:spLocks noGrp="1"/>
          </p:cNvSpPr>
          <p:nvPr>
            <p:ph idx="1"/>
          </p:nvPr>
        </p:nvSpPr>
        <p:spPr>
          <a:xfrm>
            <a:off x="1055688" y="2987675"/>
            <a:ext cx="8597900" cy="3881438"/>
          </a:xfrm>
        </p:spPr>
        <p:txBody>
          <a:bodyPr/>
          <a:lstStyle/>
          <a:p>
            <a:endParaRPr lang="en-GB" altLang="en-US" dirty="0"/>
          </a:p>
        </p:txBody>
      </p:sp>
    </p:spTree>
    <p:extLst>
      <p:ext uri="{BB962C8B-B14F-4D97-AF65-F5344CB8AC3E}">
        <p14:creationId xmlns:p14="http://schemas.microsoft.com/office/powerpoint/2010/main" val="1044600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2086D7-FFDE-40CF-A09D-9BEB9D7079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85A7F82-6095-412F-A7DD-34D256B42AC0}"/>
              </a:ext>
            </a:extLst>
          </p:cNvPr>
          <p:cNvSpPr>
            <a:spLocks noGrp="1"/>
          </p:cNvSpPr>
          <p:nvPr>
            <p:ph type="title"/>
          </p:nvPr>
        </p:nvSpPr>
        <p:spPr>
          <a:xfrm>
            <a:off x="8050787" y="482322"/>
            <a:ext cx="3656581" cy="5571624"/>
          </a:xfrm>
        </p:spPr>
        <p:txBody>
          <a:bodyPr anchor="ctr">
            <a:normAutofit/>
          </a:bodyPr>
          <a:lstStyle/>
          <a:p>
            <a:r>
              <a:rPr lang="en-GB" dirty="0"/>
              <a:t>Day outline</a:t>
            </a:r>
          </a:p>
        </p:txBody>
      </p:sp>
      <p:sp>
        <p:nvSpPr>
          <p:cNvPr id="12" name="Freeform 10">
            <a:extLst>
              <a:ext uri="{FF2B5EF4-FFF2-40B4-BE49-F238E27FC236}">
                <a16:creationId xmlns:a16="http://schemas.microsoft.com/office/drawing/2014/main" id="{0EF9EB2F-9261-487B-9F73-DEE10D9E3A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6AEE16F-E153-48FA-B097-3680B830BE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8A8BB9E-FFC0-4813-B0CF-1C5F5F176D6A}"/>
              </a:ext>
            </a:extLst>
          </p:cNvPr>
          <p:cNvGraphicFramePr>
            <a:graphicFrameLocks noGrp="1"/>
          </p:cNvGraphicFramePr>
          <p:nvPr>
            <p:ph idx="1"/>
            <p:extLst>
              <p:ext uri="{D42A27DB-BD31-4B8C-83A1-F6EECF244321}">
                <p14:modId xmlns:p14="http://schemas.microsoft.com/office/powerpoint/2010/main" val="347545273"/>
              </p:ext>
            </p:extLst>
          </p:nvPr>
        </p:nvGraphicFramePr>
        <p:xfrm>
          <a:off x="765175" y="481013"/>
          <a:ext cx="6305550" cy="5573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79120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D97EB0A7-14BA-414B-89CA-3FBD0F86E529}"/>
              </a:ext>
            </a:extLst>
          </p:cNvPr>
          <p:cNvSpPr>
            <a:spLocks noGrp="1"/>
          </p:cNvSpPr>
          <p:nvPr>
            <p:ph type="title"/>
          </p:nvPr>
        </p:nvSpPr>
        <p:spPr/>
        <p:txBody>
          <a:bodyPr/>
          <a:lstStyle/>
          <a:p>
            <a:endParaRPr lang="en-GB" altLang="en-US"/>
          </a:p>
        </p:txBody>
      </p:sp>
      <p:sp>
        <p:nvSpPr>
          <p:cNvPr id="66563" name="Content Placeholder 2">
            <a:extLst>
              <a:ext uri="{FF2B5EF4-FFF2-40B4-BE49-F238E27FC236}">
                <a16:creationId xmlns:a16="http://schemas.microsoft.com/office/drawing/2014/main" id="{F662E388-53D2-499F-9189-33DC377C7C4A}"/>
              </a:ext>
            </a:extLst>
          </p:cNvPr>
          <p:cNvSpPr>
            <a:spLocks noGrp="1"/>
          </p:cNvSpPr>
          <p:nvPr>
            <p:ph idx="1"/>
          </p:nvPr>
        </p:nvSpPr>
        <p:spPr/>
        <p:txBody>
          <a:bodyPr/>
          <a:lstStyle/>
          <a:p>
            <a:endParaRPr lang="en-GB" altLang="en-US"/>
          </a:p>
        </p:txBody>
      </p:sp>
      <p:pic>
        <p:nvPicPr>
          <p:cNvPr id="66564" name="Picture 3">
            <a:extLst>
              <a:ext uri="{FF2B5EF4-FFF2-40B4-BE49-F238E27FC236}">
                <a16:creationId xmlns:a16="http://schemas.microsoft.com/office/drawing/2014/main" id="{61A154B2-CDF0-4E84-B46C-AC80601D8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902" t="21718" r="25774" b="17799"/>
          <a:stretch>
            <a:fillRect/>
          </a:stretch>
        </p:blipFill>
        <p:spPr bwMode="auto">
          <a:xfrm>
            <a:off x="481013" y="254000"/>
            <a:ext cx="9275762"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4">
            <a:extLst>
              <a:ext uri="{FF2B5EF4-FFF2-40B4-BE49-F238E27FC236}">
                <a16:creationId xmlns:a16="http://schemas.microsoft.com/office/drawing/2014/main" id="{AF89B086-4EB0-49CD-A36A-2327FA35E70F}"/>
              </a:ext>
            </a:extLst>
          </p:cNvPr>
          <p:cNvSpPr txBox="1">
            <a:spLocks noChangeArrowheads="1"/>
          </p:cNvSpPr>
          <p:nvPr/>
        </p:nvSpPr>
        <p:spPr bwMode="auto">
          <a:xfrm>
            <a:off x="10152063" y="960438"/>
            <a:ext cx="17922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eaLnBrk="0" fontAlgn="base" hangingPunct="0">
              <a:spcBef>
                <a:spcPct val="0"/>
              </a:spcBef>
              <a:spcAft>
                <a:spcPct val="0"/>
              </a:spcAft>
              <a:defRPr>
                <a:solidFill>
                  <a:schemeClr val="tx1"/>
                </a:solidFill>
                <a:latin typeface="Trebuchet MS" panose="020B0603020202020204" pitchFamily="34" charset="0"/>
              </a:defRPr>
            </a:lvl6pPr>
            <a:lvl7pPr marL="2971800" indent="-228600" defTabSz="457200" eaLnBrk="0" fontAlgn="base" hangingPunct="0">
              <a:spcBef>
                <a:spcPct val="0"/>
              </a:spcBef>
              <a:spcAft>
                <a:spcPct val="0"/>
              </a:spcAft>
              <a:defRPr>
                <a:solidFill>
                  <a:schemeClr val="tx1"/>
                </a:solidFill>
                <a:latin typeface="Trebuchet MS" panose="020B0603020202020204" pitchFamily="34" charset="0"/>
              </a:defRPr>
            </a:lvl7pPr>
            <a:lvl8pPr marL="3429000" indent="-228600" defTabSz="457200" eaLnBrk="0" fontAlgn="base" hangingPunct="0">
              <a:spcBef>
                <a:spcPct val="0"/>
              </a:spcBef>
              <a:spcAft>
                <a:spcPct val="0"/>
              </a:spcAft>
              <a:defRPr>
                <a:solidFill>
                  <a:schemeClr val="tx1"/>
                </a:solidFill>
                <a:latin typeface="Trebuchet MS" panose="020B0603020202020204" pitchFamily="34" charset="0"/>
              </a:defRPr>
            </a:lvl8pPr>
            <a:lvl9pPr marL="3886200" indent="-228600" defTabSz="457200" eaLnBrk="0" fontAlgn="base" hangingPunct="0">
              <a:spcBef>
                <a:spcPct val="0"/>
              </a:spcBef>
              <a:spcAft>
                <a:spcPct val="0"/>
              </a:spcAft>
              <a:defRPr>
                <a:solidFill>
                  <a:schemeClr val="tx1"/>
                </a:solidFill>
                <a:latin typeface="Trebuchet MS" panose="020B0603020202020204" pitchFamily="34" charset="0"/>
              </a:defRPr>
            </a:lvl9pPr>
          </a:lstStyle>
          <a:p>
            <a:pPr algn="ctr"/>
            <a:r>
              <a:rPr lang="en-GB" altLang="en-US" sz="2400">
                <a:solidFill>
                  <a:schemeClr val="bg1"/>
                </a:solidFill>
              </a:rPr>
              <a:t>You have 20 seconds how many items can you memorise?</a:t>
            </a:r>
          </a:p>
        </p:txBody>
      </p:sp>
    </p:spTree>
    <p:extLst>
      <p:ext uri="{BB962C8B-B14F-4D97-AF65-F5344CB8AC3E}">
        <p14:creationId xmlns:p14="http://schemas.microsoft.com/office/powerpoint/2010/main" val="3936320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can you </a:t>
            </a:r>
            <a:r>
              <a:rPr lang="en-US" dirty="0" err="1" smtClean="0"/>
              <a:t>rememeber</a:t>
            </a:r>
            <a:r>
              <a:rPr lang="en-US" dirty="0" smtClean="0"/>
              <a:t>?</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78930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31D80DC6-41FF-42FE-9363-CDC89A5D209F}"/>
              </a:ext>
            </a:extLst>
          </p:cNvPr>
          <p:cNvSpPr>
            <a:spLocks noGrp="1"/>
          </p:cNvSpPr>
          <p:nvPr>
            <p:ph type="title"/>
          </p:nvPr>
        </p:nvSpPr>
        <p:spPr/>
        <p:txBody>
          <a:bodyPr/>
          <a:lstStyle/>
          <a:p>
            <a:r>
              <a:rPr lang="en-GB" dirty="0"/>
              <a:t>SEN in The classroom </a:t>
            </a:r>
          </a:p>
        </p:txBody>
      </p:sp>
      <p:sp>
        <p:nvSpPr>
          <p:cNvPr id="3" name="Content Placeholder 2">
            <a:extLst>
              <a:ext uri="{FF2B5EF4-FFF2-40B4-BE49-F238E27FC236}">
                <a16:creationId xmlns:a16="http://schemas.microsoft.com/office/drawing/2014/main" id="{02935049-BFB0-418F-A66F-EC2D968EE40D}"/>
              </a:ext>
            </a:extLst>
          </p:cNvPr>
          <p:cNvSpPr>
            <a:spLocks noGrp="1"/>
          </p:cNvSpPr>
          <p:nvPr>
            <p:ph idx="1"/>
          </p:nvPr>
        </p:nvSpPr>
        <p:spPr/>
        <p:txBody>
          <a:bodyPr/>
          <a:lstStyle/>
          <a:p>
            <a:endParaRPr lang="en-GB" dirty="0"/>
          </a:p>
        </p:txBody>
      </p:sp>
      <p:sp>
        <p:nvSpPr>
          <p:cNvPr id="4" name="Rectangle 3">
            <a:extLst>
              <a:ext uri="{FF2B5EF4-FFF2-40B4-BE49-F238E27FC236}">
                <a16:creationId xmlns:a16="http://schemas.microsoft.com/office/drawing/2014/main" id="{A5D47373-7299-485D-B9DD-258CD02F48A0}"/>
              </a:ext>
            </a:extLst>
          </p:cNvPr>
          <p:cNvSpPr/>
          <p:nvPr/>
        </p:nvSpPr>
        <p:spPr>
          <a:xfrm>
            <a:off x="1181100" y="1202889"/>
            <a:ext cx="10344150" cy="4524315"/>
          </a:xfrm>
          <a:prstGeom prst="rect">
            <a:avLst/>
          </a:prstGeom>
        </p:spPr>
        <p:txBody>
          <a:bodyPr wrap="square">
            <a:spAutoFit/>
          </a:bodyPr>
          <a:lstStyle/>
          <a:p>
            <a:pPr>
              <a:lnSpc>
                <a:spcPct val="90000"/>
              </a:lnSpc>
            </a:pPr>
            <a:r>
              <a:rPr lang="en-GB" altLang="en-US" sz="3200" dirty="0"/>
              <a:t>All pupils should have access to a broad and balanced curriculum. Teachers should set high expectations for every pupil, whatever their prior attainment. Teachers should use appropriate assessment to set targets which are deliberately ambitious. Potential </a:t>
            </a:r>
            <a:r>
              <a:rPr lang="en-GB" altLang="en-US" sz="3200" b="1" dirty="0">
                <a:solidFill>
                  <a:srgbClr val="002060"/>
                </a:solidFill>
              </a:rPr>
              <a:t>areas of difficulty </a:t>
            </a:r>
            <a:r>
              <a:rPr lang="en-GB" altLang="en-US" sz="3200" dirty="0"/>
              <a:t>should be identified and addressed at the outset. Lessons should be planned to address potential areas of difficulty and to remove barriers to pupil achievement. In many cases, such planning will mean that pupils with SEN and/or disabilities will be able to study the full national curriculum. </a:t>
            </a:r>
            <a:endParaRPr lang="en-GB" altLang="en-US" sz="3200" dirty="0">
              <a:latin typeface="Calibri" panose="020F0502020204030204" pitchFamily="34" charset="0"/>
            </a:endParaRPr>
          </a:p>
        </p:txBody>
      </p:sp>
    </p:spTree>
    <p:extLst>
      <p:ext uri="{BB962C8B-B14F-4D97-AF65-F5344CB8AC3E}">
        <p14:creationId xmlns:p14="http://schemas.microsoft.com/office/powerpoint/2010/main" val="8837009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6673-3B47-4172-A5EA-286DA4F39E1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95751AD-D903-43D1-AEA8-BACBEEC11075}"/>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EAB1EE3-0A81-4E57-BA89-E09742AD57B5}"/>
              </a:ext>
            </a:extLst>
          </p:cNvPr>
          <p:cNvPicPr>
            <a:picLocks noChangeAspect="1"/>
          </p:cNvPicPr>
          <p:nvPr/>
        </p:nvPicPr>
        <p:blipFill rotWithShape="1">
          <a:blip r:embed="rId3"/>
          <a:srcRect l="13665" t="11689" r="14932" b="11781"/>
          <a:stretch/>
        </p:blipFill>
        <p:spPr>
          <a:xfrm>
            <a:off x="1251678" y="382385"/>
            <a:ext cx="10178322" cy="6136283"/>
          </a:xfrm>
          <a:prstGeom prst="rect">
            <a:avLst/>
          </a:prstGeom>
        </p:spPr>
      </p:pic>
    </p:spTree>
    <p:extLst>
      <p:ext uri="{BB962C8B-B14F-4D97-AF65-F5344CB8AC3E}">
        <p14:creationId xmlns:p14="http://schemas.microsoft.com/office/powerpoint/2010/main" val="979756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1FD67-FE92-4BFD-A5C0-8D346F3B88F9}"/>
              </a:ext>
            </a:extLst>
          </p:cNvPr>
          <p:cNvSpPr>
            <a:spLocks noGrp="1"/>
          </p:cNvSpPr>
          <p:nvPr>
            <p:ph type="title"/>
          </p:nvPr>
        </p:nvSpPr>
        <p:spPr/>
        <p:txBody>
          <a:bodyPr/>
          <a:lstStyle/>
          <a:p>
            <a:r>
              <a:rPr lang="en-GB" dirty="0"/>
              <a:t>Target setting </a:t>
            </a:r>
          </a:p>
        </p:txBody>
      </p:sp>
      <p:pic>
        <p:nvPicPr>
          <p:cNvPr id="5122" name="Picture 2" descr="Image result for smart targets">
            <a:extLst>
              <a:ext uri="{FF2B5EF4-FFF2-40B4-BE49-F238E27FC236}">
                <a16:creationId xmlns:a16="http://schemas.microsoft.com/office/drawing/2014/main" id="{0DDB64C9-0167-4816-939D-BCF556C9877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51678" y="1631950"/>
            <a:ext cx="7188200" cy="3594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1E1D89-2D34-412F-9E2C-F98A3FCF9D8A}"/>
              </a:ext>
            </a:extLst>
          </p:cNvPr>
          <p:cNvSpPr/>
          <p:nvPr/>
        </p:nvSpPr>
        <p:spPr>
          <a:xfrm>
            <a:off x="1470361" y="5765861"/>
            <a:ext cx="6073970" cy="369332"/>
          </a:xfrm>
          <a:prstGeom prst="rect">
            <a:avLst/>
          </a:prstGeom>
        </p:spPr>
        <p:txBody>
          <a:bodyPr wrap="none">
            <a:spAutoFit/>
          </a:bodyPr>
          <a:lstStyle/>
          <a:p>
            <a:r>
              <a:rPr lang="en-GB" dirty="0">
                <a:hlinkClick r:id="rId4"/>
              </a:rPr>
              <a:t>https://www.toolshero.com/personal-development/smart-goals/</a:t>
            </a:r>
            <a:endParaRPr lang="en-GB" dirty="0"/>
          </a:p>
        </p:txBody>
      </p:sp>
    </p:spTree>
    <p:extLst>
      <p:ext uri="{BB962C8B-B14F-4D97-AF65-F5344CB8AC3E}">
        <p14:creationId xmlns:p14="http://schemas.microsoft.com/office/powerpoint/2010/main" val="24104237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08B8A-8F61-414B-80BC-BCFCD8E98437}"/>
              </a:ext>
            </a:extLst>
          </p:cNvPr>
          <p:cNvSpPr>
            <a:spLocks noGrp="1"/>
          </p:cNvSpPr>
          <p:nvPr>
            <p:ph type="title"/>
          </p:nvPr>
        </p:nvSpPr>
        <p:spPr/>
        <p:txBody>
          <a:bodyPr/>
          <a:lstStyle/>
          <a:p>
            <a:r>
              <a:rPr lang="en-GB" dirty="0"/>
              <a:t>Quality First Teaching – What is it?</a:t>
            </a:r>
          </a:p>
        </p:txBody>
      </p:sp>
      <p:sp>
        <p:nvSpPr>
          <p:cNvPr id="3" name="Content Placeholder 2">
            <a:extLst>
              <a:ext uri="{FF2B5EF4-FFF2-40B4-BE49-F238E27FC236}">
                <a16:creationId xmlns:a16="http://schemas.microsoft.com/office/drawing/2014/main" id="{A8FEA543-6C4F-4229-ABB9-40630E95034C}"/>
              </a:ext>
            </a:extLst>
          </p:cNvPr>
          <p:cNvSpPr>
            <a:spLocks noGrp="1"/>
          </p:cNvSpPr>
          <p:nvPr>
            <p:ph idx="1"/>
          </p:nvPr>
        </p:nvSpPr>
        <p:spPr>
          <a:xfrm>
            <a:off x="1251678" y="1874517"/>
            <a:ext cx="10178322" cy="3593591"/>
          </a:xfrm>
        </p:spPr>
        <p:txBody>
          <a:bodyPr/>
          <a:lstStyle/>
          <a:p>
            <a:pPr marL="0" indent="0">
              <a:buNone/>
            </a:pPr>
            <a:r>
              <a:rPr lang="en-GB" dirty="0"/>
              <a:t>Quality First Teaching is a style of teaching that emphasises high quality, inclusive teaching for all pupils in a class. QFT includes differentiated learning, strategies to support SEN pupils’ learning in class, on-going formative assessment and many others.</a:t>
            </a:r>
          </a:p>
          <a:p>
            <a:pPr marL="0" indent="0">
              <a:buNone/>
            </a:pPr>
            <a:r>
              <a:rPr lang="en-GB" dirty="0"/>
              <a:t>QFT has existed in one form or another since 2010. Though the minutiae of what it involves has changed over time, some core principles have remained consistent – personalising learning to pupils, encouraging greater inclusion of pupils with SEN needs, and working to narrow the attainment gap.</a:t>
            </a:r>
          </a:p>
          <a:p>
            <a:endParaRPr lang="en-GB" dirty="0"/>
          </a:p>
        </p:txBody>
      </p:sp>
    </p:spTree>
    <p:extLst>
      <p:ext uri="{BB962C8B-B14F-4D97-AF65-F5344CB8AC3E}">
        <p14:creationId xmlns:p14="http://schemas.microsoft.com/office/powerpoint/2010/main" val="12784243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8A1E-CF61-4E78-A911-7F8241908F8B}"/>
              </a:ext>
            </a:extLst>
          </p:cNvPr>
          <p:cNvSpPr>
            <a:spLocks noGrp="1"/>
          </p:cNvSpPr>
          <p:nvPr>
            <p:ph type="ctrTitle"/>
          </p:nvPr>
        </p:nvSpPr>
        <p:spPr>
          <a:xfrm>
            <a:off x="952411" y="397046"/>
            <a:ext cx="9144000" cy="2387600"/>
          </a:xfrm>
        </p:spPr>
        <p:txBody>
          <a:bodyPr>
            <a:normAutofit fontScale="90000"/>
          </a:bodyPr>
          <a:lstStyle/>
          <a:p>
            <a:r>
              <a:rPr lang="en-GB" dirty="0"/>
              <a:t>What is SEN? </a:t>
            </a:r>
            <a:br>
              <a:rPr lang="en-GB" dirty="0"/>
            </a:br>
            <a:r>
              <a:rPr lang="en-GB" dirty="0"/>
              <a:t/>
            </a:r>
            <a:br>
              <a:rPr lang="en-GB" dirty="0"/>
            </a:br>
            <a:r>
              <a:rPr lang="en-GB" dirty="0"/>
              <a:t>Who is responsible for SEND?</a:t>
            </a:r>
          </a:p>
        </p:txBody>
      </p:sp>
      <p:sp>
        <p:nvSpPr>
          <p:cNvPr id="3" name="Subtitle 2">
            <a:extLst>
              <a:ext uri="{FF2B5EF4-FFF2-40B4-BE49-F238E27FC236}">
                <a16:creationId xmlns:a16="http://schemas.microsoft.com/office/drawing/2014/main" id="{2DF1B3ED-3892-4934-ADDC-B2671D13AE3F}"/>
              </a:ext>
            </a:extLst>
          </p:cNvPr>
          <p:cNvSpPr>
            <a:spLocks noGrp="1"/>
          </p:cNvSpPr>
          <p:nvPr>
            <p:ph type="subTitle" idx="1"/>
          </p:nvPr>
        </p:nvSpPr>
        <p:spPr/>
        <p:txBody>
          <a:bodyPr/>
          <a:lstStyle/>
          <a:p>
            <a:endParaRPr lang="en-GB"/>
          </a:p>
        </p:txBody>
      </p:sp>
      <p:sp>
        <p:nvSpPr>
          <p:cNvPr id="6" name="TextBox 5">
            <a:extLst>
              <a:ext uri="{FF2B5EF4-FFF2-40B4-BE49-F238E27FC236}">
                <a16:creationId xmlns:a16="http://schemas.microsoft.com/office/drawing/2014/main" id="{E866C86C-D0D1-4982-8502-309D4FE143C5}"/>
              </a:ext>
            </a:extLst>
          </p:cNvPr>
          <p:cNvSpPr txBox="1"/>
          <p:nvPr/>
        </p:nvSpPr>
        <p:spPr>
          <a:xfrm>
            <a:off x="3156154" y="4429919"/>
            <a:ext cx="6096000" cy="646331"/>
          </a:xfrm>
          <a:prstGeom prst="rect">
            <a:avLst/>
          </a:prstGeom>
          <a:noFill/>
        </p:spPr>
        <p:txBody>
          <a:bodyPr wrap="square">
            <a:spAutoFit/>
          </a:bodyPr>
          <a:lstStyle/>
          <a:p>
            <a:r>
              <a:rPr lang="en-GB" dirty="0">
                <a:hlinkClick r:id="rId2"/>
              </a:rPr>
              <a:t>https://www.youtube.com/watch?v=J7E8ouAeHsw&amp;list=PLiTIWYO_hXdptzNuY7emiaNZaNoADKfDL&amp;index=1</a:t>
            </a:r>
            <a:r>
              <a:rPr lang="en-GB" dirty="0"/>
              <a:t> </a:t>
            </a:r>
          </a:p>
        </p:txBody>
      </p:sp>
    </p:spTree>
    <p:extLst>
      <p:ext uri="{BB962C8B-B14F-4D97-AF65-F5344CB8AC3E}">
        <p14:creationId xmlns:p14="http://schemas.microsoft.com/office/powerpoint/2010/main" val="33547032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9"/>
          <p:cNvSpPr txBox="1"/>
          <p:nvPr/>
        </p:nvSpPr>
        <p:spPr>
          <a:xfrm>
            <a:off x="673459" y="610212"/>
            <a:ext cx="114219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1" i="0" u="none" strike="noStrike" cap="none">
                <a:solidFill>
                  <a:schemeClr val="accent2"/>
                </a:solidFill>
                <a:latin typeface="Arial"/>
                <a:ea typeface="Arial"/>
                <a:cs typeface="Arial"/>
                <a:sym typeface="Arial"/>
              </a:rPr>
              <a:t>Effective Learning Behaviours</a:t>
            </a:r>
            <a:endParaRPr sz="2400" b="1" i="0" u="none" strike="noStrike" cap="none">
              <a:solidFill>
                <a:schemeClr val="accent2"/>
              </a:solidFill>
              <a:latin typeface="Arial"/>
              <a:ea typeface="Arial"/>
              <a:cs typeface="Arial"/>
              <a:sym typeface="Arial"/>
            </a:endParaRPr>
          </a:p>
        </p:txBody>
      </p:sp>
      <p:pic>
        <p:nvPicPr>
          <p:cNvPr id="239" name="Google Shape;239;p19" descr="A close up of a card&#10;&#10;Description automatically generated"/>
          <p:cNvPicPr preferRelativeResize="0"/>
          <p:nvPr/>
        </p:nvPicPr>
        <p:blipFill rotWithShape="1">
          <a:blip r:embed="rId3">
            <a:alphaModFix/>
          </a:blip>
          <a:srcRect/>
          <a:stretch/>
        </p:blipFill>
        <p:spPr>
          <a:xfrm>
            <a:off x="3421602" y="-230819"/>
            <a:ext cx="6858000" cy="6858000"/>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5" descr="A screenshot of a cell phone&#10;&#10;Description automatically generated"/>
          <p:cNvPicPr preferRelativeResize="0"/>
          <p:nvPr/>
        </p:nvPicPr>
        <p:blipFill rotWithShape="1">
          <a:blip r:embed="rId3">
            <a:alphaModFix/>
          </a:blip>
          <a:srcRect/>
          <a:stretch/>
        </p:blipFill>
        <p:spPr>
          <a:xfrm>
            <a:off x="1013547" y="177276"/>
            <a:ext cx="10164906" cy="6503447"/>
          </a:xfrm>
          <a:prstGeom prst="rect">
            <a:avLst/>
          </a:prstGeom>
          <a:noFill/>
          <a:ln>
            <a:noFill/>
          </a:ln>
        </p:spPr>
      </p:pic>
      <p:sp>
        <p:nvSpPr>
          <p:cNvPr id="305" name="Google Shape;305;p25"/>
          <p:cNvSpPr txBox="1">
            <a:spLocks noGrp="1"/>
          </p:cNvSpPr>
          <p:nvPr>
            <p:ph type="title"/>
          </p:nvPr>
        </p:nvSpPr>
        <p:spPr>
          <a:xfrm>
            <a:off x="-68826"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endParaRP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65D8-C80B-4995-A471-E104D0A4DAB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E02622F-0191-4C23-BFCD-3B5A3F97A4AC}"/>
              </a:ext>
            </a:extLst>
          </p:cNvPr>
          <p:cNvSpPr>
            <a:spLocks noGrp="1"/>
          </p:cNvSpPr>
          <p:nvPr>
            <p:ph idx="1"/>
          </p:nvPr>
        </p:nvSpPr>
        <p:spPr/>
        <p:txBody>
          <a:bodyPr/>
          <a:lstStyle/>
          <a:p>
            <a:endParaRPr lang="en-GB" dirty="0"/>
          </a:p>
        </p:txBody>
      </p:sp>
      <p:sp>
        <p:nvSpPr>
          <p:cNvPr id="5" name="TextBox 4">
            <a:extLst>
              <a:ext uri="{FF2B5EF4-FFF2-40B4-BE49-F238E27FC236}">
                <a16:creationId xmlns:a16="http://schemas.microsoft.com/office/drawing/2014/main" id="{58CC5EF9-7753-4E34-B0F7-487B7886D716}"/>
              </a:ext>
            </a:extLst>
          </p:cNvPr>
          <p:cNvSpPr txBox="1"/>
          <p:nvPr/>
        </p:nvSpPr>
        <p:spPr>
          <a:xfrm>
            <a:off x="1814003" y="2341939"/>
            <a:ext cx="8750424" cy="2174121"/>
          </a:xfrm>
          <a:prstGeom prst="rect">
            <a:avLst/>
          </a:prstGeom>
          <a:noFill/>
        </p:spPr>
        <p:txBody>
          <a:bodyPr wrap="square">
            <a:spAutoFit/>
          </a:bodyPr>
          <a:lstStyle/>
          <a:p>
            <a:pPr>
              <a:lnSpc>
                <a:spcPct val="107000"/>
              </a:lnSpc>
              <a:spcAft>
                <a:spcPts val="500"/>
              </a:spcAft>
            </a:pP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Having a sharp, well-defined repertoire of approaches will help ensure high expectations for all are maintained, next steps are well-informed and pupils with SEND thrive.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57791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4790" y="146873"/>
            <a:ext cx="4715507" cy="5732719"/>
          </a:xfrm>
          <a:prstGeom prst="rect">
            <a:avLst/>
          </a:prstGeom>
        </p:spPr>
      </p:pic>
      <p:pic>
        <p:nvPicPr>
          <p:cNvPr id="2" name="Picture 1"/>
          <p:cNvPicPr>
            <a:picLocks noChangeAspect="1"/>
          </p:cNvPicPr>
          <p:nvPr/>
        </p:nvPicPr>
        <p:blipFill>
          <a:blip r:embed="rId3"/>
          <a:stretch>
            <a:fillRect/>
          </a:stretch>
        </p:blipFill>
        <p:spPr>
          <a:xfrm>
            <a:off x="5831434" y="1114044"/>
            <a:ext cx="5818212" cy="4765548"/>
          </a:xfrm>
          <a:prstGeom prst="rect">
            <a:avLst/>
          </a:prstGeom>
        </p:spPr>
      </p:pic>
    </p:spTree>
    <p:extLst>
      <p:ext uri="{BB962C8B-B14F-4D97-AF65-F5344CB8AC3E}">
        <p14:creationId xmlns:p14="http://schemas.microsoft.com/office/powerpoint/2010/main" val="29054290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9" name="Google Shape;389;p33" descr="A screenshot of a social media post&#10;&#10;Description automatically generated"/>
          <p:cNvPicPr preferRelativeResize="0"/>
          <p:nvPr/>
        </p:nvPicPr>
        <p:blipFill rotWithShape="1">
          <a:blip r:embed="rId3">
            <a:alphaModFix/>
          </a:blip>
          <a:srcRect/>
          <a:stretch/>
        </p:blipFill>
        <p:spPr>
          <a:xfrm>
            <a:off x="1247434" y="0"/>
            <a:ext cx="9519577" cy="6858000"/>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92F2-E5A0-4D28-9E6B-5365FD2054D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1A83FBF-3FD0-4BCD-85CF-192BC2988831}"/>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0839BE09-7A27-4880-815F-E21F1FE82610}"/>
              </a:ext>
            </a:extLst>
          </p:cNvPr>
          <p:cNvSpPr txBox="1"/>
          <p:nvPr/>
        </p:nvSpPr>
        <p:spPr>
          <a:xfrm>
            <a:off x="167148" y="681037"/>
            <a:ext cx="11661058" cy="5585568"/>
          </a:xfrm>
          <a:prstGeom prst="rect">
            <a:avLst/>
          </a:prstGeom>
          <a:noFill/>
        </p:spPr>
        <p:txBody>
          <a:bodyPr wrap="square">
            <a:spAutoFit/>
          </a:bodyPr>
          <a:lstStyle/>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The five strategies outlined here were identified as having relatively strong evidence for their effectiveness in supporting pupils with SEND:</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1. Scaffolding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‘Scaffolding’ is a metaphor for temporary support that is removed when it is no longer required. Initially, a teacher would provide enough support so that pupils can successfully complete tasks that they could not do independently. This requires effective assessment to gain a precise understanding of the pupil’s current capabilities.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Support could be visual, verbal, or written. </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Writing frames, partially completed examples, knowledge organisers, essay prompts, bookmarks, structure strips, sentence starters can all be useful.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Reminders of what equipment is needed for each lesson and classroom routines can be useful.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Scaffolding discussion of texts: </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promoting prediction, questioning, clarification and summarising</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49571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52ED-ED43-4281-89B5-27B8715F32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A78B0E0-26AE-4AF4-A2BF-F45E578C5142}"/>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2D0AD6BA-46DE-4225-8D3B-5FC7FE30B32D}"/>
              </a:ext>
            </a:extLst>
          </p:cNvPr>
          <p:cNvSpPr txBox="1"/>
          <p:nvPr/>
        </p:nvSpPr>
        <p:spPr>
          <a:xfrm>
            <a:off x="838200" y="681037"/>
            <a:ext cx="10992464" cy="4787657"/>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2. Explicit instruction</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Explicit instruction refers to a range of teacher-led approaches, focused on teacher demonstration followed by guided practice and independent practice. Explicit instruction is not just “teaching by telling” or “transmission teaching”.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One popular approach to explicit instruction is </a:t>
            </a:r>
            <a:r>
              <a:rPr lang="en-GB" sz="1800" dirty="0" err="1">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Rosenshine’s</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 ‘Principles of Instruction</a:t>
            </a: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Worked examples with the teacher modelling self-regulation and thought processes is helpful. A teacher might teach a pupil a strategy for summarising a paragraph by initially ‘thinking aloud’ while identifying the topic of the paragraph to model this process to the pupil. They would then give the pupil the opportunity to practise this skill.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Using visual aids and concrete examples promotes discussion and links in learning.</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5048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D6FC1-A11D-40ED-B8D7-F6A4EF12918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507A635-6C9B-4076-AE37-579E6837F975}"/>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28432725-0361-4229-870B-BDC3C28DD139}"/>
              </a:ext>
            </a:extLst>
          </p:cNvPr>
          <p:cNvSpPr txBox="1"/>
          <p:nvPr/>
        </p:nvSpPr>
        <p:spPr>
          <a:xfrm>
            <a:off x="511277" y="329615"/>
            <a:ext cx="11031794" cy="4194931"/>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3. Cognitive and metacognitive strategies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Cognitive strategies are skills like memorisation techniques or subject specific strategies like methods to solve problems in maths.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Metacognitive strategies help pupils plan, monitor and evaluate their learning.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Chunking the task will support pupils with SEND - this may be through provision of checklists, instructions on a whiteboard or providing one question at a time. This helps reduce distractions to avoid overloading working memory.</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Prompt sheets that help pupils to evaluate their progress, with ideas for further support.</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95209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50A30-5CF5-4AE5-BE5F-CADCC94284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DC857A5-DBE5-4319-A101-ECD5F992D2C1}"/>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B774EE05-D38B-45B0-96E4-8BECA592747A}"/>
              </a:ext>
            </a:extLst>
          </p:cNvPr>
          <p:cNvSpPr txBox="1"/>
          <p:nvPr/>
        </p:nvSpPr>
        <p:spPr>
          <a:xfrm>
            <a:off x="619432" y="1027906"/>
            <a:ext cx="6096000" cy="5497211"/>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4. Flexible grouping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Flexible grouping describes when pupils are allocated to smaller groups based on the individual needs that they currently share with other pupils. Such groups can be formed for an explicit purpose and disbanded when that purpose is met.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Allocating temporary groups can allow teachers to set up opportunities for collaborative learning, for example to read and analyse source texts, complete graphic organisers, independently carry out a skill, remember a fact, or understand a concept.</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Pre-teaching key vocabulary, using the </a:t>
            </a: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Frayer Model</a:t>
            </a: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 is a useful technique here.</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725635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80647-A4EF-45E4-A635-4EF784F96AC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A1C413E-FF1E-4AB2-97F9-CE508EEFF234}"/>
              </a:ext>
            </a:extLst>
          </p:cNvPr>
          <p:cNvSpPr>
            <a:spLocks noGrp="1"/>
          </p:cNvSpPr>
          <p:nvPr>
            <p:ph idx="1"/>
          </p:nvPr>
        </p:nvSpPr>
        <p:spPr/>
        <p:txBody>
          <a:bodyPr/>
          <a:lstStyle/>
          <a:p>
            <a:endParaRPr lang="en-GB"/>
          </a:p>
        </p:txBody>
      </p:sp>
      <p:sp>
        <p:nvSpPr>
          <p:cNvPr id="5" name="TextBox 4">
            <a:extLst>
              <a:ext uri="{FF2B5EF4-FFF2-40B4-BE49-F238E27FC236}">
                <a16:creationId xmlns:a16="http://schemas.microsoft.com/office/drawing/2014/main" id="{06629306-0C4B-46CF-9711-37A504D3C156}"/>
              </a:ext>
            </a:extLst>
          </p:cNvPr>
          <p:cNvSpPr txBox="1"/>
          <p:nvPr/>
        </p:nvSpPr>
        <p:spPr>
          <a:xfrm>
            <a:off x="3048000" y="1076102"/>
            <a:ext cx="6096000" cy="4710713"/>
          </a:xfrm>
          <a:prstGeom prst="rect">
            <a:avLst/>
          </a:prstGeom>
          <a:noFill/>
        </p:spPr>
        <p:txBody>
          <a:bodyPr wrap="square">
            <a:spAutoFit/>
          </a:bodyPr>
          <a:lstStyle/>
          <a:p>
            <a:pPr>
              <a:lnSpc>
                <a:spcPct val="107000"/>
              </a:lnSpc>
              <a:spcAft>
                <a:spcPts val="800"/>
              </a:spcAft>
            </a:pPr>
            <a:r>
              <a:rPr lang="en-GB" sz="3200"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5. Use technology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What is it?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dirty="0">
                <a:solidFill>
                  <a:srgbClr val="F34600"/>
                </a:solidFill>
                <a:effectLst/>
                <a:latin typeface="Helvetica" panose="020B0604020202020204" pitchFamily="34" charset="0"/>
                <a:ea typeface="Times New Roman" panose="02020603050405020304" pitchFamily="18" charset="0"/>
                <a:cs typeface="Times New Roman" panose="02020603050405020304" pitchFamily="18" charset="0"/>
                <a:hlinkClick r:id="rId2"/>
              </a:rPr>
              <a:t>Technology</a:t>
            </a: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 can assist teacher modelling. Technology, as a method to provide feedback to pupils and/or parents can be effective, especially when the pupil can act on this feedback.</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440"/>
              </a:spcAft>
            </a:pPr>
            <a:r>
              <a:rPr lang="en-GB" sz="1800" b="1" dirty="0">
                <a:solidFill>
                  <a:srgbClr val="3F5765"/>
                </a:solidFill>
                <a:effectLst/>
                <a:latin typeface="Helvetica" panose="020B0604020202020204" pitchFamily="34" charset="0"/>
                <a:ea typeface="Times New Roman" panose="02020603050405020304" pitchFamily="18" charset="0"/>
                <a:cs typeface="Times New Roman" panose="02020603050405020304" pitchFamily="18" charset="0"/>
              </a:rPr>
              <a:t>Examples: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Use a visualizer to model worked examples.</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Technology applications, such as online quizzes can prove effective.</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rgbClr val="2B3A42"/>
                </a:solidFill>
                <a:effectLst/>
                <a:latin typeface="Helvetica" panose="020B0604020202020204" pitchFamily="34" charset="0"/>
                <a:ea typeface="Times New Roman" panose="02020603050405020304" pitchFamily="18" charset="0"/>
                <a:cs typeface="Times New Roman" panose="02020603050405020304" pitchFamily="18" charset="0"/>
              </a:rPr>
              <a:t>Speech generating apps to enable note-taking and extended writing can be helpful.</a:t>
            </a:r>
            <a:endParaRPr lang="en-GB" sz="1400" dirty="0">
              <a:solidFill>
                <a:srgbClr val="2B3A42"/>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316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31D79-0C0F-4BCC-9579-10F392CCE1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9F580C3-D49F-4337-A340-3FBB204323F4}"/>
              </a:ext>
            </a:extLst>
          </p:cNvPr>
          <p:cNvSpPr>
            <a:spLocks noGrp="1"/>
          </p:cNvSpPr>
          <p:nvPr>
            <p:ph idx="1"/>
          </p:nvPr>
        </p:nvSpPr>
        <p:spPr/>
        <p:txBody>
          <a:bodyPr/>
          <a:lstStyle/>
          <a:p>
            <a:endParaRPr lang="en-GB" dirty="0"/>
          </a:p>
        </p:txBody>
      </p:sp>
      <p:pic>
        <p:nvPicPr>
          <p:cNvPr id="10" name="Picture 9">
            <a:extLst>
              <a:ext uri="{FF2B5EF4-FFF2-40B4-BE49-F238E27FC236}">
                <a16:creationId xmlns:a16="http://schemas.microsoft.com/office/drawing/2014/main" id="{3AA470DB-3037-4B54-8CCA-4531C66880EA}"/>
              </a:ext>
            </a:extLst>
          </p:cNvPr>
          <p:cNvPicPr>
            <a:picLocks noChangeAspect="1"/>
          </p:cNvPicPr>
          <p:nvPr/>
        </p:nvPicPr>
        <p:blipFill rotWithShape="1">
          <a:blip r:embed="rId2"/>
          <a:srcRect l="13750" t="13204" r="17645" b="9931"/>
          <a:stretch/>
        </p:blipFill>
        <p:spPr>
          <a:xfrm>
            <a:off x="531178" y="191951"/>
            <a:ext cx="9997737" cy="6300924"/>
          </a:xfrm>
          <a:prstGeom prst="rect">
            <a:avLst/>
          </a:prstGeom>
        </p:spPr>
      </p:pic>
    </p:spTree>
    <p:extLst>
      <p:ext uri="{BB962C8B-B14F-4D97-AF65-F5344CB8AC3E}">
        <p14:creationId xmlns:p14="http://schemas.microsoft.com/office/powerpoint/2010/main" val="19624449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4CAB-A5C2-4B8B-9DF1-20FFED9013A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E3AF17-5056-4F69-B133-A719E2303D0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B0943C9-5E94-4F5A-A529-C2616B172153}"/>
              </a:ext>
            </a:extLst>
          </p:cNvPr>
          <p:cNvPicPr>
            <a:picLocks noChangeAspect="1"/>
          </p:cNvPicPr>
          <p:nvPr/>
        </p:nvPicPr>
        <p:blipFill rotWithShape="1">
          <a:blip r:embed="rId2"/>
          <a:srcRect l="25704" t="24652" r="26966" b="9931"/>
          <a:stretch/>
        </p:blipFill>
        <p:spPr>
          <a:xfrm>
            <a:off x="1349404" y="164372"/>
            <a:ext cx="8398277" cy="6529255"/>
          </a:xfrm>
          <a:prstGeom prst="rect">
            <a:avLst/>
          </a:prstGeom>
        </p:spPr>
      </p:pic>
    </p:spTree>
    <p:extLst>
      <p:ext uri="{BB962C8B-B14F-4D97-AF65-F5344CB8AC3E}">
        <p14:creationId xmlns:p14="http://schemas.microsoft.com/office/powerpoint/2010/main" val="275408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2AC2C-0176-4996-9E4E-43C38BB17959}"/>
              </a:ext>
            </a:extLst>
          </p:cNvPr>
          <p:cNvPicPr>
            <a:picLocks noChangeAspect="1"/>
          </p:cNvPicPr>
          <p:nvPr/>
        </p:nvPicPr>
        <p:blipFill rotWithShape="1">
          <a:blip r:embed="rId2"/>
          <a:srcRect l="25194" t="44660" r="26529" b="15080"/>
          <a:stretch/>
        </p:blipFill>
        <p:spPr>
          <a:xfrm>
            <a:off x="130205" y="565952"/>
            <a:ext cx="12207080" cy="5726096"/>
          </a:xfrm>
          <a:prstGeom prst="rect">
            <a:avLst/>
          </a:prstGeom>
        </p:spPr>
      </p:pic>
    </p:spTree>
    <p:extLst>
      <p:ext uri="{BB962C8B-B14F-4D97-AF65-F5344CB8AC3E}">
        <p14:creationId xmlns:p14="http://schemas.microsoft.com/office/powerpoint/2010/main" val="8416620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2B146248-6675-4D3A-B34A-7363E28C91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E52EA45-4231-40F0-A5F9-509764441E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4C8FD681-58D5-4DB2-8C9E-BAB89488A381}"/>
              </a:ext>
            </a:extLst>
          </p:cNvPr>
          <p:cNvSpPr>
            <a:spLocks noGrp="1"/>
          </p:cNvSpPr>
          <p:nvPr>
            <p:ph type="title"/>
          </p:nvPr>
        </p:nvSpPr>
        <p:spPr>
          <a:xfrm>
            <a:off x="499092" y="2422966"/>
            <a:ext cx="3437290" cy="2012067"/>
          </a:xfrm>
        </p:spPr>
        <p:txBody>
          <a:bodyPr vert="horz" lIns="91440" tIns="45720" rIns="91440" bIns="45720" rtlCol="0" anchor="ctr">
            <a:normAutofit/>
          </a:bodyPr>
          <a:lstStyle/>
          <a:p>
            <a:pPr algn="ctr"/>
            <a:r>
              <a:rPr lang="en-US" sz="6000" spc="800" dirty="0"/>
              <a:t>Waves model </a:t>
            </a:r>
          </a:p>
        </p:txBody>
      </p:sp>
      <p:pic>
        <p:nvPicPr>
          <p:cNvPr id="5" name="Picture 4">
            <a:extLst>
              <a:ext uri="{FF2B5EF4-FFF2-40B4-BE49-F238E27FC236}">
                <a16:creationId xmlns:a16="http://schemas.microsoft.com/office/drawing/2014/main" id="{61AC20DE-4381-4839-BD5D-B8CBEE160B1C}"/>
              </a:ext>
            </a:extLst>
          </p:cNvPr>
          <p:cNvPicPr>
            <a:picLocks noChangeAspect="1"/>
          </p:cNvPicPr>
          <p:nvPr/>
        </p:nvPicPr>
        <p:blipFill>
          <a:blip r:embed="rId3"/>
          <a:stretch>
            <a:fillRect/>
          </a:stretch>
        </p:blipFill>
        <p:spPr>
          <a:xfrm>
            <a:off x="5340297" y="942826"/>
            <a:ext cx="6220332" cy="4976264"/>
          </a:xfrm>
          <a:prstGeom prst="rect">
            <a:avLst/>
          </a:prstGeom>
        </p:spPr>
      </p:pic>
    </p:spTree>
    <p:extLst>
      <p:ext uri="{BB962C8B-B14F-4D97-AF65-F5344CB8AC3E}">
        <p14:creationId xmlns:p14="http://schemas.microsoft.com/office/powerpoint/2010/main" val="1241871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7520F84D-966A-41CD-B818-16BF32EF1E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0" name="Rectangle 9">
            <a:extLst>
              <a:ext uri="{FF2B5EF4-FFF2-40B4-BE49-F238E27FC236}">
                <a16:creationId xmlns:a16="http://schemas.microsoft.com/office/drawing/2014/main" id="{57510D23-E323-4577-A8EA-12C6C6019BA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AB4FFECA-0832-4FE3-B587-054A0F2D80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45890D-CC67-44C8-9AC3-082E85AE0B99}"/>
              </a:ext>
            </a:extLst>
          </p:cNvPr>
          <p:cNvSpPr>
            <a:spLocks noGrp="1"/>
          </p:cNvSpPr>
          <p:nvPr>
            <p:ph type="title"/>
          </p:nvPr>
        </p:nvSpPr>
        <p:spPr>
          <a:xfrm>
            <a:off x="1580257" y="864911"/>
            <a:ext cx="9031484" cy="3467282"/>
          </a:xfrm>
        </p:spPr>
        <p:txBody>
          <a:bodyPr vert="horz" lIns="91440" tIns="45720" rIns="91440" bIns="45720" rtlCol="0" anchor="b">
            <a:normAutofit/>
          </a:bodyPr>
          <a:lstStyle/>
          <a:p>
            <a:pPr algn="ctr"/>
            <a:r>
              <a:rPr lang="en-US" sz="8000" spc="800"/>
              <a:t>WHAT IS SEND</a:t>
            </a:r>
          </a:p>
        </p:txBody>
      </p:sp>
      <p:sp>
        <p:nvSpPr>
          <p:cNvPr id="14" name="Freeform: Shape 13">
            <a:extLst>
              <a:ext uri="{FF2B5EF4-FFF2-40B4-BE49-F238E27FC236}">
                <a16:creationId xmlns:a16="http://schemas.microsoft.com/office/drawing/2014/main" id="{C65858E6-5C0F-4AAE-A1AC-29BA07FFEE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7"/>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2D8ACA-DCE8-4239-9DA8-BA3273FA2543}"/>
              </a:ext>
            </a:extLst>
          </p:cNvPr>
          <p:cNvSpPr>
            <a:spLocks noGrp="1"/>
          </p:cNvSpPr>
          <p:nvPr>
            <p:ph idx="1"/>
          </p:nvPr>
        </p:nvSpPr>
        <p:spPr>
          <a:xfrm>
            <a:off x="2073314" y="5493376"/>
            <a:ext cx="8045373" cy="742279"/>
          </a:xfrm>
        </p:spPr>
        <p:txBody>
          <a:bodyPr vert="horz" lIns="91440" tIns="45720" rIns="91440" bIns="45720" rtlCol="0" anchor="ctr">
            <a:normAutofit/>
          </a:bodyPr>
          <a:lstStyle/>
          <a:p>
            <a:pPr marL="0" indent="0" algn="ctr">
              <a:lnSpc>
                <a:spcPct val="100000"/>
              </a:lnSpc>
              <a:buNone/>
            </a:pPr>
            <a:r>
              <a:rPr lang="en-US" sz="1800" b="1" cap="all" spc="400">
                <a:solidFill>
                  <a:srgbClr val="2A1A00"/>
                </a:solidFill>
              </a:rPr>
              <a:t>Definition task </a:t>
            </a:r>
          </a:p>
        </p:txBody>
      </p:sp>
    </p:spTree>
    <p:extLst>
      <p:ext uri="{BB962C8B-B14F-4D97-AF65-F5344CB8AC3E}">
        <p14:creationId xmlns:p14="http://schemas.microsoft.com/office/powerpoint/2010/main" val="2043795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26ADEF2-2BA7-419F-A580-9C6541A73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2" name="Rectangle 11">
            <a:extLst>
              <a:ext uri="{FF2B5EF4-FFF2-40B4-BE49-F238E27FC236}">
                <a16:creationId xmlns:a16="http://schemas.microsoft.com/office/drawing/2014/main" id="{2B146248-6675-4D3A-B34A-7363E28C91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E52EA45-4231-40F0-A5F9-509764441E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Freeform 22">
            <a:extLst>
              <a:ext uri="{FF2B5EF4-FFF2-40B4-BE49-F238E27FC236}">
                <a16:creationId xmlns:a16="http://schemas.microsoft.com/office/drawing/2014/main" id="{E26580E3-C3E7-4C81-9BC7-D725DBB743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4695443"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accent1"/>
          </a:solidFill>
          <a:ln w="0">
            <a:noFill/>
            <a:prstDash val="solid"/>
            <a:round/>
            <a:headEnd/>
            <a:tailEnd/>
          </a:ln>
        </p:spPr>
      </p:sp>
      <p:graphicFrame>
        <p:nvGraphicFramePr>
          <p:cNvPr id="8" name="Table 8">
            <a:extLst>
              <a:ext uri="{FF2B5EF4-FFF2-40B4-BE49-F238E27FC236}">
                <a16:creationId xmlns:a16="http://schemas.microsoft.com/office/drawing/2014/main" id="{99BF159B-28B6-4480-B9D7-F71AC45BF9A4}"/>
              </a:ext>
            </a:extLst>
          </p:cNvPr>
          <p:cNvGraphicFramePr>
            <a:graphicFrameLocks noGrp="1"/>
          </p:cNvGraphicFramePr>
          <p:nvPr>
            <p:extLst>
              <p:ext uri="{D42A27DB-BD31-4B8C-83A1-F6EECF244321}">
                <p14:modId xmlns:p14="http://schemas.microsoft.com/office/powerpoint/2010/main" val="3722477402"/>
              </p:ext>
            </p:extLst>
          </p:nvPr>
        </p:nvGraphicFramePr>
        <p:xfrm>
          <a:off x="283464" y="0"/>
          <a:ext cx="10702368" cy="6400800"/>
        </p:xfrm>
        <a:graphic>
          <a:graphicData uri="http://schemas.openxmlformats.org/drawingml/2006/table">
            <a:tbl>
              <a:tblPr firstRow="1" bandRow="1">
                <a:tableStyleId>{5C22544A-7EE6-4342-B048-85BDC9FD1C3A}</a:tableStyleId>
              </a:tblPr>
              <a:tblGrid>
                <a:gridCol w="3567456">
                  <a:extLst>
                    <a:ext uri="{9D8B030D-6E8A-4147-A177-3AD203B41FA5}">
                      <a16:colId xmlns:a16="http://schemas.microsoft.com/office/drawing/2014/main" val="2687915684"/>
                    </a:ext>
                  </a:extLst>
                </a:gridCol>
                <a:gridCol w="3567456">
                  <a:extLst>
                    <a:ext uri="{9D8B030D-6E8A-4147-A177-3AD203B41FA5}">
                      <a16:colId xmlns:a16="http://schemas.microsoft.com/office/drawing/2014/main" val="60437338"/>
                    </a:ext>
                  </a:extLst>
                </a:gridCol>
                <a:gridCol w="3567456">
                  <a:extLst>
                    <a:ext uri="{9D8B030D-6E8A-4147-A177-3AD203B41FA5}">
                      <a16:colId xmlns:a16="http://schemas.microsoft.com/office/drawing/2014/main" val="4161562312"/>
                    </a:ext>
                  </a:extLst>
                </a:gridCol>
              </a:tblGrid>
              <a:tr h="370840">
                <a:tc>
                  <a:txBody>
                    <a:bodyPr/>
                    <a:lstStyle/>
                    <a:p>
                      <a:r>
                        <a:rPr lang="en-GB" dirty="0"/>
                        <a:t>Wave 1 - </a:t>
                      </a:r>
                      <a:r>
                        <a:rPr lang="en-GB" sz="1800" b="1" i="0" kern="1200" dirty="0">
                          <a:solidFill>
                            <a:schemeClr val="dk1"/>
                          </a:solidFill>
                          <a:effectLst/>
                          <a:latin typeface="+mn-lt"/>
                          <a:ea typeface="+mn-ea"/>
                          <a:cs typeface="+mn-cs"/>
                        </a:rPr>
                        <a:t>Wave 1: Quality First Teaching</a:t>
                      </a:r>
                    </a:p>
                    <a:p>
                      <a:r>
                        <a:rPr lang="en-GB" sz="1800" b="0" i="0" kern="1200" dirty="0">
                          <a:solidFill>
                            <a:schemeClr val="dk1"/>
                          </a:solidFill>
                          <a:effectLst/>
                          <a:latin typeface="+mn-lt"/>
                          <a:ea typeface="+mn-ea"/>
                          <a:cs typeface="+mn-cs"/>
                        </a:rPr>
                        <a:t>The first of these was QFT. The reasoning behind this was that good planning of well-sequenced and manageable lessons coupled with effective pedagogical choices, effective and robust assessment for learning – which was used to change instruction so all learners could achieve –  was the first step in reducing underachievement.</a:t>
                      </a:r>
                    </a:p>
                    <a:p>
                      <a:endParaRPr lang="en-GB" dirty="0"/>
                    </a:p>
                  </a:txBody>
                  <a:tcPr/>
                </a:tc>
                <a:tc>
                  <a:txBody>
                    <a:bodyPr/>
                    <a:lstStyle/>
                    <a:p>
                      <a:r>
                        <a:rPr lang="en-GB" dirty="0"/>
                        <a:t>Wave 2 - </a:t>
                      </a:r>
                      <a:r>
                        <a:rPr lang="en-GB" sz="1800" b="1" i="0" kern="1200" dirty="0">
                          <a:solidFill>
                            <a:schemeClr val="dk1"/>
                          </a:solidFill>
                          <a:effectLst/>
                          <a:latin typeface="+mn-lt"/>
                          <a:ea typeface="+mn-ea"/>
                          <a:cs typeface="+mn-cs"/>
                        </a:rPr>
                        <a:t>Wave 2: Additional Interventions</a:t>
                      </a:r>
                    </a:p>
                    <a:p>
                      <a:r>
                        <a:rPr lang="en-GB" sz="1800" b="0" i="0" kern="1200" dirty="0">
                          <a:solidFill>
                            <a:schemeClr val="dk1"/>
                          </a:solidFill>
                          <a:effectLst/>
                          <a:latin typeface="+mn-lt"/>
                          <a:ea typeface="+mn-ea"/>
                          <a:cs typeface="+mn-cs"/>
                        </a:rPr>
                        <a:t>Wave 2 was meant to be delivered as well as Wave 1, not as a whole-sale replacement. The idea behind this was that those pupils who were just about falling behind could be identified and corrective instruction could take place in small groups that would quickly put the pupils back on track to meet age-related expectations.</a:t>
                      </a:r>
                    </a:p>
                    <a:p>
                      <a:r>
                        <a:rPr lang="en-GB" sz="1800" b="0" i="0" kern="1200" dirty="0">
                          <a:solidFill>
                            <a:schemeClr val="dk1"/>
                          </a:solidFill>
                          <a:effectLst/>
                          <a:latin typeface="+mn-lt"/>
                          <a:ea typeface="+mn-ea"/>
                          <a:cs typeface="+mn-cs"/>
                        </a:rPr>
                        <a:t>This would not have to take place outside of a whole-class maths lesson but could be part of guided work within a lesson. Interestingly, the National Strategies made the case that these interventions should ‘take the form of a tight, structured programme of small-group support that has an evidence base of impact on progress.’</a:t>
                      </a:r>
                    </a:p>
                    <a:p>
                      <a:endParaRPr lang="en-GB" dirty="0"/>
                    </a:p>
                  </a:txBody>
                  <a:tcPr/>
                </a:tc>
                <a:tc>
                  <a:txBody>
                    <a:bodyPr/>
                    <a:lstStyle/>
                    <a:p>
                      <a:r>
                        <a:rPr lang="en-GB" dirty="0"/>
                        <a:t>Wave 3 - </a:t>
                      </a:r>
                      <a:r>
                        <a:rPr lang="en-GB" sz="1800" b="1" i="0" kern="1200" dirty="0">
                          <a:solidFill>
                            <a:schemeClr val="dk1"/>
                          </a:solidFill>
                          <a:effectLst/>
                          <a:latin typeface="+mn-lt"/>
                          <a:ea typeface="+mn-ea"/>
                          <a:cs typeface="+mn-cs"/>
                        </a:rPr>
                        <a:t>Wave 3: Personalised Interventions</a:t>
                      </a:r>
                    </a:p>
                    <a:p>
                      <a:r>
                        <a:rPr lang="en-GB" sz="1800" b="0" i="0" kern="1200" dirty="0">
                          <a:solidFill>
                            <a:schemeClr val="dk1"/>
                          </a:solidFill>
                          <a:effectLst/>
                          <a:latin typeface="+mn-lt"/>
                          <a:ea typeface="+mn-ea"/>
                          <a:cs typeface="+mn-cs"/>
                        </a:rPr>
                        <a:t>The final Wave, Wave 3, was an ever-increasing personalised program to really help those learners struggling to keep up and to narrow the attainment gap. Again, this was not calling for the removal of children from Wave 1, the Quality First Teaching, but rather accepted that some pupils would require even more support than Wave 2 offered.</a:t>
                      </a:r>
                    </a:p>
                    <a:p>
                      <a:r>
                        <a:rPr lang="en-GB" sz="1800" b="0" i="0" kern="1200" dirty="0">
                          <a:solidFill>
                            <a:schemeClr val="dk1"/>
                          </a:solidFill>
                          <a:effectLst/>
                          <a:latin typeface="+mn-lt"/>
                          <a:ea typeface="+mn-ea"/>
                          <a:cs typeface="+mn-cs"/>
                        </a:rPr>
                        <a:t>Where Wave 3 differed from Wave 2 was the need to maximise and accelerate progress, perhaps through the use of specialist teachers or highly trained teacher assistants to achieve very specific targets.</a:t>
                      </a:r>
                    </a:p>
                    <a:p>
                      <a:endParaRPr lang="en-GB" dirty="0"/>
                    </a:p>
                  </a:txBody>
                  <a:tcPr/>
                </a:tc>
                <a:extLst>
                  <a:ext uri="{0D108BD9-81ED-4DB2-BD59-A6C34878D82A}">
                    <a16:rowId xmlns:a16="http://schemas.microsoft.com/office/drawing/2014/main" val="3706301070"/>
                  </a:ext>
                </a:extLst>
              </a:tr>
            </a:tbl>
          </a:graphicData>
        </a:graphic>
      </p:graphicFrame>
      <p:pic>
        <p:nvPicPr>
          <p:cNvPr id="5" name="Picture 4">
            <a:extLst>
              <a:ext uri="{FF2B5EF4-FFF2-40B4-BE49-F238E27FC236}">
                <a16:creationId xmlns:a16="http://schemas.microsoft.com/office/drawing/2014/main" id="{61AC20DE-4381-4839-BD5D-B8CBEE160B1C}"/>
              </a:ext>
            </a:extLst>
          </p:cNvPr>
          <p:cNvPicPr>
            <a:picLocks noChangeAspect="1"/>
          </p:cNvPicPr>
          <p:nvPr/>
        </p:nvPicPr>
        <p:blipFill>
          <a:blip r:embed="rId3"/>
          <a:stretch>
            <a:fillRect/>
          </a:stretch>
        </p:blipFill>
        <p:spPr>
          <a:xfrm>
            <a:off x="494638" y="3665157"/>
            <a:ext cx="2851203" cy="2280962"/>
          </a:xfrm>
          <a:prstGeom prst="rect">
            <a:avLst/>
          </a:prstGeom>
        </p:spPr>
      </p:pic>
    </p:spTree>
    <p:extLst>
      <p:ext uri="{BB962C8B-B14F-4D97-AF65-F5344CB8AC3E}">
        <p14:creationId xmlns:p14="http://schemas.microsoft.com/office/powerpoint/2010/main" val="833994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9A4F-75F5-4BE4-A0B4-F2BB045C2921}"/>
              </a:ext>
            </a:extLst>
          </p:cNvPr>
          <p:cNvSpPr>
            <a:spLocks noGrp="1"/>
          </p:cNvSpPr>
          <p:nvPr>
            <p:ph type="ctrTitle"/>
          </p:nvPr>
        </p:nvSpPr>
        <p:spPr/>
        <p:txBody>
          <a:bodyPr/>
          <a:lstStyle/>
          <a:p>
            <a:r>
              <a:rPr lang="en-GB" dirty="0"/>
              <a:t>Enabling Environments</a:t>
            </a:r>
          </a:p>
        </p:txBody>
      </p:sp>
      <p:sp>
        <p:nvSpPr>
          <p:cNvPr id="3" name="Subtitle 2">
            <a:extLst>
              <a:ext uri="{FF2B5EF4-FFF2-40B4-BE49-F238E27FC236}">
                <a16:creationId xmlns:a16="http://schemas.microsoft.com/office/drawing/2014/main" id="{240F3830-8CA1-4900-BCAC-321E08CCE27F}"/>
              </a:ext>
            </a:extLst>
          </p:cNvPr>
          <p:cNvSpPr>
            <a:spLocks noGrp="1"/>
          </p:cNvSpPr>
          <p:nvPr>
            <p:ph type="subTitle" idx="1"/>
          </p:nvPr>
        </p:nvSpPr>
        <p:spPr>
          <a:xfrm>
            <a:off x="2215045" y="5344998"/>
            <a:ext cx="8045373" cy="1376477"/>
          </a:xfrm>
        </p:spPr>
        <p:txBody>
          <a:bodyPr/>
          <a:lstStyle/>
          <a:p>
            <a:r>
              <a:rPr lang="en-GB" dirty="0"/>
              <a:t>What would you like to see in your classroom?</a:t>
            </a:r>
          </a:p>
        </p:txBody>
      </p:sp>
    </p:spTree>
    <p:extLst>
      <p:ext uri="{BB962C8B-B14F-4D97-AF65-F5344CB8AC3E}">
        <p14:creationId xmlns:p14="http://schemas.microsoft.com/office/powerpoint/2010/main" val="1999773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F0F283-C8B6-4598-89C9-C404C98A5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E473B0C0-761B-443F-97A0-9D6E01FBB7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D40CA940-8312-4D3D-9289-3A42F3BFD203}"/>
              </a:ext>
            </a:extLst>
          </p:cNvPr>
          <p:cNvSpPr>
            <a:spLocks noGrp="1"/>
          </p:cNvSpPr>
          <p:nvPr>
            <p:ph type="title"/>
          </p:nvPr>
        </p:nvSpPr>
        <p:spPr>
          <a:xfrm>
            <a:off x="931933" y="1162940"/>
            <a:ext cx="4515598" cy="4532120"/>
          </a:xfrm>
        </p:spPr>
        <p:txBody>
          <a:bodyPr anchor="ctr">
            <a:normAutofit/>
          </a:bodyPr>
          <a:lstStyle/>
          <a:p>
            <a:r>
              <a:rPr lang="en-GB" sz="4400" dirty="0">
                <a:solidFill>
                  <a:srgbClr val="2A1A00"/>
                </a:solidFill>
              </a:rPr>
              <a:t>Send Ranges (Darlington) </a:t>
            </a:r>
          </a:p>
        </p:txBody>
      </p:sp>
      <p:sp>
        <p:nvSpPr>
          <p:cNvPr id="12" name="Rectangle 11">
            <a:extLst>
              <a:ext uri="{FF2B5EF4-FFF2-40B4-BE49-F238E27FC236}">
                <a16:creationId xmlns:a16="http://schemas.microsoft.com/office/drawing/2014/main" id="{E3B475C6-1445-41C7-9360-49FD7C1C1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6281A68-3C87-474A-B744-355933B55ECC}"/>
              </a:ext>
            </a:extLst>
          </p:cNvPr>
          <p:cNvSpPr>
            <a:spLocks noGrp="1"/>
          </p:cNvSpPr>
          <p:nvPr>
            <p:ph idx="1"/>
          </p:nvPr>
        </p:nvSpPr>
        <p:spPr>
          <a:xfrm>
            <a:off x="6749271" y="1128451"/>
            <a:ext cx="4680729" cy="4566609"/>
          </a:xfrm>
        </p:spPr>
        <p:txBody>
          <a:bodyPr anchor="ctr">
            <a:normAutofit/>
          </a:bodyPr>
          <a:lstStyle/>
          <a:p>
            <a:r>
              <a:rPr lang="en-GB" dirty="0">
                <a:hlinkClick r:id="rId2"/>
              </a:rPr>
              <a:t>https://www.darlington.gov.uk/education-and-learning/darlington-special-educational-needs-service/additional-information/information-for-sencos/send-ranges/</a:t>
            </a:r>
            <a:endParaRPr lang="en-GB" dirty="0"/>
          </a:p>
        </p:txBody>
      </p:sp>
      <p:sp>
        <p:nvSpPr>
          <p:cNvPr id="4" name="Rectangle 3">
            <a:extLst>
              <a:ext uri="{FF2B5EF4-FFF2-40B4-BE49-F238E27FC236}">
                <a16:creationId xmlns:a16="http://schemas.microsoft.com/office/drawing/2014/main" id="{8CB32970-DF67-4F0A-B3DA-B4E72FFD7CF1}"/>
              </a:ext>
            </a:extLst>
          </p:cNvPr>
          <p:cNvSpPr/>
          <p:nvPr/>
        </p:nvSpPr>
        <p:spPr>
          <a:xfrm>
            <a:off x="5971607" y="3244334"/>
            <a:ext cx="248786" cy="369332"/>
          </a:xfrm>
          <a:prstGeom prst="rect">
            <a:avLst/>
          </a:prstGeom>
        </p:spPr>
        <p:txBody>
          <a:bodyPr wrap="none">
            <a:spAutoFit/>
          </a:bodyPr>
          <a:lstStyle/>
          <a:p>
            <a:r>
              <a:rPr lang="en-GB" dirty="0"/>
              <a:t> </a:t>
            </a:r>
          </a:p>
        </p:txBody>
      </p:sp>
    </p:spTree>
    <p:extLst>
      <p:ext uri="{BB962C8B-B14F-4D97-AF65-F5344CB8AC3E}">
        <p14:creationId xmlns:p14="http://schemas.microsoft.com/office/powerpoint/2010/main" val="1150407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2CF6D-D3E7-4B7F-9FFD-691B8E5AB1F8}"/>
              </a:ext>
            </a:extLst>
          </p:cNvPr>
          <p:cNvSpPr>
            <a:spLocks noGrp="1"/>
          </p:cNvSpPr>
          <p:nvPr>
            <p:ph type="title"/>
          </p:nvPr>
        </p:nvSpPr>
        <p:spPr/>
        <p:txBody>
          <a:bodyPr/>
          <a:lstStyle/>
          <a:p>
            <a:r>
              <a:rPr lang="en-GB" dirty="0"/>
              <a:t> </a:t>
            </a:r>
          </a:p>
        </p:txBody>
      </p:sp>
      <p:sp>
        <p:nvSpPr>
          <p:cNvPr id="3" name="Content Placeholder 2">
            <a:extLst>
              <a:ext uri="{FF2B5EF4-FFF2-40B4-BE49-F238E27FC236}">
                <a16:creationId xmlns:a16="http://schemas.microsoft.com/office/drawing/2014/main" id="{322DA3F3-6C3E-4E8F-9F6F-41808A0229FE}"/>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2EB8767-553C-4EE4-9DEB-FB52C8110861}"/>
              </a:ext>
            </a:extLst>
          </p:cNvPr>
          <p:cNvPicPr>
            <a:picLocks noChangeAspect="1"/>
          </p:cNvPicPr>
          <p:nvPr/>
        </p:nvPicPr>
        <p:blipFill rotWithShape="1">
          <a:blip r:embed="rId2"/>
          <a:srcRect l="18438" t="31250" r="20000" b="7917"/>
          <a:stretch/>
        </p:blipFill>
        <p:spPr>
          <a:xfrm>
            <a:off x="1251678" y="323861"/>
            <a:ext cx="10668000" cy="6210277"/>
          </a:xfrm>
          <a:prstGeom prst="rect">
            <a:avLst/>
          </a:prstGeom>
        </p:spPr>
      </p:pic>
    </p:spTree>
    <p:extLst>
      <p:ext uri="{BB962C8B-B14F-4D97-AF65-F5344CB8AC3E}">
        <p14:creationId xmlns:p14="http://schemas.microsoft.com/office/powerpoint/2010/main" val="253222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0F290-5B02-47B4-91E9-5A5B53C8C5A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3D046A95-EA00-4512-8CFB-DAE03E3D6097}"/>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1BBEB45F-FD4A-427D-ABDA-48319969C9E1}"/>
              </a:ext>
            </a:extLst>
          </p:cNvPr>
          <p:cNvPicPr>
            <a:picLocks noChangeAspect="1"/>
          </p:cNvPicPr>
          <p:nvPr/>
        </p:nvPicPr>
        <p:blipFill rotWithShape="1">
          <a:blip r:embed="rId2"/>
          <a:srcRect l="18829" t="28472" r="19921" b="9305"/>
          <a:stretch/>
        </p:blipFill>
        <p:spPr>
          <a:xfrm>
            <a:off x="1251678" y="472796"/>
            <a:ext cx="10346713" cy="5912408"/>
          </a:xfrm>
          <a:prstGeom prst="rect">
            <a:avLst/>
          </a:prstGeom>
        </p:spPr>
      </p:pic>
    </p:spTree>
    <p:extLst>
      <p:ext uri="{BB962C8B-B14F-4D97-AF65-F5344CB8AC3E}">
        <p14:creationId xmlns:p14="http://schemas.microsoft.com/office/powerpoint/2010/main" val="42615126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06A8-CC76-4153-AB82-831D5638D68C}"/>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8137FAC6-7E40-43D5-8DC6-5F73A8C2F423}"/>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D3D0FE51-7660-4258-B885-9A3891D5B83E}"/>
              </a:ext>
            </a:extLst>
          </p:cNvPr>
          <p:cNvPicPr>
            <a:picLocks noChangeAspect="1"/>
          </p:cNvPicPr>
          <p:nvPr/>
        </p:nvPicPr>
        <p:blipFill rotWithShape="1">
          <a:blip r:embed="rId2"/>
          <a:srcRect l="18984" t="30417" r="19766" b="23888"/>
          <a:stretch/>
        </p:blipFill>
        <p:spPr>
          <a:xfrm>
            <a:off x="1004027" y="1128451"/>
            <a:ext cx="10673623" cy="4479110"/>
          </a:xfrm>
          <a:prstGeom prst="rect">
            <a:avLst/>
          </a:prstGeom>
        </p:spPr>
      </p:pic>
    </p:spTree>
    <p:extLst>
      <p:ext uri="{BB962C8B-B14F-4D97-AF65-F5344CB8AC3E}">
        <p14:creationId xmlns:p14="http://schemas.microsoft.com/office/powerpoint/2010/main" val="28413963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25D3-0DF4-4F87-B68A-091AB00173E4}"/>
              </a:ext>
            </a:extLst>
          </p:cNvPr>
          <p:cNvSpPr>
            <a:spLocks noGrp="1"/>
          </p:cNvSpPr>
          <p:nvPr>
            <p:ph type="title"/>
          </p:nvPr>
        </p:nvSpPr>
        <p:spPr/>
        <p:txBody>
          <a:bodyPr/>
          <a:lstStyle/>
          <a:p>
            <a:r>
              <a:rPr lang="en-GB" b="1" dirty="0"/>
              <a:t>What do the RANGES actually mean?</a:t>
            </a:r>
            <a:r>
              <a:rPr lang="en-GB" dirty="0"/>
              <a:t>​</a:t>
            </a:r>
          </a:p>
        </p:txBody>
      </p:sp>
      <p:sp>
        <p:nvSpPr>
          <p:cNvPr id="3" name="Content Placeholder 2">
            <a:extLst>
              <a:ext uri="{FF2B5EF4-FFF2-40B4-BE49-F238E27FC236}">
                <a16:creationId xmlns:a16="http://schemas.microsoft.com/office/drawing/2014/main" id="{44E56B08-0329-4A0A-BCCC-ACE67DA7C14B}"/>
              </a:ext>
            </a:extLst>
          </p:cNvPr>
          <p:cNvSpPr>
            <a:spLocks noGrp="1"/>
          </p:cNvSpPr>
          <p:nvPr>
            <p:ph idx="1"/>
          </p:nvPr>
        </p:nvSpPr>
        <p:spPr/>
        <p:txBody>
          <a:bodyPr>
            <a:normAutofit fontScale="70000" lnSpcReduction="20000"/>
          </a:bodyPr>
          <a:lstStyle/>
          <a:p>
            <a:pPr fontAlgn="base"/>
            <a:r>
              <a:rPr lang="en-GB" dirty="0"/>
              <a:t>From a SENCO point of view </a:t>
            </a:r>
            <a:r>
              <a:rPr lang="en-US" dirty="0"/>
              <a:t>​</a:t>
            </a:r>
          </a:p>
          <a:p>
            <a:pPr fontAlgn="base"/>
            <a:r>
              <a:rPr lang="en-GB" dirty="0"/>
              <a:t>-outlines next steps and alternative agencies along with referral considerations.</a:t>
            </a:r>
            <a:r>
              <a:rPr lang="en-US" dirty="0"/>
              <a:t>​</a:t>
            </a:r>
          </a:p>
          <a:p>
            <a:pPr fontAlgn="base"/>
            <a:r>
              <a:rPr lang="en-GB" dirty="0"/>
              <a:t>From a teaching and intervention point of view </a:t>
            </a:r>
            <a:r>
              <a:rPr lang="en-US" dirty="0"/>
              <a:t>​</a:t>
            </a:r>
          </a:p>
          <a:p>
            <a:pPr fontAlgn="base"/>
            <a:r>
              <a:rPr lang="en-GB" dirty="0"/>
              <a:t>-specifies the amount of support that is expected at each range and what type of supports should be in place. </a:t>
            </a:r>
            <a:r>
              <a:rPr lang="en-US" dirty="0"/>
              <a:t>​</a:t>
            </a:r>
          </a:p>
          <a:p>
            <a:pPr fontAlgn="base"/>
            <a:r>
              <a:rPr lang="en-GB" dirty="0"/>
              <a:t>Range 1 – within school (MAT agreeing level of need linked to ranges at next meetings)</a:t>
            </a:r>
            <a:r>
              <a:rPr lang="en-US" dirty="0"/>
              <a:t>​</a:t>
            </a:r>
          </a:p>
          <a:p>
            <a:pPr fontAlgn="base"/>
            <a:r>
              <a:rPr lang="en-GB" dirty="0"/>
              <a:t>Range 3 – Resource base may be considered </a:t>
            </a:r>
            <a:r>
              <a:rPr lang="en-US" dirty="0"/>
              <a:t>​(no longer true due to changes in admission criteria)</a:t>
            </a:r>
          </a:p>
          <a:p>
            <a:pPr fontAlgn="base"/>
            <a:r>
              <a:rPr lang="en-GB" dirty="0"/>
              <a:t>Range 4 EHCP (additional funding 4a,4b) </a:t>
            </a:r>
            <a:r>
              <a:rPr lang="en-US" dirty="0"/>
              <a:t>​</a:t>
            </a:r>
          </a:p>
          <a:p>
            <a:pPr fontAlgn="base"/>
            <a:r>
              <a:rPr lang="en-GB" dirty="0"/>
              <a:t>Range 5 specialist provision </a:t>
            </a:r>
            <a:r>
              <a:rPr lang="en-US" dirty="0"/>
              <a:t>​</a:t>
            </a:r>
          </a:p>
          <a:p>
            <a:pPr fontAlgn="base"/>
            <a:r>
              <a:rPr lang="en-GB" dirty="0"/>
              <a:t>Range 6 Residential provision </a:t>
            </a:r>
            <a:r>
              <a:rPr lang="en-US" dirty="0"/>
              <a:t>​</a:t>
            </a:r>
          </a:p>
          <a:p>
            <a:pPr fontAlgn="base"/>
            <a:r>
              <a:rPr lang="en-GB" dirty="0"/>
              <a:t>​</a:t>
            </a:r>
          </a:p>
          <a:p>
            <a:pPr fontAlgn="base"/>
            <a:r>
              <a:rPr lang="en-GB" dirty="0"/>
              <a:t>RANGES 1,2 and 3 NO ADDITIONAL FUNDING </a:t>
            </a:r>
          </a:p>
          <a:p>
            <a:pPr fontAlgn="base"/>
            <a:r>
              <a:rPr lang="en-GB" dirty="0"/>
              <a:t>RANGE 4 – possible funding linked to successful EHCP application. </a:t>
            </a:r>
          </a:p>
        </p:txBody>
      </p:sp>
    </p:spTree>
    <p:extLst>
      <p:ext uri="{BB962C8B-B14F-4D97-AF65-F5344CB8AC3E}">
        <p14:creationId xmlns:p14="http://schemas.microsoft.com/office/powerpoint/2010/main" val="25235142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B926-DDE1-4D14-8818-C8666D2939BA}"/>
              </a:ext>
            </a:extLst>
          </p:cNvPr>
          <p:cNvSpPr>
            <a:spLocks noGrp="1"/>
          </p:cNvSpPr>
          <p:nvPr>
            <p:ph type="title"/>
          </p:nvPr>
        </p:nvSpPr>
        <p:spPr>
          <a:xfrm>
            <a:off x="1251678" y="382385"/>
            <a:ext cx="7162649" cy="846051"/>
          </a:xfrm>
        </p:spPr>
        <p:txBody>
          <a:bodyPr>
            <a:normAutofit fontScale="90000"/>
          </a:bodyPr>
          <a:lstStyle/>
          <a:p>
            <a:r>
              <a:rPr lang="en-GB" sz="5400" b="1" dirty="0"/>
              <a:t>HOW CAN THEY HELP ME?</a:t>
            </a:r>
            <a:r>
              <a:rPr lang="en-US" sz="5400" b="1" dirty="0"/>
              <a:t/>
            </a:r>
            <a:br>
              <a:rPr lang="en-US" sz="5400" b="1" dirty="0"/>
            </a:br>
            <a:endParaRPr lang="en-GB" dirty="0"/>
          </a:p>
        </p:txBody>
      </p:sp>
      <p:sp>
        <p:nvSpPr>
          <p:cNvPr id="3" name="Content Placeholder 2">
            <a:extLst>
              <a:ext uri="{FF2B5EF4-FFF2-40B4-BE49-F238E27FC236}">
                <a16:creationId xmlns:a16="http://schemas.microsoft.com/office/drawing/2014/main" id="{55D46B36-9CD6-4883-9419-25AC0AE1C71E}"/>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057A635F-0B0B-47EA-AD1B-429E9E4A85F4}"/>
              </a:ext>
            </a:extLst>
          </p:cNvPr>
          <p:cNvPicPr>
            <a:picLocks noChangeAspect="1"/>
          </p:cNvPicPr>
          <p:nvPr/>
        </p:nvPicPr>
        <p:blipFill rotWithShape="1">
          <a:blip r:embed="rId3"/>
          <a:srcRect l="5605" t="35152" r="24243" b="15286"/>
          <a:stretch/>
        </p:blipFill>
        <p:spPr>
          <a:xfrm>
            <a:off x="2493818" y="3076633"/>
            <a:ext cx="8552874" cy="3398982"/>
          </a:xfrm>
          <a:prstGeom prst="rect">
            <a:avLst/>
          </a:prstGeom>
        </p:spPr>
      </p:pic>
      <p:sp>
        <p:nvSpPr>
          <p:cNvPr id="5" name="Arrow: Down 4">
            <a:extLst>
              <a:ext uri="{FF2B5EF4-FFF2-40B4-BE49-F238E27FC236}">
                <a16:creationId xmlns:a16="http://schemas.microsoft.com/office/drawing/2014/main" id="{F711A79B-CF88-4E30-807B-C733028881BF}"/>
              </a:ext>
            </a:extLst>
          </p:cNvPr>
          <p:cNvSpPr/>
          <p:nvPr/>
        </p:nvSpPr>
        <p:spPr>
          <a:xfrm>
            <a:off x="4562764" y="2410691"/>
            <a:ext cx="877454" cy="1681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Arrow: Down 5">
            <a:extLst>
              <a:ext uri="{FF2B5EF4-FFF2-40B4-BE49-F238E27FC236}">
                <a16:creationId xmlns:a16="http://schemas.microsoft.com/office/drawing/2014/main" id="{A34CDE93-EEAA-4146-A11A-EBD6985C4834}"/>
              </a:ext>
            </a:extLst>
          </p:cNvPr>
          <p:cNvSpPr/>
          <p:nvPr/>
        </p:nvSpPr>
        <p:spPr>
          <a:xfrm>
            <a:off x="6313057" y="2401778"/>
            <a:ext cx="877454" cy="1681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Arrow: Down 6">
            <a:extLst>
              <a:ext uri="{FF2B5EF4-FFF2-40B4-BE49-F238E27FC236}">
                <a16:creationId xmlns:a16="http://schemas.microsoft.com/office/drawing/2014/main" id="{5C89332B-66D8-42AD-8597-E667849D5359}"/>
              </a:ext>
            </a:extLst>
          </p:cNvPr>
          <p:cNvSpPr/>
          <p:nvPr/>
        </p:nvSpPr>
        <p:spPr>
          <a:xfrm>
            <a:off x="7975600" y="2401778"/>
            <a:ext cx="877454" cy="1681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Arrow: Down 7">
            <a:extLst>
              <a:ext uri="{FF2B5EF4-FFF2-40B4-BE49-F238E27FC236}">
                <a16:creationId xmlns:a16="http://schemas.microsoft.com/office/drawing/2014/main" id="{17E5ECBB-D524-4152-9421-651B98491257}"/>
              </a:ext>
            </a:extLst>
          </p:cNvPr>
          <p:cNvSpPr/>
          <p:nvPr/>
        </p:nvSpPr>
        <p:spPr>
          <a:xfrm>
            <a:off x="9511146" y="2286001"/>
            <a:ext cx="877454" cy="16810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7700562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Links to </a:t>
            </a:r>
            <a:r>
              <a:rPr lang="en-GB" dirty="0" err="1" smtClean="0"/>
              <a:t>Pscales</a:t>
            </a:r>
            <a:r>
              <a:rPr lang="en-GB" dirty="0" smtClean="0"/>
              <a:t> (please also remember these have been replaced by the pre key </a:t>
            </a:r>
            <a:r>
              <a:rPr lang="en-GB" smtClean="0"/>
              <a:t>stage standards) </a:t>
            </a:r>
            <a:endParaRPr lang="en-GB" dirty="0" smtClean="0"/>
          </a:p>
          <a:p>
            <a:r>
              <a:rPr lang="en-GB" dirty="0">
                <a:hlinkClick r:id="rId2"/>
              </a:rPr>
              <a:t>https://assets.publishing.service.gov.uk/government/uploads/system/uploads/attachment_data/file/903590/Performance_-_P_Scale_-_</a:t>
            </a:r>
            <a:r>
              <a:rPr lang="en-GB" dirty="0" smtClean="0">
                <a:hlinkClick r:id="rId2"/>
              </a:rPr>
              <a:t>attainment_targets_for_pupils_with_special_educational_needs_June_2017.pdf</a:t>
            </a:r>
            <a:r>
              <a:rPr lang="en-GB" dirty="0" smtClean="0"/>
              <a:t> </a:t>
            </a:r>
            <a:endParaRPr lang="en-GB" dirty="0"/>
          </a:p>
          <a:p>
            <a:endParaRPr lang="en-GB" dirty="0" smtClean="0"/>
          </a:p>
          <a:p>
            <a:endParaRPr lang="en-GB" dirty="0"/>
          </a:p>
          <a:p>
            <a:r>
              <a:rPr lang="en-GB" dirty="0" smtClean="0"/>
              <a:t>Links to pre key stage standards </a:t>
            </a:r>
          </a:p>
          <a:p>
            <a:r>
              <a:rPr lang="en-GB" dirty="0">
                <a:hlinkClick r:id="rId3"/>
              </a:rPr>
              <a:t>2021 Pre-key stage 1 - pupils working below the national curriculum assessment standard (publishing.service.gov.uk</a:t>
            </a:r>
            <a:r>
              <a:rPr lang="en-GB" dirty="0" smtClean="0">
                <a:hlinkClick r:id="rId3"/>
              </a:rPr>
              <a:t>)</a:t>
            </a:r>
            <a:endParaRPr lang="en-GB" dirty="0" smtClean="0"/>
          </a:p>
          <a:p>
            <a:r>
              <a:rPr lang="en-GB" dirty="0">
                <a:hlinkClick r:id="rId4"/>
              </a:rPr>
              <a:t>2021 Pre-key stage 2 - pupils working below the national curriculum assessment standard (publishing.service.gov.uk)</a:t>
            </a:r>
            <a:endParaRPr lang="en-GB" dirty="0"/>
          </a:p>
        </p:txBody>
      </p:sp>
    </p:spTree>
    <p:extLst>
      <p:ext uri="{BB962C8B-B14F-4D97-AF65-F5344CB8AC3E}">
        <p14:creationId xmlns:p14="http://schemas.microsoft.com/office/powerpoint/2010/main" val="11252255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5BB11-9027-4D47-B607-2EEC930F96C7}"/>
              </a:ext>
            </a:extLst>
          </p:cNvPr>
          <p:cNvSpPr>
            <a:spLocks noGrp="1"/>
          </p:cNvSpPr>
          <p:nvPr>
            <p:ph type="title"/>
          </p:nvPr>
        </p:nvSpPr>
        <p:spPr>
          <a:xfrm>
            <a:off x="1251678" y="530167"/>
            <a:ext cx="10178322" cy="1492132"/>
          </a:xfrm>
        </p:spPr>
        <p:txBody>
          <a:bodyPr/>
          <a:lstStyle/>
          <a:p>
            <a:r>
              <a:rPr lang="en-GB" dirty="0"/>
              <a:t>What have I learnt today?</a:t>
            </a:r>
          </a:p>
        </p:txBody>
      </p:sp>
      <p:sp>
        <p:nvSpPr>
          <p:cNvPr id="3" name="Content Placeholder 2">
            <a:extLst>
              <a:ext uri="{FF2B5EF4-FFF2-40B4-BE49-F238E27FC236}">
                <a16:creationId xmlns:a16="http://schemas.microsoft.com/office/drawing/2014/main" id="{F52C9F3A-78A5-4BFB-95E2-AB07DAECD426}"/>
              </a:ext>
            </a:extLst>
          </p:cNvPr>
          <p:cNvSpPr>
            <a:spLocks noGrp="1"/>
          </p:cNvSpPr>
          <p:nvPr>
            <p:ph idx="1"/>
          </p:nvPr>
        </p:nvSpPr>
        <p:spPr/>
        <p:txBody>
          <a:bodyPr vert="horz" lIns="91440" tIns="45720" rIns="91440" bIns="45720" rtlCol="0" anchor="t">
            <a:normAutofit lnSpcReduction="10000"/>
          </a:bodyPr>
          <a:lstStyle/>
          <a:p>
            <a:pPr marL="0" indent="0">
              <a:buNone/>
            </a:pPr>
            <a:r>
              <a:rPr lang="en-GB" dirty="0"/>
              <a:t>Questions and Answers……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Contact details: Rowena </a:t>
            </a:r>
            <a:r>
              <a:rPr lang="en-GB" dirty="0" smtClean="0"/>
              <a:t>Coleman </a:t>
            </a:r>
            <a:endParaRPr lang="en-GB" dirty="0"/>
          </a:p>
          <a:p>
            <a:pPr marL="0" indent="0">
              <a:buNone/>
            </a:pPr>
            <a:r>
              <a:rPr lang="en-GB" dirty="0" smtClean="0"/>
              <a:t>rcoleman@holyfamily.bhcet.org.uk</a:t>
            </a:r>
            <a:endParaRPr lang="en-GB" dirty="0"/>
          </a:p>
        </p:txBody>
      </p:sp>
    </p:spTree>
    <p:extLst>
      <p:ext uri="{BB962C8B-B14F-4D97-AF65-F5344CB8AC3E}">
        <p14:creationId xmlns:p14="http://schemas.microsoft.com/office/powerpoint/2010/main" val="18457711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131A6-8200-4250-AEC5-3195731D5242}"/>
              </a:ext>
            </a:extLst>
          </p:cNvPr>
          <p:cNvSpPr>
            <a:spLocks noGrp="1"/>
          </p:cNvSpPr>
          <p:nvPr>
            <p:ph type="title"/>
          </p:nvPr>
        </p:nvSpPr>
        <p:spPr/>
        <p:txBody>
          <a:bodyPr/>
          <a:lstStyle/>
          <a:p>
            <a:r>
              <a:rPr lang="en-GB" dirty="0"/>
              <a:t>WHAT IS SEND</a:t>
            </a:r>
          </a:p>
        </p:txBody>
      </p:sp>
      <p:sp>
        <p:nvSpPr>
          <p:cNvPr id="3" name="Content Placeholder 2">
            <a:extLst>
              <a:ext uri="{FF2B5EF4-FFF2-40B4-BE49-F238E27FC236}">
                <a16:creationId xmlns:a16="http://schemas.microsoft.com/office/drawing/2014/main" id="{1E9B5B4D-7A84-44AB-B73E-FD3A2D0A06FD}"/>
              </a:ext>
            </a:extLst>
          </p:cNvPr>
          <p:cNvSpPr>
            <a:spLocks noGrp="1"/>
          </p:cNvSpPr>
          <p:nvPr>
            <p:ph idx="1"/>
          </p:nvPr>
        </p:nvSpPr>
        <p:spPr>
          <a:xfrm>
            <a:off x="1251678" y="1389893"/>
            <a:ext cx="10178322" cy="3593591"/>
          </a:xfrm>
        </p:spPr>
        <p:txBody>
          <a:bodyPr>
            <a:normAutofit lnSpcReduction="10000"/>
          </a:bodyPr>
          <a:lstStyle/>
          <a:p>
            <a:pPr marL="0" indent="0">
              <a:buNone/>
            </a:pPr>
            <a:r>
              <a:rPr lang="en-GB" b="1" dirty="0"/>
              <a:t>When a child or young person has special educational needs</a:t>
            </a:r>
          </a:p>
          <a:p>
            <a:pPr marL="0" indent="0">
              <a:buNone/>
            </a:pPr>
            <a:r>
              <a:rPr lang="en-GB" dirty="0"/>
              <a:t>(1)A child or young person has special educational needs if he or she has a learning difficulty or disability which calls for special educational provision to be made for him or her.</a:t>
            </a:r>
          </a:p>
          <a:p>
            <a:pPr marL="0" indent="0">
              <a:buNone/>
            </a:pPr>
            <a:r>
              <a:rPr lang="en-GB" dirty="0"/>
              <a:t>(2)A child of compulsory school age or a young person has a learning difficulty or disability if he or she</a:t>
            </a:r>
          </a:p>
          <a:p>
            <a:pPr marL="0" indent="0">
              <a:buNone/>
            </a:pPr>
            <a:r>
              <a:rPr lang="en-GB" dirty="0"/>
              <a:t>		(a)has a significantly greater difficulty in learning than the majority of others of 		the same age, or</a:t>
            </a:r>
          </a:p>
          <a:p>
            <a:pPr marL="0" indent="0">
              <a:buNone/>
            </a:pPr>
            <a:r>
              <a:rPr lang="en-GB" dirty="0"/>
              <a:t>		(b)has a disability which prevents or hinders him or her from making use of 		facilities of a kind generally provided for others of the same age in mainstream 		schools or mainstream post-16 institutions.</a:t>
            </a:r>
          </a:p>
          <a:p>
            <a:endParaRPr lang="en-GB" dirty="0"/>
          </a:p>
        </p:txBody>
      </p:sp>
      <p:sp>
        <p:nvSpPr>
          <p:cNvPr id="4" name="TextBox 3">
            <a:extLst>
              <a:ext uri="{FF2B5EF4-FFF2-40B4-BE49-F238E27FC236}">
                <a16:creationId xmlns:a16="http://schemas.microsoft.com/office/drawing/2014/main" id="{5CB31EAA-A659-4F8B-B330-B400245FC1D8}"/>
              </a:ext>
            </a:extLst>
          </p:cNvPr>
          <p:cNvSpPr txBox="1"/>
          <p:nvPr/>
        </p:nvSpPr>
        <p:spPr>
          <a:xfrm>
            <a:off x="6340839" y="5324475"/>
            <a:ext cx="4943475" cy="369332"/>
          </a:xfrm>
          <a:prstGeom prst="rect">
            <a:avLst/>
          </a:prstGeom>
          <a:noFill/>
        </p:spPr>
        <p:txBody>
          <a:bodyPr wrap="square" rtlCol="0">
            <a:spAutoFit/>
          </a:bodyPr>
          <a:lstStyle/>
          <a:p>
            <a:r>
              <a:rPr lang="en-GB" dirty="0">
                <a:hlinkClick r:id="rId3"/>
              </a:rPr>
              <a:t>SEN Code of Practice </a:t>
            </a:r>
            <a:endParaRPr lang="en-GB" dirty="0"/>
          </a:p>
        </p:txBody>
      </p:sp>
    </p:spTree>
    <p:extLst>
      <p:ext uri="{BB962C8B-B14F-4D97-AF65-F5344CB8AC3E}">
        <p14:creationId xmlns:p14="http://schemas.microsoft.com/office/powerpoint/2010/main" val="1329263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F0F283-C8B6-4598-89C9-C404C98A5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473B0C0-761B-443F-97A0-9D6E01FBB7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2" name="Title 1">
            <a:extLst>
              <a:ext uri="{FF2B5EF4-FFF2-40B4-BE49-F238E27FC236}">
                <a16:creationId xmlns:a16="http://schemas.microsoft.com/office/drawing/2014/main" id="{ED1F1AC3-1A9F-47EF-A8F5-5A17A7868EE2}"/>
              </a:ext>
            </a:extLst>
          </p:cNvPr>
          <p:cNvSpPr>
            <a:spLocks noGrp="1"/>
          </p:cNvSpPr>
          <p:nvPr>
            <p:ph type="title"/>
          </p:nvPr>
        </p:nvSpPr>
        <p:spPr>
          <a:xfrm>
            <a:off x="931933" y="1162940"/>
            <a:ext cx="4515598" cy="4532120"/>
          </a:xfrm>
        </p:spPr>
        <p:txBody>
          <a:bodyPr anchor="ctr">
            <a:normAutofit/>
          </a:bodyPr>
          <a:lstStyle/>
          <a:p>
            <a:r>
              <a:rPr lang="en-GB" sz="4400">
                <a:solidFill>
                  <a:srgbClr val="2A1A00"/>
                </a:solidFill>
              </a:rPr>
              <a:t>Four Broad Areas of Need </a:t>
            </a:r>
          </a:p>
        </p:txBody>
      </p:sp>
      <p:sp>
        <p:nvSpPr>
          <p:cNvPr id="14" name="Rectangle 13">
            <a:extLst>
              <a:ext uri="{FF2B5EF4-FFF2-40B4-BE49-F238E27FC236}">
                <a16:creationId xmlns:a16="http://schemas.microsoft.com/office/drawing/2014/main" id="{E3B475C6-1445-41C7-9360-49FD7C1C1E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Content Placeholder 4">
            <a:extLst>
              <a:ext uri="{FF2B5EF4-FFF2-40B4-BE49-F238E27FC236}">
                <a16:creationId xmlns:a16="http://schemas.microsoft.com/office/drawing/2014/main" id="{6BC570AC-188A-4D77-8331-B6005C921183}"/>
              </a:ext>
            </a:extLst>
          </p:cNvPr>
          <p:cNvSpPr>
            <a:spLocks noGrp="1"/>
          </p:cNvSpPr>
          <p:nvPr>
            <p:ph idx="1"/>
          </p:nvPr>
        </p:nvSpPr>
        <p:spPr>
          <a:xfrm>
            <a:off x="6749271" y="1128451"/>
            <a:ext cx="4680729" cy="4566609"/>
          </a:xfrm>
        </p:spPr>
        <p:txBody>
          <a:bodyPr anchor="ctr">
            <a:normAutofit/>
          </a:bodyPr>
          <a:lstStyle/>
          <a:p>
            <a:r>
              <a:rPr lang="en-GB" dirty="0"/>
              <a:t>Cognition and learning </a:t>
            </a:r>
          </a:p>
          <a:p>
            <a:r>
              <a:rPr lang="en-GB" dirty="0"/>
              <a:t>Communication and interaction</a:t>
            </a:r>
          </a:p>
          <a:p>
            <a:r>
              <a:rPr lang="en-GB" dirty="0"/>
              <a:t>Social Emotional and mental health (SEMH) </a:t>
            </a:r>
          </a:p>
          <a:p>
            <a:r>
              <a:rPr lang="en-GB" dirty="0"/>
              <a:t> Sensory and or physical needs </a:t>
            </a:r>
          </a:p>
          <a:p>
            <a:endParaRPr lang="en-GB" dirty="0"/>
          </a:p>
        </p:txBody>
      </p:sp>
    </p:spTree>
    <p:extLst>
      <p:ext uri="{BB962C8B-B14F-4D97-AF65-F5344CB8AC3E}">
        <p14:creationId xmlns:p14="http://schemas.microsoft.com/office/powerpoint/2010/main" val="148351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032F75-F5AC-4D84-98D0-DD0FB8A25A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EA21D3B4-EB95-40D8-ADD4-C28637F87A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11">
            <a:extLst>
              <a:ext uri="{FF2B5EF4-FFF2-40B4-BE49-F238E27FC236}">
                <a16:creationId xmlns:a16="http://schemas.microsoft.com/office/drawing/2014/main" id="{EC402CCD-3D73-4427-910D-80A619EAD5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ED1F1AC3-1A9F-47EF-A8F5-5A17A7868EE2}"/>
              </a:ext>
            </a:extLst>
          </p:cNvPr>
          <p:cNvSpPr>
            <a:spLocks noGrp="1"/>
          </p:cNvSpPr>
          <p:nvPr>
            <p:ph type="title"/>
          </p:nvPr>
        </p:nvSpPr>
        <p:spPr>
          <a:xfrm>
            <a:off x="7832436" y="265871"/>
            <a:ext cx="3964232" cy="712536"/>
          </a:xfrm>
        </p:spPr>
        <p:txBody>
          <a:bodyPr anchor="b">
            <a:normAutofit fontScale="90000"/>
          </a:bodyPr>
          <a:lstStyle/>
          <a:p>
            <a:r>
              <a:rPr lang="en-GB" sz="2400" dirty="0">
                <a:solidFill>
                  <a:schemeClr val="accent1"/>
                </a:solidFill>
              </a:rPr>
              <a:t>Four Broad Areas of Need </a:t>
            </a:r>
          </a:p>
        </p:txBody>
      </p:sp>
      <p:pic>
        <p:nvPicPr>
          <p:cNvPr id="6" name="Picture 5">
            <a:extLst>
              <a:ext uri="{FF2B5EF4-FFF2-40B4-BE49-F238E27FC236}">
                <a16:creationId xmlns:a16="http://schemas.microsoft.com/office/drawing/2014/main" id="{0EBBDC7E-4FF4-40AF-B527-4409A4F24042}"/>
              </a:ext>
            </a:extLst>
          </p:cNvPr>
          <p:cNvPicPr>
            <a:picLocks noChangeAspect="1"/>
          </p:cNvPicPr>
          <p:nvPr/>
        </p:nvPicPr>
        <p:blipFill rotWithShape="1">
          <a:blip r:embed="rId3"/>
          <a:srcRect l="27715" t="10583" r="27634" b="12591"/>
          <a:stretch/>
        </p:blipFill>
        <p:spPr>
          <a:xfrm>
            <a:off x="1198444" y="643464"/>
            <a:ext cx="5435238" cy="5260391"/>
          </a:xfrm>
          <a:prstGeom prst="rect">
            <a:avLst/>
          </a:prstGeom>
        </p:spPr>
      </p:pic>
    </p:spTree>
    <p:extLst>
      <p:ext uri="{BB962C8B-B14F-4D97-AF65-F5344CB8AC3E}">
        <p14:creationId xmlns:p14="http://schemas.microsoft.com/office/powerpoint/2010/main" val="41436625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F31C52B-DEF9-4845-9A79-72C9330F49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Freeform 10">
            <a:extLst>
              <a:ext uri="{FF2B5EF4-FFF2-40B4-BE49-F238E27FC236}">
                <a16:creationId xmlns:a16="http://schemas.microsoft.com/office/drawing/2014/main" id="{63DACD0E-B2B1-49C4-B085-D93AC5F6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le 1">
            <a:extLst>
              <a:ext uri="{FF2B5EF4-FFF2-40B4-BE49-F238E27FC236}">
                <a16:creationId xmlns:a16="http://schemas.microsoft.com/office/drawing/2014/main" id="{D19791E7-B8F9-4D5E-A214-FCCA7B0200B3}"/>
              </a:ext>
            </a:extLst>
          </p:cNvPr>
          <p:cNvSpPr>
            <a:spLocks noGrp="1"/>
          </p:cNvSpPr>
          <p:nvPr>
            <p:ph type="title"/>
          </p:nvPr>
        </p:nvSpPr>
        <p:spPr>
          <a:xfrm>
            <a:off x="754144" y="484631"/>
            <a:ext cx="6340519" cy="1638469"/>
          </a:xfrm>
        </p:spPr>
        <p:txBody>
          <a:bodyPr>
            <a:normAutofit/>
          </a:bodyPr>
          <a:lstStyle/>
          <a:p>
            <a:r>
              <a:rPr lang="en-GB" dirty="0"/>
              <a:t>Code of practise </a:t>
            </a:r>
          </a:p>
        </p:txBody>
      </p:sp>
      <p:sp>
        <p:nvSpPr>
          <p:cNvPr id="139" name="Rectangle 138">
            <a:extLst>
              <a:ext uri="{FF2B5EF4-FFF2-40B4-BE49-F238E27FC236}">
                <a16:creationId xmlns:a16="http://schemas.microsoft.com/office/drawing/2014/main" id="{F2F5074D-2B0A-40BB-B69E-C08F65EC3C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9CBF0E-0C8A-4ACA-9F07-2FC54811C8BE}"/>
              </a:ext>
            </a:extLst>
          </p:cNvPr>
          <p:cNvSpPr>
            <a:spLocks noGrp="1"/>
          </p:cNvSpPr>
          <p:nvPr>
            <p:ph idx="1"/>
          </p:nvPr>
        </p:nvSpPr>
        <p:spPr>
          <a:xfrm>
            <a:off x="765051" y="1136074"/>
            <a:ext cx="6306309" cy="5237294"/>
          </a:xfrm>
        </p:spPr>
        <p:txBody>
          <a:bodyPr>
            <a:normAutofit fontScale="92500" lnSpcReduction="10000"/>
          </a:bodyPr>
          <a:lstStyle/>
          <a:p>
            <a:pPr marL="0" indent="0">
              <a:lnSpc>
                <a:spcPct val="100000"/>
              </a:lnSpc>
              <a:buNone/>
            </a:pPr>
            <a:r>
              <a:rPr lang="en-GB" sz="1400" dirty="0">
                <a:solidFill>
                  <a:srgbClr val="000000"/>
                </a:solidFill>
              </a:rPr>
              <a:t>High quality provision to meet the needs of children and young people with</a:t>
            </a:r>
          </a:p>
          <a:p>
            <a:pPr marL="0" indent="0">
              <a:lnSpc>
                <a:spcPct val="100000"/>
              </a:lnSpc>
              <a:buNone/>
            </a:pPr>
            <a:r>
              <a:rPr lang="en-GB" sz="1400" dirty="0">
                <a:solidFill>
                  <a:srgbClr val="000000"/>
                </a:solidFill>
              </a:rPr>
              <a:t> SEN 1.24 High quality teaching that is differentiated and personalised will meet the </a:t>
            </a:r>
          </a:p>
          <a:p>
            <a:pPr marL="0" indent="0">
              <a:lnSpc>
                <a:spcPct val="100000"/>
              </a:lnSpc>
              <a:buNone/>
            </a:pPr>
            <a:r>
              <a:rPr lang="en-GB" sz="1400" dirty="0">
                <a:solidFill>
                  <a:srgbClr val="000000"/>
                </a:solidFill>
              </a:rPr>
              <a:t>    individual needs of the majority of children and young people. </a:t>
            </a:r>
          </a:p>
          <a:p>
            <a:pPr>
              <a:lnSpc>
                <a:spcPct val="100000"/>
              </a:lnSpc>
            </a:pPr>
            <a:r>
              <a:rPr lang="en-GB" sz="1400" dirty="0">
                <a:solidFill>
                  <a:srgbClr val="000000"/>
                </a:solidFill>
              </a:rPr>
              <a:t>Some children and young people need educational provision that is additional to or different from this. </a:t>
            </a:r>
          </a:p>
          <a:p>
            <a:pPr>
              <a:lnSpc>
                <a:spcPct val="100000"/>
              </a:lnSpc>
            </a:pPr>
            <a:r>
              <a:rPr lang="en-GB" sz="1400" dirty="0">
                <a:solidFill>
                  <a:srgbClr val="000000"/>
                </a:solidFill>
              </a:rPr>
              <a:t>This is special educational provision under Section 21 of the Children and Families Act 2014. </a:t>
            </a:r>
          </a:p>
          <a:p>
            <a:pPr>
              <a:lnSpc>
                <a:spcPct val="100000"/>
              </a:lnSpc>
            </a:pPr>
            <a:r>
              <a:rPr lang="en-GB" sz="1400" dirty="0">
                <a:solidFill>
                  <a:srgbClr val="000000"/>
                </a:solidFill>
              </a:rPr>
              <a:t>Schools and colleges must use their best endeavours to ensure that such provision is made for those who need it.</a:t>
            </a:r>
          </a:p>
          <a:p>
            <a:pPr>
              <a:lnSpc>
                <a:spcPct val="100000"/>
              </a:lnSpc>
            </a:pPr>
            <a:r>
              <a:rPr lang="en-GB" sz="1400" dirty="0">
                <a:solidFill>
                  <a:srgbClr val="000000"/>
                </a:solidFill>
              </a:rPr>
              <a:t> Special educational provision is underpinned by high quality teaching and is compromised by anything less. </a:t>
            </a:r>
          </a:p>
          <a:p>
            <a:pPr marL="0" indent="0">
              <a:lnSpc>
                <a:spcPct val="100000"/>
              </a:lnSpc>
              <a:buNone/>
            </a:pPr>
            <a:r>
              <a:rPr lang="en-GB" sz="1400" dirty="0">
                <a:solidFill>
                  <a:srgbClr val="000000"/>
                </a:solidFill>
              </a:rPr>
              <a:t>1.25 Early years providers, schools and colleges should know precisely where children and young people with SEN are in their learning and development. They should: </a:t>
            </a:r>
          </a:p>
          <a:p>
            <a:pPr>
              <a:lnSpc>
                <a:spcPct val="100000"/>
              </a:lnSpc>
            </a:pPr>
            <a:r>
              <a:rPr lang="en-GB" sz="1400" dirty="0">
                <a:solidFill>
                  <a:srgbClr val="000000"/>
                </a:solidFill>
              </a:rPr>
              <a:t>ensure decisions are informed by the insights of parents and those of children and young people themselves</a:t>
            </a:r>
          </a:p>
          <a:p>
            <a:pPr>
              <a:lnSpc>
                <a:spcPct val="100000"/>
              </a:lnSpc>
            </a:pPr>
            <a:r>
              <a:rPr lang="en-GB" sz="1400" dirty="0">
                <a:solidFill>
                  <a:srgbClr val="000000"/>
                </a:solidFill>
              </a:rPr>
              <a:t> have high ambitions and set stretching targets for them </a:t>
            </a:r>
          </a:p>
          <a:p>
            <a:pPr>
              <a:lnSpc>
                <a:spcPct val="100000"/>
              </a:lnSpc>
            </a:pPr>
            <a:r>
              <a:rPr lang="en-GB" sz="1400" dirty="0">
                <a:solidFill>
                  <a:srgbClr val="000000"/>
                </a:solidFill>
              </a:rPr>
              <a:t>track their progress towards these goals</a:t>
            </a:r>
          </a:p>
          <a:p>
            <a:pPr>
              <a:lnSpc>
                <a:spcPct val="100000"/>
              </a:lnSpc>
            </a:pPr>
            <a:r>
              <a:rPr lang="en-GB" sz="1400" dirty="0">
                <a:solidFill>
                  <a:srgbClr val="000000"/>
                </a:solidFill>
              </a:rPr>
              <a:t>keep under review the additional or different provision that is made for them</a:t>
            </a:r>
          </a:p>
          <a:p>
            <a:pPr>
              <a:lnSpc>
                <a:spcPct val="100000"/>
              </a:lnSpc>
            </a:pPr>
            <a:r>
              <a:rPr lang="en-GB" sz="1400" dirty="0">
                <a:solidFill>
                  <a:srgbClr val="000000"/>
                </a:solidFill>
              </a:rPr>
              <a:t> promote positive outcomes in the wider areas of personal and social development, and </a:t>
            </a:r>
          </a:p>
          <a:p>
            <a:pPr>
              <a:lnSpc>
                <a:spcPct val="100000"/>
              </a:lnSpc>
            </a:pPr>
            <a:r>
              <a:rPr lang="en-GB" sz="1400" dirty="0">
                <a:solidFill>
                  <a:srgbClr val="000000"/>
                </a:solidFill>
              </a:rPr>
              <a:t> ensure that the approaches used are based on the best possible evidence and are having the required impact on progress</a:t>
            </a:r>
          </a:p>
        </p:txBody>
      </p:sp>
      <p:pic>
        <p:nvPicPr>
          <p:cNvPr id="3074" name="Picture 2" descr="Image result for assess plan do review model">
            <a:extLst>
              <a:ext uri="{FF2B5EF4-FFF2-40B4-BE49-F238E27FC236}">
                <a16:creationId xmlns:a16="http://schemas.microsoft.com/office/drawing/2014/main" id="{1994F7A9-CA0F-4B4D-A719-86DD35C8E9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0787" y="1640980"/>
            <a:ext cx="3656581" cy="357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08477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039242E9BBC647803C3B8091CA5707" ma:contentTypeVersion="14" ma:contentTypeDescription="Create a new document." ma:contentTypeScope="" ma:versionID="5cd7225fc642ca11820e47fa35a6f32f">
  <xsd:schema xmlns:xsd="http://www.w3.org/2001/XMLSchema" xmlns:xs="http://www.w3.org/2001/XMLSchema" xmlns:p="http://schemas.microsoft.com/office/2006/metadata/properties" xmlns:ns3="1755e4d8-6c48-43a4-b1de-950cb0c1357d" xmlns:ns4="0f96ae6d-c968-4f62-8d41-93c4c2f48544" targetNamespace="http://schemas.microsoft.com/office/2006/metadata/properties" ma:root="true" ma:fieldsID="55446b64c3e85fd226d76f19647bdf41" ns3:_="" ns4:_="">
    <xsd:import namespace="1755e4d8-6c48-43a4-b1de-950cb0c1357d"/>
    <xsd:import namespace="0f96ae6d-c968-4f62-8d41-93c4c2f4854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55e4d8-6c48-43a4-b1de-950cb0c1357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96ae6d-c968-4f62-8d41-93c4c2f4854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DD7A2D6-9092-4BB9-A4AF-DC0FB0A547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55e4d8-6c48-43a4-b1de-950cb0c1357d"/>
    <ds:schemaRef ds:uri="0f96ae6d-c968-4f62-8d41-93c4c2f485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76658F-63B6-4E43-824C-250D8D2C80E1}">
  <ds:schemaRefs>
    <ds:schemaRef ds:uri="http://schemas.microsoft.com/sharepoint/v3/contenttype/forms"/>
  </ds:schemaRefs>
</ds:datastoreItem>
</file>

<file path=customXml/itemProps3.xml><?xml version="1.0" encoding="utf-8"?>
<ds:datastoreItem xmlns:ds="http://schemas.openxmlformats.org/officeDocument/2006/customXml" ds:itemID="{482A8D09-3954-4D2D-8125-D63372E52096}">
  <ds:schemaRefs>
    <ds:schemaRef ds:uri="http://purl.org/dc/elements/1.1/"/>
    <ds:schemaRef ds:uri="http://schemas.microsoft.com/office/2006/metadata/properties"/>
    <ds:schemaRef ds:uri="http://schemas.microsoft.com/office/2006/documentManagement/types"/>
    <ds:schemaRef ds:uri="http://purl.org/dc/terms/"/>
    <ds:schemaRef ds:uri="http://purl.org/dc/dcmitype/"/>
    <ds:schemaRef ds:uri="1755e4d8-6c48-43a4-b1de-950cb0c1357d"/>
    <ds:schemaRef ds:uri="http://schemas.microsoft.com/office/infopath/2007/PartnerControls"/>
    <ds:schemaRef ds:uri="http://schemas.openxmlformats.org/package/2006/metadata/core-properties"/>
    <ds:schemaRef ds:uri="0f96ae6d-c968-4f62-8d41-93c4c2f4854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520</TotalTime>
  <Words>4643</Words>
  <Application>Microsoft Office PowerPoint</Application>
  <PresentationFormat>Widescreen</PresentationFormat>
  <Paragraphs>358</Paragraphs>
  <Slides>59</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Arial</vt:lpstr>
      <vt:lpstr>Calibri</vt:lpstr>
      <vt:lpstr>Gill Sans MT</vt:lpstr>
      <vt:lpstr>Helvetica</vt:lpstr>
      <vt:lpstr>Impact</vt:lpstr>
      <vt:lpstr>Symbol</vt:lpstr>
      <vt:lpstr>Times New Roman</vt:lpstr>
      <vt:lpstr>Trebuchet MS</vt:lpstr>
      <vt:lpstr>Verdana</vt:lpstr>
      <vt:lpstr>Walsheim</vt:lpstr>
      <vt:lpstr>Badge</vt:lpstr>
      <vt:lpstr>SEND </vt:lpstr>
      <vt:lpstr>Aims </vt:lpstr>
      <vt:lpstr>Day outline</vt:lpstr>
      <vt:lpstr>PowerPoint Presentation</vt:lpstr>
      <vt:lpstr>WHAT IS SEND</vt:lpstr>
      <vt:lpstr>WHAT IS SEND</vt:lpstr>
      <vt:lpstr>Four Broad Areas of Need </vt:lpstr>
      <vt:lpstr>Four Broad Areas of Need </vt:lpstr>
      <vt:lpstr>Code of practise </vt:lpstr>
      <vt:lpstr>Code of Practise 6.9</vt:lpstr>
      <vt:lpstr>CODe of Practise 6.12 Curriculum</vt:lpstr>
      <vt:lpstr>CODe of Practise 6.23</vt:lpstr>
      <vt:lpstr>PowerPoint Presentation</vt:lpstr>
      <vt:lpstr>PowerPoint Presentation</vt:lpstr>
      <vt:lpstr>Experience of SEN so Far </vt:lpstr>
      <vt:lpstr>ASD (ASC)</vt:lpstr>
      <vt:lpstr>ADHD </vt:lpstr>
      <vt:lpstr>PowerPoint Presentation</vt:lpstr>
      <vt:lpstr>Visual Impairment</vt:lpstr>
      <vt:lpstr>Hearing impairment </vt:lpstr>
      <vt:lpstr>Speech and Language </vt:lpstr>
      <vt:lpstr>Dyslexia (SPECIFIC LITERACY DIFFICULTIES)</vt:lpstr>
      <vt:lpstr>PowerPoint Presentation</vt:lpstr>
      <vt:lpstr>Useful Links </vt:lpstr>
      <vt:lpstr>Task –Choose one of the below pupils and create a list of QFT and support strategies.  </vt:lpstr>
      <vt:lpstr>What is working memory?  Working memory, or operative memory, can be defined as the set of processes that allow us to store and manipulate temporary information and carry-out complex cognitive tasks like language comprehension, reading, learning, or reasoning. Working memory is a type of short-term memory. </vt:lpstr>
      <vt:lpstr>Characteristics of working memory </vt:lpstr>
      <vt:lpstr>PowerPoint Presentation</vt:lpstr>
      <vt:lpstr>Children with working memory difficulties have a reduced capacity to temporarily store and process information in this short-term ‘mental workspace’.</vt:lpstr>
      <vt:lpstr>PowerPoint Presentation</vt:lpstr>
      <vt:lpstr>How many can you rememeber?</vt:lpstr>
      <vt:lpstr>SEN in The classroom </vt:lpstr>
      <vt:lpstr>PowerPoint Presentation</vt:lpstr>
      <vt:lpstr>Target setting </vt:lpstr>
      <vt:lpstr>Quality First Teaching – What is it?</vt:lpstr>
      <vt:lpstr>What is SEN?   Who is responsible for SEND?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Waves model </vt:lpstr>
      <vt:lpstr>PowerPoint Presentation</vt:lpstr>
      <vt:lpstr>Enabling Environments</vt:lpstr>
      <vt:lpstr>Send Ranges (Darlington) </vt:lpstr>
      <vt:lpstr> </vt:lpstr>
      <vt:lpstr>PowerPoint Presentation</vt:lpstr>
      <vt:lpstr>PowerPoint Presentation</vt:lpstr>
      <vt:lpstr>What do the RANGES actually mean?​</vt:lpstr>
      <vt:lpstr>HOW CAN THEY HELP ME? </vt:lpstr>
      <vt:lpstr>Assessment </vt:lpstr>
      <vt:lpstr>What have I learnt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SEND</dc:title>
  <dc:creator>R Coleman</dc:creator>
  <cp:lastModifiedBy>Rowena Coleman</cp:lastModifiedBy>
  <cp:revision>19</cp:revision>
  <cp:lastPrinted>2022-11-16T09:34:22Z</cp:lastPrinted>
  <dcterms:created xsi:type="dcterms:W3CDTF">2020-02-21T13:33:48Z</dcterms:created>
  <dcterms:modified xsi:type="dcterms:W3CDTF">2022-11-16T15:33:28Z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0x010100B8039242E9BBC647803C3B8091CA5707</vt:lpwstr>
  </property>
</Properties>
</file>