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580" r:id="rId5"/>
    <p:sldId id="449" r:id="rId6"/>
    <p:sldId id="619" r:id="rId7"/>
    <p:sldId id="620" r:id="rId8"/>
    <p:sldId id="524" r:id="rId9"/>
    <p:sldId id="525" r:id="rId10"/>
    <p:sldId id="538" r:id="rId11"/>
    <p:sldId id="539" r:id="rId12"/>
    <p:sldId id="550" r:id="rId13"/>
    <p:sldId id="589" r:id="rId14"/>
    <p:sldId id="552" r:id="rId15"/>
    <p:sldId id="553" r:id="rId16"/>
    <p:sldId id="555" r:id="rId17"/>
    <p:sldId id="585" r:id="rId18"/>
    <p:sldId id="557" r:id="rId19"/>
    <p:sldId id="540" r:id="rId20"/>
    <p:sldId id="543" r:id="rId21"/>
    <p:sldId id="584" r:id="rId22"/>
    <p:sldId id="548" r:id="rId23"/>
    <p:sldId id="549" r:id="rId24"/>
    <p:sldId id="581" r:id="rId25"/>
    <p:sldId id="582" r:id="rId26"/>
    <p:sldId id="546" r:id="rId27"/>
    <p:sldId id="615" r:id="rId28"/>
    <p:sldId id="590" r:id="rId29"/>
    <p:sldId id="618" r:id="rId30"/>
    <p:sldId id="614" r:id="rId31"/>
    <p:sldId id="591" r:id="rId32"/>
    <p:sldId id="593" r:id="rId33"/>
    <p:sldId id="617" r:id="rId34"/>
    <p:sldId id="595" r:id="rId35"/>
    <p:sldId id="594" r:id="rId36"/>
    <p:sldId id="597" r:id="rId37"/>
    <p:sldId id="598" r:id="rId38"/>
    <p:sldId id="600" r:id="rId39"/>
    <p:sldId id="602" r:id="rId40"/>
    <p:sldId id="610" r:id="rId41"/>
    <p:sldId id="592" r:id="rId42"/>
    <p:sldId id="547" r:id="rId43"/>
    <p:sldId id="527" r:id="rId44"/>
    <p:sldId id="526" r:id="rId45"/>
    <p:sldId id="536" r:id="rId46"/>
    <p:sldId id="529" r:id="rId47"/>
    <p:sldId id="583" r:id="rId48"/>
    <p:sldId id="528" r:id="rId49"/>
    <p:sldId id="579" r:id="rId50"/>
    <p:sldId id="535" r:id="rId51"/>
    <p:sldId id="530" r:id="rId52"/>
    <p:sldId id="534" r:id="rId53"/>
    <p:sldId id="531" r:id="rId54"/>
    <p:sldId id="533" r:id="rId55"/>
    <p:sldId id="532" r:id="rId56"/>
    <p:sldId id="623" r:id="rId57"/>
    <p:sldId id="586" r:id="rId58"/>
    <p:sldId id="587" r:id="rId59"/>
    <p:sldId id="588" r:id="rId60"/>
    <p:sldId id="626" r:id="rId61"/>
    <p:sldId id="631" r:id="rId6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DCD"/>
    <a:srgbClr val="5B9BD5"/>
    <a:srgbClr val="D9D9D9"/>
    <a:srgbClr val="7F7F7F"/>
    <a:srgbClr val="FFC100"/>
    <a:srgbClr val="91C83F"/>
    <a:srgbClr val="67C3D2"/>
    <a:srgbClr val="EFA920"/>
    <a:srgbClr val="D30C13"/>
    <a:srgbClr val="A9C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84FA6-E26A-63BE-ECFD-F8ADF4FD4879}" v="295" dt="2024-02-01T09:15:32.332"/>
    <p1510:client id="{7BEEBCFA-ECF0-C56D-B4EC-92BCB5DA935F}" v="196" dt="2024-01-31T11:46:59.827"/>
    <p1510:client id="{937E2393-103A-5F1C-CCCA-4029377054D7}" v="354" dt="2024-02-01T06:51:38.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95417" autoAdjust="0"/>
  </p:normalViewPr>
  <p:slideViewPr>
    <p:cSldViewPr snapToGrid="0">
      <p:cViewPr varScale="1">
        <p:scale>
          <a:sx n="84" d="100"/>
          <a:sy n="84" d="100"/>
        </p:scale>
        <p:origin x="840" y="96"/>
      </p:cViewPr>
      <p:guideLst/>
    </p:cSldViewPr>
  </p:slideViewPr>
  <p:notesTextViewPr>
    <p:cViewPr>
      <p:scale>
        <a:sx n="3" d="2"/>
        <a:sy n="3" d="2"/>
      </p:scale>
      <p:origin x="0" y="-174"/>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903A0A9-EB75-4CF4-99B9-FABC4CE45805}" type="datetimeFigureOut">
              <a:rPr lang="en-GB" smtClean="0"/>
              <a:t>01/02/2024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AEF52-9C05-4616-A39C-1700E0579A5E}" type="slidenum">
              <a:rPr lang="en-GB" smtClean="0"/>
              <a:t>‹#›</a:t>
            </a:fld>
            <a:endParaRPr lang="en-GB"/>
          </a:p>
        </p:txBody>
      </p:sp>
    </p:spTree>
    <p:extLst>
      <p:ext uri="{BB962C8B-B14F-4D97-AF65-F5344CB8AC3E}">
        <p14:creationId xmlns:p14="http://schemas.microsoft.com/office/powerpoint/2010/main" val="21193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pi.org.uk/wp-content/uploads/2018/07/EPI-Annual-Report-2018-Lit-review.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your own experience – how many generations</a:t>
            </a:r>
            <a:r>
              <a:rPr lang="en-GB" baseline="0" dirty="0"/>
              <a:t> in your family have been to university?  How do we change that culture? How can we tackle 3 and 4 generations of unemployed?</a:t>
            </a:r>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5</a:t>
            </a:fld>
            <a:endParaRPr lang="en-GB"/>
          </a:p>
        </p:txBody>
      </p:sp>
    </p:spTree>
    <p:extLst>
      <p:ext uri="{BB962C8B-B14F-4D97-AF65-F5344CB8AC3E}">
        <p14:creationId xmlns:p14="http://schemas.microsoft.com/office/powerpoint/2010/main" val="264472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hlinkClick r:id="rId3"/>
              </a:rPr>
              <a:t>https://epi.org.uk/wp-content/uploads/2018/07/EPI-Annual-Report-2018-Lit-review.pdf</a:t>
            </a:r>
            <a:endParaRPr lang="en-US" dirty="0"/>
          </a:p>
          <a:p>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17</a:t>
            </a:fld>
            <a:endParaRPr lang="en-GB"/>
          </a:p>
        </p:txBody>
      </p:sp>
    </p:spTree>
    <p:extLst>
      <p:ext uri="{BB962C8B-B14F-4D97-AF65-F5344CB8AC3E}">
        <p14:creationId xmlns:p14="http://schemas.microsoft.com/office/powerpoint/2010/main" val="2048378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all know some children will work and behave for some staff but not other! Why?</a:t>
            </a:r>
          </a:p>
          <a:p>
            <a:r>
              <a:rPr lang="en-US">
                <a:cs typeface="Calibri"/>
              </a:rPr>
              <a:t>Connected to virtues and role modelling</a:t>
            </a:r>
          </a:p>
          <a:p>
            <a:r>
              <a:rPr lang="en-US">
                <a:cs typeface="Calibri"/>
              </a:rPr>
              <a:t>It is not about well they are good for me...teamwork and consistency amongst colleagues</a:t>
            </a:r>
          </a:p>
        </p:txBody>
      </p:sp>
      <p:sp>
        <p:nvSpPr>
          <p:cNvPr id="4" name="Slide Number Placeholder 3"/>
          <p:cNvSpPr>
            <a:spLocks noGrp="1"/>
          </p:cNvSpPr>
          <p:nvPr>
            <p:ph type="sldNum" sz="quarter" idx="5"/>
          </p:nvPr>
        </p:nvSpPr>
        <p:spPr/>
        <p:txBody>
          <a:bodyPr/>
          <a:lstStyle/>
          <a:p>
            <a:fld id="{5364BF90-BAE3-964C-9981-EDFFC30977C1}" type="slidenum">
              <a:rPr lang="en-US" smtClean="0"/>
              <a:t>21</a:t>
            </a:fld>
            <a:endParaRPr lang="en-US"/>
          </a:p>
        </p:txBody>
      </p:sp>
    </p:spTree>
    <p:extLst>
      <p:ext uri="{BB962C8B-B14F-4D97-AF65-F5344CB8AC3E}">
        <p14:creationId xmlns:p14="http://schemas.microsoft.com/office/powerpoint/2010/main" val="195498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about caring who they are.</a:t>
            </a:r>
          </a:p>
          <a:p>
            <a:r>
              <a:rPr lang="en-US"/>
              <a:t>Having Loyalty and Commitment. Is built on that relationship. Some are visible some are not. Some will be shared with you some will not.</a:t>
            </a:r>
          </a:p>
          <a:p>
            <a:r>
              <a:rPr lang="en-US"/>
              <a:t>Its only through understanding the complex nature of who we are. </a:t>
            </a:r>
          </a:p>
          <a:p>
            <a:r>
              <a:rPr lang="en-US"/>
              <a:t>Knowing that we as a school need to understand the make up of our community. That as teachers we need to know who is in our classes.</a:t>
            </a:r>
          </a:p>
          <a:p>
            <a:r>
              <a:rPr lang="en-US"/>
              <a:t>We may choose to act differently, to meet the ever-changing society we are part of. We may decide not to.</a:t>
            </a:r>
          </a:p>
          <a:p>
            <a:r>
              <a:rPr lang="en-US"/>
              <a:t>Remember its our responsibility to treat everyone with equity, to celebrate difference and not treat everyone the same.</a:t>
            </a:r>
          </a:p>
          <a:p>
            <a:endParaRPr lang="en-US"/>
          </a:p>
          <a:p>
            <a:endParaRPr lang="en-US"/>
          </a:p>
        </p:txBody>
      </p:sp>
      <p:sp>
        <p:nvSpPr>
          <p:cNvPr id="4" name="Slide Number Placeholder 3"/>
          <p:cNvSpPr>
            <a:spLocks noGrp="1"/>
          </p:cNvSpPr>
          <p:nvPr>
            <p:ph type="sldNum" sz="quarter" idx="5"/>
          </p:nvPr>
        </p:nvSpPr>
        <p:spPr/>
        <p:txBody>
          <a:bodyPr/>
          <a:lstStyle/>
          <a:p>
            <a:fld id="{5364BF90-BAE3-964C-9981-EDFFC30977C1}" type="slidenum">
              <a:rPr lang="en-US" smtClean="0"/>
              <a:t>22</a:t>
            </a:fld>
            <a:endParaRPr lang="en-US"/>
          </a:p>
        </p:txBody>
      </p:sp>
    </p:spTree>
    <p:extLst>
      <p:ext uri="{BB962C8B-B14F-4D97-AF65-F5344CB8AC3E}">
        <p14:creationId xmlns:p14="http://schemas.microsoft.com/office/powerpoint/2010/main" val="2174407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Moral purpose – support</a:t>
            </a:r>
            <a:r>
              <a:rPr lang="en-GB" baseline="0" dirty="0"/>
              <a:t> for the vulnerable in our schools and communities.  Linked to expectations – are our standards different for different pupils?  How do you know?</a:t>
            </a:r>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46</a:t>
            </a:fld>
            <a:endParaRPr lang="en-GB"/>
          </a:p>
        </p:txBody>
      </p:sp>
    </p:spTree>
    <p:extLst>
      <p:ext uri="{BB962C8B-B14F-4D97-AF65-F5344CB8AC3E}">
        <p14:creationId xmlns:p14="http://schemas.microsoft.com/office/powerpoint/2010/main" val="80823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T?F</a:t>
            </a:r>
            <a:r>
              <a:rPr lang="en-GB" baseline="0" dirty="0"/>
              <a:t> marl on it</a:t>
            </a:r>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6</a:t>
            </a:fld>
            <a:endParaRPr lang="en-GB"/>
          </a:p>
        </p:txBody>
      </p:sp>
    </p:spTree>
    <p:extLst>
      <p:ext uri="{BB962C8B-B14F-4D97-AF65-F5344CB8AC3E}">
        <p14:creationId xmlns:p14="http://schemas.microsoft.com/office/powerpoint/2010/main" val="166172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remember</a:t>
            </a:r>
            <a:r>
              <a:rPr lang="en-GB" baseline="0" dirty="0"/>
              <a:t> SEND</a:t>
            </a:r>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8</a:t>
            </a:fld>
            <a:endParaRPr lang="en-GB"/>
          </a:p>
        </p:txBody>
      </p:sp>
    </p:spTree>
    <p:extLst>
      <p:ext uri="{BB962C8B-B14F-4D97-AF65-F5344CB8AC3E}">
        <p14:creationId xmlns:p14="http://schemas.microsoft.com/office/powerpoint/2010/main" val="194302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466BD-F18E-4D42-B84A-3D9B55E93A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3693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point</a:t>
            </a:r>
            <a:r>
              <a:rPr lang="en-GB" baseline="0" dirty="0"/>
              <a:t> – typed in class cartoon image on the right – what is wrong with it?  Diversity? Inclusion, raising aspiration.  Thinking about your classes – what issues are you facing with PP students/disadvantaged students? What strategies are </a:t>
            </a:r>
            <a:r>
              <a:rPr lang="en-GB" baseline="0"/>
              <a:t>you using?</a:t>
            </a:r>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10</a:t>
            </a:fld>
            <a:endParaRPr lang="en-GB"/>
          </a:p>
        </p:txBody>
      </p:sp>
    </p:spTree>
    <p:extLst>
      <p:ext uri="{BB962C8B-B14F-4D97-AF65-F5344CB8AC3E}">
        <p14:creationId xmlns:p14="http://schemas.microsoft.com/office/powerpoint/2010/main" val="54446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of the Nation document</a:t>
            </a:r>
            <a:r>
              <a:rPr lang="en-GB" baseline="0" dirty="0"/>
              <a:t> </a:t>
            </a:r>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11</a:t>
            </a:fld>
            <a:endParaRPr lang="en-GB"/>
          </a:p>
        </p:txBody>
      </p:sp>
    </p:spTree>
    <p:extLst>
      <p:ext uri="{BB962C8B-B14F-4D97-AF65-F5344CB8AC3E}">
        <p14:creationId xmlns:p14="http://schemas.microsoft.com/office/powerpoint/2010/main" val="13498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is a model proposed by Stanovich, relating to reading development, coming from St Mathews gospel = the rich get richer. It describes the effect that children who have strong early reading skills can build on those. Those without move at a slower pace. The early intervention argument suggests that we need to intervene in order help children ‘get back on track’. This applies to early intervention (not structured intervention, but changing the way we do things) in order to support the progress of children. These might be different to general classroom practice, they might be the same but with more emphasis, or they might be tightly targeted and focused.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Snowballs – fragility of </a:t>
            </a:r>
            <a:r>
              <a:rPr lang="en-GB" dirty="0" err="1"/>
              <a:t>inmplementation</a:t>
            </a:r>
            <a:endParaRPr dirty="0"/>
          </a:p>
        </p:txBody>
      </p:sp>
      <p:sp>
        <p:nvSpPr>
          <p:cNvPr id="419" name="Google Shape;41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184985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8" name="Google Shape;528;p2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102097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lt"/>
                <a:cs typeface="+mn-lt"/>
              </a:rPr>
              <a:t>Across measures of socio-economic position, countries, school systems, curricula and performance indicators, young people from disadvantaged backgrounds tend to perform poorly in assessments compared to their more privileged peers. </a:t>
            </a:r>
            <a:endParaRPr lang="en-US" dirty="0"/>
          </a:p>
          <a:p>
            <a:r>
              <a:rPr lang="en-US" dirty="0">
                <a:ea typeface="+mn-lt"/>
                <a:cs typeface="+mn-lt"/>
              </a:rPr>
              <a:t>In England, despite some progress over the last two decades in closing this gap, the relationship between family socio-economic position and attainment remains particularly strong compared to many other OECD countries. </a:t>
            </a:r>
            <a:endParaRPr lang="en-US" dirty="0">
              <a:cs typeface="Calibri"/>
            </a:endParaRPr>
          </a:p>
        </p:txBody>
      </p:sp>
      <p:sp>
        <p:nvSpPr>
          <p:cNvPr id="4" name="Slide Number Placeholder 3"/>
          <p:cNvSpPr>
            <a:spLocks noGrp="1"/>
          </p:cNvSpPr>
          <p:nvPr>
            <p:ph type="sldNum" sz="quarter" idx="10"/>
          </p:nvPr>
        </p:nvSpPr>
        <p:spPr/>
        <p:txBody>
          <a:bodyPr/>
          <a:lstStyle/>
          <a:p>
            <a:fld id="{EBEE36D5-618E-4022-8E96-6AC5C4DBDA30}" type="slidenum">
              <a:rPr lang="en-GB" smtClean="0"/>
              <a:t>16</a:t>
            </a:fld>
            <a:endParaRPr lang="en-GB"/>
          </a:p>
        </p:txBody>
      </p:sp>
    </p:spTree>
    <p:extLst>
      <p:ext uri="{BB962C8B-B14F-4D97-AF65-F5344CB8AC3E}">
        <p14:creationId xmlns:p14="http://schemas.microsoft.com/office/powerpoint/2010/main" val="266902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6512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4123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52136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00093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object 9"/>
          <p:cNvSpPr>
            <a:spLocks/>
          </p:cNvSpPr>
          <p:nvPr userDrawn="1"/>
        </p:nvSpPr>
        <p:spPr bwMode="auto">
          <a:xfrm>
            <a:off x="0" y="6026150"/>
            <a:ext cx="12192000" cy="0"/>
          </a:xfrm>
          <a:custGeom>
            <a:avLst/>
            <a:gdLst>
              <a:gd name="T0" fmla="*/ 0 w 9144000"/>
              <a:gd name="T1" fmla="*/ 51376988 w 9144000"/>
              <a:gd name="T2" fmla="*/ 0 60000 65536"/>
              <a:gd name="T3" fmla="*/ 0 60000 65536"/>
            </a:gdLst>
            <a:ahLst/>
            <a:cxnLst>
              <a:cxn ang="T2">
                <a:pos x="T0" y="0"/>
              </a:cxn>
              <a:cxn ang="T3">
                <a:pos x="T1" y="0"/>
              </a:cxn>
            </a:cxnLst>
            <a:rect l="0" t="0" r="r" b="b"/>
            <a:pathLst>
              <a:path w="9144000">
                <a:moveTo>
                  <a:pt x="0" y="0"/>
                </a:moveTo>
                <a:lnTo>
                  <a:pt x="9144000" y="0"/>
                </a:lnTo>
              </a:path>
            </a:pathLst>
          </a:custGeom>
          <a:noFill/>
          <a:ln w="6350">
            <a:solidFill>
              <a:srgbClr val="2C3A4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6763" y="6121400"/>
            <a:ext cx="15954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15"/>
          <p:cNvSpPr txBox="1">
            <a:spLocks/>
          </p:cNvSpPr>
          <p:nvPr userDrawn="1"/>
        </p:nvSpPr>
        <p:spPr>
          <a:xfrm>
            <a:off x="2814638" y="6453188"/>
            <a:ext cx="1552575" cy="115887"/>
          </a:xfrm>
          <a:prstGeom prst="rect">
            <a:avLst/>
          </a:prstGeom>
        </p:spPr>
        <p:txBody>
          <a:bodyPr lIns="0" tIns="0" rIns="0" bIns="0">
            <a:spAutoFit/>
          </a:bodyPr>
          <a:lstStyle>
            <a:defPPr>
              <a:defRPr lang="en-US"/>
            </a:defPPr>
            <a:lvl1pPr marL="0" algn="l" defTabSz="914400" rtl="0" eaLnBrk="1" latinLnBrk="0" hangingPunct="1">
              <a:defRPr sz="800" b="0" i="0" kern="1200">
                <a:solidFill>
                  <a:srgbClr val="405866"/>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fontAlgn="auto">
              <a:lnSpc>
                <a:spcPts val="911"/>
              </a:lnSpc>
              <a:spcBef>
                <a:spcPts val="0"/>
              </a:spcBef>
              <a:spcAft>
                <a:spcPts val="0"/>
              </a:spcAft>
              <a:defRPr/>
            </a:pPr>
            <a:r>
              <a:rPr lang="en-GB" sz="1100" spc="-5"/>
              <a:t>@EducEndowFoundn</a:t>
            </a:r>
          </a:p>
        </p:txBody>
      </p:sp>
      <p:sp>
        <p:nvSpPr>
          <p:cNvPr id="15" name="Text Placeholder 9"/>
          <p:cNvSpPr>
            <a:spLocks noGrp="1"/>
          </p:cNvSpPr>
          <p:nvPr>
            <p:ph type="body" sz="quarter" idx="12"/>
          </p:nvPr>
        </p:nvSpPr>
        <p:spPr>
          <a:xfrm>
            <a:off x="452830" y="283284"/>
            <a:ext cx="9410700" cy="873372"/>
          </a:xfrm>
          <a:prstGeom prst="rect">
            <a:avLst/>
          </a:prstGeom>
        </p:spPr>
        <p:txBody>
          <a:bodyPr vert="horz"/>
          <a:lstStyle>
            <a:lvl1pPr marL="0" indent="0">
              <a:lnSpc>
                <a:spcPct val="110000"/>
              </a:lnSpc>
              <a:buNone/>
              <a:defRPr sz="1500" b="0" i="0" spc="300">
                <a:solidFill>
                  <a:srgbClr val="405866"/>
                </a:solidFill>
                <a:latin typeface="Arial" panose="020B0604020202020204" pitchFamily="34" charset="0"/>
                <a:ea typeface="Helvetica Neue" charset="0"/>
                <a:cs typeface="Arial" panose="020B0604020202020204" pitchFamily="34" charset="0"/>
              </a:defRPr>
            </a:lvl1pPr>
            <a:lvl2pPr marL="457189" indent="0">
              <a:buNone/>
              <a:defRPr sz="1500" spc="300">
                <a:latin typeface="Gotham Bold"/>
                <a:cs typeface="Gotham Bold"/>
              </a:defRPr>
            </a:lvl2pPr>
            <a:lvl3pPr marL="914377" indent="0">
              <a:buNone/>
              <a:defRPr sz="1500" spc="300">
                <a:latin typeface="Gotham Bold"/>
                <a:cs typeface="Gotham Bold"/>
              </a:defRPr>
            </a:lvl3pPr>
            <a:lvl4pPr marL="1371566" indent="0">
              <a:buNone/>
              <a:defRPr sz="1500" spc="300">
                <a:latin typeface="Gotham Bold"/>
                <a:cs typeface="Gotham Bold"/>
              </a:defRPr>
            </a:lvl4pPr>
            <a:lvl5pPr marL="1828754" indent="0">
              <a:buNone/>
              <a:defRPr sz="1500" spc="300">
                <a:latin typeface="Gotham Bold"/>
                <a:cs typeface="Gotham Bold"/>
              </a:defRPr>
            </a:lvl5pPr>
          </a:lstStyle>
          <a:p>
            <a:pPr lvl="0"/>
            <a:r>
              <a:rPr lang="en-US"/>
              <a:t>Edit Master text styles</a:t>
            </a:r>
          </a:p>
        </p:txBody>
      </p:sp>
      <p:sp>
        <p:nvSpPr>
          <p:cNvPr id="8" name="object 18"/>
          <p:cNvSpPr txBox="1">
            <a:spLocks noGrp="1"/>
          </p:cNvSpPr>
          <p:nvPr>
            <p:ph type="sldNum" sz="quarter" idx="13"/>
          </p:nvPr>
        </p:nvSpPr>
        <p:spPr>
          <a:xfrm>
            <a:off x="11582400" y="6551613"/>
            <a:ext cx="142875" cy="230187"/>
          </a:xfrm>
          <a:prstGeom prst="rect">
            <a:avLst/>
          </a:prstGeom>
        </p:spPr>
        <p:txBody>
          <a:bodyPr vert="horz" wrap="square" lIns="0" tIns="0" rIns="0" bIns="0" numCol="1" anchor="t" anchorCtr="0" compatLnSpc="1">
            <a:prstTxWarp prst="textNoShape">
              <a:avLst/>
            </a:prstTxWarp>
            <a:spAutoFit/>
          </a:bodyPr>
          <a:lstStyle>
            <a:lvl1pPr marL="23813" eaLnBrk="1" hangingPunct="1">
              <a:lnSpc>
                <a:spcPts val="913"/>
              </a:lnSpc>
              <a:defRPr sz="800">
                <a:latin typeface="Arial" panose="020B0604020202020204" pitchFamily="34" charset="0"/>
                <a:cs typeface="Arial" panose="020B0604020202020204" pitchFamily="34" charset="0"/>
              </a:defRPr>
            </a:lvl1pPr>
          </a:lstStyle>
          <a:p>
            <a:pPr>
              <a:defRPr/>
            </a:pPr>
            <a:fld id="{651F687B-612A-40B9-A913-6B8FFCAB382B}" type="slidenum">
              <a:rPr lang="en-GB" altLang="en-US"/>
              <a:pPr>
                <a:defRPr/>
              </a:pPr>
              <a:t>‹#›</a:t>
            </a:fld>
            <a:endParaRPr lang="en-GB" altLang="en-US"/>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384425" y="6308725"/>
            <a:ext cx="4540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0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_Subhead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8C497C5-4B8F-4F07-BB3B-706AB53400CB}"/>
              </a:ext>
            </a:extLst>
          </p:cNvPr>
          <p:cNvPicPr>
            <a:picLocks noChangeAspect="1"/>
          </p:cNvPicPr>
          <p:nvPr userDrawn="1"/>
        </p:nvPicPr>
        <p:blipFill rotWithShape="1">
          <a:blip r:embed="rId2"/>
          <a:srcRect r="21225" b="20821"/>
          <a:stretch/>
        </p:blipFill>
        <p:spPr>
          <a:xfrm>
            <a:off x="7748405" y="3361946"/>
            <a:ext cx="4382467" cy="3492500"/>
          </a:xfrm>
          <a:prstGeom prst="rect">
            <a:avLst/>
          </a:prstGeom>
        </p:spPr>
      </p:pic>
      <p:sp>
        <p:nvSpPr>
          <p:cNvPr id="13" name="Rectangle 12">
            <a:extLst>
              <a:ext uri="{FF2B5EF4-FFF2-40B4-BE49-F238E27FC236}">
                <a16:creationId xmlns:a16="http://schemas.microsoft.com/office/drawing/2014/main" id="{D4610F2F-CDF5-48A6-8B56-5E5A0FDFEF42}"/>
              </a:ext>
            </a:extLst>
          </p:cNvPr>
          <p:cNvSpPr/>
          <p:nvPr userDrawn="1"/>
        </p:nvSpPr>
        <p:spPr>
          <a:xfrm>
            <a:off x="7748414" y="6168241"/>
            <a:ext cx="4137745" cy="320031"/>
          </a:xfrm>
          <a:prstGeom prst="rect">
            <a:avLst/>
          </a:prstGeom>
          <a:solidFill>
            <a:srgbClr val="9F1C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2" tIns="43201" rIns="86402" bIns="43201" numCol="1" spcCol="0" rtlCol="0" fromWordArt="0" anchor="ctr" anchorCtr="0" forceAA="0" compatLnSpc="1">
            <a:prstTxWarp prst="textNoShape">
              <a:avLst/>
            </a:prstTxWarp>
            <a:noAutofit/>
          </a:bodyPr>
          <a:lstStyle/>
          <a:p>
            <a:pPr algn="ctr">
              <a:buClrTx/>
              <a:buFontTx/>
              <a:buNone/>
            </a:pPr>
            <a:endParaRPr lang="en-GB" sz="1607" kern="1200" dirty="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55261" y="1764000"/>
            <a:ext cx="7488000" cy="3508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35372E5B-785F-45D2-97F7-F48F271C27DC}"/>
              </a:ext>
            </a:extLst>
          </p:cNvPr>
          <p:cNvSpPr>
            <a:spLocks noGrp="1"/>
          </p:cNvSpPr>
          <p:nvPr>
            <p:ph type="body" sz="quarter" idx="13" hasCustomPrompt="1"/>
          </p:nvPr>
        </p:nvSpPr>
        <p:spPr>
          <a:xfrm>
            <a:off x="655264" y="1242000"/>
            <a:ext cx="6229349" cy="370900"/>
          </a:xfrm>
        </p:spPr>
        <p:txBody>
          <a:bodyPr/>
          <a:lstStyle>
            <a:lvl1pPr marL="0" indent="0">
              <a:buNone/>
              <a:defRPr b="1">
                <a:solidFill>
                  <a:srgbClr val="D89A28"/>
                </a:solidFill>
              </a:defRPr>
            </a:lvl1pPr>
            <a:lvl2pPr marL="432003" indent="0">
              <a:buNone/>
              <a:defRPr/>
            </a:lvl2pPr>
          </a:lstStyle>
          <a:p>
            <a:pPr lvl="0"/>
            <a:r>
              <a:rPr lang="en-US" dirty="0"/>
              <a:t>Subheading</a:t>
            </a:r>
          </a:p>
        </p:txBody>
      </p:sp>
      <p:sp>
        <p:nvSpPr>
          <p:cNvPr id="4" name="Date Placeholder 3">
            <a:extLst>
              <a:ext uri="{FF2B5EF4-FFF2-40B4-BE49-F238E27FC236}">
                <a16:creationId xmlns:a16="http://schemas.microsoft.com/office/drawing/2014/main" id="{EBCE2E01-B3C3-4ED0-9665-A784BB57ABB2}"/>
              </a:ext>
            </a:extLst>
          </p:cNvPr>
          <p:cNvSpPr>
            <a:spLocks noGrp="1"/>
          </p:cNvSpPr>
          <p:nvPr>
            <p:ph type="dt" sz="half" idx="14"/>
          </p:nvPr>
        </p:nvSpPr>
        <p:spPr/>
        <p:txBody>
          <a:bodyPr/>
          <a:lstStyle/>
          <a:p>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C6348AC5-0CCC-45CB-A850-D8C5D19E6CC3}"/>
              </a:ext>
            </a:extLst>
          </p:cNvPr>
          <p:cNvSpPr>
            <a:spLocks noGrp="1"/>
          </p:cNvSpPr>
          <p:nvPr>
            <p:ph type="ftr" sz="quarter" idx="15"/>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C340BF29-201B-4115-8582-B8A83F1DCCDF}"/>
              </a:ext>
            </a:extLst>
          </p:cNvPr>
          <p:cNvSpPr>
            <a:spLocks noGrp="1"/>
          </p:cNvSpPr>
          <p:nvPr>
            <p:ph type="sldNum" sz="quarter" idx="16"/>
          </p:nvPr>
        </p:nvSpPr>
        <p:spPr/>
        <p:txBody>
          <a:bodyPr/>
          <a:lstStyle/>
          <a:p>
            <a:r>
              <a:rPr dirty="0">
                <a:solidFill>
                  <a:prstClr val="white"/>
                </a:solidFill>
              </a:rPr>
              <a:t>Page </a:t>
            </a:r>
            <a:fld id="{E59F3FFE-713D-4A3B-84C4-8E1BDDEABD40}"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02972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r="6551"/>
          <a:stretch/>
        </p:blipFill>
        <p:spPr>
          <a:xfrm>
            <a:off x="7100637" y="247649"/>
            <a:ext cx="5091364" cy="5543551"/>
          </a:xfrm>
          <a:prstGeom prst="rect">
            <a:avLst/>
          </a:prstGeom>
        </p:spPr>
      </p:pic>
      <p:sp>
        <p:nvSpPr>
          <p:cNvPr id="3" name="Date Placeholder 2"/>
          <p:cNvSpPr>
            <a:spLocks noGrp="1"/>
          </p:cNvSpPr>
          <p:nvPr>
            <p:ph type="dt" sz="half" idx="10"/>
          </p:nvPr>
        </p:nvSpPr>
        <p:spPr/>
        <p:txBody>
          <a:bodyPr/>
          <a:lstStyle/>
          <a:p>
            <a:fld id="{0DAF1EB4-F472-4602-AC63-C25E1F9EE2B5}" type="datetimeFigureOut">
              <a:rPr lang="en-GB" smtClean="0"/>
              <a:t>01/02/2024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95056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33949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1EB4-F472-4602-AC63-C25E1F9EE2B5}"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82481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AF1EB4-F472-4602-AC63-C25E1F9EE2B5}"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5952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AF1EB4-F472-4602-AC63-C25E1F9EE2B5}" type="datetimeFigureOut">
              <a:rPr lang="en-GB" smtClean="0"/>
              <a:t>01/02/2024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8985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AF1EB4-F472-4602-AC63-C25E1F9EE2B5}" type="datetimeFigureOut">
              <a:rPr lang="en-GB" smtClean="0"/>
              <a:t>01/02/2024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927197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1EB4-F472-4602-AC63-C25E1F9EE2B5}" type="datetimeFigureOut">
              <a:rPr lang="en-GB" smtClean="0"/>
              <a:t>01/02/2024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46038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59333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1EB4-F472-4602-AC63-C25E1F9EE2B5}" type="datetimeFigureOut">
              <a:rPr lang="en-GB" smtClean="0"/>
              <a:t>01/02/2024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C62EF-549E-450B-AC97-E23285B73974}" type="slidenum">
              <a:rPr lang="en-GB" smtClean="0"/>
              <a:t>‹#›</a:t>
            </a:fld>
            <a:endParaRPr lang="en-GB"/>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2191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tiff"/></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hyperlink" Target="https://www.youtube.com/watch?v=WVFRzd8bVq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8.xml"/><Relationship Id="rId5" Type="http://schemas.openxmlformats.org/officeDocument/2006/relationships/hyperlink" Target="https://carmel.bhcet.org.uk/wp-content/uploads/2021/11/Pupil-Premium-Strategy-Statement-2021-22.pdf" TargetMode="External"/><Relationship Id="rId4" Type="http://schemas.openxmlformats.org/officeDocument/2006/relationships/hyperlink" Target="https://vimeo.com/177370891?embedded=true&amp;source=vimeo_logo&amp;owner=42699538"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svsohCAC6xk" TargetMode="External"/><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8.xml"/><Relationship Id="rId7" Type="http://schemas.openxmlformats.org/officeDocument/2006/relationships/image" Target="../media/image69.png"/><Relationship Id="rId12" Type="http://schemas.openxmlformats.org/officeDocument/2006/relationships/image" Target="../media/image74.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hyperlink" Target="NULL"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23430" y="0"/>
            <a:ext cx="4168570" cy="4168570"/>
          </a:xfrm>
          <a:prstGeom prst="rect">
            <a:avLst/>
          </a:prstGeom>
        </p:spPr>
      </p:pic>
      <p:pic>
        <p:nvPicPr>
          <p:cNvPr id="3" name="Picture 2"/>
          <p:cNvPicPr>
            <a:picLocks noChangeAspect="1"/>
          </p:cNvPicPr>
          <p:nvPr/>
        </p:nvPicPr>
        <p:blipFill>
          <a:blip r:embed="rId3"/>
          <a:stretch>
            <a:fillRect/>
          </a:stretch>
        </p:blipFill>
        <p:spPr>
          <a:xfrm>
            <a:off x="3951696" y="0"/>
            <a:ext cx="4267570" cy="4261473"/>
          </a:xfrm>
          <a:prstGeom prst="rect">
            <a:avLst/>
          </a:prstGeom>
        </p:spPr>
      </p:pic>
      <p:pic>
        <p:nvPicPr>
          <p:cNvPr id="4" name="Picture 3">
            <a:extLst>
              <a:ext uri="{FF2B5EF4-FFF2-40B4-BE49-F238E27FC236}">
                <a16:creationId xmlns:a16="http://schemas.microsoft.com/office/drawing/2014/main" id="{43006DA1-596C-42FD-A038-321615281D0D}"/>
              </a:ext>
            </a:extLst>
          </p:cNvPr>
          <p:cNvPicPr>
            <a:picLocks noChangeAspect="1"/>
          </p:cNvPicPr>
          <p:nvPr/>
        </p:nvPicPr>
        <p:blipFill>
          <a:blip r:embed="rId4"/>
          <a:stretch>
            <a:fillRect/>
          </a:stretch>
        </p:blipFill>
        <p:spPr>
          <a:xfrm>
            <a:off x="-116763" y="0"/>
            <a:ext cx="4407514" cy="4407514"/>
          </a:xfrm>
          <a:prstGeom prst="rect">
            <a:avLst/>
          </a:prstGeom>
        </p:spPr>
      </p:pic>
    </p:spTree>
    <p:extLst>
      <p:ext uri="{BB962C8B-B14F-4D97-AF65-F5344CB8AC3E}">
        <p14:creationId xmlns:p14="http://schemas.microsoft.com/office/powerpoint/2010/main" val="3654738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550" t="26000" r="52425" b="32133"/>
          <a:stretch/>
        </p:blipFill>
        <p:spPr>
          <a:xfrm>
            <a:off x="605790" y="302895"/>
            <a:ext cx="3966210" cy="3589020"/>
          </a:xfrm>
          <a:prstGeom prst="rect">
            <a:avLst/>
          </a:prstGeom>
        </p:spPr>
      </p:pic>
      <p:pic>
        <p:nvPicPr>
          <p:cNvPr id="3074" name="Picture 2" descr="Image result for Cartoon C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787" y="302895"/>
            <a:ext cx="5412383"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690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77CC7F-734A-42B0-A688-D3E21BB5A364}"/>
              </a:ext>
            </a:extLst>
          </p:cNvPr>
          <p:cNvSpPr>
            <a:spLocks noGrp="1"/>
          </p:cNvSpPr>
          <p:nvPr>
            <p:ph type="body" sz="quarter" idx="12"/>
          </p:nvPr>
        </p:nvSpPr>
        <p:spPr>
          <a:xfrm>
            <a:off x="452830" y="283284"/>
            <a:ext cx="3326690" cy="873372"/>
          </a:xfrm>
        </p:spPr>
        <p:txBody>
          <a:bodyPr>
            <a:normAutofit/>
          </a:bodyPr>
          <a:lstStyle/>
          <a:p>
            <a:r>
              <a:rPr lang="en-GB" dirty="0"/>
              <a:t>The headline figures from the State of the nation Document</a:t>
            </a:r>
          </a:p>
        </p:txBody>
      </p:sp>
      <p:pic>
        <p:nvPicPr>
          <p:cNvPr id="3" name="Picture 2">
            <a:extLst>
              <a:ext uri="{FF2B5EF4-FFF2-40B4-BE49-F238E27FC236}">
                <a16:creationId xmlns:a16="http://schemas.microsoft.com/office/drawing/2014/main" id="{9E18EDB0-CCF2-49F2-9144-811CCF2185A8}"/>
              </a:ext>
            </a:extLst>
          </p:cNvPr>
          <p:cNvPicPr>
            <a:picLocks noChangeAspect="1"/>
          </p:cNvPicPr>
          <p:nvPr/>
        </p:nvPicPr>
        <p:blipFill rotWithShape="1">
          <a:blip r:embed="rId3"/>
          <a:srcRect l="36667" t="11407" r="23584" b="8445"/>
          <a:stretch/>
        </p:blipFill>
        <p:spPr>
          <a:xfrm>
            <a:off x="187288" y="0"/>
            <a:ext cx="11622794" cy="6737277"/>
          </a:xfrm>
          <a:prstGeom prst="rect">
            <a:avLst/>
          </a:prstGeom>
        </p:spPr>
      </p:pic>
    </p:spTree>
    <p:extLst>
      <p:ext uri="{BB962C8B-B14F-4D97-AF65-F5344CB8AC3E}">
        <p14:creationId xmlns:p14="http://schemas.microsoft.com/office/powerpoint/2010/main" val="2918118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D3381-691D-45AA-8F35-B8A7AD307655}"/>
              </a:ext>
            </a:extLst>
          </p:cNvPr>
          <p:cNvSpPr>
            <a:spLocks noGrp="1"/>
          </p:cNvSpPr>
          <p:nvPr>
            <p:ph type="sldNum" sz="quarter" idx="16"/>
          </p:nvPr>
        </p:nvSpPr>
        <p:spPr/>
        <p:txBody>
          <a:bodyPr/>
          <a:lstStyle/>
          <a:p>
            <a:pPr defTabSz="457102">
              <a:defRPr/>
            </a:pPr>
            <a:r>
              <a:rPr dirty="0">
                <a:solidFill>
                  <a:prstClr val="white"/>
                </a:solidFill>
                <a:cs typeface="Arial"/>
                <a:sym typeface="Arial"/>
              </a:rPr>
              <a:t>Page </a:t>
            </a:r>
            <a:fld id="{E59F3FFE-713D-4A3B-84C4-8E1BDDEABD40}" type="slidenum">
              <a:rPr>
                <a:solidFill>
                  <a:prstClr val="white"/>
                </a:solidFill>
                <a:cs typeface="Arial"/>
                <a:sym typeface="Arial"/>
              </a:rPr>
              <a:pPr defTabSz="457102">
                <a:defRPr/>
              </a:pPr>
              <a:t>12</a:t>
            </a:fld>
            <a:endParaRPr dirty="0">
              <a:solidFill>
                <a:prstClr val="white"/>
              </a:solidFill>
              <a:cs typeface="Arial"/>
              <a:sym typeface="Arial"/>
            </a:endParaRPr>
          </a:p>
        </p:txBody>
      </p:sp>
      <p:sp>
        <p:nvSpPr>
          <p:cNvPr id="11" name="Title 6">
            <a:extLst>
              <a:ext uri="{FF2B5EF4-FFF2-40B4-BE49-F238E27FC236}">
                <a16:creationId xmlns:a16="http://schemas.microsoft.com/office/drawing/2014/main" id="{1FBCD5B2-73D5-4100-AE88-3D1EA7BE86B3}"/>
              </a:ext>
            </a:extLst>
          </p:cNvPr>
          <p:cNvSpPr>
            <a:spLocks noGrp="1"/>
          </p:cNvSpPr>
          <p:nvPr>
            <p:ph type="title"/>
          </p:nvPr>
        </p:nvSpPr>
        <p:spPr>
          <a:xfrm>
            <a:off x="3130650" y="315147"/>
            <a:ext cx="5669923" cy="491760"/>
          </a:xfrm>
        </p:spPr>
        <p:txBody>
          <a:bodyPr>
            <a:normAutofit fontScale="90000"/>
          </a:bodyPr>
          <a:lstStyle/>
          <a:p>
            <a:pPr algn="ctr"/>
            <a:r>
              <a:rPr lang="en-GB" sz="3600" b="1" dirty="0"/>
              <a:t>The National Context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302" y="806907"/>
            <a:ext cx="6618698" cy="5336322"/>
          </a:xfrm>
          <a:prstGeom prst="rect">
            <a:avLst/>
          </a:prstGeom>
        </p:spPr>
      </p:pic>
      <p:grpSp>
        <p:nvGrpSpPr>
          <p:cNvPr id="6" name="Group 5"/>
          <p:cNvGrpSpPr/>
          <p:nvPr/>
        </p:nvGrpSpPr>
        <p:grpSpPr>
          <a:xfrm>
            <a:off x="2966436" y="1017450"/>
            <a:ext cx="6278451" cy="3966693"/>
            <a:chOff x="399245" y="1017431"/>
            <a:chExt cx="8371268" cy="3966693"/>
          </a:xfrm>
        </p:grpSpPr>
        <p:sp>
          <p:nvSpPr>
            <p:cNvPr id="3" name="Rounded Rectangle 2"/>
            <p:cNvSpPr/>
            <p:nvPr/>
          </p:nvSpPr>
          <p:spPr>
            <a:xfrm>
              <a:off x="399245" y="1017431"/>
              <a:ext cx="8371268" cy="132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2">
                <a:buClrTx/>
                <a:defRPr/>
              </a:pPr>
              <a:endParaRPr lang="en-GB" sz="1800" kern="1200">
                <a:solidFill>
                  <a:prstClr val="white"/>
                </a:solidFill>
              </a:endParaRPr>
            </a:p>
          </p:txBody>
        </p:sp>
        <p:sp>
          <p:nvSpPr>
            <p:cNvPr id="5" name="Rounded Rectangle 4"/>
            <p:cNvSpPr/>
            <p:nvPr/>
          </p:nvSpPr>
          <p:spPr>
            <a:xfrm>
              <a:off x="2459865" y="2163651"/>
              <a:ext cx="4185634" cy="28204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2">
                <a:buClrTx/>
                <a:defRPr/>
              </a:pPr>
              <a:endParaRPr lang="en-GB" sz="1800" kern="1200">
                <a:solidFill>
                  <a:prstClr val="white"/>
                </a:solidFill>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1573" y="4206514"/>
            <a:ext cx="1468193" cy="77761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952" y="3206840"/>
            <a:ext cx="1555125" cy="85922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183" y="2163652"/>
            <a:ext cx="2046971" cy="89858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0253" y="1017431"/>
            <a:ext cx="2650702" cy="1004552"/>
          </a:xfrm>
          <a:prstGeom prst="rect">
            <a:avLst/>
          </a:prstGeom>
        </p:spPr>
      </p:pic>
      <p:pic>
        <p:nvPicPr>
          <p:cNvPr id="14" name="Google Shape;434;p19">
            <a:extLst>
              <a:ext uri="{FF2B5EF4-FFF2-40B4-BE49-F238E27FC236}">
                <a16:creationId xmlns:a16="http://schemas.microsoft.com/office/drawing/2014/main" id="{06B582FC-5739-409F-9915-8540CC7BC166}"/>
              </a:ext>
            </a:extLst>
          </p:cNvPr>
          <p:cNvPicPr preferRelativeResize="0"/>
          <p:nvPr/>
        </p:nvPicPr>
        <p:blipFill rotWithShape="1">
          <a:blip r:embed="rId7">
            <a:alphaModFix/>
          </a:blip>
          <a:srcRect/>
          <a:stretch/>
        </p:blipFill>
        <p:spPr>
          <a:xfrm>
            <a:off x="7806758" y="215598"/>
            <a:ext cx="3941562" cy="1211337"/>
          </a:xfrm>
          <a:prstGeom prst="rect">
            <a:avLst/>
          </a:prstGeom>
          <a:noFill/>
          <a:ln w="28575">
            <a:solidFill>
              <a:schemeClr val="tx1"/>
            </a:solidFill>
            <a:prstDash val="solid"/>
          </a:ln>
        </p:spPr>
      </p:pic>
      <p:pic>
        <p:nvPicPr>
          <p:cNvPr id="15" name="Google Shape;433;p19">
            <a:extLst>
              <a:ext uri="{FF2B5EF4-FFF2-40B4-BE49-F238E27FC236}">
                <a16:creationId xmlns:a16="http://schemas.microsoft.com/office/drawing/2014/main" id="{3E8A65F6-665B-41A6-B9AA-3E25A05AC01E}"/>
              </a:ext>
            </a:extLst>
          </p:cNvPr>
          <p:cNvPicPr preferRelativeResize="0"/>
          <p:nvPr/>
        </p:nvPicPr>
        <p:blipFill rotWithShape="1">
          <a:blip r:embed="rId8">
            <a:alphaModFix/>
          </a:blip>
          <a:srcRect/>
          <a:stretch/>
        </p:blipFill>
        <p:spPr>
          <a:xfrm rot="-25">
            <a:off x="7806761" y="1604145"/>
            <a:ext cx="3941555" cy="1119013"/>
          </a:xfrm>
          <a:prstGeom prst="rect">
            <a:avLst/>
          </a:prstGeom>
          <a:noFill/>
          <a:ln w="19050">
            <a:solidFill>
              <a:schemeClr val="tx1"/>
            </a:solidFill>
          </a:ln>
        </p:spPr>
      </p:pic>
      <p:pic>
        <p:nvPicPr>
          <p:cNvPr id="17" name="Google Shape;432;p19">
            <a:extLst>
              <a:ext uri="{FF2B5EF4-FFF2-40B4-BE49-F238E27FC236}">
                <a16:creationId xmlns:a16="http://schemas.microsoft.com/office/drawing/2014/main" id="{F7DFCD91-FE2E-464D-855C-575F84D38BDA}"/>
              </a:ext>
            </a:extLst>
          </p:cNvPr>
          <p:cNvPicPr preferRelativeResize="0"/>
          <p:nvPr/>
        </p:nvPicPr>
        <p:blipFill rotWithShape="1">
          <a:blip r:embed="rId9">
            <a:alphaModFix/>
          </a:blip>
          <a:srcRect/>
          <a:stretch/>
        </p:blipFill>
        <p:spPr>
          <a:xfrm>
            <a:off x="7804852" y="2977443"/>
            <a:ext cx="3941564" cy="1318020"/>
          </a:xfrm>
          <a:prstGeom prst="rect">
            <a:avLst/>
          </a:prstGeom>
          <a:noFill/>
          <a:ln w="28575">
            <a:solidFill>
              <a:schemeClr val="tx1"/>
            </a:solidFill>
          </a:ln>
        </p:spPr>
      </p:pic>
      <p:graphicFrame>
        <p:nvGraphicFramePr>
          <p:cNvPr id="16" name="Google Shape;393;p15">
            <a:extLst>
              <a:ext uri="{FF2B5EF4-FFF2-40B4-BE49-F238E27FC236}">
                <a16:creationId xmlns:a16="http://schemas.microsoft.com/office/drawing/2014/main" id="{2EB6D322-49D2-49FD-B748-4D7C0334AC34}"/>
              </a:ext>
            </a:extLst>
          </p:cNvPr>
          <p:cNvGraphicFramePr/>
          <p:nvPr/>
        </p:nvGraphicFramePr>
        <p:xfrm>
          <a:off x="1" y="14971"/>
          <a:ext cx="1137425" cy="6858925"/>
        </p:xfrm>
        <a:graphic>
          <a:graphicData uri="http://schemas.openxmlformats.org/drawingml/2006/table">
            <a:tbl>
              <a:tblPr firstRow="1" bandRow="1">
                <a:noFill/>
              </a:tblPr>
              <a:tblGrid>
                <a:gridCol w="1137425">
                  <a:extLst>
                    <a:ext uri="{9D8B030D-6E8A-4147-A177-3AD203B41FA5}">
                      <a16:colId xmlns:a16="http://schemas.microsoft.com/office/drawing/2014/main" val="20000"/>
                    </a:ext>
                  </a:extLst>
                </a:gridCol>
              </a:tblGrid>
              <a:tr h="1646225">
                <a:tc>
                  <a:txBody>
                    <a:bodyPr/>
                    <a:lstStyle/>
                    <a:p>
                      <a:pPr marL="0" marR="0" lvl="0" indent="0" algn="l" rtl="0">
                        <a:lnSpc>
                          <a:spcPct val="100000"/>
                        </a:lnSpc>
                        <a:spcBef>
                          <a:spcPts val="0"/>
                        </a:spcBef>
                        <a:spcAft>
                          <a:spcPts val="0"/>
                        </a:spcAft>
                        <a:buClr>
                          <a:srgbClr val="BFBFBF"/>
                        </a:buClr>
                        <a:buSzPts val="1200"/>
                        <a:buFont typeface="Calibri"/>
                        <a:buNone/>
                      </a:pPr>
                      <a:r>
                        <a:rPr lang="en-GB" sz="1200" u="none" strike="noStrike" cap="none" dirty="0">
                          <a:solidFill>
                            <a:srgbClr val="BFBFBF"/>
                          </a:solidFill>
                        </a:rPr>
                        <a:t>a) Know what is expected and what will be gained from completing the programme</a:t>
                      </a:r>
                      <a:endParaRPr dirty="0"/>
                    </a:p>
                  </a:txBody>
                  <a:tcPr marL="91450" marR="91450" marT="45725" marB="45725">
                    <a:solidFill>
                      <a:srgbClr val="F2F2F2"/>
                    </a:solidFill>
                  </a:tcPr>
                </a:tc>
                <a:extLst>
                  <a:ext uri="{0D108BD9-81ED-4DB2-BD59-A6C34878D82A}">
                    <a16:rowId xmlns:a16="http://schemas.microsoft.com/office/drawing/2014/main" val="10000"/>
                  </a:ext>
                </a:extLst>
              </a:tr>
              <a:tr h="1646225">
                <a:tc>
                  <a:txBody>
                    <a:bodyPr/>
                    <a:lstStyle/>
                    <a:p>
                      <a:pPr marL="0" marR="0" lvl="0" indent="0" algn="l" rtl="0">
                        <a:lnSpc>
                          <a:spcPct val="107000"/>
                        </a:lnSpc>
                        <a:spcBef>
                          <a:spcPts val="0"/>
                        </a:spcBef>
                        <a:spcAft>
                          <a:spcPts val="0"/>
                        </a:spcAft>
                        <a:buClr>
                          <a:schemeClr val="dk1"/>
                        </a:buClr>
                        <a:buSzPts val="1200"/>
                        <a:buFont typeface="Calibri"/>
                        <a:buNone/>
                      </a:pPr>
                      <a:r>
                        <a:rPr lang="en-GB" sz="1200" u="none" strike="noStrike" cap="none">
                          <a:solidFill>
                            <a:schemeClr val="dk1"/>
                          </a:solidFill>
                        </a:rPr>
                        <a:t>b) Understand the context of educational disadvantage, both nationally and locally</a:t>
                      </a:r>
                      <a:endParaRPr/>
                    </a:p>
                  </a:txBody>
                  <a:tcPr marL="91450" marR="91450" marT="45725" marB="45725">
                    <a:solidFill>
                      <a:srgbClr val="FFFF00"/>
                    </a:solidFill>
                  </a:tcPr>
                </a:tc>
                <a:extLst>
                  <a:ext uri="{0D108BD9-81ED-4DB2-BD59-A6C34878D82A}">
                    <a16:rowId xmlns:a16="http://schemas.microsoft.com/office/drawing/2014/main" val="10001"/>
                  </a:ext>
                </a:extLst>
              </a:tr>
              <a:tr h="1904375">
                <a:tc>
                  <a:txBody>
                    <a:bodyPr/>
                    <a:lstStyle/>
                    <a:p>
                      <a:pPr marL="0" marR="0" lvl="0" indent="0" algn="l" rtl="0">
                        <a:lnSpc>
                          <a:spcPct val="100000"/>
                        </a:lnSpc>
                        <a:spcBef>
                          <a:spcPts val="0"/>
                        </a:spcBef>
                        <a:spcAft>
                          <a:spcPts val="0"/>
                        </a:spcAft>
                        <a:buClr>
                          <a:srgbClr val="BFBFBF"/>
                        </a:buClr>
                        <a:buSzPts val="1200"/>
                        <a:buFont typeface="Calibri"/>
                        <a:buNone/>
                      </a:pPr>
                      <a:r>
                        <a:rPr lang="en-GB" sz="1200" u="none" strike="noStrike" cap="none" dirty="0">
                          <a:solidFill>
                            <a:srgbClr val="BFBFBF"/>
                          </a:solidFill>
                        </a:rPr>
                        <a:t>c) Baseline the key areas related to Pupil Premium in your school to ensure a focus on monitoring &amp; evaluation from the outset</a:t>
                      </a:r>
                      <a:endParaRPr dirty="0"/>
                    </a:p>
                  </a:txBody>
                  <a:tcPr marL="91450" marR="91450" marT="45725" marB="45725">
                    <a:solidFill>
                      <a:srgbClr val="F2F2F2"/>
                    </a:solidFill>
                  </a:tcPr>
                </a:tc>
                <a:extLst>
                  <a:ext uri="{0D108BD9-81ED-4DB2-BD59-A6C34878D82A}">
                    <a16:rowId xmlns:a16="http://schemas.microsoft.com/office/drawing/2014/main" val="10002"/>
                  </a:ext>
                </a:extLst>
              </a:tr>
              <a:tr h="1646225">
                <a:tc>
                  <a:txBody>
                    <a:bodyPr/>
                    <a:lstStyle/>
                    <a:p>
                      <a:pPr marL="0" marR="0" lvl="0" indent="0" algn="l" rtl="0">
                        <a:lnSpc>
                          <a:spcPct val="100000"/>
                        </a:lnSpc>
                        <a:spcBef>
                          <a:spcPts val="0"/>
                        </a:spcBef>
                        <a:spcAft>
                          <a:spcPts val="0"/>
                        </a:spcAft>
                        <a:buClr>
                          <a:srgbClr val="BFBFBF"/>
                        </a:buClr>
                        <a:buSzPts val="1200"/>
                        <a:buFont typeface="Calibri"/>
                        <a:buNone/>
                      </a:pPr>
                      <a:r>
                        <a:rPr lang="en-GB" sz="1200" u="none" strike="noStrike" cap="none" dirty="0">
                          <a:solidFill>
                            <a:srgbClr val="BFBFBF"/>
                          </a:solidFill>
                        </a:rPr>
                        <a:t>d) Begin establishing the conditions needed to implement a Pupil Premium strategy in your school</a:t>
                      </a:r>
                      <a:endParaRPr dirty="0"/>
                    </a:p>
                  </a:txBody>
                  <a:tcPr marL="91450" marR="91450" marT="45725" marB="45725">
                    <a:solidFill>
                      <a:srgbClr val="F2F2F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411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8"/>
          <p:cNvSpPr txBox="1">
            <a:spLocks noGrp="1"/>
          </p:cNvSpPr>
          <p:nvPr>
            <p:ph type="title"/>
          </p:nvPr>
        </p:nvSpPr>
        <p:spPr>
          <a:xfrm>
            <a:off x="9109710" y="3444433"/>
            <a:ext cx="8382000" cy="857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600"/>
              <a:buFont typeface="Calibri"/>
              <a:buNone/>
            </a:pPr>
            <a:r>
              <a:rPr lang="en-GB" sz="1600" dirty="0"/>
              <a:t>1986, </a:t>
            </a:r>
            <a:r>
              <a:rPr lang="en-GB" sz="1600" dirty="0" err="1"/>
              <a:t>Stanovich</a:t>
            </a:r>
            <a:r>
              <a:rPr lang="en-GB" sz="1600" dirty="0"/>
              <a:t>.</a:t>
            </a:r>
            <a:br>
              <a:rPr lang="en-GB" sz="1600" dirty="0"/>
            </a:br>
            <a:endParaRPr sz="1600" dirty="0"/>
          </a:p>
        </p:txBody>
      </p:sp>
      <p:sp>
        <p:nvSpPr>
          <p:cNvPr id="422" name="Google Shape;422;p18"/>
          <p:cNvSpPr txBox="1">
            <a:spLocks noGrp="1"/>
          </p:cNvSpPr>
          <p:nvPr>
            <p:ph type="body" idx="1"/>
          </p:nvPr>
        </p:nvSpPr>
        <p:spPr>
          <a:xfrm>
            <a:off x="2398780" y="4668786"/>
            <a:ext cx="8440670" cy="121776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1800"/>
              <a:buNone/>
            </a:pPr>
            <a:r>
              <a:rPr lang="en-GB" sz="1800" dirty="0"/>
              <a:t>“</a:t>
            </a:r>
            <a:r>
              <a:rPr lang="en-GB" sz="1800" b="1" i="1" dirty="0"/>
              <a:t>The concept of Matthew effects springs from findings that individuals who have advantageous early educational experiences are able to utilize new educational experiences more efficiently</a:t>
            </a:r>
            <a:r>
              <a:rPr lang="en-GB" sz="1800" dirty="0"/>
              <a:t>” p381 Reading Research Quarterly, xxi/4</a:t>
            </a:r>
            <a:endParaRPr dirty="0"/>
          </a:p>
          <a:p>
            <a:pPr marL="228600" lvl="0" indent="-114300" algn="l" rtl="0">
              <a:lnSpc>
                <a:spcPct val="90000"/>
              </a:lnSpc>
              <a:spcBef>
                <a:spcPts val="1000"/>
              </a:spcBef>
              <a:spcAft>
                <a:spcPts val="0"/>
              </a:spcAft>
              <a:buClr>
                <a:schemeClr val="dk1"/>
              </a:buClr>
              <a:buSzPts val="1800"/>
              <a:buNone/>
            </a:pPr>
            <a:endParaRPr sz="1800" dirty="0"/>
          </a:p>
        </p:txBody>
      </p:sp>
      <p:pic>
        <p:nvPicPr>
          <p:cNvPr id="423" name="Google Shape;423;p18" descr="Image result for the matthew effect"/>
          <p:cNvPicPr preferRelativeResize="0"/>
          <p:nvPr/>
        </p:nvPicPr>
        <p:blipFill rotWithShape="1">
          <a:blip r:embed="rId3">
            <a:alphaModFix/>
          </a:blip>
          <a:srcRect/>
          <a:stretch/>
        </p:blipFill>
        <p:spPr>
          <a:xfrm>
            <a:off x="3478929" y="24056"/>
            <a:ext cx="5135481" cy="4544902"/>
          </a:xfrm>
          <a:prstGeom prst="rect">
            <a:avLst/>
          </a:prstGeom>
          <a:noFill/>
          <a:ln>
            <a:noFill/>
          </a:ln>
        </p:spPr>
      </p:pic>
      <p:graphicFrame>
        <p:nvGraphicFramePr>
          <p:cNvPr id="424" name="Google Shape;424;p18"/>
          <p:cNvGraphicFramePr/>
          <p:nvPr/>
        </p:nvGraphicFramePr>
        <p:xfrm>
          <a:off x="1" y="14971"/>
          <a:ext cx="1137425" cy="6858925"/>
        </p:xfrm>
        <a:graphic>
          <a:graphicData uri="http://schemas.openxmlformats.org/drawingml/2006/table">
            <a:tbl>
              <a:tblPr firstRow="1" bandRow="1">
                <a:noFill/>
              </a:tblPr>
              <a:tblGrid>
                <a:gridCol w="1137425">
                  <a:extLst>
                    <a:ext uri="{9D8B030D-6E8A-4147-A177-3AD203B41FA5}">
                      <a16:colId xmlns:a16="http://schemas.microsoft.com/office/drawing/2014/main" val="20000"/>
                    </a:ext>
                  </a:extLst>
                </a:gridCol>
              </a:tblGrid>
              <a:tr h="1646225">
                <a:tc>
                  <a:txBody>
                    <a:bodyPr/>
                    <a:lstStyle/>
                    <a:p>
                      <a:pPr marL="0" marR="0" lvl="0" indent="0" algn="l" rtl="0">
                        <a:lnSpc>
                          <a:spcPct val="100000"/>
                        </a:lnSpc>
                        <a:spcBef>
                          <a:spcPts val="0"/>
                        </a:spcBef>
                        <a:spcAft>
                          <a:spcPts val="0"/>
                        </a:spcAft>
                        <a:buClr>
                          <a:srgbClr val="BFBFBF"/>
                        </a:buClr>
                        <a:buSzPts val="1200"/>
                        <a:buFont typeface="Calibri"/>
                        <a:buNone/>
                      </a:pPr>
                      <a:r>
                        <a:rPr lang="en-GB" sz="1200" u="none" strike="noStrike" cap="none" dirty="0">
                          <a:solidFill>
                            <a:srgbClr val="BFBFBF"/>
                          </a:solidFill>
                        </a:rPr>
                        <a:t>a) Know what is expected and what will be gained from completing the programme</a:t>
                      </a:r>
                      <a:endParaRPr dirty="0"/>
                    </a:p>
                  </a:txBody>
                  <a:tcPr marL="91450" marR="91450" marT="45725" marB="45725">
                    <a:solidFill>
                      <a:srgbClr val="F2F2F2"/>
                    </a:solidFill>
                  </a:tcPr>
                </a:tc>
                <a:extLst>
                  <a:ext uri="{0D108BD9-81ED-4DB2-BD59-A6C34878D82A}">
                    <a16:rowId xmlns:a16="http://schemas.microsoft.com/office/drawing/2014/main" val="10000"/>
                  </a:ext>
                </a:extLst>
              </a:tr>
              <a:tr h="1646225">
                <a:tc>
                  <a:txBody>
                    <a:bodyPr/>
                    <a:lstStyle/>
                    <a:p>
                      <a:pPr marL="0" marR="0" lvl="0" indent="0" algn="l" rtl="0">
                        <a:lnSpc>
                          <a:spcPct val="107000"/>
                        </a:lnSpc>
                        <a:spcBef>
                          <a:spcPts val="0"/>
                        </a:spcBef>
                        <a:spcAft>
                          <a:spcPts val="0"/>
                        </a:spcAft>
                        <a:buClr>
                          <a:schemeClr val="dk1"/>
                        </a:buClr>
                        <a:buSzPts val="1200"/>
                        <a:buFont typeface="Calibri"/>
                        <a:buNone/>
                      </a:pPr>
                      <a:r>
                        <a:rPr lang="en-GB" sz="1200" u="none" strike="noStrike" cap="none">
                          <a:solidFill>
                            <a:schemeClr val="dk1"/>
                          </a:solidFill>
                        </a:rPr>
                        <a:t>b) Understand the context of educational disadvantage, both nationally and locally</a:t>
                      </a:r>
                      <a:endParaRPr/>
                    </a:p>
                  </a:txBody>
                  <a:tcPr marL="91450" marR="91450" marT="45725" marB="45725">
                    <a:solidFill>
                      <a:srgbClr val="FFFF00"/>
                    </a:solidFill>
                  </a:tcPr>
                </a:tc>
                <a:extLst>
                  <a:ext uri="{0D108BD9-81ED-4DB2-BD59-A6C34878D82A}">
                    <a16:rowId xmlns:a16="http://schemas.microsoft.com/office/drawing/2014/main" val="10001"/>
                  </a:ext>
                </a:extLst>
              </a:tr>
              <a:tr h="1904375">
                <a:tc>
                  <a:txBody>
                    <a:bodyPr/>
                    <a:lstStyle/>
                    <a:p>
                      <a:pPr marL="0" marR="0" lvl="0" indent="0" algn="l" rtl="0">
                        <a:lnSpc>
                          <a:spcPct val="100000"/>
                        </a:lnSpc>
                        <a:spcBef>
                          <a:spcPts val="0"/>
                        </a:spcBef>
                        <a:spcAft>
                          <a:spcPts val="0"/>
                        </a:spcAft>
                        <a:buClr>
                          <a:srgbClr val="BFBFBF"/>
                        </a:buClr>
                        <a:buSzPts val="1200"/>
                        <a:buFont typeface="Calibri"/>
                        <a:buNone/>
                      </a:pPr>
                      <a:r>
                        <a:rPr lang="en-GB" sz="1200" u="none" strike="noStrike" cap="none" dirty="0">
                          <a:solidFill>
                            <a:srgbClr val="BFBFBF"/>
                          </a:solidFill>
                        </a:rPr>
                        <a:t>c) Baseline the key areas related to Pupil Premium in your school to ensure a focus on monitoring &amp; evaluation from the outset</a:t>
                      </a:r>
                      <a:endParaRPr dirty="0"/>
                    </a:p>
                  </a:txBody>
                  <a:tcPr marL="91450" marR="91450" marT="45725" marB="45725">
                    <a:solidFill>
                      <a:srgbClr val="F2F2F2"/>
                    </a:solidFill>
                  </a:tcPr>
                </a:tc>
                <a:extLst>
                  <a:ext uri="{0D108BD9-81ED-4DB2-BD59-A6C34878D82A}">
                    <a16:rowId xmlns:a16="http://schemas.microsoft.com/office/drawing/2014/main" val="10002"/>
                  </a:ext>
                </a:extLst>
              </a:tr>
              <a:tr h="1646225">
                <a:tc>
                  <a:txBody>
                    <a:bodyPr/>
                    <a:lstStyle/>
                    <a:p>
                      <a:pPr marL="0" marR="0" lvl="0" indent="0" algn="l" rtl="0">
                        <a:lnSpc>
                          <a:spcPct val="100000"/>
                        </a:lnSpc>
                        <a:spcBef>
                          <a:spcPts val="0"/>
                        </a:spcBef>
                        <a:spcAft>
                          <a:spcPts val="0"/>
                        </a:spcAft>
                        <a:buClr>
                          <a:srgbClr val="BFBFBF"/>
                        </a:buClr>
                        <a:buSzPts val="1200"/>
                        <a:buFont typeface="Calibri"/>
                        <a:buNone/>
                      </a:pPr>
                      <a:r>
                        <a:rPr lang="en-GB" sz="1200" u="none" strike="noStrike" cap="none" dirty="0">
                          <a:solidFill>
                            <a:srgbClr val="BFBFBF"/>
                          </a:solidFill>
                        </a:rPr>
                        <a:t>d) Begin establishing the conditions needed to implement a Pupil Premium strategy in your school</a:t>
                      </a:r>
                      <a:endParaRPr dirty="0"/>
                    </a:p>
                  </a:txBody>
                  <a:tcPr marL="91450" marR="91450" marT="45725" marB="45725">
                    <a:solidFill>
                      <a:srgbClr val="F2F2F2"/>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9326880" y="605790"/>
            <a:ext cx="2434590" cy="2862322"/>
          </a:xfrm>
          <a:prstGeom prst="rect">
            <a:avLst/>
          </a:prstGeom>
          <a:noFill/>
        </p:spPr>
        <p:txBody>
          <a:bodyPr wrap="square" rtlCol="0">
            <a:spAutoFit/>
          </a:bodyPr>
          <a:lstStyle/>
          <a:p>
            <a:r>
              <a:rPr lang="en-GB" dirty="0"/>
              <a:t>Schools currently have an explicit focus on reading?</a:t>
            </a:r>
          </a:p>
          <a:p>
            <a:endParaRPr lang="en-GB" dirty="0"/>
          </a:p>
          <a:p>
            <a:r>
              <a:rPr lang="en-GB" dirty="0"/>
              <a:t>What programmes are available in your schools?</a:t>
            </a:r>
          </a:p>
          <a:p>
            <a:endParaRPr lang="en-GB" dirty="0"/>
          </a:p>
          <a:p>
            <a:r>
              <a:rPr lang="en-GB" dirty="0"/>
              <a:t>What are you doing in your lessons?</a:t>
            </a:r>
          </a:p>
        </p:txBody>
      </p:sp>
    </p:spTree>
    <p:extLst>
      <p:ext uri="{BB962C8B-B14F-4D97-AF65-F5344CB8AC3E}">
        <p14:creationId xmlns:p14="http://schemas.microsoft.com/office/powerpoint/2010/main" val="228214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563" y="375205"/>
            <a:ext cx="4410420" cy="5355312"/>
          </a:xfrm>
          <a:prstGeom prst="rect">
            <a:avLst/>
          </a:prstGeom>
        </p:spPr>
        <p:txBody>
          <a:bodyPr wrap="square">
            <a:spAutoFit/>
          </a:bodyPr>
          <a:lstStyle/>
          <a:p>
            <a:r>
              <a:rPr lang="en-GB" dirty="0">
                <a:solidFill>
                  <a:srgbClr val="000000"/>
                </a:solidFill>
                <a:latin typeface="Open Sans"/>
              </a:rPr>
              <a:t>The Reading Route is a new and exciting opportunity for our students to encounter a variety of texts across a range of genres, with the aim of developing a true passion for reading. All of the texts have been specifically chosen to reflect our College Virtues, as well as celebrating the diversity of the world we live in. Each pupil will be allocated to a particular route depending on their reading ability and will read a number of books across the academic year. There will also be opportunities for pupils to build on this by reading non-fiction texts linked to the fiction stories they are reading. We believe this is a fantastic opportunity to create a culture of reading in College which will encourage all students to discover a life-long passion for reading.</a:t>
            </a:r>
            <a:endParaRPr lang="en-GB" dirty="0"/>
          </a:p>
        </p:txBody>
      </p:sp>
      <p:pic>
        <p:nvPicPr>
          <p:cNvPr id="3" name="Picture 2"/>
          <p:cNvPicPr>
            <a:picLocks noChangeAspect="1"/>
          </p:cNvPicPr>
          <p:nvPr/>
        </p:nvPicPr>
        <p:blipFill rotWithShape="1">
          <a:blip r:embed="rId2"/>
          <a:srcRect l="17027" t="27890" r="19350" b="17056"/>
          <a:stretch/>
        </p:blipFill>
        <p:spPr>
          <a:xfrm>
            <a:off x="4560984" y="524490"/>
            <a:ext cx="7436386" cy="5056741"/>
          </a:xfrm>
          <a:prstGeom prst="rect">
            <a:avLst/>
          </a:prstGeom>
        </p:spPr>
      </p:pic>
    </p:spTree>
    <p:extLst>
      <p:ext uri="{BB962C8B-B14F-4D97-AF65-F5344CB8AC3E}">
        <p14:creationId xmlns:p14="http://schemas.microsoft.com/office/powerpoint/2010/main" val="1305981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aphicFrame>
        <p:nvGraphicFramePr>
          <p:cNvPr id="530" name="Google Shape;530;p25"/>
          <p:cNvGraphicFramePr/>
          <p:nvPr/>
        </p:nvGraphicFramePr>
        <p:xfrm>
          <a:off x="1" y="14970"/>
          <a:ext cx="1137425" cy="6843000"/>
        </p:xfrm>
        <a:graphic>
          <a:graphicData uri="http://schemas.openxmlformats.org/drawingml/2006/table">
            <a:tbl>
              <a:tblPr firstRow="1" bandRow="1">
                <a:noFill/>
              </a:tblPr>
              <a:tblGrid>
                <a:gridCol w="1137425">
                  <a:extLst>
                    <a:ext uri="{9D8B030D-6E8A-4147-A177-3AD203B41FA5}">
                      <a16:colId xmlns:a16="http://schemas.microsoft.com/office/drawing/2014/main" val="20000"/>
                    </a:ext>
                  </a:extLst>
                </a:gridCol>
              </a:tblGrid>
              <a:tr h="1795650">
                <a:tc>
                  <a:txBody>
                    <a:bodyPr/>
                    <a:lstStyle/>
                    <a:p>
                      <a:pPr marL="0" marR="0" lvl="0" indent="0" algn="l" rtl="0">
                        <a:lnSpc>
                          <a:spcPct val="107000"/>
                        </a:lnSpc>
                        <a:spcBef>
                          <a:spcPts val="0"/>
                        </a:spcBef>
                        <a:spcAft>
                          <a:spcPts val="0"/>
                        </a:spcAft>
                        <a:buClr>
                          <a:srgbClr val="000000"/>
                        </a:buClr>
                        <a:buSzPts val="1200"/>
                        <a:buFont typeface="Calibri"/>
                        <a:buNone/>
                      </a:pPr>
                      <a:r>
                        <a:rPr lang="en-GB" sz="1200" u="none" strike="noStrike" cap="none" dirty="0">
                          <a:solidFill>
                            <a:srgbClr val="000000"/>
                          </a:solidFill>
                          <a:latin typeface="Calibri"/>
                          <a:ea typeface="Calibri"/>
                          <a:cs typeface="Calibri"/>
                          <a:sym typeface="Calibri"/>
                        </a:rPr>
                        <a:t>a) Dispel common myths associated with the Pupil Premium</a:t>
                      </a:r>
                      <a:endParaRPr sz="1200" u="none" strike="noStrike" cap="none" dirty="0">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1200"/>
                        <a:buFont typeface="Calibri"/>
                        <a:buNone/>
                      </a:pPr>
                      <a:endParaRPr sz="1200" u="none" strike="noStrike" cap="none" dirty="0"/>
                    </a:p>
                  </a:txBody>
                  <a:tcPr marL="91450" marR="91450" marT="45725" marB="45725">
                    <a:solidFill>
                      <a:srgbClr val="F2F2F2"/>
                    </a:solidFill>
                  </a:tcPr>
                </a:tc>
                <a:extLst>
                  <a:ext uri="{0D108BD9-81ED-4DB2-BD59-A6C34878D82A}">
                    <a16:rowId xmlns:a16="http://schemas.microsoft.com/office/drawing/2014/main" val="10000"/>
                  </a:ext>
                </a:extLst>
              </a:tr>
              <a:tr h="2027200">
                <a:tc>
                  <a:txBody>
                    <a:bodyPr/>
                    <a:lstStyle/>
                    <a:p>
                      <a:pPr marL="0" marR="0" lvl="0" indent="0" algn="l" rtl="0">
                        <a:lnSpc>
                          <a:spcPct val="107000"/>
                        </a:lnSpc>
                        <a:spcBef>
                          <a:spcPts val="0"/>
                        </a:spcBef>
                        <a:spcAft>
                          <a:spcPts val="0"/>
                        </a:spcAft>
                        <a:buClr>
                          <a:srgbClr val="000000"/>
                        </a:buClr>
                        <a:buSzPts val="1200"/>
                        <a:buFont typeface="Calibri"/>
                        <a:buNone/>
                      </a:pPr>
                      <a:r>
                        <a:rPr lang="en-GB" sz="1200" u="none" strike="noStrike" cap="none">
                          <a:solidFill>
                            <a:srgbClr val="000000"/>
                          </a:solidFill>
                          <a:latin typeface="Calibri"/>
                          <a:ea typeface="Calibri"/>
                          <a:cs typeface="Calibri"/>
                          <a:sym typeface="Calibri"/>
                        </a:rPr>
                        <a:t>b) Understand the EEF Toolkit and how to avoid surface level compliance with evidence</a:t>
                      </a:r>
                      <a:endParaRPr sz="1200" u="none" strike="noStrike" cap="none">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200"/>
                        <a:buFont typeface="Calibri"/>
                        <a:buNone/>
                      </a:pPr>
                      <a:endParaRPr sz="1200" u="none" strike="noStrike" cap="none">
                        <a:solidFill>
                          <a:srgbClr val="BFBFBF"/>
                        </a:solidFill>
                      </a:endParaRPr>
                    </a:p>
                  </a:txBody>
                  <a:tcPr marL="91450" marR="91450" marT="45725" marB="45725">
                    <a:solidFill>
                      <a:srgbClr val="FFFF00"/>
                    </a:solidFill>
                  </a:tcPr>
                </a:tc>
                <a:extLst>
                  <a:ext uri="{0D108BD9-81ED-4DB2-BD59-A6C34878D82A}">
                    <a16:rowId xmlns:a16="http://schemas.microsoft.com/office/drawing/2014/main" val="10001"/>
                  </a:ext>
                </a:extLst>
              </a:tr>
              <a:tr h="1626100">
                <a:tc>
                  <a:txBody>
                    <a:bodyPr/>
                    <a:lstStyle/>
                    <a:p>
                      <a:pPr marL="0" marR="0" lvl="0" indent="0" algn="l" rtl="0">
                        <a:lnSpc>
                          <a:spcPct val="100000"/>
                        </a:lnSpc>
                        <a:spcBef>
                          <a:spcPts val="0"/>
                        </a:spcBef>
                        <a:spcAft>
                          <a:spcPts val="0"/>
                        </a:spcAft>
                        <a:buClr>
                          <a:srgbClr val="000000"/>
                        </a:buClr>
                        <a:buSzPts val="1200"/>
                        <a:buFont typeface="Calibri"/>
                        <a:buNone/>
                      </a:pPr>
                      <a:r>
                        <a:rPr lang="en-GB" sz="1200" u="none" strike="noStrike" cap="none" dirty="0">
                          <a:solidFill>
                            <a:srgbClr val="000000"/>
                          </a:solidFill>
                          <a:latin typeface="Calibri"/>
                          <a:ea typeface="Calibri"/>
                          <a:cs typeface="Calibri"/>
                          <a:sym typeface="Calibri"/>
                        </a:rPr>
                        <a:t>c) Describe the tiered approach for developing a Pupil Premium strategy </a:t>
                      </a:r>
                      <a:endParaRPr sz="1200" u="none" strike="noStrike" cap="none" dirty="0">
                        <a:solidFill>
                          <a:srgbClr val="BFBFBF"/>
                        </a:solidFill>
                      </a:endParaRPr>
                    </a:p>
                  </a:txBody>
                  <a:tcPr marL="91450" marR="91450" marT="45725" marB="45725">
                    <a:solidFill>
                      <a:srgbClr val="F2F2F2"/>
                    </a:solidFill>
                  </a:tcPr>
                </a:tc>
                <a:extLst>
                  <a:ext uri="{0D108BD9-81ED-4DB2-BD59-A6C34878D82A}">
                    <a16:rowId xmlns:a16="http://schemas.microsoft.com/office/drawing/2014/main" val="10002"/>
                  </a:ext>
                </a:extLst>
              </a:tr>
              <a:tr h="1394050">
                <a:tc>
                  <a:txBody>
                    <a:bodyPr/>
                    <a:lstStyle/>
                    <a:p>
                      <a:pPr marL="0" marR="0" lvl="0" indent="0" algn="l" rtl="0">
                        <a:lnSpc>
                          <a:spcPct val="107000"/>
                        </a:lnSpc>
                        <a:spcBef>
                          <a:spcPts val="0"/>
                        </a:spcBef>
                        <a:spcAft>
                          <a:spcPts val="0"/>
                        </a:spcAft>
                        <a:buClr>
                          <a:srgbClr val="000000"/>
                        </a:buClr>
                        <a:buSzPts val="1200"/>
                        <a:buFont typeface="Calibri"/>
                        <a:buNone/>
                      </a:pPr>
                      <a:r>
                        <a:rPr lang="en-GB" sz="1200" u="none" strike="noStrike" cap="none">
                          <a:solidFill>
                            <a:srgbClr val="000000"/>
                          </a:solidFill>
                          <a:latin typeface="Calibri"/>
                          <a:ea typeface="Calibri"/>
                          <a:cs typeface="Calibri"/>
                          <a:sym typeface="Calibri"/>
                        </a:rPr>
                        <a:t>d) Using data to accurately identify priorities</a:t>
                      </a:r>
                      <a:endParaRPr sz="1200" u="none" strike="noStrike" cap="none">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1200"/>
                        <a:buFont typeface="Calibri"/>
                        <a:buNone/>
                      </a:pPr>
                      <a:endParaRPr sz="1200" u="none" strike="noStrike" cap="none">
                        <a:solidFill>
                          <a:srgbClr val="BFBFBF"/>
                        </a:solidFill>
                      </a:endParaRPr>
                    </a:p>
                  </a:txBody>
                  <a:tcPr marL="91450" marR="91450" marT="45725" marB="45725">
                    <a:solidFill>
                      <a:srgbClr val="F2F2F2"/>
                    </a:solidFill>
                  </a:tcPr>
                </a:tc>
                <a:extLst>
                  <a:ext uri="{0D108BD9-81ED-4DB2-BD59-A6C34878D82A}">
                    <a16:rowId xmlns:a16="http://schemas.microsoft.com/office/drawing/2014/main" val="10003"/>
                  </a:ext>
                </a:extLst>
              </a:tr>
            </a:tbl>
          </a:graphicData>
        </a:graphic>
      </p:graphicFrame>
      <p:sp>
        <p:nvSpPr>
          <p:cNvPr id="532" name="Google Shape;532;p25"/>
          <p:cNvSpPr txBox="1"/>
          <p:nvPr/>
        </p:nvSpPr>
        <p:spPr>
          <a:xfrm>
            <a:off x="1422401" y="14970"/>
            <a:ext cx="8906932" cy="1008170"/>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GB" sz="3800" b="1" dirty="0">
                <a:solidFill>
                  <a:schemeClr val="accent2"/>
                </a:solidFill>
                <a:latin typeface="Calibri"/>
                <a:ea typeface="Calibri"/>
                <a:cs typeface="Calibri"/>
                <a:sym typeface="Calibri"/>
              </a:rPr>
              <a:t>Teaching makes the biggest difference</a:t>
            </a:r>
            <a:endParaRPr sz="3800" b="1" dirty="0">
              <a:solidFill>
                <a:schemeClr val="accent2"/>
              </a:solidFill>
            </a:endParaRPr>
          </a:p>
        </p:txBody>
      </p:sp>
      <p:pic>
        <p:nvPicPr>
          <p:cNvPr id="3" name="Picture 2" descr="Graphical user interface, text&#10;&#10;Description automatically generated">
            <a:extLst>
              <a:ext uri="{FF2B5EF4-FFF2-40B4-BE49-F238E27FC236}">
                <a16:creationId xmlns:a16="http://schemas.microsoft.com/office/drawing/2014/main" id="{BBDE8CD3-7AAC-7A42-8311-01DA36F4A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182" y="1195400"/>
            <a:ext cx="10329333" cy="5506266"/>
          </a:xfrm>
          <a:prstGeom prst="rect">
            <a:avLst/>
          </a:prstGeom>
          <a:effectLst>
            <a:outerShdw blurRad="391577" dist="50800" dir="5400000" sx="97853" sy="97853" algn="ctr" rotWithShape="0">
              <a:srgbClr val="000000">
                <a:alpha val="75000"/>
              </a:srgbClr>
            </a:outerShdw>
          </a:effectLst>
        </p:spPr>
      </p:pic>
    </p:spTree>
    <p:extLst>
      <p:ext uri="{BB962C8B-B14F-4D97-AF65-F5344CB8AC3E}">
        <p14:creationId xmlns:p14="http://schemas.microsoft.com/office/powerpoint/2010/main" val="2156533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EAB1-BFEC-454F-B6C2-796E95F4262F}"/>
              </a:ext>
            </a:extLst>
          </p:cNvPr>
          <p:cNvSpPr>
            <a:spLocks noGrp="1"/>
          </p:cNvSpPr>
          <p:nvPr>
            <p:ph type="title"/>
          </p:nvPr>
        </p:nvSpPr>
        <p:spPr/>
        <p:txBody>
          <a:bodyPr/>
          <a:lstStyle/>
          <a:p>
            <a:r>
              <a:rPr lang="en-US" b="1" u="sng">
                <a:cs typeface="Calibri Light"/>
              </a:rPr>
              <a:t>Why is there the need to focus on the disadvantaged?</a:t>
            </a:r>
          </a:p>
        </p:txBody>
      </p:sp>
      <p:pic>
        <p:nvPicPr>
          <p:cNvPr id="5" name="Picture 4"/>
          <p:cNvPicPr>
            <a:picLocks noChangeAspect="1"/>
          </p:cNvPicPr>
          <p:nvPr/>
        </p:nvPicPr>
        <p:blipFill>
          <a:blip r:embed="rId3"/>
          <a:stretch>
            <a:fillRect/>
          </a:stretch>
        </p:blipFill>
        <p:spPr>
          <a:xfrm>
            <a:off x="2401621" y="1690688"/>
            <a:ext cx="6407451" cy="4090771"/>
          </a:xfrm>
          <a:prstGeom prst="rect">
            <a:avLst/>
          </a:prstGeom>
        </p:spPr>
      </p:pic>
    </p:spTree>
    <p:extLst>
      <p:ext uri="{BB962C8B-B14F-4D97-AF65-F5344CB8AC3E}">
        <p14:creationId xmlns:p14="http://schemas.microsoft.com/office/powerpoint/2010/main" val="37197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E203-EFD2-4AEB-BABA-AB98263A64EC}"/>
              </a:ext>
            </a:extLst>
          </p:cNvPr>
          <p:cNvSpPr>
            <a:spLocks noGrp="1"/>
          </p:cNvSpPr>
          <p:nvPr>
            <p:ph type="title"/>
          </p:nvPr>
        </p:nvSpPr>
        <p:spPr/>
        <p:txBody>
          <a:bodyPr/>
          <a:lstStyle/>
          <a:p>
            <a:r>
              <a:rPr lang="en-US" b="1" u="sng">
                <a:cs typeface="Calibri Light"/>
              </a:rPr>
              <a:t>Evidence</a:t>
            </a:r>
            <a:br>
              <a:rPr lang="en-US" b="1" u="sng">
                <a:cs typeface="Calibri Light"/>
              </a:rPr>
            </a:br>
            <a:endParaRPr lang="en-US" b="1" u="sng">
              <a:cs typeface="Calibri Light"/>
            </a:endParaRPr>
          </a:p>
        </p:txBody>
      </p:sp>
      <p:sp>
        <p:nvSpPr>
          <p:cNvPr id="3" name="Content Placeholder 2">
            <a:extLst>
              <a:ext uri="{FF2B5EF4-FFF2-40B4-BE49-F238E27FC236}">
                <a16:creationId xmlns:a16="http://schemas.microsoft.com/office/drawing/2014/main" id="{1A6E65B6-48E9-461F-9330-9A3FCABBD639}"/>
              </a:ext>
            </a:extLst>
          </p:cNvPr>
          <p:cNvSpPr>
            <a:spLocks noGrp="1"/>
          </p:cNvSpPr>
          <p:nvPr>
            <p:ph idx="1"/>
          </p:nvPr>
        </p:nvSpPr>
        <p:spPr>
          <a:xfrm>
            <a:off x="780691" y="1250531"/>
            <a:ext cx="10515600" cy="4351338"/>
          </a:xfrm>
        </p:spPr>
        <p:txBody>
          <a:bodyPr vert="horz" lIns="91440" tIns="45720" rIns="91440" bIns="45720" rtlCol="0" anchor="t">
            <a:normAutofit/>
          </a:bodyPr>
          <a:lstStyle/>
          <a:p>
            <a:r>
              <a:rPr lang="en-US">
                <a:ea typeface="+mn-lt"/>
                <a:cs typeface="+mn-lt"/>
              </a:rPr>
              <a:t>Disadvantaged children start school behind their more advantaged peers, and the gap in performance widens as they progress through the education system.</a:t>
            </a:r>
            <a:endParaRPr lang="en-US"/>
          </a:p>
        </p:txBody>
      </p:sp>
      <p:sp>
        <p:nvSpPr>
          <p:cNvPr id="5" name="TextBox 4">
            <a:extLst>
              <a:ext uri="{FF2B5EF4-FFF2-40B4-BE49-F238E27FC236}">
                <a16:creationId xmlns:a16="http://schemas.microsoft.com/office/drawing/2014/main" id="{EC17B015-D193-4A13-89BA-BEC5E8FB1627}"/>
              </a:ext>
            </a:extLst>
          </p:cNvPr>
          <p:cNvSpPr txBox="1"/>
          <p:nvPr/>
        </p:nvSpPr>
        <p:spPr>
          <a:xfrm>
            <a:off x="784105" y="2868822"/>
            <a:ext cx="1079452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ea typeface="+mn-lt"/>
                <a:cs typeface="+mn-lt"/>
              </a:rPr>
              <a:t>Analysis shows that, on average, disadvantaged pupils are 4.3 months behind in the early years phase, 9.4 months behind in primary school, and 18.4 months behind at Key Stage 4, with persistently disadvantaged pupils 23.4 months behind at KS4.</a:t>
            </a:r>
            <a:endParaRPr lang="en-US" sz="2800">
              <a:cs typeface="Calibri"/>
            </a:endParaRPr>
          </a:p>
        </p:txBody>
      </p:sp>
    </p:spTree>
    <p:extLst>
      <p:ext uri="{BB962C8B-B14F-4D97-AF65-F5344CB8AC3E}">
        <p14:creationId xmlns:p14="http://schemas.microsoft.com/office/powerpoint/2010/main" val="57259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effectLst>
                  <a:outerShdw blurRad="38100" dist="38100" dir="2700000" algn="tl">
                    <a:srgbClr val="000000">
                      <a:alpha val="43137"/>
                    </a:srgbClr>
                  </a:outerShdw>
                </a:effectLst>
              </a:rPr>
              <a:t>Data Analysis</a:t>
            </a:r>
          </a:p>
        </p:txBody>
      </p:sp>
      <p:sp>
        <p:nvSpPr>
          <p:cNvPr id="3" name="Content Placeholder 2"/>
          <p:cNvSpPr>
            <a:spLocks noGrp="1"/>
          </p:cNvSpPr>
          <p:nvPr>
            <p:ph idx="1"/>
          </p:nvPr>
        </p:nvSpPr>
        <p:spPr>
          <a:xfrm>
            <a:off x="838200" y="1484102"/>
            <a:ext cx="10515600" cy="4351338"/>
          </a:xfrm>
        </p:spPr>
        <p:txBody>
          <a:bodyPr/>
          <a:lstStyle/>
          <a:p>
            <a:r>
              <a:rPr lang="en-GB" dirty="0"/>
              <a:t>Most schools will have had their mocks – what is the disadvantaged gap in your schools?</a:t>
            </a:r>
          </a:p>
          <a:p>
            <a:r>
              <a:rPr lang="en-GB" dirty="0"/>
              <a:t>Thinking of your classes – do you have an attainment gap – is disadvantaged – non-disadvantaged, SEND, Gender, Ethnicity</a:t>
            </a:r>
          </a:p>
        </p:txBody>
      </p:sp>
    </p:spTree>
    <p:extLst>
      <p:ext uri="{BB962C8B-B14F-4D97-AF65-F5344CB8AC3E}">
        <p14:creationId xmlns:p14="http://schemas.microsoft.com/office/powerpoint/2010/main" val="683371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0244-B746-4DAF-8166-F5B4FDCE9243}"/>
              </a:ext>
            </a:extLst>
          </p:cNvPr>
          <p:cNvSpPr>
            <a:spLocks noGrp="1"/>
          </p:cNvSpPr>
          <p:nvPr>
            <p:ph type="title"/>
          </p:nvPr>
        </p:nvSpPr>
        <p:spPr/>
        <p:txBody>
          <a:bodyPr/>
          <a:lstStyle/>
          <a:p>
            <a:r>
              <a:rPr lang="en-US" b="1" u="sng">
                <a:cs typeface="Calibri Light"/>
              </a:rPr>
              <a:t>Barriers to learning and achivement</a:t>
            </a:r>
          </a:p>
        </p:txBody>
      </p:sp>
      <p:pic>
        <p:nvPicPr>
          <p:cNvPr id="6" name="Picture 6" descr="A screenshot of a cell phone&#10;&#10;Description generated with very high confidence">
            <a:extLst>
              <a:ext uri="{FF2B5EF4-FFF2-40B4-BE49-F238E27FC236}">
                <a16:creationId xmlns:a16="http://schemas.microsoft.com/office/drawing/2014/main" id="{75090C72-AB05-4949-A5F8-366C24B2728B}"/>
              </a:ext>
            </a:extLst>
          </p:cNvPr>
          <p:cNvPicPr>
            <a:picLocks noChangeAspect="1"/>
          </p:cNvPicPr>
          <p:nvPr/>
        </p:nvPicPr>
        <p:blipFill rotWithShape="1">
          <a:blip r:embed="rId2"/>
          <a:srcRect l="21990" t="31481" r="21466" b="24074"/>
          <a:stretch/>
        </p:blipFill>
        <p:spPr>
          <a:xfrm>
            <a:off x="1906437" y="1881475"/>
            <a:ext cx="5389886" cy="2410752"/>
          </a:xfrm>
          <a:prstGeom prst="rect">
            <a:avLst/>
          </a:prstGeom>
        </p:spPr>
      </p:pic>
      <p:pic>
        <p:nvPicPr>
          <p:cNvPr id="4" name="Picture 3"/>
          <p:cNvPicPr>
            <a:picLocks noChangeAspect="1"/>
          </p:cNvPicPr>
          <p:nvPr/>
        </p:nvPicPr>
        <p:blipFill>
          <a:blip r:embed="rId3"/>
          <a:stretch>
            <a:fillRect/>
          </a:stretch>
        </p:blipFill>
        <p:spPr>
          <a:xfrm>
            <a:off x="8026650" y="1520002"/>
            <a:ext cx="3327150" cy="2124185"/>
          </a:xfrm>
          <a:prstGeom prst="rect">
            <a:avLst/>
          </a:prstGeom>
        </p:spPr>
      </p:pic>
    </p:spTree>
    <p:extLst>
      <p:ext uri="{BB962C8B-B14F-4D97-AF65-F5344CB8AC3E}">
        <p14:creationId xmlns:p14="http://schemas.microsoft.com/office/powerpoint/2010/main" val="375131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93065"/>
            <a:ext cx="12122727" cy="1022466"/>
          </a:xfrm>
        </p:spPr>
        <p:txBody>
          <a:bodyPr>
            <a:noAutofit/>
          </a:bodyPr>
          <a:lstStyle/>
          <a:p>
            <a:r>
              <a:rPr lang="en-GB" sz="4000" b="1" spc="200" dirty="0">
                <a:solidFill>
                  <a:srgbClr val="FDE001"/>
                </a:solidFill>
              </a:rPr>
              <a:t>Social Mobility for All</a:t>
            </a:r>
          </a:p>
          <a:p>
            <a:r>
              <a:rPr lang="en-GB" sz="2800" spc="300" dirty="0">
                <a:solidFill>
                  <a:schemeClr val="bg1"/>
                </a:solidFill>
              </a:rPr>
              <a:t>Closing the Attainment Gap</a:t>
            </a:r>
          </a:p>
        </p:txBody>
      </p:sp>
      <p:sp>
        <p:nvSpPr>
          <p:cNvPr id="2" name="Rectangle 1"/>
          <p:cNvSpPr/>
          <p:nvPr/>
        </p:nvSpPr>
        <p:spPr>
          <a:xfrm>
            <a:off x="257174" y="97381"/>
            <a:ext cx="11760200" cy="7344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7063" indent="92075" algn="ctr"/>
            <a:r>
              <a:rPr lang="en-GB" sz="4400" b="1" dirty="0">
                <a:solidFill>
                  <a:srgbClr val="FEE001"/>
                </a:solidFill>
                <a:latin typeface="Tw Cen MT" panose="020B0602020104020603" pitchFamily="34" charset="0"/>
              </a:rPr>
              <a:t>Central Training: </a:t>
            </a:r>
            <a:r>
              <a:rPr lang="en-GB" sz="4400" dirty="0">
                <a:solidFill>
                  <a:srgbClr val="FEE001"/>
                </a:solidFill>
                <a:latin typeface="Tw Cen MT" panose="020B0602020104020603" pitchFamily="34" charset="0"/>
              </a:rPr>
              <a:t>General Professional Studies</a:t>
            </a:r>
          </a:p>
        </p:txBody>
      </p:sp>
      <p:pic>
        <p:nvPicPr>
          <p:cNvPr id="2050" name="Picture 2" descr="Ofsted Outstanding Logo | Aylesbury Town Counc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4" y="97381"/>
            <a:ext cx="733251" cy="73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538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9308-CCAA-45AC-ABCA-CA820B99809F}"/>
              </a:ext>
            </a:extLst>
          </p:cNvPr>
          <p:cNvSpPr>
            <a:spLocks noGrp="1"/>
          </p:cNvSpPr>
          <p:nvPr>
            <p:ph type="title"/>
          </p:nvPr>
        </p:nvSpPr>
        <p:spPr/>
        <p:txBody>
          <a:bodyPr/>
          <a:lstStyle/>
          <a:p>
            <a:r>
              <a:rPr lang="en-US" b="1" u="sng">
                <a:cs typeface="Calibri Light"/>
              </a:rPr>
              <a:t>Multi-faceted Problem</a:t>
            </a:r>
            <a:br>
              <a:rPr lang="en-US" b="1" u="sng">
                <a:cs typeface="Calibri Light"/>
              </a:rPr>
            </a:br>
            <a:endParaRPr lang="en-US" b="1" u="sng"/>
          </a:p>
        </p:txBody>
      </p:sp>
      <p:sp>
        <p:nvSpPr>
          <p:cNvPr id="4" name="TextBox 3">
            <a:extLst>
              <a:ext uri="{FF2B5EF4-FFF2-40B4-BE49-F238E27FC236}">
                <a16:creationId xmlns:a16="http://schemas.microsoft.com/office/drawing/2014/main" id="{25F95362-C94A-48E2-B9B1-E59CF6581B05}"/>
              </a:ext>
            </a:extLst>
          </p:cNvPr>
          <p:cNvSpPr txBox="1"/>
          <p:nvPr/>
        </p:nvSpPr>
        <p:spPr>
          <a:xfrm>
            <a:off x="1423392" y="1690688"/>
            <a:ext cx="583672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a:rPr>
              <a:t>Perinatal Studies</a:t>
            </a:r>
          </a:p>
          <a:p>
            <a:pPr marL="285750" indent="-285750">
              <a:buFont typeface="Arial"/>
              <a:buChar char="•"/>
            </a:pPr>
            <a:r>
              <a:rPr lang="en-US" dirty="0">
                <a:cs typeface="Calibri"/>
              </a:rPr>
              <a:t>Material Deprivation</a:t>
            </a:r>
          </a:p>
          <a:p>
            <a:pPr marL="285750" indent="-285750">
              <a:buFont typeface="Arial"/>
              <a:buChar char="•"/>
            </a:pPr>
            <a:r>
              <a:rPr lang="en-US" dirty="0">
                <a:cs typeface="Calibri"/>
              </a:rPr>
              <a:t>Attachment Disorder</a:t>
            </a:r>
          </a:p>
          <a:p>
            <a:pPr marL="285750" indent="-285750">
              <a:buFont typeface="Arial"/>
              <a:buChar char="•"/>
            </a:pPr>
            <a:r>
              <a:rPr lang="en-US" dirty="0">
                <a:cs typeface="Calibri"/>
              </a:rPr>
              <a:t>Adverse Childhood Experiences</a:t>
            </a:r>
          </a:p>
          <a:p>
            <a:pPr marL="285750" indent="-285750">
              <a:buFont typeface="Arial"/>
              <a:buChar char="•"/>
            </a:pPr>
            <a:r>
              <a:rPr lang="en-US" dirty="0">
                <a:cs typeface="Calibri"/>
              </a:rPr>
              <a:t>Maternal Psychological </a:t>
            </a:r>
          </a:p>
          <a:p>
            <a:pPr marL="285750" indent="-285750">
              <a:buFont typeface="Arial"/>
              <a:buChar char="•"/>
            </a:pPr>
            <a:r>
              <a:rPr lang="en-US" dirty="0">
                <a:cs typeface="Calibri"/>
              </a:rPr>
              <a:t>Home Learning Environment</a:t>
            </a:r>
          </a:p>
          <a:p>
            <a:pPr marL="285750" indent="-285750">
              <a:buFont typeface="Arial"/>
              <a:buChar char="•"/>
            </a:pPr>
            <a:r>
              <a:rPr lang="en-US" dirty="0">
                <a:cs typeface="Calibri"/>
              </a:rPr>
              <a:t>Concerted cultivation Enrichment Activities</a:t>
            </a:r>
          </a:p>
          <a:p>
            <a:pPr marL="285750" indent="-285750">
              <a:buFont typeface="Arial"/>
              <a:buChar char="•"/>
            </a:pPr>
            <a:r>
              <a:rPr lang="en-US" dirty="0">
                <a:cs typeface="Calibri"/>
              </a:rPr>
              <a:t>Private Tuition</a:t>
            </a:r>
          </a:p>
          <a:p>
            <a:pPr marL="285750" indent="-285750">
              <a:buFont typeface="Arial"/>
              <a:buChar char="•"/>
            </a:pPr>
            <a:r>
              <a:rPr lang="en-US" dirty="0">
                <a:cs typeface="Calibri"/>
              </a:rPr>
              <a:t>Quality of Teaching</a:t>
            </a:r>
          </a:p>
          <a:p>
            <a:pPr marL="285750" indent="-285750">
              <a:buFont typeface="Arial"/>
              <a:buChar char="•"/>
            </a:pPr>
            <a:r>
              <a:rPr lang="en-US" dirty="0">
                <a:cs typeface="Calibri"/>
              </a:rPr>
              <a:t>Unconscious bias</a:t>
            </a:r>
          </a:p>
          <a:p>
            <a:endParaRPr lang="en-US" dirty="0">
              <a:cs typeface="Calibri"/>
            </a:endParaRPr>
          </a:p>
        </p:txBody>
      </p:sp>
    </p:spTree>
    <p:extLst>
      <p:ext uri="{BB962C8B-B14F-4D97-AF65-F5344CB8AC3E}">
        <p14:creationId xmlns:p14="http://schemas.microsoft.com/office/powerpoint/2010/main" val="40633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0815" t="27285" r="25417"/>
          <a:stretch/>
        </p:blipFill>
        <p:spPr>
          <a:xfrm>
            <a:off x="2030688" y="2078259"/>
            <a:ext cx="1117251" cy="3860037"/>
          </a:xfrm>
          <a:prstGeom prst="rect">
            <a:avLst/>
          </a:prstGeom>
        </p:spPr>
      </p:pic>
      <p:grpSp>
        <p:nvGrpSpPr>
          <p:cNvPr id="37" name="Group 36"/>
          <p:cNvGrpSpPr/>
          <p:nvPr/>
        </p:nvGrpSpPr>
        <p:grpSpPr>
          <a:xfrm>
            <a:off x="5086642" y="750988"/>
            <a:ext cx="1069145" cy="5000005"/>
            <a:chOff x="4750190" y="802249"/>
            <a:chExt cx="1425527" cy="5000005"/>
          </a:xfrm>
        </p:grpSpPr>
        <p:sp>
          <p:nvSpPr>
            <p:cNvPr id="10" name="Rectangle 9"/>
            <p:cNvSpPr/>
            <p:nvPr/>
          </p:nvSpPr>
          <p:spPr>
            <a:xfrm>
              <a:off x="4750190" y="3666663"/>
              <a:ext cx="1425527" cy="719707"/>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a:t>Personal</a:t>
              </a:r>
            </a:p>
          </p:txBody>
        </p:sp>
        <p:sp>
          <p:nvSpPr>
            <p:cNvPr id="11" name="Rectangle 10"/>
            <p:cNvSpPr/>
            <p:nvPr/>
          </p:nvSpPr>
          <p:spPr>
            <a:xfrm>
              <a:off x="4750191" y="2234456"/>
              <a:ext cx="1308296" cy="703385"/>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a:t>Justice</a:t>
              </a:r>
            </a:p>
          </p:txBody>
        </p:sp>
        <p:sp>
          <p:nvSpPr>
            <p:cNvPr id="12" name="Rectangle 11"/>
            <p:cNvSpPr/>
            <p:nvPr/>
          </p:nvSpPr>
          <p:spPr>
            <a:xfrm>
              <a:off x="4750191" y="802249"/>
              <a:ext cx="1308296" cy="70338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Respect</a:t>
              </a:r>
            </a:p>
          </p:txBody>
        </p:sp>
        <p:sp>
          <p:nvSpPr>
            <p:cNvPr id="13" name="Rectangle 12"/>
            <p:cNvSpPr/>
            <p:nvPr/>
          </p:nvSpPr>
          <p:spPr>
            <a:xfrm>
              <a:off x="4750191" y="5098869"/>
              <a:ext cx="1308296" cy="703385"/>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a:t>Action</a:t>
              </a:r>
            </a:p>
          </p:txBody>
        </p:sp>
      </p:grpSp>
      <p:grpSp>
        <p:nvGrpSpPr>
          <p:cNvPr id="36" name="Group 35"/>
          <p:cNvGrpSpPr/>
          <p:nvPr/>
        </p:nvGrpSpPr>
        <p:grpSpPr>
          <a:xfrm>
            <a:off x="3191900" y="1102680"/>
            <a:ext cx="1894743" cy="4296620"/>
            <a:chOff x="2590799" y="1076853"/>
            <a:chExt cx="2526324" cy="4296620"/>
          </a:xfrm>
        </p:grpSpPr>
        <p:sp>
          <p:nvSpPr>
            <p:cNvPr id="9" name="Rectangle 8"/>
            <p:cNvSpPr/>
            <p:nvPr/>
          </p:nvSpPr>
          <p:spPr>
            <a:xfrm>
              <a:off x="2590799" y="2926080"/>
              <a:ext cx="1308296" cy="703385"/>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a:t>Loyalty</a:t>
              </a:r>
            </a:p>
          </p:txBody>
        </p:sp>
        <p:cxnSp>
          <p:nvCxnSpPr>
            <p:cNvPr id="15" name="Straight Connector 14"/>
            <p:cNvCxnSpPr>
              <a:stCxn id="9" idx="3"/>
              <a:endCxn id="12" idx="1"/>
            </p:cNvCxnSpPr>
            <p:nvPr/>
          </p:nvCxnSpPr>
          <p:spPr>
            <a:xfrm flipV="1">
              <a:off x="3899095" y="1076853"/>
              <a:ext cx="1218028" cy="22009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3"/>
              <a:endCxn id="11" idx="1"/>
            </p:cNvCxnSpPr>
            <p:nvPr/>
          </p:nvCxnSpPr>
          <p:spPr>
            <a:xfrm flipV="1">
              <a:off x="3899095" y="2509060"/>
              <a:ext cx="1218028" cy="76871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0" idx="1"/>
            </p:cNvCxnSpPr>
            <p:nvPr/>
          </p:nvCxnSpPr>
          <p:spPr>
            <a:xfrm>
              <a:off x="3909059" y="3224234"/>
              <a:ext cx="1208064" cy="72519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3"/>
              <a:endCxn id="13" idx="1"/>
            </p:cNvCxnSpPr>
            <p:nvPr/>
          </p:nvCxnSpPr>
          <p:spPr>
            <a:xfrm>
              <a:off x="3899095" y="3277773"/>
              <a:ext cx="1218028" cy="20957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6067864" y="863501"/>
            <a:ext cx="2904978" cy="4741003"/>
            <a:chOff x="6058487" y="925889"/>
            <a:chExt cx="3873304" cy="4741003"/>
          </a:xfrm>
        </p:grpSpPr>
        <p:cxnSp>
          <p:nvCxnSpPr>
            <p:cNvPr id="25" name="Straight Connector 24"/>
            <p:cNvCxnSpPr/>
            <p:nvPr/>
          </p:nvCxnSpPr>
          <p:spPr>
            <a:xfrm>
              <a:off x="6058487" y="1153941"/>
              <a:ext cx="256500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8487" y="2586148"/>
              <a:ext cx="256500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0" idx="3"/>
              <a:endCxn id="34" idx="1"/>
            </p:cNvCxnSpPr>
            <p:nvPr/>
          </p:nvCxnSpPr>
          <p:spPr>
            <a:xfrm flipV="1">
              <a:off x="6175716" y="4023118"/>
              <a:ext cx="2361919" cy="145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58487" y="5443917"/>
              <a:ext cx="256500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623495" y="925889"/>
              <a:ext cx="1101969"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Expert</a:t>
              </a:r>
            </a:p>
          </p:txBody>
        </p:sp>
        <p:sp>
          <p:nvSpPr>
            <p:cNvPr id="33" name="Rectangle 32"/>
            <p:cNvSpPr/>
            <p:nvPr/>
          </p:nvSpPr>
          <p:spPr>
            <a:xfrm>
              <a:off x="8431798" y="2353410"/>
              <a:ext cx="1394156" cy="511313"/>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Inclusion</a:t>
              </a:r>
            </a:p>
          </p:txBody>
        </p:sp>
        <p:sp>
          <p:nvSpPr>
            <p:cNvPr id="34" name="Rectangle 33"/>
            <p:cNvSpPr/>
            <p:nvPr/>
          </p:nvSpPr>
          <p:spPr>
            <a:xfrm>
              <a:off x="8537635" y="3802023"/>
              <a:ext cx="1187829" cy="442189"/>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a:t>By Name</a:t>
              </a:r>
            </a:p>
          </p:txBody>
        </p:sp>
        <p:sp>
          <p:nvSpPr>
            <p:cNvPr id="35" name="Rectangle 34"/>
            <p:cNvSpPr/>
            <p:nvPr/>
          </p:nvSpPr>
          <p:spPr>
            <a:xfrm>
              <a:off x="8643427" y="5234230"/>
              <a:ext cx="1288364"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a:t>Purposeful</a:t>
              </a:r>
            </a:p>
          </p:txBody>
        </p:sp>
      </p:grpSp>
      <p:grpSp>
        <p:nvGrpSpPr>
          <p:cNvPr id="85" name="Group 84"/>
          <p:cNvGrpSpPr/>
          <p:nvPr/>
        </p:nvGrpSpPr>
        <p:grpSpPr>
          <a:xfrm>
            <a:off x="8818099" y="369589"/>
            <a:ext cx="1705711" cy="1563783"/>
            <a:chOff x="9725462" y="369587"/>
            <a:chExt cx="2274280" cy="1563783"/>
          </a:xfrm>
        </p:grpSpPr>
        <p:cxnSp>
          <p:nvCxnSpPr>
            <p:cNvPr id="41" name="Straight Connector 40"/>
            <p:cNvCxnSpPr>
              <a:stCxn id="32" idx="3"/>
              <a:endCxn id="38" idx="1"/>
            </p:cNvCxnSpPr>
            <p:nvPr/>
          </p:nvCxnSpPr>
          <p:spPr>
            <a:xfrm flipV="1">
              <a:off x="9725462" y="585918"/>
              <a:ext cx="569744" cy="4939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295205" y="369587"/>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Gatekeeper to success</a:t>
              </a:r>
            </a:p>
          </p:txBody>
        </p:sp>
        <p:sp>
          <p:nvSpPr>
            <p:cNvPr id="39" name="Rectangle 38"/>
            <p:cNvSpPr/>
            <p:nvPr/>
          </p:nvSpPr>
          <p:spPr>
            <a:xfrm>
              <a:off x="10295204" y="937610"/>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Subject Knowledge </a:t>
              </a:r>
            </a:p>
          </p:txBody>
        </p:sp>
        <p:sp>
          <p:nvSpPr>
            <p:cNvPr id="40" name="Rectangle 39"/>
            <p:cNvSpPr/>
            <p:nvPr/>
          </p:nvSpPr>
          <p:spPr>
            <a:xfrm>
              <a:off x="10295203" y="1500708"/>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Enthusiasm for subject</a:t>
              </a:r>
            </a:p>
          </p:txBody>
        </p:sp>
        <p:cxnSp>
          <p:nvCxnSpPr>
            <p:cNvPr id="44" name="Straight Connector 43"/>
            <p:cNvCxnSpPr>
              <a:stCxn id="32" idx="3"/>
            </p:cNvCxnSpPr>
            <p:nvPr/>
          </p:nvCxnSpPr>
          <p:spPr>
            <a:xfrm>
              <a:off x="9725463" y="1079830"/>
              <a:ext cx="569738" cy="1172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2" idx="3"/>
              <a:endCxn id="40" idx="1"/>
            </p:cNvCxnSpPr>
            <p:nvPr/>
          </p:nvCxnSpPr>
          <p:spPr>
            <a:xfrm>
              <a:off x="9725463" y="1079830"/>
              <a:ext cx="569740" cy="63720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8893465" y="2078260"/>
            <a:ext cx="1612757" cy="1007481"/>
            <a:chOff x="9825951" y="2078258"/>
            <a:chExt cx="2150343" cy="1007481"/>
          </a:xfrm>
        </p:grpSpPr>
        <p:sp>
          <p:nvSpPr>
            <p:cNvPr id="48" name="Rectangle 47"/>
            <p:cNvSpPr/>
            <p:nvPr/>
          </p:nvSpPr>
          <p:spPr>
            <a:xfrm>
              <a:off x="10271757" y="2078258"/>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Rewards</a:t>
              </a:r>
            </a:p>
          </p:txBody>
        </p:sp>
        <p:sp>
          <p:nvSpPr>
            <p:cNvPr id="49" name="Rectangle 48"/>
            <p:cNvSpPr/>
            <p:nvPr/>
          </p:nvSpPr>
          <p:spPr>
            <a:xfrm>
              <a:off x="10271756" y="2653077"/>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Fair Play</a:t>
              </a:r>
            </a:p>
          </p:txBody>
        </p:sp>
        <p:cxnSp>
          <p:nvCxnSpPr>
            <p:cNvPr id="57" name="Straight Connector 56"/>
            <p:cNvCxnSpPr>
              <a:stCxn id="33" idx="3"/>
              <a:endCxn id="48" idx="1"/>
            </p:cNvCxnSpPr>
            <p:nvPr/>
          </p:nvCxnSpPr>
          <p:spPr>
            <a:xfrm flipV="1">
              <a:off x="9825951" y="2294589"/>
              <a:ext cx="445805" cy="25208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3" idx="3"/>
              <a:endCxn id="49" idx="1"/>
            </p:cNvCxnSpPr>
            <p:nvPr/>
          </p:nvCxnSpPr>
          <p:spPr>
            <a:xfrm>
              <a:off x="9825951" y="2546677"/>
              <a:ext cx="445805" cy="32273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8816341" y="3234003"/>
            <a:ext cx="1689878" cy="1585031"/>
            <a:chOff x="9723122" y="3234001"/>
            <a:chExt cx="2253170" cy="1585031"/>
          </a:xfrm>
        </p:grpSpPr>
        <p:sp>
          <p:nvSpPr>
            <p:cNvPr id="51" name="Rectangle 50"/>
            <p:cNvSpPr/>
            <p:nvPr/>
          </p:nvSpPr>
          <p:spPr>
            <a:xfrm>
              <a:off x="10271754" y="3811551"/>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Model of virtues</a:t>
              </a:r>
            </a:p>
          </p:txBody>
        </p:sp>
        <p:sp>
          <p:nvSpPr>
            <p:cNvPr id="52" name="Rectangle 51"/>
            <p:cNvSpPr/>
            <p:nvPr/>
          </p:nvSpPr>
          <p:spPr>
            <a:xfrm>
              <a:off x="10271755" y="3234001"/>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Caring who they are</a:t>
              </a:r>
            </a:p>
          </p:txBody>
        </p:sp>
        <p:sp>
          <p:nvSpPr>
            <p:cNvPr id="53" name="Rectangle 52"/>
            <p:cNvSpPr/>
            <p:nvPr/>
          </p:nvSpPr>
          <p:spPr>
            <a:xfrm>
              <a:off x="10271753" y="4386370"/>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Mentor </a:t>
              </a:r>
            </a:p>
          </p:txBody>
        </p:sp>
        <p:cxnSp>
          <p:nvCxnSpPr>
            <p:cNvPr id="61" name="Straight Connector 60"/>
            <p:cNvCxnSpPr>
              <a:endCxn id="52" idx="1"/>
            </p:cNvCxnSpPr>
            <p:nvPr/>
          </p:nvCxnSpPr>
          <p:spPr>
            <a:xfrm flipV="1">
              <a:off x="9725462" y="3450332"/>
              <a:ext cx="546293" cy="5604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51" idx="1"/>
            </p:cNvCxnSpPr>
            <p:nvPr/>
          </p:nvCxnSpPr>
          <p:spPr>
            <a:xfrm>
              <a:off x="9725463" y="3976718"/>
              <a:ext cx="546291" cy="511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53" idx="1"/>
            </p:cNvCxnSpPr>
            <p:nvPr/>
          </p:nvCxnSpPr>
          <p:spPr>
            <a:xfrm>
              <a:off x="9723122" y="3956803"/>
              <a:ext cx="548631" cy="64589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8972844" y="4960805"/>
            <a:ext cx="1533374" cy="1538325"/>
            <a:chOff x="9931791" y="4960803"/>
            <a:chExt cx="2044499" cy="1538325"/>
          </a:xfrm>
        </p:grpSpPr>
        <p:sp>
          <p:nvSpPr>
            <p:cNvPr id="54" name="Rectangle 53"/>
            <p:cNvSpPr/>
            <p:nvPr/>
          </p:nvSpPr>
          <p:spPr>
            <a:xfrm>
              <a:off x="10271753" y="4960803"/>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Effective timely feedback</a:t>
              </a:r>
            </a:p>
          </p:txBody>
        </p:sp>
        <p:sp>
          <p:nvSpPr>
            <p:cNvPr id="55" name="Rectangle 54"/>
            <p:cNvSpPr/>
            <p:nvPr/>
          </p:nvSpPr>
          <p:spPr>
            <a:xfrm>
              <a:off x="10271752" y="5515707"/>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Additional out of lesson support</a:t>
              </a:r>
            </a:p>
          </p:txBody>
        </p:sp>
        <p:sp>
          <p:nvSpPr>
            <p:cNvPr id="56" name="Rectangle 55"/>
            <p:cNvSpPr/>
            <p:nvPr/>
          </p:nvSpPr>
          <p:spPr>
            <a:xfrm>
              <a:off x="10271752" y="6066466"/>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Extra Curricular</a:t>
              </a:r>
            </a:p>
          </p:txBody>
        </p:sp>
        <p:cxnSp>
          <p:nvCxnSpPr>
            <p:cNvPr id="67" name="Straight Connector 66"/>
            <p:cNvCxnSpPr>
              <a:endCxn id="54" idx="1"/>
            </p:cNvCxnSpPr>
            <p:nvPr/>
          </p:nvCxnSpPr>
          <p:spPr>
            <a:xfrm flipV="1">
              <a:off x="9951723" y="5177134"/>
              <a:ext cx="320030" cy="2554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56" idx="1"/>
            </p:cNvCxnSpPr>
            <p:nvPr/>
          </p:nvCxnSpPr>
          <p:spPr>
            <a:xfrm>
              <a:off x="9931791" y="5422989"/>
              <a:ext cx="339961" cy="8598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55" idx="1"/>
            </p:cNvCxnSpPr>
            <p:nvPr/>
          </p:nvCxnSpPr>
          <p:spPr>
            <a:xfrm>
              <a:off x="9965197" y="5430554"/>
              <a:ext cx="306555" cy="3014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388472" y="298694"/>
            <a:ext cx="2827607" cy="1077218"/>
          </a:xfrm>
          <a:prstGeom prst="rect">
            <a:avLst/>
          </a:prstGeom>
          <a:noFill/>
        </p:spPr>
        <p:txBody>
          <a:bodyPr wrap="square" rtlCol="0">
            <a:spAutoFit/>
          </a:bodyPr>
          <a:lstStyle/>
          <a:p>
            <a:r>
              <a:rPr lang="en-GB" sz="3200" b="1" u="sng">
                <a:solidFill>
                  <a:schemeClr val="accent1">
                    <a:lumMod val="50000"/>
                  </a:schemeClr>
                </a:solidFill>
                <a:effectLst>
                  <a:outerShdw blurRad="38100" dist="38100" dir="2700000" algn="tl">
                    <a:srgbClr val="000000">
                      <a:alpha val="43137"/>
                    </a:srgbClr>
                  </a:outerShdw>
                </a:effectLst>
              </a:rPr>
              <a:t>Teacher Character</a:t>
            </a:r>
          </a:p>
        </p:txBody>
      </p:sp>
      <p:pic>
        <p:nvPicPr>
          <p:cNvPr id="4" name="Picture 3"/>
          <p:cNvPicPr>
            <a:picLocks noChangeAspect="1"/>
          </p:cNvPicPr>
          <p:nvPr/>
        </p:nvPicPr>
        <p:blipFill rotWithShape="1">
          <a:blip r:embed="rId4"/>
          <a:srcRect l="34859" t="2787" r="32473" b="-1"/>
          <a:stretch/>
        </p:blipFill>
        <p:spPr>
          <a:xfrm>
            <a:off x="6155788" y="711477"/>
            <a:ext cx="1593166" cy="5887631"/>
          </a:xfrm>
          <a:prstGeom prst="rect">
            <a:avLst/>
          </a:prstGeom>
        </p:spPr>
      </p:pic>
    </p:spTree>
    <p:extLst>
      <p:ext uri="{BB962C8B-B14F-4D97-AF65-F5344CB8AC3E}">
        <p14:creationId xmlns:p14="http://schemas.microsoft.com/office/powerpoint/2010/main" val="166350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dissolv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dissolve">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dissolve">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dissolve">
                                      <p:cBhvr>
                                        <p:cTn id="32" dur="500"/>
                                        <p:tgtEl>
                                          <p:spTgt spid="8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dissolve">
                                      <p:cBhvr>
                                        <p:cTn id="3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0815" t="27285" r="25417"/>
          <a:stretch/>
        </p:blipFill>
        <p:spPr>
          <a:xfrm>
            <a:off x="263534" y="3124953"/>
            <a:ext cx="323960" cy="1119262"/>
          </a:xfrm>
          <a:prstGeom prst="rect">
            <a:avLst/>
          </a:prstGeom>
        </p:spPr>
      </p:pic>
      <p:grpSp>
        <p:nvGrpSpPr>
          <p:cNvPr id="37" name="Group 36"/>
          <p:cNvGrpSpPr/>
          <p:nvPr/>
        </p:nvGrpSpPr>
        <p:grpSpPr>
          <a:xfrm>
            <a:off x="1972138" y="2479900"/>
            <a:ext cx="1069145" cy="2894275"/>
            <a:chOff x="4750190" y="802249"/>
            <a:chExt cx="1425527" cy="5000005"/>
          </a:xfrm>
        </p:grpSpPr>
        <p:sp>
          <p:nvSpPr>
            <p:cNvPr id="10" name="Rectangle 9"/>
            <p:cNvSpPr/>
            <p:nvPr/>
          </p:nvSpPr>
          <p:spPr>
            <a:xfrm>
              <a:off x="4750190" y="3666663"/>
              <a:ext cx="1425527" cy="719707"/>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a:t>Personal</a:t>
              </a:r>
            </a:p>
          </p:txBody>
        </p:sp>
        <p:sp>
          <p:nvSpPr>
            <p:cNvPr id="11" name="Rectangle 10"/>
            <p:cNvSpPr/>
            <p:nvPr/>
          </p:nvSpPr>
          <p:spPr>
            <a:xfrm>
              <a:off x="4750191" y="2234456"/>
              <a:ext cx="1308296" cy="703385"/>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a:t>Justice</a:t>
              </a:r>
            </a:p>
          </p:txBody>
        </p:sp>
        <p:sp>
          <p:nvSpPr>
            <p:cNvPr id="12" name="Rectangle 11"/>
            <p:cNvSpPr/>
            <p:nvPr/>
          </p:nvSpPr>
          <p:spPr>
            <a:xfrm>
              <a:off x="4750191" y="802249"/>
              <a:ext cx="1308296" cy="703385"/>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a:t>Respect</a:t>
              </a:r>
            </a:p>
          </p:txBody>
        </p:sp>
        <p:sp>
          <p:nvSpPr>
            <p:cNvPr id="13" name="Rectangle 12"/>
            <p:cNvSpPr/>
            <p:nvPr/>
          </p:nvSpPr>
          <p:spPr>
            <a:xfrm>
              <a:off x="4750191" y="5098869"/>
              <a:ext cx="1308296" cy="703385"/>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a:t>Action</a:t>
              </a:r>
            </a:p>
          </p:txBody>
        </p:sp>
      </p:grpSp>
      <p:grpSp>
        <p:nvGrpSpPr>
          <p:cNvPr id="36" name="Group 35"/>
          <p:cNvGrpSpPr/>
          <p:nvPr/>
        </p:nvGrpSpPr>
        <p:grpSpPr>
          <a:xfrm>
            <a:off x="698778" y="2683479"/>
            <a:ext cx="1273361" cy="2487117"/>
            <a:chOff x="2590799" y="972390"/>
            <a:chExt cx="3008873" cy="6595777"/>
          </a:xfrm>
        </p:grpSpPr>
        <p:sp>
          <p:nvSpPr>
            <p:cNvPr id="9" name="Rectangle 8"/>
            <p:cNvSpPr/>
            <p:nvPr/>
          </p:nvSpPr>
          <p:spPr>
            <a:xfrm>
              <a:off x="2590799" y="2926080"/>
              <a:ext cx="1308296" cy="703385"/>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sz="1000"/>
                <a:t>Loyalty</a:t>
              </a:r>
            </a:p>
          </p:txBody>
        </p:sp>
        <p:cxnSp>
          <p:nvCxnSpPr>
            <p:cNvPr id="15" name="Straight Connector 14"/>
            <p:cNvCxnSpPr>
              <a:stCxn id="9" idx="3"/>
              <a:endCxn id="12" idx="1"/>
            </p:cNvCxnSpPr>
            <p:nvPr/>
          </p:nvCxnSpPr>
          <p:spPr>
            <a:xfrm flipV="1">
              <a:off x="3899094" y="972390"/>
              <a:ext cx="1700578" cy="230538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3"/>
              <a:endCxn id="11" idx="1"/>
            </p:cNvCxnSpPr>
            <p:nvPr/>
          </p:nvCxnSpPr>
          <p:spPr>
            <a:xfrm flipV="1">
              <a:off x="3899094" y="3170983"/>
              <a:ext cx="1700578" cy="10679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a:stCxn id="9" idx="3"/>
              <a:endCxn id="10" idx="1"/>
            </p:cNvCxnSpPr>
            <p:nvPr/>
          </p:nvCxnSpPr>
          <p:spPr>
            <a:xfrm>
              <a:off x="3899094" y="3277772"/>
              <a:ext cx="1700576" cy="210433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3"/>
              <a:endCxn id="13" idx="1"/>
            </p:cNvCxnSpPr>
            <p:nvPr/>
          </p:nvCxnSpPr>
          <p:spPr>
            <a:xfrm>
              <a:off x="3899094" y="3277772"/>
              <a:ext cx="1700578" cy="4290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2953360" y="2510922"/>
            <a:ext cx="1590218" cy="2659674"/>
            <a:chOff x="1859246" y="925889"/>
            <a:chExt cx="8764157" cy="5390721"/>
          </a:xfrm>
        </p:grpSpPr>
        <p:cxnSp>
          <p:nvCxnSpPr>
            <p:cNvPr id="25" name="Straight Connector 24"/>
            <p:cNvCxnSpPr>
              <a:cxnSpLocks/>
              <a:stCxn id="12" idx="3"/>
            </p:cNvCxnSpPr>
            <p:nvPr/>
          </p:nvCxnSpPr>
          <p:spPr>
            <a:xfrm flipV="1">
              <a:off x="1859252" y="1153940"/>
              <a:ext cx="6764241" cy="12169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11" idx="3"/>
            </p:cNvCxnSpPr>
            <p:nvPr/>
          </p:nvCxnSpPr>
          <p:spPr>
            <a:xfrm flipV="1">
              <a:off x="1859252" y="2586151"/>
              <a:ext cx="6764247" cy="36980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a:stCxn id="10" idx="3"/>
              <a:endCxn id="34" idx="1"/>
            </p:cNvCxnSpPr>
            <p:nvPr/>
          </p:nvCxnSpPr>
          <p:spPr>
            <a:xfrm flipV="1">
              <a:off x="2343815" y="4119646"/>
              <a:ext cx="2387216" cy="52621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13" idx="3"/>
            </p:cNvCxnSpPr>
            <p:nvPr/>
          </p:nvCxnSpPr>
          <p:spPr>
            <a:xfrm flipV="1">
              <a:off x="1859246" y="5443918"/>
              <a:ext cx="6764250" cy="87269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731032" y="925889"/>
              <a:ext cx="4994427" cy="839150"/>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a:t>Expert</a:t>
              </a:r>
            </a:p>
          </p:txBody>
        </p:sp>
        <p:sp>
          <p:nvSpPr>
            <p:cNvPr id="33" name="Rectangle 32"/>
            <p:cNvSpPr/>
            <p:nvPr/>
          </p:nvSpPr>
          <p:spPr>
            <a:xfrm>
              <a:off x="4731032" y="2353407"/>
              <a:ext cx="5094926" cy="817826"/>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a:t>Inclusion</a:t>
              </a:r>
            </a:p>
          </p:txBody>
        </p:sp>
        <p:sp>
          <p:nvSpPr>
            <p:cNvPr id="34" name="Rectangle 33"/>
            <p:cNvSpPr/>
            <p:nvPr/>
          </p:nvSpPr>
          <p:spPr>
            <a:xfrm>
              <a:off x="4731032" y="3593431"/>
              <a:ext cx="5892371" cy="1052430"/>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a:t>By Name</a:t>
              </a:r>
            </a:p>
          </p:txBody>
        </p:sp>
        <p:sp>
          <p:nvSpPr>
            <p:cNvPr id="35" name="Rectangle 34"/>
            <p:cNvSpPr/>
            <p:nvPr/>
          </p:nvSpPr>
          <p:spPr>
            <a:xfrm>
              <a:off x="4523989" y="5234229"/>
              <a:ext cx="5407802" cy="966393"/>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50"/>
                <a:t>Purposeful</a:t>
              </a:r>
              <a:endParaRPr lang="en-GB" sz="800"/>
            </a:p>
          </p:txBody>
        </p:sp>
      </p:grpSp>
      <p:grpSp>
        <p:nvGrpSpPr>
          <p:cNvPr id="85" name="Group 84"/>
          <p:cNvGrpSpPr/>
          <p:nvPr/>
        </p:nvGrpSpPr>
        <p:grpSpPr>
          <a:xfrm>
            <a:off x="4380650" y="1672856"/>
            <a:ext cx="1428360" cy="1108288"/>
            <a:chOff x="3808854" y="723728"/>
            <a:chExt cx="17091818" cy="2114822"/>
          </a:xfrm>
        </p:grpSpPr>
        <p:cxnSp>
          <p:nvCxnSpPr>
            <p:cNvPr id="41" name="Straight Connector 40"/>
            <p:cNvCxnSpPr>
              <a:cxnSpLocks/>
              <a:stCxn id="32" idx="3"/>
              <a:endCxn id="39" idx="1"/>
            </p:cNvCxnSpPr>
            <p:nvPr/>
          </p:nvCxnSpPr>
          <p:spPr>
            <a:xfrm flipV="1">
              <a:off x="3808854" y="1801509"/>
              <a:ext cx="6247986" cy="91642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574979" y="723728"/>
              <a:ext cx="10679215" cy="55109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a:t>Gatekeeper to success</a:t>
              </a:r>
            </a:p>
          </p:txBody>
        </p:sp>
        <p:sp>
          <p:nvSpPr>
            <p:cNvPr id="39" name="Rectangle 38"/>
            <p:cNvSpPr/>
            <p:nvPr/>
          </p:nvSpPr>
          <p:spPr>
            <a:xfrm>
              <a:off x="10056840" y="1562569"/>
              <a:ext cx="10843832" cy="477879"/>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050"/>
                <a:t>Subject Knowledge </a:t>
              </a:r>
            </a:p>
          </p:txBody>
        </p:sp>
        <p:sp>
          <p:nvSpPr>
            <p:cNvPr id="40" name="Rectangle 39"/>
            <p:cNvSpPr/>
            <p:nvPr/>
          </p:nvSpPr>
          <p:spPr>
            <a:xfrm>
              <a:off x="9820965" y="2377007"/>
              <a:ext cx="10679215" cy="461543"/>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100"/>
                <a:t>Enthusiasm for subject</a:t>
              </a:r>
            </a:p>
          </p:txBody>
        </p:sp>
        <p:cxnSp>
          <p:nvCxnSpPr>
            <p:cNvPr id="44" name="Straight Connector 43"/>
            <p:cNvCxnSpPr>
              <a:cxnSpLocks/>
              <a:stCxn id="32" idx="3"/>
              <a:endCxn id="38" idx="1"/>
            </p:cNvCxnSpPr>
            <p:nvPr/>
          </p:nvCxnSpPr>
          <p:spPr>
            <a:xfrm flipV="1">
              <a:off x="3808854" y="999274"/>
              <a:ext cx="5766125" cy="171865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a:stCxn id="32" idx="3"/>
              <a:endCxn id="40" idx="1"/>
            </p:cNvCxnSpPr>
            <p:nvPr/>
          </p:nvCxnSpPr>
          <p:spPr>
            <a:xfrm flipV="1">
              <a:off x="3808854" y="2607779"/>
              <a:ext cx="6012111" cy="110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4398885" y="3064699"/>
            <a:ext cx="1289498" cy="601966"/>
            <a:chOff x="3902639" y="1738789"/>
            <a:chExt cx="8073662" cy="1607905"/>
          </a:xfrm>
        </p:grpSpPr>
        <p:sp>
          <p:nvSpPr>
            <p:cNvPr id="48" name="Rectangle 47"/>
            <p:cNvSpPr/>
            <p:nvPr/>
          </p:nvSpPr>
          <p:spPr>
            <a:xfrm>
              <a:off x="7222519" y="1738789"/>
              <a:ext cx="4753782" cy="772131"/>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Rewards</a:t>
              </a:r>
            </a:p>
          </p:txBody>
        </p:sp>
        <p:sp>
          <p:nvSpPr>
            <p:cNvPr id="49" name="Rectangle 48"/>
            <p:cNvSpPr/>
            <p:nvPr/>
          </p:nvSpPr>
          <p:spPr>
            <a:xfrm>
              <a:off x="7479937" y="2653076"/>
              <a:ext cx="4496364" cy="693618"/>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Fair Play</a:t>
              </a:r>
            </a:p>
          </p:txBody>
        </p:sp>
        <p:cxnSp>
          <p:nvCxnSpPr>
            <p:cNvPr id="57" name="Straight Connector 56"/>
            <p:cNvCxnSpPr>
              <a:cxnSpLocks/>
              <a:stCxn id="33" idx="3"/>
              <a:endCxn id="48" idx="1"/>
            </p:cNvCxnSpPr>
            <p:nvPr/>
          </p:nvCxnSpPr>
          <p:spPr>
            <a:xfrm flipV="1">
              <a:off x="3902639" y="2124855"/>
              <a:ext cx="3319880" cy="55491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a:stCxn id="33" idx="3"/>
              <a:endCxn id="49" idx="1"/>
            </p:cNvCxnSpPr>
            <p:nvPr/>
          </p:nvCxnSpPr>
          <p:spPr>
            <a:xfrm>
              <a:off x="3902639" y="2679766"/>
              <a:ext cx="3577298" cy="32011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4543578" y="2571677"/>
            <a:ext cx="4333083" cy="2126342"/>
            <a:chOff x="7534249" y="3234001"/>
            <a:chExt cx="4442043" cy="1585031"/>
          </a:xfrm>
        </p:grpSpPr>
        <p:sp>
          <p:nvSpPr>
            <p:cNvPr id="51" name="Rectangle 50"/>
            <p:cNvSpPr/>
            <p:nvPr/>
          </p:nvSpPr>
          <p:spPr>
            <a:xfrm>
              <a:off x="10271754" y="3811551"/>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Model of virtues</a:t>
              </a:r>
            </a:p>
          </p:txBody>
        </p:sp>
        <p:sp>
          <p:nvSpPr>
            <p:cNvPr id="52" name="Rectangle 51"/>
            <p:cNvSpPr/>
            <p:nvPr/>
          </p:nvSpPr>
          <p:spPr>
            <a:xfrm>
              <a:off x="10271755" y="3234001"/>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Caring who they are</a:t>
              </a:r>
            </a:p>
          </p:txBody>
        </p:sp>
        <p:sp>
          <p:nvSpPr>
            <p:cNvPr id="53" name="Rectangle 52"/>
            <p:cNvSpPr/>
            <p:nvPr/>
          </p:nvSpPr>
          <p:spPr>
            <a:xfrm>
              <a:off x="10271753" y="4386370"/>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Mentor </a:t>
              </a:r>
            </a:p>
          </p:txBody>
        </p:sp>
        <p:cxnSp>
          <p:nvCxnSpPr>
            <p:cNvPr id="61" name="Straight Connector 60"/>
            <p:cNvCxnSpPr>
              <a:cxnSpLocks/>
              <a:stCxn id="34" idx="3"/>
              <a:endCxn id="52" idx="1"/>
            </p:cNvCxnSpPr>
            <p:nvPr/>
          </p:nvCxnSpPr>
          <p:spPr>
            <a:xfrm flipV="1">
              <a:off x="7534249" y="3450332"/>
              <a:ext cx="2737506" cy="91297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a:stCxn id="34" idx="3"/>
              <a:endCxn id="51" idx="1"/>
            </p:cNvCxnSpPr>
            <p:nvPr/>
          </p:nvCxnSpPr>
          <p:spPr>
            <a:xfrm flipV="1">
              <a:off x="7534249" y="4027882"/>
              <a:ext cx="2737505" cy="3354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a:stCxn id="34" idx="3"/>
              <a:endCxn id="53" idx="1"/>
            </p:cNvCxnSpPr>
            <p:nvPr/>
          </p:nvCxnSpPr>
          <p:spPr>
            <a:xfrm>
              <a:off x="7534249" y="4363308"/>
              <a:ext cx="2737504" cy="23939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4418088" y="4383168"/>
            <a:ext cx="1533374" cy="1538325"/>
            <a:chOff x="9931791" y="4960803"/>
            <a:chExt cx="2044499" cy="1538325"/>
          </a:xfrm>
        </p:grpSpPr>
        <p:sp>
          <p:nvSpPr>
            <p:cNvPr id="54" name="Rectangle 53"/>
            <p:cNvSpPr/>
            <p:nvPr/>
          </p:nvSpPr>
          <p:spPr>
            <a:xfrm>
              <a:off x="10271753" y="4960803"/>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Effective timely feedback</a:t>
              </a:r>
            </a:p>
          </p:txBody>
        </p:sp>
        <p:sp>
          <p:nvSpPr>
            <p:cNvPr id="55" name="Rectangle 54"/>
            <p:cNvSpPr/>
            <p:nvPr/>
          </p:nvSpPr>
          <p:spPr>
            <a:xfrm>
              <a:off x="10271752" y="5515707"/>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Additional out of lesson support</a:t>
              </a:r>
            </a:p>
          </p:txBody>
        </p:sp>
        <p:sp>
          <p:nvSpPr>
            <p:cNvPr id="56" name="Rectangle 55"/>
            <p:cNvSpPr/>
            <p:nvPr/>
          </p:nvSpPr>
          <p:spPr>
            <a:xfrm>
              <a:off x="10271752" y="6066466"/>
              <a:ext cx="1704537" cy="432662"/>
            </a:xfrm>
            <a:prstGeom prst="rect">
              <a:avLst/>
            </a:prstGeom>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a:t>Extra Curricular</a:t>
              </a:r>
            </a:p>
          </p:txBody>
        </p:sp>
        <p:cxnSp>
          <p:nvCxnSpPr>
            <p:cNvPr id="67" name="Straight Connector 66"/>
            <p:cNvCxnSpPr>
              <a:endCxn id="54" idx="1"/>
            </p:cNvCxnSpPr>
            <p:nvPr/>
          </p:nvCxnSpPr>
          <p:spPr>
            <a:xfrm flipV="1">
              <a:off x="9951723" y="5177134"/>
              <a:ext cx="320030" cy="2554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56" idx="1"/>
            </p:cNvCxnSpPr>
            <p:nvPr/>
          </p:nvCxnSpPr>
          <p:spPr>
            <a:xfrm>
              <a:off x="9931791" y="5422989"/>
              <a:ext cx="339961" cy="8598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55" idx="1"/>
            </p:cNvCxnSpPr>
            <p:nvPr/>
          </p:nvCxnSpPr>
          <p:spPr>
            <a:xfrm>
              <a:off x="9965197" y="5430554"/>
              <a:ext cx="306555" cy="3014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296893" y="369588"/>
            <a:ext cx="3381788" cy="707886"/>
          </a:xfrm>
          <a:prstGeom prst="rect">
            <a:avLst/>
          </a:prstGeom>
          <a:noFill/>
        </p:spPr>
        <p:txBody>
          <a:bodyPr wrap="square" lIns="91440" tIns="45720" rIns="91440" bIns="45720" rtlCol="0" anchor="t">
            <a:spAutoFit/>
          </a:bodyPr>
          <a:lstStyle/>
          <a:p>
            <a:r>
              <a:rPr lang="en-GB" sz="2000" b="1" u="sng">
                <a:effectLst>
                  <a:outerShdw blurRad="38100" dist="38100" dir="2700000" algn="tl">
                    <a:srgbClr val="000000">
                      <a:alpha val="43137"/>
                    </a:srgbClr>
                  </a:outerShdw>
                </a:effectLst>
              </a:rPr>
              <a:t>Teacher / Student Relationships</a:t>
            </a:r>
          </a:p>
        </p:txBody>
      </p:sp>
      <p:pic>
        <p:nvPicPr>
          <p:cNvPr id="4" name="Picture 3"/>
          <p:cNvPicPr>
            <a:picLocks noChangeAspect="1"/>
          </p:cNvPicPr>
          <p:nvPr/>
        </p:nvPicPr>
        <p:blipFill rotWithShape="1">
          <a:blip r:embed="rId4"/>
          <a:srcRect l="34859" t="2787" r="32473" b="-1"/>
          <a:stretch/>
        </p:blipFill>
        <p:spPr>
          <a:xfrm>
            <a:off x="2675837" y="2221429"/>
            <a:ext cx="981222" cy="3626159"/>
          </a:xfrm>
          <a:prstGeom prst="rect">
            <a:avLst/>
          </a:prstGeom>
        </p:spPr>
      </p:pic>
      <p:sp>
        <p:nvSpPr>
          <p:cNvPr id="2" name="Oval 1">
            <a:extLst>
              <a:ext uri="{FF2B5EF4-FFF2-40B4-BE49-F238E27FC236}">
                <a16:creationId xmlns:a16="http://schemas.microsoft.com/office/drawing/2014/main" id="{5114C730-4F94-4EC2-B776-AD905B3399EF}"/>
              </a:ext>
            </a:extLst>
          </p:cNvPr>
          <p:cNvSpPr/>
          <p:nvPr/>
        </p:nvSpPr>
        <p:spPr>
          <a:xfrm>
            <a:off x="5799236" y="1817258"/>
            <a:ext cx="4289530" cy="3536712"/>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peech Bubble: Oval 89">
            <a:extLst>
              <a:ext uri="{FF2B5EF4-FFF2-40B4-BE49-F238E27FC236}">
                <a16:creationId xmlns:a16="http://schemas.microsoft.com/office/drawing/2014/main" id="{7ABB341F-A67D-4E11-901F-45D93EE49D19}"/>
              </a:ext>
            </a:extLst>
          </p:cNvPr>
          <p:cNvSpPr/>
          <p:nvPr/>
        </p:nvSpPr>
        <p:spPr>
          <a:xfrm>
            <a:off x="7965935" y="504861"/>
            <a:ext cx="1643409" cy="935187"/>
          </a:xfrm>
          <a:prstGeom prst="wedgeEllipseCallout">
            <a:avLst>
              <a:gd name="adj1" fmla="val -20833"/>
              <a:gd name="adj2" fmla="val 86670"/>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GB"/>
              <a:t>Culture</a:t>
            </a:r>
          </a:p>
        </p:txBody>
      </p:sp>
      <p:sp>
        <p:nvSpPr>
          <p:cNvPr id="91" name="Speech Bubble: Oval 90">
            <a:extLst>
              <a:ext uri="{FF2B5EF4-FFF2-40B4-BE49-F238E27FC236}">
                <a16:creationId xmlns:a16="http://schemas.microsoft.com/office/drawing/2014/main" id="{9C5EAC04-A55C-42D1-9598-6ACAB9A10F0F}"/>
              </a:ext>
            </a:extLst>
          </p:cNvPr>
          <p:cNvSpPr/>
          <p:nvPr/>
        </p:nvSpPr>
        <p:spPr>
          <a:xfrm>
            <a:off x="9341800" y="1012913"/>
            <a:ext cx="1643409" cy="935187"/>
          </a:xfrm>
          <a:prstGeom prst="wedgeEllipseCallout">
            <a:avLst>
              <a:gd name="adj1" fmla="val -60219"/>
              <a:gd name="adj2" fmla="val 61401"/>
            </a:avLst>
          </a:prstGeom>
          <a:ln w="28575">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t>Race</a:t>
            </a:r>
          </a:p>
        </p:txBody>
      </p:sp>
      <p:sp>
        <p:nvSpPr>
          <p:cNvPr id="92" name="Speech Bubble: Oval 91">
            <a:extLst>
              <a:ext uri="{FF2B5EF4-FFF2-40B4-BE49-F238E27FC236}">
                <a16:creationId xmlns:a16="http://schemas.microsoft.com/office/drawing/2014/main" id="{9218798C-4982-4B40-BEE4-A691B1A6CB5B}"/>
              </a:ext>
            </a:extLst>
          </p:cNvPr>
          <p:cNvSpPr/>
          <p:nvPr/>
        </p:nvSpPr>
        <p:spPr>
          <a:xfrm>
            <a:off x="10137172" y="1842554"/>
            <a:ext cx="1643409" cy="935187"/>
          </a:xfrm>
          <a:prstGeom prst="wedgeEllipseCallout">
            <a:avLst>
              <a:gd name="adj1" fmla="val -64595"/>
              <a:gd name="adj2" fmla="val 41626"/>
            </a:avLst>
          </a:prstGeom>
          <a:ln w="28575">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t>Identified Gender</a:t>
            </a:r>
          </a:p>
        </p:txBody>
      </p:sp>
      <p:sp>
        <p:nvSpPr>
          <p:cNvPr id="93" name="Speech Bubble: Oval 92">
            <a:extLst>
              <a:ext uri="{FF2B5EF4-FFF2-40B4-BE49-F238E27FC236}">
                <a16:creationId xmlns:a16="http://schemas.microsoft.com/office/drawing/2014/main" id="{CB5775BC-7F92-4517-B4A4-57E0790E8DDE}"/>
              </a:ext>
            </a:extLst>
          </p:cNvPr>
          <p:cNvSpPr/>
          <p:nvPr/>
        </p:nvSpPr>
        <p:spPr>
          <a:xfrm>
            <a:off x="10393238" y="2782191"/>
            <a:ext cx="1798762" cy="935187"/>
          </a:xfrm>
          <a:prstGeom prst="wedgeEllipseCallout">
            <a:avLst>
              <a:gd name="adj1" fmla="val -65845"/>
              <a:gd name="adj2" fmla="val 21851"/>
            </a:avLst>
          </a:prstGeom>
          <a:ln w="2857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t>Sexual Orientation</a:t>
            </a:r>
          </a:p>
        </p:txBody>
      </p:sp>
      <p:sp>
        <p:nvSpPr>
          <p:cNvPr id="94" name="Speech Bubble: Oval 93">
            <a:extLst>
              <a:ext uri="{FF2B5EF4-FFF2-40B4-BE49-F238E27FC236}">
                <a16:creationId xmlns:a16="http://schemas.microsoft.com/office/drawing/2014/main" id="{CEA140B1-3D52-4116-9072-82D65D2A1690}"/>
              </a:ext>
            </a:extLst>
          </p:cNvPr>
          <p:cNvSpPr/>
          <p:nvPr/>
        </p:nvSpPr>
        <p:spPr>
          <a:xfrm>
            <a:off x="10548591" y="3776621"/>
            <a:ext cx="1643409" cy="935187"/>
          </a:xfrm>
          <a:prstGeom prst="wedgeEllipseCallout">
            <a:avLst>
              <a:gd name="adj1" fmla="val -77099"/>
              <a:gd name="adj2" fmla="val -20995"/>
            </a:avLst>
          </a:prstGeom>
          <a:ln w="28575">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t>Music / TV / film</a:t>
            </a:r>
          </a:p>
        </p:txBody>
      </p:sp>
      <p:sp>
        <p:nvSpPr>
          <p:cNvPr id="95" name="Speech Bubble: Oval 94">
            <a:extLst>
              <a:ext uri="{FF2B5EF4-FFF2-40B4-BE49-F238E27FC236}">
                <a16:creationId xmlns:a16="http://schemas.microsoft.com/office/drawing/2014/main" id="{57DE934A-36CA-45FB-A25D-3BC3A93C7DED}"/>
              </a:ext>
            </a:extLst>
          </p:cNvPr>
          <p:cNvSpPr/>
          <p:nvPr/>
        </p:nvSpPr>
        <p:spPr>
          <a:xfrm>
            <a:off x="10112461" y="4711808"/>
            <a:ext cx="1643409" cy="935187"/>
          </a:xfrm>
          <a:prstGeom prst="wedgeEllipseCallout">
            <a:avLst>
              <a:gd name="adj1" fmla="val -73348"/>
              <a:gd name="adj2" fmla="val -55052"/>
            </a:avLst>
          </a:prstGeom>
          <a:ln w="28575">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t>Sports and Hobbies</a:t>
            </a:r>
          </a:p>
        </p:txBody>
      </p:sp>
      <p:sp>
        <p:nvSpPr>
          <p:cNvPr id="96" name="Speech Bubble: Oval 95">
            <a:extLst>
              <a:ext uri="{FF2B5EF4-FFF2-40B4-BE49-F238E27FC236}">
                <a16:creationId xmlns:a16="http://schemas.microsoft.com/office/drawing/2014/main" id="{6821ACF5-3F51-483D-B456-BD80C0205A02}"/>
              </a:ext>
            </a:extLst>
          </p:cNvPr>
          <p:cNvSpPr/>
          <p:nvPr/>
        </p:nvSpPr>
        <p:spPr>
          <a:xfrm>
            <a:off x="8708966" y="5384908"/>
            <a:ext cx="1800756" cy="924913"/>
          </a:xfrm>
          <a:prstGeom prst="wedgeEllipseCallout">
            <a:avLst>
              <a:gd name="adj1" fmla="val -32086"/>
              <a:gd name="adj2" fmla="val -74131"/>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a:t>Out of School Achievements</a:t>
            </a:r>
          </a:p>
        </p:txBody>
      </p:sp>
      <p:sp>
        <p:nvSpPr>
          <p:cNvPr id="97" name="Speech Bubble: Oval 96">
            <a:extLst>
              <a:ext uri="{FF2B5EF4-FFF2-40B4-BE49-F238E27FC236}">
                <a16:creationId xmlns:a16="http://schemas.microsoft.com/office/drawing/2014/main" id="{14903B38-F06B-4A35-9058-FC5E6F313D9F}"/>
              </a:ext>
            </a:extLst>
          </p:cNvPr>
          <p:cNvSpPr/>
          <p:nvPr/>
        </p:nvSpPr>
        <p:spPr>
          <a:xfrm>
            <a:off x="7065557" y="5544676"/>
            <a:ext cx="1643409" cy="935187"/>
          </a:xfrm>
          <a:prstGeom prst="wedgeEllipseCallout">
            <a:avLst>
              <a:gd name="adj1" fmla="val 7925"/>
              <a:gd name="adj2" fmla="val -71531"/>
            </a:avLst>
          </a:prstGeom>
          <a:ln w="28575">
            <a:solidFill>
              <a:srgbClr val="FB8A0D"/>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t>Attitudes / politics / </a:t>
            </a:r>
          </a:p>
        </p:txBody>
      </p:sp>
      <p:sp>
        <p:nvSpPr>
          <p:cNvPr id="60" name="Speech Bubble: Oval 89">
            <a:extLst>
              <a:ext uri="{FF2B5EF4-FFF2-40B4-BE49-F238E27FC236}">
                <a16:creationId xmlns:a16="http://schemas.microsoft.com/office/drawing/2014/main" id="{C14EC5D5-7CEC-1249-BD0A-FA04DF95CFA1}"/>
              </a:ext>
            </a:extLst>
          </p:cNvPr>
          <p:cNvSpPr/>
          <p:nvPr/>
        </p:nvSpPr>
        <p:spPr>
          <a:xfrm>
            <a:off x="6096000" y="608860"/>
            <a:ext cx="1869935" cy="935187"/>
          </a:xfrm>
          <a:prstGeom prst="wedgeEllipseCallout">
            <a:avLst>
              <a:gd name="adj1" fmla="val 25377"/>
              <a:gd name="adj2" fmla="val 78384"/>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GB"/>
              <a:t>Financial background</a:t>
            </a:r>
          </a:p>
        </p:txBody>
      </p:sp>
    </p:spTree>
    <p:extLst>
      <p:ext uri="{BB962C8B-B14F-4D97-AF65-F5344CB8AC3E}">
        <p14:creationId xmlns:p14="http://schemas.microsoft.com/office/powerpoint/2010/main" val="372496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DD05D1-AC63-479B-AA24-28F3CF14301C}"/>
              </a:ext>
            </a:extLst>
          </p:cNvPr>
          <p:cNvSpPr txBox="1"/>
          <p:nvPr/>
        </p:nvSpPr>
        <p:spPr>
          <a:xfrm>
            <a:off x="768724" y="365312"/>
            <a:ext cx="10329582"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600" dirty="0">
                <a:cs typeface="Calibri"/>
              </a:rPr>
              <a:t>Supporting pupils to prepare for an assessment – this can be achieved through focused revision sessions and completed knowledge organisers </a:t>
            </a:r>
            <a:r>
              <a:rPr lang="en-US" sz="1600" dirty="0">
                <a:cs typeface="Calibri"/>
              </a:rPr>
              <a:t> </a:t>
            </a:r>
            <a:endParaRPr lang="en-US">
              <a:cs typeface="Calibri" panose="020F0502020204030204"/>
            </a:endParaRPr>
          </a:p>
          <a:p>
            <a:pPr marL="285750" indent="-285750">
              <a:buFont typeface="Arial"/>
              <a:buChar char="•"/>
            </a:pPr>
            <a:r>
              <a:rPr lang="en-GB" sz="1600" dirty="0">
                <a:cs typeface="Calibri"/>
              </a:rPr>
              <a:t>Identifying any learning needs early – so targeting support with personnel or strategies can be used in lessons by all staff</a:t>
            </a:r>
            <a:r>
              <a:rPr lang="en-US" sz="1600" dirty="0">
                <a:cs typeface="Calibri"/>
              </a:rPr>
              <a:t> </a:t>
            </a:r>
          </a:p>
          <a:p>
            <a:pPr marL="285750" indent="-285750">
              <a:buFont typeface="Arial"/>
              <a:buChar char="•"/>
            </a:pPr>
            <a:endParaRPr lang="en-US" sz="1600" dirty="0">
              <a:latin typeface="Calibri"/>
              <a:cs typeface="Segoe UI"/>
            </a:endParaRPr>
          </a:p>
          <a:p>
            <a:pPr marL="285750" indent="-285750">
              <a:buFont typeface="Arial"/>
              <a:buChar char="•"/>
            </a:pPr>
            <a:endParaRPr lang="en-US" sz="1600" dirty="0">
              <a:latin typeface="Calibri"/>
              <a:cs typeface="Segoe UI"/>
            </a:endParaRPr>
          </a:p>
          <a:p>
            <a:pPr marL="285750" indent="-285750">
              <a:buFont typeface="Arial"/>
              <a:buChar char="•"/>
            </a:pPr>
            <a:r>
              <a:rPr lang="en-GB" sz="1600" dirty="0">
                <a:cs typeface="Calibri"/>
              </a:rPr>
              <a:t>Personal education programme on self-belief – building resilience – staying safe and healthy behaviours</a:t>
            </a:r>
            <a:r>
              <a:rPr lang="en-US" sz="1600" dirty="0">
                <a:cs typeface="Calibri"/>
              </a:rPr>
              <a:t> </a:t>
            </a:r>
          </a:p>
          <a:p>
            <a:pPr marL="285750" indent="-285750">
              <a:buFont typeface="Arial"/>
              <a:buChar char="•"/>
            </a:pPr>
            <a:endParaRPr lang="en-US" sz="1600">
              <a:cs typeface="Calibri"/>
            </a:endParaRPr>
          </a:p>
          <a:p>
            <a:pPr marL="285750" indent="-285750">
              <a:buFont typeface="Arial"/>
              <a:buChar char="•"/>
            </a:pPr>
            <a:endParaRPr lang="en-US" sz="1600" dirty="0">
              <a:cs typeface="Calibri"/>
            </a:endParaRPr>
          </a:p>
          <a:p>
            <a:pPr marL="285750" indent="-285750">
              <a:buFont typeface="Arial"/>
              <a:buChar char="•"/>
            </a:pPr>
            <a:r>
              <a:rPr lang="en-GB" sz="1600" dirty="0">
                <a:cs typeface="Calibri"/>
              </a:rPr>
              <a:t>Develop specific behaviour support for some pupils </a:t>
            </a:r>
            <a:r>
              <a:rPr lang="en-GB" sz="1600" err="1">
                <a:cs typeface="Calibri"/>
              </a:rPr>
              <a:t>e.g</a:t>
            </a:r>
            <a:r>
              <a:rPr lang="en-GB" sz="1600" dirty="0">
                <a:cs typeface="Calibri"/>
              </a:rPr>
              <a:t> anger management, bereavement and staying safe</a:t>
            </a:r>
            <a:r>
              <a:rPr lang="en-US" sz="1600" dirty="0">
                <a:cs typeface="Calibri"/>
              </a:rPr>
              <a:t> </a:t>
            </a:r>
          </a:p>
          <a:p>
            <a:pPr marL="285750" indent="-285750">
              <a:buFont typeface="Arial"/>
              <a:buChar char="•"/>
            </a:pPr>
            <a:endParaRPr lang="en-US" sz="1600" dirty="0">
              <a:latin typeface="Calibri"/>
              <a:cs typeface="Segoe UI"/>
            </a:endParaRPr>
          </a:p>
          <a:p>
            <a:pPr marL="285750" indent="-285750">
              <a:buFont typeface="Arial"/>
              <a:buChar char="•"/>
            </a:pPr>
            <a:endParaRPr lang="en-US" sz="1600" dirty="0">
              <a:latin typeface="Calibri"/>
              <a:cs typeface="Segoe UI"/>
            </a:endParaRPr>
          </a:p>
          <a:p>
            <a:endParaRPr lang="en-US" sz="1100">
              <a:cs typeface="Calibri"/>
            </a:endParaRPr>
          </a:p>
          <a:p>
            <a:endParaRPr lang="en-US">
              <a:latin typeface="Segoe UI"/>
              <a:cs typeface="Segoe UI"/>
            </a:endParaRPr>
          </a:p>
        </p:txBody>
      </p:sp>
    </p:spTree>
    <p:extLst>
      <p:ext uri="{BB962C8B-B14F-4D97-AF65-F5344CB8AC3E}">
        <p14:creationId xmlns:p14="http://schemas.microsoft.com/office/powerpoint/2010/main" val="3278909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A7070-9D46-AE29-A71E-4BBF16D0017B}"/>
              </a:ext>
            </a:extLst>
          </p:cNvPr>
          <p:cNvSpPr>
            <a:spLocks noGrp="1"/>
          </p:cNvSpPr>
          <p:nvPr>
            <p:ph type="title"/>
          </p:nvPr>
        </p:nvSpPr>
        <p:spPr/>
        <p:txBody>
          <a:bodyPr/>
          <a:lstStyle/>
          <a:p>
            <a:r>
              <a:rPr lang="en-US" b="1" dirty="0">
                <a:cs typeface="Calibri Light"/>
              </a:rPr>
              <a:t>Monitoring.</a:t>
            </a:r>
            <a:endParaRPr lang="en-US" b="1" dirty="0"/>
          </a:p>
        </p:txBody>
      </p:sp>
      <p:sp>
        <p:nvSpPr>
          <p:cNvPr id="3" name="Content Placeholder 2">
            <a:extLst>
              <a:ext uri="{FF2B5EF4-FFF2-40B4-BE49-F238E27FC236}">
                <a16:creationId xmlns:a16="http://schemas.microsoft.com/office/drawing/2014/main" id="{0348577C-648A-1262-B917-ACFAEB5E65E7}"/>
              </a:ext>
            </a:extLst>
          </p:cNvPr>
          <p:cNvSpPr>
            <a:spLocks noGrp="1"/>
          </p:cNvSpPr>
          <p:nvPr>
            <p:ph idx="1"/>
          </p:nvPr>
        </p:nvSpPr>
        <p:spPr/>
        <p:txBody>
          <a:bodyPr vert="horz" lIns="91440" tIns="45720" rIns="91440" bIns="45720" rtlCol="0" anchor="t">
            <a:normAutofit/>
          </a:bodyPr>
          <a:lstStyle/>
          <a:p>
            <a:pPr>
              <a:lnSpc>
                <a:spcPct val="100000"/>
              </a:lnSpc>
              <a:spcBef>
                <a:spcPts val="0"/>
              </a:spcBef>
            </a:pPr>
            <a:endParaRPr lang="en-US">
              <a:cs typeface="Calibri" panose="020F0502020204030204"/>
            </a:endParaRPr>
          </a:p>
          <a:p>
            <a:pPr>
              <a:lnSpc>
                <a:spcPct val="100000"/>
              </a:lnSpc>
              <a:spcBef>
                <a:spcPts val="0"/>
              </a:spcBef>
            </a:pPr>
            <a:endParaRPr lang="en-US" sz="1800" dirty="0">
              <a:cs typeface="Calibri"/>
            </a:endParaRPr>
          </a:p>
          <a:p>
            <a:pPr marL="0" indent="0">
              <a:lnSpc>
                <a:spcPct val="100000"/>
              </a:lnSpc>
              <a:spcBef>
                <a:spcPts val="0"/>
              </a:spcBef>
              <a:buNone/>
            </a:pPr>
            <a:r>
              <a:rPr lang="en-GB" sz="1800" dirty="0">
                <a:cs typeface="Calibri"/>
              </a:rPr>
              <a:t>Identify learning needs early and target support with personnel or strategies that can be used in lessons by all staff.</a:t>
            </a:r>
            <a:r>
              <a:rPr lang="en-US" sz="1800" dirty="0">
                <a:cs typeface="Calibri"/>
              </a:rPr>
              <a:t> </a:t>
            </a:r>
          </a:p>
          <a:p>
            <a:pPr marL="285750" indent="-285750">
              <a:lnSpc>
                <a:spcPct val="100000"/>
              </a:lnSpc>
              <a:spcBef>
                <a:spcPts val="0"/>
              </a:spcBef>
              <a:buFont typeface="Arial,Sans-Serif" panose="020B0604020202020204" pitchFamily="34" charset="0"/>
            </a:pPr>
            <a:r>
              <a:rPr lang="en-GB" sz="1800" dirty="0">
                <a:cs typeface="Calibri"/>
              </a:rPr>
              <a:t>Monitor any attendance gap in attendance and an effective catch-up arrangement</a:t>
            </a:r>
          </a:p>
          <a:p>
            <a:pPr marL="285750" indent="-285750">
              <a:lnSpc>
                <a:spcPct val="100000"/>
              </a:lnSpc>
              <a:spcBef>
                <a:spcPts val="0"/>
              </a:spcBef>
              <a:buFont typeface="Arial,Sans-Serif" panose="020B0604020202020204" pitchFamily="34" charset="0"/>
            </a:pPr>
            <a:r>
              <a:rPr lang="en-GB" sz="1800" dirty="0">
                <a:cs typeface="Calibri"/>
              </a:rPr>
              <a:t>Monitor the gap in progress between disadvantaged and non-disadvantaged of similar abilities</a:t>
            </a:r>
            <a:endParaRPr lang="en-US" sz="1800" dirty="0">
              <a:cs typeface="Calibri"/>
            </a:endParaRPr>
          </a:p>
          <a:p>
            <a:pPr marL="285750" indent="-285750">
              <a:lnSpc>
                <a:spcPct val="100000"/>
              </a:lnSpc>
              <a:spcBef>
                <a:spcPts val="0"/>
              </a:spcBef>
              <a:buFont typeface="Arial,Sans-Serif" panose="020B0604020202020204" pitchFamily="34" charset="0"/>
            </a:pPr>
            <a:r>
              <a:rPr lang="en-GB" sz="1800" dirty="0">
                <a:cs typeface="Calibri"/>
              </a:rPr>
              <a:t>Monitor the gap in attainment between disadvantaged and non-disadvantaged of similar abilities</a:t>
            </a:r>
            <a:endParaRPr lang="en-US" sz="1800" dirty="0">
              <a:cs typeface="Calibri"/>
            </a:endParaRPr>
          </a:p>
          <a:p>
            <a:pPr marL="285750" indent="-285750">
              <a:lnSpc>
                <a:spcPct val="100000"/>
              </a:lnSpc>
              <a:spcBef>
                <a:spcPts val="0"/>
              </a:spcBef>
              <a:buFont typeface="Arial,Sans-Serif" panose="020B0604020202020204" pitchFamily="34" charset="0"/>
            </a:pPr>
            <a:r>
              <a:rPr lang="en-US" sz="1800" dirty="0">
                <a:cs typeface="Calibri"/>
              </a:rPr>
              <a:t>Monitor the impact of the various strategies i.e. what works in your class, department or school</a:t>
            </a:r>
          </a:p>
          <a:p>
            <a:pPr marL="0" indent="0">
              <a:lnSpc>
                <a:spcPct val="100000"/>
              </a:lnSpc>
              <a:spcBef>
                <a:spcPts val="0"/>
              </a:spcBef>
              <a:buNone/>
            </a:pPr>
            <a:r>
              <a:rPr lang="en-US" sz="1800" dirty="0">
                <a:cs typeface="Calibri"/>
              </a:rPr>
              <a:t>Create trends through time linked to the impact of the various strategies</a:t>
            </a:r>
          </a:p>
          <a:p>
            <a:pPr marL="285750" indent="-285750">
              <a:lnSpc>
                <a:spcPct val="100000"/>
              </a:lnSpc>
              <a:spcBef>
                <a:spcPts val="0"/>
              </a:spcBef>
              <a:buFont typeface="Arial,Sans-Serif" panose="020B0604020202020204" pitchFamily="34" charset="0"/>
            </a:pPr>
            <a:endParaRPr lang="en-US" sz="1800" dirty="0">
              <a:cs typeface="Calibri"/>
            </a:endParaRPr>
          </a:p>
          <a:p>
            <a:pPr marL="285750" indent="-285750">
              <a:lnSpc>
                <a:spcPct val="100000"/>
              </a:lnSpc>
              <a:spcBef>
                <a:spcPts val="0"/>
              </a:spcBef>
              <a:buFont typeface="Arial,Sans-Serif" panose="020B0604020202020204" pitchFamily="34" charset="0"/>
            </a:pPr>
            <a:endParaRPr lang="en-US" sz="1800" dirty="0">
              <a:cs typeface="Calibri"/>
            </a:endParaRPr>
          </a:p>
          <a:p>
            <a:pPr marL="285750" indent="-285750">
              <a:lnSpc>
                <a:spcPct val="100000"/>
              </a:lnSpc>
              <a:spcBef>
                <a:spcPts val="0"/>
              </a:spcBef>
              <a:buFont typeface="Arial,Sans-Serif" panose="020B0604020202020204" pitchFamily="34" charset="0"/>
            </a:pPr>
            <a:endParaRPr lang="en-US" sz="1800" dirty="0">
              <a:cs typeface="Calibri"/>
            </a:endParaRPr>
          </a:p>
        </p:txBody>
      </p:sp>
    </p:spTree>
    <p:extLst>
      <p:ext uri="{BB962C8B-B14F-4D97-AF65-F5344CB8AC3E}">
        <p14:creationId xmlns:p14="http://schemas.microsoft.com/office/powerpoint/2010/main" val="4021290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4AB1E-A2EB-6518-EDCF-33F3038AEADA}"/>
              </a:ext>
            </a:extLst>
          </p:cNvPr>
          <p:cNvSpPr>
            <a:spLocks noGrp="1"/>
          </p:cNvSpPr>
          <p:nvPr>
            <p:ph type="title"/>
          </p:nvPr>
        </p:nvSpPr>
        <p:spPr/>
        <p:txBody>
          <a:bodyPr/>
          <a:lstStyle/>
          <a:p>
            <a:r>
              <a:rPr lang="en-US" b="1" dirty="0">
                <a:cs typeface="Calibri Light"/>
              </a:rPr>
              <a:t>Build relationships.</a:t>
            </a:r>
          </a:p>
        </p:txBody>
      </p:sp>
      <p:sp>
        <p:nvSpPr>
          <p:cNvPr id="3" name="Content Placeholder 2">
            <a:extLst>
              <a:ext uri="{FF2B5EF4-FFF2-40B4-BE49-F238E27FC236}">
                <a16:creationId xmlns:a16="http://schemas.microsoft.com/office/drawing/2014/main" id="{A2A0BBC0-3912-C4CE-E025-F0CC9AAB0D01}"/>
              </a:ext>
            </a:extLst>
          </p:cNvPr>
          <p:cNvSpPr>
            <a:spLocks noGrp="1"/>
          </p:cNvSpPr>
          <p:nvPr>
            <p:ph idx="1"/>
          </p:nvPr>
        </p:nvSpPr>
        <p:spPr/>
        <p:txBody>
          <a:bodyPr vert="horz" lIns="91440" tIns="45720" rIns="91440" bIns="45720" rtlCol="0" anchor="t">
            <a:normAutofit/>
          </a:bodyPr>
          <a:lstStyle/>
          <a:p>
            <a:pPr marL="0" indent="0">
              <a:buNone/>
            </a:pPr>
            <a:r>
              <a:rPr lang="en-GB" sz="1800" dirty="0">
                <a:cs typeface="Calibri"/>
              </a:rPr>
              <a:t>At the heart of all strategies are positive relationships between staff and students and this is reliant on staff knowing their pupils well and being able to co0nnect with them.</a:t>
            </a:r>
          </a:p>
        </p:txBody>
      </p:sp>
    </p:spTree>
    <p:extLst>
      <p:ext uri="{BB962C8B-B14F-4D97-AF65-F5344CB8AC3E}">
        <p14:creationId xmlns:p14="http://schemas.microsoft.com/office/powerpoint/2010/main" val="1442819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D56F-C3B6-8E2B-DBCE-301895A034F2}"/>
              </a:ext>
            </a:extLst>
          </p:cNvPr>
          <p:cNvSpPr>
            <a:spLocks noGrp="1"/>
          </p:cNvSpPr>
          <p:nvPr>
            <p:ph type="title"/>
          </p:nvPr>
        </p:nvSpPr>
        <p:spPr/>
        <p:txBody>
          <a:bodyPr/>
          <a:lstStyle/>
          <a:p>
            <a:r>
              <a:rPr lang="en-US" b="1" dirty="0">
                <a:cs typeface="Calibri Light"/>
              </a:rPr>
              <a:t>High quality teaching and support for all.</a:t>
            </a:r>
            <a:endParaRPr lang="en-US" b="1" dirty="0"/>
          </a:p>
        </p:txBody>
      </p:sp>
      <p:sp>
        <p:nvSpPr>
          <p:cNvPr id="3" name="Content Placeholder 2">
            <a:extLst>
              <a:ext uri="{FF2B5EF4-FFF2-40B4-BE49-F238E27FC236}">
                <a16:creationId xmlns:a16="http://schemas.microsoft.com/office/drawing/2014/main" id="{7E51DE0A-7F73-0363-66EB-133D6D4516BE}"/>
              </a:ext>
            </a:extLst>
          </p:cNvPr>
          <p:cNvSpPr>
            <a:spLocks noGrp="1"/>
          </p:cNvSpPr>
          <p:nvPr>
            <p:ph idx="1"/>
          </p:nvPr>
        </p:nvSpPr>
        <p:spPr/>
        <p:txBody>
          <a:bodyPr vert="horz" lIns="91440" tIns="45720" rIns="91440" bIns="45720" rtlCol="0" anchor="t">
            <a:normAutofit/>
          </a:bodyPr>
          <a:lstStyle/>
          <a:p>
            <a:r>
              <a:rPr lang="en-US" sz="2000" dirty="0">
                <a:cs typeface="Calibri"/>
              </a:rPr>
              <a:t>Subject knowledge.</a:t>
            </a:r>
          </a:p>
          <a:p>
            <a:r>
              <a:rPr lang="en-US" sz="2000" dirty="0">
                <a:cs typeface="Calibri"/>
              </a:rPr>
              <a:t>Pedagogy.</a:t>
            </a:r>
          </a:p>
          <a:p>
            <a:r>
              <a:rPr lang="en-US" sz="2000" dirty="0">
                <a:cs typeface="Calibri"/>
              </a:rPr>
              <a:t>Staff development.</a:t>
            </a:r>
          </a:p>
          <a:p>
            <a:r>
              <a:rPr lang="en-GB" sz="2000" dirty="0">
                <a:cs typeface="Calibri"/>
              </a:rPr>
              <a:t>Preparation for assessment through focused revision sessions and completed knowledge organisers. </a:t>
            </a:r>
            <a:r>
              <a:rPr lang="en-US" sz="2000" dirty="0">
                <a:cs typeface="Calibri"/>
              </a:rPr>
              <a:t> </a:t>
            </a:r>
          </a:p>
          <a:p>
            <a:pPr>
              <a:lnSpc>
                <a:spcPct val="100000"/>
              </a:lnSpc>
              <a:spcBef>
                <a:spcPts val="0"/>
              </a:spcBef>
            </a:pPr>
            <a:r>
              <a:rPr lang="en-GB" sz="2000" dirty="0">
                <a:cs typeface="Calibri"/>
              </a:rPr>
              <a:t>Personal education programme linked to self-belief e.g. building resilience, staying safe and healthy behaviours.</a:t>
            </a:r>
            <a:r>
              <a:rPr lang="en-US" sz="2000" dirty="0">
                <a:cs typeface="Calibri"/>
              </a:rPr>
              <a:t> </a:t>
            </a:r>
          </a:p>
          <a:p>
            <a:pPr>
              <a:lnSpc>
                <a:spcPct val="100000"/>
              </a:lnSpc>
              <a:spcBef>
                <a:spcPts val="0"/>
              </a:spcBef>
            </a:pPr>
            <a:r>
              <a:rPr lang="en-GB" sz="2000" dirty="0">
                <a:cs typeface="Calibri"/>
              </a:rPr>
              <a:t>Develop specific behaviour support for some pupils e.g. anger management, bereavement and staying safe.</a:t>
            </a:r>
            <a:r>
              <a:rPr lang="en-US" sz="2000" dirty="0">
                <a:cs typeface="Calibri"/>
              </a:rPr>
              <a:t> </a:t>
            </a:r>
          </a:p>
          <a:p>
            <a:pPr>
              <a:lnSpc>
                <a:spcPct val="100000"/>
              </a:lnSpc>
              <a:spcBef>
                <a:spcPts val="0"/>
              </a:spcBef>
            </a:pPr>
            <a:r>
              <a:rPr lang="en-GB" sz="2000" dirty="0">
                <a:cs typeface="Calibri"/>
              </a:rPr>
              <a:t>Small group tuition or 1-1 support.</a:t>
            </a:r>
            <a:r>
              <a:rPr lang="en-US" sz="2000" dirty="0">
                <a:cs typeface="Calibri"/>
              </a:rPr>
              <a:t> </a:t>
            </a:r>
          </a:p>
        </p:txBody>
      </p:sp>
    </p:spTree>
    <p:extLst>
      <p:ext uri="{BB962C8B-B14F-4D97-AF65-F5344CB8AC3E}">
        <p14:creationId xmlns:p14="http://schemas.microsoft.com/office/powerpoint/2010/main" val="256158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8180-A946-E234-62AB-69FE4BEC3BCE}"/>
              </a:ext>
            </a:extLst>
          </p:cNvPr>
          <p:cNvSpPr>
            <a:spLocks noGrp="1"/>
          </p:cNvSpPr>
          <p:nvPr>
            <p:ph type="title"/>
          </p:nvPr>
        </p:nvSpPr>
        <p:spPr/>
        <p:txBody>
          <a:bodyPr/>
          <a:lstStyle/>
          <a:p>
            <a:r>
              <a:rPr lang="en-US" b="1" dirty="0">
                <a:cs typeface="Calibri Light"/>
              </a:rPr>
              <a:t>Assistance with </a:t>
            </a:r>
            <a:r>
              <a:rPr lang="en-US" b="1" dirty="0" err="1">
                <a:cs typeface="Calibri Light"/>
              </a:rPr>
              <a:t>organisation</a:t>
            </a:r>
            <a:r>
              <a:rPr lang="en-US" b="1" dirty="0">
                <a:cs typeface="Calibri Light"/>
              </a:rPr>
              <a:t>.</a:t>
            </a:r>
          </a:p>
        </p:txBody>
      </p:sp>
      <p:sp>
        <p:nvSpPr>
          <p:cNvPr id="3" name="Content Placeholder 2">
            <a:extLst>
              <a:ext uri="{FF2B5EF4-FFF2-40B4-BE49-F238E27FC236}">
                <a16:creationId xmlns:a16="http://schemas.microsoft.com/office/drawing/2014/main" id="{C9B48733-0D02-AB14-0A58-4367F405362D}"/>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a:cs typeface="Calibri" panose="020F0502020204030204"/>
            </a:endParaRPr>
          </a:p>
          <a:p>
            <a:pPr marL="285750" indent="-285750">
              <a:lnSpc>
                <a:spcPct val="100000"/>
              </a:lnSpc>
              <a:spcBef>
                <a:spcPts val="0"/>
              </a:spcBef>
              <a:buFont typeface="Arial,Sans-Serif" panose="020B0604020202020204" pitchFamily="34" charset="0"/>
            </a:pPr>
            <a:r>
              <a:rPr lang="en-GB" sz="1800" dirty="0">
                <a:cs typeface="Calibri"/>
              </a:rPr>
              <a:t>Provide a place in school or college where they can keep all their books – some children have a chaotic home life.</a:t>
            </a:r>
            <a:endParaRPr lang="en-US" sz="1800">
              <a:cs typeface="Calibri"/>
            </a:endParaRPr>
          </a:p>
          <a:p>
            <a:pPr>
              <a:lnSpc>
                <a:spcPct val="100000"/>
              </a:lnSpc>
              <a:spcBef>
                <a:spcPts val="0"/>
              </a:spcBef>
            </a:pPr>
            <a:endParaRPr lang="en-US" sz="1800" dirty="0">
              <a:cs typeface="Calibri"/>
            </a:endParaRPr>
          </a:p>
          <a:p>
            <a:pPr marL="285750" indent="-285750">
              <a:lnSpc>
                <a:spcPct val="100000"/>
              </a:lnSpc>
              <a:spcBef>
                <a:spcPts val="0"/>
              </a:spcBef>
              <a:buFont typeface="Arial,Sans-Serif" panose="020B0604020202020204" pitchFamily="34" charset="0"/>
            </a:pPr>
            <a:r>
              <a:rPr lang="en-GB" sz="1800" dirty="0">
                <a:cs typeface="Calibri"/>
              </a:rPr>
              <a:t>Provide a safe place in school/college where they can access support to complete homework – very important for consolidation of acquired knowledge and can help avoid disfluency in learning.</a:t>
            </a:r>
            <a:r>
              <a:rPr lang="en-US" sz="1800" dirty="0">
                <a:cs typeface="Calibri"/>
              </a:rPr>
              <a:t> </a:t>
            </a:r>
            <a:endParaRPr lang="en-US" dirty="0"/>
          </a:p>
        </p:txBody>
      </p:sp>
    </p:spTree>
    <p:extLst>
      <p:ext uri="{BB962C8B-B14F-4D97-AF65-F5344CB8AC3E}">
        <p14:creationId xmlns:p14="http://schemas.microsoft.com/office/powerpoint/2010/main" val="3381509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CF4F-6C24-4C0A-584F-ABC2EE4129B2}"/>
              </a:ext>
            </a:extLst>
          </p:cNvPr>
          <p:cNvSpPr>
            <a:spLocks noGrp="1"/>
          </p:cNvSpPr>
          <p:nvPr>
            <p:ph type="title"/>
          </p:nvPr>
        </p:nvSpPr>
        <p:spPr/>
        <p:txBody>
          <a:bodyPr/>
          <a:lstStyle/>
          <a:p>
            <a:r>
              <a:rPr lang="en-US" b="1" dirty="0">
                <a:cs typeface="Calibri Light"/>
              </a:rPr>
              <a:t>Links with families.</a:t>
            </a:r>
            <a:endParaRPr lang="en-US" b="1" dirty="0"/>
          </a:p>
        </p:txBody>
      </p:sp>
      <p:sp>
        <p:nvSpPr>
          <p:cNvPr id="3" name="Content Placeholder 2">
            <a:extLst>
              <a:ext uri="{FF2B5EF4-FFF2-40B4-BE49-F238E27FC236}">
                <a16:creationId xmlns:a16="http://schemas.microsoft.com/office/drawing/2014/main" id="{3A53C6D1-18AD-64A5-EA66-5639DBBEBEFA}"/>
              </a:ext>
            </a:extLst>
          </p:cNvPr>
          <p:cNvSpPr>
            <a:spLocks noGrp="1"/>
          </p:cNvSpPr>
          <p:nvPr>
            <p:ph idx="1"/>
          </p:nvPr>
        </p:nvSpPr>
        <p:spPr/>
        <p:txBody>
          <a:bodyPr vert="horz" lIns="91440" tIns="45720" rIns="91440" bIns="45720" rtlCol="0" anchor="t">
            <a:normAutofit/>
          </a:bodyPr>
          <a:lstStyle/>
          <a:p>
            <a:r>
              <a:rPr lang="en-GB" sz="1800" dirty="0">
                <a:cs typeface="Calibri"/>
              </a:rPr>
              <a:t>Develop effective lines of communication with families – ensure contact for both positive and negative reasons</a:t>
            </a:r>
            <a:r>
              <a:rPr lang="en-US" sz="1800" dirty="0">
                <a:cs typeface="Calibri"/>
              </a:rPr>
              <a:t> .</a:t>
            </a:r>
            <a:endParaRPr lang="en-US" dirty="0">
              <a:cs typeface="Calibri"/>
            </a:endParaRPr>
          </a:p>
          <a:p>
            <a:r>
              <a:rPr lang="en-GB" sz="1800" dirty="0">
                <a:cs typeface="Calibri"/>
              </a:rPr>
              <a:t>Engaging parents to raise attainment to foster relationships and allow the parents to realise the role they play in their child’s progress and attainment.</a:t>
            </a:r>
            <a:r>
              <a:rPr lang="en-US" sz="1800" dirty="0">
                <a:cs typeface="Calibri"/>
              </a:rPr>
              <a:t> </a:t>
            </a:r>
            <a:endParaRPr lang="en-US">
              <a:cs typeface="Calibri" panose="020F0502020204030204"/>
            </a:endParaRPr>
          </a:p>
        </p:txBody>
      </p:sp>
    </p:spTree>
    <p:extLst>
      <p:ext uri="{BB962C8B-B14F-4D97-AF65-F5344CB8AC3E}">
        <p14:creationId xmlns:p14="http://schemas.microsoft.com/office/powerpoint/2010/main" val="46544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2E4B-B900-E9B2-863D-C04C64E9E1A0}"/>
              </a:ext>
            </a:extLst>
          </p:cNvPr>
          <p:cNvSpPr>
            <a:spLocks noGrp="1"/>
          </p:cNvSpPr>
          <p:nvPr>
            <p:ph type="title"/>
          </p:nvPr>
        </p:nvSpPr>
        <p:spPr/>
        <p:txBody>
          <a:bodyPr/>
          <a:lstStyle/>
          <a:p>
            <a:r>
              <a:rPr lang="en-US" b="1" dirty="0">
                <a:cs typeface="Calibri Light"/>
              </a:rPr>
              <a:t>Equipment.</a:t>
            </a:r>
            <a:endParaRPr lang="en-US" b="1" dirty="0"/>
          </a:p>
        </p:txBody>
      </p:sp>
      <p:sp>
        <p:nvSpPr>
          <p:cNvPr id="3" name="Content Placeholder 2">
            <a:extLst>
              <a:ext uri="{FF2B5EF4-FFF2-40B4-BE49-F238E27FC236}">
                <a16:creationId xmlns:a16="http://schemas.microsoft.com/office/drawing/2014/main" id="{DCB8EB09-5992-1082-78B6-B7EE072F953F}"/>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pPr>
            <a:endParaRPr lang="en-US">
              <a:cs typeface="Calibri" panose="020F0502020204030204"/>
            </a:endParaRPr>
          </a:p>
          <a:p>
            <a:pPr marL="285750" indent="-285750">
              <a:lnSpc>
                <a:spcPct val="100000"/>
              </a:lnSpc>
              <a:spcBef>
                <a:spcPts val="0"/>
              </a:spcBef>
            </a:pPr>
            <a:endParaRPr lang="en-US" sz="1800" dirty="0">
              <a:cs typeface="Calibri"/>
            </a:endParaRPr>
          </a:p>
          <a:p>
            <a:pPr marL="0" indent="0">
              <a:lnSpc>
                <a:spcPct val="100000"/>
              </a:lnSpc>
              <a:spcBef>
                <a:spcPts val="0"/>
              </a:spcBef>
              <a:buNone/>
            </a:pPr>
            <a:r>
              <a:rPr lang="en-GB" sz="1800" dirty="0">
                <a:cs typeface="Calibri"/>
              </a:rPr>
              <a:t>Ensure all students are given the necessary equipment </a:t>
            </a:r>
            <a:endParaRPr lang="en-US" dirty="0">
              <a:cs typeface="Calibri"/>
            </a:endParaRPr>
          </a:p>
          <a:p>
            <a:pPr marL="285750" indent="-285750">
              <a:lnSpc>
                <a:spcPct val="100000"/>
              </a:lnSpc>
              <a:spcBef>
                <a:spcPts val="0"/>
              </a:spcBef>
            </a:pPr>
            <a:r>
              <a:rPr lang="en-GB" sz="1800" dirty="0">
                <a:cs typeface="Calibri"/>
              </a:rPr>
              <a:t>pens</a:t>
            </a:r>
            <a:endParaRPr lang="en-US">
              <a:cs typeface="Calibri"/>
            </a:endParaRPr>
          </a:p>
          <a:p>
            <a:pPr marL="285750" indent="-285750">
              <a:lnSpc>
                <a:spcPct val="100000"/>
              </a:lnSpc>
              <a:spcBef>
                <a:spcPts val="0"/>
              </a:spcBef>
            </a:pPr>
            <a:r>
              <a:rPr lang="en-GB" sz="1800" dirty="0">
                <a:cs typeface="Calibri"/>
              </a:rPr>
              <a:t>Pencils</a:t>
            </a:r>
          </a:p>
          <a:p>
            <a:pPr marL="285750" indent="-285750">
              <a:lnSpc>
                <a:spcPct val="100000"/>
              </a:lnSpc>
              <a:spcBef>
                <a:spcPts val="0"/>
              </a:spcBef>
            </a:pPr>
            <a:r>
              <a:rPr lang="en-GB" sz="1800" dirty="0">
                <a:cs typeface="Calibri"/>
              </a:rPr>
              <a:t>planners</a:t>
            </a:r>
          </a:p>
          <a:p>
            <a:pPr marL="285750" indent="-285750">
              <a:lnSpc>
                <a:spcPct val="100000"/>
              </a:lnSpc>
              <a:spcBef>
                <a:spcPts val="0"/>
              </a:spcBef>
            </a:pPr>
            <a:r>
              <a:rPr lang="en-GB" sz="1800">
                <a:cs typeface="Calibri"/>
              </a:rPr>
              <a:t>books</a:t>
            </a:r>
            <a:endParaRPr lang="en-US">
              <a:cs typeface="Calibri"/>
            </a:endParaRPr>
          </a:p>
          <a:p>
            <a:pPr marL="285750" indent="-285750">
              <a:lnSpc>
                <a:spcPct val="100000"/>
              </a:lnSpc>
              <a:spcBef>
                <a:spcPts val="0"/>
              </a:spcBef>
            </a:pPr>
            <a:r>
              <a:rPr lang="en-GB" sz="1800" dirty="0">
                <a:cs typeface="Calibri"/>
              </a:rPr>
              <a:t>folders</a:t>
            </a:r>
            <a:endParaRPr lang="en-US">
              <a:cs typeface="Calibri"/>
            </a:endParaRPr>
          </a:p>
          <a:p>
            <a:pPr marL="285750" indent="-285750">
              <a:lnSpc>
                <a:spcPct val="100000"/>
              </a:lnSpc>
              <a:spcBef>
                <a:spcPts val="0"/>
              </a:spcBef>
            </a:pPr>
            <a:r>
              <a:rPr lang="en-US" sz="1800" dirty="0">
                <a:cs typeface="Calibri"/>
              </a:rPr>
              <a:t>calculators</a:t>
            </a:r>
            <a:endParaRPr lang="en-US">
              <a:cs typeface="Calibri"/>
            </a:endParaRPr>
          </a:p>
          <a:p>
            <a:pPr marL="285750" indent="-285750">
              <a:lnSpc>
                <a:spcPct val="100000"/>
              </a:lnSpc>
              <a:spcBef>
                <a:spcPts val="0"/>
              </a:spcBef>
            </a:pPr>
            <a:r>
              <a:rPr lang="en-US" sz="1800" dirty="0">
                <a:cs typeface="Calibri"/>
              </a:rPr>
              <a:t>mathematical or other specialist equipment </a:t>
            </a:r>
          </a:p>
          <a:p>
            <a:pPr marL="0" indent="0">
              <a:lnSpc>
                <a:spcPct val="100000"/>
              </a:lnSpc>
              <a:spcBef>
                <a:spcPts val="0"/>
              </a:spcBef>
              <a:buNone/>
            </a:pPr>
            <a:endParaRPr lang="en-US" dirty="0">
              <a:cs typeface="Calibri"/>
            </a:endParaRPr>
          </a:p>
        </p:txBody>
      </p:sp>
    </p:spTree>
    <p:extLst>
      <p:ext uri="{BB962C8B-B14F-4D97-AF65-F5344CB8AC3E}">
        <p14:creationId xmlns:p14="http://schemas.microsoft.com/office/powerpoint/2010/main" val="1686851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0805-35E5-8093-4308-E1570D7F63F1}"/>
              </a:ext>
            </a:extLst>
          </p:cNvPr>
          <p:cNvSpPr>
            <a:spLocks noGrp="1"/>
          </p:cNvSpPr>
          <p:nvPr>
            <p:ph type="title"/>
          </p:nvPr>
        </p:nvSpPr>
        <p:spPr/>
        <p:txBody>
          <a:bodyPr/>
          <a:lstStyle/>
          <a:p>
            <a:r>
              <a:rPr lang="en-US" dirty="0">
                <a:cs typeface="Calibri Light"/>
              </a:rPr>
              <a:t>Links to CCF – learn that...</a:t>
            </a:r>
            <a:endParaRPr lang="en-US" dirty="0"/>
          </a:p>
        </p:txBody>
      </p:sp>
      <p:sp>
        <p:nvSpPr>
          <p:cNvPr id="3" name="Content Placeholder 2">
            <a:extLst>
              <a:ext uri="{FF2B5EF4-FFF2-40B4-BE49-F238E27FC236}">
                <a16:creationId xmlns:a16="http://schemas.microsoft.com/office/drawing/2014/main" id="{FFC0F06D-5EE6-E1EB-6151-F869DCCB6F9D}"/>
              </a:ext>
            </a:extLst>
          </p:cNvPr>
          <p:cNvSpPr>
            <a:spLocks noGrp="1"/>
          </p:cNvSpPr>
          <p:nvPr>
            <p:ph idx="1"/>
          </p:nvPr>
        </p:nvSpPr>
        <p:spPr/>
        <p:txBody>
          <a:bodyPr vert="horz" lIns="91440" tIns="45720" rIns="91440" bIns="45720" rtlCol="0" anchor="t">
            <a:normAutofit/>
          </a:bodyPr>
          <a:lstStyle/>
          <a:p>
            <a:pPr marL="0" indent="0">
              <a:buNone/>
            </a:pPr>
            <a:r>
              <a:rPr lang="en-US" sz="2000" b="1" u="sng" dirty="0">
                <a:cs typeface="Calibri"/>
              </a:rPr>
              <a:t>High Expectations.</a:t>
            </a:r>
          </a:p>
          <a:p>
            <a:pPr marL="0" indent="0">
              <a:buNone/>
            </a:pPr>
            <a:r>
              <a:rPr lang="en-US" sz="2000" i="1" dirty="0">
                <a:cs typeface="Calibri"/>
              </a:rPr>
              <a:t>Learn that</a:t>
            </a:r>
          </a:p>
          <a:p>
            <a:pPr marL="0" indent="0">
              <a:buNone/>
            </a:pPr>
            <a:r>
              <a:rPr lang="en-US" sz="2000" dirty="0">
                <a:cs typeface="Calibri"/>
              </a:rPr>
              <a:t>High quality teaching has a long-term positive effect on pupil' life chances, particularly for children from disadvantaged backgrounds.</a:t>
            </a:r>
          </a:p>
          <a:p>
            <a:pPr marL="0" indent="0">
              <a:buNone/>
            </a:pPr>
            <a:r>
              <a:rPr lang="en-US" sz="2000" b="1" u="sng" dirty="0">
                <a:cs typeface="Calibri"/>
              </a:rPr>
              <a:t>Managing </a:t>
            </a:r>
            <a:r>
              <a:rPr lang="en-US" sz="2000" b="1" u="sng" err="1">
                <a:cs typeface="Calibri"/>
              </a:rPr>
              <a:t>behaviour</a:t>
            </a:r>
            <a:r>
              <a:rPr lang="en-US" sz="2000" b="1" u="sng" dirty="0">
                <a:cs typeface="Calibri"/>
              </a:rPr>
              <a:t>.</a:t>
            </a:r>
          </a:p>
          <a:p>
            <a:pPr marL="0" indent="0">
              <a:buNone/>
            </a:pPr>
            <a:r>
              <a:rPr lang="en-US" sz="2000" i="1" dirty="0">
                <a:cs typeface="Calibri"/>
              </a:rPr>
              <a:t>Learn that</a:t>
            </a:r>
          </a:p>
          <a:p>
            <a:pPr marL="0" indent="0">
              <a:buNone/>
            </a:pPr>
            <a:r>
              <a:rPr lang="en-US" sz="2000" dirty="0">
                <a:cs typeface="Calibri"/>
              </a:rPr>
              <a:t>Teachers can influence pupils' resilience and beliefs about their ability to succeed, by ensuring all pupils have the opportunity to experience meaningful success.</a:t>
            </a:r>
          </a:p>
          <a:p>
            <a:pPr marL="0" indent="0">
              <a:buNone/>
            </a:pPr>
            <a:r>
              <a:rPr lang="en-US" sz="2000" dirty="0">
                <a:cs typeface="Calibri"/>
              </a:rPr>
              <a:t>Pupil' investment in learning is also driven by their prior experiences and perceptions of success and failure.</a:t>
            </a:r>
          </a:p>
        </p:txBody>
      </p:sp>
    </p:spTree>
    <p:extLst>
      <p:ext uri="{BB962C8B-B14F-4D97-AF65-F5344CB8AC3E}">
        <p14:creationId xmlns:p14="http://schemas.microsoft.com/office/powerpoint/2010/main" val="1411266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5047-DA02-7D5B-CC3D-D395A82D9537}"/>
              </a:ext>
            </a:extLst>
          </p:cNvPr>
          <p:cNvSpPr>
            <a:spLocks noGrp="1"/>
          </p:cNvSpPr>
          <p:nvPr>
            <p:ph type="title"/>
          </p:nvPr>
        </p:nvSpPr>
        <p:spPr/>
        <p:txBody>
          <a:bodyPr/>
          <a:lstStyle/>
          <a:p>
            <a:r>
              <a:rPr lang="en-US" b="1" dirty="0">
                <a:cs typeface="Calibri Light"/>
              </a:rPr>
              <a:t>Mentor.</a:t>
            </a:r>
            <a:endParaRPr lang="en-US" b="1" dirty="0"/>
          </a:p>
        </p:txBody>
      </p:sp>
      <p:sp>
        <p:nvSpPr>
          <p:cNvPr id="3" name="Content Placeholder 2">
            <a:extLst>
              <a:ext uri="{FF2B5EF4-FFF2-40B4-BE49-F238E27FC236}">
                <a16:creationId xmlns:a16="http://schemas.microsoft.com/office/drawing/2014/main" id="{1E7DAB62-0DCB-CCB1-FEF5-1013DDB310D7}"/>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a:cs typeface="Calibri" panose="020F0502020204030204"/>
            </a:endParaRPr>
          </a:p>
          <a:p>
            <a:pPr marL="285750" indent="-285750">
              <a:lnSpc>
                <a:spcPct val="100000"/>
              </a:lnSpc>
              <a:spcBef>
                <a:spcPts val="0"/>
              </a:spcBef>
              <a:buFont typeface="Arial,Sans-Serif" panose="020B0604020202020204" pitchFamily="34" charset="0"/>
            </a:pPr>
            <a:r>
              <a:rPr lang="en-GB" sz="2000" dirty="0">
                <a:cs typeface="Calibri"/>
              </a:rPr>
              <a:t>Designated responsible mentor.</a:t>
            </a:r>
            <a:endParaRPr lang="en-US" sz="2000">
              <a:cs typeface="Calibri"/>
            </a:endParaRPr>
          </a:p>
          <a:p>
            <a:pPr marL="285750" indent="-285750">
              <a:lnSpc>
                <a:spcPct val="100000"/>
              </a:lnSpc>
              <a:spcBef>
                <a:spcPts val="0"/>
              </a:spcBef>
              <a:buFont typeface="Arial,Sans-Serif" panose="020B0604020202020204" pitchFamily="34" charset="0"/>
            </a:pPr>
            <a:endParaRPr lang="en-GB" sz="2000" dirty="0">
              <a:cs typeface="Calibri"/>
            </a:endParaRPr>
          </a:p>
          <a:p>
            <a:pPr marL="285750" indent="-285750">
              <a:lnSpc>
                <a:spcPct val="100000"/>
              </a:lnSpc>
              <a:spcBef>
                <a:spcPts val="0"/>
              </a:spcBef>
              <a:buFont typeface="Arial,Sans-Serif" panose="020B0604020202020204" pitchFamily="34" charset="0"/>
            </a:pPr>
            <a:r>
              <a:rPr lang="en-US" sz="2000" dirty="0">
                <a:cs typeface="Calibri"/>
              </a:rPr>
              <a:t>Manageable targets.</a:t>
            </a:r>
            <a:endParaRPr lang="en-GB" sz="2000" dirty="0">
              <a:cs typeface="Calibri"/>
            </a:endParaRPr>
          </a:p>
          <a:p>
            <a:pPr marL="285750" indent="-285750">
              <a:lnSpc>
                <a:spcPct val="100000"/>
              </a:lnSpc>
              <a:spcBef>
                <a:spcPts val="0"/>
              </a:spcBef>
              <a:buFont typeface="Arial,Sans-Serif" panose="020B0604020202020204" pitchFamily="34" charset="0"/>
            </a:pPr>
            <a:endParaRPr lang="en-US" sz="2000" dirty="0">
              <a:cs typeface="Calibri"/>
            </a:endParaRPr>
          </a:p>
          <a:p>
            <a:pPr marL="285750" indent="-285750">
              <a:lnSpc>
                <a:spcPct val="100000"/>
              </a:lnSpc>
              <a:spcBef>
                <a:spcPts val="0"/>
              </a:spcBef>
              <a:buFont typeface="Arial,Sans-Serif" panose="020B0604020202020204" pitchFamily="34" charset="0"/>
            </a:pPr>
            <a:r>
              <a:rPr lang="en-GB" sz="2000" dirty="0">
                <a:cs typeface="Calibri"/>
              </a:rPr>
              <a:t>Regular meetings to check on progress.</a:t>
            </a:r>
            <a:r>
              <a:rPr lang="en-US" sz="2000" dirty="0">
                <a:cs typeface="Calibri"/>
              </a:rPr>
              <a:t> </a:t>
            </a:r>
            <a:endParaRPr lang="en-US" sz="2000">
              <a:cs typeface="Calibri"/>
            </a:endParaRPr>
          </a:p>
        </p:txBody>
      </p:sp>
    </p:spTree>
    <p:extLst>
      <p:ext uri="{BB962C8B-B14F-4D97-AF65-F5344CB8AC3E}">
        <p14:creationId xmlns:p14="http://schemas.microsoft.com/office/powerpoint/2010/main" val="2693747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E314-E284-83CD-A1CE-E754388BB899}"/>
              </a:ext>
            </a:extLst>
          </p:cNvPr>
          <p:cNvSpPr>
            <a:spLocks noGrp="1"/>
          </p:cNvSpPr>
          <p:nvPr>
            <p:ph type="title"/>
          </p:nvPr>
        </p:nvSpPr>
        <p:spPr/>
        <p:txBody>
          <a:bodyPr/>
          <a:lstStyle/>
          <a:p>
            <a:r>
              <a:rPr lang="en-US" b="1" dirty="0">
                <a:cs typeface="Calibri Light"/>
              </a:rPr>
              <a:t>Examination preparation.</a:t>
            </a:r>
            <a:endParaRPr lang="en-US" b="1" dirty="0"/>
          </a:p>
        </p:txBody>
      </p:sp>
      <p:sp>
        <p:nvSpPr>
          <p:cNvPr id="3" name="Content Placeholder 2">
            <a:extLst>
              <a:ext uri="{FF2B5EF4-FFF2-40B4-BE49-F238E27FC236}">
                <a16:creationId xmlns:a16="http://schemas.microsoft.com/office/drawing/2014/main" id="{63604A7D-608F-601F-06FA-A8A6890BDBE4}"/>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a:cs typeface="Calibri" panose="020F0502020204030204"/>
            </a:endParaRPr>
          </a:p>
          <a:p>
            <a:pPr marL="285750" indent="-285750">
              <a:lnSpc>
                <a:spcPct val="100000"/>
              </a:lnSpc>
              <a:spcBef>
                <a:spcPts val="0"/>
              </a:spcBef>
              <a:buFont typeface="Arial,Sans-Serif" panose="020B0604020202020204" pitchFamily="34" charset="0"/>
            </a:pPr>
            <a:r>
              <a:rPr lang="en-GB" sz="1200" dirty="0">
                <a:cs typeface="Calibri"/>
              </a:rPr>
              <a:t>Catch up (absentees).</a:t>
            </a:r>
          </a:p>
          <a:p>
            <a:pPr marL="285750" indent="-285750">
              <a:lnSpc>
                <a:spcPct val="100000"/>
              </a:lnSpc>
              <a:spcBef>
                <a:spcPts val="0"/>
              </a:spcBef>
              <a:buFont typeface="Arial,Sans-Serif" panose="020B0604020202020204" pitchFamily="34" charset="0"/>
            </a:pPr>
            <a:endParaRPr lang="en-GB" sz="1200" dirty="0">
              <a:cs typeface="Calibri"/>
            </a:endParaRPr>
          </a:p>
          <a:p>
            <a:pPr marL="285750" indent="-285750">
              <a:lnSpc>
                <a:spcPct val="100000"/>
              </a:lnSpc>
              <a:spcBef>
                <a:spcPts val="0"/>
              </a:spcBef>
              <a:buFont typeface="Arial,Sans-Serif" panose="020B0604020202020204" pitchFamily="34" charset="0"/>
            </a:pPr>
            <a:r>
              <a:rPr lang="en-GB" sz="1200" dirty="0">
                <a:cs typeface="Calibri"/>
              </a:rPr>
              <a:t>Preparation for exams provide pupils with revision support guides.</a:t>
            </a:r>
            <a:endParaRPr lang="en-GB" sz="1200">
              <a:cs typeface="Calibri"/>
            </a:endParaRPr>
          </a:p>
          <a:p>
            <a:pPr marL="285750" indent="-285750">
              <a:lnSpc>
                <a:spcPct val="100000"/>
              </a:lnSpc>
              <a:spcBef>
                <a:spcPts val="0"/>
              </a:spcBef>
              <a:buFont typeface="Arial,Sans-Serif" panose="020B0604020202020204" pitchFamily="34" charset="0"/>
            </a:pPr>
            <a:endParaRPr lang="en-GB" sz="1200" dirty="0">
              <a:cs typeface="Calibri"/>
            </a:endParaRPr>
          </a:p>
          <a:p>
            <a:pPr marL="285750" indent="-285750">
              <a:lnSpc>
                <a:spcPct val="100000"/>
              </a:lnSpc>
              <a:spcBef>
                <a:spcPts val="0"/>
              </a:spcBef>
              <a:buFont typeface="Arial,Sans-Serif" panose="020B0604020202020204" pitchFamily="34" charset="0"/>
            </a:pPr>
            <a:r>
              <a:rPr lang="en-US" sz="1200" dirty="0">
                <a:cs typeface="Calibri"/>
              </a:rPr>
              <a:t>Revision timetables.</a:t>
            </a:r>
          </a:p>
          <a:p>
            <a:pPr marL="285750" indent="-285750">
              <a:lnSpc>
                <a:spcPct val="100000"/>
              </a:lnSpc>
              <a:spcBef>
                <a:spcPts val="0"/>
              </a:spcBef>
              <a:buFont typeface="Arial,Sans-Serif" panose="020B0604020202020204" pitchFamily="34" charset="0"/>
            </a:pPr>
            <a:endParaRPr lang="en-US" sz="1200" dirty="0">
              <a:cs typeface="Calibri"/>
            </a:endParaRPr>
          </a:p>
          <a:p>
            <a:pPr marL="285750" indent="-285750">
              <a:lnSpc>
                <a:spcPct val="100000"/>
              </a:lnSpc>
              <a:spcBef>
                <a:spcPts val="0"/>
              </a:spcBef>
              <a:buFont typeface="Arial,Sans-Serif" panose="020B0604020202020204" pitchFamily="34" charset="0"/>
            </a:pPr>
            <a:r>
              <a:rPr lang="en-US" sz="1200" dirty="0">
                <a:cs typeface="Calibri"/>
              </a:rPr>
              <a:t>Revision techniques.</a:t>
            </a:r>
          </a:p>
          <a:p>
            <a:pPr marL="285750" indent="-285750">
              <a:lnSpc>
                <a:spcPct val="100000"/>
              </a:lnSpc>
              <a:spcBef>
                <a:spcPts val="0"/>
              </a:spcBef>
              <a:buFont typeface="Arial,Sans-Serif" panose="020B0604020202020204" pitchFamily="34" charset="0"/>
            </a:pPr>
            <a:endParaRPr lang="en-US" sz="1200" dirty="0">
              <a:cs typeface="Calibri"/>
            </a:endParaRPr>
          </a:p>
          <a:p>
            <a:pPr marL="285750" indent="-285750">
              <a:lnSpc>
                <a:spcPct val="100000"/>
              </a:lnSpc>
              <a:spcBef>
                <a:spcPts val="0"/>
              </a:spcBef>
              <a:buFont typeface="Arial,Sans-Serif" panose="020B0604020202020204" pitchFamily="34" charset="0"/>
            </a:pPr>
            <a:r>
              <a:rPr lang="en-US" sz="1200" dirty="0">
                <a:cs typeface="Calibri"/>
              </a:rPr>
              <a:t>Preparation staged – year before....month, week, day before, before the exam etc.</a:t>
            </a:r>
          </a:p>
          <a:p>
            <a:pPr marL="0" indent="0">
              <a:lnSpc>
                <a:spcPct val="100000"/>
              </a:lnSpc>
              <a:spcBef>
                <a:spcPts val="0"/>
              </a:spcBef>
              <a:buNone/>
            </a:pPr>
            <a:endParaRPr lang="en-US" sz="1200" dirty="0">
              <a:cs typeface="Calibri"/>
            </a:endParaRPr>
          </a:p>
          <a:p>
            <a:pPr marL="285750" indent="-285750">
              <a:lnSpc>
                <a:spcPct val="100000"/>
              </a:lnSpc>
              <a:spcBef>
                <a:spcPts val="0"/>
              </a:spcBef>
              <a:buFont typeface="Arial,Sans-Serif" panose="020B0604020202020204" pitchFamily="34" charset="0"/>
            </a:pPr>
            <a:r>
              <a:rPr lang="en-GB" sz="1200" dirty="0">
                <a:cs typeface="Calibri"/>
              </a:rPr>
              <a:t>Supporting pupils to prepare for an assessment – this can be achieved through focused revision sessions and completed knowledge organisers. </a:t>
            </a:r>
            <a:r>
              <a:rPr lang="en-US" sz="1200" dirty="0">
                <a:cs typeface="Calibri"/>
              </a:rPr>
              <a:t> </a:t>
            </a:r>
          </a:p>
          <a:p>
            <a:pPr marL="285750" indent="-285750">
              <a:lnSpc>
                <a:spcPct val="100000"/>
              </a:lnSpc>
              <a:spcBef>
                <a:spcPts val="0"/>
              </a:spcBef>
              <a:buFont typeface="Arial,Sans-Serif" panose="020B0604020202020204" pitchFamily="34" charset="0"/>
            </a:pPr>
            <a:endParaRPr lang="en-US" sz="1200" dirty="0">
              <a:cs typeface="Calibri"/>
            </a:endParaRPr>
          </a:p>
          <a:p>
            <a:pPr marL="285750" indent="-285750">
              <a:lnSpc>
                <a:spcPct val="100000"/>
              </a:lnSpc>
              <a:spcBef>
                <a:spcPts val="0"/>
              </a:spcBef>
              <a:buFont typeface="Arial,Sans-Serif" panose="020B0604020202020204" pitchFamily="34" charset="0"/>
            </a:pPr>
            <a:r>
              <a:rPr lang="en-GB" sz="1200" dirty="0">
                <a:cs typeface="Calibri"/>
              </a:rPr>
              <a:t>Identifying any learning needs early – so targeting support with personnel or strategies can be used in lessons by all staff.</a:t>
            </a:r>
            <a:endParaRPr lang="en-US" sz="1200" dirty="0">
              <a:cs typeface="Calibri"/>
            </a:endParaRPr>
          </a:p>
        </p:txBody>
      </p:sp>
    </p:spTree>
    <p:extLst>
      <p:ext uri="{BB962C8B-B14F-4D97-AF65-F5344CB8AC3E}">
        <p14:creationId xmlns:p14="http://schemas.microsoft.com/office/powerpoint/2010/main" val="975890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2C38-54FD-3C87-5A73-4E6ACE6CF39E}"/>
              </a:ext>
            </a:extLst>
          </p:cNvPr>
          <p:cNvSpPr>
            <a:spLocks noGrp="1"/>
          </p:cNvSpPr>
          <p:nvPr>
            <p:ph type="title"/>
          </p:nvPr>
        </p:nvSpPr>
        <p:spPr/>
        <p:txBody>
          <a:bodyPr/>
          <a:lstStyle/>
          <a:p>
            <a:r>
              <a:rPr lang="en-US" b="1" dirty="0">
                <a:cs typeface="Calibri Light"/>
              </a:rPr>
              <a:t>Option choices.</a:t>
            </a:r>
            <a:endParaRPr lang="en-US" b="1" dirty="0"/>
          </a:p>
        </p:txBody>
      </p:sp>
      <p:sp>
        <p:nvSpPr>
          <p:cNvPr id="3" name="Content Placeholder 2">
            <a:extLst>
              <a:ext uri="{FF2B5EF4-FFF2-40B4-BE49-F238E27FC236}">
                <a16:creationId xmlns:a16="http://schemas.microsoft.com/office/drawing/2014/main" id="{17BF6B66-7B12-BC46-5E6F-82512F95000F}"/>
              </a:ext>
            </a:extLst>
          </p:cNvPr>
          <p:cNvSpPr>
            <a:spLocks noGrp="1"/>
          </p:cNvSpPr>
          <p:nvPr>
            <p:ph idx="1"/>
          </p:nvPr>
        </p:nvSpPr>
        <p:spPr/>
        <p:txBody>
          <a:bodyPr vert="horz" lIns="91440" tIns="45720" rIns="91440" bIns="45720" rtlCol="0" anchor="t">
            <a:normAutofit/>
          </a:bodyPr>
          <a:lstStyle/>
          <a:p>
            <a:r>
              <a:rPr lang="en-GB" sz="1800" dirty="0">
                <a:cs typeface="Calibri"/>
              </a:rPr>
              <a:t>Designing t/t around the option choices?</a:t>
            </a:r>
            <a:endParaRPr lang="en-US" dirty="0">
              <a:cs typeface="Calibri"/>
            </a:endParaRPr>
          </a:p>
          <a:p>
            <a:endParaRPr lang="en-GB" sz="1800" dirty="0">
              <a:cs typeface="Calibri"/>
            </a:endParaRPr>
          </a:p>
          <a:p>
            <a:r>
              <a:rPr lang="en-GB" sz="1800" dirty="0">
                <a:cs typeface="Calibri"/>
              </a:rPr>
              <a:t>Choosing options for subjects to be examined in is very important. </a:t>
            </a:r>
            <a:endParaRPr lang="en-US">
              <a:cs typeface="Calibri"/>
            </a:endParaRPr>
          </a:p>
          <a:p>
            <a:endParaRPr lang="en-GB" sz="1800" dirty="0">
              <a:cs typeface="Calibri"/>
            </a:endParaRPr>
          </a:p>
          <a:p>
            <a:r>
              <a:rPr lang="en-GB" sz="1800" dirty="0">
                <a:cs typeface="Calibri"/>
              </a:rPr>
              <a:t>Meet with one teacher/tutor to discuss choices before they are made. </a:t>
            </a:r>
            <a:endParaRPr lang="en-US">
              <a:cs typeface="Calibri"/>
            </a:endParaRPr>
          </a:p>
          <a:p>
            <a:pPr marL="0" indent="0">
              <a:buNone/>
            </a:pPr>
            <a:endParaRPr lang="en-GB" sz="1800" dirty="0">
              <a:cs typeface="Calibri"/>
            </a:endParaRPr>
          </a:p>
          <a:p>
            <a:r>
              <a:rPr lang="en-GB" sz="1800" dirty="0">
                <a:cs typeface="Calibri"/>
              </a:rPr>
              <a:t>Ensure that they are aspirational for the pupil in question. </a:t>
            </a:r>
            <a:endParaRPr lang="en-US" dirty="0">
              <a:cs typeface="Calibri"/>
            </a:endParaRPr>
          </a:p>
          <a:p>
            <a:endParaRPr lang="en-GB" sz="1800" dirty="0">
              <a:cs typeface="Calibri"/>
            </a:endParaRPr>
          </a:p>
          <a:p>
            <a:r>
              <a:rPr lang="en-GB" sz="1800" dirty="0">
                <a:cs typeface="Calibri"/>
              </a:rPr>
              <a:t>Subjects studied can open or close doors linked to possible career paths.</a:t>
            </a:r>
            <a:r>
              <a:rPr lang="en-US" sz="1800" dirty="0">
                <a:cs typeface="Calibri"/>
              </a:rPr>
              <a:t> </a:t>
            </a:r>
            <a:endParaRPr lang="en-US">
              <a:cs typeface="Calibri"/>
            </a:endParaRPr>
          </a:p>
        </p:txBody>
      </p:sp>
    </p:spTree>
    <p:extLst>
      <p:ext uri="{BB962C8B-B14F-4D97-AF65-F5344CB8AC3E}">
        <p14:creationId xmlns:p14="http://schemas.microsoft.com/office/powerpoint/2010/main" val="2244504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CDE5-9B25-AE17-8063-00DDACA46CEF}"/>
              </a:ext>
            </a:extLst>
          </p:cNvPr>
          <p:cNvSpPr>
            <a:spLocks noGrp="1"/>
          </p:cNvSpPr>
          <p:nvPr>
            <p:ph type="title"/>
          </p:nvPr>
        </p:nvSpPr>
        <p:spPr/>
        <p:txBody>
          <a:bodyPr/>
          <a:lstStyle/>
          <a:p>
            <a:r>
              <a:rPr lang="en-US" b="1" dirty="0">
                <a:cs typeface="Calibri Light"/>
              </a:rPr>
              <a:t>Cultural opportunities.</a:t>
            </a:r>
            <a:endParaRPr lang="en-US" b="1" dirty="0"/>
          </a:p>
        </p:txBody>
      </p:sp>
      <p:sp>
        <p:nvSpPr>
          <p:cNvPr id="3" name="Content Placeholder 2">
            <a:extLst>
              <a:ext uri="{FF2B5EF4-FFF2-40B4-BE49-F238E27FC236}">
                <a16:creationId xmlns:a16="http://schemas.microsoft.com/office/drawing/2014/main" id="{F17542D5-C151-3B92-6D11-DCD5FB78A0D2}"/>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sz="2000" dirty="0">
              <a:cs typeface="Calibri" panose="020F0502020204030204"/>
            </a:endParaRPr>
          </a:p>
          <a:p>
            <a:pPr marL="0" indent="0">
              <a:lnSpc>
                <a:spcPct val="100000"/>
              </a:lnSpc>
              <a:spcBef>
                <a:spcPts val="0"/>
              </a:spcBef>
              <a:buNone/>
            </a:pPr>
            <a:r>
              <a:rPr lang="en-GB" sz="2000" dirty="0">
                <a:cs typeface="Calibri"/>
              </a:rPr>
              <a:t>Cultural opportunities</a:t>
            </a:r>
            <a:endParaRPr lang="en-US" sz="2000" dirty="0">
              <a:cs typeface="Calibri"/>
            </a:endParaRPr>
          </a:p>
          <a:p>
            <a:pPr marL="0" indent="0">
              <a:lnSpc>
                <a:spcPct val="100000"/>
              </a:lnSpc>
              <a:spcBef>
                <a:spcPts val="0"/>
              </a:spcBef>
              <a:buNone/>
            </a:pPr>
            <a:endParaRPr lang="en-GB" sz="2000" dirty="0">
              <a:cs typeface="Calibri"/>
            </a:endParaRPr>
          </a:p>
          <a:p>
            <a:pPr marL="285750" indent="-285750">
              <a:lnSpc>
                <a:spcPct val="100000"/>
              </a:lnSpc>
              <a:spcBef>
                <a:spcPts val="0"/>
              </a:spcBef>
              <a:buFont typeface="Arial,Sans-Serif" panose="020B0604020202020204" pitchFamily="34" charset="0"/>
            </a:pPr>
            <a:r>
              <a:rPr lang="en-GB" sz="2000" dirty="0">
                <a:cs typeface="Calibri"/>
              </a:rPr>
              <a:t>pay for theatre visits</a:t>
            </a:r>
            <a:endParaRPr lang="en-US" sz="2000" dirty="0">
              <a:cs typeface="Calibri"/>
            </a:endParaRPr>
          </a:p>
          <a:p>
            <a:pPr marL="285750" indent="-285750">
              <a:lnSpc>
                <a:spcPct val="100000"/>
              </a:lnSpc>
              <a:spcBef>
                <a:spcPts val="0"/>
              </a:spcBef>
              <a:buFont typeface="Arial,Sans-Serif" panose="020B0604020202020204" pitchFamily="34" charset="0"/>
            </a:pPr>
            <a:r>
              <a:rPr lang="en-US" sz="2000" dirty="0">
                <a:cs typeface="Calibri"/>
              </a:rPr>
              <a:t>pay for gallery visits</a:t>
            </a:r>
          </a:p>
          <a:p>
            <a:pPr marL="285750" indent="-285750">
              <a:lnSpc>
                <a:spcPct val="100000"/>
              </a:lnSpc>
              <a:spcBef>
                <a:spcPts val="0"/>
              </a:spcBef>
              <a:buFont typeface="Arial,Sans-Serif" panose="020B0604020202020204" pitchFamily="34" charset="0"/>
            </a:pPr>
            <a:r>
              <a:rPr lang="en-US" sz="2000" dirty="0">
                <a:cs typeface="Calibri"/>
              </a:rPr>
              <a:t>pay for museum visits</a:t>
            </a:r>
          </a:p>
          <a:p>
            <a:pPr marL="285750" indent="-285750">
              <a:lnSpc>
                <a:spcPct val="100000"/>
              </a:lnSpc>
              <a:spcBef>
                <a:spcPts val="0"/>
              </a:spcBef>
              <a:buFont typeface="Arial,Sans-Serif" panose="020B0604020202020204" pitchFamily="34" charset="0"/>
            </a:pPr>
            <a:r>
              <a:rPr lang="en-US" sz="2000" dirty="0">
                <a:cs typeface="Calibri"/>
              </a:rPr>
              <a:t>pay for tuition</a:t>
            </a:r>
          </a:p>
          <a:p>
            <a:pPr marL="285750" indent="-285750">
              <a:lnSpc>
                <a:spcPct val="100000"/>
              </a:lnSpc>
              <a:spcBef>
                <a:spcPts val="0"/>
              </a:spcBef>
              <a:buFont typeface="Arial,Sans-Serif" panose="020B0604020202020204" pitchFamily="34" charset="0"/>
            </a:pPr>
            <a:r>
              <a:rPr lang="en-US" sz="2000" dirty="0">
                <a:cs typeface="Calibri"/>
              </a:rPr>
              <a:t>pay for costs linked to tuition</a:t>
            </a:r>
          </a:p>
          <a:p>
            <a:pPr marL="285750" indent="-285750">
              <a:lnSpc>
                <a:spcPct val="100000"/>
              </a:lnSpc>
              <a:spcBef>
                <a:spcPts val="0"/>
              </a:spcBef>
              <a:buFont typeface="Arial,Sans-Serif" panose="020B0604020202020204" pitchFamily="34" charset="0"/>
            </a:pPr>
            <a:endParaRPr lang="en-US" dirty="0">
              <a:cs typeface="Calibri"/>
            </a:endParaRPr>
          </a:p>
        </p:txBody>
      </p:sp>
    </p:spTree>
    <p:extLst>
      <p:ext uri="{BB962C8B-B14F-4D97-AF65-F5344CB8AC3E}">
        <p14:creationId xmlns:p14="http://schemas.microsoft.com/office/powerpoint/2010/main" val="2248097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B746-AED3-148A-D552-E26914301F0E}"/>
              </a:ext>
            </a:extLst>
          </p:cNvPr>
          <p:cNvSpPr>
            <a:spLocks noGrp="1"/>
          </p:cNvSpPr>
          <p:nvPr>
            <p:ph type="title"/>
          </p:nvPr>
        </p:nvSpPr>
        <p:spPr/>
        <p:txBody>
          <a:bodyPr/>
          <a:lstStyle/>
          <a:p>
            <a:r>
              <a:rPr lang="en-US" b="1" dirty="0">
                <a:cs typeface="Calibri Light"/>
              </a:rPr>
              <a:t>Literacy, numeracy and oracy.</a:t>
            </a:r>
            <a:endParaRPr lang="en-US" b="1" dirty="0"/>
          </a:p>
        </p:txBody>
      </p:sp>
      <p:sp>
        <p:nvSpPr>
          <p:cNvPr id="3" name="Content Placeholder 2">
            <a:extLst>
              <a:ext uri="{FF2B5EF4-FFF2-40B4-BE49-F238E27FC236}">
                <a16:creationId xmlns:a16="http://schemas.microsoft.com/office/drawing/2014/main" id="{D39B3269-F4A7-4992-3EFA-D3FAEA8646E6}"/>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a:cs typeface="Calibri" panose="020F0502020204030204"/>
            </a:endParaRPr>
          </a:p>
          <a:p>
            <a:pPr marL="285750" indent="-285750">
              <a:lnSpc>
                <a:spcPct val="100000"/>
              </a:lnSpc>
              <a:spcBef>
                <a:spcPts val="0"/>
              </a:spcBef>
              <a:buFont typeface="Arial,Sans-Serif" panose="020B0604020202020204" pitchFamily="34" charset="0"/>
            </a:pPr>
            <a:endParaRPr lang="en-US" sz="1800" dirty="0">
              <a:cs typeface="Calibri"/>
            </a:endParaRPr>
          </a:p>
          <a:p>
            <a:pPr marL="285750" indent="-285750">
              <a:lnSpc>
                <a:spcPct val="100000"/>
              </a:lnSpc>
              <a:spcBef>
                <a:spcPts val="0"/>
              </a:spcBef>
              <a:buFont typeface="Arial,Sans-Serif" panose="020B0604020202020204" pitchFamily="34" charset="0"/>
            </a:pPr>
            <a:r>
              <a:rPr lang="en-GB" sz="1800" dirty="0">
                <a:cs typeface="Calibri"/>
              </a:rPr>
              <a:t>Reading – identifying reading age of pupils.</a:t>
            </a:r>
            <a:endParaRPr lang="en-US" dirty="0">
              <a:cs typeface="Calibri"/>
            </a:endParaRPr>
          </a:p>
          <a:p>
            <a:pPr marL="285750" indent="-285750">
              <a:lnSpc>
                <a:spcPct val="100000"/>
              </a:lnSpc>
              <a:spcBef>
                <a:spcPts val="0"/>
              </a:spcBef>
              <a:buFont typeface="Arial,Sans-Serif" panose="020B0604020202020204" pitchFamily="34" charset="0"/>
            </a:pPr>
            <a:endParaRPr lang="en-GB" sz="1800" dirty="0">
              <a:cs typeface="Calibri"/>
            </a:endParaRPr>
          </a:p>
          <a:p>
            <a:pPr marL="285750" indent="-285750">
              <a:lnSpc>
                <a:spcPct val="100000"/>
              </a:lnSpc>
              <a:spcBef>
                <a:spcPts val="0"/>
              </a:spcBef>
              <a:buFont typeface="Arial,Sans-Serif" panose="020B0604020202020204" pitchFamily="34" charset="0"/>
            </a:pPr>
            <a:r>
              <a:rPr lang="en-GB" sz="1800" dirty="0">
                <a:cs typeface="Calibri"/>
              </a:rPr>
              <a:t>Providing a reading route.</a:t>
            </a:r>
            <a:endParaRPr lang="en-US" dirty="0">
              <a:cs typeface="Calibri"/>
            </a:endParaRPr>
          </a:p>
          <a:p>
            <a:pPr marL="285750" indent="-285750">
              <a:lnSpc>
                <a:spcPct val="100000"/>
              </a:lnSpc>
              <a:spcBef>
                <a:spcPts val="0"/>
              </a:spcBef>
              <a:buFont typeface="Arial,Sans-Serif" panose="020B0604020202020204" pitchFamily="34" charset="0"/>
            </a:pPr>
            <a:endParaRPr lang="en-GB" sz="1800" dirty="0">
              <a:cs typeface="Calibri"/>
            </a:endParaRPr>
          </a:p>
          <a:p>
            <a:pPr marL="285750" indent="-285750">
              <a:lnSpc>
                <a:spcPct val="100000"/>
              </a:lnSpc>
              <a:spcBef>
                <a:spcPts val="0"/>
              </a:spcBef>
              <a:buFont typeface="Arial,Sans-Serif" panose="020B0604020202020204" pitchFamily="34" charset="0"/>
            </a:pPr>
            <a:r>
              <a:rPr lang="en-GB" sz="1800" dirty="0">
                <a:cs typeface="Calibri"/>
              </a:rPr>
              <a:t>A regular teacher/adult to read to/support numeracy.</a:t>
            </a:r>
            <a:endParaRPr lang="en-US" dirty="0">
              <a:cs typeface="Calibri"/>
            </a:endParaRPr>
          </a:p>
          <a:p>
            <a:pPr marL="285750" indent="-285750">
              <a:lnSpc>
                <a:spcPct val="100000"/>
              </a:lnSpc>
              <a:spcBef>
                <a:spcPts val="0"/>
              </a:spcBef>
              <a:buFont typeface="Arial,Sans-Serif" panose="020B0604020202020204" pitchFamily="34" charset="0"/>
              <a:buChar char="•"/>
            </a:pPr>
            <a:endParaRPr lang="en-US" sz="1800" dirty="0">
              <a:cs typeface="Calibri"/>
            </a:endParaRPr>
          </a:p>
          <a:p>
            <a:pPr marL="285750" indent="-285750">
              <a:lnSpc>
                <a:spcPct val="100000"/>
              </a:lnSpc>
              <a:spcBef>
                <a:spcPts val="0"/>
              </a:spcBef>
              <a:buFont typeface="Arial,Sans-Serif" panose="020B0604020202020204" pitchFamily="34" charset="0"/>
            </a:pPr>
            <a:r>
              <a:rPr lang="en-GB" sz="1800" dirty="0">
                <a:cs typeface="Calibri"/>
              </a:rPr>
              <a:t>Older pupils to listen to younger pupils to read</a:t>
            </a:r>
            <a:r>
              <a:rPr lang="en-US" sz="1800" dirty="0">
                <a:cs typeface="Calibri"/>
              </a:rPr>
              <a:t> or assist with numeracy.</a:t>
            </a:r>
          </a:p>
          <a:p>
            <a:pPr marL="285750" indent="-285750">
              <a:lnSpc>
                <a:spcPct val="100000"/>
              </a:lnSpc>
              <a:spcBef>
                <a:spcPts val="0"/>
              </a:spcBef>
              <a:buFont typeface="Arial,Sans-Serif" panose="020B0604020202020204" pitchFamily="34" charset="0"/>
            </a:pPr>
            <a:endParaRPr lang="en-US" sz="1800" dirty="0">
              <a:cs typeface="Calibri"/>
            </a:endParaRPr>
          </a:p>
          <a:p>
            <a:pPr marL="285750" indent="-285750">
              <a:lnSpc>
                <a:spcPct val="100000"/>
              </a:lnSpc>
              <a:spcBef>
                <a:spcPts val="0"/>
              </a:spcBef>
              <a:buFont typeface="Arial,Sans-Serif" panose="020B0604020202020204" pitchFamily="34" charset="0"/>
            </a:pPr>
            <a:r>
              <a:rPr lang="en-US" sz="1800" dirty="0">
                <a:cs typeface="Calibri"/>
              </a:rPr>
              <a:t>Opportunities for reading in class, in public, events, shows etc.</a:t>
            </a:r>
          </a:p>
        </p:txBody>
      </p:sp>
    </p:spTree>
    <p:extLst>
      <p:ext uri="{BB962C8B-B14F-4D97-AF65-F5344CB8AC3E}">
        <p14:creationId xmlns:p14="http://schemas.microsoft.com/office/powerpoint/2010/main" val="1645380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9737-7F64-7A36-A3A9-6FFB9A3B1896}"/>
              </a:ext>
            </a:extLst>
          </p:cNvPr>
          <p:cNvSpPr>
            <a:spLocks noGrp="1"/>
          </p:cNvSpPr>
          <p:nvPr>
            <p:ph type="title"/>
          </p:nvPr>
        </p:nvSpPr>
        <p:spPr/>
        <p:txBody>
          <a:bodyPr/>
          <a:lstStyle/>
          <a:p>
            <a:r>
              <a:rPr lang="en-US" b="1" dirty="0">
                <a:cs typeface="Calibri Light"/>
              </a:rPr>
              <a:t>Lifestyle.</a:t>
            </a:r>
            <a:endParaRPr lang="en-US" b="1" dirty="0"/>
          </a:p>
        </p:txBody>
      </p:sp>
      <p:sp>
        <p:nvSpPr>
          <p:cNvPr id="3" name="Content Placeholder 2">
            <a:extLst>
              <a:ext uri="{FF2B5EF4-FFF2-40B4-BE49-F238E27FC236}">
                <a16:creationId xmlns:a16="http://schemas.microsoft.com/office/drawing/2014/main" id="{12267F1D-2187-0D8F-B268-1E1172DFF757}"/>
              </a:ext>
            </a:extLst>
          </p:cNvPr>
          <p:cNvSpPr>
            <a:spLocks noGrp="1"/>
          </p:cNvSpPr>
          <p:nvPr>
            <p:ph idx="1"/>
          </p:nvPr>
        </p:nvSpPr>
        <p:spPr/>
        <p:txBody>
          <a:bodyPr vert="horz" lIns="91440" tIns="45720" rIns="91440" bIns="45720" rtlCol="0" anchor="t">
            <a:normAutofit/>
          </a:bodyPr>
          <a:lstStyle/>
          <a:p>
            <a:pPr marL="285750" indent="-285750"/>
            <a:r>
              <a:rPr lang="en-GB" sz="1800" dirty="0">
                <a:cs typeface="Calibri"/>
              </a:rPr>
              <a:t>Provide PHSE lessons linked to healthy lifestyles – diet, exercise and sleep.</a:t>
            </a:r>
          </a:p>
          <a:p>
            <a:pPr marL="285750" indent="-285750"/>
            <a:endParaRPr lang="en-US" sz="1800" dirty="0">
              <a:cs typeface="Calibri"/>
            </a:endParaRPr>
          </a:p>
          <a:p>
            <a:pPr marL="285750" indent="-285750">
              <a:lnSpc>
                <a:spcPct val="100000"/>
              </a:lnSpc>
              <a:spcBef>
                <a:spcPts val="0"/>
              </a:spcBef>
            </a:pPr>
            <a:r>
              <a:rPr lang="en-GB" sz="1800" dirty="0">
                <a:cs typeface="Calibri"/>
              </a:rPr>
              <a:t>Provide free schools meals and healthy options.</a:t>
            </a:r>
            <a:endParaRPr lang="en-US" sz="1800" dirty="0">
              <a:cs typeface="Calibri"/>
            </a:endParaRPr>
          </a:p>
          <a:p>
            <a:pPr marL="285750" indent="-285750">
              <a:lnSpc>
                <a:spcPct val="100000"/>
              </a:lnSpc>
              <a:spcBef>
                <a:spcPts val="0"/>
              </a:spcBef>
            </a:pPr>
            <a:endParaRPr lang="en-GB" sz="1800" dirty="0">
              <a:cs typeface="Calibri"/>
            </a:endParaRPr>
          </a:p>
          <a:p>
            <a:pPr marL="285750" indent="-285750">
              <a:lnSpc>
                <a:spcPct val="100000"/>
              </a:lnSpc>
              <a:spcBef>
                <a:spcPts val="0"/>
              </a:spcBef>
            </a:pPr>
            <a:r>
              <a:rPr lang="en-GB" sz="1800" dirty="0">
                <a:cs typeface="Calibri"/>
              </a:rPr>
              <a:t>Provide breakfast/Breakfast Club.</a:t>
            </a:r>
            <a:endParaRPr lang="en-US" sz="1800" dirty="0">
              <a:cs typeface="Calibri"/>
            </a:endParaRPr>
          </a:p>
          <a:p>
            <a:pPr marL="285750" indent="-285750">
              <a:lnSpc>
                <a:spcPct val="100000"/>
              </a:lnSpc>
              <a:spcBef>
                <a:spcPts val="0"/>
              </a:spcBef>
            </a:pPr>
            <a:endParaRPr lang="en-GB" sz="1800" dirty="0">
              <a:cs typeface="Calibri"/>
            </a:endParaRPr>
          </a:p>
          <a:p>
            <a:pPr marL="285750" indent="-285750">
              <a:lnSpc>
                <a:spcPct val="100000"/>
              </a:lnSpc>
              <a:spcBef>
                <a:spcPts val="0"/>
              </a:spcBef>
            </a:pPr>
            <a:r>
              <a:rPr lang="en-GB" sz="1800" dirty="0">
                <a:cs typeface="Calibri"/>
              </a:rPr>
              <a:t>Provide refreshments linked to after school events.</a:t>
            </a:r>
          </a:p>
          <a:p>
            <a:pPr marL="285750" indent="-285750">
              <a:lnSpc>
                <a:spcPct val="100000"/>
              </a:lnSpc>
              <a:spcBef>
                <a:spcPts val="0"/>
              </a:spcBef>
            </a:pPr>
            <a:endParaRPr lang="en-GB" sz="1800" dirty="0">
              <a:cs typeface="Calibri"/>
            </a:endParaRPr>
          </a:p>
          <a:p>
            <a:pPr marL="285750" indent="-285750">
              <a:lnSpc>
                <a:spcPct val="100000"/>
              </a:lnSpc>
              <a:spcBef>
                <a:spcPts val="0"/>
              </a:spcBef>
            </a:pPr>
            <a:r>
              <a:rPr lang="en-GB" sz="1800" dirty="0">
                <a:cs typeface="Calibri"/>
              </a:rPr>
              <a:t>Encouraging taking part, trying new things, self-belief etc.</a:t>
            </a:r>
          </a:p>
          <a:p>
            <a:pPr marL="285750" indent="-285750">
              <a:lnSpc>
                <a:spcPct val="100000"/>
              </a:lnSpc>
              <a:spcBef>
                <a:spcPts val="0"/>
              </a:spcBef>
            </a:pPr>
            <a:endParaRPr lang="en-US" sz="1800" dirty="0">
              <a:cs typeface="Calibri"/>
            </a:endParaRPr>
          </a:p>
          <a:p>
            <a:pPr marL="285750" indent="-285750">
              <a:lnSpc>
                <a:spcPct val="100000"/>
              </a:lnSpc>
              <a:spcBef>
                <a:spcPts val="0"/>
              </a:spcBef>
            </a:pPr>
            <a:endParaRPr lang="en-US" sz="1800" dirty="0">
              <a:cs typeface="Calibri"/>
            </a:endParaRPr>
          </a:p>
          <a:p>
            <a:pPr marL="285750" indent="-285750">
              <a:lnSpc>
                <a:spcPct val="100000"/>
              </a:lnSpc>
              <a:spcBef>
                <a:spcPts val="0"/>
              </a:spcBef>
            </a:pPr>
            <a:endParaRPr lang="en-US" dirty="0">
              <a:cs typeface="Calibri" panose="020F0502020204030204"/>
            </a:endParaRPr>
          </a:p>
        </p:txBody>
      </p:sp>
    </p:spTree>
    <p:extLst>
      <p:ext uri="{BB962C8B-B14F-4D97-AF65-F5344CB8AC3E}">
        <p14:creationId xmlns:p14="http://schemas.microsoft.com/office/powerpoint/2010/main" val="3597075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DCF1-1D95-F4BF-E209-ED885C431AB2}"/>
              </a:ext>
            </a:extLst>
          </p:cNvPr>
          <p:cNvSpPr>
            <a:spLocks noGrp="1"/>
          </p:cNvSpPr>
          <p:nvPr>
            <p:ph type="title"/>
          </p:nvPr>
        </p:nvSpPr>
        <p:spPr/>
        <p:txBody>
          <a:bodyPr/>
          <a:lstStyle/>
          <a:p>
            <a:r>
              <a:rPr lang="en-US" b="1" dirty="0">
                <a:cs typeface="Calibri Light"/>
              </a:rPr>
              <a:t>Classroom.</a:t>
            </a:r>
            <a:endParaRPr lang="en-US" b="1" dirty="0"/>
          </a:p>
        </p:txBody>
      </p:sp>
      <p:sp>
        <p:nvSpPr>
          <p:cNvPr id="3" name="Content Placeholder 2">
            <a:extLst>
              <a:ext uri="{FF2B5EF4-FFF2-40B4-BE49-F238E27FC236}">
                <a16:creationId xmlns:a16="http://schemas.microsoft.com/office/drawing/2014/main" id="{4BB1CA3C-071F-F53C-5B99-63EF8B7F5FF9}"/>
              </a:ext>
            </a:extLst>
          </p:cNvPr>
          <p:cNvSpPr>
            <a:spLocks noGrp="1"/>
          </p:cNvSpPr>
          <p:nvPr>
            <p:ph idx="1"/>
          </p:nvPr>
        </p:nvSpPr>
        <p:spPr/>
        <p:txBody>
          <a:bodyPr vert="horz" lIns="91440" tIns="45720" rIns="91440" bIns="45720" rtlCol="0" anchor="t">
            <a:normAutofit/>
          </a:bodyPr>
          <a:lstStyle/>
          <a:p>
            <a:r>
              <a:rPr lang="en-GB" sz="1800" dirty="0">
                <a:cs typeface="Calibri"/>
              </a:rPr>
              <a:t>Regular recall and retrieval activities built into each lesson.</a:t>
            </a:r>
            <a:r>
              <a:rPr lang="en-US" sz="1800" dirty="0">
                <a:cs typeface="Calibri"/>
              </a:rPr>
              <a:t> </a:t>
            </a:r>
            <a:endParaRPr lang="en-US" dirty="0">
              <a:cs typeface="Calibri"/>
            </a:endParaRPr>
          </a:p>
          <a:p>
            <a:r>
              <a:rPr lang="en-GB" sz="1800" dirty="0">
                <a:cs typeface="Calibri"/>
              </a:rPr>
              <a:t>Feedback linked to pupil work should be focused and concise.</a:t>
            </a:r>
            <a:endParaRPr lang="en-US" dirty="0">
              <a:cs typeface="Calibri"/>
            </a:endParaRPr>
          </a:p>
          <a:p>
            <a:r>
              <a:rPr lang="en-GB" sz="1800" dirty="0">
                <a:cs typeface="Calibri"/>
              </a:rPr>
              <a:t>Pupils should be given time to act on the feedback.</a:t>
            </a:r>
            <a:r>
              <a:rPr lang="en-US" sz="1800" dirty="0">
                <a:cs typeface="Calibri"/>
              </a:rPr>
              <a:t> </a:t>
            </a:r>
          </a:p>
          <a:p>
            <a:r>
              <a:rPr lang="en-US" sz="1800" dirty="0">
                <a:cs typeface="Calibri"/>
              </a:rPr>
              <a:t>Materials for homework should be available and accessible.</a:t>
            </a:r>
          </a:p>
        </p:txBody>
      </p:sp>
    </p:spTree>
    <p:extLst>
      <p:ext uri="{BB962C8B-B14F-4D97-AF65-F5344CB8AC3E}">
        <p14:creationId xmlns:p14="http://schemas.microsoft.com/office/powerpoint/2010/main" val="4096605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C5A2-EBEE-72ED-56EE-84CD684F0D7D}"/>
              </a:ext>
            </a:extLst>
          </p:cNvPr>
          <p:cNvSpPr>
            <a:spLocks noGrp="1"/>
          </p:cNvSpPr>
          <p:nvPr>
            <p:ph type="title"/>
          </p:nvPr>
        </p:nvSpPr>
        <p:spPr/>
        <p:txBody>
          <a:bodyPr/>
          <a:lstStyle/>
          <a:p>
            <a:r>
              <a:rPr lang="en-US" b="1" dirty="0" err="1">
                <a:cs typeface="Calibri Light"/>
              </a:rPr>
              <a:t>Behaviour</a:t>
            </a:r>
            <a:r>
              <a:rPr lang="en-US" b="1" dirty="0">
                <a:cs typeface="Calibri Light"/>
              </a:rPr>
              <a:t> support.</a:t>
            </a:r>
            <a:endParaRPr lang="en-US" b="1" dirty="0"/>
          </a:p>
        </p:txBody>
      </p:sp>
      <p:sp>
        <p:nvSpPr>
          <p:cNvPr id="3" name="Content Placeholder 2">
            <a:extLst>
              <a:ext uri="{FF2B5EF4-FFF2-40B4-BE49-F238E27FC236}">
                <a16:creationId xmlns:a16="http://schemas.microsoft.com/office/drawing/2014/main" id="{41ADA93C-F7CE-5D03-8B01-F327FC51A8E2}"/>
              </a:ext>
            </a:extLst>
          </p:cNvPr>
          <p:cNvSpPr>
            <a:spLocks noGrp="1"/>
          </p:cNvSpPr>
          <p:nvPr>
            <p:ph idx="1"/>
          </p:nvPr>
        </p:nvSpPr>
        <p:spPr/>
        <p:txBody>
          <a:bodyPr vert="horz" lIns="91440" tIns="45720" rIns="91440" bIns="45720" rtlCol="0" anchor="t">
            <a:normAutofit/>
          </a:bodyPr>
          <a:lstStyle/>
          <a:p>
            <a:pPr marL="0" indent="0">
              <a:buNone/>
            </a:pPr>
            <a:r>
              <a:rPr lang="en-GB" sz="1600" dirty="0">
                <a:cs typeface="Calibri"/>
              </a:rPr>
              <a:t>Develop specific behaviour support for some pupils from this cohort who </a:t>
            </a:r>
            <a:r>
              <a:rPr lang="en-GB" sz="1600" b="1" dirty="0">
                <a:cs typeface="Calibri"/>
              </a:rPr>
              <a:t>MAY </a:t>
            </a:r>
            <a:r>
              <a:rPr lang="en-GB" sz="1600" dirty="0">
                <a:cs typeface="Calibri"/>
              </a:rPr>
              <a:t>have particular issues linked to </a:t>
            </a:r>
            <a:endParaRPr lang="en-US" dirty="0">
              <a:cs typeface="Calibri"/>
            </a:endParaRPr>
          </a:p>
          <a:p>
            <a:pPr>
              <a:buFont typeface="Calibri" panose="020B0604020202020204" pitchFamily="34" charset="0"/>
              <a:buChar char="-"/>
            </a:pPr>
            <a:r>
              <a:rPr lang="en-GB" sz="1600" dirty="0">
                <a:cs typeface="Calibri"/>
              </a:rPr>
              <a:t>anger management</a:t>
            </a:r>
            <a:endParaRPr lang="en-US" dirty="0">
              <a:cs typeface="Calibri"/>
            </a:endParaRPr>
          </a:p>
          <a:p>
            <a:pPr>
              <a:buFont typeface="Calibri" panose="020B0604020202020204" pitchFamily="34" charset="0"/>
              <a:buChar char="-"/>
            </a:pPr>
            <a:r>
              <a:rPr lang="en-GB" sz="1600" dirty="0">
                <a:cs typeface="Calibri"/>
              </a:rPr>
              <a:t>Illness</a:t>
            </a:r>
            <a:endParaRPr lang="en-US" dirty="0">
              <a:cs typeface="Calibri"/>
            </a:endParaRPr>
          </a:p>
          <a:p>
            <a:pPr>
              <a:buFont typeface="Calibri" panose="020B0604020202020204" pitchFamily="34" charset="0"/>
              <a:buChar char="-"/>
            </a:pPr>
            <a:r>
              <a:rPr lang="en-GB" sz="1600" dirty="0">
                <a:cs typeface="Calibri"/>
              </a:rPr>
              <a:t>bereavement </a:t>
            </a:r>
            <a:endParaRPr lang="en-US">
              <a:cs typeface="Calibri"/>
            </a:endParaRPr>
          </a:p>
          <a:p>
            <a:pPr>
              <a:buFont typeface="Calibri" panose="020B0604020202020204" pitchFamily="34" charset="0"/>
              <a:buChar char="-"/>
            </a:pPr>
            <a:r>
              <a:rPr lang="en-GB" sz="1600" dirty="0">
                <a:cs typeface="Calibri"/>
              </a:rPr>
              <a:t>staying safe</a:t>
            </a:r>
            <a:r>
              <a:rPr lang="en-US" sz="1600" dirty="0">
                <a:cs typeface="Calibri"/>
              </a:rPr>
              <a:t> </a:t>
            </a:r>
            <a:endParaRPr lang="en-US">
              <a:cs typeface="Calibri"/>
            </a:endParaRPr>
          </a:p>
        </p:txBody>
      </p:sp>
    </p:spTree>
    <p:extLst>
      <p:ext uri="{BB962C8B-B14F-4D97-AF65-F5344CB8AC3E}">
        <p14:creationId xmlns:p14="http://schemas.microsoft.com/office/powerpoint/2010/main" val="895827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0465-EDE5-32AE-5B87-5887B99796B4}"/>
              </a:ext>
            </a:extLst>
          </p:cNvPr>
          <p:cNvSpPr>
            <a:spLocks noGrp="1"/>
          </p:cNvSpPr>
          <p:nvPr>
            <p:ph type="title"/>
          </p:nvPr>
        </p:nvSpPr>
        <p:spPr/>
        <p:txBody>
          <a:bodyPr/>
          <a:lstStyle/>
          <a:p>
            <a:r>
              <a:rPr lang="en-US" b="1" dirty="0">
                <a:cs typeface="Calibri Light"/>
              </a:rPr>
              <a:t>Agency support.</a:t>
            </a:r>
            <a:endParaRPr lang="en-US" b="1" dirty="0"/>
          </a:p>
        </p:txBody>
      </p:sp>
      <p:sp>
        <p:nvSpPr>
          <p:cNvPr id="3" name="Content Placeholder 2">
            <a:extLst>
              <a:ext uri="{FF2B5EF4-FFF2-40B4-BE49-F238E27FC236}">
                <a16:creationId xmlns:a16="http://schemas.microsoft.com/office/drawing/2014/main" id="{2AA02AE3-88CE-EEA5-6D9F-CB8C07363E0B}"/>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a:cs typeface="Calibri" panose="020F0502020204030204"/>
            </a:endParaRPr>
          </a:p>
          <a:p>
            <a:pPr marL="285750" indent="-285750">
              <a:lnSpc>
                <a:spcPct val="100000"/>
              </a:lnSpc>
              <a:spcBef>
                <a:spcPts val="0"/>
              </a:spcBef>
              <a:buFont typeface="Arial,Sans-Serif" panose="020B0604020202020204" pitchFamily="34" charset="0"/>
            </a:pPr>
            <a:r>
              <a:rPr lang="en-GB" sz="1800" dirty="0">
                <a:cs typeface="Calibri"/>
              </a:rPr>
              <a:t>Liaise with additional agencies to holistically support families.</a:t>
            </a:r>
            <a:endParaRPr lang="en-US" dirty="0">
              <a:cs typeface="Calibri"/>
            </a:endParaRPr>
          </a:p>
          <a:p>
            <a:pPr marL="285750" indent="-285750">
              <a:lnSpc>
                <a:spcPct val="100000"/>
              </a:lnSpc>
              <a:spcBef>
                <a:spcPts val="0"/>
              </a:spcBef>
              <a:buFont typeface="Arial,Sans-Serif" panose="020B0604020202020204" pitchFamily="34" charset="0"/>
            </a:pPr>
            <a:endParaRPr lang="en-GB" sz="1800" dirty="0">
              <a:cs typeface="Calibri"/>
            </a:endParaRPr>
          </a:p>
          <a:p>
            <a:pPr marL="285750" indent="-285750">
              <a:lnSpc>
                <a:spcPct val="100000"/>
              </a:lnSpc>
              <a:spcBef>
                <a:spcPts val="0"/>
              </a:spcBef>
              <a:buFont typeface="Arial,Sans-Serif" panose="020B0604020202020204" pitchFamily="34" charset="0"/>
            </a:pPr>
            <a:r>
              <a:rPr lang="en-GB" sz="1800" dirty="0">
                <a:cs typeface="Calibri"/>
              </a:rPr>
              <a:t>Team Around the Family</a:t>
            </a:r>
            <a:r>
              <a:rPr lang="en-US" sz="1800" dirty="0">
                <a:cs typeface="Calibri"/>
              </a:rPr>
              <a:t> </a:t>
            </a:r>
            <a:endParaRPr lang="en-US">
              <a:cs typeface="Calibri"/>
            </a:endParaRPr>
          </a:p>
        </p:txBody>
      </p:sp>
    </p:spTree>
    <p:extLst>
      <p:ext uri="{BB962C8B-B14F-4D97-AF65-F5344CB8AC3E}">
        <p14:creationId xmlns:p14="http://schemas.microsoft.com/office/powerpoint/2010/main" val="1838092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16F3411-28A5-4719-9409-FD66FB18A96F}"/>
              </a:ext>
            </a:extLst>
          </p:cNvPr>
          <p:cNvPicPr>
            <a:picLocks noChangeAspect="1"/>
          </p:cNvPicPr>
          <p:nvPr/>
        </p:nvPicPr>
        <p:blipFill>
          <a:blip r:embed="rId2"/>
          <a:stretch>
            <a:fillRect/>
          </a:stretch>
        </p:blipFill>
        <p:spPr>
          <a:xfrm>
            <a:off x="0" y="0"/>
            <a:ext cx="8005829" cy="5571067"/>
          </a:xfrm>
          <a:prstGeom prst="rect">
            <a:avLst/>
          </a:prstGeom>
        </p:spPr>
      </p:pic>
      <p:sp>
        <p:nvSpPr>
          <p:cNvPr id="6" name="TextBox 5">
            <a:extLst>
              <a:ext uri="{FF2B5EF4-FFF2-40B4-BE49-F238E27FC236}">
                <a16:creationId xmlns:a16="http://schemas.microsoft.com/office/drawing/2014/main" id="{F5F76067-5B67-47A6-8963-D7F1D9D3E06D}"/>
              </a:ext>
            </a:extLst>
          </p:cNvPr>
          <p:cNvSpPr txBox="1"/>
          <p:nvPr/>
        </p:nvSpPr>
        <p:spPr>
          <a:xfrm>
            <a:off x="9210368" y="902110"/>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Research to understand successful approaches to supporting the most academically able </a:t>
            </a:r>
            <a:r>
              <a:rPr lang="en-GB" sz="2000">
                <a:cs typeface="Calibri"/>
              </a:rPr>
              <a:t>disadvantaged pupils.</a:t>
            </a:r>
            <a:endParaRPr lang="en-US"/>
          </a:p>
          <a:p>
            <a:endParaRPr lang="en-GB" sz="2000" dirty="0">
              <a:cs typeface="Calibri"/>
            </a:endParaRPr>
          </a:p>
          <a:p>
            <a:r>
              <a:rPr lang="en-GB" sz="2000" b="1" dirty="0">
                <a:cs typeface="Calibri"/>
              </a:rPr>
              <a:t>EEF Research Report November 2018.</a:t>
            </a:r>
            <a:r>
              <a:rPr lang="en-US" sz="2000" b="1" dirty="0">
                <a:cs typeface="Calibri"/>
              </a:rPr>
              <a:t> </a:t>
            </a:r>
            <a:endParaRPr lang="en-US">
              <a:cs typeface="Calibri"/>
            </a:endParaRPr>
          </a:p>
          <a:p>
            <a:pPr>
              <a:buChar char="•"/>
            </a:pPr>
            <a:endParaRPr lang="en-US" sz="2000" dirty="0">
              <a:cs typeface="Calibri"/>
            </a:endParaRPr>
          </a:p>
        </p:txBody>
      </p:sp>
    </p:spTree>
    <p:extLst>
      <p:ext uri="{BB962C8B-B14F-4D97-AF65-F5344CB8AC3E}">
        <p14:creationId xmlns:p14="http://schemas.microsoft.com/office/powerpoint/2010/main" val="61919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48C8-8AB8-9319-DEF2-DE55F87BE604}"/>
              </a:ext>
            </a:extLst>
          </p:cNvPr>
          <p:cNvSpPr>
            <a:spLocks noGrp="1"/>
          </p:cNvSpPr>
          <p:nvPr>
            <p:ph type="title"/>
          </p:nvPr>
        </p:nvSpPr>
        <p:spPr/>
        <p:txBody>
          <a:bodyPr/>
          <a:lstStyle/>
          <a:p>
            <a:r>
              <a:rPr lang="en-US" dirty="0">
                <a:cs typeface="Calibri Light"/>
              </a:rPr>
              <a:t>Links to CCF – learn how to...</a:t>
            </a:r>
            <a:endParaRPr lang="en-US" dirty="0"/>
          </a:p>
        </p:txBody>
      </p:sp>
      <p:sp>
        <p:nvSpPr>
          <p:cNvPr id="3" name="Content Placeholder 2">
            <a:extLst>
              <a:ext uri="{FF2B5EF4-FFF2-40B4-BE49-F238E27FC236}">
                <a16:creationId xmlns:a16="http://schemas.microsoft.com/office/drawing/2014/main" id="{2514653D-0FD3-DAA5-C9F8-6A0DEEBD43DE}"/>
              </a:ext>
            </a:extLst>
          </p:cNvPr>
          <p:cNvSpPr>
            <a:spLocks noGrp="1"/>
          </p:cNvSpPr>
          <p:nvPr>
            <p:ph idx="1"/>
          </p:nvPr>
        </p:nvSpPr>
        <p:spPr/>
        <p:txBody>
          <a:bodyPr vert="horz" lIns="91440" tIns="45720" rIns="91440" bIns="45720" rtlCol="0" anchor="t">
            <a:normAutofit/>
          </a:bodyPr>
          <a:lstStyle/>
          <a:p>
            <a:pPr marL="0" indent="0">
              <a:buNone/>
            </a:pPr>
            <a:r>
              <a:rPr lang="en-US" sz="2000" dirty="0">
                <a:cs typeface="Calibri"/>
              </a:rPr>
              <a:t>How pupils learn.</a:t>
            </a:r>
          </a:p>
          <a:p>
            <a:pPr marL="0" indent="0">
              <a:buNone/>
            </a:pPr>
            <a:r>
              <a:rPr lang="en-US" sz="2000" i="1" dirty="0">
                <a:cs typeface="Calibri"/>
              </a:rPr>
              <a:t>Learn how to</a:t>
            </a:r>
          </a:p>
          <a:p>
            <a:r>
              <a:rPr lang="en-US" sz="2000" dirty="0">
                <a:cs typeface="Calibri"/>
              </a:rPr>
              <a:t>By discussing and </a:t>
            </a:r>
            <a:r>
              <a:rPr lang="en-US" sz="2000" dirty="0" err="1">
                <a:cs typeface="Calibri"/>
              </a:rPr>
              <a:t>analysing</a:t>
            </a:r>
            <a:r>
              <a:rPr lang="en-US" sz="2000" dirty="0">
                <a:cs typeface="Calibri"/>
              </a:rPr>
              <a:t> with expert colleagues how to design, practice, generation and retrieval tasks that provide just enough support so that pupils experience a high success rate when attempting challenging work.</a:t>
            </a:r>
          </a:p>
          <a:p>
            <a:r>
              <a:rPr lang="en-US" sz="2000" dirty="0">
                <a:cs typeface="Calibri"/>
              </a:rPr>
              <a:t>Balancing exposition, repetition, practice and retrieval of critical knowledge and skills.</a:t>
            </a:r>
          </a:p>
          <a:p>
            <a:r>
              <a:rPr lang="en-US" sz="2000" dirty="0">
                <a:cs typeface="Calibri"/>
              </a:rPr>
              <a:t>Increasing challenge with practice and retrieval as knowledge  become more secure.</a:t>
            </a:r>
          </a:p>
        </p:txBody>
      </p:sp>
    </p:spTree>
    <p:extLst>
      <p:ext uri="{BB962C8B-B14F-4D97-AF65-F5344CB8AC3E}">
        <p14:creationId xmlns:p14="http://schemas.microsoft.com/office/powerpoint/2010/main" val="296515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5B4229F-766F-4146-8955-FF2358B9DAB6}"/>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1D275D-250C-451B-8023-61697C3F32BD}"/>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Social Mobility in the UK </a:t>
            </a:r>
            <a:r>
              <a:rPr lang="en-GB" sz="4400" b="1" dirty="0">
                <a:solidFill>
                  <a:srgbClr val="FFC100"/>
                </a:solidFill>
                <a:latin typeface="Calibri" panose="020F0502020204030204" pitchFamily="34" charset="0"/>
                <a:cs typeface="Calibri" panose="020F0502020204030204" pitchFamily="34" charset="0"/>
              </a:rPr>
              <a:t>● Post-Pandemic</a:t>
            </a:r>
            <a:endParaRPr lang="en-GB" sz="2800" b="1" dirty="0">
              <a:solidFill>
                <a:srgbClr val="FFC100"/>
              </a:solidFill>
              <a:latin typeface="Tw Cen MT" panose="020B0602020104020603" pitchFamily="34" charset="0"/>
            </a:endParaRPr>
          </a:p>
        </p:txBody>
      </p:sp>
      <p:sp>
        <p:nvSpPr>
          <p:cNvPr id="6" name="TextBox 5">
            <a:extLst>
              <a:ext uri="{FF2B5EF4-FFF2-40B4-BE49-F238E27FC236}">
                <a16:creationId xmlns:a16="http://schemas.microsoft.com/office/drawing/2014/main" id="{C0B43854-5C87-4728-AA64-27CC9C4F55BD}"/>
              </a:ext>
            </a:extLst>
          </p:cNvPr>
          <p:cNvSpPr txBox="1"/>
          <p:nvPr/>
        </p:nvSpPr>
        <p:spPr>
          <a:xfrm>
            <a:off x="3468269" y="2950419"/>
            <a:ext cx="5255461" cy="369332"/>
          </a:xfrm>
          <a:prstGeom prst="rect">
            <a:avLst/>
          </a:prstGeom>
          <a:noFill/>
        </p:spPr>
        <p:txBody>
          <a:bodyPr wrap="square">
            <a:spAutoFit/>
          </a:bodyPr>
          <a:lstStyle/>
          <a:p>
            <a:r>
              <a:rPr lang="en-US" b="1" i="1" dirty="0">
                <a:solidFill>
                  <a:schemeClr val="bg1">
                    <a:lumMod val="50000"/>
                  </a:schemeClr>
                </a:solidFill>
              </a:rPr>
              <a:t>Social Mobility Commission, 2021, </a:t>
            </a:r>
            <a:r>
              <a:rPr lang="en-US" i="1" dirty="0">
                <a:solidFill>
                  <a:schemeClr val="bg1">
                    <a:lumMod val="50000"/>
                  </a:schemeClr>
                </a:solidFill>
              </a:rPr>
              <a:t>Against the Odds</a:t>
            </a:r>
            <a:endParaRPr lang="en-GB" i="1" dirty="0">
              <a:solidFill>
                <a:schemeClr val="bg1">
                  <a:lumMod val="50000"/>
                </a:schemeClr>
              </a:solidFill>
            </a:endParaRPr>
          </a:p>
        </p:txBody>
      </p:sp>
      <p:sp>
        <p:nvSpPr>
          <p:cNvPr id="7" name="Rectangle 6">
            <a:extLst>
              <a:ext uri="{FF2B5EF4-FFF2-40B4-BE49-F238E27FC236}">
                <a16:creationId xmlns:a16="http://schemas.microsoft.com/office/drawing/2014/main" id="{015F28A4-FFD8-4ABB-AFAF-8E5D75A0B3F4}"/>
              </a:ext>
            </a:extLst>
          </p:cNvPr>
          <p:cNvSpPr/>
          <p:nvPr/>
        </p:nvSpPr>
        <p:spPr>
          <a:xfrm>
            <a:off x="2068787" y="1173891"/>
            <a:ext cx="8201231" cy="1754326"/>
          </a:xfrm>
          <a:prstGeom prst="rect">
            <a:avLst/>
          </a:prstGeom>
        </p:spPr>
        <p:txBody>
          <a:bodyPr wrap="square">
            <a:spAutoFit/>
          </a:bodyPr>
          <a:lstStyle/>
          <a:p>
            <a:pPr algn="ctr"/>
            <a:r>
              <a:rPr lang="en-US" sz="3600" dirty="0"/>
              <a:t>The economic impact of coronavirus is likely to increase poverty and the disadvantage gap. </a:t>
            </a:r>
            <a:endParaRPr lang="en-GB" sz="3600" dirty="0"/>
          </a:p>
        </p:txBody>
      </p:sp>
      <p:sp>
        <p:nvSpPr>
          <p:cNvPr id="8" name="TextBox 7">
            <a:extLst>
              <a:ext uri="{FF2B5EF4-FFF2-40B4-BE49-F238E27FC236}">
                <a16:creationId xmlns:a16="http://schemas.microsoft.com/office/drawing/2014/main" id="{54A15FB3-8C51-4CAC-ABF5-A637722C21CE}"/>
              </a:ext>
            </a:extLst>
          </p:cNvPr>
          <p:cNvSpPr txBox="1"/>
          <p:nvPr/>
        </p:nvSpPr>
        <p:spPr>
          <a:xfrm>
            <a:off x="9991688" y="164892"/>
            <a:ext cx="2347117" cy="5386090"/>
          </a:xfrm>
          <a:prstGeom prst="rect">
            <a:avLst/>
          </a:prstGeom>
          <a:noFill/>
        </p:spPr>
        <p:txBody>
          <a:bodyPr wrap="none" rtlCol="0">
            <a:spAutoFit/>
          </a:bodyPr>
          <a:lstStyle/>
          <a:p>
            <a:r>
              <a:rPr lang="en-GB" sz="34400" b="1" dirty="0">
                <a:solidFill>
                  <a:srgbClr val="FFC000"/>
                </a:solidFill>
                <a:latin typeface="Bodoni MT" panose="02070603080606020203" pitchFamily="18" charset="0"/>
              </a:rPr>
              <a:t>”</a:t>
            </a:r>
          </a:p>
        </p:txBody>
      </p:sp>
      <p:sp>
        <p:nvSpPr>
          <p:cNvPr id="9" name="TextBox 8">
            <a:extLst>
              <a:ext uri="{FF2B5EF4-FFF2-40B4-BE49-F238E27FC236}">
                <a16:creationId xmlns:a16="http://schemas.microsoft.com/office/drawing/2014/main" id="{2A6C5265-243D-48A4-A6E6-86622301F29A}"/>
              </a:ext>
            </a:extLst>
          </p:cNvPr>
          <p:cNvSpPr txBox="1"/>
          <p:nvPr/>
        </p:nvSpPr>
        <p:spPr>
          <a:xfrm>
            <a:off x="0" y="164892"/>
            <a:ext cx="2347117" cy="5386090"/>
          </a:xfrm>
          <a:prstGeom prst="rect">
            <a:avLst/>
          </a:prstGeom>
          <a:noFill/>
        </p:spPr>
        <p:txBody>
          <a:bodyPr wrap="none" rtlCol="0">
            <a:spAutoFit/>
          </a:bodyPr>
          <a:lstStyle/>
          <a:p>
            <a:r>
              <a:rPr lang="en-GB" sz="34400" b="1" dirty="0">
                <a:solidFill>
                  <a:srgbClr val="FFC000"/>
                </a:solidFill>
                <a:latin typeface="Bodoni MT" panose="02070603080606020203" pitchFamily="18" charset="0"/>
              </a:rPr>
              <a:t>“</a:t>
            </a:r>
          </a:p>
        </p:txBody>
      </p:sp>
      <p:pic>
        <p:nvPicPr>
          <p:cNvPr id="13" name="Picture 12">
            <a:extLst>
              <a:ext uri="{FF2B5EF4-FFF2-40B4-BE49-F238E27FC236}">
                <a16:creationId xmlns:a16="http://schemas.microsoft.com/office/drawing/2014/main" id="{A468556F-DE99-41BD-B370-B31B1363F7E1}"/>
              </a:ext>
            </a:extLst>
          </p:cNvPr>
          <p:cNvPicPr>
            <a:picLocks noChangeAspect="1"/>
          </p:cNvPicPr>
          <p:nvPr/>
        </p:nvPicPr>
        <p:blipFill>
          <a:blip r:embed="rId2"/>
          <a:stretch>
            <a:fillRect/>
          </a:stretch>
        </p:blipFill>
        <p:spPr>
          <a:xfrm rot="242291">
            <a:off x="6729979" y="4634407"/>
            <a:ext cx="5255462" cy="1399040"/>
          </a:xfrm>
          <a:prstGeom prst="roundRect">
            <a:avLst>
              <a:gd name="adj" fmla="val 6607"/>
            </a:avLst>
          </a:prstGeom>
          <a:ln>
            <a:solidFill>
              <a:schemeClr val="bg1">
                <a:lumMod val="85000"/>
              </a:schemeClr>
            </a:solidFill>
          </a:ln>
        </p:spPr>
      </p:pic>
      <p:pic>
        <p:nvPicPr>
          <p:cNvPr id="15" name="Picture 14">
            <a:extLst>
              <a:ext uri="{FF2B5EF4-FFF2-40B4-BE49-F238E27FC236}">
                <a16:creationId xmlns:a16="http://schemas.microsoft.com/office/drawing/2014/main" id="{33878F2D-15C3-41D2-813F-8BBE77699FF8}"/>
              </a:ext>
            </a:extLst>
          </p:cNvPr>
          <p:cNvPicPr>
            <a:picLocks noChangeAspect="1"/>
          </p:cNvPicPr>
          <p:nvPr/>
        </p:nvPicPr>
        <p:blipFill>
          <a:blip r:embed="rId3"/>
          <a:stretch>
            <a:fillRect/>
          </a:stretch>
        </p:blipFill>
        <p:spPr>
          <a:xfrm rot="21363942">
            <a:off x="353773" y="4271970"/>
            <a:ext cx="5262711" cy="1203320"/>
          </a:xfrm>
          <a:prstGeom prst="roundRect">
            <a:avLst>
              <a:gd name="adj" fmla="val 6270"/>
            </a:avLst>
          </a:prstGeom>
          <a:ln>
            <a:solidFill>
              <a:schemeClr val="bg1">
                <a:lumMod val="85000"/>
              </a:schemeClr>
            </a:solidFill>
          </a:ln>
        </p:spPr>
      </p:pic>
      <p:pic>
        <p:nvPicPr>
          <p:cNvPr id="11" name="Picture 10">
            <a:extLst>
              <a:ext uri="{FF2B5EF4-FFF2-40B4-BE49-F238E27FC236}">
                <a16:creationId xmlns:a16="http://schemas.microsoft.com/office/drawing/2014/main" id="{5D39657C-F6E3-4278-82DF-BF177DCA7C88}"/>
              </a:ext>
            </a:extLst>
          </p:cNvPr>
          <p:cNvPicPr>
            <a:picLocks noChangeAspect="1"/>
          </p:cNvPicPr>
          <p:nvPr/>
        </p:nvPicPr>
        <p:blipFill>
          <a:blip r:embed="rId4"/>
          <a:stretch>
            <a:fillRect/>
          </a:stretch>
        </p:blipFill>
        <p:spPr>
          <a:xfrm>
            <a:off x="4382861" y="3370915"/>
            <a:ext cx="5255462" cy="1377293"/>
          </a:xfrm>
          <a:prstGeom prst="roundRect">
            <a:avLst>
              <a:gd name="adj" fmla="val 8151"/>
            </a:avLst>
          </a:prstGeom>
          <a:ln>
            <a:solidFill>
              <a:schemeClr val="bg1">
                <a:lumMod val="85000"/>
              </a:schemeClr>
            </a:solidFill>
          </a:ln>
        </p:spPr>
      </p:pic>
    </p:spTree>
    <p:extLst>
      <p:ext uri="{BB962C8B-B14F-4D97-AF65-F5344CB8AC3E}">
        <p14:creationId xmlns:p14="http://schemas.microsoft.com/office/powerpoint/2010/main" val="343061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nding road line Royalty Free Vector Image - VectorStock">
            <a:extLst>
              <a:ext uri="{FF2B5EF4-FFF2-40B4-BE49-F238E27FC236}">
                <a16:creationId xmlns:a16="http://schemas.microsoft.com/office/drawing/2014/main" id="{434F65C1-B580-47F2-8EDE-C17239131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135"/>
          <a:stretch/>
        </p:blipFill>
        <p:spPr bwMode="auto">
          <a:xfrm>
            <a:off x="2335082" y="930290"/>
            <a:ext cx="5792229" cy="4861917"/>
          </a:xfrm>
          <a:prstGeom prst="round2DiagRect">
            <a:avLst>
              <a:gd name="adj1" fmla="val 0"/>
              <a:gd name="adj2" fmla="val 1810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C60BAE-0B1E-40D3-989A-7C972CE364D6}"/>
              </a:ext>
            </a:extLst>
          </p:cNvPr>
          <p:cNvSpPr txBox="1"/>
          <p:nvPr/>
        </p:nvSpPr>
        <p:spPr>
          <a:xfrm>
            <a:off x="-111210" y="-1586478"/>
            <a:ext cx="6098058" cy="1200329"/>
          </a:xfrm>
          <a:prstGeom prst="rect">
            <a:avLst/>
          </a:prstGeom>
          <a:noFill/>
        </p:spPr>
        <p:txBody>
          <a:bodyPr wrap="square">
            <a:spAutoFit/>
          </a:bodyPr>
          <a:lstStyle/>
          <a:p>
            <a:r>
              <a:rPr lang="en-US" dirty="0"/>
              <a:t>Child poverty has an important influence on social mobility, as children living in poverty can often have worse health, worse education outcomes and start school developmentally behind their more advantaged peers.</a:t>
            </a:r>
            <a:endParaRPr lang="en-GB" dirty="0"/>
          </a:p>
        </p:txBody>
      </p:sp>
      <p:cxnSp>
        <p:nvCxnSpPr>
          <p:cNvPr id="4" name="Straight Connector 3">
            <a:extLst>
              <a:ext uri="{FF2B5EF4-FFF2-40B4-BE49-F238E27FC236}">
                <a16:creationId xmlns:a16="http://schemas.microsoft.com/office/drawing/2014/main" id="{9BEAD7D5-1D9B-4A7A-931F-16149DFC9992}"/>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1DB1CAB-2FC0-422B-A4B5-45D28707B4D2}"/>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Social Mobility &amp; Education </a:t>
            </a:r>
            <a:r>
              <a:rPr lang="en-GB" sz="4400" b="1" dirty="0">
                <a:solidFill>
                  <a:srgbClr val="FFC100"/>
                </a:solidFill>
                <a:latin typeface="Calibri" panose="020F0502020204030204" pitchFamily="34" charset="0"/>
                <a:cs typeface="Calibri" panose="020F0502020204030204" pitchFamily="34" charset="0"/>
              </a:rPr>
              <a:t>● Attainment Gap</a:t>
            </a:r>
            <a:endParaRPr lang="en-GB" sz="2800" b="1" dirty="0">
              <a:solidFill>
                <a:srgbClr val="FFC100"/>
              </a:solidFill>
              <a:latin typeface="Tw Cen MT" panose="020B0602020104020603" pitchFamily="34" charset="0"/>
            </a:endParaRPr>
          </a:p>
        </p:txBody>
      </p:sp>
      <p:sp>
        <p:nvSpPr>
          <p:cNvPr id="7" name="TextBox 6">
            <a:extLst>
              <a:ext uri="{FF2B5EF4-FFF2-40B4-BE49-F238E27FC236}">
                <a16:creationId xmlns:a16="http://schemas.microsoft.com/office/drawing/2014/main" id="{8A9CE317-7C02-4CA2-A6CB-A1E1534C23A1}"/>
              </a:ext>
            </a:extLst>
          </p:cNvPr>
          <p:cNvSpPr txBox="1"/>
          <p:nvPr/>
        </p:nvSpPr>
        <p:spPr>
          <a:xfrm>
            <a:off x="7800203" y="1108433"/>
            <a:ext cx="4384906" cy="836511"/>
          </a:xfrm>
          <a:prstGeom prst="rect">
            <a:avLst/>
          </a:prstGeom>
          <a:solidFill>
            <a:srgbClr val="00B0F0"/>
          </a:solidFill>
        </p:spPr>
        <p:txBody>
          <a:bodyPr wrap="square">
            <a:spAutoFit/>
          </a:bodyPr>
          <a:lstStyle/>
          <a:p>
            <a:pPr>
              <a:lnSpc>
                <a:spcPct val="80000"/>
              </a:lnSpc>
            </a:pPr>
            <a:r>
              <a:rPr lang="en-US" dirty="0"/>
              <a:t>Only 16 per cent of those on free school meals attain at least two </a:t>
            </a:r>
            <a:r>
              <a:rPr lang="en-US" sz="2400" b="1" dirty="0"/>
              <a:t>A levels </a:t>
            </a:r>
            <a:r>
              <a:rPr lang="en-US" dirty="0"/>
              <a:t>compared to 39 per cent of all other pupils.</a:t>
            </a:r>
            <a:endParaRPr lang="en-GB" dirty="0"/>
          </a:p>
        </p:txBody>
      </p:sp>
      <p:grpSp>
        <p:nvGrpSpPr>
          <p:cNvPr id="33" name="Group 32">
            <a:extLst>
              <a:ext uri="{FF2B5EF4-FFF2-40B4-BE49-F238E27FC236}">
                <a16:creationId xmlns:a16="http://schemas.microsoft.com/office/drawing/2014/main" id="{82BE03DD-3735-4045-8942-DA279F4A0AC2}"/>
              </a:ext>
            </a:extLst>
          </p:cNvPr>
          <p:cNvGrpSpPr/>
          <p:nvPr/>
        </p:nvGrpSpPr>
        <p:grpSpPr>
          <a:xfrm>
            <a:off x="-747328" y="4132991"/>
            <a:ext cx="4064602" cy="1945160"/>
            <a:chOff x="-747328" y="4132991"/>
            <a:chExt cx="4064602" cy="1945160"/>
          </a:xfrm>
        </p:grpSpPr>
        <p:pic>
          <p:nvPicPr>
            <p:cNvPr id="22" name="Graphic 21" descr="Marker with solid fill">
              <a:extLst>
                <a:ext uri="{FF2B5EF4-FFF2-40B4-BE49-F238E27FC236}">
                  <a16:creationId xmlns:a16="http://schemas.microsoft.com/office/drawing/2014/main" id="{00530E03-1FF3-4434-8D3D-634E1BCB8C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114" y="4132991"/>
              <a:ext cx="1945160" cy="1945160"/>
            </a:xfrm>
            <a:prstGeom prst="rect">
              <a:avLst/>
            </a:prstGeom>
          </p:spPr>
        </p:pic>
        <p:sp>
          <p:nvSpPr>
            <p:cNvPr id="23" name="Oval 22">
              <a:extLst>
                <a:ext uri="{FF2B5EF4-FFF2-40B4-BE49-F238E27FC236}">
                  <a16:creationId xmlns:a16="http://schemas.microsoft.com/office/drawing/2014/main" id="{BF690123-D046-434A-B63E-DB15E7074478}"/>
                </a:ext>
              </a:extLst>
            </p:cNvPr>
            <p:cNvSpPr/>
            <p:nvPr/>
          </p:nvSpPr>
          <p:spPr>
            <a:xfrm>
              <a:off x="2033294" y="4502323"/>
              <a:ext cx="622800" cy="62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Y1</a:t>
              </a:r>
              <a:endParaRPr lang="en-GB" sz="3200" b="1" dirty="0">
                <a:solidFill>
                  <a:schemeClr val="tx1"/>
                </a:solidFill>
              </a:endParaRPr>
            </a:p>
          </p:txBody>
        </p:sp>
        <p:sp>
          <p:nvSpPr>
            <p:cNvPr id="10" name="TextBox 9">
              <a:extLst>
                <a:ext uri="{FF2B5EF4-FFF2-40B4-BE49-F238E27FC236}">
                  <a16:creationId xmlns:a16="http://schemas.microsoft.com/office/drawing/2014/main" id="{DFA4535B-68F7-4E8F-B8D7-23536C2BF541}"/>
                </a:ext>
              </a:extLst>
            </p:cNvPr>
            <p:cNvSpPr txBox="1"/>
            <p:nvPr/>
          </p:nvSpPr>
          <p:spPr>
            <a:xfrm>
              <a:off x="-747328" y="4456156"/>
              <a:ext cx="2629728" cy="646331"/>
            </a:xfrm>
            <a:prstGeom prst="rect">
              <a:avLst/>
            </a:prstGeom>
            <a:noFill/>
          </p:spPr>
          <p:txBody>
            <a:bodyPr wrap="square">
              <a:spAutoFit/>
            </a:bodyPr>
            <a:lstStyle/>
            <a:p>
              <a:pPr algn="r"/>
              <a:r>
                <a:rPr lang="en-US" b="1" dirty="0">
                  <a:solidFill>
                    <a:srgbClr val="C00000"/>
                  </a:solidFill>
                </a:rPr>
                <a:t>By the age of six</a:t>
              </a:r>
              <a:br>
                <a:rPr lang="en-US" b="1" dirty="0">
                  <a:solidFill>
                    <a:srgbClr val="C00000"/>
                  </a:solidFill>
                </a:rPr>
              </a:br>
              <a:r>
                <a:rPr lang="en-US" b="1" dirty="0">
                  <a:solidFill>
                    <a:srgbClr val="C00000"/>
                  </a:solidFill>
                </a:rPr>
                <a:t>(Year 1)</a:t>
              </a:r>
              <a:endParaRPr lang="en-GB" b="1" dirty="0">
                <a:solidFill>
                  <a:srgbClr val="C00000"/>
                </a:solidFill>
              </a:endParaRPr>
            </a:p>
          </p:txBody>
        </p:sp>
      </p:grpSp>
      <p:grpSp>
        <p:nvGrpSpPr>
          <p:cNvPr id="35" name="Group 34">
            <a:extLst>
              <a:ext uri="{FF2B5EF4-FFF2-40B4-BE49-F238E27FC236}">
                <a16:creationId xmlns:a16="http://schemas.microsoft.com/office/drawing/2014/main" id="{9205FE24-75C2-4BF6-BB4B-710B11E99163}"/>
              </a:ext>
            </a:extLst>
          </p:cNvPr>
          <p:cNvGrpSpPr/>
          <p:nvPr/>
        </p:nvGrpSpPr>
        <p:grpSpPr>
          <a:xfrm>
            <a:off x="-307867" y="3178999"/>
            <a:ext cx="4506759" cy="1945160"/>
            <a:chOff x="-307867" y="3178999"/>
            <a:chExt cx="4506759" cy="1945160"/>
          </a:xfrm>
        </p:grpSpPr>
        <p:pic>
          <p:nvPicPr>
            <p:cNvPr id="25" name="Graphic 24" descr="Marker with solid fill">
              <a:extLst>
                <a:ext uri="{FF2B5EF4-FFF2-40B4-BE49-F238E27FC236}">
                  <a16:creationId xmlns:a16="http://schemas.microsoft.com/office/drawing/2014/main" id="{3DFA6F90-5F88-424A-91EF-1713C74B99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3732" y="3178999"/>
              <a:ext cx="1945160" cy="1945160"/>
            </a:xfrm>
            <a:prstGeom prst="rect">
              <a:avLst/>
            </a:prstGeom>
          </p:spPr>
        </p:pic>
        <p:sp>
          <p:nvSpPr>
            <p:cNvPr id="26" name="Oval 25">
              <a:extLst>
                <a:ext uri="{FF2B5EF4-FFF2-40B4-BE49-F238E27FC236}">
                  <a16:creationId xmlns:a16="http://schemas.microsoft.com/office/drawing/2014/main" id="{536D5243-8973-4913-A8C1-88CFE718CA31}"/>
                </a:ext>
              </a:extLst>
            </p:cNvPr>
            <p:cNvSpPr/>
            <p:nvPr/>
          </p:nvSpPr>
          <p:spPr>
            <a:xfrm>
              <a:off x="2914912" y="3548331"/>
              <a:ext cx="622800" cy="62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KS1</a:t>
              </a:r>
              <a:endParaRPr lang="en-GB" sz="3200" b="1" dirty="0">
                <a:solidFill>
                  <a:schemeClr val="tx1"/>
                </a:solidFill>
              </a:endParaRPr>
            </a:p>
          </p:txBody>
        </p:sp>
        <p:sp>
          <p:nvSpPr>
            <p:cNvPr id="12" name="TextBox 11">
              <a:extLst>
                <a:ext uri="{FF2B5EF4-FFF2-40B4-BE49-F238E27FC236}">
                  <a16:creationId xmlns:a16="http://schemas.microsoft.com/office/drawing/2014/main" id="{33229048-0067-4EC3-8107-2458C2A868C5}"/>
                </a:ext>
              </a:extLst>
            </p:cNvPr>
            <p:cNvSpPr txBox="1"/>
            <p:nvPr/>
          </p:nvSpPr>
          <p:spPr>
            <a:xfrm>
              <a:off x="-307867" y="3624948"/>
              <a:ext cx="3053364" cy="646331"/>
            </a:xfrm>
            <a:prstGeom prst="rect">
              <a:avLst/>
            </a:prstGeom>
            <a:noFill/>
          </p:spPr>
          <p:txBody>
            <a:bodyPr wrap="square">
              <a:spAutoFit/>
            </a:bodyPr>
            <a:lstStyle/>
            <a:p>
              <a:pPr algn="r"/>
              <a:r>
                <a:rPr lang="en-US" b="1" dirty="0">
                  <a:solidFill>
                    <a:srgbClr val="FFC000"/>
                  </a:solidFill>
                </a:rPr>
                <a:t>By seven</a:t>
              </a:r>
            </a:p>
            <a:p>
              <a:pPr algn="r"/>
              <a:r>
                <a:rPr lang="en-US" b="1" dirty="0">
                  <a:solidFill>
                    <a:srgbClr val="FFC000"/>
                  </a:solidFill>
                </a:rPr>
                <a:t>(end of Key Stage 1)</a:t>
              </a:r>
              <a:endParaRPr lang="en-GB" b="1" dirty="0">
                <a:solidFill>
                  <a:srgbClr val="FFC000"/>
                </a:solidFill>
              </a:endParaRPr>
            </a:p>
          </p:txBody>
        </p:sp>
      </p:grpSp>
      <p:grpSp>
        <p:nvGrpSpPr>
          <p:cNvPr id="36" name="Group 35">
            <a:extLst>
              <a:ext uri="{FF2B5EF4-FFF2-40B4-BE49-F238E27FC236}">
                <a16:creationId xmlns:a16="http://schemas.microsoft.com/office/drawing/2014/main" id="{84F02744-F6E8-4B6B-B19E-D6227C8633DE}"/>
              </a:ext>
            </a:extLst>
          </p:cNvPr>
          <p:cNvGrpSpPr/>
          <p:nvPr/>
        </p:nvGrpSpPr>
        <p:grpSpPr>
          <a:xfrm>
            <a:off x="584582" y="2359280"/>
            <a:ext cx="5342843" cy="1945160"/>
            <a:chOff x="584582" y="2359280"/>
            <a:chExt cx="5342843" cy="1945160"/>
          </a:xfrm>
        </p:grpSpPr>
        <p:pic>
          <p:nvPicPr>
            <p:cNvPr id="28" name="Graphic 27" descr="Marker with solid fill">
              <a:extLst>
                <a:ext uri="{FF2B5EF4-FFF2-40B4-BE49-F238E27FC236}">
                  <a16:creationId xmlns:a16="http://schemas.microsoft.com/office/drawing/2014/main" id="{3EE46C0B-8CA2-48EE-9922-94121A5E23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2265" y="2359280"/>
              <a:ext cx="1945160" cy="1945160"/>
            </a:xfrm>
            <a:prstGeom prst="rect">
              <a:avLst/>
            </a:prstGeom>
          </p:spPr>
        </p:pic>
        <p:sp>
          <p:nvSpPr>
            <p:cNvPr id="29" name="Oval 28">
              <a:extLst>
                <a:ext uri="{FF2B5EF4-FFF2-40B4-BE49-F238E27FC236}">
                  <a16:creationId xmlns:a16="http://schemas.microsoft.com/office/drawing/2014/main" id="{BC50C3CC-94A0-49F3-880F-39A23E7611A2}"/>
                </a:ext>
              </a:extLst>
            </p:cNvPr>
            <p:cNvSpPr/>
            <p:nvPr/>
          </p:nvSpPr>
          <p:spPr>
            <a:xfrm>
              <a:off x="4643445" y="2728612"/>
              <a:ext cx="622800" cy="62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KS2</a:t>
              </a:r>
              <a:endParaRPr lang="en-GB" sz="3200" b="1" dirty="0">
                <a:solidFill>
                  <a:schemeClr val="tx1"/>
                </a:solidFill>
              </a:endParaRPr>
            </a:p>
          </p:txBody>
        </p:sp>
        <p:sp>
          <p:nvSpPr>
            <p:cNvPr id="14" name="TextBox 13">
              <a:extLst>
                <a:ext uri="{FF2B5EF4-FFF2-40B4-BE49-F238E27FC236}">
                  <a16:creationId xmlns:a16="http://schemas.microsoft.com/office/drawing/2014/main" id="{3FFD13C5-F444-408F-9CFE-653CE713E338}"/>
                </a:ext>
              </a:extLst>
            </p:cNvPr>
            <p:cNvSpPr txBox="1"/>
            <p:nvPr/>
          </p:nvSpPr>
          <p:spPr>
            <a:xfrm>
              <a:off x="584582" y="2745676"/>
              <a:ext cx="3373088" cy="646331"/>
            </a:xfrm>
            <a:prstGeom prst="rect">
              <a:avLst/>
            </a:prstGeom>
            <a:noFill/>
          </p:spPr>
          <p:txBody>
            <a:bodyPr wrap="square">
              <a:spAutoFit/>
            </a:bodyPr>
            <a:lstStyle/>
            <a:p>
              <a:pPr algn="r"/>
              <a:r>
                <a:rPr lang="en-US" b="1" dirty="0">
                  <a:solidFill>
                    <a:srgbClr val="92D050"/>
                  </a:solidFill>
                </a:rPr>
                <a:t>By eleven</a:t>
              </a:r>
            </a:p>
            <a:p>
              <a:pPr algn="r"/>
              <a:r>
                <a:rPr lang="en-US" b="1" dirty="0">
                  <a:solidFill>
                    <a:srgbClr val="92D050"/>
                  </a:solidFill>
                </a:rPr>
                <a:t>(end of Key Stage 2)</a:t>
              </a:r>
              <a:endParaRPr lang="en-GB" b="1" dirty="0">
                <a:solidFill>
                  <a:srgbClr val="92D050"/>
                </a:solidFill>
              </a:endParaRPr>
            </a:p>
          </p:txBody>
        </p:sp>
      </p:grpSp>
      <p:grpSp>
        <p:nvGrpSpPr>
          <p:cNvPr id="37" name="Group 36">
            <a:extLst>
              <a:ext uri="{FF2B5EF4-FFF2-40B4-BE49-F238E27FC236}">
                <a16:creationId xmlns:a16="http://schemas.microsoft.com/office/drawing/2014/main" id="{BAC8470B-8B11-4725-B28E-70A887118698}"/>
              </a:ext>
            </a:extLst>
          </p:cNvPr>
          <p:cNvGrpSpPr/>
          <p:nvPr/>
        </p:nvGrpSpPr>
        <p:grpSpPr>
          <a:xfrm>
            <a:off x="2512348" y="714538"/>
            <a:ext cx="4852191" cy="1945160"/>
            <a:chOff x="2512348" y="714538"/>
            <a:chExt cx="4852191" cy="1945160"/>
          </a:xfrm>
        </p:grpSpPr>
        <p:pic>
          <p:nvPicPr>
            <p:cNvPr id="31" name="Graphic 30" descr="Marker with solid fill">
              <a:extLst>
                <a:ext uri="{FF2B5EF4-FFF2-40B4-BE49-F238E27FC236}">
                  <a16:creationId xmlns:a16="http://schemas.microsoft.com/office/drawing/2014/main" id="{545285C7-0C21-4595-8DB9-6BD610DF05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9379" y="714538"/>
              <a:ext cx="1945160" cy="1945160"/>
            </a:xfrm>
            <a:prstGeom prst="rect">
              <a:avLst/>
            </a:prstGeom>
          </p:spPr>
        </p:pic>
        <p:sp>
          <p:nvSpPr>
            <p:cNvPr id="32" name="Oval 31">
              <a:extLst>
                <a:ext uri="{FF2B5EF4-FFF2-40B4-BE49-F238E27FC236}">
                  <a16:creationId xmlns:a16="http://schemas.microsoft.com/office/drawing/2014/main" id="{37193FA1-2581-4E5B-9E69-8CD383BA8857}"/>
                </a:ext>
              </a:extLst>
            </p:cNvPr>
            <p:cNvSpPr/>
            <p:nvPr/>
          </p:nvSpPr>
          <p:spPr>
            <a:xfrm>
              <a:off x="6080559" y="1083870"/>
              <a:ext cx="622800" cy="62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rPr>
                <a:t>KS5</a:t>
              </a:r>
              <a:endParaRPr lang="en-GB" sz="3200" b="1" dirty="0">
                <a:solidFill>
                  <a:schemeClr val="tx1"/>
                </a:solidFill>
              </a:endParaRPr>
            </a:p>
          </p:txBody>
        </p:sp>
        <p:sp>
          <p:nvSpPr>
            <p:cNvPr id="15" name="TextBox 14">
              <a:extLst>
                <a:ext uri="{FF2B5EF4-FFF2-40B4-BE49-F238E27FC236}">
                  <a16:creationId xmlns:a16="http://schemas.microsoft.com/office/drawing/2014/main" id="{4DA276CA-E765-4F2D-B1F9-3B7FC59C9251}"/>
                </a:ext>
              </a:extLst>
            </p:cNvPr>
            <p:cNvSpPr txBox="1"/>
            <p:nvPr/>
          </p:nvSpPr>
          <p:spPr>
            <a:xfrm>
              <a:off x="2512348" y="1192092"/>
              <a:ext cx="3373088" cy="369332"/>
            </a:xfrm>
            <a:prstGeom prst="rect">
              <a:avLst/>
            </a:prstGeom>
            <a:noFill/>
          </p:spPr>
          <p:txBody>
            <a:bodyPr wrap="square">
              <a:spAutoFit/>
            </a:bodyPr>
            <a:lstStyle/>
            <a:p>
              <a:pPr algn="r"/>
              <a:r>
                <a:rPr lang="en-US" b="1" dirty="0">
                  <a:solidFill>
                    <a:srgbClr val="00B0F0"/>
                  </a:solidFill>
                </a:rPr>
                <a:t>By the end of Key Stage 5</a:t>
              </a:r>
              <a:endParaRPr lang="en-GB" b="1" dirty="0">
                <a:solidFill>
                  <a:srgbClr val="00B0F0"/>
                </a:solidFill>
              </a:endParaRPr>
            </a:p>
          </p:txBody>
        </p:sp>
      </p:grpSp>
      <p:sp>
        <p:nvSpPr>
          <p:cNvPr id="17" name="TextBox 16">
            <a:extLst>
              <a:ext uri="{FF2B5EF4-FFF2-40B4-BE49-F238E27FC236}">
                <a16:creationId xmlns:a16="http://schemas.microsoft.com/office/drawing/2014/main" id="{61464626-6E41-4E19-A706-FDBFE3C26F8E}"/>
              </a:ext>
            </a:extLst>
          </p:cNvPr>
          <p:cNvSpPr txBox="1"/>
          <p:nvPr/>
        </p:nvSpPr>
        <p:spPr>
          <a:xfrm>
            <a:off x="5885436" y="4799179"/>
            <a:ext cx="6299673" cy="836511"/>
          </a:xfrm>
          <a:prstGeom prst="rect">
            <a:avLst/>
          </a:prstGeom>
          <a:solidFill>
            <a:srgbClr val="C00000"/>
          </a:solidFill>
        </p:spPr>
        <p:txBody>
          <a:bodyPr wrap="square">
            <a:spAutoFit/>
          </a:bodyPr>
          <a:lstStyle/>
          <a:p>
            <a:pPr>
              <a:lnSpc>
                <a:spcPct val="80000"/>
              </a:lnSpc>
            </a:pPr>
            <a:r>
              <a:rPr lang="en-US" dirty="0">
                <a:solidFill>
                  <a:schemeClr val="bg1"/>
                </a:solidFill>
              </a:rPr>
              <a:t>There is a 14 percentage point gap in </a:t>
            </a:r>
            <a:r>
              <a:rPr lang="en-US" sz="2400" b="1" dirty="0">
                <a:solidFill>
                  <a:schemeClr val="bg1"/>
                </a:solidFill>
              </a:rPr>
              <a:t>phonics</a:t>
            </a:r>
            <a:r>
              <a:rPr lang="en-US" dirty="0">
                <a:solidFill>
                  <a:schemeClr val="bg1"/>
                </a:solidFill>
              </a:rPr>
              <a:t> attainment between children entitled to free school meals and their more advantaged peers. </a:t>
            </a:r>
            <a:endParaRPr lang="en-GB" dirty="0">
              <a:solidFill>
                <a:schemeClr val="bg1"/>
              </a:solidFill>
            </a:endParaRPr>
          </a:p>
        </p:txBody>
      </p:sp>
      <p:sp>
        <p:nvSpPr>
          <p:cNvPr id="19" name="TextBox 18">
            <a:extLst>
              <a:ext uri="{FF2B5EF4-FFF2-40B4-BE49-F238E27FC236}">
                <a16:creationId xmlns:a16="http://schemas.microsoft.com/office/drawing/2014/main" id="{62E61052-99C5-4AA1-804E-5FC91E8E0C0B}"/>
              </a:ext>
            </a:extLst>
          </p:cNvPr>
          <p:cNvSpPr txBox="1"/>
          <p:nvPr/>
        </p:nvSpPr>
        <p:spPr>
          <a:xfrm>
            <a:off x="5885436" y="3814007"/>
            <a:ext cx="6299673" cy="910377"/>
          </a:xfrm>
          <a:prstGeom prst="rect">
            <a:avLst/>
          </a:prstGeom>
          <a:solidFill>
            <a:srgbClr val="FFC000"/>
          </a:solidFill>
        </p:spPr>
        <p:txBody>
          <a:bodyPr wrap="square">
            <a:spAutoFit/>
          </a:bodyPr>
          <a:lstStyle/>
          <a:p>
            <a:pPr>
              <a:lnSpc>
                <a:spcPct val="80000"/>
              </a:lnSpc>
            </a:pPr>
            <a:r>
              <a:rPr lang="en-US" dirty="0"/>
              <a:t>Larger gaps are evident in </a:t>
            </a:r>
            <a:r>
              <a:rPr lang="en-US" sz="2400" b="1" dirty="0"/>
              <a:t>reading</a:t>
            </a:r>
            <a:r>
              <a:rPr lang="en-US" dirty="0"/>
              <a:t> (18 percentage points), </a:t>
            </a:r>
            <a:r>
              <a:rPr lang="en-US" sz="2400" b="1" dirty="0"/>
              <a:t>writing</a:t>
            </a:r>
            <a:r>
              <a:rPr lang="en-US" dirty="0"/>
              <a:t> (20 percentage points) and </a:t>
            </a:r>
            <a:r>
              <a:rPr lang="en-US" sz="2400" b="1" dirty="0"/>
              <a:t>mathematics</a:t>
            </a:r>
            <a:r>
              <a:rPr lang="en-US" dirty="0"/>
              <a:t> (18 percentage points).</a:t>
            </a:r>
            <a:endParaRPr lang="en-GB" dirty="0"/>
          </a:p>
        </p:txBody>
      </p:sp>
      <p:sp>
        <p:nvSpPr>
          <p:cNvPr id="21" name="TextBox 20">
            <a:extLst>
              <a:ext uri="{FF2B5EF4-FFF2-40B4-BE49-F238E27FC236}">
                <a16:creationId xmlns:a16="http://schemas.microsoft.com/office/drawing/2014/main" id="{CE78ADBD-8FF9-4247-BE21-73FAF71BC37A}"/>
              </a:ext>
            </a:extLst>
          </p:cNvPr>
          <p:cNvSpPr txBox="1"/>
          <p:nvPr/>
        </p:nvSpPr>
        <p:spPr>
          <a:xfrm>
            <a:off x="5885436" y="2828835"/>
            <a:ext cx="6299673" cy="912237"/>
          </a:xfrm>
          <a:prstGeom prst="rect">
            <a:avLst/>
          </a:prstGeom>
          <a:solidFill>
            <a:srgbClr val="91C83F"/>
          </a:solidFill>
        </p:spPr>
        <p:txBody>
          <a:bodyPr wrap="square">
            <a:spAutoFit/>
          </a:bodyPr>
          <a:lstStyle/>
          <a:p>
            <a:pPr>
              <a:lnSpc>
                <a:spcPct val="80000"/>
              </a:lnSpc>
            </a:pPr>
            <a:r>
              <a:rPr lang="en-US" dirty="0"/>
              <a:t>Less than half (46 per cent) of pupils entitled to free school meals reach the standards expected for </a:t>
            </a:r>
            <a:r>
              <a:rPr lang="en-US" sz="2400" b="1" dirty="0"/>
              <a:t>reading</a:t>
            </a:r>
            <a:r>
              <a:rPr lang="en-US" dirty="0"/>
              <a:t>, </a:t>
            </a:r>
            <a:r>
              <a:rPr lang="en-US" sz="2400" b="1" dirty="0"/>
              <a:t>writing</a:t>
            </a:r>
            <a:r>
              <a:rPr lang="en-US" dirty="0"/>
              <a:t> and </a:t>
            </a:r>
            <a:r>
              <a:rPr lang="en-US" sz="2400" b="1" dirty="0"/>
              <a:t>mathematics</a:t>
            </a:r>
            <a:r>
              <a:rPr lang="en-US" dirty="0"/>
              <a:t>, compared to 68 per cent of all other pupils. </a:t>
            </a:r>
            <a:endParaRPr lang="en-GB" dirty="0"/>
          </a:p>
        </p:txBody>
      </p:sp>
      <p:sp>
        <p:nvSpPr>
          <p:cNvPr id="39" name="TextBox 38">
            <a:extLst>
              <a:ext uri="{FF2B5EF4-FFF2-40B4-BE49-F238E27FC236}">
                <a16:creationId xmlns:a16="http://schemas.microsoft.com/office/drawing/2014/main" id="{94E5193E-1DAE-46F9-984C-72457F3271F1}"/>
              </a:ext>
            </a:extLst>
          </p:cNvPr>
          <p:cNvSpPr txBox="1"/>
          <p:nvPr/>
        </p:nvSpPr>
        <p:spPr>
          <a:xfrm>
            <a:off x="102548" y="999362"/>
            <a:ext cx="3373088" cy="923330"/>
          </a:xfrm>
          <a:prstGeom prst="rect">
            <a:avLst/>
          </a:prstGeom>
          <a:noFill/>
        </p:spPr>
        <p:txBody>
          <a:bodyPr wrap="square">
            <a:spAutoFit/>
          </a:bodyPr>
          <a:lstStyle/>
          <a:p>
            <a:r>
              <a:rPr lang="en-US" b="1" i="1" dirty="0">
                <a:solidFill>
                  <a:schemeClr val="bg1">
                    <a:lumMod val="50000"/>
                  </a:schemeClr>
                </a:solidFill>
              </a:rPr>
              <a:t>Social Mobility Commission, 2019, </a:t>
            </a:r>
            <a:r>
              <a:rPr lang="en-US" i="1" dirty="0">
                <a:solidFill>
                  <a:schemeClr val="bg1">
                    <a:lumMod val="50000"/>
                  </a:schemeClr>
                </a:solidFill>
              </a:rPr>
              <a:t>State of the Nation 2018-19: Social Mobility in Great Britain</a:t>
            </a:r>
            <a:endParaRPr lang="en-GB" i="1" dirty="0">
              <a:solidFill>
                <a:schemeClr val="bg1">
                  <a:lumMod val="50000"/>
                </a:schemeClr>
              </a:solidFill>
            </a:endParaRPr>
          </a:p>
        </p:txBody>
      </p:sp>
    </p:spTree>
    <p:extLst>
      <p:ext uri="{BB962C8B-B14F-4D97-AF65-F5344CB8AC3E}">
        <p14:creationId xmlns:p14="http://schemas.microsoft.com/office/powerpoint/2010/main" val="8056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50"/>
                                        <p:tgtEl>
                                          <p:spTgt spid="33"/>
                                        </p:tgtEl>
                                      </p:cBhvr>
                                    </p:animEffect>
                                    <p:anim calcmode="lin" valueType="num">
                                      <p:cBhvr>
                                        <p:cTn id="8" dur="250" fill="hold"/>
                                        <p:tgtEl>
                                          <p:spTgt spid="33"/>
                                        </p:tgtEl>
                                        <p:attrNameLst>
                                          <p:attrName>ppt_x</p:attrName>
                                        </p:attrNameLst>
                                      </p:cBhvr>
                                      <p:tavLst>
                                        <p:tav tm="0">
                                          <p:val>
                                            <p:strVal val="#ppt_x"/>
                                          </p:val>
                                        </p:tav>
                                        <p:tav tm="100000">
                                          <p:val>
                                            <p:strVal val="#ppt_x"/>
                                          </p:val>
                                        </p:tav>
                                      </p:tavLst>
                                    </p:anim>
                                    <p:anim calcmode="lin" valueType="num">
                                      <p:cBhvr>
                                        <p:cTn id="9" dur="25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 presetClass="entr" presetSubtype="2"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250" fill="hold"/>
                                        <p:tgtEl>
                                          <p:spTgt spid="17"/>
                                        </p:tgtEl>
                                        <p:attrNameLst>
                                          <p:attrName>ppt_x</p:attrName>
                                        </p:attrNameLst>
                                      </p:cBhvr>
                                      <p:tavLst>
                                        <p:tav tm="0">
                                          <p:val>
                                            <p:strVal val="1+#ppt_w/2"/>
                                          </p:val>
                                        </p:tav>
                                        <p:tav tm="100000">
                                          <p:val>
                                            <p:strVal val="#ppt_x"/>
                                          </p:val>
                                        </p:tav>
                                      </p:tavLst>
                                    </p:anim>
                                    <p:anim calcmode="lin" valueType="num">
                                      <p:cBhvr additive="base">
                                        <p:cTn id="14" dur="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250"/>
                                        <p:tgtEl>
                                          <p:spTgt spid="35"/>
                                        </p:tgtEl>
                                      </p:cBhvr>
                                    </p:animEffect>
                                    <p:anim calcmode="lin" valueType="num">
                                      <p:cBhvr>
                                        <p:cTn id="20" dur="250" fill="hold"/>
                                        <p:tgtEl>
                                          <p:spTgt spid="35"/>
                                        </p:tgtEl>
                                        <p:attrNameLst>
                                          <p:attrName>ppt_x</p:attrName>
                                        </p:attrNameLst>
                                      </p:cBhvr>
                                      <p:tavLst>
                                        <p:tav tm="0">
                                          <p:val>
                                            <p:strVal val="#ppt_x"/>
                                          </p:val>
                                        </p:tav>
                                        <p:tav tm="100000">
                                          <p:val>
                                            <p:strVal val="#ppt_x"/>
                                          </p:val>
                                        </p:tav>
                                      </p:tavLst>
                                    </p:anim>
                                    <p:anim calcmode="lin" valueType="num">
                                      <p:cBhvr>
                                        <p:cTn id="21" dur="250" fill="hold"/>
                                        <p:tgtEl>
                                          <p:spTgt spid="35"/>
                                        </p:tgtEl>
                                        <p:attrNameLst>
                                          <p:attrName>ppt_y</p:attrName>
                                        </p:attrNameLst>
                                      </p:cBhvr>
                                      <p:tavLst>
                                        <p:tav tm="0">
                                          <p:val>
                                            <p:strVal val="#ppt_y-.1"/>
                                          </p:val>
                                        </p:tav>
                                        <p:tav tm="100000">
                                          <p:val>
                                            <p:strVal val="#ppt_y"/>
                                          </p:val>
                                        </p:tav>
                                      </p:tavLst>
                                    </p:anim>
                                  </p:childTnLst>
                                </p:cTn>
                              </p:par>
                            </p:childTnLst>
                          </p:cTn>
                        </p:par>
                        <p:par>
                          <p:cTn id="22" fill="hold">
                            <p:stCondLst>
                              <p:cond delay="250"/>
                            </p:stCondLst>
                            <p:childTnLst>
                              <p:par>
                                <p:cTn id="23" presetID="2" presetClass="entr" presetSubtype="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250" fill="hold"/>
                                        <p:tgtEl>
                                          <p:spTgt spid="19"/>
                                        </p:tgtEl>
                                        <p:attrNameLst>
                                          <p:attrName>ppt_x</p:attrName>
                                        </p:attrNameLst>
                                      </p:cBhvr>
                                      <p:tavLst>
                                        <p:tav tm="0">
                                          <p:val>
                                            <p:strVal val="1+#ppt_w/2"/>
                                          </p:val>
                                        </p:tav>
                                        <p:tav tm="100000">
                                          <p:val>
                                            <p:strVal val="#ppt_x"/>
                                          </p:val>
                                        </p:tav>
                                      </p:tavLst>
                                    </p:anim>
                                    <p:anim calcmode="lin" valueType="num">
                                      <p:cBhvr additive="base">
                                        <p:cTn id="26" dur="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anim calcmode="lin" valueType="num">
                                      <p:cBhvr>
                                        <p:cTn id="32" dur="250" fill="hold"/>
                                        <p:tgtEl>
                                          <p:spTgt spid="36"/>
                                        </p:tgtEl>
                                        <p:attrNameLst>
                                          <p:attrName>ppt_x</p:attrName>
                                        </p:attrNameLst>
                                      </p:cBhvr>
                                      <p:tavLst>
                                        <p:tav tm="0">
                                          <p:val>
                                            <p:strVal val="#ppt_x"/>
                                          </p:val>
                                        </p:tav>
                                        <p:tav tm="100000">
                                          <p:val>
                                            <p:strVal val="#ppt_x"/>
                                          </p:val>
                                        </p:tav>
                                      </p:tavLst>
                                    </p:anim>
                                    <p:anim calcmode="lin" valueType="num">
                                      <p:cBhvr>
                                        <p:cTn id="33" dur="250" fill="hold"/>
                                        <p:tgtEl>
                                          <p:spTgt spid="36"/>
                                        </p:tgtEl>
                                        <p:attrNameLst>
                                          <p:attrName>ppt_y</p:attrName>
                                        </p:attrNameLst>
                                      </p:cBhvr>
                                      <p:tavLst>
                                        <p:tav tm="0">
                                          <p:val>
                                            <p:strVal val="#ppt_y-.1"/>
                                          </p:val>
                                        </p:tav>
                                        <p:tav tm="100000">
                                          <p:val>
                                            <p:strVal val="#ppt_y"/>
                                          </p:val>
                                        </p:tav>
                                      </p:tavLst>
                                    </p:anim>
                                  </p:childTnLst>
                                </p:cTn>
                              </p:par>
                            </p:childTnLst>
                          </p:cTn>
                        </p:par>
                        <p:par>
                          <p:cTn id="34" fill="hold">
                            <p:stCondLst>
                              <p:cond delay="250"/>
                            </p:stCondLst>
                            <p:childTnLst>
                              <p:par>
                                <p:cTn id="35" presetID="2" presetClass="entr" presetSubtype="2"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250" fill="hold"/>
                                        <p:tgtEl>
                                          <p:spTgt spid="21"/>
                                        </p:tgtEl>
                                        <p:attrNameLst>
                                          <p:attrName>ppt_x</p:attrName>
                                        </p:attrNameLst>
                                      </p:cBhvr>
                                      <p:tavLst>
                                        <p:tav tm="0">
                                          <p:val>
                                            <p:strVal val="1+#ppt_w/2"/>
                                          </p:val>
                                        </p:tav>
                                        <p:tav tm="100000">
                                          <p:val>
                                            <p:strVal val="#ppt_x"/>
                                          </p:val>
                                        </p:tav>
                                      </p:tavLst>
                                    </p:anim>
                                    <p:anim calcmode="lin" valueType="num">
                                      <p:cBhvr additive="base">
                                        <p:cTn id="38" dur="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250"/>
                                        <p:tgtEl>
                                          <p:spTgt spid="37"/>
                                        </p:tgtEl>
                                      </p:cBhvr>
                                    </p:animEffect>
                                    <p:anim calcmode="lin" valueType="num">
                                      <p:cBhvr>
                                        <p:cTn id="44" dur="250" fill="hold"/>
                                        <p:tgtEl>
                                          <p:spTgt spid="37"/>
                                        </p:tgtEl>
                                        <p:attrNameLst>
                                          <p:attrName>ppt_x</p:attrName>
                                        </p:attrNameLst>
                                      </p:cBhvr>
                                      <p:tavLst>
                                        <p:tav tm="0">
                                          <p:val>
                                            <p:strVal val="#ppt_x"/>
                                          </p:val>
                                        </p:tav>
                                        <p:tav tm="100000">
                                          <p:val>
                                            <p:strVal val="#ppt_x"/>
                                          </p:val>
                                        </p:tav>
                                      </p:tavLst>
                                    </p:anim>
                                    <p:anim calcmode="lin" valueType="num">
                                      <p:cBhvr>
                                        <p:cTn id="45" dur="250" fill="hold"/>
                                        <p:tgtEl>
                                          <p:spTgt spid="37"/>
                                        </p:tgtEl>
                                        <p:attrNameLst>
                                          <p:attrName>ppt_y</p:attrName>
                                        </p:attrNameLst>
                                      </p:cBhvr>
                                      <p:tavLst>
                                        <p:tav tm="0">
                                          <p:val>
                                            <p:strVal val="#ppt_y-.1"/>
                                          </p:val>
                                        </p:tav>
                                        <p:tav tm="100000">
                                          <p:val>
                                            <p:strVal val="#ppt_y"/>
                                          </p:val>
                                        </p:tav>
                                      </p:tavLst>
                                    </p:anim>
                                  </p:childTnLst>
                                </p:cTn>
                              </p:par>
                            </p:childTnLst>
                          </p:cTn>
                        </p:par>
                        <p:par>
                          <p:cTn id="46" fill="hold">
                            <p:stCondLst>
                              <p:cond delay="250"/>
                            </p:stCondLst>
                            <p:childTnLst>
                              <p:par>
                                <p:cTn id="47" presetID="2" presetClass="entr" presetSubtype="2"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250" fill="hold"/>
                                        <p:tgtEl>
                                          <p:spTgt spid="7"/>
                                        </p:tgtEl>
                                        <p:attrNameLst>
                                          <p:attrName>ppt_x</p:attrName>
                                        </p:attrNameLst>
                                      </p:cBhvr>
                                      <p:tavLst>
                                        <p:tav tm="0">
                                          <p:val>
                                            <p:strVal val="1+#ppt_w/2"/>
                                          </p:val>
                                        </p:tav>
                                        <p:tav tm="100000">
                                          <p:val>
                                            <p:strVal val="#ppt_x"/>
                                          </p:val>
                                        </p:tav>
                                      </p:tavLst>
                                    </p:anim>
                                    <p:anim calcmode="lin" valueType="num">
                                      <p:cBhvr additive="base">
                                        <p:cTn id="50"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9"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D04E944-3023-4D7E-AD44-B31FFA585F4D}"/>
              </a:ext>
            </a:extLst>
          </p:cNvPr>
          <p:cNvPicPr>
            <a:picLocks noChangeAspect="1"/>
          </p:cNvPicPr>
          <p:nvPr/>
        </p:nvPicPr>
        <p:blipFill rotWithShape="1">
          <a:blip r:embed="rId2"/>
          <a:srcRect t="25025" b="667"/>
          <a:stretch/>
        </p:blipFill>
        <p:spPr>
          <a:xfrm>
            <a:off x="0" y="1607654"/>
            <a:ext cx="12192000" cy="4186971"/>
          </a:xfrm>
          <a:prstGeom prst="rect">
            <a:avLst/>
          </a:prstGeom>
        </p:spPr>
      </p:pic>
      <p:cxnSp>
        <p:nvCxnSpPr>
          <p:cNvPr id="2" name="Straight Connector 1">
            <a:extLst>
              <a:ext uri="{FF2B5EF4-FFF2-40B4-BE49-F238E27FC236}">
                <a16:creationId xmlns:a16="http://schemas.microsoft.com/office/drawing/2014/main" id="{B3010A9D-302C-49D8-9AD7-CF4961849029}"/>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3EBE693-BD7A-466C-88B4-724B5AF327E4}"/>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5" name="TextBox 4">
            <a:extLst>
              <a:ext uri="{FF2B5EF4-FFF2-40B4-BE49-F238E27FC236}">
                <a16:creationId xmlns:a16="http://schemas.microsoft.com/office/drawing/2014/main" id="{232A0A6D-B221-4156-85E5-C0BEB3EDB3E6}"/>
              </a:ext>
            </a:extLst>
          </p:cNvPr>
          <p:cNvSpPr txBox="1">
            <a:spLocks noChangeAspect="1"/>
          </p:cNvSpPr>
          <p:nvPr/>
        </p:nvSpPr>
        <p:spPr>
          <a:xfrm rot="269263">
            <a:off x="6722153" y="1415362"/>
            <a:ext cx="2764811" cy="646331"/>
          </a:xfrm>
          <a:prstGeom prst="rect">
            <a:avLst/>
          </a:prstGeom>
          <a:solidFill>
            <a:srgbClr val="002060"/>
          </a:solidFill>
          <a:effectLst>
            <a:outerShdw blurRad="50800" dist="38100" dir="2700000" algn="tl" rotWithShape="0">
              <a:prstClr val="black">
                <a:alpha val="40000"/>
              </a:prstClr>
            </a:outerShdw>
          </a:effectLst>
        </p:spPr>
        <p:txBody>
          <a:bodyPr wrap="square" anchor="ctr">
            <a:spAutoFit/>
          </a:bodyPr>
          <a:lstStyle/>
          <a:p>
            <a:pPr algn="ctr"/>
            <a:r>
              <a:rPr lang="en-GB" dirty="0">
                <a:solidFill>
                  <a:schemeClr val="bg1"/>
                </a:solidFill>
              </a:rPr>
              <a:t>Improving everyday life and well-being for students</a:t>
            </a:r>
          </a:p>
        </p:txBody>
      </p:sp>
      <p:sp>
        <p:nvSpPr>
          <p:cNvPr id="7" name="TextBox 6">
            <a:extLst>
              <a:ext uri="{FF2B5EF4-FFF2-40B4-BE49-F238E27FC236}">
                <a16:creationId xmlns:a16="http://schemas.microsoft.com/office/drawing/2014/main" id="{FBA199B6-0D1D-4014-A41B-6B60AE39BC0E}"/>
              </a:ext>
            </a:extLst>
          </p:cNvPr>
          <p:cNvSpPr txBox="1">
            <a:spLocks noChangeAspect="1"/>
          </p:cNvSpPr>
          <p:nvPr/>
        </p:nvSpPr>
        <p:spPr>
          <a:xfrm>
            <a:off x="2270553" y="1546894"/>
            <a:ext cx="2160000" cy="646331"/>
          </a:xfrm>
          <a:prstGeom prst="rect">
            <a:avLst/>
          </a:prstGeom>
          <a:solidFill>
            <a:srgbClr val="002060"/>
          </a:solidFill>
          <a:effectLst>
            <a:outerShdw blurRad="50800" dist="38100" dir="2700000" algn="tl" rotWithShape="0">
              <a:prstClr val="black">
                <a:alpha val="40000"/>
              </a:prstClr>
            </a:outerShdw>
          </a:effectLst>
        </p:spPr>
        <p:txBody>
          <a:bodyPr wrap="square" anchor="ctr">
            <a:spAutoFit/>
          </a:bodyPr>
          <a:lstStyle/>
          <a:p>
            <a:pPr algn="ctr"/>
            <a:r>
              <a:rPr lang="en-GB" dirty="0">
                <a:solidFill>
                  <a:schemeClr val="bg1"/>
                </a:solidFill>
              </a:rPr>
              <a:t>Boosting students’ cultural capital</a:t>
            </a:r>
          </a:p>
        </p:txBody>
      </p:sp>
      <p:sp>
        <p:nvSpPr>
          <p:cNvPr id="8" name="TextBox 7">
            <a:extLst>
              <a:ext uri="{FF2B5EF4-FFF2-40B4-BE49-F238E27FC236}">
                <a16:creationId xmlns:a16="http://schemas.microsoft.com/office/drawing/2014/main" id="{1AE75905-06D5-4745-B3FC-B6FC46EA8917}"/>
              </a:ext>
            </a:extLst>
          </p:cNvPr>
          <p:cNvSpPr txBox="1">
            <a:spLocks noChangeAspect="1"/>
          </p:cNvSpPr>
          <p:nvPr/>
        </p:nvSpPr>
        <p:spPr>
          <a:xfrm rot="21384414">
            <a:off x="9828800" y="2449142"/>
            <a:ext cx="2160000" cy="646331"/>
          </a:xfrm>
          <a:prstGeom prst="rect">
            <a:avLst/>
          </a:prstGeom>
          <a:solidFill>
            <a:srgbClr val="FFC000"/>
          </a:solidFill>
          <a:effectLst>
            <a:outerShdw blurRad="50800" dist="38100" dir="2700000" algn="tl" rotWithShape="0">
              <a:prstClr val="black">
                <a:alpha val="40000"/>
              </a:prstClr>
            </a:outerShdw>
          </a:effectLst>
        </p:spPr>
        <p:txBody>
          <a:bodyPr wrap="square" anchor="ctr">
            <a:spAutoFit/>
          </a:bodyPr>
          <a:lstStyle/>
          <a:p>
            <a:pPr algn="ctr"/>
            <a:r>
              <a:rPr lang="en-GB" dirty="0"/>
              <a:t>Supporting self-esteem &amp; confidence</a:t>
            </a:r>
          </a:p>
        </p:txBody>
      </p:sp>
      <p:sp>
        <p:nvSpPr>
          <p:cNvPr id="9" name="TextBox 8">
            <a:extLst>
              <a:ext uri="{FF2B5EF4-FFF2-40B4-BE49-F238E27FC236}">
                <a16:creationId xmlns:a16="http://schemas.microsoft.com/office/drawing/2014/main" id="{EC0F62C7-E6F6-42D9-8638-E6623E6103A6}"/>
              </a:ext>
            </a:extLst>
          </p:cNvPr>
          <p:cNvSpPr txBox="1">
            <a:spLocks/>
          </p:cNvSpPr>
          <p:nvPr/>
        </p:nvSpPr>
        <p:spPr>
          <a:xfrm>
            <a:off x="4390522" y="2388489"/>
            <a:ext cx="1705478" cy="646331"/>
          </a:xfrm>
          <a:prstGeom prst="rect">
            <a:avLst/>
          </a:prstGeom>
          <a:solidFill>
            <a:srgbClr val="FFC000"/>
          </a:solidFill>
          <a:effectLst>
            <a:outerShdw blurRad="50800" dist="38100" dir="2700000" algn="tl" rotWithShape="0">
              <a:prstClr val="black">
                <a:alpha val="40000"/>
              </a:prstClr>
            </a:outerShdw>
          </a:effectLst>
        </p:spPr>
        <p:txBody>
          <a:bodyPr wrap="square" anchor="ctr">
            <a:spAutoFit/>
          </a:bodyPr>
          <a:lstStyle/>
          <a:p>
            <a:pPr algn="ctr"/>
            <a:r>
              <a:rPr lang="en-GB" dirty="0"/>
              <a:t>Raising aspirations</a:t>
            </a:r>
          </a:p>
        </p:txBody>
      </p:sp>
      <p:sp>
        <p:nvSpPr>
          <p:cNvPr id="10" name="TextBox 9">
            <a:extLst>
              <a:ext uri="{FF2B5EF4-FFF2-40B4-BE49-F238E27FC236}">
                <a16:creationId xmlns:a16="http://schemas.microsoft.com/office/drawing/2014/main" id="{0C274DD5-4BD8-48A2-98A1-909A483C98F7}"/>
              </a:ext>
            </a:extLst>
          </p:cNvPr>
          <p:cNvSpPr txBox="1">
            <a:spLocks noChangeAspect="1"/>
          </p:cNvSpPr>
          <p:nvPr/>
        </p:nvSpPr>
        <p:spPr>
          <a:xfrm rot="21405183">
            <a:off x="203200" y="2449142"/>
            <a:ext cx="2160000" cy="646331"/>
          </a:xfrm>
          <a:prstGeom prst="rect">
            <a:avLst/>
          </a:prstGeom>
          <a:solidFill>
            <a:srgbClr val="FFC000"/>
          </a:solidFill>
          <a:effectLst>
            <a:outerShdw blurRad="50800" dist="38100" dir="2700000" algn="tl" rotWithShape="0">
              <a:prstClr val="black">
                <a:alpha val="40000"/>
              </a:prstClr>
            </a:outerShdw>
          </a:effectLst>
        </p:spPr>
        <p:txBody>
          <a:bodyPr wrap="square" anchor="ctr">
            <a:spAutoFit/>
          </a:bodyPr>
          <a:lstStyle/>
          <a:p>
            <a:pPr algn="ctr"/>
            <a:r>
              <a:rPr lang="en-GB" dirty="0"/>
              <a:t>Closing prior attainment gaps</a:t>
            </a:r>
          </a:p>
        </p:txBody>
      </p:sp>
      <p:sp>
        <p:nvSpPr>
          <p:cNvPr id="11" name="TextBox 10">
            <a:extLst>
              <a:ext uri="{FF2B5EF4-FFF2-40B4-BE49-F238E27FC236}">
                <a16:creationId xmlns:a16="http://schemas.microsoft.com/office/drawing/2014/main" id="{B74DA6F0-7835-4797-A4B7-F77CB0249437}"/>
              </a:ext>
            </a:extLst>
          </p:cNvPr>
          <p:cNvSpPr txBox="1"/>
          <p:nvPr/>
        </p:nvSpPr>
        <p:spPr>
          <a:xfrm>
            <a:off x="102548" y="899768"/>
            <a:ext cx="8305394"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Strategies</a:t>
            </a:r>
            <a:endParaRPr lang="en-GB" sz="4000" dirty="0">
              <a:solidFill>
                <a:schemeClr val="bg1">
                  <a:lumMod val="75000"/>
                </a:schemeClr>
              </a:solidFill>
            </a:endParaRPr>
          </a:p>
        </p:txBody>
      </p:sp>
    </p:spTree>
    <p:extLst>
      <p:ext uri="{BB962C8B-B14F-4D97-AF65-F5344CB8AC3E}">
        <p14:creationId xmlns:p14="http://schemas.microsoft.com/office/powerpoint/2010/main" val="4033614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Yustus #1 Royalty Free Photos, Pictures, Images And Stock Photography">
            <a:extLst>
              <a:ext uri="{FF2B5EF4-FFF2-40B4-BE49-F238E27FC236}">
                <a16:creationId xmlns:a16="http://schemas.microsoft.com/office/drawing/2014/main" id="{965756D9-924A-4DC5-806A-745AD5114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50" r="12219" b="19546"/>
          <a:stretch/>
        </p:blipFill>
        <p:spPr bwMode="auto">
          <a:xfrm>
            <a:off x="7418255" y="1011178"/>
            <a:ext cx="4254240" cy="299570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BEAD7D5-1D9B-4A7A-931F-16149DFC9992}"/>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1DB1CAB-2FC0-422B-A4B5-45D28707B4D2}"/>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27" name="TextBox 26">
            <a:extLst>
              <a:ext uri="{FF2B5EF4-FFF2-40B4-BE49-F238E27FC236}">
                <a16:creationId xmlns:a16="http://schemas.microsoft.com/office/drawing/2014/main" id="{334EF916-D847-4D45-91C0-642449FF3255}"/>
              </a:ext>
            </a:extLst>
          </p:cNvPr>
          <p:cNvSpPr txBox="1"/>
          <p:nvPr/>
        </p:nvSpPr>
        <p:spPr>
          <a:xfrm>
            <a:off x="9269707" y="237714"/>
            <a:ext cx="3373088" cy="646331"/>
          </a:xfrm>
          <a:prstGeom prst="rect">
            <a:avLst/>
          </a:prstGeom>
          <a:noFill/>
        </p:spPr>
        <p:txBody>
          <a:bodyPr wrap="square">
            <a:spAutoFit/>
          </a:bodyPr>
          <a:lstStyle/>
          <a:p>
            <a:r>
              <a:rPr lang="en-US" b="1" i="1" dirty="0">
                <a:solidFill>
                  <a:schemeClr val="bg1">
                    <a:lumMod val="50000"/>
                  </a:schemeClr>
                </a:solidFill>
              </a:rPr>
              <a:t>Social Mobility Commission, 2021, </a:t>
            </a:r>
            <a:r>
              <a:rPr lang="en-US" i="1" dirty="0">
                <a:solidFill>
                  <a:schemeClr val="bg1">
                    <a:lumMod val="50000"/>
                  </a:schemeClr>
                </a:solidFill>
              </a:rPr>
              <a:t>Against the Odds</a:t>
            </a:r>
            <a:endParaRPr lang="en-GB" i="1" dirty="0">
              <a:solidFill>
                <a:schemeClr val="bg1">
                  <a:lumMod val="50000"/>
                </a:schemeClr>
              </a:solidFill>
            </a:endParaRPr>
          </a:p>
        </p:txBody>
      </p:sp>
      <p:sp>
        <p:nvSpPr>
          <p:cNvPr id="30" name="TextBox 29">
            <a:extLst>
              <a:ext uri="{FF2B5EF4-FFF2-40B4-BE49-F238E27FC236}">
                <a16:creationId xmlns:a16="http://schemas.microsoft.com/office/drawing/2014/main" id="{BEFA6472-A8A3-4406-8C27-33E6E48CBD79}"/>
              </a:ext>
            </a:extLst>
          </p:cNvPr>
          <p:cNvSpPr txBox="1"/>
          <p:nvPr/>
        </p:nvSpPr>
        <p:spPr>
          <a:xfrm>
            <a:off x="102548" y="967023"/>
            <a:ext cx="6393050"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K</a:t>
            </a:r>
            <a:r>
              <a:rPr lang="en-GB" sz="4000" b="1" dirty="0">
                <a:solidFill>
                  <a:srgbClr val="FFC100"/>
                </a:solidFill>
                <a:latin typeface="Calibri" panose="020F0502020204030204" pitchFamily="34" charset="0"/>
                <a:cs typeface="Calibri" panose="020F0502020204030204" pitchFamily="34" charset="0"/>
              </a:rPr>
              <a:t>now your school context</a:t>
            </a:r>
            <a:endParaRPr lang="en-GB" sz="4000" dirty="0"/>
          </a:p>
        </p:txBody>
      </p:sp>
      <p:pic>
        <p:nvPicPr>
          <p:cNvPr id="3074" name="Picture 2" descr="School Building Vector. Modern City University. Fasade Exterior. Brick.  Isolated Flat Cartoon Illustration Stock Vector - Illustration of high,  construction: 136168211">
            <a:extLst>
              <a:ext uri="{FF2B5EF4-FFF2-40B4-BE49-F238E27FC236}">
                <a16:creationId xmlns:a16="http://schemas.microsoft.com/office/drawing/2014/main" id="{B5ABCA07-D761-406A-BDB8-AD084F6DA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856" y="1545799"/>
            <a:ext cx="4375256" cy="24610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CE2851D-5277-4CA2-B7C1-55F9606560DF}"/>
              </a:ext>
            </a:extLst>
          </p:cNvPr>
          <p:cNvSpPr/>
          <p:nvPr/>
        </p:nvSpPr>
        <p:spPr>
          <a:xfrm>
            <a:off x="1298855" y="3737781"/>
            <a:ext cx="4375257" cy="5382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Contextual Advantages</a:t>
            </a:r>
            <a:endParaRPr lang="en-GB" sz="3200" b="1" dirty="0"/>
          </a:p>
        </p:txBody>
      </p:sp>
      <p:sp>
        <p:nvSpPr>
          <p:cNvPr id="34" name="Rectangle 33">
            <a:extLst>
              <a:ext uri="{FF2B5EF4-FFF2-40B4-BE49-F238E27FC236}">
                <a16:creationId xmlns:a16="http://schemas.microsoft.com/office/drawing/2014/main" id="{7BBD73B6-BB59-4492-B564-713415BC87A7}"/>
              </a:ext>
            </a:extLst>
          </p:cNvPr>
          <p:cNvSpPr/>
          <p:nvPr/>
        </p:nvSpPr>
        <p:spPr>
          <a:xfrm>
            <a:off x="6864136" y="3737781"/>
            <a:ext cx="4960221" cy="53820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Contextual Disadvantages</a:t>
            </a:r>
            <a:endParaRPr lang="en-GB" sz="3200" b="1" dirty="0">
              <a:solidFill>
                <a:schemeClr val="tx1"/>
              </a:solidFill>
            </a:endParaRPr>
          </a:p>
        </p:txBody>
      </p:sp>
      <p:sp>
        <p:nvSpPr>
          <p:cNvPr id="38" name="TextBox 37">
            <a:extLst>
              <a:ext uri="{FF2B5EF4-FFF2-40B4-BE49-F238E27FC236}">
                <a16:creationId xmlns:a16="http://schemas.microsoft.com/office/drawing/2014/main" id="{7B7EE9A8-3002-4D68-948A-4824E72DDF4D}"/>
              </a:ext>
            </a:extLst>
          </p:cNvPr>
          <p:cNvSpPr txBox="1"/>
          <p:nvPr/>
        </p:nvSpPr>
        <p:spPr>
          <a:xfrm>
            <a:off x="6827111" y="4401512"/>
            <a:ext cx="5418767" cy="1323439"/>
          </a:xfrm>
          <a:prstGeom prst="rect">
            <a:avLst/>
          </a:prstGeom>
          <a:noFill/>
        </p:spPr>
        <p:txBody>
          <a:bodyPr wrap="square">
            <a:spAutoFit/>
          </a:bodyPr>
          <a:lstStyle/>
          <a:p>
            <a:pPr marL="285750" indent="-285750">
              <a:buClr>
                <a:srgbClr val="FFC100"/>
              </a:buClr>
              <a:buFont typeface="Wingdings" panose="05000000000000000000" pitchFamily="2" charset="2"/>
              <a:buChar char="§"/>
            </a:pPr>
            <a:r>
              <a:rPr lang="en-GB" sz="2000" dirty="0"/>
              <a:t>High level of student mobility (school transfers)</a:t>
            </a:r>
          </a:p>
          <a:p>
            <a:pPr marL="285750" indent="-285750">
              <a:buClr>
                <a:srgbClr val="FFC100"/>
              </a:buClr>
              <a:buFont typeface="Wingdings" panose="05000000000000000000" pitchFamily="2" charset="2"/>
              <a:buChar char="§"/>
            </a:pPr>
            <a:r>
              <a:rPr lang="en-GB" sz="2000" dirty="0"/>
              <a:t>High proportions of students having experiences trauma or in long-term care</a:t>
            </a:r>
          </a:p>
          <a:p>
            <a:pPr marL="285750" indent="-285750">
              <a:buClr>
                <a:srgbClr val="FFC100"/>
              </a:buClr>
              <a:buFont typeface="Wingdings" panose="05000000000000000000" pitchFamily="2" charset="2"/>
              <a:buChar char="§"/>
            </a:pPr>
            <a:r>
              <a:rPr lang="en-GB" sz="2000" dirty="0"/>
              <a:t>Strong absence rate</a:t>
            </a:r>
          </a:p>
        </p:txBody>
      </p:sp>
      <p:sp>
        <p:nvSpPr>
          <p:cNvPr id="40" name="TextBox 39">
            <a:extLst>
              <a:ext uri="{FF2B5EF4-FFF2-40B4-BE49-F238E27FC236}">
                <a16:creationId xmlns:a16="http://schemas.microsoft.com/office/drawing/2014/main" id="{0C407E9D-817B-459F-B037-A423FC1C8180}"/>
              </a:ext>
            </a:extLst>
          </p:cNvPr>
          <p:cNvSpPr txBox="1"/>
          <p:nvPr/>
        </p:nvSpPr>
        <p:spPr>
          <a:xfrm>
            <a:off x="1278136" y="4401512"/>
            <a:ext cx="5418766" cy="1323439"/>
          </a:xfrm>
          <a:prstGeom prst="rect">
            <a:avLst/>
          </a:prstGeom>
          <a:noFill/>
        </p:spPr>
        <p:txBody>
          <a:bodyPr wrap="square">
            <a:spAutoFit/>
          </a:bodyPr>
          <a:lstStyle/>
          <a:p>
            <a:pPr marL="285750" indent="-285750">
              <a:buClr>
                <a:srgbClr val="002060"/>
              </a:buClr>
              <a:buFont typeface="Wingdings" panose="05000000000000000000" pitchFamily="2" charset="2"/>
              <a:buChar char="§"/>
            </a:pPr>
            <a:r>
              <a:rPr lang="en-GB" sz="2000" dirty="0"/>
              <a:t>Strong reputation</a:t>
            </a:r>
          </a:p>
          <a:p>
            <a:pPr marL="285750" indent="-285750">
              <a:buClr>
                <a:srgbClr val="002060"/>
              </a:buClr>
              <a:buFont typeface="Wingdings" panose="05000000000000000000" pitchFamily="2" charset="2"/>
              <a:buChar char="§"/>
            </a:pPr>
            <a:r>
              <a:rPr lang="en-GB" sz="2000" dirty="0"/>
              <a:t>High levels of parental engagement</a:t>
            </a:r>
          </a:p>
          <a:p>
            <a:pPr marL="285750" indent="-285750">
              <a:buClr>
                <a:srgbClr val="002060"/>
              </a:buClr>
              <a:buFont typeface="Wingdings" panose="05000000000000000000" pitchFamily="2" charset="2"/>
              <a:buChar char="§"/>
            </a:pPr>
            <a:r>
              <a:rPr lang="en-GB" sz="2000" dirty="0"/>
              <a:t>Active alumni networks</a:t>
            </a:r>
          </a:p>
          <a:p>
            <a:pPr marL="285750" indent="-285750">
              <a:buClr>
                <a:srgbClr val="002060"/>
              </a:buClr>
              <a:buFont typeface="Wingdings" panose="05000000000000000000" pitchFamily="2" charset="2"/>
              <a:buChar char="§"/>
            </a:pPr>
            <a:r>
              <a:rPr lang="en-GB" sz="2000" dirty="0"/>
              <a:t>15/20% of mainstream state secondary schools</a:t>
            </a:r>
          </a:p>
        </p:txBody>
      </p:sp>
      <p:sp>
        <p:nvSpPr>
          <p:cNvPr id="13" name="Left Brace 12">
            <a:extLst>
              <a:ext uri="{FF2B5EF4-FFF2-40B4-BE49-F238E27FC236}">
                <a16:creationId xmlns:a16="http://schemas.microsoft.com/office/drawing/2014/main" id="{D8FC5E42-B1C5-4FDA-A550-5ECEFADD3D50}"/>
              </a:ext>
            </a:extLst>
          </p:cNvPr>
          <p:cNvSpPr/>
          <p:nvPr/>
        </p:nvSpPr>
        <p:spPr>
          <a:xfrm>
            <a:off x="1071369" y="4401512"/>
            <a:ext cx="247004" cy="1323439"/>
          </a:xfrm>
          <a:prstGeom prst="leftBrace">
            <a:avLst>
              <a:gd name="adj1" fmla="val 67407"/>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6EB37592-0E7C-4A03-89BF-64B35ABAEF79}"/>
              </a:ext>
            </a:extLst>
          </p:cNvPr>
          <p:cNvSpPr txBox="1"/>
          <p:nvPr/>
        </p:nvSpPr>
        <p:spPr>
          <a:xfrm rot="16200000">
            <a:off x="-45832" y="4717912"/>
            <a:ext cx="1569798" cy="690638"/>
          </a:xfrm>
          <a:prstGeom prst="rect">
            <a:avLst/>
          </a:prstGeom>
          <a:noFill/>
        </p:spPr>
        <p:txBody>
          <a:bodyPr wrap="square" rtlCol="0">
            <a:spAutoFit/>
          </a:bodyPr>
          <a:lstStyle/>
          <a:p>
            <a:pPr algn="ctr">
              <a:lnSpc>
                <a:spcPct val="80000"/>
              </a:lnSpc>
            </a:pPr>
            <a:r>
              <a:rPr lang="en-US" sz="2400" b="1" dirty="0">
                <a:solidFill>
                  <a:srgbClr val="002060"/>
                </a:solidFill>
              </a:rPr>
              <a:t>Hidden Resources</a:t>
            </a:r>
            <a:endParaRPr lang="en-GB" sz="2400" b="1" dirty="0">
              <a:solidFill>
                <a:srgbClr val="002060"/>
              </a:solidFill>
            </a:endParaRPr>
          </a:p>
        </p:txBody>
      </p:sp>
      <p:sp>
        <p:nvSpPr>
          <p:cNvPr id="41" name="TextBox 40">
            <a:extLst>
              <a:ext uri="{FF2B5EF4-FFF2-40B4-BE49-F238E27FC236}">
                <a16:creationId xmlns:a16="http://schemas.microsoft.com/office/drawing/2014/main" id="{F678E029-3DE1-4ECB-BC91-33D5C3B6B446}"/>
              </a:ext>
            </a:extLst>
          </p:cNvPr>
          <p:cNvSpPr txBox="1"/>
          <p:nvPr/>
        </p:nvSpPr>
        <p:spPr>
          <a:xfrm>
            <a:off x="6317873" y="1039674"/>
            <a:ext cx="5418766" cy="830997"/>
          </a:xfrm>
          <a:prstGeom prst="wedgeRectCallout">
            <a:avLst>
              <a:gd name="adj1" fmla="val 55283"/>
              <a:gd name="adj2" fmla="val -34660"/>
            </a:avLst>
          </a:prstGeom>
          <a:solidFill>
            <a:schemeClr val="accent1">
              <a:lumMod val="40000"/>
              <a:lumOff val="60000"/>
            </a:schemeClr>
          </a:solidFill>
          <a:ln w="19050">
            <a:noFill/>
          </a:ln>
          <a:effectLst>
            <a:outerShdw blurRad="50800" dist="38100" dir="2700000" algn="tl" rotWithShape="0">
              <a:prstClr val="black">
                <a:alpha val="40000"/>
              </a:prstClr>
            </a:outerShdw>
          </a:effectLst>
        </p:spPr>
        <p:txBody>
          <a:bodyPr wrap="square">
            <a:spAutoFit/>
          </a:bodyPr>
          <a:lstStyle/>
          <a:p>
            <a:r>
              <a:rPr lang="en-US" sz="1600" dirty="0">
                <a:latin typeface="Calibri" panose="020F0502020204030204" pitchFamily="34" charset="0"/>
                <a:cs typeface="Calibri" panose="020F0502020204030204" pitchFamily="34" charset="0"/>
              </a:rPr>
              <a:t>School contexts will impact on their approach to tackling socio- economic disadvantage &amp; can be a strong predictive factor of their PP students’ progress.</a:t>
            </a:r>
            <a:endParaRPr lang="en-GB" sz="1600" dirty="0"/>
          </a:p>
        </p:txBody>
      </p:sp>
    </p:spTree>
    <p:extLst>
      <p:ext uri="{BB962C8B-B14F-4D97-AF65-F5344CB8AC3E}">
        <p14:creationId xmlns:p14="http://schemas.microsoft.com/office/powerpoint/2010/main" val="232689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graphics, toy, stool&#10;&#10;Description generated with very high confidence">
            <a:extLst>
              <a:ext uri="{FF2B5EF4-FFF2-40B4-BE49-F238E27FC236}">
                <a16:creationId xmlns:a16="http://schemas.microsoft.com/office/drawing/2014/main" id="{E31DFDB2-96E8-423E-80A9-56ACC9951CE4}"/>
              </a:ext>
            </a:extLst>
          </p:cNvPr>
          <p:cNvPicPr>
            <a:picLocks noChangeAspect="1"/>
          </p:cNvPicPr>
          <p:nvPr/>
        </p:nvPicPr>
        <p:blipFill>
          <a:blip r:embed="rId2"/>
          <a:stretch>
            <a:fillRect/>
          </a:stretch>
        </p:blipFill>
        <p:spPr>
          <a:xfrm>
            <a:off x="728895" y="474441"/>
            <a:ext cx="6409426" cy="4090013"/>
          </a:xfrm>
          <a:prstGeom prst="rect">
            <a:avLst/>
          </a:prstGeom>
        </p:spPr>
      </p:pic>
      <p:sp>
        <p:nvSpPr>
          <p:cNvPr id="3" name="TextBox 2"/>
          <p:cNvSpPr txBox="1"/>
          <p:nvPr/>
        </p:nvSpPr>
        <p:spPr>
          <a:xfrm>
            <a:off x="1024569" y="3657600"/>
            <a:ext cx="5871990" cy="646331"/>
          </a:xfrm>
          <a:prstGeom prst="rect">
            <a:avLst/>
          </a:prstGeom>
          <a:noFill/>
        </p:spPr>
        <p:txBody>
          <a:bodyPr wrap="square" rtlCol="0">
            <a:spAutoFit/>
          </a:bodyPr>
          <a:lstStyle/>
          <a:p>
            <a:r>
              <a:rPr lang="en-GB" b="1" dirty="0"/>
              <a:t>What strategies can be used to reduce the disadvantaged gap?</a:t>
            </a:r>
          </a:p>
        </p:txBody>
      </p:sp>
    </p:spTree>
    <p:extLst>
      <p:ext uri="{BB962C8B-B14F-4D97-AF65-F5344CB8AC3E}">
        <p14:creationId xmlns:p14="http://schemas.microsoft.com/office/powerpoint/2010/main" val="2894295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F4A373-4778-489E-B95D-0F6525DF9030}"/>
              </a:ext>
            </a:extLst>
          </p:cNvPr>
          <p:cNvSpPr txBox="1"/>
          <p:nvPr/>
        </p:nvSpPr>
        <p:spPr>
          <a:xfrm>
            <a:off x="102548" y="1551402"/>
            <a:ext cx="4822382" cy="4093428"/>
          </a:xfrm>
          <a:prstGeom prst="rect">
            <a:avLst/>
          </a:prstGeom>
          <a:noFill/>
        </p:spPr>
        <p:txBody>
          <a:bodyPr wrap="square">
            <a:spAutoFit/>
          </a:bodyPr>
          <a:lstStyle/>
          <a:p>
            <a:pPr marL="285750" indent="-285750">
              <a:buFont typeface="Wingdings" panose="05000000000000000000" pitchFamily="2" charset="2"/>
              <a:buChar char="§"/>
            </a:pPr>
            <a:r>
              <a:rPr lang="en-GB" sz="2000" dirty="0"/>
              <a:t>Pupil Premium</a:t>
            </a:r>
          </a:p>
          <a:p>
            <a:pPr marL="285750" indent="-285750">
              <a:buFont typeface="Wingdings" panose="05000000000000000000" pitchFamily="2" charset="2"/>
              <a:buChar char="§"/>
            </a:pPr>
            <a:r>
              <a:rPr lang="en-GB" sz="2000" dirty="0"/>
              <a:t>Mechanisms for listening to students in schools</a:t>
            </a:r>
          </a:p>
          <a:p>
            <a:pPr marL="285750" indent="-285750">
              <a:buFont typeface="Wingdings" panose="05000000000000000000" pitchFamily="2" charset="2"/>
              <a:buChar char="§"/>
            </a:pPr>
            <a:r>
              <a:rPr lang="en-GB" sz="2000" dirty="0"/>
              <a:t>Post-16 Guidance</a:t>
            </a:r>
          </a:p>
          <a:p>
            <a:pPr marL="285750" indent="-285750">
              <a:buFont typeface="Wingdings" panose="05000000000000000000" pitchFamily="2" charset="2"/>
              <a:buChar char="§"/>
            </a:pPr>
            <a:r>
              <a:rPr lang="en-GB" sz="2000" dirty="0"/>
              <a:t>Quality of teaching</a:t>
            </a:r>
          </a:p>
          <a:p>
            <a:pPr marL="285750" indent="-285750">
              <a:buFont typeface="Wingdings" panose="05000000000000000000" pitchFamily="2" charset="2"/>
              <a:buChar char="§"/>
            </a:pPr>
            <a:r>
              <a:rPr lang="en-GB" sz="2000" dirty="0"/>
              <a:t>Personalisation (resources tailored to students needs)</a:t>
            </a:r>
          </a:p>
          <a:p>
            <a:pPr marL="285750" indent="-285750">
              <a:buFont typeface="Wingdings" panose="05000000000000000000" pitchFamily="2" charset="2"/>
              <a:buChar char="§"/>
            </a:pPr>
            <a:r>
              <a:rPr lang="en-GB" sz="2000" dirty="0"/>
              <a:t>Accessible pastoral system</a:t>
            </a:r>
          </a:p>
          <a:p>
            <a:pPr marL="285750" indent="-285750">
              <a:buFont typeface="Wingdings" panose="05000000000000000000" pitchFamily="2" charset="2"/>
              <a:buChar char="§"/>
            </a:pPr>
            <a:r>
              <a:rPr lang="en-GB" sz="2000" dirty="0"/>
              <a:t>Person in charge of Pupil Premium students</a:t>
            </a:r>
          </a:p>
          <a:p>
            <a:pPr marL="285750" indent="-285750">
              <a:buFont typeface="Wingdings" panose="05000000000000000000" pitchFamily="2" charset="2"/>
              <a:buChar char="§"/>
            </a:pPr>
            <a:r>
              <a:rPr lang="en-GB" sz="2000" dirty="0"/>
              <a:t>Vertical tutoring</a:t>
            </a:r>
          </a:p>
          <a:p>
            <a:pPr marL="285750" indent="-285750">
              <a:buFont typeface="Wingdings" panose="05000000000000000000" pitchFamily="2" charset="2"/>
              <a:buChar char="§"/>
            </a:pPr>
            <a:r>
              <a:rPr lang="en-GB" sz="2000" dirty="0"/>
              <a:t>Mixed attainment classes at KS3</a:t>
            </a:r>
          </a:p>
          <a:p>
            <a:pPr marL="285750" indent="-285750">
              <a:buFont typeface="Wingdings" panose="05000000000000000000" pitchFamily="2" charset="2"/>
              <a:buChar char="§"/>
            </a:pPr>
            <a:r>
              <a:rPr lang="en-GB" sz="2000" dirty="0"/>
              <a:t>Staff school culture</a:t>
            </a:r>
          </a:p>
        </p:txBody>
      </p:sp>
      <p:cxnSp>
        <p:nvCxnSpPr>
          <p:cNvPr id="5" name="Straight Connector 4">
            <a:extLst>
              <a:ext uri="{FF2B5EF4-FFF2-40B4-BE49-F238E27FC236}">
                <a16:creationId xmlns:a16="http://schemas.microsoft.com/office/drawing/2014/main" id="{7DFCDC18-BB71-4BF1-AE56-B13D167D14A1}"/>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9EBF1A-1079-4FBF-BB9C-EC43F34AE98C}"/>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9" name="TextBox 8">
            <a:extLst>
              <a:ext uri="{FF2B5EF4-FFF2-40B4-BE49-F238E27FC236}">
                <a16:creationId xmlns:a16="http://schemas.microsoft.com/office/drawing/2014/main" id="{E962B97D-1BFB-4A49-A8A1-6068244BFCD4}"/>
              </a:ext>
            </a:extLst>
          </p:cNvPr>
          <p:cNvSpPr txBox="1"/>
          <p:nvPr/>
        </p:nvSpPr>
        <p:spPr>
          <a:xfrm>
            <a:off x="102548" y="899768"/>
            <a:ext cx="8305394"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Strategies</a:t>
            </a:r>
            <a:endParaRPr lang="en-GB" sz="4000" dirty="0">
              <a:solidFill>
                <a:schemeClr val="bg1">
                  <a:lumMod val="75000"/>
                </a:schemeClr>
              </a:solidFill>
            </a:endParaRPr>
          </a:p>
        </p:txBody>
      </p:sp>
      <p:sp>
        <p:nvSpPr>
          <p:cNvPr id="10" name="TextBox 9">
            <a:extLst>
              <a:ext uri="{FF2B5EF4-FFF2-40B4-BE49-F238E27FC236}">
                <a16:creationId xmlns:a16="http://schemas.microsoft.com/office/drawing/2014/main" id="{CD084712-F55D-4603-9234-8F77A43048E1}"/>
              </a:ext>
            </a:extLst>
          </p:cNvPr>
          <p:cNvSpPr txBox="1"/>
          <p:nvPr/>
        </p:nvSpPr>
        <p:spPr>
          <a:xfrm>
            <a:off x="9269707" y="237714"/>
            <a:ext cx="3373088" cy="646331"/>
          </a:xfrm>
          <a:prstGeom prst="rect">
            <a:avLst/>
          </a:prstGeom>
          <a:noFill/>
        </p:spPr>
        <p:txBody>
          <a:bodyPr wrap="square">
            <a:spAutoFit/>
          </a:bodyPr>
          <a:lstStyle/>
          <a:p>
            <a:r>
              <a:rPr lang="en-US" b="1" i="1" dirty="0">
                <a:solidFill>
                  <a:schemeClr val="bg1">
                    <a:lumMod val="50000"/>
                  </a:schemeClr>
                </a:solidFill>
              </a:rPr>
              <a:t>Social Mobility Commission, 2021, </a:t>
            </a:r>
            <a:r>
              <a:rPr lang="en-US" i="1" dirty="0">
                <a:solidFill>
                  <a:schemeClr val="bg1">
                    <a:lumMod val="50000"/>
                  </a:schemeClr>
                </a:solidFill>
              </a:rPr>
              <a:t>Against the Odds</a:t>
            </a:r>
            <a:endParaRPr lang="en-GB" i="1" dirty="0">
              <a:solidFill>
                <a:schemeClr val="bg1">
                  <a:lumMod val="50000"/>
                </a:schemeClr>
              </a:solidFill>
            </a:endParaRPr>
          </a:p>
        </p:txBody>
      </p:sp>
      <p:sp>
        <p:nvSpPr>
          <p:cNvPr id="11" name="TextBox 10">
            <a:extLst>
              <a:ext uri="{FF2B5EF4-FFF2-40B4-BE49-F238E27FC236}">
                <a16:creationId xmlns:a16="http://schemas.microsoft.com/office/drawing/2014/main" id="{6487516F-13B4-412F-9A8B-5494403E25D1}"/>
              </a:ext>
            </a:extLst>
          </p:cNvPr>
          <p:cNvSpPr txBox="1"/>
          <p:nvPr/>
        </p:nvSpPr>
        <p:spPr>
          <a:xfrm>
            <a:off x="7088777" y="1039674"/>
            <a:ext cx="4647862" cy="1015663"/>
          </a:xfrm>
          <a:prstGeom prst="wedgeRectCallout">
            <a:avLst>
              <a:gd name="adj1" fmla="val 55283"/>
              <a:gd name="adj2" fmla="val -34660"/>
            </a:avLst>
          </a:prstGeom>
          <a:solidFill>
            <a:schemeClr val="accent1">
              <a:lumMod val="40000"/>
              <a:lumOff val="60000"/>
            </a:schemeClr>
          </a:solidFill>
          <a:ln w="19050">
            <a:noFill/>
          </a:ln>
          <a:effectLst>
            <a:outerShdw blurRad="50800" dist="38100" dir="2700000" algn="tl" rotWithShape="0">
              <a:prstClr val="black">
                <a:alpha val="40000"/>
              </a:prstClr>
            </a:outerShdw>
          </a:effectLst>
        </p:spPr>
        <p:txBody>
          <a:bodyPr wrap="square">
            <a:spAutoFit/>
          </a:bodyPr>
          <a:lstStyle/>
          <a:p>
            <a:r>
              <a:rPr lang="en-US" sz="2000" dirty="0"/>
              <a:t>There is no single approach to reduce the progress gap that can be implemented in all schools, or even the majority of them.</a:t>
            </a:r>
            <a:endParaRPr lang="en-GB" sz="2000" dirty="0"/>
          </a:p>
        </p:txBody>
      </p:sp>
      <p:sp>
        <p:nvSpPr>
          <p:cNvPr id="7" name="AutoShape 2" descr="BBC Teach - Bett at ExCeL London | The world&amp;#39;s leading education technology  show">
            <a:extLst>
              <a:ext uri="{FF2B5EF4-FFF2-40B4-BE49-F238E27FC236}">
                <a16:creationId xmlns:a16="http://schemas.microsoft.com/office/drawing/2014/main" id="{F35331D6-10A2-4978-B510-A04E4EFD76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A black and white sign&#10;&#10;Description automatically generated with low confidence">
            <a:extLst>
              <a:ext uri="{FF2B5EF4-FFF2-40B4-BE49-F238E27FC236}">
                <a16:creationId xmlns:a16="http://schemas.microsoft.com/office/drawing/2014/main" id="{1CFA6B7C-6491-4C33-B944-FA4F7BC8EC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930" y="1375100"/>
            <a:ext cx="1599409" cy="891416"/>
          </a:xfrm>
          <a:prstGeom prst="rect">
            <a:avLst/>
          </a:prstGeom>
        </p:spPr>
      </p:pic>
      <p:grpSp>
        <p:nvGrpSpPr>
          <p:cNvPr id="16" name="Group 15">
            <a:extLst>
              <a:ext uri="{FF2B5EF4-FFF2-40B4-BE49-F238E27FC236}">
                <a16:creationId xmlns:a16="http://schemas.microsoft.com/office/drawing/2014/main" id="{CFA43BE1-4753-4018-A97E-48644D0150D3}"/>
              </a:ext>
            </a:extLst>
          </p:cNvPr>
          <p:cNvGrpSpPr/>
          <p:nvPr/>
        </p:nvGrpSpPr>
        <p:grpSpPr>
          <a:xfrm>
            <a:off x="5020463" y="2394857"/>
            <a:ext cx="6716175" cy="3088043"/>
            <a:chOff x="5020463" y="2394857"/>
            <a:chExt cx="6716175" cy="3088043"/>
          </a:xfrm>
        </p:grpSpPr>
        <p:pic>
          <p:nvPicPr>
            <p:cNvPr id="3" name="Picture 2">
              <a:extLst>
                <a:ext uri="{FF2B5EF4-FFF2-40B4-BE49-F238E27FC236}">
                  <a16:creationId xmlns:a16="http://schemas.microsoft.com/office/drawing/2014/main" id="{796D3556-F88B-443E-931B-5FA15643DE47}"/>
                </a:ext>
              </a:extLst>
            </p:cNvPr>
            <p:cNvPicPr>
              <a:picLocks noChangeAspect="1"/>
            </p:cNvPicPr>
            <p:nvPr/>
          </p:nvPicPr>
          <p:blipFill>
            <a:blip r:embed="rId3"/>
            <a:stretch>
              <a:fillRect/>
            </a:stretch>
          </p:blipFill>
          <p:spPr>
            <a:xfrm>
              <a:off x="5020463" y="2394857"/>
              <a:ext cx="6716175" cy="3088043"/>
            </a:xfrm>
            <a:prstGeom prst="rect">
              <a:avLst/>
            </a:prstGeom>
            <a:ln w="38100">
              <a:solidFill>
                <a:srgbClr val="C00000"/>
              </a:solidFill>
            </a:ln>
          </p:spPr>
        </p:pic>
        <p:grpSp>
          <p:nvGrpSpPr>
            <p:cNvPr id="15" name="Group 14">
              <a:extLst>
                <a:ext uri="{FF2B5EF4-FFF2-40B4-BE49-F238E27FC236}">
                  <a16:creationId xmlns:a16="http://schemas.microsoft.com/office/drawing/2014/main" id="{BD91DCB1-BE97-48C7-A2DD-E046BBA89BA1}"/>
                </a:ext>
              </a:extLst>
            </p:cNvPr>
            <p:cNvGrpSpPr/>
            <p:nvPr/>
          </p:nvGrpSpPr>
          <p:grpSpPr>
            <a:xfrm>
              <a:off x="10041851" y="3481678"/>
              <a:ext cx="914400" cy="914400"/>
              <a:chOff x="4650377" y="2725783"/>
              <a:chExt cx="914400" cy="914400"/>
            </a:xfrm>
          </p:grpSpPr>
          <p:sp>
            <p:nvSpPr>
              <p:cNvPr id="13" name="Oval 12">
                <a:extLst>
                  <a:ext uri="{FF2B5EF4-FFF2-40B4-BE49-F238E27FC236}">
                    <a16:creationId xmlns:a16="http://schemas.microsoft.com/office/drawing/2014/main" id="{901D7776-9372-4AFF-826A-E2F9D075851B}"/>
                  </a:ext>
                </a:extLst>
              </p:cNvPr>
              <p:cNvSpPr/>
              <p:nvPr/>
            </p:nvSpPr>
            <p:spPr>
              <a:xfrm>
                <a:off x="4650377" y="2725783"/>
                <a:ext cx="914400" cy="9144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C63819AD-3958-4C08-A751-1A6ACA664ADF}"/>
                  </a:ext>
                </a:extLst>
              </p:cNvPr>
              <p:cNvSpPr/>
              <p:nvPr/>
            </p:nvSpPr>
            <p:spPr>
              <a:xfrm rot="5400000">
                <a:off x="4885508" y="2927731"/>
                <a:ext cx="592183" cy="510503"/>
              </a:xfrm>
              <a:prstGeom prst="triangle">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7" name="Rectangle 16">
            <a:hlinkClick r:id="rId4"/>
            <a:extLst>
              <a:ext uri="{FF2B5EF4-FFF2-40B4-BE49-F238E27FC236}">
                <a16:creationId xmlns:a16="http://schemas.microsoft.com/office/drawing/2014/main" id="{9F24A326-4761-41E1-8602-3BCB947D9C3B}"/>
              </a:ext>
            </a:extLst>
          </p:cNvPr>
          <p:cNvSpPr/>
          <p:nvPr/>
        </p:nvSpPr>
        <p:spPr>
          <a:xfrm>
            <a:off x="5013830" y="2394855"/>
            <a:ext cx="6722808" cy="3088043"/>
          </a:xfrm>
          <a:prstGeom prst="rect">
            <a:avLst/>
          </a:prstGeom>
          <a:solidFill>
            <a:srgbClr val="5B9BD5">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32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27394" y="438396"/>
            <a:ext cx="10359474" cy="646331"/>
          </a:xfrm>
          <a:prstGeom prst="rect">
            <a:avLst/>
          </a:prstGeom>
        </p:spPr>
        <p:txBody>
          <a:bodyPr wrap="square">
            <a:spAutoFit/>
          </a:bodyPr>
          <a:lstStyle/>
          <a:p>
            <a:r>
              <a:rPr lang="en-GB" b="1" i="0">
                <a:solidFill>
                  <a:srgbClr val="000000"/>
                </a:solidFill>
                <a:effectLst/>
                <a:latin typeface="Londrina Solid"/>
              </a:rPr>
              <a:t>The importance of high expectations cannot be underestimated – students raise their game to meet those standards, so sharing examples of high level work will show all learners what is expected of them.</a:t>
            </a:r>
            <a:endParaRPr lang="en-GB"/>
          </a:p>
        </p:txBody>
      </p:sp>
      <p:pic>
        <p:nvPicPr>
          <p:cNvPr id="3074" name="Picture 2" descr="See the source image">
            <a:extLst>
              <a:ext uri="{FF2B5EF4-FFF2-40B4-BE49-F238E27FC236}">
                <a16:creationId xmlns:a16="http://schemas.microsoft.com/office/drawing/2014/main" id="{94405640-511E-45F5-9215-2FD5688D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144" y="1242400"/>
            <a:ext cx="5506887" cy="55068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53AF0257-77D2-4E29-B06E-FADEC2F4B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98" y="2251450"/>
            <a:ext cx="5991665" cy="314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47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5252847-3D82-4E24-8FBA-72E2D8903D51}"/>
              </a:ext>
            </a:extLst>
          </p:cNvPr>
          <p:cNvPicPr>
            <a:picLocks noChangeAspect="1"/>
          </p:cNvPicPr>
          <p:nvPr/>
        </p:nvPicPr>
        <p:blipFill rotWithShape="1">
          <a:blip r:embed="rId2"/>
          <a:srcRect l="1" r="180"/>
          <a:stretch/>
        </p:blipFill>
        <p:spPr>
          <a:xfrm>
            <a:off x="7136101" y="2955454"/>
            <a:ext cx="4600537" cy="2512686"/>
          </a:xfrm>
          <a:prstGeom prst="rect">
            <a:avLst/>
          </a:prstGeom>
          <a:ln w="57150">
            <a:solidFill>
              <a:srgbClr val="C00000"/>
            </a:solidFill>
          </a:ln>
        </p:spPr>
      </p:pic>
      <p:cxnSp>
        <p:nvCxnSpPr>
          <p:cNvPr id="5" name="Straight Connector 4">
            <a:extLst>
              <a:ext uri="{FF2B5EF4-FFF2-40B4-BE49-F238E27FC236}">
                <a16:creationId xmlns:a16="http://schemas.microsoft.com/office/drawing/2014/main" id="{7DFCDC18-BB71-4BF1-AE56-B13D167D14A1}"/>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9EBF1A-1079-4FBF-BB9C-EC43F34AE98C}"/>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9" name="TextBox 8">
            <a:extLst>
              <a:ext uri="{FF2B5EF4-FFF2-40B4-BE49-F238E27FC236}">
                <a16:creationId xmlns:a16="http://schemas.microsoft.com/office/drawing/2014/main" id="{E962B97D-1BFB-4A49-A8A1-6068244BFCD4}"/>
              </a:ext>
            </a:extLst>
          </p:cNvPr>
          <p:cNvSpPr txBox="1"/>
          <p:nvPr/>
        </p:nvSpPr>
        <p:spPr>
          <a:xfrm>
            <a:off x="102548" y="899768"/>
            <a:ext cx="8305394"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Pupil Premium</a:t>
            </a:r>
            <a:endParaRPr lang="en-GB" sz="4000" dirty="0">
              <a:solidFill>
                <a:schemeClr val="bg1">
                  <a:lumMod val="75000"/>
                </a:schemeClr>
              </a:solidFill>
            </a:endParaRPr>
          </a:p>
        </p:txBody>
      </p:sp>
      <p:sp>
        <p:nvSpPr>
          <p:cNvPr id="10" name="TextBox 9">
            <a:extLst>
              <a:ext uri="{FF2B5EF4-FFF2-40B4-BE49-F238E27FC236}">
                <a16:creationId xmlns:a16="http://schemas.microsoft.com/office/drawing/2014/main" id="{CD084712-F55D-4603-9234-8F77A43048E1}"/>
              </a:ext>
            </a:extLst>
          </p:cNvPr>
          <p:cNvSpPr txBox="1"/>
          <p:nvPr/>
        </p:nvSpPr>
        <p:spPr>
          <a:xfrm>
            <a:off x="9269707" y="237714"/>
            <a:ext cx="3373088" cy="646331"/>
          </a:xfrm>
          <a:prstGeom prst="rect">
            <a:avLst/>
          </a:prstGeom>
          <a:noFill/>
        </p:spPr>
        <p:txBody>
          <a:bodyPr wrap="square">
            <a:spAutoFit/>
          </a:bodyPr>
          <a:lstStyle/>
          <a:p>
            <a:r>
              <a:rPr lang="en-US" b="1" i="1" dirty="0">
                <a:solidFill>
                  <a:schemeClr val="bg1">
                    <a:lumMod val="50000"/>
                  </a:schemeClr>
                </a:solidFill>
              </a:rPr>
              <a:t>Social Mobility Commission, 2021, </a:t>
            </a:r>
            <a:r>
              <a:rPr lang="en-US" i="1" dirty="0">
                <a:solidFill>
                  <a:schemeClr val="bg1">
                    <a:lumMod val="50000"/>
                  </a:schemeClr>
                </a:solidFill>
              </a:rPr>
              <a:t>Against the Odds</a:t>
            </a:r>
            <a:endParaRPr lang="en-GB" i="1" dirty="0">
              <a:solidFill>
                <a:schemeClr val="bg1">
                  <a:lumMod val="50000"/>
                </a:schemeClr>
              </a:solidFill>
            </a:endParaRPr>
          </a:p>
        </p:txBody>
      </p:sp>
      <p:sp>
        <p:nvSpPr>
          <p:cNvPr id="11" name="TextBox 10">
            <a:extLst>
              <a:ext uri="{FF2B5EF4-FFF2-40B4-BE49-F238E27FC236}">
                <a16:creationId xmlns:a16="http://schemas.microsoft.com/office/drawing/2014/main" id="{6487516F-13B4-412F-9A8B-5494403E25D1}"/>
              </a:ext>
            </a:extLst>
          </p:cNvPr>
          <p:cNvSpPr txBox="1"/>
          <p:nvPr/>
        </p:nvSpPr>
        <p:spPr>
          <a:xfrm>
            <a:off x="5398708" y="770509"/>
            <a:ext cx="4647862" cy="1015663"/>
          </a:xfrm>
          <a:prstGeom prst="wedgeRectCallout">
            <a:avLst>
              <a:gd name="adj1" fmla="val 55283"/>
              <a:gd name="adj2" fmla="val -34660"/>
            </a:avLst>
          </a:prstGeom>
          <a:solidFill>
            <a:schemeClr val="accent1">
              <a:lumMod val="40000"/>
              <a:lumOff val="60000"/>
            </a:schemeClr>
          </a:solidFill>
          <a:ln w="19050">
            <a:noFill/>
          </a:ln>
          <a:effectLst>
            <a:outerShdw blurRad="50800" dist="38100" dir="2700000" algn="tl" rotWithShape="0">
              <a:prstClr val="black">
                <a:alpha val="40000"/>
              </a:prstClr>
            </a:outerShdw>
          </a:effectLst>
        </p:spPr>
        <p:txBody>
          <a:bodyPr wrap="square">
            <a:spAutoFit/>
          </a:bodyPr>
          <a:lstStyle/>
          <a:p>
            <a:r>
              <a:rPr lang="en-US" sz="2000" dirty="0"/>
              <a:t>There is no single approach to reduce the progress gap that can be implemented in all schools, or even the majority of them.</a:t>
            </a:r>
            <a:endParaRPr lang="en-GB" sz="2000" dirty="0"/>
          </a:p>
        </p:txBody>
      </p:sp>
      <p:sp>
        <p:nvSpPr>
          <p:cNvPr id="7" name="AutoShape 2" descr="BBC Teach - Bett at ExCeL London | The world&amp;#39;s leading education technology  show">
            <a:extLst>
              <a:ext uri="{FF2B5EF4-FFF2-40B4-BE49-F238E27FC236}">
                <a16:creationId xmlns:a16="http://schemas.microsoft.com/office/drawing/2014/main" id="{F35331D6-10A2-4978-B510-A04E4EFD76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5" name="Group 14">
            <a:extLst>
              <a:ext uri="{FF2B5EF4-FFF2-40B4-BE49-F238E27FC236}">
                <a16:creationId xmlns:a16="http://schemas.microsoft.com/office/drawing/2014/main" id="{BD91DCB1-BE97-48C7-A2DD-E046BBA89BA1}"/>
              </a:ext>
            </a:extLst>
          </p:cNvPr>
          <p:cNvGrpSpPr/>
          <p:nvPr/>
        </p:nvGrpSpPr>
        <p:grpSpPr>
          <a:xfrm>
            <a:off x="8979169" y="3774603"/>
            <a:ext cx="914400" cy="914400"/>
            <a:chOff x="4650377" y="2725783"/>
            <a:chExt cx="914400" cy="914400"/>
          </a:xfrm>
        </p:grpSpPr>
        <p:sp>
          <p:nvSpPr>
            <p:cNvPr id="13" name="Oval 12">
              <a:extLst>
                <a:ext uri="{FF2B5EF4-FFF2-40B4-BE49-F238E27FC236}">
                  <a16:creationId xmlns:a16="http://schemas.microsoft.com/office/drawing/2014/main" id="{901D7776-9372-4AFF-826A-E2F9D075851B}"/>
                </a:ext>
              </a:extLst>
            </p:cNvPr>
            <p:cNvSpPr/>
            <p:nvPr/>
          </p:nvSpPr>
          <p:spPr>
            <a:xfrm>
              <a:off x="4650377" y="2725783"/>
              <a:ext cx="914400" cy="9144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C63819AD-3958-4C08-A751-1A6ACA664ADF}"/>
                </a:ext>
              </a:extLst>
            </p:cNvPr>
            <p:cNvSpPr/>
            <p:nvPr/>
          </p:nvSpPr>
          <p:spPr>
            <a:xfrm rot="5400000">
              <a:off x="4885508" y="2927731"/>
              <a:ext cx="592183" cy="510503"/>
            </a:xfrm>
            <a:prstGeom prst="triangle">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 name="Table 1">
            <a:extLst>
              <a:ext uri="{FF2B5EF4-FFF2-40B4-BE49-F238E27FC236}">
                <a16:creationId xmlns:a16="http://schemas.microsoft.com/office/drawing/2014/main" id="{F51BA9E1-057B-4047-AE74-DB5A8D52FBA2}"/>
              </a:ext>
            </a:extLst>
          </p:cNvPr>
          <p:cNvGraphicFramePr>
            <a:graphicFrameLocks noGrp="1"/>
          </p:cNvGraphicFramePr>
          <p:nvPr>
            <p:extLst>
              <p:ext uri="{D42A27DB-BD31-4B8C-83A1-F6EECF244321}">
                <p14:modId xmlns:p14="http://schemas.microsoft.com/office/powerpoint/2010/main" val="2881294290"/>
              </p:ext>
            </p:extLst>
          </p:nvPr>
        </p:nvGraphicFramePr>
        <p:xfrm>
          <a:off x="203199" y="1658750"/>
          <a:ext cx="6432732" cy="3960001"/>
        </p:xfrm>
        <a:graphic>
          <a:graphicData uri="http://schemas.openxmlformats.org/drawingml/2006/table">
            <a:tbl>
              <a:tblPr/>
              <a:tblGrid>
                <a:gridCol w="1608183">
                  <a:extLst>
                    <a:ext uri="{9D8B030D-6E8A-4147-A177-3AD203B41FA5}">
                      <a16:colId xmlns:a16="http://schemas.microsoft.com/office/drawing/2014/main" val="4033653112"/>
                    </a:ext>
                  </a:extLst>
                </a:gridCol>
                <a:gridCol w="1608183">
                  <a:extLst>
                    <a:ext uri="{9D8B030D-6E8A-4147-A177-3AD203B41FA5}">
                      <a16:colId xmlns:a16="http://schemas.microsoft.com/office/drawing/2014/main" val="2920021375"/>
                    </a:ext>
                  </a:extLst>
                </a:gridCol>
                <a:gridCol w="1608183">
                  <a:extLst>
                    <a:ext uri="{9D8B030D-6E8A-4147-A177-3AD203B41FA5}">
                      <a16:colId xmlns:a16="http://schemas.microsoft.com/office/drawing/2014/main" val="586566686"/>
                    </a:ext>
                  </a:extLst>
                </a:gridCol>
                <a:gridCol w="1608183">
                  <a:extLst>
                    <a:ext uri="{9D8B030D-6E8A-4147-A177-3AD203B41FA5}">
                      <a16:colId xmlns:a16="http://schemas.microsoft.com/office/drawing/2014/main" val="4165489286"/>
                    </a:ext>
                  </a:extLst>
                </a:gridCol>
              </a:tblGrid>
              <a:tr h="888366">
                <a:tc>
                  <a:txBody>
                    <a:bodyPr/>
                    <a:lstStyle/>
                    <a:p>
                      <a:pPr algn="ctr" fontAlgn="t"/>
                      <a:r>
                        <a:rPr lang="en-GB" sz="1400" b="0" dirty="0">
                          <a:solidFill>
                            <a:srgbClr val="0B0C0C"/>
                          </a:solidFill>
                          <a:effectLst/>
                          <a:latin typeface="+mn-lt"/>
                        </a:rPr>
                        <a:t>Pupil eligibility criteria</a:t>
                      </a:r>
                    </a:p>
                  </a:txBody>
                  <a:tcPr marL="49635" marR="82725" marT="41363" marB="4136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0" dirty="0">
                          <a:solidFill>
                            <a:srgbClr val="0B0C0C"/>
                          </a:solidFill>
                          <a:effectLst/>
                          <a:latin typeface="+mn-lt"/>
                        </a:rPr>
                        <a:t>Amount of funding for each primary-aged pupil per year</a:t>
                      </a:r>
                    </a:p>
                  </a:txBody>
                  <a:tcPr marL="49635" marR="82725" marT="41363" marB="4136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400" b="1" dirty="0">
                          <a:solidFill>
                            <a:srgbClr val="0B0C0C"/>
                          </a:solidFill>
                          <a:effectLst/>
                          <a:latin typeface="+mn-lt"/>
                        </a:rPr>
                        <a:t>Amount of funding for each secondary-aged pupil per year</a:t>
                      </a:r>
                    </a:p>
                  </a:txBody>
                  <a:tcPr marL="49635" marR="82725" marT="41363" marB="4136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t"/>
                      <a:r>
                        <a:rPr lang="en-GB" sz="1400" b="0" dirty="0">
                          <a:solidFill>
                            <a:srgbClr val="0B0C0C"/>
                          </a:solidFill>
                          <a:effectLst/>
                          <a:latin typeface="+mn-lt"/>
                        </a:rPr>
                        <a:t>Funding is</a:t>
                      </a:r>
                      <a:br>
                        <a:rPr lang="en-GB" sz="1400" b="0" dirty="0">
                          <a:solidFill>
                            <a:srgbClr val="0B0C0C"/>
                          </a:solidFill>
                          <a:effectLst/>
                          <a:latin typeface="+mn-lt"/>
                        </a:rPr>
                      </a:br>
                      <a:r>
                        <a:rPr lang="en-GB" sz="1400" b="0" dirty="0">
                          <a:solidFill>
                            <a:srgbClr val="0B0C0C"/>
                          </a:solidFill>
                          <a:effectLst/>
                          <a:latin typeface="+mn-lt"/>
                        </a:rPr>
                        <a:t>paid to</a:t>
                      </a:r>
                    </a:p>
                  </a:txBody>
                  <a:tcPr marL="49635" marR="49635" marT="41363" marB="41363"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2195883"/>
                  </a:ext>
                </a:extLst>
              </a:tr>
              <a:tr h="1294903">
                <a:tc>
                  <a:txBody>
                    <a:bodyPr/>
                    <a:lstStyle/>
                    <a:p>
                      <a:pPr algn="l" fontAlgn="t"/>
                      <a:r>
                        <a:rPr lang="en-US" sz="1200" b="1" dirty="0">
                          <a:solidFill>
                            <a:srgbClr val="0B0C0C"/>
                          </a:solidFill>
                          <a:effectLst/>
                          <a:latin typeface="+mn-lt"/>
                        </a:rPr>
                        <a:t>Pupils who are eligible for free school meals, or have been eligible in the past 6 years</a:t>
                      </a:r>
                    </a:p>
                  </a:txBody>
                  <a:tcPr marL="49635" marR="82725" marT="41363" marB="41363" anchor="ctr">
                    <a:lnL>
                      <a:noFill/>
                    </a:lnL>
                    <a:lnR>
                      <a:noFill/>
                    </a:lnR>
                    <a:lnT w="12700" cap="flat" cmpd="sng" algn="ctr">
                      <a:solidFill>
                        <a:schemeClr val="tx1"/>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3200" dirty="0">
                          <a:effectLst/>
                          <a:latin typeface="+mn-lt"/>
                        </a:rPr>
                        <a:t>£1,345</a:t>
                      </a:r>
                    </a:p>
                  </a:txBody>
                  <a:tcPr marL="49635" marR="82725" marT="41363" marB="41363" anchor="ctr">
                    <a:lnL>
                      <a:noFill/>
                    </a:lnL>
                    <a:lnR>
                      <a:noFill/>
                    </a:lnR>
                    <a:lnT w="12700" cap="flat" cmpd="sng" algn="ctr">
                      <a:solidFill>
                        <a:schemeClr val="tx1"/>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3200" b="1" dirty="0">
                          <a:effectLst/>
                          <a:latin typeface="+mn-lt"/>
                        </a:rPr>
                        <a:t>£955</a:t>
                      </a:r>
                    </a:p>
                  </a:txBody>
                  <a:tcPr marL="49635" marR="82725" marT="41363" marB="41363" anchor="ctr">
                    <a:lnL>
                      <a:noFill/>
                    </a:lnL>
                    <a:lnR>
                      <a:noFill/>
                    </a:lnR>
                    <a:lnT w="12700" cap="flat" cmpd="sng" algn="ctr">
                      <a:solidFill>
                        <a:schemeClr val="tx1"/>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fontAlgn="t"/>
                      <a:r>
                        <a:rPr lang="en-GB" sz="1800" dirty="0">
                          <a:effectLst/>
                          <a:latin typeface="+mn-lt"/>
                        </a:rPr>
                        <a:t>School</a:t>
                      </a:r>
                    </a:p>
                  </a:txBody>
                  <a:tcPr marL="49635" marR="49635" marT="41363" marB="41363" anchor="ctr">
                    <a:lnL>
                      <a:noFill/>
                    </a:lnL>
                    <a:lnR>
                      <a:noFill/>
                    </a:lnR>
                    <a:lnT w="12700" cap="flat" cmpd="sng" algn="ctr">
                      <a:solidFill>
                        <a:schemeClr val="tx1"/>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4655064"/>
                  </a:ext>
                </a:extLst>
              </a:tr>
              <a:tr h="888366">
                <a:tc>
                  <a:txBody>
                    <a:bodyPr/>
                    <a:lstStyle/>
                    <a:p>
                      <a:pPr algn="l" fontAlgn="t"/>
                      <a:r>
                        <a:rPr lang="en-US" sz="1200" b="1" dirty="0">
                          <a:solidFill>
                            <a:srgbClr val="0B0C0C"/>
                          </a:solidFill>
                          <a:effectLst/>
                          <a:latin typeface="+mn-lt"/>
                        </a:rPr>
                        <a:t>Pupils who have been adopted from care or have left care</a:t>
                      </a:r>
                    </a:p>
                  </a:txBody>
                  <a:tcPr marL="49635" marR="8272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3200" dirty="0">
                          <a:effectLst/>
                          <a:latin typeface="+mn-lt"/>
                        </a:rPr>
                        <a:t>£2,345</a:t>
                      </a:r>
                    </a:p>
                  </a:txBody>
                  <a:tcPr marL="49635" marR="8272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3200" b="1" dirty="0">
                          <a:effectLst/>
                          <a:latin typeface="+mn-lt"/>
                        </a:rPr>
                        <a:t>£2,345</a:t>
                      </a:r>
                    </a:p>
                  </a:txBody>
                  <a:tcPr marL="49635" marR="8272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fontAlgn="t"/>
                      <a:r>
                        <a:rPr lang="en-GB" sz="1800" dirty="0">
                          <a:effectLst/>
                          <a:latin typeface="+mn-lt"/>
                        </a:rPr>
                        <a:t>School</a:t>
                      </a:r>
                    </a:p>
                  </a:txBody>
                  <a:tcPr marL="49635" marR="4963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8122572"/>
                  </a:ext>
                </a:extLst>
              </a:tr>
              <a:tr h="888366">
                <a:tc>
                  <a:txBody>
                    <a:bodyPr/>
                    <a:lstStyle/>
                    <a:p>
                      <a:pPr algn="l" fontAlgn="t"/>
                      <a:r>
                        <a:rPr lang="en-US" sz="1200" b="1" dirty="0">
                          <a:solidFill>
                            <a:srgbClr val="0B0C0C"/>
                          </a:solidFill>
                          <a:effectLst/>
                          <a:latin typeface="+mn-lt"/>
                        </a:rPr>
                        <a:t>Children who are looked after by the local authority</a:t>
                      </a:r>
                    </a:p>
                  </a:txBody>
                  <a:tcPr marL="49635" marR="8272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3200" dirty="0">
                          <a:effectLst/>
                          <a:latin typeface="+mn-lt"/>
                        </a:rPr>
                        <a:t>£2,345</a:t>
                      </a:r>
                    </a:p>
                  </a:txBody>
                  <a:tcPr marL="49635" marR="8272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GB" sz="3200" b="1" dirty="0">
                          <a:effectLst/>
                          <a:latin typeface="+mn-lt"/>
                        </a:rPr>
                        <a:t>£2,345</a:t>
                      </a:r>
                    </a:p>
                  </a:txBody>
                  <a:tcPr marL="49635" marR="8272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fontAlgn="t"/>
                      <a:r>
                        <a:rPr lang="en-GB" sz="1800" dirty="0">
                          <a:effectLst/>
                          <a:latin typeface="+mn-lt"/>
                        </a:rPr>
                        <a:t>Local authority</a:t>
                      </a:r>
                    </a:p>
                  </a:txBody>
                  <a:tcPr marL="49635" marR="49635" marT="41363" marB="41363" anchor="ctr">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93392"/>
                  </a:ext>
                </a:extLst>
              </a:tr>
            </a:tbl>
          </a:graphicData>
        </a:graphic>
      </p:graphicFrame>
      <p:pic>
        <p:nvPicPr>
          <p:cNvPr id="3074" name="Picture 2" descr="DfE Logo - OTrack Pupil Tracking Software">
            <a:extLst>
              <a:ext uri="{FF2B5EF4-FFF2-40B4-BE49-F238E27FC236}">
                <a16:creationId xmlns:a16="http://schemas.microsoft.com/office/drawing/2014/main" id="{BACD7D59-D2DB-4DF2-9857-A6841C017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2519" y="1040108"/>
            <a:ext cx="1009650" cy="56754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hlinkClick r:id="rId4"/>
            <a:extLst>
              <a:ext uri="{FF2B5EF4-FFF2-40B4-BE49-F238E27FC236}">
                <a16:creationId xmlns:a16="http://schemas.microsoft.com/office/drawing/2014/main" id="{A0FB44AE-93A2-4F21-8F28-00B58AD1D583}"/>
              </a:ext>
            </a:extLst>
          </p:cNvPr>
          <p:cNvSpPr/>
          <p:nvPr/>
        </p:nvSpPr>
        <p:spPr>
          <a:xfrm>
            <a:off x="7366338" y="2734330"/>
            <a:ext cx="4647862" cy="2512686"/>
          </a:xfrm>
          <a:prstGeom prst="rect">
            <a:avLst/>
          </a:prstGeom>
          <a:solidFill>
            <a:srgbClr val="5B9BD5">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C9F7276-0808-47BA-A96C-3ADE8D8312A8}"/>
              </a:ext>
            </a:extLst>
          </p:cNvPr>
          <p:cNvSpPr txBox="1"/>
          <p:nvPr/>
        </p:nvSpPr>
        <p:spPr>
          <a:xfrm>
            <a:off x="7898405" y="2242535"/>
            <a:ext cx="3911219" cy="523220"/>
          </a:xfrm>
          <a:prstGeom prst="rect">
            <a:avLst/>
          </a:prstGeom>
          <a:noFill/>
        </p:spPr>
        <p:txBody>
          <a:bodyPr wrap="square">
            <a:spAutoFit/>
          </a:bodyPr>
          <a:lstStyle/>
          <a:p>
            <a:r>
              <a:rPr lang="en-US" sz="2800" b="1" dirty="0"/>
              <a:t>What is Pupil Premium?</a:t>
            </a:r>
            <a:endParaRPr lang="en-GB" sz="2800" dirty="0"/>
          </a:p>
        </p:txBody>
      </p:sp>
      <p:sp>
        <p:nvSpPr>
          <p:cNvPr id="3" name="Rectangle 2"/>
          <p:cNvSpPr/>
          <p:nvPr/>
        </p:nvSpPr>
        <p:spPr>
          <a:xfrm>
            <a:off x="10226912" y="875833"/>
            <a:ext cx="1690398" cy="1477328"/>
          </a:xfrm>
          <a:prstGeom prst="rect">
            <a:avLst/>
          </a:prstGeom>
        </p:spPr>
        <p:txBody>
          <a:bodyPr wrap="square">
            <a:spAutoFit/>
          </a:bodyPr>
          <a:lstStyle/>
          <a:p>
            <a:r>
              <a:rPr lang="en-GB" dirty="0">
                <a:hlinkClick r:id="rId5"/>
              </a:rPr>
              <a:t>Pupil-Premium-Strategy-Statement-2021-22.pdf (bhcet.org.uk)</a:t>
            </a:r>
            <a:endParaRPr lang="en-GB" dirty="0"/>
          </a:p>
        </p:txBody>
      </p:sp>
    </p:spTree>
    <p:extLst>
      <p:ext uri="{BB962C8B-B14F-4D97-AF65-F5344CB8AC3E}">
        <p14:creationId xmlns:p14="http://schemas.microsoft.com/office/powerpoint/2010/main" val="55998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90F2119-AEF4-4AD0-BE53-7121A1FABAA5}"/>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5E13EF-911D-4F1E-9E85-7FD2AD234533}"/>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4" name="TextBox 3">
            <a:extLst>
              <a:ext uri="{FF2B5EF4-FFF2-40B4-BE49-F238E27FC236}">
                <a16:creationId xmlns:a16="http://schemas.microsoft.com/office/drawing/2014/main" id="{E6D9B55D-EBFF-4E78-A5BD-7159BD146120}"/>
              </a:ext>
            </a:extLst>
          </p:cNvPr>
          <p:cNvSpPr txBox="1"/>
          <p:nvPr/>
        </p:nvSpPr>
        <p:spPr>
          <a:xfrm>
            <a:off x="102548" y="967023"/>
            <a:ext cx="6393050"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Pupil Premium</a:t>
            </a:r>
            <a:endParaRPr lang="en-GB" sz="4000" dirty="0"/>
          </a:p>
        </p:txBody>
      </p:sp>
      <p:sp>
        <p:nvSpPr>
          <p:cNvPr id="5" name="TextBox 4">
            <a:extLst>
              <a:ext uri="{FF2B5EF4-FFF2-40B4-BE49-F238E27FC236}">
                <a16:creationId xmlns:a16="http://schemas.microsoft.com/office/drawing/2014/main" id="{72A70D6A-16C8-45D3-87C1-A68E0880C79D}"/>
              </a:ext>
            </a:extLst>
          </p:cNvPr>
          <p:cNvSpPr txBox="1"/>
          <p:nvPr/>
        </p:nvSpPr>
        <p:spPr>
          <a:xfrm>
            <a:off x="9338553" y="1138312"/>
            <a:ext cx="2398086" cy="1323439"/>
          </a:xfrm>
          <a:prstGeom prst="wedgeRectCallout">
            <a:avLst>
              <a:gd name="adj1" fmla="val 63802"/>
              <a:gd name="adj2" fmla="val -32455"/>
            </a:avLst>
          </a:prstGeom>
          <a:solidFill>
            <a:schemeClr val="accent1">
              <a:lumMod val="40000"/>
              <a:lumOff val="60000"/>
            </a:schemeClr>
          </a:solidFill>
          <a:ln w="19050">
            <a:noFill/>
          </a:ln>
          <a:effectLst>
            <a:outerShdw blurRad="50800" dist="38100" dir="2700000" algn="tl" rotWithShape="0">
              <a:prstClr val="black">
                <a:alpha val="40000"/>
              </a:prstClr>
            </a:outerShdw>
          </a:effectLst>
        </p:spPr>
        <p:txBody>
          <a:bodyPr wrap="square">
            <a:spAutoFit/>
          </a:bodyPr>
          <a:lstStyle/>
          <a:p>
            <a:r>
              <a:rPr lang="en-US" sz="1600" dirty="0">
                <a:latin typeface="Calibri" panose="020F0502020204030204" pitchFamily="34" charset="0"/>
                <a:cs typeface="Calibri" panose="020F0502020204030204" pitchFamily="34" charset="0"/>
              </a:rPr>
              <a:t>A strong staff culture regarding the pupil premium is an important factor in tackling socio-economic disadvantage.</a:t>
            </a:r>
            <a:endParaRPr lang="en-GB" sz="1600" dirty="0"/>
          </a:p>
        </p:txBody>
      </p:sp>
      <p:sp>
        <p:nvSpPr>
          <p:cNvPr id="6" name="TextBox 5">
            <a:extLst>
              <a:ext uri="{FF2B5EF4-FFF2-40B4-BE49-F238E27FC236}">
                <a16:creationId xmlns:a16="http://schemas.microsoft.com/office/drawing/2014/main" id="{181A6974-0BF9-4981-950F-9504236078CC}"/>
              </a:ext>
            </a:extLst>
          </p:cNvPr>
          <p:cNvSpPr txBox="1"/>
          <p:nvPr/>
        </p:nvSpPr>
        <p:spPr>
          <a:xfrm>
            <a:off x="9269707" y="2505906"/>
            <a:ext cx="3373088" cy="646331"/>
          </a:xfrm>
          <a:prstGeom prst="rect">
            <a:avLst/>
          </a:prstGeom>
          <a:noFill/>
        </p:spPr>
        <p:txBody>
          <a:bodyPr wrap="square">
            <a:spAutoFit/>
          </a:bodyPr>
          <a:lstStyle/>
          <a:p>
            <a:r>
              <a:rPr lang="en-US" b="1" i="1" dirty="0">
                <a:solidFill>
                  <a:schemeClr val="bg1">
                    <a:lumMod val="50000"/>
                  </a:schemeClr>
                </a:solidFill>
              </a:rPr>
              <a:t>Social Mobility Commission, 2021, </a:t>
            </a:r>
            <a:r>
              <a:rPr lang="en-US" i="1" dirty="0">
                <a:solidFill>
                  <a:schemeClr val="bg1">
                    <a:lumMod val="50000"/>
                  </a:schemeClr>
                </a:solidFill>
              </a:rPr>
              <a:t>Against the Odds</a:t>
            </a:r>
            <a:endParaRPr lang="en-GB" i="1" dirty="0">
              <a:solidFill>
                <a:schemeClr val="bg1">
                  <a:lumMod val="50000"/>
                </a:schemeClr>
              </a:solidFill>
            </a:endParaRPr>
          </a:p>
        </p:txBody>
      </p:sp>
      <p:pic>
        <p:nvPicPr>
          <p:cNvPr id="9" name="Picture 8">
            <a:extLst>
              <a:ext uri="{FF2B5EF4-FFF2-40B4-BE49-F238E27FC236}">
                <a16:creationId xmlns:a16="http://schemas.microsoft.com/office/drawing/2014/main" id="{3B493B59-57A8-4667-9423-F6A0122C9B75}"/>
              </a:ext>
            </a:extLst>
          </p:cNvPr>
          <p:cNvPicPr>
            <a:picLocks noChangeAspect="1"/>
          </p:cNvPicPr>
          <p:nvPr/>
        </p:nvPicPr>
        <p:blipFill rotWithShape="1">
          <a:blip r:embed="rId2"/>
          <a:srcRect b="185"/>
          <a:stretch/>
        </p:blipFill>
        <p:spPr>
          <a:xfrm>
            <a:off x="3741022" y="1011178"/>
            <a:ext cx="4558576" cy="4777289"/>
          </a:xfrm>
          <a:prstGeom prst="rect">
            <a:avLst/>
          </a:prstGeom>
        </p:spPr>
      </p:pic>
      <p:sp>
        <p:nvSpPr>
          <p:cNvPr id="10" name="TextBox 9">
            <a:extLst>
              <a:ext uri="{FF2B5EF4-FFF2-40B4-BE49-F238E27FC236}">
                <a16:creationId xmlns:a16="http://schemas.microsoft.com/office/drawing/2014/main" id="{85C5CEC5-D5D8-4D50-B0C2-4AD4DF0D21A2}"/>
              </a:ext>
            </a:extLst>
          </p:cNvPr>
          <p:cNvSpPr txBox="1"/>
          <p:nvPr/>
        </p:nvSpPr>
        <p:spPr>
          <a:xfrm>
            <a:off x="203200" y="1674909"/>
            <a:ext cx="3075021" cy="1477328"/>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b="1" dirty="0"/>
              <a:t>Discussion:</a:t>
            </a:r>
          </a:p>
          <a:p>
            <a:r>
              <a:rPr lang="en-US" dirty="0"/>
              <a:t>In some schools, as many as a quarter of staff have reservations about the pupil premium. What do YOU think?</a:t>
            </a:r>
            <a:endParaRPr lang="en-GB" dirty="0"/>
          </a:p>
        </p:txBody>
      </p:sp>
      <p:sp>
        <p:nvSpPr>
          <p:cNvPr id="12" name="Rectangle 11">
            <a:extLst>
              <a:ext uri="{FF2B5EF4-FFF2-40B4-BE49-F238E27FC236}">
                <a16:creationId xmlns:a16="http://schemas.microsoft.com/office/drawing/2014/main" id="{E97C340B-F0F3-46B0-B3F5-16E3CFBA5CD3}"/>
              </a:ext>
            </a:extLst>
          </p:cNvPr>
          <p:cNvSpPr/>
          <p:nvPr/>
        </p:nvSpPr>
        <p:spPr>
          <a:xfrm>
            <a:off x="2261537" y="3812231"/>
            <a:ext cx="2256475" cy="5382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Effective?</a:t>
            </a:r>
            <a:endParaRPr lang="en-GB" sz="3200" b="1" dirty="0"/>
          </a:p>
        </p:txBody>
      </p:sp>
      <p:sp>
        <p:nvSpPr>
          <p:cNvPr id="13" name="Rectangle 12">
            <a:extLst>
              <a:ext uri="{FF2B5EF4-FFF2-40B4-BE49-F238E27FC236}">
                <a16:creationId xmlns:a16="http://schemas.microsoft.com/office/drawing/2014/main" id="{9D30E501-F735-4A2E-A1A4-B9188A1008E7}"/>
              </a:ext>
            </a:extLst>
          </p:cNvPr>
          <p:cNvSpPr/>
          <p:nvPr/>
        </p:nvSpPr>
        <p:spPr>
          <a:xfrm rot="21423854">
            <a:off x="7859104" y="3825457"/>
            <a:ext cx="2477011" cy="53820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Ineffective?</a:t>
            </a:r>
            <a:endParaRPr lang="en-GB" sz="3200" b="1" dirty="0">
              <a:solidFill>
                <a:schemeClr val="tx1"/>
              </a:solidFill>
            </a:endParaRPr>
          </a:p>
        </p:txBody>
      </p:sp>
      <p:sp>
        <p:nvSpPr>
          <p:cNvPr id="14" name="Rectangle 13">
            <a:extLst>
              <a:ext uri="{FF2B5EF4-FFF2-40B4-BE49-F238E27FC236}">
                <a16:creationId xmlns:a16="http://schemas.microsoft.com/office/drawing/2014/main" id="{63441094-0A59-4B63-964A-3096F91E2A67}"/>
              </a:ext>
            </a:extLst>
          </p:cNvPr>
          <p:cNvSpPr/>
          <p:nvPr/>
        </p:nvSpPr>
        <p:spPr>
          <a:xfrm>
            <a:off x="7300305" y="4538254"/>
            <a:ext cx="3075021" cy="53820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Discriminatory?</a:t>
            </a:r>
            <a:endParaRPr lang="en-GB" sz="3200" b="1" dirty="0">
              <a:solidFill>
                <a:schemeClr val="tx1"/>
              </a:solidFill>
            </a:endParaRPr>
          </a:p>
        </p:txBody>
      </p:sp>
      <p:sp>
        <p:nvSpPr>
          <p:cNvPr id="15" name="Rectangle 14">
            <a:extLst>
              <a:ext uri="{FF2B5EF4-FFF2-40B4-BE49-F238E27FC236}">
                <a16:creationId xmlns:a16="http://schemas.microsoft.com/office/drawing/2014/main" id="{A19F2943-2428-483E-B3B1-66CC533D6C6F}"/>
              </a:ext>
            </a:extLst>
          </p:cNvPr>
          <p:cNvSpPr/>
          <p:nvPr/>
        </p:nvSpPr>
        <p:spPr>
          <a:xfrm rot="21323524">
            <a:off x="2461387" y="4445165"/>
            <a:ext cx="1584916" cy="5382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Fair?</a:t>
            </a:r>
            <a:endParaRPr lang="en-GB" sz="3200" b="1" dirty="0"/>
          </a:p>
        </p:txBody>
      </p:sp>
    </p:spTree>
    <p:extLst>
      <p:ext uri="{BB962C8B-B14F-4D97-AF65-F5344CB8AC3E}">
        <p14:creationId xmlns:p14="http://schemas.microsoft.com/office/powerpoint/2010/main" val="39197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4968DB-6EA4-48F8-99AE-F6FCD13FF6C3}"/>
              </a:ext>
            </a:extLst>
          </p:cNvPr>
          <p:cNvSpPr txBox="1"/>
          <p:nvPr/>
        </p:nvSpPr>
        <p:spPr>
          <a:xfrm>
            <a:off x="102547" y="1648153"/>
            <a:ext cx="4094983" cy="1938992"/>
          </a:xfrm>
          <a:prstGeom prst="rect">
            <a:avLst/>
          </a:prstGeom>
          <a:noFill/>
        </p:spPr>
        <p:txBody>
          <a:bodyPr wrap="square">
            <a:spAutoFit/>
          </a:bodyPr>
          <a:lstStyle/>
          <a:p>
            <a:r>
              <a:rPr lang="en-GB" sz="2400" dirty="0"/>
              <a:t>Having systems to listen to students can give important insight into how effective or appropriate approaches to pupil premium are likely to be.</a:t>
            </a:r>
          </a:p>
        </p:txBody>
      </p:sp>
      <p:cxnSp>
        <p:nvCxnSpPr>
          <p:cNvPr id="4" name="Straight Connector 3">
            <a:extLst>
              <a:ext uri="{FF2B5EF4-FFF2-40B4-BE49-F238E27FC236}">
                <a16:creationId xmlns:a16="http://schemas.microsoft.com/office/drawing/2014/main" id="{8F5B7344-4369-4334-BDD7-450DC8522A30}"/>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3ACB42-5184-4D8F-8565-401000FB2546}"/>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6" name="TextBox 5">
            <a:extLst>
              <a:ext uri="{FF2B5EF4-FFF2-40B4-BE49-F238E27FC236}">
                <a16:creationId xmlns:a16="http://schemas.microsoft.com/office/drawing/2014/main" id="{DBBE4782-5BA7-4C63-B2C6-1969842EC86B}"/>
              </a:ext>
            </a:extLst>
          </p:cNvPr>
          <p:cNvSpPr txBox="1"/>
          <p:nvPr/>
        </p:nvSpPr>
        <p:spPr>
          <a:xfrm>
            <a:off x="102548" y="967023"/>
            <a:ext cx="6393050"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Listening to Students</a:t>
            </a:r>
            <a:endParaRPr lang="en-GB" sz="4000" dirty="0"/>
          </a:p>
        </p:txBody>
      </p:sp>
      <p:sp>
        <p:nvSpPr>
          <p:cNvPr id="7" name="TextBox 6">
            <a:extLst>
              <a:ext uri="{FF2B5EF4-FFF2-40B4-BE49-F238E27FC236}">
                <a16:creationId xmlns:a16="http://schemas.microsoft.com/office/drawing/2014/main" id="{18BC714C-C1D3-4AEB-87D2-901AB8A6FDDD}"/>
              </a:ext>
            </a:extLst>
          </p:cNvPr>
          <p:cNvSpPr txBox="1"/>
          <p:nvPr/>
        </p:nvSpPr>
        <p:spPr>
          <a:xfrm>
            <a:off x="102548" y="3587145"/>
            <a:ext cx="3373088" cy="646331"/>
          </a:xfrm>
          <a:prstGeom prst="rect">
            <a:avLst/>
          </a:prstGeom>
          <a:noFill/>
        </p:spPr>
        <p:txBody>
          <a:bodyPr wrap="square">
            <a:spAutoFit/>
          </a:bodyPr>
          <a:lstStyle/>
          <a:p>
            <a:r>
              <a:rPr lang="en-US" b="1" i="1" dirty="0">
                <a:solidFill>
                  <a:schemeClr val="bg1">
                    <a:lumMod val="50000"/>
                  </a:schemeClr>
                </a:solidFill>
              </a:rPr>
              <a:t>Social Mobility Commission, 2021, </a:t>
            </a:r>
            <a:r>
              <a:rPr lang="en-US" i="1" dirty="0">
                <a:solidFill>
                  <a:schemeClr val="bg1">
                    <a:lumMod val="50000"/>
                  </a:schemeClr>
                </a:solidFill>
              </a:rPr>
              <a:t>Against the Odds</a:t>
            </a:r>
            <a:endParaRPr lang="en-GB" i="1" dirty="0">
              <a:solidFill>
                <a:schemeClr val="bg1">
                  <a:lumMod val="50000"/>
                </a:schemeClr>
              </a:solidFill>
            </a:endParaRPr>
          </a:p>
        </p:txBody>
      </p:sp>
      <p:pic>
        <p:nvPicPr>
          <p:cNvPr id="8" name="Picture 7">
            <a:extLst>
              <a:ext uri="{FF2B5EF4-FFF2-40B4-BE49-F238E27FC236}">
                <a16:creationId xmlns:a16="http://schemas.microsoft.com/office/drawing/2014/main" id="{2327E375-B033-4C73-AC35-8A060C56F896}"/>
              </a:ext>
            </a:extLst>
          </p:cNvPr>
          <p:cNvPicPr>
            <a:picLocks noChangeAspect="1"/>
          </p:cNvPicPr>
          <p:nvPr/>
        </p:nvPicPr>
        <p:blipFill>
          <a:blip r:embed="rId2"/>
          <a:stretch>
            <a:fillRect/>
          </a:stretch>
        </p:blipFill>
        <p:spPr>
          <a:xfrm>
            <a:off x="4117545" y="1736464"/>
            <a:ext cx="7821905" cy="3837022"/>
          </a:xfrm>
          <a:prstGeom prst="rect">
            <a:avLst/>
          </a:prstGeom>
          <a:ln w="57150">
            <a:solidFill>
              <a:srgbClr val="C00000"/>
            </a:solidFill>
          </a:ln>
        </p:spPr>
      </p:pic>
      <p:grpSp>
        <p:nvGrpSpPr>
          <p:cNvPr id="9" name="Group 8">
            <a:extLst>
              <a:ext uri="{FF2B5EF4-FFF2-40B4-BE49-F238E27FC236}">
                <a16:creationId xmlns:a16="http://schemas.microsoft.com/office/drawing/2014/main" id="{9B87EDBE-89B2-4816-A65A-C2C1526E9AA4}"/>
              </a:ext>
            </a:extLst>
          </p:cNvPr>
          <p:cNvGrpSpPr/>
          <p:nvPr/>
        </p:nvGrpSpPr>
        <p:grpSpPr>
          <a:xfrm>
            <a:off x="7537272" y="3319076"/>
            <a:ext cx="914400" cy="914400"/>
            <a:chOff x="4650377" y="2725783"/>
            <a:chExt cx="914400" cy="914400"/>
          </a:xfrm>
        </p:grpSpPr>
        <p:sp>
          <p:nvSpPr>
            <p:cNvPr id="10" name="Oval 9">
              <a:extLst>
                <a:ext uri="{FF2B5EF4-FFF2-40B4-BE49-F238E27FC236}">
                  <a16:creationId xmlns:a16="http://schemas.microsoft.com/office/drawing/2014/main" id="{9ADCED7C-C91B-4C5E-9026-93AA042F3356}"/>
                </a:ext>
              </a:extLst>
            </p:cNvPr>
            <p:cNvSpPr/>
            <p:nvPr/>
          </p:nvSpPr>
          <p:spPr>
            <a:xfrm>
              <a:off x="4650377" y="2725783"/>
              <a:ext cx="914400" cy="9144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A76A4225-2315-4E21-8822-632D41355E42}"/>
                </a:ext>
              </a:extLst>
            </p:cNvPr>
            <p:cNvSpPr/>
            <p:nvPr/>
          </p:nvSpPr>
          <p:spPr>
            <a:xfrm rot="5400000">
              <a:off x="4885508" y="2927731"/>
              <a:ext cx="592183" cy="510503"/>
            </a:xfrm>
            <a:prstGeom prst="triangle">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hlinkClick r:id="rId3"/>
            <a:extLst>
              <a:ext uri="{FF2B5EF4-FFF2-40B4-BE49-F238E27FC236}">
                <a16:creationId xmlns:a16="http://schemas.microsoft.com/office/drawing/2014/main" id="{0C4B38F6-BAAF-4A69-B4AE-DA46491D119E}"/>
              </a:ext>
            </a:extLst>
          </p:cNvPr>
          <p:cNvSpPr/>
          <p:nvPr/>
        </p:nvSpPr>
        <p:spPr>
          <a:xfrm>
            <a:off x="4117545" y="1719064"/>
            <a:ext cx="7821905" cy="3926443"/>
          </a:xfrm>
          <a:prstGeom prst="rect">
            <a:avLst/>
          </a:prstGeom>
          <a:solidFill>
            <a:srgbClr val="5B9BD5">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154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Social Mobility</a:t>
            </a:r>
            <a:endParaRPr lang="en-GB" sz="2800" b="1" dirty="0">
              <a:solidFill>
                <a:srgbClr val="B4B5E2"/>
              </a:solidFill>
              <a:latin typeface="Tw Cen MT" panose="020B0602020104020603" pitchFamily="34" charset="0"/>
            </a:endParaRPr>
          </a:p>
        </p:txBody>
      </p:sp>
      <p:sp>
        <p:nvSpPr>
          <p:cNvPr id="2" name="Rectangle 1"/>
          <p:cNvSpPr/>
          <p:nvPr/>
        </p:nvSpPr>
        <p:spPr>
          <a:xfrm>
            <a:off x="2068787" y="1173891"/>
            <a:ext cx="8201231" cy="3970318"/>
          </a:xfrm>
          <a:prstGeom prst="rect">
            <a:avLst/>
          </a:prstGeom>
        </p:spPr>
        <p:txBody>
          <a:bodyPr wrap="square">
            <a:spAutoFit/>
          </a:bodyPr>
          <a:lstStyle/>
          <a:p>
            <a:pPr algn="ctr">
              <a:buNone/>
            </a:pPr>
            <a:r>
              <a:rPr lang="en-US" sz="3600" b="0" i="0" dirty="0">
                <a:solidFill>
                  <a:srgbClr val="0B0C0C"/>
                </a:solidFill>
                <a:effectLst/>
                <a:latin typeface="GDS Transport"/>
              </a:rPr>
              <a:t>Social mobility is the link between a person’s occupation or income and the occupation or income of their parents. Where there is a strong link, there is a lower level of social mobility. Where there is a weak link, there is a higher level of social mobility.</a:t>
            </a:r>
            <a:endParaRPr lang="en-US" sz="3600" dirty="0"/>
          </a:p>
        </p:txBody>
      </p:sp>
      <p:sp>
        <p:nvSpPr>
          <p:cNvPr id="3" name="TextBox 2"/>
          <p:cNvSpPr txBox="1"/>
          <p:nvPr/>
        </p:nvSpPr>
        <p:spPr>
          <a:xfrm>
            <a:off x="9991688" y="164892"/>
            <a:ext cx="2347117" cy="5386090"/>
          </a:xfrm>
          <a:prstGeom prst="rect">
            <a:avLst/>
          </a:prstGeom>
          <a:noFill/>
        </p:spPr>
        <p:txBody>
          <a:bodyPr wrap="none" rtlCol="0">
            <a:spAutoFit/>
          </a:bodyPr>
          <a:lstStyle/>
          <a:p>
            <a:r>
              <a:rPr lang="en-GB" sz="34400" b="1" dirty="0">
                <a:solidFill>
                  <a:srgbClr val="FFC000"/>
                </a:solidFill>
                <a:latin typeface="Bodoni MT" panose="02070603080606020203" pitchFamily="18" charset="0"/>
              </a:rPr>
              <a:t>”</a:t>
            </a:r>
          </a:p>
        </p:txBody>
      </p:sp>
      <p:sp>
        <p:nvSpPr>
          <p:cNvPr id="9" name="TextBox 8"/>
          <p:cNvSpPr txBox="1"/>
          <p:nvPr/>
        </p:nvSpPr>
        <p:spPr>
          <a:xfrm>
            <a:off x="0" y="164892"/>
            <a:ext cx="2347117" cy="5386090"/>
          </a:xfrm>
          <a:prstGeom prst="rect">
            <a:avLst/>
          </a:prstGeom>
          <a:noFill/>
        </p:spPr>
        <p:txBody>
          <a:bodyPr wrap="none" rtlCol="0">
            <a:spAutoFit/>
          </a:bodyPr>
          <a:lstStyle/>
          <a:p>
            <a:r>
              <a:rPr lang="en-GB" sz="34400" b="1" dirty="0">
                <a:solidFill>
                  <a:srgbClr val="FFC000"/>
                </a:solidFill>
                <a:latin typeface="Bodoni MT" panose="02070603080606020203" pitchFamily="18" charset="0"/>
              </a:rPr>
              <a:t>“</a:t>
            </a:r>
          </a:p>
        </p:txBody>
      </p:sp>
      <p:sp>
        <p:nvSpPr>
          <p:cNvPr id="8" name="TextBox 7"/>
          <p:cNvSpPr txBox="1"/>
          <p:nvPr/>
        </p:nvSpPr>
        <p:spPr>
          <a:xfrm>
            <a:off x="4041256" y="5129323"/>
            <a:ext cx="4256293" cy="523220"/>
          </a:xfrm>
          <a:prstGeom prst="rect">
            <a:avLst/>
          </a:prstGeom>
          <a:noFill/>
        </p:spPr>
        <p:txBody>
          <a:bodyPr wrap="none" rtlCol="0">
            <a:spAutoFit/>
          </a:bodyPr>
          <a:lstStyle/>
          <a:p>
            <a:r>
              <a:rPr lang="en-GB" sz="2800" b="1" i="1" dirty="0">
                <a:solidFill>
                  <a:schemeClr val="bg1">
                    <a:lumMod val="50000"/>
                  </a:schemeClr>
                </a:solidFill>
              </a:rPr>
              <a:t>Social Mobility Commission</a:t>
            </a:r>
            <a:endParaRPr lang="en-GB" b="1" i="1" dirty="0">
              <a:solidFill>
                <a:schemeClr val="bg1">
                  <a:lumMod val="50000"/>
                </a:schemeClr>
              </a:solidFill>
            </a:endParaRPr>
          </a:p>
        </p:txBody>
      </p:sp>
    </p:spTree>
    <p:extLst>
      <p:ext uri="{BB962C8B-B14F-4D97-AF65-F5344CB8AC3E}">
        <p14:creationId xmlns:p14="http://schemas.microsoft.com/office/powerpoint/2010/main" val="2213200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5608C-F76F-4674-A1FC-21E3F315B643}"/>
              </a:ext>
            </a:extLst>
          </p:cNvPr>
          <p:cNvSpPr txBox="1"/>
          <p:nvPr/>
        </p:nvSpPr>
        <p:spPr>
          <a:xfrm>
            <a:off x="203200" y="1469442"/>
            <a:ext cx="6528904" cy="4031873"/>
          </a:xfrm>
          <a:prstGeom prst="rect">
            <a:avLst/>
          </a:prstGeom>
          <a:noFill/>
        </p:spPr>
        <p:txBody>
          <a:bodyPr wrap="square">
            <a:spAutoFit/>
          </a:bodyPr>
          <a:lstStyle/>
          <a:p>
            <a:pPr marL="342900" indent="-342900">
              <a:buClr>
                <a:srgbClr val="002060"/>
              </a:buClr>
              <a:buFont typeface="Wingdings" panose="05000000000000000000" pitchFamily="2" charset="2"/>
              <a:buChar char="§"/>
            </a:pPr>
            <a:r>
              <a:rPr lang="en-US" sz="2400" dirty="0"/>
              <a:t>Implementation of the </a:t>
            </a:r>
            <a:r>
              <a:rPr lang="en-US" sz="2800" b="1" dirty="0">
                <a:solidFill>
                  <a:srgbClr val="002060"/>
                </a:solidFill>
              </a:rPr>
              <a:t>Gatsby principles</a:t>
            </a:r>
            <a:endParaRPr lang="en-GB" sz="2400" b="1" dirty="0">
              <a:solidFill>
                <a:srgbClr val="002060"/>
              </a:solidFill>
            </a:endParaRPr>
          </a:p>
          <a:p>
            <a:pPr marL="342900" indent="-342900">
              <a:buClr>
                <a:srgbClr val="002060"/>
              </a:buClr>
              <a:buFont typeface="Wingdings" panose="05000000000000000000" pitchFamily="2" charset="2"/>
              <a:buChar char="§"/>
            </a:pPr>
            <a:r>
              <a:rPr lang="en-US" sz="2800" b="1" dirty="0">
                <a:solidFill>
                  <a:srgbClr val="002060"/>
                </a:solidFill>
              </a:rPr>
              <a:t>Extra careers guidance and support </a:t>
            </a:r>
            <a:r>
              <a:rPr lang="en-US" sz="2400" dirty="0"/>
              <a:t>for target groups (disadvantaged women with low or average prior attainment; disadvantaged Black Caribbeans; disadvantaged White British women)</a:t>
            </a:r>
          </a:p>
          <a:p>
            <a:pPr marL="342900" indent="-342900">
              <a:buClr>
                <a:srgbClr val="002060"/>
              </a:buClr>
              <a:buFont typeface="Wingdings" panose="05000000000000000000" pitchFamily="2" charset="2"/>
              <a:buChar char="§"/>
            </a:pPr>
            <a:r>
              <a:rPr lang="en-US" sz="2400" dirty="0"/>
              <a:t>Development of students’ knowledge of </a:t>
            </a:r>
            <a:r>
              <a:rPr lang="en-US" sz="2800" b="1" dirty="0">
                <a:solidFill>
                  <a:srgbClr val="002060"/>
                </a:solidFill>
              </a:rPr>
              <a:t>nonacademic routes &amp; new T levels</a:t>
            </a:r>
            <a:r>
              <a:rPr lang="en-US" sz="2400" dirty="0"/>
              <a:t>.</a:t>
            </a:r>
          </a:p>
          <a:p>
            <a:pPr marL="342900" indent="-342900">
              <a:buClr>
                <a:srgbClr val="002060"/>
              </a:buClr>
              <a:buFont typeface="Wingdings" panose="05000000000000000000" pitchFamily="2" charset="2"/>
              <a:buChar char="§"/>
            </a:pPr>
            <a:r>
              <a:rPr lang="en-US" sz="2400" dirty="0"/>
              <a:t>Presenting students with </a:t>
            </a:r>
            <a:r>
              <a:rPr lang="en-US" sz="2800" b="1" dirty="0">
                <a:solidFill>
                  <a:srgbClr val="002060"/>
                </a:solidFill>
              </a:rPr>
              <a:t>data on the returns </a:t>
            </a:r>
            <a:r>
              <a:rPr lang="en-US" sz="2400" dirty="0"/>
              <a:t>for different qualifications</a:t>
            </a:r>
            <a:endParaRPr lang="en-GB" sz="2400" dirty="0"/>
          </a:p>
        </p:txBody>
      </p:sp>
      <p:sp>
        <p:nvSpPr>
          <p:cNvPr id="7" name="TextBox 6">
            <a:extLst>
              <a:ext uri="{FF2B5EF4-FFF2-40B4-BE49-F238E27FC236}">
                <a16:creationId xmlns:a16="http://schemas.microsoft.com/office/drawing/2014/main" id="{50AAB633-0329-42EF-B290-3081B7440483}"/>
              </a:ext>
            </a:extLst>
          </p:cNvPr>
          <p:cNvSpPr txBox="1"/>
          <p:nvPr/>
        </p:nvSpPr>
        <p:spPr>
          <a:xfrm>
            <a:off x="6732104" y="1469442"/>
            <a:ext cx="5459896" cy="1754326"/>
          </a:xfrm>
          <a:prstGeom prst="rect">
            <a:avLst/>
          </a:prstGeom>
          <a:noFill/>
        </p:spPr>
        <p:txBody>
          <a:bodyPr wrap="square">
            <a:spAutoFit/>
          </a:bodyPr>
          <a:lstStyle/>
          <a:p>
            <a:pPr marL="342900" indent="-342900">
              <a:buClr>
                <a:srgbClr val="002060"/>
              </a:buClr>
              <a:buFont typeface="Wingdings" panose="05000000000000000000" pitchFamily="2" charset="2"/>
              <a:buChar char="§"/>
            </a:pPr>
            <a:r>
              <a:rPr lang="en-US" sz="2400" dirty="0"/>
              <a:t>Challenging </a:t>
            </a:r>
            <a:r>
              <a:rPr lang="en-US" sz="2800" b="1" dirty="0">
                <a:solidFill>
                  <a:srgbClr val="002060"/>
                </a:solidFill>
              </a:rPr>
              <a:t>gender norms </a:t>
            </a:r>
            <a:r>
              <a:rPr lang="en-US" sz="2400" dirty="0"/>
              <a:t>and importance of </a:t>
            </a:r>
            <a:r>
              <a:rPr lang="en-US" sz="2800" b="1" dirty="0">
                <a:solidFill>
                  <a:srgbClr val="002060"/>
                </a:solidFill>
              </a:rPr>
              <a:t>role models</a:t>
            </a:r>
            <a:r>
              <a:rPr lang="en-US" sz="2400" dirty="0"/>
              <a:t>?</a:t>
            </a:r>
          </a:p>
          <a:p>
            <a:pPr marL="342900" indent="-342900">
              <a:buClr>
                <a:srgbClr val="002060"/>
              </a:buClr>
              <a:buFont typeface="Wingdings" panose="05000000000000000000" pitchFamily="2" charset="2"/>
              <a:buChar char="§"/>
            </a:pPr>
            <a:r>
              <a:rPr lang="en-US" sz="2800" b="1" dirty="0">
                <a:solidFill>
                  <a:srgbClr val="002060"/>
                </a:solidFill>
              </a:rPr>
              <a:t>Work experience </a:t>
            </a:r>
            <a:r>
              <a:rPr lang="en-US" sz="2400" dirty="0"/>
              <a:t>for technical occupations?</a:t>
            </a:r>
            <a:endParaRPr lang="en-GB" sz="2400" dirty="0"/>
          </a:p>
        </p:txBody>
      </p:sp>
      <p:cxnSp>
        <p:nvCxnSpPr>
          <p:cNvPr id="6" name="Straight Connector 5">
            <a:extLst>
              <a:ext uri="{FF2B5EF4-FFF2-40B4-BE49-F238E27FC236}">
                <a16:creationId xmlns:a16="http://schemas.microsoft.com/office/drawing/2014/main" id="{E6DB7C28-84AA-42CC-94E2-74D9C0980540}"/>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E44732-401A-4529-87E1-EB6D9D020E13}"/>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10" name="TextBox 9">
            <a:extLst>
              <a:ext uri="{FF2B5EF4-FFF2-40B4-BE49-F238E27FC236}">
                <a16:creationId xmlns:a16="http://schemas.microsoft.com/office/drawing/2014/main" id="{C707F833-31E1-437C-BAF6-E3B58120C5C6}"/>
              </a:ext>
            </a:extLst>
          </p:cNvPr>
          <p:cNvSpPr txBox="1"/>
          <p:nvPr/>
        </p:nvSpPr>
        <p:spPr>
          <a:xfrm>
            <a:off x="7704307" y="237714"/>
            <a:ext cx="4487694" cy="646331"/>
          </a:xfrm>
          <a:prstGeom prst="rect">
            <a:avLst/>
          </a:prstGeom>
          <a:noFill/>
        </p:spPr>
        <p:txBody>
          <a:bodyPr wrap="square">
            <a:spAutoFit/>
          </a:bodyPr>
          <a:lstStyle/>
          <a:p>
            <a:r>
              <a:rPr lang="en-US" b="1" i="1" dirty="0">
                <a:solidFill>
                  <a:schemeClr val="bg1">
                    <a:lumMod val="50000"/>
                  </a:schemeClr>
                </a:solidFill>
              </a:rPr>
              <a:t>Social Mobility Commission, 2021, </a:t>
            </a:r>
            <a:r>
              <a:rPr lang="en-US" i="1" dirty="0">
                <a:solidFill>
                  <a:schemeClr val="bg1">
                    <a:lumMod val="50000"/>
                  </a:schemeClr>
                </a:solidFill>
              </a:rPr>
              <a:t>The Road not Taken: the Drivers of Course Selection</a:t>
            </a:r>
            <a:endParaRPr lang="en-GB" i="1" dirty="0">
              <a:solidFill>
                <a:schemeClr val="bg1">
                  <a:lumMod val="50000"/>
                </a:schemeClr>
              </a:solidFill>
            </a:endParaRPr>
          </a:p>
        </p:txBody>
      </p:sp>
      <p:sp>
        <p:nvSpPr>
          <p:cNvPr id="12" name="TextBox 11">
            <a:extLst>
              <a:ext uri="{FF2B5EF4-FFF2-40B4-BE49-F238E27FC236}">
                <a16:creationId xmlns:a16="http://schemas.microsoft.com/office/drawing/2014/main" id="{D163431A-D269-4010-B165-4840FAB62C67}"/>
              </a:ext>
            </a:extLst>
          </p:cNvPr>
          <p:cNvSpPr txBox="1"/>
          <p:nvPr/>
        </p:nvSpPr>
        <p:spPr>
          <a:xfrm>
            <a:off x="102548" y="899768"/>
            <a:ext cx="8305394"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Post-16 Guidance</a:t>
            </a:r>
            <a:endParaRPr lang="en-GB" sz="4000" dirty="0">
              <a:solidFill>
                <a:schemeClr val="bg1">
                  <a:lumMod val="75000"/>
                </a:schemeClr>
              </a:solidFill>
            </a:endParaRPr>
          </a:p>
        </p:txBody>
      </p:sp>
      <p:pic>
        <p:nvPicPr>
          <p:cNvPr id="13" name="Picture 12">
            <a:extLst>
              <a:ext uri="{FF2B5EF4-FFF2-40B4-BE49-F238E27FC236}">
                <a16:creationId xmlns:a16="http://schemas.microsoft.com/office/drawing/2014/main" id="{22FD14C9-44FF-4C83-BA55-2C380845A3EC}"/>
              </a:ext>
            </a:extLst>
          </p:cNvPr>
          <p:cNvPicPr>
            <a:picLocks noChangeAspect="1"/>
          </p:cNvPicPr>
          <p:nvPr/>
        </p:nvPicPr>
        <p:blipFill>
          <a:blip r:embed="rId2">
            <a:clrChange>
              <a:clrFrom>
                <a:srgbClr val="FDFDFD"/>
              </a:clrFrom>
              <a:clrTo>
                <a:srgbClr val="FDFDFD">
                  <a:alpha val="0"/>
                </a:srgbClr>
              </a:clrTo>
            </a:clrChange>
          </a:blip>
          <a:stretch>
            <a:fillRect/>
          </a:stretch>
        </p:blipFill>
        <p:spPr>
          <a:xfrm>
            <a:off x="7151756" y="3109496"/>
            <a:ext cx="4703521" cy="2638425"/>
          </a:xfrm>
          <a:prstGeom prst="rect">
            <a:avLst/>
          </a:prstGeom>
        </p:spPr>
      </p:pic>
    </p:spTree>
    <p:extLst>
      <p:ext uri="{BB962C8B-B14F-4D97-AF65-F5344CB8AC3E}">
        <p14:creationId xmlns:p14="http://schemas.microsoft.com/office/powerpoint/2010/main" val="233971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F517E3D-E176-4D7D-A1C7-C1D675622B75}"/>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78517D5-9BB1-4985-B156-5DC5023CB0CA}"/>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5" name="TextBox 4">
            <a:extLst>
              <a:ext uri="{FF2B5EF4-FFF2-40B4-BE49-F238E27FC236}">
                <a16:creationId xmlns:a16="http://schemas.microsoft.com/office/drawing/2014/main" id="{9570D254-DF6C-41FD-AC53-9A10E768ABAF}"/>
              </a:ext>
            </a:extLst>
          </p:cNvPr>
          <p:cNvSpPr txBox="1"/>
          <p:nvPr/>
        </p:nvSpPr>
        <p:spPr>
          <a:xfrm>
            <a:off x="102548" y="899768"/>
            <a:ext cx="8305394" cy="707886"/>
          </a:xfrm>
          <a:prstGeom prst="rect">
            <a:avLst/>
          </a:prstGeom>
          <a:noFill/>
        </p:spPr>
        <p:txBody>
          <a:bodyPr wrap="square">
            <a:spAutoFit/>
          </a:bodyPr>
          <a:lstStyle/>
          <a:p>
            <a:r>
              <a:rPr lang="en-US" sz="4000" b="1" dirty="0">
                <a:solidFill>
                  <a:srgbClr val="FFC100"/>
                </a:solidFill>
                <a:latin typeface="Calibri" panose="020F0502020204030204" pitchFamily="34" charset="0"/>
                <a:cs typeface="Calibri" panose="020F0502020204030204" pitchFamily="34" charset="0"/>
              </a:rPr>
              <a:t>Post-16 Guidance </a:t>
            </a:r>
            <a:r>
              <a:rPr lang="en-US" sz="4000" b="1" dirty="0">
                <a:solidFill>
                  <a:schemeClr val="bg1">
                    <a:lumMod val="75000"/>
                  </a:schemeClr>
                </a:solidFill>
                <a:latin typeface="Calibri" panose="020F0502020204030204" pitchFamily="34" charset="0"/>
                <a:cs typeface="Calibri" panose="020F0502020204030204" pitchFamily="34" charset="0"/>
              </a:rPr>
              <a:t>Gatsby</a:t>
            </a:r>
            <a:endParaRPr lang="en-GB" sz="4000" dirty="0">
              <a:solidFill>
                <a:schemeClr val="bg1">
                  <a:lumMod val="75000"/>
                </a:schemeClr>
              </a:solidFill>
            </a:endParaRPr>
          </a:p>
        </p:txBody>
      </p:sp>
      <p:sp>
        <p:nvSpPr>
          <p:cNvPr id="6" name="TextBox 5">
            <a:extLst>
              <a:ext uri="{FF2B5EF4-FFF2-40B4-BE49-F238E27FC236}">
                <a16:creationId xmlns:a16="http://schemas.microsoft.com/office/drawing/2014/main" id="{EB6F2377-676C-4D4C-8971-B6F5084D778F}"/>
              </a:ext>
            </a:extLst>
          </p:cNvPr>
          <p:cNvSpPr txBox="1"/>
          <p:nvPr/>
        </p:nvSpPr>
        <p:spPr>
          <a:xfrm>
            <a:off x="203200" y="1600571"/>
            <a:ext cx="6596993" cy="1200329"/>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b="1" dirty="0"/>
              <a:t>Discussion:</a:t>
            </a:r>
          </a:p>
          <a:p>
            <a:r>
              <a:rPr lang="en-US" dirty="0"/>
              <a:t>What interventions, initiatives, policies, activities, etc. have you observed in your school to meet the 8 Gatsby Benchmarks? </a:t>
            </a:r>
          </a:p>
          <a:p>
            <a:r>
              <a:rPr lang="en-US" dirty="0"/>
              <a:t>How does your school ensure disadvantaged pupils benefit from it?</a:t>
            </a:r>
            <a:endParaRPr lang="en-GB" dirty="0"/>
          </a:p>
        </p:txBody>
      </p:sp>
      <p:pic>
        <p:nvPicPr>
          <p:cNvPr id="2050" name="Picture 2" descr="The Gatsby Benchmarks – Salesian School">
            <a:extLst>
              <a:ext uri="{FF2B5EF4-FFF2-40B4-BE49-F238E27FC236}">
                <a16:creationId xmlns:a16="http://schemas.microsoft.com/office/drawing/2014/main" id="{44869DEF-8789-48CD-8471-410D1A8B68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3" t="2145" r="1362" b="2069"/>
          <a:stretch/>
        </p:blipFill>
        <p:spPr bwMode="auto">
          <a:xfrm>
            <a:off x="6992037" y="245164"/>
            <a:ext cx="5199963" cy="5546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4D7E87-42D0-4C6F-AAED-4C3B1DED6D53}"/>
              </a:ext>
            </a:extLst>
          </p:cNvPr>
          <p:cNvPicPr>
            <a:picLocks noChangeAspect="1"/>
          </p:cNvPicPr>
          <p:nvPr/>
        </p:nvPicPr>
        <p:blipFill>
          <a:blip r:embed="rId5"/>
          <a:stretch>
            <a:fillRect/>
          </a:stretch>
        </p:blipFill>
        <p:spPr>
          <a:xfrm>
            <a:off x="203200" y="3533419"/>
            <a:ext cx="2591875" cy="1948509"/>
          </a:xfrm>
          <a:prstGeom prst="rect">
            <a:avLst/>
          </a:prstGeom>
        </p:spPr>
      </p:pic>
      <p:pic>
        <p:nvPicPr>
          <p:cNvPr id="9" name="Picture 8">
            <a:extLst>
              <a:ext uri="{FF2B5EF4-FFF2-40B4-BE49-F238E27FC236}">
                <a16:creationId xmlns:a16="http://schemas.microsoft.com/office/drawing/2014/main" id="{F5C6E6C5-FEE7-471B-B5D5-CBCD8C7BD9F2}"/>
              </a:ext>
            </a:extLst>
          </p:cNvPr>
          <p:cNvPicPr>
            <a:picLocks noChangeAspect="1"/>
          </p:cNvPicPr>
          <p:nvPr/>
        </p:nvPicPr>
        <p:blipFill>
          <a:blip r:embed="rId6"/>
          <a:stretch>
            <a:fillRect/>
          </a:stretch>
        </p:blipFill>
        <p:spPr>
          <a:xfrm>
            <a:off x="203200" y="3533419"/>
            <a:ext cx="2591875" cy="1948509"/>
          </a:xfrm>
          <a:prstGeom prst="rect">
            <a:avLst/>
          </a:prstGeom>
        </p:spPr>
      </p:pic>
      <p:pic>
        <p:nvPicPr>
          <p:cNvPr id="11" name="Picture 10">
            <a:extLst>
              <a:ext uri="{FF2B5EF4-FFF2-40B4-BE49-F238E27FC236}">
                <a16:creationId xmlns:a16="http://schemas.microsoft.com/office/drawing/2014/main" id="{F9143274-61B1-4DE2-A132-EE682FF79358}"/>
              </a:ext>
            </a:extLst>
          </p:cNvPr>
          <p:cNvPicPr>
            <a:picLocks noChangeAspect="1"/>
          </p:cNvPicPr>
          <p:nvPr/>
        </p:nvPicPr>
        <p:blipFill>
          <a:blip r:embed="rId7"/>
          <a:stretch>
            <a:fillRect/>
          </a:stretch>
        </p:blipFill>
        <p:spPr>
          <a:xfrm>
            <a:off x="203200" y="3533419"/>
            <a:ext cx="2591875" cy="1948509"/>
          </a:xfrm>
          <a:prstGeom prst="rect">
            <a:avLst/>
          </a:prstGeom>
        </p:spPr>
      </p:pic>
      <p:pic>
        <p:nvPicPr>
          <p:cNvPr id="13" name="Picture 12">
            <a:extLst>
              <a:ext uri="{FF2B5EF4-FFF2-40B4-BE49-F238E27FC236}">
                <a16:creationId xmlns:a16="http://schemas.microsoft.com/office/drawing/2014/main" id="{14919D80-E789-427F-AFDD-29B2FE49E3A4}"/>
              </a:ext>
            </a:extLst>
          </p:cNvPr>
          <p:cNvPicPr>
            <a:picLocks noChangeAspect="1"/>
          </p:cNvPicPr>
          <p:nvPr/>
        </p:nvPicPr>
        <p:blipFill>
          <a:blip r:embed="rId8"/>
          <a:stretch>
            <a:fillRect/>
          </a:stretch>
        </p:blipFill>
        <p:spPr>
          <a:xfrm>
            <a:off x="203200" y="3533419"/>
            <a:ext cx="2591875" cy="1948509"/>
          </a:xfrm>
          <a:prstGeom prst="rect">
            <a:avLst/>
          </a:prstGeom>
        </p:spPr>
      </p:pic>
      <p:pic>
        <p:nvPicPr>
          <p:cNvPr id="15" name="Picture 14">
            <a:extLst>
              <a:ext uri="{FF2B5EF4-FFF2-40B4-BE49-F238E27FC236}">
                <a16:creationId xmlns:a16="http://schemas.microsoft.com/office/drawing/2014/main" id="{798F4AD7-4629-43A6-BCEF-1AF6822A915C}"/>
              </a:ext>
            </a:extLst>
          </p:cNvPr>
          <p:cNvPicPr>
            <a:picLocks noChangeAspect="1"/>
          </p:cNvPicPr>
          <p:nvPr/>
        </p:nvPicPr>
        <p:blipFill>
          <a:blip r:embed="rId9"/>
          <a:stretch>
            <a:fillRect/>
          </a:stretch>
        </p:blipFill>
        <p:spPr>
          <a:xfrm>
            <a:off x="203200" y="3533419"/>
            <a:ext cx="2591875" cy="1948509"/>
          </a:xfrm>
          <a:prstGeom prst="rect">
            <a:avLst/>
          </a:prstGeom>
        </p:spPr>
      </p:pic>
      <p:pic>
        <p:nvPicPr>
          <p:cNvPr id="17" name="Picture 16">
            <a:extLst>
              <a:ext uri="{FF2B5EF4-FFF2-40B4-BE49-F238E27FC236}">
                <a16:creationId xmlns:a16="http://schemas.microsoft.com/office/drawing/2014/main" id="{1F058152-8913-4D83-9372-606DFB6D65E1}"/>
              </a:ext>
            </a:extLst>
          </p:cNvPr>
          <p:cNvPicPr>
            <a:picLocks noChangeAspect="1"/>
          </p:cNvPicPr>
          <p:nvPr/>
        </p:nvPicPr>
        <p:blipFill>
          <a:blip r:embed="rId10"/>
          <a:stretch>
            <a:fillRect/>
          </a:stretch>
        </p:blipFill>
        <p:spPr>
          <a:xfrm>
            <a:off x="203200" y="3533419"/>
            <a:ext cx="2591875" cy="1948509"/>
          </a:xfrm>
          <a:prstGeom prst="rect">
            <a:avLst/>
          </a:prstGeom>
        </p:spPr>
      </p:pic>
      <p:pic>
        <p:nvPicPr>
          <p:cNvPr id="19" name="Picture 18">
            <a:extLst>
              <a:ext uri="{FF2B5EF4-FFF2-40B4-BE49-F238E27FC236}">
                <a16:creationId xmlns:a16="http://schemas.microsoft.com/office/drawing/2014/main" id="{D66C4D6F-6875-4AD1-9EB4-0257D1041B99}"/>
              </a:ext>
            </a:extLst>
          </p:cNvPr>
          <p:cNvPicPr>
            <a:picLocks noChangeAspect="1"/>
          </p:cNvPicPr>
          <p:nvPr/>
        </p:nvPicPr>
        <p:blipFill>
          <a:blip r:embed="rId11"/>
          <a:stretch>
            <a:fillRect/>
          </a:stretch>
        </p:blipFill>
        <p:spPr>
          <a:xfrm>
            <a:off x="203200" y="3533419"/>
            <a:ext cx="2591875" cy="1948509"/>
          </a:xfrm>
          <a:prstGeom prst="rect">
            <a:avLst/>
          </a:prstGeom>
        </p:spPr>
      </p:pic>
      <p:sp>
        <p:nvSpPr>
          <p:cNvPr id="20" name="TextBox 19">
            <a:extLst>
              <a:ext uri="{FF2B5EF4-FFF2-40B4-BE49-F238E27FC236}">
                <a16:creationId xmlns:a16="http://schemas.microsoft.com/office/drawing/2014/main" id="{35A01F01-75DD-45FB-8AB1-9DE7359F8CDD}"/>
              </a:ext>
            </a:extLst>
          </p:cNvPr>
          <p:cNvSpPr txBox="1"/>
          <p:nvPr/>
        </p:nvSpPr>
        <p:spPr>
          <a:xfrm>
            <a:off x="102548" y="2843994"/>
            <a:ext cx="2212465" cy="584775"/>
          </a:xfrm>
          <a:prstGeom prst="rect">
            <a:avLst/>
          </a:prstGeom>
          <a:noFill/>
        </p:spPr>
        <p:txBody>
          <a:bodyPr wrap="none" rtlCol="0">
            <a:spAutoFit/>
          </a:bodyPr>
          <a:lstStyle/>
          <a:p>
            <a:r>
              <a:rPr lang="en-US" sz="3200" b="1" dirty="0"/>
              <a:t>As a subject</a:t>
            </a:r>
            <a:endParaRPr lang="en-GB" sz="3200" b="1" dirty="0"/>
          </a:p>
        </p:txBody>
      </p:sp>
      <p:sp>
        <p:nvSpPr>
          <p:cNvPr id="23" name="TextBox 22">
            <a:extLst>
              <a:ext uri="{FF2B5EF4-FFF2-40B4-BE49-F238E27FC236}">
                <a16:creationId xmlns:a16="http://schemas.microsoft.com/office/drawing/2014/main" id="{37F5D1A1-6FAD-4222-A716-52EB1D34E60D}"/>
              </a:ext>
            </a:extLst>
          </p:cNvPr>
          <p:cNvSpPr txBox="1"/>
          <p:nvPr/>
        </p:nvSpPr>
        <p:spPr>
          <a:xfrm>
            <a:off x="2984896" y="3398580"/>
            <a:ext cx="3911219" cy="2308324"/>
          </a:xfrm>
          <a:prstGeom prst="rect">
            <a:avLst/>
          </a:prstGeom>
          <a:noFill/>
        </p:spPr>
        <p:txBody>
          <a:bodyPr wrap="square">
            <a:spAutoFit/>
          </a:bodyPr>
          <a:lstStyle/>
          <a:p>
            <a:r>
              <a:rPr lang="en-US" b="1" dirty="0"/>
              <a:t>Help students:</a:t>
            </a:r>
          </a:p>
          <a:p>
            <a:pPr marL="285750" indent="-285750">
              <a:buFont typeface="Wingdings" panose="05000000000000000000" pitchFamily="2" charset="2"/>
              <a:buChar char="§"/>
            </a:pPr>
            <a:r>
              <a:rPr lang="en-US" dirty="0"/>
              <a:t>identify the skills that they need to develop;</a:t>
            </a:r>
            <a:endParaRPr lang="en-GB" dirty="0"/>
          </a:p>
          <a:p>
            <a:pPr marL="285750" indent="-285750">
              <a:buFont typeface="Wingdings" panose="05000000000000000000" pitchFamily="2" charset="2"/>
              <a:buChar char="§"/>
            </a:pPr>
            <a:r>
              <a:rPr lang="en-US" dirty="0"/>
              <a:t>understand the potential career pathways that they might lead to;</a:t>
            </a:r>
            <a:endParaRPr lang="en-GB" dirty="0"/>
          </a:p>
          <a:p>
            <a:pPr marL="285750" indent="-285750">
              <a:buFont typeface="Wingdings" panose="05000000000000000000" pitchFamily="2" charset="2"/>
              <a:buChar char="§"/>
            </a:pPr>
            <a:r>
              <a:rPr lang="en-US" dirty="0"/>
              <a:t>Promote good standard of English and </a:t>
            </a:r>
            <a:r>
              <a:rPr lang="en-US" dirty="0" err="1"/>
              <a:t>maths</a:t>
            </a:r>
            <a:r>
              <a:rPr lang="en-US" dirty="0"/>
              <a:t> to build firm foundations for a variety of careers.</a:t>
            </a:r>
            <a:endParaRPr lang="en-GB" dirty="0"/>
          </a:p>
        </p:txBody>
      </p:sp>
      <p:sp>
        <p:nvSpPr>
          <p:cNvPr id="24" name="TextBox 23">
            <a:extLst>
              <a:ext uri="{FF2B5EF4-FFF2-40B4-BE49-F238E27FC236}">
                <a16:creationId xmlns:a16="http://schemas.microsoft.com/office/drawing/2014/main" id="{02B97387-C9E5-48E2-B6C3-B47BD5F696FD}"/>
              </a:ext>
            </a:extLst>
          </p:cNvPr>
          <p:cNvSpPr txBox="1"/>
          <p:nvPr/>
        </p:nvSpPr>
        <p:spPr>
          <a:xfrm>
            <a:off x="2946253" y="2843993"/>
            <a:ext cx="3853940" cy="584775"/>
          </a:xfrm>
          <a:prstGeom prst="rect">
            <a:avLst/>
          </a:prstGeom>
          <a:noFill/>
        </p:spPr>
        <p:txBody>
          <a:bodyPr wrap="none" rtlCol="0">
            <a:spAutoFit/>
          </a:bodyPr>
          <a:lstStyle/>
          <a:p>
            <a:r>
              <a:rPr lang="en-US" sz="3200" b="1" dirty="0"/>
              <a:t>Within other subjects</a:t>
            </a:r>
            <a:endParaRPr lang="en-GB" sz="3200" b="1" dirty="0"/>
          </a:p>
        </p:txBody>
      </p:sp>
      <p:pic>
        <p:nvPicPr>
          <p:cNvPr id="2" name="Recorded Sound">
            <a:hlinkClick r:id="" action="ppaction://media"/>
            <a:extLst>
              <a:ext uri="{FF2B5EF4-FFF2-40B4-BE49-F238E27FC236}">
                <a16:creationId xmlns:a16="http://schemas.microsoft.com/office/drawing/2014/main" id="{4A27539A-73C3-460A-BCE0-15D835280EED}"/>
              </a:ext>
            </a:extLst>
          </p:cNvPr>
          <p:cNvPicPr>
            <a:picLocks noChangeAspect="1"/>
          </p:cNvPicPr>
          <p:nvPr>
            <a:audioFile r:link="rId1"/>
            <p:extLst>
              <p:ext uri="{DAA4B4D4-6D71-4841-9C94-3DE7FCFB9230}">
                <p14:media xmlns:p14="http://schemas.microsoft.com/office/powerpoint/2010/main" r:embed="rId2">
                  <p14:trim end="1660.3401"/>
                  <p14:bmkLst>
                    <p14:bmk name="Bookmark 7" time="0"/>
                    <p14:bmk name="Bookmark 1" time="1060.5039"/>
                    <p14:bmk name="Bookmark 2" time="1957.8533"/>
                    <p14:bmk name="Bookmark 3" time="2936.78"/>
                    <p14:bmk name="Bookmark 4" time="4078.8611"/>
                    <p14:bmk name="Bookmark 5" time="5057.7878"/>
                    <p14:bmk name="Bookmark 6" time="6036.7145"/>
                    <p14:bmk name="Bookmark 8" time="7097.2184"/>
                  </p14:bmkLst>
                </p14:media>
              </p:ext>
            </p:extLst>
          </p:nvPr>
        </p:nvPicPr>
        <p:blipFill>
          <a:blip r:embed="rId12"/>
          <a:stretch>
            <a:fillRect/>
          </a:stretch>
        </p:blipFill>
        <p:spPr>
          <a:xfrm>
            <a:off x="-610235" y="1482"/>
            <a:ext cx="487363" cy="487363"/>
          </a:xfrm>
          <a:prstGeom prst="rect">
            <a:avLst/>
          </a:prstGeom>
        </p:spPr>
      </p:pic>
    </p:spTree>
    <p:extLst>
      <p:ext uri="{BB962C8B-B14F-4D97-AF65-F5344CB8AC3E}">
        <p14:creationId xmlns:p14="http://schemas.microsoft.com/office/powerpoint/2010/main" val="1694904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9" repeatCount="indefinite" fill="hold" display="0">
                      <p:stCondLst>
                        <p:cond delay="indefinite"/>
                      </p:stCondLst>
                      <p:endCondLst>
                        <p:cond evt="onStopAudio" delay="0">
                          <p:tgtEl>
                            <p:sldTgt/>
                          </p:tgtEl>
                        </p:cond>
                      </p:endCondLst>
                    </p:cTn>
                    <p:tgtEl>
                      <p:spTgt spid="2"/>
                    </p:tgtEl>
                  </p:cMediaNode>
                </p:audio>
                <p:seq concurrent="1" nextAc="seek">
                  <p:cTn id="10" restart="whenNotActive" fill="hold" evtFilter="cancelBubble" nodeType="interactiveSeq">
                    <p:stCondLst>
                      <p:cond evt="onMediaBookmark" delay="0">
                        <p:tgtEl>
                          <p14:bmkTgt spid="2" bmkName="Bookmark 1"/>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Bookmark 1"/>
                      </p:tgtEl>
                    </p:cond>
                  </p:nextCondLst>
                </p:seq>
                <p:seq concurrent="1" nextAc="seek">
                  <p:cTn id="17" restart="whenNotActive" fill="hold" evtFilter="cancelBubble" nodeType="interactiveSeq">
                    <p:stCondLst>
                      <p:cond evt="onMediaBookmark" delay="0">
                        <p:tgtEl>
                          <p14:bmkTgt spid="2" bmkName="Bookmark 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Bookmark 2"/>
                      </p:tgtEl>
                    </p:cond>
                  </p:nextCondLst>
                </p:seq>
                <p:seq concurrent="1" nextAc="seek">
                  <p:cTn id="24" restart="whenNotActive" fill="hold" evtFilter="cancelBubble" nodeType="interactiveSeq">
                    <p:stCondLst>
                      <p:cond evt="onMediaBookmark" delay="0">
                        <p:tgtEl>
                          <p14:bmkTgt spid="2" bmkName="Bookmark 3"/>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Bookmark 3"/>
                      </p:tgtEl>
                    </p:cond>
                  </p:nextCondLst>
                </p:seq>
                <p:seq concurrent="1" nextAc="seek">
                  <p:cTn id="31" restart="whenNotActive" fill="hold" evtFilter="cancelBubble" nodeType="interactiveSeq">
                    <p:stCondLst>
                      <p:cond evt="onMediaBookmark" delay="0">
                        <p:tgtEl>
                          <p14:bmkTgt spid="2" bmkName="Bookmark 4"/>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Bookmark 4"/>
                      </p:tgtEl>
                    </p:cond>
                  </p:nextCondLst>
                </p:seq>
                <p:seq concurrent="1" nextAc="seek">
                  <p:cTn id="38" restart="whenNotActive" fill="hold" evtFilter="cancelBubble" nodeType="interactiveSeq">
                    <p:stCondLst>
                      <p:cond evt="onMediaBookmark" delay="0">
                        <p:tgtEl>
                          <p14:bmkTgt spid="2" bmkName="Bookmark 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ookmark 5"/>
                      </p:tgtEl>
                    </p:cond>
                  </p:nextCondLst>
                </p:seq>
                <p:seq concurrent="1" nextAc="seek">
                  <p:cTn id="45" restart="whenNotActive" fill="hold" evtFilter="cancelBubble" nodeType="interactiveSeq">
                    <p:stCondLst>
                      <p:cond evt="onMediaBookmark" delay="0">
                        <p:tgtEl>
                          <p14:bmkTgt spid="2" bmkName="Bookmark 6"/>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Bookmark 6"/>
                      </p:tgtEl>
                    </p:cond>
                  </p:nextCondLst>
                </p:seq>
                <p:seq concurrent="1" nextAc="seek">
                  <p:cTn id="52" restart="whenNotActive" fill="hold" evtFilter="cancelBubble" nodeType="interactiveSeq">
                    <p:stCondLst>
                      <p:cond evt="onMediaBookmark" delay="0">
                        <p:tgtEl>
                          <p14:bmkTgt spid="2" bmkName="Bookmark 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Bookmark 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9"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E1D41F-5BAD-4411-A1A1-4567FE435FA4}"/>
              </a:ext>
            </a:extLst>
          </p:cNvPr>
          <p:cNvSpPr txBox="1"/>
          <p:nvPr/>
        </p:nvSpPr>
        <p:spPr>
          <a:xfrm>
            <a:off x="4390007" y="1902311"/>
            <a:ext cx="4283730" cy="3539430"/>
          </a:xfrm>
          <a:prstGeom prst="rect">
            <a:avLst/>
          </a:prstGeom>
          <a:noFill/>
        </p:spPr>
        <p:txBody>
          <a:bodyPr wrap="square">
            <a:spAutoFit/>
          </a:bodyPr>
          <a:lstStyle/>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accounting</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agriculture, land management and production</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animal care and management</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building services engineering for construction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catering</a:t>
            </a:r>
          </a:p>
          <a:p>
            <a:pPr marL="285750" indent="-285750" algn="l">
              <a:buClr>
                <a:srgbClr val="FFC000"/>
              </a:buClr>
              <a:buFont typeface="Wingdings" panose="05000000000000000000" pitchFamily="2" charset="2"/>
              <a:buChar char="§"/>
            </a:pPr>
            <a:r>
              <a:rPr lang="en-US" sz="1600" dirty="0">
                <a:solidFill>
                  <a:srgbClr val="0B0C0C"/>
                </a:solidFill>
                <a:latin typeface="GDS Transport"/>
              </a:rPr>
              <a:t>c</a:t>
            </a:r>
            <a:r>
              <a:rPr lang="en-US" sz="1600" b="0" i="0" dirty="0">
                <a:solidFill>
                  <a:srgbClr val="0B0C0C"/>
                </a:solidFill>
                <a:effectLst/>
                <a:latin typeface="GDS Transport"/>
              </a:rPr>
              <a:t>raft and design</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design and development for engineering and manufacturing</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design, surveying and planning for construction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digital business services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digital production, design and development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digital support and services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education and childcare </a:t>
            </a:r>
          </a:p>
        </p:txBody>
      </p:sp>
      <p:cxnSp>
        <p:nvCxnSpPr>
          <p:cNvPr id="4" name="Straight Connector 3">
            <a:extLst>
              <a:ext uri="{FF2B5EF4-FFF2-40B4-BE49-F238E27FC236}">
                <a16:creationId xmlns:a16="http://schemas.microsoft.com/office/drawing/2014/main" id="{AA2315CA-19B1-4F2C-9386-06B749B38C03}"/>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AB86468-E84E-44D7-A5CE-9A55BEEE9938}"/>
              </a:ext>
            </a:extLst>
          </p:cNvPr>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Closing the Attainment Gap</a:t>
            </a:r>
            <a:endParaRPr lang="en-GB" sz="2800" b="1" dirty="0">
              <a:solidFill>
                <a:srgbClr val="FFC100"/>
              </a:solidFill>
              <a:latin typeface="Tw Cen MT" panose="020B0602020104020603" pitchFamily="34" charset="0"/>
            </a:endParaRPr>
          </a:p>
        </p:txBody>
      </p:sp>
      <p:sp>
        <p:nvSpPr>
          <p:cNvPr id="7" name="TextBox 6">
            <a:extLst>
              <a:ext uri="{FF2B5EF4-FFF2-40B4-BE49-F238E27FC236}">
                <a16:creationId xmlns:a16="http://schemas.microsoft.com/office/drawing/2014/main" id="{716730E5-8A3C-47EA-A759-0B7437B4F965}"/>
              </a:ext>
            </a:extLst>
          </p:cNvPr>
          <p:cNvSpPr txBox="1"/>
          <p:nvPr/>
        </p:nvSpPr>
        <p:spPr>
          <a:xfrm>
            <a:off x="102548" y="899768"/>
            <a:ext cx="8305394" cy="707886"/>
          </a:xfrm>
          <a:prstGeom prst="rect">
            <a:avLst/>
          </a:prstGeom>
          <a:noFill/>
        </p:spPr>
        <p:txBody>
          <a:bodyPr wrap="square" lIns="91440" tIns="45720" rIns="91440" bIns="45720" anchor="t">
            <a:spAutoFit/>
          </a:bodyPr>
          <a:lstStyle/>
          <a:p>
            <a:r>
              <a:rPr lang="en-US" sz="4000" b="1" dirty="0">
                <a:solidFill>
                  <a:srgbClr val="FFC100"/>
                </a:solidFill>
                <a:latin typeface="Calibri"/>
                <a:cs typeface="Calibri"/>
              </a:rPr>
              <a:t>Post-16 </a:t>
            </a:r>
            <a:r>
              <a:rPr lang="en-US" sz="4000" b="1" dirty="0" err="1">
                <a:solidFill>
                  <a:srgbClr val="FFC100"/>
                </a:solidFill>
                <a:latin typeface="Calibri"/>
                <a:cs typeface="Calibri"/>
              </a:rPr>
              <a:t>Guidance</a:t>
            </a:r>
            <a:r>
              <a:rPr lang="en-US" sz="4000" b="1" dirty="0" err="1">
                <a:solidFill>
                  <a:srgbClr val="000000"/>
                </a:solidFill>
                <a:latin typeface="Calibri"/>
                <a:cs typeface="Calibri"/>
              </a:rPr>
              <a:t>T</a:t>
            </a:r>
            <a:r>
              <a:rPr lang="en-US" sz="4000" b="1" dirty="0">
                <a:solidFill>
                  <a:srgbClr val="000000"/>
                </a:solidFill>
                <a:latin typeface="Calibri"/>
                <a:cs typeface="Calibri"/>
              </a:rPr>
              <a:t>-Level</a:t>
            </a:r>
            <a:r>
              <a:rPr lang="en-US" sz="4000" b="1" dirty="0">
                <a:latin typeface="Calibri"/>
                <a:cs typeface="Calibri"/>
              </a:rPr>
              <a:t> introduction</a:t>
            </a:r>
            <a:endParaRPr lang="en-GB" sz="4000" dirty="0">
              <a:latin typeface="Calibri"/>
              <a:cs typeface="Calibri"/>
            </a:endParaRPr>
          </a:p>
        </p:txBody>
      </p:sp>
      <p:sp>
        <p:nvSpPr>
          <p:cNvPr id="9" name="TextBox 8">
            <a:extLst>
              <a:ext uri="{FF2B5EF4-FFF2-40B4-BE49-F238E27FC236}">
                <a16:creationId xmlns:a16="http://schemas.microsoft.com/office/drawing/2014/main" id="{ED405D7D-BA8A-4399-BDD1-758D099D8748}"/>
              </a:ext>
            </a:extLst>
          </p:cNvPr>
          <p:cNvSpPr txBox="1"/>
          <p:nvPr/>
        </p:nvSpPr>
        <p:spPr>
          <a:xfrm>
            <a:off x="102548" y="1540399"/>
            <a:ext cx="3681512" cy="2862322"/>
          </a:xfrm>
          <a:prstGeom prst="rect">
            <a:avLst/>
          </a:prstGeom>
          <a:noFill/>
        </p:spPr>
        <p:txBody>
          <a:bodyPr wrap="square">
            <a:spAutoFit/>
          </a:bodyPr>
          <a:lstStyle/>
          <a:p>
            <a:pPr marL="285750" indent="-285750" algn="l">
              <a:buFont typeface="Wingdings" panose="05000000000000000000" pitchFamily="2" charset="2"/>
              <a:buChar char="§"/>
            </a:pPr>
            <a:r>
              <a:rPr lang="en-US" b="0" i="0" dirty="0">
                <a:solidFill>
                  <a:srgbClr val="0B0C0C"/>
                </a:solidFill>
                <a:effectLst/>
                <a:latin typeface="GDS Transport"/>
              </a:rPr>
              <a:t>New courses which follow GCSEs</a:t>
            </a:r>
          </a:p>
          <a:p>
            <a:pPr marL="285750" indent="-285750" algn="l">
              <a:buFont typeface="Wingdings" panose="05000000000000000000" pitchFamily="2" charset="2"/>
              <a:buChar char="§"/>
            </a:pPr>
            <a:r>
              <a:rPr lang="en-US" dirty="0">
                <a:solidFill>
                  <a:srgbClr val="0B0C0C"/>
                </a:solidFill>
                <a:latin typeface="GDS Transport"/>
              </a:rPr>
              <a:t>E</a:t>
            </a:r>
            <a:r>
              <a:rPr lang="en-US" b="0" i="0" dirty="0">
                <a:solidFill>
                  <a:srgbClr val="0B0C0C"/>
                </a:solidFill>
                <a:effectLst/>
                <a:latin typeface="GDS Transport"/>
              </a:rPr>
              <a:t>quivalent to 3 A levels</a:t>
            </a:r>
          </a:p>
          <a:p>
            <a:pPr marL="285750" indent="-285750" algn="l">
              <a:buFont typeface="Wingdings" panose="05000000000000000000" pitchFamily="2" charset="2"/>
              <a:buChar char="§"/>
            </a:pPr>
            <a:r>
              <a:rPr lang="en-US" b="0" i="0" dirty="0">
                <a:solidFill>
                  <a:srgbClr val="0B0C0C"/>
                </a:solidFill>
                <a:effectLst/>
                <a:latin typeface="GDS Transport"/>
              </a:rPr>
              <a:t>2-year courses</a:t>
            </a:r>
          </a:p>
          <a:p>
            <a:pPr marL="285750" indent="-285750" algn="l">
              <a:buFont typeface="Wingdings" panose="05000000000000000000" pitchFamily="2" charset="2"/>
              <a:buChar char="§"/>
            </a:pPr>
            <a:r>
              <a:rPr lang="en-US" dirty="0">
                <a:solidFill>
                  <a:srgbClr val="0B0C0C"/>
                </a:solidFill>
                <a:latin typeface="GDS Transport"/>
              </a:rPr>
              <a:t>L</a:t>
            </a:r>
            <a:r>
              <a:rPr lang="en-US" b="0" i="0" dirty="0">
                <a:solidFill>
                  <a:srgbClr val="0B0C0C"/>
                </a:solidFill>
                <a:effectLst/>
                <a:latin typeface="GDS Transport"/>
              </a:rPr>
              <a:t>aunched September 2020</a:t>
            </a:r>
          </a:p>
          <a:p>
            <a:pPr marL="285750" indent="-285750" algn="l">
              <a:buFont typeface="Wingdings" panose="05000000000000000000" pitchFamily="2" charset="2"/>
              <a:buChar char="§"/>
            </a:pPr>
            <a:r>
              <a:rPr lang="en-US" dirty="0">
                <a:solidFill>
                  <a:srgbClr val="0B0C0C"/>
                </a:solidFill>
                <a:latin typeface="GDS Transport"/>
              </a:rPr>
              <a:t>I</a:t>
            </a:r>
            <a:r>
              <a:rPr lang="en-US" b="0" i="0" dirty="0">
                <a:solidFill>
                  <a:srgbClr val="0B0C0C"/>
                </a:solidFill>
                <a:effectLst/>
                <a:latin typeface="GDS Transport"/>
              </a:rPr>
              <a:t>n collaboration with employers and businesses</a:t>
            </a:r>
          </a:p>
          <a:p>
            <a:pPr marL="285750" indent="-285750" algn="l">
              <a:buFont typeface="Wingdings" panose="05000000000000000000" pitchFamily="2" charset="2"/>
              <a:buChar char="§"/>
            </a:pPr>
            <a:r>
              <a:rPr lang="en-US" b="0" i="0" dirty="0">
                <a:solidFill>
                  <a:srgbClr val="0B0C0C"/>
                </a:solidFill>
                <a:effectLst/>
                <a:latin typeface="GDS Transport"/>
              </a:rPr>
              <a:t>A mixture of classroom learning and ‘on-the-job’ experience during an industry placement of at 45 days</a:t>
            </a:r>
          </a:p>
        </p:txBody>
      </p:sp>
      <p:sp>
        <p:nvSpPr>
          <p:cNvPr id="10" name="TextBox 9">
            <a:extLst>
              <a:ext uri="{FF2B5EF4-FFF2-40B4-BE49-F238E27FC236}">
                <a16:creationId xmlns:a16="http://schemas.microsoft.com/office/drawing/2014/main" id="{014C1937-C69B-424E-A4B8-2A82422620D4}"/>
              </a:ext>
            </a:extLst>
          </p:cNvPr>
          <p:cNvSpPr txBox="1"/>
          <p:nvPr/>
        </p:nvSpPr>
        <p:spPr>
          <a:xfrm>
            <a:off x="203200" y="4367400"/>
            <a:ext cx="3755957" cy="1200329"/>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b="1" dirty="0"/>
              <a:t>Discussion:</a:t>
            </a:r>
          </a:p>
          <a:p>
            <a:r>
              <a:rPr lang="en-US" dirty="0"/>
              <a:t>Look at the subjects available, which ones link to the skills &amp; knowledge covered by your subject at KS3 &amp; 4?</a:t>
            </a:r>
            <a:endParaRPr lang="en-GB" dirty="0"/>
          </a:p>
        </p:txBody>
      </p:sp>
      <p:sp>
        <p:nvSpPr>
          <p:cNvPr id="11" name="TextBox 10">
            <a:extLst>
              <a:ext uri="{FF2B5EF4-FFF2-40B4-BE49-F238E27FC236}">
                <a16:creationId xmlns:a16="http://schemas.microsoft.com/office/drawing/2014/main" id="{815D9653-37E0-42E5-8736-34EF1111E59F}"/>
              </a:ext>
            </a:extLst>
          </p:cNvPr>
          <p:cNvSpPr txBox="1"/>
          <p:nvPr/>
        </p:nvSpPr>
        <p:spPr>
          <a:xfrm>
            <a:off x="8653436" y="1889875"/>
            <a:ext cx="3237189" cy="3600986"/>
          </a:xfrm>
          <a:prstGeom prst="rect">
            <a:avLst/>
          </a:prstGeom>
          <a:noFill/>
        </p:spPr>
        <p:txBody>
          <a:bodyPr wrap="square">
            <a:spAutoFit/>
          </a:bodyPr>
          <a:lstStyle/>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finance</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hair, beauty and aesthetics</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health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healthcare science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legal</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maintenance, installation and repair for engineering and manufacturing</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management and administration</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engineering, manufacturing, processing and control</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media, broadcast and production</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onsite construction </a:t>
            </a:r>
          </a:p>
          <a:p>
            <a:pPr marL="285750" indent="-285750" algn="l">
              <a:buClr>
                <a:srgbClr val="FFC000"/>
              </a:buClr>
              <a:buFont typeface="Wingdings" panose="05000000000000000000" pitchFamily="2" charset="2"/>
              <a:buChar char="§"/>
            </a:pPr>
            <a:r>
              <a:rPr lang="en-US" sz="1600" b="0" i="0" dirty="0">
                <a:solidFill>
                  <a:srgbClr val="0B0C0C"/>
                </a:solidFill>
                <a:effectLst/>
                <a:latin typeface="GDS Transport"/>
              </a:rPr>
              <a:t>science </a:t>
            </a:r>
          </a:p>
        </p:txBody>
      </p:sp>
      <p:sp>
        <p:nvSpPr>
          <p:cNvPr id="6" name="Rectangle 5">
            <a:extLst>
              <a:ext uri="{FF2B5EF4-FFF2-40B4-BE49-F238E27FC236}">
                <a16:creationId xmlns:a16="http://schemas.microsoft.com/office/drawing/2014/main" id="{D2265474-B1D3-442B-B7D4-D00368864695}"/>
              </a:ext>
            </a:extLst>
          </p:cNvPr>
          <p:cNvSpPr/>
          <p:nvPr/>
        </p:nvSpPr>
        <p:spPr>
          <a:xfrm>
            <a:off x="4241075" y="1761065"/>
            <a:ext cx="7773126" cy="3806664"/>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385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CACB10-8B20-7FB8-5A75-8AB918800A7B}"/>
              </a:ext>
            </a:extLst>
          </p:cNvPr>
          <p:cNvSpPr txBox="1"/>
          <p:nvPr/>
        </p:nvSpPr>
        <p:spPr>
          <a:xfrm>
            <a:off x="1060686" y="1772120"/>
            <a:ext cx="1019762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C100"/>
                </a:solidFill>
                <a:latin typeface="Calibri"/>
                <a:ea typeface="Lato"/>
                <a:cs typeface="Calibri"/>
              </a:rPr>
              <a:t>Post-16 Guidance - Advanced British Standard </a:t>
            </a:r>
            <a:r>
              <a:rPr lang="en-US" sz="4000" b="1" dirty="0">
                <a:solidFill>
                  <a:srgbClr val="000000"/>
                </a:solidFill>
                <a:latin typeface="Lato"/>
                <a:ea typeface="Lato"/>
                <a:cs typeface="Lato"/>
              </a:rPr>
              <a:t>Consultation 2024 </a:t>
            </a:r>
            <a:endParaRPr lang="en-US" sz="4000" b="1" dirty="0">
              <a:solidFill>
                <a:srgbClr val="000000"/>
              </a:solidFill>
              <a:latin typeface="Lato"/>
              <a:cs typeface="Lato"/>
            </a:endParaRPr>
          </a:p>
          <a:p>
            <a:r>
              <a:rPr lang="en-US" dirty="0">
                <a:latin typeface="Lato"/>
                <a:ea typeface="Lato"/>
                <a:cs typeface="Lato"/>
              </a:rPr>
              <a:t>"Over the next decade, we are seeking to introduce the Advanced British Standard (ABS), a new Baccalaureate-style qualification framework for 16-19 year-olds. </a:t>
            </a:r>
          </a:p>
          <a:p>
            <a:r>
              <a:rPr lang="en-US" dirty="0">
                <a:latin typeface="Lato"/>
                <a:ea typeface="Lato"/>
                <a:cs typeface="Lato"/>
              </a:rPr>
              <a:t>The ABS will:</a:t>
            </a:r>
            <a:endParaRPr lang="en-US" dirty="0"/>
          </a:p>
          <a:p>
            <a:pPr>
              <a:buChar char="•"/>
            </a:pPr>
            <a:r>
              <a:rPr lang="en-US" dirty="0">
                <a:latin typeface="Lato"/>
                <a:ea typeface="Lato"/>
                <a:cs typeface="Lato"/>
              </a:rPr>
              <a:t>Bring together technical and academic routes into a single framework, taking the best of A levels and T Levels.</a:t>
            </a:r>
          </a:p>
          <a:p>
            <a:pPr>
              <a:buChar char="•"/>
            </a:pPr>
            <a:r>
              <a:rPr lang="en-US" dirty="0">
                <a:latin typeface="Lato"/>
                <a:ea typeface="Lato"/>
                <a:cs typeface="Lato"/>
              </a:rPr>
              <a:t>Increase the number of taught hours for all students.</a:t>
            </a:r>
          </a:p>
          <a:p>
            <a:pPr>
              <a:buChar char="•"/>
            </a:pPr>
            <a:r>
              <a:rPr lang="en-US" dirty="0">
                <a:latin typeface="Lato"/>
                <a:ea typeface="Lato"/>
                <a:cs typeface="Lato"/>
              </a:rPr>
              <a:t>Require students to study mathematics and English to the age of 18.</a:t>
            </a:r>
          </a:p>
          <a:p>
            <a:pPr>
              <a:buChar char="•"/>
            </a:pPr>
            <a:r>
              <a:rPr lang="en-US" dirty="0">
                <a:latin typeface="Lato"/>
                <a:ea typeface="Lato"/>
                <a:cs typeface="Lato"/>
              </a:rPr>
              <a:t>Offer greater breadth, increasing the average number of subjects students take post 16, with students able to choose a combination of bigger and smaller subjects, called ‘majors’ and ‘minors’.</a:t>
            </a:r>
          </a:p>
          <a:p>
            <a:pPr>
              <a:buChar char="•"/>
            </a:pPr>
            <a:r>
              <a:rPr lang="en-US" dirty="0">
                <a:latin typeface="Lato"/>
                <a:ea typeface="Lato"/>
                <a:cs typeface="Lato"/>
              </a:rPr>
              <a:t>Have a clear offer for all students." </a:t>
            </a:r>
            <a:r>
              <a:rPr lang="en-US" i="1" dirty="0">
                <a:latin typeface="Lato"/>
                <a:ea typeface="Lato"/>
                <a:cs typeface="Lato"/>
              </a:rPr>
              <a:t>DfE January 2024.</a:t>
            </a:r>
            <a:endParaRPr lang="en-US" i="1" dirty="0"/>
          </a:p>
        </p:txBody>
      </p:sp>
      <p:sp>
        <p:nvSpPr>
          <p:cNvPr id="5" name="TextBox 4">
            <a:extLst>
              <a:ext uri="{FF2B5EF4-FFF2-40B4-BE49-F238E27FC236}">
                <a16:creationId xmlns:a16="http://schemas.microsoft.com/office/drawing/2014/main" id="{D879B626-69A9-7470-8C3D-071F40DDD0B5}"/>
              </a:ext>
            </a:extLst>
          </p:cNvPr>
          <p:cNvSpPr txBox="1"/>
          <p:nvPr/>
        </p:nvSpPr>
        <p:spPr>
          <a:xfrm>
            <a:off x="714029" y="771433"/>
            <a:ext cx="11477971" cy="769441"/>
          </a:xfrm>
          <a:prstGeom prst="rect">
            <a:avLst/>
          </a:prstGeom>
          <a:noFill/>
        </p:spPr>
        <p:txBody>
          <a:bodyPr wrap="square" lIns="91440" tIns="45720" rIns="91440" bIns="45720" rtlCol="0" anchor="t">
            <a:spAutoFit/>
          </a:bodyPr>
          <a:lstStyle/>
          <a:p>
            <a:r>
              <a:rPr lang="en-GB" sz="4400" b="1" u="sng" dirty="0">
                <a:latin typeface="Tw Cen MT"/>
              </a:rPr>
              <a:t>Closing the Attainment Gap</a:t>
            </a:r>
            <a:endParaRPr lang="en-GB" sz="2800" b="1" u="sng" dirty="0">
              <a:solidFill>
                <a:srgbClr val="FFC100"/>
              </a:solidFill>
              <a:latin typeface="Tw Cen MT"/>
            </a:endParaRPr>
          </a:p>
        </p:txBody>
      </p:sp>
    </p:spTree>
    <p:extLst>
      <p:ext uri="{BB962C8B-B14F-4D97-AF65-F5344CB8AC3E}">
        <p14:creationId xmlns:p14="http://schemas.microsoft.com/office/powerpoint/2010/main" val="4036817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250" t="15866" r="18750" b="19333"/>
          <a:stretch/>
        </p:blipFill>
        <p:spPr>
          <a:xfrm>
            <a:off x="393165" y="282307"/>
            <a:ext cx="11544300" cy="5554980"/>
          </a:xfrm>
          <a:prstGeom prst="rect">
            <a:avLst/>
          </a:prstGeom>
        </p:spPr>
      </p:pic>
    </p:spTree>
    <p:extLst>
      <p:ext uri="{BB962C8B-B14F-4D97-AF65-F5344CB8AC3E}">
        <p14:creationId xmlns:p14="http://schemas.microsoft.com/office/powerpoint/2010/main" val="3157891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75" t="17601" r="20550" b="8400"/>
          <a:stretch/>
        </p:blipFill>
        <p:spPr>
          <a:xfrm>
            <a:off x="-91440" y="0"/>
            <a:ext cx="12283440" cy="6858000"/>
          </a:xfrm>
          <a:prstGeom prst="rect">
            <a:avLst/>
          </a:prstGeom>
        </p:spPr>
      </p:pic>
    </p:spTree>
    <p:extLst>
      <p:ext uri="{BB962C8B-B14F-4D97-AF65-F5344CB8AC3E}">
        <p14:creationId xmlns:p14="http://schemas.microsoft.com/office/powerpoint/2010/main" val="4149356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15248" y="-230832"/>
            <a:ext cx="9753600" cy="583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lang="en-US" altLang="en-US" sz="1800" b="1" i="0" u="none" strike="noStrike" cap="none" normalizeH="0" baseline="0" dirty="0">
                <a:ln>
                  <a:noFill/>
                </a:ln>
                <a:effectLst/>
                <a:latin typeface="Roboto" pitchFamily="2" charset="0"/>
                <a:hlinkClick r:id="rId2" invalidUrl="http://"/>
              </a:rPr>
            </a:br>
            <a:r>
              <a:rPr kumimoji="0" lang="en-US" altLang="en-US" sz="1900" b="0" i="0" u="none" strike="noStrike" cap="none" normalizeH="0" baseline="0" dirty="0">
                <a:ln>
                  <a:noFill/>
                </a:ln>
                <a:solidFill>
                  <a:srgbClr val="000000"/>
                </a:solidFill>
                <a:effectLst/>
                <a:latin typeface="ui-sans-serif"/>
              </a:rPr>
              <a:t> </a:t>
            </a:r>
            <a:r>
              <a:rPr kumimoji="0" lang="en-US" altLang="en-US" sz="1800" b="0" i="0" u="none" strike="noStrike" cap="none" normalizeH="0" baseline="0" dirty="0">
                <a:ln>
                  <a:noFill/>
                </a:ln>
                <a:solidFill>
                  <a:srgbClr val="000000"/>
                </a:solidFill>
                <a:effectLst/>
                <a:latin typeface="ui-sans-serif"/>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b="1" i="0" u="none" strike="noStrike" cap="none" normalizeH="0" baseline="0" dirty="0">
              <a:ln>
                <a:noFill/>
              </a:ln>
              <a:solidFill>
                <a:srgbClr val="000000"/>
              </a:solidFill>
              <a:effectLst/>
              <a:latin typeface="Roboto"/>
              <a:ea typeface="Roboto"/>
              <a:cs typeface="Roboto"/>
            </a:endParaRPr>
          </a:p>
          <a:p>
            <a:r>
              <a:rPr kumimoji="0" lang="en-US" altLang="en-US" sz="2400" b="0" i="0" u="none" strike="noStrike" cap="none" normalizeH="0" baseline="0" dirty="0">
                <a:ln>
                  <a:noFill/>
                </a:ln>
                <a:solidFill>
                  <a:srgbClr val="000000"/>
                </a:solidFill>
                <a:effectLst/>
                <a:latin typeface="Lora"/>
              </a:rPr>
              <a:t>EEF responds to EPI</a:t>
            </a:r>
            <a:r>
              <a:rPr lang="en-US" altLang="en-US" sz="2400" dirty="0">
                <a:solidFill>
                  <a:srgbClr val="000000"/>
                </a:solidFill>
                <a:latin typeface="Lora"/>
              </a:rPr>
              <a:t> (Education Policy</a:t>
            </a:r>
            <a:r>
              <a:rPr kumimoji="0" lang="en-US" altLang="en-US" sz="2400" b="0" i="0" u="none" strike="noStrike" cap="none" normalizeH="0" baseline="0" dirty="0">
                <a:ln>
                  <a:noFill/>
                </a:ln>
                <a:solidFill>
                  <a:srgbClr val="000000"/>
                </a:solidFill>
                <a:effectLst/>
                <a:latin typeface="Lora"/>
              </a:rPr>
              <a:t> </a:t>
            </a:r>
            <a:r>
              <a:rPr lang="en-US" altLang="en-US" sz="2400" dirty="0">
                <a:solidFill>
                  <a:srgbClr val="000000"/>
                </a:solidFill>
                <a:latin typeface="Lora"/>
              </a:rPr>
              <a:t>Institute) </a:t>
            </a:r>
            <a:r>
              <a:rPr kumimoji="0" lang="en-US" altLang="en-US" sz="2400" b="0" i="0" u="none" strike="noStrike" cap="none" normalizeH="0" baseline="0" dirty="0">
                <a:ln>
                  <a:noFill/>
                </a:ln>
                <a:solidFill>
                  <a:srgbClr val="000000"/>
                </a:solidFill>
                <a:effectLst/>
                <a:latin typeface="Lora"/>
              </a:rPr>
              <a:t>report on the disadvantage gap in education</a:t>
            </a:r>
            <a:r>
              <a:rPr lang="en-US" altLang="en-US" sz="2400" dirty="0">
                <a:solidFill>
                  <a:srgbClr val="000000"/>
                </a:solidFill>
                <a:latin typeface="Lora"/>
              </a:rPr>
              <a:t>.</a:t>
            </a:r>
            <a:endParaRPr kumimoji="0" lang="en-US" altLang="en-US" sz="2400" b="0" i="0" u="none" strike="noStrike" cap="none" normalizeH="0" baseline="0" dirty="0">
              <a:ln>
                <a:noFill/>
              </a:ln>
              <a:solidFill>
                <a:srgbClr val="000000"/>
              </a:solidFill>
              <a:effectLst/>
              <a:latin typeface="ui-sans-serif"/>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Roboto"/>
                <a:ea typeface="Roboto"/>
                <a:cs typeface="Roboto"/>
              </a:rPr>
              <a:t>Press Release •0 minutes •10 February, 2022</a:t>
            </a:r>
            <a:endParaRPr kumimoji="0" lang="en-US" altLang="en-US" sz="1800" b="0" i="0" u="none" strike="noStrike" cap="none" normalizeH="0" baseline="0" dirty="0">
              <a:ln>
                <a:noFill/>
              </a:ln>
              <a:solidFill>
                <a:schemeClr val="tx1"/>
              </a:solidFill>
              <a:effectLst/>
              <a:latin typeface="Roboto"/>
              <a:ea typeface="Roboto"/>
              <a:cs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121"/>
                </a:solidFill>
                <a:effectLst/>
                <a:latin typeface="Roboto" pitchFamily="2" charset="0"/>
              </a:rPr>
              <a:t>Professor Becky Francis, Chief Executive of the Education Endowment Foundation (EEF), said:</a:t>
            </a:r>
            <a:br>
              <a:rPr kumimoji="0" lang="en-US" altLang="en-US" sz="1800" b="0" i="0" u="none" strike="noStrike" cap="none" normalizeH="0" baseline="0" dirty="0">
                <a:ln>
                  <a:noFill/>
                </a:ln>
                <a:solidFill>
                  <a:schemeClr val="tx1"/>
                </a:solidFill>
                <a:effectLst/>
                <a:latin typeface="Roboto" pitchFamily="2" charset="0"/>
              </a:rPr>
            </a:br>
            <a:endParaRPr kumimoji="0" lang="en-US" altLang="en-US" sz="18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rgbClr val="000000"/>
                </a:solidFill>
                <a:effectLst/>
                <a:latin typeface="Lora"/>
              </a:rPr>
              <a:t>“Today’s new research from EPI is an important reminder that education inequality remains firmly entrenched in our system. Even before the onset of the pandemic, young people from disadvantaged backgrounds struggled to match the academic achievement of their classmates. The hard-won progress that teachers have made towards closing these attainment gaps has stalled, likely as a direct result of the increasing child poverty, combined with the disruptions to learning we’ve seen over the past two years.</a:t>
            </a:r>
            <a:endParaRPr kumimoji="0" lang="en-US" altLang="en-US" sz="18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rgbClr val="000000"/>
                </a:solidFill>
                <a:effectLst/>
                <a:latin typeface="Lora"/>
              </a:rPr>
              <a:t>“It is our collective responsibility to make sure that disadvantaged students – in every region of the country – are supported to achieve their potential. The pupil premium is arguably the most important tool we have for addressing this challenge. It is more important than ever that we redouble our efforts to make sure that these vital resources are used in ways that make the biggest difference to children and young people.”</a:t>
            </a:r>
            <a:endParaRPr kumimoji="0" lang="en-US" altLang="en-US" sz="1800" b="0" i="0" u="none" strike="noStrike" cap="none" normalizeH="0" baseline="0" dirty="0">
              <a:ln>
                <a:noFill/>
              </a:ln>
              <a:solidFill>
                <a:srgbClr val="000000"/>
              </a:solidFill>
              <a:effectLst/>
              <a:latin typeface="ui-sans-serif"/>
            </a:endParaRPr>
          </a:p>
        </p:txBody>
      </p:sp>
      <p:sp>
        <p:nvSpPr>
          <p:cNvPr id="5" name="AutoShape 4" descr="EEF"/>
          <p:cNvSpPr>
            <a:spLocks noChangeAspect="1" noChangeArrowheads="1"/>
          </p:cNvSpPr>
          <p:nvPr/>
        </p:nvSpPr>
        <p:spPr bwMode="auto">
          <a:xfrm>
            <a:off x="155575" y="-165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279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0648-6222-03AD-0056-470D592E1B32}"/>
              </a:ext>
            </a:extLst>
          </p:cNvPr>
          <p:cNvSpPr>
            <a:spLocks noGrp="1"/>
          </p:cNvSpPr>
          <p:nvPr>
            <p:ph type="title"/>
          </p:nvPr>
        </p:nvSpPr>
        <p:spPr/>
        <p:txBody>
          <a:bodyPr/>
          <a:lstStyle/>
          <a:p>
            <a:pPr algn="ctr"/>
            <a:r>
              <a:rPr lang="en-US" b="1" dirty="0">
                <a:cs typeface="Calibri Light"/>
              </a:rPr>
              <a:t>Social Mobility Commission</a:t>
            </a:r>
            <a:br>
              <a:rPr lang="en-US" b="1" dirty="0">
                <a:cs typeface="Calibri Light"/>
              </a:rPr>
            </a:br>
            <a:r>
              <a:rPr lang="en-US" sz="2800" dirty="0">
                <a:latin typeface="Calibri"/>
                <a:cs typeface="Calibri"/>
              </a:rPr>
              <a:t>State of the Nation Report 2023</a:t>
            </a:r>
            <a:endParaRPr lang="en-US" b="1" dirty="0">
              <a:cs typeface="Calibri Light"/>
            </a:endParaRPr>
          </a:p>
        </p:txBody>
      </p:sp>
      <p:sp>
        <p:nvSpPr>
          <p:cNvPr id="3" name="Content Placeholder 2">
            <a:extLst>
              <a:ext uri="{FF2B5EF4-FFF2-40B4-BE49-F238E27FC236}">
                <a16:creationId xmlns:a16="http://schemas.microsoft.com/office/drawing/2014/main" id="{EEA78D3F-17EE-186E-FD4D-43BE460E550F}"/>
              </a:ext>
            </a:extLst>
          </p:cNvPr>
          <p:cNvSpPr>
            <a:spLocks noGrp="1"/>
          </p:cNvSpPr>
          <p:nvPr>
            <p:ph idx="1"/>
          </p:nvPr>
        </p:nvSpPr>
        <p:spPr/>
        <p:txBody>
          <a:bodyPr vert="horz" lIns="91440" tIns="45720" rIns="91440" bIns="45720" rtlCol="0" anchor="t">
            <a:normAutofit/>
          </a:bodyPr>
          <a:lstStyle/>
          <a:p>
            <a:pPr marL="457200" indent="-457200"/>
            <a:endParaRPr lang="en-US" dirty="0">
              <a:cs typeface="Calibri"/>
            </a:endParaRPr>
          </a:p>
          <a:p>
            <a:pPr marL="457200" indent="-457200"/>
            <a:r>
              <a:rPr lang="en-US" dirty="0">
                <a:cs typeface="Calibri"/>
              </a:rPr>
              <a:t>Read the 'Education' section of this report.</a:t>
            </a:r>
          </a:p>
          <a:p>
            <a:pPr marL="457200" indent="-457200"/>
            <a:r>
              <a:rPr lang="en-US" dirty="0" err="1">
                <a:cs typeface="Calibri"/>
              </a:rPr>
              <a:t>Summarise</a:t>
            </a:r>
            <a:r>
              <a:rPr lang="en-US" dirty="0">
                <a:cs typeface="Calibri"/>
              </a:rPr>
              <a:t> the key findings in your Reflective Journal.</a:t>
            </a:r>
          </a:p>
          <a:p>
            <a:pPr marL="457200" indent="-457200"/>
            <a:r>
              <a:rPr lang="en-US" dirty="0">
                <a:cs typeface="Calibri"/>
              </a:rPr>
              <a:t>Is education contributing to social mobility?</a:t>
            </a:r>
          </a:p>
          <a:p>
            <a:pPr marL="457200" indent="-457200"/>
            <a:r>
              <a:rPr lang="en-US" dirty="0">
                <a:cs typeface="Calibri"/>
              </a:rPr>
              <a:t>What is the position in NE England?</a:t>
            </a:r>
          </a:p>
        </p:txBody>
      </p:sp>
    </p:spTree>
    <p:extLst>
      <p:ext uri="{BB962C8B-B14F-4D97-AF65-F5344CB8AC3E}">
        <p14:creationId xmlns:p14="http://schemas.microsoft.com/office/powerpoint/2010/main" val="1780816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3A20-C2BD-1388-40DA-550A55BE72FC}"/>
              </a:ext>
            </a:extLst>
          </p:cNvPr>
          <p:cNvSpPr>
            <a:spLocks noGrp="1"/>
          </p:cNvSpPr>
          <p:nvPr>
            <p:ph type="title"/>
          </p:nvPr>
        </p:nvSpPr>
        <p:spPr/>
        <p:txBody>
          <a:bodyPr/>
          <a:lstStyle/>
          <a:p>
            <a:pPr algn="ctr"/>
            <a:r>
              <a:rPr lang="en-US" b="1" dirty="0">
                <a:cs typeface="Calibri Light"/>
              </a:rPr>
              <a:t>The New Stateman.</a:t>
            </a:r>
            <a:br>
              <a:rPr lang="en-US" b="1" dirty="0">
                <a:cs typeface="Calibri Light"/>
              </a:rPr>
            </a:br>
            <a:r>
              <a:rPr lang="en-US" sz="2800" b="1" dirty="0">
                <a:cs typeface="Calibri Light"/>
              </a:rPr>
              <a:t>Article about the independent school system. </a:t>
            </a:r>
          </a:p>
        </p:txBody>
      </p:sp>
      <p:sp>
        <p:nvSpPr>
          <p:cNvPr id="3" name="Content Placeholder 2">
            <a:extLst>
              <a:ext uri="{FF2B5EF4-FFF2-40B4-BE49-F238E27FC236}">
                <a16:creationId xmlns:a16="http://schemas.microsoft.com/office/drawing/2014/main" id="{4F53086C-3655-733D-F4F3-0E5F2CB9B871}"/>
              </a:ext>
            </a:extLst>
          </p:cNvPr>
          <p:cNvSpPr>
            <a:spLocks noGrp="1"/>
          </p:cNvSpPr>
          <p:nvPr>
            <p:ph idx="1"/>
          </p:nvPr>
        </p:nvSpPr>
        <p:spPr/>
        <p:txBody>
          <a:bodyPr vert="horz" lIns="91440" tIns="45720" rIns="91440" bIns="45720" rtlCol="0" anchor="t">
            <a:normAutofit/>
          </a:bodyPr>
          <a:lstStyle/>
          <a:p>
            <a:r>
              <a:rPr lang="en-US" dirty="0">
                <a:cs typeface="Calibri"/>
              </a:rPr>
              <a:t>Read the article from the New Statesman, republished in The Sunday Times January 2023, regarding the future of the independent school system.</a:t>
            </a:r>
          </a:p>
          <a:p>
            <a:r>
              <a:rPr lang="en-US" dirty="0" err="1">
                <a:cs typeface="Calibri"/>
              </a:rPr>
              <a:t>Summarise</a:t>
            </a:r>
            <a:r>
              <a:rPr lang="en-US" dirty="0">
                <a:cs typeface="Calibri"/>
              </a:rPr>
              <a:t> the key findings in Your Reflective Journal.</a:t>
            </a:r>
          </a:p>
          <a:p>
            <a:r>
              <a:rPr lang="en-US" dirty="0">
                <a:cs typeface="Calibri"/>
              </a:rPr>
              <a:t>What are the key arguments in </a:t>
            </a:r>
            <a:r>
              <a:rPr lang="en-US" dirty="0" err="1">
                <a:cs typeface="Calibri"/>
              </a:rPr>
              <a:t>favour</a:t>
            </a:r>
            <a:r>
              <a:rPr lang="en-US" dirty="0">
                <a:cs typeface="Calibri"/>
              </a:rPr>
              <a:t> and against the independent school system.</a:t>
            </a:r>
          </a:p>
          <a:p>
            <a:endParaRPr lang="en-US" dirty="0">
              <a:cs typeface="Calibri"/>
            </a:endParaRPr>
          </a:p>
        </p:txBody>
      </p:sp>
    </p:spTree>
    <p:extLst>
      <p:ext uri="{BB962C8B-B14F-4D97-AF65-F5344CB8AC3E}">
        <p14:creationId xmlns:p14="http://schemas.microsoft.com/office/powerpoint/2010/main" val="3847573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44687-DA18-4C3C-9BD0-314AB0CF338D}"/>
              </a:ext>
            </a:extLst>
          </p:cNvPr>
          <p:cNvSpPr txBox="1"/>
          <p:nvPr/>
        </p:nvSpPr>
        <p:spPr>
          <a:xfrm>
            <a:off x="4020705" y="1061955"/>
            <a:ext cx="1323760" cy="707886"/>
          </a:xfrm>
          <a:prstGeom prst="rect">
            <a:avLst/>
          </a:prstGeom>
          <a:noFill/>
        </p:spPr>
        <p:txBody>
          <a:bodyPr wrap="none" rtlCol="0">
            <a:spAutoFit/>
          </a:bodyPr>
          <a:lstStyle/>
          <a:p>
            <a:r>
              <a:rPr lang="en-US" sz="4000" b="1" dirty="0"/>
              <a:t>Truth</a:t>
            </a:r>
            <a:endParaRPr lang="en-GB" sz="2400" b="1" dirty="0"/>
          </a:p>
        </p:txBody>
      </p:sp>
      <p:pic>
        <p:nvPicPr>
          <p:cNvPr id="2050" name="Picture 2" descr="job Icon - Download job Icon 2043816 | Noun Project">
            <a:extLst>
              <a:ext uri="{FF2B5EF4-FFF2-40B4-BE49-F238E27FC236}">
                <a16:creationId xmlns:a16="http://schemas.microsoft.com/office/drawing/2014/main" id="{882E9700-1300-45B1-A7FB-E06156280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133" y="1648153"/>
            <a:ext cx="1462830" cy="14628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use moving - icon by Adioma">
            <a:extLst>
              <a:ext uri="{FF2B5EF4-FFF2-40B4-BE49-F238E27FC236}">
                <a16:creationId xmlns:a16="http://schemas.microsoft.com/office/drawing/2014/main" id="{B61A6B62-1AC3-4895-8C76-36AE8B5AC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129" y="1783727"/>
            <a:ext cx="1691951"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come Icon - Download Income Icon 1115121 | Noun Project">
            <a:extLst>
              <a:ext uri="{FF2B5EF4-FFF2-40B4-BE49-F238E27FC236}">
                <a16:creationId xmlns:a16="http://schemas.microsoft.com/office/drawing/2014/main" id="{A0B846EA-5F0F-4503-A1AB-7FDB8607E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417" y="1684373"/>
            <a:ext cx="1378446" cy="13784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come Icon - Download Income Icon 11161 | Noun Project">
            <a:extLst>
              <a:ext uri="{FF2B5EF4-FFF2-40B4-BE49-F238E27FC236}">
                <a16:creationId xmlns:a16="http://schemas.microsoft.com/office/drawing/2014/main" id="{A2F3E3B3-53AF-4BC9-8DFA-FC37A91D1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2367" y="1684372"/>
            <a:ext cx="1378446" cy="13784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ellbeing Icon - Download wellbeing Icon 2083756 | Noun Project">
            <a:extLst>
              <a:ext uri="{FF2B5EF4-FFF2-40B4-BE49-F238E27FC236}">
                <a16:creationId xmlns:a16="http://schemas.microsoft.com/office/drawing/2014/main" id="{C2940D61-180B-40D2-A04F-47EC2AAF4D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7265" y="3928726"/>
            <a:ext cx="1313856" cy="131385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lack house icon - Free black house icons">
            <a:extLst>
              <a:ext uri="{FF2B5EF4-FFF2-40B4-BE49-F238E27FC236}">
                <a16:creationId xmlns:a16="http://schemas.microsoft.com/office/drawing/2014/main" id="{AC46B00A-32BE-4FD4-A02B-5F9190B6B0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0704" y="3863732"/>
            <a:ext cx="1362941" cy="136294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unemployment Icon - Download unemployment Icon 787440 | Noun Project">
            <a:extLst>
              <a:ext uri="{FF2B5EF4-FFF2-40B4-BE49-F238E27FC236}">
                <a16:creationId xmlns:a16="http://schemas.microsoft.com/office/drawing/2014/main" id="{55CF6534-6AAF-4B59-9B78-AA8CB00BC3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5030" y="3918822"/>
            <a:ext cx="1408364" cy="140836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User Woman Svg Png Icon Free Download (#504781) - OnlineWebFonts.COM">
            <a:extLst>
              <a:ext uri="{FF2B5EF4-FFF2-40B4-BE49-F238E27FC236}">
                <a16:creationId xmlns:a16="http://schemas.microsoft.com/office/drawing/2014/main" id="{EF65E14E-6D0D-4E22-A28D-C577DA7A5A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37654" y="3886200"/>
            <a:ext cx="1104572" cy="135638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Disability Icon - Download Disability Icon 575987 | Noun Project">
            <a:extLst>
              <a:ext uri="{FF2B5EF4-FFF2-40B4-BE49-F238E27FC236}">
                <a16:creationId xmlns:a16="http://schemas.microsoft.com/office/drawing/2014/main" id="{BBFCC0BC-2772-4942-B65C-F742FB8A27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07004" y="3918821"/>
            <a:ext cx="1323761" cy="132376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1DFA740-9106-4E73-A841-D8051CFF19FE}"/>
              </a:ext>
            </a:extLst>
          </p:cNvPr>
          <p:cNvSpPr txBox="1"/>
          <p:nvPr/>
        </p:nvSpPr>
        <p:spPr>
          <a:xfrm>
            <a:off x="6160654" y="1061955"/>
            <a:ext cx="1323760" cy="707886"/>
          </a:xfrm>
          <a:prstGeom prst="rect">
            <a:avLst/>
          </a:prstGeom>
          <a:noFill/>
        </p:spPr>
        <p:txBody>
          <a:bodyPr wrap="none" rtlCol="0">
            <a:spAutoFit/>
          </a:bodyPr>
          <a:lstStyle/>
          <a:p>
            <a:r>
              <a:rPr lang="en-US" sz="4000" b="1" dirty="0"/>
              <a:t>Truth</a:t>
            </a:r>
            <a:endParaRPr lang="en-GB" sz="2400" b="1" dirty="0"/>
          </a:p>
        </p:txBody>
      </p:sp>
      <p:sp>
        <p:nvSpPr>
          <p:cNvPr id="32" name="TextBox 31">
            <a:extLst>
              <a:ext uri="{FF2B5EF4-FFF2-40B4-BE49-F238E27FC236}">
                <a16:creationId xmlns:a16="http://schemas.microsoft.com/office/drawing/2014/main" id="{0F122825-006C-47AE-BA5A-66DE13B66696}"/>
              </a:ext>
            </a:extLst>
          </p:cNvPr>
          <p:cNvSpPr txBox="1"/>
          <p:nvPr/>
        </p:nvSpPr>
        <p:spPr>
          <a:xfrm>
            <a:off x="8353153" y="1061955"/>
            <a:ext cx="1323760" cy="707886"/>
          </a:xfrm>
          <a:prstGeom prst="rect">
            <a:avLst/>
          </a:prstGeom>
          <a:noFill/>
        </p:spPr>
        <p:txBody>
          <a:bodyPr wrap="none" rtlCol="0">
            <a:spAutoFit/>
          </a:bodyPr>
          <a:lstStyle/>
          <a:p>
            <a:r>
              <a:rPr lang="en-US" sz="4000" b="1" dirty="0"/>
              <a:t>Truth</a:t>
            </a:r>
            <a:endParaRPr lang="en-GB" sz="2400" b="1" dirty="0"/>
          </a:p>
        </p:txBody>
      </p:sp>
      <p:sp>
        <p:nvSpPr>
          <p:cNvPr id="33" name="TextBox 32">
            <a:extLst>
              <a:ext uri="{FF2B5EF4-FFF2-40B4-BE49-F238E27FC236}">
                <a16:creationId xmlns:a16="http://schemas.microsoft.com/office/drawing/2014/main" id="{41B7B015-1A34-4806-8CF3-02F5810E1408}"/>
              </a:ext>
            </a:extLst>
          </p:cNvPr>
          <p:cNvSpPr txBox="1"/>
          <p:nvPr/>
        </p:nvSpPr>
        <p:spPr>
          <a:xfrm>
            <a:off x="10479736" y="1061955"/>
            <a:ext cx="1323760" cy="707886"/>
          </a:xfrm>
          <a:prstGeom prst="rect">
            <a:avLst/>
          </a:prstGeom>
          <a:noFill/>
        </p:spPr>
        <p:txBody>
          <a:bodyPr wrap="none" rtlCol="0">
            <a:spAutoFit/>
          </a:bodyPr>
          <a:lstStyle/>
          <a:p>
            <a:r>
              <a:rPr lang="en-US" sz="4000" b="1" dirty="0"/>
              <a:t>Truth</a:t>
            </a:r>
            <a:endParaRPr lang="en-GB" sz="2400" b="1" dirty="0"/>
          </a:p>
        </p:txBody>
      </p:sp>
      <p:sp>
        <p:nvSpPr>
          <p:cNvPr id="34" name="TextBox 33">
            <a:extLst>
              <a:ext uri="{FF2B5EF4-FFF2-40B4-BE49-F238E27FC236}">
                <a16:creationId xmlns:a16="http://schemas.microsoft.com/office/drawing/2014/main" id="{FACA5B00-DC1E-41CD-B85B-089B0238E40A}"/>
              </a:ext>
            </a:extLst>
          </p:cNvPr>
          <p:cNvSpPr txBox="1"/>
          <p:nvPr/>
        </p:nvSpPr>
        <p:spPr>
          <a:xfrm>
            <a:off x="4020705" y="3250042"/>
            <a:ext cx="1323760" cy="707886"/>
          </a:xfrm>
          <a:prstGeom prst="rect">
            <a:avLst/>
          </a:prstGeom>
          <a:noFill/>
        </p:spPr>
        <p:txBody>
          <a:bodyPr wrap="none" rtlCol="0">
            <a:spAutoFit/>
          </a:bodyPr>
          <a:lstStyle/>
          <a:p>
            <a:r>
              <a:rPr lang="en-US" sz="4000" b="1" dirty="0"/>
              <a:t>Truth</a:t>
            </a:r>
            <a:endParaRPr lang="en-GB" sz="2400" b="1" dirty="0"/>
          </a:p>
        </p:txBody>
      </p:sp>
      <p:sp>
        <p:nvSpPr>
          <p:cNvPr id="35" name="TextBox 34">
            <a:extLst>
              <a:ext uri="{FF2B5EF4-FFF2-40B4-BE49-F238E27FC236}">
                <a16:creationId xmlns:a16="http://schemas.microsoft.com/office/drawing/2014/main" id="{B64E7CE3-F77B-4994-8D34-321C4FC1047D}"/>
              </a:ext>
            </a:extLst>
          </p:cNvPr>
          <p:cNvSpPr txBox="1"/>
          <p:nvPr/>
        </p:nvSpPr>
        <p:spPr>
          <a:xfrm>
            <a:off x="6160654" y="3250042"/>
            <a:ext cx="1323760" cy="707886"/>
          </a:xfrm>
          <a:prstGeom prst="rect">
            <a:avLst/>
          </a:prstGeom>
          <a:noFill/>
        </p:spPr>
        <p:txBody>
          <a:bodyPr wrap="none" rtlCol="0">
            <a:spAutoFit/>
          </a:bodyPr>
          <a:lstStyle/>
          <a:p>
            <a:r>
              <a:rPr lang="en-US" sz="4000" b="1" dirty="0"/>
              <a:t>Truth</a:t>
            </a:r>
            <a:endParaRPr lang="en-GB" sz="2400" b="1" dirty="0"/>
          </a:p>
        </p:txBody>
      </p:sp>
      <p:sp>
        <p:nvSpPr>
          <p:cNvPr id="36" name="TextBox 35">
            <a:extLst>
              <a:ext uri="{FF2B5EF4-FFF2-40B4-BE49-F238E27FC236}">
                <a16:creationId xmlns:a16="http://schemas.microsoft.com/office/drawing/2014/main" id="{A25EC2A4-0F20-49EF-908A-941CBCB49F09}"/>
              </a:ext>
            </a:extLst>
          </p:cNvPr>
          <p:cNvSpPr txBox="1"/>
          <p:nvPr/>
        </p:nvSpPr>
        <p:spPr>
          <a:xfrm>
            <a:off x="8353153" y="3250042"/>
            <a:ext cx="1323760" cy="707886"/>
          </a:xfrm>
          <a:prstGeom prst="rect">
            <a:avLst/>
          </a:prstGeom>
          <a:noFill/>
        </p:spPr>
        <p:txBody>
          <a:bodyPr wrap="none" rtlCol="0">
            <a:spAutoFit/>
          </a:bodyPr>
          <a:lstStyle/>
          <a:p>
            <a:r>
              <a:rPr lang="en-US" sz="4000" b="1" dirty="0"/>
              <a:t>Truth</a:t>
            </a:r>
            <a:endParaRPr lang="en-GB" sz="2400" b="1" dirty="0"/>
          </a:p>
        </p:txBody>
      </p:sp>
      <p:sp>
        <p:nvSpPr>
          <p:cNvPr id="37" name="TextBox 36">
            <a:extLst>
              <a:ext uri="{FF2B5EF4-FFF2-40B4-BE49-F238E27FC236}">
                <a16:creationId xmlns:a16="http://schemas.microsoft.com/office/drawing/2014/main" id="{3885F31F-FAA1-4B20-9CCE-CED958215FFF}"/>
              </a:ext>
            </a:extLst>
          </p:cNvPr>
          <p:cNvSpPr txBox="1"/>
          <p:nvPr/>
        </p:nvSpPr>
        <p:spPr>
          <a:xfrm>
            <a:off x="10479736" y="3250042"/>
            <a:ext cx="1323760" cy="707886"/>
          </a:xfrm>
          <a:prstGeom prst="rect">
            <a:avLst/>
          </a:prstGeom>
          <a:noFill/>
        </p:spPr>
        <p:txBody>
          <a:bodyPr wrap="none" rtlCol="0">
            <a:spAutoFit/>
          </a:bodyPr>
          <a:lstStyle/>
          <a:p>
            <a:r>
              <a:rPr lang="en-US" sz="4000" b="1" dirty="0"/>
              <a:t>Truth</a:t>
            </a:r>
            <a:endParaRPr lang="en-GB" sz="2400" b="1" dirty="0"/>
          </a:p>
        </p:txBody>
      </p:sp>
      <p:sp>
        <p:nvSpPr>
          <p:cNvPr id="38" name="TextBox 37">
            <a:extLst>
              <a:ext uri="{FF2B5EF4-FFF2-40B4-BE49-F238E27FC236}">
                <a16:creationId xmlns:a16="http://schemas.microsoft.com/office/drawing/2014/main" id="{70BD2053-D338-4BBD-860C-F551BDADA971}"/>
              </a:ext>
            </a:extLst>
          </p:cNvPr>
          <p:cNvSpPr txBox="1"/>
          <p:nvPr/>
        </p:nvSpPr>
        <p:spPr>
          <a:xfrm>
            <a:off x="1865131" y="3250042"/>
            <a:ext cx="1323760" cy="707886"/>
          </a:xfrm>
          <a:prstGeom prst="rect">
            <a:avLst/>
          </a:prstGeom>
          <a:noFill/>
        </p:spPr>
        <p:txBody>
          <a:bodyPr wrap="none" rtlCol="0">
            <a:spAutoFit/>
          </a:bodyPr>
          <a:lstStyle/>
          <a:p>
            <a:r>
              <a:rPr lang="en-US" sz="4000" b="1" dirty="0"/>
              <a:t>Truth</a:t>
            </a:r>
            <a:endParaRPr lang="en-GB" sz="2400" b="1" dirty="0"/>
          </a:p>
        </p:txBody>
      </p:sp>
      <p:cxnSp>
        <p:nvCxnSpPr>
          <p:cNvPr id="2" name="Straight Connector 1">
            <a:extLst>
              <a:ext uri="{FF2B5EF4-FFF2-40B4-BE49-F238E27FC236}">
                <a16:creationId xmlns:a16="http://schemas.microsoft.com/office/drawing/2014/main" id="{871E4484-C37A-4DC3-907F-E60B21028627}"/>
              </a:ext>
            </a:extLst>
          </p:cNvPr>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AB69DB-0E76-44C0-BCA4-C3FCFCBC804C}"/>
              </a:ext>
            </a:extLst>
          </p:cNvPr>
          <p:cNvSpPr txBox="1"/>
          <p:nvPr/>
        </p:nvSpPr>
        <p:spPr>
          <a:xfrm>
            <a:off x="102548" y="197582"/>
            <a:ext cx="12089452" cy="769441"/>
          </a:xfrm>
          <a:prstGeom prst="rect">
            <a:avLst/>
          </a:prstGeom>
          <a:noFill/>
        </p:spPr>
        <p:txBody>
          <a:bodyPr wrap="square" lIns="91440" tIns="45720" rIns="91440" bIns="45720" rtlCol="0" anchor="t">
            <a:spAutoFit/>
          </a:bodyPr>
          <a:lstStyle/>
          <a:p>
            <a:r>
              <a:rPr lang="en-GB" sz="4400" b="1" dirty="0">
                <a:latin typeface="Tw Cen MT"/>
              </a:rPr>
              <a:t>Social Mobility in the UK </a:t>
            </a:r>
            <a:r>
              <a:rPr lang="en-GB" sz="4400" b="1" dirty="0">
                <a:solidFill>
                  <a:srgbClr val="FFC100"/>
                </a:solidFill>
                <a:latin typeface="Calibri"/>
                <a:cs typeface="Calibri"/>
              </a:rPr>
              <a:t>● pre-pandemic</a:t>
            </a:r>
            <a:endParaRPr lang="en-GB" sz="2800" b="1" dirty="0">
              <a:solidFill>
                <a:srgbClr val="FFC100"/>
              </a:solidFill>
              <a:latin typeface="Tw Cen MT" panose="020B0602020104020603" pitchFamily="34" charset="0"/>
            </a:endParaRPr>
          </a:p>
        </p:txBody>
      </p:sp>
      <p:sp>
        <p:nvSpPr>
          <p:cNvPr id="6" name="Rectangle 5">
            <a:extLst>
              <a:ext uri="{FF2B5EF4-FFF2-40B4-BE49-F238E27FC236}">
                <a16:creationId xmlns:a16="http://schemas.microsoft.com/office/drawing/2014/main" id="{9357E0AB-B611-44F7-AD3B-164FBF69DDB3}"/>
              </a:ext>
            </a:extLst>
          </p:cNvPr>
          <p:cNvSpPr/>
          <p:nvPr/>
        </p:nvSpPr>
        <p:spPr>
          <a:xfrm>
            <a:off x="1492250" y="3211286"/>
            <a:ext cx="2139950" cy="2148840"/>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rPr>
              <a:t>Wellbeing</a:t>
            </a:r>
            <a:endParaRPr lang="en-US" b="1" dirty="0">
              <a:solidFill>
                <a:schemeClr val="tx1"/>
              </a:solidFill>
            </a:endParaRPr>
          </a:p>
          <a:p>
            <a:pPr algn="ctr"/>
            <a:r>
              <a:rPr lang="en-US" sz="1600" dirty="0">
                <a:solidFill>
                  <a:schemeClr val="tx1"/>
                </a:solidFill>
              </a:rPr>
              <a:t>Individuals from more disadvantaged areas are more likely to suffer from lower levels of wellbeing (2019).</a:t>
            </a:r>
            <a:endParaRPr lang="en-GB" sz="1600" dirty="0">
              <a:solidFill>
                <a:schemeClr val="tx1"/>
              </a:solidFill>
            </a:endParaRPr>
          </a:p>
        </p:txBody>
      </p:sp>
      <p:sp>
        <p:nvSpPr>
          <p:cNvPr id="8" name="Rectangle 7">
            <a:extLst>
              <a:ext uri="{FF2B5EF4-FFF2-40B4-BE49-F238E27FC236}">
                <a16:creationId xmlns:a16="http://schemas.microsoft.com/office/drawing/2014/main" id="{65869600-3E6B-41D2-A6E1-B58194A70FD7}"/>
              </a:ext>
            </a:extLst>
          </p:cNvPr>
          <p:cNvSpPr/>
          <p:nvPr/>
        </p:nvSpPr>
        <p:spPr>
          <a:xfrm>
            <a:off x="3632200" y="3211286"/>
            <a:ext cx="2139950" cy="21399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lnSpc>
                <a:spcPct val="80000"/>
              </a:lnSpc>
            </a:pPr>
            <a:r>
              <a:rPr lang="en-US" sz="2400" b="1" dirty="0">
                <a:solidFill>
                  <a:schemeClr val="bg1"/>
                </a:solidFill>
              </a:rPr>
              <a:t>Living Standards</a:t>
            </a:r>
            <a:endParaRPr lang="en-US" b="1" dirty="0">
              <a:solidFill>
                <a:schemeClr val="bg1"/>
              </a:solidFill>
            </a:endParaRPr>
          </a:p>
          <a:p>
            <a:pPr algn="ctr"/>
            <a:r>
              <a:rPr lang="en-US" sz="1400" dirty="0">
                <a:solidFill>
                  <a:schemeClr val="bg1"/>
                </a:solidFill>
              </a:rPr>
              <a:t>71% of people whose parents were homeowners became owners themselves in comparison to 46% of people whose parents were renters. (2023).</a:t>
            </a:r>
            <a:endParaRPr lang="en-GB" sz="1400" dirty="0">
              <a:solidFill>
                <a:schemeClr val="bg1"/>
              </a:solidFill>
            </a:endParaRPr>
          </a:p>
        </p:txBody>
      </p:sp>
      <p:sp>
        <p:nvSpPr>
          <p:cNvPr id="9" name="Rectangle 8">
            <a:extLst>
              <a:ext uri="{FF2B5EF4-FFF2-40B4-BE49-F238E27FC236}">
                <a16:creationId xmlns:a16="http://schemas.microsoft.com/office/drawing/2014/main" id="{CCB41587-0E0A-4B02-B1EC-7FD75315F5BF}"/>
              </a:ext>
            </a:extLst>
          </p:cNvPr>
          <p:cNvSpPr/>
          <p:nvPr/>
        </p:nvSpPr>
        <p:spPr>
          <a:xfrm>
            <a:off x="5772150" y="3211286"/>
            <a:ext cx="2139950" cy="2148840"/>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US" sz="2400" b="1" dirty="0">
                <a:solidFill>
                  <a:schemeClr val="tx1"/>
                </a:solidFill>
              </a:rPr>
              <a:t>Unemployment</a:t>
            </a:r>
            <a:endParaRPr lang="en-US" sz="2300" b="1" dirty="0">
              <a:solidFill>
                <a:schemeClr val="tx1"/>
              </a:solidFill>
            </a:endParaRPr>
          </a:p>
          <a:p>
            <a:pPr algn="ctr"/>
            <a:r>
              <a:rPr lang="en-US" sz="1600" dirty="0">
                <a:solidFill>
                  <a:schemeClr val="tx1"/>
                </a:solidFill>
              </a:rPr>
              <a:t>People from working class backgrounds still face higher levels of unemployment, despite overall increases in employment (2019).</a:t>
            </a:r>
            <a:endParaRPr lang="en-GB" sz="1600" dirty="0">
              <a:solidFill>
                <a:schemeClr val="tx1"/>
              </a:solidFill>
            </a:endParaRPr>
          </a:p>
        </p:txBody>
      </p:sp>
      <p:sp>
        <p:nvSpPr>
          <p:cNvPr id="10" name="Rectangle 9">
            <a:extLst>
              <a:ext uri="{FF2B5EF4-FFF2-40B4-BE49-F238E27FC236}">
                <a16:creationId xmlns:a16="http://schemas.microsoft.com/office/drawing/2014/main" id="{7D396D5E-6583-42CC-B9B5-D158711D45D6}"/>
              </a:ext>
            </a:extLst>
          </p:cNvPr>
          <p:cNvSpPr/>
          <p:nvPr/>
        </p:nvSpPr>
        <p:spPr>
          <a:xfrm>
            <a:off x="7912100" y="3211286"/>
            <a:ext cx="2139950" cy="21399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lnSpc>
                <a:spcPct val="80000"/>
              </a:lnSpc>
            </a:pPr>
            <a:r>
              <a:rPr lang="en-US" sz="2400" b="1" dirty="0">
                <a:solidFill>
                  <a:schemeClr val="bg1"/>
                </a:solidFill>
              </a:rPr>
              <a:t>Gender Gap</a:t>
            </a:r>
            <a:endParaRPr lang="en-US" b="1" dirty="0">
              <a:solidFill>
                <a:schemeClr val="bg1"/>
              </a:solidFill>
            </a:endParaRPr>
          </a:p>
          <a:p>
            <a:pPr algn="ctr"/>
            <a:r>
              <a:rPr lang="en-US" sz="1600" dirty="0"/>
              <a:t>Even within professional jobs, women from working class backgrounds are paid 35 per cent less than men from more affluent backgrounds (2019). </a:t>
            </a:r>
            <a:endParaRPr lang="en-US" sz="1600" dirty="0">
              <a:cs typeface="Calibri"/>
            </a:endParaRPr>
          </a:p>
        </p:txBody>
      </p:sp>
      <p:sp>
        <p:nvSpPr>
          <p:cNvPr id="11" name="Rectangle 10">
            <a:extLst>
              <a:ext uri="{FF2B5EF4-FFF2-40B4-BE49-F238E27FC236}">
                <a16:creationId xmlns:a16="http://schemas.microsoft.com/office/drawing/2014/main" id="{5CED0902-1B4B-4392-B086-E7A3523A3CE2}"/>
              </a:ext>
            </a:extLst>
          </p:cNvPr>
          <p:cNvSpPr/>
          <p:nvPr/>
        </p:nvSpPr>
        <p:spPr>
          <a:xfrm>
            <a:off x="10052050" y="3211286"/>
            <a:ext cx="2139950" cy="2148840"/>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US" sz="2400" b="1" dirty="0">
                <a:solidFill>
                  <a:schemeClr val="tx1"/>
                </a:solidFill>
              </a:rPr>
              <a:t>Double Disadvantage</a:t>
            </a:r>
            <a:endParaRPr lang="en-US" sz="2300" b="1" dirty="0">
              <a:solidFill>
                <a:schemeClr val="tx1"/>
              </a:solidFill>
            </a:endParaRPr>
          </a:p>
          <a:p>
            <a:pPr algn="ctr"/>
            <a:r>
              <a:rPr lang="en-US" sz="1600" dirty="0">
                <a:solidFill>
                  <a:schemeClr val="tx1"/>
                </a:solidFill>
              </a:rPr>
              <a:t>Just 21 per cent of people with disabilities from working class backgrounds enter the highest occupations (2019).</a:t>
            </a:r>
            <a:endParaRPr lang="en-GB" sz="1600" dirty="0">
              <a:solidFill>
                <a:schemeClr val="tx1"/>
              </a:solidFill>
            </a:endParaRPr>
          </a:p>
        </p:txBody>
      </p:sp>
      <p:sp>
        <p:nvSpPr>
          <p:cNvPr id="12" name="Rectangle 11">
            <a:extLst>
              <a:ext uri="{FF2B5EF4-FFF2-40B4-BE49-F238E27FC236}">
                <a16:creationId xmlns:a16="http://schemas.microsoft.com/office/drawing/2014/main" id="{3C2D564A-90DD-4DD5-B408-91C526BAC954}"/>
              </a:ext>
            </a:extLst>
          </p:cNvPr>
          <p:cNvSpPr/>
          <p:nvPr/>
        </p:nvSpPr>
        <p:spPr>
          <a:xfrm>
            <a:off x="3632200" y="1071336"/>
            <a:ext cx="2139950" cy="2148840"/>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US" sz="2400" b="1" dirty="0">
                <a:solidFill>
                  <a:schemeClr val="tx1"/>
                </a:solidFill>
              </a:rPr>
              <a:t>Employment</a:t>
            </a:r>
            <a:endParaRPr lang="en-US" sz="2300" b="1" dirty="0">
              <a:solidFill>
                <a:schemeClr val="tx1"/>
              </a:solidFill>
            </a:endParaRPr>
          </a:p>
          <a:p>
            <a:pPr algn="ctr"/>
            <a:r>
              <a:rPr lang="en-US" sz="1600" dirty="0">
                <a:solidFill>
                  <a:schemeClr val="tx1"/>
                </a:solidFill>
              </a:rPr>
              <a:t>Those from better off backgrounds are almost 80 per cent more likely to be in a professional job than their working class peers (2019).</a:t>
            </a:r>
            <a:endParaRPr lang="en-US" sz="1600" dirty="0">
              <a:solidFill>
                <a:schemeClr val="tx1"/>
              </a:solidFill>
              <a:cs typeface="Calibri"/>
            </a:endParaRPr>
          </a:p>
        </p:txBody>
      </p:sp>
      <p:sp>
        <p:nvSpPr>
          <p:cNvPr id="13" name="Rectangle 12">
            <a:extLst>
              <a:ext uri="{FF2B5EF4-FFF2-40B4-BE49-F238E27FC236}">
                <a16:creationId xmlns:a16="http://schemas.microsoft.com/office/drawing/2014/main" id="{3BF47CE9-C879-44DA-BCE3-DECFD2D9C56B}"/>
              </a:ext>
            </a:extLst>
          </p:cNvPr>
          <p:cNvSpPr/>
          <p:nvPr/>
        </p:nvSpPr>
        <p:spPr>
          <a:xfrm>
            <a:off x="5772150" y="1071336"/>
            <a:ext cx="2139950" cy="21399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lnSpc>
                <a:spcPct val="80000"/>
              </a:lnSpc>
            </a:pPr>
            <a:r>
              <a:rPr lang="en-US" sz="2400" b="1" dirty="0">
                <a:solidFill>
                  <a:schemeClr val="bg1"/>
                </a:solidFill>
              </a:rPr>
              <a:t>Migration</a:t>
            </a:r>
            <a:endParaRPr lang="en-US" b="1" dirty="0">
              <a:solidFill>
                <a:schemeClr val="bg1"/>
              </a:solidFill>
            </a:endParaRPr>
          </a:p>
          <a:p>
            <a:pPr algn="ctr">
              <a:lnSpc>
                <a:spcPct val="80000"/>
              </a:lnSpc>
            </a:pPr>
            <a:r>
              <a:rPr lang="en-US" sz="1500" dirty="0"/>
              <a:t>Moving regions can often help social mobility, but those from working class backgrounds move regions less and are less likely to move to London, where the largest proportion of new jobs are created (2019).</a:t>
            </a:r>
            <a:endParaRPr lang="en-US" sz="1500" dirty="0">
              <a:cs typeface="Calibri"/>
            </a:endParaRPr>
          </a:p>
        </p:txBody>
      </p:sp>
      <p:sp>
        <p:nvSpPr>
          <p:cNvPr id="14" name="Rectangle 13">
            <a:extLst>
              <a:ext uri="{FF2B5EF4-FFF2-40B4-BE49-F238E27FC236}">
                <a16:creationId xmlns:a16="http://schemas.microsoft.com/office/drawing/2014/main" id="{4F8E26CA-7DE5-4AE8-9597-44B9A4F45D24}"/>
              </a:ext>
            </a:extLst>
          </p:cNvPr>
          <p:cNvSpPr/>
          <p:nvPr/>
        </p:nvSpPr>
        <p:spPr>
          <a:xfrm>
            <a:off x="7912100" y="1071336"/>
            <a:ext cx="2139950" cy="2148840"/>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US" sz="2400" b="1" dirty="0">
                <a:solidFill>
                  <a:schemeClr val="tx1"/>
                </a:solidFill>
              </a:rPr>
              <a:t>Income (1)</a:t>
            </a:r>
            <a:endParaRPr lang="en-US" sz="2300" b="1" dirty="0">
              <a:solidFill>
                <a:schemeClr val="tx1"/>
              </a:solidFill>
            </a:endParaRPr>
          </a:p>
          <a:p>
            <a:pPr algn="ctr">
              <a:lnSpc>
                <a:spcPct val="90000"/>
              </a:lnSpc>
            </a:pPr>
            <a:r>
              <a:rPr lang="en-US" sz="1500" dirty="0">
                <a:solidFill>
                  <a:schemeClr val="tx1"/>
                </a:solidFill>
              </a:rPr>
              <a:t>Those from working class backgrounds earn 24 per cent less a year than those from professional backgrounds, predominantly due to the jobs they end up in (2019). </a:t>
            </a:r>
            <a:endParaRPr lang="en-US" sz="1500" dirty="0">
              <a:solidFill>
                <a:schemeClr val="tx1"/>
              </a:solidFill>
              <a:cs typeface="Calibri"/>
            </a:endParaRPr>
          </a:p>
        </p:txBody>
      </p:sp>
      <p:sp>
        <p:nvSpPr>
          <p:cNvPr id="15" name="Rectangle 14">
            <a:extLst>
              <a:ext uri="{FF2B5EF4-FFF2-40B4-BE49-F238E27FC236}">
                <a16:creationId xmlns:a16="http://schemas.microsoft.com/office/drawing/2014/main" id="{D50788A6-990E-488F-9DD7-8D5F1D0625DC}"/>
              </a:ext>
            </a:extLst>
          </p:cNvPr>
          <p:cNvSpPr/>
          <p:nvPr/>
        </p:nvSpPr>
        <p:spPr>
          <a:xfrm>
            <a:off x="10052050" y="1084671"/>
            <a:ext cx="2139950" cy="21399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ctr"/>
          <a:lstStyle/>
          <a:p>
            <a:pPr algn="ctr">
              <a:lnSpc>
                <a:spcPct val="80000"/>
              </a:lnSpc>
            </a:pPr>
            <a:r>
              <a:rPr lang="en-US" sz="2400" b="1" dirty="0">
                <a:solidFill>
                  <a:schemeClr val="bg1"/>
                </a:solidFill>
              </a:rPr>
              <a:t>Income (2)</a:t>
            </a:r>
            <a:endParaRPr lang="en-US" b="1" dirty="0">
              <a:solidFill>
                <a:schemeClr val="bg1"/>
              </a:solidFill>
            </a:endParaRPr>
          </a:p>
          <a:p>
            <a:pPr algn="ctr">
              <a:lnSpc>
                <a:spcPct val="85000"/>
              </a:lnSpc>
            </a:pPr>
            <a:r>
              <a:rPr lang="en-US" sz="1500" dirty="0"/>
              <a:t>Even when those from working-class backgrounds are successful in entering professional occupations, they earn on average 17 per cent less than their more privileged colleagues (2019). </a:t>
            </a:r>
            <a:endParaRPr lang="en-US" sz="1500" dirty="0">
              <a:cs typeface="Calibri"/>
            </a:endParaRPr>
          </a:p>
        </p:txBody>
      </p:sp>
      <p:sp>
        <p:nvSpPr>
          <p:cNvPr id="17" name="TextBox 16">
            <a:extLst>
              <a:ext uri="{FF2B5EF4-FFF2-40B4-BE49-F238E27FC236}">
                <a16:creationId xmlns:a16="http://schemas.microsoft.com/office/drawing/2014/main" id="{E4CC2E86-2BB4-4DF9-8E01-E4938EA3CDDB}"/>
              </a:ext>
            </a:extLst>
          </p:cNvPr>
          <p:cNvSpPr txBox="1"/>
          <p:nvPr/>
        </p:nvSpPr>
        <p:spPr>
          <a:xfrm>
            <a:off x="464948" y="5469848"/>
            <a:ext cx="11539845" cy="369332"/>
          </a:xfrm>
          <a:prstGeom prst="rect">
            <a:avLst/>
          </a:prstGeom>
          <a:noFill/>
        </p:spPr>
        <p:txBody>
          <a:bodyPr wrap="square" lIns="91440" tIns="45720" rIns="91440" bIns="45720" anchor="t">
            <a:spAutoFit/>
          </a:bodyPr>
          <a:lstStyle/>
          <a:p>
            <a:pPr algn="r"/>
            <a:r>
              <a:rPr lang="en-US" b="1" i="1" dirty="0">
                <a:solidFill>
                  <a:schemeClr val="bg1">
                    <a:lumMod val="50000"/>
                  </a:schemeClr>
                </a:solidFill>
              </a:rPr>
              <a:t>Social Mobility Commission, 2019, </a:t>
            </a:r>
            <a:r>
              <a:rPr lang="en-US" i="1" dirty="0">
                <a:solidFill>
                  <a:schemeClr val="bg1">
                    <a:lumMod val="50000"/>
                  </a:schemeClr>
                </a:solidFill>
              </a:rPr>
              <a:t>State of the Nation 2019 (and 2023): Social Mobility in Great Britain</a:t>
            </a:r>
            <a:endParaRPr lang="en-GB" i="1" dirty="0">
              <a:solidFill>
                <a:schemeClr val="bg1">
                  <a:lumMod val="50000"/>
                </a:schemeClr>
              </a:solidFill>
            </a:endParaRPr>
          </a:p>
        </p:txBody>
      </p:sp>
      <p:pic>
        <p:nvPicPr>
          <p:cNvPr id="20" name="Picture 19">
            <a:extLst>
              <a:ext uri="{FF2B5EF4-FFF2-40B4-BE49-F238E27FC236}">
                <a16:creationId xmlns:a16="http://schemas.microsoft.com/office/drawing/2014/main" id="{A5C309DD-BEB8-48D7-B626-C8D3A8D3EFA1}"/>
              </a:ext>
            </a:extLst>
          </p:cNvPr>
          <p:cNvPicPr>
            <a:picLocks noChangeAspect="1"/>
          </p:cNvPicPr>
          <p:nvPr/>
        </p:nvPicPr>
        <p:blipFill rotWithShape="1">
          <a:blip r:embed="rId12"/>
          <a:srcRect t="1127" r="982"/>
          <a:stretch/>
        </p:blipFill>
        <p:spPr>
          <a:xfrm rot="16200000">
            <a:off x="-1398269" y="2469605"/>
            <a:ext cx="4288790" cy="1492249"/>
          </a:xfrm>
          <a:prstGeom prst="rect">
            <a:avLst/>
          </a:prstGeom>
        </p:spPr>
      </p:pic>
      <p:sp>
        <p:nvSpPr>
          <p:cNvPr id="21" name="Rectangle 20">
            <a:extLst>
              <a:ext uri="{FF2B5EF4-FFF2-40B4-BE49-F238E27FC236}">
                <a16:creationId xmlns:a16="http://schemas.microsoft.com/office/drawing/2014/main" id="{A2064056-71C1-41BA-B8AA-EFB0C07FF9A6}"/>
              </a:ext>
            </a:extLst>
          </p:cNvPr>
          <p:cNvSpPr/>
          <p:nvPr/>
        </p:nvSpPr>
        <p:spPr>
          <a:xfrm>
            <a:off x="1492250" y="1071336"/>
            <a:ext cx="2139950" cy="21399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20" rIns="36000" bIns="45720" rtlCol="0" anchor="t"/>
          <a:lstStyle/>
          <a:p>
            <a:pPr algn="ctr">
              <a:lnSpc>
                <a:spcPct val="80000"/>
              </a:lnSpc>
            </a:pPr>
            <a:r>
              <a:rPr lang="en-US" sz="2300" b="1" dirty="0">
                <a:solidFill>
                  <a:srgbClr val="CDCDCD"/>
                </a:solidFill>
                <a:cs typeface="Calibri"/>
              </a:rPr>
              <a:t>Degree</a:t>
            </a:r>
          </a:p>
          <a:p>
            <a:pPr algn="ctr">
              <a:lnSpc>
                <a:spcPct val="80000"/>
              </a:lnSpc>
            </a:pPr>
            <a:endParaRPr lang="en-US" sz="2300" b="1" dirty="0">
              <a:solidFill>
                <a:srgbClr val="CDCDCD"/>
              </a:solidFill>
              <a:cs typeface="Calibri"/>
            </a:endParaRPr>
          </a:p>
          <a:p>
            <a:pPr algn="ctr">
              <a:lnSpc>
                <a:spcPct val="80000"/>
              </a:lnSpc>
            </a:pPr>
            <a:r>
              <a:rPr lang="en-US" sz="1400" dirty="0">
                <a:solidFill>
                  <a:srgbClr val="CDCDCD"/>
                </a:solidFill>
                <a:cs typeface="Calibri"/>
              </a:rPr>
              <a:t> 71% of those from  higher professional backgrounds  achieve 2:1 and 1 class degrees compared with just over a quarter (27%) of those from lower working class backgrounds (2023).</a:t>
            </a:r>
          </a:p>
          <a:p>
            <a:pPr algn="ctr">
              <a:lnSpc>
                <a:spcPct val="80000"/>
              </a:lnSpc>
            </a:pPr>
            <a:endParaRPr lang="en-US" sz="2300" b="1" dirty="0">
              <a:solidFill>
                <a:srgbClr val="CDCDCD"/>
              </a:solidFill>
              <a:cs typeface="Calibri"/>
            </a:endParaRPr>
          </a:p>
          <a:p>
            <a:pPr algn="ctr">
              <a:lnSpc>
                <a:spcPct val="80000"/>
              </a:lnSpc>
            </a:pPr>
            <a:endParaRPr lang="en-US" sz="2300" b="1" dirty="0">
              <a:solidFill>
                <a:srgbClr val="CDCDCD"/>
              </a:solidFill>
              <a:cs typeface="Calibri"/>
            </a:endParaRPr>
          </a:p>
        </p:txBody>
      </p:sp>
      <p:sp>
        <p:nvSpPr>
          <p:cNvPr id="18" name="AutoShape 14" descr="Angle,symbol,black - Home Icon Grey Png, Transparent Png - kindpng">
            <a:extLst>
              <a:ext uri="{FF2B5EF4-FFF2-40B4-BE49-F238E27FC236}">
                <a16:creationId xmlns:a16="http://schemas.microsoft.com/office/drawing/2014/main" id="{4FD3DB68-38E3-4F0D-8572-670F95C996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AutoShape 18" descr="Jobless, retrench, retrenchment, unemployed, unemployment icon - Download  on Iconfinder">
            <a:extLst>
              <a:ext uri="{FF2B5EF4-FFF2-40B4-BE49-F238E27FC236}">
                <a16:creationId xmlns:a16="http://schemas.microsoft.com/office/drawing/2014/main" id="{7276D942-3826-4A6C-9385-359951C2927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5723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8B1B-7C08-4498-86CA-CB2F6AED8C9A}"/>
              </a:ext>
            </a:extLst>
          </p:cNvPr>
          <p:cNvSpPr>
            <a:spLocks noGrp="1"/>
          </p:cNvSpPr>
          <p:nvPr>
            <p:ph type="title"/>
          </p:nvPr>
        </p:nvSpPr>
        <p:spPr/>
        <p:txBody>
          <a:bodyPr/>
          <a:lstStyle/>
          <a:p>
            <a:r>
              <a:rPr lang="en-US" b="1" u="sng" dirty="0">
                <a:cs typeface="Calibri Light"/>
              </a:rPr>
              <a:t>Definition of disadvantaged</a:t>
            </a:r>
            <a:endParaRPr lang="en-US" b="1" u="sng" dirty="0" err="1"/>
          </a:p>
        </p:txBody>
      </p:sp>
      <p:pic>
        <p:nvPicPr>
          <p:cNvPr id="5" name="Picture 5" descr="A picture containing graphics, toy, stool&#10;&#10;Description generated with very high confidence">
            <a:extLst>
              <a:ext uri="{FF2B5EF4-FFF2-40B4-BE49-F238E27FC236}">
                <a16:creationId xmlns:a16="http://schemas.microsoft.com/office/drawing/2014/main" id="{E31DFDB2-96E8-423E-80A9-56ACC9951CE4}"/>
              </a:ext>
            </a:extLst>
          </p:cNvPr>
          <p:cNvPicPr>
            <a:picLocks noChangeAspect="1"/>
          </p:cNvPicPr>
          <p:nvPr/>
        </p:nvPicPr>
        <p:blipFill>
          <a:blip r:embed="rId2"/>
          <a:stretch>
            <a:fillRect/>
          </a:stretch>
        </p:blipFill>
        <p:spPr>
          <a:xfrm>
            <a:off x="2891287" y="1487993"/>
            <a:ext cx="6409426" cy="4090013"/>
          </a:xfrm>
          <a:prstGeom prst="rect">
            <a:avLst/>
          </a:prstGeom>
        </p:spPr>
      </p:pic>
    </p:spTree>
    <p:extLst>
      <p:ext uri="{BB962C8B-B14F-4D97-AF65-F5344CB8AC3E}">
        <p14:creationId xmlns:p14="http://schemas.microsoft.com/office/powerpoint/2010/main" val="347015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6284-F993-4627-9534-21F564216096}"/>
              </a:ext>
            </a:extLst>
          </p:cNvPr>
          <p:cNvSpPr>
            <a:spLocks noGrp="1"/>
          </p:cNvSpPr>
          <p:nvPr>
            <p:ph type="title"/>
          </p:nvPr>
        </p:nvSpPr>
        <p:spPr/>
        <p:txBody>
          <a:bodyPr/>
          <a:lstStyle/>
          <a:p>
            <a:r>
              <a:rPr lang="en-US" b="1" u="sng" dirty="0">
                <a:cs typeface="Calibri Light"/>
              </a:rPr>
              <a:t>Definition of disadvantaged</a:t>
            </a:r>
          </a:p>
        </p:txBody>
      </p:sp>
      <p:sp>
        <p:nvSpPr>
          <p:cNvPr id="4" name="TextBox 3">
            <a:extLst>
              <a:ext uri="{FF2B5EF4-FFF2-40B4-BE49-F238E27FC236}">
                <a16:creationId xmlns:a16="http://schemas.microsoft.com/office/drawing/2014/main" id="{A805CB80-8AFF-4EAD-B538-980A30A044AB}"/>
              </a:ext>
            </a:extLst>
          </p:cNvPr>
          <p:cNvSpPr txBox="1"/>
          <p:nvPr/>
        </p:nvSpPr>
        <p:spPr>
          <a:xfrm>
            <a:off x="842514" y="1662023"/>
            <a:ext cx="364897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cs typeface="Calibri"/>
              </a:rPr>
              <a:t>Free School Meals - ever 6</a:t>
            </a:r>
          </a:p>
          <a:p>
            <a:r>
              <a:rPr lang="en-US" sz="2400" dirty="0">
                <a:latin typeface="Calibri Light"/>
                <a:cs typeface="Calibri"/>
              </a:rPr>
              <a:t>Looked after Children</a:t>
            </a:r>
          </a:p>
          <a:p>
            <a:r>
              <a:rPr lang="en-US" sz="2400" dirty="0">
                <a:latin typeface="Calibri Light"/>
                <a:cs typeface="Calibri"/>
              </a:rPr>
              <a:t>Post Looked after children</a:t>
            </a:r>
          </a:p>
          <a:p>
            <a:r>
              <a:rPr lang="en-US" sz="2400" dirty="0">
                <a:latin typeface="Calibri Light"/>
                <a:cs typeface="Calibri"/>
              </a:rPr>
              <a:t>Service Children – ever 6 </a:t>
            </a:r>
          </a:p>
          <a:p>
            <a:r>
              <a:rPr lang="en-US" sz="2400" dirty="0">
                <a:latin typeface="Calibri Light"/>
                <a:cs typeface="Calibri"/>
              </a:rPr>
              <a:t>Adopted </a:t>
            </a:r>
          </a:p>
        </p:txBody>
      </p:sp>
      <p:pic>
        <p:nvPicPr>
          <p:cNvPr id="5" name="Picture 5" descr="A picture containing graphics, toy, stool&#10;&#10;Description generated with very high confidence">
            <a:extLst>
              <a:ext uri="{FF2B5EF4-FFF2-40B4-BE49-F238E27FC236}">
                <a16:creationId xmlns:a16="http://schemas.microsoft.com/office/drawing/2014/main" id="{EBFC9232-7201-4C2B-85D4-5A3B3A7BD897}"/>
              </a:ext>
            </a:extLst>
          </p:cNvPr>
          <p:cNvPicPr>
            <a:picLocks noChangeAspect="1"/>
          </p:cNvPicPr>
          <p:nvPr/>
        </p:nvPicPr>
        <p:blipFill>
          <a:blip r:embed="rId3"/>
          <a:stretch>
            <a:fillRect/>
          </a:stretch>
        </p:blipFill>
        <p:spPr>
          <a:xfrm>
            <a:off x="4479985" y="1506201"/>
            <a:ext cx="6409426" cy="4090013"/>
          </a:xfrm>
          <a:prstGeom prst="rect">
            <a:avLst/>
          </a:prstGeom>
        </p:spPr>
      </p:pic>
    </p:spTree>
    <p:extLst>
      <p:ext uri="{BB962C8B-B14F-4D97-AF65-F5344CB8AC3E}">
        <p14:creationId xmlns:p14="http://schemas.microsoft.com/office/powerpoint/2010/main" val="1534766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24;p23">
            <a:extLst>
              <a:ext uri="{FF2B5EF4-FFF2-40B4-BE49-F238E27FC236}">
                <a16:creationId xmlns:a16="http://schemas.microsoft.com/office/drawing/2014/main" id="{E429E82E-7767-49D0-B470-E33CA11A5057}"/>
              </a:ext>
            </a:extLst>
          </p:cNvPr>
          <p:cNvSpPr txBox="1"/>
          <p:nvPr/>
        </p:nvSpPr>
        <p:spPr>
          <a:xfrm>
            <a:off x="485541" y="340070"/>
            <a:ext cx="10061711" cy="1063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0" i="0" u="none" strike="noStrike" kern="1200" cap="none" spc="0" normalizeH="0" baseline="0" noProof="0" dirty="0">
                <a:ln>
                  <a:noFill/>
                </a:ln>
                <a:solidFill>
                  <a:srgbClr val="DA5B2A"/>
                </a:solidFill>
                <a:effectLst/>
                <a:uLnTx/>
                <a:uFillTx/>
                <a:latin typeface="Arial"/>
                <a:ea typeface="Arial"/>
                <a:cs typeface="Arial"/>
                <a:sym typeface="Arial"/>
              </a:rPr>
              <a:t>Support the drive for greater equity… </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A14740CF-3D3C-4C28-BE4D-51AC6C1601D2}"/>
              </a:ext>
            </a:extLst>
          </p:cNvPr>
          <p:cNvSpPr txBox="1"/>
          <p:nvPr/>
        </p:nvSpPr>
        <p:spPr>
          <a:xfrm>
            <a:off x="485541" y="1242240"/>
            <a:ext cx="6096000"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prstClr val="black"/>
                </a:solidFill>
                <a:effectLst/>
                <a:uLnTx/>
                <a:uFillTx/>
                <a:latin typeface="Calibri" panose="020F0502020204030204"/>
                <a:ea typeface="+mn-ea"/>
                <a:cs typeface="+mn-cs"/>
              </a:rPr>
              <a:t>‘Everyone should be able to make what they can of themselves, and where they end up should not be dictated by where they began. This should be the case for every single young person.’</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The Rt Hon Damian Hinds MP</a:t>
            </a:r>
          </a:p>
        </p:txBody>
      </p:sp>
      <p:pic>
        <p:nvPicPr>
          <p:cNvPr id="2050" name="Picture 2" descr="A picture illustrating the concepts of equality, equity and justice. Courtesy of Courtesy Advancing Equity and Inclusion: A Guide for Municipalities, by City for All Women Initiative (CAWI), Ottawa">
            <a:extLst>
              <a:ext uri="{FF2B5EF4-FFF2-40B4-BE49-F238E27FC236}">
                <a16:creationId xmlns:a16="http://schemas.microsoft.com/office/drawing/2014/main" id="{B73A4716-6060-4497-A733-F865A5609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541" y="2796511"/>
            <a:ext cx="5317440" cy="37214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9597779F-0129-47D4-B436-5B74B918AD78}"/>
              </a:ext>
            </a:extLst>
          </p:cNvPr>
          <p:cNvSpPr>
            <a:spLocks noChangeArrowheads="1"/>
          </p:cNvSpPr>
          <p:nvPr/>
        </p:nvSpPr>
        <p:spPr bwMode="auto">
          <a:xfrm>
            <a:off x="6644506" y="5344159"/>
            <a:ext cx="1721318" cy="142765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2">
            <a:extLst>
              <a:ext uri="{FF2B5EF4-FFF2-40B4-BE49-F238E27FC236}">
                <a16:creationId xmlns:a16="http://schemas.microsoft.com/office/drawing/2014/main" id="{308D49FB-7F52-4CBB-8DBF-B7132DC2D4FA}"/>
              </a:ext>
            </a:extLst>
          </p:cNvPr>
          <p:cNvSpPr>
            <a:spLocks noChangeArrowheads="1"/>
          </p:cNvSpPr>
          <p:nvPr/>
        </p:nvSpPr>
        <p:spPr bwMode="auto">
          <a:xfrm>
            <a:off x="8428789" y="5344159"/>
            <a:ext cx="1622943" cy="143781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2">
            <a:extLst>
              <a:ext uri="{FF2B5EF4-FFF2-40B4-BE49-F238E27FC236}">
                <a16:creationId xmlns:a16="http://schemas.microsoft.com/office/drawing/2014/main" id="{5A92C324-6309-423F-94BF-5E501FCA9BE0}"/>
              </a:ext>
            </a:extLst>
          </p:cNvPr>
          <p:cNvSpPr>
            <a:spLocks noChangeArrowheads="1"/>
          </p:cNvSpPr>
          <p:nvPr/>
        </p:nvSpPr>
        <p:spPr bwMode="auto">
          <a:xfrm>
            <a:off x="10177661" y="5333998"/>
            <a:ext cx="1736951" cy="143781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13187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mary Induction Day 2020-21" id="{191F015D-F899-3945-A7C1-BD5E8B050B2F}" vid="{8FCB3C38-51AC-C245-BB76-5818A6482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2E06CCAC8A0D4BA74115CABCBF9A58" ma:contentTypeVersion="13" ma:contentTypeDescription="Create a new document." ma:contentTypeScope="" ma:versionID="799c8c5290d230c526cfd41d7570d43a">
  <xsd:schema xmlns:xsd="http://www.w3.org/2001/XMLSchema" xmlns:xs="http://www.w3.org/2001/XMLSchema" xmlns:p="http://schemas.microsoft.com/office/2006/metadata/properties" xmlns:ns3="2b0eb4a8-dd7a-40e4-90b1-efb0426251b2" xmlns:ns4="b95e37e7-f921-48e8-b025-06dc2da4d0fe" targetNamespace="http://schemas.microsoft.com/office/2006/metadata/properties" ma:root="true" ma:fieldsID="84d1ee2cb4876689309e418b007c477b" ns3:_="" ns4:_="">
    <xsd:import namespace="2b0eb4a8-dd7a-40e4-90b1-efb0426251b2"/>
    <xsd:import namespace="b95e37e7-f921-48e8-b025-06dc2da4d0fe"/>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eb4a8-dd7a-40e4-90b1-efb0426251b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5e37e7-f921-48e8-b025-06dc2da4d0f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0FE9A4-9F5E-4340-8E81-DEE7BE836BCC}">
  <ds:schemaRefs>
    <ds:schemaRef ds:uri="2b0eb4a8-dd7a-40e4-90b1-efb0426251b2"/>
    <ds:schemaRef ds:uri="http://purl.org/dc/terms/"/>
    <ds:schemaRef ds:uri="http://schemas.openxmlformats.org/package/2006/metadata/core-properties"/>
    <ds:schemaRef ds:uri="b95e37e7-f921-48e8-b025-06dc2da4d0f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4F50500-DA23-41DC-AE6C-EE3B66DB1B76}">
  <ds:schemaRefs>
    <ds:schemaRef ds:uri="http://schemas.microsoft.com/sharepoint/v3/contenttype/forms"/>
  </ds:schemaRefs>
</ds:datastoreItem>
</file>

<file path=customXml/itemProps3.xml><?xml version="1.0" encoding="utf-8"?>
<ds:datastoreItem xmlns:ds="http://schemas.openxmlformats.org/officeDocument/2006/customXml" ds:itemID="{95A634B7-DC76-4F4E-8646-1F1E39921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0eb4a8-dd7a-40e4-90b1-efb0426251b2"/>
    <ds:schemaRef ds:uri="b95e37e7-f921-48e8-b025-06dc2da4d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Summary Primary Induction Day 2020-21</Template>
  <TotalTime>8420</TotalTime>
  <Words>3362</Words>
  <Application>Microsoft Office PowerPoint</Application>
  <PresentationFormat>Widescreen</PresentationFormat>
  <Paragraphs>372</Paragraphs>
  <Slides>58</Slides>
  <Notes>13</Notes>
  <HiddenSlides>0</HiddenSlides>
  <MMClips>1</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Links to CCF – learn that...</vt:lpstr>
      <vt:lpstr>Links to CCF – learn how to...</vt:lpstr>
      <vt:lpstr>PowerPoint Presentation</vt:lpstr>
      <vt:lpstr>PowerPoint Presentation</vt:lpstr>
      <vt:lpstr>Definition of disadvantaged</vt:lpstr>
      <vt:lpstr>Definition of disadvantaged</vt:lpstr>
      <vt:lpstr>PowerPoint Presentation</vt:lpstr>
      <vt:lpstr>PowerPoint Presentation</vt:lpstr>
      <vt:lpstr>PowerPoint Presentation</vt:lpstr>
      <vt:lpstr>The National Context</vt:lpstr>
      <vt:lpstr>1986, Stanovich. </vt:lpstr>
      <vt:lpstr>PowerPoint Presentation</vt:lpstr>
      <vt:lpstr>PowerPoint Presentation</vt:lpstr>
      <vt:lpstr>Why is there the need to focus on the disadvantaged?</vt:lpstr>
      <vt:lpstr>Evidence </vt:lpstr>
      <vt:lpstr>Data Analysis</vt:lpstr>
      <vt:lpstr>Barriers to learning and achivement</vt:lpstr>
      <vt:lpstr>Multi-faceted Problem </vt:lpstr>
      <vt:lpstr>PowerPoint Presentation</vt:lpstr>
      <vt:lpstr>PowerPoint Presentation</vt:lpstr>
      <vt:lpstr>PowerPoint Presentation</vt:lpstr>
      <vt:lpstr>Monitoring.</vt:lpstr>
      <vt:lpstr>Build relationships.</vt:lpstr>
      <vt:lpstr>High quality teaching and support for all.</vt:lpstr>
      <vt:lpstr>Assistance with organisation.</vt:lpstr>
      <vt:lpstr>Links with families.</vt:lpstr>
      <vt:lpstr>Equipment.</vt:lpstr>
      <vt:lpstr>Mentor.</vt:lpstr>
      <vt:lpstr>Examination preparation.</vt:lpstr>
      <vt:lpstr>Option choices.</vt:lpstr>
      <vt:lpstr>Cultural opportunities.</vt:lpstr>
      <vt:lpstr>Literacy, numeracy and oracy.</vt:lpstr>
      <vt:lpstr>Lifestyle.</vt:lpstr>
      <vt:lpstr>Classroom.</vt:lpstr>
      <vt:lpstr>Behaviour support.</vt:lpstr>
      <vt:lpstr>Agency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Mobility Commission State of the Nation Report 2023</vt:lpstr>
      <vt:lpstr>The New Stateman. Article about the independent school system. </vt:lpstr>
    </vt:vector>
  </TitlesOfParts>
  <Company>Carmel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Monita Atkinson</cp:lastModifiedBy>
  <cp:revision>1056</cp:revision>
  <cp:lastPrinted>2022-02-16T16:45:48Z</cp:lastPrinted>
  <dcterms:created xsi:type="dcterms:W3CDTF">2020-07-14T16:13:08Z</dcterms:created>
  <dcterms:modified xsi:type="dcterms:W3CDTF">2024-02-01T11:37:34Z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0x010100EA2E06CCAC8A0D4BA74115CABCBF9A58</vt:lpwstr>
  </property>
</Properties>
</file>