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4993" r:id="rId2"/>
  </p:sldMasterIdLst>
  <p:notesMasterIdLst>
    <p:notesMasterId r:id="rId33"/>
  </p:notesMasterIdLst>
  <p:handoutMasterIdLst>
    <p:handoutMasterId r:id="rId34"/>
  </p:handoutMasterIdLst>
  <p:sldIdLst>
    <p:sldId id="491" r:id="rId3"/>
    <p:sldId id="492" r:id="rId4"/>
    <p:sldId id="493" r:id="rId5"/>
    <p:sldId id="455" r:id="rId6"/>
    <p:sldId id="471" r:id="rId7"/>
    <p:sldId id="497" r:id="rId8"/>
    <p:sldId id="499" r:id="rId9"/>
    <p:sldId id="500" r:id="rId10"/>
    <p:sldId id="498" r:id="rId11"/>
    <p:sldId id="462" r:id="rId12"/>
    <p:sldId id="517" r:id="rId13"/>
    <p:sldId id="495" r:id="rId14"/>
    <p:sldId id="520" r:id="rId15"/>
    <p:sldId id="503" r:id="rId16"/>
    <p:sldId id="505" r:id="rId17"/>
    <p:sldId id="523" r:id="rId18"/>
    <p:sldId id="524" r:id="rId19"/>
    <p:sldId id="525" r:id="rId20"/>
    <p:sldId id="504" r:id="rId21"/>
    <p:sldId id="506" r:id="rId22"/>
    <p:sldId id="507" r:id="rId23"/>
    <p:sldId id="508" r:id="rId24"/>
    <p:sldId id="518" r:id="rId25"/>
    <p:sldId id="510" r:id="rId26"/>
    <p:sldId id="511" r:id="rId27"/>
    <p:sldId id="513" r:id="rId28"/>
    <p:sldId id="514" r:id="rId29"/>
    <p:sldId id="516" r:id="rId30"/>
    <p:sldId id="521" r:id="rId31"/>
    <p:sldId id="522" r:id="rId32"/>
  </p:sldIdLst>
  <p:sldSz cx="12192000" cy="6858000"/>
  <p:notesSz cx="6884988" cy="100187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660066"/>
    <a:srgbClr val="3333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1BEAF-B4EE-44F6-9AC0-A38D2BC55336}" v="4" dt="2024-02-18T13:53:38.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1" autoAdjust="0"/>
    <p:restoredTop sz="71356" autoAdjust="0"/>
  </p:normalViewPr>
  <p:slideViewPr>
    <p:cSldViewPr>
      <p:cViewPr varScale="1">
        <p:scale>
          <a:sx n="66" d="100"/>
          <a:sy n="66" d="100"/>
        </p:scale>
        <p:origin x="900" y="51"/>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3312"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y Clarke" userId="ff977eee-a3dc-4a67-a98b-01135321f48a" providerId="ADAL" clId="{EEF1BEAF-B4EE-44F6-9AC0-A38D2BC55336}"/>
    <pc:docChg chg="custSel modSld sldOrd">
      <pc:chgData name="Judy Clarke" userId="ff977eee-a3dc-4a67-a98b-01135321f48a" providerId="ADAL" clId="{EEF1BEAF-B4EE-44F6-9AC0-A38D2BC55336}" dt="2024-02-22T11:26:32.497" v="1229" actId="20577"/>
      <pc:docMkLst>
        <pc:docMk/>
      </pc:docMkLst>
      <pc:sldChg chg="modSp mod modNotesTx">
        <pc:chgData name="Judy Clarke" userId="ff977eee-a3dc-4a67-a98b-01135321f48a" providerId="ADAL" clId="{EEF1BEAF-B4EE-44F6-9AC0-A38D2BC55336}" dt="2024-02-22T11:09:38.615" v="854" actId="20577"/>
        <pc:sldMkLst>
          <pc:docMk/>
          <pc:sldMk cId="1626564645" sldId="455"/>
        </pc:sldMkLst>
        <pc:spChg chg="mod">
          <ac:chgData name="Judy Clarke" userId="ff977eee-a3dc-4a67-a98b-01135321f48a" providerId="ADAL" clId="{EEF1BEAF-B4EE-44F6-9AC0-A38D2BC55336}" dt="2024-02-22T11:09:38.615" v="854" actId="20577"/>
          <ac:spMkLst>
            <pc:docMk/>
            <pc:sldMk cId="1626564645" sldId="455"/>
            <ac:spMk id="8" creationId="{1BCB0AFA-FD0C-4F25-8AE8-3B2467AE4BBF}"/>
          </ac:spMkLst>
        </pc:spChg>
      </pc:sldChg>
      <pc:sldChg chg="modNotesTx">
        <pc:chgData name="Judy Clarke" userId="ff977eee-a3dc-4a67-a98b-01135321f48a" providerId="ADAL" clId="{EEF1BEAF-B4EE-44F6-9AC0-A38D2BC55336}" dt="2024-02-22T11:17:41.188" v="1111" actId="20577"/>
        <pc:sldMkLst>
          <pc:docMk/>
          <pc:sldMk cId="560965767" sldId="462"/>
        </pc:sldMkLst>
      </pc:sldChg>
      <pc:sldChg chg="modNotesTx">
        <pc:chgData name="Judy Clarke" userId="ff977eee-a3dc-4a67-a98b-01135321f48a" providerId="ADAL" clId="{EEF1BEAF-B4EE-44F6-9AC0-A38D2BC55336}" dt="2024-02-22T11:05:28.681" v="767" actId="255"/>
        <pc:sldMkLst>
          <pc:docMk/>
          <pc:sldMk cId="1235056394" sldId="471"/>
        </pc:sldMkLst>
      </pc:sldChg>
      <pc:sldChg chg="modSp mod">
        <pc:chgData name="Judy Clarke" userId="ff977eee-a3dc-4a67-a98b-01135321f48a" providerId="ADAL" clId="{EEF1BEAF-B4EE-44F6-9AC0-A38D2BC55336}" dt="2024-02-22T10:58:40.102" v="533" actId="113"/>
        <pc:sldMkLst>
          <pc:docMk/>
          <pc:sldMk cId="3805095253" sldId="491"/>
        </pc:sldMkLst>
        <pc:spChg chg="mod">
          <ac:chgData name="Judy Clarke" userId="ff977eee-a3dc-4a67-a98b-01135321f48a" providerId="ADAL" clId="{EEF1BEAF-B4EE-44F6-9AC0-A38D2BC55336}" dt="2024-02-22T10:58:40.102" v="533" actId="113"/>
          <ac:spMkLst>
            <pc:docMk/>
            <pc:sldMk cId="3805095253" sldId="491"/>
            <ac:spMk id="4" creationId="{B5A52E74-B345-4238-845C-B554D75B9F3E}"/>
          </ac:spMkLst>
        </pc:spChg>
      </pc:sldChg>
      <pc:sldChg chg="modSp mod modNotesTx">
        <pc:chgData name="Judy Clarke" userId="ff977eee-a3dc-4a67-a98b-01135321f48a" providerId="ADAL" clId="{EEF1BEAF-B4EE-44F6-9AC0-A38D2BC55336}" dt="2024-02-22T11:02:51.560" v="664" actId="20577"/>
        <pc:sldMkLst>
          <pc:docMk/>
          <pc:sldMk cId="1674093931" sldId="493"/>
        </pc:sldMkLst>
        <pc:spChg chg="mod">
          <ac:chgData name="Judy Clarke" userId="ff977eee-a3dc-4a67-a98b-01135321f48a" providerId="ADAL" clId="{EEF1BEAF-B4EE-44F6-9AC0-A38D2BC55336}" dt="2024-02-22T11:02:51.560" v="664" actId="20577"/>
          <ac:spMkLst>
            <pc:docMk/>
            <pc:sldMk cId="1674093931" sldId="493"/>
            <ac:spMk id="5" creationId="{8C51EB76-CAB1-4108-8C71-6B60F622E173}"/>
          </ac:spMkLst>
        </pc:spChg>
        <pc:spChg chg="mod">
          <ac:chgData name="Judy Clarke" userId="ff977eee-a3dc-4a67-a98b-01135321f48a" providerId="ADAL" clId="{EEF1BEAF-B4EE-44F6-9AC0-A38D2BC55336}" dt="2024-02-22T11:01:07.799" v="601" actId="113"/>
          <ac:spMkLst>
            <pc:docMk/>
            <pc:sldMk cId="1674093931" sldId="493"/>
            <ac:spMk id="8" creationId="{8201359E-C2D4-4C15-94C3-807F252C4D56}"/>
          </ac:spMkLst>
        </pc:spChg>
      </pc:sldChg>
      <pc:sldChg chg="modNotesTx">
        <pc:chgData name="Judy Clarke" userId="ff977eee-a3dc-4a67-a98b-01135321f48a" providerId="ADAL" clId="{EEF1BEAF-B4EE-44F6-9AC0-A38D2BC55336}" dt="2024-02-18T13:46:03.449" v="363" actId="20577"/>
        <pc:sldMkLst>
          <pc:docMk/>
          <pc:sldMk cId="2896892763" sldId="495"/>
        </pc:sldMkLst>
      </pc:sldChg>
      <pc:sldChg chg="modSp mod modNotesTx">
        <pc:chgData name="Judy Clarke" userId="ff977eee-a3dc-4a67-a98b-01135321f48a" providerId="ADAL" clId="{EEF1BEAF-B4EE-44F6-9AC0-A38D2BC55336}" dt="2024-02-22T11:10:40.249" v="879" actId="1076"/>
        <pc:sldMkLst>
          <pc:docMk/>
          <pc:sldMk cId="1977059379" sldId="497"/>
        </pc:sldMkLst>
        <pc:spChg chg="mod">
          <ac:chgData name="Judy Clarke" userId="ff977eee-a3dc-4a67-a98b-01135321f48a" providerId="ADAL" clId="{EEF1BEAF-B4EE-44F6-9AC0-A38D2BC55336}" dt="2024-02-22T11:10:40.249" v="879" actId="1076"/>
          <ac:spMkLst>
            <pc:docMk/>
            <pc:sldMk cId="1977059379" sldId="497"/>
            <ac:spMk id="6" creationId="{62A2BC47-DFF0-214D-9A7A-FF100D536BA8}"/>
          </ac:spMkLst>
        </pc:spChg>
      </pc:sldChg>
      <pc:sldChg chg="modSp mod modNotesTx">
        <pc:chgData name="Judy Clarke" userId="ff977eee-a3dc-4a67-a98b-01135321f48a" providerId="ADAL" clId="{EEF1BEAF-B4EE-44F6-9AC0-A38D2BC55336}" dt="2024-02-22T11:13:46.325" v="1019" actId="6549"/>
        <pc:sldMkLst>
          <pc:docMk/>
          <pc:sldMk cId="3692410191" sldId="498"/>
        </pc:sldMkLst>
        <pc:spChg chg="mod">
          <ac:chgData name="Judy Clarke" userId="ff977eee-a3dc-4a67-a98b-01135321f48a" providerId="ADAL" clId="{EEF1BEAF-B4EE-44F6-9AC0-A38D2BC55336}" dt="2024-02-22T11:12:49.015" v="950" actId="113"/>
          <ac:spMkLst>
            <pc:docMk/>
            <pc:sldMk cId="3692410191" sldId="498"/>
            <ac:spMk id="5" creationId="{122CB7E8-BD3C-4E91-9F97-FCC2A86C8441}"/>
          </ac:spMkLst>
        </pc:spChg>
      </pc:sldChg>
      <pc:sldChg chg="modSp mod ord modNotesTx">
        <pc:chgData name="Judy Clarke" userId="ff977eee-a3dc-4a67-a98b-01135321f48a" providerId="ADAL" clId="{EEF1BEAF-B4EE-44F6-9AC0-A38D2BC55336}" dt="2024-02-22T11:15:50.731" v="1053" actId="20577"/>
        <pc:sldMkLst>
          <pc:docMk/>
          <pc:sldMk cId="2729710142" sldId="499"/>
        </pc:sldMkLst>
        <pc:spChg chg="mod">
          <ac:chgData name="Judy Clarke" userId="ff977eee-a3dc-4a67-a98b-01135321f48a" providerId="ADAL" clId="{EEF1BEAF-B4EE-44F6-9AC0-A38D2BC55336}" dt="2024-02-22T11:15:50.731" v="1053" actId="20577"/>
          <ac:spMkLst>
            <pc:docMk/>
            <pc:sldMk cId="2729710142" sldId="499"/>
            <ac:spMk id="2" creationId="{14551A53-C814-7F4F-BD6F-DB29BEE578CA}"/>
          </ac:spMkLst>
        </pc:spChg>
      </pc:sldChg>
      <pc:sldChg chg="modSp mod ord modNotesTx">
        <pc:chgData name="Judy Clarke" userId="ff977eee-a3dc-4a67-a98b-01135321f48a" providerId="ADAL" clId="{EEF1BEAF-B4EE-44F6-9AC0-A38D2BC55336}" dt="2024-02-22T11:16:30.382" v="1059" actId="255"/>
        <pc:sldMkLst>
          <pc:docMk/>
          <pc:sldMk cId="451081266" sldId="500"/>
        </pc:sldMkLst>
        <pc:spChg chg="mod">
          <ac:chgData name="Judy Clarke" userId="ff977eee-a3dc-4a67-a98b-01135321f48a" providerId="ADAL" clId="{EEF1BEAF-B4EE-44F6-9AC0-A38D2BC55336}" dt="2024-02-22T11:16:30.382" v="1059" actId="255"/>
          <ac:spMkLst>
            <pc:docMk/>
            <pc:sldMk cId="451081266" sldId="500"/>
            <ac:spMk id="2" creationId="{14551A53-C814-7F4F-BD6F-DB29BEE578CA}"/>
          </ac:spMkLst>
        </pc:spChg>
      </pc:sldChg>
      <pc:sldChg chg="modSp mod modNotesTx">
        <pc:chgData name="Judy Clarke" userId="ff977eee-a3dc-4a67-a98b-01135321f48a" providerId="ADAL" clId="{EEF1BEAF-B4EE-44F6-9AC0-A38D2BC55336}" dt="2024-02-22T11:19:12.555" v="1136" actId="113"/>
        <pc:sldMkLst>
          <pc:docMk/>
          <pc:sldMk cId="3854645394" sldId="505"/>
        </pc:sldMkLst>
        <pc:spChg chg="mod">
          <ac:chgData name="Judy Clarke" userId="ff977eee-a3dc-4a67-a98b-01135321f48a" providerId="ADAL" clId="{EEF1BEAF-B4EE-44F6-9AC0-A38D2BC55336}" dt="2024-02-22T11:19:12.555" v="1136" actId="113"/>
          <ac:spMkLst>
            <pc:docMk/>
            <pc:sldMk cId="3854645394" sldId="505"/>
            <ac:spMk id="4" creationId="{343CBAA4-9631-4E48-A193-7744DCEB66A6}"/>
          </ac:spMkLst>
        </pc:spChg>
      </pc:sldChg>
      <pc:sldChg chg="modSp mod modNotesTx">
        <pc:chgData name="Judy Clarke" userId="ff977eee-a3dc-4a67-a98b-01135321f48a" providerId="ADAL" clId="{EEF1BEAF-B4EE-44F6-9AC0-A38D2BC55336}" dt="2024-02-22T11:24:35.842" v="1217" actId="113"/>
        <pc:sldMkLst>
          <pc:docMk/>
          <pc:sldMk cId="2332527509" sldId="507"/>
        </pc:sldMkLst>
        <pc:spChg chg="mod">
          <ac:chgData name="Judy Clarke" userId="ff977eee-a3dc-4a67-a98b-01135321f48a" providerId="ADAL" clId="{EEF1BEAF-B4EE-44F6-9AC0-A38D2BC55336}" dt="2024-02-22T11:24:08.869" v="1213" actId="20577"/>
          <ac:spMkLst>
            <pc:docMk/>
            <pc:sldMk cId="2332527509" sldId="507"/>
            <ac:spMk id="23555" creationId="{EDA853B1-791E-477F-9673-57EFAEB9B398}"/>
          </ac:spMkLst>
        </pc:spChg>
      </pc:sldChg>
      <pc:sldChg chg="modSp mod">
        <pc:chgData name="Judy Clarke" userId="ff977eee-a3dc-4a67-a98b-01135321f48a" providerId="ADAL" clId="{EEF1BEAF-B4EE-44F6-9AC0-A38D2BC55336}" dt="2024-02-22T11:25:46.897" v="1225" actId="13926"/>
        <pc:sldMkLst>
          <pc:docMk/>
          <pc:sldMk cId="3121833933" sldId="508"/>
        </pc:sldMkLst>
        <pc:spChg chg="mod">
          <ac:chgData name="Judy Clarke" userId="ff977eee-a3dc-4a67-a98b-01135321f48a" providerId="ADAL" clId="{EEF1BEAF-B4EE-44F6-9AC0-A38D2BC55336}" dt="2024-02-22T11:25:46.897" v="1225" actId="13926"/>
          <ac:spMkLst>
            <pc:docMk/>
            <pc:sldMk cId="3121833933" sldId="508"/>
            <ac:spMk id="23555" creationId="{EDA853B1-791E-477F-9673-57EFAEB9B398}"/>
          </ac:spMkLst>
        </pc:spChg>
      </pc:sldChg>
      <pc:sldChg chg="modSp mod">
        <pc:chgData name="Judy Clarke" userId="ff977eee-a3dc-4a67-a98b-01135321f48a" providerId="ADAL" clId="{EEF1BEAF-B4EE-44F6-9AC0-A38D2BC55336}" dt="2024-02-22T11:26:32.497" v="1229" actId="20577"/>
        <pc:sldMkLst>
          <pc:docMk/>
          <pc:sldMk cId="994017558" sldId="511"/>
        </pc:sldMkLst>
        <pc:spChg chg="mod">
          <ac:chgData name="Judy Clarke" userId="ff977eee-a3dc-4a67-a98b-01135321f48a" providerId="ADAL" clId="{EEF1BEAF-B4EE-44F6-9AC0-A38D2BC55336}" dt="2024-02-22T11:26:32.497" v="1229" actId="20577"/>
          <ac:spMkLst>
            <pc:docMk/>
            <pc:sldMk cId="994017558" sldId="511"/>
            <ac:spMk id="11" creationId="{39BFEE52-915C-46B3-8319-1F55ADB088DB}"/>
          </ac:spMkLst>
        </pc:spChg>
      </pc:sldChg>
      <pc:sldChg chg="modNotesTx">
        <pc:chgData name="Judy Clarke" userId="ff977eee-a3dc-4a67-a98b-01135321f48a" providerId="ADAL" clId="{EEF1BEAF-B4EE-44F6-9AC0-A38D2BC55336}" dt="2024-02-18T13:58:43.005" v="515" actId="20577"/>
        <pc:sldMkLst>
          <pc:docMk/>
          <pc:sldMk cId="1122709970" sldId="513"/>
        </pc:sldMkLst>
      </pc:sldChg>
      <pc:sldChg chg="modSp mod">
        <pc:chgData name="Judy Clarke" userId="ff977eee-a3dc-4a67-a98b-01135321f48a" providerId="ADAL" clId="{EEF1BEAF-B4EE-44F6-9AC0-A38D2BC55336}" dt="2024-02-18T13:58:57.935" v="519" actId="20577"/>
        <pc:sldMkLst>
          <pc:docMk/>
          <pc:sldMk cId="3007607235" sldId="514"/>
        </pc:sldMkLst>
        <pc:spChg chg="mod">
          <ac:chgData name="Judy Clarke" userId="ff977eee-a3dc-4a67-a98b-01135321f48a" providerId="ADAL" clId="{EEF1BEAF-B4EE-44F6-9AC0-A38D2BC55336}" dt="2024-02-18T13:58:57.935" v="519" actId="20577"/>
          <ac:spMkLst>
            <pc:docMk/>
            <pc:sldMk cId="3007607235" sldId="514"/>
            <ac:spMk id="3" creationId="{49DFF58C-0B28-4DBE-BB6F-FE59C86D04F0}"/>
          </ac:spMkLst>
        </pc:spChg>
      </pc:sldChg>
      <pc:sldChg chg="modNotesTx">
        <pc:chgData name="Judy Clarke" userId="ff977eee-a3dc-4a67-a98b-01135321f48a" providerId="ADAL" clId="{EEF1BEAF-B4EE-44F6-9AC0-A38D2BC55336}" dt="2024-02-22T11:18:01.085" v="1128" actId="20577"/>
        <pc:sldMkLst>
          <pc:docMk/>
          <pc:sldMk cId="2871119744" sldId="517"/>
        </pc:sldMkLst>
      </pc:sldChg>
      <pc:sldChg chg="modSp mod modNotesTx">
        <pc:chgData name="Judy Clarke" userId="ff977eee-a3dc-4a67-a98b-01135321f48a" providerId="ADAL" clId="{EEF1BEAF-B4EE-44F6-9AC0-A38D2BC55336}" dt="2024-02-22T11:20:25.713" v="1138" actId="14100"/>
        <pc:sldMkLst>
          <pc:docMk/>
          <pc:sldMk cId="1538410669" sldId="523"/>
        </pc:sldMkLst>
        <pc:spChg chg="mod">
          <ac:chgData name="Judy Clarke" userId="ff977eee-a3dc-4a67-a98b-01135321f48a" providerId="ADAL" clId="{EEF1BEAF-B4EE-44F6-9AC0-A38D2BC55336}" dt="2024-02-22T11:20:25.713" v="1138" actId="14100"/>
          <ac:spMkLst>
            <pc:docMk/>
            <pc:sldMk cId="1538410669" sldId="523"/>
            <ac:spMk id="4" creationId="{343CBAA4-9631-4E48-A193-7744DCEB66A6}"/>
          </ac:spMkLst>
        </pc:spChg>
      </pc:sldChg>
      <pc:sldChg chg="modSp mod modNotesTx">
        <pc:chgData name="Judy Clarke" userId="ff977eee-a3dc-4a67-a98b-01135321f48a" providerId="ADAL" clId="{EEF1BEAF-B4EE-44F6-9AC0-A38D2BC55336}" dt="2024-02-22T11:21:12.759" v="1146" actId="20577"/>
        <pc:sldMkLst>
          <pc:docMk/>
          <pc:sldMk cId="1966110399" sldId="524"/>
        </pc:sldMkLst>
        <pc:spChg chg="mod">
          <ac:chgData name="Judy Clarke" userId="ff977eee-a3dc-4a67-a98b-01135321f48a" providerId="ADAL" clId="{EEF1BEAF-B4EE-44F6-9AC0-A38D2BC55336}" dt="2024-02-22T11:20:20.979" v="1137" actId="1076"/>
          <ac:spMkLst>
            <pc:docMk/>
            <pc:sldMk cId="1966110399" sldId="524"/>
            <ac:spMk id="4" creationId="{343CBAA4-9631-4E48-A193-7744DCEB66A6}"/>
          </ac:spMkLst>
        </pc:spChg>
        <pc:spChg chg="mod">
          <ac:chgData name="Judy Clarke" userId="ff977eee-a3dc-4a67-a98b-01135321f48a" providerId="ADAL" clId="{EEF1BEAF-B4EE-44F6-9AC0-A38D2BC55336}" dt="2024-02-22T11:20:39.323" v="1139" actId="255"/>
          <ac:spMkLst>
            <pc:docMk/>
            <pc:sldMk cId="1966110399" sldId="524"/>
            <ac:spMk id="23555" creationId="{EDA853B1-791E-477F-9673-57EFAEB9B398}"/>
          </ac:spMkLst>
        </pc:spChg>
      </pc:sldChg>
      <pc:sldChg chg="modSp mod modNotesTx">
        <pc:chgData name="Judy Clarke" userId="ff977eee-a3dc-4a67-a98b-01135321f48a" providerId="ADAL" clId="{EEF1BEAF-B4EE-44F6-9AC0-A38D2BC55336}" dt="2024-02-22T11:23:34.505" v="1209" actId="1076"/>
        <pc:sldMkLst>
          <pc:docMk/>
          <pc:sldMk cId="2548174237" sldId="525"/>
        </pc:sldMkLst>
        <pc:spChg chg="mod">
          <ac:chgData name="Judy Clarke" userId="ff977eee-a3dc-4a67-a98b-01135321f48a" providerId="ADAL" clId="{EEF1BEAF-B4EE-44F6-9AC0-A38D2BC55336}" dt="2024-02-22T11:23:34.505" v="1209" actId="1076"/>
          <ac:spMkLst>
            <pc:docMk/>
            <pc:sldMk cId="2548174237" sldId="525"/>
            <ac:spMk id="3" creationId="{7728DEDF-227D-EB55-6645-6222F71060EA}"/>
          </ac:spMkLst>
        </pc:spChg>
        <pc:spChg chg="mod">
          <ac:chgData name="Judy Clarke" userId="ff977eee-a3dc-4a67-a98b-01135321f48a" providerId="ADAL" clId="{EEF1BEAF-B4EE-44F6-9AC0-A38D2BC55336}" dt="2024-02-22T11:23:13.843" v="1205" actId="14100"/>
          <ac:spMkLst>
            <pc:docMk/>
            <pc:sldMk cId="2548174237" sldId="525"/>
            <ac:spMk id="4" creationId="{343CBAA4-9631-4E48-A193-7744DCEB66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39B786-F762-44A3-8E77-F813D287EA27}"/>
              </a:ext>
            </a:extLst>
          </p:cNvPr>
          <p:cNvSpPr>
            <a:spLocks noGrp="1"/>
          </p:cNvSpPr>
          <p:nvPr>
            <p:ph type="hdr" sz="quarter"/>
          </p:nvPr>
        </p:nvSpPr>
        <p:spPr>
          <a:xfrm>
            <a:off x="0" y="0"/>
            <a:ext cx="2983548" cy="501337"/>
          </a:xfrm>
          <a:prstGeom prst="rect">
            <a:avLst/>
          </a:prstGeom>
        </p:spPr>
        <p:txBody>
          <a:bodyPr vert="horz" lIns="92391" tIns="46195" rIns="92391" bIns="46195"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CC7AB785-F1D9-4D84-9CB9-3D90E30E9508}"/>
              </a:ext>
            </a:extLst>
          </p:cNvPr>
          <p:cNvSpPr>
            <a:spLocks noGrp="1"/>
          </p:cNvSpPr>
          <p:nvPr>
            <p:ph type="dt" sz="quarter" idx="1"/>
          </p:nvPr>
        </p:nvSpPr>
        <p:spPr>
          <a:xfrm>
            <a:off x="3899832" y="0"/>
            <a:ext cx="2983548" cy="501337"/>
          </a:xfrm>
          <a:prstGeom prst="rect">
            <a:avLst/>
          </a:prstGeom>
        </p:spPr>
        <p:txBody>
          <a:bodyPr vert="horz" lIns="92391" tIns="46195" rIns="92391" bIns="46195" rtlCol="0"/>
          <a:lstStyle>
            <a:lvl1pPr algn="r" eaLnBrk="1" hangingPunct="1">
              <a:defRPr sz="1200">
                <a:latin typeface="Arial" charset="0"/>
              </a:defRPr>
            </a:lvl1pPr>
          </a:lstStyle>
          <a:p>
            <a:pPr>
              <a:defRPr/>
            </a:pPr>
            <a:fld id="{C23E2575-07B9-436E-AAF5-A11F1A3CDDCE}" type="datetimeFigureOut">
              <a:rPr lang="en-GB"/>
              <a:pPr>
                <a:defRPr/>
              </a:pPr>
              <a:t>22/02/2024</a:t>
            </a:fld>
            <a:endParaRPr lang="en-GB"/>
          </a:p>
        </p:txBody>
      </p:sp>
      <p:sp>
        <p:nvSpPr>
          <p:cNvPr id="4" name="Footer Placeholder 3">
            <a:extLst>
              <a:ext uri="{FF2B5EF4-FFF2-40B4-BE49-F238E27FC236}">
                <a16:creationId xmlns:a16="http://schemas.microsoft.com/office/drawing/2014/main" id="{432714EE-7E71-4D84-AF27-5ABDDDFD31C7}"/>
              </a:ext>
            </a:extLst>
          </p:cNvPr>
          <p:cNvSpPr>
            <a:spLocks noGrp="1"/>
          </p:cNvSpPr>
          <p:nvPr>
            <p:ph type="ftr" sz="quarter" idx="2"/>
          </p:nvPr>
        </p:nvSpPr>
        <p:spPr>
          <a:xfrm>
            <a:off x="0" y="9515776"/>
            <a:ext cx="2983548" cy="501336"/>
          </a:xfrm>
          <a:prstGeom prst="rect">
            <a:avLst/>
          </a:prstGeom>
        </p:spPr>
        <p:txBody>
          <a:bodyPr vert="horz" lIns="92391" tIns="46195" rIns="92391" bIns="46195" rtlCol="0" anchor="b"/>
          <a:lstStyle>
            <a:lvl1pPr algn="l" eaLnBrk="1" hangingPunct="1">
              <a:defRPr sz="1200">
                <a:latin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5B60A27C-5BFF-4208-AF74-94580BCE0260}"/>
              </a:ext>
            </a:extLst>
          </p:cNvPr>
          <p:cNvSpPr>
            <a:spLocks noGrp="1"/>
          </p:cNvSpPr>
          <p:nvPr>
            <p:ph type="sldNum" sz="quarter" idx="3"/>
          </p:nvPr>
        </p:nvSpPr>
        <p:spPr>
          <a:xfrm>
            <a:off x="3899832" y="9515776"/>
            <a:ext cx="2983548" cy="501336"/>
          </a:xfrm>
          <a:prstGeom prst="rect">
            <a:avLst/>
          </a:prstGeom>
        </p:spPr>
        <p:txBody>
          <a:bodyPr vert="horz" wrap="square" lIns="92391" tIns="46195" rIns="92391" bIns="46195" numCol="1" anchor="b" anchorCtr="0" compatLnSpc="1">
            <a:prstTxWarp prst="textNoShape">
              <a:avLst/>
            </a:prstTxWarp>
          </a:bodyPr>
          <a:lstStyle>
            <a:lvl1pPr algn="r" eaLnBrk="1" hangingPunct="1">
              <a:defRPr sz="1200"/>
            </a:lvl1pPr>
          </a:lstStyle>
          <a:p>
            <a:pPr>
              <a:defRPr/>
            </a:pPr>
            <a:fld id="{E18AA3B3-2E07-47EC-8FD1-B42B041A8F2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B070772-A19B-49AA-94CC-DBE67250A4A6}"/>
              </a:ext>
            </a:extLst>
          </p:cNvPr>
          <p:cNvSpPr>
            <a:spLocks noGrp="1" noChangeArrowheads="1"/>
          </p:cNvSpPr>
          <p:nvPr>
            <p:ph type="hdr" sz="quarter"/>
          </p:nvPr>
        </p:nvSpPr>
        <p:spPr bwMode="auto">
          <a:xfrm>
            <a:off x="0" y="0"/>
            <a:ext cx="2983548" cy="501337"/>
          </a:xfrm>
          <a:prstGeom prst="rect">
            <a:avLst/>
          </a:prstGeom>
          <a:noFill/>
          <a:ln w="9525">
            <a:noFill/>
            <a:miter lim="800000"/>
            <a:headEnd/>
            <a:tailEnd/>
          </a:ln>
          <a:effectLst/>
        </p:spPr>
        <p:txBody>
          <a:bodyPr vert="horz" wrap="square" lIns="92391" tIns="46195" rIns="92391" bIns="46195" numCol="1" anchor="t" anchorCtr="0" compatLnSpc="1">
            <a:prstTxWarp prst="textNoShape">
              <a:avLst/>
            </a:prstTxWarp>
          </a:bodyPr>
          <a:lstStyle>
            <a:lvl1pPr eaLnBrk="0" hangingPunct="0">
              <a:defRPr sz="1200">
                <a:latin typeface="Arial" charset="0"/>
              </a:defRPr>
            </a:lvl1pPr>
          </a:lstStyle>
          <a:p>
            <a:pPr>
              <a:defRPr/>
            </a:pPr>
            <a:endParaRPr lang="en-GB"/>
          </a:p>
        </p:txBody>
      </p:sp>
      <p:sp>
        <p:nvSpPr>
          <p:cNvPr id="90115" name="Rectangle 3">
            <a:extLst>
              <a:ext uri="{FF2B5EF4-FFF2-40B4-BE49-F238E27FC236}">
                <a16:creationId xmlns:a16="http://schemas.microsoft.com/office/drawing/2014/main" id="{D596A894-67C6-4D11-9DA3-8FC3AB60C21C}"/>
              </a:ext>
            </a:extLst>
          </p:cNvPr>
          <p:cNvSpPr>
            <a:spLocks noGrp="1" noChangeArrowheads="1"/>
          </p:cNvSpPr>
          <p:nvPr>
            <p:ph type="dt" idx="1"/>
          </p:nvPr>
        </p:nvSpPr>
        <p:spPr bwMode="auto">
          <a:xfrm>
            <a:off x="3899832" y="0"/>
            <a:ext cx="2983548" cy="501337"/>
          </a:xfrm>
          <a:prstGeom prst="rect">
            <a:avLst/>
          </a:prstGeom>
          <a:noFill/>
          <a:ln w="9525">
            <a:noFill/>
            <a:miter lim="800000"/>
            <a:headEnd/>
            <a:tailEnd/>
          </a:ln>
          <a:effectLst/>
        </p:spPr>
        <p:txBody>
          <a:bodyPr vert="horz" wrap="square" lIns="92391" tIns="46195" rIns="92391" bIns="46195" numCol="1" anchor="t" anchorCtr="0" compatLnSpc="1">
            <a:prstTxWarp prst="textNoShape">
              <a:avLst/>
            </a:prstTxWarp>
          </a:bodyPr>
          <a:lstStyle>
            <a:lvl1pPr algn="r" eaLnBrk="0" hangingPunct="0">
              <a:defRPr sz="1200">
                <a:latin typeface="Arial" charset="0"/>
              </a:defRPr>
            </a:lvl1pPr>
          </a:lstStyle>
          <a:p>
            <a:pPr>
              <a:defRPr/>
            </a:pPr>
            <a:fld id="{C80A94F6-A0CB-4BD5-8C76-A58E96A2B249}" type="datetimeFigureOut">
              <a:rPr lang="en-GB"/>
              <a:pPr>
                <a:defRPr/>
              </a:pPr>
              <a:t>22/02/2024</a:t>
            </a:fld>
            <a:endParaRPr lang="en-GB"/>
          </a:p>
        </p:txBody>
      </p:sp>
      <p:sp>
        <p:nvSpPr>
          <p:cNvPr id="6148" name="Rectangle 4">
            <a:extLst>
              <a:ext uri="{FF2B5EF4-FFF2-40B4-BE49-F238E27FC236}">
                <a16:creationId xmlns:a16="http://schemas.microsoft.com/office/drawing/2014/main" id="{48772054-5673-4D23-BE7E-2706F87F130F}"/>
              </a:ext>
            </a:extLst>
          </p:cNvPr>
          <p:cNvSpPr>
            <a:spLocks noGrp="1" noRot="1" noChangeAspect="1" noChangeArrowheads="1" noTextEdit="1"/>
          </p:cNvSpPr>
          <p:nvPr>
            <p:ph type="sldImg" idx="2"/>
          </p:nvPr>
        </p:nvSpPr>
        <p:spPr bwMode="auto">
          <a:xfrm>
            <a:off x="101600" y="750888"/>
            <a:ext cx="6681788"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7" name="Rectangle 5">
            <a:extLst>
              <a:ext uri="{FF2B5EF4-FFF2-40B4-BE49-F238E27FC236}">
                <a16:creationId xmlns:a16="http://schemas.microsoft.com/office/drawing/2014/main" id="{BE48869C-40C1-4DF6-B3EC-3427DAD7FCC3}"/>
              </a:ext>
            </a:extLst>
          </p:cNvPr>
          <p:cNvSpPr>
            <a:spLocks noGrp="1" noChangeArrowheads="1"/>
          </p:cNvSpPr>
          <p:nvPr>
            <p:ph type="body" sz="quarter" idx="3"/>
          </p:nvPr>
        </p:nvSpPr>
        <p:spPr bwMode="auto">
          <a:xfrm>
            <a:off x="688017" y="4758688"/>
            <a:ext cx="5508955" cy="4508821"/>
          </a:xfrm>
          <a:prstGeom prst="rect">
            <a:avLst/>
          </a:prstGeom>
          <a:noFill/>
          <a:ln w="9525">
            <a:noFill/>
            <a:miter lim="800000"/>
            <a:headEnd/>
            <a:tailEnd/>
          </a:ln>
          <a:effectLst/>
        </p:spPr>
        <p:txBody>
          <a:bodyPr vert="horz" wrap="square" lIns="92391" tIns="46195" rIns="92391" bIns="4619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0118" name="Rectangle 6">
            <a:extLst>
              <a:ext uri="{FF2B5EF4-FFF2-40B4-BE49-F238E27FC236}">
                <a16:creationId xmlns:a16="http://schemas.microsoft.com/office/drawing/2014/main" id="{66BD713F-218F-4797-9E1B-DBCC385A98AC}"/>
              </a:ext>
            </a:extLst>
          </p:cNvPr>
          <p:cNvSpPr>
            <a:spLocks noGrp="1" noChangeArrowheads="1"/>
          </p:cNvSpPr>
          <p:nvPr>
            <p:ph type="ftr" sz="quarter" idx="4"/>
          </p:nvPr>
        </p:nvSpPr>
        <p:spPr bwMode="auto">
          <a:xfrm>
            <a:off x="0" y="9515776"/>
            <a:ext cx="2983548" cy="501336"/>
          </a:xfrm>
          <a:prstGeom prst="rect">
            <a:avLst/>
          </a:prstGeom>
          <a:noFill/>
          <a:ln w="9525">
            <a:noFill/>
            <a:miter lim="800000"/>
            <a:headEnd/>
            <a:tailEnd/>
          </a:ln>
          <a:effectLst/>
        </p:spPr>
        <p:txBody>
          <a:bodyPr vert="horz" wrap="square" lIns="92391" tIns="46195" rIns="92391" bIns="46195" numCol="1" anchor="b" anchorCtr="0" compatLnSpc="1">
            <a:prstTxWarp prst="textNoShape">
              <a:avLst/>
            </a:prstTxWarp>
          </a:bodyPr>
          <a:lstStyle>
            <a:lvl1pPr eaLnBrk="0" hangingPunct="0">
              <a:defRPr sz="1200">
                <a:latin typeface="Arial" charset="0"/>
              </a:defRPr>
            </a:lvl1pPr>
          </a:lstStyle>
          <a:p>
            <a:pPr>
              <a:defRPr/>
            </a:pPr>
            <a:endParaRPr lang="en-GB"/>
          </a:p>
        </p:txBody>
      </p:sp>
      <p:sp>
        <p:nvSpPr>
          <p:cNvPr id="90119" name="Rectangle 7">
            <a:extLst>
              <a:ext uri="{FF2B5EF4-FFF2-40B4-BE49-F238E27FC236}">
                <a16:creationId xmlns:a16="http://schemas.microsoft.com/office/drawing/2014/main" id="{6B053285-586B-4AAA-B499-85D66FB4EA16}"/>
              </a:ext>
            </a:extLst>
          </p:cNvPr>
          <p:cNvSpPr>
            <a:spLocks noGrp="1" noChangeArrowheads="1"/>
          </p:cNvSpPr>
          <p:nvPr>
            <p:ph type="sldNum" sz="quarter" idx="5"/>
          </p:nvPr>
        </p:nvSpPr>
        <p:spPr bwMode="auto">
          <a:xfrm>
            <a:off x="3899832" y="9515776"/>
            <a:ext cx="2983548" cy="501336"/>
          </a:xfrm>
          <a:prstGeom prst="rect">
            <a:avLst/>
          </a:prstGeom>
          <a:noFill/>
          <a:ln w="9525">
            <a:noFill/>
            <a:miter lim="800000"/>
            <a:headEnd/>
            <a:tailEnd/>
          </a:ln>
          <a:effectLst/>
        </p:spPr>
        <p:txBody>
          <a:bodyPr vert="horz" wrap="square" lIns="92391" tIns="46195" rIns="92391" bIns="46195" numCol="1" anchor="b" anchorCtr="0" compatLnSpc="1">
            <a:prstTxWarp prst="textNoShape">
              <a:avLst/>
            </a:prstTxWarp>
          </a:bodyPr>
          <a:lstStyle>
            <a:lvl1pPr algn="r">
              <a:defRPr sz="1200"/>
            </a:lvl1pPr>
          </a:lstStyle>
          <a:p>
            <a:pPr>
              <a:defRPr/>
            </a:pPr>
            <a:fld id="{477CA842-3499-49B1-9918-F57053B34F8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40343/2018-19_teacher_assessment_frameworks_at_the_end_of_key_stage_1_WEBHO.p"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a:t>
            </a:fld>
            <a:endParaRPr lang="en-GB" altLang="en-US"/>
          </a:p>
        </p:txBody>
      </p:sp>
    </p:spTree>
    <p:extLst>
      <p:ext uri="{BB962C8B-B14F-4D97-AF65-F5344CB8AC3E}">
        <p14:creationId xmlns:p14="http://schemas.microsoft.com/office/powerpoint/2010/main" val="521727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Detailed in handbook.</a:t>
            </a:r>
          </a:p>
          <a:p>
            <a:endParaRPr lang="en-GB" dirty="0"/>
          </a:p>
          <a:p>
            <a:r>
              <a:rPr lang="en-GB" dirty="0"/>
              <a:t>Will post supplementary material from Shirley Clarke on Moodle</a:t>
            </a:r>
          </a:p>
          <a:p>
            <a:r>
              <a:rPr lang="en-GB" dirty="0"/>
              <a:t>Also, Inside the Black Box article.</a:t>
            </a:r>
          </a:p>
          <a:p>
            <a:endParaRPr lang="en-GB" dirty="0"/>
          </a:p>
          <a:p>
            <a:r>
              <a:rPr lang="en-GB" dirty="0"/>
              <a:t>Names, particularly Shirley Clarke and Dylan Wiliam will become familiar – if not already</a:t>
            </a:r>
          </a:p>
          <a:p>
            <a:endParaRPr lang="en-GB" dirty="0"/>
          </a:p>
          <a:p>
            <a:r>
              <a:rPr lang="en-GB" dirty="0"/>
              <a:t>Where possible: identify recent research.</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10</a:t>
            </a:fld>
            <a:endParaRPr lang="en-GB" altLang="en-US"/>
          </a:p>
        </p:txBody>
      </p:sp>
    </p:spTree>
    <p:extLst>
      <p:ext uri="{BB962C8B-B14F-4D97-AF65-F5344CB8AC3E}">
        <p14:creationId xmlns:p14="http://schemas.microsoft.com/office/powerpoint/2010/main" val="500591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to know where pupils coming from – prior learning and going to… Only Y4 if Y3 secure!</a:t>
            </a:r>
          </a:p>
          <a:p>
            <a:endParaRPr lang="en-GB" dirty="0"/>
          </a:p>
          <a:p>
            <a:r>
              <a:rPr lang="en-GB" dirty="0"/>
              <a:t>Look at NC Purpose of Study and Aims – Mary Myatt (Moodle article).</a:t>
            </a:r>
          </a:p>
          <a:p>
            <a:endParaRPr lang="en-GB" dirty="0"/>
          </a:p>
          <a:p>
            <a:r>
              <a:rPr lang="en-GB" dirty="0"/>
              <a:t>EYFS now seen clearly as preparing for KS1, KS1 for KS2 and KS2 for KS3. So, if working with Y6, KS3 expectations may be relevant…</a:t>
            </a:r>
          </a:p>
          <a:p>
            <a:endParaRPr lang="en-GB" dirty="0"/>
          </a:p>
          <a:p>
            <a:r>
              <a:rPr lang="en-GB" dirty="0"/>
              <a:t>Will post material on Moodle.</a:t>
            </a:r>
          </a:p>
          <a:p>
            <a:r>
              <a:rPr lang="en-GB" dirty="0"/>
              <a:t>Please check weekly - Mondays</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11</a:t>
            </a:fld>
            <a:endParaRPr lang="en-GB" altLang="en-US"/>
          </a:p>
        </p:txBody>
      </p:sp>
    </p:spTree>
    <p:extLst>
      <p:ext uri="{BB962C8B-B14F-4D97-AF65-F5344CB8AC3E}">
        <p14:creationId xmlns:p14="http://schemas.microsoft.com/office/powerpoint/2010/main" val="3471184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on table.</a:t>
            </a:r>
          </a:p>
          <a:p>
            <a:r>
              <a:rPr lang="en-GB" dirty="0"/>
              <a:t>Jot down response and definition.</a:t>
            </a:r>
          </a:p>
          <a:p>
            <a:endParaRPr lang="en-GB" dirty="0"/>
          </a:p>
          <a:p>
            <a:r>
              <a:rPr lang="en-GB" dirty="0"/>
              <a:t>Spokesperson….</a:t>
            </a:r>
          </a:p>
          <a:p>
            <a:endParaRPr lang="en-GB" dirty="0"/>
          </a:p>
          <a:p>
            <a:r>
              <a:rPr lang="en-GB" b="1" dirty="0"/>
              <a:t>Break</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12</a:t>
            </a:fld>
            <a:endParaRPr lang="en-GB" altLang="en-US"/>
          </a:p>
        </p:txBody>
      </p:sp>
    </p:spTree>
    <p:extLst>
      <p:ext uri="{BB962C8B-B14F-4D97-AF65-F5344CB8AC3E}">
        <p14:creationId xmlns:p14="http://schemas.microsoft.com/office/powerpoint/2010/main" val="194380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on table.</a:t>
            </a:r>
          </a:p>
          <a:p>
            <a:r>
              <a:rPr lang="en-GB" dirty="0"/>
              <a:t>Jot down response and definition.</a:t>
            </a:r>
          </a:p>
          <a:p>
            <a:endParaRPr lang="en-GB" dirty="0"/>
          </a:p>
          <a:p>
            <a:r>
              <a:rPr lang="en-GB" dirty="0"/>
              <a:t>Spokesperson….</a:t>
            </a:r>
          </a:p>
          <a:p>
            <a:endParaRPr lang="en-GB" dirty="0"/>
          </a:p>
          <a:p>
            <a:r>
              <a:rPr lang="en-GB" b="1" dirty="0"/>
              <a:t>Break</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13</a:t>
            </a:fld>
            <a:endParaRPr lang="en-GB" altLang="en-US"/>
          </a:p>
        </p:txBody>
      </p:sp>
    </p:spTree>
    <p:extLst>
      <p:ext uri="{BB962C8B-B14F-4D97-AF65-F5344CB8AC3E}">
        <p14:creationId xmlns:p14="http://schemas.microsoft.com/office/powerpoint/2010/main" val="3193202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14</a:t>
            </a:fld>
            <a:endParaRPr lang="en-GB" altLang="en-US"/>
          </a:p>
        </p:txBody>
      </p:sp>
    </p:spTree>
    <p:extLst>
      <p:ext uri="{BB962C8B-B14F-4D97-AF65-F5344CB8AC3E}">
        <p14:creationId xmlns:p14="http://schemas.microsoft.com/office/powerpoint/2010/main" val="2897590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016" y="4649316"/>
            <a:ext cx="5508955" cy="5003196"/>
          </a:xfrm>
        </p:spPr>
        <p:txBody>
          <a:bodyPr/>
          <a:lstStyle/>
          <a:p>
            <a:r>
              <a:rPr lang="en-GB" sz="1000" dirty="0"/>
              <a:t>Assignment 2 will encourage you to address and evidence these standards.</a:t>
            </a:r>
          </a:p>
          <a:p>
            <a:r>
              <a:rPr lang="en-GB" sz="1000" dirty="0"/>
              <a:t>Standards identify </a:t>
            </a:r>
            <a:r>
              <a:rPr lang="en-GB" sz="1000" b="1" dirty="0"/>
              <a:t>your responsibility </a:t>
            </a:r>
            <a:r>
              <a:rPr lang="en-GB" sz="1000" dirty="0"/>
              <a:t>for pupils’ learning journeys.</a:t>
            </a:r>
          </a:p>
          <a:p>
            <a:endParaRPr lang="en-GB" sz="1000" b="1" dirty="0"/>
          </a:p>
          <a:p>
            <a:r>
              <a:rPr lang="en-GB" sz="1000" b="1" dirty="0"/>
              <a:t>Standard 2 </a:t>
            </a:r>
            <a:r>
              <a:rPr lang="en-GB" sz="1000" dirty="0"/>
              <a:t>talks about your accountability for attainment, progress and outcomes;</a:t>
            </a:r>
          </a:p>
          <a:p>
            <a:r>
              <a:rPr lang="en-GB" sz="1000" dirty="0"/>
              <a:t>Knowledge of </a:t>
            </a:r>
            <a:r>
              <a:rPr lang="en-GB" sz="1000" b="1" dirty="0"/>
              <a:t>pupils capabilities and prior knowledge as a starting point for planning. </a:t>
            </a:r>
            <a:r>
              <a:rPr lang="en-GB" sz="1000" b="0" dirty="0"/>
              <a:t>How do this? How often? </a:t>
            </a:r>
            <a:r>
              <a:rPr lang="en-GB" sz="1000" dirty="0"/>
              <a:t>Encouraging pupil reflection.</a:t>
            </a:r>
          </a:p>
          <a:p>
            <a:endParaRPr lang="en-GB" sz="1000" b="1" dirty="0"/>
          </a:p>
          <a:p>
            <a:r>
              <a:rPr lang="en-GB" sz="1000" b="1" dirty="0"/>
              <a:t>Standard 4 </a:t>
            </a:r>
            <a:r>
              <a:rPr lang="en-GB" sz="1000" dirty="0"/>
              <a:t>– engaging curriculum. How secure? How relevant? </a:t>
            </a:r>
          </a:p>
          <a:p>
            <a:r>
              <a:rPr lang="en-GB" sz="1000" dirty="0"/>
              <a:t>Should cover NC content sequentially… If not, NC then “at least as good…”</a:t>
            </a:r>
          </a:p>
          <a:p>
            <a:r>
              <a:rPr lang="en-GB" sz="1000" dirty="0"/>
              <a:t>Reflecting on the effectiveness of lessons.</a:t>
            </a:r>
          </a:p>
          <a:p>
            <a:r>
              <a:rPr lang="en-GB" sz="1000" dirty="0"/>
              <a:t>Checking on prior learning? Again, how?</a:t>
            </a:r>
          </a:p>
          <a:p>
            <a:endParaRPr lang="en-GB" sz="1000" b="1" dirty="0"/>
          </a:p>
          <a:p>
            <a:r>
              <a:rPr lang="en-GB" sz="1000" b="1" dirty="0"/>
              <a:t>Standard 5 </a:t>
            </a:r>
            <a:r>
              <a:rPr lang="en-GB" sz="1000" dirty="0"/>
              <a:t>– adapting teaching to address need.</a:t>
            </a:r>
          </a:p>
          <a:p>
            <a:r>
              <a:rPr lang="en-GB" sz="1000" dirty="0"/>
              <a:t>Differentiation or </a:t>
            </a:r>
            <a:r>
              <a:rPr lang="en-GB" sz="1000" b="1" dirty="0"/>
              <a:t>adapted learning</a:t>
            </a:r>
            <a:r>
              <a:rPr lang="en-GB" sz="1000" dirty="0"/>
              <a:t>?</a:t>
            </a:r>
          </a:p>
          <a:p>
            <a:endParaRPr lang="en-GB" sz="1000" b="1" dirty="0"/>
          </a:p>
          <a:p>
            <a:r>
              <a:rPr lang="en-GB" sz="1000" b="1" dirty="0"/>
              <a:t>Standard 6:</a:t>
            </a:r>
          </a:p>
          <a:p>
            <a:r>
              <a:rPr lang="en-GB" sz="1000" dirty="0"/>
              <a:t>How to assess? Across the curriculum Statutory assessment requirements.</a:t>
            </a:r>
          </a:p>
          <a:p>
            <a:r>
              <a:rPr lang="en-GB" sz="1000" dirty="0"/>
              <a:t>Use of data. What types of data are important?</a:t>
            </a:r>
          </a:p>
          <a:p>
            <a:r>
              <a:rPr lang="en-GB" sz="1000" dirty="0"/>
              <a:t>What do you consider to be assessment opportunities? When? </a:t>
            </a:r>
            <a:r>
              <a:rPr lang="en-GB" sz="1000" b="1" dirty="0"/>
              <a:t>Again, discuss this afternoon.</a:t>
            </a:r>
          </a:p>
          <a:p>
            <a:r>
              <a:rPr lang="en-GB" sz="1000" dirty="0"/>
              <a:t>Feedback. What do you feedback to? What are the principles of good feedback? How effective is your feedback? How often?</a:t>
            </a:r>
          </a:p>
          <a:p>
            <a:r>
              <a:rPr lang="en-GB" sz="1000" dirty="0"/>
              <a:t>What does school assessment/marking/feedback policy say? What is the title?</a:t>
            </a:r>
          </a:p>
          <a:p>
            <a:endParaRPr lang="en-GB" sz="1000" dirty="0"/>
          </a:p>
          <a:p>
            <a:r>
              <a:rPr lang="en-GB" sz="1000" dirty="0"/>
              <a:t>Could use these standards to structure Part A.</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15</a:t>
            </a:fld>
            <a:endParaRPr lang="en-GB" altLang="en-US"/>
          </a:p>
        </p:txBody>
      </p:sp>
    </p:spTree>
    <p:extLst>
      <p:ext uri="{BB962C8B-B14F-4D97-AF65-F5344CB8AC3E}">
        <p14:creationId xmlns:p14="http://schemas.microsoft.com/office/powerpoint/2010/main" val="989539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016" y="4649316"/>
            <a:ext cx="5508955" cy="5003196"/>
          </a:xfrm>
        </p:spPr>
        <p:txBody>
          <a:bodyPr/>
          <a:lstStyle/>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16</a:t>
            </a:fld>
            <a:endParaRPr lang="en-GB" altLang="en-US"/>
          </a:p>
        </p:txBody>
      </p:sp>
    </p:spTree>
    <p:extLst>
      <p:ext uri="{BB962C8B-B14F-4D97-AF65-F5344CB8AC3E}">
        <p14:creationId xmlns:p14="http://schemas.microsoft.com/office/powerpoint/2010/main" val="3726518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016" y="4649316"/>
            <a:ext cx="5508955" cy="5003196"/>
          </a:xfrm>
        </p:spPr>
        <p:txBody>
          <a:bodyPr/>
          <a:lstStyle/>
          <a:p>
            <a:r>
              <a:rPr lang="en-GB" sz="1000" dirty="0"/>
              <a:t>Assignment 2 will encourage you to address and evidence these standards.</a:t>
            </a:r>
          </a:p>
          <a:p>
            <a:r>
              <a:rPr lang="en-GB" sz="1000" dirty="0"/>
              <a:t>Standards identify </a:t>
            </a:r>
            <a:r>
              <a:rPr lang="en-GB" sz="1000" b="1" dirty="0"/>
              <a:t>your responsibility </a:t>
            </a:r>
            <a:r>
              <a:rPr lang="en-GB" sz="1000" dirty="0"/>
              <a:t>for pupils’ learning journeys.</a:t>
            </a:r>
          </a:p>
          <a:p>
            <a:endParaRPr lang="en-GB" sz="1000" b="1" dirty="0"/>
          </a:p>
          <a:p>
            <a:pPr algn="l"/>
            <a:r>
              <a:rPr lang="en-GB" sz="1200" b="0" i="0" dirty="0">
                <a:solidFill>
                  <a:srgbClr val="202124"/>
                </a:solidFill>
                <a:effectLst/>
                <a:latin typeface="Google Sans"/>
              </a:rPr>
              <a:t>Dunne and </a:t>
            </a:r>
            <a:r>
              <a:rPr lang="en-GB" sz="1200" b="0" i="0" dirty="0" err="1">
                <a:solidFill>
                  <a:srgbClr val="202124"/>
                </a:solidFill>
                <a:effectLst/>
                <a:latin typeface="Google Sans"/>
              </a:rPr>
              <a:t>Gazeley</a:t>
            </a:r>
            <a:r>
              <a:rPr lang="en-GB" sz="1200" b="0" i="0" dirty="0">
                <a:solidFill>
                  <a:srgbClr val="202124"/>
                </a:solidFill>
                <a:effectLst/>
                <a:latin typeface="Google Sans"/>
              </a:rPr>
              <a:t>:</a:t>
            </a:r>
            <a:endParaRPr lang="en-GB" sz="1200" b="0" i="0" dirty="0">
              <a:solidFill>
                <a:srgbClr val="202124"/>
              </a:solidFill>
              <a:effectLst/>
              <a:latin typeface="arial" panose="020B0604020202020204" pitchFamily="34" charset="0"/>
            </a:endParaRPr>
          </a:p>
          <a:p>
            <a:pPr algn="l"/>
            <a:r>
              <a:rPr lang="en-GB" sz="1200" b="0" i="0" dirty="0">
                <a:solidFill>
                  <a:srgbClr val="4D5156"/>
                </a:solidFill>
                <a:effectLst/>
                <a:latin typeface="Google Sans"/>
              </a:rPr>
              <a:t>Labelling in secondary schools: Dunne and </a:t>
            </a:r>
            <a:r>
              <a:rPr lang="en-GB" sz="1200" b="0" i="0" dirty="0" err="1">
                <a:solidFill>
                  <a:srgbClr val="4D5156"/>
                </a:solidFill>
                <a:effectLst/>
                <a:latin typeface="Google Sans"/>
              </a:rPr>
              <a:t>Gazeley</a:t>
            </a:r>
            <a:r>
              <a:rPr lang="en-GB" sz="1200" b="0" i="0" dirty="0">
                <a:solidFill>
                  <a:srgbClr val="4D5156"/>
                </a:solidFill>
                <a:effectLst/>
                <a:latin typeface="Google Sans"/>
              </a:rPr>
              <a:t> (2008) found that in 9 state secondary schools, </a:t>
            </a:r>
            <a:r>
              <a:rPr lang="en-GB" sz="1200" b="0" i="0" dirty="0">
                <a:solidFill>
                  <a:srgbClr val="040C28"/>
                </a:solidFill>
                <a:effectLst/>
                <a:latin typeface="Google Sans"/>
              </a:rPr>
              <a:t>teachers 'normalised' the underachievement of working-class pupils</a:t>
            </a:r>
            <a:r>
              <a:rPr lang="en-GB" sz="1200" b="0" i="0" dirty="0">
                <a:solidFill>
                  <a:srgbClr val="4D5156"/>
                </a:solidFill>
                <a:effectLst/>
                <a:latin typeface="Google Sans"/>
              </a:rPr>
              <a:t>, and they felt like they could do nothing about it. However, they would overcome the underachievement of middle-class pupils.</a:t>
            </a:r>
          </a:p>
          <a:p>
            <a:pPr algn="l"/>
            <a:endParaRPr lang="en-GB" sz="1200" b="0" i="0" dirty="0">
              <a:solidFill>
                <a:srgbClr val="202124"/>
              </a:solidFill>
              <a:effectLst/>
              <a:latin typeface="arial" panose="020B0604020202020204" pitchFamily="34" charset="0"/>
            </a:endParaRP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17</a:t>
            </a:fld>
            <a:endParaRPr lang="en-GB" altLang="en-US"/>
          </a:p>
        </p:txBody>
      </p:sp>
    </p:spTree>
    <p:extLst>
      <p:ext uri="{BB962C8B-B14F-4D97-AF65-F5344CB8AC3E}">
        <p14:creationId xmlns:p14="http://schemas.microsoft.com/office/powerpoint/2010/main" val="2188724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016" y="4649316"/>
            <a:ext cx="5508955" cy="5003196"/>
          </a:xfrm>
        </p:spPr>
        <p:txBody>
          <a:bodyPr/>
          <a:lstStyle/>
          <a:p>
            <a:r>
              <a:rPr lang="en-GB" sz="1000" dirty="0"/>
              <a:t>Assignment 2 will encourage you to address and evidence these standards.</a:t>
            </a:r>
          </a:p>
          <a:p>
            <a:r>
              <a:rPr lang="en-GB" sz="1000" dirty="0"/>
              <a:t>Standards identify </a:t>
            </a:r>
            <a:r>
              <a:rPr lang="en-GB" sz="1000" b="1" dirty="0"/>
              <a:t>your responsibility </a:t>
            </a:r>
            <a:r>
              <a:rPr lang="en-GB" sz="1000" dirty="0"/>
              <a:t>for pupils’ learning journeys.</a:t>
            </a:r>
          </a:p>
          <a:p>
            <a:endParaRPr lang="en-GB" sz="1000" b="1" dirty="0"/>
          </a:p>
          <a:p>
            <a:endParaRPr lang="en-GB" sz="1000" b="1" dirty="0"/>
          </a:p>
          <a:p>
            <a:r>
              <a:rPr lang="en-GB" sz="1000" b="1" dirty="0"/>
              <a:t>Are you:</a:t>
            </a:r>
            <a:endParaRPr lang="en-GB" sz="1000" dirty="0"/>
          </a:p>
          <a:p>
            <a:pPr algn="l"/>
            <a:endParaRPr lang="en-GB" sz="1000" dirty="0"/>
          </a:p>
          <a:p>
            <a:pPr algn="l"/>
            <a:r>
              <a:rPr lang="en-GB" sz="1000" dirty="0"/>
              <a:t>Covering NC content sequentially?</a:t>
            </a:r>
          </a:p>
          <a:p>
            <a:pPr algn="l"/>
            <a:endParaRPr lang="en-GB" sz="1000" dirty="0"/>
          </a:p>
          <a:p>
            <a:pPr algn="l"/>
            <a:r>
              <a:rPr lang="en-GB" sz="1000" dirty="0"/>
              <a:t>Reflecting on the effectiveness of lessons?</a:t>
            </a:r>
          </a:p>
          <a:p>
            <a:pPr algn="l"/>
            <a:endParaRPr lang="en-GB" sz="1000" dirty="0"/>
          </a:p>
          <a:p>
            <a:pPr algn="l"/>
            <a:r>
              <a:rPr lang="en-GB" sz="1000" dirty="0"/>
              <a:t>Checking on prior learning? </a:t>
            </a:r>
          </a:p>
          <a:p>
            <a:pPr algn="l"/>
            <a:r>
              <a:rPr lang="en-GB" sz="1000" dirty="0"/>
              <a:t>How?</a:t>
            </a:r>
          </a:p>
          <a:p>
            <a:endParaRPr lang="en-GB" sz="1000" b="1" dirty="0"/>
          </a:p>
          <a:p>
            <a:r>
              <a:rPr lang="en-GB" dirty="0"/>
              <a:t>Assessing constructively or just tracking and recording?</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18</a:t>
            </a:fld>
            <a:endParaRPr lang="en-GB" altLang="en-US"/>
          </a:p>
        </p:txBody>
      </p:sp>
    </p:spTree>
    <p:extLst>
      <p:ext uri="{BB962C8B-B14F-4D97-AF65-F5344CB8AC3E}">
        <p14:creationId xmlns:p14="http://schemas.microsoft.com/office/powerpoint/2010/main" val="1045840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Memories of KS1?</a:t>
            </a:r>
          </a:p>
          <a:p>
            <a:endParaRPr lang="en-GB" dirty="0"/>
          </a:p>
          <a:p>
            <a:r>
              <a:rPr lang="en-GB" dirty="0"/>
              <a:t>Scribe and feedback.</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19</a:t>
            </a:fld>
            <a:endParaRPr lang="en-GB" altLang="en-US"/>
          </a:p>
        </p:txBody>
      </p:sp>
    </p:spTree>
    <p:extLst>
      <p:ext uri="{BB962C8B-B14F-4D97-AF65-F5344CB8AC3E}">
        <p14:creationId xmlns:p14="http://schemas.microsoft.com/office/powerpoint/2010/main" val="270311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a:t>
            </a:fld>
            <a:endParaRPr lang="en-GB" altLang="en-US"/>
          </a:p>
        </p:txBody>
      </p:sp>
    </p:spTree>
    <p:extLst>
      <p:ext uri="{BB962C8B-B14F-4D97-AF65-F5344CB8AC3E}">
        <p14:creationId xmlns:p14="http://schemas.microsoft.com/office/powerpoint/2010/main" val="607618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KS2 introduced after KS1 cohorts completed full key stage.</a:t>
            </a:r>
          </a:p>
          <a:p>
            <a:endParaRPr lang="en-GB" dirty="0"/>
          </a:p>
          <a:p>
            <a:r>
              <a:rPr lang="en-GB" dirty="0"/>
              <a:t>Initially cross curricular tasks (KS1) – replaced by more formal tasks/tests at KS1 and tests at KS2.</a:t>
            </a:r>
          </a:p>
          <a:p>
            <a:endParaRPr lang="en-GB" dirty="0"/>
          </a:p>
          <a:p>
            <a:r>
              <a:rPr lang="en-GB" dirty="0"/>
              <a:t>Also KS3 to 2008</a:t>
            </a:r>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20</a:t>
            </a:fld>
            <a:endParaRPr lang="en-GB" altLang="en-US"/>
          </a:p>
        </p:txBody>
      </p:sp>
    </p:spTree>
    <p:extLst>
      <p:ext uri="{BB962C8B-B14F-4D97-AF65-F5344CB8AC3E}">
        <p14:creationId xmlns:p14="http://schemas.microsoft.com/office/powerpoint/2010/main" val="3351830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Expectation: End Y6 approximately 75% pupils achieve L4 </a:t>
            </a:r>
          </a:p>
          <a:p>
            <a:endParaRPr lang="en-GB" dirty="0"/>
          </a:p>
          <a:p>
            <a:r>
              <a:rPr lang="en-GB" dirty="0"/>
              <a:t>L5 = top 10%</a:t>
            </a:r>
          </a:p>
          <a:p>
            <a:endParaRPr lang="en-GB" dirty="0"/>
          </a:p>
          <a:p>
            <a:r>
              <a:rPr lang="en-GB" dirty="0"/>
              <a:t>Some L6 – separate paper, reflected KS3 curriculum so difficult to integrate into class teaching.</a:t>
            </a:r>
          </a:p>
          <a:p>
            <a:endParaRPr lang="en-GB" dirty="0"/>
          </a:p>
          <a:p>
            <a:r>
              <a:rPr lang="en-GB" b="1" dirty="0"/>
              <a:t>Predictor: </a:t>
            </a:r>
            <a:r>
              <a:rPr lang="en-GB" dirty="0"/>
              <a:t>L4 expected to achieve 5+ GCSEs A - C</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21</a:t>
            </a:fld>
            <a:endParaRPr lang="en-GB" altLang="en-US"/>
          </a:p>
        </p:txBody>
      </p:sp>
    </p:spTree>
    <p:extLst>
      <p:ext uri="{BB962C8B-B14F-4D97-AF65-F5344CB8AC3E}">
        <p14:creationId xmlns:p14="http://schemas.microsoft.com/office/powerpoint/2010/main" val="1871817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Link to House of Commons Briefing Paper gives Timeline and other background.</a:t>
            </a:r>
          </a:p>
          <a:p>
            <a:endParaRPr lang="en-GB" dirty="0"/>
          </a:p>
          <a:p>
            <a:r>
              <a:rPr lang="en-GB" dirty="0"/>
              <a:t>Teacher assessments also reported.</a:t>
            </a:r>
          </a:p>
          <a:p>
            <a:endParaRPr lang="en-GB" dirty="0"/>
          </a:p>
          <a:p>
            <a:r>
              <a:rPr lang="en-GB" dirty="0"/>
              <a:t>Suspended during Covid but returned!</a:t>
            </a:r>
          </a:p>
          <a:p>
            <a:endParaRPr lang="en-GB" dirty="0"/>
          </a:p>
          <a:p>
            <a:r>
              <a:rPr lang="en-GB" dirty="0"/>
              <a:t>Final KS1 this summer</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22</a:t>
            </a:fld>
            <a:endParaRPr lang="en-GB" altLang="en-US"/>
          </a:p>
        </p:txBody>
      </p:sp>
    </p:spTree>
    <p:extLst>
      <p:ext uri="{BB962C8B-B14F-4D97-AF65-F5344CB8AC3E}">
        <p14:creationId xmlns:p14="http://schemas.microsoft.com/office/powerpoint/2010/main" val="419118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Any problems with these tests? Discuss, scribe and feed back.</a:t>
            </a:r>
          </a:p>
          <a:p>
            <a:endParaRPr lang="en-GB" dirty="0"/>
          </a:p>
          <a:p>
            <a:r>
              <a:rPr lang="en-GB" dirty="0"/>
              <a:t>Over reliance on reading throughout. So, what are they testing?</a:t>
            </a:r>
          </a:p>
          <a:p>
            <a:r>
              <a:rPr lang="en-GB" dirty="0"/>
              <a:t>Coverage – worth remembering that cover whole of KS2 content, not just Y6.</a:t>
            </a:r>
          </a:p>
          <a:p>
            <a:r>
              <a:rPr lang="en-GB" dirty="0"/>
              <a:t>Pupil may perform well in eg SPAG test but performance not truly embedded. EG punctuation in writing…</a:t>
            </a:r>
          </a:p>
          <a:p>
            <a:r>
              <a:rPr lang="en-GB" dirty="0"/>
              <a:t>Where does the information go?</a:t>
            </a:r>
          </a:p>
          <a:p>
            <a:r>
              <a:rPr lang="en-GB" dirty="0"/>
              <a:t>Impact of the results – now used to track/predict GCSE. Previously used to predict, now baseline KS3 tracking.</a:t>
            </a:r>
          </a:p>
          <a:p>
            <a:endParaRPr lang="en-GB" dirty="0"/>
          </a:p>
          <a:p>
            <a:r>
              <a:rPr lang="en-GB" dirty="0"/>
              <a:t>Do pupils usually receive feedback?</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23</a:t>
            </a:fld>
            <a:endParaRPr lang="en-GB" altLang="en-US"/>
          </a:p>
        </p:txBody>
      </p:sp>
    </p:spTree>
    <p:extLst>
      <p:ext uri="{BB962C8B-B14F-4D97-AF65-F5344CB8AC3E}">
        <p14:creationId xmlns:p14="http://schemas.microsoft.com/office/powerpoint/2010/main" val="2483732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l" fontAlgn="auto">
              <a:spcAft>
                <a:spcPts val="0"/>
              </a:spcAft>
              <a:defRPr/>
            </a:pPr>
            <a:r>
              <a:rPr lang="en-US" altLang="en-US" b="0" dirty="0"/>
              <a:t>Current role of Teacher Assessment:</a:t>
            </a:r>
          </a:p>
          <a:p>
            <a:pPr marL="228600" algn="l" fontAlgn="auto">
              <a:spcAft>
                <a:spcPts val="0"/>
              </a:spcAft>
              <a:defRPr/>
            </a:pPr>
            <a:endParaRPr lang="en-US" altLang="en-US" b="0" dirty="0"/>
          </a:p>
          <a:p>
            <a:pPr marL="228600" algn="l" fontAlgn="auto">
              <a:spcAft>
                <a:spcPts val="0"/>
              </a:spcAft>
              <a:defRPr/>
            </a:pPr>
            <a:r>
              <a:rPr lang="en-US" altLang="en-US" b="0" dirty="0"/>
              <a:t>Teacher Assessment Frameworks at end of KS1:</a:t>
            </a:r>
          </a:p>
          <a:p>
            <a:pPr marL="228600" algn="l" fontAlgn="auto">
              <a:spcAft>
                <a:spcPts val="0"/>
              </a:spcAft>
              <a:defRPr/>
            </a:pPr>
            <a:r>
              <a:rPr lang="en-US" altLang="en-US" b="0" dirty="0"/>
              <a:t>English: Writing and reading; Mathematics and Science.</a:t>
            </a:r>
          </a:p>
          <a:p>
            <a:pPr marL="228600" algn="l" fontAlgn="auto">
              <a:spcAft>
                <a:spcPts val="0"/>
              </a:spcAft>
              <a:defRPr/>
            </a:pPr>
            <a:endParaRPr lang="en-US" altLang="en-US" b="1" dirty="0"/>
          </a:p>
          <a:p>
            <a:pPr marL="228600" algn="l" fontAlgn="auto">
              <a:spcAft>
                <a:spcPts val="0"/>
              </a:spcAft>
              <a:defRPr/>
            </a:pPr>
            <a:r>
              <a:rPr lang="en-US" altLang="en-US" b="1" dirty="0">
                <a:hlinkClick r:id="rId3"/>
              </a:rPr>
              <a:t>https://assets.publishing.service.gov.uk/government/uploads/system/uploads/attachment_data/file/740343/2018-19_teacher_assessment_frameworks_at_the_end_of_key_stage_1_WEBHO.p</a:t>
            </a:r>
            <a:r>
              <a:rPr lang="en-US" altLang="en-US" b="1" dirty="0"/>
              <a:t> </a:t>
            </a:r>
          </a:p>
          <a:p>
            <a:pPr marL="228600" algn="l" fontAlgn="auto">
              <a:spcAft>
                <a:spcPts val="0"/>
              </a:spcAft>
              <a:defRPr/>
            </a:pPr>
            <a:r>
              <a:rPr lang="en-US" altLang="en-US" b="0" dirty="0"/>
              <a:t>Informs end of key stage judgements.</a:t>
            </a:r>
          </a:p>
          <a:p>
            <a:pPr marL="228600" algn="l" fontAlgn="auto">
              <a:spcAft>
                <a:spcPts val="0"/>
              </a:spcAft>
              <a:defRPr/>
            </a:pPr>
            <a:endParaRPr lang="en-US" altLang="en-US" b="0" dirty="0"/>
          </a:p>
          <a:p>
            <a:pPr marL="228600" algn="l" fontAlgn="auto">
              <a:spcAft>
                <a:spcPts val="0"/>
              </a:spcAft>
              <a:defRPr/>
            </a:pPr>
            <a:r>
              <a:rPr lang="en-US" altLang="en-US" b="0" dirty="0"/>
              <a:t>Useful document at KS1 and referencing expectations for beginning of Y3: KS2 – target setting.</a:t>
            </a:r>
          </a:p>
          <a:p>
            <a:pPr marL="228600" algn="l" fontAlgn="auto">
              <a:spcAft>
                <a:spcPts val="0"/>
              </a:spcAft>
              <a:defRPr/>
            </a:pPr>
            <a:endParaRPr lang="en-US" altLang="en-US" b="0" dirty="0"/>
          </a:p>
          <a:p>
            <a:pPr marL="228600" algn="l" fontAlgn="auto">
              <a:spcAft>
                <a:spcPts val="0"/>
              </a:spcAft>
              <a:defRPr/>
            </a:pPr>
            <a:r>
              <a:rPr lang="en-US" altLang="en-US" b="0" dirty="0"/>
              <a:t>Have Y6s achieved!! Would you target set against end of KS2 if these not embedded?</a:t>
            </a:r>
          </a:p>
          <a:p>
            <a:pPr marL="228600" algn="l" fontAlgn="auto">
              <a:spcAft>
                <a:spcPts val="0"/>
              </a:spcAft>
              <a:defRPr/>
            </a:pPr>
            <a:endParaRPr lang="en-US" altLang="en-US" b="0" dirty="0"/>
          </a:p>
          <a:p>
            <a:pPr marL="228600" algn="l" fontAlgn="auto">
              <a:spcAft>
                <a:spcPts val="0"/>
              </a:spcAft>
              <a:defRPr/>
            </a:pPr>
            <a:r>
              <a:rPr lang="en-GB" b="1" i="1" dirty="0">
                <a:solidFill>
                  <a:srgbClr val="202124"/>
                </a:solidFill>
                <a:effectLst/>
                <a:latin typeface="Google Sans"/>
              </a:rPr>
              <a:t>2024 KS1 </a:t>
            </a:r>
            <a:r>
              <a:rPr lang="en-GB" b="1" i="1" dirty="0" err="1">
                <a:solidFill>
                  <a:srgbClr val="202124"/>
                </a:solidFill>
                <a:effectLst/>
                <a:latin typeface="Google Sans"/>
              </a:rPr>
              <a:t>SATsIn</a:t>
            </a:r>
            <a:r>
              <a:rPr lang="en-GB" b="1" i="1" dirty="0">
                <a:solidFill>
                  <a:srgbClr val="202124"/>
                </a:solidFill>
                <a:effectLst/>
                <a:latin typeface="Google Sans"/>
              </a:rPr>
              <a:t> 2024, </a:t>
            </a:r>
            <a:r>
              <a:rPr lang="en-GB" b="1" i="1" dirty="0">
                <a:solidFill>
                  <a:srgbClr val="040C28"/>
                </a:solidFill>
                <a:effectLst/>
                <a:latin typeface="Google Sans"/>
              </a:rPr>
              <a:t>Key Stage 1 SATs are no longer compulsory national tests</a:t>
            </a:r>
            <a:r>
              <a:rPr lang="en-GB" b="1" i="1" dirty="0">
                <a:solidFill>
                  <a:srgbClr val="202124"/>
                </a:solidFill>
                <a:effectLst/>
                <a:latin typeface="Google Sans"/>
              </a:rPr>
              <a:t>. However, KS1 SATs have been 'replaced' by optional KS1 SATs tests. These optional SATs tests will continue to be authored, published, printed and distributed by the STA.</a:t>
            </a:r>
            <a:endParaRPr lang="en-US" altLang="en-US" b="1" i="1"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24</a:t>
            </a:fld>
            <a:endParaRPr lang="en-GB" altLang="en-US"/>
          </a:p>
        </p:txBody>
      </p:sp>
    </p:spTree>
    <p:extLst>
      <p:ext uri="{BB962C8B-B14F-4D97-AF65-F5344CB8AC3E}">
        <p14:creationId xmlns:p14="http://schemas.microsoft.com/office/powerpoint/2010/main" val="1729523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algn="l"/>
            <a:r>
              <a:rPr lang="en-GB" b="0" i="0" dirty="0">
                <a:solidFill>
                  <a:srgbClr val="0B0C0C"/>
                </a:solidFill>
                <a:effectLst/>
                <a:latin typeface="GDS Transport"/>
              </a:rPr>
              <a:t>A scaled score between 100 and 120 shows the pupil has met the expected standard in the test.</a:t>
            </a:r>
          </a:p>
          <a:p>
            <a:pPr algn="l"/>
            <a:r>
              <a:rPr lang="en-GB" b="0" i="0" dirty="0">
                <a:solidFill>
                  <a:srgbClr val="0B0C0C"/>
                </a:solidFill>
                <a:effectLst/>
                <a:latin typeface="GDS Transport"/>
              </a:rPr>
              <a:t>The lowest scaled score that can be awarded on a key stage 2 test is 80. The highest score is 120. </a:t>
            </a:r>
          </a:p>
          <a:p>
            <a:pPr algn="l"/>
            <a:r>
              <a:rPr lang="en-GB" b="0" i="0" dirty="0">
                <a:solidFill>
                  <a:srgbClr val="0B0C0C"/>
                </a:solidFill>
                <a:effectLst/>
                <a:latin typeface="GDS Transport"/>
              </a:rPr>
              <a:t>Pupils need to have a raw score of at least 3 marks to be awarded the minimum scaled score.</a:t>
            </a:r>
          </a:p>
          <a:p>
            <a:pPr marL="228600" algn="l" fontAlgn="auto">
              <a:spcAft>
                <a:spcPts val="0"/>
              </a:spcAft>
              <a:defRPr/>
            </a:pPr>
            <a:endParaRPr lang="en-US" altLang="en-US" b="1" dirty="0"/>
          </a:p>
          <a:p>
            <a:pPr algn="l"/>
            <a:r>
              <a:rPr lang="en-GB" b="0" i="0" dirty="0">
                <a:solidFill>
                  <a:srgbClr val="0B0C0C"/>
                </a:solidFill>
                <a:effectLst/>
                <a:latin typeface="GDS Transport"/>
              </a:rPr>
              <a:t>The range of scaled scores available for each KS2 test is the same as set in 2016 and is intended to stay the same in future years. The lowest scaled score that can be awarded on a KS2 test is 80. The highest scaled score is 120.</a:t>
            </a:r>
          </a:p>
          <a:p>
            <a:pPr algn="l"/>
            <a:r>
              <a:rPr lang="en-GB" b="0" i="0" dirty="0">
                <a:solidFill>
                  <a:srgbClr val="0B0C0C"/>
                </a:solidFill>
                <a:effectLst/>
                <a:latin typeface="GDS Transport"/>
              </a:rPr>
              <a:t>Pupils scoring at least a scaled score of 100 will have met the expected standard in the test.</a:t>
            </a:r>
          </a:p>
          <a:p>
            <a:pPr algn="l"/>
            <a:r>
              <a:rPr lang="en-GB" b="0" i="0">
                <a:solidFill>
                  <a:srgbClr val="0B0C0C"/>
                </a:solidFill>
                <a:effectLst/>
                <a:latin typeface="GDS Transport"/>
              </a:rPr>
              <a:t>A pupil awarded a scaled score of 99 or less has not met the expected standard in the test.</a:t>
            </a:r>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25</a:t>
            </a:fld>
            <a:endParaRPr lang="en-GB" altLang="en-US"/>
          </a:p>
        </p:txBody>
      </p:sp>
    </p:spTree>
    <p:extLst>
      <p:ext uri="{BB962C8B-B14F-4D97-AF65-F5344CB8AC3E}">
        <p14:creationId xmlns:p14="http://schemas.microsoft.com/office/powerpoint/2010/main" val="1877902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Writing and science can both be moderated (LAs) so teacher knowledge of standards important. Also, for reporting at end of Y6 – Y7 transition.</a:t>
            </a:r>
          </a:p>
          <a:p>
            <a:endParaRPr lang="en-GB" dirty="0"/>
          </a:p>
          <a:p>
            <a:r>
              <a:rPr lang="en-GB" dirty="0"/>
              <a:t>Also useful for target setting and introducing challenge.</a:t>
            </a:r>
          </a:p>
          <a:p>
            <a:r>
              <a:rPr lang="en-GB" dirty="0"/>
              <a:t>KS1 expectations have to be secure for judgement against this – good writer can be undermined if technical aspects not established: basic punctuation! Spelling!</a:t>
            </a:r>
          </a:p>
          <a:p>
            <a:endParaRPr lang="en-GB" dirty="0"/>
          </a:p>
          <a:p>
            <a:r>
              <a:rPr lang="en-GB" dirty="0"/>
              <a:t>Moderation of writing carried on through the pandemic – experienced LA online moderation in July 2021.</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26</a:t>
            </a:fld>
            <a:endParaRPr lang="en-GB" altLang="en-US"/>
          </a:p>
        </p:txBody>
      </p:sp>
    </p:spTree>
    <p:extLst>
      <p:ext uri="{BB962C8B-B14F-4D97-AF65-F5344CB8AC3E}">
        <p14:creationId xmlns:p14="http://schemas.microsoft.com/office/powerpoint/2010/main" val="212464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Nature of EYFS curriculum changed – more single subject based. Preparing for wider subjects at KS1.</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27</a:t>
            </a:fld>
            <a:endParaRPr lang="en-GB" altLang="en-US"/>
          </a:p>
        </p:txBody>
      </p:sp>
    </p:spTree>
    <p:extLst>
      <p:ext uri="{BB962C8B-B14F-4D97-AF65-F5344CB8AC3E}">
        <p14:creationId xmlns:p14="http://schemas.microsoft.com/office/powerpoint/2010/main" val="34737992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Not publishing nationally, LEA and schools, as previously.</a:t>
            </a:r>
          </a:p>
          <a:p>
            <a:endParaRPr lang="en-GB" dirty="0"/>
          </a:p>
          <a:p>
            <a:r>
              <a:rPr lang="en-GB" b="1" dirty="0"/>
              <a:t>Assignment: </a:t>
            </a:r>
            <a:r>
              <a:rPr lang="en-GB" b="0" dirty="0"/>
              <a:t>Not looking for a chronological retelling. This background is to allow you to critique and evaluate the impact of the changes.1</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28</a:t>
            </a:fld>
            <a:endParaRPr lang="en-GB" altLang="en-US"/>
          </a:p>
        </p:txBody>
      </p:sp>
    </p:spTree>
    <p:extLst>
      <p:ext uri="{BB962C8B-B14F-4D97-AF65-F5344CB8AC3E}">
        <p14:creationId xmlns:p14="http://schemas.microsoft.com/office/powerpoint/2010/main" val="2275048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29</a:t>
            </a:fld>
            <a:endParaRPr lang="en-GB" altLang="en-US"/>
          </a:p>
        </p:txBody>
      </p:sp>
    </p:spTree>
    <p:extLst>
      <p:ext uri="{BB962C8B-B14F-4D97-AF65-F5344CB8AC3E}">
        <p14:creationId xmlns:p14="http://schemas.microsoft.com/office/powerpoint/2010/main" val="4256761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Start immediately!</a:t>
            </a:r>
          </a:p>
          <a:p>
            <a:endParaRPr lang="en-GB" dirty="0"/>
          </a:p>
          <a:p>
            <a:r>
              <a:rPr lang="en-GB" dirty="0"/>
              <a:t>Identify the two pupils. Don’t have to be different. Suggest one = needs, </a:t>
            </a:r>
            <a:r>
              <a:rPr lang="en-GB" dirty="0" err="1"/>
              <a:t>inc</a:t>
            </a:r>
            <a:r>
              <a:rPr lang="en-GB" dirty="0"/>
              <a:t> working below/pupil premium/EAL and one AREs. Next slide…</a:t>
            </a:r>
          </a:p>
          <a:p>
            <a:endParaRPr lang="en-GB" dirty="0"/>
          </a:p>
          <a:p>
            <a:r>
              <a:rPr lang="en-GB" dirty="0"/>
              <a:t>Base line then collect evidence for C. Develop further next session.</a:t>
            </a:r>
          </a:p>
          <a:p>
            <a:endParaRPr lang="en-GB" dirty="0"/>
          </a:p>
          <a:p>
            <a:r>
              <a:rPr lang="en-GB" dirty="0"/>
              <a:t>Likely to be 7</a:t>
            </a:r>
            <a:r>
              <a:rPr lang="en-GB" baseline="30000" dirty="0"/>
              <a:t>th</a:t>
            </a:r>
            <a:r>
              <a:rPr lang="en-GB" dirty="0"/>
              <a:t> May – will confirm with assessment team.</a:t>
            </a:r>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3</a:t>
            </a:fld>
            <a:endParaRPr lang="en-GB" altLang="en-US"/>
          </a:p>
        </p:txBody>
      </p:sp>
    </p:spTree>
    <p:extLst>
      <p:ext uri="{BB962C8B-B14F-4D97-AF65-F5344CB8AC3E}">
        <p14:creationId xmlns:p14="http://schemas.microsoft.com/office/powerpoint/2010/main" val="1362137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30</a:t>
            </a:fld>
            <a:endParaRPr lang="en-GB" altLang="en-US"/>
          </a:p>
        </p:txBody>
      </p:sp>
    </p:spTree>
    <p:extLst>
      <p:ext uri="{BB962C8B-B14F-4D97-AF65-F5344CB8AC3E}">
        <p14:creationId xmlns:p14="http://schemas.microsoft.com/office/powerpoint/2010/main" val="3079966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National scene – analysis of the changes, not chronological report. IE </a:t>
            </a:r>
            <a:r>
              <a:rPr lang="en-GB" b="1" dirty="0"/>
              <a:t>Impact of change.</a:t>
            </a:r>
          </a:p>
          <a:p>
            <a:r>
              <a:rPr lang="en-GB" dirty="0"/>
              <a:t>Recognition of different types of assessment.</a:t>
            </a:r>
          </a:p>
          <a:p>
            <a:endParaRPr lang="en-GB" dirty="0"/>
          </a:p>
          <a:p>
            <a:r>
              <a:rPr lang="en-GB" dirty="0"/>
              <a:t>Academic writing, as discussed.</a:t>
            </a:r>
          </a:p>
          <a:p>
            <a:r>
              <a:rPr lang="en-GB" dirty="0"/>
              <a:t>Check Moodle on Mondays – at the very least. Any issues – contact IT, copy me in.</a:t>
            </a:r>
          </a:p>
          <a:p>
            <a:endParaRPr lang="en-GB" dirty="0"/>
          </a:p>
          <a:p>
            <a:r>
              <a:rPr lang="en-GB" dirty="0"/>
              <a:t>National data, etc next session.</a:t>
            </a:r>
          </a:p>
          <a:p>
            <a:endParaRPr lang="en-GB" dirty="0"/>
          </a:p>
          <a:p>
            <a:r>
              <a:rPr lang="en-GB" b="1" dirty="0"/>
              <a:t>Use LTU e mail for correspondence.</a:t>
            </a:r>
          </a:p>
          <a:p>
            <a:r>
              <a:rPr lang="en-GB" dirty="0"/>
              <a:t>IT issues – contact IT Helpdesk. Deb Garcia if no response. </a:t>
            </a:r>
            <a:r>
              <a:rPr lang="en-GB" b="1" dirty="0"/>
              <a:t>Please copy me into all e mails.</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4</a:t>
            </a:fld>
            <a:endParaRPr lang="en-GB" altLang="en-US"/>
          </a:p>
        </p:txBody>
      </p:sp>
    </p:spTree>
    <p:extLst>
      <p:ext uri="{BB962C8B-B14F-4D97-AF65-F5344CB8AC3E}">
        <p14:creationId xmlns:p14="http://schemas.microsoft.com/office/powerpoint/2010/main" val="3819116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b="0" dirty="0">
                <a:effectLst/>
                <a:latin typeface="Calibri" panose="020F0502020204030204" pitchFamily="34" charset="0"/>
                <a:ea typeface="Times New Roman" panose="02020603050405020304" pitchFamily="18" charset="0"/>
              </a:rPr>
              <a:t>Contrasting, if possible, though not essential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b="0" dirty="0">
                <a:effectLst/>
                <a:latin typeface="Calibri" panose="020F050202020403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b="0" dirty="0">
                <a:effectLst/>
                <a:latin typeface="Calibri" panose="020F0502020204030204" pitchFamily="34" charset="0"/>
                <a:ea typeface="Times New Roman" panose="02020603050405020304" pitchFamily="18" charset="0"/>
              </a:rPr>
              <a:t>Two children you can write about and can collect ‘data’ on . </a:t>
            </a:r>
            <a:r>
              <a:rPr lang="en-GB" sz="1400" b="0" dirty="0" err="1">
                <a:effectLst/>
                <a:latin typeface="Calibri" panose="020F0502020204030204" pitchFamily="34" charset="0"/>
                <a:ea typeface="Times New Roman" panose="02020603050405020304" pitchFamily="18" charset="0"/>
              </a:rPr>
              <a:t>ie</a:t>
            </a:r>
            <a:r>
              <a:rPr lang="en-GB" sz="1400" b="0" dirty="0">
                <a:effectLst/>
                <a:latin typeface="Calibri" panose="020F0502020204030204" pitchFamily="34" charset="0"/>
                <a:ea typeface="Times New Roman" panose="02020603050405020304" pitchFamily="18" charset="0"/>
              </a:rPr>
              <a:t> work in books, have conversations with, observe etc. sometimes a high &amp; low achiever .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b="0" dirty="0">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b="0" dirty="0">
                <a:effectLst/>
                <a:latin typeface="Calibri" panose="020F0502020204030204" pitchFamily="34" charset="0"/>
                <a:ea typeface="Times New Roman" panose="02020603050405020304" pitchFamily="18" charset="0"/>
              </a:rPr>
              <a:t>Could be boy &amp; girl – challenge stereotypes…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b="0" dirty="0">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b="0" dirty="0">
                <a:effectLst/>
                <a:latin typeface="Calibri" panose="020F0502020204030204" pitchFamily="34" charset="0"/>
                <a:ea typeface="Times New Roman" panose="02020603050405020304" pitchFamily="18" charset="0"/>
              </a:rPr>
              <a:t>Maths or English, not both and choice based upon getting lots to write about each pupil.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b="0" dirty="0">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b="0" dirty="0">
                <a:effectLst/>
                <a:latin typeface="Calibri" panose="020F0502020204030204" pitchFamily="34" charset="0"/>
                <a:ea typeface="Times New Roman" panose="02020603050405020304" pitchFamily="18" charset="0"/>
              </a:rPr>
              <a:t>750 words approx. on each anonymised – pupils and school.</a:t>
            </a:r>
            <a:endParaRPr lang="en-GB" sz="1400" b="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5</a:t>
            </a:fld>
            <a:endParaRPr lang="en-GB" altLang="en-US"/>
          </a:p>
        </p:txBody>
      </p:sp>
    </p:spTree>
    <p:extLst>
      <p:ext uri="{BB962C8B-B14F-4D97-AF65-F5344CB8AC3E}">
        <p14:creationId xmlns:p14="http://schemas.microsoft.com/office/powerpoint/2010/main" val="148529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Don’t know how school mentor/link tutor discussions are structured – previously always put in context of Teachers’ Standards, CCF now also relevant?</a:t>
            </a:r>
          </a:p>
          <a:p>
            <a:endParaRPr lang="en-GB" dirty="0"/>
          </a:p>
          <a:p>
            <a:r>
              <a:rPr lang="en-GB" dirty="0"/>
              <a:t>Plan to meet the identified standards for this assignment? Slide 16…</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6</a:t>
            </a:fld>
            <a:endParaRPr lang="en-GB" altLang="en-US"/>
          </a:p>
        </p:txBody>
      </p:sp>
    </p:spTree>
    <p:extLst>
      <p:ext uri="{BB962C8B-B14F-4D97-AF65-F5344CB8AC3E}">
        <p14:creationId xmlns:p14="http://schemas.microsoft.com/office/powerpoint/2010/main" val="3450871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Begin to collect as soon as possible and update regularly. Reflect on interim progress as well as final.</a:t>
            </a:r>
          </a:p>
          <a:p>
            <a:endParaRPr lang="en-GB" dirty="0"/>
          </a:p>
          <a:p>
            <a:r>
              <a:rPr lang="en-GB" dirty="0"/>
              <a:t>Baseline data to evidence from, to….</a:t>
            </a:r>
          </a:p>
          <a:p>
            <a:endParaRPr lang="en-GB" dirty="0"/>
          </a:p>
          <a:p>
            <a:r>
              <a:rPr lang="en-GB" dirty="0"/>
              <a:t>Use school data – compare with national, regional and across local authority, as available. </a:t>
            </a:r>
          </a:p>
          <a:p>
            <a:r>
              <a:rPr lang="en-GB" dirty="0"/>
              <a:t>Discuss next session.</a:t>
            </a:r>
          </a:p>
          <a:p>
            <a:endParaRPr lang="en-GB" dirty="0"/>
          </a:p>
          <a:p>
            <a:r>
              <a:rPr lang="en-GB" dirty="0"/>
              <a:t>Strongly suggest annotating lesson plans. Will discuss further this afternoon.</a:t>
            </a:r>
          </a:p>
          <a:p>
            <a:endParaRPr lang="en-GB" dirty="0"/>
          </a:p>
          <a:p>
            <a:r>
              <a:rPr lang="en-GB" dirty="0"/>
              <a:t>Assessment tasks to reflect types of assessment – again, discuss this afternoon.</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7</a:t>
            </a:fld>
            <a:endParaRPr lang="en-GB" altLang="en-US"/>
          </a:p>
        </p:txBody>
      </p:sp>
    </p:spTree>
    <p:extLst>
      <p:ext uri="{BB962C8B-B14F-4D97-AF65-F5344CB8AC3E}">
        <p14:creationId xmlns:p14="http://schemas.microsoft.com/office/powerpoint/2010/main" val="3081054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Where possible, records of pupil comments during talk for learning, discussions and responses to questioning. </a:t>
            </a:r>
          </a:p>
          <a:p>
            <a:r>
              <a:rPr lang="en-GB" dirty="0"/>
              <a:t>If possible, ask TA to record – post its!</a:t>
            </a:r>
          </a:p>
          <a:p>
            <a:endParaRPr lang="en-GB" dirty="0"/>
          </a:p>
          <a:p>
            <a:r>
              <a:rPr lang="en-GB" dirty="0"/>
              <a:t>Importance of Dialogic Talk – Robin Alexander, Jonathan Doherty – next session…</a:t>
            </a:r>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8</a:t>
            </a:fld>
            <a:endParaRPr lang="en-GB" altLang="en-US"/>
          </a:p>
        </p:txBody>
      </p:sp>
    </p:spTree>
    <p:extLst>
      <p:ext uri="{BB962C8B-B14F-4D97-AF65-F5344CB8AC3E}">
        <p14:creationId xmlns:p14="http://schemas.microsoft.com/office/powerpoint/2010/main" val="3277188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evidencing importance of the professional lens.</a:t>
            </a:r>
          </a:p>
          <a:p>
            <a:endParaRPr lang="en-GB" dirty="0"/>
          </a:p>
          <a:p>
            <a:r>
              <a:rPr lang="en-GB" b="1" dirty="0"/>
              <a:t>Return to Evidence Bundle and Report in March.</a:t>
            </a:r>
          </a:p>
          <a:p>
            <a:endParaRPr lang="en-GB" b="1" dirty="0"/>
          </a:p>
          <a:p>
            <a:r>
              <a:rPr lang="en-GB" dirty="0"/>
              <a:t>Focus for moment on collecting information to support discussion in March.</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477CA842-3499-49B1-9918-F57053B34F88}" type="slidenum">
              <a:rPr lang="en-GB" altLang="en-US" smtClean="0"/>
              <a:pPr>
                <a:defRPr/>
              </a:pPr>
              <a:t>9</a:t>
            </a:fld>
            <a:endParaRPr lang="en-GB" altLang="en-US"/>
          </a:p>
        </p:txBody>
      </p:sp>
    </p:spTree>
    <p:extLst>
      <p:ext uri="{BB962C8B-B14F-4D97-AF65-F5344CB8AC3E}">
        <p14:creationId xmlns:p14="http://schemas.microsoft.com/office/powerpoint/2010/main" val="1270946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slide01">
            <a:extLst>
              <a:ext uri="{FF2B5EF4-FFF2-40B4-BE49-F238E27FC236}">
                <a16:creationId xmlns:a16="http://schemas.microsoft.com/office/drawing/2014/main" id="{0A04FA74-C4B6-4012-9045-EFDA55F4B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914400" y="2130426"/>
            <a:ext cx="10363200" cy="1470025"/>
          </a:xfrm>
        </p:spPr>
        <p:txBody>
          <a:bodyPr/>
          <a:lstStyle>
            <a:lvl1pPr>
              <a:defRPr sz="4000">
                <a:solidFill>
                  <a:schemeClr val="tx1"/>
                </a:solidFill>
              </a:defRPr>
            </a:lvl1pPr>
          </a:lstStyle>
          <a:p>
            <a:r>
              <a:rPr lang="en-GB" dirty="0"/>
              <a:t>Click to edit Master title style</a:t>
            </a:r>
          </a:p>
        </p:txBody>
      </p:sp>
      <p:sp>
        <p:nvSpPr>
          <p:cNvPr id="7172" name="Rectangle 4"/>
          <p:cNvSpPr>
            <a:spLocks noGrp="1" noChangeArrowheads="1"/>
          </p:cNvSpPr>
          <p:nvPr>
            <p:ph type="subTitle" idx="1"/>
          </p:nvPr>
        </p:nvSpPr>
        <p:spPr>
          <a:xfrm>
            <a:off x="1828800" y="3886200"/>
            <a:ext cx="8534400" cy="1752600"/>
          </a:xfrm>
        </p:spPr>
        <p:txBody>
          <a:bodyPr/>
          <a:lstStyle>
            <a:lvl1pPr marL="0" indent="0" algn="ctr">
              <a:buFontTx/>
              <a:buNone/>
              <a:defRPr sz="3200"/>
            </a:lvl1pPr>
          </a:lstStyle>
          <a:p>
            <a:r>
              <a:rPr lang="en-GB" dirty="0"/>
              <a:t>Click to edit Master subtitle style</a:t>
            </a:r>
          </a:p>
        </p:txBody>
      </p:sp>
    </p:spTree>
    <p:extLst>
      <p:ext uri="{BB962C8B-B14F-4D97-AF65-F5344CB8AC3E}">
        <p14:creationId xmlns:p14="http://schemas.microsoft.com/office/powerpoint/2010/main" val="417046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3652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4818" y="1349376"/>
            <a:ext cx="2374900" cy="47466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349376"/>
            <a:ext cx="6925733" cy="474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99160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24417" y="115888"/>
            <a:ext cx="109728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412876"/>
            <a:ext cx="10972800" cy="4537075"/>
          </a:xfrm>
        </p:spPr>
        <p:txBody>
          <a:bodyPr/>
          <a:lstStyle/>
          <a:p>
            <a:pPr lvl="0"/>
            <a:endParaRPr lang="en-GB" noProof="0"/>
          </a:p>
        </p:txBody>
      </p:sp>
      <p:sp>
        <p:nvSpPr>
          <p:cNvPr id="4" name="Date Placeholder 3">
            <a:extLst>
              <a:ext uri="{FF2B5EF4-FFF2-40B4-BE49-F238E27FC236}">
                <a16:creationId xmlns:a16="http://schemas.microsoft.com/office/drawing/2014/main" id="{58952B3C-2186-4AE4-9CA7-2D2616097131}"/>
              </a:ext>
            </a:extLst>
          </p:cNvPr>
          <p:cNvSpPr>
            <a:spLocks noGrp="1"/>
          </p:cNvSpPr>
          <p:nvPr>
            <p:ph type="dt" sz="half" idx="10"/>
          </p:nvPr>
        </p:nvSpPr>
        <p:spPr>
          <a:xfrm>
            <a:off x="609600" y="6245225"/>
            <a:ext cx="2844800" cy="476250"/>
          </a:xfrm>
          <a:prstGeom prst="rect">
            <a:avLst/>
          </a:prstGeom>
        </p:spPr>
        <p:txBody>
          <a:bodyPr/>
          <a:lstStyle>
            <a:lvl1pPr eaLnBrk="1" hangingPunct="1">
              <a:defRPr>
                <a:latin typeface="Arial" charset="0"/>
                <a:ea typeface="+mn-ea"/>
              </a:defRPr>
            </a:lvl1pPr>
          </a:lstStyle>
          <a:p>
            <a:pPr>
              <a:defRPr/>
            </a:pPr>
            <a:fld id="{20B0CAB5-337F-4E1C-8527-C28CA208404F}" type="datetime1">
              <a:rPr lang="en-GB" smtClean="0"/>
              <a:t>22/02/2024</a:t>
            </a:fld>
            <a:endParaRPr lang="en-GB"/>
          </a:p>
        </p:txBody>
      </p:sp>
      <p:sp>
        <p:nvSpPr>
          <p:cNvPr id="5" name="Footer Placeholder 4">
            <a:extLst>
              <a:ext uri="{FF2B5EF4-FFF2-40B4-BE49-F238E27FC236}">
                <a16:creationId xmlns:a16="http://schemas.microsoft.com/office/drawing/2014/main" id="{87571FD9-DED9-4C1D-8BDE-78CF9C0DE173}"/>
              </a:ext>
            </a:extLst>
          </p:cNvPr>
          <p:cNvSpPr>
            <a:spLocks noGrp="1"/>
          </p:cNvSpPr>
          <p:nvPr>
            <p:ph type="ftr" sz="quarter" idx="11"/>
          </p:nvPr>
        </p:nvSpPr>
        <p:spPr>
          <a:xfrm>
            <a:off x="4165600" y="6245225"/>
            <a:ext cx="3860800" cy="476250"/>
          </a:xfrm>
          <a:prstGeom prst="rect">
            <a:avLst/>
          </a:prstGeom>
        </p:spPr>
        <p:txBody>
          <a:bodyPr/>
          <a:lstStyle>
            <a:lvl1pPr eaLnBrk="1" hangingPunct="1">
              <a:defRPr>
                <a:latin typeface="Arial" charset="0"/>
                <a:ea typeface="+mn-ea"/>
              </a:defRPr>
            </a:lvl1pPr>
          </a:lstStyle>
          <a:p>
            <a:pPr>
              <a:defRPr/>
            </a:pPr>
            <a:r>
              <a:rPr lang="en-GB"/>
              <a:t>Judy Clarke February 2024</a:t>
            </a:r>
          </a:p>
        </p:txBody>
      </p:sp>
      <p:sp>
        <p:nvSpPr>
          <p:cNvPr id="6" name="Slide Number Placeholder 5">
            <a:extLst>
              <a:ext uri="{FF2B5EF4-FFF2-40B4-BE49-F238E27FC236}">
                <a16:creationId xmlns:a16="http://schemas.microsoft.com/office/drawing/2014/main" id="{C72E5D2E-0CEF-4B90-8E03-0F0F99AAEDAF}"/>
              </a:ext>
            </a:extLst>
          </p:cNvPr>
          <p:cNvSpPr>
            <a:spLocks noGrp="1"/>
          </p:cNvSpPr>
          <p:nvPr>
            <p:ph type="sldNum" sz="quarter" idx="12"/>
          </p:nvPr>
        </p:nvSpPr>
        <p:spPr>
          <a:xfrm>
            <a:off x="8737600" y="6245225"/>
            <a:ext cx="28448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66A1CD3-FA2F-44DB-AD33-D47BC830F274}" type="slidenum">
              <a:rPr lang="en-GB" altLang="en-US"/>
              <a:pPr>
                <a:defRPr/>
              </a:pPr>
              <a:t>‹#›</a:t>
            </a:fld>
            <a:endParaRPr lang="en-GB" altLang="en-US"/>
          </a:p>
        </p:txBody>
      </p:sp>
    </p:spTree>
    <p:extLst>
      <p:ext uri="{BB962C8B-B14F-4D97-AF65-F5344CB8AC3E}">
        <p14:creationId xmlns:p14="http://schemas.microsoft.com/office/powerpoint/2010/main" val="4284163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4417" y="11588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412876"/>
            <a:ext cx="53848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412876"/>
            <a:ext cx="53848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5F039C-EC53-4DBF-9E53-12FE02CB51F2}"/>
              </a:ext>
            </a:extLst>
          </p:cNvPr>
          <p:cNvSpPr>
            <a:spLocks noGrp="1"/>
          </p:cNvSpPr>
          <p:nvPr>
            <p:ph type="dt" sz="half" idx="10"/>
          </p:nvPr>
        </p:nvSpPr>
        <p:spPr>
          <a:xfrm>
            <a:off x="609600" y="6245225"/>
            <a:ext cx="2844800" cy="476250"/>
          </a:xfrm>
          <a:prstGeom prst="rect">
            <a:avLst/>
          </a:prstGeom>
        </p:spPr>
        <p:txBody>
          <a:bodyPr/>
          <a:lstStyle>
            <a:lvl1pPr eaLnBrk="1" hangingPunct="1">
              <a:defRPr>
                <a:latin typeface="Arial" charset="0"/>
                <a:ea typeface="+mn-ea"/>
              </a:defRPr>
            </a:lvl1pPr>
          </a:lstStyle>
          <a:p>
            <a:pPr>
              <a:defRPr/>
            </a:pPr>
            <a:fld id="{9448F196-BD8A-4E31-B8F6-52C46012BF05}" type="datetime1">
              <a:rPr lang="en-GB" smtClean="0"/>
              <a:t>22/02/2024</a:t>
            </a:fld>
            <a:endParaRPr lang="en-GB"/>
          </a:p>
        </p:txBody>
      </p:sp>
      <p:sp>
        <p:nvSpPr>
          <p:cNvPr id="6" name="Footer Placeholder 5">
            <a:extLst>
              <a:ext uri="{FF2B5EF4-FFF2-40B4-BE49-F238E27FC236}">
                <a16:creationId xmlns:a16="http://schemas.microsoft.com/office/drawing/2014/main" id="{389DAA2F-A870-417D-99EE-33CDFDC0A31E}"/>
              </a:ext>
            </a:extLst>
          </p:cNvPr>
          <p:cNvSpPr>
            <a:spLocks noGrp="1"/>
          </p:cNvSpPr>
          <p:nvPr>
            <p:ph type="ftr" sz="quarter" idx="11"/>
          </p:nvPr>
        </p:nvSpPr>
        <p:spPr>
          <a:xfrm>
            <a:off x="4165600" y="6245225"/>
            <a:ext cx="3860800" cy="476250"/>
          </a:xfrm>
          <a:prstGeom prst="rect">
            <a:avLst/>
          </a:prstGeom>
        </p:spPr>
        <p:txBody>
          <a:bodyPr/>
          <a:lstStyle>
            <a:lvl1pPr eaLnBrk="1" hangingPunct="1">
              <a:defRPr>
                <a:latin typeface="Arial" charset="0"/>
                <a:ea typeface="+mn-ea"/>
              </a:defRPr>
            </a:lvl1pPr>
          </a:lstStyle>
          <a:p>
            <a:pPr>
              <a:defRPr/>
            </a:pPr>
            <a:r>
              <a:rPr lang="en-GB"/>
              <a:t>Judy Clarke February 2024</a:t>
            </a:r>
          </a:p>
        </p:txBody>
      </p:sp>
      <p:sp>
        <p:nvSpPr>
          <p:cNvPr id="7" name="Slide Number Placeholder 6">
            <a:extLst>
              <a:ext uri="{FF2B5EF4-FFF2-40B4-BE49-F238E27FC236}">
                <a16:creationId xmlns:a16="http://schemas.microsoft.com/office/drawing/2014/main" id="{0EB844A0-20D8-41C2-AA01-93042D1E7905}"/>
              </a:ext>
            </a:extLst>
          </p:cNvPr>
          <p:cNvSpPr>
            <a:spLocks noGrp="1"/>
          </p:cNvSpPr>
          <p:nvPr>
            <p:ph type="sldNum" sz="quarter" idx="12"/>
          </p:nvPr>
        </p:nvSpPr>
        <p:spPr>
          <a:xfrm>
            <a:off x="8737600" y="6245225"/>
            <a:ext cx="28448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5A1F2CE-3190-4A90-9523-EA616CE561A3}" type="slidenum">
              <a:rPr lang="en-GB" altLang="en-US"/>
              <a:pPr>
                <a:defRPr/>
              </a:pPr>
              <a:t>‹#›</a:t>
            </a:fld>
            <a:endParaRPr lang="en-GB" altLang="en-US"/>
          </a:p>
        </p:txBody>
      </p:sp>
    </p:spTree>
    <p:extLst>
      <p:ext uri="{BB962C8B-B14F-4D97-AF65-F5344CB8AC3E}">
        <p14:creationId xmlns:p14="http://schemas.microsoft.com/office/powerpoint/2010/main" val="3697384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383102-2EF4-4D6F-AFDF-CB3398F28458}" type="datetime1">
              <a:rPr lang="en-GB" smtClean="0"/>
              <a:t>22/02/2024</a:t>
            </a:fld>
            <a:endParaRPr lang="en-GB"/>
          </a:p>
        </p:txBody>
      </p:sp>
      <p:sp>
        <p:nvSpPr>
          <p:cNvPr id="5" name="Footer Placeholder 4"/>
          <p:cNvSpPr>
            <a:spLocks noGrp="1"/>
          </p:cNvSpPr>
          <p:nvPr>
            <p:ph type="ftr" sz="quarter" idx="11"/>
          </p:nvPr>
        </p:nvSpPr>
        <p:spPr/>
        <p:txBody>
          <a:bodyPr/>
          <a:lstStyle/>
          <a:p>
            <a:r>
              <a:rPr lang="en-GB"/>
              <a:t>Judy Clarke February 2024</a:t>
            </a:r>
          </a:p>
        </p:txBody>
      </p:sp>
      <p:sp>
        <p:nvSpPr>
          <p:cNvPr id="6" name="Slide Number Placeholder 5"/>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138429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20F8BA-62AD-4417-AACB-37C77C804D3A}" type="datetime1">
              <a:rPr lang="en-GB" smtClean="0"/>
              <a:t>22/02/2024</a:t>
            </a:fld>
            <a:endParaRPr lang="en-GB"/>
          </a:p>
        </p:txBody>
      </p:sp>
      <p:sp>
        <p:nvSpPr>
          <p:cNvPr id="5" name="Footer Placeholder 4"/>
          <p:cNvSpPr>
            <a:spLocks noGrp="1"/>
          </p:cNvSpPr>
          <p:nvPr>
            <p:ph type="ftr" sz="quarter" idx="11"/>
          </p:nvPr>
        </p:nvSpPr>
        <p:spPr/>
        <p:txBody>
          <a:bodyPr/>
          <a:lstStyle/>
          <a:p>
            <a:r>
              <a:rPr lang="en-GB"/>
              <a:t>Judy Clarke February 2024</a:t>
            </a:r>
          </a:p>
        </p:txBody>
      </p:sp>
      <p:sp>
        <p:nvSpPr>
          <p:cNvPr id="6" name="Slide Number Placeholder 5"/>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1573491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B4485-4061-476F-A6C8-32294E0B39D4}" type="datetime1">
              <a:rPr lang="en-GB" smtClean="0"/>
              <a:t>22/02/2024</a:t>
            </a:fld>
            <a:endParaRPr lang="en-GB"/>
          </a:p>
        </p:txBody>
      </p:sp>
      <p:sp>
        <p:nvSpPr>
          <p:cNvPr id="5" name="Footer Placeholder 4"/>
          <p:cNvSpPr>
            <a:spLocks noGrp="1"/>
          </p:cNvSpPr>
          <p:nvPr>
            <p:ph type="ftr" sz="quarter" idx="11"/>
          </p:nvPr>
        </p:nvSpPr>
        <p:spPr/>
        <p:txBody>
          <a:bodyPr/>
          <a:lstStyle/>
          <a:p>
            <a:r>
              <a:rPr lang="en-GB"/>
              <a:t>Judy Clarke February 2024</a:t>
            </a:r>
          </a:p>
        </p:txBody>
      </p:sp>
      <p:sp>
        <p:nvSpPr>
          <p:cNvPr id="6" name="Slide Number Placeholder 5"/>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3764515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8784E5-30BC-4D70-9DA3-7F55AB243212}" type="datetime1">
              <a:rPr lang="en-GB" smtClean="0"/>
              <a:t>22/02/2024</a:t>
            </a:fld>
            <a:endParaRPr lang="en-GB"/>
          </a:p>
        </p:txBody>
      </p:sp>
      <p:sp>
        <p:nvSpPr>
          <p:cNvPr id="6" name="Footer Placeholder 5"/>
          <p:cNvSpPr>
            <a:spLocks noGrp="1"/>
          </p:cNvSpPr>
          <p:nvPr>
            <p:ph type="ftr" sz="quarter" idx="11"/>
          </p:nvPr>
        </p:nvSpPr>
        <p:spPr/>
        <p:txBody>
          <a:bodyPr/>
          <a:lstStyle/>
          <a:p>
            <a:r>
              <a:rPr lang="en-GB"/>
              <a:t>Judy Clarke February 2024</a:t>
            </a:r>
          </a:p>
        </p:txBody>
      </p:sp>
      <p:sp>
        <p:nvSpPr>
          <p:cNvPr id="7" name="Slide Number Placeholder 6"/>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430331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871A3D-ED01-4817-B33B-3E437B5B4806}" type="datetime1">
              <a:rPr lang="en-GB" smtClean="0"/>
              <a:t>22/02/2024</a:t>
            </a:fld>
            <a:endParaRPr lang="en-GB"/>
          </a:p>
        </p:txBody>
      </p:sp>
      <p:sp>
        <p:nvSpPr>
          <p:cNvPr id="8" name="Footer Placeholder 7"/>
          <p:cNvSpPr>
            <a:spLocks noGrp="1"/>
          </p:cNvSpPr>
          <p:nvPr>
            <p:ph type="ftr" sz="quarter" idx="11"/>
          </p:nvPr>
        </p:nvSpPr>
        <p:spPr/>
        <p:txBody>
          <a:bodyPr/>
          <a:lstStyle/>
          <a:p>
            <a:r>
              <a:rPr lang="en-GB"/>
              <a:t>Judy Clarke February 2024</a:t>
            </a:r>
          </a:p>
        </p:txBody>
      </p:sp>
      <p:sp>
        <p:nvSpPr>
          <p:cNvPr id="9" name="Slide Number Placeholder 8"/>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1314458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88DE97-6D4E-4421-80D2-9A8E062C0043}" type="datetime1">
              <a:rPr lang="en-GB" smtClean="0"/>
              <a:t>22/02/2024</a:t>
            </a:fld>
            <a:endParaRPr lang="en-GB"/>
          </a:p>
        </p:txBody>
      </p:sp>
      <p:sp>
        <p:nvSpPr>
          <p:cNvPr id="4" name="Footer Placeholder 3"/>
          <p:cNvSpPr>
            <a:spLocks noGrp="1"/>
          </p:cNvSpPr>
          <p:nvPr>
            <p:ph type="ftr" sz="quarter" idx="11"/>
          </p:nvPr>
        </p:nvSpPr>
        <p:spPr/>
        <p:txBody>
          <a:bodyPr/>
          <a:lstStyle/>
          <a:p>
            <a:r>
              <a:rPr lang="en-GB"/>
              <a:t>Judy Clarke February 2024</a:t>
            </a:r>
          </a:p>
        </p:txBody>
      </p:sp>
      <p:sp>
        <p:nvSpPr>
          <p:cNvPr id="5" name="Slide Number Placeholder 4"/>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4274934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1775885" y="2143117"/>
            <a:ext cx="10035156" cy="41434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50398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3F149-C480-40B9-90D9-5B380D7CCA75}" type="datetime1">
              <a:rPr lang="en-GB" smtClean="0"/>
              <a:t>22/02/2024</a:t>
            </a:fld>
            <a:endParaRPr lang="en-GB"/>
          </a:p>
        </p:txBody>
      </p:sp>
      <p:sp>
        <p:nvSpPr>
          <p:cNvPr id="3" name="Footer Placeholder 2"/>
          <p:cNvSpPr>
            <a:spLocks noGrp="1"/>
          </p:cNvSpPr>
          <p:nvPr>
            <p:ph type="ftr" sz="quarter" idx="11"/>
          </p:nvPr>
        </p:nvSpPr>
        <p:spPr/>
        <p:txBody>
          <a:bodyPr/>
          <a:lstStyle/>
          <a:p>
            <a:r>
              <a:rPr lang="en-GB"/>
              <a:t>Judy Clarke February 2024</a:t>
            </a:r>
          </a:p>
        </p:txBody>
      </p:sp>
      <p:sp>
        <p:nvSpPr>
          <p:cNvPr id="4" name="Slide Number Placeholder 3"/>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3614302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863047-30C6-4993-89CA-02B37CFD6CB7}" type="datetime1">
              <a:rPr lang="en-GB" smtClean="0"/>
              <a:t>22/02/2024</a:t>
            </a:fld>
            <a:endParaRPr lang="en-GB"/>
          </a:p>
        </p:txBody>
      </p:sp>
      <p:sp>
        <p:nvSpPr>
          <p:cNvPr id="6" name="Footer Placeholder 5"/>
          <p:cNvSpPr>
            <a:spLocks noGrp="1"/>
          </p:cNvSpPr>
          <p:nvPr>
            <p:ph type="ftr" sz="quarter" idx="11"/>
          </p:nvPr>
        </p:nvSpPr>
        <p:spPr/>
        <p:txBody>
          <a:bodyPr/>
          <a:lstStyle/>
          <a:p>
            <a:r>
              <a:rPr lang="en-GB"/>
              <a:t>Judy Clarke February 2024</a:t>
            </a:r>
          </a:p>
        </p:txBody>
      </p:sp>
      <p:sp>
        <p:nvSpPr>
          <p:cNvPr id="7" name="Slide Number Placeholder 6"/>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965836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5484BF-9CB3-43FA-90C4-84592FAE69E0}" type="datetime1">
              <a:rPr lang="en-GB" smtClean="0"/>
              <a:t>22/02/2024</a:t>
            </a:fld>
            <a:endParaRPr lang="en-GB"/>
          </a:p>
        </p:txBody>
      </p:sp>
      <p:sp>
        <p:nvSpPr>
          <p:cNvPr id="6" name="Footer Placeholder 5"/>
          <p:cNvSpPr>
            <a:spLocks noGrp="1"/>
          </p:cNvSpPr>
          <p:nvPr>
            <p:ph type="ftr" sz="quarter" idx="11"/>
          </p:nvPr>
        </p:nvSpPr>
        <p:spPr/>
        <p:txBody>
          <a:bodyPr/>
          <a:lstStyle/>
          <a:p>
            <a:r>
              <a:rPr lang="en-GB"/>
              <a:t>Judy Clarke February 2024</a:t>
            </a:r>
          </a:p>
        </p:txBody>
      </p:sp>
      <p:sp>
        <p:nvSpPr>
          <p:cNvPr id="7" name="Slide Number Placeholder 6"/>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388819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F05D1-B643-4A52-A772-8C5E57C234C2}" type="datetime1">
              <a:rPr lang="en-GB" smtClean="0"/>
              <a:t>22/02/2024</a:t>
            </a:fld>
            <a:endParaRPr lang="en-GB"/>
          </a:p>
        </p:txBody>
      </p:sp>
      <p:sp>
        <p:nvSpPr>
          <p:cNvPr id="5" name="Footer Placeholder 4"/>
          <p:cNvSpPr>
            <a:spLocks noGrp="1"/>
          </p:cNvSpPr>
          <p:nvPr>
            <p:ph type="ftr" sz="quarter" idx="11"/>
          </p:nvPr>
        </p:nvSpPr>
        <p:spPr/>
        <p:txBody>
          <a:bodyPr/>
          <a:lstStyle/>
          <a:p>
            <a:r>
              <a:rPr lang="en-GB"/>
              <a:t>Judy Clarke February 2024</a:t>
            </a:r>
          </a:p>
        </p:txBody>
      </p:sp>
      <p:sp>
        <p:nvSpPr>
          <p:cNvPr id="6" name="Slide Number Placeholder 5"/>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4422536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2811E-2878-45BE-B8D5-A465B3E54A48}" type="datetime1">
              <a:rPr lang="en-GB" smtClean="0"/>
              <a:t>22/02/2024</a:t>
            </a:fld>
            <a:endParaRPr lang="en-GB"/>
          </a:p>
        </p:txBody>
      </p:sp>
      <p:sp>
        <p:nvSpPr>
          <p:cNvPr id="5" name="Footer Placeholder 4"/>
          <p:cNvSpPr>
            <a:spLocks noGrp="1"/>
          </p:cNvSpPr>
          <p:nvPr>
            <p:ph type="ftr" sz="quarter" idx="11"/>
          </p:nvPr>
        </p:nvSpPr>
        <p:spPr/>
        <p:txBody>
          <a:bodyPr/>
          <a:lstStyle/>
          <a:p>
            <a:r>
              <a:rPr lang="en-GB"/>
              <a:t>Judy Clarke February 2024</a:t>
            </a:r>
          </a:p>
        </p:txBody>
      </p:sp>
      <p:sp>
        <p:nvSpPr>
          <p:cNvPr id="6" name="Slide Number Placeholder 5"/>
          <p:cNvSpPr>
            <a:spLocks noGrp="1"/>
          </p:cNvSpPr>
          <p:nvPr>
            <p:ph type="sldNum" sz="quarter" idx="12"/>
          </p:nvPr>
        </p:nvSpPr>
        <p:spPr/>
        <p:txBody>
          <a:bodyPr/>
          <a:lstStyle/>
          <a:p>
            <a:fld id="{AE565562-8924-4812-9C9F-1345C263009B}" type="slidenum">
              <a:rPr lang="en-GB" smtClean="0"/>
              <a:t>‹#›</a:t>
            </a:fld>
            <a:endParaRPr lang="en-GB"/>
          </a:p>
        </p:txBody>
      </p:sp>
    </p:spTree>
    <p:extLst>
      <p:ext uri="{BB962C8B-B14F-4D97-AF65-F5344CB8AC3E}">
        <p14:creationId xmlns:p14="http://schemas.microsoft.com/office/powerpoint/2010/main" val="19356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6657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2143117"/>
            <a:ext cx="4648200" cy="4143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627285" y="2143117"/>
            <a:ext cx="4650316" cy="4143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4101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680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462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85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9745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658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slide02">
            <a:extLst>
              <a:ext uri="{FF2B5EF4-FFF2-40B4-BE49-F238E27FC236}">
                <a16:creationId xmlns:a16="http://schemas.microsoft.com/office/drawing/2014/main" id="{796CA330-FD5D-4D66-B285-19686B72E8E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F9BDF3D5-43EF-4207-82F3-6719C0DF01A5}"/>
              </a:ext>
            </a:extLst>
          </p:cNvPr>
          <p:cNvSpPr>
            <a:spLocks noGrp="1" noChangeArrowheads="1"/>
          </p:cNvSpPr>
          <p:nvPr>
            <p:ph type="title"/>
          </p:nvPr>
        </p:nvSpPr>
        <p:spPr bwMode="auto">
          <a:xfrm>
            <a:off x="1809751" y="1285876"/>
            <a:ext cx="10028767"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50AAD4DA-1CBF-4854-9CAB-6DBA88608EF9}"/>
              </a:ext>
            </a:extLst>
          </p:cNvPr>
          <p:cNvSpPr>
            <a:spLocks noGrp="1" noChangeArrowheads="1"/>
          </p:cNvSpPr>
          <p:nvPr>
            <p:ph type="body" idx="1"/>
          </p:nvPr>
        </p:nvSpPr>
        <p:spPr bwMode="auto">
          <a:xfrm>
            <a:off x="1775885" y="2143126"/>
            <a:ext cx="10035116"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978"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 id="2147484979" r:id="rId12"/>
    <p:sldLayoutId id="2147484980" r:id="rId13"/>
  </p:sldLayoutIdLst>
  <p:hf hdr="0" dt="0"/>
  <p:txStyles>
    <p:titleStyle>
      <a:lvl1pPr algn="l" rtl="0" eaLnBrk="0" fontAlgn="base" hangingPunct="0">
        <a:spcBef>
          <a:spcPct val="0"/>
        </a:spcBef>
        <a:spcAft>
          <a:spcPct val="0"/>
        </a:spcAft>
        <a:defRPr sz="3200" b="1">
          <a:solidFill>
            <a:schemeClr val="tx1"/>
          </a:solidFill>
          <a:latin typeface="Candara" pitchFamily="34" charset="0"/>
          <a:ea typeface="MS PGothic" pitchFamily="34" charset="-128"/>
          <a:cs typeface="+mj-cs"/>
        </a:defRPr>
      </a:lvl1pPr>
      <a:lvl2pPr algn="l" rtl="0" eaLnBrk="0" fontAlgn="base" hangingPunct="0">
        <a:spcBef>
          <a:spcPct val="0"/>
        </a:spcBef>
        <a:spcAft>
          <a:spcPct val="0"/>
        </a:spcAft>
        <a:defRPr sz="3200" b="1">
          <a:solidFill>
            <a:schemeClr val="tx1"/>
          </a:solidFill>
          <a:latin typeface="Candara" pitchFamily="34" charset="0"/>
          <a:ea typeface="MS PGothic" pitchFamily="34" charset="-128"/>
        </a:defRPr>
      </a:lvl2pPr>
      <a:lvl3pPr algn="l" rtl="0" eaLnBrk="0" fontAlgn="base" hangingPunct="0">
        <a:spcBef>
          <a:spcPct val="0"/>
        </a:spcBef>
        <a:spcAft>
          <a:spcPct val="0"/>
        </a:spcAft>
        <a:defRPr sz="3200" b="1">
          <a:solidFill>
            <a:schemeClr val="tx1"/>
          </a:solidFill>
          <a:latin typeface="Candara" pitchFamily="34" charset="0"/>
          <a:ea typeface="MS PGothic" pitchFamily="34" charset="-128"/>
        </a:defRPr>
      </a:lvl3pPr>
      <a:lvl4pPr algn="l" rtl="0" eaLnBrk="0" fontAlgn="base" hangingPunct="0">
        <a:spcBef>
          <a:spcPct val="0"/>
        </a:spcBef>
        <a:spcAft>
          <a:spcPct val="0"/>
        </a:spcAft>
        <a:defRPr sz="3200" b="1">
          <a:solidFill>
            <a:schemeClr val="tx1"/>
          </a:solidFill>
          <a:latin typeface="Candara" pitchFamily="34" charset="0"/>
          <a:ea typeface="MS PGothic" pitchFamily="34" charset="-128"/>
        </a:defRPr>
      </a:lvl4pPr>
      <a:lvl5pPr algn="l" rtl="0" eaLnBrk="0" fontAlgn="base" hangingPunct="0">
        <a:spcBef>
          <a:spcPct val="0"/>
        </a:spcBef>
        <a:spcAft>
          <a:spcPct val="0"/>
        </a:spcAft>
        <a:defRPr sz="3200" b="1">
          <a:solidFill>
            <a:schemeClr val="tx1"/>
          </a:solidFill>
          <a:latin typeface="Candara" pitchFamily="34" charset="0"/>
          <a:ea typeface="MS PGothic" pitchFamily="34" charset="-128"/>
        </a:defRPr>
      </a:lvl5pPr>
      <a:lvl6pPr marL="457200" algn="l" rtl="0" fontAlgn="base">
        <a:spcBef>
          <a:spcPct val="0"/>
        </a:spcBef>
        <a:spcAft>
          <a:spcPct val="0"/>
        </a:spcAft>
        <a:defRPr sz="2800" b="1">
          <a:solidFill>
            <a:srgbClr val="4D4D4D"/>
          </a:solidFill>
          <a:latin typeface="Arial" charset="0"/>
          <a:ea typeface="ＭＳ Ｐゴシック" pitchFamily="-96" charset="-128"/>
        </a:defRPr>
      </a:lvl6pPr>
      <a:lvl7pPr marL="914400" algn="l" rtl="0" fontAlgn="base">
        <a:spcBef>
          <a:spcPct val="0"/>
        </a:spcBef>
        <a:spcAft>
          <a:spcPct val="0"/>
        </a:spcAft>
        <a:defRPr sz="2800" b="1">
          <a:solidFill>
            <a:srgbClr val="4D4D4D"/>
          </a:solidFill>
          <a:latin typeface="Arial" charset="0"/>
          <a:ea typeface="ＭＳ Ｐゴシック" pitchFamily="-96" charset="-128"/>
        </a:defRPr>
      </a:lvl7pPr>
      <a:lvl8pPr marL="1371600" algn="l" rtl="0" fontAlgn="base">
        <a:spcBef>
          <a:spcPct val="0"/>
        </a:spcBef>
        <a:spcAft>
          <a:spcPct val="0"/>
        </a:spcAft>
        <a:defRPr sz="2800" b="1">
          <a:solidFill>
            <a:srgbClr val="4D4D4D"/>
          </a:solidFill>
          <a:latin typeface="Arial" charset="0"/>
          <a:ea typeface="ＭＳ Ｐゴシック" pitchFamily="-96" charset="-128"/>
        </a:defRPr>
      </a:lvl8pPr>
      <a:lvl9pPr marL="1828800" algn="l" rtl="0" fontAlgn="base">
        <a:spcBef>
          <a:spcPct val="0"/>
        </a:spcBef>
        <a:spcAft>
          <a:spcPct val="0"/>
        </a:spcAft>
        <a:defRPr sz="2800" b="1">
          <a:solidFill>
            <a:srgbClr val="4D4D4D"/>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4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400">
          <a:solidFill>
            <a:schemeClr val="tx1"/>
          </a:solidFill>
          <a:latin typeface="+mn-lt"/>
          <a:ea typeface="MS PGothic" pitchFamily="34" charset="-128"/>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B2574-E980-4071-84FE-6C8B707BCEBC}" type="datetime1">
              <a:rPr lang="en-GB" smtClean="0"/>
              <a:t>22/02/2024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Judy Clarke February 2024</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176110040"/>
      </p:ext>
    </p:extLst>
  </p:cSld>
  <p:clrMap bg1="lt1" tx1="dk1" bg2="lt2" tx2="dk2" accent1="accent1" accent2="accent2" accent3="accent3" accent4="accent4" accent5="accent5" accent6="accent6" hlink="hlink" folHlink="folHlink"/>
  <p:sldLayoutIdLst>
    <p:sldLayoutId id="2147484994" r:id="rId1"/>
    <p:sldLayoutId id="2147484995" r:id="rId2"/>
    <p:sldLayoutId id="2147484996" r:id="rId3"/>
    <p:sldLayoutId id="2147484997" r:id="rId4"/>
    <p:sldLayoutId id="2147484998" r:id="rId5"/>
    <p:sldLayoutId id="2147484999" r:id="rId6"/>
    <p:sldLayoutId id="2147485000" r:id="rId7"/>
    <p:sldLayoutId id="2147485001" r:id="rId8"/>
    <p:sldLayoutId id="2147485002" r:id="rId9"/>
    <p:sldLayoutId id="2147485003" r:id="rId10"/>
    <p:sldLayoutId id="214748500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hyperlink" Target="https://assets.publishing.service.gov.uk/government/uploads/system/uploads/attachment_data/file/1007446/6.7534_DfE_Development_Matters_Report_and_illustrations_web__2_.pdf" TargetMode="External"/><Relationship Id="rId5" Type="http://schemas.openxmlformats.org/officeDocument/2006/relationships/hyperlink" Target="https://assets.publishing.service.gov.uk/government/uploads/system/uploads/attachment_data/file/335158/PRIMARY_national_curriculum_-_Mathematics_220714.pdf" TargetMode="External"/><Relationship Id="rId4" Type="http://schemas.openxmlformats.org/officeDocument/2006/relationships/hyperlink" Target="https://assets.publishing.service.gov.uk/government/uploads/system/uploads/attachment_data/file/335186/PRIMARY_national_curriculum_-_English_220714.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hyperlink" Target="https://assets.publishing.service.gov.uk/media/5a750668ed915d3c7d529cad/Teachers_standard_information.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hyperlink" Target="https://assets.publishing.service.gov.uk/media/5a750668ed915d3c7d529cad/Teachers_standard_information.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s://researchbriefings.files.parliament.uk/documents/CBP-7980/CBP-7980.pdf"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14.xml"/><Relationship Id="rId5" Type="http://schemas.openxmlformats.org/officeDocument/2006/relationships/hyperlink" Target="https://assets.publishing.service.gov.uk/government/uploads/system/uploads/attachment_data/file/740343/2018-19_teacher_assessment_frameworks_at_the_end_of_key_stage_1_WEBHO.pdf" TargetMode="Externa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14.xml"/><Relationship Id="rId5" Type="http://schemas.openxmlformats.org/officeDocument/2006/relationships/hyperlink" Target="https://assets.publishing.service.gov.uk/government/uploads/system/uploads/attachment_data/file/740345/2018-19_teacher_assessment_frameworks_at_the_end_of_key_stage_2_WEBHO.pdf" TargetMode="Externa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14.xml"/><Relationship Id="rId4" Type="http://schemas.openxmlformats.org/officeDocument/2006/relationships/hyperlink" Target="https://www.gov.uk/government/publications/changes-to-the-early-years-foundation-stage-eyfs-framework/changes-to-the-early-years-foundation-stage-eyfs-framewor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14.xml"/><Relationship Id="rId6" Type="http://schemas.openxmlformats.org/officeDocument/2006/relationships/hyperlink" Target="https://www.gov.uk/government/collections/statistics-key-stage-2" TargetMode="External"/><Relationship Id="rId5" Type="http://schemas.openxmlformats.org/officeDocument/2006/relationships/hyperlink" Target="https://explore-education-statistics.service.gov.uk/find-statistics/key-stage-2-attainment/2021-22" TargetMode="External"/><Relationship Id="rId4" Type="http://schemas.openxmlformats.org/officeDocument/2006/relationships/hyperlink" Target="https://www.gov.uk/government/statistics/key-stage-2-attainment-2023-national-headline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hyperlink" Target="https://assets.publishing.service.gov.uk/media/5a750668ed915d3c7d529cad/Teachers_standard_information.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a:extLst>
              <a:ext uri="{FF2B5EF4-FFF2-40B4-BE49-F238E27FC236}">
                <a16:creationId xmlns:a16="http://schemas.microsoft.com/office/drawing/2014/main" id="{1F7CC650-6FC0-4BBC-8632-A11CED5ACE16}"/>
              </a:ext>
            </a:extLst>
          </p:cNvPr>
          <p:cNvSpPr>
            <a:spLocks noGrp="1"/>
          </p:cNvSpPr>
          <p:nvPr>
            <p:ph type="body" idx="1"/>
          </p:nvPr>
        </p:nvSpPr>
        <p:spPr>
          <a:xfrm>
            <a:off x="7104112" y="2348880"/>
            <a:ext cx="4262690" cy="3384376"/>
          </a:xfrm>
        </p:spPr>
        <p:txBody>
          <a:bodyPr vert="horz" lIns="91440" tIns="45720" rIns="91440" bIns="45720" rtlCol="0" anchor="ctr">
            <a:normAutofit fontScale="92500" lnSpcReduction="10000"/>
          </a:bodyPr>
          <a:lstStyle/>
          <a:p>
            <a:r>
              <a:rPr lang="en-US" altLang="en-US" sz="4000" kern="1200" dirty="0">
                <a:solidFill>
                  <a:schemeClr val="tx1"/>
                </a:solidFill>
                <a:latin typeface="+mn-lt"/>
                <a:ea typeface="+mn-ea"/>
                <a:cs typeface="+mn-cs"/>
              </a:rPr>
              <a:t>2023/24</a:t>
            </a:r>
          </a:p>
          <a:p>
            <a:endParaRPr lang="en-US" altLang="en-US" sz="4000" kern="1200" dirty="0">
              <a:solidFill>
                <a:schemeClr val="tx1"/>
              </a:solidFill>
              <a:latin typeface="+mn-lt"/>
              <a:ea typeface="+mn-ea"/>
              <a:cs typeface="+mn-cs"/>
            </a:endParaRPr>
          </a:p>
          <a:p>
            <a:r>
              <a:rPr lang="en-US" altLang="en-US" sz="4000" kern="1200" dirty="0">
                <a:solidFill>
                  <a:schemeClr val="tx1"/>
                </a:solidFill>
                <a:latin typeface="+mn-lt"/>
                <a:ea typeface="+mn-ea"/>
                <a:cs typeface="+mn-cs"/>
              </a:rPr>
              <a:t>Leeds Trinity University</a:t>
            </a:r>
          </a:p>
          <a:p>
            <a:endParaRPr lang="en-US" altLang="en-US" kern="1200" dirty="0">
              <a:solidFill>
                <a:schemeClr val="tx1"/>
              </a:solidFill>
              <a:latin typeface="+mn-lt"/>
              <a:ea typeface="+mn-ea"/>
              <a:cs typeface="+mn-cs"/>
            </a:endParaRPr>
          </a:p>
          <a:p>
            <a:r>
              <a:rPr lang="en-US" altLang="en-US" kern="1200" dirty="0">
                <a:solidFill>
                  <a:schemeClr val="tx1"/>
                </a:solidFill>
                <a:latin typeface="+mn-lt"/>
                <a:ea typeface="+mn-ea"/>
                <a:cs typeface="+mn-cs"/>
              </a:rPr>
              <a:t>Judy Clarke</a:t>
            </a:r>
          </a:p>
          <a:p>
            <a:r>
              <a:rPr lang="en-US" altLang="en-US" sz="2000" dirty="0">
                <a:solidFill>
                  <a:schemeClr val="tx1"/>
                </a:solidFill>
              </a:rPr>
              <a:t>Ju.Clarke@</a:t>
            </a:r>
            <a:r>
              <a:rPr lang="en-US" altLang="en-US" sz="2000" kern="1200" dirty="0">
                <a:solidFill>
                  <a:schemeClr val="tx1"/>
                </a:solidFill>
                <a:latin typeface="+mn-lt"/>
                <a:ea typeface="+mn-ea"/>
                <a:cs typeface="+mn-cs"/>
              </a:rPr>
              <a:t>leedstrinity.ac.uk</a:t>
            </a:r>
          </a:p>
        </p:txBody>
      </p:sp>
      <p:sp>
        <p:nvSpPr>
          <p:cNvPr id="2" name="Slide Number Placeholder 1">
            <a:extLst>
              <a:ext uri="{FF2B5EF4-FFF2-40B4-BE49-F238E27FC236}">
                <a16:creationId xmlns:a16="http://schemas.microsoft.com/office/drawing/2014/main" id="{093EF4D2-67CB-40E3-8B2E-02C87A06E56B}"/>
              </a:ext>
            </a:extLst>
          </p:cNvPr>
          <p:cNvSpPr>
            <a:spLocks noGrp="1"/>
          </p:cNvSpPr>
          <p:nvPr>
            <p:ph type="sldNum" sz="quarter" idx="12"/>
          </p:nvPr>
        </p:nvSpPr>
        <p:spPr/>
        <p:txBody>
          <a:bodyPr/>
          <a:lstStyle/>
          <a:p>
            <a:fld id="{AE565562-8924-4812-9C9F-1345C263009B}" type="slidenum">
              <a:rPr lang="en-GB" smtClean="0"/>
              <a:t>1</a:t>
            </a:fld>
            <a:endParaRPr lang="en-GB"/>
          </a:p>
        </p:txBody>
      </p:sp>
      <p:pic>
        <p:nvPicPr>
          <p:cNvPr id="13" name="Picture 12">
            <a:extLst>
              <a:ext uri="{FF2B5EF4-FFF2-40B4-BE49-F238E27FC236}">
                <a16:creationId xmlns:a16="http://schemas.microsoft.com/office/drawing/2014/main" id="{628B125D-84CB-44D8-8D7F-B9C3DEC84D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B5A52E74-B345-4238-845C-B554D75B9F3E}"/>
              </a:ext>
            </a:extLst>
          </p:cNvPr>
          <p:cNvSpPr>
            <a:spLocks noGrp="1"/>
          </p:cNvSpPr>
          <p:nvPr>
            <p:ph type="title"/>
          </p:nvPr>
        </p:nvSpPr>
        <p:spPr>
          <a:xfrm>
            <a:off x="479376" y="2132856"/>
            <a:ext cx="5544616" cy="3564396"/>
          </a:xfrm>
        </p:spPr>
        <p:txBody>
          <a:bodyPr>
            <a:normAutofit/>
          </a:bodyPr>
          <a:lstStyle/>
          <a:p>
            <a:pPr algn="ctr"/>
            <a:r>
              <a:rPr lang="en-GB" sz="4000" dirty="0"/>
              <a:t>PGCert/Level7</a:t>
            </a:r>
            <a:br>
              <a:rPr lang="en-GB" sz="4000" dirty="0"/>
            </a:br>
            <a:r>
              <a:rPr lang="en-GB" sz="4000" dirty="0"/>
              <a:t>2023/4</a:t>
            </a:r>
            <a:br>
              <a:rPr lang="en-GB" sz="4000" b="1" dirty="0"/>
            </a:br>
            <a:br>
              <a:rPr lang="en-GB" sz="4000" b="1" dirty="0"/>
            </a:br>
            <a:r>
              <a:rPr lang="en-GB" sz="3600" dirty="0"/>
              <a:t>Assessment &amp; Planning for Pupil Progress in the Primary Classroom </a:t>
            </a:r>
            <a:r>
              <a:rPr lang="en-GB" sz="3600" b="1" dirty="0"/>
              <a:t>1</a:t>
            </a:r>
          </a:p>
        </p:txBody>
      </p:sp>
      <p:sp>
        <p:nvSpPr>
          <p:cNvPr id="3" name="Footer Placeholder 2">
            <a:extLst>
              <a:ext uri="{FF2B5EF4-FFF2-40B4-BE49-F238E27FC236}">
                <a16:creationId xmlns:a16="http://schemas.microsoft.com/office/drawing/2014/main" id="{D5F350F5-B745-1414-CF38-00837E8D6209}"/>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80509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911424" y="2060849"/>
            <a:ext cx="2088232" cy="3744415"/>
          </a:xfrm>
        </p:spPr>
        <p:txBody>
          <a:bodyPr>
            <a:normAutofit fontScale="90000"/>
          </a:bodyPr>
          <a:lstStyle/>
          <a:p>
            <a:pPr algn="ctr"/>
            <a:br>
              <a:rPr lang="en-US" b="1" dirty="0"/>
            </a:br>
            <a:br>
              <a:rPr lang="en-US" b="1" dirty="0"/>
            </a:br>
            <a:br>
              <a:rPr lang="en-US" b="1" dirty="0"/>
            </a:br>
            <a:br>
              <a:rPr lang="en-US" b="1" dirty="0"/>
            </a:br>
            <a:br>
              <a:rPr lang="en-US" b="1" dirty="0"/>
            </a:br>
            <a:br>
              <a:rPr lang="en-US" b="1" dirty="0"/>
            </a:br>
            <a:r>
              <a:rPr lang="en-US" sz="4900" b="1" dirty="0"/>
              <a:t>Reading</a:t>
            </a:r>
            <a:br>
              <a:rPr lang="en-US" sz="4000" b="1" dirty="0"/>
            </a:br>
            <a:br>
              <a:rPr lang="en-US" sz="4000" b="1" dirty="0"/>
            </a:br>
            <a:br>
              <a:rPr lang="en-US" sz="4000" dirty="0"/>
            </a:br>
            <a:br>
              <a:rPr lang="en-US" sz="4000" dirty="0"/>
            </a:br>
            <a:br>
              <a:rPr lang="en-US" sz="4000" dirty="0"/>
            </a:br>
            <a:br>
              <a:rPr lang="en-US" sz="4000" dirty="0"/>
            </a:br>
            <a:br>
              <a:rPr lang="en-US" sz="4000" dirty="0"/>
            </a:br>
            <a:br>
              <a:rPr lang="en-US" sz="4000" dirty="0"/>
            </a:br>
            <a:endParaRPr lang="en-US" sz="4000"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98F2AEA0-F515-469E-BABF-5D3B62BB32DC}"/>
              </a:ext>
            </a:extLst>
          </p:cNvPr>
          <p:cNvSpPr>
            <a:spLocks noGrp="1"/>
          </p:cNvSpPr>
          <p:nvPr>
            <p:ph type="sldNum" sz="quarter" idx="12"/>
          </p:nvPr>
        </p:nvSpPr>
        <p:spPr/>
        <p:txBody>
          <a:bodyPr/>
          <a:lstStyle/>
          <a:p>
            <a:fld id="{AE565562-8924-4812-9C9F-1345C263009B}" type="slidenum">
              <a:rPr lang="en-GB" smtClean="0"/>
              <a:t>10</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6614556" y="2719449"/>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943748DA-0081-0EB2-4ED0-BD71D738429E}"/>
              </a:ext>
            </a:extLst>
          </p:cNvPr>
          <p:cNvSpPr txBox="1"/>
          <p:nvPr/>
        </p:nvSpPr>
        <p:spPr>
          <a:xfrm>
            <a:off x="3676302" y="2265834"/>
            <a:ext cx="7706072" cy="3539430"/>
          </a:xfrm>
          <a:prstGeom prst="rect">
            <a:avLst/>
          </a:prstGeom>
          <a:noFill/>
        </p:spPr>
        <p:txBody>
          <a:bodyPr wrap="square" rtlCol="0">
            <a:spAutoFit/>
          </a:bodyPr>
          <a:lstStyle/>
          <a:p>
            <a:r>
              <a:rPr lang="en-US" sz="2800" b="1" dirty="0"/>
              <a:t>Core and Recommended Reading detailed in the handbook.</a:t>
            </a:r>
            <a:br>
              <a:rPr lang="en-US" sz="2800" b="1" dirty="0"/>
            </a:br>
            <a:br>
              <a:rPr lang="en-US" sz="2800" b="1" dirty="0"/>
            </a:br>
            <a:r>
              <a:rPr lang="en-US" sz="2800" b="1" dirty="0">
                <a:solidFill>
                  <a:srgbClr val="FF0000"/>
                </a:solidFill>
              </a:rPr>
              <a:t>Also, professional publications, including Ofsted.</a:t>
            </a:r>
            <a:br>
              <a:rPr lang="en-US" sz="2800" b="1" dirty="0"/>
            </a:br>
            <a:br>
              <a:rPr lang="en-US" sz="2800" b="1" dirty="0"/>
            </a:br>
            <a:r>
              <a:rPr lang="en-US" sz="2800" b="1" dirty="0"/>
              <a:t>Further reading will be identified on slides and published on Moodle.</a:t>
            </a:r>
            <a:endParaRPr lang="en-GB" sz="2800" dirty="0"/>
          </a:p>
        </p:txBody>
      </p:sp>
      <p:sp>
        <p:nvSpPr>
          <p:cNvPr id="7" name="Footer Placeholder 6">
            <a:extLst>
              <a:ext uri="{FF2B5EF4-FFF2-40B4-BE49-F238E27FC236}">
                <a16:creationId xmlns:a16="http://schemas.microsoft.com/office/drawing/2014/main" id="{E6C495B4-1B3D-1EE4-2CFB-9C327AB7EE38}"/>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56096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09626" y="692696"/>
            <a:ext cx="3054126" cy="5544616"/>
          </a:xfrm>
        </p:spPr>
        <p:txBody>
          <a:bodyPr>
            <a:normAutofit fontScale="90000"/>
          </a:bodyPr>
          <a:lstStyle/>
          <a:p>
            <a:pPr algn="ctr"/>
            <a:br>
              <a:rPr lang="en-US" b="1" dirty="0"/>
            </a:br>
            <a:br>
              <a:rPr lang="en-US" b="1" dirty="0"/>
            </a:br>
            <a:br>
              <a:rPr lang="en-US" b="1" dirty="0"/>
            </a:br>
            <a:br>
              <a:rPr lang="en-US" b="1" dirty="0"/>
            </a:br>
            <a:br>
              <a:rPr lang="en-US" b="1" dirty="0"/>
            </a:br>
            <a:br>
              <a:rPr lang="en-US" b="1" dirty="0"/>
            </a:br>
            <a:r>
              <a:rPr lang="en-US" b="1" dirty="0"/>
              <a:t>Key Stage Reading</a:t>
            </a:r>
            <a:br>
              <a:rPr lang="en-US" dirty="0"/>
            </a:br>
            <a:br>
              <a:rPr lang="en-US" sz="4000" dirty="0"/>
            </a:br>
            <a:br>
              <a:rPr lang="en-US" sz="4000" dirty="0"/>
            </a:br>
            <a:br>
              <a:rPr lang="en-US" sz="4000" dirty="0"/>
            </a:br>
            <a:br>
              <a:rPr lang="en-US" sz="4000" dirty="0"/>
            </a:br>
            <a:br>
              <a:rPr lang="en-US" sz="4000" dirty="0"/>
            </a:br>
            <a:br>
              <a:rPr lang="en-US" sz="4000" dirty="0"/>
            </a:br>
            <a:endParaRPr lang="en-US" sz="4000"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98F2AEA0-F515-469E-BABF-5D3B62BB32DC}"/>
              </a:ext>
            </a:extLst>
          </p:cNvPr>
          <p:cNvSpPr>
            <a:spLocks noGrp="1"/>
          </p:cNvSpPr>
          <p:nvPr>
            <p:ph type="sldNum" sz="quarter" idx="12"/>
          </p:nvPr>
        </p:nvSpPr>
        <p:spPr/>
        <p:txBody>
          <a:bodyPr/>
          <a:lstStyle/>
          <a:p>
            <a:fld id="{AE565562-8924-4812-9C9F-1345C263009B}" type="slidenum">
              <a:rPr lang="en-GB" smtClean="0"/>
              <a:t>11</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6614556" y="2719449"/>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5E901FAC-1EB1-5A49-A8FC-7577BCDADE6E}"/>
              </a:ext>
            </a:extLst>
          </p:cNvPr>
          <p:cNvSpPr txBox="1"/>
          <p:nvPr/>
        </p:nvSpPr>
        <p:spPr>
          <a:xfrm>
            <a:off x="4390639" y="2060849"/>
            <a:ext cx="6624736" cy="3570208"/>
          </a:xfrm>
          <a:prstGeom prst="rect">
            <a:avLst/>
          </a:prstGeom>
          <a:noFill/>
        </p:spPr>
        <p:txBody>
          <a:bodyPr wrap="square" rtlCol="0">
            <a:spAutoFit/>
          </a:bodyPr>
          <a:lstStyle/>
          <a:p>
            <a:pPr algn="just"/>
            <a:r>
              <a:rPr lang="en-GB" sz="2000" b="1" dirty="0">
                <a:solidFill>
                  <a:srgbClr val="3A3A3A"/>
                </a:solidFill>
                <a:effectLst/>
                <a:latin typeface="+mn-lt"/>
                <a:ea typeface="Source Sans Pro" panose="020B0503030403020204" pitchFamily="34" charset="0"/>
                <a:cs typeface="Times New Roman" panose="02020603050405020304" pitchFamily="18" charset="0"/>
              </a:rPr>
              <a:t>National Curriculum Programmes of Study:</a:t>
            </a:r>
          </a:p>
          <a:p>
            <a:pPr algn="just"/>
            <a:r>
              <a:rPr lang="en-GB" sz="2000" b="1" dirty="0">
                <a:solidFill>
                  <a:srgbClr val="3A3A3A"/>
                </a:solidFill>
                <a:latin typeface="+mn-lt"/>
                <a:ea typeface="Source Sans Pro" panose="020B0503030403020204" pitchFamily="34" charset="0"/>
                <a:cs typeface="Times New Roman" panose="02020603050405020304" pitchFamily="18" charset="0"/>
              </a:rPr>
              <a:t>English </a:t>
            </a:r>
            <a:r>
              <a:rPr lang="en-GB" sz="1400" dirty="0">
                <a:solidFill>
                  <a:srgbClr val="3A3A3A"/>
                </a:solidFill>
                <a:latin typeface="+mn-lt"/>
                <a:ea typeface="Source Sans Pro" panose="020B0503030403020204" pitchFamily="34" charset="0"/>
                <a:cs typeface="Times New Roman" panose="02020603050405020304" pitchFamily="18" charset="0"/>
                <a:hlinkClick r:id="rId4"/>
              </a:rPr>
              <a:t>https://assets.publishing.service.gov.uk/government/uploads/system/uploads/attachment_data/file/335186/PRIMARY_national_curriculum_-_English_220714.pdf</a:t>
            </a:r>
            <a:endParaRPr lang="en-GB" sz="1400" dirty="0">
              <a:solidFill>
                <a:srgbClr val="3A3A3A"/>
              </a:solidFill>
              <a:latin typeface="+mn-lt"/>
              <a:ea typeface="Source Sans Pro" panose="020B0503030403020204" pitchFamily="34" charset="0"/>
              <a:cs typeface="Times New Roman" panose="02020603050405020304" pitchFamily="18" charset="0"/>
            </a:endParaRPr>
          </a:p>
          <a:p>
            <a:pPr algn="just"/>
            <a:endParaRPr lang="en-GB" sz="1400" dirty="0">
              <a:solidFill>
                <a:srgbClr val="3A3A3A"/>
              </a:solidFill>
              <a:latin typeface="+mn-lt"/>
              <a:ea typeface="Source Sans Pro" panose="020B0503030403020204" pitchFamily="34" charset="0"/>
              <a:cs typeface="Times New Roman" panose="02020603050405020304" pitchFamily="18" charset="0"/>
            </a:endParaRPr>
          </a:p>
          <a:p>
            <a:pPr algn="just"/>
            <a:r>
              <a:rPr lang="en-GB" sz="2000" b="1" dirty="0">
                <a:solidFill>
                  <a:srgbClr val="FF0000"/>
                </a:solidFill>
                <a:effectLst/>
                <a:latin typeface="+mn-lt"/>
                <a:ea typeface="Source Sans Pro" panose="020B0503030403020204" pitchFamily="34" charset="0"/>
                <a:cs typeface="Times New Roman" panose="02020603050405020304" pitchFamily="18" charset="0"/>
              </a:rPr>
              <a:t>Maths</a:t>
            </a:r>
          </a:p>
          <a:p>
            <a:pPr algn="just"/>
            <a:r>
              <a:rPr lang="en-GB" sz="1200" dirty="0">
                <a:solidFill>
                  <a:srgbClr val="3A3A3A"/>
                </a:solidFill>
                <a:effectLst/>
                <a:latin typeface="+mn-lt"/>
                <a:ea typeface="Source Sans Pro" panose="020B0503030403020204" pitchFamily="34" charset="0"/>
                <a:cs typeface="Times New Roman" panose="02020603050405020304" pitchFamily="18" charset="0"/>
                <a:hlinkClick r:id="rId5"/>
              </a:rPr>
              <a:t>https://assets.publishing.service.gov.uk/government/uploads/system/uploads/attachment_data/file/335158/PRIMARY_national_curriculum_-_Mathematics_220714.pdf</a:t>
            </a:r>
            <a:endParaRPr lang="en-GB" sz="1200" dirty="0">
              <a:solidFill>
                <a:srgbClr val="3A3A3A"/>
              </a:solidFill>
              <a:effectLst/>
              <a:latin typeface="+mn-lt"/>
              <a:ea typeface="Source Sans Pro" panose="020B0503030403020204" pitchFamily="34" charset="0"/>
              <a:cs typeface="Times New Roman" panose="02020603050405020304" pitchFamily="18" charset="0"/>
            </a:endParaRPr>
          </a:p>
          <a:p>
            <a:pPr algn="just"/>
            <a:endParaRPr lang="en-GB" sz="1200" dirty="0">
              <a:solidFill>
                <a:srgbClr val="3A3A3A"/>
              </a:solidFill>
              <a:latin typeface="+mn-lt"/>
              <a:ea typeface="Source Sans Pro" panose="020B0503030403020204" pitchFamily="34" charset="0"/>
              <a:cs typeface="Times New Roman" panose="02020603050405020304" pitchFamily="18" charset="0"/>
            </a:endParaRPr>
          </a:p>
          <a:p>
            <a:pPr algn="just"/>
            <a:r>
              <a:rPr lang="en-GB" sz="2000" b="1" dirty="0">
                <a:solidFill>
                  <a:srgbClr val="3A3A3A"/>
                </a:solidFill>
                <a:effectLst/>
                <a:latin typeface="+mn-lt"/>
                <a:ea typeface="Source Sans Pro" panose="020B0503030403020204" pitchFamily="34" charset="0"/>
                <a:cs typeface="Times New Roman" panose="02020603050405020304" pitchFamily="18" charset="0"/>
              </a:rPr>
              <a:t>EYFS: Development Matters</a:t>
            </a:r>
          </a:p>
          <a:p>
            <a:pPr algn="just"/>
            <a:r>
              <a:rPr lang="en-GB" sz="1200" dirty="0">
                <a:solidFill>
                  <a:srgbClr val="3A3A3A"/>
                </a:solidFill>
                <a:latin typeface="+mn-lt"/>
                <a:ea typeface="Source Sans Pro" panose="020B0503030403020204" pitchFamily="34" charset="0"/>
                <a:cs typeface="Times New Roman" panose="02020603050405020304" pitchFamily="18" charset="0"/>
                <a:hlinkClick r:id="rId6"/>
              </a:rPr>
              <a:t>https://assets.publishing.service.gov.uk/government/uploads/system/uploads/attachment_data/file/1007446/6.7534_DfE_Development_Matters_Report_and_illustrations_web__2_.pdf</a:t>
            </a:r>
            <a:endParaRPr lang="en-GB" sz="1200" dirty="0">
              <a:solidFill>
                <a:srgbClr val="3A3A3A"/>
              </a:solidFill>
              <a:latin typeface="+mn-lt"/>
              <a:ea typeface="Source Sans Pro" panose="020B0503030403020204" pitchFamily="34" charset="0"/>
              <a:cs typeface="Times New Roman" panose="02020603050405020304" pitchFamily="18" charset="0"/>
            </a:endParaRPr>
          </a:p>
          <a:p>
            <a:pPr algn="just"/>
            <a:endParaRPr lang="en-GB" sz="1200" dirty="0">
              <a:solidFill>
                <a:srgbClr val="3A3A3A"/>
              </a:solidFill>
              <a:latin typeface="+mn-lt"/>
              <a:ea typeface="Source Sans Pro" panose="020B0503030403020204" pitchFamily="34" charset="0"/>
              <a:cs typeface="Times New Roman" panose="02020603050405020304" pitchFamily="18" charset="0"/>
            </a:endParaRPr>
          </a:p>
          <a:p>
            <a:pPr algn="just"/>
            <a:r>
              <a:rPr lang="en-GB" sz="2000" b="1" dirty="0">
                <a:solidFill>
                  <a:srgbClr val="FF0000"/>
                </a:solidFill>
                <a:latin typeface="+mn-lt"/>
                <a:ea typeface="Source Sans Pro" panose="020B0503030403020204" pitchFamily="34" charset="0"/>
                <a:cs typeface="Times New Roman" panose="02020603050405020304" pitchFamily="18" charset="0"/>
              </a:rPr>
              <a:t>Check prior learning….</a:t>
            </a:r>
          </a:p>
          <a:p>
            <a:pPr algn="just"/>
            <a:endParaRPr lang="en-GB" sz="1200" dirty="0">
              <a:solidFill>
                <a:srgbClr val="3A3A3A"/>
              </a:solidFill>
              <a:latin typeface="+mn-lt"/>
              <a:ea typeface="Source Sans Pro" panose="020B050303040302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7CB14F5-1787-2B9C-E303-F4BA113EBA72}"/>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871119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447928" y="1412776"/>
            <a:ext cx="5433196" cy="4418166"/>
          </a:xfrm>
        </p:spPr>
        <p:txBody>
          <a:bodyPr vert="horz" lIns="91440" tIns="45720" rIns="91440" bIns="45720" rtlCol="0" anchor="ctr">
            <a:normAutofit/>
          </a:bodyPr>
          <a:lstStyle/>
          <a:p>
            <a:pPr marL="228600" algn="l" fontAlgn="auto">
              <a:spcAft>
                <a:spcPts val="0"/>
              </a:spcAft>
              <a:defRPr/>
            </a:pPr>
            <a:endParaRPr lang="en-US" altLang="en-US" dirty="0"/>
          </a:p>
          <a:p>
            <a:pPr marL="571500" indent="-342900" algn="l" fontAlgn="auto">
              <a:spcAft>
                <a:spcPts val="0"/>
              </a:spcAft>
              <a:buFont typeface="Arial" panose="020B0604020202020204" pitchFamily="34" charset="0"/>
              <a:buChar char="•"/>
              <a:defRPr/>
            </a:pPr>
            <a:endParaRPr lang="en-US" altLang="en-US" sz="2800" dirty="0"/>
          </a:p>
          <a:p>
            <a:pPr marL="800100" indent="-571500" algn="l" fontAlgn="auto">
              <a:spcAft>
                <a:spcPts val="0"/>
              </a:spcAft>
              <a:buFont typeface="Arial" panose="020B0604020202020204" pitchFamily="34" charset="0"/>
              <a:buChar char="•"/>
              <a:defRPr/>
            </a:pPr>
            <a:r>
              <a:rPr lang="en-US" altLang="en-US" sz="4000" dirty="0"/>
              <a:t>What do you understand by assessment?</a:t>
            </a:r>
          </a:p>
          <a:p>
            <a:pPr marL="228600" algn="l" fontAlgn="auto">
              <a:spcAft>
                <a:spcPts val="0"/>
              </a:spcAft>
              <a:defRPr/>
            </a:pPr>
            <a:endParaRPr lang="en-US" altLang="en-US" sz="4000" dirty="0"/>
          </a:p>
          <a:p>
            <a:pPr marL="800100" indent="-571500" algn="l" fontAlgn="auto">
              <a:spcAft>
                <a:spcPts val="0"/>
              </a:spcAft>
              <a:buFont typeface="Arial" panose="020B0604020202020204" pitchFamily="34" charset="0"/>
              <a:buChar char="•"/>
              <a:defRPr/>
            </a:pPr>
            <a:r>
              <a:rPr lang="en-US" altLang="en-US" sz="4000" dirty="0"/>
              <a:t>What is its purpose?</a:t>
            </a:r>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12</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767408" y="2348880"/>
            <a:ext cx="3851920" cy="2874353"/>
          </a:xfrm>
        </p:spPr>
        <p:txBody>
          <a:bodyPr>
            <a:normAutofit fontScale="90000"/>
          </a:bodyPr>
          <a:lstStyle/>
          <a:p>
            <a:br>
              <a:rPr lang="en-GB" b="1" dirty="0"/>
            </a:br>
            <a:br>
              <a:rPr lang="en-GB" b="1" dirty="0"/>
            </a:br>
            <a:br>
              <a:rPr lang="en-GB" b="1" dirty="0"/>
            </a:br>
            <a:br>
              <a:rPr lang="en-GB" b="1" dirty="0"/>
            </a:br>
            <a:br>
              <a:rPr lang="en-GB" b="1" dirty="0"/>
            </a:br>
            <a:br>
              <a:rPr lang="en-GB" b="1" dirty="0"/>
            </a:br>
            <a:r>
              <a:rPr lang="en-GB" sz="6700" b="1" dirty="0">
                <a:solidFill>
                  <a:srgbClr val="FF0000"/>
                </a:solidFill>
              </a:rPr>
              <a:t>Assessment</a:t>
            </a:r>
            <a:br>
              <a:rPr lang="en-GB" b="1" dirty="0"/>
            </a:br>
            <a:endParaRPr lang="en-GB" b="1" dirty="0"/>
          </a:p>
        </p:txBody>
      </p:sp>
      <p:sp>
        <p:nvSpPr>
          <p:cNvPr id="3" name="Footer Placeholder 2">
            <a:extLst>
              <a:ext uri="{FF2B5EF4-FFF2-40B4-BE49-F238E27FC236}">
                <a16:creationId xmlns:a16="http://schemas.microsoft.com/office/drawing/2014/main" id="{6EB7D14D-6AF1-A1ED-FF42-A49E8EE11A6B}"/>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89689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6096000" y="1484784"/>
            <a:ext cx="5433196" cy="4418166"/>
          </a:xfrm>
        </p:spPr>
        <p:txBody>
          <a:bodyPr vert="horz" lIns="91440" tIns="45720" rIns="91440" bIns="45720" rtlCol="0" anchor="ctr">
            <a:normAutofit/>
          </a:bodyPr>
          <a:lstStyle/>
          <a:p>
            <a:pPr marL="228600" algn="l" fontAlgn="auto">
              <a:spcAft>
                <a:spcPts val="0"/>
              </a:spcAft>
              <a:defRPr/>
            </a:pPr>
            <a:endParaRPr lang="en-US" altLang="en-US" dirty="0"/>
          </a:p>
          <a:p>
            <a:pPr marL="571500" indent="-342900" algn="l" fontAlgn="auto">
              <a:spcAft>
                <a:spcPts val="0"/>
              </a:spcAft>
              <a:buFont typeface="Arial" panose="020B0604020202020204" pitchFamily="34" charset="0"/>
              <a:buChar char="•"/>
              <a:defRPr/>
            </a:pPr>
            <a:endParaRPr lang="en-US" altLang="en-US" sz="2800" dirty="0"/>
          </a:p>
          <a:p>
            <a:pPr marL="800100" indent="-571500" algn="l" fontAlgn="auto">
              <a:spcAft>
                <a:spcPts val="0"/>
              </a:spcAft>
              <a:buFont typeface="Arial" panose="020B0604020202020204" pitchFamily="34" charset="0"/>
              <a:buChar char="•"/>
              <a:defRPr/>
            </a:pPr>
            <a:r>
              <a:rPr lang="en-US" altLang="en-US" sz="4000" dirty="0"/>
              <a:t>What do you understand by assessment?</a:t>
            </a:r>
          </a:p>
          <a:p>
            <a:pPr marL="228600" algn="l" fontAlgn="auto">
              <a:spcAft>
                <a:spcPts val="0"/>
              </a:spcAft>
              <a:defRPr/>
            </a:pPr>
            <a:endParaRPr lang="en-US" altLang="en-US" sz="4000" dirty="0"/>
          </a:p>
          <a:p>
            <a:pPr marL="800100" indent="-571500" algn="l" fontAlgn="auto">
              <a:spcAft>
                <a:spcPts val="0"/>
              </a:spcAft>
              <a:buFont typeface="Arial" panose="020B0604020202020204" pitchFamily="34" charset="0"/>
              <a:buChar char="•"/>
              <a:defRPr/>
            </a:pPr>
            <a:r>
              <a:rPr lang="en-US" altLang="en-US" sz="4000" dirty="0">
                <a:solidFill>
                  <a:srgbClr val="FF0000"/>
                </a:solidFill>
              </a:rPr>
              <a:t>What is its purpose?</a:t>
            </a:r>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13</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767408" y="1778782"/>
            <a:ext cx="3851920" cy="4170498"/>
          </a:xfrm>
        </p:spPr>
        <p:txBody>
          <a:bodyPr>
            <a:normAutofit fontScale="90000"/>
          </a:bodyPr>
          <a:lstStyle/>
          <a:p>
            <a:br>
              <a:rPr lang="en-GB" b="1" dirty="0"/>
            </a:br>
            <a:br>
              <a:rPr lang="en-GB" b="1" dirty="0"/>
            </a:br>
            <a:br>
              <a:rPr lang="en-GB" b="1" dirty="0"/>
            </a:br>
            <a:r>
              <a:rPr lang="en-GB" sz="4400" b="1" dirty="0"/>
              <a:t>5 Minute Group Discussion</a:t>
            </a:r>
            <a:br>
              <a:rPr lang="en-GB" sz="4400" dirty="0"/>
            </a:br>
            <a:br>
              <a:rPr lang="en-GB" sz="4400" dirty="0"/>
            </a:br>
            <a:r>
              <a:rPr lang="en-GB" sz="4400" b="1" dirty="0"/>
              <a:t>Please nominate a spokesperson</a:t>
            </a:r>
            <a:br>
              <a:rPr lang="en-GB" b="1" dirty="0"/>
            </a:br>
            <a:endParaRPr lang="en-GB" b="1" dirty="0"/>
          </a:p>
        </p:txBody>
      </p:sp>
      <p:sp>
        <p:nvSpPr>
          <p:cNvPr id="3" name="Footer Placeholder 2">
            <a:extLst>
              <a:ext uri="{FF2B5EF4-FFF2-40B4-BE49-F238E27FC236}">
                <a16:creationId xmlns:a16="http://schemas.microsoft.com/office/drawing/2014/main" id="{26BFA79F-5D75-51C7-F77B-FFCED881B9E3}"/>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774715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14</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4170040" y="1991823"/>
            <a:ext cx="3851920" cy="2874353"/>
          </a:xfrm>
        </p:spPr>
        <p:txBody>
          <a:bodyPr>
            <a:normAutofit fontScale="90000"/>
          </a:bodyPr>
          <a:lstStyle/>
          <a:p>
            <a:br>
              <a:rPr lang="en-GB" b="1" dirty="0"/>
            </a:br>
            <a:br>
              <a:rPr lang="en-GB" b="1" dirty="0"/>
            </a:br>
            <a:br>
              <a:rPr lang="en-GB" b="1" dirty="0"/>
            </a:br>
            <a:r>
              <a:rPr lang="en-GB" b="1" dirty="0"/>
              <a:t>10 Minute Break</a:t>
            </a:r>
            <a:br>
              <a:rPr lang="en-GB" b="1" dirty="0"/>
            </a:br>
            <a:endParaRPr lang="en-GB" b="1" dirty="0"/>
          </a:p>
        </p:txBody>
      </p:sp>
      <p:sp>
        <p:nvSpPr>
          <p:cNvPr id="3" name="Footer Placeholder 2">
            <a:extLst>
              <a:ext uri="{FF2B5EF4-FFF2-40B4-BE49-F238E27FC236}">
                <a16:creationId xmlns:a16="http://schemas.microsoft.com/office/drawing/2014/main" id="{019C7DCB-7A7B-C595-CD88-5E140A6A7ADF}"/>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842576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519936" y="1556792"/>
            <a:ext cx="5433196" cy="4418166"/>
          </a:xfrm>
        </p:spPr>
        <p:txBody>
          <a:bodyPr vert="horz" lIns="91440" tIns="45720" rIns="91440" bIns="45720" rtlCol="0" anchor="ctr">
            <a:normAutofit fontScale="47500" lnSpcReduction="20000"/>
          </a:bodyPr>
          <a:lstStyle/>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r>
              <a:rPr lang="en-US" altLang="en-US" sz="4200" b="1" dirty="0"/>
              <a:t>Teachers’ Standards:</a:t>
            </a:r>
          </a:p>
          <a:p>
            <a:pPr marL="228600" algn="l" fontAlgn="auto">
              <a:spcAft>
                <a:spcPts val="0"/>
              </a:spcAft>
              <a:defRPr/>
            </a:pPr>
            <a:endParaRPr lang="en-US" altLang="en-US" sz="4200" b="1" dirty="0"/>
          </a:p>
          <a:p>
            <a:pPr marL="228600" algn="l" fontAlgn="auto">
              <a:spcAft>
                <a:spcPts val="0"/>
              </a:spcAft>
              <a:defRPr/>
            </a:pPr>
            <a:r>
              <a:rPr lang="en-US" altLang="en-US" sz="4200" b="1" dirty="0"/>
              <a:t>2. Promote good progress and outcomes by pupils</a:t>
            </a:r>
          </a:p>
          <a:p>
            <a:pPr marL="228600" algn="l" fontAlgn="auto">
              <a:spcAft>
                <a:spcPts val="0"/>
              </a:spcAft>
              <a:defRPr/>
            </a:pPr>
            <a:endParaRPr lang="en-US" altLang="en-US" sz="4200" b="1" dirty="0"/>
          </a:p>
          <a:p>
            <a:pPr marL="228600" algn="l" fontAlgn="auto">
              <a:spcAft>
                <a:spcPts val="0"/>
              </a:spcAft>
              <a:defRPr/>
            </a:pPr>
            <a:r>
              <a:rPr lang="en-US" altLang="en-US" sz="4200" b="1" dirty="0"/>
              <a:t>4. Plan and teach well structured lessons</a:t>
            </a:r>
          </a:p>
          <a:p>
            <a:pPr marL="228600" algn="l" fontAlgn="auto">
              <a:spcAft>
                <a:spcPts val="0"/>
              </a:spcAft>
              <a:defRPr/>
            </a:pPr>
            <a:endParaRPr lang="en-US" altLang="en-US" sz="4200" b="1" dirty="0"/>
          </a:p>
          <a:p>
            <a:pPr marL="228600" algn="l" fontAlgn="auto">
              <a:spcAft>
                <a:spcPts val="0"/>
              </a:spcAft>
              <a:defRPr/>
            </a:pPr>
            <a:r>
              <a:rPr lang="en-US" altLang="en-US" sz="4200" b="1" dirty="0"/>
              <a:t>5. Adapt teaching to respond to the strengths and needs of all pupils</a:t>
            </a:r>
          </a:p>
          <a:p>
            <a:pPr marL="228600" algn="l" fontAlgn="auto">
              <a:spcAft>
                <a:spcPts val="0"/>
              </a:spcAft>
              <a:defRPr/>
            </a:pPr>
            <a:endParaRPr lang="en-US" altLang="en-US" sz="4200" b="1" dirty="0"/>
          </a:p>
          <a:p>
            <a:pPr marL="228600" algn="l" fontAlgn="auto">
              <a:spcAft>
                <a:spcPts val="0"/>
              </a:spcAft>
              <a:defRPr/>
            </a:pPr>
            <a:r>
              <a:rPr lang="en-US" altLang="en-US" sz="4200" b="1" dirty="0"/>
              <a:t>6. Make accurate and productive use of assessment</a:t>
            </a:r>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15</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42665" y="2060848"/>
            <a:ext cx="3851920" cy="2874353"/>
          </a:xfrm>
        </p:spPr>
        <p:txBody>
          <a:bodyPr>
            <a:normAutofit fontScale="90000"/>
          </a:bodyPr>
          <a:lstStyle/>
          <a:p>
            <a:br>
              <a:rPr lang="en-GB" b="1" dirty="0"/>
            </a:br>
            <a:br>
              <a:rPr lang="en-GB" b="1" dirty="0"/>
            </a:br>
            <a:r>
              <a:rPr lang="en-GB" dirty="0"/>
              <a:t>Relevant</a:t>
            </a:r>
            <a:br>
              <a:rPr lang="en-GB" dirty="0"/>
            </a:br>
            <a:r>
              <a:rPr lang="en-GB" dirty="0"/>
              <a:t>Teachers’</a:t>
            </a:r>
            <a:br>
              <a:rPr lang="en-GB" dirty="0"/>
            </a:br>
            <a:r>
              <a:rPr lang="en-GB" dirty="0"/>
              <a:t>Standards</a:t>
            </a:r>
            <a:br>
              <a:rPr lang="en-GB" dirty="0"/>
            </a:br>
            <a:br>
              <a:rPr lang="en-GB" sz="2000" dirty="0"/>
            </a:br>
            <a:r>
              <a:rPr lang="en-GB" sz="1600" b="1" dirty="0">
                <a:hlinkClick r:id="rId4"/>
              </a:rPr>
              <a:t>Teachers' standards: overview (publishing.service.gov.uk)</a:t>
            </a:r>
            <a:endParaRPr lang="en-GB" sz="1600" b="1" dirty="0"/>
          </a:p>
        </p:txBody>
      </p:sp>
      <p:sp>
        <p:nvSpPr>
          <p:cNvPr id="3" name="Footer Placeholder 2">
            <a:extLst>
              <a:ext uri="{FF2B5EF4-FFF2-40B4-BE49-F238E27FC236}">
                <a16:creationId xmlns:a16="http://schemas.microsoft.com/office/drawing/2014/main" id="{ED79D16E-5AB5-DC57-CD23-960C76ADCB59}"/>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854645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151784" y="1850220"/>
            <a:ext cx="7416824" cy="4058126"/>
          </a:xfrm>
        </p:spPr>
        <p:txBody>
          <a:bodyPr vert="horz" lIns="91440" tIns="45720" rIns="91440" bIns="45720" rtlCol="0" anchor="ctr">
            <a:normAutofit fontScale="25000" lnSpcReduction="20000"/>
          </a:bodyPr>
          <a:lstStyle/>
          <a:p>
            <a:pPr marL="228600" algn="l" fontAlgn="auto">
              <a:spcAft>
                <a:spcPts val="0"/>
              </a:spcAft>
              <a:defRPr/>
            </a:pPr>
            <a:endParaRPr lang="en-US" altLang="en-US" b="1" dirty="0"/>
          </a:p>
          <a:p>
            <a:pPr marL="228600" algn="l" fontAlgn="auto">
              <a:spcAft>
                <a:spcPts val="0"/>
              </a:spcAft>
              <a:defRPr/>
            </a:pPr>
            <a:endParaRPr lang="en-US" altLang="en-US" b="1" dirty="0"/>
          </a:p>
          <a:p>
            <a:endParaRPr lang="en-GB" sz="2400" b="1" dirty="0"/>
          </a:p>
          <a:p>
            <a:endParaRPr lang="en-GB" b="1" dirty="0"/>
          </a:p>
          <a:p>
            <a:pPr algn="l"/>
            <a:endParaRPr lang="en-GB" sz="8000" dirty="0"/>
          </a:p>
          <a:p>
            <a:pPr algn="l"/>
            <a:endParaRPr lang="en-GB" sz="8000" dirty="0"/>
          </a:p>
          <a:p>
            <a:pPr algn="l"/>
            <a:r>
              <a:rPr lang="en-GB" sz="8000" dirty="0"/>
              <a:t>Knowledge of </a:t>
            </a:r>
            <a:r>
              <a:rPr lang="en-GB" sz="8000" b="1" dirty="0"/>
              <a:t>pupils’ capabilities and prior knowledge as a starting point for planning. </a:t>
            </a:r>
          </a:p>
          <a:p>
            <a:pPr algn="l"/>
            <a:r>
              <a:rPr lang="en-GB" sz="8000" b="0" dirty="0"/>
              <a:t>How do this? How often? </a:t>
            </a:r>
          </a:p>
          <a:p>
            <a:pPr algn="l"/>
            <a:endParaRPr lang="en-GB" sz="8000" b="1" dirty="0"/>
          </a:p>
          <a:p>
            <a:pPr algn="l"/>
            <a:r>
              <a:rPr lang="en-GB" sz="8000" b="1" dirty="0">
                <a:solidFill>
                  <a:srgbClr val="FF0000"/>
                </a:solidFill>
              </a:rPr>
              <a:t>Do pupils reflect on their own learning?</a:t>
            </a:r>
          </a:p>
          <a:p>
            <a:pPr algn="l"/>
            <a:endParaRPr lang="en-GB" sz="8000" b="1" dirty="0"/>
          </a:p>
          <a:p>
            <a:pPr algn="l"/>
            <a:r>
              <a:rPr lang="en-GB" sz="8000" b="1" dirty="0"/>
              <a:t>What does good progress look like? </a:t>
            </a:r>
          </a:p>
          <a:p>
            <a:pPr algn="l"/>
            <a:endParaRPr lang="en-GB" sz="8000" b="1" dirty="0"/>
          </a:p>
          <a:p>
            <a:pPr algn="l"/>
            <a:r>
              <a:rPr lang="en-GB" sz="8000" b="1" dirty="0">
                <a:solidFill>
                  <a:srgbClr val="FF0000"/>
                </a:solidFill>
              </a:rPr>
              <a:t>What happens when pupils underachieve or slip into underachievement?                                                                                                               </a:t>
            </a:r>
          </a:p>
          <a:p>
            <a:pPr algn="l"/>
            <a:endParaRPr lang="en-GB" sz="8000" b="1" dirty="0"/>
          </a:p>
          <a:p>
            <a:pPr algn="l"/>
            <a:r>
              <a:rPr lang="en-GB" sz="8000" b="1" dirty="0"/>
              <a:t>Is underachievement the same as low achievement?</a:t>
            </a:r>
          </a:p>
          <a:p>
            <a:pPr algn="l"/>
            <a:endParaRPr lang="en-GB" sz="8000" b="1" dirty="0"/>
          </a:p>
          <a:p>
            <a:pPr marL="228600" algn="l" fontAlgn="auto">
              <a:spcAft>
                <a:spcPts val="0"/>
              </a:spcAft>
              <a:defRPr/>
            </a:pPr>
            <a:endParaRPr lang="en-US" altLang="en-US" b="1"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16</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23392" y="1587865"/>
            <a:ext cx="2952328" cy="4649447"/>
          </a:xfrm>
        </p:spPr>
        <p:txBody>
          <a:bodyPr>
            <a:normAutofit fontScale="90000"/>
          </a:bodyPr>
          <a:lstStyle/>
          <a:p>
            <a:br>
              <a:rPr lang="en-GB" b="1" dirty="0"/>
            </a:br>
            <a:br>
              <a:rPr lang="en-GB" b="1" dirty="0"/>
            </a:br>
            <a:br>
              <a:rPr lang="en-GB" dirty="0"/>
            </a:br>
            <a:r>
              <a:rPr lang="en-GB" sz="3100" b="1" dirty="0"/>
              <a:t>Teachers’</a:t>
            </a:r>
            <a:br>
              <a:rPr lang="en-GB" sz="3100" b="1" dirty="0"/>
            </a:br>
            <a:r>
              <a:rPr lang="en-GB" sz="3100" b="1" dirty="0"/>
              <a:t>Standards</a:t>
            </a:r>
            <a:br>
              <a:rPr lang="en-GB" sz="3100" b="1" dirty="0"/>
            </a:br>
            <a:r>
              <a:rPr lang="en-GB" sz="3100" b="1" dirty="0"/>
              <a:t>2</a:t>
            </a:r>
            <a:br>
              <a:rPr lang="en-GB" sz="3100" b="1" dirty="0"/>
            </a:br>
            <a:br>
              <a:rPr lang="en-GB" sz="3100" b="1" dirty="0"/>
            </a:br>
            <a:r>
              <a:rPr lang="en-GB" sz="3100" b="1" dirty="0"/>
              <a:t>Accountability for attainment, progress and outcomes.</a:t>
            </a:r>
            <a:br>
              <a:rPr lang="en-GB" sz="3200" dirty="0"/>
            </a:br>
            <a:br>
              <a:rPr lang="en-GB" sz="3100" b="1" dirty="0"/>
            </a:br>
            <a:r>
              <a:rPr lang="en-GB" sz="3100" b="1" dirty="0"/>
              <a:t>Considerations</a:t>
            </a:r>
            <a:br>
              <a:rPr lang="en-GB" sz="3100" b="1" dirty="0"/>
            </a:br>
            <a:r>
              <a:rPr lang="en-GB" sz="3100" b="1" dirty="0"/>
              <a:t>1</a:t>
            </a:r>
          </a:p>
        </p:txBody>
      </p:sp>
      <p:sp>
        <p:nvSpPr>
          <p:cNvPr id="3" name="Footer Placeholder 2">
            <a:extLst>
              <a:ext uri="{FF2B5EF4-FFF2-40B4-BE49-F238E27FC236}">
                <a16:creationId xmlns:a16="http://schemas.microsoft.com/office/drawing/2014/main" id="{C949195B-31D6-F1C0-A1C9-695152165415}"/>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538410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151784" y="1654476"/>
            <a:ext cx="7416824" cy="4701874"/>
          </a:xfrm>
        </p:spPr>
        <p:txBody>
          <a:bodyPr vert="horz" lIns="91440" tIns="45720" rIns="91440" bIns="45720" rtlCol="0" anchor="ctr">
            <a:normAutofit fontScale="25000" lnSpcReduction="20000"/>
          </a:bodyPr>
          <a:lstStyle/>
          <a:p>
            <a:pPr marL="228600" algn="l" fontAlgn="auto">
              <a:spcAft>
                <a:spcPts val="0"/>
              </a:spcAft>
              <a:defRPr/>
            </a:pPr>
            <a:endParaRPr lang="en-US" altLang="en-US" b="1" dirty="0"/>
          </a:p>
          <a:p>
            <a:pPr marL="228600" algn="l" fontAlgn="auto">
              <a:spcAft>
                <a:spcPts val="0"/>
              </a:spcAft>
              <a:defRPr/>
            </a:pPr>
            <a:endParaRPr lang="en-US" altLang="en-US" b="1" dirty="0"/>
          </a:p>
          <a:p>
            <a:endParaRPr lang="en-GB" sz="2400" b="1" dirty="0"/>
          </a:p>
          <a:p>
            <a:endParaRPr lang="en-GB" b="1" dirty="0"/>
          </a:p>
          <a:p>
            <a:pPr algn="l"/>
            <a:endParaRPr lang="en-GB" sz="6400" dirty="0"/>
          </a:p>
          <a:p>
            <a:pPr algn="l"/>
            <a:endParaRPr lang="en-GB" sz="9600" b="1" dirty="0"/>
          </a:p>
          <a:p>
            <a:pPr algn="l"/>
            <a:r>
              <a:rPr lang="en-GB" sz="9600" b="1" dirty="0"/>
              <a:t>Is this simply a learning issue?  Just about tracking?</a:t>
            </a:r>
          </a:p>
          <a:p>
            <a:pPr algn="l"/>
            <a:endParaRPr lang="en-GB" sz="9600" b="1" dirty="0"/>
          </a:p>
          <a:p>
            <a:pPr algn="l"/>
            <a:r>
              <a:rPr lang="en-GB" sz="9600" b="1" dirty="0">
                <a:solidFill>
                  <a:srgbClr val="FF0000"/>
                </a:solidFill>
              </a:rPr>
              <a:t>Think back to previous assignment – socio-economic, EAL, family structure and support (particularly changes). </a:t>
            </a:r>
          </a:p>
          <a:p>
            <a:pPr algn="l"/>
            <a:endParaRPr lang="en-GB" sz="9600" b="1" dirty="0"/>
          </a:p>
          <a:p>
            <a:pPr algn="l"/>
            <a:r>
              <a:rPr lang="en-GB" sz="9600" b="1" dirty="0"/>
              <a:t>Pupils’ personal progress from base line v national expectations… </a:t>
            </a:r>
          </a:p>
          <a:p>
            <a:pPr algn="l"/>
            <a:r>
              <a:rPr lang="en-GB" sz="9600" b="1" dirty="0"/>
              <a:t>HA also plateau!</a:t>
            </a:r>
          </a:p>
          <a:p>
            <a:pPr algn="l"/>
            <a:endParaRPr lang="en-GB" sz="9600" b="1" dirty="0"/>
          </a:p>
          <a:p>
            <a:pPr algn="l"/>
            <a:r>
              <a:rPr lang="en-GB" sz="9600" b="1" dirty="0">
                <a:solidFill>
                  <a:srgbClr val="FF0000"/>
                </a:solidFill>
              </a:rPr>
              <a:t>Do teachers and other professionals underestimate academic potential of working-class pupils? </a:t>
            </a:r>
          </a:p>
          <a:p>
            <a:pPr algn="l"/>
            <a:r>
              <a:rPr lang="en-GB" sz="7200" b="1" dirty="0"/>
              <a:t>Research into the relationship between social class and underachievement: Dunne and </a:t>
            </a:r>
            <a:r>
              <a:rPr lang="en-GB" sz="7200" b="1" dirty="0" err="1"/>
              <a:t>Gazeley</a:t>
            </a:r>
            <a:r>
              <a:rPr lang="en-GB" sz="7200" b="1" dirty="0"/>
              <a:t>. </a:t>
            </a:r>
          </a:p>
          <a:p>
            <a:pPr marL="228600" algn="l" fontAlgn="auto">
              <a:spcAft>
                <a:spcPts val="0"/>
              </a:spcAft>
              <a:defRPr/>
            </a:pPr>
            <a:endParaRPr lang="en-US" altLang="en-US" b="1"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17</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551384" y="1845172"/>
            <a:ext cx="2952328" cy="4320481"/>
          </a:xfrm>
        </p:spPr>
        <p:txBody>
          <a:bodyPr>
            <a:normAutofit fontScale="90000"/>
          </a:bodyPr>
          <a:lstStyle/>
          <a:p>
            <a:br>
              <a:rPr lang="en-GB" b="1" dirty="0"/>
            </a:br>
            <a:br>
              <a:rPr lang="en-GB" b="1" dirty="0"/>
            </a:br>
            <a:br>
              <a:rPr lang="en-GB" dirty="0"/>
            </a:br>
            <a:r>
              <a:rPr lang="en-GB" sz="3100" b="1" dirty="0"/>
              <a:t>Teachers’</a:t>
            </a:r>
            <a:br>
              <a:rPr lang="en-GB" sz="3100" b="1" dirty="0"/>
            </a:br>
            <a:r>
              <a:rPr lang="en-GB" sz="3100" b="1" dirty="0"/>
              <a:t>Standards</a:t>
            </a:r>
            <a:br>
              <a:rPr lang="en-GB" sz="3100" b="1" dirty="0"/>
            </a:br>
            <a:r>
              <a:rPr lang="en-GB" sz="3100" b="1" dirty="0"/>
              <a:t>2</a:t>
            </a:r>
            <a:br>
              <a:rPr lang="en-GB" sz="3100" b="1" dirty="0"/>
            </a:br>
            <a:br>
              <a:rPr lang="en-GB" sz="3100" b="1" dirty="0"/>
            </a:br>
            <a:r>
              <a:rPr lang="en-GB" sz="3100" b="1" dirty="0"/>
              <a:t>Accountability for attainment, progress and outcomes.</a:t>
            </a:r>
            <a:br>
              <a:rPr lang="en-GB" sz="3200" dirty="0"/>
            </a:br>
            <a:br>
              <a:rPr lang="en-GB" sz="3100" b="1" dirty="0"/>
            </a:br>
            <a:r>
              <a:rPr lang="en-GB" sz="3100" b="1" dirty="0"/>
              <a:t>Considerations</a:t>
            </a:r>
            <a:br>
              <a:rPr lang="en-GB" sz="3100" b="1" dirty="0"/>
            </a:br>
            <a:r>
              <a:rPr lang="en-GB" sz="3100" b="1" dirty="0"/>
              <a:t>2</a:t>
            </a:r>
          </a:p>
        </p:txBody>
      </p:sp>
      <p:sp>
        <p:nvSpPr>
          <p:cNvPr id="3" name="Footer Placeholder 2">
            <a:extLst>
              <a:ext uri="{FF2B5EF4-FFF2-40B4-BE49-F238E27FC236}">
                <a16:creationId xmlns:a16="http://schemas.microsoft.com/office/drawing/2014/main" id="{4AB86849-8C96-3AFF-1FE1-3F68BAAB5B11}"/>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96611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151784" y="1988840"/>
            <a:ext cx="7344816" cy="3503414"/>
          </a:xfrm>
        </p:spPr>
        <p:txBody>
          <a:bodyPr vert="horz" lIns="91440" tIns="45720" rIns="91440" bIns="45720" rtlCol="0" anchor="ctr">
            <a:normAutofit/>
          </a:bodyPr>
          <a:lstStyle/>
          <a:p>
            <a:pPr marL="228600" algn="l" fontAlgn="auto">
              <a:spcAft>
                <a:spcPts val="0"/>
              </a:spcAft>
              <a:defRPr/>
            </a:pPr>
            <a:endParaRPr lang="en-US" altLang="en-US" b="1" dirty="0"/>
          </a:p>
          <a:p>
            <a:pPr marL="228600" algn="l" fontAlgn="auto">
              <a:spcAft>
                <a:spcPts val="0"/>
              </a:spcAft>
              <a:defRPr/>
            </a:pPr>
            <a:endParaRPr lang="en-US" altLang="en-US" b="1" dirty="0"/>
          </a:p>
          <a:p>
            <a:endParaRPr lang="en-GB" sz="2400" b="1" dirty="0"/>
          </a:p>
          <a:p>
            <a:endParaRPr lang="en-GB" sz="2400" b="1" dirty="0"/>
          </a:p>
          <a:p>
            <a:endParaRPr lang="en-GB" sz="2400" b="1" dirty="0"/>
          </a:p>
          <a:p>
            <a:endParaRPr lang="en-GB" sz="2400" b="1" dirty="0"/>
          </a:p>
          <a:p>
            <a:endParaRPr lang="en-GB" sz="2400" b="1" dirty="0"/>
          </a:p>
          <a:p>
            <a:endParaRPr lang="en-GB" sz="2400" b="1" dirty="0"/>
          </a:p>
          <a:p>
            <a:pPr algn="l"/>
            <a:endParaRPr lang="en-GB" sz="2400" b="1" dirty="0"/>
          </a:p>
          <a:p>
            <a:pPr marL="228600" algn="l" fontAlgn="auto">
              <a:spcAft>
                <a:spcPts val="0"/>
              </a:spcAft>
              <a:defRPr/>
            </a:pPr>
            <a:endParaRPr lang="en-US" altLang="en-US" b="1"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18</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3215680" y="1850219"/>
            <a:ext cx="7993904" cy="4247317"/>
          </a:xfrm>
        </p:spPr>
        <p:txBody>
          <a:bodyPr>
            <a:normAutofit fontScale="90000"/>
          </a:bodyPr>
          <a:lstStyle/>
          <a:p>
            <a:pPr algn="l"/>
            <a:br>
              <a:rPr lang="en-GB" b="1" dirty="0"/>
            </a:br>
            <a:br>
              <a:rPr lang="en-GB" b="1" dirty="0"/>
            </a:br>
            <a:br>
              <a:rPr lang="en-GB" dirty="0"/>
            </a:br>
            <a:br>
              <a:rPr lang="en-GB" dirty="0"/>
            </a:br>
            <a:br>
              <a:rPr lang="en-GB" dirty="0"/>
            </a:br>
            <a:br>
              <a:rPr lang="en-GB" dirty="0"/>
            </a:br>
            <a:br>
              <a:rPr lang="en-GB" dirty="0"/>
            </a:br>
            <a:br>
              <a:rPr lang="en-GB" dirty="0"/>
            </a:br>
            <a:r>
              <a:rPr lang="en-GB" sz="3100" b="1" dirty="0">
                <a:latin typeface="+mn-lt"/>
              </a:rPr>
              <a:t>Teachers’ Standards:</a:t>
            </a:r>
            <a:r>
              <a:rPr lang="en-GB" sz="1000" dirty="0">
                <a:latin typeface="+mn-lt"/>
                <a:hlinkClick r:id="rId4"/>
              </a:rPr>
              <a:t>  </a:t>
            </a:r>
            <a:r>
              <a:rPr lang="en-GB" sz="1600" b="1" dirty="0">
                <a:latin typeface="+mn-lt"/>
                <a:hlinkClick r:id="rId4"/>
              </a:rPr>
              <a:t>Teachers' standards: overview (publishing.service.gov.uk)</a:t>
            </a:r>
            <a:br>
              <a:rPr lang="en-GB" sz="3100" b="1" dirty="0">
                <a:latin typeface="+mn-lt"/>
              </a:rPr>
            </a:br>
            <a:br>
              <a:rPr lang="en-GB" sz="3100" b="1" dirty="0">
                <a:latin typeface="+mn-lt"/>
              </a:rPr>
            </a:br>
            <a:r>
              <a:rPr lang="en-GB" sz="3100" b="1" dirty="0">
                <a:solidFill>
                  <a:srgbClr val="FF0000"/>
                </a:solidFill>
                <a:latin typeface="+mn-lt"/>
              </a:rPr>
              <a:t>4: An engaging curriculum?</a:t>
            </a:r>
            <a:br>
              <a:rPr lang="en-GB" sz="3100" b="1" dirty="0">
                <a:latin typeface="+mn-lt"/>
              </a:rPr>
            </a:br>
            <a:br>
              <a:rPr lang="en-GB" sz="3100" b="1" dirty="0">
                <a:latin typeface="+mn-lt"/>
              </a:rPr>
            </a:br>
            <a:r>
              <a:rPr lang="en-GB" sz="3100" b="1" dirty="0">
                <a:latin typeface="+mn-lt"/>
              </a:rPr>
              <a:t>5: Adapting teaching to address need.</a:t>
            </a:r>
            <a:br>
              <a:rPr lang="en-GB" sz="3100" b="1" dirty="0">
                <a:latin typeface="+mn-lt"/>
              </a:rPr>
            </a:br>
            <a:br>
              <a:rPr lang="en-GB" sz="3100" b="1" dirty="0">
                <a:latin typeface="+mn-lt"/>
              </a:rPr>
            </a:br>
            <a:r>
              <a:rPr lang="en-GB" sz="3100" b="1" dirty="0">
                <a:solidFill>
                  <a:srgbClr val="FF0000"/>
                </a:solidFill>
                <a:latin typeface="+mn-lt"/>
              </a:rPr>
              <a:t>6. Visible, effective feedback? Checking prior learning?*</a:t>
            </a:r>
            <a:br>
              <a:rPr lang="en-GB" sz="3100" b="1" dirty="0">
                <a:latin typeface="+mn-lt"/>
              </a:rPr>
            </a:br>
            <a:br>
              <a:rPr lang="en-GB" sz="3100" b="1" dirty="0">
                <a:latin typeface="+mn-lt"/>
              </a:rPr>
            </a:br>
            <a:r>
              <a:rPr lang="en-GB" sz="3100" b="1" dirty="0">
                <a:latin typeface="+mn-lt"/>
              </a:rPr>
              <a:t>Reflect throughout on effectiveness of lessons:</a:t>
            </a:r>
            <a:br>
              <a:rPr lang="en-GB" sz="2700" b="1" dirty="0">
                <a:latin typeface="+mn-lt"/>
              </a:rPr>
            </a:br>
            <a:r>
              <a:rPr lang="en-GB" sz="2700" b="1" dirty="0">
                <a:latin typeface="+mn-lt"/>
              </a:rPr>
              <a:t>*Are you delivering content sequentially?</a:t>
            </a:r>
          </a:p>
        </p:txBody>
      </p:sp>
      <p:sp>
        <p:nvSpPr>
          <p:cNvPr id="3" name="TextBox 2">
            <a:extLst>
              <a:ext uri="{FF2B5EF4-FFF2-40B4-BE49-F238E27FC236}">
                <a16:creationId xmlns:a16="http://schemas.microsoft.com/office/drawing/2014/main" id="{7728DEDF-227D-EB55-6645-6222F71060EA}"/>
              </a:ext>
            </a:extLst>
          </p:cNvPr>
          <p:cNvSpPr txBox="1"/>
          <p:nvPr/>
        </p:nvSpPr>
        <p:spPr>
          <a:xfrm>
            <a:off x="565570" y="1737598"/>
            <a:ext cx="2232249" cy="4801314"/>
          </a:xfrm>
          <a:prstGeom prst="rect">
            <a:avLst/>
          </a:prstGeom>
          <a:noFill/>
        </p:spPr>
        <p:txBody>
          <a:bodyPr wrap="square" rtlCol="0">
            <a:spAutoFit/>
          </a:bodyPr>
          <a:lstStyle/>
          <a:p>
            <a:endParaRPr lang="en-GB" dirty="0"/>
          </a:p>
          <a:p>
            <a:endParaRPr lang="en-GB" dirty="0"/>
          </a:p>
          <a:p>
            <a:endParaRPr lang="en-GB" dirty="0"/>
          </a:p>
          <a:p>
            <a:endParaRPr lang="en-GB" sz="3600" b="1" dirty="0"/>
          </a:p>
          <a:p>
            <a:r>
              <a:rPr lang="en-GB" sz="3600" b="1" dirty="0"/>
              <a:t>Effective Teaching &amp; Learning</a:t>
            </a:r>
            <a:endParaRPr lang="en-GB" dirty="0"/>
          </a:p>
          <a:p>
            <a:endParaRPr lang="en-GB" dirty="0"/>
          </a:p>
          <a:p>
            <a:endParaRPr lang="en-GB" dirty="0"/>
          </a:p>
          <a:p>
            <a:endParaRPr lang="en-GB" dirty="0"/>
          </a:p>
          <a:p>
            <a:endParaRPr lang="en-GB" dirty="0"/>
          </a:p>
        </p:txBody>
      </p:sp>
      <p:sp>
        <p:nvSpPr>
          <p:cNvPr id="5" name="Footer Placeholder 4">
            <a:extLst>
              <a:ext uri="{FF2B5EF4-FFF2-40B4-BE49-F238E27FC236}">
                <a16:creationId xmlns:a16="http://schemas.microsoft.com/office/drawing/2014/main" id="{8C6B05CC-64EE-CD09-FF09-0577922B8946}"/>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548174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943872" y="1484784"/>
            <a:ext cx="6585324" cy="4418166"/>
          </a:xfrm>
        </p:spPr>
        <p:txBody>
          <a:bodyPr vert="horz" lIns="91440" tIns="45720" rIns="91440" bIns="45720" rtlCol="0" anchor="ctr">
            <a:normAutofit fontScale="25000" lnSpcReduction="20000"/>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r>
              <a:rPr lang="en-US" altLang="en-US" sz="9600" dirty="0"/>
              <a:t>The landscape of the end of key stage assessment in English primary schools has changed over recent decades</a:t>
            </a:r>
          </a:p>
          <a:p>
            <a:pPr marL="228600" algn="l" fontAlgn="auto">
              <a:spcAft>
                <a:spcPts val="0"/>
              </a:spcAft>
              <a:defRPr/>
            </a:pPr>
            <a:endParaRPr lang="en-US" altLang="en-US" sz="3600" dirty="0"/>
          </a:p>
          <a:p>
            <a:pPr marL="228600" algn="l" fontAlgn="auto">
              <a:spcAft>
                <a:spcPts val="0"/>
              </a:spcAft>
              <a:defRPr/>
            </a:pPr>
            <a:endParaRPr lang="en-US" altLang="en-US" sz="3600" dirty="0"/>
          </a:p>
          <a:p>
            <a:pPr marL="228600" algn="l" fontAlgn="auto">
              <a:spcAft>
                <a:spcPts val="0"/>
              </a:spcAft>
              <a:defRPr/>
            </a:pPr>
            <a:r>
              <a:rPr lang="en-US" altLang="en-US" sz="9600" b="1" dirty="0">
                <a:solidFill>
                  <a:srgbClr val="FF0000"/>
                </a:solidFill>
              </a:rPr>
              <a:t>5 Minute Discussion: </a:t>
            </a:r>
          </a:p>
          <a:p>
            <a:pPr marL="228600" algn="l" fontAlgn="auto">
              <a:spcAft>
                <a:spcPts val="0"/>
              </a:spcAft>
              <a:defRPr/>
            </a:pPr>
            <a:r>
              <a:rPr lang="en-US" altLang="en-US" sz="9600" dirty="0">
                <a:solidFill>
                  <a:srgbClr val="FF0000"/>
                </a:solidFill>
              </a:rPr>
              <a:t>What was your experience of assessment at the end of KS2?</a:t>
            </a:r>
          </a:p>
          <a:p>
            <a:pPr marL="228600" algn="l" fontAlgn="auto">
              <a:spcAft>
                <a:spcPts val="0"/>
              </a:spcAft>
              <a:defRPr/>
            </a:pPr>
            <a:r>
              <a:rPr lang="en-US" altLang="en-US" sz="9600" dirty="0">
                <a:solidFill>
                  <a:srgbClr val="FF0000"/>
                </a:solidFill>
              </a:rPr>
              <a:t>Process?</a:t>
            </a:r>
          </a:p>
          <a:p>
            <a:pPr marL="228600" algn="l" fontAlgn="auto">
              <a:spcAft>
                <a:spcPts val="0"/>
              </a:spcAft>
              <a:defRPr/>
            </a:pPr>
            <a:r>
              <a:rPr lang="en-US" altLang="en-US" sz="9600" dirty="0">
                <a:solidFill>
                  <a:srgbClr val="FF0000"/>
                </a:solidFill>
              </a:rPr>
              <a:t>Subjects?</a:t>
            </a:r>
          </a:p>
          <a:p>
            <a:pPr marL="228600" algn="l" fontAlgn="auto">
              <a:spcAft>
                <a:spcPts val="0"/>
              </a:spcAft>
              <a:defRPr/>
            </a:pPr>
            <a:r>
              <a:rPr lang="en-US" altLang="en-US" sz="9600" dirty="0">
                <a:solidFill>
                  <a:srgbClr val="FF0000"/>
                </a:solidFill>
              </a:rPr>
              <a:t>How did you feel?</a:t>
            </a:r>
          </a:p>
          <a:p>
            <a:pPr marL="228600" algn="l" fontAlgn="auto">
              <a:spcAft>
                <a:spcPts val="0"/>
              </a:spcAft>
              <a:defRPr/>
            </a:pPr>
            <a:endParaRPr lang="en-US" altLang="en-US" sz="2800" dirty="0"/>
          </a:p>
          <a:p>
            <a:pPr marL="228600" algn="l" fontAlgn="auto">
              <a:spcAft>
                <a:spcPts val="0"/>
              </a:spcAft>
              <a:defRPr/>
            </a:pPr>
            <a:r>
              <a:rPr lang="en-US" altLang="en-US" sz="9600" b="1" dirty="0"/>
              <a:t>Looking back, who was being judged?</a:t>
            </a:r>
          </a:p>
          <a:p>
            <a:pPr marL="571500" indent="-342900" algn="l" fontAlgn="auto">
              <a:spcAft>
                <a:spcPts val="0"/>
              </a:spcAft>
              <a:buFont typeface="Arial" panose="020B0604020202020204" pitchFamily="34" charset="0"/>
              <a:buChar char="•"/>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19</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767408" y="2007211"/>
            <a:ext cx="3691779" cy="3888471"/>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r>
              <a:rPr lang="en-GB" sz="4400" b="1" dirty="0"/>
              <a:t>5 Minute Group Discussion</a:t>
            </a:r>
            <a:br>
              <a:rPr lang="en-GB" sz="4400" b="1" dirty="0"/>
            </a:br>
            <a:br>
              <a:rPr lang="en-GB" sz="4400" dirty="0"/>
            </a:br>
            <a:r>
              <a:rPr lang="en-GB" sz="4400" b="1" dirty="0"/>
              <a:t>Please nominate a different spokesperson</a:t>
            </a:r>
            <a:br>
              <a:rPr lang="en-GB" sz="4400" b="1" dirty="0"/>
            </a:br>
            <a:endParaRPr lang="en-GB" sz="4400" b="1" dirty="0"/>
          </a:p>
        </p:txBody>
      </p:sp>
      <p:sp>
        <p:nvSpPr>
          <p:cNvPr id="3" name="Footer Placeholder 2">
            <a:extLst>
              <a:ext uri="{FF2B5EF4-FFF2-40B4-BE49-F238E27FC236}">
                <a16:creationId xmlns:a16="http://schemas.microsoft.com/office/drawing/2014/main" id="{901F2319-B56D-B46A-4DFA-EDC436D434D0}"/>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95218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663952" y="1884580"/>
            <a:ext cx="5873153" cy="4418166"/>
          </a:xfrm>
        </p:spPr>
        <p:txBody>
          <a:bodyPr vert="horz" lIns="91440" tIns="45720" rIns="91440" bIns="45720" rtlCol="0" anchor="ctr">
            <a:normAutofit/>
          </a:bodyPr>
          <a:lstStyle/>
          <a:p>
            <a:pPr marL="228600" algn="l" fontAlgn="auto">
              <a:spcAft>
                <a:spcPts val="0"/>
              </a:spcAft>
              <a:defRPr/>
            </a:pPr>
            <a:endParaRPr lang="en-US" altLang="en-US" dirty="0"/>
          </a:p>
          <a:p>
            <a:pPr marL="571500" indent="-342900" algn="l" fontAlgn="auto">
              <a:spcAft>
                <a:spcPts val="0"/>
              </a:spcAft>
              <a:buFont typeface="Arial" panose="020B0604020202020204" pitchFamily="34" charset="0"/>
              <a:buChar char="•"/>
              <a:defRPr/>
            </a:pPr>
            <a:endParaRPr lang="en-US" altLang="en-US" sz="2800" dirty="0"/>
          </a:p>
          <a:p>
            <a:pPr marL="571500" indent="-342900" algn="l" fontAlgn="auto">
              <a:spcAft>
                <a:spcPts val="0"/>
              </a:spcAft>
              <a:buFont typeface="Arial" panose="020B0604020202020204" pitchFamily="34" charset="0"/>
              <a:buChar char="•"/>
              <a:defRPr/>
            </a:pPr>
            <a:r>
              <a:rPr lang="en-US" altLang="en-US" sz="2800" dirty="0">
                <a:solidFill>
                  <a:srgbClr val="FF0000"/>
                </a:solidFill>
              </a:rPr>
              <a:t>Understand nature of assignment 2</a:t>
            </a:r>
          </a:p>
          <a:p>
            <a:pPr marL="228600" algn="l" fontAlgn="auto">
              <a:spcAft>
                <a:spcPts val="0"/>
              </a:spcAft>
              <a:defRPr/>
            </a:pPr>
            <a:endParaRPr lang="en-US" altLang="en-US" sz="2800" dirty="0"/>
          </a:p>
          <a:p>
            <a:pPr marL="571500" indent="-342900" algn="l" fontAlgn="auto">
              <a:spcAft>
                <a:spcPts val="0"/>
              </a:spcAft>
              <a:buFont typeface="Arial" panose="020B0604020202020204" pitchFamily="34" charset="0"/>
              <a:buChar char="•"/>
              <a:defRPr/>
            </a:pPr>
            <a:r>
              <a:rPr lang="en-US" altLang="en-US" sz="2800" dirty="0"/>
              <a:t>Knowledge of the changing landscape of assessment  </a:t>
            </a:r>
          </a:p>
          <a:p>
            <a:pPr marL="228600" algn="l" fontAlgn="auto">
              <a:spcAft>
                <a:spcPts val="0"/>
              </a:spcAft>
              <a:defRPr/>
            </a:pPr>
            <a:endParaRPr lang="en-US" altLang="en-US" sz="2800" dirty="0"/>
          </a:p>
          <a:p>
            <a:pPr marL="571500" indent="-342900" algn="l" fontAlgn="auto">
              <a:spcAft>
                <a:spcPts val="0"/>
              </a:spcAft>
              <a:buFont typeface="Arial" panose="020B0604020202020204" pitchFamily="34" charset="0"/>
              <a:buChar char="•"/>
              <a:defRPr/>
            </a:pPr>
            <a:r>
              <a:rPr lang="en-US" altLang="en-US" sz="2800" dirty="0">
                <a:solidFill>
                  <a:srgbClr val="FF0000"/>
                </a:solidFill>
              </a:rPr>
              <a:t>Introduction to feedback to support pupil progress</a:t>
            </a:r>
            <a:endParaRPr lang="en-US" altLang="en-US" dirty="0"/>
          </a:p>
          <a:p>
            <a:pPr marL="571500" indent="-342900" algn="l" fontAlgn="auto">
              <a:spcAft>
                <a:spcPts val="0"/>
              </a:spcAft>
              <a:buFont typeface="Arial" panose="020B0604020202020204" pitchFamily="34" charset="0"/>
              <a:buChar char="•"/>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911424" y="1888109"/>
            <a:ext cx="3851920" cy="2298290"/>
          </a:xfrm>
        </p:spPr>
        <p:txBody>
          <a:bodyPr>
            <a:normAutofit fontScale="90000"/>
          </a:bodyPr>
          <a:lstStyle/>
          <a:p>
            <a:br>
              <a:rPr lang="en-GB" b="1" dirty="0"/>
            </a:br>
            <a:r>
              <a:rPr lang="en-GB" sz="7300" dirty="0"/>
              <a:t>Outcomes</a:t>
            </a:r>
          </a:p>
        </p:txBody>
      </p:sp>
      <p:sp>
        <p:nvSpPr>
          <p:cNvPr id="3" name="Footer Placeholder 2">
            <a:extLst>
              <a:ext uri="{FF2B5EF4-FFF2-40B4-BE49-F238E27FC236}">
                <a16:creationId xmlns:a16="http://schemas.microsoft.com/office/drawing/2014/main" id="{3A58A68D-DFC9-B257-4E6F-ADA160067721}"/>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050301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943872" y="1484784"/>
            <a:ext cx="6585324" cy="4418166"/>
          </a:xfrm>
        </p:spPr>
        <p:txBody>
          <a:bodyPr vert="horz" lIns="91440" tIns="45720" rIns="91440" bIns="45720" rtlCol="0" anchor="ctr">
            <a:normAutofit fontScale="92500" lnSpcReduction="20000"/>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r>
              <a:rPr lang="en-US" altLang="en-US" sz="2800" b="1" dirty="0"/>
              <a:t>Statutory Assessments </a:t>
            </a:r>
            <a:r>
              <a:rPr lang="en-US" altLang="en-US" sz="2800" dirty="0"/>
              <a:t>introduced between 1991 and 1995:</a:t>
            </a:r>
          </a:p>
          <a:p>
            <a:pPr marL="228600" algn="l" fontAlgn="auto">
              <a:spcAft>
                <a:spcPts val="0"/>
              </a:spcAft>
              <a:defRPr/>
            </a:pPr>
            <a:endParaRPr lang="en-US" altLang="en-US" sz="2800" dirty="0"/>
          </a:p>
          <a:p>
            <a:pPr marL="228600" algn="l" fontAlgn="auto">
              <a:spcAft>
                <a:spcPts val="0"/>
              </a:spcAft>
              <a:defRPr/>
            </a:pPr>
            <a:r>
              <a:rPr lang="en-US" altLang="en-US" sz="2800" dirty="0"/>
              <a:t>1</a:t>
            </a:r>
            <a:r>
              <a:rPr lang="en-US" altLang="en-US" sz="2800" baseline="30000" dirty="0"/>
              <a:t>st</a:t>
            </a:r>
            <a:r>
              <a:rPr lang="en-US" altLang="en-US" sz="2800" dirty="0"/>
              <a:t> at KS1</a:t>
            </a:r>
          </a:p>
          <a:p>
            <a:pPr marL="228600" algn="l" fontAlgn="auto">
              <a:spcAft>
                <a:spcPts val="0"/>
              </a:spcAft>
              <a:defRPr/>
            </a:pPr>
            <a:r>
              <a:rPr lang="en-US" altLang="en-US" sz="2800"/>
              <a:t>2</a:t>
            </a:r>
            <a:r>
              <a:rPr lang="en-US" altLang="en-US" sz="2800" baseline="30000"/>
              <a:t>nd</a:t>
            </a:r>
            <a:r>
              <a:rPr lang="en-US" altLang="en-US" sz="2800"/>
              <a:t> </a:t>
            </a:r>
            <a:r>
              <a:rPr lang="en-US" altLang="en-US" sz="2800" dirty="0"/>
              <a:t>at KS2 </a:t>
            </a:r>
          </a:p>
          <a:p>
            <a:pPr marL="742950" indent="-514350" algn="l" fontAlgn="auto">
              <a:spcAft>
                <a:spcPts val="0"/>
              </a:spcAft>
              <a:buAutoNum type="arabicPeriod"/>
              <a:defRPr/>
            </a:pPr>
            <a:endParaRPr lang="en-US" altLang="en-US" sz="2800" dirty="0"/>
          </a:p>
          <a:p>
            <a:pPr marL="228600" algn="l" fontAlgn="auto">
              <a:spcAft>
                <a:spcPts val="0"/>
              </a:spcAft>
              <a:defRPr/>
            </a:pPr>
            <a:r>
              <a:rPr lang="en-US" altLang="en-US" sz="2800" b="1" dirty="0"/>
              <a:t>Standardised Assessments Tasks  </a:t>
            </a:r>
            <a:r>
              <a:rPr lang="en-US" altLang="en-US" sz="2800" dirty="0"/>
              <a:t>(SATs) </a:t>
            </a:r>
          </a:p>
          <a:p>
            <a:pPr marL="228600" algn="l" fontAlgn="auto">
              <a:spcAft>
                <a:spcPts val="0"/>
              </a:spcAft>
              <a:defRPr/>
            </a:pPr>
            <a:r>
              <a:rPr lang="en-US" altLang="en-US" sz="2800" dirty="0"/>
              <a:t>Core Subjects: English, mathematics and science.</a:t>
            </a:r>
          </a:p>
          <a:p>
            <a:pPr marL="228600" algn="l" fontAlgn="auto">
              <a:spcAft>
                <a:spcPts val="0"/>
              </a:spcAft>
              <a:defRPr/>
            </a:pPr>
            <a:endParaRPr lang="en-US" altLang="en-US" sz="4000"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20</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66319" y="1893667"/>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br>
              <a:rPr lang="en-GB" b="1" dirty="0"/>
            </a:br>
            <a:endParaRPr lang="en-GB" b="1" dirty="0"/>
          </a:p>
        </p:txBody>
      </p:sp>
      <p:sp>
        <p:nvSpPr>
          <p:cNvPr id="3" name="Footer Placeholder 2">
            <a:extLst>
              <a:ext uri="{FF2B5EF4-FFF2-40B4-BE49-F238E27FC236}">
                <a16:creationId xmlns:a16="http://schemas.microsoft.com/office/drawing/2014/main" id="{56E1996C-27FA-2DC3-7F28-A9952A40ABF1}"/>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96315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943872" y="1484784"/>
            <a:ext cx="6585324" cy="4418166"/>
          </a:xfrm>
        </p:spPr>
        <p:txBody>
          <a:bodyPr vert="horz" lIns="91440" tIns="45720" rIns="91440" bIns="45720" rtlCol="0" anchor="ctr">
            <a:normAutofit fontScale="25000" lnSpcReduction="20000"/>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1100" b="1" dirty="0"/>
          </a:p>
          <a:p>
            <a:pPr marL="228600" algn="l" fontAlgn="auto">
              <a:spcAft>
                <a:spcPts val="0"/>
              </a:spcAft>
              <a:defRPr/>
            </a:pPr>
            <a:endParaRPr lang="en-US" altLang="en-US" sz="11100" b="1" dirty="0"/>
          </a:p>
          <a:p>
            <a:pPr marL="228600" algn="l" fontAlgn="auto">
              <a:spcAft>
                <a:spcPts val="0"/>
              </a:spcAft>
              <a:defRPr/>
            </a:pPr>
            <a:r>
              <a:rPr lang="en-US" altLang="en-US" sz="11100" b="1" dirty="0"/>
              <a:t>Standardised Assessment Test Levels:</a:t>
            </a:r>
          </a:p>
          <a:p>
            <a:pPr marL="228600" algn="l" fontAlgn="auto">
              <a:spcAft>
                <a:spcPts val="0"/>
              </a:spcAft>
              <a:defRPr/>
            </a:pPr>
            <a:endParaRPr lang="en-US" altLang="en-US" sz="11100" dirty="0"/>
          </a:p>
          <a:p>
            <a:pPr marL="228600" algn="l" fontAlgn="auto">
              <a:spcAft>
                <a:spcPts val="0"/>
              </a:spcAft>
              <a:defRPr/>
            </a:pPr>
            <a:r>
              <a:rPr lang="en-US" altLang="en-US" sz="11100" dirty="0"/>
              <a:t>KS1: Levels 1 – 2 (sublevels C – A)</a:t>
            </a:r>
          </a:p>
          <a:p>
            <a:pPr marL="228600" algn="l" fontAlgn="auto">
              <a:spcAft>
                <a:spcPts val="0"/>
              </a:spcAft>
              <a:defRPr/>
            </a:pPr>
            <a:r>
              <a:rPr lang="en-US" altLang="en-US" sz="11100" dirty="0"/>
              <a:t>KS2: Levels 3 – 4 (C – A), L5</a:t>
            </a:r>
          </a:p>
          <a:p>
            <a:pPr marL="228600" algn="l" fontAlgn="auto">
              <a:spcAft>
                <a:spcPts val="0"/>
              </a:spcAft>
              <a:defRPr/>
            </a:pPr>
            <a:endParaRPr lang="en-US" altLang="en-US" sz="11100" dirty="0"/>
          </a:p>
          <a:p>
            <a:pPr marL="228600" algn="l" fontAlgn="auto">
              <a:spcAft>
                <a:spcPts val="0"/>
              </a:spcAft>
              <a:defRPr/>
            </a:pPr>
            <a:r>
              <a:rPr lang="en-US" altLang="en-US" sz="11100" dirty="0"/>
              <a:t>Test scores (national thresholds) informed levels.</a:t>
            </a:r>
          </a:p>
          <a:p>
            <a:pPr marL="228600" algn="l" fontAlgn="auto">
              <a:spcAft>
                <a:spcPts val="0"/>
              </a:spcAft>
              <a:defRPr/>
            </a:pPr>
            <a:endParaRPr lang="en-US" altLang="en-US" sz="11100" dirty="0"/>
          </a:p>
          <a:p>
            <a:pPr marL="228600" algn="l" fontAlgn="auto">
              <a:spcAft>
                <a:spcPts val="0"/>
              </a:spcAft>
              <a:defRPr/>
            </a:pPr>
            <a:r>
              <a:rPr lang="en-US" altLang="en-US" sz="11100" dirty="0"/>
              <a:t>Test scores reported with Teacher Assessments</a:t>
            </a:r>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21</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62804" y="1893667"/>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2</a:t>
            </a:r>
            <a:br>
              <a:rPr lang="en-GB" b="1" dirty="0"/>
            </a:br>
            <a:endParaRPr lang="en-GB" b="1" dirty="0"/>
          </a:p>
        </p:txBody>
      </p:sp>
      <p:sp>
        <p:nvSpPr>
          <p:cNvPr id="3" name="Footer Placeholder 2">
            <a:extLst>
              <a:ext uri="{FF2B5EF4-FFF2-40B4-BE49-F238E27FC236}">
                <a16:creationId xmlns:a16="http://schemas.microsoft.com/office/drawing/2014/main" id="{770745D7-11F2-2338-EFBF-A036F9EF156E}"/>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332527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943872" y="1484784"/>
            <a:ext cx="6585324" cy="4418166"/>
          </a:xfrm>
        </p:spPr>
        <p:txBody>
          <a:bodyPr vert="horz" lIns="91440" tIns="45720" rIns="91440" bIns="45720" rtlCol="0" anchor="ctr">
            <a:normAutofit fontScale="25000" lnSpcReduction="20000"/>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1100" b="1" dirty="0"/>
          </a:p>
          <a:p>
            <a:pPr marL="228600" algn="l">
              <a:defRPr/>
            </a:pPr>
            <a:r>
              <a:rPr lang="en-US" altLang="en-US" sz="11100" b="1" dirty="0"/>
              <a:t>Summer Term 2016:</a:t>
            </a:r>
          </a:p>
          <a:p>
            <a:pPr marL="228600" algn="l" fontAlgn="auto">
              <a:spcAft>
                <a:spcPts val="0"/>
              </a:spcAft>
              <a:defRPr/>
            </a:pPr>
            <a:r>
              <a:rPr lang="en-US" altLang="en-US" sz="11100" b="1" dirty="0"/>
              <a:t>Assessment Without Levels:</a:t>
            </a:r>
          </a:p>
          <a:p>
            <a:pPr marL="228600" algn="l" fontAlgn="auto">
              <a:spcAft>
                <a:spcPts val="0"/>
              </a:spcAft>
              <a:defRPr/>
            </a:pPr>
            <a:endParaRPr lang="en-US" altLang="en-US" sz="11100" b="1" dirty="0"/>
          </a:p>
          <a:p>
            <a:pPr marL="228600" algn="l" fontAlgn="auto">
              <a:spcAft>
                <a:spcPts val="0"/>
              </a:spcAft>
              <a:defRPr/>
            </a:pPr>
            <a:r>
              <a:rPr lang="en-US" altLang="en-US" sz="11100" dirty="0"/>
              <a:t>Assessments based on revised national curriculum reported as </a:t>
            </a:r>
            <a:r>
              <a:rPr lang="en-US" altLang="en-US" sz="11100" b="1" dirty="0"/>
              <a:t>scaled scores </a:t>
            </a:r>
            <a:r>
              <a:rPr lang="en-US" altLang="en-US" sz="11100" dirty="0"/>
              <a:t>rather than broad levels.</a:t>
            </a:r>
          </a:p>
          <a:p>
            <a:pPr marL="228600" algn="l" fontAlgn="auto">
              <a:spcAft>
                <a:spcPts val="0"/>
              </a:spcAft>
              <a:defRPr/>
            </a:pPr>
            <a:endParaRPr lang="en-US" altLang="en-US" sz="11100" dirty="0"/>
          </a:p>
          <a:p>
            <a:pPr marL="228600" algn="l" fontAlgn="auto">
              <a:spcAft>
                <a:spcPts val="0"/>
              </a:spcAft>
              <a:defRPr/>
            </a:pPr>
            <a:r>
              <a:rPr lang="en-US" altLang="en-US" sz="11100" dirty="0">
                <a:highlight>
                  <a:srgbClr val="FFFF00"/>
                </a:highlight>
              </a:rPr>
              <a:t>Timeline of key developments since 2010</a:t>
            </a:r>
            <a:r>
              <a:rPr lang="en-US" altLang="en-US" sz="11100" dirty="0"/>
              <a:t>:</a:t>
            </a:r>
          </a:p>
          <a:p>
            <a:pPr marL="228600" algn="l" fontAlgn="auto">
              <a:spcAft>
                <a:spcPts val="0"/>
              </a:spcAft>
              <a:defRPr/>
            </a:pPr>
            <a:endParaRPr lang="en-US" altLang="en-US" sz="5600" dirty="0">
              <a:hlinkClick r:id="rId3"/>
            </a:endParaRPr>
          </a:p>
          <a:p>
            <a:pPr marL="228600" algn="l" fontAlgn="auto">
              <a:spcAft>
                <a:spcPts val="0"/>
              </a:spcAft>
              <a:defRPr/>
            </a:pPr>
            <a:r>
              <a:rPr lang="en-US" altLang="en-US" sz="5600" dirty="0">
                <a:hlinkClick r:id="rId3"/>
              </a:rPr>
              <a:t>https://researchbriefings.files.parliament.uk/documents/CBP-7980/CBP-7980.pdf</a:t>
            </a:r>
            <a:endParaRPr lang="en-US" altLang="en-US" sz="5600" dirty="0"/>
          </a:p>
          <a:p>
            <a:pPr marL="228600" algn="l" fontAlgn="auto">
              <a:spcAft>
                <a:spcPts val="0"/>
              </a:spcAft>
              <a:defRPr/>
            </a:pPr>
            <a:endParaRPr lang="en-US" altLang="en-US" sz="4800"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22</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62804" y="1899022"/>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3</a:t>
            </a:r>
            <a:br>
              <a:rPr lang="en-GB" b="1" dirty="0"/>
            </a:br>
            <a:endParaRPr lang="en-GB" b="1" dirty="0"/>
          </a:p>
        </p:txBody>
      </p:sp>
      <p:sp>
        <p:nvSpPr>
          <p:cNvPr id="3" name="Footer Placeholder 2">
            <a:extLst>
              <a:ext uri="{FF2B5EF4-FFF2-40B4-BE49-F238E27FC236}">
                <a16:creationId xmlns:a16="http://schemas.microsoft.com/office/drawing/2014/main" id="{4BDE7B6E-6520-AAF0-28D3-85147684F444}"/>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121833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943872" y="1484784"/>
            <a:ext cx="6585324" cy="4418166"/>
          </a:xfrm>
        </p:spPr>
        <p:txBody>
          <a:bodyPr vert="horz" lIns="91440" tIns="45720" rIns="91440" bIns="45720" rtlCol="0" anchor="ctr">
            <a:normAutofit/>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r>
              <a:rPr lang="en-US" altLang="en-US" sz="3600" b="1" dirty="0"/>
              <a:t>Do you have any concerns about the nature/format of KS2 SATs?</a:t>
            </a:r>
            <a:endParaRPr lang="en-US" altLang="en-US" sz="3600" dirty="0"/>
          </a:p>
          <a:p>
            <a:pPr marL="228600" algn="l" fontAlgn="auto">
              <a:spcAft>
                <a:spcPts val="0"/>
              </a:spcAft>
              <a:defRPr/>
            </a:pPr>
            <a:endParaRPr lang="en-US" altLang="en-US" sz="4000"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23</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551384" y="332656"/>
            <a:ext cx="3798994" cy="5737475"/>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sz="4400" b="1" dirty="0"/>
              <a:t>5 Minute Group Discussion</a:t>
            </a:r>
            <a:br>
              <a:rPr lang="en-GB" sz="4400" b="1" dirty="0"/>
            </a:br>
            <a:br>
              <a:rPr lang="en-GB" sz="4400" dirty="0"/>
            </a:br>
            <a:r>
              <a:rPr lang="en-GB" sz="4400" b="1" dirty="0"/>
              <a:t>Please nominate a different spokesperson</a:t>
            </a:r>
            <a:br>
              <a:rPr lang="en-GB" b="1" dirty="0"/>
            </a:br>
            <a:endParaRPr lang="en-GB" b="1" dirty="0"/>
          </a:p>
        </p:txBody>
      </p:sp>
      <p:sp>
        <p:nvSpPr>
          <p:cNvPr id="3" name="Footer Placeholder 2">
            <a:extLst>
              <a:ext uri="{FF2B5EF4-FFF2-40B4-BE49-F238E27FC236}">
                <a16:creationId xmlns:a16="http://schemas.microsoft.com/office/drawing/2014/main" id="{793DCD00-069A-A5CE-1950-7386781AD76B}"/>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094921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807968" y="1484784"/>
            <a:ext cx="5015604" cy="3834216"/>
          </a:xfrm>
        </p:spPr>
        <p:txBody>
          <a:bodyPr vert="horz" lIns="91440" tIns="45720" rIns="91440" bIns="45720" rtlCol="0" anchor="ctr">
            <a:normAutofit/>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1100" b="1" dirty="0"/>
          </a:p>
          <a:p>
            <a:pPr marL="228600" algn="l" fontAlgn="auto">
              <a:spcAft>
                <a:spcPts val="0"/>
              </a:spcAft>
              <a:defRPr/>
            </a:pPr>
            <a:endParaRPr lang="en-US" altLang="en-US" sz="4800"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24</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95400" y="404664"/>
            <a:ext cx="3988804" cy="5737475"/>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4</a:t>
            </a:r>
            <a:br>
              <a:rPr lang="en-GB" dirty="0"/>
            </a:br>
            <a:br>
              <a:rPr lang="en-GB" dirty="0"/>
            </a:br>
            <a:r>
              <a:rPr lang="en-GB" sz="4400" dirty="0"/>
              <a:t>KS1 now optional…</a:t>
            </a:r>
            <a:br>
              <a:rPr lang="en-GB" b="1" dirty="0"/>
            </a:br>
            <a:endParaRPr lang="en-GB" b="1" dirty="0"/>
          </a:p>
        </p:txBody>
      </p:sp>
      <p:pic>
        <p:nvPicPr>
          <p:cNvPr id="7" name="Picture 6">
            <a:extLst>
              <a:ext uri="{FF2B5EF4-FFF2-40B4-BE49-F238E27FC236}">
                <a16:creationId xmlns:a16="http://schemas.microsoft.com/office/drawing/2014/main" id="{6099F86B-F695-4DCE-943C-50E444063E21}"/>
              </a:ext>
            </a:extLst>
          </p:cNvPr>
          <p:cNvPicPr>
            <a:picLocks noChangeAspect="1"/>
          </p:cNvPicPr>
          <p:nvPr/>
        </p:nvPicPr>
        <p:blipFill>
          <a:blip r:embed="rId4"/>
          <a:stretch>
            <a:fillRect/>
          </a:stretch>
        </p:blipFill>
        <p:spPr>
          <a:xfrm>
            <a:off x="6397628" y="1694610"/>
            <a:ext cx="4425944" cy="3780000"/>
          </a:xfrm>
          <a:prstGeom prst="rect">
            <a:avLst/>
          </a:prstGeom>
        </p:spPr>
      </p:pic>
      <p:sp>
        <p:nvSpPr>
          <p:cNvPr id="9" name="TextBox 8">
            <a:extLst>
              <a:ext uri="{FF2B5EF4-FFF2-40B4-BE49-F238E27FC236}">
                <a16:creationId xmlns:a16="http://schemas.microsoft.com/office/drawing/2014/main" id="{87E22461-7DCD-46BA-8A05-AB494F334D52}"/>
              </a:ext>
            </a:extLst>
          </p:cNvPr>
          <p:cNvSpPr txBox="1"/>
          <p:nvPr/>
        </p:nvSpPr>
        <p:spPr>
          <a:xfrm>
            <a:off x="5951984" y="5684436"/>
            <a:ext cx="5688632" cy="553998"/>
          </a:xfrm>
          <a:prstGeom prst="rect">
            <a:avLst/>
          </a:prstGeom>
          <a:noFill/>
        </p:spPr>
        <p:txBody>
          <a:bodyPr wrap="square" rtlCol="0">
            <a:spAutoFit/>
          </a:bodyPr>
          <a:lstStyle/>
          <a:p>
            <a:r>
              <a:rPr lang="en-GB" sz="1000" dirty="0">
                <a:hlinkClick r:id="rId5"/>
              </a:rPr>
              <a:t>https://assets.publishing.service.gov.uk/government/uploads/system/uploads/attachment_data/file/740343/2018-19_teacher_assessment_frameworks_at_the_end_of_key_stage_1_WEBHO.pdf</a:t>
            </a:r>
            <a:endParaRPr lang="en-GB" sz="1000" dirty="0"/>
          </a:p>
          <a:p>
            <a:endParaRPr lang="en-GB" sz="1000" dirty="0"/>
          </a:p>
        </p:txBody>
      </p:sp>
      <p:sp>
        <p:nvSpPr>
          <p:cNvPr id="3" name="Footer Placeholder 2">
            <a:extLst>
              <a:ext uri="{FF2B5EF4-FFF2-40B4-BE49-F238E27FC236}">
                <a16:creationId xmlns:a16="http://schemas.microsoft.com/office/drawing/2014/main" id="{031E2C04-6633-3A63-FC6B-1C18CC16BA37}"/>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835703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807968" y="1484784"/>
            <a:ext cx="5015604" cy="3834216"/>
          </a:xfrm>
        </p:spPr>
        <p:txBody>
          <a:bodyPr vert="horz" lIns="91440" tIns="45720" rIns="91440" bIns="45720" rtlCol="0" anchor="ctr">
            <a:normAutofit/>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400" b="1" dirty="0"/>
          </a:p>
          <a:p>
            <a:pPr marL="228600" algn="l" fontAlgn="auto">
              <a:spcAft>
                <a:spcPts val="0"/>
              </a:spcAft>
              <a:defRPr/>
            </a:pPr>
            <a:endParaRPr lang="en-US" altLang="en-US" sz="4800"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25</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579539" y="1897540"/>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5</a:t>
            </a:r>
            <a:br>
              <a:rPr lang="en-GB" b="1" dirty="0"/>
            </a:br>
            <a:endParaRPr lang="en-GB" b="1" dirty="0"/>
          </a:p>
        </p:txBody>
      </p:sp>
      <p:sp>
        <p:nvSpPr>
          <p:cNvPr id="11" name="TextBox 10">
            <a:extLst>
              <a:ext uri="{FF2B5EF4-FFF2-40B4-BE49-F238E27FC236}">
                <a16:creationId xmlns:a16="http://schemas.microsoft.com/office/drawing/2014/main" id="{39BFEE52-915C-46B3-8319-1F55ADB088DB}"/>
              </a:ext>
            </a:extLst>
          </p:cNvPr>
          <p:cNvSpPr txBox="1"/>
          <p:nvPr/>
        </p:nvSpPr>
        <p:spPr>
          <a:xfrm>
            <a:off x="4780731" y="1867357"/>
            <a:ext cx="6093822" cy="3970318"/>
          </a:xfrm>
          <a:prstGeom prst="rect">
            <a:avLst/>
          </a:prstGeom>
          <a:noFill/>
        </p:spPr>
        <p:txBody>
          <a:bodyPr wrap="square">
            <a:spAutoFit/>
          </a:bodyPr>
          <a:lstStyle/>
          <a:p>
            <a:pPr fontAlgn="t"/>
            <a:r>
              <a:rPr lang="en-GB" sz="2000" b="1" dirty="0">
                <a:effectLst/>
                <a:latin typeface="+mn-lt"/>
              </a:rPr>
              <a:t>KS2:</a:t>
            </a:r>
          </a:p>
          <a:p>
            <a:pPr fontAlgn="t"/>
            <a:endParaRPr lang="en-GB" dirty="0">
              <a:latin typeface="+mn-lt"/>
            </a:endParaRPr>
          </a:p>
          <a:p>
            <a:pPr fontAlgn="t"/>
            <a:r>
              <a:rPr lang="en-GB" sz="2400" dirty="0">
                <a:effectLst/>
                <a:latin typeface="+mn-lt"/>
              </a:rPr>
              <a:t>Pupils working within the NC sit tests in maths, English reading; grammar, punctuation and spelling.</a:t>
            </a:r>
          </a:p>
          <a:p>
            <a:pPr fontAlgn="t"/>
            <a:endParaRPr lang="en-GB" sz="2400" dirty="0">
              <a:latin typeface="+mn-lt"/>
            </a:endParaRPr>
          </a:p>
          <a:p>
            <a:pPr fontAlgn="t"/>
            <a:r>
              <a:rPr lang="en-GB" sz="2400" dirty="0">
                <a:effectLst/>
                <a:latin typeface="+mn-lt"/>
              </a:rPr>
              <a:t>Teacher assessments in English writing and science.</a:t>
            </a:r>
          </a:p>
          <a:p>
            <a:pPr fontAlgn="t"/>
            <a:endParaRPr lang="en-GB" sz="2400" dirty="0">
              <a:latin typeface="+mn-lt"/>
            </a:endParaRPr>
          </a:p>
          <a:p>
            <a:pPr fontAlgn="t"/>
            <a:r>
              <a:rPr lang="en-GB" sz="2400" dirty="0">
                <a:effectLst/>
                <a:latin typeface="+mn-lt"/>
              </a:rPr>
              <a:t>Reported as standardised scores, used as base line for GCSEs.</a:t>
            </a:r>
          </a:p>
        </p:txBody>
      </p:sp>
      <p:sp>
        <p:nvSpPr>
          <p:cNvPr id="3" name="Footer Placeholder 2">
            <a:extLst>
              <a:ext uri="{FF2B5EF4-FFF2-40B4-BE49-F238E27FC236}">
                <a16:creationId xmlns:a16="http://schemas.microsoft.com/office/drawing/2014/main" id="{59CD63C1-2056-D58A-D37F-F66C0B5F88FB}"/>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994017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807968" y="1484784"/>
            <a:ext cx="5015604" cy="3834216"/>
          </a:xfrm>
        </p:spPr>
        <p:txBody>
          <a:bodyPr vert="horz" lIns="91440" tIns="45720" rIns="91440" bIns="45720" rtlCol="0" anchor="ctr">
            <a:normAutofit/>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400" b="1" dirty="0"/>
          </a:p>
          <a:p>
            <a:pPr marL="228600" algn="l" fontAlgn="auto">
              <a:spcAft>
                <a:spcPts val="0"/>
              </a:spcAft>
              <a:defRPr/>
            </a:pPr>
            <a:endParaRPr lang="en-US" altLang="en-US" sz="4800"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26</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76786" y="1700808"/>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6</a:t>
            </a:r>
            <a:br>
              <a:rPr lang="en-GB" b="1" dirty="0"/>
            </a:br>
            <a:endParaRPr lang="en-GB" b="1" dirty="0"/>
          </a:p>
        </p:txBody>
      </p:sp>
      <p:pic>
        <p:nvPicPr>
          <p:cNvPr id="5" name="Picture 4">
            <a:extLst>
              <a:ext uri="{FF2B5EF4-FFF2-40B4-BE49-F238E27FC236}">
                <a16:creationId xmlns:a16="http://schemas.microsoft.com/office/drawing/2014/main" id="{CC73B86A-4297-4092-ACAF-82BACB9C5405}"/>
              </a:ext>
            </a:extLst>
          </p:cNvPr>
          <p:cNvPicPr>
            <a:picLocks noChangeAspect="1"/>
          </p:cNvPicPr>
          <p:nvPr/>
        </p:nvPicPr>
        <p:blipFill>
          <a:blip r:embed="rId4"/>
          <a:stretch>
            <a:fillRect/>
          </a:stretch>
        </p:blipFill>
        <p:spPr>
          <a:xfrm>
            <a:off x="6108603" y="1467000"/>
            <a:ext cx="4129027" cy="3924000"/>
          </a:xfrm>
          <a:prstGeom prst="rect">
            <a:avLst/>
          </a:prstGeom>
        </p:spPr>
      </p:pic>
      <p:sp>
        <p:nvSpPr>
          <p:cNvPr id="6" name="TextBox 5">
            <a:extLst>
              <a:ext uri="{FF2B5EF4-FFF2-40B4-BE49-F238E27FC236}">
                <a16:creationId xmlns:a16="http://schemas.microsoft.com/office/drawing/2014/main" id="{20673B57-7644-4C1C-9948-24DA81669455}"/>
              </a:ext>
            </a:extLst>
          </p:cNvPr>
          <p:cNvSpPr txBox="1"/>
          <p:nvPr/>
        </p:nvSpPr>
        <p:spPr>
          <a:xfrm>
            <a:off x="5663952" y="5659792"/>
            <a:ext cx="5689848" cy="553998"/>
          </a:xfrm>
          <a:prstGeom prst="rect">
            <a:avLst/>
          </a:prstGeom>
          <a:noFill/>
        </p:spPr>
        <p:txBody>
          <a:bodyPr wrap="square" rtlCol="0">
            <a:spAutoFit/>
          </a:bodyPr>
          <a:lstStyle/>
          <a:p>
            <a:r>
              <a:rPr lang="en-GB" sz="1000" dirty="0">
                <a:hlinkClick r:id="rId5"/>
              </a:rPr>
              <a:t>https://assets.publishing.service.gov.uk/government/uploads/system/uploads/attachment_data/file/740345/2018-19_teacher_assessment_frameworks_at_the_end_of_key_stage_2_WEBHO.pdf</a:t>
            </a:r>
            <a:endParaRPr lang="en-GB" sz="1000" dirty="0"/>
          </a:p>
          <a:p>
            <a:endParaRPr lang="en-GB" sz="1000" dirty="0"/>
          </a:p>
        </p:txBody>
      </p:sp>
      <p:sp>
        <p:nvSpPr>
          <p:cNvPr id="3" name="Footer Placeholder 2">
            <a:extLst>
              <a:ext uri="{FF2B5EF4-FFF2-40B4-BE49-F238E27FC236}">
                <a16:creationId xmlns:a16="http://schemas.microsoft.com/office/drawing/2014/main" id="{952672E7-4EFF-CB7D-659A-B5A2339CFEFB}"/>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122709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807968" y="1484784"/>
            <a:ext cx="5015604" cy="3834216"/>
          </a:xfrm>
        </p:spPr>
        <p:txBody>
          <a:bodyPr vert="horz" lIns="91440" tIns="45720" rIns="91440" bIns="45720" rtlCol="0" anchor="ctr">
            <a:normAutofit/>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400" b="1" dirty="0"/>
          </a:p>
          <a:p>
            <a:pPr marL="228600" algn="l" fontAlgn="auto">
              <a:spcAft>
                <a:spcPts val="0"/>
              </a:spcAft>
              <a:defRPr/>
            </a:pPr>
            <a:endParaRPr lang="en-US" altLang="en-US" sz="4800"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27</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95400" y="1988840"/>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7</a:t>
            </a:r>
            <a:br>
              <a:rPr lang="en-GB" b="1" dirty="0"/>
            </a:br>
            <a:endParaRPr lang="en-GB" b="1" dirty="0"/>
          </a:p>
        </p:txBody>
      </p:sp>
      <p:sp>
        <p:nvSpPr>
          <p:cNvPr id="3" name="TextBox 2">
            <a:extLst>
              <a:ext uri="{FF2B5EF4-FFF2-40B4-BE49-F238E27FC236}">
                <a16:creationId xmlns:a16="http://schemas.microsoft.com/office/drawing/2014/main" id="{49DFF58C-0B28-4DBE-BB6F-FE59C86D04F0}"/>
              </a:ext>
            </a:extLst>
          </p:cNvPr>
          <p:cNvSpPr txBox="1"/>
          <p:nvPr/>
        </p:nvSpPr>
        <p:spPr>
          <a:xfrm>
            <a:off x="5375920" y="1484784"/>
            <a:ext cx="6264696" cy="4862870"/>
          </a:xfrm>
          <a:prstGeom prst="rect">
            <a:avLst/>
          </a:prstGeom>
          <a:noFill/>
        </p:spPr>
        <p:txBody>
          <a:bodyPr wrap="square" rtlCol="0">
            <a:spAutoFit/>
          </a:bodyPr>
          <a:lstStyle/>
          <a:p>
            <a:r>
              <a:rPr lang="en-GB" sz="2800" b="1" dirty="0"/>
              <a:t>In addition to End of Key Stage 2 SATs:</a:t>
            </a:r>
          </a:p>
          <a:p>
            <a:endParaRPr lang="en-GB" sz="2800" b="1" dirty="0"/>
          </a:p>
          <a:p>
            <a:r>
              <a:rPr lang="en-GB" sz="2800" b="1" dirty="0"/>
              <a:t>Early Years:  </a:t>
            </a:r>
            <a:r>
              <a:rPr lang="en-GB" sz="2800" dirty="0"/>
              <a:t>September 2021: Statutory changes to assessment of pupils’ starting points.</a:t>
            </a:r>
          </a:p>
          <a:p>
            <a:r>
              <a:rPr lang="en-GB" sz="1000" dirty="0">
                <a:hlinkClick r:id="rId4"/>
              </a:rPr>
              <a:t>https://www.gov.uk/government/publications/changes-to-the-early-years-foundation-stage-eyfs-framework/changes-to-the-early-years-foundation-stage-eyfs-framework</a:t>
            </a:r>
            <a:endParaRPr lang="en-GB" sz="1000" dirty="0"/>
          </a:p>
          <a:p>
            <a:endParaRPr lang="en-GB" sz="1000" dirty="0"/>
          </a:p>
          <a:p>
            <a:endParaRPr lang="en-GB" sz="2800" dirty="0"/>
          </a:p>
          <a:p>
            <a:r>
              <a:rPr lang="en-GB" sz="2800" b="1" dirty="0"/>
              <a:t>Year 1: </a:t>
            </a:r>
            <a:r>
              <a:rPr lang="en-GB" sz="2800" dirty="0"/>
              <a:t>Phonics Screening</a:t>
            </a:r>
          </a:p>
          <a:p>
            <a:endParaRPr lang="en-GB" sz="2800" dirty="0"/>
          </a:p>
          <a:p>
            <a:r>
              <a:rPr lang="en-GB" sz="2800" b="1" dirty="0"/>
              <a:t>Year 4: </a:t>
            </a:r>
            <a:r>
              <a:rPr lang="en-GB" sz="2800" dirty="0"/>
              <a:t>Multiplication Tables Check. </a:t>
            </a:r>
          </a:p>
        </p:txBody>
      </p:sp>
      <p:sp>
        <p:nvSpPr>
          <p:cNvPr id="5" name="Footer Placeholder 4">
            <a:extLst>
              <a:ext uri="{FF2B5EF4-FFF2-40B4-BE49-F238E27FC236}">
                <a16:creationId xmlns:a16="http://schemas.microsoft.com/office/drawing/2014/main" id="{0589630C-1825-7205-B3F3-362E712427D2}"/>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007607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5807968" y="1484784"/>
            <a:ext cx="5015604" cy="3834216"/>
          </a:xfrm>
        </p:spPr>
        <p:txBody>
          <a:bodyPr vert="horz" lIns="91440" tIns="45720" rIns="91440" bIns="45720" rtlCol="0" anchor="ctr">
            <a:normAutofit/>
          </a:bodyPr>
          <a:lstStyle/>
          <a:p>
            <a:pPr marL="228600" algn="l" fontAlgn="auto">
              <a:spcAft>
                <a:spcPts val="0"/>
              </a:spcAft>
              <a:defRPr/>
            </a:pPr>
            <a:endParaRPr lang="en-US" altLang="en-US" sz="2800" dirty="0"/>
          </a:p>
          <a:p>
            <a:pPr marL="228600" algn="l" fontAlgn="auto">
              <a:spcAft>
                <a:spcPts val="0"/>
              </a:spcAft>
              <a:defRPr/>
            </a:pPr>
            <a:endParaRPr lang="en-US" altLang="en-US" sz="2800" dirty="0"/>
          </a:p>
          <a:p>
            <a:pPr marL="228600" algn="l" fontAlgn="auto">
              <a:spcAft>
                <a:spcPts val="0"/>
              </a:spcAft>
              <a:defRPr/>
            </a:pPr>
            <a:endParaRPr lang="en-US" altLang="en-US" sz="4000"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b="1" dirty="0"/>
          </a:p>
          <a:p>
            <a:pPr marL="228600" algn="l" fontAlgn="auto">
              <a:spcAft>
                <a:spcPts val="0"/>
              </a:spcAft>
              <a:defRPr/>
            </a:pPr>
            <a:endParaRPr lang="en-US" altLang="en-US" sz="1400" b="1" dirty="0"/>
          </a:p>
          <a:p>
            <a:pPr marL="228600" algn="l" fontAlgn="auto">
              <a:spcAft>
                <a:spcPts val="0"/>
              </a:spcAft>
              <a:defRPr/>
            </a:pPr>
            <a:endParaRPr lang="en-US" altLang="en-US" sz="4800"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28</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676786" y="1916832"/>
            <a:ext cx="3687574" cy="400928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dirty="0"/>
              <a:t>Landscape </a:t>
            </a:r>
            <a:br>
              <a:rPr lang="en-GB" dirty="0"/>
            </a:br>
            <a:r>
              <a:rPr lang="en-GB" dirty="0"/>
              <a:t>of</a:t>
            </a:r>
            <a:br>
              <a:rPr lang="en-GB" dirty="0"/>
            </a:br>
            <a:r>
              <a:rPr lang="en-GB" dirty="0"/>
              <a:t>Assessment</a:t>
            </a:r>
            <a:br>
              <a:rPr lang="en-GB" dirty="0"/>
            </a:br>
            <a:r>
              <a:rPr lang="en-GB" dirty="0"/>
              <a:t>8</a:t>
            </a:r>
            <a:br>
              <a:rPr lang="en-GB" b="1" dirty="0"/>
            </a:br>
            <a:endParaRPr lang="en-GB" b="1" dirty="0"/>
          </a:p>
        </p:txBody>
      </p:sp>
      <p:sp>
        <p:nvSpPr>
          <p:cNvPr id="3" name="TextBox 2">
            <a:extLst>
              <a:ext uri="{FF2B5EF4-FFF2-40B4-BE49-F238E27FC236}">
                <a16:creationId xmlns:a16="http://schemas.microsoft.com/office/drawing/2014/main" id="{49DFF58C-0B28-4DBE-BB6F-FE59C86D04F0}"/>
              </a:ext>
            </a:extLst>
          </p:cNvPr>
          <p:cNvSpPr txBox="1"/>
          <p:nvPr/>
        </p:nvSpPr>
        <p:spPr>
          <a:xfrm>
            <a:off x="5089104" y="1872668"/>
            <a:ext cx="6264696" cy="3816429"/>
          </a:xfrm>
          <a:prstGeom prst="rect">
            <a:avLst/>
          </a:prstGeom>
          <a:noFill/>
        </p:spPr>
        <p:txBody>
          <a:bodyPr wrap="square" rtlCol="0">
            <a:spAutoFit/>
          </a:bodyPr>
          <a:lstStyle/>
          <a:p>
            <a:r>
              <a:rPr lang="en-GB" sz="2800" b="1" dirty="0">
                <a:latin typeface="+mn-lt"/>
              </a:rPr>
              <a:t>Access most recent analysis of national data (2023):</a:t>
            </a:r>
          </a:p>
          <a:p>
            <a:endParaRPr lang="en-GB" sz="2800" b="1" dirty="0">
              <a:latin typeface="+mn-lt"/>
            </a:endParaRPr>
          </a:p>
          <a:p>
            <a:r>
              <a:rPr lang="en-GB" sz="1400" dirty="0">
                <a:hlinkClick r:id="rId4"/>
              </a:rPr>
              <a:t>Key stage 2 attainment 2023: national headlines - GOV.UK (www.gov.uk)</a:t>
            </a:r>
            <a:endParaRPr lang="en-GB" sz="1400" b="1" dirty="0">
              <a:latin typeface="+mn-lt"/>
            </a:endParaRPr>
          </a:p>
          <a:p>
            <a:endParaRPr lang="en-GB" sz="1400" b="1" dirty="0">
              <a:latin typeface="+mn-lt"/>
              <a:hlinkClick r:id="rId5"/>
            </a:endParaRPr>
          </a:p>
          <a:p>
            <a:r>
              <a:rPr lang="en-GB" sz="1400" dirty="0">
                <a:hlinkClick r:id="rId6"/>
              </a:rPr>
              <a:t>Statistics: key stage 2 - GOV.UK (www.gov.uk)</a:t>
            </a:r>
            <a:endParaRPr lang="en-GB" sz="1400" dirty="0"/>
          </a:p>
          <a:p>
            <a:endParaRPr lang="en-GB" sz="1200" b="1" dirty="0">
              <a:latin typeface="+mn-lt"/>
            </a:endParaRPr>
          </a:p>
          <a:p>
            <a:r>
              <a:rPr lang="en-GB" sz="2800" b="1" dirty="0"/>
              <a:t>If appropriate, use to inform your base line assessments</a:t>
            </a:r>
          </a:p>
          <a:p>
            <a:endParaRPr lang="en-GB" sz="2800" b="1" dirty="0"/>
          </a:p>
          <a:p>
            <a:r>
              <a:rPr lang="en-GB" sz="2000" b="1" dirty="0"/>
              <a:t>May have to ask your school for outcomes</a:t>
            </a:r>
          </a:p>
        </p:txBody>
      </p:sp>
      <p:sp>
        <p:nvSpPr>
          <p:cNvPr id="5" name="Footer Placeholder 4">
            <a:extLst>
              <a:ext uri="{FF2B5EF4-FFF2-40B4-BE49-F238E27FC236}">
                <a16:creationId xmlns:a16="http://schemas.microsoft.com/office/drawing/2014/main" id="{6F5928A7-886A-DBA0-748D-4534E05E5E2F}"/>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391559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ubtitle 4">
            <a:extLst>
              <a:ext uri="{FF2B5EF4-FFF2-40B4-BE49-F238E27FC236}">
                <a16:creationId xmlns:a16="http://schemas.microsoft.com/office/drawing/2014/main" id="{EDA853B1-791E-477F-9673-57EFAEB9B398}"/>
              </a:ext>
            </a:extLst>
          </p:cNvPr>
          <p:cNvSpPr>
            <a:spLocks noGrp="1"/>
          </p:cNvSpPr>
          <p:nvPr>
            <p:ph type="subTitle" idx="1"/>
          </p:nvPr>
        </p:nvSpPr>
        <p:spPr>
          <a:xfrm>
            <a:off x="4871864" y="1700808"/>
            <a:ext cx="6585324" cy="4418166"/>
          </a:xfrm>
        </p:spPr>
        <p:txBody>
          <a:bodyPr vert="horz" lIns="91440" tIns="45720" rIns="91440" bIns="45720" rtlCol="0" anchor="ctr">
            <a:normAutofit/>
          </a:bodyPr>
          <a:lstStyle/>
          <a:p>
            <a:endParaRPr lang="en-GB" sz="2800" b="1" dirty="0"/>
          </a:p>
          <a:p>
            <a:endParaRPr lang="en-GB" sz="2800" b="1" dirty="0"/>
          </a:p>
          <a:p>
            <a:r>
              <a:rPr lang="en-GB" sz="3600" b="1" dirty="0"/>
              <a:t>How often should you assess?</a:t>
            </a:r>
          </a:p>
          <a:p>
            <a:endParaRPr lang="en-GB" sz="3600" b="1" dirty="0"/>
          </a:p>
          <a:p>
            <a:endParaRPr lang="en-GB" sz="3600" b="1" dirty="0"/>
          </a:p>
          <a:p>
            <a:r>
              <a:rPr lang="en-GB" sz="3600" b="1" dirty="0">
                <a:solidFill>
                  <a:srgbClr val="FF0000"/>
                </a:solidFill>
              </a:rPr>
              <a:t>Discuss…</a:t>
            </a:r>
            <a:endParaRPr lang="en-GB" sz="3600" dirty="0">
              <a:solidFill>
                <a:srgbClr val="FF0000"/>
              </a:solidFill>
            </a:endParaRPr>
          </a:p>
          <a:p>
            <a:pPr marL="228600" algn="l" fontAlgn="auto">
              <a:spcAft>
                <a:spcPts val="0"/>
              </a:spcAft>
              <a:defRPr/>
            </a:pPr>
            <a:endParaRPr lang="en-US" altLang="en-US" sz="4000" dirty="0"/>
          </a:p>
          <a:p>
            <a:pPr marL="228600" algn="l" fontAlgn="auto">
              <a:spcAft>
                <a:spcPts val="0"/>
              </a:spcAft>
              <a:defRPr/>
            </a:pPr>
            <a:endParaRPr lang="en-US" altLang="en-US" dirty="0"/>
          </a:p>
        </p:txBody>
      </p:sp>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29</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551384" y="332656"/>
            <a:ext cx="3798994" cy="5737475"/>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sz="4400" b="1" dirty="0"/>
              <a:t>5 Minute Group Discussion</a:t>
            </a:r>
            <a:br>
              <a:rPr lang="en-GB" sz="4400" b="1" dirty="0"/>
            </a:br>
            <a:br>
              <a:rPr lang="en-GB" sz="4400" dirty="0"/>
            </a:br>
            <a:r>
              <a:rPr lang="en-GB" sz="4400" b="1" dirty="0"/>
              <a:t>Please nominate a different spokesperson</a:t>
            </a:r>
            <a:br>
              <a:rPr lang="en-GB" b="1" dirty="0"/>
            </a:br>
            <a:endParaRPr lang="en-GB" b="1" dirty="0"/>
          </a:p>
        </p:txBody>
      </p:sp>
      <p:sp>
        <p:nvSpPr>
          <p:cNvPr id="3" name="Footer Placeholder 2">
            <a:extLst>
              <a:ext uri="{FF2B5EF4-FFF2-40B4-BE49-F238E27FC236}">
                <a16:creationId xmlns:a16="http://schemas.microsoft.com/office/drawing/2014/main" id="{C0E63A3C-A8C5-D7E8-91F5-D6367DA2673E}"/>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30880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3" name="Slide Number Placeholder 2">
            <a:extLst>
              <a:ext uri="{FF2B5EF4-FFF2-40B4-BE49-F238E27FC236}">
                <a16:creationId xmlns:a16="http://schemas.microsoft.com/office/drawing/2014/main" id="{042CA613-5DE3-4776-AE48-07D68CFABC29}"/>
              </a:ext>
            </a:extLst>
          </p:cNvPr>
          <p:cNvSpPr>
            <a:spLocks noGrp="1"/>
          </p:cNvSpPr>
          <p:nvPr>
            <p:ph type="sldNum" sz="quarter" idx="12"/>
          </p:nvPr>
        </p:nvSpPr>
        <p:spPr/>
        <p:txBody>
          <a:bodyPr/>
          <a:lstStyle/>
          <a:p>
            <a:fld id="{AE565562-8924-4812-9C9F-1345C263009B}" type="slidenum">
              <a:rPr lang="en-GB" smtClean="0"/>
              <a:t>3</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6614556" y="2719449"/>
            <a:ext cx="184731" cy="369332"/>
          </a:xfrm>
          <a:prstGeom prst="rect">
            <a:avLst/>
          </a:prstGeom>
          <a:noFill/>
        </p:spPr>
        <p:txBody>
          <a:bodyPr wrap="none" rtlCol="0">
            <a:spAutoFit/>
          </a:bodyPr>
          <a:lstStyle/>
          <a:p>
            <a:endParaRPr lang="en-US" dirty="0"/>
          </a:p>
        </p:txBody>
      </p:sp>
      <p:sp>
        <p:nvSpPr>
          <p:cNvPr id="5" name="Title 4">
            <a:extLst>
              <a:ext uri="{FF2B5EF4-FFF2-40B4-BE49-F238E27FC236}">
                <a16:creationId xmlns:a16="http://schemas.microsoft.com/office/drawing/2014/main" id="{8C51EB76-CAB1-4108-8C71-6B60F622E173}"/>
              </a:ext>
            </a:extLst>
          </p:cNvPr>
          <p:cNvSpPr>
            <a:spLocks noGrp="1"/>
          </p:cNvSpPr>
          <p:nvPr>
            <p:ph type="title"/>
          </p:nvPr>
        </p:nvSpPr>
        <p:spPr>
          <a:xfrm>
            <a:off x="358985" y="2132856"/>
            <a:ext cx="4114800" cy="3744416"/>
          </a:xfrm>
        </p:spPr>
        <p:txBody>
          <a:bodyPr>
            <a:normAutofit fontScale="90000"/>
          </a:bodyPr>
          <a:lstStyle/>
          <a:p>
            <a:pPr algn="ctr"/>
            <a:br>
              <a:rPr lang="en-GB" b="1" dirty="0"/>
            </a:br>
            <a:br>
              <a:rPr lang="en-GB" b="1" dirty="0"/>
            </a:br>
            <a:r>
              <a:rPr lang="en-GB" b="1" dirty="0"/>
              <a:t>PED 7313</a:t>
            </a:r>
            <a:br>
              <a:rPr lang="en-GB" b="1" dirty="0"/>
            </a:br>
            <a:r>
              <a:rPr lang="en-GB" sz="4000" dirty="0"/>
              <a:t>Assessment &amp; Planning for Pupil Progress</a:t>
            </a:r>
            <a:br>
              <a:rPr lang="en-GB" sz="4000" dirty="0"/>
            </a:br>
            <a:r>
              <a:rPr lang="en-GB" sz="4000" dirty="0"/>
              <a:t>1</a:t>
            </a:r>
            <a:br>
              <a:rPr lang="en-GB" sz="4000" dirty="0"/>
            </a:br>
            <a:br>
              <a:rPr lang="en-GB" sz="1400" dirty="0"/>
            </a:br>
            <a:r>
              <a:rPr lang="en-GB" sz="1600" b="1" dirty="0">
                <a:solidFill>
                  <a:srgbClr val="FF0000"/>
                </a:solidFill>
              </a:rPr>
              <a:t>Please note, word counts are for guidance</a:t>
            </a:r>
            <a:br>
              <a:rPr lang="en-GB" dirty="0"/>
            </a:br>
            <a:endParaRPr lang="en-GB" dirty="0"/>
          </a:p>
        </p:txBody>
      </p:sp>
      <p:sp>
        <p:nvSpPr>
          <p:cNvPr id="8" name="TextBox 7">
            <a:extLst>
              <a:ext uri="{FF2B5EF4-FFF2-40B4-BE49-F238E27FC236}">
                <a16:creationId xmlns:a16="http://schemas.microsoft.com/office/drawing/2014/main" id="{8201359E-C2D4-4C15-94C3-807F252C4D56}"/>
              </a:ext>
            </a:extLst>
          </p:cNvPr>
          <p:cNvSpPr txBox="1"/>
          <p:nvPr/>
        </p:nvSpPr>
        <p:spPr>
          <a:xfrm>
            <a:off x="4943872" y="1844824"/>
            <a:ext cx="5976664" cy="4401205"/>
          </a:xfrm>
          <a:prstGeom prst="rect">
            <a:avLst/>
          </a:prstGeom>
          <a:noFill/>
        </p:spPr>
        <p:txBody>
          <a:bodyPr wrap="square">
            <a:spAutoFit/>
          </a:bodyPr>
          <a:lstStyle/>
          <a:p>
            <a:r>
              <a:rPr lang="en-GB" sz="1800" b="1" u="sng" dirty="0">
                <a:effectLst/>
                <a:latin typeface="Calibri" panose="020F0502020204030204" pitchFamily="34" charset="0"/>
                <a:ea typeface="SimSun" panose="02010600030101010101" pitchFamily="2" charset="-122"/>
                <a:cs typeface="Times New Roman" panose="02020603050405020304" pitchFamily="18" charset="0"/>
              </a:rPr>
              <a:t> </a:t>
            </a:r>
            <a:r>
              <a:rPr lang="en-GB" sz="2400" b="1" dirty="0">
                <a:effectLst/>
                <a:latin typeface="Calibri" panose="020F0502020204030204" pitchFamily="34" charset="0"/>
                <a:ea typeface="SimSun" panose="02010600030101010101" pitchFamily="2" charset="-122"/>
                <a:cs typeface="Times New Roman" panose="02020603050405020304" pitchFamily="18" charset="0"/>
              </a:rPr>
              <a:t>Assignment brief</a:t>
            </a:r>
            <a:endParaRPr lang="en-GB" sz="2400" dirty="0">
              <a:effectLst/>
              <a:latin typeface="Arial" panose="020B0604020202020204" pitchFamily="34" charset="0"/>
              <a:ea typeface="SimSun" panose="02010600030101010101" pitchFamily="2" charset="-122"/>
              <a:cs typeface="Times New Roman" panose="02020603050405020304" pitchFamily="18" charset="0"/>
            </a:endParaRPr>
          </a:p>
          <a:p>
            <a:r>
              <a:rPr lang="en-GB" sz="2400" b="1" dirty="0">
                <a:effectLst/>
                <a:latin typeface="Calibri" panose="020F0502020204030204" pitchFamily="34" charset="0"/>
                <a:ea typeface="SimSun" panose="02010600030101010101" pitchFamily="2" charset="-122"/>
                <a:cs typeface="Times New Roman" panose="02020603050405020304" pitchFamily="18" charset="0"/>
              </a:rPr>
              <a:t> </a:t>
            </a:r>
            <a:r>
              <a:rPr lang="en-GB" sz="2400" dirty="0">
                <a:effectLst/>
                <a:latin typeface="Calibri" panose="020F0502020204030204" pitchFamily="34" charset="0"/>
                <a:ea typeface="SimSun" panose="02010600030101010101" pitchFamily="2" charset="-122"/>
                <a:cs typeface="Times New Roman" panose="02020603050405020304" pitchFamily="18" charset="0"/>
              </a:rPr>
              <a:t>The assessment is in 3 parts: </a:t>
            </a:r>
          </a:p>
          <a:p>
            <a:endParaRPr lang="en-GB" sz="1200" dirty="0">
              <a:latin typeface="Calibri" panose="020F0502020204030204" pitchFamily="34" charset="0"/>
              <a:ea typeface="SimSun" panose="02010600030101010101" pitchFamily="2" charset="-122"/>
              <a:cs typeface="Times New Roman" panose="02020603050405020304" pitchFamily="18" charset="0"/>
            </a:endParaRPr>
          </a:p>
          <a:p>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Part A is a </a:t>
            </a:r>
            <a:r>
              <a:rPr lang="en-GB" sz="24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Literature Review.  </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2,500 words</a:t>
            </a:r>
          </a:p>
          <a:p>
            <a:endParaRPr lang="en-GB" sz="1200" dirty="0">
              <a:latin typeface="Calibri" panose="020F0502020204030204" pitchFamily="34" charset="0"/>
              <a:ea typeface="SimSun" panose="02010600030101010101" pitchFamily="2" charset="-122"/>
              <a:cs typeface="Times New Roman" panose="02020603050405020304" pitchFamily="18" charset="0"/>
            </a:endParaRPr>
          </a:p>
          <a:p>
            <a:r>
              <a:rPr lang="en-GB" sz="2400" dirty="0">
                <a:effectLst/>
                <a:latin typeface="Calibri" panose="020F0502020204030204" pitchFamily="34" charset="0"/>
                <a:ea typeface="SimSun" panose="02010600030101010101" pitchFamily="2" charset="-122"/>
                <a:cs typeface="Times New Roman" panose="02020603050405020304" pitchFamily="18" charset="0"/>
              </a:rPr>
              <a:t>Part B is a </a:t>
            </a:r>
            <a:r>
              <a:rPr lang="en-GB" sz="2400" b="1" dirty="0">
                <a:effectLst/>
                <a:latin typeface="Calibri" panose="020F0502020204030204" pitchFamily="34" charset="0"/>
                <a:ea typeface="SimSun" panose="02010600030101010101" pitchFamily="2" charset="-122"/>
                <a:cs typeface="Times New Roman" panose="02020603050405020304" pitchFamily="18" charset="0"/>
              </a:rPr>
              <a:t>Classroom Reflection and Critical        Reflection Commentary.  </a:t>
            </a:r>
            <a:r>
              <a:rPr lang="en-GB" sz="2400" dirty="0">
                <a:latin typeface="Calibri" panose="020F0502020204030204" pitchFamily="34" charset="0"/>
                <a:ea typeface="SimSun" panose="02010600030101010101" pitchFamily="2" charset="-122"/>
                <a:cs typeface="Times New Roman" panose="02020603050405020304" pitchFamily="18" charset="0"/>
              </a:rPr>
              <a:t>1,500</a:t>
            </a:r>
            <a:r>
              <a:rPr lang="en-GB" sz="2400" dirty="0">
                <a:effectLst/>
                <a:latin typeface="Calibri" panose="020F0502020204030204" pitchFamily="34" charset="0"/>
                <a:ea typeface="SimSun" panose="02010600030101010101" pitchFamily="2" charset="-122"/>
                <a:cs typeface="Times New Roman" panose="02020603050405020304" pitchFamily="18" charset="0"/>
              </a:rPr>
              <a:t> words</a:t>
            </a:r>
          </a:p>
          <a:p>
            <a:endParaRPr lang="en-GB" sz="1200" dirty="0">
              <a:latin typeface="Calibri" panose="020F0502020204030204" pitchFamily="34" charset="0"/>
              <a:ea typeface="SimSun" panose="02010600030101010101" pitchFamily="2" charset="-122"/>
              <a:cs typeface="Times New Roman" panose="02020603050405020304" pitchFamily="18" charset="0"/>
            </a:endParaRPr>
          </a:p>
          <a:p>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Part C is an </a:t>
            </a:r>
            <a:r>
              <a:rPr lang="en-GB" sz="24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Evidence Bundle: </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1,500 words equivalent </a:t>
            </a:r>
          </a:p>
          <a:p>
            <a:r>
              <a:rPr lang="en-GB" sz="24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Impact Report: </a:t>
            </a: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500 words</a:t>
            </a:r>
            <a:endPar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GB" sz="1200" dirty="0">
              <a:latin typeface="Calibri" panose="020F0502020204030204" pitchFamily="34" charset="0"/>
              <a:ea typeface="SimSun" panose="02010600030101010101" pitchFamily="2" charset="-122"/>
              <a:cs typeface="Times New Roman" panose="02020603050405020304" pitchFamily="18" charset="0"/>
            </a:endParaRPr>
          </a:p>
          <a:p>
            <a:r>
              <a:rPr lang="en-GB" sz="2000" dirty="0">
                <a:effectLst/>
                <a:latin typeface="Calibri" panose="020F0502020204030204" pitchFamily="34" charset="0"/>
                <a:ea typeface="SimSun" panose="02010600030101010101" pitchFamily="2" charset="-122"/>
                <a:cs typeface="Times New Roman" panose="02020603050405020304" pitchFamily="18" charset="0"/>
              </a:rPr>
              <a:t>Submission Deadline: </a:t>
            </a:r>
            <a:r>
              <a:rPr lang="en-GB" sz="2000" b="1" dirty="0">
                <a:effectLst/>
                <a:latin typeface="Calibri" panose="020F0502020204030204" pitchFamily="34" charset="0"/>
                <a:ea typeface="SimSun" panose="02010600030101010101" pitchFamily="2" charset="-122"/>
                <a:cs typeface="Times New Roman" panose="02020603050405020304" pitchFamily="18" charset="0"/>
              </a:rPr>
              <a:t>TBC</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p>
            <a:r>
              <a:rPr lang="en-GB" sz="2000" b="1" dirty="0">
                <a:effectLst/>
                <a:latin typeface="Calibri" panose="020F0502020204030204" pitchFamily="34" charset="0"/>
                <a:ea typeface="SimSun" panose="02010600030101010101" pitchFamily="2" charset="-122"/>
                <a:cs typeface="Times New Roman" panose="02020603050405020304" pitchFamily="18" charset="0"/>
              </a:rPr>
              <a:t>Turnitin: one document </a:t>
            </a:r>
          </a:p>
        </p:txBody>
      </p:sp>
      <p:sp>
        <p:nvSpPr>
          <p:cNvPr id="2" name="Footer Placeholder 1">
            <a:extLst>
              <a:ext uri="{FF2B5EF4-FFF2-40B4-BE49-F238E27FC236}">
                <a16:creationId xmlns:a16="http://schemas.microsoft.com/office/drawing/2014/main" id="{7030DF92-C1BF-0612-390C-B5DA9C14E93F}"/>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674093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165867-EE8E-4B58-992B-657983B5E573}"/>
              </a:ext>
            </a:extLst>
          </p:cNvPr>
          <p:cNvSpPr>
            <a:spLocks noGrp="1"/>
          </p:cNvSpPr>
          <p:nvPr>
            <p:ph type="sldNum" sz="quarter" idx="12"/>
          </p:nvPr>
        </p:nvSpPr>
        <p:spPr/>
        <p:txBody>
          <a:bodyPr/>
          <a:lstStyle/>
          <a:p>
            <a:fld id="{AE565562-8924-4812-9C9F-1345C263009B}" type="slidenum">
              <a:rPr lang="en-GB" smtClean="0"/>
              <a:t>30</a:t>
            </a:fld>
            <a:endParaRPr lang="en-GB"/>
          </a:p>
        </p:txBody>
      </p:sp>
      <p:pic>
        <p:nvPicPr>
          <p:cNvPr id="10" name="Picture 9">
            <a:extLst>
              <a:ext uri="{FF2B5EF4-FFF2-40B4-BE49-F238E27FC236}">
                <a16:creationId xmlns:a16="http://schemas.microsoft.com/office/drawing/2014/main" id="{52D20254-426E-864F-96C8-7A7262E17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376" y="0"/>
            <a:ext cx="2466960" cy="1850220"/>
          </a:xfrm>
          <a:prstGeom prst="rect">
            <a:avLst/>
          </a:prstGeom>
          <a:ln>
            <a:noFill/>
          </a:ln>
        </p:spPr>
      </p:pic>
      <p:sp>
        <p:nvSpPr>
          <p:cNvPr id="4" name="Title 3">
            <a:extLst>
              <a:ext uri="{FF2B5EF4-FFF2-40B4-BE49-F238E27FC236}">
                <a16:creationId xmlns:a16="http://schemas.microsoft.com/office/drawing/2014/main" id="{343CBAA4-9631-4E48-A193-7744DCEB66A6}"/>
              </a:ext>
            </a:extLst>
          </p:cNvPr>
          <p:cNvSpPr>
            <a:spLocks noGrp="1"/>
          </p:cNvSpPr>
          <p:nvPr>
            <p:ph type="ctrTitle"/>
          </p:nvPr>
        </p:nvSpPr>
        <p:spPr>
          <a:xfrm>
            <a:off x="4170040" y="1991823"/>
            <a:ext cx="3851920" cy="2874353"/>
          </a:xfrm>
        </p:spPr>
        <p:txBody>
          <a:bodyPr>
            <a:normAutofit fontScale="90000"/>
          </a:bodyPr>
          <a:lstStyle/>
          <a:p>
            <a:br>
              <a:rPr lang="en-GB" b="1" dirty="0"/>
            </a:br>
            <a:br>
              <a:rPr lang="en-GB" b="1" dirty="0"/>
            </a:br>
            <a:r>
              <a:rPr lang="en-GB" b="1" dirty="0"/>
              <a:t> Lunch Break</a:t>
            </a:r>
            <a:br>
              <a:rPr lang="en-GB" b="1" dirty="0"/>
            </a:br>
            <a:endParaRPr lang="en-GB" b="1" dirty="0"/>
          </a:p>
        </p:txBody>
      </p:sp>
      <p:sp>
        <p:nvSpPr>
          <p:cNvPr id="3" name="Footer Placeholder 2">
            <a:extLst>
              <a:ext uri="{FF2B5EF4-FFF2-40B4-BE49-F238E27FC236}">
                <a16:creationId xmlns:a16="http://schemas.microsoft.com/office/drawing/2014/main" id="{4D93D267-5508-FFBE-7C45-2E71B7734CE5}"/>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411162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04672" y="640080"/>
            <a:ext cx="3282696" cy="5257800"/>
          </a:xfrm>
        </p:spPr>
        <p:txBody>
          <a:bodyPr>
            <a:normAutofit/>
          </a:bodyPr>
          <a:lstStyle/>
          <a:p>
            <a:pPr algn="ctr"/>
            <a:br>
              <a:rPr lang="en-US" altLang="en-US" b="1" dirty="0"/>
            </a:br>
            <a:r>
              <a:rPr lang="en-US" altLang="en-US" b="1" dirty="0"/>
              <a:t>Part A:</a:t>
            </a:r>
            <a:br>
              <a:rPr lang="en-US" altLang="en-US" b="1" dirty="0"/>
            </a:br>
            <a:r>
              <a:rPr lang="en-US" altLang="en-US" b="1" dirty="0"/>
              <a:t>Literature Review </a:t>
            </a:r>
            <a:endParaRPr lang="en-US" b="1"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CC92A240-CA0C-4217-9B88-8CFE5A410075}"/>
              </a:ext>
            </a:extLst>
          </p:cNvPr>
          <p:cNvSpPr>
            <a:spLocks noGrp="1"/>
          </p:cNvSpPr>
          <p:nvPr>
            <p:ph type="sldNum" sz="quarter" idx="12"/>
          </p:nvPr>
        </p:nvSpPr>
        <p:spPr/>
        <p:txBody>
          <a:bodyPr/>
          <a:lstStyle/>
          <a:p>
            <a:fld id="{AE565562-8924-4812-9C9F-1345C263009B}" type="slidenum">
              <a:rPr lang="en-GB" smtClean="0"/>
              <a:t>4</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6614556" y="2719449"/>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1BCB0AFA-FD0C-4F25-8AE8-3B2467AE4BBF}"/>
              </a:ext>
            </a:extLst>
          </p:cNvPr>
          <p:cNvSpPr txBox="1"/>
          <p:nvPr/>
        </p:nvSpPr>
        <p:spPr>
          <a:xfrm>
            <a:off x="4295800" y="1916832"/>
            <a:ext cx="6093822" cy="4093428"/>
          </a:xfrm>
          <a:prstGeom prst="rect">
            <a:avLst/>
          </a:prstGeom>
          <a:noFill/>
        </p:spPr>
        <p:txBody>
          <a:bodyPr wrap="square">
            <a:spAutoFit/>
          </a:bodyPr>
          <a:lstStyle/>
          <a:p>
            <a:r>
              <a:rPr lang="en-GB" sz="1800" b="1" dirty="0">
                <a:effectLst/>
                <a:latin typeface="Calibri" panose="020F0502020204030204" pitchFamily="34" charset="0"/>
                <a:ea typeface="SimSun" panose="02010600030101010101" pitchFamily="2" charset="-122"/>
                <a:cs typeface="Times New Roman" panose="02020603050405020304" pitchFamily="18" charset="0"/>
              </a:rPr>
              <a:t>Part A.  Literature Review </a:t>
            </a:r>
            <a:r>
              <a:rPr lang="en-GB" b="1" dirty="0">
                <a:latin typeface="Calibri" panose="020F0502020204030204" pitchFamily="34" charset="0"/>
                <a:ea typeface="SimSun" panose="02010600030101010101" pitchFamily="2" charset="-122"/>
                <a:cs typeface="Times New Roman" panose="02020603050405020304" pitchFamily="18" charset="0"/>
              </a:rPr>
              <a:t>:</a:t>
            </a:r>
            <a:r>
              <a:rPr lang="en-GB" sz="1800" dirty="0">
                <a:effectLst/>
                <a:latin typeface="Calibri" panose="020F0502020204030204" pitchFamily="34" charset="0"/>
                <a:ea typeface="SimSun" panose="02010600030101010101" pitchFamily="2" charset="-122"/>
                <a:cs typeface="Times New Roman" panose="02020603050405020304" pitchFamily="18" charset="0"/>
              </a:rPr>
              <a:t>2,500 words</a:t>
            </a:r>
            <a:endParaRPr lang="en-GB" sz="1800" dirty="0">
              <a:effectLst/>
              <a:latin typeface="Arial" panose="020B0604020202020204" pitchFamily="34" charset="0"/>
              <a:ea typeface="SimSun" panose="02010600030101010101" pitchFamily="2" charset="-122"/>
              <a:cs typeface="Times New Roman" panose="02020603050405020304" pitchFamily="18" charset="0"/>
            </a:endParaRPr>
          </a:p>
          <a:p>
            <a:r>
              <a:rPr lang="en-GB" sz="1800" b="1" dirty="0">
                <a:effectLst/>
                <a:latin typeface="Calibri" panose="020F0502020204030204" pitchFamily="34" charset="0"/>
                <a:ea typeface="SimSun" panose="02010600030101010101" pitchFamily="2" charset="-122"/>
                <a:cs typeface="Times New Roman" panose="02020603050405020304" pitchFamily="18" charset="0"/>
              </a:rPr>
              <a:t> </a:t>
            </a:r>
            <a:endParaRPr lang="en-GB" sz="1800" dirty="0">
              <a:effectLst/>
              <a:latin typeface="Arial" panose="020B0604020202020204" pitchFamily="34" charset="0"/>
              <a:ea typeface="SimSun" panose="02010600030101010101" pitchFamily="2" charset="-122"/>
              <a:cs typeface="Times New Roman" panose="02020603050405020304" pitchFamily="18" charset="0"/>
            </a:endParaRPr>
          </a:p>
          <a:p>
            <a:r>
              <a:rPr lang="en-GB"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This is a critical review of literature which discusses assessing achievement and the importance of providing meaningful feedback to support pupil progress in primary education. </a:t>
            </a:r>
          </a:p>
          <a:p>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p>
            <a:r>
              <a:rPr lang="en-GB" sz="1600" dirty="0">
                <a:effectLst/>
                <a:latin typeface="Calibri" panose="020F0502020204030204" pitchFamily="34" charset="0"/>
                <a:ea typeface="SimSun" panose="02010600030101010101" pitchFamily="2" charset="-122"/>
                <a:cs typeface="Times New Roman" panose="02020603050405020304" pitchFamily="18" charset="0"/>
              </a:rPr>
              <a:t>You will analyse literature including academic publications; Ofsted reports; DfE, including Teachers’ Standards; online resources; research readings; and curriculum documentation.  </a:t>
            </a:r>
          </a:p>
          <a:p>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p>
            <a:r>
              <a:rPr lang="en-GB" sz="1600" dirty="0">
                <a:solidFill>
                  <a:srgbClr val="FF0000"/>
                </a:solidFill>
                <a:latin typeface="Calibri" panose="020F0502020204030204" pitchFamily="34" charset="0"/>
                <a:ea typeface="SimSun" panose="02010600030101010101" pitchFamily="2" charset="-122"/>
                <a:cs typeface="Times New Roman" panose="02020603050405020304" pitchFamily="18" charset="0"/>
              </a:rPr>
              <a:t>You</a:t>
            </a:r>
            <a:r>
              <a:rPr lang="en-GB"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 will also include a comparison of school assessment against national data sets. </a:t>
            </a:r>
          </a:p>
          <a:p>
            <a:r>
              <a:rPr lang="en-GB" sz="1600" dirty="0">
                <a:effectLst/>
                <a:latin typeface="Calibri" panose="020F0502020204030204" pitchFamily="34" charset="0"/>
                <a:ea typeface="SimSun" panose="02010600030101010101" pitchFamily="2" charset="-122"/>
                <a:cs typeface="Times New Roman" panose="02020603050405020304" pitchFamily="18" charset="0"/>
              </a:rPr>
              <a:t> </a:t>
            </a:r>
          </a:p>
          <a:p>
            <a:r>
              <a:rPr lang="en-GB" sz="1600" dirty="0">
                <a:effectLst/>
                <a:latin typeface="Calibri" panose="020F0502020204030204" pitchFamily="34" charset="0"/>
                <a:ea typeface="SimSun" panose="02010600030101010101" pitchFamily="2" charset="-122"/>
                <a:cs typeface="Times New Roman" panose="02020603050405020304" pitchFamily="18" charset="0"/>
              </a:rPr>
              <a:t>Some supporting documents will be provided on Moodle.</a:t>
            </a:r>
            <a:endParaRPr lang="en-GB" sz="1600" dirty="0">
              <a:effectLst/>
              <a:latin typeface="Arial" panose="020B0604020202020204" pitchFamily="34" charset="0"/>
              <a:ea typeface="SimSun" panose="02010600030101010101" pitchFamily="2" charset="-122"/>
              <a:cs typeface="Times New Roman" panose="02020603050405020304" pitchFamily="18" charset="0"/>
            </a:endParaRPr>
          </a:p>
          <a:p>
            <a:endParaRPr lang="en-GB" sz="1600" dirty="0">
              <a:effectLst/>
              <a:latin typeface="Arial" panose="020B0604020202020204" pitchFamily="34" charset="0"/>
              <a:ea typeface="SimSun" panose="02010600030101010101" pitchFamily="2" charset="-122"/>
              <a:cs typeface="Times New Roman" panose="02020603050405020304" pitchFamily="18" charset="0"/>
            </a:endParaRPr>
          </a:p>
          <a:p>
            <a:r>
              <a:rPr lang="en-GB" sz="1600" b="1" dirty="0">
                <a:solidFill>
                  <a:srgbClr val="FF0000"/>
                </a:solidFill>
                <a:latin typeface="Calibri" panose="020F0502020204030204" pitchFamily="34" charset="0"/>
                <a:ea typeface="SimSun" panose="02010600030101010101" pitchFamily="2" charset="-122"/>
                <a:cs typeface="Calibri" panose="020F0502020204030204" pitchFamily="34" charset="0"/>
              </a:rPr>
              <a:t>Please check Moodle at least weekly.</a:t>
            </a:r>
            <a:endParaRPr lang="en-GB" sz="1600" b="1" dirty="0">
              <a:solidFill>
                <a:srgbClr val="FF0000"/>
              </a:solidFill>
              <a:effectLst/>
              <a:latin typeface="Calibri" panose="020F0502020204030204" pitchFamily="34" charset="0"/>
              <a:ea typeface="SimSun" panose="02010600030101010101" pitchFamily="2" charset="-122"/>
              <a:cs typeface="Calibri" panose="020F0502020204030204" pitchFamily="34" charset="0"/>
            </a:endParaRPr>
          </a:p>
        </p:txBody>
      </p:sp>
      <p:sp>
        <p:nvSpPr>
          <p:cNvPr id="3" name="Footer Placeholder 2">
            <a:extLst>
              <a:ext uri="{FF2B5EF4-FFF2-40B4-BE49-F238E27FC236}">
                <a16:creationId xmlns:a16="http://schemas.microsoft.com/office/drawing/2014/main" id="{505E08B4-F425-D9E5-F582-2486D1994598}"/>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62656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12344" y="1370119"/>
            <a:ext cx="3282696" cy="5257800"/>
          </a:xfrm>
        </p:spPr>
        <p:txBody>
          <a:bodyPr>
            <a:normAutofit/>
          </a:bodyPr>
          <a:lstStyle/>
          <a:p>
            <a:pPr algn="ctr"/>
            <a:r>
              <a:rPr lang="en-US" altLang="en-US" b="1" dirty="0"/>
              <a:t>Part B:</a:t>
            </a:r>
            <a:br>
              <a:rPr lang="en-US" altLang="en-US" b="1" dirty="0"/>
            </a:br>
            <a:br>
              <a:rPr lang="en-US" altLang="en-US" b="1" dirty="0"/>
            </a:br>
            <a:r>
              <a:rPr lang="en-US" altLang="en-US" b="1" dirty="0"/>
              <a:t>Action Research Investigation</a:t>
            </a:r>
            <a:br>
              <a:rPr lang="en-US" altLang="en-US" b="1" dirty="0"/>
            </a:br>
            <a:r>
              <a:rPr lang="en-US" altLang="en-US" b="1" dirty="0"/>
              <a:t>1</a:t>
            </a:r>
            <a:endParaRPr lang="en-US" b="1" i="1"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EB6FBD39-B3D7-4782-A7A9-71532E26D199}"/>
              </a:ext>
            </a:extLst>
          </p:cNvPr>
          <p:cNvSpPr>
            <a:spLocks noGrp="1"/>
          </p:cNvSpPr>
          <p:nvPr>
            <p:ph type="sldNum" sz="quarter" idx="12"/>
          </p:nvPr>
        </p:nvSpPr>
        <p:spPr/>
        <p:txBody>
          <a:bodyPr/>
          <a:lstStyle/>
          <a:p>
            <a:fld id="{AE565562-8924-4812-9C9F-1345C263009B}" type="slidenum">
              <a:rPr lang="en-GB" smtClean="0"/>
              <a:t>5</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4545806" y="1875360"/>
            <a:ext cx="6867832" cy="4247317"/>
          </a:xfrm>
          <a:prstGeom prst="rect">
            <a:avLst/>
          </a:prstGeom>
          <a:noFill/>
        </p:spPr>
        <p:txBody>
          <a:bodyPr wrap="square" rtlCol="0">
            <a:spAutoFit/>
          </a:bodyPr>
          <a:lstStyle/>
          <a:p>
            <a:r>
              <a:rPr lang="en-GB" sz="2400" b="1" dirty="0">
                <a:effectLst/>
                <a:latin typeface="Calibri" panose="020F0502020204030204" pitchFamily="34" charset="0"/>
                <a:ea typeface="SimSun" panose="02010600030101010101" pitchFamily="2" charset="-122"/>
                <a:cs typeface="Times New Roman" panose="02020603050405020304" pitchFamily="18" charset="0"/>
              </a:rPr>
              <a:t>Part B1.  </a:t>
            </a:r>
          </a:p>
          <a:p>
            <a:r>
              <a:rPr lang="en-GB" sz="2400" b="1" dirty="0">
                <a:latin typeface="Calibri" panose="020F0502020204030204" pitchFamily="34" charset="0"/>
                <a:ea typeface="SimSun" panose="02010600030101010101" pitchFamily="2" charset="-122"/>
                <a:cs typeface="Times New Roman" panose="02020603050405020304" pitchFamily="18" charset="0"/>
              </a:rPr>
              <a:t>Cl</a:t>
            </a:r>
            <a:r>
              <a:rPr lang="en-GB" sz="2400" b="1" dirty="0">
                <a:effectLst/>
                <a:latin typeface="Calibri" panose="020F0502020204030204" pitchFamily="34" charset="0"/>
                <a:ea typeface="SimSun" panose="02010600030101010101" pitchFamily="2" charset="-122"/>
                <a:cs typeface="Times New Roman" panose="02020603050405020304" pitchFamily="18" charset="0"/>
              </a:rPr>
              <a:t>assroom Based Investigation </a:t>
            </a:r>
            <a:r>
              <a:rPr lang="en-GB" sz="2400" dirty="0">
                <a:latin typeface="Calibri" panose="020F0502020204030204" pitchFamily="34" charset="0"/>
                <a:ea typeface="SimSun" panose="02010600030101010101" pitchFamily="2" charset="-122"/>
                <a:cs typeface="Times New Roman" panose="02020603050405020304" pitchFamily="18" charset="0"/>
              </a:rPr>
              <a:t>1,500 words</a:t>
            </a:r>
            <a:endParaRPr lang="en-GB" sz="2400" dirty="0">
              <a:effectLst/>
              <a:latin typeface="Arial" panose="020B0604020202020204" pitchFamily="34" charset="0"/>
              <a:ea typeface="SimSun" panose="02010600030101010101" pitchFamily="2" charset="-122"/>
              <a:cs typeface="Times New Roman" panose="02020603050405020304" pitchFamily="18" charset="0"/>
            </a:endParaRPr>
          </a:p>
          <a:p>
            <a:endParaRPr lang="en-GB" dirty="0">
              <a:latin typeface="Calibri" panose="020F0502020204030204" pitchFamily="34" charset="0"/>
              <a:ea typeface="SimSun" panose="02010600030101010101" pitchFamily="2" charset="-122"/>
              <a:cs typeface="Times New Roman" panose="02020603050405020304" pitchFamily="18" charset="0"/>
            </a:endParaRPr>
          </a:p>
          <a:p>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Identify </a:t>
            </a:r>
            <a:r>
              <a:rPr lang="en-GB" sz="24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two pupils</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 in your class</a:t>
            </a:r>
          </a:p>
          <a:p>
            <a:endParaRPr lang="en-GB" dirty="0">
              <a:effectLst/>
              <a:latin typeface="Calibri" panose="020F0502020204030204" pitchFamily="34" charset="0"/>
              <a:ea typeface="SimSun" panose="02010600030101010101" pitchFamily="2" charset="-122"/>
              <a:cs typeface="Times New Roman" panose="02020603050405020304" pitchFamily="18" charset="0"/>
            </a:endParaRPr>
          </a:p>
          <a:p>
            <a:r>
              <a:rPr lang="en-GB" sz="2400" dirty="0">
                <a:effectLst/>
                <a:latin typeface="Calibri" panose="020F0502020204030204" pitchFamily="34" charset="0"/>
                <a:ea typeface="SimSun" panose="02010600030101010101" pitchFamily="2" charset="-122"/>
                <a:cs typeface="Times New Roman" panose="02020603050405020304" pitchFamily="18" charset="0"/>
              </a:rPr>
              <a:t>With reference to the literature in Part A, provide a critically reflective account of the progress of each pupil across a sequence of lessons from a baseline measure of assessment (school/class data and evidence) at the start of your current practice.</a:t>
            </a:r>
          </a:p>
          <a:p>
            <a:endParaRPr lang="en-GB" dirty="0">
              <a:effectLst/>
              <a:latin typeface="Calibri" panose="020F0502020204030204" pitchFamily="34" charset="0"/>
              <a:ea typeface="SimSun" panose="02010600030101010101" pitchFamily="2" charset="-122"/>
              <a:cs typeface="Times New Roman" panose="02020603050405020304" pitchFamily="18" charset="0"/>
            </a:endParaRPr>
          </a:p>
          <a:p>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Choose </a:t>
            </a:r>
            <a:r>
              <a:rPr lang="en-GB" sz="2400" b="1" u="sng"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either</a:t>
            </a:r>
            <a:r>
              <a:rPr lang="en-GB" sz="24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 Maths </a:t>
            </a:r>
            <a:r>
              <a:rPr lang="en-GB" sz="2400" b="1" u="sng"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or </a:t>
            </a:r>
            <a:r>
              <a:rPr lang="en-GB" sz="24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English  </a:t>
            </a:r>
          </a:p>
        </p:txBody>
      </p:sp>
      <p:sp>
        <p:nvSpPr>
          <p:cNvPr id="3" name="Footer Placeholder 2">
            <a:extLst>
              <a:ext uri="{FF2B5EF4-FFF2-40B4-BE49-F238E27FC236}">
                <a16:creationId xmlns:a16="http://schemas.microsoft.com/office/drawing/2014/main" id="{AAE89642-7B92-A696-37C6-D60EA6507AF0}"/>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23505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38200" y="1281112"/>
            <a:ext cx="3282696" cy="5257800"/>
          </a:xfrm>
        </p:spPr>
        <p:txBody>
          <a:bodyPr>
            <a:normAutofit/>
          </a:bodyPr>
          <a:lstStyle/>
          <a:p>
            <a:pPr algn="ctr"/>
            <a:r>
              <a:rPr lang="en-US" altLang="en-US" b="1" dirty="0"/>
              <a:t>Part B:</a:t>
            </a:r>
            <a:br>
              <a:rPr lang="en-US" altLang="en-US" b="1" dirty="0"/>
            </a:br>
            <a:br>
              <a:rPr lang="en-US" altLang="en-US" b="1" dirty="0"/>
            </a:br>
            <a:r>
              <a:rPr lang="en-US" altLang="en-US" b="1" dirty="0"/>
              <a:t>Action Research Investigation: Evidence Based</a:t>
            </a:r>
            <a:br>
              <a:rPr lang="en-US" altLang="en-US" b="1" dirty="0"/>
            </a:br>
            <a:r>
              <a:rPr lang="en-US" altLang="en-US" b="1" dirty="0"/>
              <a:t>2</a:t>
            </a:r>
            <a:endParaRPr lang="en-US" b="1" i="1"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EB6FBD39-B3D7-4782-A7A9-71532E26D199}"/>
              </a:ext>
            </a:extLst>
          </p:cNvPr>
          <p:cNvSpPr>
            <a:spLocks noGrp="1"/>
          </p:cNvSpPr>
          <p:nvPr>
            <p:ph type="sldNum" sz="quarter" idx="12"/>
          </p:nvPr>
        </p:nvSpPr>
        <p:spPr/>
        <p:txBody>
          <a:bodyPr/>
          <a:lstStyle/>
          <a:p>
            <a:fld id="{AE565562-8924-4812-9C9F-1345C263009B}" type="slidenum">
              <a:rPr lang="en-GB" smtClean="0"/>
              <a:t>6</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5262794" y="1931931"/>
            <a:ext cx="5616624" cy="4401205"/>
          </a:xfrm>
          <a:prstGeom prst="rect">
            <a:avLst/>
          </a:prstGeom>
          <a:noFill/>
        </p:spPr>
        <p:txBody>
          <a:bodyPr wrap="square" rtlCol="0">
            <a:spAutoFit/>
          </a:bodyPr>
          <a:lstStyle/>
          <a:p>
            <a:r>
              <a:rPr lang="en-GB" sz="2400" b="1" dirty="0">
                <a:effectLst/>
                <a:latin typeface="Calibri" panose="020F0502020204030204" pitchFamily="34" charset="0"/>
                <a:ea typeface="SimSun" panose="02010600030101010101" pitchFamily="2" charset="-122"/>
                <a:cs typeface="Times New Roman" panose="02020603050405020304" pitchFamily="18" charset="0"/>
              </a:rPr>
              <a:t>No requirement </a:t>
            </a:r>
            <a:r>
              <a:rPr lang="en-GB" sz="2400" dirty="0">
                <a:effectLst/>
                <a:latin typeface="Calibri" panose="020F0502020204030204" pitchFamily="34" charset="0"/>
                <a:ea typeface="SimSun" panose="02010600030101010101" pitchFamily="2" charset="-122"/>
                <a:cs typeface="Times New Roman" panose="02020603050405020304" pitchFamily="18" charset="0"/>
              </a:rPr>
              <a:t>to introduce new literature but will support your account with reference to the following evidence (as discussed at A):  </a:t>
            </a:r>
          </a:p>
          <a:p>
            <a:endParaRPr lang="en-GB" sz="1200" dirty="0">
              <a:latin typeface="Calibri" panose="020F0502020204030204" pitchFamily="34" charset="0"/>
              <a:ea typeface="SimSun" panose="02010600030101010101" pitchFamily="2" charset="-122"/>
              <a:cs typeface="Times New Roman" panose="02020603050405020304" pitchFamily="18" charset="0"/>
            </a:endParaRPr>
          </a:p>
          <a:p>
            <a:pPr marL="342900" indent="-342900">
              <a:buFont typeface="Arial" panose="020B0604020202020204" pitchFamily="34" charset="0"/>
              <a:buChar char="•"/>
            </a:pP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A</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cademic </a:t>
            </a: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L</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iterature </a:t>
            </a: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from p</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art A </a:t>
            </a:r>
          </a:p>
          <a:p>
            <a:pPr marL="342900" indent="-342900">
              <a:buFont typeface="Arial" panose="020B0604020202020204" pitchFamily="34" charset="0"/>
              <a:buChar char="•"/>
            </a:pPr>
            <a:r>
              <a:rPr lang="en-GB" sz="2400" dirty="0">
                <a:latin typeface="Calibri" panose="020F0502020204030204" pitchFamily="34" charset="0"/>
                <a:ea typeface="SimSun" panose="02010600030101010101" pitchFamily="2" charset="-122"/>
                <a:cs typeface="Times New Roman" panose="02020603050405020304" pitchFamily="18" charset="0"/>
              </a:rPr>
              <a:t>E</a:t>
            </a:r>
            <a:r>
              <a:rPr lang="en-GB" sz="2400" dirty="0">
                <a:effectLst/>
                <a:latin typeface="Calibri" panose="020F0502020204030204" pitchFamily="34" charset="0"/>
                <a:ea typeface="SimSun" panose="02010600030101010101" pitchFamily="2" charset="-122"/>
                <a:cs typeface="Times New Roman" panose="02020603050405020304" pitchFamily="18" charset="0"/>
              </a:rPr>
              <a:t>vidence against Teachers’ Standards </a:t>
            </a:r>
          </a:p>
          <a:p>
            <a:pPr marL="342900" indent="-342900">
              <a:buFont typeface="Arial" panose="020B0604020202020204" pitchFamily="34" charset="0"/>
              <a:buChar char="•"/>
            </a:pP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C</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lass teacher discussions </a:t>
            </a:r>
          </a:p>
          <a:p>
            <a:pPr marL="342900" indent="-342900">
              <a:buFont typeface="Arial" panose="020B0604020202020204" pitchFamily="34" charset="0"/>
              <a:buChar char="•"/>
            </a:pPr>
            <a:r>
              <a:rPr lang="en-GB" sz="2400" dirty="0">
                <a:effectLst/>
                <a:latin typeface="Calibri" panose="020F0502020204030204" pitchFamily="34" charset="0"/>
                <a:ea typeface="SimSun" panose="02010600030101010101" pitchFamily="2" charset="-122"/>
                <a:cs typeface="Times New Roman" panose="02020603050405020304" pitchFamily="18" charset="0"/>
              </a:rPr>
              <a:t>Link Tutor reports</a:t>
            </a:r>
          </a:p>
          <a:p>
            <a:pPr marL="342900" indent="-342900">
              <a:buFont typeface="Arial" panose="020B0604020202020204" pitchFamily="34" charset="0"/>
              <a:buChar char="•"/>
            </a:pP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Mentor feedback </a:t>
            </a:r>
          </a:p>
          <a:p>
            <a:pPr marL="342900" indent="-342900">
              <a:buFont typeface="Arial" panose="020B0604020202020204" pitchFamily="34" charset="0"/>
              <a:buChar char="•"/>
            </a:pPr>
            <a:r>
              <a:rPr lang="en-GB" sz="2400" dirty="0">
                <a:latin typeface="Calibri" panose="020F0502020204030204" pitchFamily="34" charset="0"/>
                <a:ea typeface="SimSun" panose="02010600030101010101" pitchFamily="2" charset="-122"/>
                <a:cs typeface="Times New Roman" panose="02020603050405020304" pitchFamily="18" charset="0"/>
              </a:rPr>
              <a:t>F</a:t>
            </a:r>
            <a:r>
              <a:rPr lang="en-GB" sz="2400" dirty="0">
                <a:effectLst/>
                <a:latin typeface="Calibri" panose="020F0502020204030204" pitchFamily="34" charset="0"/>
                <a:ea typeface="SimSun" panose="02010600030101010101" pitchFamily="2" charset="-122"/>
                <a:cs typeface="Times New Roman" panose="02020603050405020304" pitchFamily="18" charset="0"/>
              </a:rPr>
              <a:t>ormal observations of lessons. </a:t>
            </a:r>
          </a:p>
          <a:p>
            <a:pPr marL="342900" indent="-342900">
              <a:buFont typeface="Arial" panose="020B0604020202020204" pitchFamily="34" charset="0"/>
              <a:buChar char="•"/>
            </a:pPr>
            <a:endParaRPr lang="en-GB" sz="1200" dirty="0">
              <a:hlinkClick r:id="rId4"/>
            </a:endParaRPr>
          </a:p>
          <a:p>
            <a:r>
              <a:rPr lang="en-GB" sz="1400" dirty="0">
                <a:hlinkClick r:id="rId4"/>
              </a:rPr>
              <a:t>Teachers' standards: overview (publishing.service.gov.uk)</a:t>
            </a:r>
            <a:endParaRPr lang="en-GB" sz="1400" dirty="0">
              <a:effectLst/>
              <a:latin typeface="Arial" panose="020B0604020202020204" pitchFamily="34" charset="0"/>
              <a:ea typeface="SimSun" panose="02010600030101010101" pitchFamily="2" charset="-122"/>
              <a:cs typeface="Times New Roman" panose="02020603050405020304" pitchFamily="18" charset="0"/>
            </a:endParaRPr>
          </a:p>
        </p:txBody>
      </p:sp>
      <p:sp>
        <p:nvSpPr>
          <p:cNvPr id="3" name="Footer Placeholder 2">
            <a:extLst>
              <a:ext uri="{FF2B5EF4-FFF2-40B4-BE49-F238E27FC236}">
                <a16:creationId xmlns:a16="http://schemas.microsoft.com/office/drawing/2014/main" id="{91626073-0CA3-AEDE-AE09-9CD1F9024F82}"/>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197705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32750" y="1219812"/>
            <a:ext cx="3282696" cy="5257800"/>
          </a:xfrm>
        </p:spPr>
        <p:txBody>
          <a:bodyPr>
            <a:normAutofit/>
          </a:bodyPr>
          <a:lstStyle/>
          <a:p>
            <a:pPr algn="ctr"/>
            <a:r>
              <a:rPr lang="en-US" altLang="en-US" b="1" dirty="0"/>
              <a:t>Part C</a:t>
            </a:r>
            <a:br>
              <a:rPr lang="en-US" altLang="en-US" b="1" dirty="0"/>
            </a:br>
            <a:r>
              <a:rPr lang="en-US" altLang="en-US" b="1" dirty="0"/>
              <a:t>Appendices: </a:t>
            </a:r>
            <a:br>
              <a:rPr lang="en-US" altLang="en-US" b="1" dirty="0"/>
            </a:br>
            <a:br>
              <a:rPr lang="en-US" altLang="en-US" b="1" dirty="0"/>
            </a:br>
            <a:r>
              <a:rPr lang="en-US" altLang="en-US" b="1" dirty="0"/>
              <a:t>Evidence Bundles</a:t>
            </a:r>
            <a:br>
              <a:rPr lang="en-US" altLang="en-US" b="1" dirty="0"/>
            </a:br>
            <a:br>
              <a:rPr lang="en-US" altLang="en-US" sz="1200" b="1" dirty="0"/>
            </a:br>
            <a:r>
              <a:rPr lang="en-US" altLang="en-US" sz="2800" b="1" dirty="0"/>
              <a:t>(1,500 words equivalent)</a:t>
            </a:r>
            <a:br>
              <a:rPr lang="en-US" altLang="en-US" b="1" dirty="0"/>
            </a:br>
            <a:br>
              <a:rPr lang="en-US" altLang="en-US" sz="1200" b="1" dirty="0"/>
            </a:br>
            <a:r>
              <a:rPr lang="en-US" altLang="en-US" b="1" dirty="0"/>
              <a:t>1</a:t>
            </a:r>
            <a:endParaRPr lang="en-US" b="1" i="1"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EB6FBD39-B3D7-4782-A7A9-71532E26D199}"/>
              </a:ext>
            </a:extLst>
          </p:cNvPr>
          <p:cNvSpPr>
            <a:spLocks noGrp="1"/>
          </p:cNvSpPr>
          <p:nvPr>
            <p:ph type="sldNum" sz="quarter" idx="12"/>
          </p:nvPr>
        </p:nvSpPr>
        <p:spPr/>
        <p:txBody>
          <a:bodyPr/>
          <a:lstStyle/>
          <a:p>
            <a:fld id="{AE565562-8924-4812-9C9F-1345C263009B}" type="slidenum">
              <a:rPr lang="en-GB" smtClean="0"/>
              <a:t>7</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5303912" y="2060849"/>
            <a:ext cx="5760640" cy="4216219"/>
          </a:xfrm>
          <a:prstGeom prst="rect">
            <a:avLst/>
          </a:prstGeom>
          <a:noFill/>
        </p:spPr>
        <p:txBody>
          <a:bodyPr wrap="square" rtlCol="0">
            <a:spAutoFit/>
          </a:bodyPr>
          <a:lstStyle/>
          <a:p>
            <a:r>
              <a:rPr lang="en-GB" sz="2400" b="1" dirty="0">
                <a:effectLst/>
                <a:latin typeface="Calibri" panose="020F0502020204030204" pitchFamily="34" charset="0"/>
                <a:ea typeface="SimSun" panose="02010600030101010101" pitchFamily="2" charset="-122"/>
                <a:cs typeface="Times New Roman" panose="02020603050405020304" pitchFamily="18" charset="0"/>
              </a:rPr>
              <a:t>Select and annotate </a:t>
            </a:r>
            <a:r>
              <a:rPr lang="en-GB" sz="2400" dirty="0">
                <a:effectLst/>
                <a:latin typeface="Calibri" panose="020F0502020204030204" pitchFamily="34" charset="0"/>
                <a:ea typeface="SimSun" panose="02010600030101010101" pitchFamily="2" charset="-122"/>
                <a:cs typeface="Times New Roman" panose="02020603050405020304" pitchFamily="18" charset="0"/>
              </a:rPr>
              <a:t>supporting evidence. </a:t>
            </a:r>
          </a:p>
          <a:p>
            <a:endParaRPr lang="en-GB" sz="1600" dirty="0">
              <a:latin typeface="Calibri" panose="020F0502020204030204" pitchFamily="34" charset="0"/>
              <a:ea typeface="SimSun" panose="02010600030101010101" pitchFamily="2" charset="-122"/>
              <a:cs typeface="Times New Roman" panose="02020603050405020304" pitchFamily="18" charset="0"/>
            </a:endParaRPr>
          </a:p>
          <a:p>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This </a:t>
            </a: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will</a:t>
            </a:r>
            <a:r>
              <a:rPr lang="en-GB" sz="24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 include</a:t>
            </a:r>
            <a:r>
              <a:rPr lang="en-GB" sz="2400" dirty="0">
                <a:solidFill>
                  <a:srgbClr val="FF0000"/>
                </a:solidFill>
                <a:latin typeface="Calibri" panose="020F0502020204030204" pitchFamily="34" charset="0"/>
                <a:ea typeface="SimSun" panose="02010600030101010101" pitchFamily="2" charset="-122"/>
                <a:cs typeface="Times New Roman" panose="02020603050405020304" pitchFamily="18" charset="0"/>
              </a:rPr>
              <a:t> a b</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aseline assessment</a:t>
            </a:r>
          </a:p>
          <a:p>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400" dirty="0">
                <a:latin typeface="Calibri" panose="020F0502020204030204" pitchFamily="34" charset="0"/>
                <a:ea typeface="Times New Roman" panose="02020603050405020304" pitchFamily="18" charset="0"/>
                <a:cs typeface="Calibri" panose="020F0502020204030204" pitchFamily="34" charset="0"/>
              </a:rPr>
              <a:t>You may also include:</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Notes from discussions with your Mentor and/other staff and targets</a:t>
            </a:r>
            <a:endParaRPr lang="en-GB" sz="2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400" dirty="0">
                <a:effectLst/>
                <a:latin typeface="Calibri" panose="020F0502020204030204" pitchFamily="34" charset="0"/>
                <a:ea typeface="Times New Roman" panose="02020603050405020304" pitchFamily="18" charset="0"/>
                <a:cs typeface="Calibri" panose="020F0502020204030204" pitchFamily="34" charset="0"/>
              </a:rPr>
              <a:t>Lesson plans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Class assessment tasks</a:t>
            </a:r>
            <a:endParaRPr lang="en-GB" sz="2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400" dirty="0">
                <a:effectLst/>
                <a:latin typeface="Calibri" panose="020F0502020204030204" pitchFamily="34" charset="0"/>
                <a:ea typeface="Times New Roman" panose="02020603050405020304" pitchFamily="18" charset="0"/>
                <a:cs typeface="Calibri" panose="020F0502020204030204" pitchFamily="34" charset="0"/>
              </a:rPr>
              <a:t>Anonymised class data…</a:t>
            </a:r>
          </a:p>
          <a:p>
            <a:pPr marL="342900" lvl="0" indent="-342900">
              <a:lnSpc>
                <a:spcPct val="115000"/>
              </a:lnSpc>
              <a:buFont typeface="Symbol" panose="05050102010706020507" pitchFamily="18" charset="2"/>
              <a:buChar char=""/>
            </a:pPr>
            <a:r>
              <a:rPr lang="en-GB"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References to research reading</a:t>
            </a:r>
            <a:endParaRPr lang="en-GB" sz="2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0E56C4B2-000B-3B51-4BE4-B139C1FAF621}"/>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2729710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51208" y="1301215"/>
            <a:ext cx="3282696" cy="5257800"/>
          </a:xfrm>
        </p:spPr>
        <p:txBody>
          <a:bodyPr>
            <a:normAutofit fontScale="90000"/>
          </a:bodyPr>
          <a:lstStyle/>
          <a:p>
            <a:pPr algn="ctr"/>
            <a:br>
              <a:rPr lang="en-US" altLang="en-US" b="1" dirty="0"/>
            </a:br>
            <a:r>
              <a:rPr lang="en-US" altLang="en-US" b="1" dirty="0"/>
              <a:t>Part C</a:t>
            </a:r>
            <a:br>
              <a:rPr lang="en-US" altLang="en-US" b="1" dirty="0"/>
            </a:br>
            <a:r>
              <a:rPr lang="en-US" altLang="en-US" b="1" dirty="0"/>
              <a:t>Appendices:</a:t>
            </a:r>
            <a:br>
              <a:rPr lang="en-US" altLang="en-US" b="1" dirty="0"/>
            </a:br>
            <a:br>
              <a:rPr lang="en-US" altLang="en-US" b="1" dirty="0"/>
            </a:br>
            <a:r>
              <a:rPr lang="en-US" altLang="en-US" b="1" dirty="0"/>
              <a:t>Evidence Bundles</a:t>
            </a:r>
            <a:br>
              <a:rPr lang="en-US" altLang="en-US" b="1" dirty="0"/>
            </a:br>
            <a:br>
              <a:rPr lang="en-US" altLang="en-US" sz="2000" b="1" dirty="0"/>
            </a:br>
            <a:r>
              <a:rPr lang="en-US" altLang="en-US" sz="4400" b="1" dirty="0"/>
              <a:t>(1,500 words equivalent)</a:t>
            </a:r>
            <a:br>
              <a:rPr lang="en-US" altLang="en-US" b="1" dirty="0"/>
            </a:br>
            <a:br>
              <a:rPr lang="en-US" altLang="en-US" sz="2000" b="1" dirty="0"/>
            </a:br>
            <a:r>
              <a:rPr lang="en-US" altLang="en-US" sz="4900" b="1" dirty="0"/>
              <a:t>2</a:t>
            </a:r>
            <a:br>
              <a:rPr lang="en-US" altLang="en-US" b="1" dirty="0"/>
            </a:br>
            <a:endParaRPr lang="en-US" b="1" i="1"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EB6FBD39-B3D7-4782-A7A9-71532E26D199}"/>
              </a:ext>
            </a:extLst>
          </p:cNvPr>
          <p:cNvSpPr>
            <a:spLocks noGrp="1"/>
          </p:cNvSpPr>
          <p:nvPr>
            <p:ph type="sldNum" sz="quarter" idx="12"/>
          </p:nvPr>
        </p:nvSpPr>
        <p:spPr/>
        <p:txBody>
          <a:bodyPr/>
          <a:lstStyle/>
          <a:p>
            <a:fld id="{AE565562-8924-4812-9C9F-1345C263009B}" type="slidenum">
              <a:rPr lang="en-GB" smtClean="0"/>
              <a:t>8</a:t>
            </a:fld>
            <a:endParaRPr lang="en-GB"/>
          </a:p>
        </p:txBody>
      </p:sp>
      <p:sp>
        <p:nvSpPr>
          <p:cNvPr id="6" name="TextBox 5">
            <a:extLst>
              <a:ext uri="{FF2B5EF4-FFF2-40B4-BE49-F238E27FC236}">
                <a16:creationId xmlns:a16="http://schemas.microsoft.com/office/drawing/2014/main" id="{62A2BC47-DFF0-214D-9A7A-FF100D536BA8}"/>
              </a:ext>
            </a:extLst>
          </p:cNvPr>
          <p:cNvSpPr txBox="1"/>
          <p:nvPr/>
        </p:nvSpPr>
        <p:spPr>
          <a:xfrm>
            <a:off x="5375920" y="2090383"/>
            <a:ext cx="5760640" cy="3531864"/>
          </a:xfrm>
          <a:prstGeom prst="rect">
            <a:avLst/>
          </a:prstGeom>
          <a:noFill/>
        </p:spPr>
        <p:txBody>
          <a:bodyPr wrap="square" rtlCol="0">
            <a:spAutoFit/>
          </a:bodyPr>
          <a:lstStyle/>
          <a:p>
            <a:pPr marL="342900" lvl="0" indent="-342900">
              <a:lnSpc>
                <a:spcPct val="115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cs typeface="Calibri" panose="020F0502020204030204" pitchFamily="34" charset="0"/>
              </a:rPr>
              <a:t>Formal lesson observations</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Weekly evaluations</a:t>
            </a:r>
            <a:endParaRPr lang="en-GB" sz="2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cs typeface="Calibri" panose="020F0502020204030204" pitchFamily="34" charset="0"/>
              </a:rPr>
              <a:t>Examples of pupil work</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Written feedback</a:t>
            </a:r>
            <a:endParaRPr lang="en-GB" sz="2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cs typeface="Calibri" panose="020F0502020204030204" pitchFamily="34" charset="0"/>
              </a:rPr>
              <a:t>Oral feedback through pupil dialogue</a:t>
            </a:r>
          </a:p>
          <a:p>
            <a:pPr marL="342900" lvl="0" indent="-342900">
              <a:lnSpc>
                <a:spcPct val="115000"/>
              </a:lnSpc>
              <a:buFont typeface="Symbol" panose="05050102010706020507" pitchFamily="18" charset="2"/>
              <a:buChar char=""/>
            </a:pPr>
            <a:r>
              <a:rPr lang="en-GB" sz="2800" dirty="0">
                <a:solidFill>
                  <a:srgbClr val="FF0000"/>
                </a:solidFill>
                <a:latin typeface="Calibri" panose="020F0502020204030204" pitchFamily="34" charset="0"/>
                <a:ea typeface="Times New Roman" panose="02020603050405020304" pitchFamily="18" charset="0"/>
                <a:cs typeface="Calibri" panose="020F0502020204030204" pitchFamily="34" charset="0"/>
              </a:rPr>
              <a:t>Classroom Talk for Learning</a:t>
            </a:r>
            <a:r>
              <a:rPr lang="en-GB"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2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6B58C48-6C94-C95E-89E9-262794744826}"/>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45108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1A53-C814-7F4F-BD6F-DB29BEE578CA}"/>
              </a:ext>
            </a:extLst>
          </p:cNvPr>
          <p:cNvSpPr>
            <a:spLocks noGrp="1"/>
          </p:cNvSpPr>
          <p:nvPr>
            <p:ph type="title"/>
          </p:nvPr>
        </p:nvSpPr>
        <p:spPr>
          <a:xfrm>
            <a:off x="838200" y="1470004"/>
            <a:ext cx="3282696" cy="5257800"/>
          </a:xfrm>
        </p:spPr>
        <p:txBody>
          <a:bodyPr>
            <a:normAutofit fontScale="90000"/>
          </a:bodyPr>
          <a:lstStyle/>
          <a:p>
            <a:pPr algn="ctr"/>
            <a:br>
              <a:rPr lang="en-US" altLang="en-US" b="1" dirty="0"/>
            </a:br>
            <a:br>
              <a:rPr lang="en-US" altLang="en-US" b="1" dirty="0"/>
            </a:br>
            <a:r>
              <a:rPr lang="en-US" altLang="en-US" b="1" dirty="0"/>
              <a:t>Part C:</a:t>
            </a:r>
            <a:br>
              <a:rPr lang="en-US" altLang="en-US" b="1" dirty="0"/>
            </a:br>
            <a:br>
              <a:rPr lang="en-US" altLang="en-US" b="1" dirty="0"/>
            </a:br>
            <a:r>
              <a:rPr lang="en-US" altLang="en-US" b="1" dirty="0"/>
              <a:t>Impact Report</a:t>
            </a:r>
            <a:br>
              <a:rPr lang="en-US" altLang="en-US" b="1" dirty="0"/>
            </a:br>
            <a:br>
              <a:rPr lang="en-US" altLang="en-US" b="1" dirty="0"/>
            </a:br>
            <a:br>
              <a:rPr lang="en-US" altLang="en-US" b="1" dirty="0"/>
            </a:br>
            <a:endParaRPr lang="en-US" b="1" i="1" dirty="0"/>
          </a:p>
        </p:txBody>
      </p:sp>
      <p:pic>
        <p:nvPicPr>
          <p:cNvPr id="22" name="Content Placeholder 21">
            <a:extLst>
              <a:ext uri="{FF2B5EF4-FFF2-40B4-BE49-F238E27FC236}">
                <a16:creationId xmlns:a16="http://schemas.microsoft.com/office/drawing/2014/main" id="{583E69E1-D3C5-6840-8AAB-ED41D446AA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48327" y="476672"/>
            <a:ext cx="2334047" cy="1584177"/>
          </a:xfrm>
          <a:prstGeom prst="rect">
            <a:avLst/>
          </a:prstGeom>
        </p:spPr>
      </p:pic>
      <p:sp>
        <p:nvSpPr>
          <p:cNvPr id="4" name="Slide Number Placeholder 3">
            <a:extLst>
              <a:ext uri="{FF2B5EF4-FFF2-40B4-BE49-F238E27FC236}">
                <a16:creationId xmlns:a16="http://schemas.microsoft.com/office/drawing/2014/main" id="{EB6FBD39-B3D7-4782-A7A9-71532E26D199}"/>
              </a:ext>
            </a:extLst>
          </p:cNvPr>
          <p:cNvSpPr>
            <a:spLocks noGrp="1"/>
          </p:cNvSpPr>
          <p:nvPr>
            <p:ph type="sldNum" sz="quarter" idx="12"/>
          </p:nvPr>
        </p:nvSpPr>
        <p:spPr/>
        <p:txBody>
          <a:bodyPr/>
          <a:lstStyle/>
          <a:p>
            <a:fld id="{AE565562-8924-4812-9C9F-1345C263009B}" type="slidenum">
              <a:rPr lang="en-GB" smtClean="0"/>
              <a:t>9</a:t>
            </a:fld>
            <a:endParaRPr lang="en-GB"/>
          </a:p>
        </p:txBody>
      </p:sp>
      <p:sp>
        <p:nvSpPr>
          <p:cNvPr id="5" name="TextBox 4">
            <a:extLst>
              <a:ext uri="{FF2B5EF4-FFF2-40B4-BE49-F238E27FC236}">
                <a16:creationId xmlns:a16="http://schemas.microsoft.com/office/drawing/2014/main" id="{122CB7E8-BD3C-4E91-9F97-FCC2A86C8441}"/>
              </a:ext>
            </a:extLst>
          </p:cNvPr>
          <p:cNvSpPr txBox="1"/>
          <p:nvPr/>
        </p:nvSpPr>
        <p:spPr>
          <a:xfrm>
            <a:off x="5346812" y="1988840"/>
            <a:ext cx="5544616" cy="4401205"/>
          </a:xfrm>
          <a:prstGeom prst="rect">
            <a:avLst/>
          </a:prstGeom>
          <a:noFill/>
        </p:spPr>
        <p:txBody>
          <a:bodyPr wrap="square" rtlCol="0">
            <a:spAutoFit/>
          </a:bodyPr>
          <a:lstStyle/>
          <a:p>
            <a:r>
              <a:rPr lang="en-GB" sz="3200" dirty="0">
                <a:latin typeface="+mn-lt"/>
              </a:rPr>
              <a:t>Part C includes a short  </a:t>
            </a:r>
            <a:r>
              <a:rPr lang="en-GB" sz="3200" b="1" dirty="0">
                <a:latin typeface="+mn-lt"/>
              </a:rPr>
              <a:t> evaluative </a:t>
            </a:r>
            <a:r>
              <a:rPr lang="en-GB" sz="3200" dirty="0">
                <a:latin typeface="+mn-lt"/>
              </a:rPr>
              <a:t>narrative (500 words):</a:t>
            </a:r>
          </a:p>
          <a:p>
            <a:endParaRPr lang="en-GB" sz="1200" dirty="0">
              <a:latin typeface="+mn-lt"/>
            </a:endParaRPr>
          </a:p>
          <a:p>
            <a:r>
              <a:rPr lang="en-GB" sz="3200" b="1" dirty="0">
                <a:solidFill>
                  <a:srgbClr val="FF0000"/>
                </a:solidFill>
                <a:latin typeface="+mn-lt"/>
              </a:rPr>
              <a:t>Summarising discussion from Pupil Progress Tutorials with your mentor</a:t>
            </a:r>
          </a:p>
          <a:p>
            <a:endParaRPr lang="en-GB" sz="1200" dirty="0">
              <a:latin typeface="+mn-lt"/>
            </a:endParaRPr>
          </a:p>
          <a:p>
            <a:r>
              <a:rPr lang="en-GB" sz="3200" b="1" dirty="0">
                <a:latin typeface="+mn-lt"/>
              </a:rPr>
              <a:t>Focus: </a:t>
            </a:r>
            <a:r>
              <a:rPr lang="en-GB" sz="3200" dirty="0">
                <a:latin typeface="+mn-lt"/>
              </a:rPr>
              <a:t>Progress of the identified pupils</a:t>
            </a:r>
          </a:p>
        </p:txBody>
      </p:sp>
      <p:sp>
        <p:nvSpPr>
          <p:cNvPr id="3" name="Footer Placeholder 2">
            <a:extLst>
              <a:ext uri="{FF2B5EF4-FFF2-40B4-BE49-F238E27FC236}">
                <a16:creationId xmlns:a16="http://schemas.microsoft.com/office/drawing/2014/main" id="{5D8000F9-779B-BEE8-BB17-98701A726B99}"/>
              </a:ext>
            </a:extLst>
          </p:cNvPr>
          <p:cNvSpPr>
            <a:spLocks noGrp="1"/>
          </p:cNvSpPr>
          <p:nvPr>
            <p:ph type="ftr" sz="quarter" idx="11"/>
          </p:nvPr>
        </p:nvSpPr>
        <p:spPr/>
        <p:txBody>
          <a:bodyPr/>
          <a:lstStyle/>
          <a:p>
            <a:r>
              <a:rPr lang="en-GB"/>
              <a:t>Judy Clarke February 2024</a:t>
            </a:r>
          </a:p>
        </p:txBody>
      </p:sp>
    </p:spTree>
    <p:extLst>
      <p:ext uri="{BB962C8B-B14F-4D97-AF65-F5344CB8AC3E}">
        <p14:creationId xmlns:p14="http://schemas.microsoft.com/office/powerpoint/2010/main" val="369241019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5719</TotalTime>
  <Words>3517</Words>
  <Application>Microsoft Office PowerPoint</Application>
  <PresentationFormat>Widescreen</PresentationFormat>
  <Paragraphs>688</Paragraphs>
  <Slides>30</Slides>
  <Notes>30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Arial</vt:lpstr>
      <vt:lpstr>Arial</vt:lpstr>
      <vt:lpstr>Calibri</vt:lpstr>
      <vt:lpstr>Calibri Light</vt:lpstr>
      <vt:lpstr>Candara</vt:lpstr>
      <vt:lpstr>GDS Transport</vt:lpstr>
      <vt:lpstr>Google Sans</vt:lpstr>
      <vt:lpstr>Symbol</vt:lpstr>
      <vt:lpstr>Blank Presentation</vt:lpstr>
      <vt:lpstr>Office Theme</vt:lpstr>
      <vt:lpstr>PGCert/Level7 2023/4  Assessment &amp; Planning for Pupil Progress in the Primary Classroom 1</vt:lpstr>
      <vt:lpstr> Outcomes</vt:lpstr>
      <vt:lpstr>  PED 7313 Assessment &amp; Planning for Pupil Progress 1  Please note, word counts are for guidance </vt:lpstr>
      <vt:lpstr> Part A: Literature Review </vt:lpstr>
      <vt:lpstr>Part B:  Action Research Investigation 1</vt:lpstr>
      <vt:lpstr>Part B:  Action Research Investigation: Evidence Based 2</vt:lpstr>
      <vt:lpstr>Part C Appendices:   Evidence Bundles  (1,500 words equivalent)  1</vt:lpstr>
      <vt:lpstr> Part C Appendices:  Evidence Bundles  (1,500 words equivalent)  2 </vt:lpstr>
      <vt:lpstr>  Part C:  Impact Report   </vt:lpstr>
      <vt:lpstr>      Reading        </vt:lpstr>
      <vt:lpstr>      Key Stage Reading       </vt:lpstr>
      <vt:lpstr>      Assessment </vt:lpstr>
      <vt:lpstr>   5 Minute Group Discussion  Please nominate a spokesperson </vt:lpstr>
      <vt:lpstr>   10 Minute Break </vt:lpstr>
      <vt:lpstr>  Relevant Teachers’ Standards  Teachers' standards: overview (publishing.service.gov.uk)</vt:lpstr>
      <vt:lpstr>   Teachers’ Standards 2  Accountability for attainment, progress and outcomes.  Considerations 1</vt:lpstr>
      <vt:lpstr>   Teachers’ Standards 2  Accountability for attainment, progress and outcomes.  Considerations 2</vt:lpstr>
      <vt:lpstr>        Teachers’ Standards:  Teachers' standards: overview (publishing.service.gov.uk)  4: An engaging curriculum?  5: Adapting teaching to address need.  6. Visible, effective feedback? Checking prior learning?*  Reflect throughout on effectiveness of lessons: *Are you delivering content sequentially?</vt:lpstr>
      <vt:lpstr>        5 Minute Group Discussion  Please nominate a different spokesperson </vt:lpstr>
      <vt:lpstr>         Landscape  of Assessment  </vt:lpstr>
      <vt:lpstr>         Landscape  of Assessment 2 </vt:lpstr>
      <vt:lpstr>         Landscape  of Assessment 3 </vt:lpstr>
      <vt:lpstr>            5 Minute Group Discussion  Please nominate a different spokesperson </vt:lpstr>
      <vt:lpstr>                 Landscape  of Assessment 4  KS1 now optional… </vt:lpstr>
      <vt:lpstr>         Landscape  of Assessment 5 </vt:lpstr>
      <vt:lpstr>         Landscape  of Assessment 6 </vt:lpstr>
      <vt:lpstr>         Landscape  of Assessment 7 </vt:lpstr>
      <vt:lpstr>         Landscape  of Assessment 8 </vt:lpstr>
      <vt:lpstr>             5 Minute Group Discussion  Please nominate a different spokesperson </vt:lpstr>
      <vt:lpstr>   Lunch Break </vt:lpstr>
    </vt:vector>
  </TitlesOfParts>
  <Company>Leeds Trinity and All Saints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Tasc</dc:creator>
  <cp:lastModifiedBy>Judy Clarke</cp:lastModifiedBy>
  <cp:revision>247</cp:revision>
  <cp:lastPrinted>2022-01-16T13:16:46Z</cp:lastPrinted>
  <dcterms:created xsi:type="dcterms:W3CDTF">2009-09-07T11:42:36Z</dcterms:created>
  <dcterms:modified xsi:type="dcterms:W3CDTF">2024-02-22T11:26:41Z</dcterms:modified>
</cp:coreProperties>
</file>