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4993" r:id="rId2"/>
  </p:sldMasterIdLst>
  <p:notesMasterIdLst>
    <p:notesMasterId r:id="rId21"/>
  </p:notesMasterIdLst>
  <p:handoutMasterIdLst>
    <p:handoutMasterId r:id="rId22"/>
  </p:handoutMasterIdLst>
  <p:sldIdLst>
    <p:sldId id="491" r:id="rId3"/>
    <p:sldId id="520" r:id="rId4"/>
    <p:sldId id="521" r:id="rId5"/>
    <p:sldId id="522" r:id="rId6"/>
    <p:sldId id="492" r:id="rId7"/>
    <p:sldId id="532" r:id="rId8"/>
    <p:sldId id="493" r:id="rId9"/>
    <p:sldId id="524" r:id="rId10"/>
    <p:sldId id="525" r:id="rId11"/>
    <p:sldId id="526" r:id="rId12"/>
    <p:sldId id="530" r:id="rId13"/>
    <p:sldId id="531" r:id="rId14"/>
    <p:sldId id="527" r:id="rId15"/>
    <p:sldId id="528" r:id="rId16"/>
    <p:sldId id="533" r:id="rId17"/>
    <p:sldId id="534" r:id="rId18"/>
    <p:sldId id="535" r:id="rId19"/>
    <p:sldId id="529" r:id="rId20"/>
  </p:sldIdLst>
  <p:sldSz cx="12192000" cy="6858000"/>
  <p:notesSz cx="6884988" cy="100187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660066"/>
    <a:srgbClr val="3333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1" autoAdjust="0"/>
    <p:restoredTop sz="70839" autoAdjust="0"/>
  </p:normalViewPr>
  <p:slideViewPr>
    <p:cSldViewPr>
      <p:cViewPr varScale="1">
        <p:scale>
          <a:sx n="66" d="100"/>
          <a:sy n="66" d="100"/>
        </p:scale>
        <p:origin x="900" y="4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3312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dy Clarke" userId="ff977eee-a3dc-4a67-a98b-01135321f48a" providerId="ADAL" clId="{E3B305C1-B07B-443B-AA25-4531CC5541E4}"/>
    <pc:docChg chg="undo custSel addSld modSld">
      <pc:chgData name="Judy Clarke" userId="ff977eee-a3dc-4a67-a98b-01135321f48a" providerId="ADAL" clId="{E3B305C1-B07B-443B-AA25-4531CC5541E4}" dt="2024-02-22T12:41:41.337" v="717" actId="20577"/>
      <pc:docMkLst>
        <pc:docMk/>
      </pc:docMkLst>
      <pc:sldChg chg="modSp mod">
        <pc:chgData name="Judy Clarke" userId="ff977eee-a3dc-4a67-a98b-01135321f48a" providerId="ADAL" clId="{E3B305C1-B07B-443B-AA25-4531CC5541E4}" dt="2024-02-22T11:39:51.079" v="452" actId="113"/>
        <pc:sldMkLst>
          <pc:docMk/>
          <pc:sldMk cId="3805095253" sldId="491"/>
        </pc:sldMkLst>
        <pc:spChg chg="mod">
          <ac:chgData name="Judy Clarke" userId="ff977eee-a3dc-4a67-a98b-01135321f48a" providerId="ADAL" clId="{E3B305C1-B07B-443B-AA25-4531CC5541E4}" dt="2024-02-22T11:39:51.079" v="452" actId="113"/>
          <ac:spMkLst>
            <pc:docMk/>
            <pc:sldMk cId="3805095253" sldId="491"/>
            <ac:spMk id="4" creationId="{B5A52E74-B345-4238-845C-B554D75B9F3E}"/>
          </ac:spMkLst>
        </pc:spChg>
      </pc:sldChg>
      <pc:sldChg chg="modSp mod">
        <pc:chgData name="Judy Clarke" userId="ff977eee-a3dc-4a67-a98b-01135321f48a" providerId="ADAL" clId="{E3B305C1-B07B-443B-AA25-4531CC5541E4}" dt="2024-02-22T12:15:29.907" v="507" actId="20577"/>
        <pc:sldMkLst>
          <pc:docMk/>
          <pc:sldMk cId="1050301041" sldId="492"/>
        </pc:sldMkLst>
        <pc:spChg chg="mod">
          <ac:chgData name="Judy Clarke" userId="ff977eee-a3dc-4a67-a98b-01135321f48a" providerId="ADAL" clId="{E3B305C1-B07B-443B-AA25-4531CC5541E4}" dt="2024-02-22T12:15:29.907" v="507" actId="20577"/>
          <ac:spMkLst>
            <pc:docMk/>
            <pc:sldMk cId="1050301041" sldId="492"/>
            <ac:spMk id="4" creationId="{343CBAA4-9631-4E48-A193-7744DCEB66A6}"/>
          </ac:spMkLst>
        </pc:spChg>
      </pc:sldChg>
      <pc:sldChg chg="modSp mod modNotesTx">
        <pc:chgData name="Judy Clarke" userId="ff977eee-a3dc-4a67-a98b-01135321f48a" providerId="ADAL" clId="{E3B305C1-B07B-443B-AA25-4531CC5541E4}" dt="2024-02-22T12:16:13.275" v="528" actId="20577"/>
        <pc:sldMkLst>
          <pc:docMk/>
          <pc:sldMk cId="1674093931" sldId="493"/>
        </pc:sldMkLst>
        <pc:spChg chg="mod">
          <ac:chgData name="Judy Clarke" userId="ff977eee-a3dc-4a67-a98b-01135321f48a" providerId="ADAL" clId="{E3B305C1-B07B-443B-AA25-4531CC5541E4}" dt="2024-02-22T12:16:13.275" v="528" actId="20577"/>
          <ac:spMkLst>
            <pc:docMk/>
            <pc:sldMk cId="1674093931" sldId="493"/>
            <ac:spMk id="7" creationId="{BDCD4D32-FCD4-46F7-85E6-B387BB914143}"/>
          </ac:spMkLst>
        </pc:spChg>
      </pc:sldChg>
      <pc:sldChg chg="modNotesTx">
        <pc:chgData name="Judy Clarke" userId="ff977eee-a3dc-4a67-a98b-01135321f48a" providerId="ADAL" clId="{E3B305C1-B07B-443B-AA25-4531CC5541E4}" dt="2024-02-22T12:13:00.503" v="462" actId="20577"/>
        <pc:sldMkLst>
          <pc:docMk/>
          <pc:sldMk cId="2469091398" sldId="521"/>
        </pc:sldMkLst>
      </pc:sldChg>
      <pc:sldChg chg="modSp mod modNotesTx">
        <pc:chgData name="Judy Clarke" userId="ff977eee-a3dc-4a67-a98b-01135321f48a" providerId="ADAL" clId="{E3B305C1-B07B-443B-AA25-4531CC5541E4}" dt="2024-02-22T12:13:50.323" v="465" actId="20577"/>
        <pc:sldMkLst>
          <pc:docMk/>
          <pc:sldMk cId="2684892149" sldId="522"/>
        </pc:sldMkLst>
        <pc:spChg chg="mod">
          <ac:chgData name="Judy Clarke" userId="ff977eee-a3dc-4a67-a98b-01135321f48a" providerId="ADAL" clId="{E3B305C1-B07B-443B-AA25-4531CC5541E4}" dt="2024-02-22T12:13:50.323" v="465" actId="20577"/>
          <ac:spMkLst>
            <pc:docMk/>
            <pc:sldMk cId="2684892149" sldId="522"/>
            <ac:spMk id="4" creationId="{343CBAA4-9631-4E48-A193-7744DCEB66A6}"/>
          </ac:spMkLst>
        </pc:spChg>
      </pc:sldChg>
      <pc:sldChg chg="modNotesTx">
        <pc:chgData name="Judy Clarke" userId="ff977eee-a3dc-4a67-a98b-01135321f48a" providerId="ADAL" clId="{E3B305C1-B07B-443B-AA25-4531CC5541E4}" dt="2024-02-22T12:17:24.005" v="550" actId="5793"/>
        <pc:sldMkLst>
          <pc:docMk/>
          <pc:sldMk cId="4073173015" sldId="524"/>
        </pc:sldMkLst>
      </pc:sldChg>
      <pc:sldChg chg="modSp mod modNotesTx">
        <pc:chgData name="Judy Clarke" userId="ff977eee-a3dc-4a67-a98b-01135321f48a" providerId="ADAL" clId="{E3B305C1-B07B-443B-AA25-4531CC5541E4}" dt="2024-02-22T12:18:09.817" v="558" actId="255"/>
        <pc:sldMkLst>
          <pc:docMk/>
          <pc:sldMk cId="4245447613" sldId="525"/>
        </pc:sldMkLst>
        <pc:spChg chg="mod">
          <ac:chgData name="Judy Clarke" userId="ff977eee-a3dc-4a67-a98b-01135321f48a" providerId="ADAL" clId="{E3B305C1-B07B-443B-AA25-4531CC5541E4}" dt="2024-02-22T12:18:09.817" v="558" actId="255"/>
          <ac:spMkLst>
            <pc:docMk/>
            <pc:sldMk cId="4245447613" sldId="525"/>
            <ac:spMk id="8" creationId="{8201359E-C2D4-4C15-94C3-807F252C4D56}"/>
          </ac:spMkLst>
        </pc:spChg>
      </pc:sldChg>
      <pc:sldChg chg="modNotesTx">
        <pc:chgData name="Judy Clarke" userId="ff977eee-a3dc-4a67-a98b-01135321f48a" providerId="ADAL" clId="{E3B305C1-B07B-443B-AA25-4531CC5541E4}" dt="2024-02-18T14:07:32.204" v="140" actId="20577"/>
        <pc:sldMkLst>
          <pc:docMk/>
          <pc:sldMk cId="2012302011" sldId="526"/>
        </pc:sldMkLst>
      </pc:sldChg>
      <pc:sldChg chg="modSp mod">
        <pc:chgData name="Judy Clarke" userId="ff977eee-a3dc-4a67-a98b-01135321f48a" providerId="ADAL" clId="{E3B305C1-B07B-443B-AA25-4531CC5541E4}" dt="2024-02-22T12:37:22.245" v="630" actId="20577"/>
        <pc:sldMkLst>
          <pc:docMk/>
          <pc:sldMk cId="278559053" sldId="527"/>
        </pc:sldMkLst>
        <pc:spChg chg="mod">
          <ac:chgData name="Judy Clarke" userId="ff977eee-a3dc-4a67-a98b-01135321f48a" providerId="ADAL" clId="{E3B305C1-B07B-443B-AA25-4531CC5541E4}" dt="2024-02-22T12:37:22.245" v="630" actId="20577"/>
          <ac:spMkLst>
            <pc:docMk/>
            <pc:sldMk cId="278559053" sldId="527"/>
            <ac:spMk id="8" creationId="{8201359E-C2D4-4C15-94C3-807F252C4D56}"/>
          </ac:spMkLst>
        </pc:spChg>
      </pc:sldChg>
      <pc:sldChg chg="modSp mod modNotesTx">
        <pc:chgData name="Judy Clarke" userId="ff977eee-a3dc-4a67-a98b-01135321f48a" providerId="ADAL" clId="{E3B305C1-B07B-443B-AA25-4531CC5541E4}" dt="2024-02-22T12:40:26.716" v="704" actId="5793"/>
        <pc:sldMkLst>
          <pc:docMk/>
          <pc:sldMk cId="421736676" sldId="528"/>
        </pc:sldMkLst>
        <pc:spChg chg="mod">
          <ac:chgData name="Judy Clarke" userId="ff977eee-a3dc-4a67-a98b-01135321f48a" providerId="ADAL" clId="{E3B305C1-B07B-443B-AA25-4531CC5541E4}" dt="2024-02-22T12:38:33.157" v="645" actId="1076"/>
          <ac:spMkLst>
            <pc:docMk/>
            <pc:sldMk cId="421736676" sldId="528"/>
            <ac:spMk id="5" creationId="{8C51EB76-CAB1-4108-8C71-6B60F622E173}"/>
          </ac:spMkLst>
        </pc:spChg>
        <pc:spChg chg="mod">
          <ac:chgData name="Judy Clarke" userId="ff977eee-a3dc-4a67-a98b-01135321f48a" providerId="ADAL" clId="{E3B305C1-B07B-443B-AA25-4531CC5541E4}" dt="2024-02-22T12:40:26.716" v="704" actId="5793"/>
          <ac:spMkLst>
            <pc:docMk/>
            <pc:sldMk cId="421736676" sldId="528"/>
            <ac:spMk id="8" creationId="{8201359E-C2D4-4C15-94C3-807F252C4D56}"/>
          </ac:spMkLst>
        </pc:spChg>
      </pc:sldChg>
      <pc:sldChg chg="modSp mod modNotesTx">
        <pc:chgData name="Judy Clarke" userId="ff977eee-a3dc-4a67-a98b-01135321f48a" providerId="ADAL" clId="{E3B305C1-B07B-443B-AA25-4531CC5541E4}" dt="2024-02-22T12:41:41.337" v="717" actId="20577"/>
        <pc:sldMkLst>
          <pc:docMk/>
          <pc:sldMk cId="3921049937" sldId="529"/>
        </pc:sldMkLst>
        <pc:spChg chg="mod">
          <ac:chgData name="Judy Clarke" userId="ff977eee-a3dc-4a67-a98b-01135321f48a" providerId="ADAL" clId="{E3B305C1-B07B-443B-AA25-4531CC5541E4}" dt="2024-02-18T14:15:25.806" v="451" actId="1076"/>
          <ac:spMkLst>
            <pc:docMk/>
            <pc:sldMk cId="3921049937" sldId="529"/>
            <ac:spMk id="5" creationId="{8C51EB76-CAB1-4108-8C71-6B60F622E173}"/>
          </ac:spMkLst>
        </pc:spChg>
        <pc:spChg chg="mod">
          <ac:chgData name="Judy Clarke" userId="ff977eee-a3dc-4a67-a98b-01135321f48a" providerId="ADAL" clId="{E3B305C1-B07B-443B-AA25-4531CC5541E4}" dt="2024-02-22T12:41:08.229" v="705" actId="113"/>
          <ac:spMkLst>
            <pc:docMk/>
            <pc:sldMk cId="3921049937" sldId="529"/>
            <ac:spMk id="8" creationId="{8201359E-C2D4-4C15-94C3-807F252C4D56}"/>
          </ac:spMkLst>
        </pc:spChg>
      </pc:sldChg>
      <pc:sldChg chg="modSp mod modNotesTx">
        <pc:chgData name="Judy Clarke" userId="ff977eee-a3dc-4a67-a98b-01135321f48a" providerId="ADAL" clId="{E3B305C1-B07B-443B-AA25-4531CC5541E4}" dt="2024-02-22T12:20:50.005" v="601" actId="207"/>
        <pc:sldMkLst>
          <pc:docMk/>
          <pc:sldMk cId="2536204900" sldId="530"/>
        </pc:sldMkLst>
        <pc:spChg chg="mod">
          <ac:chgData name="Judy Clarke" userId="ff977eee-a3dc-4a67-a98b-01135321f48a" providerId="ADAL" clId="{E3B305C1-B07B-443B-AA25-4531CC5541E4}" dt="2024-02-22T12:18:44.084" v="559" actId="20577"/>
          <ac:spMkLst>
            <pc:docMk/>
            <pc:sldMk cId="2536204900" sldId="530"/>
            <ac:spMk id="5" creationId="{8C51EB76-CAB1-4108-8C71-6B60F622E173}"/>
          </ac:spMkLst>
        </pc:spChg>
        <pc:spChg chg="mod">
          <ac:chgData name="Judy Clarke" userId="ff977eee-a3dc-4a67-a98b-01135321f48a" providerId="ADAL" clId="{E3B305C1-B07B-443B-AA25-4531CC5541E4}" dt="2024-02-22T12:20:50.005" v="601" actId="207"/>
          <ac:spMkLst>
            <pc:docMk/>
            <pc:sldMk cId="2536204900" sldId="530"/>
            <ac:spMk id="8" creationId="{8201359E-C2D4-4C15-94C3-807F252C4D56}"/>
          </ac:spMkLst>
        </pc:spChg>
      </pc:sldChg>
      <pc:sldChg chg="modSp mod modNotesTx">
        <pc:chgData name="Judy Clarke" userId="ff977eee-a3dc-4a67-a98b-01135321f48a" providerId="ADAL" clId="{E3B305C1-B07B-443B-AA25-4531CC5541E4}" dt="2024-02-22T12:24:50.526" v="629" actId="20577"/>
        <pc:sldMkLst>
          <pc:docMk/>
          <pc:sldMk cId="338500791" sldId="531"/>
        </pc:sldMkLst>
        <pc:spChg chg="mod">
          <ac:chgData name="Judy Clarke" userId="ff977eee-a3dc-4a67-a98b-01135321f48a" providerId="ADAL" clId="{E3B305C1-B07B-443B-AA25-4531CC5541E4}" dt="2024-02-22T12:24:38.922" v="605" actId="1076"/>
          <ac:spMkLst>
            <pc:docMk/>
            <pc:sldMk cId="338500791" sldId="531"/>
            <ac:spMk id="2" creationId="{D4B58020-47E2-4FA1-A2F0-B70219E75530}"/>
          </ac:spMkLst>
        </pc:spChg>
      </pc:sldChg>
      <pc:sldChg chg="modSp mod">
        <pc:chgData name="Judy Clarke" userId="ff977eee-a3dc-4a67-a98b-01135321f48a" providerId="ADAL" clId="{E3B305C1-B07B-443B-AA25-4531CC5541E4}" dt="2024-02-22T12:15:58.996" v="527" actId="20577"/>
        <pc:sldMkLst>
          <pc:docMk/>
          <pc:sldMk cId="774715176" sldId="532"/>
        </pc:sldMkLst>
        <pc:spChg chg="mod">
          <ac:chgData name="Judy Clarke" userId="ff977eee-a3dc-4a67-a98b-01135321f48a" providerId="ADAL" clId="{E3B305C1-B07B-443B-AA25-4531CC5541E4}" dt="2024-02-22T12:15:58.996" v="527" actId="20577"/>
          <ac:spMkLst>
            <pc:docMk/>
            <pc:sldMk cId="774715176" sldId="532"/>
            <ac:spMk id="23555" creationId="{EDA853B1-791E-477F-9673-57EFAEB9B398}"/>
          </ac:spMkLst>
        </pc:spChg>
      </pc:sldChg>
      <pc:sldChg chg="addSp delSp modSp add mod">
        <pc:chgData name="Judy Clarke" userId="ff977eee-a3dc-4a67-a98b-01135321f48a" providerId="ADAL" clId="{E3B305C1-B07B-443B-AA25-4531CC5541E4}" dt="2024-02-18T14:13:58.574" v="344" actId="27636"/>
        <pc:sldMkLst>
          <pc:docMk/>
          <pc:sldMk cId="992785847" sldId="534"/>
        </pc:sldMkLst>
        <pc:spChg chg="mod">
          <ac:chgData name="Judy Clarke" userId="ff977eee-a3dc-4a67-a98b-01135321f48a" providerId="ADAL" clId="{E3B305C1-B07B-443B-AA25-4531CC5541E4}" dt="2024-02-18T14:13:58.574" v="344" actId="27636"/>
          <ac:spMkLst>
            <pc:docMk/>
            <pc:sldMk cId="992785847" sldId="534"/>
            <ac:spMk id="5" creationId="{8C51EB76-CAB1-4108-8C71-6B60F622E173}"/>
          </ac:spMkLst>
        </pc:spChg>
        <pc:spChg chg="del">
          <ac:chgData name="Judy Clarke" userId="ff977eee-a3dc-4a67-a98b-01135321f48a" providerId="ADAL" clId="{E3B305C1-B07B-443B-AA25-4531CC5541E4}" dt="2024-02-18T14:12:34.116" v="243" actId="478"/>
          <ac:spMkLst>
            <pc:docMk/>
            <pc:sldMk cId="992785847" sldId="534"/>
            <ac:spMk id="6" creationId="{62A2BC47-DFF0-214D-9A7A-FF100D536BA8}"/>
          </ac:spMkLst>
        </pc:spChg>
        <pc:spChg chg="del mod">
          <ac:chgData name="Judy Clarke" userId="ff977eee-a3dc-4a67-a98b-01135321f48a" providerId="ADAL" clId="{E3B305C1-B07B-443B-AA25-4531CC5541E4}" dt="2024-02-18T14:12:29.173" v="242" actId="478"/>
          <ac:spMkLst>
            <pc:docMk/>
            <pc:sldMk cId="992785847" sldId="534"/>
            <ac:spMk id="8" creationId="{8201359E-C2D4-4C15-94C3-807F252C4D56}"/>
          </ac:spMkLst>
        </pc:spChg>
        <pc:picChg chg="add mod">
          <ac:chgData name="Judy Clarke" userId="ff977eee-a3dc-4a67-a98b-01135321f48a" providerId="ADAL" clId="{E3B305C1-B07B-443B-AA25-4531CC5541E4}" dt="2024-02-18T14:13:01.366" v="327" actId="1076"/>
          <ac:picMkLst>
            <pc:docMk/>
            <pc:sldMk cId="992785847" sldId="534"/>
            <ac:picMk id="7" creationId="{8C7E3034-FED8-0D62-0456-EB175FC34A1A}"/>
          </ac:picMkLst>
        </pc:picChg>
      </pc:sldChg>
      <pc:sldChg chg="addSp delSp modSp add mod">
        <pc:chgData name="Judy Clarke" userId="ff977eee-a3dc-4a67-a98b-01135321f48a" providerId="ADAL" clId="{E3B305C1-B07B-443B-AA25-4531CC5541E4}" dt="2024-02-18T14:14:45.607" v="427" actId="1076"/>
        <pc:sldMkLst>
          <pc:docMk/>
          <pc:sldMk cId="1165601171" sldId="535"/>
        </pc:sldMkLst>
        <pc:picChg chg="add mod">
          <ac:chgData name="Judy Clarke" userId="ff977eee-a3dc-4a67-a98b-01135321f48a" providerId="ADAL" clId="{E3B305C1-B07B-443B-AA25-4531CC5541E4}" dt="2024-02-18T14:14:45.607" v="427" actId="1076"/>
          <ac:picMkLst>
            <pc:docMk/>
            <pc:sldMk cId="1165601171" sldId="535"/>
            <ac:picMk id="6" creationId="{92787190-C13E-3E49-C95D-EB4C8758EA2D}"/>
          </ac:picMkLst>
        </pc:picChg>
        <pc:picChg chg="del">
          <ac:chgData name="Judy Clarke" userId="ff977eee-a3dc-4a67-a98b-01135321f48a" providerId="ADAL" clId="{E3B305C1-B07B-443B-AA25-4531CC5541E4}" dt="2024-02-18T14:14:27.197" v="346" actId="478"/>
          <ac:picMkLst>
            <pc:docMk/>
            <pc:sldMk cId="1165601171" sldId="535"/>
            <ac:picMk id="7" creationId="{8C7E3034-FED8-0D62-0456-EB175FC34A1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E39B786-F762-44A3-8E77-F813D287EA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3548" cy="501337"/>
          </a:xfrm>
          <a:prstGeom prst="rect">
            <a:avLst/>
          </a:prstGeom>
        </p:spPr>
        <p:txBody>
          <a:bodyPr vert="horz" lIns="92391" tIns="46195" rIns="92391" bIns="46195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7AB785-F1D9-4D84-9CB9-3D90E30E95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9832" y="0"/>
            <a:ext cx="2983548" cy="501337"/>
          </a:xfrm>
          <a:prstGeom prst="rect">
            <a:avLst/>
          </a:prstGeom>
        </p:spPr>
        <p:txBody>
          <a:bodyPr vert="horz" lIns="92391" tIns="46195" rIns="92391" bIns="46195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23E2575-07B9-436E-AAF5-A11F1A3CDDCE}" type="datetimeFigureOut">
              <a:rPr lang="en-GB"/>
              <a:pPr>
                <a:defRPr/>
              </a:pPr>
              <a:t>22/02/2024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2714EE-7E71-4D84-AF27-5ABDDDFD31C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5776"/>
            <a:ext cx="2983548" cy="501336"/>
          </a:xfrm>
          <a:prstGeom prst="rect">
            <a:avLst/>
          </a:prstGeom>
        </p:spPr>
        <p:txBody>
          <a:bodyPr vert="horz" lIns="92391" tIns="46195" rIns="92391" bIns="46195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60A27C-5BFF-4208-AF74-94580BCE02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9832" y="9515776"/>
            <a:ext cx="2983548" cy="501336"/>
          </a:xfrm>
          <a:prstGeom prst="rect">
            <a:avLst/>
          </a:prstGeom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18AA3B3-2E07-47EC-8FD1-B42B041A8F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5B070772-A19B-49AA-94CC-DBE67250A4A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3548" cy="50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D596A894-67C6-4D11-9DA3-8FC3AB60C21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99832" y="0"/>
            <a:ext cx="2983548" cy="50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C80A94F6-A0CB-4BD5-8C76-A58E96A2B249}" type="datetimeFigureOut">
              <a:rPr lang="en-GB"/>
              <a:pPr>
                <a:defRPr/>
              </a:pPr>
              <a:t>22/02/2024</a:t>
            </a:fld>
            <a:endParaRPr lang="en-GB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48772054-5673-4D23-BE7E-2706F87F130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600" y="750888"/>
            <a:ext cx="6681788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7" name="Rectangle 5">
            <a:extLst>
              <a:ext uri="{FF2B5EF4-FFF2-40B4-BE49-F238E27FC236}">
                <a16:creationId xmlns:a16="http://schemas.microsoft.com/office/drawing/2014/main" id="{BE48869C-40C1-4DF6-B3EC-3427DAD7FCC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017" y="4758688"/>
            <a:ext cx="5508955" cy="4508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0118" name="Rectangle 6">
            <a:extLst>
              <a:ext uri="{FF2B5EF4-FFF2-40B4-BE49-F238E27FC236}">
                <a16:creationId xmlns:a16="http://schemas.microsoft.com/office/drawing/2014/main" id="{66BD713F-218F-4797-9E1B-DBCC385A98A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5776"/>
            <a:ext cx="2983548" cy="50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0119" name="Rectangle 7">
            <a:extLst>
              <a:ext uri="{FF2B5EF4-FFF2-40B4-BE49-F238E27FC236}">
                <a16:creationId xmlns:a16="http://schemas.microsoft.com/office/drawing/2014/main" id="{6B053285-586B-4AAA-B499-85D66FB4EA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832" y="9515776"/>
            <a:ext cx="2983548" cy="50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77CA842-3499-49B1-9918-F57053B34F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7CA842-3499-49B1-9918-F57053B34F88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1727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Secures significant reduction in workload – marking identified as significant reason for teachers leaving the profession.</a:t>
            </a:r>
          </a:p>
          <a:p>
            <a:endParaRPr lang="en-GB" dirty="0"/>
          </a:p>
          <a:p>
            <a:r>
              <a:rPr lang="en-GB" dirty="0"/>
              <a:t>Good use of mini plenaries will allow pupils to explain to each other – rather than you!</a:t>
            </a:r>
          </a:p>
          <a:p>
            <a:endParaRPr lang="en-GB" dirty="0"/>
          </a:p>
          <a:p>
            <a:r>
              <a:rPr lang="en-GB" dirty="0"/>
              <a:t>If within school </a:t>
            </a:r>
            <a:r>
              <a:rPr lang="en-GB" b="1" i="1" dirty="0"/>
              <a:t>Live Mark </a:t>
            </a:r>
            <a:r>
              <a:rPr lang="en-GB" dirty="0"/>
              <a:t>with specific coloured highlighter to acknowledge good/interesting work. Student: </a:t>
            </a:r>
            <a:r>
              <a:rPr lang="en-GB" i="1" dirty="0"/>
              <a:t>Why? What am I doing well?</a:t>
            </a:r>
          </a:p>
          <a:p>
            <a:r>
              <a:rPr lang="en-GB" i="0" dirty="0"/>
              <a:t>Values Individual work and shows an interest in work as being created – important.</a:t>
            </a:r>
          </a:p>
          <a:p>
            <a:r>
              <a:rPr lang="en-GB" i="0" dirty="0"/>
              <a:t>Use good examples to prompt mini plenaries, as well as misconceptions.</a:t>
            </a:r>
          </a:p>
          <a:p>
            <a:r>
              <a:rPr lang="en-GB" i="0" dirty="0"/>
              <a:t>Use good examples of work to introduce the next lesson.</a:t>
            </a:r>
          </a:p>
          <a:p>
            <a:endParaRPr lang="en-GB" i="0" dirty="0"/>
          </a:p>
          <a:p>
            <a:r>
              <a:rPr lang="en-GB" i="0" dirty="0"/>
              <a:t>Address needs of one immediately – catch more!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7CA842-3499-49B1-9918-F57053B34F8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25096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0" dirty="0"/>
              <a:t>Often secondary but transferable….</a:t>
            </a:r>
          </a:p>
          <a:p>
            <a:endParaRPr lang="en-GB" i="0" dirty="0"/>
          </a:p>
          <a:p>
            <a:r>
              <a:rPr lang="en-GB" i="0" dirty="0"/>
              <a:t>Intro to NC –  CC journal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7CA842-3499-49B1-9918-F57053B34F88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10087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0" dirty="0"/>
              <a:t>Link to article.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7CA842-3499-49B1-9918-F57053B34F88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13292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7CA842-3499-49B1-9918-F57053B34F88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1147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7CA842-3499-49B1-9918-F57053B34F88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47485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7CA842-3499-49B1-9918-F57053B34F88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16586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7CA842-3499-49B1-9918-F57053B34F88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77416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7CA842-3499-49B1-9918-F57053B34F88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11620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7CA842-3499-49B1-9918-F57053B34F88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3575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7CA842-3499-49B1-9918-F57053B34F8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618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As discussed this morning.</a:t>
            </a:r>
          </a:p>
          <a:p>
            <a:endParaRPr lang="en-GB" dirty="0"/>
          </a:p>
          <a:p>
            <a:r>
              <a:rPr lang="en-GB" dirty="0"/>
              <a:t>Is this the only type?</a:t>
            </a:r>
          </a:p>
          <a:p>
            <a:r>
              <a:rPr lang="en-GB" dirty="0"/>
              <a:t>Should this dominate your thoughts?</a:t>
            </a:r>
          </a:p>
          <a:p>
            <a:r>
              <a:rPr lang="en-GB" dirty="0"/>
              <a:t>Does it suggest that assessment only relevant intermittently at key points?</a:t>
            </a:r>
          </a:p>
          <a:p>
            <a:endParaRPr lang="en-GB" dirty="0"/>
          </a:p>
          <a:p>
            <a:r>
              <a:rPr lang="en-GB" dirty="0"/>
              <a:t>Can you suggest an example of another type of summative assessment activity?</a:t>
            </a:r>
          </a:p>
          <a:p>
            <a:endParaRPr lang="en-GB" dirty="0"/>
          </a:p>
          <a:p>
            <a:r>
              <a:rPr lang="en-GB" dirty="0"/>
              <a:t>Y4 Times Table Test = summative</a:t>
            </a:r>
          </a:p>
          <a:p>
            <a:r>
              <a:rPr lang="en-GB" dirty="0"/>
              <a:t>Preparation for the test may involve regular, routine formative assessment activities.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7CA842-3499-49B1-9918-F57053B34F8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8012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Low Stake:</a:t>
            </a:r>
          </a:p>
          <a:p>
            <a:endParaRPr lang="en-GB" dirty="0"/>
          </a:p>
          <a:p>
            <a:r>
              <a:rPr lang="en-GB" dirty="0"/>
              <a:t>Across the curriculum: Follow </a:t>
            </a:r>
            <a:r>
              <a:rPr lang="en-GB" dirty="0" err="1"/>
              <a:t>Mes</a:t>
            </a:r>
            <a:r>
              <a:rPr lang="en-GB" dirty="0"/>
              <a:t>, digital quizzes – low stake checks on prior learning. </a:t>
            </a:r>
            <a:r>
              <a:rPr lang="en-GB" b="1" dirty="0"/>
              <a:t>Must assess </a:t>
            </a:r>
            <a:r>
              <a:rPr lang="en-GB" b="1" i="1" dirty="0"/>
              <a:t>what has been taught.</a:t>
            </a:r>
          </a:p>
          <a:p>
            <a:r>
              <a:rPr lang="en-GB" dirty="0"/>
              <a:t>Check you are teaching from the correct starting point.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7CA842-3499-49B1-9918-F57053B34F8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9671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Recent research suggests single most effective strategy for securing learning.</a:t>
            </a:r>
          </a:p>
          <a:p>
            <a:endParaRPr lang="en-GB" dirty="0"/>
          </a:p>
          <a:p>
            <a:r>
              <a:rPr lang="en-GB" dirty="0"/>
              <a:t>Across the curriculum, not just in English and maths.</a:t>
            </a:r>
          </a:p>
          <a:p>
            <a:endParaRPr lang="en-GB" dirty="0"/>
          </a:p>
          <a:p>
            <a:r>
              <a:rPr lang="en-GB" dirty="0"/>
              <a:t>Focus during CPD with subject leads: history &amp; geography &amp; undergraduates. Importance of subject specific feedback.</a:t>
            </a:r>
          </a:p>
          <a:p>
            <a:endParaRPr lang="en-GB" dirty="0"/>
          </a:p>
          <a:p>
            <a:r>
              <a:rPr lang="en-GB" dirty="0"/>
              <a:t>Regular, routine low stake assessments complements the process.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7CA842-3499-49B1-9918-F57053B34F8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618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Discuss on table.</a:t>
            </a:r>
          </a:p>
          <a:p>
            <a:r>
              <a:rPr lang="en-GB" dirty="0"/>
              <a:t>Jot down response and definition.</a:t>
            </a:r>
          </a:p>
          <a:p>
            <a:endParaRPr lang="en-GB" dirty="0"/>
          </a:p>
          <a:p>
            <a:r>
              <a:rPr lang="en-GB" dirty="0"/>
              <a:t>Spokesperson….</a:t>
            </a:r>
          </a:p>
          <a:p>
            <a:endParaRPr lang="en-GB" dirty="0"/>
          </a:p>
          <a:p>
            <a:r>
              <a:rPr lang="en-GB" b="1" dirty="0"/>
              <a:t>Break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7CA842-3499-49B1-9918-F57053B34F8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3202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Also Ofsted Research Reviews – not looking at geography but report contains useful pedagogy – transferable across subjects.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7CA842-3499-49B1-9918-F57053B34F8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213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Have all done this and received!</a:t>
            </a:r>
          </a:p>
          <a:p>
            <a:endParaRPr lang="en-GB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Written comment is expected so we do, particularly when pressed for time.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Routine response but of no value so why waste the time? Mary Myatt – Moodle.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7CA842-3499-49B1-9918-F57053B34F8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6050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Do you have to wait until books are handed in to do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7CA842-3499-49B1-9918-F57053B34F8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9135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slide01">
            <a:extLst>
              <a:ext uri="{FF2B5EF4-FFF2-40B4-BE49-F238E27FC236}">
                <a16:creationId xmlns:a16="http://schemas.microsoft.com/office/drawing/2014/main" id="{0A04FA74-C4B6-4012-9045-EFDA55F4B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4117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7046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523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04818" y="1349376"/>
            <a:ext cx="2374900" cy="47466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5884" y="1349376"/>
            <a:ext cx="6925733" cy="47466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160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17" y="11588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412876"/>
            <a:ext cx="10972800" cy="4537075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52B3C-2186-4AE4-9CA7-2D26160971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0014061A-39AF-4551-A514-CFBC087C89D7}" type="datetime1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71FD9-DED9-4C1D-8BDE-78CF9C0DE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/>
              <a:t>Judy Clarke February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E5D2E-0CEF-4B90-8E03-0F0F99AAE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66A1CD3-FA2F-44DB-AD33-D47BC830F2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4163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17" y="11588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412876"/>
            <a:ext cx="5384800" cy="453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12876"/>
            <a:ext cx="5384800" cy="453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F039C-EC53-4DBF-9E53-12FE02CB51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AFF15F43-1288-4112-812A-CD5B7C0EA5CC}" type="datetime1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9DAA2F-A870-417D-99EE-33CDFDC0A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GB"/>
              <a:t>Judy Clarke February 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844A0-20D8-41C2-AA01-93042D1E7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5A1F2CE-3190-4A90-9523-EA616CE561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7384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72C5-E2DA-427E-BAA0-A1AED31B759E}" type="datetime1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Judy Clarke February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562-8924-4812-9C9F-1345C2630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9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BC09-49BE-4284-B56C-6C62669CC585}" type="datetime1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Judy Clarke February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562-8924-4812-9C9F-1345C2630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491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03B3-57EA-41D8-8715-88475E410B25}" type="datetime1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Judy Clarke February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562-8924-4812-9C9F-1345C2630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515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9AF18-1920-44AA-AC37-912AB17E3CEE}" type="datetime1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Judy Clarke February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562-8924-4812-9C9F-1345C2630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3311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ACD1-B0C9-4A69-94B6-4FEFEDFC9601}" type="datetime1">
              <a:rPr lang="en-GB" smtClean="0"/>
              <a:t>22/02/2024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Judy Clarke February 2024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562-8924-4812-9C9F-1345C2630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4582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3491-5380-41A4-9A94-270FA4902033}" type="datetime1">
              <a:rPr lang="en-GB" smtClean="0"/>
              <a:t>22/02/2024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Judy Clarke February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562-8924-4812-9C9F-1345C2630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93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885" y="2143117"/>
            <a:ext cx="10035156" cy="414340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03987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3A73-2665-4E44-9173-90D0B138D6A5}" type="datetime1">
              <a:rPr lang="en-GB" smtClean="0"/>
              <a:t>22/02/2024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Judy Clarke February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562-8924-4812-9C9F-1345C2630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3026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665B-C04C-44B5-9E90-AA49B0CC9D4D}" type="datetime1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Judy Clarke February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562-8924-4812-9C9F-1345C2630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8364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CE5A-7A9E-44BF-AB50-DFA401DDB897}" type="datetime1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Judy Clarke February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562-8924-4812-9C9F-1345C2630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199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5E832-7ED8-4CE7-85E8-9974EF3DBB8A}" type="datetime1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Judy Clarke February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562-8924-4812-9C9F-1345C2630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536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FC9E-5BDD-414B-BE43-5D0B8620EC6B}" type="datetime1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Judy Clarke February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562-8924-4812-9C9F-1345C2630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6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6579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5884" y="2143117"/>
            <a:ext cx="4648200" cy="4143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7285" y="2143117"/>
            <a:ext cx="4650316" cy="4143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017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02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62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685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745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658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lide02">
            <a:extLst>
              <a:ext uri="{FF2B5EF4-FFF2-40B4-BE49-F238E27FC236}">
                <a16:creationId xmlns:a16="http://schemas.microsoft.com/office/drawing/2014/main" id="{796CA330-FD5D-4D66-B285-19686B72E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4117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id="{F9BDF3D5-43EF-4207-82F3-6719C0DF01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809751" y="1285876"/>
            <a:ext cx="10028767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0AAD4DA-1CBF-4854-9CAB-6DBA88608E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75885" y="2143126"/>
            <a:ext cx="10035116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78" r:id="rId1"/>
    <p:sldLayoutId id="2147484957" r:id="rId2"/>
    <p:sldLayoutId id="2147484958" r:id="rId3"/>
    <p:sldLayoutId id="2147484959" r:id="rId4"/>
    <p:sldLayoutId id="2147484960" r:id="rId5"/>
    <p:sldLayoutId id="2147484961" r:id="rId6"/>
    <p:sldLayoutId id="2147484962" r:id="rId7"/>
    <p:sldLayoutId id="2147484963" r:id="rId8"/>
    <p:sldLayoutId id="2147484964" r:id="rId9"/>
    <p:sldLayoutId id="2147484965" r:id="rId10"/>
    <p:sldLayoutId id="2147484966" r:id="rId11"/>
    <p:sldLayoutId id="2147484979" r:id="rId12"/>
    <p:sldLayoutId id="2147484980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4D4D4D"/>
          </a:solidFill>
          <a:latin typeface="Arial" charset="0"/>
          <a:ea typeface="ＭＳ Ｐゴシック" pitchFamily="-9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4D4D4D"/>
          </a:solidFill>
          <a:latin typeface="Arial" charset="0"/>
          <a:ea typeface="ＭＳ Ｐゴシック" pitchFamily="-9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4D4D4D"/>
          </a:solidFill>
          <a:latin typeface="Arial" charset="0"/>
          <a:ea typeface="ＭＳ Ｐゴシック" pitchFamily="-9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4D4D4D"/>
          </a:solidFill>
          <a:latin typeface="Arial" charset="0"/>
          <a:ea typeface="ＭＳ Ｐゴシック" pitchFamily="-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E45BB-E19A-485D-BFE7-04AA49F0317D}" type="datetime1">
              <a:rPr lang="en-GB" smtClean="0"/>
              <a:t>22/02/2024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Judy Clarke February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11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94" r:id="rId1"/>
    <p:sldLayoutId id="2147484995" r:id="rId2"/>
    <p:sldLayoutId id="2147484996" r:id="rId3"/>
    <p:sldLayoutId id="2147484997" r:id="rId4"/>
    <p:sldLayoutId id="2147484998" r:id="rId5"/>
    <p:sldLayoutId id="2147484999" r:id="rId6"/>
    <p:sldLayoutId id="2147485000" r:id="rId7"/>
    <p:sldLayoutId id="2147485001" r:id="rId8"/>
    <p:sldLayoutId id="2147485002" r:id="rId9"/>
    <p:sldLayoutId id="2147485003" r:id="rId10"/>
    <p:sldLayoutId id="214748500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Relationship Id="rId5" Type="http://schemas.openxmlformats.org/officeDocument/2006/relationships/hyperlink" Target="https://www.dylanwiliam.org/Dylan_Wiliams_website/Welcome.html" TargetMode="External"/><Relationship Id="rId4" Type="http://schemas.openxmlformats.org/officeDocument/2006/relationships/hyperlink" Target="https://www.youtube.com/watch?v=sYdVe5O7KBE&amp;t=12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s://pdo.ascd.org/LMSCourses/PD11OC101M/media/FA_M03_Reading_02_Classroom-Assessment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s://evidencebased.education/a-model-for-great-teaching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4.png"/><Relationship Id="rId4" Type="http://schemas.openxmlformats.org/officeDocument/2006/relationships/hyperlink" Target="https://evidencebased.education/a-model-for-great-teaching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5.png"/><Relationship Id="rId4" Type="http://schemas.openxmlformats.org/officeDocument/2006/relationships/hyperlink" Target="https://evidencebased.education/a-model-for-great-teachin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Relationship Id="rId4" Type="http://schemas.openxmlformats.org/officeDocument/2006/relationships/hyperlink" Target="mailto:helpdesk@leedstrinity.ac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ubtitle 4">
            <a:extLst>
              <a:ext uri="{FF2B5EF4-FFF2-40B4-BE49-F238E27FC236}">
                <a16:creationId xmlns:a16="http://schemas.microsoft.com/office/drawing/2014/main" id="{1F7CC650-6FC0-4BBC-8632-A11CED5AC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99642" y="2348880"/>
            <a:ext cx="4267160" cy="2977327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lang="en-US" altLang="en-US" sz="4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2023/24</a:t>
            </a:r>
          </a:p>
          <a:p>
            <a:r>
              <a:rPr lang="en-US" altLang="en-US" sz="4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Leeds Trinity University</a:t>
            </a:r>
          </a:p>
          <a:p>
            <a:endParaRPr lang="en-US" altLang="en-US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Judy Clarke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Ju.Clarke@</a:t>
            </a:r>
            <a:r>
              <a:rPr lang="en-US" alt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leedstrinity.ac.uk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93EF4D2-67CB-40E3-8B2E-02C87A06E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562-8924-4812-9C9F-1345C263009B}" type="slidenum">
              <a:rPr lang="en-GB" smtClean="0"/>
              <a:t>1</a:t>
            </a:fld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28B125D-84CB-44D8-8D7F-B9C3DEC84D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376" y="0"/>
            <a:ext cx="2466960" cy="1850220"/>
          </a:xfrm>
          <a:prstGeom prst="rect">
            <a:avLst/>
          </a:prstGeom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5A52E74-B345-4238-845C-B554D75B9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198" y="1412776"/>
            <a:ext cx="5270802" cy="4232200"/>
          </a:xfrm>
        </p:spPr>
        <p:txBody>
          <a:bodyPr>
            <a:normAutofit/>
          </a:bodyPr>
          <a:lstStyle/>
          <a:p>
            <a:pPr algn="ctr"/>
            <a:r>
              <a:rPr lang="en-GB" sz="4000" dirty="0"/>
              <a:t>PGCert/Level7</a:t>
            </a:r>
            <a:br>
              <a:rPr lang="en-GB" sz="4000" dirty="0"/>
            </a:br>
            <a:r>
              <a:rPr lang="en-GB" sz="4000" dirty="0"/>
              <a:t>2023/24</a:t>
            </a:r>
            <a:br>
              <a:rPr lang="en-GB" sz="4000" b="1" dirty="0"/>
            </a:br>
            <a:br>
              <a:rPr lang="en-GB" sz="4000" b="1" dirty="0"/>
            </a:br>
            <a:br>
              <a:rPr lang="en-GB" sz="4000" b="1" dirty="0"/>
            </a:br>
            <a:r>
              <a:rPr lang="en-GB" sz="4000" dirty="0"/>
              <a:t>Assessment &amp; Planning for Pupil Progress in the Primary Classroom </a:t>
            </a:r>
            <a:r>
              <a:rPr lang="en-GB" sz="4000" b="1" dirty="0"/>
              <a:t>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490EE0-EE1A-AAFB-303C-193722E03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Judy Clarke February 2024</a:t>
            </a:r>
          </a:p>
        </p:txBody>
      </p:sp>
    </p:spTree>
    <p:extLst>
      <p:ext uri="{BB962C8B-B14F-4D97-AF65-F5344CB8AC3E}">
        <p14:creationId xmlns:p14="http://schemas.microsoft.com/office/powerpoint/2010/main" val="3805095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id="{583E69E1-D3C5-6840-8AAB-ED41D446AA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27" y="476672"/>
            <a:ext cx="2334047" cy="158417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2CA613-5DE3-4776-AE48-07D68CFAB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562-8924-4812-9C9F-1345C263009B}" type="slidenum">
              <a:rPr lang="en-GB" smtClean="0"/>
              <a:t>10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A2BC47-DFF0-214D-9A7A-FF100D536BA8}"/>
              </a:ext>
            </a:extLst>
          </p:cNvPr>
          <p:cNvSpPr txBox="1"/>
          <p:nvPr/>
        </p:nvSpPr>
        <p:spPr>
          <a:xfrm>
            <a:off x="6614556" y="27194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C51EB76-CAB1-4108-8C71-6B60F622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695" y="2276872"/>
            <a:ext cx="4103240" cy="3394904"/>
          </a:xfrm>
        </p:spPr>
        <p:txBody>
          <a:bodyPr>
            <a:normAutofit/>
          </a:bodyPr>
          <a:lstStyle/>
          <a:p>
            <a:pPr algn="ctr"/>
            <a:br>
              <a:rPr lang="en-GB" dirty="0"/>
            </a:br>
            <a:r>
              <a:rPr lang="en-GB" dirty="0"/>
              <a:t>Effective Feedback: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01359E-C2D4-4C15-94C3-807F252C4D56}"/>
              </a:ext>
            </a:extLst>
          </p:cNvPr>
          <p:cNvSpPr txBox="1"/>
          <p:nvPr/>
        </p:nvSpPr>
        <p:spPr>
          <a:xfrm>
            <a:off x="4871864" y="2028429"/>
            <a:ext cx="5976664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Research indicates that good feedback is timely and given as soon as possible</a:t>
            </a:r>
          </a:p>
          <a:p>
            <a:endParaRPr lang="en-GB" sz="2400" dirty="0">
              <a:highlight>
                <a:srgbClr val="FFFF00"/>
              </a:highlight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So, plan to feedback sooner, rather than later! </a:t>
            </a:r>
            <a:r>
              <a:rPr lang="en-GB" sz="2400" i="1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Whole Class Marking = immediate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</a:p>
          <a:p>
            <a:endParaRPr lang="en-GB" sz="20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Live </a:t>
            </a:r>
            <a:r>
              <a:rPr lang="en-GB" sz="2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Marking. Comments and observations to individuals/groups. Highlights = praise!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Mini plenaries to check understanding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Supplemented with individualised, written feedback, </a:t>
            </a:r>
            <a:r>
              <a:rPr lang="en-GB" sz="2000" b="1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as required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D5C8B5-FFB5-2130-1376-A8F5E3584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Judy Clarke February 2024</a:t>
            </a:r>
          </a:p>
        </p:txBody>
      </p:sp>
    </p:spTree>
    <p:extLst>
      <p:ext uri="{BB962C8B-B14F-4D97-AF65-F5344CB8AC3E}">
        <p14:creationId xmlns:p14="http://schemas.microsoft.com/office/powerpoint/2010/main" val="2012302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id="{583E69E1-D3C5-6840-8AAB-ED41D446AA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27" y="476672"/>
            <a:ext cx="2334047" cy="158417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2CA613-5DE3-4776-AE48-07D68CFAB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562-8924-4812-9C9F-1345C263009B}" type="slidenum">
              <a:rPr lang="en-GB" smtClean="0"/>
              <a:t>11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A2BC47-DFF0-214D-9A7A-FF100D536BA8}"/>
              </a:ext>
            </a:extLst>
          </p:cNvPr>
          <p:cNvSpPr txBox="1"/>
          <p:nvPr/>
        </p:nvSpPr>
        <p:spPr>
          <a:xfrm>
            <a:off x="6614556" y="27194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C51EB76-CAB1-4108-8C71-6B60F622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085" y="1959154"/>
            <a:ext cx="4103240" cy="3394904"/>
          </a:xfrm>
        </p:spPr>
        <p:txBody>
          <a:bodyPr>
            <a:normAutofit fontScale="90000"/>
          </a:bodyPr>
          <a:lstStyle/>
          <a:p>
            <a:pPr algn="ctr"/>
            <a:br>
              <a:rPr lang="en-GB" b="1" dirty="0"/>
            </a:br>
            <a:br>
              <a:rPr lang="en-GB" b="1" dirty="0"/>
            </a:br>
            <a:r>
              <a:rPr lang="en-GB" b="1" dirty="0"/>
              <a:t>Dylan Wiliam</a:t>
            </a:r>
            <a:br>
              <a:rPr lang="en-GB" b="1" dirty="0"/>
            </a:br>
            <a:br>
              <a:rPr lang="en-GB" b="1" dirty="0"/>
            </a:br>
            <a:r>
              <a:rPr lang="en-GB" b="1" dirty="0"/>
              <a:t>Educational Researcher:</a:t>
            </a:r>
            <a:br>
              <a:rPr lang="en-GB" b="1" dirty="0"/>
            </a:br>
            <a:r>
              <a:rPr lang="en-GB" b="1" dirty="0"/>
              <a:t>Former Teacher.</a:t>
            </a:r>
            <a:br>
              <a:rPr lang="en-GB" b="1" dirty="0"/>
            </a:br>
            <a:br>
              <a:rPr lang="en-GB" b="1" dirty="0"/>
            </a:br>
            <a:br>
              <a:rPr lang="en-GB" dirty="0"/>
            </a:b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01359E-C2D4-4C15-94C3-807F252C4D56}"/>
              </a:ext>
            </a:extLst>
          </p:cNvPr>
          <p:cNvSpPr txBox="1"/>
          <p:nvPr/>
        </p:nvSpPr>
        <p:spPr>
          <a:xfrm>
            <a:off x="4871864" y="2163889"/>
            <a:ext cx="5976664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Material from Dylan Wiliam widely available on YouTube.</a:t>
            </a:r>
          </a:p>
          <a:p>
            <a:endParaRPr lang="en-GB" sz="2400" dirty="0">
              <a:hlinkClick r:id="rId4"/>
            </a:endParaRPr>
          </a:p>
          <a:p>
            <a:r>
              <a:rPr lang="en-GB" sz="2400" dirty="0">
                <a:hlinkClick r:id="rId4"/>
              </a:rPr>
              <a:t>Dylan Wiliam: Formative assessment – YouTube</a:t>
            </a:r>
            <a:endParaRPr lang="en-GB" sz="2400" dirty="0"/>
          </a:p>
          <a:p>
            <a:endParaRPr lang="en-GB" sz="24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GB" sz="2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An accessible introduction….</a:t>
            </a:r>
          </a:p>
          <a:p>
            <a:endParaRPr lang="en-GB" sz="24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Website, including published papers:</a:t>
            </a:r>
          </a:p>
          <a:p>
            <a:r>
              <a:rPr lang="en-GB" sz="2000" dirty="0">
                <a:hlinkClick r:id="rId5"/>
              </a:rPr>
              <a:t>Welcome to Dylan Wiliam’s website</a:t>
            </a:r>
            <a:endParaRPr lang="en-GB" sz="20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GB" sz="2000" b="1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B9EB4AB-BA5F-3CA6-8A8F-021210142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Judy Clarke February 2024</a:t>
            </a:r>
          </a:p>
        </p:txBody>
      </p:sp>
    </p:spTree>
    <p:extLst>
      <p:ext uri="{BB962C8B-B14F-4D97-AF65-F5344CB8AC3E}">
        <p14:creationId xmlns:p14="http://schemas.microsoft.com/office/powerpoint/2010/main" val="2536204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id="{583E69E1-D3C5-6840-8AAB-ED41D446AA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27" y="476672"/>
            <a:ext cx="2334047" cy="158417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2CA613-5DE3-4776-AE48-07D68CFAB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562-8924-4812-9C9F-1345C263009B}" type="slidenum">
              <a:rPr lang="en-GB" smtClean="0"/>
              <a:t>12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A2BC47-DFF0-214D-9A7A-FF100D536BA8}"/>
              </a:ext>
            </a:extLst>
          </p:cNvPr>
          <p:cNvSpPr txBox="1"/>
          <p:nvPr/>
        </p:nvSpPr>
        <p:spPr>
          <a:xfrm>
            <a:off x="6614556" y="27194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C51EB76-CAB1-4108-8C71-6B60F622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598" y="908720"/>
            <a:ext cx="4103240" cy="3394904"/>
          </a:xfrm>
        </p:spPr>
        <p:txBody>
          <a:bodyPr>
            <a:normAutofit/>
          </a:bodyPr>
          <a:lstStyle/>
          <a:p>
            <a:pPr algn="ctr"/>
            <a:br>
              <a:rPr lang="en-GB" b="1" dirty="0"/>
            </a:br>
            <a:br>
              <a:rPr lang="en-GB" b="1" dirty="0"/>
            </a:br>
            <a:br>
              <a:rPr lang="en-GB" dirty="0"/>
            </a:b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B58020-47E2-4FA1-A2F0-B70219E75530}"/>
              </a:ext>
            </a:extLst>
          </p:cNvPr>
          <p:cNvSpPr txBox="1"/>
          <p:nvPr/>
        </p:nvSpPr>
        <p:spPr>
          <a:xfrm>
            <a:off x="1631504" y="2097638"/>
            <a:ext cx="921702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So: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>
                <a:solidFill>
                  <a:srgbClr val="FF0000"/>
                </a:solidFill>
              </a:rPr>
              <a:t>How often should teachers assess?</a:t>
            </a:r>
          </a:p>
          <a:p>
            <a:pPr algn="ctr"/>
            <a:endParaRPr lang="en-GB" sz="2400" dirty="0"/>
          </a:p>
          <a:p>
            <a:pPr algn="ctr"/>
            <a:endParaRPr lang="en-GB" sz="2400" dirty="0"/>
          </a:p>
          <a:p>
            <a:pPr algn="ctr"/>
            <a:r>
              <a:rPr lang="en-GB" sz="2400" b="1" i="1" dirty="0"/>
              <a:t>Minute by minute, day by day…</a:t>
            </a:r>
          </a:p>
          <a:p>
            <a:pPr algn="ctr"/>
            <a:r>
              <a:rPr lang="en-GB" sz="2400" b="1" i="1" dirty="0"/>
              <a:t>Use evidence about learning to adapt what happens in the classroom to meet student needs.</a:t>
            </a:r>
          </a:p>
          <a:p>
            <a:pPr algn="ctr"/>
            <a:r>
              <a:rPr lang="en-GB" sz="2400" dirty="0"/>
              <a:t>Dylan Wiliam</a:t>
            </a:r>
          </a:p>
          <a:p>
            <a:pPr algn="ctr"/>
            <a:r>
              <a:rPr lang="en-GB" sz="2000" dirty="0"/>
              <a:t> </a:t>
            </a:r>
            <a:endParaRPr lang="en-GB" sz="1200" dirty="0"/>
          </a:p>
          <a:p>
            <a:pPr algn="ctr"/>
            <a:r>
              <a:rPr lang="en-GB" sz="2000" dirty="0" err="1">
                <a:hlinkClick r:id="rId4"/>
              </a:rPr>
              <a:t>FormativeAssess.indd</a:t>
            </a:r>
            <a:r>
              <a:rPr lang="en-GB" sz="2000" dirty="0">
                <a:hlinkClick r:id="rId4"/>
              </a:rPr>
              <a:t> (ascd.org)</a:t>
            </a:r>
            <a:endParaRPr lang="en-GB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4C4F70-E621-42A1-063F-46E44C9EA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Judy Clarke February 2024</a:t>
            </a:r>
          </a:p>
        </p:txBody>
      </p:sp>
    </p:spTree>
    <p:extLst>
      <p:ext uri="{BB962C8B-B14F-4D97-AF65-F5344CB8AC3E}">
        <p14:creationId xmlns:p14="http://schemas.microsoft.com/office/powerpoint/2010/main" val="338500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id="{583E69E1-D3C5-6840-8AAB-ED41D446AA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27" y="476672"/>
            <a:ext cx="2334047" cy="158417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2CA613-5DE3-4776-AE48-07D68CFAB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562-8924-4812-9C9F-1345C263009B}" type="slidenum">
              <a:rPr lang="en-GB" smtClean="0"/>
              <a:t>13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A2BC47-DFF0-214D-9A7A-FF100D536BA8}"/>
              </a:ext>
            </a:extLst>
          </p:cNvPr>
          <p:cNvSpPr txBox="1"/>
          <p:nvPr/>
        </p:nvSpPr>
        <p:spPr>
          <a:xfrm>
            <a:off x="6614556" y="27194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C51EB76-CAB1-4108-8C71-6B60F622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081" y="902006"/>
            <a:ext cx="4103240" cy="3394904"/>
          </a:xfrm>
        </p:spPr>
        <p:txBody>
          <a:bodyPr>
            <a:normAutofit/>
          </a:bodyPr>
          <a:lstStyle/>
          <a:p>
            <a:pPr algn="ctr"/>
            <a:br>
              <a:rPr lang="en-GB" b="1" dirty="0"/>
            </a:br>
            <a:br>
              <a:rPr lang="en-GB" b="1" dirty="0"/>
            </a:br>
            <a:br>
              <a:rPr lang="en-GB" dirty="0"/>
            </a:br>
            <a:r>
              <a:rPr lang="en-GB" dirty="0"/>
              <a:t>Next Session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01359E-C2D4-4C15-94C3-807F252C4D56}"/>
              </a:ext>
            </a:extLst>
          </p:cNvPr>
          <p:cNvSpPr txBox="1"/>
          <p:nvPr/>
        </p:nvSpPr>
        <p:spPr>
          <a:xfrm>
            <a:off x="5159896" y="1844824"/>
            <a:ext cx="597666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Preparing for A2: Academic Writing Reminders </a:t>
            </a:r>
          </a:p>
          <a:p>
            <a:endParaRPr lang="en-GB" sz="2400" b="1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Towards Dialogic Teaching: Robin Alexander</a:t>
            </a:r>
          </a:p>
          <a:p>
            <a:endParaRPr lang="en-GB" sz="2400" b="1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GB" sz="2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Developing Formative Assessment: </a:t>
            </a:r>
          </a:p>
          <a:p>
            <a:r>
              <a:rPr lang="en-GB" sz="2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Self and Peer Assessment. </a:t>
            </a:r>
            <a:r>
              <a:rPr lang="en-GB" sz="24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Students as learning resources for one another, </a:t>
            </a:r>
            <a:r>
              <a:rPr lang="en-GB" sz="2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Dylan Wiliam</a:t>
            </a:r>
            <a:endParaRPr lang="en-GB" sz="2400" i="1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GB" sz="24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Summative and Formative Assessment.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788845D-01E7-B619-C906-A57E88136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Judy Clarke February 2024</a:t>
            </a:r>
          </a:p>
        </p:txBody>
      </p:sp>
    </p:spTree>
    <p:extLst>
      <p:ext uri="{BB962C8B-B14F-4D97-AF65-F5344CB8AC3E}">
        <p14:creationId xmlns:p14="http://schemas.microsoft.com/office/powerpoint/2010/main" val="278559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id="{583E69E1-D3C5-6840-8AAB-ED41D446AA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27" y="476672"/>
            <a:ext cx="2334047" cy="158417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2CA613-5DE3-4776-AE48-07D68CFAB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562-8924-4812-9C9F-1345C263009B}" type="slidenum">
              <a:rPr lang="en-GB" smtClean="0"/>
              <a:t>14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A2BC47-DFF0-214D-9A7A-FF100D536BA8}"/>
              </a:ext>
            </a:extLst>
          </p:cNvPr>
          <p:cNvSpPr txBox="1"/>
          <p:nvPr/>
        </p:nvSpPr>
        <p:spPr>
          <a:xfrm>
            <a:off x="6614556" y="27194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C51EB76-CAB1-4108-8C71-6B60F622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2052646"/>
            <a:ext cx="4103240" cy="3394904"/>
          </a:xfrm>
        </p:spPr>
        <p:txBody>
          <a:bodyPr>
            <a:normAutofit fontScale="90000"/>
          </a:bodyPr>
          <a:lstStyle/>
          <a:p>
            <a:pPr algn="ctr"/>
            <a:br>
              <a:rPr lang="en-GB" b="1" dirty="0"/>
            </a:br>
            <a:br>
              <a:rPr lang="en-GB" b="1" dirty="0"/>
            </a:br>
            <a:br>
              <a:rPr lang="en-GB" dirty="0"/>
            </a:br>
            <a:r>
              <a:rPr lang="en-GB" dirty="0"/>
              <a:t>Post Session Tasks</a:t>
            </a:r>
            <a:br>
              <a:rPr lang="en-GB" dirty="0"/>
            </a:br>
            <a:r>
              <a:rPr lang="en-GB" dirty="0"/>
              <a:t>1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01359E-C2D4-4C15-94C3-807F252C4D56}"/>
              </a:ext>
            </a:extLst>
          </p:cNvPr>
          <p:cNvSpPr txBox="1"/>
          <p:nvPr/>
        </p:nvSpPr>
        <p:spPr>
          <a:xfrm>
            <a:off x="5087888" y="1916832"/>
            <a:ext cx="597666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Investigate your school’s marking and feedback strategies</a:t>
            </a:r>
          </a:p>
          <a:p>
            <a:endParaRPr lang="en-GB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Audit forms of classroom feedback</a:t>
            </a:r>
          </a:p>
          <a:p>
            <a:endParaRPr lang="en-GB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GB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Identify tracking and reporting systems</a:t>
            </a:r>
          </a:p>
          <a:p>
            <a:endParaRPr lang="en-GB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Discuss value of moderation with class teacher/subject lead/mentor/link tutor</a:t>
            </a:r>
          </a:p>
          <a:p>
            <a:endParaRPr lang="en-GB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GB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Begin to plan for, record and evaluate formative assessment: AFL</a:t>
            </a:r>
          </a:p>
          <a:p>
            <a:endParaRPr lang="en-GB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Check Moodle regularly for updates</a:t>
            </a:r>
          </a:p>
          <a:p>
            <a:endParaRPr lang="en-GB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en-GB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Read!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1ABCEB8-0D95-1CE8-A4EE-F4C271E49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Judy Clarke February 2024</a:t>
            </a:r>
          </a:p>
        </p:txBody>
      </p:sp>
    </p:spTree>
    <p:extLst>
      <p:ext uri="{BB962C8B-B14F-4D97-AF65-F5344CB8AC3E}">
        <p14:creationId xmlns:p14="http://schemas.microsoft.com/office/powerpoint/2010/main" val="421736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id="{583E69E1-D3C5-6840-8AAB-ED41D446AA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27" y="476672"/>
            <a:ext cx="2334047" cy="158417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2CA613-5DE3-4776-AE48-07D68CFAB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562-8924-4812-9C9F-1345C263009B}" type="slidenum">
              <a:rPr lang="en-GB" smtClean="0"/>
              <a:t>15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A2BC47-DFF0-214D-9A7A-FF100D536BA8}"/>
              </a:ext>
            </a:extLst>
          </p:cNvPr>
          <p:cNvSpPr txBox="1"/>
          <p:nvPr/>
        </p:nvSpPr>
        <p:spPr>
          <a:xfrm>
            <a:off x="6614556" y="27194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C51EB76-CAB1-4108-8C71-6B60F622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1556792"/>
            <a:ext cx="4103240" cy="3394904"/>
          </a:xfrm>
        </p:spPr>
        <p:txBody>
          <a:bodyPr>
            <a:normAutofit fontScale="90000"/>
          </a:bodyPr>
          <a:lstStyle/>
          <a:p>
            <a:pPr algn="ctr"/>
            <a:br>
              <a:rPr lang="en-GB" b="1" dirty="0"/>
            </a:br>
            <a:br>
              <a:rPr lang="en-GB" b="1" dirty="0"/>
            </a:br>
            <a:br>
              <a:rPr lang="en-GB" dirty="0"/>
            </a:br>
            <a:r>
              <a:rPr lang="en-GB" dirty="0"/>
              <a:t>Post Session Tasks</a:t>
            </a:r>
            <a:br>
              <a:rPr lang="en-GB" dirty="0"/>
            </a:br>
            <a:r>
              <a:rPr lang="en-GB" dirty="0"/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01359E-C2D4-4C15-94C3-807F252C4D56}"/>
              </a:ext>
            </a:extLst>
          </p:cNvPr>
          <p:cNvSpPr txBox="1"/>
          <p:nvPr/>
        </p:nvSpPr>
        <p:spPr>
          <a:xfrm>
            <a:off x="5015880" y="2034953"/>
            <a:ext cx="5976664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What is Metacognition and Self-Regulated Learning?</a:t>
            </a:r>
          </a:p>
          <a:p>
            <a:endParaRPr lang="en-GB" sz="12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Identify research to support your arguments, including:</a:t>
            </a:r>
          </a:p>
          <a:p>
            <a:endParaRPr lang="en-GB" sz="1200" b="1" dirty="0">
              <a:solidFill>
                <a:srgbClr val="FF0000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GB" sz="1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EEF Guidance Report and References.</a:t>
            </a:r>
          </a:p>
          <a:p>
            <a:r>
              <a:rPr lang="en-GB" sz="1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Writers and advisers: Alex Quigley, Dylan Wiliam, Robin Alexander</a:t>
            </a:r>
          </a:p>
          <a:p>
            <a:endParaRPr lang="en-GB" sz="12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GB" sz="1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Chartered College: Impact Journal, Issue 14. </a:t>
            </a:r>
          </a:p>
          <a:p>
            <a:r>
              <a:rPr lang="en-GB" sz="16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But how and why does it work? </a:t>
            </a:r>
            <a:r>
              <a:rPr lang="en-GB" sz="1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 primary school study Into the impact of metacognitive strategies in disadvantaged learners, Kathryn Atkins and Jonathan Doherty </a:t>
            </a:r>
          </a:p>
          <a:p>
            <a:endParaRPr lang="en-GB" sz="12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GB" sz="16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Activating Thinking: </a:t>
            </a:r>
            <a:r>
              <a:rPr lang="en-GB" sz="1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Rob Coe: A Model for Great Teaching:</a:t>
            </a:r>
          </a:p>
          <a:p>
            <a:r>
              <a:rPr lang="en-GB" sz="1600" dirty="0">
                <a:hlinkClick r:id="rId4"/>
              </a:rPr>
              <a:t>A Model for Great Teaching - Evidence Based Education</a:t>
            </a:r>
            <a:endParaRPr lang="en-GB" sz="1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1ABCEB8-0D95-1CE8-A4EE-F4C271E49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Judy Clarke February 2024</a:t>
            </a:r>
          </a:p>
        </p:txBody>
      </p:sp>
    </p:spTree>
    <p:extLst>
      <p:ext uri="{BB962C8B-B14F-4D97-AF65-F5344CB8AC3E}">
        <p14:creationId xmlns:p14="http://schemas.microsoft.com/office/powerpoint/2010/main" val="3249259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id="{583E69E1-D3C5-6840-8AAB-ED41D446AA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27" y="476672"/>
            <a:ext cx="2334047" cy="158417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2CA613-5DE3-4776-AE48-07D68CFAB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562-8924-4812-9C9F-1345C263009B}" type="slidenum">
              <a:rPr lang="en-GB" smtClean="0"/>
              <a:t>16</a:t>
            </a:fld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C51EB76-CAB1-4108-8C71-6B60F622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2276872"/>
            <a:ext cx="4103240" cy="3394904"/>
          </a:xfrm>
        </p:spPr>
        <p:txBody>
          <a:bodyPr>
            <a:normAutofit fontScale="90000"/>
          </a:bodyPr>
          <a:lstStyle/>
          <a:p>
            <a:pPr algn="ctr"/>
            <a:br>
              <a:rPr lang="en-GB" b="1" dirty="0"/>
            </a:br>
            <a:r>
              <a:rPr lang="en-GB" b="1" dirty="0"/>
              <a:t>Model for Great Teaching </a:t>
            </a:r>
            <a:br>
              <a:rPr lang="en-GB" dirty="0"/>
            </a:br>
            <a:r>
              <a:rPr lang="en-GB" dirty="0"/>
              <a:t>1</a:t>
            </a:r>
            <a:br>
              <a:rPr lang="en-GB" sz="1200" dirty="0"/>
            </a:br>
            <a:br>
              <a:rPr lang="en-GB" sz="1200" dirty="0"/>
            </a:br>
            <a:r>
              <a:rPr lang="en-GB" sz="1300" dirty="0">
                <a:hlinkClick r:id="rId4"/>
              </a:rPr>
              <a:t>A Model for Great Teaching - Evidence Based Education</a:t>
            </a:r>
            <a:br>
              <a:rPr lang="en-GB" sz="4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1ABCEB8-0D95-1CE8-A4EE-F4C271E49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Judy Clarke February 2024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7E3034-FED8-0D62-0456-EB175FC34A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1944" y="1916832"/>
            <a:ext cx="4963143" cy="39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785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id="{583E69E1-D3C5-6840-8AAB-ED41D446AA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27" y="476672"/>
            <a:ext cx="2334047" cy="158417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2CA613-5DE3-4776-AE48-07D68CFAB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562-8924-4812-9C9F-1345C263009B}" type="slidenum">
              <a:rPr lang="en-GB" smtClean="0"/>
              <a:t>17</a:t>
            </a:fld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C51EB76-CAB1-4108-8C71-6B60F622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2276872"/>
            <a:ext cx="4103240" cy="3394904"/>
          </a:xfrm>
        </p:spPr>
        <p:txBody>
          <a:bodyPr>
            <a:normAutofit fontScale="90000"/>
          </a:bodyPr>
          <a:lstStyle/>
          <a:p>
            <a:pPr algn="ctr"/>
            <a:br>
              <a:rPr lang="en-GB" b="1" dirty="0"/>
            </a:br>
            <a:r>
              <a:rPr lang="en-GB" b="1" dirty="0"/>
              <a:t>Model for Great Teaching </a:t>
            </a:r>
            <a:br>
              <a:rPr lang="en-GB" dirty="0"/>
            </a:br>
            <a:r>
              <a:rPr lang="en-GB" dirty="0"/>
              <a:t>1</a:t>
            </a:r>
            <a:br>
              <a:rPr lang="en-GB" sz="1200" dirty="0"/>
            </a:br>
            <a:br>
              <a:rPr lang="en-GB" sz="1200" dirty="0"/>
            </a:br>
            <a:r>
              <a:rPr lang="en-GB" sz="1300" dirty="0">
                <a:hlinkClick r:id="rId4"/>
              </a:rPr>
              <a:t>A Model for Great Teaching - Evidence Based Education</a:t>
            </a:r>
            <a:br>
              <a:rPr lang="en-GB" sz="4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1ABCEB8-0D95-1CE8-A4EE-F4C271E49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Judy Clarke February 2024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787190-C13E-3E49-C95D-EB4C8758EA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6893" y="2060849"/>
            <a:ext cx="6425481" cy="4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601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id="{583E69E1-D3C5-6840-8AAB-ED41D446AA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27" y="476672"/>
            <a:ext cx="2334047" cy="158417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2CA613-5DE3-4776-AE48-07D68CFAB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562-8924-4812-9C9F-1345C263009B}" type="slidenum">
              <a:rPr lang="en-GB" smtClean="0"/>
              <a:t>18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A2BC47-DFF0-214D-9A7A-FF100D536BA8}"/>
              </a:ext>
            </a:extLst>
          </p:cNvPr>
          <p:cNvSpPr txBox="1"/>
          <p:nvPr/>
        </p:nvSpPr>
        <p:spPr>
          <a:xfrm>
            <a:off x="6614556" y="27194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C51EB76-CAB1-4108-8C71-6B60F622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2564904"/>
            <a:ext cx="4103240" cy="339490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Leeds Trinity Moodle and E Mails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01359E-C2D4-4C15-94C3-807F252C4D56}"/>
              </a:ext>
            </a:extLst>
          </p:cNvPr>
          <p:cNvSpPr txBox="1"/>
          <p:nvPr/>
        </p:nvSpPr>
        <p:spPr>
          <a:xfrm>
            <a:off x="4943872" y="2420888"/>
            <a:ext cx="597666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As previously:</a:t>
            </a:r>
          </a:p>
          <a:p>
            <a:endParaRPr lang="en-GB" sz="24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Check Moodle, at least, weekly (Monday)</a:t>
            </a:r>
          </a:p>
          <a:p>
            <a:endParaRPr lang="en-GB" sz="24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GB" sz="2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Announcements, including Moodle resource alerts, are delivered to LTU e mails</a:t>
            </a:r>
          </a:p>
          <a:p>
            <a:endParaRPr lang="en-GB" sz="24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GB" sz="2400" b="1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IT Issues: 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Contact Leeds Trinity IT Helpdesk 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helpdesk@leedstrinity.ac.uk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directly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0976B99-4054-0460-01A6-D7796C3B7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Judy Clarke February 2024</a:t>
            </a:r>
          </a:p>
        </p:txBody>
      </p:sp>
    </p:spTree>
    <p:extLst>
      <p:ext uri="{BB962C8B-B14F-4D97-AF65-F5344CB8AC3E}">
        <p14:creationId xmlns:p14="http://schemas.microsoft.com/office/powerpoint/2010/main" val="3921049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ubtitle 4">
            <a:extLst>
              <a:ext uri="{FF2B5EF4-FFF2-40B4-BE49-F238E27FC236}">
                <a16:creationId xmlns:a16="http://schemas.microsoft.com/office/drawing/2014/main" id="{EDA853B1-791E-477F-9673-57EFAEB9B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03909" y="1884580"/>
            <a:ext cx="5433196" cy="4418166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228600" algn="l" fontAlgn="auto">
              <a:spcAft>
                <a:spcPts val="0"/>
              </a:spcAft>
              <a:defRPr/>
            </a:pPr>
            <a:endParaRPr lang="en-US" altLang="en-US" dirty="0"/>
          </a:p>
          <a:p>
            <a:pPr marL="6858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An introduction to the differences between summative and formative assessment.</a:t>
            </a:r>
          </a:p>
          <a:p>
            <a:pPr marL="228600" algn="l" fontAlgn="auto">
              <a:spcAft>
                <a:spcPts val="0"/>
              </a:spcAft>
              <a:defRPr/>
            </a:pPr>
            <a:endParaRPr lang="en-US" altLang="en-US" sz="2800" dirty="0"/>
          </a:p>
          <a:p>
            <a:pPr marL="6858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rgbClr val="FF0000"/>
                </a:solidFill>
              </a:rPr>
              <a:t>An introduction to the principles of good feedback.</a:t>
            </a:r>
          </a:p>
          <a:p>
            <a:pPr marL="6858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2800" dirty="0"/>
          </a:p>
          <a:p>
            <a:pPr marL="6858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/>
              <a:t>Securing a </a:t>
            </a:r>
            <a:r>
              <a:rPr lang="en-US" altLang="en-US" sz="2800" dirty="0"/>
              <a:t>r</a:t>
            </a:r>
            <a:r>
              <a:rPr lang="en-US" altLang="en-US" sz="2800"/>
              <a:t>ecognition </a:t>
            </a:r>
            <a:r>
              <a:rPr lang="en-US" altLang="en-US" sz="2800" dirty="0"/>
              <a:t>of the value of feedback in closing gaps in learning.</a:t>
            </a:r>
          </a:p>
          <a:p>
            <a:pPr marL="5715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5165867-EE8E-4B58-992B-657983B5E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562-8924-4812-9C9F-1345C263009B}" type="slidenum">
              <a:rPr lang="en-GB" smtClean="0"/>
              <a:t>2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2D20254-426E-864F-96C8-7A7262E176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376" y="0"/>
            <a:ext cx="2466960" cy="1850220"/>
          </a:xfrm>
          <a:prstGeom prst="rect">
            <a:avLst/>
          </a:prstGeom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343CBAA4-9631-4E48-A193-7744DCEB6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1424" y="2204864"/>
            <a:ext cx="3851920" cy="2298290"/>
          </a:xfrm>
        </p:spPr>
        <p:txBody>
          <a:bodyPr>
            <a:normAutofit fontScale="90000"/>
          </a:bodyPr>
          <a:lstStyle/>
          <a:p>
            <a:br>
              <a:rPr lang="en-GB" b="1" dirty="0"/>
            </a:br>
            <a:r>
              <a:rPr lang="en-GB" sz="7300" dirty="0"/>
              <a:t>Outcomes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E22F2D-6FF5-E29B-9E06-421C43A71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Judy Clarke February 2024</a:t>
            </a:r>
          </a:p>
        </p:txBody>
      </p:sp>
    </p:spTree>
    <p:extLst>
      <p:ext uri="{BB962C8B-B14F-4D97-AF65-F5344CB8AC3E}">
        <p14:creationId xmlns:p14="http://schemas.microsoft.com/office/powerpoint/2010/main" val="1557005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ubtitle 4">
            <a:extLst>
              <a:ext uri="{FF2B5EF4-FFF2-40B4-BE49-F238E27FC236}">
                <a16:creationId xmlns:a16="http://schemas.microsoft.com/office/drawing/2014/main" id="{EDA853B1-791E-477F-9673-57EFAEB9B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03909" y="1884580"/>
            <a:ext cx="5433196" cy="44181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28600" algn="l" fontAlgn="auto">
              <a:spcAft>
                <a:spcPts val="0"/>
              </a:spcAft>
              <a:defRPr/>
            </a:pPr>
            <a:r>
              <a:rPr lang="en-US" altLang="en-US" sz="3600" dirty="0"/>
              <a:t>Summative Assessments</a:t>
            </a:r>
          </a:p>
          <a:p>
            <a:pPr marL="228600" algn="l" fontAlgn="auto">
              <a:spcAft>
                <a:spcPts val="0"/>
              </a:spcAft>
              <a:defRPr/>
            </a:pPr>
            <a:endParaRPr lang="en-US" altLang="en-US" sz="4000" dirty="0"/>
          </a:p>
          <a:p>
            <a:pPr marL="228600" algn="l" fontAlgn="auto">
              <a:spcAft>
                <a:spcPts val="0"/>
              </a:spcAft>
              <a:defRPr/>
            </a:pPr>
            <a:r>
              <a:rPr lang="en-US" altLang="en-US" sz="3600" dirty="0">
                <a:solidFill>
                  <a:srgbClr val="FF0000"/>
                </a:solidFill>
              </a:rPr>
              <a:t>High Stake Assessments</a:t>
            </a:r>
          </a:p>
          <a:p>
            <a:pPr marL="228600" algn="l" fontAlgn="auto">
              <a:spcAft>
                <a:spcPts val="0"/>
              </a:spcAft>
              <a:defRPr/>
            </a:pPr>
            <a:endParaRPr lang="en-US" altLang="en-US" sz="3200" dirty="0"/>
          </a:p>
          <a:p>
            <a:pPr marL="6858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dirty="0"/>
              <a:t>Only type of assessment?</a:t>
            </a:r>
          </a:p>
          <a:p>
            <a:pPr marL="6858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dirty="0"/>
              <a:t>Most effective type of assessment?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5165867-EE8E-4B58-992B-657983B5E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562-8924-4812-9C9F-1345C263009B}" type="slidenum">
              <a:rPr lang="en-GB" smtClean="0"/>
              <a:t>3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2D20254-426E-864F-96C8-7A7262E176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376" y="0"/>
            <a:ext cx="2466960" cy="1850220"/>
          </a:xfrm>
          <a:prstGeom prst="rect">
            <a:avLst/>
          </a:prstGeom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343CBAA4-9631-4E48-A193-7744DCEB6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1424" y="2204864"/>
            <a:ext cx="3851920" cy="2298290"/>
          </a:xfrm>
        </p:spPr>
        <p:txBody>
          <a:bodyPr>
            <a:normAutofit fontScale="90000"/>
          </a:bodyPr>
          <a:lstStyle/>
          <a:p>
            <a:br>
              <a:rPr lang="en-GB" b="1" dirty="0"/>
            </a:br>
            <a:r>
              <a:rPr lang="en-GB" dirty="0"/>
              <a:t>National Assessments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C2182D-5AB7-A0DF-0E45-B9C3D64FF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Judy Clarke February 2024</a:t>
            </a:r>
          </a:p>
        </p:txBody>
      </p:sp>
    </p:spTree>
    <p:extLst>
      <p:ext uri="{BB962C8B-B14F-4D97-AF65-F5344CB8AC3E}">
        <p14:creationId xmlns:p14="http://schemas.microsoft.com/office/powerpoint/2010/main" val="2469091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ubtitle 4">
            <a:extLst>
              <a:ext uri="{FF2B5EF4-FFF2-40B4-BE49-F238E27FC236}">
                <a16:creationId xmlns:a16="http://schemas.microsoft.com/office/drawing/2014/main" id="{EDA853B1-791E-477F-9673-57EFAEB9B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03909" y="1884580"/>
            <a:ext cx="5433196" cy="44181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28600" algn="l" fontAlgn="auto">
              <a:spcAft>
                <a:spcPts val="0"/>
              </a:spcAft>
              <a:defRPr/>
            </a:pPr>
            <a:r>
              <a:rPr lang="en-US" altLang="en-US" sz="3600" dirty="0"/>
              <a:t>Formative Assessments</a:t>
            </a:r>
          </a:p>
          <a:p>
            <a:pPr marL="228600" algn="l" fontAlgn="auto">
              <a:spcAft>
                <a:spcPts val="0"/>
              </a:spcAft>
              <a:defRPr/>
            </a:pPr>
            <a:endParaRPr lang="en-US" altLang="en-US" sz="4000" dirty="0"/>
          </a:p>
          <a:p>
            <a:pPr marL="228600" algn="l" fontAlgn="auto">
              <a:spcAft>
                <a:spcPts val="0"/>
              </a:spcAft>
              <a:defRPr/>
            </a:pPr>
            <a:r>
              <a:rPr lang="en-US" altLang="en-US" sz="3600" dirty="0">
                <a:solidFill>
                  <a:srgbClr val="FF0000"/>
                </a:solidFill>
              </a:rPr>
              <a:t>Low Stake Assessments</a:t>
            </a:r>
          </a:p>
          <a:p>
            <a:pPr marL="228600" algn="l" fontAlgn="auto">
              <a:spcAft>
                <a:spcPts val="0"/>
              </a:spcAft>
              <a:defRPr/>
            </a:pPr>
            <a:endParaRPr lang="en-US" altLang="en-US" sz="3200" dirty="0"/>
          </a:p>
          <a:p>
            <a:pPr marL="228600" algn="l" fontAlgn="auto">
              <a:spcAft>
                <a:spcPts val="0"/>
              </a:spcAft>
              <a:defRPr/>
            </a:pPr>
            <a:r>
              <a:rPr lang="en-US" altLang="en-US" sz="3200" b="1" dirty="0"/>
              <a:t>Examples?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5165867-EE8E-4B58-992B-657983B5E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562-8924-4812-9C9F-1345C263009B}" type="slidenum">
              <a:rPr lang="en-GB" smtClean="0"/>
              <a:t>4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2D20254-426E-864F-96C8-7A7262E176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376" y="0"/>
            <a:ext cx="2466960" cy="1850220"/>
          </a:xfrm>
          <a:prstGeom prst="rect">
            <a:avLst/>
          </a:prstGeom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343CBAA4-9631-4E48-A193-7744DCEB6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416" y="2944518"/>
            <a:ext cx="3851920" cy="2298290"/>
          </a:xfrm>
        </p:spPr>
        <p:txBody>
          <a:bodyPr>
            <a:normAutofit fontScale="90000"/>
          </a:bodyPr>
          <a:lstStyle/>
          <a:p>
            <a:br>
              <a:rPr lang="en-GB" b="1" dirty="0"/>
            </a:br>
            <a:r>
              <a:rPr lang="en-GB" dirty="0"/>
              <a:t>Classroom Teacher Led Assessments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4D410F-B35B-2907-5AB7-5ED559600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Judy Clarke February 2024</a:t>
            </a:r>
          </a:p>
        </p:txBody>
      </p:sp>
    </p:spTree>
    <p:extLst>
      <p:ext uri="{BB962C8B-B14F-4D97-AF65-F5344CB8AC3E}">
        <p14:creationId xmlns:p14="http://schemas.microsoft.com/office/powerpoint/2010/main" val="2684892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5165867-EE8E-4B58-992B-657983B5E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562-8924-4812-9C9F-1345C263009B}" type="slidenum">
              <a:rPr lang="en-GB" smtClean="0"/>
              <a:t>5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2D20254-426E-864F-96C8-7A7262E176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376" y="0"/>
            <a:ext cx="2466960" cy="1850220"/>
          </a:xfrm>
          <a:prstGeom prst="rect">
            <a:avLst/>
          </a:prstGeom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343CBAA4-9631-4E48-A193-7744DCEB6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400" y="1850220"/>
            <a:ext cx="10477164" cy="3883036"/>
          </a:xfrm>
        </p:spPr>
        <p:txBody>
          <a:bodyPr>
            <a:normAutofit fontScale="90000"/>
          </a:bodyPr>
          <a:lstStyle/>
          <a:p>
            <a:pPr algn="l"/>
            <a:br>
              <a:rPr lang="en-GB" sz="4800" dirty="0">
                <a:latin typeface="+mn-lt"/>
              </a:rPr>
            </a:br>
            <a:br>
              <a:rPr lang="en-GB" sz="4800" dirty="0">
                <a:latin typeface="+mn-lt"/>
              </a:rPr>
            </a:br>
            <a:br>
              <a:rPr lang="en-GB" sz="4800" dirty="0">
                <a:latin typeface="+mn-lt"/>
              </a:rPr>
            </a:br>
            <a:br>
              <a:rPr lang="en-GB" sz="4800" dirty="0">
                <a:latin typeface="+mn-lt"/>
              </a:rPr>
            </a:br>
            <a:br>
              <a:rPr lang="en-GB" sz="4800" dirty="0">
                <a:latin typeface="+mn-lt"/>
              </a:rPr>
            </a:br>
            <a:br>
              <a:rPr lang="en-GB" sz="4800" dirty="0">
                <a:latin typeface="+mn-lt"/>
              </a:rPr>
            </a:br>
            <a:br>
              <a:rPr lang="en-GB" sz="4800" dirty="0">
                <a:latin typeface="+mn-lt"/>
              </a:rPr>
            </a:br>
            <a:br>
              <a:rPr lang="en-GB" sz="4800" dirty="0">
                <a:latin typeface="+mn-lt"/>
              </a:rPr>
            </a:br>
            <a:r>
              <a:rPr lang="en-GB" sz="4800" b="1" dirty="0">
                <a:latin typeface="+mn-lt"/>
              </a:rPr>
              <a:t>The Power of Effective Feedback:</a:t>
            </a:r>
            <a:br>
              <a:rPr lang="en-GB" sz="4800" dirty="0">
                <a:latin typeface="+mn-lt"/>
              </a:rPr>
            </a:br>
            <a:r>
              <a:rPr lang="en-GB" sz="4800" dirty="0">
                <a:solidFill>
                  <a:srgbClr val="FF0000"/>
                </a:solidFill>
                <a:latin typeface="+mn-lt"/>
              </a:rPr>
              <a:t>Consider the impact when associated with low stake assessment…</a:t>
            </a:r>
            <a:br>
              <a:rPr lang="en-GB" sz="4800" dirty="0">
                <a:solidFill>
                  <a:srgbClr val="FF0000"/>
                </a:solidFill>
                <a:latin typeface="+mn-lt"/>
              </a:rPr>
            </a:br>
            <a:br>
              <a:rPr lang="en-GB" sz="2000" dirty="0">
                <a:solidFill>
                  <a:srgbClr val="FF0000"/>
                </a:solidFill>
                <a:latin typeface="+mn-lt"/>
              </a:rPr>
            </a:br>
            <a:r>
              <a:rPr lang="en-GB" sz="4800" dirty="0">
                <a:latin typeface="+mn-lt"/>
              </a:rPr>
              <a:t>Effective feedback closes the gap between where pupils are and where they are aiming to be…</a:t>
            </a:r>
            <a:endParaRPr lang="en-GB" sz="4800" dirty="0">
              <a:solidFill>
                <a:srgbClr val="FF0000"/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F735E3-A4F3-2F3A-46D4-B2DBCC81D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Judy Clarke February 2024</a:t>
            </a:r>
          </a:p>
        </p:txBody>
      </p:sp>
    </p:spTree>
    <p:extLst>
      <p:ext uri="{BB962C8B-B14F-4D97-AF65-F5344CB8AC3E}">
        <p14:creationId xmlns:p14="http://schemas.microsoft.com/office/powerpoint/2010/main" val="1050301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ubtitle 4">
            <a:extLst>
              <a:ext uri="{FF2B5EF4-FFF2-40B4-BE49-F238E27FC236}">
                <a16:creationId xmlns:a16="http://schemas.microsoft.com/office/drawing/2014/main" id="{EDA853B1-791E-477F-9673-57EFAEB9B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23992" y="1850220"/>
            <a:ext cx="5505204" cy="4052730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228600" algn="l" fontAlgn="auto">
              <a:spcAft>
                <a:spcPts val="0"/>
              </a:spcAft>
              <a:defRPr/>
            </a:pPr>
            <a:r>
              <a:rPr lang="en-GB" sz="3600" b="1" dirty="0"/>
              <a:t>What does good feedback/marking look like?</a:t>
            </a:r>
          </a:p>
          <a:p>
            <a:pPr marL="228600" algn="l" fontAlgn="auto">
              <a:spcAft>
                <a:spcPts val="0"/>
              </a:spcAft>
              <a:defRPr/>
            </a:pPr>
            <a:br>
              <a:rPr lang="en-GB" sz="3600" b="1" dirty="0"/>
            </a:br>
            <a:r>
              <a:rPr lang="en-GB" sz="3600" b="1" dirty="0">
                <a:solidFill>
                  <a:srgbClr val="FF0000"/>
                </a:solidFill>
              </a:rPr>
              <a:t>What is important?</a:t>
            </a:r>
          </a:p>
          <a:p>
            <a:pPr marL="228600" algn="l" fontAlgn="auto">
              <a:spcAft>
                <a:spcPts val="0"/>
              </a:spcAft>
              <a:defRPr/>
            </a:pPr>
            <a:r>
              <a:rPr lang="en-GB" sz="3600" b="1" dirty="0">
                <a:solidFill>
                  <a:srgbClr val="FF0000"/>
                </a:solidFill>
              </a:rPr>
              <a:t>What is the purpose?</a:t>
            </a:r>
            <a:br>
              <a:rPr lang="en-GB" sz="3600" dirty="0">
                <a:solidFill>
                  <a:srgbClr val="FF0000"/>
                </a:solidFill>
              </a:rPr>
            </a:br>
            <a:endParaRPr lang="en-GB" sz="3600" dirty="0">
              <a:solidFill>
                <a:srgbClr val="FF0000"/>
              </a:solidFill>
            </a:endParaRPr>
          </a:p>
          <a:p>
            <a:pPr marL="228600" algn="l" fontAlgn="auto">
              <a:spcAft>
                <a:spcPts val="0"/>
              </a:spcAft>
              <a:defRPr/>
            </a:pPr>
            <a:r>
              <a:rPr lang="en-GB" sz="3600" dirty="0"/>
              <a:t>Discuss…</a:t>
            </a:r>
            <a:endParaRPr lang="en-US" altLang="en-US" sz="3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5165867-EE8E-4B58-992B-657983B5E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562-8924-4812-9C9F-1345C263009B}" type="slidenum">
              <a:rPr lang="en-GB" smtClean="0"/>
              <a:t>6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2D20254-426E-864F-96C8-7A7262E176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376" y="0"/>
            <a:ext cx="2466960" cy="1850220"/>
          </a:xfrm>
          <a:prstGeom prst="rect">
            <a:avLst/>
          </a:prstGeom>
          <a:ln>
            <a:noFill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343CBAA4-9631-4E48-A193-7744DCEB6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7408" y="1988840"/>
            <a:ext cx="3851920" cy="4170498"/>
          </a:xfrm>
        </p:spPr>
        <p:txBody>
          <a:bodyPr>
            <a:normAutofit fontScale="90000"/>
          </a:bodyPr>
          <a:lstStyle/>
          <a:p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r>
              <a:rPr lang="en-GB" sz="4400" b="1" dirty="0"/>
              <a:t>5 Minute Group Discussion</a:t>
            </a:r>
            <a:br>
              <a:rPr lang="en-GB" sz="4400" dirty="0"/>
            </a:br>
            <a:br>
              <a:rPr lang="en-GB" sz="4400" dirty="0"/>
            </a:br>
            <a:r>
              <a:rPr lang="en-GB" sz="4400" b="1" dirty="0"/>
              <a:t>Please nominate another spokesperson</a:t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81B9A6-A6CE-6F40-39DA-79A8B2D67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Judy Clarke February 2024</a:t>
            </a:r>
          </a:p>
        </p:txBody>
      </p:sp>
    </p:spTree>
    <p:extLst>
      <p:ext uri="{BB962C8B-B14F-4D97-AF65-F5344CB8AC3E}">
        <p14:creationId xmlns:p14="http://schemas.microsoft.com/office/powerpoint/2010/main" val="774715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id="{583E69E1-D3C5-6840-8AAB-ED41D446AA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27" y="476672"/>
            <a:ext cx="2334047" cy="158417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2CA613-5DE3-4776-AE48-07D68CFAB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562-8924-4812-9C9F-1345C263009B}" type="slidenum">
              <a:rPr lang="en-GB" smtClean="0"/>
              <a:t>7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A2BC47-DFF0-214D-9A7A-FF100D536BA8}"/>
              </a:ext>
            </a:extLst>
          </p:cNvPr>
          <p:cNvSpPr txBox="1"/>
          <p:nvPr/>
        </p:nvSpPr>
        <p:spPr>
          <a:xfrm>
            <a:off x="6614556" y="27194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C51EB76-CAB1-4108-8C71-6B60F622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991257"/>
            <a:ext cx="4103240" cy="3456383"/>
          </a:xfrm>
        </p:spPr>
        <p:txBody>
          <a:bodyPr>
            <a:normAutofit/>
          </a:bodyPr>
          <a:lstStyle/>
          <a:p>
            <a:pPr algn="ctr"/>
            <a:br>
              <a:rPr lang="en-GB" b="1" dirty="0"/>
            </a:br>
            <a:br>
              <a:rPr lang="en-GB" b="1" dirty="0"/>
            </a:br>
            <a:br>
              <a:rPr lang="en-GB" dirty="0"/>
            </a:br>
            <a:r>
              <a:rPr lang="en-GB" dirty="0"/>
              <a:t>Validated by Research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01359E-C2D4-4C15-94C3-807F252C4D56}"/>
              </a:ext>
            </a:extLst>
          </p:cNvPr>
          <p:cNvSpPr txBox="1"/>
          <p:nvPr/>
        </p:nvSpPr>
        <p:spPr>
          <a:xfrm>
            <a:off x="4799856" y="1876183"/>
            <a:ext cx="59766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u="sng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GB" sz="2400" b="1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CD4D32-FCD4-46F7-85E6-B387BB914143}"/>
              </a:ext>
            </a:extLst>
          </p:cNvPr>
          <p:cNvSpPr txBox="1"/>
          <p:nvPr/>
        </p:nvSpPr>
        <p:spPr>
          <a:xfrm>
            <a:off x="5102783" y="2132856"/>
            <a:ext cx="59766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n-lt"/>
              </a:rPr>
              <a:t>Significant pieces of research discuss the importance of </a:t>
            </a:r>
            <a:r>
              <a:rPr lang="en-GB" sz="2000" b="1" dirty="0">
                <a:latin typeface="+mn-lt"/>
              </a:rPr>
              <a:t>the immediacy </a:t>
            </a:r>
            <a:r>
              <a:rPr lang="en-GB" sz="2000" dirty="0">
                <a:latin typeface="+mn-lt"/>
              </a:rPr>
              <a:t>of formative assessment. Authors include:</a:t>
            </a:r>
          </a:p>
          <a:p>
            <a:endParaRPr lang="en-GB" sz="20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+mn-lt"/>
              </a:rPr>
              <a:t>Dylan Wiliam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+mn-lt"/>
              </a:rPr>
              <a:t>Hattie and Timperley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+mn-lt"/>
              </a:rPr>
              <a:t>Shirley Clarke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+mn-lt"/>
              </a:rPr>
              <a:t>Education Endowment Foundation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D3E5B85-E7B5-79E5-870A-BEF60AADD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Judy Clarke February 2024</a:t>
            </a:r>
          </a:p>
        </p:txBody>
      </p:sp>
    </p:spTree>
    <p:extLst>
      <p:ext uri="{BB962C8B-B14F-4D97-AF65-F5344CB8AC3E}">
        <p14:creationId xmlns:p14="http://schemas.microsoft.com/office/powerpoint/2010/main" val="1674093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id="{583E69E1-D3C5-6840-8AAB-ED41D446AA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27" y="476672"/>
            <a:ext cx="2334047" cy="158417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2CA613-5DE3-4776-AE48-07D68CFAB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562-8924-4812-9C9F-1345C263009B}" type="slidenum">
              <a:rPr lang="en-GB" smtClean="0"/>
              <a:t>8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A2BC47-DFF0-214D-9A7A-FF100D536BA8}"/>
              </a:ext>
            </a:extLst>
          </p:cNvPr>
          <p:cNvSpPr txBox="1"/>
          <p:nvPr/>
        </p:nvSpPr>
        <p:spPr>
          <a:xfrm>
            <a:off x="6614556" y="27194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C51EB76-CAB1-4108-8C71-6B60F622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598" y="908720"/>
            <a:ext cx="4103240" cy="3394904"/>
          </a:xfrm>
        </p:spPr>
        <p:txBody>
          <a:bodyPr>
            <a:normAutofit/>
          </a:bodyPr>
          <a:lstStyle/>
          <a:p>
            <a:pPr algn="ctr"/>
            <a:br>
              <a:rPr lang="en-GB" b="1" dirty="0"/>
            </a:br>
            <a:br>
              <a:rPr lang="en-GB" b="1" dirty="0"/>
            </a:br>
            <a:br>
              <a:rPr lang="en-GB" dirty="0"/>
            </a:br>
            <a:r>
              <a:rPr lang="en-GB" dirty="0"/>
              <a:t>Research indicates: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01359E-C2D4-4C15-94C3-807F252C4D56}"/>
              </a:ext>
            </a:extLst>
          </p:cNvPr>
          <p:cNvSpPr txBox="1"/>
          <p:nvPr/>
        </p:nvSpPr>
        <p:spPr>
          <a:xfrm>
            <a:off x="4799856" y="1876183"/>
            <a:ext cx="597666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sz="28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Poor feedback </a:t>
            </a:r>
            <a:r>
              <a:rPr lang="en-GB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is:</a:t>
            </a:r>
          </a:p>
          <a:p>
            <a:endParaRPr lang="en-GB" sz="28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an abstract mark</a:t>
            </a:r>
          </a:p>
          <a:p>
            <a:endParaRPr lang="en-GB" sz="2800" b="1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Generalised:</a:t>
            </a:r>
          </a:p>
          <a:p>
            <a:r>
              <a:rPr lang="en-GB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i="1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This is a poor/good piece of writing 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is a value judgement.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Please use more paragraphs </a:t>
            </a:r>
            <a:r>
              <a:rPr lang="en-GB" sz="2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is advice, not constructive feedback.</a:t>
            </a:r>
            <a:endParaRPr lang="en-GB" sz="2000" b="1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376CAEC-6813-B4A9-A5EC-2309593E3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Judy Clarke February 2024</a:t>
            </a:r>
          </a:p>
        </p:txBody>
      </p:sp>
    </p:spTree>
    <p:extLst>
      <p:ext uri="{BB962C8B-B14F-4D97-AF65-F5344CB8AC3E}">
        <p14:creationId xmlns:p14="http://schemas.microsoft.com/office/powerpoint/2010/main" val="4073173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id="{583E69E1-D3C5-6840-8AAB-ED41D446AA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27" y="476672"/>
            <a:ext cx="2334047" cy="158417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2CA613-5DE3-4776-AE48-07D68CFAB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562-8924-4812-9C9F-1345C263009B}" type="slidenum">
              <a:rPr lang="en-GB" smtClean="0"/>
              <a:t>9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A2BC47-DFF0-214D-9A7A-FF100D536BA8}"/>
              </a:ext>
            </a:extLst>
          </p:cNvPr>
          <p:cNvSpPr txBox="1"/>
          <p:nvPr/>
        </p:nvSpPr>
        <p:spPr>
          <a:xfrm>
            <a:off x="6614556" y="27194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C51EB76-CAB1-4108-8C71-6B60F622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598" y="908720"/>
            <a:ext cx="4103240" cy="3394904"/>
          </a:xfrm>
        </p:spPr>
        <p:txBody>
          <a:bodyPr>
            <a:normAutofit/>
          </a:bodyPr>
          <a:lstStyle/>
          <a:p>
            <a:pPr algn="ctr"/>
            <a:br>
              <a:rPr lang="en-GB" b="1" dirty="0"/>
            </a:br>
            <a:br>
              <a:rPr lang="en-GB" b="1" dirty="0"/>
            </a:br>
            <a:br>
              <a:rPr lang="en-GB" dirty="0"/>
            </a:br>
            <a:r>
              <a:rPr lang="en-GB" dirty="0"/>
              <a:t>Research indicates: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01359E-C2D4-4C15-94C3-807F252C4D56}"/>
              </a:ext>
            </a:extLst>
          </p:cNvPr>
          <p:cNvSpPr txBox="1"/>
          <p:nvPr/>
        </p:nvSpPr>
        <p:spPr>
          <a:xfrm>
            <a:off x="4799856" y="1876183"/>
            <a:ext cx="597666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Good f</a:t>
            </a:r>
            <a:r>
              <a:rPr lang="en-GB" sz="20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eedback </a:t>
            </a:r>
            <a:r>
              <a:rPr lang="en-GB" sz="2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has the power to improve teaching and learning. It must:</a:t>
            </a:r>
            <a:endParaRPr lang="en-GB" sz="20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GB" sz="1600" b="1" u="sng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address the learning context, relating specifically to the task. How to do the task more effectively?</a:t>
            </a:r>
          </a:p>
          <a:p>
            <a:endParaRPr lang="en-GB" sz="1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address faulty interpretations, not a total lack of understanding. Therefore, restructures understanding, enabling pupil to progress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target students at the correct level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create a supportive evidence trail.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GB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Hattie, J and Timperley, H (2007) The Power of Feedback. </a:t>
            </a:r>
            <a:r>
              <a:rPr lang="en-GB" sz="14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Review of Educational Research</a:t>
            </a:r>
            <a:r>
              <a:rPr lang="en-GB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Vol 77, No. 1, pp. 81 -112</a:t>
            </a:r>
            <a:endParaRPr lang="en-GB" sz="1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40DEE8-726C-5BE0-72E7-A6CF5AF53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Judy Clarke February 2024</a:t>
            </a:r>
          </a:p>
        </p:txBody>
      </p:sp>
    </p:spTree>
    <p:extLst>
      <p:ext uri="{BB962C8B-B14F-4D97-AF65-F5344CB8AC3E}">
        <p14:creationId xmlns:p14="http://schemas.microsoft.com/office/powerpoint/2010/main" val="424544761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5657</TotalTime>
  <Words>1271</Words>
  <Application>Microsoft Office PowerPoint</Application>
  <PresentationFormat>Widescreen</PresentationFormat>
  <Paragraphs>243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Candara</vt:lpstr>
      <vt:lpstr>Blank Presentation</vt:lpstr>
      <vt:lpstr>Office Theme</vt:lpstr>
      <vt:lpstr>PGCert/Level7 2023/24   Assessment &amp; Planning for Pupil Progress in the Primary Classroom 2</vt:lpstr>
      <vt:lpstr> Outcomes</vt:lpstr>
      <vt:lpstr> National Assessments</vt:lpstr>
      <vt:lpstr> Classroom Teacher Led Assessments</vt:lpstr>
      <vt:lpstr>        The Power of Effective Feedback: Consider the impact when associated with low stake assessment…  Effective feedback closes the gap between where pupils are and where they are aiming to be…</vt:lpstr>
      <vt:lpstr>   5 Minute Group Discussion  Please nominate another spokesperson </vt:lpstr>
      <vt:lpstr>   Validated by Research</vt:lpstr>
      <vt:lpstr>   Research indicates:</vt:lpstr>
      <vt:lpstr>   Research indicates:</vt:lpstr>
      <vt:lpstr> Effective Feedback:</vt:lpstr>
      <vt:lpstr>  Dylan Wiliam  Educational Researcher: Former Teacher.   </vt:lpstr>
      <vt:lpstr>   </vt:lpstr>
      <vt:lpstr>   Next Session</vt:lpstr>
      <vt:lpstr>   Post Session Tasks 1  </vt:lpstr>
      <vt:lpstr>   Post Session Tasks 2</vt:lpstr>
      <vt:lpstr> Model for Great Teaching  1  A Model for Great Teaching - Evidence Based Education </vt:lpstr>
      <vt:lpstr> Model for Great Teaching  1  A Model for Great Teaching - Evidence Based Education </vt:lpstr>
      <vt:lpstr>Leeds Trinity Moodle and E Mails</vt:lpstr>
    </vt:vector>
  </TitlesOfParts>
  <Company>Leeds Trinity and All Saints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Tasc</dc:creator>
  <cp:lastModifiedBy>Judy Clarke</cp:lastModifiedBy>
  <cp:revision>248</cp:revision>
  <cp:lastPrinted>2022-01-16T17:43:07Z</cp:lastPrinted>
  <dcterms:created xsi:type="dcterms:W3CDTF">2009-09-07T11:42:36Z</dcterms:created>
  <dcterms:modified xsi:type="dcterms:W3CDTF">2024-02-22T12:41:47Z</dcterms:modified>
</cp:coreProperties>
</file>