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sldIdLst>
    <p:sldId id="449" r:id="rId5"/>
    <p:sldId id="505" r:id="rId6"/>
    <p:sldId id="517" r:id="rId7"/>
    <p:sldId id="509" r:id="rId8"/>
    <p:sldId id="519" r:id="rId9"/>
    <p:sldId id="520" r:id="rId10"/>
    <p:sldId id="522" r:id="rId11"/>
    <p:sldId id="523" r:id="rId12"/>
    <p:sldId id="506" r:id="rId13"/>
    <p:sldId id="524" r:id="rId14"/>
    <p:sldId id="525" r:id="rId15"/>
    <p:sldId id="526" r:id="rId16"/>
    <p:sldId id="521" r:id="rId17"/>
    <p:sldId id="507" r:id="rId18"/>
    <p:sldId id="511" r:id="rId19"/>
    <p:sldId id="508" r:id="rId20"/>
    <p:sldId id="527" r:id="rId21"/>
    <p:sldId id="675" r:id="rId22"/>
    <p:sldId id="648" r:id="rId23"/>
    <p:sldId id="651" r:id="rId24"/>
    <p:sldId id="652" r:id="rId25"/>
    <p:sldId id="676" r:id="rId26"/>
    <p:sldId id="661" r:id="rId27"/>
    <p:sldId id="662" r:id="rId28"/>
    <p:sldId id="644" r:id="rId29"/>
    <p:sldId id="646" r:id="rId30"/>
    <p:sldId id="663" r:id="rId31"/>
    <p:sldId id="664" r:id="rId32"/>
    <p:sldId id="543" r:id="rId33"/>
    <p:sldId id="545" r:id="rId34"/>
    <p:sldId id="647" r:id="rId35"/>
    <p:sldId id="672" r:id="rId36"/>
    <p:sldId id="665" r:id="rId37"/>
    <p:sldId id="669" r:id="rId38"/>
    <p:sldId id="670" r:id="rId39"/>
    <p:sldId id="671" r:id="rId40"/>
    <p:sldId id="667" r:id="rId41"/>
    <p:sldId id="668" r:id="rId42"/>
    <p:sldId id="673" r:id="rId43"/>
    <p:sldId id="674" r:id="rId44"/>
    <p:sldId id="677" r:id="rId45"/>
    <p:sldId id="678" r:id="rId46"/>
    <p:sldId id="679" r:id="rId47"/>
    <p:sldId id="395" r:id="rId48"/>
    <p:sldId id="680" r:id="rId49"/>
    <p:sldId id="689" r:id="rId50"/>
    <p:sldId id="682" r:id="rId51"/>
    <p:sldId id="683" r:id="rId52"/>
    <p:sldId id="685" r:id="rId53"/>
    <p:sldId id="686" r:id="rId54"/>
    <p:sldId id="690" r:id="rId55"/>
    <p:sldId id="688" r:id="rId56"/>
    <p:sldId id="687" r:id="rId57"/>
    <p:sldId id="593" r:id="rId58"/>
    <p:sldId id="592" r:id="rId59"/>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082"/>
    <a:srgbClr val="1B1A69"/>
    <a:srgbClr val="F7C901"/>
    <a:srgbClr val="BDD7EE"/>
    <a:srgbClr val="DAF8FF"/>
    <a:srgbClr val="FDB614"/>
    <a:srgbClr val="FF8824"/>
    <a:srgbClr val="FB5B43"/>
    <a:srgbClr val="67C3D2"/>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83808" autoAdjust="0"/>
  </p:normalViewPr>
  <p:slideViewPr>
    <p:cSldViewPr snapToGrid="0">
      <p:cViewPr varScale="1">
        <p:scale>
          <a:sx n="57" d="100"/>
          <a:sy n="57" d="100"/>
        </p:scale>
        <p:origin x="940" y="3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7903A0A9-EB75-4CF4-99B9-FABC4CE45805}" type="datetimeFigureOut">
              <a:rPr lang="en-GB" smtClean="0"/>
              <a:t>25/01/2024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BEAEF52-9C05-4616-A39C-1700E0579A5E}" type="slidenum">
              <a:rPr lang="en-GB" smtClean="0"/>
              <a:t>‹#›</a:t>
            </a:fld>
            <a:endParaRPr lang="en-GB"/>
          </a:p>
        </p:txBody>
      </p:sp>
    </p:spTree>
    <p:extLst>
      <p:ext uri="{BB962C8B-B14F-4D97-AF65-F5344CB8AC3E}">
        <p14:creationId xmlns:p14="http://schemas.microsoft.com/office/powerpoint/2010/main" val="21193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AEF52-9C05-4616-A39C-1700E0579A5E}" type="slidenum">
              <a:rPr lang="en-GB" smtClean="0"/>
              <a:t>16</a:t>
            </a:fld>
            <a:endParaRPr lang="en-GB"/>
          </a:p>
        </p:txBody>
      </p:sp>
    </p:spTree>
    <p:extLst>
      <p:ext uri="{BB962C8B-B14F-4D97-AF65-F5344CB8AC3E}">
        <p14:creationId xmlns:p14="http://schemas.microsoft.com/office/powerpoint/2010/main" val="351540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don’t teach individual sports - e.g. we don’t teach </a:t>
            </a:r>
            <a:r>
              <a:rPr lang="en-GB" i="1" dirty="0"/>
              <a:t>football </a:t>
            </a:r>
            <a:r>
              <a:rPr lang="en-GB" i="0" dirty="0"/>
              <a:t>– we teach transferable skills that can be used across a range of sports.</a:t>
            </a:r>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33</a:t>
            </a:fld>
            <a:endParaRPr lang="en-GB"/>
          </a:p>
        </p:txBody>
      </p:sp>
    </p:spTree>
    <p:extLst>
      <p:ext uri="{BB962C8B-B14F-4D97-AF65-F5344CB8AC3E}">
        <p14:creationId xmlns:p14="http://schemas.microsoft.com/office/powerpoint/2010/main" val="281138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A3 paper - In groups, organise the sports into each category.</a:t>
            </a:r>
          </a:p>
        </p:txBody>
      </p:sp>
      <p:sp>
        <p:nvSpPr>
          <p:cNvPr id="4" name="Slide Number Placeholder 3"/>
          <p:cNvSpPr>
            <a:spLocks noGrp="1"/>
          </p:cNvSpPr>
          <p:nvPr>
            <p:ph type="sldNum" sz="quarter" idx="5"/>
          </p:nvPr>
        </p:nvSpPr>
        <p:spPr/>
        <p:txBody>
          <a:bodyPr/>
          <a:lstStyle/>
          <a:p>
            <a:fld id="{4BEAEF52-9C05-4616-A39C-1700E0579A5E}" type="slidenum">
              <a:rPr lang="en-GB" smtClean="0"/>
              <a:t>37</a:t>
            </a:fld>
            <a:endParaRPr lang="en-GB"/>
          </a:p>
        </p:txBody>
      </p:sp>
    </p:spTree>
    <p:extLst>
      <p:ext uri="{BB962C8B-B14F-4D97-AF65-F5344CB8AC3E}">
        <p14:creationId xmlns:p14="http://schemas.microsoft.com/office/powerpoint/2010/main" val="2067314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38</a:t>
            </a:fld>
            <a:endParaRPr lang="en-GB"/>
          </a:p>
        </p:txBody>
      </p:sp>
    </p:spTree>
    <p:extLst>
      <p:ext uri="{BB962C8B-B14F-4D97-AF65-F5344CB8AC3E}">
        <p14:creationId xmlns:p14="http://schemas.microsoft.com/office/powerpoint/2010/main" val="763544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notice – same skills being taught across a range of sports and </a:t>
            </a:r>
            <a:r>
              <a:rPr lang="en-GB" dirty="0" err="1"/>
              <a:t>avtivities</a:t>
            </a:r>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40</a:t>
            </a:fld>
            <a:endParaRPr lang="en-GB"/>
          </a:p>
        </p:txBody>
      </p:sp>
    </p:spTree>
    <p:extLst>
      <p:ext uri="{BB962C8B-B14F-4D97-AF65-F5344CB8AC3E}">
        <p14:creationId xmlns:p14="http://schemas.microsoft.com/office/powerpoint/2010/main" val="3934255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Coverage? What might determine the order of units?</a:t>
            </a:r>
          </a:p>
        </p:txBody>
      </p:sp>
      <p:sp>
        <p:nvSpPr>
          <p:cNvPr id="4" name="Slide Number Placeholder 3"/>
          <p:cNvSpPr>
            <a:spLocks noGrp="1"/>
          </p:cNvSpPr>
          <p:nvPr>
            <p:ph type="sldNum" sz="quarter" idx="5"/>
          </p:nvPr>
        </p:nvSpPr>
        <p:spPr/>
        <p:txBody>
          <a:bodyPr/>
          <a:lstStyle/>
          <a:p>
            <a:fld id="{4BEAEF52-9C05-4616-A39C-1700E0579A5E}" type="slidenum">
              <a:rPr lang="en-GB" smtClean="0"/>
              <a:t>42</a:t>
            </a:fld>
            <a:endParaRPr lang="en-GB"/>
          </a:p>
        </p:txBody>
      </p:sp>
    </p:spTree>
    <p:extLst>
      <p:ext uri="{BB962C8B-B14F-4D97-AF65-F5344CB8AC3E}">
        <p14:creationId xmlns:p14="http://schemas.microsoft.com/office/powerpoint/2010/main" val="4009394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a:t>
            </a:r>
            <a:r>
              <a:rPr lang="en-GB" baseline="0" dirty="0"/>
              <a:t> are the significant changes between each age?</a:t>
            </a:r>
            <a:endParaRPr lang="en-GB" dirty="0"/>
          </a:p>
        </p:txBody>
      </p:sp>
      <p:sp>
        <p:nvSpPr>
          <p:cNvPr id="4" name="Slide Number Placeholder 3"/>
          <p:cNvSpPr>
            <a:spLocks noGrp="1"/>
          </p:cNvSpPr>
          <p:nvPr>
            <p:ph type="sldNum" sz="quarter" idx="5"/>
          </p:nvPr>
        </p:nvSpPr>
        <p:spPr/>
        <p:txBody>
          <a:bodyPr/>
          <a:lstStyle/>
          <a:p>
            <a:fld id="{4BEAEF52-9C05-4616-A39C-1700E0579A5E}" type="slidenum">
              <a:rPr lang="en-GB" smtClean="0"/>
              <a:t>43</a:t>
            </a:fld>
            <a:endParaRPr lang="en-GB"/>
          </a:p>
        </p:txBody>
      </p:sp>
    </p:spTree>
    <p:extLst>
      <p:ext uri="{BB962C8B-B14F-4D97-AF65-F5344CB8AC3E}">
        <p14:creationId xmlns:p14="http://schemas.microsoft.com/office/powerpoint/2010/main" val="4009394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organisers, Core Tasks, Vocabulary List,</a:t>
            </a:r>
            <a:r>
              <a:rPr lang="en-GB" baseline="0" dirty="0"/>
              <a:t> STEP, Assessment Document for their Unit</a:t>
            </a:r>
            <a:endParaRPr lang="en-GB" dirty="0"/>
          </a:p>
        </p:txBody>
      </p:sp>
      <p:sp>
        <p:nvSpPr>
          <p:cNvPr id="4" name="Slide Number Placeholder 3"/>
          <p:cNvSpPr>
            <a:spLocks noGrp="1"/>
          </p:cNvSpPr>
          <p:nvPr>
            <p:ph type="sldNum" sz="quarter" idx="10"/>
          </p:nvPr>
        </p:nvSpPr>
        <p:spPr/>
        <p:txBody>
          <a:bodyPr/>
          <a:lstStyle/>
          <a:p>
            <a:fld id="{4BEAEF52-9C05-4616-A39C-1700E0579A5E}" type="slidenum">
              <a:rPr lang="en-GB" smtClean="0"/>
              <a:t>53</a:t>
            </a:fld>
            <a:endParaRPr lang="en-GB"/>
          </a:p>
        </p:txBody>
      </p:sp>
    </p:spTree>
    <p:extLst>
      <p:ext uri="{BB962C8B-B14F-4D97-AF65-F5344CB8AC3E}">
        <p14:creationId xmlns:p14="http://schemas.microsoft.com/office/powerpoint/2010/main" val="364207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6512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1EB4-F472-4602-AC63-C25E1F9EE2B5}"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74123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521369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00093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r="6551"/>
          <a:stretch/>
        </p:blipFill>
        <p:spPr>
          <a:xfrm>
            <a:off x="7100637" y="247649"/>
            <a:ext cx="5091364" cy="5543551"/>
          </a:xfrm>
          <a:prstGeom prst="rect">
            <a:avLst/>
          </a:prstGeom>
        </p:spPr>
      </p:pic>
      <p:sp>
        <p:nvSpPr>
          <p:cNvPr id="3" name="Date Placeholder 2"/>
          <p:cNvSpPr>
            <a:spLocks noGrp="1"/>
          </p:cNvSpPr>
          <p:nvPr>
            <p:ph type="dt" sz="half" idx="10"/>
          </p:nvPr>
        </p:nvSpPr>
        <p:spPr/>
        <p:txBody>
          <a:bodyPr/>
          <a:lstStyle/>
          <a:p>
            <a:fld id="{0DAF1EB4-F472-4602-AC63-C25E1F9EE2B5}" type="datetimeFigureOut">
              <a:rPr lang="en-GB" smtClean="0"/>
              <a:t>25/01/2024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95056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33949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1EB4-F472-4602-AC63-C25E1F9EE2B5}"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82481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AF1EB4-F472-4602-AC63-C25E1F9EE2B5}"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75952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AF1EB4-F472-4602-AC63-C25E1F9EE2B5}" type="datetimeFigureOut">
              <a:rPr lang="en-GB" smtClean="0"/>
              <a:t>25/01/2024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189856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AF1EB4-F472-4602-AC63-C25E1F9EE2B5}" type="datetimeFigureOut">
              <a:rPr lang="en-GB" smtClean="0"/>
              <a:t>25/01/2024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92719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1EB4-F472-4602-AC63-C25E1F9EE2B5}" type="datetimeFigureOut">
              <a:rPr lang="en-GB" smtClean="0"/>
              <a:t>25/01/2024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46038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1EB4-F472-4602-AC63-C25E1F9EE2B5}"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159333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F1EB4-F472-4602-AC63-C25E1F9EE2B5}" type="datetimeFigureOut">
              <a:rPr lang="en-GB" smtClean="0"/>
              <a:t>25/01/2024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C62EF-549E-450B-AC97-E23285B73974}" type="slidenum">
              <a:rPr lang="en-GB" smtClean="0"/>
              <a:t>‹#›</a:t>
            </a:fld>
            <a:endParaRPr lang="en-GB"/>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721911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15.xml"/><Relationship Id="rId5" Type="http://schemas.openxmlformats.org/officeDocument/2006/relationships/image" Target="../media/image8.png"/><Relationship Id="rId4" Type="http://schemas.openxmlformats.org/officeDocument/2006/relationships/hyperlink" Target="https://assets.publishing.service.gov.uk/government/uploads/system/uploads/attachment_data/file/843676/Initial_teacher_training_core_content_framework.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hyperlink" Target="https://dera.ioe.ac.uk/13804/1/physicaleducationpe.pdf" TargetMode="External"/><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hyperlink" Target="https://assets.publishing.service.gov.uk/government/uploads/system/uploads/attachment_data/file/239040/PRIMARY_national_curriculum_-_Physical_education.pdf" TargetMode="External"/><Relationship Id="rId5" Type="http://schemas.microsoft.com/office/2007/relationships/hdphoto" Target="../media/hdphoto1.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607169"/>
            <a:ext cx="12122727" cy="808361"/>
          </a:xfrm>
        </p:spPr>
        <p:txBody>
          <a:bodyPr>
            <a:noAutofit/>
          </a:bodyPr>
          <a:lstStyle/>
          <a:p>
            <a:r>
              <a:rPr lang="en-GB" sz="4000" b="1" spc="200" dirty="0">
                <a:solidFill>
                  <a:srgbClr val="FDE001"/>
                </a:solidFill>
              </a:rPr>
              <a:t>PE</a:t>
            </a:r>
          </a:p>
        </p:txBody>
      </p:sp>
      <p:sp>
        <p:nvSpPr>
          <p:cNvPr id="2" name="Rectangle 1"/>
          <p:cNvSpPr/>
          <p:nvPr/>
        </p:nvSpPr>
        <p:spPr>
          <a:xfrm>
            <a:off x="257174" y="97381"/>
            <a:ext cx="11760200" cy="7344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indent="92075" algn="ctr"/>
            <a:r>
              <a:rPr lang="en-GB" sz="4400" b="1" dirty="0">
                <a:solidFill>
                  <a:srgbClr val="FEE001"/>
                </a:solidFill>
                <a:latin typeface="Tw Cen MT" panose="020B0602020104020603" pitchFamily="34" charset="0"/>
              </a:rPr>
              <a:t>Central Training: </a:t>
            </a:r>
            <a:r>
              <a:rPr lang="en-GB" sz="4400" dirty="0">
                <a:solidFill>
                  <a:srgbClr val="FEE001"/>
                </a:solidFill>
                <a:latin typeface="Tw Cen MT" panose="020B0602020104020603" pitchFamily="34" charset="0"/>
              </a:rPr>
              <a:t>General Professional Studies</a:t>
            </a:r>
          </a:p>
        </p:txBody>
      </p:sp>
      <p:pic>
        <p:nvPicPr>
          <p:cNvPr id="2050" name="Picture 2" descr="Ofsted Outstanding Logo | Aylesbury Town Counc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4" y="97381"/>
            <a:ext cx="733251" cy="734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78538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Evidence Statements: </a:t>
            </a:r>
            <a:r>
              <a:rPr lang="en-GB" sz="4400" dirty="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24529" y="5099909"/>
            <a:ext cx="5415859" cy="409023"/>
          </a:xfrm>
          <a:prstGeom prst="rect">
            <a:avLst/>
          </a:prstGeom>
          <a:noFill/>
        </p:spPr>
        <p:txBody>
          <a:bodyPr wrap="square" rtlCol="0">
            <a:spAutoFit/>
          </a:bodyPr>
          <a:lstStyle/>
          <a:p>
            <a:pPr>
              <a:lnSpc>
                <a:spcPct val="85000"/>
              </a:lnSpc>
              <a:spcAft>
                <a:spcPts val="1200"/>
              </a:spcAft>
            </a:pPr>
            <a:r>
              <a:rPr lang="en-GB" sz="2400" dirty="0"/>
              <a:t>Homework can improve pupil outcomes</a:t>
            </a:r>
          </a:p>
        </p:txBody>
      </p: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dirty="0">
                <a:solidFill>
                  <a:srgbClr val="B4B5E2"/>
                </a:solidFill>
                <a:latin typeface="Tw Cen MT" panose="020B0602020104020603" pitchFamily="34" charset="0"/>
                <a:sym typeface="Wingdings" panose="05000000000000000000" pitchFamily="2" charset="2"/>
              </a:rPr>
              <a:t>Classroom Practice (TS4)</a:t>
            </a:r>
            <a:endParaRPr lang="en-GB" sz="2800" b="1" dirty="0">
              <a:solidFill>
                <a:srgbClr val="B4B5E2"/>
              </a:solidFill>
              <a:latin typeface="Tw Cen MT" panose="020B0602020104020603" pitchFamily="34" charset="0"/>
            </a:endParaRPr>
          </a:p>
        </p:txBody>
      </p:sp>
      <p:sp>
        <p:nvSpPr>
          <p:cNvPr id="57" name="Rectangle 56"/>
          <p:cNvSpPr/>
          <p:nvPr/>
        </p:nvSpPr>
        <p:spPr>
          <a:xfrm>
            <a:off x="1724529" y="1990190"/>
            <a:ext cx="5246336" cy="1036887"/>
          </a:xfrm>
          <a:prstGeom prst="rect">
            <a:avLst/>
          </a:prstGeom>
        </p:spPr>
        <p:txBody>
          <a:bodyPr wrap="square">
            <a:spAutoFit/>
          </a:bodyPr>
          <a:lstStyle/>
          <a:p>
            <a:pPr>
              <a:lnSpc>
                <a:spcPct val="85000"/>
              </a:lnSpc>
              <a:spcAft>
                <a:spcPts val="1200"/>
              </a:spcAft>
            </a:pPr>
            <a:r>
              <a:rPr lang="en-GB" sz="2400" b="1" dirty="0">
                <a:solidFill>
                  <a:srgbClr val="1B1A69"/>
                </a:solidFill>
              </a:rPr>
              <a:t>Ensuring pupils have repeated opportunities to practise increases success.</a:t>
            </a:r>
            <a:endParaRPr lang="en-GB" sz="2400" dirty="0"/>
          </a:p>
        </p:txBody>
      </p:sp>
      <p:sp>
        <p:nvSpPr>
          <p:cNvPr id="61" name="Rectangle 60"/>
          <p:cNvSpPr/>
          <p:nvPr/>
        </p:nvSpPr>
        <p:spPr>
          <a:xfrm>
            <a:off x="1724529" y="3029755"/>
            <a:ext cx="5261768" cy="1036887"/>
          </a:xfrm>
          <a:prstGeom prst="rect">
            <a:avLst/>
          </a:prstGeom>
        </p:spPr>
        <p:txBody>
          <a:bodyPr wrap="square">
            <a:spAutoFit/>
          </a:bodyPr>
          <a:lstStyle/>
          <a:p>
            <a:pPr>
              <a:lnSpc>
                <a:spcPct val="85000"/>
              </a:lnSpc>
              <a:spcAft>
                <a:spcPts val="1200"/>
              </a:spcAft>
            </a:pPr>
            <a:r>
              <a:rPr lang="en-GB" sz="2400" dirty="0"/>
              <a:t>Paired and group activities can increase pupil success, but to work effectively pupils need guidance and support. </a:t>
            </a:r>
          </a:p>
        </p:txBody>
      </p:sp>
      <p:sp>
        <p:nvSpPr>
          <p:cNvPr id="65" name="Rectangle 64"/>
          <p:cNvSpPr/>
          <p:nvPr/>
        </p:nvSpPr>
        <p:spPr>
          <a:xfrm>
            <a:off x="1713762" y="4064832"/>
            <a:ext cx="4998733" cy="1036887"/>
          </a:xfrm>
          <a:prstGeom prst="rect">
            <a:avLst/>
          </a:prstGeom>
        </p:spPr>
        <p:txBody>
          <a:bodyPr wrap="square">
            <a:spAutoFit/>
          </a:bodyPr>
          <a:lstStyle/>
          <a:p>
            <a:pPr>
              <a:lnSpc>
                <a:spcPct val="85000"/>
              </a:lnSpc>
              <a:spcAft>
                <a:spcPts val="1200"/>
              </a:spcAft>
            </a:pPr>
            <a:r>
              <a:rPr lang="en-GB" sz="2400" dirty="0"/>
              <a:t>Care should be taken to monitor the impact of groupings on pupil attainment, behaviour and motivation. </a:t>
            </a:r>
          </a:p>
        </p:txBody>
      </p:sp>
      <p:grpSp>
        <p:nvGrpSpPr>
          <p:cNvPr id="81" name="Group 80"/>
          <p:cNvGrpSpPr/>
          <p:nvPr/>
        </p:nvGrpSpPr>
        <p:grpSpPr>
          <a:xfrm>
            <a:off x="908173" y="2086085"/>
            <a:ext cx="719667" cy="733118"/>
            <a:chOff x="152400" y="3352800"/>
            <a:chExt cx="719667" cy="733118"/>
          </a:xfrm>
        </p:grpSpPr>
        <p:sp>
          <p:nvSpPr>
            <p:cNvPr id="82" name="Oval 81"/>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3" name="TextBox 82"/>
            <p:cNvSpPr txBox="1"/>
            <p:nvPr/>
          </p:nvSpPr>
          <p:spPr>
            <a:xfrm>
              <a:off x="193978" y="3437466"/>
              <a:ext cx="659155" cy="523220"/>
            </a:xfrm>
            <a:prstGeom prst="rect">
              <a:avLst/>
            </a:prstGeom>
            <a:noFill/>
          </p:spPr>
          <p:txBody>
            <a:bodyPr wrap="none" rtlCol="0">
              <a:spAutoFit/>
            </a:bodyPr>
            <a:lstStyle/>
            <a:p>
              <a:pPr algn="ctr"/>
              <a:r>
                <a:rPr lang="en-GB" sz="2800" b="1" dirty="0">
                  <a:ln>
                    <a:solidFill>
                      <a:schemeClr val="tx1"/>
                    </a:solidFill>
                  </a:ln>
                  <a:latin typeface="Tw Cen MT" panose="020B0602020104020603" pitchFamily="34" charset="0"/>
                </a:rPr>
                <a:t>4.8</a:t>
              </a:r>
            </a:p>
          </p:txBody>
        </p:sp>
      </p:grpSp>
      <p:grpSp>
        <p:nvGrpSpPr>
          <p:cNvPr id="84" name="Group 83"/>
          <p:cNvGrpSpPr/>
          <p:nvPr/>
        </p:nvGrpSpPr>
        <p:grpSpPr>
          <a:xfrm>
            <a:off x="897406" y="4074932"/>
            <a:ext cx="891492" cy="829905"/>
            <a:chOff x="152400" y="3256013"/>
            <a:chExt cx="891492" cy="829905"/>
          </a:xfrm>
        </p:grpSpPr>
        <p:sp>
          <p:nvSpPr>
            <p:cNvPr id="85" name="Oval 84"/>
            <p:cNvSpPr/>
            <p:nvPr/>
          </p:nvSpPr>
          <p:spPr>
            <a:xfrm>
              <a:off x="152400" y="3256013"/>
              <a:ext cx="891492" cy="829905"/>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6" name="TextBox 85"/>
            <p:cNvSpPr txBox="1"/>
            <p:nvPr/>
          </p:nvSpPr>
          <p:spPr>
            <a:xfrm>
              <a:off x="193979" y="3437466"/>
              <a:ext cx="849913"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4.10</a:t>
              </a:r>
            </a:p>
          </p:txBody>
        </p:sp>
      </p:grpSp>
      <p:grpSp>
        <p:nvGrpSpPr>
          <p:cNvPr id="87" name="Group 86"/>
          <p:cNvGrpSpPr/>
          <p:nvPr/>
        </p:nvGrpSpPr>
        <p:grpSpPr>
          <a:xfrm>
            <a:off x="908173" y="4943210"/>
            <a:ext cx="1069483" cy="857573"/>
            <a:chOff x="152400" y="3352800"/>
            <a:chExt cx="891491" cy="733118"/>
          </a:xfrm>
        </p:grpSpPr>
        <p:sp>
          <p:nvSpPr>
            <p:cNvPr id="88" name="Oval 8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9" name="TextBox 88"/>
            <p:cNvSpPr txBox="1"/>
            <p:nvPr/>
          </p:nvSpPr>
          <p:spPr>
            <a:xfrm>
              <a:off x="193978" y="3454400"/>
              <a:ext cx="849913"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4.11</a:t>
              </a:r>
            </a:p>
          </p:txBody>
        </p:sp>
      </p:grpSp>
      <p:grpSp>
        <p:nvGrpSpPr>
          <p:cNvPr id="93" name="Group 92"/>
          <p:cNvGrpSpPr/>
          <p:nvPr/>
        </p:nvGrpSpPr>
        <p:grpSpPr>
          <a:xfrm>
            <a:off x="908173" y="2905348"/>
            <a:ext cx="719667" cy="733118"/>
            <a:chOff x="152400" y="3352800"/>
            <a:chExt cx="719667" cy="733118"/>
          </a:xfrm>
        </p:grpSpPr>
        <p:sp>
          <p:nvSpPr>
            <p:cNvPr id="94" name="Oval 9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5" name="TextBox 94"/>
            <p:cNvSpPr txBox="1"/>
            <p:nvPr/>
          </p:nvSpPr>
          <p:spPr>
            <a:xfrm>
              <a:off x="202445" y="3471333"/>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4.9</a:t>
              </a:r>
            </a:p>
          </p:txBody>
        </p:sp>
      </p:grpSp>
    </p:spTree>
    <p:custDataLst>
      <p:tags r:id="rId1"/>
    </p:custDataLst>
    <p:extLst>
      <p:ext uri="{BB962C8B-B14F-4D97-AF65-F5344CB8AC3E}">
        <p14:creationId xmlns:p14="http://schemas.microsoft.com/office/powerpoint/2010/main" val="25720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Evidence Statements: </a:t>
            </a:r>
            <a:r>
              <a:rPr lang="en-GB" sz="4400" dirty="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24529" y="4997512"/>
            <a:ext cx="5415859" cy="879472"/>
          </a:xfrm>
          <a:prstGeom prst="rect">
            <a:avLst/>
          </a:prstGeom>
          <a:noFill/>
        </p:spPr>
        <p:txBody>
          <a:bodyPr wrap="square" rtlCol="0">
            <a:spAutoFit/>
          </a:bodyPr>
          <a:lstStyle/>
          <a:p>
            <a:pPr>
              <a:lnSpc>
                <a:spcPct val="85000"/>
              </a:lnSpc>
              <a:spcAft>
                <a:spcPts val="1200"/>
              </a:spcAft>
            </a:pPr>
            <a:r>
              <a:rPr lang="en-GB" sz="2000" dirty="0"/>
              <a:t>Adaptive teaching is less likely to succeed if teachers set lower expectations for particular pupils</a:t>
            </a:r>
          </a:p>
        </p:txBody>
      </p:sp>
      <p:sp>
        <p:nvSpPr>
          <p:cNvPr id="27" name="Rectangle 26"/>
          <p:cNvSpPr/>
          <p:nvPr/>
        </p:nvSpPr>
        <p:spPr>
          <a:xfrm>
            <a:off x="7956177" y="3713284"/>
            <a:ext cx="4065494" cy="1036887"/>
          </a:xfrm>
          <a:prstGeom prst="rect">
            <a:avLst/>
          </a:prstGeom>
        </p:spPr>
        <p:txBody>
          <a:bodyPr wrap="square">
            <a:spAutoFit/>
          </a:bodyPr>
          <a:lstStyle/>
          <a:p>
            <a:pPr>
              <a:lnSpc>
                <a:spcPct val="85000"/>
              </a:lnSpc>
              <a:spcAft>
                <a:spcPts val="1200"/>
              </a:spcAft>
            </a:pPr>
            <a:r>
              <a:rPr lang="en-GB" sz="2400" dirty="0"/>
              <a:t>It is a common misconception that pupils have distinct and identifiable learning styles.</a:t>
            </a:r>
          </a:p>
        </p:txBody>
      </p:sp>
      <p:sp>
        <p:nvSpPr>
          <p:cNvPr id="28" name="Rectangle 27"/>
          <p:cNvSpPr/>
          <p:nvPr/>
        </p:nvSpPr>
        <p:spPr>
          <a:xfrm>
            <a:off x="7956177" y="1968451"/>
            <a:ext cx="4065494" cy="1664751"/>
          </a:xfrm>
          <a:prstGeom prst="rect">
            <a:avLst/>
          </a:prstGeom>
        </p:spPr>
        <p:txBody>
          <a:bodyPr wrap="square">
            <a:spAutoFit/>
          </a:bodyPr>
          <a:lstStyle/>
          <a:p>
            <a:pPr>
              <a:lnSpc>
                <a:spcPct val="85000"/>
              </a:lnSpc>
              <a:spcAft>
                <a:spcPts val="1200"/>
              </a:spcAft>
            </a:pPr>
            <a:r>
              <a:rPr lang="en-GB" sz="2400" dirty="0"/>
              <a:t>Flexibly grouping pupils within a class can be effective, but care should be taken to monitor impact on engagement.</a:t>
            </a:r>
          </a:p>
        </p:txBody>
      </p: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dirty="0">
                <a:solidFill>
                  <a:srgbClr val="B4B5E2"/>
                </a:solidFill>
                <a:latin typeface="Tw Cen MT" panose="020B0602020104020603" pitchFamily="34" charset="0"/>
                <a:sym typeface="Wingdings" panose="05000000000000000000" pitchFamily="2" charset="2"/>
              </a:rPr>
              <a:t>Adaptive Teaching (TS5)</a:t>
            </a:r>
            <a:endParaRPr lang="en-GB" sz="2800" b="1" dirty="0">
              <a:solidFill>
                <a:srgbClr val="B4B5E2"/>
              </a:solidFill>
              <a:latin typeface="Tw Cen MT" panose="020B0602020104020603" pitchFamily="34" charset="0"/>
            </a:endParaRPr>
          </a:p>
        </p:txBody>
      </p:sp>
      <p:sp>
        <p:nvSpPr>
          <p:cNvPr id="57" name="Rectangle 56"/>
          <p:cNvSpPr/>
          <p:nvPr/>
        </p:nvSpPr>
        <p:spPr>
          <a:xfrm>
            <a:off x="1724529" y="1990190"/>
            <a:ext cx="5246336" cy="1036887"/>
          </a:xfrm>
          <a:prstGeom prst="rect">
            <a:avLst/>
          </a:prstGeom>
        </p:spPr>
        <p:txBody>
          <a:bodyPr wrap="square">
            <a:spAutoFit/>
          </a:bodyPr>
          <a:lstStyle/>
          <a:p>
            <a:pPr>
              <a:lnSpc>
                <a:spcPct val="85000"/>
              </a:lnSpc>
              <a:spcAft>
                <a:spcPts val="1200"/>
              </a:spcAft>
            </a:pPr>
            <a:r>
              <a:rPr lang="en-GB" sz="2400" b="1" dirty="0">
                <a:solidFill>
                  <a:srgbClr val="1B1A69"/>
                </a:solidFill>
              </a:rPr>
              <a:t>Pupils are likely to learn at different rates and require different levels of support from teachers to succeed. </a:t>
            </a:r>
            <a:endParaRPr lang="en-GB" sz="2400" dirty="0"/>
          </a:p>
        </p:txBody>
      </p:sp>
      <p:sp>
        <p:nvSpPr>
          <p:cNvPr id="61" name="Rectangle 60"/>
          <p:cNvSpPr/>
          <p:nvPr/>
        </p:nvSpPr>
        <p:spPr>
          <a:xfrm>
            <a:off x="1724529" y="3029755"/>
            <a:ext cx="5261768" cy="1350819"/>
          </a:xfrm>
          <a:prstGeom prst="rect">
            <a:avLst/>
          </a:prstGeom>
        </p:spPr>
        <p:txBody>
          <a:bodyPr wrap="square">
            <a:spAutoFit/>
          </a:bodyPr>
          <a:lstStyle/>
          <a:p>
            <a:pPr>
              <a:lnSpc>
                <a:spcPct val="85000"/>
              </a:lnSpc>
              <a:spcAft>
                <a:spcPts val="1200"/>
              </a:spcAft>
            </a:pPr>
            <a:r>
              <a:rPr lang="en-GB" sz="2400" dirty="0"/>
              <a:t>Seeking to understand pupils’ different, including different levels of prior knowledge and potential barriers to learning is essential.</a:t>
            </a:r>
          </a:p>
        </p:txBody>
      </p:sp>
      <p:sp>
        <p:nvSpPr>
          <p:cNvPr id="65" name="Rectangle 64"/>
          <p:cNvSpPr/>
          <p:nvPr/>
        </p:nvSpPr>
        <p:spPr>
          <a:xfrm>
            <a:off x="1713762" y="4277785"/>
            <a:ext cx="4998733" cy="722955"/>
          </a:xfrm>
          <a:prstGeom prst="rect">
            <a:avLst/>
          </a:prstGeom>
        </p:spPr>
        <p:txBody>
          <a:bodyPr wrap="square">
            <a:spAutoFit/>
          </a:bodyPr>
          <a:lstStyle/>
          <a:p>
            <a:pPr>
              <a:lnSpc>
                <a:spcPct val="85000"/>
              </a:lnSpc>
              <a:spcAft>
                <a:spcPts val="1200"/>
              </a:spcAft>
            </a:pPr>
            <a:r>
              <a:rPr lang="en-GB" sz="2400" dirty="0"/>
              <a:t>Adapting teaching in a responsive way is likely to increase success.</a:t>
            </a:r>
          </a:p>
        </p:txBody>
      </p:sp>
      <p:grpSp>
        <p:nvGrpSpPr>
          <p:cNvPr id="81" name="Group 80"/>
          <p:cNvGrpSpPr/>
          <p:nvPr/>
        </p:nvGrpSpPr>
        <p:grpSpPr>
          <a:xfrm>
            <a:off x="908173" y="2086085"/>
            <a:ext cx="719667" cy="733118"/>
            <a:chOff x="152400" y="3352800"/>
            <a:chExt cx="719667" cy="733118"/>
          </a:xfrm>
        </p:grpSpPr>
        <p:sp>
          <p:nvSpPr>
            <p:cNvPr id="82" name="Oval 81"/>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3" name="TextBox 82"/>
            <p:cNvSpPr txBox="1"/>
            <p:nvPr/>
          </p:nvSpPr>
          <p:spPr>
            <a:xfrm>
              <a:off x="193978" y="3437466"/>
              <a:ext cx="659155" cy="523220"/>
            </a:xfrm>
            <a:prstGeom prst="rect">
              <a:avLst/>
            </a:prstGeom>
            <a:noFill/>
          </p:spPr>
          <p:txBody>
            <a:bodyPr wrap="none" rtlCol="0">
              <a:spAutoFit/>
            </a:bodyPr>
            <a:lstStyle/>
            <a:p>
              <a:pPr algn="ctr"/>
              <a:r>
                <a:rPr lang="en-GB" sz="2800" b="1" dirty="0">
                  <a:ln>
                    <a:solidFill>
                      <a:schemeClr val="tx1"/>
                    </a:solidFill>
                  </a:ln>
                  <a:latin typeface="Tw Cen MT" panose="020B0602020104020603" pitchFamily="34" charset="0"/>
                </a:rPr>
                <a:t>5.1</a:t>
              </a:r>
            </a:p>
          </p:txBody>
        </p:sp>
      </p:grpSp>
      <p:grpSp>
        <p:nvGrpSpPr>
          <p:cNvPr id="84" name="Group 83"/>
          <p:cNvGrpSpPr/>
          <p:nvPr/>
        </p:nvGrpSpPr>
        <p:grpSpPr>
          <a:xfrm>
            <a:off x="897406" y="4171719"/>
            <a:ext cx="719667" cy="733118"/>
            <a:chOff x="152400" y="3352800"/>
            <a:chExt cx="719667" cy="733118"/>
          </a:xfrm>
        </p:grpSpPr>
        <p:sp>
          <p:nvSpPr>
            <p:cNvPr id="85" name="Oval 84"/>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6" name="TextBox 85"/>
            <p:cNvSpPr txBox="1"/>
            <p:nvPr/>
          </p:nvSpPr>
          <p:spPr>
            <a:xfrm>
              <a:off x="193979" y="34374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5.3</a:t>
              </a:r>
            </a:p>
          </p:txBody>
        </p:sp>
      </p:grpSp>
      <p:grpSp>
        <p:nvGrpSpPr>
          <p:cNvPr id="87" name="Group 86"/>
          <p:cNvGrpSpPr/>
          <p:nvPr/>
        </p:nvGrpSpPr>
        <p:grpSpPr>
          <a:xfrm>
            <a:off x="908173" y="4943211"/>
            <a:ext cx="719667" cy="733118"/>
            <a:chOff x="152400" y="3352800"/>
            <a:chExt cx="719667" cy="733118"/>
          </a:xfrm>
        </p:grpSpPr>
        <p:sp>
          <p:nvSpPr>
            <p:cNvPr id="88" name="Oval 8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9" name="TextBox 88"/>
            <p:cNvSpPr txBox="1"/>
            <p:nvPr/>
          </p:nvSpPr>
          <p:spPr>
            <a:xfrm>
              <a:off x="193978" y="3454400"/>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5.4</a:t>
              </a:r>
            </a:p>
          </p:txBody>
        </p:sp>
      </p:grpSp>
      <p:grpSp>
        <p:nvGrpSpPr>
          <p:cNvPr id="90" name="Group 89"/>
          <p:cNvGrpSpPr/>
          <p:nvPr/>
        </p:nvGrpSpPr>
        <p:grpSpPr>
          <a:xfrm>
            <a:off x="7164534" y="2004897"/>
            <a:ext cx="719667" cy="733118"/>
            <a:chOff x="152400" y="3352800"/>
            <a:chExt cx="719667" cy="733118"/>
          </a:xfrm>
        </p:grpSpPr>
        <p:sp>
          <p:nvSpPr>
            <p:cNvPr id="91" name="Oval 9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2" name="TextBox 91"/>
            <p:cNvSpPr txBox="1"/>
            <p:nvPr/>
          </p:nvSpPr>
          <p:spPr>
            <a:xfrm>
              <a:off x="19397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5.5</a:t>
              </a:r>
            </a:p>
          </p:txBody>
        </p:sp>
      </p:grpSp>
      <p:grpSp>
        <p:nvGrpSpPr>
          <p:cNvPr id="93" name="Group 92"/>
          <p:cNvGrpSpPr/>
          <p:nvPr/>
        </p:nvGrpSpPr>
        <p:grpSpPr>
          <a:xfrm>
            <a:off x="908173" y="2905348"/>
            <a:ext cx="719667" cy="733118"/>
            <a:chOff x="152400" y="3352800"/>
            <a:chExt cx="719667" cy="733118"/>
          </a:xfrm>
        </p:grpSpPr>
        <p:sp>
          <p:nvSpPr>
            <p:cNvPr id="94" name="Oval 9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5" name="TextBox 94"/>
            <p:cNvSpPr txBox="1"/>
            <p:nvPr/>
          </p:nvSpPr>
          <p:spPr>
            <a:xfrm>
              <a:off x="202445" y="3471333"/>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5.2</a:t>
              </a:r>
            </a:p>
          </p:txBody>
        </p:sp>
      </p:grpSp>
      <p:grpSp>
        <p:nvGrpSpPr>
          <p:cNvPr id="96" name="Group 95"/>
          <p:cNvGrpSpPr/>
          <p:nvPr/>
        </p:nvGrpSpPr>
        <p:grpSpPr>
          <a:xfrm>
            <a:off x="7161405" y="3849517"/>
            <a:ext cx="719667" cy="733118"/>
            <a:chOff x="152400" y="3352800"/>
            <a:chExt cx="719667" cy="733118"/>
          </a:xfrm>
        </p:grpSpPr>
        <p:sp>
          <p:nvSpPr>
            <p:cNvPr id="97" name="Oval 96"/>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8" name="TextBox 97"/>
            <p:cNvSpPr txBox="1"/>
            <p:nvPr/>
          </p:nvSpPr>
          <p:spPr>
            <a:xfrm>
              <a:off x="192974"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5.6</a:t>
              </a:r>
            </a:p>
          </p:txBody>
        </p:sp>
      </p:grpSp>
      <p:sp>
        <p:nvSpPr>
          <p:cNvPr id="32" name="Rectangle 31"/>
          <p:cNvSpPr/>
          <p:nvPr/>
        </p:nvSpPr>
        <p:spPr>
          <a:xfrm>
            <a:off x="7956177" y="4771447"/>
            <a:ext cx="4065494" cy="1036887"/>
          </a:xfrm>
          <a:prstGeom prst="rect">
            <a:avLst/>
          </a:prstGeom>
        </p:spPr>
        <p:txBody>
          <a:bodyPr wrap="square">
            <a:spAutoFit/>
          </a:bodyPr>
          <a:lstStyle/>
          <a:p>
            <a:pPr>
              <a:lnSpc>
                <a:spcPct val="85000"/>
              </a:lnSpc>
              <a:spcAft>
                <a:spcPts val="1200"/>
              </a:spcAft>
            </a:pPr>
            <a:r>
              <a:rPr lang="en-GB" sz="2400" dirty="0"/>
              <a:t>Pupils with SEND are likely to require additional or adapted support </a:t>
            </a:r>
          </a:p>
        </p:txBody>
      </p:sp>
      <p:grpSp>
        <p:nvGrpSpPr>
          <p:cNvPr id="33" name="Group 32"/>
          <p:cNvGrpSpPr/>
          <p:nvPr/>
        </p:nvGrpSpPr>
        <p:grpSpPr>
          <a:xfrm>
            <a:off x="7140388" y="5010409"/>
            <a:ext cx="719667" cy="733118"/>
            <a:chOff x="152400" y="3352800"/>
            <a:chExt cx="719667" cy="733118"/>
          </a:xfrm>
        </p:grpSpPr>
        <p:sp>
          <p:nvSpPr>
            <p:cNvPr id="34" name="Oval 3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5" name="TextBox 34"/>
            <p:cNvSpPr txBox="1"/>
            <p:nvPr/>
          </p:nvSpPr>
          <p:spPr>
            <a:xfrm>
              <a:off x="17952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5.7</a:t>
              </a:r>
            </a:p>
          </p:txBody>
        </p:sp>
      </p:grpSp>
    </p:spTree>
    <p:custDataLst>
      <p:tags r:id="rId1"/>
    </p:custDataLst>
    <p:extLst>
      <p:ext uri="{BB962C8B-B14F-4D97-AF65-F5344CB8AC3E}">
        <p14:creationId xmlns:p14="http://schemas.microsoft.com/office/powerpoint/2010/main" val="429333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Evidence Statements: </a:t>
            </a:r>
            <a:r>
              <a:rPr lang="en-GB" sz="4400" dirty="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24529" y="4866210"/>
            <a:ext cx="5415859" cy="1036887"/>
          </a:xfrm>
          <a:prstGeom prst="rect">
            <a:avLst/>
          </a:prstGeom>
          <a:noFill/>
        </p:spPr>
        <p:txBody>
          <a:bodyPr wrap="square" rtlCol="0">
            <a:spAutoFit/>
          </a:bodyPr>
          <a:lstStyle/>
          <a:p>
            <a:pPr>
              <a:lnSpc>
                <a:spcPct val="85000"/>
              </a:lnSpc>
              <a:spcAft>
                <a:spcPts val="1200"/>
              </a:spcAft>
            </a:pPr>
            <a:r>
              <a:rPr lang="en-GB" sz="2400" dirty="0"/>
              <a:t>Teachers used information from assessments to inform decisions they make. </a:t>
            </a:r>
          </a:p>
        </p:txBody>
      </p:sp>
      <p:sp>
        <p:nvSpPr>
          <p:cNvPr id="27" name="Rectangle 26"/>
          <p:cNvSpPr/>
          <p:nvPr/>
        </p:nvSpPr>
        <p:spPr>
          <a:xfrm>
            <a:off x="7956177" y="3713284"/>
            <a:ext cx="4065494" cy="1036887"/>
          </a:xfrm>
          <a:prstGeom prst="rect">
            <a:avLst/>
          </a:prstGeom>
        </p:spPr>
        <p:txBody>
          <a:bodyPr wrap="square">
            <a:spAutoFit/>
          </a:bodyPr>
          <a:lstStyle/>
          <a:p>
            <a:pPr>
              <a:lnSpc>
                <a:spcPct val="85000"/>
              </a:lnSpc>
              <a:spcAft>
                <a:spcPts val="1200"/>
              </a:spcAft>
            </a:pPr>
            <a:r>
              <a:rPr lang="en-US" sz="2400" dirty="0"/>
              <a:t>O</a:t>
            </a:r>
            <a:r>
              <a:rPr lang="en-GB" sz="2400" dirty="0" err="1"/>
              <a:t>ver</a:t>
            </a:r>
            <a:r>
              <a:rPr lang="en-GB" sz="2400" dirty="0"/>
              <a:t> time, feedback should support pupils to monitor and regulate their own learning.</a:t>
            </a:r>
          </a:p>
        </p:txBody>
      </p:sp>
      <p:sp>
        <p:nvSpPr>
          <p:cNvPr id="28" name="Rectangle 27"/>
          <p:cNvSpPr/>
          <p:nvPr/>
        </p:nvSpPr>
        <p:spPr>
          <a:xfrm>
            <a:off x="7956177" y="1968451"/>
            <a:ext cx="4065494" cy="1664751"/>
          </a:xfrm>
          <a:prstGeom prst="rect">
            <a:avLst/>
          </a:prstGeom>
        </p:spPr>
        <p:txBody>
          <a:bodyPr wrap="square">
            <a:spAutoFit/>
          </a:bodyPr>
          <a:lstStyle/>
          <a:p>
            <a:pPr>
              <a:lnSpc>
                <a:spcPct val="85000"/>
              </a:lnSpc>
              <a:spcAft>
                <a:spcPts val="1200"/>
              </a:spcAft>
            </a:pPr>
            <a:r>
              <a:rPr lang="en-GB" sz="2400" dirty="0"/>
              <a:t>High-quality feedback can be written or verbal, encourages further effort and provides specific guidance on how to improve. </a:t>
            </a:r>
          </a:p>
        </p:txBody>
      </p: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dirty="0">
                <a:solidFill>
                  <a:srgbClr val="B4B5E2"/>
                </a:solidFill>
                <a:latin typeface="Tw Cen MT" panose="020B0602020104020603" pitchFamily="34" charset="0"/>
                <a:sym typeface="Wingdings" panose="05000000000000000000" pitchFamily="2" charset="2"/>
              </a:rPr>
              <a:t>Assessment (TS6)</a:t>
            </a:r>
            <a:endParaRPr lang="en-GB" sz="2800" b="1" dirty="0">
              <a:solidFill>
                <a:srgbClr val="B4B5E2"/>
              </a:solidFill>
              <a:latin typeface="Tw Cen MT" panose="020B0602020104020603" pitchFamily="34" charset="0"/>
            </a:endParaRPr>
          </a:p>
        </p:txBody>
      </p:sp>
      <p:sp>
        <p:nvSpPr>
          <p:cNvPr id="57" name="Rectangle 56"/>
          <p:cNvSpPr/>
          <p:nvPr/>
        </p:nvSpPr>
        <p:spPr>
          <a:xfrm>
            <a:off x="1724529" y="1990190"/>
            <a:ext cx="5246336" cy="1036887"/>
          </a:xfrm>
          <a:prstGeom prst="rect">
            <a:avLst/>
          </a:prstGeom>
        </p:spPr>
        <p:txBody>
          <a:bodyPr wrap="square">
            <a:spAutoFit/>
          </a:bodyPr>
          <a:lstStyle/>
          <a:p>
            <a:pPr>
              <a:lnSpc>
                <a:spcPct val="85000"/>
              </a:lnSpc>
              <a:spcAft>
                <a:spcPts val="1200"/>
              </a:spcAft>
            </a:pPr>
            <a:r>
              <a:rPr lang="en-GB" sz="2400" b="1" dirty="0">
                <a:solidFill>
                  <a:srgbClr val="1B1A69"/>
                </a:solidFill>
              </a:rPr>
              <a:t>Effective assessment provides teacher with information about pupils’ understanding and needs.</a:t>
            </a:r>
            <a:endParaRPr lang="en-GB" sz="2400" dirty="0"/>
          </a:p>
        </p:txBody>
      </p:sp>
      <p:sp>
        <p:nvSpPr>
          <p:cNvPr id="61" name="Rectangle 60"/>
          <p:cNvSpPr/>
          <p:nvPr/>
        </p:nvSpPr>
        <p:spPr>
          <a:xfrm>
            <a:off x="1724529" y="3029755"/>
            <a:ext cx="5261768" cy="1036887"/>
          </a:xfrm>
          <a:prstGeom prst="rect">
            <a:avLst/>
          </a:prstGeom>
        </p:spPr>
        <p:txBody>
          <a:bodyPr wrap="square">
            <a:spAutoFit/>
          </a:bodyPr>
          <a:lstStyle/>
          <a:p>
            <a:pPr>
              <a:lnSpc>
                <a:spcPct val="85000"/>
              </a:lnSpc>
              <a:spcAft>
                <a:spcPts val="1200"/>
              </a:spcAft>
            </a:pPr>
            <a:r>
              <a:rPr lang="en-GB" sz="2400" dirty="0"/>
              <a:t>Good assessment helps teachers avoid being over-influenced by potentially misleading factors. </a:t>
            </a:r>
          </a:p>
        </p:txBody>
      </p:sp>
      <p:sp>
        <p:nvSpPr>
          <p:cNvPr id="65" name="Rectangle 64"/>
          <p:cNvSpPr/>
          <p:nvPr/>
        </p:nvSpPr>
        <p:spPr>
          <a:xfrm>
            <a:off x="1713195" y="4170599"/>
            <a:ext cx="4998733" cy="722955"/>
          </a:xfrm>
          <a:prstGeom prst="rect">
            <a:avLst/>
          </a:prstGeom>
        </p:spPr>
        <p:txBody>
          <a:bodyPr wrap="square">
            <a:spAutoFit/>
          </a:bodyPr>
          <a:lstStyle/>
          <a:p>
            <a:pPr>
              <a:lnSpc>
                <a:spcPct val="85000"/>
              </a:lnSpc>
              <a:spcAft>
                <a:spcPts val="1200"/>
              </a:spcAft>
            </a:pPr>
            <a:r>
              <a:rPr lang="en-GB" sz="2400" dirty="0"/>
              <a:t>Teachers should be clear about how assessment informs decisions.</a:t>
            </a:r>
          </a:p>
        </p:txBody>
      </p:sp>
      <p:grpSp>
        <p:nvGrpSpPr>
          <p:cNvPr id="81" name="Group 80"/>
          <p:cNvGrpSpPr/>
          <p:nvPr/>
        </p:nvGrpSpPr>
        <p:grpSpPr>
          <a:xfrm>
            <a:off x="908173" y="2086085"/>
            <a:ext cx="719667" cy="733118"/>
            <a:chOff x="152400" y="3352800"/>
            <a:chExt cx="719667" cy="733118"/>
          </a:xfrm>
        </p:grpSpPr>
        <p:sp>
          <p:nvSpPr>
            <p:cNvPr id="82" name="Oval 81"/>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3" name="TextBox 82"/>
            <p:cNvSpPr txBox="1"/>
            <p:nvPr/>
          </p:nvSpPr>
          <p:spPr>
            <a:xfrm>
              <a:off x="193978" y="3437466"/>
              <a:ext cx="659155" cy="523220"/>
            </a:xfrm>
            <a:prstGeom prst="rect">
              <a:avLst/>
            </a:prstGeom>
            <a:noFill/>
          </p:spPr>
          <p:txBody>
            <a:bodyPr wrap="none" rtlCol="0">
              <a:spAutoFit/>
            </a:bodyPr>
            <a:lstStyle/>
            <a:p>
              <a:pPr algn="ctr"/>
              <a:r>
                <a:rPr lang="en-GB" sz="2800" b="1" dirty="0">
                  <a:ln>
                    <a:solidFill>
                      <a:schemeClr val="tx1"/>
                    </a:solidFill>
                  </a:ln>
                  <a:latin typeface="Tw Cen MT" panose="020B0602020104020603" pitchFamily="34" charset="0"/>
                </a:rPr>
                <a:t>6.1</a:t>
              </a:r>
            </a:p>
          </p:txBody>
        </p:sp>
      </p:grpSp>
      <p:grpSp>
        <p:nvGrpSpPr>
          <p:cNvPr id="84" name="Group 83"/>
          <p:cNvGrpSpPr/>
          <p:nvPr/>
        </p:nvGrpSpPr>
        <p:grpSpPr>
          <a:xfrm>
            <a:off x="897406" y="4171719"/>
            <a:ext cx="719667" cy="733118"/>
            <a:chOff x="152400" y="3352800"/>
            <a:chExt cx="719667" cy="733118"/>
          </a:xfrm>
        </p:grpSpPr>
        <p:sp>
          <p:nvSpPr>
            <p:cNvPr id="85" name="Oval 84"/>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6" name="TextBox 85"/>
            <p:cNvSpPr txBox="1"/>
            <p:nvPr/>
          </p:nvSpPr>
          <p:spPr>
            <a:xfrm>
              <a:off x="193979" y="34374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6.3</a:t>
              </a:r>
            </a:p>
          </p:txBody>
        </p:sp>
      </p:grpSp>
      <p:grpSp>
        <p:nvGrpSpPr>
          <p:cNvPr id="87" name="Group 86"/>
          <p:cNvGrpSpPr/>
          <p:nvPr/>
        </p:nvGrpSpPr>
        <p:grpSpPr>
          <a:xfrm>
            <a:off x="908173" y="4943211"/>
            <a:ext cx="719667" cy="733118"/>
            <a:chOff x="152400" y="3352800"/>
            <a:chExt cx="719667" cy="733118"/>
          </a:xfrm>
        </p:grpSpPr>
        <p:sp>
          <p:nvSpPr>
            <p:cNvPr id="88" name="Oval 8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9" name="TextBox 88"/>
            <p:cNvSpPr txBox="1"/>
            <p:nvPr/>
          </p:nvSpPr>
          <p:spPr>
            <a:xfrm>
              <a:off x="193978" y="3454400"/>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6.4</a:t>
              </a:r>
            </a:p>
          </p:txBody>
        </p:sp>
      </p:grpSp>
      <p:grpSp>
        <p:nvGrpSpPr>
          <p:cNvPr id="90" name="Group 89"/>
          <p:cNvGrpSpPr/>
          <p:nvPr/>
        </p:nvGrpSpPr>
        <p:grpSpPr>
          <a:xfrm>
            <a:off x="7164534" y="2004897"/>
            <a:ext cx="719667" cy="733118"/>
            <a:chOff x="152400" y="3352800"/>
            <a:chExt cx="719667" cy="733118"/>
          </a:xfrm>
        </p:grpSpPr>
        <p:sp>
          <p:nvSpPr>
            <p:cNvPr id="91" name="Oval 9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2" name="TextBox 91"/>
            <p:cNvSpPr txBox="1"/>
            <p:nvPr/>
          </p:nvSpPr>
          <p:spPr>
            <a:xfrm>
              <a:off x="19397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6.5</a:t>
              </a:r>
            </a:p>
          </p:txBody>
        </p:sp>
      </p:grpSp>
      <p:grpSp>
        <p:nvGrpSpPr>
          <p:cNvPr id="93" name="Group 92"/>
          <p:cNvGrpSpPr/>
          <p:nvPr/>
        </p:nvGrpSpPr>
        <p:grpSpPr>
          <a:xfrm>
            <a:off x="908173" y="2905348"/>
            <a:ext cx="719667" cy="733118"/>
            <a:chOff x="152400" y="3352800"/>
            <a:chExt cx="719667" cy="733118"/>
          </a:xfrm>
        </p:grpSpPr>
        <p:sp>
          <p:nvSpPr>
            <p:cNvPr id="94" name="Oval 9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5" name="TextBox 94"/>
            <p:cNvSpPr txBox="1"/>
            <p:nvPr/>
          </p:nvSpPr>
          <p:spPr>
            <a:xfrm>
              <a:off x="202445" y="3471333"/>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6.2</a:t>
              </a:r>
            </a:p>
          </p:txBody>
        </p:sp>
      </p:grpSp>
      <p:grpSp>
        <p:nvGrpSpPr>
          <p:cNvPr id="96" name="Group 95"/>
          <p:cNvGrpSpPr/>
          <p:nvPr/>
        </p:nvGrpSpPr>
        <p:grpSpPr>
          <a:xfrm>
            <a:off x="7161405" y="3849517"/>
            <a:ext cx="719667" cy="733118"/>
            <a:chOff x="152400" y="3352800"/>
            <a:chExt cx="719667" cy="733118"/>
          </a:xfrm>
        </p:grpSpPr>
        <p:sp>
          <p:nvSpPr>
            <p:cNvPr id="97" name="Oval 96"/>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8" name="TextBox 97"/>
            <p:cNvSpPr txBox="1"/>
            <p:nvPr/>
          </p:nvSpPr>
          <p:spPr>
            <a:xfrm>
              <a:off x="192974"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6.6</a:t>
              </a:r>
            </a:p>
          </p:txBody>
        </p:sp>
      </p:grpSp>
      <p:sp>
        <p:nvSpPr>
          <p:cNvPr id="32" name="Rectangle 31"/>
          <p:cNvSpPr/>
          <p:nvPr/>
        </p:nvSpPr>
        <p:spPr>
          <a:xfrm>
            <a:off x="7956177" y="4771447"/>
            <a:ext cx="4065494" cy="1036887"/>
          </a:xfrm>
          <a:prstGeom prst="rect">
            <a:avLst/>
          </a:prstGeom>
        </p:spPr>
        <p:txBody>
          <a:bodyPr wrap="square">
            <a:spAutoFit/>
          </a:bodyPr>
          <a:lstStyle/>
          <a:p>
            <a:pPr>
              <a:lnSpc>
                <a:spcPct val="85000"/>
              </a:lnSpc>
              <a:spcAft>
                <a:spcPts val="1200"/>
              </a:spcAft>
            </a:pPr>
            <a:r>
              <a:rPr lang="en-GB" sz="2400" dirty="0"/>
              <a:t>Working with colleagues to identify efficient approaches to assessment is important.</a:t>
            </a:r>
          </a:p>
        </p:txBody>
      </p:sp>
      <p:grpSp>
        <p:nvGrpSpPr>
          <p:cNvPr id="33" name="Group 32"/>
          <p:cNvGrpSpPr/>
          <p:nvPr/>
        </p:nvGrpSpPr>
        <p:grpSpPr>
          <a:xfrm>
            <a:off x="7140388" y="5010409"/>
            <a:ext cx="719667" cy="733118"/>
            <a:chOff x="152400" y="3352800"/>
            <a:chExt cx="719667" cy="733118"/>
          </a:xfrm>
        </p:grpSpPr>
        <p:sp>
          <p:nvSpPr>
            <p:cNvPr id="34" name="Oval 3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5" name="TextBox 34"/>
            <p:cNvSpPr txBox="1"/>
            <p:nvPr/>
          </p:nvSpPr>
          <p:spPr>
            <a:xfrm>
              <a:off x="17952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6.7</a:t>
              </a:r>
            </a:p>
          </p:txBody>
        </p:sp>
      </p:grpSp>
    </p:spTree>
    <p:custDataLst>
      <p:tags r:id="rId1"/>
    </p:custDataLst>
    <p:extLst>
      <p:ext uri="{BB962C8B-B14F-4D97-AF65-F5344CB8AC3E}">
        <p14:creationId xmlns:p14="http://schemas.microsoft.com/office/powerpoint/2010/main" val="398743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Evidence Statements: </a:t>
            </a:r>
            <a:r>
              <a:rPr lang="en-GB" sz="4400" dirty="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24529" y="4997512"/>
            <a:ext cx="5415859" cy="720197"/>
          </a:xfrm>
          <a:prstGeom prst="rect">
            <a:avLst/>
          </a:prstGeom>
          <a:noFill/>
        </p:spPr>
        <p:txBody>
          <a:bodyPr wrap="square" rtlCol="0">
            <a:spAutoFit/>
          </a:bodyPr>
          <a:lstStyle/>
          <a:p>
            <a:pPr>
              <a:lnSpc>
                <a:spcPct val="85000"/>
              </a:lnSpc>
              <a:spcAft>
                <a:spcPts val="1200"/>
              </a:spcAft>
            </a:pPr>
            <a:r>
              <a:rPr lang="en-GB" sz="2400" dirty="0"/>
              <a:t>Teachers can influence pupils’ </a:t>
            </a:r>
            <a:r>
              <a:rPr lang="en-GB" sz="2400" b="1" dirty="0">
                <a:solidFill>
                  <a:srgbClr val="1B1A69"/>
                </a:solidFill>
              </a:rPr>
              <a:t>resilience</a:t>
            </a:r>
            <a:r>
              <a:rPr lang="en-GB" sz="2400" dirty="0"/>
              <a:t> and beliefs about their ability to succeed.</a:t>
            </a:r>
          </a:p>
        </p:txBody>
      </p:sp>
      <p:sp>
        <p:nvSpPr>
          <p:cNvPr id="27" name="Rectangle 26"/>
          <p:cNvSpPr/>
          <p:nvPr/>
        </p:nvSpPr>
        <p:spPr>
          <a:xfrm>
            <a:off x="7956177" y="3533242"/>
            <a:ext cx="4065494" cy="720197"/>
          </a:xfrm>
          <a:prstGeom prst="rect">
            <a:avLst/>
          </a:prstGeom>
        </p:spPr>
        <p:txBody>
          <a:bodyPr wrap="square">
            <a:spAutoFit/>
          </a:bodyPr>
          <a:lstStyle/>
          <a:p>
            <a:pPr>
              <a:lnSpc>
                <a:spcPct val="85000"/>
              </a:lnSpc>
              <a:spcAft>
                <a:spcPts val="1200"/>
              </a:spcAft>
            </a:pPr>
            <a:r>
              <a:rPr lang="en-GB" sz="2400" dirty="0"/>
              <a:t>Pupils are motivated by </a:t>
            </a:r>
            <a:r>
              <a:rPr lang="en-GB" sz="2400" b="1" dirty="0">
                <a:solidFill>
                  <a:srgbClr val="1B1A69"/>
                </a:solidFill>
              </a:rPr>
              <a:t>intrinsic and extrinsic factors</a:t>
            </a:r>
            <a:r>
              <a:rPr lang="en-GB" sz="2400" dirty="0"/>
              <a:t>.</a:t>
            </a:r>
          </a:p>
        </p:txBody>
      </p:sp>
      <p:sp>
        <p:nvSpPr>
          <p:cNvPr id="28" name="Rectangle 27"/>
          <p:cNvSpPr/>
          <p:nvPr/>
        </p:nvSpPr>
        <p:spPr>
          <a:xfrm>
            <a:off x="7956177" y="1968451"/>
            <a:ext cx="4065494" cy="1348061"/>
          </a:xfrm>
          <a:prstGeom prst="rect">
            <a:avLst/>
          </a:prstGeom>
        </p:spPr>
        <p:txBody>
          <a:bodyPr wrap="square">
            <a:spAutoFit/>
          </a:bodyPr>
          <a:lstStyle/>
          <a:p>
            <a:pPr>
              <a:lnSpc>
                <a:spcPct val="85000"/>
              </a:lnSpc>
              <a:spcAft>
                <a:spcPts val="1200"/>
              </a:spcAft>
            </a:pPr>
            <a:r>
              <a:rPr lang="en-GB" sz="2400" dirty="0"/>
              <a:t>Building </a:t>
            </a:r>
            <a:r>
              <a:rPr lang="en-GB" sz="2400" b="1" dirty="0">
                <a:solidFill>
                  <a:srgbClr val="1B1A69"/>
                </a:solidFill>
              </a:rPr>
              <a:t>effective</a:t>
            </a:r>
            <a:r>
              <a:rPr lang="en-GB" sz="2400" dirty="0"/>
              <a:t> </a:t>
            </a:r>
            <a:r>
              <a:rPr lang="en-GB" sz="2400" b="1" dirty="0">
                <a:solidFill>
                  <a:srgbClr val="1B1A69"/>
                </a:solidFill>
              </a:rPr>
              <a:t>relationships</a:t>
            </a:r>
            <a:r>
              <a:rPr lang="en-GB" sz="2400" dirty="0"/>
              <a:t> is easier when pupils believe that their feelings will be considered and understood.</a:t>
            </a:r>
          </a:p>
        </p:txBody>
      </p: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dirty="0">
                <a:solidFill>
                  <a:srgbClr val="B4B5E2"/>
                </a:solidFill>
                <a:latin typeface="Tw Cen MT" panose="020B0602020104020603" pitchFamily="34" charset="0"/>
                <a:sym typeface="Wingdings" panose="05000000000000000000" pitchFamily="2" charset="2"/>
              </a:rPr>
              <a:t>Behaviour Management (TS7)</a:t>
            </a:r>
            <a:endParaRPr lang="en-GB" sz="2800" b="1" dirty="0">
              <a:solidFill>
                <a:srgbClr val="B4B5E2"/>
              </a:solidFill>
              <a:latin typeface="Tw Cen MT" panose="020B0602020104020603" pitchFamily="34" charset="0"/>
            </a:endParaRPr>
          </a:p>
        </p:txBody>
      </p:sp>
      <p:sp>
        <p:nvSpPr>
          <p:cNvPr id="57" name="Rectangle 56"/>
          <p:cNvSpPr/>
          <p:nvPr/>
        </p:nvSpPr>
        <p:spPr>
          <a:xfrm>
            <a:off x="1724529" y="1990190"/>
            <a:ext cx="5246336" cy="722955"/>
          </a:xfrm>
          <a:prstGeom prst="rect">
            <a:avLst/>
          </a:prstGeom>
        </p:spPr>
        <p:txBody>
          <a:bodyPr wrap="square">
            <a:spAutoFit/>
          </a:bodyPr>
          <a:lstStyle/>
          <a:p>
            <a:pPr>
              <a:lnSpc>
                <a:spcPct val="85000"/>
              </a:lnSpc>
              <a:spcAft>
                <a:spcPts val="1200"/>
              </a:spcAft>
            </a:pPr>
            <a:r>
              <a:rPr lang="en-GB" sz="2400" b="1" dirty="0">
                <a:solidFill>
                  <a:srgbClr val="1B1A69"/>
                </a:solidFill>
              </a:rPr>
              <a:t>Routines</a:t>
            </a:r>
            <a:r>
              <a:rPr lang="en-GB" sz="2400" dirty="0"/>
              <a:t> can help create an effective learning environment.</a:t>
            </a:r>
          </a:p>
        </p:txBody>
      </p:sp>
      <p:sp>
        <p:nvSpPr>
          <p:cNvPr id="61" name="Rectangle 60"/>
          <p:cNvSpPr/>
          <p:nvPr/>
        </p:nvSpPr>
        <p:spPr>
          <a:xfrm>
            <a:off x="1724529" y="2889825"/>
            <a:ext cx="5261768" cy="720197"/>
          </a:xfrm>
          <a:prstGeom prst="rect">
            <a:avLst/>
          </a:prstGeom>
        </p:spPr>
        <p:txBody>
          <a:bodyPr wrap="square">
            <a:spAutoFit/>
          </a:bodyPr>
          <a:lstStyle/>
          <a:p>
            <a:pPr>
              <a:lnSpc>
                <a:spcPct val="85000"/>
              </a:lnSpc>
              <a:spcAft>
                <a:spcPts val="1200"/>
              </a:spcAft>
            </a:pPr>
            <a:r>
              <a:rPr lang="en-GB" sz="2400" dirty="0"/>
              <a:t>A </a:t>
            </a:r>
            <a:r>
              <a:rPr lang="en-GB" sz="2400" b="1" dirty="0">
                <a:solidFill>
                  <a:srgbClr val="1B1A69"/>
                </a:solidFill>
              </a:rPr>
              <a:t>predictable</a:t>
            </a:r>
            <a:r>
              <a:rPr lang="en-GB" sz="2400" dirty="0"/>
              <a:t> </a:t>
            </a:r>
            <a:r>
              <a:rPr lang="en-GB" sz="2400" b="1" dirty="0">
                <a:solidFill>
                  <a:srgbClr val="1B1A69"/>
                </a:solidFill>
              </a:rPr>
              <a:t>and</a:t>
            </a:r>
            <a:r>
              <a:rPr lang="en-GB" sz="2400" dirty="0"/>
              <a:t> </a:t>
            </a:r>
            <a:r>
              <a:rPr lang="en-GB" sz="2400" b="1" dirty="0">
                <a:solidFill>
                  <a:srgbClr val="1B1A69"/>
                </a:solidFill>
              </a:rPr>
              <a:t>secure</a:t>
            </a:r>
            <a:r>
              <a:rPr lang="en-GB" sz="2400" dirty="0"/>
              <a:t> </a:t>
            </a:r>
            <a:r>
              <a:rPr lang="en-GB" sz="2400" b="1" dirty="0">
                <a:solidFill>
                  <a:srgbClr val="1B1A69"/>
                </a:solidFill>
              </a:rPr>
              <a:t>environment</a:t>
            </a:r>
            <a:r>
              <a:rPr lang="en-GB" sz="2400" dirty="0"/>
              <a:t> benefits all pupils, but particularly SEN.</a:t>
            </a:r>
          </a:p>
        </p:txBody>
      </p:sp>
      <p:sp>
        <p:nvSpPr>
          <p:cNvPr id="65" name="Rectangle 64"/>
          <p:cNvSpPr/>
          <p:nvPr/>
        </p:nvSpPr>
        <p:spPr>
          <a:xfrm>
            <a:off x="1724529" y="3786702"/>
            <a:ext cx="4998733" cy="1034129"/>
          </a:xfrm>
          <a:prstGeom prst="rect">
            <a:avLst/>
          </a:prstGeom>
        </p:spPr>
        <p:txBody>
          <a:bodyPr wrap="square">
            <a:spAutoFit/>
          </a:bodyPr>
          <a:lstStyle/>
          <a:p>
            <a:pPr>
              <a:lnSpc>
                <a:spcPct val="85000"/>
              </a:lnSpc>
              <a:spcAft>
                <a:spcPts val="1200"/>
              </a:spcAft>
            </a:pPr>
            <a:r>
              <a:rPr lang="en-GB" sz="2400" dirty="0"/>
              <a:t>The ability to </a:t>
            </a:r>
            <a:r>
              <a:rPr lang="en-GB" sz="2400" b="1" dirty="0">
                <a:solidFill>
                  <a:srgbClr val="1B1A69"/>
                </a:solidFill>
              </a:rPr>
              <a:t>self-regulate</a:t>
            </a:r>
            <a:r>
              <a:rPr lang="en-GB" sz="2400" dirty="0"/>
              <a:t> affects pupils’ ability to learn, success in school and future lives.</a:t>
            </a:r>
          </a:p>
        </p:txBody>
      </p:sp>
      <p:grpSp>
        <p:nvGrpSpPr>
          <p:cNvPr id="81" name="Group 80"/>
          <p:cNvGrpSpPr/>
          <p:nvPr/>
        </p:nvGrpSpPr>
        <p:grpSpPr>
          <a:xfrm>
            <a:off x="908173" y="2086085"/>
            <a:ext cx="719667" cy="733118"/>
            <a:chOff x="152400" y="3352800"/>
            <a:chExt cx="719667" cy="733118"/>
          </a:xfrm>
        </p:grpSpPr>
        <p:sp>
          <p:nvSpPr>
            <p:cNvPr id="82" name="Oval 81"/>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3" name="TextBox 82"/>
            <p:cNvSpPr txBox="1"/>
            <p:nvPr/>
          </p:nvSpPr>
          <p:spPr>
            <a:xfrm>
              <a:off x="193978" y="3437466"/>
              <a:ext cx="659155" cy="523220"/>
            </a:xfrm>
            <a:prstGeom prst="rect">
              <a:avLst/>
            </a:prstGeom>
            <a:noFill/>
          </p:spPr>
          <p:txBody>
            <a:bodyPr wrap="none" rtlCol="0">
              <a:spAutoFit/>
            </a:bodyPr>
            <a:lstStyle/>
            <a:p>
              <a:pPr algn="ctr"/>
              <a:r>
                <a:rPr lang="en-GB" sz="2800" b="1" dirty="0">
                  <a:ln>
                    <a:solidFill>
                      <a:schemeClr val="tx1"/>
                    </a:solidFill>
                  </a:ln>
                  <a:latin typeface="Tw Cen MT" panose="020B0602020104020603" pitchFamily="34" charset="0"/>
                </a:rPr>
                <a:t>7.1</a:t>
              </a:r>
            </a:p>
          </p:txBody>
        </p:sp>
      </p:grpSp>
      <p:grpSp>
        <p:nvGrpSpPr>
          <p:cNvPr id="84" name="Group 83"/>
          <p:cNvGrpSpPr/>
          <p:nvPr/>
        </p:nvGrpSpPr>
        <p:grpSpPr>
          <a:xfrm>
            <a:off x="908173" y="3772950"/>
            <a:ext cx="719667" cy="733118"/>
            <a:chOff x="152400" y="3352800"/>
            <a:chExt cx="719667" cy="733118"/>
          </a:xfrm>
        </p:grpSpPr>
        <p:sp>
          <p:nvSpPr>
            <p:cNvPr id="85" name="Oval 84"/>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6" name="TextBox 85"/>
            <p:cNvSpPr txBox="1"/>
            <p:nvPr/>
          </p:nvSpPr>
          <p:spPr>
            <a:xfrm>
              <a:off x="193979" y="34374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7.3</a:t>
              </a:r>
            </a:p>
          </p:txBody>
        </p:sp>
      </p:grpSp>
      <p:grpSp>
        <p:nvGrpSpPr>
          <p:cNvPr id="87" name="Group 86"/>
          <p:cNvGrpSpPr/>
          <p:nvPr/>
        </p:nvGrpSpPr>
        <p:grpSpPr>
          <a:xfrm>
            <a:off x="908173" y="4943211"/>
            <a:ext cx="719667" cy="733118"/>
            <a:chOff x="152400" y="3352800"/>
            <a:chExt cx="719667" cy="733118"/>
          </a:xfrm>
        </p:grpSpPr>
        <p:sp>
          <p:nvSpPr>
            <p:cNvPr id="88" name="Oval 8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9" name="TextBox 88"/>
            <p:cNvSpPr txBox="1"/>
            <p:nvPr/>
          </p:nvSpPr>
          <p:spPr>
            <a:xfrm>
              <a:off x="193978" y="3454400"/>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7.4</a:t>
              </a:r>
            </a:p>
          </p:txBody>
        </p:sp>
      </p:grpSp>
      <p:grpSp>
        <p:nvGrpSpPr>
          <p:cNvPr id="90" name="Group 89"/>
          <p:cNvGrpSpPr/>
          <p:nvPr/>
        </p:nvGrpSpPr>
        <p:grpSpPr>
          <a:xfrm>
            <a:off x="7164534" y="2004897"/>
            <a:ext cx="719667" cy="733118"/>
            <a:chOff x="152400" y="3352800"/>
            <a:chExt cx="719667" cy="733118"/>
          </a:xfrm>
        </p:grpSpPr>
        <p:sp>
          <p:nvSpPr>
            <p:cNvPr id="91" name="Oval 9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2" name="TextBox 91"/>
            <p:cNvSpPr txBox="1"/>
            <p:nvPr/>
          </p:nvSpPr>
          <p:spPr>
            <a:xfrm>
              <a:off x="19397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7.5</a:t>
              </a:r>
            </a:p>
          </p:txBody>
        </p:sp>
      </p:grpSp>
      <p:grpSp>
        <p:nvGrpSpPr>
          <p:cNvPr id="93" name="Group 92"/>
          <p:cNvGrpSpPr/>
          <p:nvPr/>
        </p:nvGrpSpPr>
        <p:grpSpPr>
          <a:xfrm>
            <a:off x="908173" y="2905348"/>
            <a:ext cx="719667" cy="733118"/>
            <a:chOff x="152400" y="3352800"/>
            <a:chExt cx="719667" cy="733118"/>
          </a:xfrm>
        </p:grpSpPr>
        <p:sp>
          <p:nvSpPr>
            <p:cNvPr id="94" name="Oval 9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5" name="TextBox 94"/>
            <p:cNvSpPr txBox="1"/>
            <p:nvPr/>
          </p:nvSpPr>
          <p:spPr>
            <a:xfrm>
              <a:off x="202445" y="3471333"/>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7.2</a:t>
              </a:r>
            </a:p>
          </p:txBody>
        </p:sp>
      </p:grpSp>
      <p:grpSp>
        <p:nvGrpSpPr>
          <p:cNvPr id="96" name="Group 95"/>
          <p:cNvGrpSpPr/>
          <p:nvPr/>
        </p:nvGrpSpPr>
        <p:grpSpPr>
          <a:xfrm>
            <a:off x="7164534" y="3639886"/>
            <a:ext cx="719667" cy="733118"/>
            <a:chOff x="152400" y="3352800"/>
            <a:chExt cx="719667" cy="733118"/>
          </a:xfrm>
        </p:grpSpPr>
        <p:sp>
          <p:nvSpPr>
            <p:cNvPr id="97" name="Oval 96"/>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8" name="TextBox 97"/>
            <p:cNvSpPr txBox="1"/>
            <p:nvPr/>
          </p:nvSpPr>
          <p:spPr>
            <a:xfrm>
              <a:off x="192974"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7.6</a:t>
              </a:r>
            </a:p>
          </p:txBody>
        </p:sp>
      </p:grpSp>
      <p:sp>
        <p:nvSpPr>
          <p:cNvPr id="32" name="Rectangle 31"/>
          <p:cNvSpPr/>
          <p:nvPr/>
        </p:nvSpPr>
        <p:spPr>
          <a:xfrm>
            <a:off x="7956177" y="4470169"/>
            <a:ext cx="4065494" cy="1348061"/>
          </a:xfrm>
          <a:prstGeom prst="rect">
            <a:avLst/>
          </a:prstGeom>
        </p:spPr>
        <p:txBody>
          <a:bodyPr wrap="square">
            <a:spAutoFit/>
          </a:bodyPr>
          <a:lstStyle/>
          <a:p>
            <a:pPr>
              <a:lnSpc>
                <a:spcPct val="85000"/>
              </a:lnSpc>
              <a:spcAft>
                <a:spcPts val="1200"/>
              </a:spcAft>
            </a:pPr>
            <a:r>
              <a:rPr lang="en-GB" sz="2400" dirty="0"/>
              <a:t>Pupils’ investment in learning is also driven by their </a:t>
            </a:r>
            <a:r>
              <a:rPr lang="en-GB" sz="2400" b="1" dirty="0">
                <a:solidFill>
                  <a:srgbClr val="1B1A69"/>
                </a:solidFill>
              </a:rPr>
              <a:t>prior experiences and perceptions of success and failure</a:t>
            </a:r>
            <a:r>
              <a:rPr lang="en-GB" sz="2400" dirty="0"/>
              <a:t>.</a:t>
            </a:r>
          </a:p>
        </p:txBody>
      </p:sp>
      <p:grpSp>
        <p:nvGrpSpPr>
          <p:cNvPr id="33" name="Group 32"/>
          <p:cNvGrpSpPr/>
          <p:nvPr/>
        </p:nvGrpSpPr>
        <p:grpSpPr>
          <a:xfrm>
            <a:off x="7164534" y="4585662"/>
            <a:ext cx="719667" cy="733118"/>
            <a:chOff x="152400" y="3352800"/>
            <a:chExt cx="719667" cy="733118"/>
          </a:xfrm>
        </p:grpSpPr>
        <p:sp>
          <p:nvSpPr>
            <p:cNvPr id="34" name="Oval 3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5" name="TextBox 34"/>
            <p:cNvSpPr txBox="1"/>
            <p:nvPr/>
          </p:nvSpPr>
          <p:spPr>
            <a:xfrm>
              <a:off x="17952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7.7</a:t>
              </a:r>
            </a:p>
          </p:txBody>
        </p:sp>
      </p:grpSp>
    </p:spTree>
    <p:custDataLst>
      <p:tags r:id="rId1"/>
    </p:custDataLst>
    <p:extLst>
      <p:ext uri="{BB962C8B-B14F-4D97-AF65-F5344CB8AC3E}">
        <p14:creationId xmlns:p14="http://schemas.microsoft.com/office/powerpoint/2010/main" val="7400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03" y="1218210"/>
            <a:ext cx="822889" cy="838200"/>
          </a:xfrm>
          <a:prstGeom prst="rect">
            <a:avLst/>
          </a:prstGeom>
        </p:spPr>
      </p:pic>
      <p:sp>
        <p:nvSpPr>
          <p:cNvPr id="10" name="TextBox 9"/>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a:t>
            </a:r>
            <a:endParaRPr lang="en-GB" sz="3600" b="1" spc="-100" dirty="0">
              <a:solidFill>
                <a:srgbClr val="B4B5E2"/>
              </a:solidFill>
              <a:latin typeface="Tw Cen MT" panose="020B0602020104020603" pitchFamily="34" charset="0"/>
            </a:endParaRP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93579" y="3025112"/>
            <a:ext cx="4546800" cy="830997"/>
          </a:xfrm>
          <a:prstGeom prst="rect">
            <a:avLst/>
          </a:prstGeom>
          <a:noFill/>
        </p:spPr>
        <p:txBody>
          <a:bodyPr wrap="square" rtlCol="0">
            <a:spAutoFit/>
          </a:bodyPr>
          <a:lstStyle/>
          <a:p>
            <a:r>
              <a:rPr lang="en-GB" sz="2400" dirty="0"/>
              <a:t>Communicate a </a:t>
            </a:r>
            <a:r>
              <a:rPr lang="en-GB" sz="2400" b="1" dirty="0">
                <a:solidFill>
                  <a:srgbClr val="1B1A69"/>
                </a:solidFill>
              </a:rPr>
              <a:t>belief in the academic potential </a:t>
            </a:r>
            <a:r>
              <a:rPr lang="en-GB" sz="2400" dirty="0"/>
              <a:t>of all pupils.</a:t>
            </a:r>
          </a:p>
        </p:txBody>
      </p:sp>
      <p:sp>
        <p:nvSpPr>
          <p:cNvPr id="44" name="TextBox 43"/>
          <p:cNvSpPr txBox="1"/>
          <p:nvPr/>
        </p:nvSpPr>
        <p:spPr>
          <a:xfrm>
            <a:off x="1693579" y="2098262"/>
            <a:ext cx="4546800" cy="830997"/>
          </a:xfrm>
          <a:prstGeom prst="rect">
            <a:avLst/>
          </a:prstGeom>
          <a:noFill/>
        </p:spPr>
        <p:txBody>
          <a:bodyPr wrap="square" rtlCol="0">
            <a:spAutoFit/>
          </a:bodyPr>
          <a:lstStyle/>
          <a:p>
            <a:r>
              <a:rPr lang="en-GB" sz="2400" dirty="0"/>
              <a:t>Demonstrate consistently </a:t>
            </a:r>
            <a:r>
              <a:rPr lang="en-GB" sz="2400" b="1" dirty="0">
                <a:solidFill>
                  <a:srgbClr val="1B1A69"/>
                </a:solidFill>
              </a:rPr>
              <a:t>high behavioural expectations</a:t>
            </a:r>
            <a:r>
              <a:rPr lang="en-GB" sz="2400" dirty="0"/>
              <a:t>.</a:t>
            </a:r>
          </a:p>
        </p:txBody>
      </p:sp>
      <p:sp>
        <p:nvSpPr>
          <p:cNvPr id="59" name="Rectangle 58"/>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Practice Statements: </a:t>
            </a:r>
            <a:r>
              <a:rPr lang="en-GB" sz="4400" dirty="0">
                <a:latin typeface="Tw Cen MT" panose="020B0602020104020603" pitchFamily="34" charset="0"/>
              </a:rPr>
              <a:t>Learn how to…</a:t>
            </a:r>
          </a:p>
        </p:txBody>
      </p:sp>
      <p:sp>
        <p:nvSpPr>
          <p:cNvPr id="33" name="TextBox 32"/>
          <p:cNvSpPr txBox="1"/>
          <p:nvPr/>
        </p:nvSpPr>
        <p:spPr>
          <a:xfrm>
            <a:off x="7263257" y="2055820"/>
            <a:ext cx="4546800" cy="461665"/>
          </a:xfrm>
          <a:prstGeom prst="rect">
            <a:avLst/>
          </a:prstGeom>
          <a:noFill/>
        </p:spPr>
        <p:txBody>
          <a:bodyPr wrap="square" rtlCol="0">
            <a:spAutoFit/>
          </a:bodyPr>
          <a:lstStyle/>
          <a:p>
            <a:r>
              <a:rPr lang="en-GB" sz="2400" dirty="0"/>
              <a:t>Plan effective lessons.</a:t>
            </a:r>
          </a:p>
        </p:txBody>
      </p:sp>
      <p:sp>
        <p:nvSpPr>
          <p:cNvPr id="52" name="TextBox 51"/>
          <p:cNvSpPr txBox="1"/>
          <p:nvPr/>
        </p:nvSpPr>
        <p:spPr>
          <a:xfrm>
            <a:off x="7260190" y="2929259"/>
            <a:ext cx="4546800" cy="830997"/>
          </a:xfrm>
          <a:prstGeom prst="rect">
            <a:avLst/>
          </a:prstGeom>
          <a:noFill/>
        </p:spPr>
        <p:txBody>
          <a:bodyPr wrap="square" rtlCol="0">
            <a:spAutoFit/>
          </a:bodyPr>
          <a:lstStyle/>
          <a:p>
            <a:r>
              <a:rPr lang="en-GB" sz="2400" dirty="0"/>
              <a:t>Provide opportunity for all pupils to experience success.</a:t>
            </a:r>
          </a:p>
        </p:txBody>
      </p:sp>
      <p:sp>
        <p:nvSpPr>
          <p:cNvPr id="56" name="TextBox 55"/>
          <p:cNvSpPr txBox="1"/>
          <p:nvPr/>
        </p:nvSpPr>
        <p:spPr>
          <a:xfrm>
            <a:off x="7260190" y="3940804"/>
            <a:ext cx="4546800" cy="830997"/>
          </a:xfrm>
          <a:prstGeom prst="rect">
            <a:avLst/>
          </a:prstGeom>
          <a:noFill/>
        </p:spPr>
        <p:txBody>
          <a:bodyPr wrap="square" rtlCol="0">
            <a:spAutoFit/>
          </a:bodyPr>
          <a:lstStyle/>
          <a:p>
            <a:r>
              <a:rPr lang="en-GB" sz="2400" dirty="0"/>
              <a:t>Check prior knowledge and understanding during lessons.</a:t>
            </a:r>
          </a:p>
        </p:txBody>
      </p:sp>
      <p:sp>
        <p:nvSpPr>
          <p:cNvPr id="63" name="TextBox 62"/>
          <p:cNvSpPr txBox="1"/>
          <p:nvPr/>
        </p:nvSpPr>
        <p:spPr>
          <a:xfrm>
            <a:off x="7260190" y="5067961"/>
            <a:ext cx="4546800" cy="461665"/>
          </a:xfrm>
          <a:prstGeom prst="rect">
            <a:avLst/>
          </a:prstGeom>
          <a:noFill/>
        </p:spPr>
        <p:txBody>
          <a:bodyPr wrap="square" rtlCol="0">
            <a:spAutoFit/>
          </a:bodyPr>
          <a:lstStyle/>
          <a:p>
            <a:r>
              <a:rPr lang="en-GB" sz="2400" b="1" dirty="0">
                <a:solidFill>
                  <a:srgbClr val="1B1A69"/>
                </a:solidFill>
              </a:rPr>
              <a:t>Provide high-quality feedback</a:t>
            </a:r>
            <a:r>
              <a:rPr lang="en-GB" sz="2400" dirty="0"/>
              <a:t>.</a:t>
            </a:r>
          </a:p>
        </p:txBody>
      </p:sp>
      <p:grpSp>
        <p:nvGrpSpPr>
          <p:cNvPr id="95" name="Group 94"/>
          <p:cNvGrpSpPr/>
          <p:nvPr/>
        </p:nvGrpSpPr>
        <p:grpSpPr>
          <a:xfrm>
            <a:off x="884110" y="3079923"/>
            <a:ext cx="719667" cy="733118"/>
            <a:chOff x="152400" y="3352800"/>
            <a:chExt cx="719667" cy="733118"/>
          </a:xfrm>
        </p:grpSpPr>
        <p:sp>
          <p:nvSpPr>
            <p:cNvPr id="96" name="Oval 95"/>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7" name="TextBox 96"/>
            <p:cNvSpPr txBox="1"/>
            <p:nvPr/>
          </p:nvSpPr>
          <p:spPr>
            <a:xfrm>
              <a:off x="314739" y="3375080"/>
              <a:ext cx="429926" cy="646331"/>
            </a:xfrm>
            <a:prstGeom prst="rect">
              <a:avLst/>
            </a:prstGeom>
            <a:noFill/>
          </p:spPr>
          <p:txBody>
            <a:bodyPr wrap="none" rtlCol="0">
              <a:spAutoFit/>
            </a:bodyPr>
            <a:lstStyle/>
            <a:p>
              <a:r>
                <a:rPr lang="en-GB" sz="3600" b="1" dirty="0">
                  <a:ln>
                    <a:solidFill>
                      <a:schemeClr val="tx1"/>
                    </a:solidFill>
                  </a:ln>
                  <a:latin typeface="Tw Cen MT" panose="020B0602020104020603" pitchFamily="34" charset="0"/>
                </a:rPr>
                <a:t>1</a:t>
              </a:r>
            </a:p>
          </p:txBody>
        </p:sp>
      </p:grpSp>
      <p:grpSp>
        <p:nvGrpSpPr>
          <p:cNvPr id="101" name="Group 100"/>
          <p:cNvGrpSpPr/>
          <p:nvPr/>
        </p:nvGrpSpPr>
        <p:grpSpPr>
          <a:xfrm>
            <a:off x="884110" y="2069270"/>
            <a:ext cx="719667" cy="733118"/>
            <a:chOff x="152400" y="3352800"/>
            <a:chExt cx="719667" cy="733118"/>
          </a:xfrm>
        </p:grpSpPr>
        <p:sp>
          <p:nvSpPr>
            <p:cNvPr id="102" name="Oval 101"/>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03" name="TextBox 102"/>
            <p:cNvSpPr txBox="1"/>
            <p:nvPr/>
          </p:nvSpPr>
          <p:spPr>
            <a:xfrm>
              <a:off x="314739" y="3375080"/>
              <a:ext cx="429926" cy="646331"/>
            </a:xfrm>
            <a:prstGeom prst="rect">
              <a:avLst/>
            </a:prstGeom>
            <a:noFill/>
          </p:spPr>
          <p:txBody>
            <a:bodyPr wrap="none" rtlCol="0">
              <a:spAutoFit/>
            </a:bodyPr>
            <a:lstStyle/>
            <a:p>
              <a:r>
                <a:rPr lang="en-GB" sz="3600" b="1" dirty="0">
                  <a:ln>
                    <a:solidFill>
                      <a:schemeClr val="tx1"/>
                    </a:solidFill>
                  </a:ln>
                  <a:latin typeface="Tw Cen MT" panose="020B0602020104020603" pitchFamily="34" charset="0"/>
                </a:rPr>
                <a:t>1</a:t>
              </a:r>
            </a:p>
          </p:txBody>
        </p:sp>
      </p:grpSp>
      <p:grpSp>
        <p:nvGrpSpPr>
          <p:cNvPr id="104" name="Group 103"/>
          <p:cNvGrpSpPr/>
          <p:nvPr/>
        </p:nvGrpSpPr>
        <p:grpSpPr>
          <a:xfrm>
            <a:off x="6383958" y="2086965"/>
            <a:ext cx="719667" cy="733118"/>
            <a:chOff x="152400" y="3352800"/>
            <a:chExt cx="719667" cy="733118"/>
          </a:xfrm>
        </p:grpSpPr>
        <p:sp>
          <p:nvSpPr>
            <p:cNvPr id="105" name="Oval 104"/>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06" name="TextBox 105"/>
            <p:cNvSpPr txBox="1"/>
            <p:nvPr/>
          </p:nvSpPr>
          <p:spPr>
            <a:xfrm>
              <a:off x="314739" y="3375080"/>
              <a:ext cx="429926" cy="646331"/>
            </a:xfrm>
            <a:prstGeom prst="rect">
              <a:avLst/>
            </a:prstGeom>
            <a:noFill/>
          </p:spPr>
          <p:txBody>
            <a:bodyPr wrap="none" rtlCol="0">
              <a:spAutoFit/>
            </a:bodyPr>
            <a:lstStyle/>
            <a:p>
              <a:r>
                <a:rPr lang="en-US" sz="3600" b="1" dirty="0">
                  <a:ln>
                    <a:solidFill>
                      <a:schemeClr val="tx1"/>
                    </a:solidFill>
                  </a:ln>
                  <a:latin typeface="Tw Cen MT" panose="020B0602020104020603" pitchFamily="34" charset="0"/>
                </a:rPr>
                <a:t>4</a:t>
              </a:r>
              <a:endParaRPr lang="en-GB" sz="3600" b="1" dirty="0">
                <a:ln>
                  <a:solidFill>
                    <a:schemeClr val="tx1"/>
                  </a:solidFill>
                </a:ln>
                <a:latin typeface="Tw Cen MT" panose="020B0602020104020603" pitchFamily="34" charset="0"/>
              </a:endParaRPr>
            </a:p>
          </p:txBody>
        </p:sp>
      </p:grpSp>
      <p:grpSp>
        <p:nvGrpSpPr>
          <p:cNvPr id="107" name="Group 106"/>
          <p:cNvGrpSpPr/>
          <p:nvPr/>
        </p:nvGrpSpPr>
        <p:grpSpPr>
          <a:xfrm>
            <a:off x="6383958" y="3980876"/>
            <a:ext cx="719667" cy="733118"/>
            <a:chOff x="152400" y="3352800"/>
            <a:chExt cx="719667" cy="733118"/>
          </a:xfrm>
        </p:grpSpPr>
        <p:sp>
          <p:nvSpPr>
            <p:cNvPr id="108" name="Oval 10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09" name="TextBox 108"/>
            <p:cNvSpPr txBox="1"/>
            <p:nvPr/>
          </p:nvSpPr>
          <p:spPr>
            <a:xfrm>
              <a:off x="314739" y="3375080"/>
              <a:ext cx="429926" cy="646331"/>
            </a:xfrm>
            <a:prstGeom prst="rect">
              <a:avLst/>
            </a:prstGeom>
            <a:noFill/>
          </p:spPr>
          <p:txBody>
            <a:bodyPr wrap="none" rtlCol="0">
              <a:spAutoFit/>
            </a:bodyPr>
            <a:lstStyle/>
            <a:p>
              <a:r>
                <a:rPr lang="en-US" sz="3600" b="1" dirty="0">
                  <a:ln>
                    <a:solidFill>
                      <a:schemeClr val="tx1"/>
                    </a:solidFill>
                  </a:ln>
                  <a:latin typeface="Tw Cen MT" panose="020B0602020104020603" pitchFamily="34" charset="0"/>
                </a:rPr>
                <a:t>6</a:t>
              </a:r>
              <a:endParaRPr lang="en-GB" sz="3600" b="1" dirty="0">
                <a:ln>
                  <a:solidFill>
                    <a:schemeClr val="tx1"/>
                  </a:solidFill>
                </a:ln>
                <a:latin typeface="Tw Cen MT" panose="020B0602020104020603" pitchFamily="34" charset="0"/>
              </a:endParaRPr>
            </a:p>
          </p:txBody>
        </p:sp>
      </p:grpSp>
      <p:grpSp>
        <p:nvGrpSpPr>
          <p:cNvPr id="110" name="Group 109"/>
          <p:cNvGrpSpPr/>
          <p:nvPr/>
        </p:nvGrpSpPr>
        <p:grpSpPr>
          <a:xfrm>
            <a:off x="6383958" y="2970223"/>
            <a:ext cx="719667" cy="733118"/>
            <a:chOff x="152400" y="3352800"/>
            <a:chExt cx="719667" cy="733118"/>
          </a:xfrm>
        </p:grpSpPr>
        <p:sp>
          <p:nvSpPr>
            <p:cNvPr id="111" name="Oval 11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12" name="TextBox 111"/>
            <p:cNvSpPr txBox="1"/>
            <p:nvPr/>
          </p:nvSpPr>
          <p:spPr>
            <a:xfrm>
              <a:off x="314739" y="3375080"/>
              <a:ext cx="429926" cy="646331"/>
            </a:xfrm>
            <a:prstGeom prst="rect">
              <a:avLst/>
            </a:prstGeom>
            <a:noFill/>
          </p:spPr>
          <p:txBody>
            <a:bodyPr wrap="none" rtlCol="0">
              <a:spAutoFit/>
            </a:bodyPr>
            <a:lstStyle/>
            <a:p>
              <a:r>
                <a:rPr lang="en-US" sz="3600" b="1" dirty="0">
                  <a:ln>
                    <a:solidFill>
                      <a:schemeClr val="tx1"/>
                    </a:solidFill>
                  </a:ln>
                  <a:latin typeface="Tw Cen MT" panose="020B0602020104020603" pitchFamily="34" charset="0"/>
                </a:rPr>
                <a:t>5</a:t>
              </a:r>
              <a:endParaRPr lang="en-GB" sz="3600" b="1" dirty="0">
                <a:ln>
                  <a:solidFill>
                    <a:schemeClr val="tx1"/>
                  </a:solidFill>
                </a:ln>
                <a:latin typeface="Tw Cen MT" panose="020B0602020104020603" pitchFamily="34" charset="0"/>
              </a:endParaRPr>
            </a:p>
          </p:txBody>
        </p:sp>
      </p:grpSp>
      <p:grpSp>
        <p:nvGrpSpPr>
          <p:cNvPr id="113" name="Group 112"/>
          <p:cNvGrpSpPr/>
          <p:nvPr/>
        </p:nvGrpSpPr>
        <p:grpSpPr>
          <a:xfrm>
            <a:off x="6383958" y="4870505"/>
            <a:ext cx="719667" cy="733118"/>
            <a:chOff x="152400" y="3352800"/>
            <a:chExt cx="719667" cy="733118"/>
          </a:xfrm>
        </p:grpSpPr>
        <p:sp>
          <p:nvSpPr>
            <p:cNvPr id="114" name="Oval 11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15" name="TextBox 114"/>
            <p:cNvSpPr txBox="1"/>
            <p:nvPr/>
          </p:nvSpPr>
          <p:spPr>
            <a:xfrm>
              <a:off x="314739" y="3375080"/>
              <a:ext cx="429926" cy="646331"/>
            </a:xfrm>
            <a:prstGeom prst="rect">
              <a:avLst/>
            </a:prstGeom>
            <a:noFill/>
          </p:spPr>
          <p:txBody>
            <a:bodyPr wrap="none" rtlCol="0">
              <a:spAutoFit/>
            </a:bodyPr>
            <a:lstStyle/>
            <a:p>
              <a:r>
                <a:rPr lang="en-US" sz="3600" b="1" dirty="0">
                  <a:ln>
                    <a:solidFill>
                      <a:schemeClr val="tx1"/>
                    </a:solidFill>
                  </a:ln>
                  <a:latin typeface="Tw Cen MT" panose="020B0602020104020603" pitchFamily="34" charset="0"/>
                </a:rPr>
                <a:t>6</a:t>
              </a:r>
              <a:endParaRPr lang="en-GB" sz="3600" b="1" dirty="0">
                <a:ln>
                  <a:solidFill>
                    <a:schemeClr val="tx1"/>
                  </a:solidFill>
                </a:ln>
                <a:latin typeface="Tw Cen MT" panose="020B0602020104020603" pitchFamily="34" charset="0"/>
              </a:endParaRPr>
            </a:p>
          </p:txBody>
        </p:sp>
      </p:grpSp>
      <p:grpSp>
        <p:nvGrpSpPr>
          <p:cNvPr id="32" name="Group 31">
            <a:extLst>
              <a:ext uri="{FF2B5EF4-FFF2-40B4-BE49-F238E27FC236}">
                <a16:creationId xmlns:a16="http://schemas.microsoft.com/office/drawing/2014/main" id="{BCAEC67E-D956-425F-8023-F9FA707D6AC2}"/>
              </a:ext>
            </a:extLst>
          </p:cNvPr>
          <p:cNvGrpSpPr/>
          <p:nvPr/>
        </p:nvGrpSpPr>
        <p:grpSpPr>
          <a:xfrm>
            <a:off x="901578" y="4003156"/>
            <a:ext cx="719667" cy="733118"/>
            <a:chOff x="152400" y="3352800"/>
            <a:chExt cx="719667" cy="733118"/>
          </a:xfrm>
        </p:grpSpPr>
        <p:sp>
          <p:nvSpPr>
            <p:cNvPr id="34" name="Oval 33">
              <a:extLst>
                <a:ext uri="{FF2B5EF4-FFF2-40B4-BE49-F238E27FC236}">
                  <a16:creationId xmlns:a16="http://schemas.microsoft.com/office/drawing/2014/main" id="{F2D40415-44D8-4CFA-AF91-532429890A57}"/>
                </a:ext>
              </a:extLst>
            </p:cNvPr>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5" name="TextBox 34">
              <a:extLst>
                <a:ext uri="{FF2B5EF4-FFF2-40B4-BE49-F238E27FC236}">
                  <a16:creationId xmlns:a16="http://schemas.microsoft.com/office/drawing/2014/main" id="{F66622CC-32CB-4B0C-8A3E-D0C4271DE7A2}"/>
                </a:ext>
              </a:extLst>
            </p:cNvPr>
            <p:cNvSpPr txBox="1"/>
            <p:nvPr/>
          </p:nvSpPr>
          <p:spPr>
            <a:xfrm>
              <a:off x="314739" y="3375080"/>
              <a:ext cx="429926" cy="646331"/>
            </a:xfrm>
            <a:prstGeom prst="rect">
              <a:avLst/>
            </a:prstGeom>
            <a:noFill/>
          </p:spPr>
          <p:txBody>
            <a:bodyPr wrap="none" rtlCol="0">
              <a:spAutoFit/>
            </a:bodyPr>
            <a:lstStyle/>
            <a:p>
              <a:r>
                <a:rPr lang="en-US" sz="3600" b="1" dirty="0">
                  <a:ln>
                    <a:solidFill>
                      <a:schemeClr val="tx1"/>
                    </a:solidFill>
                  </a:ln>
                  <a:latin typeface="Tw Cen MT" panose="020B0602020104020603" pitchFamily="34" charset="0"/>
                </a:rPr>
                <a:t>2</a:t>
              </a:r>
              <a:endParaRPr lang="en-GB" sz="3600" b="1" dirty="0">
                <a:ln>
                  <a:solidFill>
                    <a:schemeClr val="tx1"/>
                  </a:solidFill>
                </a:ln>
                <a:latin typeface="Tw Cen MT" panose="020B0602020104020603" pitchFamily="34" charset="0"/>
              </a:endParaRPr>
            </a:p>
          </p:txBody>
        </p:sp>
      </p:grpSp>
      <p:sp>
        <p:nvSpPr>
          <p:cNvPr id="36" name="TextBox 35">
            <a:extLst>
              <a:ext uri="{FF2B5EF4-FFF2-40B4-BE49-F238E27FC236}">
                <a16:creationId xmlns:a16="http://schemas.microsoft.com/office/drawing/2014/main" id="{29DE6D72-39B6-4BE7-B882-24DC47BAC955}"/>
              </a:ext>
            </a:extLst>
          </p:cNvPr>
          <p:cNvSpPr txBox="1"/>
          <p:nvPr/>
        </p:nvSpPr>
        <p:spPr>
          <a:xfrm>
            <a:off x="1680593" y="3932888"/>
            <a:ext cx="4546800" cy="461665"/>
          </a:xfrm>
          <a:prstGeom prst="rect">
            <a:avLst/>
          </a:prstGeom>
          <a:noFill/>
        </p:spPr>
        <p:txBody>
          <a:bodyPr wrap="square" rtlCol="0">
            <a:spAutoFit/>
          </a:bodyPr>
          <a:lstStyle/>
          <a:p>
            <a:r>
              <a:rPr lang="en-GB" sz="2400" dirty="0"/>
              <a:t>Build on pupils’ prior knowledge.</a:t>
            </a:r>
          </a:p>
        </p:txBody>
      </p:sp>
      <p:grpSp>
        <p:nvGrpSpPr>
          <p:cNvPr id="37" name="Group 36">
            <a:extLst>
              <a:ext uri="{FF2B5EF4-FFF2-40B4-BE49-F238E27FC236}">
                <a16:creationId xmlns:a16="http://schemas.microsoft.com/office/drawing/2014/main" id="{9895C4DB-02EE-47C7-B952-B30EB0B6C3A5}"/>
              </a:ext>
            </a:extLst>
          </p:cNvPr>
          <p:cNvGrpSpPr/>
          <p:nvPr/>
        </p:nvGrpSpPr>
        <p:grpSpPr>
          <a:xfrm>
            <a:off x="884109" y="4870505"/>
            <a:ext cx="719667" cy="733118"/>
            <a:chOff x="152400" y="3352800"/>
            <a:chExt cx="719667" cy="733118"/>
          </a:xfrm>
        </p:grpSpPr>
        <p:sp>
          <p:nvSpPr>
            <p:cNvPr id="38" name="Oval 37">
              <a:extLst>
                <a:ext uri="{FF2B5EF4-FFF2-40B4-BE49-F238E27FC236}">
                  <a16:creationId xmlns:a16="http://schemas.microsoft.com/office/drawing/2014/main" id="{DD5E9C6B-7A61-4136-A78D-3154F05A58E8}"/>
                </a:ext>
              </a:extLst>
            </p:cNvPr>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9" name="TextBox 38">
              <a:extLst>
                <a:ext uri="{FF2B5EF4-FFF2-40B4-BE49-F238E27FC236}">
                  <a16:creationId xmlns:a16="http://schemas.microsoft.com/office/drawing/2014/main" id="{0AF4EF93-3FA5-416E-B70A-D2CE383F9017}"/>
                </a:ext>
              </a:extLst>
            </p:cNvPr>
            <p:cNvSpPr txBox="1"/>
            <p:nvPr/>
          </p:nvSpPr>
          <p:spPr>
            <a:xfrm>
              <a:off x="314739" y="3375080"/>
              <a:ext cx="429926" cy="646331"/>
            </a:xfrm>
            <a:prstGeom prst="rect">
              <a:avLst/>
            </a:prstGeom>
            <a:noFill/>
          </p:spPr>
          <p:txBody>
            <a:bodyPr wrap="none" rtlCol="0">
              <a:spAutoFit/>
            </a:bodyPr>
            <a:lstStyle/>
            <a:p>
              <a:r>
                <a:rPr lang="en-US" sz="3600" b="1" dirty="0">
                  <a:ln>
                    <a:solidFill>
                      <a:schemeClr val="tx1"/>
                    </a:solidFill>
                  </a:ln>
                  <a:latin typeface="Tw Cen MT" panose="020B0602020104020603" pitchFamily="34" charset="0"/>
                </a:rPr>
                <a:t>3</a:t>
              </a:r>
              <a:endParaRPr lang="en-GB" sz="3600" b="1" dirty="0">
                <a:ln>
                  <a:solidFill>
                    <a:schemeClr val="tx1"/>
                  </a:solidFill>
                </a:ln>
                <a:latin typeface="Tw Cen MT" panose="020B0602020104020603" pitchFamily="34" charset="0"/>
              </a:endParaRPr>
            </a:p>
          </p:txBody>
        </p:sp>
      </p:grpSp>
      <p:sp>
        <p:nvSpPr>
          <p:cNvPr id="40" name="TextBox 39">
            <a:extLst>
              <a:ext uri="{FF2B5EF4-FFF2-40B4-BE49-F238E27FC236}">
                <a16:creationId xmlns:a16="http://schemas.microsoft.com/office/drawing/2014/main" id="{5FA7B128-6D15-4059-A145-40CCB513E60D}"/>
              </a:ext>
            </a:extLst>
          </p:cNvPr>
          <p:cNvSpPr txBox="1"/>
          <p:nvPr/>
        </p:nvSpPr>
        <p:spPr>
          <a:xfrm>
            <a:off x="1693579" y="4892785"/>
            <a:ext cx="4546800" cy="830997"/>
          </a:xfrm>
          <a:prstGeom prst="rect">
            <a:avLst/>
          </a:prstGeom>
          <a:noFill/>
        </p:spPr>
        <p:txBody>
          <a:bodyPr wrap="square" rtlCol="0">
            <a:spAutoFit/>
          </a:bodyPr>
          <a:lstStyle/>
          <a:p>
            <a:r>
              <a:rPr lang="en-GB" sz="2400" dirty="0"/>
              <a:t>Deliver a carefully sequenced and coherent curriculum.</a:t>
            </a:r>
          </a:p>
        </p:txBody>
      </p:sp>
    </p:spTree>
    <p:custDataLst>
      <p:tags r:id="rId1"/>
    </p:custDataLst>
    <p:extLst>
      <p:ext uri="{BB962C8B-B14F-4D97-AF65-F5344CB8AC3E}">
        <p14:creationId xmlns:p14="http://schemas.microsoft.com/office/powerpoint/2010/main" val="3137936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03" y="1218210"/>
            <a:ext cx="822889" cy="838200"/>
          </a:xfrm>
          <a:prstGeom prst="rect">
            <a:avLst/>
          </a:prstGeom>
        </p:spPr>
      </p:pic>
      <p:sp>
        <p:nvSpPr>
          <p:cNvPr id="10" name="TextBox 9"/>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a:t>
            </a:r>
            <a:endParaRPr lang="en-GB" sz="3600" b="1" spc="-100" dirty="0">
              <a:solidFill>
                <a:srgbClr val="B4B5E2"/>
              </a:solidFill>
              <a:latin typeface="Tw Cen MT" panose="020B0602020104020603" pitchFamily="34" charset="0"/>
            </a:endParaRP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Practice Statements: </a:t>
            </a:r>
            <a:r>
              <a:rPr lang="en-GB" sz="4400" dirty="0">
                <a:latin typeface="Tw Cen MT" panose="020B0602020104020603" pitchFamily="34" charset="0"/>
              </a:rPr>
              <a:t>Learn how to…</a:t>
            </a:r>
          </a:p>
        </p:txBody>
      </p:sp>
      <p:sp>
        <p:nvSpPr>
          <p:cNvPr id="67" name="TextBox 66"/>
          <p:cNvSpPr txBox="1"/>
          <p:nvPr/>
        </p:nvSpPr>
        <p:spPr>
          <a:xfrm>
            <a:off x="1693579" y="2266126"/>
            <a:ext cx="5156400" cy="830997"/>
          </a:xfrm>
          <a:prstGeom prst="rect">
            <a:avLst/>
          </a:prstGeom>
          <a:noFill/>
        </p:spPr>
        <p:txBody>
          <a:bodyPr wrap="square" rtlCol="0">
            <a:spAutoFit/>
          </a:bodyPr>
          <a:lstStyle/>
          <a:p>
            <a:r>
              <a:rPr lang="en-GB" sz="2400" dirty="0"/>
              <a:t>Develop a positive, predictable and safe environment for all pupils.</a:t>
            </a:r>
          </a:p>
        </p:txBody>
      </p:sp>
      <p:sp>
        <p:nvSpPr>
          <p:cNvPr id="71" name="TextBox 70"/>
          <p:cNvSpPr txBox="1"/>
          <p:nvPr/>
        </p:nvSpPr>
        <p:spPr>
          <a:xfrm>
            <a:off x="1693579" y="3139774"/>
            <a:ext cx="5177868" cy="461665"/>
          </a:xfrm>
          <a:prstGeom prst="rect">
            <a:avLst/>
          </a:prstGeom>
          <a:noFill/>
        </p:spPr>
        <p:txBody>
          <a:bodyPr wrap="square" rtlCol="0">
            <a:spAutoFit/>
          </a:bodyPr>
          <a:lstStyle/>
          <a:p>
            <a:r>
              <a:rPr lang="en-GB" sz="2400" dirty="0"/>
              <a:t>Motivate pupils.</a:t>
            </a:r>
          </a:p>
        </p:txBody>
      </p:sp>
      <p:grpSp>
        <p:nvGrpSpPr>
          <p:cNvPr id="61" name="Group 60"/>
          <p:cNvGrpSpPr/>
          <p:nvPr/>
        </p:nvGrpSpPr>
        <p:grpSpPr>
          <a:xfrm>
            <a:off x="860046" y="3158718"/>
            <a:ext cx="719667" cy="733118"/>
            <a:chOff x="152400" y="3352800"/>
            <a:chExt cx="719667" cy="733118"/>
          </a:xfrm>
        </p:grpSpPr>
        <p:sp>
          <p:nvSpPr>
            <p:cNvPr id="62" name="Oval 61"/>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3" name="TextBox 82"/>
            <p:cNvSpPr txBox="1"/>
            <p:nvPr/>
          </p:nvSpPr>
          <p:spPr>
            <a:xfrm>
              <a:off x="314739" y="3375080"/>
              <a:ext cx="429926" cy="646331"/>
            </a:xfrm>
            <a:prstGeom prst="rect">
              <a:avLst/>
            </a:prstGeom>
            <a:noFill/>
          </p:spPr>
          <p:txBody>
            <a:bodyPr wrap="none" rtlCol="0">
              <a:spAutoFit/>
            </a:bodyPr>
            <a:lstStyle/>
            <a:p>
              <a:r>
                <a:rPr lang="en-US" sz="3600" b="1" dirty="0">
                  <a:ln>
                    <a:solidFill>
                      <a:schemeClr val="tx1"/>
                    </a:solidFill>
                  </a:ln>
                  <a:latin typeface="Tw Cen MT" panose="020B0602020104020603" pitchFamily="34" charset="0"/>
                </a:rPr>
                <a:t>7</a:t>
              </a:r>
              <a:endParaRPr lang="en-GB" sz="3600" b="1" dirty="0">
                <a:ln>
                  <a:solidFill>
                    <a:schemeClr val="tx1"/>
                  </a:solidFill>
                </a:ln>
                <a:latin typeface="Tw Cen MT" panose="020B0602020104020603" pitchFamily="34" charset="0"/>
              </a:endParaRPr>
            </a:p>
          </p:txBody>
        </p:sp>
      </p:grpSp>
      <p:grpSp>
        <p:nvGrpSpPr>
          <p:cNvPr id="84" name="Group 83"/>
          <p:cNvGrpSpPr/>
          <p:nvPr/>
        </p:nvGrpSpPr>
        <p:grpSpPr>
          <a:xfrm>
            <a:off x="813558" y="2306555"/>
            <a:ext cx="719667" cy="733118"/>
            <a:chOff x="152400" y="3352800"/>
            <a:chExt cx="719667" cy="733118"/>
          </a:xfrm>
        </p:grpSpPr>
        <p:sp>
          <p:nvSpPr>
            <p:cNvPr id="85" name="Oval 84"/>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6" name="TextBox 85"/>
            <p:cNvSpPr txBox="1"/>
            <p:nvPr/>
          </p:nvSpPr>
          <p:spPr>
            <a:xfrm>
              <a:off x="314739" y="3375080"/>
              <a:ext cx="429926" cy="646331"/>
            </a:xfrm>
            <a:prstGeom prst="rect">
              <a:avLst/>
            </a:prstGeom>
            <a:noFill/>
          </p:spPr>
          <p:txBody>
            <a:bodyPr wrap="none" rtlCol="0">
              <a:spAutoFit/>
            </a:bodyPr>
            <a:lstStyle/>
            <a:p>
              <a:r>
                <a:rPr lang="en-US" sz="3600" b="1" dirty="0">
                  <a:ln>
                    <a:solidFill>
                      <a:schemeClr val="tx1"/>
                    </a:solidFill>
                  </a:ln>
                  <a:latin typeface="Tw Cen MT" panose="020B0602020104020603" pitchFamily="34" charset="0"/>
                </a:rPr>
                <a:t>7</a:t>
              </a:r>
              <a:endParaRPr lang="en-GB" sz="3600" b="1" dirty="0">
                <a:ln>
                  <a:solidFill>
                    <a:schemeClr val="tx1"/>
                  </a:solidFill>
                </a:ln>
                <a:latin typeface="Tw Cen MT" panose="020B0602020104020603" pitchFamily="34" charset="0"/>
              </a:endParaRPr>
            </a:p>
          </p:txBody>
        </p:sp>
      </p:grpSp>
      <p:sp>
        <p:nvSpPr>
          <p:cNvPr id="44" name="TextBox 43"/>
          <p:cNvSpPr txBox="1"/>
          <p:nvPr/>
        </p:nvSpPr>
        <p:spPr>
          <a:xfrm>
            <a:off x="1719952" y="4944443"/>
            <a:ext cx="4963236" cy="707886"/>
          </a:xfrm>
          <a:prstGeom prst="rect">
            <a:avLst/>
          </a:prstGeom>
          <a:noFill/>
        </p:spPr>
        <p:txBody>
          <a:bodyPr wrap="square" rtlCol="0">
            <a:spAutoFit/>
          </a:bodyPr>
          <a:lstStyle/>
          <a:p>
            <a:r>
              <a:rPr lang="en-GB" i="1" dirty="0">
                <a:solidFill>
                  <a:schemeClr val="bg1">
                    <a:lumMod val="65000"/>
                  </a:schemeClr>
                </a:solidFill>
              </a:rPr>
              <a:t>See full detail in the </a:t>
            </a:r>
            <a:r>
              <a:rPr lang="en-GB" b="1" i="1" dirty="0">
                <a:solidFill>
                  <a:schemeClr val="bg1">
                    <a:lumMod val="65000"/>
                  </a:schemeClr>
                </a:solidFill>
              </a:rPr>
              <a:t>ITT Core Content Framework.</a:t>
            </a:r>
          </a:p>
          <a:p>
            <a:r>
              <a:rPr lang="en-GB" sz="1100" dirty="0">
                <a:solidFill>
                  <a:schemeClr val="bg1">
                    <a:lumMod val="65000"/>
                  </a:schemeClr>
                </a:solidFill>
                <a:hlinkClick r:id="rId4"/>
              </a:rPr>
              <a:t>https://assets.publishing.service.gov.uk/government/uploads/system/uploads/attachment_data/file/843676/Initial_teacher_training_core_content_framework.pdf</a:t>
            </a:r>
            <a:endParaRPr lang="en-GB" sz="1100" b="1" i="1" dirty="0">
              <a:solidFill>
                <a:schemeClr val="bg1">
                  <a:lumMod val="65000"/>
                </a:schemeClr>
              </a:solidFill>
            </a:endParaRPr>
          </a:p>
        </p:txBody>
      </p:sp>
      <p:pic>
        <p:nvPicPr>
          <p:cNvPr id="45" name="Picture 44"/>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3694622" y="4193534"/>
            <a:ext cx="561068" cy="658458"/>
          </a:xfrm>
          <a:prstGeom prst="rect">
            <a:avLst/>
          </a:prstGeom>
        </p:spPr>
      </p:pic>
      <p:grpSp>
        <p:nvGrpSpPr>
          <p:cNvPr id="18" name="Group 17">
            <a:extLst>
              <a:ext uri="{FF2B5EF4-FFF2-40B4-BE49-F238E27FC236}">
                <a16:creationId xmlns:a16="http://schemas.microsoft.com/office/drawing/2014/main" id="{6904FB1B-6856-47A2-9032-A89C4C17C81F}"/>
              </a:ext>
            </a:extLst>
          </p:cNvPr>
          <p:cNvGrpSpPr/>
          <p:nvPr/>
        </p:nvGrpSpPr>
        <p:grpSpPr>
          <a:xfrm>
            <a:off x="6978092" y="2208800"/>
            <a:ext cx="719667" cy="733118"/>
            <a:chOff x="152400" y="3352800"/>
            <a:chExt cx="719667" cy="733118"/>
          </a:xfrm>
        </p:grpSpPr>
        <p:sp>
          <p:nvSpPr>
            <p:cNvPr id="19" name="Oval 18">
              <a:extLst>
                <a:ext uri="{FF2B5EF4-FFF2-40B4-BE49-F238E27FC236}">
                  <a16:creationId xmlns:a16="http://schemas.microsoft.com/office/drawing/2014/main" id="{B8B3277E-49E1-470E-81CE-F64D7CF36A62}"/>
                </a:ext>
              </a:extLst>
            </p:cNvPr>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20" name="TextBox 19">
              <a:extLst>
                <a:ext uri="{FF2B5EF4-FFF2-40B4-BE49-F238E27FC236}">
                  <a16:creationId xmlns:a16="http://schemas.microsoft.com/office/drawing/2014/main" id="{A955A866-16F0-4A56-A6D8-65EE5D06B223}"/>
                </a:ext>
              </a:extLst>
            </p:cNvPr>
            <p:cNvSpPr txBox="1"/>
            <p:nvPr/>
          </p:nvSpPr>
          <p:spPr>
            <a:xfrm>
              <a:off x="314739" y="3375080"/>
              <a:ext cx="429926" cy="646331"/>
            </a:xfrm>
            <a:prstGeom prst="rect">
              <a:avLst/>
            </a:prstGeom>
            <a:noFill/>
          </p:spPr>
          <p:txBody>
            <a:bodyPr wrap="none" rtlCol="0">
              <a:spAutoFit/>
            </a:bodyPr>
            <a:lstStyle/>
            <a:p>
              <a:r>
                <a:rPr lang="en-US" sz="3600" b="1" dirty="0">
                  <a:ln>
                    <a:solidFill>
                      <a:schemeClr val="tx1"/>
                    </a:solidFill>
                  </a:ln>
                  <a:latin typeface="Tw Cen MT" panose="020B0602020104020603" pitchFamily="34" charset="0"/>
                </a:rPr>
                <a:t>8</a:t>
              </a:r>
              <a:endParaRPr lang="en-GB" sz="3600" b="1" dirty="0">
                <a:ln>
                  <a:solidFill>
                    <a:schemeClr val="tx1"/>
                  </a:solidFill>
                </a:ln>
                <a:latin typeface="Tw Cen MT" panose="020B0602020104020603" pitchFamily="34" charset="0"/>
              </a:endParaRPr>
            </a:p>
          </p:txBody>
        </p:sp>
      </p:grpSp>
      <p:sp>
        <p:nvSpPr>
          <p:cNvPr id="21" name="TextBox 20">
            <a:extLst>
              <a:ext uri="{FF2B5EF4-FFF2-40B4-BE49-F238E27FC236}">
                <a16:creationId xmlns:a16="http://schemas.microsoft.com/office/drawing/2014/main" id="{43AFA729-66B6-4703-BE91-788B13390BFA}"/>
              </a:ext>
            </a:extLst>
          </p:cNvPr>
          <p:cNvSpPr txBox="1"/>
          <p:nvPr/>
        </p:nvSpPr>
        <p:spPr>
          <a:xfrm>
            <a:off x="7825872" y="2268190"/>
            <a:ext cx="3806147" cy="461665"/>
          </a:xfrm>
          <a:prstGeom prst="rect">
            <a:avLst/>
          </a:prstGeom>
          <a:noFill/>
        </p:spPr>
        <p:txBody>
          <a:bodyPr wrap="square" rtlCol="0">
            <a:spAutoFit/>
          </a:bodyPr>
          <a:lstStyle/>
          <a:p>
            <a:r>
              <a:rPr lang="en-GB" sz="2400" dirty="0"/>
              <a:t>Develop as a professional.</a:t>
            </a:r>
          </a:p>
        </p:txBody>
      </p:sp>
    </p:spTree>
    <p:custDataLst>
      <p:tags r:id="rId1"/>
    </p:custDataLst>
    <p:extLst>
      <p:ext uri="{BB962C8B-B14F-4D97-AF65-F5344CB8AC3E}">
        <p14:creationId xmlns:p14="http://schemas.microsoft.com/office/powerpoint/2010/main" val="384245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b="1905"/>
          <a:stretch/>
        </p:blipFill>
        <p:spPr>
          <a:xfrm>
            <a:off x="2465710" y="4164859"/>
            <a:ext cx="2102262" cy="1546664"/>
          </a:xfrm>
          <a:prstGeom prst="rect">
            <a:avLst/>
          </a:prstGeom>
        </p:spPr>
      </p:pic>
      <p:sp>
        <p:nvSpPr>
          <p:cNvPr id="48" name="Rectangle 47"/>
          <p:cNvSpPr/>
          <p:nvPr/>
        </p:nvSpPr>
        <p:spPr>
          <a:xfrm>
            <a:off x="1149350" y="1248834"/>
            <a:ext cx="4734983" cy="723900"/>
          </a:xfrm>
          <a:prstGeom prst="rect">
            <a:avLst/>
          </a:prstGeom>
          <a:solidFill>
            <a:srgbClr val="DED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183711" y="1057216"/>
            <a:ext cx="1193800" cy="1117600"/>
          </a:xfrm>
          <a:prstGeom prst="ellipse">
            <a:avLst/>
          </a:prstGeom>
          <a:solidFill>
            <a:srgbClr val="1B1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Academic Reading </a:t>
            </a:r>
            <a:r>
              <a:rPr lang="en-GB" sz="4400" b="1" dirty="0">
                <a:latin typeface="Tw Cen MT" panose="020B0602020104020603" pitchFamily="34" charset="0"/>
                <a:sym typeface="Wingdings" panose="05000000000000000000" pitchFamily="2" charset="2"/>
              </a:rPr>
              <a:t> </a:t>
            </a:r>
            <a:r>
              <a:rPr lang="en-GB" sz="4400" b="1" dirty="0">
                <a:solidFill>
                  <a:srgbClr val="FFC203"/>
                </a:solidFill>
                <a:latin typeface="Tw Cen MT" panose="020B0602020104020603" pitchFamily="34" charset="0"/>
                <a:sym typeface="Wingdings" panose="05000000000000000000" pitchFamily="2" charset="2"/>
              </a:rPr>
              <a:t>Assigned Bibliography</a:t>
            </a:r>
            <a:endParaRPr lang="en-GB" sz="3600" b="1" dirty="0">
              <a:solidFill>
                <a:srgbClr val="FFC203"/>
              </a:solidFill>
              <a:latin typeface="Tw Cen MT" panose="020B0602020104020603" pitchFamily="34" charset="0"/>
            </a:endParaRP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462811" y="2018275"/>
            <a:ext cx="4546800" cy="1200329"/>
          </a:xfrm>
          <a:prstGeom prst="rect">
            <a:avLst/>
          </a:prstGeom>
          <a:noFill/>
        </p:spPr>
        <p:txBody>
          <a:bodyPr wrap="square" rtlCol="0">
            <a:spAutoFit/>
          </a:bodyPr>
          <a:lstStyle/>
          <a:p>
            <a:r>
              <a:rPr lang="en-GB" sz="1200" dirty="0"/>
              <a:t>PE programmes of study: key stages 1 and 2, DfE, 2013 </a:t>
            </a:r>
            <a:r>
              <a:rPr lang="en-GB" sz="1200" u="sng" dirty="0">
                <a:hlinkClick r:id="rId6"/>
              </a:rPr>
              <a:t>https://assets.publishing.service.gov.uk/government/uploads/system/uploads/attachment_data/file/239040/PRIMARY_national_curriculum_-_Physical_education.pdf</a:t>
            </a:r>
            <a:endParaRPr lang="en-US" sz="1200" i="1" dirty="0"/>
          </a:p>
          <a:p>
            <a:endParaRPr lang="en-US" sz="1200" i="1" dirty="0"/>
          </a:p>
          <a:p>
            <a:endParaRPr lang="en-GB" sz="1200" i="1" dirty="0"/>
          </a:p>
        </p:txBody>
      </p:sp>
      <p:sp>
        <p:nvSpPr>
          <p:cNvPr id="44" name="TextBox 43"/>
          <p:cNvSpPr txBox="1"/>
          <p:nvPr/>
        </p:nvSpPr>
        <p:spPr>
          <a:xfrm>
            <a:off x="7129825" y="1996462"/>
            <a:ext cx="4546800" cy="276999"/>
          </a:xfrm>
          <a:prstGeom prst="rect">
            <a:avLst/>
          </a:prstGeom>
          <a:noFill/>
        </p:spPr>
        <p:txBody>
          <a:bodyPr wrap="square" rtlCol="0">
            <a:spAutoFit/>
          </a:bodyPr>
          <a:lstStyle/>
          <a:p>
            <a:r>
              <a:rPr lang="en-GB" sz="1200" dirty="0">
                <a:hlinkClick r:id="rId7"/>
              </a:rPr>
              <a:t>Including pupils with SEN and/or disabilities in primary PE (ioe.ac.uk)</a:t>
            </a:r>
            <a:endParaRPr lang="en-US" sz="1200" dirty="0"/>
          </a:p>
        </p:txBody>
      </p:sp>
      <p:sp>
        <p:nvSpPr>
          <p:cNvPr id="59" name="Rectangle 58"/>
          <p:cNvSpPr/>
          <p:nvPr/>
        </p:nvSpPr>
        <p:spPr>
          <a:xfrm>
            <a:off x="1453045" y="1222559"/>
            <a:ext cx="4583688" cy="769441"/>
          </a:xfrm>
          <a:prstGeom prst="rect">
            <a:avLst/>
          </a:prstGeom>
        </p:spPr>
        <p:txBody>
          <a:bodyPr wrap="square">
            <a:spAutoFit/>
          </a:bodyPr>
          <a:lstStyle/>
          <a:p>
            <a:r>
              <a:rPr lang="en-GB" sz="4400" b="1" dirty="0">
                <a:latin typeface="Tw Cen MT" panose="020B0602020104020603" pitchFamily="34" charset="0"/>
              </a:rPr>
              <a:t>Pre </a:t>
            </a:r>
            <a:r>
              <a:rPr lang="en-GB" sz="4400" dirty="0">
                <a:latin typeface="Tw Cen MT" panose="020B0602020104020603" pitchFamily="34" charset="0"/>
              </a:rPr>
              <a:t>Reading</a:t>
            </a:r>
          </a:p>
        </p:txBody>
      </p:sp>
      <p:sp>
        <p:nvSpPr>
          <p:cNvPr id="28" name="Rectangle 27"/>
          <p:cNvSpPr/>
          <p:nvPr/>
        </p:nvSpPr>
        <p:spPr>
          <a:xfrm>
            <a:off x="7033684" y="1248834"/>
            <a:ext cx="5005916" cy="723900"/>
          </a:xfrm>
          <a:prstGeom prst="rect">
            <a:avLst/>
          </a:prstGeom>
          <a:solidFill>
            <a:srgbClr val="DED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6068045" y="1057216"/>
            <a:ext cx="1193800" cy="1117600"/>
          </a:xfrm>
          <a:prstGeom prst="ellipse">
            <a:avLst/>
          </a:prstGeom>
          <a:solidFill>
            <a:srgbClr val="1B1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379712" y="1197159"/>
            <a:ext cx="4685288" cy="769441"/>
          </a:xfrm>
          <a:prstGeom prst="rect">
            <a:avLst/>
          </a:prstGeom>
        </p:spPr>
        <p:txBody>
          <a:bodyPr wrap="square">
            <a:spAutoFit/>
          </a:bodyPr>
          <a:lstStyle/>
          <a:p>
            <a:r>
              <a:rPr lang="en-GB" sz="4400" b="1" dirty="0">
                <a:latin typeface="Tw Cen MT" panose="020B0602020104020603" pitchFamily="34" charset="0"/>
              </a:rPr>
              <a:t>Follow-Up </a:t>
            </a:r>
            <a:r>
              <a:rPr lang="en-GB" sz="4400" dirty="0">
                <a:latin typeface="Tw Cen MT" panose="020B0602020104020603" pitchFamily="34" charset="0"/>
              </a:rPr>
              <a:t>Reading</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3312" y="1179592"/>
            <a:ext cx="879113" cy="886275"/>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50712" y="1204992"/>
            <a:ext cx="879113" cy="886275"/>
          </a:xfrm>
          <a:prstGeom prst="rect">
            <a:avLst/>
          </a:prstGeom>
        </p:spPr>
      </p:pic>
    </p:spTree>
    <p:custDataLst>
      <p:tags r:id="rId1"/>
    </p:custDataLst>
    <p:extLst>
      <p:ext uri="{BB962C8B-B14F-4D97-AF65-F5344CB8AC3E}">
        <p14:creationId xmlns:p14="http://schemas.microsoft.com/office/powerpoint/2010/main" val="445590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0889FC-E706-496F-89EA-0DDD7ECD708C}"/>
              </a:ext>
            </a:extLst>
          </p:cNvPr>
          <p:cNvSpPr txBox="1"/>
          <p:nvPr/>
        </p:nvSpPr>
        <p:spPr>
          <a:xfrm>
            <a:off x="1076145" y="1525175"/>
            <a:ext cx="10353855" cy="1477328"/>
          </a:xfrm>
          <a:prstGeom prst="rect">
            <a:avLst/>
          </a:prstGeom>
          <a:noFill/>
        </p:spPr>
        <p:txBody>
          <a:bodyPr wrap="square" rtlCol="0">
            <a:spAutoFit/>
          </a:bodyPr>
          <a:lstStyle/>
          <a:p>
            <a:pPr algn="ctr"/>
            <a:r>
              <a:rPr lang="en-US" sz="4500" dirty="0"/>
              <a:t>Session 1: National Curriculum, Theory &amp; Research</a:t>
            </a:r>
            <a:endParaRPr lang="en-GB" sz="6000" dirty="0"/>
          </a:p>
        </p:txBody>
      </p:sp>
    </p:spTree>
    <p:custDataLst>
      <p:tags r:id="rId1"/>
    </p:custDataLst>
    <p:extLst>
      <p:ext uri="{BB962C8B-B14F-4D97-AF65-F5344CB8AC3E}">
        <p14:creationId xmlns:p14="http://schemas.microsoft.com/office/powerpoint/2010/main" val="1572438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7D94D3E-CCE6-426F-B23A-64308D0A59BE}"/>
              </a:ext>
            </a:extLst>
          </p:cNvPr>
          <p:cNvSpPr/>
          <p:nvPr/>
        </p:nvSpPr>
        <p:spPr>
          <a:xfrm>
            <a:off x="3866507" y="2177091"/>
            <a:ext cx="4048019" cy="2013735"/>
          </a:xfrm>
          <a:prstGeom prst="ellipse">
            <a:avLst/>
          </a:prstGeom>
          <a:solidFill>
            <a:schemeClr val="bg1"/>
          </a:solidFill>
          <a:ln w="38100">
            <a:solidFill>
              <a:srgbClr val="1F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Why is PE important?</a:t>
            </a:r>
          </a:p>
        </p:txBody>
      </p:sp>
      <p:cxnSp>
        <p:nvCxnSpPr>
          <p:cNvPr id="6" name="Straight Connector 5">
            <a:extLst>
              <a:ext uri="{FF2B5EF4-FFF2-40B4-BE49-F238E27FC236}">
                <a16:creationId xmlns:a16="http://schemas.microsoft.com/office/drawing/2014/main" id="{9C0EC70B-A983-4778-A1C8-5B6B1CA85C20}"/>
              </a:ext>
            </a:extLst>
          </p:cNvPr>
          <p:cNvCxnSpPr>
            <a:cxnSpLocks/>
            <a:stCxn id="2" idx="1"/>
          </p:cNvCxnSpPr>
          <p:nvPr/>
        </p:nvCxnSpPr>
        <p:spPr>
          <a:xfrm flipH="1" flipV="1">
            <a:off x="3195263" y="1746607"/>
            <a:ext cx="1264063" cy="725389"/>
          </a:xfrm>
          <a:prstGeom prst="line">
            <a:avLst/>
          </a:prstGeom>
          <a:ln w="38100">
            <a:solidFill>
              <a:srgbClr val="1F708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E71FEBF-AE08-44D9-9726-3B89E43F7AA9}"/>
              </a:ext>
            </a:extLst>
          </p:cNvPr>
          <p:cNvSpPr/>
          <p:nvPr/>
        </p:nvSpPr>
        <p:spPr>
          <a:xfrm>
            <a:off x="1378159" y="1346699"/>
            <a:ext cx="2983510" cy="369332"/>
          </a:xfrm>
          <a:prstGeom prst="rect">
            <a:avLst/>
          </a:prstGeom>
        </p:spPr>
        <p:txBody>
          <a:bodyPr wrap="none">
            <a:spAutoFit/>
          </a:bodyPr>
          <a:lstStyle/>
          <a:p>
            <a:pPr algn="ctr"/>
            <a:r>
              <a:rPr lang="en-GB" b="1" dirty="0">
                <a:latin typeface="Century Gothic" panose="020B0502020202020204" pitchFamily="34" charset="0"/>
              </a:rPr>
              <a:t>Improves physical health</a:t>
            </a:r>
          </a:p>
        </p:txBody>
      </p:sp>
      <p:cxnSp>
        <p:nvCxnSpPr>
          <p:cNvPr id="8" name="Straight Connector 7">
            <a:extLst>
              <a:ext uri="{FF2B5EF4-FFF2-40B4-BE49-F238E27FC236}">
                <a16:creationId xmlns:a16="http://schemas.microsoft.com/office/drawing/2014/main" id="{204E6399-2D18-4113-97E3-C0E617DB412D}"/>
              </a:ext>
            </a:extLst>
          </p:cNvPr>
          <p:cNvCxnSpPr>
            <a:cxnSpLocks/>
            <a:stCxn id="2" idx="0"/>
          </p:cNvCxnSpPr>
          <p:nvPr/>
        </p:nvCxnSpPr>
        <p:spPr>
          <a:xfrm flipH="1" flipV="1">
            <a:off x="5890516" y="1346699"/>
            <a:ext cx="1" cy="830392"/>
          </a:xfrm>
          <a:prstGeom prst="line">
            <a:avLst/>
          </a:prstGeom>
          <a:ln w="38100">
            <a:solidFill>
              <a:srgbClr val="1F708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576B5F9-1714-4A44-AD8A-64FC9F1E6C51}"/>
              </a:ext>
            </a:extLst>
          </p:cNvPr>
          <p:cNvSpPr/>
          <p:nvPr/>
        </p:nvSpPr>
        <p:spPr>
          <a:xfrm>
            <a:off x="4937282" y="911131"/>
            <a:ext cx="2690160" cy="369332"/>
          </a:xfrm>
          <a:prstGeom prst="rect">
            <a:avLst/>
          </a:prstGeom>
        </p:spPr>
        <p:txBody>
          <a:bodyPr wrap="none">
            <a:spAutoFit/>
          </a:bodyPr>
          <a:lstStyle/>
          <a:p>
            <a:pPr algn="ctr"/>
            <a:r>
              <a:rPr lang="en-GB" b="1" dirty="0">
                <a:latin typeface="Century Gothic" panose="020B0502020202020204" pitchFamily="34" charset="0"/>
              </a:rPr>
              <a:t>Psychological benefits</a:t>
            </a:r>
          </a:p>
        </p:txBody>
      </p:sp>
      <p:cxnSp>
        <p:nvCxnSpPr>
          <p:cNvPr id="15" name="Straight Connector 14">
            <a:extLst>
              <a:ext uri="{FF2B5EF4-FFF2-40B4-BE49-F238E27FC236}">
                <a16:creationId xmlns:a16="http://schemas.microsoft.com/office/drawing/2014/main" id="{3AF9A3E0-C48D-4F9C-9805-DA148DC7A764}"/>
              </a:ext>
            </a:extLst>
          </p:cNvPr>
          <p:cNvCxnSpPr>
            <a:cxnSpLocks/>
            <a:stCxn id="2" idx="7"/>
          </p:cNvCxnSpPr>
          <p:nvPr/>
        </p:nvCxnSpPr>
        <p:spPr>
          <a:xfrm flipV="1">
            <a:off x="7321707" y="2177091"/>
            <a:ext cx="1323840" cy="294905"/>
          </a:xfrm>
          <a:prstGeom prst="line">
            <a:avLst/>
          </a:prstGeom>
          <a:ln w="38100">
            <a:solidFill>
              <a:srgbClr val="1F708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EB2E06A-0175-4250-908C-CEAD8F9F6F46}"/>
              </a:ext>
            </a:extLst>
          </p:cNvPr>
          <p:cNvSpPr/>
          <p:nvPr/>
        </p:nvSpPr>
        <p:spPr>
          <a:xfrm>
            <a:off x="8381054" y="1824056"/>
            <a:ext cx="3219151" cy="369332"/>
          </a:xfrm>
          <a:prstGeom prst="rect">
            <a:avLst/>
          </a:prstGeom>
        </p:spPr>
        <p:txBody>
          <a:bodyPr wrap="none">
            <a:spAutoFit/>
          </a:bodyPr>
          <a:lstStyle/>
          <a:p>
            <a:pPr algn="ctr"/>
            <a:r>
              <a:rPr lang="en-GB" b="1" dirty="0">
                <a:latin typeface="Century Gothic" panose="020B0502020202020204" pitchFamily="34" charset="0"/>
              </a:rPr>
              <a:t>Social &amp; emotional benefits</a:t>
            </a:r>
          </a:p>
        </p:txBody>
      </p:sp>
      <p:cxnSp>
        <p:nvCxnSpPr>
          <p:cNvPr id="19" name="Straight Connector 18">
            <a:extLst>
              <a:ext uri="{FF2B5EF4-FFF2-40B4-BE49-F238E27FC236}">
                <a16:creationId xmlns:a16="http://schemas.microsoft.com/office/drawing/2014/main" id="{21111FC7-9C84-468A-A4AF-A8A4182F392F}"/>
              </a:ext>
            </a:extLst>
          </p:cNvPr>
          <p:cNvCxnSpPr>
            <a:cxnSpLocks/>
            <a:stCxn id="2" idx="5"/>
          </p:cNvCxnSpPr>
          <p:nvPr/>
        </p:nvCxnSpPr>
        <p:spPr>
          <a:xfrm>
            <a:off x="7321707" y="3895921"/>
            <a:ext cx="1323840" cy="294905"/>
          </a:xfrm>
          <a:prstGeom prst="line">
            <a:avLst/>
          </a:prstGeom>
          <a:ln w="38100">
            <a:solidFill>
              <a:srgbClr val="1F708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520C4D1-A007-43EB-A443-ECB778A4BFB6}"/>
              </a:ext>
            </a:extLst>
          </p:cNvPr>
          <p:cNvSpPr/>
          <p:nvPr/>
        </p:nvSpPr>
        <p:spPr>
          <a:xfrm>
            <a:off x="8809389" y="4164627"/>
            <a:ext cx="1936749" cy="369332"/>
          </a:xfrm>
          <a:prstGeom prst="rect">
            <a:avLst/>
          </a:prstGeom>
        </p:spPr>
        <p:txBody>
          <a:bodyPr wrap="none">
            <a:spAutoFit/>
          </a:bodyPr>
          <a:lstStyle/>
          <a:p>
            <a:pPr algn="ctr"/>
            <a:r>
              <a:rPr lang="en-GB" b="1" dirty="0">
                <a:latin typeface="Century Gothic" panose="020B0502020202020204" pitchFamily="34" charset="0"/>
              </a:rPr>
              <a:t>Improved sleep</a:t>
            </a:r>
          </a:p>
        </p:txBody>
      </p:sp>
      <p:cxnSp>
        <p:nvCxnSpPr>
          <p:cNvPr id="23" name="Straight Connector 22">
            <a:extLst>
              <a:ext uri="{FF2B5EF4-FFF2-40B4-BE49-F238E27FC236}">
                <a16:creationId xmlns:a16="http://schemas.microsoft.com/office/drawing/2014/main" id="{B7661C7C-56D2-4D59-827B-D2571FDE025E}"/>
              </a:ext>
            </a:extLst>
          </p:cNvPr>
          <p:cNvCxnSpPr>
            <a:cxnSpLocks/>
            <a:stCxn id="2" idx="4"/>
          </p:cNvCxnSpPr>
          <p:nvPr/>
        </p:nvCxnSpPr>
        <p:spPr>
          <a:xfrm flipH="1">
            <a:off x="5890516" y="4190826"/>
            <a:ext cx="1" cy="819636"/>
          </a:xfrm>
          <a:prstGeom prst="line">
            <a:avLst/>
          </a:prstGeom>
          <a:ln w="38100">
            <a:solidFill>
              <a:srgbClr val="1F708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478033B-C283-4016-A9DB-EF86E450841C}"/>
              </a:ext>
            </a:extLst>
          </p:cNvPr>
          <p:cNvSpPr/>
          <p:nvPr/>
        </p:nvSpPr>
        <p:spPr>
          <a:xfrm>
            <a:off x="3709586" y="5021218"/>
            <a:ext cx="5365572" cy="369332"/>
          </a:xfrm>
          <a:prstGeom prst="rect">
            <a:avLst/>
          </a:prstGeom>
        </p:spPr>
        <p:txBody>
          <a:bodyPr wrap="none">
            <a:spAutoFit/>
          </a:bodyPr>
          <a:lstStyle/>
          <a:p>
            <a:pPr algn="ctr"/>
            <a:r>
              <a:rPr lang="en-GB" b="1" dirty="0">
                <a:latin typeface="Century Gothic" panose="020B0502020202020204" pitchFamily="34" charset="0"/>
              </a:rPr>
              <a:t>Improved cognition &amp; academic performance</a:t>
            </a:r>
          </a:p>
        </p:txBody>
      </p:sp>
      <p:cxnSp>
        <p:nvCxnSpPr>
          <p:cNvPr id="28" name="Straight Connector 27">
            <a:extLst>
              <a:ext uri="{FF2B5EF4-FFF2-40B4-BE49-F238E27FC236}">
                <a16:creationId xmlns:a16="http://schemas.microsoft.com/office/drawing/2014/main" id="{2163A398-8283-42E7-9D73-19B72A81FB90}"/>
              </a:ext>
            </a:extLst>
          </p:cNvPr>
          <p:cNvCxnSpPr>
            <a:cxnSpLocks/>
            <a:stCxn id="2" idx="3"/>
          </p:cNvCxnSpPr>
          <p:nvPr/>
        </p:nvCxnSpPr>
        <p:spPr>
          <a:xfrm flipH="1">
            <a:off x="3399979" y="3895921"/>
            <a:ext cx="1059347" cy="399360"/>
          </a:xfrm>
          <a:prstGeom prst="line">
            <a:avLst/>
          </a:prstGeom>
          <a:ln w="38100">
            <a:solidFill>
              <a:srgbClr val="1F7082"/>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44D5BFD-EFCF-4D15-BCBC-0E920471FF4C}"/>
              </a:ext>
            </a:extLst>
          </p:cNvPr>
          <p:cNvSpPr/>
          <p:nvPr/>
        </p:nvSpPr>
        <p:spPr>
          <a:xfrm>
            <a:off x="189335" y="4349293"/>
            <a:ext cx="4384535" cy="369332"/>
          </a:xfrm>
          <a:prstGeom prst="rect">
            <a:avLst/>
          </a:prstGeom>
        </p:spPr>
        <p:txBody>
          <a:bodyPr wrap="none">
            <a:spAutoFit/>
          </a:bodyPr>
          <a:lstStyle/>
          <a:p>
            <a:pPr algn="ctr"/>
            <a:r>
              <a:rPr lang="en-GB" b="1" dirty="0">
                <a:latin typeface="Century Gothic" panose="020B0502020202020204" pitchFamily="34" charset="0"/>
              </a:rPr>
              <a:t>Helps with anxiety and lowering stress</a:t>
            </a:r>
          </a:p>
        </p:txBody>
      </p:sp>
    </p:spTree>
    <p:custDataLst>
      <p:tags r:id="rId1"/>
    </p:custDataLst>
    <p:extLst>
      <p:ext uri="{BB962C8B-B14F-4D97-AF65-F5344CB8AC3E}">
        <p14:creationId xmlns:p14="http://schemas.microsoft.com/office/powerpoint/2010/main" val="307180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8" grpId="0"/>
      <p:bldP spid="20" grpId="0"/>
      <p:bldP spid="24"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783F59-AA84-484F-9310-FA60148C1EEA}"/>
              </a:ext>
            </a:extLst>
          </p:cNvPr>
          <p:cNvSpPr txBox="1"/>
          <p:nvPr/>
        </p:nvSpPr>
        <p:spPr>
          <a:xfrm>
            <a:off x="389479" y="547882"/>
            <a:ext cx="11413040" cy="707886"/>
          </a:xfrm>
          <a:prstGeom prst="rect">
            <a:avLst/>
          </a:prstGeom>
          <a:noFill/>
        </p:spPr>
        <p:txBody>
          <a:bodyPr wrap="square" rtlCol="0">
            <a:spAutoFit/>
          </a:bodyPr>
          <a:lstStyle/>
          <a:p>
            <a:pPr algn="ctr"/>
            <a:r>
              <a:rPr lang="en-US" sz="4000" dirty="0"/>
              <a:t>Sports Premium</a:t>
            </a:r>
            <a:endParaRPr lang="en-GB" sz="4000" dirty="0"/>
          </a:p>
        </p:txBody>
      </p:sp>
      <p:sp>
        <p:nvSpPr>
          <p:cNvPr id="3" name="Rectangle 2">
            <a:extLst>
              <a:ext uri="{FF2B5EF4-FFF2-40B4-BE49-F238E27FC236}">
                <a16:creationId xmlns:a16="http://schemas.microsoft.com/office/drawing/2014/main" id="{E6F1D467-0FCA-49BE-ACEF-7DE82FE4E75E}"/>
              </a:ext>
            </a:extLst>
          </p:cNvPr>
          <p:cNvSpPr/>
          <p:nvPr/>
        </p:nvSpPr>
        <p:spPr>
          <a:xfrm>
            <a:off x="953384" y="1454750"/>
            <a:ext cx="10285229" cy="3539430"/>
          </a:xfrm>
          <a:prstGeom prst="rect">
            <a:avLst/>
          </a:prstGeom>
        </p:spPr>
        <p:txBody>
          <a:bodyPr wrap="square">
            <a:spAutoFit/>
          </a:bodyPr>
          <a:lstStyle/>
          <a:p>
            <a:r>
              <a:rPr lang="en-GB" altLang="en-US" sz="2800" dirty="0">
                <a:latin typeface="Century Gothic" panose="020B0502020202020204" pitchFamily="34" charset="0"/>
              </a:rPr>
              <a:t>Following the London Olympics all schools receive:</a:t>
            </a:r>
          </a:p>
          <a:p>
            <a:endParaRPr lang="en-GB" altLang="en-US" sz="2800" dirty="0">
              <a:latin typeface="Century Gothic" panose="020B0502020202020204" pitchFamily="34" charset="0"/>
            </a:endParaRPr>
          </a:p>
          <a:p>
            <a:pPr marL="457200" indent="-457200">
              <a:buFont typeface="Arial" panose="020B0604020202020204" pitchFamily="34" charset="0"/>
              <a:buChar char="•"/>
            </a:pPr>
            <a:r>
              <a:rPr lang="en-GB" altLang="en-US" sz="2800" dirty="0">
                <a:latin typeface="Century Gothic" panose="020B0502020202020204" pitchFamily="34" charset="0"/>
              </a:rPr>
              <a:t>£17,000+ £10 per pupil to spend on PE</a:t>
            </a:r>
          </a:p>
          <a:p>
            <a:pPr marL="457200" indent="-457200">
              <a:buFont typeface="Arial" panose="020B0604020202020204" pitchFamily="34" charset="0"/>
              <a:buChar char="•"/>
            </a:pPr>
            <a:r>
              <a:rPr lang="en-GB" altLang="en-US" sz="2800" dirty="0">
                <a:latin typeface="Century Gothic" panose="020B0502020202020204" pitchFamily="34" charset="0"/>
              </a:rPr>
              <a:t>Aim is to improve standards of PE in schools</a:t>
            </a:r>
          </a:p>
          <a:p>
            <a:pPr marL="457200" indent="-457200">
              <a:buFont typeface="Arial" panose="020B0604020202020204" pitchFamily="34" charset="0"/>
              <a:buChar char="•"/>
            </a:pPr>
            <a:r>
              <a:rPr lang="en-GB" altLang="en-US" sz="2800" dirty="0">
                <a:latin typeface="Century Gothic" panose="020B0502020202020204" pitchFamily="34" charset="0"/>
              </a:rPr>
              <a:t>Only subject which receives funding</a:t>
            </a:r>
          </a:p>
          <a:p>
            <a:pPr marL="457200" indent="-457200">
              <a:buFont typeface="Arial" panose="020B0604020202020204" pitchFamily="34" charset="0"/>
              <a:buChar char="•"/>
            </a:pPr>
            <a:r>
              <a:rPr lang="en-GB" altLang="en-US" sz="2800" dirty="0">
                <a:latin typeface="Century Gothic" panose="020B0502020202020204" pitchFamily="34" charset="0"/>
              </a:rPr>
              <a:t>Accountability – each year school’s need to produce report on their school website to show how they have spent Sport Premium funding</a:t>
            </a:r>
          </a:p>
        </p:txBody>
      </p:sp>
    </p:spTree>
    <p:extLst>
      <p:ext uri="{BB962C8B-B14F-4D97-AF65-F5344CB8AC3E}">
        <p14:creationId xmlns:p14="http://schemas.microsoft.com/office/powerpoint/2010/main" val="366296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Training Overview</a:t>
            </a:r>
            <a:endParaRPr lang="en-GB" sz="3600" b="1" dirty="0">
              <a:solidFill>
                <a:srgbClr val="FFC203"/>
              </a:solidFill>
              <a:latin typeface="Tw Cen MT" panose="020B0602020104020603" pitchFamily="34" charset="0"/>
            </a:endParaRPr>
          </a:p>
        </p:txBody>
      </p:sp>
      <p:cxnSp>
        <p:nvCxnSpPr>
          <p:cNvPr id="3" name="Straight Connector 2"/>
          <p:cNvCxnSpPr/>
          <p:nvPr/>
        </p:nvCxnSpPr>
        <p:spPr>
          <a:xfrm>
            <a:off x="203200" y="922867"/>
            <a:ext cx="72453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08258" y="1972734"/>
            <a:ext cx="6736438" cy="3647152"/>
          </a:xfrm>
          <a:prstGeom prst="rect">
            <a:avLst/>
          </a:prstGeom>
          <a:noFill/>
        </p:spPr>
        <p:txBody>
          <a:bodyPr wrap="square" rtlCol="0">
            <a:spAutoFit/>
          </a:bodyPr>
          <a:lstStyle/>
          <a:p>
            <a:r>
              <a:rPr lang="en-GB" sz="2000" b="1" dirty="0">
                <a:solidFill>
                  <a:srgbClr val="1B1A69"/>
                </a:solidFill>
              </a:rPr>
              <a:t>Introduction </a:t>
            </a:r>
            <a:r>
              <a:rPr lang="en-GB" sz="2000" b="1" dirty="0"/>
              <a:t>- </a:t>
            </a:r>
            <a:r>
              <a:rPr lang="en-GB" sz="2000" dirty="0"/>
              <a:t>To understand the core aims and expectations of the EYFS/KS1 and KS2 Programmes of Study for PE.</a:t>
            </a:r>
          </a:p>
          <a:p>
            <a:endParaRPr lang="en-GB" sz="1100" dirty="0"/>
          </a:p>
          <a:p>
            <a:pPr lvl="0"/>
            <a:r>
              <a:rPr lang="en-GB" sz="2000" b="1" dirty="0">
                <a:solidFill>
                  <a:srgbClr val="1B1A69"/>
                </a:solidFill>
              </a:rPr>
              <a:t>Research &amp; Recommendations</a:t>
            </a:r>
            <a:r>
              <a:rPr lang="en-GB" sz="2000" b="1" dirty="0"/>
              <a:t> - </a:t>
            </a:r>
            <a:r>
              <a:rPr lang="en-GB" dirty="0"/>
              <a:t>To introduce trainees to the national context of PE Teaching </a:t>
            </a:r>
            <a:r>
              <a:rPr lang="en-GB" b="1" dirty="0"/>
              <a:t>from R-Y6.</a:t>
            </a:r>
            <a:endParaRPr lang="en-GB" dirty="0"/>
          </a:p>
          <a:p>
            <a:endParaRPr lang="en-GB" sz="1100" dirty="0"/>
          </a:p>
          <a:p>
            <a:r>
              <a:rPr lang="en-GB" sz="2000" b="1" dirty="0">
                <a:solidFill>
                  <a:srgbClr val="1B1A69"/>
                </a:solidFill>
              </a:rPr>
              <a:t>Subject Knowledge and Development – </a:t>
            </a:r>
            <a:r>
              <a:rPr lang="en-GB" sz="2000" dirty="0"/>
              <a:t>To empower trainees to deliver engaging and purposeful PE lessons by developing their knowledge from Reception to Year 6.</a:t>
            </a:r>
          </a:p>
          <a:p>
            <a:endParaRPr lang="en-GB" sz="1100" dirty="0"/>
          </a:p>
          <a:p>
            <a:r>
              <a:rPr lang="en-GB" sz="2000" b="1" dirty="0">
                <a:solidFill>
                  <a:srgbClr val="1B1A69"/>
                </a:solidFill>
              </a:rPr>
              <a:t>Pedagogy Planning and Progression </a:t>
            </a:r>
            <a:r>
              <a:rPr lang="en-GB" sz="2000" b="1" dirty="0"/>
              <a:t>– </a:t>
            </a:r>
            <a:r>
              <a:rPr lang="en-GB" sz="2000" dirty="0"/>
              <a:t>To equip trainees with a range of teaching and learning strategies to implement in their PE lessons.</a:t>
            </a:r>
          </a:p>
        </p:txBody>
      </p:sp>
      <p:grpSp>
        <p:nvGrpSpPr>
          <p:cNvPr id="5" name="Group 4"/>
          <p:cNvGrpSpPr/>
          <p:nvPr/>
        </p:nvGrpSpPr>
        <p:grpSpPr>
          <a:xfrm>
            <a:off x="254023" y="2695815"/>
            <a:ext cx="594148" cy="605253"/>
            <a:chOff x="152400" y="3352800"/>
            <a:chExt cx="719667" cy="733118"/>
          </a:xfrm>
        </p:grpSpPr>
        <p:sp>
          <p:nvSpPr>
            <p:cNvPr id="6" name="Oval 5"/>
            <p:cNvSpPr/>
            <p:nvPr/>
          </p:nvSpPr>
          <p:spPr>
            <a:xfrm>
              <a:off x="152400" y="3352800"/>
              <a:ext cx="719667" cy="7331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DE104"/>
                </a:solidFill>
                <a:latin typeface="Tw Cen MT" panose="020B0602020104020603" pitchFamily="34" charset="0"/>
              </a:endParaRPr>
            </a:p>
          </p:txBody>
        </p:sp>
        <p:sp>
          <p:nvSpPr>
            <p:cNvPr id="7" name="TextBox 6"/>
            <p:cNvSpPr txBox="1"/>
            <p:nvPr/>
          </p:nvSpPr>
          <p:spPr>
            <a:xfrm>
              <a:off x="270139" y="3365201"/>
              <a:ext cx="487742" cy="708314"/>
            </a:xfrm>
            <a:prstGeom prst="rect">
              <a:avLst/>
            </a:prstGeom>
            <a:noFill/>
          </p:spPr>
          <p:txBody>
            <a:bodyPr wrap="none" rtlCol="0">
              <a:spAutoFit/>
            </a:bodyPr>
            <a:lstStyle/>
            <a:p>
              <a:r>
                <a:rPr lang="en-US" sz="3200" b="1" dirty="0">
                  <a:ln>
                    <a:solidFill>
                      <a:schemeClr val="bg1"/>
                    </a:solidFill>
                  </a:ln>
                  <a:solidFill>
                    <a:schemeClr val="bg1"/>
                  </a:solidFill>
                  <a:latin typeface="Tw Cen MT" panose="020B0602020104020603" pitchFamily="34" charset="0"/>
                </a:rPr>
                <a:t>1</a:t>
              </a:r>
              <a:endParaRPr lang="en-GB" sz="3200" b="1" dirty="0">
                <a:ln>
                  <a:solidFill>
                    <a:schemeClr val="bg1"/>
                  </a:solidFill>
                </a:ln>
                <a:solidFill>
                  <a:schemeClr val="bg1"/>
                </a:solidFill>
                <a:latin typeface="Tw Cen MT" panose="020B0602020104020603" pitchFamily="34" charset="0"/>
              </a:endParaRPr>
            </a:p>
          </p:txBody>
        </p:sp>
      </p:grpSp>
      <p:grpSp>
        <p:nvGrpSpPr>
          <p:cNvPr id="8" name="Group 7"/>
          <p:cNvGrpSpPr/>
          <p:nvPr/>
        </p:nvGrpSpPr>
        <p:grpSpPr>
          <a:xfrm>
            <a:off x="238576" y="3623738"/>
            <a:ext cx="594148" cy="605253"/>
            <a:chOff x="152400" y="3352800"/>
            <a:chExt cx="719667" cy="733118"/>
          </a:xfrm>
        </p:grpSpPr>
        <p:sp>
          <p:nvSpPr>
            <p:cNvPr id="9" name="Oval 8"/>
            <p:cNvSpPr/>
            <p:nvPr/>
          </p:nvSpPr>
          <p:spPr>
            <a:xfrm>
              <a:off x="152400" y="3352800"/>
              <a:ext cx="719667" cy="7331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Tw Cen MT" panose="020B0602020104020603" pitchFamily="34" charset="0"/>
              </a:endParaRPr>
            </a:p>
          </p:txBody>
        </p:sp>
        <p:sp>
          <p:nvSpPr>
            <p:cNvPr id="10" name="TextBox 9"/>
            <p:cNvSpPr txBox="1"/>
            <p:nvPr/>
          </p:nvSpPr>
          <p:spPr>
            <a:xfrm>
              <a:off x="274241" y="3365201"/>
              <a:ext cx="487742" cy="708314"/>
            </a:xfrm>
            <a:prstGeom prst="rect">
              <a:avLst/>
            </a:prstGeom>
            <a:noFill/>
          </p:spPr>
          <p:txBody>
            <a:bodyPr wrap="none" rtlCol="0">
              <a:spAutoFit/>
            </a:bodyPr>
            <a:lstStyle/>
            <a:p>
              <a:r>
                <a:rPr lang="en-GB" sz="3200" b="1" dirty="0">
                  <a:ln>
                    <a:solidFill>
                      <a:schemeClr val="bg1"/>
                    </a:solidFill>
                  </a:ln>
                  <a:solidFill>
                    <a:schemeClr val="bg1"/>
                  </a:solidFill>
                  <a:latin typeface="Tw Cen MT" panose="020B0602020104020603" pitchFamily="34" charset="0"/>
                </a:rPr>
                <a:t>2</a:t>
              </a:r>
            </a:p>
          </p:txBody>
        </p:sp>
      </p:grpSp>
      <p:grpSp>
        <p:nvGrpSpPr>
          <p:cNvPr id="11" name="Group 10"/>
          <p:cNvGrpSpPr/>
          <p:nvPr/>
        </p:nvGrpSpPr>
        <p:grpSpPr>
          <a:xfrm>
            <a:off x="271393" y="5004678"/>
            <a:ext cx="594148" cy="605253"/>
            <a:chOff x="152400" y="3352800"/>
            <a:chExt cx="719667" cy="733118"/>
          </a:xfrm>
        </p:grpSpPr>
        <p:sp>
          <p:nvSpPr>
            <p:cNvPr id="12" name="Oval 11"/>
            <p:cNvSpPr/>
            <p:nvPr/>
          </p:nvSpPr>
          <p:spPr>
            <a:xfrm>
              <a:off x="152400" y="3352800"/>
              <a:ext cx="719667" cy="7331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Tw Cen MT" panose="020B0602020104020603" pitchFamily="34" charset="0"/>
              </a:endParaRPr>
            </a:p>
          </p:txBody>
        </p:sp>
        <p:sp>
          <p:nvSpPr>
            <p:cNvPr id="13" name="TextBox 12"/>
            <p:cNvSpPr txBox="1"/>
            <p:nvPr/>
          </p:nvSpPr>
          <p:spPr>
            <a:xfrm>
              <a:off x="270139" y="3352800"/>
              <a:ext cx="487742" cy="708314"/>
            </a:xfrm>
            <a:prstGeom prst="rect">
              <a:avLst/>
            </a:prstGeom>
            <a:noFill/>
          </p:spPr>
          <p:txBody>
            <a:bodyPr wrap="none" rtlCol="0">
              <a:spAutoFit/>
            </a:bodyPr>
            <a:lstStyle/>
            <a:p>
              <a:r>
                <a:rPr lang="en-GB" sz="3200" b="1" dirty="0">
                  <a:ln>
                    <a:solidFill>
                      <a:schemeClr val="bg1"/>
                    </a:solidFill>
                  </a:ln>
                  <a:solidFill>
                    <a:schemeClr val="bg1"/>
                  </a:solidFill>
                  <a:latin typeface="Tw Cen MT" panose="020B0602020104020603" pitchFamily="34" charset="0"/>
                </a:rPr>
                <a:t>3</a:t>
              </a:r>
            </a:p>
          </p:txBody>
        </p:sp>
      </p:grpSp>
      <p:sp>
        <p:nvSpPr>
          <p:cNvPr id="14" name="Rectangle 13"/>
          <p:cNvSpPr/>
          <p:nvPr/>
        </p:nvSpPr>
        <p:spPr>
          <a:xfrm>
            <a:off x="1149350" y="1248834"/>
            <a:ext cx="6301317" cy="723900"/>
          </a:xfrm>
          <a:prstGeom prst="rect">
            <a:avLst/>
          </a:prstGeom>
          <a:solidFill>
            <a:srgbClr val="FDE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183711" y="1057216"/>
            <a:ext cx="1193800" cy="1117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453045" y="1222559"/>
            <a:ext cx="10544222" cy="769441"/>
          </a:xfrm>
          <a:prstGeom prst="rect">
            <a:avLst/>
          </a:prstGeom>
        </p:spPr>
        <p:txBody>
          <a:bodyPr wrap="square">
            <a:spAutoFit/>
          </a:bodyPr>
          <a:lstStyle/>
          <a:p>
            <a:r>
              <a:rPr lang="en-GB" sz="4400" dirty="0">
                <a:latin typeface="Tw Cen MT" panose="020B0602020104020603" pitchFamily="34" charset="0"/>
              </a:rPr>
              <a:t>This session </a:t>
            </a:r>
            <a:r>
              <a:rPr lang="en-GB" sz="4400" b="1" dirty="0">
                <a:latin typeface="Tw Cen MT" panose="020B0602020104020603" pitchFamily="34" charset="0"/>
              </a:rPr>
              <a:t>will aim to…</a:t>
            </a:r>
            <a:endParaRPr lang="en-GB" sz="4400" dirty="0">
              <a:latin typeface="Tw Cen MT" panose="020B0602020104020603" pitchFamily="34" charset="0"/>
            </a:endParaRPr>
          </a:p>
        </p:txBody>
      </p:sp>
      <p:sp>
        <p:nvSpPr>
          <p:cNvPr id="18" name="Rectangle 17"/>
          <p:cNvSpPr/>
          <p:nvPr/>
        </p:nvSpPr>
        <p:spPr>
          <a:xfrm>
            <a:off x="8077200" y="4581526"/>
            <a:ext cx="3914775" cy="1095374"/>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DE104"/>
                </a:solidFill>
                <a:latin typeface="Tw Cen MT" panose="020B0602020104020603" pitchFamily="34" charset="0"/>
              </a:rPr>
              <a:t>PE</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472" y="1248069"/>
            <a:ext cx="872153" cy="799805"/>
          </a:xfrm>
          <a:prstGeom prst="rect">
            <a:avLst/>
          </a:prstGeom>
        </p:spPr>
      </p:pic>
      <p:sp>
        <p:nvSpPr>
          <p:cNvPr id="20" name="Content Placeholder 2"/>
          <p:cNvSpPr txBox="1">
            <a:spLocks/>
          </p:cNvSpPr>
          <p:nvPr/>
        </p:nvSpPr>
        <p:spPr>
          <a:xfrm>
            <a:off x="12192000" y="1731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p:txBody>
      </p:sp>
    </p:spTree>
    <p:custDataLst>
      <p:tags r:id="rId1"/>
    </p:custDataLst>
    <p:extLst>
      <p:ext uri="{BB962C8B-B14F-4D97-AF65-F5344CB8AC3E}">
        <p14:creationId xmlns:p14="http://schemas.microsoft.com/office/powerpoint/2010/main" val="6809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783F59-AA84-484F-9310-FA60148C1EEA}"/>
              </a:ext>
            </a:extLst>
          </p:cNvPr>
          <p:cNvSpPr txBox="1"/>
          <p:nvPr/>
        </p:nvSpPr>
        <p:spPr>
          <a:xfrm>
            <a:off x="389480" y="283801"/>
            <a:ext cx="11413040" cy="707886"/>
          </a:xfrm>
          <a:prstGeom prst="rect">
            <a:avLst/>
          </a:prstGeom>
          <a:noFill/>
        </p:spPr>
        <p:txBody>
          <a:bodyPr wrap="square" rtlCol="0">
            <a:spAutoFit/>
          </a:bodyPr>
          <a:lstStyle/>
          <a:p>
            <a:pPr algn="ctr"/>
            <a:r>
              <a:rPr lang="en-US" sz="4000" dirty="0"/>
              <a:t>Sports Premium</a:t>
            </a:r>
            <a:endParaRPr lang="en-GB" sz="4000" dirty="0"/>
          </a:p>
        </p:txBody>
      </p:sp>
      <p:sp>
        <p:nvSpPr>
          <p:cNvPr id="3" name="Rectangle 2">
            <a:extLst>
              <a:ext uri="{FF2B5EF4-FFF2-40B4-BE49-F238E27FC236}">
                <a16:creationId xmlns:a16="http://schemas.microsoft.com/office/drawing/2014/main" id="{E6F1D467-0FCA-49BE-ACEF-7DE82FE4E75E}"/>
              </a:ext>
            </a:extLst>
          </p:cNvPr>
          <p:cNvSpPr/>
          <p:nvPr/>
        </p:nvSpPr>
        <p:spPr>
          <a:xfrm>
            <a:off x="505709" y="1116773"/>
            <a:ext cx="11145185" cy="4370427"/>
          </a:xfrm>
          <a:prstGeom prst="rect">
            <a:avLst/>
          </a:prstGeom>
        </p:spPr>
        <p:txBody>
          <a:bodyPr wrap="square">
            <a:spAutoFit/>
          </a:bodyPr>
          <a:lstStyle/>
          <a:p>
            <a:r>
              <a:rPr lang="en-GB" altLang="en-US" sz="2000" b="1" dirty="0">
                <a:latin typeface="Century Gothic" panose="020B0502020202020204" pitchFamily="34" charset="0"/>
              </a:rPr>
              <a:t>Schools </a:t>
            </a:r>
            <a:r>
              <a:rPr lang="en-GB" altLang="en-US" sz="2000" b="1" u="sng" dirty="0">
                <a:latin typeface="Century Gothic" panose="020B0502020202020204" pitchFamily="34" charset="0"/>
              </a:rPr>
              <a:t>can</a:t>
            </a:r>
            <a:r>
              <a:rPr lang="en-GB" altLang="en-US" sz="2000" b="1" dirty="0">
                <a:latin typeface="Century Gothic" panose="020B0502020202020204" pitchFamily="34" charset="0"/>
              </a:rPr>
              <a:t> use the funding to:</a:t>
            </a:r>
            <a:endParaRPr lang="en-GB" altLang="en-US" sz="2000" dirty="0">
              <a:latin typeface="Century Gothic" panose="020B0502020202020204" pitchFamily="34" charset="0"/>
            </a:endParaRPr>
          </a:p>
          <a:p>
            <a:pPr marL="285750" indent="-285750">
              <a:buFont typeface="Arial" panose="020B0604020202020204" pitchFamily="34" charset="0"/>
              <a:buChar char="•"/>
            </a:pPr>
            <a:r>
              <a:rPr lang="en-GB" altLang="en-US" sz="2000" dirty="0">
                <a:latin typeface="Century Gothic" panose="020B0502020202020204" pitchFamily="34" charset="0"/>
              </a:rPr>
              <a:t>Provide staff with professional development, mentoring, training and resources to help them teach PE and sport more effectively</a:t>
            </a:r>
          </a:p>
          <a:p>
            <a:pPr marL="285750" indent="-285750">
              <a:buFont typeface="Arial" panose="020B0604020202020204" pitchFamily="34" charset="0"/>
              <a:buChar char="•"/>
            </a:pPr>
            <a:r>
              <a:rPr lang="en-GB" altLang="en-US" sz="2000" dirty="0">
                <a:latin typeface="Century Gothic" panose="020B0502020202020204" pitchFamily="34" charset="0"/>
              </a:rPr>
              <a:t>Hire qualified sports coaches to work with teachers to </a:t>
            </a:r>
            <a:r>
              <a:rPr lang="en-GB" altLang="en-US" sz="2000" b="1" dirty="0">
                <a:latin typeface="Century Gothic" panose="020B0502020202020204" pitchFamily="34" charset="0"/>
              </a:rPr>
              <a:t>enhance</a:t>
            </a:r>
            <a:r>
              <a:rPr lang="en-GB" altLang="en-US" sz="2000" dirty="0">
                <a:latin typeface="Century Gothic" panose="020B0502020202020204" pitchFamily="34" charset="0"/>
              </a:rPr>
              <a:t> or </a:t>
            </a:r>
            <a:r>
              <a:rPr lang="en-GB" altLang="en-US" sz="2000" b="1" dirty="0">
                <a:latin typeface="Century Gothic" panose="020B0502020202020204" pitchFamily="34" charset="0"/>
              </a:rPr>
              <a:t>extend </a:t>
            </a:r>
            <a:r>
              <a:rPr lang="en-GB" altLang="en-US" sz="2000" dirty="0">
                <a:latin typeface="Century Gothic" panose="020B0502020202020204" pitchFamily="34" charset="0"/>
              </a:rPr>
              <a:t>current opportunities</a:t>
            </a:r>
          </a:p>
          <a:p>
            <a:pPr marL="285750" indent="-285750">
              <a:buFont typeface="Arial" panose="020B0604020202020204" pitchFamily="34" charset="0"/>
              <a:buChar char="•"/>
            </a:pPr>
            <a:r>
              <a:rPr lang="en-GB" altLang="en-US" sz="2000" dirty="0">
                <a:latin typeface="Century Gothic" panose="020B0502020202020204" pitchFamily="34" charset="0"/>
              </a:rPr>
              <a:t>Support and involve the least active children </a:t>
            </a:r>
          </a:p>
          <a:p>
            <a:pPr marL="285750" indent="-285750">
              <a:buFont typeface="Arial" panose="020B0604020202020204" pitchFamily="34" charset="0"/>
              <a:buChar char="•"/>
            </a:pPr>
            <a:r>
              <a:rPr lang="en-GB" altLang="en-US" sz="2000" dirty="0">
                <a:latin typeface="Century Gothic" panose="020B0502020202020204" pitchFamily="34" charset="0"/>
              </a:rPr>
              <a:t>Increase pupils’ participation in the School Games</a:t>
            </a:r>
          </a:p>
          <a:p>
            <a:pPr marL="285750" indent="-285750">
              <a:buFont typeface="Arial" panose="020B0604020202020204" pitchFamily="34" charset="0"/>
              <a:buChar char="•"/>
            </a:pPr>
            <a:r>
              <a:rPr lang="en-GB" altLang="en-US" sz="2000" dirty="0">
                <a:latin typeface="Century Gothic" panose="020B0502020202020204" pitchFamily="34" charset="0"/>
              </a:rPr>
              <a:t>Encourage pupils to take on leadership or volunteer roles that support sport and physical activity within the school</a:t>
            </a:r>
          </a:p>
          <a:p>
            <a:pPr marL="285750" indent="-285750">
              <a:buFont typeface="Arial" panose="020B0604020202020204" pitchFamily="34" charset="0"/>
              <a:buChar char="•"/>
            </a:pPr>
            <a:r>
              <a:rPr lang="en-GB" altLang="en-US" sz="2000" dirty="0">
                <a:latin typeface="Century Gothic" panose="020B0502020202020204" pitchFamily="34" charset="0"/>
              </a:rPr>
              <a:t>Provide additional swimming provision targeted to pupils not able to meet the swimming requirements of the national curriculum</a:t>
            </a:r>
          </a:p>
          <a:p>
            <a:pPr marL="285750" indent="-285750">
              <a:buFont typeface="Arial" panose="020B0604020202020204" pitchFamily="34" charset="0"/>
              <a:buChar char="•"/>
            </a:pPr>
            <a:r>
              <a:rPr lang="en-GB" altLang="en-US" sz="2000" dirty="0">
                <a:latin typeface="Century Gothic" panose="020B0502020202020204" pitchFamily="34" charset="0"/>
              </a:rPr>
              <a:t>Embed physical activity into the school day through active travel to and from school, active playgrounds and active teaching</a:t>
            </a:r>
          </a:p>
          <a:p>
            <a:pPr marL="285750" indent="-285750">
              <a:buFont typeface="Arial" panose="020B0604020202020204" pitchFamily="34" charset="0"/>
              <a:buChar char="•"/>
            </a:pPr>
            <a:r>
              <a:rPr lang="en-GB" altLang="en-US" sz="2000" dirty="0">
                <a:latin typeface="Century Gothic" panose="020B0502020202020204" pitchFamily="34" charset="0"/>
              </a:rPr>
              <a:t>Increase participation in competitive sport</a:t>
            </a:r>
          </a:p>
        </p:txBody>
      </p:sp>
    </p:spTree>
    <p:extLst>
      <p:ext uri="{BB962C8B-B14F-4D97-AF65-F5344CB8AC3E}">
        <p14:creationId xmlns:p14="http://schemas.microsoft.com/office/powerpoint/2010/main" val="3442717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783F59-AA84-484F-9310-FA60148C1EEA}"/>
              </a:ext>
            </a:extLst>
          </p:cNvPr>
          <p:cNvSpPr txBox="1"/>
          <p:nvPr/>
        </p:nvSpPr>
        <p:spPr>
          <a:xfrm>
            <a:off x="389480" y="283801"/>
            <a:ext cx="11413040" cy="707886"/>
          </a:xfrm>
          <a:prstGeom prst="rect">
            <a:avLst/>
          </a:prstGeom>
          <a:noFill/>
        </p:spPr>
        <p:txBody>
          <a:bodyPr wrap="square" rtlCol="0">
            <a:spAutoFit/>
          </a:bodyPr>
          <a:lstStyle/>
          <a:p>
            <a:pPr algn="ctr"/>
            <a:r>
              <a:rPr lang="en-US" sz="4000" dirty="0"/>
              <a:t>Sports Premium</a:t>
            </a:r>
            <a:endParaRPr lang="en-GB" sz="4000" dirty="0"/>
          </a:p>
        </p:txBody>
      </p:sp>
      <p:sp>
        <p:nvSpPr>
          <p:cNvPr id="3" name="Rectangle 2">
            <a:extLst>
              <a:ext uri="{FF2B5EF4-FFF2-40B4-BE49-F238E27FC236}">
                <a16:creationId xmlns:a16="http://schemas.microsoft.com/office/drawing/2014/main" id="{E6F1D467-0FCA-49BE-ACEF-7DE82FE4E75E}"/>
              </a:ext>
            </a:extLst>
          </p:cNvPr>
          <p:cNvSpPr/>
          <p:nvPr/>
        </p:nvSpPr>
        <p:spPr>
          <a:xfrm>
            <a:off x="458084" y="1226150"/>
            <a:ext cx="10285229" cy="1631216"/>
          </a:xfrm>
          <a:prstGeom prst="rect">
            <a:avLst/>
          </a:prstGeom>
        </p:spPr>
        <p:txBody>
          <a:bodyPr wrap="square">
            <a:spAutoFit/>
          </a:bodyPr>
          <a:lstStyle/>
          <a:p>
            <a:r>
              <a:rPr lang="en-GB" altLang="en-US" sz="2000" b="1" dirty="0">
                <a:latin typeface="Century Gothic" panose="020B0502020202020204" pitchFamily="34" charset="0"/>
              </a:rPr>
              <a:t>Schools should </a:t>
            </a:r>
            <a:r>
              <a:rPr lang="en-GB" altLang="en-US" sz="2000" b="1" u="sng" dirty="0">
                <a:latin typeface="Century Gothic" panose="020B0502020202020204" pitchFamily="34" charset="0"/>
              </a:rPr>
              <a:t>not</a:t>
            </a:r>
            <a:r>
              <a:rPr lang="en-GB" altLang="en-US" sz="2000" b="1" dirty="0">
                <a:latin typeface="Century Gothic" panose="020B0502020202020204" pitchFamily="34" charset="0"/>
              </a:rPr>
              <a:t> use the funding to:</a:t>
            </a:r>
            <a:endParaRPr lang="en-GB" altLang="en-US" sz="2000" dirty="0">
              <a:latin typeface="Century Gothic" panose="020B0502020202020204" pitchFamily="34" charset="0"/>
            </a:endParaRPr>
          </a:p>
          <a:p>
            <a:pPr marL="342900" indent="-342900">
              <a:buFont typeface="Arial" panose="020B0604020202020204" pitchFamily="34" charset="0"/>
              <a:buChar char="•"/>
            </a:pPr>
            <a:r>
              <a:rPr lang="en-GB" sz="2000" b="0" i="0" dirty="0">
                <a:solidFill>
                  <a:srgbClr val="0B0C0C"/>
                </a:solidFill>
                <a:effectLst/>
                <a:latin typeface="Century Gothic" panose="020B0502020202020204" pitchFamily="34" charset="0"/>
              </a:rPr>
              <a:t>Employ coaches or specialist teachers to cover planning preparation and assessment (PPA) arrangements</a:t>
            </a:r>
          </a:p>
          <a:p>
            <a:pPr marL="342900" indent="-342900">
              <a:buFont typeface="Arial" panose="020B0604020202020204" pitchFamily="34" charset="0"/>
              <a:buChar char="•"/>
            </a:pPr>
            <a:r>
              <a:rPr lang="en-GB" sz="2000" dirty="0">
                <a:solidFill>
                  <a:srgbClr val="0B0C0C"/>
                </a:solidFill>
                <a:latin typeface="Century Gothic" panose="020B0502020202020204" pitchFamily="34" charset="0"/>
              </a:rPr>
              <a:t>T</a:t>
            </a:r>
            <a:r>
              <a:rPr lang="en-GB" sz="2000" b="0" i="0" dirty="0">
                <a:solidFill>
                  <a:srgbClr val="0B0C0C"/>
                </a:solidFill>
                <a:effectLst/>
                <a:latin typeface="Century Gothic" panose="020B0502020202020204" pitchFamily="34" charset="0"/>
              </a:rPr>
              <a:t>each the minimum requirements of the national curriculum – apart from top-up swimming lessons, after pupils’ completion of core lessons</a:t>
            </a:r>
            <a:endParaRPr lang="en-GB" sz="1400" b="0" i="0" dirty="0">
              <a:solidFill>
                <a:srgbClr val="0B0C0C"/>
              </a:solidFill>
              <a:effectLst/>
              <a:latin typeface="Century Gothic" panose="020B0502020202020204" pitchFamily="34" charset="0"/>
            </a:endParaRPr>
          </a:p>
        </p:txBody>
      </p:sp>
    </p:spTree>
    <p:extLst>
      <p:ext uri="{BB962C8B-B14F-4D97-AF65-F5344CB8AC3E}">
        <p14:creationId xmlns:p14="http://schemas.microsoft.com/office/powerpoint/2010/main" val="1522882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C258BD-0A9B-4B9A-9485-14C328E945E9}"/>
              </a:ext>
            </a:extLst>
          </p:cNvPr>
          <p:cNvSpPr txBox="1"/>
          <p:nvPr/>
        </p:nvSpPr>
        <p:spPr>
          <a:xfrm>
            <a:off x="389480" y="494719"/>
            <a:ext cx="11413040" cy="707886"/>
          </a:xfrm>
          <a:prstGeom prst="rect">
            <a:avLst/>
          </a:prstGeom>
          <a:noFill/>
        </p:spPr>
        <p:txBody>
          <a:bodyPr wrap="square" rtlCol="0">
            <a:spAutoFit/>
          </a:bodyPr>
          <a:lstStyle/>
          <a:p>
            <a:pPr algn="ctr"/>
            <a:r>
              <a:rPr lang="en-US" sz="4000" dirty="0"/>
              <a:t>Aims of the Early Years Foundation Stage Framework</a:t>
            </a:r>
            <a:endParaRPr lang="en-GB" sz="4000" dirty="0"/>
          </a:p>
        </p:txBody>
      </p:sp>
      <p:sp>
        <p:nvSpPr>
          <p:cNvPr id="5" name="Rectangle 4">
            <a:extLst>
              <a:ext uri="{FF2B5EF4-FFF2-40B4-BE49-F238E27FC236}">
                <a16:creationId xmlns:a16="http://schemas.microsoft.com/office/drawing/2014/main" id="{56A764A3-D8EC-4E5A-AD1C-426A5505963B}"/>
              </a:ext>
            </a:extLst>
          </p:cNvPr>
          <p:cNvSpPr/>
          <p:nvPr/>
        </p:nvSpPr>
        <p:spPr>
          <a:xfrm>
            <a:off x="810510" y="1246261"/>
            <a:ext cx="10285229" cy="3416320"/>
          </a:xfrm>
          <a:prstGeom prst="rect">
            <a:avLst/>
          </a:prstGeom>
        </p:spPr>
        <p:txBody>
          <a:bodyPr wrap="square">
            <a:spAutoFit/>
          </a:bodyPr>
          <a:lstStyle/>
          <a:p>
            <a:pPr fontAlgn="base"/>
            <a:r>
              <a:rPr lang="en-GB" b="1" dirty="0">
                <a:latin typeface="Century Gothic" panose="020B0502020202020204" pitchFamily="34" charset="0"/>
              </a:rPr>
              <a:t>The areas of learning and development</a:t>
            </a:r>
          </a:p>
          <a:p>
            <a:pPr fontAlgn="base"/>
            <a:r>
              <a:rPr lang="en-GB" dirty="0">
                <a:latin typeface="Century Gothic" panose="020B0502020202020204" pitchFamily="34" charset="0"/>
              </a:rPr>
              <a:t>1.4 There are seven areas of learning and development that set out what providers must</a:t>
            </a:r>
          </a:p>
          <a:p>
            <a:pPr fontAlgn="base"/>
            <a:r>
              <a:rPr lang="en-GB" dirty="0">
                <a:latin typeface="Century Gothic" panose="020B0502020202020204" pitchFamily="34" charset="0"/>
              </a:rPr>
              <a:t>teach the children in their settings. All areas of learning and development are</a:t>
            </a:r>
          </a:p>
          <a:p>
            <a:pPr fontAlgn="base"/>
            <a:r>
              <a:rPr lang="en-GB" dirty="0">
                <a:latin typeface="Century Gothic" panose="020B0502020202020204" pitchFamily="34" charset="0"/>
              </a:rPr>
              <a:t>important and inter-connected.</a:t>
            </a:r>
          </a:p>
          <a:p>
            <a:pPr fontAlgn="base"/>
            <a:endParaRPr lang="en-GB" dirty="0">
              <a:latin typeface="Century Gothic" panose="020B0502020202020204" pitchFamily="34" charset="0"/>
            </a:endParaRPr>
          </a:p>
          <a:p>
            <a:pPr fontAlgn="base"/>
            <a:r>
              <a:rPr lang="en-GB" dirty="0">
                <a:latin typeface="Century Gothic" panose="020B0502020202020204" pitchFamily="34" charset="0"/>
              </a:rPr>
              <a:t>1.5 Three prime areas are particularly important for learning and forming relationships.</a:t>
            </a:r>
          </a:p>
          <a:p>
            <a:pPr fontAlgn="base"/>
            <a:r>
              <a:rPr lang="en-GB" dirty="0">
                <a:latin typeface="Century Gothic" panose="020B0502020202020204" pitchFamily="34" charset="0"/>
              </a:rPr>
              <a:t>They build a foundation for children to thrive and provide the basis for learning in all</a:t>
            </a:r>
          </a:p>
          <a:p>
            <a:pPr fontAlgn="base"/>
            <a:r>
              <a:rPr lang="en-GB" dirty="0">
                <a:latin typeface="Century Gothic" panose="020B0502020202020204" pitchFamily="34" charset="0"/>
              </a:rPr>
              <a:t>areas.</a:t>
            </a:r>
          </a:p>
          <a:p>
            <a:pPr fontAlgn="base"/>
            <a:r>
              <a:rPr lang="en-GB" dirty="0">
                <a:latin typeface="Century Gothic" panose="020B0502020202020204" pitchFamily="34" charset="0"/>
              </a:rPr>
              <a:t>These are the </a:t>
            </a:r>
            <a:r>
              <a:rPr lang="en-GB" b="1" dirty="0">
                <a:latin typeface="Century Gothic" panose="020B0502020202020204" pitchFamily="34" charset="0"/>
              </a:rPr>
              <a:t>prime areas</a:t>
            </a:r>
            <a:r>
              <a:rPr lang="en-GB" dirty="0">
                <a:latin typeface="Century Gothic" panose="020B0502020202020204" pitchFamily="34" charset="0"/>
              </a:rPr>
              <a:t>:</a:t>
            </a:r>
          </a:p>
          <a:p>
            <a:pPr fontAlgn="base"/>
            <a:r>
              <a:rPr lang="en-GB" dirty="0">
                <a:latin typeface="Century Gothic" panose="020B0502020202020204" pitchFamily="34" charset="0"/>
              </a:rPr>
              <a:t>• Communication and language</a:t>
            </a:r>
          </a:p>
          <a:p>
            <a:pPr fontAlgn="base"/>
            <a:r>
              <a:rPr lang="en-GB" dirty="0">
                <a:latin typeface="Century Gothic" panose="020B0502020202020204" pitchFamily="34" charset="0"/>
              </a:rPr>
              <a:t>• </a:t>
            </a:r>
            <a:r>
              <a:rPr lang="en-GB" b="1" dirty="0">
                <a:latin typeface="Century Gothic" panose="020B0502020202020204" pitchFamily="34" charset="0"/>
              </a:rPr>
              <a:t>Physical development</a:t>
            </a:r>
          </a:p>
          <a:p>
            <a:pPr fontAlgn="base"/>
            <a:r>
              <a:rPr lang="en-GB" dirty="0">
                <a:latin typeface="Century Gothic" panose="020B0502020202020204" pitchFamily="34" charset="0"/>
              </a:rPr>
              <a:t>• Personal, social and emotional development</a:t>
            </a:r>
            <a:endParaRPr lang="en-GB" i="0" dirty="0">
              <a:effectLst/>
              <a:latin typeface="Century Gothic" panose="020B0502020202020204" pitchFamily="34" charset="0"/>
            </a:endParaRPr>
          </a:p>
        </p:txBody>
      </p:sp>
    </p:spTree>
    <p:custDataLst>
      <p:tags r:id="rId1"/>
    </p:custDataLst>
    <p:extLst>
      <p:ext uri="{BB962C8B-B14F-4D97-AF65-F5344CB8AC3E}">
        <p14:creationId xmlns:p14="http://schemas.microsoft.com/office/powerpoint/2010/main" val="2586200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C258BD-0A9B-4B9A-9485-14C328E945E9}"/>
              </a:ext>
            </a:extLst>
          </p:cNvPr>
          <p:cNvSpPr txBox="1"/>
          <p:nvPr/>
        </p:nvSpPr>
        <p:spPr>
          <a:xfrm>
            <a:off x="389480" y="494719"/>
            <a:ext cx="11413040" cy="707886"/>
          </a:xfrm>
          <a:prstGeom prst="rect">
            <a:avLst/>
          </a:prstGeom>
          <a:noFill/>
        </p:spPr>
        <p:txBody>
          <a:bodyPr wrap="square" rtlCol="0">
            <a:spAutoFit/>
          </a:bodyPr>
          <a:lstStyle/>
          <a:p>
            <a:pPr algn="ctr"/>
            <a:r>
              <a:rPr lang="en-US" sz="4000" dirty="0"/>
              <a:t>Physical Development</a:t>
            </a:r>
            <a:endParaRPr lang="en-GB" sz="4000" dirty="0"/>
          </a:p>
        </p:txBody>
      </p:sp>
      <p:sp>
        <p:nvSpPr>
          <p:cNvPr id="5" name="Rectangle 4">
            <a:extLst>
              <a:ext uri="{FF2B5EF4-FFF2-40B4-BE49-F238E27FC236}">
                <a16:creationId xmlns:a16="http://schemas.microsoft.com/office/drawing/2014/main" id="{56A764A3-D8EC-4E5A-AD1C-426A5505963B}"/>
              </a:ext>
            </a:extLst>
          </p:cNvPr>
          <p:cNvSpPr/>
          <p:nvPr/>
        </p:nvSpPr>
        <p:spPr>
          <a:xfrm>
            <a:off x="810510" y="1246261"/>
            <a:ext cx="10285229" cy="4247317"/>
          </a:xfrm>
          <a:prstGeom prst="rect">
            <a:avLst/>
          </a:prstGeom>
        </p:spPr>
        <p:txBody>
          <a:bodyPr wrap="square">
            <a:spAutoFit/>
          </a:bodyPr>
          <a:lstStyle/>
          <a:p>
            <a:pPr fontAlgn="base"/>
            <a:r>
              <a:rPr lang="en-GB" dirty="0">
                <a:latin typeface="Century Gothic" panose="020B0502020202020204" pitchFamily="34" charset="0"/>
              </a:rPr>
              <a:t>Physical activity is vital in children’s all-round development, enabling them to pursue happy, healthy and active lives. </a:t>
            </a:r>
            <a:r>
              <a:rPr lang="en-GB" b="1" dirty="0">
                <a:latin typeface="Century Gothic" panose="020B0502020202020204" pitchFamily="34" charset="0"/>
              </a:rPr>
              <a:t>Gross </a:t>
            </a:r>
            <a:r>
              <a:rPr lang="en-GB" dirty="0">
                <a:latin typeface="Century Gothic" panose="020B0502020202020204" pitchFamily="34" charset="0"/>
              </a:rPr>
              <a:t>and </a:t>
            </a:r>
            <a:r>
              <a:rPr lang="en-GB" b="1" dirty="0">
                <a:latin typeface="Century Gothic" panose="020B0502020202020204" pitchFamily="34" charset="0"/>
              </a:rPr>
              <a:t>fine motor </a:t>
            </a:r>
            <a:r>
              <a:rPr lang="en-GB" dirty="0">
                <a:latin typeface="Century Gothic" panose="020B0502020202020204" pitchFamily="34" charset="0"/>
              </a:rPr>
              <a:t>experiences develop incrementally throughout early childhood, starting with sensory explorations and the development of a child’s strength, co-ordination and positional awareness through tummy time, crawling</a:t>
            </a:r>
          </a:p>
          <a:p>
            <a:pPr fontAlgn="base"/>
            <a:r>
              <a:rPr lang="en-GB" dirty="0">
                <a:latin typeface="Century Gothic" panose="020B0502020202020204" pitchFamily="34" charset="0"/>
              </a:rPr>
              <a:t>and play movement with both objects and adults. </a:t>
            </a:r>
          </a:p>
          <a:p>
            <a:pPr fontAlgn="base"/>
            <a:r>
              <a:rPr lang="en-GB" dirty="0">
                <a:latin typeface="Century Gothic" panose="020B0502020202020204" pitchFamily="34" charset="0"/>
              </a:rPr>
              <a:t>By creating games and providing opportunities for play both indoors and outdoors, adults can support children to develop their </a:t>
            </a:r>
            <a:r>
              <a:rPr lang="en-GB" b="1" dirty="0">
                <a:latin typeface="Century Gothic" panose="020B0502020202020204" pitchFamily="34" charset="0"/>
              </a:rPr>
              <a:t>core strength</a:t>
            </a:r>
            <a:r>
              <a:rPr lang="en-GB" dirty="0">
                <a:latin typeface="Century Gothic" panose="020B0502020202020204" pitchFamily="34" charset="0"/>
              </a:rPr>
              <a:t>, </a:t>
            </a:r>
            <a:r>
              <a:rPr lang="en-GB" b="1" dirty="0">
                <a:latin typeface="Century Gothic" panose="020B0502020202020204" pitchFamily="34" charset="0"/>
              </a:rPr>
              <a:t>stability</a:t>
            </a:r>
            <a:r>
              <a:rPr lang="en-GB" dirty="0">
                <a:latin typeface="Century Gothic" panose="020B0502020202020204" pitchFamily="34" charset="0"/>
              </a:rPr>
              <a:t>, </a:t>
            </a:r>
            <a:r>
              <a:rPr lang="en-GB" b="1" dirty="0">
                <a:latin typeface="Century Gothic" panose="020B0502020202020204" pitchFamily="34" charset="0"/>
              </a:rPr>
              <a:t>balance</a:t>
            </a:r>
            <a:r>
              <a:rPr lang="en-GB" dirty="0">
                <a:latin typeface="Century Gothic" panose="020B0502020202020204" pitchFamily="34" charset="0"/>
              </a:rPr>
              <a:t>, </a:t>
            </a:r>
            <a:r>
              <a:rPr lang="en-GB" b="1" dirty="0">
                <a:latin typeface="Century Gothic" panose="020B0502020202020204" pitchFamily="34" charset="0"/>
              </a:rPr>
              <a:t>spatial awareness</a:t>
            </a:r>
            <a:r>
              <a:rPr lang="en-GB" dirty="0">
                <a:latin typeface="Century Gothic" panose="020B0502020202020204" pitchFamily="34" charset="0"/>
              </a:rPr>
              <a:t>, </a:t>
            </a:r>
            <a:r>
              <a:rPr lang="en-GB" b="1" dirty="0">
                <a:latin typeface="Century Gothic" panose="020B0502020202020204" pitchFamily="34" charset="0"/>
              </a:rPr>
              <a:t>co-ordination </a:t>
            </a:r>
            <a:r>
              <a:rPr lang="en-GB" dirty="0">
                <a:latin typeface="Century Gothic" panose="020B0502020202020204" pitchFamily="34" charset="0"/>
              </a:rPr>
              <a:t>and </a:t>
            </a:r>
            <a:r>
              <a:rPr lang="en-GB" b="1" dirty="0">
                <a:latin typeface="Century Gothic" panose="020B0502020202020204" pitchFamily="34" charset="0"/>
              </a:rPr>
              <a:t>agility</a:t>
            </a:r>
            <a:r>
              <a:rPr lang="en-GB" dirty="0">
                <a:latin typeface="Century Gothic" panose="020B0502020202020204" pitchFamily="34" charset="0"/>
              </a:rPr>
              <a:t>. </a:t>
            </a:r>
          </a:p>
          <a:p>
            <a:pPr fontAlgn="base"/>
            <a:r>
              <a:rPr lang="en-GB" b="1" dirty="0">
                <a:latin typeface="Century Gothic" panose="020B0502020202020204" pitchFamily="34" charset="0"/>
              </a:rPr>
              <a:t>Gross motor skills </a:t>
            </a:r>
            <a:r>
              <a:rPr lang="en-GB" dirty="0">
                <a:latin typeface="Century Gothic" panose="020B0502020202020204" pitchFamily="34" charset="0"/>
              </a:rPr>
              <a:t>provide the foundation for developing healthy bodies and social and emotional well-being. </a:t>
            </a:r>
          </a:p>
          <a:p>
            <a:pPr fontAlgn="base"/>
            <a:r>
              <a:rPr lang="en-GB" b="1" dirty="0">
                <a:latin typeface="Century Gothic" panose="020B0502020202020204" pitchFamily="34" charset="0"/>
              </a:rPr>
              <a:t>Fine motor control </a:t>
            </a:r>
            <a:r>
              <a:rPr lang="en-GB" dirty="0">
                <a:latin typeface="Century Gothic" panose="020B0502020202020204" pitchFamily="34" charset="0"/>
              </a:rPr>
              <a:t>and precision helps with hand-eye co-ordination, which is later linked to early literacy. </a:t>
            </a:r>
          </a:p>
          <a:p>
            <a:pPr fontAlgn="base"/>
            <a:r>
              <a:rPr lang="en-GB" dirty="0">
                <a:latin typeface="Century Gothic" panose="020B0502020202020204" pitchFamily="34" charset="0"/>
              </a:rPr>
              <a:t>Repeated and varied opportunities to explore and play with small world activities, puzzles, arts and crafts and the practice of using small tools, with feedback and support from adults, allow children to develop proficiency, control and confidence.</a:t>
            </a:r>
          </a:p>
        </p:txBody>
      </p:sp>
    </p:spTree>
    <p:custDataLst>
      <p:tags r:id="rId1"/>
    </p:custDataLst>
    <p:extLst>
      <p:ext uri="{BB962C8B-B14F-4D97-AF65-F5344CB8AC3E}">
        <p14:creationId xmlns:p14="http://schemas.microsoft.com/office/powerpoint/2010/main" val="1314452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C258BD-0A9B-4B9A-9485-14C328E945E9}"/>
              </a:ext>
            </a:extLst>
          </p:cNvPr>
          <p:cNvSpPr txBox="1"/>
          <p:nvPr/>
        </p:nvSpPr>
        <p:spPr>
          <a:xfrm>
            <a:off x="389480" y="494719"/>
            <a:ext cx="11413040" cy="707886"/>
          </a:xfrm>
          <a:prstGeom prst="rect">
            <a:avLst/>
          </a:prstGeom>
          <a:noFill/>
        </p:spPr>
        <p:txBody>
          <a:bodyPr wrap="square" rtlCol="0">
            <a:spAutoFit/>
          </a:bodyPr>
          <a:lstStyle/>
          <a:p>
            <a:pPr algn="ctr"/>
            <a:r>
              <a:rPr lang="en-US" sz="4000" dirty="0"/>
              <a:t>Physical Development</a:t>
            </a:r>
            <a:endParaRPr lang="en-GB" sz="4000" dirty="0"/>
          </a:p>
        </p:txBody>
      </p:sp>
      <p:sp>
        <p:nvSpPr>
          <p:cNvPr id="5" name="Rectangle 4">
            <a:extLst>
              <a:ext uri="{FF2B5EF4-FFF2-40B4-BE49-F238E27FC236}">
                <a16:creationId xmlns:a16="http://schemas.microsoft.com/office/drawing/2014/main" id="{56A764A3-D8EC-4E5A-AD1C-426A5505963B}"/>
              </a:ext>
            </a:extLst>
          </p:cNvPr>
          <p:cNvSpPr/>
          <p:nvPr/>
        </p:nvSpPr>
        <p:spPr>
          <a:xfrm>
            <a:off x="810510" y="1246261"/>
            <a:ext cx="10285229" cy="3416320"/>
          </a:xfrm>
          <a:prstGeom prst="rect">
            <a:avLst/>
          </a:prstGeom>
        </p:spPr>
        <p:txBody>
          <a:bodyPr wrap="square">
            <a:spAutoFit/>
          </a:bodyPr>
          <a:lstStyle/>
          <a:p>
            <a:pPr fontAlgn="base"/>
            <a:r>
              <a:rPr lang="en-GB" b="1" dirty="0">
                <a:latin typeface="Century Gothic" panose="020B0502020202020204" pitchFamily="34" charset="0"/>
              </a:rPr>
              <a:t>ELG: Gross Motor Skills</a:t>
            </a:r>
          </a:p>
          <a:p>
            <a:pPr fontAlgn="base"/>
            <a:r>
              <a:rPr lang="en-GB" dirty="0">
                <a:latin typeface="Century Gothic" panose="020B0502020202020204" pitchFamily="34" charset="0"/>
              </a:rPr>
              <a:t>Children at the expected level of development will:</a:t>
            </a:r>
          </a:p>
          <a:p>
            <a:pPr fontAlgn="base"/>
            <a:r>
              <a:rPr lang="en-GB" dirty="0">
                <a:latin typeface="Century Gothic" panose="020B0502020202020204" pitchFamily="34" charset="0"/>
              </a:rPr>
              <a:t>• Negotiate space and obstacles safely, with consideration for themselves and others.</a:t>
            </a:r>
          </a:p>
          <a:p>
            <a:pPr fontAlgn="base"/>
            <a:r>
              <a:rPr lang="en-GB" dirty="0">
                <a:latin typeface="Century Gothic" panose="020B0502020202020204" pitchFamily="34" charset="0"/>
              </a:rPr>
              <a:t>• Demonstrate strength, balance and coordination when playing.</a:t>
            </a:r>
          </a:p>
          <a:p>
            <a:pPr fontAlgn="base"/>
            <a:r>
              <a:rPr lang="en-GB" dirty="0">
                <a:latin typeface="Century Gothic" panose="020B0502020202020204" pitchFamily="34" charset="0"/>
              </a:rPr>
              <a:t>• Move energetically, such as running, jumping, dancing, hopping, skipping and climbing.</a:t>
            </a:r>
          </a:p>
          <a:p>
            <a:pPr fontAlgn="base"/>
            <a:endParaRPr lang="en-GB" dirty="0">
              <a:latin typeface="Century Gothic" panose="020B0502020202020204" pitchFamily="34" charset="0"/>
            </a:endParaRPr>
          </a:p>
          <a:p>
            <a:pPr fontAlgn="base"/>
            <a:r>
              <a:rPr lang="en-GB" b="1" dirty="0">
                <a:latin typeface="Century Gothic" panose="020B0502020202020204" pitchFamily="34" charset="0"/>
              </a:rPr>
              <a:t>ELG: Fine Motor Skills</a:t>
            </a:r>
          </a:p>
          <a:p>
            <a:pPr fontAlgn="base"/>
            <a:r>
              <a:rPr lang="en-GB" dirty="0">
                <a:latin typeface="Century Gothic" panose="020B0502020202020204" pitchFamily="34" charset="0"/>
              </a:rPr>
              <a:t>Children at the expected level of development will:</a:t>
            </a:r>
          </a:p>
          <a:p>
            <a:pPr fontAlgn="base"/>
            <a:r>
              <a:rPr lang="en-GB" dirty="0">
                <a:latin typeface="Century Gothic" panose="020B0502020202020204" pitchFamily="34" charset="0"/>
              </a:rPr>
              <a:t>• Hold a pencil effectively in preparation for fluent writing – using the tripod grip in almost all cases.</a:t>
            </a:r>
          </a:p>
          <a:p>
            <a:pPr fontAlgn="base"/>
            <a:r>
              <a:rPr lang="en-GB" dirty="0">
                <a:latin typeface="Century Gothic" panose="020B0502020202020204" pitchFamily="34" charset="0"/>
              </a:rPr>
              <a:t>• Use a range of small tools, including scissors, paint brushes and cutlery.</a:t>
            </a:r>
          </a:p>
          <a:p>
            <a:pPr fontAlgn="base"/>
            <a:r>
              <a:rPr lang="en-GB" dirty="0">
                <a:latin typeface="Century Gothic" panose="020B0502020202020204" pitchFamily="34" charset="0"/>
              </a:rPr>
              <a:t>• Begin to show accuracy and care when drawing.</a:t>
            </a:r>
          </a:p>
        </p:txBody>
      </p:sp>
    </p:spTree>
    <p:custDataLst>
      <p:tags r:id="rId1"/>
    </p:custDataLst>
    <p:extLst>
      <p:ext uri="{BB962C8B-B14F-4D97-AF65-F5344CB8AC3E}">
        <p14:creationId xmlns:p14="http://schemas.microsoft.com/office/powerpoint/2010/main" val="1506906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008452-F746-43EA-8756-BD2824489AA0}"/>
              </a:ext>
            </a:extLst>
          </p:cNvPr>
          <p:cNvSpPr txBox="1"/>
          <p:nvPr/>
        </p:nvSpPr>
        <p:spPr>
          <a:xfrm>
            <a:off x="381000" y="352425"/>
            <a:ext cx="8073813" cy="707886"/>
          </a:xfrm>
          <a:prstGeom prst="rect">
            <a:avLst/>
          </a:prstGeom>
          <a:noFill/>
        </p:spPr>
        <p:txBody>
          <a:bodyPr wrap="none" rtlCol="0">
            <a:spAutoFit/>
          </a:bodyPr>
          <a:lstStyle/>
          <a:p>
            <a:r>
              <a:rPr lang="en-GB" sz="4000" dirty="0"/>
              <a:t>Gross versus Fine motor development</a:t>
            </a:r>
          </a:p>
        </p:txBody>
      </p:sp>
      <p:sp>
        <p:nvSpPr>
          <p:cNvPr id="4" name="TextBox 3">
            <a:extLst>
              <a:ext uri="{FF2B5EF4-FFF2-40B4-BE49-F238E27FC236}">
                <a16:creationId xmlns:a16="http://schemas.microsoft.com/office/drawing/2014/main" id="{0CFC1D33-3D04-42B8-8C60-FD6BA62EEAED}"/>
              </a:ext>
            </a:extLst>
          </p:cNvPr>
          <p:cNvSpPr txBox="1"/>
          <p:nvPr/>
        </p:nvSpPr>
        <p:spPr>
          <a:xfrm>
            <a:off x="476249" y="1397496"/>
            <a:ext cx="10760502" cy="2800767"/>
          </a:xfrm>
          <a:prstGeom prst="rect">
            <a:avLst/>
          </a:prstGeom>
          <a:noFill/>
        </p:spPr>
        <p:txBody>
          <a:bodyPr wrap="square">
            <a:spAutoFit/>
          </a:bodyPr>
          <a:lstStyle/>
          <a:p>
            <a:pPr algn="l" fontAlgn="base"/>
            <a:r>
              <a:rPr lang="en-GB" sz="2800" b="1" dirty="0">
                <a:latin typeface="Century Gothic" panose="020B0502020202020204" pitchFamily="34" charset="0"/>
              </a:rPr>
              <a:t>Is one more important than the other?</a:t>
            </a:r>
          </a:p>
          <a:p>
            <a:pPr algn="l" fontAlgn="base"/>
            <a:endParaRPr lang="en-GB" sz="2800" b="1" i="0" dirty="0">
              <a:effectLst/>
              <a:latin typeface="Century Gothic" panose="020B0502020202020204" pitchFamily="34" charset="0"/>
            </a:endParaRPr>
          </a:p>
          <a:p>
            <a:pPr fontAlgn="base"/>
            <a:r>
              <a:rPr lang="en-GB" sz="2400" dirty="0">
                <a:latin typeface="Century Gothic" panose="020B0502020202020204" pitchFamily="34" charset="0"/>
              </a:rPr>
              <a:t>Research shows that the development of fine motor skills depends on the development of gross motor skills and that a joined-up approach to physical development is important. Young children need many opportunities to develop fine motor skills alongside gross motor skills so they can become confident to explore the world around them.</a:t>
            </a:r>
            <a:endParaRPr lang="en-GB" sz="2400" i="0" dirty="0">
              <a:effectLst/>
              <a:latin typeface="Century Gothic" panose="020B0502020202020204" pitchFamily="34" charset="0"/>
            </a:endParaRPr>
          </a:p>
        </p:txBody>
      </p:sp>
    </p:spTree>
    <p:extLst>
      <p:ext uri="{BB962C8B-B14F-4D97-AF65-F5344CB8AC3E}">
        <p14:creationId xmlns:p14="http://schemas.microsoft.com/office/powerpoint/2010/main" val="30272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93BD91-901E-4AC1-B08E-78DB89B677B5}"/>
              </a:ext>
            </a:extLst>
          </p:cNvPr>
          <p:cNvPicPr>
            <a:picLocks noChangeAspect="1"/>
          </p:cNvPicPr>
          <p:nvPr/>
        </p:nvPicPr>
        <p:blipFill>
          <a:blip r:embed="rId2"/>
          <a:stretch>
            <a:fillRect/>
          </a:stretch>
        </p:blipFill>
        <p:spPr>
          <a:xfrm>
            <a:off x="96520" y="492760"/>
            <a:ext cx="5146040" cy="5146040"/>
          </a:xfrm>
          <a:prstGeom prst="rect">
            <a:avLst/>
          </a:prstGeom>
        </p:spPr>
      </p:pic>
      <p:sp>
        <p:nvSpPr>
          <p:cNvPr id="3" name="TextBox 2">
            <a:extLst>
              <a:ext uri="{FF2B5EF4-FFF2-40B4-BE49-F238E27FC236}">
                <a16:creationId xmlns:a16="http://schemas.microsoft.com/office/drawing/2014/main" id="{236907F8-D6AE-4F27-80C1-1E57692566BA}"/>
              </a:ext>
            </a:extLst>
          </p:cNvPr>
          <p:cNvSpPr txBox="1"/>
          <p:nvPr/>
        </p:nvSpPr>
        <p:spPr>
          <a:xfrm>
            <a:off x="5689601" y="965200"/>
            <a:ext cx="5679440" cy="3046988"/>
          </a:xfrm>
          <a:prstGeom prst="rect">
            <a:avLst/>
          </a:prstGeom>
          <a:noFill/>
        </p:spPr>
        <p:txBody>
          <a:bodyPr wrap="square" rtlCol="0">
            <a:spAutoFit/>
          </a:bodyPr>
          <a:lstStyle/>
          <a:p>
            <a:r>
              <a:rPr lang="en-GB" sz="2400" dirty="0">
                <a:latin typeface="Century Gothic" panose="020B0502020202020204" pitchFamily="34" charset="0"/>
              </a:rPr>
              <a:t>Left hand is an EYFS aged child</a:t>
            </a:r>
          </a:p>
          <a:p>
            <a:r>
              <a:rPr lang="en-GB" sz="2400" dirty="0">
                <a:latin typeface="Century Gothic" panose="020B0502020202020204" pitchFamily="34" charset="0"/>
              </a:rPr>
              <a:t>Right hand is an older child’s hand</a:t>
            </a:r>
          </a:p>
          <a:p>
            <a:endParaRPr lang="en-GB" sz="2400" dirty="0">
              <a:latin typeface="Century Gothic" panose="020B0502020202020204" pitchFamily="34" charset="0"/>
            </a:endParaRPr>
          </a:p>
          <a:p>
            <a:r>
              <a:rPr lang="en-GB" sz="2400" dirty="0">
                <a:latin typeface="Century Gothic" panose="020B0502020202020204" pitchFamily="34" charset="0"/>
              </a:rPr>
              <a:t>What do you notice?</a:t>
            </a:r>
          </a:p>
          <a:p>
            <a:endParaRPr lang="en-GB" sz="2400" dirty="0">
              <a:latin typeface="Century Gothic" panose="020B0502020202020204" pitchFamily="34" charset="0"/>
            </a:endParaRPr>
          </a:p>
          <a:p>
            <a:r>
              <a:rPr lang="en-GB" sz="2400" dirty="0">
                <a:latin typeface="Century Gothic" panose="020B0502020202020204" pitchFamily="34" charset="0"/>
              </a:rPr>
              <a:t>Why might this have an impact on the activities we give children in EYFS?</a:t>
            </a:r>
          </a:p>
        </p:txBody>
      </p:sp>
    </p:spTree>
    <p:extLst>
      <p:ext uri="{BB962C8B-B14F-4D97-AF65-F5344CB8AC3E}">
        <p14:creationId xmlns:p14="http://schemas.microsoft.com/office/powerpoint/2010/main" val="3410460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008452-F746-43EA-8756-BD2824489AA0}"/>
              </a:ext>
            </a:extLst>
          </p:cNvPr>
          <p:cNvSpPr txBox="1"/>
          <p:nvPr/>
        </p:nvSpPr>
        <p:spPr>
          <a:xfrm>
            <a:off x="381000" y="352425"/>
            <a:ext cx="2280561" cy="707886"/>
          </a:xfrm>
          <a:prstGeom prst="rect">
            <a:avLst/>
          </a:prstGeom>
          <a:noFill/>
        </p:spPr>
        <p:txBody>
          <a:bodyPr wrap="none" rtlCol="0">
            <a:spAutoFit/>
          </a:bodyPr>
          <a:lstStyle/>
          <a:p>
            <a:r>
              <a:rPr lang="en-GB" sz="4000" dirty="0"/>
              <a:t>PE in EYFS</a:t>
            </a:r>
          </a:p>
        </p:txBody>
      </p:sp>
      <p:sp>
        <p:nvSpPr>
          <p:cNvPr id="4" name="TextBox 3">
            <a:extLst>
              <a:ext uri="{FF2B5EF4-FFF2-40B4-BE49-F238E27FC236}">
                <a16:creationId xmlns:a16="http://schemas.microsoft.com/office/drawing/2014/main" id="{0CFC1D33-3D04-42B8-8C60-FD6BA62EEAED}"/>
              </a:ext>
            </a:extLst>
          </p:cNvPr>
          <p:cNvSpPr txBox="1"/>
          <p:nvPr/>
        </p:nvSpPr>
        <p:spPr>
          <a:xfrm>
            <a:off x="476249" y="1228397"/>
            <a:ext cx="10760502" cy="4401205"/>
          </a:xfrm>
          <a:prstGeom prst="rect">
            <a:avLst/>
          </a:prstGeom>
          <a:noFill/>
        </p:spPr>
        <p:txBody>
          <a:bodyPr wrap="square">
            <a:spAutoFit/>
          </a:bodyPr>
          <a:lstStyle/>
          <a:p>
            <a:pPr fontAlgn="base"/>
            <a:r>
              <a:rPr lang="en-GB" sz="2000" dirty="0">
                <a:latin typeface="Century Gothic" panose="020B0502020202020204" pitchFamily="34" charset="0"/>
              </a:rPr>
              <a:t>At this stage, the aim of PE is to improve skills of coordination, control, manipulation and movement, with the majority of it taking place through free or lightly structured activity alongside more structured PE sessions.</a:t>
            </a:r>
          </a:p>
          <a:p>
            <a:pPr fontAlgn="base"/>
            <a:endParaRPr lang="en-GB" sz="2000" dirty="0">
              <a:latin typeface="Century Gothic" panose="020B0502020202020204" pitchFamily="34" charset="0"/>
            </a:endParaRPr>
          </a:p>
          <a:p>
            <a:pPr fontAlgn="base"/>
            <a:r>
              <a:rPr lang="en-GB" sz="2000" dirty="0">
                <a:latin typeface="Century Gothic" panose="020B0502020202020204" pitchFamily="34" charset="0"/>
              </a:rPr>
              <a:t>Gross motor skills can be developed through jumping, hopping, skipping, climbing and running, or through playing with pedal and push-and-pull toys. Children should have the opportunity to participate freely in these kinds of activities both indoors and outdoors.</a:t>
            </a:r>
          </a:p>
          <a:p>
            <a:pPr fontAlgn="base"/>
            <a:endParaRPr lang="en-GB" sz="2000" i="0" dirty="0">
              <a:effectLst/>
              <a:latin typeface="Century Gothic" panose="020B0502020202020204" pitchFamily="34" charset="0"/>
            </a:endParaRPr>
          </a:p>
          <a:p>
            <a:pPr fontAlgn="base"/>
            <a:r>
              <a:rPr lang="en-GB" sz="2000" dirty="0">
                <a:latin typeface="Century Gothic" panose="020B0502020202020204" pitchFamily="34" charset="0"/>
              </a:rPr>
              <a:t>Fine motor skills can be developed through activities or experiences throughout a setting. Cooking, gardening, sewing, fixing and making things are all good examples of activities that involve using tools and small movements with accuracy and precision. Small hand movements can also be developed by stirring a magic potion, pegging washing on a line or exploring wet or dry sand.</a:t>
            </a:r>
            <a:endParaRPr lang="en-GB" sz="2000" i="0" dirty="0">
              <a:effectLst/>
              <a:latin typeface="Century Gothic" panose="020B0502020202020204" pitchFamily="34" charset="0"/>
            </a:endParaRPr>
          </a:p>
        </p:txBody>
      </p:sp>
    </p:spTree>
    <p:extLst>
      <p:ext uri="{BB962C8B-B14F-4D97-AF65-F5344CB8AC3E}">
        <p14:creationId xmlns:p14="http://schemas.microsoft.com/office/powerpoint/2010/main" val="53033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008452-F746-43EA-8756-BD2824489AA0}"/>
              </a:ext>
            </a:extLst>
          </p:cNvPr>
          <p:cNvSpPr txBox="1"/>
          <p:nvPr/>
        </p:nvSpPr>
        <p:spPr>
          <a:xfrm>
            <a:off x="381000" y="352425"/>
            <a:ext cx="2280561" cy="707886"/>
          </a:xfrm>
          <a:prstGeom prst="rect">
            <a:avLst/>
          </a:prstGeom>
          <a:noFill/>
        </p:spPr>
        <p:txBody>
          <a:bodyPr wrap="none" rtlCol="0">
            <a:spAutoFit/>
          </a:bodyPr>
          <a:lstStyle/>
          <a:p>
            <a:r>
              <a:rPr lang="en-GB" sz="4000" dirty="0"/>
              <a:t>PE in EYFS</a:t>
            </a:r>
          </a:p>
        </p:txBody>
      </p:sp>
      <p:sp>
        <p:nvSpPr>
          <p:cNvPr id="4" name="TextBox 3">
            <a:extLst>
              <a:ext uri="{FF2B5EF4-FFF2-40B4-BE49-F238E27FC236}">
                <a16:creationId xmlns:a16="http://schemas.microsoft.com/office/drawing/2014/main" id="{0CFC1D33-3D04-42B8-8C60-FD6BA62EEAED}"/>
              </a:ext>
            </a:extLst>
          </p:cNvPr>
          <p:cNvSpPr txBox="1"/>
          <p:nvPr/>
        </p:nvSpPr>
        <p:spPr>
          <a:xfrm>
            <a:off x="476249" y="1228397"/>
            <a:ext cx="10760502" cy="3108543"/>
          </a:xfrm>
          <a:prstGeom prst="rect">
            <a:avLst/>
          </a:prstGeom>
          <a:noFill/>
        </p:spPr>
        <p:txBody>
          <a:bodyPr wrap="square">
            <a:spAutoFit/>
          </a:bodyPr>
          <a:lstStyle/>
          <a:p>
            <a:pPr fontAlgn="base"/>
            <a:r>
              <a:rPr lang="en-GB" sz="2800" i="1" dirty="0">
                <a:latin typeface="Century Gothic" panose="020B0502020202020204" pitchFamily="34" charset="0"/>
              </a:rPr>
              <a:t>"Although motor development is age-related and not age dependent, it can be argued that fundamental movement skills are best developed between 3 and 8 years old.</a:t>
            </a:r>
          </a:p>
          <a:p>
            <a:pPr fontAlgn="base"/>
            <a:r>
              <a:rPr lang="en-GB" sz="2800" i="1" dirty="0">
                <a:latin typeface="Century Gothic" panose="020B0502020202020204" pitchFamily="34" charset="0"/>
              </a:rPr>
              <a:t>Therefore, developing careful progression through Reception and primary school is vitally important."</a:t>
            </a:r>
          </a:p>
          <a:p>
            <a:pPr fontAlgn="base"/>
            <a:endParaRPr lang="en-GB" sz="2800" dirty="0">
              <a:latin typeface="Century Gothic" panose="020B0502020202020204" pitchFamily="34" charset="0"/>
            </a:endParaRPr>
          </a:p>
          <a:p>
            <a:pPr fontAlgn="base"/>
            <a:r>
              <a:rPr lang="en-GB" sz="2800" b="1" dirty="0">
                <a:latin typeface="Century Gothic" panose="020B0502020202020204" pitchFamily="34" charset="0"/>
              </a:rPr>
              <a:t>Research Review Series: PE, Ofsted, 2022</a:t>
            </a:r>
          </a:p>
        </p:txBody>
      </p:sp>
    </p:spTree>
    <p:extLst>
      <p:ext uri="{BB962C8B-B14F-4D97-AF65-F5344CB8AC3E}">
        <p14:creationId xmlns:p14="http://schemas.microsoft.com/office/powerpoint/2010/main" val="3119278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C258BD-0A9B-4B9A-9485-14C328E945E9}"/>
              </a:ext>
            </a:extLst>
          </p:cNvPr>
          <p:cNvSpPr txBox="1"/>
          <p:nvPr/>
        </p:nvSpPr>
        <p:spPr>
          <a:xfrm>
            <a:off x="389479" y="547882"/>
            <a:ext cx="11413040" cy="707886"/>
          </a:xfrm>
          <a:prstGeom prst="rect">
            <a:avLst/>
          </a:prstGeom>
          <a:noFill/>
        </p:spPr>
        <p:txBody>
          <a:bodyPr wrap="square" rtlCol="0">
            <a:spAutoFit/>
          </a:bodyPr>
          <a:lstStyle/>
          <a:p>
            <a:pPr algn="ctr"/>
            <a:r>
              <a:rPr lang="en-US" sz="4000" dirty="0"/>
              <a:t>National Curriculum for PE</a:t>
            </a:r>
            <a:endParaRPr lang="en-GB" sz="4000" dirty="0"/>
          </a:p>
        </p:txBody>
      </p:sp>
      <p:sp>
        <p:nvSpPr>
          <p:cNvPr id="5" name="Rectangle 4">
            <a:extLst>
              <a:ext uri="{FF2B5EF4-FFF2-40B4-BE49-F238E27FC236}">
                <a16:creationId xmlns:a16="http://schemas.microsoft.com/office/drawing/2014/main" id="{56A764A3-D8EC-4E5A-AD1C-426A5505963B}"/>
              </a:ext>
            </a:extLst>
          </p:cNvPr>
          <p:cNvSpPr/>
          <p:nvPr/>
        </p:nvSpPr>
        <p:spPr>
          <a:xfrm>
            <a:off x="226031" y="1345915"/>
            <a:ext cx="11495469" cy="4031873"/>
          </a:xfrm>
          <a:prstGeom prst="rect">
            <a:avLst/>
          </a:prstGeom>
        </p:spPr>
        <p:txBody>
          <a:bodyPr wrap="square">
            <a:spAutoFit/>
          </a:bodyPr>
          <a:lstStyle/>
          <a:p>
            <a:r>
              <a:rPr lang="en-GB" sz="2000" b="1" dirty="0">
                <a:latin typeface="Century Gothic" panose="020B0502020202020204" pitchFamily="34" charset="0"/>
              </a:rPr>
              <a:t>Purpose of study</a:t>
            </a:r>
          </a:p>
          <a:p>
            <a:r>
              <a:rPr lang="en-GB" sz="2000" dirty="0">
                <a:latin typeface="Century Gothic" panose="020B0502020202020204" pitchFamily="34" charset="0"/>
              </a:rPr>
              <a:t>A high-quality physical education curriculum inspires all pupils to succeed and excel in competitive sport and other physically-demanding activities. It should provide opportunities for pupils to become physically confident in a way which supports their health and fitness.</a:t>
            </a:r>
          </a:p>
          <a:p>
            <a:r>
              <a:rPr lang="en-GB" sz="2000" dirty="0">
                <a:latin typeface="Century Gothic" panose="020B0502020202020204" pitchFamily="34" charset="0"/>
              </a:rPr>
              <a:t>Opportunities to compete in sport and other activities build character and help to embed values such as fairness and respect.</a:t>
            </a:r>
          </a:p>
          <a:p>
            <a:endParaRPr lang="en-GB" sz="1600" b="1" dirty="0">
              <a:latin typeface="Century Gothic" panose="020B0502020202020204" pitchFamily="34" charset="0"/>
            </a:endParaRPr>
          </a:p>
          <a:p>
            <a:r>
              <a:rPr lang="en-GB" sz="2000" b="1" dirty="0">
                <a:latin typeface="Century Gothic" panose="020B0502020202020204" pitchFamily="34" charset="0"/>
              </a:rPr>
              <a:t>Aims</a:t>
            </a:r>
          </a:p>
          <a:p>
            <a:r>
              <a:rPr lang="en-GB" sz="2000" dirty="0">
                <a:latin typeface="Century Gothic" panose="020B0502020202020204" pitchFamily="34" charset="0"/>
              </a:rPr>
              <a:t>The national curriculum for physical education aims to ensure that all pupils:</a:t>
            </a:r>
          </a:p>
          <a:p>
            <a:pPr marL="342900" indent="-342900">
              <a:buFont typeface="Arial" panose="020B0604020202020204" pitchFamily="34" charset="0"/>
              <a:buChar char="•"/>
            </a:pPr>
            <a:r>
              <a:rPr lang="en-GB" sz="2000" dirty="0">
                <a:latin typeface="Century Gothic" panose="020B0502020202020204" pitchFamily="34" charset="0"/>
              </a:rPr>
              <a:t>develop competence to excel in a broad range of physical activities</a:t>
            </a:r>
          </a:p>
          <a:p>
            <a:pPr marL="342900" indent="-342900">
              <a:buFont typeface="Arial" panose="020B0604020202020204" pitchFamily="34" charset="0"/>
              <a:buChar char="•"/>
            </a:pPr>
            <a:r>
              <a:rPr lang="en-GB" sz="2000" dirty="0">
                <a:latin typeface="Century Gothic" panose="020B0502020202020204" pitchFamily="34" charset="0"/>
              </a:rPr>
              <a:t>are physically active for sustained periods of time</a:t>
            </a:r>
          </a:p>
          <a:p>
            <a:pPr marL="342900" indent="-342900">
              <a:buFont typeface="Arial" panose="020B0604020202020204" pitchFamily="34" charset="0"/>
              <a:buChar char="•"/>
            </a:pPr>
            <a:r>
              <a:rPr lang="en-GB" sz="2000" dirty="0">
                <a:latin typeface="Century Gothic" panose="020B0502020202020204" pitchFamily="34" charset="0"/>
              </a:rPr>
              <a:t>engage in competitive sports and activities</a:t>
            </a:r>
          </a:p>
          <a:p>
            <a:pPr marL="342900" indent="-342900">
              <a:buFont typeface="Arial" panose="020B0604020202020204" pitchFamily="34" charset="0"/>
              <a:buChar char="•"/>
            </a:pPr>
            <a:r>
              <a:rPr lang="en-GB" sz="2000" dirty="0">
                <a:latin typeface="Century Gothic" panose="020B0502020202020204" pitchFamily="34" charset="0"/>
              </a:rPr>
              <a:t>lead healthy, active lives.</a:t>
            </a:r>
          </a:p>
        </p:txBody>
      </p:sp>
      <p:sp>
        <p:nvSpPr>
          <p:cNvPr id="3" name="Oval 2">
            <a:extLst>
              <a:ext uri="{FF2B5EF4-FFF2-40B4-BE49-F238E27FC236}">
                <a16:creationId xmlns:a16="http://schemas.microsoft.com/office/drawing/2014/main" id="{418CBFA6-6561-4180-9E61-4D400152BB7C}"/>
              </a:ext>
            </a:extLst>
          </p:cNvPr>
          <p:cNvSpPr/>
          <p:nvPr/>
        </p:nvSpPr>
        <p:spPr>
          <a:xfrm rot="514439">
            <a:off x="9824743" y="3410956"/>
            <a:ext cx="2342508" cy="2291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latin typeface="Century Gothic" panose="020B0502020202020204" pitchFamily="34" charset="0"/>
              </a:rPr>
              <a:t>Is this enough information for an ECT?</a:t>
            </a:r>
          </a:p>
        </p:txBody>
      </p:sp>
    </p:spTree>
    <p:custDataLst>
      <p:tags r:id="rId1"/>
    </p:custDataLst>
    <p:extLst>
      <p:ext uri="{BB962C8B-B14F-4D97-AF65-F5344CB8AC3E}">
        <p14:creationId xmlns:p14="http://schemas.microsoft.com/office/powerpoint/2010/main" val="120357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Training Overview</a:t>
            </a:r>
            <a:endParaRPr lang="en-GB" sz="3600" b="1" dirty="0">
              <a:solidFill>
                <a:srgbClr val="FFC203"/>
              </a:solidFill>
              <a:latin typeface="Tw Cen MT" panose="020B0602020104020603" pitchFamily="34" charset="0"/>
            </a:endParaRPr>
          </a:p>
        </p:txBody>
      </p:sp>
      <p:cxnSp>
        <p:nvCxnSpPr>
          <p:cNvPr id="3" name="Straight Connector 2"/>
          <p:cNvCxnSpPr/>
          <p:nvPr/>
        </p:nvCxnSpPr>
        <p:spPr>
          <a:xfrm>
            <a:off x="203200" y="922867"/>
            <a:ext cx="72453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80611" y="1616016"/>
            <a:ext cx="6736438" cy="2246769"/>
          </a:xfrm>
          <a:prstGeom prst="rect">
            <a:avLst/>
          </a:prstGeom>
          <a:noFill/>
        </p:spPr>
        <p:txBody>
          <a:bodyPr wrap="square" rtlCol="0">
            <a:spAutoFit/>
          </a:bodyPr>
          <a:lstStyle/>
          <a:p>
            <a:endParaRPr lang="en-GB" sz="2800" dirty="0">
              <a:latin typeface="Tw Cen MT" panose="020B0602020104020603" pitchFamily="34" charset="0"/>
            </a:endParaRPr>
          </a:p>
          <a:p>
            <a:r>
              <a:rPr lang="en-GB" sz="2800" dirty="0">
                <a:latin typeface="Tw Cen MT" panose="020B0602020104020603" pitchFamily="34" charset="0"/>
              </a:rPr>
              <a:t>1. National Curriculum, Theory &amp; Research</a:t>
            </a:r>
          </a:p>
          <a:p>
            <a:r>
              <a:rPr lang="en-GB" sz="2800" dirty="0">
                <a:latin typeface="Tw Cen MT" panose="020B0602020104020603" pitchFamily="34" charset="0"/>
              </a:rPr>
              <a:t>2. Subject Knowledge Development</a:t>
            </a:r>
          </a:p>
          <a:p>
            <a:r>
              <a:rPr lang="en-GB" sz="2800" dirty="0">
                <a:latin typeface="Tw Cen MT" panose="020B0602020104020603" pitchFamily="34" charset="0"/>
              </a:rPr>
              <a:t>3. Pedagogy, Planning &amp; Progression</a:t>
            </a:r>
          </a:p>
          <a:p>
            <a:r>
              <a:rPr lang="en-GB" sz="2800" dirty="0">
                <a:latin typeface="Tw Cen MT" panose="020B0602020104020603" pitchFamily="34" charset="0"/>
              </a:rPr>
              <a:t>4. Practical ideas – planning a lesson</a:t>
            </a:r>
          </a:p>
        </p:txBody>
      </p:sp>
      <p:sp>
        <p:nvSpPr>
          <p:cNvPr id="14" name="Rectangle 13"/>
          <p:cNvSpPr/>
          <p:nvPr/>
        </p:nvSpPr>
        <p:spPr>
          <a:xfrm>
            <a:off x="1190625" y="1066635"/>
            <a:ext cx="6301317" cy="723900"/>
          </a:xfrm>
          <a:prstGeom prst="rect">
            <a:avLst/>
          </a:prstGeom>
          <a:solidFill>
            <a:srgbClr val="FDE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183711" y="1057216"/>
            <a:ext cx="1193800" cy="1117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464067" y="1001211"/>
            <a:ext cx="10544222" cy="769441"/>
          </a:xfrm>
          <a:prstGeom prst="rect">
            <a:avLst/>
          </a:prstGeom>
        </p:spPr>
        <p:txBody>
          <a:bodyPr wrap="square">
            <a:spAutoFit/>
          </a:bodyPr>
          <a:lstStyle/>
          <a:p>
            <a:r>
              <a:rPr lang="en-GB" sz="4400" dirty="0">
                <a:latin typeface="Tw Cen MT" panose="020B0602020104020603" pitchFamily="34" charset="0"/>
              </a:rPr>
              <a:t>Outline of the Day</a:t>
            </a:r>
          </a:p>
        </p:txBody>
      </p:sp>
      <p:sp>
        <p:nvSpPr>
          <p:cNvPr id="18" name="Rectangle 17"/>
          <p:cNvSpPr/>
          <p:nvPr/>
        </p:nvSpPr>
        <p:spPr>
          <a:xfrm>
            <a:off x="8077200" y="4581526"/>
            <a:ext cx="3914775" cy="1095374"/>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DE104"/>
                </a:solidFill>
                <a:latin typeface="Tw Cen MT" panose="020B0602020104020603" pitchFamily="34" charset="0"/>
              </a:rPr>
              <a:t>PE</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472" y="1248069"/>
            <a:ext cx="872153" cy="799805"/>
          </a:xfrm>
          <a:prstGeom prst="rect">
            <a:avLst/>
          </a:prstGeom>
        </p:spPr>
      </p:pic>
      <p:sp>
        <p:nvSpPr>
          <p:cNvPr id="20" name="Content Placeholder 2"/>
          <p:cNvSpPr txBox="1">
            <a:spLocks/>
          </p:cNvSpPr>
          <p:nvPr/>
        </p:nvSpPr>
        <p:spPr>
          <a:xfrm>
            <a:off x="12192000" y="1731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p:txBody>
      </p:sp>
    </p:spTree>
    <p:custDataLst>
      <p:tags r:id="rId1"/>
    </p:custDataLst>
    <p:extLst>
      <p:ext uri="{BB962C8B-B14F-4D97-AF65-F5344CB8AC3E}">
        <p14:creationId xmlns:p14="http://schemas.microsoft.com/office/powerpoint/2010/main" val="2601077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D4E519-F53F-4867-81E9-D6706F73220C}"/>
              </a:ext>
            </a:extLst>
          </p:cNvPr>
          <p:cNvPicPr>
            <a:picLocks noChangeAspect="1"/>
          </p:cNvPicPr>
          <p:nvPr/>
        </p:nvPicPr>
        <p:blipFill>
          <a:blip r:embed="rId3"/>
          <a:stretch>
            <a:fillRect/>
          </a:stretch>
        </p:blipFill>
        <p:spPr>
          <a:xfrm>
            <a:off x="0" y="442912"/>
            <a:ext cx="9391650" cy="4676775"/>
          </a:xfrm>
          <a:prstGeom prst="rect">
            <a:avLst/>
          </a:prstGeom>
        </p:spPr>
      </p:pic>
      <p:sp>
        <p:nvSpPr>
          <p:cNvPr id="8" name="TextBox 7">
            <a:extLst>
              <a:ext uri="{FF2B5EF4-FFF2-40B4-BE49-F238E27FC236}">
                <a16:creationId xmlns:a16="http://schemas.microsoft.com/office/drawing/2014/main" id="{028B3161-CAB8-4F22-A3A8-B018C7D92483}"/>
              </a:ext>
            </a:extLst>
          </p:cNvPr>
          <p:cNvSpPr txBox="1"/>
          <p:nvPr/>
        </p:nvSpPr>
        <p:spPr>
          <a:xfrm>
            <a:off x="9725025" y="895350"/>
            <a:ext cx="2140842" cy="646331"/>
          </a:xfrm>
          <a:prstGeom prst="rect">
            <a:avLst/>
          </a:prstGeom>
          <a:noFill/>
        </p:spPr>
        <p:txBody>
          <a:bodyPr wrap="none" rtlCol="0">
            <a:spAutoFit/>
          </a:bodyPr>
          <a:lstStyle/>
          <a:p>
            <a:r>
              <a:rPr lang="en-GB" sz="3600" dirty="0"/>
              <a:t>Thoughts?</a:t>
            </a:r>
          </a:p>
        </p:txBody>
      </p:sp>
    </p:spTree>
    <p:custDataLst>
      <p:tags r:id="rId1"/>
    </p:custDataLst>
    <p:extLst>
      <p:ext uri="{BB962C8B-B14F-4D97-AF65-F5344CB8AC3E}">
        <p14:creationId xmlns:p14="http://schemas.microsoft.com/office/powerpoint/2010/main" val="3011533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DC1E7-89CA-4AE5-BDBC-BAD034293D6B}"/>
              </a:ext>
            </a:extLst>
          </p:cNvPr>
          <p:cNvPicPr>
            <a:picLocks noChangeAspect="1"/>
          </p:cNvPicPr>
          <p:nvPr/>
        </p:nvPicPr>
        <p:blipFill>
          <a:blip r:embed="rId3"/>
          <a:stretch>
            <a:fillRect/>
          </a:stretch>
        </p:blipFill>
        <p:spPr>
          <a:xfrm>
            <a:off x="289228" y="493709"/>
            <a:ext cx="6768797" cy="5059366"/>
          </a:xfrm>
          <a:prstGeom prst="rect">
            <a:avLst/>
          </a:prstGeom>
        </p:spPr>
      </p:pic>
      <p:pic>
        <p:nvPicPr>
          <p:cNvPr id="5" name="Picture 4">
            <a:extLst>
              <a:ext uri="{FF2B5EF4-FFF2-40B4-BE49-F238E27FC236}">
                <a16:creationId xmlns:a16="http://schemas.microsoft.com/office/drawing/2014/main" id="{D579ABC0-EF9A-41E9-A206-792118316988}"/>
              </a:ext>
            </a:extLst>
          </p:cNvPr>
          <p:cNvPicPr>
            <a:picLocks noChangeAspect="1"/>
          </p:cNvPicPr>
          <p:nvPr/>
        </p:nvPicPr>
        <p:blipFill>
          <a:blip r:embed="rId4"/>
          <a:stretch>
            <a:fillRect/>
          </a:stretch>
        </p:blipFill>
        <p:spPr>
          <a:xfrm>
            <a:off x="7005637" y="493708"/>
            <a:ext cx="5186363" cy="2154241"/>
          </a:xfrm>
          <a:prstGeom prst="rect">
            <a:avLst/>
          </a:prstGeom>
        </p:spPr>
      </p:pic>
      <p:sp>
        <p:nvSpPr>
          <p:cNvPr id="8" name="TextBox 7">
            <a:extLst>
              <a:ext uri="{FF2B5EF4-FFF2-40B4-BE49-F238E27FC236}">
                <a16:creationId xmlns:a16="http://schemas.microsoft.com/office/drawing/2014/main" id="{CC22155C-809E-4729-9CC0-ABFAF8584E71}"/>
              </a:ext>
            </a:extLst>
          </p:cNvPr>
          <p:cNvSpPr txBox="1"/>
          <p:nvPr/>
        </p:nvSpPr>
        <p:spPr>
          <a:xfrm>
            <a:off x="8579688" y="3746523"/>
            <a:ext cx="2140842" cy="646331"/>
          </a:xfrm>
          <a:prstGeom prst="rect">
            <a:avLst/>
          </a:prstGeom>
          <a:noFill/>
        </p:spPr>
        <p:txBody>
          <a:bodyPr wrap="none" rtlCol="0">
            <a:spAutoFit/>
          </a:bodyPr>
          <a:lstStyle/>
          <a:p>
            <a:r>
              <a:rPr lang="en-GB" sz="3600" dirty="0"/>
              <a:t>Thoughts?</a:t>
            </a:r>
          </a:p>
        </p:txBody>
      </p:sp>
    </p:spTree>
    <p:custDataLst>
      <p:tags r:id="rId1"/>
    </p:custDataLst>
    <p:extLst>
      <p:ext uri="{BB962C8B-B14F-4D97-AF65-F5344CB8AC3E}">
        <p14:creationId xmlns:p14="http://schemas.microsoft.com/office/powerpoint/2010/main" val="2800553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0889FC-E706-496F-89EA-0DDD7ECD708C}"/>
              </a:ext>
            </a:extLst>
          </p:cNvPr>
          <p:cNvSpPr txBox="1"/>
          <p:nvPr/>
        </p:nvSpPr>
        <p:spPr>
          <a:xfrm>
            <a:off x="1076145" y="1525175"/>
            <a:ext cx="10353855" cy="1569660"/>
          </a:xfrm>
          <a:prstGeom prst="rect">
            <a:avLst/>
          </a:prstGeom>
          <a:noFill/>
        </p:spPr>
        <p:txBody>
          <a:bodyPr wrap="square" rtlCol="0">
            <a:spAutoFit/>
          </a:bodyPr>
          <a:lstStyle/>
          <a:p>
            <a:pPr algn="ctr"/>
            <a:r>
              <a:rPr lang="en-US" sz="4500" b="1" dirty="0">
                <a:latin typeface="Century Gothic" panose="020B0502020202020204" pitchFamily="34" charset="0"/>
              </a:rPr>
              <a:t>Session </a:t>
            </a:r>
            <a:r>
              <a:rPr lang="en-GB" sz="4800" b="1" dirty="0">
                <a:latin typeface="Century Gothic" panose="020B0502020202020204" pitchFamily="34" charset="0"/>
              </a:rPr>
              <a:t>2: Subject Knowledge Development</a:t>
            </a:r>
          </a:p>
        </p:txBody>
      </p:sp>
    </p:spTree>
    <p:custDataLst>
      <p:tags r:id="rId1"/>
    </p:custDataLst>
    <p:extLst>
      <p:ext uri="{BB962C8B-B14F-4D97-AF65-F5344CB8AC3E}">
        <p14:creationId xmlns:p14="http://schemas.microsoft.com/office/powerpoint/2010/main" val="1144256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008452-F746-43EA-8756-BD2824489AA0}"/>
              </a:ext>
            </a:extLst>
          </p:cNvPr>
          <p:cNvSpPr txBox="1"/>
          <p:nvPr/>
        </p:nvSpPr>
        <p:spPr>
          <a:xfrm>
            <a:off x="381000" y="352425"/>
            <a:ext cx="1901483" cy="707886"/>
          </a:xfrm>
          <a:prstGeom prst="rect">
            <a:avLst/>
          </a:prstGeom>
          <a:noFill/>
        </p:spPr>
        <p:txBody>
          <a:bodyPr wrap="none" rtlCol="0">
            <a:spAutoFit/>
          </a:bodyPr>
          <a:lstStyle/>
          <a:p>
            <a:r>
              <a:rPr lang="en-GB" sz="4000" dirty="0"/>
              <a:t>PE Units</a:t>
            </a:r>
          </a:p>
        </p:txBody>
      </p:sp>
      <p:sp>
        <p:nvSpPr>
          <p:cNvPr id="4" name="TextBox 3">
            <a:extLst>
              <a:ext uri="{FF2B5EF4-FFF2-40B4-BE49-F238E27FC236}">
                <a16:creationId xmlns:a16="http://schemas.microsoft.com/office/drawing/2014/main" id="{0CFC1D33-3D04-42B8-8C60-FD6BA62EEAED}"/>
              </a:ext>
            </a:extLst>
          </p:cNvPr>
          <p:cNvSpPr txBox="1"/>
          <p:nvPr/>
        </p:nvSpPr>
        <p:spPr>
          <a:xfrm>
            <a:off x="476249" y="1228397"/>
            <a:ext cx="10760502" cy="3785652"/>
          </a:xfrm>
          <a:prstGeom prst="rect">
            <a:avLst/>
          </a:prstGeom>
          <a:noFill/>
        </p:spPr>
        <p:txBody>
          <a:bodyPr wrap="square">
            <a:spAutoFit/>
          </a:bodyPr>
          <a:lstStyle/>
          <a:p>
            <a:pPr fontAlgn="base"/>
            <a:r>
              <a:rPr lang="en-GB" sz="2400" dirty="0">
                <a:latin typeface="Century Gothic" panose="020B0502020202020204" pitchFamily="34" charset="0"/>
              </a:rPr>
              <a:t>Activities within PE are broken down into the following units:</a:t>
            </a:r>
          </a:p>
          <a:p>
            <a:pPr fontAlgn="base"/>
            <a:endParaRPr lang="en-GB" sz="2400" dirty="0">
              <a:latin typeface="Century Gothic" panose="020B0502020202020204" pitchFamily="34" charset="0"/>
            </a:endParaRPr>
          </a:p>
          <a:p>
            <a:pPr marL="285750" indent="-285750" fontAlgn="base">
              <a:buFont typeface="Arial" panose="020B0604020202020204" pitchFamily="34" charset="0"/>
              <a:buChar char="•"/>
            </a:pPr>
            <a:r>
              <a:rPr lang="en-GB" sz="2400" dirty="0">
                <a:latin typeface="Century Gothic" panose="020B0502020202020204" pitchFamily="34" charset="0"/>
              </a:rPr>
              <a:t>Gymnastics</a:t>
            </a:r>
          </a:p>
          <a:p>
            <a:pPr marL="285750" indent="-285750" fontAlgn="base">
              <a:buFont typeface="Arial" panose="020B0604020202020204" pitchFamily="34" charset="0"/>
              <a:buChar char="•"/>
            </a:pPr>
            <a:r>
              <a:rPr lang="en-GB" sz="2400" dirty="0">
                <a:latin typeface="Century Gothic" panose="020B0502020202020204" pitchFamily="34" charset="0"/>
              </a:rPr>
              <a:t>Dance</a:t>
            </a:r>
          </a:p>
          <a:p>
            <a:pPr marL="285750" indent="-285750" fontAlgn="base">
              <a:buFont typeface="Arial" panose="020B0604020202020204" pitchFamily="34" charset="0"/>
              <a:buChar char="•"/>
            </a:pPr>
            <a:r>
              <a:rPr lang="en-GB" sz="2400" dirty="0">
                <a:latin typeface="Century Gothic" panose="020B0502020202020204" pitchFamily="34" charset="0"/>
              </a:rPr>
              <a:t>Outdoor and Adventurous (OAA)</a:t>
            </a:r>
          </a:p>
          <a:p>
            <a:pPr marL="285750" indent="-285750" fontAlgn="base">
              <a:buFont typeface="Arial" panose="020B0604020202020204" pitchFamily="34" charset="0"/>
              <a:buChar char="•"/>
            </a:pPr>
            <a:r>
              <a:rPr lang="en-GB" sz="2400" dirty="0">
                <a:latin typeface="Century Gothic" panose="020B0502020202020204" pitchFamily="34" charset="0"/>
              </a:rPr>
              <a:t>Swimming</a:t>
            </a:r>
          </a:p>
          <a:p>
            <a:pPr marL="285750" indent="-285750" fontAlgn="base">
              <a:buFont typeface="Arial" panose="020B0604020202020204" pitchFamily="34" charset="0"/>
              <a:buChar char="•"/>
            </a:pPr>
            <a:r>
              <a:rPr lang="en-GB" sz="2400" dirty="0">
                <a:latin typeface="Century Gothic" panose="020B0502020202020204" pitchFamily="34" charset="0"/>
              </a:rPr>
              <a:t>Athletics</a:t>
            </a:r>
          </a:p>
          <a:p>
            <a:pPr marL="285750" indent="-285750" fontAlgn="base">
              <a:buFont typeface="Arial" panose="020B0604020202020204" pitchFamily="34" charset="0"/>
              <a:buChar char="•"/>
            </a:pPr>
            <a:r>
              <a:rPr lang="en-GB" sz="2400" dirty="0">
                <a:latin typeface="Century Gothic" panose="020B0502020202020204" pitchFamily="34" charset="0"/>
              </a:rPr>
              <a:t>Invasion Games</a:t>
            </a:r>
          </a:p>
          <a:p>
            <a:pPr marL="285750" indent="-285750" fontAlgn="base">
              <a:buFont typeface="Arial" panose="020B0604020202020204" pitchFamily="34" charset="0"/>
              <a:buChar char="•"/>
            </a:pPr>
            <a:r>
              <a:rPr lang="en-GB" sz="2400" dirty="0">
                <a:latin typeface="Century Gothic" panose="020B0502020202020204" pitchFamily="34" charset="0"/>
              </a:rPr>
              <a:t>Net / Wall Games</a:t>
            </a:r>
          </a:p>
          <a:p>
            <a:pPr marL="285750" indent="-285750" fontAlgn="base">
              <a:buFont typeface="Arial" panose="020B0604020202020204" pitchFamily="34" charset="0"/>
              <a:buChar char="•"/>
            </a:pPr>
            <a:r>
              <a:rPr lang="en-GB" sz="2400" dirty="0">
                <a:latin typeface="Century Gothic" panose="020B0502020202020204" pitchFamily="34" charset="0"/>
              </a:rPr>
              <a:t>Striking &amp; Fielding</a:t>
            </a:r>
          </a:p>
        </p:txBody>
      </p:sp>
    </p:spTree>
    <p:extLst>
      <p:ext uri="{BB962C8B-B14F-4D97-AF65-F5344CB8AC3E}">
        <p14:creationId xmlns:p14="http://schemas.microsoft.com/office/powerpoint/2010/main" val="32454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7" end="7"/>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4">
                                            <p:txEl>
                                              <p:pRg st="8" end="8"/>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4">
                                            <p:txEl>
                                              <p:pRg st="9" end="9"/>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008452-F746-43EA-8756-BD2824489AA0}"/>
              </a:ext>
            </a:extLst>
          </p:cNvPr>
          <p:cNvSpPr txBox="1"/>
          <p:nvPr/>
        </p:nvSpPr>
        <p:spPr>
          <a:xfrm>
            <a:off x="360451" y="520511"/>
            <a:ext cx="1901483" cy="707886"/>
          </a:xfrm>
          <a:prstGeom prst="rect">
            <a:avLst/>
          </a:prstGeom>
          <a:noFill/>
        </p:spPr>
        <p:txBody>
          <a:bodyPr wrap="none" rtlCol="0">
            <a:spAutoFit/>
          </a:bodyPr>
          <a:lstStyle/>
          <a:p>
            <a:r>
              <a:rPr lang="en-GB" sz="4000" dirty="0"/>
              <a:t>PE Units</a:t>
            </a:r>
          </a:p>
        </p:txBody>
      </p:sp>
      <p:sp>
        <p:nvSpPr>
          <p:cNvPr id="4" name="TextBox 3">
            <a:extLst>
              <a:ext uri="{FF2B5EF4-FFF2-40B4-BE49-F238E27FC236}">
                <a16:creationId xmlns:a16="http://schemas.microsoft.com/office/drawing/2014/main" id="{0CFC1D33-3D04-42B8-8C60-FD6BA62EEAED}"/>
              </a:ext>
            </a:extLst>
          </p:cNvPr>
          <p:cNvSpPr txBox="1"/>
          <p:nvPr/>
        </p:nvSpPr>
        <p:spPr>
          <a:xfrm>
            <a:off x="476249" y="1228397"/>
            <a:ext cx="10760502" cy="3416320"/>
          </a:xfrm>
          <a:prstGeom prst="rect">
            <a:avLst/>
          </a:prstGeom>
          <a:noFill/>
        </p:spPr>
        <p:txBody>
          <a:bodyPr wrap="square">
            <a:spAutoFit/>
          </a:bodyPr>
          <a:lstStyle/>
          <a:p>
            <a:pPr fontAlgn="base"/>
            <a:r>
              <a:rPr lang="en-GB" sz="2400" b="1" dirty="0">
                <a:latin typeface="Century Gothic" panose="020B0502020202020204" pitchFamily="34" charset="0"/>
              </a:rPr>
              <a:t>Invasion Games</a:t>
            </a:r>
          </a:p>
          <a:p>
            <a:pPr fontAlgn="base"/>
            <a:endParaRPr lang="en-GB" sz="2400" b="1" dirty="0">
              <a:latin typeface="Century Gothic" panose="020B0502020202020204" pitchFamily="34" charset="0"/>
            </a:endParaRPr>
          </a:p>
          <a:p>
            <a:pPr fontAlgn="base"/>
            <a:r>
              <a:rPr lang="en-GB" sz="2400" dirty="0">
                <a:latin typeface="Century Gothic" panose="020B0502020202020204" pitchFamily="34" charset="0"/>
              </a:rPr>
              <a:t>Team games where the purpose is to:</a:t>
            </a:r>
          </a:p>
          <a:p>
            <a:pPr marL="285750" indent="-285750" fontAlgn="base">
              <a:buFont typeface="Arial" panose="020B0604020202020204" pitchFamily="34" charset="0"/>
              <a:buChar char="•"/>
            </a:pPr>
            <a:r>
              <a:rPr lang="en-GB" sz="2400" dirty="0">
                <a:latin typeface="Century Gothic" panose="020B0502020202020204" pitchFamily="34" charset="0"/>
              </a:rPr>
              <a:t>invade the opponent’s territory or zone to score goals or points;</a:t>
            </a:r>
          </a:p>
          <a:p>
            <a:pPr marL="285750" indent="-285750" fontAlgn="base">
              <a:buFont typeface="Arial" panose="020B0604020202020204" pitchFamily="34" charset="0"/>
              <a:buChar char="•"/>
            </a:pPr>
            <a:r>
              <a:rPr lang="en-GB" sz="2400" dirty="0">
                <a:latin typeface="Century Gothic" panose="020B0502020202020204" pitchFamily="34" charset="0"/>
              </a:rPr>
              <a:t>protect your own territory to prevent the opposition from scoring goals or points.</a:t>
            </a:r>
          </a:p>
          <a:p>
            <a:pPr fontAlgn="base"/>
            <a:r>
              <a:rPr lang="en-GB" sz="2400" dirty="0">
                <a:latin typeface="Century Gothic" panose="020B0502020202020204" pitchFamily="34" charset="0"/>
              </a:rPr>
              <a:t>They are played within a certain period of time, with an equal number of players on each team. Invasion games are usually fast-paced, and focus on teamwork, keeping possession, attacking, and defending.</a:t>
            </a:r>
          </a:p>
        </p:txBody>
      </p:sp>
    </p:spTree>
    <p:extLst>
      <p:ext uri="{BB962C8B-B14F-4D97-AF65-F5344CB8AC3E}">
        <p14:creationId xmlns:p14="http://schemas.microsoft.com/office/powerpoint/2010/main" val="2133896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008452-F746-43EA-8756-BD2824489AA0}"/>
              </a:ext>
            </a:extLst>
          </p:cNvPr>
          <p:cNvSpPr txBox="1"/>
          <p:nvPr/>
        </p:nvSpPr>
        <p:spPr>
          <a:xfrm>
            <a:off x="381000" y="352425"/>
            <a:ext cx="1901483" cy="707886"/>
          </a:xfrm>
          <a:prstGeom prst="rect">
            <a:avLst/>
          </a:prstGeom>
          <a:noFill/>
        </p:spPr>
        <p:txBody>
          <a:bodyPr wrap="none" rtlCol="0">
            <a:spAutoFit/>
          </a:bodyPr>
          <a:lstStyle/>
          <a:p>
            <a:r>
              <a:rPr lang="en-GB" sz="4000" dirty="0"/>
              <a:t>PE Units</a:t>
            </a:r>
          </a:p>
        </p:txBody>
      </p:sp>
      <p:sp>
        <p:nvSpPr>
          <p:cNvPr id="4" name="TextBox 3">
            <a:extLst>
              <a:ext uri="{FF2B5EF4-FFF2-40B4-BE49-F238E27FC236}">
                <a16:creationId xmlns:a16="http://schemas.microsoft.com/office/drawing/2014/main" id="{0CFC1D33-3D04-42B8-8C60-FD6BA62EEAED}"/>
              </a:ext>
            </a:extLst>
          </p:cNvPr>
          <p:cNvSpPr txBox="1"/>
          <p:nvPr/>
        </p:nvSpPr>
        <p:spPr>
          <a:xfrm>
            <a:off x="476249" y="1228397"/>
            <a:ext cx="10760502" cy="3046988"/>
          </a:xfrm>
          <a:prstGeom prst="rect">
            <a:avLst/>
          </a:prstGeom>
          <a:noFill/>
        </p:spPr>
        <p:txBody>
          <a:bodyPr wrap="square">
            <a:spAutoFit/>
          </a:bodyPr>
          <a:lstStyle/>
          <a:p>
            <a:pPr fontAlgn="base"/>
            <a:r>
              <a:rPr lang="en-GB" sz="2400" b="1" dirty="0">
                <a:latin typeface="Century Gothic" panose="020B0502020202020204" pitchFamily="34" charset="0"/>
              </a:rPr>
              <a:t>Net / Wall Games</a:t>
            </a:r>
          </a:p>
          <a:p>
            <a:pPr fontAlgn="base"/>
            <a:endParaRPr lang="en-GB" sz="2400" b="1" dirty="0">
              <a:latin typeface="Century Gothic" panose="020B0502020202020204" pitchFamily="34" charset="0"/>
            </a:endParaRPr>
          </a:p>
          <a:p>
            <a:pPr fontAlgn="base"/>
            <a:r>
              <a:rPr lang="en-GB" sz="2400" dirty="0">
                <a:latin typeface="Century Gothic" panose="020B0502020202020204" pitchFamily="34" charset="0"/>
              </a:rPr>
              <a:t>Games in which players send an object (ball or shuttlecock) towards a court or target area that an opponent is defending. </a:t>
            </a:r>
          </a:p>
          <a:p>
            <a:pPr fontAlgn="base"/>
            <a:endParaRPr lang="en-GB" sz="2400" dirty="0">
              <a:latin typeface="Century Gothic" panose="020B0502020202020204" pitchFamily="34" charset="0"/>
            </a:endParaRPr>
          </a:p>
          <a:p>
            <a:pPr fontAlgn="base"/>
            <a:r>
              <a:rPr lang="en-GB" sz="2400" dirty="0">
                <a:latin typeface="Century Gothic" panose="020B0502020202020204" pitchFamily="34" charset="0"/>
              </a:rPr>
              <a:t>The aim of net and wall games is to cause that object to land in the target area while making it difficult for the opponent to return the object.</a:t>
            </a:r>
          </a:p>
        </p:txBody>
      </p:sp>
    </p:spTree>
    <p:extLst>
      <p:ext uri="{BB962C8B-B14F-4D97-AF65-F5344CB8AC3E}">
        <p14:creationId xmlns:p14="http://schemas.microsoft.com/office/powerpoint/2010/main" val="4066841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008452-F746-43EA-8756-BD2824489AA0}"/>
              </a:ext>
            </a:extLst>
          </p:cNvPr>
          <p:cNvSpPr txBox="1"/>
          <p:nvPr/>
        </p:nvSpPr>
        <p:spPr>
          <a:xfrm>
            <a:off x="381000" y="352425"/>
            <a:ext cx="1901483" cy="707886"/>
          </a:xfrm>
          <a:prstGeom prst="rect">
            <a:avLst/>
          </a:prstGeom>
          <a:noFill/>
        </p:spPr>
        <p:txBody>
          <a:bodyPr wrap="none" rtlCol="0">
            <a:spAutoFit/>
          </a:bodyPr>
          <a:lstStyle/>
          <a:p>
            <a:r>
              <a:rPr lang="en-GB" sz="4000" dirty="0"/>
              <a:t>PE Units</a:t>
            </a:r>
          </a:p>
        </p:txBody>
      </p:sp>
      <p:sp>
        <p:nvSpPr>
          <p:cNvPr id="4" name="TextBox 3">
            <a:extLst>
              <a:ext uri="{FF2B5EF4-FFF2-40B4-BE49-F238E27FC236}">
                <a16:creationId xmlns:a16="http://schemas.microsoft.com/office/drawing/2014/main" id="{0CFC1D33-3D04-42B8-8C60-FD6BA62EEAED}"/>
              </a:ext>
            </a:extLst>
          </p:cNvPr>
          <p:cNvSpPr txBox="1"/>
          <p:nvPr/>
        </p:nvSpPr>
        <p:spPr>
          <a:xfrm>
            <a:off x="476249" y="1228397"/>
            <a:ext cx="10760502" cy="2308324"/>
          </a:xfrm>
          <a:prstGeom prst="rect">
            <a:avLst/>
          </a:prstGeom>
          <a:noFill/>
        </p:spPr>
        <p:txBody>
          <a:bodyPr wrap="square">
            <a:spAutoFit/>
          </a:bodyPr>
          <a:lstStyle/>
          <a:p>
            <a:pPr fontAlgn="base"/>
            <a:r>
              <a:rPr lang="en-GB" sz="2400" b="1" dirty="0">
                <a:latin typeface="Century Gothic" panose="020B0502020202020204" pitchFamily="34" charset="0"/>
              </a:rPr>
              <a:t>Striking &amp; Fielding Games</a:t>
            </a:r>
          </a:p>
          <a:p>
            <a:pPr fontAlgn="base"/>
            <a:endParaRPr lang="en-GB" sz="2400" b="1" dirty="0">
              <a:latin typeface="Century Gothic" panose="020B0502020202020204" pitchFamily="34" charset="0"/>
            </a:endParaRPr>
          </a:p>
          <a:p>
            <a:pPr fontAlgn="base"/>
            <a:r>
              <a:rPr lang="en-GB" sz="2400" dirty="0">
                <a:latin typeface="Century Gothic" panose="020B0502020202020204" pitchFamily="34" charset="0"/>
              </a:rPr>
              <a:t>Games in which players score points by striking an object, and running to designated playing areas. </a:t>
            </a:r>
          </a:p>
          <a:p>
            <a:pPr fontAlgn="base"/>
            <a:r>
              <a:rPr lang="en-GB" sz="2400" dirty="0">
                <a:latin typeface="Century Gothic" panose="020B0502020202020204" pitchFamily="34" charset="0"/>
              </a:rPr>
              <a:t>Or, they try to stop their opponents from scoring by catching the object and returning it to stop the play.</a:t>
            </a:r>
          </a:p>
        </p:txBody>
      </p:sp>
    </p:spTree>
    <p:extLst>
      <p:ext uri="{BB962C8B-B14F-4D97-AF65-F5344CB8AC3E}">
        <p14:creationId xmlns:p14="http://schemas.microsoft.com/office/powerpoint/2010/main" val="1574566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008452-F746-43EA-8756-BD2824489AA0}"/>
              </a:ext>
            </a:extLst>
          </p:cNvPr>
          <p:cNvSpPr txBox="1"/>
          <p:nvPr/>
        </p:nvSpPr>
        <p:spPr>
          <a:xfrm>
            <a:off x="381000" y="352425"/>
            <a:ext cx="1901483" cy="707886"/>
          </a:xfrm>
          <a:prstGeom prst="rect">
            <a:avLst/>
          </a:prstGeom>
          <a:noFill/>
        </p:spPr>
        <p:txBody>
          <a:bodyPr wrap="none" rtlCol="0">
            <a:spAutoFit/>
          </a:bodyPr>
          <a:lstStyle/>
          <a:p>
            <a:r>
              <a:rPr lang="en-GB" sz="4000" dirty="0"/>
              <a:t>PE Units</a:t>
            </a:r>
          </a:p>
        </p:txBody>
      </p:sp>
      <p:sp>
        <p:nvSpPr>
          <p:cNvPr id="4" name="TextBox 3">
            <a:extLst>
              <a:ext uri="{FF2B5EF4-FFF2-40B4-BE49-F238E27FC236}">
                <a16:creationId xmlns:a16="http://schemas.microsoft.com/office/drawing/2014/main" id="{0CFC1D33-3D04-42B8-8C60-FD6BA62EEAED}"/>
              </a:ext>
            </a:extLst>
          </p:cNvPr>
          <p:cNvSpPr txBox="1"/>
          <p:nvPr/>
        </p:nvSpPr>
        <p:spPr>
          <a:xfrm>
            <a:off x="476248" y="2808146"/>
            <a:ext cx="11133549" cy="2831544"/>
          </a:xfrm>
          <a:prstGeom prst="rect">
            <a:avLst/>
          </a:prstGeom>
          <a:noFill/>
        </p:spPr>
        <p:txBody>
          <a:bodyPr wrap="square">
            <a:spAutoFit/>
          </a:bodyPr>
          <a:lstStyle/>
          <a:p>
            <a:pPr algn="ctr" fontAlgn="base"/>
            <a:r>
              <a:rPr lang="en-GB" sz="2400" dirty="0">
                <a:latin typeface="Century Gothic" panose="020B0502020202020204" pitchFamily="34" charset="0"/>
              </a:rPr>
              <a:t>American Football 	Badminton		Baseball		Basketball</a:t>
            </a:r>
          </a:p>
          <a:p>
            <a:pPr algn="ctr" fontAlgn="base"/>
            <a:endParaRPr lang="en-GB" sz="1400" dirty="0">
              <a:latin typeface="Century Gothic" panose="020B0502020202020204" pitchFamily="34" charset="0"/>
            </a:endParaRPr>
          </a:p>
          <a:p>
            <a:pPr algn="ctr" fontAlgn="base"/>
            <a:r>
              <a:rPr lang="en-GB" sz="2400" dirty="0">
                <a:latin typeface="Century Gothic" panose="020B0502020202020204" pitchFamily="34" charset="0"/>
              </a:rPr>
              <a:t>Cricket		Dodgeball		Football	Golf		Handball</a:t>
            </a:r>
          </a:p>
          <a:p>
            <a:pPr algn="ctr" fontAlgn="base"/>
            <a:endParaRPr lang="en-GB" sz="1400" dirty="0">
              <a:latin typeface="Century Gothic" panose="020B0502020202020204" pitchFamily="34" charset="0"/>
            </a:endParaRPr>
          </a:p>
          <a:p>
            <a:pPr algn="ctr" fontAlgn="base"/>
            <a:r>
              <a:rPr lang="en-GB" sz="2400" dirty="0">
                <a:latin typeface="Century Gothic" panose="020B0502020202020204" pitchFamily="34" charset="0"/>
              </a:rPr>
              <a:t>Hockey		Lacrosse		Netball 		Rounders	</a:t>
            </a:r>
          </a:p>
          <a:p>
            <a:pPr algn="ctr" fontAlgn="base"/>
            <a:endParaRPr lang="en-GB" sz="1400" dirty="0">
              <a:latin typeface="Century Gothic" panose="020B0502020202020204" pitchFamily="34" charset="0"/>
            </a:endParaRPr>
          </a:p>
          <a:p>
            <a:pPr algn="ctr" fontAlgn="base"/>
            <a:r>
              <a:rPr lang="en-GB" sz="2400" dirty="0">
                <a:latin typeface="Century Gothic" panose="020B0502020202020204" pitchFamily="34" charset="0"/>
              </a:rPr>
              <a:t>Rugby (Union &amp; League)		Softball		Squash		</a:t>
            </a:r>
          </a:p>
          <a:p>
            <a:pPr algn="ctr" fontAlgn="base"/>
            <a:endParaRPr lang="en-GB" sz="1400" dirty="0">
              <a:latin typeface="Century Gothic" panose="020B0502020202020204" pitchFamily="34" charset="0"/>
            </a:endParaRPr>
          </a:p>
          <a:p>
            <a:pPr algn="ctr" fontAlgn="base"/>
            <a:r>
              <a:rPr lang="en-GB" sz="2400" dirty="0">
                <a:latin typeface="Century Gothic" panose="020B0502020202020204" pitchFamily="34" charset="0"/>
              </a:rPr>
              <a:t>Table Tennis			Tennis		Volleyball</a:t>
            </a:r>
          </a:p>
        </p:txBody>
      </p:sp>
      <p:graphicFrame>
        <p:nvGraphicFramePr>
          <p:cNvPr id="3" name="Table 2">
            <a:extLst>
              <a:ext uri="{FF2B5EF4-FFF2-40B4-BE49-F238E27FC236}">
                <a16:creationId xmlns:a16="http://schemas.microsoft.com/office/drawing/2014/main" id="{6C118A7B-3FB6-4D61-8AE4-26983F184386}"/>
              </a:ext>
            </a:extLst>
          </p:cNvPr>
          <p:cNvGraphicFramePr>
            <a:graphicFrameLocks noGrp="1"/>
          </p:cNvGraphicFramePr>
          <p:nvPr>
            <p:extLst>
              <p:ext uri="{D42A27DB-BD31-4B8C-83A1-F6EECF244321}">
                <p14:modId xmlns:p14="http://schemas.microsoft.com/office/powerpoint/2010/main" val="765209316"/>
              </p:ext>
            </p:extLst>
          </p:nvPr>
        </p:nvGraphicFramePr>
        <p:xfrm>
          <a:off x="234022" y="1140906"/>
          <a:ext cx="11481729" cy="1586645"/>
        </p:xfrm>
        <a:graphic>
          <a:graphicData uri="http://schemas.openxmlformats.org/drawingml/2006/table">
            <a:tbl>
              <a:tblPr firstRow="1" bandRow="1">
                <a:tableStyleId>{5C22544A-7EE6-4342-B048-85BDC9FD1C3A}</a:tableStyleId>
              </a:tblPr>
              <a:tblGrid>
                <a:gridCol w="3827243">
                  <a:extLst>
                    <a:ext uri="{9D8B030D-6E8A-4147-A177-3AD203B41FA5}">
                      <a16:colId xmlns:a16="http://schemas.microsoft.com/office/drawing/2014/main" val="3858567799"/>
                    </a:ext>
                  </a:extLst>
                </a:gridCol>
                <a:gridCol w="3827243">
                  <a:extLst>
                    <a:ext uri="{9D8B030D-6E8A-4147-A177-3AD203B41FA5}">
                      <a16:colId xmlns:a16="http://schemas.microsoft.com/office/drawing/2014/main" val="1424372761"/>
                    </a:ext>
                  </a:extLst>
                </a:gridCol>
                <a:gridCol w="3827243">
                  <a:extLst>
                    <a:ext uri="{9D8B030D-6E8A-4147-A177-3AD203B41FA5}">
                      <a16:colId xmlns:a16="http://schemas.microsoft.com/office/drawing/2014/main" val="1594172721"/>
                    </a:ext>
                  </a:extLst>
                </a:gridCol>
              </a:tblGrid>
              <a:tr h="585152">
                <a:tc>
                  <a:txBody>
                    <a:bodyPr/>
                    <a:lstStyle/>
                    <a:p>
                      <a:pPr algn="ctr"/>
                      <a:r>
                        <a:rPr lang="en-GB" sz="2400" dirty="0">
                          <a:latin typeface="Century Gothic" panose="020B0502020202020204" pitchFamily="34" charset="0"/>
                        </a:rPr>
                        <a:t>Invasion Games</a:t>
                      </a:r>
                    </a:p>
                  </a:txBody>
                  <a:tcPr/>
                </a:tc>
                <a:tc>
                  <a:txBody>
                    <a:bodyPr/>
                    <a:lstStyle/>
                    <a:p>
                      <a:pPr algn="ctr"/>
                      <a:r>
                        <a:rPr lang="en-GB" sz="2400" dirty="0">
                          <a:latin typeface="Century Gothic" panose="020B0502020202020204" pitchFamily="34" charset="0"/>
                        </a:rPr>
                        <a:t>Net / Wall Games</a:t>
                      </a:r>
                    </a:p>
                  </a:txBody>
                  <a:tcPr/>
                </a:tc>
                <a:tc>
                  <a:txBody>
                    <a:bodyPr/>
                    <a:lstStyle/>
                    <a:p>
                      <a:pPr algn="ctr"/>
                      <a:r>
                        <a:rPr lang="en-GB" sz="2400" dirty="0">
                          <a:latin typeface="Century Gothic" panose="020B0502020202020204" pitchFamily="34" charset="0"/>
                        </a:rPr>
                        <a:t>Striking &amp; Fielding</a:t>
                      </a:r>
                    </a:p>
                  </a:txBody>
                  <a:tcPr/>
                </a:tc>
                <a:extLst>
                  <a:ext uri="{0D108BD9-81ED-4DB2-BD59-A6C34878D82A}">
                    <a16:rowId xmlns:a16="http://schemas.microsoft.com/office/drawing/2014/main" val="2683372640"/>
                  </a:ext>
                </a:extLst>
              </a:tr>
              <a:tr h="1001493">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8963282"/>
                  </a:ext>
                </a:extLst>
              </a:tr>
            </a:tbl>
          </a:graphicData>
        </a:graphic>
      </p:graphicFrame>
    </p:spTree>
    <p:extLst>
      <p:ext uri="{BB962C8B-B14F-4D97-AF65-F5344CB8AC3E}">
        <p14:creationId xmlns:p14="http://schemas.microsoft.com/office/powerpoint/2010/main" val="1842378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008452-F746-43EA-8756-BD2824489AA0}"/>
              </a:ext>
            </a:extLst>
          </p:cNvPr>
          <p:cNvSpPr txBox="1"/>
          <p:nvPr/>
        </p:nvSpPr>
        <p:spPr>
          <a:xfrm>
            <a:off x="381000" y="352425"/>
            <a:ext cx="1901483" cy="707886"/>
          </a:xfrm>
          <a:prstGeom prst="rect">
            <a:avLst/>
          </a:prstGeom>
          <a:noFill/>
        </p:spPr>
        <p:txBody>
          <a:bodyPr wrap="none" rtlCol="0">
            <a:spAutoFit/>
          </a:bodyPr>
          <a:lstStyle/>
          <a:p>
            <a:r>
              <a:rPr lang="en-GB" sz="4000" dirty="0"/>
              <a:t>PE Units</a:t>
            </a:r>
          </a:p>
        </p:txBody>
      </p:sp>
      <p:graphicFrame>
        <p:nvGraphicFramePr>
          <p:cNvPr id="3" name="Table 2">
            <a:extLst>
              <a:ext uri="{FF2B5EF4-FFF2-40B4-BE49-F238E27FC236}">
                <a16:creationId xmlns:a16="http://schemas.microsoft.com/office/drawing/2014/main" id="{6C118A7B-3FB6-4D61-8AE4-26983F184386}"/>
              </a:ext>
            </a:extLst>
          </p:cNvPr>
          <p:cNvGraphicFramePr>
            <a:graphicFrameLocks noGrp="1"/>
          </p:cNvGraphicFramePr>
          <p:nvPr>
            <p:extLst>
              <p:ext uri="{D42A27DB-BD31-4B8C-83A1-F6EECF244321}">
                <p14:modId xmlns:p14="http://schemas.microsoft.com/office/powerpoint/2010/main" val="4090145519"/>
              </p:ext>
            </p:extLst>
          </p:nvPr>
        </p:nvGraphicFramePr>
        <p:xfrm>
          <a:off x="234022" y="1140906"/>
          <a:ext cx="11481729" cy="4334192"/>
        </p:xfrm>
        <a:graphic>
          <a:graphicData uri="http://schemas.openxmlformats.org/drawingml/2006/table">
            <a:tbl>
              <a:tblPr firstRow="1" bandRow="1">
                <a:tableStyleId>{5C22544A-7EE6-4342-B048-85BDC9FD1C3A}</a:tableStyleId>
              </a:tblPr>
              <a:tblGrid>
                <a:gridCol w="3827243">
                  <a:extLst>
                    <a:ext uri="{9D8B030D-6E8A-4147-A177-3AD203B41FA5}">
                      <a16:colId xmlns:a16="http://schemas.microsoft.com/office/drawing/2014/main" val="3858567799"/>
                    </a:ext>
                  </a:extLst>
                </a:gridCol>
                <a:gridCol w="3827243">
                  <a:extLst>
                    <a:ext uri="{9D8B030D-6E8A-4147-A177-3AD203B41FA5}">
                      <a16:colId xmlns:a16="http://schemas.microsoft.com/office/drawing/2014/main" val="1424372761"/>
                    </a:ext>
                  </a:extLst>
                </a:gridCol>
                <a:gridCol w="3827243">
                  <a:extLst>
                    <a:ext uri="{9D8B030D-6E8A-4147-A177-3AD203B41FA5}">
                      <a16:colId xmlns:a16="http://schemas.microsoft.com/office/drawing/2014/main" val="1594172721"/>
                    </a:ext>
                  </a:extLst>
                </a:gridCol>
              </a:tblGrid>
              <a:tr h="585152">
                <a:tc>
                  <a:txBody>
                    <a:bodyPr/>
                    <a:lstStyle/>
                    <a:p>
                      <a:pPr algn="ctr"/>
                      <a:r>
                        <a:rPr lang="en-GB" sz="2400" dirty="0">
                          <a:latin typeface="Century Gothic" panose="020B0502020202020204" pitchFamily="34" charset="0"/>
                        </a:rPr>
                        <a:t>Invasion Games</a:t>
                      </a:r>
                    </a:p>
                  </a:txBody>
                  <a:tcPr/>
                </a:tc>
                <a:tc>
                  <a:txBody>
                    <a:bodyPr/>
                    <a:lstStyle/>
                    <a:p>
                      <a:pPr algn="ctr"/>
                      <a:r>
                        <a:rPr lang="en-GB" sz="2400" dirty="0">
                          <a:latin typeface="Century Gothic" panose="020B0502020202020204" pitchFamily="34" charset="0"/>
                        </a:rPr>
                        <a:t>Net / Wall Games</a:t>
                      </a:r>
                    </a:p>
                  </a:txBody>
                  <a:tcPr/>
                </a:tc>
                <a:tc>
                  <a:txBody>
                    <a:bodyPr/>
                    <a:lstStyle/>
                    <a:p>
                      <a:pPr algn="ctr"/>
                      <a:r>
                        <a:rPr lang="en-GB" sz="2400" dirty="0">
                          <a:latin typeface="Century Gothic" panose="020B0502020202020204" pitchFamily="34" charset="0"/>
                        </a:rPr>
                        <a:t>Striking &amp; Fielding</a:t>
                      </a:r>
                    </a:p>
                  </a:txBody>
                  <a:tcPr/>
                </a:tc>
                <a:extLst>
                  <a:ext uri="{0D108BD9-81ED-4DB2-BD59-A6C34878D82A}">
                    <a16:rowId xmlns:a16="http://schemas.microsoft.com/office/drawing/2014/main" val="2683372640"/>
                  </a:ext>
                </a:extLst>
              </a:tr>
              <a:tr h="1001493">
                <a:tc>
                  <a:txBody>
                    <a:bodyPr/>
                    <a:lstStyle/>
                    <a:p>
                      <a:r>
                        <a:rPr lang="en-GB" sz="2400" dirty="0">
                          <a:latin typeface="Century Gothic" panose="020B0502020202020204" pitchFamily="34" charset="0"/>
                        </a:rPr>
                        <a:t>American Football </a:t>
                      </a:r>
                    </a:p>
                    <a:p>
                      <a:r>
                        <a:rPr lang="en-GB" sz="2400" dirty="0">
                          <a:latin typeface="Century Gothic" panose="020B0502020202020204" pitchFamily="34" charset="0"/>
                        </a:rPr>
                        <a:t>Baseball</a:t>
                      </a:r>
                    </a:p>
                    <a:p>
                      <a:r>
                        <a:rPr lang="en-GB" sz="2400" dirty="0">
                          <a:latin typeface="Century Gothic" panose="020B0502020202020204" pitchFamily="34" charset="0"/>
                        </a:rPr>
                        <a:t>Basketball</a:t>
                      </a:r>
                    </a:p>
                    <a:p>
                      <a:r>
                        <a:rPr lang="en-GB" sz="2400" dirty="0">
                          <a:latin typeface="Century Gothic" panose="020B0502020202020204" pitchFamily="34" charset="0"/>
                        </a:rPr>
                        <a:t>Dodgeball</a:t>
                      </a:r>
                    </a:p>
                    <a:p>
                      <a:r>
                        <a:rPr lang="en-GB" sz="2400" dirty="0">
                          <a:latin typeface="Century Gothic" panose="020B0502020202020204" pitchFamily="34" charset="0"/>
                        </a:rPr>
                        <a:t>Football</a:t>
                      </a:r>
                    </a:p>
                    <a:p>
                      <a:r>
                        <a:rPr lang="en-GB" sz="2400" dirty="0">
                          <a:latin typeface="Century Gothic" panose="020B0502020202020204" pitchFamily="34" charset="0"/>
                        </a:rPr>
                        <a:t>Handball</a:t>
                      </a:r>
                    </a:p>
                    <a:p>
                      <a:r>
                        <a:rPr lang="en-GB" sz="2400" dirty="0">
                          <a:latin typeface="Century Gothic" panose="020B0502020202020204" pitchFamily="34" charset="0"/>
                        </a:rPr>
                        <a:t>Hockey</a:t>
                      </a:r>
                    </a:p>
                    <a:p>
                      <a:r>
                        <a:rPr lang="en-GB" sz="2400" dirty="0">
                          <a:latin typeface="Century Gothic" panose="020B0502020202020204" pitchFamily="34" charset="0"/>
                        </a:rPr>
                        <a:t>Lacrosse</a:t>
                      </a:r>
                    </a:p>
                    <a:p>
                      <a:r>
                        <a:rPr lang="en-GB" sz="2400" dirty="0">
                          <a:latin typeface="Century Gothic" panose="020B0502020202020204" pitchFamily="34" charset="0"/>
                        </a:rPr>
                        <a:t>Netball</a:t>
                      </a:r>
                    </a:p>
                    <a:p>
                      <a:r>
                        <a:rPr lang="en-GB" sz="2400" dirty="0">
                          <a:latin typeface="Century Gothic" panose="020B0502020202020204" pitchFamily="34" charset="0"/>
                        </a:rPr>
                        <a:t>Rugby (Union &amp; League)</a:t>
                      </a:r>
                      <a:endParaRPr lang="en-GB" sz="2400" dirty="0"/>
                    </a:p>
                  </a:txBody>
                  <a:tcPr/>
                </a:tc>
                <a:tc>
                  <a:txBody>
                    <a:bodyPr/>
                    <a:lstStyle/>
                    <a:p>
                      <a:r>
                        <a:rPr lang="en-GB" sz="2400" dirty="0">
                          <a:latin typeface="Century Gothic" panose="020B0502020202020204" pitchFamily="34" charset="0"/>
                        </a:rPr>
                        <a:t>Badminton</a:t>
                      </a:r>
                    </a:p>
                    <a:p>
                      <a:r>
                        <a:rPr lang="en-GB" sz="2400" dirty="0">
                          <a:latin typeface="Century Gothic" panose="020B0502020202020204" pitchFamily="34" charset="0"/>
                        </a:rPr>
                        <a:t>Squash</a:t>
                      </a:r>
                    </a:p>
                    <a:p>
                      <a:r>
                        <a:rPr lang="en-GB" sz="2400" dirty="0">
                          <a:latin typeface="Century Gothic" panose="020B0502020202020204" pitchFamily="34" charset="0"/>
                        </a:rPr>
                        <a:t>Table Tennis</a:t>
                      </a:r>
                    </a:p>
                    <a:p>
                      <a:r>
                        <a:rPr lang="en-GB" sz="2400" dirty="0">
                          <a:latin typeface="Century Gothic" panose="020B0502020202020204" pitchFamily="34" charset="0"/>
                        </a:rPr>
                        <a:t>Tennis</a:t>
                      </a:r>
                    </a:p>
                    <a:p>
                      <a:r>
                        <a:rPr lang="en-GB" sz="2400" dirty="0">
                          <a:latin typeface="Century Gothic" panose="020B0502020202020204" pitchFamily="34" charset="0"/>
                        </a:rPr>
                        <a:t>Volleyball</a:t>
                      </a:r>
                    </a:p>
                  </a:txBody>
                  <a:tcPr/>
                </a:tc>
                <a:tc>
                  <a:txBody>
                    <a:bodyPr/>
                    <a:lstStyle/>
                    <a:p>
                      <a:r>
                        <a:rPr lang="en-GB" sz="2400" dirty="0">
                          <a:latin typeface="Century Gothic" panose="020B0502020202020204" pitchFamily="34" charset="0"/>
                        </a:rPr>
                        <a:t>Cricket</a:t>
                      </a:r>
                    </a:p>
                    <a:p>
                      <a:r>
                        <a:rPr lang="en-GB" sz="2400" dirty="0">
                          <a:latin typeface="Century Gothic" panose="020B0502020202020204" pitchFamily="34" charset="0"/>
                        </a:rPr>
                        <a:t>Golf</a:t>
                      </a:r>
                    </a:p>
                    <a:p>
                      <a:r>
                        <a:rPr lang="en-GB" sz="2400" dirty="0">
                          <a:latin typeface="Century Gothic" panose="020B0502020202020204" pitchFamily="34" charset="0"/>
                        </a:rPr>
                        <a:t>Rounders</a:t>
                      </a:r>
                    </a:p>
                    <a:p>
                      <a:r>
                        <a:rPr lang="en-GB" sz="2400" dirty="0">
                          <a:latin typeface="Century Gothic" panose="020B0502020202020204" pitchFamily="34" charset="0"/>
                        </a:rPr>
                        <a:t>Softball</a:t>
                      </a:r>
                      <a:endParaRPr lang="en-GB" sz="2400" dirty="0"/>
                    </a:p>
                  </a:txBody>
                  <a:tcPr/>
                </a:tc>
                <a:extLst>
                  <a:ext uri="{0D108BD9-81ED-4DB2-BD59-A6C34878D82A}">
                    <a16:rowId xmlns:a16="http://schemas.microsoft.com/office/drawing/2014/main" val="68963282"/>
                  </a:ext>
                </a:extLst>
              </a:tr>
            </a:tbl>
          </a:graphicData>
        </a:graphic>
      </p:graphicFrame>
      <p:sp>
        <p:nvSpPr>
          <p:cNvPr id="5" name="Rectangle 4">
            <a:extLst>
              <a:ext uri="{FF2B5EF4-FFF2-40B4-BE49-F238E27FC236}">
                <a16:creationId xmlns:a16="http://schemas.microsoft.com/office/drawing/2014/main" id="{49CB22B4-0AEB-4FA9-ADF8-68B6B494F12F}"/>
              </a:ext>
            </a:extLst>
          </p:cNvPr>
          <p:cNvSpPr/>
          <p:nvPr/>
        </p:nvSpPr>
        <p:spPr>
          <a:xfrm>
            <a:off x="234022" y="2887038"/>
            <a:ext cx="1810535" cy="3801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69670C4-246E-43BF-B2FD-FD8FD1A61701}"/>
              </a:ext>
            </a:extLst>
          </p:cNvPr>
          <p:cNvSpPr/>
          <p:nvPr/>
        </p:nvSpPr>
        <p:spPr>
          <a:xfrm>
            <a:off x="7948201" y="2145586"/>
            <a:ext cx="774559" cy="37158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958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008452-F746-43EA-8756-BD2824489AA0}"/>
              </a:ext>
            </a:extLst>
          </p:cNvPr>
          <p:cNvSpPr txBox="1"/>
          <p:nvPr/>
        </p:nvSpPr>
        <p:spPr>
          <a:xfrm>
            <a:off x="381000" y="352425"/>
            <a:ext cx="1901483" cy="707886"/>
          </a:xfrm>
          <a:prstGeom prst="rect">
            <a:avLst/>
          </a:prstGeom>
          <a:noFill/>
        </p:spPr>
        <p:txBody>
          <a:bodyPr wrap="none" rtlCol="0">
            <a:spAutoFit/>
          </a:bodyPr>
          <a:lstStyle/>
          <a:p>
            <a:r>
              <a:rPr lang="en-GB" sz="4000" dirty="0"/>
              <a:t>PE Units</a:t>
            </a:r>
          </a:p>
        </p:txBody>
      </p:sp>
      <p:sp>
        <p:nvSpPr>
          <p:cNvPr id="4" name="TextBox 3">
            <a:extLst>
              <a:ext uri="{FF2B5EF4-FFF2-40B4-BE49-F238E27FC236}">
                <a16:creationId xmlns:a16="http://schemas.microsoft.com/office/drawing/2014/main" id="{0CFC1D33-3D04-42B8-8C60-FD6BA62EEAED}"/>
              </a:ext>
            </a:extLst>
          </p:cNvPr>
          <p:cNvSpPr txBox="1"/>
          <p:nvPr/>
        </p:nvSpPr>
        <p:spPr>
          <a:xfrm>
            <a:off x="476248" y="1228397"/>
            <a:ext cx="11400677" cy="3139321"/>
          </a:xfrm>
          <a:prstGeom prst="rect">
            <a:avLst/>
          </a:prstGeom>
          <a:noFill/>
        </p:spPr>
        <p:txBody>
          <a:bodyPr wrap="square">
            <a:spAutoFit/>
          </a:bodyPr>
          <a:lstStyle/>
          <a:p>
            <a:pPr fontAlgn="base"/>
            <a:r>
              <a:rPr lang="en-GB" b="1" dirty="0">
                <a:latin typeface="Century Gothic" panose="020B0502020202020204" pitchFamily="34" charset="0"/>
              </a:rPr>
              <a:t>Key stage 1</a:t>
            </a:r>
          </a:p>
          <a:p>
            <a:pPr fontAlgn="base"/>
            <a:r>
              <a:rPr lang="en-GB" dirty="0">
                <a:latin typeface="Century Gothic" panose="020B0502020202020204" pitchFamily="34" charset="0"/>
              </a:rPr>
              <a:t>Pupils should develop fundamental movement skills, become increasingly competent and confident and access a broad range of opportunities to extend their agility, balance and coordination, individually and with others. They should be able to engage in competitive (both against self and against others) and co-operative physical activities, in a range of increasingly challenging situations.</a:t>
            </a:r>
          </a:p>
          <a:p>
            <a:pPr fontAlgn="base"/>
            <a:endParaRPr lang="en-GB" dirty="0">
              <a:latin typeface="Century Gothic" panose="020B0502020202020204" pitchFamily="34" charset="0"/>
            </a:endParaRPr>
          </a:p>
          <a:p>
            <a:pPr fontAlgn="base"/>
            <a:r>
              <a:rPr lang="en-GB" b="1" dirty="0">
                <a:latin typeface="Century Gothic" panose="020B0502020202020204" pitchFamily="34" charset="0"/>
              </a:rPr>
              <a:t>Pupils should be taught to:</a:t>
            </a:r>
          </a:p>
          <a:p>
            <a:pPr marL="285750" indent="-285750" fontAlgn="base">
              <a:buFont typeface="Arial" panose="020B0604020202020204" pitchFamily="34" charset="0"/>
              <a:buChar char="•"/>
            </a:pPr>
            <a:r>
              <a:rPr lang="en-GB" dirty="0">
                <a:latin typeface="Century Gothic" panose="020B0502020202020204" pitchFamily="34" charset="0"/>
              </a:rPr>
              <a:t>master basic movements including running, jumping, throwing and catching, as well as developing balance, agility and co-ordination, and begin to apply these in a range of activities</a:t>
            </a:r>
          </a:p>
          <a:p>
            <a:pPr marL="285750" indent="-285750" fontAlgn="base">
              <a:buFont typeface="Arial" panose="020B0604020202020204" pitchFamily="34" charset="0"/>
              <a:buChar char="•"/>
            </a:pPr>
            <a:r>
              <a:rPr lang="en-GB" dirty="0">
                <a:latin typeface="Century Gothic" panose="020B0502020202020204" pitchFamily="34" charset="0"/>
              </a:rPr>
              <a:t>participate in team games, developing simple tactics for attacking and defending</a:t>
            </a:r>
          </a:p>
          <a:p>
            <a:pPr marL="285750" indent="-285750" fontAlgn="base">
              <a:buFont typeface="Arial" panose="020B0604020202020204" pitchFamily="34" charset="0"/>
              <a:buChar char="•"/>
            </a:pPr>
            <a:r>
              <a:rPr lang="en-GB" dirty="0">
                <a:latin typeface="Century Gothic" panose="020B0502020202020204" pitchFamily="34" charset="0"/>
              </a:rPr>
              <a:t>perform dances using simple movement patterns.</a:t>
            </a:r>
          </a:p>
        </p:txBody>
      </p:sp>
      <p:sp>
        <p:nvSpPr>
          <p:cNvPr id="5" name="TextBox 4">
            <a:extLst>
              <a:ext uri="{FF2B5EF4-FFF2-40B4-BE49-F238E27FC236}">
                <a16:creationId xmlns:a16="http://schemas.microsoft.com/office/drawing/2014/main" id="{4B5F6AE2-C80F-4B71-A284-D78DA2D88CA1}"/>
              </a:ext>
            </a:extLst>
          </p:cNvPr>
          <p:cNvSpPr txBox="1"/>
          <p:nvPr/>
        </p:nvSpPr>
        <p:spPr>
          <a:xfrm>
            <a:off x="476248" y="4582368"/>
            <a:ext cx="11400677" cy="461665"/>
          </a:xfrm>
          <a:prstGeom prst="rect">
            <a:avLst/>
          </a:prstGeom>
          <a:noFill/>
        </p:spPr>
        <p:txBody>
          <a:bodyPr wrap="square">
            <a:spAutoFit/>
          </a:bodyPr>
          <a:lstStyle/>
          <a:p>
            <a:pPr fontAlgn="base"/>
            <a:r>
              <a:rPr lang="en-GB" sz="2400" dirty="0">
                <a:latin typeface="Century Gothic" panose="020B0502020202020204" pitchFamily="34" charset="0"/>
              </a:rPr>
              <a:t>Which of these skills could be taught through…</a:t>
            </a:r>
          </a:p>
        </p:txBody>
      </p:sp>
      <p:sp>
        <p:nvSpPr>
          <p:cNvPr id="6" name="TextBox 5">
            <a:extLst>
              <a:ext uri="{FF2B5EF4-FFF2-40B4-BE49-F238E27FC236}">
                <a16:creationId xmlns:a16="http://schemas.microsoft.com/office/drawing/2014/main" id="{54B73522-6846-44C4-8E42-320FCBC96DDA}"/>
              </a:ext>
            </a:extLst>
          </p:cNvPr>
          <p:cNvSpPr txBox="1"/>
          <p:nvPr/>
        </p:nvSpPr>
        <p:spPr>
          <a:xfrm>
            <a:off x="476249" y="5156009"/>
            <a:ext cx="2287500" cy="461665"/>
          </a:xfrm>
          <a:prstGeom prst="rect">
            <a:avLst/>
          </a:prstGeom>
          <a:noFill/>
        </p:spPr>
        <p:txBody>
          <a:bodyPr wrap="square">
            <a:spAutoFit/>
          </a:bodyPr>
          <a:lstStyle/>
          <a:p>
            <a:pPr fontAlgn="base"/>
            <a:r>
              <a:rPr lang="en-GB" sz="2400" b="1" dirty="0">
                <a:latin typeface="Century Gothic" panose="020B0502020202020204" pitchFamily="34" charset="0"/>
              </a:rPr>
              <a:t>Gymnastics</a:t>
            </a:r>
          </a:p>
        </p:txBody>
      </p:sp>
      <p:sp>
        <p:nvSpPr>
          <p:cNvPr id="7" name="TextBox 6">
            <a:extLst>
              <a:ext uri="{FF2B5EF4-FFF2-40B4-BE49-F238E27FC236}">
                <a16:creationId xmlns:a16="http://schemas.microsoft.com/office/drawing/2014/main" id="{2D9E38CD-5BDD-4B03-BB1C-EA76F934BFA2}"/>
              </a:ext>
            </a:extLst>
          </p:cNvPr>
          <p:cNvSpPr txBox="1"/>
          <p:nvPr/>
        </p:nvSpPr>
        <p:spPr>
          <a:xfrm>
            <a:off x="476249" y="5167938"/>
            <a:ext cx="2287500" cy="461665"/>
          </a:xfrm>
          <a:prstGeom prst="rect">
            <a:avLst/>
          </a:prstGeom>
          <a:noFill/>
        </p:spPr>
        <p:txBody>
          <a:bodyPr wrap="square">
            <a:spAutoFit/>
          </a:bodyPr>
          <a:lstStyle/>
          <a:p>
            <a:pPr fontAlgn="base"/>
            <a:r>
              <a:rPr lang="en-GB" sz="2400" b="1" dirty="0">
                <a:latin typeface="Century Gothic" panose="020B0502020202020204" pitchFamily="34" charset="0"/>
              </a:rPr>
              <a:t>Dance</a:t>
            </a:r>
          </a:p>
        </p:txBody>
      </p:sp>
      <p:sp>
        <p:nvSpPr>
          <p:cNvPr id="9" name="TextBox 8">
            <a:extLst>
              <a:ext uri="{FF2B5EF4-FFF2-40B4-BE49-F238E27FC236}">
                <a16:creationId xmlns:a16="http://schemas.microsoft.com/office/drawing/2014/main" id="{B01731D1-E05E-4382-8CF2-4083F2A7AA62}"/>
              </a:ext>
            </a:extLst>
          </p:cNvPr>
          <p:cNvSpPr txBox="1"/>
          <p:nvPr/>
        </p:nvSpPr>
        <p:spPr>
          <a:xfrm>
            <a:off x="476247" y="5149370"/>
            <a:ext cx="2945048" cy="461665"/>
          </a:xfrm>
          <a:prstGeom prst="rect">
            <a:avLst/>
          </a:prstGeom>
          <a:noFill/>
        </p:spPr>
        <p:txBody>
          <a:bodyPr wrap="square">
            <a:spAutoFit/>
          </a:bodyPr>
          <a:lstStyle/>
          <a:p>
            <a:pPr fontAlgn="base"/>
            <a:r>
              <a:rPr lang="en-GB" sz="2400" b="1" dirty="0">
                <a:latin typeface="Century Gothic" panose="020B0502020202020204" pitchFamily="34" charset="0"/>
              </a:rPr>
              <a:t>Invasion Games</a:t>
            </a:r>
          </a:p>
        </p:txBody>
      </p:sp>
    </p:spTree>
    <p:extLst>
      <p:ext uri="{BB962C8B-B14F-4D97-AF65-F5344CB8AC3E}">
        <p14:creationId xmlns:p14="http://schemas.microsoft.com/office/powerpoint/2010/main" val="292858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Evidence Statements: </a:t>
            </a:r>
            <a:r>
              <a:rPr lang="en-GB" sz="4400" dirty="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07689" y="2203614"/>
            <a:ext cx="4320000" cy="1938992"/>
          </a:xfrm>
          <a:prstGeom prst="rect">
            <a:avLst/>
          </a:prstGeom>
          <a:noFill/>
        </p:spPr>
        <p:txBody>
          <a:bodyPr wrap="square" rtlCol="0">
            <a:spAutoFit/>
          </a:bodyPr>
          <a:lstStyle/>
          <a:p>
            <a:pPr>
              <a:spcAft>
                <a:spcPts val="1200"/>
              </a:spcAft>
            </a:pPr>
            <a:r>
              <a:rPr lang="en-GB" sz="2400" dirty="0"/>
              <a:t>Teachers have the ability to affect and improve the behaviour and motivation of their pupils.</a:t>
            </a:r>
          </a:p>
        </p:txBody>
      </p:sp>
      <p:grpSp>
        <p:nvGrpSpPr>
          <p:cNvPr id="16" name="Group 15"/>
          <p:cNvGrpSpPr/>
          <p:nvPr/>
        </p:nvGrpSpPr>
        <p:grpSpPr>
          <a:xfrm>
            <a:off x="905564" y="2099733"/>
            <a:ext cx="719667" cy="733118"/>
            <a:chOff x="152400" y="3352800"/>
            <a:chExt cx="719667" cy="733118"/>
          </a:xfrm>
        </p:grpSpPr>
        <p:sp>
          <p:nvSpPr>
            <p:cNvPr id="14" name="Oval 1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5" name="TextBox 14"/>
            <p:cNvSpPr txBox="1"/>
            <p:nvPr/>
          </p:nvSpPr>
          <p:spPr>
            <a:xfrm>
              <a:off x="193978" y="3437466"/>
              <a:ext cx="659155" cy="523220"/>
            </a:xfrm>
            <a:prstGeom prst="rect">
              <a:avLst/>
            </a:prstGeom>
            <a:noFill/>
          </p:spPr>
          <p:txBody>
            <a:bodyPr wrap="none" rtlCol="0">
              <a:spAutoFit/>
            </a:bodyPr>
            <a:lstStyle/>
            <a:p>
              <a:pPr algn="ctr"/>
              <a:r>
                <a:rPr lang="en-GB" sz="2800" b="1" dirty="0">
                  <a:ln>
                    <a:solidFill>
                      <a:schemeClr val="tx1"/>
                    </a:solidFill>
                  </a:ln>
                  <a:latin typeface="Tw Cen MT" panose="020B0602020104020603" pitchFamily="34" charset="0"/>
                </a:rPr>
                <a:t>1.1</a:t>
              </a:r>
            </a:p>
          </p:txBody>
        </p:sp>
      </p:grpSp>
      <p:grpSp>
        <p:nvGrpSpPr>
          <p:cNvPr id="17" name="Group 16"/>
          <p:cNvGrpSpPr/>
          <p:nvPr/>
        </p:nvGrpSpPr>
        <p:grpSpPr>
          <a:xfrm>
            <a:off x="905564" y="3624030"/>
            <a:ext cx="719667" cy="733118"/>
            <a:chOff x="152400" y="3352800"/>
            <a:chExt cx="719667" cy="733118"/>
          </a:xfrm>
        </p:grpSpPr>
        <p:sp>
          <p:nvSpPr>
            <p:cNvPr id="18" name="Oval 1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9" name="TextBox 18"/>
            <p:cNvSpPr txBox="1"/>
            <p:nvPr/>
          </p:nvSpPr>
          <p:spPr>
            <a:xfrm>
              <a:off x="193979" y="34374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1.2</a:t>
              </a:r>
            </a:p>
          </p:txBody>
        </p:sp>
      </p:grpSp>
      <p:grpSp>
        <p:nvGrpSpPr>
          <p:cNvPr id="20" name="Group 19"/>
          <p:cNvGrpSpPr/>
          <p:nvPr/>
        </p:nvGrpSpPr>
        <p:grpSpPr>
          <a:xfrm>
            <a:off x="6665388" y="2028879"/>
            <a:ext cx="719667" cy="733118"/>
            <a:chOff x="152400" y="3352800"/>
            <a:chExt cx="719667" cy="733118"/>
          </a:xfrm>
        </p:grpSpPr>
        <p:sp>
          <p:nvSpPr>
            <p:cNvPr id="21" name="Oval 2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22" name="TextBox 21"/>
            <p:cNvSpPr txBox="1"/>
            <p:nvPr/>
          </p:nvSpPr>
          <p:spPr>
            <a:xfrm>
              <a:off x="193978" y="3454400"/>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1.4</a:t>
              </a:r>
            </a:p>
          </p:txBody>
        </p:sp>
      </p:grpSp>
      <p:grpSp>
        <p:nvGrpSpPr>
          <p:cNvPr id="29" name="Group 28"/>
          <p:cNvGrpSpPr/>
          <p:nvPr/>
        </p:nvGrpSpPr>
        <p:grpSpPr>
          <a:xfrm>
            <a:off x="905564" y="4434799"/>
            <a:ext cx="719667" cy="733118"/>
            <a:chOff x="152400" y="3352800"/>
            <a:chExt cx="719667" cy="733118"/>
          </a:xfrm>
        </p:grpSpPr>
        <p:sp>
          <p:nvSpPr>
            <p:cNvPr id="33" name="Oval 32"/>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4" name="TextBox 33"/>
            <p:cNvSpPr txBox="1"/>
            <p:nvPr/>
          </p:nvSpPr>
          <p:spPr>
            <a:xfrm>
              <a:off x="19397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1.3</a:t>
              </a:r>
            </a:p>
          </p:txBody>
        </p:sp>
      </p:grpSp>
      <p:sp>
        <p:nvSpPr>
          <p:cNvPr id="12" name="Rectangle 11"/>
          <p:cNvSpPr/>
          <p:nvPr/>
        </p:nvSpPr>
        <p:spPr>
          <a:xfrm>
            <a:off x="1707689" y="4312077"/>
            <a:ext cx="4320000" cy="830997"/>
          </a:xfrm>
          <a:prstGeom prst="rect">
            <a:avLst/>
          </a:prstGeom>
        </p:spPr>
        <p:txBody>
          <a:bodyPr wrap="square">
            <a:spAutoFit/>
          </a:bodyPr>
          <a:lstStyle/>
          <a:p>
            <a:pPr>
              <a:spcAft>
                <a:spcPts val="1200"/>
              </a:spcAft>
            </a:pPr>
            <a:r>
              <a:rPr lang="en-GB" sz="2400" dirty="0"/>
              <a:t>Teacher </a:t>
            </a:r>
            <a:r>
              <a:rPr lang="en-GB" sz="2400" b="1" dirty="0">
                <a:solidFill>
                  <a:srgbClr val="1B1A69"/>
                </a:solidFill>
              </a:rPr>
              <a:t>expectations</a:t>
            </a:r>
            <a:r>
              <a:rPr lang="en-GB" sz="2400" dirty="0"/>
              <a:t> can affect pupil outcomes.</a:t>
            </a:r>
          </a:p>
        </p:txBody>
      </p:sp>
      <p:sp>
        <p:nvSpPr>
          <p:cNvPr id="27" name="Rectangle 26"/>
          <p:cNvSpPr/>
          <p:nvPr/>
        </p:nvSpPr>
        <p:spPr>
          <a:xfrm>
            <a:off x="7602729" y="1951709"/>
            <a:ext cx="4320000" cy="1200329"/>
          </a:xfrm>
          <a:prstGeom prst="rect">
            <a:avLst/>
          </a:prstGeom>
        </p:spPr>
        <p:txBody>
          <a:bodyPr wrap="square">
            <a:spAutoFit/>
          </a:bodyPr>
          <a:lstStyle/>
          <a:p>
            <a:pPr>
              <a:spcAft>
                <a:spcPts val="1200"/>
              </a:spcAft>
            </a:pPr>
            <a:r>
              <a:rPr lang="en-GB" sz="2400" dirty="0"/>
              <a:t>Setting </a:t>
            </a:r>
            <a:r>
              <a:rPr lang="en-GB" sz="2400" b="1" dirty="0">
                <a:solidFill>
                  <a:srgbClr val="1B1A69"/>
                </a:solidFill>
              </a:rPr>
              <a:t>clear</a:t>
            </a:r>
            <a:r>
              <a:rPr lang="en-GB" sz="2400" dirty="0"/>
              <a:t> </a:t>
            </a:r>
            <a:r>
              <a:rPr lang="en-GB" sz="2400" b="1" dirty="0">
                <a:solidFill>
                  <a:srgbClr val="1B1A69"/>
                </a:solidFill>
              </a:rPr>
              <a:t>expectations</a:t>
            </a:r>
            <a:r>
              <a:rPr lang="en-GB" sz="2400" dirty="0"/>
              <a:t> can help communicate shared values that improve classroom and school culture.</a:t>
            </a:r>
          </a:p>
        </p:txBody>
      </p:sp>
      <p:sp>
        <p:nvSpPr>
          <p:cNvPr id="28" name="Rectangle 27"/>
          <p:cNvSpPr/>
          <p:nvPr/>
        </p:nvSpPr>
        <p:spPr>
          <a:xfrm>
            <a:off x="1707689" y="3584572"/>
            <a:ext cx="4320000" cy="461665"/>
          </a:xfrm>
          <a:prstGeom prst="rect">
            <a:avLst/>
          </a:prstGeom>
        </p:spPr>
        <p:txBody>
          <a:bodyPr wrap="square">
            <a:spAutoFit/>
          </a:bodyPr>
          <a:lstStyle/>
          <a:p>
            <a:pPr>
              <a:spcAft>
                <a:spcPts val="1200"/>
              </a:spcAft>
            </a:pPr>
            <a:r>
              <a:rPr lang="en-GB" sz="2400" dirty="0"/>
              <a:t>Teachers are key </a:t>
            </a:r>
            <a:r>
              <a:rPr lang="en-GB" sz="2400" b="1" dirty="0">
                <a:solidFill>
                  <a:srgbClr val="1B1A69"/>
                </a:solidFill>
              </a:rPr>
              <a:t>role</a:t>
            </a:r>
            <a:r>
              <a:rPr lang="en-GB" sz="2400" dirty="0"/>
              <a:t> </a:t>
            </a:r>
            <a:r>
              <a:rPr lang="en-GB" sz="2400" b="1" dirty="0">
                <a:solidFill>
                  <a:srgbClr val="1B1A69"/>
                </a:solidFill>
              </a:rPr>
              <a:t>models</a:t>
            </a:r>
            <a:r>
              <a:rPr lang="en-GB" sz="2400" dirty="0"/>
              <a:t>.</a:t>
            </a:r>
          </a:p>
        </p:txBody>
      </p: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dirty="0">
                <a:solidFill>
                  <a:srgbClr val="B4B5E2"/>
                </a:solidFill>
                <a:latin typeface="Tw Cen MT" panose="020B0602020104020603" pitchFamily="34" charset="0"/>
                <a:sym typeface="Wingdings" panose="05000000000000000000" pitchFamily="2" charset="2"/>
              </a:rPr>
              <a:t>High Expectations (TS1)</a:t>
            </a:r>
            <a:endParaRPr lang="en-GB" sz="2800" b="1" dirty="0">
              <a:solidFill>
                <a:srgbClr val="B4B5E2"/>
              </a:solidFill>
              <a:latin typeface="Tw Cen MT" panose="020B0602020104020603" pitchFamily="34" charset="0"/>
            </a:endParaRPr>
          </a:p>
        </p:txBody>
      </p:sp>
      <p:grpSp>
        <p:nvGrpSpPr>
          <p:cNvPr id="30" name="Group 29"/>
          <p:cNvGrpSpPr/>
          <p:nvPr/>
        </p:nvGrpSpPr>
        <p:grpSpPr>
          <a:xfrm>
            <a:off x="6646454" y="3465906"/>
            <a:ext cx="719667" cy="733118"/>
            <a:chOff x="152400" y="3352800"/>
            <a:chExt cx="719667" cy="733118"/>
          </a:xfrm>
        </p:grpSpPr>
        <p:sp>
          <p:nvSpPr>
            <p:cNvPr id="31" name="Oval 3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2" name="TextBox 31"/>
            <p:cNvSpPr txBox="1"/>
            <p:nvPr/>
          </p:nvSpPr>
          <p:spPr>
            <a:xfrm>
              <a:off x="19397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1.5</a:t>
              </a:r>
            </a:p>
          </p:txBody>
        </p:sp>
      </p:grpSp>
      <p:sp>
        <p:nvSpPr>
          <p:cNvPr id="38" name="Rectangle 37"/>
          <p:cNvSpPr/>
          <p:nvPr/>
        </p:nvSpPr>
        <p:spPr>
          <a:xfrm>
            <a:off x="7586291" y="3464222"/>
            <a:ext cx="4320000" cy="1200329"/>
          </a:xfrm>
          <a:prstGeom prst="rect">
            <a:avLst/>
          </a:prstGeom>
        </p:spPr>
        <p:txBody>
          <a:bodyPr wrap="square">
            <a:spAutoFit/>
          </a:bodyPr>
          <a:lstStyle/>
          <a:p>
            <a:pPr>
              <a:spcAft>
                <a:spcPts val="1200"/>
              </a:spcAft>
            </a:pPr>
            <a:r>
              <a:rPr lang="en-GB" sz="2400" dirty="0"/>
              <a:t>A culture of </a:t>
            </a:r>
            <a:r>
              <a:rPr lang="en-GB" sz="2400" b="1" dirty="0">
                <a:solidFill>
                  <a:srgbClr val="1B1A69"/>
                </a:solidFill>
              </a:rPr>
              <a:t>mutual</a:t>
            </a:r>
            <a:r>
              <a:rPr lang="en-GB" sz="2400" dirty="0"/>
              <a:t> </a:t>
            </a:r>
            <a:r>
              <a:rPr lang="en-GB" sz="2400" b="1" dirty="0">
                <a:solidFill>
                  <a:srgbClr val="1B1A69"/>
                </a:solidFill>
              </a:rPr>
              <a:t>trust</a:t>
            </a:r>
            <a:r>
              <a:rPr lang="en-GB" sz="2400" dirty="0"/>
              <a:t> </a:t>
            </a:r>
            <a:r>
              <a:rPr lang="en-GB" sz="2400" b="1" dirty="0">
                <a:solidFill>
                  <a:srgbClr val="1B1A69"/>
                </a:solidFill>
              </a:rPr>
              <a:t>and respect </a:t>
            </a:r>
            <a:r>
              <a:rPr lang="en-GB" sz="2400" dirty="0"/>
              <a:t>supports effective relationships.</a:t>
            </a:r>
          </a:p>
        </p:txBody>
      </p:sp>
      <p:grpSp>
        <p:nvGrpSpPr>
          <p:cNvPr id="35" name="Group 34">
            <a:extLst>
              <a:ext uri="{FF2B5EF4-FFF2-40B4-BE49-F238E27FC236}">
                <a16:creationId xmlns:a16="http://schemas.microsoft.com/office/drawing/2014/main" id="{DA40B756-DDF5-417C-BAE8-03A82E76AF0B}"/>
              </a:ext>
            </a:extLst>
          </p:cNvPr>
          <p:cNvGrpSpPr/>
          <p:nvPr/>
        </p:nvGrpSpPr>
        <p:grpSpPr>
          <a:xfrm>
            <a:off x="6688032" y="4622515"/>
            <a:ext cx="719667" cy="733118"/>
            <a:chOff x="152400" y="3352800"/>
            <a:chExt cx="719667" cy="733118"/>
          </a:xfrm>
        </p:grpSpPr>
        <p:sp>
          <p:nvSpPr>
            <p:cNvPr id="36" name="Oval 35">
              <a:extLst>
                <a:ext uri="{FF2B5EF4-FFF2-40B4-BE49-F238E27FC236}">
                  <a16:creationId xmlns:a16="http://schemas.microsoft.com/office/drawing/2014/main" id="{67541724-6993-4377-9287-EE834F59A791}"/>
                </a:ext>
              </a:extLst>
            </p:cNvPr>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7" name="TextBox 36">
              <a:extLst>
                <a:ext uri="{FF2B5EF4-FFF2-40B4-BE49-F238E27FC236}">
                  <a16:creationId xmlns:a16="http://schemas.microsoft.com/office/drawing/2014/main" id="{C458EF0E-3C89-49DD-98C9-3AFF0E94A47F}"/>
                </a:ext>
              </a:extLst>
            </p:cNvPr>
            <p:cNvSpPr txBox="1"/>
            <p:nvPr/>
          </p:nvSpPr>
          <p:spPr>
            <a:xfrm>
              <a:off x="19397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1.6</a:t>
              </a:r>
            </a:p>
          </p:txBody>
        </p:sp>
      </p:grpSp>
      <p:sp>
        <p:nvSpPr>
          <p:cNvPr id="39" name="Rectangle 38">
            <a:extLst>
              <a:ext uri="{FF2B5EF4-FFF2-40B4-BE49-F238E27FC236}">
                <a16:creationId xmlns:a16="http://schemas.microsoft.com/office/drawing/2014/main" id="{1C840347-C63E-4D2F-9C82-A4C8BA7349AF}"/>
              </a:ext>
            </a:extLst>
          </p:cNvPr>
          <p:cNvSpPr/>
          <p:nvPr/>
        </p:nvSpPr>
        <p:spPr>
          <a:xfrm>
            <a:off x="7567357" y="4567752"/>
            <a:ext cx="4320000" cy="1200329"/>
          </a:xfrm>
          <a:prstGeom prst="rect">
            <a:avLst/>
          </a:prstGeom>
        </p:spPr>
        <p:txBody>
          <a:bodyPr wrap="square">
            <a:spAutoFit/>
          </a:bodyPr>
          <a:lstStyle/>
          <a:p>
            <a:pPr>
              <a:spcAft>
                <a:spcPts val="1200"/>
              </a:spcAft>
            </a:pPr>
            <a:r>
              <a:rPr lang="en-GB" sz="2400" dirty="0"/>
              <a:t>High-quality teaching has a long-term positive effect on pupil’s life chances.</a:t>
            </a:r>
          </a:p>
        </p:txBody>
      </p:sp>
    </p:spTree>
    <p:custDataLst>
      <p:tags r:id="rId1"/>
    </p:custDataLst>
    <p:extLst>
      <p:ext uri="{BB962C8B-B14F-4D97-AF65-F5344CB8AC3E}">
        <p14:creationId xmlns:p14="http://schemas.microsoft.com/office/powerpoint/2010/main" val="792752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008452-F746-43EA-8756-BD2824489AA0}"/>
              </a:ext>
            </a:extLst>
          </p:cNvPr>
          <p:cNvSpPr txBox="1"/>
          <p:nvPr/>
        </p:nvSpPr>
        <p:spPr>
          <a:xfrm>
            <a:off x="381000" y="352425"/>
            <a:ext cx="1901483" cy="707886"/>
          </a:xfrm>
          <a:prstGeom prst="rect">
            <a:avLst/>
          </a:prstGeom>
          <a:noFill/>
        </p:spPr>
        <p:txBody>
          <a:bodyPr wrap="none" rtlCol="0">
            <a:spAutoFit/>
          </a:bodyPr>
          <a:lstStyle/>
          <a:p>
            <a:r>
              <a:rPr lang="en-GB" sz="4000" dirty="0"/>
              <a:t>PE Units</a:t>
            </a:r>
          </a:p>
        </p:txBody>
      </p:sp>
      <p:sp>
        <p:nvSpPr>
          <p:cNvPr id="4" name="TextBox 3">
            <a:extLst>
              <a:ext uri="{FF2B5EF4-FFF2-40B4-BE49-F238E27FC236}">
                <a16:creationId xmlns:a16="http://schemas.microsoft.com/office/drawing/2014/main" id="{0CFC1D33-3D04-42B8-8C60-FD6BA62EEAED}"/>
              </a:ext>
            </a:extLst>
          </p:cNvPr>
          <p:cNvSpPr txBox="1"/>
          <p:nvPr/>
        </p:nvSpPr>
        <p:spPr>
          <a:xfrm>
            <a:off x="476248" y="1228397"/>
            <a:ext cx="11400677" cy="3785652"/>
          </a:xfrm>
          <a:prstGeom prst="rect">
            <a:avLst/>
          </a:prstGeom>
          <a:noFill/>
        </p:spPr>
        <p:txBody>
          <a:bodyPr wrap="square">
            <a:spAutoFit/>
          </a:bodyPr>
          <a:lstStyle/>
          <a:p>
            <a:pPr fontAlgn="base"/>
            <a:r>
              <a:rPr lang="en-GB" sz="1600" b="1" dirty="0">
                <a:latin typeface="Century Gothic" panose="020B0502020202020204" pitchFamily="34" charset="0"/>
              </a:rPr>
              <a:t>Key stage 2</a:t>
            </a:r>
          </a:p>
          <a:p>
            <a:pPr fontAlgn="base"/>
            <a:r>
              <a:rPr lang="en-GB" sz="1600" dirty="0">
                <a:latin typeface="Century Gothic" panose="020B0502020202020204" pitchFamily="34" charset="0"/>
              </a:rPr>
              <a:t>Pupils should continue to apply and develop a broader range of skills, learning how to use them in different ways and to link them to make actions and sequences of movement. They should enjoy communicating, collaborating and competing with each other. They should develop an understanding of how to improve in different physical activities and sports and learn how to evaluate and recognise their own success.</a:t>
            </a:r>
          </a:p>
          <a:p>
            <a:pPr fontAlgn="base"/>
            <a:endParaRPr lang="en-GB" sz="1600" dirty="0">
              <a:latin typeface="Century Gothic" panose="020B0502020202020204" pitchFamily="34" charset="0"/>
            </a:endParaRPr>
          </a:p>
          <a:p>
            <a:pPr fontAlgn="base"/>
            <a:r>
              <a:rPr lang="en-GB" sz="1600" b="1" dirty="0">
                <a:latin typeface="Century Gothic" panose="020B0502020202020204" pitchFamily="34" charset="0"/>
              </a:rPr>
              <a:t>Pupils should be taught to:</a:t>
            </a:r>
          </a:p>
          <a:p>
            <a:pPr marL="285750" indent="-285750" fontAlgn="base">
              <a:buFont typeface="Arial" panose="020B0604020202020204" pitchFamily="34" charset="0"/>
              <a:buChar char="•"/>
            </a:pPr>
            <a:r>
              <a:rPr lang="en-GB" sz="1600" dirty="0">
                <a:latin typeface="Century Gothic" panose="020B0502020202020204" pitchFamily="34" charset="0"/>
              </a:rPr>
              <a:t>use running, jumping, throwing and catching in isolation and in combination</a:t>
            </a:r>
          </a:p>
          <a:p>
            <a:pPr marL="285750" indent="-285750" fontAlgn="base">
              <a:buFont typeface="Arial" panose="020B0604020202020204" pitchFamily="34" charset="0"/>
              <a:buChar char="•"/>
            </a:pPr>
            <a:r>
              <a:rPr lang="en-GB" sz="1600" dirty="0">
                <a:latin typeface="Century Gothic" panose="020B0502020202020204" pitchFamily="34" charset="0"/>
              </a:rPr>
              <a:t>play competitive games, modified where appropriate and apply basic principles suitable for attacking and defending</a:t>
            </a:r>
          </a:p>
          <a:p>
            <a:pPr marL="285750" indent="-285750" fontAlgn="base">
              <a:buFont typeface="Arial" panose="020B0604020202020204" pitchFamily="34" charset="0"/>
              <a:buChar char="•"/>
            </a:pPr>
            <a:r>
              <a:rPr lang="en-GB" sz="1600" dirty="0">
                <a:latin typeface="Century Gothic" panose="020B0502020202020204" pitchFamily="34" charset="0"/>
              </a:rPr>
              <a:t>develop flexibility, strength, technique, control and balance </a:t>
            </a:r>
          </a:p>
          <a:p>
            <a:pPr marL="285750" indent="-285750" fontAlgn="base">
              <a:buFont typeface="Arial" panose="020B0604020202020204" pitchFamily="34" charset="0"/>
              <a:buChar char="•"/>
            </a:pPr>
            <a:r>
              <a:rPr lang="en-GB" sz="1600" dirty="0">
                <a:latin typeface="Century Gothic" panose="020B0502020202020204" pitchFamily="34" charset="0"/>
              </a:rPr>
              <a:t>perform dances using a range of movement patterns</a:t>
            </a:r>
          </a:p>
          <a:p>
            <a:pPr marL="285750" indent="-285750" fontAlgn="base">
              <a:buFont typeface="Arial" panose="020B0604020202020204" pitchFamily="34" charset="0"/>
              <a:buChar char="•"/>
            </a:pPr>
            <a:r>
              <a:rPr lang="en-GB" sz="1600" dirty="0">
                <a:latin typeface="Century Gothic" panose="020B0502020202020204" pitchFamily="34" charset="0"/>
              </a:rPr>
              <a:t>take part in outdoor and adventurous activity challenges both individually and within a team</a:t>
            </a:r>
          </a:p>
          <a:p>
            <a:pPr marL="285750" indent="-285750" fontAlgn="base">
              <a:buFont typeface="Arial" panose="020B0604020202020204" pitchFamily="34" charset="0"/>
              <a:buChar char="•"/>
            </a:pPr>
            <a:r>
              <a:rPr lang="en-GB" sz="1600" dirty="0">
                <a:latin typeface="Century Gothic" panose="020B0502020202020204" pitchFamily="34" charset="0"/>
              </a:rPr>
              <a:t>compare their performances with previous ones and demonstrate improvement to</a:t>
            </a:r>
          </a:p>
          <a:p>
            <a:pPr marL="285750" indent="-285750" fontAlgn="base">
              <a:buFont typeface="Arial" panose="020B0604020202020204" pitchFamily="34" charset="0"/>
              <a:buChar char="•"/>
            </a:pPr>
            <a:r>
              <a:rPr lang="en-GB" sz="1600" dirty="0">
                <a:latin typeface="Century Gothic" panose="020B0502020202020204" pitchFamily="34" charset="0"/>
              </a:rPr>
              <a:t>achieve their personal best.</a:t>
            </a:r>
          </a:p>
        </p:txBody>
      </p:sp>
      <p:sp>
        <p:nvSpPr>
          <p:cNvPr id="10" name="TextBox 9">
            <a:extLst>
              <a:ext uri="{FF2B5EF4-FFF2-40B4-BE49-F238E27FC236}">
                <a16:creationId xmlns:a16="http://schemas.microsoft.com/office/drawing/2014/main" id="{9C9C0BEA-F291-45B5-8BF3-DCA696F76DC9}"/>
              </a:ext>
            </a:extLst>
          </p:cNvPr>
          <p:cNvSpPr txBox="1"/>
          <p:nvPr/>
        </p:nvSpPr>
        <p:spPr>
          <a:xfrm>
            <a:off x="476248" y="5014049"/>
            <a:ext cx="11400677" cy="400110"/>
          </a:xfrm>
          <a:prstGeom prst="rect">
            <a:avLst/>
          </a:prstGeom>
          <a:noFill/>
        </p:spPr>
        <p:txBody>
          <a:bodyPr wrap="square">
            <a:spAutoFit/>
          </a:bodyPr>
          <a:lstStyle/>
          <a:p>
            <a:pPr fontAlgn="base"/>
            <a:r>
              <a:rPr lang="en-GB" sz="2000" dirty="0">
                <a:latin typeface="Century Gothic" panose="020B0502020202020204" pitchFamily="34" charset="0"/>
              </a:rPr>
              <a:t>Which of these skills could be taught through…</a:t>
            </a:r>
          </a:p>
        </p:txBody>
      </p:sp>
      <p:sp>
        <p:nvSpPr>
          <p:cNvPr id="11" name="TextBox 10">
            <a:extLst>
              <a:ext uri="{FF2B5EF4-FFF2-40B4-BE49-F238E27FC236}">
                <a16:creationId xmlns:a16="http://schemas.microsoft.com/office/drawing/2014/main" id="{AF2B6FA5-0FD9-4DAC-8BE4-B81735EA0D95}"/>
              </a:ext>
            </a:extLst>
          </p:cNvPr>
          <p:cNvSpPr txBox="1"/>
          <p:nvPr/>
        </p:nvSpPr>
        <p:spPr>
          <a:xfrm>
            <a:off x="476249" y="5361660"/>
            <a:ext cx="2287500" cy="400110"/>
          </a:xfrm>
          <a:prstGeom prst="rect">
            <a:avLst/>
          </a:prstGeom>
          <a:noFill/>
        </p:spPr>
        <p:txBody>
          <a:bodyPr wrap="square">
            <a:spAutoFit/>
          </a:bodyPr>
          <a:lstStyle/>
          <a:p>
            <a:pPr fontAlgn="base"/>
            <a:r>
              <a:rPr lang="en-GB" sz="2000" b="1" dirty="0">
                <a:latin typeface="Century Gothic" panose="020B0502020202020204" pitchFamily="34" charset="0"/>
              </a:rPr>
              <a:t>Gymnastics</a:t>
            </a:r>
          </a:p>
        </p:txBody>
      </p:sp>
      <p:sp>
        <p:nvSpPr>
          <p:cNvPr id="12" name="TextBox 11">
            <a:extLst>
              <a:ext uri="{FF2B5EF4-FFF2-40B4-BE49-F238E27FC236}">
                <a16:creationId xmlns:a16="http://schemas.microsoft.com/office/drawing/2014/main" id="{59B937AC-9A52-4B07-AEFC-052C6B9A723C}"/>
              </a:ext>
            </a:extLst>
          </p:cNvPr>
          <p:cNvSpPr txBox="1"/>
          <p:nvPr/>
        </p:nvSpPr>
        <p:spPr>
          <a:xfrm>
            <a:off x="476249" y="5373589"/>
            <a:ext cx="2287500" cy="400110"/>
          </a:xfrm>
          <a:prstGeom prst="rect">
            <a:avLst/>
          </a:prstGeom>
          <a:noFill/>
        </p:spPr>
        <p:txBody>
          <a:bodyPr wrap="square">
            <a:spAutoFit/>
          </a:bodyPr>
          <a:lstStyle/>
          <a:p>
            <a:pPr fontAlgn="base"/>
            <a:r>
              <a:rPr lang="en-GB" sz="2000" b="1" dirty="0">
                <a:latin typeface="Century Gothic" panose="020B0502020202020204" pitchFamily="34" charset="0"/>
              </a:rPr>
              <a:t>Dance</a:t>
            </a:r>
          </a:p>
        </p:txBody>
      </p:sp>
      <p:sp>
        <p:nvSpPr>
          <p:cNvPr id="13" name="TextBox 12">
            <a:extLst>
              <a:ext uri="{FF2B5EF4-FFF2-40B4-BE49-F238E27FC236}">
                <a16:creationId xmlns:a16="http://schemas.microsoft.com/office/drawing/2014/main" id="{798FB000-1208-49A7-86E1-2BBD26962E8D}"/>
              </a:ext>
            </a:extLst>
          </p:cNvPr>
          <p:cNvSpPr txBox="1"/>
          <p:nvPr/>
        </p:nvSpPr>
        <p:spPr>
          <a:xfrm>
            <a:off x="476247" y="5349731"/>
            <a:ext cx="4157397" cy="400110"/>
          </a:xfrm>
          <a:prstGeom prst="rect">
            <a:avLst/>
          </a:prstGeom>
          <a:noFill/>
        </p:spPr>
        <p:txBody>
          <a:bodyPr wrap="square">
            <a:spAutoFit/>
          </a:bodyPr>
          <a:lstStyle/>
          <a:p>
            <a:pPr fontAlgn="base"/>
            <a:r>
              <a:rPr lang="en-GB" sz="2000" b="1" dirty="0">
                <a:latin typeface="Century Gothic" panose="020B0502020202020204" pitchFamily="34" charset="0"/>
              </a:rPr>
              <a:t>Outdoor and adventurous</a:t>
            </a:r>
          </a:p>
        </p:txBody>
      </p:sp>
      <p:sp>
        <p:nvSpPr>
          <p:cNvPr id="14" name="TextBox 13">
            <a:extLst>
              <a:ext uri="{FF2B5EF4-FFF2-40B4-BE49-F238E27FC236}">
                <a16:creationId xmlns:a16="http://schemas.microsoft.com/office/drawing/2014/main" id="{715AB561-2EA8-4688-AC46-24E7624D2C4B}"/>
              </a:ext>
            </a:extLst>
          </p:cNvPr>
          <p:cNvSpPr txBox="1"/>
          <p:nvPr/>
        </p:nvSpPr>
        <p:spPr>
          <a:xfrm>
            <a:off x="476246" y="5355021"/>
            <a:ext cx="4157397" cy="400110"/>
          </a:xfrm>
          <a:prstGeom prst="rect">
            <a:avLst/>
          </a:prstGeom>
          <a:noFill/>
        </p:spPr>
        <p:txBody>
          <a:bodyPr wrap="square">
            <a:spAutoFit/>
          </a:bodyPr>
          <a:lstStyle/>
          <a:p>
            <a:pPr fontAlgn="base"/>
            <a:r>
              <a:rPr lang="en-GB" sz="2000" b="1" dirty="0">
                <a:latin typeface="Century Gothic" panose="020B0502020202020204" pitchFamily="34" charset="0"/>
              </a:rPr>
              <a:t>Net / Wall Games</a:t>
            </a:r>
          </a:p>
        </p:txBody>
      </p:sp>
      <p:sp>
        <p:nvSpPr>
          <p:cNvPr id="15" name="TextBox 14">
            <a:extLst>
              <a:ext uri="{FF2B5EF4-FFF2-40B4-BE49-F238E27FC236}">
                <a16:creationId xmlns:a16="http://schemas.microsoft.com/office/drawing/2014/main" id="{7CAF6A1F-A5BC-4398-8D63-18FF01434415}"/>
              </a:ext>
            </a:extLst>
          </p:cNvPr>
          <p:cNvSpPr txBox="1"/>
          <p:nvPr/>
        </p:nvSpPr>
        <p:spPr>
          <a:xfrm>
            <a:off x="476245" y="5381945"/>
            <a:ext cx="4157397" cy="400110"/>
          </a:xfrm>
          <a:prstGeom prst="rect">
            <a:avLst/>
          </a:prstGeom>
          <a:noFill/>
        </p:spPr>
        <p:txBody>
          <a:bodyPr wrap="square">
            <a:spAutoFit/>
          </a:bodyPr>
          <a:lstStyle/>
          <a:p>
            <a:pPr fontAlgn="base"/>
            <a:r>
              <a:rPr lang="en-GB" sz="2000" b="1" dirty="0">
                <a:latin typeface="Century Gothic" panose="020B0502020202020204" pitchFamily="34" charset="0"/>
              </a:rPr>
              <a:t>Invasion Games</a:t>
            </a:r>
          </a:p>
        </p:txBody>
      </p:sp>
    </p:spTree>
    <p:extLst>
      <p:ext uri="{BB962C8B-B14F-4D97-AF65-F5344CB8AC3E}">
        <p14:creationId xmlns:p14="http://schemas.microsoft.com/office/powerpoint/2010/main" val="81642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P spid="15" grpId="0"/>
      <p:bldP spid="15"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0889FC-E706-496F-89EA-0DDD7ECD708C}"/>
              </a:ext>
            </a:extLst>
          </p:cNvPr>
          <p:cNvSpPr txBox="1"/>
          <p:nvPr/>
        </p:nvSpPr>
        <p:spPr>
          <a:xfrm>
            <a:off x="1076145" y="1525175"/>
            <a:ext cx="10353855" cy="1477328"/>
          </a:xfrm>
          <a:prstGeom prst="rect">
            <a:avLst/>
          </a:prstGeom>
          <a:noFill/>
        </p:spPr>
        <p:txBody>
          <a:bodyPr wrap="square" rtlCol="0">
            <a:spAutoFit/>
          </a:bodyPr>
          <a:lstStyle/>
          <a:p>
            <a:pPr algn="ctr"/>
            <a:r>
              <a:rPr lang="en-US" sz="4500" b="1" dirty="0">
                <a:latin typeface="Century Gothic" panose="020B0502020202020204" pitchFamily="34" charset="0"/>
              </a:rPr>
              <a:t>Session 3: Pedagogy, Planning &amp; Progression</a:t>
            </a:r>
          </a:p>
        </p:txBody>
      </p:sp>
    </p:spTree>
    <p:custDataLst>
      <p:tags r:id="rId1"/>
    </p:custDataLst>
    <p:extLst>
      <p:ext uri="{BB962C8B-B14F-4D97-AF65-F5344CB8AC3E}">
        <p14:creationId xmlns:p14="http://schemas.microsoft.com/office/powerpoint/2010/main" val="3323854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AC9975-029A-42AF-9D4C-3D4B4947DC05}"/>
              </a:ext>
            </a:extLst>
          </p:cNvPr>
          <p:cNvSpPr>
            <a:spLocks noGrp="1"/>
          </p:cNvSpPr>
          <p:nvPr>
            <p:ph type="title"/>
          </p:nvPr>
        </p:nvSpPr>
        <p:spPr>
          <a:xfrm>
            <a:off x="95250" y="-128587"/>
            <a:ext cx="10515600" cy="1325563"/>
          </a:xfrm>
        </p:spPr>
        <p:txBody>
          <a:bodyPr/>
          <a:lstStyle/>
          <a:p>
            <a:r>
              <a:rPr lang="en-GB" altLang="en-US" dirty="0"/>
              <a:t>Long Term Planning</a:t>
            </a:r>
          </a:p>
        </p:txBody>
      </p:sp>
      <p:pic>
        <p:nvPicPr>
          <p:cNvPr id="10" name="Picture 9">
            <a:extLst>
              <a:ext uri="{FF2B5EF4-FFF2-40B4-BE49-F238E27FC236}">
                <a16:creationId xmlns:a16="http://schemas.microsoft.com/office/drawing/2014/main" id="{CEF86DD4-B767-40B5-8B6C-D51FA3C0C38E}"/>
              </a:ext>
            </a:extLst>
          </p:cNvPr>
          <p:cNvPicPr>
            <a:picLocks noChangeAspect="1"/>
          </p:cNvPicPr>
          <p:nvPr/>
        </p:nvPicPr>
        <p:blipFill>
          <a:blip r:embed="rId3"/>
          <a:stretch>
            <a:fillRect/>
          </a:stretch>
        </p:blipFill>
        <p:spPr>
          <a:xfrm>
            <a:off x="1581150" y="833742"/>
            <a:ext cx="9109315" cy="4909512"/>
          </a:xfrm>
          <a:prstGeom prst="rect">
            <a:avLst/>
          </a:prstGeom>
        </p:spPr>
      </p:pic>
      <p:sp>
        <p:nvSpPr>
          <p:cNvPr id="11" name="Rectangle 10">
            <a:extLst>
              <a:ext uri="{FF2B5EF4-FFF2-40B4-BE49-F238E27FC236}">
                <a16:creationId xmlns:a16="http://schemas.microsoft.com/office/drawing/2014/main" id="{80C97B0F-F33F-4E79-B53D-8AED0FAD5B22}"/>
              </a:ext>
            </a:extLst>
          </p:cNvPr>
          <p:cNvSpPr/>
          <p:nvPr/>
        </p:nvSpPr>
        <p:spPr>
          <a:xfrm>
            <a:off x="5463516" y="3518170"/>
            <a:ext cx="1030507" cy="2809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4C4A6C6-5CB9-4E2C-AC72-7F3A5DDA2C60}"/>
              </a:ext>
            </a:extLst>
          </p:cNvPr>
          <p:cNvSpPr/>
          <p:nvPr/>
        </p:nvSpPr>
        <p:spPr>
          <a:xfrm>
            <a:off x="8135795" y="1856057"/>
            <a:ext cx="1030507" cy="2809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336E42-9D9D-4FD1-8171-41041B6AFD95}"/>
              </a:ext>
            </a:extLst>
          </p:cNvPr>
          <p:cNvSpPr/>
          <p:nvPr/>
        </p:nvSpPr>
        <p:spPr>
          <a:xfrm>
            <a:off x="5463516" y="2284682"/>
            <a:ext cx="1030507" cy="2809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B0679EC-9B1A-44D2-99F5-3C7E1FDBB47A}"/>
              </a:ext>
            </a:extLst>
          </p:cNvPr>
          <p:cNvSpPr/>
          <p:nvPr/>
        </p:nvSpPr>
        <p:spPr>
          <a:xfrm>
            <a:off x="5463515" y="3803918"/>
            <a:ext cx="1030507" cy="2809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293A6D7-EF8D-4634-A1AB-5DDA6EFDC5EE}"/>
              </a:ext>
            </a:extLst>
          </p:cNvPr>
          <p:cNvSpPr/>
          <p:nvPr/>
        </p:nvSpPr>
        <p:spPr>
          <a:xfrm>
            <a:off x="2917024" y="4107165"/>
            <a:ext cx="1030507" cy="2809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D3ECE57-697B-41A5-896A-A84317924C17}"/>
              </a:ext>
            </a:extLst>
          </p:cNvPr>
          <p:cNvSpPr/>
          <p:nvPr/>
        </p:nvSpPr>
        <p:spPr>
          <a:xfrm>
            <a:off x="2917024" y="5350439"/>
            <a:ext cx="1030507" cy="2809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6D466A8-6A68-4CF3-859F-55ECD32947E4}"/>
              </a:ext>
            </a:extLst>
          </p:cNvPr>
          <p:cNvSpPr/>
          <p:nvPr/>
        </p:nvSpPr>
        <p:spPr>
          <a:xfrm>
            <a:off x="5463515" y="5361590"/>
            <a:ext cx="1030507" cy="2809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BF962D8-568A-4911-8B49-5A5407BE2268}"/>
              </a:ext>
            </a:extLst>
          </p:cNvPr>
          <p:cNvSpPr/>
          <p:nvPr/>
        </p:nvSpPr>
        <p:spPr>
          <a:xfrm>
            <a:off x="2917023" y="4717651"/>
            <a:ext cx="1030507" cy="2809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1B0E9AD-DF75-4359-B591-EEBC1E0FACAB}"/>
              </a:ext>
            </a:extLst>
          </p:cNvPr>
          <p:cNvSpPr/>
          <p:nvPr/>
        </p:nvSpPr>
        <p:spPr>
          <a:xfrm>
            <a:off x="9470223" y="4388110"/>
            <a:ext cx="1030507" cy="2809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5DB9AB1-43A3-4855-B2EE-289A2E8EBF4B}"/>
              </a:ext>
            </a:extLst>
          </p:cNvPr>
          <p:cNvSpPr/>
          <p:nvPr/>
        </p:nvSpPr>
        <p:spPr>
          <a:xfrm>
            <a:off x="6834818" y="3518169"/>
            <a:ext cx="1030507" cy="2809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900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734" y="-1587"/>
            <a:ext cx="968777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677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AC9975-029A-42AF-9D4C-3D4B4947DC05}"/>
              </a:ext>
            </a:extLst>
          </p:cNvPr>
          <p:cNvSpPr>
            <a:spLocks noGrp="1"/>
          </p:cNvSpPr>
          <p:nvPr>
            <p:ph type="title"/>
          </p:nvPr>
        </p:nvSpPr>
        <p:spPr>
          <a:xfrm>
            <a:off x="95250" y="0"/>
            <a:ext cx="10515600" cy="1325563"/>
          </a:xfrm>
        </p:spPr>
        <p:txBody>
          <a:bodyPr/>
          <a:lstStyle/>
          <a:p>
            <a:r>
              <a:rPr lang="en-GB" altLang="en-US" dirty="0"/>
              <a:t>PE Planning – Year 4 Invasion Games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6740"/>
            <a:ext cx="12187238" cy="1368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0CFC1D33-3D04-42B8-8C60-FD6BA62EEAED}"/>
              </a:ext>
            </a:extLst>
          </p:cNvPr>
          <p:cNvSpPr txBox="1"/>
          <p:nvPr/>
        </p:nvSpPr>
        <p:spPr>
          <a:xfrm>
            <a:off x="476248" y="3242935"/>
            <a:ext cx="11400677" cy="954107"/>
          </a:xfrm>
          <a:prstGeom prst="rect">
            <a:avLst/>
          </a:prstGeom>
          <a:noFill/>
        </p:spPr>
        <p:txBody>
          <a:bodyPr wrap="square">
            <a:spAutoFit/>
          </a:bodyPr>
          <a:lstStyle/>
          <a:p>
            <a:pPr algn="ctr" fontAlgn="base"/>
            <a:r>
              <a:rPr lang="en-GB" sz="2800" b="1" dirty="0">
                <a:latin typeface="Century Gothic" panose="020B0502020202020204" pitchFamily="34" charset="0"/>
              </a:rPr>
              <a:t>Developing a medium-term plan for a half term: where would you start?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AC9975-029A-42AF-9D4C-3D4B4947DC05}"/>
              </a:ext>
            </a:extLst>
          </p:cNvPr>
          <p:cNvSpPr>
            <a:spLocks noGrp="1"/>
          </p:cNvSpPr>
          <p:nvPr>
            <p:ph type="title"/>
          </p:nvPr>
        </p:nvSpPr>
        <p:spPr>
          <a:xfrm>
            <a:off x="95250" y="0"/>
            <a:ext cx="10515600" cy="1325563"/>
          </a:xfrm>
        </p:spPr>
        <p:txBody>
          <a:bodyPr/>
          <a:lstStyle/>
          <a:p>
            <a:r>
              <a:rPr lang="en-GB" altLang="en-US" dirty="0"/>
              <a:t>PE Planning – Year 4 Invasion Games</a:t>
            </a:r>
          </a:p>
        </p:txBody>
      </p:sp>
      <p:sp>
        <p:nvSpPr>
          <p:cNvPr id="5" name="TextBox 4">
            <a:extLst>
              <a:ext uri="{FF2B5EF4-FFF2-40B4-BE49-F238E27FC236}">
                <a16:creationId xmlns:a16="http://schemas.microsoft.com/office/drawing/2014/main" id="{0CFC1D33-3D04-42B8-8C60-FD6BA62EEAED}"/>
              </a:ext>
            </a:extLst>
          </p:cNvPr>
          <p:cNvSpPr txBox="1"/>
          <p:nvPr/>
        </p:nvSpPr>
        <p:spPr>
          <a:xfrm>
            <a:off x="76190" y="1185535"/>
            <a:ext cx="3824289" cy="4632037"/>
          </a:xfrm>
          <a:prstGeom prst="rect">
            <a:avLst/>
          </a:prstGeom>
          <a:noFill/>
        </p:spPr>
        <p:txBody>
          <a:bodyPr wrap="square">
            <a:spAutoFit/>
          </a:bodyPr>
          <a:lstStyle/>
          <a:p>
            <a:pPr algn="ctr" fontAlgn="base"/>
            <a:r>
              <a:rPr lang="en-GB" sz="2800" b="1" dirty="0">
                <a:latin typeface="Century Gothic" panose="020B0502020202020204" pitchFamily="34" charset="0"/>
              </a:rPr>
              <a:t>Core Tasks</a:t>
            </a:r>
          </a:p>
          <a:p>
            <a:pPr marL="457200" indent="-457200" fontAlgn="base">
              <a:buFont typeface="Arial" panose="020B0604020202020204" pitchFamily="34" charset="0"/>
              <a:buChar char="•"/>
            </a:pPr>
            <a:r>
              <a:rPr lang="en-GB" sz="2000" dirty="0">
                <a:latin typeface="Century Gothic" panose="020B0502020202020204" pitchFamily="34" charset="0"/>
              </a:rPr>
              <a:t>Assess at start and end of unit</a:t>
            </a:r>
          </a:p>
          <a:p>
            <a:pPr fontAlgn="base"/>
            <a:endParaRPr lang="en-GB" sz="600" dirty="0">
              <a:latin typeface="Century Gothic" panose="020B0502020202020204" pitchFamily="34" charset="0"/>
            </a:endParaRPr>
          </a:p>
          <a:p>
            <a:pPr marL="457200" indent="-457200" fontAlgn="base">
              <a:buFont typeface="Arial" panose="020B0604020202020204" pitchFamily="34" charset="0"/>
              <a:buChar char="•"/>
            </a:pPr>
            <a:r>
              <a:rPr lang="en-GB" sz="2000" dirty="0">
                <a:latin typeface="Century Gothic" panose="020B0502020202020204" pitchFamily="34" charset="0"/>
              </a:rPr>
              <a:t>Assess against </a:t>
            </a:r>
            <a:r>
              <a:rPr lang="en-GB" sz="2000" b="1" dirty="0">
                <a:latin typeface="Century Gothic" panose="020B0502020202020204" pitchFamily="34" charset="0"/>
              </a:rPr>
              <a:t>pupil can</a:t>
            </a:r>
            <a:r>
              <a:rPr lang="en-GB" sz="2000" dirty="0">
                <a:latin typeface="Century Gothic" panose="020B0502020202020204" pitchFamily="34" charset="0"/>
              </a:rPr>
              <a:t> statements</a:t>
            </a:r>
          </a:p>
          <a:p>
            <a:pPr fontAlgn="base"/>
            <a:endParaRPr lang="en-GB" sz="600" dirty="0">
              <a:latin typeface="Century Gothic" panose="020B0502020202020204" pitchFamily="34" charset="0"/>
            </a:endParaRPr>
          </a:p>
          <a:p>
            <a:pPr marL="457200" indent="-457200" fontAlgn="base">
              <a:buFont typeface="Arial" panose="020B0604020202020204" pitchFamily="34" charset="0"/>
              <a:buChar char="•"/>
            </a:pPr>
            <a:r>
              <a:rPr lang="en-GB" sz="2000" dirty="0">
                <a:latin typeface="Century Gothic" panose="020B0502020202020204" pitchFamily="34" charset="0"/>
              </a:rPr>
              <a:t>RAG rate pupils as a class against statements</a:t>
            </a:r>
          </a:p>
          <a:p>
            <a:pPr fontAlgn="base"/>
            <a:endParaRPr lang="en-GB" sz="600" dirty="0">
              <a:latin typeface="Century Gothic" panose="020B0502020202020204" pitchFamily="34" charset="0"/>
            </a:endParaRPr>
          </a:p>
          <a:p>
            <a:pPr marL="457200" indent="-457200" fontAlgn="base">
              <a:buFont typeface="Arial" panose="020B0604020202020204" pitchFamily="34" charset="0"/>
              <a:buChar char="•"/>
            </a:pPr>
            <a:r>
              <a:rPr lang="en-GB" sz="2000" dirty="0">
                <a:latin typeface="Century Gothic" panose="020B0502020202020204" pitchFamily="34" charset="0"/>
              </a:rPr>
              <a:t>Make a note of pupils who are working towards statements or identify as greater depth</a:t>
            </a:r>
          </a:p>
          <a:p>
            <a:pPr fontAlgn="base"/>
            <a:endParaRPr lang="en-GB" sz="600" dirty="0">
              <a:latin typeface="Century Gothic" panose="020B0502020202020204" pitchFamily="34" charset="0"/>
            </a:endParaRPr>
          </a:p>
          <a:p>
            <a:pPr marL="457200" indent="-457200" fontAlgn="base">
              <a:buFont typeface="Arial" panose="020B0604020202020204" pitchFamily="34" charset="0"/>
              <a:buChar char="•"/>
            </a:pPr>
            <a:r>
              <a:rPr lang="en-GB" sz="2000" dirty="0">
                <a:latin typeface="Century Gothic" panose="020B0502020202020204" pitchFamily="34" charset="0"/>
              </a:rPr>
              <a:t>Use these assessments to inform your weekly plans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04767">
            <a:off x="4067305" y="914585"/>
            <a:ext cx="7845771" cy="5513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6370">
            <a:off x="4049409" y="983748"/>
            <a:ext cx="7934876" cy="5432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3705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AC9975-029A-42AF-9D4C-3D4B4947DC05}"/>
              </a:ext>
            </a:extLst>
          </p:cNvPr>
          <p:cNvSpPr>
            <a:spLocks noGrp="1"/>
          </p:cNvSpPr>
          <p:nvPr>
            <p:ph type="title"/>
          </p:nvPr>
        </p:nvSpPr>
        <p:spPr>
          <a:xfrm>
            <a:off x="95250" y="0"/>
            <a:ext cx="10515600" cy="1325563"/>
          </a:xfrm>
        </p:spPr>
        <p:txBody>
          <a:bodyPr/>
          <a:lstStyle/>
          <a:p>
            <a:r>
              <a:rPr lang="en-GB" altLang="en-US" dirty="0"/>
              <a:t>PE Lesson Planning – Year 4 Invasion Games</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782" t="12080" r="4862" b="9749"/>
          <a:stretch/>
        </p:blipFill>
        <p:spPr bwMode="auto">
          <a:xfrm>
            <a:off x="444681" y="996287"/>
            <a:ext cx="11224157" cy="5459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048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AC9975-029A-42AF-9D4C-3D4B4947DC05}"/>
              </a:ext>
            </a:extLst>
          </p:cNvPr>
          <p:cNvSpPr>
            <a:spLocks noGrp="1"/>
          </p:cNvSpPr>
          <p:nvPr>
            <p:ph type="title"/>
          </p:nvPr>
        </p:nvSpPr>
        <p:spPr>
          <a:xfrm>
            <a:off x="95250" y="0"/>
            <a:ext cx="10515600" cy="1325563"/>
          </a:xfrm>
        </p:spPr>
        <p:txBody>
          <a:bodyPr/>
          <a:lstStyle/>
          <a:p>
            <a:r>
              <a:rPr lang="en-GB" altLang="en-US" dirty="0"/>
              <a:t>PE Lesson Planning – Year 4 Invasion Games</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93" t="58955" r="6297" b="10075"/>
          <a:stretch/>
        </p:blipFill>
        <p:spPr bwMode="auto">
          <a:xfrm>
            <a:off x="201980" y="1160060"/>
            <a:ext cx="12058260" cy="240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40" t="15625" r="5385" b="47528"/>
          <a:stretch/>
        </p:blipFill>
        <p:spPr bwMode="auto">
          <a:xfrm>
            <a:off x="68238" y="3507472"/>
            <a:ext cx="11641541" cy="2695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369670C4-246E-43BF-B2FD-FD8FD1A61701}"/>
              </a:ext>
            </a:extLst>
          </p:cNvPr>
          <p:cNvSpPr/>
          <p:nvPr/>
        </p:nvSpPr>
        <p:spPr>
          <a:xfrm>
            <a:off x="312418" y="5636315"/>
            <a:ext cx="3986627" cy="45058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801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AC9975-029A-42AF-9D4C-3D4B4947DC05}"/>
              </a:ext>
            </a:extLst>
          </p:cNvPr>
          <p:cNvSpPr>
            <a:spLocks noGrp="1"/>
          </p:cNvSpPr>
          <p:nvPr>
            <p:ph type="title"/>
          </p:nvPr>
        </p:nvSpPr>
        <p:spPr>
          <a:xfrm>
            <a:off x="95250" y="0"/>
            <a:ext cx="10515600" cy="1325563"/>
          </a:xfrm>
        </p:spPr>
        <p:txBody>
          <a:bodyPr/>
          <a:lstStyle/>
          <a:p>
            <a:r>
              <a:rPr lang="en-GB" altLang="en-US" dirty="0"/>
              <a:t>PE Lesson Planning – Differentiation (STEP)</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741" y="1004564"/>
            <a:ext cx="8508281" cy="585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764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AC9975-029A-42AF-9D4C-3D4B4947DC05}"/>
              </a:ext>
            </a:extLst>
          </p:cNvPr>
          <p:cNvSpPr>
            <a:spLocks noGrp="1"/>
          </p:cNvSpPr>
          <p:nvPr>
            <p:ph type="title"/>
          </p:nvPr>
        </p:nvSpPr>
        <p:spPr>
          <a:xfrm>
            <a:off x="95250" y="0"/>
            <a:ext cx="10515600" cy="1325563"/>
          </a:xfrm>
        </p:spPr>
        <p:txBody>
          <a:bodyPr/>
          <a:lstStyle/>
          <a:p>
            <a:r>
              <a:rPr lang="en-GB" altLang="en-US" dirty="0"/>
              <a:t>PE Lesson Planning – Year 4 Invasion Games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1103313"/>
            <a:ext cx="11164888"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396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Evidence Statements: </a:t>
            </a:r>
            <a:r>
              <a:rPr lang="en-GB" sz="4400" dirty="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07689" y="2203614"/>
            <a:ext cx="4320000" cy="1200329"/>
          </a:xfrm>
          <a:prstGeom prst="rect">
            <a:avLst/>
          </a:prstGeom>
          <a:noFill/>
        </p:spPr>
        <p:txBody>
          <a:bodyPr wrap="square" rtlCol="0">
            <a:spAutoFit/>
          </a:bodyPr>
          <a:lstStyle/>
          <a:p>
            <a:pPr>
              <a:spcAft>
                <a:spcPts val="1200"/>
              </a:spcAft>
            </a:pPr>
            <a:r>
              <a:rPr lang="en-GB" sz="2400" dirty="0"/>
              <a:t>Learning involves a lasting change in pupils’ capabilities and understanding. </a:t>
            </a:r>
          </a:p>
        </p:txBody>
      </p:sp>
      <p:grpSp>
        <p:nvGrpSpPr>
          <p:cNvPr id="16" name="Group 15"/>
          <p:cNvGrpSpPr/>
          <p:nvPr/>
        </p:nvGrpSpPr>
        <p:grpSpPr>
          <a:xfrm>
            <a:off x="905564" y="2099733"/>
            <a:ext cx="719667" cy="733118"/>
            <a:chOff x="152400" y="3352800"/>
            <a:chExt cx="719667" cy="733118"/>
          </a:xfrm>
        </p:grpSpPr>
        <p:sp>
          <p:nvSpPr>
            <p:cNvPr id="14" name="Oval 1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5" name="TextBox 14"/>
            <p:cNvSpPr txBox="1"/>
            <p:nvPr/>
          </p:nvSpPr>
          <p:spPr>
            <a:xfrm>
              <a:off x="193978" y="3437466"/>
              <a:ext cx="659155" cy="523220"/>
            </a:xfrm>
            <a:prstGeom prst="rect">
              <a:avLst/>
            </a:prstGeom>
            <a:noFill/>
          </p:spPr>
          <p:txBody>
            <a:bodyPr wrap="none" rtlCol="0">
              <a:spAutoFit/>
            </a:bodyPr>
            <a:lstStyle/>
            <a:p>
              <a:pPr algn="ctr"/>
              <a:r>
                <a:rPr lang="en-GB" sz="2800" b="1" dirty="0">
                  <a:ln>
                    <a:solidFill>
                      <a:schemeClr val="tx1"/>
                    </a:solidFill>
                  </a:ln>
                  <a:latin typeface="Tw Cen MT" panose="020B0602020104020603" pitchFamily="34" charset="0"/>
                </a:rPr>
                <a:t>2.1</a:t>
              </a:r>
            </a:p>
          </p:txBody>
        </p:sp>
      </p:grpSp>
      <p:grpSp>
        <p:nvGrpSpPr>
          <p:cNvPr id="17" name="Group 16"/>
          <p:cNvGrpSpPr/>
          <p:nvPr/>
        </p:nvGrpSpPr>
        <p:grpSpPr>
          <a:xfrm>
            <a:off x="916885" y="3412509"/>
            <a:ext cx="719667" cy="733118"/>
            <a:chOff x="152400" y="3352800"/>
            <a:chExt cx="719667" cy="733118"/>
          </a:xfrm>
        </p:grpSpPr>
        <p:sp>
          <p:nvSpPr>
            <p:cNvPr id="18" name="Oval 1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9" name="TextBox 18"/>
            <p:cNvSpPr txBox="1"/>
            <p:nvPr/>
          </p:nvSpPr>
          <p:spPr>
            <a:xfrm>
              <a:off x="193979" y="34374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2.2</a:t>
              </a:r>
            </a:p>
          </p:txBody>
        </p:sp>
      </p:grpSp>
      <p:grpSp>
        <p:nvGrpSpPr>
          <p:cNvPr id="20" name="Group 19"/>
          <p:cNvGrpSpPr/>
          <p:nvPr/>
        </p:nvGrpSpPr>
        <p:grpSpPr>
          <a:xfrm>
            <a:off x="6665388" y="2028879"/>
            <a:ext cx="719667" cy="733118"/>
            <a:chOff x="152400" y="3352800"/>
            <a:chExt cx="719667" cy="733118"/>
          </a:xfrm>
        </p:grpSpPr>
        <p:sp>
          <p:nvSpPr>
            <p:cNvPr id="21" name="Oval 2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22" name="TextBox 21"/>
            <p:cNvSpPr txBox="1"/>
            <p:nvPr/>
          </p:nvSpPr>
          <p:spPr>
            <a:xfrm>
              <a:off x="193978" y="3454400"/>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2.4</a:t>
              </a:r>
            </a:p>
          </p:txBody>
        </p:sp>
      </p:grpSp>
      <p:grpSp>
        <p:nvGrpSpPr>
          <p:cNvPr id="29" name="Group 28"/>
          <p:cNvGrpSpPr/>
          <p:nvPr/>
        </p:nvGrpSpPr>
        <p:grpSpPr>
          <a:xfrm>
            <a:off x="905564" y="4434799"/>
            <a:ext cx="719667" cy="733118"/>
            <a:chOff x="152400" y="3352800"/>
            <a:chExt cx="719667" cy="733118"/>
          </a:xfrm>
        </p:grpSpPr>
        <p:sp>
          <p:nvSpPr>
            <p:cNvPr id="33" name="Oval 32"/>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4" name="TextBox 33"/>
            <p:cNvSpPr txBox="1"/>
            <p:nvPr/>
          </p:nvSpPr>
          <p:spPr>
            <a:xfrm>
              <a:off x="19397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2.3</a:t>
              </a:r>
            </a:p>
          </p:txBody>
        </p:sp>
      </p:grpSp>
      <p:sp>
        <p:nvSpPr>
          <p:cNvPr id="12" name="Rectangle 11"/>
          <p:cNvSpPr/>
          <p:nvPr/>
        </p:nvSpPr>
        <p:spPr>
          <a:xfrm>
            <a:off x="1707689" y="4485458"/>
            <a:ext cx="4320000" cy="1200329"/>
          </a:xfrm>
          <a:prstGeom prst="rect">
            <a:avLst/>
          </a:prstGeom>
        </p:spPr>
        <p:txBody>
          <a:bodyPr wrap="square">
            <a:spAutoFit/>
          </a:bodyPr>
          <a:lstStyle/>
          <a:p>
            <a:pPr>
              <a:spcAft>
                <a:spcPts val="1200"/>
              </a:spcAft>
            </a:pPr>
            <a:r>
              <a:rPr lang="en-GB" sz="2400" dirty="0"/>
              <a:t>An important factor in learning is memory: working memory and long-term memory.</a:t>
            </a:r>
          </a:p>
        </p:txBody>
      </p:sp>
      <p:sp>
        <p:nvSpPr>
          <p:cNvPr id="27" name="Rectangle 26"/>
          <p:cNvSpPr/>
          <p:nvPr/>
        </p:nvSpPr>
        <p:spPr>
          <a:xfrm>
            <a:off x="7602729" y="1951709"/>
            <a:ext cx="4320000" cy="1200329"/>
          </a:xfrm>
          <a:prstGeom prst="rect">
            <a:avLst/>
          </a:prstGeom>
        </p:spPr>
        <p:txBody>
          <a:bodyPr wrap="square">
            <a:spAutoFit/>
          </a:bodyPr>
          <a:lstStyle/>
          <a:p>
            <a:pPr>
              <a:spcAft>
                <a:spcPts val="1200"/>
              </a:spcAft>
            </a:pPr>
            <a:r>
              <a:rPr lang="en-GB" sz="2400" dirty="0"/>
              <a:t>Working memory is where information that is being actively processed is held but is limited. </a:t>
            </a:r>
          </a:p>
        </p:txBody>
      </p:sp>
      <p:sp>
        <p:nvSpPr>
          <p:cNvPr id="28" name="Rectangle 27"/>
          <p:cNvSpPr/>
          <p:nvPr/>
        </p:nvSpPr>
        <p:spPr>
          <a:xfrm>
            <a:off x="1688755" y="3344536"/>
            <a:ext cx="4320000" cy="1200329"/>
          </a:xfrm>
          <a:prstGeom prst="rect">
            <a:avLst/>
          </a:prstGeom>
        </p:spPr>
        <p:txBody>
          <a:bodyPr wrap="square">
            <a:spAutoFit/>
          </a:bodyPr>
          <a:lstStyle/>
          <a:p>
            <a:pPr>
              <a:spcAft>
                <a:spcPts val="1200"/>
              </a:spcAft>
            </a:pPr>
            <a:r>
              <a:rPr lang="en-GB" sz="2400" dirty="0"/>
              <a:t>Prior knowledge plays an important part in how pupils learn. </a:t>
            </a:r>
          </a:p>
        </p:txBody>
      </p: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dirty="0">
                <a:solidFill>
                  <a:srgbClr val="B4B5E2"/>
                </a:solidFill>
                <a:latin typeface="Tw Cen MT" panose="020B0602020104020603" pitchFamily="34" charset="0"/>
                <a:sym typeface="Wingdings" panose="05000000000000000000" pitchFamily="2" charset="2"/>
              </a:rPr>
              <a:t>How Pupils Learn (TS2)</a:t>
            </a:r>
            <a:endParaRPr lang="en-GB" sz="2800" b="1" dirty="0">
              <a:solidFill>
                <a:srgbClr val="B4B5E2"/>
              </a:solidFill>
              <a:latin typeface="Tw Cen MT" panose="020B0602020104020603" pitchFamily="34" charset="0"/>
            </a:endParaRPr>
          </a:p>
        </p:txBody>
      </p:sp>
      <p:grpSp>
        <p:nvGrpSpPr>
          <p:cNvPr id="30" name="Group 29"/>
          <p:cNvGrpSpPr/>
          <p:nvPr/>
        </p:nvGrpSpPr>
        <p:grpSpPr>
          <a:xfrm>
            <a:off x="6665388" y="3071669"/>
            <a:ext cx="719667" cy="733118"/>
            <a:chOff x="152400" y="3352800"/>
            <a:chExt cx="719667" cy="733118"/>
          </a:xfrm>
        </p:grpSpPr>
        <p:sp>
          <p:nvSpPr>
            <p:cNvPr id="31" name="Oval 3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2" name="TextBox 31"/>
            <p:cNvSpPr txBox="1"/>
            <p:nvPr/>
          </p:nvSpPr>
          <p:spPr>
            <a:xfrm>
              <a:off x="19397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2.5</a:t>
              </a:r>
            </a:p>
          </p:txBody>
        </p:sp>
      </p:grpSp>
      <p:sp>
        <p:nvSpPr>
          <p:cNvPr id="38" name="Rectangle 37"/>
          <p:cNvSpPr/>
          <p:nvPr/>
        </p:nvSpPr>
        <p:spPr>
          <a:xfrm>
            <a:off x="7567357" y="3104790"/>
            <a:ext cx="4320000" cy="1200329"/>
          </a:xfrm>
          <a:prstGeom prst="rect">
            <a:avLst/>
          </a:prstGeom>
        </p:spPr>
        <p:txBody>
          <a:bodyPr wrap="square">
            <a:spAutoFit/>
          </a:bodyPr>
          <a:lstStyle/>
          <a:p>
            <a:pPr>
              <a:spcAft>
                <a:spcPts val="1200"/>
              </a:spcAft>
            </a:pPr>
            <a:r>
              <a:rPr lang="en-US" sz="2400" dirty="0"/>
              <a:t>L</a:t>
            </a:r>
            <a:r>
              <a:rPr lang="en-GB" sz="2400" dirty="0" err="1"/>
              <a:t>ong</a:t>
            </a:r>
            <a:r>
              <a:rPr lang="en-GB" sz="2400" dirty="0"/>
              <a:t>-term memory is a store of knowledge that changes as pupils learn.</a:t>
            </a:r>
          </a:p>
        </p:txBody>
      </p:sp>
      <p:grpSp>
        <p:nvGrpSpPr>
          <p:cNvPr id="35" name="Group 34">
            <a:extLst>
              <a:ext uri="{FF2B5EF4-FFF2-40B4-BE49-F238E27FC236}">
                <a16:creationId xmlns:a16="http://schemas.microsoft.com/office/drawing/2014/main" id="{DA40B756-DDF5-417C-BAE8-03A82E76AF0B}"/>
              </a:ext>
            </a:extLst>
          </p:cNvPr>
          <p:cNvGrpSpPr/>
          <p:nvPr/>
        </p:nvGrpSpPr>
        <p:grpSpPr>
          <a:xfrm>
            <a:off x="6665388" y="4145627"/>
            <a:ext cx="719667" cy="733118"/>
            <a:chOff x="152400" y="3352800"/>
            <a:chExt cx="719667" cy="733118"/>
          </a:xfrm>
        </p:grpSpPr>
        <p:sp>
          <p:nvSpPr>
            <p:cNvPr id="36" name="Oval 35">
              <a:extLst>
                <a:ext uri="{FF2B5EF4-FFF2-40B4-BE49-F238E27FC236}">
                  <a16:creationId xmlns:a16="http://schemas.microsoft.com/office/drawing/2014/main" id="{67541724-6993-4377-9287-EE834F59A791}"/>
                </a:ext>
              </a:extLst>
            </p:cNvPr>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7" name="TextBox 36">
              <a:extLst>
                <a:ext uri="{FF2B5EF4-FFF2-40B4-BE49-F238E27FC236}">
                  <a16:creationId xmlns:a16="http://schemas.microsoft.com/office/drawing/2014/main" id="{C458EF0E-3C89-49DD-98C9-3AFF0E94A47F}"/>
                </a:ext>
              </a:extLst>
            </p:cNvPr>
            <p:cNvSpPr txBox="1"/>
            <p:nvPr/>
          </p:nvSpPr>
          <p:spPr>
            <a:xfrm>
              <a:off x="19397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2.6</a:t>
              </a:r>
            </a:p>
          </p:txBody>
        </p:sp>
      </p:grpSp>
      <p:sp>
        <p:nvSpPr>
          <p:cNvPr id="39" name="Rectangle 38">
            <a:extLst>
              <a:ext uri="{FF2B5EF4-FFF2-40B4-BE49-F238E27FC236}">
                <a16:creationId xmlns:a16="http://schemas.microsoft.com/office/drawing/2014/main" id="{1C840347-C63E-4D2F-9C82-A4C8BA7349AF}"/>
              </a:ext>
            </a:extLst>
          </p:cNvPr>
          <p:cNvSpPr/>
          <p:nvPr/>
        </p:nvSpPr>
        <p:spPr>
          <a:xfrm>
            <a:off x="7531985" y="4255693"/>
            <a:ext cx="4320000" cy="1200329"/>
          </a:xfrm>
          <a:prstGeom prst="rect">
            <a:avLst/>
          </a:prstGeom>
        </p:spPr>
        <p:txBody>
          <a:bodyPr wrap="square">
            <a:spAutoFit/>
          </a:bodyPr>
          <a:lstStyle/>
          <a:p>
            <a:pPr>
              <a:spcAft>
                <a:spcPts val="1200"/>
              </a:spcAft>
            </a:pPr>
            <a:r>
              <a:rPr lang="en-GB" sz="2400" dirty="0"/>
              <a:t>Where prior learning is weak, pupils are more likely to develop misconceptions.</a:t>
            </a:r>
          </a:p>
        </p:txBody>
      </p:sp>
    </p:spTree>
    <p:custDataLst>
      <p:tags r:id="rId1"/>
    </p:custDataLst>
    <p:extLst>
      <p:ext uri="{BB962C8B-B14F-4D97-AF65-F5344CB8AC3E}">
        <p14:creationId xmlns:p14="http://schemas.microsoft.com/office/powerpoint/2010/main" val="3913465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AC9975-029A-42AF-9D4C-3D4B4947DC05}"/>
              </a:ext>
            </a:extLst>
          </p:cNvPr>
          <p:cNvSpPr>
            <a:spLocks noGrp="1"/>
          </p:cNvSpPr>
          <p:nvPr>
            <p:ph type="title"/>
          </p:nvPr>
        </p:nvSpPr>
        <p:spPr>
          <a:xfrm>
            <a:off x="95250" y="0"/>
            <a:ext cx="10515600" cy="1325563"/>
          </a:xfrm>
        </p:spPr>
        <p:txBody>
          <a:bodyPr/>
          <a:lstStyle/>
          <a:p>
            <a:r>
              <a:rPr lang="en-GB" altLang="en-US" dirty="0"/>
              <a:t>PE Lesson Planning – Year 4 Invasion Games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29" y="1869269"/>
            <a:ext cx="11931980" cy="19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965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411" y="4763"/>
            <a:ext cx="4778830"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9984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0889FC-E706-496F-89EA-0DDD7ECD708C}"/>
              </a:ext>
            </a:extLst>
          </p:cNvPr>
          <p:cNvSpPr txBox="1"/>
          <p:nvPr/>
        </p:nvSpPr>
        <p:spPr>
          <a:xfrm>
            <a:off x="1076145" y="1525175"/>
            <a:ext cx="10353855" cy="1477328"/>
          </a:xfrm>
          <a:prstGeom prst="rect">
            <a:avLst/>
          </a:prstGeom>
          <a:noFill/>
        </p:spPr>
        <p:txBody>
          <a:bodyPr wrap="square" rtlCol="0">
            <a:spAutoFit/>
          </a:bodyPr>
          <a:lstStyle/>
          <a:p>
            <a:pPr algn="ctr"/>
            <a:r>
              <a:rPr lang="en-US" sz="4500" dirty="0">
                <a:latin typeface="Century Gothic" panose="020B0502020202020204" pitchFamily="34" charset="0"/>
              </a:rPr>
              <a:t>Session 4: Practical ideas – planning a lesson</a:t>
            </a:r>
            <a:endParaRPr lang="en-GB" sz="60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89245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AC9975-029A-42AF-9D4C-3D4B4947DC05}"/>
              </a:ext>
            </a:extLst>
          </p:cNvPr>
          <p:cNvSpPr>
            <a:spLocks noGrp="1"/>
          </p:cNvSpPr>
          <p:nvPr>
            <p:ph type="title"/>
          </p:nvPr>
        </p:nvSpPr>
        <p:spPr>
          <a:xfrm>
            <a:off x="95250" y="0"/>
            <a:ext cx="10515600" cy="1325563"/>
          </a:xfrm>
        </p:spPr>
        <p:txBody>
          <a:bodyPr/>
          <a:lstStyle/>
          <a:p>
            <a:r>
              <a:rPr lang="en-GB" altLang="en-US" dirty="0"/>
              <a:t>PE Planning – Group Task</a:t>
            </a:r>
          </a:p>
        </p:txBody>
      </p:sp>
      <p:sp>
        <p:nvSpPr>
          <p:cNvPr id="5" name="TextBox 4">
            <a:extLst>
              <a:ext uri="{FF2B5EF4-FFF2-40B4-BE49-F238E27FC236}">
                <a16:creationId xmlns:a16="http://schemas.microsoft.com/office/drawing/2014/main" id="{0CFC1D33-3D04-42B8-8C60-FD6BA62EEAED}"/>
              </a:ext>
            </a:extLst>
          </p:cNvPr>
          <p:cNvSpPr txBox="1"/>
          <p:nvPr/>
        </p:nvSpPr>
        <p:spPr>
          <a:xfrm>
            <a:off x="199020" y="1185535"/>
            <a:ext cx="7716681" cy="4093428"/>
          </a:xfrm>
          <a:prstGeom prst="rect">
            <a:avLst/>
          </a:prstGeom>
          <a:noFill/>
        </p:spPr>
        <p:txBody>
          <a:bodyPr wrap="square">
            <a:spAutoFit/>
          </a:bodyPr>
          <a:lstStyle/>
          <a:p>
            <a:pPr fontAlgn="base"/>
            <a:r>
              <a:rPr lang="en-GB" sz="2000" dirty="0">
                <a:latin typeface="Century Gothic" panose="020B0502020202020204" pitchFamily="34" charset="0"/>
              </a:rPr>
              <a:t>Focusing on a specific skill, work in small groups to plan a lesson. Assume that the initial assessment / Core Task has already happened and has identified no major issues but did show some children who were working towards the targets and some who showed potential to be greater depth.</a:t>
            </a:r>
          </a:p>
          <a:p>
            <a:pPr fontAlgn="base"/>
            <a:endParaRPr lang="en-GB" sz="2000" dirty="0">
              <a:latin typeface="Century Gothic" panose="020B0502020202020204" pitchFamily="34" charset="0"/>
            </a:endParaRPr>
          </a:p>
          <a:p>
            <a:pPr fontAlgn="base"/>
            <a:r>
              <a:rPr lang="en-GB" sz="2000" dirty="0">
                <a:latin typeface="Century Gothic" panose="020B0502020202020204" pitchFamily="34" charset="0"/>
              </a:rPr>
              <a:t>When planning, remember to consider:</a:t>
            </a:r>
          </a:p>
          <a:p>
            <a:pPr marL="342900" indent="-342900" fontAlgn="base">
              <a:buFont typeface="Arial" panose="020B0604020202020204" pitchFamily="34" charset="0"/>
              <a:buChar char="•"/>
            </a:pPr>
            <a:r>
              <a:rPr lang="en-GB" sz="2000" dirty="0">
                <a:latin typeface="Century Gothic" panose="020B0502020202020204" pitchFamily="34" charset="0"/>
              </a:rPr>
              <a:t>Learning objective that focuses on one skill</a:t>
            </a:r>
          </a:p>
          <a:p>
            <a:pPr marL="342900" indent="-342900" fontAlgn="base">
              <a:buFont typeface="Arial" panose="020B0604020202020204" pitchFamily="34" charset="0"/>
              <a:buChar char="•"/>
            </a:pPr>
            <a:r>
              <a:rPr lang="en-GB" sz="2000" dirty="0">
                <a:latin typeface="Century Gothic" panose="020B0502020202020204" pitchFamily="34" charset="0"/>
              </a:rPr>
              <a:t>Success criteria that assesses the ‘whole child’</a:t>
            </a:r>
          </a:p>
          <a:p>
            <a:pPr marL="342900" indent="-342900" fontAlgn="base">
              <a:buFont typeface="Arial" panose="020B0604020202020204" pitchFamily="34" charset="0"/>
              <a:buChar char="•"/>
            </a:pPr>
            <a:r>
              <a:rPr lang="en-GB" sz="2000" dirty="0">
                <a:latin typeface="Century Gothic" panose="020B0502020202020204" pitchFamily="34" charset="0"/>
              </a:rPr>
              <a:t>A warm-up that prepares pupils for the lesson</a:t>
            </a:r>
          </a:p>
          <a:p>
            <a:pPr marL="342900" indent="-342900" fontAlgn="base">
              <a:buFont typeface="Arial" panose="020B0604020202020204" pitchFamily="34" charset="0"/>
              <a:buChar char="•"/>
            </a:pPr>
            <a:r>
              <a:rPr lang="en-GB" sz="2000" dirty="0">
                <a:latin typeface="Century Gothic" panose="020B0502020202020204" pitchFamily="34" charset="0"/>
              </a:rPr>
              <a:t>Skill development in small steps</a:t>
            </a:r>
          </a:p>
          <a:p>
            <a:pPr marL="342900" indent="-342900" fontAlgn="base">
              <a:buFont typeface="Arial" panose="020B0604020202020204" pitchFamily="34" charset="0"/>
              <a:buChar char="•"/>
            </a:pPr>
            <a:r>
              <a:rPr lang="en-GB" sz="2000" dirty="0">
                <a:latin typeface="Century Gothic" panose="020B0502020202020204" pitchFamily="34" charset="0"/>
              </a:rPr>
              <a:t>Differentiation and challenge (STEP)</a:t>
            </a:r>
          </a:p>
          <a:p>
            <a:pPr marL="342900" indent="-342900" fontAlgn="base">
              <a:buFont typeface="Arial" panose="020B0604020202020204" pitchFamily="34" charset="0"/>
              <a:buChar char="•"/>
            </a:pPr>
            <a:r>
              <a:rPr lang="en-GB" sz="2000" dirty="0">
                <a:latin typeface="Century Gothic" panose="020B0502020202020204" pitchFamily="34" charset="0"/>
              </a:rPr>
              <a:t>Small-sided game / activity to consolidate skills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562" y="388731"/>
            <a:ext cx="3678229" cy="527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281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C86FA9-6A7E-41D5-8C05-F3714A11F936}"/>
              </a:ext>
            </a:extLst>
          </p:cNvPr>
          <p:cNvSpPr txBox="1"/>
          <p:nvPr/>
        </p:nvSpPr>
        <p:spPr>
          <a:xfrm>
            <a:off x="1164410" y="588854"/>
            <a:ext cx="10353855" cy="784830"/>
          </a:xfrm>
          <a:prstGeom prst="rect">
            <a:avLst/>
          </a:prstGeom>
          <a:noFill/>
        </p:spPr>
        <p:txBody>
          <a:bodyPr wrap="square" rtlCol="0">
            <a:spAutoFit/>
          </a:bodyPr>
          <a:lstStyle/>
          <a:p>
            <a:pPr algn="ctr"/>
            <a:r>
              <a:rPr lang="en-US" sz="4500" dirty="0"/>
              <a:t>Any questions?</a:t>
            </a:r>
            <a:endParaRPr lang="en-GB" sz="6000" dirty="0"/>
          </a:p>
        </p:txBody>
      </p:sp>
      <p:sp>
        <p:nvSpPr>
          <p:cNvPr id="3" name="TextBox 2">
            <a:extLst>
              <a:ext uri="{FF2B5EF4-FFF2-40B4-BE49-F238E27FC236}">
                <a16:creationId xmlns:a16="http://schemas.microsoft.com/office/drawing/2014/main" id="{0D61F2A6-A5D7-464C-97BC-1A2521ECD8D6}"/>
              </a:ext>
            </a:extLst>
          </p:cNvPr>
          <p:cNvSpPr txBox="1"/>
          <p:nvPr/>
        </p:nvSpPr>
        <p:spPr>
          <a:xfrm>
            <a:off x="919072" y="3941655"/>
            <a:ext cx="10353855" cy="1708160"/>
          </a:xfrm>
          <a:prstGeom prst="rect">
            <a:avLst/>
          </a:prstGeom>
          <a:noFill/>
        </p:spPr>
        <p:txBody>
          <a:bodyPr wrap="square" rtlCol="0">
            <a:spAutoFit/>
          </a:bodyPr>
          <a:lstStyle/>
          <a:p>
            <a:r>
              <a:rPr lang="en-US" sz="3500" dirty="0"/>
              <a:t>If you have any further questions, please feel free to email me!</a:t>
            </a:r>
          </a:p>
          <a:p>
            <a:r>
              <a:rPr lang="en-US" sz="3500" u="sng" dirty="0"/>
              <a:t>andrewridley@kibblesworthacademy.org.uk</a:t>
            </a:r>
            <a:endParaRPr lang="en-GB" sz="3500" u="sng" dirty="0"/>
          </a:p>
        </p:txBody>
      </p:sp>
    </p:spTree>
    <p:custDataLst>
      <p:tags r:id="rId1"/>
    </p:custDataLst>
    <p:extLst>
      <p:ext uri="{BB962C8B-B14F-4D97-AF65-F5344CB8AC3E}">
        <p14:creationId xmlns:p14="http://schemas.microsoft.com/office/powerpoint/2010/main" val="2457697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C86FA9-6A7E-41D5-8C05-F3714A11F936}"/>
              </a:ext>
            </a:extLst>
          </p:cNvPr>
          <p:cNvSpPr txBox="1"/>
          <p:nvPr/>
        </p:nvSpPr>
        <p:spPr>
          <a:xfrm>
            <a:off x="1164410" y="588854"/>
            <a:ext cx="10353855" cy="784830"/>
          </a:xfrm>
          <a:prstGeom prst="rect">
            <a:avLst/>
          </a:prstGeom>
          <a:noFill/>
        </p:spPr>
        <p:txBody>
          <a:bodyPr wrap="square" rtlCol="0">
            <a:spAutoFit/>
          </a:bodyPr>
          <a:lstStyle/>
          <a:p>
            <a:pPr algn="ctr"/>
            <a:r>
              <a:rPr lang="en-US" sz="4500" dirty="0"/>
              <a:t>Evaluation</a:t>
            </a:r>
            <a:endParaRPr lang="en-GB" sz="6000" dirty="0"/>
          </a:p>
        </p:txBody>
      </p:sp>
    </p:spTree>
    <p:custDataLst>
      <p:tags r:id="rId1"/>
    </p:custDataLst>
    <p:extLst>
      <p:ext uri="{BB962C8B-B14F-4D97-AF65-F5344CB8AC3E}">
        <p14:creationId xmlns:p14="http://schemas.microsoft.com/office/powerpoint/2010/main" val="1613913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Evidence Statements: </a:t>
            </a:r>
            <a:r>
              <a:rPr lang="en-GB" sz="4400" dirty="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07689" y="2203614"/>
            <a:ext cx="4320000" cy="1200329"/>
          </a:xfrm>
          <a:prstGeom prst="rect">
            <a:avLst/>
          </a:prstGeom>
          <a:noFill/>
        </p:spPr>
        <p:txBody>
          <a:bodyPr wrap="square" rtlCol="0">
            <a:spAutoFit/>
          </a:bodyPr>
          <a:lstStyle/>
          <a:p>
            <a:pPr>
              <a:spcAft>
                <a:spcPts val="1200"/>
              </a:spcAft>
            </a:pPr>
            <a:r>
              <a:rPr lang="en-GB" sz="2400" dirty="0"/>
              <a:t>Regular purposeful practice of what has previously been taught can help consolidate learning.</a:t>
            </a:r>
          </a:p>
        </p:txBody>
      </p:sp>
      <p:grpSp>
        <p:nvGrpSpPr>
          <p:cNvPr id="16" name="Group 15"/>
          <p:cNvGrpSpPr/>
          <p:nvPr/>
        </p:nvGrpSpPr>
        <p:grpSpPr>
          <a:xfrm>
            <a:off x="905564" y="2099733"/>
            <a:ext cx="719667" cy="733118"/>
            <a:chOff x="152400" y="3352800"/>
            <a:chExt cx="719667" cy="733118"/>
          </a:xfrm>
        </p:grpSpPr>
        <p:sp>
          <p:nvSpPr>
            <p:cNvPr id="14" name="Oval 1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5" name="TextBox 14"/>
            <p:cNvSpPr txBox="1"/>
            <p:nvPr/>
          </p:nvSpPr>
          <p:spPr>
            <a:xfrm>
              <a:off x="193978" y="3437466"/>
              <a:ext cx="659155" cy="523220"/>
            </a:xfrm>
            <a:prstGeom prst="rect">
              <a:avLst/>
            </a:prstGeom>
            <a:noFill/>
          </p:spPr>
          <p:txBody>
            <a:bodyPr wrap="none" rtlCol="0">
              <a:spAutoFit/>
            </a:bodyPr>
            <a:lstStyle/>
            <a:p>
              <a:pPr algn="ctr"/>
              <a:r>
                <a:rPr lang="en-GB" sz="2800" b="1" dirty="0">
                  <a:ln>
                    <a:solidFill>
                      <a:schemeClr val="tx1"/>
                    </a:solidFill>
                  </a:ln>
                  <a:latin typeface="Tw Cen MT" panose="020B0602020104020603" pitchFamily="34" charset="0"/>
                </a:rPr>
                <a:t>2.7</a:t>
              </a:r>
            </a:p>
          </p:txBody>
        </p:sp>
      </p:grpSp>
      <p:grpSp>
        <p:nvGrpSpPr>
          <p:cNvPr id="17" name="Group 16"/>
          <p:cNvGrpSpPr/>
          <p:nvPr/>
        </p:nvGrpSpPr>
        <p:grpSpPr>
          <a:xfrm>
            <a:off x="916885" y="3412509"/>
            <a:ext cx="719667" cy="733118"/>
            <a:chOff x="152400" y="3352800"/>
            <a:chExt cx="719667" cy="733118"/>
          </a:xfrm>
        </p:grpSpPr>
        <p:sp>
          <p:nvSpPr>
            <p:cNvPr id="18" name="Oval 1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9" name="TextBox 18"/>
            <p:cNvSpPr txBox="1"/>
            <p:nvPr/>
          </p:nvSpPr>
          <p:spPr>
            <a:xfrm>
              <a:off x="193979" y="34374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2.8</a:t>
              </a:r>
            </a:p>
          </p:txBody>
        </p:sp>
      </p:grpSp>
      <p:grpSp>
        <p:nvGrpSpPr>
          <p:cNvPr id="20" name="Group 19"/>
          <p:cNvGrpSpPr/>
          <p:nvPr/>
        </p:nvGrpSpPr>
        <p:grpSpPr>
          <a:xfrm>
            <a:off x="6665388" y="2028879"/>
            <a:ext cx="719667" cy="733118"/>
            <a:chOff x="152400" y="3352800"/>
            <a:chExt cx="719667" cy="733118"/>
          </a:xfrm>
        </p:grpSpPr>
        <p:sp>
          <p:nvSpPr>
            <p:cNvPr id="21" name="Oval 2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22" name="TextBox 21"/>
            <p:cNvSpPr txBox="1"/>
            <p:nvPr/>
          </p:nvSpPr>
          <p:spPr>
            <a:xfrm>
              <a:off x="193978" y="3454400"/>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2.9</a:t>
              </a:r>
            </a:p>
          </p:txBody>
        </p:sp>
      </p:grpSp>
      <p:sp>
        <p:nvSpPr>
          <p:cNvPr id="27" name="Rectangle 26"/>
          <p:cNvSpPr/>
          <p:nvPr/>
        </p:nvSpPr>
        <p:spPr>
          <a:xfrm>
            <a:off x="7602729" y="1951709"/>
            <a:ext cx="4320000" cy="1569660"/>
          </a:xfrm>
          <a:prstGeom prst="rect">
            <a:avLst/>
          </a:prstGeom>
        </p:spPr>
        <p:txBody>
          <a:bodyPr wrap="square">
            <a:spAutoFit/>
          </a:bodyPr>
          <a:lstStyle/>
          <a:p>
            <a:pPr>
              <a:spcAft>
                <a:spcPts val="1200"/>
              </a:spcAft>
            </a:pPr>
            <a:r>
              <a:rPr lang="en-GB" sz="2400" dirty="0"/>
              <a:t>Worked examples that take pupils through each step of a new process are also likely to support pupils to learn. </a:t>
            </a:r>
          </a:p>
        </p:txBody>
      </p:sp>
      <p:sp>
        <p:nvSpPr>
          <p:cNvPr id="28" name="Rectangle 27"/>
          <p:cNvSpPr/>
          <p:nvPr/>
        </p:nvSpPr>
        <p:spPr>
          <a:xfrm>
            <a:off x="1688755" y="3344536"/>
            <a:ext cx="4320000" cy="1938992"/>
          </a:xfrm>
          <a:prstGeom prst="rect">
            <a:avLst/>
          </a:prstGeom>
        </p:spPr>
        <p:txBody>
          <a:bodyPr wrap="square">
            <a:spAutoFit/>
          </a:bodyPr>
          <a:lstStyle/>
          <a:p>
            <a:pPr>
              <a:spcAft>
                <a:spcPts val="1200"/>
              </a:spcAft>
            </a:pPr>
            <a:r>
              <a:rPr lang="en-GB" sz="2400" dirty="0"/>
              <a:t>Requiring children to retrieve information from memory and spacing so that pupils revisit learning after a gap are also likely to strengthen recall.</a:t>
            </a:r>
          </a:p>
        </p:txBody>
      </p: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dirty="0">
                <a:solidFill>
                  <a:srgbClr val="B4B5E2"/>
                </a:solidFill>
                <a:latin typeface="Tw Cen MT" panose="020B0602020104020603" pitchFamily="34" charset="0"/>
                <a:sym typeface="Wingdings" panose="05000000000000000000" pitchFamily="2" charset="2"/>
              </a:rPr>
              <a:t>How Pupils Learn (TS2)</a:t>
            </a:r>
            <a:endParaRPr lang="en-GB" sz="2800" b="1" dirty="0">
              <a:solidFill>
                <a:srgbClr val="B4B5E2"/>
              </a:solidFill>
              <a:latin typeface="Tw Cen MT" panose="020B0602020104020603" pitchFamily="34" charset="0"/>
            </a:endParaRPr>
          </a:p>
        </p:txBody>
      </p:sp>
    </p:spTree>
    <p:custDataLst>
      <p:tags r:id="rId1"/>
    </p:custDataLst>
    <p:extLst>
      <p:ext uri="{BB962C8B-B14F-4D97-AF65-F5344CB8AC3E}">
        <p14:creationId xmlns:p14="http://schemas.microsoft.com/office/powerpoint/2010/main" val="44232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Evidence Statements: </a:t>
            </a:r>
            <a:r>
              <a:rPr lang="en-GB" sz="4400" dirty="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24529" y="4997512"/>
            <a:ext cx="5415859" cy="722955"/>
          </a:xfrm>
          <a:prstGeom prst="rect">
            <a:avLst/>
          </a:prstGeom>
          <a:noFill/>
        </p:spPr>
        <p:txBody>
          <a:bodyPr wrap="square" rtlCol="0">
            <a:spAutoFit/>
          </a:bodyPr>
          <a:lstStyle/>
          <a:p>
            <a:pPr>
              <a:lnSpc>
                <a:spcPct val="85000"/>
              </a:lnSpc>
              <a:spcAft>
                <a:spcPts val="1200"/>
              </a:spcAft>
            </a:pPr>
            <a:r>
              <a:rPr lang="en-GB" sz="2400" dirty="0"/>
              <a:t>Anticipating common misconceptions is important aspect of curricular knowledge.</a:t>
            </a:r>
          </a:p>
        </p:txBody>
      </p:sp>
      <p:sp>
        <p:nvSpPr>
          <p:cNvPr id="27" name="Rectangle 26"/>
          <p:cNvSpPr/>
          <p:nvPr/>
        </p:nvSpPr>
        <p:spPr>
          <a:xfrm>
            <a:off x="7956177" y="3120022"/>
            <a:ext cx="4065494" cy="1036887"/>
          </a:xfrm>
          <a:prstGeom prst="rect">
            <a:avLst/>
          </a:prstGeom>
        </p:spPr>
        <p:txBody>
          <a:bodyPr wrap="square">
            <a:spAutoFit/>
          </a:bodyPr>
          <a:lstStyle/>
          <a:p>
            <a:pPr>
              <a:lnSpc>
                <a:spcPct val="85000"/>
              </a:lnSpc>
              <a:spcAft>
                <a:spcPts val="1200"/>
              </a:spcAft>
            </a:pPr>
            <a:r>
              <a:rPr lang="en-GB" sz="2400" dirty="0"/>
              <a:t>To think critically, pupils must have secure understanding of knowledge.</a:t>
            </a:r>
          </a:p>
        </p:txBody>
      </p:sp>
      <p:sp>
        <p:nvSpPr>
          <p:cNvPr id="28" name="Rectangle 27"/>
          <p:cNvSpPr/>
          <p:nvPr/>
        </p:nvSpPr>
        <p:spPr>
          <a:xfrm>
            <a:off x="7956177" y="1968451"/>
            <a:ext cx="4065494" cy="1036887"/>
          </a:xfrm>
          <a:prstGeom prst="rect">
            <a:avLst/>
          </a:prstGeom>
        </p:spPr>
        <p:txBody>
          <a:bodyPr wrap="square">
            <a:spAutoFit/>
          </a:bodyPr>
          <a:lstStyle/>
          <a:p>
            <a:pPr>
              <a:lnSpc>
                <a:spcPct val="85000"/>
              </a:lnSpc>
              <a:spcAft>
                <a:spcPts val="1200"/>
              </a:spcAft>
            </a:pPr>
            <a:r>
              <a:rPr lang="en-GB" sz="2400" dirty="0"/>
              <a:t>Explicitly teaching knowledge and skills pupils need is beneficial.</a:t>
            </a:r>
          </a:p>
        </p:txBody>
      </p: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dirty="0">
                <a:solidFill>
                  <a:srgbClr val="B4B5E2"/>
                </a:solidFill>
                <a:latin typeface="Tw Cen MT" panose="020B0602020104020603" pitchFamily="34" charset="0"/>
                <a:sym typeface="Wingdings" panose="05000000000000000000" pitchFamily="2" charset="2"/>
              </a:rPr>
              <a:t>Curriculum (TS3)</a:t>
            </a:r>
            <a:endParaRPr lang="en-GB" sz="2800" b="1" dirty="0">
              <a:solidFill>
                <a:srgbClr val="B4B5E2"/>
              </a:solidFill>
              <a:latin typeface="Tw Cen MT" panose="020B0602020104020603" pitchFamily="34" charset="0"/>
            </a:endParaRPr>
          </a:p>
        </p:txBody>
      </p:sp>
      <p:sp>
        <p:nvSpPr>
          <p:cNvPr id="57" name="Rectangle 56"/>
          <p:cNvSpPr/>
          <p:nvPr/>
        </p:nvSpPr>
        <p:spPr>
          <a:xfrm>
            <a:off x="1724529" y="1990190"/>
            <a:ext cx="5246336" cy="1036887"/>
          </a:xfrm>
          <a:prstGeom prst="rect">
            <a:avLst/>
          </a:prstGeom>
        </p:spPr>
        <p:txBody>
          <a:bodyPr wrap="square">
            <a:spAutoFit/>
          </a:bodyPr>
          <a:lstStyle/>
          <a:p>
            <a:pPr>
              <a:lnSpc>
                <a:spcPct val="85000"/>
              </a:lnSpc>
              <a:spcAft>
                <a:spcPts val="1200"/>
              </a:spcAft>
            </a:pPr>
            <a:r>
              <a:rPr lang="en-GB" sz="2400" b="1" dirty="0">
                <a:solidFill>
                  <a:srgbClr val="1B1A69"/>
                </a:solidFill>
              </a:rPr>
              <a:t>A school curriculum sets out its vision for the knowledge, skills and values that pupils learn.</a:t>
            </a:r>
            <a:endParaRPr lang="en-GB" sz="2400" dirty="0"/>
          </a:p>
        </p:txBody>
      </p:sp>
      <p:sp>
        <p:nvSpPr>
          <p:cNvPr id="61" name="Rectangle 60"/>
          <p:cNvSpPr/>
          <p:nvPr/>
        </p:nvSpPr>
        <p:spPr>
          <a:xfrm>
            <a:off x="1724529" y="3026997"/>
            <a:ext cx="5261768" cy="722955"/>
          </a:xfrm>
          <a:prstGeom prst="rect">
            <a:avLst/>
          </a:prstGeom>
        </p:spPr>
        <p:txBody>
          <a:bodyPr wrap="square">
            <a:spAutoFit/>
          </a:bodyPr>
          <a:lstStyle/>
          <a:p>
            <a:pPr>
              <a:lnSpc>
                <a:spcPct val="85000"/>
              </a:lnSpc>
              <a:spcAft>
                <a:spcPts val="1200"/>
              </a:spcAft>
            </a:pPr>
            <a:r>
              <a:rPr lang="en-GB" sz="2400" dirty="0"/>
              <a:t>Secure subject knowledge helps teachers to motivate pupils and teach effectively. </a:t>
            </a:r>
          </a:p>
        </p:txBody>
      </p:sp>
      <p:sp>
        <p:nvSpPr>
          <p:cNvPr id="65" name="Rectangle 64"/>
          <p:cNvSpPr/>
          <p:nvPr/>
        </p:nvSpPr>
        <p:spPr>
          <a:xfrm>
            <a:off x="1724529" y="3786702"/>
            <a:ext cx="4998733" cy="1036887"/>
          </a:xfrm>
          <a:prstGeom prst="rect">
            <a:avLst/>
          </a:prstGeom>
        </p:spPr>
        <p:txBody>
          <a:bodyPr wrap="square">
            <a:spAutoFit/>
          </a:bodyPr>
          <a:lstStyle/>
          <a:p>
            <a:pPr>
              <a:lnSpc>
                <a:spcPct val="85000"/>
              </a:lnSpc>
              <a:spcAft>
                <a:spcPts val="1200"/>
              </a:spcAft>
            </a:pPr>
            <a:r>
              <a:rPr lang="en-GB" sz="2400" dirty="0"/>
              <a:t>Ensuring pupils master foundational concepts and knowledge before moving on is likely to build confidence</a:t>
            </a:r>
          </a:p>
        </p:txBody>
      </p:sp>
      <p:grpSp>
        <p:nvGrpSpPr>
          <p:cNvPr id="81" name="Group 80"/>
          <p:cNvGrpSpPr/>
          <p:nvPr/>
        </p:nvGrpSpPr>
        <p:grpSpPr>
          <a:xfrm>
            <a:off x="908173" y="2086085"/>
            <a:ext cx="719667" cy="733118"/>
            <a:chOff x="152400" y="3352800"/>
            <a:chExt cx="719667" cy="733118"/>
          </a:xfrm>
        </p:grpSpPr>
        <p:sp>
          <p:nvSpPr>
            <p:cNvPr id="82" name="Oval 81"/>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3" name="TextBox 82"/>
            <p:cNvSpPr txBox="1"/>
            <p:nvPr/>
          </p:nvSpPr>
          <p:spPr>
            <a:xfrm>
              <a:off x="193978" y="3437466"/>
              <a:ext cx="659155" cy="523220"/>
            </a:xfrm>
            <a:prstGeom prst="rect">
              <a:avLst/>
            </a:prstGeom>
            <a:noFill/>
          </p:spPr>
          <p:txBody>
            <a:bodyPr wrap="none" rtlCol="0">
              <a:spAutoFit/>
            </a:bodyPr>
            <a:lstStyle/>
            <a:p>
              <a:pPr algn="ctr"/>
              <a:r>
                <a:rPr lang="en-GB" sz="2800" b="1" dirty="0">
                  <a:ln>
                    <a:solidFill>
                      <a:schemeClr val="tx1"/>
                    </a:solidFill>
                  </a:ln>
                  <a:latin typeface="Tw Cen MT" panose="020B0602020104020603" pitchFamily="34" charset="0"/>
                </a:rPr>
                <a:t>3.1</a:t>
              </a:r>
            </a:p>
          </p:txBody>
        </p:sp>
      </p:grpSp>
      <p:grpSp>
        <p:nvGrpSpPr>
          <p:cNvPr id="84" name="Group 83"/>
          <p:cNvGrpSpPr/>
          <p:nvPr/>
        </p:nvGrpSpPr>
        <p:grpSpPr>
          <a:xfrm>
            <a:off x="908173" y="3772950"/>
            <a:ext cx="719667" cy="733118"/>
            <a:chOff x="152400" y="3352800"/>
            <a:chExt cx="719667" cy="733118"/>
          </a:xfrm>
        </p:grpSpPr>
        <p:sp>
          <p:nvSpPr>
            <p:cNvPr id="85" name="Oval 84"/>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6" name="TextBox 85"/>
            <p:cNvSpPr txBox="1"/>
            <p:nvPr/>
          </p:nvSpPr>
          <p:spPr>
            <a:xfrm>
              <a:off x="193979" y="34374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3.3</a:t>
              </a:r>
            </a:p>
          </p:txBody>
        </p:sp>
      </p:grpSp>
      <p:grpSp>
        <p:nvGrpSpPr>
          <p:cNvPr id="87" name="Group 86"/>
          <p:cNvGrpSpPr/>
          <p:nvPr/>
        </p:nvGrpSpPr>
        <p:grpSpPr>
          <a:xfrm>
            <a:off x="908173" y="4943211"/>
            <a:ext cx="719667" cy="733118"/>
            <a:chOff x="152400" y="3352800"/>
            <a:chExt cx="719667" cy="733118"/>
          </a:xfrm>
        </p:grpSpPr>
        <p:sp>
          <p:nvSpPr>
            <p:cNvPr id="88" name="Oval 8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9" name="TextBox 88"/>
            <p:cNvSpPr txBox="1"/>
            <p:nvPr/>
          </p:nvSpPr>
          <p:spPr>
            <a:xfrm>
              <a:off x="193978" y="3454400"/>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3.4</a:t>
              </a:r>
            </a:p>
          </p:txBody>
        </p:sp>
      </p:grpSp>
      <p:grpSp>
        <p:nvGrpSpPr>
          <p:cNvPr id="90" name="Group 89"/>
          <p:cNvGrpSpPr/>
          <p:nvPr/>
        </p:nvGrpSpPr>
        <p:grpSpPr>
          <a:xfrm>
            <a:off x="7164534" y="2004897"/>
            <a:ext cx="719667" cy="733118"/>
            <a:chOff x="152400" y="3352800"/>
            <a:chExt cx="719667" cy="733118"/>
          </a:xfrm>
        </p:grpSpPr>
        <p:sp>
          <p:nvSpPr>
            <p:cNvPr id="91" name="Oval 9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2" name="TextBox 91"/>
            <p:cNvSpPr txBox="1"/>
            <p:nvPr/>
          </p:nvSpPr>
          <p:spPr>
            <a:xfrm>
              <a:off x="19397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3.5</a:t>
              </a:r>
            </a:p>
          </p:txBody>
        </p:sp>
      </p:grpSp>
      <p:grpSp>
        <p:nvGrpSpPr>
          <p:cNvPr id="93" name="Group 92"/>
          <p:cNvGrpSpPr/>
          <p:nvPr/>
        </p:nvGrpSpPr>
        <p:grpSpPr>
          <a:xfrm>
            <a:off x="908173" y="2905348"/>
            <a:ext cx="719667" cy="733118"/>
            <a:chOff x="152400" y="3352800"/>
            <a:chExt cx="719667" cy="733118"/>
          </a:xfrm>
        </p:grpSpPr>
        <p:sp>
          <p:nvSpPr>
            <p:cNvPr id="94" name="Oval 9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5" name="TextBox 94"/>
            <p:cNvSpPr txBox="1"/>
            <p:nvPr/>
          </p:nvSpPr>
          <p:spPr>
            <a:xfrm>
              <a:off x="202445" y="3471333"/>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3.2</a:t>
              </a:r>
            </a:p>
          </p:txBody>
        </p:sp>
      </p:grpSp>
      <p:grpSp>
        <p:nvGrpSpPr>
          <p:cNvPr id="96" name="Group 95"/>
          <p:cNvGrpSpPr/>
          <p:nvPr/>
        </p:nvGrpSpPr>
        <p:grpSpPr>
          <a:xfrm>
            <a:off x="7175855" y="3160222"/>
            <a:ext cx="719667" cy="733118"/>
            <a:chOff x="152400" y="3352800"/>
            <a:chExt cx="719667" cy="733118"/>
          </a:xfrm>
        </p:grpSpPr>
        <p:sp>
          <p:nvSpPr>
            <p:cNvPr id="97" name="Oval 96"/>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8" name="TextBox 97"/>
            <p:cNvSpPr txBox="1"/>
            <p:nvPr/>
          </p:nvSpPr>
          <p:spPr>
            <a:xfrm>
              <a:off x="192974"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3.6</a:t>
              </a:r>
            </a:p>
          </p:txBody>
        </p:sp>
      </p:grpSp>
      <p:sp>
        <p:nvSpPr>
          <p:cNvPr id="32" name="Rectangle 31"/>
          <p:cNvSpPr/>
          <p:nvPr/>
        </p:nvSpPr>
        <p:spPr>
          <a:xfrm>
            <a:off x="7956177" y="4470169"/>
            <a:ext cx="4065494" cy="1036887"/>
          </a:xfrm>
          <a:prstGeom prst="rect">
            <a:avLst/>
          </a:prstGeom>
        </p:spPr>
        <p:txBody>
          <a:bodyPr wrap="square">
            <a:spAutoFit/>
          </a:bodyPr>
          <a:lstStyle/>
          <a:p>
            <a:pPr>
              <a:lnSpc>
                <a:spcPct val="85000"/>
              </a:lnSpc>
              <a:spcAft>
                <a:spcPts val="1200"/>
              </a:spcAft>
            </a:pPr>
            <a:r>
              <a:rPr lang="en-GB" sz="2400" dirty="0"/>
              <a:t>Pupils learn new ideas by linking those ideas to existing knowledge.</a:t>
            </a:r>
          </a:p>
        </p:txBody>
      </p:sp>
      <p:grpSp>
        <p:nvGrpSpPr>
          <p:cNvPr id="33" name="Group 32"/>
          <p:cNvGrpSpPr/>
          <p:nvPr/>
        </p:nvGrpSpPr>
        <p:grpSpPr>
          <a:xfrm>
            <a:off x="7164534" y="4585662"/>
            <a:ext cx="719667" cy="733118"/>
            <a:chOff x="152400" y="3352800"/>
            <a:chExt cx="719667" cy="733118"/>
          </a:xfrm>
        </p:grpSpPr>
        <p:sp>
          <p:nvSpPr>
            <p:cNvPr id="34" name="Oval 3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5" name="TextBox 34"/>
            <p:cNvSpPr txBox="1"/>
            <p:nvPr/>
          </p:nvSpPr>
          <p:spPr>
            <a:xfrm>
              <a:off x="17952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3.7</a:t>
              </a:r>
            </a:p>
          </p:txBody>
        </p:sp>
      </p:grpSp>
    </p:spTree>
    <p:custDataLst>
      <p:tags r:id="rId1"/>
    </p:custDataLst>
    <p:extLst>
      <p:ext uri="{BB962C8B-B14F-4D97-AF65-F5344CB8AC3E}">
        <p14:creationId xmlns:p14="http://schemas.microsoft.com/office/powerpoint/2010/main" val="195197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Evidence Statements: </a:t>
            </a:r>
            <a:r>
              <a:rPr lang="en-GB" sz="4400" dirty="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dirty="0">
                <a:solidFill>
                  <a:srgbClr val="B4B5E2"/>
                </a:solidFill>
                <a:latin typeface="Tw Cen MT" panose="020B0602020104020603" pitchFamily="34" charset="0"/>
                <a:sym typeface="Wingdings" panose="05000000000000000000" pitchFamily="2" charset="2"/>
              </a:rPr>
              <a:t>Curriculum (TS3)</a:t>
            </a:r>
            <a:endParaRPr lang="en-GB" sz="2800" b="1" dirty="0">
              <a:solidFill>
                <a:srgbClr val="B4B5E2"/>
              </a:solidFill>
              <a:latin typeface="Tw Cen MT" panose="020B0602020104020603" pitchFamily="34" charset="0"/>
            </a:endParaRPr>
          </a:p>
        </p:txBody>
      </p:sp>
      <p:sp>
        <p:nvSpPr>
          <p:cNvPr id="57" name="Rectangle 56"/>
          <p:cNvSpPr/>
          <p:nvPr/>
        </p:nvSpPr>
        <p:spPr>
          <a:xfrm>
            <a:off x="1736457" y="2136552"/>
            <a:ext cx="5246336" cy="1036887"/>
          </a:xfrm>
          <a:prstGeom prst="rect">
            <a:avLst/>
          </a:prstGeom>
        </p:spPr>
        <p:txBody>
          <a:bodyPr wrap="square">
            <a:spAutoFit/>
          </a:bodyPr>
          <a:lstStyle/>
          <a:p>
            <a:pPr>
              <a:lnSpc>
                <a:spcPct val="85000"/>
              </a:lnSpc>
              <a:spcAft>
                <a:spcPts val="1200"/>
              </a:spcAft>
            </a:pPr>
            <a:r>
              <a:rPr lang="en-GB" sz="2400" b="1" dirty="0">
                <a:solidFill>
                  <a:srgbClr val="1B1A69"/>
                </a:solidFill>
              </a:rPr>
              <a:t>Pupils are likely to struggle to transfer what has been learnt in one discipline to a new or unfamiliar context.</a:t>
            </a:r>
            <a:endParaRPr lang="en-GB" sz="2400" dirty="0"/>
          </a:p>
        </p:txBody>
      </p:sp>
      <p:sp>
        <p:nvSpPr>
          <p:cNvPr id="61" name="Rectangle 60"/>
          <p:cNvSpPr/>
          <p:nvPr/>
        </p:nvSpPr>
        <p:spPr>
          <a:xfrm>
            <a:off x="1736457" y="3281365"/>
            <a:ext cx="5261768" cy="722955"/>
          </a:xfrm>
          <a:prstGeom prst="rect">
            <a:avLst/>
          </a:prstGeom>
        </p:spPr>
        <p:txBody>
          <a:bodyPr wrap="square">
            <a:spAutoFit/>
          </a:bodyPr>
          <a:lstStyle/>
          <a:p>
            <a:pPr>
              <a:lnSpc>
                <a:spcPct val="85000"/>
              </a:lnSpc>
              <a:spcAft>
                <a:spcPts val="1200"/>
              </a:spcAft>
            </a:pPr>
            <a:r>
              <a:rPr lang="en-GB" sz="2400" dirty="0"/>
              <a:t>Reading is key to learning in the rest of the curriculum.</a:t>
            </a:r>
          </a:p>
        </p:txBody>
      </p:sp>
      <p:sp>
        <p:nvSpPr>
          <p:cNvPr id="65" name="Rectangle 64"/>
          <p:cNvSpPr/>
          <p:nvPr/>
        </p:nvSpPr>
        <p:spPr>
          <a:xfrm>
            <a:off x="1736457" y="4439341"/>
            <a:ext cx="4998733" cy="722955"/>
          </a:xfrm>
          <a:prstGeom prst="rect">
            <a:avLst/>
          </a:prstGeom>
        </p:spPr>
        <p:txBody>
          <a:bodyPr wrap="square">
            <a:spAutoFit/>
          </a:bodyPr>
          <a:lstStyle/>
          <a:p>
            <a:pPr>
              <a:lnSpc>
                <a:spcPct val="85000"/>
              </a:lnSpc>
              <a:spcAft>
                <a:spcPts val="1200"/>
              </a:spcAft>
            </a:pPr>
            <a:r>
              <a:rPr lang="en-GB" sz="2400" dirty="0"/>
              <a:t>Every teacher can improve pupils’ literacy</a:t>
            </a:r>
          </a:p>
        </p:txBody>
      </p:sp>
      <p:grpSp>
        <p:nvGrpSpPr>
          <p:cNvPr id="81" name="Group 80"/>
          <p:cNvGrpSpPr/>
          <p:nvPr/>
        </p:nvGrpSpPr>
        <p:grpSpPr>
          <a:xfrm>
            <a:off x="908173" y="2086085"/>
            <a:ext cx="719667" cy="733118"/>
            <a:chOff x="152400" y="3352800"/>
            <a:chExt cx="719667" cy="733118"/>
          </a:xfrm>
        </p:grpSpPr>
        <p:sp>
          <p:nvSpPr>
            <p:cNvPr id="82" name="Oval 81"/>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3" name="TextBox 82"/>
            <p:cNvSpPr txBox="1"/>
            <p:nvPr/>
          </p:nvSpPr>
          <p:spPr>
            <a:xfrm>
              <a:off x="193978" y="3437466"/>
              <a:ext cx="659155" cy="523220"/>
            </a:xfrm>
            <a:prstGeom prst="rect">
              <a:avLst/>
            </a:prstGeom>
            <a:noFill/>
          </p:spPr>
          <p:txBody>
            <a:bodyPr wrap="none" rtlCol="0">
              <a:spAutoFit/>
            </a:bodyPr>
            <a:lstStyle/>
            <a:p>
              <a:pPr algn="ctr"/>
              <a:r>
                <a:rPr lang="en-GB" sz="2800" b="1" dirty="0">
                  <a:ln>
                    <a:solidFill>
                      <a:schemeClr val="tx1"/>
                    </a:solidFill>
                  </a:ln>
                  <a:latin typeface="Tw Cen MT" panose="020B0602020104020603" pitchFamily="34" charset="0"/>
                </a:rPr>
                <a:t>3.8</a:t>
              </a:r>
            </a:p>
          </p:txBody>
        </p:sp>
      </p:grpSp>
      <p:grpSp>
        <p:nvGrpSpPr>
          <p:cNvPr id="84" name="Group 83"/>
          <p:cNvGrpSpPr/>
          <p:nvPr/>
        </p:nvGrpSpPr>
        <p:grpSpPr>
          <a:xfrm>
            <a:off x="870846" y="4255494"/>
            <a:ext cx="1117442" cy="963454"/>
            <a:chOff x="152400" y="3352800"/>
            <a:chExt cx="891492" cy="733118"/>
          </a:xfrm>
        </p:grpSpPr>
        <p:sp>
          <p:nvSpPr>
            <p:cNvPr id="85" name="Oval 84"/>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6" name="TextBox 85"/>
            <p:cNvSpPr txBox="1"/>
            <p:nvPr/>
          </p:nvSpPr>
          <p:spPr>
            <a:xfrm>
              <a:off x="193979" y="3437466"/>
              <a:ext cx="849913"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3.10</a:t>
              </a:r>
            </a:p>
          </p:txBody>
        </p:sp>
      </p:grpSp>
      <p:grpSp>
        <p:nvGrpSpPr>
          <p:cNvPr id="93" name="Group 92"/>
          <p:cNvGrpSpPr/>
          <p:nvPr/>
        </p:nvGrpSpPr>
        <p:grpSpPr>
          <a:xfrm>
            <a:off x="908173" y="3286746"/>
            <a:ext cx="719667" cy="733118"/>
            <a:chOff x="152400" y="3352800"/>
            <a:chExt cx="719667" cy="733118"/>
          </a:xfrm>
        </p:grpSpPr>
        <p:sp>
          <p:nvSpPr>
            <p:cNvPr id="94" name="Oval 9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5" name="TextBox 94"/>
            <p:cNvSpPr txBox="1"/>
            <p:nvPr/>
          </p:nvSpPr>
          <p:spPr>
            <a:xfrm>
              <a:off x="202445" y="3471333"/>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3.9</a:t>
              </a:r>
            </a:p>
          </p:txBody>
        </p:sp>
      </p:grpSp>
    </p:spTree>
    <p:custDataLst>
      <p:tags r:id="rId1"/>
    </p:custDataLst>
    <p:extLst>
      <p:ext uri="{BB962C8B-B14F-4D97-AF65-F5344CB8AC3E}">
        <p14:creationId xmlns:p14="http://schemas.microsoft.com/office/powerpoint/2010/main" val="249371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Evidence Statements: </a:t>
            </a:r>
            <a:r>
              <a:rPr lang="en-GB" sz="4400" dirty="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24529" y="4997512"/>
            <a:ext cx="5415859" cy="722955"/>
          </a:xfrm>
          <a:prstGeom prst="rect">
            <a:avLst/>
          </a:prstGeom>
          <a:noFill/>
        </p:spPr>
        <p:txBody>
          <a:bodyPr wrap="square" rtlCol="0">
            <a:spAutoFit/>
          </a:bodyPr>
          <a:lstStyle/>
          <a:p>
            <a:pPr>
              <a:lnSpc>
                <a:spcPct val="85000"/>
              </a:lnSpc>
              <a:spcAft>
                <a:spcPts val="1200"/>
              </a:spcAft>
            </a:pPr>
            <a:r>
              <a:rPr lang="en-GB" sz="2400" dirty="0"/>
              <a:t>Guides, scaffolds and worked examples can help to apply new ideas.</a:t>
            </a:r>
          </a:p>
        </p:txBody>
      </p:sp>
      <p:sp>
        <p:nvSpPr>
          <p:cNvPr id="27" name="Rectangle 26"/>
          <p:cNvSpPr/>
          <p:nvPr/>
        </p:nvSpPr>
        <p:spPr>
          <a:xfrm>
            <a:off x="7956177" y="3254197"/>
            <a:ext cx="4065494" cy="1350819"/>
          </a:xfrm>
          <a:prstGeom prst="rect">
            <a:avLst/>
          </a:prstGeom>
        </p:spPr>
        <p:txBody>
          <a:bodyPr wrap="square">
            <a:spAutoFit/>
          </a:bodyPr>
          <a:lstStyle/>
          <a:p>
            <a:pPr>
              <a:lnSpc>
                <a:spcPct val="85000"/>
              </a:lnSpc>
              <a:spcAft>
                <a:spcPts val="1200"/>
              </a:spcAft>
            </a:pPr>
            <a:r>
              <a:rPr lang="en-GB" sz="2400" dirty="0"/>
              <a:t>Questioning used to check prior knowledge, assess understanding and break down problems. </a:t>
            </a:r>
          </a:p>
        </p:txBody>
      </p:sp>
      <p:sp>
        <p:nvSpPr>
          <p:cNvPr id="28" name="Rectangle 27"/>
          <p:cNvSpPr/>
          <p:nvPr/>
        </p:nvSpPr>
        <p:spPr>
          <a:xfrm>
            <a:off x="7956177" y="1968451"/>
            <a:ext cx="4065494" cy="1350819"/>
          </a:xfrm>
          <a:prstGeom prst="rect">
            <a:avLst/>
          </a:prstGeom>
        </p:spPr>
        <p:txBody>
          <a:bodyPr wrap="square">
            <a:spAutoFit/>
          </a:bodyPr>
          <a:lstStyle/>
          <a:p>
            <a:pPr>
              <a:lnSpc>
                <a:spcPct val="85000"/>
              </a:lnSpc>
              <a:spcAft>
                <a:spcPts val="1200"/>
              </a:spcAft>
            </a:pPr>
            <a:r>
              <a:rPr lang="en-GB" sz="2400" dirty="0"/>
              <a:t>Explicitly teaching pupils metacognitive strategies support independence and academic success.</a:t>
            </a:r>
          </a:p>
        </p:txBody>
      </p: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dirty="0">
                <a:solidFill>
                  <a:srgbClr val="B4B5E2"/>
                </a:solidFill>
                <a:latin typeface="Tw Cen MT" panose="020B0602020104020603" pitchFamily="34" charset="0"/>
                <a:sym typeface="Wingdings" panose="05000000000000000000" pitchFamily="2" charset="2"/>
              </a:rPr>
              <a:t>Classroom Practice (TS4)</a:t>
            </a:r>
            <a:endParaRPr lang="en-GB" sz="2800" b="1" dirty="0">
              <a:solidFill>
                <a:srgbClr val="B4B5E2"/>
              </a:solidFill>
              <a:latin typeface="Tw Cen MT" panose="020B0602020104020603" pitchFamily="34" charset="0"/>
            </a:endParaRPr>
          </a:p>
        </p:txBody>
      </p:sp>
      <p:sp>
        <p:nvSpPr>
          <p:cNvPr id="57" name="Rectangle 56"/>
          <p:cNvSpPr/>
          <p:nvPr/>
        </p:nvSpPr>
        <p:spPr>
          <a:xfrm>
            <a:off x="1724529" y="1990190"/>
            <a:ext cx="5246336" cy="1036887"/>
          </a:xfrm>
          <a:prstGeom prst="rect">
            <a:avLst/>
          </a:prstGeom>
        </p:spPr>
        <p:txBody>
          <a:bodyPr wrap="square">
            <a:spAutoFit/>
          </a:bodyPr>
          <a:lstStyle/>
          <a:p>
            <a:pPr>
              <a:lnSpc>
                <a:spcPct val="85000"/>
              </a:lnSpc>
              <a:spcAft>
                <a:spcPts val="1200"/>
              </a:spcAft>
            </a:pPr>
            <a:r>
              <a:rPr lang="en-GB" sz="2400" b="1" dirty="0">
                <a:solidFill>
                  <a:srgbClr val="1B1A69"/>
                </a:solidFill>
              </a:rPr>
              <a:t>Effective teaching can transform pupils’ knowledge, capabilities and beliefs about knowledge. </a:t>
            </a:r>
            <a:endParaRPr lang="en-GB" sz="2400" dirty="0"/>
          </a:p>
        </p:txBody>
      </p:sp>
      <p:sp>
        <p:nvSpPr>
          <p:cNvPr id="61" name="Rectangle 60"/>
          <p:cNvSpPr/>
          <p:nvPr/>
        </p:nvSpPr>
        <p:spPr>
          <a:xfrm>
            <a:off x="1724529" y="3029755"/>
            <a:ext cx="5261768" cy="1350819"/>
          </a:xfrm>
          <a:prstGeom prst="rect">
            <a:avLst/>
          </a:prstGeom>
        </p:spPr>
        <p:txBody>
          <a:bodyPr wrap="square">
            <a:spAutoFit/>
          </a:bodyPr>
          <a:lstStyle/>
          <a:p>
            <a:pPr>
              <a:lnSpc>
                <a:spcPct val="85000"/>
              </a:lnSpc>
              <a:spcAft>
                <a:spcPts val="1200"/>
              </a:spcAft>
            </a:pPr>
            <a:r>
              <a:rPr lang="en-GB" sz="2400" dirty="0"/>
              <a:t>Effective teachers introduce new material in steps, explicitly linking new ideas to what has previously been learned.</a:t>
            </a:r>
          </a:p>
        </p:txBody>
      </p:sp>
      <p:sp>
        <p:nvSpPr>
          <p:cNvPr id="65" name="Rectangle 64"/>
          <p:cNvSpPr/>
          <p:nvPr/>
        </p:nvSpPr>
        <p:spPr>
          <a:xfrm>
            <a:off x="1713762" y="4277785"/>
            <a:ext cx="4998733" cy="722955"/>
          </a:xfrm>
          <a:prstGeom prst="rect">
            <a:avLst/>
          </a:prstGeom>
        </p:spPr>
        <p:txBody>
          <a:bodyPr wrap="square">
            <a:spAutoFit/>
          </a:bodyPr>
          <a:lstStyle/>
          <a:p>
            <a:pPr>
              <a:lnSpc>
                <a:spcPct val="85000"/>
              </a:lnSpc>
              <a:spcAft>
                <a:spcPts val="1200"/>
              </a:spcAft>
            </a:pPr>
            <a:r>
              <a:rPr lang="en-GB" sz="2400" dirty="0"/>
              <a:t>Modelling helps pupil understand new processes and ideas</a:t>
            </a:r>
          </a:p>
        </p:txBody>
      </p:sp>
      <p:grpSp>
        <p:nvGrpSpPr>
          <p:cNvPr id="81" name="Group 80"/>
          <p:cNvGrpSpPr/>
          <p:nvPr/>
        </p:nvGrpSpPr>
        <p:grpSpPr>
          <a:xfrm>
            <a:off x="908173" y="2086085"/>
            <a:ext cx="719667" cy="733118"/>
            <a:chOff x="152400" y="3352800"/>
            <a:chExt cx="719667" cy="733118"/>
          </a:xfrm>
        </p:grpSpPr>
        <p:sp>
          <p:nvSpPr>
            <p:cNvPr id="82" name="Oval 81"/>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3" name="TextBox 82"/>
            <p:cNvSpPr txBox="1"/>
            <p:nvPr/>
          </p:nvSpPr>
          <p:spPr>
            <a:xfrm>
              <a:off x="193978" y="3437466"/>
              <a:ext cx="659155" cy="523220"/>
            </a:xfrm>
            <a:prstGeom prst="rect">
              <a:avLst/>
            </a:prstGeom>
            <a:noFill/>
          </p:spPr>
          <p:txBody>
            <a:bodyPr wrap="none" rtlCol="0">
              <a:spAutoFit/>
            </a:bodyPr>
            <a:lstStyle/>
            <a:p>
              <a:pPr algn="ctr"/>
              <a:r>
                <a:rPr lang="en-GB" sz="2800" b="1" dirty="0">
                  <a:ln>
                    <a:solidFill>
                      <a:schemeClr val="tx1"/>
                    </a:solidFill>
                  </a:ln>
                  <a:latin typeface="Tw Cen MT" panose="020B0602020104020603" pitchFamily="34" charset="0"/>
                </a:rPr>
                <a:t>4.1</a:t>
              </a:r>
            </a:p>
          </p:txBody>
        </p:sp>
      </p:grpSp>
      <p:grpSp>
        <p:nvGrpSpPr>
          <p:cNvPr id="84" name="Group 83"/>
          <p:cNvGrpSpPr/>
          <p:nvPr/>
        </p:nvGrpSpPr>
        <p:grpSpPr>
          <a:xfrm>
            <a:off x="897406" y="4171719"/>
            <a:ext cx="719667" cy="733118"/>
            <a:chOff x="152400" y="3352800"/>
            <a:chExt cx="719667" cy="733118"/>
          </a:xfrm>
        </p:grpSpPr>
        <p:sp>
          <p:nvSpPr>
            <p:cNvPr id="85" name="Oval 84"/>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6" name="TextBox 85"/>
            <p:cNvSpPr txBox="1"/>
            <p:nvPr/>
          </p:nvSpPr>
          <p:spPr>
            <a:xfrm>
              <a:off x="193979" y="34374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4.3</a:t>
              </a:r>
            </a:p>
          </p:txBody>
        </p:sp>
      </p:grpSp>
      <p:grpSp>
        <p:nvGrpSpPr>
          <p:cNvPr id="87" name="Group 86"/>
          <p:cNvGrpSpPr/>
          <p:nvPr/>
        </p:nvGrpSpPr>
        <p:grpSpPr>
          <a:xfrm>
            <a:off x="908173" y="4943211"/>
            <a:ext cx="719667" cy="733118"/>
            <a:chOff x="152400" y="3352800"/>
            <a:chExt cx="719667" cy="733118"/>
          </a:xfrm>
        </p:grpSpPr>
        <p:sp>
          <p:nvSpPr>
            <p:cNvPr id="88" name="Oval 8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9" name="TextBox 88"/>
            <p:cNvSpPr txBox="1"/>
            <p:nvPr/>
          </p:nvSpPr>
          <p:spPr>
            <a:xfrm>
              <a:off x="193978" y="3454400"/>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4.4</a:t>
              </a:r>
            </a:p>
          </p:txBody>
        </p:sp>
      </p:grpSp>
      <p:grpSp>
        <p:nvGrpSpPr>
          <p:cNvPr id="90" name="Group 89"/>
          <p:cNvGrpSpPr/>
          <p:nvPr/>
        </p:nvGrpSpPr>
        <p:grpSpPr>
          <a:xfrm>
            <a:off x="7164534" y="2004897"/>
            <a:ext cx="719667" cy="733118"/>
            <a:chOff x="152400" y="3352800"/>
            <a:chExt cx="719667" cy="733118"/>
          </a:xfrm>
        </p:grpSpPr>
        <p:sp>
          <p:nvSpPr>
            <p:cNvPr id="91" name="Oval 9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2" name="TextBox 91"/>
            <p:cNvSpPr txBox="1"/>
            <p:nvPr/>
          </p:nvSpPr>
          <p:spPr>
            <a:xfrm>
              <a:off x="19397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4.5</a:t>
              </a:r>
            </a:p>
          </p:txBody>
        </p:sp>
      </p:grpSp>
      <p:grpSp>
        <p:nvGrpSpPr>
          <p:cNvPr id="93" name="Group 92"/>
          <p:cNvGrpSpPr/>
          <p:nvPr/>
        </p:nvGrpSpPr>
        <p:grpSpPr>
          <a:xfrm>
            <a:off x="908173" y="2905348"/>
            <a:ext cx="719667" cy="733118"/>
            <a:chOff x="152400" y="3352800"/>
            <a:chExt cx="719667" cy="733118"/>
          </a:xfrm>
        </p:grpSpPr>
        <p:sp>
          <p:nvSpPr>
            <p:cNvPr id="94" name="Oval 9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5" name="TextBox 94"/>
            <p:cNvSpPr txBox="1"/>
            <p:nvPr/>
          </p:nvSpPr>
          <p:spPr>
            <a:xfrm>
              <a:off x="202445" y="3471333"/>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4.2</a:t>
              </a:r>
            </a:p>
          </p:txBody>
        </p:sp>
      </p:grpSp>
      <p:grpSp>
        <p:nvGrpSpPr>
          <p:cNvPr id="96" name="Group 95"/>
          <p:cNvGrpSpPr/>
          <p:nvPr/>
        </p:nvGrpSpPr>
        <p:grpSpPr>
          <a:xfrm>
            <a:off x="7164534" y="3639886"/>
            <a:ext cx="719667" cy="733118"/>
            <a:chOff x="152400" y="3352800"/>
            <a:chExt cx="719667" cy="733118"/>
          </a:xfrm>
        </p:grpSpPr>
        <p:sp>
          <p:nvSpPr>
            <p:cNvPr id="97" name="Oval 96"/>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8" name="TextBox 97"/>
            <p:cNvSpPr txBox="1"/>
            <p:nvPr/>
          </p:nvSpPr>
          <p:spPr>
            <a:xfrm>
              <a:off x="192974"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4.6</a:t>
              </a:r>
            </a:p>
          </p:txBody>
        </p:sp>
      </p:grpSp>
      <p:sp>
        <p:nvSpPr>
          <p:cNvPr id="32" name="Rectangle 31"/>
          <p:cNvSpPr/>
          <p:nvPr/>
        </p:nvSpPr>
        <p:spPr>
          <a:xfrm>
            <a:off x="7956177" y="4683333"/>
            <a:ext cx="4065494" cy="722955"/>
          </a:xfrm>
          <a:prstGeom prst="rect">
            <a:avLst/>
          </a:prstGeom>
        </p:spPr>
        <p:txBody>
          <a:bodyPr wrap="square">
            <a:spAutoFit/>
          </a:bodyPr>
          <a:lstStyle/>
          <a:p>
            <a:pPr>
              <a:lnSpc>
                <a:spcPct val="85000"/>
              </a:lnSpc>
              <a:spcAft>
                <a:spcPts val="1200"/>
              </a:spcAft>
            </a:pPr>
            <a:r>
              <a:rPr lang="en-GB" sz="2400" dirty="0"/>
              <a:t>High-quality classroom talk can support pupils.</a:t>
            </a:r>
          </a:p>
        </p:txBody>
      </p:sp>
      <p:grpSp>
        <p:nvGrpSpPr>
          <p:cNvPr id="33" name="Group 32"/>
          <p:cNvGrpSpPr/>
          <p:nvPr/>
        </p:nvGrpSpPr>
        <p:grpSpPr>
          <a:xfrm>
            <a:off x="7164534" y="4648257"/>
            <a:ext cx="719667" cy="733118"/>
            <a:chOff x="152400" y="3352800"/>
            <a:chExt cx="719667" cy="733118"/>
          </a:xfrm>
        </p:grpSpPr>
        <p:sp>
          <p:nvSpPr>
            <p:cNvPr id="34" name="Oval 3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5" name="TextBox 34"/>
            <p:cNvSpPr txBox="1"/>
            <p:nvPr/>
          </p:nvSpPr>
          <p:spPr>
            <a:xfrm>
              <a:off x="17952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4.7</a:t>
              </a:r>
            </a:p>
          </p:txBody>
        </p:sp>
      </p:grpSp>
    </p:spTree>
    <p:custDataLst>
      <p:tags r:id="rId1"/>
    </p:custDataLst>
    <p:extLst>
      <p:ext uri="{BB962C8B-B14F-4D97-AF65-F5344CB8AC3E}">
        <p14:creationId xmlns:p14="http://schemas.microsoft.com/office/powerpoint/2010/main" val="32116851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ary Induction Day 2020-21" id="{191F015D-F899-3945-A7C1-BD5E8B050B2F}" vid="{8FCB3C38-51AC-C245-BB76-5818A6482A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06C4FE15414241AE7DF3E02E6024AD" ma:contentTypeVersion="10" ma:contentTypeDescription="Create a new document." ma:contentTypeScope="" ma:versionID="03445bd29c0b2959100c234113298e57">
  <xsd:schema xmlns:xsd="http://www.w3.org/2001/XMLSchema" xmlns:xs="http://www.w3.org/2001/XMLSchema" xmlns:p="http://schemas.microsoft.com/office/2006/metadata/properties" xmlns:ns3="a83cd0ee-3b1f-456d-90b0-5b898b00c2fb" xmlns:ns4="3c3f0ec6-302d-41e0-a8f0-93a223e77411" targetNamespace="http://schemas.microsoft.com/office/2006/metadata/properties" ma:root="true" ma:fieldsID="6685c8fce2175e837e5f27ae77fe3c94" ns3:_="" ns4:_="">
    <xsd:import namespace="a83cd0ee-3b1f-456d-90b0-5b898b00c2fb"/>
    <xsd:import namespace="3c3f0ec6-302d-41e0-a8f0-93a223e774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cd0ee-3b1f-456d-90b0-5b898b00c2f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3f0ec6-302d-41e0-a8f0-93a223e7741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F50500-DA23-41DC-AE6C-EE3B66DB1B76}">
  <ds:schemaRefs>
    <ds:schemaRef ds:uri="http://schemas.microsoft.com/sharepoint/v3/contenttype/forms"/>
  </ds:schemaRefs>
</ds:datastoreItem>
</file>

<file path=customXml/itemProps2.xml><?xml version="1.0" encoding="utf-8"?>
<ds:datastoreItem xmlns:ds="http://schemas.openxmlformats.org/officeDocument/2006/customXml" ds:itemID="{881162F1-4F2A-45DA-B11B-E54D9A178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3cd0ee-3b1f-456d-90b0-5b898b00c2fb"/>
    <ds:schemaRef ds:uri="3c3f0ec6-302d-41e0-a8f0-93a223e774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0FE9A4-9F5E-4340-8E81-DEE7BE836BCC}">
  <ds:schemaRefs>
    <ds:schemaRef ds:uri="3c3f0ec6-302d-41e0-a8f0-93a223e77411"/>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a83cd0ee-3b1f-456d-90b0-5b898b00c2f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Summary Primary Induction Day 2020-21</Template>
  <TotalTime>10582</TotalTime>
  <Words>3463</Words>
  <Application>Microsoft Office PowerPoint</Application>
  <PresentationFormat>Widescreen</PresentationFormat>
  <Paragraphs>431</Paragraphs>
  <Slides>55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Calibri Light</vt:lpstr>
      <vt:lpstr>Century Gothic</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 Term Planning</vt:lpstr>
      <vt:lpstr>PowerPoint Presentation</vt:lpstr>
      <vt:lpstr>PE Planning – Year 4 Invasion Games</vt:lpstr>
      <vt:lpstr>PE Planning – Year 4 Invasion Games</vt:lpstr>
      <vt:lpstr>PE Lesson Planning – Year 4 Invasion Games</vt:lpstr>
      <vt:lpstr>PE Lesson Planning – Year 4 Invasion Games</vt:lpstr>
      <vt:lpstr>PE Lesson Planning – Differentiation (STEP)</vt:lpstr>
      <vt:lpstr>PE Lesson Planning – Year 4 Invasion Games</vt:lpstr>
      <vt:lpstr>PE Lesson Planning – Year 4 Invasion Games</vt:lpstr>
      <vt:lpstr>PowerPoint Presentation</vt:lpstr>
      <vt:lpstr>PowerPoint Presentation</vt:lpstr>
      <vt:lpstr>PE Planning – Group Task</vt:lpstr>
      <vt:lpstr>PowerPoint Presentation</vt:lpstr>
      <vt:lpstr>PowerPoint Presentation</vt:lpstr>
    </vt:vector>
  </TitlesOfParts>
  <Company>Carmel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Andrew Ridley</cp:lastModifiedBy>
  <cp:revision>362</cp:revision>
  <cp:lastPrinted>2024-01-24T12:39:47Z</cp:lastPrinted>
  <dcterms:created xsi:type="dcterms:W3CDTF">2020-07-14T16:13:08Z</dcterms:created>
  <dcterms:modified xsi:type="dcterms:W3CDTF">2024-01-25T16:54:03Z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0x010100C006C4FE15414241AE7DF3E02E6024AD</vt:lpwstr>
  </property>
</Properties>
</file>