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8" r:id="rId4"/>
    <p:sldId id="259" r:id="rId5"/>
    <p:sldId id="260" r:id="rId6"/>
    <p:sldId id="261" r:id="rId7"/>
    <p:sldId id="262" r:id="rId8"/>
    <p:sldId id="263" r:id="rId9"/>
    <p:sldId id="264" r:id="rId10"/>
    <p:sldId id="257" r:id="rId11"/>
    <p:sldId id="304" r:id="rId12"/>
    <p:sldId id="306" r:id="rId13"/>
    <p:sldId id="308" r:id="rId14"/>
    <p:sldId id="309" r:id="rId15"/>
    <p:sldId id="310" r:id="rId16"/>
    <p:sldId id="311" r:id="rId17"/>
    <p:sldId id="318" r:id="rId18"/>
    <p:sldId id="312" r:id="rId19"/>
    <p:sldId id="317" r:id="rId20"/>
    <p:sldId id="313" r:id="rId21"/>
    <p:sldId id="314" r:id="rId22"/>
    <p:sldId id="315" r:id="rId23"/>
    <p:sldId id="316" r:id="rId24"/>
    <p:sldId id="321" r:id="rId25"/>
    <p:sldId id="322" r:id="rId26"/>
    <p:sldId id="319" r:id="rId27"/>
    <p:sldId id="320" r:id="rId28"/>
    <p:sldId id="303" r:id="rId29"/>
    <p:sldId id="266" r:id="rId30"/>
    <p:sldId id="267" r:id="rId31"/>
    <p:sldId id="268" r:id="rId32"/>
    <p:sldId id="269" r:id="rId33"/>
    <p:sldId id="292" r:id="rId34"/>
    <p:sldId id="297" r:id="rId35"/>
    <p:sldId id="270" r:id="rId36"/>
    <p:sldId id="298" r:id="rId37"/>
    <p:sldId id="271" r:id="rId38"/>
    <p:sldId id="272" r:id="rId39"/>
    <p:sldId id="293" r:id="rId40"/>
    <p:sldId id="299" r:id="rId41"/>
    <p:sldId id="273" r:id="rId42"/>
    <p:sldId id="274" r:id="rId43"/>
    <p:sldId id="300" r:id="rId44"/>
    <p:sldId id="276" r:id="rId45"/>
    <p:sldId id="277" r:id="rId46"/>
    <p:sldId id="278" r:id="rId47"/>
    <p:sldId id="279" r:id="rId48"/>
    <p:sldId id="280" r:id="rId49"/>
    <p:sldId id="281" r:id="rId50"/>
    <p:sldId id="282" r:id="rId51"/>
    <p:sldId id="283" r:id="rId52"/>
    <p:sldId id="284" r:id="rId53"/>
    <p:sldId id="285" r:id="rId54"/>
    <p:sldId id="286" r:id="rId55"/>
    <p:sldId id="301" r:id="rId56"/>
    <p:sldId id="287" r:id="rId57"/>
    <p:sldId id="288" r:id="rId58"/>
    <p:sldId id="289" r:id="rId59"/>
    <p:sldId id="290" r:id="rId60"/>
    <p:sldId id="29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745"/>
  </p:normalViewPr>
  <p:slideViewPr>
    <p:cSldViewPr snapToGrid="0" snapToObjects="1">
      <p:cViewPr varScale="1">
        <p:scale>
          <a:sx n="84" d="100"/>
          <a:sy n="84" d="100"/>
        </p:scale>
        <p:origin x="20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F8023-F830-41D9-8DE6-BD4DE2F5567B}"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5813286-BD35-4201-AD93-03C7DE85E691}">
      <dgm:prSet/>
      <dgm:spPr/>
      <dgm:t>
        <a:bodyPr/>
        <a:lstStyle/>
        <a:p>
          <a:r>
            <a:rPr lang="en-GB"/>
            <a:t>Children and young people learn when they feel safe, secure and have positive, trusting relationships with their teachers and peers. </a:t>
          </a:r>
          <a:endParaRPr lang="en-US"/>
        </a:p>
      </dgm:t>
    </dgm:pt>
    <dgm:pt modelId="{EB8F6FCD-D41E-44D2-A465-CB094E996361}" type="parTrans" cxnId="{F7786E0A-2EBE-4869-850C-7439D98457AA}">
      <dgm:prSet/>
      <dgm:spPr/>
      <dgm:t>
        <a:bodyPr/>
        <a:lstStyle/>
        <a:p>
          <a:endParaRPr lang="en-US"/>
        </a:p>
      </dgm:t>
    </dgm:pt>
    <dgm:pt modelId="{1A485406-CE8A-4F1C-8305-50B6C8B5FC3E}" type="sibTrans" cxnId="{F7786E0A-2EBE-4869-850C-7439D98457AA}">
      <dgm:prSet/>
      <dgm:spPr/>
      <dgm:t>
        <a:bodyPr/>
        <a:lstStyle/>
        <a:p>
          <a:endParaRPr lang="en-US"/>
        </a:p>
      </dgm:t>
    </dgm:pt>
    <dgm:pt modelId="{C6D2F583-09A9-4C81-93EB-21A38A6D3E1A}">
      <dgm:prSet/>
      <dgm:spPr/>
      <dgm:t>
        <a:bodyPr/>
        <a:lstStyle/>
        <a:p>
          <a:r>
            <a:rPr lang="en-GB"/>
            <a:t>The child or young person’s relationship with teachers and support staff, and the sense of belonging created by a whole school ethos, acts as a secure base.   </a:t>
          </a:r>
          <a:r>
            <a:rPr lang="en-GB" i="1"/>
            <a:t>N.B. Link to prior learning regarding ethos.</a:t>
          </a:r>
          <a:endParaRPr lang="en-US"/>
        </a:p>
      </dgm:t>
    </dgm:pt>
    <dgm:pt modelId="{402D5736-B78F-4FE7-ABF9-A3E078E6344B}" type="parTrans" cxnId="{354E04D1-63E1-4865-AF82-BD51C099E5FF}">
      <dgm:prSet/>
      <dgm:spPr/>
      <dgm:t>
        <a:bodyPr/>
        <a:lstStyle/>
        <a:p>
          <a:endParaRPr lang="en-US"/>
        </a:p>
      </dgm:t>
    </dgm:pt>
    <dgm:pt modelId="{ED565B8B-31DA-4CCC-90BD-11CE35F776D5}" type="sibTrans" cxnId="{354E04D1-63E1-4865-AF82-BD51C099E5FF}">
      <dgm:prSet/>
      <dgm:spPr/>
      <dgm:t>
        <a:bodyPr/>
        <a:lstStyle/>
        <a:p>
          <a:endParaRPr lang="en-US"/>
        </a:p>
      </dgm:t>
    </dgm:pt>
    <dgm:pt modelId="{E72F2C6D-AFCE-4F5D-970B-248EC8AC92A3}">
      <dgm:prSet/>
      <dgm:spPr/>
      <dgm:t>
        <a:bodyPr/>
        <a:lstStyle/>
        <a:p>
          <a:r>
            <a:rPr lang="en-GB"/>
            <a:t>From here, the child or young person can explore their learning, knowing they can return to where they feel safe if something is challenging. </a:t>
          </a:r>
          <a:endParaRPr lang="en-US"/>
        </a:p>
      </dgm:t>
    </dgm:pt>
    <dgm:pt modelId="{A99B5CF7-04E2-470A-AC45-28C0686718D4}" type="parTrans" cxnId="{6D7553EE-F238-4272-87A6-A0A6F7850FFF}">
      <dgm:prSet/>
      <dgm:spPr/>
      <dgm:t>
        <a:bodyPr/>
        <a:lstStyle/>
        <a:p>
          <a:endParaRPr lang="en-US"/>
        </a:p>
      </dgm:t>
    </dgm:pt>
    <dgm:pt modelId="{4B325E5B-24CA-47E6-A2DF-2F8831A01A47}" type="sibTrans" cxnId="{6D7553EE-F238-4272-87A6-A0A6F7850FFF}">
      <dgm:prSet/>
      <dgm:spPr/>
      <dgm:t>
        <a:bodyPr/>
        <a:lstStyle/>
        <a:p>
          <a:endParaRPr lang="en-US"/>
        </a:p>
      </dgm:t>
    </dgm:pt>
    <dgm:pt modelId="{DE68EBBD-17BF-447E-9C93-6A5FFA655D08}">
      <dgm:prSet/>
      <dgm:spPr/>
      <dgm:t>
        <a:bodyPr/>
        <a:lstStyle/>
        <a:p>
          <a:r>
            <a:rPr lang="en-GB"/>
            <a:t>Close and supportive relationships with teachers have the potential to mitigate the risk of negative outcomes for children and young people who may otherwise have had difficulty succeeding in school. </a:t>
          </a:r>
          <a:endParaRPr lang="en-US"/>
        </a:p>
      </dgm:t>
    </dgm:pt>
    <dgm:pt modelId="{9F836417-6DDC-4040-AEF9-77D1EBF44ECA}" type="parTrans" cxnId="{87C1BD25-98E3-4BA4-A8EE-540806C06B65}">
      <dgm:prSet/>
      <dgm:spPr/>
      <dgm:t>
        <a:bodyPr/>
        <a:lstStyle/>
        <a:p>
          <a:endParaRPr lang="en-US"/>
        </a:p>
      </dgm:t>
    </dgm:pt>
    <dgm:pt modelId="{07E89B5A-8D6A-4012-9276-2B50C3E24B94}" type="sibTrans" cxnId="{87C1BD25-98E3-4BA4-A8EE-540806C06B65}">
      <dgm:prSet/>
      <dgm:spPr/>
      <dgm:t>
        <a:bodyPr/>
        <a:lstStyle/>
        <a:p>
          <a:endParaRPr lang="en-US"/>
        </a:p>
      </dgm:t>
    </dgm:pt>
    <dgm:pt modelId="{EF8DC7B5-9962-5E48-975F-422017E73D84}" type="pres">
      <dgm:prSet presAssocID="{DBEF8023-F830-41D9-8DE6-BD4DE2F5567B}" presName="matrix" presStyleCnt="0">
        <dgm:presLayoutVars>
          <dgm:chMax val="1"/>
          <dgm:dir/>
          <dgm:resizeHandles val="exact"/>
        </dgm:presLayoutVars>
      </dgm:prSet>
      <dgm:spPr/>
    </dgm:pt>
    <dgm:pt modelId="{447C8BB0-ACF9-234F-AE9C-EF3F765FB267}" type="pres">
      <dgm:prSet presAssocID="{DBEF8023-F830-41D9-8DE6-BD4DE2F5567B}" presName="diamond" presStyleLbl="bgShp" presStyleIdx="0" presStyleCnt="1"/>
      <dgm:spPr/>
    </dgm:pt>
    <dgm:pt modelId="{C92DEE5D-2B07-154D-AD09-EEA9553BB6BE}" type="pres">
      <dgm:prSet presAssocID="{DBEF8023-F830-41D9-8DE6-BD4DE2F5567B}" presName="quad1" presStyleLbl="node1" presStyleIdx="0" presStyleCnt="4">
        <dgm:presLayoutVars>
          <dgm:chMax val="0"/>
          <dgm:chPref val="0"/>
          <dgm:bulletEnabled val="1"/>
        </dgm:presLayoutVars>
      </dgm:prSet>
      <dgm:spPr/>
    </dgm:pt>
    <dgm:pt modelId="{2E6F8A53-CEAA-3A47-AB06-43D62B09CB45}" type="pres">
      <dgm:prSet presAssocID="{DBEF8023-F830-41D9-8DE6-BD4DE2F5567B}" presName="quad2" presStyleLbl="node1" presStyleIdx="1" presStyleCnt="4">
        <dgm:presLayoutVars>
          <dgm:chMax val="0"/>
          <dgm:chPref val="0"/>
          <dgm:bulletEnabled val="1"/>
        </dgm:presLayoutVars>
      </dgm:prSet>
      <dgm:spPr/>
    </dgm:pt>
    <dgm:pt modelId="{1A684375-0530-9240-94EB-5E23A7BBF58C}" type="pres">
      <dgm:prSet presAssocID="{DBEF8023-F830-41D9-8DE6-BD4DE2F5567B}" presName="quad3" presStyleLbl="node1" presStyleIdx="2" presStyleCnt="4">
        <dgm:presLayoutVars>
          <dgm:chMax val="0"/>
          <dgm:chPref val="0"/>
          <dgm:bulletEnabled val="1"/>
        </dgm:presLayoutVars>
      </dgm:prSet>
      <dgm:spPr/>
    </dgm:pt>
    <dgm:pt modelId="{8C87158B-FD7C-C240-A03E-8C4FB49266A1}" type="pres">
      <dgm:prSet presAssocID="{DBEF8023-F830-41D9-8DE6-BD4DE2F5567B}" presName="quad4" presStyleLbl="node1" presStyleIdx="3" presStyleCnt="4">
        <dgm:presLayoutVars>
          <dgm:chMax val="0"/>
          <dgm:chPref val="0"/>
          <dgm:bulletEnabled val="1"/>
        </dgm:presLayoutVars>
      </dgm:prSet>
      <dgm:spPr/>
    </dgm:pt>
  </dgm:ptLst>
  <dgm:cxnLst>
    <dgm:cxn modelId="{F7786E0A-2EBE-4869-850C-7439D98457AA}" srcId="{DBEF8023-F830-41D9-8DE6-BD4DE2F5567B}" destId="{95813286-BD35-4201-AD93-03C7DE85E691}" srcOrd="0" destOrd="0" parTransId="{EB8F6FCD-D41E-44D2-A465-CB094E996361}" sibTransId="{1A485406-CE8A-4F1C-8305-50B6C8B5FC3E}"/>
    <dgm:cxn modelId="{60AF6414-B0CD-CE45-B676-6AFE6E32D20D}" type="presOf" srcId="{DBEF8023-F830-41D9-8DE6-BD4DE2F5567B}" destId="{EF8DC7B5-9962-5E48-975F-422017E73D84}" srcOrd="0" destOrd="0" presId="urn:microsoft.com/office/officeart/2005/8/layout/matrix3"/>
    <dgm:cxn modelId="{3991E721-EC15-7A4A-9D33-818BFA44AD45}" type="presOf" srcId="{DE68EBBD-17BF-447E-9C93-6A5FFA655D08}" destId="{8C87158B-FD7C-C240-A03E-8C4FB49266A1}" srcOrd="0" destOrd="0" presId="urn:microsoft.com/office/officeart/2005/8/layout/matrix3"/>
    <dgm:cxn modelId="{87C1BD25-98E3-4BA4-A8EE-540806C06B65}" srcId="{DBEF8023-F830-41D9-8DE6-BD4DE2F5567B}" destId="{DE68EBBD-17BF-447E-9C93-6A5FFA655D08}" srcOrd="3" destOrd="0" parTransId="{9F836417-6DDC-4040-AEF9-77D1EBF44ECA}" sibTransId="{07E89B5A-8D6A-4012-9276-2B50C3E24B94}"/>
    <dgm:cxn modelId="{2767B028-D1AF-5846-AE80-DF28CFB29809}" type="presOf" srcId="{95813286-BD35-4201-AD93-03C7DE85E691}" destId="{C92DEE5D-2B07-154D-AD09-EEA9553BB6BE}" srcOrd="0" destOrd="0" presId="urn:microsoft.com/office/officeart/2005/8/layout/matrix3"/>
    <dgm:cxn modelId="{70112733-295E-9542-A2CC-AC5A27AA1CC5}" type="presOf" srcId="{C6D2F583-09A9-4C81-93EB-21A38A6D3E1A}" destId="{2E6F8A53-CEAA-3A47-AB06-43D62B09CB45}" srcOrd="0" destOrd="0" presId="urn:microsoft.com/office/officeart/2005/8/layout/matrix3"/>
    <dgm:cxn modelId="{287C09A6-3CDF-E147-AEF1-842272D567E0}" type="presOf" srcId="{E72F2C6D-AFCE-4F5D-970B-248EC8AC92A3}" destId="{1A684375-0530-9240-94EB-5E23A7BBF58C}" srcOrd="0" destOrd="0" presId="urn:microsoft.com/office/officeart/2005/8/layout/matrix3"/>
    <dgm:cxn modelId="{354E04D1-63E1-4865-AF82-BD51C099E5FF}" srcId="{DBEF8023-F830-41D9-8DE6-BD4DE2F5567B}" destId="{C6D2F583-09A9-4C81-93EB-21A38A6D3E1A}" srcOrd="1" destOrd="0" parTransId="{402D5736-B78F-4FE7-ABF9-A3E078E6344B}" sibTransId="{ED565B8B-31DA-4CCC-90BD-11CE35F776D5}"/>
    <dgm:cxn modelId="{6D7553EE-F238-4272-87A6-A0A6F7850FFF}" srcId="{DBEF8023-F830-41D9-8DE6-BD4DE2F5567B}" destId="{E72F2C6D-AFCE-4F5D-970B-248EC8AC92A3}" srcOrd="2" destOrd="0" parTransId="{A99B5CF7-04E2-470A-AC45-28C0686718D4}" sibTransId="{4B325E5B-24CA-47E6-A2DF-2F8831A01A47}"/>
    <dgm:cxn modelId="{4A443997-91DF-4045-81F3-4212FE49FDE3}" type="presParOf" srcId="{EF8DC7B5-9962-5E48-975F-422017E73D84}" destId="{447C8BB0-ACF9-234F-AE9C-EF3F765FB267}" srcOrd="0" destOrd="0" presId="urn:microsoft.com/office/officeart/2005/8/layout/matrix3"/>
    <dgm:cxn modelId="{568F0729-32CD-6643-B805-E2186DD08D42}" type="presParOf" srcId="{EF8DC7B5-9962-5E48-975F-422017E73D84}" destId="{C92DEE5D-2B07-154D-AD09-EEA9553BB6BE}" srcOrd="1" destOrd="0" presId="urn:microsoft.com/office/officeart/2005/8/layout/matrix3"/>
    <dgm:cxn modelId="{AAC15E7C-7CD1-DD4B-A40B-42FD4DF1D3D8}" type="presParOf" srcId="{EF8DC7B5-9962-5E48-975F-422017E73D84}" destId="{2E6F8A53-CEAA-3A47-AB06-43D62B09CB45}" srcOrd="2" destOrd="0" presId="urn:microsoft.com/office/officeart/2005/8/layout/matrix3"/>
    <dgm:cxn modelId="{B3714904-2AC3-134E-BC65-2EC60D5DD9F4}" type="presParOf" srcId="{EF8DC7B5-9962-5E48-975F-422017E73D84}" destId="{1A684375-0530-9240-94EB-5E23A7BBF58C}" srcOrd="3" destOrd="0" presId="urn:microsoft.com/office/officeart/2005/8/layout/matrix3"/>
    <dgm:cxn modelId="{EE05F8CD-EE1C-1643-AD47-2D4080E58B62}" type="presParOf" srcId="{EF8DC7B5-9962-5E48-975F-422017E73D84}" destId="{8C87158B-FD7C-C240-A03E-8C4FB49266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C09AC-13D1-4658-AC3B-9384AD50AA6A}"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25BCDD9E-199E-41BC-960F-AB00EE3441A8}">
      <dgm:prSet/>
      <dgm:spPr/>
      <dgm:t>
        <a:bodyPr/>
        <a:lstStyle/>
        <a:p>
          <a:r>
            <a:rPr lang="en-GB"/>
            <a:t>Pupils observe behaviours that they see in their environment and try them out.</a:t>
          </a:r>
          <a:endParaRPr lang="en-US"/>
        </a:p>
      </dgm:t>
    </dgm:pt>
    <dgm:pt modelId="{91E03F7F-B58B-441D-AC08-603959E63944}" type="parTrans" cxnId="{CF76B6D4-86E6-4202-A279-6F3B91554FB5}">
      <dgm:prSet/>
      <dgm:spPr/>
      <dgm:t>
        <a:bodyPr/>
        <a:lstStyle/>
        <a:p>
          <a:endParaRPr lang="en-US"/>
        </a:p>
      </dgm:t>
    </dgm:pt>
    <dgm:pt modelId="{0EC82BF0-D03B-4710-9F49-1A2B63B15833}" type="sibTrans" cxnId="{CF76B6D4-86E6-4202-A279-6F3B91554FB5}">
      <dgm:prSet/>
      <dgm:spPr/>
      <dgm:t>
        <a:bodyPr/>
        <a:lstStyle/>
        <a:p>
          <a:endParaRPr lang="en-US"/>
        </a:p>
      </dgm:t>
    </dgm:pt>
    <dgm:pt modelId="{3F1BCEEF-0570-41E6-A0FD-81D01BE59901}">
      <dgm:prSet/>
      <dgm:spPr/>
      <dgm:t>
        <a:bodyPr/>
        <a:lstStyle/>
        <a:p>
          <a:r>
            <a:rPr lang="en-GB"/>
            <a:t>How can you demonstrate to your class that it is okay to get things wrong when learning? Role model.</a:t>
          </a:r>
          <a:endParaRPr lang="en-US"/>
        </a:p>
      </dgm:t>
    </dgm:pt>
    <dgm:pt modelId="{2D4D72C2-326A-426A-A6D0-87205390BBAD}" type="parTrans" cxnId="{EA80D9D4-7106-4517-BCEA-E1AE267A192F}">
      <dgm:prSet/>
      <dgm:spPr/>
      <dgm:t>
        <a:bodyPr/>
        <a:lstStyle/>
        <a:p>
          <a:endParaRPr lang="en-US"/>
        </a:p>
      </dgm:t>
    </dgm:pt>
    <dgm:pt modelId="{6C64AFFE-6907-4745-AD0A-32D48BC0D58D}" type="sibTrans" cxnId="{EA80D9D4-7106-4517-BCEA-E1AE267A192F}">
      <dgm:prSet/>
      <dgm:spPr/>
      <dgm:t>
        <a:bodyPr/>
        <a:lstStyle/>
        <a:p>
          <a:endParaRPr lang="en-US"/>
        </a:p>
      </dgm:t>
    </dgm:pt>
    <dgm:pt modelId="{DD61EC15-E648-4F06-BBC0-8CC8F888E316}">
      <dgm:prSet/>
      <dgm:spPr/>
      <dgm:t>
        <a:bodyPr/>
        <a:lstStyle/>
        <a:p>
          <a:r>
            <a:rPr lang="en-GB"/>
            <a:t>How do you demonstrate good listening? Role model. </a:t>
          </a:r>
          <a:endParaRPr lang="en-US"/>
        </a:p>
      </dgm:t>
    </dgm:pt>
    <dgm:pt modelId="{381C461C-F761-4B2B-BCA7-F727AF0B34D6}" type="parTrans" cxnId="{745D5476-5572-456D-88DC-15554123F9A6}">
      <dgm:prSet/>
      <dgm:spPr/>
      <dgm:t>
        <a:bodyPr/>
        <a:lstStyle/>
        <a:p>
          <a:endParaRPr lang="en-US"/>
        </a:p>
      </dgm:t>
    </dgm:pt>
    <dgm:pt modelId="{35A33839-354D-4E8D-AAC0-71B2269415DC}" type="sibTrans" cxnId="{745D5476-5572-456D-88DC-15554123F9A6}">
      <dgm:prSet/>
      <dgm:spPr/>
      <dgm:t>
        <a:bodyPr/>
        <a:lstStyle/>
        <a:p>
          <a:endParaRPr lang="en-US"/>
        </a:p>
      </dgm:t>
    </dgm:pt>
    <dgm:pt modelId="{E60E33DD-208A-4EF6-9603-B5BD01CDF31C}">
      <dgm:prSet/>
      <dgm:spPr/>
      <dgm:t>
        <a:bodyPr/>
        <a:lstStyle/>
        <a:p>
          <a:r>
            <a:rPr lang="en-GB"/>
            <a:t>Do you demonstrate how to tolerate uncertainty in knowledge when you do not know an answer immediately? Role model. </a:t>
          </a:r>
          <a:endParaRPr lang="en-US"/>
        </a:p>
      </dgm:t>
    </dgm:pt>
    <dgm:pt modelId="{995FFAF0-C737-4ABD-978B-AE0A4712CEF7}" type="parTrans" cxnId="{180693FD-0052-4A41-B0C1-BAAC11C68F01}">
      <dgm:prSet/>
      <dgm:spPr/>
      <dgm:t>
        <a:bodyPr/>
        <a:lstStyle/>
        <a:p>
          <a:endParaRPr lang="en-US"/>
        </a:p>
      </dgm:t>
    </dgm:pt>
    <dgm:pt modelId="{4173B682-4E74-47DD-9B51-A2A2684CDA61}" type="sibTrans" cxnId="{180693FD-0052-4A41-B0C1-BAAC11C68F01}">
      <dgm:prSet/>
      <dgm:spPr/>
      <dgm:t>
        <a:bodyPr/>
        <a:lstStyle/>
        <a:p>
          <a:endParaRPr lang="en-US"/>
        </a:p>
      </dgm:t>
    </dgm:pt>
    <dgm:pt modelId="{C0BFCDAF-E1AB-4A6F-A66D-5850EE206FF7}">
      <dgm:prSet/>
      <dgm:spPr/>
      <dgm:t>
        <a:bodyPr/>
        <a:lstStyle/>
        <a:p>
          <a:r>
            <a:rPr lang="en-GB"/>
            <a:t>How can you demonstrate perseverance with a task or building effective rapport? Role model. </a:t>
          </a:r>
          <a:endParaRPr lang="en-US"/>
        </a:p>
      </dgm:t>
    </dgm:pt>
    <dgm:pt modelId="{219B8E50-7916-495A-9CFB-B97C9A3C30E0}" type="parTrans" cxnId="{1757255F-36C1-4290-B690-0D9FD62192D9}">
      <dgm:prSet/>
      <dgm:spPr/>
      <dgm:t>
        <a:bodyPr/>
        <a:lstStyle/>
        <a:p>
          <a:endParaRPr lang="en-US"/>
        </a:p>
      </dgm:t>
    </dgm:pt>
    <dgm:pt modelId="{2ECA6751-9CE4-4758-96EA-419FD5C60968}" type="sibTrans" cxnId="{1757255F-36C1-4290-B690-0D9FD62192D9}">
      <dgm:prSet/>
      <dgm:spPr/>
      <dgm:t>
        <a:bodyPr/>
        <a:lstStyle/>
        <a:p>
          <a:endParaRPr lang="en-US"/>
        </a:p>
      </dgm:t>
    </dgm:pt>
    <dgm:pt modelId="{8EFA1AA1-A091-334A-B8D5-4C9BF2D2CAD7}" type="pres">
      <dgm:prSet presAssocID="{9E8C09AC-13D1-4658-AC3B-9384AD50AA6A}" presName="Name0" presStyleCnt="0">
        <dgm:presLayoutVars>
          <dgm:dir/>
          <dgm:resizeHandles val="exact"/>
        </dgm:presLayoutVars>
      </dgm:prSet>
      <dgm:spPr/>
    </dgm:pt>
    <dgm:pt modelId="{2D0EC178-6198-894C-93D5-2B1050E84ADF}" type="pres">
      <dgm:prSet presAssocID="{25BCDD9E-199E-41BC-960F-AB00EE3441A8}" presName="node" presStyleLbl="node1" presStyleIdx="0" presStyleCnt="5">
        <dgm:presLayoutVars>
          <dgm:bulletEnabled val="1"/>
        </dgm:presLayoutVars>
      </dgm:prSet>
      <dgm:spPr/>
    </dgm:pt>
    <dgm:pt modelId="{177B3126-05E7-084B-A4D5-CE10C4C2E53C}" type="pres">
      <dgm:prSet presAssocID="{0EC82BF0-D03B-4710-9F49-1A2B63B15833}" presName="sibTrans" presStyleLbl="sibTrans1D1" presStyleIdx="0" presStyleCnt="4"/>
      <dgm:spPr/>
    </dgm:pt>
    <dgm:pt modelId="{443B586E-F566-B441-A18B-56323887346E}" type="pres">
      <dgm:prSet presAssocID="{0EC82BF0-D03B-4710-9F49-1A2B63B15833}" presName="connectorText" presStyleLbl="sibTrans1D1" presStyleIdx="0" presStyleCnt="4"/>
      <dgm:spPr/>
    </dgm:pt>
    <dgm:pt modelId="{89B73C05-8FC8-4444-B9F8-ED2CA156E03D}" type="pres">
      <dgm:prSet presAssocID="{3F1BCEEF-0570-41E6-A0FD-81D01BE59901}" presName="node" presStyleLbl="node1" presStyleIdx="1" presStyleCnt="5">
        <dgm:presLayoutVars>
          <dgm:bulletEnabled val="1"/>
        </dgm:presLayoutVars>
      </dgm:prSet>
      <dgm:spPr/>
    </dgm:pt>
    <dgm:pt modelId="{9E52E214-060B-DD4D-B815-A597891BCA37}" type="pres">
      <dgm:prSet presAssocID="{6C64AFFE-6907-4745-AD0A-32D48BC0D58D}" presName="sibTrans" presStyleLbl="sibTrans1D1" presStyleIdx="1" presStyleCnt="4"/>
      <dgm:spPr/>
    </dgm:pt>
    <dgm:pt modelId="{1419FC61-D188-2B40-8BE1-F28AD824CDC6}" type="pres">
      <dgm:prSet presAssocID="{6C64AFFE-6907-4745-AD0A-32D48BC0D58D}" presName="connectorText" presStyleLbl="sibTrans1D1" presStyleIdx="1" presStyleCnt="4"/>
      <dgm:spPr/>
    </dgm:pt>
    <dgm:pt modelId="{B4E38C17-FE07-0C4E-8875-0B4CC1FBBB79}" type="pres">
      <dgm:prSet presAssocID="{DD61EC15-E648-4F06-BBC0-8CC8F888E316}" presName="node" presStyleLbl="node1" presStyleIdx="2" presStyleCnt="5">
        <dgm:presLayoutVars>
          <dgm:bulletEnabled val="1"/>
        </dgm:presLayoutVars>
      </dgm:prSet>
      <dgm:spPr/>
    </dgm:pt>
    <dgm:pt modelId="{BFAC7213-475A-6844-B245-7AD90D958F6A}" type="pres">
      <dgm:prSet presAssocID="{35A33839-354D-4E8D-AAC0-71B2269415DC}" presName="sibTrans" presStyleLbl="sibTrans1D1" presStyleIdx="2" presStyleCnt="4"/>
      <dgm:spPr/>
    </dgm:pt>
    <dgm:pt modelId="{9944959F-2AD6-FF4A-9D35-95A63F4D6648}" type="pres">
      <dgm:prSet presAssocID="{35A33839-354D-4E8D-AAC0-71B2269415DC}" presName="connectorText" presStyleLbl="sibTrans1D1" presStyleIdx="2" presStyleCnt="4"/>
      <dgm:spPr/>
    </dgm:pt>
    <dgm:pt modelId="{0B656828-4C9A-9844-ACC9-C05B168B31AD}" type="pres">
      <dgm:prSet presAssocID="{E60E33DD-208A-4EF6-9603-B5BD01CDF31C}" presName="node" presStyleLbl="node1" presStyleIdx="3" presStyleCnt="5">
        <dgm:presLayoutVars>
          <dgm:bulletEnabled val="1"/>
        </dgm:presLayoutVars>
      </dgm:prSet>
      <dgm:spPr/>
    </dgm:pt>
    <dgm:pt modelId="{F67A6F19-5F86-C24A-90FF-191A3A79F9AA}" type="pres">
      <dgm:prSet presAssocID="{4173B682-4E74-47DD-9B51-A2A2684CDA61}" presName="sibTrans" presStyleLbl="sibTrans1D1" presStyleIdx="3" presStyleCnt="4"/>
      <dgm:spPr/>
    </dgm:pt>
    <dgm:pt modelId="{3E377C6A-2947-584A-900E-F40D913FA15B}" type="pres">
      <dgm:prSet presAssocID="{4173B682-4E74-47DD-9B51-A2A2684CDA61}" presName="connectorText" presStyleLbl="sibTrans1D1" presStyleIdx="3" presStyleCnt="4"/>
      <dgm:spPr/>
    </dgm:pt>
    <dgm:pt modelId="{B80BB26A-5640-D343-B2CA-8A03F14F26F4}" type="pres">
      <dgm:prSet presAssocID="{C0BFCDAF-E1AB-4A6F-A66D-5850EE206FF7}" presName="node" presStyleLbl="node1" presStyleIdx="4" presStyleCnt="5">
        <dgm:presLayoutVars>
          <dgm:bulletEnabled val="1"/>
        </dgm:presLayoutVars>
      </dgm:prSet>
      <dgm:spPr/>
    </dgm:pt>
  </dgm:ptLst>
  <dgm:cxnLst>
    <dgm:cxn modelId="{45AE2812-6812-A743-BDD1-35AF3FD9FDBD}" type="presOf" srcId="{35A33839-354D-4E8D-AAC0-71B2269415DC}" destId="{BFAC7213-475A-6844-B245-7AD90D958F6A}" srcOrd="0" destOrd="0" presId="urn:microsoft.com/office/officeart/2016/7/layout/RepeatingBendingProcessNew"/>
    <dgm:cxn modelId="{E0BEDF14-3F9B-8A4C-9EBB-F0D2BBCBF36B}" type="presOf" srcId="{E60E33DD-208A-4EF6-9603-B5BD01CDF31C}" destId="{0B656828-4C9A-9844-ACC9-C05B168B31AD}" srcOrd="0" destOrd="0" presId="urn:microsoft.com/office/officeart/2016/7/layout/RepeatingBendingProcessNew"/>
    <dgm:cxn modelId="{C7A56218-0152-A249-AA4C-46C5146F771C}" type="presOf" srcId="{3F1BCEEF-0570-41E6-A0FD-81D01BE59901}" destId="{89B73C05-8FC8-4444-B9F8-ED2CA156E03D}" srcOrd="0" destOrd="0" presId="urn:microsoft.com/office/officeart/2016/7/layout/RepeatingBendingProcessNew"/>
    <dgm:cxn modelId="{10BE082C-28C8-C94D-9895-FA49C0C244D5}" type="presOf" srcId="{25BCDD9E-199E-41BC-960F-AB00EE3441A8}" destId="{2D0EC178-6198-894C-93D5-2B1050E84ADF}" srcOrd="0" destOrd="0" presId="urn:microsoft.com/office/officeart/2016/7/layout/RepeatingBendingProcessNew"/>
    <dgm:cxn modelId="{81E68C3A-2776-9E42-B784-BE48B211E176}" type="presOf" srcId="{9E8C09AC-13D1-4658-AC3B-9384AD50AA6A}" destId="{8EFA1AA1-A091-334A-B8D5-4C9BF2D2CAD7}" srcOrd="0" destOrd="0" presId="urn:microsoft.com/office/officeart/2016/7/layout/RepeatingBendingProcessNew"/>
    <dgm:cxn modelId="{1757255F-36C1-4290-B690-0D9FD62192D9}" srcId="{9E8C09AC-13D1-4658-AC3B-9384AD50AA6A}" destId="{C0BFCDAF-E1AB-4A6F-A66D-5850EE206FF7}" srcOrd="4" destOrd="0" parTransId="{219B8E50-7916-495A-9CFB-B97C9A3C30E0}" sibTransId="{2ECA6751-9CE4-4758-96EA-419FD5C60968}"/>
    <dgm:cxn modelId="{B2BC1E6F-3859-3A47-9A53-D86D0E0658D3}" type="presOf" srcId="{0EC82BF0-D03B-4710-9F49-1A2B63B15833}" destId="{177B3126-05E7-084B-A4D5-CE10C4C2E53C}" srcOrd="0" destOrd="0" presId="urn:microsoft.com/office/officeart/2016/7/layout/RepeatingBendingProcessNew"/>
    <dgm:cxn modelId="{6AFA3453-8C0D-E844-8DA8-E98B8D8C0866}" type="presOf" srcId="{4173B682-4E74-47DD-9B51-A2A2684CDA61}" destId="{3E377C6A-2947-584A-900E-F40D913FA15B}" srcOrd="1" destOrd="0" presId="urn:microsoft.com/office/officeart/2016/7/layout/RepeatingBendingProcessNew"/>
    <dgm:cxn modelId="{745D5476-5572-456D-88DC-15554123F9A6}" srcId="{9E8C09AC-13D1-4658-AC3B-9384AD50AA6A}" destId="{DD61EC15-E648-4F06-BBC0-8CC8F888E316}" srcOrd="2" destOrd="0" parTransId="{381C461C-F761-4B2B-BCA7-F727AF0B34D6}" sibTransId="{35A33839-354D-4E8D-AAC0-71B2269415DC}"/>
    <dgm:cxn modelId="{D21E2158-64CE-2945-A220-1B994185D3A7}" type="presOf" srcId="{6C64AFFE-6907-4745-AD0A-32D48BC0D58D}" destId="{1419FC61-D188-2B40-8BE1-F28AD824CDC6}" srcOrd="1" destOrd="0" presId="urn:microsoft.com/office/officeart/2016/7/layout/RepeatingBendingProcessNew"/>
    <dgm:cxn modelId="{8EFE0259-13F9-E745-8C6C-A284567D18EC}" type="presOf" srcId="{35A33839-354D-4E8D-AAC0-71B2269415DC}" destId="{9944959F-2AD6-FF4A-9D35-95A63F4D6648}" srcOrd="1" destOrd="0" presId="urn:microsoft.com/office/officeart/2016/7/layout/RepeatingBendingProcessNew"/>
    <dgm:cxn modelId="{6797DD92-8625-F44F-83CF-7E1A81733BC3}" type="presOf" srcId="{6C64AFFE-6907-4745-AD0A-32D48BC0D58D}" destId="{9E52E214-060B-DD4D-B815-A597891BCA37}" srcOrd="0" destOrd="0" presId="urn:microsoft.com/office/officeart/2016/7/layout/RepeatingBendingProcessNew"/>
    <dgm:cxn modelId="{C0C6C5BD-CB3A-9145-872C-BD4384496A60}" type="presOf" srcId="{4173B682-4E74-47DD-9B51-A2A2684CDA61}" destId="{F67A6F19-5F86-C24A-90FF-191A3A79F9AA}" srcOrd="0" destOrd="0" presId="urn:microsoft.com/office/officeart/2016/7/layout/RepeatingBendingProcessNew"/>
    <dgm:cxn modelId="{B02FDBC3-B91F-CE4B-B5C3-B017800467EE}" type="presOf" srcId="{C0BFCDAF-E1AB-4A6F-A66D-5850EE206FF7}" destId="{B80BB26A-5640-D343-B2CA-8A03F14F26F4}" srcOrd="0" destOrd="0" presId="urn:microsoft.com/office/officeart/2016/7/layout/RepeatingBendingProcessNew"/>
    <dgm:cxn modelId="{CF76B6D4-86E6-4202-A279-6F3B91554FB5}" srcId="{9E8C09AC-13D1-4658-AC3B-9384AD50AA6A}" destId="{25BCDD9E-199E-41BC-960F-AB00EE3441A8}" srcOrd="0" destOrd="0" parTransId="{91E03F7F-B58B-441D-AC08-603959E63944}" sibTransId="{0EC82BF0-D03B-4710-9F49-1A2B63B15833}"/>
    <dgm:cxn modelId="{EA80D9D4-7106-4517-BCEA-E1AE267A192F}" srcId="{9E8C09AC-13D1-4658-AC3B-9384AD50AA6A}" destId="{3F1BCEEF-0570-41E6-A0FD-81D01BE59901}" srcOrd="1" destOrd="0" parTransId="{2D4D72C2-326A-426A-A6D0-87205390BBAD}" sibTransId="{6C64AFFE-6907-4745-AD0A-32D48BC0D58D}"/>
    <dgm:cxn modelId="{11D142E8-0237-7443-8936-FE4113A414B8}" type="presOf" srcId="{DD61EC15-E648-4F06-BBC0-8CC8F888E316}" destId="{B4E38C17-FE07-0C4E-8875-0B4CC1FBBB79}" srcOrd="0" destOrd="0" presId="urn:microsoft.com/office/officeart/2016/7/layout/RepeatingBendingProcessNew"/>
    <dgm:cxn modelId="{73E410FB-714E-D648-8595-0AF619586A01}" type="presOf" srcId="{0EC82BF0-D03B-4710-9F49-1A2B63B15833}" destId="{443B586E-F566-B441-A18B-56323887346E}" srcOrd="1" destOrd="0" presId="urn:microsoft.com/office/officeart/2016/7/layout/RepeatingBendingProcessNew"/>
    <dgm:cxn modelId="{180693FD-0052-4A41-B0C1-BAAC11C68F01}" srcId="{9E8C09AC-13D1-4658-AC3B-9384AD50AA6A}" destId="{E60E33DD-208A-4EF6-9603-B5BD01CDF31C}" srcOrd="3" destOrd="0" parTransId="{995FFAF0-C737-4ABD-978B-AE0A4712CEF7}" sibTransId="{4173B682-4E74-47DD-9B51-A2A2684CDA61}"/>
    <dgm:cxn modelId="{FA96098D-B0BC-704B-B1F7-FD3955650556}" type="presParOf" srcId="{8EFA1AA1-A091-334A-B8D5-4C9BF2D2CAD7}" destId="{2D0EC178-6198-894C-93D5-2B1050E84ADF}" srcOrd="0" destOrd="0" presId="urn:microsoft.com/office/officeart/2016/7/layout/RepeatingBendingProcessNew"/>
    <dgm:cxn modelId="{520E6FB5-6ACE-9F42-A26A-DAA45E831D59}" type="presParOf" srcId="{8EFA1AA1-A091-334A-B8D5-4C9BF2D2CAD7}" destId="{177B3126-05E7-084B-A4D5-CE10C4C2E53C}" srcOrd="1" destOrd="0" presId="urn:microsoft.com/office/officeart/2016/7/layout/RepeatingBendingProcessNew"/>
    <dgm:cxn modelId="{BA268E17-0949-E848-AF7E-E82568DDA4D3}" type="presParOf" srcId="{177B3126-05E7-084B-A4D5-CE10C4C2E53C}" destId="{443B586E-F566-B441-A18B-56323887346E}" srcOrd="0" destOrd="0" presId="urn:microsoft.com/office/officeart/2016/7/layout/RepeatingBendingProcessNew"/>
    <dgm:cxn modelId="{6C77B518-3226-494A-A34A-34C221568A62}" type="presParOf" srcId="{8EFA1AA1-A091-334A-B8D5-4C9BF2D2CAD7}" destId="{89B73C05-8FC8-4444-B9F8-ED2CA156E03D}" srcOrd="2" destOrd="0" presId="urn:microsoft.com/office/officeart/2016/7/layout/RepeatingBendingProcessNew"/>
    <dgm:cxn modelId="{2A8BC171-D36F-E941-8073-479D60E918FF}" type="presParOf" srcId="{8EFA1AA1-A091-334A-B8D5-4C9BF2D2CAD7}" destId="{9E52E214-060B-DD4D-B815-A597891BCA37}" srcOrd="3" destOrd="0" presId="urn:microsoft.com/office/officeart/2016/7/layout/RepeatingBendingProcessNew"/>
    <dgm:cxn modelId="{F2071A61-EA82-6846-A90F-BCADCB97585F}" type="presParOf" srcId="{9E52E214-060B-DD4D-B815-A597891BCA37}" destId="{1419FC61-D188-2B40-8BE1-F28AD824CDC6}" srcOrd="0" destOrd="0" presId="urn:microsoft.com/office/officeart/2016/7/layout/RepeatingBendingProcessNew"/>
    <dgm:cxn modelId="{11B262CC-1620-FD46-85A5-B2318EC5F828}" type="presParOf" srcId="{8EFA1AA1-A091-334A-B8D5-4C9BF2D2CAD7}" destId="{B4E38C17-FE07-0C4E-8875-0B4CC1FBBB79}" srcOrd="4" destOrd="0" presId="urn:microsoft.com/office/officeart/2016/7/layout/RepeatingBendingProcessNew"/>
    <dgm:cxn modelId="{D90F48BA-4706-BD4D-A950-BAD60E98A29B}" type="presParOf" srcId="{8EFA1AA1-A091-334A-B8D5-4C9BF2D2CAD7}" destId="{BFAC7213-475A-6844-B245-7AD90D958F6A}" srcOrd="5" destOrd="0" presId="urn:microsoft.com/office/officeart/2016/7/layout/RepeatingBendingProcessNew"/>
    <dgm:cxn modelId="{A5169412-4B3A-794F-BF29-23A46385A436}" type="presParOf" srcId="{BFAC7213-475A-6844-B245-7AD90D958F6A}" destId="{9944959F-2AD6-FF4A-9D35-95A63F4D6648}" srcOrd="0" destOrd="0" presId="urn:microsoft.com/office/officeart/2016/7/layout/RepeatingBendingProcessNew"/>
    <dgm:cxn modelId="{F24107F0-6DE0-A549-9EFB-D0B08936647C}" type="presParOf" srcId="{8EFA1AA1-A091-334A-B8D5-4C9BF2D2CAD7}" destId="{0B656828-4C9A-9844-ACC9-C05B168B31AD}" srcOrd="6" destOrd="0" presId="urn:microsoft.com/office/officeart/2016/7/layout/RepeatingBendingProcessNew"/>
    <dgm:cxn modelId="{DC48E25F-78B9-834C-BF5B-03F978DCE761}" type="presParOf" srcId="{8EFA1AA1-A091-334A-B8D5-4C9BF2D2CAD7}" destId="{F67A6F19-5F86-C24A-90FF-191A3A79F9AA}" srcOrd="7" destOrd="0" presId="urn:microsoft.com/office/officeart/2016/7/layout/RepeatingBendingProcessNew"/>
    <dgm:cxn modelId="{8EF61092-3E20-C54A-BDF1-468039642C3F}" type="presParOf" srcId="{F67A6F19-5F86-C24A-90FF-191A3A79F9AA}" destId="{3E377C6A-2947-584A-900E-F40D913FA15B}" srcOrd="0" destOrd="0" presId="urn:microsoft.com/office/officeart/2016/7/layout/RepeatingBendingProcessNew"/>
    <dgm:cxn modelId="{319016FA-C38A-5A46-A70F-3CB7B65745BC}" type="presParOf" srcId="{8EFA1AA1-A091-334A-B8D5-4C9BF2D2CAD7}" destId="{B80BB26A-5640-D343-B2CA-8A03F14F26F4}"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FECBA-BE13-4CDA-BD7D-B416B2EBAE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960083-4871-47F7-8FB6-DE1939D83E20}">
      <dgm:prSet/>
      <dgm:spPr/>
      <dgm:t>
        <a:bodyPr/>
        <a:lstStyle/>
        <a:p>
          <a:r>
            <a:rPr lang="en-GB"/>
            <a:t>Teachers who can create a learner-centred environment where opportunities for all to succeed outweigh failure. </a:t>
          </a:r>
          <a:endParaRPr lang="en-US"/>
        </a:p>
      </dgm:t>
    </dgm:pt>
    <dgm:pt modelId="{5FC1D634-ADB3-4F4B-951E-B6A7D196DAE5}" type="parTrans" cxnId="{CA75F48F-1BA6-4616-B411-03B4B639A5A3}">
      <dgm:prSet/>
      <dgm:spPr/>
      <dgm:t>
        <a:bodyPr/>
        <a:lstStyle/>
        <a:p>
          <a:endParaRPr lang="en-US"/>
        </a:p>
      </dgm:t>
    </dgm:pt>
    <dgm:pt modelId="{771617C5-9555-4B95-AF46-53254C5DAD6A}" type="sibTrans" cxnId="{CA75F48F-1BA6-4616-B411-03B4B639A5A3}">
      <dgm:prSet/>
      <dgm:spPr/>
      <dgm:t>
        <a:bodyPr/>
        <a:lstStyle/>
        <a:p>
          <a:endParaRPr lang="en-US"/>
        </a:p>
      </dgm:t>
    </dgm:pt>
    <dgm:pt modelId="{1CE8C781-3E1D-46F6-BBA0-4E81723F2AE8}">
      <dgm:prSet/>
      <dgm:spPr/>
      <dgm:t>
        <a:bodyPr/>
        <a:lstStyle/>
        <a:p>
          <a:r>
            <a:rPr lang="en-GB" b="1"/>
            <a:t>How?</a:t>
          </a:r>
          <a:endParaRPr lang="en-US"/>
        </a:p>
      </dgm:t>
    </dgm:pt>
    <dgm:pt modelId="{24FB3B20-97BC-4EAB-9E8F-FD2933DA0842}" type="parTrans" cxnId="{A5411BBB-69A0-4FDD-8D57-ACDCE9BFA1BF}">
      <dgm:prSet/>
      <dgm:spPr/>
      <dgm:t>
        <a:bodyPr/>
        <a:lstStyle/>
        <a:p>
          <a:endParaRPr lang="en-US"/>
        </a:p>
      </dgm:t>
    </dgm:pt>
    <dgm:pt modelId="{2E2EDFF5-8925-4A88-BB01-AC74E4646629}" type="sibTrans" cxnId="{A5411BBB-69A0-4FDD-8D57-ACDCE9BFA1BF}">
      <dgm:prSet/>
      <dgm:spPr/>
      <dgm:t>
        <a:bodyPr/>
        <a:lstStyle/>
        <a:p>
          <a:endParaRPr lang="en-US"/>
        </a:p>
      </dgm:t>
    </dgm:pt>
    <dgm:pt modelId="{234AA084-5ED5-4789-903F-750B9ADFF2C4}">
      <dgm:prSet/>
      <dgm:spPr/>
      <dgm:t>
        <a:bodyPr/>
        <a:lstStyle/>
        <a:p>
          <a:r>
            <a:rPr lang="en-GB"/>
            <a:t>Knowing prior knowledge. </a:t>
          </a:r>
          <a:endParaRPr lang="en-US"/>
        </a:p>
      </dgm:t>
    </dgm:pt>
    <dgm:pt modelId="{233AA426-7946-4C48-9A4D-B856081CA8CD}" type="parTrans" cxnId="{780CE4FA-5072-4CB8-9904-E138CD3C95F6}">
      <dgm:prSet/>
      <dgm:spPr/>
      <dgm:t>
        <a:bodyPr/>
        <a:lstStyle/>
        <a:p>
          <a:endParaRPr lang="en-US"/>
        </a:p>
      </dgm:t>
    </dgm:pt>
    <dgm:pt modelId="{6DD9ECB3-8329-43BC-915B-61059F0FF37E}" type="sibTrans" cxnId="{780CE4FA-5072-4CB8-9904-E138CD3C95F6}">
      <dgm:prSet/>
      <dgm:spPr/>
      <dgm:t>
        <a:bodyPr/>
        <a:lstStyle/>
        <a:p>
          <a:endParaRPr lang="en-US"/>
        </a:p>
      </dgm:t>
    </dgm:pt>
    <dgm:pt modelId="{6E7247B7-FC6A-449C-9604-52B68899E8BD}">
      <dgm:prSet/>
      <dgm:spPr/>
      <dgm:t>
        <a:bodyPr/>
        <a:lstStyle/>
        <a:p>
          <a:r>
            <a:rPr lang="en-GB"/>
            <a:t>Teaching the knowledge needed to be successful in the next stage of education. </a:t>
          </a:r>
          <a:endParaRPr lang="en-US"/>
        </a:p>
      </dgm:t>
    </dgm:pt>
    <dgm:pt modelId="{2BD0F8A8-98FD-44F7-A89A-CFEBC2A90D6E}" type="parTrans" cxnId="{D4622810-B7B5-41D9-A66C-A766055F6C1E}">
      <dgm:prSet/>
      <dgm:spPr/>
      <dgm:t>
        <a:bodyPr/>
        <a:lstStyle/>
        <a:p>
          <a:endParaRPr lang="en-US"/>
        </a:p>
      </dgm:t>
    </dgm:pt>
    <dgm:pt modelId="{520152A8-045E-41A9-BDAA-011FEE87F615}" type="sibTrans" cxnId="{D4622810-B7B5-41D9-A66C-A766055F6C1E}">
      <dgm:prSet/>
      <dgm:spPr/>
      <dgm:t>
        <a:bodyPr/>
        <a:lstStyle/>
        <a:p>
          <a:endParaRPr lang="en-US"/>
        </a:p>
      </dgm:t>
    </dgm:pt>
    <dgm:pt modelId="{5C0441E5-3569-4E1B-BACC-E96D9BA097BC}">
      <dgm:prSet/>
      <dgm:spPr/>
      <dgm:t>
        <a:bodyPr/>
        <a:lstStyle/>
        <a:p>
          <a:r>
            <a:rPr lang="en-GB"/>
            <a:t>Setting tasks with appropriate challenge and scaffolding to enable success. </a:t>
          </a:r>
          <a:endParaRPr lang="en-US"/>
        </a:p>
      </dgm:t>
    </dgm:pt>
    <dgm:pt modelId="{036B1C1A-5186-4716-A60B-272F9BE91319}" type="parTrans" cxnId="{4C0C3EF1-E086-443A-9042-BABD66421E26}">
      <dgm:prSet/>
      <dgm:spPr/>
      <dgm:t>
        <a:bodyPr/>
        <a:lstStyle/>
        <a:p>
          <a:endParaRPr lang="en-US"/>
        </a:p>
      </dgm:t>
    </dgm:pt>
    <dgm:pt modelId="{A8B3802C-2518-4E44-9A06-9697E878C531}" type="sibTrans" cxnId="{4C0C3EF1-E086-443A-9042-BABD66421E26}">
      <dgm:prSet/>
      <dgm:spPr/>
      <dgm:t>
        <a:bodyPr/>
        <a:lstStyle/>
        <a:p>
          <a:endParaRPr lang="en-US"/>
        </a:p>
      </dgm:t>
    </dgm:pt>
    <dgm:pt modelId="{B4A80B70-055B-40D7-900B-393B9925A627}">
      <dgm:prSet/>
      <dgm:spPr/>
      <dgm:t>
        <a:bodyPr/>
        <a:lstStyle/>
        <a:p>
          <a:r>
            <a:rPr lang="en-GB"/>
            <a:t>This is the assess, plan, do, review cycle required for all learners. </a:t>
          </a:r>
          <a:endParaRPr lang="en-US"/>
        </a:p>
      </dgm:t>
    </dgm:pt>
    <dgm:pt modelId="{7C53FC9E-47A9-4CB7-A044-2B3663607A4B}" type="parTrans" cxnId="{BA0ABCEB-53F8-4B07-91C4-F936A8F43B67}">
      <dgm:prSet/>
      <dgm:spPr/>
      <dgm:t>
        <a:bodyPr/>
        <a:lstStyle/>
        <a:p>
          <a:endParaRPr lang="en-US"/>
        </a:p>
      </dgm:t>
    </dgm:pt>
    <dgm:pt modelId="{1E825A5C-4989-4A74-A6CF-7C5A0117D0AD}" type="sibTrans" cxnId="{BA0ABCEB-53F8-4B07-91C4-F936A8F43B67}">
      <dgm:prSet/>
      <dgm:spPr/>
      <dgm:t>
        <a:bodyPr/>
        <a:lstStyle/>
        <a:p>
          <a:endParaRPr lang="en-US"/>
        </a:p>
      </dgm:t>
    </dgm:pt>
    <dgm:pt modelId="{677D48EC-1BFD-43BE-9419-830C28BDA90A}" type="pres">
      <dgm:prSet presAssocID="{C04FECBA-BE13-4CDA-BD7D-B416B2EBAE3F}" presName="root" presStyleCnt="0">
        <dgm:presLayoutVars>
          <dgm:dir/>
          <dgm:resizeHandles val="exact"/>
        </dgm:presLayoutVars>
      </dgm:prSet>
      <dgm:spPr/>
    </dgm:pt>
    <dgm:pt modelId="{0D8F4392-2907-4D0C-8A37-C5E7B0311288}" type="pres">
      <dgm:prSet presAssocID="{46960083-4871-47F7-8FB6-DE1939D83E20}" presName="compNode" presStyleCnt="0"/>
      <dgm:spPr/>
    </dgm:pt>
    <dgm:pt modelId="{1923DD0E-0A9F-42E3-89E9-62FBD42C026B}" type="pres">
      <dgm:prSet presAssocID="{46960083-4871-47F7-8FB6-DE1939D83E20}" presName="bgRect" presStyleLbl="bgShp" presStyleIdx="0" presStyleCnt="6"/>
      <dgm:spPr/>
    </dgm:pt>
    <dgm:pt modelId="{85D5B751-8FF2-4276-AA13-1B514D01961B}" type="pres">
      <dgm:prSet presAssocID="{46960083-4871-47F7-8FB6-DE1939D83E2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BE149C0-EE9C-4B27-8215-2A13C1EADE7D}" type="pres">
      <dgm:prSet presAssocID="{46960083-4871-47F7-8FB6-DE1939D83E20}" presName="spaceRect" presStyleCnt="0"/>
      <dgm:spPr/>
    </dgm:pt>
    <dgm:pt modelId="{4953C249-7814-4C17-A180-B797A6FDBA5A}" type="pres">
      <dgm:prSet presAssocID="{46960083-4871-47F7-8FB6-DE1939D83E20}" presName="parTx" presStyleLbl="revTx" presStyleIdx="0" presStyleCnt="6">
        <dgm:presLayoutVars>
          <dgm:chMax val="0"/>
          <dgm:chPref val="0"/>
        </dgm:presLayoutVars>
      </dgm:prSet>
      <dgm:spPr/>
    </dgm:pt>
    <dgm:pt modelId="{26032FF2-1CEE-4439-9443-FEF4BB80873B}" type="pres">
      <dgm:prSet presAssocID="{771617C5-9555-4B95-AF46-53254C5DAD6A}" presName="sibTrans" presStyleCnt="0"/>
      <dgm:spPr/>
    </dgm:pt>
    <dgm:pt modelId="{E7C9B1DA-86BD-41CE-932F-EC4E97F22578}" type="pres">
      <dgm:prSet presAssocID="{1CE8C781-3E1D-46F6-BBA0-4E81723F2AE8}" presName="compNode" presStyleCnt="0"/>
      <dgm:spPr/>
    </dgm:pt>
    <dgm:pt modelId="{A54B1DC2-A7C8-4662-B3C8-A0C420145CA1}" type="pres">
      <dgm:prSet presAssocID="{1CE8C781-3E1D-46F6-BBA0-4E81723F2AE8}" presName="bgRect" presStyleLbl="bgShp" presStyleIdx="1" presStyleCnt="6"/>
      <dgm:spPr/>
    </dgm:pt>
    <dgm:pt modelId="{08CF3C42-3096-4D9D-BFFA-3C09AE1C7476}" type="pres">
      <dgm:prSet presAssocID="{1CE8C781-3E1D-46F6-BBA0-4E81723F2AE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edit card"/>
        </a:ext>
      </dgm:extLst>
    </dgm:pt>
    <dgm:pt modelId="{2DEF47A3-8DB2-43AD-8A8A-EDC481E1CB2B}" type="pres">
      <dgm:prSet presAssocID="{1CE8C781-3E1D-46F6-BBA0-4E81723F2AE8}" presName="spaceRect" presStyleCnt="0"/>
      <dgm:spPr/>
    </dgm:pt>
    <dgm:pt modelId="{8457CC85-A3FA-4FF0-9256-9CD727E67EA9}" type="pres">
      <dgm:prSet presAssocID="{1CE8C781-3E1D-46F6-BBA0-4E81723F2AE8}" presName="parTx" presStyleLbl="revTx" presStyleIdx="1" presStyleCnt="6">
        <dgm:presLayoutVars>
          <dgm:chMax val="0"/>
          <dgm:chPref val="0"/>
        </dgm:presLayoutVars>
      </dgm:prSet>
      <dgm:spPr/>
    </dgm:pt>
    <dgm:pt modelId="{1AD11179-A799-4B36-967E-CA9855DF3468}" type="pres">
      <dgm:prSet presAssocID="{2E2EDFF5-8925-4A88-BB01-AC74E4646629}" presName="sibTrans" presStyleCnt="0"/>
      <dgm:spPr/>
    </dgm:pt>
    <dgm:pt modelId="{7C2113A3-50FE-4BD5-A121-630915AA19D7}" type="pres">
      <dgm:prSet presAssocID="{234AA084-5ED5-4789-903F-750B9ADFF2C4}" presName="compNode" presStyleCnt="0"/>
      <dgm:spPr/>
    </dgm:pt>
    <dgm:pt modelId="{F17A4E7D-E277-4823-AB48-A5B30BE3A056}" type="pres">
      <dgm:prSet presAssocID="{234AA084-5ED5-4789-903F-750B9ADFF2C4}" presName="bgRect" presStyleLbl="bgShp" presStyleIdx="2" presStyleCnt="6"/>
      <dgm:spPr/>
    </dgm:pt>
    <dgm:pt modelId="{279F37F1-2B38-4B5F-B85A-680EBEA7E96C}" type="pres">
      <dgm:prSet presAssocID="{234AA084-5ED5-4789-903F-750B9ADFF2C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D87D26C-6F5D-4B68-B706-1EFC8137AAF9}" type="pres">
      <dgm:prSet presAssocID="{234AA084-5ED5-4789-903F-750B9ADFF2C4}" presName="spaceRect" presStyleCnt="0"/>
      <dgm:spPr/>
    </dgm:pt>
    <dgm:pt modelId="{5E01E5D1-110C-42AD-A2A7-06540F7EA9BC}" type="pres">
      <dgm:prSet presAssocID="{234AA084-5ED5-4789-903F-750B9ADFF2C4}" presName="parTx" presStyleLbl="revTx" presStyleIdx="2" presStyleCnt="6">
        <dgm:presLayoutVars>
          <dgm:chMax val="0"/>
          <dgm:chPref val="0"/>
        </dgm:presLayoutVars>
      </dgm:prSet>
      <dgm:spPr/>
    </dgm:pt>
    <dgm:pt modelId="{57808735-B13B-4268-A2B2-D072B7013372}" type="pres">
      <dgm:prSet presAssocID="{6DD9ECB3-8329-43BC-915B-61059F0FF37E}" presName="sibTrans" presStyleCnt="0"/>
      <dgm:spPr/>
    </dgm:pt>
    <dgm:pt modelId="{A933B8A0-2B27-4BA7-967B-C057974361ED}" type="pres">
      <dgm:prSet presAssocID="{6E7247B7-FC6A-449C-9604-52B68899E8BD}" presName="compNode" presStyleCnt="0"/>
      <dgm:spPr/>
    </dgm:pt>
    <dgm:pt modelId="{FB4E7256-51E9-4CA7-B636-4BF1D6E60588}" type="pres">
      <dgm:prSet presAssocID="{6E7247B7-FC6A-449C-9604-52B68899E8BD}" presName="bgRect" presStyleLbl="bgShp" presStyleIdx="3" presStyleCnt="6"/>
      <dgm:spPr/>
    </dgm:pt>
    <dgm:pt modelId="{9D86AEB6-6933-4B13-91C1-D13E1940A1FC}" type="pres">
      <dgm:prSet presAssocID="{6E7247B7-FC6A-449C-9604-52B68899E8B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B6FF74E8-D70B-4A16-A99E-8168A4C11EF7}" type="pres">
      <dgm:prSet presAssocID="{6E7247B7-FC6A-449C-9604-52B68899E8BD}" presName="spaceRect" presStyleCnt="0"/>
      <dgm:spPr/>
    </dgm:pt>
    <dgm:pt modelId="{5FE20BC7-9A72-4827-A60C-D2C07D596F3B}" type="pres">
      <dgm:prSet presAssocID="{6E7247B7-FC6A-449C-9604-52B68899E8BD}" presName="parTx" presStyleLbl="revTx" presStyleIdx="3" presStyleCnt="6">
        <dgm:presLayoutVars>
          <dgm:chMax val="0"/>
          <dgm:chPref val="0"/>
        </dgm:presLayoutVars>
      </dgm:prSet>
      <dgm:spPr/>
    </dgm:pt>
    <dgm:pt modelId="{030059FD-608B-4261-99AD-26A560F43DC4}" type="pres">
      <dgm:prSet presAssocID="{520152A8-045E-41A9-BDAA-011FEE87F615}" presName="sibTrans" presStyleCnt="0"/>
      <dgm:spPr/>
    </dgm:pt>
    <dgm:pt modelId="{CC055E95-7E2C-461C-BF10-3B71B13EC095}" type="pres">
      <dgm:prSet presAssocID="{5C0441E5-3569-4E1B-BACC-E96D9BA097BC}" presName="compNode" presStyleCnt="0"/>
      <dgm:spPr/>
    </dgm:pt>
    <dgm:pt modelId="{2748886D-FB95-4643-BB99-3AAC7307FE04}" type="pres">
      <dgm:prSet presAssocID="{5C0441E5-3569-4E1B-BACC-E96D9BA097BC}" presName="bgRect" presStyleLbl="bgShp" presStyleIdx="4" presStyleCnt="6"/>
      <dgm:spPr/>
    </dgm:pt>
    <dgm:pt modelId="{710A3A5C-274B-4ED8-8C2F-9AB76123829C}" type="pres">
      <dgm:prSet presAssocID="{5C0441E5-3569-4E1B-BACC-E96D9BA097B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3E5BEC9A-DB73-41AB-96E1-84851A78AF09}" type="pres">
      <dgm:prSet presAssocID="{5C0441E5-3569-4E1B-BACC-E96D9BA097BC}" presName="spaceRect" presStyleCnt="0"/>
      <dgm:spPr/>
    </dgm:pt>
    <dgm:pt modelId="{F8698092-99C6-4ED8-8C8C-C4C9FC615115}" type="pres">
      <dgm:prSet presAssocID="{5C0441E5-3569-4E1B-BACC-E96D9BA097BC}" presName="parTx" presStyleLbl="revTx" presStyleIdx="4" presStyleCnt="6">
        <dgm:presLayoutVars>
          <dgm:chMax val="0"/>
          <dgm:chPref val="0"/>
        </dgm:presLayoutVars>
      </dgm:prSet>
      <dgm:spPr/>
    </dgm:pt>
    <dgm:pt modelId="{D66E5D28-6AE2-4A90-BA2F-8A9C76EBBA99}" type="pres">
      <dgm:prSet presAssocID="{A8B3802C-2518-4E44-9A06-9697E878C531}" presName="sibTrans" presStyleCnt="0"/>
      <dgm:spPr/>
    </dgm:pt>
    <dgm:pt modelId="{79DF1143-5C74-40C4-84E3-FC483CEB3D64}" type="pres">
      <dgm:prSet presAssocID="{B4A80B70-055B-40D7-900B-393B9925A627}" presName="compNode" presStyleCnt="0"/>
      <dgm:spPr/>
    </dgm:pt>
    <dgm:pt modelId="{917B1394-69BF-4824-9A7D-D84C649143BA}" type="pres">
      <dgm:prSet presAssocID="{B4A80B70-055B-40D7-900B-393B9925A627}" presName="bgRect" presStyleLbl="bgShp" presStyleIdx="5" presStyleCnt="6"/>
      <dgm:spPr/>
    </dgm:pt>
    <dgm:pt modelId="{4CE21040-B4BC-458F-9E85-30E85F4F7F66}" type="pres">
      <dgm:prSet presAssocID="{B4A80B70-055B-40D7-900B-393B9925A62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row Circle"/>
        </a:ext>
      </dgm:extLst>
    </dgm:pt>
    <dgm:pt modelId="{8733F12F-A298-408C-A455-C4840064D1C7}" type="pres">
      <dgm:prSet presAssocID="{B4A80B70-055B-40D7-900B-393B9925A627}" presName="spaceRect" presStyleCnt="0"/>
      <dgm:spPr/>
    </dgm:pt>
    <dgm:pt modelId="{E66ED2C3-A104-4F1A-8595-68A4FE23E5AF}" type="pres">
      <dgm:prSet presAssocID="{B4A80B70-055B-40D7-900B-393B9925A627}" presName="parTx" presStyleLbl="revTx" presStyleIdx="5" presStyleCnt="6">
        <dgm:presLayoutVars>
          <dgm:chMax val="0"/>
          <dgm:chPref val="0"/>
        </dgm:presLayoutVars>
      </dgm:prSet>
      <dgm:spPr/>
    </dgm:pt>
  </dgm:ptLst>
  <dgm:cxnLst>
    <dgm:cxn modelId="{D4622810-B7B5-41D9-A66C-A766055F6C1E}" srcId="{C04FECBA-BE13-4CDA-BD7D-B416B2EBAE3F}" destId="{6E7247B7-FC6A-449C-9604-52B68899E8BD}" srcOrd="3" destOrd="0" parTransId="{2BD0F8A8-98FD-44F7-A89A-CFEBC2A90D6E}" sibTransId="{520152A8-045E-41A9-BDAA-011FEE87F615}"/>
    <dgm:cxn modelId="{4E02BC2B-A3EE-47CC-8B8E-341A8A65FF99}" type="presOf" srcId="{6E7247B7-FC6A-449C-9604-52B68899E8BD}" destId="{5FE20BC7-9A72-4827-A60C-D2C07D596F3B}" srcOrd="0" destOrd="0" presId="urn:microsoft.com/office/officeart/2018/2/layout/IconVerticalSolidList"/>
    <dgm:cxn modelId="{AEE21B3B-A1D4-4407-9A98-B86CAA1BE086}" type="presOf" srcId="{C04FECBA-BE13-4CDA-BD7D-B416B2EBAE3F}" destId="{677D48EC-1BFD-43BE-9419-830C28BDA90A}" srcOrd="0" destOrd="0" presId="urn:microsoft.com/office/officeart/2018/2/layout/IconVerticalSolidList"/>
    <dgm:cxn modelId="{ADA9B83E-10C5-4C8C-B959-192637EE891C}" type="presOf" srcId="{234AA084-5ED5-4789-903F-750B9ADFF2C4}" destId="{5E01E5D1-110C-42AD-A2A7-06540F7EA9BC}" srcOrd="0" destOrd="0" presId="urn:microsoft.com/office/officeart/2018/2/layout/IconVerticalSolidList"/>
    <dgm:cxn modelId="{7DDEAC4E-7715-42DC-9FD5-8C8842893199}" type="presOf" srcId="{46960083-4871-47F7-8FB6-DE1939D83E20}" destId="{4953C249-7814-4C17-A180-B797A6FDBA5A}" srcOrd="0" destOrd="0" presId="urn:microsoft.com/office/officeart/2018/2/layout/IconVerticalSolidList"/>
    <dgm:cxn modelId="{85FE5F72-3CF9-4F94-AD7E-EDB01C98F83F}" type="presOf" srcId="{5C0441E5-3569-4E1B-BACC-E96D9BA097BC}" destId="{F8698092-99C6-4ED8-8C8C-C4C9FC615115}" srcOrd="0" destOrd="0" presId="urn:microsoft.com/office/officeart/2018/2/layout/IconVerticalSolidList"/>
    <dgm:cxn modelId="{A0E7F083-09CD-4AC2-8150-459EABE8E409}" type="presOf" srcId="{B4A80B70-055B-40D7-900B-393B9925A627}" destId="{E66ED2C3-A104-4F1A-8595-68A4FE23E5AF}" srcOrd="0" destOrd="0" presId="urn:microsoft.com/office/officeart/2018/2/layout/IconVerticalSolidList"/>
    <dgm:cxn modelId="{CA75F48F-1BA6-4616-B411-03B4B639A5A3}" srcId="{C04FECBA-BE13-4CDA-BD7D-B416B2EBAE3F}" destId="{46960083-4871-47F7-8FB6-DE1939D83E20}" srcOrd="0" destOrd="0" parTransId="{5FC1D634-ADB3-4F4B-951E-B6A7D196DAE5}" sibTransId="{771617C5-9555-4B95-AF46-53254C5DAD6A}"/>
    <dgm:cxn modelId="{A5411BBB-69A0-4FDD-8D57-ACDCE9BFA1BF}" srcId="{C04FECBA-BE13-4CDA-BD7D-B416B2EBAE3F}" destId="{1CE8C781-3E1D-46F6-BBA0-4E81723F2AE8}" srcOrd="1" destOrd="0" parTransId="{24FB3B20-97BC-4EAB-9E8F-FD2933DA0842}" sibTransId="{2E2EDFF5-8925-4A88-BB01-AC74E4646629}"/>
    <dgm:cxn modelId="{E44F16CE-F94B-4428-8EAF-648E79ADE8CF}" type="presOf" srcId="{1CE8C781-3E1D-46F6-BBA0-4E81723F2AE8}" destId="{8457CC85-A3FA-4FF0-9256-9CD727E67EA9}" srcOrd="0" destOrd="0" presId="urn:microsoft.com/office/officeart/2018/2/layout/IconVerticalSolidList"/>
    <dgm:cxn modelId="{BA0ABCEB-53F8-4B07-91C4-F936A8F43B67}" srcId="{C04FECBA-BE13-4CDA-BD7D-B416B2EBAE3F}" destId="{B4A80B70-055B-40D7-900B-393B9925A627}" srcOrd="5" destOrd="0" parTransId="{7C53FC9E-47A9-4CB7-A044-2B3663607A4B}" sibTransId="{1E825A5C-4989-4A74-A6CF-7C5A0117D0AD}"/>
    <dgm:cxn modelId="{4C0C3EF1-E086-443A-9042-BABD66421E26}" srcId="{C04FECBA-BE13-4CDA-BD7D-B416B2EBAE3F}" destId="{5C0441E5-3569-4E1B-BACC-E96D9BA097BC}" srcOrd="4" destOrd="0" parTransId="{036B1C1A-5186-4716-A60B-272F9BE91319}" sibTransId="{A8B3802C-2518-4E44-9A06-9697E878C531}"/>
    <dgm:cxn modelId="{780CE4FA-5072-4CB8-9904-E138CD3C95F6}" srcId="{C04FECBA-BE13-4CDA-BD7D-B416B2EBAE3F}" destId="{234AA084-5ED5-4789-903F-750B9ADFF2C4}" srcOrd="2" destOrd="0" parTransId="{233AA426-7946-4C48-9A4D-B856081CA8CD}" sibTransId="{6DD9ECB3-8329-43BC-915B-61059F0FF37E}"/>
    <dgm:cxn modelId="{8A0BE754-CFB0-40D5-AAF5-A0E1B66701E9}" type="presParOf" srcId="{677D48EC-1BFD-43BE-9419-830C28BDA90A}" destId="{0D8F4392-2907-4D0C-8A37-C5E7B0311288}" srcOrd="0" destOrd="0" presId="urn:microsoft.com/office/officeart/2018/2/layout/IconVerticalSolidList"/>
    <dgm:cxn modelId="{4C6B142D-9341-4FD4-A29A-A674170C14E2}" type="presParOf" srcId="{0D8F4392-2907-4D0C-8A37-C5E7B0311288}" destId="{1923DD0E-0A9F-42E3-89E9-62FBD42C026B}" srcOrd="0" destOrd="0" presId="urn:microsoft.com/office/officeart/2018/2/layout/IconVerticalSolidList"/>
    <dgm:cxn modelId="{B1F4A874-66F2-46D0-A4E6-B367041315C3}" type="presParOf" srcId="{0D8F4392-2907-4D0C-8A37-C5E7B0311288}" destId="{85D5B751-8FF2-4276-AA13-1B514D01961B}" srcOrd="1" destOrd="0" presId="urn:microsoft.com/office/officeart/2018/2/layout/IconVerticalSolidList"/>
    <dgm:cxn modelId="{303E3F01-2058-4B45-A5E9-346803C62A8C}" type="presParOf" srcId="{0D8F4392-2907-4D0C-8A37-C5E7B0311288}" destId="{CBE149C0-EE9C-4B27-8215-2A13C1EADE7D}" srcOrd="2" destOrd="0" presId="urn:microsoft.com/office/officeart/2018/2/layout/IconVerticalSolidList"/>
    <dgm:cxn modelId="{DC1AA460-B862-448A-B3FA-95927BC613FB}" type="presParOf" srcId="{0D8F4392-2907-4D0C-8A37-C5E7B0311288}" destId="{4953C249-7814-4C17-A180-B797A6FDBA5A}" srcOrd="3" destOrd="0" presId="urn:microsoft.com/office/officeart/2018/2/layout/IconVerticalSolidList"/>
    <dgm:cxn modelId="{C79B636E-78EF-489C-AF7C-550828DE1E9B}" type="presParOf" srcId="{677D48EC-1BFD-43BE-9419-830C28BDA90A}" destId="{26032FF2-1CEE-4439-9443-FEF4BB80873B}" srcOrd="1" destOrd="0" presId="urn:microsoft.com/office/officeart/2018/2/layout/IconVerticalSolidList"/>
    <dgm:cxn modelId="{EB7DFE9A-E708-43D7-AC8A-82C57ED7A8A1}" type="presParOf" srcId="{677D48EC-1BFD-43BE-9419-830C28BDA90A}" destId="{E7C9B1DA-86BD-41CE-932F-EC4E97F22578}" srcOrd="2" destOrd="0" presId="urn:microsoft.com/office/officeart/2018/2/layout/IconVerticalSolidList"/>
    <dgm:cxn modelId="{F8BA3D4D-A9D4-4D10-ADED-B8B9C448C4E0}" type="presParOf" srcId="{E7C9B1DA-86BD-41CE-932F-EC4E97F22578}" destId="{A54B1DC2-A7C8-4662-B3C8-A0C420145CA1}" srcOrd="0" destOrd="0" presId="urn:microsoft.com/office/officeart/2018/2/layout/IconVerticalSolidList"/>
    <dgm:cxn modelId="{C7B41B2D-7251-4EFF-9160-11A4C71321C4}" type="presParOf" srcId="{E7C9B1DA-86BD-41CE-932F-EC4E97F22578}" destId="{08CF3C42-3096-4D9D-BFFA-3C09AE1C7476}" srcOrd="1" destOrd="0" presId="urn:microsoft.com/office/officeart/2018/2/layout/IconVerticalSolidList"/>
    <dgm:cxn modelId="{6924F109-7FD0-49EA-9595-F7D4B50381AD}" type="presParOf" srcId="{E7C9B1DA-86BD-41CE-932F-EC4E97F22578}" destId="{2DEF47A3-8DB2-43AD-8A8A-EDC481E1CB2B}" srcOrd="2" destOrd="0" presId="urn:microsoft.com/office/officeart/2018/2/layout/IconVerticalSolidList"/>
    <dgm:cxn modelId="{13B06BD2-2134-4417-89D0-D084AA8045A7}" type="presParOf" srcId="{E7C9B1DA-86BD-41CE-932F-EC4E97F22578}" destId="{8457CC85-A3FA-4FF0-9256-9CD727E67EA9}" srcOrd="3" destOrd="0" presId="urn:microsoft.com/office/officeart/2018/2/layout/IconVerticalSolidList"/>
    <dgm:cxn modelId="{47065CD0-3C50-40EE-B4A5-B236E7605D2D}" type="presParOf" srcId="{677D48EC-1BFD-43BE-9419-830C28BDA90A}" destId="{1AD11179-A799-4B36-967E-CA9855DF3468}" srcOrd="3" destOrd="0" presId="urn:microsoft.com/office/officeart/2018/2/layout/IconVerticalSolidList"/>
    <dgm:cxn modelId="{2F239B0B-FC72-4713-B170-D76114653CF0}" type="presParOf" srcId="{677D48EC-1BFD-43BE-9419-830C28BDA90A}" destId="{7C2113A3-50FE-4BD5-A121-630915AA19D7}" srcOrd="4" destOrd="0" presId="urn:microsoft.com/office/officeart/2018/2/layout/IconVerticalSolidList"/>
    <dgm:cxn modelId="{415FD885-79F6-4A26-BAFF-4506CB12A7D1}" type="presParOf" srcId="{7C2113A3-50FE-4BD5-A121-630915AA19D7}" destId="{F17A4E7D-E277-4823-AB48-A5B30BE3A056}" srcOrd="0" destOrd="0" presId="urn:microsoft.com/office/officeart/2018/2/layout/IconVerticalSolidList"/>
    <dgm:cxn modelId="{56497035-DC8D-4354-9000-02F7075321F3}" type="presParOf" srcId="{7C2113A3-50FE-4BD5-A121-630915AA19D7}" destId="{279F37F1-2B38-4B5F-B85A-680EBEA7E96C}" srcOrd="1" destOrd="0" presId="urn:microsoft.com/office/officeart/2018/2/layout/IconVerticalSolidList"/>
    <dgm:cxn modelId="{C876F44E-C437-400D-A230-B9DA7A1F0738}" type="presParOf" srcId="{7C2113A3-50FE-4BD5-A121-630915AA19D7}" destId="{ED87D26C-6F5D-4B68-B706-1EFC8137AAF9}" srcOrd="2" destOrd="0" presId="urn:microsoft.com/office/officeart/2018/2/layout/IconVerticalSolidList"/>
    <dgm:cxn modelId="{B5B32A35-C5BE-43CC-8876-0B52C1EF21BB}" type="presParOf" srcId="{7C2113A3-50FE-4BD5-A121-630915AA19D7}" destId="{5E01E5D1-110C-42AD-A2A7-06540F7EA9BC}" srcOrd="3" destOrd="0" presId="urn:microsoft.com/office/officeart/2018/2/layout/IconVerticalSolidList"/>
    <dgm:cxn modelId="{8ADE315F-8AD1-4AAC-BFB4-12D0122238B7}" type="presParOf" srcId="{677D48EC-1BFD-43BE-9419-830C28BDA90A}" destId="{57808735-B13B-4268-A2B2-D072B7013372}" srcOrd="5" destOrd="0" presId="urn:microsoft.com/office/officeart/2018/2/layout/IconVerticalSolidList"/>
    <dgm:cxn modelId="{D1814A0C-F575-4DE3-813A-4EBC374902A5}" type="presParOf" srcId="{677D48EC-1BFD-43BE-9419-830C28BDA90A}" destId="{A933B8A0-2B27-4BA7-967B-C057974361ED}" srcOrd="6" destOrd="0" presId="urn:microsoft.com/office/officeart/2018/2/layout/IconVerticalSolidList"/>
    <dgm:cxn modelId="{21953015-C2D0-408F-A547-830A7E18F7A1}" type="presParOf" srcId="{A933B8A0-2B27-4BA7-967B-C057974361ED}" destId="{FB4E7256-51E9-4CA7-B636-4BF1D6E60588}" srcOrd="0" destOrd="0" presId="urn:microsoft.com/office/officeart/2018/2/layout/IconVerticalSolidList"/>
    <dgm:cxn modelId="{CA76DAEC-557D-44F7-9A60-4FF066AA0E3D}" type="presParOf" srcId="{A933B8A0-2B27-4BA7-967B-C057974361ED}" destId="{9D86AEB6-6933-4B13-91C1-D13E1940A1FC}" srcOrd="1" destOrd="0" presId="urn:microsoft.com/office/officeart/2018/2/layout/IconVerticalSolidList"/>
    <dgm:cxn modelId="{9722C1DB-662A-4CBE-A18D-11186FBAA295}" type="presParOf" srcId="{A933B8A0-2B27-4BA7-967B-C057974361ED}" destId="{B6FF74E8-D70B-4A16-A99E-8168A4C11EF7}" srcOrd="2" destOrd="0" presId="urn:microsoft.com/office/officeart/2018/2/layout/IconVerticalSolidList"/>
    <dgm:cxn modelId="{5054877A-926B-4B3F-88D8-3A3F40E671BF}" type="presParOf" srcId="{A933B8A0-2B27-4BA7-967B-C057974361ED}" destId="{5FE20BC7-9A72-4827-A60C-D2C07D596F3B}" srcOrd="3" destOrd="0" presId="urn:microsoft.com/office/officeart/2018/2/layout/IconVerticalSolidList"/>
    <dgm:cxn modelId="{498D204B-1CF9-41CF-B148-FE013442CC33}" type="presParOf" srcId="{677D48EC-1BFD-43BE-9419-830C28BDA90A}" destId="{030059FD-608B-4261-99AD-26A560F43DC4}" srcOrd="7" destOrd="0" presId="urn:microsoft.com/office/officeart/2018/2/layout/IconVerticalSolidList"/>
    <dgm:cxn modelId="{59F0AB90-128E-4B7D-86A5-FB3FE8BDA785}" type="presParOf" srcId="{677D48EC-1BFD-43BE-9419-830C28BDA90A}" destId="{CC055E95-7E2C-461C-BF10-3B71B13EC095}" srcOrd="8" destOrd="0" presId="urn:microsoft.com/office/officeart/2018/2/layout/IconVerticalSolidList"/>
    <dgm:cxn modelId="{19E2420C-0C2F-48BA-8492-BB7E8C854708}" type="presParOf" srcId="{CC055E95-7E2C-461C-BF10-3B71B13EC095}" destId="{2748886D-FB95-4643-BB99-3AAC7307FE04}" srcOrd="0" destOrd="0" presId="urn:microsoft.com/office/officeart/2018/2/layout/IconVerticalSolidList"/>
    <dgm:cxn modelId="{D09CBEF0-C859-47AF-B206-3E56FBE53E3C}" type="presParOf" srcId="{CC055E95-7E2C-461C-BF10-3B71B13EC095}" destId="{710A3A5C-274B-4ED8-8C2F-9AB76123829C}" srcOrd="1" destOrd="0" presId="urn:microsoft.com/office/officeart/2018/2/layout/IconVerticalSolidList"/>
    <dgm:cxn modelId="{D4664EAF-666E-44AF-87B9-9AFD4ABDA2AB}" type="presParOf" srcId="{CC055E95-7E2C-461C-BF10-3B71B13EC095}" destId="{3E5BEC9A-DB73-41AB-96E1-84851A78AF09}" srcOrd="2" destOrd="0" presId="urn:microsoft.com/office/officeart/2018/2/layout/IconVerticalSolidList"/>
    <dgm:cxn modelId="{751A8E2F-0C5A-44C3-9DD1-56CD99F8BA98}" type="presParOf" srcId="{CC055E95-7E2C-461C-BF10-3B71B13EC095}" destId="{F8698092-99C6-4ED8-8C8C-C4C9FC615115}" srcOrd="3" destOrd="0" presId="urn:microsoft.com/office/officeart/2018/2/layout/IconVerticalSolidList"/>
    <dgm:cxn modelId="{C0F99E04-EDDB-4660-A128-65148719BD9E}" type="presParOf" srcId="{677D48EC-1BFD-43BE-9419-830C28BDA90A}" destId="{D66E5D28-6AE2-4A90-BA2F-8A9C76EBBA99}" srcOrd="9" destOrd="0" presId="urn:microsoft.com/office/officeart/2018/2/layout/IconVerticalSolidList"/>
    <dgm:cxn modelId="{B0AFC8FE-A964-4FED-A71F-1521990B85A8}" type="presParOf" srcId="{677D48EC-1BFD-43BE-9419-830C28BDA90A}" destId="{79DF1143-5C74-40C4-84E3-FC483CEB3D64}" srcOrd="10" destOrd="0" presId="urn:microsoft.com/office/officeart/2018/2/layout/IconVerticalSolidList"/>
    <dgm:cxn modelId="{4EFB0556-7252-4CB0-BAD3-A719FD274B8B}" type="presParOf" srcId="{79DF1143-5C74-40C4-84E3-FC483CEB3D64}" destId="{917B1394-69BF-4824-9A7D-D84C649143BA}" srcOrd="0" destOrd="0" presId="urn:microsoft.com/office/officeart/2018/2/layout/IconVerticalSolidList"/>
    <dgm:cxn modelId="{F2B88850-29B7-4CF6-96A5-A68EBF7CCC0B}" type="presParOf" srcId="{79DF1143-5C74-40C4-84E3-FC483CEB3D64}" destId="{4CE21040-B4BC-458F-9E85-30E85F4F7F66}" srcOrd="1" destOrd="0" presId="urn:microsoft.com/office/officeart/2018/2/layout/IconVerticalSolidList"/>
    <dgm:cxn modelId="{38578250-AEDC-4B89-ABFE-479C84E11420}" type="presParOf" srcId="{79DF1143-5C74-40C4-84E3-FC483CEB3D64}" destId="{8733F12F-A298-408C-A455-C4840064D1C7}" srcOrd="2" destOrd="0" presId="urn:microsoft.com/office/officeart/2018/2/layout/IconVerticalSolidList"/>
    <dgm:cxn modelId="{3DDC3A93-38A2-4F43-B577-C894EA4992FA}" type="presParOf" srcId="{79DF1143-5C74-40C4-84E3-FC483CEB3D64}" destId="{E66ED2C3-A104-4F1A-8595-68A4FE23E5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C8BB0-ACF9-234F-AE9C-EF3F765FB267}">
      <dsp:nvSpPr>
        <dsp:cNvPr id="0" name=""/>
        <dsp:cNvSpPr/>
      </dsp:nvSpPr>
      <dsp:spPr>
        <a:xfrm>
          <a:off x="672633" y="0"/>
          <a:ext cx="5243992" cy="524399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DEE5D-2B07-154D-AD09-EEA9553BB6BE}">
      <dsp:nvSpPr>
        <dsp:cNvPr id="0" name=""/>
        <dsp:cNvSpPr/>
      </dsp:nvSpPr>
      <dsp:spPr>
        <a:xfrm>
          <a:off x="1170812" y="498179"/>
          <a:ext cx="2045157" cy="204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Children and young people learn when they feel safe, secure and have positive, trusting relationships with their teachers and peers. </a:t>
          </a:r>
          <a:endParaRPr lang="en-US" sz="1200" kern="1200"/>
        </a:p>
      </dsp:txBody>
      <dsp:txXfrm>
        <a:off x="1270648" y="598015"/>
        <a:ext cx="1845485" cy="1845485"/>
      </dsp:txXfrm>
    </dsp:sp>
    <dsp:sp modelId="{2E6F8A53-CEAA-3A47-AB06-43D62B09CB45}">
      <dsp:nvSpPr>
        <dsp:cNvPr id="0" name=""/>
        <dsp:cNvSpPr/>
      </dsp:nvSpPr>
      <dsp:spPr>
        <a:xfrm>
          <a:off x="3373289" y="498179"/>
          <a:ext cx="2045157" cy="20451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 child or young person’s relationship with teachers and support staff, and the sense of belonging created by a whole school ethos, acts as a secure base.   </a:t>
          </a:r>
          <a:r>
            <a:rPr lang="en-GB" sz="1200" i="1" kern="1200"/>
            <a:t>N.B. Link to prior learning regarding ethos.</a:t>
          </a:r>
          <a:endParaRPr lang="en-US" sz="1200" kern="1200"/>
        </a:p>
      </dsp:txBody>
      <dsp:txXfrm>
        <a:off x="3473125" y="598015"/>
        <a:ext cx="1845485" cy="1845485"/>
      </dsp:txXfrm>
    </dsp:sp>
    <dsp:sp modelId="{1A684375-0530-9240-94EB-5E23A7BBF58C}">
      <dsp:nvSpPr>
        <dsp:cNvPr id="0" name=""/>
        <dsp:cNvSpPr/>
      </dsp:nvSpPr>
      <dsp:spPr>
        <a:xfrm>
          <a:off x="1170812" y="2700656"/>
          <a:ext cx="2045157" cy="20451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From here, the child or young person can explore their learning, knowing they can return to where they feel safe if something is challenging. </a:t>
          </a:r>
          <a:endParaRPr lang="en-US" sz="1200" kern="1200"/>
        </a:p>
      </dsp:txBody>
      <dsp:txXfrm>
        <a:off x="1270648" y="2800492"/>
        <a:ext cx="1845485" cy="1845485"/>
      </dsp:txXfrm>
    </dsp:sp>
    <dsp:sp modelId="{8C87158B-FD7C-C240-A03E-8C4FB49266A1}">
      <dsp:nvSpPr>
        <dsp:cNvPr id="0" name=""/>
        <dsp:cNvSpPr/>
      </dsp:nvSpPr>
      <dsp:spPr>
        <a:xfrm>
          <a:off x="3373289" y="2700656"/>
          <a:ext cx="2045157" cy="2045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Close and supportive relationships with teachers have the potential to mitigate the risk of negative outcomes for children and young people who may otherwise have had difficulty succeeding in school. </a:t>
          </a:r>
          <a:endParaRPr lang="en-US" sz="1200" kern="1200"/>
        </a:p>
      </dsp:txBody>
      <dsp:txXfrm>
        <a:off x="3473125" y="2800492"/>
        <a:ext cx="1845485" cy="1845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3126-05E7-084B-A4D5-CE10C4C2E53C}">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2D0EC178-6198-894C-93D5-2B1050E84ADF}">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GB" sz="2000" kern="1200"/>
            <a:t>Pupils observe behaviours that they see in their environment and try them out.</a:t>
          </a:r>
          <a:endParaRPr lang="en-US" sz="2000" kern="1200"/>
        </a:p>
      </dsp:txBody>
      <dsp:txXfrm>
        <a:off x="8061" y="5979"/>
        <a:ext cx="3034531" cy="1820718"/>
      </dsp:txXfrm>
    </dsp:sp>
    <dsp:sp modelId="{9E52E214-060B-DD4D-B815-A597891BCA37}">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9B73C05-8FC8-4444-B9F8-ED2CA156E03D}">
      <dsp:nvSpPr>
        <dsp:cNvPr id="0" name=""/>
        <dsp:cNvSpPr/>
      </dsp:nvSpPr>
      <dsp:spPr>
        <a:xfrm>
          <a:off x="3740534" y="5979"/>
          <a:ext cx="3034531" cy="182071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GB" sz="2000" kern="1200"/>
            <a:t>How can you demonstrate to your class that it is okay to get things wrong when learning? Role model.</a:t>
          </a:r>
          <a:endParaRPr lang="en-US" sz="2000" kern="1200"/>
        </a:p>
      </dsp:txBody>
      <dsp:txXfrm>
        <a:off x="3740534" y="5979"/>
        <a:ext cx="3034531" cy="1820718"/>
      </dsp:txXfrm>
    </dsp:sp>
    <dsp:sp modelId="{BFAC7213-475A-6844-B245-7AD90D958F6A}">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B4E38C17-FE07-0C4E-8875-0B4CC1FBBB79}">
      <dsp:nvSpPr>
        <dsp:cNvPr id="0" name=""/>
        <dsp:cNvSpPr/>
      </dsp:nvSpPr>
      <dsp:spPr>
        <a:xfrm>
          <a:off x="7473007" y="5979"/>
          <a:ext cx="3034531" cy="182071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GB" sz="2000" kern="1200"/>
            <a:t>How do you demonstrate good listening? Role model. </a:t>
          </a:r>
          <a:endParaRPr lang="en-US" sz="2000" kern="1200"/>
        </a:p>
      </dsp:txBody>
      <dsp:txXfrm>
        <a:off x="7473007" y="5979"/>
        <a:ext cx="3034531" cy="1820718"/>
      </dsp:txXfrm>
    </dsp:sp>
    <dsp:sp modelId="{F67A6F19-5F86-C24A-90FF-191A3A79F9A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0B656828-4C9A-9844-ACC9-C05B168B31AD}">
      <dsp:nvSpPr>
        <dsp:cNvPr id="0" name=""/>
        <dsp:cNvSpPr/>
      </dsp:nvSpPr>
      <dsp:spPr>
        <a:xfrm>
          <a:off x="8061" y="2524640"/>
          <a:ext cx="3034531" cy="182071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GB" sz="2000" kern="1200"/>
            <a:t>Do you demonstrate how to tolerate uncertainty in knowledge when you do not know an answer immediately? Role model. </a:t>
          </a:r>
          <a:endParaRPr lang="en-US" sz="2000" kern="1200"/>
        </a:p>
      </dsp:txBody>
      <dsp:txXfrm>
        <a:off x="8061" y="2524640"/>
        <a:ext cx="3034531" cy="1820718"/>
      </dsp:txXfrm>
    </dsp:sp>
    <dsp:sp modelId="{B80BB26A-5640-D343-B2CA-8A03F14F26F4}">
      <dsp:nvSpPr>
        <dsp:cNvPr id="0" name=""/>
        <dsp:cNvSpPr/>
      </dsp:nvSpPr>
      <dsp:spPr>
        <a:xfrm>
          <a:off x="3740534"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en-GB" sz="2000" kern="1200"/>
            <a:t>How can you demonstrate perseverance with a task or building effective rapport? Role model. </a:t>
          </a:r>
          <a:endParaRPr lang="en-US" sz="2000" kern="1200"/>
        </a:p>
      </dsp:txBody>
      <dsp:txXfrm>
        <a:off x="3740534"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DD0E-0A9F-42E3-89E9-62FBD42C026B}">
      <dsp:nvSpPr>
        <dsp:cNvPr id="0" name=""/>
        <dsp:cNvSpPr/>
      </dsp:nvSpPr>
      <dsp:spPr>
        <a:xfrm>
          <a:off x="0" y="1696"/>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5B751-8FF2-4276-AA13-1B514D01961B}">
      <dsp:nvSpPr>
        <dsp:cNvPr id="0" name=""/>
        <dsp:cNvSpPr/>
      </dsp:nvSpPr>
      <dsp:spPr>
        <a:xfrm>
          <a:off x="218659" y="164335"/>
          <a:ext cx="397562" cy="397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3C249-7814-4C17-A180-B797A6FDBA5A}">
      <dsp:nvSpPr>
        <dsp:cNvPr id="0" name=""/>
        <dsp:cNvSpPr/>
      </dsp:nvSpPr>
      <dsp:spPr>
        <a:xfrm>
          <a:off x="834881" y="1696"/>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kern="1200"/>
            <a:t>Teachers who can create a learner-centred environment where opportunities for all to succeed outweigh failure. </a:t>
          </a:r>
          <a:endParaRPr lang="en-US" sz="1900" kern="1200"/>
        </a:p>
      </dsp:txBody>
      <dsp:txXfrm>
        <a:off x="834881" y="1696"/>
        <a:ext cx="5754378" cy="722841"/>
      </dsp:txXfrm>
    </dsp:sp>
    <dsp:sp modelId="{A54B1DC2-A7C8-4662-B3C8-A0C420145CA1}">
      <dsp:nvSpPr>
        <dsp:cNvPr id="0" name=""/>
        <dsp:cNvSpPr/>
      </dsp:nvSpPr>
      <dsp:spPr>
        <a:xfrm>
          <a:off x="0" y="905248"/>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F3C42-3096-4D9D-BFFA-3C09AE1C7476}">
      <dsp:nvSpPr>
        <dsp:cNvPr id="0" name=""/>
        <dsp:cNvSpPr/>
      </dsp:nvSpPr>
      <dsp:spPr>
        <a:xfrm>
          <a:off x="218659" y="1067887"/>
          <a:ext cx="397562" cy="397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57CC85-A3FA-4FF0-9256-9CD727E67EA9}">
      <dsp:nvSpPr>
        <dsp:cNvPr id="0" name=""/>
        <dsp:cNvSpPr/>
      </dsp:nvSpPr>
      <dsp:spPr>
        <a:xfrm>
          <a:off x="834881" y="905248"/>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b="1" kern="1200"/>
            <a:t>How?</a:t>
          </a:r>
          <a:endParaRPr lang="en-US" sz="1900" kern="1200"/>
        </a:p>
      </dsp:txBody>
      <dsp:txXfrm>
        <a:off x="834881" y="905248"/>
        <a:ext cx="5754378" cy="722841"/>
      </dsp:txXfrm>
    </dsp:sp>
    <dsp:sp modelId="{F17A4E7D-E277-4823-AB48-A5B30BE3A056}">
      <dsp:nvSpPr>
        <dsp:cNvPr id="0" name=""/>
        <dsp:cNvSpPr/>
      </dsp:nvSpPr>
      <dsp:spPr>
        <a:xfrm>
          <a:off x="0" y="1808799"/>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F37F1-2B38-4B5F-B85A-680EBEA7E96C}">
      <dsp:nvSpPr>
        <dsp:cNvPr id="0" name=""/>
        <dsp:cNvSpPr/>
      </dsp:nvSpPr>
      <dsp:spPr>
        <a:xfrm>
          <a:off x="218659" y="1971439"/>
          <a:ext cx="397562" cy="397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01E5D1-110C-42AD-A2A7-06540F7EA9BC}">
      <dsp:nvSpPr>
        <dsp:cNvPr id="0" name=""/>
        <dsp:cNvSpPr/>
      </dsp:nvSpPr>
      <dsp:spPr>
        <a:xfrm>
          <a:off x="834881" y="1808799"/>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kern="1200"/>
            <a:t>Knowing prior knowledge. </a:t>
          </a:r>
          <a:endParaRPr lang="en-US" sz="1900" kern="1200"/>
        </a:p>
      </dsp:txBody>
      <dsp:txXfrm>
        <a:off x="834881" y="1808799"/>
        <a:ext cx="5754378" cy="722841"/>
      </dsp:txXfrm>
    </dsp:sp>
    <dsp:sp modelId="{FB4E7256-51E9-4CA7-B636-4BF1D6E60588}">
      <dsp:nvSpPr>
        <dsp:cNvPr id="0" name=""/>
        <dsp:cNvSpPr/>
      </dsp:nvSpPr>
      <dsp:spPr>
        <a:xfrm>
          <a:off x="0" y="2712351"/>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6AEB6-6933-4B13-91C1-D13E1940A1FC}">
      <dsp:nvSpPr>
        <dsp:cNvPr id="0" name=""/>
        <dsp:cNvSpPr/>
      </dsp:nvSpPr>
      <dsp:spPr>
        <a:xfrm>
          <a:off x="218659" y="2874990"/>
          <a:ext cx="397562" cy="397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20BC7-9A72-4827-A60C-D2C07D596F3B}">
      <dsp:nvSpPr>
        <dsp:cNvPr id="0" name=""/>
        <dsp:cNvSpPr/>
      </dsp:nvSpPr>
      <dsp:spPr>
        <a:xfrm>
          <a:off x="834881" y="2712351"/>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kern="1200"/>
            <a:t>Teaching the knowledge needed to be successful in the next stage of education. </a:t>
          </a:r>
          <a:endParaRPr lang="en-US" sz="1900" kern="1200"/>
        </a:p>
      </dsp:txBody>
      <dsp:txXfrm>
        <a:off x="834881" y="2712351"/>
        <a:ext cx="5754378" cy="722841"/>
      </dsp:txXfrm>
    </dsp:sp>
    <dsp:sp modelId="{2748886D-FB95-4643-BB99-3AAC7307FE04}">
      <dsp:nvSpPr>
        <dsp:cNvPr id="0" name=""/>
        <dsp:cNvSpPr/>
      </dsp:nvSpPr>
      <dsp:spPr>
        <a:xfrm>
          <a:off x="0" y="3615903"/>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A3A5C-274B-4ED8-8C2F-9AB76123829C}">
      <dsp:nvSpPr>
        <dsp:cNvPr id="0" name=""/>
        <dsp:cNvSpPr/>
      </dsp:nvSpPr>
      <dsp:spPr>
        <a:xfrm>
          <a:off x="218659" y="3778542"/>
          <a:ext cx="397562" cy="397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8092-99C6-4ED8-8C8C-C4C9FC615115}">
      <dsp:nvSpPr>
        <dsp:cNvPr id="0" name=""/>
        <dsp:cNvSpPr/>
      </dsp:nvSpPr>
      <dsp:spPr>
        <a:xfrm>
          <a:off x="834881" y="3615903"/>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kern="1200"/>
            <a:t>Setting tasks with appropriate challenge and scaffolding to enable success. </a:t>
          </a:r>
          <a:endParaRPr lang="en-US" sz="1900" kern="1200"/>
        </a:p>
      </dsp:txBody>
      <dsp:txXfrm>
        <a:off x="834881" y="3615903"/>
        <a:ext cx="5754378" cy="722841"/>
      </dsp:txXfrm>
    </dsp:sp>
    <dsp:sp modelId="{917B1394-69BF-4824-9A7D-D84C649143BA}">
      <dsp:nvSpPr>
        <dsp:cNvPr id="0" name=""/>
        <dsp:cNvSpPr/>
      </dsp:nvSpPr>
      <dsp:spPr>
        <a:xfrm>
          <a:off x="0" y="4519455"/>
          <a:ext cx="6589260" cy="72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21040-B4BC-458F-9E85-30E85F4F7F66}">
      <dsp:nvSpPr>
        <dsp:cNvPr id="0" name=""/>
        <dsp:cNvSpPr/>
      </dsp:nvSpPr>
      <dsp:spPr>
        <a:xfrm>
          <a:off x="218659" y="4682094"/>
          <a:ext cx="397562" cy="3975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6ED2C3-A104-4F1A-8595-68A4FE23E5AF}">
      <dsp:nvSpPr>
        <dsp:cNvPr id="0" name=""/>
        <dsp:cNvSpPr/>
      </dsp:nvSpPr>
      <dsp:spPr>
        <a:xfrm>
          <a:off x="834881" y="4519455"/>
          <a:ext cx="5754378" cy="72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01" tIns="76501" rIns="76501" bIns="76501" numCol="1" spcCol="1270" anchor="ctr" anchorCtr="0">
          <a:noAutofit/>
        </a:bodyPr>
        <a:lstStyle/>
        <a:p>
          <a:pPr marL="0" lvl="0" indent="0" algn="l" defTabSz="844550">
            <a:lnSpc>
              <a:spcPct val="90000"/>
            </a:lnSpc>
            <a:spcBef>
              <a:spcPct val="0"/>
            </a:spcBef>
            <a:spcAft>
              <a:spcPct val="35000"/>
            </a:spcAft>
            <a:buNone/>
          </a:pPr>
          <a:r>
            <a:rPr lang="en-GB" sz="1900" kern="1200"/>
            <a:t>This is the assess, plan, do, review cycle required for all learners. </a:t>
          </a:r>
          <a:endParaRPr lang="en-US" sz="1900" kern="1200"/>
        </a:p>
      </dsp:txBody>
      <dsp:txXfrm>
        <a:off x="834881" y="4519455"/>
        <a:ext cx="5754378" cy="72284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F918-EDA6-954F-8586-9835B54D6C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564C628-E844-394A-A435-2BE5FB18C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E19BA4-1FD2-1C4F-9753-E7ADC8417B38}"/>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9E263BC3-4564-B647-8E47-A4A3DDC21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829FF-459E-DD47-B022-C20050A84A64}"/>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286914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33CB-8BF2-C547-A25F-2BE45CD4E9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5F1B0C-5608-BF43-A4ED-1DB52D0162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6EBAC5-B395-7A49-8D53-EE033E03B3D4}"/>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6B8E7250-7332-4F47-B7B0-A64F3E9D4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7922B-F29F-1747-A2BE-895871A31C55}"/>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381488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D76E0-0910-4A4C-A9A9-98ECDDC86F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105E15-081C-DB44-AE3C-3F6DDA390B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64E075-47CC-CD44-925E-564A5875F0FF}"/>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78695A81-7787-404E-8CF0-2BEBC7DE1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C7B5A-EBD0-7D4F-BF24-66C22FA60DDB}"/>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76037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035F-F40C-D74A-B566-CEDA779361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B313F3-28B7-5541-9745-AB9A0369D6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2E5CC1-E540-DC42-BEC4-E30D5FF61F15}"/>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047EF258-96FF-D54E-897C-F33E679D4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12B6D-24B6-BA4A-BA5A-80821AE6ED76}"/>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140233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24E6-AE70-2E4F-AC0E-ED5BFB672C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A6D5E6-3B4B-8546-901B-4E102D73C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B54A10-89DE-E145-97AB-73480E341CC5}"/>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5F8D95C4-4849-5B4B-AE9C-7B46F50F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D09F2-9DC8-1244-8F66-A260ACE58D09}"/>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19592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C980-E5AA-A743-BA38-ED79BFB3F4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70D4D4-8A7D-814A-BE24-E10115CDB8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59CB62-AA8A-C549-91F2-564775916A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B4FE1C-E104-CE46-9BE7-57C5A30DC514}"/>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6" name="Footer Placeholder 5">
            <a:extLst>
              <a:ext uri="{FF2B5EF4-FFF2-40B4-BE49-F238E27FC236}">
                <a16:creationId xmlns:a16="http://schemas.microsoft.com/office/drawing/2014/main" id="{3C174E0C-0EA9-114B-8BC2-6F8E294C9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C7CAF-C796-834F-A1CA-6198E3C371C7}"/>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324169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53F4-2BD4-D447-8747-7B2613FB3A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3BD08C-A3B1-E044-BD35-773B8F3F0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5A06B9-768E-BE41-B879-28E9E1D6AE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875B63-0FCC-3B47-B9E6-89F46A3E6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977A1A7-E7AA-1A4E-801D-8EEADCA2FF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A0E953-D9ED-9049-ABDE-6711FAD73B69}"/>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8" name="Footer Placeholder 7">
            <a:extLst>
              <a:ext uri="{FF2B5EF4-FFF2-40B4-BE49-F238E27FC236}">
                <a16:creationId xmlns:a16="http://schemas.microsoft.com/office/drawing/2014/main" id="{430A585F-B283-BA4E-A42C-D4C09A798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C8EBDD-1E52-5E40-8987-88AF60397AA4}"/>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278026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DF36-7472-AA48-BC09-19AE4E42F7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686F0C-17E6-D041-B5D1-D7F9919BA5F1}"/>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4" name="Footer Placeholder 3">
            <a:extLst>
              <a:ext uri="{FF2B5EF4-FFF2-40B4-BE49-F238E27FC236}">
                <a16:creationId xmlns:a16="http://schemas.microsoft.com/office/drawing/2014/main" id="{A78D1EB1-1A09-4649-9606-07BC04C3D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98D97-7DA3-AA47-99A4-8545B1BA993B}"/>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165807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DFA72-12D6-9C4D-84D7-E16CAB77AD73}"/>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3" name="Footer Placeholder 2">
            <a:extLst>
              <a:ext uri="{FF2B5EF4-FFF2-40B4-BE49-F238E27FC236}">
                <a16:creationId xmlns:a16="http://schemas.microsoft.com/office/drawing/2014/main" id="{3C672852-EBDE-4247-B718-B45BE963FE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46004-966C-A249-B8F1-747B4C879017}"/>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7364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035C-CAAF-624A-B7E9-E14A86CC0D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1952D39-D101-614D-9457-7AD8A0AC4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7BF347-305E-9B4D-A730-332B1D074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7E153E-7BA1-6F43-85EB-71D7E8ED8BAF}"/>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6" name="Footer Placeholder 5">
            <a:extLst>
              <a:ext uri="{FF2B5EF4-FFF2-40B4-BE49-F238E27FC236}">
                <a16:creationId xmlns:a16="http://schemas.microsoft.com/office/drawing/2014/main" id="{6E03D855-4B8D-7740-87A5-0E9B9B95F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416AA-20E1-3B42-8588-F1C3F67D975D}"/>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207240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25B4-425F-674F-90AD-6AED2F50E4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D88DD5-8644-B948-B43B-1511332F5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5D618C-36C1-3940-9EE9-652A024DA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71B69B-16F5-4048-BD4D-F26FC22FD2D0}"/>
              </a:ext>
            </a:extLst>
          </p:cNvPr>
          <p:cNvSpPr>
            <a:spLocks noGrp="1"/>
          </p:cNvSpPr>
          <p:nvPr>
            <p:ph type="dt" sz="half" idx="10"/>
          </p:nvPr>
        </p:nvSpPr>
        <p:spPr/>
        <p:txBody>
          <a:bodyPr/>
          <a:lstStyle/>
          <a:p>
            <a:fld id="{9A752666-D793-7D49-AFFD-43E21A5B8E49}" type="datetimeFigureOut">
              <a:rPr lang="en-US" smtClean="0"/>
              <a:t>3/11/2024</a:t>
            </a:fld>
            <a:endParaRPr lang="en-US"/>
          </a:p>
        </p:txBody>
      </p:sp>
      <p:sp>
        <p:nvSpPr>
          <p:cNvPr id="6" name="Footer Placeholder 5">
            <a:extLst>
              <a:ext uri="{FF2B5EF4-FFF2-40B4-BE49-F238E27FC236}">
                <a16:creationId xmlns:a16="http://schemas.microsoft.com/office/drawing/2014/main" id="{65C27CD4-DF69-DE48-90FB-5A34DE4B2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DE6D3-64F6-7B4A-9758-580AA2446A04}"/>
              </a:ext>
            </a:extLst>
          </p:cNvPr>
          <p:cNvSpPr>
            <a:spLocks noGrp="1"/>
          </p:cNvSpPr>
          <p:nvPr>
            <p:ph type="sldNum" sz="quarter" idx="12"/>
          </p:nvPr>
        </p:nvSpPr>
        <p:spPr/>
        <p:txBody>
          <a:bodyPr/>
          <a:lstStyle/>
          <a:p>
            <a:fld id="{36931EF1-3E91-8642-9E14-3E96DA67CD0A}" type="slidenum">
              <a:rPr lang="en-US" smtClean="0"/>
              <a:t>‹#›</a:t>
            </a:fld>
            <a:endParaRPr lang="en-US"/>
          </a:p>
        </p:txBody>
      </p:sp>
    </p:spTree>
    <p:extLst>
      <p:ext uri="{BB962C8B-B14F-4D97-AF65-F5344CB8AC3E}">
        <p14:creationId xmlns:p14="http://schemas.microsoft.com/office/powerpoint/2010/main" val="93921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8051B-3482-464F-8BC6-57C9AC745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3F6DC9-9636-4D46-B6AE-4E13FACBF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D595CD-6408-0544-AF10-886805F74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52666-D793-7D49-AFFD-43E21A5B8E49}" type="datetimeFigureOut">
              <a:rPr lang="en-US" smtClean="0"/>
              <a:t>3/11/2024</a:t>
            </a:fld>
            <a:endParaRPr lang="en-US"/>
          </a:p>
        </p:txBody>
      </p:sp>
      <p:sp>
        <p:nvSpPr>
          <p:cNvPr id="5" name="Footer Placeholder 4">
            <a:extLst>
              <a:ext uri="{FF2B5EF4-FFF2-40B4-BE49-F238E27FC236}">
                <a16:creationId xmlns:a16="http://schemas.microsoft.com/office/drawing/2014/main" id="{7E4908AB-048E-BE40-AAFA-7EEB5D75F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AB6CD5-41D0-4747-B807-E6786CF41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1EF1-3E91-8642-9E14-3E96DA67CD0A}" type="slidenum">
              <a:rPr lang="en-US" smtClean="0"/>
              <a:t>‹#›</a:t>
            </a:fld>
            <a:endParaRPr lang="en-US"/>
          </a:p>
        </p:txBody>
      </p:sp>
    </p:spTree>
    <p:extLst>
      <p:ext uri="{BB962C8B-B14F-4D97-AF65-F5344CB8AC3E}">
        <p14:creationId xmlns:p14="http://schemas.microsoft.com/office/powerpoint/2010/main" val="313452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3450-8F0E-C946-84F7-3F9FE5DE402C}"/>
              </a:ext>
            </a:extLst>
          </p:cNvPr>
          <p:cNvSpPr>
            <a:spLocks noGrp="1"/>
          </p:cNvSpPr>
          <p:nvPr>
            <p:ph type="ctrTitle"/>
          </p:nvPr>
        </p:nvSpPr>
        <p:spPr>
          <a:xfrm>
            <a:off x="1724025" y="-549275"/>
            <a:ext cx="9144000" cy="2387600"/>
          </a:xfrm>
        </p:spPr>
        <p:txBody>
          <a:bodyPr/>
          <a:lstStyle/>
          <a:p>
            <a:endParaRPr lang="en-US" dirty="0"/>
          </a:p>
        </p:txBody>
      </p:sp>
      <p:sp>
        <p:nvSpPr>
          <p:cNvPr id="3" name="Subtitle 2">
            <a:extLst>
              <a:ext uri="{FF2B5EF4-FFF2-40B4-BE49-F238E27FC236}">
                <a16:creationId xmlns:a16="http://schemas.microsoft.com/office/drawing/2014/main" id="{61DE151F-001F-6845-B66A-1654C74FE4E2}"/>
              </a:ext>
            </a:extLst>
          </p:cNvPr>
          <p:cNvSpPr>
            <a:spLocks noGrp="1"/>
          </p:cNvSpPr>
          <p:nvPr>
            <p:ph type="subTitle" idx="1"/>
          </p:nvPr>
        </p:nvSpPr>
        <p:spPr/>
        <p:txBody>
          <a:bodyPr>
            <a:normAutofit fontScale="77500" lnSpcReduction="20000"/>
          </a:bodyPr>
          <a:lstStyle/>
          <a:p>
            <a:r>
              <a:rPr lang="en-US" b="1" dirty="0"/>
              <a:t>Special Needs and Disabilities (2)</a:t>
            </a:r>
          </a:p>
          <a:p>
            <a:endParaRPr lang="en-US" dirty="0"/>
          </a:p>
          <a:p>
            <a:r>
              <a:rPr lang="en-US" dirty="0"/>
              <a:t>Carmel College SEN Team</a:t>
            </a:r>
          </a:p>
          <a:p>
            <a:endParaRPr lang="en-US" dirty="0"/>
          </a:p>
          <a:p>
            <a:r>
              <a:rPr lang="en-US" dirty="0"/>
              <a:t>7</a:t>
            </a:r>
            <a:r>
              <a:rPr lang="en-US" baseline="30000" dirty="0"/>
              <a:t>th</a:t>
            </a:r>
            <a:r>
              <a:rPr lang="en-US" dirty="0"/>
              <a:t> March 2024</a:t>
            </a:r>
          </a:p>
        </p:txBody>
      </p:sp>
      <p:pic>
        <p:nvPicPr>
          <p:cNvPr id="1028" name="Picture 4">
            <a:extLst>
              <a:ext uri="{FF2B5EF4-FFF2-40B4-BE49-F238E27FC236}">
                <a16:creationId xmlns:a16="http://schemas.microsoft.com/office/drawing/2014/main" id="{5BCA73A9-6375-AB4B-A648-BF7966F5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1008062"/>
            <a:ext cx="79883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1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33706-3A13-A249-9AE8-6BB44E139A18}"/>
              </a:ext>
            </a:extLst>
          </p:cNvPr>
          <p:cNvSpPr>
            <a:spLocks noGrp="1"/>
          </p:cNvSpPr>
          <p:nvPr>
            <p:ph type="title"/>
          </p:nvPr>
        </p:nvSpPr>
        <p:spPr>
          <a:xfrm>
            <a:off x="841248" y="548640"/>
            <a:ext cx="3600860" cy="5431536"/>
          </a:xfrm>
        </p:spPr>
        <p:txBody>
          <a:bodyPr>
            <a:normAutofit/>
          </a:bodyPr>
          <a:lstStyle/>
          <a:p>
            <a:r>
              <a:rPr lang="en-US" sz="5400" b="1"/>
              <a:t>Links to prior learning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A09ABC-C58C-CE4A-BFA0-6CD95A5D0B44}"/>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t>During the last SEND (1) session we learnt about:</a:t>
            </a:r>
          </a:p>
          <a:p>
            <a:endParaRPr lang="en-US" sz="2200" dirty="0"/>
          </a:p>
          <a:p>
            <a:pPr rtl="0" fontAlgn="base">
              <a:buFont typeface="Arial" panose="020B0604020202020204" pitchFamily="34" charset="0"/>
              <a:buChar char="•"/>
            </a:pPr>
            <a:r>
              <a:rPr lang="en-US" sz="2200" b="0" i="0" u="none" strike="noStrike" dirty="0">
                <a:effectLst/>
                <a:latin typeface="Calibri" panose="020F0502020204030204" pitchFamily="34" charset="0"/>
              </a:rPr>
              <a:t>The CCF, Teacher’s Standards and links with SEN</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The SEND Code of Practice (2014)</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The four broad areas of SEND</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The role of the school and the local authority</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The assessment of SEND</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The role of the SENDCo and specialists</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EHCP’s</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Home-school links</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0" i="0" u="none" strike="noStrike" dirty="0">
                <a:effectLst/>
                <a:latin typeface="Calibri" panose="020F0502020204030204" pitchFamily="34" charset="0"/>
              </a:rPr>
              <a:t>Top Tips</a:t>
            </a:r>
            <a:endParaRPr lang="en-US" sz="2200" b="0" i="0" dirty="0">
              <a:effectLst/>
              <a:latin typeface="Arial" panose="020B0604020202020204" pitchFamily="34" charset="0"/>
            </a:endParaRPr>
          </a:p>
          <a:p>
            <a:endParaRPr lang="en-US" sz="2200" dirty="0"/>
          </a:p>
        </p:txBody>
      </p:sp>
    </p:spTree>
    <p:extLst>
      <p:ext uri="{BB962C8B-B14F-4D97-AF65-F5344CB8AC3E}">
        <p14:creationId xmlns:p14="http://schemas.microsoft.com/office/powerpoint/2010/main" val="350816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83689-95C4-9B41-8E7A-A5797CAA26CD}"/>
              </a:ext>
            </a:extLst>
          </p:cNvPr>
          <p:cNvSpPr>
            <a:spLocks noGrp="1"/>
          </p:cNvSpPr>
          <p:nvPr>
            <p:ph type="title"/>
          </p:nvPr>
        </p:nvSpPr>
        <p:spPr>
          <a:xfrm>
            <a:off x="640080" y="325369"/>
            <a:ext cx="4368602" cy="1956841"/>
          </a:xfrm>
        </p:spPr>
        <p:txBody>
          <a:bodyPr anchor="b">
            <a:normAutofit/>
          </a:bodyPr>
          <a:lstStyle/>
          <a:p>
            <a:r>
              <a:rPr lang="en-US" sz="3400" b="1" u="sng" dirty="0"/>
              <a:t>Part 1.  </a:t>
            </a:r>
            <a:br>
              <a:rPr lang="en-US" sz="3400" b="1" u="sng" dirty="0"/>
            </a:br>
            <a:r>
              <a:rPr lang="en-US" sz="3400" b="1" dirty="0"/>
              <a:t>Working with parents and other adults to support SEND pupils.</a:t>
            </a:r>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C57FDC-A5D3-424F-8164-6EB58BA3F426}"/>
              </a:ext>
            </a:extLst>
          </p:cNvPr>
          <p:cNvSpPr>
            <a:spLocks noGrp="1"/>
          </p:cNvSpPr>
          <p:nvPr>
            <p:ph idx="1"/>
          </p:nvPr>
        </p:nvSpPr>
        <p:spPr>
          <a:xfrm>
            <a:off x="640080" y="2872899"/>
            <a:ext cx="4243589" cy="3320668"/>
          </a:xfrm>
        </p:spPr>
        <p:txBody>
          <a:bodyPr>
            <a:normAutofit/>
          </a:bodyPr>
          <a:lstStyle/>
          <a:p>
            <a:pPr marL="0" indent="0">
              <a:buNone/>
            </a:pPr>
            <a:r>
              <a:rPr lang="en-US" sz="1700"/>
              <a:t>Discuss within your group your involvement in each the following the date:</a:t>
            </a:r>
          </a:p>
          <a:p>
            <a:endParaRPr lang="en-US" sz="1700"/>
          </a:p>
          <a:p>
            <a:pPr marL="0" indent="0">
              <a:buNone/>
            </a:pPr>
            <a:r>
              <a:rPr lang="en-US" sz="1700"/>
              <a:t>1.  Parents’ evening.</a:t>
            </a:r>
          </a:p>
          <a:p>
            <a:pPr marL="0" indent="0">
              <a:buNone/>
            </a:pPr>
            <a:r>
              <a:rPr lang="en-US" sz="1700"/>
              <a:t>2.  Drafting reports to parents.</a:t>
            </a:r>
          </a:p>
          <a:p>
            <a:pPr marL="0" indent="0">
              <a:buNone/>
            </a:pPr>
            <a:r>
              <a:rPr lang="en-US" sz="1700"/>
              <a:t>3. Planning with other adults who work with pupils in the classroom.</a:t>
            </a:r>
          </a:p>
          <a:p>
            <a:pPr marL="0" indent="0">
              <a:buNone/>
            </a:pPr>
            <a:r>
              <a:rPr lang="en-US" sz="1700"/>
              <a:t>4. Work with other adults who work with pupils outside the classroom.</a:t>
            </a:r>
          </a:p>
        </p:txBody>
      </p:sp>
      <p:pic>
        <p:nvPicPr>
          <p:cNvPr id="23" name="Picture 22" descr="Glasses on top of a book">
            <a:extLst>
              <a:ext uri="{FF2B5EF4-FFF2-40B4-BE49-F238E27FC236}">
                <a16:creationId xmlns:a16="http://schemas.microsoft.com/office/drawing/2014/main" id="{5785B104-72B3-EFCE-2337-A969DDC82FCC}"/>
              </a:ext>
            </a:extLst>
          </p:cNvPr>
          <p:cNvPicPr>
            <a:picLocks noChangeAspect="1"/>
          </p:cNvPicPr>
          <p:nvPr/>
        </p:nvPicPr>
        <p:blipFill rotWithShape="1">
          <a:blip r:embed="rId2"/>
          <a:srcRect l="4617" r="289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830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776B5-542D-AB43-BAC9-653FC8069251}"/>
              </a:ext>
            </a:extLst>
          </p:cNvPr>
          <p:cNvSpPr>
            <a:spLocks noGrp="1"/>
          </p:cNvSpPr>
          <p:nvPr>
            <p:ph type="title"/>
          </p:nvPr>
        </p:nvSpPr>
        <p:spPr>
          <a:xfrm>
            <a:off x="686834" y="1153572"/>
            <a:ext cx="3200400" cy="4461163"/>
          </a:xfrm>
        </p:spPr>
        <p:txBody>
          <a:bodyPr>
            <a:normAutofit/>
          </a:bodyPr>
          <a:lstStyle/>
          <a:p>
            <a:r>
              <a:rPr lang="en-US" b="1">
                <a:solidFill>
                  <a:srgbClr val="FFFFFF"/>
                </a:solidFill>
              </a:rPr>
              <a:t>Other adults: working with Teaching Assistants.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F9039E-6202-994A-AD28-0FA6794794FC}"/>
              </a:ext>
            </a:extLst>
          </p:cNvPr>
          <p:cNvSpPr>
            <a:spLocks noGrp="1"/>
          </p:cNvSpPr>
          <p:nvPr>
            <p:ph idx="1"/>
          </p:nvPr>
        </p:nvSpPr>
        <p:spPr>
          <a:xfrm>
            <a:off x="4447308" y="591344"/>
            <a:ext cx="6906491" cy="5585619"/>
          </a:xfrm>
        </p:spPr>
        <p:txBody>
          <a:bodyPr anchor="ctr">
            <a:normAutofit/>
          </a:bodyPr>
          <a:lstStyle/>
          <a:p>
            <a:pPr marL="0" indent="0">
              <a:buNone/>
            </a:pPr>
            <a:endParaRPr lang="en-US" dirty="0"/>
          </a:p>
          <a:p>
            <a:pPr marL="0" indent="0">
              <a:buNone/>
            </a:pPr>
            <a:endParaRPr lang="en-US" dirty="0"/>
          </a:p>
          <a:p>
            <a:pPr marL="0" indent="0">
              <a:buNone/>
            </a:pPr>
            <a:r>
              <a:rPr lang="en-US" dirty="0"/>
              <a:t>1.  Develop a rapport with the TA’s supporting lessons.</a:t>
            </a:r>
          </a:p>
          <a:p>
            <a:endParaRPr lang="en-US" dirty="0"/>
          </a:p>
          <a:p>
            <a:pPr marL="514350" indent="-514350">
              <a:buAutoNum type="arabicPeriod" startAt="2"/>
            </a:pPr>
            <a:r>
              <a:rPr lang="en-US" dirty="0"/>
              <a:t>Initiate and maintain regular contact.</a:t>
            </a:r>
          </a:p>
          <a:p>
            <a:pPr marL="514350" indent="-514350">
              <a:buAutoNum type="arabicPeriod" startAt="2"/>
            </a:pPr>
            <a:endParaRPr lang="en-US" dirty="0"/>
          </a:p>
          <a:p>
            <a:pPr marL="514350" indent="-514350">
              <a:buAutoNum type="arabicPeriod" startAt="2"/>
            </a:pPr>
            <a:r>
              <a:rPr lang="en-US" dirty="0"/>
              <a:t>Share information in a timely manner.</a:t>
            </a:r>
          </a:p>
        </p:txBody>
      </p:sp>
    </p:spTree>
    <p:extLst>
      <p:ext uri="{BB962C8B-B14F-4D97-AF65-F5344CB8AC3E}">
        <p14:creationId xmlns:p14="http://schemas.microsoft.com/office/powerpoint/2010/main" val="52387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2221A-3AE2-8F47-8FA3-53E664B1A84B}"/>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EEF Research about the use of TA’s (1).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5B068B-5CC0-CA41-8A0A-AEF8F0BBDD6B}"/>
              </a:ext>
            </a:extLst>
          </p:cNvPr>
          <p:cNvSpPr>
            <a:spLocks noGrp="1"/>
          </p:cNvSpPr>
          <p:nvPr>
            <p:ph idx="1"/>
          </p:nvPr>
        </p:nvSpPr>
        <p:spPr>
          <a:xfrm>
            <a:off x="4447308" y="591344"/>
            <a:ext cx="6906491" cy="5585619"/>
          </a:xfrm>
        </p:spPr>
        <p:txBody>
          <a:bodyPr anchor="ctr">
            <a:normAutofit/>
          </a:bodyPr>
          <a:lstStyle/>
          <a:p>
            <a:pPr marL="0" indent="0">
              <a:buNone/>
            </a:pPr>
            <a:r>
              <a:rPr lang="en-GB" sz="2600">
                <a:effectLst/>
              </a:rPr>
              <a:t>The Education Endowment Foundation’s, </a:t>
            </a:r>
          </a:p>
          <a:p>
            <a:pPr marL="0" indent="0">
              <a:buNone/>
            </a:pPr>
            <a:r>
              <a:rPr lang="en-GB" sz="2600" i="1">
                <a:effectLst/>
              </a:rPr>
              <a:t>“Making best </a:t>
            </a:r>
            <a:r>
              <a:rPr lang="en-GB" sz="2600" i="1"/>
              <a:t>u</a:t>
            </a:r>
            <a:r>
              <a:rPr lang="en-GB" sz="2600" i="1">
                <a:effectLst/>
              </a:rPr>
              <a:t>se of Teaching Assistants Guidance Report”</a:t>
            </a:r>
            <a:r>
              <a:rPr lang="en-GB" sz="2600">
                <a:effectLst/>
              </a:rPr>
              <a:t> </a:t>
            </a:r>
          </a:p>
          <a:p>
            <a:pPr marL="0" indent="0">
              <a:buNone/>
            </a:pPr>
            <a:r>
              <a:rPr lang="en-GB" sz="2600">
                <a:effectLst/>
              </a:rPr>
              <a:t>draws on the recent research.</a:t>
            </a:r>
          </a:p>
          <a:p>
            <a:pPr marL="0" indent="0">
              <a:buNone/>
            </a:pPr>
            <a:endParaRPr lang="en-GB" sz="2600"/>
          </a:p>
          <a:p>
            <a:pPr marL="0" indent="0">
              <a:buNone/>
            </a:pPr>
            <a:r>
              <a:rPr lang="en-GB" sz="2600">
                <a:effectLst/>
              </a:rPr>
              <a:t>Recent research findings from the, </a:t>
            </a:r>
          </a:p>
          <a:p>
            <a:pPr marL="0" indent="0">
              <a:buNone/>
            </a:pPr>
            <a:r>
              <a:rPr lang="en-GB" sz="2600">
                <a:effectLst/>
                <a:cs typeface="Al Nile" pitchFamily="2" charset="-78"/>
              </a:rPr>
              <a:t>“Maximising the impact of Teaching Assistants”</a:t>
            </a:r>
            <a:r>
              <a:rPr lang="en-GB" sz="2600">
                <a:effectLst/>
              </a:rPr>
              <a:t> </a:t>
            </a:r>
          </a:p>
          <a:p>
            <a:pPr marL="0" indent="0">
              <a:buNone/>
            </a:pPr>
            <a:r>
              <a:rPr lang="en-GB" sz="2600">
                <a:effectLst/>
              </a:rPr>
              <a:t>programme is evident in this report.</a:t>
            </a:r>
          </a:p>
          <a:p>
            <a:pPr marL="0" indent="0">
              <a:buNone/>
            </a:pPr>
            <a:endParaRPr lang="en-GB" sz="2600"/>
          </a:p>
          <a:p>
            <a:pPr marL="0" indent="0">
              <a:buNone/>
            </a:pPr>
            <a:r>
              <a:rPr lang="en-GB" sz="2600">
                <a:effectLst/>
              </a:rPr>
              <a:t>It also provides practical, evidence-based guidance to help all schools make the best use of TA’s. </a:t>
            </a:r>
          </a:p>
          <a:p>
            <a:endParaRPr lang="en-US" sz="2600"/>
          </a:p>
        </p:txBody>
      </p:sp>
    </p:spTree>
    <p:extLst>
      <p:ext uri="{BB962C8B-B14F-4D97-AF65-F5344CB8AC3E}">
        <p14:creationId xmlns:p14="http://schemas.microsoft.com/office/powerpoint/2010/main" val="275244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00641-0728-244F-8093-A21144664B9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EEF Research about the use of TA’s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0265D6-8C82-7746-9373-5FA817D22FD5}"/>
              </a:ext>
            </a:extLst>
          </p:cNvPr>
          <p:cNvSpPr>
            <a:spLocks noGrp="1"/>
          </p:cNvSpPr>
          <p:nvPr>
            <p:ph idx="1"/>
          </p:nvPr>
        </p:nvSpPr>
        <p:spPr>
          <a:xfrm>
            <a:off x="4447308" y="591344"/>
            <a:ext cx="6906491" cy="5585619"/>
          </a:xfrm>
        </p:spPr>
        <p:txBody>
          <a:bodyPr anchor="ctr">
            <a:normAutofit/>
          </a:bodyPr>
          <a:lstStyle/>
          <a:p>
            <a:r>
              <a:rPr lang="en-US" dirty="0"/>
              <a:t>TA’s should be adding value to the work of the teacher, not replacing them.</a:t>
            </a:r>
          </a:p>
          <a:p>
            <a:r>
              <a:rPr lang="en-US" dirty="0"/>
              <a:t>Quality teaching should be the objective of the class teacher.</a:t>
            </a:r>
          </a:p>
          <a:p>
            <a:r>
              <a:rPr lang="en-US" dirty="0"/>
              <a:t>Excessive or unnecessary  TA proximity can have detrimental impact such as separation from peers and over-dependence.</a:t>
            </a:r>
          </a:p>
          <a:p>
            <a:r>
              <a:rPr lang="en-US" dirty="0"/>
              <a:t>Poor quality TA involvement can have a detrimental impact.</a:t>
            </a:r>
          </a:p>
          <a:p>
            <a:endParaRPr lang="en-US" dirty="0"/>
          </a:p>
        </p:txBody>
      </p:sp>
    </p:spTree>
    <p:extLst>
      <p:ext uri="{BB962C8B-B14F-4D97-AF65-F5344CB8AC3E}">
        <p14:creationId xmlns:p14="http://schemas.microsoft.com/office/powerpoint/2010/main" val="288118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EBEE3-464B-A241-8B52-ACA5B6977C31}"/>
              </a:ext>
            </a:extLst>
          </p:cNvPr>
          <p:cNvSpPr>
            <a:spLocks noGrp="1"/>
          </p:cNvSpPr>
          <p:nvPr>
            <p:ph type="title"/>
          </p:nvPr>
        </p:nvSpPr>
        <p:spPr>
          <a:xfrm>
            <a:off x="686834" y="1153572"/>
            <a:ext cx="3200400" cy="4461163"/>
          </a:xfrm>
        </p:spPr>
        <p:txBody>
          <a:bodyPr>
            <a:normAutofit/>
          </a:bodyPr>
          <a:lstStyle/>
          <a:p>
            <a:r>
              <a:rPr lang="en-US" b="1">
                <a:solidFill>
                  <a:srgbClr val="FFFFFF"/>
                </a:solidFill>
              </a:rPr>
              <a:t>Strategies to consider in your groups: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0A99DF-F022-D348-A3CD-A0C5F1CCFC0A}"/>
              </a:ext>
            </a:extLst>
          </p:cNvPr>
          <p:cNvSpPr>
            <a:spLocks noGrp="1"/>
          </p:cNvSpPr>
          <p:nvPr>
            <p:ph idx="1"/>
          </p:nvPr>
        </p:nvSpPr>
        <p:spPr>
          <a:xfrm>
            <a:off x="4447308" y="591344"/>
            <a:ext cx="6906491" cy="5585619"/>
          </a:xfrm>
        </p:spPr>
        <p:txBody>
          <a:bodyPr anchor="ctr">
            <a:normAutofit/>
          </a:bodyPr>
          <a:lstStyle/>
          <a:p>
            <a:pPr marL="0" indent="0">
              <a:buNone/>
            </a:pPr>
            <a:r>
              <a:rPr lang="en-US" dirty="0"/>
              <a:t>1. One teaches and one observes.</a:t>
            </a:r>
          </a:p>
          <a:p>
            <a:pPr marL="0" indent="0">
              <a:buNone/>
            </a:pPr>
            <a:r>
              <a:rPr lang="en-US" dirty="0"/>
              <a:t>2. Station teaching – class divided into six “stations”.</a:t>
            </a:r>
          </a:p>
          <a:p>
            <a:pPr marL="0" indent="0">
              <a:buNone/>
            </a:pPr>
            <a:r>
              <a:rPr lang="en-US" dirty="0"/>
              <a:t>3. Parallel teaching.</a:t>
            </a:r>
          </a:p>
          <a:p>
            <a:pPr marL="0" indent="0">
              <a:buNone/>
            </a:pPr>
            <a:r>
              <a:rPr lang="en-US" dirty="0"/>
              <a:t>4. Alternative teaching.</a:t>
            </a:r>
          </a:p>
          <a:p>
            <a:pPr marL="0" indent="0">
              <a:buNone/>
            </a:pPr>
            <a:r>
              <a:rPr lang="en-US" dirty="0"/>
              <a:t>5. Team teaching.</a:t>
            </a:r>
          </a:p>
          <a:p>
            <a:pPr marL="0" indent="0">
              <a:buNone/>
            </a:pPr>
            <a:r>
              <a:rPr lang="en-US" dirty="0"/>
              <a:t>6. One teaches and one assists.</a:t>
            </a:r>
          </a:p>
          <a:p>
            <a:pPr marL="0" indent="0">
              <a:buNone/>
            </a:pPr>
            <a:r>
              <a:rPr lang="en-US" dirty="0"/>
              <a:t>7. Other?</a:t>
            </a:r>
          </a:p>
          <a:p>
            <a:pPr marL="0" indent="0">
              <a:buNone/>
            </a:pPr>
            <a:r>
              <a:rPr lang="en-US" dirty="0"/>
              <a:t>Note the advantages and disadvantages of each.</a:t>
            </a:r>
          </a:p>
          <a:p>
            <a:endParaRPr lang="en-US" dirty="0"/>
          </a:p>
        </p:txBody>
      </p:sp>
    </p:spTree>
    <p:extLst>
      <p:ext uri="{BB962C8B-B14F-4D97-AF65-F5344CB8AC3E}">
        <p14:creationId xmlns:p14="http://schemas.microsoft.com/office/powerpoint/2010/main" val="119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307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049D7-1C11-DA4D-BACA-7799D629811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Help from TA versus independence.</a:t>
            </a:r>
          </a:p>
        </p:txBody>
      </p:sp>
      <p:pic>
        <p:nvPicPr>
          <p:cNvPr id="3073" name="Picture 1" descr="page41image1754784">
            <a:extLst>
              <a:ext uri="{FF2B5EF4-FFF2-40B4-BE49-F238E27FC236}">
                <a16:creationId xmlns:a16="http://schemas.microsoft.com/office/drawing/2014/main" id="{D2386636-3128-634C-A354-980171AC56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4198" y="1675227"/>
            <a:ext cx="7203603"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35B78-723F-C241-ABA0-CDE522576FBB}"/>
              </a:ext>
            </a:extLst>
          </p:cNvPr>
          <p:cNvSpPr>
            <a:spLocks noGrp="1"/>
          </p:cNvSpPr>
          <p:nvPr>
            <p:ph type="title"/>
          </p:nvPr>
        </p:nvSpPr>
        <p:spPr>
          <a:xfrm>
            <a:off x="686834" y="1153572"/>
            <a:ext cx="3200400" cy="4461163"/>
          </a:xfrm>
        </p:spPr>
        <p:txBody>
          <a:bodyPr>
            <a:normAutofit/>
          </a:bodyPr>
          <a:lstStyle/>
          <a:p>
            <a:r>
              <a:rPr lang="en-US" b="1">
                <a:solidFill>
                  <a:srgbClr val="FFFFFF"/>
                </a:solidFill>
              </a:rPr>
              <a:t>Working with other adults: the school counsellor.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136252-169B-C84E-8927-239EF79091C2}"/>
              </a:ext>
            </a:extLst>
          </p:cNvPr>
          <p:cNvSpPr>
            <a:spLocks noGrp="1"/>
          </p:cNvSpPr>
          <p:nvPr>
            <p:ph idx="1"/>
          </p:nvPr>
        </p:nvSpPr>
        <p:spPr>
          <a:xfrm>
            <a:off x="4447308" y="591344"/>
            <a:ext cx="6906491" cy="5585619"/>
          </a:xfrm>
        </p:spPr>
        <p:txBody>
          <a:bodyPr anchor="ctr">
            <a:normAutofit/>
          </a:bodyPr>
          <a:lstStyle/>
          <a:p>
            <a:r>
              <a:rPr lang="en-US" dirty="0"/>
              <a:t>What did you learn this morning about the role of the school counsellor?</a:t>
            </a:r>
          </a:p>
          <a:p>
            <a:r>
              <a:rPr lang="en-US" dirty="0"/>
              <a:t>Note key points.</a:t>
            </a:r>
          </a:p>
        </p:txBody>
      </p:sp>
    </p:spTree>
    <p:extLst>
      <p:ext uri="{BB962C8B-B14F-4D97-AF65-F5344CB8AC3E}">
        <p14:creationId xmlns:p14="http://schemas.microsoft.com/office/powerpoint/2010/main" val="12595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B90E1-25A6-3D48-BE92-91EBC5BE58F4}"/>
              </a:ext>
            </a:extLst>
          </p:cNvPr>
          <p:cNvSpPr>
            <a:spLocks noGrp="1"/>
          </p:cNvSpPr>
          <p:nvPr>
            <p:ph type="title"/>
          </p:nvPr>
        </p:nvSpPr>
        <p:spPr>
          <a:xfrm>
            <a:off x="686834" y="1153572"/>
            <a:ext cx="3200400" cy="4461163"/>
          </a:xfrm>
        </p:spPr>
        <p:txBody>
          <a:bodyPr>
            <a:normAutofit/>
          </a:bodyPr>
          <a:lstStyle/>
          <a:p>
            <a:r>
              <a:rPr lang="en-US" b="1">
                <a:solidFill>
                  <a:srgbClr val="FFFFFF"/>
                </a:solidFill>
              </a:rPr>
              <a:t>Working with parents.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ABFB16-0C9F-8240-968F-60A0CB8B6FFC}"/>
              </a:ext>
            </a:extLst>
          </p:cNvPr>
          <p:cNvSpPr>
            <a:spLocks noGrp="1"/>
          </p:cNvSpPr>
          <p:nvPr>
            <p:ph idx="1"/>
          </p:nvPr>
        </p:nvSpPr>
        <p:spPr>
          <a:xfrm>
            <a:off x="4447308" y="591344"/>
            <a:ext cx="6906491" cy="5585619"/>
          </a:xfrm>
        </p:spPr>
        <p:txBody>
          <a:bodyPr anchor="ctr">
            <a:normAutofit/>
          </a:bodyPr>
          <a:lstStyle/>
          <a:p>
            <a:pPr marL="0" indent="0">
              <a:buNone/>
            </a:pPr>
            <a:r>
              <a:rPr lang="en-GB" sz="2400" b="1">
                <a:effectLst/>
                <a:latin typeface="Arial" panose="020B0604020202020204" pitchFamily="34" charset="0"/>
              </a:rPr>
              <a:t>Case Study.</a:t>
            </a:r>
            <a:endParaRPr lang="en-GB" sz="2400">
              <a:effectLst/>
            </a:endParaRPr>
          </a:p>
          <a:p>
            <a:pPr marL="0" indent="0">
              <a:buNone/>
            </a:pPr>
            <a:r>
              <a:rPr lang="en-GB" sz="2400">
                <a:effectLst/>
                <a:latin typeface="Arial" panose="020B0604020202020204" pitchFamily="34" charset="0"/>
              </a:rPr>
              <a:t>“My son was in Year 1 when the SENCO asked me if it would be OK to put him on the SEND register. She spoke to me in the playground at morning drop-off. Even though I already had a child with autism and my son had been seeing an Occupational Therapist, it still came as a total shock. I had to work hard to hold back the tears. I think it’s easy to underestimate just what a blow it can be to a parent to hear those words – even one already in the system. Knowing earlier that the school had developing concerns might have softened the way; being told privately with anticipation that this might be hard news to hear would also have helped”. </a:t>
            </a:r>
            <a:endParaRPr lang="en-GB" sz="2400">
              <a:effectLst/>
            </a:endParaRPr>
          </a:p>
          <a:p>
            <a:endParaRPr lang="en-US" sz="2400"/>
          </a:p>
        </p:txBody>
      </p:sp>
    </p:spTree>
    <p:extLst>
      <p:ext uri="{BB962C8B-B14F-4D97-AF65-F5344CB8AC3E}">
        <p14:creationId xmlns:p14="http://schemas.microsoft.com/office/powerpoint/2010/main" val="1767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A8047-9E7B-CE44-BBAF-EF7CB2C6AD8A}"/>
              </a:ext>
            </a:extLst>
          </p:cNvPr>
          <p:cNvSpPr>
            <a:spLocks noGrp="1"/>
          </p:cNvSpPr>
          <p:nvPr>
            <p:ph type="title"/>
          </p:nvPr>
        </p:nvSpPr>
        <p:spPr>
          <a:xfrm>
            <a:off x="686834" y="1153572"/>
            <a:ext cx="3200400" cy="4461163"/>
          </a:xfrm>
        </p:spPr>
        <p:txBody>
          <a:bodyPr>
            <a:normAutofit/>
          </a:bodyPr>
          <a:lstStyle/>
          <a:p>
            <a:r>
              <a:rPr lang="en-US" b="1">
                <a:solidFill>
                  <a:srgbClr val="FFFFFF"/>
                </a:solidFill>
              </a:rPr>
              <a:t>The “baggage” families may be carrying.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E4C6122-DEE9-3247-9AA1-D2225D33D0E7}"/>
              </a:ext>
            </a:extLst>
          </p:cNvPr>
          <p:cNvSpPr>
            <a:spLocks noGrp="1"/>
          </p:cNvSpPr>
          <p:nvPr>
            <p:ph idx="1"/>
          </p:nvPr>
        </p:nvSpPr>
        <p:spPr>
          <a:xfrm>
            <a:off x="4447308" y="591344"/>
            <a:ext cx="6906491" cy="5585619"/>
          </a:xfrm>
        </p:spPr>
        <p:txBody>
          <a:bodyPr anchor="ctr">
            <a:normAutofit/>
          </a:bodyPr>
          <a:lstStyle/>
          <a:p>
            <a:pPr marL="0" indent="0">
              <a:buNone/>
            </a:pPr>
            <a:r>
              <a:rPr lang="en-GB" sz="2400">
                <a:effectLst/>
                <a:latin typeface="Arial" panose="020B0604020202020204" pitchFamily="34" charset="0"/>
              </a:rPr>
              <a:t>Our past experiences can transfer into the present moment. </a:t>
            </a:r>
          </a:p>
          <a:p>
            <a:pPr marL="0" indent="0">
              <a:buNone/>
            </a:pPr>
            <a:r>
              <a:rPr lang="en-GB" sz="2400">
                <a:effectLst/>
                <a:latin typeface="Arial" panose="020B0604020202020204" pitchFamily="34" charset="0"/>
              </a:rPr>
              <a:t>This can result in families presenting possibly more intensely than might seem appropriate to the actual situation – past emotional experiences may be colouring the present moment. </a:t>
            </a:r>
          </a:p>
          <a:p>
            <a:pPr marL="0" indent="0">
              <a:buNone/>
            </a:pPr>
            <a:r>
              <a:rPr lang="en-GB" sz="2400">
                <a:effectLst/>
                <a:latin typeface="Arial" panose="020B0604020202020204" pitchFamily="34" charset="0"/>
              </a:rPr>
              <a:t>As teachers it is in our power to come from a position of empathy and understanding. </a:t>
            </a:r>
            <a:endParaRPr lang="en-GB" sz="2400">
              <a:effectLst/>
            </a:endParaRPr>
          </a:p>
          <a:p>
            <a:pPr marL="0" indent="0">
              <a:buNone/>
            </a:pPr>
            <a:r>
              <a:rPr lang="en-GB" sz="2400" b="1">
                <a:effectLst/>
                <a:latin typeface="Arial" panose="020B0604020202020204" pitchFamily="34" charset="0"/>
              </a:rPr>
              <a:t>When teachers understand the ‘emotional rucksack’ that families are likely to be carrying alongside the profound love for their child, then a more effective partnership can be achieved – a partnership that benefits all. </a:t>
            </a:r>
            <a:endParaRPr lang="en-GB" sz="2400">
              <a:effectLst/>
            </a:endParaRPr>
          </a:p>
          <a:p>
            <a:endParaRPr lang="en-US" sz="2400"/>
          </a:p>
        </p:txBody>
      </p:sp>
    </p:spTree>
    <p:extLst>
      <p:ext uri="{BB962C8B-B14F-4D97-AF65-F5344CB8AC3E}">
        <p14:creationId xmlns:p14="http://schemas.microsoft.com/office/powerpoint/2010/main" val="10402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3C92-68CD-DB43-9C0B-F93449D8578A}"/>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9FE22588-52ED-B64A-909F-1EB4EEC7C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54" y="106203"/>
            <a:ext cx="10676467" cy="600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8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6B50F-9A01-6645-B980-0ADAC21B676B}"/>
              </a:ext>
            </a:extLst>
          </p:cNvPr>
          <p:cNvSpPr>
            <a:spLocks noGrp="1"/>
          </p:cNvSpPr>
          <p:nvPr>
            <p:ph type="title"/>
          </p:nvPr>
        </p:nvSpPr>
        <p:spPr>
          <a:xfrm>
            <a:off x="686834" y="1153572"/>
            <a:ext cx="3200400" cy="4461163"/>
          </a:xfrm>
        </p:spPr>
        <p:txBody>
          <a:bodyPr>
            <a:normAutofit/>
          </a:bodyPr>
          <a:lstStyle/>
          <a:p>
            <a:r>
              <a:rPr lang="en-US" b="1">
                <a:solidFill>
                  <a:srgbClr val="FFFFFF"/>
                </a:solidFill>
              </a:rPr>
              <a:t>The emotions faced by families.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E15CF5-FA56-A640-B715-A06234663F9D}"/>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GB" sz="2200" b="1">
                <a:effectLst/>
                <a:latin typeface="Arial" panose="020B0604020202020204" pitchFamily="34" charset="0"/>
              </a:rPr>
              <a:t>Grief </a:t>
            </a:r>
            <a:r>
              <a:rPr lang="en-GB" sz="2200" b="1">
                <a:latin typeface="Arial" panose="020B0604020202020204" pitchFamily="34" charset="0"/>
              </a:rPr>
              <a:t>-</a:t>
            </a:r>
            <a:r>
              <a:rPr lang="en-GB" sz="2200">
                <a:effectLst/>
                <a:latin typeface="Arial" panose="020B0604020202020204" pitchFamily="34" charset="0"/>
              </a:rPr>
              <a:t> seeing your child not having the life you might have expected them to have, or the life you think other people are leading. </a:t>
            </a:r>
            <a:endParaRPr lang="en-GB" sz="2200">
              <a:effectLst/>
              <a:latin typeface="SymbolMT"/>
            </a:endParaRPr>
          </a:p>
          <a:p>
            <a:pPr>
              <a:buFont typeface="Arial" panose="020B0604020202020204" pitchFamily="34" charset="0"/>
              <a:buChar char="•"/>
            </a:pPr>
            <a:r>
              <a:rPr lang="en-GB" sz="2200">
                <a:effectLst/>
                <a:latin typeface="Arial" panose="020B0604020202020204" pitchFamily="34" charset="0"/>
              </a:rPr>
              <a:t>Experience of the </a:t>
            </a:r>
            <a:r>
              <a:rPr lang="en-GB" sz="2200" b="1">
                <a:effectLst/>
                <a:latin typeface="Arial" panose="020B0604020202020204" pitchFamily="34" charset="0"/>
              </a:rPr>
              <a:t>journey to diagnosis </a:t>
            </a:r>
            <a:r>
              <a:rPr lang="en-GB" sz="2200">
                <a:effectLst/>
                <a:latin typeface="Arial" panose="020B0604020202020204" pitchFamily="34" charset="0"/>
              </a:rPr>
              <a:t>– not always being believed or heard by professionals. </a:t>
            </a:r>
            <a:endParaRPr lang="en-GB" sz="2200">
              <a:effectLst/>
              <a:latin typeface="SymbolMT"/>
            </a:endParaRPr>
          </a:p>
          <a:p>
            <a:pPr>
              <a:buFont typeface="Arial" panose="020B0604020202020204" pitchFamily="34" charset="0"/>
              <a:buChar char="•"/>
            </a:pPr>
            <a:r>
              <a:rPr lang="en-GB" sz="2200" b="1">
                <a:effectLst/>
                <a:latin typeface="Arial" panose="020B0604020202020204" pitchFamily="34" charset="0"/>
              </a:rPr>
              <a:t>Trauma </a:t>
            </a:r>
            <a:r>
              <a:rPr lang="en-GB" sz="2200">
                <a:effectLst/>
                <a:latin typeface="Arial" panose="020B0604020202020204" pitchFamily="34" charset="0"/>
              </a:rPr>
              <a:t>of appointments and the responsibility of making medical decisions. </a:t>
            </a:r>
            <a:endParaRPr lang="en-GB" sz="2200">
              <a:effectLst/>
              <a:latin typeface="SymbolMT"/>
            </a:endParaRPr>
          </a:p>
          <a:p>
            <a:pPr>
              <a:buFont typeface="Arial" panose="020B0604020202020204" pitchFamily="34" charset="0"/>
              <a:buChar char="•"/>
            </a:pPr>
            <a:r>
              <a:rPr lang="en-GB" sz="2200">
                <a:effectLst/>
                <a:latin typeface="Arial" panose="020B0604020202020204" pitchFamily="34" charset="0"/>
              </a:rPr>
              <a:t>Feeling overburdened by the </a:t>
            </a:r>
            <a:r>
              <a:rPr lang="en-GB" sz="2200" b="1">
                <a:effectLst/>
                <a:latin typeface="Arial" panose="020B0604020202020204" pitchFamily="34" charset="0"/>
              </a:rPr>
              <a:t>workload </a:t>
            </a:r>
            <a:r>
              <a:rPr lang="en-GB" sz="2200">
                <a:effectLst/>
                <a:latin typeface="Arial" panose="020B0604020202020204" pitchFamily="34" charset="0"/>
              </a:rPr>
              <a:t>involved in the management of the administration linked to all the appointments and other aspects of support. </a:t>
            </a:r>
            <a:endParaRPr lang="en-GB" sz="2200">
              <a:effectLst/>
              <a:latin typeface="SymbolMT"/>
            </a:endParaRPr>
          </a:p>
          <a:p>
            <a:pPr>
              <a:buFont typeface="Arial" panose="020B0604020202020204" pitchFamily="34" charset="0"/>
              <a:buChar char="•"/>
            </a:pPr>
            <a:r>
              <a:rPr lang="en-GB" sz="2200" b="1">
                <a:effectLst/>
                <a:latin typeface="Arial" panose="020B0604020202020204" pitchFamily="34" charset="0"/>
              </a:rPr>
              <a:t>Fear of the future </a:t>
            </a:r>
            <a:r>
              <a:rPr lang="en-GB" sz="2200">
                <a:effectLst/>
                <a:latin typeface="Arial" panose="020B0604020202020204" pitchFamily="34" charset="0"/>
              </a:rPr>
              <a:t>– will their child be able to manage independently? </a:t>
            </a:r>
            <a:endParaRPr lang="en-GB" sz="2200">
              <a:effectLst/>
              <a:latin typeface="SymbolMT"/>
            </a:endParaRPr>
          </a:p>
          <a:p>
            <a:pPr>
              <a:buFont typeface="Arial" panose="020B0604020202020204" pitchFamily="34" charset="0"/>
              <a:buChar char="•"/>
            </a:pPr>
            <a:r>
              <a:rPr lang="en-GB" sz="2200">
                <a:effectLst/>
                <a:latin typeface="Arial" panose="020B0604020202020204" pitchFamily="34" charset="0"/>
              </a:rPr>
              <a:t>Families may experience </a:t>
            </a:r>
            <a:r>
              <a:rPr lang="en-GB" sz="2200" b="1">
                <a:effectLst/>
                <a:latin typeface="Arial" panose="020B0604020202020204" pitchFamily="34" charset="0"/>
              </a:rPr>
              <a:t>loneliness </a:t>
            </a:r>
            <a:r>
              <a:rPr lang="en-GB" sz="2200">
                <a:effectLst/>
                <a:latin typeface="Arial" panose="020B0604020202020204" pitchFamily="34" charset="0"/>
              </a:rPr>
              <a:t>when their child’s developmental path is acutely different from that of their peers. A separation from other families may occur. </a:t>
            </a:r>
            <a:endParaRPr lang="en-GB" sz="2200">
              <a:effectLst/>
              <a:latin typeface="SymbolMT"/>
            </a:endParaRPr>
          </a:p>
          <a:p>
            <a:endParaRPr lang="en-US" sz="2200"/>
          </a:p>
        </p:txBody>
      </p:sp>
    </p:spTree>
    <p:extLst>
      <p:ext uri="{BB962C8B-B14F-4D97-AF65-F5344CB8AC3E}">
        <p14:creationId xmlns:p14="http://schemas.microsoft.com/office/powerpoint/2010/main" val="243110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B9152-249A-674E-95F7-F622FB39EBD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A “joined up” approach.</a:t>
            </a:r>
          </a:p>
        </p:txBody>
      </p:sp>
      <p:pic>
        <p:nvPicPr>
          <p:cNvPr id="4097" name="Picture 1" descr="page30image1800480">
            <a:extLst>
              <a:ext uri="{FF2B5EF4-FFF2-40B4-BE49-F238E27FC236}">
                <a16:creationId xmlns:a16="http://schemas.microsoft.com/office/drawing/2014/main" id="{E523740D-30D9-5C40-9FB3-AAA8E55399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841259"/>
            <a:ext cx="10905066" cy="406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2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FFE40-F185-6746-8CFC-061F767922A6}"/>
              </a:ext>
            </a:extLst>
          </p:cNvPr>
          <p:cNvSpPr>
            <a:spLocks noGrp="1"/>
          </p:cNvSpPr>
          <p:nvPr>
            <p:ph type="title"/>
          </p:nvPr>
        </p:nvSpPr>
        <p:spPr>
          <a:xfrm>
            <a:off x="686834" y="1153572"/>
            <a:ext cx="3200400" cy="4461163"/>
          </a:xfrm>
        </p:spPr>
        <p:txBody>
          <a:bodyPr>
            <a:normAutofit/>
          </a:bodyPr>
          <a:lstStyle/>
          <a:p>
            <a:br>
              <a:rPr lang="en-GB" sz="4100" b="1">
                <a:solidFill>
                  <a:srgbClr val="FFFFFF"/>
                </a:solidFill>
                <a:effectLst/>
                <a:latin typeface="Arial" panose="020B0604020202020204" pitchFamily="34" charset="0"/>
              </a:rPr>
            </a:br>
            <a:r>
              <a:rPr lang="en-GB" sz="4100" b="1">
                <a:solidFill>
                  <a:srgbClr val="FFFFFF"/>
                </a:solidFill>
                <a:effectLst/>
                <a:latin typeface="Arial" panose="020B0604020202020204" pitchFamily="34" charset="0"/>
              </a:rPr>
              <a:t>12 top tips for effective partnership with parents. </a:t>
            </a:r>
            <a:br>
              <a:rPr lang="en-GB" sz="4100">
                <a:solidFill>
                  <a:srgbClr val="FFFFFF"/>
                </a:solidFill>
                <a:effectLst/>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14120B-659F-904C-9283-46F38554CAA7}"/>
              </a:ext>
            </a:extLst>
          </p:cNvPr>
          <p:cNvSpPr>
            <a:spLocks noGrp="1"/>
          </p:cNvSpPr>
          <p:nvPr>
            <p:ph idx="1"/>
          </p:nvPr>
        </p:nvSpPr>
        <p:spPr>
          <a:xfrm>
            <a:off x="4447308" y="591344"/>
            <a:ext cx="6906491" cy="5585619"/>
          </a:xfrm>
        </p:spPr>
        <p:txBody>
          <a:bodyPr anchor="ctr">
            <a:normAutofit/>
          </a:bodyPr>
          <a:lstStyle/>
          <a:p>
            <a:pPr marL="342900" indent="-342900">
              <a:buFont typeface="+mj-lt"/>
              <a:buAutoNum type="arabicPeriod"/>
            </a:pPr>
            <a:r>
              <a:rPr lang="en-GB">
                <a:effectLst/>
                <a:latin typeface="ArialMT"/>
              </a:rPr>
              <a:t>Be aware of unconscious bias (from both parties). </a:t>
            </a:r>
          </a:p>
          <a:p>
            <a:pPr marL="342900" indent="-342900">
              <a:buFont typeface="+mj-lt"/>
              <a:buAutoNum type="arabicPeriod"/>
            </a:pPr>
            <a:r>
              <a:rPr lang="en-GB">
                <a:effectLst/>
                <a:latin typeface="ArialMT"/>
              </a:rPr>
              <a:t>Avoid judgment.</a:t>
            </a:r>
          </a:p>
          <a:p>
            <a:pPr marL="342900" indent="-342900">
              <a:buFont typeface="+mj-lt"/>
              <a:buAutoNum type="arabicPeriod"/>
            </a:pPr>
            <a:r>
              <a:rPr lang="en-GB">
                <a:latin typeface="ArialMT"/>
              </a:rPr>
              <a:t>Avoid </a:t>
            </a:r>
            <a:r>
              <a:rPr lang="en-GB">
                <a:effectLst/>
                <a:latin typeface="ArialMT"/>
              </a:rPr>
              <a:t>assumptions. </a:t>
            </a:r>
            <a:endParaRPr lang="en-GB">
              <a:effectLst/>
              <a:latin typeface="SymbolMT"/>
            </a:endParaRPr>
          </a:p>
          <a:p>
            <a:pPr marL="342900" indent="-342900">
              <a:buFont typeface="+mj-lt"/>
              <a:buAutoNum type="arabicPeriod"/>
            </a:pPr>
            <a:r>
              <a:rPr lang="en-GB">
                <a:effectLst/>
                <a:latin typeface="ArialMT"/>
              </a:rPr>
              <a:t>Make contact before you ‘have to’ and establish a positive relationship with the family. </a:t>
            </a:r>
            <a:endParaRPr lang="en-GB">
              <a:effectLst/>
              <a:latin typeface="SymbolMT"/>
            </a:endParaRPr>
          </a:p>
          <a:p>
            <a:pPr marL="342900" indent="-342900">
              <a:buFont typeface="+mj-lt"/>
              <a:buAutoNum type="arabicPeriod"/>
            </a:pPr>
            <a:r>
              <a:rPr lang="en-GB">
                <a:effectLst/>
                <a:latin typeface="ArialMT"/>
              </a:rPr>
              <a:t>Listen to and engage with the contributions of families. </a:t>
            </a:r>
          </a:p>
          <a:p>
            <a:pPr marL="342900" indent="-342900">
              <a:buFont typeface="+mj-lt"/>
              <a:buAutoNum type="arabicPeriod"/>
            </a:pPr>
            <a:r>
              <a:rPr lang="en-GB">
                <a:effectLst/>
                <a:latin typeface="ArialMT"/>
              </a:rPr>
              <a:t>Be mindful that some pupils  present very differently at home to school. </a:t>
            </a:r>
            <a:endParaRPr lang="en-GB">
              <a:effectLst/>
              <a:latin typeface="SymbolMT"/>
            </a:endParaRPr>
          </a:p>
          <a:p>
            <a:endParaRPr lang="en-US" dirty="0"/>
          </a:p>
        </p:txBody>
      </p:sp>
    </p:spTree>
    <p:extLst>
      <p:ext uri="{BB962C8B-B14F-4D97-AF65-F5344CB8AC3E}">
        <p14:creationId xmlns:p14="http://schemas.microsoft.com/office/powerpoint/2010/main" val="272533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F18A6-DCAE-8447-B3AB-264D5B02416D}"/>
              </a:ext>
            </a:extLst>
          </p:cNvPr>
          <p:cNvSpPr>
            <a:spLocks noGrp="1"/>
          </p:cNvSpPr>
          <p:nvPr>
            <p:ph type="title"/>
          </p:nvPr>
        </p:nvSpPr>
        <p:spPr>
          <a:xfrm>
            <a:off x="686834" y="1153572"/>
            <a:ext cx="3200400" cy="4461163"/>
          </a:xfrm>
        </p:spPr>
        <p:txBody>
          <a:bodyPr>
            <a:normAutofit/>
          </a:bodyPr>
          <a:lstStyle/>
          <a:p>
            <a:r>
              <a:rPr lang="en-GB" sz="4100" b="1">
                <a:solidFill>
                  <a:srgbClr val="FFFFFF"/>
                </a:solidFill>
                <a:effectLst/>
                <a:latin typeface="Arial" panose="020B0604020202020204" pitchFamily="34" charset="0"/>
              </a:rPr>
              <a:t>12 top tips for effective partnership with parents.</a:t>
            </a: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004E98-ED42-9842-B571-A5671AEF347F}"/>
              </a:ext>
            </a:extLst>
          </p:cNvPr>
          <p:cNvSpPr>
            <a:spLocks noGrp="1"/>
          </p:cNvSpPr>
          <p:nvPr>
            <p:ph idx="1"/>
          </p:nvPr>
        </p:nvSpPr>
        <p:spPr>
          <a:xfrm>
            <a:off x="4447308" y="591344"/>
            <a:ext cx="6906491" cy="5585619"/>
          </a:xfrm>
        </p:spPr>
        <p:txBody>
          <a:bodyPr anchor="ctr">
            <a:normAutofit/>
          </a:bodyPr>
          <a:lstStyle/>
          <a:p>
            <a:pPr marL="0" indent="0">
              <a:buNone/>
            </a:pPr>
            <a:r>
              <a:rPr lang="en-GB" sz="2400">
                <a:effectLst/>
                <a:latin typeface="ArialMT"/>
              </a:rPr>
              <a:t>7. Be open, honest and transparent with families.  </a:t>
            </a:r>
            <a:r>
              <a:rPr lang="en-GB" sz="2400">
                <a:latin typeface="ArialMT"/>
              </a:rPr>
              <a:t>P</a:t>
            </a:r>
            <a:r>
              <a:rPr lang="en-GB" sz="2400">
                <a:effectLst/>
                <a:latin typeface="ArialMT"/>
              </a:rPr>
              <a:t>arents and carers have a </a:t>
            </a:r>
            <a:r>
              <a:rPr lang="en-GB" sz="2400" b="1">
                <a:effectLst/>
                <a:latin typeface="Arial" panose="020B0604020202020204" pitchFamily="34" charset="0"/>
              </a:rPr>
              <a:t>right </a:t>
            </a:r>
            <a:r>
              <a:rPr lang="en-GB" sz="2400">
                <a:effectLst/>
                <a:latin typeface="ArialMT"/>
              </a:rPr>
              <a:t>to know. </a:t>
            </a:r>
          </a:p>
          <a:p>
            <a:pPr marL="0" indent="0">
              <a:buNone/>
            </a:pPr>
            <a:r>
              <a:rPr lang="en-GB" sz="2400">
                <a:effectLst/>
                <a:latin typeface="ArialMT"/>
              </a:rPr>
              <a:t>8. Be sensitive when sharing concerns and seek advice from the SENDCO, as appropriate. </a:t>
            </a:r>
          </a:p>
          <a:p>
            <a:pPr marL="0" indent="0">
              <a:buNone/>
            </a:pPr>
            <a:r>
              <a:rPr lang="en-GB" sz="2400">
                <a:effectLst/>
                <a:latin typeface="ArialMT"/>
              </a:rPr>
              <a:t>9. Respect professional boundaries e.g. we are not health professionals and do not have the expertise to diagnose! </a:t>
            </a:r>
            <a:endParaRPr lang="en-GB" sz="2400">
              <a:effectLst/>
              <a:latin typeface="SymbolMT"/>
            </a:endParaRPr>
          </a:p>
          <a:p>
            <a:pPr marL="0" indent="0">
              <a:buNone/>
            </a:pPr>
            <a:r>
              <a:rPr lang="en-GB" sz="2400">
                <a:latin typeface="ArialMT"/>
              </a:rPr>
              <a:t>10.</a:t>
            </a:r>
            <a:r>
              <a:rPr lang="en-GB" sz="2400">
                <a:effectLst/>
                <a:latin typeface="ArialMT"/>
              </a:rPr>
              <a:t>Be mindful of perceived imbalance between the institution of school and the family. </a:t>
            </a:r>
          </a:p>
          <a:p>
            <a:pPr marL="0" indent="0">
              <a:buNone/>
            </a:pPr>
            <a:r>
              <a:rPr lang="en-GB" sz="2400">
                <a:latin typeface="ArialMT"/>
              </a:rPr>
              <a:t>11</a:t>
            </a:r>
            <a:r>
              <a:rPr lang="en-GB" sz="2400">
                <a:effectLst/>
                <a:latin typeface="ArialMT"/>
              </a:rPr>
              <a:t>.Be mindful of any specialist language or jargon.</a:t>
            </a:r>
            <a:endParaRPr lang="en-GB" sz="2400">
              <a:effectLst/>
              <a:latin typeface="SymbolMT"/>
            </a:endParaRPr>
          </a:p>
          <a:p>
            <a:pPr marL="0" indent="0">
              <a:buNone/>
            </a:pPr>
            <a:r>
              <a:rPr lang="en-GB" sz="2400">
                <a:effectLst/>
                <a:latin typeface="ArialMT"/>
              </a:rPr>
              <a:t>12. Always act and communicate in the best interests of the pupil. </a:t>
            </a:r>
            <a:endParaRPr lang="en-GB" sz="2400">
              <a:effectLst/>
              <a:latin typeface="SymbolMT"/>
            </a:endParaRPr>
          </a:p>
          <a:p>
            <a:endParaRPr lang="en-US" sz="2400"/>
          </a:p>
        </p:txBody>
      </p:sp>
    </p:spTree>
    <p:extLst>
      <p:ext uri="{BB962C8B-B14F-4D97-AF65-F5344CB8AC3E}">
        <p14:creationId xmlns:p14="http://schemas.microsoft.com/office/powerpoint/2010/main" val="392931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76E2-6642-2842-AE5F-17B37C1AE33E}"/>
              </a:ext>
            </a:extLst>
          </p:cNvPr>
          <p:cNvSpPr>
            <a:spLocks noGrp="1"/>
          </p:cNvSpPr>
          <p:nvPr>
            <p:ph type="title"/>
          </p:nvPr>
        </p:nvSpPr>
        <p:spPr/>
        <p:txBody>
          <a:bodyPr/>
          <a:lstStyle/>
          <a:p>
            <a:pPr algn="ctr"/>
            <a:r>
              <a:rPr lang="en-US" b="1" dirty="0"/>
              <a:t>Class teacher concern?</a:t>
            </a:r>
          </a:p>
        </p:txBody>
      </p:sp>
      <p:pic>
        <p:nvPicPr>
          <p:cNvPr id="1025" name="Picture 1" descr="page122image1817728">
            <a:extLst>
              <a:ext uri="{FF2B5EF4-FFF2-40B4-BE49-F238E27FC236}">
                <a16:creationId xmlns:a16="http://schemas.microsoft.com/office/drawing/2014/main" id="{FC442294-B616-F945-9217-6ED1DC159E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3815" y="1825625"/>
            <a:ext cx="41043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72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9A760-D581-9A48-89F8-D0E20BA2BAFE}"/>
              </a:ext>
            </a:extLst>
          </p:cNvPr>
          <p:cNvSpPr>
            <a:spLocks noGrp="1"/>
          </p:cNvSpPr>
          <p:nvPr>
            <p:ph type="title"/>
          </p:nvPr>
        </p:nvSpPr>
        <p:spPr>
          <a:xfrm>
            <a:off x="640080" y="325369"/>
            <a:ext cx="4368602" cy="1956841"/>
          </a:xfrm>
        </p:spPr>
        <p:txBody>
          <a:bodyPr anchor="b">
            <a:normAutofit/>
          </a:bodyPr>
          <a:lstStyle/>
          <a:p>
            <a:r>
              <a:rPr lang="en-US" sz="4200" b="1"/>
              <a:t>Consider an example from your class.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9552E7-9882-8449-8CFC-3914119749F8}"/>
              </a:ext>
            </a:extLst>
          </p:cNvPr>
          <p:cNvSpPr>
            <a:spLocks noGrp="1"/>
          </p:cNvSpPr>
          <p:nvPr>
            <p:ph idx="1"/>
          </p:nvPr>
        </p:nvSpPr>
        <p:spPr>
          <a:xfrm>
            <a:off x="640080" y="2872899"/>
            <a:ext cx="4243589" cy="3320668"/>
          </a:xfrm>
        </p:spPr>
        <p:txBody>
          <a:bodyPr>
            <a:normAutofit/>
          </a:bodyPr>
          <a:lstStyle/>
          <a:p>
            <a:r>
              <a:rPr lang="en-US" sz="2200"/>
              <a:t>How did you assess?</a:t>
            </a:r>
          </a:p>
          <a:p>
            <a:r>
              <a:rPr lang="en-US" sz="2200"/>
              <a:t>What did you plan?</a:t>
            </a:r>
          </a:p>
          <a:p>
            <a:r>
              <a:rPr lang="en-US" sz="2200"/>
              <a:t>What did you do?</a:t>
            </a:r>
          </a:p>
          <a:p>
            <a:r>
              <a:rPr lang="en-US" sz="2200"/>
              <a:t>How did you review?</a:t>
            </a:r>
          </a:p>
        </p:txBody>
      </p:sp>
      <p:pic>
        <p:nvPicPr>
          <p:cNvPr id="5" name="Picture 4" descr="Glasses on top of a book">
            <a:extLst>
              <a:ext uri="{FF2B5EF4-FFF2-40B4-BE49-F238E27FC236}">
                <a16:creationId xmlns:a16="http://schemas.microsoft.com/office/drawing/2014/main" id="{ABF35E29-8631-9BE7-9549-D958D70C1E1F}"/>
              </a:ext>
            </a:extLst>
          </p:cNvPr>
          <p:cNvPicPr>
            <a:picLocks noChangeAspect="1"/>
          </p:cNvPicPr>
          <p:nvPr/>
        </p:nvPicPr>
        <p:blipFill rotWithShape="1">
          <a:blip r:embed="rId2"/>
          <a:srcRect l="4108" r="294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1290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695E0006-47D0-67DC-4B35-3ACCD5882FF9}"/>
              </a:ext>
            </a:extLst>
          </p:cNvPr>
          <p:cNvPicPr>
            <a:picLocks noChangeAspect="1"/>
          </p:cNvPicPr>
          <p:nvPr/>
        </p:nvPicPr>
        <p:blipFill rotWithShape="1">
          <a:blip r:embed="rId2"/>
          <a:srcRect l="10746" r="5514"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A25D58-CA0D-9E42-B43D-CE870765C394}"/>
              </a:ext>
            </a:extLst>
          </p:cNvPr>
          <p:cNvSpPr>
            <a:spLocks noGrp="1"/>
          </p:cNvSpPr>
          <p:nvPr>
            <p:ph type="title"/>
          </p:nvPr>
        </p:nvSpPr>
        <p:spPr>
          <a:xfrm>
            <a:off x="8370470" y="1161288"/>
            <a:ext cx="3438144" cy="1124712"/>
          </a:xfrm>
        </p:spPr>
        <p:txBody>
          <a:bodyPr anchor="b">
            <a:normAutofit/>
          </a:bodyPr>
          <a:lstStyle/>
          <a:p>
            <a:r>
              <a:rPr lang="en-US" sz="2400" b="1"/>
              <a:t>My communication with parents and other adults to date - audit.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C06A5E-7832-0742-BF37-088FF4B5F1C3}"/>
              </a:ext>
            </a:extLst>
          </p:cNvPr>
          <p:cNvSpPr>
            <a:spLocks noGrp="1"/>
          </p:cNvSpPr>
          <p:nvPr>
            <p:ph idx="1"/>
          </p:nvPr>
        </p:nvSpPr>
        <p:spPr>
          <a:xfrm>
            <a:off x="8370470" y="2718054"/>
            <a:ext cx="3438906" cy="3207258"/>
          </a:xfrm>
        </p:spPr>
        <p:txBody>
          <a:bodyPr anchor="t">
            <a:normAutofit/>
          </a:bodyPr>
          <a:lstStyle/>
          <a:p>
            <a:r>
              <a:rPr lang="en-US" sz="1700"/>
              <a:t>To reach the Teacher’s Standards you must show evidence of working with parents and other adults.</a:t>
            </a:r>
          </a:p>
          <a:p>
            <a:r>
              <a:rPr lang="en-US" sz="1700"/>
              <a:t>Note your work with these two groups to date in your Reflective Journal.</a:t>
            </a:r>
          </a:p>
          <a:p>
            <a:r>
              <a:rPr lang="en-US" sz="1700"/>
              <a:t>Note any gaps in evidence and your plans to evidence these going forward.</a:t>
            </a:r>
          </a:p>
          <a:p>
            <a:r>
              <a:rPr lang="en-US" sz="1700"/>
              <a:t>You may work in groups.</a:t>
            </a:r>
          </a:p>
        </p:txBody>
      </p:sp>
    </p:spTree>
    <p:extLst>
      <p:ext uri="{BB962C8B-B14F-4D97-AF65-F5344CB8AC3E}">
        <p14:creationId xmlns:p14="http://schemas.microsoft.com/office/powerpoint/2010/main" val="138444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arly morning coffee with bread and a newspaper on top of the table">
            <a:extLst>
              <a:ext uri="{FF2B5EF4-FFF2-40B4-BE49-F238E27FC236}">
                <a16:creationId xmlns:a16="http://schemas.microsoft.com/office/drawing/2014/main" id="{175F6E05-B3BA-7620-8370-EB4C6C01484F}"/>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366FB-D48F-9B41-89D1-29BF05A90F9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LUNCH BREAK</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76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05B5-E4FC-0F49-A68C-E54900B9122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a:t>Part 2.</a:t>
            </a:r>
            <a:br>
              <a:rPr lang="en-US" sz="5400" b="1"/>
            </a:br>
            <a:r>
              <a:rPr lang="en-US" sz="5400" b="1"/>
              <a:t>Learning how we learn.</a:t>
            </a: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oy plastic numbers">
            <a:extLst>
              <a:ext uri="{FF2B5EF4-FFF2-40B4-BE49-F238E27FC236}">
                <a16:creationId xmlns:a16="http://schemas.microsoft.com/office/drawing/2014/main" id="{AFA0F070-8D45-4D54-8196-56FFE275B668}"/>
              </a:ext>
            </a:extLst>
          </p:cNvPr>
          <p:cNvPicPr>
            <a:picLocks noChangeAspect="1"/>
          </p:cNvPicPr>
          <p:nvPr/>
        </p:nvPicPr>
        <p:blipFill rotWithShape="1">
          <a:blip r:embed="rId2"/>
          <a:srcRect l="13444" r="196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757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426B50B-F512-F548-BAFF-B7F62D6F0650}"/>
              </a:ext>
            </a:extLst>
          </p:cNvPr>
          <p:cNvSpPr>
            <a:spLocks noGrp="1"/>
          </p:cNvSpPr>
          <p:nvPr>
            <p:ph type="title"/>
          </p:nvPr>
        </p:nvSpPr>
        <p:spPr>
          <a:xfrm>
            <a:off x="1179226" y="1594707"/>
            <a:ext cx="9833548" cy="1325563"/>
          </a:xfrm>
        </p:spPr>
        <p:txBody>
          <a:bodyPr anchor="b">
            <a:normAutofit fontScale="90000"/>
          </a:bodyPr>
          <a:lstStyle/>
          <a:p>
            <a:pPr algn="ctr"/>
            <a:r>
              <a:rPr lang="en-US" sz="3100" b="1" dirty="0">
                <a:solidFill>
                  <a:schemeClr val="tx2"/>
                </a:solidFill>
              </a:rPr>
              <a:t>This afternoon we are focusing upon “how we learn” to enhance teaching and learning for all pupils including our  SEND pupils.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E6F2F91-76DB-7C46-BDB6-8B31D14BBE87}"/>
              </a:ext>
            </a:extLst>
          </p:cNvPr>
          <p:cNvSpPr>
            <a:spLocks noGrp="1"/>
          </p:cNvSpPr>
          <p:nvPr>
            <p:ph idx="1"/>
          </p:nvPr>
        </p:nvSpPr>
        <p:spPr>
          <a:xfrm>
            <a:off x="1179226" y="3329677"/>
            <a:ext cx="9833548" cy="2457269"/>
          </a:xfrm>
        </p:spPr>
        <p:txBody>
          <a:bodyPr>
            <a:normAutofit/>
          </a:bodyPr>
          <a:lstStyle/>
          <a:p>
            <a:endParaRPr lang="en-US" sz="2400" dirty="0">
              <a:solidFill>
                <a:schemeClr val="tx2"/>
              </a:solidFill>
            </a:endParaRPr>
          </a:p>
          <a:p>
            <a:r>
              <a:rPr lang="en-US" sz="2400" dirty="0">
                <a:solidFill>
                  <a:schemeClr val="tx2"/>
                </a:solidFill>
              </a:rPr>
              <a:t>SEND pupils benefit from quality teaching and learning just like any other group of pupils.</a:t>
            </a:r>
          </a:p>
          <a:p>
            <a:endParaRPr lang="en-US" sz="2400" dirty="0">
              <a:solidFill>
                <a:schemeClr val="tx2"/>
              </a:solidFill>
            </a:endParaRPr>
          </a:p>
          <a:p>
            <a:r>
              <a:rPr lang="en-US" sz="2400" dirty="0">
                <a:solidFill>
                  <a:schemeClr val="tx2"/>
                </a:solidFill>
              </a:rPr>
              <a:t>As with all pupils you need to understand the start point and the next steps and what the research tells us about learning.</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937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1750A6D-179D-714C-8731-7C12FB82BEEB}"/>
              </a:ext>
            </a:extLst>
          </p:cNvPr>
          <p:cNvSpPr>
            <a:spLocks noGrp="1"/>
          </p:cNvSpPr>
          <p:nvPr>
            <p:ph type="title"/>
          </p:nvPr>
        </p:nvSpPr>
        <p:spPr>
          <a:xfrm>
            <a:off x="-91440" y="1771650"/>
            <a:ext cx="11104214" cy="1148620"/>
          </a:xfrm>
        </p:spPr>
        <p:txBody>
          <a:bodyPr anchor="b">
            <a:normAutofit/>
          </a:bodyPr>
          <a:lstStyle/>
          <a:p>
            <a:pPr algn="ctr"/>
            <a:r>
              <a:rPr lang="en-US" sz="3600" b="1" dirty="0">
                <a:solidFill>
                  <a:schemeClr val="tx2"/>
                </a:solidFill>
              </a:rPr>
              <a:t>Links to the Core Content Framework for ITT</a:t>
            </a:r>
          </a:p>
        </p:txBody>
      </p:sp>
      <p:grpSp>
        <p:nvGrpSpPr>
          <p:cNvPr id="25" name="Group 2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6" name="Freeform: Shape 2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ACD00A0-E658-4D4C-ADD5-2C290CE28D79}"/>
              </a:ext>
            </a:extLst>
          </p:cNvPr>
          <p:cNvSpPr>
            <a:spLocks noGrp="1"/>
          </p:cNvSpPr>
          <p:nvPr>
            <p:ph idx="1"/>
          </p:nvPr>
        </p:nvSpPr>
        <p:spPr>
          <a:xfrm>
            <a:off x="160020" y="3589020"/>
            <a:ext cx="10852754" cy="2197926"/>
          </a:xfrm>
        </p:spPr>
        <p:txBody>
          <a:bodyPr>
            <a:normAutofit/>
          </a:bodyPr>
          <a:lstStyle/>
          <a:p>
            <a:pPr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The following six slides give some examples linked to providing quality SEND education links to the CCF and the Teacher’s Standards.</a:t>
            </a:r>
            <a:r>
              <a:rPr lang="en-US" sz="2400" b="0" i="0" dirty="0">
                <a:solidFill>
                  <a:schemeClr val="tx2"/>
                </a:solidFill>
                <a:effectLst/>
                <a:latin typeface="Calibri" panose="020F0502020204030204" pitchFamily="34" charset="0"/>
              </a:rPr>
              <a:t>​</a:t>
            </a: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Good/Outstanding teaching teaching should be available for all pupils/students.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a:buNone/>
            </a:pPr>
            <a:endParaRPr lang="en-US" sz="1800" dirty="0">
              <a:solidFill>
                <a:schemeClr val="tx2"/>
              </a:solidFill>
            </a:endParaRPr>
          </a:p>
        </p:txBody>
      </p:sp>
      <p:grpSp>
        <p:nvGrpSpPr>
          <p:cNvPr id="31" name="Group 3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959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26E1D-8648-5C4C-ABE4-40A5AD39F91F}"/>
              </a:ext>
            </a:extLst>
          </p:cNvPr>
          <p:cNvSpPr>
            <a:spLocks noGrp="1"/>
          </p:cNvSpPr>
          <p:nvPr>
            <p:ph type="title"/>
          </p:nvPr>
        </p:nvSpPr>
        <p:spPr>
          <a:xfrm>
            <a:off x="572493" y="238539"/>
            <a:ext cx="11018520" cy="1434415"/>
          </a:xfrm>
        </p:spPr>
        <p:txBody>
          <a:bodyPr anchor="b">
            <a:normAutofit/>
          </a:bodyPr>
          <a:lstStyle/>
          <a:p>
            <a:r>
              <a:rPr lang="en-US" sz="4600" b="1"/>
              <a:t>Understanding the lived experience: intersectionality varies for each pupil.</a:t>
            </a:r>
          </a:p>
        </p:txBody>
      </p:sp>
      <p:sp>
        <p:nvSpPr>
          <p:cNvPr id="10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Content Placeholder 1028">
            <a:extLst>
              <a:ext uri="{FF2B5EF4-FFF2-40B4-BE49-F238E27FC236}">
                <a16:creationId xmlns:a16="http://schemas.microsoft.com/office/drawing/2014/main" id="{2ABF8C34-ADAA-02E3-168D-3379ABFE6F5F}"/>
              </a:ext>
            </a:extLst>
          </p:cNvPr>
          <p:cNvSpPr>
            <a:spLocks noGrp="1"/>
          </p:cNvSpPr>
          <p:nvPr>
            <p:ph idx="1"/>
          </p:nvPr>
        </p:nvSpPr>
        <p:spPr>
          <a:xfrm>
            <a:off x="572493" y="2071316"/>
            <a:ext cx="6713552" cy="4119172"/>
          </a:xfrm>
        </p:spPr>
        <p:txBody>
          <a:bodyPr anchor="t">
            <a:normAutofit/>
          </a:bodyPr>
          <a:lstStyle/>
          <a:p>
            <a:pPr marL="0" indent="0">
              <a:buNone/>
            </a:pPr>
            <a:endParaRPr lang="en-US" sz="2200" dirty="0"/>
          </a:p>
        </p:txBody>
      </p:sp>
      <p:pic>
        <p:nvPicPr>
          <p:cNvPr id="1025" name="Picture 1" descr="page12image1764192">
            <a:extLst>
              <a:ext uri="{FF2B5EF4-FFF2-40B4-BE49-F238E27FC236}">
                <a16:creationId xmlns:a16="http://schemas.microsoft.com/office/drawing/2014/main" id="{094BB2AC-5BCC-D048-B641-CE45AF182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8" r="10490"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29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6D9A1-F11E-954F-A282-141919320A88}"/>
              </a:ext>
            </a:extLst>
          </p:cNvPr>
          <p:cNvSpPr>
            <a:spLocks noGrp="1"/>
          </p:cNvSpPr>
          <p:nvPr>
            <p:ph type="title"/>
          </p:nvPr>
        </p:nvSpPr>
        <p:spPr>
          <a:xfrm>
            <a:off x="2366010" y="991261"/>
            <a:ext cx="6416610" cy="517499"/>
          </a:xfrm>
        </p:spPr>
        <p:txBody>
          <a:bodyPr>
            <a:normAutofit fontScale="90000"/>
          </a:bodyPr>
          <a:lstStyle/>
          <a:p>
            <a:pPr algn="ctr"/>
            <a:r>
              <a:rPr lang="en-US" sz="3600" b="1" dirty="0">
                <a:solidFill>
                  <a:schemeClr val="tx2"/>
                </a:solidFill>
              </a:rPr>
              <a:t>Curiosity and openness</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47EE76F-A5E5-2A41-901A-21A4A4E8753A}"/>
              </a:ext>
            </a:extLst>
          </p:cNvPr>
          <p:cNvSpPr>
            <a:spLocks noGrp="1"/>
          </p:cNvSpPr>
          <p:nvPr>
            <p:ph idx="1"/>
          </p:nvPr>
        </p:nvSpPr>
        <p:spPr>
          <a:xfrm>
            <a:off x="1703070" y="1657350"/>
            <a:ext cx="8073961" cy="4604772"/>
          </a:xfrm>
        </p:spPr>
        <p:txBody>
          <a:bodyPr anchor="t">
            <a:normAutofit fontScale="77500" lnSpcReduction="20000"/>
          </a:bodyPr>
          <a:lstStyle/>
          <a:p>
            <a:r>
              <a:rPr lang="en-GB" sz="2400" dirty="0">
                <a:solidFill>
                  <a:schemeClr val="tx2"/>
                </a:solidFill>
                <a:effectLst/>
                <a:latin typeface="ArialMT"/>
              </a:rPr>
              <a:t>Each learner with a special educational need is an</a:t>
            </a:r>
            <a:r>
              <a:rPr lang="en-GB" sz="2400" b="1" dirty="0">
                <a:solidFill>
                  <a:schemeClr val="tx2"/>
                </a:solidFill>
                <a:effectLst/>
                <a:latin typeface="ArialMT"/>
              </a:rPr>
              <a:t> individual</a:t>
            </a:r>
            <a:r>
              <a:rPr lang="en-GB" sz="2400" dirty="0">
                <a:solidFill>
                  <a:schemeClr val="tx2"/>
                </a:solidFill>
                <a:effectLst/>
                <a:latin typeface="ArialMT"/>
              </a:rPr>
              <a:t>. </a:t>
            </a:r>
          </a:p>
          <a:p>
            <a:endParaRPr lang="en-GB" sz="2400" dirty="0">
              <a:solidFill>
                <a:schemeClr val="tx2"/>
              </a:solidFill>
              <a:effectLst/>
              <a:latin typeface="ArialMT"/>
            </a:endParaRPr>
          </a:p>
          <a:p>
            <a:r>
              <a:rPr lang="en-GB" sz="2400" dirty="0">
                <a:solidFill>
                  <a:schemeClr val="tx2"/>
                </a:solidFill>
                <a:effectLst/>
                <a:latin typeface="ArialMT"/>
              </a:rPr>
              <a:t>The </a:t>
            </a:r>
            <a:r>
              <a:rPr lang="en-GB" sz="2400" b="1" dirty="0">
                <a:solidFill>
                  <a:schemeClr val="tx2"/>
                </a:solidFill>
                <a:effectLst/>
                <a:latin typeface="ArialMT"/>
              </a:rPr>
              <a:t>lived experience and overlap of multiple vulnerabilities </a:t>
            </a:r>
            <a:r>
              <a:rPr lang="en-GB" sz="2400" dirty="0">
                <a:solidFill>
                  <a:schemeClr val="tx2"/>
                </a:solidFill>
                <a:effectLst/>
                <a:latin typeface="ArialMT"/>
              </a:rPr>
              <a:t>will be equally individual, complex and dynamic. </a:t>
            </a:r>
          </a:p>
          <a:p>
            <a:endParaRPr lang="en-GB" sz="2400" dirty="0">
              <a:solidFill>
                <a:schemeClr val="tx2"/>
              </a:solidFill>
              <a:effectLst/>
              <a:latin typeface="ArialMT"/>
            </a:endParaRPr>
          </a:p>
          <a:p>
            <a:r>
              <a:rPr lang="en-GB" sz="2400" dirty="0">
                <a:solidFill>
                  <a:schemeClr val="tx2"/>
                </a:solidFill>
                <a:effectLst/>
                <a:latin typeface="ArialMT"/>
              </a:rPr>
              <a:t>Two of our greatest tools as teachers when meeting the needs of our learners are </a:t>
            </a:r>
            <a:r>
              <a:rPr lang="en-GB" sz="2400" b="1" dirty="0">
                <a:solidFill>
                  <a:schemeClr val="tx2"/>
                </a:solidFill>
                <a:effectLst/>
                <a:latin typeface="Arial" panose="020B0604020202020204" pitchFamily="34" charset="0"/>
              </a:rPr>
              <a:t>curiosity and openness</a:t>
            </a:r>
            <a:r>
              <a:rPr lang="en-GB" sz="2400" dirty="0">
                <a:solidFill>
                  <a:schemeClr val="tx2"/>
                </a:solidFill>
                <a:effectLst/>
                <a:latin typeface="ArialMT"/>
              </a:rPr>
              <a:t>. </a:t>
            </a:r>
          </a:p>
          <a:p>
            <a:endParaRPr lang="en-GB" sz="2400" dirty="0">
              <a:solidFill>
                <a:schemeClr val="tx2"/>
              </a:solidFill>
              <a:effectLst/>
              <a:latin typeface="ArialMT"/>
            </a:endParaRPr>
          </a:p>
          <a:p>
            <a:r>
              <a:rPr lang="en-GB" sz="2400" dirty="0">
                <a:solidFill>
                  <a:schemeClr val="tx2"/>
                </a:solidFill>
                <a:effectLst/>
                <a:latin typeface="ArialMT"/>
              </a:rPr>
              <a:t>We move </a:t>
            </a:r>
            <a:r>
              <a:rPr lang="en-GB" sz="2400" b="1" dirty="0">
                <a:solidFill>
                  <a:schemeClr val="tx2"/>
                </a:solidFill>
                <a:effectLst/>
                <a:latin typeface="ArialMT"/>
              </a:rPr>
              <a:t>away from assumption and move towards aspiration</a:t>
            </a:r>
            <a:r>
              <a:rPr lang="en-GB" sz="2400" dirty="0">
                <a:solidFill>
                  <a:schemeClr val="tx2"/>
                </a:solidFill>
                <a:effectLst/>
                <a:latin typeface="ArialMT"/>
              </a:rPr>
              <a:t>.</a:t>
            </a:r>
          </a:p>
          <a:p>
            <a:endParaRPr lang="en-GB" sz="2400" dirty="0">
              <a:solidFill>
                <a:schemeClr val="tx2"/>
              </a:solidFill>
              <a:effectLst/>
              <a:latin typeface="ArialMT"/>
            </a:endParaRPr>
          </a:p>
          <a:p>
            <a:r>
              <a:rPr lang="en-GB" sz="2400" dirty="0">
                <a:solidFill>
                  <a:schemeClr val="tx2"/>
                </a:solidFill>
                <a:effectLst/>
                <a:latin typeface="ArialMT"/>
              </a:rPr>
              <a:t>However, this can only be done </a:t>
            </a:r>
            <a:r>
              <a:rPr lang="en-GB" sz="2400" b="1" dirty="0">
                <a:solidFill>
                  <a:schemeClr val="tx2"/>
                </a:solidFill>
                <a:effectLst/>
                <a:latin typeface="Arial" panose="020B0604020202020204" pitchFamily="34" charset="0"/>
              </a:rPr>
              <a:t>in partnership with the pupil and their family. </a:t>
            </a:r>
            <a:r>
              <a:rPr lang="en-GB" sz="2400" dirty="0">
                <a:solidFill>
                  <a:schemeClr val="tx2"/>
                </a:solidFill>
                <a:effectLst/>
                <a:latin typeface="ArialMT"/>
              </a:rPr>
              <a:t>Their</a:t>
            </a:r>
            <a:r>
              <a:rPr lang="en-GB" sz="2400" b="1" dirty="0">
                <a:solidFill>
                  <a:schemeClr val="tx2"/>
                </a:solidFill>
                <a:effectLst/>
                <a:latin typeface="Arial" panose="020B0604020202020204" pitchFamily="34" charset="0"/>
              </a:rPr>
              <a:t> voice and views </a:t>
            </a:r>
            <a:r>
              <a:rPr lang="en-GB" sz="2400" dirty="0">
                <a:solidFill>
                  <a:schemeClr val="tx2"/>
                </a:solidFill>
                <a:effectLst/>
                <a:latin typeface="ArialMT"/>
              </a:rPr>
              <a:t>are extremely important in determining the support they receive to ensure they can effectively engage with the curriculum and meet their goals. </a:t>
            </a:r>
          </a:p>
          <a:p>
            <a:endParaRPr lang="en-GB" sz="2400" dirty="0">
              <a:solidFill>
                <a:schemeClr val="tx2"/>
              </a:solidFill>
              <a:effectLst/>
              <a:latin typeface="ArialMT"/>
            </a:endParaRPr>
          </a:p>
          <a:p>
            <a:r>
              <a:rPr lang="en-GB" sz="2400" dirty="0">
                <a:solidFill>
                  <a:schemeClr val="tx2"/>
                </a:solidFill>
                <a:effectLst/>
                <a:latin typeface="ArialMT"/>
              </a:rPr>
              <a:t>We also need a clear understanding about </a:t>
            </a:r>
            <a:r>
              <a:rPr lang="en-GB" sz="2400" b="1" dirty="0">
                <a:solidFill>
                  <a:schemeClr val="tx2"/>
                </a:solidFill>
                <a:effectLst/>
                <a:latin typeface="ArialMT"/>
              </a:rPr>
              <a:t>how we learn</a:t>
            </a:r>
            <a:r>
              <a:rPr lang="en-GB" sz="2400" dirty="0">
                <a:solidFill>
                  <a:schemeClr val="tx2"/>
                </a:solidFill>
                <a:effectLst/>
                <a:latin typeface="ArialMT"/>
              </a:rPr>
              <a:t>.</a:t>
            </a:r>
            <a:endParaRPr lang="en-GB" sz="2400" dirty="0">
              <a:solidFill>
                <a:schemeClr val="tx2"/>
              </a:solidFill>
              <a:effectLst/>
            </a:endParaRPr>
          </a:p>
          <a:p>
            <a:endParaRPr lang="en-US" sz="11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8031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ECAA-61EB-884A-A290-87CAB242BCFF}"/>
              </a:ext>
            </a:extLst>
          </p:cNvPr>
          <p:cNvSpPr>
            <a:spLocks noGrp="1"/>
          </p:cNvSpPr>
          <p:nvPr>
            <p:ph type="title"/>
          </p:nvPr>
        </p:nvSpPr>
        <p:spPr>
          <a:xfrm>
            <a:off x="876692" y="741391"/>
            <a:ext cx="5479719" cy="1616203"/>
          </a:xfrm>
        </p:spPr>
        <p:txBody>
          <a:bodyPr anchor="b">
            <a:normAutofit fontScale="90000"/>
          </a:bodyPr>
          <a:lstStyle/>
          <a:p>
            <a:r>
              <a:rPr lang="en-US" sz="3200" b="1" dirty="0"/>
              <a:t>Create your own Venn diagram for an </a:t>
            </a:r>
            <a:r>
              <a:rPr lang="en-US" sz="3200" b="1" dirty="0" err="1"/>
              <a:t>anonymised</a:t>
            </a:r>
            <a:r>
              <a:rPr lang="en-US" sz="3200" b="1" dirty="0"/>
              <a:t> SEND pupil in your class.  Discuss with group.</a:t>
            </a:r>
          </a:p>
        </p:txBody>
      </p:sp>
      <p:sp>
        <p:nvSpPr>
          <p:cNvPr id="3" name="Content Placeholder 2">
            <a:extLst>
              <a:ext uri="{FF2B5EF4-FFF2-40B4-BE49-F238E27FC236}">
                <a16:creationId xmlns:a16="http://schemas.microsoft.com/office/drawing/2014/main" id="{84F64BFD-1FF4-F144-A3FB-7FAD9D9F398D}"/>
              </a:ext>
            </a:extLst>
          </p:cNvPr>
          <p:cNvSpPr>
            <a:spLocks noGrp="1"/>
          </p:cNvSpPr>
          <p:nvPr>
            <p:ph idx="1"/>
          </p:nvPr>
        </p:nvSpPr>
        <p:spPr>
          <a:xfrm>
            <a:off x="876692" y="2533476"/>
            <a:ext cx="5479719" cy="3447832"/>
          </a:xfrm>
        </p:spPr>
        <p:txBody>
          <a:bodyPr anchor="t">
            <a:normAutofit/>
          </a:bodyPr>
          <a:lstStyle/>
          <a:p>
            <a:pPr marL="0" indent="0">
              <a:buNone/>
            </a:pPr>
            <a:r>
              <a:rPr lang="en-US" sz="1900"/>
              <a:t>Which factors should you include in your diagram.  Start with SEND.</a:t>
            </a:r>
          </a:p>
          <a:p>
            <a:r>
              <a:rPr lang="en-US" sz="1900"/>
              <a:t>Carer?</a:t>
            </a:r>
          </a:p>
          <a:p>
            <a:r>
              <a:rPr lang="en-US" sz="1900"/>
              <a:t>Minority ethnic?</a:t>
            </a:r>
          </a:p>
          <a:p>
            <a:r>
              <a:rPr lang="en-US" sz="1900"/>
              <a:t>Mental health?</a:t>
            </a:r>
          </a:p>
          <a:p>
            <a:r>
              <a:rPr lang="en-US" sz="1900"/>
              <a:t>Involvement of external services?</a:t>
            </a:r>
          </a:p>
          <a:p>
            <a:r>
              <a:rPr lang="en-US" sz="1900"/>
              <a:t>Track record of exclusion?</a:t>
            </a:r>
          </a:p>
          <a:p>
            <a:r>
              <a:rPr lang="en-US" sz="1900"/>
              <a:t>Poverty?</a:t>
            </a:r>
          </a:p>
          <a:p>
            <a:r>
              <a:rPr lang="en-US" sz="1900"/>
              <a:t>Factors not mentioned above (please name)?</a:t>
            </a:r>
          </a:p>
          <a:p>
            <a:endParaRPr lang="en-US" sz="1900"/>
          </a:p>
          <a:p>
            <a:endParaRPr lang="en-US" sz="1900"/>
          </a:p>
          <a:p>
            <a:endParaRPr lang="en-US" sz="1900"/>
          </a:p>
          <a:p>
            <a:endParaRPr lang="en-US" sz="1900"/>
          </a:p>
        </p:txBody>
      </p:sp>
      <p:pic>
        <p:nvPicPr>
          <p:cNvPr id="5" name="Picture 4" descr="White arrows going to the red target">
            <a:extLst>
              <a:ext uri="{FF2B5EF4-FFF2-40B4-BE49-F238E27FC236}">
                <a16:creationId xmlns:a16="http://schemas.microsoft.com/office/drawing/2014/main" id="{E0ACD46D-35F2-1CDE-2455-3AC82B83A16B}"/>
              </a:ext>
            </a:extLst>
          </p:cNvPr>
          <p:cNvPicPr>
            <a:picLocks noChangeAspect="1"/>
          </p:cNvPicPr>
          <p:nvPr/>
        </p:nvPicPr>
        <p:blipFill rotWithShape="1">
          <a:blip r:embed="rId2"/>
          <a:srcRect l="43808" r="8293"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458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963-C04B-8B46-86DA-E679EBE391BB}"/>
              </a:ext>
            </a:extLst>
          </p:cNvPr>
          <p:cNvSpPr>
            <a:spLocks noGrp="1"/>
          </p:cNvSpPr>
          <p:nvPr>
            <p:ph type="title"/>
          </p:nvPr>
        </p:nvSpPr>
        <p:spPr>
          <a:xfrm>
            <a:off x="876692" y="741391"/>
            <a:ext cx="5479719" cy="1616203"/>
          </a:xfrm>
        </p:spPr>
        <p:txBody>
          <a:bodyPr anchor="b">
            <a:normAutofit/>
          </a:bodyPr>
          <a:lstStyle/>
          <a:p>
            <a:r>
              <a:rPr lang="en-US" sz="3200" b="1"/>
              <a:t>Learning about each individual.</a:t>
            </a:r>
          </a:p>
        </p:txBody>
      </p:sp>
      <p:sp>
        <p:nvSpPr>
          <p:cNvPr id="3" name="Content Placeholder 2">
            <a:extLst>
              <a:ext uri="{FF2B5EF4-FFF2-40B4-BE49-F238E27FC236}">
                <a16:creationId xmlns:a16="http://schemas.microsoft.com/office/drawing/2014/main" id="{1393D54D-C7B8-6844-AF2D-A531F635C489}"/>
              </a:ext>
            </a:extLst>
          </p:cNvPr>
          <p:cNvSpPr>
            <a:spLocks noGrp="1"/>
          </p:cNvSpPr>
          <p:nvPr>
            <p:ph idx="1"/>
          </p:nvPr>
        </p:nvSpPr>
        <p:spPr>
          <a:xfrm>
            <a:off x="876692" y="2533476"/>
            <a:ext cx="5479719" cy="3447832"/>
          </a:xfrm>
        </p:spPr>
        <p:txBody>
          <a:bodyPr anchor="t">
            <a:normAutofit/>
          </a:bodyPr>
          <a:lstStyle/>
          <a:p>
            <a:r>
              <a:rPr lang="en-US" sz="1700"/>
              <a:t>The lived experience may be a major barrier to learning.</a:t>
            </a:r>
          </a:p>
          <a:p>
            <a:r>
              <a:rPr lang="en-US" sz="1700"/>
              <a:t>We may need specialized support from others (internally and externally) to try to overcome some barriers to learning.</a:t>
            </a:r>
          </a:p>
          <a:p>
            <a:r>
              <a:rPr lang="en-US" sz="1700"/>
              <a:t>However, we also need to understand “how we learn” so that we can learn to support all pupils.  </a:t>
            </a:r>
          </a:p>
          <a:p>
            <a:r>
              <a:rPr lang="en-US" sz="1700"/>
              <a:t>Understanding “how we learn” is particularly important when addressing the needs of SEND pupils.</a:t>
            </a:r>
          </a:p>
          <a:p>
            <a:r>
              <a:rPr lang="en-US" sz="1700"/>
              <a:t>“Learning how we learn” can also help teachers overcome some barriers SEND pupils face.</a:t>
            </a:r>
          </a:p>
        </p:txBody>
      </p:sp>
      <p:pic>
        <p:nvPicPr>
          <p:cNvPr id="5" name="Picture 4" descr="White puzzle with one red piece">
            <a:extLst>
              <a:ext uri="{FF2B5EF4-FFF2-40B4-BE49-F238E27FC236}">
                <a16:creationId xmlns:a16="http://schemas.microsoft.com/office/drawing/2014/main" id="{ED1E3A93-9498-2DF6-7984-424DD43D9A0C}"/>
              </a:ext>
            </a:extLst>
          </p:cNvPr>
          <p:cNvPicPr>
            <a:picLocks noChangeAspect="1"/>
          </p:cNvPicPr>
          <p:nvPr/>
        </p:nvPicPr>
        <p:blipFill rotWithShape="1">
          <a:blip r:embed="rId2"/>
          <a:srcRect l="30620" r="29016"/>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7641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B116A-A940-294D-A1D9-27148237EF8D}"/>
              </a:ext>
            </a:extLst>
          </p:cNvPr>
          <p:cNvSpPr>
            <a:spLocks noGrp="1"/>
          </p:cNvSpPr>
          <p:nvPr>
            <p:ph type="title"/>
          </p:nvPr>
        </p:nvSpPr>
        <p:spPr>
          <a:xfrm>
            <a:off x="572493" y="238539"/>
            <a:ext cx="11018520" cy="1434415"/>
          </a:xfrm>
        </p:spPr>
        <p:txBody>
          <a:bodyPr anchor="b">
            <a:normAutofit/>
          </a:bodyPr>
          <a:lstStyle/>
          <a:p>
            <a:r>
              <a:rPr lang="en-US" sz="5400" b="1"/>
              <a:t>How we learn – the key focus for today.</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36CEFE-9B70-C64E-953A-DFEDBEFA2F1F}"/>
              </a:ext>
            </a:extLst>
          </p:cNvPr>
          <p:cNvSpPr>
            <a:spLocks noGrp="1"/>
          </p:cNvSpPr>
          <p:nvPr>
            <p:ph idx="1"/>
          </p:nvPr>
        </p:nvSpPr>
        <p:spPr>
          <a:xfrm>
            <a:off x="572493" y="2071316"/>
            <a:ext cx="6713552" cy="4119172"/>
          </a:xfrm>
        </p:spPr>
        <p:txBody>
          <a:bodyPr anchor="t">
            <a:normAutofit/>
          </a:bodyPr>
          <a:lstStyle/>
          <a:p>
            <a:endParaRPr lang="en-US" sz="2200"/>
          </a:p>
        </p:txBody>
      </p:sp>
      <p:pic>
        <p:nvPicPr>
          <p:cNvPr id="12" name="Picture 11" descr="Closeup of a hand holding a key with a house dongle">
            <a:extLst>
              <a:ext uri="{FF2B5EF4-FFF2-40B4-BE49-F238E27FC236}">
                <a16:creationId xmlns:a16="http://schemas.microsoft.com/office/drawing/2014/main" id="{3C6BBA1C-357D-4BB6-1232-AD1749B2FFAE}"/>
              </a:ext>
            </a:extLst>
          </p:cNvPr>
          <p:cNvPicPr>
            <a:picLocks noChangeAspect="1"/>
          </p:cNvPicPr>
          <p:nvPr/>
        </p:nvPicPr>
        <p:blipFill rotWithShape="1">
          <a:blip r:embed="rId2"/>
          <a:srcRect l="23095" r="12689" b="2"/>
          <a:stretch/>
        </p:blipFill>
        <p:spPr>
          <a:xfrm>
            <a:off x="7675658" y="2093976"/>
            <a:ext cx="3941064" cy="4096512"/>
          </a:xfrm>
          <a:prstGeom prst="rect">
            <a:avLst/>
          </a:prstGeom>
        </p:spPr>
      </p:pic>
    </p:spTree>
    <p:extLst>
      <p:ext uri="{BB962C8B-B14F-4D97-AF65-F5344CB8AC3E}">
        <p14:creationId xmlns:p14="http://schemas.microsoft.com/office/powerpoint/2010/main" val="375726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C016C-4D24-7245-9A8D-2E56577169A7}"/>
              </a:ext>
            </a:extLst>
          </p:cNvPr>
          <p:cNvSpPr>
            <a:spLocks noGrp="1"/>
          </p:cNvSpPr>
          <p:nvPr>
            <p:ph type="title"/>
          </p:nvPr>
        </p:nvSpPr>
        <p:spPr>
          <a:xfrm>
            <a:off x="838200" y="365125"/>
            <a:ext cx="10515600" cy="1325563"/>
          </a:xfrm>
        </p:spPr>
        <p:txBody>
          <a:bodyPr>
            <a:normAutofit/>
          </a:bodyPr>
          <a:lstStyle/>
          <a:p>
            <a:br>
              <a:rPr lang="en-US" sz="2600" b="1"/>
            </a:br>
            <a:r>
              <a:rPr lang="en-US" sz="2600" b="1"/>
              <a:t>What does the research tell us?</a:t>
            </a:r>
            <a:br>
              <a:rPr lang="en-US" sz="2600" b="1"/>
            </a:br>
            <a:endParaRPr lang="en-US" sz="2600" b="1" i="1"/>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BE16E5-BD4C-A14C-BF12-A46969AB4A7E}"/>
              </a:ext>
            </a:extLst>
          </p:cNvPr>
          <p:cNvSpPr>
            <a:spLocks noGrp="1"/>
          </p:cNvSpPr>
          <p:nvPr>
            <p:ph idx="1"/>
          </p:nvPr>
        </p:nvSpPr>
        <p:spPr>
          <a:xfrm>
            <a:off x="838200" y="1929384"/>
            <a:ext cx="10515600" cy="4251960"/>
          </a:xfrm>
        </p:spPr>
        <p:txBody>
          <a:bodyPr>
            <a:normAutofit/>
          </a:bodyPr>
          <a:lstStyle/>
          <a:p>
            <a:pPr marL="0" indent="0">
              <a:buNone/>
            </a:pPr>
            <a:r>
              <a:rPr lang="en-US" sz="1400" b="1" dirty="0"/>
              <a:t>We learn:</a:t>
            </a:r>
          </a:p>
          <a:p>
            <a:pPr marL="0" indent="0">
              <a:buNone/>
            </a:pPr>
            <a:r>
              <a:rPr lang="en-GB" sz="1400" b="1" dirty="0">
                <a:solidFill>
                  <a:schemeClr val="accent2"/>
                </a:solidFill>
                <a:effectLst/>
                <a:latin typeface="Arial" panose="020B0604020202020204" pitchFamily="34" charset="0"/>
              </a:rPr>
              <a:t>1. In relationship with others </a:t>
            </a:r>
          </a:p>
          <a:p>
            <a:pPr marL="0" indent="0">
              <a:buNone/>
            </a:pPr>
            <a:r>
              <a:rPr lang="en-GB" sz="1400" b="1" dirty="0">
                <a:solidFill>
                  <a:schemeClr val="accent2"/>
                </a:solidFill>
                <a:effectLst/>
                <a:latin typeface="Arial" panose="020B0604020202020204" pitchFamily="34" charset="0"/>
              </a:rPr>
              <a:t>2. By interacting with our environment </a:t>
            </a:r>
            <a:endParaRPr lang="en-GB" sz="1400" dirty="0">
              <a:solidFill>
                <a:schemeClr val="accent2"/>
              </a:solidFill>
              <a:effectLst/>
              <a:latin typeface="SymbolMT"/>
            </a:endParaRPr>
          </a:p>
          <a:p>
            <a:pPr marL="0" indent="0">
              <a:buNone/>
            </a:pPr>
            <a:r>
              <a:rPr lang="en-GB" sz="1400" b="1" dirty="0">
                <a:solidFill>
                  <a:schemeClr val="accent2"/>
                </a:solidFill>
                <a:effectLst/>
                <a:latin typeface="Arial" panose="020B0604020202020204" pitchFamily="34" charset="0"/>
              </a:rPr>
              <a:t>3. By using cognitive and thinking skills </a:t>
            </a:r>
            <a:endParaRPr lang="en-GB" sz="1400" dirty="0">
              <a:solidFill>
                <a:schemeClr val="accent2"/>
              </a:solidFill>
              <a:effectLst/>
              <a:latin typeface="SymbolMT"/>
            </a:endParaRP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Schema</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Working memory</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Cognitive load theory</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Attention</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Shallow versus deep processing </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Mastery learning </a:t>
            </a:r>
            <a:endParaRPr lang="en-GB" sz="1400" i="1" dirty="0">
              <a:solidFill>
                <a:srgbClr val="00B0F0"/>
              </a:solidFill>
              <a:effectLst/>
              <a:latin typeface="SymbolMT"/>
            </a:endParaRPr>
          </a:p>
          <a:p>
            <a:pPr marL="0" indent="0">
              <a:buNone/>
            </a:pPr>
            <a:r>
              <a:rPr lang="en-GB" sz="1400" b="1" dirty="0">
                <a:solidFill>
                  <a:schemeClr val="accent2"/>
                </a:solidFill>
                <a:effectLst/>
                <a:latin typeface="Arial" panose="020B0604020202020204" pitchFamily="34" charset="0"/>
              </a:rPr>
              <a:t>4. By learning to be a learner</a:t>
            </a: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Metacognition </a:t>
            </a:r>
            <a:endParaRPr lang="en-GB" sz="1400" i="1" dirty="0">
              <a:solidFill>
                <a:srgbClr val="00B0F0"/>
              </a:solidFill>
              <a:effectLst/>
              <a:latin typeface="SymbolMT"/>
            </a:endParaRPr>
          </a:p>
          <a:p>
            <a:pPr marL="0" indent="0">
              <a:buNone/>
            </a:pPr>
            <a:r>
              <a:rPr lang="en-GB" sz="1400" i="1" dirty="0">
                <a:solidFill>
                  <a:srgbClr val="00B0F0"/>
                </a:solidFill>
                <a:effectLst/>
                <a:latin typeface="CourierNewPSMT" panose="02070309020205020404" pitchFamily="49" charset="0"/>
              </a:rPr>
              <a:t>o </a:t>
            </a:r>
            <a:r>
              <a:rPr lang="en-GB" sz="1400" b="1" i="1" dirty="0">
                <a:solidFill>
                  <a:srgbClr val="00B0F0"/>
                </a:solidFill>
                <a:effectLst/>
                <a:latin typeface="Arial" panose="020B0604020202020204" pitchFamily="34" charset="0"/>
              </a:rPr>
              <a:t>Mindset theory </a:t>
            </a:r>
            <a:endParaRPr lang="en-GB" sz="1400" i="1" dirty="0">
              <a:solidFill>
                <a:srgbClr val="00B0F0"/>
              </a:solidFill>
              <a:effectLst/>
              <a:latin typeface="SymbolMT"/>
            </a:endParaRPr>
          </a:p>
          <a:p>
            <a:endParaRPr lang="en-US" sz="1400" dirty="0"/>
          </a:p>
        </p:txBody>
      </p:sp>
    </p:spTree>
    <p:extLst>
      <p:ext uri="{BB962C8B-B14F-4D97-AF65-F5344CB8AC3E}">
        <p14:creationId xmlns:p14="http://schemas.microsoft.com/office/powerpoint/2010/main" val="399445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ck with a love heart">
            <a:extLst>
              <a:ext uri="{FF2B5EF4-FFF2-40B4-BE49-F238E27FC236}">
                <a16:creationId xmlns:a16="http://schemas.microsoft.com/office/drawing/2014/main" id="{9CC4A783-201D-F2CA-E345-5634520244F2}"/>
              </a:ext>
            </a:extLst>
          </p:cNvPr>
          <p:cNvPicPr>
            <a:picLocks noChangeAspect="1"/>
          </p:cNvPicPr>
          <p:nvPr/>
        </p:nvPicPr>
        <p:blipFill rotWithShape="1">
          <a:blip r:embed="rId2"/>
          <a:srcRect l="8454" t="9091" r="26910"/>
          <a:stretch/>
        </p:blipFill>
        <p:spPr>
          <a:xfrm>
            <a:off x="3523488" y="10"/>
            <a:ext cx="8668512" cy="6857990"/>
          </a:xfrm>
          <a:prstGeom prst="rect">
            <a:avLst/>
          </a:prstGeom>
        </p:spPr>
      </p:pic>
      <p:sp>
        <p:nvSpPr>
          <p:cNvPr id="36" name="Rectangle 2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8ABAA0-620C-5D49-A309-26D45FF43FE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1. We learn in relationship with others.</a:t>
            </a:r>
          </a:p>
        </p:txBody>
      </p:sp>
      <p:sp>
        <p:nvSpPr>
          <p:cNvPr id="37"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0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FAC76-96C0-DC41-A18B-AC3C2C6BFBB3}"/>
              </a:ext>
            </a:extLst>
          </p:cNvPr>
          <p:cNvSpPr>
            <a:spLocks noGrp="1"/>
          </p:cNvSpPr>
          <p:nvPr>
            <p:ph type="title"/>
          </p:nvPr>
        </p:nvSpPr>
        <p:spPr>
          <a:xfrm>
            <a:off x="504967" y="675564"/>
            <a:ext cx="3609833" cy="5204085"/>
          </a:xfrm>
        </p:spPr>
        <p:txBody>
          <a:bodyPr>
            <a:normAutofit/>
          </a:bodyPr>
          <a:lstStyle/>
          <a:p>
            <a:r>
              <a:rPr lang="en-US" b="1" dirty="0">
                <a:solidFill>
                  <a:schemeClr val="accent2"/>
                </a:solidFill>
              </a:rPr>
              <a:t>Learning in relationship with others (1).</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49EB3C8-416F-F4EC-9CF1-D04FB10D0983}"/>
              </a:ext>
            </a:extLst>
          </p:cNvPr>
          <p:cNvGraphicFramePr>
            <a:graphicFrameLocks noGrp="1"/>
          </p:cNvGraphicFramePr>
          <p:nvPr>
            <p:ph idx="1"/>
            <p:extLst>
              <p:ext uri="{D42A27DB-BD31-4B8C-83A1-F6EECF244321}">
                <p14:modId xmlns:p14="http://schemas.microsoft.com/office/powerpoint/2010/main" val="3217979291"/>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04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18402-FC01-9D4E-B044-B2565547097E}"/>
              </a:ext>
            </a:extLst>
          </p:cNvPr>
          <p:cNvSpPr>
            <a:spLocks noGrp="1"/>
          </p:cNvSpPr>
          <p:nvPr>
            <p:ph type="title"/>
          </p:nvPr>
        </p:nvSpPr>
        <p:spPr>
          <a:xfrm>
            <a:off x="640080" y="325369"/>
            <a:ext cx="4368602" cy="1956841"/>
          </a:xfrm>
        </p:spPr>
        <p:txBody>
          <a:bodyPr anchor="b">
            <a:normAutofit/>
          </a:bodyPr>
          <a:lstStyle/>
          <a:p>
            <a:r>
              <a:rPr lang="en-US" sz="3000" b="1" dirty="0">
                <a:solidFill>
                  <a:schemeClr val="accent2"/>
                </a:solidFill>
              </a:rPr>
              <a:t>Learning in relationship with others (2).</a:t>
            </a:r>
            <a:br>
              <a:rPr lang="en-US" sz="3000" b="1" dirty="0">
                <a:solidFill>
                  <a:schemeClr val="accent2"/>
                </a:solidFill>
              </a:rPr>
            </a:br>
            <a:r>
              <a:rPr lang="en-US" sz="3000" b="1" i="1" dirty="0">
                <a:solidFill>
                  <a:schemeClr val="accent2"/>
                </a:solidFill>
              </a:rPr>
              <a:t>Attachment theory. N.B. Link to prior learning.</a:t>
            </a:r>
          </a:p>
        </p:txBody>
      </p:sp>
      <p:sp>
        <p:nvSpPr>
          <p:cNvPr id="20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Content Placeholder 2052">
            <a:extLst>
              <a:ext uri="{FF2B5EF4-FFF2-40B4-BE49-F238E27FC236}">
                <a16:creationId xmlns:a16="http://schemas.microsoft.com/office/drawing/2014/main" id="{50274A6E-9545-E30F-7801-CD9D6A87E0FA}"/>
              </a:ext>
            </a:extLst>
          </p:cNvPr>
          <p:cNvSpPr>
            <a:spLocks noGrp="1"/>
          </p:cNvSpPr>
          <p:nvPr>
            <p:ph idx="1"/>
          </p:nvPr>
        </p:nvSpPr>
        <p:spPr>
          <a:xfrm>
            <a:off x="640080" y="2872899"/>
            <a:ext cx="4243589" cy="3320668"/>
          </a:xfrm>
        </p:spPr>
        <p:txBody>
          <a:bodyPr>
            <a:normAutofit/>
          </a:bodyPr>
          <a:lstStyle/>
          <a:p>
            <a:endParaRPr lang="en-US" sz="2200"/>
          </a:p>
        </p:txBody>
      </p:sp>
      <p:pic>
        <p:nvPicPr>
          <p:cNvPr id="2049" name="Picture 1" descr="page17image1745376">
            <a:extLst>
              <a:ext uri="{FF2B5EF4-FFF2-40B4-BE49-F238E27FC236}">
                <a16:creationId xmlns:a16="http://schemas.microsoft.com/office/drawing/2014/main" id="{B490E65A-AE76-7943-94E6-76713C4818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364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5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8FFC2-52A7-EA46-A8F5-3A3E6669FADF}"/>
              </a:ext>
            </a:extLst>
          </p:cNvPr>
          <p:cNvSpPr>
            <a:spLocks noGrp="1"/>
          </p:cNvSpPr>
          <p:nvPr>
            <p:ph type="title"/>
          </p:nvPr>
        </p:nvSpPr>
        <p:spPr>
          <a:xfrm>
            <a:off x="640080" y="325369"/>
            <a:ext cx="4368602" cy="1956841"/>
          </a:xfrm>
        </p:spPr>
        <p:txBody>
          <a:bodyPr anchor="b">
            <a:normAutofit/>
          </a:bodyPr>
          <a:lstStyle/>
          <a:p>
            <a:r>
              <a:rPr lang="en-US" sz="3000" b="1" dirty="0">
                <a:solidFill>
                  <a:schemeClr val="accent2"/>
                </a:solidFill>
              </a:rPr>
              <a:t>Learning in relationship with others (2).</a:t>
            </a:r>
            <a:br>
              <a:rPr lang="en-US" sz="3000" b="1" dirty="0">
                <a:solidFill>
                  <a:schemeClr val="accent2"/>
                </a:solidFill>
              </a:rPr>
            </a:br>
            <a:r>
              <a:rPr lang="en-US" sz="3000" b="1" i="1" dirty="0">
                <a:solidFill>
                  <a:schemeClr val="accent2"/>
                </a:solidFill>
              </a:rPr>
              <a:t>Attachment theory. </a:t>
            </a:r>
            <a:br>
              <a:rPr lang="en-US" sz="3000" b="1" i="1" dirty="0">
                <a:solidFill>
                  <a:schemeClr val="accent2"/>
                </a:solidFill>
              </a:rPr>
            </a:br>
            <a:r>
              <a:rPr lang="en-US" sz="3000" b="1" i="1" dirty="0">
                <a:solidFill>
                  <a:schemeClr val="accent2"/>
                </a:solidFill>
              </a:rPr>
              <a:t>N.B. Link to prior learning.</a:t>
            </a:r>
            <a:endParaRPr lang="en-US" sz="3000" dirty="0">
              <a:solidFill>
                <a:schemeClr val="accent2"/>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53B6FA-C43B-BD43-AE1F-10F16F055789}"/>
              </a:ext>
            </a:extLst>
          </p:cNvPr>
          <p:cNvSpPr>
            <a:spLocks noGrp="1"/>
          </p:cNvSpPr>
          <p:nvPr>
            <p:ph idx="1"/>
          </p:nvPr>
        </p:nvSpPr>
        <p:spPr>
          <a:xfrm>
            <a:off x="640080" y="2872899"/>
            <a:ext cx="4243589" cy="3320668"/>
          </a:xfrm>
        </p:spPr>
        <p:txBody>
          <a:bodyPr>
            <a:normAutofit/>
          </a:bodyPr>
          <a:lstStyle/>
          <a:p>
            <a:pPr marL="0" indent="0">
              <a:buNone/>
            </a:pPr>
            <a:r>
              <a:rPr lang="en-US" sz="2200"/>
              <a:t>We may be a significant support to significant adults i.e. the parents and carers</a:t>
            </a:r>
          </a:p>
          <a:p>
            <a:pPr marL="0" indent="0">
              <a:buNone/>
            </a:pPr>
            <a:r>
              <a:rPr lang="en-US" sz="2200"/>
              <a:t>or</a:t>
            </a:r>
          </a:p>
          <a:p>
            <a:pPr marL="0" indent="0">
              <a:buNone/>
            </a:pPr>
            <a:r>
              <a:rPr lang="en-US" sz="2200"/>
              <a:t>we may be the only significant adult or role model that a SEND pupil learns in relationship with </a:t>
            </a:r>
          </a:p>
          <a:p>
            <a:pPr marL="0" indent="0">
              <a:buNone/>
            </a:pPr>
            <a:endParaRPr lang="en-US" sz="2200"/>
          </a:p>
        </p:txBody>
      </p:sp>
      <p:pic>
        <p:nvPicPr>
          <p:cNvPr id="5" name="Picture 4" descr="White puzzle with one red piece">
            <a:extLst>
              <a:ext uri="{FF2B5EF4-FFF2-40B4-BE49-F238E27FC236}">
                <a16:creationId xmlns:a16="http://schemas.microsoft.com/office/drawing/2014/main" id="{11A593D8-B22D-0397-B883-F56F61F7652F}"/>
              </a:ext>
            </a:extLst>
          </p:cNvPr>
          <p:cNvPicPr>
            <a:picLocks noChangeAspect="1"/>
          </p:cNvPicPr>
          <p:nvPr/>
        </p:nvPicPr>
        <p:blipFill rotWithShape="1">
          <a:blip r:embed="rId2"/>
          <a:srcRect l="22592" r="2098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877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62F2D3A-DBAB-DB4B-9896-C39C8C89C9B3}"/>
              </a:ext>
            </a:extLst>
          </p:cNvPr>
          <p:cNvSpPr>
            <a:spLocks noGrp="1"/>
          </p:cNvSpPr>
          <p:nvPr>
            <p:ph type="title"/>
          </p:nvPr>
        </p:nvSpPr>
        <p:spPr>
          <a:xfrm>
            <a:off x="1034384" y="1451609"/>
            <a:ext cx="9978390" cy="45721"/>
          </a:xfrm>
        </p:spPr>
        <p:txBody>
          <a:bodyPr anchor="b">
            <a:normAutofit fontScale="90000"/>
          </a:bodyPr>
          <a:lstStyle/>
          <a:p>
            <a:pPr algn="ctr"/>
            <a:r>
              <a:rPr lang="en-US" sz="3600" b="1" dirty="0">
                <a:solidFill>
                  <a:schemeClr val="tx2"/>
                </a:solidFill>
              </a:rPr>
              <a:t>Standard 1 – Learn that…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883C8F6-29A4-E348-962F-69F9D32268D9}"/>
              </a:ext>
            </a:extLst>
          </p:cNvPr>
          <p:cNvSpPr>
            <a:spLocks noGrp="1"/>
          </p:cNvSpPr>
          <p:nvPr>
            <p:ph idx="1"/>
          </p:nvPr>
        </p:nvSpPr>
        <p:spPr>
          <a:xfrm>
            <a:off x="777240" y="2103122"/>
            <a:ext cx="10126980" cy="4446268"/>
          </a:xfrm>
        </p:spPr>
        <p:txBody>
          <a:bodyPr>
            <a:normAutofit fontScale="85000" lnSpcReduction="20000"/>
          </a:bodyPr>
          <a:lstStyle/>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“teachers have the ability to affect and improve the well-being, motivation and </a:t>
            </a:r>
            <a:r>
              <a:rPr lang="en-US" sz="2400" b="0" i="0" u="none" strike="noStrike" dirty="0" err="1">
                <a:solidFill>
                  <a:schemeClr val="tx2"/>
                </a:solidFill>
                <a:effectLst/>
                <a:latin typeface="Calibri" panose="020F0502020204030204" pitchFamily="34" charset="0"/>
              </a:rPr>
              <a:t>behaviour</a:t>
            </a:r>
            <a:r>
              <a:rPr lang="en-US" sz="2400" b="0" i="0" u="none" strike="noStrike" dirty="0">
                <a:solidFill>
                  <a:schemeClr val="tx2"/>
                </a:solidFill>
                <a:effectLst/>
                <a:latin typeface="Calibri" panose="020F0502020204030204" pitchFamily="34" charset="0"/>
              </a:rPr>
              <a:t> of their pupils”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 teachers expectations can affect pupil outcomes; setting goals that challenge and stretch pupils is essential”</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 high-quality teaching has a long-term positive effect on pupils’ life chances, particularly for children from disadvantaged backgrounds”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 worked examples that take pupils through each step….. Are likely to support pupils to learn”</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communicate a belief in the academic potential of all pupils </a:t>
            </a:r>
            <a:r>
              <a:rPr lang="en-US" sz="2400" b="0" i="0" u="none" strike="noStrike" dirty="0">
                <a:solidFill>
                  <a:schemeClr val="tx2"/>
                </a:solidFill>
                <a:effectLst/>
                <a:latin typeface="Calibri" panose="020F0502020204030204" pitchFamily="34" charset="0"/>
              </a:rPr>
              <a:t>“Creating a positive environment where making mistakes and learning from them and the need for effort and perseverance are part of the daily routine….”</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endParaRPr lang="en-US" sz="9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1040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918F5F79-2023-9F79-E910-94A6D0A1096B}"/>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6A4B5C-4304-4442-9CAB-7A0D183D033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2. We learn by interacting with the environment. </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7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06988-E7C7-7DE7-8EF6-7EA61B789306}"/>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46712-69F2-454E-BE87-1E379B74EC8B}"/>
              </a:ext>
            </a:extLst>
          </p:cNvPr>
          <p:cNvSpPr>
            <a:spLocks noGrp="1"/>
          </p:cNvSpPr>
          <p:nvPr>
            <p:ph type="title"/>
          </p:nvPr>
        </p:nvSpPr>
        <p:spPr>
          <a:xfrm>
            <a:off x="838200" y="365125"/>
            <a:ext cx="10515600" cy="1325563"/>
          </a:xfrm>
        </p:spPr>
        <p:txBody>
          <a:bodyPr>
            <a:normAutofit/>
          </a:bodyPr>
          <a:lstStyle/>
          <a:p>
            <a:r>
              <a:rPr lang="en-US" b="1" dirty="0">
                <a:solidFill>
                  <a:schemeClr val="accent2"/>
                </a:solidFill>
              </a:rPr>
              <a:t>Learning by interacting with our environment (1).</a:t>
            </a:r>
          </a:p>
        </p:txBody>
      </p:sp>
      <p:graphicFrame>
        <p:nvGraphicFramePr>
          <p:cNvPr id="5" name="Content Placeholder 2">
            <a:extLst>
              <a:ext uri="{FF2B5EF4-FFF2-40B4-BE49-F238E27FC236}">
                <a16:creationId xmlns:a16="http://schemas.microsoft.com/office/drawing/2014/main" id="{5372A88C-DD67-A0DA-3955-ED533A4B597E}"/>
              </a:ext>
            </a:extLst>
          </p:cNvPr>
          <p:cNvGraphicFramePr>
            <a:graphicFrameLocks noGrp="1"/>
          </p:cNvGraphicFramePr>
          <p:nvPr>
            <p:ph idx="1"/>
            <p:extLst>
              <p:ext uri="{D42A27DB-BD31-4B8C-83A1-F6EECF244321}">
                <p14:modId xmlns:p14="http://schemas.microsoft.com/office/powerpoint/2010/main" val="3271142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524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C6D09-414E-5C47-AD5A-B643FA993050}"/>
              </a:ext>
            </a:extLst>
          </p:cNvPr>
          <p:cNvSpPr>
            <a:spLocks noGrp="1"/>
          </p:cNvSpPr>
          <p:nvPr>
            <p:ph type="title"/>
          </p:nvPr>
        </p:nvSpPr>
        <p:spPr>
          <a:xfrm>
            <a:off x="504967" y="675564"/>
            <a:ext cx="3609833" cy="5204085"/>
          </a:xfrm>
        </p:spPr>
        <p:txBody>
          <a:bodyPr>
            <a:normAutofit/>
          </a:bodyPr>
          <a:lstStyle/>
          <a:p>
            <a:r>
              <a:rPr lang="en-US" b="1" dirty="0">
                <a:solidFill>
                  <a:schemeClr val="accent2"/>
                </a:solidFill>
              </a:rPr>
              <a:t>Learning by interacting with our environment (2).</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38B5E9D-7C9C-60F3-141E-3FF2A7CED953}"/>
              </a:ext>
            </a:extLst>
          </p:cNvPr>
          <p:cNvGraphicFramePr>
            <a:graphicFrameLocks noGrp="1"/>
          </p:cNvGraphicFramePr>
          <p:nvPr>
            <p:ph idx="1"/>
            <p:extLst>
              <p:ext uri="{D42A27DB-BD31-4B8C-83A1-F6EECF244321}">
                <p14:modId xmlns:p14="http://schemas.microsoft.com/office/powerpoint/2010/main" val="999767667"/>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662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calculator keypad">
            <a:extLst>
              <a:ext uri="{FF2B5EF4-FFF2-40B4-BE49-F238E27FC236}">
                <a16:creationId xmlns:a16="http://schemas.microsoft.com/office/drawing/2014/main" id="{37DA4142-A107-58B3-C3AA-65E4E82798D4}"/>
              </a:ext>
            </a:extLst>
          </p:cNvPr>
          <p:cNvPicPr>
            <a:picLocks noChangeAspect="1"/>
          </p:cNvPicPr>
          <p:nvPr/>
        </p:nvPicPr>
        <p:blipFill rotWithShape="1">
          <a:blip r:embed="rId2"/>
          <a:srcRect r="23872" b="9090"/>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FCC0A-2678-504A-B3C2-DD761A3FBB7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3. We learn using cognitive and thinking skills. </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6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34040-CE4B-DE42-8EE3-D7B284CABC8C}"/>
              </a:ext>
            </a:extLst>
          </p:cNvPr>
          <p:cNvSpPr>
            <a:spLocks noGrp="1"/>
          </p:cNvSpPr>
          <p:nvPr>
            <p:ph type="title"/>
          </p:nvPr>
        </p:nvSpPr>
        <p:spPr>
          <a:xfrm>
            <a:off x="572493" y="238539"/>
            <a:ext cx="11018520" cy="1434415"/>
          </a:xfrm>
        </p:spPr>
        <p:txBody>
          <a:bodyPr anchor="b">
            <a:normAutofit/>
          </a:bodyPr>
          <a:lstStyle/>
          <a:p>
            <a:pPr algn="ctr"/>
            <a:r>
              <a:rPr lang="en-GB" sz="3400" b="1" dirty="0">
                <a:solidFill>
                  <a:schemeClr val="accent2"/>
                </a:solidFill>
                <a:effectLst/>
                <a:latin typeface="Arial" panose="020B0604020202020204" pitchFamily="34" charset="0"/>
              </a:rPr>
              <a:t>Learning by using cognitive and thinking skills. </a:t>
            </a:r>
            <a:br>
              <a:rPr lang="en-GB" sz="3400" b="1" dirty="0">
                <a:effectLst/>
                <a:latin typeface="Arial" panose="020B0604020202020204" pitchFamily="34" charset="0"/>
              </a:rPr>
            </a:br>
            <a:r>
              <a:rPr lang="en-US" sz="3400" dirty="0">
                <a:solidFill>
                  <a:srgbClr val="00B0F0"/>
                </a:solidFill>
              </a:rPr>
              <a:t>Schema (1)</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843C0E-BF07-7348-8637-6692FFE372DE}"/>
              </a:ext>
            </a:extLst>
          </p:cNvPr>
          <p:cNvSpPr>
            <a:spLocks noGrp="1"/>
          </p:cNvSpPr>
          <p:nvPr>
            <p:ph idx="1"/>
          </p:nvPr>
        </p:nvSpPr>
        <p:spPr>
          <a:xfrm>
            <a:off x="572493" y="2071316"/>
            <a:ext cx="6713552" cy="4119172"/>
          </a:xfrm>
        </p:spPr>
        <p:txBody>
          <a:bodyPr anchor="t">
            <a:normAutofit/>
          </a:bodyPr>
          <a:lstStyle/>
          <a:p>
            <a:pPr marL="0" indent="0">
              <a:buNone/>
            </a:pPr>
            <a:r>
              <a:rPr lang="en-GB" sz="2200">
                <a:effectLst/>
                <a:latin typeface="ArialMT"/>
              </a:rPr>
              <a:t>Chris Athey directed the Froebel Early Education Project over a five-year period during the early 1970s and published findings in her seminal text published in 1990.</a:t>
            </a:r>
          </a:p>
          <a:p>
            <a:pPr marL="0" indent="0">
              <a:buNone/>
            </a:pPr>
            <a:r>
              <a:rPr lang="en-GB" sz="2200">
                <a:effectLst/>
                <a:latin typeface="ArialMT"/>
              </a:rPr>
              <a:t>Athey demonstrated that, rather than ‘flitting’ from one activity to another, young children were ‘fitting’ ideas together through their repeated actions. </a:t>
            </a:r>
          </a:p>
          <a:p>
            <a:pPr marL="0" indent="0">
              <a:buNone/>
            </a:pPr>
            <a:r>
              <a:rPr lang="en-GB" sz="2200">
                <a:effectLst/>
                <a:latin typeface="ArialMT"/>
              </a:rPr>
              <a:t>Athey’s definition of schema is: </a:t>
            </a:r>
          </a:p>
          <a:p>
            <a:pPr marL="0" indent="0">
              <a:buNone/>
            </a:pPr>
            <a:r>
              <a:rPr lang="en-GB" sz="2200" i="1">
                <a:latin typeface="ArialMT"/>
              </a:rPr>
              <a:t>“</a:t>
            </a:r>
            <a:r>
              <a:rPr lang="en-GB" sz="2200" i="1">
                <a:effectLst/>
                <a:latin typeface="ArialMT"/>
              </a:rPr>
              <a:t>a pattern of repeatable behaviour into which experiences are assimilated and that are gradually co-ordinated. Co-ordinations lead to higher level and more powerful schemas”.</a:t>
            </a:r>
            <a:endParaRPr lang="en-GB" sz="2200">
              <a:effectLst/>
            </a:endParaRPr>
          </a:p>
          <a:p>
            <a:endParaRPr lang="en-US" sz="2200"/>
          </a:p>
        </p:txBody>
      </p:sp>
      <p:pic>
        <p:nvPicPr>
          <p:cNvPr id="17" name="Picture 4" descr="Light bulb on yellow background with sketched light beams and cord">
            <a:extLst>
              <a:ext uri="{FF2B5EF4-FFF2-40B4-BE49-F238E27FC236}">
                <a16:creationId xmlns:a16="http://schemas.microsoft.com/office/drawing/2014/main" id="{D4D1EBAA-846D-ABAB-AD5D-D4B57FC26651}"/>
              </a:ext>
            </a:extLst>
          </p:cNvPr>
          <p:cNvPicPr>
            <a:picLocks noChangeAspect="1"/>
          </p:cNvPicPr>
          <p:nvPr/>
        </p:nvPicPr>
        <p:blipFill rotWithShape="1">
          <a:blip r:embed="rId2"/>
          <a:srcRect l="40835" r="-3" b="-3"/>
          <a:stretch/>
        </p:blipFill>
        <p:spPr>
          <a:xfrm>
            <a:off x="7675658" y="2093976"/>
            <a:ext cx="3941064" cy="4096512"/>
          </a:xfrm>
          <a:prstGeom prst="rect">
            <a:avLst/>
          </a:prstGeom>
        </p:spPr>
      </p:pic>
    </p:spTree>
    <p:extLst>
      <p:ext uri="{BB962C8B-B14F-4D97-AF65-F5344CB8AC3E}">
        <p14:creationId xmlns:p14="http://schemas.microsoft.com/office/powerpoint/2010/main" val="309965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33D7C-1FD2-964F-83F4-49FDE30F368D}"/>
              </a:ext>
            </a:extLst>
          </p:cNvPr>
          <p:cNvSpPr>
            <a:spLocks noGrp="1"/>
          </p:cNvSpPr>
          <p:nvPr>
            <p:ph type="title"/>
          </p:nvPr>
        </p:nvSpPr>
        <p:spPr>
          <a:xfrm>
            <a:off x="838200" y="365125"/>
            <a:ext cx="10515600" cy="1325563"/>
          </a:xfrm>
        </p:spPr>
        <p:txBody>
          <a:bodyPr>
            <a:normAutofit/>
          </a:bodyPr>
          <a:lstStyle/>
          <a:p>
            <a:pPr algn="ctr"/>
            <a:r>
              <a:rPr lang="en-GB" sz="3400" b="1" dirty="0">
                <a:solidFill>
                  <a:schemeClr val="accent2"/>
                </a:solidFill>
                <a:effectLst/>
                <a:latin typeface="Arial" panose="020B0604020202020204" pitchFamily="34" charset="0"/>
              </a:rPr>
              <a:t>Learning by using cognitive and thinking skills. </a:t>
            </a:r>
            <a:br>
              <a:rPr lang="en-GB" sz="3400" b="1" dirty="0">
                <a:effectLst/>
                <a:latin typeface="Arial" panose="020B0604020202020204" pitchFamily="34" charset="0"/>
              </a:rPr>
            </a:br>
            <a:r>
              <a:rPr lang="en-US" sz="3400" dirty="0">
                <a:solidFill>
                  <a:srgbClr val="00B0F0"/>
                </a:solidFill>
              </a:rPr>
              <a:t>Schema (2).</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194030-41CB-EB49-9312-710D317B0854}"/>
              </a:ext>
            </a:extLst>
          </p:cNvPr>
          <p:cNvSpPr>
            <a:spLocks noGrp="1"/>
          </p:cNvSpPr>
          <p:nvPr>
            <p:ph idx="1"/>
          </p:nvPr>
        </p:nvSpPr>
        <p:spPr>
          <a:xfrm>
            <a:off x="838200" y="1929384"/>
            <a:ext cx="10515600" cy="4251960"/>
          </a:xfrm>
        </p:spPr>
        <p:txBody>
          <a:bodyPr>
            <a:normAutofit/>
          </a:bodyPr>
          <a:lstStyle/>
          <a:p>
            <a:pPr marL="0" indent="0">
              <a:buNone/>
            </a:pPr>
            <a:r>
              <a:rPr lang="en-GB" sz="1700">
                <a:effectLst/>
                <a:latin typeface="ArialMT"/>
              </a:rPr>
              <a:t>Schemas are biological and some cannot be taught. Here are some commonly observed examples: </a:t>
            </a:r>
            <a:endParaRPr lang="en-GB" sz="1700">
              <a:effectLst/>
            </a:endParaRPr>
          </a:p>
          <a:p>
            <a:pPr>
              <a:buFont typeface="Arial" panose="020B0604020202020204" pitchFamily="34" charset="0"/>
              <a:buChar char="•"/>
            </a:pPr>
            <a:r>
              <a:rPr lang="en-GB" sz="1700" b="1">
                <a:effectLst/>
                <a:latin typeface="ArialMT"/>
              </a:rPr>
              <a:t>Trajectory/line </a:t>
            </a:r>
            <a:r>
              <a:rPr lang="en-GB" sz="1700">
                <a:effectLst/>
                <a:latin typeface="ArialMT"/>
              </a:rPr>
              <a:t>– moving in or representing straight lines, arcs or curves </a:t>
            </a:r>
            <a:endParaRPr lang="en-GB" sz="1700">
              <a:effectLst/>
              <a:latin typeface="SymbolMT"/>
            </a:endParaRPr>
          </a:p>
          <a:p>
            <a:pPr>
              <a:buFont typeface="Arial" panose="020B0604020202020204" pitchFamily="34" charset="0"/>
              <a:buChar char="•"/>
            </a:pPr>
            <a:r>
              <a:rPr lang="en-GB" sz="1700" b="1">
                <a:effectLst/>
                <a:latin typeface="ArialMT"/>
              </a:rPr>
              <a:t>Transporting</a:t>
            </a:r>
            <a:r>
              <a:rPr lang="en-GB" sz="1700">
                <a:effectLst/>
                <a:latin typeface="ArialMT"/>
              </a:rPr>
              <a:t> – moving objects or oneself from one place to another </a:t>
            </a:r>
            <a:endParaRPr lang="en-GB" sz="1700">
              <a:effectLst/>
              <a:latin typeface="SymbolMT"/>
            </a:endParaRPr>
          </a:p>
          <a:p>
            <a:pPr>
              <a:buFont typeface="Arial" panose="020B0604020202020204" pitchFamily="34" charset="0"/>
              <a:buChar char="•"/>
            </a:pPr>
            <a:r>
              <a:rPr lang="en-GB" sz="1700" b="1">
                <a:effectLst/>
                <a:latin typeface="ArialMT"/>
              </a:rPr>
              <a:t>Enclosing</a:t>
            </a:r>
            <a:r>
              <a:rPr lang="en-GB" sz="1700">
                <a:effectLst/>
                <a:latin typeface="ArialMT"/>
              </a:rPr>
              <a:t> – enclosing oneself, objects or space </a:t>
            </a:r>
            <a:endParaRPr lang="en-GB" sz="1700">
              <a:effectLst/>
              <a:latin typeface="SymbolMT"/>
            </a:endParaRPr>
          </a:p>
          <a:p>
            <a:pPr>
              <a:buFont typeface="Arial" panose="020B0604020202020204" pitchFamily="34" charset="0"/>
              <a:buChar char="•"/>
            </a:pPr>
            <a:r>
              <a:rPr lang="en-GB" sz="1700" b="1">
                <a:effectLst/>
                <a:latin typeface="ArialMT"/>
              </a:rPr>
              <a:t>Enveloping</a:t>
            </a:r>
            <a:r>
              <a:rPr lang="en-GB" sz="1700">
                <a:effectLst/>
                <a:latin typeface="ArialMT"/>
              </a:rPr>
              <a:t> – enveloping or covering oneself, objects or space </a:t>
            </a:r>
            <a:endParaRPr lang="en-GB" sz="1700">
              <a:effectLst/>
              <a:latin typeface="SymbolMT"/>
            </a:endParaRPr>
          </a:p>
          <a:p>
            <a:pPr>
              <a:buFont typeface="Arial" panose="020B0604020202020204" pitchFamily="34" charset="0"/>
              <a:buChar char="•"/>
            </a:pPr>
            <a:r>
              <a:rPr lang="en-GB" sz="1700" b="1">
                <a:effectLst/>
                <a:latin typeface="ArialMT"/>
              </a:rPr>
              <a:t>Rotating</a:t>
            </a:r>
            <a:r>
              <a:rPr lang="en-GB" sz="1700">
                <a:effectLst/>
                <a:latin typeface="ArialMT"/>
              </a:rPr>
              <a:t> – turning, twisting or rolling oneself or objects </a:t>
            </a:r>
            <a:endParaRPr lang="en-GB" sz="1700">
              <a:effectLst/>
              <a:latin typeface="SymbolMT"/>
            </a:endParaRPr>
          </a:p>
          <a:p>
            <a:pPr>
              <a:buFont typeface="Arial" panose="020B0604020202020204" pitchFamily="34" charset="0"/>
              <a:buChar char="•"/>
            </a:pPr>
            <a:r>
              <a:rPr lang="en-GB" sz="1700" b="1">
                <a:effectLst/>
                <a:latin typeface="ArialMT"/>
              </a:rPr>
              <a:t>Ordering</a:t>
            </a:r>
            <a:r>
              <a:rPr lang="en-GB" sz="1700">
                <a:effectLst/>
                <a:latin typeface="ArialMT"/>
              </a:rPr>
              <a:t> – placing objects, people or events in order </a:t>
            </a:r>
            <a:endParaRPr lang="en-GB" sz="1700">
              <a:effectLst/>
              <a:latin typeface="SymbolMT"/>
            </a:endParaRPr>
          </a:p>
          <a:p>
            <a:pPr>
              <a:buFont typeface="Arial" panose="020B0604020202020204" pitchFamily="34" charset="0"/>
              <a:buChar char="•"/>
            </a:pPr>
            <a:r>
              <a:rPr lang="en-GB" sz="1700" b="1">
                <a:effectLst/>
                <a:latin typeface="ArialMT"/>
              </a:rPr>
              <a:t>Going through a boundary </a:t>
            </a:r>
            <a:r>
              <a:rPr lang="en-GB" sz="1700">
                <a:effectLst/>
                <a:latin typeface="ArialMT"/>
              </a:rPr>
              <a:t>– causing oneself or material to go through a boundary and emerge at the other side </a:t>
            </a:r>
            <a:endParaRPr lang="en-GB" sz="1700">
              <a:effectLst/>
              <a:latin typeface="SymbolMT"/>
            </a:endParaRPr>
          </a:p>
          <a:p>
            <a:pPr>
              <a:buFont typeface="Arial" panose="020B0604020202020204" pitchFamily="34" charset="0"/>
              <a:buChar char="•"/>
            </a:pPr>
            <a:r>
              <a:rPr lang="en-GB" sz="1700" b="1">
                <a:effectLst/>
                <a:latin typeface="ArialMT"/>
              </a:rPr>
              <a:t>Connecting</a:t>
            </a:r>
            <a:r>
              <a:rPr lang="en-GB" sz="1700">
                <a:effectLst/>
                <a:latin typeface="ArialMT"/>
              </a:rPr>
              <a:t> – connecting oneself to objects and objects to each other </a:t>
            </a:r>
            <a:endParaRPr lang="en-GB" sz="1700">
              <a:effectLst/>
              <a:latin typeface="SymbolMT"/>
            </a:endParaRPr>
          </a:p>
          <a:p>
            <a:pPr>
              <a:buFont typeface="Arial" panose="020B0604020202020204" pitchFamily="34" charset="0"/>
              <a:buChar char="•"/>
            </a:pPr>
            <a:r>
              <a:rPr lang="en-GB" sz="1700" b="1">
                <a:effectLst/>
                <a:latin typeface="ArialMT"/>
              </a:rPr>
              <a:t>One-to-one correspondence </a:t>
            </a:r>
            <a:r>
              <a:rPr lang="en-GB" sz="1700">
                <a:effectLst/>
                <a:latin typeface="ArialMT"/>
              </a:rPr>
              <a:t>– placing objects in a one-to-one correspondence.</a:t>
            </a:r>
            <a:br>
              <a:rPr lang="en-GB" sz="1700">
                <a:effectLst/>
                <a:latin typeface="ArialMT"/>
              </a:rPr>
            </a:br>
            <a:endParaRPr lang="en-GB" sz="1700">
              <a:effectLst/>
              <a:latin typeface="SymbolMT"/>
            </a:endParaRPr>
          </a:p>
          <a:p>
            <a:endParaRPr lang="en-US" sz="1700"/>
          </a:p>
        </p:txBody>
      </p:sp>
    </p:spTree>
    <p:extLst>
      <p:ext uri="{BB962C8B-B14F-4D97-AF65-F5344CB8AC3E}">
        <p14:creationId xmlns:p14="http://schemas.microsoft.com/office/powerpoint/2010/main" val="3861364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A62A6-8472-5945-9FCB-7C2A8F9594DD}"/>
              </a:ext>
            </a:extLst>
          </p:cNvPr>
          <p:cNvSpPr>
            <a:spLocks noGrp="1"/>
          </p:cNvSpPr>
          <p:nvPr>
            <p:ph type="title"/>
          </p:nvPr>
        </p:nvSpPr>
        <p:spPr>
          <a:xfrm>
            <a:off x="572493" y="238539"/>
            <a:ext cx="11018520" cy="1434415"/>
          </a:xfrm>
        </p:spPr>
        <p:txBody>
          <a:bodyPr anchor="b">
            <a:normAutofit/>
          </a:bodyPr>
          <a:lstStyle/>
          <a:p>
            <a:pPr algn="ctr"/>
            <a:r>
              <a:rPr lang="en-GB" sz="3400" b="1" dirty="0">
                <a:solidFill>
                  <a:schemeClr val="accent2"/>
                </a:solidFill>
                <a:effectLst/>
                <a:latin typeface="Arial" panose="020B0604020202020204" pitchFamily="34" charset="0"/>
              </a:rPr>
              <a:t>Learning by using cognitive and thinking skills. </a:t>
            </a:r>
            <a:br>
              <a:rPr lang="en-GB" sz="3400" b="1" dirty="0">
                <a:effectLst/>
                <a:latin typeface="Arial" panose="020B0604020202020204" pitchFamily="34" charset="0"/>
              </a:rPr>
            </a:br>
            <a:r>
              <a:rPr lang="en-US" sz="3400" dirty="0">
                <a:solidFill>
                  <a:srgbClr val="00B0F0"/>
                </a:solidFill>
              </a:rPr>
              <a:t>Schema (3).</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1CF2B8-E79D-434A-A485-B90823D4167C}"/>
              </a:ext>
            </a:extLst>
          </p:cNvPr>
          <p:cNvSpPr>
            <a:spLocks noGrp="1"/>
          </p:cNvSpPr>
          <p:nvPr>
            <p:ph idx="1"/>
          </p:nvPr>
        </p:nvSpPr>
        <p:spPr>
          <a:xfrm>
            <a:off x="572493" y="2071316"/>
            <a:ext cx="6713552" cy="4119172"/>
          </a:xfrm>
        </p:spPr>
        <p:txBody>
          <a:bodyPr anchor="t">
            <a:normAutofit/>
          </a:bodyPr>
          <a:lstStyle/>
          <a:p>
            <a:pPr marL="0" indent="0">
              <a:buNone/>
            </a:pPr>
            <a:r>
              <a:rPr lang="en-GB" sz="1900" b="1">
                <a:latin typeface="ArialMT"/>
              </a:rPr>
              <a:t>S</a:t>
            </a:r>
            <a:r>
              <a:rPr lang="en-GB" sz="1900" b="1">
                <a:effectLst/>
                <a:latin typeface="ArialMT"/>
              </a:rPr>
              <a:t>chemas can be developed in different ways: </a:t>
            </a:r>
          </a:p>
          <a:p>
            <a:pPr marL="0" indent="0">
              <a:buNone/>
            </a:pPr>
            <a:endParaRPr lang="en-GB" sz="1900" b="1">
              <a:effectLst/>
            </a:endParaRPr>
          </a:p>
          <a:p>
            <a:pPr marL="0" indent="0">
              <a:buNone/>
            </a:pPr>
            <a:r>
              <a:rPr lang="en-GB" sz="1900" b="1">
                <a:effectLst/>
                <a:latin typeface="ArialMT"/>
              </a:rPr>
              <a:t>Sensory motor </a:t>
            </a:r>
            <a:r>
              <a:rPr lang="en-GB" sz="1900">
                <a:effectLst/>
                <a:latin typeface="ArialMT"/>
              </a:rPr>
              <a:t>(through actions). </a:t>
            </a:r>
            <a:endParaRPr lang="en-GB" sz="1900">
              <a:effectLst/>
              <a:latin typeface="SymbolMT"/>
            </a:endParaRPr>
          </a:p>
          <a:p>
            <a:pPr marL="0" indent="0">
              <a:buNone/>
            </a:pPr>
            <a:r>
              <a:rPr lang="en-GB" sz="1900" b="1">
                <a:effectLst/>
                <a:latin typeface="ArialMT"/>
              </a:rPr>
              <a:t>Functional dependency relationships </a:t>
            </a:r>
            <a:r>
              <a:rPr lang="en-GB" sz="1900">
                <a:effectLst/>
                <a:latin typeface="ArialMT"/>
              </a:rPr>
              <a:t>(if I do this, then that </a:t>
            </a:r>
            <a:endParaRPr lang="en-GB" sz="1900">
              <a:effectLst/>
              <a:latin typeface="SymbolMT"/>
            </a:endParaRPr>
          </a:p>
          <a:p>
            <a:pPr marL="0" indent="0">
              <a:buNone/>
            </a:pPr>
            <a:r>
              <a:rPr lang="en-GB" sz="1900">
                <a:effectLst/>
                <a:latin typeface="ArialMT"/>
              </a:rPr>
              <a:t>happens). </a:t>
            </a:r>
            <a:endParaRPr lang="en-GB" sz="1900">
              <a:effectLst/>
              <a:latin typeface="SymbolMT"/>
            </a:endParaRPr>
          </a:p>
          <a:p>
            <a:pPr marL="0" indent="0">
              <a:buNone/>
            </a:pPr>
            <a:r>
              <a:rPr lang="en-GB" sz="1900" b="1">
                <a:effectLst/>
                <a:latin typeface="ArialMT"/>
              </a:rPr>
              <a:t>Symbolically</a:t>
            </a:r>
            <a:r>
              <a:rPr lang="en-GB" sz="1900">
                <a:effectLst/>
                <a:latin typeface="ArialMT"/>
              </a:rPr>
              <a:t> (using one thing to stand for another, as in role play </a:t>
            </a:r>
            <a:endParaRPr lang="en-GB" sz="1900">
              <a:effectLst/>
              <a:latin typeface="SymbolMT"/>
            </a:endParaRPr>
          </a:p>
          <a:p>
            <a:pPr marL="0" indent="0">
              <a:buNone/>
            </a:pPr>
            <a:r>
              <a:rPr lang="en-GB" sz="1900">
                <a:effectLst/>
                <a:latin typeface="ArialMT"/>
              </a:rPr>
              <a:t>and language). </a:t>
            </a:r>
            <a:endParaRPr lang="en-GB" sz="1900">
              <a:effectLst/>
              <a:latin typeface="SymbolMT"/>
            </a:endParaRPr>
          </a:p>
          <a:p>
            <a:pPr marL="0" indent="0">
              <a:buNone/>
            </a:pPr>
            <a:r>
              <a:rPr lang="en-GB" sz="1900" b="1">
                <a:effectLst/>
                <a:latin typeface="ArialMT"/>
              </a:rPr>
              <a:t>Thinking</a:t>
            </a:r>
            <a:r>
              <a:rPr lang="en-GB" sz="1900">
                <a:effectLst/>
                <a:latin typeface="ArialMT"/>
              </a:rPr>
              <a:t> as something spoken about in the absence of concrete reminders however, we now know that babies can demonstrate thinking although they cannot articulate their thoughts. </a:t>
            </a:r>
            <a:endParaRPr lang="en-GB" sz="1900">
              <a:effectLst/>
              <a:latin typeface="SymbolMT"/>
            </a:endParaRPr>
          </a:p>
          <a:p>
            <a:endParaRPr lang="en-US" sz="1900"/>
          </a:p>
        </p:txBody>
      </p:sp>
      <p:pic>
        <p:nvPicPr>
          <p:cNvPr id="5" name="Picture 4" descr="Drawings on colourful paper">
            <a:extLst>
              <a:ext uri="{FF2B5EF4-FFF2-40B4-BE49-F238E27FC236}">
                <a16:creationId xmlns:a16="http://schemas.microsoft.com/office/drawing/2014/main" id="{95A2A823-8366-9BB1-5020-8AC9FD78E008}"/>
              </a:ext>
            </a:extLst>
          </p:cNvPr>
          <p:cNvPicPr>
            <a:picLocks noChangeAspect="1"/>
          </p:cNvPicPr>
          <p:nvPr/>
        </p:nvPicPr>
        <p:blipFill rotWithShape="1">
          <a:blip r:embed="rId2"/>
          <a:srcRect l="7492" r="28292" b="2"/>
          <a:stretch/>
        </p:blipFill>
        <p:spPr>
          <a:xfrm>
            <a:off x="7675658" y="2093976"/>
            <a:ext cx="3941064" cy="4096512"/>
          </a:xfrm>
          <a:prstGeom prst="rect">
            <a:avLst/>
          </a:prstGeom>
        </p:spPr>
      </p:pic>
    </p:spTree>
    <p:extLst>
      <p:ext uri="{BB962C8B-B14F-4D97-AF65-F5344CB8AC3E}">
        <p14:creationId xmlns:p14="http://schemas.microsoft.com/office/powerpoint/2010/main" val="2911136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CE4FF-F0DD-F840-84C6-31A4F9810F40}"/>
              </a:ext>
            </a:extLst>
          </p:cNvPr>
          <p:cNvSpPr>
            <a:spLocks noGrp="1"/>
          </p:cNvSpPr>
          <p:nvPr>
            <p:ph type="title"/>
          </p:nvPr>
        </p:nvSpPr>
        <p:spPr>
          <a:xfrm>
            <a:off x="630936" y="640080"/>
            <a:ext cx="4818888" cy="1481328"/>
          </a:xfrm>
        </p:spPr>
        <p:txBody>
          <a:bodyPr anchor="b">
            <a:normAutofit/>
          </a:bodyPr>
          <a:lstStyle/>
          <a:p>
            <a:r>
              <a:rPr lang="en-US" sz="2400" b="1" dirty="0">
                <a:solidFill>
                  <a:schemeClr val="accent2"/>
                </a:solidFill>
              </a:rPr>
              <a:t>Learning by using cognitive and thinking skills.</a:t>
            </a:r>
            <a:br>
              <a:rPr lang="en-US" sz="2400" b="1" dirty="0"/>
            </a:br>
            <a:r>
              <a:rPr lang="en-US" sz="2400" dirty="0">
                <a:solidFill>
                  <a:srgbClr val="00B0F0"/>
                </a:solidFill>
              </a:rPr>
              <a:t>Working memory (and long-term memory) (1).</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0CD6C4-5206-C647-AEE4-636415FC6F8D}"/>
              </a:ext>
            </a:extLst>
          </p:cNvPr>
          <p:cNvSpPr>
            <a:spLocks noGrp="1"/>
          </p:cNvSpPr>
          <p:nvPr>
            <p:ph idx="1"/>
          </p:nvPr>
        </p:nvSpPr>
        <p:spPr>
          <a:xfrm>
            <a:off x="630936" y="2660904"/>
            <a:ext cx="4818888" cy="3547872"/>
          </a:xfrm>
        </p:spPr>
        <p:txBody>
          <a:bodyPr anchor="t">
            <a:normAutofit fontScale="62500" lnSpcReduction="20000"/>
          </a:bodyPr>
          <a:lstStyle/>
          <a:p>
            <a:pPr marL="0" indent="0">
              <a:buNone/>
            </a:pPr>
            <a:r>
              <a:rPr lang="en-GB" sz="2400" dirty="0">
                <a:effectLst/>
                <a:latin typeface="Arial" panose="020B0604020202020204" pitchFamily="34" charset="0"/>
              </a:rPr>
              <a:t>Working memory holds a limited amount of information for a short amount of time whilst mental effort is given to work on that information. </a:t>
            </a:r>
          </a:p>
          <a:p>
            <a:pPr marL="0" indent="0">
              <a:buNone/>
            </a:pPr>
            <a:endParaRPr lang="en-GB" sz="2400" dirty="0">
              <a:effectLst/>
            </a:endParaRPr>
          </a:p>
          <a:p>
            <a:pPr marL="0" indent="0">
              <a:buNone/>
            </a:pPr>
            <a:r>
              <a:rPr lang="en-GB" sz="2400" dirty="0">
                <a:effectLst/>
                <a:latin typeface="Arial" panose="020B0604020202020204" pitchFamily="34" charset="0"/>
              </a:rPr>
              <a:t>Information in working memory can be lost when a person is distracted or they are over-loaded information. </a:t>
            </a:r>
          </a:p>
          <a:p>
            <a:endParaRPr lang="en-GB" sz="2400" dirty="0">
              <a:effectLst/>
            </a:endParaRPr>
          </a:p>
          <a:p>
            <a:pPr marL="0" indent="0">
              <a:buNone/>
            </a:pPr>
            <a:r>
              <a:rPr lang="en-GB" sz="2400" dirty="0">
                <a:effectLst/>
                <a:latin typeface="Arial" panose="020B0604020202020204" pitchFamily="34" charset="0"/>
              </a:rPr>
              <a:t>The working memory component, called the central executive, gives attention to and co-ordinates visual and verbal short- term memory information. </a:t>
            </a:r>
          </a:p>
          <a:p>
            <a:endParaRPr lang="en-GB" sz="2400" dirty="0">
              <a:effectLst/>
            </a:endParaRPr>
          </a:p>
          <a:p>
            <a:pPr marL="0" indent="0">
              <a:buNone/>
            </a:pPr>
            <a:r>
              <a:rPr lang="en-GB" sz="2400" dirty="0">
                <a:effectLst/>
                <a:latin typeface="Arial" panose="020B0604020202020204" pitchFamily="34" charset="0"/>
              </a:rPr>
              <a:t>To reduce cognitive load, ensure domain-specific knowledge before asking the person to solve problems. </a:t>
            </a:r>
            <a:endParaRPr lang="en-GB" sz="2400" dirty="0">
              <a:effectLst/>
            </a:endParaRPr>
          </a:p>
          <a:p>
            <a:endParaRPr lang="en-US" sz="1200" dirty="0"/>
          </a:p>
        </p:txBody>
      </p:sp>
      <p:pic>
        <p:nvPicPr>
          <p:cNvPr id="7" name="Graphic 6" descr="Head with Gears">
            <a:extLst>
              <a:ext uri="{FF2B5EF4-FFF2-40B4-BE49-F238E27FC236}">
                <a16:creationId xmlns:a16="http://schemas.microsoft.com/office/drawing/2014/main" id="{B4013014-DD00-E392-EE8D-AB7B2D4836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412209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6360D-8930-0842-842C-4D704AF64D37}"/>
              </a:ext>
            </a:extLst>
          </p:cNvPr>
          <p:cNvSpPr>
            <a:spLocks noGrp="1"/>
          </p:cNvSpPr>
          <p:nvPr>
            <p:ph type="title"/>
          </p:nvPr>
        </p:nvSpPr>
        <p:spPr>
          <a:xfrm>
            <a:off x="630936" y="640080"/>
            <a:ext cx="4818888" cy="1481328"/>
          </a:xfrm>
        </p:spPr>
        <p:txBody>
          <a:bodyPr anchor="b">
            <a:normAutofit/>
          </a:bodyPr>
          <a:lstStyle/>
          <a:p>
            <a:r>
              <a:rPr lang="en-US" sz="2200" b="1" dirty="0">
                <a:solidFill>
                  <a:schemeClr val="accent2"/>
                </a:solidFill>
              </a:rPr>
              <a:t>Learning by using cognitive and thinking skills.</a:t>
            </a:r>
            <a:br>
              <a:rPr lang="en-US" sz="2200" b="1" dirty="0"/>
            </a:br>
            <a:r>
              <a:rPr lang="en-US" sz="2200" dirty="0">
                <a:solidFill>
                  <a:srgbClr val="00B0F0"/>
                </a:solidFill>
              </a:rPr>
              <a:t>Working memory (and long-term memory) (2).</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6ACC4E-5823-2845-9172-CC03F08110B0}"/>
              </a:ext>
            </a:extLst>
          </p:cNvPr>
          <p:cNvSpPr>
            <a:spLocks noGrp="1"/>
          </p:cNvSpPr>
          <p:nvPr>
            <p:ph idx="1"/>
          </p:nvPr>
        </p:nvSpPr>
        <p:spPr>
          <a:xfrm>
            <a:off x="630936" y="2660904"/>
            <a:ext cx="5289804" cy="4016502"/>
          </a:xfrm>
        </p:spPr>
        <p:txBody>
          <a:bodyPr anchor="t">
            <a:normAutofit fontScale="70000" lnSpcReduction="20000"/>
          </a:bodyPr>
          <a:lstStyle/>
          <a:p>
            <a:r>
              <a:rPr lang="en-GB" sz="2400" dirty="0">
                <a:effectLst/>
                <a:latin typeface="ArialMT"/>
              </a:rPr>
              <a:t>Once knowledge and skills such as riding a bike or reading are learned to automaticity and can be accessed without much mental effort. </a:t>
            </a:r>
          </a:p>
          <a:p>
            <a:endParaRPr lang="en-GB" sz="2400" dirty="0">
              <a:effectLst/>
              <a:latin typeface="ArialMT"/>
            </a:endParaRPr>
          </a:p>
          <a:p>
            <a:r>
              <a:rPr lang="en-GB" sz="2400" dirty="0">
                <a:effectLst/>
                <a:latin typeface="ArialMT"/>
              </a:rPr>
              <a:t>This is because these ‘items’ of knowledge are stored in long-term memory. </a:t>
            </a:r>
          </a:p>
          <a:p>
            <a:endParaRPr lang="en-GB" sz="2400" dirty="0">
              <a:effectLst/>
              <a:latin typeface="ArialMT"/>
            </a:endParaRPr>
          </a:p>
          <a:p>
            <a:r>
              <a:rPr lang="en-GB" sz="2400" dirty="0">
                <a:effectLst/>
                <a:latin typeface="ArialMT"/>
              </a:rPr>
              <a:t>Long-term memory is distinct from working memory, but it is a vital resource that has the potential to protect and free-up working memory capacity. </a:t>
            </a:r>
          </a:p>
          <a:p>
            <a:endParaRPr lang="en-GB" sz="2400" dirty="0">
              <a:effectLst/>
              <a:latin typeface="ArialMT"/>
            </a:endParaRPr>
          </a:p>
          <a:p>
            <a:r>
              <a:rPr lang="en-GB" sz="2400" dirty="0">
                <a:effectLst/>
                <a:latin typeface="ArialMT"/>
              </a:rPr>
              <a:t>Long-term memories form part of the complex, web- like schemas we build over time. </a:t>
            </a:r>
            <a:endParaRPr lang="en-GB" sz="2400" dirty="0">
              <a:effectLst/>
            </a:endParaRPr>
          </a:p>
          <a:p>
            <a:endParaRPr lang="en-US" sz="1500" dirty="0"/>
          </a:p>
        </p:txBody>
      </p:sp>
      <p:pic>
        <p:nvPicPr>
          <p:cNvPr id="7" name="Graphic 6" descr="Cycling">
            <a:extLst>
              <a:ext uri="{FF2B5EF4-FFF2-40B4-BE49-F238E27FC236}">
                <a16:creationId xmlns:a16="http://schemas.microsoft.com/office/drawing/2014/main" id="{C070C42A-72DA-4EEC-F314-C82957EC57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54591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F3275-2514-3A48-8149-BC823272483A}"/>
              </a:ext>
            </a:extLst>
          </p:cNvPr>
          <p:cNvSpPr>
            <a:spLocks noGrp="1"/>
          </p:cNvSpPr>
          <p:nvPr>
            <p:ph type="title"/>
          </p:nvPr>
        </p:nvSpPr>
        <p:spPr>
          <a:xfrm>
            <a:off x="838200" y="365125"/>
            <a:ext cx="10515600" cy="1325563"/>
          </a:xfrm>
        </p:spPr>
        <p:txBody>
          <a:bodyPr>
            <a:normAutofit/>
          </a:bodyPr>
          <a:lstStyle/>
          <a:p>
            <a:r>
              <a:rPr lang="en-US" sz="4200" b="1" dirty="0">
                <a:solidFill>
                  <a:schemeClr val="accent2"/>
                </a:solidFill>
              </a:rPr>
              <a:t>Learning by using cognitive and thinking skills.</a:t>
            </a:r>
            <a:br>
              <a:rPr lang="en-US" sz="4200" b="1" dirty="0"/>
            </a:br>
            <a:r>
              <a:rPr lang="en-US" sz="4200" dirty="0">
                <a:solidFill>
                  <a:srgbClr val="00B0F0"/>
                </a:solidFill>
              </a:rPr>
              <a:t>Cognitive load theory.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E78B3-861E-9F40-A54D-FA1308074420}"/>
              </a:ext>
            </a:extLst>
          </p:cNvPr>
          <p:cNvSpPr>
            <a:spLocks noGrp="1"/>
          </p:cNvSpPr>
          <p:nvPr>
            <p:ph idx="1"/>
          </p:nvPr>
        </p:nvSpPr>
        <p:spPr>
          <a:xfrm>
            <a:off x="838200" y="1929384"/>
            <a:ext cx="10515600" cy="4251960"/>
          </a:xfrm>
        </p:spPr>
        <p:txBody>
          <a:bodyPr>
            <a:normAutofit/>
          </a:bodyPr>
          <a:lstStyle/>
          <a:p>
            <a:r>
              <a:rPr lang="en-GB" sz="2200">
                <a:effectLst/>
                <a:latin typeface="ArialMT"/>
              </a:rPr>
              <a:t>Cognitive Load Theory was proposed by John Sweller.</a:t>
            </a:r>
          </a:p>
          <a:p>
            <a:endParaRPr lang="en-GB" sz="2200">
              <a:latin typeface="ArialMT"/>
            </a:endParaRPr>
          </a:p>
          <a:p>
            <a:r>
              <a:rPr lang="en-GB" sz="2200">
                <a:effectLst/>
                <a:latin typeface="ArialMT"/>
              </a:rPr>
              <a:t>This theory is based on the limited capacity of working memory to work on </a:t>
            </a:r>
            <a:r>
              <a:rPr lang="en-GB" sz="2200" b="1">
                <a:effectLst/>
                <a:latin typeface="Arial" panose="020B0604020202020204" pitchFamily="34" charset="0"/>
              </a:rPr>
              <a:t>new </a:t>
            </a:r>
            <a:r>
              <a:rPr lang="en-GB" sz="2200">
                <a:effectLst/>
                <a:latin typeface="ArialMT"/>
              </a:rPr>
              <a:t>information and </a:t>
            </a:r>
            <a:r>
              <a:rPr lang="en-GB" sz="2200" b="1">
                <a:effectLst/>
                <a:latin typeface="Arial" panose="020B0604020202020204" pitchFamily="34" charset="0"/>
              </a:rPr>
              <a:t>existing </a:t>
            </a:r>
            <a:r>
              <a:rPr lang="en-GB" sz="2200">
                <a:effectLst/>
                <a:latin typeface="ArialMT"/>
              </a:rPr>
              <a:t>information at any one time </a:t>
            </a:r>
            <a:endParaRPr lang="en-GB" sz="2200"/>
          </a:p>
          <a:p>
            <a:endParaRPr lang="en-GB" sz="2200">
              <a:effectLst/>
              <a:latin typeface="ArialMT"/>
            </a:endParaRPr>
          </a:p>
          <a:p>
            <a:r>
              <a:rPr lang="en-GB" sz="2200">
                <a:latin typeface="ArialMT"/>
              </a:rPr>
              <a:t>I</a:t>
            </a:r>
            <a:r>
              <a:rPr lang="en-GB" sz="2200">
                <a:effectLst/>
                <a:latin typeface="ArialMT"/>
              </a:rPr>
              <a:t>f we ask pupils to consider too many pieces of information at once to do a task, they will not be able to. </a:t>
            </a:r>
          </a:p>
          <a:p>
            <a:r>
              <a:rPr lang="en-GB" sz="2200">
                <a:effectLst/>
                <a:latin typeface="ArialMT"/>
              </a:rPr>
              <a:t>Picture a learner given the task of tidying up all the PE equipment and putting it in the cupboard; they cannot hold all the balls and sticks and cones in their arms at once and items will </a:t>
            </a:r>
            <a:r>
              <a:rPr lang="en-GB" sz="2200" b="1">
                <a:effectLst/>
                <a:latin typeface="Arial" panose="020B0604020202020204" pitchFamily="34" charset="0"/>
              </a:rPr>
              <a:t>fall off. </a:t>
            </a:r>
            <a:endParaRPr lang="en-GB" sz="2200">
              <a:effectLst/>
            </a:endParaRPr>
          </a:p>
          <a:p>
            <a:endParaRPr lang="en-US" sz="2200"/>
          </a:p>
        </p:txBody>
      </p:sp>
    </p:spTree>
    <p:extLst>
      <p:ext uri="{BB962C8B-B14F-4D97-AF65-F5344CB8AC3E}">
        <p14:creationId xmlns:p14="http://schemas.microsoft.com/office/powerpoint/2010/main" val="385206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17D04F6-E0A9-7346-BB98-48658CD743A9}"/>
              </a:ext>
            </a:extLst>
          </p:cNvPr>
          <p:cNvSpPr>
            <a:spLocks noGrp="1"/>
          </p:cNvSpPr>
          <p:nvPr>
            <p:ph type="title"/>
          </p:nvPr>
        </p:nvSpPr>
        <p:spPr>
          <a:xfrm>
            <a:off x="1179226" y="1594707"/>
            <a:ext cx="9833548" cy="1325563"/>
          </a:xfrm>
        </p:spPr>
        <p:txBody>
          <a:bodyPr anchor="b">
            <a:normAutofit/>
          </a:bodyPr>
          <a:lstStyle/>
          <a:p>
            <a:pPr algn="ctr"/>
            <a:r>
              <a:rPr lang="en-US" sz="3600" b="1">
                <a:solidFill>
                  <a:schemeClr val="tx2"/>
                </a:solidFill>
              </a:rPr>
              <a:t>Standard 2 – Learn that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608576A-F1A3-0944-9A2E-3CE7F54BF1DA}"/>
              </a:ext>
            </a:extLst>
          </p:cNvPr>
          <p:cNvSpPr>
            <a:spLocks noGrp="1"/>
          </p:cNvSpPr>
          <p:nvPr>
            <p:ph idx="1"/>
          </p:nvPr>
        </p:nvSpPr>
        <p:spPr>
          <a:xfrm>
            <a:off x="891540" y="3108960"/>
            <a:ext cx="9732614" cy="2891493"/>
          </a:xfrm>
        </p:spPr>
        <p:txBody>
          <a:bodyPr>
            <a:normAutofit fontScale="85000" lnSpcReduction="20000"/>
          </a:bodyPr>
          <a:lstStyle/>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“learning involves a lasting change in pupils’ capabilities”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 prior knowledge plays an important role in how pupils learn….”</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“where knowledge is weak, pupils are more likely to develop misconceptions…..”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avoid overloading working memory by </a:t>
            </a:r>
            <a:r>
              <a:rPr lang="en-US" sz="2400" b="0" i="0" u="none" strike="noStrike" dirty="0">
                <a:solidFill>
                  <a:schemeClr val="tx2"/>
                </a:solidFill>
                <a:effectLst/>
                <a:latin typeface="Calibri" panose="020F0502020204030204" pitchFamily="34" charset="0"/>
              </a:rPr>
              <a:t>“breaking down complex material into smaller steps….”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endParaRPr lang="en-US" sz="15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717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54A2F-0EE3-254A-9403-CDC65BC03EBC}"/>
              </a:ext>
            </a:extLst>
          </p:cNvPr>
          <p:cNvSpPr>
            <a:spLocks noGrp="1"/>
          </p:cNvSpPr>
          <p:nvPr>
            <p:ph type="title"/>
          </p:nvPr>
        </p:nvSpPr>
        <p:spPr>
          <a:xfrm>
            <a:off x="838200" y="365125"/>
            <a:ext cx="10515600" cy="1325563"/>
          </a:xfrm>
        </p:spPr>
        <p:txBody>
          <a:bodyPr>
            <a:normAutofit/>
          </a:bodyPr>
          <a:lstStyle/>
          <a:p>
            <a:r>
              <a:rPr lang="en-US" sz="4200" b="1"/>
              <a:t>Learning by using cognitive and thinking skills.</a:t>
            </a:r>
            <a:br>
              <a:rPr lang="en-US" sz="4200" b="1"/>
            </a:br>
            <a:r>
              <a:rPr lang="en-US" sz="4200"/>
              <a:t>Attention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94566-129F-EE47-828A-7F2F48DBDDA7}"/>
              </a:ext>
            </a:extLst>
          </p:cNvPr>
          <p:cNvSpPr>
            <a:spLocks noGrp="1"/>
          </p:cNvSpPr>
          <p:nvPr>
            <p:ph idx="1"/>
          </p:nvPr>
        </p:nvSpPr>
        <p:spPr>
          <a:xfrm>
            <a:off x="838200" y="1929384"/>
            <a:ext cx="10515600" cy="4251960"/>
          </a:xfrm>
        </p:spPr>
        <p:txBody>
          <a:bodyPr>
            <a:normAutofit/>
          </a:bodyPr>
          <a:lstStyle/>
          <a:p>
            <a:pPr marL="0" indent="0">
              <a:buNone/>
            </a:pPr>
            <a:r>
              <a:rPr lang="en-GB" sz="2200" b="1">
                <a:effectLst/>
                <a:latin typeface="Arial" panose="020B0604020202020204" pitchFamily="34" charset="0"/>
              </a:rPr>
              <a:t>There are different types of attention, many of which are still developing throughout childhood and into early adulthood. </a:t>
            </a:r>
          </a:p>
          <a:p>
            <a:pPr marL="0" indent="0">
              <a:buNone/>
            </a:pPr>
            <a:endParaRPr lang="en-GB" sz="2200">
              <a:effectLst/>
            </a:endParaRPr>
          </a:p>
          <a:p>
            <a:r>
              <a:rPr lang="en-GB" sz="2200">
                <a:effectLst/>
                <a:latin typeface="Arial" panose="020B0604020202020204" pitchFamily="34" charset="0"/>
              </a:rPr>
              <a:t>How can we make learning relatable and meaningful for a learner to ensure their best attention?</a:t>
            </a:r>
          </a:p>
          <a:p>
            <a:r>
              <a:rPr lang="en-GB" sz="2200">
                <a:effectLst/>
                <a:latin typeface="Arial" panose="020B0604020202020204" pitchFamily="34" charset="0"/>
              </a:rPr>
              <a:t> </a:t>
            </a:r>
            <a:endParaRPr lang="en-GB" sz="2200">
              <a:effectLst/>
            </a:endParaRPr>
          </a:p>
          <a:p>
            <a:r>
              <a:rPr lang="en-GB" sz="2200">
                <a:effectLst/>
                <a:latin typeface="Arial" panose="020B0604020202020204" pitchFamily="34" charset="0"/>
              </a:rPr>
              <a:t>How can distractions be limited in your classroom to help learners sustain their attention? </a:t>
            </a:r>
          </a:p>
          <a:p>
            <a:endParaRPr lang="en-GB" sz="2200">
              <a:effectLst/>
            </a:endParaRPr>
          </a:p>
          <a:p>
            <a:r>
              <a:rPr lang="en-GB" sz="2200">
                <a:effectLst/>
                <a:latin typeface="Arial" panose="020B0604020202020204" pitchFamily="34" charset="0"/>
              </a:rPr>
              <a:t>How can your lessons be structured so that learners are focussing solely on one aspect and not having to divide their attention between multiple tasks? </a:t>
            </a:r>
            <a:endParaRPr lang="en-GB" sz="2200">
              <a:effectLst/>
            </a:endParaRPr>
          </a:p>
          <a:p>
            <a:endParaRPr lang="en-US" sz="2200"/>
          </a:p>
        </p:txBody>
      </p:sp>
    </p:spTree>
    <p:extLst>
      <p:ext uri="{BB962C8B-B14F-4D97-AF65-F5344CB8AC3E}">
        <p14:creationId xmlns:p14="http://schemas.microsoft.com/office/powerpoint/2010/main" val="3253190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7D278-A5C3-8C4A-A65A-91F345E0DE4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dirty="0">
                <a:solidFill>
                  <a:schemeClr val="accent2"/>
                </a:solidFill>
                <a:latin typeface="+mj-lt"/>
                <a:ea typeface="+mj-ea"/>
                <a:cs typeface="+mj-cs"/>
              </a:rPr>
              <a:t>Learning by using cognitive and thinking skills.</a:t>
            </a:r>
            <a:br>
              <a:rPr lang="en-US" sz="4600" b="1" kern="1200" dirty="0">
                <a:solidFill>
                  <a:schemeClr val="accent2"/>
                </a:solidFill>
                <a:latin typeface="+mj-lt"/>
                <a:ea typeface="+mj-ea"/>
                <a:cs typeface="+mj-cs"/>
              </a:rPr>
            </a:br>
            <a:r>
              <a:rPr lang="en-US" sz="4600" kern="1200" dirty="0">
                <a:solidFill>
                  <a:srgbClr val="00B0F0"/>
                </a:solidFill>
                <a:latin typeface="+mj-lt"/>
                <a:ea typeface="+mj-ea"/>
                <a:cs typeface="+mj-cs"/>
              </a:rPr>
              <a:t>Attention (2).</a:t>
            </a:r>
          </a:p>
        </p:txBody>
      </p:sp>
      <p:sp>
        <p:nvSpPr>
          <p:cNvPr id="308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page23image1766208">
            <a:extLst>
              <a:ext uri="{FF2B5EF4-FFF2-40B4-BE49-F238E27FC236}">
                <a16:creationId xmlns:a16="http://schemas.microsoft.com/office/drawing/2014/main" id="{E381E618-9AEC-CD41-AD47-253DC9E4E7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83532" y="640080"/>
            <a:ext cx="535614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16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51730-27AC-1C4D-AA04-B567D3B6EDB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b="1" kern="1200" dirty="0">
                <a:solidFill>
                  <a:schemeClr val="accent2"/>
                </a:solidFill>
                <a:latin typeface="+mj-lt"/>
                <a:ea typeface="+mj-ea"/>
                <a:cs typeface="+mj-cs"/>
              </a:rPr>
              <a:t>Learning by using cognitive and </a:t>
            </a:r>
            <a:r>
              <a:rPr lang="en-US" sz="4100" b="1" dirty="0">
                <a:solidFill>
                  <a:schemeClr val="accent2"/>
                </a:solidFill>
              </a:rPr>
              <a:t>think</a:t>
            </a:r>
            <a:r>
              <a:rPr lang="en-US" sz="4100" b="1" kern="1200" dirty="0">
                <a:solidFill>
                  <a:schemeClr val="accent2"/>
                </a:solidFill>
                <a:latin typeface="+mj-lt"/>
                <a:ea typeface="+mj-ea"/>
                <a:cs typeface="+mj-cs"/>
              </a:rPr>
              <a:t>ing skills.</a:t>
            </a:r>
            <a:br>
              <a:rPr lang="en-US" sz="4100" b="1" kern="1200" dirty="0">
                <a:solidFill>
                  <a:schemeClr val="tx1"/>
                </a:solidFill>
                <a:latin typeface="+mj-lt"/>
                <a:ea typeface="+mj-ea"/>
                <a:cs typeface="+mj-cs"/>
              </a:rPr>
            </a:br>
            <a:r>
              <a:rPr lang="en-US" sz="4100" kern="1200" dirty="0">
                <a:solidFill>
                  <a:srgbClr val="00B0F0"/>
                </a:solidFill>
                <a:latin typeface="+mj-lt"/>
                <a:ea typeface="+mj-ea"/>
                <a:cs typeface="+mj-cs"/>
              </a:rPr>
              <a:t>Shallow v deep processing (1).</a:t>
            </a:r>
          </a:p>
        </p:txBody>
      </p:sp>
      <p:sp>
        <p:nvSpPr>
          <p:cNvPr id="410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 name="Picture 1" descr="page24image1772928">
            <a:extLst>
              <a:ext uri="{FF2B5EF4-FFF2-40B4-BE49-F238E27FC236}">
                <a16:creationId xmlns:a16="http://schemas.microsoft.com/office/drawing/2014/main" id="{2463F33E-F5DC-0441-B310-C1A218B22A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7026" y="640080"/>
            <a:ext cx="6549156"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64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934F7-F207-4E48-881A-A5AF0B1961B6}"/>
              </a:ext>
            </a:extLst>
          </p:cNvPr>
          <p:cNvSpPr>
            <a:spLocks noGrp="1"/>
          </p:cNvSpPr>
          <p:nvPr>
            <p:ph type="title"/>
          </p:nvPr>
        </p:nvSpPr>
        <p:spPr>
          <a:xfrm>
            <a:off x="838200" y="365125"/>
            <a:ext cx="10515600" cy="1325563"/>
          </a:xfrm>
        </p:spPr>
        <p:txBody>
          <a:bodyPr>
            <a:normAutofit/>
          </a:bodyPr>
          <a:lstStyle/>
          <a:p>
            <a:pPr algn="ctr"/>
            <a:r>
              <a:rPr lang="en-US" sz="4200" b="1" dirty="0">
                <a:solidFill>
                  <a:schemeClr val="accent2"/>
                </a:solidFill>
              </a:rPr>
              <a:t>Learning by using cognitive and thinking skills.</a:t>
            </a:r>
            <a:br>
              <a:rPr lang="en-US" sz="4200" b="1" dirty="0">
                <a:solidFill>
                  <a:schemeClr val="accent2"/>
                </a:solidFill>
              </a:rPr>
            </a:br>
            <a:r>
              <a:rPr lang="en-US" sz="4200" dirty="0">
                <a:solidFill>
                  <a:srgbClr val="00B0F0"/>
                </a:solidFill>
              </a:rPr>
              <a:t>Shallow v deep processing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0DA96-959A-8D47-BAA1-B5A58F335624}"/>
              </a:ext>
            </a:extLst>
          </p:cNvPr>
          <p:cNvSpPr>
            <a:spLocks noGrp="1"/>
          </p:cNvSpPr>
          <p:nvPr>
            <p:ph idx="1"/>
          </p:nvPr>
        </p:nvSpPr>
        <p:spPr>
          <a:xfrm>
            <a:off x="838200" y="1929384"/>
            <a:ext cx="10515600" cy="4251960"/>
          </a:xfrm>
        </p:spPr>
        <p:txBody>
          <a:bodyPr>
            <a:normAutofit/>
          </a:bodyPr>
          <a:lstStyle/>
          <a:p>
            <a:r>
              <a:rPr lang="en-GB" sz="1900" dirty="0">
                <a:effectLst/>
                <a:latin typeface="ArialMT"/>
              </a:rPr>
              <a:t>Craik and Lockhart proposed that what a learner retains is dependent on how deeply the information has been processed. </a:t>
            </a:r>
          </a:p>
          <a:p>
            <a:r>
              <a:rPr lang="en-GB" sz="1900" dirty="0">
                <a:effectLst/>
                <a:latin typeface="ArialMT"/>
              </a:rPr>
              <a:t>Firstly, we analyse the physical and sensory features, such as lines, pitch, tone, brightness. </a:t>
            </a:r>
          </a:p>
          <a:p>
            <a:r>
              <a:rPr lang="en-GB" sz="1900" dirty="0">
                <a:effectLst/>
                <a:latin typeface="ArialMT"/>
              </a:rPr>
              <a:t>Next, we match new input with what is already known, searching our memory (schema). </a:t>
            </a:r>
          </a:p>
          <a:p>
            <a:r>
              <a:rPr lang="en-GB" sz="1900" dirty="0">
                <a:effectLst/>
                <a:latin typeface="ArialMT"/>
              </a:rPr>
              <a:t>If we recognise something, the new information then undergoes some more processing called ‘enrichment’ or ‘elaboration’(when we assimilate or make accommodations to our schema). </a:t>
            </a:r>
          </a:p>
          <a:p>
            <a:r>
              <a:rPr lang="en-GB" sz="1900" dirty="0">
                <a:effectLst/>
                <a:latin typeface="ArialMT"/>
              </a:rPr>
              <a:t>So, what the learner remembers depends on how deeply they have processed the information.</a:t>
            </a:r>
          </a:p>
          <a:p>
            <a:r>
              <a:rPr lang="en-GB" sz="1900" dirty="0">
                <a:effectLst/>
                <a:latin typeface="ArialMT"/>
              </a:rPr>
              <a:t> When the learner has analysed only the physical features (for example, sounds in a word, or letters in a word, or the shape of the word), we call this </a:t>
            </a:r>
            <a:r>
              <a:rPr lang="en-GB" sz="1900" b="1" dirty="0">
                <a:effectLst/>
                <a:latin typeface="Arial" panose="020B0604020202020204" pitchFamily="34" charset="0"/>
              </a:rPr>
              <a:t>shallow processing. </a:t>
            </a:r>
            <a:r>
              <a:rPr lang="en-GB" sz="1900" dirty="0">
                <a:effectLst/>
                <a:latin typeface="Arial" panose="020B0604020202020204" pitchFamily="34" charset="0"/>
              </a:rPr>
              <a:t> It </a:t>
            </a:r>
            <a:r>
              <a:rPr lang="en-GB" sz="1900" dirty="0">
                <a:effectLst/>
                <a:latin typeface="ArialMT"/>
              </a:rPr>
              <a:t>leads to short-term retention. </a:t>
            </a:r>
          </a:p>
          <a:p>
            <a:r>
              <a:rPr lang="en-GB" sz="1900" dirty="0">
                <a:effectLst/>
                <a:latin typeface="ArialMT"/>
              </a:rPr>
              <a:t>However, if the word is encoded for its meaning, the meaning may trigger associations already known about that word and lead to </a:t>
            </a:r>
            <a:r>
              <a:rPr lang="en-GB" sz="1900" b="1" dirty="0">
                <a:effectLst/>
                <a:latin typeface="Arial" panose="020B0604020202020204" pitchFamily="34" charset="0"/>
              </a:rPr>
              <a:t>deep processing </a:t>
            </a:r>
            <a:r>
              <a:rPr lang="en-GB" sz="1900" dirty="0">
                <a:effectLst/>
                <a:latin typeface="ArialMT"/>
              </a:rPr>
              <a:t>and better retention. </a:t>
            </a:r>
            <a:endParaRPr lang="en-GB" sz="1900" dirty="0">
              <a:effectLst/>
            </a:endParaRPr>
          </a:p>
          <a:p>
            <a:endParaRPr lang="en-US" sz="1900" dirty="0"/>
          </a:p>
        </p:txBody>
      </p:sp>
    </p:spTree>
    <p:extLst>
      <p:ext uri="{BB962C8B-B14F-4D97-AF65-F5344CB8AC3E}">
        <p14:creationId xmlns:p14="http://schemas.microsoft.com/office/powerpoint/2010/main" val="2422250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C6D09-1DF8-5244-9875-B8A4D8B62F3D}"/>
              </a:ext>
            </a:extLst>
          </p:cNvPr>
          <p:cNvSpPr>
            <a:spLocks noGrp="1"/>
          </p:cNvSpPr>
          <p:nvPr>
            <p:ph type="title"/>
          </p:nvPr>
        </p:nvSpPr>
        <p:spPr>
          <a:xfrm>
            <a:off x="838200" y="365125"/>
            <a:ext cx="10515600" cy="1325563"/>
          </a:xfrm>
        </p:spPr>
        <p:txBody>
          <a:bodyPr>
            <a:normAutofit/>
          </a:bodyPr>
          <a:lstStyle/>
          <a:p>
            <a:pPr algn="ctr"/>
            <a:r>
              <a:rPr lang="en-US" sz="4200" b="1" dirty="0">
                <a:solidFill>
                  <a:schemeClr val="accent2"/>
                </a:solidFill>
              </a:rPr>
              <a:t>Learning by using cognitive and learning skills.</a:t>
            </a:r>
            <a:br>
              <a:rPr lang="en-US" sz="4200" b="1" dirty="0">
                <a:solidFill>
                  <a:schemeClr val="accent2"/>
                </a:solidFill>
              </a:rPr>
            </a:br>
            <a:r>
              <a:rPr lang="en-US" sz="4200" dirty="0">
                <a:solidFill>
                  <a:srgbClr val="00B0F0"/>
                </a:solidFill>
              </a:rPr>
              <a:t>Mastery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0A27C3-501E-AE4C-A240-FD3EC35AC7EE}"/>
              </a:ext>
            </a:extLst>
          </p:cNvPr>
          <p:cNvSpPr>
            <a:spLocks noGrp="1"/>
          </p:cNvSpPr>
          <p:nvPr>
            <p:ph idx="1"/>
          </p:nvPr>
        </p:nvSpPr>
        <p:spPr>
          <a:xfrm>
            <a:off x="838200" y="1929384"/>
            <a:ext cx="10515600" cy="4251960"/>
          </a:xfrm>
        </p:spPr>
        <p:txBody>
          <a:bodyPr>
            <a:normAutofit/>
          </a:bodyPr>
          <a:lstStyle/>
          <a:p>
            <a:r>
              <a:rPr lang="en-GB" sz="2200" dirty="0">
                <a:effectLst/>
                <a:latin typeface="ArialMT"/>
              </a:rPr>
              <a:t>Benjamin Bloom worked in the 1960s and 1970s thinking how best to teach so </a:t>
            </a:r>
            <a:r>
              <a:rPr lang="en-GB" sz="2200" b="1" dirty="0">
                <a:effectLst/>
                <a:latin typeface="Arial" panose="020B0604020202020204" pitchFamily="34" charset="0"/>
              </a:rPr>
              <a:t>mastery </a:t>
            </a:r>
            <a:r>
              <a:rPr lang="en-GB" sz="2200" dirty="0">
                <a:effectLst/>
                <a:latin typeface="ArialMT"/>
              </a:rPr>
              <a:t>is achieved in subjects by all </a:t>
            </a:r>
            <a:r>
              <a:rPr lang="en-GB" sz="2200" dirty="0">
                <a:latin typeface="ArialMT"/>
              </a:rPr>
              <a:t>pupils</a:t>
            </a:r>
            <a:r>
              <a:rPr lang="en-GB" sz="2200" dirty="0">
                <a:effectLst/>
                <a:latin typeface="ArialMT"/>
              </a:rPr>
              <a:t>. </a:t>
            </a:r>
          </a:p>
          <a:p>
            <a:r>
              <a:rPr lang="en-GB" sz="2200" dirty="0">
                <a:effectLst/>
                <a:latin typeface="ArialMT"/>
              </a:rPr>
              <a:t>He noticed that </a:t>
            </a:r>
            <a:r>
              <a:rPr lang="en-GB" sz="2200" dirty="0">
                <a:latin typeface="ArialMT"/>
              </a:rPr>
              <a:t>pupils</a:t>
            </a:r>
            <a:r>
              <a:rPr lang="en-GB" sz="2200" dirty="0">
                <a:effectLst/>
                <a:latin typeface="ArialMT"/>
              </a:rPr>
              <a:t> needed to be given the </a:t>
            </a:r>
            <a:r>
              <a:rPr lang="en-GB" sz="2200" i="1" dirty="0">
                <a:effectLst/>
                <a:latin typeface="Arial" panose="020B0604020202020204" pitchFamily="34" charset="0"/>
              </a:rPr>
              <a:t>time </a:t>
            </a:r>
            <a:r>
              <a:rPr lang="en-GB" sz="2200" dirty="0">
                <a:effectLst/>
                <a:latin typeface="ArialMT"/>
              </a:rPr>
              <a:t>they needed on learning concepts to be able to achieve to the level required. This meant that some pupils needed longer than others. </a:t>
            </a:r>
          </a:p>
          <a:p>
            <a:r>
              <a:rPr lang="en-GB" sz="2200" dirty="0">
                <a:effectLst/>
                <a:latin typeface="ArialMT"/>
              </a:rPr>
              <a:t>As well as being given more time to master topics, Bloom advocated for formative testing along the way to mastery, to ensure that gaps in knowledge were picked up and feedback was used to support next steps. </a:t>
            </a:r>
          </a:p>
          <a:p>
            <a:r>
              <a:rPr lang="en-GB" sz="2200" b="1" dirty="0">
                <a:effectLst/>
                <a:latin typeface="ArialMT"/>
              </a:rPr>
              <a:t>More detail can be found in the Education Endowment Foundation’s Toolkit on Mastery Learning. </a:t>
            </a:r>
            <a:endParaRPr lang="en-GB" sz="2200" b="1" dirty="0">
              <a:effectLst/>
            </a:endParaRPr>
          </a:p>
          <a:p>
            <a:endParaRPr lang="en-US" sz="2200" dirty="0"/>
          </a:p>
        </p:txBody>
      </p:sp>
    </p:spTree>
    <p:extLst>
      <p:ext uri="{BB962C8B-B14F-4D97-AF65-F5344CB8AC3E}">
        <p14:creationId xmlns:p14="http://schemas.microsoft.com/office/powerpoint/2010/main" val="2969668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calculator keypad">
            <a:extLst>
              <a:ext uri="{FF2B5EF4-FFF2-40B4-BE49-F238E27FC236}">
                <a16:creationId xmlns:a16="http://schemas.microsoft.com/office/drawing/2014/main" id="{0407F45A-A3C9-396F-E752-112E61A9EA0F}"/>
              </a:ext>
            </a:extLst>
          </p:cNvPr>
          <p:cNvPicPr>
            <a:picLocks noChangeAspect="1"/>
          </p:cNvPicPr>
          <p:nvPr/>
        </p:nvPicPr>
        <p:blipFill rotWithShape="1">
          <a:blip r:embed="rId2"/>
          <a:srcRect r="23872" b="9090"/>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4C0B3B-3135-D74C-B058-E14B82BA2AE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4. We learn by learning how to be a learner.</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9FC7A-4965-9249-B2F6-B04D0A0CF4E6}"/>
              </a:ext>
            </a:extLst>
          </p:cNvPr>
          <p:cNvSpPr>
            <a:spLocks noGrp="1"/>
          </p:cNvSpPr>
          <p:nvPr>
            <p:ph type="title"/>
          </p:nvPr>
        </p:nvSpPr>
        <p:spPr>
          <a:xfrm>
            <a:off x="841248" y="548640"/>
            <a:ext cx="3600860" cy="5431536"/>
          </a:xfrm>
        </p:spPr>
        <p:txBody>
          <a:bodyPr>
            <a:normAutofit/>
          </a:bodyPr>
          <a:lstStyle/>
          <a:p>
            <a:r>
              <a:rPr lang="en-GB" sz="5000" b="1" dirty="0">
                <a:solidFill>
                  <a:schemeClr val="accent2"/>
                </a:solidFill>
                <a:effectLst/>
                <a:latin typeface="Arial" panose="020B0604020202020204" pitchFamily="34" charset="0"/>
              </a:rPr>
              <a:t>4.Learning by learning how to be a learner.</a:t>
            </a:r>
            <a:br>
              <a:rPr lang="en-GB" sz="5000" b="1" dirty="0">
                <a:effectLst/>
                <a:latin typeface="Arial" panose="020B0604020202020204" pitchFamily="34" charset="0"/>
              </a:rPr>
            </a:br>
            <a:endParaRPr lang="en-US" sz="5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3231FE-257E-404B-94F9-CCC8A9B446CE}"/>
              </a:ext>
            </a:extLst>
          </p:cNvPr>
          <p:cNvSpPr>
            <a:spLocks noGrp="1"/>
          </p:cNvSpPr>
          <p:nvPr>
            <p:ph idx="1"/>
          </p:nvPr>
        </p:nvSpPr>
        <p:spPr>
          <a:xfrm>
            <a:off x="5126418" y="552091"/>
            <a:ext cx="6224335" cy="5431536"/>
          </a:xfrm>
        </p:spPr>
        <p:txBody>
          <a:bodyPr anchor="ctr">
            <a:normAutofit/>
          </a:bodyPr>
          <a:lstStyle/>
          <a:p>
            <a:r>
              <a:rPr lang="en-GB" sz="2200" i="1">
                <a:effectLst/>
                <a:latin typeface="Arial" panose="020B0604020202020204" pitchFamily="34" charset="0"/>
              </a:rPr>
              <a:t>How do you demonstrate mindset thinking in your classroom? </a:t>
            </a:r>
          </a:p>
          <a:p>
            <a:endParaRPr lang="en-GB" sz="2200" i="1">
              <a:latin typeface="Arial" panose="020B0604020202020204" pitchFamily="34" charset="0"/>
            </a:endParaRPr>
          </a:p>
          <a:p>
            <a:endParaRPr lang="en-GB" sz="2200">
              <a:effectLst/>
            </a:endParaRPr>
          </a:p>
          <a:p>
            <a:r>
              <a:rPr lang="en-GB" sz="2200" i="1">
                <a:effectLst/>
                <a:latin typeface="Arial" panose="020B0604020202020204" pitchFamily="34" charset="0"/>
              </a:rPr>
              <a:t>How does feedback help children and young people manage their own learning?</a:t>
            </a:r>
          </a:p>
          <a:p>
            <a:endParaRPr lang="en-GB" sz="2200" i="1">
              <a:latin typeface="Arial" panose="020B0604020202020204" pitchFamily="34" charset="0"/>
            </a:endParaRPr>
          </a:p>
          <a:p>
            <a:r>
              <a:rPr lang="en-GB" sz="2200" i="1">
                <a:effectLst/>
                <a:latin typeface="Arial" panose="020B0604020202020204" pitchFamily="34" charset="0"/>
              </a:rPr>
              <a:t> </a:t>
            </a:r>
            <a:endParaRPr lang="en-GB" sz="2200">
              <a:effectLst/>
            </a:endParaRPr>
          </a:p>
          <a:p>
            <a:r>
              <a:rPr lang="en-GB" sz="2200" i="1">
                <a:effectLst/>
                <a:latin typeface="Arial" panose="020B0604020202020204" pitchFamily="34" charset="0"/>
              </a:rPr>
              <a:t>How can children and young people develop different mindsets? </a:t>
            </a:r>
            <a:endParaRPr lang="en-GB" sz="2200">
              <a:effectLst/>
            </a:endParaRPr>
          </a:p>
          <a:p>
            <a:endParaRPr lang="en-US" sz="2200"/>
          </a:p>
        </p:txBody>
      </p:sp>
    </p:spTree>
    <p:extLst>
      <p:ext uri="{BB962C8B-B14F-4D97-AF65-F5344CB8AC3E}">
        <p14:creationId xmlns:p14="http://schemas.microsoft.com/office/powerpoint/2010/main" val="1832699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8E82A-B42F-6B44-9D04-3FE46508551E}"/>
              </a:ext>
            </a:extLst>
          </p:cNvPr>
          <p:cNvSpPr>
            <a:spLocks noGrp="1"/>
          </p:cNvSpPr>
          <p:nvPr>
            <p:ph type="title"/>
          </p:nvPr>
        </p:nvSpPr>
        <p:spPr>
          <a:xfrm>
            <a:off x="841248" y="548640"/>
            <a:ext cx="3600860" cy="5431536"/>
          </a:xfrm>
        </p:spPr>
        <p:txBody>
          <a:bodyPr>
            <a:normAutofit/>
          </a:bodyPr>
          <a:lstStyle/>
          <a:p>
            <a:r>
              <a:rPr lang="en-GB" sz="4200" b="1" dirty="0">
                <a:solidFill>
                  <a:schemeClr val="accent2"/>
                </a:solidFill>
                <a:effectLst/>
                <a:latin typeface="Arial" panose="020B0604020202020204" pitchFamily="34" charset="0"/>
              </a:rPr>
              <a:t>4.Learning by learning how to be a learner.</a:t>
            </a:r>
            <a:br>
              <a:rPr lang="en-GB" sz="4200" b="1" dirty="0">
                <a:effectLst/>
                <a:latin typeface="Arial" panose="020B0604020202020204" pitchFamily="34" charset="0"/>
              </a:rPr>
            </a:br>
            <a:r>
              <a:rPr lang="en-GB" sz="4200" dirty="0">
                <a:solidFill>
                  <a:srgbClr val="00B0F0"/>
                </a:solidFill>
                <a:effectLst/>
                <a:latin typeface="ArialMT"/>
              </a:rPr>
              <a:t>Metacognition – thinking about thinking (1) </a:t>
            </a:r>
            <a:br>
              <a:rPr lang="en-GB" sz="4200" dirty="0">
                <a:effectLst/>
                <a:latin typeface="ArialMT"/>
              </a:rPr>
            </a:br>
            <a:endParaRPr lang="en-US" sz="42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FDEF9B-56D8-F341-9F99-D7062605E055}"/>
              </a:ext>
            </a:extLst>
          </p:cNvPr>
          <p:cNvSpPr>
            <a:spLocks noGrp="1"/>
          </p:cNvSpPr>
          <p:nvPr>
            <p:ph idx="1"/>
          </p:nvPr>
        </p:nvSpPr>
        <p:spPr>
          <a:xfrm>
            <a:off x="5126418" y="552091"/>
            <a:ext cx="6224335" cy="5431536"/>
          </a:xfrm>
        </p:spPr>
        <p:txBody>
          <a:bodyPr anchor="ctr">
            <a:normAutofit/>
          </a:bodyPr>
          <a:lstStyle/>
          <a:p>
            <a:pPr marL="0" indent="0">
              <a:buNone/>
            </a:pPr>
            <a:endParaRPr lang="en-GB" sz="2200">
              <a:latin typeface="ArialMT"/>
            </a:endParaRPr>
          </a:p>
          <a:p>
            <a:pPr marL="0" indent="0">
              <a:buNone/>
            </a:pPr>
            <a:endParaRPr lang="en-GB" sz="2200">
              <a:latin typeface="ArialMT"/>
            </a:endParaRPr>
          </a:p>
          <a:p>
            <a:pPr marL="0" indent="0">
              <a:buNone/>
            </a:pPr>
            <a:r>
              <a:rPr lang="en-GB" sz="2200">
                <a:latin typeface="ArialMT"/>
              </a:rPr>
              <a:t>This r</a:t>
            </a:r>
            <a:r>
              <a:rPr lang="en-GB" sz="2200">
                <a:effectLst/>
                <a:latin typeface="ArialMT"/>
              </a:rPr>
              <a:t>efers to a learner’s understanding of their own abilities and their attitudes towards learning (myself as a learner); </a:t>
            </a:r>
          </a:p>
          <a:p>
            <a:pPr marL="0" indent="0">
              <a:buNone/>
            </a:pPr>
            <a:endParaRPr lang="en-GB" sz="2200">
              <a:latin typeface="ArialMT"/>
            </a:endParaRPr>
          </a:p>
          <a:p>
            <a:pPr marL="0" indent="0">
              <a:buNone/>
            </a:pPr>
            <a:endParaRPr lang="en-GB" sz="2200">
              <a:effectLst/>
              <a:latin typeface="ArialMT"/>
            </a:endParaRPr>
          </a:p>
          <a:p>
            <a:pPr marL="0" indent="0">
              <a:buNone/>
            </a:pPr>
            <a:r>
              <a:rPr lang="en-GB" sz="2200">
                <a:effectLst/>
                <a:latin typeface="ArialMT"/>
              </a:rPr>
              <a:t>what strategies are available to them that they know to be effective (my knowledge of strategies); </a:t>
            </a:r>
          </a:p>
          <a:p>
            <a:pPr marL="0" indent="0">
              <a:buNone/>
            </a:pPr>
            <a:endParaRPr lang="en-GB" sz="2200">
              <a:latin typeface="ArialMT"/>
            </a:endParaRPr>
          </a:p>
          <a:p>
            <a:pPr marL="0" indent="0">
              <a:buNone/>
            </a:pPr>
            <a:endParaRPr lang="en-GB" sz="2200">
              <a:effectLst/>
              <a:latin typeface="ArialMT"/>
            </a:endParaRPr>
          </a:p>
          <a:p>
            <a:pPr marL="0" indent="0">
              <a:buNone/>
            </a:pPr>
            <a:r>
              <a:rPr lang="en-GB" sz="2200">
                <a:effectLst/>
                <a:latin typeface="ArialMT"/>
              </a:rPr>
              <a:t>and their knowledge about specific kinds of tasks (my knowledge of this task). </a:t>
            </a:r>
          </a:p>
          <a:p>
            <a:endParaRPr lang="en-US" sz="2200"/>
          </a:p>
        </p:txBody>
      </p:sp>
    </p:spTree>
    <p:extLst>
      <p:ext uri="{BB962C8B-B14F-4D97-AF65-F5344CB8AC3E}">
        <p14:creationId xmlns:p14="http://schemas.microsoft.com/office/powerpoint/2010/main" val="481217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7B50E-BDB9-AA48-B96F-A97A28E27A4A}"/>
              </a:ext>
            </a:extLst>
          </p:cNvPr>
          <p:cNvSpPr>
            <a:spLocks noGrp="1"/>
          </p:cNvSpPr>
          <p:nvPr>
            <p:ph type="title"/>
          </p:nvPr>
        </p:nvSpPr>
        <p:spPr>
          <a:xfrm>
            <a:off x="841248" y="548640"/>
            <a:ext cx="3600860" cy="5431536"/>
          </a:xfrm>
        </p:spPr>
        <p:txBody>
          <a:bodyPr>
            <a:normAutofit/>
          </a:bodyPr>
          <a:lstStyle/>
          <a:p>
            <a:r>
              <a:rPr lang="en-GB" sz="4200" b="1" dirty="0">
                <a:solidFill>
                  <a:schemeClr val="accent2"/>
                </a:solidFill>
                <a:effectLst/>
                <a:latin typeface="Arial" panose="020B0604020202020204" pitchFamily="34" charset="0"/>
              </a:rPr>
              <a:t>4.Learning by learning how to be a learner.</a:t>
            </a:r>
            <a:br>
              <a:rPr lang="en-GB" sz="4200" b="1" dirty="0">
                <a:effectLst/>
                <a:latin typeface="Arial" panose="020B0604020202020204" pitchFamily="34" charset="0"/>
              </a:rPr>
            </a:br>
            <a:r>
              <a:rPr lang="en-GB" sz="4200" dirty="0">
                <a:solidFill>
                  <a:srgbClr val="00B0F0"/>
                </a:solidFill>
                <a:effectLst/>
                <a:latin typeface="ArialMT"/>
              </a:rPr>
              <a:t>Metacognition – thinking about thinking (2)</a:t>
            </a:r>
            <a:endParaRPr lang="en-US" sz="4200" dirty="0">
              <a:solidFill>
                <a:srgbClr val="00B0F0"/>
              </a:solidFill>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12BB43-9D88-D141-9D1D-6537AB46A56B}"/>
              </a:ext>
            </a:extLst>
          </p:cNvPr>
          <p:cNvSpPr>
            <a:spLocks noGrp="1"/>
          </p:cNvSpPr>
          <p:nvPr>
            <p:ph idx="1"/>
          </p:nvPr>
        </p:nvSpPr>
        <p:spPr>
          <a:xfrm>
            <a:off x="5126418" y="552091"/>
            <a:ext cx="6224335" cy="5431536"/>
          </a:xfrm>
        </p:spPr>
        <p:txBody>
          <a:bodyPr anchor="ctr">
            <a:normAutofit/>
          </a:bodyPr>
          <a:lstStyle/>
          <a:p>
            <a:pPr marL="0" indent="0">
              <a:buNone/>
            </a:pPr>
            <a:r>
              <a:rPr lang="en-GB" sz="2200">
                <a:effectLst/>
                <a:latin typeface="ArialMT"/>
              </a:rPr>
              <a:t>When confronted with a maths problem a learner will think: </a:t>
            </a:r>
          </a:p>
          <a:p>
            <a:r>
              <a:rPr lang="en-GB" sz="2200">
                <a:effectLst/>
                <a:latin typeface="ArialMT"/>
              </a:rPr>
              <a:t>What is my approach to maths problems? </a:t>
            </a:r>
          </a:p>
          <a:p>
            <a:r>
              <a:rPr lang="en-GB" sz="2200">
                <a:effectLst/>
                <a:latin typeface="ArialMT"/>
              </a:rPr>
              <a:t>What do I know about this kind of maths problem? </a:t>
            </a:r>
          </a:p>
          <a:p>
            <a:r>
              <a:rPr lang="en-GB" sz="2200">
                <a:effectLst/>
                <a:latin typeface="ArialMT"/>
              </a:rPr>
              <a:t>What strategies can I use? </a:t>
            </a:r>
          </a:p>
          <a:p>
            <a:pPr marL="0" indent="0">
              <a:buNone/>
            </a:pPr>
            <a:r>
              <a:rPr lang="en-GB" sz="2200">
                <a:effectLst/>
                <a:latin typeface="ArialMT"/>
              </a:rPr>
              <a:t>The learner needs to plan how to carry out the task, monitor how they are doing it and evaluate their performance. </a:t>
            </a:r>
          </a:p>
          <a:p>
            <a:pPr marL="0" indent="0">
              <a:buNone/>
            </a:pPr>
            <a:r>
              <a:rPr lang="en-GB" sz="2200">
                <a:effectLst/>
                <a:latin typeface="ArialMT"/>
              </a:rPr>
              <a:t>Most learners will self-regulate by finding ways of persevering when they become stuck. This ability will mature over time and can support further motivation because of the success felt. </a:t>
            </a:r>
            <a:endParaRPr lang="en-US" sz="2200"/>
          </a:p>
        </p:txBody>
      </p:sp>
    </p:spTree>
    <p:extLst>
      <p:ext uri="{BB962C8B-B14F-4D97-AF65-F5344CB8AC3E}">
        <p14:creationId xmlns:p14="http://schemas.microsoft.com/office/powerpoint/2010/main" val="1893098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239B6-BF6E-6842-8590-72C9C9E80CEE}"/>
              </a:ext>
            </a:extLst>
          </p:cNvPr>
          <p:cNvSpPr>
            <a:spLocks noGrp="1"/>
          </p:cNvSpPr>
          <p:nvPr>
            <p:ph type="title"/>
          </p:nvPr>
        </p:nvSpPr>
        <p:spPr>
          <a:xfrm>
            <a:off x="841248" y="548640"/>
            <a:ext cx="3600860" cy="5431536"/>
          </a:xfrm>
        </p:spPr>
        <p:txBody>
          <a:bodyPr>
            <a:normAutofit/>
          </a:bodyPr>
          <a:lstStyle/>
          <a:p>
            <a:r>
              <a:rPr lang="en-GB" sz="5000" b="1" dirty="0">
                <a:solidFill>
                  <a:schemeClr val="accent2"/>
                </a:solidFill>
                <a:effectLst/>
                <a:latin typeface="Arial" panose="020B0604020202020204" pitchFamily="34" charset="0"/>
              </a:rPr>
              <a:t>4.Learning by learning how to be a learner.</a:t>
            </a:r>
            <a:br>
              <a:rPr lang="en-GB" sz="5000" b="1" dirty="0">
                <a:effectLst/>
                <a:latin typeface="Arial" panose="020B0604020202020204" pitchFamily="34" charset="0"/>
              </a:rPr>
            </a:br>
            <a:r>
              <a:rPr lang="en-GB" sz="5000" dirty="0">
                <a:solidFill>
                  <a:srgbClr val="00B0F0"/>
                </a:solidFill>
                <a:effectLst/>
                <a:latin typeface="ArialMT"/>
              </a:rPr>
              <a:t>Mindset theory</a:t>
            </a:r>
            <a:endParaRPr lang="en-US" sz="5000" dirty="0">
              <a:solidFill>
                <a:srgbClr val="00B0F0"/>
              </a:solidFill>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5E94CF-C59E-1A4C-B269-2F9A1322B507}"/>
              </a:ext>
            </a:extLst>
          </p:cNvPr>
          <p:cNvSpPr>
            <a:spLocks noGrp="1"/>
          </p:cNvSpPr>
          <p:nvPr>
            <p:ph idx="1"/>
          </p:nvPr>
        </p:nvSpPr>
        <p:spPr>
          <a:xfrm>
            <a:off x="5126418" y="552091"/>
            <a:ext cx="6224335" cy="5431536"/>
          </a:xfrm>
        </p:spPr>
        <p:txBody>
          <a:bodyPr anchor="ctr">
            <a:normAutofit/>
          </a:bodyPr>
          <a:lstStyle/>
          <a:p>
            <a:pPr marL="0" indent="0">
              <a:buNone/>
            </a:pPr>
            <a:endParaRPr lang="en-GB" sz="1700">
              <a:effectLst/>
              <a:latin typeface="ArialMT"/>
            </a:endParaRPr>
          </a:p>
          <a:p>
            <a:pPr marL="0" indent="0">
              <a:buNone/>
            </a:pPr>
            <a:r>
              <a:rPr lang="en-GB" sz="1700">
                <a:latin typeface="ArialMT"/>
              </a:rPr>
              <a:t>Carol Dweck</a:t>
            </a:r>
            <a:r>
              <a:rPr lang="en-GB" sz="1700">
                <a:effectLst/>
                <a:latin typeface="ArialMT"/>
              </a:rPr>
              <a:t> proposed that learners can develop a ‘growth mindset’ or a ‘fixed mindset’ dependent on their response to challenge, which is in turn dependent on the feedback and response of others.</a:t>
            </a:r>
            <a:endParaRPr lang="en-GB" sz="1700">
              <a:latin typeface="ArialMT"/>
            </a:endParaRPr>
          </a:p>
          <a:p>
            <a:pPr marL="0" indent="0">
              <a:buNone/>
            </a:pPr>
            <a:r>
              <a:rPr lang="en-GB" sz="1700">
                <a:latin typeface="ArialMT"/>
              </a:rPr>
              <a:t>L</a:t>
            </a:r>
            <a:r>
              <a:rPr lang="en-GB" sz="1700">
                <a:effectLst/>
                <a:latin typeface="ArialMT"/>
              </a:rPr>
              <a:t>earners with a ‘growth mindset’ do not perceive challenge as failure.  Learners with a ‘growth mindset’ persevere with new challenges and show more engagement. As a result, they exert more effort and spend more time over tasks and develop neural pathways and skills. </a:t>
            </a:r>
          </a:p>
          <a:p>
            <a:pPr marL="0" indent="0">
              <a:buNone/>
            </a:pPr>
            <a:r>
              <a:rPr lang="en-GB" sz="1700">
                <a:effectLst/>
                <a:latin typeface="ArialMT"/>
              </a:rPr>
              <a:t>Learners with a ‘fixed mindset’, when presented with a challenge, may believe that their abilities are fixed and avoid feelings of failure by giving up easily. These learners will show less perseverance and are likely to experience a decline in performance over time.</a:t>
            </a:r>
          </a:p>
          <a:p>
            <a:pPr marL="0" indent="0">
              <a:buNone/>
            </a:pPr>
            <a:r>
              <a:rPr lang="en-GB" sz="1700">
                <a:effectLst/>
                <a:latin typeface="ArialMT"/>
              </a:rPr>
              <a:t>The Education Endowment Foundation guide on feedback shows that it can have a very powerful effect on learners when it is linked to the process of the activity or pupil’s management of their learning or self-regulation. </a:t>
            </a:r>
          </a:p>
          <a:p>
            <a:pPr marL="0" indent="0">
              <a:buNone/>
            </a:pPr>
            <a:r>
              <a:rPr lang="en-GB" sz="1700">
                <a:effectLst/>
                <a:latin typeface="ArialMT"/>
              </a:rPr>
              <a:t> </a:t>
            </a:r>
            <a:endParaRPr lang="en-GB" sz="1700">
              <a:effectLst/>
            </a:endParaRPr>
          </a:p>
          <a:p>
            <a:endParaRPr lang="en-US" sz="1700"/>
          </a:p>
        </p:txBody>
      </p:sp>
    </p:spTree>
    <p:extLst>
      <p:ext uri="{BB962C8B-B14F-4D97-AF65-F5344CB8AC3E}">
        <p14:creationId xmlns:p14="http://schemas.microsoft.com/office/powerpoint/2010/main" val="2933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A58C88D-4226-BB43-89BF-2ED655014A9A}"/>
              </a:ext>
            </a:extLst>
          </p:cNvPr>
          <p:cNvSpPr>
            <a:spLocks noGrp="1"/>
          </p:cNvSpPr>
          <p:nvPr>
            <p:ph type="title"/>
          </p:nvPr>
        </p:nvSpPr>
        <p:spPr>
          <a:xfrm>
            <a:off x="1226220" y="670971"/>
            <a:ext cx="9833548" cy="1325563"/>
          </a:xfrm>
        </p:spPr>
        <p:txBody>
          <a:bodyPr anchor="b">
            <a:normAutofit/>
          </a:bodyPr>
          <a:lstStyle/>
          <a:p>
            <a:pPr algn="ctr"/>
            <a:r>
              <a:rPr lang="en-US" sz="3600" b="1" dirty="0">
                <a:solidFill>
                  <a:schemeClr val="tx2"/>
                </a:solidFill>
              </a:rPr>
              <a:t>Standard 4 – Learn that…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EE08E9C-7490-6C46-87E8-4C4D594FE96A}"/>
              </a:ext>
            </a:extLst>
          </p:cNvPr>
          <p:cNvSpPr>
            <a:spLocks noGrp="1"/>
          </p:cNvSpPr>
          <p:nvPr>
            <p:ph idx="1"/>
          </p:nvPr>
        </p:nvSpPr>
        <p:spPr>
          <a:xfrm>
            <a:off x="982980" y="2920270"/>
            <a:ext cx="10029794" cy="3491959"/>
          </a:xfrm>
        </p:spPr>
        <p:txBody>
          <a:bodyPr>
            <a:normAutofit fontScale="85000" lnSpcReduction="20000"/>
          </a:bodyPr>
          <a:lstStyle/>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“effective teachers introduce new material in steps…”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 good models make abstract ideas concrete and accessible….”</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“guides and scaffolds and worked examples can help pupils apply new ideas…..”</a:t>
            </a:r>
            <a:r>
              <a:rPr lang="en-US" sz="2400" b="0" i="0" dirty="0">
                <a:solidFill>
                  <a:schemeClr val="tx2"/>
                </a:solidFill>
                <a:effectLst/>
                <a:latin typeface="Calibri" panose="020F0502020204030204" pitchFamily="34" charset="0"/>
              </a:rPr>
              <a:t>​</a:t>
            </a:r>
            <a:endParaRPr lang="en-US" sz="2400" dirty="0">
              <a:solidFill>
                <a:schemeClr val="tx2"/>
              </a:solidFill>
              <a:latin typeface="Arial" panose="020B0604020202020204" pitchFamily="34" charset="0"/>
            </a:endParaRPr>
          </a:p>
          <a:p>
            <a:pPr rtl="0" fontAlgn="base">
              <a:buFont typeface="Arial" panose="020B0604020202020204" pitchFamily="34" charset="0"/>
              <a:buChar char="•"/>
            </a:pP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plan effective lessons by </a:t>
            </a:r>
            <a:r>
              <a:rPr lang="en-US" sz="2400" b="0" i="0" u="none" strike="noStrike" dirty="0">
                <a:solidFill>
                  <a:schemeClr val="tx2"/>
                </a:solidFill>
                <a:effectLst/>
                <a:latin typeface="Calibri" panose="020F0502020204030204" pitchFamily="34" charset="0"/>
              </a:rPr>
              <a:t>“removing scaffolding only when pupils are achieving a high degree of success….”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plan effective lessons by </a:t>
            </a:r>
            <a:r>
              <a:rPr lang="en-US" sz="2400" b="0" i="0" u="none" strike="noStrike" dirty="0">
                <a:solidFill>
                  <a:schemeClr val="tx2"/>
                </a:solidFill>
                <a:effectLst/>
                <a:latin typeface="Calibri" panose="020F0502020204030204" pitchFamily="34" charset="0"/>
              </a:rPr>
              <a:t>“starting expositions at the point of current pupil understanding….”</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endParaRPr lang="en-US" sz="10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1255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012F-9F9F-0D44-AE69-9D6AD960D7FA}"/>
              </a:ext>
            </a:extLst>
          </p:cNvPr>
          <p:cNvSpPr>
            <a:spLocks noGrp="1"/>
          </p:cNvSpPr>
          <p:nvPr>
            <p:ph type="title"/>
          </p:nvPr>
        </p:nvSpPr>
        <p:spPr>
          <a:xfrm>
            <a:off x="876693" y="741391"/>
            <a:ext cx="4355265" cy="1616203"/>
          </a:xfrm>
        </p:spPr>
        <p:txBody>
          <a:bodyPr anchor="b">
            <a:normAutofit/>
          </a:bodyPr>
          <a:lstStyle/>
          <a:p>
            <a:r>
              <a:rPr lang="en-US" sz="3200" b="1"/>
              <a:t>In conclusion:</a:t>
            </a:r>
          </a:p>
        </p:txBody>
      </p:sp>
      <p:sp>
        <p:nvSpPr>
          <p:cNvPr id="3" name="Content Placeholder 2">
            <a:extLst>
              <a:ext uri="{FF2B5EF4-FFF2-40B4-BE49-F238E27FC236}">
                <a16:creationId xmlns:a16="http://schemas.microsoft.com/office/drawing/2014/main" id="{8BC1587F-0146-7D44-9374-898F3EB59233}"/>
              </a:ext>
            </a:extLst>
          </p:cNvPr>
          <p:cNvSpPr>
            <a:spLocks noGrp="1"/>
          </p:cNvSpPr>
          <p:nvPr>
            <p:ph idx="1"/>
          </p:nvPr>
        </p:nvSpPr>
        <p:spPr>
          <a:xfrm>
            <a:off x="876692" y="2533476"/>
            <a:ext cx="4355265" cy="3447832"/>
          </a:xfrm>
        </p:spPr>
        <p:txBody>
          <a:bodyPr anchor="t">
            <a:normAutofit/>
          </a:bodyPr>
          <a:lstStyle/>
          <a:p>
            <a:r>
              <a:rPr lang="en-US" sz="1900"/>
              <a:t>Openness and curiosity is required alongside an understanding the lived experience of the SEND pupil.  We also need to understand how to work with significant others in the lives of SEND pupils (both internally and externally).</a:t>
            </a:r>
          </a:p>
          <a:p>
            <a:endParaRPr lang="en-US" sz="1900"/>
          </a:p>
          <a:p>
            <a:r>
              <a:rPr lang="en-US" sz="1900"/>
              <a:t>However, we must also understand relationships, how we interact with the environment, how we learn and how to become a learner.</a:t>
            </a:r>
          </a:p>
        </p:txBody>
      </p:sp>
      <p:pic>
        <p:nvPicPr>
          <p:cNvPr id="12" name="Picture 11" descr="Magnifying glass on clear background">
            <a:extLst>
              <a:ext uri="{FF2B5EF4-FFF2-40B4-BE49-F238E27FC236}">
                <a16:creationId xmlns:a16="http://schemas.microsoft.com/office/drawing/2014/main" id="{05A2982E-C6CE-2A12-3331-2952936F2B6E}"/>
              </a:ext>
            </a:extLst>
          </p:cNvPr>
          <p:cNvPicPr>
            <a:picLocks noChangeAspect="1"/>
          </p:cNvPicPr>
          <p:nvPr/>
        </p:nvPicPr>
        <p:blipFill rotWithShape="1">
          <a:blip r:embed="rId2"/>
          <a:srcRect l="33473" r="7193" b="-1"/>
          <a:stretch/>
        </p:blipFill>
        <p:spPr>
          <a:xfrm>
            <a:off x="6096000" y="10"/>
            <a:ext cx="6095999" cy="6857990"/>
          </a:xfrm>
          <a:prstGeom prst="rect">
            <a:avLst/>
          </a:prstGeom>
        </p:spPr>
      </p:pic>
      <p:sp>
        <p:nvSpPr>
          <p:cNvPr id="16"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73531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151646D-96F1-A144-8920-177D4557CD6A}"/>
              </a:ext>
            </a:extLst>
          </p:cNvPr>
          <p:cNvSpPr>
            <a:spLocks noGrp="1"/>
          </p:cNvSpPr>
          <p:nvPr>
            <p:ph type="title"/>
          </p:nvPr>
        </p:nvSpPr>
        <p:spPr>
          <a:xfrm>
            <a:off x="1081103" y="619631"/>
            <a:ext cx="9833548" cy="1325563"/>
          </a:xfrm>
        </p:spPr>
        <p:txBody>
          <a:bodyPr anchor="b">
            <a:normAutofit/>
          </a:bodyPr>
          <a:lstStyle/>
          <a:p>
            <a:pPr algn="ctr"/>
            <a:r>
              <a:rPr lang="en-US" sz="3600" b="1" dirty="0">
                <a:solidFill>
                  <a:schemeClr val="tx2"/>
                </a:solidFill>
              </a:rPr>
              <a:t>Standard 5 – Learn that…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3865BE2-3E9B-8E4F-872F-92C84B14B0F6}"/>
              </a:ext>
            </a:extLst>
          </p:cNvPr>
          <p:cNvSpPr>
            <a:spLocks noGrp="1"/>
          </p:cNvSpPr>
          <p:nvPr>
            <p:ph idx="1"/>
          </p:nvPr>
        </p:nvSpPr>
        <p:spPr>
          <a:xfrm>
            <a:off x="754380" y="2114551"/>
            <a:ext cx="10160271" cy="4238068"/>
          </a:xfrm>
        </p:spPr>
        <p:txBody>
          <a:bodyPr>
            <a:normAutofit fontScale="77500" lnSpcReduction="20000"/>
          </a:bodyPr>
          <a:lstStyle/>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“pupils are likely to learn at different rates…”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“seeking to understand pupil differences. …. is an essential part of teaching”</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“targeted support to pupils who are struggling is likely to increase pupil success…..”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“pupils with SEND are likely to require additional or adapted support…. Working closely with families and pupils… is essential”</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a:t>
            </a:r>
            <a:r>
              <a:rPr lang="en-US" sz="2400" b="0" i="0" u="none" strike="noStrike" dirty="0">
                <a:solidFill>
                  <a:schemeClr val="tx2"/>
                </a:solidFill>
                <a:effectLst/>
                <a:latin typeface="Calibri" panose="020F0502020204030204" pitchFamily="34" charset="0"/>
              </a:rPr>
              <a:t>“make use of well-designed resources….”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a:t>
            </a:r>
            <a:r>
              <a:rPr lang="en-US" sz="2400" b="0" i="0" u="none" strike="noStrike" dirty="0">
                <a:solidFill>
                  <a:schemeClr val="tx2"/>
                </a:solidFill>
                <a:effectLst/>
                <a:latin typeface="Calibri" panose="020F0502020204030204" pitchFamily="34" charset="0"/>
              </a:rPr>
              <a:t>“apply high expectations to all groups….ensuring all pupils access a rich curriculum”</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500" b="0" i="0" dirty="0">
                <a:solidFill>
                  <a:schemeClr val="tx2"/>
                </a:solidFill>
                <a:effectLst/>
                <a:latin typeface="Calibri" panose="020F0502020204030204" pitchFamily="34" charset="0"/>
              </a:rPr>
              <a:t>​</a:t>
            </a:r>
            <a:endParaRPr lang="en-US" sz="500" b="0" i="0" dirty="0">
              <a:solidFill>
                <a:schemeClr val="tx2"/>
              </a:solidFill>
              <a:effectLst/>
              <a:latin typeface="Arial" panose="020B0604020202020204" pitchFamily="34" charset="0"/>
            </a:endParaRPr>
          </a:p>
          <a:p>
            <a:endParaRPr lang="en-US" sz="5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38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F4CC7B8-7A09-EC49-86FA-BF1065D1FA2E}"/>
              </a:ext>
            </a:extLst>
          </p:cNvPr>
          <p:cNvSpPr>
            <a:spLocks noGrp="1"/>
          </p:cNvSpPr>
          <p:nvPr>
            <p:ph type="title"/>
          </p:nvPr>
        </p:nvSpPr>
        <p:spPr>
          <a:xfrm>
            <a:off x="1178564" y="687736"/>
            <a:ext cx="9833548" cy="1325563"/>
          </a:xfrm>
        </p:spPr>
        <p:txBody>
          <a:bodyPr anchor="b">
            <a:normAutofit/>
          </a:bodyPr>
          <a:lstStyle/>
          <a:p>
            <a:pPr algn="ctr"/>
            <a:r>
              <a:rPr lang="en-US" sz="3600" b="1" dirty="0">
                <a:solidFill>
                  <a:schemeClr val="tx2"/>
                </a:solidFill>
              </a:rPr>
              <a:t>Standard 7 – Learn that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A294CD8-3509-C84B-AFAC-6885EA960907}"/>
              </a:ext>
            </a:extLst>
          </p:cNvPr>
          <p:cNvSpPr>
            <a:spLocks noGrp="1"/>
          </p:cNvSpPr>
          <p:nvPr>
            <p:ph idx="1"/>
          </p:nvPr>
        </p:nvSpPr>
        <p:spPr>
          <a:xfrm>
            <a:off x="880110" y="2510865"/>
            <a:ext cx="9926924" cy="3470302"/>
          </a:xfrm>
        </p:spPr>
        <p:txBody>
          <a:bodyPr>
            <a:normAutofit lnSpcReduction="10000"/>
          </a:bodyPr>
          <a:lstStyle/>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“a predictable and secure environment benefits all pupils, but is particularly valuable for pupils with SEND…”</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“the ability to self-regulate … emotions affects ability to learn”</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a:t>
            </a:r>
            <a:r>
              <a:rPr lang="en-US" sz="2400" b="0" i="0" u="none" strike="noStrike" dirty="0">
                <a:solidFill>
                  <a:schemeClr val="tx2"/>
                </a:solidFill>
                <a:effectLst/>
                <a:latin typeface="Calibri" panose="020F0502020204030204" pitchFamily="34" charset="0"/>
              </a:rPr>
              <a:t>“establish a supportive and inclusive environment….”</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how to give </a:t>
            </a:r>
            <a:r>
              <a:rPr lang="en-US" sz="2400" b="0" i="0" u="none" strike="noStrike" dirty="0">
                <a:solidFill>
                  <a:schemeClr val="tx2"/>
                </a:solidFill>
                <a:effectLst/>
                <a:latin typeface="Calibri" panose="020F0502020204030204" pitchFamily="34" charset="0"/>
              </a:rPr>
              <a:t>”manageable, specific and sequential instructions”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endParaRPr lang="en-US" sz="1500" b="0" i="0" dirty="0">
              <a:solidFill>
                <a:schemeClr val="tx2"/>
              </a:solidFill>
              <a:effectLst/>
              <a:latin typeface="Arial" panose="020B0604020202020204" pitchFamily="34" charset="0"/>
            </a:endParaRPr>
          </a:p>
          <a:p>
            <a:endParaRPr lang="en-US" sz="15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849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519C8B2-FC1D-BB47-AFD2-249BAABE0F6B}"/>
              </a:ext>
            </a:extLst>
          </p:cNvPr>
          <p:cNvSpPr>
            <a:spLocks noGrp="1"/>
          </p:cNvSpPr>
          <p:nvPr>
            <p:ph type="title"/>
          </p:nvPr>
        </p:nvSpPr>
        <p:spPr>
          <a:xfrm>
            <a:off x="1383030" y="1594707"/>
            <a:ext cx="9629744" cy="45719"/>
          </a:xfrm>
        </p:spPr>
        <p:txBody>
          <a:bodyPr anchor="b">
            <a:normAutofit fontScale="90000"/>
          </a:bodyPr>
          <a:lstStyle/>
          <a:p>
            <a:pPr algn="ctr"/>
            <a:r>
              <a:rPr lang="en-US" sz="3600" b="1" dirty="0">
                <a:solidFill>
                  <a:schemeClr val="tx2"/>
                </a:solidFill>
              </a:rPr>
              <a:t>Standard 8 – Learn that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E13783F-3295-854C-9E2D-DB50DDE3CA9C}"/>
              </a:ext>
            </a:extLst>
          </p:cNvPr>
          <p:cNvSpPr>
            <a:spLocks noGrp="1"/>
          </p:cNvSpPr>
          <p:nvPr>
            <p:ph idx="1"/>
          </p:nvPr>
        </p:nvSpPr>
        <p:spPr>
          <a:xfrm>
            <a:off x="1051560" y="1874520"/>
            <a:ext cx="10046970" cy="4617719"/>
          </a:xfrm>
        </p:spPr>
        <p:txBody>
          <a:bodyPr>
            <a:normAutofit/>
          </a:bodyPr>
          <a:lstStyle/>
          <a:p>
            <a:pPr rtl="0" fontAlgn="base">
              <a:buFont typeface="Arial" panose="020B0604020202020204" pitchFamily="34" charset="0"/>
              <a:buChar char="•"/>
            </a:pPr>
            <a:endParaRPr lang="en-US" sz="2400" b="1" i="0" u="none" strike="noStrike" dirty="0">
              <a:solidFill>
                <a:schemeClr val="tx2"/>
              </a:solidFill>
              <a:effectLst/>
              <a:latin typeface="Calibri" panose="020F0502020204030204" pitchFamily="34" charset="0"/>
            </a:endParaRPr>
          </a:p>
          <a:p>
            <a:pPr rtl="0" fontAlgn="base">
              <a:buFont typeface="Arial" panose="020B0604020202020204" pitchFamily="34" charset="0"/>
              <a:buChar char="•"/>
            </a:pPr>
            <a:endParaRPr lang="en-US" sz="2400" b="1" dirty="0">
              <a:solidFill>
                <a:schemeClr val="tx2"/>
              </a:solidFill>
              <a:latin typeface="Calibri" panose="020F050202020403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“reflective practice…. Is likely to support improvement…”</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“building effective relationships  with parents, </a:t>
            </a:r>
            <a:r>
              <a:rPr lang="en-US" sz="2400" b="0" i="0" u="none" strike="noStrike" dirty="0" err="1">
                <a:solidFill>
                  <a:schemeClr val="tx2"/>
                </a:solidFill>
                <a:effectLst/>
                <a:latin typeface="Calibri" panose="020F0502020204030204" pitchFamily="34" charset="0"/>
              </a:rPr>
              <a:t>carers</a:t>
            </a:r>
            <a:r>
              <a:rPr lang="en-US" sz="2400" b="0" i="0" u="none" strike="noStrike" dirty="0">
                <a:solidFill>
                  <a:schemeClr val="tx2"/>
                </a:solidFill>
                <a:effectLst/>
                <a:latin typeface="Calibri" panose="020F0502020204030204" pitchFamily="34" charset="0"/>
              </a:rPr>
              <a:t> and families can improve pupils’ motivation, </a:t>
            </a:r>
            <a:r>
              <a:rPr lang="en-US" sz="2400" b="0" i="0" u="none" strike="noStrike" dirty="0" err="1">
                <a:solidFill>
                  <a:schemeClr val="tx2"/>
                </a:solidFill>
                <a:effectLst/>
                <a:latin typeface="Calibri" panose="020F0502020204030204" pitchFamily="34" charset="0"/>
              </a:rPr>
              <a:t>behaviour</a:t>
            </a:r>
            <a:r>
              <a:rPr lang="en-US" sz="2400" b="0" i="0" u="none" strike="noStrike" dirty="0">
                <a:solidFill>
                  <a:schemeClr val="tx2"/>
                </a:solidFill>
                <a:effectLst/>
                <a:latin typeface="Calibri" panose="020F0502020204030204" pitchFamily="34" charset="0"/>
              </a:rPr>
              <a:t> and academic success.”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pPr rtl="0" fontAlgn="base">
              <a:buFont typeface="Arial" panose="020B0604020202020204" pitchFamily="34" charset="0"/>
              <a:buChar char="•"/>
            </a:pPr>
            <a:r>
              <a:rPr lang="en-US" sz="2400" b="1" i="0" u="none" strike="noStrike" dirty="0">
                <a:solidFill>
                  <a:schemeClr val="tx2"/>
                </a:solidFill>
                <a:effectLst/>
                <a:latin typeface="Calibri" panose="020F0502020204030204" pitchFamily="34" charset="0"/>
              </a:rPr>
              <a:t>Learn that</a:t>
            </a:r>
            <a:r>
              <a:rPr lang="en-US" sz="2400" b="0" i="0" u="none" strike="noStrike" dirty="0">
                <a:solidFill>
                  <a:schemeClr val="tx2"/>
                </a:solidFill>
                <a:effectLst/>
                <a:latin typeface="Calibri" panose="020F0502020204030204" pitchFamily="34" charset="0"/>
              </a:rPr>
              <a:t> “…teaching assistants can support pupils more effectively when they are prepared for lessons by teachers, and when TA’s supplement rather than replace support from teachers…..”</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marL="0" indent="0" rtl="0" fontAlgn="base">
              <a:buNone/>
            </a:pPr>
            <a:endParaRPr lang="en-US" sz="2400" b="0" i="0" dirty="0">
              <a:solidFill>
                <a:schemeClr val="tx2"/>
              </a:solidFill>
              <a:effectLst/>
              <a:latin typeface="Arial" panose="020B0604020202020204" pitchFamily="34" charset="0"/>
            </a:endParaRPr>
          </a:p>
          <a:p>
            <a:endParaRPr lang="en-US" sz="24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288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4021</Words>
  <Application>Microsoft Office PowerPoint</Application>
  <PresentationFormat>Widescreen</PresentationFormat>
  <Paragraphs>348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Links to the Core Content Framework for ITT</vt:lpstr>
      <vt:lpstr>Standard 1 – Learn that…</vt:lpstr>
      <vt:lpstr>Standard 2 – Learn that …</vt:lpstr>
      <vt:lpstr>Standard 4 – Learn that…</vt:lpstr>
      <vt:lpstr>Standard 5 – Learn that…</vt:lpstr>
      <vt:lpstr>Standard 7 – Learn that …</vt:lpstr>
      <vt:lpstr>Standard 8 – Learn that …</vt:lpstr>
      <vt:lpstr>Links to prior learning</vt:lpstr>
      <vt:lpstr>Part 1.   Working with parents and other adults to support SEND pupils.</vt:lpstr>
      <vt:lpstr>Other adults: working with Teaching Assistants.</vt:lpstr>
      <vt:lpstr>EEF Research about the use of TA’s (1).</vt:lpstr>
      <vt:lpstr>EEF Research about the use of TA’s (2).</vt:lpstr>
      <vt:lpstr>Strategies to consider in your groups:</vt:lpstr>
      <vt:lpstr>Help from TA versus independence.</vt:lpstr>
      <vt:lpstr>Working with other adults: the school counsellor.</vt:lpstr>
      <vt:lpstr>Working with parents.</vt:lpstr>
      <vt:lpstr>The “baggage” families may be carrying.</vt:lpstr>
      <vt:lpstr>The emotions faced by families.</vt:lpstr>
      <vt:lpstr>A “joined up” approach.</vt:lpstr>
      <vt:lpstr> 12 top tips for effective partnership with parents.  </vt:lpstr>
      <vt:lpstr>12 top tips for effective partnership with parents.</vt:lpstr>
      <vt:lpstr>Class teacher concern?</vt:lpstr>
      <vt:lpstr>Consider an example from your class.</vt:lpstr>
      <vt:lpstr>My communication with parents and other adults to date - audit.</vt:lpstr>
      <vt:lpstr>LUNCH BREAK</vt:lpstr>
      <vt:lpstr>Part 2. Learning how we learn.</vt:lpstr>
      <vt:lpstr>This afternoon we are focusing upon “how we learn” to enhance teaching and learning for all pupils including our  SEND pupils.</vt:lpstr>
      <vt:lpstr>Understanding the lived experience: intersectionality varies for each pupil.</vt:lpstr>
      <vt:lpstr>Curiosity and openness</vt:lpstr>
      <vt:lpstr>Create your own Venn diagram for an anonymised SEND pupil in your class.  Discuss with group.</vt:lpstr>
      <vt:lpstr>Learning about each individual.</vt:lpstr>
      <vt:lpstr>How we learn – the key focus for today.</vt:lpstr>
      <vt:lpstr> What does the research tell us? </vt:lpstr>
      <vt:lpstr>1. We learn in relationship with others.</vt:lpstr>
      <vt:lpstr>Learning in relationship with others (1).</vt:lpstr>
      <vt:lpstr>Learning in relationship with others (2). Attachment theory. N.B. Link to prior learning.</vt:lpstr>
      <vt:lpstr>Learning in relationship with others (2). Attachment theory.  N.B. Link to prior learning.</vt:lpstr>
      <vt:lpstr>2. We learn by interacting with the environment. </vt:lpstr>
      <vt:lpstr>Learning by interacting with our environment (1).</vt:lpstr>
      <vt:lpstr>Learning by interacting with our environment (2).</vt:lpstr>
      <vt:lpstr>3. We learn using cognitive and thinking skills. </vt:lpstr>
      <vt:lpstr>Learning by using cognitive and thinking skills.  Schema (1)</vt:lpstr>
      <vt:lpstr>Learning by using cognitive and thinking skills.  Schema (2).</vt:lpstr>
      <vt:lpstr>Learning by using cognitive and thinking skills.  Schema (3).</vt:lpstr>
      <vt:lpstr>Learning by using cognitive and thinking skills. Working memory (and long-term memory) (1).</vt:lpstr>
      <vt:lpstr>Learning by using cognitive and thinking skills. Working memory (and long-term memory) (2).</vt:lpstr>
      <vt:lpstr>Learning by using cognitive and thinking skills. Cognitive load theory.</vt:lpstr>
      <vt:lpstr>Learning by using cognitive and thinking skills. Attention (1).</vt:lpstr>
      <vt:lpstr>Learning by using cognitive and thinking skills. Attention (2).</vt:lpstr>
      <vt:lpstr>Learning by using cognitive and thinking skills. Shallow v deep processing (1).</vt:lpstr>
      <vt:lpstr>Learning by using cognitive and thinking skills. Shallow v deep processing (2).</vt:lpstr>
      <vt:lpstr>Learning by using cognitive and learning skills. Mastery learning.</vt:lpstr>
      <vt:lpstr>4. We learn by learning how to be a learner.</vt:lpstr>
      <vt:lpstr>4.Learning by learning how to be a learner. </vt:lpstr>
      <vt:lpstr>4.Learning by learning how to be a learner. Metacognition – thinking about thinking (1)  </vt:lpstr>
      <vt:lpstr>4.Learning by learning how to be a learner. Metacognition – thinking about thinking (2)</vt:lpstr>
      <vt:lpstr>4.Learning by learning how to be a learner. Mindset theory</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Monica</dc:creator>
  <cp:lastModifiedBy>Shepherd, Monica</cp:lastModifiedBy>
  <cp:revision>2</cp:revision>
  <dcterms:created xsi:type="dcterms:W3CDTF">2024-03-03T16:42:32Z</dcterms:created>
  <dcterms:modified xsi:type="dcterms:W3CDTF">2024-03-11T08:55:29Z</dcterms:modified>
</cp:coreProperties>
</file>